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8" r:id="rId2"/>
    <p:sldId id="259" r:id="rId3"/>
    <p:sldId id="335" r:id="rId4"/>
    <p:sldId id="329" r:id="rId5"/>
    <p:sldId id="263" r:id="rId6"/>
    <p:sldId id="265" r:id="rId7"/>
    <p:sldId id="336" r:id="rId8"/>
    <p:sldId id="330" r:id="rId9"/>
    <p:sldId id="272" r:id="rId10"/>
    <p:sldId id="266" r:id="rId11"/>
    <p:sldId id="268" r:id="rId12"/>
    <p:sldId id="340" r:id="rId13"/>
    <p:sldId id="270" r:id="rId14"/>
    <p:sldId id="331" r:id="rId15"/>
    <p:sldId id="339" r:id="rId16"/>
    <p:sldId id="271" r:id="rId17"/>
    <p:sldId id="273" r:id="rId18"/>
    <p:sldId id="332" r:id="rId19"/>
    <p:sldId id="267" r:id="rId20"/>
    <p:sldId id="334" r:id="rId21"/>
    <p:sldId id="338" r:id="rId22"/>
    <p:sldId id="269" r:id="rId23"/>
    <p:sldId id="337" r:id="rId24"/>
    <p:sldId id="275" r:id="rId25"/>
    <p:sldId id="341" r:id="rId26"/>
    <p:sldId id="276" r:id="rId27"/>
    <p:sldId id="277" r:id="rId28"/>
    <p:sldId id="278" r:id="rId29"/>
    <p:sldId id="279" r:id="rId30"/>
    <p:sldId id="342" r:id="rId31"/>
    <p:sldId id="280" r:id="rId32"/>
    <p:sldId id="281" r:id="rId33"/>
    <p:sldId id="283" r:id="rId34"/>
    <p:sldId id="284" r:id="rId35"/>
    <p:sldId id="344" r:id="rId36"/>
    <p:sldId id="285" r:id="rId37"/>
    <p:sldId id="286" r:id="rId38"/>
    <p:sldId id="333" r:id="rId39"/>
    <p:sldId id="287" r:id="rId40"/>
    <p:sldId id="345" r:id="rId41"/>
    <p:sldId id="386" r:id="rId42"/>
    <p:sldId id="346" r:id="rId43"/>
    <p:sldId id="347" r:id="rId44"/>
    <p:sldId id="348" r:id="rId45"/>
    <p:sldId id="349" r:id="rId46"/>
    <p:sldId id="350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87" r:id="rId56"/>
    <p:sldId id="360" r:id="rId57"/>
    <p:sldId id="361" r:id="rId58"/>
    <p:sldId id="362" r:id="rId59"/>
    <p:sldId id="363" r:id="rId60"/>
    <p:sldId id="364" r:id="rId61"/>
    <p:sldId id="365" r:id="rId62"/>
    <p:sldId id="366" r:id="rId63"/>
    <p:sldId id="367" r:id="rId64"/>
    <p:sldId id="368" r:id="rId65"/>
    <p:sldId id="370" r:id="rId66"/>
    <p:sldId id="371" r:id="rId67"/>
    <p:sldId id="373" r:id="rId68"/>
    <p:sldId id="388" r:id="rId69"/>
    <p:sldId id="374" r:id="rId70"/>
    <p:sldId id="375" r:id="rId71"/>
    <p:sldId id="376" r:id="rId72"/>
    <p:sldId id="378" r:id="rId73"/>
    <p:sldId id="379" r:id="rId74"/>
    <p:sldId id="380" r:id="rId75"/>
    <p:sldId id="381" r:id="rId76"/>
    <p:sldId id="382" r:id="rId77"/>
    <p:sldId id="384" r:id="rId78"/>
    <p:sldId id="383" r:id="rId79"/>
    <p:sldId id="389" r:id="rId80"/>
    <p:sldId id="385" r:id="rId81"/>
    <p:sldId id="343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82740" autoAdjust="0"/>
  </p:normalViewPr>
  <p:slideViewPr>
    <p:cSldViewPr>
      <p:cViewPr>
        <p:scale>
          <a:sx n="100" d="100"/>
          <a:sy n="100" d="100"/>
        </p:scale>
        <p:origin x="-1860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0D512-2BF6-434D-A67A-7C515DB2F7DA}" type="datetimeFigureOut">
              <a:rPr lang="cs-CZ" smtClean="0"/>
              <a:t>29.4.2020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246F9-B319-4D38-8E65-433DF955D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5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Tato </a:t>
            </a:r>
            <a:r>
              <a:rPr lang="en-GB" dirty="0" err="1" smtClean="0"/>
              <a:t>houba</a:t>
            </a:r>
            <a:r>
              <a:rPr lang="en-GB" dirty="0" smtClean="0"/>
              <a:t> je </a:t>
            </a:r>
            <a:r>
              <a:rPr lang="en-GB" dirty="0" err="1" smtClean="0"/>
              <a:t>vlastně</a:t>
            </a:r>
            <a:r>
              <a:rPr lang="en-GB" dirty="0" smtClean="0"/>
              <a:t> </a:t>
            </a:r>
            <a:r>
              <a:rPr lang="en-GB" dirty="0" err="1" smtClean="0"/>
              <a:t>cizopasník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se </a:t>
            </a:r>
            <a:r>
              <a:rPr lang="en-GB" dirty="0" err="1" smtClean="0"/>
              <a:t>vyskytuje</a:t>
            </a:r>
            <a:r>
              <a:rPr lang="en-GB" dirty="0" smtClean="0"/>
              <a:t> v </a:t>
            </a:r>
            <a:r>
              <a:rPr lang="en-GB" dirty="0" err="1" smtClean="0"/>
              <a:t>horských</a:t>
            </a:r>
            <a:r>
              <a:rPr lang="en-GB" dirty="0" smtClean="0"/>
              <a:t> </a:t>
            </a:r>
            <a:r>
              <a:rPr lang="en-GB" dirty="0" err="1" smtClean="0"/>
              <a:t>oblastech</a:t>
            </a:r>
            <a:r>
              <a:rPr lang="en-GB" dirty="0" smtClean="0"/>
              <a:t> </a:t>
            </a:r>
            <a:r>
              <a:rPr lang="en-GB" dirty="0" err="1" smtClean="0"/>
              <a:t>Číny</a:t>
            </a:r>
            <a:r>
              <a:rPr lang="en-GB" dirty="0" smtClean="0"/>
              <a:t> a </a:t>
            </a:r>
            <a:r>
              <a:rPr lang="en-GB" dirty="0" err="1" smtClean="0"/>
              <a:t>Tibetu</a:t>
            </a:r>
            <a:r>
              <a:rPr lang="en-GB" dirty="0" smtClean="0"/>
              <a:t>. V </a:t>
            </a:r>
            <a:r>
              <a:rPr lang="en-GB" dirty="0" err="1" smtClean="0"/>
              <a:t>letním</a:t>
            </a:r>
            <a:r>
              <a:rPr lang="en-GB" dirty="0" smtClean="0"/>
              <a:t> </a:t>
            </a:r>
            <a:r>
              <a:rPr lang="en-GB" dirty="0" err="1" smtClean="0"/>
              <a:t>období</a:t>
            </a:r>
            <a:r>
              <a:rPr lang="en-GB" dirty="0" smtClean="0"/>
              <a:t> </a:t>
            </a:r>
            <a:r>
              <a:rPr lang="en-GB" dirty="0" err="1" smtClean="0"/>
              <a:t>vystřeluje</a:t>
            </a:r>
            <a:r>
              <a:rPr lang="en-GB" dirty="0" smtClean="0"/>
              <a:t> </a:t>
            </a:r>
            <a:r>
              <a:rPr lang="en-GB" dirty="0" err="1" smtClean="0"/>
              <a:t>spóry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napadají</a:t>
            </a:r>
            <a:r>
              <a:rPr lang="en-GB" dirty="0" smtClean="0"/>
              <a:t> </a:t>
            </a:r>
            <a:r>
              <a:rPr lang="en-GB" dirty="0" err="1" smtClean="0"/>
              <a:t>hmyz</a:t>
            </a:r>
            <a:r>
              <a:rPr lang="en-GB" dirty="0" smtClean="0"/>
              <a:t>,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jehož</a:t>
            </a:r>
            <a:r>
              <a:rPr lang="en-GB" dirty="0" smtClean="0"/>
              <a:t> </a:t>
            </a:r>
            <a:r>
              <a:rPr lang="en-GB" dirty="0" err="1" smtClean="0"/>
              <a:t>těle</a:t>
            </a:r>
            <a:r>
              <a:rPr lang="en-GB" dirty="0" smtClean="0"/>
              <a:t> </a:t>
            </a:r>
            <a:r>
              <a:rPr lang="en-GB" dirty="0" err="1" smtClean="0"/>
              <a:t>pak</a:t>
            </a:r>
            <a:r>
              <a:rPr lang="en-GB" dirty="0" smtClean="0"/>
              <a:t> </a:t>
            </a:r>
            <a:r>
              <a:rPr lang="en-GB" dirty="0" err="1" smtClean="0"/>
              <a:t>cizopasí</a:t>
            </a:r>
            <a:r>
              <a:rPr lang="en-GB" dirty="0" smtClean="0"/>
              <a:t>. </a:t>
            </a:r>
            <a:r>
              <a:rPr lang="en-GB" dirty="0" err="1" smtClean="0"/>
              <a:t>Cizopasí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povrchu</a:t>
            </a:r>
            <a:r>
              <a:rPr lang="en-GB" dirty="0" smtClean="0"/>
              <a:t> </a:t>
            </a:r>
            <a:r>
              <a:rPr lang="en-GB" dirty="0" err="1" smtClean="0"/>
              <a:t>těla</a:t>
            </a:r>
            <a:r>
              <a:rPr lang="en-GB" dirty="0" smtClean="0"/>
              <a:t> </a:t>
            </a:r>
            <a:r>
              <a:rPr lang="en-GB" dirty="0" err="1" smtClean="0"/>
              <a:t>hmyzu</a:t>
            </a:r>
            <a:r>
              <a:rPr lang="en-GB" dirty="0" smtClean="0"/>
              <a:t>, </a:t>
            </a:r>
            <a:r>
              <a:rPr lang="en-GB" dirty="0" err="1" smtClean="0"/>
              <a:t>vlastně</a:t>
            </a:r>
            <a:r>
              <a:rPr lang="en-GB" dirty="0" smtClean="0"/>
              <a:t>, </a:t>
            </a:r>
            <a:r>
              <a:rPr lang="en-GB" dirty="0" err="1" smtClean="0"/>
              <a:t>což</a:t>
            </a:r>
            <a:r>
              <a:rPr lang="en-GB" dirty="0" smtClean="0"/>
              <a:t> </a:t>
            </a:r>
            <a:r>
              <a:rPr lang="en-GB" dirty="0" err="1" smtClean="0"/>
              <a:t>zní</a:t>
            </a:r>
            <a:r>
              <a:rPr lang="en-GB" dirty="0" smtClean="0"/>
              <a:t> </a:t>
            </a:r>
            <a:r>
              <a:rPr lang="en-GB" dirty="0" err="1" smtClean="0"/>
              <a:t>trochu</a:t>
            </a:r>
            <a:r>
              <a:rPr lang="en-GB" dirty="0" smtClean="0"/>
              <a:t> </a:t>
            </a:r>
            <a:r>
              <a:rPr lang="en-GB" dirty="0" err="1" smtClean="0"/>
              <a:t>děsivě</a:t>
            </a:r>
            <a:r>
              <a:rPr lang="en-GB" dirty="0" smtClean="0"/>
              <a:t>, </a:t>
            </a:r>
            <a:r>
              <a:rPr lang="en-GB" dirty="0" err="1" smtClean="0"/>
              <a:t>proroste</a:t>
            </a:r>
            <a:r>
              <a:rPr lang="en-GB" dirty="0" smtClean="0"/>
              <a:t> do </a:t>
            </a:r>
            <a:r>
              <a:rPr lang="en-GB" dirty="0" err="1" smtClean="0"/>
              <a:t>jeho</a:t>
            </a:r>
            <a:r>
              <a:rPr lang="en-GB" dirty="0" smtClean="0"/>
              <a:t> </a:t>
            </a:r>
            <a:r>
              <a:rPr lang="en-GB" dirty="0" err="1" smtClean="0"/>
              <a:t>těla</a:t>
            </a:r>
            <a:r>
              <a:rPr lang="en-GB" dirty="0" smtClean="0"/>
              <a:t> a </a:t>
            </a:r>
            <a:r>
              <a:rPr lang="en-GB" dirty="0" err="1" smtClean="0"/>
              <a:t>živí</a:t>
            </a:r>
            <a:r>
              <a:rPr lang="en-GB" dirty="0" smtClean="0"/>
              <a:t> se z </a:t>
            </a:r>
            <a:r>
              <a:rPr lang="en-GB" dirty="0" err="1" smtClean="0"/>
              <a:t>něho</a:t>
            </a:r>
            <a:r>
              <a:rPr lang="en-GB" dirty="0" smtClean="0"/>
              <a:t>. </a:t>
            </a:r>
            <a:r>
              <a:rPr lang="en-GB" dirty="0" err="1" smtClean="0"/>
              <a:t>Hmyz</a:t>
            </a:r>
            <a:r>
              <a:rPr lang="en-GB" dirty="0" smtClean="0"/>
              <a:t>, </a:t>
            </a:r>
            <a:r>
              <a:rPr lang="en-GB" dirty="0" err="1" smtClean="0"/>
              <a:t>jakmile</a:t>
            </a:r>
            <a:r>
              <a:rPr lang="en-GB" dirty="0" smtClean="0"/>
              <a:t> mu </a:t>
            </a:r>
            <a:r>
              <a:rPr lang="en-GB" dirty="0" err="1" smtClean="0"/>
              <a:t>dojdou</a:t>
            </a:r>
            <a:r>
              <a:rPr lang="en-GB" dirty="0" smtClean="0"/>
              <a:t> </a:t>
            </a:r>
            <a:r>
              <a:rPr lang="en-GB" dirty="0" err="1" smtClean="0"/>
              <a:t>síly</a:t>
            </a:r>
            <a:r>
              <a:rPr lang="en-GB" dirty="0" smtClean="0"/>
              <a:t>, </a:t>
            </a:r>
            <a:r>
              <a:rPr lang="en-GB" dirty="0" err="1" smtClean="0"/>
              <a:t>před</a:t>
            </a:r>
            <a:r>
              <a:rPr lang="en-GB" dirty="0" smtClean="0"/>
              <a:t> </a:t>
            </a:r>
            <a:r>
              <a:rPr lang="en-GB" dirty="0" err="1" smtClean="0"/>
              <a:t>smrtí</a:t>
            </a:r>
            <a:r>
              <a:rPr lang="en-GB" dirty="0" smtClean="0"/>
              <a:t> </a:t>
            </a:r>
            <a:r>
              <a:rPr lang="en-GB" dirty="0" err="1" smtClean="0"/>
              <a:t>zaleze</a:t>
            </a:r>
            <a:r>
              <a:rPr lang="en-GB" dirty="0" smtClean="0"/>
              <a:t> do </a:t>
            </a:r>
            <a:r>
              <a:rPr lang="en-GB" dirty="0" err="1" smtClean="0"/>
              <a:t>země</a:t>
            </a:r>
            <a:r>
              <a:rPr lang="en-GB" dirty="0" smtClean="0"/>
              <a:t> a </a:t>
            </a:r>
            <a:r>
              <a:rPr lang="en-GB" dirty="0" err="1" smtClean="0"/>
              <a:t>ukryje</a:t>
            </a:r>
            <a:r>
              <a:rPr lang="en-GB" dirty="0" smtClean="0"/>
              <a:t> se tam. </a:t>
            </a:r>
            <a:r>
              <a:rPr lang="en-GB" dirty="0" err="1" smtClean="0"/>
              <a:t>Zůstane</a:t>
            </a:r>
            <a:r>
              <a:rPr lang="en-GB" dirty="0" smtClean="0"/>
              <a:t> </a:t>
            </a:r>
            <a:r>
              <a:rPr lang="en-GB" dirty="0" err="1" smtClean="0"/>
              <a:t>vlastně</a:t>
            </a:r>
            <a:r>
              <a:rPr lang="en-GB" dirty="0" smtClean="0"/>
              <a:t> z </a:t>
            </a:r>
            <a:r>
              <a:rPr lang="en-GB" dirty="0" err="1" smtClean="0"/>
              <a:t>něho</a:t>
            </a:r>
            <a:r>
              <a:rPr lang="en-GB" dirty="0" smtClean="0"/>
              <a:t> </a:t>
            </a:r>
            <a:r>
              <a:rPr lang="en-GB" dirty="0" err="1" smtClean="0"/>
              <a:t>mumifikovaná</a:t>
            </a:r>
            <a:r>
              <a:rPr lang="en-GB" dirty="0" smtClean="0"/>
              <a:t> </a:t>
            </a:r>
            <a:r>
              <a:rPr lang="en-GB" dirty="0" err="1" smtClean="0"/>
              <a:t>skořápka</a:t>
            </a:r>
            <a:r>
              <a:rPr lang="en-GB" dirty="0" smtClean="0"/>
              <a:t>, </a:t>
            </a:r>
            <a:r>
              <a:rPr lang="en-GB" dirty="0" err="1" smtClean="0"/>
              <a:t>která</a:t>
            </a:r>
            <a:r>
              <a:rPr lang="en-GB" dirty="0" smtClean="0"/>
              <a:t> je </a:t>
            </a:r>
            <a:r>
              <a:rPr lang="en-GB" dirty="0" err="1" smtClean="0"/>
              <a:t>vyplněna</a:t>
            </a:r>
            <a:r>
              <a:rPr lang="en-GB" dirty="0" smtClean="0"/>
              <a:t> </a:t>
            </a:r>
            <a:r>
              <a:rPr lang="en-GB" dirty="0" err="1" smtClean="0"/>
              <a:t>podhoubím</a:t>
            </a:r>
            <a:r>
              <a:rPr lang="en-GB" dirty="0" smtClean="0"/>
              <a:t>. </a:t>
            </a:r>
            <a:r>
              <a:rPr lang="en-GB" dirty="0" err="1" smtClean="0"/>
              <a:t>vlastně</a:t>
            </a:r>
            <a:r>
              <a:rPr lang="en-GB" dirty="0" smtClean="0"/>
              <a:t> k </a:t>
            </a:r>
            <a:r>
              <a:rPr lang="en-GB" dirty="0" err="1" smtClean="0"/>
              <a:t>symbiotické</a:t>
            </a:r>
            <a:r>
              <a:rPr lang="en-GB" dirty="0" smtClean="0"/>
              <a:t> </a:t>
            </a:r>
            <a:r>
              <a:rPr lang="en-GB" dirty="0" err="1" smtClean="0"/>
              <a:t>formě</a:t>
            </a:r>
            <a:r>
              <a:rPr lang="en-GB" dirty="0" smtClean="0"/>
              <a:t>, je to </a:t>
            </a:r>
            <a:r>
              <a:rPr lang="en-GB" dirty="0" err="1" smtClean="0"/>
              <a:t>vlastně</a:t>
            </a:r>
            <a:r>
              <a:rPr lang="en-GB" dirty="0" smtClean="0"/>
              <a:t> </a:t>
            </a:r>
            <a:r>
              <a:rPr lang="en-GB" dirty="0" err="1" smtClean="0"/>
              <a:t>napůl</a:t>
            </a:r>
            <a:r>
              <a:rPr lang="en-GB" dirty="0" smtClean="0"/>
              <a:t> </a:t>
            </a:r>
            <a:r>
              <a:rPr lang="en-GB" dirty="0" err="1" smtClean="0"/>
              <a:t>hmyz</a:t>
            </a:r>
            <a:r>
              <a:rPr lang="en-GB" dirty="0" smtClean="0"/>
              <a:t> a </a:t>
            </a:r>
            <a:r>
              <a:rPr lang="en-GB" dirty="0" err="1" smtClean="0"/>
              <a:t>napůl</a:t>
            </a:r>
            <a:r>
              <a:rPr lang="en-GB" dirty="0" smtClean="0"/>
              <a:t> </a:t>
            </a:r>
            <a:r>
              <a:rPr lang="en-GB" dirty="0" err="1" smtClean="0"/>
              <a:t>rostlina</a:t>
            </a:r>
            <a:r>
              <a:rPr lang="en-GB" dirty="0" smtClean="0"/>
              <a:t>. V </a:t>
            </a:r>
            <a:r>
              <a:rPr lang="en-GB" dirty="0" err="1" smtClean="0"/>
              <a:t>letním</a:t>
            </a:r>
            <a:r>
              <a:rPr lang="en-GB" dirty="0" smtClean="0"/>
              <a:t> </a:t>
            </a:r>
            <a:r>
              <a:rPr lang="en-GB" dirty="0" err="1" smtClean="0"/>
              <a:t>období</a:t>
            </a:r>
            <a:r>
              <a:rPr lang="en-GB" dirty="0" smtClean="0"/>
              <a:t> </a:t>
            </a:r>
            <a:r>
              <a:rPr lang="en-GB" dirty="0" err="1" smtClean="0"/>
              <a:t>podhoubí</a:t>
            </a:r>
            <a:r>
              <a:rPr lang="en-GB" dirty="0" smtClean="0"/>
              <a:t> </a:t>
            </a:r>
            <a:r>
              <a:rPr lang="en-GB" dirty="0" err="1" smtClean="0"/>
              <a:t>vyrůstá</a:t>
            </a:r>
            <a:r>
              <a:rPr lang="en-GB" dirty="0" smtClean="0"/>
              <a:t> </a:t>
            </a:r>
            <a:r>
              <a:rPr lang="en-GB" dirty="0" err="1" smtClean="0"/>
              <a:t>ven</a:t>
            </a:r>
            <a:r>
              <a:rPr lang="en-GB" dirty="0" smtClean="0"/>
              <a:t> a </a:t>
            </a:r>
            <a:r>
              <a:rPr lang="en-GB" dirty="0" err="1" smtClean="0"/>
              <a:t>celý</a:t>
            </a:r>
            <a:r>
              <a:rPr lang="en-GB" dirty="0" smtClean="0"/>
              <a:t> </a:t>
            </a:r>
            <a:r>
              <a:rPr lang="en-GB" dirty="0" err="1" smtClean="0"/>
              <a:t>životní</a:t>
            </a:r>
            <a:r>
              <a:rPr lang="en-GB" dirty="0" smtClean="0"/>
              <a:t> </a:t>
            </a:r>
            <a:r>
              <a:rPr lang="en-GB" dirty="0" err="1" smtClean="0"/>
              <a:t>cyklus</a:t>
            </a:r>
            <a:r>
              <a:rPr lang="en-GB" dirty="0" smtClean="0"/>
              <a:t> se </a:t>
            </a:r>
            <a:r>
              <a:rPr lang="en-GB" dirty="0" err="1" smtClean="0"/>
              <a:t>opakuje</a:t>
            </a:r>
            <a:r>
              <a:rPr lang="en-GB" dirty="0" smtClean="0"/>
              <a:t> </a:t>
            </a:r>
            <a:r>
              <a:rPr lang="cs-CZ" dirty="0" smtClean="0"/>
              <a:t>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Jednak</a:t>
            </a:r>
            <a:r>
              <a:rPr lang="en-GB" dirty="0" smtClean="0"/>
              <a:t> </a:t>
            </a:r>
            <a:r>
              <a:rPr lang="en-GB" dirty="0" err="1" smtClean="0"/>
              <a:t>obsahuje</a:t>
            </a:r>
            <a:r>
              <a:rPr lang="en-GB" dirty="0" smtClean="0"/>
              <a:t> </a:t>
            </a:r>
            <a:r>
              <a:rPr lang="en-GB" dirty="0" err="1" smtClean="0"/>
              <a:t>glukany</a:t>
            </a:r>
            <a:r>
              <a:rPr lang="en-GB" dirty="0" smtClean="0"/>
              <a:t> a </a:t>
            </a:r>
            <a:r>
              <a:rPr lang="en-GB" dirty="0" err="1" smtClean="0"/>
              <a:t>nukleotidy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tradičně</a:t>
            </a:r>
            <a:r>
              <a:rPr lang="en-GB" dirty="0" smtClean="0"/>
              <a:t> </a:t>
            </a:r>
            <a:r>
              <a:rPr lang="en-GB" dirty="0" err="1" smtClean="0"/>
              <a:t>posilují</a:t>
            </a:r>
            <a:r>
              <a:rPr lang="en-GB" dirty="0" smtClean="0"/>
              <a:t> </a:t>
            </a:r>
            <a:r>
              <a:rPr lang="en-GB" dirty="0" err="1" smtClean="0"/>
              <a:t>imunitu</a:t>
            </a:r>
            <a:r>
              <a:rPr lang="en-GB" dirty="0" smtClean="0"/>
              <a:t> a </a:t>
            </a:r>
            <a:r>
              <a:rPr lang="en-GB" dirty="0" err="1" smtClean="0"/>
              <a:t>tím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celý</a:t>
            </a:r>
            <a:r>
              <a:rPr lang="en-GB" dirty="0" smtClean="0"/>
              <a:t> </a:t>
            </a:r>
            <a:r>
              <a:rPr lang="en-GB" dirty="0" err="1" smtClean="0"/>
              <a:t>organismus</a:t>
            </a:r>
            <a:r>
              <a:rPr lang="en-GB" dirty="0" smtClean="0"/>
              <a:t>. </a:t>
            </a:r>
            <a:r>
              <a:rPr lang="en-GB" dirty="0" err="1" smtClean="0"/>
              <a:t>Také</a:t>
            </a:r>
            <a:r>
              <a:rPr lang="en-GB" dirty="0" smtClean="0"/>
              <a:t> </a:t>
            </a:r>
            <a:r>
              <a:rPr lang="en-GB" dirty="0" err="1" smtClean="0"/>
              <a:t>působí</a:t>
            </a:r>
            <a:r>
              <a:rPr lang="en-GB" dirty="0" smtClean="0"/>
              <a:t> </a:t>
            </a:r>
            <a:r>
              <a:rPr lang="en-GB" dirty="0" err="1" smtClean="0"/>
              <a:t>proti</a:t>
            </a:r>
            <a:r>
              <a:rPr lang="en-GB" dirty="0" smtClean="0"/>
              <a:t> </a:t>
            </a:r>
            <a:r>
              <a:rPr lang="en-GB" dirty="0" err="1" smtClean="0"/>
              <a:t>zánětům</a:t>
            </a:r>
            <a:r>
              <a:rPr lang="en-GB" dirty="0" smtClean="0"/>
              <a:t> a </a:t>
            </a:r>
            <a:r>
              <a:rPr lang="en-GB" dirty="0" err="1" smtClean="0"/>
              <a:t>infekcím</a:t>
            </a:r>
            <a:r>
              <a:rPr lang="en-GB" dirty="0" smtClean="0"/>
              <a:t> a </a:t>
            </a:r>
            <a:r>
              <a:rPr lang="en-GB" dirty="0" err="1" smtClean="0"/>
              <a:t>tak</a:t>
            </a:r>
            <a:r>
              <a:rPr lang="en-GB" dirty="0" smtClean="0"/>
              <a:t> se </a:t>
            </a:r>
            <a:r>
              <a:rPr lang="en-GB" dirty="0" err="1" smtClean="0"/>
              <a:t>řadí</a:t>
            </a:r>
            <a:r>
              <a:rPr lang="en-GB" dirty="0" smtClean="0"/>
              <a:t> </a:t>
            </a:r>
            <a:r>
              <a:rPr lang="en-GB" dirty="0" err="1" smtClean="0"/>
              <a:t>mezi</a:t>
            </a:r>
            <a:r>
              <a:rPr lang="en-GB" dirty="0" smtClean="0"/>
              <a:t> </a:t>
            </a:r>
            <a:r>
              <a:rPr lang="en-GB" dirty="0" err="1" smtClean="0"/>
              <a:t>látky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jsou</a:t>
            </a:r>
            <a:r>
              <a:rPr lang="en-GB" dirty="0" smtClean="0"/>
              <a:t> </a:t>
            </a:r>
            <a:r>
              <a:rPr lang="en-GB" dirty="0" err="1" smtClean="0"/>
              <a:t>označována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přírodní</a:t>
            </a:r>
            <a:r>
              <a:rPr lang="en-GB" dirty="0" smtClean="0"/>
              <a:t> </a:t>
            </a:r>
            <a:r>
              <a:rPr lang="en-GB" dirty="0" err="1" smtClean="0"/>
              <a:t>antibiotika</a:t>
            </a:r>
            <a:r>
              <a:rPr lang="en-GB" dirty="0" smtClean="0"/>
              <a:t>. </a:t>
            </a:r>
            <a:r>
              <a:rPr lang="en-GB" dirty="0" err="1" smtClean="0"/>
              <a:t>Dále</a:t>
            </a:r>
            <a:r>
              <a:rPr lang="en-GB" dirty="0" smtClean="0"/>
              <a:t> </a:t>
            </a:r>
            <a:r>
              <a:rPr lang="en-GB" dirty="0" err="1" smtClean="0"/>
              <a:t>pomáhá</a:t>
            </a:r>
            <a:r>
              <a:rPr lang="en-GB" dirty="0" smtClean="0"/>
              <a:t> </a:t>
            </a:r>
            <a:r>
              <a:rPr lang="en-GB" dirty="0" err="1" smtClean="0"/>
              <a:t>snižovat</a:t>
            </a:r>
            <a:r>
              <a:rPr lang="en-GB" dirty="0" smtClean="0"/>
              <a:t> </a:t>
            </a:r>
            <a:r>
              <a:rPr lang="en-GB" dirty="0" err="1" smtClean="0"/>
              <a:t>stres</a:t>
            </a:r>
            <a:r>
              <a:rPr lang="en-GB" dirty="0" smtClean="0"/>
              <a:t>, </a:t>
            </a:r>
            <a:r>
              <a:rPr lang="en-GB" dirty="0" err="1" smtClean="0"/>
              <a:t>harmonizuje</a:t>
            </a:r>
            <a:r>
              <a:rPr lang="en-GB" dirty="0" smtClean="0"/>
              <a:t> </a:t>
            </a:r>
            <a:r>
              <a:rPr lang="en-GB" dirty="0" err="1" smtClean="0"/>
              <a:t>krevní</a:t>
            </a:r>
            <a:r>
              <a:rPr lang="en-GB" dirty="0" smtClean="0"/>
              <a:t> </a:t>
            </a:r>
            <a:r>
              <a:rPr lang="en-GB" dirty="0" err="1" smtClean="0"/>
              <a:t>tlak</a:t>
            </a:r>
            <a:r>
              <a:rPr lang="en-GB" dirty="0" smtClean="0"/>
              <a:t> a </a:t>
            </a:r>
            <a:r>
              <a:rPr lang="en-GB" dirty="0" err="1" smtClean="0"/>
              <a:t>podporuje</a:t>
            </a:r>
            <a:r>
              <a:rPr lang="en-GB" dirty="0" smtClean="0"/>
              <a:t> </a:t>
            </a:r>
            <a:r>
              <a:rPr lang="en-GB" dirty="0" err="1" smtClean="0"/>
              <a:t>kardiovaskulární</a:t>
            </a:r>
            <a:r>
              <a:rPr lang="en-GB" dirty="0" smtClean="0"/>
              <a:t> </a:t>
            </a:r>
            <a:r>
              <a:rPr lang="en-GB" dirty="0" err="1" smtClean="0"/>
              <a:t>systém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Obecně</a:t>
            </a:r>
            <a:r>
              <a:rPr lang="en-GB" dirty="0" smtClean="0"/>
              <a:t> </a:t>
            </a:r>
            <a:r>
              <a:rPr lang="en-GB" dirty="0" err="1" smtClean="0"/>
              <a:t>zmírňuje</a:t>
            </a:r>
            <a:r>
              <a:rPr lang="en-GB" dirty="0" smtClean="0"/>
              <a:t> </a:t>
            </a:r>
            <a:r>
              <a:rPr lang="en-GB" dirty="0" err="1" smtClean="0"/>
              <a:t>únavu</a:t>
            </a:r>
            <a:r>
              <a:rPr lang="en-GB" dirty="0" smtClean="0"/>
              <a:t>, </a:t>
            </a:r>
            <a:r>
              <a:rPr lang="en-GB" dirty="0" err="1" smtClean="0"/>
              <a:t>zlepšuje</a:t>
            </a:r>
            <a:r>
              <a:rPr lang="en-GB" dirty="0" smtClean="0"/>
              <a:t> </a:t>
            </a:r>
            <a:r>
              <a:rPr lang="en-GB" dirty="0" err="1" smtClean="0"/>
              <a:t>jak</a:t>
            </a:r>
            <a:r>
              <a:rPr lang="en-GB" dirty="0" smtClean="0"/>
              <a:t> </a:t>
            </a:r>
            <a:r>
              <a:rPr lang="en-GB" dirty="0" err="1" smtClean="0"/>
              <a:t>fyzickou</a:t>
            </a:r>
            <a:r>
              <a:rPr lang="en-GB" dirty="0" smtClean="0"/>
              <a:t> </a:t>
            </a:r>
            <a:r>
              <a:rPr lang="en-GB" dirty="0" err="1" smtClean="0"/>
              <a:t>tak</a:t>
            </a:r>
            <a:r>
              <a:rPr lang="en-GB" dirty="0" smtClean="0"/>
              <a:t> </a:t>
            </a:r>
            <a:r>
              <a:rPr lang="en-GB" dirty="0" err="1" smtClean="0"/>
              <a:t>psychikou</a:t>
            </a:r>
            <a:r>
              <a:rPr lang="en-GB" dirty="0" smtClean="0"/>
              <a:t> </a:t>
            </a:r>
            <a:r>
              <a:rPr lang="en-GB" dirty="0" err="1" smtClean="0"/>
              <a:t>odolnost</a:t>
            </a:r>
            <a:r>
              <a:rPr lang="en-GB" dirty="0" smtClean="0"/>
              <a:t>, </a:t>
            </a:r>
            <a:r>
              <a:rPr lang="en-GB" dirty="0" err="1" smtClean="0"/>
              <a:t>takže</a:t>
            </a:r>
            <a:r>
              <a:rPr lang="en-GB" dirty="0" smtClean="0"/>
              <a:t> se </a:t>
            </a:r>
            <a:r>
              <a:rPr lang="en-GB" dirty="0" err="1" smtClean="0"/>
              <a:t>dá</a:t>
            </a:r>
            <a:r>
              <a:rPr lang="en-GB" dirty="0" smtClean="0"/>
              <a:t> </a:t>
            </a:r>
            <a:r>
              <a:rPr lang="en-GB" dirty="0" err="1" smtClean="0"/>
              <a:t>řadit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mezi</a:t>
            </a:r>
            <a:r>
              <a:rPr lang="en-GB" dirty="0" smtClean="0"/>
              <a:t> </a:t>
            </a:r>
            <a:r>
              <a:rPr lang="en-GB" dirty="0" err="1" smtClean="0"/>
              <a:t>adaptogeny</a:t>
            </a:r>
            <a:r>
              <a:rPr lang="en-GB" dirty="0" smtClean="0"/>
              <a:t>. Je </a:t>
            </a:r>
            <a:r>
              <a:rPr lang="en-GB" dirty="0" err="1" smtClean="0"/>
              <a:t>zajímavé</a:t>
            </a:r>
            <a:r>
              <a:rPr lang="en-GB" dirty="0" smtClean="0"/>
              <a:t> </a:t>
            </a:r>
            <a:r>
              <a:rPr lang="en-GB" dirty="0" err="1" smtClean="0"/>
              <a:t>zmírnit</a:t>
            </a:r>
            <a:r>
              <a:rPr lang="en-GB" dirty="0" smtClean="0"/>
              <a:t>, </a:t>
            </a:r>
            <a:r>
              <a:rPr lang="en-GB" dirty="0" err="1" smtClean="0"/>
              <a:t>že</a:t>
            </a:r>
            <a:r>
              <a:rPr lang="en-GB" dirty="0" smtClean="0"/>
              <a:t> v </a:t>
            </a:r>
            <a:r>
              <a:rPr lang="en-GB" dirty="0" err="1" smtClean="0"/>
              <a:t>tradiční</a:t>
            </a:r>
            <a:r>
              <a:rPr lang="en-GB" dirty="0" smtClean="0"/>
              <a:t> </a:t>
            </a:r>
            <a:r>
              <a:rPr lang="en-GB" dirty="0" err="1" smtClean="0"/>
              <a:t>čínské</a:t>
            </a:r>
            <a:r>
              <a:rPr lang="en-GB" dirty="0" smtClean="0"/>
              <a:t> </a:t>
            </a:r>
            <a:r>
              <a:rPr lang="en-GB" dirty="0" err="1" smtClean="0"/>
              <a:t>medicíně</a:t>
            </a:r>
            <a:r>
              <a:rPr lang="en-GB" dirty="0" smtClean="0"/>
              <a:t> se </a:t>
            </a:r>
            <a:r>
              <a:rPr lang="en-GB" dirty="0" err="1" smtClean="0"/>
              <a:t>užívá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afrodisiakum</a:t>
            </a:r>
            <a:r>
              <a:rPr lang="en-GB" dirty="0" smtClean="0"/>
              <a:t>. </a:t>
            </a:r>
            <a:r>
              <a:rPr lang="en-GB" dirty="0" err="1" smtClean="0"/>
              <a:t>Používají</a:t>
            </a:r>
            <a:r>
              <a:rPr lang="en-GB" dirty="0" smtClean="0"/>
              <a:t> </a:t>
            </a:r>
            <a:r>
              <a:rPr lang="en-GB" dirty="0" err="1" smtClean="0"/>
              <a:t>ji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sportovci</a:t>
            </a:r>
            <a:r>
              <a:rPr lang="en-GB" dirty="0" smtClean="0"/>
              <a:t>, </a:t>
            </a:r>
            <a:r>
              <a:rPr lang="en-GB" dirty="0" err="1" smtClean="0"/>
              <a:t>protože</a:t>
            </a:r>
            <a:r>
              <a:rPr lang="en-GB" dirty="0" smtClean="0"/>
              <a:t> </a:t>
            </a:r>
            <a:r>
              <a:rPr lang="en-GB" dirty="0" err="1" smtClean="0"/>
              <a:t>zlepšuje</a:t>
            </a:r>
            <a:r>
              <a:rPr lang="en-GB" dirty="0" smtClean="0"/>
              <a:t> </a:t>
            </a:r>
            <a:r>
              <a:rPr lang="en-GB" dirty="0" err="1" smtClean="0"/>
              <a:t>okysličení</a:t>
            </a:r>
            <a:r>
              <a:rPr lang="en-GB" dirty="0" smtClean="0"/>
              <a:t> </a:t>
            </a:r>
            <a:r>
              <a:rPr lang="en-GB" dirty="0" err="1" smtClean="0"/>
              <a:t>organismu</a:t>
            </a:r>
            <a:r>
              <a:rPr lang="en-GB" dirty="0" smtClean="0"/>
              <a:t>, </a:t>
            </a:r>
            <a:r>
              <a:rPr lang="en-GB" dirty="0" err="1" smtClean="0"/>
              <a:t>tím</a:t>
            </a:r>
            <a:r>
              <a:rPr lang="en-GB" dirty="0" smtClean="0"/>
              <a:t>, </a:t>
            </a:r>
            <a:r>
              <a:rPr lang="en-GB" dirty="0" err="1" smtClean="0"/>
              <a:t>že</a:t>
            </a:r>
            <a:r>
              <a:rPr lang="en-GB" dirty="0" smtClean="0"/>
              <a:t> </a:t>
            </a:r>
            <a:r>
              <a:rPr lang="en-GB" dirty="0" err="1" smtClean="0"/>
              <a:t>pomáhá</a:t>
            </a:r>
            <a:r>
              <a:rPr lang="en-GB" dirty="0" smtClean="0"/>
              <a:t> </a:t>
            </a:r>
            <a:r>
              <a:rPr lang="en-GB" dirty="0" err="1" smtClean="0"/>
              <a:t>rozšiřovat</a:t>
            </a:r>
            <a:r>
              <a:rPr lang="en-GB" dirty="0" smtClean="0"/>
              <a:t> </a:t>
            </a:r>
            <a:r>
              <a:rPr lang="en-GB" dirty="0" err="1" smtClean="0"/>
              <a:t>dýchací</a:t>
            </a:r>
            <a:r>
              <a:rPr lang="en-GB" dirty="0" smtClean="0"/>
              <a:t> </a:t>
            </a:r>
            <a:r>
              <a:rPr lang="en-GB" dirty="0" err="1" smtClean="0"/>
              <a:t>cesty</a:t>
            </a:r>
            <a:r>
              <a:rPr lang="en-GB" dirty="0" smtClean="0"/>
              <a:t>, </a:t>
            </a:r>
            <a:r>
              <a:rPr lang="en-GB" dirty="0" err="1" smtClean="0"/>
              <a:t>což</a:t>
            </a:r>
            <a:r>
              <a:rPr lang="en-GB" dirty="0" smtClean="0"/>
              <a:t> </a:t>
            </a:r>
            <a:r>
              <a:rPr lang="en-GB" dirty="0" err="1" smtClean="0"/>
              <a:t>napomáhá</a:t>
            </a:r>
            <a:r>
              <a:rPr lang="en-GB" dirty="0" smtClean="0"/>
              <a:t> k </a:t>
            </a:r>
            <a:r>
              <a:rPr lang="en-GB" dirty="0" err="1" smtClean="0"/>
              <a:t>regeneraci</a:t>
            </a:r>
            <a:r>
              <a:rPr lang="en-GB" dirty="0" smtClean="0"/>
              <a:t>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zvýšené</a:t>
            </a:r>
            <a:r>
              <a:rPr lang="en-GB" dirty="0" smtClean="0"/>
              <a:t> </a:t>
            </a:r>
            <a:r>
              <a:rPr lang="en-GB" dirty="0" err="1" smtClean="0"/>
              <a:t>fyzické</a:t>
            </a:r>
            <a:r>
              <a:rPr lang="en-GB" dirty="0" smtClean="0"/>
              <a:t> </a:t>
            </a:r>
            <a:r>
              <a:rPr lang="en-GB" dirty="0" err="1" smtClean="0"/>
              <a:t>aktivitě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Dále</a:t>
            </a:r>
            <a:r>
              <a:rPr lang="en-GB" dirty="0" smtClean="0"/>
              <a:t> se </a:t>
            </a:r>
            <a:r>
              <a:rPr lang="en-GB" dirty="0" err="1" smtClean="0"/>
              <a:t>doporučuje</a:t>
            </a:r>
            <a:r>
              <a:rPr lang="en-GB" dirty="0" smtClean="0"/>
              <a:t> </a:t>
            </a:r>
            <a:r>
              <a:rPr lang="en-GB" dirty="0" err="1" smtClean="0"/>
              <a:t>tradičně</a:t>
            </a:r>
            <a:r>
              <a:rPr lang="en-GB" dirty="0" smtClean="0"/>
              <a:t> pro </a:t>
            </a:r>
            <a:r>
              <a:rPr lang="en-GB" dirty="0" err="1" smtClean="0"/>
              <a:t>harmonizaci</a:t>
            </a:r>
            <a:r>
              <a:rPr lang="en-GB" dirty="0" smtClean="0"/>
              <a:t> </a:t>
            </a:r>
            <a:r>
              <a:rPr lang="en-GB" dirty="0" err="1" smtClean="0"/>
              <a:t>funkce</a:t>
            </a:r>
            <a:r>
              <a:rPr lang="en-GB" dirty="0" smtClean="0"/>
              <a:t> </a:t>
            </a:r>
            <a:r>
              <a:rPr lang="en-GB" dirty="0" err="1" smtClean="0"/>
              <a:t>jater</a:t>
            </a:r>
            <a:r>
              <a:rPr lang="en-GB" dirty="0" smtClean="0"/>
              <a:t> a </a:t>
            </a:r>
            <a:r>
              <a:rPr lang="en-GB" dirty="0" err="1" smtClean="0"/>
              <a:t>ledvin</a:t>
            </a:r>
            <a:r>
              <a:rPr lang="en-GB" dirty="0" smtClean="0"/>
              <a:t> (</a:t>
            </a:r>
            <a:r>
              <a:rPr lang="en-GB" dirty="0" err="1" smtClean="0"/>
              <a:t>pozitivně</a:t>
            </a:r>
            <a:r>
              <a:rPr lang="en-GB" dirty="0" smtClean="0"/>
              <a:t> </a:t>
            </a:r>
            <a:r>
              <a:rPr lang="en-GB" dirty="0" err="1" smtClean="0"/>
              <a:t>ovlivňuje</a:t>
            </a:r>
            <a:r>
              <a:rPr lang="en-GB" dirty="0" smtClean="0"/>
              <a:t> </a:t>
            </a:r>
            <a:r>
              <a:rPr lang="en-GB" dirty="0" err="1" smtClean="0"/>
              <a:t>funkci</a:t>
            </a:r>
            <a:r>
              <a:rPr lang="en-GB" dirty="0" smtClean="0"/>
              <a:t> </a:t>
            </a:r>
            <a:r>
              <a:rPr lang="en-GB" dirty="0" err="1" smtClean="0"/>
              <a:t>ledvin</a:t>
            </a:r>
            <a:r>
              <a:rPr lang="en-GB" dirty="0" smtClean="0"/>
              <a:t> a </a:t>
            </a:r>
            <a:r>
              <a:rPr lang="en-GB" dirty="0" err="1" smtClean="0"/>
              <a:t>chrání</a:t>
            </a:r>
            <a:r>
              <a:rPr lang="en-GB" dirty="0" smtClean="0"/>
              <a:t> </a:t>
            </a:r>
            <a:r>
              <a:rPr lang="en-GB" dirty="0" err="1" smtClean="0"/>
              <a:t>jaterní</a:t>
            </a:r>
            <a:r>
              <a:rPr lang="en-GB" dirty="0" smtClean="0"/>
              <a:t> </a:t>
            </a:r>
            <a:r>
              <a:rPr lang="en-GB" dirty="0" err="1" smtClean="0"/>
              <a:t>tkáň</a:t>
            </a:r>
            <a:r>
              <a:rPr lang="cs-CZ" dirty="0" smtClean="0"/>
              <a:t>)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246F9-B319-4D38-8E65-433DF955D8B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11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246F9-B319-4D38-8E65-433DF955D8B6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83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246F9-B319-4D38-8E65-433DF955D8B6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036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246F9-B319-4D38-8E65-433DF955D8B6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99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14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9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54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47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89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73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188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1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5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95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20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E18D-1F6B-474E-9717-1889D7604FC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CA259-126C-467C-85B2-33BCE426D6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40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dpi.com/207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2SC4ZEQ9s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</a:rPr>
              <a:t>8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Živočichové a mikroorganismy</a:t>
            </a:r>
          </a:p>
          <a:p>
            <a:endParaRPr lang="en-GB" dirty="0"/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8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7"/>
            <a:ext cx="8229600" cy="56207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Drtník </a:t>
            </a:r>
            <a:r>
              <a:rPr lang="cs-CZ" sz="1600" dirty="0"/>
              <a:t>- </a:t>
            </a:r>
            <a:r>
              <a:rPr lang="cs-CZ" sz="1600" i="1" dirty="0" err="1"/>
              <a:t>Xylosandrus</a:t>
            </a:r>
            <a:r>
              <a:rPr lang="cs-CZ" sz="1600" i="1" dirty="0"/>
              <a:t> </a:t>
            </a:r>
            <a:r>
              <a:rPr lang="cs-CZ" sz="1600" i="1" dirty="0" err="1"/>
              <a:t>crassiusculus</a:t>
            </a:r>
            <a:r>
              <a:rPr lang="cs-CZ" sz="1600" i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6130" y="474522"/>
            <a:ext cx="9126697" cy="4525963"/>
          </a:xfrm>
        </p:spPr>
        <p:txBody>
          <a:bodyPr>
            <a:normAutofit/>
          </a:bodyPr>
          <a:lstStyle/>
          <a:p>
            <a:r>
              <a:rPr lang="cs-CZ" sz="1600" dirty="0"/>
              <a:t>d</a:t>
            </a:r>
            <a:r>
              <a:rPr lang="cs-CZ" sz="1600" dirty="0" smtClean="0"/>
              <a:t>ospělé </a:t>
            </a:r>
            <a:r>
              <a:rPr lang="cs-CZ" sz="1600" dirty="0"/>
              <a:t>samičky 2-3 mm, samečci do 1,5 mm. </a:t>
            </a:r>
            <a:endParaRPr lang="cs-CZ" sz="1600" dirty="0" smtClean="0"/>
          </a:p>
          <a:p>
            <a:r>
              <a:rPr lang="cs-CZ" sz="1600" dirty="0"/>
              <a:t>dospělci i larvy se zavrtávají do různých částí </a:t>
            </a:r>
            <a:r>
              <a:rPr lang="cs-CZ" sz="1600" dirty="0" smtClean="0"/>
              <a:t>stromu</a:t>
            </a:r>
          </a:p>
          <a:p>
            <a:r>
              <a:rPr lang="cs-CZ" sz="1600" dirty="0" smtClean="0"/>
              <a:t>zde </a:t>
            </a:r>
            <a:r>
              <a:rPr lang="cs-CZ" sz="1600" dirty="0"/>
              <a:t>uvolňují spory houby spolu se sekrety, které poskytují  </a:t>
            </a:r>
            <a:r>
              <a:rPr lang="cs-CZ" sz="1600" dirty="0" smtClean="0"/>
              <a:t>živiny </a:t>
            </a:r>
            <a:r>
              <a:rPr lang="cs-CZ" sz="1600" dirty="0"/>
              <a:t>pro klíčení spor </a:t>
            </a:r>
            <a:endParaRPr lang="cs-CZ" sz="1600" dirty="0" smtClean="0"/>
          </a:p>
          <a:p>
            <a:r>
              <a:rPr lang="cs-CZ" sz="1600" dirty="0" smtClean="0"/>
              <a:t> druhová specifičnost </a:t>
            </a:r>
            <a:r>
              <a:rPr lang="cs-CZ" sz="1600" dirty="0"/>
              <a:t>s jedním druhem houby: </a:t>
            </a:r>
            <a:r>
              <a:rPr lang="cs-CZ" sz="1600" i="1" dirty="0" err="1"/>
              <a:t>Monilia</a:t>
            </a:r>
            <a:r>
              <a:rPr lang="cs-CZ" sz="1600" i="1" dirty="0"/>
              <a:t>,    </a:t>
            </a:r>
            <a:r>
              <a:rPr lang="cs-CZ" sz="1600" i="1" dirty="0" err="1"/>
              <a:t>Ceratocystis</a:t>
            </a:r>
            <a:r>
              <a:rPr lang="cs-CZ" sz="1600" i="1" dirty="0"/>
              <a:t>, </a:t>
            </a:r>
            <a:r>
              <a:rPr lang="cs-CZ" sz="1600" i="1" dirty="0" err="1"/>
              <a:t>Cladosporium</a:t>
            </a:r>
            <a:r>
              <a:rPr lang="cs-CZ" sz="1600" i="1" dirty="0"/>
              <a:t>, </a:t>
            </a:r>
            <a:r>
              <a:rPr lang="cs-CZ" sz="1600" i="1" dirty="0" err="1"/>
              <a:t>Penicillium</a:t>
            </a:r>
            <a:r>
              <a:rPr lang="cs-CZ" sz="1600" i="1" dirty="0"/>
              <a:t>, </a:t>
            </a:r>
            <a:r>
              <a:rPr lang="cs-CZ" sz="1600" i="1" dirty="0" err="1"/>
              <a:t>Endomyces</a:t>
            </a:r>
            <a:r>
              <a:rPr lang="cs-CZ" sz="1600" i="1" dirty="0"/>
              <a:t>,    </a:t>
            </a:r>
            <a:r>
              <a:rPr lang="cs-CZ" sz="1600" i="1" dirty="0" err="1"/>
              <a:t>Cephalosporium</a:t>
            </a:r>
            <a:r>
              <a:rPr lang="cs-CZ" sz="1600" i="1" dirty="0"/>
              <a:t>, </a:t>
            </a:r>
            <a:r>
              <a:rPr lang="cs-CZ" sz="1600" i="1" dirty="0" err="1"/>
              <a:t>Endomycopsis</a:t>
            </a:r>
            <a:r>
              <a:rPr lang="cs-CZ" sz="1600" i="1" dirty="0"/>
              <a:t>  </a:t>
            </a:r>
          </a:p>
          <a:p>
            <a:r>
              <a:rPr lang="cs-CZ" sz="1600" dirty="0" smtClean="0"/>
              <a:t>brouci </a:t>
            </a:r>
            <a:r>
              <a:rPr lang="cs-CZ" sz="1600" dirty="0"/>
              <a:t>houbu uchovávají a brání proti desikaci ve </a:t>
            </a:r>
            <a:r>
              <a:rPr lang="cs-CZ" sz="1600" dirty="0" smtClean="0"/>
              <a:t>zvláštním </a:t>
            </a:r>
            <a:r>
              <a:rPr lang="cs-CZ" sz="1600" dirty="0"/>
              <a:t>orgánu – kapsovitá vchlípenina nazývaná </a:t>
            </a:r>
            <a:r>
              <a:rPr lang="cs-CZ" sz="1600" dirty="0" smtClean="0"/>
              <a:t> </a:t>
            </a:r>
            <a:r>
              <a:rPr lang="cs-CZ" sz="1600" dirty="0" err="1" smtClean="0"/>
              <a:t>mykangia</a:t>
            </a:r>
            <a:r>
              <a:rPr lang="cs-CZ" sz="1600" dirty="0" smtClean="0"/>
              <a:t>/</a:t>
            </a:r>
            <a:r>
              <a:rPr lang="cs-CZ" sz="1600" dirty="0" err="1" smtClean="0"/>
              <a:t>mycetangia</a:t>
            </a:r>
            <a:r>
              <a:rPr lang="cs-CZ" sz="1600" dirty="0" smtClean="0"/>
              <a:t> </a:t>
            </a:r>
            <a:r>
              <a:rPr lang="cs-CZ" sz="1600" dirty="0"/>
              <a:t>(má ho jen jedno pohlaví brouků </a:t>
            </a:r>
            <a:r>
              <a:rPr lang="cs-CZ" sz="1600" i="1" dirty="0"/>
              <a:t>Ambrosia</a:t>
            </a:r>
            <a:r>
              <a:rPr lang="cs-CZ" sz="1600" dirty="0"/>
              <a:t>) 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houba a chodby ucpou xylém a způsobí odumření části   nebo celého stromu - z chodeb vyčnívají ven křehké piliny jako </a:t>
            </a:r>
            <a:r>
              <a:rPr lang="cs-CZ" sz="1600" dirty="0" smtClean="0"/>
              <a:t>párátka</a:t>
            </a:r>
            <a:endParaRPr lang="cs-CZ" sz="16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60"/>
            <a:ext cx="3422154" cy="361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12132"/>
            <a:ext cx="4502274" cy="337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816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54952"/>
            <a:ext cx="4680520" cy="5638578"/>
          </a:xfrm>
        </p:spPr>
        <p:txBody>
          <a:bodyPr>
            <a:normAutofit lnSpcReduction="10000"/>
          </a:bodyPr>
          <a:lstStyle/>
          <a:p>
            <a:r>
              <a:rPr lang="cs-CZ" sz="1600" dirty="0" smtClean="0"/>
              <a:t>růst </a:t>
            </a:r>
            <a:r>
              <a:rPr lang="cs-CZ" sz="1600" dirty="0"/>
              <a:t>houby citlivý na vlhkost dřeva (přes 35%) </a:t>
            </a:r>
            <a:endParaRPr lang="cs-CZ" sz="1600" dirty="0" smtClean="0"/>
          </a:p>
          <a:p>
            <a:r>
              <a:rPr lang="cs-CZ" sz="1600" dirty="0"/>
              <a:t>i</a:t>
            </a:r>
            <a:r>
              <a:rPr lang="cs-CZ" sz="1600" dirty="0" smtClean="0"/>
              <a:t> </a:t>
            </a:r>
            <a:r>
              <a:rPr lang="cs-CZ" sz="1600" dirty="0"/>
              <a:t>teplotu - brouk čistí chodbičky od zbytků dřeva a výkalů a podle počasí otvírá </a:t>
            </a:r>
            <a:r>
              <a:rPr lang="cs-CZ" sz="1600" dirty="0" smtClean="0"/>
              <a:t>či </a:t>
            </a:r>
            <a:r>
              <a:rPr lang="cs-CZ" sz="1600" dirty="0"/>
              <a:t>zavírá otvory v </a:t>
            </a:r>
            <a:r>
              <a:rPr lang="cs-CZ" sz="1600" dirty="0" smtClean="0"/>
              <a:t>kmeni</a:t>
            </a:r>
          </a:p>
          <a:p>
            <a:endParaRPr lang="cs-CZ" sz="1600" dirty="0" smtClean="0"/>
          </a:p>
          <a:p>
            <a:r>
              <a:rPr lang="cs-CZ" sz="1600" dirty="0" smtClean="0"/>
              <a:t>monokultura </a:t>
            </a:r>
            <a:r>
              <a:rPr lang="cs-CZ" sz="1600" dirty="0"/>
              <a:t>houby </a:t>
            </a:r>
            <a:r>
              <a:rPr lang="cs-CZ" sz="1600" dirty="0" smtClean="0"/>
              <a:t>je </a:t>
            </a:r>
            <a:r>
              <a:rPr lang="cs-CZ" sz="1600" dirty="0"/>
              <a:t>zajišťována </a:t>
            </a:r>
            <a:r>
              <a:rPr lang="cs-CZ" sz="1600" dirty="0" smtClean="0"/>
              <a:t>sekrety brouka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po opuštění </a:t>
            </a:r>
            <a:r>
              <a:rPr lang="cs-CZ" sz="1600" dirty="0" smtClean="0"/>
              <a:t>tunelu nastane </a:t>
            </a:r>
            <a:r>
              <a:rPr lang="cs-CZ" sz="1600" dirty="0"/>
              <a:t>kolonizace mnoha jinými houbami - přerostou původní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brouci neumí </a:t>
            </a:r>
            <a:r>
              <a:rPr lang="cs-CZ" sz="1600" dirty="0"/>
              <a:t>rozkládat celulózu - závislí na </a:t>
            </a:r>
            <a:r>
              <a:rPr lang="cs-CZ" sz="1600" dirty="0" smtClean="0"/>
              <a:t>houbě</a:t>
            </a:r>
          </a:p>
          <a:p>
            <a:r>
              <a:rPr lang="cs-CZ" sz="1600" dirty="0" smtClean="0"/>
              <a:t>houba přemění </a:t>
            </a:r>
            <a:r>
              <a:rPr lang="cs-CZ" sz="1600" dirty="0"/>
              <a:t>celulózu na proteinově bohatou mikrobiální    biomasu </a:t>
            </a:r>
          </a:p>
          <a:p>
            <a:r>
              <a:rPr lang="cs-CZ" sz="1600" dirty="0" smtClean="0"/>
              <a:t>některé </a:t>
            </a:r>
            <a:r>
              <a:rPr lang="cs-CZ" sz="1600" dirty="0"/>
              <a:t>druhy brouků, zvláště v larválním stádiu, zcela    odkázány na </a:t>
            </a:r>
            <a:r>
              <a:rPr lang="cs-CZ" sz="1600" dirty="0" err="1"/>
              <a:t>ambrosiální</a:t>
            </a:r>
            <a:r>
              <a:rPr lang="cs-CZ" sz="1600" dirty="0"/>
              <a:t> houby jako zdroj potravy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houby </a:t>
            </a:r>
            <a:r>
              <a:rPr lang="cs-CZ" sz="1600" dirty="0"/>
              <a:t>také produkují </a:t>
            </a:r>
            <a:r>
              <a:rPr lang="cs-CZ" sz="1600" dirty="0" smtClean="0"/>
              <a:t>vitamíny</a:t>
            </a:r>
          </a:p>
          <a:p>
            <a:r>
              <a:rPr lang="cs-CZ" sz="1600" dirty="0" smtClean="0"/>
              <a:t>zakuklení </a:t>
            </a:r>
            <a:r>
              <a:rPr lang="cs-CZ" sz="1600" dirty="0"/>
              <a:t>larvy je částečně závislé na ergosterolu    produkovaném </a:t>
            </a:r>
            <a:r>
              <a:rPr lang="cs-CZ" sz="1600" dirty="0" smtClean="0"/>
              <a:t>houbou</a:t>
            </a:r>
          </a:p>
          <a:p>
            <a:r>
              <a:rPr lang="cs-CZ" sz="1600" dirty="0" smtClean="0"/>
              <a:t>brouk </a:t>
            </a:r>
            <a:r>
              <a:rPr lang="cs-CZ" sz="1600" dirty="0"/>
              <a:t>houbě zabezpečuje vhodné růstové podmínky:  </a:t>
            </a:r>
            <a:r>
              <a:rPr lang="cs-CZ" sz="1600" dirty="0" smtClean="0"/>
              <a:t>kousky </a:t>
            </a:r>
            <a:r>
              <a:rPr lang="cs-CZ" sz="1600" dirty="0"/>
              <a:t>dřeva a výkaly v udržované vlhké </a:t>
            </a:r>
            <a:r>
              <a:rPr lang="cs-CZ" sz="1600" dirty="0" smtClean="0"/>
              <a:t>atmosféře </a:t>
            </a:r>
            <a:r>
              <a:rPr lang="cs-CZ" sz="1600" dirty="0"/>
              <a:t>tunelů </a:t>
            </a:r>
          </a:p>
          <a:p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1019" y="1481709"/>
            <a:ext cx="597051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30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6863"/>
            <a:ext cx="4154751" cy="392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50" y="5149460"/>
            <a:ext cx="4886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5171787"/>
            <a:ext cx="36818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Left: A cross-section image of fungus-bearing </a:t>
            </a:r>
            <a:r>
              <a:rPr lang="en-US" sz="1400" dirty="0" err="1"/>
              <a:t>mycangia</a:t>
            </a:r>
            <a:r>
              <a:rPr lang="en-US" sz="1400" dirty="0"/>
              <a:t> of </a:t>
            </a:r>
            <a:r>
              <a:rPr lang="en-US" sz="1400" dirty="0" err="1"/>
              <a:t>Xyleborus</a:t>
            </a:r>
            <a:r>
              <a:rPr lang="en-US" sz="1400" dirty="0"/>
              <a:t> </a:t>
            </a:r>
            <a:r>
              <a:rPr lang="en-US" sz="1400" dirty="0" err="1"/>
              <a:t>affinis</a:t>
            </a:r>
            <a:r>
              <a:rPr lang="en-US" sz="1400" dirty="0"/>
              <a:t> which reside in their heads and sit at the base of their mandibles. Right: A dissected </a:t>
            </a:r>
            <a:r>
              <a:rPr lang="en-US" sz="1400" dirty="0" err="1"/>
              <a:t>Xylosandrus</a:t>
            </a:r>
            <a:r>
              <a:rPr lang="en-US" sz="1400" dirty="0"/>
              <a:t> </a:t>
            </a:r>
            <a:r>
              <a:rPr lang="en-US" sz="1400" dirty="0" err="1"/>
              <a:t>germanus</a:t>
            </a:r>
            <a:r>
              <a:rPr lang="en-US" sz="1400" dirty="0"/>
              <a:t> with the </a:t>
            </a:r>
            <a:r>
              <a:rPr lang="en-US" sz="1400" dirty="0" err="1"/>
              <a:t>mycangial</a:t>
            </a:r>
            <a:r>
              <a:rPr lang="en-US" sz="1400" dirty="0"/>
              <a:t> structure removed from the inside of the thorax. (photos by Jiri </a:t>
            </a:r>
            <a:r>
              <a:rPr lang="en-US" sz="1400" dirty="0" err="1"/>
              <a:t>Hulcr</a:t>
            </a:r>
            <a:r>
              <a:rPr lang="en-US" sz="1400" dirty="0"/>
              <a:t>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096344" cy="393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987824" y="4183713"/>
            <a:ext cx="260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Xyleboridae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172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                                                                       Kůrovci </a:t>
            </a:r>
            <a:endParaRPr lang="cs-CZ" sz="2000" dirty="0"/>
          </a:p>
          <a:p>
            <a:r>
              <a:rPr lang="cs-CZ" sz="1600" dirty="0" smtClean="0"/>
              <a:t>s </a:t>
            </a:r>
            <a:r>
              <a:rPr lang="cs-CZ" sz="1600" dirty="0"/>
              <a:t>pomocí hub zabíjí milióny stromů v celé  </a:t>
            </a:r>
            <a:r>
              <a:rPr lang="cs-CZ" sz="1600" dirty="0" err="1"/>
              <a:t>holoarktické</a:t>
            </a:r>
            <a:r>
              <a:rPr lang="cs-CZ" sz="1600" dirty="0"/>
              <a:t> oblasti (mimo tropická část severní polokoule)  </a:t>
            </a:r>
          </a:p>
          <a:p>
            <a:r>
              <a:rPr lang="cs-CZ" sz="1600" dirty="0" smtClean="0"/>
              <a:t>často </a:t>
            </a:r>
            <a:r>
              <a:rPr lang="cs-CZ" sz="1600" dirty="0"/>
              <a:t>dochází v důsledku narušení rovnováhy lesních  ekosystémů k jejich </a:t>
            </a:r>
            <a:r>
              <a:rPr lang="cs-CZ" sz="1600" dirty="0" smtClean="0"/>
              <a:t>přemnožení</a:t>
            </a:r>
          </a:p>
          <a:p>
            <a:r>
              <a:rPr lang="cs-CZ" sz="1600" dirty="0"/>
              <a:t>l</a:t>
            </a:r>
            <a:r>
              <a:rPr lang="cs-CZ" sz="1600" dirty="0" smtClean="0"/>
              <a:t>ýkožrout </a:t>
            </a:r>
            <a:r>
              <a:rPr lang="cs-CZ" sz="1600" dirty="0"/>
              <a:t>má však v tomto ekosystému významnou  </a:t>
            </a:r>
            <a:r>
              <a:rPr lang="cs-CZ" sz="1600" dirty="0" smtClean="0"/>
              <a:t>funkci</a:t>
            </a:r>
          </a:p>
          <a:p>
            <a:r>
              <a:rPr lang="cs-CZ" sz="1600" dirty="0"/>
              <a:t>j</a:t>
            </a:r>
            <a:r>
              <a:rPr lang="cs-CZ" sz="1600" dirty="0" smtClean="0"/>
              <a:t>eště </a:t>
            </a:r>
            <a:r>
              <a:rPr lang="cs-CZ" sz="1600" dirty="0"/>
              <a:t>než se přemnožil a začal napadat i zdravé stromy, patřil ke druhům,  které zajišťovaly omlazení lesa a jeho dobrý zdravotní stav, protože napadal jen staré,  slabé a nemocné </a:t>
            </a:r>
            <a:r>
              <a:rPr lang="cs-CZ" sz="1600" dirty="0" smtClean="0"/>
              <a:t>stromy</a:t>
            </a:r>
            <a:endParaRPr lang="cs-CZ" sz="1600" dirty="0"/>
          </a:p>
          <a:p>
            <a:r>
              <a:rPr lang="cs-CZ" sz="1600" dirty="0"/>
              <a:t>4,5 - 5,5 mm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79424"/>
            <a:ext cx="5787310" cy="385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416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3648" y="161344"/>
            <a:ext cx="91440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kůrovci </a:t>
            </a:r>
            <a:r>
              <a:rPr lang="cs-CZ" sz="1600" dirty="0"/>
              <a:t>se </a:t>
            </a:r>
            <a:r>
              <a:rPr lang="cs-CZ" sz="1600" dirty="0" smtClean="0"/>
              <a:t>už </a:t>
            </a:r>
            <a:r>
              <a:rPr lang="cs-CZ" sz="1600" dirty="0"/>
              <a:t>v druhohorách (250-66 </a:t>
            </a:r>
            <a:r>
              <a:rPr lang="cs-CZ" sz="1600" dirty="0" err="1"/>
              <a:t>mil.let</a:t>
            </a:r>
            <a:r>
              <a:rPr lang="cs-CZ" sz="1600" dirty="0"/>
              <a:t>) </a:t>
            </a:r>
            <a:r>
              <a:rPr lang="cs-CZ" sz="1600" dirty="0" smtClean="0"/>
              <a:t>živili </a:t>
            </a:r>
            <a:r>
              <a:rPr lang="cs-CZ" sz="1600" dirty="0"/>
              <a:t>lýkem araukárií  - koncem křídy v kůře araukárií </a:t>
            </a:r>
          </a:p>
          <a:p>
            <a:r>
              <a:rPr lang="cs-CZ" sz="1600" dirty="0" smtClean="0"/>
              <a:t>na </a:t>
            </a:r>
            <a:r>
              <a:rPr lang="cs-CZ" sz="1600" dirty="0"/>
              <a:t>těchto jehličnanech </a:t>
            </a:r>
            <a:r>
              <a:rPr lang="cs-CZ" sz="1600" dirty="0" smtClean="0"/>
              <a:t>- vřeckovýtrusné </a:t>
            </a:r>
            <a:r>
              <a:rPr lang="cs-CZ" sz="1600" dirty="0"/>
              <a:t>houby z řádu </a:t>
            </a:r>
            <a:r>
              <a:rPr lang="cs-CZ" sz="1600" i="1" dirty="0" err="1" smtClean="0"/>
              <a:t>Ophiostomatales</a:t>
            </a:r>
            <a:endParaRPr lang="cs-CZ" sz="1600" i="1" dirty="0" smtClean="0"/>
          </a:p>
          <a:p>
            <a:endParaRPr lang="cs-CZ" sz="1600" dirty="0" smtClean="0"/>
          </a:p>
          <a:p>
            <a:r>
              <a:rPr lang="cs-CZ" sz="1600" dirty="0" smtClean="0"/>
              <a:t>většina </a:t>
            </a:r>
            <a:r>
              <a:rPr lang="cs-CZ" sz="1600" dirty="0"/>
              <a:t>kůrovců si „své“ houby přenáší v </a:t>
            </a:r>
            <a:r>
              <a:rPr lang="cs-CZ" sz="1600" dirty="0" err="1"/>
              <a:t>mykangiích</a:t>
            </a:r>
            <a:r>
              <a:rPr lang="cs-CZ" sz="1600" dirty="0"/>
              <a:t> – mikroskopických   </a:t>
            </a:r>
            <a:r>
              <a:rPr lang="cs-CZ" sz="1600" dirty="0" smtClean="0"/>
              <a:t>žláznatých </a:t>
            </a:r>
            <a:r>
              <a:rPr lang="cs-CZ" sz="1600" dirty="0"/>
              <a:t>prohlubních vyplněných olejovitými tekutinami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do </a:t>
            </a:r>
            <a:r>
              <a:rPr lang="cs-CZ" sz="1600" dirty="0" err="1"/>
              <a:t>mykangií</a:t>
            </a:r>
            <a:r>
              <a:rPr lang="cs-CZ" sz="1600" dirty="0"/>
              <a:t> se kůrovcům zachytávají spory symbiotických </a:t>
            </a:r>
            <a:r>
              <a:rPr lang="cs-CZ" sz="1600" dirty="0" smtClean="0"/>
              <a:t>hub</a:t>
            </a:r>
          </a:p>
          <a:p>
            <a:r>
              <a:rPr lang="cs-CZ" sz="1600" dirty="0" smtClean="0"/>
              <a:t>jsou vyplavovány když kůrovec </a:t>
            </a:r>
            <a:r>
              <a:rPr lang="cs-CZ" sz="1600" dirty="0"/>
              <a:t>tvoří závrt v novém hostitelském stromě a jeho </a:t>
            </a:r>
            <a:r>
              <a:rPr lang="cs-CZ" sz="1600" dirty="0" err="1"/>
              <a:t>mykangia</a:t>
            </a:r>
            <a:r>
              <a:rPr lang="cs-CZ" sz="1600" dirty="0"/>
              <a:t>  </a:t>
            </a:r>
            <a:r>
              <a:rPr lang="cs-CZ" sz="1600" dirty="0" smtClean="0"/>
              <a:t>vylučují </a:t>
            </a:r>
            <a:r>
              <a:rPr lang="cs-CZ" sz="1600" dirty="0"/>
              <a:t>zvýšené </a:t>
            </a:r>
            <a:r>
              <a:rPr lang="cs-CZ" sz="1600" dirty="0" smtClean="0"/>
              <a:t>množství </a:t>
            </a:r>
            <a:r>
              <a:rPr lang="cs-CZ" sz="1600" dirty="0"/>
              <a:t>olejovitých </a:t>
            </a:r>
            <a:r>
              <a:rPr lang="cs-CZ" sz="1600" dirty="0" smtClean="0"/>
              <a:t>látek</a:t>
            </a:r>
          </a:p>
          <a:p>
            <a:endParaRPr lang="cs-CZ" sz="1600" dirty="0" smtClean="0"/>
          </a:p>
          <a:p>
            <a:r>
              <a:rPr lang="cs-CZ" sz="1600" dirty="0" smtClean="0"/>
              <a:t>kromě </a:t>
            </a:r>
            <a:r>
              <a:rPr lang="cs-CZ" sz="1600" dirty="0"/>
              <a:t>toho bývají spory hub přenášeny i roztoči, kteří se na kůrovce   přichytávají </a:t>
            </a:r>
          </a:p>
          <a:p>
            <a:endParaRPr lang="cs-CZ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717032"/>
            <a:ext cx="5028051" cy="282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7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mdpi.com/insects/insects-03-00339/article_deploy/html/images/insects-03-00339-g002-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27817" cy="622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508104" y="548680"/>
            <a:ext cx="32403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/>
              <a:t>Examples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mycangia</a:t>
            </a:r>
            <a:r>
              <a:rPr lang="cs-CZ" sz="1400" dirty="0"/>
              <a:t>.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left</a:t>
            </a:r>
            <a:r>
              <a:rPr lang="cs-CZ" sz="1400" dirty="0"/>
              <a:t> to </a:t>
            </a:r>
            <a:r>
              <a:rPr lang="cs-CZ" sz="1400" dirty="0" err="1"/>
              <a:t>right</a:t>
            </a:r>
            <a:r>
              <a:rPr lang="cs-CZ" sz="1400" dirty="0"/>
              <a:t>, top to </a:t>
            </a:r>
            <a:r>
              <a:rPr lang="cs-CZ" sz="1400" dirty="0" err="1"/>
              <a:t>bottom</a:t>
            </a:r>
            <a:r>
              <a:rPr lang="cs-CZ" sz="1400" dirty="0"/>
              <a:t>: 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 smtClean="0"/>
              <a:t>maxillary</a:t>
            </a:r>
            <a:r>
              <a:rPr lang="cs-CZ" sz="1400" dirty="0" smtClean="0"/>
              <a:t> </a:t>
            </a:r>
            <a:r>
              <a:rPr lang="cs-CZ" sz="1400" dirty="0" err="1"/>
              <a:t>cardine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Dendroctonus</a:t>
            </a:r>
            <a:r>
              <a:rPr lang="cs-CZ" sz="1400" dirty="0"/>
              <a:t> </a:t>
            </a:r>
            <a:r>
              <a:rPr lang="cs-CZ" sz="1400" dirty="0" err="1"/>
              <a:t>ponderosae</a:t>
            </a:r>
            <a:r>
              <a:rPr lang="cs-CZ" sz="1400" dirty="0"/>
              <a:t> </a:t>
            </a:r>
            <a:r>
              <a:rPr lang="cs-CZ" sz="1400" dirty="0" err="1"/>
              <a:t>showing</a:t>
            </a:r>
            <a:r>
              <a:rPr lang="cs-CZ" sz="1400" dirty="0"/>
              <a:t> </a:t>
            </a:r>
            <a:r>
              <a:rPr lang="cs-CZ" sz="1400" dirty="0" err="1"/>
              <a:t>opening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sac</a:t>
            </a:r>
            <a:r>
              <a:rPr lang="cs-CZ" sz="1400" dirty="0"/>
              <a:t> </a:t>
            </a:r>
            <a:r>
              <a:rPr lang="cs-CZ" sz="1400" dirty="0" err="1"/>
              <a:t>mycangium</a:t>
            </a:r>
            <a:r>
              <a:rPr lang="cs-CZ" sz="1400" dirty="0"/>
              <a:t> (</a:t>
            </a:r>
            <a:r>
              <a:rPr lang="cs-CZ" sz="1400" dirty="0" err="1"/>
              <a:t>arrow</a:t>
            </a:r>
            <a:r>
              <a:rPr lang="cs-CZ" sz="1400" dirty="0"/>
              <a:t>) </a:t>
            </a:r>
            <a:r>
              <a:rPr lang="cs-CZ" sz="1400" dirty="0" err="1"/>
              <a:t>courtesy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Katherine </a:t>
            </a:r>
            <a:r>
              <a:rPr lang="cs-CZ" sz="1400" dirty="0" err="1"/>
              <a:t>Bleiker</a:t>
            </a:r>
            <a:r>
              <a:rPr lang="cs-CZ" sz="1400" dirty="0"/>
              <a:t>; 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 smtClean="0"/>
              <a:t>Close</a:t>
            </a:r>
            <a:r>
              <a:rPr lang="cs-CZ" sz="1400" dirty="0" smtClean="0"/>
              <a:t> </a:t>
            </a:r>
            <a:r>
              <a:rPr lang="cs-CZ" sz="1400" dirty="0"/>
              <a:t>up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mycangium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D. </a:t>
            </a:r>
            <a:r>
              <a:rPr lang="cs-CZ" sz="1400" dirty="0" err="1"/>
              <a:t>ponderosae</a:t>
            </a:r>
            <a:r>
              <a:rPr lang="cs-CZ" sz="1400" dirty="0"/>
              <a:t> </a:t>
            </a:r>
            <a:r>
              <a:rPr lang="cs-CZ" sz="1400" dirty="0" err="1"/>
              <a:t>showing</a:t>
            </a:r>
            <a:r>
              <a:rPr lang="cs-CZ" sz="1400" dirty="0"/>
              <a:t> </a:t>
            </a:r>
            <a:r>
              <a:rPr lang="cs-CZ" sz="1400" dirty="0" err="1"/>
              <a:t>fungal</a:t>
            </a:r>
            <a:r>
              <a:rPr lang="cs-CZ" sz="1400" dirty="0"/>
              <a:t> </a:t>
            </a:r>
            <a:r>
              <a:rPr lang="cs-CZ" sz="1400" dirty="0" err="1"/>
              <a:t>mass</a:t>
            </a:r>
            <a:r>
              <a:rPr lang="cs-CZ" sz="1400" dirty="0"/>
              <a:t> </a:t>
            </a:r>
            <a:r>
              <a:rPr lang="cs-CZ" sz="1400" dirty="0" err="1"/>
              <a:t>extruding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opening</a:t>
            </a:r>
            <a:r>
              <a:rPr lang="cs-CZ" sz="1400" dirty="0"/>
              <a:t> </a:t>
            </a:r>
            <a:r>
              <a:rPr lang="cs-CZ" sz="1400" dirty="0" err="1"/>
              <a:t>courtesy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Katherine </a:t>
            </a:r>
            <a:r>
              <a:rPr lang="cs-CZ" sz="1400" dirty="0" err="1" smtClean="0"/>
              <a:t>Bleiker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Oval </a:t>
            </a:r>
            <a:r>
              <a:rPr lang="cs-CZ" sz="1400" dirty="0" err="1"/>
              <a:t>brush</a:t>
            </a:r>
            <a:r>
              <a:rPr lang="cs-CZ" sz="1400" dirty="0"/>
              <a:t> </a:t>
            </a:r>
            <a:r>
              <a:rPr lang="cs-CZ" sz="1400" dirty="0" err="1"/>
              <a:t>mycangium</a:t>
            </a:r>
            <a:r>
              <a:rPr lang="cs-CZ" sz="1400" dirty="0"/>
              <a:t> on </a:t>
            </a:r>
            <a:r>
              <a:rPr lang="cs-CZ" sz="1400" dirty="0" err="1"/>
              <a:t>female</a:t>
            </a:r>
            <a:r>
              <a:rPr lang="cs-CZ" sz="1400" dirty="0"/>
              <a:t> </a:t>
            </a:r>
            <a:r>
              <a:rPr lang="cs-CZ" sz="1400" dirty="0" err="1"/>
              <a:t>Pityoborus</a:t>
            </a:r>
            <a:r>
              <a:rPr lang="cs-CZ" sz="1400" dirty="0"/>
              <a:t> </a:t>
            </a:r>
            <a:r>
              <a:rPr lang="cs-CZ" sz="1400" dirty="0" err="1"/>
              <a:t>rubentris</a:t>
            </a:r>
            <a:r>
              <a:rPr lang="cs-CZ" sz="1400" dirty="0"/>
              <a:t> </a:t>
            </a:r>
            <a:r>
              <a:rPr lang="cs-CZ" sz="1400" dirty="0" err="1"/>
              <a:t>Mal</a:t>
            </a:r>
            <a:r>
              <a:rPr lang="cs-CZ" sz="1400" dirty="0"/>
              <a:t> </a:t>
            </a:r>
            <a:r>
              <a:rPr lang="cs-CZ" sz="1400" dirty="0" err="1"/>
              <a:t>Furniss</a:t>
            </a:r>
            <a:r>
              <a:rPr lang="cs-CZ" sz="1400" dirty="0"/>
              <a:t>; 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 smtClean="0"/>
              <a:t>close</a:t>
            </a:r>
            <a:r>
              <a:rPr lang="cs-CZ" sz="1400" dirty="0" smtClean="0"/>
              <a:t> </a:t>
            </a:r>
            <a:r>
              <a:rPr lang="cs-CZ" sz="1400" dirty="0"/>
              <a:t>up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brush</a:t>
            </a:r>
            <a:r>
              <a:rPr lang="cs-CZ" sz="1400" dirty="0"/>
              <a:t> </a:t>
            </a:r>
            <a:r>
              <a:rPr lang="cs-CZ" sz="1400" dirty="0" err="1"/>
              <a:t>mycangium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P. </a:t>
            </a:r>
            <a:r>
              <a:rPr lang="cs-CZ" sz="1400" dirty="0" err="1"/>
              <a:t>rubentris</a:t>
            </a:r>
            <a:r>
              <a:rPr lang="cs-CZ" sz="1400" dirty="0"/>
              <a:t> </a:t>
            </a:r>
            <a:r>
              <a:rPr lang="cs-CZ" sz="1400" dirty="0" err="1"/>
              <a:t>containing</a:t>
            </a:r>
            <a:r>
              <a:rPr lang="cs-CZ" sz="1400" dirty="0"/>
              <a:t> </a:t>
            </a:r>
            <a:r>
              <a:rPr lang="cs-CZ" sz="1400" dirty="0" err="1"/>
              <a:t>spores</a:t>
            </a:r>
            <a:r>
              <a:rPr lang="cs-CZ" sz="1400" dirty="0"/>
              <a:t> </a:t>
            </a:r>
            <a:r>
              <a:rPr lang="cs-CZ" sz="1400" dirty="0" err="1"/>
              <a:t>Mal</a:t>
            </a:r>
            <a:r>
              <a:rPr lang="cs-CZ" sz="1400" dirty="0"/>
              <a:t> </a:t>
            </a:r>
            <a:r>
              <a:rPr lang="cs-CZ" sz="1400" dirty="0" err="1"/>
              <a:t>Furniss</a:t>
            </a:r>
            <a:r>
              <a:rPr lang="cs-CZ" sz="1400" dirty="0"/>
              <a:t>; 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 smtClean="0"/>
              <a:t>Ascospores</a:t>
            </a:r>
            <a:r>
              <a:rPr lang="cs-CZ" sz="1400" dirty="0" smtClean="0"/>
              <a:t> </a:t>
            </a:r>
            <a:r>
              <a:rPr lang="cs-CZ" sz="1400" dirty="0"/>
              <a:t>in pit </a:t>
            </a:r>
            <a:r>
              <a:rPr lang="cs-CZ" sz="1400" dirty="0" err="1"/>
              <a:t>mycangium</a:t>
            </a:r>
            <a:r>
              <a:rPr lang="cs-CZ" sz="1400" dirty="0"/>
              <a:t> (</a:t>
            </a:r>
            <a:r>
              <a:rPr lang="cs-CZ" sz="1400" dirty="0" err="1"/>
              <a:t>puncture</a:t>
            </a:r>
            <a:r>
              <a:rPr lang="cs-CZ" sz="1400" dirty="0"/>
              <a:t>)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Ips</a:t>
            </a:r>
            <a:r>
              <a:rPr lang="cs-CZ" sz="1400" dirty="0"/>
              <a:t> </a:t>
            </a:r>
            <a:r>
              <a:rPr lang="cs-CZ" sz="1400" dirty="0" err="1"/>
              <a:t>pini</a:t>
            </a:r>
            <a:r>
              <a:rPr lang="cs-CZ" sz="1400" dirty="0"/>
              <a:t> </a:t>
            </a:r>
            <a:r>
              <a:rPr lang="cs-CZ" sz="1400" dirty="0" err="1"/>
              <a:t>Mal</a:t>
            </a:r>
            <a:r>
              <a:rPr lang="cs-CZ" sz="1400" dirty="0"/>
              <a:t> </a:t>
            </a:r>
            <a:r>
              <a:rPr lang="cs-CZ" sz="1400" dirty="0" err="1"/>
              <a:t>Furniss</a:t>
            </a:r>
            <a:r>
              <a:rPr lang="cs-CZ" sz="1400" dirty="0"/>
              <a:t>; 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 smtClean="0"/>
              <a:t>mesonotal</a:t>
            </a:r>
            <a:r>
              <a:rPr lang="cs-CZ" sz="1400" dirty="0" smtClean="0"/>
              <a:t> </a:t>
            </a:r>
            <a:r>
              <a:rPr lang="cs-CZ" sz="1400" dirty="0" err="1"/>
              <a:t>paired</a:t>
            </a:r>
            <a:r>
              <a:rPr lang="cs-CZ" sz="1400" dirty="0"/>
              <a:t> </a:t>
            </a:r>
            <a:r>
              <a:rPr lang="cs-CZ" sz="1400" dirty="0" err="1"/>
              <a:t>sac</a:t>
            </a:r>
            <a:r>
              <a:rPr lang="cs-CZ" sz="1400" dirty="0"/>
              <a:t> </a:t>
            </a:r>
            <a:r>
              <a:rPr lang="cs-CZ" sz="1400" dirty="0" err="1"/>
              <a:t>mycangia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Xylosandrus</a:t>
            </a:r>
            <a:r>
              <a:rPr lang="cs-CZ" sz="1400" dirty="0"/>
              <a:t> </a:t>
            </a:r>
            <a:r>
              <a:rPr lang="cs-CZ" sz="1400" dirty="0" err="1"/>
              <a:t>mutilates</a:t>
            </a:r>
            <a:r>
              <a:rPr lang="cs-CZ" sz="1400" dirty="0"/>
              <a:t> (</a:t>
            </a:r>
            <a:r>
              <a:rPr lang="cs-CZ" sz="1400" dirty="0" err="1"/>
              <a:t>dissected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</a:t>
            </a:r>
            <a:r>
              <a:rPr lang="cs-CZ" sz="1400" dirty="0" err="1"/>
              <a:t>beetle</a:t>
            </a:r>
            <a:r>
              <a:rPr lang="cs-CZ" sz="1400" dirty="0"/>
              <a:t>) </a:t>
            </a:r>
            <a:r>
              <a:rPr lang="cs-CZ" sz="1400" dirty="0" err="1"/>
              <a:t>courtesy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W. </a:t>
            </a:r>
            <a:r>
              <a:rPr lang="cs-CZ" sz="1400" dirty="0" err="1"/>
              <a:t>Doug</a:t>
            </a:r>
            <a:r>
              <a:rPr lang="cs-CZ" sz="1400" dirty="0"/>
              <a:t> Stone</a:t>
            </a:r>
            <a:r>
              <a:rPr lang="cs-CZ" sz="1400" dirty="0" smtClean="0"/>
              <a:t>.</a:t>
            </a:r>
          </a:p>
          <a:p>
            <a:endParaRPr lang="cs-CZ" sz="1400" dirty="0" smtClean="0">
              <a:hlinkClick r:id="rId3"/>
            </a:endParaRPr>
          </a:p>
          <a:p>
            <a:r>
              <a:rPr lang="cs-CZ" sz="1400" dirty="0" smtClean="0">
                <a:hlinkClick r:id="rId3"/>
              </a:rPr>
              <a:t>http</a:t>
            </a:r>
            <a:r>
              <a:rPr lang="cs-CZ" sz="1400" dirty="0">
                <a:hlinkClick r:id="rId3"/>
              </a:rPr>
              <a:t>://</a:t>
            </a:r>
            <a:r>
              <a:rPr lang="cs-CZ" sz="1400" dirty="0" smtClean="0">
                <a:hlinkClick r:id="rId3"/>
              </a:rPr>
              <a:t>www.mdpi.com/2075</a:t>
            </a:r>
            <a:r>
              <a:rPr lang="cs-CZ" sz="1400" dirty="0" smtClean="0"/>
              <a:t> 4450/3/1/339/</a:t>
            </a:r>
            <a:r>
              <a:rPr lang="cs-CZ" sz="1400" dirty="0" err="1" smtClean="0"/>
              <a:t>htm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4508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5527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P</a:t>
            </a:r>
            <a:r>
              <a:rPr lang="cs-CZ" sz="1600" dirty="0" smtClean="0"/>
              <a:t>ůvodním </a:t>
            </a:r>
            <a:r>
              <a:rPr lang="cs-CZ" sz="1600" dirty="0"/>
              <a:t>účelem spolupráce kůrovců a hub byla snaha </a:t>
            </a:r>
            <a:r>
              <a:rPr lang="cs-CZ" sz="1600" dirty="0" smtClean="0"/>
              <a:t>oslabit  obranné </a:t>
            </a:r>
            <a:r>
              <a:rPr lang="cs-CZ" sz="1600" dirty="0"/>
              <a:t>mechanizmy stromů a usnadnit si cestu k jejich tkáním   - po náletu kůrovce nastává boj:   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strom </a:t>
            </a:r>
            <a:r>
              <a:rPr lang="cs-CZ" sz="1600" dirty="0"/>
              <a:t>má kanálky s pryskyřicí (pod tlakem) – </a:t>
            </a:r>
            <a:r>
              <a:rPr lang="cs-CZ" sz="1600" dirty="0" smtClean="0"/>
              <a:t>jedovatá </a:t>
            </a:r>
            <a:r>
              <a:rPr lang="cs-CZ" sz="1600" dirty="0"/>
              <a:t>pro brouka (terpenoidy nebo fenolické látky) 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druhotná </a:t>
            </a:r>
            <a:r>
              <a:rPr lang="cs-CZ" sz="1600" dirty="0"/>
              <a:t>pryskyřice (ještě jedovatější</a:t>
            </a:r>
            <a:r>
              <a:rPr lang="cs-CZ" sz="1600" dirty="0" smtClean="0"/>
              <a:t>) </a:t>
            </a:r>
            <a:r>
              <a:rPr lang="cs-CZ" sz="1600" dirty="0"/>
              <a:t>- kolem napadeného </a:t>
            </a:r>
            <a:r>
              <a:rPr lang="cs-CZ" sz="1600" dirty="0" smtClean="0"/>
              <a:t>místa stromu vytváří nekrózy</a:t>
            </a:r>
            <a:r>
              <a:rPr lang="cs-CZ" sz="1600" dirty="0"/>
              <a:t>, nepropustné buněčné vrstvy či pryskyřičné valy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přeměna </a:t>
            </a:r>
            <a:r>
              <a:rPr lang="cs-CZ" sz="1600" dirty="0"/>
              <a:t>stravitelných zásob (škrobu) na hůře stravitelné  </a:t>
            </a:r>
            <a:r>
              <a:rPr lang="cs-CZ" sz="1600" dirty="0" smtClean="0"/>
              <a:t>- </a:t>
            </a:r>
            <a:r>
              <a:rPr lang="cs-CZ" sz="1600" dirty="0"/>
              <a:t>tvorba nepolárních sloučenin chránících rostlinné tkáně </a:t>
            </a:r>
            <a:r>
              <a:rPr lang="cs-CZ" sz="1600" dirty="0" smtClean="0"/>
              <a:t> </a:t>
            </a:r>
            <a:r>
              <a:rPr lang="cs-CZ" sz="1600" dirty="0"/>
              <a:t>před natrávením mimobuněčnými enzymy hub apod. 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silný </a:t>
            </a:r>
            <a:r>
              <a:rPr lang="cs-CZ" sz="1600" dirty="0"/>
              <a:t>proud pryskyřice </a:t>
            </a:r>
            <a:r>
              <a:rPr lang="cs-CZ" sz="1600" dirty="0" smtClean="0"/>
              <a:t>může </a:t>
            </a:r>
            <a:r>
              <a:rPr lang="cs-CZ" sz="1600" dirty="0"/>
              <a:t>také kůrovce zastavit  </a:t>
            </a:r>
            <a:r>
              <a:rPr lang="cs-CZ" sz="1600" dirty="0" smtClean="0"/>
              <a:t>i mechanicky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70597"/>
            <a:ext cx="4497288" cy="261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02997"/>
            <a:ext cx="2420937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15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9"/>
            <a:ext cx="8784976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Význam feromonů </a:t>
            </a:r>
            <a:endParaRPr lang="cs-CZ" sz="1600" dirty="0" smtClean="0"/>
          </a:p>
          <a:p>
            <a:r>
              <a:rPr lang="cs-CZ" sz="1600" dirty="0" smtClean="0"/>
              <a:t>dorozumívání</a:t>
            </a:r>
            <a:r>
              <a:rPr lang="cs-CZ" sz="1600" dirty="0"/>
              <a:t>, lákání </a:t>
            </a:r>
            <a:r>
              <a:rPr lang="cs-CZ" sz="1600" dirty="0" smtClean="0"/>
              <a:t>samiček</a:t>
            </a:r>
            <a:endParaRPr lang="cs-CZ" sz="1600" dirty="0"/>
          </a:p>
          <a:p>
            <a:r>
              <a:rPr lang="cs-CZ" sz="1600" dirty="0" smtClean="0"/>
              <a:t> jen málo </a:t>
            </a:r>
            <a:r>
              <a:rPr lang="cs-CZ" sz="1600" dirty="0"/>
              <a:t>feromonů si kůrovci tvoří sami </a:t>
            </a:r>
          </a:p>
          <a:p>
            <a:r>
              <a:rPr lang="cs-CZ" sz="1600" dirty="0" smtClean="0"/>
              <a:t>přítomnost symbiotických </a:t>
            </a:r>
            <a:r>
              <a:rPr lang="cs-CZ" sz="1600" dirty="0"/>
              <a:t>bakterií a kvasinek ve střevě, </a:t>
            </a:r>
            <a:r>
              <a:rPr lang="cs-CZ" sz="1600" dirty="0" smtClean="0"/>
              <a:t>také </a:t>
            </a:r>
            <a:r>
              <a:rPr lang="cs-CZ" sz="1600" dirty="0"/>
              <a:t>houby  </a:t>
            </a:r>
            <a:r>
              <a:rPr lang="cs-CZ" sz="1600" dirty="0" smtClean="0"/>
              <a:t>žijící </a:t>
            </a:r>
            <a:r>
              <a:rPr lang="cs-CZ" sz="1600" dirty="0"/>
              <a:t>ve stěnách </a:t>
            </a:r>
            <a:r>
              <a:rPr lang="cs-CZ" sz="1600" dirty="0" smtClean="0"/>
              <a:t>požerků  </a:t>
            </a:r>
            <a:r>
              <a:rPr lang="cs-CZ" sz="1600" dirty="0"/>
              <a:t>- existují i feromony, v </a:t>
            </a:r>
            <a:r>
              <a:rPr lang="cs-CZ" sz="1600" dirty="0" smtClean="0"/>
              <a:t>nichž každý </a:t>
            </a:r>
            <a:r>
              <a:rPr lang="cs-CZ" sz="1600" dirty="0"/>
              <a:t>stupeň produkce provádí jiná skupina </a:t>
            </a:r>
            <a:r>
              <a:rPr lang="cs-CZ" sz="1600" dirty="0" smtClean="0"/>
              <a:t>symbiontů   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většina feromonů kůrovců jsou jen mikrobiálně </a:t>
            </a:r>
            <a:r>
              <a:rPr lang="cs-CZ" sz="1600" dirty="0" err="1"/>
              <a:t>ź</a:t>
            </a:r>
            <a:r>
              <a:rPr lang="cs-CZ" sz="1600" dirty="0" err="1" smtClean="0"/>
              <a:t>metabolizované</a:t>
            </a:r>
            <a:r>
              <a:rPr lang="cs-CZ" sz="1600" dirty="0" smtClean="0"/>
              <a:t>  </a:t>
            </a:r>
            <a:r>
              <a:rPr lang="cs-CZ" sz="1600" dirty="0"/>
              <a:t>produkty hostitelského stromu - nejčastěji jde o jedovaté terpenoidy – původně obrana stromů </a:t>
            </a:r>
          </a:p>
          <a:p>
            <a:r>
              <a:rPr lang="cs-CZ" sz="1600" dirty="0" smtClean="0"/>
              <a:t>složitý </a:t>
            </a:r>
            <a:r>
              <a:rPr lang="cs-CZ" sz="1600" dirty="0"/>
              <a:t>aparát střevních i vnějších symbiontů produkujících pro </a:t>
            </a:r>
            <a:r>
              <a:rPr lang="cs-CZ" sz="1600" dirty="0" smtClean="0"/>
              <a:t>kůrovce  </a:t>
            </a:r>
            <a:r>
              <a:rPr lang="cs-CZ" sz="1600" dirty="0"/>
              <a:t>feromony vznikl původně jako nástroj na detoxifikaci pryskyřice bránícího </a:t>
            </a:r>
            <a:r>
              <a:rPr lang="cs-CZ" sz="1600" dirty="0" smtClean="0"/>
              <a:t> </a:t>
            </a:r>
            <a:r>
              <a:rPr lang="cs-CZ" sz="1600" dirty="0"/>
              <a:t>se stromu </a:t>
            </a:r>
            <a:endParaRPr lang="cs-CZ" sz="1600" dirty="0" smtClean="0"/>
          </a:p>
          <a:p>
            <a:r>
              <a:rPr lang="cs-CZ" sz="1600" i="1" dirty="0" err="1" smtClean="0"/>
              <a:t>Scolytus</a:t>
            </a:r>
            <a:r>
              <a:rPr lang="cs-CZ" sz="1600" i="1" dirty="0" smtClean="0"/>
              <a:t> </a:t>
            </a:r>
            <a:r>
              <a:rPr lang="cs-CZ" sz="1600" i="1" dirty="0" err="1"/>
              <a:t>multistriatus</a:t>
            </a:r>
            <a:r>
              <a:rPr lang="cs-CZ" sz="1600" dirty="0"/>
              <a:t>    se symbionty rodu </a:t>
            </a:r>
            <a:r>
              <a:rPr lang="cs-CZ" sz="1600" dirty="0" err="1"/>
              <a:t>Ophiostoma</a:t>
            </a:r>
            <a:r>
              <a:rPr lang="cs-CZ" sz="1600" dirty="0"/>
              <a:t>, kteří jsou </a:t>
            </a:r>
            <a:r>
              <a:rPr lang="cs-CZ" sz="1600" dirty="0" smtClean="0"/>
              <a:t>odpovědní </a:t>
            </a:r>
            <a:r>
              <a:rPr lang="cs-CZ" sz="1600" dirty="0"/>
              <a:t>za téměř celoevropské vyhubení jilmů  </a:t>
            </a:r>
          </a:p>
          <a:p>
            <a:r>
              <a:rPr lang="cs-CZ" sz="1600" dirty="0" smtClean="0"/>
              <a:t>jihoevropský   </a:t>
            </a:r>
            <a:r>
              <a:rPr lang="cs-CZ" sz="1600" i="1" dirty="0" err="1" smtClean="0"/>
              <a:t>Orthotomicus</a:t>
            </a:r>
            <a:r>
              <a:rPr lang="cs-CZ" sz="1600" i="1" dirty="0" smtClean="0"/>
              <a:t> </a:t>
            </a:r>
            <a:r>
              <a:rPr lang="cs-CZ" sz="1600" i="1" dirty="0" err="1"/>
              <a:t>erosus</a:t>
            </a:r>
            <a:r>
              <a:rPr lang="cs-CZ" sz="1600" dirty="0"/>
              <a:t> </a:t>
            </a:r>
            <a:r>
              <a:rPr lang="cs-CZ" sz="1600" dirty="0" smtClean="0"/>
              <a:t> ohrožující </a:t>
            </a:r>
            <a:r>
              <a:rPr lang="cs-CZ" sz="1600" dirty="0"/>
              <a:t>borovice 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" y="4004480"/>
            <a:ext cx="3420790" cy="225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95936" y="4150938"/>
            <a:ext cx="514806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galerie </a:t>
            </a:r>
            <a:r>
              <a:rPr lang="cs-CZ" sz="1600" dirty="0">
                <a:solidFill>
                  <a:prstClr val="black"/>
                </a:solidFill>
              </a:rPr>
              <a:t>dřevokaza čárkovaného (</a:t>
            </a:r>
            <a:r>
              <a:rPr lang="cs-CZ" sz="1600" i="1" dirty="0" err="1">
                <a:solidFill>
                  <a:prstClr val="black"/>
                </a:solidFill>
              </a:rPr>
              <a:t>Xyloterus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cs-CZ" sz="1600" i="1" dirty="0" err="1" smtClean="0">
                <a:solidFill>
                  <a:prstClr val="black"/>
                </a:solidFill>
              </a:rPr>
              <a:t>lineatus</a:t>
            </a:r>
            <a:r>
              <a:rPr lang="cs-CZ" sz="1600" dirty="0" smtClean="0">
                <a:solidFill>
                  <a:prstClr val="black"/>
                </a:solidFill>
              </a:rPr>
              <a:t>)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n</a:t>
            </a:r>
            <a:r>
              <a:rPr lang="cs-CZ" sz="1600" dirty="0" smtClean="0">
                <a:solidFill>
                  <a:prstClr val="black"/>
                </a:solidFill>
              </a:rPr>
              <a:t>a </a:t>
            </a:r>
            <a:r>
              <a:rPr lang="cs-CZ" sz="1600" dirty="0">
                <a:solidFill>
                  <a:prstClr val="black"/>
                </a:solidFill>
              </a:rPr>
              <a:t>začátku chodby je snubní komůrka, v níž probíhá  </a:t>
            </a:r>
            <a:r>
              <a:rPr lang="cs-CZ" sz="1600" dirty="0" smtClean="0">
                <a:solidFill>
                  <a:prstClr val="black"/>
                </a:solidFill>
              </a:rPr>
              <a:t>páření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k</a:t>
            </a:r>
            <a:r>
              <a:rPr lang="cs-CZ" sz="1600" dirty="0" smtClean="0">
                <a:solidFill>
                  <a:prstClr val="black"/>
                </a:solidFill>
              </a:rPr>
              <a:t>olmo </a:t>
            </a:r>
            <a:r>
              <a:rPr lang="cs-CZ" sz="1600" dirty="0">
                <a:solidFill>
                  <a:prstClr val="black"/>
                </a:solidFill>
              </a:rPr>
              <a:t>z matečné chodby vybíhají komůrky  jednotlivých </a:t>
            </a:r>
            <a:r>
              <a:rPr lang="cs-CZ" sz="1600" dirty="0" smtClean="0">
                <a:solidFill>
                  <a:prstClr val="black"/>
                </a:solidFill>
              </a:rPr>
              <a:t>larev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s</a:t>
            </a:r>
            <a:r>
              <a:rPr lang="cs-CZ" sz="1600" dirty="0" smtClean="0">
                <a:solidFill>
                  <a:prstClr val="black"/>
                </a:solidFill>
              </a:rPr>
              <a:t>těny </a:t>
            </a:r>
            <a:r>
              <a:rPr lang="cs-CZ" sz="1600" dirty="0">
                <a:solidFill>
                  <a:prstClr val="black"/>
                </a:solidFill>
              </a:rPr>
              <a:t>pokrývají tmavé zbytky  ambrosiových </a:t>
            </a:r>
            <a:r>
              <a:rPr lang="cs-CZ" sz="1600" dirty="0" smtClean="0">
                <a:solidFill>
                  <a:prstClr val="black"/>
                </a:solidFill>
              </a:rPr>
              <a:t>hub </a:t>
            </a:r>
            <a:endParaRPr lang="cs-CZ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5652120" cy="6858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dirty="0" smtClean="0">
                <a:solidFill>
                  <a:prstClr val="black"/>
                </a:solidFill>
              </a:rPr>
              <a:t>                                  </a:t>
            </a:r>
            <a:r>
              <a:rPr lang="cs-CZ" sz="1600" i="1" dirty="0" err="1" smtClean="0">
                <a:solidFill>
                  <a:prstClr val="black"/>
                </a:solidFill>
              </a:rPr>
              <a:t>Ceratocystis</a:t>
            </a:r>
            <a:r>
              <a:rPr lang="cs-CZ" sz="1600" i="1" dirty="0" smtClean="0">
                <a:solidFill>
                  <a:prstClr val="black"/>
                </a:solidFill>
              </a:rPr>
              <a:t> </a:t>
            </a:r>
            <a:r>
              <a:rPr lang="cs-CZ" sz="1600" i="1" dirty="0" err="1" smtClean="0">
                <a:solidFill>
                  <a:prstClr val="black"/>
                </a:solidFill>
              </a:rPr>
              <a:t>polonica</a:t>
            </a:r>
            <a:endParaRPr lang="cs-CZ" sz="1600" i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v</a:t>
            </a:r>
            <a:r>
              <a:rPr lang="cs-CZ" sz="1600" dirty="0" smtClean="0">
                <a:solidFill>
                  <a:prstClr val="black"/>
                </a:solidFill>
              </a:rPr>
              <a:t>ětšina </a:t>
            </a:r>
            <a:r>
              <a:rPr lang="cs-CZ" sz="1600" dirty="0">
                <a:solidFill>
                  <a:prstClr val="black"/>
                </a:solidFill>
              </a:rPr>
              <a:t>hub spojených s kůrovci je neškodná 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      (živí </a:t>
            </a:r>
            <a:r>
              <a:rPr lang="cs-CZ" sz="1600" dirty="0">
                <a:solidFill>
                  <a:prstClr val="black"/>
                </a:solidFill>
              </a:rPr>
              <a:t>se jen hnijícím dřevem)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některé </a:t>
            </a:r>
            <a:r>
              <a:rPr lang="cs-CZ" sz="1600" dirty="0">
                <a:solidFill>
                  <a:prstClr val="black"/>
                </a:solidFill>
              </a:rPr>
              <a:t>silně agresivní - </a:t>
            </a:r>
            <a:r>
              <a:rPr lang="cs-CZ" sz="1600" i="1" dirty="0" err="1">
                <a:solidFill>
                  <a:prstClr val="black"/>
                </a:solidFill>
              </a:rPr>
              <a:t>Ceratocystis</a:t>
            </a:r>
            <a:r>
              <a:rPr lang="cs-CZ" sz="1600" i="1" dirty="0">
                <a:solidFill>
                  <a:prstClr val="black"/>
                </a:solidFill>
              </a:rPr>
              <a:t> </a:t>
            </a:r>
            <a:r>
              <a:rPr lang="cs-CZ" sz="1600" i="1" dirty="0" err="1">
                <a:solidFill>
                  <a:prstClr val="black"/>
                </a:solidFill>
              </a:rPr>
              <a:t>polonica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cs-CZ" sz="1600" dirty="0" smtClean="0">
                <a:solidFill>
                  <a:prstClr val="black"/>
                </a:solidFill>
              </a:rPr>
              <a:t>lýkožrouta smrkového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b</a:t>
            </a:r>
            <a:r>
              <a:rPr lang="cs-CZ" sz="1600" dirty="0" smtClean="0">
                <a:solidFill>
                  <a:prstClr val="black"/>
                </a:solidFill>
              </a:rPr>
              <a:t>rouci </a:t>
            </a:r>
            <a:r>
              <a:rPr lang="cs-CZ" sz="1600" dirty="0">
                <a:solidFill>
                  <a:prstClr val="black"/>
                </a:solidFill>
              </a:rPr>
              <a:t>hloubením chodeb rozvrátí vodní </a:t>
            </a:r>
            <a:r>
              <a:rPr lang="cs-CZ" sz="1600" dirty="0" smtClean="0">
                <a:solidFill>
                  <a:prstClr val="black"/>
                </a:solidFill>
              </a:rPr>
              <a:t>režim stromu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k</a:t>
            </a:r>
            <a:r>
              <a:rPr lang="cs-CZ" sz="1600" dirty="0" smtClean="0">
                <a:solidFill>
                  <a:prstClr val="black"/>
                </a:solidFill>
              </a:rPr>
              <a:t>dyž </a:t>
            </a:r>
            <a:r>
              <a:rPr lang="cs-CZ" sz="1600" dirty="0">
                <a:solidFill>
                  <a:prstClr val="black"/>
                </a:solidFill>
              </a:rPr>
              <a:t>jich je hodně, vysuší i pryskyřičné kanálky - většina pryskyřice  se vyplaví </a:t>
            </a:r>
            <a:r>
              <a:rPr lang="cs-CZ" sz="1600" dirty="0" smtClean="0">
                <a:solidFill>
                  <a:prstClr val="black"/>
                </a:solidFill>
              </a:rPr>
              <a:t>už </a:t>
            </a:r>
            <a:r>
              <a:rPr lang="cs-CZ" sz="1600" dirty="0">
                <a:solidFill>
                  <a:prstClr val="black"/>
                </a:solidFill>
              </a:rPr>
              <a:t>během prvních několika </a:t>
            </a:r>
            <a:r>
              <a:rPr lang="cs-CZ" sz="1600" dirty="0" smtClean="0">
                <a:solidFill>
                  <a:prstClr val="black"/>
                </a:solidFill>
              </a:rPr>
              <a:t>hodin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h</a:t>
            </a:r>
            <a:r>
              <a:rPr lang="cs-CZ" sz="1600" dirty="0" smtClean="0">
                <a:solidFill>
                  <a:prstClr val="black"/>
                </a:solidFill>
              </a:rPr>
              <a:t>ouby </a:t>
            </a:r>
            <a:r>
              <a:rPr lang="cs-CZ" sz="1600" dirty="0">
                <a:solidFill>
                  <a:prstClr val="black"/>
                </a:solidFill>
              </a:rPr>
              <a:t>přeruší transport vody, protrhnou membrány mezi tracheidami,  ucpou cévy </a:t>
            </a:r>
            <a:r>
              <a:rPr lang="cs-CZ" sz="1600" dirty="0" smtClean="0">
                <a:solidFill>
                  <a:prstClr val="black"/>
                </a:solidFill>
              </a:rPr>
              <a:t>smůlou</a:t>
            </a: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navíc </a:t>
            </a:r>
            <a:r>
              <a:rPr lang="cs-CZ" sz="1600" dirty="0">
                <a:solidFill>
                  <a:prstClr val="black"/>
                </a:solidFill>
              </a:rPr>
              <a:t>produkují jedovaté </a:t>
            </a:r>
            <a:r>
              <a:rPr lang="cs-CZ" sz="1600" dirty="0" err="1" smtClean="0">
                <a:solidFill>
                  <a:prstClr val="black"/>
                </a:solidFill>
              </a:rPr>
              <a:t>izokumariny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napřed obsazeno lýko až </a:t>
            </a:r>
            <a:r>
              <a:rPr lang="cs-CZ" sz="1600" dirty="0">
                <a:solidFill>
                  <a:prstClr val="black"/>
                </a:solidFill>
              </a:rPr>
              <a:t>1 cm za den , </a:t>
            </a:r>
            <a:r>
              <a:rPr lang="cs-CZ" sz="1600" dirty="0" smtClean="0">
                <a:solidFill>
                  <a:prstClr val="black"/>
                </a:solidFill>
              </a:rPr>
              <a:t>pak napadnou </a:t>
            </a:r>
            <a:r>
              <a:rPr lang="cs-CZ" sz="1600" dirty="0">
                <a:solidFill>
                  <a:prstClr val="black"/>
                </a:solidFill>
              </a:rPr>
              <a:t>houby dřevo, které se zbarví  (v případě </a:t>
            </a:r>
            <a:r>
              <a:rPr lang="cs-CZ" sz="1600" dirty="0" smtClean="0">
                <a:solidFill>
                  <a:prstClr val="black"/>
                </a:solidFill>
              </a:rPr>
              <a:t>C. </a:t>
            </a:r>
            <a:r>
              <a:rPr lang="cs-CZ" sz="1600" dirty="0">
                <a:solidFill>
                  <a:prstClr val="black"/>
                </a:solidFill>
              </a:rPr>
              <a:t>zmodrá</a:t>
            </a:r>
            <a:r>
              <a:rPr lang="cs-CZ" sz="1600" dirty="0" smtClean="0">
                <a:solidFill>
                  <a:prstClr val="black"/>
                </a:solidFill>
              </a:rPr>
              <a:t>)</a:t>
            </a: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t</a:t>
            </a:r>
            <a:r>
              <a:rPr lang="cs-CZ" sz="1600" dirty="0" smtClean="0">
                <a:solidFill>
                  <a:prstClr val="black"/>
                </a:solidFill>
              </a:rPr>
              <a:t>ato </a:t>
            </a:r>
            <a:r>
              <a:rPr lang="cs-CZ" sz="1600" dirty="0">
                <a:solidFill>
                  <a:prstClr val="black"/>
                </a:solidFill>
              </a:rPr>
              <a:t>fáze je </a:t>
            </a:r>
            <a:r>
              <a:rPr lang="cs-CZ" sz="1600" dirty="0" smtClean="0">
                <a:solidFill>
                  <a:prstClr val="black"/>
                </a:solidFill>
              </a:rPr>
              <a:t>pomalejší</a:t>
            </a:r>
            <a:r>
              <a:rPr lang="cs-CZ" sz="1600" dirty="0">
                <a:solidFill>
                  <a:prstClr val="black"/>
                </a:solidFill>
              </a:rPr>
              <a:t>, prorůst </a:t>
            </a:r>
            <a:r>
              <a:rPr lang="cs-CZ" sz="1600" dirty="0" smtClean="0">
                <a:solidFill>
                  <a:prstClr val="black"/>
                </a:solidFill>
              </a:rPr>
              <a:t>trvá </a:t>
            </a:r>
            <a:r>
              <a:rPr lang="cs-CZ" sz="1600" dirty="0">
                <a:solidFill>
                  <a:prstClr val="black"/>
                </a:solidFill>
              </a:rPr>
              <a:t>i několik </a:t>
            </a:r>
            <a:r>
              <a:rPr lang="cs-CZ" sz="1600" dirty="0" smtClean="0">
                <a:solidFill>
                  <a:prstClr val="black"/>
                </a:solidFill>
              </a:rPr>
              <a:t>týdnů</a:t>
            </a: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s kůrovci žije </a:t>
            </a:r>
            <a:r>
              <a:rPr lang="cs-CZ" sz="1600" dirty="0">
                <a:solidFill>
                  <a:prstClr val="black"/>
                </a:solidFill>
              </a:rPr>
              <a:t>často víc druhů hub najednou, jen některé  pomáhají při kolonizaci stromů. 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u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 err="1" smtClean="0">
                <a:solidFill>
                  <a:prstClr val="black"/>
                </a:solidFill>
              </a:rPr>
              <a:t>někt</a:t>
            </a:r>
            <a:r>
              <a:rPr lang="cs-CZ" sz="1600" dirty="0" smtClean="0">
                <a:solidFill>
                  <a:prstClr val="black"/>
                </a:solidFill>
              </a:rPr>
              <a:t>. S </a:t>
            </a:r>
            <a:r>
              <a:rPr lang="cs-CZ" sz="1600" dirty="0" err="1" smtClean="0">
                <a:solidFill>
                  <a:prstClr val="black"/>
                </a:solidFill>
              </a:rPr>
              <a:t>Am</a:t>
            </a:r>
            <a:r>
              <a:rPr lang="cs-CZ" sz="1600" dirty="0" smtClean="0">
                <a:solidFill>
                  <a:prstClr val="black"/>
                </a:solidFill>
              </a:rPr>
              <a:t>. kůrovců je houba odpovědná asi </a:t>
            </a:r>
            <a:r>
              <a:rPr lang="cs-CZ" sz="1600" dirty="0">
                <a:solidFill>
                  <a:prstClr val="black"/>
                </a:solidFill>
              </a:rPr>
              <a:t>škodlivá i pro samotného </a:t>
            </a:r>
            <a:r>
              <a:rPr lang="cs-CZ" sz="1600" dirty="0" smtClean="0">
                <a:solidFill>
                  <a:prstClr val="black"/>
                </a:solidFill>
              </a:rPr>
              <a:t>brouka</a:t>
            </a: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samice proto </a:t>
            </a:r>
            <a:r>
              <a:rPr lang="cs-CZ" sz="1600" dirty="0">
                <a:solidFill>
                  <a:prstClr val="black"/>
                </a:solidFill>
              </a:rPr>
              <a:t>nosí v </a:t>
            </a:r>
            <a:r>
              <a:rPr lang="cs-CZ" sz="1600" dirty="0" err="1">
                <a:solidFill>
                  <a:prstClr val="black"/>
                </a:solidFill>
              </a:rPr>
              <a:t>mykangiích</a:t>
            </a:r>
            <a:r>
              <a:rPr lang="cs-CZ" sz="1600" dirty="0">
                <a:solidFill>
                  <a:prstClr val="black"/>
                </a:solidFill>
              </a:rPr>
              <a:t> jiné druhy hub, které tomuto patogenu  úspěšně </a:t>
            </a:r>
            <a:r>
              <a:rPr lang="cs-CZ" sz="1600" dirty="0" smtClean="0">
                <a:solidFill>
                  <a:prstClr val="black"/>
                </a:solidFill>
              </a:rPr>
              <a:t>konkurují</a:t>
            </a: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 když je </a:t>
            </a:r>
            <a:r>
              <a:rPr lang="cs-CZ" sz="1600" dirty="0">
                <a:solidFill>
                  <a:prstClr val="black"/>
                </a:solidFill>
              </a:rPr>
              <a:t>lýko mrtvé, a tím </a:t>
            </a:r>
            <a:r>
              <a:rPr lang="cs-CZ" sz="1600" dirty="0" smtClean="0">
                <a:solidFill>
                  <a:prstClr val="black"/>
                </a:solidFill>
              </a:rPr>
              <a:t>umožňují </a:t>
            </a:r>
            <a:r>
              <a:rPr lang="cs-CZ" sz="1600" dirty="0">
                <a:solidFill>
                  <a:prstClr val="black"/>
                </a:solidFill>
              </a:rPr>
              <a:t>larvám kůrovce  nerušený vývoj</a:t>
            </a:r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22" y="4005064"/>
            <a:ext cx="3522787" cy="26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476121" y="4005064"/>
            <a:ext cx="3186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High resolution characteristics of Norway spruce phloem 0–14 days after inoculation with the </a:t>
            </a:r>
            <a:r>
              <a:rPr lang="en-US" sz="1400" dirty="0" err="1"/>
              <a:t>necrotroph</a:t>
            </a:r>
            <a:r>
              <a:rPr lang="en-US" sz="1400" dirty="0"/>
              <a:t> </a:t>
            </a:r>
            <a:r>
              <a:rPr lang="en-US" sz="1400" i="1" dirty="0"/>
              <a:t>Ceratocystis </a:t>
            </a:r>
            <a:r>
              <a:rPr lang="en-US" sz="1400" i="1" dirty="0" err="1"/>
              <a:t>polonica</a:t>
            </a:r>
            <a:endParaRPr lang="cs-CZ" sz="1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1970507" cy="292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813002" y="5811342"/>
            <a:ext cx="120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/>
              <a:t>C. </a:t>
            </a:r>
            <a:r>
              <a:rPr lang="cs-CZ" i="1" dirty="0" err="1"/>
              <a:t>polonica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277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531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                                                            </a:t>
            </a:r>
            <a:r>
              <a:rPr lang="cs-CZ" sz="1600" dirty="0" err="1" smtClean="0"/>
              <a:t>Květolib</a:t>
            </a:r>
            <a:r>
              <a:rPr lang="cs-CZ" sz="1600" dirty="0" smtClean="0"/>
              <a:t> včelí </a:t>
            </a:r>
          </a:p>
          <a:p>
            <a:pPr marL="0" indent="0">
              <a:buNone/>
            </a:pPr>
            <a:endParaRPr lang="cs-CZ" sz="2000" dirty="0" smtClean="0"/>
          </a:p>
          <a:p>
            <a:r>
              <a:rPr lang="cs-CZ" sz="1600" dirty="0" smtClean="0"/>
              <a:t>2005</a:t>
            </a:r>
            <a:r>
              <a:rPr lang="cs-CZ" sz="1600" dirty="0"/>
              <a:t>, </a:t>
            </a:r>
            <a:r>
              <a:rPr lang="cs-CZ" sz="1600" dirty="0" err="1"/>
              <a:t>Kaltenpoth</a:t>
            </a:r>
            <a:r>
              <a:rPr lang="cs-CZ" sz="1600" dirty="0"/>
              <a:t> et al  - symbióza mezi  novým druhem  </a:t>
            </a:r>
            <a:r>
              <a:rPr lang="cs-CZ" sz="1600" i="1" dirty="0" err="1"/>
              <a:t>Streptomyces</a:t>
            </a:r>
            <a:r>
              <a:rPr lang="cs-CZ" sz="1600" dirty="0"/>
              <a:t> a  samotářsky lovící  </a:t>
            </a:r>
            <a:r>
              <a:rPr lang="cs-CZ" sz="1600" dirty="0" smtClean="0"/>
              <a:t>vosou - </a:t>
            </a:r>
            <a:r>
              <a:rPr lang="cs-CZ" sz="1600" dirty="0" err="1"/>
              <a:t>květolib</a:t>
            </a:r>
            <a:r>
              <a:rPr lang="cs-CZ" sz="1600" dirty="0"/>
              <a:t>  včelí </a:t>
            </a:r>
            <a:endParaRPr lang="cs-CZ" sz="1600" dirty="0" smtClean="0"/>
          </a:p>
          <a:p>
            <a:r>
              <a:rPr lang="cs-CZ" sz="1600" dirty="0"/>
              <a:t>o</a:t>
            </a:r>
            <a:r>
              <a:rPr lang="cs-CZ" sz="1600" dirty="0" smtClean="0"/>
              <a:t>chromí </a:t>
            </a:r>
            <a:r>
              <a:rPr lang="cs-CZ" sz="1600" dirty="0"/>
              <a:t>včelu žihadlem do hrudi, vysaje nektar z jejich </a:t>
            </a:r>
            <a:r>
              <a:rPr lang="cs-CZ" sz="1600" dirty="0" smtClean="0"/>
              <a:t>  </a:t>
            </a:r>
            <a:r>
              <a:rPr lang="cs-CZ" sz="1600" dirty="0"/>
              <a:t>úst a odnese ji do komůrky vyhrabané v zemi jako potravu   pro své budoucí larvy  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amička </a:t>
            </a:r>
            <a:r>
              <a:rPr lang="cs-CZ" sz="1600" dirty="0"/>
              <a:t>kultivuje bakterie </a:t>
            </a:r>
            <a:r>
              <a:rPr lang="cs-CZ" sz="1600" i="1" dirty="0" err="1"/>
              <a:t>Streptomyces</a:t>
            </a:r>
            <a:r>
              <a:rPr lang="cs-CZ" sz="1600" dirty="0"/>
              <a:t> ve speciálních   </a:t>
            </a:r>
            <a:r>
              <a:rPr lang="cs-CZ" sz="1600" dirty="0" smtClean="0"/>
              <a:t>žlázách </a:t>
            </a:r>
            <a:r>
              <a:rPr lang="cs-CZ" sz="1600" dirty="0"/>
              <a:t>v tykadlech a aplikuje je na buňky plodu před </a:t>
            </a:r>
            <a:r>
              <a:rPr lang="cs-CZ" sz="1600" dirty="0" smtClean="0"/>
              <a:t> </a:t>
            </a:r>
            <a:r>
              <a:rPr lang="cs-CZ" sz="1600" dirty="0"/>
              <a:t>kladením  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jsou přijaté larvami a objeví se na stěně kukly </a:t>
            </a:r>
            <a:r>
              <a:rPr lang="cs-CZ" sz="1600" dirty="0" smtClean="0"/>
              <a:t>  </a:t>
            </a:r>
            <a:r>
              <a:rPr lang="cs-CZ" sz="1600" dirty="0"/>
              <a:t>a chrání ji proti infekci houbami 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04898"/>
            <a:ext cx="5542756" cy="369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24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cs-CZ" sz="2200" dirty="0"/>
              <a:t>Interakce mikrobů s živočichy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98" y="548680"/>
            <a:ext cx="9115222" cy="6093296"/>
          </a:xfrm>
        </p:spPr>
        <p:txBody>
          <a:bodyPr>
            <a:normAutofit/>
          </a:bodyPr>
          <a:lstStyle/>
          <a:p>
            <a:r>
              <a:rPr lang="cs-CZ" sz="1600" dirty="0" smtClean="0"/>
              <a:t>většinou </a:t>
            </a:r>
            <a:r>
              <a:rPr lang="cs-CZ" sz="1600" dirty="0"/>
              <a:t>prospěšné - výměna živin a udržování vhodného prostředí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omoc </a:t>
            </a:r>
            <a:r>
              <a:rPr lang="cs-CZ" sz="1600" dirty="0"/>
              <a:t>při trávení </a:t>
            </a:r>
            <a:r>
              <a:rPr lang="cs-CZ" sz="1600" dirty="0" smtClean="0"/>
              <a:t>obtížných </a:t>
            </a:r>
            <a:r>
              <a:rPr lang="cs-CZ" sz="1600" dirty="0"/>
              <a:t>komponentů potravy (celulóza</a:t>
            </a:r>
            <a:r>
              <a:rPr lang="cs-CZ" sz="1600" dirty="0" smtClean="0"/>
              <a:t>)</a:t>
            </a:r>
          </a:p>
          <a:p>
            <a:endParaRPr lang="cs-CZ" sz="1600" dirty="0" smtClean="0"/>
          </a:p>
          <a:p>
            <a:r>
              <a:rPr lang="cs-CZ" sz="1600" dirty="0" smtClean="0"/>
              <a:t> intestinální mikroflóra - </a:t>
            </a:r>
            <a:r>
              <a:rPr lang="cs-CZ" sz="1600" dirty="0" err="1" smtClean="0"/>
              <a:t>komensálové</a:t>
            </a:r>
            <a:r>
              <a:rPr lang="cs-CZ" sz="1600" dirty="0" smtClean="0"/>
              <a:t>, produkce </a:t>
            </a:r>
            <a:r>
              <a:rPr lang="cs-CZ" sz="1600" dirty="0"/>
              <a:t>vitamínů, ochrana  živočichů proti </a:t>
            </a:r>
            <a:r>
              <a:rPr lang="cs-CZ" sz="1600" dirty="0" smtClean="0"/>
              <a:t>patogenům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b</a:t>
            </a:r>
            <a:r>
              <a:rPr lang="cs-CZ" sz="1600" dirty="0" smtClean="0"/>
              <a:t>ezobratlí </a:t>
            </a:r>
            <a:r>
              <a:rPr lang="cs-CZ" sz="1600" dirty="0"/>
              <a:t>se živí mikroby za použití speciálních strategií k překonání disproporce mezi velikostí živočichů (predátorů) a mikrobů – 105 – 107 x </a:t>
            </a:r>
            <a:r>
              <a:rPr lang="cs-CZ" sz="1600" dirty="0" smtClean="0"/>
              <a:t>menší (spásání </a:t>
            </a:r>
            <a:r>
              <a:rPr lang="cs-CZ" sz="1600" dirty="0" err="1" smtClean="0"/>
              <a:t>biofilmů</a:t>
            </a:r>
            <a:r>
              <a:rPr lang="cs-CZ" sz="1600" dirty="0"/>
              <a:t>, filtrace) 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err="1" smtClean="0"/>
              <a:t>Gastropoda</a:t>
            </a:r>
            <a:r>
              <a:rPr lang="cs-CZ" sz="1600" dirty="0" smtClean="0"/>
              <a:t> </a:t>
            </a:r>
            <a:r>
              <a:rPr lang="cs-CZ" sz="1600" dirty="0"/>
              <a:t>(šneci), </a:t>
            </a:r>
            <a:r>
              <a:rPr lang="cs-CZ" sz="1600" dirty="0" err="1"/>
              <a:t>Echinodermata</a:t>
            </a:r>
            <a:r>
              <a:rPr lang="cs-CZ" sz="1600" dirty="0"/>
              <a:t> (mořští ježci), </a:t>
            </a:r>
            <a:r>
              <a:rPr lang="cs-CZ" sz="1600" dirty="0" err="1"/>
              <a:t>Patellidae</a:t>
            </a:r>
            <a:r>
              <a:rPr lang="cs-CZ" sz="1600" dirty="0"/>
              <a:t> – přílipka - oškrabávají a stravují mikrobiální krustu z ponořených povrchů, kde se mikrobiální populace namnoží díky fyzikální adsorpci rozpuštěných živin k těmto </a:t>
            </a:r>
            <a:r>
              <a:rPr lang="cs-CZ" sz="1600" dirty="0" smtClean="0"/>
              <a:t>povrchům</a:t>
            </a:r>
          </a:p>
          <a:p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45" y="4322405"/>
            <a:ext cx="3131254" cy="208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36668"/>
            <a:ext cx="2761601" cy="207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9" y="4322405"/>
            <a:ext cx="2369087" cy="208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47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456384" cy="572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30989"/>
            <a:ext cx="3168352" cy="309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96" y="3861048"/>
            <a:ext cx="28098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052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5068341"/>
            <a:ext cx="9217024" cy="1789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Larvy samotářských vos přečkávají i několik měsíců ve stádiu kukly, než se promění v dospělce. Během své vleklé vývojové etapy jsou snadno zranitelné. Naštěstí mají mikrobiální symbionty, kteří produkují dostatek antibiotik . Pomocí zobrazovací metody založené na hmotnostní spektrometrii (LDI </a:t>
            </a:r>
            <a:r>
              <a:rPr lang="cs-CZ" sz="1600" dirty="0" err="1"/>
              <a:t>imaging</a:t>
            </a:r>
            <a:r>
              <a:rPr lang="cs-CZ" sz="1600" dirty="0"/>
              <a:t>) lze antibiotika na hmyzích kuklách zviditelnit. </a:t>
            </a:r>
            <a:r>
              <a:rPr lang="cs-CZ" sz="1600" dirty="0" err="1"/>
              <a:t>Pseudobarvy</a:t>
            </a:r>
            <a:r>
              <a:rPr lang="cs-CZ" sz="1600" dirty="0"/>
              <a:t> dávají přehled o místech s jejich rozličnou koncentrací. (Kredit: Johannes </a:t>
            </a:r>
            <a:r>
              <a:rPr lang="cs-CZ" sz="1600" dirty="0" err="1"/>
              <a:t>Kroiss</a:t>
            </a:r>
            <a:r>
              <a:rPr lang="cs-CZ" sz="1600" dirty="0"/>
              <a:t> a Martin </a:t>
            </a:r>
            <a:r>
              <a:rPr lang="cs-CZ" sz="1600" dirty="0" err="1"/>
              <a:t>Kaltenpoth</a:t>
            </a:r>
            <a:r>
              <a:rPr lang="cs-CZ" sz="1600" dirty="0"/>
              <a:t>, MPI, Jena</a:t>
            </a:r>
            <a:r>
              <a:rPr lang="cs-CZ" sz="1600" dirty="0" smtClean="0"/>
              <a:t>).</a:t>
            </a:r>
          </a:p>
          <a:p>
            <a:pPr marL="0" indent="0">
              <a:buNone/>
            </a:pPr>
            <a:r>
              <a:rPr lang="cs-CZ" sz="1600" dirty="0"/>
              <a:t>http://www.osel.cz/5651-bakterie-v-tykadlech-hmyzu-produkuji-smes-antibiotik.html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7606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448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67" y="116632"/>
            <a:ext cx="9024129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cs-CZ" sz="1600" dirty="0" smtClean="0"/>
              <a:t>odobné </a:t>
            </a:r>
            <a:r>
              <a:rPr lang="cs-CZ" sz="1600" dirty="0"/>
              <a:t>asociace hub a hmyzu byly nalezeny u </a:t>
            </a:r>
            <a:r>
              <a:rPr lang="cs-CZ" sz="1600" dirty="0" smtClean="0"/>
              <a:t>kůrovců a </a:t>
            </a:r>
            <a:r>
              <a:rPr lang="cs-CZ" sz="1600" dirty="0"/>
              <a:t>pilořitky – zástupci mnoha čeledí  </a:t>
            </a:r>
          </a:p>
          <a:p>
            <a:r>
              <a:rPr lang="cs-CZ" sz="1600" dirty="0" smtClean="0"/>
              <a:t>hmyz </a:t>
            </a:r>
            <a:r>
              <a:rPr lang="cs-CZ" sz="1600" dirty="0"/>
              <a:t>fyzicky vyhrabe cestu do dřevních substancí,   </a:t>
            </a:r>
            <a:r>
              <a:rPr lang="cs-CZ" sz="1600" dirty="0" smtClean="0"/>
              <a:t>které </a:t>
            </a:r>
            <a:r>
              <a:rPr lang="cs-CZ" sz="1600" dirty="0"/>
              <a:t>inokuluje houbami spor přenášených    ve vnější vakovité </a:t>
            </a:r>
            <a:r>
              <a:rPr lang="cs-CZ" sz="1600" dirty="0" smtClean="0"/>
              <a:t>struktuře</a:t>
            </a:r>
          </a:p>
          <a:p>
            <a:r>
              <a:rPr lang="cs-CZ" sz="1600" dirty="0" smtClean="0"/>
              <a:t>houba </a:t>
            </a:r>
            <a:r>
              <a:rPr lang="cs-CZ" sz="1600" dirty="0"/>
              <a:t>roste ve dřevě, degraduje rostlinný  </a:t>
            </a:r>
            <a:r>
              <a:rPr lang="cs-CZ" sz="1600" dirty="0" smtClean="0"/>
              <a:t> </a:t>
            </a:r>
            <a:r>
              <a:rPr lang="cs-CZ" sz="1600" dirty="0"/>
              <a:t>materiál, který se tak stane přístupný  </a:t>
            </a:r>
            <a:r>
              <a:rPr lang="cs-CZ" sz="1600" dirty="0" smtClean="0"/>
              <a:t>pro </a:t>
            </a:r>
            <a:r>
              <a:rPr lang="cs-CZ" sz="1600" dirty="0"/>
              <a:t>přijetí </a:t>
            </a:r>
            <a:r>
              <a:rPr lang="cs-CZ" sz="1600" dirty="0" smtClean="0"/>
              <a:t>hmyzem</a:t>
            </a:r>
            <a:endParaRPr lang="cs-CZ" sz="1600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Pilořitka </a:t>
            </a:r>
            <a:r>
              <a:rPr lang="cs-CZ" sz="1600" dirty="0"/>
              <a:t>velká </a:t>
            </a:r>
          </a:p>
          <a:p>
            <a:r>
              <a:rPr lang="cs-CZ" sz="1600" dirty="0" smtClean="0"/>
              <a:t>zástupci </a:t>
            </a:r>
            <a:r>
              <a:rPr lang="cs-CZ" sz="1600" dirty="0"/>
              <a:t>této čeledi kladou vajíčka </a:t>
            </a:r>
            <a:r>
              <a:rPr lang="cs-CZ" sz="1600" dirty="0" smtClean="0"/>
              <a:t>do do čerstvě poražených jehličnatých stromů</a:t>
            </a:r>
          </a:p>
          <a:p>
            <a:r>
              <a:rPr lang="cs-CZ" sz="1600" dirty="0"/>
              <a:t>l</a:t>
            </a:r>
            <a:r>
              <a:rPr lang="cs-CZ" sz="1600" dirty="0" smtClean="0"/>
              <a:t>arvy </a:t>
            </a:r>
            <a:r>
              <a:rPr lang="cs-CZ" sz="1600" dirty="0"/>
              <a:t>se vyvíjejí 2-3 roky a zpravidla teprve po opracování dřeva se </a:t>
            </a:r>
            <a:r>
              <a:rPr lang="cs-CZ" sz="1600" dirty="0" smtClean="0"/>
              <a:t>kuklí</a:t>
            </a:r>
          </a:p>
          <a:p>
            <a:r>
              <a:rPr lang="cs-CZ" sz="1600" dirty="0" smtClean="0"/>
              <a:t>dospělec </a:t>
            </a:r>
            <a:r>
              <a:rPr lang="cs-CZ" sz="1600" dirty="0"/>
              <a:t>se provrtává ven a zanechává kulatý výletový otvor o průměru </a:t>
            </a:r>
            <a:r>
              <a:rPr lang="cs-CZ" sz="1600" dirty="0" smtClean="0"/>
              <a:t>5-7mm</a:t>
            </a:r>
          </a:p>
          <a:p>
            <a:r>
              <a:rPr lang="cs-CZ" sz="1600" dirty="0" smtClean="0"/>
              <a:t>pilořitky </a:t>
            </a:r>
            <a:r>
              <a:rPr lang="cs-CZ" sz="1600" dirty="0"/>
              <a:t>měří 12-40 mm, jsou kovově modré, černé nebo černožluté  a vzdáleně připomínají velké vosy nebo </a:t>
            </a:r>
            <a:r>
              <a:rPr lang="cs-CZ" sz="1600" dirty="0" smtClean="0"/>
              <a:t>sršně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4462599" cy="297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332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3259" y="1052736"/>
            <a:ext cx="326835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s</a:t>
            </a:r>
            <a:r>
              <a:rPr lang="cs-CZ" sz="1600" dirty="0" smtClean="0"/>
              <a:t>amice </a:t>
            </a:r>
            <a:r>
              <a:rPr lang="cs-CZ" sz="1600" dirty="0"/>
              <a:t>pilořitky fialové klade vajíčka do dřeva, které je již mrtvé</a:t>
            </a:r>
            <a:r>
              <a:rPr lang="cs-CZ" sz="1600" dirty="0" smtClean="0"/>
              <a:t>.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ajíčka </a:t>
            </a:r>
            <a:r>
              <a:rPr lang="cs-CZ" sz="1600" dirty="0"/>
              <a:t>jsou  chráněna slizem, který obsahuje spory dřevokazných </a:t>
            </a:r>
            <a:r>
              <a:rPr lang="cs-CZ" sz="1600" dirty="0" smtClean="0"/>
              <a:t>hub</a:t>
            </a:r>
          </a:p>
          <a:p>
            <a:r>
              <a:rPr lang="cs-CZ" sz="1600" dirty="0" smtClean="0"/>
              <a:t>s vajíčkem se  </a:t>
            </a:r>
            <a:r>
              <a:rPr lang="cs-CZ" sz="1600" dirty="0"/>
              <a:t>dostávají do dřeva a rostoucí houbová vlákna jsou potravou </a:t>
            </a:r>
            <a:r>
              <a:rPr lang="cs-CZ" sz="1600" dirty="0" smtClean="0"/>
              <a:t>larev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2" y="548680"/>
            <a:ext cx="5495071" cy="48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39" y="3717032"/>
            <a:ext cx="2931595" cy="26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630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065" y="0"/>
            <a:ext cx="91440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                                                      Termiti   </a:t>
            </a:r>
            <a:endParaRPr lang="cs-CZ" sz="2200" dirty="0"/>
          </a:p>
          <a:p>
            <a:r>
              <a:rPr lang="cs-CZ" sz="1600" dirty="0" smtClean="0"/>
              <a:t> </a:t>
            </a:r>
            <a:r>
              <a:rPr lang="cs-CZ" sz="1600" dirty="0"/>
              <a:t>různé populace termitů </a:t>
            </a:r>
            <a:r>
              <a:rPr lang="cs-CZ" sz="1600" dirty="0" smtClean="0"/>
              <a:t>udržují </a:t>
            </a:r>
            <a:r>
              <a:rPr lang="cs-CZ" sz="1600" dirty="0"/>
              <a:t>mutualistický </a:t>
            </a:r>
            <a:r>
              <a:rPr lang="cs-CZ" sz="1600" dirty="0" smtClean="0"/>
              <a:t>vztah </a:t>
            </a:r>
            <a:r>
              <a:rPr lang="cs-CZ" sz="1600" dirty="0"/>
              <a:t>s externí nebo interní mikrobiální populací </a:t>
            </a:r>
          </a:p>
          <a:p>
            <a:r>
              <a:rPr lang="cs-CZ" sz="1600" dirty="0" smtClean="0"/>
              <a:t>někteří </a:t>
            </a:r>
            <a:r>
              <a:rPr lang="cs-CZ" sz="1600" dirty="0"/>
              <a:t>kultivují vnější populace hub, které přispívají </a:t>
            </a:r>
            <a:r>
              <a:rPr lang="cs-CZ" sz="1600" dirty="0" smtClean="0"/>
              <a:t> k </a:t>
            </a:r>
            <a:r>
              <a:rPr lang="cs-CZ" sz="1600" dirty="0"/>
              <a:t>jejich schopnosti ž</a:t>
            </a:r>
            <a:r>
              <a:rPr lang="cs-CZ" sz="1600" dirty="0" smtClean="0"/>
              <a:t>ít </a:t>
            </a:r>
            <a:r>
              <a:rPr lang="cs-CZ" sz="1600" dirty="0"/>
              <a:t>na dřevě 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někteří jsou schopni </a:t>
            </a:r>
            <a:r>
              <a:rPr lang="cs-CZ" sz="1600" dirty="0" smtClean="0"/>
              <a:t>užít </a:t>
            </a:r>
            <a:r>
              <a:rPr lang="cs-CZ" sz="1600" dirty="0"/>
              <a:t>jen dřevo, které </a:t>
            </a:r>
            <a:r>
              <a:rPr lang="cs-CZ" sz="1600" dirty="0" smtClean="0"/>
              <a:t>prošlo značnou  </a:t>
            </a:r>
            <a:r>
              <a:rPr lang="cs-CZ" sz="1600" dirty="0"/>
              <a:t>houbovou degradací - houby přispívají enzymy do </a:t>
            </a:r>
            <a:r>
              <a:rPr lang="cs-CZ" sz="1600" dirty="0" smtClean="0"/>
              <a:t>zažívacího </a:t>
            </a:r>
            <a:r>
              <a:rPr lang="cs-CZ" sz="1600" dirty="0"/>
              <a:t>traktu termitů </a:t>
            </a:r>
          </a:p>
          <a:p>
            <a:r>
              <a:rPr lang="cs-CZ" sz="1600" dirty="0" smtClean="0"/>
              <a:t>některé </a:t>
            </a:r>
            <a:r>
              <a:rPr lang="cs-CZ" sz="1600" dirty="0"/>
              <a:t>celulázy produkované v </a:t>
            </a:r>
            <a:r>
              <a:rPr lang="cs-CZ" sz="1600" dirty="0" smtClean="0"/>
              <a:t>zažívacím </a:t>
            </a:r>
            <a:r>
              <a:rPr lang="cs-CZ" sz="1600" dirty="0"/>
              <a:t>traktu </a:t>
            </a:r>
            <a:r>
              <a:rPr lang="cs-CZ" sz="1600" dirty="0" smtClean="0"/>
              <a:t>termitů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jiné jsou získány konzumací hub  ž</a:t>
            </a:r>
            <a:r>
              <a:rPr lang="cs-CZ" sz="1600" dirty="0" smtClean="0"/>
              <a:t>ijících </a:t>
            </a:r>
            <a:r>
              <a:rPr lang="cs-CZ" sz="1600" dirty="0"/>
              <a:t>v hnízdě termitů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mnohé druhy z vyšších termitů kultivují specifické </a:t>
            </a:r>
            <a:r>
              <a:rPr lang="cs-CZ" sz="1600" dirty="0" smtClean="0"/>
              <a:t>druhy   hub</a:t>
            </a:r>
          </a:p>
          <a:p>
            <a:r>
              <a:rPr lang="cs-CZ" sz="1600" dirty="0" err="1" smtClean="0"/>
              <a:t>basidiomycety</a:t>
            </a:r>
            <a:r>
              <a:rPr lang="cs-CZ" sz="1600" dirty="0" smtClean="0"/>
              <a:t> </a:t>
            </a:r>
            <a:r>
              <a:rPr lang="cs-CZ" sz="1600" i="1" dirty="0" err="1"/>
              <a:t>Termitomyces</a:t>
            </a:r>
            <a:r>
              <a:rPr lang="cs-CZ" sz="1600" dirty="0"/>
              <a:t> – podobné mravencům - termiti aktivně </a:t>
            </a:r>
            <a:r>
              <a:rPr lang="cs-CZ" sz="1600" dirty="0" smtClean="0"/>
              <a:t>shromažďují  </a:t>
            </a:r>
            <a:r>
              <a:rPr lang="cs-CZ" sz="1600" dirty="0"/>
              <a:t>a rozsévají spory </a:t>
            </a:r>
            <a:r>
              <a:rPr lang="cs-CZ" sz="1600" dirty="0" smtClean="0"/>
              <a:t>hub  </a:t>
            </a:r>
            <a:r>
              <a:rPr lang="cs-CZ" sz="1600" dirty="0"/>
              <a:t>aby </a:t>
            </a:r>
            <a:r>
              <a:rPr lang="cs-CZ" sz="1600" dirty="0" smtClean="0"/>
              <a:t>založili </a:t>
            </a:r>
            <a:r>
              <a:rPr lang="cs-CZ" sz="1600" dirty="0"/>
              <a:t>nové hnízdo </a:t>
            </a:r>
          </a:p>
          <a:p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97175"/>
            <a:ext cx="4732681" cy="321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69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4690883" cy="652534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termiti </a:t>
            </a:r>
            <a:r>
              <a:rPr lang="cs-CZ" sz="1600" dirty="0"/>
              <a:t>udržují mutualistický vztah s vnitřní populací protozoí  - degradace celulózy a produkce metabolitů, které jsou termiti </a:t>
            </a:r>
            <a:r>
              <a:rPr lang="cs-CZ" sz="1600" dirty="0" smtClean="0"/>
              <a:t> </a:t>
            </a:r>
            <a:r>
              <a:rPr lang="cs-CZ" sz="1600" dirty="0"/>
              <a:t>schopni asimilovat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</a:t>
            </a:r>
            <a:endParaRPr lang="cs-CZ" sz="1600" dirty="0"/>
          </a:p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a protozoa v </a:t>
            </a:r>
            <a:r>
              <a:rPr lang="cs-CZ" sz="1600" dirty="0" smtClean="0"/>
              <a:t>zažívacím </a:t>
            </a:r>
            <a:r>
              <a:rPr lang="cs-CZ" sz="1600" dirty="0"/>
              <a:t>traktu </a:t>
            </a:r>
            <a:r>
              <a:rPr lang="cs-CZ" sz="1600" dirty="0" smtClean="0"/>
              <a:t>nižších </a:t>
            </a:r>
            <a:r>
              <a:rPr lang="cs-CZ" sz="1600" dirty="0"/>
              <a:t>termitů </a:t>
            </a:r>
            <a:r>
              <a:rPr lang="cs-CZ" sz="1600" dirty="0" smtClean="0"/>
              <a:t> </a:t>
            </a:r>
            <a:r>
              <a:rPr lang="cs-CZ" sz="1600" dirty="0"/>
              <a:t>a dřevo-konzumujících švábů  fermentují celulózu anaerobně   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  </a:t>
            </a:r>
            <a:endParaRPr lang="cs-CZ" sz="1600" dirty="0"/>
          </a:p>
          <a:p>
            <a:r>
              <a:rPr lang="cs-CZ" sz="1600" dirty="0" smtClean="0"/>
              <a:t>CO2</a:t>
            </a:r>
            <a:r>
              <a:rPr lang="cs-CZ" sz="1600" dirty="0"/>
              <a:t>, H2, </a:t>
            </a:r>
            <a:r>
              <a:rPr lang="cs-CZ" sz="1600" dirty="0" smtClean="0"/>
              <a:t>acetát</a:t>
            </a:r>
          </a:p>
          <a:p>
            <a:endParaRPr lang="cs-CZ" sz="1600" dirty="0"/>
          </a:p>
          <a:p>
            <a:r>
              <a:rPr lang="cs-CZ" sz="1600" dirty="0"/>
              <a:t>č</a:t>
            </a:r>
            <a:r>
              <a:rPr lang="cs-CZ" sz="1600" dirty="0" smtClean="0"/>
              <a:t>ást </a:t>
            </a:r>
            <a:r>
              <a:rPr lang="cs-CZ" sz="1600" dirty="0"/>
              <a:t>CO2 a H2 je přeměněna zástupci </a:t>
            </a:r>
            <a:r>
              <a:rPr lang="cs-CZ" sz="1600" dirty="0" err="1"/>
              <a:t>Archaea</a:t>
            </a:r>
            <a:r>
              <a:rPr lang="cs-CZ" sz="1600" dirty="0"/>
              <a:t>  na metan,  </a:t>
            </a:r>
            <a:r>
              <a:rPr lang="cs-CZ" sz="1600" dirty="0" smtClean="0"/>
              <a:t>což </a:t>
            </a:r>
            <a:r>
              <a:rPr lang="cs-CZ" sz="1600" dirty="0"/>
              <a:t>představuje ztráty pro </a:t>
            </a:r>
            <a:r>
              <a:rPr lang="cs-CZ" sz="1600" dirty="0" smtClean="0"/>
              <a:t>hmyz  </a:t>
            </a:r>
          </a:p>
          <a:p>
            <a:endParaRPr lang="cs-CZ" sz="1600" dirty="0"/>
          </a:p>
          <a:p>
            <a:r>
              <a:rPr lang="cs-CZ" sz="1600" dirty="0" err="1"/>
              <a:t>a</a:t>
            </a:r>
            <a:r>
              <a:rPr lang="cs-CZ" sz="1600" dirty="0" err="1" smtClean="0"/>
              <a:t>cetogenní</a:t>
            </a:r>
            <a:r>
              <a:rPr lang="cs-CZ" sz="1600" dirty="0" smtClean="0"/>
              <a:t> </a:t>
            </a:r>
            <a:r>
              <a:rPr lang="cs-CZ" sz="1600" dirty="0"/>
              <a:t>bakterie přemění většinu H2 a CO2 na acetát</a:t>
            </a:r>
            <a:r>
              <a:rPr lang="cs-CZ" sz="1600" dirty="0" smtClean="0"/>
              <a:t>,  </a:t>
            </a:r>
            <a:r>
              <a:rPr lang="cs-CZ" sz="1600" dirty="0"/>
              <a:t>který je absorbován skrz stěnu zažívacího traktu termitů a oxidován    aerobně za tvorby CO2 a </a:t>
            </a:r>
            <a:r>
              <a:rPr lang="cs-CZ" sz="1600" dirty="0" smtClean="0"/>
              <a:t>vody</a:t>
            </a:r>
          </a:p>
          <a:p>
            <a:endParaRPr lang="cs-CZ" sz="1600" dirty="0"/>
          </a:p>
          <a:p>
            <a:r>
              <a:rPr lang="cs-CZ" sz="1600" dirty="0"/>
              <a:t>f</a:t>
            </a:r>
            <a:r>
              <a:rPr lang="cs-CZ" sz="1600" dirty="0" smtClean="0"/>
              <a:t>ixace </a:t>
            </a:r>
            <a:r>
              <a:rPr lang="cs-CZ" sz="1600" dirty="0"/>
              <a:t>dusíku v zažívacím traktu termitů </a:t>
            </a:r>
            <a:r>
              <a:rPr lang="cs-CZ" sz="1600" i="1" dirty="0" err="1"/>
              <a:t>Enterobacter</a:t>
            </a:r>
            <a:r>
              <a:rPr lang="cs-CZ" sz="1600" i="1" dirty="0"/>
              <a:t> </a:t>
            </a:r>
            <a:r>
              <a:rPr lang="cs-CZ" sz="1600" i="1" dirty="0" err="1"/>
              <a:t>agglomerans</a:t>
            </a:r>
            <a:r>
              <a:rPr lang="cs-CZ" sz="1600" i="1" dirty="0"/>
              <a:t>  </a:t>
            </a:r>
            <a:r>
              <a:rPr lang="cs-CZ" sz="1600" dirty="0"/>
              <a:t>- důležité z důvodu celulózové diety 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02" y="980728"/>
            <a:ext cx="375848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669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480" y="188640"/>
            <a:ext cx="912651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 </a:t>
            </a:r>
            <a:r>
              <a:rPr lang="cs-CZ" sz="1600" b="1" dirty="0" smtClean="0"/>
              <a:t>                                                                       </a:t>
            </a:r>
            <a:r>
              <a:rPr lang="cs-CZ" sz="1600" b="1" dirty="0" err="1" smtClean="0"/>
              <a:t>Limnoria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m</a:t>
            </a:r>
            <a:r>
              <a:rPr lang="cs-CZ" sz="1600" dirty="0" smtClean="0"/>
              <a:t>ořský bezobratlý </a:t>
            </a:r>
            <a:r>
              <a:rPr lang="cs-CZ" sz="1600" i="1" dirty="0" err="1"/>
              <a:t>Limnoria</a:t>
            </a:r>
            <a:r>
              <a:rPr lang="cs-CZ" sz="1600" i="1" dirty="0"/>
              <a:t> </a:t>
            </a:r>
            <a:r>
              <a:rPr lang="cs-CZ" sz="1600" dirty="0" smtClean="0"/>
              <a:t>získává nějaké živiny </a:t>
            </a:r>
            <a:r>
              <a:rPr lang="cs-CZ" sz="1600" dirty="0"/>
              <a:t>z mořských hub ž</a:t>
            </a:r>
            <a:r>
              <a:rPr lang="cs-CZ" sz="1600" dirty="0" smtClean="0"/>
              <a:t>ijících </a:t>
            </a:r>
            <a:r>
              <a:rPr lang="cs-CZ" sz="1600" dirty="0"/>
              <a:t>v </a:t>
            </a:r>
            <a:r>
              <a:rPr lang="cs-CZ" sz="1600" dirty="0" smtClean="0"/>
              <a:t>tunelech</a:t>
            </a:r>
          </a:p>
          <a:p>
            <a:r>
              <a:rPr lang="cs-CZ" sz="1600" dirty="0" smtClean="0"/>
              <a:t>často v </a:t>
            </a:r>
            <a:r>
              <a:rPr lang="cs-CZ" sz="1600" dirty="0"/>
              <a:t>dřevěných </a:t>
            </a:r>
            <a:r>
              <a:rPr lang="cs-CZ" sz="1600" dirty="0" smtClean="0"/>
              <a:t>pilířích</a:t>
            </a:r>
          </a:p>
          <a:p>
            <a:endParaRPr lang="cs-CZ" sz="1600" dirty="0" smtClean="0"/>
          </a:p>
          <a:p>
            <a:r>
              <a:rPr lang="cs-CZ" sz="1600" dirty="0"/>
              <a:t>h</a:t>
            </a:r>
            <a:r>
              <a:rPr lang="cs-CZ" sz="1600" dirty="0" smtClean="0"/>
              <a:t>ouby </a:t>
            </a:r>
            <a:r>
              <a:rPr lang="cs-CZ" sz="1600" dirty="0"/>
              <a:t>mohou </a:t>
            </a:r>
            <a:r>
              <a:rPr lang="cs-CZ" sz="1600" dirty="0" smtClean="0"/>
              <a:t>živočichům </a:t>
            </a:r>
            <a:r>
              <a:rPr lang="cs-CZ" sz="1600" dirty="0"/>
              <a:t>poskytovat růstové faktory  a jiné metabolity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pravděpodobně umí syntetizovat </a:t>
            </a:r>
            <a:r>
              <a:rPr lang="cs-CZ" sz="1600" dirty="0"/>
              <a:t>svoje vlastní </a:t>
            </a:r>
            <a:r>
              <a:rPr lang="cs-CZ" sz="1600" dirty="0" smtClean="0"/>
              <a:t>celulázy </a:t>
            </a:r>
            <a:r>
              <a:rPr lang="cs-CZ" sz="1600" dirty="0"/>
              <a:t>a tak být nezávislý  na houbě v ohledu </a:t>
            </a:r>
            <a:r>
              <a:rPr lang="cs-CZ" sz="1600" dirty="0" smtClean="0"/>
              <a:t>trávení</a:t>
            </a:r>
          </a:p>
          <a:p>
            <a:endParaRPr lang="cs-CZ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5"/>
            <a:ext cx="6192863" cy="322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52934"/>
            <a:ext cx="2952088" cy="322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505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cs-CZ" sz="1800" dirty="0" err="1"/>
              <a:t>Teredo</a:t>
            </a:r>
            <a:r>
              <a:rPr lang="cs-CZ" sz="1800" dirty="0"/>
              <a:t> </a:t>
            </a:r>
            <a:br>
              <a:rPr lang="cs-CZ" sz="1800" dirty="0"/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š</a:t>
            </a:r>
            <a:r>
              <a:rPr lang="cs-CZ" sz="1600" dirty="0" err="1" smtClean="0"/>
              <a:t>ášeň</a:t>
            </a:r>
            <a:r>
              <a:rPr lang="cs-CZ" sz="1600" dirty="0" smtClean="0"/>
              <a:t> lodní, měkkýši </a:t>
            </a:r>
            <a:r>
              <a:rPr lang="cs-CZ" sz="1600" dirty="0"/>
              <a:t>z čeledi </a:t>
            </a:r>
            <a:r>
              <a:rPr lang="cs-CZ" sz="1600" i="1" dirty="0" err="1"/>
              <a:t>Teredinae</a:t>
            </a:r>
            <a:r>
              <a:rPr lang="cs-CZ" sz="1600" dirty="0"/>
              <a:t>  mají </a:t>
            </a:r>
            <a:r>
              <a:rPr lang="cs-CZ" sz="1600" dirty="0" err="1"/>
              <a:t>endosymbiotické</a:t>
            </a:r>
            <a:r>
              <a:rPr lang="cs-CZ" sz="1600" dirty="0"/>
              <a:t> </a:t>
            </a:r>
            <a:r>
              <a:rPr lang="cs-CZ" sz="1600" dirty="0" err="1" smtClean="0"/>
              <a:t>proteobakterie</a:t>
            </a:r>
            <a:r>
              <a:rPr lang="cs-CZ" sz="1600" dirty="0" smtClean="0"/>
              <a:t> v </a:t>
            </a:r>
            <a:r>
              <a:rPr lang="cs-CZ" sz="1600" dirty="0"/>
              <a:t>tkáních </a:t>
            </a:r>
            <a:endParaRPr lang="cs-CZ" sz="1600" dirty="0" smtClean="0"/>
          </a:p>
          <a:p>
            <a:r>
              <a:rPr lang="cs-CZ" sz="1600" dirty="0"/>
              <a:t>m</a:t>
            </a:r>
            <a:r>
              <a:rPr lang="cs-CZ" sz="1600" dirty="0" smtClean="0"/>
              <a:t>ožná </a:t>
            </a:r>
            <a:r>
              <a:rPr lang="cs-CZ" sz="1600" dirty="0"/>
              <a:t>jediný druh, který získává od </a:t>
            </a:r>
            <a:r>
              <a:rPr lang="cs-CZ" sz="1600" dirty="0" err="1"/>
              <a:t>symbionta</a:t>
            </a:r>
            <a:r>
              <a:rPr lang="cs-CZ" sz="1600" dirty="0"/>
              <a:t> v zažívací soustavě významné množství N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škeblovitý měkkýš – škeble jen jako helma – pro zarytí do dřeva </a:t>
            </a:r>
          </a:p>
          <a:p>
            <a:r>
              <a:rPr lang="cs-CZ" sz="1600" dirty="0" smtClean="0"/>
              <a:t>zbytek </a:t>
            </a:r>
            <a:r>
              <a:rPr lang="cs-CZ" sz="1600" dirty="0"/>
              <a:t>těla chráněn vyměšováním vápenaté tuby zpevňující tunel 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Asociace </a:t>
            </a:r>
            <a:r>
              <a:rPr lang="cs-CZ" sz="1600" dirty="0" err="1"/>
              <a:t>diazotrofovů</a:t>
            </a:r>
            <a:r>
              <a:rPr lang="cs-CZ" sz="1600" dirty="0"/>
              <a:t> se zvířaty </a:t>
            </a:r>
            <a:endParaRPr lang="cs-CZ" sz="1600" dirty="0" smtClean="0"/>
          </a:p>
          <a:p>
            <a:r>
              <a:rPr lang="cs-CZ" sz="1600" dirty="0"/>
              <a:t>detekováni v zažívacím traktu mnoha zvířat – je zde ale dost amoniaku – potlačení fixace N2 (</a:t>
            </a:r>
            <a:r>
              <a:rPr lang="cs-CZ" sz="1600" dirty="0" err="1"/>
              <a:t>Postgate</a:t>
            </a:r>
            <a:r>
              <a:rPr lang="cs-CZ" sz="1600" dirty="0"/>
              <a:t>  1998)</a:t>
            </a:r>
          </a:p>
          <a:p>
            <a:r>
              <a:rPr lang="cs-CZ" sz="1600" dirty="0" smtClean="0"/>
              <a:t>19</a:t>
            </a:r>
            <a:r>
              <a:rPr lang="cs-CZ" sz="1600" dirty="0"/>
              <a:t>. st. – tunel pod Temží – první tunel pod splavnou řekou - bakterie produkují celulázy a jsou i schopné fixace dusíku – dřevo je  deficitní v obsahu dusíku - </a:t>
            </a:r>
            <a:r>
              <a:rPr lang="cs-CZ" sz="1600" dirty="0" err="1"/>
              <a:t>endosymbióza</a:t>
            </a:r>
            <a:r>
              <a:rPr lang="cs-CZ" sz="1600" dirty="0"/>
              <a:t> je nezbytná pro </a:t>
            </a:r>
            <a:r>
              <a:rPr lang="cs-CZ" sz="1600" dirty="0" smtClean="0"/>
              <a:t>přežití</a:t>
            </a:r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ermiti </a:t>
            </a:r>
            <a:r>
              <a:rPr lang="cs-CZ" sz="1600" dirty="0"/>
              <a:t>– dieta chudá na N – fixace je možná, ale její přispění k zásobování dusíkem je asi </a:t>
            </a:r>
            <a:r>
              <a:rPr lang="cs-CZ" sz="1600" dirty="0" smtClean="0"/>
              <a:t>nepatrné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5186412" cy="284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291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531"/>
            <a:ext cx="9144000" cy="68494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700" b="1" dirty="0" smtClean="0"/>
              <a:t>Komensální a mutualističtí intestinální </a:t>
            </a:r>
            <a:r>
              <a:rPr lang="cs-CZ" sz="1700" b="1" dirty="0" err="1" smtClean="0"/>
              <a:t>symbionti</a:t>
            </a:r>
            <a:r>
              <a:rPr lang="cs-CZ" sz="1700" b="1" dirty="0" smtClean="0"/>
              <a:t>  </a:t>
            </a:r>
          </a:p>
          <a:p>
            <a:endParaRPr lang="cs-CZ" sz="1700" dirty="0"/>
          </a:p>
          <a:p>
            <a:r>
              <a:rPr lang="cs-CZ" sz="1700" dirty="0"/>
              <a:t>v</a:t>
            </a:r>
            <a:r>
              <a:rPr lang="cs-CZ" sz="1700" dirty="0" smtClean="0"/>
              <a:t>ětšina </a:t>
            </a:r>
            <a:r>
              <a:rPr lang="cs-CZ" sz="1700" dirty="0"/>
              <a:t>teplokrevných ž</a:t>
            </a:r>
            <a:r>
              <a:rPr lang="cs-CZ" sz="1700" dirty="0" smtClean="0"/>
              <a:t>ivočichů </a:t>
            </a:r>
            <a:r>
              <a:rPr lang="cs-CZ" sz="1700" dirty="0"/>
              <a:t>má extrémně </a:t>
            </a:r>
            <a:r>
              <a:rPr lang="cs-CZ" sz="1700" dirty="0" smtClean="0"/>
              <a:t>bohatou  </a:t>
            </a:r>
            <a:r>
              <a:rPr lang="cs-CZ" sz="1700" dirty="0" err="1"/>
              <a:t>mikrofloru</a:t>
            </a:r>
            <a:r>
              <a:rPr lang="cs-CZ" sz="1700" dirty="0"/>
              <a:t> v jejich gastrointestinálním </a:t>
            </a:r>
            <a:r>
              <a:rPr lang="cs-CZ" sz="1700" dirty="0" smtClean="0"/>
              <a:t>traktu</a:t>
            </a:r>
          </a:p>
          <a:p>
            <a:endParaRPr lang="cs-CZ" sz="1700" dirty="0" smtClean="0"/>
          </a:p>
          <a:p>
            <a:r>
              <a:rPr lang="cs-CZ" sz="1700" dirty="0"/>
              <a:t>v</a:t>
            </a:r>
            <a:r>
              <a:rPr lang="cs-CZ" sz="1700" dirty="0" smtClean="0"/>
              <a:t>e </a:t>
            </a:r>
            <a:r>
              <a:rPr lang="cs-CZ" sz="1700" dirty="0"/>
              <a:t>spodní části </a:t>
            </a:r>
            <a:r>
              <a:rPr lang="cs-CZ" sz="1700" dirty="0" smtClean="0"/>
              <a:t>zažívacího </a:t>
            </a:r>
            <a:r>
              <a:rPr lang="cs-CZ" sz="1700" dirty="0"/>
              <a:t>traktu </a:t>
            </a:r>
            <a:r>
              <a:rPr lang="cs-CZ" sz="1700" dirty="0" smtClean="0"/>
              <a:t>každý </a:t>
            </a:r>
            <a:r>
              <a:rPr lang="cs-CZ" sz="1700" dirty="0"/>
              <a:t>gram výkalů    obsahuje 1011 mikrobů patřících do 400 různých druhů.  </a:t>
            </a:r>
            <a:endParaRPr lang="cs-CZ" sz="1700" dirty="0" smtClean="0"/>
          </a:p>
          <a:p>
            <a:endParaRPr lang="cs-CZ" sz="1700" dirty="0"/>
          </a:p>
          <a:p>
            <a:r>
              <a:rPr lang="cs-CZ" sz="1700" dirty="0"/>
              <a:t>v</a:t>
            </a:r>
            <a:r>
              <a:rPr lang="cs-CZ" sz="1700" dirty="0" smtClean="0"/>
              <a:t> </a:t>
            </a:r>
            <a:r>
              <a:rPr lang="cs-CZ" sz="1700" dirty="0"/>
              <a:t>lidském </a:t>
            </a:r>
            <a:r>
              <a:rPr lang="cs-CZ" sz="1700" dirty="0" smtClean="0"/>
              <a:t>zažívacím </a:t>
            </a:r>
            <a:r>
              <a:rPr lang="cs-CZ" sz="1700" dirty="0"/>
              <a:t>traktu jsou nejčetnější </a:t>
            </a:r>
            <a:r>
              <a:rPr lang="cs-CZ" sz="1700" dirty="0" smtClean="0"/>
              <a:t>striktní  </a:t>
            </a:r>
            <a:r>
              <a:rPr lang="cs-CZ" sz="1700" dirty="0" err="1" smtClean="0"/>
              <a:t>anaerobové</a:t>
            </a:r>
            <a:r>
              <a:rPr lang="cs-CZ" sz="1700" dirty="0" smtClean="0"/>
              <a:t> </a:t>
            </a:r>
            <a:r>
              <a:rPr lang="cs-CZ" sz="1700" dirty="0"/>
              <a:t>rodů </a:t>
            </a:r>
            <a:r>
              <a:rPr lang="cs-CZ" sz="1700" i="1" dirty="0" err="1"/>
              <a:t>Bacteroides</a:t>
            </a:r>
            <a:r>
              <a:rPr lang="cs-CZ" sz="1700" i="1" dirty="0"/>
              <a:t>, </a:t>
            </a:r>
            <a:r>
              <a:rPr lang="cs-CZ" sz="1700" i="1" dirty="0" err="1"/>
              <a:t>Fusobacterium</a:t>
            </a:r>
            <a:r>
              <a:rPr lang="cs-CZ" sz="1700" i="1" dirty="0"/>
              <a:t>,    </a:t>
            </a:r>
            <a:r>
              <a:rPr lang="cs-CZ" sz="1700" i="1" dirty="0" err="1"/>
              <a:t>Bifidobacterium</a:t>
            </a:r>
            <a:r>
              <a:rPr lang="cs-CZ" sz="1700" i="1" dirty="0"/>
              <a:t> a </a:t>
            </a:r>
            <a:r>
              <a:rPr lang="cs-CZ" sz="1700" i="1" dirty="0" err="1" smtClean="0"/>
              <a:t>Eubacterium</a:t>
            </a:r>
            <a:endParaRPr lang="cs-CZ" sz="1700" i="1" dirty="0" smtClean="0"/>
          </a:p>
          <a:p>
            <a:endParaRPr lang="cs-CZ" sz="1700" dirty="0" smtClean="0"/>
          </a:p>
          <a:p>
            <a:r>
              <a:rPr lang="cs-CZ" sz="1700" dirty="0" smtClean="0"/>
              <a:t> </a:t>
            </a:r>
            <a:r>
              <a:rPr lang="cs-CZ" sz="1700" dirty="0"/>
              <a:t>u</a:t>
            </a:r>
            <a:r>
              <a:rPr lang="cs-CZ" sz="1700" dirty="0" smtClean="0"/>
              <a:t> </a:t>
            </a:r>
            <a:r>
              <a:rPr lang="cs-CZ" sz="1700" dirty="0"/>
              <a:t>některých zvířat (prasata) intestinální </a:t>
            </a:r>
            <a:r>
              <a:rPr lang="cs-CZ" sz="1700" dirty="0" err="1"/>
              <a:t>mikroflora</a:t>
            </a:r>
            <a:r>
              <a:rPr lang="cs-CZ" sz="1700" dirty="0"/>
              <a:t> přispívá  </a:t>
            </a:r>
            <a:r>
              <a:rPr lang="cs-CZ" sz="1700" dirty="0" smtClean="0"/>
              <a:t>k výživě </a:t>
            </a:r>
            <a:r>
              <a:rPr lang="cs-CZ" sz="1700" dirty="0"/>
              <a:t>fermentací </a:t>
            </a:r>
            <a:r>
              <a:rPr lang="cs-CZ" sz="1700" dirty="0" err="1" smtClean="0"/>
              <a:t>karbohydrátů</a:t>
            </a:r>
            <a:endParaRPr lang="cs-CZ" sz="1700" dirty="0" smtClean="0"/>
          </a:p>
          <a:p>
            <a:endParaRPr lang="cs-CZ" sz="1700" dirty="0" smtClean="0"/>
          </a:p>
          <a:p>
            <a:r>
              <a:rPr lang="cs-CZ" sz="1700" dirty="0" smtClean="0"/>
              <a:t>důkazy</a:t>
            </a:r>
            <a:r>
              <a:rPr lang="cs-CZ" sz="1700" dirty="0"/>
              <a:t>, ž</a:t>
            </a:r>
            <a:r>
              <a:rPr lang="cs-CZ" sz="1700" dirty="0" smtClean="0"/>
              <a:t>e </a:t>
            </a:r>
            <a:r>
              <a:rPr lang="cs-CZ" sz="1700" dirty="0"/>
              <a:t>u starších prasat mikroorganismy  </a:t>
            </a:r>
            <a:r>
              <a:rPr lang="cs-CZ" sz="1700" dirty="0" smtClean="0"/>
              <a:t>tráví </a:t>
            </a:r>
            <a:r>
              <a:rPr lang="cs-CZ" sz="1700" dirty="0"/>
              <a:t>celulózu a zvířata </a:t>
            </a:r>
            <a:r>
              <a:rPr lang="cs-CZ" sz="1700" dirty="0" smtClean="0"/>
              <a:t>využívají </a:t>
            </a:r>
            <a:r>
              <a:rPr lang="cs-CZ" sz="1700" dirty="0"/>
              <a:t>produkty jejího </a:t>
            </a:r>
            <a:r>
              <a:rPr lang="cs-CZ" sz="1700" dirty="0" smtClean="0"/>
              <a:t>rozkladu</a:t>
            </a:r>
          </a:p>
          <a:p>
            <a:endParaRPr lang="cs-CZ" sz="1700" dirty="0"/>
          </a:p>
          <a:p>
            <a:r>
              <a:rPr lang="cs-CZ" sz="1700" dirty="0" smtClean="0"/>
              <a:t>některé </a:t>
            </a:r>
            <a:r>
              <a:rPr lang="cs-CZ" sz="1700" dirty="0"/>
              <a:t>mikrobiální </a:t>
            </a:r>
            <a:r>
              <a:rPr lang="cs-CZ" sz="1700" dirty="0" smtClean="0"/>
              <a:t>aktivity například </a:t>
            </a:r>
            <a:r>
              <a:rPr lang="cs-CZ" sz="1700" dirty="0"/>
              <a:t>degradace aminokyselin, mohou </a:t>
            </a:r>
            <a:r>
              <a:rPr lang="cs-CZ" sz="1700" dirty="0" smtClean="0"/>
              <a:t>mít  </a:t>
            </a:r>
            <a:r>
              <a:rPr lang="cs-CZ" sz="1700" dirty="0"/>
              <a:t>škodlivý účinek na zvířata </a:t>
            </a:r>
          </a:p>
          <a:p>
            <a:r>
              <a:rPr lang="cs-CZ" sz="1700" dirty="0" smtClean="0"/>
              <a:t> </a:t>
            </a:r>
            <a:r>
              <a:rPr lang="cs-CZ" sz="1700" dirty="0"/>
              <a:t>u</a:t>
            </a:r>
            <a:r>
              <a:rPr lang="cs-CZ" sz="1700" dirty="0" smtClean="0"/>
              <a:t> </a:t>
            </a:r>
            <a:r>
              <a:rPr lang="cs-CZ" sz="1700" dirty="0"/>
              <a:t>monogastrických ž</a:t>
            </a:r>
            <a:r>
              <a:rPr lang="cs-CZ" sz="1700" dirty="0" smtClean="0"/>
              <a:t>ivočichů </a:t>
            </a:r>
            <a:r>
              <a:rPr lang="cs-CZ" sz="1700" dirty="0"/>
              <a:t>hlavní přínos </a:t>
            </a:r>
            <a:r>
              <a:rPr lang="cs-CZ" sz="1700" dirty="0" smtClean="0"/>
              <a:t>produkce </a:t>
            </a:r>
            <a:r>
              <a:rPr lang="cs-CZ" sz="1700" dirty="0"/>
              <a:t>růstových faktorů  </a:t>
            </a:r>
            <a:endParaRPr lang="cs-CZ" sz="1700" dirty="0" smtClean="0"/>
          </a:p>
          <a:p>
            <a:endParaRPr lang="cs-CZ" sz="1700" dirty="0"/>
          </a:p>
          <a:p>
            <a:r>
              <a:rPr lang="cs-CZ" sz="1700" dirty="0" smtClean="0"/>
              <a:t>zvířata </a:t>
            </a:r>
            <a:r>
              <a:rPr lang="cs-CZ" sz="1700" dirty="0"/>
              <a:t>absorbují produkty odvozené z mikrobiálního metabolismu </a:t>
            </a:r>
            <a:r>
              <a:rPr lang="cs-CZ" sz="1700" dirty="0" smtClean="0"/>
              <a:t>spolknuté </a:t>
            </a:r>
            <a:r>
              <a:rPr lang="cs-CZ" sz="1700" dirty="0"/>
              <a:t>potravy, není ale </a:t>
            </a:r>
            <a:r>
              <a:rPr lang="cs-CZ" sz="1700" dirty="0" smtClean="0"/>
              <a:t>vždy </a:t>
            </a:r>
            <a:r>
              <a:rPr lang="cs-CZ" sz="1700" dirty="0"/>
              <a:t>jasné, zda tyto produkty jsou </a:t>
            </a:r>
            <a:r>
              <a:rPr lang="cs-CZ" sz="1700" dirty="0" smtClean="0"/>
              <a:t>potřebné </a:t>
            </a:r>
          </a:p>
          <a:p>
            <a:endParaRPr lang="cs-CZ" sz="1700" dirty="0"/>
          </a:p>
          <a:p>
            <a:r>
              <a:rPr lang="cs-CZ" sz="1700" dirty="0"/>
              <a:t>n</a:t>
            </a:r>
            <a:r>
              <a:rPr lang="cs-CZ" sz="1700" dirty="0" smtClean="0"/>
              <a:t>ěkdy </a:t>
            </a:r>
            <a:r>
              <a:rPr lang="cs-CZ" sz="1700" dirty="0"/>
              <a:t>tvorba vitamínů – vitamín K – sterilní zvířata vykazují příznaky </a:t>
            </a:r>
            <a:r>
              <a:rPr lang="cs-CZ" sz="1700" dirty="0" smtClean="0"/>
              <a:t> </a:t>
            </a:r>
            <a:r>
              <a:rPr lang="cs-CZ" sz="1700" dirty="0"/>
              <a:t>vitamínové </a:t>
            </a:r>
            <a:r>
              <a:rPr lang="cs-CZ" sz="1700" dirty="0" smtClean="0"/>
              <a:t>deficience</a:t>
            </a:r>
          </a:p>
          <a:p>
            <a:endParaRPr lang="cs-CZ" sz="1700" dirty="0" smtClean="0"/>
          </a:p>
          <a:p>
            <a:r>
              <a:rPr lang="cs-CZ" sz="1700" dirty="0"/>
              <a:t>k</a:t>
            </a:r>
            <a:r>
              <a:rPr lang="cs-CZ" sz="1700" dirty="0" smtClean="0"/>
              <a:t>romě </a:t>
            </a:r>
            <a:r>
              <a:rPr lang="cs-CZ" sz="1700" dirty="0"/>
              <a:t>jejich přispění k trávení a </a:t>
            </a:r>
            <a:r>
              <a:rPr lang="cs-CZ" sz="1700" dirty="0" smtClean="0"/>
              <a:t>výživě </a:t>
            </a:r>
            <a:r>
              <a:rPr lang="cs-CZ" sz="1700" dirty="0"/>
              <a:t>je </a:t>
            </a:r>
            <a:r>
              <a:rPr lang="cs-CZ" sz="1700" dirty="0" smtClean="0"/>
              <a:t>důležitá </a:t>
            </a:r>
            <a:r>
              <a:rPr lang="cs-CZ" sz="1700" dirty="0"/>
              <a:t>jejich úloha bariéry </a:t>
            </a:r>
            <a:r>
              <a:rPr lang="cs-CZ" sz="1700" dirty="0" smtClean="0"/>
              <a:t> proti </a:t>
            </a:r>
            <a:r>
              <a:rPr lang="cs-CZ" sz="1700" dirty="0"/>
              <a:t>infekci intestinálními patogeny (stav po dlouhodobém léčení  </a:t>
            </a:r>
            <a:r>
              <a:rPr lang="cs-CZ" sz="1700" dirty="0" smtClean="0"/>
              <a:t>ATB, </a:t>
            </a:r>
            <a:r>
              <a:rPr lang="cs-CZ" sz="1700" dirty="0"/>
              <a:t>sterilní zvířata vystavená nesterilnímu prostředí</a:t>
            </a:r>
            <a:r>
              <a:rPr lang="cs-CZ" sz="1700" dirty="0" smtClean="0"/>
              <a:t>)</a:t>
            </a:r>
          </a:p>
          <a:p>
            <a:endParaRPr lang="cs-CZ" sz="1700" dirty="0" smtClean="0"/>
          </a:p>
          <a:p>
            <a:r>
              <a:rPr lang="cs-CZ" sz="1700" dirty="0"/>
              <a:t>p</a:t>
            </a:r>
            <a:r>
              <a:rPr lang="cs-CZ" sz="1700" dirty="0" smtClean="0"/>
              <a:t>okud živočichové </a:t>
            </a:r>
            <a:r>
              <a:rPr lang="cs-CZ" sz="1700" dirty="0"/>
              <a:t>získávají většinu nebo všechnu </a:t>
            </a:r>
            <a:r>
              <a:rPr lang="cs-CZ" sz="1700" dirty="0" smtClean="0"/>
              <a:t>výživu </a:t>
            </a:r>
            <a:r>
              <a:rPr lang="cs-CZ" sz="1700" dirty="0"/>
              <a:t>z </a:t>
            </a:r>
            <a:r>
              <a:rPr lang="cs-CZ" sz="1700" dirty="0" smtClean="0"/>
              <a:t>těžko  stravitelných </a:t>
            </a:r>
            <a:r>
              <a:rPr lang="cs-CZ" sz="1700" dirty="0"/>
              <a:t>sloučenin, jejich intestinální </a:t>
            </a:r>
            <a:r>
              <a:rPr lang="cs-CZ" sz="1700" dirty="0" err="1"/>
              <a:t>symbionti</a:t>
            </a:r>
            <a:r>
              <a:rPr lang="cs-CZ" sz="1700" dirty="0"/>
              <a:t> se stávají specifičtější </a:t>
            </a:r>
            <a:r>
              <a:rPr lang="cs-CZ" sz="1700" dirty="0" smtClean="0"/>
              <a:t> </a:t>
            </a:r>
            <a:r>
              <a:rPr lang="cs-CZ" sz="1700" dirty="0"/>
              <a:t>a vztah jasně </a:t>
            </a:r>
            <a:r>
              <a:rPr lang="cs-CZ" sz="1700" dirty="0" smtClean="0"/>
              <a:t>mutualistický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744577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cs-CZ" sz="2000" dirty="0"/>
              <a:t>Hmyz sající krev  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během raných </a:t>
            </a:r>
            <a:r>
              <a:rPr lang="cs-CZ" sz="1600" dirty="0"/>
              <a:t>stádií </a:t>
            </a:r>
            <a:r>
              <a:rPr lang="cs-CZ" sz="1600" dirty="0" smtClean="0"/>
              <a:t>hmyz </a:t>
            </a:r>
            <a:r>
              <a:rPr lang="cs-CZ" sz="1600" dirty="0"/>
              <a:t>téměř </a:t>
            </a:r>
            <a:r>
              <a:rPr lang="cs-CZ" sz="1600" dirty="0" smtClean="0"/>
              <a:t>vždy živí  mikroby </a:t>
            </a:r>
            <a:r>
              <a:rPr lang="cs-CZ" sz="1600" dirty="0"/>
              <a:t>(bakterie </a:t>
            </a:r>
            <a:r>
              <a:rPr lang="el-GR" sz="1600" dirty="0"/>
              <a:t>γ</a:t>
            </a:r>
            <a:r>
              <a:rPr lang="cs-CZ" sz="1600" dirty="0" err="1"/>
              <a:t>Proteobacteria</a:t>
            </a:r>
            <a:r>
              <a:rPr lang="cs-CZ" sz="1600" dirty="0"/>
              <a:t>  a houby) – přenos na vajíčka </a:t>
            </a:r>
            <a:endParaRPr lang="cs-CZ" sz="1600" dirty="0" smtClean="0"/>
          </a:p>
          <a:p>
            <a:r>
              <a:rPr lang="cs-CZ" sz="1600" dirty="0"/>
              <a:t>m</a:t>
            </a:r>
            <a:r>
              <a:rPr lang="cs-CZ" sz="1600" dirty="0" smtClean="0"/>
              <a:t>ikrobi udržovaní </a:t>
            </a:r>
            <a:r>
              <a:rPr lang="cs-CZ" sz="1600" dirty="0"/>
              <a:t>ve </a:t>
            </a:r>
            <a:r>
              <a:rPr lang="cs-CZ" sz="1600" dirty="0" smtClean="0"/>
              <a:t>speciálním </a:t>
            </a:r>
            <a:r>
              <a:rPr lang="cs-CZ" sz="1600" dirty="0"/>
              <a:t>organu – </a:t>
            </a:r>
            <a:r>
              <a:rPr lang="cs-CZ" sz="1600" dirty="0" err="1"/>
              <a:t>mycetomes</a:t>
            </a:r>
            <a:r>
              <a:rPr lang="cs-CZ" sz="1600" dirty="0"/>
              <a:t> –    doplňují dietu produkcí růstových faktorů 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dstraníme-li </a:t>
            </a:r>
            <a:r>
              <a:rPr lang="cs-CZ" sz="1600" dirty="0"/>
              <a:t>tuto mikroflóru, tak </a:t>
            </a:r>
            <a:r>
              <a:rPr lang="cs-CZ" sz="1600" dirty="0" smtClean="0"/>
              <a:t>např. </a:t>
            </a:r>
            <a:r>
              <a:rPr lang="cs-CZ" sz="1600" dirty="0"/>
              <a:t>veš se nebude </a:t>
            </a:r>
            <a:r>
              <a:rPr lang="cs-CZ" sz="1600" dirty="0" smtClean="0"/>
              <a:t>rozmnožovat  (</a:t>
            </a:r>
            <a:r>
              <a:rPr lang="cs-CZ" sz="1600" dirty="0"/>
              <a:t>vývoj larev a reprodukce dospělců) 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řidáme-li </a:t>
            </a:r>
            <a:r>
              <a:rPr lang="cs-CZ" sz="1600" dirty="0"/>
              <a:t>vitamíny B a </a:t>
            </a:r>
            <a:r>
              <a:rPr lang="cs-CZ" sz="1600" dirty="0" smtClean="0"/>
              <a:t>kvasnic. </a:t>
            </a:r>
            <a:r>
              <a:rPr lang="cs-CZ" sz="1600" dirty="0"/>
              <a:t>extrakt, reprodukce bude obnovena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143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18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48" y="260648"/>
            <a:ext cx="8932440" cy="4525963"/>
          </a:xfrm>
        </p:spPr>
        <p:txBody>
          <a:bodyPr/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ř</a:t>
            </a:r>
            <a:r>
              <a:rPr lang="cs-CZ" sz="1600" dirty="0" smtClean="0">
                <a:solidFill>
                  <a:prstClr val="black"/>
                </a:solidFill>
              </a:rPr>
              <a:t>asy </a:t>
            </a:r>
            <a:r>
              <a:rPr lang="cs-CZ" sz="1600" dirty="0">
                <a:solidFill>
                  <a:prstClr val="black"/>
                </a:solidFill>
              </a:rPr>
              <a:t>korálových polypů a dalších bezobratlých - poskytují hlavní část  potravy  </a:t>
            </a:r>
            <a:r>
              <a:rPr lang="cs-CZ" sz="1600" dirty="0" smtClean="0">
                <a:solidFill>
                  <a:prstClr val="black"/>
                </a:solidFill>
              </a:rPr>
              <a:t>získané fotosyntézou</a:t>
            </a:r>
            <a:endParaRPr lang="cs-CZ" sz="1600" dirty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err="1">
                <a:solidFill>
                  <a:prstClr val="black"/>
                </a:solidFill>
              </a:rPr>
              <a:t>e</a:t>
            </a:r>
            <a:r>
              <a:rPr lang="cs-CZ" sz="1600" dirty="0" err="1" smtClean="0">
                <a:solidFill>
                  <a:prstClr val="black"/>
                </a:solidFill>
              </a:rPr>
              <a:t>ndosymbiotické</a:t>
            </a:r>
            <a:r>
              <a:rPr lang="cs-CZ" sz="1600" dirty="0" smtClean="0">
                <a:solidFill>
                  <a:prstClr val="black"/>
                </a:solidFill>
              </a:rPr>
              <a:t> </a:t>
            </a:r>
            <a:r>
              <a:rPr lang="cs-CZ" sz="1600" dirty="0">
                <a:solidFill>
                  <a:prstClr val="black"/>
                </a:solidFill>
              </a:rPr>
              <a:t>bakterie produkují světlo pro některé mořské bezobratlé  a ryby 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h</a:t>
            </a:r>
            <a:r>
              <a:rPr lang="cs-CZ" sz="1600" dirty="0" smtClean="0">
                <a:solidFill>
                  <a:prstClr val="black"/>
                </a:solidFill>
              </a:rPr>
              <a:t>lubokomořské </a:t>
            </a:r>
            <a:r>
              <a:rPr lang="cs-CZ" sz="1600" dirty="0">
                <a:solidFill>
                  <a:prstClr val="black"/>
                </a:solidFill>
              </a:rPr>
              <a:t>termální prameny – </a:t>
            </a:r>
            <a:r>
              <a:rPr lang="cs-CZ" sz="1600" dirty="0" err="1">
                <a:solidFill>
                  <a:prstClr val="black"/>
                </a:solidFill>
              </a:rPr>
              <a:t>chemoautotrofní</a:t>
            </a:r>
            <a:r>
              <a:rPr lang="cs-CZ" sz="1600" dirty="0">
                <a:solidFill>
                  <a:prstClr val="black"/>
                </a:solidFill>
              </a:rPr>
              <a:t> bakterie umožňují  bezobratlým život s využitím geotermální energie bez užití fotosynteticky  produkovaného organického </a:t>
            </a:r>
            <a:r>
              <a:rPr lang="cs-CZ" sz="1600" dirty="0" smtClean="0">
                <a:solidFill>
                  <a:prstClr val="black"/>
                </a:solidFill>
              </a:rPr>
              <a:t>uhlíku</a:t>
            </a:r>
            <a:endParaRPr lang="cs-CZ" sz="16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71997"/>
            <a:ext cx="5616624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1" y="2671997"/>
            <a:ext cx="2488757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938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                                                                   Medozvěstka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600" dirty="0"/>
              <a:t>n</a:t>
            </a:r>
            <a:r>
              <a:rPr lang="cs-CZ" sz="1600" dirty="0" smtClean="0"/>
              <a:t>ěkteří býložraví </a:t>
            </a:r>
            <a:r>
              <a:rPr lang="cs-CZ" sz="1600" dirty="0"/>
              <a:t>ptáci mají intestinální </a:t>
            </a:r>
            <a:r>
              <a:rPr lang="cs-CZ" sz="1600" dirty="0" err="1"/>
              <a:t>mikrofloru</a:t>
            </a:r>
            <a:r>
              <a:rPr lang="cs-CZ" sz="1600" dirty="0"/>
              <a:t> bakterií a hub,  která produkuje </a:t>
            </a:r>
            <a:r>
              <a:rPr lang="cs-CZ" sz="1600" dirty="0" err="1"/>
              <a:t>celulolytické</a:t>
            </a:r>
            <a:r>
              <a:rPr lang="cs-CZ" sz="1600" dirty="0"/>
              <a:t> enzymy</a:t>
            </a:r>
          </a:p>
          <a:p>
            <a:r>
              <a:rPr lang="cs-CZ" sz="1600" dirty="0"/>
              <a:t>Medozvěstka - </a:t>
            </a:r>
            <a:r>
              <a:rPr lang="cs-CZ" sz="1600" i="1" dirty="0" err="1"/>
              <a:t>Micrococcus</a:t>
            </a:r>
            <a:r>
              <a:rPr lang="cs-CZ" sz="1600" i="1" dirty="0"/>
              <a:t> </a:t>
            </a:r>
            <a:r>
              <a:rPr lang="cs-CZ" sz="1600" i="1" dirty="0" err="1"/>
              <a:t>cerolyticus</a:t>
            </a:r>
            <a:r>
              <a:rPr lang="cs-CZ" sz="1600" i="1" dirty="0"/>
              <a:t>, </a:t>
            </a:r>
            <a:r>
              <a:rPr lang="cs-CZ" sz="1600" i="1" dirty="0" err="1"/>
              <a:t>Candida</a:t>
            </a:r>
            <a:r>
              <a:rPr lang="cs-CZ" sz="1600" i="1" dirty="0"/>
              <a:t> </a:t>
            </a:r>
            <a:r>
              <a:rPr lang="cs-CZ" sz="1600" i="1" dirty="0" err="1"/>
              <a:t>albicans</a:t>
            </a:r>
            <a:r>
              <a:rPr lang="cs-CZ" sz="1600" i="1" dirty="0"/>
              <a:t> </a:t>
            </a:r>
            <a:r>
              <a:rPr lang="cs-CZ" sz="1600" dirty="0"/>
              <a:t>– využijí včelí  vosk pokud mají </a:t>
            </a:r>
            <a:r>
              <a:rPr lang="cs-CZ" sz="1600" dirty="0" err="1"/>
              <a:t>kofaktory</a:t>
            </a:r>
            <a:r>
              <a:rPr lang="cs-CZ" sz="1600" dirty="0"/>
              <a:t> od ptáků a ptáci pak asimilují produkty </a:t>
            </a:r>
            <a:r>
              <a:rPr lang="cs-CZ" sz="1600" dirty="0" smtClean="0"/>
              <a:t>rozkladu </a:t>
            </a:r>
            <a:r>
              <a:rPr lang="cs-CZ" sz="1600" dirty="0"/>
              <a:t>včelího vosku </a:t>
            </a:r>
          </a:p>
          <a:p>
            <a:r>
              <a:rPr lang="cs-CZ" sz="1600" dirty="0" smtClean="0"/>
              <a:t>přivede </a:t>
            </a:r>
            <a:r>
              <a:rPr lang="cs-CZ" sz="1600" dirty="0"/>
              <a:t>živočicha nebo člověka ke včelám, ten vezme med, vosk zůstane pro ptáka </a:t>
            </a:r>
          </a:p>
          <a:p>
            <a:r>
              <a:rPr lang="cs-CZ" sz="1600" dirty="0" smtClean="0"/>
              <a:t>často </a:t>
            </a:r>
            <a:r>
              <a:rPr lang="cs-CZ" sz="1600" dirty="0"/>
              <a:t>zanáší svá </a:t>
            </a:r>
            <a:r>
              <a:rPr lang="cs-CZ" sz="1600" dirty="0" smtClean="0"/>
              <a:t>vejce </a:t>
            </a:r>
            <a:r>
              <a:rPr lang="cs-CZ" sz="1600" dirty="0"/>
              <a:t>do cizích hnízd (napřed zničí vejce hostitele)</a:t>
            </a:r>
          </a:p>
          <a:p>
            <a:endParaRPr lang="cs-CZ" sz="1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586933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948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5040560"/>
          </a:xfrm>
        </p:spPr>
        <p:txBody>
          <a:bodyPr>
            <a:normAutofit/>
          </a:bodyPr>
          <a:lstStyle/>
          <a:p>
            <a:r>
              <a:rPr lang="cs-CZ" sz="1600" dirty="0" smtClean="0"/>
              <a:t>ryby </a:t>
            </a:r>
            <a:r>
              <a:rPr lang="cs-CZ" sz="1600" dirty="0"/>
              <a:t>a vodní bezobratlí mají v </a:t>
            </a:r>
            <a:r>
              <a:rPr lang="cs-CZ" sz="1600" dirty="0" smtClean="0"/>
              <a:t>zažívacím </a:t>
            </a:r>
            <a:r>
              <a:rPr lang="cs-CZ" sz="1600" dirty="0"/>
              <a:t>traktu mikroflóru </a:t>
            </a:r>
            <a:r>
              <a:rPr lang="cs-CZ" sz="1600" dirty="0" smtClean="0"/>
              <a:t>přispívající </a:t>
            </a:r>
            <a:r>
              <a:rPr lang="cs-CZ" sz="1600" dirty="0"/>
              <a:t>k trávení </a:t>
            </a:r>
            <a:r>
              <a:rPr lang="cs-CZ" sz="1600" dirty="0" smtClean="0"/>
              <a:t>potravy</a:t>
            </a:r>
            <a:endParaRPr lang="cs-CZ" sz="1600" dirty="0"/>
          </a:p>
          <a:p>
            <a:r>
              <a:rPr lang="cs-CZ" sz="1600" dirty="0" smtClean="0"/>
              <a:t> různonožci </a:t>
            </a:r>
            <a:r>
              <a:rPr lang="cs-CZ" sz="1600" dirty="0"/>
              <a:t>(</a:t>
            </a:r>
            <a:r>
              <a:rPr lang="cs-CZ" sz="1600" dirty="0" err="1"/>
              <a:t>amphipods</a:t>
            </a:r>
            <a:r>
              <a:rPr lang="cs-CZ" sz="1600" dirty="0"/>
              <a:t>) mají mnoho druhů bakterií rodu </a:t>
            </a:r>
            <a:r>
              <a:rPr lang="cs-CZ" sz="1600" i="1" dirty="0"/>
              <a:t>Vibrio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cs-CZ" sz="1600" dirty="0"/>
              <a:t>produkujících </a:t>
            </a:r>
            <a:r>
              <a:rPr lang="cs-CZ" sz="1600" dirty="0" err="1"/>
              <a:t>chitinázy</a:t>
            </a:r>
            <a:r>
              <a:rPr lang="cs-CZ" sz="1600" dirty="0"/>
              <a:t> - monomery vzniklé degradací chitinu jsou stráveny těmito ž</a:t>
            </a:r>
            <a:r>
              <a:rPr lang="cs-CZ" sz="1600" dirty="0" smtClean="0"/>
              <a:t>ivočichy  </a:t>
            </a:r>
            <a:endParaRPr lang="cs-CZ" sz="1600" dirty="0"/>
          </a:p>
          <a:p>
            <a:r>
              <a:rPr lang="cs-CZ" sz="1600" dirty="0" smtClean="0"/>
              <a:t>ryby </a:t>
            </a:r>
            <a:r>
              <a:rPr lang="cs-CZ" sz="1600" dirty="0"/>
              <a:t>jako </a:t>
            </a:r>
            <a:r>
              <a:rPr lang="cs-CZ" sz="1600" dirty="0" smtClean="0"/>
              <a:t>sume</a:t>
            </a:r>
            <a:r>
              <a:rPr lang="cs-CZ" sz="1600" dirty="0"/>
              <a:t>c</a:t>
            </a:r>
            <a:r>
              <a:rPr lang="cs-CZ" sz="1600" dirty="0" smtClean="0"/>
              <a:t> </a:t>
            </a:r>
            <a:r>
              <a:rPr lang="cs-CZ" sz="1600" dirty="0"/>
              <a:t>a kapr mají mikrobiální populaci produkující celulázy </a:t>
            </a:r>
          </a:p>
          <a:p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4" y="1802277"/>
            <a:ext cx="2315372" cy="173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48" y="1801407"/>
            <a:ext cx="2612695" cy="174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085" y="1798750"/>
            <a:ext cx="1582363" cy="174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43" y="1804065"/>
            <a:ext cx="1717566" cy="173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1" y="3861048"/>
            <a:ext cx="4104996" cy="27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6" y="3861048"/>
            <a:ext cx="4102944" cy="27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98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348" y="27709"/>
            <a:ext cx="9122652" cy="5777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Trávení </a:t>
            </a:r>
            <a:r>
              <a:rPr lang="cs-CZ" sz="1600" b="1" dirty="0"/>
              <a:t>v bachoru  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řežvýkavci </a:t>
            </a:r>
            <a:r>
              <a:rPr lang="cs-CZ" sz="1600" dirty="0"/>
              <a:t>- potrava bohatá na </a:t>
            </a:r>
            <a:r>
              <a:rPr lang="cs-CZ" sz="1600" dirty="0" smtClean="0"/>
              <a:t>celulózu </a:t>
            </a:r>
          </a:p>
          <a:p>
            <a:r>
              <a:rPr lang="cs-CZ" sz="1600" dirty="0" smtClean="0"/>
              <a:t>savci</a:t>
            </a:r>
            <a:r>
              <a:rPr lang="cs-CZ" sz="1600" dirty="0"/>
              <a:t>, včetně </a:t>
            </a:r>
            <a:r>
              <a:rPr lang="cs-CZ" sz="1600" dirty="0" smtClean="0"/>
              <a:t>přežvýkavců</a:t>
            </a:r>
            <a:r>
              <a:rPr lang="cs-CZ" sz="1600" dirty="0"/>
              <a:t>, neprodukují </a:t>
            </a:r>
            <a:r>
              <a:rPr lang="cs-CZ" sz="1600" dirty="0" err="1"/>
              <a:t>celulolytické</a:t>
            </a:r>
            <a:r>
              <a:rPr lang="cs-CZ" sz="1600" dirty="0"/>
              <a:t> enzymy - spoléhají na </a:t>
            </a:r>
            <a:r>
              <a:rPr lang="cs-CZ" sz="1600" dirty="0" err="1"/>
              <a:t>mikrofloru</a:t>
            </a:r>
            <a:r>
              <a:rPr lang="cs-CZ" sz="1600" dirty="0"/>
              <a:t> bachoru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v bachoru velká populace protozoí a bakterií, kteří </a:t>
            </a:r>
            <a:r>
              <a:rPr lang="cs-CZ" sz="1600" dirty="0" smtClean="0"/>
              <a:t>přispívají  </a:t>
            </a:r>
            <a:r>
              <a:rPr lang="cs-CZ" sz="1600" dirty="0"/>
              <a:t>k trávení potravy - bachor anaerobní, 30-40 </a:t>
            </a:r>
            <a:r>
              <a:rPr lang="cs-CZ" sz="1600" dirty="0" err="1"/>
              <a:t>oC</a:t>
            </a:r>
            <a:r>
              <a:rPr lang="cs-CZ" sz="1600" dirty="0"/>
              <a:t>, pH 5,5-7,0 – ideální pro tamní    mikroflóru - hustota </a:t>
            </a:r>
            <a:r>
              <a:rPr lang="cs-CZ" sz="1600" dirty="0" err="1"/>
              <a:t>mikroflory</a:t>
            </a:r>
            <a:r>
              <a:rPr lang="cs-CZ" sz="1600" dirty="0"/>
              <a:t> zde 109-1010/ml  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Trávení u přežvýkavců </a:t>
            </a:r>
          </a:p>
          <a:p>
            <a:r>
              <a:rPr lang="cs-CZ" sz="1600" dirty="0"/>
              <a:t>Jícen </a:t>
            </a:r>
          </a:p>
          <a:p>
            <a:r>
              <a:rPr lang="cs-CZ" sz="1600" dirty="0"/>
              <a:t>Čepec </a:t>
            </a:r>
          </a:p>
          <a:p>
            <a:r>
              <a:rPr lang="cs-CZ" sz="1600" dirty="0"/>
              <a:t>kniha </a:t>
            </a:r>
          </a:p>
          <a:p>
            <a:r>
              <a:rPr lang="cs-CZ" sz="1600" dirty="0"/>
              <a:t>slez </a:t>
            </a:r>
          </a:p>
          <a:p>
            <a:r>
              <a:rPr lang="cs-CZ" sz="1600" dirty="0"/>
              <a:t>Tenké střevo </a:t>
            </a:r>
          </a:p>
          <a:p>
            <a:r>
              <a:rPr lang="cs-CZ" sz="1600" dirty="0"/>
              <a:t>Bachor 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err="1"/>
              <a:t>b</a:t>
            </a:r>
            <a:r>
              <a:rPr lang="cs-CZ" sz="1600" dirty="0" err="1" smtClean="0"/>
              <a:t>achorová</a:t>
            </a:r>
            <a:r>
              <a:rPr lang="cs-CZ" sz="1600" dirty="0" smtClean="0"/>
              <a:t> </a:t>
            </a:r>
            <a:r>
              <a:rPr lang="cs-CZ" sz="1600" dirty="0"/>
              <a:t>mikroflóra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vyprodukuje </a:t>
            </a:r>
            <a:r>
              <a:rPr lang="cs-CZ" sz="1600" dirty="0"/>
              <a:t>za 24 hodin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200 </a:t>
            </a:r>
            <a:r>
              <a:rPr lang="cs-CZ" sz="1600" dirty="0"/>
              <a:t>– 600 l metanu 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5738639" cy="350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100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03" y="188640"/>
            <a:ext cx="9144000" cy="5517232"/>
          </a:xfrm>
        </p:spPr>
        <p:txBody>
          <a:bodyPr>
            <a:normAutofit/>
          </a:bodyPr>
          <a:lstStyle/>
          <a:p>
            <a:r>
              <a:rPr lang="cs-CZ" sz="1600" dirty="0" smtClean="0"/>
              <a:t>organické </a:t>
            </a:r>
            <a:r>
              <a:rPr lang="cs-CZ" sz="1600" dirty="0"/>
              <a:t>kyseliny absorbovány do krve zvířat, kde jsou aerobně   oxidovány k produkci energie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využity </a:t>
            </a:r>
            <a:r>
              <a:rPr lang="cs-CZ" sz="1600" dirty="0"/>
              <a:t>proteiny produkované mikroflórou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CO2 a metan jsou uvolňovány bez </a:t>
            </a:r>
            <a:r>
              <a:rPr lang="cs-CZ" sz="1600" dirty="0" smtClean="0"/>
              <a:t>užitku  </a:t>
            </a:r>
          </a:p>
          <a:p>
            <a:endParaRPr lang="cs-CZ" sz="1600" dirty="0"/>
          </a:p>
          <a:p>
            <a:r>
              <a:rPr lang="cs-CZ" sz="1600" dirty="0"/>
              <a:t>a</a:t>
            </a:r>
            <a:r>
              <a:rPr lang="cs-CZ" sz="1600" dirty="0" smtClean="0"/>
              <a:t>naerobní </a:t>
            </a:r>
            <a:r>
              <a:rPr lang="cs-CZ" sz="1600" dirty="0"/>
              <a:t>podmínky - jen malé procento kalorické hodnoty potravy  </a:t>
            </a:r>
            <a:r>
              <a:rPr lang="cs-CZ" sz="1600" dirty="0" smtClean="0"/>
              <a:t>není využito </a:t>
            </a:r>
            <a:r>
              <a:rPr lang="cs-CZ" sz="1600" dirty="0"/>
              <a:t>zvířetem (10</a:t>
            </a:r>
            <a:r>
              <a:rPr lang="cs-CZ" sz="1600" dirty="0" smtClean="0"/>
              <a:t>%).</a:t>
            </a:r>
          </a:p>
          <a:p>
            <a:endParaRPr lang="cs-CZ" sz="1600" dirty="0" smtClean="0"/>
          </a:p>
          <a:p>
            <a:r>
              <a:rPr lang="cs-CZ" sz="1600" dirty="0"/>
              <a:t>d</a:t>
            </a:r>
            <a:r>
              <a:rPr lang="cs-CZ" sz="1600" dirty="0" smtClean="0"/>
              <a:t>okonce </a:t>
            </a:r>
            <a:r>
              <a:rPr lang="cs-CZ" sz="1600" dirty="0"/>
              <a:t>i část „ztrátové“ energie je </a:t>
            </a:r>
            <a:r>
              <a:rPr lang="cs-CZ" sz="1600" dirty="0" smtClean="0"/>
              <a:t>využita </a:t>
            </a:r>
            <a:r>
              <a:rPr lang="cs-CZ" sz="1600" dirty="0"/>
              <a:t>k </a:t>
            </a:r>
            <a:r>
              <a:rPr lang="cs-CZ" sz="1600" dirty="0" smtClean="0"/>
              <a:t>udržování </a:t>
            </a:r>
            <a:r>
              <a:rPr lang="cs-CZ" sz="1600" dirty="0"/>
              <a:t>tělesné  </a:t>
            </a:r>
            <a:r>
              <a:rPr lang="cs-CZ" sz="1600" dirty="0" smtClean="0"/>
              <a:t>teploty </a:t>
            </a:r>
            <a:r>
              <a:rPr lang="cs-CZ" sz="1600" dirty="0"/>
              <a:t>zvířete. 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řežvýkavci </a:t>
            </a:r>
            <a:r>
              <a:rPr lang="cs-CZ" sz="1600" dirty="0"/>
              <a:t>výborně </a:t>
            </a:r>
            <a:r>
              <a:rPr lang="cs-CZ" sz="1600" dirty="0" smtClean="0"/>
              <a:t>využívají </a:t>
            </a:r>
            <a:r>
              <a:rPr lang="cs-CZ" sz="1600" dirty="0" err="1"/>
              <a:t>nízkokvalitní</a:t>
            </a:r>
            <a:r>
              <a:rPr lang="cs-CZ" sz="1600" dirty="0"/>
              <a:t> krmivo </a:t>
            </a:r>
            <a:r>
              <a:rPr lang="cs-CZ" sz="1600" dirty="0" smtClean="0"/>
              <a:t> s </a:t>
            </a:r>
            <a:r>
              <a:rPr lang="cs-CZ" sz="1600" dirty="0"/>
              <a:t>vysokým    obsahem celulózy, ale nejsou ekonomičtí ve </a:t>
            </a:r>
            <a:r>
              <a:rPr lang="cs-CZ" sz="1600" dirty="0" smtClean="0"/>
              <a:t>využití  </a:t>
            </a:r>
            <a:r>
              <a:rPr lang="cs-CZ" sz="1600" dirty="0"/>
              <a:t>kvalitního </a:t>
            </a:r>
            <a:r>
              <a:rPr lang="cs-CZ" sz="1600" dirty="0" smtClean="0"/>
              <a:t> </a:t>
            </a:r>
            <a:r>
              <a:rPr lang="cs-CZ" sz="1600" dirty="0"/>
              <a:t>proteinového krmiva </a:t>
            </a:r>
            <a:r>
              <a:rPr lang="cs-CZ" sz="1600" dirty="0" smtClean="0"/>
              <a:t>použitého </a:t>
            </a:r>
            <a:r>
              <a:rPr lang="cs-CZ" sz="1600" dirty="0"/>
              <a:t>v krmných dávkách. 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 err="1"/>
              <a:t>c</a:t>
            </a:r>
            <a:r>
              <a:rPr lang="cs-CZ" sz="1600" dirty="0" err="1" smtClean="0"/>
              <a:t>ross-linking</a:t>
            </a:r>
            <a:r>
              <a:rPr lang="cs-CZ" sz="1600" dirty="0" smtClean="0"/>
              <a:t> </a:t>
            </a:r>
            <a:r>
              <a:rPr lang="cs-CZ" sz="1600" dirty="0"/>
              <a:t>(zesítění) proteinů </a:t>
            </a:r>
            <a:r>
              <a:rPr lang="cs-CZ" sz="1600" dirty="0" smtClean="0"/>
              <a:t> - ošetření </a:t>
            </a:r>
            <a:r>
              <a:rPr lang="cs-CZ" sz="1600" dirty="0"/>
              <a:t>formaldehydem,  </a:t>
            </a:r>
            <a:r>
              <a:rPr lang="cs-CZ" sz="1600" dirty="0" smtClean="0"/>
              <a:t> </a:t>
            </a:r>
            <a:r>
              <a:rPr lang="cs-CZ" sz="1600" dirty="0" err="1"/>
              <a:t>dimethylolurea</a:t>
            </a:r>
            <a:r>
              <a:rPr lang="cs-CZ" sz="1600" dirty="0"/>
              <a:t> a jinými činidly blokujícími jejich degradaci mikroflórou   bachoru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zajistí </a:t>
            </a:r>
            <a:r>
              <a:rPr lang="cs-CZ" sz="1600" dirty="0"/>
              <a:t>jejich trávení a absorpci ve spodnějších částech   gastrointestinálního traktu (a není ztracen produkcí metanu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7165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6494" y="31531"/>
            <a:ext cx="4300462" cy="6892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/>
              <a:t>Některé bakterie v bachoru </a:t>
            </a:r>
            <a:endParaRPr lang="cs-CZ" sz="1600" b="1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err="1" smtClean="0"/>
              <a:t>Celulolytické</a:t>
            </a:r>
            <a:r>
              <a:rPr lang="cs-CZ" sz="1600" dirty="0" smtClean="0"/>
              <a:t> -  </a:t>
            </a:r>
            <a:r>
              <a:rPr lang="cs-CZ" sz="1600" dirty="0" err="1"/>
              <a:t>Butyrivibrio</a:t>
            </a:r>
            <a:r>
              <a:rPr lang="cs-CZ" sz="1600" dirty="0"/>
              <a:t> </a:t>
            </a:r>
            <a:r>
              <a:rPr lang="cs-CZ" sz="1600" dirty="0" err="1"/>
              <a:t>fibrisolvens</a:t>
            </a:r>
            <a:r>
              <a:rPr lang="cs-CZ" sz="1600" dirty="0"/>
              <a:t>   acetát, formiát, laktát  </a:t>
            </a:r>
            <a:r>
              <a:rPr lang="cs-CZ" sz="1600" dirty="0" err="1"/>
              <a:t>Rumicoccus</a:t>
            </a:r>
            <a:r>
              <a:rPr lang="cs-CZ" sz="1600" dirty="0"/>
              <a:t> </a:t>
            </a:r>
            <a:r>
              <a:rPr lang="cs-CZ" sz="1600" dirty="0" err="1"/>
              <a:t>albus</a:t>
            </a:r>
            <a:r>
              <a:rPr lang="cs-CZ" sz="1600" dirty="0"/>
              <a:t>   acetát, formiát, H2  Clostridium </a:t>
            </a:r>
            <a:r>
              <a:rPr lang="cs-CZ" sz="1600" dirty="0" err="1"/>
              <a:t>lochheadii</a:t>
            </a:r>
            <a:r>
              <a:rPr lang="cs-CZ" sz="1600" dirty="0"/>
              <a:t>   acetát, formiát, H2, CO2 </a:t>
            </a:r>
            <a:r>
              <a:rPr lang="cs-CZ" sz="1600" dirty="0" smtClean="0"/>
              <a:t> </a:t>
            </a:r>
          </a:p>
          <a:p>
            <a:endParaRPr lang="cs-CZ" sz="1600" dirty="0" smtClean="0"/>
          </a:p>
          <a:p>
            <a:r>
              <a:rPr lang="cs-CZ" sz="1600" dirty="0" err="1" smtClean="0"/>
              <a:t>Amylolytické</a:t>
            </a:r>
            <a:r>
              <a:rPr lang="cs-CZ" sz="1600" dirty="0" smtClean="0"/>
              <a:t>  -</a:t>
            </a:r>
            <a:r>
              <a:rPr lang="cs-CZ" sz="1600" dirty="0" err="1" smtClean="0"/>
              <a:t>Ruminobacter</a:t>
            </a:r>
            <a:r>
              <a:rPr lang="cs-CZ" sz="1600" dirty="0" smtClean="0"/>
              <a:t> </a:t>
            </a:r>
            <a:r>
              <a:rPr lang="cs-CZ" sz="1600" dirty="0" err="1"/>
              <a:t>amylophilus</a:t>
            </a:r>
            <a:r>
              <a:rPr lang="cs-CZ" sz="1600" dirty="0"/>
              <a:t>   formiát, acetát, </a:t>
            </a:r>
            <a:r>
              <a:rPr lang="cs-CZ" sz="1600" dirty="0" err="1"/>
              <a:t>sukcinát</a:t>
            </a:r>
            <a:r>
              <a:rPr lang="cs-CZ" sz="1600" dirty="0"/>
              <a:t>  </a:t>
            </a:r>
            <a:r>
              <a:rPr lang="cs-CZ" sz="1600" dirty="0" err="1"/>
              <a:t>Selenomonas</a:t>
            </a:r>
            <a:r>
              <a:rPr lang="cs-CZ" sz="1600" dirty="0"/>
              <a:t> </a:t>
            </a:r>
            <a:r>
              <a:rPr lang="cs-CZ" sz="1600" dirty="0" err="1"/>
              <a:t>ruminantium</a:t>
            </a:r>
            <a:r>
              <a:rPr lang="cs-CZ" sz="1600" dirty="0"/>
              <a:t>  acetát, propionát, laktát  </a:t>
            </a:r>
            <a:r>
              <a:rPr lang="cs-CZ" sz="1600" dirty="0" err="1"/>
              <a:t>Succinomonas</a:t>
            </a:r>
            <a:r>
              <a:rPr lang="cs-CZ" sz="1600" dirty="0"/>
              <a:t> </a:t>
            </a:r>
            <a:r>
              <a:rPr lang="cs-CZ" sz="1600" dirty="0" err="1"/>
              <a:t>amylolytica</a:t>
            </a:r>
            <a:r>
              <a:rPr lang="cs-CZ" sz="1600" dirty="0"/>
              <a:t>  acetát, propionát, </a:t>
            </a:r>
            <a:r>
              <a:rPr lang="cs-CZ" sz="1600" dirty="0" err="1"/>
              <a:t>sukcinát</a:t>
            </a:r>
            <a:r>
              <a:rPr lang="cs-CZ" sz="1600" dirty="0"/>
              <a:t>  </a:t>
            </a:r>
            <a:r>
              <a:rPr lang="cs-CZ" sz="1600" dirty="0" err="1"/>
              <a:t>Streptococcus</a:t>
            </a:r>
            <a:r>
              <a:rPr lang="cs-CZ" sz="1600" dirty="0"/>
              <a:t> </a:t>
            </a:r>
            <a:r>
              <a:rPr lang="cs-CZ" sz="1600" dirty="0" err="1"/>
              <a:t>bovis</a:t>
            </a:r>
            <a:r>
              <a:rPr lang="cs-CZ" sz="1600" dirty="0"/>
              <a:t>   </a:t>
            </a:r>
            <a:r>
              <a:rPr lang="cs-CZ" sz="1600" dirty="0" smtClean="0"/>
              <a:t>laktát</a:t>
            </a:r>
          </a:p>
          <a:p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 err="1"/>
              <a:t>Pektolytické</a:t>
            </a:r>
            <a:r>
              <a:rPr lang="cs-CZ" sz="1600" dirty="0"/>
              <a:t>  </a:t>
            </a:r>
            <a:r>
              <a:rPr lang="cs-CZ" sz="1600" dirty="0" smtClean="0"/>
              <a:t>- </a:t>
            </a:r>
            <a:r>
              <a:rPr lang="cs-CZ" sz="1600" dirty="0" err="1" smtClean="0"/>
              <a:t>Lachnospira</a:t>
            </a:r>
            <a:r>
              <a:rPr lang="cs-CZ" sz="1600" dirty="0" smtClean="0"/>
              <a:t> </a:t>
            </a:r>
            <a:r>
              <a:rPr lang="cs-CZ" sz="1600" dirty="0" err="1"/>
              <a:t>multiparus</a:t>
            </a:r>
            <a:r>
              <a:rPr lang="cs-CZ" sz="1600" dirty="0"/>
              <a:t>   acetát, formiát, laktát, H2, </a:t>
            </a:r>
            <a:r>
              <a:rPr lang="cs-CZ" sz="1600" dirty="0" smtClean="0"/>
              <a:t>CO2</a:t>
            </a:r>
          </a:p>
          <a:p>
            <a:endParaRPr lang="cs-CZ" sz="1600" dirty="0" smtClean="0"/>
          </a:p>
          <a:p>
            <a:r>
              <a:rPr lang="cs-CZ" sz="1600" dirty="0" smtClean="0"/>
              <a:t>Transformace </a:t>
            </a:r>
            <a:r>
              <a:rPr lang="cs-CZ" sz="1600" dirty="0"/>
              <a:t>laktátu  </a:t>
            </a:r>
            <a:r>
              <a:rPr lang="cs-CZ" sz="1600" dirty="0" smtClean="0"/>
              <a:t>- </a:t>
            </a:r>
            <a:r>
              <a:rPr lang="cs-CZ" sz="1600" dirty="0" err="1" smtClean="0"/>
              <a:t>Selenomonas</a:t>
            </a:r>
            <a:r>
              <a:rPr lang="cs-CZ" sz="1600" dirty="0" smtClean="0"/>
              <a:t> </a:t>
            </a:r>
            <a:r>
              <a:rPr lang="cs-CZ" sz="1600" dirty="0" err="1"/>
              <a:t>lactilytica</a:t>
            </a:r>
            <a:r>
              <a:rPr lang="cs-CZ" sz="1600" dirty="0"/>
              <a:t>   acetát, </a:t>
            </a:r>
            <a:r>
              <a:rPr lang="cs-CZ" sz="1600" dirty="0" err="1" smtClean="0"/>
              <a:t>sukcinát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Transformace </a:t>
            </a:r>
            <a:r>
              <a:rPr lang="cs-CZ" sz="1600" dirty="0" err="1"/>
              <a:t>sukcinátu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cs-CZ" sz="1600" dirty="0" err="1"/>
              <a:t>Schwartzia</a:t>
            </a:r>
            <a:r>
              <a:rPr lang="cs-CZ" sz="1600" dirty="0"/>
              <a:t> </a:t>
            </a:r>
            <a:r>
              <a:rPr lang="cs-CZ" sz="1600" dirty="0" err="1"/>
              <a:t>succinovorans</a:t>
            </a:r>
            <a:r>
              <a:rPr lang="cs-CZ" sz="1600" dirty="0"/>
              <a:t>  propionát, </a:t>
            </a:r>
            <a:r>
              <a:rPr lang="cs-CZ" sz="1600" dirty="0" smtClean="0"/>
              <a:t>CO2</a:t>
            </a:r>
          </a:p>
          <a:p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 err="1" smtClean="0"/>
              <a:t>Metanogeny</a:t>
            </a:r>
            <a:r>
              <a:rPr lang="cs-CZ" sz="1600" dirty="0" smtClean="0"/>
              <a:t> - </a:t>
            </a:r>
            <a:r>
              <a:rPr lang="cs-CZ" sz="1600" dirty="0" err="1"/>
              <a:t>Methanobrevibacter</a:t>
            </a:r>
            <a:r>
              <a:rPr lang="cs-CZ" sz="1600" dirty="0"/>
              <a:t> </a:t>
            </a:r>
            <a:r>
              <a:rPr lang="cs-CZ" sz="1600" dirty="0" err="1"/>
              <a:t>ruminantium</a:t>
            </a:r>
            <a:r>
              <a:rPr lang="cs-CZ" sz="1600" dirty="0"/>
              <a:t> CH4 z H2+CO2 nebo formiátu  </a:t>
            </a:r>
            <a:r>
              <a:rPr lang="cs-CZ" sz="1600" dirty="0" err="1"/>
              <a:t>Methanobacterium</a:t>
            </a:r>
            <a:r>
              <a:rPr lang="cs-CZ" sz="1600" dirty="0"/>
              <a:t> mobile  CH4 z H2+CO2 nebo formiátu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238652" cy="443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600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203681" cy="538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325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1673"/>
            <a:ext cx="4644008" cy="6836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Mikroflóra bachoru 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zahrnuje </a:t>
            </a:r>
            <a:r>
              <a:rPr lang="cs-CZ" sz="1600" dirty="0"/>
              <a:t>bakterie trávící celulózu, hemicelulózu, škrob, cukry, mastné kyseliny, proteiny, lipidy.  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nohé </a:t>
            </a:r>
            <a:r>
              <a:rPr lang="cs-CZ" sz="1600" dirty="0"/>
              <a:t>bakterie produkují acetát, který je hlavní kyselinou v bachoru</a:t>
            </a:r>
            <a:r>
              <a:rPr lang="cs-CZ" sz="1600" dirty="0" smtClean="0"/>
              <a:t>.</a:t>
            </a:r>
          </a:p>
          <a:p>
            <a:endParaRPr lang="cs-CZ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ěkteré </a:t>
            </a:r>
            <a:r>
              <a:rPr lang="cs-CZ" sz="1600" dirty="0"/>
              <a:t>bakterie produkují propionát, jedinou fermentační kyselinu, kterou </a:t>
            </a:r>
            <a:r>
              <a:rPr lang="cs-CZ" sz="1600" dirty="0" smtClean="0"/>
              <a:t>přežvýkavci </a:t>
            </a:r>
            <a:r>
              <a:rPr lang="cs-CZ" sz="1600" dirty="0"/>
              <a:t>umí přeměnit na </a:t>
            </a:r>
            <a:r>
              <a:rPr lang="cs-CZ" sz="1600" dirty="0" err="1" smtClean="0"/>
              <a:t>karbohydráty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zde </a:t>
            </a:r>
            <a:r>
              <a:rPr lang="cs-CZ" sz="1600" dirty="0"/>
              <a:t>i </a:t>
            </a:r>
            <a:r>
              <a:rPr lang="cs-CZ" sz="1600" dirty="0" err="1"/>
              <a:t>fixátoři</a:t>
            </a:r>
            <a:r>
              <a:rPr lang="cs-CZ" sz="1600" dirty="0"/>
              <a:t> dusíku – ale jen 10 mg na hlavu a den  - přítomný amoniak potlačuje </a:t>
            </a:r>
            <a:r>
              <a:rPr lang="cs-CZ" sz="1600" dirty="0" smtClean="0"/>
              <a:t>fixaci</a:t>
            </a:r>
          </a:p>
          <a:p>
            <a:endParaRPr lang="cs-CZ" sz="1600" dirty="0"/>
          </a:p>
          <a:p>
            <a:r>
              <a:rPr lang="cs-CZ" sz="1600" dirty="0"/>
              <a:t>a</a:t>
            </a:r>
            <a:r>
              <a:rPr lang="cs-CZ" sz="1600" dirty="0" smtClean="0"/>
              <a:t>moniak může </a:t>
            </a:r>
            <a:r>
              <a:rPr lang="cs-CZ" sz="1600" dirty="0"/>
              <a:t>být </a:t>
            </a:r>
            <a:r>
              <a:rPr lang="cs-CZ" sz="1600" dirty="0" smtClean="0"/>
              <a:t>využit </a:t>
            </a:r>
            <a:r>
              <a:rPr lang="cs-CZ" sz="1600" dirty="0"/>
              <a:t>mikroflórou bachoru a následně stráven </a:t>
            </a:r>
            <a:r>
              <a:rPr lang="cs-CZ" sz="1600" dirty="0" smtClean="0"/>
              <a:t>zvířetem</a:t>
            </a:r>
          </a:p>
          <a:p>
            <a:endParaRPr lang="cs-CZ" sz="1600" dirty="0" smtClean="0"/>
          </a:p>
          <a:p>
            <a:r>
              <a:rPr lang="cs-CZ" sz="1600" dirty="0"/>
              <a:t>t</a:t>
            </a:r>
            <a:r>
              <a:rPr lang="cs-CZ" sz="1600" dirty="0" smtClean="0"/>
              <a:t>eoreticky </a:t>
            </a:r>
            <a:r>
              <a:rPr lang="cs-CZ" sz="1600" dirty="0"/>
              <a:t>lze chovat </a:t>
            </a:r>
            <a:r>
              <a:rPr lang="cs-CZ" sz="1600" dirty="0" smtClean="0"/>
              <a:t>přežvýkavce </a:t>
            </a:r>
            <a:r>
              <a:rPr lang="cs-CZ" sz="1600" dirty="0"/>
              <a:t>na celulóze a amoniaku, ten je ale </a:t>
            </a:r>
            <a:r>
              <a:rPr lang="cs-CZ" sz="1600" dirty="0" smtClean="0"/>
              <a:t>toxický</a:t>
            </a:r>
          </a:p>
          <a:p>
            <a:endParaRPr lang="cs-CZ" sz="1600" dirty="0" smtClean="0"/>
          </a:p>
          <a:p>
            <a:r>
              <a:rPr lang="cs-CZ" sz="1600" dirty="0"/>
              <a:t>n</a:t>
            </a:r>
            <a:r>
              <a:rPr lang="cs-CZ" sz="1600" dirty="0" smtClean="0"/>
              <a:t>ěkdy </a:t>
            </a:r>
            <a:r>
              <a:rPr lang="cs-CZ" sz="1600" dirty="0"/>
              <a:t>se do krmných směsek se přidává močovina – </a:t>
            </a:r>
            <a:r>
              <a:rPr lang="cs-CZ" sz="1600" dirty="0" smtClean="0"/>
              <a:t>využita </a:t>
            </a:r>
            <a:r>
              <a:rPr lang="cs-CZ" sz="1600" dirty="0"/>
              <a:t>po zapracování do mikrobiální </a:t>
            </a:r>
            <a:r>
              <a:rPr lang="cs-CZ" sz="1600" dirty="0" smtClean="0"/>
              <a:t>biomasy</a:t>
            </a:r>
            <a:endParaRPr lang="cs-CZ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89709"/>
            <a:ext cx="3564260" cy="518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009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49" y="-25258"/>
            <a:ext cx="5076056" cy="65626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dirty="0" smtClean="0"/>
              <a:t>Houby </a:t>
            </a:r>
            <a:endParaRPr lang="cs-CZ" sz="1600" dirty="0"/>
          </a:p>
          <a:p>
            <a:r>
              <a:rPr lang="cs-CZ" sz="1600" dirty="0" smtClean="0"/>
              <a:t>menšinová </a:t>
            </a:r>
            <a:r>
              <a:rPr lang="cs-CZ" sz="1600" dirty="0"/>
              <a:t>populace v bachoru </a:t>
            </a:r>
          </a:p>
          <a:p>
            <a:r>
              <a:rPr lang="cs-CZ" sz="1600" dirty="0" smtClean="0"/>
              <a:t>anaerobní </a:t>
            </a:r>
            <a:r>
              <a:rPr lang="cs-CZ" sz="1600" dirty="0" err="1" smtClean="0"/>
              <a:t>chytridie</a:t>
            </a:r>
            <a:r>
              <a:rPr lang="cs-CZ" sz="1600" dirty="0" smtClean="0"/>
              <a:t> </a:t>
            </a:r>
            <a:r>
              <a:rPr lang="cs-CZ" sz="1600" dirty="0"/>
              <a:t>se podílí </a:t>
            </a:r>
            <a:r>
              <a:rPr lang="cs-CZ" sz="1600" dirty="0" smtClean="0"/>
              <a:t> depolymeraci celulózy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Protozoa </a:t>
            </a:r>
            <a:r>
              <a:rPr lang="cs-CZ" sz="1600" dirty="0"/>
              <a:t>v bachoru  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nálevníci</a:t>
            </a:r>
            <a:r>
              <a:rPr lang="cs-CZ" sz="1600" dirty="0"/>
              <a:t>, ale i bičíkovci, jako</a:t>
            </a:r>
            <a:r>
              <a:rPr lang="cs-CZ" sz="1600" i="1" dirty="0"/>
              <a:t> </a:t>
            </a:r>
            <a:r>
              <a:rPr lang="cs-CZ" sz="1600" i="1" dirty="0" err="1"/>
              <a:t>Eutodinium</a:t>
            </a:r>
            <a:r>
              <a:rPr lang="cs-CZ" sz="1600" i="1" dirty="0"/>
              <a:t>, </a:t>
            </a:r>
            <a:r>
              <a:rPr lang="cs-CZ" sz="1600" i="1" dirty="0" err="1"/>
              <a:t>Diplodinium</a:t>
            </a:r>
            <a:r>
              <a:rPr lang="cs-CZ" sz="1600" i="1" dirty="0"/>
              <a:t> a </a:t>
            </a:r>
            <a:r>
              <a:rPr lang="cs-CZ" sz="1600" i="1" dirty="0" err="1" smtClean="0"/>
              <a:t>Sarcodina</a:t>
            </a:r>
            <a:endParaRPr lang="cs-CZ" sz="1600" i="1" dirty="0" smtClean="0"/>
          </a:p>
          <a:p>
            <a:r>
              <a:rPr lang="cs-CZ" sz="1600" dirty="0"/>
              <a:t>n</a:t>
            </a:r>
            <a:r>
              <a:rPr lang="cs-CZ" sz="1600" dirty="0" smtClean="0"/>
              <a:t>álevníci </a:t>
            </a:r>
            <a:r>
              <a:rPr lang="cs-CZ" sz="1600" dirty="0"/>
              <a:t>v </a:t>
            </a:r>
            <a:r>
              <a:rPr lang="cs-CZ" sz="1600" dirty="0" smtClean="0"/>
              <a:t>bachoru </a:t>
            </a:r>
            <a:r>
              <a:rPr lang="cs-CZ" sz="1600" dirty="0"/>
              <a:t>rostou </a:t>
            </a:r>
            <a:r>
              <a:rPr lang="cs-CZ" sz="1600" dirty="0" smtClean="0"/>
              <a:t> </a:t>
            </a:r>
            <a:r>
              <a:rPr lang="cs-CZ" sz="1600" dirty="0"/>
              <a:t>anaerobně, energií získávají fermentací rostlinného </a:t>
            </a:r>
            <a:r>
              <a:rPr lang="cs-CZ" sz="1600" dirty="0" smtClean="0"/>
              <a:t>materiálu</a:t>
            </a:r>
          </a:p>
          <a:p>
            <a:r>
              <a:rPr lang="cs-CZ" sz="1600" dirty="0" smtClean="0"/>
              <a:t>tolerují   </a:t>
            </a:r>
            <a:r>
              <a:rPr lang="cs-CZ" sz="1600" dirty="0"/>
              <a:t>přítomnost početné bakteriální </a:t>
            </a:r>
            <a:r>
              <a:rPr lang="cs-CZ" sz="1600" dirty="0" smtClean="0"/>
              <a:t>populace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ěkterá </a:t>
            </a:r>
            <a:r>
              <a:rPr lang="cs-CZ" sz="1600" dirty="0"/>
              <a:t>protozoa schopná trávit celulózu a </a:t>
            </a:r>
            <a:r>
              <a:rPr lang="cs-CZ" sz="1600" dirty="0" smtClean="0"/>
              <a:t>škrob</a:t>
            </a:r>
          </a:p>
          <a:p>
            <a:r>
              <a:rPr lang="cs-CZ" sz="1600" dirty="0" smtClean="0"/>
              <a:t>jiné fermentují </a:t>
            </a:r>
            <a:r>
              <a:rPr lang="cs-CZ" sz="1600" dirty="0"/>
              <a:t>rozpuštěné </a:t>
            </a:r>
            <a:r>
              <a:rPr lang="cs-CZ" sz="1600" dirty="0" err="1" smtClean="0"/>
              <a:t>karbohydráty</a:t>
            </a:r>
            <a:endParaRPr lang="cs-CZ" sz="1600" dirty="0" smtClean="0"/>
          </a:p>
          <a:p>
            <a:r>
              <a:rPr lang="cs-CZ" sz="1600" dirty="0" smtClean="0"/>
              <a:t>někteří </a:t>
            </a:r>
            <a:r>
              <a:rPr lang="cs-CZ" sz="1600" dirty="0"/>
              <a:t>se ž</a:t>
            </a:r>
            <a:r>
              <a:rPr lang="cs-CZ" sz="1600" dirty="0" smtClean="0"/>
              <a:t>iví bakteriemi</a:t>
            </a:r>
            <a:endParaRPr lang="cs-CZ" sz="1600" dirty="0"/>
          </a:p>
          <a:p>
            <a:r>
              <a:rPr lang="cs-CZ" sz="1600" dirty="0"/>
              <a:t>j</a:t>
            </a:r>
            <a:r>
              <a:rPr lang="cs-CZ" sz="1600" dirty="0" smtClean="0"/>
              <a:t>ejich </a:t>
            </a:r>
            <a:r>
              <a:rPr lang="cs-CZ" sz="1600" dirty="0"/>
              <a:t>proteiny jsou pak zase stráveny </a:t>
            </a:r>
            <a:r>
              <a:rPr lang="cs-CZ" sz="1600" dirty="0" smtClean="0"/>
              <a:t>přežvýkavcem  </a:t>
            </a:r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rotozoa </a:t>
            </a:r>
            <a:r>
              <a:rPr lang="cs-CZ" sz="1600" dirty="0"/>
              <a:t>v bachoru skladují velké </a:t>
            </a:r>
            <a:r>
              <a:rPr lang="cs-CZ" sz="1600" dirty="0" smtClean="0"/>
              <a:t>množství </a:t>
            </a:r>
            <a:r>
              <a:rPr lang="cs-CZ" sz="1600" dirty="0" err="1"/>
              <a:t>karbohydrátů</a:t>
            </a:r>
            <a:r>
              <a:rPr lang="cs-CZ" sz="1600" dirty="0"/>
              <a:t>, které   </a:t>
            </a:r>
            <a:r>
              <a:rPr lang="cs-CZ" sz="1600" dirty="0" smtClean="0"/>
              <a:t>přežvýkavci </a:t>
            </a:r>
            <a:r>
              <a:rPr lang="cs-CZ" sz="1600" dirty="0"/>
              <a:t>stráví spolu s proteiny </a:t>
            </a:r>
            <a:r>
              <a:rPr lang="cs-CZ" sz="1600" dirty="0" err="1"/>
              <a:t>protozoální</a:t>
            </a:r>
            <a:r>
              <a:rPr lang="cs-CZ" sz="1600" dirty="0"/>
              <a:t> </a:t>
            </a:r>
            <a:r>
              <a:rPr lang="cs-CZ" sz="1600" dirty="0" smtClean="0"/>
              <a:t>biomasy - v </a:t>
            </a:r>
            <a:r>
              <a:rPr lang="cs-CZ" sz="1600" dirty="0"/>
              <a:t>knize a </a:t>
            </a:r>
            <a:r>
              <a:rPr lang="cs-CZ" sz="1600" dirty="0" smtClean="0"/>
              <a:t>čepci  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ransport </a:t>
            </a:r>
            <a:r>
              <a:rPr lang="cs-CZ" sz="1600" dirty="0"/>
              <a:t>uhlíku z bakterií do protozoí a následně do </a:t>
            </a:r>
            <a:r>
              <a:rPr lang="cs-CZ" sz="1600" dirty="0" smtClean="0"/>
              <a:t>přežvýkavce </a:t>
            </a:r>
            <a:r>
              <a:rPr lang="cs-CZ" sz="1600" dirty="0"/>
              <a:t>je   krátký účinný potravní </a:t>
            </a:r>
            <a:r>
              <a:rPr lang="cs-CZ" sz="1600" dirty="0" smtClean="0"/>
              <a:t>řetězec</a:t>
            </a:r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rotozoa </a:t>
            </a:r>
            <a:r>
              <a:rPr lang="cs-CZ" sz="1600" dirty="0"/>
              <a:t>asi tráveny lépe </a:t>
            </a:r>
            <a:r>
              <a:rPr lang="cs-CZ" sz="1600" dirty="0" smtClean="0"/>
              <a:t>než </a:t>
            </a:r>
            <a:r>
              <a:rPr lang="cs-CZ" sz="1600" dirty="0"/>
              <a:t>bakterie, které mají rezistentní buněčnou   stěnu a vysoký obsah nukleových </a:t>
            </a:r>
            <a:r>
              <a:rPr lang="cs-CZ" sz="1600" dirty="0" smtClean="0"/>
              <a:t>kyselin</a:t>
            </a:r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00978" y="2479944"/>
            <a:ext cx="4521330" cy="339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43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  </a:t>
            </a:r>
            <a:endParaRPr lang="cs-CZ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ztah </a:t>
            </a:r>
            <a:r>
              <a:rPr lang="cs-CZ" sz="1600" dirty="0"/>
              <a:t>mikrobů a </a:t>
            </a:r>
            <a:r>
              <a:rPr lang="cs-CZ" sz="1600" dirty="0" smtClean="0"/>
              <a:t>přežvýkavce </a:t>
            </a:r>
            <a:r>
              <a:rPr lang="cs-CZ" sz="1600" dirty="0"/>
              <a:t>je mutualistický – některé bakterie lze  najít jen v </a:t>
            </a:r>
            <a:r>
              <a:rPr lang="cs-CZ" sz="1600" dirty="0" smtClean="0"/>
              <a:t>bachoru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ikroorganismy </a:t>
            </a:r>
            <a:r>
              <a:rPr lang="cs-CZ" sz="1600" dirty="0"/>
              <a:t>tráví rostlinný materiál a produkují nízkomolekulární  mastné kyseliny a mikrobiální proteiny přístupné </a:t>
            </a:r>
            <a:r>
              <a:rPr lang="cs-CZ" sz="1600" dirty="0" smtClean="0"/>
              <a:t>zvířeti</a:t>
            </a:r>
          </a:p>
          <a:p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n</a:t>
            </a:r>
            <a:r>
              <a:rPr lang="cs-CZ" sz="1600" dirty="0" smtClean="0"/>
              <a:t>ěkteří </a:t>
            </a:r>
            <a:r>
              <a:rPr lang="cs-CZ" sz="1600" dirty="0"/>
              <a:t>mikrobi potřebují růstové faktory, jiné produkují vitamíny  pro </a:t>
            </a:r>
            <a:r>
              <a:rPr lang="cs-CZ" sz="1600" dirty="0" err="1"/>
              <a:t>mikrofloru</a:t>
            </a:r>
            <a:r>
              <a:rPr lang="cs-CZ" sz="1600" dirty="0"/>
              <a:t> </a:t>
            </a:r>
            <a:r>
              <a:rPr lang="cs-CZ" sz="1600" dirty="0" smtClean="0"/>
              <a:t>bachoru</a:t>
            </a:r>
          </a:p>
          <a:p>
            <a:endParaRPr lang="cs-CZ" sz="1600" dirty="0" smtClean="0"/>
          </a:p>
          <a:p>
            <a:r>
              <a:rPr lang="cs-CZ" sz="1600" dirty="0"/>
              <a:t>b</a:t>
            </a:r>
            <a:r>
              <a:rPr lang="cs-CZ" sz="1600" dirty="0" smtClean="0"/>
              <a:t>achor </a:t>
            </a:r>
            <a:r>
              <a:rPr lang="cs-CZ" sz="1600" dirty="0"/>
              <a:t>poskytuje vhodné prostředí pro bakterie a stálý přísun  substrátu pro </a:t>
            </a:r>
            <a:r>
              <a:rPr lang="cs-CZ" sz="1600" dirty="0" smtClean="0"/>
              <a:t>mikroby</a:t>
            </a:r>
          </a:p>
          <a:p>
            <a:endParaRPr lang="cs-CZ" sz="1600" dirty="0" smtClean="0"/>
          </a:p>
          <a:p>
            <a:r>
              <a:rPr lang="cs-CZ" sz="1600" dirty="0"/>
              <a:t>p</a:t>
            </a:r>
            <a:r>
              <a:rPr lang="cs-CZ" sz="1600" dirty="0" smtClean="0"/>
              <a:t>řežvýkávání </a:t>
            </a:r>
            <a:r>
              <a:rPr lang="cs-CZ" sz="1600" dirty="0"/>
              <a:t>rozmělňuje rostlinný materiál, zvětšuje jeho povrch  pro mikroby, mikrobům pomáhají i sliny </a:t>
            </a:r>
            <a:r>
              <a:rPr lang="cs-CZ" sz="1600" dirty="0" smtClean="0"/>
              <a:t>zvířete </a:t>
            </a:r>
          </a:p>
          <a:p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ohyb </a:t>
            </a:r>
            <a:r>
              <a:rPr lang="cs-CZ" sz="1600" dirty="0"/>
              <a:t>bachoru promíchává substrát pro </a:t>
            </a:r>
            <a:r>
              <a:rPr lang="cs-CZ" sz="1600" dirty="0" smtClean="0"/>
              <a:t>mikroby </a:t>
            </a:r>
          </a:p>
          <a:p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o</a:t>
            </a:r>
            <a:r>
              <a:rPr lang="cs-CZ" sz="1600" dirty="0" smtClean="0"/>
              <a:t>dstranění </a:t>
            </a:r>
            <a:r>
              <a:rPr lang="cs-CZ" sz="1600" dirty="0"/>
              <a:t>nízkomolekulárních mastných kyselin absorpcí do krevního  oběhu zvířete zabrání jejich inhibiční působení na </a:t>
            </a:r>
            <a:r>
              <a:rPr lang="cs-CZ" sz="1600" dirty="0" smtClean="0"/>
              <a:t>mikroby</a:t>
            </a:r>
          </a:p>
          <a:p>
            <a:endParaRPr lang="cs-CZ" sz="1600" dirty="0" smtClean="0"/>
          </a:p>
          <a:p>
            <a:r>
              <a:rPr lang="cs-CZ" sz="1600" dirty="0"/>
              <a:t>d</a:t>
            </a:r>
            <a:r>
              <a:rPr lang="cs-CZ" sz="1600" dirty="0" smtClean="0"/>
              <a:t>iverzita </a:t>
            </a:r>
            <a:r>
              <a:rPr lang="cs-CZ" sz="1600" dirty="0"/>
              <a:t>mikroflóry – lehce se přizpůsobí změně potravy, ale ne prudké  změně – přechod z čerstvého krmení na suchou stravu a naopak –  nadměrná tvorba metanu – nadýmání bachoru, </a:t>
            </a:r>
            <a:r>
              <a:rPr lang="cs-CZ" sz="1600" dirty="0" smtClean="0"/>
              <a:t>může </a:t>
            </a:r>
            <a:r>
              <a:rPr lang="cs-CZ" sz="1600" dirty="0"/>
              <a:t>stlačit plíce a i  udusit zvíře (jediná léčba je propíchnutí bachoru</a:t>
            </a:r>
            <a:r>
              <a:rPr lang="cs-CZ" sz="1600" dirty="0" smtClean="0"/>
              <a:t>) </a:t>
            </a:r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15157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219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Komensální a mutualističtí intestinální </a:t>
            </a:r>
            <a:r>
              <a:rPr lang="cs-CZ" sz="1600" b="1" dirty="0" err="1" smtClean="0"/>
              <a:t>symbionti</a:t>
            </a:r>
            <a:r>
              <a:rPr lang="cs-CZ" sz="1600" b="1" dirty="0" smtClean="0"/>
              <a:t> 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i</a:t>
            </a:r>
            <a:r>
              <a:rPr lang="cs-CZ" sz="1600" dirty="0" smtClean="0"/>
              <a:t> </a:t>
            </a:r>
            <a:r>
              <a:rPr lang="cs-CZ" sz="1600" dirty="0"/>
              <a:t>jiná </a:t>
            </a:r>
            <a:r>
              <a:rPr lang="cs-CZ" sz="1600" dirty="0" smtClean="0"/>
              <a:t>zvířata mají </a:t>
            </a:r>
            <a:r>
              <a:rPr lang="cs-CZ" sz="1600" dirty="0"/>
              <a:t>bachoru podobné  trávení 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jeden druh „listových opic“ </a:t>
            </a:r>
            <a:r>
              <a:rPr lang="cs-CZ" sz="1600" dirty="0" smtClean="0"/>
              <a:t>,  </a:t>
            </a:r>
            <a:r>
              <a:rPr lang="cs-CZ" sz="1600" dirty="0"/>
              <a:t>lenochodi, hroši, velbloudi a někteří vačnatci </a:t>
            </a:r>
            <a:endParaRPr lang="cs-CZ" sz="1600" dirty="0" smtClean="0"/>
          </a:p>
          <a:p>
            <a:r>
              <a:rPr lang="cs-CZ" sz="1600" dirty="0" smtClean="0"/>
              <a:t>jejich </a:t>
            </a:r>
            <a:r>
              <a:rPr lang="cs-CZ" sz="1600" dirty="0" err="1"/>
              <a:t>mikroflora</a:t>
            </a:r>
            <a:r>
              <a:rPr lang="cs-CZ" sz="1600" dirty="0"/>
              <a:t> je schopná rozkládat celulózu a jiný rostlinný  materiál a produkovat těkavé mastné kyseliny, které zvíře </a:t>
            </a:r>
            <a:r>
              <a:rPr lang="cs-CZ" sz="1600" dirty="0" smtClean="0"/>
              <a:t>může využít</a:t>
            </a:r>
          </a:p>
          <a:p>
            <a:endParaRPr lang="cs-CZ" sz="1600" dirty="0"/>
          </a:p>
          <a:p>
            <a:r>
              <a:rPr lang="cs-CZ" sz="1600" dirty="0"/>
              <a:t>u</a:t>
            </a:r>
            <a:r>
              <a:rPr lang="cs-CZ" sz="1600" dirty="0" smtClean="0"/>
              <a:t> nepřežvýkavých savců</a:t>
            </a:r>
            <a:r>
              <a:rPr lang="cs-CZ" sz="1600" dirty="0"/>
              <a:t>, kteří se ž</a:t>
            </a:r>
            <a:r>
              <a:rPr lang="cs-CZ" sz="1600" dirty="0" smtClean="0"/>
              <a:t>iví </a:t>
            </a:r>
            <a:r>
              <a:rPr lang="cs-CZ" sz="1600" dirty="0"/>
              <a:t>především rostlinným materiálem,  jako </a:t>
            </a:r>
            <a:r>
              <a:rPr lang="cs-CZ" sz="1600" dirty="0" smtClean="0"/>
              <a:t>koně, </a:t>
            </a:r>
            <a:r>
              <a:rPr lang="cs-CZ" sz="1600" dirty="0"/>
              <a:t>prasata a králíci, probíhá mikrobiální trávení celulózy  ve zvětšeném slepém střevě </a:t>
            </a:r>
            <a:endParaRPr lang="cs-CZ" sz="1600" dirty="0" smtClean="0"/>
          </a:p>
          <a:p>
            <a:r>
              <a:rPr lang="cs-CZ" sz="1600" dirty="0" smtClean="0"/>
              <a:t>kůň </a:t>
            </a:r>
            <a:r>
              <a:rPr lang="cs-CZ" sz="1600" dirty="0"/>
              <a:t>– </a:t>
            </a:r>
            <a:r>
              <a:rPr lang="cs-CZ" sz="1600" dirty="0" smtClean="0"/>
              <a:t>50l/denně, </a:t>
            </a:r>
            <a:r>
              <a:rPr lang="cs-CZ" sz="1600" dirty="0"/>
              <a:t>s produkcí těkavých mastných  kyselin, které jsou absorbovány do krevního oběhu a nakonec oxidovány  v buňkách ž</a:t>
            </a:r>
            <a:r>
              <a:rPr lang="cs-CZ" sz="1600" dirty="0" smtClean="0"/>
              <a:t>ivočicha </a:t>
            </a:r>
            <a:r>
              <a:rPr lang="cs-CZ" sz="1600" dirty="0"/>
              <a:t>za produkce vody a oxidu </a:t>
            </a:r>
            <a:r>
              <a:rPr lang="cs-CZ" sz="1600" dirty="0" smtClean="0"/>
              <a:t>uhličitého   </a:t>
            </a:r>
          </a:p>
          <a:p>
            <a:endParaRPr lang="cs-CZ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elryby </a:t>
            </a:r>
            <a:r>
              <a:rPr lang="cs-CZ" sz="1600" dirty="0"/>
              <a:t>ž</a:t>
            </a:r>
            <a:r>
              <a:rPr lang="cs-CZ" sz="1600" dirty="0" smtClean="0"/>
              <a:t>ivící </a:t>
            </a:r>
            <a:r>
              <a:rPr lang="cs-CZ" sz="1600" dirty="0"/>
              <a:t>se planktonickými korýši, mají vícekomorové </a:t>
            </a:r>
            <a:r>
              <a:rPr lang="cs-CZ" sz="1600" dirty="0" smtClean="0"/>
              <a:t>žaludky, </a:t>
            </a:r>
            <a:r>
              <a:rPr lang="cs-CZ" sz="1600" dirty="0"/>
              <a:t>kde probíhá fermentace a tvoří se mnoho mastných kyselin  – zde se ale tráví hlavně </a:t>
            </a:r>
            <a:r>
              <a:rPr lang="cs-CZ" sz="1600" dirty="0" smtClean="0"/>
              <a:t>chitin</a:t>
            </a:r>
            <a:endParaRPr lang="cs-CZ" sz="1600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10" y="4221088"/>
            <a:ext cx="2280321" cy="22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" y="4221088"/>
            <a:ext cx="4002083" cy="226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79" y="4211371"/>
            <a:ext cx="2959462" cy="221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84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dirty="0" smtClean="0"/>
              <a:t>Negativní vztahy: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pt-BR" sz="1600" dirty="0" smtClean="0"/>
              <a:t> </a:t>
            </a:r>
            <a:r>
              <a:rPr lang="pt-BR" sz="1600" dirty="0"/>
              <a:t>houby mohou parazitovat na nematodách a vířnících</a:t>
            </a:r>
          </a:p>
          <a:p>
            <a:r>
              <a:rPr lang="cs-CZ" sz="1600" dirty="0" smtClean="0"/>
              <a:t>mikrobi </a:t>
            </a:r>
            <a:r>
              <a:rPr lang="cs-CZ" sz="1600" dirty="0"/>
              <a:t>způsobují nemoci živočichů (mikrobiální </a:t>
            </a:r>
            <a:r>
              <a:rPr lang="cs-CZ" sz="1600" dirty="0" smtClean="0"/>
              <a:t>toxiny, patogenní </a:t>
            </a:r>
            <a:r>
              <a:rPr lang="cs-CZ" sz="1600" dirty="0"/>
              <a:t>mikroorganismy</a:t>
            </a:r>
            <a:r>
              <a:rPr lang="cs-CZ" sz="1600" dirty="0" smtClean="0"/>
              <a:t>)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96169"/>
            <a:ext cx="6696744" cy="446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11660" y="1819183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 err="1" smtClean="0">
                <a:solidFill>
                  <a:schemeClr val="bg1"/>
                </a:solidFill>
              </a:rPr>
              <a:t>Cordyceps</a:t>
            </a:r>
            <a:r>
              <a:rPr lang="cs-CZ" sz="1400" dirty="0" smtClean="0">
                <a:solidFill>
                  <a:schemeClr val="bg1"/>
                </a:solidFill>
              </a:rPr>
              <a:t> - parazitní houba, </a:t>
            </a:r>
            <a:r>
              <a:rPr lang="cs-CZ" sz="1400" dirty="0">
                <a:solidFill>
                  <a:schemeClr val="bg1"/>
                </a:solidFill>
              </a:rPr>
              <a:t>která napadá nervový systém bezobratlých a její výtrusnice na nich vytvářejí neskutečné útvary</a:t>
            </a:r>
          </a:p>
        </p:txBody>
      </p:sp>
    </p:spTree>
    <p:extLst>
      <p:ext uri="{BB962C8B-B14F-4D97-AF65-F5344CB8AC3E}">
        <p14:creationId xmlns:p14="http://schemas.microsoft.com/office/powerpoint/2010/main" val="3322575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en-GB" sz="1600" b="1" dirty="0" err="1"/>
              <a:t>Mutualistické</a:t>
            </a:r>
            <a:r>
              <a:rPr lang="en-GB" sz="1600" b="1" dirty="0"/>
              <a:t> </a:t>
            </a:r>
            <a:r>
              <a:rPr lang="en-GB" sz="1600" b="1" dirty="0" err="1"/>
              <a:t>vztahy</a:t>
            </a:r>
            <a:r>
              <a:rPr lang="en-GB" sz="1600" b="1" dirty="0"/>
              <a:t> </a:t>
            </a:r>
            <a:r>
              <a:rPr lang="en-GB" sz="1600" b="1" dirty="0" err="1" smtClean="0"/>
              <a:t>bezobratlých</a:t>
            </a:r>
            <a:r>
              <a:rPr lang="cs-CZ" sz="1600" b="1" dirty="0" smtClean="0"/>
              <a:t> </a:t>
            </a:r>
            <a:r>
              <a:rPr lang="en-GB" sz="1600" b="1" dirty="0" smtClean="0"/>
              <a:t>s </a:t>
            </a:r>
            <a:r>
              <a:rPr lang="en-GB" sz="1600" b="1" dirty="0" err="1"/>
              <a:t>fotosyntetickými</a:t>
            </a:r>
            <a:r>
              <a:rPr lang="en-GB" sz="1600" b="1" dirty="0"/>
              <a:t> </a:t>
            </a:r>
            <a:r>
              <a:rPr lang="en-GB" sz="1600" b="1" dirty="0" err="1"/>
              <a:t>mikroorganismy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n</a:t>
            </a:r>
            <a:r>
              <a:rPr lang="en-GB" sz="1600" dirty="0" err="1" smtClean="0"/>
              <a:t>ěkteří</a:t>
            </a:r>
            <a:r>
              <a:rPr lang="en-GB" sz="1600" dirty="0" smtClean="0"/>
              <a:t> </a:t>
            </a:r>
            <a:r>
              <a:rPr lang="en-GB" sz="1600" dirty="0" err="1"/>
              <a:t>bezobratlí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mutualistický</a:t>
            </a:r>
            <a:r>
              <a:rPr lang="en-GB" sz="1600" dirty="0"/>
              <a:t> </a:t>
            </a:r>
            <a:r>
              <a:rPr lang="en-GB" sz="1600" dirty="0" err="1"/>
              <a:t>vztah</a:t>
            </a:r>
            <a:r>
              <a:rPr lang="en-GB" sz="1600" dirty="0"/>
              <a:t> s </a:t>
            </a:r>
            <a:r>
              <a:rPr lang="en-GB" sz="1600" dirty="0" err="1"/>
              <a:t>fotosyntetizujícími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r>
              <a:rPr lang="cs-CZ" sz="1600" dirty="0"/>
              <a:t> </a:t>
            </a:r>
            <a:r>
              <a:rPr lang="en-GB" sz="1600" dirty="0" err="1" smtClean="0"/>
              <a:t>řasami</a:t>
            </a:r>
            <a:r>
              <a:rPr lang="en-GB" sz="1600" dirty="0" smtClean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sinicemi</a:t>
            </a:r>
            <a:r>
              <a:rPr lang="en-GB" sz="1600" dirty="0"/>
              <a:t> - </a:t>
            </a:r>
            <a:r>
              <a:rPr lang="en-GB" sz="1600" dirty="0" err="1"/>
              <a:t>endozoické</a:t>
            </a:r>
            <a:r>
              <a:rPr lang="en-GB" sz="1600" dirty="0"/>
              <a:t> </a:t>
            </a:r>
            <a:r>
              <a:rPr lang="en-GB" sz="1600" dirty="0" err="1" smtClean="0"/>
              <a:t>řasy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i="1" dirty="0"/>
              <a:t>Zooxanthellae</a:t>
            </a:r>
            <a:r>
              <a:rPr lang="en-GB" sz="1600" dirty="0"/>
              <a:t> –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lutá</a:t>
            </a:r>
            <a:r>
              <a:rPr lang="en-GB" sz="1600" dirty="0" smtClean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červenohnědá</a:t>
            </a:r>
            <a:r>
              <a:rPr lang="en-GB" sz="1600" dirty="0"/>
              <a:t> (</a:t>
            </a:r>
            <a:r>
              <a:rPr lang="en-GB" sz="1600" dirty="0" err="1"/>
              <a:t>včetně</a:t>
            </a:r>
            <a:r>
              <a:rPr lang="en-GB" sz="1600" dirty="0"/>
              <a:t> dinoflagellates)</a:t>
            </a:r>
          </a:p>
          <a:p>
            <a:pPr marL="0" indent="0">
              <a:buNone/>
            </a:pPr>
            <a:r>
              <a:rPr lang="en-GB" sz="1600" i="1" dirty="0" err="1"/>
              <a:t>Zoochlorellae</a:t>
            </a:r>
            <a:r>
              <a:rPr lang="en-GB" sz="1600" dirty="0"/>
              <a:t> –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dirty="0" err="1"/>
              <a:t>bledá</a:t>
            </a:r>
            <a:r>
              <a:rPr lang="en-GB" sz="1600" dirty="0"/>
              <a:t> </a:t>
            </a:r>
            <a:r>
              <a:rPr lang="cs-CZ" sz="1600" dirty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jasně</a:t>
            </a:r>
            <a:r>
              <a:rPr lang="en-GB" sz="1600" dirty="0"/>
              <a:t> </a:t>
            </a:r>
            <a:r>
              <a:rPr lang="en-GB" sz="1600" dirty="0" err="1"/>
              <a:t>zelená</a:t>
            </a:r>
            <a:endParaRPr lang="en-GB" sz="1600" dirty="0"/>
          </a:p>
          <a:p>
            <a:pPr marL="0" indent="0">
              <a:buNone/>
            </a:pPr>
            <a:r>
              <a:rPr lang="en-GB" sz="1600" i="1" dirty="0" err="1"/>
              <a:t>Cyanellae</a:t>
            </a:r>
            <a:r>
              <a:rPr lang="en-GB" sz="1600" dirty="0"/>
              <a:t> – </a:t>
            </a:r>
            <a:r>
              <a:rPr lang="en-GB" sz="1600" dirty="0" err="1"/>
              <a:t>dominantní</a:t>
            </a:r>
            <a:r>
              <a:rPr lang="en-GB" sz="1600" dirty="0"/>
              <a:t> pigment je </a:t>
            </a:r>
            <a:r>
              <a:rPr lang="en-GB" sz="1600" dirty="0" err="1" smtClean="0"/>
              <a:t>modrozelený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ejčastější</a:t>
            </a:r>
            <a:r>
              <a:rPr lang="en-GB" sz="1600" dirty="0" smtClean="0"/>
              <a:t> </a:t>
            </a:r>
            <a:r>
              <a:rPr lang="en-GB" sz="1600" dirty="0" err="1"/>
              <a:t>výskyt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je v </a:t>
            </a:r>
            <a:r>
              <a:rPr lang="en-GB" sz="1600" dirty="0" smtClean="0"/>
              <a:t>coelenterates</a:t>
            </a:r>
            <a:r>
              <a:rPr lang="cs-CZ" sz="1600" dirty="0" smtClean="0"/>
              <a:t> – u nezmarů, sasanek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korál</a:t>
            </a:r>
            <a:r>
              <a:rPr lang="cs-CZ" sz="1600" dirty="0" smtClean="0"/>
              <a:t>ů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ořské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nejčastěji</a:t>
            </a:r>
            <a:r>
              <a:rPr lang="en-GB" sz="1600" dirty="0"/>
              <a:t> </a:t>
            </a:r>
            <a:r>
              <a:rPr lang="en-GB" sz="1600" dirty="0" err="1" smtClean="0"/>
              <a:t>sinice</a:t>
            </a:r>
            <a:endParaRPr lang="en-GB" sz="1600" dirty="0"/>
          </a:p>
          <a:p>
            <a:r>
              <a:rPr lang="en-GB" sz="1600" i="1" dirty="0" err="1"/>
              <a:t>Chlorophycophyta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především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sladkovodních</a:t>
            </a:r>
            <a:r>
              <a:rPr lang="en-GB" sz="1600" dirty="0"/>
              <a:t> </a:t>
            </a:r>
            <a:r>
              <a:rPr lang="en-GB" sz="1600" dirty="0" err="1" smtClean="0"/>
              <a:t>bezobratlých</a:t>
            </a:r>
            <a:endParaRPr lang="en-GB" sz="1600" dirty="0"/>
          </a:p>
          <a:p>
            <a:r>
              <a:rPr lang="en-GB" sz="1600" i="1" dirty="0"/>
              <a:t>Dinoflagellates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nejčastější</a:t>
            </a:r>
            <a:r>
              <a:rPr lang="en-GB" sz="1600" dirty="0"/>
              <a:t> </a:t>
            </a:r>
            <a:r>
              <a:rPr lang="en-GB" sz="1600" dirty="0" err="1"/>
              <a:t>řasoví</a:t>
            </a:r>
            <a:r>
              <a:rPr lang="en-GB" sz="1600" dirty="0"/>
              <a:t> </a:t>
            </a:r>
            <a:r>
              <a:rPr lang="en-GB" sz="1600" dirty="0" err="1"/>
              <a:t>symbionti</a:t>
            </a:r>
            <a:r>
              <a:rPr lang="en-GB" sz="1600" dirty="0"/>
              <a:t> </a:t>
            </a:r>
            <a:r>
              <a:rPr lang="en-GB" sz="1600" dirty="0" err="1"/>
              <a:t>mořských</a:t>
            </a:r>
            <a:r>
              <a:rPr lang="en-GB" sz="1600" dirty="0"/>
              <a:t> </a:t>
            </a:r>
            <a:r>
              <a:rPr lang="en-GB" sz="1600" dirty="0" err="1" smtClean="0"/>
              <a:t>bezobratlých</a:t>
            </a:r>
            <a:endParaRPr lang="en-GB" sz="1600" dirty="0"/>
          </a:p>
          <a:p>
            <a:r>
              <a:rPr lang="cs-CZ" sz="1600" dirty="0"/>
              <a:t>j</a:t>
            </a:r>
            <a:r>
              <a:rPr lang="en-GB" sz="1600" dirty="0" err="1" smtClean="0"/>
              <a:t>en</a:t>
            </a:r>
            <a:r>
              <a:rPr lang="en-GB" sz="1600" dirty="0" smtClean="0"/>
              <a:t> </a:t>
            </a:r>
            <a:r>
              <a:rPr lang="en-GB" sz="1600" dirty="0" err="1"/>
              <a:t>pár</a:t>
            </a:r>
            <a:r>
              <a:rPr lang="en-GB" sz="1600" dirty="0"/>
              <a:t> </a:t>
            </a:r>
            <a:r>
              <a:rPr lang="en-GB" sz="1600" dirty="0" err="1"/>
              <a:t>endosymbiotických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</a:t>
            </a:r>
            <a:r>
              <a:rPr lang="en-GB" sz="1600" dirty="0" err="1" smtClean="0"/>
              <a:t>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kultivováno</a:t>
            </a:r>
            <a:r>
              <a:rPr lang="en-GB" sz="1600" dirty="0"/>
              <a:t> </a:t>
            </a:r>
            <a:r>
              <a:rPr lang="en-GB" sz="1600" dirty="0" err="1"/>
              <a:t>vně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88" y="4374533"/>
            <a:ext cx="1849559" cy="224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74533"/>
            <a:ext cx="4248472" cy="224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174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60648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m</a:t>
            </a:r>
            <a:r>
              <a:rPr lang="en-GB" sz="1600" dirty="0" err="1" smtClean="0"/>
              <a:t>utualistický</a:t>
            </a:r>
            <a:r>
              <a:rPr lang="en-GB" sz="1600" dirty="0" smtClean="0"/>
              <a:t> </a:t>
            </a:r>
            <a:r>
              <a:rPr lang="en-GB" sz="1600" dirty="0" err="1"/>
              <a:t>vztah</a:t>
            </a:r>
            <a:r>
              <a:rPr lang="en-GB" sz="1600" dirty="0"/>
              <a:t> </a:t>
            </a:r>
            <a:r>
              <a:rPr lang="en-GB" sz="1600" dirty="0" err="1"/>
              <a:t>popsán</a:t>
            </a:r>
            <a:r>
              <a:rPr lang="en-GB" sz="1600" dirty="0"/>
              <a:t> pro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druhy</a:t>
            </a:r>
            <a:r>
              <a:rPr lang="en-GB" sz="1600" dirty="0"/>
              <a:t> </a:t>
            </a:r>
            <a:r>
              <a:rPr lang="en-GB" sz="1600" dirty="0" err="1" smtClean="0"/>
              <a:t>polychaet</a:t>
            </a:r>
            <a:r>
              <a:rPr lang="cs-CZ" sz="1600" dirty="0" smtClean="0"/>
              <a:t>ů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mořští</a:t>
            </a:r>
            <a:r>
              <a:rPr lang="cs-CZ" sz="1600" dirty="0"/>
              <a:t> </a:t>
            </a:r>
            <a:r>
              <a:rPr lang="en-GB" sz="1600" dirty="0" err="1"/>
              <a:t>červi</a:t>
            </a:r>
            <a:r>
              <a:rPr lang="en-GB" sz="1600" dirty="0"/>
              <a:t> – </a:t>
            </a:r>
            <a:r>
              <a:rPr lang="en-GB" sz="1600" dirty="0" err="1"/>
              <a:t>příbuzní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/>
              <a:t>í</a:t>
            </a:r>
            <a:r>
              <a:rPr lang="cs-CZ" sz="1600" dirty="0"/>
              <a:t>ž</a:t>
            </a:r>
            <a:r>
              <a:rPr lang="en-GB" sz="1600" dirty="0" err="1"/>
              <a:t>alám</a:t>
            </a:r>
            <a:r>
              <a:rPr lang="en-GB" sz="1600" dirty="0"/>
              <a:t>),  </a:t>
            </a:r>
            <a:r>
              <a:rPr lang="en-GB" sz="1600" dirty="0" err="1"/>
              <a:t>měkkýš</a:t>
            </a:r>
            <a:r>
              <a:rPr lang="cs-CZ" sz="1600" dirty="0"/>
              <a:t>i</a:t>
            </a:r>
            <a:r>
              <a:rPr lang="en-GB" sz="1600" dirty="0"/>
              <a:t> (</a:t>
            </a:r>
            <a:r>
              <a:rPr lang="en-GB" sz="1600" dirty="0" err="1"/>
              <a:t>včetně</a:t>
            </a:r>
            <a:r>
              <a:rPr lang="en-GB" sz="1600" dirty="0"/>
              <a:t> </a:t>
            </a:r>
            <a:r>
              <a:rPr lang="en-GB" sz="1600" dirty="0" err="1"/>
              <a:t>škeblí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sumky, moř. ježci,</a:t>
            </a:r>
            <a:r>
              <a:rPr lang="en-GB" sz="1600" dirty="0" smtClean="0"/>
              <a:t> </a:t>
            </a:r>
            <a:r>
              <a:rPr lang="en-GB" sz="1600" dirty="0" err="1"/>
              <a:t>medůzy</a:t>
            </a:r>
            <a:r>
              <a:rPr lang="en-GB" sz="1600" dirty="0"/>
              <a:t>, </a:t>
            </a:r>
            <a:r>
              <a:rPr lang="en-GB" sz="1600" dirty="0" err="1"/>
              <a:t>sasanky</a:t>
            </a:r>
            <a:r>
              <a:rPr lang="en-GB" sz="1600" dirty="0"/>
              <a:t>, </a:t>
            </a:r>
            <a:r>
              <a:rPr lang="en-GB" sz="1600" dirty="0" err="1"/>
              <a:t>korály</a:t>
            </a:r>
            <a:r>
              <a:rPr lang="en-GB" sz="1600" dirty="0"/>
              <a:t>, </a:t>
            </a:r>
            <a:r>
              <a:rPr lang="en-GB" sz="1600" dirty="0" err="1"/>
              <a:t>mořské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1891" y="2862175"/>
            <a:ext cx="3836820" cy="264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264530"/>
            <a:ext cx="2507165" cy="376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14" y="2264530"/>
            <a:ext cx="2555738" cy="382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735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m</a:t>
            </a:r>
            <a:r>
              <a:rPr lang="en-GB" sz="1600" dirty="0" err="1" smtClean="0"/>
              <a:t>ořský</a:t>
            </a:r>
            <a:r>
              <a:rPr lang="en-GB" sz="1600" dirty="0" smtClean="0"/>
              <a:t> </a:t>
            </a:r>
            <a:r>
              <a:rPr lang="en-GB" sz="1600" dirty="0" err="1" smtClean="0"/>
              <a:t>vějíř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pl-PL" sz="1600" dirty="0"/>
              <a:t>n</a:t>
            </a:r>
            <a:r>
              <a:rPr lang="pl-PL" sz="1600" dirty="0" smtClean="0"/>
              <a:t>erostou </a:t>
            </a:r>
            <a:r>
              <a:rPr lang="pl-PL" sz="1600" dirty="0"/>
              <a:t>na skále (jako korály), ale ukotvené v </a:t>
            </a:r>
            <a:r>
              <a:rPr lang="pl-PL" sz="1600" dirty="0" smtClean="0"/>
              <a:t>bahně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písku</a:t>
            </a:r>
            <a:r>
              <a:rPr lang="cs-CZ" sz="1600" dirty="0" smtClean="0"/>
              <a:t>, </a:t>
            </a:r>
            <a:r>
              <a:rPr lang="cs-CZ" sz="1600" dirty="0"/>
              <a:t>k</a:t>
            </a:r>
            <a:r>
              <a:rPr lang="en-GB" sz="1600" dirty="0" smtClean="0"/>
              <a:t>a</a:t>
            </a:r>
            <a:r>
              <a:rPr lang="cs-CZ" sz="1600" dirty="0" smtClean="0"/>
              <a:t>ž</a:t>
            </a:r>
            <a:r>
              <a:rPr lang="en-GB" sz="1600" dirty="0" err="1" smtClean="0"/>
              <a:t>dý</a:t>
            </a:r>
            <a:r>
              <a:rPr lang="en-GB" sz="1600" dirty="0" smtClean="0"/>
              <a:t> </a:t>
            </a:r>
            <a:r>
              <a:rPr lang="en-GB" sz="1600" dirty="0"/>
              <a:t>polyp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devět</a:t>
            </a:r>
            <a:r>
              <a:rPr lang="en-GB" sz="1600" dirty="0"/>
              <a:t> </a:t>
            </a:r>
            <a:r>
              <a:rPr lang="en-GB" sz="1600" dirty="0" err="1"/>
              <a:t>chapadel</a:t>
            </a:r>
            <a:r>
              <a:rPr lang="en-GB" sz="1600" dirty="0"/>
              <a:t> </a:t>
            </a:r>
            <a:r>
              <a:rPr lang="en-GB" sz="1600" dirty="0" smtClean="0"/>
              <a:t>– plankton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412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Mutualistický</a:t>
            </a:r>
            <a:r>
              <a:rPr lang="en-GB" sz="1600" dirty="0"/>
              <a:t> </a:t>
            </a:r>
            <a:r>
              <a:rPr lang="en-GB" sz="1600" dirty="0" err="1"/>
              <a:t>vztah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ikroorganismus</a:t>
            </a:r>
            <a:r>
              <a:rPr lang="en-GB" sz="1600" dirty="0" smtClean="0"/>
              <a:t> </a:t>
            </a:r>
            <a:r>
              <a:rPr lang="en-GB" sz="1600" dirty="0" err="1"/>
              <a:t>zásobuje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ivočicha</a:t>
            </a:r>
            <a:r>
              <a:rPr lang="en-GB" sz="1600" dirty="0" smtClean="0"/>
              <a:t> </a:t>
            </a:r>
            <a:r>
              <a:rPr lang="en-GB" sz="1600" dirty="0" err="1"/>
              <a:t>organickými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ivinami</a:t>
            </a:r>
            <a:endParaRPr lang="en-GB" sz="1600" dirty="0"/>
          </a:p>
          <a:p>
            <a:r>
              <a:rPr lang="cs-CZ" sz="1600" dirty="0"/>
              <a:t>ž</a:t>
            </a:r>
            <a:r>
              <a:rPr lang="en-GB" sz="1600" dirty="0" err="1" smtClean="0"/>
              <a:t>ivočich</a:t>
            </a:r>
            <a:r>
              <a:rPr lang="en-GB" sz="1600" dirty="0" smtClean="0"/>
              <a:t> </a:t>
            </a:r>
            <a:r>
              <a:rPr lang="en-GB" sz="1600" dirty="0" err="1"/>
              <a:t>poskytuje</a:t>
            </a:r>
            <a:r>
              <a:rPr lang="en-GB" sz="1600" dirty="0"/>
              <a:t> </a:t>
            </a:r>
            <a:r>
              <a:rPr lang="en-GB" sz="1600" dirty="0" err="1"/>
              <a:t>fyziologicky</a:t>
            </a:r>
            <a:r>
              <a:rPr lang="en-GB" sz="1600" dirty="0"/>
              <a:t> a </a:t>
            </a:r>
            <a:r>
              <a:rPr lang="en-GB" sz="1600" dirty="0" err="1"/>
              <a:t>nutričně</a:t>
            </a:r>
            <a:r>
              <a:rPr lang="en-GB" sz="1600" dirty="0"/>
              <a:t> </a:t>
            </a:r>
            <a:r>
              <a:rPr lang="en-GB" sz="1600" dirty="0" err="1"/>
              <a:t>vhodné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i="1" dirty="0" err="1"/>
              <a:t>Convoluta</a:t>
            </a:r>
            <a:r>
              <a:rPr lang="en-GB" sz="1600" i="1" dirty="0"/>
              <a:t> </a:t>
            </a:r>
            <a:r>
              <a:rPr lang="en-GB" sz="1600" i="1" dirty="0" err="1"/>
              <a:t>roscoffensis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i="1" dirty="0" err="1"/>
              <a:t>Platymonas</a:t>
            </a:r>
            <a:r>
              <a:rPr lang="en-GB" sz="1600" i="1" dirty="0"/>
              <a:t> </a:t>
            </a:r>
            <a:r>
              <a:rPr lang="en-GB" sz="1600" i="1" dirty="0" err="1"/>
              <a:t>convolutae</a:t>
            </a:r>
            <a:endParaRPr lang="en-GB" sz="1600" i="1" dirty="0"/>
          </a:p>
          <a:p>
            <a:r>
              <a:rPr lang="cs-CZ" sz="1600" dirty="0" err="1"/>
              <a:t>ř</a:t>
            </a:r>
            <a:r>
              <a:rPr lang="en-GB" sz="1600" dirty="0" err="1" smtClean="0"/>
              <a:t>asa</a:t>
            </a:r>
            <a:r>
              <a:rPr lang="en-GB" sz="1600" dirty="0" smtClean="0"/>
              <a:t> </a:t>
            </a:r>
            <a:r>
              <a:rPr lang="en-GB" sz="1600" dirty="0" err="1"/>
              <a:t>poskytuje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ivočichu</a:t>
            </a:r>
            <a:r>
              <a:rPr lang="en-GB" sz="1600" dirty="0" smtClean="0"/>
              <a:t> AK,</a:t>
            </a:r>
            <a:r>
              <a:rPr lang="cs-CZ" sz="1600" dirty="0" smtClean="0"/>
              <a:t> </a:t>
            </a:r>
            <a:r>
              <a:rPr lang="en-GB" sz="1600" dirty="0" err="1" smtClean="0"/>
              <a:t>mastné</a:t>
            </a:r>
            <a:r>
              <a:rPr lang="en-GB" sz="1600" dirty="0" smtClean="0"/>
              <a:t> </a:t>
            </a:r>
            <a:r>
              <a:rPr lang="en-GB" sz="1600" dirty="0" err="1"/>
              <a:t>kyseliny</a:t>
            </a:r>
            <a:r>
              <a:rPr lang="en-GB" sz="1600" dirty="0"/>
              <a:t>, </a:t>
            </a:r>
            <a:r>
              <a:rPr lang="en-GB" sz="1600" dirty="0" err="1"/>
              <a:t>steroly</a:t>
            </a:r>
            <a:r>
              <a:rPr lang="en-GB" sz="1600" dirty="0"/>
              <a:t> a </a:t>
            </a:r>
            <a:r>
              <a:rPr lang="en-GB" sz="1600" dirty="0" err="1" smtClean="0"/>
              <a:t>kyslík</a:t>
            </a:r>
            <a:endParaRPr lang="en-GB" sz="1600" dirty="0"/>
          </a:p>
          <a:p>
            <a:r>
              <a:rPr lang="cs-CZ" sz="1600" dirty="0" err="1"/>
              <a:t>ž</a:t>
            </a:r>
            <a:r>
              <a:rPr lang="en-GB" sz="1600" dirty="0" err="1" smtClean="0"/>
              <a:t>ivočich</a:t>
            </a:r>
            <a:r>
              <a:rPr lang="en-GB" sz="1600" dirty="0" smtClean="0"/>
              <a:t> </a:t>
            </a:r>
            <a:r>
              <a:rPr lang="en-GB" sz="1600" dirty="0" err="1"/>
              <a:t>poskytuje</a:t>
            </a:r>
            <a:r>
              <a:rPr lang="en-GB" sz="1600" dirty="0"/>
              <a:t> </a:t>
            </a:r>
            <a:r>
              <a:rPr lang="en-GB" sz="1600" dirty="0" err="1"/>
              <a:t>řase</a:t>
            </a:r>
            <a:r>
              <a:rPr lang="en-GB" sz="1600" dirty="0"/>
              <a:t> </a:t>
            </a:r>
            <a:r>
              <a:rPr lang="en-GB" sz="1600" dirty="0" smtClean="0"/>
              <a:t>CO2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kyselinu</a:t>
            </a:r>
            <a:r>
              <a:rPr lang="en-GB" sz="1600" dirty="0"/>
              <a:t> </a:t>
            </a:r>
            <a:r>
              <a:rPr lang="en-GB" sz="1600" dirty="0" err="1" smtClean="0"/>
              <a:t>močovou</a:t>
            </a:r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r>
              <a:rPr lang="en-GB" sz="1600" dirty="0" smtClean="0"/>
              <a:t> </a:t>
            </a:r>
            <a:r>
              <a:rPr lang="en-GB" sz="1600" dirty="0" err="1"/>
              <a:t>Uzavřený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endParaRPr lang="en-GB" sz="1600" dirty="0"/>
          </a:p>
          <a:p>
            <a:r>
              <a:rPr lang="pt-BR" sz="1600" dirty="0" smtClean="0"/>
              <a:t>cyklus </a:t>
            </a:r>
            <a:r>
              <a:rPr lang="pt-BR" sz="1600" dirty="0"/>
              <a:t>C,N,P,O2 ve formě, </a:t>
            </a:r>
            <a:r>
              <a:rPr lang="pt-BR" sz="1600" dirty="0" smtClean="0"/>
              <a:t>kterou</a:t>
            </a:r>
            <a:r>
              <a:rPr lang="cs-CZ" sz="1600" dirty="0" smtClean="0"/>
              <a:t>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/>
              <a:t>partner </a:t>
            </a:r>
            <a:r>
              <a:rPr lang="en-GB" sz="1600" dirty="0" err="1"/>
              <a:t>umí</a:t>
            </a:r>
            <a:r>
              <a:rPr lang="en-GB" sz="1600" dirty="0"/>
              <a:t> </a:t>
            </a:r>
            <a:r>
              <a:rPr lang="en-GB" sz="1600" dirty="0" err="1" smtClean="0"/>
              <a:t>syntetizovat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druhý</a:t>
            </a:r>
            <a:r>
              <a:rPr lang="en-GB" sz="1600" dirty="0"/>
              <a:t> </a:t>
            </a:r>
            <a:r>
              <a:rPr lang="en-GB" sz="1600" dirty="0" err="1" smtClean="0"/>
              <a:t>vyu</a:t>
            </a:r>
            <a:r>
              <a:rPr lang="cs-CZ" sz="1600" dirty="0" smtClean="0"/>
              <a:t>ž</a:t>
            </a:r>
            <a:r>
              <a:rPr lang="en-GB" sz="1600" dirty="0" err="1" smtClean="0"/>
              <a:t>ívat</a:t>
            </a:r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uvenilní</a:t>
            </a:r>
            <a:r>
              <a:rPr lang="en-GB" sz="1600" dirty="0" smtClean="0"/>
              <a:t> forma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3638110"/>
            <a:ext cx="4066105" cy="305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408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6748"/>
            <a:ext cx="91440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ikroskopické</a:t>
            </a:r>
            <a:r>
              <a:rPr lang="en-GB" sz="1600" dirty="0" smtClean="0"/>
              <a:t> </a:t>
            </a:r>
            <a:r>
              <a:rPr lang="en-GB" sz="1600" dirty="0" err="1"/>
              <a:t>studie</a:t>
            </a:r>
            <a:r>
              <a:rPr lang="en-GB" sz="1600" dirty="0"/>
              <a:t> – v </a:t>
            </a:r>
            <a:r>
              <a:rPr lang="en-GB" sz="1600" dirty="0" err="1" smtClean="0"/>
              <a:t>za</a:t>
            </a:r>
            <a:r>
              <a:rPr lang="cs-CZ" sz="1600" dirty="0" smtClean="0"/>
              <a:t>ž</a:t>
            </a:r>
            <a:r>
              <a:rPr lang="en-GB" sz="1600" dirty="0" err="1" smtClean="0"/>
              <a:t>ívacích</a:t>
            </a:r>
            <a:r>
              <a:rPr lang="en-GB" sz="1600" dirty="0" smtClean="0"/>
              <a:t> </a:t>
            </a:r>
            <a:r>
              <a:rPr lang="en-GB" sz="1600" dirty="0" err="1"/>
              <a:t>orgánech</a:t>
            </a:r>
            <a:r>
              <a:rPr lang="en-GB" sz="1600" dirty="0"/>
              <a:t> a </a:t>
            </a:r>
            <a:r>
              <a:rPr lang="en-GB" sz="1600" dirty="0" err="1" smtClean="0"/>
              <a:t>parenchymatických</a:t>
            </a:r>
            <a:r>
              <a:rPr lang="cs-CZ" sz="1600" dirty="0"/>
              <a:t> </a:t>
            </a:r>
            <a:r>
              <a:rPr lang="en-GB" sz="1600" dirty="0" err="1" smtClean="0"/>
              <a:t>buňkách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nachází</a:t>
            </a:r>
            <a:r>
              <a:rPr lang="en-GB" sz="1600" dirty="0"/>
              <a:t> </a:t>
            </a:r>
            <a:r>
              <a:rPr lang="en-GB" sz="1600" dirty="0" err="1"/>
              <a:t>fotosyntetická</a:t>
            </a:r>
            <a:r>
              <a:rPr lang="en-GB" sz="1600" dirty="0"/>
              <a:t> </a:t>
            </a:r>
            <a:r>
              <a:rPr lang="en-GB" sz="1600" dirty="0" err="1"/>
              <a:t>řasa</a:t>
            </a:r>
            <a:r>
              <a:rPr lang="en-GB" sz="1600" dirty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i="1" dirty="0" err="1" smtClean="0"/>
              <a:t>Tetraselmis</a:t>
            </a:r>
            <a:endParaRPr lang="en-GB" sz="1600" i="1" dirty="0"/>
          </a:p>
          <a:p>
            <a:r>
              <a:rPr lang="en-GB" sz="1600" dirty="0" err="1" smtClean="0"/>
              <a:t>řasa</a:t>
            </a:r>
            <a:r>
              <a:rPr lang="en-GB" sz="1600" dirty="0" smtClean="0"/>
              <a:t> </a:t>
            </a:r>
            <a:r>
              <a:rPr lang="en-GB" sz="1600" dirty="0"/>
              <a:t>je v </a:t>
            </a:r>
            <a:r>
              <a:rPr lang="en-GB" sz="1600" dirty="0" err="1"/>
              <a:t>juvenilním</a:t>
            </a:r>
            <a:r>
              <a:rPr lang="en-GB" sz="1600" dirty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 smtClean="0"/>
              <a:t>přijata</a:t>
            </a:r>
            <a:r>
              <a:rPr lang="en-GB" sz="1600" dirty="0" smtClean="0"/>
              <a:t>, </a:t>
            </a:r>
            <a:r>
              <a:rPr lang="en-GB" sz="1600" dirty="0"/>
              <a:t>ale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 smtClean="0"/>
              <a:t>degradována</a:t>
            </a:r>
            <a:r>
              <a:rPr lang="cs-CZ" sz="1600" dirty="0" smtClean="0"/>
              <a:t> a </a:t>
            </a:r>
            <a:r>
              <a:rPr lang="en-GB" sz="1600" dirty="0" err="1" smtClean="0"/>
              <a:t>stává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 smtClean="0"/>
              <a:t>endosymbiontem</a:t>
            </a:r>
            <a:endParaRPr lang="cs-CZ" sz="1600" dirty="0" smtClean="0"/>
          </a:p>
          <a:p>
            <a:r>
              <a:rPr lang="cs-CZ" sz="1600" dirty="0" err="1"/>
              <a:t>f</a:t>
            </a:r>
            <a:r>
              <a:rPr lang="en-GB" sz="1600" dirty="0" err="1" smtClean="0"/>
              <a:t>otosyntetizuje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energie</a:t>
            </a:r>
            <a:r>
              <a:rPr lang="en-GB" sz="1600" dirty="0"/>
              <a:t> pro </a:t>
            </a:r>
            <a:r>
              <a:rPr lang="en-GB" sz="1600" dirty="0" err="1"/>
              <a:t>hostitele</a:t>
            </a:r>
            <a:r>
              <a:rPr lang="en-GB" sz="1600" dirty="0"/>
              <a:t>/</a:t>
            </a:r>
            <a:r>
              <a:rPr lang="en-GB" sz="1600" dirty="0" err="1"/>
              <a:t>červa</a:t>
            </a:r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i="1" dirty="0" err="1"/>
              <a:t>Convoluta</a:t>
            </a:r>
            <a:r>
              <a:rPr lang="en-GB" sz="1600" i="1" dirty="0"/>
              <a:t> </a:t>
            </a:r>
            <a:r>
              <a:rPr lang="en-GB" sz="1600" i="1" dirty="0" err="1"/>
              <a:t>roscoffensis</a:t>
            </a:r>
            <a:r>
              <a:rPr lang="en-GB" sz="1600" i="1" dirty="0"/>
              <a:t> </a:t>
            </a:r>
            <a:r>
              <a:rPr lang="en-GB" sz="1600" dirty="0" err="1"/>
              <a:t>napočítáno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ž</a:t>
            </a:r>
            <a:r>
              <a:rPr lang="en-GB" sz="1600" dirty="0" smtClean="0"/>
              <a:t> </a:t>
            </a:r>
            <a:r>
              <a:rPr lang="en-GB" sz="1600" dirty="0"/>
              <a:t>25.000 </a:t>
            </a:r>
            <a:r>
              <a:rPr lang="en-GB" sz="1600" dirty="0" err="1"/>
              <a:t>jedinců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endParaRPr lang="en-GB" sz="1600" dirty="0"/>
          </a:p>
          <a:p>
            <a:r>
              <a:rPr lang="cs-CZ" sz="1600" dirty="0" smtClean="0"/>
              <a:t>v </a:t>
            </a:r>
            <a:r>
              <a:rPr lang="en-GB" sz="1600" dirty="0" err="1" smtClean="0"/>
              <a:t>dospělosti</a:t>
            </a:r>
            <a:r>
              <a:rPr lang="en-GB" sz="1600" dirty="0" smtClean="0"/>
              <a:t> </a:t>
            </a:r>
            <a:r>
              <a:rPr lang="en-GB" sz="1600" dirty="0" err="1"/>
              <a:t>červ</a:t>
            </a:r>
            <a:r>
              <a:rPr lang="en-GB" sz="1600" dirty="0"/>
              <a:t> </a:t>
            </a:r>
            <a:r>
              <a:rPr lang="en-GB" sz="1600" dirty="0" err="1"/>
              <a:t>ztrácí</a:t>
            </a:r>
            <a:r>
              <a:rPr lang="en-GB" sz="1600" dirty="0"/>
              <a:t> </a:t>
            </a:r>
            <a:r>
              <a:rPr lang="en-GB" sz="1600" dirty="0" err="1"/>
              <a:t>funkční</a:t>
            </a:r>
            <a:r>
              <a:rPr lang="en-GB" sz="1600" dirty="0"/>
              <a:t> </a:t>
            </a:r>
            <a:r>
              <a:rPr lang="en-GB" sz="1600" dirty="0" err="1"/>
              <a:t>parencham</a:t>
            </a:r>
            <a:r>
              <a:rPr lang="en-GB" sz="1600" dirty="0"/>
              <a:t> a </a:t>
            </a:r>
            <a:r>
              <a:rPr lang="en-GB" sz="1600" dirty="0" err="1"/>
              <a:t>ústa</a:t>
            </a:r>
            <a:r>
              <a:rPr lang="en-GB" sz="1600" dirty="0"/>
              <a:t> – </a:t>
            </a:r>
            <a:r>
              <a:rPr lang="en-GB" sz="1600" dirty="0" err="1"/>
              <a:t>zcela</a:t>
            </a:r>
            <a:r>
              <a:rPr lang="en-GB" sz="1600" dirty="0"/>
              <a:t> </a:t>
            </a:r>
            <a:r>
              <a:rPr lang="en-GB" sz="1600" dirty="0" err="1" smtClean="0"/>
              <a:t>závislý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endosymbiontu</a:t>
            </a:r>
            <a:endParaRPr lang="en-GB" sz="1600" dirty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tal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fotoautotrofním</a:t>
            </a:r>
            <a:r>
              <a:rPr lang="en-GB" sz="1600" dirty="0"/>
              <a:t> </a:t>
            </a:r>
            <a:r>
              <a:rPr lang="en-GB" sz="1600" dirty="0" err="1"/>
              <a:t>organismem</a:t>
            </a:r>
            <a:r>
              <a:rPr lang="en-GB" sz="1600" dirty="0"/>
              <a:t> – </a:t>
            </a:r>
            <a:r>
              <a:rPr lang="en-GB" sz="1600" dirty="0" err="1" smtClean="0"/>
              <a:t>vyu</a:t>
            </a:r>
            <a:r>
              <a:rPr lang="cs-CZ" sz="1600" dirty="0" smtClean="0"/>
              <a:t>ž</a:t>
            </a:r>
            <a:r>
              <a:rPr lang="en-GB" sz="1600" dirty="0" err="1" smtClean="0"/>
              <a:t>ívá</a:t>
            </a:r>
            <a:r>
              <a:rPr lang="en-GB" sz="1600" dirty="0" smtClean="0"/>
              <a:t> </a:t>
            </a:r>
            <a:r>
              <a:rPr lang="en-GB" sz="1600" dirty="0" err="1"/>
              <a:t>cukr</a:t>
            </a:r>
            <a:r>
              <a:rPr lang="en-GB" sz="1600" dirty="0"/>
              <a:t> </a:t>
            </a:r>
            <a:r>
              <a:rPr lang="en-GB" sz="1600" dirty="0" err="1" smtClean="0"/>
              <a:t>produkovan</a:t>
            </a:r>
            <a:r>
              <a:rPr lang="cs-CZ" sz="1600" dirty="0" smtClean="0"/>
              <a:t>ý </a:t>
            </a:r>
            <a:r>
              <a:rPr lang="en-GB" sz="1600" dirty="0" err="1" smtClean="0"/>
              <a:t>symbiotickou</a:t>
            </a:r>
            <a:r>
              <a:rPr lang="en-GB" sz="1600" dirty="0" smtClean="0"/>
              <a:t> </a:t>
            </a:r>
            <a:r>
              <a:rPr lang="en-GB" sz="1600" dirty="0" err="1" smtClean="0"/>
              <a:t>řasou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1043608" y="203032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/>
              <a:t>Convoluta roscoffensis </a:t>
            </a:r>
            <a:r>
              <a:rPr lang="it-IT" sz="1600" dirty="0"/>
              <a:t>– nově </a:t>
            </a:r>
            <a:r>
              <a:rPr lang="it-IT" sz="1600" i="1" dirty="0"/>
              <a:t>Symsagittifera roscoffensis</a:t>
            </a:r>
            <a:endParaRPr lang="en-GB" sz="1600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7560"/>
            <a:ext cx="5530266" cy="356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019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/>
              <a:t>Dinoflagellates</a:t>
            </a:r>
            <a:r>
              <a:rPr lang="en-GB" sz="1600" dirty="0"/>
              <a:t> – </a:t>
            </a:r>
            <a:r>
              <a:rPr lang="en-GB" sz="1600" dirty="0" err="1"/>
              <a:t>obrněnky</a:t>
            </a:r>
            <a:endParaRPr lang="en-GB" sz="1600" dirty="0"/>
          </a:p>
          <a:p>
            <a:r>
              <a:rPr lang="en-GB" sz="1600" dirty="0" err="1" smtClean="0"/>
              <a:t>mixotrofní</a:t>
            </a:r>
            <a:r>
              <a:rPr lang="en-GB" sz="1600" dirty="0" smtClean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(ale </a:t>
            </a:r>
            <a:r>
              <a:rPr lang="en-GB" sz="1600" dirty="0" err="1"/>
              <a:t>nalezneme</a:t>
            </a:r>
            <a:r>
              <a:rPr lang="en-GB" sz="1600" dirty="0"/>
              <a:t> u </a:t>
            </a:r>
            <a:r>
              <a:rPr lang="en-GB" sz="1600" dirty="0" err="1"/>
              <a:t>nich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obligátní</a:t>
            </a:r>
            <a:r>
              <a:rPr lang="en-GB" sz="1600" dirty="0"/>
              <a:t> </a:t>
            </a:r>
            <a:r>
              <a:rPr lang="en-GB" sz="1600" dirty="0" err="1"/>
              <a:t>heterotrofy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/>
              <a:t>chloroplasty</a:t>
            </a:r>
            <a:r>
              <a:rPr lang="en-GB" sz="1600" dirty="0"/>
              <a:t> </a:t>
            </a:r>
            <a:r>
              <a:rPr lang="en-GB" sz="1600" dirty="0" err="1"/>
              <a:t>získané</a:t>
            </a:r>
            <a:r>
              <a:rPr lang="en-GB" sz="1600" dirty="0"/>
              <a:t> </a:t>
            </a:r>
            <a:r>
              <a:rPr lang="en-GB" sz="1600" dirty="0" err="1"/>
              <a:t>sekundární</a:t>
            </a:r>
            <a:r>
              <a:rPr lang="en-GB" sz="1600" dirty="0"/>
              <a:t>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/>
              <a:t>terciární</a:t>
            </a:r>
            <a:r>
              <a:rPr lang="en-GB" sz="1600" dirty="0"/>
              <a:t> </a:t>
            </a:r>
            <a:r>
              <a:rPr lang="en-GB" sz="1600" dirty="0" err="1" smtClean="0"/>
              <a:t>endosymbiózou</a:t>
            </a:r>
            <a:endParaRPr lang="en-GB" sz="1600" dirty="0"/>
          </a:p>
          <a:p>
            <a:r>
              <a:rPr lang="en-GB" sz="1600" dirty="0" err="1" smtClean="0"/>
              <a:t>nejčastější</a:t>
            </a:r>
            <a:r>
              <a:rPr lang="en-GB" sz="1600" dirty="0" smtClean="0"/>
              <a:t> </a:t>
            </a:r>
            <a:r>
              <a:rPr lang="en-GB" sz="1600" dirty="0" err="1"/>
              <a:t>řasové</a:t>
            </a:r>
            <a:r>
              <a:rPr lang="en-GB" sz="1600" dirty="0"/>
              <a:t> </a:t>
            </a:r>
            <a:r>
              <a:rPr lang="en-GB" sz="1600" dirty="0" err="1"/>
              <a:t>symbionty</a:t>
            </a:r>
            <a:r>
              <a:rPr lang="en-GB" sz="1600" dirty="0"/>
              <a:t> </a:t>
            </a:r>
            <a:r>
              <a:rPr lang="en-GB" sz="1600" dirty="0" err="1"/>
              <a:t>mořských</a:t>
            </a:r>
            <a:r>
              <a:rPr lang="en-GB" sz="1600" dirty="0"/>
              <a:t> </a:t>
            </a:r>
            <a:r>
              <a:rPr lang="en-GB" sz="1600" dirty="0" err="1"/>
              <a:t>bezobratlých</a:t>
            </a:r>
            <a:endParaRPr lang="en-GB" sz="1600" dirty="0"/>
          </a:p>
          <a:p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/>
              <a:t>mořský</a:t>
            </a:r>
            <a:r>
              <a:rPr lang="en-GB" sz="1600" dirty="0"/>
              <a:t> plankton, ale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sladkovodní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½ je </a:t>
            </a:r>
            <a:r>
              <a:rPr lang="en-GB" sz="1600" dirty="0" err="1"/>
              <a:t>fotosyntetických</a:t>
            </a:r>
            <a:r>
              <a:rPr lang="en-GB" sz="1600" dirty="0"/>
              <a:t> – </a:t>
            </a:r>
            <a:r>
              <a:rPr lang="en-GB" sz="1600" dirty="0" err="1"/>
              <a:t>největší</a:t>
            </a:r>
            <a:r>
              <a:rPr lang="en-GB" sz="1600" dirty="0"/>
              <a:t> </a:t>
            </a:r>
            <a:r>
              <a:rPr lang="en-GB" sz="1600" dirty="0" err="1"/>
              <a:t>skupina</a:t>
            </a:r>
            <a:r>
              <a:rPr lang="en-GB" sz="1600" dirty="0"/>
              <a:t> </a:t>
            </a:r>
            <a:r>
              <a:rPr lang="en-GB" sz="1600" dirty="0" err="1"/>
              <a:t>eukaryotických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(</a:t>
            </a:r>
            <a:r>
              <a:rPr lang="en-GB" sz="1600" dirty="0" err="1"/>
              <a:t>vedle</a:t>
            </a:r>
            <a:r>
              <a:rPr lang="en-GB" sz="1600" dirty="0"/>
              <a:t> </a:t>
            </a:r>
            <a:r>
              <a:rPr lang="en-GB" sz="1600" dirty="0" err="1"/>
              <a:t>rozsivek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důle</a:t>
            </a:r>
            <a:r>
              <a:rPr lang="cs-CZ" sz="1600" dirty="0" smtClean="0"/>
              <a:t>ž</a:t>
            </a:r>
            <a:r>
              <a:rPr lang="en-GB" sz="1600" dirty="0" err="1" smtClean="0"/>
              <a:t>itá</a:t>
            </a:r>
            <a:r>
              <a:rPr lang="en-GB" sz="1600" dirty="0" smtClean="0"/>
              <a:t> </a:t>
            </a:r>
            <a:r>
              <a:rPr lang="en-GB" sz="1600" dirty="0" err="1"/>
              <a:t>součást</a:t>
            </a:r>
            <a:r>
              <a:rPr lang="en-GB" sz="1600" dirty="0"/>
              <a:t>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potravního</a:t>
            </a:r>
            <a:r>
              <a:rPr lang="en-GB" sz="1600" dirty="0"/>
              <a:t> </a:t>
            </a:r>
            <a:r>
              <a:rPr lang="en-GB" sz="1600" dirty="0" err="1"/>
              <a:t>řetězce</a:t>
            </a:r>
            <a:endParaRPr lang="en-GB" sz="1600" dirty="0"/>
          </a:p>
          <a:p>
            <a:r>
              <a:rPr lang="en-GB" sz="1600" dirty="0" err="1" smtClean="0"/>
              <a:t>zooxanthell</a:t>
            </a:r>
            <a:r>
              <a:rPr lang="cs-CZ" sz="1600" dirty="0" smtClean="0"/>
              <a:t>y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endosymbionti</a:t>
            </a:r>
            <a:r>
              <a:rPr lang="en-GB" sz="1600" dirty="0"/>
              <a:t> </a:t>
            </a:r>
            <a:r>
              <a:rPr lang="en-GB" sz="1600" dirty="0" err="1"/>
              <a:t>mořských</a:t>
            </a:r>
            <a:r>
              <a:rPr lang="en-GB" sz="1600" dirty="0"/>
              <a:t> </a:t>
            </a:r>
            <a:r>
              <a:rPr lang="en-GB" sz="1600" dirty="0" err="1"/>
              <a:t>ţivočichů</a:t>
            </a:r>
            <a:r>
              <a:rPr lang="en-GB" sz="1600" dirty="0"/>
              <a:t> – </a:t>
            </a:r>
            <a:r>
              <a:rPr lang="en-GB" sz="1600" dirty="0" err="1"/>
              <a:t>biologie</a:t>
            </a:r>
            <a:r>
              <a:rPr lang="en-GB" sz="1600" dirty="0"/>
              <a:t> </a:t>
            </a:r>
            <a:r>
              <a:rPr lang="en-GB" sz="1600" dirty="0" err="1" smtClean="0"/>
              <a:t>korálových</a:t>
            </a:r>
            <a:r>
              <a:rPr lang="cs-CZ" sz="1600" dirty="0"/>
              <a:t> </a:t>
            </a:r>
            <a:r>
              <a:rPr lang="en-GB" sz="1600" dirty="0" err="1" smtClean="0"/>
              <a:t>útesů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01837"/>
            <a:ext cx="4633317" cy="366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108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74" y="18757"/>
            <a:ext cx="912722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Koráli</a:t>
            </a:r>
            <a:endParaRPr lang="en-GB" sz="1600" dirty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oráli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láčkovci</a:t>
            </a:r>
            <a:r>
              <a:rPr lang="en-GB" sz="1600" dirty="0"/>
              <a:t>) - </a:t>
            </a:r>
            <a:r>
              <a:rPr lang="en-GB" sz="1600" dirty="0" err="1"/>
              <a:t>mutualistický</a:t>
            </a:r>
            <a:r>
              <a:rPr lang="en-GB" sz="1600" dirty="0"/>
              <a:t> </a:t>
            </a:r>
            <a:r>
              <a:rPr lang="en-GB" sz="1600" dirty="0" err="1"/>
              <a:t>vztah</a:t>
            </a:r>
            <a:r>
              <a:rPr lang="en-GB" sz="1600" dirty="0"/>
              <a:t> s dinoflagellates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bičíkaté</a:t>
            </a:r>
            <a:r>
              <a:rPr lang="en-GB" sz="1600" dirty="0" smtClean="0"/>
              <a:t> </a:t>
            </a:r>
            <a:r>
              <a:rPr lang="en-GB" sz="1600" dirty="0" err="1"/>
              <a:t>protista</a:t>
            </a:r>
            <a:r>
              <a:rPr lang="en-GB" sz="1600" dirty="0"/>
              <a:t>,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kterých</a:t>
            </a:r>
            <a:r>
              <a:rPr lang="en-GB" sz="1600" dirty="0"/>
              <a:t> </a:t>
            </a:r>
            <a:r>
              <a:rPr lang="en-GB" sz="1600" dirty="0" err="1"/>
              <a:t>závisí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ivot</a:t>
            </a:r>
            <a:r>
              <a:rPr lang="en-GB" sz="1600" dirty="0" smtClean="0"/>
              <a:t> </a:t>
            </a:r>
            <a:r>
              <a:rPr lang="en-GB" sz="1600" dirty="0" err="1" smtClean="0"/>
              <a:t>korálů</a:t>
            </a:r>
            <a:endParaRPr lang="en-GB" sz="1600" dirty="0"/>
          </a:p>
          <a:p>
            <a:r>
              <a:rPr lang="en-GB" sz="1600" dirty="0" err="1" smtClean="0"/>
              <a:t>endozoické</a:t>
            </a:r>
            <a:r>
              <a:rPr lang="en-GB" sz="1600" dirty="0" smtClean="0"/>
              <a:t>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dirty="0" err="1"/>
              <a:t>korálů</a:t>
            </a:r>
            <a:r>
              <a:rPr lang="en-GB" sz="1600" dirty="0"/>
              <a:t> </a:t>
            </a:r>
            <a:r>
              <a:rPr lang="en-GB" sz="1600" dirty="0" err="1"/>
              <a:t>předávají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en-GB" sz="1600" dirty="0" err="1" smtClean="0"/>
              <a:t>přímo</a:t>
            </a:r>
            <a:r>
              <a:rPr lang="cs-CZ" sz="1600" dirty="0"/>
              <a:t> </a:t>
            </a:r>
            <a:r>
              <a:rPr lang="en-GB" sz="1600" dirty="0" err="1" smtClean="0"/>
              <a:t>tkáním</a:t>
            </a:r>
            <a:r>
              <a:rPr lang="en-GB" sz="1600" dirty="0" smtClean="0"/>
              <a:t> </a:t>
            </a:r>
            <a:r>
              <a:rPr lang="en-GB" sz="1600" dirty="0" err="1"/>
              <a:t>polypa</a:t>
            </a:r>
            <a:r>
              <a:rPr lang="en-GB" sz="1600" dirty="0"/>
              <a:t> a </a:t>
            </a:r>
            <a:r>
              <a:rPr lang="en-GB" sz="1600" dirty="0" err="1"/>
              <a:t>přijímají</a:t>
            </a:r>
            <a:r>
              <a:rPr lang="en-GB" sz="1600" dirty="0"/>
              <a:t>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tkání</a:t>
            </a:r>
            <a:r>
              <a:rPr lang="en-GB" sz="1600" dirty="0"/>
              <a:t> </a:t>
            </a:r>
            <a:r>
              <a:rPr lang="en-GB" sz="1600" dirty="0" err="1"/>
              <a:t>fosfor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orálové</a:t>
            </a:r>
            <a:r>
              <a:rPr lang="en-GB" sz="1600" dirty="0" smtClean="0"/>
              <a:t> </a:t>
            </a:r>
            <a:r>
              <a:rPr lang="en-GB" sz="1600" dirty="0" err="1"/>
              <a:t>útesy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poskytují</a:t>
            </a:r>
            <a:r>
              <a:rPr lang="en-GB" sz="1600" dirty="0"/>
              <a:t> </a:t>
            </a:r>
            <a:r>
              <a:rPr lang="en-GB" sz="1600" dirty="0" err="1"/>
              <a:t>vhodné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pro </a:t>
            </a:r>
            <a:r>
              <a:rPr lang="en-GB" sz="1600" dirty="0" err="1" smtClean="0"/>
              <a:t>růst</a:t>
            </a:r>
            <a:r>
              <a:rPr lang="cs-CZ" sz="1600" dirty="0"/>
              <a:t> </a:t>
            </a:r>
            <a:r>
              <a:rPr lang="en-GB" sz="1600" dirty="0" err="1" smtClean="0"/>
              <a:t>vnější</a:t>
            </a:r>
            <a:r>
              <a:rPr lang="en-GB" sz="1600" dirty="0" smtClean="0"/>
              <a:t> </a:t>
            </a:r>
            <a:r>
              <a:rPr lang="en-GB" sz="1600" dirty="0" err="1"/>
              <a:t>synergické</a:t>
            </a:r>
            <a:r>
              <a:rPr lang="en-GB" sz="1600" dirty="0"/>
              <a:t> populace </a:t>
            </a:r>
            <a:r>
              <a:rPr lang="en-GB" sz="1600" dirty="0" err="1" smtClean="0"/>
              <a:t>řas</a:t>
            </a:r>
            <a:endParaRPr lang="en-GB" sz="1600" dirty="0"/>
          </a:p>
          <a:p>
            <a:r>
              <a:rPr lang="cs-CZ" sz="1600" dirty="0"/>
              <a:t>k</a:t>
            </a:r>
            <a:r>
              <a:rPr lang="en-GB" sz="1600" dirty="0" err="1" smtClean="0"/>
              <a:t>orálové</a:t>
            </a:r>
            <a:r>
              <a:rPr lang="en-GB" sz="1600" dirty="0" smtClean="0"/>
              <a:t> </a:t>
            </a:r>
            <a:r>
              <a:rPr lang="en-GB" sz="1600" dirty="0" err="1"/>
              <a:t>útesy</a:t>
            </a:r>
            <a:r>
              <a:rPr lang="en-GB" sz="1600" dirty="0"/>
              <a:t> </a:t>
            </a:r>
            <a:r>
              <a:rPr lang="en-GB" sz="1600" dirty="0" err="1" smtClean="0"/>
              <a:t>srá</a:t>
            </a:r>
            <a:r>
              <a:rPr lang="cs-CZ" sz="1600" dirty="0" smtClean="0"/>
              <a:t>ž</a:t>
            </a:r>
            <a:r>
              <a:rPr lang="en-GB" sz="1600" dirty="0" err="1" smtClean="0"/>
              <a:t>ejí</a:t>
            </a:r>
            <a:r>
              <a:rPr lang="en-GB" sz="1600" dirty="0" smtClean="0"/>
              <a:t> </a:t>
            </a:r>
            <a:r>
              <a:rPr lang="en-GB" sz="1600" dirty="0" err="1"/>
              <a:t>vápník</a:t>
            </a:r>
            <a:r>
              <a:rPr lang="en-GB" sz="1600" dirty="0"/>
              <a:t> z </a:t>
            </a:r>
            <a:r>
              <a:rPr lang="en-GB" sz="1600" dirty="0" err="1"/>
              <a:t>mořské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</a:t>
            </a:r>
            <a:r>
              <a:rPr lang="en-GB" sz="1600" dirty="0" err="1" smtClean="0"/>
              <a:t>především</a:t>
            </a:r>
            <a:r>
              <a:rPr lang="cs-CZ" sz="1600" dirty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r>
              <a:rPr lang="en-GB" sz="1600" dirty="0" err="1"/>
              <a:t>maximální</a:t>
            </a:r>
            <a:r>
              <a:rPr lang="en-GB" sz="1600" dirty="0"/>
              <a:t> </a:t>
            </a:r>
            <a:r>
              <a:rPr lang="en-GB" sz="1600" dirty="0" err="1"/>
              <a:t>fotosyntézy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.</a:t>
            </a:r>
          </a:p>
          <a:p>
            <a:r>
              <a:rPr lang="cs-CZ" sz="1600" dirty="0" err="1"/>
              <a:t>a</a:t>
            </a:r>
            <a:r>
              <a:rPr lang="en-GB" sz="1600" dirty="0" err="1" smtClean="0"/>
              <a:t>similace</a:t>
            </a:r>
            <a:r>
              <a:rPr lang="en-GB" sz="1600" dirty="0" smtClean="0"/>
              <a:t> </a:t>
            </a:r>
            <a:r>
              <a:rPr lang="en-GB" sz="1600" dirty="0"/>
              <a:t>CO2 </a:t>
            </a:r>
            <a:r>
              <a:rPr lang="en-GB" sz="1600" dirty="0" err="1"/>
              <a:t>posunuje</a:t>
            </a:r>
            <a:r>
              <a:rPr lang="en-GB" sz="1600" dirty="0"/>
              <a:t> </a:t>
            </a:r>
            <a:r>
              <a:rPr lang="en-GB" sz="1600" dirty="0" err="1"/>
              <a:t>rovnováhu</a:t>
            </a:r>
            <a:r>
              <a:rPr lang="en-GB" sz="1600" dirty="0"/>
              <a:t> z </a:t>
            </a:r>
            <a:r>
              <a:rPr lang="en-GB" sz="1600" dirty="0" err="1"/>
              <a:t>lépe</a:t>
            </a:r>
            <a:r>
              <a:rPr lang="en-GB" sz="1600" dirty="0"/>
              <a:t> </a:t>
            </a:r>
            <a:r>
              <a:rPr lang="en-GB" sz="1600" dirty="0" err="1" smtClean="0"/>
              <a:t>rozpustného</a:t>
            </a:r>
            <a:r>
              <a:rPr lang="cs-CZ" sz="1600" dirty="0"/>
              <a:t> </a:t>
            </a:r>
            <a:r>
              <a:rPr lang="en-GB" sz="1600" dirty="0" err="1" smtClean="0"/>
              <a:t>bikarbonátu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kyselého</a:t>
            </a:r>
            <a:r>
              <a:rPr lang="en-GB" sz="1600" dirty="0"/>
              <a:t> </a:t>
            </a:r>
            <a:r>
              <a:rPr lang="en-GB" sz="1600" dirty="0" err="1"/>
              <a:t>uhličitanu</a:t>
            </a:r>
            <a:r>
              <a:rPr lang="en-GB" sz="1600" dirty="0"/>
              <a:t>)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méně</a:t>
            </a:r>
            <a:r>
              <a:rPr lang="en-GB" sz="1600" dirty="0"/>
              <a:t> </a:t>
            </a:r>
            <a:r>
              <a:rPr lang="en-GB" sz="1600" dirty="0" err="1" smtClean="0"/>
              <a:t>rozpustný</a:t>
            </a:r>
            <a:r>
              <a:rPr lang="cs-CZ" sz="1600" dirty="0"/>
              <a:t> </a:t>
            </a:r>
            <a:r>
              <a:rPr lang="en-GB" sz="1600" dirty="0" err="1" smtClean="0"/>
              <a:t>uhličitan</a:t>
            </a:r>
            <a:r>
              <a:rPr lang="en-GB" sz="1600" dirty="0"/>
              <a:t>.</a:t>
            </a:r>
          </a:p>
          <a:p>
            <a:r>
              <a:rPr lang="cs-CZ" sz="1600" dirty="0"/>
              <a:t>k</a:t>
            </a:r>
            <a:r>
              <a:rPr lang="en-GB" sz="1600" dirty="0" err="1" smtClean="0"/>
              <a:t>orálový</a:t>
            </a:r>
            <a:r>
              <a:rPr lang="en-GB" sz="1600" dirty="0" smtClean="0"/>
              <a:t> </a:t>
            </a:r>
            <a:r>
              <a:rPr lang="en-GB" sz="1600" dirty="0"/>
              <a:t>polyp </a:t>
            </a:r>
            <a:r>
              <a:rPr lang="en-GB" sz="1600" dirty="0" err="1" smtClean="0"/>
              <a:t>vyu</a:t>
            </a:r>
            <a:r>
              <a:rPr lang="cs-CZ" sz="1600" dirty="0" smtClean="0"/>
              <a:t>ž</a:t>
            </a:r>
            <a:r>
              <a:rPr lang="en-GB" sz="1600" dirty="0" err="1" smtClean="0"/>
              <a:t>ívá</a:t>
            </a:r>
            <a:r>
              <a:rPr lang="en-GB" sz="1600" dirty="0" smtClean="0"/>
              <a:t> </a:t>
            </a:r>
            <a:r>
              <a:rPr lang="en-GB" sz="1600" dirty="0" err="1"/>
              <a:t>produkci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</a:t>
            </a:r>
            <a:r>
              <a:rPr lang="en-GB" sz="1600" dirty="0" err="1" smtClean="0"/>
              <a:t>řasou,která</a:t>
            </a:r>
            <a:r>
              <a:rPr lang="en-GB" sz="1600" dirty="0" smtClean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odstraní</a:t>
            </a:r>
            <a:r>
              <a:rPr lang="en-GB" sz="1600" dirty="0"/>
              <a:t> </a:t>
            </a:r>
            <a:r>
              <a:rPr lang="en-GB" sz="1600" dirty="0" err="1"/>
              <a:t>amoniak</a:t>
            </a:r>
            <a:r>
              <a:rPr lang="en-GB" sz="1600" dirty="0"/>
              <a:t>, </a:t>
            </a:r>
            <a:r>
              <a:rPr lang="en-GB" sz="1600" dirty="0" err="1"/>
              <a:t>který</a:t>
            </a:r>
            <a:r>
              <a:rPr lang="en-GB" sz="1600" dirty="0"/>
              <a:t> se </a:t>
            </a:r>
            <a:r>
              <a:rPr lang="en-GB" sz="1600" dirty="0" err="1"/>
              <a:t>hromadí</a:t>
            </a:r>
            <a:r>
              <a:rPr lang="en-GB" sz="1600" dirty="0"/>
              <a:t> v </a:t>
            </a:r>
            <a:r>
              <a:rPr lang="en-GB" sz="1600" dirty="0" err="1" smtClean="0"/>
              <a:t>těle</a:t>
            </a:r>
            <a:r>
              <a:rPr lang="cs-CZ" sz="1600" dirty="0"/>
              <a:t> </a:t>
            </a:r>
            <a:r>
              <a:rPr lang="cs-CZ" sz="1600" dirty="0" smtClean="0"/>
              <a:t>ž</a:t>
            </a:r>
            <a:r>
              <a:rPr lang="en-GB" sz="1600" dirty="0" err="1" smtClean="0"/>
              <a:t>ivočicha</a:t>
            </a:r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smtClean="0"/>
              <a:t>de </a:t>
            </a:r>
            <a:r>
              <a:rPr lang="en-GB" sz="1600" dirty="0"/>
              <a:t>o </a:t>
            </a:r>
            <a:r>
              <a:rPr lang="en-GB" sz="1600" dirty="0" err="1"/>
              <a:t>výměnu</a:t>
            </a:r>
            <a:r>
              <a:rPr lang="en-GB" sz="1600" dirty="0"/>
              <a:t> C-, N- P- a O – </a:t>
            </a:r>
            <a:r>
              <a:rPr lang="en-GB" sz="1600" dirty="0" err="1"/>
              <a:t>obsahujících</a:t>
            </a:r>
            <a:r>
              <a:rPr lang="en-GB" sz="1600" dirty="0"/>
              <a:t> </a:t>
            </a:r>
            <a:r>
              <a:rPr lang="en-GB" sz="1600" dirty="0" err="1" smtClean="0"/>
              <a:t>sloučenin</a:t>
            </a:r>
            <a:endParaRPr lang="cs-CZ" sz="1600" dirty="0" smtClean="0"/>
          </a:p>
          <a:p>
            <a:r>
              <a:rPr lang="en-GB" sz="1600" dirty="0" err="1" smtClean="0"/>
              <a:t>polypy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 smtClean="0"/>
              <a:t>prodlu</a:t>
            </a:r>
            <a:r>
              <a:rPr lang="cs-CZ" sz="1600" dirty="0" smtClean="0"/>
              <a:t>ž</a:t>
            </a:r>
            <a:r>
              <a:rPr lang="en-GB" sz="1600" dirty="0" err="1" smtClean="0"/>
              <a:t>ují</a:t>
            </a:r>
            <a:r>
              <a:rPr lang="en-GB" sz="1600" dirty="0" smtClean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 smtClean="0"/>
              <a:t>světlu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olně</a:t>
            </a:r>
            <a:r>
              <a:rPr lang="en-GB" sz="1600" dirty="0" smtClean="0"/>
              <a:t> </a:t>
            </a:r>
            <a:r>
              <a:rPr lang="en-GB" sz="1600" dirty="0" err="1"/>
              <a:t>plovoucí</a:t>
            </a:r>
            <a:r>
              <a:rPr lang="en-GB" sz="1600" dirty="0"/>
              <a:t> </a:t>
            </a:r>
            <a:r>
              <a:rPr lang="cs-CZ" sz="1600" dirty="0" err="1" smtClean="0"/>
              <a:t>ž</a:t>
            </a:r>
            <a:r>
              <a:rPr lang="en-GB" sz="1600" dirty="0" err="1" smtClean="0"/>
              <a:t>ivočichové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přesunou</a:t>
            </a:r>
            <a:r>
              <a:rPr lang="en-GB" sz="1600" dirty="0"/>
              <a:t> do </a:t>
            </a:r>
            <a:r>
              <a:rPr lang="en-GB" sz="1600" dirty="0" err="1" smtClean="0"/>
              <a:t>hloubek</a:t>
            </a:r>
            <a:r>
              <a:rPr lang="cs-CZ" sz="1600" dirty="0" smtClean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penetrací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</a:t>
            </a:r>
            <a:r>
              <a:rPr lang="en-GB" sz="1600" dirty="0" err="1"/>
              <a:t>optimální</a:t>
            </a:r>
            <a:r>
              <a:rPr lang="en-GB" sz="1600" dirty="0"/>
              <a:t> pro </a:t>
            </a:r>
            <a:r>
              <a:rPr lang="en-GB" sz="1600" dirty="0" err="1" smtClean="0"/>
              <a:t>fotosyntézu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24" y="3669117"/>
            <a:ext cx="5914700" cy="28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271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m</a:t>
            </a:r>
            <a:r>
              <a:rPr lang="en-GB" sz="1600" dirty="0" err="1" smtClean="0"/>
              <a:t>utualismus</a:t>
            </a:r>
            <a:r>
              <a:rPr lang="en-GB" sz="1600" dirty="0" smtClean="0"/>
              <a:t> </a:t>
            </a:r>
            <a:r>
              <a:rPr lang="en-GB" sz="1600" dirty="0" err="1" smtClean="0"/>
              <a:t>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zvlášť</a:t>
            </a:r>
            <a:r>
              <a:rPr lang="en-GB" sz="1600" dirty="0"/>
              <a:t> </a:t>
            </a:r>
            <a:r>
              <a:rPr lang="en-GB" sz="1600" dirty="0" err="1"/>
              <a:t>výhodný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určitých</a:t>
            </a:r>
            <a:r>
              <a:rPr lang="cs-CZ" sz="1600" dirty="0"/>
              <a:t> </a:t>
            </a:r>
            <a:r>
              <a:rPr lang="en-GB" sz="1600" dirty="0" err="1" smtClean="0"/>
              <a:t>ročních</a:t>
            </a:r>
            <a:r>
              <a:rPr lang="en-GB" sz="1600" dirty="0" smtClean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i="1" dirty="0" err="1" smtClean="0"/>
              <a:t>Convoluta</a:t>
            </a:r>
            <a:r>
              <a:rPr lang="en-GB" sz="1600" dirty="0" smtClean="0"/>
              <a:t> </a:t>
            </a:r>
            <a:r>
              <a:rPr lang="en-GB" sz="1600" dirty="0" err="1" smtClean="0"/>
              <a:t>pravděpodobně</a:t>
            </a:r>
            <a:r>
              <a:rPr lang="cs-CZ" sz="1600" dirty="0"/>
              <a:t> </a:t>
            </a:r>
            <a:r>
              <a:rPr lang="en-GB" sz="1600" dirty="0" err="1" smtClean="0"/>
              <a:t>vy</a:t>
            </a:r>
            <a:r>
              <a:rPr lang="cs-CZ" sz="1600" dirty="0" smtClean="0"/>
              <a:t>ž</a:t>
            </a:r>
            <a:r>
              <a:rPr lang="en-GB" sz="1600" dirty="0" err="1" smtClean="0"/>
              <a:t>aduje</a:t>
            </a:r>
            <a:r>
              <a:rPr lang="en-GB" sz="1600" dirty="0" smtClean="0"/>
              <a:t> </a:t>
            </a:r>
            <a:r>
              <a:rPr lang="en-GB" sz="1600" dirty="0" err="1"/>
              <a:t>účinný</a:t>
            </a:r>
            <a:r>
              <a:rPr lang="en-GB" sz="1600" dirty="0"/>
              <a:t> </a:t>
            </a:r>
            <a:r>
              <a:rPr lang="en-GB" sz="1600" dirty="0" err="1" smtClean="0"/>
              <a:t>mechanismus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 smtClean="0"/>
              <a:t>udr</a:t>
            </a:r>
            <a:r>
              <a:rPr lang="cs-CZ" sz="1600" dirty="0" smtClean="0"/>
              <a:t>ž</a:t>
            </a:r>
            <a:r>
              <a:rPr lang="en-GB" sz="1600" dirty="0" err="1" smtClean="0"/>
              <a:t>ení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recyklaci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ivin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cs-CZ" sz="1600" dirty="0"/>
              <a:t> </a:t>
            </a:r>
            <a:r>
              <a:rPr lang="en-GB" sz="1600" dirty="0" err="1" smtClean="0"/>
              <a:t>zimy</a:t>
            </a:r>
            <a:r>
              <a:rPr lang="en-GB" sz="1600" dirty="0"/>
              <a:t>, </a:t>
            </a:r>
            <a:r>
              <a:rPr lang="en-GB" sz="1600" dirty="0" err="1"/>
              <a:t>kdy</a:t>
            </a:r>
            <a:r>
              <a:rPr lang="en-GB" sz="1600" dirty="0"/>
              <a:t> je </a:t>
            </a:r>
            <a:r>
              <a:rPr lang="en-GB" sz="1600" dirty="0" err="1"/>
              <a:t>menší</a:t>
            </a:r>
            <a:r>
              <a:rPr lang="en-GB" sz="1600" dirty="0"/>
              <a:t> </a:t>
            </a:r>
            <a:r>
              <a:rPr lang="en-GB" sz="1600" dirty="0" err="1" smtClean="0"/>
              <a:t>přísun</a:t>
            </a:r>
            <a:r>
              <a:rPr lang="cs-CZ" sz="1600" dirty="0" smtClean="0"/>
              <a:t> ž</a:t>
            </a:r>
            <a:r>
              <a:rPr lang="en-GB" sz="1600" dirty="0" err="1" smtClean="0"/>
              <a:t>ivin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terestriálních</a:t>
            </a:r>
            <a:r>
              <a:rPr lang="en-GB" sz="1600" dirty="0"/>
              <a:t> </a:t>
            </a:r>
            <a:r>
              <a:rPr lang="en-GB" sz="1600" dirty="0" err="1"/>
              <a:t>systémů</a:t>
            </a:r>
            <a:r>
              <a:rPr lang="en-GB" sz="1600" dirty="0"/>
              <a:t> </a:t>
            </a:r>
            <a:r>
              <a:rPr lang="en-GB" sz="1600" dirty="0" err="1" smtClean="0"/>
              <a:t>má</a:t>
            </a:r>
            <a:r>
              <a:rPr lang="cs-CZ" sz="1600" dirty="0" smtClean="0"/>
              <a:t> </a:t>
            </a:r>
            <a:r>
              <a:rPr lang="en-GB" sz="1600" dirty="0" err="1" smtClean="0"/>
              <a:t>řasu</a:t>
            </a:r>
            <a:r>
              <a:rPr lang="en-GB" sz="1600" dirty="0" smtClean="0"/>
              <a:t> </a:t>
            </a:r>
            <a:r>
              <a:rPr lang="en-GB" sz="1600" i="1" dirty="0" err="1" smtClean="0"/>
              <a:t>Tetraselmis</a:t>
            </a:r>
            <a:r>
              <a:rPr lang="cs-CZ" sz="1600" i="1" dirty="0"/>
              <a:t> </a:t>
            </a:r>
            <a:r>
              <a:rPr lang="en-GB" sz="1600" i="1" dirty="0" err="1" smtClean="0"/>
              <a:t>convolutae</a:t>
            </a:r>
            <a:r>
              <a:rPr lang="en-GB" sz="1600" i="1" dirty="0" smtClean="0"/>
              <a:t> </a:t>
            </a:r>
            <a:endParaRPr lang="en-GB" sz="1600" i="1" dirty="0"/>
          </a:p>
          <a:p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Euglena</a:t>
            </a:r>
            <a:r>
              <a:rPr lang="cs-CZ" sz="1600" dirty="0" smtClean="0"/>
              <a:t> </a:t>
            </a:r>
            <a:r>
              <a:rPr lang="cs-CZ" sz="1600" dirty="0"/>
              <a:t>a nymfy šídel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ymbióza </a:t>
            </a:r>
            <a:r>
              <a:rPr lang="cs-CZ" sz="1600" dirty="0"/>
              <a:t>se vyskytuje jen v </a:t>
            </a:r>
            <a:r>
              <a:rPr lang="cs-CZ" sz="1600" dirty="0" smtClean="0"/>
              <a:t>zimě, kdy </a:t>
            </a:r>
            <a:r>
              <a:rPr lang="cs-CZ" sz="1600" dirty="0"/>
              <a:t>se </a:t>
            </a:r>
            <a:r>
              <a:rPr lang="cs-CZ" sz="1600" dirty="0" err="1"/>
              <a:t>Euglena</a:t>
            </a:r>
            <a:r>
              <a:rPr lang="cs-CZ" sz="1600" dirty="0"/>
              <a:t> nachází ve </a:t>
            </a:r>
            <a:r>
              <a:rPr lang="cs-CZ" sz="1600" dirty="0" smtClean="0"/>
              <a:t>spodní části </a:t>
            </a:r>
            <a:r>
              <a:rPr lang="cs-CZ" sz="1600" dirty="0"/>
              <a:t>zažívacího traktu nymfy </a:t>
            </a:r>
            <a:r>
              <a:rPr lang="cs-CZ" sz="1600" dirty="0" smtClean="0"/>
              <a:t>šídla</a:t>
            </a:r>
            <a:endParaRPr lang="cs-CZ" sz="1600" dirty="0"/>
          </a:p>
          <a:p>
            <a:r>
              <a:rPr lang="cs-CZ" sz="1600" dirty="0"/>
              <a:t>t</a:t>
            </a:r>
            <a:r>
              <a:rPr lang="cs-CZ" sz="1600" dirty="0" smtClean="0"/>
              <a:t>akto </a:t>
            </a:r>
            <a:r>
              <a:rPr lang="cs-CZ" sz="1600" dirty="0"/>
              <a:t>přežijí oba </a:t>
            </a:r>
            <a:r>
              <a:rPr lang="cs-CZ" sz="1600" dirty="0" err="1"/>
              <a:t>symbionti</a:t>
            </a:r>
            <a:r>
              <a:rPr lang="cs-CZ" sz="1600" dirty="0"/>
              <a:t> </a:t>
            </a:r>
            <a:r>
              <a:rPr lang="cs-CZ" sz="1600" dirty="0" smtClean="0"/>
              <a:t>zimu, kdy </a:t>
            </a:r>
            <a:r>
              <a:rPr lang="cs-CZ" sz="1600" dirty="0"/>
              <a:t>je jezero </a:t>
            </a:r>
            <a:r>
              <a:rPr lang="cs-CZ" sz="1600" dirty="0" smtClean="0"/>
              <a:t>zamrzlé</a:t>
            </a:r>
            <a:endParaRPr lang="cs-CZ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 </a:t>
            </a:r>
            <a:r>
              <a:rPr lang="cs-CZ" sz="1600" dirty="0"/>
              <a:t>létě žijí oba nezávisle na sobě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8" y="3834600"/>
            <a:ext cx="4632598" cy="254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34600"/>
            <a:ext cx="3811320" cy="254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095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1443" y="116632"/>
            <a:ext cx="900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Mutualistický</a:t>
            </a:r>
            <a:r>
              <a:rPr lang="en-GB" sz="1600" dirty="0"/>
              <a:t> </a:t>
            </a:r>
            <a:r>
              <a:rPr lang="en-GB" sz="1600" dirty="0" err="1"/>
              <a:t>vztah</a:t>
            </a:r>
            <a:r>
              <a:rPr lang="en-GB" sz="1600" dirty="0"/>
              <a:t> </a:t>
            </a:r>
            <a:r>
              <a:rPr lang="en-GB" sz="1600" dirty="0" err="1"/>
              <a:t>bezobratlých</a:t>
            </a:r>
            <a:r>
              <a:rPr lang="en-GB" sz="1600" dirty="0"/>
              <a:t> </a:t>
            </a:r>
            <a:r>
              <a:rPr lang="en-GB" sz="1600" dirty="0" smtClean="0"/>
              <a:t>s</a:t>
            </a:r>
            <a:r>
              <a:rPr lang="cs-CZ" sz="1600" dirty="0" smtClean="0"/>
              <a:t> </a:t>
            </a:r>
            <a:r>
              <a:rPr lang="en-GB" sz="1600" dirty="0" err="1" smtClean="0"/>
              <a:t>chemolitotrofními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metanotrofními</a:t>
            </a:r>
            <a:r>
              <a:rPr lang="en-GB" sz="1600" dirty="0"/>
              <a:t>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 err="1"/>
              <a:t>o</a:t>
            </a:r>
            <a:r>
              <a:rPr lang="en-GB" sz="1600" dirty="0" err="1" smtClean="0"/>
              <a:t>ceánské</a:t>
            </a:r>
            <a:r>
              <a:rPr lang="en-GB" sz="1600" dirty="0" smtClean="0"/>
              <a:t> </a:t>
            </a:r>
            <a:r>
              <a:rPr lang="en-GB" sz="1600" dirty="0" err="1"/>
              <a:t>příkopy</a:t>
            </a:r>
            <a:r>
              <a:rPr lang="en-GB" sz="1600" dirty="0"/>
              <a:t> – </a:t>
            </a:r>
            <a:r>
              <a:rPr lang="en-GB" sz="1600" dirty="0" err="1"/>
              <a:t>geotermální</a:t>
            </a:r>
            <a:r>
              <a:rPr lang="en-GB" sz="1600" dirty="0"/>
              <a:t> </a:t>
            </a:r>
            <a:r>
              <a:rPr lang="en-GB" sz="1600" dirty="0" err="1"/>
              <a:t>voda</a:t>
            </a:r>
            <a:r>
              <a:rPr lang="en-GB" sz="1600" dirty="0"/>
              <a:t> z </a:t>
            </a:r>
            <a:r>
              <a:rPr lang="en-GB" sz="1600" dirty="0" err="1" smtClean="0"/>
              <a:t>hlubokomořských</a:t>
            </a:r>
            <a:r>
              <a:rPr lang="cs-CZ" sz="1600" dirty="0"/>
              <a:t> </a:t>
            </a:r>
            <a:r>
              <a:rPr lang="en-GB" sz="1600" dirty="0" err="1" smtClean="0"/>
              <a:t>hydrotermálních</a:t>
            </a:r>
            <a:r>
              <a:rPr lang="en-GB" sz="1600" dirty="0" smtClean="0"/>
              <a:t> </a:t>
            </a:r>
            <a:r>
              <a:rPr lang="en-GB" sz="1600" dirty="0" err="1"/>
              <a:t>průduchů</a:t>
            </a:r>
            <a:r>
              <a:rPr lang="en-GB" sz="1600" dirty="0"/>
              <a:t> </a:t>
            </a:r>
            <a:r>
              <a:rPr lang="en-GB" sz="1600" dirty="0" err="1"/>
              <a:t>obsahuje</a:t>
            </a:r>
            <a:r>
              <a:rPr lang="en-GB" sz="1600" dirty="0"/>
              <a:t> </a:t>
            </a:r>
            <a:r>
              <a:rPr lang="en-GB" sz="1600" dirty="0" err="1"/>
              <a:t>redukované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endParaRPr lang="en-GB" sz="1600" dirty="0"/>
          </a:p>
          <a:p>
            <a:r>
              <a:rPr lang="en-GB" sz="1600" dirty="0" smtClean="0"/>
              <a:t>H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S </a:t>
            </a:r>
            <a:r>
              <a:rPr lang="en-GB" sz="1600" dirty="0"/>
              <a:t>– </a:t>
            </a:r>
            <a:r>
              <a:rPr lang="en-GB" sz="1600" dirty="0" err="1"/>
              <a:t>podpora</a:t>
            </a:r>
            <a:r>
              <a:rPr lang="en-GB" sz="1600" dirty="0"/>
              <a:t> </a:t>
            </a:r>
            <a:r>
              <a:rPr lang="en-GB" sz="1600" dirty="0" err="1"/>
              <a:t>komunit</a:t>
            </a:r>
            <a:r>
              <a:rPr lang="en-GB" sz="1600" dirty="0"/>
              <a:t> 500-1000x </a:t>
            </a:r>
            <a:r>
              <a:rPr lang="en-GB" sz="1600" dirty="0" err="1"/>
              <a:t>hustších</a:t>
            </a:r>
            <a:r>
              <a:rPr lang="en-GB" sz="1600" dirty="0"/>
              <a:t> </a:t>
            </a:r>
            <a:r>
              <a:rPr lang="en-GB" sz="1600" dirty="0" smtClean="0"/>
              <a:t>ne</a:t>
            </a:r>
            <a:r>
              <a:rPr lang="cs-CZ" sz="1600" dirty="0" smtClean="0"/>
              <a:t>ž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 smtClean="0"/>
              <a:t>biomasa</a:t>
            </a:r>
            <a:r>
              <a:rPr lang="cs-CZ" sz="1600" dirty="0"/>
              <a:t> </a:t>
            </a:r>
            <a:r>
              <a:rPr lang="en-GB" sz="1600" dirty="0" err="1" smtClean="0"/>
              <a:t>okolního</a:t>
            </a:r>
            <a:r>
              <a:rPr lang="en-GB" sz="1600" dirty="0" smtClean="0"/>
              <a:t> </a:t>
            </a:r>
            <a:r>
              <a:rPr lang="en-GB" sz="1600" dirty="0" err="1"/>
              <a:t>hlubokomořského</a:t>
            </a:r>
            <a:r>
              <a:rPr lang="en-GB" sz="1600" dirty="0"/>
              <a:t> </a:t>
            </a:r>
            <a:r>
              <a:rPr lang="en-GB" sz="1600" dirty="0" err="1" smtClean="0"/>
              <a:t>dna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redukované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</a:t>
            </a:r>
            <a:r>
              <a:rPr lang="en-GB" sz="1600" dirty="0" err="1"/>
              <a:t>oxidovány</a:t>
            </a:r>
            <a:r>
              <a:rPr lang="en-GB" sz="1600" dirty="0"/>
              <a:t> </a:t>
            </a:r>
            <a:r>
              <a:rPr lang="en-GB" sz="1600" dirty="0" err="1"/>
              <a:t>volně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 err="1" smtClean="0"/>
              <a:t>ijícími</a:t>
            </a:r>
            <a:r>
              <a:rPr lang="cs-CZ" sz="1600" dirty="0"/>
              <a:t> </a:t>
            </a:r>
            <a:r>
              <a:rPr lang="en-GB" sz="1600" dirty="0" err="1" smtClean="0"/>
              <a:t>bakteriemi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 smtClean="0"/>
              <a:t>slou</a:t>
            </a:r>
            <a:r>
              <a:rPr lang="cs-CZ" sz="1600" dirty="0" smtClean="0"/>
              <a:t>ž</a:t>
            </a:r>
            <a:r>
              <a:rPr lang="en-GB" sz="1600" dirty="0" smtClean="0"/>
              <a:t>í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potravu</a:t>
            </a:r>
            <a:r>
              <a:rPr lang="en-GB" sz="1600" dirty="0"/>
              <a:t> pro </a:t>
            </a:r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 smtClean="0"/>
              <a:t>bezobratlé</a:t>
            </a:r>
            <a:r>
              <a:rPr lang="cs-CZ" sz="1600" dirty="0"/>
              <a:t> </a:t>
            </a:r>
            <a:r>
              <a:rPr lang="en-GB" sz="1600" dirty="0" err="1" smtClean="0"/>
              <a:t>pasoucí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/>
              <a:t>filtrující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ivočichy</a:t>
            </a:r>
            <a:endParaRPr lang="en-GB" sz="1600" dirty="0"/>
          </a:p>
          <a:p>
            <a:r>
              <a:rPr lang="cs-CZ" sz="1600" dirty="0" smtClean="0"/>
              <a:t>je</a:t>
            </a:r>
            <a:r>
              <a:rPr lang="en-GB" sz="1600" dirty="0" smtClean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skupina</a:t>
            </a:r>
            <a:r>
              <a:rPr lang="en-GB" sz="1600" dirty="0"/>
              <a:t> </a:t>
            </a:r>
            <a:r>
              <a:rPr lang="en-GB" sz="1600" dirty="0" err="1"/>
              <a:t>bezobratlých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ijících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 smtClean="0"/>
              <a:t>endosymbiotickými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err="1" smtClean="0"/>
              <a:t>chemolitotrofními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endParaRPr lang="en-GB" sz="1600" dirty="0"/>
          </a:p>
          <a:p>
            <a:r>
              <a:rPr lang="en-GB" sz="1600" i="1" dirty="0" err="1"/>
              <a:t>Riftia</a:t>
            </a:r>
            <a:r>
              <a:rPr lang="en-GB" sz="1600" i="1" dirty="0"/>
              <a:t> </a:t>
            </a:r>
            <a:r>
              <a:rPr lang="en-GB" sz="1600" i="1" dirty="0" err="1"/>
              <a:t>pachyptila</a:t>
            </a:r>
            <a:r>
              <a:rPr lang="en-GB" sz="1600" i="1" dirty="0"/>
              <a:t>, </a:t>
            </a:r>
            <a:r>
              <a:rPr lang="en-GB" sz="1600" i="1" dirty="0" err="1" smtClean="0"/>
              <a:t>Vesicomya</a:t>
            </a:r>
            <a:r>
              <a:rPr lang="cs-CZ" sz="1600" i="1" dirty="0" smtClean="0"/>
              <a:t> </a:t>
            </a:r>
            <a:r>
              <a:rPr lang="en-GB" sz="1600" i="1" dirty="0" err="1" smtClean="0"/>
              <a:t>chordata</a:t>
            </a:r>
            <a:r>
              <a:rPr lang="cs-CZ" sz="1600" i="1" dirty="0"/>
              <a:t>,</a:t>
            </a:r>
            <a:r>
              <a:rPr lang="en-GB" sz="1600" i="1" dirty="0" smtClean="0"/>
              <a:t> </a:t>
            </a:r>
            <a:r>
              <a:rPr lang="en-GB" sz="1600" i="1" dirty="0" err="1"/>
              <a:t>Calyptogena</a:t>
            </a:r>
            <a:r>
              <a:rPr lang="en-GB" sz="1600" i="1" dirty="0"/>
              <a:t> </a:t>
            </a:r>
            <a:r>
              <a:rPr lang="en-GB" sz="1600" i="1" dirty="0" err="1"/>
              <a:t>magnifica</a:t>
            </a:r>
            <a:r>
              <a:rPr lang="en-GB" sz="1600" i="1" dirty="0"/>
              <a:t>, </a:t>
            </a:r>
            <a:r>
              <a:rPr lang="cs-CZ" sz="1600" i="1" dirty="0" err="1"/>
              <a:t>M</a:t>
            </a:r>
            <a:r>
              <a:rPr lang="en-GB" sz="1600" i="1" dirty="0" err="1" smtClean="0"/>
              <a:t>ytili</a:t>
            </a:r>
            <a:r>
              <a:rPr lang="cs-CZ" sz="1600" i="1" dirty="0" smtClean="0"/>
              <a:t>d, </a:t>
            </a:r>
            <a:r>
              <a:rPr lang="en-GB" sz="1600" i="1" dirty="0" err="1" smtClean="0"/>
              <a:t>Bathymodiolus</a:t>
            </a:r>
            <a:r>
              <a:rPr lang="en-GB" sz="1600" i="1" dirty="0" smtClean="0"/>
              <a:t> </a:t>
            </a:r>
            <a:r>
              <a:rPr lang="en-GB" sz="1600" i="1" dirty="0" err="1" smtClean="0"/>
              <a:t>thermophilus</a:t>
            </a:r>
            <a:endParaRPr lang="en-GB" sz="16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62865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926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9644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 err="1"/>
              <a:t>Riftia</a:t>
            </a:r>
            <a:r>
              <a:rPr lang="en-GB" sz="1600" i="1" dirty="0"/>
              <a:t> </a:t>
            </a:r>
            <a:r>
              <a:rPr lang="en-GB" sz="1600" i="1" dirty="0" err="1"/>
              <a:t>pachyptila</a:t>
            </a:r>
            <a:r>
              <a:rPr lang="en-GB" sz="1600" i="1" dirty="0"/>
              <a:t> </a:t>
            </a:r>
            <a:endParaRPr lang="cs-CZ" sz="1600" i="1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kolem</a:t>
            </a:r>
            <a:r>
              <a:rPr lang="en-GB" sz="1600" dirty="0"/>
              <a:t> 1500 m pod </a:t>
            </a:r>
            <a:r>
              <a:rPr lang="en-GB" sz="1600" dirty="0" err="1"/>
              <a:t>mořem</a:t>
            </a:r>
            <a:r>
              <a:rPr lang="en-GB" sz="1600" dirty="0"/>
              <a:t> v </a:t>
            </a:r>
            <a:r>
              <a:rPr lang="en-GB" sz="1600" dirty="0" err="1"/>
              <a:t>Tichém</a:t>
            </a:r>
            <a:r>
              <a:rPr lang="en-GB" sz="1600" dirty="0"/>
              <a:t> </a:t>
            </a:r>
            <a:r>
              <a:rPr lang="en-GB" sz="1600" dirty="0" err="1"/>
              <a:t>oceánu</a:t>
            </a:r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blízkosti</a:t>
            </a:r>
            <a:r>
              <a:rPr lang="en-GB" sz="1600" dirty="0"/>
              <a:t> </a:t>
            </a:r>
            <a:r>
              <a:rPr lang="en-GB" sz="1600" dirty="0" err="1"/>
              <a:t>černých</a:t>
            </a:r>
            <a:r>
              <a:rPr lang="en-GB" sz="1600" dirty="0"/>
              <a:t> </a:t>
            </a:r>
            <a:r>
              <a:rPr lang="en-GB" sz="1600" dirty="0" err="1"/>
              <a:t>kouřících</a:t>
            </a:r>
            <a:r>
              <a:rPr lang="en-GB" sz="1600" dirty="0"/>
              <a:t> </a:t>
            </a:r>
            <a:r>
              <a:rPr lang="en-GB" sz="1600" dirty="0" err="1"/>
              <a:t>průduchů</a:t>
            </a:r>
            <a:r>
              <a:rPr lang="en-GB" sz="1600" dirty="0"/>
              <a:t> – </a:t>
            </a:r>
            <a:r>
              <a:rPr lang="en-GB" sz="1600" dirty="0" err="1"/>
              <a:t>toleruje</a:t>
            </a:r>
            <a:r>
              <a:rPr lang="en-GB" sz="1600" dirty="0"/>
              <a:t> </a:t>
            </a:r>
            <a:r>
              <a:rPr lang="en-GB" sz="1600" dirty="0" err="1"/>
              <a:t>vysoké</a:t>
            </a:r>
            <a:r>
              <a:rPr lang="en-GB" sz="1600" dirty="0"/>
              <a:t> </a:t>
            </a:r>
            <a:r>
              <a:rPr lang="en-GB" sz="1600" dirty="0" err="1" smtClean="0"/>
              <a:t>teploty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koncentraci</a:t>
            </a:r>
            <a:r>
              <a:rPr lang="en-GB" sz="1600" dirty="0"/>
              <a:t> </a:t>
            </a:r>
            <a:r>
              <a:rPr lang="en-GB" sz="1600" dirty="0" err="1"/>
              <a:t>sirných</a:t>
            </a:r>
            <a:r>
              <a:rPr lang="en-GB" sz="1600" dirty="0"/>
              <a:t> </a:t>
            </a:r>
            <a:r>
              <a:rPr lang="en-GB" sz="1600" dirty="0" err="1"/>
              <a:t>sloučenin</a:t>
            </a:r>
            <a:r>
              <a:rPr lang="en-GB" sz="1600" dirty="0"/>
              <a:t>.</a:t>
            </a:r>
          </a:p>
          <a:p>
            <a:r>
              <a:rPr lang="cs-CZ" sz="1600" dirty="0" err="1"/>
              <a:t>d</a:t>
            </a:r>
            <a:r>
              <a:rPr lang="en-GB" sz="1600" dirty="0" err="1" smtClean="0"/>
              <a:t>orůstají</a:t>
            </a:r>
            <a:r>
              <a:rPr lang="en-GB" sz="1600" dirty="0" smtClean="0"/>
              <a:t> a</a:t>
            </a:r>
            <a:r>
              <a:rPr lang="cs-CZ" sz="1600" dirty="0" smtClean="0"/>
              <a:t>ž</a:t>
            </a:r>
            <a:r>
              <a:rPr lang="en-GB" sz="1600" dirty="0" smtClean="0"/>
              <a:t> </a:t>
            </a:r>
            <a:r>
              <a:rPr lang="en-GB" sz="1600" dirty="0"/>
              <a:t>2.4 </a:t>
            </a:r>
            <a:r>
              <a:rPr lang="en-GB" sz="1600" dirty="0" err="1"/>
              <a:t>metry</a:t>
            </a:r>
            <a:r>
              <a:rPr lang="en-GB" sz="1600" dirty="0"/>
              <a:t>, </a:t>
            </a:r>
            <a:r>
              <a:rPr lang="en-GB" sz="1600" dirty="0" err="1"/>
              <a:t>průměr</a:t>
            </a:r>
            <a:r>
              <a:rPr lang="en-GB" sz="1600" dirty="0"/>
              <a:t> 10-15cm.</a:t>
            </a:r>
          </a:p>
          <a:p>
            <a:r>
              <a:rPr lang="cs-CZ" sz="1600" dirty="0" err="1"/>
              <a:t>m</a:t>
            </a:r>
            <a:r>
              <a:rPr lang="en-GB" sz="1600" dirty="0" err="1" smtClean="0"/>
              <a:t>ají</a:t>
            </a:r>
            <a:r>
              <a:rPr lang="en-GB" sz="1600" dirty="0" smtClean="0"/>
              <a:t> </a:t>
            </a:r>
            <a:r>
              <a:rPr lang="en-GB" sz="1600" dirty="0" err="1"/>
              <a:t>svalnatý</a:t>
            </a:r>
            <a:r>
              <a:rPr lang="en-GB" sz="1600" dirty="0"/>
              <a:t> </a:t>
            </a:r>
            <a:r>
              <a:rPr lang="en-GB" sz="1600" dirty="0" err="1" smtClean="0"/>
              <a:t>zata</a:t>
            </a:r>
            <a:r>
              <a:rPr lang="cs-CZ" sz="1600" dirty="0" smtClean="0"/>
              <a:t>ž</a:t>
            </a:r>
            <a:r>
              <a:rPr lang="en-GB" sz="1600" dirty="0" err="1" smtClean="0"/>
              <a:t>itelný</a:t>
            </a:r>
            <a:r>
              <a:rPr lang="en-GB" sz="1600" dirty="0" smtClean="0"/>
              <a:t> </a:t>
            </a:r>
            <a:r>
              <a:rPr lang="en-GB" sz="1600" dirty="0" err="1"/>
              <a:t>červený</a:t>
            </a:r>
            <a:r>
              <a:rPr lang="en-GB" sz="1600" dirty="0"/>
              <a:t> </a:t>
            </a:r>
            <a:r>
              <a:rPr lang="en-GB" sz="1600" dirty="0" err="1"/>
              <a:t>chochol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volném</a:t>
            </a:r>
            <a:r>
              <a:rPr lang="en-GB" sz="1600" dirty="0"/>
              <a:t> </a:t>
            </a:r>
            <a:r>
              <a:rPr lang="en-GB" sz="1600" dirty="0" err="1"/>
              <a:t>konci</a:t>
            </a:r>
            <a:r>
              <a:rPr lang="en-GB" sz="1600" dirty="0"/>
              <a:t> – </a:t>
            </a:r>
            <a:r>
              <a:rPr lang="en-GB" sz="1600" dirty="0" err="1" smtClean="0"/>
              <a:t>orgán</a:t>
            </a:r>
            <a:r>
              <a:rPr lang="cs-CZ" sz="1600" dirty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</a:t>
            </a:r>
            <a:r>
              <a:rPr lang="en-GB" sz="1600" dirty="0" err="1"/>
              <a:t>látek</a:t>
            </a:r>
            <a:r>
              <a:rPr lang="en-GB" sz="1600" dirty="0"/>
              <a:t> s </a:t>
            </a:r>
            <a:r>
              <a:rPr lang="en-GB" sz="1600" dirty="0" err="1"/>
              <a:t>prostředím</a:t>
            </a:r>
            <a:r>
              <a:rPr lang="en-GB" sz="1600" dirty="0"/>
              <a:t> (H2S, CO2, O2) – </a:t>
            </a:r>
            <a:r>
              <a:rPr lang="cs-CZ" sz="1600" dirty="0" err="1"/>
              <a:t>ž</a:t>
            </a:r>
            <a:r>
              <a:rPr lang="en-GB" sz="1600" dirty="0" err="1" smtClean="0"/>
              <a:t>iviny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 err="1" smtClean="0"/>
              <a:t>ijící</a:t>
            </a:r>
            <a:r>
              <a:rPr lang="cs-CZ" sz="1600" dirty="0"/>
              <a:t> </a:t>
            </a:r>
            <a:r>
              <a:rPr lang="en-GB" sz="1600" dirty="0" err="1" smtClean="0"/>
              <a:t>uvnitř</a:t>
            </a:r>
            <a:r>
              <a:rPr lang="en-GB" sz="1600" dirty="0" smtClean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těla</a:t>
            </a:r>
            <a:r>
              <a:rPr lang="en-GB" sz="1600" dirty="0"/>
              <a:t> – v </a:t>
            </a:r>
            <a:r>
              <a:rPr lang="en-GB" sz="1600" dirty="0" err="1"/>
              <a:t>tzv</a:t>
            </a:r>
            <a:r>
              <a:rPr lang="en-GB" sz="1600" dirty="0"/>
              <a:t>. </a:t>
            </a:r>
            <a:r>
              <a:rPr lang="en-GB" sz="1600" dirty="0" err="1" smtClean="0"/>
              <a:t>trophozóm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emají</a:t>
            </a:r>
            <a:r>
              <a:rPr lang="en-GB" sz="1600" dirty="0" smtClean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ádný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cs-CZ" sz="1600" dirty="0" smtClean="0"/>
              <a:t>ž</a:t>
            </a:r>
            <a:r>
              <a:rPr lang="en-GB" sz="1600" dirty="0" err="1" smtClean="0"/>
              <a:t>ívací</a:t>
            </a:r>
            <a:r>
              <a:rPr lang="en-GB" sz="1600" dirty="0" smtClean="0"/>
              <a:t> </a:t>
            </a:r>
            <a:r>
              <a:rPr lang="en-GB" sz="1600" dirty="0" err="1"/>
              <a:t>trakt</a:t>
            </a:r>
            <a:r>
              <a:rPr lang="en-GB" sz="1600" dirty="0"/>
              <a:t> – </a:t>
            </a:r>
            <a:r>
              <a:rPr lang="en-GB" sz="1600" dirty="0" err="1"/>
              <a:t>bakterie</a:t>
            </a:r>
            <a:r>
              <a:rPr lang="en-GB" sz="1600" dirty="0"/>
              <a:t> (</a:t>
            </a:r>
            <a:r>
              <a:rPr lang="en-GB" sz="1600" dirty="0" err="1"/>
              <a:t>aţ</a:t>
            </a:r>
            <a:r>
              <a:rPr lang="en-GB" sz="1600" dirty="0"/>
              <a:t> ½ </a:t>
            </a:r>
            <a:r>
              <a:rPr lang="en-GB" sz="1600" dirty="0" err="1"/>
              <a:t>váhy</a:t>
            </a:r>
            <a:r>
              <a:rPr lang="en-GB" sz="1600" dirty="0"/>
              <a:t> </a:t>
            </a:r>
            <a:r>
              <a:rPr lang="en-GB" sz="1600" dirty="0" err="1"/>
              <a:t>těla</a:t>
            </a:r>
            <a:r>
              <a:rPr lang="en-GB" sz="1600" dirty="0"/>
              <a:t>) </a:t>
            </a:r>
            <a:r>
              <a:rPr lang="en-GB" sz="1600" dirty="0" err="1"/>
              <a:t>přeměňují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sirovodík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oxid</a:t>
            </a:r>
            <a:r>
              <a:rPr lang="en-GB" sz="1600" dirty="0"/>
              <a:t> </a:t>
            </a:r>
            <a:r>
              <a:rPr lang="en-GB" sz="1600" dirty="0" err="1"/>
              <a:t>uhličitý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– </a:t>
            </a:r>
            <a:r>
              <a:rPr lang="en-GB" sz="1600" dirty="0" err="1" smtClean="0"/>
              <a:t>vý</a:t>
            </a:r>
            <a:r>
              <a:rPr lang="cs-CZ" sz="1600" dirty="0" smtClean="0"/>
              <a:t>ž</a:t>
            </a:r>
            <a:r>
              <a:rPr lang="en-GB" sz="1600" dirty="0" err="1" smtClean="0"/>
              <a:t>iva</a:t>
            </a:r>
            <a:r>
              <a:rPr lang="en-GB" sz="1600" dirty="0" smtClean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ivočicha</a:t>
            </a:r>
            <a:r>
              <a:rPr lang="en-GB" sz="1600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5452179" cy="370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34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Kultivace mikroorganismů za účelem získávání živin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8784976" cy="4525963"/>
          </a:xfrm>
        </p:spPr>
        <p:txBody>
          <a:bodyPr>
            <a:normAutofit/>
          </a:bodyPr>
          <a:lstStyle/>
          <a:p>
            <a:r>
              <a:rPr lang="cs-CZ" sz="1600" dirty="0"/>
              <a:t>k</a:t>
            </a:r>
            <a:r>
              <a:rPr lang="cs-CZ" sz="1600" dirty="0" smtClean="0"/>
              <a:t>ultivace </a:t>
            </a:r>
            <a:r>
              <a:rPr lang="cs-CZ" sz="1600" dirty="0"/>
              <a:t>mikroorganismů živočichy za účelem </a:t>
            </a:r>
            <a:r>
              <a:rPr lang="cs-CZ" sz="1600" dirty="0" smtClean="0"/>
              <a:t>získání </a:t>
            </a:r>
            <a:r>
              <a:rPr lang="cs-CZ" sz="1600" dirty="0"/>
              <a:t>potravy nebo jejího zpracování  </a:t>
            </a:r>
          </a:p>
          <a:p>
            <a:r>
              <a:rPr lang="cs-CZ" sz="1600" dirty="0"/>
              <a:t> trávení v intestinálním traktu (přežvýkavci)  </a:t>
            </a:r>
            <a:r>
              <a:rPr lang="cs-CZ" sz="1600" dirty="0" smtClean="0"/>
              <a:t>nebo </a:t>
            </a:r>
            <a:r>
              <a:rPr lang="cs-CZ" sz="1600" dirty="0"/>
              <a:t>přímo pěstování mikrobiální biomasy a její následná konzumace  </a:t>
            </a:r>
          </a:p>
          <a:p>
            <a:r>
              <a:rPr lang="cs-CZ" sz="1600" dirty="0"/>
              <a:t>c</a:t>
            </a:r>
            <a:r>
              <a:rPr lang="cs-CZ" sz="1600" dirty="0" smtClean="0"/>
              <a:t>elulóza </a:t>
            </a:r>
            <a:r>
              <a:rPr lang="cs-CZ" sz="1600" dirty="0"/>
              <a:t>je nejhojnější rostlinný produkt ale většina  býložravců ji neumí   strávit </a:t>
            </a:r>
          </a:p>
          <a:p>
            <a:r>
              <a:rPr lang="cs-CZ" sz="1600" dirty="0" smtClean="0"/>
              <a:t>spoléhají </a:t>
            </a:r>
            <a:r>
              <a:rPr lang="cs-CZ" sz="1600" dirty="0"/>
              <a:t>na enzymatické schopnosti mikrobů – degradace za produkce látek, které jsou živočichové schopni </a:t>
            </a:r>
            <a:r>
              <a:rPr lang="cs-CZ" sz="1600" dirty="0" smtClean="0"/>
              <a:t>asimilovat</a:t>
            </a:r>
            <a:endParaRPr lang="cs-CZ" sz="1600" dirty="0"/>
          </a:p>
          <a:p>
            <a:r>
              <a:rPr lang="cs-CZ" sz="1600" dirty="0" smtClean="0"/>
              <a:t>mnohé </a:t>
            </a:r>
            <a:r>
              <a:rPr lang="cs-CZ" sz="1600" dirty="0"/>
              <a:t>druhy býložravého hmyzu kultivují čisté kultury mikrobů  na rostlinných tkáních (symbiotický vztah) 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na proteiny bohatá mikrobiální biomasa je pak použita jako hlavní zdroj   </a:t>
            </a:r>
            <a:r>
              <a:rPr lang="cs-CZ" sz="1600" dirty="0" smtClean="0"/>
              <a:t>potravy </a:t>
            </a:r>
            <a:r>
              <a:rPr lang="cs-CZ" sz="1600" dirty="0"/>
              <a:t>- mikrob je hmyzem rozšiřován a je mu poskytováno </a:t>
            </a:r>
            <a:r>
              <a:rPr lang="cs-CZ" sz="1600" dirty="0" smtClean="0"/>
              <a:t>vhodné prostředí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2090"/>
            <a:ext cx="2636878" cy="197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84786"/>
            <a:ext cx="2304256" cy="137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08" y="3791467"/>
            <a:ext cx="2251137" cy="30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48" y="3791467"/>
            <a:ext cx="1752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9822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5904656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k</a:t>
            </a:r>
            <a:r>
              <a:rPr lang="en-GB" sz="1600" dirty="0" err="1" smtClean="0"/>
              <a:t>rvavý</a:t>
            </a:r>
            <a:r>
              <a:rPr lang="en-GB" sz="1600" dirty="0" smtClean="0"/>
              <a:t> </a:t>
            </a:r>
            <a:r>
              <a:rPr lang="en-GB" sz="1600" dirty="0" err="1"/>
              <a:t>chochol</a:t>
            </a:r>
            <a:r>
              <a:rPr lang="en-GB" sz="1600" dirty="0"/>
              <a:t> – </a:t>
            </a:r>
            <a:r>
              <a:rPr lang="en-GB" sz="1600" dirty="0" err="1"/>
              <a:t>žábra</a:t>
            </a:r>
            <a:r>
              <a:rPr lang="en-GB" sz="1600" dirty="0"/>
              <a:t> – </a:t>
            </a:r>
            <a:r>
              <a:rPr lang="en-GB" sz="1600" dirty="0" err="1"/>
              <a:t>přenos</a:t>
            </a:r>
            <a:r>
              <a:rPr lang="en-GB" sz="1600" dirty="0"/>
              <a:t> O2,H2S a CO2</a:t>
            </a:r>
          </a:p>
          <a:p>
            <a:r>
              <a:rPr lang="cs-CZ" sz="1600" dirty="0" err="1"/>
              <a:t>č</a:t>
            </a:r>
            <a:r>
              <a:rPr lang="en-GB" sz="1600" dirty="0" err="1" smtClean="0"/>
              <a:t>ervená</a:t>
            </a:r>
            <a:r>
              <a:rPr lang="en-GB" sz="1600" dirty="0" smtClean="0"/>
              <a:t> </a:t>
            </a:r>
            <a:r>
              <a:rPr lang="en-GB" sz="1600" dirty="0" err="1"/>
              <a:t>barva</a:t>
            </a:r>
            <a:r>
              <a:rPr lang="en-GB" sz="1600" dirty="0"/>
              <a:t> </a:t>
            </a:r>
            <a:r>
              <a:rPr lang="en-GB" sz="1600" dirty="0" err="1"/>
              <a:t>chocholu</a:t>
            </a:r>
            <a:r>
              <a:rPr lang="en-GB" sz="1600" dirty="0"/>
              <a:t> – </a:t>
            </a:r>
            <a:r>
              <a:rPr lang="en-GB" sz="1600" dirty="0" err="1"/>
              <a:t>zvláštní</a:t>
            </a:r>
            <a:r>
              <a:rPr lang="en-GB" sz="1600" dirty="0"/>
              <a:t> </a:t>
            </a:r>
            <a:r>
              <a:rPr lang="en-GB" sz="1600" dirty="0" err="1"/>
              <a:t>hemoglobín</a:t>
            </a:r>
            <a:r>
              <a:rPr lang="en-GB" sz="1600" dirty="0"/>
              <a:t> – </a:t>
            </a:r>
            <a:r>
              <a:rPr lang="en-GB" sz="1600" dirty="0" err="1" smtClean="0"/>
              <a:t>přenáší</a:t>
            </a:r>
            <a:r>
              <a:rPr lang="cs-CZ" sz="1600" dirty="0"/>
              <a:t> </a:t>
            </a:r>
            <a:r>
              <a:rPr lang="en-GB" sz="1600" dirty="0" err="1" smtClean="0"/>
              <a:t>kyslík</a:t>
            </a:r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přítomnosti</a:t>
            </a:r>
            <a:r>
              <a:rPr lang="en-GB" sz="1600" dirty="0"/>
              <a:t> </a:t>
            </a:r>
            <a:r>
              <a:rPr lang="en-GB" sz="1600" dirty="0" err="1"/>
              <a:t>sulfidů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dokonce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 smtClean="0"/>
              <a:t>dokáže</a:t>
            </a:r>
            <a:r>
              <a:rPr lang="cs-CZ" sz="1600" dirty="0"/>
              <a:t> </a:t>
            </a:r>
            <a:r>
              <a:rPr lang="en-GB" sz="1600" dirty="0" err="1" smtClean="0"/>
              <a:t>přenášet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normálně</a:t>
            </a:r>
            <a:r>
              <a:rPr lang="en-GB" sz="1600" dirty="0"/>
              <a:t> by </a:t>
            </a:r>
            <a:r>
              <a:rPr lang="en-GB" sz="1600" dirty="0" err="1"/>
              <a:t>ho</a:t>
            </a:r>
            <a:r>
              <a:rPr lang="en-GB" sz="1600" dirty="0"/>
              <a:t> </a:t>
            </a:r>
            <a:r>
              <a:rPr lang="en-GB" sz="1600" dirty="0" err="1"/>
              <a:t>měly</a:t>
            </a:r>
            <a:r>
              <a:rPr lang="en-GB" sz="1600" dirty="0"/>
              <a:t> </a:t>
            </a:r>
            <a:r>
              <a:rPr lang="en-GB" sz="1600" dirty="0" err="1"/>
              <a:t>otrávit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t</a:t>
            </a:r>
            <a:r>
              <a:rPr lang="en-GB" sz="1600" dirty="0" err="1" smtClean="0"/>
              <a:t>rophosome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mikrobi</a:t>
            </a:r>
            <a:r>
              <a:rPr lang="en-GB" sz="1600" dirty="0"/>
              <a:t> </a:t>
            </a:r>
            <a:r>
              <a:rPr lang="en-GB" sz="1600" dirty="0" err="1"/>
              <a:t>využívají</a:t>
            </a:r>
            <a:r>
              <a:rPr lang="en-GB" sz="1600" dirty="0"/>
              <a:t> </a:t>
            </a:r>
            <a:r>
              <a:rPr lang="en-GB" sz="1600" dirty="0" err="1"/>
              <a:t>chemickou</a:t>
            </a:r>
            <a:r>
              <a:rPr lang="en-GB" sz="1600" dirty="0"/>
              <a:t> </a:t>
            </a:r>
            <a:r>
              <a:rPr lang="en-GB" sz="1600" dirty="0" err="1"/>
              <a:t>energii</a:t>
            </a:r>
            <a:r>
              <a:rPr lang="en-GB" sz="1600" dirty="0"/>
              <a:t> </a:t>
            </a:r>
            <a:r>
              <a:rPr lang="en-GB" sz="1600" dirty="0" err="1" smtClean="0"/>
              <a:t>uvolněnou</a:t>
            </a:r>
            <a:r>
              <a:rPr lang="cs-CZ" sz="1600" dirty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/>
              <a:t>oxidaci</a:t>
            </a:r>
            <a:r>
              <a:rPr lang="en-GB" sz="1600" dirty="0"/>
              <a:t> H2S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fixaci</a:t>
            </a:r>
            <a:r>
              <a:rPr lang="en-GB" sz="1600" dirty="0"/>
              <a:t> CO2 –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pro </a:t>
            </a:r>
            <a:r>
              <a:rPr lang="en-GB" sz="1600" dirty="0" err="1"/>
              <a:t>mikroby</a:t>
            </a:r>
            <a:r>
              <a:rPr lang="en-GB" sz="1600" dirty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červa</a:t>
            </a:r>
            <a:endParaRPr lang="en-GB" sz="1600" dirty="0"/>
          </a:p>
          <a:p>
            <a:r>
              <a:rPr lang="cs-CZ" sz="1600" dirty="0" err="1"/>
              <a:t>ž</a:t>
            </a:r>
            <a:r>
              <a:rPr lang="en-GB" sz="1600" dirty="0" err="1" smtClean="0"/>
              <a:t>ivočich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 smtClean="0"/>
              <a:t>množí</a:t>
            </a:r>
            <a:r>
              <a:rPr lang="cs-CZ" sz="1600" dirty="0"/>
              <a:t> </a:t>
            </a:r>
            <a:r>
              <a:rPr lang="en-GB" sz="1600" dirty="0" err="1" smtClean="0"/>
              <a:t>volně</a:t>
            </a:r>
            <a:r>
              <a:rPr lang="en-GB" sz="1600" dirty="0" smtClean="0"/>
              <a:t> </a:t>
            </a:r>
            <a:r>
              <a:rPr lang="en-GB" sz="1600" dirty="0" err="1"/>
              <a:t>žijícími</a:t>
            </a:r>
            <a:r>
              <a:rPr lang="en-GB" sz="1600" dirty="0"/>
              <a:t> </a:t>
            </a:r>
            <a:r>
              <a:rPr lang="en-GB" sz="1600" dirty="0" err="1" smtClean="0"/>
              <a:t>larvami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asi</a:t>
            </a:r>
            <a:r>
              <a:rPr lang="en-GB" sz="1600" dirty="0"/>
              <a:t> </a:t>
            </a:r>
            <a:r>
              <a:rPr lang="en-GB" sz="1600" dirty="0" err="1" smtClean="0"/>
              <a:t>živí</a:t>
            </a:r>
            <a:r>
              <a:rPr lang="cs-CZ" sz="1600" dirty="0"/>
              <a:t> </a:t>
            </a:r>
            <a:r>
              <a:rPr lang="en-GB" sz="1600" dirty="0" err="1" smtClean="0"/>
              <a:t>planktonem</a:t>
            </a:r>
            <a:r>
              <a:rPr lang="en-GB" sz="1600" dirty="0"/>
              <a:t>, </a:t>
            </a:r>
            <a:r>
              <a:rPr lang="en-GB" sz="1600" dirty="0" err="1"/>
              <a:t>který</a:t>
            </a:r>
            <a:r>
              <a:rPr lang="en-GB" sz="1600" dirty="0"/>
              <a:t> </a:t>
            </a:r>
            <a:r>
              <a:rPr lang="en-GB" sz="1600" dirty="0" err="1"/>
              <a:t>filtrují</a:t>
            </a:r>
            <a:r>
              <a:rPr lang="en-GB" sz="1600" dirty="0"/>
              <a:t>.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soustava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/>
              <a:t>ztratí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 smtClean="0"/>
              <a:t>přisednutí</a:t>
            </a:r>
            <a:r>
              <a:rPr lang="cs-CZ" sz="1600" dirty="0"/>
              <a:t> </a:t>
            </a:r>
            <a:r>
              <a:rPr lang="en-GB" sz="1600" dirty="0" err="1" smtClean="0"/>
              <a:t>larvy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ení</a:t>
            </a:r>
            <a:r>
              <a:rPr lang="en-GB" sz="1600" dirty="0" smtClean="0"/>
              <a:t>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 smtClean="0"/>
              <a:t>informací</a:t>
            </a:r>
            <a:r>
              <a:rPr lang="cs-CZ" sz="1600" dirty="0"/>
              <a:t> </a:t>
            </a:r>
            <a:r>
              <a:rPr lang="en-GB" sz="1600" dirty="0" smtClean="0"/>
              <a:t>o </a:t>
            </a:r>
            <a:r>
              <a:rPr lang="en-GB" sz="1600" dirty="0" err="1"/>
              <a:t>získání</a:t>
            </a:r>
            <a:r>
              <a:rPr lang="en-GB" sz="1600" dirty="0"/>
              <a:t> </a:t>
            </a:r>
            <a:r>
              <a:rPr lang="en-GB" sz="1600" dirty="0" err="1" smtClean="0"/>
              <a:t>endosymbionta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nedá</a:t>
            </a:r>
            <a:r>
              <a:rPr lang="en-GB" sz="1600" dirty="0"/>
              <a:t> se </a:t>
            </a:r>
            <a:r>
              <a:rPr lang="en-GB" sz="1600" dirty="0" err="1" smtClean="0"/>
              <a:t>pěstovat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laboratoři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8680"/>
            <a:ext cx="22002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1" y="3572867"/>
            <a:ext cx="5715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658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38164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 err="1"/>
              <a:t>Calyptogena</a:t>
            </a:r>
            <a:r>
              <a:rPr lang="en-GB" sz="1600" i="1" dirty="0"/>
              <a:t> </a:t>
            </a:r>
            <a:r>
              <a:rPr lang="en-GB" sz="1600" i="1" dirty="0" err="1"/>
              <a:t>magnifica</a:t>
            </a:r>
            <a:r>
              <a:rPr lang="en-GB" sz="1600" i="1" dirty="0"/>
              <a:t> </a:t>
            </a:r>
            <a:endParaRPr lang="cs-CZ" sz="1600" i="1" dirty="0"/>
          </a:p>
          <a:p>
            <a:r>
              <a:rPr lang="en-GB" sz="1600" dirty="0" smtClean="0"/>
              <a:t>30-40 </a:t>
            </a:r>
            <a:r>
              <a:rPr lang="en-GB" sz="1600" dirty="0"/>
              <a:t>cm, </a:t>
            </a:r>
            <a:r>
              <a:rPr lang="en-GB" sz="1600" dirty="0" err="1"/>
              <a:t>tkáň</a:t>
            </a:r>
            <a:r>
              <a:rPr lang="en-GB" sz="1600" dirty="0"/>
              <a:t> </a:t>
            </a:r>
            <a:r>
              <a:rPr lang="en-GB" sz="1600" dirty="0" err="1"/>
              <a:t>krvavě</a:t>
            </a:r>
            <a:r>
              <a:rPr lang="en-GB" sz="1600" dirty="0"/>
              <a:t> </a:t>
            </a:r>
            <a:r>
              <a:rPr lang="en-GB" sz="1600" dirty="0" err="1" smtClean="0"/>
              <a:t>zbarvená</a:t>
            </a:r>
            <a:r>
              <a:rPr lang="cs-CZ" sz="1600" dirty="0"/>
              <a:t> </a:t>
            </a:r>
            <a:r>
              <a:rPr lang="en-GB" sz="1600" dirty="0" err="1" smtClean="0"/>
              <a:t>hemoglobinem</a:t>
            </a:r>
            <a:endParaRPr lang="en-GB" sz="1600" dirty="0"/>
          </a:p>
          <a:p>
            <a:r>
              <a:rPr lang="en-GB" sz="1600" dirty="0" err="1"/>
              <a:t>podobným</a:t>
            </a:r>
            <a:r>
              <a:rPr lang="en-GB" sz="1600" dirty="0"/>
              <a:t> </a:t>
            </a:r>
            <a:r>
              <a:rPr lang="en-GB" sz="1600" dirty="0" err="1"/>
              <a:t>výše</a:t>
            </a:r>
            <a:r>
              <a:rPr lang="en-GB" sz="1600" dirty="0"/>
              <a:t> </a:t>
            </a:r>
            <a:r>
              <a:rPr lang="en-GB" sz="1600" dirty="0" err="1" smtClean="0"/>
              <a:t>popsanému</a:t>
            </a:r>
            <a:endParaRPr lang="en-GB" sz="1600" dirty="0"/>
          </a:p>
          <a:p>
            <a:r>
              <a:rPr lang="cs-CZ" sz="1600" dirty="0" err="1"/>
              <a:t>š</a:t>
            </a:r>
            <a:r>
              <a:rPr lang="en-GB" sz="1600" dirty="0" err="1" smtClean="0"/>
              <a:t>keble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cs-CZ" sz="1600" dirty="0" err="1"/>
              <a:t>ž</a:t>
            </a:r>
            <a:r>
              <a:rPr lang="en-GB" sz="1600" dirty="0" err="1" smtClean="0"/>
              <a:t>iví</a:t>
            </a:r>
            <a:r>
              <a:rPr lang="en-GB" sz="1600" dirty="0" smtClean="0"/>
              <a:t> </a:t>
            </a:r>
            <a:r>
              <a:rPr lang="en-GB" sz="1600" dirty="0" err="1"/>
              <a:t>fitrací</a:t>
            </a:r>
            <a:r>
              <a:rPr lang="en-GB" sz="1600" dirty="0"/>
              <a:t> a endosymbiont v </a:t>
            </a:r>
            <a:r>
              <a:rPr lang="en-GB" sz="1600" dirty="0" smtClean="0"/>
              <a:t>„</a:t>
            </a:r>
            <a:r>
              <a:rPr lang="cs-CZ" sz="1600" dirty="0" err="1"/>
              <a:t>ž</a:t>
            </a:r>
            <a:r>
              <a:rPr lang="en-GB" sz="1600" dirty="0" err="1" smtClean="0"/>
              <a:t>ábrech</a:t>
            </a:r>
            <a:r>
              <a:rPr lang="en-GB" sz="1600" dirty="0"/>
              <a:t>“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doplňuje</a:t>
            </a:r>
            <a:r>
              <a:rPr lang="en-GB" sz="1600" dirty="0"/>
              <a:t> </a:t>
            </a:r>
            <a:r>
              <a:rPr lang="en-GB" sz="1600" dirty="0" err="1"/>
              <a:t>potravu</a:t>
            </a:r>
            <a:endParaRPr lang="en-GB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9603"/>
            <a:ext cx="49720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5"/>
            <a:ext cx="3349191" cy="275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7603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 err="1"/>
              <a:t>Bathymodiolus</a:t>
            </a:r>
            <a:r>
              <a:rPr lang="en-GB" sz="1600" i="1" dirty="0"/>
              <a:t> </a:t>
            </a:r>
            <a:r>
              <a:rPr lang="en-GB" sz="1600" i="1" dirty="0" err="1"/>
              <a:t>thermophilus</a:t>
            </a:r>
            <a:r>
              <a:rPr lang="en-GB" sz="1600" i="1" dirty="0"/>
              <a:t> </a:t>
            </a:r>
            <a:endParaRPr lang="cs-CZ" sz="1600" i="1" dirty="0" smtClean="0"/>
          </a:p>
          <a:p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/>
              <a:t>chemolitotrofní</a:t>
            </a:r>
            <a:r>
              <a:rPr lang="en-GB" sz="1600" dirty="0"/>
              <a:t> </a:t>
            </a:r>
            <a:r>
              <a:rPr lang="en-GB" sz="1600" dirty="0" err="1"/>
              <a:t>oxidátory</a:t>
            </a:r>
            <a:r>
              <a:rPr lang="en-GB" sz="1600" dirty="0"/>
              <a:t> </a:t>
            </a:r>
            <a:r>
              <a:rPr lang="en-GB" sz="1600" dirty="0" err="1" smtClean="0"/>
              <a:t>sirovodíku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/>
              <a:t>metanotrofní</a:t>
            </a:r>
            <a:r>
              <a:rPr lang="en-GB" sz="1600" dirty="0"/>
              <a:t> </a:t>
            </a:r>
            <a:r>
              <a:rPr lang="en-GB" sz="1600" dirty="0" err="1" smtClean="0"/>
              <a:t>endosymbionty</a:t>
            </a:r>
            <a:endParaRPr lang="en-GB" sz="1600" dirty="0"/>
          </a:p>
          <a:p>
            <a:r>
              <a:rPr lang="cs-CZ" sz="1600" dirty="0" err="1"/>
              <a:t>ž</a:t>
            </a:r>
            <a:r>
              <a:rPr lang="en-GB" sz="1600" dirty="0" err="1" smtClean="0"/>
              <a:t>ádný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endosymbiontů</a:t>
            </a:r>
            <a:r>
              <a:rPr lang="en-GB" sz="1600" dirty="0"/>
              <a:t> se </a:t>
            </a:r>
            <a:r>
              <a:rPr lang="en-GB" sz="1600" dirty="0" err="1"/>
              <a:t>nedá</a:t>
            </a:r>
            <a:r>
              <a:rPr lang="en-GB" sz="1600" dirty="0"/>
              <a:t> </a:t>
            </a:r>
            <a:r>
              <a:rPr lang="en-GB" sz="1600" dirty="0" err="1" smtClean="0"/>
              <a:t>kultivovat</a:t>
            </a:r>
            <a:endParaRPr lang="cs-CZ" sz="1600" dirty="0" smtClean="0"/>
          </a:p>
          <a:p>
            <a:r>
              <a:rPr lang="en-GB" sz="1600" dirty="0" err="1" smtClean="0"/>
              <a:t>analýza</a:t>
            </a:r>
            <a:r>
              <a:rPr lang="en-GB" sz="1600" dirty="0" smtClean="0"/>
              <a:t> </a:t>
            </a:r>
            <a:r>
              <a:rPr lang="en-GB" sz="1600" dirty="0"/>
              <a:t>DNA </a:t>
            </a:r>
            <a:r>
              <a:rPr lang="en-GB" sz="1600" dirty="0" err="1"/>
              <a:t>svědčí</a:t>
            </a:r>
            <a:r>
              <a:rPr lang="en-GB" sz="1600" dirty="0"/>
              <a:t> o </a:t>
            </a:r>
            <a:r>
              <a:rPr lang="en-GB" sz="1600" dirty="0" smtClean="0"/>
              <a:t>tom,</a:t>
            </a:r>
            <a:r>
              <a:rPr lang="cs-CZ" sz="1600" dirty="0" smtClean="0"/>
              <a:t> ž</a:t>
            </a:r>
            <a:r>
              <a:rPr lang="en-GB" sz="1600" dirty="0" smtClean="0"/>
              <a:t>e </a:t>
            </a:r>
            <a:r>
              <a:rPr lang="en-GB" sz="1600" dirty="0" err="1" smtClean="0"/>
              <a:t>ka</a:t>
            </a:r>
            <a:r>
              <a:rPr lang="cs-CZ" sz="1600" dirty="0" smtClean="0"/>
              <a:t>ž</a:t>
            </a:r>
            <a:r>
              <a:rPr lang="en-GB" sz="1600" dirty="0" err="1" smtClean="0"/>
              <a:t>dý</a:t>
            </a:r>
            <a:r>
              <a:rPr lang="en-GB" sz="1600" dirty="0" smtClean="0"/>
              <a:t> </a:t>
            </a:r>
            <a:r>
              <a:rPr lang="en-GB" sz="1600" dirty="0" err="1"/>
              <a:t>druh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ivočicha</a:t>
            </a:r>
            <a:r>
              <a:rPr lang="en-GB" sz="1600" dirty="0" smtClean="0"/>
              <a:t>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unikátního</a:t>
            </a:r>
            <a:r>
              <a:rPr lang="en-GB" sz="1600" dirty="0"/>
              <a:t> </a:t>
            </a:r>
            <a:r>
              <a:rPr lang="en-GB" sz="1600" dirty="0" err="1" smtClean="0"/>
              <a:t>endosymbionta</a:t>
            </a: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ito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ale </a:t>
            </a:r>
            <a:r>
              <a:rPr lang="en-GB" sz="1600" dirty="0" err="1"/>
              <a:t>velice</a:t>
            </a:r>
            <a:r>
              <a:rPr lang="en-GB" sz="1600" dirty="0"/>
              <a:t> </a:t>
            </a:r>
            <a:r>
              <a:rPr lang="en-GB" sz="1600" dirty="0" err="1"/>
              <a:t>blízcí</a:t>
            </a:r>
            <a:r>
              <a:rPr lang="en-GB" sz="1600" dirty="0"/>
              <a:t> </a:t>
            </a:r>
            <a:r>
              <a:rPr lang="en-GB" sz="1600" dirty="0" err="1"/>
              <a:t>příbuzní</a:t>
            </a:r>
            <a:r>
              <a:rPr lang="en-GB" sz="1600" dirty="0"/>
              <a:t> a </a:t>
            </a:r>
            <a:r>
              <a:rPr lang="en-GB" sz="1600" dirty="0" err="1"/>
              <a:t>patří</a:t>
            </a:r>
            <a:r>
              <a:rPr lang="en-GB" sz="1600" dirty="0"/>
              <a:t> do gamma </a:t>
            </a:r>
            <a:r>
              <a:rPr lang="en-GB" sz="1600" dirty="0" err="1" smtClean="0"/>
              <a:t>proteobakterií</a:t>
            </a:r>
            <a:endParaRPr lang="en-GB" sz="1600" dirty="0"/>
          </a:p>
          <a:p>
            <a:r>
              <a:rPr lang="en-GB" sz="1600" dirty="0"/>
              <a:t>rod </a:t>
            </a:r>
            <a:r>
              <a:rPr lang="en-GB" sz="1600" i="1" dirty="0" err="1"/>
              <a:t>Thiomicrospira</a:t>
            </a:r>
            <a:r>
              <a:rPr lang="en-GB" sz="1600" dirty="0"/>
              <a:t> je </a:t>
            </a:r>
            <a:r>
              <a:rPr lang="en-GB" sz="1600" dirty="0" err="1" smtClean="0"/>
              <a:t>nejbli</a:t>
            </a:r>
            <a:r>
              <a:rPr lang="cs-CZ" sz="1600" dirty="0" smtClean="0"/>
              <a:t>ž</a:t>
            </a:r>
            <a:r>
              <a:rPr lang="en-GB" sz="1600" dirty="0" err="1" smtClean="0"/>
              <a:t>ší</a:t>
            </a:r>
            <a:r>
              <a:rPr lang="en-GB" sz="1600" dirty="0" smtClean="0"/>
              <a:t> </a:t>
            </a:r>
            <a:r>
              <a:rPr lang="en-GB" sz="1600" dirty="0" err="1"/>
              <a:t>volně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ijící</a:t>
            </a:r>
            <a:r>
              <a:rPr lang="en-GB" sz="1600" dirty="0" smtClean="0"/>
              <a:t> </a:t>
            </a:r>
            <a:r>
              <a:rPr lang="en-GB" sz="1600" dirty="0" err="1" smtClean="0"/>
              <a:t>příbuzný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80928"/>
            <a:ext cx="47498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116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96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některých</a:t>
            </a:r>
            <a:r>
              <a:rPr lang="en-GB" sz="1600" dirty="0"/>
              <a:t> </a:t>
            </a:r>
            <a:r>
              <a:rPr lang="en-GB" sz="1600" dirty="0" err="1"/>
              <a:t>hlubokomořských</a:t>
            </a:r>
            <a:r>
              <a:rPr lang="en-GB" sz="1600" dirty="0"/>
              <a:t> </a:t>
            </a:r>
            <a:r>
              <a:rPr lang="en-GB" sz="1600" dirty="0" err="1"/>
              <a:t>prostředích</a:t>
            </a:r>
            <a:r>
              <a:rPr lang="en-GB" sz="1600" dirty="0"/>
              <a:t> </a:t>
            </a:r>
            <a:r>
              <a:rPr lang="en-GB" sz="1600" dirty="0" err="1"/>
              <a:t>vyvěrají</a:t>
            </a:r>
            <a:r>
              <a:rPr lang="en-GB" sz="1600" dirty="0"/>
              <a:t>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 smtClean="0"/>
              <a:t>uhlovodíky</a:t>
            </a:r>
            <a:r>
              <a:rPr lang="cs-CZ" sz="1600" dirty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 smtClean="0"/>
              <a:t>sulfidy</a:t>
            </a:r>
            <a:endParaRPr lang="en-GB" sz="1600" dirty="0"/>
          </a:p>
          <a:p>
            <a:r>
              <a:rPr lang="cs-CZ" sz="1600" dirty="0" err="1"/>
              <a:t>š</a:t>
            </a:r>
            <a:r>
              <a:rPr lang="en-GB" sz="1600" dirty="0" err="1" smtClean="0"/>
              <a:t>keble</a:t>
            </a:r>
            <a:r>
              <a:rPr lang="en-GB" sz="1600" dirty="0" smtClean="0"/>
              <a:t> </a:t>
            </a:r>
            <a:r>
              <a:rPr lang="en-GB" sz="1600" dirty="0" err="1"/>
              <a:t>čeledi</a:t>
            </a:r>
            <a:r>
              <a:rPr lang="en-GB" sz="1600" dirty="0"/>
              <a:t> </a:t>
            </a:r>
            <a:r>
              <a:rPr lang="en-GB" sz="1600" i="1" dirty="0" err="1"/>
              <a:t>Mytilidae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v </a:t>
            </a:r>
            <a:r>
              <a:rPr lang="en-GB" sz="1600" dirty="0" err="1"/>
              <a:t>tkáni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áber</a:t>
            </a:r>
            <a:r>
              <a:rPr lang="en-GB" sz="1600" dirty="0" smtClean="0"/>
              <a:t> </a:t>
            </a:r>
            <a:r>
              <a:rPr lang="en-GB" sz="1600" dirty="0" err="1"/>
              <a:t>symbiotické</a:t>
            </a:r>
            <a:r>
              <a:rPr lang="en-GB" sz="1600" dirty="0"/>
              <a:t> </a:t>
            </a:r>
            <a:r>
              <a:rPr lang="en-GB" sz="1600" dirty="0" err="1" smtClean="0"/>
              <a:t>metanotrofní</a:t>
            </a:r>
            <a:r>
              <a:rPr lang="cs-CZ" sz="1600" dirty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podle</a:t>
            </a:r>
            <a:r>
              <a:rPr lang="en-GB" sz="1600" dirty="0"/>
              <a:t> </a:t>
            </a:r>
            <a:r>
              <a:rPr lang="en-GB" sz="1600" dirty="0" err="1"/>
              <a:t>isotopického</a:t>
            </a:r>
            <a:r>
              <a:rPr lang="en-GB" sz="1600" dirty="0"/>
              <a:t> </a:t>
            </a:r>
            <a:r>
              <a:rPr lang="en-GB" sz="1600" dirty="0" err="1"/>
              <a:t>rozboru</a:t>
            </a:r>
            <a:r>
              <a:rPr lang="en-GB" sz="1600" dirty="0"/>
              <a:t> </a:t>
            </a:r>
            <a:r>
              <a:rPr lang="en-GB" sz="1600" dirty="0" err="1"/>
              <a:t>škeblí</a:t>
            </a:r>
            <a:r>
              <a:rPr lang="en-GB" sz="1600" dirty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uhlíku</a:t>
            </a:r>
            <a:endParaRPr lang="en-GB" sz="1600" dirty="0"/>
          </a:p>
          <a:p>
            <a:r>
              <a:rPr lang="en-GB" sz="1600" dirty="0"/>
              <a:t>je </a:t>
            </a:r>
            <a:r>
              <a:rPr lang="en-GB" sz="1600" dirty="0" err="1"/>
              <a:t>odvozena</a:t>
            </a:r>
            <a:r>
              <a:rPr lang="en-GB" sz="1600" dirty="0"/>
              <a:t> z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symbiózy</a:t>
            </a:r>
            <a:r>
              <a:rPr lang="en-GB" sz="1600" dirty="0"/>
              <a:t> </a:t>
            </a:r>
            <a:r>
              <a:rPr lang="en-GB" sz="1600" dirty="0" err="1"/>
              <a:t>vyuţívající</a:t>
            </a:r>
            <a:r>
              <a:rPr lang="en-GB" sz="1600" dirty="0"/>
              <a:t> </a:t>
            </a:r>
            <a:r>
              <a:rPr lang="en-GB" sz="1600" dirty="0" err="1"/>
              <a:t>fosilní</a:t>
            </a:r>
            <a:r>
              <a:rPr lang="en-GB" sz="1600" dirty="0"/>
              <a:t> </a:t>
            </a:r>
            <a:r>
              <a:rPr lang="en-GB" sz="1600" dirty="0" err="1" smtClean="0"/>
              <a:t>metan</a:t>
            </a:r>
            <a:endParaRPr lang="en-GB" sz="1600" dirty="0"/>
          </a:p>
          <a:p>
            <a:r>
              <a:rPr lang="en-GB" sz="1600" i="1" dirty="0" err="1"/>
              <a:t>Mytilus</a:t>
            </a:r>
            <a:r>
              <a:rPr lang="en-GB" sz="1600" i="1" dirty="0"/>
              <a:t> </a:t>
            </a:r>
            <a:r>
              <a:rPr lang="en-GB" sz="1600" i="1" dirty="0" err="1"/>
              <a:t>californianus</a:t>
            </a:r>
            <a:endParaRPr lang="en-GB" sz="1600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554960" cy="416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87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66" y="188640"/>
            <a:ext cx="9138533" cy="6120680"/>
          </a:xfrm>
        </p:spPr>
        <p:txBody>
          <a:bodyPr>
            <a:normAutofit/>
          </a:bodyPr>
          <a:lstStyle/>
          <a:p>
            <a:r>
              <a:rPr lang="cs-CZ" sz="1600" dirty="0" err="1"/>
              <a:t>h</a:t>
            </a:r>
            <a:r>
              <a:rPr lang="en-GB" sz="1600" dirty="0" err="1" smtClean="0"/>
              <a:t>lubokomořské</a:t>
            </a:r>
            <a:r>
              <a:rPr lang="en-GB" sz="1600" dirty="0" smtClean="0"/>
              <a:t> </a:t>
            </a:r>
            <a:r>
              <a:rPr lang="en-GB" sz="1600" dirty="0" err="1"/>
              <a:t>objevy</a:t>
            </a:r>
            <a:r>
              <a:rPr lang="en-GB" sz="1600" dirty="0"/>
              <a:t> </a:t>
            </a:r>
            <a:r>
              <a:rPr lang="en-GB" sz="1600" dirty="0" err="1"/>
              <a:t>inspirovaly</a:t>
            </a:r>
            <a:r>
              <a:rPr lang="en-GB" sz="1600" dirty="0"/>
              <a:t> </a:t>
            </a:r>
            <a:r>
              <a:rPr lang="en-GB" sz="1600" dirty="0" err="1"/>
              <a:t>výzkum</a:t>
            </a:r>
            <a:r>
              <a:rPr lang="en-GB" sz="1600" dirty="0"/>
              <a:t> </a:t>
            </a:r>
            <a:r>
              <a:rPr lang="en-GB" sz="1600" dirty="0" err="1"/>
              <a:t>společenstev</a:t>
            </a:r>
            <a:r>
              <a:rPr lang="en-GB" sz="1600" dirty="0"/>
              <a:t> </a:t>
            </a:r>
            <a:r>
              <a:rPr lang="en-GB" sz="1600" dirty="0" err="1" smtClean="0"/>
              <a:t>sedimentů</a:t>
            </a:r>
            <a:r>
              <a:rPr lang="cs-CZ" sz="1600" dirty="0"/>
              <a:t> </a:t>
            </a:r>
            <a:r>
              <a:rPr lang="en-GB" sz="1600" dirty="0" err="1" smtClean="0"/>
              <a:t>říčních</a:t>
            </a:r>
            <a:r>
              <a:rPr lang="en-GB" sz="1600" dirty="0" smtClean="0"/>
              <a:t> </a:t>
            </a:r>
            <a:r>
              <a:rPr lang="en-GB" sz="1600" dirty="0" err="1"/>
              <a:t>ústí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se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anaerobní</a:t>
            </a:r>
            <a:r>
              <a:rPr lang="en-GB" sz="1600" dirty="0"/>
              <a:t> </a:t>
            </a:r>
            <a:r>
              <a:rPr lang="en-GB" sz="1600" dirty="0" err="1"/>
              <a:t>degradaci</a:t>
            </a:r>
            <a:r>
              <a:rPr lang="en-GB" sz="1600" dirty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</a:t>
            </a:r>
            <a:r>
              <a:rPr lang="en-GB" sz="1600" dirty="0" err="1"/>
              <a:t>tvoří</a:t>
            </a:r>
            <a:endParaRPr lang="en-GB" sz="1600" dirty="0"/>
          </a:p>
          <a:p>
            <a:r>
              <a:rPr lang="en-GB" sz="1600" dirty="0" err="1"/>
              <a:t>velká</a:t>
            </a:r>
            <a:r>
              <a:rPr lang="en-GB" sz="1600" dirty="0"/>
              <a:t> </a:t>
            </a:r>
            <a:r>
              <a:rPr lang="en-GB" sz="1600" dirty="0" err="1" smtClean="0"/>
              <a:t>mno</a:t>
            </a:r>
            <a:r>
              <a:rPr lang="cs-CZ" sz="1600" dirty="0" smtClean="0"/>
              <a:t>ž</a:t>
            </a:r>
            <a:r>
              <a:rPr lang="en-GB" sz="1600" dirty="0" err="1" smtClean="0"/>
              <a:t>ství</a:t>
            </a:r>
            <a:r>
              <a:rPr lang="en-GB" sz="1600" dirty="0" smtClean="0"/>
              <a:t> </a:t>
            </a:r>
            <a:r>
              <a:rPr lang="en-GB" sz="1600" dirty="0" err="1" smtClean="0"/>
              <a:t>sirovodíku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 err="1"/>
              <a:t>byly</a:t>
            </a:r>
            <a:r>
              <a:rPr lang="en-GB" sz="1600" dirty="0"/>
              <a:t> </a:t>
            </a:r>
            <a:r>
              <a:rPr lang="en-GB" sz="1600" dirty="0" err="1"/>
              <a:t>objeveny</a:t>
            </a:r>
            <a:r>
              <a:rPr lang="en-GB" sz="1600" dirty="0"/>
              <a:t> </a:t>
            </a:r>
            <a:r>
              <a:rPr lang="en-GB" sz="1600" dirty="0" err="1"/>
              <a:t>sulfid-oxidující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v </a:t>
            </a:r>
            <a:r>
              <a:rPr lang="cs-CZ" sz="1600" dirty="0" err="1"/>
              <a:t>ž</a:t>
            </a:r>
            <a:r>
              <a:rPr lang="en-GB" sz="1600" dirty="0" err="1" smtClean="0"/>
              <a:t>ábrách</a:t>
            </a:r>
            <a:r>
              <a:rPr lang="en-GB" sz="1600" dirty="0" smtClean="0"/>
              <a:t> </a:t>
            </a:r>
            <a:r>
              <a:rPr lang="en-GB" sz="1600" dirty="0" err="1"/>
              <a:t>mnohých</a:t>
            </a:r>
            <a:r>
              <a:rPr lang="en-GB" sz="1600" dirty="0"/>
              <a:t> </a:t>
            </a:r>
            <a:r>
              <a:rPr lang="en-GB" sz="1600" dirty="0" err="1" smtClean="0"/>
              <a:t>škeblí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cs-CZ" sz="1600" dirty="0" err="1" smtClean="0"/>
              <a:t>apř</a:t>
            </a:r>
            <a:r>
              <a:rPr lang="cs-CZ" sz="1600" dirty="0" smtClean="0"/>
              <a:t> </a:t>
            </a:r>
            <a:r>
              <a:rPr lang="en-GB" sz="1600" i="1" dirty="0" err="1" smtClean="0"/>
              <a:t>Solemya</a:t>
            </a:r>
            <a:r>
              <a:rPr lang="en-GB" sz="1600" i="1" dirty="0" smtClean="0"/>
              <a:t> </a:t>
            </a:r>
            <a:r>
              <a:rPr lang="en-GB" sz="1600" i="1" dirty="0" err="1"/>
              <a:t>reidi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zástupců</a:t>
            </a:r>
            <a:r>
              <a:rPr lang="en-GB" sz="1600" dirty="0"/>
              <a:t> </a:t>
            </a:r>
            <a:r>
              <a:rPr lang="en-GB" sz="1600" dirty="0" err="1"/>
              <a:t>rodů</a:t>
            </a:r>
            <a:r>
              <a:rPr lang="en-GB" sz="1600" dirty="0"/>
              <a:t> </a:t>
            </a:r>
            <a:r>
              <a:rPr lang="en-GB" sz="1600" i="1" dirty="0" err="1"/>
              <a:t>Lucinina</a:t>
            </a:r>
            <a:r>
              <a:rPr lang="en-GB" sz="1600" i="1" dirty="0"/>
              <a:t>, </a:t>
            </a:r>
            <a:r>
              <a:rPr lang="en-GB" sz="1600" i="1" dirty="0" err="1"/>
              <a:t>Myrta</a:t>
            </a:r>
            <a:r>
              <a:rPr lang="en-GB" sz="1600" i="1" dirty="0"/>
              <a:t> a </a:t>
            </a:r>
            <a:r>
              <a:rPr lang="en-GB" sz="1600" i="1" dirty="0" err="1" smtClean="0"/>
              <a:t>Thyasura</a:t>
            </a:r>
            <a:endParaRPr lang="en-GB" sz="1600" i="1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ěkteří</a:t>
            </a:r>
            <a:r>
              <a:rPr lang="en-GB" sz="1600" dirty="0" smtClean="0"/>
              <a:t> </a:t>
            </a:r>
            <a:r>
              <a:rPr lang="en-GB" sz="1600" dirty="0" err="1"/>
              <a:t>symbionti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intracelulární</a:t>
            </a:r>
            <a:r>
              <a:rPr lang="en-GB" sz="1600" dirty="0"/>
              <a:t>, </a:t>
            </a:r>
            <a:r>
              <a:rPr lang="en-GB" sz="1600" dirty="0" err="1"/>
              <a:t>jiní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lokalizování</a:t>
            </a:r>
            <a:r>
              <a:rPr lang="en-GB" sz="1600" dirty="0"/>
              <a:t> v </a:t>
            </a:r>
            <a:r>
              <a:rPr lang="en-GB" sz="1600" dirty="0" err="1" smtClean="0"/>
              <a:t>oddělených</a:t>
            </a:r>
            <a:r>
              <a:rPr lang="cs-CZ" sz="1600" dirty="0"/>
              <a:t> </a:t>
            </a:r>
            <a:r>
              <a:rPr lang="en-GB" sz="1600" dirty="0" err="1" smtClean="0"/>
              <a:t>bakteriocystách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kutikulou</a:t>
            </a:r>
            <a:r>
              <a:rPr lang="en-GB" sz="1600" dirty="0"/>
              <a:t> a </a:t>
            </a:r>
            <a:r>
              <a:rPr lang="en-GB" sz="1600" dirty="0" err="1"/>
              <a:t>tkání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 err="1" smtClean="0"/>
              <a:t>ivočicha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škeble</a:t>
            </a:r>
            <a:r>
              <a:rPr lang="en-GB" sz="1600" dirty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uchovaly</a:t>
            </a:r>
            <a:r>
              <a:rPr lang="en-GB" sz="1600" dirty="0"/>
              <a:t> </a:t>
            </a:r>
            <a:r>
              <a:rPr lang="en-GB" sz="1600" dirty="0" err="1"/>
              <a:t>způsob</a:t>
            </a:r>
            <a:r>
              <a:rPr lang="en-GB" sz="1600" dirty="0"/>
              <a:t> </a:t>
            </a:r>
            <a:r>
              <a:rPr lang="en-GB" sz="1600" dirty="0" err="1"/>
              <a:t>příjímání</a:t>
            </a:r>
            <a:r>
              <a:rPr lang="en-GB" sz="1600" dirty="0"/>
              <a:t> </a:t>
            </a:r>
            <a:r>
              <a:rPr lang="en-GB" sz="1600" dirty="0" err="1"/>
              <a:t>potravy</a:t>
            </a:r>
            <a:r>
              <a:rPr lang="en-GB" sz="1600" dirty="0"/>
              <a:t> </a:t>
            </a:r>
            <a:r>
              <a:rPr lang="en-GB" sz="1600" dirty="0" err="1"/>
              <a:t>filtrací</a:t>
            </a:r>
            <a:r>
              <a:rPr lang="en-GB" sz="1600" dirty="0"/>
              <a:t>, </a:t>
            </a:r>
            <a:r>
              <a:rPr lang="en-GB" sz="1600" dirty="0" err="1"/>
              <a:t>jiné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zcela</a:t>
            </a:r>
            <a:r>
              <a:rPr lang="en-GB" sz="1600" dirty="0" smtClean="0"/>
              <a:t> </a:t>
            </a:r>
            <a:r>
              <a:rPr lang="en-GB" sz="1600" dirty="0" err="1"/>
              <a:t>závislé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symbiontu</a:t>
            </a:r>
            <a:endParaRPr lang="en-GB" sz="1600" dirty="0"/>
          </a:p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i="1" dirty="0"/>
              <a:t>S. </a:t>
            </a:r>
            <a:r>
              <a:rPr lang="en-GB" sz="1600" i="1" dirty="0" err="1"/>
              <a:t>reidi</a:t>
            </a:r>
            <a:r>
              <a:rPr lang="en-GB" sz="1600" i="1" dirty="0"/>
              <a:t> </a:t>
            </a:r>
            <a:r>
              <a:rPr lang="en-GB" sz="1600" dirty="0" err="1"/>
              <a:t>probíhá</a:t>
            </a:r>
            <a:r>
              <a:rPr lang="en-GB" sz="1600" dirty="0"/>
              <a:t> </a:t>
            </a:r>
            <a:r>
              <a:rPr lang="en-GB" sz="1600" dirty="0" err="1"/>
              <a:t>oxidace</a:t>
            </a:r>
            <a:r>
              <a:rPr lang="en-GB" sz="1600" dirty="0"/>
              <a:t> </a:t>
            </a:r>
            <a:r>
              <a:rPr lang="en-GB" sz="1600" dirty="0" err="1" smtClean="0"/>
              <a:t>sulfidů</a:t>
            </a:r>
            <a:r>
              <a:rPr lang="cs-CZ" sz="1600" dirty="0"/>
              <a:t> </a:t>
            </a:r>
            <a:r>
              <a:rPr lang="en-GB" sz="1600" dirty="0" err="1" smtClean="0"/>
              <a:t>nejen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symbiotické</a:t>
            </a:r>
            <a:r>
              <a:rPr lang="en-GB" sz="1600" dirty="0"/>
              <a:t> </a:t>
            </a:r>
            <a:r>
              <a:rPr lang="en-GB" sz="1600" dirty="0" err="1" smtClean="0"/>
              <a:t>bakterii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i</a:t>
            </a:r>
            <a:r>
              <a:rPr lang="en-GB" sz="1600" dirty="0"/>
              <a:t> v </a:t>
            </a:r>
            <a:r>
              <a:rPr lang="en-GB" sz="1600" dirty="0" err="1"/>
              <a:t>mitochondriích</a:t>
            </a:r>
            <a:r>
              <a:rPr lang="en-GB" sz="1600" dirty="0"/>
              <a:t> </a:t>
            </a:r>
            <a:r>
              <a:rPr lang="en-GB" sz="1600" dirty="0" err="1" smtClean="0"/>
              <a:t>hostitele</a:t>
            </a:r>
            <a:endParaRPr lang="en-GB" sz="16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3"/>
            <a:ext cx="7432501" cy="361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165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017001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757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Symbiotická</a:t>
            </a:r>
            <a:r>
              <a:rPr lang="en-GB" sz="1600" dirty="0"/>
              <a:t> </a:t>
            </a:r>
            <a:r>
              <a:rPr lang="en-GB" sz="1600" dirty="0" err="1"/>
              <a:t>produkce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ěkteří</a:t>
            </a:r>
            <a:r>
              <a:rPr lang="en-GB" sz="1600" dirty="0" smtClean="0"/>
              <a:t> </a:t>
            </a:r>
            <a:r>
              <a:rPr lang="en-GB" sz="1600" dirty="0" err="1"/>
              <a:t>mořští</a:t>
            </a:r>
            <a:r>
              <a:rPr lang="en-GB" sz="1600" dirty="0"/>
              <a:t> </a:t>
            </a:r>
            <a:r>
              <a:rPr lang="en-GB" sz="1600" dirty="0" err="1"/>
              <a:t>bezobratlí</a:t>
            </a:r>
            <a:r>
              <a:rPr lang="en-GB" sz="1600" dirty="0"/>
              <a:t> a </a:t>
            </a:r>
            <a:r>
              <a:rPr lang="en-GB" sz="1600" dirty="0" err="1"/>
              <a:t>ryby</a:t>
            </a:r>
            <a:r>
              <a:rPr lang="en-GB" sz="1600" dirty="0"/>
              <a:t> </a:t>
            </a:r>
            <a:r>
              <a:rPr lang="en-GB" sz="1600" dirty="0" err="1"/>
              <a:t>ustanovili</a:t>
            </a:r>
            <a:r>
              <a:rPr lang="en-GB" sz="1600" dirty="0"/>
              <a:t> </a:t>
            </a:r>
            <a:r>
              <a:rPr lang="en-GB" sz="1600" dirty="0" err="1"/>
              <a:t>mutualistický</a:t>
            </a:r>
            <a:r>
              <a:rPr lang="en-GB" sz="1600" dirty="0"/>
              <a:t> </a:t>
            </a:r>
            <a:r>
              <a:rPr lang="en-GB" sz="1600" dirty="0" err="1"/>
              <a:t>vztah</a:t>
            </a:r>
            <a:r>
              <a:rPr lang="en-GB" sz="1600" dirty="0"/>
              <a:t> </a:t>
            </a:r>
            <a:r>
              <a:rPr lang="en-GB" sz="1600" dirty="0" smtClean="0"/>
              <a:t>s</a:t>
            </a:r>
            <a:r>
              <a:rPr lang="cs-CZ" sz="1600" dirty="0" smtClean="0"/>
              <a:t> </a:t>
            </a:r>
            <a:r>
              <a:rPr lang="en-GB" sz="1600" dirty="0" err="1" smtClean="0"/>
              <a:t>luminiscenčními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yto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specializovaném</a:t>
            </a:r>
            <a:r>
              <a:rPr lang="en-GB" sz="1600" dirty="0"/>
              <a:t> </a:t>
            </a:r>
            <a:r>
              <a:rPr lang="en-GB" sz="1600" dirty="0" err="1"/>
              <a:t>orgánu</a:t>
            </a:r>
            <a:r>
              <a:rPr lang="en-GB" sz="1600" dirty="0"/>
              <a:t>, </a:t>
            </a:r>
            <a:r>
              <a:rPr lang="en-GB" sz="1600" dirty="0" err="1"/>
              <a:t>který</a:t>
            </a:r>
            <a:r>
              <a:rPr lang="en-GB" sz="1600" dirty="0"/>
              <a:t> </a:t>
            </a:r>
            <a:r>
              <a:rPr lang="en-GB" sz="1600" dirty="0" err="1"/>
              <a:t>můţe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blízko</a:t>
            </a:r>
            <a:r>
              <a:rPr lang="en-GB" sz="1600" dirty="0"/>
              <a:t> </a:t>
            </a:r>
            <a:r>
              <a:rPr lang="en-GB" sz="1600" dirty="0" err="1" smtClean="0"/>
              <a:t>oka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břiše</a:t>
            </a:r>
            <a:r>
              <a:rPr lang="en-GB" sz="1600" dirty="0"/>
              <a:t>, u </a:t>
            </a:r>
            <a:r>
              <a:rPr lang="en-GB" sz="1600" dirty="0" err="1"/>
              <a:t>konečníku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 smtClean="0"/>
              <a:t>čelistí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489848" cy="365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13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dirty="0"/>
          </a:p>
          <a:p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 smtClean="0"/>
              <a:t>chobotnice</a:t>
            </a:r>
            <a:r>
              <a:rPr lang="cs-CZ" sz="1600" dirty="0" smtClean="0"/>
              <a:t> jsou</a:t>
            </a:r>
            <a:r>
              <a:rPr lang="en-GB" sz="1600" dirty="0" smtClean="0"/>
              <a:t> </a:t>
            </a:r>
            <a:r>
              <a:rPr lang="en-GB" sz="1600" dirty="0" err="1"/>
              <a:t>luminiscenční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dvou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 err="1" smtClean="0"/>
              <a:t>lázách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dutině</a:t>
            </a:r>
            <a:r>
              <a:rPr lang="en-GB" sz="1600" dirty="0"/>
              <a:t> </a:t>
            </a:r>
            <a:r>
              <a:rPr lang="en-GB" sz="1600" dirty="0" err="1"/>
              <a:t>pláště</a:t>
            </a:r>
            <a:r>
              <a:rPr lang="en-GB" sz="1600" dirty="0"/>
              <a:t> </a:t>
            </a:r>
            <a:r>
              <a:rPr lang="en-GB" sz="1600" dirty="0" err="1"/>
              <a:t>blízko</a:t>
            </a:r>
            <a:r>
              <a:rPr lang="en-GB" sz="1600" dirty="0"/>
              <a:t> </a:t>
            </a:r>
            <a:r>
              <a:rPr lang="en-GB" sz="1600" dirty="0" err="1"/>
              <a:t>inkoustových</a:t>
            </a:r>
            <a:r>
              <a:rPr lang="en-GB" sz="1600" dirty="0"/>
              <a:t> </a:t>
            </a:r>
            <a:r>
              <a:rPr lang="en-GB" sz="1600" dirty="0" err="1" smtClean="0"/>
              <a:t>vaků</a:t>
            </a:r>
            <a:endParaRPr lang="en-GB" sz="1600" dirty="0"/>
          </a:p>
          <a:p>
            <a:r>
              <a:rPr lang="cs-CZ" sz="1600" dirty="0" err="1"/>
              <a:t>l</a:t>
            </a:r>
            <a:r>
              <a:rPr lang="en-GB" sz="1600" dirty="0" err="1" smtClean="0"/>
              <a:t>uminiscenční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i="1" dirty="0"/>
              <a:t>Vibrio a </a:t>
            </a:r>
            <a:r>
              <a:rPr lang="en-GB" sz="1600" i="1" dirty="0" err="1" smtClean="0"/>
              <a:t>Photobacterium</a:t>
            </a:r>
            <a:r>
              <a:rPr lang="cs-CZ" sz="1600" i="1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speciálních</a:t>
            </a:r>
            <a:r>
              <a:rPr lang="en-GB" sz="1600" dirty="0"/>
              <a:t> </a:t>
            </a:r>
            <a:r>
              <a:rPr lang="en-GB" sz="1600" dirty="0" err="1"/>
              <a:t>vakovitých</a:t>
            </a:r>
            <a:r>
              <a:rPr lang="en-GB" sz="1600" dirty="0"/>
              <a:t> </a:t>
            </a:r>
            <a:r>
              <a:rPr lang="en-GB" sz="1600" dirty="0" err="1"/>
              <a:t>orgánech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 smtClean="0"/>
              <a:t>mívají</a:t>
            </a:r>
            <a:r>
              <a:rPr lang="cs-CZ" sz="1600" dirty="0"/>
              <a:t> </a:t>
            </a:r>
            <a:r>
              <a:rPr lang="en-GB" sz="1600" dirty="0" err="1" smtClean="0"/>
              <a:t>externí</a:t>
            </a:r>
            <a:r>
              <a:rPr lang="en-GB" sz="1600" dirty="0" smtClean="0"/>
              <a:t> </a:t>
            </a:r>
            <a:r>
              <a:rPr lang="en-GB" sz="1600" dirty="0" err="1"/>
              <a:t>póry</a:t>
            </a:r>
            <a:r>
              <a:rPr lang="en-GB" sz="1600" dirty="0"/>
              <a:t> pro </a:t>
            </a:r>
            <a:r>
              <a:rPr lang="en-GB" sz="1600" dirty="0" err="1"/>
              <a:t>vstup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a </a:t>
            </a:r>
            <a:r>
              <a:rPr lang="en-GB" sz="1600" dirty="0" err="1"/>
              <a:t>výměnu</a:t>
            </a:r>
            <a:r>
              <a:rPr lang="en-GB" sz="1600" dirty="0"/>
              <a:t> s </a:t>
            </a:r>
            <a:r>
              <a:rPr lang="en-GB" sz="1600" dirty="0" err="1" smtClean="0"/>
              <a:t>vnějším</a:t>
            </a:r>
            <a:r>
              <a:rPr lang="cs-CZ" sz="1600" dirty="0"/>
              <a:t> </a:t>
            </a:r>
            <a:r>
              <a:rPr lang="en-GB" sz="1600" dirty="0" err="1" smtClean="0"/>
              <a:t>mořským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prostředím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yby</a:t>
            </a:r>
            <a:r>
              <a:rPr lang="en-GB" sz="1600" dirty="0" smtClean="0"/>
              <a:t> </a:t>
            </a:r>
            <a:r>
              <a:rPr lang="en-GB" sz="1600" dirty="0" err="1"/>
              <a:t>zásobují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ivinami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chrání</a:t>
            </a:r>
            <a:r>
              <a:rPr lang="en-GB" sz="1600" dirty="0"/>
              <a:t> je </a:t>
            </a:r>
            <a:r>
              <a:rPr lang="en-GB" sz="1600" dirty="0" err="1"/>
              <a:t>proti</a:t>
            </a:r>
            <a:r>
              <a:rPr lang="en-GB" sz="1600" dirty="0"/>
              <a:t> </a:t>
            </a:r>
            <a:r>
              <a:rPr lang="en-GB" sz="1600" dirty="0" err="1" smtClean="0"/>
              <a:t>kompetici</a:t>
            </a:r>
            <a:endParaRPr lang="en-GB" sz="1600" dirty="0"/>
          </a:p>
          <a:p>
            <a:r>
              <a:rPr lang="cs-CZ" sz="1600" dirty="0" err="1"/>
              <a:t>l</a:t>
            </a:r>
            <a:r>
              <a:rPr lang="en-GB" sz="1600" dirty="0" err="1" smtClean="0"/>
              <a:t>uminiscenční</a:t>
            </a:r>
            <a:r>
              <a:rPr lang="en-GB" sz="1600" dirty="0" smtClean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emitují</a:t>
            </a:r>
            <a:r>
              <a:rPr lang="en-GB" sz="1600" dirty="0"/>
              <a:t> </a:t>
            </a:r>
            <a:r>
              <a:rPr lang="en-GB" sz="1600" dirty="0" err="1"/>
              <a:t>světlo</a:t>
            </a:r>
            <a:r>
              <a:rPr lang="en-GB" sz="1600" dirty="0"/>
              <a:t> </a:t>
            </a:r>
            <a:r>
              <a:rPr lang="en-GB" sz="1600" dirty="0" err="1" smtClean="0"/>
              <a:t>kontinuálně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ryby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manipulovat</a:t>
            </a:r>
            <a:r>
              <a:rPr lang="en-GB" sz="1600" dirty="0"/>
              <a:t>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orgány</a:t>
            </a:r>
            <a:r>
              <a:rPr lang="en-GB" sz="1600" dirty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aby </a:t>
            </a:r>
            <a:r>
              <a:rPr lang="en-GB" sz="1600" dirty="0" err="1"/>
              <a:t>emitovaly</a:t>
            </a:r>
            <a:r>
              <a:rPr lang="en-GB" sz="1600" dirty="0"/>
              <a:t> </a:t>
            </a:r>
            <a:r>
              <a:rPr lang="en-GB" sz="1600" dirty="0" err="1"/>
              <a:t>záblesky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endParaRPr lang="en-GB" sz="1600" dirty="0"/>
          </a:p>
          <a:p>
            <a:r>
              <a:rPr lang="cs-CZ" sz="1600" dirty="0" err="1"/>
              <a:t>r</a:t>
            </a:r>
            <a:r>
              <a:rPr lang="en-GB" sz="1600" dirty="0" err="1" smtClean="0"/>
              <a:t>yba</a:t>
            </a:r>
            <a:r>
              <a:rPr lang="en-GB" sz="1600" dirty="0" smtClean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i="1" dirty="0" err="1" smtClean="0"/>
              <a:t>Photoblepharo</a:t>
            </a:r>
            <a:r>
              <a:rPr lang="en-GB" sz="1600" dirty="0" err="1" smtClean="0"/>
              <a:t>n</a:t>
            </a:r>
            <a:r>
              <a:rPr lang="cs-CZ" sz="1600" dirty="0"/>
              <a:t> </a:t>
            </a:r>
            <a:r>
              <a:rPr lang="en-GB" sz="1600" dirty="0" smtClean="0"/>
              <a:t>„</a:t>
            </a:r>
            <a:r>
              <a:rPr lang="en-GB" sz="1600" dirty="0" err="1" smtClean="0"/>
              <a:t>vypne</a:t>
            </a:r>
            <a:r>
              <a:rPr lang="en-GB" sz="1600" dirty="0"/>
              <a:t>“ </a:t>
            </a:r>
            <a:r>
              <a:rPr lang="en-GB" sz="1600" dirty="0" err="1"/>
              <a:t>světlo</a:t>
            </a:r>
            <a:r>
              <a:rPr lang="en-GB" sz="1600" dirty="0"/>
              <a:t> </a:t>
            </a:r>
            <a:r>
              <a:rPr lang="en-GB" sz="1600" dirty="0" err="1" smtClean="0"/>
              <a:t>zata</a:t>
            </a:r>
            <a:r>
              <a:rPr lang="cs-CZ" sz="1600" dirty="0" smtClean="0"/>
              <a:t>j</a:t>
            </a:r>
            <a:r>
              <a:rPr lang="en-GB" sz="1600" dirty="0" err="1" smtClean="0"/>
              <a:t>ením</a:t>
            </a:r>
            <a:r>
              <a:rPr lang="cs-CZ" sz="1600" dirty="0"/>
              <a:t> </a:t>
            </a:r>
            <a:r>
              <a:rPr lang="en-GB" sz="1600" dirty="0" err="1" smtClean="0"/>
              <a:t>tmavého</a:t>
            </a:r>
            <a:r>
              <a:rPr lang="en-GB" sz="1600" dirty="0" smtClean="0"/>
              <a:t> </a:t>
            </a:r>
            <a:r>
              <a:rPr lang="en-GB" sz="1600" dirty="0" err="1"/>
              <a:t>závěsu</a:t>
            </a:r>
            <a:r>
              <a:rPr lang="en-GB" sz="1600" dirty="0"/>
              <a:t> </a:t>
            </a:r>
            <a:r>
              <a:rPr lang="en-GB" sz="1600" dirty="0" err="1" smtClean="0"/>
              <a:t>přes</a:t>
            </a:r>
            <a:r>
              <a:rPr lang="cs-CZ" sz="1600" dirty="0"/>
              <a:t> </a:t>
            </a:r>
            <a:r>
              <a:rPr lang="en-GB" sz="1600" dirty="0" err="1" smtClean="0"/>
              <a:t>světelný</a:t>
            </a:r>
            <a:r>
              <a:rPr lang="en-GB" sz="1600" dirty="0" smtClean="0"/>
              <a:t> </a:t>
            </a:r>
            <a:r>
              <a:rPr lang="en-GB" sz="1600" dirty="0" err="1" smtClean="0"/>
              <a:t>orgán</a:t>
            </a:r>
            <a:endParaRPr lang="en-GB" sz="16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34786"/>
            <a:ext cx="5472608" cy="36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409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39712"/>
            <a:ext cx="8964488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r</a:t>
            </a:r>
            <a:r>
              <a:rPr lang="en-GB" sz="1600" dirty="0" err="1" smtClean="0"/>
              <a:t>yba</a:t>
            </a:r>
            <a:r>
              <a:rPr lang="en-GB" sz="1600" dirty="0" smtClean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i="1" dirty="0" err="1"/>
              <a:t>Anomalops</a:t>
            </a:r>
            <a:r>
              <a:rPr lang="en-GB" sz="1600" dirty="0"/>
              <a:t> – </a:t>
            </a:r>
            <a:r>
              <a:rPr lang="en-GB" sz="1600" dirty="0" err="1"/>
              <a:t>světelný</a:t>
            </a:r>
            <a:r>
              <a:rPr lang="en-GB" sz="1600" dirty="0"/>
              <a:t> </a:t>
            </a:r>
            <a:r>
              <a:rPr lang="en-GB" sz="1600" dirty="0" err="1"/>
              <a:t>orgán</a:t>
            </a:r>
            <a:r>
              <a:rPr lang="en-GB" sz="1600" dirty="0"/>
              <a:t> </a:t>
            </a:r>
            <a:r>
              <a:rPr lang="en-GB" sz="1600" dirty="0" err="1"/>
              <a:t>vevnitř</a:t>
            </a:r>
            <a:r>
              <a:rPr lang="en-GB" sz="1600" dirty="0"/>
              <a:t> </a:t>
            </a:r>
            <a:r>
              <a:rPr lang="en-GB" sz="1600" dirty="0" err="1"/>
              <a:t>vystlaný</a:t>
            </a:r>
            <a:r>
              <a:rPr lang="en-GB" sz="1600" dirty="0"/>
              <a:t> </a:t>
            </a:r>
            <a:r>
              <a:rPr lang="en-GB" sz="1600" dirty="0" err="1" smtClean="0"/>
              <a:t>reflexními</a:t>
            </a:r>
            <a:r>
              <a:rPr lang="cs-CZ" sz="1600" dirty="0"/>
              <a:t> </a:t>
            </a:r>
            <a:r>
              <a:rPr lang="en-GB" sz="1600" dirty="0" err="1" smtClean="0"/>
              <a:t>guanin-obsahujícími</a:t>
            </a:r>
            <a:r>
              <a:rPr lang="en-GB" sz="1600" dirty="0" smtClean="0"/>
              <a:t> </a:t>
            </a:r>
            <a:r>
              <a:rPr lang="en-GB" sz="1600" dirty="0" err="1"/>
              <a:t>buňkami</a:t>
            </a:r>
            <a:r>
              <a:rPr lang="en-GB" sz="1600" dirty="0"/>
              <a:t> se </a:t>
            </a:r>
            <a:r>
              <a:rPr lang="en-GB" sz="1600" dirty="0" err="1"/>
              <a:t>otáčí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oko</a:t>
            </a:r>
            <a:r>
              <a:rPr lang="en-GB" sz="1600" dirty="0"/>
              <a:t> o </a:t>
            </a:r>
            <a:r>
              <a:rPr lang="en-GB" sz="1600" dirty="0" err="1"/>
              <a:t>téměř</a:t>
            </a:r>
            <a:r>
              <a:rPr lang="en-GB" sz="1600" dirty="0"/>
              <a:t> 180o</a:t>
            </a:r>
          </a:p>
          <a:p>
            <a:r>
              <a:rPr lang="en-GB" sz="1600" i="1" dirty="0" err="1"/>
              <a:t>Photoblepharon</a:t>
            </a:r>
            <a:r>
              <a:rPr lang="en-GB" sz="1600" i="1" dirty="0"/>
              <a:t>, </a:t>
            </a:r>
            <a:r>
              <a:rPr lang="en-GB" sz="1600" i="1" dirty="0" err="1"/>
              <a:t>Anomalops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světelný</a:t>
            </a:r>
            <a:r>
              <a:rPr lang="en-GB" sz="1600" dirty="0"/>
              <a:t> </a:t>
            </a:r>
            <a:r>
              <a:rPr lang="en-GB" sz="1600" dirty="0" err="1"/>
              <a:t>orgán</a:t>
            </a:r>
            <a:r>
              <a:rPr lang="en-GB" sz="1600" dirty="0"/>
              <a:t> pod </a:t>
            </a:r>
            <a:r>
              <a:rPr lang="en-GB" sz="1600" dirty="0" err="1"/>
              <a:t>očima</a:t>
            </a:r>
            <a:r>
              <a:rPr lang="en-GB" sz="1600" dirty="0"/>
              <a:t> – </a:t>
            </a:r>
            <a:r>
              <a:rPr lang="en-GB" sz="1600" dirty="0" err="1" smtClean="0"/>
              <a:t>pou</a:t>
            </a:r>
            <a:r>
              <a:rPr lang="cs-CZ" sz="1600" dirty="0" smtClean="0"/>
              <a:t>ž</a:t>
            </a:r>
            <a:r>
              <a:rPr lang="en-GB" sz="1600" dirty="0" err="1" smtClean="0"/>
              <a:t>ívány</a:t>
            </a:r>
            <a:r>
              <a:rPr lang="cs-CZ" sz="1600" dirty="0"/>
              <a:t> </a:t>
            </a:r>
            <a:r>
              <a:rPr lang="en-GB" sz="1600" dirty="0" err="1" smtClean="0"/>
              <a:t>těmito</a:t>
            </a:r>
            <a:r>
              <a:rPr lang="en-GB" sz="1600" dirty="0" smtClean="0"/>
              <a:t> </a:t>
            </a:r>
            <a:r>
              <a:rPr lang="en-GB" sz="1600" dirty="0" err="1"/>
              <a:t>nočními</a:t>
            </a:r>
            <a:r>
              <a:rPr lang="en-GB" sz="1600" dirty="0"/>
              <a:t> </a:t>
            </a:r>
            <a:r>
              <a:rPr lang="en-GB" sz="1600" dirty="0" err="1"/>
              <a:t>rybami</a:t>
            </a:r>
            <a:r>
              <a:rPr lang="en-GB" sz="1600" dirty="0"/>
              <a:t> </a:t>
            </a:r>
            <a:r>
              <a:rPr lang="en-GB" sz="1600" dirty="0" err="1" smtClean="0"/>
              <a:t>mo</a:t>
            </a:r>
            <a:r>
              <a:rPr lang="cs-CZ" sz="1600" dirty="0" smtClean="0"/>
              <a:t>ž</a:t>
            </a:r>
            <a:r>
              <a:rPr lang="en-GB" sz="1600" dirty="0" err="1" smtClean="0"/>
              <a:t>ná</a:t>
            </a:r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světlomet</a:t>
            </a:r>
            <a:endParaRPr lang="cs-CZ" sz="1600" dirty="0" smtClean="0"/>
          </a:p>
          <a:p>
            <a:r>
              <a:rPr lang="en-GB" sz="1600" dirty="0" err="1" smtClean="0"/>
              <a:t>jde</a:t>
            </a:r>
            <a:r>
              <a:rPr lang="en-GB" sz="1600" dirty="0" smtClean="0"/>
              <a:t> </a:t>
            </a:r>
            <a:r>
              <a:rPr lang="en-GB" sz="1600" dirty="0"/>
              <a:t>o </a:t>
            </a:r>
            <a:r>
              <a:rPr lang="en-GB" sz="1600" dirty="0" err="1"/>
              <a:t>stádní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 err="1" smtClean="0"/>
              <a:t>ivočichy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 smtClean="0"/>
              <a:t>mo</a:t>
            </a:r>
            <a:r>
              <a:rPr lang="cs-CZ" sz="1600" dirty="0" smtClean="0"/>
              <a:t>ž</a:t>
            </a:r>
            <a:r>
              <a:rPr lang="en-GB" sz="1600" dirty="0" err="1" smtClean="0"/>
              <a:t>ná</a:t>
            </a:r>
            <a:r>
              <a:rPr lang="en-GB" sz="1600" dirty="0" smtClean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napomáhá</a:t>
            </a:r>
            <a:r>
              <a:rPr lang="en-GB" sz="1600" dirty="0"/>
              <a:t> </a:t>
            </a:r>
            <a:r>
              <a:rPr lang="en-GB" sz="1600" dirty="0" err="1"/>
              <a:t>učení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odrazuje</a:t>
            </a:r>
            <a:r>
              <a:rPr lang="en-GB" sz="1600" dirty="0"/>
              <a:t> </a:t>
            </a:r>
            <a:r>
              <a:rPr lang="en-GB" sz="1600" dirty="0" err="1" smtClean="0"/>
              <a:t>nepřítele</a:t>
            </a:r>
            <a:endParaRPr lang="en-GB" sz="1600" dirty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akterie</a:t>
            </a:r>
            <a:r>
              <a:rPr lang="en-GB" sz="1600" dirty="0" smtClean="0"/>
              <a:t> </a:t>
            </a:r>
            <a:r>
              <a:rPr lang="en-GB" sz="1600" dirty="0"/>
              <a:t>z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orgánů</a:t>
            </a:r>
            <a:r>
              <a:rPr lang="en-GB" sz="1600" dirty="0"/>
              <a:t> se </a:t>
            </a:r>
            <a:r>
              <a:rPr lang="en-GB" sz="1600" dirty="0" err="1"/>
              <a:t>nepodařilo</a:t>
            </a:r>
            <a:r>
              <a:rPr lang="en-GB" sz="1600" dirty="0"/>
              <a:t> </a:t>
            </a:r>
            <a:r>
              <a:rPr lang="en-GB" sz="1600" dirty="0" err="1"/>
              <a:t>pěstovat</a:t>
            </a:r>
            <a:r>
              <a:rPr lang="en-GB" sz="1600" dirty="0"/>
              <a:t> </a:t>
            </a:r>
            <a:r>
              <a:rPr lang="en-GB" sz="1600" dirty="0" err="1"/>
              <a:t>vně</a:t>
            </a:r>
            <a:r>
              <a:rPr lang="en-GB" sz="1600" dirty="0"/>
              <a:t> </a:t>
            </a:r>
            <a:r>
              <a:rPr lang="en-GB" sz="1600" dirty="0" err="1" smtClean="0"/>
              <a:t>ryby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yto</a:t>
            </a:r>
            <a:r>
              <a:rPr lang="en-GB" sz="1600" dirty="0" smtClean="0"/>
              <a:t> </a:t>
            </a:r>
            <a:r>
              <a:rPr lang="en-GB" sz="1600" dirty="0" err="1"/>
              <a:t>ryby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ijí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mělkých</a:t>
            </a:r>
            <a:r>
              <a:rPr lang="en-GB" sz="1600" dirty="0"/>
              <a:t> </a:t>
            </a:r>
            <a:r>
              <a:rPr lang="en-GB" sz="1600" dirty="0" err="1"/>
              <a:t>vodách</a:t>
            </a:r>
            <a:r>
              <a:rPr lang="en-GB" sz="1600" dirty="0"/>
              <a:t>, ale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mutualistických</a:t>
            </a:r>
            <a:r>
              <a:rPr lang="en-GB" sz="1600" dirty="0"/>
              <a:t> </a:t>
            </a:r>
            <a:r>
              <a:rPr lang="en-GB" sz="1600" dirty="0" err="1" smtClean="0"/>
              <a:t>asociací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luminiscenčními</a:t>
            </a:r>
            <a:r>
              <a:rPr lang="en-GB" sz="1600" dirty="0"/>
              <a:t> </a:t>
            </a:r>
            <a:r>
              <a:rPr lang="en-GB" sz="1600" dirty="0" err="1"/>
              <a:t>bakteriemi</a:t>
            </a:r>
            <a:r>
              <a:rPr lang="en-GB" sz="1600" dirty="0"/>
              <a:t> je s </a:t>
            </a:r>
            <a:r>
              <a:rPr lang="en-GB" sz="1600" dirty="0" err="1"/>
              <a:t>hlubokomořskými</a:t>
            </a:r>
            <a:r>
              <a:rPr lang="en-GB" sz="1600" dirty="0"/>
              <a:t> </a:t>
            </a:r>
            <a:r>
              <a:rPr lang="en-GB" sz="1600" dirty="0" err="1"/>
              <a:t>rybami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 err="1" smtClean="0"/>
              <a:t>ijícími</a:t>
            </a:r>
            <a:r>
              <a:rPr lang="cs-CZ" sz="1600" dirty="0"/>
              <a:t> </a:t>
            </a:r>
            <a:r>
              <a:rPr lang="en-GB" sz="1600" dirty="0" err="1" smtClean="0"/>
              <a:t>mimo</a:t>
            </a:r>
            <a:r>
              <a:rPr lang="en-GB" sz="1600" dirty="0" smtClean="0"/>
              <a:t> </a:t>
            </a:r>
            <a:r>
              <a:rPr lang="en-GB" sz="1600" dirty="0" err="1"/>
              <a:t>dosah</a:t>
            </a:r>
            <a:r>
              <a:rPr lang="en-GB" sz="1600" dirty="0"/>
              <a:t> </a:t>
            </a:r>
            <a:r>
              <a:rPr lang="en-GB" sz="1600" dirty="0" err="1" smtClean="0"/>
              <a:t>světla</a:t>
            </a:r>
            <a:endParaRPr lang="en-GB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50" y="2708920"/>
            <a:ext cx="5303837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336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e</a:t>
            </a:r>
            <a:r>
              <a:rPr lang="en-GB" sz="1600" dirty="0" err="1" smtClean="0"/>
              <a:t>mise</a:t>
            </a:r>
            <a:r>
              <a:rPr lang="en-GB" sz="1600" dirty="0" smtClean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 </a:t>
            </a:r>
            <a:r>
              <a:rPr lang="en-GB" sz="1600" dirty="0" err="1"/>
              <a:t>napomáhá</a:t>
            </a:r>
            <a:r>
              <a:rPr lang="en-GB" sz="1600" dirty="0"/>
              <a:t> </a:t>
            </a:r>
            <a:r>
              <a:rPr lang="en-GB" sz="1600" dirty="0" err="1"/>
              <a:t>druhovému</a:t>
            </a:r>
            <a:r>
              <a:rPr lang="en-GB" sz="1600" dirty="0"/>
              <a:t> </a:t>
            </a:r>
            <a:r>
              <a:rPr lang="en-GB" sz="1600" dirty="0" err="1"/>
              <a:t>rozlišení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 smtClean="0"/>
              <a:t>ryb</a:t>
            </a:r>
            <a:endParaRPr lang="en-GB" sz="1600" dirty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var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umístění</a:t>
            </a:r>
            <a:r>
              <a:rPr lang="en-GB" sz="1600" dirty="0"/>
              <a:t> </a:t>
            </a:r>
            <a:r>
              <a:rPr lang="en-GB" sz="1600" dirty="0" err="1"/>
              <a:t>světelných</a:t>
            </a:r>
            <a:r>
              <a:rPr lang="en-GB" sz="1600" dirty="0"/>
              <a:t> </a:t>
            </a:r>
            <a:r>
              <a:rPr lang="en-GB" sz="1600" dirty="0" err="1"/>
              <a:t>orgánů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rybě</a:t>
            </a:r>
            <a:r>
              <a:rPr lang="en-GB" sz="1600" dirty="0"/>
              <a:t> a </a:t>
            </a:r>
            <a:r>
              <a:rPr lang="en-GB" sz="1600" dirty="0" err="1"/>
              <a:t>skutečnost</a:t>
            </a:r>
            <a:r>
              <a:rPr lang="en-GB" sz="1600" dirty="0"/>
              <a:t>, </a:t>
            </a:r>
            <a:r>
              <a:rPr lang="cs-CZ" sz="1600" dirty="0" err="1"/>
              <a:t>ž</a:t>
            </a:r>
            <a:r>
              <a:rPr lang="en-GB" sz="1600" dirty="0" smtClean="0"/>
              <a:t>e </a:t>
            </a:r>
            <a:r>
              <a:rPr lang="en-GB" sz="1600" dirty="0"/>
              <a:t>se </a:t>
            </a:r>
            <a:r>
              <a:rPr lang="en-GB" sz="1600" dirty="0" err="1" smtClean="0"/>
              <a:t>často</a:t>
            </a:r>
            <a:r>
              <a:rPr lang="cs-CZ" sz="1600" dirty="0"/>
              <a:t>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jednom</a:t>
            </a:r>
            <a:r>
              <a:rPr lang="en-GB" sz="1600" dirty="0"/>
              <a:t> </a:t>
            </a:r>
            <a:r>
              <a:rPr lang="en-GB" sz="1600" dirty="0" err="1"/>
              <a:t>pohlaví</a:t>
            </a:r>
            <a:r>
              <a:rPr lang="en-GB" sz="1600" dirty="0"/>
              <a:t>, </a:t>
            </a:r>
            <a:r>
              <a:rPr lang="en-GB" sz="1600" dirty="0" err="1"/>
              <a:t>naznačují</a:t>
            </a:r>
            <a:r>
              <a:rPr lang="en-GB" sz="1600" dirty="0"/>
              <a:t>, </a:t>
            </a:r>
            <a:r>
              <a:rPr lang="cs-CZ" sz="1600" dirty="0" err="1"/>
              <a:t>ž</a:t>
            </a:r>
            <a:r>
              <a:rPr lang="en-GB" sz="1600" dirty="0" smtClean="0"/>
              <a:t>e 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 smtClean="0"/>
              <a:t>hrát</a:t>
            </a:r>
            <a:r>
              <a:rPr lang="cs-CZ" sz="1600" dirty="0"/>
              <a:t> </a:t>
            </a:r>
            <a:r>
              <a:rPr lang="en-GB" sz="1600" dirty="0" err="1" smtClean="0"/>
              <a:t>kritickou</a:t>
            </a:r>
            <a:r>
              <a:rPr lang="en-GB" sz="1600" dirty="0" smtClean="0"/>
              <a:t> </a:t>
            </a:r>
            <a:r>
              <a:rPr lang="en-GB" sz="1600" dirty="0" err="1"/>
              <a:t>roli</a:t>
            </a:r>
            <a:r>
              <a:rPr lang="en-GB" sz="1600" dirty="0"/>
              <a:t> pro </a:t>
            </a:r>
            <a:r>
              <a:rPr lang="en-GB" sz="1600" dirty="0" err="1" smtClean="0"/>
              <a:t>páření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světelné</a:t>
            </a:r>
            <a:r>
              <a:rPr lang="en-GB" sz="1600" dirty="0"/>
              <a:t> </a:t>
            </a:r>
            <a:r>
              <a:rPr lang="en-GB" sz="1600" dirty="0" err="1"/>
              <a:t>orgány</a:t>
            </a:r>
            <a:r>
              <a:rPr lang="en-GB" sz="1600" dirty="0"/>
              <a:t> </a:t>
            </a:r>
            <a:r>
              <a:rPr lang="en-GB" sz="1600" dirty="0" err="1"/>
              <a:t>umístěné</a:t>
            </a:r>
            <a:r>
              <a:rPr lang="en-GB" sz="1600" dirty="0"/>
              <a:t> </a:t>
            </a:r>
            <a:r>
              <a:rPr lang="en-GB" sz="1600" dirty="0" err="1"/>
              <a:t>blízko</a:t>
            </a:r>
            <a:r>
              <a:rPr lang="en-GB" sz="1600" dirty="0"/>
              <a:t> </a:t>
            </a:r>
            <a:r>
              <a:rPr lang="en-GB" sz="1600" dirty="0" err="1"/>
              <a:t>očí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konkávní</a:t>
            </a:r>
            <a:r>
              <a:rPr lang="en-GB" sz="1600" dirty="0"/>
              <a:t> </a:t>
            </a:r>
            <a:r>
              <a:rPr lang="en-GB" sz="1600" dirty="0" err="1" smtClean="0"/>
              <a:t>zrcadla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guanidin-obsahujících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 a </a:t>
            </a:r>
            <a:r>
              <a:rPr lang="en-GB" sz="1600" dirty="0" err="1"/>
              <a:t>čočce</a:t>
            </a:r>
            <a:r>
              <a:rPr lang="en-GB" sz="1600" dirty="0"/>
              <a:t> </a:t>
            </a:r>
            <a:r>
              <a:rPr lang="en-GB" sz="1600" dirty="0" err="1"/>
              <a:t>podobné</a:t>
            </a:r>
            <a:r>
              <a:rPr lang="en-GB" sz="1600" dirty="0"/>
              <a:t> </a:t>
            </a:r>
            <a:r>
              <a:rPr lang="en-GB" sz="1600" dirty="0" err="1"/>
              <a:t>ostřící</a:t>
            </a:r>
            <a:r>
              <a:rPr lang="en-GB" sz="1600" dirty="0"/>
              <a:t> </a:t>
            </a:r>
            <a:r>
              <a:rPr lang="en-GB" sz="1600" dirty="0" err="1" smtClean="0"/>
              <a:t>struktury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asi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pátrací</a:t>
            </a:r>
            <a:r>
              <a:rPr lang="en-GB" sz="1600" dirty="0"/>
              <a:t> </a:t>
            </a:r>
            <a:r>
              <a:rPr lang="en-GB" sz="1600" dirty="0" err="1" smtClean="0"/>
              <a:t>světlomet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ohyb</a:t>
            </a:r>
            <a:r>
              <a:rPr lang="en-GB" sz="1600" dirty="0" smtClean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orgánů</a:t>
            </a:r>
            <a:r>
              <a:rPr lang="en-GB" sz="1600" dirty="0"/>
              <a:t> </a:t>
            </a:r>
            <a:r>
              <a:rPr lang="en-GB" sz="1600" dirty="0" err="1" smtClean="0"/>
              <a:t>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/>
              <a:t>také</a:t>
            </a:r>
            <a:r>
              <a:rPr lang="en-GB" sz="1600" dirty="0"/>
              <a:t> </a:t>
            </a:r>
            <a:r>
              <a:rPr lang="en-GB" sz="1600" dirty="0" err="1"/>
              <a:t>přitahovat</a:t>
            </a:r>
            <a:r>
              <a:rPr lang="en-GB" sz="1600" dirty="0"/>
              <a:t> </a:t>
            </a:r>
            <a:r>
              <a:rPr lang="en-GB" sz="1600" dirty="0" err="1"/>
              <a:t>kořist</a:t>
            </a:r>
            <a:r>
              <a:rPr lang="en-GB" sz="1600" dirty="0"/>
              <a:t>,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 smtClean="0"/>
              <a:t>napomáhat</a:t>
            </a:r>
            <a:r>
              <a:rPr lang="cs-CZ" sz="1600" dirty="0"/>
              <a:t> </a:t>
            </a:r>
            <a:r>
              <a:rPr lang="en-GB" sz="1600" dirty="0" err="1" smtClean="0"/>
              <a:t>komunikaci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ostatními</a:t>
            </a:r>
            <a:r>
              <a:rPr lang="en-GB" sz="1600" dirty="0"/>
              <a:t> </a:t>
            </a:r>
            <a:r>
              <a:rPr lang="en-GB" sz="1600" dirty="0" err="1" smtClean="0"/>
              <a:t>rybami</a:t>
            </a:r>
            <a:endParaRPr lang="en-GB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3949452" cy="394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609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376" y="0"/>
            <a:ext cx="8229600" cy="562074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Mravenci </a:t>
            </a:r>
            <a:r>
              <a:rPr lang="cs-CZ" sz="1800" dirty="0" err="1" smtClean="0"/>
              <a:t>Atta</a:t>
            </a:r>
            <a:r>
              <a:rPr lang="cs-CZ" sz="1800" dirty="0" smtClean="0"/>
              <a:t> 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10310"/>
            <a:ext cx="9144000" cy="5616624"/>
          </a:xfrm>
        </p:spPr>
        <p:txBody>
          <a:bodyPr>
            <a:normAutofit/>
          </a:bodyPr>
          <a:lstStyle/>
          <a:p>
            <a:r>
              <a:rPr lang="cs-CZ" sz="1600" dirty="0" smtClean="0"/>
              <a:t>„</a:t>
            </a:r>
            <a:r>
              <a:rPr lang="cs-CZ" sz="1600" dirty="0" err="1"/>
              <a:t>l</a:t>
            </a:r>
            <a:r>
              <a:rPr lang="cs-CZ" sz="1600" dirty="0" err="1" smtClean="0"/>
              <a:t>eaf-cutting</a:t>
            </a:r>
            <a:r>
              <a:rPr lang="cs-CZ" sz="1600" dirty="0" smtClean="0"/>
              <a:t> </a:t>
            </a:r>
            <a:r>
              <a:rPr lang="cs-CZ" sz="1600" dirty="0" err="1"/>
              <a:t>ants</a:t>
            </a:r>
            <a:r>
              <a:rPr lang="cs-CZ" sz="1600" dirty="0"/>
              <a:t>“ - listoví mravenci   </a:t>
            </a:r>
          </a:p>
          <a:p>
            <a:r>
              <a:rPr lang="cs-CZ" sz="1600" dirty="0" smtClean="0"/>
              <a:t>Thomas </a:t>
            </a:r>
            <a:r>
              <a:rPr lang="cs-CZ" sz="1600" dirty="0" err="1"/>
              <a:t>Belt</a:t>
            </a:r>
            <a:r>
              <a:rPr lang="cs-CZ" sz="1600" dirty="0"/>
              <a:t> (1874</a:t>
            </a:r>
            <a:r>
              <a:rPr lang="cs-CZ" sz="1600" dirty="0" smtClean="0"/>
              <a:t>) - </a:t>
            </a:r>
            <a:r>
              <a:rPr lang="cs-CZ" sz="1600" dirty="0"/>
              <a:t>popsal 50 milionů let starou symbiózu určitého druhu mravenců </a:t>
            </a:r>
            <a:r>
              <a:rPr lang="cs-CZ" sz="1600" dirty="0" err="1" smtClean="0"/>
              <a:t>Atta</a:t>
            </a:r>
            <a:r>
              <a:rPr lang="cs-CZ" sz="1600" dirty="0" smtClean="0"/>
              <a:t> s </a:t>
            </a:r>
            <a:r>
              <a:rPr lang="cs-CZ" sz="1600" dirty="0"/>
              <a:t>houbou z rodiny </a:t>
            </a:r>
            <a:r>
              <a:rPr lang="cs-CZ" sz="1600" dirty="0" err="1"/>
              <a:t>Lepiotaceae</a:t>
            </a:r>
            <a:r>
              <a:rPr lang="cs-CZ" sz="1600" dirty="0"/>
              <a:t> v centrální a jižní Americe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z</a:t>
            </a:r>
            <a:r>
              <a:rPr lang="cs-CZ" sz="1600" dirty="0" smtClean="0"/>
              <a:t>ískání </a:t>
            </a:r>
            <a:r>
              <a:rPr lang="cs-CZ" sz="1600" dirty="0"/>
              <a:t>houby, vytvoření symbiotického vztahu se stalo v historii </a:t>
            </a:r>
            <a:r>
              <a:rPr lang="cs-CZ" sz="1600" dirty="0" smtClean="0"/>
              <a:t>víckrát 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ěkteré </a:t>
            </a:r>
            <a:r>
              <a:rPr lang="cs-CZ" sz="1600" dirty="0"/>
              <a:t>současné kmeny pěstovaných hub byly rozmnožovány stejnými kmeny mravenců po více než 23 miliónů let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 err="1"/>
              <a:t>Basidiomyceta</a:t>
            </a:r>
            <a:r>
              <a:rPr lang="cs-CZ" sz="1600" dirty="0"/>
              <a:t> kultivovaná mravenci </a:t>
            </a:r>
            <a:r>
              <a:rPr lang="cs-CZ" sz="1600" dirty="0" err="1"/>
              <a:t>Atta</a:t>
            </a:r>
            <a:r>
              <a:rPr lang="cs-CZ" sz="1600" dirty="0"/>
              <a:t> je deficitní v proteázách a těžko může bez mravenců soutěžit s jinými houbami </a:t>
            </a:r>
            <a:endParaRPr lang="cs-CZ" sz="1600" dirty="0" smtClean="0"/>
          </a:p>
          <a:p>
            <a:r>
              <a:rPr lang="cs-CZ" sz="1600" dirty="0"/>
              <a:t>l</a:t>
            </a:r>
            <a:r>
              <a:rPr lang="cs-CZ" sz="1600" dirty="0" smtClean="0"/>
              <a:t>ist </a:t>
            </a:r>
            <a:r>
              <a:rPr lang="cs-CZ" sz="1600" dirty="0"/>
              <a:t>je v mraveništi macerován, promíchán se slinami a výkaly (oboje obsahuje proteázy) a inokulován houbovým </a:t>
            </a:r>
            <a:r>
              <a:rPr lang="cs-CZ" sz="1600" dirty="0" err="1"/>
              <a:t>mycéliem</a:t>
            </a:r>
            <a:r>
              <a:rPr lang="cs-CZ" sz="1600" dirty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81000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24128" y="5942268"/>
            <a:ext cx="2954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Leucoagaricus</a:t>
            </a:r>
            <a:r>
              <a:rPr lang="cs-CZ" dirty="0"/>
              <a:t> </a:t>
            </a:r>
            <a:r>
              <a:rPr lang="cs-CZ" dirty="0" err="1"/>
              <a:t>gongylophorus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7380312" y="4005064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gongylidia</a:t>
            </a:r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5" y="3835638"/>
            <a:ext cx="4464496" cy="275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8975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447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h</a:t>
            </a:r>
            <a:r>
              <a:rPr lang="en-GB" sz="1600" dirty="0" err="1" smtClean="0"/>
              <a:t>lubokovodní</a:t>
            </a:r>
            <a:r>
              <a:rPr lang="en-GB" sz="1600" dirty="0" smtClean="0"/>
              <a:t> </a:t>
            </a:r>
            <a:r>
              <a:rPr lang="en-GB" sz="1600" dirty="0" err="1"/>
              <a:t>druhy</a:t>
            </a:r>
            <a:r>
              <a:rPr lang="en-GB" sz="1600" dirty="0"/>
              <a:t> </a:t>
            </a:r>
            <a:r>
              <a:rPr lang="en-GB" sz="1600" dirty="0" err="1"/>
              <a:t>nelze</a:t>
            </a:r>
            <a:r>
              <a:rPr lang="en-GB" sz="1600" dirty="0"/>
              <a:t> </a:t>
            </a:r>
            <a:r>
              <a:rPr lang="en-GB" sz="1600" dirty="0" err="1"/>
              <a:t>získat</a:t>
            </a:r>
            <a:r>
              <a:rPr lang="en-GB" sz="1600" dirty="0"/>
              <a:t> a </a:t>
            </a:r>
            <a:r>
              <a:rPr lang="en-GB" sz="1600" dirty="0" err="1"/>
              <a:t>studovat</a:t>
            </a:r>
            <a:r>
              <a:rPr lang="en-GB" sz="1600" dirty="0"/>
              <a:t> </a:t>
            </a:r>
            <a:r>
              <a:rPr lang="cs-CZ" sz="1600" dirty="0" smtClean="0"/>
              <a:t>ž</a:t>
            </a:r>
            <a:r>
              <a:rPr lang="en-GB" sz="1600" dirty="0" err="1" smtClean="0"/>
              <a:t>ivé</a:t>
            </a:r>
            <a:endParaRPr lang="en-GB" sz="1600" dirty="0"/>
          </a:p>
          <a:p>
            <a:r>
              <a:rPr lang="cs-CZ" sz="1600" dirty="0" err="1"/>
              <a:t>j</a:t>
            </a:r>
            <a:r>
              <a:rPr lang="en-GB" sz="1600" dirty="0" err="1" smtClean="0"/>
              <a:t>ak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vytváří</a:t>
            </a:r>
            <a:r>
              <a:rPr lang="en-GB" sz="1600" dirty="0"/>
              <a:t> </a:t>
            </a:r>
            <a:r>
              <a:rPr lang="en-GB" sz="1600" dirty="0" err="1"/>
              <a:t>světelné</a:t>
            </a:r>
            <a:r>
              <a:rPr lang="en-GB" sz="1600" dirty="0"/>
              <a:t> </a:t>
            </a:r>
            <a:r>
              <a:rPr lang="en-GB" sz="1600" dirty="0" err="1"/>
              <a:t>orgány</a:t>
            </a:r>
            <a:r>
              <a:rPr lang="en-GB" sz="1600" dirty="0"/>
              <a:t> – </a:t>
            </a:r>
            <a:r>
              <a:rPr lang="en-GB" sz="1600" dirty="0" err="1"/>
              <a:t>poznatky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ze</a:t>
            </a:r>
            <a:r>
              <a:rPr lang="en-GB" sz="1600" dirty="0"/>
              <a:t> </a:t>
            </a:r>
            <a:r>
              <a:rPr lang="en-GB" sz="1600" dirty="0" err="1"/>
              <a:t>studia</a:t>
            </a:r>
            <a:r>
              <a:rPr lang="en-GB" sz="1600" dirty="0"/>
              <a:t> </a:t>
            </a:r>
            <a:r>
              <a:rPr lang="en-GB" sz="1600" dirty="0" err="1" smtClean="0"/>
              <a:t>mělkovodních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cs-CZ" sz="1600" dirty="0" smtClean="0"/>
              <a:t>…</a:t>
            </a:r>
          </a:p>
          <a:p>
            <a:endParaRPr lang="en-GB" sz="1600" dirty="0"/>
          </a:p>
          <a:p>
            <a:r>
              <a:rPr lang="cs-CZ" sz="1600" dirty="0" smtClean="0"/>
              <a:t>u </a:t>
            </a:r>
            <a:r>
              <a:rPr lang="en-GB" sz="1600" dirty="0" err="1" smtClean="0"/>
              <a:t>chobotnice</a:t>
            </a:r>
            <a:r>
              <a:rPr lang="en-GB" sz="1600" dirty="0" smtClean="0"/>
              <a:t> </a:t>
            </a:r>
            <a:r>
              <a:rPr lang="en-GB" sz="1600" i="1" dirty="0" err="1"/>
              <a:t>Euprymna</a:t>
            </a:r>
            <a:r>
              <a:rPr lang="en-GB" sz="1600" i="1" dirty="0"/>
              <a:t> </a:t>
            </a:r>
            <a:r>
              <a:rPr lang="en-GB" sz="1600" i="1" dirty="0" err="1"/>
              <a:t>scolopes</a:t>
            </a:r>
            <a:r>
              <a:rPr lang="en-GB" sz="1600" i="1" dirty="0"/>
              <a:t> </a:t>
            </a:r>
            <a:r>
              <a:rPr lang="en-GB" sz="1600" dirty="0" err="1"/>
              <a:t>vakovitý</a:t>
            </a:r>
            <a:r>
              <a:rPr lang="en-GB" sz="1600" dirty="0"/>
              <a:t> </a:t>
            </a:r>
            <a:r>
              <a:rPr lang="en-GB" sz="1600" dirty="0" err="1"/>
              <a:t>světelný</a:t>
            </a:r>
            <a:r>
              <a:rPr lang="en-GB" sz="1600" dirty="0"/>
              <a:t> </a:t>
            </a:r>
            <a:r>
              <a:rPr lang="en-GB" sz="1600" dirty="0" err="1"/>
              <a:t>orgán</a:t>
            </a:r>
            <a:r>
              <a:rPr lang="en-GB" sz="1600" dirty="0"/>
              <a:t> s </a:t>
            </a:r>
            <a:r>
              <a:rPr lang="en-GB" sz="1600" dirty="0" err="1" smtClean="0"/>
              <a:t>póry</a:t>
            </a:r>
            <a:r>
              <a:rPr lang="cs-CZ" sz="1600" dirty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/>
              <a:t>vylíhnutí</a:t>
            </a:r>
            <a:r>
              <a:rPr lang="en-GB" sz="1600" dirty="0"/>
              <a:t> bez </a:t>
            </a:r>
            <a:r>
              <a:rPr lang="en-GB" sz="1600" dirty="0" err="1" smtClean="0"/>
              <a:t>endosymbionta</a:t>
            </a:r>
            <a:endParaRPr lang="cs-CZ" sz="1600" dirty="0" smtClean="0"/>
          </a:p>
          <a:p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slo</a:t>
            </a:r>
            <a:r>
              <a:rPr lang="cs-CZ" sz="1600" dirty="0" smtClean="0"/>
              <a:t>ž</a:t>
            </a:r>
            <a:r>
              <a:rPr lang="en-GB" sz="1600" dirty="0" err="1" smtClean="0"/>
              <a:t>itou</a:t>
            </a:r>
            <a:r>
              <a:rPr lang="en-GB" sz="1600" dirty="0" smtClean="0"/>
              <a:t> </a:t>
            </a:r>
            <a:r>
              <a:rPr lang="en-GB" sz="1600" dirty="0" err="1"/>
              <a:t>epiteliální</a:t>
            </a:r>
            <a:r>
              <a:rPr lang="en-GB" sz="1600" dirty="0"/>
              <a:t> </a:t>
            </a:r>
            <a:r>
              <a:rPr lang="en-GB" sz="1600" dirty="0" err="1"/>
              <a:t>strukturu</a:t>
            </a:r>
            <a:r>
              <a:rPr lang="en-GB" sz="1600" dirty="0"/>
              <a:t> </a:t>
            </a:r>
            <a:r>
              <a:rPr lang="en-GB" sz="1600" dirty="0" smtClean="0"/>
              <a:t>s</a:t>
            </a:r>
            <a:r>
              <a:rPr lang="cs-CZ" sz="1600" dirty="0" smtClean="0"/>
              <a:t> </a:t>
            </a:r>
            <a:r>
              <a:rPr lang="en-GB" sz="1600" dirty="0" err="1" smtClean="0"/>
              <a:t>ciliemi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mikrovilli</a:t>
            </a:r>
            <a:r>
              <a:rPr lang="en-GB" sz="1600" dirty="0"/>
              <a:t> 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transportují</a:t>
            </a:r>
            <a:r>
              <a:rPr lang="en-GB" sz="1600" dirty="0"/>
              <a:t> </a:t>
            </a:r>
            <a:r>
              <a:rPr lang="en-GB" sz="1600" dirty="0" err="1"/>
              <a:t>kompatibilní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r>
              <a:rPr lang="en-GB" sz="1600" i="1" dirty="0"/>
              <a:t>Vibrio </a:t>
            </a:r>
            <a:r>
              <a:rPr lang="en-GB" sz="1600" i="1" dirty="0" err="1" smtClean="0"/>
              <a:t>fischeri</a:t>
            </a:r>
            <a:r>
              <a:rPr lang="cs-CZ" sz="1600" i="1" dirty="0"/>
              <a:t> </a:t>
            </a:r>
            <a:r>
              <a:rPr lang="en-GB" sz="1600" dirty="0" smtClean="0"/>
              <a:t>do </a:t>
            </a:r>
            <a:r>
              <a:rPr lang="en-GB" sz="1600" dirty="0" err="1"/>
              <a:t>vznikajícího</a:t>
            </a:r>
            <a:r>
              <a:rPr lang="en-GB" sz="1600" dirty="0"/>
              <a:t> </a:t>
            </a:r>
            <a:r>
              <a:rPr lang="en-GB" sz="1600" dirty="0" err="1"/>
              <a:t>vaku</a:t>
            </a:r>
            <a:r>
              <a:rPr lang="en-GB" sz="1600" dirty="0"/>
              <a:t> </a:t>
            </a:r>
            <a:r>
              <a:rPr lang="en-GB" sz="1600" dirty="0" err="1"/>
              <a:t>světelného</a:t>
            </a:r>
            <a:r>
              <a:rPr lang="en-GB" sz="1600" dirty="0"/>
              <a:t> </a:t>
            </a:r>
            <a:r>
              <a:rPr lang="en-GB" sz="1600" dirty="0" err="1" smtClean="0"/>
              <a:t>orgánu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cs-CZ" sz="1600" dirty="0" err="1"/>
              <a:t>j</a:t>
            </a:r>
            <a:r>
              <a:rPr lang="en-GB" sz="1600" dirty="0" err="1" smtClean="0"/>
              <a:t>akmile</a:t>
            </a:r>
            <a:r>
              <a:rPr lang="en-GB" sz="1600" dirty="0" smtClean="0"/>
              <a:t> </a:t>
            </a:r>
            <a:r>
              <a:rPr lang="en-GB" sz="1600" dirty="0" err="1"/>
              <a:t>dojde</a:t>
            </a:r>
            <a:r>
              <a:rPr lang="en-GB" sz="1600" dirty="0"/>
              <a:t> k </a:t>
            </a:r>
            <a:r>
              <a:rPr lang="en-GB" sz="1600" dirty="0" err="1"/>
              <a:t>infekci</a:t>
            </a:r>
            <a:r>
              <a:rPr lang="en-GB" sz="1600" dirty="0"/>
              <a:t>, </a:t>
            </a:r>
            <a:r>
              <a:rPr lang="en-GB" sz="1600" dirty="0" smtClean="0"/>
              <a:t>cilia</a:t>
            </a:r>
            <a:r>
              <a:rPr lang="cs-CZ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/>
              <a:t>mikrovilly</a:t>
            </a:r>
            <a:r>
              <a:rPr lang="en-GB" sz="1600" dirty="0"/>
              <a:t> </a:t>
            </a:r>
            <a:r>
              <a:rPr lang="en-GB" sz="1600" dirty="0" err="1" smtClean="0"/>
              <a:t>zmizí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cs-CZ" sz="1600" dirty="0"/>
              <a:t>u</a:t>
            </a:r>
            <a:r>
              <a:rPr lang="en-GB" sz="1600" dirty="0" smtClean="0"/>
              <a:t> </a:t>
            </a:r>
            <a:r>
              <a:rPr lang="en-GB" sz="1600" dirty="0" err="1"/>
              <a:t>neinfikovaných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ivočichů</a:t>
            </a:r>
            <a:r>
              <a:rPr lang="en-GB" sz="1600" dirty="0" smtClean="0"/>
              <a:t> </a:t>
            </a:r>
            <a:r>
              <a:rPr lang="en-GB" sz="1600" dirty="0" err="1" smtClean="0"/>
              <a:t>přetrvávají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vodě</a:t>
            </a:r>
            <a:r>
              <a:rPr lang="en-GB" sz="1600" dirty="0"/>
              <a:t> je 200-400 </a:t>
            </a:r>
            <a:r>
              <a:rPr lang="en-GB" sz="1600" dirty="0" err="1"/>
              <a:t>kompatibilních</a:t>
            </a:r>
            <a:r>
              <a:rPr lang="en-GB" sz="1600" dirty="0"/>
              <a:t> </a:t>
            </a:r>
            <a:r>
              <a:rPr lang="en-GB" sz="1600" dirty="0" err="1" smtClean="0"/>
              <a:t>buněk</a:t>
            </a:r>
            <a:r>
              <a:rPr lang="cs-CZ" sz="1600" dirty="0" smtClean="0"/>
              <a:t>/ml</a:t>
            </a:r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5250160" cy="349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126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Nov</a:t>
            </a:r>
            <a:r>
              <a:rPr lang="cs-CZ" sz="1600" dirty="0" smtClean="0"/>
              <a:t>ě objevení </a:t>
            </a:r>
            <a:r>
              <a:rPr lang="en-GB" sz="1600" dirty="0" smtClean="0"/>
              <a:t> </a:t>
            </a:r>
            <a:r>
              <a:rPr lang="en-GB" sz="1600" dirty="0" err="1"/>
              <a:t>prokaryotičtí</a:t>
            </a:r>
            <a:r>
              <a:rPr lang="en-GB" sz="1600" dirty="0"/>
              <a:t> </a:t>
            </a:r>
            <a:r>
              <a:rPr lang="en-GB" sz="1600" dirty="0" err="1" smtClean="0"/>
              <a:t>endosymbionti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ětšinou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objeveni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základě</a:t>
            </a:r>
            <a:r>
              <a:rPr lang="en-GB" sz="1600" dirty="0"/>
              <a:t> </a:t>
            </a:r>
            <a:r>
              <a:rPr lang="en-GB" sz="1600" dirty="0" err="1"/>
              <a:t>mikroskopických</a:t>
            </a:r>
            <a:r>
              <a:rPr lang="en-GB" sz="1600" dirty="0"/>
              <a:t> </a:t>
            </a:r>
            <a:r>
              <a:rPr lang="en-GB" sz="1600" dirty="0" err="1"/>
              <a:t>studií</a:t>
            </a:r>
            <a:r>
              <a:rPr lang="en-GB" sz="1600" dirty="0"/>
              <a:t> v </a:t>
            </a:r>
            <a:r>
              <a:rPr lang="en-GB" sz="1600" dirty="0" err="1" smtClean="0"/>
              <a:t>kombinaci</a:t>
            </a:r>
            <a:r>
              <a:rPr lang="cs-CZ" sz="1600" dirty="0"/>
              <a:t> </a:t>
            </a:r>
            <a:r>
              <a:rPr lang="en-GB" sz="1600" dirty="0" err="1" smtClean="0"/>
              <a:t>fluorescenčních</a:t>
            </a:r>
            <a:r>
              <a:rPr lang="en-GB" sz="1600" dirty="0" smtClean="0"/>
              <a:t> </a:t>
            </a:r>
            <a:r>
              <a:rPr lang="en-GB" sz="1600" dirty="0" err="1"/>
              <a:t>oligonukleotidových</a:t>
            </a:r>
            <a:r>
              <a:rPr lang="en-GB" sz="1600" dirty="0"/>
              <a:t> </a:t>
            </a:r>
            <a:r>
              <a:rPr lang="en-GB" sz="1600" dirty="0" err="1"/>
              <a:t>sondami</a:t>
            </a:r>
            <a:r>
              <a:rPr lang="en-GB" sz="1600" dirty="0"/>
              <a:t> </a:t>
            </a:r>
            <a:r>
              <a:rPr lang="en-GB" sz="1600" dirty="0" err="1" smtClean="0"/>
              <a:t>specifických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prokaryotické</a:t>
            </a:r>
            <a:r>
              <a:rPr lang="en-GB" sz="1600" dirty="0"/>
              <a:t> </a:t>
            </a:r>
            <a:r>
              <a:rPr lang="en-GB" sz="1600" dirty="0" err="1" smtClean="0"/>
              <a:t>sekvence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okud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 smtClean="0"/>
              <a:t>mo</a:t>
            </a:r>
            <a:r>
              <a:rPr lang="cs-CZ" sz="1600" dirty="0" smtClean="0"/>
              <a:t>ž</a:t>
            </a:r>
            <a:r>
              <a:rPr lang="en-GB" sz="1600" dirty="0" smtClean="0"/>
              <a:t>né </a:t>
            </a:r>
            <a:r>
              <a:rPr lang="en-GB" sz="1600" dirty="0" err="1"/>
              <a:t>endosymbionty</a:t>
            </a:r>
            <a:r>
              <a:rPr lang="en-GB" sz="1600" dirty="0"/>
              <a:t> </a:t>
            </a:r>
            <a:r>
              <a:rPr lang="en-GB" sz="1600" dirty="0" err="1"/>
              <a:t>ošetřením</a:t>
            </a:r>
            <a:r>
              <a:rPr lang="en-GB" sz="1600" dirty="0"/>
              <a:t> </a:t>
            </a:r>
            <a:r>
              <a:rPr lang="en-GB" sz="1600" dirty="0" err="1"/>
              <a:t>antibiotiky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 smtClean="0"/>
              <a:t>jinými</a:t>
            </a:r>
            <a:r>
              <a:rPr lang="cs-CZ" sz="1600" dirty="0"/>
              <a:t> </a:t>
            </a:r>
            <a:r>
              <a:rPr lang="en-GB" sz="1600" dirty="0" err="1" smtClean="0"/>
              <a:t>látkami</a:t>
            </a:r>
            <a:r>
              <a:rPr lang="en-GB" sz="1600" dirty="0" smtClean="0"/>
              <a:t> </a:t>
            </a:r>
            <a:r>
              <a:rPr lang="en-GB" sz="1600" dirty="0" err="1"/>
              <a:t>eliminovat</a:t>
            </a:r>
            <a:r>
              <a:rPr lang="en-GB" sz="1600" dirty="0"/>
              <a:t>, a </a:t>
            </a:r>
            <a:r>
              <a:rPr lang="en-GB" sz="1600" dirty="0" err="1"/>
              <a:t>má</a:t>
            </a:r>
            <a:r>
              <a:rPr lang="en-GB" sz="1600" dirty="0"/>
              <a:t> to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 </a:t>
            </a:r>
            <a:r>
              <a:rPr lang="en-GB" sz="1600" dirty="0" err="1"/>
              <a:t>poškození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smrt</a:t>
            </a:r>
            <a:r>
              <a:rPr lang="en-GB" sz="1600" dirty="0"/>
              <a:t> </a:t>
            </a:r>
            <a:r>
              <a:rPr lang="en-GB" sz="1600" dirty="0" err="1" smtClean="0"/>
              <a:t>hostitele</a:t>
            </a:r>
            <a:r>
              <a:rPr lang="cs-CZ" sz="1600" dirty="0" smtClean="0"/>
              <a:t> - </a:t>
            </a:r>
            <a:r>
              <a:rPr lang="en-GB" sz="1600" dirty="0" err="1" smtClean="0"/>
              <a:t>mutualismus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římé</a:t>
            </a:r>
            <a:r>
              <a:rPr lang="en-GB" sz="1600" dirty="0" smtClean="0"/>
              <a:t> </a:t>
            </a:r>
            <a:r>
              <a:rPr lang="en-GB" sz="1600" dirty="0" err="1" smtClean="0"/>
              <a:t>důkazy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 smtClean="0"/>
              <a:t>obtí</a:t>
            </a:r>
            <a:r>
              <a:rPr lang="cs-CZ" sz="1600" dirty="0" smtClean="0"/>
              <a:t>ž</a:t>
            </a:r>
            <a:r>
              <a:rPr lang="en-GB" sz="1600" dirty="0" smtClean="0"/>
              <a:t>né </a:t>
            </a:r>
            <a:r>
              <a:rPr lang="en-GB" sz="1600" dirty="0"/>
              <a:t>z </a:t>
            </a:r>
            <a:r>
              <a:rPr lang="en-GB" sz="1600" dirty="0" err="1"/>
              <a:t>důvodu</a:t>
            </a:r>
            <a:r>
              <a:rPr lang="en-GB" sz="1600" dirty="0"/>
              <a:t> </a:t>
            </a:r>
            <a:r>
              <a:rPr lang="en-GB" sz="1600" dirty="0" err="1"/>
              <a:t>nekultivovatelnosti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cs-CZ" sz="1600" dirty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šechny</a:t>
            </a:r>
            <a:r>
              <a:rPr lang="en-GB" sz="1600" dirty="0" smtClean="0"/>
              <a:t> </a:t>
            </a:r>
            <a:r>
              <a:rPr lang="en-GB" sz="1600" dirty="0" err="1"/>
              <a:t>mšice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klastr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 </a:t>
            </a:r>
            <a:r>
              <a:rPr lang="en-GB" sz="1600" dirty="0" err="1"/>
              <a:t>zvaný</a:t>
            </a:r>
            <a:r>
              <a:rPr lang="en-GB" sz="1600" dirty="0"/>
              <a:t> </a:t>
            </a:r>
            <a:r>
              <a:rPr lang="en-GB" sz="1600" dirty="0" err="1"/>
              <a:t>mycetomes</a:t>
            </a:r>
            <a:r>
              <a:rPr lang="en-GB" sz="1600" dirty="0"/>
              <a:t> </a:t>
            </a:r>
            <a:r>
              <a:rPr lang="en-GB" sz="1600" dirty="0" err="1"/>
              <a:t>skládající</a:t>
            </a:r>
            <a:r>
              <a:rPr lang="en-GB" sz="1600" dirty="0"/>
              <a:t> se z </a:t>
            </a:r>
            <a:r>
              <a:rPr lang="en-GB" sz="1600" dirty="0" err="1" smtClean="0"/>
              <a:t>buněk</a:t>
            </a:r>
            <a:r>
              <a:rPr lang="cs-CZ" sz="1600" dirty="0"/>
              <a:t> </a:t>
            </a:r>
            <a:r>
              <a:rPr lang="en-GB" sz="1600" dirty="0" err="1" smtClean="0"/>
              <a:t>zvaných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mycetocytes</a:t>
            </a:r>
            <a:r>
              <a:rPr lang="en-GB" sz="1600" dirty="0" smtClean="0"/>
              <a:t>.</a:t>
            </a:r>
            <a:endParaRPr lang="cs-CZ" sz="1600" dirty="0" smtClean="0"/>
          </a:p>
          <a:p>
            <a:r>
              <a:rPr lang="cs-CZ" sz="1600" dirty="0" err="1"/>
              <a:t>t</a:t>
            </a:r>
            <a:r>
              <a:rPr lang="en-GB" sz="1600" dirty="0" err="1" smtClean="0"/>
              <a:t>yto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ale </a:t>
            </a:r>
            <a:r>
              <a:rPr lang="en-GB" sz="1600" dirty="0" err="1"/>
              <a:t>neobsahují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nýbrţ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.</a:t>
            </a:r>
          </a:p>
          <a:p>
            <a:r>
              <a:rPr lang="cs-CZ" sz="1600" dirty="0"/>
              <a:t>p</a:t>
            </a:r>
            <a:r>
              <a:rPr lang="en-GB" sz="1600" dirty="0" smtClean="0"/>
              <a:t>o </a:t>
            </a:r>
            <a:r>
              <a:rPr lang="en-GB" sz="1600" dirty="0" err="1"/>
              <a:t>ošetření</a:t>
            </a:r>
            <a:r>
              <a:rPr lang="en-GB" sz="1600" dirty="0"/>
              <a:t> </a:t>
            </a:r>
            <a:r>
              <a:rPr lang="en-GB" sz="1600" dirty="0" err="1"/>
              <a:t>antibiotiky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zmizí</a:t>
            </a:r>
            <a:r>
              <a:rPr lang="en-GB" sz="1600" dirty="0"/>
              <a:t>, </a:t>
            </a:r>
            <a:r>
              <a:rPr lang="en-GB" sz="1600" dirty="0" err="1"/>
              <a:t>mšice</a:t>
            </a:r>
            <a:r>
              <a:rPr lang="en-GB" sz="1600" dirty="0"/>
              <a:t> se </a:t>
            </a:r>
            <a:r>
              <a:rPr lang="en-GB" sz="1600" dirty="0" err="1"/>
              <a:t>přestanou</a:t>
            </a:r>
            <a:r>
              <a:rPr lang="en-GB" sz="1600" dirty="0"/>
              <a:t> </a:t>
            </a:r>
            <a:r>
              <a:rPr lang="en-GB" sz="1600" dirty="0" err="1" smtClean="0"/>
              <a:t>mno</a:t>
            </a:r>
            <a:r>
              <a:rPr lang="cs-CZ" sz="1600" dirty="0" smtClean="0"/>
              <a:t>ž</a:t>
            </a:r>
            <a:r>
              <a:rPr lang="en-GB" sz="1600" dirty="0" smtClean="0"/>
              <a:t>it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hynou</a:t>
            </a:r>
            <a:endParaRPr lang="cs-CZ" sz="1600" dirty="0" smtClean="0"/>
          </a:p>
          <a:p>
            <a:r>
              <a:rPr lang="cs-CZ" sz="1600" dirty="0" err="1"/>
              <a:t>b</a:t>
            </a:r>
            <a:r>
              <a:rPr lang="en-GB" sz="1600" dirty="0" err="1" smtClean="0"/>
              <a:t>akterie</a:t>
            </a:r>
            <a:r>
              <a:rPr lang="en-GB" sz="1600" dirty="0" smtClean="0"/>
              <a:t> </a:t>
            </a:r>
            <a:r>
              <a:rPr lang="en-GB" sz="1600" dirty="0" err="1"/>
              <a:t>zřejmě</a:t>
            </a:r>
            <a:r>
              <a:rPr lang="en-GB" sz="1600" dirty="0"/>
              <a:t> </a:t>
            </a:r>
            <a:r>
              <a:rPr lang="en-GB" sz="1600" dirty="0" err="1"/>
              <a:t>produkují</a:t>
            </a:r>
            <a:r>
              <a:rPr lang="en-GB" sz="1600" dirty="0"/>
              <a:t> AK,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chybí</a:t>
            </a:r>
            <a:r>
              <a:rPr lang="en-GB" sz="1600" dirty="0"/>
              <a:t> v </a:t>
            </a:r>
            <a:r>
              <a:rPr lang="en-GB" sz="1600" dirty="0" err="1"/>
              <a:t>rostlinné</a:t>
            </a:r>
            <a:r>
              <a:rPr lang="en-GB" sz="1600" dirty="0"/>
              <a:t> </a:t>
            </a:r>
            <a:r>
              <a:rPr lang="en-GB" sz="1600" dirty="0" err="1" smtClean="0"/>
              <a:t>šťávě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otvrzen</a:t>
            </a:r>
            <a:r>
              <a:rPr lang="en-GB" sz="1600" dirty="0" smtClean="0"/>
              <a:t> </a:t>
            </a:r>
            <a:r>
              <a:rPr lang="en-GB" sz="1600" dirty="0" err="1"/>
              <a:t>proporcionální</a:t>
            </a:r>
            <a:r>
              <a:rPr lang="en-GB" sz="1600" dirty="0"/>
              <a:t>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mšice</a:t>
            </a:r>
            <a:r>
              <a:rPr lang="en-GB" sz="1600" dirty="0"/>
              <a:t> </a:t>
            </a:r>
            <a:r>
              <a:rPr lang="en-GB" sz="1600" dirty="0" err="1"/>
              <a:t>Schizaphis</a:t>
            </a:r>
            <a:r>
              <a:rPr lang="en-GB" sz="1600" dirty="0"/>
              <a:t> </a:t>
            </a:r>
            <a:r>
              <a:rPr lang="en-GB" sz="1600" dirty="0" err="1"/>
              <a:t>graminum</a:t>
            </a:r>
            <a:r>
              <a:rPr lang="en-GB" sz="1600" dirty="0"/>
              <a:t> a </a:t>
            </a:r>
            <a:r>
              <a:rPr lang="en-GB" sz="1600" dirty="0" err="1" smtClean="0"/>
              <a:t>jejího</a:t>
            </a:r>
            <a:r>
              <a:rPr lang="cs-CZ" sz="1600" dirty="0"/>
              <a:t> </a:t>
            </a:r>
            <a:r>
              <a:rPr lang="en-GB" sz="1600" dirty="0" err="1" smtClean="0"/>
              <a:t>endosymbionta</a:t>
            </a:r>
            <a:r>
              <a:rPr lang="en-GB" sz="1600" dirty="0" smtClean="0"/>
              <a:t> </a:t>
            </a:r>
            <a:r>
              <a:rPr lang="en-GB" sz="1600" dirty="0" err="1"/>
              <a:t>Buchnera</a:t>
            </a:r>
            <a:r>
              <a:rPr lang="en-GB" sz="1600" dirty="0"/>
              <a:t> </a:t>
            </a:r>
            <a:r>
              <a:rPr lang="en-GB" sz="1600" dirty="0" err="1"/>
              <a:t>aphidicola</a:t>
            </a:r>
            <a:r>
              <a:rPr lang="en-GB" sz="1600" dirty="0"/>
              <a:t> </a:t>
            </a:r>
            <a:r>
              <a:rPr lang="en-GB" sz="1600" dirty="0" err="1"/>
              <a:t>srovnáním</a:t>
            </a:r>
            <a:r>
              <a:rPr lang="en-GB" sz="1600" dirty="0"/>
              <a:t> </a:t>
            </a:r>
            <a:r>
              <a:rPr lang="en-GB" sz="1600" dirty="0" err="1"/>
              <a:t>váhového</a:t>
            </a:r>
            <a:r>
              <a:rPr lang="en-GB" sz="1600" dirty="0"/>
              <a:t> </a:t>
            </a:r>
            <a:r>
              <a:rPr lang="en-GB" sz="1600" dirty="0" err="1"/>
              <a:t>přírůstku</a:t>
            </a:r>
            <a:endParaRPr lang="en-GB" sz="1600" dirty="0"/>
          </a:p>
          <a:p>
            <a:r>
              <a:rPr lang="en-GB" sz="1600" dirty="0" err="1"/>
              <a:t>mšice</a:t>
            </a:r>
            <a:r>
              <a:rPr lang="en-GB" sz="1600" dirty="0"/>
              <a:t> a </a:t>
            </a:r>
            <a:r>
              <a:rPr lang="en-GB" sz="1600" dirty="0" err="1"/>
              <a:t>počtu</a:t>
            </a:r>
            <a:r>
              <a:rPr lang="en-GB" sz="1600" dirty="0"/>
              <a:t> </a:t>
            </a:r>
            <a:r>
              <a:rPr lang="en-GB" sz="1600" dirty="0" err="1"/>
              <a:t>kopií</a:t>
            </a:r>
            <a:r>
              <a:rPr lang="en-GB" sz="1600" dirty="0"/>
              <a:t> </a:t>
            </a:r>
            <a:r>
              <a:rPr lang="en-GB" sz="1600" dirty="0" err="1"/>
              <a:t>bakteriálního</a:t>
            </a:r>
            <a:r>
              <a:rPr lang="en-GB" sz="1600" dirty="0"/>
              <a:t> genu </a:t>
            </a:r>
            <a:r>
              <a:rPr lang="en-GB" sz="1600" dirty="0" err="1"/>
              <a:t>přítomného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mšici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73226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123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 smtClean="0"/>
              <a:t>Bodlok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/>
              <a:t>Acanthurus</a:t>
            </a:r>
            <a:r>
              <a:rPr lang="en-GB" sz="1600" dirty="0"/>
              <a:t> </a:t>
            </a:r>
            <a:r>
              <a:rPr lang="en-GB" sz="1600" dirty="0" err="1"/>
              <a:t>nigrofuscus</a:t>
            </a:r>
            <a:r>
              <a:rPr lang="en-GB" sz="1600" dirty="0"/>
              <a:t> a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Epulopiscium</a:t>
            </a:r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 smtClean="0"/>
              <a:t>za</a:t>
            </a:r>
            <a:r>
              <a:rPr lang="cs-CZ" sz="1600" dirty="0" smtClean="0"/>
              <a:t>ž</a:t>
            </a:r>
            <a:r>
              <a:rPr lang="en-GB" sz="1600" dirty="0" err="1" smtClean="0"/>
              <a:t>ívacím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endParaRPr lang="cs-CZ" sz="1600" dirty="0" smtClean="0"/>
          </a:p>
          <a:p>
            <a:r>
              <a:rPr lang="en-GB" sz="1600" dirty="0" smtClean="0"/>
              <a:t>role</a:t>
            </a:r>
            <a:r>
              <a:rPr lang="cs-CZ" sz="1600" dirty="0"/>
              <a:t> </a:t>
            </a:r>
            <a:r>
              <a:rPr lang="en-GB" sz="1600" dirty="0" err="1" smtClean="0"/>
              <a:t>zatím</a:t>
            </a:r>
            <a:r>
              <a:rPr lang="en-GB" sz="1600" dirty="0" smtClean="0"/>
              <a:t> </a:t>
            </a:r>
            <a:r>
              <a:rPr lang="en-GB" sz="1600" dirty="0" err="1"/>
              <a:t>neznámá</a:t>
            </a:r>
            <a:r>
              <a:rPr lang="en-GB" sz="1600" dirty="0"/>
              <a:t> (</a:t>
            </a:r>
            <a:r>
              <a:rPr lang="en-GB" sz="1600" dirty="0" err="1" smtClean="0"/>
              <a:t>snad</a:t>
            </a:r>
            <a:r>
              <a:rPr lang="cs-CZ" sz="1600" dirty="0"/>
              <a:t> </a:t>
            </a:r>
            <a:r>
              <a:rPr lang="en-GB" sz="1600" dirty="0" err="1" smtClean="0"/>
              <a:t>trávení</a:t>
            </a:r>
            <a:r>
              <a:rPr lang="en-GB" sz="1600" dirty="0" smtClean="0"/>
              <a:t> </a:t>
            </a:r>
            <a:r>
              <a:rPr lang="en-GB" sz="1600" dirty="0" err="1"/>
              <a:t>celulózy</a:t>
            </a:r>
            <a:r>
              <a:rPr lang="en-GB" sz="1600" dirty="0"/>
              <a:t>?)</a:t>
            </a:r>
          </a:p>
          <a:p>
            <a:r>
              <a:rPr lang="en-GB" sz="1600" dirty="0" smtClean="0"/>
              <a:t>80x300-700</a:t>
            </a:r>
            <a:r>
              <a:rPr lang="cs-CZ" sz="1600" dirty="0" smtClean="0"/>
              <a:t> </a:t>
            </a:r>
            <a:r>
              <a:rPr lang="el-GR" sz="1600" dirty="0" smtClean="0"/>
              <a:t>μ</a:t>
            </a:r>
            <a:r>
              <a:rPr lang="en-GB" sz="1600" dirty="0"/>
              <a:t>m</a:t>
            </a:r>
            <a:r>
              <a:rPr lang="cs-CZ" sz="1600" dirty="0" smtClean="0"/>
              <a:t>  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05300"/>
            <a:ext cx="50958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31293"/>
            <a:ext cx="38004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45955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217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cs-CZ" sz="1600" dirty="0" err="1"/>
              <a:t>ž</a:t>
            </a:r>
            <a:r>
              <a:rPr lang="en-GB" sz="1600" dirty="0" err="1" smtClean="0"/>
              <a:t>ivočichové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ouby</a:t>
            </a:r>
            <a:r>
              <a:rPr lang="en-GB" sz="1600" dirty="0" smtClean="0"/>
              <a:t> </a:t>
            </a:r>
            <a:r>
              <a:rPr lang="en-GB" sz="1600" dirty="0" err="1"/>
              <a:t>chytající</a:t>
            </a:r>
            <a:r>
              <a:rPr lang="en-GB" sz="1600" dirty="0"/>
              <a:t> </a:t>
            </a:r>
            <a:r>
              <a:rPr lang="en-GB" sz="1600" dirty="0" err="1"/>
              <a:t>nematoda</a:t>
            </a:r>
            <a:r>
              <a:rPr lang="en-GB" sz="1600" dirty="0"/>
              <a:t> (</a:t>
            </a:r>
            <a:r>
              <a:rPr lang="en-GB" sz="1600" dirty="0" err="1"/>
              <a:t>hlístice</a:t>
            </a:r>
            <a:r>
              <a:rPr lang="en-GB" sz="1600" dirty="0"/>
              <a:t>) a </a:t>
            </a:r>
            <a:r>
              <a:rPr lang="en-GB" sz="1600" dirty="0" err="1"/>
              <a:t>rotifera</a:t>
            </a:r>
            <a:r>
              <a:rPr lang="en-GB" sz="1600" dirty="0"/>
              <a:t> (</a:t>
            </a:r>
            <a:r>
              <a:rPr lang="en-GB" sz="1600" dirty="0" err="1"/>
              <a:t>vířníky</a:t>
            </a:r>
            <a:r>
              <a:rPr lang="en-GB" sz="1600" dirty="0"/>
              <a:t>)</a:t>
            </a:r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houby</a:t>
            </a:r>
            <a:r>
              <a:rPr lang="en-GB" sz="1600" dirty="0"/>
              <a:t> se </a:t>
            </a:r>
            <a:r>
              <a:rPr lang="cs-CZ" sz="1600" dirty="0" err="1"/>
              <a:t>ž</a:t>
            </a:r>
            <a:r>
              <a:rPr lang="en-GB" sz="1600" dirty="0" err="1" smtClean="0"/>
              <a:t>iví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nematodech</a:t>
            </a:r>
            <a:r>
              <a:rPr lang="en-GB" sz="1600" dirty="0"/>
              <a:t> </a:t>
            </a:r>
            <a:endParaRPr lang="cs-CZ" sz="1600" dirty="0"/>
          </a:p>
          <a:p>
            <a:r>
              <a:rPr lang="en-GB" sz="1600" dirty="0" err="1" smtClean="0"/>
              <a:t>především</a:t>
            </a:r>
            <a:r>
              <a:rPr lang="en-GB" sz="1600" dirty="0" smtClean="0"/>
              <a:t> </a:t>
            </a:r>
            <a:r>
              <a:rPr lang="en-GB" sz="1600" dirty="0" err="1"/>
              <a:t>zástupci</a:t>
            </a:r>
            <a:r>
              <a:rPr lang="en-GB" sz="1600" dirty="0"/>
              <a:t> </a:t>
            </a:r>
            <a:r>
              <a:rPr lang="en-GB" sz="1600" dirty="0" err="1" smtClean="0"/>
              <a:t>rodů</a:t>
            </a:r>
            <a:r>
              <a:rPr lang="cs-CZ" sz="1600" dirty="0"/>
              <a:t> </a:t>
            </a:r>
            <a:r>
              <a:rPr lang="en-GB" sz="1600" i="1" dirty="0" err="1" smtClean="0"/>
              <a:t>Arthrobotrys</a:t>
            </a:r>
            <a:r>
              <a:rPr lang="en-GB" sz="1600" i="1" dirty="0"/>
              <a:t>, </a:t>
            </a:r>
            <a:r>
              <a:rPr lang="en-GB" sz="1600" i="1" dirty="0" err="1"/>
              <a:t>Dactylaria</a:t>
            </a:r>
            <a:r>
              <a:rPr lang="en-GB" sz="1600" i="1" dirty="0"/>
              <a:t>, </a:t>
            </a:r>
            <a:r>
              <a:rPr lang="en-GB" sz="1600" i="1" dirty="0" err="1"/>
              <a:t>Dactylella</a:t>
            </a:r>
            <a:r>
              <a:rPr lang="en-GB" sz="1600" i="1" dirty="0"/>
              <a:t>, </a:t>
            </a:r>
            <a:r>
              <a:rPr lang="en-GB" sz="1600" i="1" dirty="0" err="1" smtClean="0"/>
              <a:t>Trichothecium</a:t>
            </a:r>
            <a:endParaRPr lang="cs-CZ" sz="1600" i="1" dirty="0" smtClean="0"/>
          </a:p>
          <a:p>
            <a:endParaRPr lang="en-GB" sz="1600" i="1" dirty="0"/>
          </a:p>
          <a:p>
            <a:pPr marL="0" indent="0">
              <a:buNone/>
            </a:pPr>
            <a:r>
              <a:rPr lang="en-GB" sz="1600" dirty="0" err="1"/>
              <a:t>Mechanismus</a:t>
            </a:r>
            <a:r>
              <a:rPr lang="en-GB" sz="1600" dirty="0"/>
              <a:t> </a:t>
            </a:r>
            <a:r>
              <a:rPr lang="en-GB" sz="1600" dirty="0" err="1"/>
              <a:t>chytání</a:t>
            </a:r>
            <a:r>
              <a:rPr lang="en-GB" sz="1600" dirty="0"/>
              <a:t> </a:t>
            </a:r>
            <a:r>
              <a:rPr lang="en-GB" sz="1600" dirty="0" err="1" smtClean="0"/>
              <a:t>kořisti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síť</a:t>
            </a:r>
            <a:r>
              <a:rPr lang="en-GB" sz="1600" dirty="0"/>
              <a:t>/</a:t>
            </a:r>
            <a:r>
              <a:rPr lang="en-GB" sz="1600" dirty="0" err="1"/>
              <a:t>pletivo</a:t>
            </a:r>
            <a:r>
              <a:rPr lang="en-GB" sz="1600" dirty="0"/>
              <a:t> </a:t>
            </a:r>
            <a:r>
              <a:rPr lang="en-GB" sz="1600" dirty="0" err="1"/>
              <a:t>adhezivních</a:t>
            </a:r>
            <a:r>
              <a:rPr lang="en-GB" sz="1600" dirty="0"/>
              <a:t> </a:t>
            </a:r>
            <a:r>
              <a:rPr lang="en-GB" sz="1600" dirty="0" err="1" smtClean="0"/>
              <a:t>vláken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adhezivní</a:t>
            </a:r>
            <a:r>
              <a:rPr lang="en-GB" sz="1600" dirty="0" smtClean="0"/>
              <a:t> </a:t>
            </a:r>
            <a:r>
              <a:rPr lang="en-GB" sz="1600" dirty="0" err="1"/>
              <a:t>kruhy</a:t>
            </a:r>
            <a:r>
              <a:rPr lang="en-GB" sz="1600" dirty="0"/>
              <a:t>, </a:t>
            </a:r>
            <a:r>
              <a:rPr lang="en-GB" sz="1600" dirty="0" err="1"/>
              <a:t>stahující</a:t>
            </a:r>
            <a:r>
              <a:rPr lang="en-GB" sz="1600" dirty="0"/>
              <a:t> se </a:t>
            </a:r>
            <a:r>
              <a:rPr lang="en-GB" sz="1600" dirty="0" err="1" smtClean="0"/>
              <a:t>kruhy</a:t>
            </a:r>
            <a:endParaRPr lang="en-GB" sz="1600" dirty="0"/>
          </a:p>
          <a:p>
            <a:r>
              <a:rPr lang="cs-CZ" sz="1600" dirty="0" err="1"/>
              <a:t>k</a:t>
            </a:r>
            <a:r>
              <a:rPr lang="en-GB" sz="1600" dirty="0" err="1" smtClean="0"/>
              <a:t>dy</a:t>
            </a:r>
            <a:r>
              <a:rPr lang="cs-CZ" sz="1600" dirty="0" smtClean="0"/>
              <a:t>ž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hlístice</a:t>
            </a:r>
            <a:r>
              <a:rPr lang="en-GB" sz="1600" dirty="0"/>
              <a:t> </a:t>
            </a:r>
            <a:r>
              <a:rPr lang="en-GB" sz="1600" dirty="0" err="1"/>
              <a:t>pohybuje</a:t>
            </a:r>
            <a:r>
              <a:rPr lang="en-GB" sz="1600" dirty="0"/>
              <a:t> </a:t>
            </a:r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houbových</a:t>
            </a:r>
            <a:r>
              <a:rPr lang="en-GB" sz="1600" dirty="0"/>
              <a:t> </a:t>
            </a:r>
            <a:r>
              <a:rPr lang="en-GB" sz="1600" dirty="0" err="1"/>
              <a:t>adhezivních</a:t>
            </a:r>
            <a:r>
              <a:rPr lang="en-GB" sz="1600" dirty="0"/>
              <a:t> </a:t>
            </a:r>
            <a:r>
              <a:rPr lang="en-GB" sz="1600" dirty="0" err="1" smtClean="0"/>
              <a:t>struktur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přilepí</a:t>
            </a:r>
            <a:r>
              <a:rPr lang="en-GB" sz="1600" dirty="0" smtClean="0"/>
              <a:t> </a:t>
            </a:r>
            <a:r>
              <a:rPr lang="en-GB" sz="1600" dirty="0"/>
              <a:t>se k </a:t>
            </a:r>
            <a:r>
              <a:rPr lang="en-GB" sz="1600" dirty="0" err="1"/>
              <a:t>nim</a:t>
            </a:r>
            <a:r>
              <a:rPr lang="en-GB" sz="1600" dirty="0"/>
              <a:t> a je </a:t>
            </a:r>
            <a:r>
              <a:rPr lang="en-GB" sz="1600" dirty="0" err="1"/>
              <a:t>chycena</a:t>
            </a:r>
            <a:r>
              <a:rPr lang="en-GB" sz="1600" dirty="0"/>
              <a:t>, </a:t>
            </a:r>
            <a:r>
              <a:rPr lang="en-GB" sz="1600" dirty="0" err="1"/>
              <a:t>většinou</a:t>
            </a:r>
            <a:r>
              <a:rPr lang="en-GB" sz="1600" dirty="0"/>
              <a:t> se </a:t>
            </a:r>
            <a:r>
              <a:rPr lang="en-GB" sz="1600" dirty="0" err="1"/>
              <a:t>jí</a:t>
            </a:r>
            <a:r>
              <a:rPr lang="en-GB" sz="1600" dirty="0"/>
              <a:t> </a:t>
            </a:r>
            <a:r>
              <a:rPr lang="en-GB" sz="1600" dirty="0" smtClean="0"/>
              <a:t>u</a:t>
            </a:r>
            <a:r>
              <a:rPr lang="cs-CZ" sz="1600" dirty="0" smtClean="0"/>
              <a:t>ž</a:t>
            </a:r>
            <a:r>
              <a:rPr lang="en-GB" sz="1600" dirty="0" smtClean="0"/>
              <a:t> </a:t>
            </a:r>
            <a:r>
              <a:rPr lang="en-GB" sz="1600" dirty="0" err="1"/>
              <a:t>nepodaří</a:t>
            </a:r>
            <a:r>
              <a:rPr lang="en-GB" sz="1600" dirty="0"/>
              <a:t> </a:t>
            </a:r>
            <a:r>
              <a:rPr lang="en-GB" sz="1600" dirty="0" err="1" smtClean="0"/>
              <a:t>uniknout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ři</a:t>
            </a:r>
            <a:r>
              <a:rPr lang="en-GB" sz="1600" dirty="0" smtClean="0"/>
              <a:t> </a:t>
            </a:r>
            <a:r>
              <a:rPr lang="en-GB" sz="1600" dirty="0" err="1"/>
              <a:t>pohybu</a:t>
            </a:r>
            <a:r>
              <a:rPr lang="en-GB" sz="1600" dirty="0"/>
              <a:t> </a:t>
            </a:r>
            <a:r>
              <a:rPr lang="en-GB" sz="1600" dirty="0" err="1"/>
              <a:t>stahujícím</a:t>
            </a:r>
            <a:r>
              <a:rPr lang="en-GB" sz="1600" dirty="0"/>
              <a:t> se </a:t>
            </a:r>
            <a:r>
              <a:rPr lang="en-GB" sz="1600" dirty="0" err="1"/>
              <a:t>kruhem</a:t>
            </a:r>
            <a:r>
              <a:rPr lang="en-GB" sz="1600" dirty="0"/>
              <a:t> </a:t>
            </a:r>
            <a:r>
              <a:rPr lang="en-GB" sz="1600" dirty="0" err="1"/>
              <a:t>tento</a:t>
            </a:r>
            <a:r>
              <a:rPr lang="en-GB" sz="1600" dirty="0"/>
              <a:t> se </a:t>
            </a:r>
            <a:r>
              <a:rPr lang="en-GB" sz="1600" dirty="0" err="1"/>
              <a:t>stáhne</a:t>
            </a:r>
            <a:r>
              <a:rPr lang="en-GB" sz="1600" dirty="0"/>
              <a:t> </a:t>
            </a:r>
            <a:r>
              <a:rPr lang="en-GB" sz="1600" dirty="0" err="1"/>
              <a:t>náhlým</a:t>
            </a:r>
            <a:r>
              <a:rPr lang="en-GB" sz="1600" dirty="0"/>
              <a:t> </a:t>
            </a:r>
            <a:r>
              <a:rPr lang="en-GB" sz="1600" dirty="0" err="1" smtClean="0"/>
              <a:t>osmotickým</a:t>
            </a:r>
            <a:r>
              <a:rPr lang="cs-CZ" sz="1600" dirty="0"/>
              <a:t> </a:t>
            </a:r>
            <a:r>
              <a:rPr lang="en-GB" sz="1600" dirty="0" err="1" smtClean="0"/>
              <a:t>zduřením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polapí</a:t>
            </a:r>
            <a:r>
              <a:rPr lang="en-GB" sz="1600" dirty="0"/>
              <a:t> </a:t>
            </a:r>
            <a:r>
              <a:rPr lang="en-GB" sz="1600" dirty="0" err="1" smtClean="0"/>
              <a:t>hlístici</a:t>
            </a:r>
            <a:endParaRPr lang="en-GB" sz="1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3748261" cy="289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92004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9288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9270" y="115233"/>
            <a:ext cx="7293496" cy="748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 smtClean="0"/>
              <a:t>chytající</a:t>
            </a:r>
            <a:r>
              <a:rPr lang="cs-CZ" sz="1600" dirty="0"/>
              <a:t> </a:t>
            </a:r>
            <a:r>
              <a:rPr lang="en-GB" sz="1600" dirty="0" err="1" smtClean="0"/>
              <a:t>nematoda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hlístice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rotifera</a:t>
            </a:r>
            <a:r>
              <a:rPr lang="en-GB" sz="1600" dirty="0"/>
              <a:t> (</a:t>
            </a:r>
            <a:r>
              <a:rPr lang="en-GB" sz="1600" dirty="0" err="1"/>
              <a:t>vířníky</a:t>
            </a:r>
            <a:r>
              <a:rPr lang="en-GB" sz="1600" dirty="0"/>
              <a:t>)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177970" cy="500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0" y="958816"/>
            <a:ext cx="4572000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h</a:t>
            </a:r>
            <a:r>
              <a:rPr lang="en-GB" sz="1600" dirty="0" err="1" smtClean="0">
                <a:solidFill>
                  <a:prstClr val="black"/>
                </a:solidFill>
              </a:rPr>
              <a:t>oubová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vlákna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pronikou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>
                <a:solidFill>
                  <a:prstClr val="black"/>
                </a:solidFill>
              </a:rPr>
              <a:t>nematod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enzymaticky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rozlo</a:t>
            </a:r>
            <a:r>
              <a:rPr lang="cs-CZ" sz="1600" dirty="0">
                <a:solidFill>
                  <a:prstClr val="black"/>
                </a:solidFill>
              </a:rPr>
              <a:t>ž</a:t>
            </a:r>
            <a:r>
              <a:rPr lang="en-GB" sz="1600" dirty="0">
                <a:solidFill>
                  <a:prstClr val="black"/>
                </a:solidFill>
              </a:rPr>
              <a:t>í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okud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houby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za</a:t>
            </a:r>
            <a:r>
              <a:rPr lang="en-GB" sz="1600" dirty="0">
                <a:solidFill>
                  <a:prstClr val="black"/>
                </a:solidFill>
              </a:rPr>
              <a:t> absence </a:t>
            </a:r>
            <a:r>
              <a:rPr lang="en-GB" sz="1600" dirty="0" err="1">
                <a:solidFill>
                  <a:prstClr val="black"/>
                </a:solidFill>
              </a:rPr>
              <a:t>nematod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některé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neprodukují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pasťové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struktury</a:t>
            </a: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řítomnost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nematod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indukuje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jejich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tvoření</a:t>
            </a:r>
            <a:endParaRPr lang="en-GB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v</a:t>
            </a:r>
            <a:r>
              <a:rPr lang="en-GB" sz="1600" dirty="0" err="1" smtClean="0">
                <a:solidFill>
                  <a:prstClr val="black"/>
                </a:solidFill>
              </a:rPr>
              <a:t>ětšina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hub </a:t>
            </a:r>
            <a:r>
              <a:rPr lang="en-GB" sz="1600" dirty="0" err="1">
                <a:solidFill>
                  <a:prstClr val="black"/>
                </a:solidFill>
              </a:rPr>
              <a:t>chytajících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nematoda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patří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 smtClean="0">
                <a:solidFill>
                  <a:prstClr val="black"/>
                </a:solidFill>
              </a:rPr>
              <a:t>deuteromyce</a:t>
            </a:r>
            <a:r>
              <a:rPr lang="cs-CZ" sz="1600" dirty="0" smtClean="0">
                <a:solidFill>
                  <a:prstClr val="black"/>
                </a:solidFill>
              </a:rPr>
              <a:t>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zástupci </a:t>
            </a:r>
            <a:r>
              <a:rPr lang="en-GB" sz="1600" i="1" dirty="0" err="1" smtClean="0">
                <a:solidFill>
                  <a:prstClr val="black"/>
                </a:solidFill>
              </a:rPr>
              <a:t>Hohenbuehelia</a:t>
            </a:r>
            <a:r>
              <a:rPr lang="en-GB" sz="1600" i="1" dirty="0" smtClean="0">
                <a:solidFill>
                  <a:prstClr val="black"/>
                </a:solidFill>
              </a:rPr>
              <a:t> </a:t>
            </a:r>
            <a:r>
              <a:rPr lang="en-GB" sz="1600" i="1" dirty="0">
                <a:solidFill>
                  <a:prstClr val="black"/>
                </a:solidFill>
              </a:rPr>
              <a:t>a </a:t>
            </a:r>
            <a:r>
              <a:rPr lang="en-GB" sz="1600" i="1" dirty="0" err="1">
                <a:solidFill>
                  <a:prstClr val="black"/>
                </a:solidFill>
              </a:rPr>
              <a:t>Resupinatus</a:t>
            </a:r>
            <a:r>
              <a:rPr lang="en-GB" sz="1600" i="1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produkují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adhezní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pasti</a:t>
            </a:r>
            <a:endParaRPr lang="en-GB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600" i="1" dirty="0" err="1">
                <a:solidFill>
                  <a:prstClr val="black"/>
                </a:solidFill>
              </a:rPr>
              <a:t>Pleurotus</a:t>
            </a:r>
            <a:r>
              <a:rPr lang="en-GB" sz="1600" i="1" dirty="0">
                <a:solidFill>
                  <a:prstClr val="black"/>
                </a:solidFill>
              </a:rPr>
              <a:t> </a:t>
            </a:r>
            <a:r>
              <a:rPr lang="en-GB" sz="1600" i="1" dirty="0" err="1">
                <a:solidFill>
                  <a:prstClr val="black"/>
                </a:solidFill>
              </a:rPr>
              <a:t>ostreatus</a:t>
            </a:r>
            <a:r>
              <a:rPr lang="en-GB" sz="1600" i="1" dirty="0">
                <a:solidFill>
                  <a:prstClr val="black"/>
                </a:solidFill>
              </a:rPr>
              <a:t> </a:t>
            </a:r>
            <a:r>
              <a:rPr lang="en-GB" sz="1600" dirty="0">
                <a:solidFill>
                  <a:prstClr val="black"/>
                </a:solidFill>
              </a:rPr>
              <a:t>(</a:t>
            </a:r>
            <a:r>
              <a:rPr lang="en-GB" sz="1600" dirty="0" err="1">
                <a:solidFill>
                  <a:prstClr val="black"/>
                </a:solidFill>
              </a:rPr>
              <a:t>hlíva</a:t>
            </a:r>
            <a:r>
              <a:rPr lang="en-GB" sz="1600" dirty="0">
                <a:solidFill>
                  <a:prstClr val="black"/>
                </a:solidFill>
              </a:rPr>
              <a:t>) a </a:t>
            </a:r>
            <a:r>
              <a:rPr lang="en-GB" sz="1600" dirty="0" err="1">
                <a:solidFill>
                  <a:prstClr val="black"/>
                </a:solidFill>
              </a:rPr>
              <a:t>příbuzné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druhy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neprodukují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pasťové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struktury</a:t>
            </a:r>
            <a:r>
              <a:rPr lang="en-GB" sz="1600" dirty="0">
                <a:solidFill>
                  <a:prstClr val="black"/>
                </a:solidFill>
              </a:rPr>
              <a:t>, ale toxin,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který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rychle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paralyzuje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nemotoda</a:t>
            </a: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oté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hyfy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proniknou</a:t>
            </a:r>
            <a:r>
              <a:rPr lang="en-GB" sz="1600" dirty="0">
                <a:solidFill>
                  <a:prstClr val="black"/>
                </a:solidFill>
              </a:rPr>
              <a:t> do </a:t>
            </a:r>
            <a:r>
              <a:rPr lang="en-GB" sz="1600" dirty="0" err="1">
                <a:solidFill>
                  <a:prstClr val="black"/>
                </a:solidFill>
              </a:rPr>
              <a:t>nematoda</a:t>
            </a:r>
            <a:r>
              <a:rPr lang="en-GB" sz="1600" dirty="0">
                <a:solidFill>
                  <a:prstClr val="black"/>
                </a:solidFill>
              </a:rPr>
              <a:t> a </a:t>
            </a:r>
            <a:r>
              <a:rPr lang="en-GB" sz="1600" dirty="0" err="1">
                <a:solidFill>
                  <a:prstClr val="black"/>
                </a:solidFill>
              </a:rPr>
              <a:t>stráví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ho</a:t>
            </a:r>
            <a:endParaRPr lang="en-GB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p</a:t>
            </a:r>
            <a:r>
              <a:rPr lang="en-GB" sz="1600" dirty="0" err="1" smtClean="0">
                <a:solidFill>
                  <a:prstClr val="black"/>
                </a:solidFill>
              </a:rPr>
              <a:t>opsané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basidiomycety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často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rostou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rozkládajícím</a:t>
            </a:r>
            <a:r>
              <a:rPr lang="en-GB" sz="1600" dirty="0">
                <a:solidFill>
                  <a:prstClr val="black"/>
                </a:solidFill>
              </a:rPr>
              <a:t> se </a:t>
            </a:r>
            <a:r>
              <a:rPr lang="en-GB" sz="1600" dirty="0" err="1">
                <a:solidFill>
                  <a:prstClr val="black"/>
                </a:solidFill>
              </a:rPr>
              <a:t>dřevě</a:t>
            </a:r>
            <a:r>
              <a:rPr lang="en-GB" sz="1600" dirty="0">
                <a:solidFill>
                  <a:prstClr val="black"/>
                </a:solidFill>
              </a:rPr>
              <a:t>,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substrátu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chudém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N</a:t>
            </a: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prstClr val="black"/>
                </a:solidFill>
              </a:rPr>
              <a:t>c</a:t>
            </a:r>
            <a:r>
              <a:rPr lang="en-GB" sz="1600" dirty="0" err="1" smtClean="0">
                <a:solidFill>
                  <a:prstClr val="black"/>
                </a:solidFill>
              </a:rPr>
              <a:t>hycené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nematody</a:t>
            </a:r>
            <a:r>
              <a:rPr lang="en-GB" sz="1600" dirty="0">
                <a:solidFill>
                  <a:prstClr val="black"/>
                </a:solidFill>
              </a:rPr>
              <a:t> by </a:t>
            </a:r>
            <a:r>
              <a:rPr lang="en-GB" sz="1600" dirty="0" err="1">
                <a:solidFill>
                  <a:prstClr val="black"/>
                </a:solidFill>
              </a:rPr>
              <a:t>pak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mohly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doplnit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chybějící</a:t>
            </a:r>
            <a:r>
              <a:rPr lang="en-GB" sz="1600" dirty="0">
                <a:solidFill>
                  <a:prstClr val="black"/>
                </a:solidFill>
              </a:rPr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787522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46" y="0"/>
            <a:ext cx="913385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 err="1" smtClean="0"/>
              <a:t>Haptoglossa</a:t>
            </a:r>
            <a:r>
              <a:rPr lang="en-GB" sz="1600" i="1" dirty="0" smtClean="0"/>
              <a:t> mirabilis</a:t>
            </a:r>
            <a:endParaRPr lang="cs-CZ" sz="1600" i="1" dirty="0" smtClean="0"/>
          </a:p>
          <a:p>
            <a:r>
              <a:rPr lang="cs-CZ" sz="1600" dirty="0"/>
              <a:t>p</a:t>
            </a:r>
            <a:r>
              <a:rPr lang="en-GB" sz="1600" dirty="0" err="1"/>
              <a:t>arazitická</a:t>
            </a:r>
            <a:r>
              <a:rPr lang="en-GB" sz="1600" dirty="0"/>
              <a:t> </a:t>
            </a:r>
            <a:r>
              <a:rPr lang="en-GB" sz="1600" dirty="0" err="1" smtClean="0"/>
              <a:t>oomyceta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/>
              <a:t>útočí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vířníky</a:t>
            </a:r>
            <a:endParaRPr lang="en-GB" sz="1600" dirty="0"/>
          </a:p>
          <a:p>
            <a:r>
              <a:rPr lang="cs-CZ" sz="1600" dirty="0" err="1"/>
              <a:t>z</a:t>
            </a:r>
            <a:r>
              <a:rPr lang="en-GB" sz="1600" dirty="0" err="1" smtClean="0"/>
              <a:t>oospóra</a:t>
            </a:r>
            <a:r>
              <a:rPr lang="en-GB" sz="1600" dirty="0" smtClean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vytvoří</a:t>
            </a:r>
            <a:r>
              <a:rPr lang="en-GB" sz="1600" dirty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/>
              <a:t>cystu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téměř</a:t>
            </a:r>
            <a:r>
              <a:rPr lang="en-GB" sz="1600" dirty="0"/>
              <a:t> </a:t>
            </a:r>
            <a:r>
              <a:rPr lang="en-GB" sz="1600" dirty="0" err="1" smtClean="0"/>
              <a:t>okam</a:t>
            </a:r>
            <a:r>
              <a:rPr lang="cs-CZ" sz="1600" dirty="0" smtClean="0"/>
              <a:t>ž</a:t>
            </a:r>
            <a:r>
              <a:rPr lang="en-GB" sz="1600" dirty="0" err="1" smtClean="0"/>
              <a:t>itě</a:t>
            </a:r>
            <a:r>
              <a:rPr lang="cs-CZ" sz="1600" dirty="0"/>
              <a:t> </a:t>
            </a:r>
            <a:r>
              <a:rPr lang="en-GB" sz="1600" dirty="0" err="1" smtClean="0"/>
              <a:t>vyklíčí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speciální</a:t>
            </a:r>
            <a:r>
              <a:rPr lang="en-GB" sz="1600" dirty="0"/>
              <a:t> </a:t>
            </a:r>
            <a:r>
              <a:rPr lang="en-GB" sz="1600" dirty="0" err="1" smtClean="0"/>
              <a:t>buňku</a:t>
            </a:r>
            <a:endParaRPr lang="cs-CZ" sz="1600" dirty="0" smtClean="0"/>
          </a:p>
          <a:p>
            <a:r>
              <a:rPr lang="cs-CZ" sz="1600" dirty="0"/>
              <a:t>k</a:t>
            </a:r>
            <a:r>
              <a:rPr lang="en-GB" sz="1600" dirty="0" err="1" smtClean="0"/>
              <a:t>dy</a:t>
            </a:r>
            <a:r>
              <a:rPr lang="cs-CZ" sz="1600" dirty="0" smtClean="0"/>
              <a:t>ž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vířník</a:t>
            </a:r>
            <a:r>
              <a:rPr lang="en-GB" sz="1600" dirty="0"/>
              <a:t> </a:t>
            </a:r>
            <a:r>
              <a:rPr lang="en-GB" sz="1600" dirty="0" err="1"/>
              <a:t>dotkne</a:t>
            </a:r>
            <a:r>
              <a:rPr lang="en-GB" sz="1600" dirty="0"/>
              <a:t> </a:t>
            </a:r>
            <a:r>
              <a:rPr lang="en-GB" sz="1600" dirty="0" err="1"/>
              <a:t>špičky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, </a:t>
            </a:r>
            <a:r>
              <a:rPr lang="en-GB" sz="1600" dirty="0" err="1" smtClean="0"/>
              <a:t>buňk</a:t>
            </a:r>
            <a:r>
              <a:rPr lang="cs-CZ" sz="1600" dirty="0" smtClean="0"/>
              <a:t>a </a:t>
            </a:r>
            <a:r>
              <a:rPr lang="en-GB" sz="1600" dirty="0" err="1" smtClean="0"/>
              <a:t>vystřelí</a:t>
            </a:r>
            <a:r>
              <a:rPr lang="en-GB" sz="1600" dirty="0" smtClean="0"/>
              <a:t> </a:t>
            </a:r>
            <a:r>
              <a:rPr lang="en-GB" sz="1600" dirty="0" err="1"/>
              <a:t>střelu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err="1"/>
              <a:t>pronikne</a:t>
            </a:r>
            <a:r>
              <a:rPr lang="en-GB" sz="1600" dirty="0"/>
              <a:t> </a:t>
            </a:r>
            <a:r>
              <a:rPr lang="en-GB" sz="1600" dirty="0" err="1"/>
              <a:t>kutikulou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r>
              <a:rPr lang="en-GB" sz="1600" dirty="0"/>
              <a:t> a </a:t>
            </a:r>
            <a:r>
              <a:rPr lang="en-GB" sz="1600" dirty="0" err="1"/>
              <a:t>infekční</a:t>
            </a:r>
            <a:r>
              <a:rPr lang="en-GB" sz="1600" dirty="0"/>
              <a:t> </a:t>
            </a:r>
            <a:r>
              <a:rPr lang="en-GB" sz="1600" dirty="0" err="1" smtClean="0"/>
              <a:t>sporidium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/>
              <a:t>uvnitř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vyklíčí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stélku</a:t>
            </a:r>
            <a:r>
              <a:rPr lang="en-GB" sz="1600" dirty="0"/>
              <a:t> a </a:t>
            </a:r>
            <a:r>
              <a:rPr lang="en-GB" sz="1600" dirty="0" err="1"/>
              <a:t>zabije</a:t>
            </a:r>
            <a:r>
              <a:rPr lang="en-GB" sz="1600" dirty="0"/>
              <a:t> </a:t>
            </a:r>
            <a:r>
              <a:rPr lang="en-GB" sz="1600" dirty="0" err="1" smtClean="0"/>
              <a:t>hostitele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akonec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uvolněné</a:t>
            </a:r>
            <a:r>
              <a:rPr lang="en-GB" sz="1600" dirty="0"/>
              <a:t> </a:t>
            </a:r>
            <a:r>
              <a:rPr lang="en-GB" sz="1600" dirty="0" err="1"/>
              <a:t>nové</a:t>
            </a:r>
            <a:r>
              <a:rPr lang="en-GB" sz="1600" dirty="0"/>
              <a:t> </a:t>
            </a:r>
            <a:r>
              <a:rPr lang="en-GB" sz="1600" dirty="0" err="1"/>
              <a:t>zoospory</a:t>
            </a:r>
            <a:r>
              <a:rPr lang="en-GB" sz="1600" dirty="0"/>
              <a:t> a </a:t>
            </a:r>
            <a:r>
              <a:rPr lang="en-GB" sz="1600" dirty="0" err="1"/>
              <a:t>cyklus</a:t>
            </a:r>
            <a:r>
              <a:rPr lang="en-GB" sz="1600" dirty="0"/>
              <a:t> se </a:t>
            </a:r>
            <a:r>
              <a:rPr lang="en-GB" sz="1600" dirty="0" err="1" smtClean="0"/>
              <a:t>opakuje</a:t>
            </a:r>
            <a:endParaRPr lang="en-GB" sz="1600" dirty="0"/>
          </a:p>
          <a:p>
            <a:r>
              <a:rPr lang="en-GB" sz="1600" dirty="0" err="1"/>
              <a:t>sporidia</a:t>
            </a:r>
            <a:r>
              <a:rPr lang="en-GB" sz="1600" dirty="0"/>
              <a:t> </a:t>
            </a:r>
            <a:r>
              <a:rPr lang="en-GB" sz="1600" dirty="0" err="1"/>
              <a:t>vypadají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bílé</a:t>
            </a:r>
            <a:r>
              <a:rPr lang="cs-CZ" sz="1600" dirty="0"/>
              <a:t> </a:t>
            </a:r>
            <a:r>
              <a:rPr lang="en-GB" sz="1600" dirty="0" err="1" smtClean="0"/>
              <a:t>elipsoidní</a:t>
            </a:r>
            <a:r>
              <a:rPr lang="en-GB" sz="1600" dirty="0" smtClean="0"/>
              <a:t> </a:t>
            </a:r>
            <a:r>
              <a:rPr lang="en-GB" sz="1600" dirty="0" err="1"/>
              <a:t>kapičky</a:t>
            </a:r>
            <a:r>
              <a:rPr lang="en-GB" sz="1600" dirty="0"/>
              <a:t> </a:t>
            </a:r>
            <a:r>
              <a:rPr lang="en-GB" sz="1600" dirty="0" err="1" smtClean="0"/>
              <a:t>uvnit</a:t>
            </a:r>
            <a:r>
              <a:rPr lang="cs-CZ" sz="1600" dirty="0" smtClean="0"/>
              <a:t>ř </a:t>
            </a:r>
            <a:r>
              <a:rPr lang="en-GB" sz="1600" dirty="0" err="1" smtClean="0"/>
              <a:t>hostitelského</a:t>
            </a:r>
            <a:r>
              <a:rPr lang="en-GB" sz="1600" dirty="0" smtClean="0"/>
              <a:t> </a:t>
            </a:r>
            <a:r>
              <a:rPr lang="en-GB" sz="1600" dirty="0" err="1"/>
              <a:t>vířníka</a:t>
            </a:r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349116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5480057" cy="330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525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0793" y="183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Haptoglossa</a:t>
            </a:r>
            <a:r>
              <a:rPr lang="en-GB" sz="1600" dirty="0"/>
              <a:t> mirabilis </a:t>
            </a:r>
            <a:r>
              <a:rPr lang="en-GB" sz="1600" dirty="0" err="1"/>
              <a:t>útočí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vířníky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 smtClean="0"/>
              <a:t>projektil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4209" y="2257952"/>
            <a:ext cx="3647170" cy="238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59" y="1628799"/>
            <a:ext cx="5521364" cy="374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3424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026" y="188640"/>
            <a:ext cx="8892480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Houby</a:t>
            </a:r>
            <a:r>
              <a:rPr lang="en-GB" sz="1600" dirty="0"/>
              <a:t> a </a:t>
            </a:r>
            <a:r>
              <a:rPr lang="en-GB" sz="1600" dirty="0" err="1"/>
              <a:t>červci</a:t>
            </a:r>
            <a:r>
              <a:rPr lang="en-GB" sz="1600" dirty="0"/>
              <a:t> </a:t>
            </a: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err="1"/>
              <a:t>č</a:t>
            </a:r>
            <a:r>
              <a:rPr lang="en-GB" sz="1600" dirty="0" err="1" smtClean="0"/>
              <a:t>ervci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rostlinní</a:t>
            </a:r>
            <a:r>
              <a:rPr lang="en-GB" sz="1600" dirty="0"/>
              <a:t> </a:t>
            </a:r>
            <a:r>
              <a:rPr lang="en-GB" sz="1600" dirty="0" err="1"/>
              <a:t>parazité</a:t>
            </a:r>
            <a:r>
              <a:rPr lang="en-GB" sz="1600" dirty="0"/>
              <a:t> </a:t>
            </a:r>
            <a:r>
              <a:rPr lang="en-GB" sz="1600" dirty="0" err="1"/>
              <a:t>kteří</a:t>
            </a:r>
            <a:r>
              <a:rPr lang="en-GB" sz="1600" dirty="0"/>
              <a:t> </a:t>
            </a:r>
            <a:r>
              <a:rPr lang="en-GB" sz="1600" dirty="0" err="1"/>
              <a:t>sají</a:t>
            </a:r>
            <a:r>
              <a:rPr lang="en-GB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</a:t>
            </a:r>
            <a:r>
              <a:rPr lang="en-GB" sz="1600" dirty="0" err="1" smtClean="0"/>
              <a:t>šťávy</a:t>
            </a: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ohou</a:t>
            </a:r>
            <a:r>
              <a:rPr lang="en-GB" sz="1600" dirty="0" smtClean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infikované</a:t>
            </a:r>
            <a:r>
              <a:rPr lang="en-GB" sz="1600" dirty="0"/>
              <a:t> </a:t>
            </a:r>
            <a:r>
              <a:rPr lang="en-GB" sz="1600" dirty="0" err="1"/>
              <a:t>houbami</a:t>
            </a:r>
            <a:r>
              <a:rPr lang="en-GB" sz="1600" dirty="0"/>
              <a:t> (</a:t>
            </a:r>
            <a:r>
              <a:rPr lang="en-GB" sz="1600" dirty="0" err="1"/>
              <a:t>Septobasidium</a:t>
            </a:r>
            <a:r>
              <a:rPr lang="en-GB" sz="1600" dirty="0"/>
              <a:t>) </a:t>
            </a:r>
            <a:r>
              <a:rPr lang="en-GB" sz="1600" dirty="0" err="1"/>
              <a:t>kdy</a:t>
            </a:r>
            <a:r>
              <a:rPr lang="en-GB" sz="1600" dirty="0"/>
              <a:t> se </a:t>
            </a:r>
            <a:r>
              <a:rPr lang="en-GB" sz="1600" dirty="0" err="1" smtClean="0"/>
              <a:t>objevují</a:t>
            </a:r>
            <a:r>
              <a:rPr lang="cs-CZ" sz="1600" dirty="0"/>
              <a:t> </a:t>
            </a:r>
            <a:r>
              <a:rPr lang="en-GB" sz="1600" dirty="0" smtClean="0"/>
              <a:t>z </a:t>
            </a:r>
            <a:r>
              <a:rPr lang="en-GB" sz="1600" dirty="0" err="1"/>
              <a:t>rodičovské</a:t>
            </a:r>
            <a:r>
              <a:rPr lang="en-GB" sz="1600" dirty="0"/>
              <a:t> „</a:t>
            </a:r>
            <a:r>
              <a:rPr lang="en-GB" sz="1600" dirty="0" err="1"/>
              <a:t>slupky</a:t>
            </a:r>
            <a:r>
              <a:rPr lang="en-GB" sz="1600" dirty="0"/>
              <a:t>“/</a:t>
            </a:r>
            <a:r>
              <a:rPr lang="en-GB" sz="1600" dirty="0" err="1"/>
              <a:t>obalu</a:t>
            </a:r>
            <a:r>
              <a:rPr lang="en-GB" sz="1600" dirty="0"/>
              <a:t> </a:t>
            </a:r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oubové</a:t>
            </a:r>
            <a:r>
              <a:rPr lang="en-GB" sz="1600" dirty="0" smtClean="0"/>
              <a:t> </a:t>
            </a:r>
            <a:r>
              <a:rPr lang="en-GB" sz="1600" dirty="0" err="1"/>
              <a:t>hyfy</a:t>
            </a:r>
            <a:r>
              <a:rPr lang="en-GB" sz="1600" dirty="0"/>
              <a:t> </a:t>
            </a:r>
            <a:r>
              <a:rPr lang="en-GB" sz="1600" dirty="0" err="1"/>
              <a:t>obklopí</a:t>
            </a:r>
            <a:r>
              <a:rPr lang="en-GB" sz="1600" dirty="0"/>
              <a:t> </a:t>
            </a:r>
            <a:r>
              <a:rPr lang="en-GB" sz="1600" dirty="0" err="1"/>
              <a:t>dospívající</a:t>
            </a:r>
            <a:r>
              <a:rPr lang="en-GB" sz="1600" dirty="0"/>
              <a:t> </a:t>
            </a:r>
            <a:r>
              <a:rPr lang="en-GB" sz="1600" dirty="0" err="1"/>
              <a:t>jedince</a:t>
            </a:r>
            <a:r>
              <a:rPr lang="en-GB" sz="1600" dirty="0"/>
              <a:t>, </a:t>
            </a:r>
            <a:r>
              <a:rPr lang="en-GB" sz="1600" dirty="0" err="1"/>
              <a:t>uvězní</a:t>
            </a:r>
            <a:r>
              <a:rPr lang="en-GB" sz="1600" dirty="0"/>
              <a:t> je, ale </a:t>
            </a:r>
            <a:r>
              <a:rPr lang="en-GB" sz="1600" dirty="0" err="1"/>
              <a:t>nezabijí</a:t>
            </a:r>
            <a:r>
              <a:rPr lang="en-GB" sz="1600" dirty="0"/>
              <a:t> </a:t>
            </a:r>
            <a:r>
              <a:rPr lang="en-GB" sz="1600" dirty="0" err="1" smtClean="0"/>
              <a:t>všechny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myz</a:t>
            </a:r>
            <a:r>
              <a:rPr lang="en-GB" sz="1600" dirty="0" smtClean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ije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produkuje</a:t>
            </a:r>
            <a:r>
              <a:rPr lang="en-GB" sz="1600" dirty="0"/>
              <a:t> </a:t>
            </a:r>
            <a:r>
              <a:rPr lang="en-GB" sz="1600" dirty="0" err="1"/>
              <a:t>potomstvo</a:t>
            </a:r>
            <a:r>
              <a:rPr lang="en-GB" sz="1600" dirty="0"/>
              <a:t> </a:t>
            </a:r>
            <a:r>
              <a:rPr lang="en-GB" sz="1600" dirty="0" err="1"/>
              <a:t>uvnitř</a:t>
            </a:r>
            <a:r>
              <a:rPr lang="en-GB" sz="1600" dirty="0"/>
              <a:t> mycelia,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 smtClean="0"/>
              <a:t>dr</a:t>
            </a:r>
            <a:r>
              <a:rPr lang="cs-CZ" sz="1600" dirty="0" smtClean="0"/>
              <a:t>ž</a:t>
            </a:r>
            <a:r>
              <a:rPr lang="en-GB" sz="1600" dirty="0" smtClean="0"/>
              <a:t>í </a:t>
            </a:r>
            <a:r>
              <a:rPr lang="en-GB" sz="1600" dirty="0" err="1" smtClean="0"/>
              <a:t>dospělé</a:t>
            </a:r>
            <a:r>
              <a:rPr lang="cs-CZ" sz="1600" dirty="0"/>
              <a:t> </a:t>
            </a:r>
            <a:r>
              <a:rPr lang="en-GB" sz="1600" dirty="0" err="1" smtClean="0"/>
              <a:t>jedince</a:t>
            </a:r>
            <a:r>
              <a:rPr lang="en-GB" sz="1600" dirty="0"/>
              <a:t>, </a:t>
            </a:r>
            <a:r>
              <a:rPr lang="en-GB" sz="1600" dirty="0" err="1"/>
              <a:t>zatímco</a:t>
            </a:r>
            <a:r>
              <a:rPr lang="en-GB" sz="1600" dirty="0"/>
              <a:t> </a:t>
            </a:r>
            <a:r>
              <a:rPr lang="en-GB" sz="1600" dirty="0" err="1"/>
              <a:t>mladí</a:t>
            </a:r>
            <a:r>
              <a:rPr lang="en-GB" sz="1600" dirty="0"/>
              <a:t> </a:t>
            </a:r>
            <a:r>
              <a:rPr lang="en-GB" sz="1600" dirty="0" err="1"/>
              <a:t>sají</a:t>
            </a:r>
            <a:r>
              <a:rPr lang="en-GB" sz="1600" dirty="0"/>
              <a:t> </a:t>
            </a:r>
            <a:r>
              <a:rPr lang="en-GB" sz="1600" dirty="0" err="1"/>
              <a:t>rostlinnou</a:t>
            </a:r>
            <a:r>
              <a:rPr lang="en-GB" sz="1600" dirty="0"/>
              <a:t> </a:t>
            </a:r>
            <a:r>
              <a:rPr lang="en-GB" sz="1600" dirty="0" err="1"/>
              <a:t>šťávu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hyfami</a:t>
            </a:r>
            <a:r>
              <a:rPr lang="en-GB" sz="1600" dirty="0"/>
              <a:t> </a:t>
            </a:r>
            <a:r>
              <a:rPr lang="en-GB" sz="1600" dirty="0" err="1" smtClean="0"/>
              <a:t>houby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ouba</a:t>
            </a:r>
            <a:r>
              <a:rPr lang="en-GB" sz="1600" dirty="0" smtClean="0"/>
              <a:t>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ochraňuje</a:t>
            </a:r>
            <a:r>
              <a:rPr lang="en-GB" sz="1600" dirty="0"/>
              <a:t> </a:t>
            </a:r>
            <a:r>
              <a:rPr lang="en-GB" sz="1600" dirty="0" err="1"/>
              <a:t>hmyz</a:t>
            </a:r>
            <a:r>
              <a:rPr lang="en-GB" sz="1600" dirty="0"/>
              <a:t> od </a:t>
            </a:r>
            <a:r>
              <a:rPr lang="en-GB" sz="1600" dirty="0" err="1"/>
              <a:t>dalších</a:t>
            </a:r>
            <a:r>
              <a:rPr lang="en-GB" sz="1600" dirty="0"/>
              <a:t> </a:t>
            </a:r>
            <a:r>
              <a:rPr lang="en-GB" sz="1600" dirty="0" err="1"/>
              <a:t>parazitů</a:t>
            </a:r>
            <a:r>
              <a:rPr lang="en-GB" sz="1600" dirty="0"/>
              <a:t> a </a:t>
            </a:r>
            <a:r>
              <a:rPr lang="en-GB" sz="1600" dirty="0" err="1"/>
              <a:t>predátorů</a:t>
            </a:r>
            <a:r>
              <a:rPr lang="en-GB" sz="1600" dirty="0"/>
              <a:t> a </a:t>
            </a:r>
            <a:r>
              <a:rPr lang="en-GB" sz="1600" dirty="0" err="1" smtClean="0"/>
              <a:t>hmyz</a:t>
            </a:r>
            <a:r>
              <a:rPr lang="cs-CZ" sz="1600" dirty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/>
              <a:t>houbě</a:t>
            </a:r>
            <a:r>
              <a:rPr lang="en-GB" sz="1600" dirty="0"/>
              <a:t> </a:t>
            </a:r>
            <a:r>
              <a:rPr lang="en-GB" sz="1600" dirty="0" err="1" smtClean="0"/>
              <a:t>vý</a:t>
            </a:r>
            <a:r>
              <a:rPr lang="cs-CZ" sz="1600" dirty="0" smtClean="0"/>
              <a:t>ž</a:t>
            </a:r>
            <a:r>
              <a:rPr lang="en-GB" sz="1600" dirty="0" err="1" smtClean="0"/>
              <a:t>ivu</a:t>
            </a:r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ohyb</a:t>
            </a:r>
            <a:r>
              <a:rPr lang="en-GB" sz="1600" dirty="0" smtClean="0"/>
              <a:t> </a:t>
            </a:r>
            <a:r>
              <a:rPr lang="en-GB" sz="1600" dirty="0" err="1"/>
              <a:t>mladého</a:t>
            </a:r>
            <a:r>
              <a:rPr lang="en-GB" sz="1600" dirty="0"/>
              <a:t> </a:t>
            </a:r>
            <a:r>
              <a:rPr lang="en-GB" sz="1600" dirty="0" err="1"/>
              <a:t>hmyzu</a:t>
            </a:r>
            <a:r>
              <a:rPr lang="en-GB" sz="1600" dirty="0"/>
              <a:t> z </a:t>
            </a:r>
            <a:r>
              <a:rPr lang="en-GB" sz="1600" dirty="0" err="1"/>
              <a:t>rostliny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rostlinu</a:t>
            </a:r>
            <a:r>
              <a:rPr lang="en-GB" sz="1600" dirty="0"/>
              <a:t> </a:t>
            </a:r>
            <a:r>
              <a:rPr lang="en-GB" sz="1600" dirty="0" err="1"/>
              <a:t>zajistí</a:t>
            </a:r>
            <a:r>
              <a:rPr lang="en-GB" sz="1600" dirty="0"/>
              <a:t> </a:t>
            </a:r>
            <a:r>
              <a:rPr lang="en-GB" sz="1600" dirty="0" err="1"/>
              <a:t>rozšíření</a:t>
            </a:r>
            <a:r>
              <a:rPr lang="en-GB" sz="1600" dirty="0"/>
              <a:t> </a:t>
            </a:r>
            <a:r>
              <a:rPr lang="en-GB" sz="1600" dirty="0" err="1" smtClean="0"/>
              <a:t>houby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ouba</a:t>
            </a:r>
            <a:r>
              <a:rPr lang="en-GB" sz="1600" dirty="0" smtClean="0"/>
              <a:t> </a:t>
            </a:r>
            <a:r>
              <a:rPr lang="en-GB" sz="1600" dirty="0" err="1"/>
              <a:t>dospělé</a:t>
            </a:r>
            <a:r>
              <a:rPr lang="en-GB" sz="1600" dirty="0"/>
              <a:t> </a:t>
            </a:r>
            <a:r>
              <a:rPr lang="en-GB" sz="1600" dirty="0" err="1"/>
              <a:t>jedince</a:t>
            </a:r>
            <a:r>
              <a:rPr lang="en-GB" sz="1600" dirty="0"/>
              <a:t> </a:t>
            </a:r>
            <a:r>
              <a:rPr lang="en-GB" sz="1600" dirty="0" err="1"/>
              <a:t>nakonec</a:t>
            </a:r>
            <a:r>
              <a:rPr lang="en-GB" sz="1600" dirty="0"/>
              <a:t> </a:t>
            </a:r>
            <a:r>
              <a:rPr lang="en-GB" sz="1600" dirty="0" err="1"/>
              <a:t>zabije</a:t>
            </a:r>
            <a:r>
              <a:rPr lang="en-GB" sz="1600" dirty="0"/>
              <a:t> a </a:t>
            </a:r>
            <a:r>
              <a:rPr lang="en-GB" sz="1600" dirty="0" err="1" smtClean="0"/>
              <a:t>stráví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ouba</a:t>
            </a:r>
            <a:r>
              <a:rPr lang="en-GB" sz="1600" dirty="0" smtClean="0"/>
              <a:t> </a:t>
            </a:r>
            <a:r>
              <a:rPr lang="en-GB" sz="1600" dirty="0" err="1"/>
              <a:t>hraje</a:t>
            </a:r>
            <a:r>
              <a:rPr lang="en-GB" sz="1600" dirty="0"/>
              <a:t> </a:t>
            </a:r>
            <a:r>
              <a:rPr lang="en-GB" sz="1600" dirty="0" err="1"/>
              <a:t>roli</a:t>
            </a:r>
            <a:r>
              <a:rPr lang="en-GB" sz="1600" dirty="0"/>
              <a:t> v </a:t>
            </a:r>
            <a:r>
              <a:rPr lang="en-GB" sz="1600" dirty="0" err="1"/>
              <a:t>určení</a:t>
            </a:r>
            <a:r>
              <a:rPr lang="en-GB" sz="1600" dirty="0"/>
              <a:t> </a:t>
            </a:r>
            <a:r>
              <a:rPr lang="en-GB" sz="1600" dirty="0" err="1"/>
              <a:t>pohlaví</a:t>
            </a:r>
            <a:r>
              <a:rPr lang="en-GB" sz="1600" dirty="0"/>
              <a:t> </a:t>
            </a:r>
            <a:r>
              <a:rPr lang="en-GB" sz="1600" dirty="0" err="1"/>
              <a:t>hmyzu</a:t>
            </a:r>
            <a:r>
              <a:rPr lang="en-GB" sz="1600" dirty="0"/>
              <a:t> (</a:t>
            </a:r>
            <a:r>
              <a:rPr lang="en-GB" sz="1600" dirty="0" err="1"/>
              <a:t>mechanismus</a:t>
            </a:r>
            <a:r>
              <a:rPr lang="en-GB" sz="1600" dirty="0"/>
              <a:t> </a:t>
            </a:r>
            <a:r>
              <a:rPr lang="en-GB" sz="1600" dirty="0" err="1"/>
              <a:t>neznám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ajíčka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houbou</a:t>
            </a:r>
            <a:r>
              <a:rPr lang="en-GB" sz="1600" dirty="0"/>
              <a:t> se </a:t>
            </a:r>
            <a:r>
              <a:rPr lang="en-GB" sz="1600" dirty="0" err="1"/>
              <a:t>vyvinou</a:t>
            </a:r>
            <a:r>
              <a:rPr lang="en-GB" sz="1600" dirty="0"/>
              <a:t> v </a:t>
            </a:r>
            <a:r>
              <a:rPr lang="en-GB" sz="1600" dirty="0" err="1"/>
              <a:t>samičky</a:t>
            </a:r>
            <a:r>
              <a:rPr lang="en-GB" sz="1600" dirty="0"/>
              <a:t>, </a:t>
            </a:r>
            <a:r>
              <a:rPr lang="en-GB" sz="1600" dirty="0" err="1"/>
              <a:t>vajíčka</a:t>
            </a:r>
            <a:r>
              <a:rPr lang="en-GB" sz="1600" dirty="0"/>
              <a:t> bez </a:t>
            </a:r>
            <a:r>
              <a:rPr lang="en-GB" sz="1600" dirty="0" err="1"/>
              <a:t>houby</a:t>
            </a:r>
            <a:r>
              <a:rPr lang="en-GB" sz="1600" dirty="0"/>
              <a:t> v </a:t>
            </a:r>
            <a:r>
              <a:rPr lang="en-GB" sz="1600" dirty="0" err="1" smtClean="0"/>
              <a:t>samečky</a:t>
            </a:r>
            <a:endParaRPr lang="en-GB" sz="1600" dirty="0"/>
          </a:p>
          <a:p>
            <a:r>
              <a:rPr lang="cs-CZ" sz="1600" dirty="0" err="1"/>
              <a:t>h</a:t>
            </a:r>
            <a:r>
              <a:rPr lang="en-GB" sz="1600" dirty="0" err="1" smtClean="0"/>
              <a:t>ouba</a:t>
            </a:r>
            <a:r>
              <a:rPr lang="en-GB" sz="1600" dirty="0" smtClean="0"/>
              <a:t> </a:t>
            </a:r>
            <a:r>
              <a:rPr lang="en-GB" sz="1600" dirty="0" err="1"/>
              <a:t>asi</a:t>
            </a:r>
            <a:r>
              <a:rPr lang="en-GB" sz="1600" dirty="0"/>
              <a:t> </a:t>
            </a:r>
            <a:r>
              <a:rPr lang="en-GB" sz="1600" dirty="0" err="1"/>
              <a:t>zabraňuje</a:t>
            </a:r>
            <a:r>
              <a:rPr lang="en-GB" sz="1600" dirty="0"/>
              <a:t> </a:t>
            </a:r>
            <a:r>
              <a:rPr lang="en-GB" sz="1600" dirty="0" err="1"/>
              <a:t>ztrátě</a:t>
            </a:r>
            <a:r>
              <a:rPr lang="en-GB" sz="1600" dirty="0"/>
              <a:t> sex </a:t>
            </a:r>
            <a:r>
              <a:rPr lang="en-GB" sz="1600" dirty="0" err="1" smtClean="0"/>
              <a:t>chromozómu</a:t>
            </a:r>
            <a:endParaRPr lang="en-GB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2057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0" y="188640"/>
            <a:ext cx="6768752" cy="49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5229200"/>
            <a:ext cx="8748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Section through </a:t>
            </a:r>
            <a:r>
              <a:rPr lang="en-GB" dirty="0" err="1"/>
              <a:t>Septobasdium</a:t>
            </a:r>
            <a:r>
              <a:rPr lang="en-GB" dirty="0"/>
              <a:t> </a:t>
            </a:r>
            <a:r>
              <a:rPr lang="en-GB" dirty="0" err="1"/>
              <a:t>burtii</a:t>
            </a:r>
            <a:r>
              <a:rPr lang="en-GB" dirty="0"/>
              <a:t>: On top, </a:t>
            </a:r>
            <a:r>
              <a:rPr lang="en-GB" dirty="0" err="1"/>
              <a:t>ys</a:t>
            </a:r>
            <a:r>
              <a:rPr lang="en-GB" dirty="0"/>
              <a:t>: scale insect on top of fungus, picking up </a:t>
            </a:r>
            <a:r>
              <a:rPr lang="en-GB" dirty="0" err="1"/>
              <a:t>basidiospores</a:t>
            </a:r>
            <a:r>
              <a:rPr lang="en-GB" dirty="0"/>
              <a:t> for dispersal to start up new colony; b: </a:t>
            </a:r>
            <a:r>
              <a:rPr lang="en-GB" dirty="0" err="1"/>
              <a:t>basidium</a:t>
            </a:r>
            <a:r>
              <a:rPr lang="en-GB" dirty="0"/>
              <a:t>; </a:t>
            </a:r>
            <a:r>
              <a:rPr lang="en-GB" dirty="0" err="1"/>
              <a:t>sp</a:t>
            </a:r>
            <a:r>
              <a:rPr lang="en-GB" dirty="0"/>
              <a:t>: </a:t>
            </a:r>
            <a:r>
              <a:rPr lang="en-GB" dirty="0" err="1"/>
              <a:t>basidiospores</a:t>
            </a:r>
            <a:r>
              <a:rPr lang="en-GB" dirty="0"/>
              <a:t>; Section through scale insect in middle: c: Fungal coiled hyphae (=</a:t>
            </a:r>
            <a:r>
              <a:rPr lang="en-GB" dirty="0" err="1"/>
              <a:t>haustoria</a:t>
            </a:r>
            <a:r>
              <a:rPr lang="en-GB" dirty="0"/>
              <a:t>) receiving nutrient from trapped scale insect that is receiving nutrient from plant through long </a:t>
            </a:r>
            <a:r>
              <a:rPr lang="en-GB" dirty="0" err="1"/>
              <a:t>suctorial</a:t>
            </a:r>
            <a:r>
              <a:rPr lang="en-GB" dirty="0"/>
              <a:t> tube. Image from Couch, J.N. 1938</a:t>
            </a:r>
          </a:p>
        </p:txBody>
      </p:sp>
    </p:spTree>
    <p:extLst>
      <p:ext uri="{BB962C8B-B14F-4D97-AF65-F5344CB8AC3E}">
        <p14:creationId xmlns:p14="http://schemas.microsoft.com/office/powerpoint/2010/main" val="26770310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0717"/>
            <a:ext cx="8856984" cy="5568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                                                                </a:t>
            </a:r>
            <a:r>
              <a:rPr lang="en-GB" sz="1600" dirty="0" err="1" smtClean="0"/>
              <a:t>Ekologické</a:t>
            </a:r>
            <a:r>
              <a:rPr lang="en-GB" sz="1600" dirty="0" smtClean="0"/>
              <a:t> </a:t>
            </a:r>
            <a:r>
              <a:rPr lang="en-GB" sz="1600" dirty="0" err="1"/>
              <a:t>aspekty</a:t>
            </a:r>
            <a:r>
              <a:rPr lang="en-GB" sz="1600" dirty="0"/>
              <a:t> </a:t>
            </a:r>
            <a:r>
              <a:rPr lang="en-GB" sz="1600" dirty="0" err="1"/>
              <a:t>nemocí</a:t>
            </a:r>
            <a:r>
              <a:rPr lang="en-GB" sz="1600" dirty="0"/>
              <a:t> </a:t>
            </a:r>
            <a:r>
              <a:rPr lang="en-GB" sz="1600" dirty="0" err="1"/>
              <a:t>zvířat</a:t>
            </a:r>
            <a:endParaRPr lang="en-GB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err="1" smtClean="0"/>
              <a:t>Dva</a:t>
            </a:r>
            <a:r>
              <a:rPr lang="en-GB" sz="1600" dirty="0" smtClean="0"/>
              <a:t> </a:t>
            </a:r>
            <a:r>
              <a:rPr lang="en-GB" sz="1600" dirty="0" err="1"/>
              <a:t>typy</a:t>
            </a:r>
            <a:r>
              <a:rPr lang="en-GB" sz="1600" dirty="0"/>
              <a:t> </a:t>
            </a:r>
            <a:r>
              <a:rPr lang="en-GB" sz="1600" dirty="0" err="1"/>
              <a:t>nemoci-způsobujících</a:t>
            </a:r>
            <a:r>
              <a:rPr lang="en-GB" sz="1600" dirty="0"/>
              <a:t> </a:t>
            </a:r>
            <a:r>
              <a:rPr lang="en-GB" sz="1600" dirty="0" err="1"/>
              <a:t>procesů</a:t>
            </a:r>
            <a:r>
              <a:rPr lang="en-GB" sz="1600" dirty="0"/>
              <a:t>:</a:t>
            </a:r>
          </a:p>
          <a:p>
            <a:r>
              <a:rPr lang="en-GB" sz="1600" dirty="0" err="1" smtClean="0"/>
              <a:t>mikroorganismus</a:t>
            </a:r>
            <a:r>
              <a:rPr lang="en-GB" sz="1600" dirty="0" smtClean="0"/>
              <a:t>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zvířeti</a:t>
            </a:r>
            <a:r>
              <a:rPr lang="en-GB" sz="1600" dirty="0"/>
              <a:t> a </a:t>
            </a:r>
            <a:r>
              <a:rPr lang="en-GB" sz="1600" dirty="0" err="1"/>
              <a:t>způsobuje</a:t>
            </a:r>
            <a:r>
              <a:rPr lang="en-GB" sz="1600" dirty="0"/>
              <a:t> </a:t>
            </a:r>
            <a:r>
              <a:rPr lang="en-GB" sz="1600" dirty="0" err="1" smtClean="0"/>
              <a:t>nemoc</a:t>
            </a:r>
            <a:endParaRPr lang="cs-CZ" sz="1600" dirty="0"/>
          </a:p>
          <a:p>
            <a:r>
              <a:rPr lang="en-GB" sz="1600" dirty="0" err="1" smtClean="0"/>
              <a:t>mikroorganismus</a:t>
            </a:r>
            <a:r>
              <a:rPr lang="en-GB" sz="1600" dirty="0" smtClean="0"/>
              <a:t>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vně</a:t>
            </a:r>
            <a:r>
              <a:rPr lang="en-GB" sz="1600" dirty="0"/>
              <a:t> </a:t>
            </a:r>
            <a:r>
              <a:rPr lang="en-GB" sz="1600" dirty="0" err="1"/>
              <a:t>zvířete</a:t>
            </a:r>
            <a:r>
              <a:rPr lang="en-GB" sz="1600" dirty="0"/>
              <a:t> a </a:t>
            </a:r>
            <a:r>
              <a:rPr lang="en-GB" sz="1600" dirty="0" err="1"/>
              <a:t>produkuje</a:t>
            </a:r>
            <a:r>
              <a:rPr lang="en-GB" sz="1600" dirty="0"/>
              <a:t> </a:t>
            </a:r>
            <a:r>
              <a:rPr lang="en-GB" sz="1600" dirty="0" err="1"/>
              <a:t>toxické</a:t>
            </a:r>
            <a:r>
              <a:rPr lang="en-GB" sz="1600" dirty="0"/>
              <a:t> </a:t>
            </a:r>
            <a:r>
              <a:rPr lang="en-GB" sz="1600" dirty="0" smtClean="0"/>
              <a:t>substance,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způsobují</a:t>
            </a:r>
            <a:r>
              <a:rPr lang="en-GB" sz="1600" dirty="0"/>
              <a:t> </a:t>
            </a:r>
            <a:r>
              <a:rPr lang="en-GB" sz="1600" dirty="0" err="1"/>
              <a:t>nemoc</a:t>
            </a:r>
            <a:r>
              <a:rPr lang="en-GB" sz="1600" dirty="0"/>
              <a:t> </a:t>
            </a:r>
            <a:r>
              <a:rPr lang="en-GB" sz="1600" dirty="0" err="1"/>
              <a:t>zvířete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změní</a:t>
            </a:r>
            <a:r>
              <a:rPr lang="en-GB" sz="1600" dirty="0"/>
              <a:t>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ivotní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/>
              <a:t>té</a:t>
            </a:r>
            <a:r>
              <a:rPr lang="en-GB" sz="1600" dirty="0"/>
              <a:t> </a:t>
            </a:r>
            <a:r>
              <a:rPr lang="en-GB" sz="1600" dirty="0" smtClean="0"/>
              <a:t>m</a:t>
            </a:r>
            <a:r>
              <a:rPr lang="cs-CZ" sz="1600" dirty="0" smtClean="0"/>
              <a:t>í</a:t>
            </a:r>
            <a:r>
              <a:rPr lang="en-GB" sz="1600" dirty="0" err="1" smtClean="0"/>
              <a:t>ry</a:t>
            </a:r>
            <a:r>
              <a:rPr lang="en-GB" sz="1600" dirty="0"/>
              <a:t>, </a:t>
            </a:r>
            <a:r>
              <a:rPr lang="cs-CZ" sz="1600" dirty="0" err="1"/>
              <a:t>ž</a:t>
            </a:r>
            <a:r>
              <a:rPr lang="en-GB" sz="1600" dirty="0" smtClean="0"/>
              <a:t>e </a:t>
            </a:r>
            <a:r>
              <a:rPr lang="en-GB" sz="1600" dirty="0"/>
              <a:t>tam </a:t>
            </a:r>
            <a:r>
              <a:rPr lang="en-GB" sz="1600" dirty="0" err="1"/>
              <a:t>zvíře</a:t>
            </a:r>
            <a:r>
              <a:rPr lang="en-GB" sz="1600" dirty="0"/>
              <a:t> </a:t>
            </a:r>
            <a:r>
              <a:rPr lang="en-GB" sz="1600" dirty="0" err="1" smtClean="0"/>
              <a:t>nemů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 smtClean="0"/>
              <a:t>pře</a:t>
            </a:r>
            <a:r>
              <a:rPr lang="cs-CZ" sz="1600" dirty="0" smtClean="0"/>
              <a:t>ž</a:t>
            </a:r>
            <a:r>
              <a:rPr lang="en-GB" sz="1600" dirty="0" err="1" smtClean="0"/>
              <a:t>ít</a:t>
            </a:r>
            <a:r>
              <a:rPr lang="en-GB" sz="1600" dirty="0" smtClean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zdraví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/>
          </a:p>
          <a:p>
            <a:r>
              <a:rPr lang="cs-CZ" sz="1600" dirty="0" err="1"/>
              <a:t>m</a:t>
            </a:r>
            <a:r>
              <a:rPr lang="en-GB" sz="1600" dirty="0" err="1" smtClean="0"/>
              <a:t>ikroorganismy</a:t>
            </a:r>
            <a:r>
              <a:rPr lang="en-GB" sz="1600" dirty="0" smtClean="0"/>
              <a:t> </a:t>
            </a:r>
            <a:r>
              <a:rPr lang="en-GB" sz="1600" dirty="0" err="1"/>
              <a:t>rostoucí</a:t>
            </a:r>
            <a:r>
              <a:rPr lang="en-GB" sz="1600" dirty="0"/>
              <a:t> v </a:t>
            </a:r>
            <a:r>
              <a:rPr lang="cs-CZ" sz="1600" dirty="0" err="1"/>
              <a:t>ž</a:t>
            </a:r>
            <a:r>
              <a:rPr lang="en-GB" sz="1600" dirty="0" err="1" smtClean="0"/>
              <a:t>ivotním</a:t>
            </a:r>
            <a:r>
              <a:rPr lang="en-GB" sz="1600" dirty="0" smtClean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zvířete</a:t>
            </a:r>
            <a:r>
              <a:rPr lang="en-GB" sz="1600" dirty="0"/>
              <a:t> (</a:t>
            </a:r>
            <a:r>
              <a:rPr lang="en-GB" sz="1600" dirty="0" err="1"/>
              <a:t>voda</a:t>
            </a:r>
            <a:r>
              <a:rPr lang="en-GB" sz="1600" dirty="0"/>
              <a:t>, </a:t>
            </a:r>
            <a:r>
              <a:rPr lang="en-GB" sz="1600" dirty="0" err="1"/>
              <a:t>půda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e</a:t>
            </a:r>
            <a:r>
              <a:rPr lang="en-GB" sz="1600" dirty="0" err="1" smtClean="0"/>
              <a:t>utrofické</a:t>
            </a:r>
            <a:r>
              <a:rPr lang="en-GB" sz="1600" dirty="0" smtClean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 v </a:t>
            </a:r>
            <a:r>
              <a:rPr lang="en-GB" sz="1600" dirty="0" err="1"/>
              <a:t>jezeře</a:t>
            </a:r>
            <a:r>
              <a:rPr lang="en-GB" sz="1600" dirty="0"/>
              <a:t> </a:t>
            </a:r>
            <a:r>
              <a:rPr lang="en-GB" sz="1600" dirty="0" err="1"/>
              <a:t>způsobí</a:t>
            </a:r>
            <a:r>
              <a:rPr lang="en-GB" sz="1600" dirty="0"/>
              <a:t> </a:t>
            </a:r>
            <a:r>
              <a:rPr lang="en-GB" sz="1600" dirty="0" err="1"/>
              <a:t>velký</a:t>
            </a:r>
            <a:r>
              <a:rPr lang="en-GB" sz="1600" dirty="0"/>
              <a:t> </a:t>
            </a:r>
            <a:r>
              <a:rPr lang="en-GB" sz="1600" dirty="0" err="1"/>
              <a:t>nárust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s </a:t>
            </a:r>
            <a:r>
              <a:rPr lang="en-GB" sz="1600" dirty="0" err="1" smtClean="0"/>
              <a:t>produkcí</a:t>
            </a:r>
            <a:r>
              <a:rPr lang="cs-CZ" sz="1600" dirty="0"/>
              <a:t> </a:t>
            </a:r>
            <a:r>
              <a:rPr lang="en-GB" sz="1600" dirty="0" err="1" smtClean="0"/>
              <a:t>velkého</a:t>
            </a:r>
            <a:r>
              <a:rPr lang="en-GB" sz="1600" dirty="0" smtClean="0"/>
              <a:t> </a:t>
            </a:r>
            <a:r>
              <a:rPr lang="en-GB" sz="1600" dirty="0" err="1" smtClean="0"/>
              <a:t>mno</a:t>
            </a:r>
            <a:r>
              <a:rPr lang="cs-CZ" sz="1600" dirty="0" smtClean="0"/>
              <a:t>ž</a:t>
            </a:r>
            <a:r>
              <a:rPr lang="en-GB" sz="1600" dirty="0" err="1" smtClean="0"/>
              <a:t>ství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 smtClean="0"/>
              <a:t>hmoty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následné</a:t>
            </a:r>
            <a:r>
              <a:rPr lang="en-GB" sz="1600" dirty="0"/>
              <a:t> </a:t>
            </a:r>
            <a:r>
              <a:rPr lang="en-GB" sz="1600" dirty="0" err="1" smtClean="0"/>
              <a:t>degradace</a:t>
            </a:r>
            <a:r>
              <a:rPr lang="cs-CZ" sz="1600" dirty="0"/>
              <a:t> </a:t>
            </a:r>
            <a:r>
              <a:rPr lang="en-GB" sz="1600" dirty="0" err="1" smtClean="0"/>
              <a:t>této</a:t>
            </a:r>
            <a:r>
              <a:rPr lang="en-GB" sz="1600" dirty="0" smtClean="0"/>
              <a:t> </a:t>
            </a:r>
            <a:r>
              <a:rPr lang="en-GB" sz="1600" dirty="0" err="1"/>
              <a:t>hmoty</a:t>
            </a:r>
            <a:r>
              <a:rPr lang="en-GB" sz="1600" dirty="0"/>
              <a:t> se </a:t>
            </a:r>
            <a:r>
              <a:rPr lang="en-GB" sz="1600" dirty="0" err="1"/>
              <a:t>spotřebuje</a:t>
            </a:r>
            <a:r>
              <a:rPr lang="en-GB" sz="1600" dirty="0"/>
              <a:t> </a:t>
            </a:r>
            <a:r>
              <a:rPr lang="en-GB" sz="1600" dirty="0" err="1" smtClean="0"/>
              <a:t>kyslík</a:t>
            </a:r>
            <a:r>
              <a:rPr lang="cs-CZ" sz="1600" dirty="0" smtClean="0"/>
              <a:t> 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 </a:t>
            </a:r>
            <a:r>
              <a:rPr lang="en-GB" sz="1600" dirty="0" err="1" smtClean="0"/>
              <a:t>úhyn</a:t>
            </a:r>
            <a:r>
              <a:rPr lang="cs-CZ" sz="1600" dirty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</a:t>
            </a:r>
            <a:r>
              <a:rPr lang="en-GB" sz="1600" dirty="0"/>
              <a:t>populace v </a:t>
            </a:r>
            <a:r>
              <a:rPr lang="en-GB" sz="1600" dirty="0" err="1"/>
              <a:t>jezeře</a:t>
            </a:r>
            <a:r>
              <a:rPr lang="en-GB" sz="1600" dirty="0"/>
              <a:t> (</a:t>
            </a:r>
            <a:r>
              <a:rPr lang="en-GB" sz="1600" dirty="0" err="1"/>
              <a:t>ryby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/>
              <a:t>sirovodíku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en-GB" sz="1600" dirty="0" err="1" smtClean="0"/>
              <a:t>toxická</a:t>
            </a:r>
            <a:r>
              <a:rPr lang="en-GB" sz="1600" dirty="0" smtClean="0"/>
              <a:t> </a:t>
            </a:r>
            <a:r>
              <a:rPr lang="en-GB" sz="1600" dirty="0"/>
              <a:t>pro </a:t>
            </a:r>
            <a:r>
              <a:rPr lang="en-GB" sz="1600" dirty="0" err="1"/>
              <a:t>ostatní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(</a:t>
            </a:r>
            <a:r>
              <a:rPr lang="en-GB" sz="1600" dirty="0" err="1"/>
              <a:t>vyšší</a:t>
            </a:r>
            <a:r>
              <a:rPr lang="en-GB" sz="1600" dirty="0"/>
              <a:t> </a:t>
            </a:r>
            <a:r>
              <a:rPr lang="cs-CZ" sz="1600" dirty="0"/>
              <a:t>ž</a:t>
            </a:r>
            <a:r>
              <a:rPr lang="en-GB" sz="1600" dirty="0" err="1" smtClean="0"/>
              <a:t>ivočichy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sedimentech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smtClean="0"/>
              <a:t>výpusti kyselých důlních vod </a:t>
            </a:r>
            <a:r>
              <a:rPr lang="en-GB" sz="1600" dirty="0" smtClean="0"/>
              <a:t>– </a:t>
            </a:r>
            <a:r>
              <a:rPr lang="en-GB" sz="1600" dirty="0" err="1"/>
              <a:t>smrt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ivočichů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ovlivněných</a:t>
            </a:r>
            <a:r>
              <a:rPr lang="en-GB" sz="1600" dirty="0"/>
              <a:t> </a:t>
            </a:r>
            <a:r>
              <a:rPr lang="en-GB" sz="1600" dirty="0" err="1"/>
              <a:t>potocích</a:t>
            </a:r>
            <a:r>
              <a:rPr lang="en-GB" sz="1600" dirty="0" smtClean="0"/>
              <a:t>….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/>
              <a:t>aflatoxinů</a:t>
            </a:r>
            <a:r>
              <a:rPr lang="en-GB" sz="1600" dirty="0"/>
              <a:t> (</a:t>
            </a:r>
            <a:r>
              <a:rPr lang="en-GB" sz="1600" i="1" dirty="0"/>
              <a:t>Aspergillus</a:t>
            </a:r>
            <a:r>
              <a:rPr lang="en-GB" sz="1600" dirty="0"/>
              <a:t>)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krmivu</a:t>
            </a:r>
            <a:r>
              <a:rPr lang="en-GB" sz="1600" dirty="0"/>
              <a:t> </a:t>
            </a:r>
            <a:r>
              <a:rPr lang="en-GB" sz="1600" dirty="0" err="1"/>
              <a:t>můţe</a:t>
            </a:r>
            <a:r>
              <a:rPr lang="en-GB" sz="1600" dirty="0"/>
              <a:t> </a:t>
            </a:r>
            <a:r>
              <a:rPr lang="en-GB" sz="1600" dirty="0" err="1"/>
              <a:t>zabít</a:t>
            </a:r>
            <a:r>
              <a:rPr lang="en-GB" sz="1600" dirty="0"/>
              <a:t> </a:t>
            </a:r>
            <a:r>
              <a:rPr lang="en-GB" sz="1600" dirty="0" err="1" smtClean="0"/>
              <a:t>drůbe</a:t>
            </a:r>
            <a:r>
              <a:rPr lang="cs-CZ" sz="1600" dirty="0" smtClean="0"/>
              <a:t>ž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209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6758" y="-5038"/>
            <a:ext cx="3137242" cy="5976664"/>
          </a:xfrm>
        </p:spPr>
        <p:txBody>
          <a:bodyPr>
            <a:normAutofit/>
          </a:bodyPr>
          <a:lstStyle/>
          <a:p>
            <a:pPr lvl="0"/>
            <a:r>
              <a:rPr lang="cs-CZ" sz="1600" dirty="0">
                <a:solidFill>
                  <a:prstClr val="black"/>
                </a:solidFill>
              </a:rPr>
              <a:t>h</a:t>
            </a:r>
            <a:r>
              <a:rPr lang="cs-CZ" sz="1600" dirty="0" smtClean="0">
                <a:solidFill>
                  <a:prstClr val="black"/>
                </a:solidFill>
              </a:rPr>
              <a:t>ouba </a:t>
            </a:r>
            <a:r>
              <a:rPr lang="cs-CZ" sz="1600" dirty="0">
                <a:solidFill>
                  <a:prstClr val="black"/>
                </a:solidFill>
              </a:rPr>
              <a:t>roste a produkuje  </a:t>
            </a:r>
            <a:r>
              <a:rPr lang="cs-CZ" sz="1600" dirty="0" err="1">
                <a:solidFill>
                  <a:prstClr val="black"/>
                </a:solidFill>
              </a:rPr>
              <a:t>gongylidia</a:t>
            </a:r>
            <a:r>
              <a:rPr lang="cs-CZ" sz="1600" dirty="0">
                <a:solidFill>
                  <a:prstClr val="black"/>
                </a:solidFill>
              </a:rPr>
              <a:t> – konzumace mravenci  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>
                <a:solidFill>
                  <a:prstClr val="black"/>
                </a:solidFill>
              </a:rPr>
              <a:t>1999 </a:t>
            </a:r>
            <a:r>
              <a:rPr lang="cs-CZ" sz="1600" dirty="0" smtClean="0">
                <a:solidFill>
                  <a:prstClr val="black"/>
                </a:solidFill>
              </a:rPr>
              <a:t>-popsán </a:t>
            </a:r>
            <a:r>
              <a:rPr lang="cs-CZ" sz="1600" dirty="0">
                <a:solidFill>
                  <a:prstClr val="black"/>
                </a:solidFill>
              </a:rPr>
              <a:t>třetí mikroorganismus v této </a:t>
            </a:r>
            <a:r>
              <a:rPr lang="cs-CZ" sz="1600" dirty="0" smtClean="0">
                <a:solidFill>
                  <a:prstClr val="black"/>
                </a:solidFill>
              </a:rPr>
              <a:t>symbióze</a:t>
            </a: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ve </a:t>
            </a:r>
            <a:r>
              <a:rPr lang="cs-CZ" sz="1600" dirty="0">
                <a:solidFill>
                  <a:prstClr val="black"/>
                </a:solidFill>
              </a:rPr>
              <a:t>speciálních útvarech na těle mají bakterie rodu </a:t>
            </a:r>
            <a:r>
              <a:rPr lang="cs-CZ" sz="1600" i="1" dirty="0" err="1">
                <a:solidFill>
                  <a:prstClr val="black"/>
                </a:solidFill>
              </a:rPr>
              <a:t>Streptomyces</a:t>
            </a:r>
            <a:r>
              <a:rPr lang="cs-CZ" sz="1600" dirty="0">
                <a:solidFill>
                  <a:prstClr val="black"/>
                </a:solidFill>
              </a:rPr>
              <a:t>, které </a:t>
            </a:r>
            <a:r>
              <a:rPr lang="cs-CZ" sz="1600" dirty="0" smtClean="0">
                <a:solidFill>
                  <a:prstClr val="black"/>
                </a:solidFill>
              </a:rPr>
              <a:t>produkují antimykotika</a:t>
            </a:r>
          </a:p>
          <a:p>
            <a:pPr lvl="0"/>
            <a:endParaRPr lang="cs-CZ" sz="1600" dirty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mravenci </a:t>
            </a:r>
            <a:r>
              <a:rPr lang="cs-CZ" sz="1600" dirty="0">
                <a:solidFill>
                  <a:prstClr val="black"/>
                </a:solidFill>
              </a:rPr>
              <a:t>přinesou do hnízda části rostlin, na nich pak vyrostou houby a mravenci je spolu s rostlinným materiálem zkonzumují </a:t>
            </a:r>
          </a:p>
          <a:p>
            <a:pPr lvl="0"/>
            <a:endParaRPr lang="cs-CZ" sz="1600" dirty="0" smtClean="0">
              <a:solidFill>
                <a:prstClr val="black"/>
              </a:solidFill>
            </a:endParaRPr>
          </a:p>
          <a:p>
            <a:pPr lvl="0"/>
            <a:r>
              <a:rPr lang="cs-CZ" sz="1600" dirty="0" smtClean="0">
                <a:solidFill>
                  <a:prstClr val="black"/>
                </a:solidFill>
              </a:rPr>
              <a:t>získají </a:t>
            </a:r>
            <a:r>
              <a:rPr lang="cs-CZ" sz="1600" dirty="0">
                <a:solidFill>
                  <a:prstClr val="black"/>
                </a:solidFill>
              </a:rPr>
              <a:t>tak i </a:t>
            </a:r>
            <a:r>
              <a:rPr lang="cs-CZ" sz="1600" dirty="0" smtClean="0">
                <a:solidFill>
                  <a:prstClr val="black"/>
                </a:solidFill>
              </a:rPr>
              <a:t>celulázy</a:t>
            </a:r>
            <a:r>
              <a:rPr lang="cs-CZ" sz="1600" dirty="0">
                <a:solidFill>
                  <a:prstClr val="black"/>
                </a:solidFill>
              </a:rPr>
              <a:t>, které sami neumí vytvořit a stráví tak více rostlinného materiálu </a:t>
            </a:r>
            <a:endParaRPr lang="cs-CZ" dirty="0"/>
          </a:p>
          <a:p>
            <a:pPr marL="0" lvl="0" indent="0">
              <a:buNone/>
            </a:pPr>
            <a:endParaRPr lang="cs-CZ" sz="16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675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352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R</a:t>
            </a:r>
            <a:r>
              <a:rPr lang="cs-CZ" sz="1600" dirty="0" err="1" smtClean="0"/>
              <a:t>udý</a:t>
            </a:r>
            <a:r>
              <a:rPr lang="cs-CZ" sz="1600" dirty="0" smtClean="0"/>
              <a:t> příliv</a:t>
            </a:r>
          </a:p>
          <a:p>
            <a:r>
              <a:rPr lang="en-GB" sz="1600" dirty="0" err="1" smtClean="0"/>
              <a:t>způsobuje</a:t>
            </a:r>
            <a:r>
              <a:rPr lang="en-GB" sz="1600" dirty="0" smtClean="0"/>
              <a:t> </a:t>
            </a:r>
            <a:r>
              <a:rPr lang="en-GB" sz="1600" dirty="0" err="1"/>
              <a:t>nemoc</a:t>
            </a:r>
            <a:r>
              <a:rPr lang="en-GB" sz="1600" dirty="0"/>
              <a:t> a </a:t>
            </a:r>
            <a:r>
              <a:rPr lang="en-GB" sz="1600" dirty="0" err="1"/>
              <a:t>úhyn</a:t>
            </a:r>
            <a:r>
              <a:rPr lang="en-GB" sz="1600" dirty="0"/>
              <a:t> </a:t>
            </a:r>
            <a:r>
              <a:rPr lang="en-GB" sz="1600" dirty="0" err="1"/>
              <a:t>citlivých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ivočišných</a:t>
            </a:r>
            <a:r>
              <a:rPr lang="en-GB" sz="1600" dirty="0" smtClean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</a:p>
          <a:p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vystaveny</a:t>
            </a:r>
            <a:r>
              <a:rPr lang="en-GB" sz="1600" dirty="0"/>
              <a:t> </a:t>
            </a:r>
            <a:r>
              <a:rPr lang="en-GB" sz="1600" dirty="0" err="1"/>
              <a:t>toxinům</a:t>
            </a:r>
            <a:r>
              <a:rPr lang="en-GB" sz="1600" dirty="0"/>
              <a:t> </a:t>
            </a:r>
            <a:r>
              <a:rPr lang="en-GB" sz="1600" dirty="0" err="1"/>
              <a:t>produkovaným</a:t>
            </a:r>
            <a:r>
              <a:rPr lang="en-GB" sz="1600" dirty="0"/>
              <a:t> </a:t>
            </a:r>
            <a:r>
              <a:rPr lang="en-GB" sz="1600" dirty="0" err="1"/>
              <a:t>kvetením</a:t>
            </a:r>
            <a:r>
              <a:rPr lang="en-GB" sz="1600" dirty="0"/>
              <a:t> (</a:t>
            </a:r>
            <a:r>
              <a:rPr lang="en-GB" sz="1600" dirty="0" err="1"/>
              <a:t>masovým</a:t>
            </a:r>
            <a:r>
              <a:rPr lang="en-GB" sz="1600" dirty="0"/>
              <a:t> </a:t>
            </a:r>
            <a:r>
              <a:rPr lang="en-GB" sz="1600" dirty="0" err="1" smtClean="0"/>
              <a:t>narůstem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i="1" dirty="0" err="1" smtClean="0"/>
              <a:t>Dinoflagel</a:t>
            </a:r>
            <a:r>
              <a:rPr lang="cs-CZ" sz="1600" i="1" dirty="0" smtClean="0"/>
              <a:t>l</a:t>
            </a:r>
            <a:r>
              <a:rPr lang="en-GB" sz="1600" i="1" dirty="0" err="1" smtClean="0"/>
              <a:t>ates</a:t>
            </a:r>
            <a:r>
              <a:rPr lang="en-GB" sz="1600" i="1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obrněnka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 smtClean="0"/>
              <a:t>ně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/>
              <a:t>produkují</a:t>
            </a:r>
            <a:r>
              <a:rPr lang="en-GB" sz="1600" dirty="0"/>
              <a:t> </a:t>
            </a:r>
            <a:r>
              <a:rPr lang="en-GB" sz="1600" dirty="0" err="1"/>
              <a:t>toxiny</a:t>
            </a:r>
            <a:r>
              <a:rPr lang="en-GB" sz="1600" dirty="0"/>
              <a:t> </a:t>
            </a:r>
            <a:r>
              <a:rPr lang="en-GB" sz="1600" dirty="0" err="1"/>
              <a:t>zabíjející</a:t>
            </a:r>
            <a:r>
              <a:rPr lang="en-GB" sz="1600" dirty="0"/>
              <a:t> </a:t>
            </a:r>
            <a:r>
              <a:rPr lang="en-GB" sz="1600" dirty="0" err="1"/>
              <a:t>ryby</a:t>
            </a:r>
            <a:r>
              <a:rPr lang="en-GB" sz="1600" dirty="0"/>
              <a:t>, </a:t>
            </a:r>
            <a:r>
              <a:rPr lang="en-GB" sz="1600" dirty="0" err="1" smtClean="0"/>
              <a:t>jiní</a:t>
            </a:r>
            <a:r>
              <a:rPr lang="cs-CZ" sz="1600" dirty="0"/>
              <a:t> </a:t>
            </a:r>
            <a:r>
              <a:rPr lang="en-GB" sz="1600" dirty="0" err="1" smtClean="0"/>
              <a:t>zabíjejí</a:t>
            </a:r>
            <a:r>
              <a:rPr lang="en-GB" sz="1600" dirty="0" smtClean="0"/>
              <a:t> </a:t>
            </a:r>
            <a:r>
              <a:rPr lang="en-GB" sz="1600" dirty="0" err="1"/>
              <a:t>především</a:t>
            </a:r>
            <a:r>
              <a:rPr lang="en-GB" sz="1600" dirty="0"/>
              <a:t> </a:t>
            </a:r>
            <a:r>
              <a:rPr lang="en-GB" sz="1600" dirty="0" err="1" smtClean="0"/>
              <a:t>bezobratlé</a:t>
            </a:r>
            <a:endParaRPr lang="en-GB" sz="1600" dirty="0"/>
          </a:p>
          <a:p>
            <a:r>
              <a:rPr lang="cs-CZ" sz="1600" dirty="0"/>
              <a:t>t</a:t>
            </a:r>
            <a:r>
              <a:rPr lang="en-GB" sz="1600" dirty="0" err="1" smtClean="0"/>
              <a:t>oxin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potravním</a:t>
            </a:r>
            <a:r>
              <a:rPr lang="en-GB" sz="1600" dirty="0"/>
              <a:t> </a:t>
            </a:r>
            <a:r>
              <a:rPr lang="en-GB" sz="1600" dirty="0" err="1"/>
              <a:t>řetězcem</a:t>
            </a:r>
            <a:r>
              <a:rPr lang="en-GB" sz="1600" dirty="0"/>
              <a:t> </a:t>
            </a:r>
            <a:r>
              <a:rPr lang="en-GB" sz="1600" dirty="0" err="1" smtClean="0"/>
              <a:t>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/>
              <a:t>dostat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ž </a:t>
            </a:r>
            <a:r>
              <a:rPr lang="en-GB" sz="1600" dirty="0" smtClean="0"/>
              <a:t>do </a:t>
            </a:r>
            <a:r>
              <a:rPr lang="en-GB" sz="1600" dirty="0" err="1" smtClean="0"/>
              <a:t>potravy</a:t>
            </a:r>
            <a:r>
              <a:rPr lang="cs-CZ" sz="1600" dirty="0"/>
              <a:t> </a:t>
            </a:r>
            <a:r>
              <a:rPr lang="en-GB" sz="1600" dirty="0" err="1" smtClean="0"/>
              <a:t>lidí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 smtClean="0"/>
              <a:t>způsobit</a:t>
            </a:r>
            <a:r>
              <a:rPr lang="cs-CZ" sz="1600" dirty="0" smtClean="0"/>
              <a:t> tzv.</a:t>
            </a:r>
            <a:r>
              <a:rPr lang="en-GB" sz="1600" dirty="0" smtClean="0"/>
              <a:t> </a:t>
            </a:r>
            <a:r>
              <a:rPr lang="en-GB" sz="1600" dirty="0"/>
              <a:t>“paralytic shellfish poisoning”.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6872"/>
            <a:ext cx="4729708" cy="41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896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080" y="332657"/>
            <a:ext cx="8229600" cy="16561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posuzování</a:t>
            </a:r>
            <a:r>
              <a:rPr lang="en-GB" sz="1600" dirty="0"/>
              <a:t> </a:t>
            </a:r>
            <a:r>
              <a:rPr lang="en-GB" sz="1600" dirty="0" err="1"/>
              <a:t>ekologických</a:t>
            </a:r>
            <a:r>
              <a:rPr lang="en-GB" sz="1600" dirty="0"/>
              <a:t> </a:t>
            </a:r>
            <a:r>
              <a:rPr lang="en-GB" sz="1600" dirty="0" err="1"/>
              <a:t>aspektů</a:t>
            </a:r>
            <a:r>
              <a:rPr lang="en-GB" sz="1600" dirty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je </a:t>
            </a:r>
            <a:r>
              <a:rPr lang="en-GB" sz="1600" dirty="0" err="1" smtClean="0"/>
              <a:t>důle</a:t>
            </a:r>
            <a:r>
              <a:rPr lang="cs-CZ" sz="1600" dirty="0" smtClean="0"/>
              <a:t>ž</a:t>
            </a:r>
            <a:r>
              <a:rPr lang="en-GB" sz="1600" dirty="0" err="1" smtClean="0"/>
              <a:t>ité</a:t>
            </a:r>
            <a:r>
              <a:rPr lang="cs-CZ" sz="1600" dirty="0" smtClean="0"/>
              <a:t> </a:t>
            </a:r>
            <a:r>
              <a:rPr lang="en-GB" sz="1600" dirty="0" err="1" smtClean="0"/>
              <a:t>vzít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úvahu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err="1" smtClean="0"/>
              <a:t>vhodné</a:t>
            </a:r>
            <a:r>
              <a:rPr lang="en-GB" sz="1600" dirty="0" smtClean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 pro </a:t>
            </a:r>
            <a:r>
              <a:rPr lang="en-GB" sz="1600" dirty="0" err="1"/>
              <a:t>růst</a:t>
            </a:r>
            <a:r>
              <a:rPr lang="en-GB" sz="1600" dirty="0"/>
              <a:t> </a:t>
            </a:r>
            <a:r>
              <a:rPr lang="en-GB" sz="1600" dirty="0" err="1"/>
              <a:t>mikroorganismu</a:t>
            </a:r>
            <a:r>
              <a:rPr lang="en-GB" sz="1600" dirty="0"/>
              <a:t> a </a:t>
            </a:r>
            <a:r>
              <a:rPr lang="en-GB" sz="1600" dirty="0" err="1" smtClean="0"/>
              <a:t>produkci</a:t>
            </a:r>
            <a:r>
              <a:rPr lang="cs-CZ" sz="1600" dirty="0"/>
              <a:t> </a:t>
            </a:r>
            <a:r>
              <a:rPr lang="en-GB" sz="1600" dirty="0" err="1" smtClean="0"/>
              <a:t>toxinu</a:t>
            </a:r>
            <a:endParaRPr lang="en-GB" sz="1600" dirty="0"/>
          </a:p>
          <a:p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/>
              <a:t>toxinu</a:t>
            </a:r>
            <a:r>
              <a:rPr lang="en-GB" sz="1600" dirty="0"/>
              <a:t> </a:t>
            </a:r>
            <a:r>
              <a:rPr lang="en-GB" sz="1600" dirty="0" err="1"/>
              <a:t>zůstat</a:t>
            </a:r>
            <a:r>
              <a:rPr lang="en-GB" sz="1600" dirty="0"/>
              <a:t> v </a:t>
            </a:r>
            <a:r>
              <a:rPr lang="en-GB" sz="1600" dirty="0" err="1"/>
              <a:t>prostředí</a:t>
            </a:r>
            <a:r>
              <a:rPr lang="en-GB" sz="1600" dirty="0"/>
              <a:t> v </a:t>
            </a: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formě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toxinu</a:t>
            </a:r>
            <a:r>
              <a:rPr lang="en-GB" sz="1600" dirty="0"/>
              <a:t> </a:t>
            </a:r>
            <a:r>
              <a:rPr lang="en-GB" sz="1600" dirty="0" err="1"/>
              <a:t>nutná</a:t>
            </a:r>
            <a:r>
              <a:rPr lang="en-GB" sz="1600" dirty="0"/>
              <a:t> pro </a:t>
            </a:r>
            <a:r>
              <a:rPr lang="en-GB" sz="1600" dirty="0" err="1"/>
              <a:t>manifestaci</a:t>
            </a:r>
            <a:r>
              <a:rPr lang="en-GB" sz="1600" dirty="0"/>
              <a:t> </a:t>
            </a:r>
            <a:r>
              <a:rPr lang="en-GB" sz="1600" dirty="0" err="1"/>
              <a:t>choroby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 </a:t>
            </a:r>
            <a:r>
              <a:rPr lang="en-GB" sz="1600" dirty="0" err="1"/>
              <a:t>způsobující</a:t>
            </a:r>
            <a:r>
              <a:rPr lang="en-GB" sz="1600" dirty="0"/>
              <a:t> </a:t>
            </a:r>
            <a:r>
              <a:rPr lang="en-GB" sz="1600" dirty="0" err="1"/>
              <a:t>koncentrování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ředění</a:t>
            </a:r>
            <a:r>
              <a:rPr lang="en-GB" sz="1600" dirty="0"/>
              <a:t> </a:t>
            </a:r>
            <a:r>
              <a:rPr lang="en-GB" sz="1600" dirty="0" err="1" smtClean="0"/>
              <a:t>tox</a:t>
            </a:r>
            <a:r>
              <a:rPr lang="cs-CZ" sz="1600" dirty="0" err="1" smtClean="0"/>
              <a:t>inů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78358" y="24928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dirty="0" err="1" smtClean="0"/>
              <a:t>Nemoci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způsobené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r>
              <a:rPr lang="cs-CZ" sz="1600" dirty="0" smtClean="0"/>
              <a:t> </a:t>
            </a:r>
            <a:r>
              <a:rPr lang="en-GB" sz="1600" dirty="0" err="1" smtClean="0"/>
              <a:t>rostoucími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v </a:t>
            </a:r>
            <a:r>
              <a:rPr lang="cs-CZ" sz="1600" dirty="0" smtClean="0"/>
              <a:t>ž</a:t>
            </a:r>
            <a:r>
              <a:rPr lang="en-GB" sz="1600" dirty="0" err="1" smtClean="0"/>
              <a:t>ivočich</a:t>
            </a:r>
            <a:r>
              <a:rPr lang="cs-CZ" sz="1600" dirty="0" smtClean="0"/>
              <a:t>ů: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infekční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</a:t>
            </a:r>
            <a:r>
              <a:rPr lang="en-GB" sz="1600" dirty="0" smtClean="0"/>
              <a:t> </a:t>
            </a:r>
            <a:r>
              <a:rPr lang="en-GB" sz="1600" dirty="0" err="1" smtClean="0"/>
              <a:t>musí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schopen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cs-CZ" sz="1600" dirty="0" smtClean="0"/>
              <a:t>ž</a:t>
            </a:r>
            <a:r>
              <a:rPr lang="en-GB" sz="1600" dirty="0" err="1" smtClean="0"/>
              <a:t>ivočichu</a:t>
            </a:r>
            <a:endParaRPr lang="en-GB" sz="1600" dirty="0" smtClean="0"/>
          </a:p>
          <a:p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intracelulární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parazité</a:t>
            </a:r>
            <a:r>
              <a:rPr lang="en-GB" sz="1600" dirty="0" smtClean="0"/>
              <a:t> a </a:t>
            </a:r>
            <a:r>
              <a:rPr lang="en-GB" sz="1600" dirty="0" err="1" smtClean="0"/>
              <a:t>jsou</a:t>
            </a:r>
            <a:r>
              <a:rPr lang="cs-CZ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svém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hostiteli</a:t>
            </a:r>
            <a:r>
              <a:rPr lang="en-GB" sz="1600" dirty="0" smtClean="0"/>
              <a:t> </a:t>
            </a:r>
            <a:r>
              <a:rPr lang="en-GB" sz="1600" dirty="0" err="1" smtClean="0"/>
              <a:t>zcela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závislí</a:t>
            </a:r>
            <a:r>
              <a:rPr lang="en-GB" sz="1600" dirty="0" smtClean="0"/>
              <a:t> (</a:t>
            </a:r>
            <a:r>
              <a:rPr lang="en-GB" sz="1600" dirty="0" err="1" smtClean="0"/>
              <a:t>pře</a:t>
            </a:r>
            <a:r>
              <a:rPr lang="cs-CZ" sz="1600" dirty="0" err="1" smtClean="0"/>
              <a:t>ži</a:t>
            </a:r>
            <a:r>
              <a:rPr lang="en-GB" sz="1600" dirty="0" err="1" smtClean="0"/>
              <a:t>tí</a:t>
            </a:r>
            <a:r>
              <a:rPr lang="en-GB" sz="1600" dirty="0" smtClean="0"/>
              <a:t>, </a:t>
            </a:r>
            <a:r>
              <a:rPr lang="en-GB" sz="1600" dirty="0" err="1" smtClean="0"/>
              <a:t>invaze</a:t>
            </a:r>
            <a:r>
              <a:rPr lang="en-GB" sz="1600" dirty="0" smtClean="0"/>
              <a:t>, </a:t>
            </a:r>
            <a:r>
              <a:rPr lang="en-GB" sz="1600" dirty="0" err="1" smtClean="0"/>
              <a:t>reprodukce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infekční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roste</a:t>
            </a:r>
            <a:r>
              <a:rPr lang="en-GB" sz="1600" dirty="0" smtClean="0"/>
              <a:t> v </a:t>
            </a:r>
            <a:r>
              <a:rPr lang="en-GB" sz="1600" dirty="0" err="1" smtClean="0"/>
              <a:t>hostiteli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určitou</a:t>
            </a:r>
            <a:r>
              <a:rPr lang="cs-CZ" sz="1600" dirty="0" smtClean="0"/>
              <a:t> dobu 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buď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</a:t>
            </a:r>
            <a:r>
              <a:rPr lang="en-GB" sz="1600" dirty="0" smtClean="0"/>
              <a:t> </a:t>
            </a:r>
            <a:r>
              <a:rPr lang="en-GB" sz="1600" dirty="0" err="1" smtClean="0"/>
              <a:t>pojde</a:t>
            </a:r>
            <a:r>
              <a:rPr lang="en-GB" sz="1600" dirty="0" smtClean="0"/>
              <a:t>,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si</a:t>
            </a:r>
            <a:r>
              <a:rPr lang="en-GB" sz="1600" dirty="0" smtClean="0"/>
              <a:t> </a:t>
            </a:r>
            <a:r>
              <a:rPr lang="en-GB" sz="1600" dirty="0" err="1" smtClean="0"/>
              <a:t>vyvine</a:t>
            </a:r>
            <a:r>
              <a:rPr lang="en-GB" sz="1600" dirty="0" smtClean="0"/>
              <a:t> </a:t>
            </a:r>
            <a:r>
              <a:rPr lang="en-GB" sz="1600" dirty="0" err="1" smtClean="0"/>
              <a:t>obranu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imunitní</a:t>
            </a:r>
            <a:r>
              <a:rPr lang="en-GB" sz="1600" dirty="0" smtClean="0"/>
              <a:t> </a:t>
            </a:r>
            <a:r>
              <a:rPr lang="en-GB" sz="1600" dirty="0" err="1" smtClean="0"/>
              <a:t>odezvu</a:t>
            </a:r>
            <a:r>
              <a:rPr lang="en-GB" sz="1600" dirty="0" smtClean="0"/>
              <a:t>),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dalšímu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patogena</a:t>
            </a: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patogen</a:t>
            </a:r>
            <a:r>
              <a:rPr lang="en-GB" sz="1600" dirty="0" smtClean="0"/>
              <a:t> </a:t>
            </a:r>
            <a:r>
              <a:rPr lang="en-GB" sz="1600" dirty="0" err="1" smtClean="0"/>
              <a:t>pak</a:t>
            </a:r>
            <a:r>
              <a:rPr lang="en-GB" sz="1600" dirty="0" smtClean="0"/>
              <a:t> </a:t>
            </a:r>
            <a:r>
              <a:rPr lang="en-GB" sz="1600" dirty="0" err="1" smtClean="0"/>
              <a:t>musí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přenesen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dalšího</a:t>
            </a:r>
            <a:r>
              <a:rPr lang="en-GB" sz="1600" dirty="0" smtClean="0"/>
              <a:t> </a:t>
            </a:r>
            <a:r>
              <a:rPr lang="en-GB" sz="1600" dirty="0" err="1" smtClean="0"/>
              <a:t>citlivého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hostitele</a:t>
            </a:r>
            <a:endParaRPr lang="en-GB" sz="1600" dirty="0" smtClean="0"/>
          </a:p>
          <a:p>
            <a:r>
              <a:rPr lang="en-GB" sz="1600" dirty="0" err="1" smtClean="0"/>
              <a:t>důle</a:t>
            </a:r>
            <a:r>
              <a:rPr lang="cs-CZ" sz="1600" dirty="0" smtClean="0"/>
              <a:t>ž</a:t>
            </a:r>
            <a:r>
              <a:rPr lang="en-GB" sz="1600" dirty="0" err="1" smtClean="0"/>
              <a:t>itý</a:t>
            </a:r>
            <a:r>
              <a:rPr lang="en-GB" sz="1600" dirty="0" smtClean="0"/>
              <a:t> je </a:t>
            </a:r>
            <a:r>
              <a:rPr lang="en-GB" sz="1600" dirty="0" err="1" smtClean="0"/>
              <a:t>způsob</a:t>
            </a:r>
            <a:r>
              <a:rPr lang="en-GB" sz="1600" dirty="0" smtClean="0"/>
              <a:t> </a:t>
            </a:r>
            <a:r>
              <a:rPr lang="en-GB" sz="1600" dirty="0" err="1" smtClean="0"/>
              <a:t>transmise</a:t>
            </a:r>
            <a:r>
              <a:rPr lang="en-GB" sz="1600" dirty="0" smtClean="0"/>
              <a:t>, </a:t>
            </a:r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 err="1" smtClean="0"/>
              <a:t>dlouho</a:t>
            </a:r>
            <a:r>
              <a:rPr lang="en-GB" sz="1600" dirty="0" smtClean="0"/>
              <a:t> </a:t>
            </a:r>
            <a:r>
              <a:rPr lang="en-GB" sz="1600" dirty="0" err="1" smtClean="0"/>
              <a:t>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 smtClean="0"/>
              <a:t>patogen</a:t>
            </a:r>
            <a:r>
              <a:rPr lang="cs-CZ" sz="1600" dirty="0" smtClean="0"/>
              <a:t> </a:t>
            </a:r>
            <a:r>
              <a:rPr lang="en-GB" sz="1600" dirty="0" err="1" smtClean="0"/>
              <a:t>pře</a:t>
            </a:r>
            <a:r>
              <a:rPr lang="cs-CZ" sz="1600" dirty="0" smtClean="0"/>
              <a:t>ž</a:t>
            </a:r>
            <a:r>
              <a:rPr lang="en-GB" sz="1600" dirty="0" err="1" smtClean="0"/>
              <a:t>ít</a:t>
            </a:r>
            <a:r>
              <a:rPr lang="en-GB" sz="1600" dirty="0" smtClean="0"/>
              <a:t> </a:t>
            </a:r>
            <a:r>
              <a:rPr lang="en-GB" sz="1600" dirty="0" err="1" smtClean="0"/>
              <a:t>vně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hostitele</a:t>
            </a:r>
            <a:r>
              <a:rPr lang="en-GB" sz="1600" dirty="0" smtClean="0"/>
              <a:t>,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pře</a:t>
            </a:r>
            <a:r>
              <a:rPr lang="cs-CZ" sz="1600" dirty="0" smtClean="0"/>
              <a:t>ž</a:t>
            </a:r>
            <a:r>
              <a:rPr lang="en-GB" sz="1600" dirty="0" err="1" smtClean="0"/>
              <a:t>ití</a:t>
            </a:r>
            <a:r>
              <a:rPr lang="cs-CZ" sz="1600" dirty="0" smtClean="0"/>
              <a:t> </a:t>
            </a:r>
            <a:r>
              <a:rPr lang="en-GB" sz="1600" dirty="0" err="1" smtClean="0"/>
              <a:t>patogena</a:t>
            </a:r>
            <a:r>
              <a:rPr lang="en-GB" sz="1600" dirty="0" smtClean="0"/>
              <a:t>, </a:t>
            </a:r>
            <a:r>
              <a:rPr lang="en-GB" sz="1600" dirty="0" err="1" smtClean="0"/>
              <a:t>mo</a:t>
            </a:r>
            <a:r>
              <a:rPr lang="cs-CZ" sz="1600" dirty="0" smtClean="0"/>
              <a:t>ž</a:t>
            </a:r>
            <a:r>
              <a:rPr lang="en-GB" sz="1600" dirty="0" err="1" smtClean="0"/>
              <a:t>ný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alternativní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01138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7537"/>
            <a:ext cx="8856984" cy="6641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Vstup</a:t>
            </a:r>
            <a:r>
              <a:rPr lang="en-GB" sz="1600" dirty="0"/>
              <a:t> do </a:t>
            </a:r>
            <a:r>
              <a:rPr lang="en-GB" sz="1600" dirty="0" err="1" smtClean="0"/>
              <a:t>hostitele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přirozenými</a:t>
            </a:r>
            <a:r>
              <a:rPr lang="en-GB" sz="1600" dirty="0"/>
              <a:t> </a:t>
            </a:r>
            <a:r>
              <a:rPr lang="en-GB" sz="1600" dirty="0" err="1"/>
              <a:t>otvory</a:t>
            </a:r>
            <a:r>
              <a:rPr lang="en-GB" sz="1600" dirty="0"/>
              <a:t> – </a:t>
            </a:r>
            <a:r>
              <a:rPr lang="en-GB" sz="1600" dirty="0" err="1"/>
              <a:t>respirační</a:t>
            </a:r>
            <a:r>
              <a:rPr lang="en-GB" sz="1600" dirty="0"/>
              <a:t> a </a:t>
            </a:r>
            <a:r>
              <a:rPr lang="en-GB" sz="1600" dirty="0" err="1"/>
              <a:t>gastrointestinální</a:t>
            </a:r>
            <a:r>
              <a:rPr lang="en-GB" sz="1600" dirty="0"/>
              <a:t> </a:t>
            </a:r>
            <a:r>
              <a:rPr lang="en-GB" sz="1600" dirty="0" err="1"/>
              <a:t>trakt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patogenů</a:t>
            </a:r>
            <a:r>
              <a:rPr lang="en-GB" sz="1600" dirty="0"/>
              <a:t> </a:t>
            </a:r>
            <a:r>
              <a:rPr lang="en-GB" sz="1600" dirty="0" err="1"/>
              <a:t>neprojde</a:t>
            </a:r>
            <a:r>
              <a:rPr lang="en-GB" sz="1600" dirty="0"/>
              <a:t> </a:t>
            </a:r>
            <a:r>
              <a:rPr lang="en-GB" sz="1600" dirty="0" err="1"/>
              <a:t>přes</a:t>
            </a:r>
            <a:r>
              <a:rPr lang="en-GB" sz="1600" dirty="0"/>
              <a:t> </a:t>
            </a:r>
            <a:r>
              <a:rPr lang="en-GB" sz="1600" dirty="0" err="1"/>
              <a:t>kůţi</a:t>
            </a:r>
            <a:r>
              <a:rPr lang="en-GB" sz="1600" dirty="0"/>
              <a:t>, ale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tu</a:t>
            </a:r>
            <a:r>
              <a:rPr lang="en-GB" sz="1600" dirty="0"/>
              <a:t> </a:t>
            </a:r>
            <a:r>
              <a:rPr lang="en-GB" sz="1600" dirty="0" err="1" smtClean="0"/>
              <a:t>výjimky</a:t>
            </a:r>
            <a:endParaRPr lang="cs-CZ" sz="1600" dirty="0"/>
          </a:p>
          <a:p>
            <a:endParaRPr lang="en-GB" sz="1600" dirty="0"/>
          </a:p>
          <a:p>
            <a:r>
              <a:rPr lang="en-GB" sz="1600" dirty="0" err="1"/>
              <a:t>nálevník</a:t>
            </a:r>
            <a:r>
              <a:rPr lang="en-GB" sz="1600" dirty="0"/>
              <a:t> </a:t>
            </a:r>
            <a:r>
              <a:rPr lang="en-GB" sz="1600" i="1" dirty="0" err="1"/>
              <a:t>Ichthyophthirius</a:t>
            </a:r>
            <a:r>
              <a:rPr lang="en-GB" sz="1600" i="1" dirty="0"/>
              <a:t> </a:t>
            </a:r>
            <a:r>
              <a:rPr lang="en-GB" sz="1600" i="1" dirty="0" err="1"/>
              <a:t>multifilis</a:t>
            </a:r>
            <a:r>
              <a:rPr lang="en-GB" sz="1600" i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pronikne</a:t>
            </a:r>
            <a:r>
              <a:rPr lang="en-GB" sz="1600" dirty="0"/>
              <a:t> </a:t>
            </a:r>
            <a:r>
              <a:rPr lang="en-GB" sz="1600" dirty="0" err="1" smtClean="0"/>
              <a:t>ků</a:t>
            </a:r>
            <a:r>
              <a:rPr lang="cs-CZ" sz="1600" dirty="0" smtClean="0"/>
              <a:t>ž</a:t>
            </a:r>
            <a:r>
              <a:rPr lang="en-GB" sz="1600" dirty="0" smtClean="0"/>
              <a:t>í </a:t>
            </a:r>
            <a:r>
              <a:rPr lang="en-GB" sz="1600" dirty="0" err="1"/>
              <a:t>ryby</a:t>
            </a:r>
            <a:endParaRPr lang="en-GB" sz="1600" dirty="0"/>
          </a:p>
          <a:p>
            <a:r>
              <a:rPr lang="en-GB" sz="1600" dirty="0" err="1" smtClean="0"/>
              <a:t>způsobí</a:t>
            </a:r>
            <a:r>
              <a:rPr lang="en-GB" sz="1600" dirty="0" smtClean="0"/>
              <a:t> </a:t>
            </a:r>
            <a:r>
              <a:rPr lang="en-GB" sz="1600" dirty="0" err="1"/>
              <a:t>chorobu</a:t>
            </a:r>
            <a:r>
              <a:rPr lang="en-GB" sz="1600" dirty="0"/>
              <a:t> </a:t>
            </a:r>
            <a:r>
              <a:rPr lang="en-GB" sz="1600" dirty="0" err="1"/>
              <a:t>ich</a:t>
            </a:r>
            <a:r>
              <a:rPr lang="en-GB" sz="1600" dirty="0"/>
              <a:t>,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fatální</a:t>
            </a:r>
            <a:r>
              <a:rPr lang="en-GB" sz="1600" dirty="0"/>
              <a:t> (</a:t>
            </a:r>
            <a:r>
              <a:rPr lang="en-GB" sz="1600" dirty="0" err="1"/>
              <a:t>bílé</a:t>
            </a:r>
            <a:r>
              <a:rPr lang="en-GB" sz="1600" dirty="0"/>
              <a:t> </a:t>
            </a:r>
            <a:r>
              <a:rPr lang="en-GB" sz="1600" dirty="0" err="1"/>
              <a:t>skvrny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ků</a:t>
            </a:r>
            <a:r>
              <a:rPr lang="cs-CZ" sz="1600" dirty="0" smtClean="0"/>
              <a:t>ž</a:t>
            </a:r>
            <a:r>
              <a:rPr lang="en-GB" sz="1600" dirty="0" err="1" smtClean="0"/>
              <a:t>i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ploutvích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očích</a:t>
            </a:r>
            <a:r>
              <a:rPr lang="en-GB" sz="1600" dirty="0"/>
              <a:t>)</a:t>
            </a:r>
          </a:p>
          <a:p>
            <a:r>
              <a:rPr lang="en-GB" sz="1600" dirty="0" err="1" smtClean="0"/>
              <a:t>poranění</a:t>
            </a:r>
            <a:r>
              <a:rPr lang="en-GB" sz="1600" dirty="0" smtClean="0"/>
              <a:t> </a:t>
            </a:r>
            <a:r>
              <a:rPr lang="en-GB" sz="1600" dirty="0" err="1" smtClean="0"/>
              <a:t>ků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hmyzí</a:t>
            </a:r>
            <a:r>
              <a:rPr lang="en-GB" sz="1600" dirty="0"/>
              <a:t> </a:t>
            </a:r>
            <a:r>
              <a:rPr lang="en-GB" sz="1600" dirty="0" err="1"/>
              <a:t>kousnutí</a:t>
            </a:r>
            <a:endParaRPr lang="en-GB" sz="1600" dirty="0"/>
          </a:p>
          <a:p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/>
              <a:t>patogenů</a:t>
            </a:r>
            <a:r>
              <a:rPr lang="en-GB" sz="1600" dirty="0"/>
              <a:t> </a:t>
            </a:r>
            <a:r>
              <a:rPr lang="en-GB" sz="1600" dirty="0" smtClean="0"/>
              <a:t>u</a:t>
            </a:r>
            <a:r>
              <a:rPr lang="cs-CZ" sz="1600" dirty="0" smtClean="0"/>
              <a:t>ž</a:t>
            </a:r>
            <a:r>
              <a:rPr lang="en-GB" sz="1600" dirty="0" err="1" smtClean="0"/>
              <a:t>ívá</a:t>
            </a:r>
            <a:r>
              <a:rPr lang="en-GB" sz="1600" dirty="0" smtClean="0"/>
              <a:t>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jeden</a:t>
            </a:r>
            <a:r>
              <a:rPr lang="en-GB" sz="1600" dirty="0"/>
              <a:t> </a:t>
            </a:r>
            <a:r>
              <a:rPr lang="en-GB" sz="1600" dirty="0" err="1"/>
              <a:t>typ</a:t>
            </a:r>
            <a:r>
              <a:rPr lang="en-GB" sz="1600" dirty="0"/>
              <a:t> </a:t>
            </a:r>
            <a:r>
              <a:rPr lang="en-GB" sz="1600" dirty="0" err="1"/>
              <a:t>vstupu</a:t>
            </a:r>
            <a:r>
              <a:rPr lang="en-GB" sz="1600" dirty="0"/>
              <a:t> do </a:t>
            </a:r>
            <a:r>
              <a:rPr lang="en-GB" sz="1600" dirty="0" err="1" smtClean="0"/>
              <a:t>hostitele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limitováno</a:t>
            </a:r>
            <a:r>
              <a:rPr lang="en-GB" sz="1600" dirty="0" smtClean="0"/>
              <a:t> </a:t>
            </a:r>
            <a:r>
              <a:rPr lang="en-GB" sz="1600" dirty="0"/>
              <a:t>pH, </a:t>
            </a:r>
            <a:r>
              <a:rPr lang="en-GB" sz="1600" dirty="0" err="1"/>
              <a:t>imunní</a:t>
            </a:r>
            <a:r>
              <a:rPr lang="en-GB" sz="1600" dirty="0"/>
              <a:t> </a:t>
            </a:r>
            <a:r>
              <a:rPr lang="en-GB" sz="1600" dirty="0" err="1"/>
              <a:t>odezvou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r>
              <a:rPr lang="en-GB" sz="1600" dirty="0"/>
              <a:t>, </a:t>
            </a:r>
            <a:r>
              <a:rPr lang="en-GB" sz="1600" dirty="0" err="1" smtClean="0"/>
              <a:t>antagonistickou</a:t>
            </a:r>
            <a:r>
              <a:rPr lang="cs-CZ" sz="1600" dirty="0"/>
              <a:t> </a:t>
            </a:r>
            <a:r>
              <a:rPr lang="en-GB" sz="1600" dirty="0" err="1" smtClean="0"/>
              <a:t>aktivitou</a:t>
            </a:r>
            <a:r>
              <a:rPr lang="en-GB" sz="1600" dirty="0" smtClean="0"/>
              <a:t> </a:t>
            </a:r>
            <a:r>
              <a:rPr lang="en-GB" sz="1600" dirty="0" err="1"/>
              <a:t>normální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err="1" smtClean="0"/>
              <a:t>vstoupí</a:t>
            </a:r>
            <a:r>
              <a:rPr lang="en-GB" sz="1600" dirty="0" smtClean="0"/>
              <a:t>-li </a:t>
            </a:r>
            <a:r>
              <a:rPr lang="en-GB" sz="1600" dirty="0" err="1"/>
              <a:t>jinudy</a:t>
            </a:r>
            <a:r>
              <a:rPr lang="en-GB" sz="1600" dirty="0"/>
              <a:t>, </a:t>
            </a:r>
            <a:r>
              <a:rPr lang="en-GB" sz="1600" dirty="0" err="1"/>
              <a:t>jiný</a:t>
            </a:r>
            <a:r>
              <a:rPr lang="en-GB" sz="1600" dirty="0"/>
              <a:t> </a:t>
            </a:r>
            <a:r>
              <a:rPr lang="en-GB" sz="1600" dirty="0" err="1" smtClean="0"/>
              <a:t>vztah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hostitelem</a:t>
            </a:r>
            <a:endParaRPr lang="en-GB" sz="1600" dirty="0"/>
          </a:p>
          <a:p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/>
              <a:t>mikrob</a:t>
            </a:r>
            <a:r>
              <a:rPr lang="en-GB" sz="1600" dirty="0"/>
              <a:t> </a:t>
            </a:r>
            <a:r>
              <a:rPr lang="en-GB" sz="1600" dirty="0" err="1"/>
              <a:t>neškodný</a:t>
            </a:r>
            <a:r>
              <a:rPr lang="en-GB" sz="1600" dirty="0"/>
              <a:t> a </a:t>
            </a:r>
            <a:r>
              <a:rPr lang="en-GB" sz="1600" dirty="0" err="1"/>
              <a:t>stane</a:t>
            </a:r>
            <a:r>
              <a:rPr lang="en-GB" sz="1600" dirty="0"/>
              <a:t> se </a:t>
            </a:r>
            <a:r>
              <a:rPr lang="en-GB" sz="1600" dirty="0" err="1"/>
              <a:t>patogenem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ž </a:t>
            </a:r>
            <a:r>
              <a:rPr lang="en-GB" sz="1600" dirty="0" err="1" smtClean="0"/>
              <a:t>za</a:t>
            </a:r>
            <a:r>
              <a:rPr lang="cs-CZ" sz="1600" dirty="0"/>
              <a:t> </a:t>
            </a:r>
            <a:r>
              <a:rPr lang="en-GB" sz="1600" dirty="0" err="1" smtClean="0"/>
              <a:t>určitých</a:t>
            </a:r>
            <a:r>
              <a:rPr lang="en-GB" sz="1600" dirty="0" smtClean="0"/>
              <a:t> </a:t>
            </a:r>
            <a:r>
              <a:rPr lang="en-GB" sz="1600" dirty="0" err="1"/>
              <a:t>podmínek</a:t>
            </a:r>
            <a:endParaRPr lang="en-GB" sz="1600" dirty="0"/>
          </a:p>
          <a:p>
            <a:r>
              <a:rPr lang="en-GB" sz="1600" i="1" dirty="0" smtClean="0"/>
              <a:t>E</a:t>
            </a:r>
            <a:r>
              <a:rPr lang="en-GB" sz="1600" i="1" dirty="0"/>
              <a:t>. coli </a:t>
            </a:r>
            <a:r>
              <a:rPr lang="en-GB" sz="1600" dirty="0"/>
              <a:t>– </a:t>
            </a:r>
            <a:r>
              <a:rPr lang="en-GB" sz="1600" dirty="0" err="1"/>
              <a:t>normální</a:t>
            </a:r>
            <a:r>
              <a:rPr lang="en-GB" sz="1600" dirty="0"/>
              <a:t> </a:t>
            </a:r>
            <a:r>
              <a:rPr lang="en-GB" sz="1600" dirty="0" err="1"/>
              <a:t>obyvatel</a:t>
            </a:r>
            <a:r>
              <a:rPr lang="en-GB" sz="1600" dirty="0"/>
              <a:t> </a:t>
            </a:r>
            <a:r>
              <a:rPr lang="en-GB" sz="1600" dirty="0" err="1"/>
              <a:t>intestinálního</a:t>
            </a:r>
            <a:r>
              <a:rPr lang="en-GB" sz="1600" dirty="0"/>
              <a:t> </a:t>
            </a:r>
            <a:r>
              <a:rPr lang="en-GB" sz="1600" dirty="0" err="1"/>
              <a:t>traktu</a:t>
            </a:r>
            <a:r>
              <a:rPr lang="en-GB" sz="1600" dirty="0"/>
              <a:t> </a:t>
            </a:r>
            <a:r>
              <a:rPr lang="en-GB" sz="1600" dirty="0" err="1"/>
              <a:t>lidí</a:t>
            </a:r>
            <a:r>
              <a:rPr lang="en-GB" sz="1600" dirty="0"/>
              <a:t>, </a:t>
            </a:r>
            <a:r>
              <a:rPr lang="en-GB" sz="1600" dirty="0" smtClean="0"/>
              <a:t>ale</a:t>
            </a:r>
            <a:r>
              <a:rPr lang="cs-CZ" sz="1600" dirty="0" smtClean="0"/>
              <a:t> </a:t>
            </a:r>
            <a:r>
              <a:rPr lang="en-GB" sz="1600" dirty="0" err="1" smtClean="0"/>
              <a:t>vstoupí</a:t>
            </a:r>
            <a:r>
              <a:rPr lang="en-GB" sz="1600" dirty="0" smtClean="0"/>
              <a:t>-li </a:t>
            </a:r>
            <a:r>
              <a:rPr lang="en-GB" sz="1600" dirty="0"/>
              <a:t>do </a:t>
            </a:r>
            <a:r>
              <a:rPr lang="en-GB" sz="1600" dirty="0" err="1"/>
              <a:t>močového</a:t>
            </a:r>
            <a:r>
              <a:rPr lang="en-GB" sz="1600" dirty="0"/>
              <a:t> </a:t>
            </a:r>
            <a:r>
              <a:rPr lang="en-GB" sz="1600" dirty="0" err="1"/>
              <a:t>traktu</a:t>
            </a:r>
            <a:r>
              <a:rPr lang="en-GB" sz="1600" dirty="0"/>
              <a:t>, </a:t>
            </a:r>
            <a:r>
              <a:rPr lang="en-GB" sz="1600" dirty="0" err="1"/>
              <a:t>způsobí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infekci</a:t>
            </a:r>
            <a:endParaRPr lang="en-GB" sz="1600" dirty="0"/>
          </a:p>
          <a:p>
            <a:r>
              <a:rPr lang="en-GB" sz="1600" dirty="0" err="1" smtClean="0"/>
              <a:t>tkáně</a:t>
            </a:r>
            <a:r>
              <a:rPr lang="en-GB" sz="1600" dirty="0" smtClean="0"/>
              <a:t> </a:t>
            </a:r>
            <a:r>
              <a:rPr lang="en-GB" sz="1600" dirty="0" err="1"/>
              <a:t>zdravých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ivočichů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sterilní</a:t>
            </a:r>
            <a:r>
              <a:rPr lang="en-GB" sz="1600" dirty="0"/>
              <a:t>,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smtClean="0"/>
              <a:t>ale</a:t>
            </a:r>
            <a:r>
              <a:rPr lang="cs-CZ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/>
              <a:t>mikroorganismů</a:t>
            </a:r>
            <a:endParaRPr lang="en-GB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44265"/>
            <a:ext cx="41433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76176"/>
            <a:ext cx="2826867" cy="193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2025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640960" cy="5832648"/>
          </a:xfrm>
        </p:spPr>
        <p:txBody>
          <a:bodyPr>
            <a:normAutofit/>
          </a:bodyPr>
          <a:lstStyle/>
          <a:p>
            <a:r>
              <a:rPr lang="cs-CZ" sz="1600" dirty="0" err="1"/>
              <a:t>l</a:t>
            </a:r>
            <a:r>
              <a:rPr lang="en-GB" sz="1600" dirty="0" err="1" smtClean="0"/>
              <a:t>oupání</a:t>
            </a:r>
            <a:r>
              <a:rPr lang="en-GB" sz="1600" dirty="0" smtClean="0"/>
              <a:t> </a:t>
            </a:r>
            <a:r>
              <a:rPr lang="en-GB" sz="1600" dirty="0" err="1"/>
              <a:t>epidermálních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 a </a:t>
            </a:r>
            <a:r>
              <a:rPr lang="en-GB" sz="1600" dirty="0" err="1"/>
              <a:t>sekrece</a:t>
            </a:r>
            <a:r>
              <a:rPr lang="en-GB" sz="1600" dirty="0"/>
              <a:t> </a:t>
            </a:r>
            <a:r>
              <a:rPr lang="en-GB" sz="1600" dirty="0" err="1"/>
              <a:t>mazových</a:t>
            </a:r>
            <a:r>
              <a:rPr lang="en-GB" sz="1600" dirty="0"/>
              <a:t> a </a:t>
            </a:r>
            <a:r>
              <a:rPr lang="en-GB" sz="1600" dirty="0" err="1"/>
              <a:t>potních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láz</a:t>
            </a:r>
            <a:r>
              <a:rPr lang="cs-CZ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/>
              <a:t>kreatin</a:t>
            </a:r>
            <a:r>
              <a:rPr lang="en-GB" sz="1600" dirty="0"/>
              <a:t>, </a:t>
            </a:r>
            <a:r>
              <a:rPr lang="en-GB" sz="1600" dirty="0" err="1"/>
              <a:t>lipidy</a:t>
            </a:r>
            <a:r>
              <a:rPr lang="en-GB" sz="1600" dirty="0"/>
              <a:t> a </a:t>
            </a:r>
            <a:r>
              <a:rPr lang="en-GB" sz="1600" dirty="0" err="1"/>
              <a:t>mastné</a:t>
            </a:r>
            <a:r>
              <a:rPr lang="en-GB" sz="1600" dirty="0"/>
              <a:t> </a:t>
            </a:r>
            <a:r>
              <a:rPr lang="en-GB" sz="1600" dirty="0" err="1"/>
              <a:t>kyseliny</a:t>
            </a:r>
            <a:r>
              <a:rPr lang="en-GB" sz="1600" dirty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potenciální</a:t>
            </a:r>
            <a:r>
              <a:rPr lang="en-GB" sz="1600" dirty="0"/>
              <a:t> </a:t>
            </a:r>
            <a:r>
              <a:rPr lang="en-GB" sz="1600" dirty="0" err="1" smtClean="0"/>
              <a:t>růstový</a:t>
            </a:r>
            <a:r>
              <a:rPr lang="cs-CZ" sz="1600" dirty="0"/>
              <a:t> </a:t>
            </a:r>
            <a:r>
              <a:rPr lang="en-GB" sz="1600" dirty="0" err="1" smtClean="0"/>
              <a:t>substrát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icméně</a:t>
            </a:r>
            <a:r>
              <a:rPr lang="en-GB" sz="1600" dirty="0" smtClean="0"/>
              <a:t> </a:t>
            </a:r>
            <a:r>
              <a:rPr lang="en-GB" sz="1600" dirty="0" err="1" smtClean="0"/>
              <a:t>převá</a:t>
            </a:r>
            <a:r>
              <a:rPr lang="cs-CZ" sz="1600" dirty="0" smtClean="0"/>
              <a:t>ž</a:t>
            </a:r>
            <a:r>
              <a:rPr lang="en-GB" sz="1600" dirty="0" err="1" smtClean="0"/>
              <a:t>ně</a:t>
            </a:r>
            <a:r>
              <a:rPr lang="en-GB" sz="1600" dirty="0" smtClean="0"/>
              <a:t> </a:t>
            </a:r>
            <a:r>
              <a:rPr lang="en-GB" sz="1600" dirty="0" err="1"/>
              <a:t>suché</a:t>
            </a:r>
            <a:r>
              <a:rPr lang="en-GB" sz="1600" dirty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, </a:t>
            </a:r>
            <a:r>
              <a:rPr lang="en-GB" sz="1600" dirty="0" err="1"/>
              <a:t>salinita</a:t>
            </a:r>
            <a:r>
              <a:rPr lang="en-GB" sz="1600" dirty="0"/>
              <a:t> a </a:t>
            </a:r>
            <a:r>
              <a:rPr lang="en-GB" sz="1600" dirty="0" err="1"/>
              <a:t>inhibiční</a:t>
            </a:r>
            <a:r>
              <a:rPr lang="en-GB" sz="1600" dirty="0"/>
              <a:t> </a:t>
            </a:r>
            <a:r>
              <a:rPr lang="en-GB" sz="1600" dirty="0" err="1"/>
              <a:t>účinky</a:t>
            </a:r>
            <a:r>
              <a:rPr lang="en-GB" sz="1600" dirty="0"/>
              <a:t> </a:t>
            </a:r>
            <a:r>
              <a:rPr lang="en-GB" sz="1600" dirty="0" err="1" smtClean="0"/>
              <a:t>některých</a:t>
            </a:r>
            <a:r>
              <a:rPr lang="cs-CZ" sz="1600" dirty="0"/>
              <a:t> </a:t>
            </a:r>
            <a:r>
              <a:rPr lang="en-GB" sz="1600" dirty="0" err="1" smtClean="0"/>
              <a:t>mastných</a:t>
            </a:r>
            <a:r>
              <a:rPr lang="en-GB" sz="1600" dirty="0" smtClean="0"/>
              <a:t> </a:t>
            </a:r>
            <a:r>
              <a:rPr lang="en-GB" sz="1600" dirty="0" err="1"/>
              <a:t>kyselin</a:t>
            </a:r>
            <a:r>
              <a:rPr lang="en-GB" sz="1600" dirty="0"/>
              <a:t> </a:t>
            </a:r>
            <a:r>
              <a:rPr lang="en-GB" sz="1600" dirty="0" err="1"/>
              <a:t>vytváří</a:t>
            </a:r>
            <a:r>
              <a:rPr lang="en-GB" sz="1600" dirty="0"/>
              <a:t> </a:t>
            </a:r>
            <a:r>
              <a:rPr lang="en-GB" sz="1600" dirty="0" err="1"/>
              <a:t>nepřátelské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je </a:t>
            </a:r>
            <a:r>
              <a:rPr lang="en-GB" sz="1600" dirty="0" err="1"/>
              <a:t>nejlépe</a:t>
            </a:r>
            <a:endParaRPr lang="en-GB" sz="1600" dirty="0"/>
          </a:p>
          <a:p>
            <a:r>
              <a:rPr lang="en-GB" sz="1600" dirty="0" err="1"/>
              <a:t>tolerováno</a:t>
            </a:r>
            <a:r>
              <a:rPr lang="en-GB" sz="1600" dirty="0"/>
              <a:t> </a:t>
            </a:r>
            <a:r>
              <a:rPr lang="en-GB" sz="1600" dirty="0" err="1"/>
              <a:t>některými</a:t>
            </a:r>
            <a:r>
              <a:rPr lang="en-GB" sz="1600" dirty="0"/>
              <a:t> G+ </a:t>
            </a:r>
            <a:r>
              <a:rPr lang="en-GB" sz="1600" dirty="0" err="1"/>
              <a:t>bakteriemi</a:t>
            </a:r>
            <a:r>
              <a:rPr lang="en-GB" sz="1600" dirty="0"/>
              <a:t>, </a:t>
            </a:r>
            <a:r>
              <a:rPr lang="en-GB" sz="1600" dirty="0" err="1"/>
              <a:t>corynebakteriemi</a:t>
            </a:r>
            <a:r>
              <a:rPr lang="en-GB" sz="1600" dirty="0"/>
              <a:t> a </a:t>
            </a:r>
            <a:r>
              <a:rPr lang="en-GB" sz="1600" dirty="0" err="1" smtClean="0"/>
              <a:t>některými</a:t>
            </a:r>
            <a:r>
              <a:rPr lang="cs-CZ" sz="1600" dirty="0"/>
              <a:t> </a:t>
            </a:r>
            <a:r>
              <a:rPr lang="en-GB" sz="1600" dirty="0" err="1" smtClean="0"/>
              <a:t>kvasinkami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ětšinou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neškodné</a:t>
            </a:r>
            <a:r>
              <a:rPr lang="en-GB" sz="1600" dirty="0"/>
              <a:t> – </a:t>
            </a:r>
            <a:r>
              <a:rPr lang="en-GB" sz="1600" dirty="0" err="1"/>
              <a:t>komensálové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i="1" dirty="0"/>
              <a:t>S. aureus, C. </a:t>
            </a:r>
            <a:r>
              <a:rPr lang="en-GB" sz="1600" i="1" dirty="0" err="1"/>
              <a:t>albicans</a:t>
            </a:r>
            <a:r>
              <a:rPr lang="en-GB" sz="1600" dirty="0"/>
              <a:t>)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potenciál</a:t>
            </a:r>
            <a:r>
              <a:rPr lang="en-GB" sz="1600" dirty="0"/>
              <a:t> </a:t>
            </a:r>
            <a:r>
              <a:rPr lang="en-GB" sz="1600" dirty="0" err="1"/>
              <a:t>stát</a:t>
            </a:r>
            <a:r>
              <a:rPr lang="en-GB" sz="1600" dirty="0"/>
              <a:t> se </a:t>
            </a:r>
            <a:r>
              <a:rPr lang="en-GB" sz="1600" dirty="0" err="1" smtClean="0"/>
              <a:t>oportunistickými</a:t>
            </a:r>
            <a:r>
              <a:rPr lang="cs-CZ" sz="1600" dirty="0"/>
              <a:t> </a:t>
            </a:r>
            <a:r>
              <a:rPr lang="en-GB" sz="1600" dirty="0" err="1" smtClean="0"/>
              <a:t>patogeny</a:t>
            </a:r>
            <a:r>
              <a:rPr lang="en-GB" sz="1600" dirty="0" smtClean="0"/>
              <a:t> </a:t>
            </a:r>
            <a:r>
              <a:rPr lang="en-GB" sz="1600" dirty="0" err="1"/>
              <a:t>oslabených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imonokompromitovaných</a:t>
            </a:r>
            <a:r>
              <a:rPr lang="en-GB" sz="1600" dirty="0"/>
              <a:t> </a:t>
            </a:r>
            <a:r>
              <a:rPr lang="en-GB" sz="1600" dirty="0" err="1"/>
              <a:t>jedinců</a:t>
            </a:r>
            <a:r>
              <a:rPr lang="en-GB" sz="1600" dirty="0"/>
              <a:t> ,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případě</a:t>
            </a:r>
            <a:r>
              <a:rPr lang="en-GB" sz="1600" dirty="0"/>
              <a:t> </a:t>
            </a:r>
            <a:r>
              <a:rPr lang="en-GB" sz="1600" dirty="0" err="1"/>
              <a:t>poškození</a:t>
            </a:r>
            <a:r>
              <a:rPr lang="en-GB" sz="1600" dirty="0"/>
              <a:t> </a:t>
            </a:r>
            <a:r>
              <a:rPr lang="en-GB" sz="1600" dirty="0" err="1" smtClean="0"/>
              <a:t>ků</a:t>
            </a:r>
            <a:r>
              <a:rPr lang="cs-CZ" sz="1600" dirty="0" smtClean="0"/>
              <a:t>ž</a:t>
            </a:r>
            <a:r>
              <a:rPr lang="en-GB" sz="1600" dirty="0" smtClean="0"/>
              <a:t>e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v</a:t>
            </a:r>
            <a:r>
              <a:rPr lang="en-GB" sz="1600" dirty="0" err="1" smtClean="0"/>
              <a:t>elké</a:t>
            </a:r>
            <a:r>
              <a:rPr lang="en-GB" sz="1600" dirty="0" smtClean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v </a:t>
            </a:r>
            <a:r>
              <a:rPr lang="en-GB" sz="1600" dirty="0" err="1"/>
              <a:t>kolonizaci</a:t>
            </a:r>
            <a:r>
              <a:rPr lang="en-GB" sz="1600" dirty="0"/>
              <a:t> </a:t>
            </a:r>
            <a:r>
              <a:rPr lang="en-GB" sz="1600" dirty="0" err="1"/>
              <a:t>jednotlivých</a:t>
            </a:r>
            <a:r>
              <a:rPr lang="en-GB" sz="1600" dirty="0"/>
              <a:t> </a:t>
            </a:r>
            <a:r>
              <a:rPr lang="en-GB" sz="1600" dirty="0" err="1"/>
              <a:t>oblastí</a:t>
            </a:r>
            <a:r>
              <a:rPr lang="en-GB" sz="1600" dirty="0"/>
              <a:t> </a:t>
            </a:r>
            <a:r>
              <a:rPr lang="en-GB" sz="1600" dirty="0" err="1"/>
              <a:t>kůţe</a:t>
            </a:r>
            <a:r>
              <a:rPr lang="en-GB" sz="1600" dirty="0"/>
              <a:t> (</a:t>
            </a:r>
            <a:r>
              <a:rPr lang="en-GB" sz="1600" dirty="0" err="1"/>
              <a:t>vlhkost</a:t>
            </a:r>
            <a:r>
              <a:rPr lang="en-GB" sz="1600" dirty="0"/>
              <a:t>, </a:t>
            </a:r>
            <a:r>
              <a:rPr lang="en-GB" sz="1600" dirty="0" err="1" smtClean="0"/>
              <a:t>sekrety</a:t>
            </a:r>
            <a:r>
              <a:rPr lang="cs-CZ" sz="1600" dirty="0"/>
              <a:t> </a:t>
            </a:r>
            <a:r>
              <a:rPr lang="cs-CZ" sz="1600" dirty="0" smtClean="0"/>
              <a:t>ž</a:t>
            </a:r>
            <a:r>
              <a:rPr lang="en-GB" sz="1600" dirty="0" err="1" smtClean="0"/>
              <a:t>lázek</a:t>
            </a:r>
            <a:r>
              <a:rPr lang="en-GB" sz="1600" dirty="0"/>
              <a:t>,..)</a:t>
            </a:r>
          </a:p>
          <a:p>
            <a:r>
              <a:rPr lang="cs-CZ" sz="1600" dirty="0" err="1"/>
              <a:t>n</a:t>
            </a:r>
            <a:r>
              <a:rPr lang="en-GB" sz="1600" dirty="0" err="1" smtClean="0"/>
              <a:t>ejméně</a:t>
            </a:r>
            <a:r>
              <a:rPr lang="en-GB" sz="1600" dirty="0" smtClean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předloktí</a:t>
            </a:r>
            <a:r>
              <a:rPr lang="en-GB" sz="1600" dirty="0"/>
              <a:t> a </a:t>
            </a:r>
            <a:r>
              <a:rPr lang="en-GB" sz="1600" dirty="0" err="1"/>
              <a:t>zádech</a:t>
            </a:r>
            <a:r>
              <a:rPr lang="en-GB" sz="1600" dirty="0"/>
              <a:t> 100-1000/cm2</a:t>
            </a:r>
          </a:p>
          <a:p>
            <a:r>
              <a:rPr lang="cs-CZ" sz="1600" dirty="0" err="1"/>
              <a:t>n</a:t>
            </a:r>
            <a:r>
              <a:rPr lang="en-GB" sz="1600" dirty="0" err="1" smtClean="0"/>
              <a:t>ejvíce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podpaţí</a:t>
            </a:r>
            <a:r>
              <a:rPr lang="en-GB" sz="1600" dirty="0"/>
              <a:t>, </a:t>
            </a:r>
            <a:r>
              <a:rPr lang="en-GB" sz="1600" dirty="0" err="1"/>
              <a:t>slabinách</a:t>
            </a:r>
            <a:r>
              <a:rPr lang="en-GB" sz="1600" dirty="0"/>
              <a:t>,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vlasech</a:t>
            </a:r>
            <a:r>
              <a:rPr lang="en-GB" sz="1600" dirty="0"/>
              <a:t>,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prsty</a:t>
            </a:r>
            <a:r>
              <a:rPr lang="en-GB" sz="1600" dirty="0"/>
              <a:t> – </a:t>
            </a:r>
            <a:r>
              <a:rPr lang="en-GB" sz="1600" dirty="0" smtClean="0"/>
              <a:t>105-106/cm2</a:t>
            </a:r>
            <a:endParaRPr lang="cs-CZ" sz="1600" dirty="0" smtClean="0"/>
          </a:p>
          <a:p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ejčastěji</a:t>
            </a:r>
            <a:r>
              <a:rPr lang="en-GB" sz="1600" dirty="0" smtClean="0"/>
              <a:t> </a:t>
            </a:r>
            <a:r>
              <a:rPr lang="en-GB" sz="1600" i="1" dirty="0"/>
              <a:t>Staphylococcus a Corynebacterium</a:t>
            </a:r>
          </a:p>
          <a:p>
            <a:r>
              <a:rPr lang="en-GB" sz="1600" dirty="0"/>
              <a:t>G-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vlhčích</a:t>
            </a:r>
            <a:r>
              <a:rPr lang="en-GB" sz="1600" dirty="0"/>
              <a:t> </a:t>
            </a:r>
            <a:r>
              <a:rPr lang="en-GB" sz="1600" dirty="0" err="1"/>
              <a:t>partiích</a:t>
            </a:r>
            <a:endParaRPr lang="en-GB" sz="1600" dirty="0"/>
          </a:p>
          <a:p>
            <a:r>
              <a:rPr lang="cs-CZ" sz="1600" dirty="0" err="1"/>
              <a:t>n</a:t>
            </a:r>
            <a:r>
              <a:rPr lang="en-GB" sz="1600" dirty="0" err="1" smtClean="0"/>
              <a:t>ejčastější</a:t>
            </a:r>
            <a:r>
              <a:rPr lang="en-GB" sz="1600" dirty="0" smtClean="0"/>
              <a:t> </a:t>
            </a:r>
            <a:r>
              <a:rPr lang="en-GB" sz="1600" dirty="0" err="1"/>
              <a:t>kvasinka</a:t>
            </a:r>
            <a:r>
              <a:rPr lang="en-GB" sz="1600" dirty="0"/>
              <a:t> </a:t>
            </a:r>
            <a:r>
              <a:rPr lang="en-GB" sz="1600" i="1" dirty="0" err="1"/>
              <a:t>Pityrosporum</a:t>
            </a:r>
            <a:r>
              <a:rPr lang="en-GB" sz="1600" i="1" dirty="0"/>
              <a:t> </a:t>
            </a:r>
            <a:r>
              <a:rPr lang="en-GB" sz="1600" i="1" dirty="0" err="1"/>
              <a:t>ovale</a:t>
            </a:r>
            <a:r>
              <a:rPr lang="en-GB" sz="1600" i="1" dirty="0"/>
              <a:t> </a:t>
            </a:r>
            <a:r>
              <a:rPr lang="en-GB" sz="1600" dirty="0"/>
              <a:t>a </a:t>
            </a:r>
            <a:r>
              <a:rPr lang="en-GB" sz="1600" i="1" dirty="0"/>
              <a:t>C. </a:t>
            </a:r>
            <a:r>
              <a:rPr lang="en-GB" sz="1600" i="1" dirty="0" err="1"/>
              <a:t>albicans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6077134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848" y="260648"/>
            <a:ext cx="9017647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smtClean="0"/>
              <a:t>Naka</a:t>
            </a:r>
            <a:r>
              <a:rPr lang="cs-CZ" sz="1600" dirty="0" smtClean="0"/>
              <a:t>ž</a:t>
            </a:r>
            <a:r>
              <a:rPr lang="en-GB" sz="1600" dirty="0" err="1" smtClean="0"/>
              <a:t>livost</a:t>
            </a:r>
            <a:r>
              <a:rPr lang="en-GB" sz="1600" dirty="0" smtClean="0"/>
              <a:t> </a:t>
            </a:r>
            <a:r>
              <a:rPr lang="en-GB" sz="1600" dirty="0" err="1"/>
              <a:t>patogenních</a:t>
            </a:r>
            <a:r>
              <a:rPr lang="en-GB" sz="1600" dirty="0"/>
              <a:t> </a:t>
            </a:r>
            <a:r>
              <a:rPr lang="en-GB" sz="1600" dirty="0" err="1" smtClean="0"/>
              <a:t>mikrobů</a:t>
            </a:r>
            <a:endParaRPr lang="cs-CZ" sz="1600" dirty="0" smtClean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schopnosti</a:t>
            </a:r>
            <a:r>
              <a:rPr lang="en-GB" sz="1600" dirty="0"/>
              <a:t> </a:t>
            </a:r>
            <a:r>
              <a:rPr lang="en-GB" sz="1600" dirty="0" err="1"/>
              <a:t>uniknout</a:t>
            </a:r>
            <a:r>
              <a:rPr lang="en-GB" sz="1600" dirty="0"/>
              <a:t> z </a:t>
            </a:r>
            <a:r>
              <a:rPr lang="en-GB" sz="1600" dirty="0" err="1"/>
              <a:t>hostitele</a:t>
            </a:r>
            <a:r>
              <a:rPr lang="en-GB" sz="1600" dirty="0"/>
              <a:t>, </a:t>
            </a:r>
            <a:r>
              <a:rPr lang="en-GB" sz="1600" dirty="0" err="1"/>
              <a:t>kontaktovat</a:t>
            </a:r>
            <a:r>
              <a:rPr lang="en-GB" sz="1600" dirty="0"/>
              <a:t> </a:t>
            </a:r>
            <a:r>
              <a:rPr lang="en-GB" sz="1600" dirty="0" err="1" smtClean="0"/>
              <a:t>nového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úspěšně</a:t>
            </a:r>
            <a:r>
              <a:rPr lang="en-GB" sz="1600" dirty="0"/>
              <a:t> </a:t>
            </a:r>
            <a:r>
              <a:rPr lang="en-GB" sz="1600" dirty="0" err="1"/>
              <a:t>vstoupit</a:t>
            </a:r>
            <a:r>
              <a:rPr lang="en-GB" sz="1600" dirty="0"/>
              <a:t> do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tkáně</a:t>
            </a:r>
            <a:endParaRPr lang="en-GB" sz="1600" dirty="0"/>
          </a:p>
          <a:p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pře</a:t>
            </a:r>
            <a:r>
              <a:rPr lang="cs-CZ" sz="1600" dirty="0" smtClean="0"/>
              <a:t>ž</a:t>
            </a:r>
            <a:r>
              <a:rPr lang="en-GB" sz="1600" dirty="0" err="1" smtClean="0"/>
              <a:t>ít</a:t>
            </a:r>
            <a:r>
              <a:rPr lang="en-GB" sz="1600" dirty="0" smtClean="0"/>
              <a:t> </a:t>
            </a:r>
            <a:r>
              <a:rPr lang="en-GB" sz="1600" dirty="0" err="1"/>
              <a:t>období</a:t>
            </a:r>
            <a:r>
              <a:rPr lang="en-GB" sz="1600" dirty="0"/>
              <a:t> bez </a:t>
            </a:r>
            <a:r>
              <a:rPr lang="en-GB" sz="1600" dirty="0" err="1"/>
              <a:t>hostitele</a:t>
            </a:r>
            <a:endParaRPr lang="en-GB" sz="1600" dirty="0"/>
          </a:p>
          <a:p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/>
              <a:t>normálně</a:t>
            </a:r>
            <a:r>
              <a:rPr lang="en-GB" sz="1600" dirty="0"/>
              <a:t> </a:t>
            </a:r>
            <a:r>
              <a:rPr lang="en-GB" sz="1600" dirty="0" err="1"/>
              <a:t>přenášeni</a:t>
            </a:r>
            <a:r>
              <a:rPr lang="en-GB" sz="1600" dirty="0"/>
              <a:t> </a:t>
            </a:r>
            <a:r>
              <a:rPr lang="en-GB" sz="1600" dirty="0" err="1"/>
              <a:t>přímým</a:t>
            </a:r>
            <a:r>
              <a:rPr lang="en-GB" sz="1600" dirty="0"/>
              <a:t> </a:t>
            </a:r>
            <a:r>
              <a:rPr lang="en-GB" sz="1600" dirty="0" err="1"/>
              <a:t>kontaktem</a:t>
            </a:r>
            <a:endParaRPr lang="en-GB" sz="1600" dirty="0"/>
          </a:p>
          <a:p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/>
              <a:t>vodou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, </a:t>
            </a:r>
            <a:r>
              <a:rPr lang="en-GB" sz="1600" dirty="0" err="1"/>
              <a:t>potravou</a:t>
            </a:r>
            <a:r>
              <a:rPr lang="en-GB" sz="1600" dirty="0"/>
              <a:t> a </a:t>
            </a:r>
            <a:r>
              <a:rPr lang="en-GB" sz="1600" dirty="0" err="1"/>
              <a:t>biologickým</a:t>
            </a:r>
            <a:r>
              <a:rPr lang="en-GB" sz="1600" dirty="0"/>
              <a:t> </a:t>
            </a:r>
            <a:r>
              <a:rPr lang="en-GB" sz="1600" dirty="0" err="1"/>
              <a:t>vektorem</a:t>
            </a:r>
            <a:endParaRPr lang="en-GB" sz="1600" dirty="0"/>
          </a:p>
          <a:p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/>
              <a:t>vzduchem</a:t>
            </a:r>
            <a:r>
              <a:rPr lang="en-GB" sz="1600" dirty="0"/>
              <a:t> – </a:t>
            </a:r>
            <a:r>
              <a:rPr lang="en-GB" sz="1600" dirty="0" err="1"/>
              <a:t>odolnost</a:t>
            </a:r>
            <a:r>
              <a:rPr lang="en-GB" sz="1600" dirty="0"/>
              <a:t> k </a:t>
            </a:r>
            <a:r>
              <a:rPr lang="en-GB" sz="1600" dirty="0" err="1"/>
              <a:t>vysychání</a:t>
            </a:r>
            <a:r>
              <a:rPr lang="en-GB" sz="1600" dirty="0"/>
              <a:t>, </a:t>
            </a:r>
            <a:r>
              <a:rPr lang="en-GB" sz="1600" dirty="0" err="1"/>
              <a:t>uvolnění</a:t>
            </a:r>
            <a:r>
              <a:rPr lang="en-GB" sz="1600" dirty="0"/>
              <a:t> </a:t>
            </a:r>
            <a:r>
              <a:rPr lang="en-GB" sz="1600" dirty="0" err="1"/>
              <a:t>velkého</a:t>
            </a:r>
            <a:r>
              <a:rPr lang="en-GB" sz="1600" dirty="0"/>
              <a:t> </a:t>
            </a:r>
            <a:r>
              <a:rPr lang="en-GB" sz="1600" dirty="0" err="1" smtClean="0"/>
              <a:t>mno</a:t>
            </a:r>
            <a:r>
              <a:rPr lang="cs-CZ" sz="1600" dirty="0" smtClean="0"/>
              <a:t>ž</a:t>
            </a:r>
            <a:r>
              <a:rPr lang="en-GB" sz="1600" dirty="0" err="1" smtClean="0"/>
              <a:t>ství</a:t>
            </a:r>
            <a:r>
              <a:rPr lang="cs-CZ" sz="1600" dirty="0" smtClean="0"/>
              <a:t> </a:t>
            </a:r>
            <a:r>
              <a:rPr lang="en-GB" sz="1600" dirty="0" err="1" smtClean="0"/>
              <a:t>mikrobů</a:t>
            </a:r>
            <a:endParaRPr lang="en-GB" sz="1600" dirty="0"/>
          </a:p>
          <a:p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 smtClean="0"/>
              <a:t>nemů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 smtClean="0"/>
              <a:t>pře</a:t>
            </a:r>
            <a:r>
              <a:rPr lang="cs-CZ" sz="1600" dirty="0" smtClean="0"/>
              <a:t>ž</a:t>
            </a:r>
            <a:r>
              <a:rPr lang="en-GB" sz="1600" dirty="0" err="1" smtClean="0"/>
              <a:t>ít</a:t>
            </a:r>
            <a:r>
              <a:rPr lang="en-GB" sz="1600" dirty="0" smtClean="0"/>
              <a:t> </a:t>
            </a:r>
            <a:r>
              <a:rPr lang="en-GB" sz="1600" dirty="0" err="1"/>
              <a:t>vně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r>
              <a:rPr lang="en-GB" sz="1600" dirty="0"/>
              <a:t>, </a:t>
            </a:r>
            <a:r>
              <a:rPr lang="en-GB" sz="1600" dirty="0" err="1"/>
              <a:t>potřebuje</a:t>
            </a:r>
            <a:r>
              <a:rPr lang="en-GB" sz="1600" dirty="0"/>
              <a:t> </a:t>
            </a:r>
            <a:r>
              <a:rPr lang="en-GB" sz="1600" dirty="0" err="1"/>
              <a:t>přenašeče</a:t>
            </a:r>
            <a:r>
              <a:rPr lang="en-GB" sz="1600" dirty="0"/>
              <a:t> – </a:t>
            </a:r>
            <a:r>
              <a:rPr lang="en-GB" sz="1600" dirty="0" err="1" smtClean="0"/>
              <a:t>specificita</a:t>
            </a:r>
            <a:r>
              <a:rPr lang="cs-CZ" sz="1600" dirty="0"/>
              <a:t> </a:t>
            </a:r>
            <a:r>
              <a:rPr lang="en-GB" sz="1600" dirty="0" err="1" smtClean="0"/>
              <a:t>hostitele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přenašeče</a:t>
            </a:r>
            <a:endParaRPr lang="en-GB" sz="1600" dirty="0"/>
          </a:p>
          <a:p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/>
              <a:t>geografický</a:t>
            </a:r>
            <a:r>
              <a:rPr lang="en-GB" sz="1600" dirty="0"/>
              <a:t> </a:t>
            </a:r>
            <a:r>
              <a:rPr lang="en-GB" sz="1600" dirty="0" err="1"/>
              <a:t>výskyt</a:t>
            </a:r>
            <a:r>
              <a:rPr lang="en-GB" sz="1600" dirty="0"/>
              <a:t> </a:t>
            </a:r>
            <a:r>
              <a:rPr lang="en-GB" sz="1600" dirty="0" err="1"/>
              <a:t>určité</a:t>
            </a:r>
            <a:r>
              <a:rPr lang="en-GB" sz="1600" dirty="0"/>
              <a:t> </a:t>
            </a:r>
            <a:r>
              <a:rPr lang="en-GB" sz="1600" dirty="0" err="1"/>
              <a:t>choroby</a:t>
            </a:r>
            <a:r>
              <a:rPr lang="en-GB" sz="1600" dirty="0"/>
              <a:t> </a:t>
            </a:r>
            <a:r>
              <a:rPr lang="en-GB" sz="1600" dirty="0" err="1"/>
              <a:t>dán</a:t>
            </a:r>
            <a:r>
              <a:rPr lang="en-GB" sz="1600" dirty="0"/>
              <a:t> </a:t>
            </a:r>
            <a:r>
              <a:rPr lang="en-GB" sz="1600" dirty="0" err="1"/>
              <a:t>výskytem</a:t>
            </a:r>
            <a:r>
              <a:rPr lang="en-GB" sz="1600" dirty="0"/>
              <a:t> </a:t>
            </a:r>
            <a:r>
              <a:rPr lang="en-GB" sz="1600" dirty="0" err="1" smtClean="0"/>
              <a:t>vhodného</a:t>
            </a:r>
            <a:r>
              <a:rPr lang="cs-CZ" sz="1600" dirty="0"/>
              <a:t> </a:t>
            </a:r>
            <a:r>
              <a:rPr lang="en-GB" sz="1600" dirty="0" err="1" smtClean="0"/>
              <a:t>přenašeče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err="1"/>
              <a:t>podmínky</a:t>
            </a:r>
            <a:r>
              <a:rPr lang="en-GB" sz="1600" dirty="0"/>
              <a:t> </a:t>
            </a:r>
            <a:r>
              <a:rPr lang="en-GB" sz="1600" dirty="0" err="1"/>
              <a:t>životního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často</a:t>
            </a:r>
            <a:r>
              <a:rPr lang="en-GB" sz="1600" dirty="0"/>
              <a:t> </a:t>
            </a:r>
            <a:r>
              <a:rPr lang="en-GB" sz="1600" dirty="0" err="1"/>
              <a:t>určují</a:t>
            </a:r>
            <a:r>
              <a:rPr lang="en-GB" sz="1600" dirty="0"/>
              <a:t> </a:t>
            </a:r>
            <a:r>
              <a:rPr lang="en-GB" sz="1600" dirty="0" err="1"/>
              <a:t>distribuci</a:t>
            </a:r>
            <a:r>
              <a:rPr lang="en-GB" sz="1600" dirty="0"/>
              <a:t> </a:t>
            </a:r>
            <a:r>
              <a:rPr lang="en-GB" sz="1600" dirty="0" err="1"/>
              <a:t>patogena</a:t>
            </a:r>
            <a:r>
              <a:rPr lang="en-GB" sz="1600" dirty="0"/>
              <a:t> </a:t>
            </a:r>
            <a:r>
              <a:rPr lang="en-GB" sz="1600" dirty="0" err="1"/>
              <a:t>ovlivněním</a:t>
            </a:r>
            <a:endParaRPr lang="en-GB" sz="1600" dirty="0"/>
          </a:p>
          <a:p>
            <a:r>
              <a:rPr lang="en-GB" sz="1600" dirty="0" err="1"/>
              <a:t>citlivosti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r>
              <a:rPr lang="en-GB" sz="1600" dirty="0"/>
              <a:t>, </a:t>
            </a:r>
            <a:r>
              <a:rPr lang="en-GB" sz="1600" dirty="0" err="1"/>
              <a:t>reprodukcí</a:t>
            </a:r>
            <a:r>
              <a:rPr lang="en-GB" sz="1600" dirty="0"/>
              <a:t> </a:t>
            </a:r>
            <a:r>
              <a:rPr lang="en-GB" sz="1600" dirty="0" err="1"/>
              <a:t>patogena</a:t>
            </a:r>
            <a:r>
              <a:rPr lang="en-GB" sz="1600" dirty="0"/>
              <a:t> a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přežíváním</a:t>
            </a:r>
            <a:r>
              <a:rPr lang="en-GB" sz="1600" dirty="0"/>
              <a:t> a </a:t>
            </a:r>
            <a:r>
              <a:rPr lang="en-GB" sz="1600" dirty="0" err="1"/>
              <a:t>možnými</a:t>
            </a:r>
            <a:endParaRPr lang="en-GB" sz="1600" dirty="0"/>
          </a:p>
          <a:p>
            <a:r>
              <a:rPr lang="en-GB" sz="1600" dirty="0" err="1"/>
              <a:t>způsoby</a:t>
            </a:r>
            <a:r>
              <a:rPr lang="en-GB" sz="1600" dirty="0"/>
              <a:t> </a:t>
            </a:r>
            <a:r>
              <a:rPr lang="en-GB" sz="1600" dirty="0" err="1"/>
              <a:t>jeho</a:t>
            </a:r>
            <a:r>
              <a:rPr lang="en-GB" sz="1600" dirty="0"/>
              <a:t> </a:t>
            </a:r>
            <a:r>
              <a:rPr lang="en-GB" sz="1600" dirty="0" err="1"/>
              <a:t>přenosu</a:t>
            </a:r>
            <a:endParaRPr lang="en-GB" sz="1600" dirty="0"/>
          </a:p>
          <a:p>
            <a:r>
              <a:rPr lang="en-GB" sz="1600" dirty="0" err="1"/>
              <a:t>teplota</a:t>
            </a:r>
            <a:r>
              <a:rPr lang="en-GB" sz="1600" dirty="0"/>
              <a:t>, pH, Eh (redox </a:t>
            </a:r>
            <a:r>
              <a:rPr lang="en-GB" sz="1600" dirty="0" err="1"/>
              <a:t>potenciál</a:t>
            </a:r>
            <a:r>
              <a:rPr lang="en-GB" sz="1600" dirty="0"/>
              <a:t>),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– to </a:t>
            </a:r>
            <a:r>
              <a:rPr lang="en-GB" sz="1600" dirty="0" err="1"/>
              <a:t>vše</a:t>
            </a:r>
            <a:r>
              <a:rPr lang="en-GB" sz="1600" dirty="0"/>
              <a:t> </a:t>
            </a:r>
            <a:r>
              <a:rPr lang="en-GB" sz="1600" dirty="0" err="1"/>
              <a:t>ovlivňuje</a:t>
            </a:r>
            <a:r>
              <a:rPr lang="en-GB" sz="1600" dirty="0"/>
              <a:t> </a:t>
            </a:r>
            <a:r>
              <a:rPr lang="en-GB" sz="1600" dirty="0" err="1"/>
              <a:t>dobu</a:t>
            </a:r>
            <a:r>
              <a:rPr lang="en-GB" sz="1600" dirty="0"/>
              <a:t> </a:t>
            </a:r>
            <a:r>
              <a:rPr lang="en-GB" sz="1600" dirty="0" err="1"/>
              <a:t>přeţití</a:t>
            </a:r>
            <a:r>
              <a:rPr lang="en-GB" sz="1600" dirty="0"/>
              <a:t> </a:t>
            </a:r>
            <a:r>
              <a:rPr lang="en-GB" sz="1600" dirty="0" err="1"/>
              <a:t>patogena</a:t>
            </a:r>
            <a:r>
              <a:rPr lang="en-GB" sz="1600" dirty="0"/>
              <a:t> v </a:t>
            </a:r>
            <a:r>
              <a:rPr lang="en-GB" sz="1600" dirty="0" err="1"/>
              <a:t>prostředí</a:t>
            </a:r>
            <a:endParaRPr lang="en-GB" sz="1600" dirty="0"/>
          </a:p>
          <a:p>
            <a:r>
              <a:rPr lang="en-GB" sz="1600" dirty="0" err="1"/>
              <a:t>tytéž</a:t>
            </a:r>
            <a:r>
              <a:rPr lang="en-GB" sz="1600" dirty="0"/>
              <a:t> </a:t>
            </a:r>
            <a:r>
              <a:rPr lang="en-GB" sz="1600" dirty="0" err="1"/>
              <a:t>podmínky</a:t>
            </a:r>
            <a:r>
              <a:rPr lang="en-GB" sz="1600" dirty="0"/>
              <a:t> </a:t>
            </a:r>
            <a:r>
              <a:rPr lang="en-GB" sz="1600" dirty="0" err="1"/>
              <a:t>životního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důležité</a:t>
            </a:r>
            <a:r>
              <a:rPr lang="en-GB" sz="1600" dirty="0"/>
              <a:t> pro </a:t>
            </a:r>
            <a:r>
              <a:rPr lang="en-GB" sz="1600" dirty="0" err="1"/>
              <a:t>distribuci</a:t>
            </a:r>
            <a:endParaRPr lang="en-GB" sz="1600" dirty="0"/>
          </a:p>
          <a:p>
            <a:r>
              <a:rPr lang="en-GB" sz="1600" dirty="0" err="1" smtClean="0"/>
              <a:t>vnímavost</a:t>
            </a:r>
            <a:r>
              <a:rPr lang="en-GB" sz="1600" dirty="0" smtClean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přenašeče</a:t>
            </a:r>
            <a:endParaRPr lang="en-GB" sz="1600" dirty="0"/>
          </a:p>
          <a:p>
            <a:r>
              <a:rPr lang="en-GB" sz="1600" dirty="0" err="1"/>
              <a:t>přenos</a:t>
            </a:r>
            <a:r>
              <a:rPr lang="en-GB" sz="1600" dirty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</a:t>
            </a:r>
            <a:r>
              <a:rPr lang="en-GB" sz="1600" dirty="0" err="1"/>
              <a:t>ovlivněn</a:t>
            </a:r>
            <a:r>
              <a:rPr lang="en-GB" sz="1600" dirty="0"/>
              <a:t> </a:t>
            </a:r>
            <a:r>
              <a:rPr lang="en-GB" sz="1600" dirty="0" err="1"/>
              <a:t>změnami</a:t>
            </a:r>
            <a:r>
              <a:rPr lang="en-GB" sz="1600" dirty="0"/>
              <a:t> v </a:t>
            </a:r>
            <a:r>
              <a:rPr lang="en-GB" sz="1600" dirty="0" err="1"/>
              <a:t>rovnováze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původce</a:t>
            </a:r>
            <a:r>
              <a:rPr lang="en-GB" sz="1600" dirty="0"/>
              <a:t>, </a:t>
            </a:r>
            <a:r>
              <a:rPr lang="en-GB" sz="1600" dirty="0" err="1"/>
              <a:t>reservoáru</a:t>
            </a:r>
            <a:r>
              <a:rPr lang="en-GB" sz="1600" dirty="0"/>
              <a:t>, </a:t>
            </a:r>
            <a:r>
              <a:rPr lang="en-GB" sz="1600" dirty="0" err="1"/>
              <a:t>přenašeče</a:t>
            </a:r>
            <a:r>
              <a:rPr lang="en-GB" sz="1600" dirty="0"/>
              <a:t> a </a:t>
            </a:r>
            <a:r>
              <a:rPr lang="en-GB" sz="1600" dirty="0" err="1"/>
              <a:t>hostitele</a:t>
            </a:r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181304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784976" cy="5760640"/>
          </a:xfrm>
        </p:spPr>
        <p:txBody>
          <a:bodyPr>
            <a:normAutofit/>
          </a:bodyPr>
          <a:lstStyle/>
          <a:p>
            <a:endParaRPr lang="en-GB" sz="1600" dirty="0"/>
          </a:p>
          <a:p>
            <a:r>
              <a:rPr lang="en-GB" sz="1600" dirty="0" err="1" smtClean="0"/>
              <a:t>např</a:t>
            </a:r>
            <a:r>
              <a:rPr lang="en-GB" sz="1600" dirty="0"/>
              <a:t>. </a:t>
            </a:r>
            <a:r>
              <a:rPr lang="en-GB" sz="1600" dirty="0" err="1"/>
              <a:t>výskyt</a:t>
            </a:r>
            <a:r>
              <a:rPr lang="en-GB" sz="1600" dirty="0"/>
              <a:t> </a:t>
            </a:r>
            <a:r>
              <a:rPr lang="en-GB" sz="1600" dirty="0" err="1"/>
              <a:t>legionářské</a:t>
            </a:r>
            <a:r>
              <a:rPr lang="en-GB" sz="1600" dirty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</a:t>
            </a:r>
            <a:r>
              <a:rPr lang="en-GB" sz="1600" dirty="0" err="1"/>
              <a:t>spojené</a:t>
            </a:r>
            <a:r>
              <a:rPr lang="en-GB" sz="1600" dirty="0"/>
              <a:t> s </a:t>
            </a:r>
            <a:r>
              <a:rPr lang="en-GB" sz="1600" dirty="0" err="1"/>
              <a:t>výparem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těles</a:t>
            </a:r>
            <a:r>
              <a:rPr lang="en-GB" sz="1600" dirty="0"/>
              <a:t> </a:t>
            </a:r>
            <a:r>
              <a:rPr lang="en-GB" sz="1600" dirty="0" err="1" smtClean="0"/>
              <a:t>jako</a:t>
            </a:r>
            <a:r>
              <a:rPr lang="cs-CZ" sz="1600" dirty="0"/>
              <a:t> </a:t>
            </a:r>
            <a:r>
              <a:rPr lang="en-GB" sz="1600" dirty="0" err="1" smtClean="0"/>
              <a:t>klimatizační</a:t>
            </a:r>
            <a:r>
              <a:rPr lang="en-GB" sz="1600" dirty="0" smtClean="0"/>
              <a:t> </a:t>
            </a:r>
            <a:r>
              <a:rPr lang="en-GB" sz="1600" dirty="0" err="1"/>
              <a:t>systémy</a:t>
            </a:r>
            <a:r>
              <a:rPr lang="en-GB" sz="1600" dirty="0"/>
              <a:t> = </a:t>
            </a:r>
            <a:r>
              <a:rPr lang="en-GB" sz="1600" dirty="0" err="1"/>
              <a:t>reservoár</a:t>
            </a:r>
            <a:r>
              <a:rPr lang="en-GB" sz="1600" dirty="0"/>
              <a:t> + </a:t>
            </a:r>
            <a:r>
              <a:rPr lang="en-GB" sz="1600" dirty="0" err="1"/>
              <a:t>mechanismus</a:t>
            </a:r>
            <a:r>
              <a:rPr lang="en-GB" sz="1600" dirty="0"/>
              <a:t>, </a:t>
            </a:r>
            <a:r>
              <a:rPr lang="en-GB" sz="1600" dirty="0" err="1"/>
              <a:t>kterým</a:t>
            </a:r>
            <a:r>
              <a:rPr lang="en-GB" sz="1600" dirty="0"/>
              <a:t> se </a:t>
            </a:r>
            <a:r>
              <a:rPr lang="en-GB" sz="1600" dirty="0" err="1" smtClean="0"/>
              <a:t>organismus</a:t>
            </a:r>
            <a:r>
              <a:rPr lang="cs-CZ" sz="1600" dirty="0"/>
              <a:t> </a:t>
            </a:r>
            <a:r>
              <a:rPr lang="en-GB" sz="1600" dirty="0" err="1" smtClean="0"/>
              <a:t>dostane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vzduchu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formě</a:t>
            </a:r>
            <a:r>
              <a:rPr lang="en-GB" sz="1600" dirty="0"/>
              <a:t> </a:t>
            </a:r>
            <a:r>
              <a:rPr lang="en-GB" sz="1600" dirty="0" err="1"/>
              <a:t>aerosolu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/>
              <a:t>role </a:t>
            </a:r>
            <a:r>
              <a:rPr lang="en-GB" sz="1600" dirty="0" err="1"/>
              <a:t>imunního</a:t>
            </a:r>
            <a:r>
              <a:rPr lang="en-GB" sz="1600" dirty="0"/>
              <a:t> </a:t>
            </a:r>
            <a:r>
              <a:rPr lang="en-GB" sz="1600" dirty="0" err="1"/>
              <a:t>systému</a:t>
            </a:r>
            <a:r>
              <a:rPr lang="en-GB" sz="1600" dirty="0"/>
              <a:t> - </a:t>
            </a:r>
            <a:r>
              <a:rPr lang="en-GB" sz="1600" dirty="0" err="1"/>
              <a:t>některá</a:t>
            </a:r>
            <a:r>
              <a:rPr lang="en-GB" sz="1600" dirty="0"/>
              <a:t> </a:t>
            </a:r>
            <a:r>
              <a:rPr lang="en-GB" sz="1600" dirty="0" err="1"/>
              <a:t>zvířata</a:t>
            </a:r>
            <a:r>
              <a:rPr lang="en-GB" sz="1600" dirty="0"/>
              <a:t> </a:t>
            </a:r>
            <a:r>
              <a:rPr lang="en-GB" sz="1600" dirty="0" err="1"/>
              <a:t>nejsou</a:t>
            </a:r>
            <a:r>
              <a:rPr lang="en-GB" sz="1600" dirty="0"/>
              <a:t> </a:t>
            </a:r>
            <a:r>
              <a:rPr lang="en-GB" sz="1600" dirty="0" err="1"/>
              <a:t>citlivá</a:t>
            </a:r>
            <a:r>
              <a:rPr lang="en-GB" sz="1600" dirty="0"/>
              <a:t> k </a:t>
            </a:r>
            <a:r>
              <a:rPr lang="en-GB" sz="1600" dirty="0" err="1" smtClean="0"/>
              <a:t>určitému</a:t>
            </a:r>
            <a:r>
              <a:rPr lang="cs-CZ" sz="1600" dirty="0"/>
              <a:t> </a:t>
            </a:r>
            <a:r>
              <a:rPr lang="en-GB" sz="1600" dirty="0" err="1" smtClean="0"/>
              <a:t>patogenu</a:t>
            </a:r>
            <a:endParaRPr lang="cs-CZ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/>
              <a:t>patogenní</a:t>
            </a:r>
            <a:r>
              <a:rPr lang="en-GB" sz="1600" dirty="0"/>
              <a:t> </a:t>
            </a:r>
            <a:r>
              <a:rPr lang="en-GB" sz="1600" dirty="0" err="1"/>
              <a:t>mikroorganismy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úspěšně</a:t>
            </a:r>
            <a:r>
              <a:rPr lang="en-GB" sz="1600" dirty="0"/>
              <a:t> </a:t>
            </a:r>
            <a:r>
              <a:rPr lang="cs-CZ" sz="1600" dirty="0" smtClean="0"/>
              <a:t> </a:t>
            </a:r>
            <a:r>
              <a:rPr lang="en-GB" sz="1600" dirty="0" err="1" smtClean="0"/>
              <a:t>vniknou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/>
              <a:t>hostitele</a:t>
            </a:r>
            <a:r>
              <a:rPr lang="en-GB" sz="1600" dirty="0"/>
              <a:t> a </a:t>
            </a:r>
            <a:r>
              <a:rPr lang="en-GB" sz="1600" dirty="0" err="1"/>
              <a:t>způsobí</a:t>
            </a:r>
            <a:r>
              <a:rPr lang="en-GB" sz="1600" dirty="0"/>
              <a:t> </a:t>
            </a:r>
            <a:r>
              <a:rPr lang="en-GB" sz="1600" dirty="0" err="1"/>
              <a:t>infekci</a:t>
            </a:r>
            <a:r>
              <a:rPr lang="en-GB" sz="1600" dirty="0"/>
              <a:t>,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eliminovány</a:t>
            </a:r>
            <a:r>
              <a:rPr lang="en-GB" sz="1600" dirty="0"/>
              <a:t>, </a:t>
            </a:r>
            <a:r>
              <a:rPr lang="en-GB" sz="1600" dirty="0" err="1" smtClean="0"/>
              <a:t>kdy</a:t>
            </a:r>
            <a:r>
              <a:rPr lang="cs-CZ" sz="1600" dirty="0" smtClean="0"/>
              <a:t>ž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err="1" smtClean="0"/>
              <a:t>imunitní</a:t>
            </a:r>
            <a:r>
              <a:rPr lang="en-GB" sz="1600" dirty="0" smtClean="0"/>
              <a:t> </a:t>
            </a:r>
            <a:r>
              <a:rPr lang="en-GB" sz="1600" dirty="0" err="1"/>
              <a:t>odezva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r>
              <a:rPr lang="en-GB" sz="1600" dirty="0"/>
              <a:t> </a:t>
            </a:r>
            <a:r>
              <a:rPr lang="en-GB" sz="1600" dirty="0" err="1"/>
              <a:t>plně</a:t>
            </a:r>
            <a:r>
              <a:rPr lang="en-GB" sz="1600" dirty="0"/>
              <a:t> </a:t>
            </a:r>
            <a:r>
              <a:rPr lang="en-GB" sz="1600" dirty="0" err="1"/>
              <a:t>aktivuje</a:t>
            </a:r>
            <a:endParaRPr lang="en-GB" sz="1600" dirty="0"/>
          </a:p>
          <a:p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/>
              <a:t>poškozený</a:t>
            </a:r>
            <a:r>
              <a:rPr lang="en-GB" sz="1600" dirty="0"/>
              <a:t> </a:t>
            </a:r>
            <a:r>
              <a:rPr lang="en-GB" sz="1600" dirty="0" err="1"/>
              <a:t>imunitní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(AIDS) </a:t>
            </a:r>
            <a:r>
              <a:rPr lang="en-GB" sz="1600" dirty="0" err="1"/>
              <a:t>má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 </a:t>
            </a:r>
            <a:r>
              <a:rPr lang="en-GB" sz="1600" dirty="0" err="1" smtClean="0"/>
              <a:t>citlivost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/>
              <a:t>mnoha</a:t>
            </a:r>
            <a:r>
              <a:rPr lang="en-GB" sz="1600" dirty="0"/>
              <a:t> </a:t>
            </a:r>
            <a:r>
              <a:rPr lang="en-GB" sz="1600" dirty="0" err="1"/>
              <a:t>infekcím</a:t>
            </a:r>
            <a:r>
              <a:rPr lang="en-GB" sz="1600" dirty="0"/>
              <a:t> a </a:t>
            </a:r>
            <a:r>
              <a:rPr lang="en-GB" sz="1600" dirty="0" err="1"/>
              <a:t>neschopnost</a:t>
            </a:r>
            <a:r>
              <a:rPr lang="en-GB" sz="1600" dirty="0"/>
              <a:t> </a:t>
            </a:r>
            <a:r>
              <a:rPr lang="en-GB" sz="1600" dirty="0" err="1" smtClean="0"/>
              <a:t>pře</a:t>
            </a:r>
            <a:r>
              <a:rPr lang="cs-CZ" sz="1600" dirty="0" smtClean="0"/>
              <a:t>ž</a:t>
            </a:r>
            <a:r>
              <a:rPr lang="en-GB" sz="1600" dirty="0" err="1" smtClean="0"/>
              <a:t>ít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nesterilním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význam</a:t>
            </a:r>
            <a:r>
              <a:rPr lang="en-GB" sz="1600" dirty="0"/>
              <a:t> </a:t>
            </a:r>
            <a:r>
              <a:rPr lang="en-GB" sz="1600" dirty="0" err="1"/>
              <a:t>fyziologického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dirty="0" err="1"/>
              <a:t>zvířete</a:t>
            </a:r>
            <a:r>
              <a:rPr lang="en-GB" sz="1600" dirty="0"/>
              <a:t> (</a:t>
            </a:r>
            <a:r>
              <a:rPr lang="en-GB" sz="1600" dirty="0" err="1"/>
              <a:t>špatná</a:t>
            </a:r>
            <a:r>
              <a:rPr lang="en-GB" sz="1600" dirty="0"/>
              <a:t> </a:t>
            </a:r>
            <a:r>
              <a:rPr lang="en-GB" sz="1600" dirty="0" err="1" smtClean="0"/>
              <a:t>vý</a:t>
            </a:r>
            <a:r>
              <a:rPr lang="cs-CZ" sz="1600" dirty="0" smtClean="0"/>
              <a:t>ž</a:t>
            </a:r>
            <a:r>
              <a:rPr lang="en-GB" sz="1600" dirty="0" err="1" smtClean="0"/>
              <a:t>iva</a:t>
            </a:r>
            <a:r>
              <a:rPr lang="en-GB" sz="1600" dirty="0"/>
              <a:t>, </a:t>
            </a:r>
            <a:r>
              <a:rPr lang="en-GB" sz="1600" dirty="0" err="1"/>
              <a:t>stresy</a:t>
            </a:r>
            <a:r>
              <a:rPr lang="en-GB" sz="1600" dirty="0"/>
              <a:t>)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92513"/>
            <a:ext cx="5040560" cy="342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589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GB" sz="1800" b="1" dirty="0" err="1"/>
              <a:t>Patogenní</a:t>
            </a:r>
            <a:r>
              <a:rPr lang="en-GB" sz="1800" b="1" dirty="0"/>
              <a:t> </a:t>
            </a:r>
            <a:r>
              <a:rPr lang="en-GB" sz="1800" b="1" dirty="0" err="1" smtClean="0"/>
              <a:t>mikroorganismy</a:t>
            </a:r>
            <a:r>
              <a:rPr lang="cs-CZ" sz="1800" b="1" dirty="0"/>
              <a:t> </a:t>
            </a:r>
            <a:r>
              <a:rPr lang="en-GB" sz="1800" b="1" dirty="0" err="1" smtClean="0"/>
              <a:t>rozšiřované</a:t>
            </a:r>
            <a:r>
              <a:rPr lang="en-GB" sz="1800" b="1" dirty="0" smtClean="0"/>
              <a:t> </a:t>
            </a:r>
            <a:r>
              <a:rPr lang="cs-CZ" sz="1800" b="1" dirty="0" err="1"/>
              <a:t>ž</a:t>
            </a:r>
            <a:r>
              <a:rPr lang="en-GB" sz="1800" b="1" dirty="0" err="1" smtClean="0"/>
              <a:t>ivočišnými</a:t>
            </a:r>
            <a:r>
              <a:rPr lang="en-GB" sz="1800" b="1" dirty="0" smtClean="0"/>
              <a:t> </a:t>
            </a:r>
            <a:r>
              <a:rPr lang="en-GB" sz="1800" b="1" dirty="0" err="1"/>
              <a:t>vektory</a:t>
            </a:r>
            <a:endParaRPr lang="en-GB" sz="1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1" y="1600200"/>
            <a:ext cx="7488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6585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517632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Ekologie</a:t>
            </a:r>
            <a:r>
              <a:rPr lang="en-GB" sz="1600" dirty="0"/>
              <a:t> </a:t>
            </a:r>
            <a:r>
              <a:rPr lang="en-GB" sz="1600" dirty="0" err="1"/>
              <a:t>nových</a:t>
            </a:r>
            <a:r>
              <a:rPr lang="en-GB" sz="1600" dirty="0"/>
              <a:t> </a:t>
            </a:r>
            <a:r>
              <a:rPr lang="en-GB" sz="1600" dirty="0" err="1"/>
              <a:t>infekčních</a:t>
            </a:r>
            <a:r>
              <a:rPr lang="en-GB" sz="1600" dirty="0"/>
              <a:t> </a:t>
            </a:r>
            <a:r>
              <a:rPr lang="en-GB" sz="1600" dirty="0" err="1"/>
              <a:t>chorob</a:t>
            </a:r>
            <a:endParaRPr lang="en-GB" sz="1600" dirty="0"/>
          </a:p>
          <a:p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ivotního</a:t>
            </a:r>
            <a:r>
              <a:rPr lang="en-GB" sz="1600" dirty="0" smtClean="0"/>
              <a:t> </a:t>
            </a:r>
            <a:r>
              <a:rPr lang="en-GB" sz="1600" dirty="0" err="1"/>
              <a:t>prostředí</a:t>
            </a:r>
            <a:endParaRPr lang="en-GB" sz="1600" dirty="0"/>
          </a:p>
          <a:p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lidských</a:t>
            </a:r>
            <a:r>
              <a:rPr lang="en-GB" sz="1600" dirty="0"/>
              <a:t> </a:t>
            </a:r>
            <a:r>
              <a:rPr lang="en-GB" sz="1600" dirty="0" err="1"/>
              <a:t>aktivitách</a:t>
            </a:r>
            <a:r>
              <a:rPr lang="en-GB" sz="1600" dirty="0"/>
              <a:t> </a:t>
            </a:r>
            <a:r>
              <a:rPr lang="en-GB" sz="1600" dirty="0" err="1"/>
              <a:t>změnily</a:t>
            </a:r>
            <a:r>
              <a:rPr lang="en-GB" sz="1600" dirty="0"/>
              <a:t> </a:t>
            </a:r>
            <a:r>
              <a:rPr lang="en-GB" sz="1600" dirty="0" err="1"/>
              <a:t>úroveň</a:t>
            </a:r>
            <a:r>
              <a:rPr lang="en-GB" sz="1600" dirty="0"/>
              <a:t> populace </a:t>
            </a:r>
            <a:r>
              <a:rPr lang="en-GB" sz="1600" dirty="0" err="1" smtClean="0"/>
              <a:t>patogena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přenašeče</a:t>
            </a:r>
            <a:r>
              <a:rPr lang="en-GB" sz="1600" dirty="0"/>
              <a:t> a </a:t>
            </a:r>
            <a:r>
              <a:rPr lang="en-GB" sz="1600" dirty="0" err="1"/>
              <a:t>zvýšily</a:t>
            </a:r>
            <a:r>
              <a:rPr lang="en-GB" sz="1600" dirty="0"/>
              <a:t> </a:t>
            </a:r>
            <a:r>
              <a:rPr lang="en-GB" sz="1600" dirty="0" err="1"/>
              <a:t>tak</a:t>
            </a:r>
            <a:r>
              <a:rPr lang="en-GB" sz="1600" dirty="0"/>
              <a:t> </a:t>
            </a:r>
            <a:r>
              <a:rPr lang="en-GB" sz="1600" dirty="0" err="1"/>
              <a:t>pravděpodobnost</a:t>
            </a:r>
            <a:r>
              <a:rPr lang="en-GB" sz="1600" dirty="0"/>
              <a:t> </a:t>
            </a:r>
            <a:r>
              <a:rPr lang="en-GB" sz="1600" dirty="0" err="1"/>
              <a:t>přenosu</a:t>
            </a:r>
            <a:r>
              <a:rPr lang="en-GB" sz="1600" dirty="0"/>
              <a:t> </a:t>
            </a:r>
            <a:r>
              <a:rPr lang="en-GB" sz="1600" dirty="0" err="1"/>
              <a:t>patogena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člověka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budování</a:t>
            </a:r>
            <a:r>
              <a:rPr lang="en-GB" sz="1600" dirty="0" smtClean="0"/>
              <a:t> </a:t>
            </a:r>
            <a:r>
              <a:rPr lang="en-GB" sz="1600" dirty="0" err="1"/>
              <a:t>dálnice</a:t>
            </a:r>
            <a:r>
              <a:rPr lang="en-GB" sz="1600" dirty="0"/>
              <a:t> v </a:t>
            </a:r>
            <a:r>
              <a:rPr lang="en-GB" sz="1600" dirty="0" err="1"/>
              <a:t>amazonském</a:t>
            </a:r>
            <a:r>
              <a:rPr lang="en-GB" sz="1600" dirty="0"/>
              <a:t> </a:t>
            </a:r>
            <a:r>
              <a:rPr lang="en-GB" sz="1600" dirty="0" err="1"/>
              <a:t>pralese</a:t>
            </a:r>
            <a:r>
              <a:rPr lang="en-GB" sz="1600" dirty="0"/>
              <a:t> do </a:t>
            </a:r>
            <a:r>
              <a:rPr lang="en-GB" sz="1600" dirty="0" err="1"/>
              <a:t>nového</a:t>
            </a:r>
            <a:r>
              <a:rPr lang="en-GB" sz="1600" dirty="0"/>
              <a:t> </a:t>
            </a:r>
            <a:r>
              <a:rPr lang="en-GB" sz="1600" dirty="0" err="1"/>
              <a:t>hlavního</a:t>
            </a:r>
            <a:r>
              <a:rPr lang="en-GB" sz="1600" dirty="0"/>
              <a:t> </a:t>
            </a:r>
            <a:r>
              <a:rPr lang="en-GB" sz="1600" dirty="0" err="1"/>
              <a:t>města</a:t>
            </a:r>
            <a:endParaRPr lang="en-GB" sz="1600" dirty="0"/>
          </a:p>
          <a:p>
            <a:r>
              <a:rPr lang="en-GB" sz="1600" dirty="0" err="1" smtClean="0"/>
              <a:t>Brasilli</a:t>
            </a:r>
            <a:r>
              <a:rPr lang="cs-CZ" sz="1600" dirty="0" smtClean="0"/>
              <a:t>e</a:t>
            </a:r>
            <a:r>
              <a:rPr lang="en-GB" sz="1600" dirty="0" smtClean="0"/>
              <a:t> </a:t>
            </a:r>
            <a:r>
              <a:rPr lang="en-GB" sz="1600" dirty="0"/>
              <a:t>- </a:t>
            </a:r>
            <a:r>
              <a:rPr lang="en-GB" sz="1600" dirty="0" err="1"/>
              <a:t>brzy</a:t>
            </a:r>
            <a:r>
              <a:rPr lang="en-GB" sz="1600" dirty="0"/>
              <a:t> </a:t>
            </a:r>
            <a:r>
              <a:rPr lang="en-GB" sz="1600" dirty="0" err="1"/>
              <a:t>poté</a:t>
            </a:r>
            <a:r>
              <a:rPr lang="en-GB" sz="1600" dirty="0"/>
              <a:t> </a:t>
            </a:r>
            <a:r>
              <a:rPr lang="en-GB" sz="1600" dirty="0" err="1"/>
              <a:t>propukly</a:t>
            </a:r>
            <a:r>
              <a:rPr lang="en-GB" sz="1600" dirty="0"/>
              <a:t> </a:t>
            </a:r>
            <a:r>
              <a:rPr lang="en-GB" sz="1600" dirty="0" err="1"/>
              <a:t>mnohé</a:t>
            </a:r>
            <a:r>
              <a:rPr lang="en-GB" sz="1600" dirty="0"/>
              <a:t> </a:t>
            </a:r>
            <a:r>
              <a:rPr lang="en-GB" sz="1600" dirty="0" err="1"/>
              <a:t>infekční</a:t>
            </a:r>
            <a:r>
              <a:rPr lang="en-GB" sz="1600" dirty="0"/>
              <a:t> </a:t>
            </a:r>
            <a:r>
              <a:rPr lang="en-GB" sz="1600" dirty="0" err="1"/>
              <a:t>nemoci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dělníky</a:t>
            </a:r>
            <a:endParaRPr lang="en-GB" sz="1600" dirty="0"/>
          </a:p>
          <a:p>
            <a:r>
              <a:rPr lang="en-GB" sz="1600" dirty="0" smtClean="0"/>
              <a:t>1961 </a:t>
            </a:r>
            <a:r>
              <a:rPr lang="en-GB" sz="1600" dirty="0"/>
              <a:t>virus </a:t>
            </a:r>
            <a:r>
              <a:rPr lang="en-GB" sz="1600" dirty="0" err="1"/>
              <a:t>horečky</a:t>
            </a:r>
            <a:r>
              <a:rPr lang="en-GB" sz="1600" dirty="0"/>
              <a:t> </a:t>
            </a:r>
            <a:r>
              <a:rPr lang="en-GB" sz="1600" dirty="0" err="1"/>
              <a:t>Oropouche</a:t>
            </a:r>
            <a:r>
              <a:rPr lang="en-GB" sz="1600" dirty="0"/>
              <a:t> </a:t>
            </a:r>
            <a:r>
              <a:rPr lang="en-GB" sz="1600" dirty="0" err="1"/>
              <a:t>způsobil</a:t>
            </a:r>
            <a:r>
              <a:rPr lang="en-GB" sz="1600" dirty="0"/>
              <a:t> </a:t>
            </a:r>
            <a:r>
              <a:rPr lang="en-GB" sz="1600" dirty="0" err="1"/>
              <a:t>chřipce</a:t>
            </a:r>
            <a:r>
              <a:rPr lang="en-GB" sz="1600" dirty="0"/>
              <a:t> </a:t>
            </a:r>
            <a:r>
              <a:rPr lang="en-GB" sz="1600" dirty="0" err="1"/>
              <a:t>podobnou</a:t>
            </a:r>
            <a:r>
              <a:rPr lang="en-GB" sz="1600" dirty="0"/>
              <a:t> </a:t>
            </a:r>
            <a:r>
              <a:rPr lang="en-GB" sz="1600" dirty="0" err="1"/>
              <a:t>epidemii</a:t>
            </a:r>
            <a:endParaRPr lang="en-GB" sz="1600" dirty="0"/>
          </a:p>
          <a:p>
            <a:r>
              <a:rPr lang="en-GB" sz="1600" dirty="0" smtClean="0"/>
              <a:t>11000 </a:t>
            </a:r>
            <a:r>
              <a:rPr lang="en-GB" sz="1600" dirty="0" err="1"/>
              <a:t>lidí</a:t>
            </a:r>
            <a:r>
              <a:rPr lang="en-GB" sz="1600" dirty="0"/>
              <a:t> </a:t>
            </a:r>
            <a:r>
              <a:rPr lang="en-GB" sz="1600" dirty="0" err="1" smtClean="0"/>
              <a:t>naka</a:t>
            </a:r>
            <a:r>
              <a:rPr lang="cs-CZ" sz="1600" dirty="0" smtClean="0"/>
              <a:t>ž</a:t>
            </a:r>
            <a:r>
              <a:rPr lang="en-GB" sz="1600" dirty="0" err="1" smtClean="0"/>
              <a:t>eno</a:t>
            </a:r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bylo</a:t>
            </a:r>
            <a:r>
              <a:rPr lang="en-GB" sz="1600" dirty="0"/>
              <a:t> to </a:t>
            </a:r>
            <a:r>
              <a:rPr lang="en-GB" sz="1600" dirty="0" err="1"/>
              <a:t>spojeno</a:t>
            </a:r>
            <a:r>
              <a:rPr lang="en-GB" sz="1600" dirty="0"/>
              <a:t> s </a:t>
            </a:r>
            <a:r>
              <a:rPr lang="en-GB" sz="1600" dirty="0" err="1"/>
              <a:t>budováním</a:t>
            </a:r>
            <a:r>
              <a:rPr lang="en-GB" sz="1600" dirty="0"/>
              <a:t> </a:t>
            </a:r>
            <a:r>
              <a:rPr lang="en-GB" sz="1600" dirty="0" err="1"/>
              <a:t>dálnice</a:t>
            </a:r>
            <a:r>
              <a:rPr lang="en-GB" sz="1600" dirty="0"/>
              <a:t> – </a:t>
            </a:r>
            <a:r>
              <a:rPr lang="en-GB" sz="1600" dirty="0" err="1"/>
              <a:t>díky</a:t>
            </a:r>
            <a:r>
              <a:rPr lang="en-GB" sz="1600" dirty="0"/>
              <a:t> </a:t>
            </a:r>
            <a:r>
              <a:rPr lang="en-GB" sz="1600" dirty="0" err="1"/>
              <a:t>narušení</a:t>
            </a:r>
            <a:r>
              <a:rPr lang="en-GB" sz="1600" dirty="0"/>
              <a:t> </a:t>
            </a:r>
            <a:r>
              <a:rPr lang="en-GB" sz="1600" dirty="0" err="1" smtClean="0"/>
              <a:t>pralesa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/>
              <a:t>nesmírně</a:t>
            </a:r>
            <a:r>
              <a:rPr lang="en-GB" sz="1600" dirty="0"/>
              <a:t> </a:t>
            </a:r>
            <a:r>
              <a:rPr lang="en-GB" sz="1600" dirty="0" err="1" smtClean="0"/>
              <a:t>pomno</a:t>
            </a:r>
            <a:r>
              <a:rPr lang="cs-CZ" sz="1600" dirty="0" smtClean="0"/>
              <a:t>ž</a:t>
            </a:r>
            <a:r>
              <a:rPr lang="en-GB" sz="1600" dirty="0" err="1" smtClean="0"/>
              <a:t>ily</a:t>
            </a:r>
            <a:r>
              <a:rPr lang="en-GB" sz="1600" dirty="0" smtClean="0"/>
              <a:t>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err="1" smtClean="0"/>
              <a:t>mušky</a:t>
            </a:r>
            <a:r>
              <a:rPr lang="en-GB" sz="1600" dirty="0" smtClean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 smtClean="0"/>
              <a:t>slou</a:t>
            </a:r>
            <a:r>
              <a:rPr lang="cs-CZ" sz="1600" dirty="0" smtClean="0"/>
              <a:t>ž</a:t>
            </a:r>
            <a:r>
              <a:rPr lang="en-GB" sz="1600" dirty="0" smtClean="0"/>
              <a:t>í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 smtClean="0"/>
              <a:t>přenašeč</a:t>
            </a:r>
            <a:r>
              <a:rPr lang="cs-CZ" sz="1600" dirty="0"/>
              <a:t> </a:t>
            </a:r>
            <a:r>
              <a:rPr lang="en-GB" sz="1600" dirty="0" err="1" smtClean="0"/>
              <a:t>tohoto</a:t>
            </a:r>
            <a:r>
              <a:rPr lang="en-GB" sz="1600" dirty="0" smtClean="0"/>
              <a:t> </a:t>
            </a:r>
            <a:r>
              <a:rPr lang="en-GB" sz="1600" dirty="0" err="1" smtClean="0"/>
              <a:t>viru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 smtClean="0"/>
              <a:t>podobně</a:t>
            </a:r>
            <a:r>
              <a:rPr lang="en-GB" sz="1600" dirty="0" smtClean="0"/>
              <a:t> </a:t>
            </a:r>
            <a:r>
              <a:rPr lang="en-GB" sz="1600" dirty="0" err="1"/>
              <a:t>výskyt</a:t>
            </a:r>
            <a:r>
              <a:rPr lang="en-GB" sz="1600" dirty="0"/>
              <a:t> </a:t>
            </a:r>
            <a:r>
              <a:rPr lang="en-GB" sz="1600" dirty="0" err="1"/>
              <a:t>hemorrhagické</a:t>
            </a:r>
            <a:r>
              <a:rPr lang="en-GB" sz="1600" dirty="0"/>
              <a:t> </a:t>
            </a:r>
            <a:r>
              <a:rPr lang="en-GB" sz="1600" dirty="0" err="1"/>
              <a:t>horečky</a:t>
            </a:r>
            <a:r>
              <a:rPr lang="en-GB" sz="1600" dirty="0"/>
              <a:t> </a:t>
            </a:r>
            <a:r>
              <a:rPr lang="en-GB" sz="1600" dirty="0" err="1"/>
              <a:t>způsobené</a:t>
            </a:r>
            <a:r>
              <a:rPr lang="en-GB" sz="1600" dirty="0"/>
              <a:t> </a:t>
            </a:r>
            <a:r>
              <a:rPr lang="en-GB" sz="1600" dirty="0" err="1"/>
              <a:t>virem</a:t>
            </a:r>
            <a:r>
              <a:rPr lang="en-GB" sz="1600" dirty="0"/>
              <a:t> </a:t>
            </a:r>
            <a:r>
              <a:rPr lang="en-GB" sz="1600" dirty="0" smtClean="0"/>
              <a:t>Ebola</a:t>
            </a:r>
            <a:r>
              <a:rPr lang="cs-CZ" sz="1600" dirty="0" smtClean="0"/>
              <a:t>, </a:t>
            </a:r>
            <a:r>
              <a:rPr lang="en-GB" sz="1600" dirty="0" err="1" smtClean="0"/>
              <a:t>Marburgské</a:t>
            </a:r>
            <a:r>
              <a:rPr lang="en-GB" sz="1600" dirty="0" smtClean="0"/>
              <a:t> </a:t>
            </a:r>
            <a:r>
              <a:rPr lang="en-GB" sz="1600" dirty="0" err="1"/>
              <a:t>hemorrhagické</a:t>
            </a:r>
            <a:r>
              <a:rPr lang="en-GB" sz="1600" dirty="0"/>
              <a:t> </a:t>
            </a:r>
            <a:r>
              <a:rPr lang="en-GB" sz="1600" dirty="0" err="1"/>
              <a:t>horečky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luté</a:t>
            </a:r>
            <a:r>
              <a:rPr lang="en-GB" sz="1600" dirty="0" smtClean="0"/>
              <a:t> </a:t>
            </a:r>
            <a:r>
              <a:rPr lang="en-GB" sz="1600" dirty="0" err="1"/>
              <a:t>zimnice</a:t>
            </a:r>
            <a:r>
              <a:rPr lang="en-GB" sz="1600" dirty="0"/>
              <a:t>, </a:t>
            </a:r>
            <a:r>
              <a:rPr lang="en-GB" sz="1600" dirty="0" err="1"/>
              <a:t>lze</a:t>
            </a:r>
            <a:r>
              <a:rPr lang="en-GB" sz="1600" dirty="0"/>
              <a:t> </a:t>
            </a:r>
            <a:r>
              <a:rPr lang="en-GB" sz="1600" dirty="0" err="1" smtClean="0"/>
              <a:t>spojit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/>
              <a:t>změnami</a:t>
            </a:r>
            <a:r>
              <a:rPr lang="en-GB" sz="1600" dirty="0"/>
              <a:t> </a:t>
            </a:r>
            <a:r>
              <a:rPr lang="cs-CZ" sz="1600" dirty="0" err="1"/>
              <a:t>ž</a:t>
            </a:r>
            <a:r>
              <a:rPr lang="en-GB" sz="1600" dirty="0" err="1" smtClean="0"/>
              <a:t>ivotního</a:t>
            </a:r>
            <a:r>
              <a:rPr lang="en-GB" sz="1600" dirty="0" smtClean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dirty="0" err="1"/>
              <a:t>tyto</a:t>
            </a:r>
            <a:r>
              <a:rPr lang="en-GB" sz="1600" dirty="0"/>
              <a:t> </a:t>
            </a:r>
            <a:r>
              <a:rPr lang="en-GB" sz="1600" dirty="0" err="1"/>
              <a:t>viry</a:t>
            </a:r>
            <a:r>
              <a:rPr lang="en-GB" sz="1600" dirty="0"/>
              <a:t> </a:t>
            </a:r>
            <a:r>
              <a:rPr lang="en-GB" sz="1600" dirty="0" err="1"/>
              <a:t>původně</a:t>
            </a:r>
            <a:r>
              <a:rPr lang="en-GB" sz="1600" dirty="0"/>
              <a:t> v </a:t>
            </a:r>
            <a:r>
              <a:rPr lang="en-GB" sz="1600" dirty="0" err="1"/>
              <a:t>opicích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/>
              <a:t>Rift Valley fever </a:t>
            </a:r>
            <a:r>
              <a:rPr lang="en-GB" sz="1600" dirty="0" err="1"/>
              <a:t>původně</a:t>
            </a:r>
            <a:r>
              <a:rPr lang="en-GB" sz="1600" dirty="0"/>
              <a:t> v </a:t>
            </a:r>
            <a:r>
              <a:rPr lang="en-GB" sz="1600" dirty="0" err="1"/>
              <a:t>hovězím</a:t>
            </a:r>
            <a:r>
              <a:rPr lang="en-GB" sz="1600" dirty="0"/>
              <a:t> </a:t>
            </a:r>
            <a:r>
              <a:rPr lang="en-GB" sz="1600" dirty="0" err="1"/>
              <a:t>dobytku</a:t>
            </a:r>
            <a:r>
              <a:rPr lang="en-GB" sz="1600" dirty="0"/>
              <a:t>, </a:t>
            </a:r>
            <a:r>
              <a:rPr lang="en-GB" sz="1600" dirty="0" err="1"/>
              <a:t>ovcích</a:t>
            </a:r>
            <a:r>
              <a:rPr lang="en-GB" sz="1600" dirty="0"/>
              <a:t> a </a:t>
            </a:r>
            <a:r>
              <a:rPr lang="en-GB" sz="1600" dirty="0" err="1"/>
              <a:t>komárech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Muerto</a:t>
            </a:r>
            <a:r>
              <a:rPr lang="en-GB" sz="1600" dirty="0"/>
              <a:t> Canyon Fever – </a:t>
            </a:r>
            <a:r>
              <a:rPr lang="en-GB" sz="1600" dirty="0" err="1"/>
              <a:t>hlodavci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51709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Kyasanur</a:t>
            </a:r>
            <a:r>
              <a:rPr lang="en-GB" sz="1600" dirty="0"/>
              <a:t> forest disease (</a:t>
            </a:r>
            <a:r>
              <a:rPr lang="en-GB" sz="1600" dirty="0" err="1"/>
              <a:t>flaviviridae</a:t>
            </a:r>
            <a:r>
              <a:rPr lang="en-GB" sz="1600" dirty="0"/>
              <a:t>)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příklad</a:t>
            </a:r>
            <a:r>
              <a:rPr lang="en-GB" sz="1600" dirty="0"/>
              <a:t> </a:t>
            </a:r>
            <a:r>
              <a:rPr lang="en-GB" sz="1600" dirty="0" err="1"/>
              <a:t>spojení</a:t>
            </a:r>
            <a:r>
              <a:rPr lang="en-GB" sz="1600" dirty="0"/>
              <a:t> populace </a:t>
            </a:r>
            <a:r>
              <a:rPr lang="en-GB" sz="1600" dirty="0" err="1" smtClean="0"/>
              <a:t>patogena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reservoáru</a:t>
            </a:r>
            <a:r>
              <a:rPr lang="en-GB" sz="1600" dirty="0" smtClean="0"/>
              <a:t> </a:t>
            </a:r>
            <a:r>
              <a:rPr lang="en-GB" sz="1600" dirty="0" err="1"/>
              <a:t>patogena</a:t>
            </a:r>
            <a:r>
              <a:rPr lang="en-GB" sz="1600" dirty="0"/>
              <a:t>, </a:t>
            </a:r>
            <a:r>
              <a:rPr lang="en-GB" sz="1600" dirty="0" err="1"/>
              <a:t>přenašeče</a:t>
            </a:r>
            <a:r>
              <a:rPr lang="en-GB" sz="1600" dirty="0"/>
              <a:t> a </a:t>
            </a:r>
            <a:r>
              <a:rPr lang="en-GB" sz="1600" dirty="0" err="1"/>
              <a:t>zvířecího</a:t>
            </a:r>
            <a:r>
              <a:rPr lang="en-GB" sz="1600" dirty="0"/>
              <a:t> </a:t>
            </a:r>
            <a:r>
              <a:rPr lang="en-GB" sz="1600" dirty="0" err="1"/>
              <a:t>hostitele</a:t>
            </a:r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smtClean="0"/>
              <a:t> </a:t>
            </a:r>
            <a:r>
              <a:rPr lang="en-GB" sz="1600" dirty="0" err="1"/>
              <a:t>roce</a:t>
            </a:r>
            <a:r>
              <a:rPr lang="en-GB" sz="1600" dirty="0"/>
              <a:t> 1957 </a:t>
            </a:r>
            <a:r>
              <a:rPr lang="en-GB" sz="1600" dirty="0" err="1"/>
              <a:t>výskyt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horečky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smtClean="0"/>
              <a:t>Indie </a:t>
            </a:r>
            <a:r>
              <a:rPr lang="en-GB" sz="1600" dirty="0"/>
              <a:t>– </a:t>
            </a:r>
            <a:r>
              <a:rPr lang="en-GB" sz="1600" dirty="0" err="1"/>
              <a:t>spojován</a:t>
            </a:r>
            <a:r>
              <a:rPr lang="en-GB" sz="1600" dirty="0"/>
              <a:t> s </a:t>
            </a:r>
            <a:r>
              <a:rPr lang="en-GB" sz="1600" dirty="0" err="1"/>
              <a:t>následujícími</a:t>
            </a:r>
            <a:r>
              <a:rPr lang="en-GB" sz="1600" dirty="0"/>
              <a:t> </a:t>
            </a:r>
            <a:r>
              <a:rPr lang="en-GB" sz="1600" dirty="0" err="1"/>
              <a:t>faktory</a:t>
            </a:r>
            <a:r>
              <a:rPr lang="en-GB" sz="1600" dirty="0"/>
              <a:t>: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infekce</a:t>
            </a:r>
            <a:r>
              <a:rPr lang="en-GB" sz="1600" dirty="0"/>
              <a:t> </a:t>
            </a:r>
            <a:r>
              <a:rPr lang="en-GB" sz="1600" dirty="0" err="1"/>
              <a:t>přirozeně</a:t>
            </a:r>
            <a:r>
              <a:rPr lang="en-GB" sz="1600" dirty="0"/>
              <a:t> </a:t>
            </a:r>
            <a:r>
              <a:rPr lang="en-GB" sz="1600" dirty="0" err="1" smtClean="0"/>
              <a:t>udr</a:t>
            </a:r>
            <a:r>
              <a:rPr lang="cs-CZ" sz="1600" dirty="0" smtClean="0"/>
              <a:t>ž</a:t>
            </a:r>
            <a:r>
              <a:rPr lang="en-GB" sz="1600" dirty="0" err="1" smtClean="0"/>
              <a:t>ována</a:t>
            </a:r>
            <a:r>
              <a:rPr lang="en-GB" sz="1600" dirty="0" smtClean="0"/>
              <a:t> </a:t>
            </a:r>
            <a:r>
              <a:rPr lang="en-GB" sz="1600" dirty="0"/>
              <a:t>v lese v </a:t>
            </a:r>
            <a:r>
              <a:rPr lang="en-GB" sz="1600" dirty="0" err="1"/>
              <a:t>reservoáru</a:t>
            </a:r>
            <a:r>
              <a:rPr lang="en-GB" sz="1600" dirty="0"/>
              <a:t> </a:t>
            </a:r>
            <a:r>
              <a:rPr lang="en-GB" sz="1600" dirty="0" err="1"/>
              <a:t>ptáků</a:t>
            </a:r>
            <a:r>
              <a:rPr lang="en-GB" sz="1600" dirty="0"/>
              <a:t> a </a:t>
            </a:r>
            <a:r>
              <a:rPr lang="en-GB" sz="1600" dirty="0" err="1" smtClean="0"/>
              <a:t>savců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přenášena</a:t>
            </a:r>
            <a:r>
              <a:rPr lang="en-GB" sz="1600" dirty="0"/>
              <a:t> </a:t>
            </a:r>
            <a:r>
              <a:rPr lang="en-GB" sz="1600" dirty="0" err="1"/>
              <a:t>klíšťaty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zvýšila</a:t>
            </a:r>
            <a:r>
              <a:rPr lang="en-GB" sz="1600" dirty="0"/>
              <a:t> se </a:t>
            </a:r>
            <a:r>
              <a:rPr lang="en-GB" sz="1600" dirty="0" err="1"/>
              <a:t>lidská</a:t>
            </a:r>
            <a:r>
              <a:rPr lang="en-GB" sz="1600" dirty="0"/>
              <a:t> populace v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 </a:t>
            </a:r>
            <a:r>
              <a:rPr lang="en-GB" sz="1600" dirty="0" err="1" smtClean="0"/>
              <a:t>zvýšené</a:t>
            </a:r>
            <a:r>
              <a:rPr lang="cs-CZ" sz="1600" dirty="0"/>
              <a:t> </a:t>
            </a:r>
            <a:r>
              <a:rPr lang="en-GB" sz="1600" dirty="0" err="1" smtClean="0"/>
              <a:t>pasení</a:t>
            </a:r>
            <a:r>
              <a:rPr lang="en-GB" sz="1600" dirty="0" smtClean="0"/>
              <a:t> </a:t>
            </a:r>
            <a:r>
              <a:rPr lang="en-GB" sz="1600" dirty="0" err="1"/>
              <a:t>dobytka</a:t>
            </a:r>
            <a:r>
              <a:rPr lang="en-GB" sz="1600" dirty="0"/>
              <a:t> v </a:t>
            </a:r>
            <a:r>
              <a:rPr lang="en-GB" sz="1600" dirty="0" smtClean="0"/>
              <a:t>lese</a:t>
            </a:r>
            <a:r>
              <a:rPr lang="cs-CZ" sz="1600" dirty="0" smtClean="0"/>
              <a:t> </a:t>
            </a:r>
            <a:endParaRPr lang="cs-CZ" sz="1600" dirty="0"/>
          </a:p>
          <a:p>
            <a:r>
              <a:rPr lang="en-GB" sz="1600" dirty="0" smtClean="0"/>
              <a:t>to </a:t>
            </a:r>
            <a:r>
              <a:rPr lang="en-GB" sz="1600" dirty="0" err="1"/>
              <a:t>mělo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následek</a:t>
            </a:r>
            <a:r>
              <a:rPr lang="en-GB" sz="1600" dirty="0"/>
              <a:t> </a:t>
            </a:r>
            <a:r>
              <a:rPr lang="en-GB" sz="1600" dirty="0" err="1"/>
              <a:t>zvýšenou</a:t>
            </a:r>
            <a:r>
              <a:rPr lang="en-GB" sz="1600" dirty="0"/>
              <a:t> </a:t>
            </a:r>
            <a:r>
              <a:rPr lang="en-GB" sz="1600" dirty="0" err="1"/>
              <a:t>populaci</a:t>
            </a:r>
            <a:r>
              <a:rPr lang="en-GB" sz="1600" dirty="0"/>
              <a:t> </a:t>
            </a:r>
            <a:r>
              <a:rPr lang="en-GB" sz="1600" dirty="0" err="1"/>
              <a:t>klíšťat</a:t>
            </a:r>
            <a:r>
              <a:rPr lang="en-GB" sz="1600" dirty="0"/>
              <a:t> (</a:t>
            </a:r>
            <a:r>
              <a:rPr lang="en-GB" sz="1600" dirty="0" err="1"/>
              <a:t>dospělé</a:t>
            </a:r>
            <a:r>
              <a:rPr lang="en-GB" sz="1600" dirty="0"/>
              <a:t> </a:t>
            </a:r>
            <a:r>
              <a:rPr lang="en-GB" sz="1600" dirty="0" err="1" smtClean="0"/>
              <a:t>stádium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/>
              <a:t>kontroluje</a:t>
            </a:r>
            <a:r>
              <a:rPr lang="en-GB" sz="1600" dirty="0"/>
              <a:t> </a:t>
            </a:r>
            <a:r>
              <a:rPr lang="en-GB" sz="1600" dirty="0" err="1"/>
              <a:t>celkovou</a:t>
            </a:r>
            <a:r>
              <a:rPr lang="en-GB" sz="1600" dirty="0"/>
              <a:t> </a:t>
            </a:r>
            <a:r>
              <a:rPr lang="en-GB" sz="1600" dirty="0" err="1"/>
              <a:t>populaci</a:t>
            </a:r>
            <a:r>
              <a:rPr lang="en-GB" sz="1600" dirty="0"/>
              <a:t>, je </a:t>
            </a:r>
            <a:r>
              <a:rPr lang="en-GB" sz="1600" dirty="0" err="1"/>
              <a:t>závislé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velkých</a:t>
            </a:r>
            <a:r>
              <a:rPr lang="en-GB" sz="1600" dirty="0"/>
              <a:t> </a:t>
            </a:r>
            <a:r>
              <a:rPr lang="en-GB" sz="1600" dirty="0" err="1" smtClean="0"/>
              <a:t>savcích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/>
              <a:t>poskytují</a:t>
            </a:r>
            <a:r>
              <a:rPr lang="en-GB" sz="1600" dirty="0"/>
              <a:t>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potravy</a:t>
            </a:r>
            <a:r>
              <a:rPr lang="en-GB" sz="1600" dirty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/>
              <a:t>populace </a:t>
            </a:r>
            <a:r>
              <a:rPr lang="en-GB" sz="1600" dirty="0" err="1"/>
              <a:t>klíšťat</a:t>
            </a:r>
            <a:r>
              <a:rPr lang="en-GB" sz="1600" dirty="0"/>
              <a:t> </a:t>
            </a:r>
            <a:r>
              <a:rPr lang="en-GB" sz="1600" dirty="0" err="1"/>
              <a:t>byla</a:t>
            </a:r>
            <a:r>
              <a:rPr lang="en-GB" sz="1600" dirty="0"/>
              <a:t> </a:t>
            </a:r>
            <a:r>
              <a:rPr lang="en-GB" sz="1600" dirty="0" err="1"/>
              <a:t>infikována</a:t>
            </a:r>
            <a:r>
              <a:rPr lang="en-GB" sz="1600" dirty="0"/>
              <a:t> </a:t>
            </a:r>
            <a:r>
              <a:rPr lang="en-GB" sz="1600" dirty="0" err="1"/>
              <a:t>virem</a:t>
            </a:r>
            <a:r>
              <a:rPr lang="en-GB" sz="1600" dirty="0"/>
              <a:t>, ten se </a:t>
            </a:r>
            <a:r>
              <a:rPr lang="en-GB" sz="1600" dirty="0" err="1"/>
              <a:t>přenesl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opice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pomno</a:t>
            </a:r>
            <a:r>
              <a:rPr lang="cs-CZ" sz="1600" dirty="0" smtClean="0"/>
              <a:t>ž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/>
              <a:t>se</a:t>
            </a:r>
          </a:p>
          <a:p>
            <a:r>
              <a:rPr lang="en-GB" sz="1600" dirty="0" smtClean="0"/>
              <a:t>virus </a:t>
            </a:r>
            <a:r>
              <a:rPr lang="en-GB" sz="1600" dirty="0" err="1"/>
              <a:t>byl</a:t>
            </a:r>
            <a:r>
              <a:rPr lang="en-GB" sz="1600" dirty="0"/>
              <a:t> </a:t>
            </a:r>
            <a:r>
              <a:rPr lang="en-GB" sz="1600" dirty="0" err="1"/>
              <a:t>přenesen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lidi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en-GB" sz="1600" dirty="0" err="1" smtClean="0"/>
              <a:t>zvýšený</a:t>
            </a:r>
            <a:r>
              <a:rPr lang="en-GB" sz="1600" dirty="0" smtClean="0"/>
              <a:t> </a:t>
            </a:r>
            <a:r>
              <a:rPr lang="en-GB" sz="1600" dirty="0" err="1"/>
              <a:t>výskyt</a:t>
            </a:r>
            <a:r>
              <a:rPr lang="en-GB" sz="1600" dirty="0"/>
              <a:t> v </a:t>
            </a:r>
            <a:r>
              <a:rPr lang="en-GB" sz="1600" dirty="0" err="1"/>
              <a:t>letech</a:t>
            </a:r>
            <a:r>
              <a:rPr lang="en-GB" sz="1600" dirty="0"/>
              <a:t> 1999-2005 – Karnataka Indie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4778896" cy="305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5385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79152" cy="59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59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185" y="116632"/>
            <a:ext cx="8784976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neoplodněná </a:t>
            </a:r>
            <a:r>
              <a:rPr lang="cs-CZ" sz="1600" dirty="0"/>
              <a:t>královna opouští hnízdo  na snubní let, bere s sebou  kousek houby ve speciální  malé dutině v </a:t>
            </a:r>
            <a:r>
              <a:rPr lang="cs-CZ" sz="1600" dirty="0" smtClean="0"/>
              <a:t>ústech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 </a:t>
            </a:r>
            <a:r>
              <a:rPr lang="cs-CZ" sz="1600" dirty="0"/>
              <a:t>páření a vyhloubení nory se pečlivě stará o zahrádku i první </a:t>
            </a:r>
            <a:r>
              <a:rPr lang="cs-CZ" sz="1600" dirty="0" smtClean="0"/>
              <a:t>potomstvo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okud </a:t>
            </a:r>
            <a:r>
              <a:rPr lang="cs-CZ" sz="1600" dirty="0"/>
              <a:t>houba </a:t>
            </a:r>
            <a:r>
              <a:rPr lang="cs-CZ" sz="1600" dirty="0" smtClean="0"/>
              <a:t>zahyne, </a:t>
            </a:r>
            <a:r>
              <a:rPr lang="cs-CZ" sz="1600" dirty="0" smtClean="0"/>
              <a:t>mravenci </a:t>
            </a:r>
            <a:r>
              <a:rPr lang="cs-CZ" sz="1600" dirty="0"/>
              <a:t>ani houba sami </a:t>
            </a:r>
            <a:r>
              <a:rPr lang="cs-CZ" sz="1600" dirty="0" smtClean="0"/>
              <a:t>nepřežijí</a:t>
            </a:r>
            <a:endParaRPr lang="cs-CZ" sz="1600" dirty="0" smtClean="0"/>
          </a:p>
          <a:p>
            <a:r>
              <a:rPr lang="cs-CZ" sz="1600" dirty="0"/>
              <a:t>p</a:t>
            </a:r>
            <a:r>
              <a:rPr lang="cs-CZ" sz="1600" dirty="0" smtClean="0"/>
              <a:t>otom </a:t>
            </a:r>
            <a:r>
              <a:rPr lang="cs-CZ" sz="1600" dirty="0"/>
              <a:t>převezme péči o zahradu nová generace </a:t>
            </a:r>
            <a:r>
              <a:rPr lang="cs-CZ" sz="1600" dirty="0" smtClean="0"/>
              <a:t>mravenců </a:t>
            </a:r>
            <a:endParaRPr lang="cs-CZ" sz="1600" dirty="0" smtClean="0"/>
          </a:p>
          <a:p>
            <a:r>
              <a:rPr lang="cs-CZ" sz="1600" dirty="0"/>
              <a:t>k</a:t>
            </a:r>
            <a:r>
              <a:rPr lang="cs-CZ" sz="1600" dirty="0" smtClean="0"/>
              <a:t>olonie </a:t>
            </a:r>
            <a:r>
              <a:rPr lang="cs-CZ" sz="1600" dirty="0"/>
              <a:t>mohou být </a:t>
            </a:r>
            <a:r>
              <a:rPr lang="cs-CZ" sz="1600" dirty="0" smtClean="0"/>
              <a:t>užitečné</a:t>
            </a:r>
            <a:r>
              <a:rPr lang="cs-CZ" sz="1600" dirty="0"/>
              <a:t> </a:t>
            </a:r>
            <a:r>
              <a:rPr lang="cs-CZ" sz="1600" dirty="0" smtClean="0"/>
              <a:t>i</a:t>
            </a:r>
            <a:r>
              <a:rPr lang="cs-CZ" sz="1600" dirty="0" smtClean="0"/>
              <a:t> </a:t>
            </a:r>
            <a:r>
              <a:rPr lang="cs-CZ" sz="1600" dirty="0"/>
              <a:t>zcela </a:t>
            </a:r>
            <a:r>
              <a:rPr lang="cs-CZ" sz="1600" dirty="0" smtClean="0"/>
              <a:t>destruktivní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ěkteré </a:t>
            </a:r>
            <a:r>
              <a:rPr lang="cs-CZ" sz="1600" dirty="0"/>
              <a:t>rostliny si vyvinuly obranu proti mravencům,  u jiných částečná defoliace </a:t>
            </a:r>
            <a:r>
              <a:rPr lang="cs-CZ" sz="1600" dirty="0" smtClean="0"/>
              <a:t>podporuje růst</a:t>
            </a:r>
            <a:endParaRPr lang="cs-CZ" sz="1600" dirty="0" smtClean="0"/>
          </a:p>
          <a:p>
            <a:r>
              <a:rPr lang="cs-CZ" sz="1600" dirty="0"/>
              <a:t>c</a:t>
            </a:r>
            <a:r>
              <a:rPr lang="cs-CZ" sz="1600" dirty="0" smtClean="0"/>
              <a:t>hodby </a:t>
            </a:r>
            <a:r>
              <a:rPr lang="cs-CZ" sz="1600" dirty="0"/>
              <a:t>mravenců provzdušňují </a:t>
            </a:r>
            <a:r>
              <a:rPr lang="cs-CZ" sz="1600" dirty="0" smtClean="0"/>
              <a:t>půdu, </a:t>
            </a:r>
            <a:r>
              <a:rPr lang="cs-CZ" sz="1600" dirty="0"/>
              <a:t>mravenci zanáší do půdy organickou </a:t>
            </a:r>
            <a:r>
              <a:rPr lang="cs-CZ" sz="1600" dirty="0" smtClean="0"/>
              <a:t>hmotu</a:t>
            </a:r>
          </a:p>
          <a:p>
            <a:r>
              <a:rPr lang="cs-CZ" sz="1600" dirty="0"/>
              <a:t>d</a:t>
            </a:r>
            <a:r>
              <a:rPr lang="cs-CZ" sz="1600" dirty="0" smtClean="0"/>
              <a:t>okáží </a:t>
            </a:r>
            <a:r>
              <a:rPr lang="cs-CZ" sz="1600" dirty="0"/>
              <a:t>ale také „sklidit“ zemědělské plodiny – nájezd  je náhlý z velké vzdálenosti a pole sklizené přes noc  (zem. plodiny nemají ochranu – chemikálie, tuhá kutikula) </a:t>
            </a:r>
          </a:p>
          <a:p>
            <a:endParaRPr lang="cs-CZ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54" y="3685370"/>
            <a:ext cx="3259137" cy="216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2" y="3356992"/>
            <a:ext cx="524827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167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 err="1"/>
              <a:t>Borrelia</a:t>
            </a:r>
            <a:r>
              <a:rPr lang="en-GB" sz="1600" i="1" dirty="0"/>
              <a:t> </a:t>
            </a:r>
            <a:r>
              <a:rPr lang="en-GB" sz="1600" i="1" dirty="0" err="1"/>
              <a:t>burgdorferi</a:t>
            </a:r>
            <a:endParaRPr lang="en-GB" sz="1600" i="1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spirocheta</a:t>
            </a:r>
            <a:r>
              <a:rPr lang="en-GB" sz="1600" dirty="0"/>
              <a:t> </a:t>
            </a:r>
            <a:r>
              <a:rPr lang="en-GB" sz="1600" dirty="0" err="1"/>
              <a:t>způsobující</a:t>
            </a:r>
            <a:r>
              <a:rPr lang="en-GB" sz="1600" dirty="0"/>
              <a:t> </a:t>
            </a:r>
            <a:r>
              <a:rPr lang="en-GB" sz="1600" dirty="0" err="1"/>
              <a:t>borliózu</a:t>
            </a:r>
            <a:r>
              <a:rPr lang="en-GB" sz="1600" dirty="0"/>
              <a:t> (</a:t>
            </a:r>
            <a:r>
              <a:rPr lang="en-GB" sz="1600" dirty="0" err="1"/>
              <a:t>lymskou</a:t>
            </a:r>
            <a:r>
              <a:rPr lang="en-GB" sz="1600" dirty="0"/>
              <a:t> </a:t>
            </a:r>
            <a:r>
              <a:rPr lang="en-GB" sz="1600" dirty="0" err="1"/>
              <a:t>nemoc</a:t>
            </a:r>
            <a:r>
              <a:rPr lang="en-GB" sz="1600" dirty="0"/>
              <a:t> – </a:t>
            </a:r>
            <a:r>
              <a:rPr lang="en-GB" sz="1600" dirty="0" err="1"/>
              <a:t>podle</a:t>
            </a:r>
            <a:r>
              <a:rPr lang="en-GB" sz="1600" dirty="0"/>
              <a:t> </a:t>
            </a:r>
            <a:r>
              <a:rPr lang="en-GB" sz="1600" dirty="0" err="1" smtClean="0"/>
              <a:t>města</a:t>
            </a:r>
            <a:r>
              <a:rPr lang="cs-CZ" sz="1600" dirty="0"/>
              <a:t> </a:t>
            </a:r>
            <a:r>
              <a:rPr lang="en-GB" sz="1600" dirty="0" smtClean="0"/>
              <a:t>Old </a:t>
            </a:r>
            <a:r>
              <a:rPr lang="en-GB" sz="1600" dirty="0"/>
              <a:t>Lyme – </a:t>
            </a:r>
            <a:r>
              <a:rPr lang="en-GB" sz="1600" dirty="0" err="1"/>
              <a:t>první</a:t>
            </a:r>
            <a:r>
              <a:rPr lang="en-GB" sz="1600" dirty="0"/>
              <a:t> </a:t>
            </a:r>
            <a:r>
              <a:rPr lang="en-GB" sz="1600" dirty="0" err="1"/>
              <a:t>výskyt</a:t>
            </a:r>
            <a:r>
              <a:rPr lang="en-GB" sz="1600" dirty="0"/>
              <a:t> v 1970s)</a:t>
            </a:r>
          </a:p>
          <a:p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/>
              <a:t>kousnutím</a:t>
            </a:r>
            <a:r>
              <a:rPr lang="en-GB" sz="1600" dirty="0"/>
              <a:t> </a:t>
            </a:r>
            <a:r>
              <a:rPr lang="en-GB" sz="1600" dirty="0" err="1"/>
              <a:t>klíštěte</a:t>
            </a:r>
            <a:r>
              <a:rPr lang="en-GB" sz="1600" dirty="0"/>
              <a:t> </a:t>
            </a:r>
            <a:r>
              <a:rPr lang="en-GB" sz="1600" dirty="0" err="1"/>
              <a:t>Ixodes</a:t>
            </a:r>
            <a:r>
              <a:rPr lang="en-GB" sz="1600" dirty="0"/>
              <a:t> </a:t>
            </a:r>
            <a:r>
              <a:rPr lang="en-GB" sz="1600" dirty="0" err="1"/>
              <a:t>dammini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prvotní</a:t>
            </a:r>
            <a:r>
              <a:rPr lang="en-GB" sz="1600" dirty="0"/>
              <a:t> </a:t>
            </a:r>
            <a:r>
              <a:rPr lang="en-GB" sz="1600" dirty="0" err="1"/>
              <a:t>příznaky</a:t>
            </a:r>
            <a:r>
              <a:rPr lang="en-GB" sz="1600" dirty="0"/>
              <a:t> –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chřipka</a:t>
            </a:r>
            <a:r>
              <a:rPr lang="en-GB" sz="1600" dirty="0"/>
              <a:t> s </a:t>
            </a:r>
            <a:r>
              <a:rPr lang="en-GB" sz="1600" dirty="0" err="1"/>
              <a:t>nebo</a:t>
            </a:r>
            <a:r>
              <a:rPr lang="en-GB" sz="1600" dirty="0"/>
              <a:t> bez </a:t>
            </a:r>
            <a:r>
              <a:rPr lang="en-GB" sz="1600" dirty="0" err="1"/>
              <a:t>zarudnutí</a:t>
            </a:r>
            <a:r>
              <a:rPr lang="en-GB" sz="1600" dirty="0"/>
              <a:t> </a:t>
            </a:r>
            <a:r>
              <a:rPr lang="en-GB" sz="1600" dirty="0" err="1"/>
              <a:t>kolem</a:t>
            </a:r>
            <a:r>
              <a:rPr lang="en-GB" sz="1600" dirty="0"/>
              <a:t> </a:t>
            </a:r>
            <a:r>
              <a:rPr lang="en-GB" sz="1600" dirty="0" err="1"/>
              <a:t>kousnutí</a:t>
            </a:r>
            <a:endParaRPr lang="en-GB" sz="1600" dirty="0"/>
          </a:p>
          <a:p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počátku</a:t>
            </a:r>
            <a:r>
              <a:rPr lang="en-GB" sz="1600" dirty="0"/>
              <a:t> se </a:t>
            </a:r>
            <a:r>
              <a:rPr lang="en-GB" sz="1600" dirty="0" err="1"/>
              <a:t>dá</a:t>
            </a:r>
            <a:r>
              <a:rPr lang="en-GB" sz="1600" dirty="0"/>
              <a:t> </a:t>
            </a:r>
            <a:r>
              <a:rPr lang="en-GB" sz="1600" dirty="0" err="1"/>
              <a:t>lehce</a:t>
            </a:r>
            <a:r>
              <a:rPr lang="en-GB" sz="1600" dirty="0"/>
              <a:t> </a:t>
            </a:r>
            <a:r>
              <a:rPr lang="en-GB" sz="1600" dirty="0" err="1"/>
              <a:t>zvládnout</a:t>
            </a:r>
            <a:r>
              <a:rPr lang="en-GB" sz="1600" dirty="0"/>
              <a:t> </a:t>
            </a:r>
            <a:r>
              <a:rPr lang="en-GB" sz="1600" dirty="0" err="1"/>
              <a:t>antibiotiky</a:t>
            </a:r>
            <a:endParaRPr lang="en-GB" sz="1600" dirty="0"/>
          </a:p>
          <a:p>
            <a:r>
              <a:rPr lang="en-GB" sz="1600" dirty="0" err="1" smtClean="0"/>
              <a:t>neléčená</a:t>
            </a:r>
            <a:r>
              <a:rPr lang="en-GB" sz="1600" dirty="0" smtClean="0"/>
              <a:t> </a:t>
            </a:r>
            <a:r>
              <a:rPr lang="en-GB" sz="1600" dirty="0" err="1" smtClean="0"/>
              <a:t>mů</a:t>
            </a:r>
            <a:r>
              <a:rPr lang="cs-CZ" sz="1600" dirty="0" smtClean="0"/>
              <a:t>ž</a:t>
            </a:r>
            <a:r>
              <a:rPr lang="en-GB" sz="1600" dirty="0" smtClean="0"/>
              <a:t>e </a:t>
            </a:r>
            <a:r>
              <a:rPr lang="en-GB" sz="1600" dirty="0" err="1"/>
              <a:t>silně</a:t>
            </a:r>
            <a:r>
              <a:rPr lang="en-GB" sz="1600" dirty="0"/>
              <a:t> </a:t>
            </a:r>
            <a:r>
              <a:rPr lang="en-GB" sz="1600" dirty="0" err="1"/>
              <a:t>poškodit</a:t>
            </a:r>
            <a:r>
              <a:rPr lang="en-GB" sz="1600" dirty="0"/>
              <a:t> </a:t>
            </a:r>
            <a:r>
              <a:rPr lang="en-GB" sz="1600" dirty="0" err="1"/>
              <a:t>klouby</a:t>
            </a:r>
            <a:r>
              <a:rPr lang="en-GB" sz="1600" dirty="0"/>
              <a:t>, </a:t>
            </a:r>
            <a:r>
              <a:rPr lang="en-GB" sz="1600" dirty="0" err="1"/>
              <a:t>srdce</a:t>
            </a:r>
            <a:r>
              <a:rPr lang="en-GB" sz="1600" dirty="0"/>
              <a:t>, a CNS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mladé</a:t>
            </a:r>
            <a:r>
              <a:rPr lang="en-GB" sz="1600" dirty="0"/>
              <a:t> </a:t>
            </a:r>
            <a:r>
              <a:rPr lang="en-GB" sz="1600" dirty="0" err="1"/>
              <a:t>klíště</a:t>
            </a:r>
            <a:r>
              <a:rPr lang="en-GB" sz="1600" dirty="0"/>
              <a:t> </a:t>
            </a:r>
            <a:r>
              <a:rPr lang="en-GB" sz="1600" dirty="0" err="1"/>
              <a:t>saje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malých</a:t>
            </a:r>
            <a:r>
              <a:rPr lang="en-GB" sz="1600" dirty="0"/>
              <a:t> </a:t>
            </a:r>
            <a:r>
              <a:rPr lang="en-GB" sz="1600" dirty="0" err="1"/>
              <a:t>hlodavcích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dospělé</a:t>
            </a:r>
            <a:r>
              <a:rPr lang="en-GB" sz="1600" dirty="0"/>
              <a:t> </a:t>
            </a:r>
            <a:r>
              <a:rPr lang="en-GB" sz="1600" dirty="0" err="1"/>
              <a:t>hlavně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vysoké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infekce</a:t>
            </a:r>
            <a:r>
              <a:rPr lang="en-GB" sz="1600" dirty="0"/>
              <a:t> je </a:t>
            </a:r>
            <a:r>
              <a:rPr lang="en-GB" sz="1600" dirty="0" err="1"/>
              <a:t>právě</a:t>
            </a:r>
            <a:r>
              <a:rPr lang="en-GB" sz="1600" dirty="0"/>
              <a:t> z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/>
              <a:t>infikovaných</a:t>
            </a:r>
            <a:r>
              <a:rPr lang="en-GB" sz="1600" dirty="0"/>
              <a:t> </a:t>
            </a:r>
            <a:r>
              <a:rPr lang="en-GB" sz="1600" dirty="0" err="1"/>
              <a:t>divokých</a:t>
            </a:r>
            <a:r>
              <a:rPr lang="en-GB" sz="1600" dirty="0"/>
              <a:t> </a:t>
            </a:r>
            <a:r>
              <a:rPr lang="en-GB" sz="1600" dirty="0" err="1"/>
              <a:t>zvířat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 smtClean="0"/>
              <a:t>nemají</a:t>
            </a:r>
            <a:r>
              <a:rPr lang="cs-CZ" sz="1600" dirty="0"/>
              <a:t> ž</a:t>
            </a:r>
            <a:r>
              <a:rPr lang="en-GB" sz="1600" dirty="0" err="1" smtClean="0"/>
              <a:t>ádné</a:t>
            </a:r>
            <a:r>
              <a:rPr lang="en-GB" sz="1600" dirty="0" smtClean="0"/>
              <a:t> </a:t>
            </a:r>
            <a:r>
              <a:rPr lang="en-GB" sz="1600" dirty="0" err="1"/>
              <a:t>příznaky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sáním</a:t>
            </a:r>
            <a:r>
              <a:rPr lang="en-GB" sz="1600" dirty="0"/>
              <a:t> </a:t>
            </a:r>
            <a:r>
              <a:rPr lang="en-GB" sz="1600" dirty="0" err="1"/>
              <a:t>klíštěte</a:t>
            </a:r>
            <a:r>
              <a:rPr lang="en-GB" sz="1600" dirty="0"/>
              <a:t> </a:t>
            </a:r>
            <a:r>
              <a:rPr lang="en-GB" sz="1600" dirty="0" err="1"/>
              <a:t>přenos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lidi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dobytek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se </a:t>
            </a:r>
            <a:r>
              <a:rPr lang="en-GB" sz="1600" dirty="0" err="1"/>
              <a:t>objeví</a:t>
            </a:r>
            <a:r>
              <a:rPr lang="en-GB" sz="1600" dirty="0"/>
              <a:t> </a:t>
            </a:r>
            <a:r>
              <a:rPr lang="en-GB" sz="1600" dirty="0" err="1" smtClean="0"/>
              <a:t>popsané</a:t>
            </a:r>
            <a:r>
              <a:rPr lang="cs-CZ" sz="1600" dirty="0"/>
              <a:t> </a:t>
            </a:r>
            <a:r>
              <a:rPr lang="en-GB" sz="1600" dirty="0" err="1" smtClean="0"/>
              <a:t>příznaky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hlavní</a:t>
            </a:r>
            <a:r>
              <a:rPr lang="en-GB" sz="1600" dirty="0"/>
              <a:t> </a:t>
            </a:r>
            <a:r>
              <a:rPr lang="en-GB" sz="1600" dirty="0" err="1"/>
              <a:t>příčina</a:t>
            </a:r>
            <a:r>
              <a:rPr lang="en-GB" sz="1600" dirty="0"/>
              <a:t> </a:t>
            </a:r>
            <a:r>
              <a:rPr lang="en-GB" sz="1600" dirty="0" err="1"/>
              <a:t>zvýšeného</a:t>
            </a:r>
            <a:r>
              <a:rPr lang="en-GB" sz="1600" dirty="0"/>
              <a:t> </a:t>
            </a:r>
            <a:r>
              <a:rPr lang="en-GB" sz="1600" dirty="0" err="1"/>
              <a:t>výskytu</a:t>
            </a:r>
            <a:r>
              <a:rPr lang="en-GB" sz="1600" dirty="0"/>
              <a:t> se </a:t>
            </a:r>
            <a:r>
              <a:rPr lang="en-GB" sz="1600" dirty="0" err="1"/>
              <a:t>uvádí</a:t>
            </a:r>
            <a:r>
              <a:rPr lang="en-GB" sz="1600" dirty="0"/>
              <a:t> </a:t>
            </a:r>
            <a:r>
              <a:rPr lang="en-GB" sz="1600" dirty="0" err="1"/>
              <a:t>obnovení</a:t>
            </a:r>
            <a:r>
              <a:rPr lang="en-GB" sz="1600" dirty="0"/>
              <a:t> </a:t>
            </a:r>
            <a:r>
              <a:rPr lang="en-GB" sz="1600" dirty="0" err="1" smtClean="0"/>
              <a:t>populací„white</a:t>
            </a:r>
            <a:r>
              <a:rPr lang="en-GB" sz="1600" dirty="0" smtClean="0"/>
              <a:t>-tailed </a:t>
            </a:r>
            <a:r>
              <a:rPr lang="en-GB" sz="1600" dirty="0"/>
              <a:t>deer“ v </a:t>
            </a:r>
            <a:r>
              <a:rPr lang="en-GB" sz="1600" dirty="0" err="1"/>
              <a:t>blízkosti</a:t>
            </a:r>
            <a:r>
              <a:rPr lang="en-GB" sz="1600" dirty="0"/>
              <a:t> </a:t>
            </a:r>
            <a:r>
              <a:rPr lang="en-GB" sz="1600" dirty="0" err="1"/>
              <a:t>měst</a:t>
            </a:r>
            <a:endParaRPr lang="en-GB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7072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994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78496"/>
            <a:ext cx="5759641" cy="429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0974" y="594928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GB" dirty="0">
                <a:solidFill>
                  <a:prstClr val="black">
                    <a:tint val="75000"/>
                  </a:prstClr>
                </a:solidFill>
                <a:hlinkClick r:id="rId3"/>
              </a:rPr>
              <a:t>https://www.youtube.com/watch?v=P32SC4ZEQ9s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48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6203472" cy="6850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Ambróziové</a:t>
            </a:r>
            <a:r>
              <a:rPr lang="cs-CZ" sz="1600" dirty="0" smtClean="0"/>
              <a:t> – symbiotické houby </a:t>
            </a:r>
            <a:r>
              <a:rPr lang="cs-CZ" sz="1600" dirty="0"/>
              <a:t>a kůrovci  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/>
              <a:t>a</a:t>
            </a:r>
            <a:r>
              <a:rPr lang="cs-CZ" sz="1600" dirty="0" smtClean="0"/>
              <a:t>mbrózioví </a:t>
            </a:r>
            <a:r>
              <a:rPr lang="cs-CZ" sz="1600" dirty="0"/>
              <a:t>kůrovci (asi 3400 druhů) jsou "</a:t>
            </a:r>
            <a:r>
              <a:rPr lang="cs-CZ" sz="1600" dirty="0" smtClean="0"/>
              <a:t>zahrádkáři„</a:t>
            </a:r>
          </a:p>
          <a:p>
            <a:r>
              <a:rPr lang="cs-CZ" sz="1600" dirty="0" smtClean="0"/>
              <a:t>podhoubí je zdroj potravy</a:t>
            </a:r>
            <a:r>
              <a:rPr lang="cs-CZ" sz="1600" dirty="0"/>
              <a:t> </a:t>
            </a:r>
            <a:r>
              <a:rPr lang="cs-CZ" sz="1600" dirty="0" smtClean="0"/>
              <a:t>pro larvy i dospělce                 </a:t>
            </a:r>
            <a:endParaRPr lang="cs-CZ" sz="1600" dirty="0"/>
          </a:p>
          <a:p>
            <a:r>
              <a:rPr lang="cs-CZ" sz="1600" dirty="0" smtClean="0"/>
              <a:t>v </a:t>
            </a:r>
            <a:r>
              <a:rPr lang="cs-CZ" sz="1600" dirty="0"/>
              <a:t>chodbách sejí houby a </a:t>
            </a:r>
            <a:r>
              <a:rPr lang="cs-CZ" sz="1600" dirty="0" smtClean="0"/>
              <a:t>starají se o ně</a:t>
            </a:r>
          </a:p>
          <a:p>
            <a:r>
              <a:rPr lang="cs-CZ" sz="1600" dirty="0" smtClean="0"/>
              <a:t>čistí</a:t>
            </a:r>
            <a:r>
              <a:rPr lang="cs-CZ" sz="1600" dirty="0"/>
              <a:t>, větrají a přenášejí podhoubí do </a:t>
            </a:r>
            <a:r>
              <a:rPr lang="cs-CZ" sz="1600" dirty="0" smtClean="0"/>
              <a:t>dalších chodeb</a:t>
            </a:r>
            <a:endParaRPr lang="cs-CZ" sz="1600" dirty="0"/>
          </a:p>
          <a:p>
            <a:r>
              <a:rPr lang="cs-CZ" sz="1600" dirty="0" smtClean="0"/>
              <a:t>některé druhy ani </a:t>
            </a:r>
            <a:r>
              <a:rPr lang="cs-CZ" sz="1600" dirty="0"/>
              <a:t>nejsou </a:t>
            </a:r>
            <a:r>
              <a:rPr lang="cs-CZ" sz="1600" dirty="0" smtClean="0"/>
              <a:t>schopné </a:t>
            </a:r>
            <a:r>
              <a:rPr lang="cs-CZ" sz="1600" dirty="0"/>
              <a:t>vytvářet </a:t>
            </a:r>
            <a:r>
              <a:rPr lang="cs-CZ" sz="1600" dirty="0" smtClean="0"/>
              <a:t>chodby – žijí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ve </a:t>
            </a:r>
            <a:r>
              <a:rPr lang="cs-CZ" sz="1600" dirty="0"/>
              <a:t>starých chodbách jiných druhů </a:t>
            </a:r>
            <a:r>
              <a:rPr lang="cs-CZ" sz="1600" dirty="0" smtClean="0"/>
              <a:t>kůrovců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referují vyšší vlhkost - nejčastější  v tropech (široká škála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hostitelů)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 významní i v mírném    pásmu:  </a:t>
            </a:r>
          </a:p>
          <a:p>
            <a:r>
              <a:rPr lang="cs-CZ" sz="1600" dirty="0" smtClean="0"/>
              <a:t>dřevokaz </a:t>
            </a:r>
            <a:r>
              <a:rPr lang="cs-CZ" sz="1600" dirty="0"/>
              <a:t>čárkovaný (</a:t>
            </a:r>
            <a:r>
              <a:rPr lang="cs-CZ" sz="1600" i="1" dirty="0" err="1"/>
              <a:t>Trypodendron</a:t>
            </a:r>
            <a:r>
              <a:rPr lang="cs-CZ" sz="1600" i="1" dirty="0"/>
              <a:t> </a:t>
            </a:r>
            <a:r>
              <a:rPr lang="cs-CZ" sz="1600" i="1" dirty="0" err="1"/>
              <a:t>lineatum</a:t>
            </a:r>
            <a:r>
              <a:rPr lang="cs-CZ" sz="1600" dirty="0"/>
              <a:t>) – v Evropě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vyšší </a:t>
            </a:r>
            <a:r>
              <a:rPr lang="cs-CZ" sz="1600" dirty="0"/>
              <a:t>škody  pro dřevozpracující průmysl než lýkožrout </a:t>
            </a:r>
            <a:endParaRPr lang="cs-CZ" sz="1600" dirty="0" smtClean="0"/>
          </a:p>
          <a:p>
            <a:r>
              <a:rPr lang="cs-CZ" sz="1600" dirty="0" smtClean="0"/>
              <a:t>min. </a:t>
            </a:r>
            <a:r>
              <a:rPr lang="cs-CZ" sz="1600" dirty="0"/>
              <a:t>dvanáctkrát v minulosti </a:t>
            </a:r>
            <a:r>
              <a:rPr lang="cs-CZ" sz="1600" dirty="0" smtClean="0"/>
              <a:t>zavrhli </a:t>
            </a:r>
            <a:r>
              <a:rPr lang="cs-CZ" sz="1600" dirty="0"/>
              <a:t>konzumaci hostitelských tkání   </a:t>
            </a:r>
            <a:r>
              <a:rPr lang="cs-CZ" sz="1600" dirty="0" smtClean="0"/>
              <a:t>a </a:t>
            </a:r>
            <a:r>
              <a:rPr lang="cs-CZ" sz="1600" dirty="0"/>
              <a:t>začali </a:t>
            </a:r>
            <a:r>
              <a:rPr lang="cs-CZ" sz="1600" dirty="0" smtClean="0"/>
              <a:t>pěstovat </a:t>
            </a:r>
            <a:r>
              <a:rPr lang="cs-CZ" sz="1600" dirty="0"/>
              <a:t>houby </a:t>
            </a:r>
          </a:p>
          <a:p>
            <a:r>
              <a:rPr lang="cs-CZ" sz="1600" dirty="0" smtClean="0"/>
              <a:t>pokaždé </a:t>
            </a:r>
            <a:r>
              <a:rPr lang="cs-CZ" sz="1600" dirty="0"/>
              <a:t>byla tato </a:t>
            </a:r>
            <a:r>
              <a:rPr lang="cs-CZ" sz="1600" dirty="0" smtClean="0"/>
              <a:t>„</a:t>
            </a:r>
            <a:r>
              <a:rPr lang="cs-CZ" sz="1600" dirty="0"/>
              <a:t>inovace“ v evoluci kůrovců provázena explozí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biodiverzity </a:t>
            </a:r>
            <a:r>
              <a:rPr lang="cs-CZ" sz="1600" dirty="0"/>
              <a:t>a  </a:t>
            </a:r>
            <a:r>
              <a:rPr lang="cs-CZ" sz="1600" dirty="0" smtClean="0"/>
              <a:t>nevybíravosti </a:t>
            </a:r>
            <a:r>
              <a:rPr lang="cs-CZ" sz="1600" dirty="0"/>
              <a:t>v druhu </a:t>
            </a:r>
            <a:r>
              <a:rPr lang="cs-CZ" sz="1600" dirty="0" smtClean="0"/>
              <a:t> hostitele </a:t>
            </a:r>
          </a:p>
          <a:p>
            <a:endParaRPr 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43" y="1124744"/>
            <a:ext cx="3029639" cy="38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6379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7093</Words>
  <Application>Microsoft Office PowerPoint</Application>
  <PresentationFormat>Předvádění na obrazovce (4:3)</PresentationFormat>
  <Paragraphs>668</Paragraphs>
  <Slides>81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2" baseType="lpstr">
      <vt:lpstr>Motiv systému Office</vt:lpstr>
      <vt:lpstr>EKOLOGIE MIKROORGANISMŮ 8</vt:lpstr>
      <vt:lpstr>Interakce mikrobů s živočichy </vt:lpstr>
      <vt:lpstr>Prezentace aplikace PowerPoint</vt:lpstr>
      <vt:lpstr>Prezentace aplikace PowerPoint</vt:lpstr>
      <vt:lpstr>Kultivace mikroorganismů za účelem získávání živin</vt:lpstr>
      <vt:lpstr>Mravenci Atta </vt:lpstr>
      <vt:lpstr>Prezentace aplikace PowerPoint</vt:lpstr>
      <vt:lpstr>Prezentace aplikace PowerPoint</vt:lpstr>
      <vt:lpstr>Prezentace aplikace PowerPoint</vt:lpstr>
      <vt:lpstr>Drtník - Xylosandrus crassiusculus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Teredo  </vt:lpstr>
      <vt:lpstr>Prezentace aplikace PowerPoint</vt:lpstr>
      <vt:lpstr>Hmyz sající krev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Mutualistické vztahy bezobratlých s fotosyntetickými mikroorganismy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Patogenní mikroorganismy rozšiřované živočišnými vektory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101</cp:revision>
  <dcterms:created xsi:type="dcterms:W3CDTF">2017-05-01T19:21:51Z</dcterms:created>
  <dcterms:modified xsi:type="dcterms:W3CDTF">2020-04-29T10:45:40Z</dcterms:modified>
</cp:coreProperties>
</file>