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36" r:id="rId2"/>
    <p:sldId id="33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41" r:id="rId22"/>
    <p:sldId id="276" r:id="rId23"/>
    <p:sldId id="278" r:id="rId24"/>
    <p:sldId id="279" r:id="rId25"/>
    <p:sldId id="33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8" r:id="rId35"/>
    <p:sldId id="288" r:id="rId36"/>
    <p:sldId id="340" r:id="rId37"/>
    <p:sldId id="342" r:id="rId38"/>
    <p:sldId id="289" r:id="rId39"/>
    <p:sldId id="290" r:id="rId40"/>
    <p:sldId id="346" r:id="rId41"/>
    <p:sldId id="347" r:id="rId42"/>
    <p:sldId id="348" r:id="rId43"/>
    <p:sldId id="344" r:id="rId44"/>
    <p:sldId id="291" r:id="rId45"/>
    <p:sldId id="292" r:id="rId46"/>
    <p:sldId id="293" r:id="rId47"/>
    <p:sldId id="345" r:id="rId48"/>
    <p:sldId id="294" r:id="rId49"/>
    <p:sldId id="295" r:id="rId50"/>
    <p:sldId id="296" r:id="rId51"/>
    <p:sldId id="297" r:id="rId52"/>
    <p:sldId id="299" r:id="rId53"/>
    <p:sldId id="300" r:id="rId54"/>
    <p:sldId id="301" r:id="rId55"/>
    <p:sldId id="349" r:id="rId56"/>
    <p:sldId id="302" r:id="rId57"/>
    <p:sldId id="303" r:id="rId58"/>
    <p:sldId id="304" r:id="rId59"/>
    <p:sldId id="360" r:id="rId60"/>
    <p:sldId id="361" r:id="rId61"/>
    <p:sldId id="306" r:id="rId62"/>
    <p:sldId id="307" r:id="rId63"/>
    <p:sldId id="308" r:id="rId64"/>
    <p:sldId id="309" r:id="rId65"/>
    <p:sldId id="350" r:id="rId66"/>
    <p:sldId id="310" r:id="rId67"/>
    <p:sldId id="311" r:id="rId68"/>
    <p:sldId id="312" r:id="rId69"/>
    <p:sldId id="313" r:id="rId70"/>
    <p:sldId id="314" r:id="rId71"/>
    <p:sldId id="362" r:id="rId72"/>
    <p:sldId id="315" r:id="rId73"/>
    <p:sldId id="316" r:id="rId74"/>
    <p:sldId id="317" r:id="rId75"/>
    <p:sldId id="319" r:id="rId76"/>
    <p:sldId id="320" r:id="rId77"/>
    <p:sldId id="363" r:id="rId78"/>
    <p:sldId id="322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t>2.4.2020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5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spb.royalsocietypublishing.org/content/281/1777/20131993#ref-14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 smtClean="0">
                <a:latin typeface="Calibri" panose="020F0502020204030204" pitchFamily="34" charset="0"/>
              </a:rPr>
              <a:t>5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Mikrobiální </a:t>
            </a:r>
            <a:r>
              <a:rPr lang="cs-CZ" dirty="0" smtClean="0">
                <a:solidFill>
                  <a:schemeClr val="tx1"/>
                </a:solidFill>
              </a:rPr>
              <a:t>komunity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Výživa</a:t>
            </a:r>
            <a:r>
              <a:rPr lang="en-GB" sz="2700" dirty="0" smtClean="0"/>
              <a:t> </a:t>
            </a:r>
            <a:r>
              <a:rPr lang="en-GB" sz="2700" dirty="0" err="1" smtClean="0"/>
              <a:t>mikrobiálního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je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, </a:t>
            </a:r>
            <a:r>
              <a:rPr lang="en-GB" sz="1600" dirty="0" err="1" smtClean="0"/>
              <a:t>náročné</a:t>
            </a:r>
            <a:r>
              <a:rPr lang="en-GB" sz="1600" dirty="0" smtClean="0"/>
              <a:t> - </a:t>
            </a:r>
            <a:r>
              <a:rPr lang="en-GB" sz="1600" dirty="0" err="1" smtClean="0"/>
              <a:t>parazit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absence </a:t>
            </a:r>
            <a:r>
              <a:rPr lang="en-GB" sz="1600" dirty="0" err="1" smtClean="0"/>
              <a:t>některého</a:t>
            </a:r>
            <a:r>
              <a:rPr lang="en-GB" sz="1600" dirty="0" smtClean="0"/>
              <a:t> z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vysvětlena</a:t>
            </a:r>
            <a:r>
              <a:rPr lang="cs-CZ" sz="1600" dirty="0"/>
              <a:t> </a:t>
            </a:r>
            <a:r>
              <a:rPr lang="en-GB" sz="1600" dirty="0" err="1" smtClean="0"/>
              <a:t>vyčerpáním</a:t>
            </a:r>
            <a:r>
              <a:rPr lang="en-GB" sz="1600" dirty="0" smtClean="0"/>
              <a:t>/</a:t>
            </a:r>
            <a:r>
              <a:rPr lang="en-GB" sz="1600" dirty="0" err="1" smtClean="0"/>
              <a:t>absencí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ůst</a:t>
            </a:r>
            <a:r>
              <a:rPr lang="en-GB" sz="1600" dirty="0" smtClean="0"/>
              <a:t>/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smtClean="0"/>
              <a:t>populace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(</a:t>
            </a:r>
            <a:r>
              <a:rPr lang="en-GB" sz="1600" dirty="0" err="1" smtClean="0"/>
              <a:t>limitujícími</a:t>
            </a:r>
            <a:r>
              <a:rPr lang="en-GB" sz="1600" dirty="0" smtClean="0"/>
              <a:t>) </a:t>
            </a:r>
            <a:r>
              <a:rPr lang="en-GB" sz="1600" dirty="0" err="1" smtClean="0"/>
              <a:t>substráty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(ale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metabolity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omezovat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 </a:t>
            </a:r>
            <a:r>
              <a:rPr lang="en-GB" sz="1600" dirty="0" err="1" smtClean="0"/>
              <a:t>určovat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</a:t>
            </a:r>
            <a:r>
              <a:rPr lang="en-GB" sz="1600" dirty="0" err="1" smtClean="0"/>
              <a:t>kvalitativně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kvantitativně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do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míry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jinou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(</a:t>
            </a:r>
            <a:r>
              <a:rPr lang="en-GB" sz="1600" dirty="0" err="1" smtClean="0"/>
              <a:t>její</a:t>
            </a:r>
            <a:r>
              <a:rPr lang="cs-CZ" sz="1600" dirty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roste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vyloučí</a:t>
            </a:r>
            <a:r>
              <a:rPr lang="en-GB" sz="1600" dirty="0" smtClean="0"/>
              <a:t>/</a:t>
            </a: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, </a:t>
            </a:r>
            <a:r>
              <a:rPr lang="en-GB" sz="1600" dirty="0" err="1" smtClean="0"/>
              <a:t>případně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816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Výživa</a:t>
            </a:r>
            <a:r>
              <a:rPr lang="en-GB" sz="2700" dirty="0"/>
              <a:t> </a:t>
            </a:r>
            <a:r>
              <a:rPr lang="en-GB" sz="2700" dirty="0" err="1"/>
              <a:t>společenstva</a:t>
            </a:r>
            <a:r>
              <a:rPr lang="en-GB" sz="2700" dirty="0"/>
              <a:t> - </a:t>
            </a:r>
            <a:r>
              <a:rPr lang="en-GB" sz="2700" dirty="0" err="1"/>
              <a:t>požadavky</a:t>
            </a:r>
            <a:r>
              <a:rPr lang="en-GB" sz="2700" dirty="0"/>
              <a:t> </a:t>
            </a:r>
            <a:r>
              <a:rPr lang="en-GB" sz="2700" dirty="0" err="1"/>
              <a:t>na</a:t>
            </a:r>
            <a:r>
              <a:rPr lang="en-GB" sz="2700" dirty="0"/>
              <a:t> </a:t>
            </a:r>
            <a:r>
              <a:rPr lang="en-GB" sz="2700" dirty="0" err="1"/>
              <a:t>živiny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vhodný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H2, </a:t>
            </a:r>
            <a:r>
              <a:rPr lang="en-GB" sz="1600" dirty="0" err="1" smtClean="0"/>
              <a:t>dusitany</a:t>
            </a:r>
            <a:r>
              <a:rPr lang="en-GB" sz="1600" dirty="0" smtClean="0"/>
              <a:t>,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 S,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uhlíku</a:t>
            </a:r>
            <a:r>
              <a:rPr lang="en-GB" sz="1600" dirty="0" smtClean="0"/>
              <a:t> (CO2, org. C)</a:t>
            </a:r>
          </a:p>
          <a:p>
            <a:r>
              <a:rPr lang="en-GB" sz="1600" dirty="0" err="1" smtClean="0"/>
              <a:t>terminální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akceptory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r>
              <a:rPr lang="en-GB" sz="1600" dirty="0" smtClean="0"/>
              <a:t> (02 - </a:t>
            </a:r>
            <a:r>
              <a:rPr lang="en-GB" sz="1600" dirty="0" err="1" smtClean="0"/>
              <a:t>aerobi</a:t>
            </a:r>
            <a:r>
              <a:rPr lang="en-GB" sz="1600" dirty="0" smtClean="0"/>
              <a:t>; </a:t>
            </a:r>
            <a:r>
              <a:rPr lang="en-GB" sz="1600" dirty="0" err="1" smtClean="0"/>
              <a:t>dusičnany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nitrif</a:t>
            </a:r>
            <a:r>
              <a:rPr lang="en-GB" sz="1600" dirty="0" smtClean="0"/>
              <a:t>.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;</a:t>
            </a:r>
          </a:p>
          <a:p>
            <a:pPr marL="0" indent="0">
              <a:buNone/>
            </a:pPr>
            <a:r>
              <a:rPr lang="en-GB" sz="1600" dirty="0" smtClean="0"/>
              <a:t>CO2, SO2-</a:t>
            </a:r>
            <a:r>
              <a:rPr lang="cs-CZ" sz="1600" dirty="0" smtClean="0"/>
              <a:t> </a:t>
            </a:r>
            <a:r>
              <a:rPr lang="en-GB" sz="1600" dirty="0" smtClean="0"/>
              <a:t>4,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zdroje</a:t>
            </a:r>
            <a:r>
              <a:rPr lang="en-GB" sz="1600" dirty="0" smtClean="0"/>
              <a:t> N, P a S</a:t>
            </a:r>
          </a:p>
          <a:p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(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K, Mg, Fe, N,P,S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prvky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vázané</a:t>
            </a:r>
            <a:r>
              <a:rPr lang="en-GB" sz="1600" dirty="0" smtClean="0"/>
              <a:t> v org. sl.,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v anorg.sl.</a:t>
            </a:r>
          </a:p>
          <a:p>
            <a:r>
              <a:rPr lang="en-GB" sz="1600" dirty="0" smtClean="0"/>
              <a:t>Ca, Fe – </a:t>
            </a:r>
            <a:r>
              <a:rPr lang="en-GB" sz="1600" dirty="0" err="1" smtClean="0"/>
              <a:t>ovlivňuje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endParaRPr lang="en-GB" sz="1600" dirty="0" smtClean="0"/>
          </a:p>
          <a:p>
            <a:r>
              <a:rPr lang="en-GB" sz="1600" dirty="0" smtClean="0"/>
              <a:t>Cu, B, Mo, Co, Mg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pigmentaci</a:t>
            </a:r>
            <a:r>
              <a:rPr lang="en-GB" sz="1600" dirty="0" smtClean="0"/>
              <a:t> –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</a:t>
            </a:r>
            <a:r>
              <a:rPr lang="cs-CZ" sz="1600" dirty="0" err="1" smtClean="0"/>
              <a:t>dy</a:t>
            </a:r>
            <a:r>
              <a:rPr lang="cs-CZ" sz="1600" dirty="0" smtClean="0"/>
              <a:t> </a:t>
            </a:r>
            <a:r>
              <a:rPr lang="en-GB" sz="1600" dirty="0" err="1" smtClean="0"/>
              <a:t>možná</a:t>
            </a:r>
            <a:r>
              <a:rPr lang="en-GB" sz="1600" dirty="0" smtClean="0"/>
              <a:t> </a:t>
            </a:r>
            <a:r>
              <a:rPr lang="en-GB" sz="1600" dirty="0" err="1" smtClean="0"/>
              <a:t>náhrada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jiný</a:t>
            </a:r>
            <a:r>
              <a:rPr lang="en-GB" sz="1600" dirty="0" smtClean="0"/>
              <a:t> </a:t>
            </a:r>
            <a:r>
              <a:rPr lang="en-GB" sz="1600" dirty="0" err="1" smtClean="0"/>
              <a:t>prvek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4" y="4077072"/>
            <a:ext cx="6006237" cy="242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Požadavky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</a:t>
            </a:r>
            <a:r>
              <a:rPr lang="en-GB" sz="2400" dirty="0" err="1" smtClean="0"/>
              <a:t>živiny</a:t>
            </a:r>
            <a:r>
              <a:rPr lang="en-GB" sz="2400" dirty="0" smtClean="0"/>
              <a:t>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kyslík</a:t>
            </a:r>
            <a:r>
              <a:rPr lang="en-GB" sz="1600" dirty="0" smtClean="0"/>
              <a:t> a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–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pro </a:t>
            </a:r>
            <a:r>
              <a:rPr lang="en-GB" sz="1600" dirty="0" err="1" smtClean="0"/>
              <a:t>řadu</a:t>
            </a:r>
            <a:r>
              <a:rPr lang="en-GB" sz="1600" dirty="0" smtClean="0"/>
              <a:t>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</a:t>
            </a:r>
            <a:r>
              <a:rPr lang="en-GB" sz="1600" dirty="0" err="1" smtClean="0"/>
              <a:t>uskutečňovaných</a:t>
            </a:r>
            <a:r>
              <a:rPr lang="cs-CZ" sz="1600" dirty="0"/>
              <a:t>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difuze</a:t>
            </a:r>
            <a:r>
              <a:rPr lang="en-GB" sz="1600" dirty="0" smtClean="0"/>
              <a:t>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uhličitý</a:t>
            </a:r>
            <a:r>
              <a:rPr lang="en-GB" sz="1600" dirty="0" smtClean="0"/>
              <a:t> – </a:t>
            </a:r>
            <a:r>
              <a:rPr lang="en-GB" sz="1600" dirty="0" err="1" smtClean="0"/>
              <a:t>lépe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– </a:t>
            </a:r>
            <a:r>
              <a:rPr lang="en-GB" sz="1600" dirty="0" err="1" smtClean="0"/>
              <a:t>reaguje</a:t>
            </a:r>
            <a:r>
              <a:rPr lang="en-GB" sz="1600" dirty="0" smtClean="0"/>
              <a:t> s </a:t>
            </a:r>
            <a:r>
              <a:rPr lang="en-GB" sz="1600" dirty="0" err="1" smtClean="0"/>
              <a:t>vodou</a:t>
            </a:r>
            <a:r>
              <a:rPr lang="en-GB" sz="1600" dirty="0" smtClean="0"/>
              <a:t> (H2CO3 ….</a:t>
            </a:r>
          </a:p>
          <a:p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biologicky</a:t>
            </a:r>
            <a:r>
              <a:rPr lang="cs-CZ" sz="1600" dirty="0"/>
              <a:t> </a:t>
            </a:r>
            <a:r>
              <a:rPr lang="en-GB" sz="1600" dirty="0" err="1" smtClean="0"/>
              <a:t>významných</a:t>
            </a:r>
            <a:r>
              <a:rPr lang="en-GB" sz="1600" dirty="0" smtClean="0"/>
              <a:t> </a:t>
            </a:r>
            <a:r>
              <a:rPr lang="en-GB" sz="1600" dirty="0" err="1" smtClean="0"/>
              <a:t>plynů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čisté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(soli a</a:t>
            </a:r>
            <a:r>
              <a:rPr lang="cs-CZ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snižují</a:t>
            </a:r>
            <a:r>
              <a:rPr lang="cs-CZ" sz="1600" dirty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hl. O2)</a:t>
            </a:r>
            <a:r>
              <a:rPr lang="cs-CZ" sz="1600" dirty="0" smtClean="0"/>
              <a:t> </a:t>
            </a:r>
            <a:r>
              <a:rPr lang="en-GB" sz="1600" dirty="0" smtClean="0"/>
              <a:t>(mg </a:t>
            </a:r>
            <a:r>
              <a:rPr lang="en-GB" sz="1600" dirty="0" err="1" smtClean="0"/>
              <a:t>plynu</a:t>
            </a:r>
            <a:r>
              <a:rPr lang="en-GB" sz="1600" dirty="0" smtClean="0"/>
              <a:t>/l </a:t>
            </a:r>
            <a:r>
              <a:rPr lang="en-GB" sz="1600" dirty="0" err="1" smtClean="0"/>
              <a:t>vody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železo</a:t>
            </a:r>
            <a:r>
              <a:rPr lang="en-GB" sz="1600" dirty="0" smtClean="0"/>
              <a:t> - </a:t>
            </a:r>
            <a:r>
              <a:rPr lang="en-GB" sz="1600" dirty="0" err="1" smtClean="0"/>
              <a:t>snadná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/</a:t>
            </a:r>
            <a:r>
              <a:rPr lang="en-GB" sz="1600" dirty="0" err="1" smtClean="0"/>
              <a:t>redukce</a:t>
            </a:r>
            <a:r>
              <a:rPr lang="en-GB" sz="1600" dirty="0" smtClean="0"/>
              <a:t>, </a:t>
            </a:r>
            <a:r>
              <a:rPr lang="en-GB" sz="1600" dirty="0" err="1" smtClean="0"/>
              <a:t>vliv</a:t>
            </a:r>
            <a:r>
              <a:rPr lang="en-GB" sz="1600" dirty="0" smtClean="0"/>
              <a:t> pH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/</a:t>
            </a:r>
            <a:r>
              <a:rPr lang="en-GB" sz="1600" dirty="0" err="1" smtClean="0"/>
              <a:t>srážení</a:t>
            </a:r>
            <a:endParaRPr lang="en-GB" sz="1600" dirty="0" smtClean="0"/>
          </a:p>
          <a:p>
            <a:r>
              <a:rPr lang="en-GB" sz="1600" dirty="0" smtClean="0"/>
              <a:t>Fe3+ </a:t>
            </a:r>
            <a:r>
              <a:rPr lang="en-GB" sz="1600" dirty="0" err="1" smtClean="0"/>
              <a:t>vysráží</a:t>
            </a:r>
            <a:r>
              <a:rPr lang="en-GB" sz="1600" dirty="0" smtClean="0"/>
              <a:t>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pH3, Fe2+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</a:t>
            </a:r>
          </a:p>
          <a:p>
            <a:r>
              <a:rPr lang="en-GB" sz="1600" dirty="0" smtClean="0"/>
              <a:t>redox </a:t>
            </a:r>
            <a:r>
              <a:rPr lang="en-GB" sz="1600" dirty="0" err="1" smtClean="0"/>
              <a:t>potenciál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(0,8V),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 – 0 (Fe3+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fosfor</a:t>
            </a:r>
            <a:r>
              <a:rPr lang="en-GB" sz="1600" dirty="0" smtClean="0"/>
              <a:t> – </a:t>
            </a:r>
            <a:r>
              <a:rPr lang="en-GB" sz="1600" dirty="0" err="1" smtClean="0"/>
              <a:t>lehce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formách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anorganicky</a:t>
            </a:r>
            <a:r>
              <a:rPr lang="en-GB" sz="1600" dirty="0" smtClean="0"/>
              <a:t> (</a:t>
            </a:r>
            <a:r>
              <a:rPr lang="en-GB" sz="1600" dirty="0" err="1" smtClean="0"/>
              <a:t>fosforečnan</a:t>
            </a:r>
            <a:r>
              <a:rPr lang="en-GB" sz="1600" dirty="0" smtClean="0"/>
              <a:t> PO43-)</a:t>
            </a:r>
            <a:r>
              <a:rPr lang="cs-CZ" sz="1600" dirty="0" smtClean="0"/>
              <a:t> a </a:t>
            </a:r>
            <a:r>
              <a:rPr lang="en-GB" sz="1600" dirty="0" err="1" smtClean="0"/>
              <a:t>organický</a:t>
            </a:r>
            <a:r>
              <a:rPr lang="en-GB" sz="1600" dirty="0" smtClean="0"/>
              <a:t> v </a:t>
            </a:r>
            <a:r>
              <a:rPr lang="en-GB" sz="1600" dirty="0" err="1" smtClean="0"/>
              <a:t>esterech</a:t>
            </a:r>
            <a:endParaRPr lang="en-GB" sz="1600" dirty="0" smtClean="0"/>
          </a:p>
          <a:p>
            <a:r>
              <a:rPr lang="en-GB" sz="1600" dirty="0" err="1" smtClean="0"/>
              <a:t>zdrojem</a:t>
            </a:r>
            <a:r>
              <a:rPr lang="en-GB" sz="1600" dirty="0" smtClean="0"/>
              <a:t> P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pyrofosfát</a:t>
            </a:r>
            <a:r>
              <a:rPr lang="en-GB" sz="1600" dirty="0" smtClean="0"/>
              <a:t> (</a:t>
            </a:r>
            <a:r>
              <a:rPr lang="en-GB" sz="1600" dirty="0" err="1" smtClean="0"/>
              <a:t>hydrolyzuje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ortofosfát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ochuzení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tvorbou</a:t>
            </a:r>
            <a:r>
              <a:rPr lang="en-GB" sz="1600" dirty="0" smtClean="0"/>
              <a:t> </a:t>
            </a:r>
            <a:r>
              <a:rPr lang="en-GB" sz="1600" dirty="0" err="1" smtClean="0"/>
              <a:t>nerozpustných</a:t>
            </a:r>
            <a:r>
              <a:rPr lang="en-GB" sz="1600" dirty="0" smtClean="0"/>
              <a:t> </a:t>
            </a:r>
            <a:r>
              <a:rPr lang="en-GB" sz="1600" dirty="0" err="1" smtClean="0"/>
              <a:t>fosforečnanů</a:t>
            </a:r>
            <a:r>
              <a:rPr lang="en-GB" sz="1600" dirty="0" smtClean="0"/>
              <a:t> (Fe2PO4)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sulfidů</a:t>
            </a:r>
            <a:r>
              <a:rPr lang="en-GB" sz="1600" dirty="0" smtClean="0"/>
              <a:t> (</a:t>
            </a:r>
            <a:r>
              <a:rPr lang="en-GB" sz="1600" dirty="0" err="1" smtClean="0"/>
              <a:t>FeS</a:t>
            </a:r>
            <a:r>
              <a:rPr lang="en-GB" sz="1600" dirty="0" smtClean="0"/>
              <a:t>) v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H2S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uvolňují</a:t>
            </a:r>
            <a:r>
              <a:rPr lang="en-GB" sz="1600" dirty="0" smtClean="0"/>
              <a:t> P z </a:t>
            </a:r>
            <a:r>
              <a:rPr lang="en-GB" sz="1600" dirty="0" err="1" smtClean="0"/>
              <a:t>apatitu</a:t>
            </a:r>
            <a:r>
              <a:rPr lang="en-GB" sz="1600" dirty="0" smtClean="0"/>
              <a:t> Ca5X(PO4)3 - (X=F-, Cl-, OH-)</a:t>
            </a:r>
          </a:p>
          <a:p>
            <a:r>
              <a:rPr lang="en-GB" sz="1600" dirty="0" smtClean="0"/>
              <a:t>P je pro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97152"/>
            <a:ext cx="3970947" cy="17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6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 - </a:t>
            </a:r>
            <a:r>
              <a:rPr lang="en-GB" sz="1600" dirty="0" err="1" smtClean="0"/>
              <a:t>sírany</a:t>
            </a:r>
            <a:r>
              <a:rPr lang="en-GB" sz="1600" dirty="0" smtClean="0"/>
              <a:t> –</a:t>
            </a:r>
            <a:r>
              <a:rPr lang="en-GB" sz="1600" dirty="0" err="1" smtClean="0"/>
              <a:t>nejsnadněji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využívány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FeS</a:t>
            </a:r>
            <a:r>
              <a:rPr lang="en-GB" sz="1600" dirty="0" smtClean="0"/>
              <a:t> – </a:t>
            </a: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sírany</a:t>
            </a:r>
            <a:endParaRPr lang="en-GB" sz="1600" dirty="0" smtClean="0"/>
          </a:p>
          <a:p>
            <a:r>
              <a:rPr lang="en-GB" sz="1600" dirty="0" smtClean="0"/>
              <a:t>H2S – </a:t>
            </a:r>
            <a:r>
              <a:rPr lang="en-GB" sz="1600" dirty="0" err="1" smtClean="0"/>
              <a:t>vzniká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redukci</a:t>
            </a:r>
            <a:r>
              <a:rPr lang="en-GB" sz="1600" dirty="0" smtClean="0"/>
              <a:t> </a:t>
            </a:r>
            <a:r>
              <a:rPr lang="en-GB" sz="1600" dirty="0" err="1" smtClean="0"/>
              <a:t>síranů</a:t>
            </a:r>
            <a:r>
              <a:rPr lang="en-GB" sz="1600" dirty="0" smtClean="0"/>
              <a:t>,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smtClean="0"/>
              <a:t>H2S a SO2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en-GB" sz="1600" dirty="0" smtClean="0"/>
              <a:t> (</a:t>
            </a:r>
            <a:r>
              <a:rPr lang="en-GB" sz="1600" dirty="0" err="1" smtClean="0"/>
              <a:t>člověk</a:t>
            </a:r>
            <a:r>
              <a:rPr lang="en-GB" sz="1600" dirty="0" smtClean="0"/>
              <a:t>, </a:t>
            </a:r>
            <a:r>
              <a:rPr lang="en-GB" sz="1600" dirty="0" err="1" smtClean="0"/>
              <a:t>moře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err="1" smtClean="0"/>
              <a:t>významná</a:t>
            </a:r>
            <a:r>
              <a:rPr lang="en-GB" sz="1600" dirty="0" smtClean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,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geochemické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endParaRPr lang="en-GB" sz="1600" dirty="0" smtClean="0"/>
          </a:p>
          <a:p>
            <a:r>
              <a:rPr lang="en-GB" sz="1600" dirty="0" smtClean="0"/>
              <a:t>-N – N2, NO3-, NO2-, NH3 – ale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ale…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NO3-, NO2-, NH3</a:t>
            </a:r>
          </a:p>
          <a:p>
            <a:r>
              <a:rPr lang="en-GB" sz="1600" dirty="0" smtClean="0"/>
              <a:t>role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nebiologické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transformace</a:t>
            </a:r>
            <a:endParaRPr lang="en-GB" sz="1600" dirty="0" smtClean="0"/>
          </a:p>
          <a:p>
            <a:r>
              <a:rPr lang="en-GB" sz="1600" dirty="0" smtClean="0"/>
              <a:t>C - </a:t>
            </a:r>
            <a:r>
              <a:rPr lang="en-GB" sz="1600" dirty="0" err="1" smtClean="0"/>
              <a:t>nezastupitelný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en-GB" sz="1600" dirty="0" smtClean="0"/>
          </a:p>
          <a:p>
            <a:r>
              <a:rPr lang="en-GB" sz="1600" dirty="0" smtClean="0"/>
              <a:t>Si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roztocích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(</a:t>
            </a:r>
            <a:r>
              <a:rPr lang="en-GB" sz="1600" dirty="0" err="1" smtClean="0"/>
              <a:t>křemičitan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ho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akumulují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růstové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(AK, </a:t>
            </a:r>
            <a:r>
              <a:rPr lang="en-GB" sz="1600" dirty="0" err="1" smtClean="0"/>
              <a:t>vitamíny</a:t>
            </a:r>
            <a:r>
              <a:rPr lang="en-GB" sz="1600" dirty="0" smtClean="0"/>
              <a:t>, </a:t>
            </a:r>
            <a:r>
              <a:rPr lang="en-GB" sz="1600" dirty="0" err="1" smtClean="0"/>
              <a:t>puriny</a:t>
            </a:r>
            <a:r>
              <a:rPr lang="en-GB" sz="1600" dirty="0" smtClean="0"/>
              <a:t>, </a:t>
            </a:r>
            <a:r>
              <a:rPr lang="en-GB" sz="1600" dirty="0" err="1" smtClean="0"/>
              <a:t>pyrimidiny</a:t>
            </a:r>
            <a:r>
              <a:rPr lang="en-GB" sz="1600" dirty="0" smtClean="0"/>
              <a:t>…)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samy</a:t>
            </a:r>
            <a:r>
              <a:rPr lang="en-GB" sz="1600" dirty="0" smtClean="0"/>
              <a:t>, ale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ne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, </a:t>
            </a:r>
            <a:r>
              <a:rPr lang="en-GB" sz="1600" dirty="0" err="1" smtClean="0"/>
              <a:t>vodě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rhizosféře</a:t>
            </a:r>
            <a:r>
              <a:rPr lang="en-GB" sz="1600" dirty="0" smtClean="0"/>
              <a:t>,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–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AK, </a:t>
            </a:r>
            <a:r>
              <a:rPr lang="en-GB" sz="1600" dirty="0" err="1" smtClean="0"/>
              <a:t>vitaminy</a:t>
            </a:r>
            <a:r>
              <a:rPr lang="en-GB" sz="1600" dirty="0" smtClean="0"/>
              <a:t> </a:t>
            </a:r>
            <a:r>
              <a:rPr lang="en-GB" sz="1600" dirty="0" err="1" smtClean="0"/>
              <a:t>skupiny</a:t>
            </a:r>
            <a:r>
              <a:rPr lang="en-GB" sz="1600" dirty="0" smtClean="0"/>
              <a:t> B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kvalitativní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</a:t>
            </a:r>
            <a:r>
              <a:rPr lang="en-GB" sz="1600" dirty="0" smtClean="0"/>
              <a:t>.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houby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nevyžadují</a:t>
            </a:r>
            <a:r>
              <a:rPr lang="en-GB" sz="1600" dirty="0" smtClean="0"/>
              <a:t>, </a:t>
            </a:r>
            <a:r>
              <a:rPr lang="en-GB" sz="1600" dirty="0" err="1" smtClean="0"/>
              <a:t>jsou</a:t>
            </a:r>
            <a:r>
              <a:rPr lang="en-GB" sz="1600" dirty="0" smtClean="0"/>
              <a:t> ale </a:t>
            </a:r>
            <a:r>
              <a:rPr lang="en-GB" sz="1600" dirty="0" err="1" smtClean="0"/>
              <a:t>jimi</a:t>
            </a:r>
            <a:r>
              <a:rPr lang="en-GB" sz="1600" dirty="0" smtClean="0"/>
              <a:t> </a:t>
            </a:r>
            <a:r>
              <a:rPr lang="en-GB" sz="1600" dirty="0" err="1" smtClean="0"/>
              <a:t>podporovány</a:t>
            </a:r>
            <a:r>
              <a:rPr lang="en-GB" sz="1600" dirty="0" smtClean="0"/>
              <a:t> v </a:t>
            </a:r>
            <a:r>
              <a:rPr lang="en-GB" sz="1600" dirty="0" err="1" smtClean="0"/>
              <a:t>růstu</a:t>
            </a:r>
            <a:endParaRPr lang="en-GB" sz="1600" dirty="0" smtClean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– 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v </a:t>
            </a:r>
            <a:r>
              <a:rPr lang="en-GB" sz="1600" dirty="0" err="1" smtClean="0"/>
              <a:t>nepřítomnosti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1456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" y="1600200"/>
            <a:ext cx="734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5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Zdroje</a:t>
            </a:r>
            <a:r>
              <a:rPr lang="en-GB" sz="2400" dirty="0"/>
              <a:t> </a:t>
            </a:r>
            <a:r>
              <a:rPr lang="en-GB" sz="2400" dirty="0" err="1"/>
              <a:t>energie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GB" sz="1600" b="1" dirty="0" err="1" smtClean="0"/>
              <a:t>sluneční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záření</a:t>
            </a:r>
            <a:r>
              <a:rPr lang="en-GB" sz="1600" b="1" dirty="0" smtClean="0"/>
              <a:t> (</a:t>
            </a:r>
            <a:r>
              <a:rPr lang="en-GB" sz="1600" b="1" dirty="0" err="1" smtClean="0"/>
              <a:t>světlo</a:t>
            </a:r>
            <a:r>
              <a:rPr lang="en-GB" sz="1600" b="1" dirty="0" smtClean="0"/>
              <a:t>)</a:t>
            </a:r>
            <a:endParaRPr lang="cs-CZ" sz="1600" b="1" dirty="0" smtClean="0"/>
          </a:p>
          <a:p>
            <a:pPr>
              <a:buAutoNum type="arabicParenR"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2) </a:t>
            </a:r>
            <a:r>
              <a:rPr lang="en-GB" sz="1600" b="1" dirty="0" err="1" smtClean="0"/>
              <a:t>oxidace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organických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látek</a:t>
            </a:r>
            <a:r>
              <a:rPr lang="en-GB" sz="1600" b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bohatší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r>
              <a:rPr lang="en-GB" sz="1600" dirty="0" smtClean="0"/>
              <a:t> (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.)</a:t>
            </a:r>
          </a:p>
          <a:p>
            <a:r>
              <a:rPr lang="en-GB" sz="1600" dirty="0" smtClean="0"/>
              <a:t>40-50% </a:t>
            </a:r>
            <a:r>
              <a:rPr lang="en-GB" sz="1600" dirty="0" err="1" smtClean="0"/>
              <a:t>přeměňovaných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zabudováno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 smtClean="0"/>
          </a:p>
          <a:p>
            <a:r>
              <a:rPr lang="en-GB" sz="1600" u="sng" dirty="0" err="1"/>
              <a:t>oxidativní</a:t>
            </a:r>
            <a:r>
              <a:rPr lang="en-GB" sz="1600" u="sng" dirty="0"/>
              <a:t> </a:t>
            </a:r>
            <a:r>
              <a:rPr lang="en-GB" sz="1600" u="sng" dirty="0" err="1" smtClean="0"/>
              <a:t>fosforylace</a:t>
            </a:r>
            <a:r>
              <a:rPr lang="cs-CZ" sz="1600" u="sng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u="sng" dirty="0" err="1"/>
              <a:t>fermentace</a:t>
            </a:r>
            <a:r>
              <a:rPr lang="en-GB" sz="1600" dirty="0"/>
              <a:t> (</a:t>
            </a:r>
            <a:r>
              <a:rPr lang="en-GB" sz="1600" dirty="0" err="1"/>
              <a:t>fosforylace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úrovni</a:t>
            </a:r>
            <a:r>
              <a:rPr lang="cs-CZ" sz="1600" dirty="0"/>
              <a:t> </a:t>
            </a:r>
            <a:r>
              <a:rPr lang="en-GB" sz="1600" dirty="0" err="1"/>
              <a:t>substrátu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cs-CZ" sz="1600" dirty="0" smtClean="0"/>
              <a:t>,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 smtClean="0"/>
              <a:t>účinnost</a:t>
            </a:r>
            <a:r>
              <a:rPr lang="en-GB" sz="1600" dirty="0" smtClean="0"/>
              <a:t> - </a:t>
            </a:r>
            <a:r>
              <a:rPr lang="en-GB" sz="1600" dirty="0" err="1" smtClean="0"/>
              <a:t>výtěžek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5-25%</a:t>
            </a:r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tato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– </a:t>
            </a:r>
            <a:r>
              <a:rPr lang="en-GB" sz="1600" dirty="0" err="1" smtClean="0"/>
              <a:t>jinak</a:t>
            </a:r>
            <a:r>
              <a:rPr lang="en-GB" sz="1600" dirty="0" smtClean="0"/>
              <a:t> </a:t>
            </a:r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org. l. </a:t>
            </a:r>
            <a:r>
              <a:rPr lang="en-GB" sz="1600" dirty="0" err="1" smtClean="0"/>
              <a:t>odolných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se </a:t>
            </a:r>
            <a:r>
              <a:rPr lang="en-GB" sz="1600" dirty="0" err="1" smtClean="0"/>
              <a:t>hromadí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jednoduché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(</a:t>
            </a:r>
            <a:r>
              <a:rPr lang="en-GB" sz="1600" dirty="0" err="1" smtClean="0"/>
              <a:t>mravenčany</a:t>
            </a:r>
            <a:r>
              <a:rPr lang="en-GB" sz="1600" dirty="0" smtClean="0"/>
              <a:t>, ..)</a:t>
            </a:r>
          </a:p>
          <a:p>
            <a:r>
              <a:rPr lang="en-GB" sz="1600" dirty="0" err="1" smtClean="0"/>
              <a:t>složité</a:t>
            </a:r>
            <a:r>
              <a:rPr lang="en-GB" sz="1600" dirty="0" smtClean="0"/>
              <a:t> org. l. –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některými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endParaRPr lang="en-GB" sz="1600" dirty="0" smtClean="0"/>
          </a:p>
          <a:p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org.látek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3</a:t>
            </a:r>
            <a:r>
              <a:rPr lang="en-GB" sz="1600" b="1" dirty="0" smtClean="0"/>
              <a:t>) </a:t>
            </a:r>
            <a:r>
              <a:rPr lang="cs-CZ" sz="1600" b="1" dirty="0"/>
              <a:t> 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oxidace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anorganických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látek</a:t>
            </a:r>
            <a:endParaRPr lang="en-GB" sz="1600" b="1" dirty="0" smtClean="0"/>
          </a:p>
          <a:p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jde</a:t>
            </a:r>
            <a:r>
              <a:rPr lang="en-GB" sz="1600" dirty="0" smtClean="0"/>
              <a:t> o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aeroby</a:t>
            </a:r>
            <a:r>
              <a:rPr lang="en-GB" sz="1600" dirty="0" smtClean="0"/>
              <a:t> - je </a:t>
            </a:r>
            <a:r>
              <a:rPr lang="en-GB" sz="1600" dirty="0" err="1" smtClean="0"/>
              <a:t>třeba</a:t>
            </a:r>
            <a:r>
              <a:rPr lang="en-GB" sz="1600" dirty="0" smtClean="0"/>
              <a:t> O2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získat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</a:t>
            </a:r>
            <a:r>
              <a:rPr lang="en-GB" sz="1600" dirty="0" err="1" smtClean="0"/>
              <a:t>dána</a:t>
            </a:r>
            <a:endParaRPr lang="en-GB" sz="1600" dirty="0" smtClean="0"/>
          </a:p>
          <a:p>
            <a:r>
              <a:rPr lang="en-GB" sz="1600" dirty="0" err="1" smtClean="0"/>
              <a:t>enzymatickým</a:t>
            </a:r>
            <a:r>
              <a:rPr lang="en-GB" sz="1600" dirty="0" smtClean="0"/>
              <a:t> </a:t>
            </a:r>
            <a:r>
              <a:rPr lang="en-GB" sz="1600" dirty="0" err="1" smtClean="0"/>
              <a:t>vybavením</a:t>
            </a:r>
            <a:r>
              <a:rPr lang="en-GB" sz="1600" dirty="0" smtClean="0"/>
              <a:t>,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výbavou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871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Energie</a:t>
            </a:r>
            <a:r>
              <a:rPr lang="en-GB" sz="2400" dirty="0" smtClean="0"/>
              <a:t> </a:t>
            </a:r>
            <a:r>
              <a:rPr lang="en-GB" sz="2400" dirty="0" err="1" smtClean="0"/>
              <a:t>získaná</a:t>
            </a:r>
            <a:r>
              <a:rPr lang="en-GB" sz="2400" dirty="0" smtClean="0"/>
              <a:t> </a:t>
            </a:r>
            <a:r>
              <a:rPr lang="en-GB" sz="2400" dirty="0" err="1" smtClean="0"/>
              <a:t>mikroorganismy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z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substrátů</a:t>
            </a:r>
            <a:endParaRPr lang="en-GB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51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Světlo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ratší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délky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igmenty</a:t>
            </a:r>
            <a:r>
              <a:rPr lang="en-GB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schopností</a:t>
            </a:r>
            <a:r>
              <a:rPr lang="en-GB" sz="1600" dirty="0" smtClean="0"/>
              <a:t> 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vlnových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délek</a:t>
            </a:r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fotonu</a:t>
            </a:r>
            <a:r>
              <a:rPr lang="en-GB" sz="1600" dirty="0" smtClean="0"/>
              <a:t> – </a:t>
            </a:r>
            <a:r>
              <a:rPr lang="en-GB" sz="1600" dirty="0" err="1" smtClean="0"/>
              <a:t>elektrony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hladinu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excitované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molekuly</a:t>
            </a:r>
            <a:r>
              <a:rPr lang="en-GB" sz="1600" dirty="0" smtClean="0"/>
              <a:t> </a:t>
            </a:r>
            <a:r>
              <a:rPr lang="en-GB" sz="1600" dirty="0" err="1" smtClean="0"/>
              <a:t>vstupují</a:t>
            </a:r>
            <a:r>
              <a:rPr lang="en-GB" sz="1600" dirty="0" smtClean="0"/>
              <a:t> do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vazeb</a:t>
            </a:r>
            <a:r>
              <a:rPr lang="en-GB" sz="1600" dirty="0" smtClean="0"/>
              <a:t> a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využita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pochody</a:t>
            </a:r>
            <a:endParaRPr lang="en-GB" sz="1600" dirty="0" smtClean="0"/>
          </a:p>
          <a:p>
            <a:r>
              <a:rPr lang="en-GB" sz="1600" dirty="0" err="1" smtClean="0"/>
              <a:t>chlorofyly</a:t>
            </a:r>
            <a:r>
              <a:rPr lang="en-GB" sz="1600" dirty="0" smtClean="0"/>
              <a:t> (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a </a:t>
            </a:r>
            <a:r>
              <a:rPr lang="en-GB" sz="1600" dirty="0" err="1" smtClean="0"/>
              <a:t>fykobiliny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sinice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– </a:t>
            </a:r>
            <a:r>
              <a:rPr lang="en-GB" sz="1600" dirty="0" err="1" smtClean="0"/>
              <a:t>přímý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fotosyntézu</a:t>
            </a:r>
            <a:endParaRPr lang="en-GB" sz="1600" dirty="0" smtClean="0"/>
          </a:p>
          <a:p>
            <a:r>
              <a:rPr lang="en-GB" sz="1600" dirty="0" err="1" smtClean="0"/>
              <a:t>karotenoidy</a:t>
            </a:r>
            <a:r>
              <a:rPr lang="en-GB" sz="1600" dirty="0" smtClean="0"/>
              <a:t> -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otosyntéza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(</a:t>
            </a:r>
            <a:r>
              <a:rPr lang="en-GB" sz="1600" dirty="0" err="1" smtClean="0"/>
              <a:t>hluboká</a:t>
            </a:r>
            <a:r>
              <a:rPr lang="en-GB" sz="1600" dirty="0" smtClean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 err="1" smtClean="0"/>
              <a:t>bahna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řas</a:t>
            </a:r>
            <a:r>
              <a:rPr lang="en-GB" sz="1600" dirty="0" smtClean="0"/>
              <a:t> –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povrchových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–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se O2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2709030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8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Absorpční</a:t>
            </a:r>
            <a:r>
              <a:rPr lang="en-GB" sz="2400" dirty="0" smtClean="0"/>
              <a:t> </a:t>
            </a:r>
            <a:r>
              <a:rPr lang="en-GB" sz="2400" dirty="0" err="1" smtClean="0"/>
              <a:t>spektra</a:t>
            </a:r>
            <a:r>
              <a:rPr lang="en-GB" sz="2400" dirty="0" smtClean="0"/>
              <a:t>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fotosyntetických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mikroorganismů</a:t>
            </a:r>
            <a:endParaRPr lang="en-GB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0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Význam</a:t>
            </a:r>
            <a:r>
              <a:rPr lang="en-GB" sz="2400" dirty="0"/>
              <a:t> </a:t>
            </a:r>
            <a:r>
              <a:rPr lang="en-GB" sz="2400" dirty="0" err="1"/>
              <a:t>pigmentů</a:t>
            </a:r>
            <a:r>
              <a:rPr lang="en-GB" sz="2400" dirty="0"/>
              <a:t> u (</a:t>
            </a:r>
            <a:r>
              <a:rPr lang="en-GB" sz="2400" dirty="0" err="1"/>
              <a:t>fotosyntetických</a:t>
            </a:r>
            <a:r>
              <a:rPr lang="en-GB" sz="2400" dirty="0"/>
              <a:t>) </a:t>
            </a:r>
            <a:r>
              <a:rPr lang="en-GB" sz="2400" dirty="0" err="1"/>
              <a:t>bakterií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žijící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světle</a:t>
            </a:r>
            <a:r>
              <a:rPr lang="en-GB" sz="1600" dirty="0" smtClean="0"/>
              <a:t> se </a:t>
            </a:r>
            <a:r>
              <a:rPr lang="en-GB" sz="1600" dirty="0" err="1" smtClean="0"/>
              <a:t>vyznačují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světlotaktickými</a:t>
            </a:r>
            <a:r>
              <a:rPr lang="en-GB" sz="1600" dirty="0" smtClean="0"/>
              <a:t> </a:t>
            </a:r>
            <a:r>
              <a:rPr lang="en-GB" sz="1600" dirty="0" err="1" smtClean="0"/>
              <a:t>reakcemi</a:t>
            </a:r>
            <a:r>
              <a:rPr lang="cs-CZ" sz="1600" dirty="0"/>
              <a:t> </a:t>
            </a:r>
            <a:r>
              <a:rPr lang="en-GB" sz="1600" dirty="0" err="1" smtClean="0"/>
              <a:t>zabezpečujícími</a:t>
            </a:r>
            <a:r>
              <a:rPr lang="en-GB" sz="1600" dirty="0" smtClean="0"/>
              <a:t> </a:t>
            </a:r>
            <a:r>
              <a:rPr lang="en-GB" sz="1600" dirty="0" err="1" smtClean="0"/>
              <a:t>zachování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optimálního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přežívání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:</a:t>
            </a:r>
          </a:p>
          <a:p>
            <a:r>
              <a:rPr lang="en-GB" sz="1600" i="1" dirty="0" err="1" smtClean="0"/>
              <a:t>Sarcina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lutea</a:t>
            </a:r>
            <a:r>
              <a:rPr lang="en-GB" sz="1600" i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nefotosyntetizující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normálním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buňkám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</a:t>
            </a:r>
            <a:r>
              <a:rPr lang="en-GB" sz="1600" dirty="0" smtClean="0"/>
              <a:t> </a:t>
            </a:r>
            <a:r>
              <a:rPr lang="en-GB" sz="1600" dirty="0" err="1" smtClean="0"/>
              <a:t>nevadí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r>
              <a:rPr lang="en-GB" sz="1600" dirty="0" err="1" smtClean="0"/>
              <a:t>přežijí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nesporulujících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a </a:t>
            </a:r>
            <a:r>
              <a:rPr lang="en-GB" sz="1600" dirty="0" err="1" smtClean="0"/>
              <a:t>kvasinek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vrchních</a:t>
            </a:r>
            <a:r>
              <a:rPr lang="en-GB" sz="1600" dirty="0" smtClean="0"/>
              <a:t> </a:t>
            </a:r>
            <a:r>
              <a:rPr lang="en-GB" sz="1600" dirty="0" err="1" smtClean="0"/>
              <a:t>vrstvách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produkují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karotenoidní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en-GB" sz="1600" dirty="0" smtClean="0"/>
          </a:p>
          <a:p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karotenoidů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tmě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heterotrofně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r>
              <a:rPr lang="en-GB" sz="1600" dirty="0" err="1" smtClean="0"/>
              <a:t>fotosyntetizující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(</a:t>
            </a:r>
            <a:r>
              <a:rPr lang="en-GB" sz="1600" dirty="0" err="1" smtClean="0"/>
              <a:t>karoten</a:t>
            </a:r>
            <a:r>
              <a:rPr lang="en-GB" sz="1600" dirty="0" smtClean="0"/>
              <a:t> </a:t>
            </a:r>
            <a:r>
              <a:rPr lang="en-GB" sz="1600" dirty="0" err="1" smtClean="0"/>
              <a:t>překryje</a:t>
            </a:r>
            <a:r>
              <a:rPr lang="en-GB" sz="1600" dirty="0" smtClean="0"/>
              <a:t> </a:t>
            </a:r>
            <a:r>
              <a:rPr lang="en-GB" sz="1600" dirty="0" err="1" smtClean="0"/>
              <a:t>chlorofyl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1" y="1484784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8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 smtClean="0"/>
              <a:t>Mikrobiální</a:t>
            </a:r>
            <a:r>
              <a:rPr lang="en-GB" sz="2400" b="1" dirty="0" smtClean="0"/>
              <a:t> populace</a:t>
            </a:r>
            <a:br>
              <a:rPr lang="en-GB" sz="2400" b="1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rmAutofit lnSpcReduction="10000"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en-GB" sz="1600" dirty="0" smtClean="0"/>
              <a:t>– (</a:t>
            </a:r>
            <a:r>
              <a:rPr lang="en-GB" sz="1600" dirty="0" err="1" smtClean="0"/>
              <a:t>populus</a:t>
            </a:r>
            <a:r>
              <a:rPr lang="en-GB" sz="1600" dirty="0" smtClean="0"/>
              <a:t>-lid) –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průběhu</a:t>
            </a:r>
            <a:r>
              <a:rPr lang="en-GB" sz="1600" dirty="0" smtClean="0"/>
              <a:t> </a:t>
            </a:r>
            <a:r>
              <a:rPr lang="en-GB" sz="1600" dirty="0" err="1" smtClean="0"/>
              <a:t>dostatečně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dlouhé</a:t>
            </a:r>
            <a:r>
              <a:rPr lang="en-GB" sz="1600" dirty="0" smtClean="0"/>
              <a:t> </a:t>
            </a:r>
            <a:r>
              <a:rPr lang="en-GB" sz="1600" dirty="0" err="1" smtClean="0"/>
              <a:t>doby</a:t>
            </a:r>
            <a:r>
              <a:rPr lang="en-GB" sz="1600" dirty="0" smtClean="0"/>
              <a:t> (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generací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zaujímající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prostor</a:t>
            </a:r>
            <a:r>
              <a:rPr lang="cs-CZ" sz="1600" dirty="0"/>
              <a:t> </a:t>
            </a:r>
            <a:r>
              <a:rPr lang="en-GB" sz="1600" dirty="0" err="1" smtClean="0"/>
              <a:t>uvnitř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se </a:t>
            </a:r>
            <a:r>
              <a:rPr lang="en-GB" sz="1600" dirty="0" err="1" smtClean="0"/>
              <a:t>uskutečňuje</a:t>
            </a:r>
            <a:r>
              <a:rPr lang="en-GB" sz="1600" dirty="0" smtClean="0"/>
              <a:t> </a:t>
            </a:r>
            <a:r>
              <a:rPr lang="en-GB" sz="1600" dirty="0" err="1" smtClean="0"/>
              <a:t>volné</a:t>
            </a:r>
            <a:r>
              <a:rPr lang="en-GB" sz="1600" dirty="0" smtClean="0"/>
              <a:t> </a:t>
            </a:r>
            <a:r>
              <a:rPr lang="en-GB" sz="1600" dirty="0" err="1" smtClean="0"/>
              <a:t>nahodilé</a:t>
            </a:r>
            <a:r>
              <a:rPr lang="en-GB" sz="1600" dirty="0" smtClean="0"/>
              <a:t> </a:t>
            </a:r>
            <a:r>
              <a:rPr lang="en-GB" sz="1600" dirty="0" err="1" smtClean="0"/>
              <a:t>křížení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panmixe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zjevné</a:t>
            </a:r>
            <a:r>
              <a:rPr lang="en-GB" sz="1600" dirty="0" smtClean="0"/>
              <a:t> </a:t>
            </a:r>
            <a:r>
              <a:rPr lang="en-GB" sz="1600" dirty="0" err="1" smtClean="0"/>
              <a:t>izolující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 – populace z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klonu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definice</a:t>
            </a:r>
            <a:r>
              <a:rPr lang="en-GB" sz="1600" dirty="0" smtClean="0"/>
              <a:t> </a:t>
            </a:r>
            <a:r>
              <a:rPr lang="en-GB" sz="1600" dirty="0" err="1" smtClean="0"/>
              <a:t>platí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pro </a:t>
            </a:r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homogenní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 (</a:t>
            </a:r>
            <a:r>
              <a:rPr lang="en-GB" sz="1600" dirty="0" err="1" smtClean="0"/>
              <a:t>klonovou</a:t>
            </a:r>
            <a:r>
              <a:rPr lang="cs-CZ" sz="1600" dirty="0"/>
              <a:t> </a:t>
            </a:r>
            <a:r>
              <a:rPr lang="en-GB" sz="1600" dirty="0" err="1" smtClean="0"/>
              <a:t>kulturu</a:t>
            </a:r>
            <a:r>
              <a:rPr lang="en-GB" sz="1600" dirty="0" smtClean="0"/>
              <a:t> </a:t>
            </a:r>
            <a:r>
              <a:rPr lang="en-GB" sz="1600" dirty="0" err="1" smtClean="0"/>
              <a:t>vzniklou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nepohlavním</a:t>
            </a:r>
            <a:r>
              <a:rPr lang="en-GB" sz="1600" dirty="0" smtClean="0"/>
              <a:t> </a:t>
            </a:r>
            <a:r>
              <a:rPr lang="en-GB" sz="1600" dirty="0" err="1" smtClean="0"/>
              <a:t>rozmnožováním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čistá</a:t>
            </a:r>
            <a:r>
              <a:rPr lang="en-GB" sz="1600" dirty="0" smtClean="0"/>
              <a:t> </a:t>
            </a:r>
            <a:r>
              <a:rPr lang="en-GB" sz="1600" dirty="0" err="1" smtClean="0"/>
              <a:t>kultura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mutanty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108 – </a:t>
            </a:r>
            <a:r>
              <a:rPr lang="en-GB" sz="1600" dirty="0" err="1" smtClean="0"/>
              <a:t>heterogenním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109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výjimkou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aždá</a:t>
            </a:r>
            <a:r>
              <a:rPr lang="en-GB" sz="1600" dirty="0" smtClean="0"/>
              <a:t> </a:t>
            </a:r>
            <a:r>
              <a:rPr lang="en-GB" sz="1600" dirty="0" smtClean="0"/>
              <a:t>populace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/</a:t>
            </a:r>
            <a:r>
              <a:rPr lang="en-GB" sz="1600" dirty="0" err="1" smtClean="0"/>
              <a:t>regulačních</a:t>
            </a:r>
            <a:r>
              <a:rPr lang="cs-CZ" sz="1600" dirty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charakterizují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samostatnou</a:t>
            </a:r>
            <a:r>
              <a:rPr lang="en-GB" sz="1600" dirty="0" smtClean="0"/>
              <a:t> </a:t>
            </a:r>
            <a:r>
              <a:rPr lang="en-GB" sz="1600" dirty="0" err="1" smtClean="0"/>
              <a:t>funkční</a:t>
            </a:r>
            <a:r>
              <a:rPr lang="cs-CZ" sz="1600" dirty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populace,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,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, …..</a:t>
            </a:r>
          </a:p>
        </p:txBody>
      </p:sp>
    </p:spTree>
    <p:extLst>
      <p:ext uri="{BB962C8B-B14F-4D97-AF65-F5344CB8AC3E}">
        <p14:creationId xmlns:p14="http://schemas.microsoft.com/office/powerpoint/2010/main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Kolonizace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přírodě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všechna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kolonizována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rim</a:t>
            </a:r>
            <a:r>
              <a:rPr lang="cs-CZ" sz="1600" dirty="0" smtClean="0"/>
              <a:t>á</a:t>
            </a:r>
            <a:r>
              <a:rPr lang="en-GB" sz="1600" dirty="0" err="1" smtClean="0"/>
              <a:t>rní</a:t>
            </a:r>
            <a:r>
              <a:rPr lang="en-GB" sz="1600" dirty="0" smtClean="0"/>
              <a:t> „</a:t>
            </a:r>
            <a:r>
              <a:rPr lang="en-GB" sz="1600" dirty="0" err="1" smtClean="0"/>
              <a:t>pionýrská</a:t>
            </a:r>
            <a:r>
              <a:rPr lang="en-GB" sz="1600" dirty="0" smtClean="0"/>
              <a:t>“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a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kompetitor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cs-CZ" sz="1600" dirty="0" smtClean="0"/>
              <a:t>, </a:t>
            </a:r>
            <a:r>
              <a:rPr lang="en-GB" sz="1600" dirty="0" err="1" smtClean="0"/>
              <a:t>brzy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dosáhnou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síly</a:t>
            </a:r>
            <a:r>
              <a:rPr lang="en-GB" sz="1600" dirty="0" smtClean="0"/>
              <a:t> –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přemnožení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fyz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činností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(</a:t>
            </a:r>
            <a:r>
              <a:rPr lang="en-GB" sz="1600" dirty="0" err="1" smtClean="0"/>
              <a:t>parazitismus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Identita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kojenců</a:t>
            </a:r>
            <a:r>
              <a:rPr lang="en-GB" sz="1600" dirty="0" smtClean="0"/>
              <a:t> -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výživy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l</a:t>
            </a:r>
            <a:r>
              <a:rPr lang="en-GB" sz="1600" dirty="0" err="1" smtClean="0"/>
              <a:t>okality</a:t>
            </a:r>
            <a:r>
              <a:rPr lang="en-GB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omezenou</a:t>
            </a:r>
            <a:r>
              <a:rPr lang="en-GB" sz="1600" dirty="0" smtClean="0"/>
              <a:t>/</a:t>
            </a:r>
            <a:r>
              <a:rPr lang="en-GB" sz="1600" dirty="0" err="1" smtClean="0"/>
              <a:t>žádnou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hmotou</a:t>
            </a:r>
            <a:r>
              <a:rPr lang="en-GB" sz="1600" dirty="0" smtClean="0"/>
              <a:t> – </a:t>
            </a:r>
            <a:r>
              <a:rPr lang="en-GB" sz="1600" dirty="0" err="1" smtClean="0"/>
              <a:t>nejprve</a:t>
            </a:r>
            <a:r>
              <a:rPr lang="cs-CZ" sz="1600" dirty="0"/>
              <a:t> </a:t>
            </a:r>
            <a:r>
              <a:rPr lang="en-GB" sz="1600" dirty="0" err="1" smtClean="0"/>
              <a:t>fotosyntetické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mikroorgamismy</a:t>
            </a:r>
            <a:r>
              <a:rPr lang="en-GB" sz="1600" dirty="0" smtClean="0"/>
              <a:t>,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heterotrofové</a:t>
            </a:r>
            <a:endParaRPr lang="cs-CZ" sz="1600" dirty="0" smtClean="0"/>
          </a:p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1619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l</a:t>
            </a:r>
            <a:r>
              <a:rPr lang="en-GB" sz="1600" dirty="0" err="1" smtClean="0"/>
              <a:t>idský</a:t>
            </a:r>
            <a:r>
              <a:rPr lang="en-GB" sz="1600" dirty="0" smtClean="0"/>
              <a:t> </a:t>
            </a:r>
            <a:r>
              <a:rPr lang="en-GB" sz="1600" dirty="0"/>
              <a:t>plod – </a:t>
            </a:r>
            <a:r>
              <a:rPr lang="en-GB" sz="1600" dirty="0" err="1"/>
              <a:t>sterilní</a:t>
            </a:r>
            <a:r>
              <a:rPr lang="en-GB" sz="1600" dirty="0"/>
              <a:t> – ale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org.l</a:t>
            </a:r>
            <a:r>
              <a:rPr lang="en-GB" sz="1600" dirty="0"/>
              <a:t>.) – ale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s </a:t>
            </a:r>
            <a:r>
              <a:rPr lang="en-GB" sz="1600" dirty="0" err="1"/>
              <a:t>věkem</a:t>
            </a:r>
            <a:r>
              <a:rPr lang="en-GB" sz="1600" dirty="0"/>
              <a:t> (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narození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hodin</a:t>
            </a:r>
            <a:r>
              <a:rPr lang="en-GB" sz="1600" dirty="0"/>
              <a:t>)</a:t>
            </a:r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ermentace</a:t>
            </a:r>
            <a:r>
              <a:rPr lang="en-GB" sz="1600" dirty="0" smtClean="0"/>
              <a:t> </a:t>
            </a:r>
            <a:r>
              <a:rPr lang="en-GB" sz="1600" dirty="0" err="1"/>
              <a:t>ovocných</a:t>
            </a:r>
            <a:r>
              <a:rPr lang="en-GB" sz="1600" dirty="0"/>
              <a:t> </a:t>
            </a:r>
            <a:r>
              <a:rPr lang="en-GB" sz="1600" dirty="0" err="1"/>
              <a:t>štáv</a:t>
            </a:r>
            <a:r>
              <a:rPr lang="en-GB" sz="1600" dirty="0"/>
              <a:t> – </a:t>
            </a:r>
            <a:r>
              <a:rPr lang="en-GB" sz="1600" dirty="0" err="1"/>
              <a:t>napřed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– </a:t>
            </a:r>
            <a:r>
              <a:rPr lang="en-GB" sz="1600" dirty="0" err="1"/>
              <a:t>později</a:t>
            </a:r>
            <a:r>
              <a:rPr lang="en-GB" sz="1600" dirty="0"/>
              <a:t> rod </a:t>
            </a:r>
            <a:r>
              <a:rPr lang="en-GB" sz="1600" dirty="0" err="1"/>
              <a:t>Acetobacter</a:t>
            </a:r>
            <a:endParaRPr lang="en-GB" sz="1600" dirty="0"/>
          </a:p>
          <a:p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ozklad</a:t>
            </a:r>
            <a:r>
              <a:rPr lang="en-GB" sz="1600" dirty="0" smtClean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cukrů</a:t>
            </a:r>
            <a:r>
              <a:rPr lang="en-GB" sz="1600" dirty="0"/>
              <a:t>, org. </a:t>
            </a:r>
            <a:r>
              <a:rPr lang="en-GB" sz="1600" dirty="0" err="1"/>
              <a:t>kyselin</a:t>
            </a:r>
            <a:r>
              <a:rPr lang="en-GB" sz="1600" dirty="0"/>
              <a:t>, </a:t>
            </a:r>
            <a:r>
              <a:rPr lang="en-GB" sz="1600" dirty="0" err="1"/>
              <a:t>potom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rozkládající</a:t>
            </a:r>
            <a:r>
              <a:rPr lang="en-GB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/>
              <a:t>polymery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8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Bariéry</a:t>
            </a:r>
            <a:r>
              <a:rPr lang="en-GB" sz="2400" dirty="0"/>
              <a:t> </a:t>
            </a:r>
            <a:r>
              <a:rPr lang="en-GB" sz="2400" dirty="0" err="1"/>
              <a:t>kolonizace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selektivní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transport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abiotické</a:t>
            </a:r>
            <a:r>
              <a:rPr lang="en-GB" sz="1600" dirty="0" smtClean="0"/>
              <a:t> (</a:t>
            </a:r>
            <a:r>
              <a:rPr lang="en-GB" sz="1600" dirty="0" err="1" smtClean="0"/>
              <a:t>fyzikální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)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-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apod</a:t>
            </a:r>
            <a:r>
              <a:rPr lang="en-GB" sz="1600" dirty="0" smtClean="0"/>
              <a:t>.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 smtClean="0"/>
              <a:t>bránící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rozvoji</a:t>
            </a:r>
            <a:r>
              <a:rPr lang="en-GB" sz="1600" dirty="0" smtClean="0"/>
              <a:t> – </a:t>
            </a:r>
            <a:r>
              <a:rPr lang="en-GB" sz="1600" dirty="0" err="1" smtClean="0"/>
              <a:t>bariéry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(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v </a:t>
            </a:r>
            <a:r>
              <a:rPr lang="en-GB" sz="1600" dirty="0" err="1" smtClean="0"/>
              <a:t>živ</a:t>
            </a:r>
            <a:r>
              <a:rPr lang="en-GB" sz="1600" dirty="0" smtClean="0"/>
              <a:t>. a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,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mechanické</a:t>
            </a:r>
            <a:r>
              <a:rPr lang="en-GB" sz="1600" dirty="0" smtClean="0"/>
              <a:t> (</a:t>
            </a:r>
            <a:r>
              <a:rPr lang="en-GB" sz="1600" dirty="0" err="1" smtClean="0"/>
              <a:t>kutikula</a:t>
            </a:r>
            <a:r>
              <a:rPr lang="en-GB" sz="1600" dirty="0" smtClean="0"/>
              <a:t>, </a:t>
            </a:r>
            <a:r>
              <a:rPr lang="en-GB" sz="1600" dirty="0" err="1" smtClean="0"/>
              <a:t>korová</a:t>
            </a:r>
            <a:r>
              <a:rPr lang="en-GB" sz="1600" dirty="0" smtClean="0"/>
              <a:t>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 smtClean="0"/>
              <a:t>kořenů</a:t>
            </a:r>
            <a:r>
              <a:rPr lang="en-GB" sz="1600" dirty="0" smtClean="0"/>
              <a:t>,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mastné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kyseliny</a:t>
            </a:r>
            <a:r>
              <a:rPr lang="en-GB" sz="1600" dirty="0" smtClean="0"/>
              <a:t> (</a:t>
            </a:r>
            <a:r>
              <a:rPr lang="en-GB" sz="1600" dirty="0" err="1" smtClean="0"/>
              <a:t>nenasycené</a:t>
            </a:r>
            <a:r>
              <a:rPr lang="en-GB" sz="1600" dirty="0" smtClean="0"/>
              <a:t>) – </a:t>
            </a:r>
            <a:r>
              <a:rPr lang="en-GB" sz="1600" dirty="0" err="1" smtClean="0"/>
              <a:t>kůže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živočišných</a:t>
            </a:r>
            <a:r>
              <a:rPr lang="en-GB" sz="1600" dirty="0" smtClean="0"/>
              <a:t>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- </a:t>
            </a:r>
            <a:r>
              <a:rPr lang="en-GB" sz="1600" dirty="0" err="1" smtClean="0"/>
              <a:t>toxické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mléčná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produkovaná</a:t>
            </a:r>
            <a:r>
              <a:rPr lang="en-GB" sz="1600" dirty="0" smtClean="0"/>
              <a:t> </a:t>
            </a:r>
            <a:r>
              <a:rPr lang="en-GB" sz="1600" dirty="0" err="1" smtClean="0"/>
              <a:t>makroorganismem</a:t>
            </a:r>
            <a:r>
              <a:rPr lang="en-GB" sz="1600" dirty="0" smtClean="0"/>
              <a:t> v </a:t>
            </a:r>
            <a:r>
              <a:rPr lang="en-GB" sz="1600" dirty="0" err="1" smtClean="0"/>
              <a:t>zánětlivých</a:t>
            </a:r>
            <a:r>
              <a:rPr lang="cs-CZ" sz="1600" dirty="0"/>
              <a:t> </a:t>
            </a:r>
            <a:r>
              <a:rPr lang="en-GB" sz="1600" dirty="0" err="1" smtClean="0"/>
              <a:t>ložiscích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M. tuberculosis a S. aureus</a:t>
            </a:r>
          </a:p>
          <a:p>
            <a:r>
              <a:rPr lang="en-GB" sz="1600" dirty="0" err="1" smtClean="0"/>
              <a:t>lysozym</a:t>
            </a:r>
            <a:r>
              <a:rPr lang="en-GB" sz="1600" dirty="0" smtClean="0"/>
              <a:t>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tělních</a:t>
            </a:r>
            <a:r>
              <a:rPr lang="en-GB" sz="1600" dirty="0" smtClean="0"/>
              <a:t> </a:t>
            </a:r>
            <a:r>
              <a:rPr lang="en-GB" sz="1600" dirty="0" err="1" smtClean="0"/>
              <a:t>tekutinách</a:t>
            </a:r>
            <a:r>
              <a:rPr lang="en-GB" sz="1600" dirty="0" smtClean="0"/>
              <a:t> a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 </a:t>
            </a:r>
            <a:r>
              <a:rPr lang="en-GB" sz="1600" dirty="0" err="1" smtClean="0"/>
              <a:t>nosní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plicní</a:t>
            </a:r>
            <a:r>
              <a:rPr lang="en-GB" sz="1600" dirty="0" smtClean="0"/>
              <a:t>, je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slinách</a:t>
            </a:r>
            <a:r>
              <a:rPr lang="en-GB" sz="1600" dirty="0" smtClean="0"/>
              <a:t>, </a:t>
            </a:r>
            <a:r>
              <a:rPr lang="en-GB" sz="1600" dirty="0" err="1" smtClean="0"/>
              <a:t>slzách</a:t>
            </a:r>
            <a:r>
              <a:rPr lang="en-GB" sz="1600" dirty="0" smtClean="0"/>
              <a:t> (</a:t>
            </a:r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necitliví</a:t>
            </a:r>
            <a:r>
              <a:rPr lang="en-GB" sz="1600" dirty="0" smtClean="0"/>
              <a:t>…)</a:t>
            </a:r>
          </a:p>
          <a:p>
            <a:r>
              <a:rPr lang="en-GB" sz="1600" dirty="0" err="1" smtClean="0"/>
              <a:t>peroxidázy</a:t>
            </a:r>
            <a:r>
              <a:rPr lang="en-GB" sz="1600" dirty="0" smtClean="0"/>
              <a:t> –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nepřímo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mléko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- </a:t>
            </a:r>
            <a:r>
              <a:rPr lang="en-GB" sz="1600" dirty="0" err="1" smtClean="0"/>
              <a:t>chráněno</a:t>
            </a:r>
            <a:r>
              <a:rPr lang="en-GB" sz="1600" dirty="0" smtClean="0"/>
              <a:t> </a:t>
            </a:r>
            <a:r>
              <a:rPr lang="en-GB" sz="1600" dirty="0" err="1" smtClean="0"/>
              <a:t>peroxidázou</a:t>
            </a:r>
            <a:r>
              <a:rPr lang="en-GB" sz="1600" dirty="0" smtClean="0"/>
              <a:t> a </a:t>
            </a:r>
            <a:r>
              <a:rPr lang="en-GB" sz="1600" dirty="0" err="1" smtClean="0"/>
              <a:t>aglutininy</a:t>
            </a:r>
            <a:endParaRPr lang="en-GB" sz="1600" dirty="0" smtClean="0"/>
          </a:p>
          <a:p>
            <a:r>
              <a:rPr lang="en-GB" sz="1600" dirty="0" err="1" smtClean="0"/>
              <a:t>proteiny</a:t>
            </a:r>
            <a:r>
              <a:rPr lang="en-GB" sz="1600" dirty="0" smtClean="0"/>
              <a:t> s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- </a:t>
            </a:r>
            <a:r>
              <a:rPr lang="en-GB" sz="1600" dirty="0" err="1" smtClean="0"/>
              <a:t>protaminy</a:t>
            </a:r>
            <a:r>
              <a:rPr lang="en-GB" sz="1600" dirty="0" smtClean="0"/>
              <a:t>, </a:t>
            </a:r>
            <a:r>
              <a:rPr lang="en-GB" sz="1600" dirty="0" err="1" smtClean="0"/>
              <a:t>proteiny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orgánech</a:t>
            </a:r>
            <a:r>
              <a:rPr lang="en-GB" sz="1600" dirty="0" smtClean="0"/>
              <a:t> </a:t>
            </a:r>
            <a:r>
              <a:rPr lang="en-GB" sz="1600" dirty="0" err="1" smtClean="0"/>
              <a:t>ryb</a:t>
            </a:r>
            <a:r>
              <a:rPr lang="en-GB" sz="1600" dirty="0" smtClean="0"/>
              <a:t> a </a:t>
            </a:r>
            <a:r>
              <a:rPr lang="en-GB" sz="1600" dirty="0" err="1" smtClean="0"/>
              <a:t>lidském</a:t>
            </a:r>
            <a:r>
              <a:rPr lang="en-GB" sz="1600" dirty="0" smtClean="0"/>
              <a:t> </a:t>
            </a:r>
            <a:r>
              <a:rPr lang="en-GB" sz="1600" dirty="0" err="1" smtClean="0"/>
              <a:t>séru</a:t>
            </a:r>
            <a:r>
              <a:rPr lang="en-GB" sz="1600" dirty="0" smtClean="0"/>
              <a:t>,</a:t>
            </a:r>
          </a:p>
          <a:p>
            <a:r>
              <a:rPr lang="en-GB" sz="1600" dirty="0" smtClean="0"/>
              <a:t>interferon – </a:t>
            </a:r>
            <a:r>
              <a:rPr lang="en-GB" sz="1600" dirty="0" err="1" smtClean="0"/>
              <a:t>nejefektivnější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virům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bakteriím</a:t>
            </a:r>
            <a:endParaRPr lang="en-GB" sz="1600" dirty="0" smtClean="0"/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fenolické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půda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vyklíčí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92025"/>
            <a:ext cx="250744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0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 smtClean="0"/>
              <a:t>Lidská kůže (žlutá) pokrytá rezidentními houbami (modrá) a </a:t>
            </a:r>
            <a:r>
              <a:rPr lang="en-GB" sz="1400" dirty="0" err="1" smtClean="0"/>
              <a:t>ba</a:t>
            </a:r>
            <a:r>
              <a:rPr lang="cs-CZ" sz="1400" dirty="0" err="1" smtClean="0"/>
              <a:t>kteriemi</a:t>
            </a:r>
            <a:r>
              <a:rPr lang="en-GB" sz="14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magenta</a:t>
            </a:r>
            <a:r>
              <a:rPr lang="cs-CZ" sz="1400" dirty="0" smtClean="0"/>
              <a:t> - fialová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73483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neperiodické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druhovém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kvantitativním</a:t>
            </a:r>
            <a:r>
              <a:rPr lang="en-GB" sz="1600" dirty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ukcese</a:t>
            </a:r>
            <a:r>
              <a:rPr lang="en-GB" sz="1600" dirty="0" smtClean="0"/>
              <a:t> - </a:t>
            </a:r>
            <a:r>
              <a:rPr lang="en-GB" sz="1600" dirty="0"/>
              <a:t>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směřuje</a:t>
            </a:r>
            <a:r>
              <a:rPr lang="en-GB" sz="1600" dirty="0"/>
              <a:t> k </a:t>
            </a:r>
            <a:r>
              <a:rPr lang="en-GB" sz="1600" dirty="0" err="1"/>
              <a:t>vytvoření</a:t>
            </a:r>
            <a:r>
              <a:rPr lang="en-GB" sz="1600" dirty="0"/>
              <a:t> </a:t>
            </a:r>
            <a:r>
              <a:rPr lang="en-GB" sz="1600" dirty="0" err="1"/>
              <a:t>rovnovážného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vnějším</a:t>
            </a:r>
            <a:r>
              <a:rPr lang="cs-CZ" sz="1600" dirty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společenstvem</a:t>
            </a:r>
            <a:endParaRPr lang="en-GB" sz="1600" dirty="0"/>
          </a:p>
          <a:p>
            <a:r>
              <a:rPr lang="en-GB" sz="1600" dirty="0" err="1" smtClean="0"/>
              <a:t>sukcesní</a:t>
            </a:r>
            <a:r>
              <a:rPr lang="en-GB" sz="1600" dirty="0" smtClean="0"/>
              <a:t> </a:t>
            </a: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vrcholí</a:t>
            </a:r>
            <a:r>
              <a:rPr lang="en-GB" sz="1600" dirty="0"/>
              <a:t> </a:t>
            </a:r>
            <a:r>
              <a:rPr lang="en-GB" sz="1600" dirty="0" err="1"/>
              <a:t>klimaxem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druhová</a:t>
            </a:r>
            <a:r>
              <a:rPr lang="cs-CZ" sz="1600" dirty="0" smtClean="0"/>
              <a:t> </a:t>
            </a:r>
            <a:r>
              <a:rPr lang="en-GB" sz="1600" dirty="0" err="1" smtClean="0"/>
              <a:t>rozmanitost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mezidruhových</a:t>
            </a:r>
            <a:r>
              <a:rPr lang="en-GB" sz="1600" dirty="0"/>
              <a:t> </a:t>
            </a:r>
            <a:r>
              <a:rPr lang="en-GB" sz="1600" dirty="0" err="1" smtClean="0"/>
              <a:t>vztahů</a:t>
            </a:r>
            <a:r>
              <a:rPr lang="cs-CZ" sz="1600" dirty="0" smtClean="0"/>
              <a:t>??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zvyšování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r>
              <a:rPr lang="en-GB" sz="1600" dirty="0"/>
              <a:t> -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neosídlených</a:t>
            </a:r>
            <a:r>
              <a:rPr lang="cs-CZ" sz="1600" dirty="0"/>
              <a:t> </a:t>
            </a:r>
            <a:r>
              <a:rPr lang="en-GB" sz="1600" dirty="0" err="1" smtClean="0"/>
              <a:t>nik</a:t>
            </a:r>
            <a:r>
              <a:rPr lang="en-GB" sz="1600" dirty="0"/>
              <a:t>,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limax</a:t>
            </a:r>
            <a:r>
              <a:rPr lang="cs-CZ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konečné</a:t>
            </a:r>
            <a:r>
              <a:rPr lang="en-GB" sz="1600" dirty="0" smtClean="0"/>
              <a:t> stadium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příslušnou</a:t>
            </a:r>
            <a:r>
              <a:rPr lang="en-GB" sz="1600" dirty="0" smtClean="0"/>
              <a:t> </a:t>
            </a:r>
            <a:r>
              <a:rPr lang="en-GB" sz="1600" dirty="0" err="1" smtClean="0"/>
              <a:t>biocenózou</a:t>
            </a:r>
            <a:r>
              <a:rPr lang="en-GB" sz="1600" dirty="0" smtClean="0"/>
              <a:t>, </a:t>
            </a:r>
            <a:r>
              <a:rPr lang="en-GB" sz="1600" dirty="0" err="1" smtClean="0"/>
              <a:t>mající</a:t>
            </a:r>
            <a:r>
              <a:rPr lang="cs-CZ" sz="1600" dirty="0"/>
              <a:t>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, </a:t>
            </a:r>
            <a:r>
              <a:rPr lang="en-GB" sz="1600" dirty="0" err="1" smtClean="0"/>
              <a:t>nejvíc</a:t>
            </a:r>
            <a:r>
              <a:rPr lang="en-GB" sz="1600" dirty="0" smtClean="0"/>
              <a:t> </a:t>
            </a:r>
            <a:r>
              <a:rPr lang="en-GB" sz="1600" dirty="0" err="1" smtClean="0"/>
              <a:t>potravních</a:t>
            </a:r>
            <a:r>
              <a:rPr lang="en-GB" sz="1600" dirty="0" smtClean="0"/>
              <a:t> </a:t>
            </a:r>
            <a:r>
              <a:rPr lang="en-GB" sz="1600" dirty="0" err="1" smtClean="0"/>
              <a:t>vazeb</a:t>
            </a:r>
            <a:r>
              <a:rPr lang="en-GB" sz="1600" dirty="0" smtClean="0"/>
              <a:t>, proto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cs-CZ" sz="1600" dirty="0"/>
              <a:t> </a:t>
            </a:r>
            <a:r>
              <a:rPr lang="en-GB" sz="1600" dirty="0" err="1" smtClean="0"/>
              <a:t>rovnovážnou</a:t>
            </a:r>
            <a:r>
              <a:rPr lang="en-GB" sz="1600" dirty="0" smtClean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nejekonomičtější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jednosměrný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77" y="3717032"/>
            <a:ext cx="6552723" cy="29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0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Primární sukcese </a:t>
            </a:r>
            <a:r>
              <a:rPr lang="cs-CZ" sz="1600" dirty="0"/>
              <a:t>– po pionýrské </a:t>
            </a:r>
            <a:r>
              <a:rPr lang="cs-CZ" sz="1600" dirty="0" smtClean="0"/>
              <a:t>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rvní </a:t>
            </a:r>
            <a:r>
              <a:rPr lang="cs-CZ" sz="1600" dirty="0"/>
              <a:t>kolonizátoři – pionýrské organismy – musí se do panenského prostředí dostat – mají účinný mechanismus disperze a další vlastnosti pak dle charakteru prostředí, které </a:t>
            </a:r>
            <a:r>
              <a:rPr lang="cs-CZ" sz="1600" dirty="0" smtClean="0"/>
              <a:t>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reventivní </a:t>
            </a:r>
            <a:r>
              <a:rPr lang="cs-CZ" sz="1600" dirty="0" smtClean="0"/>
              <a:t>kolonizace </a:t>
            </a:r>
            <a:r>
              <a:rPr lang="cs-CZ" sz="1600" dirty="0"/>
              <a:t>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</a:t>
            </a:r>
            <a:r>
              <a:rPr lang="cs-CZ" sz="1600" dirty="0" smtClean="0"/>
              <a:t>klimaxu</a:t>
            </a:r>
          </a:p>
          <a:p>
            <a:endParaRPr lang="cs-CZ" sz="1600" dirty="0"/>
          </a:p>
          <a:p>
            <a:r>
              <a:rPr lang="cs-CZ" sz="1600" b="1" dirty="0"/>
              <a:t>Homeostaze</a:t>
            </a:r>
            <a:r>
              <a:rPr lang="cs-CZ" sz="1600" dirty="0"/>
              <a:t> - stav dynamické funkční rovnováhy v živém </a:t>
            </a:r>
            <a:r>
              <a:rPr lang="cs-CZ" sz="1600" dirty="0" smtClean="0"/>
              <a:t>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 smtClean="0"/>
              <a:t>ekol</a:t>
            </a:r>
            <a:r>
              <a:rPr lang="cs-CZ" sz="1600" dirty="0"/>
              <a:t>. </a:t>
            </a:r>
            <a:r>
              <a:rPr lang="cs-CZ" sz="1600" dirty="0" smtClean="0"/>
              <a:t>schopnost </a:t>
            </a:r>
            <a:r>
              <a:rPr lang="cs-CZ" sz="1600" dirty="0"/>
              <a:t>organizmu, populace udržet relativně konstantní vnitřní prostředí v situaci, kdy vnější prostředí se </a:t>
            </a:r>
            <a:r>
              <a:rPr lang="cs-CZ" sz="1600" dirty="0" smtClean="0"/>
              <a:t>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ekundární </a:t>
            </a:r>
            <a:r>
              <a:rPr lang="cs-CZ" sz="1600" dirty="0"/>
              <a:t>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znovuoživení </a:t>
            </a:r>
            <a:r>
              <a:rPr lang="cs-CZ" sz="1600" dirty="0"/>
              <a:t>biocenózy po jejím zničení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rychlejší – vytvořené podmínky, část populací zachována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(</a:t>
            </a:r>
            <a:r>
              <a:rPr lang="cs-CZ" sz="1600" dirty="0"/>
              <a:t>Intestinální 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82226"/>
            <a:ext cx="2880320" cy="3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84426" cy="53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87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> – </a:t>
            </a:r>
            <a:r>
              <a:rPr lang="en-GB" sz="2400" b="1" dirty="0" err="1"/>
              <a:t>pokr</a:t>
            </a:r>
            <a:r>
              <a:rPr lang="en-GB" sz="2400" b="1" dirty="0"/>
              <a:t>.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tanoviště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omezenou</a:t>
            </a:r>
            <a:r>
              <a:rPr lang="en-GB" sz="1600" dirty="0"/>
              <a:t> </a:t>
            </a:r>
            <a:r>
              <a:rPr lang="en-GB" sz="1600" dirty="0" err="1"/>
              <a:t>organickou</a:t>
            </a:r>
            <a:r>
              <a:rPr lang="en-GB" sz="1600" dirty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org. hm., NH4+,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, hub, </a:t>
            </a:r>
            <a:r>
              <a:rPr lang="en-GB" sz="1600" dirty="0" err="1"/>
              <a:t>žádní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 smtClean="0"/>
              <a:t>snižuje</a:t>
            </a:r>
            <a:r>
              <a:rPr lang="cs-CZ" sz="1600" dirty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/>
              <a:t>, </a:t>
            </a:r>
            <a:r>
              <a:rPr lang="en-GB" sz="1600" dirty="0" err="1"/>
              <a:t>zvyšuje</a:t>
            </a:r>
            <a:r>
              <a:rPr lang="en-GB" sz="1600" dirty="0"/>
              <a:t> se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,</a:t>
            </a:r>
          </a:p>
          <a:p>
            <a:r>
              <a:rPr lang="es-ES" sz="1600" dirty="0"/>
              <a:t>objevují se řasy a různá </a:t>
            </a:r>
            <a:r>
              <a:rPr lang="es-ES" sz="1600" dirty="0" smtClean="0"/>
              <a:t>fauna</a:t>
            </a:r>
            <a:endParaRPr lang="cs-CZ" sz="1600" dirty="0" smtClean="0"/>
          </a:p>
          <a:p>
            <a:endParaRPr lang="es-ES" sz="1600" dirty="0"/>
          </a:p>
          <a:p>
            <a:pPr marL="0" indent="0">
              <a:buNone/>
            </a:pPr>
            <a:r>
              <a:rPr lang="cs-CZ" sz="1600" b="1" dirty="0" err="1"/>
              <a:t>A</a:t>
            </a:r>
            <a:r>
              <a:rPr lang="en-GB" sz="1600" b="1" dirty="0" err="1" smtClean="0"/>
              <a:t>utogenní</a:t>
            </a:r>
            <a:r>
              <a:rPr lang="en-GB" sz="1600" b="1" dirty="0" smtClean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v </a:t>
            </a:r>
            <a:r>
              <a:rPr lang="en-GB" sz="1600" dirty="0" err="1" smtClean="0"/>
              <a:t>důsledku</a:t>
            </a:r>
            <a:r>
              <a:rPr lang="cs-CZ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modifikovaného</a:t>
            </a:r>
            <a:r>
              <a:rPr lang="en-GB" sz="1600" dirty="0"/>
              <a:t>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tohoto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vyhovuje</a:t>
            </a:r>
            <a:r>
              <a:rPr lang="en-GB" sz="1600" dirty="0"/>
              <a:t> </a:t>
            </a:r>
            <a:r>
              <a:rPr lang="en-GB" sz="1600" dirty="0" err="1"/>
              <a:t>sekundárním</a:t>
            </a:r>
            <a:r>
              <a:rPr lang="en-GB" sz="1600" dirty="0"/>
              <a:t> </a:t>
            </a:r>
            <a:r>
              <a:rPr lang="en-GB" sz="1600" dirty="0" err="1" smtClean="0"/>
              <a:t>populacím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Allogenní</a:t>
            </a:r>
            <a:r>
              <a:rPr lang="en-GB" sz="1600" b="1" dirty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změna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</a:t>
            </a:r>
            <a:r>
              <a:rPr lang="en-GB" sz="1600" dirty="0" err="1"/>
              <a:t>vyvolaná</a:t>
            </a:r>
            <a:r>
              <a:rPr lang="en-GB" sz="1600" dirty="0"/>
              <a:t> </a:t>
            </a:r>
            <a:r>
              <a:rPr lang="en-GB" sz="1600" dirty="0" err="1"/>
              <a:t>změnou</a:t>
            </a:r>
            <a:r>
              <a:rPr lang="en-GB" sz="1600" dirty="0"/>
              <a:t> </a:t>
            </a:r>
            <a:r>
              <a:rPr lang="en-GB" sz="1600" dirty="0" err="1" smtClean="0"/>
              <a:t>fyzikálních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/>
              <a:t>vlastností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abiotických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bez </a:t>
            </a:r>
            <a:r>
              <a:rPr lang="en-GB" sz="1600" dirty="0" err="1"/>
              <a:t>účasti</a:t>
            </a:r>
            <a:endParaRPr lang="en-GB" sz="1600" dirty="0"/>
          </a:p>
          <a:p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),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modifikací</a:t>
            </a:r>
            <a:r>
              <a:rPr lang="en-GB" sz="1600" dirty="0" smtClean="0"/>
              <a:t>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cyklický</a:t>
            </a:r>
            <a:r>
              <a:rPr lang="en-GB" sz="1600" dirty="0"/>
              <a:t> </a:t>
            </a:r>
            <a:r>
              <a:rPr lang="en-GB" sz="1600" dirty="0" err="1"/>
              <a:t>charakter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světlo</a:t>
            </a:r>
            <a:r>
              <a:rPr lang="en-GB" sz="1600" dirty="0"/>
              <a:t>, </a:t>
            </a:r>
            <a:r>
              <a:rPr lang="en-GB" sz="1600" dirty="0" err="1"/>
              <a:t>živiny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68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Faktory</a:t>
            </a:r>
            <a:r>
              <a:rPr lang="en-GB" sz="2700" dirty="0"/>
              <a:t> </a:t>
            </a:r>
            <a:r>
              <a:rPr lang="en-GB" sz="2700" dirty="0" err="1"/>
              <a:t>determinující</a:t>
            </a:r>
            <a:r>
              <a:rPr lang="en-GB" sz="2700" dirty="0"/>
              <a:t> </a:t>
            </a:r>
            <a:r>
              <a:rPr lang="en-GB" sz="2700" dirty="0" err="1"/>
              <a:t>sukcesi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04656"/>
          </a:xfrm>
        </p:spPr>
        <p:txBody>
          <a:bodyPr>
            <a:normAutofit/>
          </a:bodyPr>
          <a:lstStyle/>
          <a:p>
            <a:r>
              <a:rPr lang="cs-CZ" sz="1600" dirty="0" err="1"/>
              <a:t>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</a:t>
            </a:r>
            <a:r>
              <a:rPr lang="en-GB" sz="1600" dirty="0" err="1" smtClean="0"/>
              <a:t>jedním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výhodu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druhům</a:t>
            </a:r>
            <a:r>
              <a:rPr lang="cs-CZ" sz="1600" dirty="0"/>
              <a:t> </a:t>
            </a:r>
            <a:r>
              <a:rPr lang="en-GB" sz="1600" dirty="0" err="1" smtClean="0"/>
              <a:t>tvořícím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etapu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–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momentálně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málo</a:t>
            </a:r>
            <a:r>
              <a:rPr lang="en-GB" sz="1600" dirty="0" smtClean="0"/>
              <a:t> org. C,</a:t>
            </a:r>
            <a:r>
              <a:rPr lang="cs-CZ" sz="1600" dirty="0" smtClean="0"/>
              <a:t>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cs-CZ" sz="1600" dirty="0" smtClean="0"/>
              <a:t>může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jednu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org.l</a:t>
            </a:r>
            <a:r>
              <a:rPr lang="en-GB" sz="1600" dirty="0" smtClean="0"/>
              <a:t>. 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cs-CZ" sz="1600" dirty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 (</a:t>
            </a:r>
            <a:r>
              <a:rPr lang="en-GB" sz="1600" dirty="0" err="1" smtClean="0"/>
              <a:t>kvasinky</a:t>
            </a:r>
            <a:r>
              <a:rPr lang="en-GB" sz="1600" dirty="0" smtClean="0"/>
              <a:t> - ethanol – </a:t>
            </a:r>
            <a:r>
              <a:rPr lang="en-GB" sz="1600" dirty="0" err="1" smtClean="0"/>
              <a:t>acetobacter</a:t>
            </a:r>
            <a:r>
              <a:rPr lang="en-GB" sz="1600" dirty="0" smtClean="0"/>
              <a:t>; clostridium </a:t>
            </a:r>
            <a:r>
              <a:rPr lang="en-GB" sz="1600" dirty="0" err="1" smtClean="0"/>
              <a:t>štěpí</a:t>
            </a:r>
            <a:r>
              <a:rPr lang="en-GB" sz="1600" dirty="0" smtClean="0"/>
              <a:t>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měna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netolerují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endParaRPr lang="en-GB" sz="1600" dirty="0" smtClean="0"/>
          </a:p>
          <a:p>
            <a:r>
              <a:rPr lang="en-GB" sz="1600" dirty="0" err="1" smtClean="0"/>
              <a:t>anorganických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solí</a:t>
            </a:r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odifikace</a:t>
            </a:r>
            <a:r>
              <a:rPr lang="en-GB" sz="1600" dirty="0" smtClean="0"/>
              <a:t> </a:t>
            </a:r>
            <a:r>
              <a:rPr lang="en-GB" sz="1600" dirty="0" err="1" smtClean="0"/>
              <a:t>heterogenního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– </a:t>
            </a:r>
            <a:r>
              <a:rPr lang="en-GB" sz="1600" dirty="0" err="1" smtClean="0"/>
              <a:t>zbytky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cs-CZ" sz="1600" dirty="0"/>
              <a:t> </a:t>
            </a:r>
            <a:r>
              <a:rPr lang="en-GB" sz="1600" dirty="0" err="1" smtClean="0"/>
              <a:t>rozloží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jednodušší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utointoxikace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– </a:t>
            </a:r>
            <a:r>
              <a:rPr lang="en-GB" sz="1600" dirty="0" err="1" smtClean="0"/>
              <a:t>fermentace</a:t>
            </a:r>
            <a:r>
              <a:rPr lang="en-GB" sz="1600" dirty="0" smtClean="0"/>
              <a:t> </a:t>
            </a:r>
            <a:r>
              <a:rPr lang="en-GB" sz="1600" dirty="0" err="1" smtClean="0"/>
              <a:t>mléka</a:t>
            </a:r>
            <a:r>
              <a:rPr lang="en-GB" sz="1600" dirty="0" smtClean="0"/>
              <a:t> </a:t>
            </a:r>
            <a:r>
              <a:rPr lang="en-GB" sz="1600" dirty="0" err="1" smtClean="0"/>
              <a:t>laktobacily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streptokoky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</a:t>
            </a:r>
            <a:r>
              <a:rPr lang="en-GB" sz="1600" dirty="0" err="1" smtClean="0"/>
              <a:t>zastaví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porostou</a:t>
            </a:r>
            <a:r>
              <a:rPr lang="en-GB" sz="1600" dirty="0" smtClean="0"/>
              <a:t> </a:t>
            </a:r>
            <a:r>
              <a:rPr lang="en-GB" sz="1600" dirty="0" err="1" smtClean="0"/>
              <a:t>acidorezistentní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spojených</a:t>
            </a:r>
            <a:r>
              <a:rPr lang="en-GB" sz="1600" dirty="0" smtClean="0"/>
              <a:t> se </a:t>
            </a:r>
            <a:r>
              <a:rPr lang="en-GB" sz="1600" dirty="0" err="1" smtClean="0"/>
              <a:t>zpětnou</a:t>
            </a:r>
            <a:r>
              <a:rPr lang="en-GB" sz="1600" dirty="0" smtClean="0"/>
              <a:t> </a:t>
            </a:r>
            <a:r>
              <a:rPr lang="en-GB" sz="1600" dirty="0" err="1" smtClean="0"/>
              <a:t>vazbou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fagocyty</a:t>
            </a:r>
            <a:r>
              <a:rPr lang="en-GB" sz="1600" dirty="0" smtClean="0"/>
              <a:t>, </a:t>
            </a:r>
            <a:r>
              <a:rPr lang="en-GB" sz="1600" dirty="0" err="1" smtClean="0"/>
              <a:t>fytoalexiny</a:t>
            </a:r>
            <a:r>
              <a:rPr lang="cs-CZ" sz="1600" dirty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destrukce</a:t>
            </a:r>
            <a:r>
              <a:rPr lang="en-GB" sz="1600" dirty="0" smtClean="0"/>
              <a:t>/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,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11707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Faktory</a:t>
            </a:r>
            <a:r>
              <a:rPr lang="en-GB" sz="2400" dirty="0"/>
              <a:t> </a:t>
            </a:r>
            <a:r>
              <a:rPr lang="en-GB" sz="2400" dirty="0" err="1"/>
              <a:t>determinující</a:t>
            </a:r>
            <a:r>
              <a:rPr lang="en-GB" sz="2400" dirty="0"/>
              <a:t> </a:t>
            </a:r>
            <a:r>
              <a:rPr lang="en-GB" sz="2400" dirty="0" err="1"/>
              <a:t>sukcesi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cs-CZ" sz="1600" dirty="0" err="1"/>
              <a:t>z</a:t>
            </a:r>
            <a:r>
              <a:rPr lang="en-GB" sz="1600" dirty="0" err="1" smtClean="0"/>
              <a:t>měny</a:t>
            </a:r>
            <a:r>
              <a:rPr lang="en-GB" sz="1600" dirty="0" smtClean="0"/>
              <a:t> </a:t>
            </a:r>
            <a:r>
              <a:rPr lang="en-GB" sz="1600" dirty="0" err="1" smtClean="0"/>
              <a:t>teploty</a:t>
            </a:r>
            <a:r>
              <a:rPr lang="en-GB" sz="1600" dirty="0" smtClean="0"/>
              <a:t> a </a:t>
            </a:r>
            <a:r>
              <a:rPr lang="en-GB" sz="1600" dirty="0" err="1" smtClean="0"/>
              <a:t>intenzity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slunečního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allogenní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cs-CZ" sz="1600" dirty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–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yzická</a:t>
            </a:r>
            <a:r>
              <a:rPr lang="en-GB" sz="1600" dirty="0" smtClean="0"/>
              <a:t> </a:t>
            </a:r>
            <a:r>
              <a:rPr lang="en-GB" sz="1600" dirty="0" err="1" smtClean="0"/>
              <a:t>eliminace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snižování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producentů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trofickém</a:t>
            </a:r>
            <a:r>
              <a:rPr lang="en-GB" sz="1600" dirty="0" smtClean="0"/>
              <a:t> </a:t>
            </a:r>
            <a:r>
              <a:rPr lang="en-GB" sz="1600" dirty="0" err="1" smtClean="0"/>
              <a:t>řetězci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konzumovány</a:t>
            </a:r>
            <a:r>
              <a:rPr lang="en-GB" sz="1600" dirty="0" smtClean="0"/>
              <a:t> herbivory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Výsledkem</a:t>
            </a:r>
            <a:r>
              <a:rPr lang="en-GB" sz="1600" dirty="0" smtClean="0"/>
              <a:t> je:</a:t>
            </a:r>
          </a:p>
          <a:p>
            <a:r>
              <a:rPr lang="cs-CZ" sz="1600" dirty="0" err="1"/>
              <a:t>j</a:t>
            </a:r>
            <a:r>
              <a:rPr lang="en-GB" sz="1600" dirty="0" err="1" smtClean="0"/>
              <a:t>edna</a:t>
            </a:r>
            <a:r>
              <a:rPr lang="en-GB" sz="1600" dirty="0" smtClean="0"/>
              <a:t> </a:t>
            </a:r>
            <a:r>
              <a:rPr lang="en-GB" sz="1600" dirty="0" smtClean="0"/>
              <a:t>populace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a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ustupuje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rozvíjející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zpravidla</a:t>
            </a:r>
            <a:r>
              <a:rPr lang="en-GB" sz="1600" dirty="0" smtClean="0"/>
              <a:t>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-li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, je </a:t>
            </a:r>
            <a:r>
              <a:rPr lang="en-GB" sz="1600" dirty="0" err="1" smtClean="0"/>
              <a:t>výměna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pomalejší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zájemný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nemikrobiální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komponentou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cs-CZ" sz="1600" dirty="0"/>
              <a:t> </a:t>
            </a:r>
            <a:r>
              <a:rPr lang="en-GB" sz="1600" dirty="0" err="1" smtClean="0"/>
              <a:t>stabilizaci</a:t>
            </a:r>
            <a:r>
              <a:rPr lang="en-GB" sz="1600" dirty="0" smtClean="0"/>
              <a:t> - </a:t>
            </a:r>
            <a:r>
              <a:rPr lang="en-GB" sz="1600" dirty="0" err="1" smtClean="0"/>
              <a:t>živé</a:t>
            </a:r>
            <a:r>
              <a:rPr lang="en-GB" sz="1600" dirty="0" smtClean="0"/>
              <a:t> a </a:t>
            </a:r>
            <a:r>
              <a:rPr lang="en-GB" sz="1600" dirty="0" err="1" smtClean="0"/>
              <a:t>neživé</a:t>
            </a:r>
            <a:r>
              <a:rPr lang="en-GB" sz="1600" dirty="0" smtClean="0"/>
              <a:t> v </a:t>
            </a:r>
            <a:r>
              <a:rPr lang="en-GB" sz="1600" dirty="0" err="1" smtClean="0"/>
              <a:t>harmonii</a:t>
            </a:r>
            <a:r>
              <a:rPr lang="en-GB" sz="1600" dirty="0" smtClean="0"/>
              <a:t> a </a:t>
            </a:r>
            <a:r>
              <a:rPr lang="en-GB" sz="1600" dirty="0" err="1" smtClean="0"/>
              <a:t>rovnováze</a:t>
            </a:r>
            <a:r>
              <a:rPr lang="en-GB" sz="1600" dirty="0" smtClean="0"/>
              <a:t> –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konstantní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jde</a:t>
            </a:r>
            <a:r>
              <a:rPr lang="en-GB" sz="1600" dirty="0" smtClean="0"/>
              <a:t> ale o </a:t>
            </a:r>
            <a:r>
              <a:rPr lang="en-GB" sz="1600" dirty="0" err="1" smtClean="0"/>
              <a:t>dynamickou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rovnováhu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odumírají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nahrazovány</a:t>
            </a:r>
            <a:r>
              <a:rPr lang="en-GB" sz="1600" dirty="0" smtClean="0"/>
              <a:t> </a:t>
            </a:r>
            <a:r>
              <a:rPr lang="en-GB" sz="1600" dirty="0" err="1" smtClean="0"/>
              <a:t>novými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s biol.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případného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r>
              <a:rPr lang="cs-CZ" sz="1600" dirty="0"/>
              <a:t> </a:t>
            </a:r>
            <a:r>
              <a:rPr lang="en-GB" sz="1600" dirty="0" err="1" smtClean="0"/>
              <a:t>kontrolují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finálního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bude</a:t>
            </a:r>
            <a:r>
              <a:rPr lang="en-GB" sz="1600" dirty="0" smtClean="0"/>
              <a:t> v </a:t>
            </a:r>
            <a:r>
              <a:rPr lang="en-GB" sz="1600" dirty="0" err="1" smtClean="0"/>
              <a:t>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podobné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25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 smtClean="0"/>
              <a:t>Velikost</a:t>
            </a:r>
            <a:r>
              <a:rPr lang="en-GB" sz="1600" dirty="0" smtClean="0"/>
              <a:t> populace:</a:t>
            </a:r>
          </a:p>
          <a:p>
            <a:r>
              <a:rPr lang="en-GB" sz="1600" dirty="0" err="1" smtClean="0"/>
              <a:t>dá</a:t>
            </a:r>
            <a:r>
              <a:rPr lang="en-GB" sz="1600" dirty="0" smtClean="0"/>
              <a:t> se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tj</a:t>
            </a:r>
            <a:r>
              <a:rPr lang="en-GB" sz="1600" dirty="0" smtClean="0"/>
              <a:t>.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tvořících</a:t>
            </a:r>
            <a:endParaRPr lang="en-GB" sz="1600" dirty="0" smtClean="0"/>
          </a:p>
          <a:p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celkovou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(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)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individuí-kvasinky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10</a:t>
            </a:r>
            <a:r>
              <a:rPr lang="en-GB" sz="16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sušina</a:t>
            </a:r>
            <a:r>
              <a:rPr lang="en-GB" sz="1600" dirty="0" smtClean="0"/>
              <a:t> </a:t>
            </a:r>
            <a:r>
              <a:rPr lang="en-GB" sz="1600" dirty="0" err="1" smtClean="0"/>
              <a:t>menší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1g</a:t>
            </a:r>
            <a:r>
              <a:rPr lang="cs-CZ" sz="1600" dirty="0" smtClean="0"/>
              <a:t>)</a:t>
            </a:r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 populace (B),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 (N)</a:t>
            </a:r>
          </a:p>
          <a:p>
            <a:r>
              <a:rPr lang="en-GB" sz="1600" dirty="0" smtClean="0"/>
              <a:t>a </a:t>
            </a:r>
            <a:r>
              <a:rPr lang="en-GB" sz="1600" dirty="0" err="1" smtClean="0"/>
              <a:t>rozměrem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en-GB" sz="1600" dirty="0" smtClean="0"/>
              <a:t> (</a:t>
            </a:r>
            <a:r>
              <a:rPr lang="en-GB" sz="1600" dirty="0" err="1" smtClean="0"/>
              <a:t>kok</a:t>
            </a:r>
            <a:r>
              <a:rPr lang="en-GB" sz="1600" dirty="0" smtClean="0"/>
              <a:t> o </a:t>
            </a:r>
            <a:r>
              <a:rPr lang="en-GB" sz="1600" dirty="0" err="1" smtClean="0"/>
              <a:t>průměru</a:t>
            </a:r>
            <a:r>
              <a:rPr lang="en-GB" sz="1600" dirty="0" smtClean="0"/>
              <a:t> r), </a:t>
            </a:r>
            <a:r>
              <a:rPr lang="en-GB" sz="1600" dirty="0" err="1" smtClean="0"/>
              <a:t>kdy</a:t>
            </a:r>
            <a:r>
              <a:rPr lang="en-GB" sz="1600" dirty="0" smtClean="0"/>
              <a:t> se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r>
              <a:rPr lang="en-GB" sz="1600" dirty="0" err="1" smtClean="0"/>
              <a:t>hmotnost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, 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</a:t>
            </a:r>
            <a:r>
              <a:rPr lang="en-GB" sz="1600" dirty="0" smtClean="0"/>
              <a:t>B/N = K x r3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K – </a:t>
            </a:r>
            <a:r>
              <a:rPr lang="en-GB" sz="1600" dirty="0" err="1" smtClean="0"/>
              <a:t>konstanta</a:t>
            </a:r>
            <a:r>
              <a:rPr lang="en-GB" sz="1600" dirty="0" smtClean="0"/>
              <a:t> </a:t>
            </a:r>
            <a:r>
              <a:rPr lang="en-GB" sz="1600" dirty="0" err="1" smtClean="0"/>
              <a:t>úměrnosti</a:t>
            </a:r>
            <a:r>
              <a:rPr lang="en-GB" sz="1600" dirty="0" smtClean="0"/>
              <a:t>, r – </a:t>
            </a:r>
            <a:r>
              <a:rPr lang="en-GB" sz="1600" dirty="0" err="1" smtClean="0"/>
              <a:t>průměrný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k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(</a:t>
            </a:r>
            <a:r>
              <a:rPr lang="en-GB" sz="1600" dirty="0" err="1" smtClean="0"/>
              <a:t>kultivační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výší</a:t>
            </a:r>
            <a:r>
              <a:rPr lang="en-GB" sz="1600" dirty="0" smtClean="0"/>
              <a:t>-li se </a:t>
            </a:r>
            <a:r>
              <a:rPr lang="en-GB" sz="1600" dirty="0" err="1" smtClean="0"/>
              <a:t>průměrná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o 30%, </a:t>
            </a:r>
            <a:r>
              <a:rPr lang="en-GB" sz="1600" dirty="0" err="1" smtClean="0"/>
              <a:t>zvýší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poměr</a:t>
            </a:r>
            <a:r>
              <a:rPr lang="cs-CZ" sz="1600" dirty="0"/>
              <a:t> </a:t>
            </a:r>
            <a:r>
              <a:rPr lang="en-GB" sz="1600" dirty="0" smtClean="0"/>
              <a:t>B/N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2x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5184576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oncept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vždy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</a:t>
            </a:r>
            <a:r>
              <a:rPr lang="en-GB" sz="1600" dirty="0" err="1" smtClean="0"/>
              <a:t>aplikovatelný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situacích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následnické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sukcesní</a:t>
            </a:r>
            <a:r>
              <a:rPr lang="en-GB" sz="1600" dirty="0" smtClean="0"/>
              <a:t>)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udržitelné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se </a:t>
            </a:r>
            <a:r>
              <a:rPr lang="en-GB" sz="1600" dirty="0" err="1" smtClean="0"/>
              <a:t>pravděpodobně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úrovních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/</a:t>
            </a:r>
            <a:r>
              <a:rPr lang="en-GB" sz="1600" dirty="0" err="1" smtClean="0"/>
              <a:t>poruch</a:t>
            </a:r>
            <a:r>
              <a:rPr lang="cs-CZ" sz="1600" dirty="0" smtClean="0"/>
              <a:t> (KRAKONOŠOVA zahrádka)</a:t>
            </a:r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klasického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reprezentují</a:t>
            </a:r>
            <a:r>
              <a:rPr lang="cs-CZ" sz="1600" dirty="0"/>
              <a:t> </a:t>
            </a:r>
            <a:r>
              <a:rPr lang="en-GB" sz="1600" dirty="0" err="1" smtClean="0"/>
              <a:t>stav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současného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rovnováha</a:t>
            </a:r>
            <a:r>
              <a:rPr lang="en-GB" sz="1600" dirty="0" smtClean="0"/>
              <a:t> a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náhodně</a:t>
            </a:r>
            <a:r>
              <a:rPr lang="en-GB" sz="1600" dirty="0" smtClean="0"/>
              <a:t> </a:t>
            </a:r>
            <a:r>
              <a:rPr lang="en-GB" sz="1600" dirty="0" err="1" smtClean="0"/>
              <a:t>přeruší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err="1" smtClean="0"/>
              <a:t>dosáhnout</a:t>
            </a:r>
            <a:r>
              <a:rPr lang="en-GB" sz="1600" dirty="0" smtClean="0"/>
              <a:t> </a:t>
            </a:r>
            <a:r>
              <a:rPr lang="en-GB" sz="1600" dirty="0" err="1" smtClean="0"/>
              <a:t>plné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59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472608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vykonávány</a:t>
            </a:r>
            <a:r>
              <a:rPr lang="cs-CZ" sz="1600" dirty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navzájem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aždá</a:t>
            </a:r>
            <a:r>
              <a:rPr lang="en-GB" sz="1600" dirty="0" smtClean="0"/>
              <a:t> </a:t>
            </a:r>
            <a:r>
              <a:rPr lang="en-GB" sz="1600" dirty="0" smtClean="0"/>
              <a:t>populace </a:t>
            </a:r>
            <a:r>
              <a:rPr lang="en-GB" sz="1600" dirty="0" err="1" smtClean="0"/>
              <a:t>vykonává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představují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err="1" smtClean="0"/>
              <a:t>opulace</a:t>
            </a:r>
            <a:r>
              <a:rPr lang="en-GB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dané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cechovní</a:t>
            </a:r>
            <a:r>
              <a:rPr lang="en-GB" sz="1600" dirty="0" smtClean="0"/>
              <a:t>/</a:t>
            </a:r>
            <a:r>
              <a:rPr lang="en-GB" sz="1600" dirty="0" err="1" smtClean="0"/>
              <a:t>spolková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intenzivně</a:t>
            </a:r>
            <a:r>
              <a:rPr lang="cs-CZ" sz="1600" dirty="0"/>
              <a:t> </a:t>
            </a:r>
            <a:r>
              <a:rPr lang="en-GB" sz="1600" dirty="0" err="1" smtClean="0"/>
              <a:t>soutěží</a:t>
            </a:r>
            <a:r>
              <a:rPr lang="cs-CZ" sz="1600" dirty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kosystémy</a:t>
            </a:r>
            <a:r>
              <a:rPr lang="en-GB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en-GB" sz="1600" dirty="0" smtClean="0"/>
              <a:t>,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ekosystémy</a:t>
            </a:r>
            <a:r>
              <a:rPr lang="cs-CZ" sz="1600" dirty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a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iné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využité</a:t>
            </a:r>
            <a:r>
              <a:rPr lang="en-GB" sz="1600" dirty="0" smtClean="0"/>
              <a:t>, </a:t>
            </a:r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je </a:t>
            </a:r>
            <a:r>
              <a:rPr lang="en-GB" sz="1600" dirty="0" err="1" smtClean="0"/>
              <a:t>malá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obsazeny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, </a:t>
            </a:r>
            <a:r>
              <a:rPr lang="en-GB" sz="1600" dirty="0" err="1" smtClean="0"/>
              <a:t>což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cs-CZ" sz="1600" dirty="0" smtClean="0"/>
              <a:t>é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 v </a:t>
            </a:r>
            <a:r>
              <a:rPr lang="en-GB" sz="1600" dirty="0" err="1" smtClean="0"/>
              <a:t>narušených</a:t>
            </a:r>
            <a:r>
              <a:rPr lang="cs-CZ" sz="1600" dirty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nedostatek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fyziologicky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schopných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zaplnit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8631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97884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rátká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doba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z</a:t>
            </a:r>
            <a:r>
              <a:rPr lang="en-GB" sz="1600" dirty="0" err="1" smtClean="0"/>
              <a:t>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zabránit</a:t>
            </a:r>
            <a:r>
              <a:rPr lang="en-GB" sz="1600" dirty="0" smtClean="0"/>
              <a:t> </a:t>
            </a:r>
            <a:r>
              <a:rPr lang="en-GB" sz="1600" dirty="0" err="1" smtClean="0"/>
              <a:t>řádné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posloupnosti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očáteční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určit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zaplní</a:t>
            </a:r>
            <a:r>
              <a:rPr lang="en-GB" sz="1600" dirty="0" smtClean="0"/>
              <a:t> </a:t>
            </a:r>
            <a:r>
              <a:rPr lang="en-GB" sz="1600" dirty="0" err="1" smtClean="0"/>
              <a:t>niku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a </a:t>
            </a:r>
            <a:r>
              <a:rPr lang="en-GB" sz="1600" dirty="0" err="1" smtClean="0"/>
              <a:t>určí</a:t>
            </a:r>
            <a:r>
              <a:rPr lang="en-GB" sz="1600" dirty="0" smtClean="0"/>
              <a:t> </a:t>
            </a:r>
            <a:r>
              <a:rPr lang="en-GB" sz="1600" dirty="0" err="1" smtClean="0"/>
              <a:t>sekvenci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budou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z </a:t>
            </a:r>
            <a:r>
              <a:rPr lang="en-GB" sz="1600" dirty="0" err="1" smtClean="0"/>
              <a:t>výše</a:t>
            </a:r>
            <a:r>
              <a:rPr lang="en-GB" sz="1600" dirty="0" smtClean="0"/>
              <a:t> </a:t>
            </a:r>
            <a:r>
              <a:rPr lang="en-GB" sz="1600" dirty="0" err="1" smtClean="0"/>
              <a:t>uvedených</a:t>
            </a:r>
            <a:r>
              <a:rPr lang="en-GB" sz="1600" dirty="0" smtClean="0"/>
              <a:t> </a:t>
            </a:r>
            <a:r>
              <a:rPr lang="en-GB" sz="1600" dirty="0" err="1" smtClean="0"/>
              <a:t>důvodů</a:t>
            </a:r>
            <a:r>
              <a:rPr lang="en-GB" sz="1600" dirty="0" smtClean="0"/>
              <a:t> v </a:t>
            </a:r>
            <a:r>
              <a:rPr lang="en-GB" sz="1600" dirty="0" err="1" smtClean="0"/>
              <a:t>mnohých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nedosáhne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se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r>
              <a:rPr lang="en-GB" sz="1600" dirty="0" smtClean="0"/>
              <a:t> v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, </a:t>
            </a:r>
            <a:r>
              <a:rPr lang="en-GB" sz="1600" dirty="0" err="1" smtClean="0"/>
              <a:t>tato</a:t>
            </a:r>
            <a:r>
              <a:rPr lang="en-GB" sz="1600" dirty="0" smtClean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přetrvá</a:t>
            </a:r>
            <a:r>
              <a:rPr lang="cs-CZ" sz="1600" dirty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intervenci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(disturbance),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zrychlenou</a:t>
            </a:r>
            <a:r>
              <a:rPr lang="cs-CZ" sz="1600" dirty="0"/>
              <a:t>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jinými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25998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hrubá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(P) </a:t>
            </a:r>
            <a:r>
              <a:rPr lang="en-GB" sz="1600" dirty="0" err="1" smtClean="0"/>
              <a:t>přesáhne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(R)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se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akumulovat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ekvivalentní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fotosyntéze</a:t>
            </a:r>
            <a:r>
              <a:rPr lang="en-GB" sz="1600" dirty="0" smtClean="0"/>
              <a:t> (s </a:t>
            </a:r>
            <a:r>
              <a:rPr lang="en-GB" sz="1600" dirty="0" err="1" smtClean="0"/>
              <a:t>výjimkou</a:t>
            </a:r>
            <a:r>
              <a:rPr lang="en-GB" sz="1600" dirty="0" smtClean="0"/>
              <a:t> </a:t>
            </a:r>
            <a:r>
              <a:rPr lang="en-GB" sz="1600" dirty="0" err="1" smtClean="0"/>
              <a:t>hlubokomořských</a:t>
            </a:r>
            <a:r>
              <a:rPr lang="cs-CZ" sz="1600" dirty="0"/>
              <a:t> </a:t>
            </a:r>
            <a:r>
              <a:rPr lang="en-GB" sz="1600" dirty="0" err="1" smtClean="0"/>
              <a:t>hydrotermálních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Autotrofní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sukcese</a:t>
            </a:r>
            <a:r>
              <a:rPr lang="en-GB" sz="1600" b="1" dirty="0" smtClean="0"/>
              <a:t> </a:t>
            </a:r>
            <a:r>
              <a:rPr lang="en-GB" sz="1600" dirty="0" smtClean="0"/>
              <a:t>- P/R &gt;1 (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) – v </a:t>
            </a:r>
            <a:r>
              <a:rPr lang="en-GB" sz="1600" dirty="0" err="1" smtClean="0"/>
              <a:t>prostředích</a:t>
            </a:r>
            <a:r>
              <a:rPr lang="cs-CZ" sz="1600" dirty="0"/>
              <a:t> </a:t>
            </a:r>
            <a:r>
              <a:rPr lang="en-GB" sz="1600" dirty="0" err="1" smtClean="0"/>
              <a:t>postrádajících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hmotu</a:t>
            </a:r>
            <a:r>
              <a:rPr lang="en-GB" sz="1600" dirty="0" smtClean="0"/>
              <a:t> s </a:t>
            </a:r>
            <a:r>
              <a:rPr lang="en-GB" sz="1600" dirty="0" err="1" smtClean="0"/>
              <a:t>neomezeným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přísunem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en-GB" sz="1600" dirty="0" err="1" smtClean="0"/>
              <a:t>mladé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skály</a:t>
            </a:r>
            <a:r>
              <a:rPr lang="en-GB" sz="1600" dirty="0" smtClean="0"/>
              <a:t>; </a:t>
            </a:r>
            <a:r>
              <a:rPr lang="en-GB" sz="1600" dirty="0" err="1" smtClean="0"/>
              <a:t>minimální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živiny,vysoká</a:t>
            </a:r>
            <a:r>
              <a:rPr lang="en-GB" sz="1600" dirty="0" smtClean="0"/>
              <a:t> tolerance k </a:t>
            </a:r>
            <a:r>
              <a:rPr lang="en-GB" sz="1600" dirty="0" err="1" smtClean="0"/>
              <a:t>nepříznivým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výhodou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</a:t>
            </a:r>
            <a:r>
              <a:rPr lang="en-GB" sz="1600" dirty="0" err="1" smtClean="0"/>
              <a:t>atmosférického</a:t>
            </a:r>
            <a:r>
              <a:rPr lang="en-GB" sz="1600" dirty="0" smtClean="0"/>
              <a:t> N;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lišejníky</a:t>
            </a:r>
            <a:endParaRPr lang="en-GB" sz="1600" dirty="0" smtClean="0"/>
          </a:p>
          <a:p>
            <a:r>
              <a:rPr lang="en-GB" sz="1600" dirty="0" smtClean="0"/>
              <a:t>P/R se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1,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k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Heterotrofní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smtClean="0"/>
              <a:t>- P/R &lt;1 –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ubývat</a:t>
            </a:r>
            <a:r>
              <a:rPr lang="en-GB" sz="1600" dirty="0" smtClean="0"/>
              <a:t> –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</a:t>
            </a:r>
            <a:r>
              <a:rPr lang="en-GB" sz="1600" dirty="0" smtClean="0"/>
              <a:t> se </a:t>
            </a:r>
            <a:r>
              <a:rPr lang="en-GB" sz="1600" dirty="0" err="1" smtClean="0"/>
              <a:t>snižuje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edostatečný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r>
              <a:rPr lang="en-GB" sz="1600" dirty="0" smtClean="0"/>
              <a:t> a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</a:t>
            </a:r>
            <a:r>
              <a:rPr lang="cs-CZ" sz="1600" dirty="0"/>
              <a:t> </a:t>
            </a:r>
            <a:r>
              <a:rPr lang="en-GB" sz="1600" dirty="0" err="1" smtClean="0"/>
              <a:t>uskladněnou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chemickou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endParaRPr lang="en-GB" sz="1600" dirty="0" smtClean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dočasná</a:t>
            </a:r>
            <a:r>
              <a:rPr lang="en-GB" sz="1600" dirty="0" smtClean="0"/>
              <a:t> </a:t>
            </a:r>
            <a:r>
              <a:rPr lang="en-GB" sz="1600" dirty="0" err="1" smtClean="0"/>
              <a:t>protože</a:t>
            </a:r>
            <a:r>
              <a:rPr lang="en-GB" sz="1600" dirty="0" smtClean="0"/>
              <a:t> </a:t>
            </a:r>
            <a:r>
              <a:rPr lang="en-GB" sz="1600" dirty="0" err="1" smtClean="0"/>
              <a:t>vyvrcholí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extinkcí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zásob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dekompozičních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padlý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–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rozpadu</a:t>
            </a:r>
            <a:r>
              <a:rPr lang="en-GB" sz="1600" dirty="0" smtClean="0"/>
              <a:t> </a:t>
            </a:r>
            <a:r>
              <a:rPr lang="en-GB" sz="1600" dirty="0" err="1" smtClean="0"/>
              <a:t>kmene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183447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57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vytvořit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komunitu</a:t>
            </a:r>
            <a:r>
              <a:rPr lang="en-GB" sz="1600" dirty="0"/>
              <a:t> </a:t>
            </a:r>
            <a:r>
              <a:rPr lang="en-GB" sz="1600" dirty="0" err="1"/>
              <a:t>pokud</a:t>
            </a:r>
            <a:r>
              <a:rPr lang="en-GB" sz="1600" dirty="0"/>
              <a:t> je </a:t>
            </a:r>
            <a:r>
              <a:rPr lang="en-GB" sz="1600" dirty="0" err="1" smtClean="0"/>
              <a:t>stálý</a:t>
            </a:r>
            <a:r>
              <a:rPr lang="cs-CZ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z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zdroje</a:t>
            </a:r>
            <a:r>
              <a:rPr lang="en-GB" sz="1600" dirty="0"/>
              <a:t> (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cs-CZ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přestane</a:t>
            </a:r>
            <a:r>
              <a:rPr lang="en-GB" sz="1600" dirty="0"/>
              <a:t> </a:t>
            </a:r>
            <a:r>
              <a:rPr lang="en-GB" sz="1600" dirty="0" err="1"/>
              <a:t>přijímat</a:t>
            </a:r>
            <a:r>
              <a:rPr lang="en-GB" sz="1600" dirty="0"/>
              <a:t> </a:t>
            </a:r>
            <a:r>
              <a:rPr lang="en-GB" sz="1600" dirty="0" err="1"/>
              <a:t>potravu</a:t>
            </a:r>
            <a:r>
              <a:rPr lang="en-GB" sz="1600" dirty="0"/>
              <a:t>, </a:t>
            </a:r>
            <a:r>
              <a:rPr lang="en-GB" sz="1600" dirty="0" err="1"/>
              <a:t>komunita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ionýrské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musí</a:t>
            </a:r>
            <a:r>
              <a:rPr lang="en-GB" sz="1600" dirty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intenzitu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a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aby </a:t>
            </a:r>
            <a:r>
              <a:rPr lang="en-GB" sz="1600" dirty="0" err="1"/>
              <a:t>byly</a:t>
            </a:r>
            <a:r>
              <a:rPr lang="en-GB" sz="1600" dirty="0"/>
              <a:t> v </a:t>
            </a:r>
            <a:r>
              <a:rPr lang="en-GB" sz="1600" dirty="0" err="1"/>
              <a:t>předstihu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sekundárními</a:t>
            </a:r>
            <a:r>
              <a:rPr lang="en-GB" sz="1600" dirty="0"/>
              <a:t> </a:t>
            </a:r>
            <a:r>
              <a:rPr lang="en-GB" sz="1600" dirty="0" err="1"/>
              <a:t>invazními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558939" cy="36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111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856984" cy="6408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Autotrofní</a:t>
            </a:r>
            <a:r>
              <a:rPr lang="en-GB" sz="1600" b="1" dirty="0"/>
              <a:t> – </a:t>
            </a:r>
            <a:r>
              <a:rPr lang="en-GB" sz="1600" b="1" dirty="0" err="1"/>
              <a:t>heterotrofní</a:t>
            </a:r>
            <a:r>
              <a:rPr lang="en-GB" sz="1600" b="1" dirty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/</a:t>
            </a:r>
            <a:r>
              <a:rPr lang="en-GB" sz="1600" b="1" dirty="0" err="1"/>
              <a:t>posloupnosti</a:t>
            </a:r>
            <a:r>
              <a:rPr lang="en-GB" sz="1600" b="1" dirty="0"/>
              <a:t> - </a:t>
            </a:r>
            <a:r>
              <a:rPr lang="en-GB" sz="1600" b="1" dirty="0" err="1"/>
              <a:t>příklady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lomky</a:t>
            </a:r>
            <a:r>
              <a:rPr lang="en-GB" sz="1600" dirty="0" smtClean="0"/>
              <a:t> </a:t>
            </a:r>
            <a:r>
              <a:rPr lang="en-GB" sz="1600" dirty="0" err="1"/>
              <a:t>vstupující</a:t>
            </a:r>
            <a:r>
              <a:rPr lang="en-GB" sz="1600" dirty="0"/>
              <a:t> do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b="1" dirty="0" err="1"/>
              <a:t>detrit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en-GB" sz="1600" dirty="0" err="1"/>
              <a:t>rozpadající</a:t>
            </a:r>
            <a:r>
              <a:rPr lang="en-GB" sz="1600" dirty="0"/>
              <a:t> se </a:t>
            </a:r>
            <a:r>
              <a:rPr lang="en-GB" sz="1600" dirty="0" err="1" smtClean="0"/>
              <a:t>odumřelá</a:t>
            </a:r>
            <a:r>
              <a:rPr lang="cs-CZ" sz="1600" dirty="0"/>
              <a:t> </a:t>
            </a:r>
            <a:r>
              <a:rPr lang="en-GB" sz="1600" b="1" dirty="0" err="1" smtClean="0"/>
              <a:t>organická</a:t>
            </a:r>
            <a:r>
              <a:rPr lang="en-GB" sz="1600" b="1" dirty="0" smtClean="0"/>
              <a:t> </a:t>
            </a:r>
            <a:r>
              <a:rPr lang="en-GB" sz="1600" b="1" dirty="0" err="1"/>
              <a:t>hmota</a:t>
            </a:r>
            <a:r>
              <a:rPr lang="en-GB" sz="1600" b="1" dirty="0"/>
              <a:t> </a:t>
            </a:r>
            <a:r>
              <a:rPr lang="en-GB" sz="1600" dirty="0"/>
              <a:t>v </a:t>
            </a:r>
            <a:r>
              <a:rPr lang="en-GB" sz="1600" dirty="0" err="1"/>
              <a:t>ekosystému</a:t>
            </a:r>
            <a:r>
              <a:rPr lang="en-GB" sz="1600" dirty="0"/>
              <a:t>) - </a:t>
            </a:r>
            <a:r>
              <a:rPr lang="en-GB" sz="1600" dirty="0" err="1"/>
              <a:t>čerstvý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– </a:t>
            </a:r>
            <a:r>
              <a:rPr lang="en-GB" sz="1600" dirty="0" err="1"/>
              <a:t>mechanicky</a:t>
            </a:r>
            <a:r>
              <a:rPr lang="en-GB" sz="1600" dirty="0"/>
              <a:t> </a:t>
            </a:r>
            <a:r>
              <a:rPr lang="en-GB" sz="1600" dirty="0" err="1" smtClean="0"/>
              <a:t>roztrhané</a:t>
            </a:r>
            <a:r>
              <a:rPr lang="cs-CZ" sz="1600" dirty="0"/>
              <a:t> </a:t>
            </a:r>
            <a:r>
              <a:rPr lang="en-GB" sz="1600" dirty="0" err="1" smtClean="0"/>
              <a:t>kousky</a:t>
            </a:r>
            <a:r>
              <a:rPr lang="en-GB" sz="1600" dirty="0" smtClean="0"/>
              <a:t> </a:t>
            </a:r>
            <a:r>
              <a:rPr lang="en-GB" sz="1600" dirty="0" err="1"/>
              <a:t>listů</a:t>
            </a:r>
            <a:r>
              <a:rPr lang="en-GB" sz="1600" dirty="0"/>
              <a:t>, </a:t>
            </a:r>
            <a:r>
              <a:rPr lang="en-GB" sz="1600" dirty="0" err="1"/>
              <a:t>kořenů</a:t>
            </a:r>
            <a:r>
              <a:rPr lang="en-GB" sz="1600" dirty="0"/>
              <a:t>, </a:t>
            </a:r>
            <a:r>
              <a:rPr lang="en-GB" sz="1600" dirty="0" err="1"/>
              <a:t>stonků</a:t>
            </a:r>
            <a:r>
              <a:rPr lang="en-GB" sz="1600" dirty="0"/>
              <a:t> a </a:t>
            </a:r>
            <a:r>
              <a:rPr lang="en-GB" sz="1600" dirty="0" err="1"/>
              <a:t>stélky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r>
              <a:rPr lang="en-GB" sz="1600" dirty="0"/>
              <a:t> – plus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 smtClean="0"/>
              <a:t>kousky</a:t>
            </a:r>
            <a:r>
              <a:rPr lang="cs-CZ" sz="1600" dirty="0"/>
              <a:t>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/>
              <a:t>materiálů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asociované</a:t>
            </a:r>
            <a:r>
              <a:rPr lang="en-GB" sz="1600" dirty="0"/>
              <a:t> s </a:t>
            </a:r>
            <a:r>
              <a:rPr lang="en-GB" sz="1600" dirty="0" err="1"/>
              <a:t>tímto</a:t>
            </a:r>
            <a:r>
              <a:rPr lang="en-GB" sz="1600" dirty="0"/>
              <a:t> </a:t>
            </a:r>
            <a:r>
              <a:rPr lang="en-GB" sz="1600" dirty="0" err="1" smtClean="0"/>
              <a:t>materiálem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komplexní</a:t>
            </a:r>
            <a:r>
              <a:rPr lang="en-GB" sz="1600" dirty="0"/>
              <a:t>, ale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populacích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předvídatelné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přidáme</a:t>
            </a:r>
            <a:r>
              <a:rPr lang="en-GB" sz="1600" dirty="0" smtClean="0"/>
              <a:t>-li </a:t>
            </a:r>
            <a:r>
              <a:rPr lang="en-GB" sz="1600" dirty="0" err="1" smtClean="0"/>
              <a:t>sterilní</a:t>
            </a:r>
            <a:r>
              <a:rPr lang="cs-CZ" sz="1600" dirty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vodného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s </a:t>
            </a:r>
            <a:r>
              <a:rPr lang="en-GB" sz="1600" dirty="0" err="1"/>
              <a:t>malým</a:t>
            </a:r>
            <a:r>
              <a:rPr lang="en-GB" sz="1600" dirty="0"/>
              <a:t> </a:t>
            </a:r>
            <a:r>
              <a:rPr lang="en-GB" sz="1600" dirty="0" err="1"/>
              <a:t>množstvím</a:t>
            </a:r>
            <a:r>
              <a:rPr lang="en-GB" sz="1600" dirty="0"/>
              <a:t> </a:t>
            </a:r>
            <a:r>
              <a:rPr lang="en-GB" sz="1600" dirty="0" err="1"/>
              <a:t>přirozeného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  </a:t>
            </a:r>
            <a:r>
              <a:rPr lang="en-GB" sz="1600" dirty="0" smtClean="0"/>
              <a:t>– </a:t>
            </a:r>
            <a:r>
              <a:rPr lang="en-GB" sz="1600" dirty="0" err="1"/>
              <a:t>charakteristická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komunitě</a:t>
            </a:r>
            <a:r>
              <a:rPr lang="en-GB" sz="1600" dirty="0"/>
              <a:t> </a:t>
            </a:r>
            <a:r>
              <a:rPr lang="en-GB" sz="1600" dirty="0" err="1" smtClean="0"/>
              <a:t>připomínající</a:t>
            </a:r>
            <a:r>
              <a:rPr lang="cs-CZ" sz="1600" dirty="0"/>
              <a:t> </a:t>
            </a:r>
            <a:r>
              <a:rPr lang="en-GB" sz="1600" dirty="0" err="1" smtClean="0"/>
              <a:t>komunitu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přirozeném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/>
              <a:t>8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organickém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pl-PL" sz="1600" dirty="0" smtClean="0"/>
              <a:t>maxima </a:t>
            </a:r>
            <a:r>
              <a:rPr lang="pl-PL" sz="1600" dirty="0"/>
              <a:t>je dosaženo po 15 – 150 </a:t>
            </a:r>
            <a:r>
              <a:rPr lang="pl-PL" sz="1600" dirty="0" smtClean="0"/>
              <a:t>hodinách;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/>
              <a:t>pokles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200 </a:t>
            </a:r>
            <a:r>
              <a:rPr lang="en-GB" sz="1600" dirty="0" err="1" smtClean="0"/>
              <a:t>hodinách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álevníci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objevují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100 </a:t>
            </a:r>
            <a:r>
              <a:rPr lang="en-GB" sz="1600" dirty="0" err="1"/>
              <a:t>hodinách</a:t>
            </a:r>
            <a:r>
              <a:rPr lang="en-GB" sz="1600" dirty="0"/>
              <a:t>, maximum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smtClean="0"/>
              <a:t>200-300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faktorů</a:t>
            </a:r>
            <a:r>
              <a:rPr lang="en-GB" sz="1600" dirty="0"/>
              <a:t> </a:t>
            </a:r>
            <a:r>
              <a:rPr lang="en-GB" sz="1600" dirty="0" err="1"/>
              <a:t>životního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 –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časový</a:t>
            </a:r>
            <a:r>
              <a:rPr lang="en-GB" sz="1600" dirty="0"/>
              <a:t> </a:t>
            </a:r>
            <a:r>
              <a:rPr lang="en-GB" sz="1600" dirty="0" smtClean="0"/>
              <a:t>sled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5064"/>
            <a:ext cx="194360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0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32656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Celkový výsledek </a:t>
            </a:r>
            <a:r>
              <a:rPr lang="cs-CZ" sz="1600" dirty="0" smtClean="0"/>
              <a:t>–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degradace </a:t>
            </a:r>
            <a:r>
              <a:rPr lang="cs-CZ" sz="1600" dirty="0"/>
              <a:t>na dusík chudých rostlinných polymerů a jejich nahrazení na dusík bohatou </a:t>
            </a:r>
            <a:r>
              <a:rPr lang="cs-CZ" sz="1600" dirty="0" smtClean="0"/>
              <a:t>mikroflórou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esenciální pro bezobratlé i obratlovce živící se na detritu</a:t>
            </a:r>
          </a:p>
          <a:p>
            <a:endParaRPr lang="cs-CZ" sz="1600" dirty="0"/>
          </a:p>
          <a:p>
            <a:r>
              <a:rPr lang="cs-CZ" sz="1600" dirty="0"/>
              <a:t>Autotrofní – heterotrofní sukcese/posloupnosti - příklady: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itrifikace </a:t>
            </a:r>
            <a:r>
              <a:rPr lang="cs-CZ" sz="1600" dirty="0"/>
              <a:t>(přeměna amoniaku na nitrát) – inhibována v mnoha klimaxových ekosystémech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nitrifikační populace ustoupí v lesních a lučních půdách blížících se klimaxu – akumulace dusíku ve formě amonného </a:t>
            </a:r>
            <a:r>
              <a:rPr lang="cs-CZ" sz="1600" dirty="0" smtClean="0"/>
              <a:t>iontu důležité </a:t>
            </a:r>
            <a:r>
              <a:rPr lang="cs-CZ" sz="1600" dirty="0"/>
              <a:t>pro rostliny a ne-nitrifikační bakterie – amonný iont se hůře vymývá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8999"/>
            <a:ext cx="4824536" cy="321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525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Biofilmy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biologická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složená</a:t>
            </a:r>
            <a:r>
              <a:rPr lang="en-GB" sz="1600" dirty="0"/>
              <a:t> z  </a:t>
            </a:r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baktérií,řas</a:t>
            </a:r>
            <a:r>
              <a:rPr lang="en-GB" sz="1600" dirty="0"/>
              <a:t>, hub,</a:t>
            </a:r>
          </a:p>
          <a:p>
            <a:pPr marL="0" indent="0">
              <a:buNone/>
            </a:pPr>
            <a:r>
              <a:rPr lang="en-GB" sz="1600" dirty="0" err="1"/>
              <a:t>mikroprotozoa</a:t>
            </a:r>
            <a:r>
              <a:rPr lang="en-GB" sz="1600" dirty="0"/>
              <a:t>, </a:t>
            </a:r>
            <a:r>
              <a:rPr lang="en-GB" sz="1600" dirty="0" err="1"/>
              <a:t>metazoa</a:t>
            </a:r>
            <a:r>
              <a:rPr lang="en-GB" sz="1600" dirty="0"/>
              <a:t>)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extracelulárních</a:t>
            </a:r>
            <a:r>
              <a:rPr lang="en-GB" sz="1600" dirty="0"/>
              <a:t> </a:t>
            </a:r>
            <a:r>
              <a:rPr lang="en-GB" sz="1600" dirty="0" err="1"/>
              <a:t>polymerních</a:t>
            </a:r>
            <a:r>
              <a:rPr lang="en-GB" sz="1600" dirty="0"/>
              <a:t> </a:t>
            </a:r>
            <a:r>
              <a:rPr lang="en-GB" sz="1600" dirty="0" err="1"/>
              <a:t>produktů</a:t>
            </a:r>
            <a:r>
              <a:rPr lang="en-GB" sz="1600" dirty="0"/>
              <a:t>,</a:t>
            </a:r>
          </a:p>
          <a:p>
            <a:pPr marL="0" indent="0">
              <a:buNone/>
            </a:pPr>
            <a:r>
              <a:rPr lang="en-GB" sz="1600" dirty="0" err="1"/>
              <a:t>která</a:t>
            </a:r>
            <a:r>
              <a:rPr lang="en-GB" sz="1600" dirty="0"/>
              <a:t> je </a:t>
            </a:r>
            <a:r>
              <a:rPr lang="en-GB" sz="1600" dirty="0" err="1"/>
              <a:t>přichycena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nejrůznějších</a:t>
            </a:r>
            <a:r>
              <a:rPr lang="en-GB" sz="1600" dirty="0"/>
              <a:t> </a:t>
            </a:r>
            <a:r>
              <a:rPr lang="en-GB" sz="1600" dirty="0" err="1"/>
              <a:t>podkladů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či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jsou</a:t>
            </a:r>
            <a:r>
              <a:rPr lang="en-GB" sz="1600" dirty="0"/>
              <a:t> v </a:t>
            </a:r>
            <a:r>
              <a:rPr lang="en-GB" sz="1600" dirty="0" err="1"/>
              <a:t>kontaktu</a:t>
            </a:r>
            <a:r>
              <a:rPr lang="en-GB" sz="1600" dirty="0"/>
              <a:t> s </a:t>
            </a:r>
            <a:r>
              <a:rPr lang="en-GB" sz="1600" dirty="0" err="1" smtClean="0"/>
              <a:t>vodou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5816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1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še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kolonizací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–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ponoření</a:t>
            </a:r>
            <a:r>
              <a:rPr lang="en-GB" sz="1600" dirty="0"/>
              <a:t> </a:t>
            </a:r>
            <a:r>
              <a:rPr lang="en-GB" sz="1600" dirty="0" err="1"/>
              <a:t>čistého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do </a:t>
            </a:r>
            <a:r>
              <a:rPr lang="en-GB" sz="1600" dirty="0" err="1" smtClean="0"/>
              <a:t>přirozených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</a:t>
            </a:r>
            <a:r>
              <a:rPr lang="en-GB" sz="1600" dirty="0" err="1"/>
              <a:t>znečišťování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dominujících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 smtClean="0"/>
              <a:t>čase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b="1" dirty="0"/>
              <a:t>„</a:t>
            </a:r>
            <a:r>
              <a:rPr lang="en-GB" sz="1600" b="1" dirty="0" err="1"/>
              <a:t>epibiosis</a:t>
            </a:r>
            <a:r>
              <a:rPr lang="en-GB" sz="1600" b="1" dirty="0"/>
              <a:t>“ </a:t>
            </a:r>
            <a:r>
              <a:rPr lang="en-GB" sz="1600" dirty="0"/>
              <a:t>-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nahrazeni</a:t>
            </a:r>
            <a:r>
              <a:rPr lang="en-GB" sz="1600" dirty="0"/>
              <a:t> </a:t>
            </a:r>
            <a:r>
              <a:rPr lang="en-GB" sz="1600" dirty="0" err="1"/>
              <a:t>dříve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evolučně</a:t>
            </a:r>
            <a:r>
              <a:rPr lang="en-GB" sz="1600" dirty="0"/>
              <a:t> </a:t>
            </a:r>
            <a:r>
              <a:rPr lang="en-GB" sz="1600" dirty="0" err="1"/>
              <a:t>definovanými</a:t>
            </a:r>
            <a:r>
              <a:rPr lang="en-GB" sz="1600" dirty="0"/>
              <a:t> </a:t>
            </a:r>
            <a:r>
              <a:rPr lang="en-GB" sz="1600" dirty="0" err="1"/>
              <a:t>požadavky</a:t>
            </a:r>
            <a:r>
              <a:rPr lang="en-GB" sz="1600" dirty="0"/>
              <a:t> se </a:t>
            </a:r>
            <a:r>
              <a:rPr lang="en-GB" sz="1600" dirty="0" err="1"/>
              <a:t>zapojí</a:t>
            </a:r>
            <a:r>
              <a:rPr lang="en-GB" sz="1600" dirty="0"/>
              <a:t> do </a:t>
            </a:r>
            <a:r>
              <a:rPr lang="en-GB" sz="1600" dirty="0" err="1" smtClean="0"/>
              <a:t>povrchových</a:t>
            </a:r>
            <a:r>
              <a:rPr lang="cs-CZ" sz="1600" dirty="0"/>
              <a:t> </a:t>
            </a:r>
            <a:r>
              <a:rPr lang="en-GB" sz="1600" dirty="0" err="1" smtClean="0"/>
              <a:t>konsorcií</a:t>
            </a:r>
            <a:r>
              <a:rPr lang="en-GB" sz="1600" dirty="0" smtClean="0"/>
              <a:t> </a:t>
            </a:r>
            <a:r>
              <a:rPr lang="en-GB" sz="1600" dirty="0"/>
              <a:t>(Wahl 1989)</a:t>
            </a:r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dvěma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, </a:t>
            </a:r>
            <a:r>
              <a:rPr lang="en-GB" sz="1600" dirty="0" err="1"/>
              <a:t>kdy</a:t>
            </a:r>
            <a:r>
              <a:rPr lang="en-GB" sz="1600" dirty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druhém</a:t>
            </a:r>
            <a:r>
              <a:rPr lang="en-GB" sz="1600" dirty="0"/>
              <a:t>, ale </a:t>
            </a:r>
            <a:r>
              <a:rPr lang="en-GB" sz="1600" dirty="0" err="1" smtClean="0"/>
              <a:t>neparazituje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něm</a:t>
            </a:r>
            <a:endParaRPr lang="en-GB" sz="1600" dirty="0"/>
          </a:p>
          <a:p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založena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sekvenci</a:t>
            </a:r>
            <a:r>
              <a:rPr lang="en-GB" sz="1600" dirty="0"/>
              <a:t> </a:t>
            </a:r>
            <a:r>
              <a:rPr lang="en-GB" sz="1600" dirty="0" err="1"/>
              <a:t>fyzikálních</a:t>
            </a:r>
            <a:r>
              <a:rPr lang="en-GB" sz="1600" dirty="0"/>
              <a:t> a </a:t>
            </a:r>
            <a:r>
              <a:rPr lang="en-GB" sz="1600" dirty="0" err="1"/>
              <a:t>biologických</a:t>
            </a:r>
            <a:r>
              <a:rPr lang="en-GB" sz="1600" dirty="0"/>
              <a:t> </a:t>
            </a:r>
            <a:r>
              <a:rPr lang="en-GB" sz="1600" dirty="0" err="1" smtClean="0"/>
              <a:t>událostí</a:t>
            </a:r>
            <a:r>
              <a:rPr lang="cs-CZ" sz="1600" dirty="0"/>
              <a:t> </a:t>
            </a:r>
            <a:r>
              <a:rPr lang="en-GB" sz="1600" dirty="0" err="1" smtClean="0"/>
              <a:t>začínajících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adsorpcí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filmu</a:t>
            </a:r>
            <a:r>
              <a:rPr lang="en-GB" sz="1600" dirty="0"/>
              <a:t> </a:t>
            </a:r>
            <a:r>
              <a:rPr lang="en-GB" sz="1600" dirty="0" err="1"/>
              <a:t>těsně</a:t>
            </a:r>
            <a:r>
              <a:rPr lang="en-GB" sz="1600" dirty="0"/>
              <a:t> </a:t>
            </a:r>
            <a:r>
              <a:rPr lang="en-GB" sz="1600" dirty="0" err="1"/>
              <a:t>následovanou</a:t>
            </a:r>
            <a:r>
              <a:rPr lang="en-GB" sz="1600" dirty="0"/>
              <a:t> </a:t>
            </a:r>
            <a:r>
              <a:rPr lang="en-GB" sz="1600" dirty="0" err="1" smtClean="0"/>
              <a:t>povrchovou</a:t>
            </a:r>
            <a:r>
              <a:rPr lang="cs-CZ" sz="1600" dirty="0"/>
              <a:t> </a:t>
            </a:r>
            <a:r>
              <a:rPr lang="en-GB" sz="1600" dirty="0" err="1" smtClean="0"/>
              <a:t>kolonizací</a:t>
            </a:r>
            <a:r>
              <a:rPr lang="en-GB" sz="1600" dirty="0" smtClean="0"/>
              <a:t> </a:t>
            </a:r>
            <a:r>
              <a:rPr lang="en-GB" sz="1600" dirty="0" err="1"/>
              <a:t>bakteriálními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59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n</a:t>
            </a:r>
            <a:r>
              <a:rPr lang="en-GB" sz="1600" dirty="0" err="1" smtClean="0"/>
              <a:t>ejprve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molekul</a:t>
            </a:r>
            <a:r>
              <a:rPr lang="en-GB" sz="1600" dirty="0"/>
              <a:t> – </a:t>
            </a:r>
            <a:r>
              <a:rPr lang="en-GB" sz="1600" dirty="0" err="1"/>
              <a:t>makromolekulární</a:t>
            </a:r>
            <a:r>
              <a:rPr lang="en-GB" sz="1600" dirty="0"/>
              <a:t> </a:t>
            </a:r>
            <a:r>
              <a:rPr lang="en-GB" sz="1600" dirty="0" err="1"/>
              <a:t>upravující</a:t>
            </a:r>
            <a:r>
              <a:rPr lang="en-GB" sz="1600" dirty="0"/>
              <a:t> (</a:t>
            </a:r>
            <a:r>
              <a:rPr lang="en-GB" sz="1600" dirty="0" smtClean="0"/>
              <a:t>conditioning)</a:t>
            </a:r>
            <a:r>
              <a:rPr lang="cs-CZ" sz="1600" dirty="0" smtClean="0"/>
              <a:t> </a:t>
            </a:r>
            <a:r>
              <a:rPr lang="en-GB" sz="1600" dirty="0" smtClean="0"/>
              <a:t>film </a:t>
            </a:r>
            <a:r>
              <a:rPr lang="en-GB" sz="1600" dirty="0"/>
              <a:t>(</a:t>
            </a:r>
            <a:r>
              <a:rPr lang="en-GB" sz="1600" dirty="0" err="1"/>
              <a:t>minuty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ychlá</a:t>
            </a:r>
            <a:r>
              <a:rPr lang="en-GB" sz="1600" dirty="0" smtClean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(</a:t>
            </a:r>
            <a:r>
              <a:rPr lang="en-GB" sz="1600" dirty="0" err="1"/>
              <a:t>během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r>
              <a:rPr lang="en-GB" sz="1600" dirty="0"/>
              <a:t>) – </a:t>
            </a:r>
            <a:r>
              <a:rPr lang="en-GB" sz="1600" dirty="0" err="1"/>
              <a:t>význam</a:t>
            </a:r>
            <a:r>
              <a:rPr lang="en-GB" sz="1600" dirty="0"/>
              <a:t> </a:t>
            </a:r>
            <a:r>
              <a:rPr lang="en-GB" sz="1600" b="1" dirty="0"/>
              <a:t>motility </a:t>
            </a:r>
            <a:r>
              <a:rPr lang="en-GB" sz="1600" dirty="0" err="1"/>
              <a:t>bakterií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rvní</a:t>
            </a:r>
            <a:r>
              <a:rPr lang="en-GB" sz="1600" dirty="0" smtClean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(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a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adsorbovaných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heterogenní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kompetice</a:t>
            </a:r>
            <a:r>
              <a:rPr lang="en-GB" sz="1600" dirty="0"/>
              <a:t> o </a:t>
            </a:r>
            <a:r>
              <a:rPr lang="en-GB" sz="1600" dirty="0" err="1"/>
              <a:t>oblíbená</a:t>
            </a:r>
            <a:r>
              <a:rPr lang="en-GB" sz="1600" dirty="0"/>
              <a:t> </a:t>
            </a:r>
            <a:r>
              <a:rPr lang="en-GB" sz="1600" dirty="0" err="1"/>
              <a:t>mikromísta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err="1" smtClean="0"/>
              <a:t>zdaleka</a:t>
            </a:r>
            <a:r>
              <a:rPr lang="en-GB" sz="1600" dirty="0" smtClean="0"/>
              <a:t> </a:t>
            </a:r>
            <a:r>
              <a:rPr lang="en-GB" sz="1600" dirty="0" err="1" smtClean="0"/>
              <a:t>neobsazen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ytváření</a:t>
            </a:r>
            <a:r>
              <a:rPr lang="en-GB" sz="1600" dirty="0" smtClean="0"/>
              <a:t> </a:t>
            </a:r>
            <a:r>
              <a:rPr lang="en-GB" sz="1600" dirty="0" err="1"/>
              <a:t>mikrokolonií</a:t>
            </a:r>
            <a:r>
              <a:rPr lang="en-GB" sz="1600" dirty="0"/>
              <a:t> a </a:t>
            </a:r>
            <a:r>
              <a:rPr lang="en-GB" sz="1600" dirty="0" err="1"/>
              <a:t>buněčných</a:t>
            </a:r>
            <a:r>
              <a:rPr lang="en-GB" sz="1600" dirty="0"/>
              <a:t> </a:t>
            </a:r>
            <a:r>
              <a:rPr lang="en-GB" sz="1600" dirty="0" err="1"/>
              <a:t>agregátů</a:t>
            </a:r>
            <a:r>
              <a:rPr lang="en-GB" sz="1600" dirty="0"/>
              <a:t>, </a:t>
            </a:r>
            <a:r>
              <a:rPr lang="en-GB" sz="1600" dirty="0" err="1"/>
              <a:t>postupně</a:t>
            </a:r>
            <a:r>
              <a:rPr lang="en-GB" sz="1600" dirty="0"/>
              <a:t> </a:t>
            </a:r>
            <a:r>
              <a:rPr lang="en-GB" sz="1600" dirty="0" err="1"/>
              <a:t>silné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Přeplnění</a:t>
            </a:r>
            <a:r>
              <a:rPr lang="en-GB" sz="1600" b="1" dirty="0"/>
              <a:t> </a:t>
            </a:r>
            <a:r>
              <a:rPr lang="en-GB" sz="1600" b="1" dirty="0" err="1"/>
              <a:t>povrchu</a:t>
            </a:r>
            <a:r>
              <a:rPr lang="en-GB" sz="1600" b="1" dirty="0"/>
              <a:t> </a:t>
            </a:r>
            <a:endParaRPr lang="cs-CZ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vyčerpání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– </a:t>
            </a:r>
            <a:r>
              <a:rPr lang="en-GB" sz="1600" dirty="0" err="1"/>
              <a:t>zastavení</a:t>
            </a:r>
            <a:r>
              <a:rPr lang="en-GB" sz="1600" dirty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indukce</a:t>
            </a:r>
            <a:r>
              <a:rPr lang="en-GB" sz="1600" dirty="0"/>
              <a:t> „starvation-survival phase“</a:t>
            </a:r>
          </a:p>
          <a:p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/>
              <a:t>améby</a:t>
            </a:r>
            <a:r>
              <a:rPr lang="en-GB" sz="1600" dirty="0"/>
              <a:t>, </a:t>
            </a:r>
            <a:r>
              <a:rPr lang="en-GB" sz="1600" dirty="0" err="1"/>
              <a:t>bičíkovci</a:t>
            </a:r>
            <a:r>
              <a:rPr lang="en-GB" sz="1600" dirty="0"/>
              <a:t>, </a:t>
            </a:r>
            <a:r>
              <a:rPr lang="en-GB" sz="1600" dirty="0" err="1"/>
              <a:t>nálevníci</a:t>
            </a:r>
            <a:r>
              <a:rPr lang="en-GB" sz="1600" dirty="0"/>
              <a:t>, </a:t>
            </a:r>
            <a:r>
              <a:rPr lang="en-GB" sz="1600" dirty="0" err="1"/>
              <a:t>rozsivky</a:t>
            </a:r>
            <a:r>
              <a:rPr lang="en-GB" sz="1600" dirty="0"/>
              <a:t> a </a:t>
            </a:r>
            <a:r>
              <a:rPr lang="en-GB" sz="1600" dirty="0" err="1"/>
              <a:t>larvy</a:t>
            </a:r>
            <a:r>
              <a:rPr lang="en-GB" sz="1600" dirty="0"/>
              <a:t> - </a:t>
            </a:r>
            <a:r>
              <a:rPr lang="en-GB" sz="1600" dirty="0" err="1"/>
              <a:t>kolonizují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dní</a:t>
            </a:r>
            <a:r>
              <a:rPr lang="en-GB" sz="1600" dirty="0"/>
              <a:t> (</a:t>
            </a:r>
            <a:r>
              <a:rPr lang="en-GB" sz="1600" dirty="0" err="1"/>
              <a:t>eukaryota</a:t>
            </a:r>
            <a:r>
              <a:rPr lang="en-GB" sz="1600" dirty="0"/>
              <a:t> a </a:t>
            </a:r>
            <a:r>
              <a:rPr lang="en-GB" sz="1600" dirty="0" err="1"/>
              <a:t>rozsivky</a:t>
            </a:r>
            <a:r>
              <a:rPr lang="en-GB" sz="1600" dirty="0"/>
              <a:t>)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týdnů</a:t>
            </a:r>
            <a:r>
              <a:rPr lang="en-GB" sz="1600" dirty="0"/>
              <a:t> (</a:t>
            </a:r>
            <a:r>
              <a:rPr lang="en-GB" sz="1600" dirty="0" err="1"/>
              <a:t>larvy</a:t>
            </a:r>
            <a:r>
              <a:rPr lang="en-GB" sz="1600" dirty="0"/>
              <a:t>, 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prvními</a:t>
            </a:r>
            <a:r>
              <a:rPr lang="en-GB" sz="1600" dirty="0" smtClean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cs-CZ" sz="1600" dirty="0" smtClean="0"/>
              <a:t>často </a:t>
            </a:r>
            <a:r>
              <a:rPr lang="en-GB" sz="1600" dirty="0" err="1" smtClean="0"/>
              <a:t>tyčinkovité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následované</a:t>
            </a:r>
            <a:r>
              <a:rPr lang="en-GB" sz="1600" dirty="0"/>
              <a:t> </a:t>
            </a:r>
            <a:r>
              <a:rPr lang="en-GB" sz="1600" dirty="0" err="1" smtClean="0"/>
              <a:t>stopkatými</a:t>
            </a:r>
            <a:r>
              <a:rPr lang="cs-CZ" sz="1600" dirty="0"/>
              <a:t> </a:t>
            </a:r>
            <a:r>
              <a:rPr lang="en-GB" sz="1600" dirty="0" err="1" smtClean="0"/>
              <a:t>bakteriemi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Caulobacter</a:t>
            </a:r>
            <a:endParaRPr lang="en-GB" sz="1600" i="1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následuje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/>
              <a:t>vláknitými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, </a:t>
            </a:r>
            <a:r>
              <a:rPr lang="en-GB" sz="1600" dirty="0" err="1"/>
              <a:t>rozsivkami</a:t>
            </a:r>
            <a:r>
              <a:rPr lang="en-GB" sz="1600" dirty="0"/>
              <a:t> a </a:t>
            </a:r>
            <a:r>
              <a:rPr lang="en-GB" sz="1600" dirty="0" err="1" smtClean="0"/>
              <a:t>larvami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možností</a:t>
            </a:r>
            <a:r>
              <a:rPr lang="en-GB" sz="1600" dirty="0"/>
              <a:t> </a:t>
            </a:r>
            <a:r>
              <a:rPr lang="en-GB" sz="1600" dirty="0" err="1"/>
              <a:t>pastvy</a:t>
            </a:r>
            <a:r>
              <a:rPr lang="en-GB" sz="1600" dirty="0"/>
              <a:t> </a:t>
            </a:r>
            <a:r>
              <a:rPr lang="en-GB" sz="1600" dirty="0" err="1"/>
              <a:t>predátorů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ůzné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 </a:t>
            </a:r>
            <a:r>
              <a:rPr lang="en-GB" sz="1600" dirty="0" err="1"/>
              <a:t>formují</a:t>
            </a:r>
            <a:r>
              <a:rPr lang="en-GB" sz="1600" dirty="0"/>
              <a:t> </a:t>
            </a:r>
            <a:r>
              <a:rPr lang="en-GB" sz="1600" dirty="0" err="1"/>
              <a:t>konsorcia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spojení</a:t>
            </a:r>
            <a:r>
              <a:rPr lang="en-GB" sz="1600" dirty="0"/>
              <a:t> </a:t>
            </a:r>
            <a:r>
              <a:rPr lang="en-GB" sz="1600" dirty="0" err="1" smtClean="0"/>
              <a:t>zdrojů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zkompletování</a:t>
            </a:r>
            <a:r>
              <a:rPr lang="en-GB" sz="1600" dirty="0" smtClean="0"/>
              <a:t> </a:t>
            </a:r>
            <a:r>
              <a:rPr lang="en-GB" sz="1600" dirty="0" err="1"/>
              <a:t>metabolických</a:t>
            </a:r>
            <a:r>
              <a:rPr lang="en-GB" sz="1600" dirty="0"/>
              <a:t> </a:t>
            </a:r>
            <a:r>
              <a:rPr lang="en-GB" sz="1600" dirty="0" err="1"/>
              <a:t>drah</a:t>
            </a:r>
            <a:r>
              <a:rPr lang="en-GB" sz="1600" dirty="0"/>
              <a:t> </a:t>
            </a:r>
            <a:r>
              <a:rPr lang="en-GB" sz="1600" dirty="0" err="1"/>
              <a:t>apod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asté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asociace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s </a:t>
            </a:r>
            <a:r>
              <a:rPr lang="en-GB" sz="1600" dirty="0" err="1"/>
              <a:t>bakteriemi</a:t>
            </a:r>
            <a:r>
              <a:rPr lang="en-GB" sz="1600" dirty="0"/>
              <a:t> –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zajistí</a:t>
            </a:r>
            <a:r>
              <a:rPr lang="en-GB" sz="1600" dirty="0"/>
              <a:t> </a:t>
            </a:r>
            <a:r>
              <a:rPr lang="en-GB" sz="1600" dirty="0" err="1"/>
              <a:t>přichycení</a:t>
            </a:r>
            <a:r>
              <a:rPr lang="en-GB" sz="1600" dirty="0"/>
              <a:t> k </a:t>
            </a:r>
            <a:r>
              <a:rPr lang="en-GB" sz="1600" dirty="0" err="1"/>
              <a:t>podložce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267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163" y="620688"/>
            <a:ext cx="88204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ustota</a:t>
            </a:r>
            <a:r>
              <a:rPr lang="en-GB" sz="1600" dirty="0" smtClean="0"/>
              <a:t> </a:t>
            </a:r>
            <a:r>
              <a:rPr lang="en-GB" sz="1600" dirty="0" smtClean="0"/>
              <a:t>populace =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jednotce</a:t>
            </a:r>
            <a:r>
              <a:rPr lang="en-GB" sz="1600" dirty="0" smtClean="0"/>
              <a:t> </a:t>
            </a:r>
            <a:r>
              <a:rPr lang="en-GB" sz="1600" dirty="0" err="1" smtClean="0"/>
              <a:t>objemu</a:t>
            </a:r>
            <a:r>
              <a:rPr lang="en-GB" sz="1600" dirty="0" smtClean="0"/>
              <a:t> (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se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používá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endParaRPr lang="en-GB" sz="1600" dirty="0" smtClean="0"/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a </a:t>
            </a:r>
            <a:r>
              <a:rPr lang="en-GB" sz="1600" dirty="0" err="1" smtClean="0"/>
              <a:t>objemu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zaujímá</a:t>
            </a:r>
            <a:r>
              <a:rPr lang="en-GB" sz="1600" dirty="0" smtClean="0"/>
              <a:t> (g/l, mg/ml )</a:t>
            </a:r>
            <a:r>
              <a:rPr lang="cs-CZ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výhodnější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udávat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(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atd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důležitá</a:t>
            </a:r>
            <a:r>
              <a:rPr lang="en-GB" sz="1600" dirty="0" smtClean="0"/>
              <a:t> </a:t>
            </a:r>
            <a:r>
              <a:rPr lang="en-GB" sz="1600" dirty="0" err="1" smtClean="0"/>
              <a:t>veličina</a:t>
            </a:r>
            <a:r>
              <a:rPr lang="en-GB" sz="1600" dirty="0" smtClean="0"/>
              <a:t> - pro </a:t>
            </a:r>
            <a:r>
              <a:rPr lang="en-GB" sz="1600" dirty="0" err="1" smtClean="0"/>
              <a:t>skladbu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z </a:t>
            </a:r>
            <a:r>
              <a:rPr lang="en-GB" sz="1600" dirty="0" err="1" smtClean="0"/>
              <a:t>hlediska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regulačních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/>
              <a:t>Proteus mirabilis</a:t>
            </a:r>
            <a:r>
              <a:rPr lang="cs-CZ" altLang="en-US"/>
              <a:t> -</a:t>
            </a:r>
          </a:p>
          <a:p>
            <a:pPr algn="ctr"/>
            <a:r>
              <a:rPr lang="cs-CZ" altLang="en-US"/>
              <a:t>plně diferencovaná “swarmer cell“</a:t>
            </a:r>
          </a:p>
          <a:p>
            <a:pPr algn="ctr"/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exopolymerů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velice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důležité</a:t>
            </a:r>
            <a:r>
              <a:rPr lang="en-GB" sz="1600" dirty="0" smtClean="0"/>
              <a:t> – </a:t>
            </a:r>
            <a:r>
              <a:rPr lang="en-GB" sz="1600" dirty="0" err="1" smtClean="0"/>
              <a:t>rozhraní</a:t>
            </a:r>
            <a:r>
              <a:rPr lang="en-GB" sz="1600" dirty="0" smtClean="0"/>
              <a:t> (interface)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a </a:t>
            </a:r>
            <a:r>
              <a:rPr lang="en-GB" sz="1600" dirty="0" err="1" smtClean="0"/>
              <a:t>dostupnost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vytváření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mikronik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citlivost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endParaRPr lang="en-GB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(</a:t>
            </a:r>
            <a:r>
              <a:rPr lang="en-GB" sz="1600" dirty="0" err="1" smtClean="0"/>
              <a:t>celá</a:t>
            </a:r>
            <a:r>
              <a:rPr lang="en-GB" sz="1600" dirty="0" smtClean="0"/>
              <a:t> </a:t>
            </a:r>
            <a:r>
              <a:rPr lang="en-GB" sz="1600" dirty="0" err="1" smtClean="0"/>
              <a:t>paleta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a </a:t>
            </a:r>
            <a:r>
              <a:rPr lang="en-GB" sz="1600" dirty="0" err="1" smtClean="0"/>
              <a:t>funkčních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cs-CZ" sz="1600" dirty="0"/>
              <a:t> </a:t>
            </a:r>
            <a:r>
              <a:rPr lang="en-GB" sz="1600" dirty="0" err="1" smtClean="0"/>
              <a:t>užitek</a:t>
            </a:r>
            <a:r>
              <a:rPr lang="en-GB" sz="1600" dirty="0" smtClean="0"/>
              <a:t> z </a:t>
            </a:r>
            <a:r>
              <a:rPr lang="en-GB" sz="1600" dirty="0" err="1" smtClean="0"/>
              <a:t>přisedlého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způsobu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polymerická</a:t>
            </a:r>
            <a:r>
              <a:rPr lang="en-GB" sz="1600" dirty="0" smtClean="0"/>
              <a:t> </a:t>
            </a:r>
            <a:r>
              <a:rPr lang="en-GB" sz="1600" dirty="0" err="1" smtClean="0"/>
              <a:t>matrice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ochranu</a:t>
            </a:r>
            <a:r>
              <a:rPr lang="en-GB" sz="1600" dirty="0" smtClean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rušivým</a:t>
            </a:r>
            <a:r>
              <a:rPr lang="en-GB" sz="1600" dirty="0" smtClean="0"/>
              <a:t> </a:t>
            </a:r>
            <a:r>
              <a:rPr lang="en-GB" sz="1600" dirty="0" err="1" smtClean="0"/>
              <a:t>vlivům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ompetice</a:t>
            </a:r>
            <a:r>
              <a:rPr lang="en-GB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predátorské</a:t>
            </a:r>
            <a:r>
              <a:rPr lang="en-GB" sz="1600" dirty="0" smtClean="0"/>
              <a:t>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komunitami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vývoji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původně</a:t>
            </a:r>
            <a:r>
              <a:rPr lang="en-GB" sz="1600" dirty="0" smtClean="0"/>
              <a:t> </a:t>
            </a:r>
            <a:r>
              <a:rPr lang="en-GB" sz="1600" dirty="0" err="1" smtClean="0"/>
              <a:t>čistých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povrchů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odpadů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extracelulárních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mikroenvironmentu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64054"/>
            <a:ext cx="6866281" cy="344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prudkými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fyzikálně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gradientů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nový</a:t>
            </a:r>
            <a:r>
              <a:rPr lang="en-GB" sz="1600" dirty="0" smtClean="0"/>
              <a:t> biofilm –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nároků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</a:t>
            </a:r>
            <a:endParaRPr lang="en-GB" sz="1600" dirty="0" smtClean="0"/>
          </a:p>
          <a:p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zón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 smtClean="0"/>
          </a:p>
          <a:p>
            <a:r>
              <a:rPr lang="en-GB" sz="1600" dirty="0" err="1" smtClean="0"/>
              <a:t>omezení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difuse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umožnit</a:t>
            </a:r>
            <a:r>
              <a:rPr lang="en-GB" sz="1600" dirty="0" smtClean="0"/>
              <a:t> </a:t>
            </a:r>
            <a:r>
              <a:rPr lang="en-GB" sz="1600" dirty="0" err="1" smtClean="0"/>
              <a:t>rozkvět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limitovat</a:t>
            </a:r>
            <a:r>
              <a:rPr lang="en-GB" sz="1600" dirty="0" smtClean="0"/>
              <a:t> </a:t>
            </a:r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aerobních</a:t>
            </a: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a </a:t>
            </a:r>
            <a:r>
              <a:rPr lang="en-GB" sz="1600" dirty="0" err="1" smtClean="0"/>
              <a:t>fakultitativně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asociované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sinicemi</a:t>
            </a:r>
            <a:r>
              <a:rPr lang="en-GB" sz="1600" dirty="0" smtClean="0"/>
              <a:t> </a:t>
            </a:r>
            <a:r>
              <a:rPr lang="en-GB" sz="1600" dirty="0" err="1" smtClean="0"/>
              <a:t>Aphanizomenon</a:t>
            </a:r>
            <a:r>
              <a:rPr lang="en-GB" sz="1600" dirty="0" smtClean="0"/>
              <a:t> a Anabaena </a:t>
            </a:r>
            <a:r>
              <a:rPr lang="en-GB" sz="1600" dirty="0" err="1" smtClean="0"/>
              <a:t>vytvoří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redukční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mikrozóny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</a:t>
            </a:r>
            <a:r>
              <a:rPr lang="en-GB" sz="1600" dirty="0" err="1" smtClean="0"/>
              <a:t>saturovaných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kyslíkem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heterocysty</a:t>
            </a:r>
            <a:r>
              <a:rPr lang="en-GB" sz="1600" dirty="0" smtClean="0"/>
              <a:t> a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6667277" cy="35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4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Bakteriální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– extracelulární DNA (žlutě) pomáhá regulovat  </a:t>
            </a:r>
            <a:r>
              <a:rPr lang="en-GB" sz="1600" dirty="0" smtClean="0"/>
              <a:t>Bacterial </a:t>
            </a:r>
            <a:r>
              <a:rPr lang="en-GB" sz="1600" dirty="0"/>
              <a:t>Biofilm</a:t>
            </a:r>
            <a:br>
              <a:rPr lang="en-GB" sz="1600" dirty="0"/>
            </a:br>
            <a:r>
              <a:rPr lang="en-GB" sz="1600" dirty="0"/>
              <a:t>Extracellular DNA (yellow) </a:t>
            </a:r>
            <a:r>
              <a:rPr lang="cs-CZ" sz="1600" dirty="0"/>
              <a:t>pomáhá regulovat </a:t>
            </a:r>
            <a:r>
              <a:rPr lang="cs-CZ" sz="1600" dirty="0" smtClean="0"/>
              <a:t>pohyb, prevence ucpání  i expanze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</a:t>
            </a:r>
            <a:r>
              <a:rPr lang="cs-CZ" sz="1600" dirty="0" err="1"/>
              <a:t>Pseudomonas</a:t>
            </a:r>
            <a:r>
              <a:rPr lang="cs-CZ" sz="1600" dirty="0"/>
              <a:t> </a:t>
            </a:r>
            <a:r>
              <a:rPr lang="cs-CZ" sz="1600" dirty="0" err="1"/>
              <a:t>aeruginosa</a:t>
            </a:r>
            <a:r>
              <a:rPr lang="cs-CZ" sz="1600" dirty="0"/>
              <a:t> 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66967" cy="49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6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323850" y="765175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900113" y="1206500"/>
            <a:ext cx="5472112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1619250" y="1646238"/>
            <a:ext cx="6192838" cy="4087812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2484438" y="2093913"/>
            <a:ext cx="5905500" cy="4430712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980" y="90872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pokožka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novorozenců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sledovat</a:t>
            </a:r>
            <a:r>
              <a:rPr lang="en-GB" sz="1600" dirty="0" smtClean="0"/>
              <a:t> </a:t>
            </a:r>
            <a:r>
              <a:rPr lang="en-GB" sz="1600" dirty="0" err="1" smtClean="0"/>
              <a:t>sukces</a:t>
            </a:r>
            <a:r>
              <a:rPr lang="cs-CZ" sz="1600" dirty="0" smtClean="0"/>
              <a:t>i </a:t>
            </a:r>
            <a:r>
              <a:rPr lang="en-GB" sz="1600" dirty="0" err="1" smtClean="0"/>
              <a:t>komunit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regulována</a:t>
            </a:r>
            <a:r>
              <a:rPr lang="en-GB" sz="1600" dirty="0" smtClean="0"/>
              <a:t> </a:t>
            </a:r>
            <a:r>
              <a:rPr lang="en-GB" sz="1600" dirty="0" err="1" smtClean="0"/>
              <a:t>řadou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err="1" smtClean="0"/>
              <a:t>hostitelský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, </a:t>
            </a:r>
            <a:r>
              <a:rPr lang="en-GB" sz="1600" dirty="0" err="1" smtClean="0"/>
              <a:t>dieta</a:t>
            </a:r>
            <a:r>
              <a:rPr lang="en-GB" sz="1600" dirty="0" smtClean="0"/>
              <a:t>, </a:t>
            </a:r>
            <a:r>
              <a:rPr lang="en-GB" sz="1600" dirty="0" err="1" smtClean="0"/>
              <a:t>životní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…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</a:t>
            </a:r>
            <a:r>
              <a:rPr lang="en-GB" sz="1600" dirty="0" err="1" smtClean="0"/>
              <a:t>zaplněných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začíná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a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nepřežvýkavých</a:t>
            </a:r>
            <a:r>
              <a:rPr lang="en-GB" sz="1600" dirty="0" smtClean="0"/>
              <a:t> </a:t>
            </a:r>
            <a:r>
              <a:rPr lang="en-GB" sz="1600" dirty="0" err="1" smtClean="0"/>
              <a:t>savců</a:t>
            </a:r>
            <a:r>
              <a:rPr lang="en-GB" sz="1600" dirty="0" smtClean="0"/>
              <a:t> </a:t>
            </a:r>
            <a:r>
              <a:rPr lang="en-GB" sz="1600" dirty="0" err="1" smtClean="0"/>
              <a:t>rody</a:t>
            </a:r>
            <a:r>
              <a:rPr lang="cs-CZ" sz="1600" dirty="0"/>
              <a:t> </a:t>
            </a:r>
            <a:r>
              <a:rPr lang="en-GB" sz="1600" dirty="0" smtClean="0"/>
              <a:t>Bifidobacterium a Lactobacillus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fakultativně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E. coli a Streptococcus </a:t>
            </a:r>
            <a:r>
              <a:rPr lang="en-GB" sz="1600" dirty="0" err="1" smtClean="0"/>
              <a:t>faecalis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s </a:t>
            </a:r>
            <a:r>
              <a:rPr lang="en-GB" sz="1600" dirty="0" err="1" smtClean="0"/>
              <a:t>nástupem</a:t>
            </a:r>
            <a:r>
              <a:rPr lang="en-GB" sz="1600" dirty="0" smtClean="0"/>
              <a:t> </a:t>
            </a:r>
            <a:r>
              <a:rPr lang="en-GB" sz="1600" dirty="0" err="1" smtClean="0"/>
              <a:t>tuhé</a:t>
            </a:r>
            <a:r>
              <a:rPr lang="en-GB" sz="1600" dirty="0" smtClean="0"/>
              <a:t> </a:t>
            </a:r>
            <a:r>
              <a:rPr lang="en-GB" sz="1600" dirty="0" err="1" smtClean="0"/>
              <a:t>stravy</a:t>
            </a:r>
            <a:r>
              <a:rPr lang="en-GB" sz="1600" dirty="0" smtClean="0"/>
              <a:t> </a:t>
            </a:r>
            <a:r>
              <a:rPr lang="en-GB" sz="1600" dirty="0" err="1" smtClean="0"/>
              <a:t>nastupují</a:t>
            </a:r>
            <a:r>
              <a:rPr lang="en-GB" sz="1600" dirty="0" smtClean="0"/>
              <a:t> </a:t>
            </a:r>
            <a:r>
              <a:rPr lang="en-GB" sz="1600" dirty="0" err="1" smtClean="0"/>
              <a:t>striktně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)</a:t>
            </a:r>
            <a:r>
              <a:rPr lang="cs-CZ" sz="1600" dirty="0" smtClean="0"/>
              <a:t>,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stanou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odstavení</a:t>
            </a:r>
            <a:r>
              <a:rPr lang="en-GB" sz="1600" dirty="0" smtClean="0"/>
              <a:t> </a:t>
            </a:r>
            <a:r>
              <a:rPr lang="en-GB" sz="1600" dirty="0" err="1" smtClean="0"/>
              <a:t>mláděte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7167761" cy="31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6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komunit-pokr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040560" cy="59766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600" dirty="0" err="1"/>
              <a:t>p</a:t>
            </a:r>
            <a:r>
              <a:rPr lang="en-GB" sz="1600" dirty="0" err="1" smtClean="0"/>
              <a:t>řežvýkavci</a:t>
            </a:r>
            <a:r>
              <a:rPr lang="en-GB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obligátně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cs-CZ" sz="1600" dirty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r>
              <a:rPr lang="en-GB" sz="1600" b="1" dirty="0" err="1" smtClean="0"/>
              <a:t>Klimaxová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komunita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bachoru</a:t>
            </a:r>
            <a:endParaRPr lang="en-GB" sz="1600" b="1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, </a:t>
            </a:r>
            <a:r>
              <a:rPr lang="en-GB" sz="1600" dirty="0" err="1" smtClean="0"/>
              <a:t>Ruminococcus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škrob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Selenomonas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Methanobacterium</a:t>
            </a:r>
            <a:r>
              <a:rPr lang="en-GB" sz="1600" dirty="0" smtClean="0"/>
              <a:t>)</a:t>
            </a:r>
          </a:p>
          <a:p>
            <a:pPr>
              <a:buFontTx/>
              <a:buChar char="-"/>
            </a:pPr>
            <a:r>
              <a:rPr lang="en-GB" sz="1600" dirty="0" err="1" smtClean="0"/>
              <a:t>celulózu</a:t>
            </a:r>
            <a:r>
              <a:rPr lang="en-GB" sz="1600" dirty="0" smtClean="0"/>
              <a:t> a </a:t>
            </a:r>
            <a:r>
              <a:rPr lang="en-GB" sz="1600" dirty="0" err="1" smtClean="0"/>
              <a:t>pektin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protozoa (</a:t>
            </a:r>
            <a:r>
              <a:rPr lang="en-GB" sz="1600" dirty="0" err="1" smtClean="0"/>
              <a:t>Polyplastron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vodík</a:t>
            </a:r>
            <a:r>
              <a:rPr lang="en-GB" sz="1600" dirty="0" smtClean="0"/>
              <a:t> v </a:t>
            </a:r>
            <a:r>
              <a:rPr lang="en-GB" sz="1600" dirty="0" err="1" smtClean="0"/>
              <a:t>bachoru</a:t>
            </a:r>
            <a:r>
              <a:rPr lang="en-GB" sz="1600" dirty="0" smtClean="0"/>
              <a:t> </a:t>
            </a:r>
            <a:r>
              <a:rPr lang="en-GB" sz="1600" dirty="0" err="1" smtClean="0"/>
              <a:t>ovcí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skotu</a:t>
            </a:r>
            <a:r>
              <a:rPr lang="en-GB" sz="1600" dirty="0" smtClean="0"/>
              <a:t>, </a:t>
            </a:r>
            <a:r>
              <a:rPr lang="en-GB" sz="1600" dirty="0" err="1" smtClean="0"/>
              <a:t>bizonů</a:t>
            </a:r>
            <a:r>
              <a:rPr lang="en-GB" sz="1600" dirty="0" smtClean="0"/>
              <a:t>, </a:t>
            </a:r>
            <a:r>
              <a:rPr lang="en-GB" sz="1600" dirty="0" err="1" smtClean="0"/>
              <a:t>jelenů</a:t>
            </a:r>
            <a:r>
              <a:rPr lang="en-GB" sz="1600" dirty="0" smtClean="0"/>
              <a:t> a lam a </a:t>
            </a:r>
            <a:r>
              <a:rPr lang="en-GB" sz="1600" dirty="0" err="1" smtClean="0"/>
              <a:t>slepého</a:t>
            </a:r>
            <a:r>
              <a:rPr lang="en-GB" sz="1600" dirty="0" smtClean="0"/>
              <a:t> </a:t>
            </a:r>
            <a:r>
              <a:rPr lang="en-GB" sz="1600" dirty="0" err="1" smtClean="0"/>
              <a:t>střeva</a:t>
            </a:r>
            <a:r>
              <a:rPr lang="en-GB" sz="1600" dirty="0" smtClean="0"/>
              <a:t> </a:t>
            </a:r>
            <a:r>
              <a:rPr lang="en-GB" sz="1600" dirty="0" err="1" smtClean="0"/>
              <a:t>koní</a:t>
            </a:r>
            <a:r>
              <a:rPr lang="en-GB" sz="1600" dirty="0" smtClean="0"/>
              <a:t> („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CO2“)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korelace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metanogenních</a:t>
            </a:r>
            <a:r>
              <a:rPr lang="cs-CZ" sz="1600" dirty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celulolytických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důležitý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a </a:t>
            </a:r>
            <a:r>
              <a:rPr lang="en-GB" sz="1600" dirty="0" err="1" smtClean="0"/>
              <a:t>protozoi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protozoa se </a:t>
            </a:r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modifikují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těkavých</a:t>
            </a:r>
            <a:r>
              <a:rPr lang="cs-CZ" sz="1600" dirty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a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741469" cy="29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Mikrobiální</a:t>
            </a:r>
            <a:r>
              <a:rPr lang="en-GB" sz="1800" dirty="0" smtClean="0"/>
              <a:t> populace – </a:t>
            </a:r>
            <a:r>
              <a:rPr lang="en-GB" sz="1800" dirty="0" err="1" smtClean="0"/>
              <a:t>pokr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(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populace)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jestliže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nedochází</a:t>
            </a:r>
            <a:r>
              <a:rPr lang="en-GB" sz="1600" dirty="0" smtClean="0"/>
              <a:t> k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: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err="1" smtClean="0"/>
              <a:t>Vt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dX</a:t>
            </a:r>
            <a:r>
              <a:rPr lang="en-GB" sz="1600" dirty="0" smtClean="0"/>
              <a:t>-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</a:t>
            </a:r>
            <a:r>
              <a:rPr lang="en-GB" sz="1600" dirty="0" smtClean="0"/>
              <a:t>.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krátký</a:t>
            </a:r>
            <a:r>
              <a:rPr lang="en-GB" sz="1600" dirty="0" smtClean="0"/>
              <a:t> </a:t>
            </a:r>
            <a:r>
              <a:rPr lang="en-GB" sz="1600" dirty="0" err="1" smtClean="0"/>
              <a:t>časový</a:t>
            </a:r>
            <a:r>
              <a:rPr lang="en-GB" sz="1600" dirty="0" smtClean="0"/>
              <a:t> interval </a:t>
            </a:r>
            <a:r>
              <a:rPr lang="en-GB" sz="1600" dirty="0" err="1" smtClean="0"/>
              <a:t>dt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absolutní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 v </a:t>
            </a:r>
            <a:r>
              <a:rPr lang="en-GB" sz="1600" dirty="0" err="1" smtClean="0"/>
              <a:t>obecné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</a:t>
            </a:r>
            <a:r>
              <a:rPr lang="cs-CZ" sz="1600" dirty="0" smtClean="0"/>
              <a:t>y </a:t>
            </a:r>
            <a:r>
              <a:rPr lang="en-GB" sz="1600" dirty="0" smtClean="0"/>
              <a:t>(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</a:t>
            </a:r>
            <a:r>
              <a:rPr lang="el-GR" sz="1600" dirty="0" smtClean="0"/>
              <a:t>μ = </a:t>
            </a:r>
            <a:r>
              <a:rPr lang="en-GB" sz="1600" dirty="0" err="1" smtClean="0"/>
              <a:t>Vt</a:t>
            </a:r>
            <a:r>
              <a:rPr lang="en-GB" sz="1600" dirty="0" smtClean="0"/>
              <a:t>/X </a:t>
            </a: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ku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populace)</a:t>
            </a:r>
          </a:p>
          <a:p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porodnosti</a:t>
            </a:r>
            <a:r>
              <a:rPr lang="en-GB" sz="1600" dirty="0" smtClean="0"/>
              <a:t> (</a:t>
            </a:r>
            <a:r>
              <a:rPr lang="en-GB" sz="1600" dirty="0" err="1" smtClean="0"/>
              <a:t>specifická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Homeostáze</a:t>
            </a:r>
            <a:r>
              <a:rPr lang="en-GB" sz="2400" dirty="0"/>
              <a:t> a </a:t>
            </a:r>
            <a:r>
              <a:rPr lang="en-GB" sz="2400" dirty="0" err="1"/>
              <a:t>sekundární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 smtClean="0"/>
              <a:t>zavedené</a:t>
            </a:r>
            <a:r>
              <a:rPr lang="en-GB" sz="1600" dirty="0" smtClean="0"/>
              <a:t>/</a:t>
            </a:r>
            <a:r>
              <a:rPr lang="en-GB" sz="1600" dirty="0" err="1" smtClean="0"/>
              <a:t>ustanovené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stupeň</a:t>
            </a:r>
            <a:r>
              <a:rPr lang="en-GB" sz="1600" dirty="0" smtClean="0"/>
              <a:t> stability –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</a:t>
            </a:r>
            <a:r>
              <a:rPr lang="cs-CZ" sz="1600" dirty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částečně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homeostázi</a:t>
            </a:r>
            <a:r>
              <a:rPr lang="en-GB" sz="1600" dirty="0" smtClean="0"/>
              <a:t> – </a:t>
            </a:r>
            <a:r>
              <a:rPr lang="en-GB" sz="1600" dirty="0" err="1" smtClean="0"/>
              <a:t>kompenzující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mechanismus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err="1" smtClean="0"/>
              <a:t>rovnovážného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využív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kontrolních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působ</a:t>
            </a:r>
            <a:r>
              <a:rPr lang="cs-CZ" sz="1600" dirty="0" smtClean="0"/>
              <a:t>í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rušivých</a:t>
            </a:r>
            <a:r>
              <a:rPr lang="en-GB" sz="1600" dirty="0" smtClean="0"/>
              <a:t> </a:t>
            </a:r>
            <a:r>
              <a:rPr lang="en-GB" sz="1600" dirty="0" err="1" smtClean="0"/>
              <a:t>zásahů</a:t>
            </a:r>
            <a:r>
              <a:rPr lang="en-GB" sz="1600" dirty="0" smtClean="0"/>
              <a:t> (</a:t>
            </a:r>
            <a:r>
              <a:rPr lang="en-GB" sz="1600" dirty="0" err="1" smtClean="0"/>
              <a:t>kapacita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zachovat</a:t>
            </a:r>
            <a:r>
              <a:rPr lang="cs-CZ" sz="1600" dirty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/</a:t>
            </a:r>
            <a:r>
              <a:rPr lang="en-GB" sz="1600" dirty="0" err="1" smtClean="0"/>
              <a:t>integritu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nejde </a:t>
            </a:r>
            <a:r>
              <a:rPr lang="en-GB" sz="1600" dirty="0" smtClean="0"/>
              <a:t>o </a:t>
            </a:r>
            <a:r>
              <a:rPr lang="en-GB" sz="1600" dirty="0" err="1" smtClean="0"/>
              <a:t>statické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– </a:t>
            </a:r>
            <a:r>
              <a:rPr lang="en-GB" sz="1600" dirty="0" err="1" smtClean="0"/>
              <a:t>individuální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vystavené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pravidelným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nepravidelným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fluktuacím</a:t>
            </a:r>
            <a:r>
              <a:rPr lang="en-GB" sz="1600" dirty="0" smtClean="0"/>
              <a:t> (</a:t>
            </a:r>
            <a:r>
              <a:rPr lang="en-GB" sz="1600" dirty="0" err="1" smtClean="0"/>
              <a:t>odezva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interní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externí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/</a:t>
            </a:r>
            <a:r>
              <a:rPr lang="en-GB" sz="1600" dirty="0" err="1" smtClean="0"/>
              <a:t>metabolitu</a:t>
            </a:r>
            <a:r>
              <a:rPr lang="en-GB" sz="1600" dirty="0" smtClean="0"/>
              <a:t> (</a:t>
            </a:r>
            <a:r>
              <a:rPr lang="en-GB" sz="1600" dirty="0" err="1" smtClean="0"/>
              <a:t>nitrit</a:t>
            </a:r>
            <a:r>
              <a:rPr lang="en-GB" sz="1600" dirty="0" smtClean="0"/>
              <a:t>, </a:t>
            </a:r>
            <a:r>
              <a:rPr lang="en-GB" sz="1600" dirty="0" err="1" smtClean="0"/>
              <a:t>sirovodík</a:t>
            </a:r>
            <a:r>
              <a:rPr lang="en-GB" sz="1600" dirty="0" smtClean="0"/>
              <a:t>)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dočasnému</a:t>
            </a:r>
            <a:r>
              <a:rPr lang="cs-CZ" sz="1600" dirty="0"/>
              <a:t> </a:t>
            </a:r>
            <a:r>
              <a:rPr lang="en-GB" sz="1600" dirty="0" err="1" smtClean="0"/>
              <a:t>nárůstu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r>
              <a:rPr lang="en-GB" sz="1600" dirty="0" smtClean="0"/>
              <a:t> (</a:t>
            </a:r>
            <a:r>
              <a:rPr lang="en-GB" sz="1600" dirty="0" err="1" smtClean="0"/>
              <a:t>jinak</a:t>
            </a:r>
            <a:r>
              <a:rPr lang="en-GB" sz="1600" dirty="0" smtClean="0"/>
              <a:t> by</a:t>
            </a:r>
            <a:r>
              <a:rPr lang="cs-CZ" sz="1600" dirty="0" smtClean="0"/>
              <a:t> </a:t>
            </a:r>
            <a:r>
              <a:rPr lang="en-GB" sz="1600" dirty="0" err="1" smtClean="0"/>
              <a:t>dosáhl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posun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populacích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následkem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osvětlení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mezofilní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nice </a:t>
            </a:r>
            <a:r>
              <a:rPr lang="en-GB" sz="1600" dirty="0" err="1" smtClean="0"/>
              <a:t>psychrofilní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, </a:t>
            </a:r>
            <a:r>
              <a:rPr lang="en-GB" sz="1600" dirty="0" err="1" smtClean="0"/>
              <a:t>obě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 smtClean="0"/>
              <a:t>provádí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stejnou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pro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vykazují</a:t>
            </a:r>
            <a:r>
              <a:rPr lang="en-GB" sz="1600" dirty="0" smtClean="0"/>
              <a:t> </a:t>
            </a:r>
            <a:r>
              <a:rPr lang="en-GB" sz="1600" dirty="0" err="1" smtClean="0"/>
              <a:t>roční</a:t>
            </a:r>
            <a:r>
              <a:rPr lang="en-GB" sz="1600" dirty="0" smtClean="0"/>
              <a:t> </a:t>
            </a:r>
            <a:r>
              <a:rPr lang="en-GB" sz="1600" dirty="0" err="1" smtClean="0"/>
              <a:t>rytmus</a:t>
            </a:r>
            <a:r>
              <a:rPr lang="en-GB" sz="1600" dirty="0" smtClean="0"/>
              <a:t> – </a:t>
            </a:r>
            <a:r>
              <a:rPr lang="en-GB" sz="1600" i="1" dirty="0" smtClean="0"/>
              <a:t>Vibrio </a:t>
            </a:r>
            <a:r>
              <a:rPr lang="en-GB" sz="1600" i="1" dirty="0" err="1" smtClean="0"/>
              <a:t>parahaemolyticus</a:t>
            </a:r>
            <a:r>
              <a:rPr lang="en-GB" sz="1600" i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objevuje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ústích</a:t>
            </a:r>
            <a:r>
              <a:rPr lang="en-GB" sz="1600" dirty="0" smtClean="0"/>
              <a:t> </a:t>
            </a:r>
            <a:r>
              <a:rPr lang="en-GB" sz="1600" dirty="0" err="1" smtClean="0"/>
              <a:t>řek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jarních</a:t>
            </a:r>
            <a:r>
              <a:rPr lang="en-GB" sz="1600" dirty="0" smtClean="0"/>
              <a:t> a </a:t>
            </a:r>
            <a:r>
              <a:rPr lang="en-GB" sz="1600" dirty="0" err="1" smtClean="0"/>
              <a:t>letních</a:t>
            </a:r>
            <a:r>
              <a:rPr lang="en-GB" sz="1600" dirty="0" smtClean="0"/>
              <a:t> </a:t>
            </a:r>
            <a:r>
              <a:rPr lang="en-GB" sz="1600" dirty="0" err="1" smtClean="0"/>
              <a:t>měsíců</a:t>
            </a:r>
            <a:r>
              <a:rPr lang="en-GB" sz="1600" dirty="0" smtClean="0"/>
              <a:t>,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(</a:t>
            </a:r>
            <a:r>
              <a:rPr lang="en-GB" sz="1600" dirty="0" err="1" smtClean="0"/>
              <a:t>přežívání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77755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Fluktuace</a:t>
            </a:r>
            <a:r>
              <a:rPr lang="en-GB" sz="2400" b="1" dirty="0"/>
              <a:t>/</a:t>
            </a:r>
            <a:r>
              <a:rPr lang="en-GB" sz="2400" b="1" dirty="0" err="1"/>
              <a:t>sukcese</a:t>
            </a:r>
            <a:r>
              <a:rPr lang="en-GB" sz="2400" b="1" dirty="0"/>
              <a:t> v </a:t>
            </a:r>
            <a:r>
              <a:rPr lang="en-GB" sz="2400" b="1" dirty="0" err="1"/>
              <a:t>populaci</a:t>
            </a:r>
            <a:r>
              <a:rPr lang="en-GB" sz="2400" b="1" dirty="0"/>
              <a:t> </a:t>
            </a:r>
            <a:r>
              <a:rPr lang="en-GB" sz="2400" b="1" dirty="0" err="1"/>
              <a:t>rozsivek</a:t>
            </a:r>
            <a:endParaRPr lang="en-GB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koncept</a:t>
            </a:r>
            <a:r>
              <a:rPr lang="en-GB" sz="1600" b="1" dirty="0"/>
              <a:t> </a:t>
            </a:r>
            <a:r>
              <a:rPr lang="en-GB" sz="1600" b="1" dirty="0" err="1"/>
              <a:t>dočasné</a:t>
            </a:r>
            <a:r>
              <a:rPr lang="en-GB" sz="1600" b="1" dirty="0"/>
              <a:t> </a:t>
            </a:r>
            <a:r>
              <a:rPr lang="en-GB" sz="1600" b="1" dirty="0" err="1" smtClean="0"/>
              <a:t>niky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r>
              <a:rPr lang="en-GB" sz="1600" dirty="0"/>
              <a:t> –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okupuje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v </a:t>
            </a:r>
            <a:r>
              <a:rPr lang="en-GB" sz="1600" dirty="0" err="1"/>
              <a:t>jednom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čase</a:t>
            </a:r>
            <a:r>
              <a:rPr lang="en-GB" sz="1600" dirty="0"/>
              <a:t> - populace </a:t>
            </a:r>
            <a:r>
              <a:rPr lang="en-GB" sz="1600" dirty="0" err="1"/>
              <a:t>řas</a:t>
            </a:r>
            <a:r>
              <a:rPr lang="en-GB" sz="1600" dirty="0"/>
              <a:t>, </a:t>
            </a:r>
            <a:r>
              <a:rPr lang="en-GB" sz="1600" dirty="0" err="1" smtClean="0"/>
              <a:t>rozsivek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/>
              <a:t>populace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/>
              <a:t>tepelném</a:t>
            </a:r>
            <a:r>
              <a:rPr lang="en-GB" sz="1600" dirty="0"/>
              <a:t> a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 smtClean="0"/>
              <a:t>režimu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přímou</a:t>
            </a:r>
            <a:r>
              <a:rPr lang="en-GB" sz="1600" dirty="0"/>
              <a:t> </a:t>
            </a:r>
            <a:r>
              <a:rPr lang="en-GB" sz="1600" dirty="0" err="1"/>
              <a:t>kompetici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různými</a:t>
            </a:r>
            <a:r>
              <a:rPr lang="en-GB" sz="1600" dirty="0"/>
              <a:t> </a:t>
            </a:r>
            <a:r>
              <a:rPr lang="en-GB" sz="1600" dirty="0" err="1" smtClean="0"/>
              <a:t>populacemi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/>
              <a:t>koexistenci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soutěžících</a:t>
            </a:r>
            <a:r>
              <a:rPr lang="en-GB" sz="1600" dirty="0"/>
              <a:t> o </a:t>
            </a:r>
            <a:r>
              <a:rPr lang="en-GB" sz="1600" dirty="0" err="1"/>
              <a:t>stejné</a:t>
            </a:r>
            <a:r>
              <a:rPr lang="en-GB" sz="1600" dirty="0"/>
              <a:t> </a:t>
            </a:r>
            <a:r>
              <a:rPr lang="en-GB" sz="1600" dirty="0" err="1" smtClean="0"/>
              <a:t>zdroje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/>
              <a:t>- v </a:t>
            </a:r>
            <a:r>
              <a:rPr lang="en-GB" sz="1600" dirty="0" err="1"/>
              <a:t>prostorově</a:t>
            </a:r>
            <a:r>
              <a:rPr lang="en-GB" sz="1600" dirty="0"/>
              <a:t> se </a:t>
            </a:r>
            <a:r>
              <a:rPr lang="en-GB" sz="1600" dirty="0" err="1"/>
              <a:t>překrývajícím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/</a:t>
            </a:r>
            <a:r>
              <a:rPr lang="en-GB" sz="1600" dirty="0" err="1"/>
              <a:t>stanovišti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10151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dívat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opakovanou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opakovaně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narušena</a:t>
            </a:r>
            <a:r>
              <a:rPr lang="cs-CZ" sz="1600" dirty="0"/>
              <a:t> </a:t>
            </a:r>
            <a:r>
              <a:rPr lang="en-GB" sz="1600" dirty="0" err="1" smtClean="0"/>
              <a:t>náhlými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v </a:t>
            </a:r>
            <a:r>
              <a:rPr lang="en-GB" sz="1600" dirty="0" err="1" smtClean="0"/>
              <a:t>důsledku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sezónních</a:t>
            </a:r>
            <a:r>
              <a:rPr lang="en-GB" sz="1600" dirty="0" smtClean="0"/>
              <a:t> </a:t>
            </a:r>
            <a:r>
              <a:rPr lang="en-GB" sz="1600" dirty="0" err="1" smtClean="0"/>
              <a:t>změn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err="1" smtClean="0"/>
              <a:t>Pobřežní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oblasti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Arktického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oceánu</a:t>
            </a:r>
            <a:r>
              <a:rPr lang="en-GB" sz="1600" b="1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jaro</a:t>
            </a:r>
            <a:r>
              <a:rPr lang="en-GB" sz="1600" dirty="0" smtClean="0"/>
              <a:t> „</a:t>
            </a:r>
            <a:r>
              <a:rPr lang="en-GB" sz="1600" dirty="0" err="1" smtClean="0"/>
              <a:t>kvetení</a:t>
            </a:r>
            <a:r>
              <a:rPr lang="en-GB" sz="1600" dirty="0" smtClean="0"/>
              <a:t>“ </a:t>
            </a:r>
            <a:r>
              <a:rPr lang="en-GB" sz="1600" dirty="0" err="1" smtClean="0"/>
              <a:t>řas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 smtClean="0"/>
              <a:t>straně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řasách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Flavobacterium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Microcyclus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roztání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en-GB" sz="1600" dirty="0" smtClean="0"/>
              <a:t> </a:t>
            </a:r>
            <a:r>
              <a:rPr lang="en-GB" sz="1600" dirty="0" err="1" smtClean="0"/>
              <a:t>zmizí</a:t>
            </a:r>
            <a:r>
              <a:rPr lang="en-GB" sz="1600" dirty="0" smtClean="0"/>
              <a:t> </a:t>
            </a:r>
            <a:r>
              <a:rPr lang="en-GB" sz="1600" dirty="0" err="1" smtClean="0"/>
              <a:t>toto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 se </a:t>
            </a:r>
            <a:r>
              <a:rPr lang="en-GB" sz="1600" dirty="0" err="1" smtClean="0"/>
              <a:t>rozptýlí</a:t>
            </a:r>
            <a:r>
              <a:rPr lang="en-GB" sz="1600" dirty="0" smtClean="0"/>
              <a:t> do </a:t>
            </a:r>
            <a:r>
              <a:rPr lang="en-GB" sz="1600" dirty="0" err="1" smtClean="0"/>
              <a:t>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sloupce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zkonzumovány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predátory</a:t>
            </a:r>
            <a:r>
              <a:rPr lang="en-GB" sz="1600" dirty="0" smtClean="0"/>
              <a:t>,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rozloženy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se </a:t>
            </a:r>
            <a:r>
              <a:rPr lang="en-GB" sz="1600" dirty="0" err="1" smtClean="0"/>
              <a:t>vytratí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populace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přežijí</a:t>
            </a:r>
            <a:r>
              <a:rPr lang="en-GB" sz="1600" dirty="0" smtClean="0"/>
              <a:t> 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 a s </a:t>
            </a:r>
            <a:r>
              <a:rPr lang="en-GB" sz="1600" dirty="0" err="1" smtClean="0"/>
              <a:t>vytvořením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cs-CZ" sz="1600" dirty="0"/>
              <a:t>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znovu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33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atastrofické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homeostatickou</a:t>
            </a:r>
            <a:r>
              <a:rPr lang="cs-CZ" sz="1600" dirty="0"/>
              <a:t> </a:t>
            </a:r>
            <a:r>
              <a:rPr lang="en-GB" sz="1600" dirty="0" err="1" smtClean="0"/>
              <a:t>kontrolu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</a:t>
            </a:r>
            <a:r>
              <a:rPr lang="en-GB" sz="1600" dirty="0" err="1" smtClean="0"/>
              <a:t>zničit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vážně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začít</a:t>
            </a:r>
            <a:r>
              <a:rPr lang="cs-CZ" sz="1600" dirty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polutant</a:t>
            </a:r>
            <a:r>
              <a:rPr lang="en-GB" sz="1600" dirty="0" smtClean="0"/>
              <a:t> v </a:t>
            </a:r>
            <a:r>
              <a:rPr lang="en-GB" sz="1600" dirty="0" err="1" smtClean="0"/>
              <a:t>ekosystému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aplikace</a:t>
            </a:r>
            <a:r>
              <a:rPr lang="en-GB" sz="1600" dirty="0" smtClean="0"/>
              <a:t> </a:t>
            </a:r>
            <a:r>
              <a:rPr lang="en-GB" sz="1600" dirty="0" err="1" smtClean="0"/>
              <a:t>fungicidu</a:t>
            </a:r>
            <a:r>
              <a:rPr lang="en-GB" sz="1600" dirty="0" smtClean="0"/>
              <a:t> do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rostliny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erupce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směrem</a:t>
            </a:r>
            <a:r>
              <a:rPr lang="en-GB" sz="1600" dirty="0" smtClean="0"/>
              <a:t> 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s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rušivého</a:t>
            </a:r>
            <a:r>
              <a:rPr lang="en-GB" sz="1600" dirty="0" smtClean="0"/>
              <a:t> </a:t>
            </a:r>
            <a:r>
              <a:rPr lang="en-GB" sz="1600" dirty="0" err="1" smtClean="0"/>
              <a:t>činitele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</a:t>
            </a:r>
            <a:r>
              <a:rPr lang="en-GB" sz="1600" dirty="0" err="1" smtClean="0"/>
              <a:t>sekundární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umytí</a:t>
            </a:r>
            <a:r>
              <a:rPr lang="en-GB" sz="1600" dirty="0" smtClean="0"/>
              <a:t> </a:t>
            </a:r>
            <a:r>
              <a:rPr lang="en-GB" sz="1600" dirty="0" err="1" smtClean="0"/>
              <a:t>kůže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orbě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3608101"/>
            <a:ext cx="37469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Homeostáze obnoví původní komunitu po vstupu cizího mikroorganismu:</a:t>
            </a:r>
          </a:p>
          <a:p>
            <a:r>
              <a:rPr lang="cs-CZ" sz="1600" dirty="0"/>
              <a:t>– tento eliminován</a:t>
            </a:r>
          </a:p>
          <a:p>
            <a:r>
              <a:rPr lang="cs-CZ" sz="1600" dirty="0"/>
              <a:t>- zažívací trakt – organismy vstupující na potravě, i potencionálně patogenní bývají eliminovány</a:t>
            </a:r>
          </a:p>
          <a:p>
            <a:r>
              <a:rPr lang="cs-CZ" sz="1600" dirty="0"/>
              <a:t>- podobně v půdním či vodním prostředí </a:t>
            </a:r>
            <a:r>
              <a:rPr lang="cs-CZ" sz="1600" dirty="0" err="1"/>
              <a:t>allochtonní</a:t>
            </a:r>
            <a:r>
              <a:rPr lang="cs-CZ" sz="1600" dirty="0"/>
              <a:t> mikroorganismy přetrvají jen dočasně a antagonistické 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val="3668416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 </a:t>
            </a:r>
            <a:r>
              <a:rPr lang="cs-CZ" sz="1600" dirty="0" smtClean="0"/>
              <a:t>v </a:t>
            </a:r>
            <a:r>
              <a:rPr lang="en-GB" sz="1600" dirty="0" err="1" smtClean="0"/>
              <a:t>komunit</a:t>
            </a:r>
            <a:r>
              <a:rPr lang="cs-CZ" sz="1600" dirty="0" smtClean="0"/>
              <a:t>ě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interakcích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cs-CZ" sz="1600" dirty="0"/>
              <a:t> </a:t>
            </a:r>
            <a:r>
              <a:rPr lang="en-GB" sz="1600" dirty="0" err="1" smtClean="0"/>
              <a:t>populacemi</a:t>
            </a:r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prostudovaných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</a:t>
            </a:r>
            <a:r>
              <a:rPr lang="en-GB" sz="1600" dirty="0" err="1" smtClean="0"/>
              <a:t>bachor</a:t>
            </a:r>
            <a:r>
              <a:rPr lang="en-GB" sz="1600" dirty="0" smtClean="0"/>
              <a:t>)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popsány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ekosystémová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pochopena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b="1" dirty="0" smtClean="0"/>
              <a:t>Paradox of the plankton </a:t>
            </a:r>
            <a:r>
              <a:rPr lang="en-GB" sz="1600" dirty="0" smtClean="0"/>
              <a:t>(Hutchinson 1961, Kemp a </a:t>
            </a:r>
            <a:r>
              <a:rPr lang="en-GB" sz="1600" dirty="0" err="1" smtClean="0"/>
              <a:t>Mitsch</a:t>
            </a:r>
            <a:r>
              <a:rPr lang="en-GB" sz="1600" dirty="0" smtClean="0"/>
              <a:t> 1979)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limitované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) </a:t>
            </a:r>
            <a:r>
              <a:rPr lang="en-GB" sz="1600" dirty="0" err="1" smtClean="0"/>
              <a:t>podpoří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širokého</a:t>
            </a:r>
            <a:r>
              <a:rPr lang="en-GB" sz="1600" dirty="0" smtClean="0"/>
              <a:t> </a:t>
            </a:r>
            <a:r>
              <a:rPr lang="en-GB" sz="1600" dirty="0" err="1" smtClean="0"/>
              <a:t>spektra</a:t>
            </a:r>
            <a:r>
              <a:rPr lang="cs-CZ" sz="1600" dirty="0"/>
              <a:t> </a:t>
            </a:r>
            <a:r>
              <a:rPr lang="en-GB" sz="1600" dirty="0" err="1" smtClean="0"/>
              <a:t>planktonických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paradox –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principu</a:t>
            </a:r>
            <a:r>
              <a:rPr lang="en-GB" sz="1600" dirty="0" smtClean="0"/>
              <a:t> „competitive exclusion </a:t>
            </a:r>
            <a:r>
              <a:rPr lang="en-GB" sz="1600" dirty="0" err="1" smtClean="0"/>
              <a:t>principe</a:t>
            </a:r>
            <a:r>
              <a:rPr lang="en-GB" sz="1600" dirty="0" smtClean="0"/>
              <a:t>“ by </a:t>
            </a:r>
            <a:r>
              <a:rPr lang="en-GB" sz="1600" dirty="0" err="1" smtClean="0"/>
              <a:t>soutěžení</a:t>
            </a:r>
            <a:r>
              <a:rPr lang="cs-CZ" sz="1600" dirty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o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mělo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opak</a:t>
            </a:r>
            <a:r>
              <a:rPr lang="en-GB" sz="1600" dirty="0" smtClean="0"/>
              <a:t> je ale </a:t>
            </a:r>
            <a:r>
              <a:rPr lang="en-GB" sz="1600" dirty="0" err="1" smtClean="0"/>
              <a:t>pravdou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en-GB" sz="1600" dirty="0" smtClean="0"/>
              <a:t> </a:t>
            </a:r>
            <a:r>
              <a:rPr lang="en-GB" sz="1600" dirty="0" err="1" smtClean="0"/>
              <a:t>obývají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 v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gradient </a:t>
            </a:r>
            <a:r>
              <a:rPr lang="en-GB" sz="1600" dirty="0" err="1" smtClean="0"/>
              <a:t>světla</a:t>
            </a:r>
            <a:r>
              <a:rPr lang="en-GB" sz="1600" dirty="0" smtClean="0"/>
              <a:t>, </a:t>
            </a:r>
            <a:r>
              <a:rPr lang="en-GB" sz="1600" dirty="0" err="1" smtClean="0"/>
              <a:t>symbiozy</a:t>
            </a:r>
            <a:r>
              <a:rPr lang="en-GB" sz="1600" dirty="0" smtClean="0"/>
              <a:t>, </a:t>
            </a:r>
            <a:r>
              <a:rPr lang="en-GB" sz="1600" dirty="0" err="1" smtClean="0"/>
              <a:t>predace</a:t>
            </a:r>
            <a:r>
              <a:rPr lang="en-GB" sz="1600" dirty="0" smtClean="0"/>
              <a:t>, </a:t>
            </a:r>
            <a:r>
              <a:rPr lang="en-GB" sz="1600" dirty="0" err="1" smtClean="0"/>
              <a:t>měnící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a v </a:t>
            </a:r>
            <a:r>
              <a:rPr lang="en-GB" sz="1600" dirty="0" err="1" smtClean="0"/>
              <a:t>neposlední</a:t>
            </a:r>
            <a:r>
              <a:rPr lang="cs-CZ" sz="1600" dirty="0"/>
              <a:t> </a:t>
            </a:r>
            <a:r>
              <a:rPr lang="en-GB" sz="1600" dirty="0" err="1" smtClean="0"/>
              <a:t>řadě</a:t>
            </a:r>
            <a:r>
              <a:rPr lang="en-GB" sz="1600" dirty="0" smtClean="0"/>
              <a:t> turbulence </a:t>
            </a:r>
            <a:r>
              <a:rPr lang="en-GB" sz="1600" dirty="0" err="1" smtClean="0"/>
              <a:t>zabránily</a:t>
            </a:r>
            <a:r>
              <a:rPr lang="en-GB" sz="1600" dirty="0" smtClean="0"/>
              <a:t> </a:t>
            </a:r>
            <a:r>
              <a:rPr lang="en-GB" sz="1600" dirty="0" err="1" smtClean="0"/>
              <a:t>vytlačení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 </a:t>
            </a:r>
            <a:r>
              <a:rPr lang="en-GB" sz="1600" dirty="0" err="1" smtClean="0"/>
              <a:t>diskontinuity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životním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umožnily</a:t>
            </a:r>
            <a:r>
              <a:rPr lang="en-GB" sz="1600" dirty="0" smtClean="0"/>
              <a:t>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překrývajících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nikách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3993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9" y="188073"/>
            <a:ext cx="587033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992" y="5479204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575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Genetické</a:t>
            </a:r>
            <a:r>
              <a:rPr lang="en-GB" sz="2400" dirty="0"/>
              <a:t> </a:t>
            </a:r>
            <a:r>
              <a:rPr lang="en-GB" sz="2400" dirty="0" err="1"/>
              <a:t>výměny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Objevení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adaptabilního</a:t>
            </a:r>
            <a:r>
              <a:rPr lang="en-GB" sz="1600" dirty="0" smtClean="0"/>
              <a:t> </a:t>
            </a:r>
            <a:r>
              <a:rPr lang="en-GB" sz="1600" dirty="0" err="1" smtClean="0"/>
              <a:t>rysu</a:t>
            </a:r>
            <a:r>
              <a:rPr lang="en-GB" sz="1600" dirty="0" smtClean="0"/>
              <a:t> v </a:t>
            </a:r>
            <a:r>
              <a:rPr lang="en-GB" sz="1600" dirty="0" err="1" smtClean="0"/>
              <a:t>genetickém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rozšíření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krátké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(15-20 </a:t>
            </a:r>
            <a:r>
              <a:rPr lang="en-GB" sz="1600" dirty="0" err="1" smtClean="0"/>
              <a:t>minut</a:t>
            </a:r>
            <a:r>
              <a:rPr lang="en-GB" sz="1600" dirty="0" smtClean="0"/>
              <a:t>, ale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hodiny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vznikla</a:t>
            </a:r>
            <a:r>
              <a:rPr lang="en-GB" sz="1600" dirty="0" smtClean="0"/>
              <a:t> </a:t>
            </a:r>
            <a:r>
              <a:rPr lang="en-GB" sz="1600" dirty="0" err="1" smtClean="0"/>
              <a:t>spontánní</a:t>
            </a:r>
            <a:r>
              <a:rPr lang="en-GB" sz="1600" dirty="0" smtClean="0"/>
              <a:t>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rekombinací</a:t>
            </a:r>
            <a:r>
              <a:rPr lang="en-GB" sz="1600" dirty="0" smtClean="0"/>
              <a:t> </a:t>
            </a:r>
            <a:r>
              <a:rPr lang="en-GB" sz="1600" dirty="0" err="1" smtClean="0"/>
              <a:t>ještě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lékařským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, ale v </a:t>
            </a:r>
            <a:r>
              <a:rPr lang="en-GB" sz="1600" dirty="0" err="1" smtClean="0"/>
              <a:t>této</a:t>
            </a:r>
            <a:r>
              <a:rPr lang="cs-CZ" sz="1600" dirty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neměla</a:t>
            </a:r>
            <a:r>
              <a:rPr lang="en-GB" sz="1600" dirty="0" smtClean="0"/>
              <a:t> pro </a:t>
            </a:r>
            <a:r>
              <a:rPr lang="en-GB" sz="1600" dirty="0" err="1" smtClean="0"/>
              <a:t>patogenní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 do </a:t>
            </a:r>
            <a:r>
              <a:rPr lang="en-GB" sz="1600" dirty="0" err="1" smtClean="0"/>
              <a:t>medicíny</a:t>
            </a:r>
            <a:r>
              <a:rPr lang="en-GB" sz="1600" dirty="0" smtClean="0"/>
              <a:t> (1950s)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výrazná</a:t>
            </a:r>
            <a:r>
              <a:rPr lang="en-GB" sz="1600" dirty="0" smtClean="0"/>
              <a:t> </a:t>
            </a:r>
            <a:r>
              <a:rPr lang="en-GB" sz="1600" dirty="0" err="1" smtClean="0"/>
              <a:t>výhoda</a:t>
            </a:r>
            <a:r>
              <a:rPr lang="en-GB" sz="1600" dirty="0" smtClean="0"/>
              <a:t> pro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mohly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v </a:t>
            </a:r>
            <a:r>
              <a:rPr lang="en-GB" sz="1600" dirty="0" err="1" smtClean="0"/>
              <a:t>jedinci</a:t>
            </a:r>
            <a:r>
              <a:rPr lang="en-GB" sz="1600" dirty="0" smtClean="0"/>
              <a:t> </a:t>
            </a:r>
            <a:r>
              <a:rPr lang="en-GB" sz="1600" dirty="0" err="1" smtClean="0"/>
              <a:t>beroucím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častá</a:t>
            </a:r>
            <a:r>
              <a:rPr lang="en-GB" sz="1600" dirty="0" smtClean="0"/>
              <a:t> v </a:t>
            </a:r>
            <a:r>
              <a:rPr lang="en-GB" sz="1600" dirty="0" err="1" smtClean="0"/>
              <a:t>lékařském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sedimenty</a:t>
            </a:r>
            <a:r>
              <a:rPr lang="en-GB" sz="1600" dirty="0" smtClean="0"/>
              <a:t> v </a:t>
            </a:r>
            <a:r>
              <a:rPr lang="en-GB" sz="1600" dirty="0" err="1" smtClean="0"/>
              <a:t>rybích</a:t>
            </a:r>
            <a:r>
              <a:rPr lang="en-GB" sz="1600" dirty="0" smtClean="0"/>
              <a:t> </a:t>
            </a:r>
            <a:r>
              <a:rPr lang="en-GB" sz="1600" dirty="0" err="1" smtClean="0"/>
              <a:t>farmách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oxytetracyklin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tlak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nezodpovědné</a:t>
            </a:r>
            <a:r>
              <a:rPr lang="en-GB" sz="1600" dirty="0" smtClean="0"/>
              <a:t> </a:t>
            </a:r>
            <a:r>
              <a:rPr lang="en-GB" sz="1600" dirty="0" err="1" smtClean="0"/>
              <a:t>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farmaceutických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firem</a:t>
            </a:r>
            <a:r>
              <a:rPr lang="en-GB" sz="1600" dirty="0" smtClean="0"/>
              <a:t> (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395347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37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ritický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 </a:t>
            </a:r>
            <a:r>
              <a:rPr lang="en-GB" sz="1600" dirty="0" err="1" smtClean="0"/>
              <a:t>určující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přežití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rámci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je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genetická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způsobilost</a:t>
            </a:r>
            <a:r>
              <a:rPr lang="en-GB" sz="1600" dirty="0" smtClean="0"/>
              <a:t> (fitness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zdraví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k </a:t>
            </a:r>
            <a:r>
              <a:rPr lang="en-GB" sz="1600" dirty="0" err="1" smtClean="0"/>
              <a:t>tomu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a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cs-CZ" sz="1600" dirty="0" smtClean="0"/>
              <a:t>genofondu populace</a:t>
            </a:r>
          </a:p>
          <a:p>
            <a:endParaRPr lang="en-GB" sz="1600" dirty="0" smtClean="0"/>
          </a:p>
          <a:p>
            <a:r>
              <a:rPr lang="cs-CZ" sz="1600" dirty="0" err="1"/>
              <a:t>g</a:t>
            </a:r>
            <a:r>
              <a:rPr lang="en-GB" sz="1600" dirty="0" err="1" smtClean="0"/>
              <a:t>eny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přeneseny</a:t>
            </a:r>
            <a:r>
              <a:rPr lang="en-GB" sz="1600" dirty="0" smtClean="0"/>
              <a:t> do </a:t>
            </a:r>
            <a:r>
              <a:rPr lang="en-GB" sz="1600" dirty="0" err="1" smtClean="0"/>
              <a:t>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vytvořit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nové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s </a:t>
            </a:r>
            <a:r>
              <a:rPr lang="en-GB" sz="1600" dirty="0" err="1" smtClean="0"/>
              <a:t>různým</a:t>
            </a:r>
            <a:r>
              <a:rPr lang="en-GB" sz="1600" dirty="0" smtClean="0"/>
              <a:t> </a:t>
            </a:r>
            <a:r>
              <a:rPr lang="en-GB" sz="1600" dirty="0" err="1" smtClean="0"/>
              <a:t>stupněm</a:t>
            </a:r>
            <a:r>
              <a:rPr lang="cs-CZ" sz="1600" dirty="0"/>
              <a:t> </a:t>
            </a:r>
            <a:r>
              <a:rPr lang="en-GB" sz="1600" dirty="0" err="1" smtClean="0"/>
              <a:t>způsobilosti</a:t>
            </a:r>
            <a:r>
              <a:rPr lang="en-GB" sz="1600" dirty="0" smtClean="0"/>
              <a:t> k </a:t>
            </a:r>
            <a:r>
              <a:rPr lang="en-GB" sz="1600" dirty="0" err="1" smtClean="0"/>
              <a:t>přežití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(fitness)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alelami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genotypy</a:t>
            </a:r>
            <a:r>
              <a:rPr lang="cs-CZ" sz="1600" dirty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mortalitě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reprodukci</a:t>
            </a:r>
            <a:endParaRPr lang="cs-CZ" sz="1600" dirty="0"/>
          </a:p>
          <a:p>
            <a:r>
              <a:rPr lang="cs-CZ" sz="1600" dirty="0" smtClean="0"/>
              <a:t>ty</a:t>
            </a:r>
            <a:r>
              <a:rPr lang="en-GB" sz="1600" dirty="0" smtClean="0"/>
              <a:t>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cs-CZ" sz="1600" dirty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odolnost</a:t>
            </a:r>
            <a:r>
              <a:rPr lang="en-GB" sz="1600" dirty="0" smtClean="0"/>
              <a:t> k </a:t>
            </a:r>
            <a:r>
              <a:rPr lang="en-GB" sz="1600" dirty="0" err="1" smtClean="0"/>
              <a:t>predátorům</a:t>
            </a:r>
            <a:r>
              <a:rPr lang="en-GB" sz="1600" dirty="0" smtClean="0"/>
              <a:t> ….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9601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rocesy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vnesou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do </a:t>
            </a:r>
            <a:r>
              <a:rPr lang="en-GB" sz="1600" dirty="0" err="1" smtClean="0"/>
              <a:t>frekvence</a:t>
            </a:r>
            <a:r>
              <a:rPr lang="cs-CZ" sz="1600" dirty="0"/>
              <a:t> </a:t>
            </a:r>
            <a:r>
              <a:rPr lang="en-GB" sz="1600" dirty="0" smtClean="0"/>
              <a:t>ale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r>
              <a:rPr lang="en-GB" sz="1600" dirty="0" smtClean="0"/>
              <a:t>,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a </a:t>
            </a:r>
            <a:r>
              <a:rPr lang="en-GB" sz="1600" dirty="0" err="1" smtClean="0"/>
              <a:t>genetický</a:t>
            </a:r>
            <a:r>
              <a:rPr lang="en-GB" sz="1600" dirty="0" smtClean="0"/>
              <a:t> drift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frekvenci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g</a:t>
            </a:r>
            <a:r>
              <a:rPr lang="en-GB" sz="1600" dirty="0" err="1" smtClean="0"/>
              <a:t>enetický</a:t>
            </a:r>
            <a:r>
              <a:rPr lang="en-GB" sz="1600" dirty="0" smtClean="0"/>
              <a:t> </a:t>
            </a:r>
            <a:r>
              <a:rPr lang="en-GB" sz="1600" dirty="0" smtClean="0"/>
              <a:t>drift </a:t>
            </a:r>
            <a:r>
              <a:rPr lang="cs-CZ" sz="1600" dirty="0" smtClean="0"/>
              <a:t>-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frekvenci</a:t>
            </a:r>
            <a:r>
              <a:rPr lang="cs-CZ" sz="1600" dirty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způsobené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náhodnými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událostmi</a:t>
            </a:r>
            <a:r>
              <a:rPr lang="en-GB" sz="1600" dirty="0" smtClean="0"/>
              <a:t> (a ne </a:t>
            </a:r>
            <a:r>
              <a:rPr lang="en-GB" sz="1600" dirty="0" err="1" smtClean="0"/>
              <a:t>systematickými</a:t>
            </a:r>
            <a:r>
              <a:rPr lang="cs-CZ" sz="1600" dirty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cs-CZ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selektivně</a:t>
            </a:r>
            <a:r>
              <a:rPr lang="cs-CZ" sz="1600" dirty="0"/>
              <a:t> </a:t>
            </a:r>
            <a:r>
              <a:rPr lang="en-GB" sz="1600" dirty="0" err="1" smtClean="0"/>
              <a:t>neutrálních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kmenů</a:t>
            </a:r>
            <a:endParaRPr lang="cs-CZ" sz="1600" dirty="0" smtClean="0"/>
          </a:p>
          <a:p>
            <a:endParaRPr lang="cs-CZ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0" y="2420888"/>
            <a:ext cx="2742611" cy="18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51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764704"/>
            <a:ext cx="9108504" cy="6048672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dirty="0" err="1"/>
              <a:t>Existují</a:t>
            </a:r>
            <a:r>
              <a:rPr lang="en-GB" sz="1600" dirty="0"/>
              <a:t> </a:t>
            </a:r>
            <a:r>
              <a:rPr lang="en-GB" sz="1600" dirty="0" err="1"/>
              <a:t>tři</a:t>
            </a:r>
            <a:r>
              <a:rPr lang="en-GB" sz="1600" dirty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mechanismy</a:t>
            </a:r>
            <a:r>
              <a:rPr lang="en-GB" sz="1600" dirty="0"/>
              <a:t> </a:t>
            </a:r>
            <a:r>
              <a:rPr lang="en-GB" sz="1600" dirty="0" err="1"/>
              <a:t>genetického</a:t>
            </a:r>
            <a:r>
              <a:rPr lang="en-GB" sz="1600" dirty="0"/>
              <a:t> </a:t>
            </a:r>
            <a:r>
              <a:rPr lang="en-GB" sz="1600" dirty="0" err="1" smtClean="0"/>
              <a:t>transferu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rekombinace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novým</a:t>
            </a:r>
            <a:r>
              <a:rPr lang="en-GB" sz="1600" dirty="0"/>
              <a:t> </a:t>
            </a:r>
            <a:r>
              <a:rPr lang="en-GB" sz="1600" dirty="0" err="1"/>
              <a:t>kombinacím</a:t>
            </a:r>
            <a:r>
              <a:rPr lang="en-GB" sz="1600" dirty="0"/>
              <a:t> </a:t>
            </a:r>
            <a:r>
              <a:rPr lang="en-GB" sz="1600" dirty="0" err="1"/>
              <a:t>alel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konjugace</a:t>
            </a:r>
            <a:r>
              <a:rPr lang="en-GB" sz="1600" dirty="0"/>
              <a:t> – </a:t>
            </a:r>
            <a:r>
              <a:rPr lang="en-GB" sz="1600" dirty="0" err="1"/>
              <a:t>kontakt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dárcem</a:t>
            </a:r>
            <a:r>
              <a:rPr lang="en-GB" sz="1600" dirty="0"/>
              <a:t> a </a:t>
            </a:r>
            <a:r>
              <a:rPr lang="en-GB" sz="1600" dirty="0" err="1"/>
              <a:t>příjemcem</a:t>
            </a:r>
            <a:endParaRPr lang="en-GB" sz="1600" dirty="0"/>
          </a:p>
          <a:p>
            <a:r>
              <a:rPr lang="en-GB" sz="1600" dirty="0" err="1"/>
              <a:t>transdukce</a:t>
            </a:r>
            <a:r>
              <a:rPr lang="en-GB" sz="1600" dirty="0"/>
              <a:t> – </a:t>
            </a:r>
            <a:r>
              <a:rPr lang="en-GB" sz="1600" dirty="0" err="1"/>
              <a:t>bakteriofág</a:t>
            </a:r>
            <a:r>
              <a:rPr lang="en-GB" sz="1600" dirty="0"/>
              <a:t> </a:t>
            </a:r>
            <a:r>
              <a:rPr lang="en-GB" sz="1600" dirty="0" err="1"/>
              <a:t>přenese</a:t>
            </a:r>
            <a:r>
              <a:rPr lang="en-GB" sz="1600" dirty="0"/>
              <a:t> DNA z </a:t>
            </a:r>
            <a:r>
              <a:rPr lang="en-GB" sz="1600" dirty="0" err="1"/>
              <a:t>donora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recipienta</a:t>
            </a:r>
            <a:endParaRPr lang="en-GB" sz="1600" dirty="0"/>
          </a:p>
          <a:p>
            <a:r>
              <a:rPr lang="en-GB" sz="1600" dirty="0" err="1"/>
              <a:t>transformace</a:t>
            </a:r>
            <a:r>
              <a:rPr lang="en-GB" sz="1600" dirty="0"/>
              <a:t> – </a:t>
            </a:r>
            <a:r>
              <a:rPr lang="en-GB" sz="1600" dirty="0" err="1"/>
              <a:t>absorpce</a:t>
            </a:r>
            <a:r>
              <a:rPr lang="en-GB" sz="1600" dirty="0"/>
              <a:t> </a:t>
            </a:r>
            <a:r>
              <a:rPr lang="en-GB" sz="1600" dirty="0" err="1"/>
              <a:t>volné</a:t>
            </a:r>
            <a:r>
              <a:rPr lang="en-GB" sz="1600" dirty="0"/>
              <a:t> DNA </a:t>
            </a:r>
            <a:r>
              <a:rPr lang="en-GB" sz="1600" dirty="0" err="1"/>
              <a:t>kompetentní</a:t>
            </a:r>
            <a:r>
              <a:rPr lang="en-GB" sz="1600" dirty="0"/>
              <a:t> </a:t>
            </a:r>
            <a:r>
              <a:rPr lang="en-GB" sz="1600" dirty="0" err="1" smtClean="0"/>
              <a:t>recipientní</a:t>
            </a:r>
            <a:r>
              <a:rPr lang="cs-CZ" sz="1600" dirty="0" smtClean="0"/>
              <a:t> </a:t>
            </a:r>
            <a:r>
              <a:rPr lang="en-GB" sz="1600" dirty="0" err="1" smtClean="0"/>
              <a:t>buňkou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hustých</a:t>
            </a:r>
            <a:r>
              <a:rPr lang="en-GB" sz="1600" dirty="0"/>
              <a:t> </a:t>
            </a:r>
            <a:r>
              <a:rPr lang="en-GB" sz="1600" dirty="0" err="1"/>
              <a:t>populacích</a:t>
            </a:r>
            <a:r>
              <a:rPr lang="en-GB" sz="1600" dirty="0"/>
              <a:t> dost </a:t>
            </a:r>
            <a:r>
              <a:rPr lang="en-GB" sz="1600" dirty="0" err="1"/>
              <a:t>prostoru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genetické</a:t>
            </a:r>
            <a:r>
              <a:rPr lang="en-GB" sz="1600" dirty="0"/>
              <a:t> </a:t>
            </a:r>
            <a:r>
              <a:rPr lang="en-GB" sz="1600" dirty="0" err="1" smtClean="0"/>
              <a:t>výměně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zároveň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také</a:t>
            </a:r>
            <a:r>
              <a:rPr lang="en-GB" sz="1600" dirty="0"/>
              <a:t> dost </a:t>
            </a:r>
            <a:r>
              <a:rPr lang="en-GB" sz="1600" dirty="0" err="1"/>
              <a:t>omezení</a:t>
            </a:r>
            <a:r>
              <a:rPr lang="en-GB" sz="1600" dirty="0"/>
              <a:t> </a:t>
            </a:r>
            <a:r>
              <a:rPr lang="en-GB" sz="1600" dirty="0" err="1"/>
              <a:t>potencionální</a:t>
            </a:r>
            <a:r>
              <a:rPr lang="en-GB" sz="1600" dirty="0"/>
              <a:t> </a:t>
            </a:r>
            <a:r>
              <a:rPr lang="en-GB" sz="1600" dirty="0" err="1" smtClean="0"/>
              <a:t>rekombinace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přítomnost</a:t>
            </a:r>
            <a:r>
              <a:rPr lang="en-GB" sz="1600" dirty="0"/>
              <a:t> </a:t>
            </a:r>
            <a:r>
              <a:rPr lang="en-GB" sz="1600" dirty="0" err="1"/>
              <a:t>restrikčních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metylace</a:t>
            </a:r>
            <a:r>
              <a:rPr lang="en-GB" sz="1600" dirty="0"/>
              <a:t> DNA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– DNA </a:t>
            </a:r>
            <a:r>
              <a:rPr lang="en-GB" sz="1600" dirty="0" err="1"/>
              <a:t>chráněna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schopná</a:t>
            </a:r>
            <a:r>
              <a:rPr lang="cs-CZ" sz="1600" dirty="0" smtClean="0"/>
              <a:t> </a:t>
            </a:r>
            <a:r>
              <a:rPr lang="en-GB" sz="1600" dirty="0" err="1" smtClean="0"/>
              <a:t>transformace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pH1, </a:t>
            </a:r>
            <a:r>
              <a:rPr lang="en-GB" sz="1600" dirty="0" err="1"/>
              <a:t>transformace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3403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4821"/>
            <a:ext cx="2366963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7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 smtClean="0"/>
          </a:p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 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populace)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Vr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(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došlo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zmenšení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        </a:t>
            </a:r>
            <a:r>
              <a:rPr lang="az-Cyrl-AZ" sz="1600" dirty="0" smtClean="0"/>
              <a:t>Є = </a:t>
            </a:r>
            <a:r>
              <a:rPr lang="en-GB" sz="1600" dirty="0" err="1" smtClean="0"/>
              <a:t>Vr</a:t>
            </a:r>
            <a:r>
              <a:rPr lang="en-GB" sz="1600" dirty="0" smtClean="0"/>
              <a:t>/X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Dynamika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= (</a:t>
            </a:r>
            <a:r>
              <a:rPr lang="el-GR" sz="1600" dirty="0" smtClean="0"/>
              <a:t>μ - </a:t>
            </a:r>
            <a:r>
              <a:rPr lang="az-Cyrl-AZ" sz="1600" dirty="0" smtClean="0"/>
              <a:t>Є ) </a:t>
            </a:r>
            <a:r>
              <a:rPr lang="en-GB" sz="1600" dirty="0" smtClean="0"/>
              <a:t>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dána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charakteristikou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podmínkami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negativní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</a:t>
            </a:r>
            <a:r>
              <a:rPr lang="en-US" sz="1200" dirty="0" smtClean="0"/>
              <a:t>plant</a:t>
            </a:r>
            <a:r>
              <a:rPr lang="cs-CZ" sz="1200" dirty="0" smtClean="0"/>
              <a:t>s (</a:t>
            </a:r>
            <a:r>
              <a:rPr lang="cs-CZ" sz="1200" b="1" dirty="0" err="1" smtClean="0"/>
              <a:t>Levy-Booth</a:t>
            </a:r>
            <a:r>
              <a:rPr lang="cs-CZ" sz="1200" b="1" dirty="0" smtClean="0"/>
              <a:t> </a:t>
            </a:r>
            <a:r>
              <a:rPr lang="cs-CZ" sz="1200" b="1" dirty="0"/>
              <a:t>et al., </a:t>
            </a:r>
            <a:r>
              <a:rPr lang="cs-CZ" sz="1200" b="1" dirty="0" smtClean="0"/>
              <a:t>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259"/>
            <a:ext cx="6102238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951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 err="1"/>
              <a:t>Plazmidy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 smtClean="0"/>
              <a:t>nemocnic</a:t>
            </a:r>
            <a:r>
              <a:rPr lang="en-GB" sz="1600" dirty="0" smtClean="0"/>
              <a:t>, </a:t>
            </a:r>
            <a:r>
              <a:rPr lang="en-GB" sz="1600" dirty="0" err="1" smtClean="0"/>
              <a:t>surové</a:t>
            </a:r>
            <a:r>
              <a:rPr lang="cs-CZ" sz="1600" dirty="0"/>
              <a:t> </a:t>
            </a:r>
            <a:r>
              <a:rPr lang="en-GB" sz="1600" dirty="0" err="1" smtClean="0"/>
              <a:t>kaly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čistíren</a:t>
            </a:r>
            <a:r>
              <a:rPr lang="en-GB" sz="1600" dirty="0" smtClean="0"/>
              <a:t> </a:t>
            </a:r>
            <a:r>
              <a:rPr lang="en-GB" sz="1600" dirty="0" err="1" smtClean="0"/>
              <a:t>odpadních</a:t>
            </a:r>
            <a:r>
              <a:rPr lang="en-GB" sz="1600" dirty="0" smtClean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, </a:t>
            </a:r>
            <a:r>
              <a:rPr lang="en-GB" sz="1600" dirty="0" err="1" smtClean="0"/>
              <a:t>vodní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výkrmny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geny r</a:t>
            </a:r>
            <a:r>
              <a:rPr lang="en-GB" sz="1600" dirty="0" err="1" smtClean="0"/>
              <a:t>ezistence</a:t>
            </a:r>
            <a:r>
              <a:rPr lang="en-GB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antibiotikům</a:t>
            </a:r>
            <a:endParaRPr lang="cs-CZ" sz="1600" dirty="0" smtClean="0"/>
          </a:p>
          <a:p>
            <a:r>
              <a:rPr lang="cs-CZ" sz="1600" dirty="0" err="1" smtClean="0"/>
              <a:t>g</a:t>
            </a:r>
            <a:r>
              <a:rPr lang="en-GB" sz="1600" dirty="0" err="1" smtClean="0"/>
              <a:t>eneticky</a:t>
            </a:r>
            <a:r>
              <a:rPr lang="en-GB" sz="1600" dirty="0" smtClean="0"/>
              <a:t> </a:t>
            </a:r>
            <a:r>
              <a:rPr lang="en-GB" sz="1600" dirty="0" err="1"/>
              <a:t>modifikované</a:t>
            </a:r>
            <a:r>
              <a:rPr lang="en-GB" sz="1600" dirty="0"/>
              <a:t> </a:t>
            </a:r>
            <a:r>
              <a:rPr lang="en-GB" sz="1600" dirty="0" err="1"/>
              <a:t>plazmidy</a:t>
            </a:r>
            <a:r>
              <a:rPr lang="en-GB" sz="1600" dirty="0"/>
              <a:t> – </a:t>
            </a:r>
            <a:r>
              <a:rPr lang="en-GB" sz="1600" dirty="0" err="1"/>
              <a:t>využití</a:t>
            </a:r>
            <a:r>
              <a:rPr lang="en-GB" sz="1600" dirty="0"/>
              <a:t> v </a:t>
            </a:r>
            <a:r>
              <a:rPr lang="en-GB" sz="1600" dirty="0" err="1"/>
              <a:t>průmyslu</a:t>
            </a:r>
            <a:r>
              <a:rPr lang="cs-CZ" sz="1600" dirty="0"/>
              <a:t>, transgenní rostliny</a:t>
            </a:r>
            <a:endParaRPr lang="en-GB" sz="1600" dirty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kupina</a:t>
            </a:r>
            <a:r>
              <a:rPr lang="en-GB" sz="1600" dirty="0" smtClean="0"/>
              <a:t> </a:t>
            </a:r>
            <a:r>
              <a:rPr lang="en-GB" sz="1600" dirty="0" smtClean="0"/>
              <a:t>640 </a:t>
            </a:r>
            <a:r>
              <a:rPr lang="en-GB" sz="1600" dirty="0" err="1" smtClean="0"/>
              <a:t>lidí</a:t>
            </a:r>
            <a:r>
              <a:rPr lang="en-GB" sz="1600" dirty="0" smtClean="0"/>
              <a:t> – 356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nebyli</a:t>
            </a:r>
            <a:r>
              <a:rPr lang="en-GB" sz="1600" dirty="0" smtClean="0"/>
              <a:t> v </a:t>
            </a:r>
            <a:r>
              <a:rPr lang="en-GB" sz="1600" dirty="0" err="1" smtClean="0"/>
              <a:t>nedávné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err="1" smtClean="0"/>
              <a:t>ntibiotikům</a:t>
            </a:r>
            <a:r>
              <a:rPr lang="cs-CZ" sz="1600" dirty="0" smtClean="0"/>
              <a:t> </a:t>
            </a:r>
            <a:r>
              <a:rPr lang="en-GB" sz="1600" dirty="0" smtClean="0"/>
              <a:t>– u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měli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rtuti</a:t>
            </a:r>
            <a:r>
              <a:rPr lang="en-GB" sz="1600" dirty="0" smtClean="0"/>
              <a:t> v </a:t>
            </a:r>
            <a:r>
              <a:rPr lang="en-GB" sz="1600" dirty="0" err="1" smtClean="0"/>
              <a:t>zažívacím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vysoká</a:t>
            </a:r>
            <a:r>
              <a:rPr lang="en-GB" sz="1600" dirty="0" smtClean="0"/>
              <a:t> </a:t>
            </a:r>
            <a:r>
              <a:rPr lang="en-GB" sz="1600" dirty="0" err="1" smtClean="0"/>
              <a:t>pravděpodobnost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dvěma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(Hg </a:t>
            </a:r>
            <a:r>
              <a:rPr lang="en-GB" sz="1600" dirty="0" err="1" smtClean="0"/>
              <a:t>uvolňovaná</a:t>
            </a:r>
            <a:r>
              <a:rPr lang="en-GB" sz="1600" dirty="0" smtClean="0"/>
              <a:t> z </a:t>
            </a:r>
            <a:r>
              <a:rPr lang="en-GB" sz="1600" dirty="0" err="1" smtClean="0"/>
              <a:t>plomb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k </a:t>
            </a:r>
            <a:r>
              <a:rPr lang="en-GB" sz="1600" dirty="0" err="1" smtClean="0"/>
              <a:t>rezistenci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mikroflóře</a:t>
            </a:r>
            <a:r>
              <a:rPr lang="en-GB" sz="1600" dirty="0" smtClean="0"/>
              <a:t> </a:t>
            </a:r>
            <a:r>
              <a:rPr lang="en-GB" sz="1600" dirty="0" err="1" smtClean="0"/>
              <a:t>úst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5328146" cy="29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15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Transformace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přímé</a:t>
            </a:r>
            <a:r>
              <a:rPr lang="en-GB" sz="1800" dirty="0" smtClean="0"/>
              <a:t> </a:t>
            </a:r>
            <a:r>
              <a:rPr lang="en-GB" sz="1800" dirty="0" err="1" smtClean="0"/>
              <a:t>přijetí</a:t>
            </a:r>
            <a:r>
              <a:rPr lang="en-GB" sz="1800" dirty="0" smtClean="0"/>
              <a:t> </a:t>
            </a:r>
            <a:r>
              <a:rPr lang="en-GB" sz="1800" dirty="0" err="1" smtClean="0"/>
              <a:t>exogenní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Kompetence</a:t>
            </a:r>
            <a:r>
              <a:rPr lang="en-GB" sz="1800" dirty="0" smtClean="0"/>
              <a:t> </a:t>
            </a:r>
            <a:r>
              <a:rPr lang="en-GB" sz="1800" dirty="0" err="1" smtClean="0"/>
              <a:t>buněk</a:t>
            </a:r>
            <a:r>
              <a:rPr lang="en-GB" sz="1800" dirty="0" smtClean="0"/>
              <a:t> – v </a:t>
            </a:r>
            <a:r>
              <a:rPr lang="en-GB" sz="1800" dirty="0" err="1" smtClean="0"/>
              <a:t>určitých</a:t>
            </a:r>
            <a:r>
              <a:rPr lang="en-GB" sz="1800" dirty="0" smtClean="0"/>
              <a:t> </a:t>
            </a:r>
            <a:r>
              <a:rPr lang="en-GB" sz="1800" dirty="0" err="1" smtClean="0"/>
              <a:t>fázích</a:t>
            </a:r>
            <a:r>
              <a:rPr lang="en-GB" sz="1800" dirty="0" smtClean="0"/>
              <a:t> </a:t>
            </a:r>
            <a:r>
              <a:rPr lang="en-GB" sz="1800" dirty="0" err="1" smtClean="0"/>
              <a:t>růstového</a:t>
            </a:r>
            <a:r>
              <a:rPr lang="en-GB" sz="1800" dirty="0" smtClean="0"/>
              <a:t> </a:t>
            </a:r>
            <a:r>
              <a:rPr lang="en-GB" sz="1800" dirty="0" err="1" smtClean="0"/>
              <a:t>cyklu</a:t>
            </a:r>
            <a:r>
              <a:rPr lang="cs-CZ" sz="1800" dirty="0"/>
              <a:t> </a:t>
            </a:r>
            <a:r>
              <a:rPr lang="en-GB" sz="1800" dirty="0" smtClean="0"/>
              <a:t>-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změně</a:t>
            </a:r>
            <a:r>
              <a:rPr lang="en-GB" sz="1800" dirty="0" smtClean="0"/>
              <a:t> </a:t>
            </a:r>
            <a:r>
              <a:rPr lang="en-GB" sz="1800" dirty="0" err="1" smtClean="0"/>
              <a:t>nutričních</a:t>
            </a:r>
            <a:r>
              <a:rPr lang="en-GB" sz="1800" dirty="0" smtClean="0"/>
              <a:t> </a:t>
            </a:r>
            <a:r>
              <a:rPr lang="en-GB" sz="1800" dirty="0" err="1" smtClean="0"/>
              <a:t>podmínek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Tři</a:t>
            </a:r>
            <a:r>
              <a:rPr lang="en-GB" sz="1800" dirty="0" smtClean="0"/>
              <a:t> </a:t>
            </a:r>
            <a:r>
              <a:rPr lang="en-GB" sz="1800" dirty="0" err="1" smtClean="0"/>
              <a:t>fáze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transformace</a:t>
            </a:r>
            <a:endParaRPr lang="cs-CZ" sz="1800" dirty="0" smtClean="0"/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navázání</a:t>
            </a:r>
            <a:r>
              <a:rPr lang="en-GB" sz="1800" dirty="0" smtClean="0"/>
              <a:t> </a:t>
            </a:r>
            <a:r>
              <a:rPr lang="en-GB" sz="1800" dirty="0" err="1" smtClean="0"/>
              <a:t>cizí</a:t>
            </a:r>
            <a:r>
              <a:rPr lang="en-GB" sz="1800" dirty="0" smtClean="0"/>
              <a:t> DNA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buňku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-transport </a:t>
            </a:r>
            <a:r>
              <a:rPr lang="en-GB" sz="1800" dirty="0" err="1" smtClean="0"/>
              <a:t>genetického</a:t>
            </a:r>
            <a:r>
              <a:rPr lang="en-GB" sz="1800" dirty="0" smtClean="0"/>
              <a:t> </a:t>
            </a:r>
            <a:r>
              <a:rPr lang="en-GB" sz="1800" dirty="0" err="1" smtClean="0"/>
              <a:t>materiálu</a:t>
            </a:r>
            <a:r>
              <a:rPr lang="en-GB" sz="1800" dirty="0" smtClean="0"/>
              <a:t> </a:t>
            </a:r>
            <a:r>
              <a:rPr lang="en-GB" sz="1800" dirty="0" err="1" smtClean="0"/>
              <a:t>přes</a:t>
            </a:r>
            <a:r>
              <a:rPr lang="en-GB" sz="1800" dirty="0" smtClean="0"/>
              <a:t> </a:t>
            </a:r>
            <a:r>
              <a:rPr lang="en-GB" sz="1800" dirty="0" err="1" smtClean="0"/>
              <a:t>buněčné</a:t>
            </a:r>
            <a:r>
              <a:rPr lang="en-GB" sz="1800" dirty="0" smtClean="0"/>
              <a:t> </a:t>
            </a:r>
            <a:r>
              <a:rPr lang="en-GB" sz="1800" dirty="0" err="1" smtClean="0"/>
              <a:t>obaly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integrace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transformující</a:t>
            </a:r>
            <a:r>
              <a:rPr lang="en-GB" sz="1800" dirty="0" smtClean="0"/>
              <a:t> DNA do </a:t>
            </a:r>
            <a:r>
              <a:rPr lang="en-GB" sz="1800" dirty="0" err="1" smtClean="0"/>
              <a:t>genomu</a:t>
            </a:r>
            <a:r>
              <a:rPr lang="en-GB" sz="1800" dirty="0" smtClean="0"/>
              <a:t> </a:t>
            </a:r>
            <a:r>
              <a:rPr lang="en-GB" sz="1800" dirty="0" err="1" smtClean="0"/>
              <a:t>buňky</a:t>
            </a:r>
            <a:r>
              <a:rPr lang="en-GB" sz="1800" dirty="0" smtClean="0"/>
              <a:t> </a:t>
            </a:r>
            <a:r>
              <a:rPr lang="en-GB" sz="1800" dirty="0" err="1" smtClean="0"/>
              <a:t>jako</a:t>
            </a:r>
            <a:r>
              <a:rPr lang="cs-CZ" sz="1800" dirty="0"/>
              <a:t> </a:t>
            </a:r>
            <a:r>
              <a:rPr lang="en-GB" sz="1800" dirty="0" err="1" smtClean="0"/>
              <a:t>replikon</a:t>
            </a:r>
            <a:r>
              <a:rPr lang="en-GB" sz="1800" dirty="0" smtClean="0"/>
              <a:t>, 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rekombinance</a:t>
            </a:r>
            <a:r>
              <a:rPr lang="en-GB" sz="1800" dirty="0" smtClean="0"/>
              <a:t> do </a:t>
            </a:r>
            <a:r>
              <a:rPr lang="en-GB" sz="1800" dirty="0" err="1" smtClean="0"/>
              <a:t>existujícího</a:t>
            </a:r>
            <a:r>
              <a:rPr lang="en-GB" sz="1800" dirty="0" smtClean="0"/>
              <a:t> </a:t>
            </a:r>
            <a:r>
              <a:rPr lang="en-GB" sz="1800" dirty="0" err="1" smtClean="0"/>
              <a:t>replikonu</a:t>
            </a:r>
            <a:endParaRPr lang="en-GB" sz="1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8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Transdukce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plazmidu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za</a:t>
            </a:r>
            <a:r>
              <a:rPr lang="en-GB" sz="1800" dirty="0" smtClean="0"/>
              <a:t> </a:t>
            </a:r>
            <a:r>
              <a:rPr lang="en-GB" sz="1800" dirty="0" err="1" smtClean="0"/>
              <a:t>využití</a:t>
            </a:r>
            <a:r>
              <a:rPr lang="en-GB" sz="1800" dirty="0" smtClean="0"/>
              <a:t> </a:t>
            </a:r>
            <a:r>
              <a:rPr lang="en-GB" sz="1800" dirty="0" err="1" smtClean="0"/>
              <a:t>bakteriofága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Plazmid</a:t>
            </a:r>
            <a:r>
              <a:rPr lang="en-GB" sz="1800" dirty="0" smtClean="0"/>
              <a:t> „</a:t>
            </a:r>
            <a:r>
              <a:rPr lang="en-GB" sz="1800" dirty="0" err="1" smtClean="0"/>
              <a:t>přibalen</a:t>
            </a:r>
            <a:r>
              <a:rPr lang="en-GB" sz="1800" dirty="0" smtClean="0"/>
              <a:t>“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kompletování</a:t>
            </a:r>
            <a:r>
              <a:rPr lang="en-GB" sz="1800" dirty="0" smtClean="0"/>
              <a:t> </a:t>
            </a:r>
            <a:r>
              <a:rPr lang="en-GB" sz="1800" dirty="0" err="1" smtClean="0"/>
              <a:t>fágové</a:t>
            </a:r>
            <a:r>
              <a:rPr lang="en-GB" sz="1800" dirty="0" smtClean="0"/>
              <a:t> </a:t>
            </a:r>
            <a:r>
              <a:rPr lang="en-GB" sz="1800" dirty="0" err="1" smtClean="0"/>
              <a:t>částice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buď</a:t>
            </a:r>
            <a:r>
              <a:rPr lang="en-GB" sz="1800" dirty="0" smtClean="0"/>
              <a:t> se </a:t>
            </a:r>
            <a:r>
              <a:rPr lang="en-GB" sz="1800" dirty="0" err="1" smtClean="0"/>
              <a:t>udrží</a:t>
            </a:r>
            <a:r>
              <a:rPr lang="en-GB" sz="1800" dirty="0" smtClean="0"/>
              <a:t> a </a:t>
            </a:r>
            <a:r>
              <a:rPr lang="en-GB" sz="1800" dirty="0" err="1" smtClean="0"/>
              <a:t>replikuje</a:t>
            </a:r>
            <a:r>
              <a:rPr lang="en-GB" sz="1800" dirty="0" smtClean="0"/>
              <a:t> </a:t>
            </a:r>
            <a:r>
              <a:rPr lang="en-GB" sz="1800" dirty="0" err="1" smtClean="0"/>
              <a:t>celý</a:t>
            </a:r>
            <a:r>
              <a:rPr lang="en-GB" sz="1800" dirty="0" smtClean="0"/>
              <a:t> </a:t>
            </a:r>
            <a:r>
              <a:rPr lang="en-GB" sz="1800" dirty="0" err="1" smtClean="0"/>
              <a:t>plazmid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nebo</a:t>
            </a:r>
            <a:r>
              <a:rPr lang="en-GB" sz="1800" dirty="0" smtClean="0"/>
              <a:t> se fragment </a:t>
            </a:r>
            <a:r>
              <a:rPr lang="en-GB" sz="1800" dirty="0" err="1" smtClean="0"/>
              <a:t>plazmidu</a:t>
            </a:r>
            <a:r>
              <a:rPr lang="en-GB" sz="1800" dirty="0" smtClean="0"/>
              <a:t> </a:t>
            </a:r>
            <a:r>
              <a:rPr lang="en-GB" sz="1800" dirty="0" err="1" smtClean="0"/>
              <a:t>zabuduje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rekombinací</a:t>
            </a:r>
            <a:r>
              <a:rPr lang="cs-CZ" sz="1800" dirty="0"/>
              <a:t> </a:t>
            </a:r>
            <a:r>
              <a:rPr lang="cs-CZ" sz="1800" dirty="0" smtClean="0"/>
              <a:t> </a:t>
            </a:r>
            <a:r>
              <a:rPr lang="en-GB" sz="1800" dirty="0" smtClean="0"/>
              <a:t>do </a:t>
            </a:r>
            <a:r>
              <a:rPr lang="en-GB" sz="1800" dirty="0" err="1" smtClean="0"/>
              <a:t>recipientní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 </a:t>
            </a:r>
            <a:r>
              <a:rPr lang="cs-CZ" sz="1800" dirty="0" smtClean="0"/>
              <a:t>ev.</a:t>
            </a:r>
            <a:r>
              <a:rPr lang="en-GB" sz="1800" dirty="0" smtClean="0"/>
              <a:t> </a:t>
            </a:r>
            <a:r>
              <a:rPr lang="en-GB" sz="1800" dirty="0" err="1" smtClean="0"/>
              <a:t>bude</a:t>
            </a:r>
            <a:r>
              <a:rPr lang="en-GB" sz="1800" dirty="0" smtClean="0"/>
              <a:t> DNA </a:t>
            </a:r>
            <a:r>
              <a:rPr lang="en-GB" sz="1800" dirty="0" err="1" smtClean="0"/>
              <a:t>dormantní</a:t>
            </a:r>
            <a:r>
              <a:rPr lang="en-GB" sz="1800" dirty="0" smtClean="0"/>
              <a:t> a </a:t>
            </a:r>
            <a:r>
              <a:rPr lang="en-GB" sz="1800" dirty="0" err="1" smtClean="0"/>
              <a:t>případně</a:t>
            </a:r>
            <a:r>
              <a:rPr lang="en-GB" sz="1800" dirty="0" smtClean="0"/>
              <a:t> </a:t>
            </a:r>
            <a:r>
              <a:rPr lang="en-GB" sz="1800" dirty="0" err="1" smtClean="0"/>
              <a:t>později</a:t>
            </a:r>
            <a:r>
              <a:rPr lang="en-GB" sz="1800" dirty="0" smtClean="0"/>
              <a:t> </a:t>
            </a:r>
            <a:r>
              <a:rPr lang="en-GB" sz="1800" dirty="0" err="1" smtClean="0"/>
              <a:t>degradovaná</a:t>
            </a:r>
            <a:endParaRPr lang="en-GB" sz="1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26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Konjugace</a:t>
            </a:r>
            <a:endParaRPr lang="en-GB" sz="1600" b="1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ransfer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prokaryotické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do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přímým</a:t>
            </a:r>
            <a:r>
              <a:rPr lang="en-GB" sz="1600" dirty="0" smtClean="0"/>
              <a:t> </a:t>
            </a:r>
            <a:r>
              <a:rPr lang="en-GB" sz="1600" dirty="0" err="1" smtClean="0"/>
              <a:t>kontaktem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ódováno</a:t>
            </a:r>
            <a:r>
              <a:rPr lang="en-GB" sz="1600" dirty="0" smtClean="0"/>
              <a:t> </a:t>
            </a:r>
            <a:r>
              <a:rPr lang="en-GB" sz="1600" dirty="0" err="1" smtClean="0"/>
              <a:t>samotným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plazmidem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ýsledkem</a:t>
            </a:r>
            <a:r>
              <a:rPr lang="en-GB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plazmidu</a:t>
            </a:r>
            <a:r>
              <a:rPr lang="en-GB" sz="1600" dirty="0" smtClean="0"/>
              <a:t> v </a:t>
            </a:r>
            <a:r>
              <a:rPr lang="en-GB" sz="1600" dirty="0" err="1" smtClean="0"/>
              <a:t>donorové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recipientní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buňce</a:t>
            </a:r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,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to </a:t>
            </a:r>
            <a:r>
              <a:rPr lang="en-GB" sz="1600" dirty="0" err="1" smtClean="0"/>
              <a:t>umí</a:t>
            </a:r>
            <a:r>
              <a:rPr lang="en-GB" sz="1600" dirty="0" smtClean="0"/>
              <a:t> (G+, G-)</a:t>
            </a:r>
          </a:p>
          <a:p>
            <a:r>
              <a:rPr lang="en-GB" sz="1600" dirty="0" smtClean="0"/>
              <a:t>sex </a:t>
            </a:r>
            <a:r>
              <a:rPr lang="en-GB" sz="1600" dirty="0" err="1" smtClean="0"/>
              <a:t>pilusy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řenos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plazmidů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kódujícími</a:t>
            </a:r>
            <a:r>
              <a:rPr lang="cs-CZ" sz="1600" dirty="0"/>
              <a:t> </a:t>
            </a:r>
            <a:r>
              <a:rPr lang="en-GB" sz="1600" dirty="0" err="1" smtClean="0"/>
              <a:t>degradační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dráhy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lazmidy</a:t>
            </a:r>
            <a:r>
              <a:rPr lang="en-GB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chovají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dynamicky</a:t>
            </a:r>
            <a:r>
              <a:rPr lang="en-GB" sz="1600" dirty="0" smtClean="0"/>
              <a:t> –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udržovány</a:t>
            </a:r>
            <a:r>
              <a:rPr lang="en-GB" sz="1600" dirty="0" smtClean="0"/>
              <a:t>, </a:t>
            </a:r>
            <a:r>
              <a:rPr lang="en-GB" sz="1600" dirty="0" err="1" smtClean="0"/>
              <a:t>ostatní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ztraceny</a:t>
            </a:r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neudržovány</a:t>
            </a:r>
            <a:r>
              <a:rPr lang="en-GB" sz="1600" dirty="0" smtClean="0"/>
              <a:t> 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je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ekologickou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(</a:t>
            </a:r>
            <a:r>
              <a:rPr lang="en-GB" sz="1600" dirty="0" err="1" smtClean="0"/>
              <a:t>exprese</a:t>
            </a:r>
            <a:r>
              <a:rPr lang="en-GB" sz="1600" dirty="0" smtClean="0"/>
              <a:t> </a:t>
            </a:r>
            <a:r>
              <a:rPr lang="en-GB" sz="1600" dirty="0" err="1" smtClean="0"/>
              <a:t>takovýchto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inhibiční</a:t>
            </a:r>
            <a:r>
              <a:rPr lang="en-GB" sz="1600" dirty="0" smtClean="0"/>
              <a:t> </a:t>
            </a:r>
            <a:r>
              <a:rPr lang="en-GB" sz="1600" dirty="0" err="1" smtClean="0"/>
              <a:t>efekt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hostitelské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</a:p>
          <a:p>
            <a:r>
              <a:rPr lang="cs-CZ" sz="1600" dirty="0"/>
              <a:t>t</a:t>
            </a:r>
            <a:r>
              <a:rPr lang="en-GB" sz="1600" dirty="0" err="1" smtClean="0"/>
              <a:t>ransfer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ale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alelu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extrachromosomální</a:t>
            </a:r>
            <a:r>
              <a:rPr lang="en-GB" sz="1600" dirty="0" smtClean="0"/>
              <a:t> element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navzdory</a:t>
            </a:r>
            <a:r>
              <a:rPr lang="cs-CZ" sz="1600" dirty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</a:t>
            </a:r>
            <a:r>
              <a:rPr lang="cs-CZ" sz="1600" dirty="0" smtClean="0"/>
              <a:t>- i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se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opakující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migrací</a:t>
            </a:r>
            <a:r>
              <a:rPr lang="en-GB" sz="1600" dirty="0" smtClean="0"/>
              <a:t> z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zdatná</a:t>
            </a:r>
            <a:r>
              <a:rPr lang="en-GB" sz="1600" dirty="0" smtClean="0"/>
              <a:t> </a:t>
            </a:r>
            <a:r>
              <a:rPr lang="en-GB" sz="1600" dirty="0" err="1" smtClean="0"/>
              <a:t>alela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,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v </a:t>
            </a:r>
            <a:r>
              <a:rPr lang="en-GB" sz="1600" dirty="0" err="1" smtClean="0"/>
              <a:t>asociaci</a:t>
            </a:r>
            <a:r>
              <a:rPr lang="en-GB" sz="1600" dirty="0" smtClean="0"/>
              <a:t> s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alelou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aková</a:t>
            </a:r>
            <a:r>
              <a:rPr lang="en-GB" sz="1600" dirty="0" smtClean="0"/>
              <a:t> </a:t>
            </a:r>
            <a:r>
              <a:rPr lang="en-GB" sz="1600" dirty="0" err="1" smtClean="0"/>
              <a:t>vazbová</a:t>
            </a:r>
            <a:r>
              <a:rPr lang="en-GB" sz="1600" dirty="0" smtClean="0"/>
              <a:t> </a:t>
            </a:r>
            <a:r>
              <a:rPr lang="en-GB" sz="1600" dirty="0" err="1" smtClean="0"/>
              <a:t>nerovnováha</a:t>
            </a:r>
            <a:r>
              <a:rPr lang="en-GB" sz="1600" dirty="0" smtClean="0"/>
              <a:t> </a:t>
            </a:r>
            <a:r>
              <a:rPr lang="en-GB" sz="1600" dirty="0" err="1" smtClean="0"/>
              <a:t>převládá</a:t>
            </a:r>
            <a:r>
              <a:rPr lang="en-GB" sz="1600" dirty="0" smtClean="0"/>
              <a:t> 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z </a:t>
            </a:r>
            <a:r>
              <a:rPr lang="en-GB" sz="1600" dirty="0" err="1" smtClean="0"/>
              <a:t>důvodu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asexuální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reprodukce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konjugací</a:t>
            </a:r>
            <a:r>
              <a:rPr lang="en-GB" sz="1600" dirty="0" smtClean="0"/>
              <a:t>, </a:t>
            </a:r>
            <a:r>
              <a:rPr lang="en-GB" sz="1600" dirty="0" err="1" smtClean="0"/>
              <a:t>transformací</a:t>
            </a:r>
            <a:r>
              <a:rPr lang="en-GB" sz="1600" dirty="0" smtClean="0"/>
              <a:t> a </a:t>
            </a:r>
            <a:r>
              <a:rPr lang="en-GB" sz="1600" dirty="0" err="1" smtClean="0"/>
              <a:t>transdukcí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2"/>
            <a:ext cx="2578056" cy="16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505475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7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Risk </a:t>
            </a:r>
            <a:r>
              <a:rPr lang="en-GB" sz="2400" dirty="0" err="1"/>
              <a:t>zavedení</a:t>
            </a:r>
            <a:r>
              <a:rPr lang="en-GB" sz="2400" dirty="0"/>
              <a:t> </a:t>
            </a:r>
            <a:r>
              <a:rPr lang="en-GB" sz="2400" dirty="0" err="1"/>
              <a:t>geneticky</a:t>
            </a:r>
            <a:r>
              <a:rPr lang="en-GB" sz="2400" dirty="0"/>
              <a:t> </a:t>
            </a:r>
            <a:r>
              <a:rPr lang="en-GB" sz="2400" dirty="0" err="1"/>
              <a:t>modifikovaných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>
                <a:solidFill>
                  <a:srgbClr val="FF0000"/>
                </a:solidFill>
              </a:rPr>
              <a:t/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dlouho</a:t>
            </a:r>
            <a:r>
              <a:rPr lang="en-GB" sz="1600" dirty="0" smtClean="0"/>
              <a:t> se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DNA </a:t>
            </a:r>
            <a:r>
              <a:rPr lang="en-GB" sz="1600" dirty="0" err="1" smtClean="0"/>
              <a:t>udrží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?</a:t>
            </a:r>
          </a:p>
          <a:p>
            <a:endParaRPr lang="en-GB" sz="1600" dirty="0" smtClean="0"/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možný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do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?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VNC (viable non </a:t>
            </a:r>
            <a:r>
              <a:rPr lang="en-GB" sz="1600" dirty="0" err="1" smtClean="0"/>
              <a:t>culturable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vnesený</a:t>
            </a:r>
            <a:r>
              <a:rPr lang="en-GB" sz="1600" dirty="0" smtClean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je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brzy</a:t>
            </a:r>
            <a:r>
              <a:rPr lang="en-GB" sz="1600" dirty="0" smtClean="0"/>
              <a:t> </a:t>
            </a:r>
            <a:r>
              <a:rPr lang="en-GB" sz="1600" dirty="0" err="1" smtClean="0"/>
              <a:t>nedetekovatelný</a:t>
            </a:r>
            <a:r>
              <a:rPr lang="cs-CZ" sz="1600" dirty="0"/>
              <a:t> </a:t>
            </a:r>
            <a:r>
              <a:rPr lang="en-GB" sz="1600" dirty="0" err="1" smtClean="0"/>
              <a:t>kultivačními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postupy</a:t>
            </a:r>
            <a:r>
              <a:rPr lang="en-GB" sz="1600" dirty="0" smtClean="0"/>
              <a:t>, ale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přidání</a:t>
            </a:r>
            <a:r>
              <a:rPr lang="en-GB" sz="1600" dirty="0" smtClean="0"/>
              <a:t> „</a:t>
            </a:r>
            <a:r>
              <a:rPr lang="en-GB" sz="1600" dirty="0" err="1" smtClean="0"/>
              <a:t>svého</a:t>
            </a:r>
            <a:r>
              <a:rPr lang="en-GB" sz="1600" dirty="0" smtClean="0"/>
              <a:t>“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opět</a:t>
            </a:r>
            <a:r>
              <a:rPr lang="en-GB" sz="1600" dirty="0" smtClean="0"/>
              <a:t> </a:t>
            </a:r>
            <a:r>
              <a:rPr lang="en-GB" sz="1600" dirty="0" err="1" smtClean="0"/>
              <a:t>objeví</a:t>
            </a:r>
            <a:endParaRPr lang="en-GB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73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Diverzita</a:t>
            </a:r>
            <a:r>
              <a:rPr lang="en-GB" sz="2700" dirty="0"/>
              <a:t> a </a:t>
            </a:r>
            <a:r>
              <a:rPr lang="en-GB" sz="2700" dirty="0" err="1"/>
              <a:t>stabilita</a:t>
            </a:r>
            <a:r>
              <a:rPr lang="en-GB" sz="2700" dirty="0"/>
              <a:t> </a:t>
            </a:r>
            <a:r>
              <a:rPr lang="en-GB" sz="2700" dirty="0" err="1"/>
              <a:t>mikrobiálních</a:t>
            </a:r>
            <a:r>
              <a:rPr lang="en-GB" sz="2700" dirty="0"/>
              <a:t> </a:t>
            </a:r>
            <a:r>
              <a:rPr lang="en-GB" sz="2700" dirty="0" err="1"/>
              <a:t>komunit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se </a:t>
            </a:r>
            <a:r>
              <a:rPr lang="en-GB" sz="1600" dirty="0" err="1" smtClean="0"/>
              <a:t>skládá</a:t>
            </a:r>
            <a:r>
              <a:rPr lang="en-GB" sz="1600" dirty="0" smtClean="0"/>
              <a:t> z: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en-GB" sz="1600" dirty="0" smtClean="0"/>
          </a:p>
          <a:p>
            <a:r>
              <a:rPr lang="en-GB" sz="1600" dirty="0" smtClean="0"/>
              <a:t> a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malým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-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toků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éně</a:t>
            </a:r>
            <a:r>
              <a:rPr lang="en-GB" sz="1600" dirty="0" smtClean="0"/>
              <a:t> </a:t>
            </a:r>
            <a:r>
              <a:rPr lang="en-GB" sz="1600" dirty="0" err="1" smtClean="0"/>
              <a:t>početné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ale </a:t>
            </a:r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celé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dosahují</a:t>
            </a:r>
            <a:r>
              <a:rPr lang="en-GB" sz="1600" dirty="0" smtClean="0"/>
              <a:t> </a:t>
            </a:r>
            <a:r>
              <a:rPr lang="en-GB" sz="1600" dirty="0" err="1" smtClean="0"/>
              <a:t>zvýšené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(</a:t>
            </a:r>
            <a:r>
              <a:rPr lang="en-GB" sz="1600" dirty="0" err="1" smtClean="0"/>
              <a:t>úspěšná</a:t>
            </a:r>
            <a:r>
              <a:rPr lang="cs-CZ" sz="1600" dirty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a dominance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populace) –</a:t>
            </a:r>
            <a:r>
              <a:rPr lang="cs-CZ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to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omunita</a:t>
            </a:r>
            <a:r>
              <a:rPr lang="en-GB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strukturou</a:t>
            </a:r>
            <a:r>
              <a:rPr lang="en-GB" sz="1600" dirty="0" smtClean="0"/>
              <a:t>,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(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) </a:t>
            </a:r>
            <a:r>
              <a:rPr lang="en-GB" sz="1600" dirty="0" err="1" smtClean="0"/>
              <a:t>potřebuje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pro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této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struktury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odráží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intenzitě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cs-CZ" sz="1600" dirty="0"/>
              <a:t>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 smtClean="0"/>
              <a:t>obrácená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produktivitou</a:t>
            </a:r>
            <a:r>
              <a:rPr lang="en-GB" sz="1600" dirty="0" smtClean="0"/>
              <a:t> je </a:t>
            </a:r>
            <a:r>
              <a:rPr lang="en-GB" sz="1600" dirty="0" err="1" smtClean="0"/>
              <a:t>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patrná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, </a:t>
            </a:r>
            <a:r>
              <a:rPr lang="en-GB" sz="1600" dirty="0" err="1" smtClean="0"/>
              <a:t>kdy</a:t>
            </a:r>
            <a:r>
              <a:rPr lang="en-GB" sz="1600" dirty="0" smtClean="0"/>
              <a:t> </a:t>
            </a:r>
            <a:r>
              <a:rPr lang="en-GB" sz="1600" dirty="0" err="1" smtClean="0"/>
              <a:t>environmentální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podporují</a:t>
            </a:r>
            <a:r>
              <a:rPr lang="en-GB" sz="1600" dirty="0" smtClean="0"/>
              <a:t> </a:t>
            </a:r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cs-CZ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24742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reakce</a:t>
            </a:r>
            <a:r>
              <a:rPr lang="en-GB" sz="1600" dirty="0" smtClean="0"/>
              <a:t> v </a:t>
            </a:r>
            <a:r>
              <a:rPr lang="en-GB" sz="1600" dirty="0" err="1" smtClean="0"/>
              <a:t>dynamickém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pokud</a:t>
            </a:r>
            <a:r>
              <a:rPr lang="en-GB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jednostranný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 </a:t>
            </a:r>
            <a:r>
              <a:rPr lang="en-GB" sz="1600" dirty="0" err="1" smtClean="0"/>
              <a:t>pak</a:t>
            </a:r>
            <a:r>
              <a:rPr lang="en-GB" sz="1600" dirty="0" smtClean="0"/>
              <a:t> je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potřebí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flexibility –</a:t>
            </a:r>
            <a:r>
              <a:rPr lang="cs-CZ" sz="1600" dirty="0" smtClean="0"/>
              <a:t> </a:t>
            </a:r>
            <a:r>
              <a:rPr lang="en-GB" sz="1600" dirty="0" err="1" smtClean="0"/>
              <a:t>adaptací</a:t>
            </a:r>
            <a:r>
              <a:rPr lang="en-GB" sz="1600" dirty="0" smtClean="0"/>
              <a:t> populace je </a:t>
            </a:r>
            <a:r>
              <a:rPr lang="en-GB" sz="1600" dirty="0" err="1" smtClean="0"/>
              <a:t>stenotolerance</a:t>
            </a:r>
            <a:r>
              <a:rPr lang="en-GB" sz="1600" dirty="0" smtClean="0"/>
              <a:t> (</a:t>
            </a:r>
            <a:r>
              <a:rPr lang="en-GB" sz="1600" dirty="0" err="1" smtClean="0"/>
              <a:t>vy</a:t>
            </a:r>
            <a:r>
              <a:rPr lang="cs-CZ" sz="1600" dirty="0" err="1" smtClean="0"/>
              <a:t>šší</a:t>
            </a:r>
            <a:r>
              <a:rPr lang="cs-CZ" sz="1600" dirty="0" smtClean="0"/>
              <a:t> </a:t>
            </a:r>
            <a:r>
              <a:rPr lang="en-GB" sz="1600" dirty="0" smtClean="0"/>
              <a:t>special</a:t>
            </a:r>
            <a:r>
              <a:rPr lang="cs-CZ" sz="1600" dirty="0" err="1" smtClean="0"/>
              <a:t>izace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adaptací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-dominance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populace </a:t>
            </a:r>
            <a:r>
              <a:rPr lang="en-GB" sz="1600" dirty="0" err="1" smtClean="0"/>
              <a:t>solných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stenohalinní</a:t>
            </a:r>
            <a:r>
              <a:rPr lang="en-GB" sz="1600" dirty="0" smtClean="0"/>
              <a:t> (</a:t>
            </a:r>
            <a:r>
              <a:rPr lang="en-GB" sz="1600" dirty="0" err="1" smtClean="0"/>
              <a:t>vyžaduje</a:t>
            </a:r>
            <a:r>
              <a:rPr lang="cs-CZ" sz="1600" dirty="0"/>
              <a:t> </a:t>
            </a:r>
            <a:r>
              <a:rPr lang="en-GB" sz="1600" dirty="0" err="1" smtClean="0"/>
              <a:t>užší</a:t>
            </a:r>
            <a:r>
              <a:rPr lang="en-GB" sz="1600" dirty="0" smtClean="0"/>
              <a:t> </a:t>
            </a:r>
            <a:r>
              <a:rPr lang="en-GB" sz="1600" dirty="0" err="1" smtClean="0"/>
              <a:t>rozpětí</a:t>
            </a:r>
            <a:r>
              <a:rPr lang="en-GB" sz="1600" dirty="0" smtClean="0"/>
              <a:t> salinity) </a:t>
            </a:r>
            <a:r>
              <a:rPr lang="en-GB" sz="1600" dirty="0" err="1" smtClean="0"/>
              <a:t>než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ústí</a:t>
            </a:r>
            <a:r>
              <a:rPr lang="en-GB" sz="1600" dirty="0" smtClean="0"/>
              <a:t> </a:t>
            </a:r>
            <a:r>
              <a:rPr lang="en-GB" sz="1600" dirty="0" err="1" smtClean="0"/>
              <a:t>řeky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horkých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 je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řeky</a:t>
            </a:r>
            <a:r>
              <a:rPr lang="en-GB" sz="1600" dirty="0" smtClean="0"/>
              <a:t> bez </a:t>
            </a:r>
            <a:r>
              <a:rPr lang="en-GB" sz="1600" dirty="0" err="1" smtClean="0"/>
              <a:t>polutantů</a:t>
            </a:r>
            <a:endParaRPr lang="en-GB" sz="16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82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b="1" dirty="0" err="1" smtClean="0"/>
              <a:t>fyzikálně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-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k </a:t>
            </a:r>
            <a:r>
              <a:rPr lang="en-GB" sz="1600" dirty="0" err="1" smtClean="0"/>
              <a:t>převládajícím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fyzikálně-chemickým</a:t>
            </a:r>
            <a:r>
              <a:rPr lang="cs-CZ" sz="1600" dirty="0"/>
              <a:t> </a:t>
            </a:r>
            <a:r>
              <a:rPr lang="en-GB" sz="1600" dirty="0" err="1" smtClean="0"/>
              <a:t>stresům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prioritu</a:t>
            </a:r>
            <a:r>
              <a:rPr lang="en-GB" sz="1600" dirty="0" smtClean="0"/>
              <a:t>, </a:t>
            </a:r>
            <a:r>
              <a:rPr lang="en-GB" sz="1600" dirty="0" err="1" smtClean="0"/>
              <a:t>neposkytuje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místo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evoluci</a:t>
            </a:r>
            <a:r>
              <a:rPr lang="en-GB" sz="1600" dirty="0" smtClean="0"/>
              <a:t> </a:t>
            </a:r>
            <a:r>
              <a:rPr lang="en-GB" sz="1600" dirty="0" err="1" smtClean="0"/>
              <a:t>přesně</a:t>
            </a:r>
            <a:r>
              <a:rPr lang="en-GB" sz="1600" dirty="0" smtClean="0"/>
              <a:t> </a:t>
            </a:r>
            <a:r>
              <a:rPr lang="en-GB" sz="1600" dirty="0" err="1" smtClean="0"/>
              <a:t>vyvážených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integrovaných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endParaRPr lang="en-GB" sz="1600" dirty="0" smtClean="0"/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kyselé</a:t>
            </a:r>
            <a:r>
              <a:rPr lang="en-GB" sz="1600" dirty="0" smtClean="0"/>
              <a:t> </a:t>
            </a:r>
            <a:r>
              <a:rPr lang="en-GB" sz="1600" dirty="0" err="1" smtClean="0"/>
              <a:t>bažiny</a:t>
            </a:r>
            <a:r>
              <a:rPr lang="en-GB" sz="1600" dirty="0" smtClean="0"/>
              <a:t>, </a:t>
            </a:r>
            <a:r>
              <a:rPr lang="en-GB" sz="1600" dirty="0" err="1" smtClean="0"/>
              <a:t>horké</a:t>
            </a:r>
            <a:r>
              <a:rPr lang="en-GB" sz="1600" dirty="0" smtClean="0"/>
              <a:t> </a:t>
            </a:r>
            <a:r>
              <a:rPr lang="en-GB" sz="1600" dirty="0" err="1" smtClean="0"/>
              <a:t>prameny</a:t>
            </a:r>
            <a:r>
              <a:rPr lang="en-GB" sz="1600" dirty="0" smtClean="0"/>
              <a:t>, </a:t>
            </a:r>
            <a:r>
              <a:rPr lang="en-GB" sz="1600" dirty="0" err="1" smtClean="0"/>
              <a:t>Antarktické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pouštní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b="1" dirty="0" err="1" smtClean="0"/>
              <a:t>biologicky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mezipopulačních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převáží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cs-CZ" sz="1600" dirty="0"/>
              <a:t> </a:t>
            </a:r>
            <a:r>
              <a:rPr lang="en-GB" sz="1600" dirty="0" err="1" smtClean="0"/>
              <a:t>abiotického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– </a:t>
            </a:r>
            <a:r>
              <a:rPr lang="en-GB" sz="1600" dirty="0" err="1" smtClean="0"/>
              <a:t>fyzikálněchemické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mezidruhovou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adaptaci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výsledek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bohaté</a:t>
            </a:r>
            <a:r>
              <a:rPr lang="cs-CZ" sz="1600" dirty="0"/>
              <a:t> </a:t>
            </a:r>
            <a:r>
              <a:rPr lang="en-GB" sz="1600" dirty="0" err="1" smtClean="0"/>
              <a:t>asociace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;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stres</a:t>
            </a:r>
            <a:r>
              <a:rPr lang="en-GB" sz="1600" dirty="0" smtClean="0"/>
              <a:t>,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infikovaná</a:t>
            </a:r>
            <a:r>
              <a:rPr lang="cs-CZ" sz="1600" dirty="0"/>
              <a:t> </a:t>
            </a:r>
            <a:r>
              <a:rPr lang="en-GB" sz="1600" dirty="0" err="1" smtClean="0"/>
              <a:t>rostlinná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živočišná</a:t>
            </a:r>
            <a:r>
              <a:rPr lang="en-GB" sz="1600" dirty="0" smtClean="0"/>
              <a:t> </a:t>
            </a:r>
            <a:r>
              <a:rPr lang="en-GB" sz="1600" dirty="0" err="1" smtClean="0"/>
              <a:t>tkáň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výrazné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Mikrobiální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ůzné</a:t>
            </a:r>
            <a:r>
              <a:rPr lang="en-GB" sz="1600" dirty="0" smtClean="0"/>
              <a:t> </a:t>
            </a:r>
            <a:r>
              <a:rPr lang="en-GB" sz="1600" dirty="0" smtClean="0"/>
              <a:t>populace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stanovišti</a:t>
            </a:r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přirozený</a:t>
            </a:r>
            <a:r>
              <a:rPr lang="en-GB" sz="1600" dirty="0" smtClean="0"/>
              <a:t>, </a:t>
            </a:r>
            <a:r>
              <a:rPr lang="en-GB" sz="1600" dirty="0" err="1" smtClean="0"/>
              <a:t>osidluje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stanoviště</a:t>
            </a:r>
            <a:r>
              <a:rPr lang="en-GB" sz="1600" dirty="0" smtClean="0"/>
              <a:t> od </a:t>
            </a:r>
            <a:r>
              <a:rPr lang="en-GB" sz="1600" dirty="0" err="1" smtClean="0"/>
              <a:t>počátku</a:t>
            </a:r>
            <a:r>
              <a:rPr lang="en-GB" sz="1600" dirty="0" smtClean="0"/>
              <a:t>, </a:t>
            </a:r>
            <a:r>
              <a:rPr lang="en-GB" sz="1600" dirty="0" err="1" smtClean="0"/>
              <a:t>podílí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err="1" smtClean="0"/>
              <a:t>rozhodující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výsledném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llochtonní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, </a:t>
            </a:r>
            <a:r>
              <a:rPr lang="en-GB" sz="1600" dirty="0" err="1" smtClean="0"/>
              <a:t>nepodílí</a:t>
            </a:r>
            <a:r>
              <a:rPr lang="en-GB" sz="1600" dirty="0" smtClean="0"/>
              <a:t> se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en-GB" sz="1600" dirty="0" smtClean="0"/>
          </a:p>
          <a:p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(</a:t>
            </a:r>
            <a:r>
              <a:rPr lang="en-GB" sz="1600" dirty="0" err="1" smtClean="0"/>
              <a:t>cizorodé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,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v </a:t>
            </a:r>
            <a:r>
              <a:rPr lang="en-GB" sz="1600" dirty="0" err="1" smtClean="0"/>
              <a:t>klidovém</a:t>
            </a:r>
            <a:r>
              <a:rPr lang="cs-CZ" sz="1600" dirty="0"/>
              <a:t> </a:t>
            </a:r>
            <a:r>
              <a:rPr lang="en-GB" sz="1600" dirty="0" err="1" smtClean="0"/>
              <a:t>stádiu</a:t>
            </a:r>
            <a:r>
              <a:rPr lang="en-GB" sz="1600" dirty="0" smtClean="0"/>
              <a:t>) – </a:t>
            </a:r>
            <a:r>
              <a:rPr lang="en-GB" sz="1600" dirty="0" err="1" smtClean="0"/>
              <a:t>časově</a:t>
            </a:r>
            <a:r>
              <a:rPr lang="en-GB" sz="1600" dirty="0" smtClean="0"/>
              <a:t>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(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a </a:t>
            </a:r>
            <a:r>
              <a:rPr lang="en-GB" sz="1600" dirty="0" err="1" smtClean="0"/>
              <a:t>druh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biologickém</a:t>
            </a:r>
            <a:r>
              <a:rPr lang="en-GB" sz="1600" dirty="0" smtClean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parazitické</a:t>
            </a:r>
            <a:r>
              <a:rPr lang="cs-CZ" sz="1600" dirty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, protozoa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jen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)</a:t>
            </a:r>
          </a:p>
          <a:p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okrajové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množit</a:t>
            </a:r>
            <a:r>
              <a:rPr lang="en-GB" sz="1600" dirty="0" smtClean="0"/>
              <a:t> se v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endParaRPr lang="cs-CZ" sz="1600" dirty="0"/>
          </a:p>
          <a:p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entýž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3938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tabilita</a:t>
            </a:r>
            <a:r>
              <a:rPr lang="en-GB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spojována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, ale </a:t>
            </a:r>
            <a:r>
              <a:rPr lang="en-GB" sz="1600" dirty="0" err="1" smtClean="0"/>
              <a:t>neexistuje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přímá</a:t>
            </a:r>
            <a:r>
              <a:rPr lang="en-GB" sz="1600" dirty="0" smtClean="0"/>
              <a:t> </a:t>
            </a:r>
            <a:r>
              <a:rPr lang="en-GB" sz="1600" dirty="0" err="1" smtClean="0"/>
              <a:t>příčinná</a:t>
            </a:r>
            <a:r>
              <a:rPr lang="en-GB" sz="1600" dirty="0" smtClean="0"/>
              <a:t> </a:t>
            </a:r>
            <a:r>
              <a:rPr lang="en-GB" sz="1600" dirty="0" err="1" smtClean="0"/>
              <a:t>souvislost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nejdůležitější</a:t>
            </a:r>
            <a:r>
              <a:rPr lang="cs-CZ" sz="1600" dirty="0"/>
              <a:t> </a:t>
            </a:r>
            <a:r>
              <a:rPr lang="en-GB" sz="1600" dirty="0" smtClean="0"/>
              <a:t>populace –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eliminována</a:t>
            </a:r>
            <a:r>
              <a:rPr lang="en-GB" sz="1600" dirty="0" smtClean="0"/>
              <a:t>, </a:t>
            </a:r>
            <a:r>
              <a:rPr lang="en-GB" sz="1600" dirty="0" err="1" smtClean="0"/>
              <a:t>komunita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nezhroutí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ení</a:t>
            </a:r>
            <a:r>
              <a:rPr lang="en-GB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 smtClean="0"/>
              <a:t>jasné</a:t>
            </a:r>
            <a:r>
              <a:rPr lang="en-GB" sz="1600" dirty="0" smtClean="0"/>
              <a:t>, </a:t>
            </a:r>
            <a:r>
              <a:rPr lang="en-GB" sz="1600" dirty="0" err="1" smtClean="0"/>
              <a:t>jaká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je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smtClean="0"/>
              <a:t>stability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schopné</a:t>
            </a:r>
            <a:r>
              <a:rPr lang="en-GB" sz="1600" dirty="0" smtClean="0"/>
              <a:t> </a:t>
            </a:r>
            <a:r>
              <a:rPr lang="en-GB" sz="1600" dirty="0" err="1" smtClean="0"/>
              <a:t>snášet</a:t>
            </a:r>
            <a:r>
              <a:rPr lang="cs-CZ" sz="1600" dirty="0"/>
              <a:t> </a:t>
            </a:r>
            <a:r>
              <a:rPr lang="en-GB" sz="1600" dirty="0" err="1" smtClean="0"/>
              <a:t>obzvlášť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silné</a:t>
            </a:r>
            <a:r>
              <a:rPr lang="en-GB" sz="1600" dirty="0" smtClean="0"/>
              <a:t> a </a:t>
            </a:r>
            <a:r>
              <a:rPr lang="en-GB" sz="1600" dirty="0" err="1" smtClean="0"/>
              <a:t>neustálé</a:t>
            </a:r>
            <a:r>
              <a:rPr lang="en-GB" sz="1600" dirty="0" smtClean="0"/>
              <a:t> </a:t>
            </a:r>
            <a:r>
              <a:rPr lang="en-GB" sz="1600" dirty="0" err="1" smtClean="0"/>
              <a:t>narušování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různorodá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aktivovaných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kalů</a:t>
            </a:r>
            <a:endParaRPr lang="cs-CZ" sz="1600" dirty="0" smtClean="0"/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toleruje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přítok</a:t>
            </a:r>
            <a:r>
              <a:rPr lang="en-GB" sz="1600" dirty="0" smtClean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nízké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endParaRPr lang="cs-CZ" sz="1600" dirty="0" smtClean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přívod</a:t>
            </a:r>
            <a:r>
              <a:rPr lang="en-GB" sz="1600" dirty="0" smtClean="0"/>
              <a:t>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substance </a:t>
            </a:r>
            <a:r>
              <a:rPr lang="en-GB" sz="1600" dirty="0" err="1" smtClean="0"/>
              <a:t>může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kolaps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7" y="4293096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77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6136" y="548680"/>
            <a:ext cx="3197721" cy="67687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Comparison of the </a:t>
            </a:r>
            <a:r>
              <a:rPr lang="en-US" i="1" dirty="0"/>
              <a:t>β</a:t>
            </a:r>
            <a:r>
              <a:rPr lang="en-US" dirty="0"/>
              <a:t>-diversity–stability relationship for two </a:t>
            </a:r>
            <a:r>
              <a:rPr lang="en-US" dirty="0" err="1"/>
              <a:t>metacommunities</a:t>
            </a:r>
            <a:r>
              <a:rPr lang="en-US" dirty="0"/>
              <a:t> with: (</a:t>
            </a:r>
            <a:r>
              <a:rPr lang="en-US" i="1" dirty="0"/>
              <a:t>a</a:t>
            </a:r>
            <a:r>
              <a:rPr lang="en-US" dirty="0"/>
              <a:t>) low spatial turnover (mean spatial Bray–Curtis dissimilarity </a:t>
            </a:r>
            <a:r>
              <a:rPr lang="en-US" i="1" dirty="0"/>
              <a:t>β</a:t>
            </a:r>
            <a:r>
              <a:rPr lang="en-US" baseline="-25000" dirty="0"/>
              <a:t>SBC</a:t>
            </a:r>
            <a:r>
              <a:rPr lang="en-US" dirty="0"/>
              <a:t> = 0.4), and (</a:t>
            </a:r>
            <a:r>
              <a:rPr lang="en-US" i="1" dirty="0"/>
              <a:t>b</a:t>
            </a:r>
            <a:r>
              <a:rPr lang="en-US" dirty="0"/>
              <a:t>) high spatial turnover (mean </a:t>
            </a:r>
            <a:r>
              <a:rPr lang="en-US" i="1" dirty="0"/>
              <a:t>β</a:t>
            </a:r>
            <a:r>
              <a:rPr lang="en-US" baseline="-25000" dirty="0"/>
              <a:t>SBC</a:t>
            </a:r>
            <a:r>
              <a:rPr lang="en-US" dirty="0"/>
              <a:t> = 0.6) and constant local (</a:t>
            </a:r>
            <a:r>
              <a:rPr lang="en-US" i="1" dirty="0"/>
              <a:t>α</a:t>
            </a:r>
            <a:r>
              <a:rPr lang="en-US" dirty="0"/>
              <a:t> = 3) and regional (</a:t>
            </a:r>
            <a:r>
              <a:rPr lang="en-US" i="1" dirty="0"/>
              <a:t>γ</a:t>
            </a:r>
            <a:r>
              <a:rPr lang="en-US" dirty="0"/>
              <a:t> = 5) species richness. Within each </a:t>
            </a:r>
            <a:r>
              <a:rPr lang="en-US" dirty="0" err="1"/>
              <a:t>metacommunity</a:t>
            </a:r>
            <a:r>
              <a:rPr lang="en-US" dirty="0"/>
              <a:t> (thick solid lines), four sub-</a:t>
            </a:r>
            <a:r>
              <a:rPr lang="en-US" dirty="0" err="1"/>
              <a:t>metacommunities</a:t>
            </a:r>
            <a:r>
              <a:rPr lang="en-US" dirty="0"/>
              <a:t> (dotted lines) are each composed of three species (</a:t>
            </a:r>
            <a:r>
              <a:rPr lang="en-US" dirty="0" err="1"/>
              <a:t>coloured</a:t>
            </a:r>
            <a:r>
              <a:rPr lang="en-US" dirty="0"/>
              <a:t> symbols). Assumptions underlying the generation of abundance time series are detailed in the electronic supplementary material. Total abundances were calculated at the sub-</a:t>
            </a:r>
            <a:r>
              <a:rPr lang="en-US" dirty="0" err="1"/>
              <a:t>metacommunity</a:t>
            </a:r>
            <a:r>
              <a:rPr lang="en-US" dirty="0"/>
              <a:t> and </a:t>
            </a:r>
            <a:r>
              <a:rPr lang="en-US" dirty="0" err="1"/>
              <a:t>metacommunity</a:t>
            </a:r>
            <a:r>
              <a:rPr lang="en-US" dirty="0"/>
              <a:t> levels over time, along with indices of temporal turnover (</a:t>
            </a:r>
            <a:r>
              <a:rPr lang="en-US" i="1" dirty="0"/>
              <a:t>β</a:t>
            </a:r>
            <a:r>
              <a:rPr lang="en-US" baseline="-25000" dirty="0"/>
              <a:t>TBC</a:t>
            </a:r>
            <a:r>
              <a:rPr lang="en-US" dirty="0"/>
              <a:t>, mean temporal Bray–Curtis dissimilarity) at the sub-</a:t>
            </a:r>
            <a:r>
              <a:rPr lang="en-US" dirty="0" err="1"/>
              <a:t>metacommunity</a:t>
            </a:r>
            <a:r>
              <a:rPr lang="en-US" dirty="0"/>
              <a:t> level, and temporal variance of total abundance (</a:t>
            </a:r>
            <a:r>
              <a:rPr lang="en-US" i="1" dirty="0"/>
              <a:t>σ</a:t>
            </a:r>
            <a:r>
              <a:rPr lang="en-US" dirty="0"/>
              <a:t>) and the mean–variance portfolio effect (portfolio; [</a:t>
            </a:r>
            <a:r>
              <a:rPr lang="en-US" b="1" dirty="0">
                <a:hlinkClick r:id="rId2"/>
              </a:rPr>
              <a:t>14</a:t>
            </a:r>
            <a:r>
              <a:rPr lang="en-US" dirty="0"/>
              <a:t>]; see the electronic supplementary material) at the </a:t>
            </a:r>
            <a:r>
              <a:rPr lang="en-US" dirty="0" err="1"/>
              <a:t>metacommunity</a:t>
            </a:r>
            <a:r>
              <a:rPr lang="en-US" dirty="0"/>
              <a:t> level.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5021535" cy="5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33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kolonizují</a:t>
            </a:r>
            <a:r>
              <a:rPr lang="en-GB" sz="1600" dirty="0" smtClean="0"/>
              <a:t> (invade) </a:t>
            </a:r>
            <a:r>
              <a:rPr lang="en-GB" sz="1600" dirty="0" err="1" smtClean="0"/>
              <a:t>prostor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cs-CZ" sz="1600" dirty="0"/>
              <a:t> </a:t>
            </a:r>
            <a:r>
              <a:rPr lang="en-GB" sz="1600" dirty="0" err="1" smtClean="0"/>
              <a:t>druhového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bohatství</a:t>
            </a:r>
            <a:r>
              <a:rPr lang="en-GB" sz="1600" dirty="0" smtClean="0"/>
              <a:t> </a:t>
            </a:r>
            <a:r>
              <a:rPr lang="en-GB" sz="1600" dirty="0" err="1" smtClean="0"/>
              <a:t>klesá</a:t>
            </a:r>
            <a:r>
              <a:rPr lang="en-GB" sz="1600" dirty="0" smtClean="0"/>
              <a:t>, ale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cs-CZ" sz="1600" dirty="0" smtClean="0"/>
              <a:t>zástupců </a:t>
            </a:r>
            <a:r>
              <a:rPr lang="en-GB" sz="1600" dirty="0" err="1" smtClean="0"/>
              <a:t>druhů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r>
              <a:rPr lang="en-GB" sz="1600" dirty="0" err="1" smtClean="0"/>
              <a:t>nemusí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změnit</a:t>
            </a:r>
            <a:r>
              <a:rPr lang="en-GB" sz="1600" dirty="0" smtClean="0"/>
              <a:t> </a:t>
            </a:r>
            <a:r>
              <a:rPr lang="en-GB" sz="1600" dirty="0" err="1" smtClean="0"/>
              <a:t>biomasu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akonec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stability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tendenci</a:t>
            </a:r>
            <a:r>
              <a:rPr lang="en-GB" sz="1600" dirty="0" smtClean="0"/>
              <a:t> se </a:t>
            </a:r>
            <a:r>
              <a:rPr lang="en-GB" sz="1600" dirty="0" err="1" smtClean="0"/>
              <a:t>zvyšovat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se </a:t>
            </a:r>
            <a:r>
              <a:rPr lang="en-GB" sz="1600" dirty="0" err="1" smtClean="0"/>
              <a:t>nadměrně</a:t>
            </a:r>
            <a:r>
              <a:rPr lang="en-GB" sz="1600" dirty="0" smtClean="0"/>
              <a:t> </a:t>
            </a:r>
            <a:r>
              <a:rPr lang="en-GB" sz="1600" dirty="0" err="1" smtClean="0"/>
              <a:t>snížit</a:t>
            </a:r>
            <a:r>
              <a:rPr lang="en-GB" sz="1600" dirty="0" smtClean="0"/>
              <a:t> v </a:t>
            </a:r>
            <a:r>
              <a:rPr lang="en-GB" sz="1600" dirty="0" err="1" smtClean="0"/>
              <a:t>stabilní</a:t>
            </a:r>
            <a:r>
              <a:rPr lang="cs-CZ" sz="1600" dirty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61051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9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otázkou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vztah</a:t>
            </a:r>
            <a:r>
              <a:rPr lang="cs-CZ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tudie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stabilitu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model - protozoa a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: </a:t>
            </a:r>
            <a:r>
              <a:rPr lang="en-GB" sz="1600" dirty="0" err="1" smtClean="0"/>
              <a:t>stabilita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predátorských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zvýšila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zvýšením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stabilita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</a:t>
            </a:r>
            <a:r>
              <a:rPr lang="en-GB" sz="1600" dirty="0" err="1" smtClean="0"/>
              <a:t>nejen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protozoi</a:t>
            </a:r>
            <a:r>
              <a:rPr lang="cs-CZ" sz="1600" dirty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tří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nimi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sloužících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kořist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2" y="3789041"/>
            <a:ext cx="3753476" cy="273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4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matematických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ukazatelů</a:t>
            </a:r>
            <a:r>
              <a:rPr lang="en-GB" sz="1600" dirty="0" smtClean="0"/>
              <a:t> </a:t>
            </a:r>
            <a:r>
              <a:rPr lang="en-GB" sz="1600" dirty="0" err="1" smtClean="0"/>
              <a:t>popisujících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poměrné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především</a:t>
            </a:r>
            <a:r>
              <a:rPr lang="en-GB" sz="1600" dirty="0" smtClean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makroekologii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problém</a:t>
            </a:r>
            <a:r>
              <a:rPr lang="en-GB" sz="1600" dirty="0" smtClean="0"/>
              <a:t>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(70-97%)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ekologové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numerickou</a:t>
            </a:r>
            <a:r>
              <a:rPr lang="en-GB" sz="1600" dirty="0" smtClean="0"/>
              <a:t> </a:t>
            </a:r>
            <a:r>
              <a:rPr lang="en-GB" sz="1600" dirty="0" err="1" smtClean="0"/>
              <a:t>taxonomii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   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fenotypových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-    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klastrová</a:t>
            </a:r>
            <a:r>
              <a:rPr lang="en-GB" sz="1600" dirty="0" smtClean="0"/>
              <a:t> </a:t>
            </a:r>
            <a:r>
              <a:rPr lang="en-GB" sz="1600" dirty="0" err="1" smtClean="0"/>
              <a:t>analýza</a:t>
            </a:r>
            <a:r>
              <a:rPr lang="en-GB" sz="1600" dirty="0" smtClean="0"/>
              <a:t> –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- </a:t>
            </a:r>
            <a:r>
              <a:rPr lang="en-GB" sz="1600" dirty="0" err="1" smtClean="0"/>
              <a:t>podobné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= </a:t>
            </a:r>
            <a:r>
              <a:rPr lang="en-GB" sz="1600" dirty="0" err="1" smtClean="0"/>
              <a:t>stejný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cs-CZ" sz="1600" dirty="0" err="1"/>
              <a:t>u</a:t>
            </a:r>
            <a:r>
              <a:rPr lang="en-GB" sz="1600" dirty="0" err="1" smtClean="0"/>
              <a:t>kazatelé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dávají</a:t>
            </a:r>
            <a:r>
              <a:rPr lang="en-GB" sz="1600" dirty="0" smtClean="0"/>
              <a:t> do </a:t>
            </a:r>
            <a:r>
              <a:rPr lang="en-GB" sz="1600" dirty="0" err="1" smtClean="0"/>
              <a:t>souvislosti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/</a:t>
            </a:r>
            <a:r>
              <a:rPr lang="en-GB" sz="1600" dirty="0" err="1" smtClean="0"/>
              <a:t>vyváženost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d</a:t>
            </a:r>
            <a:r>
              <a:rPr lang="en-GB" sz="1600" dirty="0" err="1" smtClean="0"/>
              <a:t>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jednoduchým</a:t>
            </a:r>
            <a:r>
              <a:rPr lang="en-GB" sz="1600" dirty="0" smtClean="0"/>
              <a:t> </a:t>
            </a:r>
            <a:r>
              <a:rPr lang="en-GB" sz="1600" dirty="0" err="1" smtClean="0"/>
              <a:t>poměrem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cs-CZ" sz="1600" dirty="0"/>
              <a:t>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endParaRPr lang="en-GB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ento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ale ne </a:t>
            </a:r>
            <a:r>
              <a:rPr lang="en-GB" sz="1600" dirty="0" err="1" smtClean="0"/>
              <a:t>kolik</a:t>
            </a:r>
            <a:r>
              <a:rPr lang="cs-CZ" sz="1600" dirty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toho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</a:t>
            </a:r>
            <a:endParaRPr lang="en-GB" sz="1600" dirty="0" smtClean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yrovnanost</a:t>
            </a:r>
            <a:r>
              <a:rPr lang="en-GB" sz="1600" dirty="0" smtClean="0"/>
              <a:t> </a:t>
            </a:r>
            <a:r>
              <a:rPr lang="en-GB" sz="1600" dirty="0" smtClean="0"/>
              <a:t>(e</a:t>
            </a:r>
            <a:r>
              <a:rPr lang="cs-CZ" sz="1600" dirty="0" err="1" smtClean="0"/>
              <a:t>kv</a:t>
            </a:r>
            <a:r>
              <a:rPr lang="en-GB" sz="1600" dirty="0" err="1" smtClean="0"/>
              <a:t>itabilit</a:t>
            </a:r>
            <a:r>
              <a:rPr lang="cs-CZ" sz="1600" dirty="0" smtClean="0"/>
              <a:t>a</a:t>
            </a:r>
            <a:r>
              <a:rPr lang="en-GB" sz="1600" dirty="0" smtClean="0"/>
              <a:t>)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proporci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je </a:t>
            </a:r>
            <a:r>
              <a:rPr lang="en-GB" sz="1600" dirty="0" err="1" smtClean="0"/>
              <a:t>indikátorem</a:t>
            </a:r>
            <a:r>
              <a:rPr lang="en-GB" sz="1600" dirty="0" smtClean="0"/>
              <a:t>, </a:t>
            </a:r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populace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0860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Shanon</a:t>
            </a:r>
            <a:r>
              <a:rPr lang="en-GB" sz="1600" b="1" dirty="0"/>
              <a:t>-Weaver index</a:t>
            </a:r>
            <a:r>
              <a:rPr lang="en-GB" sz="1600" dirty="0"/>
              <a:t> 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hojnosti</a:t>
            </a:r>
            <a:endParaRPr lang="en-GB" sz="1600" dirty="0" smtClean="0"/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pozor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interpretaci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výsledků</a:t>
            </a:r>
            <a:r>
              <a:rPr lang="en-GB" sz="1600" dirty="0" smtClean="0"/>
              <a:t> – 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velikosti</a:t>
            </a:r>
            <a:r>
              <a:rPr lang="cs-CZ" sz="1600" dirty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(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u </a:t>
            </a:r>
            <a:r>
              <a:rPr lang="en-GB" sz="1600" dirty="0" err="1" smtClean="0"/>
              <a:t>malých</a:t>
            </a:r>
            <a:r>
              <a:rPr lang="en-GB" sz="1600" dirty="0" smtClean="0"/>
              <a:t> </a:t>
            </a:r>
            <a:r>
              <a:rPr lang="en-GB" sz="1600" dirty="0" err="1" smtClean="0"/>
              <a:t>vzorků</a:t>
            </a:r>
            <a:r>
              <a:rPr lang="en-GB" sz="1600" dirty="0" smtClean="0"/>
              <a:t> </a:t>
            </a:r>
            <a:r>
              <a:rPr lang="en-GB" sz="1600" dirty="0" err="1" smtClean="0"/>
              <a:t>opatrná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interpretace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Equitabilit</a:t>
            </a:r>
            <a:r>
              <a:rPr lang="cs-CZ" sz="1600" b="1" dirty="0" smtClean="0"/>
              <a:t>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 – </a:t>
            </a:r>
            <a:r>
              <a:rPr lang="en-GB" sz="1600" dirty="0" err="1" smtClean="0"/>
              <a:t>nezávislá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vypočítat</a:t>
            </a:r>
            <a:r>
              <a:rPr lang="en-GB" sz="1600" dirty="0" smtClean="0"/>
              <a:t> z </a:t>
            </a:r>
            <a:r>
              <a:rPr lang="en-GB" sz="1600" dirty="0" err="1" smtClean="0"/>
              <a:t>Shanon</a:t>
            </a:r>
            <a:r>
              <a:rPr lang="en-GB" sz="1600" dirty="0" smtClean="0"/>
              <a:t>-Weaver </a:t>
            </a:r>
            <a:r>
              <a:rPr lang="en-GB" sz="1600" dirty="0" err="1" smtClean="0"/>
              <a:t>indexu</a:t>
            </a:r>
            <a:endParaRPr lang="cs-CZ" sz="1600" dirty="0" smtClean="0"/>
          </a:p>
          <a:p>
            <a:r>
              <a:rPr lang="en-GB" sz="1600" dirty="0" err="1"/>
              <a:t>Indikátory</a:t>
            </a:r>
            <a:r>
              <a:rPr lang="en-GB" sz="1600" dirty="0"/>
              <a:t> </a:t>
            </a:r>
            <a:r>
              <a:rPr lang="en-GB" sz="1600" dirty="0" err="1"/>
              <a:t>druhové</a:t>
            </a:r>
            <a:r>
              <a:rPr lang="en-GB" sz="1600" dirty="0"/>
              <a:t> </a:t>
            </a:r>
            <a:r>
              <a:rPr lang="en-GB" sz="1600" dirty="0" err="1" smtClean="0"/>
              <a:t>diverzity</a:t>
            </a:r>
            <a:r>
              <a:rPr lang="cs-CZ" sz="1600" dirty="0" smtClean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/>
              <a:t>komplexnost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endParaRPr lang="en-GB" sz="1600" dirty="0"/>
          </a:p>
          <a:p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podíl</a:t>
            </a:r>
            <a:r>
              <a:rPr lang="cs-CZ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indikuje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 smtClean="0"/>
              <a:t> </a:t>
            </a:r>
            <a:r>
              <a:rPr lang="en-GB" sz="1600" dirty="0" smtClean="0"/>
              <a:t>populace</a:t>
            </a: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b="1" dirty="0" err="1"/>
              <a:t>Ř</a:t>
            </a:r>
            <a:r>
              <a:rPr lang="en-GB" sz="1600" b="1" dirty="0" err="1" smtClean="0"/>
              <a:t>edění</a:t>
            </a:r>
            <a:r>
              <a:rPr lang="en-GB" sz="1600" b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rarefac</a:t>
            </a:r>
            <a:r>
              <a:rPr lang="cs-CZ" sz="1600" dirty="0" smtClean="0"/>
              <a:t>e)</a:t>
            </a:r>
            <a:r>
              <a:rPr lang="en-GB" sz="1600" dirty="0" smtClean="0"/>
              <a:t> </a:t>
            </a:r>
            <a:r>
              <a:rPr lang="en-GB" sz="1600" dirty="0" err="1" smtClean="0"/>
              <a:t>porovnává</a:t>
            </a:r>
            <a:r>
              <a:rPr lang="en-GB" sz="1600" dirty="0" smtClean="0"/>
              <a:t> </a:t>
            </a:r>
            <a:r>
              <a:rPr lang="en-GB" sz="1600" dirty="0" err="1" smtClean="0"/>
              <a:t>zjištěné</a:t>
            </a:r>
            <a:r>
              <a:rPr lang="en-GB" sz="1600" dirty="0" smtClean="0"/>
              <a:t> </a:t>
            </a:r>
            <a:r>
              <a:rPr lang="en-GB" sz="1600" dirty="0" err="1" smtClean="0"/>
              <a:t>počty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počty</a:t>
            </a:r>
            <a:r>
              <a:rPr lang="en-GB" sz="1600" dirty="0" smtClean="0"/>
              <a:t> </a:t>
            </a:r>
            <a:r>
              <a:rPr lang="en-GB" sz="1600" dirty="0" err="1" smtClean="0"/>
              <a:t>vypočtenými</a:t>
            </a:r>
            <a:r>
              <a:rPr lang="en-GB" sz="1600" dirty="0" smtClean="0"/>
              <a:t> </a:t>
            </a:r>
            <a:r>
              <a:rPr lang="en-GB" sz="1600" dirty="0" err="1" smtClean="0"/>
              <a:t>počítačovými</a:t>
            </a:r>
            <a:r>
              <a:rPr lang="en-GB" sz="1600" dirty="0" smtClean="0"/>
              <a:t> </a:t>
            </a:r>
            <a:r>
              <a:rPr lang="en-GB" sz="1600" dirty="0" err="1" smtClean="0"/>
              <a:t>modely</a:t>
            </a:r>
            <a:endParaRPr lang="cs-CZ" sz="1600" dirty="0"/>
          </a:p>
          <a:p>
            <a:r>
              <a:rPr lang="cs-CZ" sz="1600" dirty="0" smtClean="0"/>
              <a:t>t</a:t>
            </a:r>
            <a:r>
              <a:rPr lang="en-GB" sz="1600" dirty="0" err="1" smtClean="0"/>
              <a:t>ento</a:t>
            </a:r>
            <a:r>
              <a:rPr lang="en-GB" sz="1600" dirty="0" smtClean="0"/>
              <a:t> </a:t>
            </a:r>
            <a:r>
              <a:rPr lang="en-GB" sz="1600" dirty="0" err="1" smtClean="0"/>
              <a:t>postup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použit</a:t>
            </a:r>
            <a:r>
              <a:rPr lang="en-GB" sz="1600" dirty="0" smtClean="0"/>
              <a:t> pro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Problémem</a:t>
            </a:r>
            <a:r>
              <a:rPr lang="en-GB" sz="1600" dirty="0" smtClean="0"/>
              <a:t> u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přístupů</a:t>
            </a:r>
            <a:r>
              <a:rPr lang="en-GB" sz="1600" dirty="0" smtClean="0"/>
              <a:t> ale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použitá</a:t>
            </a:r>
            <a:r>
              <a:rPr lang="en-GB" sz="1600" dirty="0" smtClean="0"/>
              <a:t> pro </a:t>
            </a:r>
            <a:r>
              <a:rPr lang="en-GB" sz="1600" dirty="0" err="1" smtClean="0"/>
              <a:t>definování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07443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rmAutofit/>
          </a:bodyPr>
          <a:lstStyle/>
          <a:p>
            <a:r>
              <a:rPr lang="en-GB" sz="1600" b="1" dirty="0" err="1" smtClean="0"/>
              <a:t>Watve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Gangal</a:t>
            </a:r>
            <a:r>
              <a:rPr lang="en-GB" sz="1600" b="1" dirty="0" smtClean="0"/>
              <a:t> </a:t>
            </a:r>
            <a:r>
              <a:rPr lang="en-GB" sz="1600" dirty="0" smtClean="0"/>
              <a:t>(1996) </a:t>
            </a:r>
            <a:r>
              <a:rPr lang="en-GB" sz="1600" dirty="0" err="1" smtClean="0"/>
              <a:t>navrhli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použít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průměrnou</a:t>
            </a:r>
            <a:r>
              <a:rPr lang="cs-CZ" sz="1600" dirty="0"/>
              <a:t> </a:t>
            </a:r>
            <a:r>
              <a:rPr lang="en-GB" sz="1600" dirty="0" err="1" smtClean="0"/>
              <a:t>taxonomickou</a:t>
            </a:r>
            <a:r>
              <a:rPr lang="en-GB" sz="1600" dirty="0" smtClean="0"/>
              <a:t> </a:t>
            </a:r>
            <a:r>
              <a:rPr lang="en-GB" sz="1600" dirty="0" err="1" smtClean="0"/>
              <a:t>vzdálenost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všemi</a:t>
            </a:r>
            <a:r>
              <a:rPr lang="en-GB" sz="1600" dirty="0" smtClean="0"/>
              <a:t> </a:t>
            </a:r>
            <a:r>
              <a:rPr lang="en-GB" sz="1600" dirty="0" err="1" smtClean="0"/>
              <a:t>páry</a:t>
            </a:r>
            <a:r>
              <a:rPr lang="en-GB" sz="1600" dirty="0" smtClean="0"/>
              <a:t> </a:t>
            </a:r>
            <a:r>
              <a:rPr lang="en-GB" sz="1600" dirty="0" err="1" smtClean="0"/>
              <a:t>izolátů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nedruhový</a:t>
            </a:r>
            <a:r>
              <a:rPr lang="en-GB" sz="1600" dirty="0" smtClean="0"/>
              <a:t> (species-less) index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cs-CZ" sz="1600" dirty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odle</a:t>
            </a:r>
            <a:r>
              <a:rPr lang="en-GB" sz="1600" dirty="0" smtClean="0"/>
              <a:t> </a:t>
            </a:r>
            <a:r>
              <a:rPr lang="en-GB" sz="1600" dirty="0" err="1" smtClean="0"/>
              <a:t>tohoto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měřítka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méně</a:t>
            </a:r>
            <a:r>
              <a:rPr lang="cs-CZ" sz="1600" dirty="0"/>
              <a:t> </a:t>
            </a:r>
            <a:r>
              <a:rPr lang="en-GB" sz="1600" dirty="0" err="1" smtClean="0"/>
              <a:t>taxonomicky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odlišnými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dominantními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průměr</a:t>
            </a:r>
            <a:r>
              <a:rPr lang="en-GB" sz="1600" dirty="0" smtClean="0"/>
              <a:t> 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variancí</a:t>
            </a:r>
            <a:r>
              <a:rPr lang="en-GB" sz="1600" dirty="0" smtClean="0"/>
              <a:t>/</a:t>
            </a:r>
            <a:r>
              <a:rPr lang="en-GB" sz="1600" dirty="0" err="1" smtClean="0"/>
              <a:t>rozdílností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zatímco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větším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středně</a:t>
            </a:r>
            <a:r>
              <a:rPr lang="en-GB" sz="1600" dirty="0" smtClean="0"/>
              <a:t> </a:t>
            </a:r>
            <a:r>
              <a:rPr lang="en-GB" sz="1600" dirty="0" err="1" smtClean="0"/>
              <a:t>nepodobných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biotypů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malou</a:t>
            </a:r>
            <a:r>
              <a:rPr lang="en-GB" sz="1600" dirty="0" smtClean="0"/>
              <a:t> </a:t>
            </a:r>
            <a:r>
              <a:rPr lang="en-GB" sz="1600" dirty="0" err="1" smtClean="0"/>
              <a:t>variancí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eoreticky</a:t>
            </a:r>
            <a:r>
              <a:rPr lang="en-GB" sz="1600" dirty="0" smtClean="0"/>
              <a:t> </a:t>
            </a:r>
            <a:r>
              <a:rPr lang="en-GB" sz="1600" dirty="0"/>
              <a:t>by se </a:t>
            </a:r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měla</a:t>
            </a:r>
            <a:r>
              <a:rPr lang="en-GB" sz="1600" dirty="0"/>
              <a:t> </a:t>
            </a:r>
            <a:r>
              <a:rPr lang="en-GB" sz="1600" dirty="0" err="1"/>
              <a:t>zvyšovat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bylo</a:t>
            </a:r>
            <a:r>
              <a:rPr lang="en-GB" sz="1600" dirty="0"/>
              <a:t> </a:t>
            </a:r>
            <a:r>
              <a:rPr lang="en-GB" sz="1600" dirty="0" err="1"/>
              <a:t>potvrzeno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studiích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síťoviny</a:t>
            </a:r>
            <a:r>
              <a:rPr lang="cs-CZ" sz="1600" dirty="0" smtClean="0"/>
              <a:t> </a:t>
            </a:r>
            <a:r>
              <a:rPr lang="en-GB" sz="1600" dirty="0" err="1" smtClean="0"/>
              <a:t>ponořené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- Shannon-Weaver index (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en-GB" sz="1600" dirty="0" err="1"/>
              <a:t>diverzita</a:t>
            </a:r>
            <a:r>
              <a:rPr lang="en-GB" sz="1600" dirty="0"/>
              <a:t>) se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prvních</a:t>
            </a:r>
            <a:r>
              <a:rPr lang="cs-CZ" sz="1600" dirty="0" smtClean="0"/>
              <a:t> </a:t>
            </a:r>
            <a:r>
              <a:rPr lang="en-GB" sz="1600" dirty="0" smtClean="0"/>
              <a:t>10 </a:t>
            </a:r>
            <a:r>
              <a:rPr lang="en-GB" sz="1600" dirty="0" err="1"/>
              <a:t>dnů</a:t>
            </a:r>
            <a:r>
              <a:rPr lang="en-GB" sz="1600" dirty="0"/>
              <a:t> </a:t>
            </a:r>
            <a:r>
              <a:rPr lang="en-GB" sz="1600" dirty="0" err="1"/>
              <a:t>zvyšovala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pionýrské</a:t>
            </a:r>
            <a:r>
              <a:rPr lang="en-GB" sz="1600" dirty="0"/>
              <a:t> populace </a:t>
            </a:r>
            <a:r>
              <a:rPr lang="en-GB" sz="1600" dirty="0" err="1" smtClean="0"/>
              <a:t>zanikly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relativní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se </a:t>
            </a:r>
            <a:r>
              <a:rPr lang="en-GB" sz="1600" dirty="0" err="1"/>
              <a:t>přesunulo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od </a:t>
            </a:r>
            <a:r>
              <a:rPr lang="en-GB" sz="1600" dirty="0" err="1"/>
              <a:t>heterotrofních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k </a:t>
            </a:r>
            <a:r>
              <a:rPr lang="en-GB" sz="1600" dirty="0" err="1"/>
              <a:t>řasám</a:t>
            </a:r>
            <a:r>
              <a:rPr lang="en-GB" sz="1600" dirty="0"/>
              <a:t> a </a:t>
            </a:r>
            <a:r>
              <a:rPr lang="en-GB" sz="1600" dirty="0" err="1" smtClean="0"/>
              <a:t>sinicím</a:t>
            </a:r>
            <a:endParaRPr lang="en-GB" sz="1600" dirty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ěření</a:t>
            </a:r>
            <a:r>
              <a:rPr lang="en-GB" sz="1600" dirty="0" smtClean="0"/>
              <a:t> </a:t>
            </a:r>
            <a:r>
              <a:rPr lang="en-GB" sz="1600" dirty="0" err="1"/>
              <a:t>prokázaly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stres</a:t>
            </a:r>
            <a:r>
              <a:rPr lang="en-GB" sz="1600" dirty="0"/>
              <a:t>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 smtClean="0"/>
              <a:t>diverzitu</a:t>
            </a:r>
            <a:r>
              <a:rPr lang="cs-CZ" sz="1600" dirty="0" smtClean="0"/>
              <a:t> </a:t>
            </a:r>
            <a:r>
              <a:rPr lang="en-GB" sz="1600" dirty="0" err="1" smtClean="0"/>
              <a:t>Shanon-Weawer</a:t>
            </a:r>
            <a:r>
              <a:rPr lang="en-GB" sz="1600" dirty="0" smtClean="0"/>
              <a:t> </a:t>
            </a:r>
            <a:r>
              <a:rPr lang="en-GB" sz="1600" dirty="0"/>
              <a:t>index </a:t>
            </a:r>
            <a:r>
              <a:rPr lang="en-GB" sz="1600" dirty="0" err="1"/>
              <a:t>bakteriální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nižší</a:t>
            </a:r>
            <a:r>
              <a:rPr lang="en-GB" sz="1600" dirty="0"/>
              <a:t> u </a:t>
            </a:r>
            <a:r>
              <a:rPr lang="en-GB" sz="1600" dirty="0" err="1"/>
              <a:t>Arktického</a:t>
            </a:r>
            <a:r>
              <a:rPr lang="en-GB" sz="1600" dirty="0"/>
              <a:t> </a:t>
            </a:r>
            <a:r>
              <a:rPr lang="en-GB" sz="1600" dirty="0" err="1"/>
              <a:t>oceánu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oceánech</a:t>
            </a:r>
            <a:r>
              <a:rPr lang="cs-CZ" sz="1600" dirty="0" smtClean="0"/>
              <a:t> </a:t>
            </a:r>
            <a:r>
              <a:rPr lang="en-GB" sz="1600" dirty="0" err="1" smtClean="0"/>
              <a:t>mírného</a:t>
            </a:r>
            <a:r>
              <a:rPr lang="en-GB" sz="1600" dirty="0" smtClean="0"/>
              <a:t> </a:t>
            </a:r>
            <a:r>
              <a:rPr lang="en-GB" sz="1600" dirty="0" err="1"/>
              <a:t>pásma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arušení</a:t>
            </a:r>
            <a:r>
              <a:rPr lang="en-GB" sz="1600" dirty="0" smtClean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 (</a:t>
            </a:r>
            <a:r>
              <a:rPr lang="en-GB" sz="1600" dirty="0" err="1"/>
              <a:t>nový</a:t>
            </a:r>
            <a:r>
              <a:rPr lang="en-GB" sz="1600" dirty="0"/>
              <a:t> </a:t>
            </a:r>
            <a:r>
              <a:rPr lang="en-GB" sz="1600" dirty="0" err="1"/>
              <a:t>polutant</a:t>
            </a:r>
            <a:r>
              <a:rPr lang="en-GB" sz="1600" dirty="0"/>
              <a:t>) – </a:t>
            </a:r>
            <a:r>
              <a:rPr lang="en-GB" sz="1600" dirty="0" err="1"/>
              <a:t>snížení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iverzita</a:t>
            </a:r>
            <a:r>
              <a:rPr lang="en-GB" sz="1600" dirty="0" smtClean="0"/>
              <a:t> </a:t>
            </a:r>
            <a:r>
              <a:rPr lang="en-GB" sz="1600" dirty="0" err="1"/>
              <a:t>bakteriálních</a:t>
            </a:r>
            <a:r>
              <a:rPr lang="en-GB" sz="1600" dirty="0"/>
              <a:t> </a:t>
            </a:r>
            <a:r>
              <a:rPr lang="en-GB" sz="1600" dirty="0" err="1"/>
              <a:t>společenstev</a:t>
            </a:r>
            <a:r>
              <a:rPr lang="en-GB" sz="1600" dirty="0"/>
              <a:t> je </a:t>
            </a:r>
            <a:r>
              <a:rPr lang="en-GB" sz="1600" dirty="0" err="1"/>
              <a:t>dobrým</a:t>
            </a:r>
            <a:r>
              <a:rPr lang="en-GB" sz="1600" dirty="0"/>
              <a:t> </a:t>
            </a:r>
            <a:r>
              <a:rPr lang="en-GB" sz="1600" dirty="0" err="1" smtClean="0"/>
              <a:t>indikátorem</a:t>
            </a:r>
            <a:r>
              <a:rPr lang="cs-CZ" sz="1600" dirty="0" smtClean="0"/>
              <a:t> </a:t>
            </a:r>
            <a:r>
              <a:rPr lang="en-GB" sz="1600" dirty="0" err="1" smtClean="0"/>
              <a:t>znečištění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polutantů</a:t>
            </a:r>
            <a:r>
              <a:rPr lang="cs-CZ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08490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Genetické/molekulární indexy diverzity</a:t>
            </a:r>
          </a:p>
          <a:p>
            <a:r>
              <a:rPr lang="cs-CZ" sz="1600" dirty="0" smtClean="0"/>
              <a:t>měřením </a:t>
            </a:r>
            <a:r>
              <a:rPr lang="cs-CZ" sz="1600" dirty="0"/>
              <a:t>heterogenity DNA celého mikrobiálního</a:t>
            </a:r>
          </a:p>
          <a:p>
            <a:pPr marL="0" indent="0">
              <a:buNone/>
            </a:pPr>
            <a:r>
              <a:rPr lang="cs-CZ" sz="1600" dirty="0" smtClean="0"/>
              <a:t>společenstva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extrakce DNA celého mikrobiálního společenstva</a:t>
            </a:r>
          </a:p>
          <a:p>
            <a:r>
              <a:rPr lang="cs-CZ" sz="1600" dirty="0"/>
              <a:t>ze vzorku odebraného z daného </a:t>
            </a:r>
            <a:r>
              <a:rPr lang="cs-CZ" sz="1600" dirty="0" smtClean="0"/>
              <a:t>habitatu</a:t>
            </a:r>
            <a:endParaRPr lang="cs-CZ" sz="1600" dirty="0"/>
          </a:p>
          <a:p>
            <a:r>
              <a:rPr lang="cs-CZ" sz="1600" dirty="0" smtClean="0"/>
              <a:t>odstranění </a:t>
            </a:r>
            <a:r>
              <a:rPr lang="cs-CZ" sz="1600" dirty="0"/>
              <a:t>nečistot (PVPP, </a:t>
            </a:r>
            <a:r>
              <a:rPr lang="cs-CZ" sz="1600" dirty="0" err="1"/>
              <a:t>hydroxyapatit</a:t>
            </a:r>
            <a:r>
              <a:rPr lang="cs-CZ" sz="1600" dirty="0"/>
              <a:t>, </a:t>
            </a:r>
            <a:r>
              <a:rPr lang="cs-CZ" sz="1600" dirty="0" err="1"/>
              <a:t>CsCl</a:t>
            </a:r>
            <a:r>
              <a:rPr lang="cs-CZ" sz="1600" dirty="0"/>
              <a:t>)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astříhání</a:t>
            </a:r>
            <a:r>
              <a:rPr lang="cs-CZ" sz="1600" dirty="0"/>
              <a:t>, denaturace a </a:t>
            </a:r>
            <a:r>
              <a:rPr lang="cs-CZ" sz="1600" dirty="0" err="1"/>
              <a:t>reasociace</a:t>
            </a:r>
            <a:r>
              <a:rPr lang="cs-CZ" sz="1600" dirty="0"/>
              <a:t> </a:t>
            </a:r>
            <a:r>
              <a:rPr lang="cs-CZ" sz="1600" dirty="0" smtClean="0"/>
              <a:t>DNA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ůda </a:t>
            </a:r>
            <a:r>
              <a:rPr lang="cs-CZ" sz="1600" dirty="0" smtClean="0"/>
              <a:t>– </a:t>
            </a:r>
            <a:r>
              <a:rPr lang="cs-CZ" sz="1600" dirty="0"/>
              <a:t>4.000 zcela odlišných </a:t>
            </a:r>
            <a:r>
              <a:rPr lang="cs-CZ" sz="1600" dirty="0" smtClean="0"/>
              <a:t>genomů bakterií</a:t>
            </a:r>
            <a:endParaRPr lang="cs-CZ" sz="1600" dirty="0"/>
          </a:p>
          <a:p>
            <a:r>
              <a:rPr lang="cs-CZ" sz="1600" dirty="0" smtClean="0"/>
              <a:t>cca </a:t>
            </a:r>
            <a:r>
              <a:rPr lang="cs-CZ" sz="1600" dirty="0"/>
              <a:t>200x vyšší než odhad diverzity </a:t>
            </a:r>
            <a:r>
              <a:rPr lang="cs-CZ" sz="1600" dirty="0" smtClean="0"/>
              <a:t>pro izolované </a:t>
            </a:r>
            <a:r>
              <a:rPr lang="cs-CZ" sz="1600" dirty="0"/>
              <a:t>bakteriální kmeny – problém </a:t>
            </a:r>
            <a:r>
              <a:rPr lang="cs-CZ" sz="1600" dirty="0" err="1"/>
              <a:t>nekultivovatelnosti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/>
              <a:t>podmínky na </a:t>
            </a:r>
            <a:r>
              <a:rPr lang="cs-CZ" sz="1600" dirty="0" err="1"/>
              <a:t>petričkách</a:t>
            </a:r>
            <a:r>
              <a:rPr lang="cs-CZ" sz="1600" dirty="0"/>
              <a:t> zvýhodňují rychle rostoucí </a:t>
            </a:r>
            <a:r>
              <a:rPr lang="cs-CZ" sz="1600" dirty="0" smtClean="0"/>
              <a:t>bakterie schopné </a:t>
            </a:r>
            <a:r>
              <a:rPr lang="cs-CZ" sz="1600" dirty="0"/>
              <a:t>růst na půdách s vysokým </a:t>
            </a:r>
            <a:r>
              <a:rPr lang="cs-CZ" sz="1600" dirty="0" smtClean="0"/>
              <a:t>    obsahem </a:t>
            </a:r>
            <a:r>
              <a:rPr lang="cs-CZ" sz="1600" dirty="0"/>
              <a:t>živin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/>
              <a:t>RFLP</a:t>
            </a:r>
          </a:p>
          <a:p>
            <a:r>
              <a:rPr lang="cs-CZ" sz="1600" dirty="0"/>
              <a:t>D/TGGE</a:t>
            </a:r>
          </a:p>
          <a:p>
            <a:r>
              <a:rPr lang="en-US" sz="1600" dirty="0"/>
              <a:t>FAME (fatty acid methyl ester)</a:t>
            </a:r>
          </a:p>
          <a:p>
            <a:r>
              <a:rPr lang="cs-CZ" sz="1600" dirty="0"/>
              <a:t>LH PCR</a:t>
            </a:r>
          </a:p>
          <a:p>
            <a:r>
              <a:rPr lang="en-US" sz="1600" dirty="0"/>
              <a:t>REP PCR (repetitive </a:t>
            </a:r>
            <a:r>
              <a:rPr lang="en-US" sz="1600" dirty="0" err="1"/>
              <a:t>extragenic</a:t>
            </a:r>
            <a:r>
              <a:rPr lang="en-US" sz="1600" dirty="0"/>
              <a:t> palindromic sequences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263513" cy="253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27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07" y="2636912"/>
            <a:ext cx="4677544" cy="311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4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</a:t>
            </a:r>
            <a:r>
              <a:rPr lang="en-GB" sz="1600" dirty="0" err="1" smtClean="0"/>
              <a:t>hustě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osídleny</a:t>
            </a:r>
            <a:r>
              <a:rPr lang="en-GB" sz="1600" dirty="0" smtClean="0"/>
              <a:t>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podstatně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endParaRPr lang="en-GB" sz="1600" dirty="0" smtClean="0"/>
          </a:p>
          <a:p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(</a:t>
            </a:r>
            <a:r>
              <a:rPr lang="en-GB" sz="1600" dirty="0" err="1" smtClean="0"/>
              <a:t>eutrofizované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rhizosféra</a:t>
            </a:r>
            <a:r>
              <a:rPr lang="en-GB" sz="1600" dirty="0" smtClean="0"/>
              <a:t>..)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osidlována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sirupy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živ</a:t>
            </a:r>
            <a:r>
              <a:rPr lang="en-GB" sz="1600" dirty="0" smtClean="0"/>
              <a:t>. </a:t>
            </a:r>
            <a:r>
              <a:rPr lang="en-GB" sz="1600" dirty="0" err="1" smtClean="0"/>
              <a:t>tkáně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siláže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stejná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endParaRPr lang="en-GB" sz="1600" dirty="0" smtClean="0"/>
          </a:p>
          <a:p>
            <a:r>
              <a:rPr lang="en-GB" sz="1600" dirty="0" err="1" smtClean="0"/>
              <a:t>buněk</a:t>
            </a:r>
            <a:r>
              <a:rPr lang="en-GB" sz="1600" dirty="0" smtClean="0"/>
              <a:t> –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nejen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společenstvo</a:t>
            </a:r>
            <a:r>
              <a:rPr lang="en-GB" sz="1600" dirty="0" smtClean="0"/>
              <a:t> </a:t>
            </a:r>
            <a:r>
              <a:rPr lang="en-GB" sz="1600" dirty="0" err="1" smtClean="0"/>
              <a:t>monospecifické</a:t>
            </a:r>
            <a:r>
              <a:rPr lang="en-GB" sz="1600" dirty="0" smtClean="0"/>
              <a:t> 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en-GB" sz="1600" dirty="0" smtClean="0"/>
          </a:p>
          <a:p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pH, ..)</a:t>
            </a:r>
          </a:p>
          <a:p>
            <a:r>
              <a:rPr lang="en-GB" sz="1600" dirty="0" err="1" smtClean="0"/>
              <a:t>nemoci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endParaRPr lang="en-GB" sz="1600" dirty="0" smtClean="0"/>
          </a:p>
          <a:p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rozmanitostí</a:t>
            </a:r>
            <a:r>
              <a:rPr lang="en-GB" sz="1600" dirty="0" smtClean="0"/>
              <a:t> </a:t>
            </a:r>
            <a:r>
              <a:rPr lang="en-GB" sz="1600" dirty="0" err="1" smtClean="0"/>
              <a:t>odolnější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</a:t>
            </a:r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je </a:t>
            </a:r>
            <a:r>
              <a:rPr lang="en-GB" sz="1600" dirty="0" err="1" smtClean="0"/>
              <a:t>zásoba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– </a:t>
            </a:r>
            <a:r>
              <a:rPr lang="en-GB" sz="1600" dirty="0" err="1" smtClean="0"/>
              <a:t>harmonický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soulad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půda</a:t>
            </a:r>
            <a:r>
              <a:rPr lang="en-GB" sz="1600" dirty="0" smtClean="0"/>
              <a:t>, </a:t>
            </a:r>
            <a:r>
              <a:rPr lang="en-GB" sz="1600" dirty="0" err="1" smtClean="0"/>
              <a:t>gastrointestinální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je </a:t>
            </a:r>
            <a:r>
              <a:rPr lang="en-GB" sz="1600" dirty="0" err="1" smtClean="0"/>
              <a:t>specializován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491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Složení</a:t>
            </a:r>
            <a:r>
              <a:rPr lang="en-GB" sz="2400" dirty="0" smtClean="0"/>
              <a:t> </a:t>
            </a:r>
            <a:r>
              <a:rPr lang="en-GB" sz="2400" dirty="0" err="1" smtClean="0"/>
              <a:t>společenstva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d</a:t>
            </a:r>
            <a:r>
              <a:rPr lang="en-GB" sz="1600" dirty="0" err="1" smtClean="0"/>
              <a:t>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v </a:t>
            </a:r>
            <a:r>
              <a:rPr lang="en-GB" sz="1600" dirty="0" err="1" smtClean="0"/>
              <a:t>každém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společenstvu</a:t>
            </a:r>
            <a:endParaRPr lang="en-GB" sz="1600" dirty="0" smtClean="0"/>
          </a:p>
          <a:p>
            <a:r>
              <a:rPr lang="en-GB" sz="1600" dirty="0" err="1" smtClean="0"/>
              <a:t>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kodominantních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endParaRPr lang="en-GB" sz="1600" dirty="0" smtClean="0"/>
          </a:p>
          <a:p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polohách</a:t>
            </a:r>
            <a:r>
              <a:rPr lang="en-GB" sz="1600" dirty="0" smtClean="0"/>
              <a:t>/</a:t>
            </a:r>
            <a:r>
              <a:rPr lang="en-GB" sz="1600" dirty="0" err="1" smtClean="0"/>
              <a:t>stanovištích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</a:t>
            </a:r>
            <a:r>
              <a:rPr lang="en-GB" sz="1600" dirty="0" err="1" smtClean="0"/>
              <a:t>identické</a:t>
            </a:r>
            <a:endParaRPr lang="cs-CZ" sz="1600" dirty="0" smtClean="0"/>
          </a:p>
          <a:p>
            <a:r>
              <a:rPr lang="en-GB" sz="1600" dirty="0" err="1" smtClean="0"/>
              <a:t>kvantitativní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odlišné</a:t>
            </a:r>
            <a:r>
              <a:rPr lang="en-GB" sz="1600" dirty="0" smtClean="0"/>
              <a:t> (</a:t>
            </a:r>
            <a:r>
              <a:rPr lang="en-GB" sz="1600" dirty="0" err="1" smtClean="0"/>
              <a:t>dominanty</a:t>
            </a:r>
            <a:r>
              <a:rPr lang="en-GB" sz="1600" dirty="0" smtClean="0"/>
              <a:t> se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lišit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systémy</a:t>
            </a:r>
            <a:r>
              <a:rPr lang="en-GB" sz="1600" dirty="0" smtClean="0"/>
              <a:t> </a:t>
            </a:r>
            <a:r>
              <a:rPr lang="en-GB" sz="1600" dirty="0" err="1" smtClean="0"/>
              <a:t>otevřené</a:t>
            </a:r>
            <a:r>
              <a:rPr lang="en-GB" sz="1600" dirty="0" smtClean="0"/>
              <a:t> (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přesná</a:t>
            </a:r>
            <a:r>
              <a:rPr lang="en-GB" sz="1600" dirty="0" smtClean="0"/>
              <a:t> </a:t>
            </a:r>
            <a:r>
              <a:rPr lang="en-GB" sz="1600" dirty="0" err="1" smtClean="0"/>
              <a:t>hranice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mikrob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dynamické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prostoru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čase</a:t>
            </a:r>
            <a:endParaRPr lang="en-GB" sz="1600" dirty="0" smtClean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se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v </a:t>
            </a:r>
            <a:r>
              <a:rPr lang="en-GB" sz="1600" dirty="0" err="1" smtClean="0"/>
              <a:t>obdobných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lokalitách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32400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35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7114</Words>
  <Application>Microsoft Office PowerPoint</Application>
  <PresentationFormat>Předvádění na obrazovce (4:3)</PresentationFormat>
  <Paragraphs>724</Paragraphs>
  <Slides>78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79" baseType="lpstr">
      <vt:lpstr>Motiv systému Office</vt:lpstr>
      <vt:lpstr>EKOLOGIE MIKROORGANISMŮ 5</vt:lpstr>
      <vt:lpstr>Mikrobiální populace </vt:lpstr>
      <vt:lpstr>Mikrobiální populace – pokr. </vt:lpstr>
      <vt:lpstr>Mikrobiální populace – pokr. </vt:lpstr>
      <vt:lpstr>Mikrobiální populace – pokr.</vt:lpstr>
      <vt:lpstr>Prezentace aplikace PowerPoint</vt:lpstr>
      <vt:lpstr>Mikrobiální společenstva </vt:lpstr>
      <vt:lpstr>Prezentace aplikace PowerPoint</vt:lpstr>
      <vt:lpstr>Složení společenstva</vt:lpstr>
      <vt:lpstr>Výživa mikrobiálního společenstva </vt:lpstr>
      <vt:lpstr>Výživa společenstva - požadavky na živiny </vt:lpstr>
      <vt:lpstr>Požadavky na živiny – pokr.</vt:lpstr>
      <vt:lpstr>Prezentace aplikace PowerPoint</vt:lpstr>
      <vt:lpstr>Prezentace aplikace PowerPoint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Prezentace aplikace PowerPoint</vt:lpstr>
      <vt:lpstr>Bariéry kolonizace </vt:lpstr>
      <vt:lpstr>Lidská kůže (žlutá) pokrytá rezidentními houbami (modrá) a bakteriemi (magenta - fialová)</vt:lpstr>
      <vt:lpstr>Sukcese a klimax </vt:lpstr>
      <vt:lpstr>Prezentace aplikace PowerPoint</vt:lpstr>
      <vt:lpstr>Prezentace aplikace PowerPoint</vt:lpstr>
      <vt:lpstr>Sukcese a klimax – pokr. </vt:lpstr>
      <vt:lpstr>Faktory determinující sukcesi </vt:lpstr>
      <vt:lpstr>Faktory determinující sukcesi – pokr. </vt:lpstr>
      <vt:lpstr>Klimax</vt:lpstr>
      <vt:lpstr>Posloupnost v mikrobiálních komunitách </vt:lpstr>
      <vt:lpstr>Posloupnost v mikrobiálních komunitách – pokr. </vt:lpstr>
      <vt:lpstr>Autotrofní – heterotrofní sukcese/posloupnosti </vt:lpstr>
      <vt:lpstr>Autotrofní – heterotrofní sukcese/posloupnosti – pokr. </vt:lpstr>
      <vt:lpstr>Prezentace aplikace PowerPoint</vt:lpstr>
      <vt:lpstr>Prezentace aplikace PowerPoint</vt:lpstr>
      <vt:lpstr>Biofilmy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Bakteriální biofilm – extracelulární DNA (žlutě) pomáhá regulovat  Bacterial Biofilm Extracellular DNA (yellow) pomáhá regulovat pohyb, prevence ucpání  i expanze biofilmu Pseudomonas aeruginosa  </vt:lpstr>
      <vt:lpstr>Prezentace aplikace PowerPoint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Prezentace aplikace PowerPoint</vt:lpstr>
      <vt:lpstr>Prezentace aplikace PowerPoint</vt:lpstr>
      <vt:lpstr>Prezentace aplikace PowerPoint</vt:lpstr>
      <vt:lpstr>Prezentace aplikace PowerPoint</vt:lpstr>
      <vt:lpstr>Genetické výměny v mikrobiálních komunitách </vt:lpstr>
      <vt:lpstr>Prezentace aplikace PowerPoint</vt:lpstr>
      <vt:lpstr>Genetické výměny v mikrobiálních komunitách – pokr</vt:lpstr>
      <vt:lpstr>Genetické výměny v mikrobiálních komunitách – pokr</vt:lpstr>
      <vt:lpstr>Prezentace aplikace PowerPoint</vt:lpstr>
      <vt:lpstr>Plazmidy </vt:lpstr>
      <vt:lpstr>Prezentace aplikace PowerPoint</vt:lpstr>
      <vt:lpstr>Prezentace aplikace PowerPoint</vt:lpstr>
      <vt:lpstr>Prezentace aplikace PowerPoint</vt:lpstr>
      <vt:lpstr>Prezentace aplikace PowerPoint</vt:lpstr>
      <vt:lpstr>Risk zavedení geneticky modifikovaných mikroorganismů </vt:lpstr>
      <vt:lpstr>Diverzita a stabilita mikrobiálních komunit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Indexy diverzity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79</cp:revision>
  <dcterms:created xsi:type="dcterms:W3CDTF">2017-03-31T13:24:13Z</dcterms:created>
  <dcterms:modified xsi:type="dcterms:W3CDTF">2020-04-02T09:09:05Z</dcterms:modified>
</cp:coreProperties>
</file>