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0" r:id="rId31"/>
    <p:sldId id="291" r:id="rId32"/>
    <p:sldId id="292" r:id="rId33"/>
    <p:sldId id="286" r:id="rId34"/>
    <p:sldId id="287" r:id="rId35"/>
    <p:sldId id="288" r:id="rId36"/>
    <p:sldId id="28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39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2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2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33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9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51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5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40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58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12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82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5BB0-B506-4C95-BBFE-27F32B1B8A81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cancergenome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os.cz/casopis-klinicka-onkologie/2015-12-15-supplementum-4/#wizard-layout-headline-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ndawi.com/journals/scientifica/2013/857519/fig1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Cílená a personalizovaná léčba - obecné poznámky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Karel </a:t>
            </a:r>
            <a:r>
              <a:rPr lang="cs-CZ" dirty="0" err="1"/>
              <a:t>Zitterbart</a:t>
            </a:r>
            <a:r>
              <a:rPr lang="cs-CZ" dirty="0"/>
              <a:t>, Jana </a:t>
            </a:r>
            <a:r>
              <a:rPr lang="cs-CZ" dirty="0" err="1" smtClean="0"/>
              <a:t>Zitterbartová</a:t>
            </a:r>
            <a:r>
              <a:rPr lang="cs-CZ" dirty="0" smtClean="0"/>
              <a:t>, </a:t>
            </a:r>
            <a:r>
              <a:rPr lang="cs-CZ" dirty="0" smtClean="0"/>
              <a:t>Vladimír Rak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8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8225" y="591671"/>
            <a:ext cx="112551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err="1" smtClean="0"/>
              <a:t>Chimerické</a:t>
            </a:r>
            <a:r>
              <a:rPr lang="cs-CZ" sz="2800" u="sng" dirty="0" smtClean="0"/>
              <a:t> monoklonální protilátky</a:t>
            </a:r>
            <a:r>
              <a:rPr lang="cs-CZ" sz="2800" dirty="0" smtClean="0"/>
              <a:t>- </a:t>
            </a:r>
            <a:r>
              <a:rPr lang="cs-CZ" sz="2800" dirty="0" err="1" smtClean="0"/>
              <a:t>rituximab</a:t>
            </a:r>
            <a:r>
              <a:rPr lang="cs-CZ" sz="2800" dirty="0" smtClean="0"/>
              <a:t>, </a:t>
            </a:r>
            <a:r>
              <a:rPr lang="cs-CZ" sz="2800" dirty="0" err="1" smtClean="0"/>
              <a:t>cetuximab</a:t>
            </a:r>
            <a:r>
              <a:rPr lang="cs-CZ" sz="2800" dirty="0" smtClean="0"/>
              <a:t>, </a:t>
            </a:r>
            <a:r>
              <a:rPr lang="cs-CZ" sz="2800" dirty="0" err="1" smtClean="0"/>
              <a:t>brentuximab</a:t>
            </a:r>
            <a:r>
              <a:rPr lang="cs-CZ" sz="2800" dirty="0" smtClean="0"/>
              <a:t> </a:t>
            </a:r>
            <a:r>
              <a:rPr lang="cs-CZ" sz="2800" dirty="0" err="1" smtClean="0"/>
              <a:t>vendotin</a:t>
            </a:r>
            <a:r>
              <a:rPr lang="cs-CZ" sz="2800" dirty="0" smtClean="0"/>
              <a:t> (konjugát s  </a:t>
            </a:r>
            <a:r>
              <a:rPr lang="cs-CZ" sz="2800" dirty="0" err="1" smtClean="0"/>
              <a:t>monometylauristatin</a:t>
            </a:r>
            <a:r>
              <a:rPr lang="cs-CZ" sz="2800" dirty="0" smtClean="0"/>
              <a:t> E)</a:t>
            </a:r>
          </a:p>
          <a:p>
            <a:endParaRPr lang="cs-CZ" sz="2800" dirty="0"/>
          </a:p>
          <a:p>
            <a:r>
              <a:rPr lang="cs-CZ" sz="2800" u="sng" dirty="0" smtClean="0"/>
              <a:t>Humanizované monoklonální protilátky </a:t>
            </a:r>
            <a:r>
              <a:rPr lang="cs-CZ" sz="2800" dirty="0" smtClean="0"/>
              <a:t>– </a:t>
            </a:r>
            <a:r>
              <a:rPr lang="cs-CZ" sz="2800" dirty="0" err="1" smtClean="0"/>
              <a:t>bevacizumab</a:t>
            </a:r>
            <a:r>
              <a:rPr lang="cs-CZ" sz="2800" dirty="0" smtClean="0"/>
              <a:t>, </a:t>
            </a:r>
            <a:r>
              <a:rPr lang="cs-CZ" sz="2800" dirty="0" err="1" smtClean="0"/>
              <a:t>trastuzumab</a:t>
            </a:r>
            <a:r>
              <a:rPr lang="cs-CZ" sz="2800" dirty="0" smtClean="0"/>
              <a:t>, </a:t>
            </a:r>
            <a:r>
              <a:rPr lang="cs-CZ" sz="2800" dirty="0" err="1" smtClean="0"/>
              <a:t>nimotuzumab</a:t>
            </a:r>
            <a:r>
              <a:rPr lang="cs-CZ" sz="2800" dirty="0" smtClean="0"/>
              <a:t>, </a:t>
            </a:r>
            <a:r>
              <a:rPr lang="cs-CZ" sz="2800" dirty="0" err="1" smtClean="0"/>
              <a:t>pertuzumab</a:t>
            </a:r>
            <a:r>
              <a:rPr lang="cs-CZ" sz="2800" dirty="0" smtClean="0"/>
              <a:t> …</a:t>
            </a:r>
          </a:p>
          <a:p>
            <a:endParaRPr lang="cs-CZ" sz="2800" dirty="0"/>
          </a:p>
          <a:p>
            <a:r>
              <a:rPr lang="cs-CZ" sz="2800" dirty="0" smtClean="0">
                <a:hlinkClick r:id="rId2"/>
              </a:rPr>
              <a:t>https://www.mycancergenome.org/</a:t>
            </a:r>
            <a:r>
              <a:rPr lang="cs-CZ" sz="2800" dirty="0" smtClean="0"/>
              <a:t>  kompletní aktualizovaný seznam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242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794" t="25061" r="35037" b="11550"/>
          <a:stretch/>
        </p:blipFill>
        <p:spPr>
          <a:xfrm>
            <a:off x="1207993" y="84700"/>
            <a:ext cx="9536207" cy="62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389964"/>
            <a:ext cx="112417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 err="1"/>
              <a:t>Rituximab</a:t>
            </a:r>
            <a:r>
              <a:rPr lang="cs-CZ" b="1" dirty="0"/>
              <a:t> v léčbě maligního </a:t>
            </a:r>
            <a:r>
              <a:rPr lang="cs-CZ" b="1" dirty="0" smtClean="0"/>
              <a:t>lymfomů</a:t>
            </a:r>
          </a:p>
          <a:p>
            <a:endParaRPr lang="cs-CZ" dirty="0"/>
          </a:p>
          <a:p>
            <a:r>
              <a:rPr lang="cs-CZ" dirty="0" err="1"/>
              <a:t>Rituximab</a:t>
            </a:r>
            <a:r>
              <a:rPr lang="cs-CZ" dirty="0"/>
              <a:t> je indikován pro léčbu </a:t>
            </a:r>
            <a:r>
              <a:rPr lang="cs-CZ" b="1" dirty="0"/>
              <a:t>folikulárního lymfomu </a:t>
            </a:r>
            <a:r>
              <a:rPr lang="cs-CZ" dirty="0"/>
              <a:t>v 1. linii v kombinaci s chemoterapií (CVP, CHOP), dále pro léčbu CD20 pozitivního </a:t>
            </a:r>
            <a:r>
              <a:rPr lang="cs-CZ" b="1" dirty="0" err="1"/>
              <a:t>difúzníhoB-velkobuněčného</a:t>
            </a:r>
            <a:r>
              <a:rPr lang="cs-CZ" b="1" dirty="0"/>
              <a:t> </a:t>
            </a:r>
            <a:r>
              <a:rPr lang="cs-CZ" b="1" dirty="0" err="1"/>
              <a:t>lymfomu</a:t>
            </a:r>
            <a:r>
              <a:rPr lang="cs-CZ" dirty="0" err="1"/>
              <a:t>v</a:t>
            </a:r>
            <a:r>
              <a:rPr lang="cs-CZ" dirty="0"/>
              <a:t> kombinaci s chemoterapií CHOP (celkem 8 dávek) nebo v kombinaci s chemoterapií (ICE, ESHAP) v relapsu difúzního B-</a:t>
            </a:r>
            <a:r>
              <a:rPr lang="cs-CZ" dirty="0" err="1"/>
              <a:t>velkobuněčného</a:t>
            </a:r>
            <a:r>
              <a:rPr lang="cs-CZ" dirty="0"/>
              <a:t> lymfomu.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Dále pak pro udržovací léčbu folikulárního lymfomu v 1. linii i v relapsu onemocnění pro nemocné, u kterých indukční terapií bylo dosaženo minimálně parciální remise nebo lepší klinické odpovědi. Po indukční léčbě 1. linie je </a:t>
            </a:r>
            <a:r>
              <a:rPr lang="cs-CZ" dirty="0" err="1"/>
              <a:t>rituximab</a:t>
            </a:r>
            <a:r>
              <a:rPr lang="cs-CZ" dirty="0"/>
              <a:t> podáván 1×za 2 měsíce po dobu 2 let (tedy 12 dávek), po indukční terapii relapsu folikulárního lymfomu pak 1×za 3 měsíce po dobu 2 let (tedy 8 dávek). Další indikací je </a:t>
            </a:r>
            <a:r>
              <a:rPr lang="cs-CZ" dirty="0" err="1"/>
              <a:t>monoterapie</a:t>
            </a:r>
            <a:r>
              <a:rPr lang="cs-CZ" dirty="0"/>
              <a:t> folikulárního lymfomu v relapsu onemocnění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Podání </a:t>
            </a:r>
            <a:r>
              <a:rPr lang="cs-CZ" dirty="0" err="1"/>
              <a:t>rituximabu</a:t>
            </a:r>
            <a:r>
              <a:rPr lang="cs-CZ" dirty="0"/>
              <a:t> v registrovaných indikacích je možné ve zdravotnických zařízeních </a:t>
            </a:r>
            <a:r>
              <a:rPr lang="cs-CZ" dirty="0" smtClean="0"/>
              <a:t>Centra </a:t>
            </a:r>
            <a:r>
              <a:rPr lang="cs-CZ" dirty="0"/>
              <a:t>intenzivní hematologické péče a Komplexní onkologická centra.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/>
              <a:t>Rituximab</a:t>
            </a:r>
            <a:r>
              <a:rPr lang="cs-CZ" dirty="0"/>
              <a:t> dále prokázal </a:t>
            </a:r>
            <a:r>
              <a:rPr lang="cs-CZ" b="1" dirty="0"/>
              <a:t>v rámci klinických studií prospěch ve smyslu prodloužení doby do progrese či celkového přežití u dalších CD20 pozitivních </a:t>
            </a:r>
            <a:r>
              <a:rPr lang="cs-CZ" b="1" dirty="0" err="1"/>
              <a:t>lymfoproliferativních</a:t>
            </a:r>
            <a:r>
              <a:rPr lang="cs-CZ" b="1" dirty="0"/>
              <a:t> chorob</a:t>
            </a:r>
            <a:r>
              <a:rPr lang="cs-CZ" dirty="0"/>
              <a:t>: lymfom z plášťových buněk (MCL), lymfom z malých lymfocytů (SLL), </a:t>
            </a:r>
            <a:r>
              <a:rPr lang="cs-CZ" dirty="0" err="1"/>
              <a:t>Burkittův</a:t>
            </a:r>
            <a:r>
              <a:rPr lang="cs-CZ" dirty="0"/>
              <a:t> lymfom, MALT lymfomy, další CD20 pozitivní lymfomy a chronická B-lymfatická </a:t>
            </a:r>
            <a:r>
              <a:rPr lang="cs-CZ" dirty="0" err="1"/>
              <a:t>leukémie.Podání</a:t>
            </a:r>
            <a:r>
              <a:rPr lang="cs-CZ" dirty="0"/>
              <a:t> </a:t>
            </a:r>
            <a:r>
              <a:rPr lang="cs-CZ" dirty="0" err="1"/>
              <a:t>rituximabu</a:t>
            </a:r>
            <a:r>
              <a:rPr lang="cs-CZ" dirty="0"/>
              <a:t> v těchto indikacích je možné pouze v Centrech intenzivní hematologické péče (CIHP). </a:t>
            </a:r>
          </a:p>
        </p:txBody>
      </p:sp>
    </p:spTree>
    <p:extLst>
      <p:ext uri="{BB962C8B-B14F-4D97-AF65-F5344CB8AC3E}">
        <p14:creationId xmlns:p14="http://schemas.microsoft.com/office/powerpoint/2010/main" val="14991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988" y="564776"/>
            <a:ext cx="11322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Nežádoucí účinky </a:t>
            </a:r>
            <a:r>
              <a:rPr lang="cs-CZ" b="1" dirty="0" err="1"/>
              <a:t>rituximabu</a:t>
            </a:r>
            <a:r>
              <a:rPr lang="cs-CZ" b="1" dirty="0"/>
              <a:t>: </a:t>
            </a:r>
            <a:endParaRPr lang="cs-CZ" dirty="0"/>
          </a:p>
          <a:p>
            <a:r>
              <a:rPr lang="cs-CZ" i="1" dirty="0"/>
              <a:t>Relativně časté, zřídka však </a:t>
            </a:r>
            <a:r>
              <a:rPr lang="cs-CZ" i="1" dirty="0" smtClean="0"/>
              <a:t>závažné</a:t>
            </a:r>
          </a:p>
          <a:p>
            <a:endParaRPr lang="cs-CZ" dirty="0"/>
          </a:p>
          <a:p>
            <a:r>
              <a:rPr lang="cs-CZ" dirty="0"/>
              <a:t>Během a bezprostředně po aplikaci léků-</a:t>
            </a:r>
            <a:r>
              <a:rPr lang="cs-CZ" i="1" dirty="0"/>
              <a:t>horečka, třes, hypotenze, bronchospazmus, </a:t>
            </a:r>
            <a:r>
              <a:rPr lang="cs-CZ" i="1" dirty="0" err="1"/>
              <a:t>angioedém</a:t>
            </a:r>
            <a:r>
              <a:rPr lang="cs-CZ" i="1" dirty="0"/>
              <a:t> … </a:t>
            </a:r>
            <a:endParaRPr lang="cs-CZ" i="1" dirty="0" smtClean="0"/>
          </a:p>
          <a:p>
            <a:endParaRPr lang="cs-CZ" dirty="0"/>
          </a:p>
          <a:p>
            <a:r>
              <a:rPr lang="cs-CZ" i="1" dirty="0"/>
              <a:t>Riziko reaktivace chronické hepatitidy B</a:t>
            </a:r>
            <a:r>
              <a:rPr lang="cs-CZ" dirty="0"/>
              <a:t>, proto před nasazením léku vždy vyšetření sérologické  vyšetření na HBV</a:t>
            </a:r>
          </a:p>
          <a:p>
            <a:r>
              <a:rPr lang="cs-CZ" dirty="0"/>
              <a:t>Vzácně těžká alergické reakce , srdeční zástava, syndrom akutní </a:t>
            </a:r>
            <a:r>
              <a:rPr lang="cs-CZ" dirty="0" err="1"/>
              <a:t>lýzy</a:t>
            </a:r>
            <a:r>
              <a:rPr lang="cs-CZ" dirty="0"/>
              <a:t> </a:t>
            </a:r>
            <a:r>
              <a:rPr lang="cs-CZ" dirty="0" smtClean="0"/>
              <a:t>nádoru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Imunosuprese:   </a:t>
            </a:r>
          </a:p>
          <a:p>
            <a:r>
              <a:rPr lang="cs-CZ" dirty="0"/>
              <a:t>Deplece  B-lymfocytů v délce měsíců ( fyziologických i </a:t>
            </a:r>
            <a:r>
              <a:rPr lang="cs-CZ" dirty="0" err="1"/>
              <a:t>autoreaktivních</a:t>
            </a:r>
            <a:r>
              <a:rPr lang="cs-CZ" dirty="0"/>
              <a:t> ),  </a:t>
            </a:r>
            <a:r>
              <a:rPr lang="cs-CZ" dirty="0" err="1"/>
              <a:t>repopulace</a:t>
            </a:r>
            <a:r>
              <a:rPr lang="cs-CZ" dirty="0"/>
              <a:t> cca v 9-12 měsíci po iniciální depleci</a:t>
            </a:r>
          </a:p>
        </p:txBody>
      </p:sp>
    </p:spTree>
    <p:extLst>
      <p:ext uri="{BB962C8B-B14F-4D97-AF65-F5344CB8AC3E}">
        <p14:creationId xmlns:p14="http://schemas.microsoft.com/office/powerpoint/2010/main" val="28843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352" t="24105" r="35920" b="11158"/>
          <a:stretch/>
        </p:blipFill>
        <p:spPr>
          <a:xfrm>
            <a:off x="672353" y="94128"/>
            <a:ext cx="9648316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464" t="21555" r="35146" b="17827"/>
          <a:stretch/>
        </p:blipFill>
        <p:spPr>
          <a:xfrm>
            <a:off x="1186626" y="121022"/>
            <a:ext cx="10068561" cy="654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124" t="20574" r="34860" b="8803"/>
          <a:stretch/>
        </p:blipFill>
        <p:spPr>
          <a:xfrm>
            <a:off x="954741" y="0"/>
            <a:ext cx="8834718" cy="67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022" t="20181" r="34706" b="9588"/>
          <a:stretch/>
        </p:blipFill>
        <p:spPr>
          <a:xfrm>
            <a:off x="1290916" y="0"/>
            <a:ext cx="8821272" cy="65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132" t="20181" r="34816" b="8803"/>
          <a:stretch/>
        </p:blipFill>
        <p:spPr>
          <a:xfrm>
            <a:off x="497540" y="0"/>
            <a:ext cx="10394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904" t="21359" r="34926" b="9392"/>
          <a:stretch/>
        </p:blipFill>
        <p:spPr>
          <a:xfrm>
            <a:off x="1290918" y="147918"/>
            <a:ext cx="9654988" cy="65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632012"/>
            <a:ext cx="10551459" cy="554495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ZDROJE INFORMACÍ</a:t>
            </a:r>
          </a:p>
          <a:p>
            <a:r>
              <a:rPr lang="cs-CZ" dirty="0" smtClean="0"/>
              <a:t>Zcela obecný a rychlý přehled –</a:t>
            </a:r>
            <a:r>
              <a:rPr lang="cs-CZ" dirty="0"/>
              <a:t> </a:t>
            </a:r>
            <a:r>
              <a:rPr lang="cs-CZ" dirty="0" smtClean="0"/>
              <a:t>článek </a:t>
            </a:r>
            <a:r>
              <a:rPr lang="cs-CZ" b="1" dirty="0" smtClean="0">
                <a:solidFill>
                  <a:srgbClr val="00B050"/>
                </a:solidFill>
              </a:rPr>
              <a:t>Základy cílená léčba v onkologii </a:t>
            </a:r>
          </a:p>
          <a:p>
            <a:r>
              <a:rPr lang="cs-CZ" dirty="0" smtClean="0"/>
              <a:t> Přehledný text viz skripta Klinické onkologie str.86-95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Pro zájemce o hlubší informace</a:t>
            </a:r>
          </a:p>
          <a:p>
            <a:r>
              <a:rPr lang="cs-CZ" dirty="0"/>
              <a:t>n</a:t>
            </a:r>
            <a:r>
              <a:rPr lang="cs-CZ" dirty="0" smtClean="0"/>
              <a:t>apř. Slabý </a:t>
            </a:r>
            <a:r>
              <a:rPr lang="cs-CZ" dirty="0"/>
              <a:t>O. et al. Molekulární medicína, </a:t>
            </a:r>
            <a:r>
              <a:rPr lang="cs-CZ" dirty="0" err="1"/>
              <a:t>Galen</a:t>
            </a:r>
            <a:r>
              <a:rPr lang="cs-CZ" dirty="0"/>
              <a:t> 2015. </a:t>
            </a:r>
            <a:r>
              <a:rPr lang="cs-CZ" dirty="0" smtClean="0"/>
              <a:t>kapitola Cílená terapie </a:t>
            </a:r>
          </a:p>
          <a:p>
            <a:r>
              <a:rPr lang="cs-CZ" dirty="0" smtClean="0"/>
              <a:t>Imunoterapie články</a:t>
            </a:r>
          </a:p>
          <a:p>
            <a:r>
              <a:rPr lang="cs-CZ" dirty="0" smtClean="0">
                <a:hlinkClick r:id="rId2"/>
              </a:rPr>
              <a:t>https://www.linkos.cz/casopis-klinicka-onkologie/2015-12-15-supplementum-4/#wizard-layout-headline-2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154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464" t="20966" r="35146" b="14297"/>
          <a:stretch/>
        </p:blipFill>
        <p:spPr>
          <a:xfrm>
            <a:off x="1264025" y="0"/>
            <a:ext cx="10077036" cy="67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65732" y="363072"/>
            <a:ext cx="8901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Inhibitory </a:t>
            </a:r>
            <a:r>
              <a:rPr lang="cs-CZ" sz="3200" b="1" dirty="0" smtClean="0">
                <a:solidFill>
                  <a:srgbClr val="00B050"/>
                </a:solidFill>
              </a:rPr>
              <a:t>receptorových </a:t>
            </a:r>
            <a:r>
              <a:rPr lang="cs-CZ" sz="3200" b="1" dirty="0" err="1" smtClean="0">
                <a:solidFill>
                  <a:srgbClr val="00B050"/>
                </a:solidFill>
              </a:rPr>
              <a:t>tyrosinkináz</a:t>
            </a:r>
            <a:r>
              <a:rPr lang="cs-CZ" sz="3200" b="1" dirty="0" smtClean="0">
                <a:solidFill>
                  <a:srgbClr val="00B050"/>
                </a:solidFill>
              </a:rPr>
              <a:t> RTK </a:t>
            </a:r>
            <a:r>
              <a:rPr lang="cs-CZ" sz="3200" b="1" dirty="0">
                <a:solidFill>
                  <a:srgbClr val="00B050"/>
                </a:solidFill>
              </a:rPr>
              <a:t>a PTK</a:t>
            </a:r>
            <a:endParaRPr lang="cs-CZ" sz="3200" dirty="0">
              <a:solidFill>
                <a:srgbClr val="00B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943" t="24007" r="34686" b="8023"/>
          <a:stretch/>
        </p:blipFill>
        <p:spPr>
          <a:xfrm>
            <a:off x="266311" y="947847"/>
            <a:ext cx="8047695" cy="57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93" y="167515"/>
            <a:ext cx="5913084" cy="669048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180729" y="672353"/>
            <a:ext cx="4195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Tyrosinkinázové</a:t>
            </a:r>
            <a:r>
              <a:rPr lang="cs-CZ" dirty="0"/>
              <a:t> inhibitory zahrnují široké spektrum molekul, které v současnosti nalézají uplatnění především v protinádorové léčbě. Kompetitivně se vážou na vazebné místo pro </a:t>
            </a:r>
            <a:r>
              <a:rPr lang="cs-CZ" dirty="0" err="1"/>
              <a:t>makroergní</a:t>
            </a:r>
            <a:r>
              <a:rPr lang="cs-CZ" dirty="0"/>
              <a:t> fosfát ATP na intracelulární doméně receptoru a zabrání fosforylaci a přenosu signálu do buňky. </a:t>
            </a:r>
          </a:p>
        </p:txBody>
      </p:sp>
    </p:spTree>
    <p:extLst>
      <p:ext uri="{BB962C8B-B14F-4D97-AF65-F5344CB8AC3E}">
        <p14:creationId xmlns:p14="http://schemas.microsoft.com/office/powerpoint/2010/main" val="31710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99247" y="1371597"/>
            <a:ext cx="107038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CHECK POINTS</a:t>
            </a:r>
          </a:p>
          <a:p>
            <a:endParaRPr lang="cs-CZ" sz="2000" dirty="0"/>
          </a:p>
          <a:p>
            <a:r>
              <a:rPr lang="cs-CZ" sz="2000" dirty="0" smtClean="0"/>
              <a:t>spouštěče </a:t>
            </a:r>
            <a:r>
              <a:rPr lang="cs-CZ" sz="2000" dirty="0" err="1" smtClean="0"/>
              <a:t>kostimulačních</a:t>
            </a:r>
            <a:r>
              <a:rPr lang="cs-CZ" sz="2000" dirty="0" smtClean="0"/>
              <a:t> a </a:t>
            </a:r>
            <a:r>
              <a:rPr lang="cs-CZ" sz="2000" dirty="0"/>
              <a:t>inhibičních drah T lymfocytární odpovědi vedoucí k modulaci délky amplitudy imunitní odpovědi a tím k udržení </a:t>
            </a:r>
            <a:r>
              <a:rPr lang="cs-CZ" sz="2000" dirty="0" err="1" smtClean="0"/>
              <a:t>intergrity</a:t>
            </a:r>
            <a:r>
              <a:rPr lang="cs-CZ" sz="2000" dirty="0" smtClean="0"/>
              <a:t> organismu </a:t>
            </a:r>
            <a:r>
              <a:rPr lang="cs-CZ" sz="2000" dirty="0"/>
              <a:t>(</a:t>
            </a:r>
            <a:r>
              <a:rPr lang="cs-CZ" sz="2000" dirty="0" err="1"/>
              <a:t>selftolerance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r>
              <a:rPr lang="cs-CZ" sz="2000" dirty="0"/>
              <a:t>T buněčné inhibiční a stimulační receptory a jejich ligandy</a:t>
            </a:r>
          </a:p>
          <a:p>
            <a:r>
              <a:rPr lang="cs-CZ" sz="2000" dirty="0" smtClean="0"/>
              <a:t>Anti-</a:t>
            </a:r>
            <a:r>
              <a:rPr lang="cs-CZ" sz="2000" b="1" dirty="0" smtClean="0"/>
              <a:t>PD </a:t>
            </a:r>
            <a:r>
              <a:rPr lang="cs-CZ" sz="2000" dirty="0" smtClean="0"/>
              <a:t>(</a:t>
            </a:r>
            <a:r>
              <a:rPr lang="cs-CZ" sz="2000" dirty="0" err="1"/>
              <a:t>programedcell</a:t>
            </a:r>
            <a:r>
              <a:rPr lang="cs-CZ" sz="2000" dirty="0"/>
              <a:t> death1, CD279), Anti PD–L1(CD274), anti PD-L2( CD273), </a:t>
            </a:r>
            <a:endParaRPr lang="cs-CZ" sz="2000" dirty="0" smtClean="0"/>
          </a:p>
          <a:p>
            <a:r>
              <a:rPr lang="cs-CZ" sz="2000" dirty="0" smtClean="0"/>
              <a:t>anti-</a:t>
            </a:r>
            <a:r>
              <a:rPr lang="cs-CZ" sz="2000" b="1" dirty="0" smtClean="0"/>
              <a:t>CTLA 4 </a:t>
            </a:r>
            <a:r>
              <a:rPr lang="cs-CZ" sz="2000" dirty="0" smtClean="0"/>
              <a:t>(</a:t>
            </a:r>
            <a:r>
              <a:rPr lang="cs-CZ" sz="2000" dirty="0" err="1" smtClean="0"/>
              <a:t>cytotoxicT-lymphocyte-associated</a:t>
            </a:r>
            <a:r>
              <a:rPr lang="cs-CZ" sz="2000" dirty="0" smtClean="0"/>
              <a:t> protein </a:t>
            </a:r>
            <a:r>
              <a:rPr lang="cs-CZ" sz="2000" dirty="0"/>
              <a:t>4, CD152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CAVE: </a:t>
            </a:r>
            <a:r>
              <a:rPr lang="cs-CZ" sz="2000" b="1" dirty="0" err="1" smtClean="0"/>
              <a:t>irAE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immune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related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adverse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events</a:t>
            </a:r>
            <a:r>
              <a:rPr lang="cs-CZ" sz="2000" b="1" dirty="0"/>
              <a:t>)</a:t>
            </a:r>
            <a:endParaRPr lang="cs-CZ" sz="2000" dirty="0"/>
          </a:p>
          <a:p>
            <a:r>
              <a:rPr lang="cs-CZ" sz="2000" dirty="0" err="1"/>
              <a:t>pneumonitis</a:t>
            </a:r>
            <a:r>
              <a:rPr lang="cs-CZ" sz="2000" dirty="0"/>
              <a:t>, </a:t>
            </a:r>
            <a:r>
              <a:rPr lang="cs-CZ" sz="2000" dirty="0" err="1"/>
              <a:t>colitis</a:t>
            </a:r>
            <a:r>
              <a:rPr lang="cs-CZ" sz="2000" dirty="0"/>
              <a:t>, hepatitis, </a:t>
            </a:r>
            <a:r>
              <a:rPr lang="cs-CZ" sz="2000" dirty="0" err="1"/>
              <a:t>nephritis</a:t>
            </a:r>
            <a:r>
              <a:rPr lang="cs-CZ" sz="2000" dirty="0"/>
              <a:t>, </a:t>
            </a:r>
            <a:r>
              <a:rPr lang="cs-CZ" sz="2000" dirty="0" err="1" smtClean="0"/>
              <a:t>renalní</a:t>
            </a:r>
            <a:r>
              <a:rPr lang="cs-CZ" sz="2000" dirty="0" smtClean="0"/>
              <a:t>  a  </a:t>
            </a:r>
            <a:r>
              <a:rPr lang="cs-CZ" sz="2000" dirty="0" err="1" smtClean="0"/>
              <a:t>thyroidální</a:t>
            </a:r>
            <a:r>
              <a:rPr lang="cs-CZ" sz="2000" dirty="0" smtClean="0"/>
              <a:t> dysfunkce</a:t>
            </a:r>
            <a:endParaRPr lang="cs-CZ" sz="2000" dirty="0"/>
          </a:p>
          <a:p>
            <a:r>
              <a:rPr lang="cs-CZ" sz="2000" dirty="0" smtClean="0"/>
              <a:t>kožní </a:t>
            </a:r>
            <a:r>
              <a:rPr lang="cs-CZ" sz="2000" dirty="0"/>
              <a:t>toxicita</a:t>
            </a:r>
          </a:p>
          <a:p>
            <a:r>
              <a:rPr lang="cs-CZ" sz="2000" dirty="0"/>
              <a:t>autoimunní </a:t>
            </a:r>
            <a:r>
              <a:rPr lang="cs-CZ" sz="2000" dirty="0" err="1"/>
              <a:t>hypopituitaritidy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81835" y="376518"/>
            <a:ext cx="4908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IMUNOTERAPIE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211511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6029" t="24408" r="28199" b="9588"/>
          <a:stretch/>
        </p:blipFill>
        <p:spPr>
          <a:xfrm>
            <a:off x="1976719" y="260044"/>
            <a:ext cx="7342094" cy="595249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647765" y="6091518"/>
            <a:ext cx="65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https://www.hindawi.com/journals/scientifica/2013/857519/fig1/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401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8906" y="1102659"/>
            <a:ext cx="107038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CTLA 4</a:t>
            </a:r>
          </a:p>
          <a:p>
            <a:r>
              <a:rPr lang="cs-CZ" sz="2400" dirty="0" err="1" smtClean="0"/>
              <a:t>Cytotoxic</a:t>
            </a:r>
            <a:r>
              <a:rPr lang="cs-CZ" sz="2400" dirty="0" smtClean="0"/>
              <a:t> T </a:t>
            </a:r>
            <a:r>
              <a:rPr lang="cs-CZ" sz="2400" dirty="0" err="1" smtClean="0"/>
              <a:t>lymphocyte</a:t>
            </a:r>
            <a:r>
              <a:rPr lang="cs-CZ" sz="2400" dirty="0" smtClean="0"/>
              <a:t> </a:t>
            </a:r>
            <a:r>
              <a:rPr lang="cs-CZ" sz="2400" dirty="0" err="1" smtClean="0"/>
              <a:t>associated</a:t>
            </a:r>
            <a:r>
              <a:rPr lang="cs-CZ" sz="2400" dirty="0" smtClean="0"/>
              <a:t> antigen</a:t>
            </a:r>
            <a:endParaRPr lang="cs-CZ" sz="2400" dirty="0"/>
          </a:p>
          <a:p>
            <a:r>
              <a:rPr lang="cs-CZ" sz="2400" dirty="0"/>
              <a:t>inhibiční molekula T lymfocytů ( CD4+, CD8+)</a:t>
            </a:r>
          </a:p>
          <a:p>
            <a:r>
              <a:rPr lang="cs-CZ" sz="2400" dirty="0"/>
              <a:t>interakce s CD80/86 na APC</a:t>
            </a:r>
          </a:p>
          <a:p>
            <a:r>
              <a:rPr lang="cs-CZ" sz="2400" dirty="0" err="1" smtClean="0"/>
              <a:t>Kompetice</a:t>
            </a:r>
            <a:r>
              <a:rPr lang="cs-CZ" sz="2400" dirty="0" smtClean="0"/>
              <a:t> s </a:t>
            </a:r>
            <a:r>
              <a:rPr lang="cs-CZ" sz="2400" dirty="0"/>
              <a:t>CD28 T buněk (CD28 stimulace </a:t>
            </a:r>
            <a:r>
              <a:rPr lang="cs-CZ" sz="2400" dirty="0" err="1" smtClean="0"/>
              <a:t>vs</a:t>
            </a:r>
            <a:r>
              <a:rPr lang="cs-CZ" sz="2400" dirty="0" smtClean="0"/>
              <a:t> CTLA 4 inhibice</a:t>
            </a:r>
            <a:r>
              <a:rPr lang="cs-CZ" sz="2400" dirty="0"/>
              <a:t>)</a:t>
            </a:r>
          </a:p>
          <a:p>
            <a:r>
              <a:rPr lang="cs-CZ" sz="2400" dirty="0"/>
              <a:t>inhibice T lymfocytární proliferace a </a:t>
            </a:r>
            <a:r>
              <a:rPr lang="cs-CZ" sz="2400" dirty="0" smtClean="0"/>
              <a:t>aktivace</a:t>
            </a:r>
          </a:p>
          <a:p>
            <a:endParaRPr lang="cs-CZ" sz="2400" dirty="0"/>
          </a:p>
          <a:p>
            <a:r>
              <a:rPr lang="cs-CZ" sz="2400" b="1" dirty="0" err="1" smtClean="0"/>
              <a:t>Ipilimumab</a:t>
            </a:r>
            <a:r>
              <a:rPr lang="cs-CZ" sz="2400" b="1" dirty="0" smtClean="0"/>
              <a:t>   </a:t>
            </a:r>
            <a:r>
              <a:rPr lang="cs-CZ" sz="2400" dirty="0" smtClean="0"/>
              <a:t>anti </a:t>
            </a:r>
            <a:r>
              <a:rPr lang="cs-CZ" sz="2400" dirty="0"/>
              <a:t>CTLA 4 </a:t>
            </a:r>
          </a:p>
          <a:p>
            <a:r>
              <a:rPr lang="cs-CZ" sz="2400" dirty="0" smtClean="0"/>
              <a:t>rekombinantní </a:t>
            </a:r>
            <a:r>
              <a:rPr lang="cs-CZ" sz="2400" dirty="0"/>
              <a:t>humánní monoklonální protilátka</a:t>
            </a:r>
          </a:p>
          <a:p>
            <a:r>
              <a:rPr lang="cs-CZ" sz="2400" dirty="0" smtClean="0"/>
              <a:t>stimulace </a:t>
            </a:r>
            <a:r>
              <a:rPr lang="cs-CZ" sz="2400" dirty="0"/>
              <a:t>imunitní odpovědi</a:t>
            </a:r>
          </a:p>
          <a:p>
            <a:r>
              <a:rPr lang="cs-CZ" sz="2400" dirty="0" smtClean="0"/>
              <a:t>první </a:t>
            </a:r>
            <a:r>
              <a:rPr lang="cs-CZ" sz="2400" dirty="0"/>
              <a:t>FDA schválený </a:t>
            </a:r>
            <a:r>
              <a:rPr lang="cs-CZ" sz="2400" dirty="0" err="1"/>
              <a:t>checkpoint</a:t>
            </a:r>
            <a:r>
              <a:rPr lang="cs-CZ" sz="2400" dirty="0"/>
              <a:t> od r. 2011 (metastatický melanom)</a:t>
            </a:r>
          </a:p>
          <a:p>
            <a:r>
              <a:rPr lang="cs-CZ" sz="2400" dirty="0" smtClean="0"/>
              <a:t>nepřímý </a:t>
            </a:r>
            <a:r>
              <a:rPr lang="cs-CZ" sz="2400" dirty="0" err="1" smtClean="0"/>
              <a:t>antitumorosní</a:t>
            </a:r>
            <a:r>
              <a:rPr lang="cs-CZ" sz="2400" dirty="0" smtClean="0"/>
              <a:t> efekt </a:t>
            </a:r>
            <a:r>
              <a:rPr lang="cs-CZ" sz="2400" dirty="0"/>
              <a:t>posílení T </a:t>
            </a:r>
            <a:r>
              <a:rPr lang="cs-CZ" sz="2400" dirty="0" err="1" smtClean="0"/>
              <a:t>mediované</a:t>
            </a:r>
            <a:r>
              <a:rPr lang="cs-CZ" sz="2400" dirty="0" smtClean="0"/>
              <a:t> odpovědi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49071" y="268941"/>
            <a:ext cx="532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Check</a:t>
            </a:r>
            <a:r>
              <a:rPr lang="cs-CZ" sz="3200" dirty="0" smtClean="0"/>
              <a:t> point </a:t>
            </a:r>
            <a:r>
              <a:rPr lang="cs-CZ" sz="3200" dirty="0" err="1" smtClean="0"/>
              <a:t>blockers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01525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0588" t="18023" r="34706" b="9980"/>
          <a:stretch/>
        </p:blipFill>
        <p:spPr>
          <a:xfrm>
            <a:off x="1160930" y="0"/>
            <a:ext cx="9870140" cy="65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765" y="1156447"/>
            <a:ext cx="97356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2400" b="1" dirty="0"/>
              <a:t>PD1 </a:t>
            </a:r>
            <a:r>
              <a:rPr lang="cs-CZ" sz="2400" dirty="0"/>
              <a:t>program cell </a:t>
            </a:r>
            <a:r>
              <a:rPr lang="cs-CZ" sz="2400" dirty="0" err="1" smtClean="0"/>
              <a:t>death</a:t>
            </a:r>
            <a:r>
              <a:rPr lang="cs-CZ" sz="2400" dirty="0" smtClean="0"/>
              <a:t> receptor </a:t>
            </a:r>
            <a:endParaRPr lang="cs-CZ" sz="2400" dirty="0"/>
          </a:p>
          <a:p>
            <a:r>
              <a:rPr lang="cs-CZ" sz="2400" dirty="0" err="1" smtClean="0"/>
              <a:t>Transmembránový</a:t>
            </a:r>
            <a:r>
              <a:rPr lang="cs-CZ" sz="2400" dirty="0" smtClean="0"/>
              <a:t> protein </a:t>
            </a:r>
            <a:r>
              <a:rPr lang="cs-CZ" sz="2400" dirty="0"/>
              <a:t>T, B, NK, DC monocytů</a:t>
            </a:r>
          </a:p>
          <a:p>
            <a:r>
              <a:rPr lang="cs-CZ" sz="2400" dirty="0" smtClean="0"/>
              <a:t>Exprese je </a:t>
            </a:r>
            <a:r>
              <a:rPr lang="cs-CZ" sz="2400" dirty="0"/>
              <a:t>zvýšena na lymfocytech v </a:t>
            </a:r>
            <a:r>
              <a:rPr lang="cs-CZ" sz="2400" dirty="0" smtClean="0"/>
              <a:t>mikroprostředí nádoru</a:t>
            </a:r>
            <a:endParaRPr lang="cs-CZ" sz="2400" dirty="0"/>
          </a:p>
          <a:p>
            <a:r>
              <a:rPr lang="cs-CZ" sz="2400" dirty="0"/>
              <a:t>inhibice </a:t>
            </a:r>
            <a:r>
              <a:rPr lang="cs-CZ" sz="2400" dirty="0" err="1" smtClean="0"/>
              <a:t>apoptosy</a:t>
            </a:r>
            <a:r>
              <a:rPr lang="cs-CZ" sz="2400" dirty="0" smtClean="0"/>
              <a:t> maligních </a:t>
            </a:r>
            <a:r>
              <a:rPr lang="cs-CZ" sz="2400" dirty="0"/>
              <a:t>buněk přeměna T efektorových na </a:t>
            </a:r>
            <a:r>
              <a:rPr lang="cs-CZ" sz="2400" dirty="0" err="1"/>
              <a:t>Treg</a:t>
            </a:r>
            <a:r>
              <a:rPr lang="cs-CZ" sz="2400" dirty="0"/>
              <a:t>, vyčerpání T efektorových buněk</a:t>
            </a:r>
          </a:p>
          <a:p>
            <a:r>
              <a:rPr lang="cs-CZ" sz="2400" dirty="0"/>
              <a:t>interakce s PD-L1 a </a:t>
            </a:r>
            <a:r>
              <a:rPr lang="cs-CZ" sz="2400" dirty="0" smtClean="0"/>
              <a:t>PD-L2</a:t>
            </a:r>
          </a:p>
          <a:p>
            <a:endParaRPr lang="cs-CZ" sz="2400" dirty="0"/>
          </a:p>
          <a:p>
            <a:r>
              <a:rPr lang="cs-CZ" sz="2400" b="1" dirty="0"/>
              <a:t>anti PD 1 (</a:t>
            </a:r>
            <a:r>
              <a:rPr lang="cs-CZ" sz="2400" b="1" dirty="0" err="1"/>
              <a:t>nivolumab</a:t>
            </a:r>
            <a:r>
              <a:rPr lang="cs-CZ" sz="2400" b="1" dirty="0"/>
              <a:t>)</a:t>
            </a:r>
            <a:endParaRPr lang="cs-CZ" sz="2400" dirty="0"/>
          </a:p>
          <a:p>
            <a:r>
              <a:rPr lang="cs-CZ" sz="2400" dirty="0"/>
              <a:t>plně humanizovaná IgG4  </a:t>
            </a:r>
            <a:r>
              <a:rPr lang="cs-CZ" sz="2400" b="1" dirty="0"/>
              <a:t>anti PD 1 protilátka</a:t>
            </a:r>
            <a:endParaRPr lang="cs-CZ" sz="2400" dirty="0"/>
          </a:p>
          <a:p>
            <a:r>
              <a:rPr lang="cs-CZ" sz="2400" dirty="0" smtClean="0"/>
              <a:t>blokace </a:t>
            </a:r>
            <a:r>
              <a:rPr lang="cs-CZ" sz="2400" dirty="0"/>
              <a:t>PD1-PDL cesty</a:t>
            </a:r>
          </a:p>
          <a:p>
            <a:r>
              <a:rPr lang="cs-CZ" sz="2400" dirty="0" smtClean="0"/>
              <a:t>povolen </a:t>
            </a:r>
            <a:r>
              <a:rPr lang="cs-CZ" sz="2400" dirty="0"/>
              <a:t>FDA</a:t>
            </a:r>
          </a:p>
          <a:p>
            <a:r>
              <a:rPr lang="cs-CZ" sz="2400" dirty="0" smtClean="0"/>
              <a:t>kombinace </a:t>
            </a:r>
            <a:r>
              <a:rPr lang="cs-CZ" sz="2400" dirty="0"/>
              <a:t>s </a:t>
            </a:r>
            <a:r>
              <a:rPr lang="cs-CZ" sz="2400" dirty="0" err="1" smtClean="0"/>
              <a:t>ipilimumabem</a:t>
            </a:r>
            <a:r>
              <a:rPr lang="cs-CZ" sz="2400" dirty="0" smtClean="0"/>
              <a:t> nebo </a:t>
            </a:r>
            <a:r>
              <a:rPr lang="cs-CZ" sz="2400" dirty="0" err="1"/>
              <a:t>monoterapie</a:t>
            </a:r>
            <a:endParaRPr lang="cs-CZ" sz="2400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60812" y="188259"/>
            <a:ext cx="5244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Check</a:t>
            </a:r>
            <a:r>
              <a:rPr lang="cs-CZ" sz="3600" dirty="0"/>
              <a:t> point </a:t>
            </a:r>
            <a:r>
              <a:rPr lang="cs-CZ" sz="3600" dirty="0" err="1"/>
              <a:t>blockers</a:t>
            </a: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882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43000" y="753035"/>
            <a:ext cx="9265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PD-L1 PD-L2</a:t>
            </a:r>
            <a:endParaRPr lang="cs-CZ" sz="2400" dirty="0"/>
          </a:p>
          <a:p>
            <a:r>
              <a:rPr lang="cs-CZ" sz="2400" dirty="0"/>
              <a:t>program cell </a:t>
            </a:r>
            <a:r>
              <a:rPr lang="cs-CZ" sz="2400" dirty="0" err="1" smtClean="0"/>
              <a:t>death</a:t>
            </a:r>
            <a:r>
              <a:rPr lang="cs-CZ" sz="2400" dirty="0" smtClean="0"/>
              <a:t> receptor </a:t>
            </a:r>
            <a:r>
              <a:rPr lang="cs-CZ" sz="2400" dirty="0"/>
              <a:t>ligand</a:t>
            </a:r>
          </a:p>
          <a:p>
            <a:r>
              <a:rPr lang="cs-CZ" sz="2400" dirty="0" smtClean="0"/>
              <a:t>exprese </a:t>
            </a:r>
            <a:r>
              <a:rPr lang="cs-CZ" sz="2400" dirty="0"/>
              <a:t>hematopoetické </a:t>
            </a:r>
            <a:r>
              <a:rPr lang="cs-CZ" sz="2400" dirty="0" smtClean="0"/>
              <a:t>buňky (</a:t>
            </a:r>
            <a:r>
              <a:rPr lang="cs-CZ" sz="2400" dirty="0"/>
              <a:t>T, B, NK, </a:t>
            </a:r>
            <a:r>
              <a:rPr lang="cs-CZ" sz="2400" dirty="0" err="1"/>
              <a:t>DC,monocyty</a:t>
            </a:r>
            <a:r>
              <a:rPr lang="cs-CZ" sz="2400" dirty="0"/>
              <a:t>) a  buňky tumoru</a:t>
            </a:r>
          </a:p>
          <a:p>
            <a:r>
              <a:rPr lang="cs-CZ" sz="2400" dirty="0" smtClean="0"/>
              <a:t>interakce </a:t>
            </a:r>
            <a:r>
              <a:rPr lang="cs-CZ" sz="2400" dirty="0"/>
              <a:t>PD-PDL1/2</a:t>
            </a:r>
          </a:p>
          <a:p>
            <a:r>
              <a:rPr lang="cs-CZ" sz="2400" dirty="0" smtClean="0"/>
              <a:t>Inhibice </a:t>
            </a:r>
            <a:r>
              <a:rPr lang="cs-CZ" sz="2400" dirty="0"/>
              <a:t>T lymfocytární odpovědi, indukce </a:t>
            </a:r>
            <a:r>
              <a:rPr lang="cs-CZ" sz="2400" dirty="0" err="1"/>
              <a:t>Treg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Anti PDL1 </a:t>
            </a:r>
            <a:r>
              <a:rPr lang="cs-CZ" sz="2400" b="1" dirty="0" err="1"/>
              <a:t>atezolizumab</a:t>
            </a:r>
            <a:endParaRPr lang="cs-CZ" sz="2400" dirty="0"/>
          </a:p>
          <a:p>
            <a:r>
              <a:rPr lang="cs-CZ" sz="2400" dirty="0" smtClean="0"/>
              <a:t>Anti </a:t>
            </a:r>
            <a:r>
              <a:rPr lang="cs-CZ" sz="2400" dirty="0"/>
              <a:t>PDL 1</a:t>
            </a:r>
          </a:p>
          <a:p>
            <a:r>
              <a:rPr lang="cs-CZ" sz="2400" dirty="0" smtClean="0"/>
              <a:t>5/16 </a:t>
            </a:r>
            <a:r>
              <a:rPr lang="cs-CZ" sz="2400" dirty="0"/>
              <a:t>FDA </a:t>
            </a:r>
            <a:r>
              <a:rPr lang="cs-CZ" sz="2400" dirty="0" err="1" smtClean="0"/>
              <a:t>uroteliální</a:t>
            </a:r>
            <a:r>
              <a:rPr lang="cs-CZ" sz="2400" dirty="0" smtClean="0"/>
              <a:t> </a:t>
            </a:r>
            <a:r>
              <a:rPr lang="cs-CZ" sz="2400" dirty="0" err="1" smtClean="0"/>
              <a:t>carcinom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28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8" y="3419479"/>
            <a:ext cx="19044" cy="1904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8" y="3571879"/>
            <a:ext cx="19044" cy="190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9596" t="18219" r="31949" b="8215"/>
          <a:stretch/>
        </p:blipFill>
        <p:spPr>
          <a:xfrm>
            <a:off x="1688162" y="190534"/>
            <a:ext cx="9062249" cy="64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0616" t="18241" r="32961" b="8082"/>
          <a:stretch/>
        </p:blipFill>
        <p:spPr>
          <a:xfrm>
            <a:off x="1519311" y="0"/>
            <a:ext cx="934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544" t="19005" r="24559" b="7430"/>
          <a:stretch/>
        </p:blipFill>
        <p:spPr>
          <a:xfrm>
            <a:off x="570155" y="161365"/>
            <a:ext cx="11051689" cy="61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18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544" t="19029" r="25000" b="7234"/>
          <a:stretch/>
        </p:blipFill>
        <p:spPr>
          <a:xfrm>
            <a:off x="461682" y="216827"/>
            <a:ext cx="11089342" cy="62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91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433" t="19201" r="25111" b="8607"/>
          <a:stretch/>
        </p:blipFill>
        <p:spPr>
          <a:xfrm>
            <a:off x="443754" y="242046"/>
            <a:ext cx="11292022" cy="62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31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654" t="19004" r="23786" b="7038"/>
          <a:stretch/>
        </p:blipFill>
        <p:spPr>
          <a:xfrm>
            <a:off x="726139" y="228599"/>
            <a:ext cx="11139731" cy="62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41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434" t="18808" r="24008" b="7626"/>
          <a:stretch/>
        </p:blipFill>
        <p:spPr>
          <a:xfrm>
            <a:off x="499711" y="174811"/>
            <a:ext cx="11538509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80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654" t="18809" r="23786" b="8215"/>
          <a:stretch/>
        </p:blipFill>
        <p:spPr>
          <a:xfrm>
            <a:off x="502022" y="316987"/>
            <a:ext cx="11443028" cy="62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71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544" t="19005" r="24117" b="8607"/>
          <a:stretch/>
        </p:blipFill>
        <p:spPr>
          <a:xfrm>
            <a:off x="645458" y="413031"/>
            <a:ext cx="11151071" cy="61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8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116" t="20499" r="34923" b="9519"/>
          <a:stretch/>
        </p:blipFill>
        <p:spPr>
          <a:xfrm>
            <a:off x="1181686" y="157786"/>
            <a:ext cx="9636369" cy="654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1912" t="20377" r="34691" b="8607"/>
          <a:stretch/>
        </p:blipFill>
        <p:spPr>
          <a:xfrm>
            <a:off x="1264022" y="0"/>
            <a:ext cx="9539965" cy="62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132" t="20182" r="35809" b="10373"/>
          <a:stretch/>
        </p:blipFill>
        <p:spPr>
          <a:xfrm>
            <a:off x="1169894" y="202546"/>
            <a:ext cx="9318812" cy="64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1912" t="20574" r="34485" b="9391"/>
          <a:stretch/>
        </p:blipFill>
        <p:spPr>
          <a:xfrm>
            <a:off x="1469091" y="0"/>
            <a:ext cx="9253818" cy="67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132" t="20574" r="34816" b="8999"/>
          <a:stretch/>
        </p:blipFill>
        <p:spPr>
          <a:xfrm>
            <a:off x="1210234" y="113365"/>
            <a:ext cx="8713696" cy="65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463" t="20770" r="35037" b="12531"/>
          <a:stretch/>
        </p:blipFill>
        <p:spPr>
          <a:xfrm>
            <a:off x="824752" y="30734"/>
            <a:ext cx="9381566" cy="67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715</Words>
  <Application>Microsoft Office PowerPoint</Application>
  <PresentationFormat>Širokoúhlá obrazovka</PresentationFormat>
  <Paragraphs>89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Motiv Office</vt:lpstr>
      <vt:lpstr>Cílená a personalizovaná léčba - obecné poznámky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Cílená a personalizovaná léčba - obecné poznámky</dc:title>
  <dc:creator>Jana Zitterbartova</dc:creator>
  <cp:lastModifiedBy>Jana Zitterbartova</cp:lastModifiedBy>
  <cp:revision>21</cp:revision>
  <dcterms:created xsi:type="dcterms:W3CDTF">2020-04-17T07:41:41Z</dcterms:created>
  <dcterms:modified xsi:type="dcterms:W3CDTF">2020-04-19T12:53:41Z</dcterms:modified>
</cp:coreProperties>
</file>