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31" r:id="rId3"/>
    <p:sldId id="340" r:id="rId4"/>
    <p:sldId id="344" r:id="rId5"/>
    <p:sldId id="347" r:id="rId6"/>
    <p:sldId id="345" r:id="rId7"/>
    <p:sldId id="346" r:id="rId8"/>
    <p:sldId id="348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1" r:id="rId18"/>
    <p:sldId id="349" r:id="rId19"/>
    <p:sldId id="351" r:id="rId20"/>
    <p:sldId id="350" r:id="rId21"/>
    <p:sldId id="257" r:id="rId22"/>
    <p:sldId id="258" r:id="rId23"/>
    <p:sldId id="259" r:id="rId24"/>
    <p:sldId id="261" r:id="rId25"/>
    <p:sldId id="262" r:id="rId26"/>
    <p:sldId id="260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329" r:id="rId35"/>
    <p:sldId id="352" r:id="rId36"/>
    <p:sldId id="272" r:id="rId37"/>
    <p:sldId id="273" r:id="rId38"/>
    <p:sldId id="274" r:id="rId39"/>
    <p:sldId id="275" r:id="rId40"/>
    <p:sldId id="270" r:id="rId41"/>
    <p:sldId id="353" r:id="rId42"/>
    <p:sldId id="354" r:id="rId43"/>
    <p:sldId id="355" r:id="rId44"/>
    <p:sldId id="277" r:id="rId45"/>
    <p:sldId id="280" r:id="rId46"/>
    <p:sldId id="281" r:id="rId47"/>
    <p:sldId id="282" r:id="rId48"/>
    <p:sldId id="279" r:id="rId49"/>
    <p:sldId id="283" r:id="rId50"/>
    <p:sldId id="284" r:id="rId51"/>
    <p:sldId id="285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7" r:id="rId63"/>
    <p:sldId id="298" r:id="rId64"/>
    <p:sldId id="299" r:id="rId65"/>
    <p:sldId id="300" r:id="rId66"/>
    <p:sldId id="301" r:id="rId67"/>
    <p:sldId id="302" r:id="rId68"/>
    <p:sldId id="303" r:id="rId69"/>
    <p:sldId id="304" r:id="rId70"/>
    <p:sldId id="305" r:id="rId71"/>
    <p:sldId id="330" r:id="rId7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 showGuides="1">
      <p:cViewPr varScale="1">
        <p:scale>
          <a:sx n="67" d="100"/>
          <a:sy n="67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CAF0B-FEA6-451D-B6CB-4A8C01A6EF29}" type="datetimeFigureOut">
              <a:rPr lang="cs-CZ" smtClean="0"/>
              <a:pPr/>
              <a:t>26.02.2020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9819F-24F1-4B25-81D1-8FE56C0EB9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07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6. Číslice – 5-6 </a:t>
            </a:r>
            <a:r>
              <a:rPr lang="cs-CZ" dirty="0" err="1" smtClean="0"/>
              <a:t>imunofenotyp</a:t>
            </a:r>
            <a:r>
              <a:rPr lang="cs-CZ" baseline="0" dirty="0" smtClean="0"/>
              <a:t> leukemii a lymfomů T-b, B </a:t>
            </a:r>
            <a:r>
              <a:rPr lang="cs-CZ" baseline="0" dirty="0" err="1" smtClean="0"/>
              <a:t>b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null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bb</a:t>
            </a:r>
            <a:r>
              <a:rPr lang="cs-CZ" baseline="0" dirty="0" smtClean="0"/>
              <a:t>, NK b, buněčný typ neurčen </a:t>
            </a:r>
          </a:p>
          <a:p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-67 je antigen vázaný na jádra buněk v buněčném cyklu, který chybí v G0 fázi. Monoklonální protilátka MIB1 detekuje 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-67 antigen v rutinně zpracované formalinové tkáni zalité do parafinu. Detekce proliferační aktivity pomocí MIB1 protilátky je spolehlivá. Proliferační aktivita v karcinomu koreluje s gradem a s </a:t>
            </a:r>
            <a:r>
              <a:rPr lang="cs-CZ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prognozou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1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60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Onkochirurgie</a:t>
            </a:r>
            <a:r>
              <a:rPr lang="cs-CZ" baseline="0" dirty="0" smtClean="0"/>
              <a:t> oddělení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29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Akitace</a:t>
            </a:r>
            <a:r>
              <a:rPr lang="cs-CZ" dirty="0" smtClean="0"/>
              <a:t> CMF, 5FU, </a:t>
            </a:r>
            <a:r>
              <a:rPr lang="cs-CZ" dirty="0" err="1" smtClean="0"/>
              <a:t>cytosinarabinosid</a:t>
            </a:r>
            <a:r>
              <a:rPr lang="cs-CZ" dirty="0" smtClean="0"/>
              <a:t>, AUC průběh </a:t>
            </a:r>
            <a:r>
              <a:rPr lang="cs-CZ" dirty="0" err="1" smtClean="0"/>
              <a:t>plazamtické</a:t>
            </a:r>
            <a:r>
              <a:rPr lang="cs-CZ" baseline="0" dirty="0" smtClean="0"/>
              <a:t> koncentrace v čase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036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Adriamycin</a:t>
            </a:r>
            <a:r>
              <a:rPr lang="cs-CZ" dirty="0" smtClean="0"/>
              <a:t> (</a:t>
            </a:r>
            <a:r>
              <a:rPr lang="cs-CZ" dirty="0" err="1" smtClean="0"/>
              <a:t>doxorubicin</a:t>
            </a:r>
            <a:r>
              <a:rPr lang="cs-CZ" dirty="0" smtClean="0"/>
              <a:t>), </a:t>
            </a:r>
            <a:r>
              <a:rPr lang="cs-CZ" dirty="0" err="1" smtClean="0"/>
              <a:t>Bleomycin</a:t>
            </a:r>
            <a:r>
              <a:rPr lang="cs-CZ" dirty="0" smtClean="0"/>
              <a:t>, </a:t>
            </a:r>
            <a:r>
              <a:rPr lang="cs-CZ" dirty="0" err="1" smtClean="0"/>
              <a:t>vinblastin</a:t>
            </a:r>
            <a:r>
              <a:rPr lang="cs-CZ" dirty="0" smtClean="0"/>
              <a:t>, </a:t>
            </a:r>
            <a:r>
              <a:rPr lang="cs-CZ" dirty="0" err="1" smtClean="0"/>
              <a:t>dacarbazin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395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Vinkristin</a:t>
            </a:r>
            <a:r>
              <a:rPr lang="cs-CZ" dirty="0" smtClean="0"/>
              <a:t>, </a:t>
            </a:r>
            <a:r>
              <a:rPr lang="cs-CZ" dirty="0" err="1" smtClean="0"/>
              <a:t>ifosfamid</a:t>
            </a:r>
            <a:r>
              <a:rPr lang="cs-CZ" dirty="0" smtClean="0"/>
              <a:t>, </a:t>
            </a:r>
            <a:r>
              <a:rPr lang="cs-CZ" dirty="0" err="1" smtClean="0"/>
              <a:t>doxorubicin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etoposid</a:t>
            </a:r>
            <a:endParaRPr lang="cs-CZ" baseline="0" dirty="0" smtClean="0"/>
          </a:p>
          <a:p>
            <a:r>
              <a:rPr lang="cs-CZ" baseline="0" dirty="0" err="1" smtClean="0"/>
              <a:t>Vinkristin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doxorubicin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ifosfaid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393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PARP- </a:t>
            </a:r>
            <a:r>
              <a:rPr lang="cs-CZ" dirty="0" err="1" smtClean="0"/>
              <a:t>peroxisome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proliferator-activated</a:t>
            </a:r>
            <a:r>
              <a:rPr lang="cs-CZ" baseline="0" dirty="0" smtClean="0"/>
              <a:t> receptor </a:t>
            </a:r>
            <a:r>
              <a:rPr lang="cs-CZ" baseline="0" dirty="0" err="1" smtClean="0"/>
              <a:t>agonist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391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Primární- necitlivá k cyto</a:t>
            </a:r>
            <a:r>
              <a:rPr lang="cs-CZ" baseline="0" dirty="0" smtClean="0"/>
              <a:t>statiku</a:t>
            </a:r>
          </a:p>
          <a:p>
            <a:r>
              <a:rPr lang="cs-CZ" baseline="0" dirty="0" err="1" smtClean="0"/>
              <a:t>Sekudární</a:t>
            </a:r>
            <a:r>
              <a:rPr lang="cs-CZ" baseline="0" dirty="0" smtClean="0"/>
              <a:t>- během CHT- změna farmakokinetiky –snížená resorpce, zvýšené vylučování, zrychlený katabolismus cytostatika v </a:t>
            </a:r>
            <a:r>
              <a:rPr lang="cs-CZ" baseline="0" dirty="0" err="1" smtClean="0"/>
              <a:t>bb</a:t>
            </a:r>
            <a:endParaRPr lang="cs-CZ" baseline="0" dirty="0" smtClean="0"/>
          </a:p>
          <a:p>
            <a:r>
              <a:rPr lang="cs-CZ" baseline="0" dirty="0" smtClean="0"/>
              <a:t>Změna buněčné populace . </a:t>
            </a:r>
            <a:r>
              <a:rPr lang="cs-CZ" baseline="0" dirty="0" err="1" smtClean="0"/>
              <a:t>Bb</a:t>
            </a:r>
            <a:r>
              <a:rPr lang="cs-CZ" baseline="0" dirty="0" smtClean="0"/>
              <a:t> do G0 fáze</a:t>
            </a:r>
          </a:p>
          <a:p>
            <a:r>
              <a:rPr lang="cs-CZ" baseline="0" dirty="0" smtClean="0"/>
              <a:t>Mnohočetná léková rezistence MDR- urychlené </a:t>
            </a:r>
            <a:r>
              <a:rPr lang="cs-CZ" baseline="0" dirty="0" err="1" smtClean="0"/>
              <a:t>vypzování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cytostaák</a:t>
            </a:r>
            <a:r>
              <a:rPr lang="cs-CZ" baseline="0" dirty="0" smtClean="0"/>
              <a:t> ven u </a:t>
            </a:r>
            <a:r>
              <a:rPr lang="cs-CZ" baseline="0" dirty="0" err="1" smtClean="0"/>
              <a:t>bb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poocí</a:t>
            </a:r>
            <a:r>
              <a:rPr lang="cs-CZ" baseline="0" dirty="0" smtClean="0"/>
              <a:t> transportních proteinů z rodiny ABC (ATP-</a:t>
            </a:r>
            <a:r>
              <a:rPr lang="cs-CZ" baseline="0" dirty="0" err="1" smtClean="0"/>
              <a:t>binding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cassette</a:t>
            </a:r>
            <a:r>
              <a:rPr lang="cs-CZ" baseline="0" dirty="0" smtClean="0"/>
              <a:t>)- P glykoprotein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96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97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72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86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12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26.02.2020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49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26.02.2020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9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26.02.2020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14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26.02.2020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53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26.02.2020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1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A72-643D-4395-90DD-1140199C174D}" type="datetimeFigureOut">
              <a:rPr lang="cs-CZ" smtClean="0"/>
              <a:pPr/>
              <a:t>26.02.2020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68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39A72-643D-4395-90DD-1140199C174D}" type="datetimeFigureOut">
              <a:rPr lang="cs-CZ" smtClean="0"/>
              <a:pPr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E3AAC-56CA-460E-868A-C1A172B18A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40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chusti.kzcr.eu/pacienti/onemocneni-a-lecba/page/normotenzni-hydrocefalu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chusti.kzcr.eu/pacienti/onemocneni-a-lecba/page/normotenzni-hydrocefalu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is.cz/katalog/klasifikace/mk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000" b="1" dirty="0" smtClean="0">
                <a:latin typeface="+mn-lt"/>
              </a:rPr>
              <a:t>Příznaky nádorů, diagnostika, hodnocení rozsahu onkologických onemocnění </a:t>
            </a:r>
            <a:r>
              <a:rPr lang="cs-CZ" sz="4000" b="1" dirty="0">
                <a:latin typeface="+mn-lt"/>
              </a:rPr>
              <a:t> </a:t>
            </a:r>
            <a:r>
              <a:rPr lang="cs-CZ" sz="4000" b="1" dirty="0" smtClean="0">
                <a:latin typeface="+mn-lt"/>
              </a:rPr>
              <a:t/>
            </a:r>
            <a:br>
              <a:rPr lang="cs-CZ" sz="4000" b="1" dirty="0" smtClean="0">
                <a:latin typeface="+mn-lt"/>
              </a:rPr>
            </a:br>
            <a:r>
              <a:rPr lang="cs-CZ" sz="4000" b="1" dirty="0" smtClean="0">
                <a:latin typeface="+mn-lt"/>
              </a:rPr>
              <a:t>(MKN-O</a:t>
            </a:r>
            <a:r>
              <a:rPr lang="cs-CZ" sz="4000" b="1" dirty="0">
                <a:latin typeface="+mn-lt"/>
              </a:rPr>
              <a:t>, </a:t>
            </a:r>
            <a:r>
              <a:rPr lang="cs-CZ" sz="4000" b="1" dirty="0" smtClean="0">
                <a:latin typeface="+mn-lt"/>
              </a:rPr>
              <a:t>TNM </a:t>
            </a:r>
            <a:r>
              <a:rPr lang="cs-CZ" sz="4000" b="1" dirty="0" err="1" smtClean="0">
                <a:latin typeface="+mn-lt"/>
              </a:rPr>
              <a:t>staging</a:t>
            </a:r>
            <a:r>
              <a:rPr lang="cs-CZ" sz="4000" b="1" dirty="0" smtClean="0">
                <a:latin typeface="+mn-lt"/>
              </a:rPr>
              <a:t>) </a:t>
            </a:r>
            <a:br>
              <a:rPr lang="cs-CZ" sz="4000" b="1" dirty="0" smtClean="0">
                <a:latin typeface="+mn-lt"/>
              </a:rPr>
            </a:br>
            <a:r>
              <a:rPr lang="cs-CZ" sz="4000" b="1" dirty="0" smtClean="0">
                <a:latin typeface="+mn-lt"/>
              </a:rPr>
              <a:t>Protinádorová chemoterapie</a:t>
            </a:r>
            <a:endParaRPr lang="cs-CZ" sz="40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7968" y="4650904"/>
            <a:ext cx="9144000" cy="1655762"/>
          </a:xfrm>
        </p:spPr>
        <p:txBody>
          <a:bodyPr/>
          <a:lstStyle/>
          <a:p>
            <a:r>
              <a:rPr lang="cs-CZ" dirty="0" smtClean="0"/>
              <a:t>MUDr. Jana </a:t>
            </a:r>
            <a:r>
              <a:rPr lang="cs-CZ" dirty="0" err="1" smtClean="0"/>
              <a:t>Zitterbartová</a:t>
            </a:r>
            <a:r>
              <a:rPr lang="cs-CZ" dirty="0" smtClean="0"/>
              <a:t>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88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702" y="400051"/>
            <a:ext cx="5582731" cy="4572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6177" y="400051"/>
            <a:ext cx="5718037" cy="4572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89701" y="5386388"/>
            <a:ext cx="12140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Syndrom horní duté žíly, mediastinální komprese nádorovou masou – non </a:t>
            </a:r>
            <a:r>
              <a:rPr lang="cs-CZ" sz="2400" dirty="0" err="1" smtClean="0"/>
              <a:t>Hodgkinský</a:t>
            </a:r>
            <a:r>
              <a:rPr lang="cs-CZ" sz="2400" dirty="0" smtClean="0"/>
              <a:t> lymfom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8936736" y="2182368"/>
            <a:ext cx="829056" cy="1584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35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791" y="174708"/>
            <a:ext cx="11396417" cy="6226093"/>
          </a:xfrm>
          <a:prstGeom prst="rect">
            <a:avLst/>
          </a:prstGeom>
        </p:spPr>
      </p:pic>
      <p:sp>
        <p:nvSpPr>
          <p:cNvPr id="3" name="Šipka doleva 2"/>
          <p:cNvSpPr/>
          <p:nvPr/>
        </p:nvSpPr>
        <p:spPr>
          <a:xfrm>
            <a:off x="6027421" y="1888809"/>
            <a:ext cx="848867" cy="47644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778496" y="658368"/>
            <a:ext cx="53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Dg.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60704" y="548640"/>
            <a:ext cx="1121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  zahájení léčby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77275"/>
            <a:ext cx="10001250" cy="67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"/>
          <a:stretch/>
        </p:blipFill>
        <p:spPr>
          <a:xfrm>
            <a:off x="1540668" y="128587"/>
            <a:ext cx="9132095" cy="67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"/>
          <a:stretch/>
        </p:blipFill>
        <p:spPr>
          <a:xfrm>
            <a:off x="757238" y="28575"/>
            <a:ext cx="11015662" cy="6772275"/>
          </a:xfrm>
          <a:prstGeom prst="rect">
            <a:avLst/>
          </a:prstGeom>
        </p:spPr>
      </p:pic>
      <p:sp>
        <p:nvSpPr>
          <p:cNvPr id="3" name="Šipka doleva 2"/>
          <p:cNvSpPr/>
          <p:nvPr/>
        </p:nvSpPr>
        <p:spPr>
          <a:xfrm>
            <a:off x="9131807" y="2523745"/>
            <a:ext cx="585217" cy="329183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9851136" y="2487168"/>
            <a:ext cx="132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Útlak míchy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83" y="0"/>
            <a:ext cx="9829035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82880" y="6083808"/>
            <a:ext cx="354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hlinkClick r:id="rId3"/>
              </a:rPr>
              <a:t>http://nchusti.kzcr.eu/pacienti/onemocneni-a-lecba/page/normotenzni-hydrocefalus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5467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2095" y="57668"/>
            <a:ext cx="6783330" cy="6742663"/>
          </a:xfrm>
          <a:prstGeom prst="rect">
            <a:avLst/>
          </a:prstGeom>
        </p:spPr>
      </p:pic>
      <p:pic>
        <p:nvPicPr>
          <p:cNvPr id="3" name="Picture 2" descr="Image result for mozkové komory 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5172" y="3842238"/>
            <a:ext cx="3810000" cy="23145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8424149" y="6259653"/>
            <a:ext cx="354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hlinkClick r:id="rId4"/>
              </a:rPr>
              <a:t>http://nchusti.kzcr.eu/pacienti/onemocneni-a-lecba/page/normotenzni-hydrocefalus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2407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91" y="2677675"/>
            <a:ext cx="4933229" cy="360730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" y="887693"/>
            <a:ext cx="5377921" cy="395253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3"/>
          <a:stretch>
            <a:fillRect/>
          </a:stretch>
        </p:blipFill>
        <p:spPr>
          <a:xfrm>
            <a:off x="5876544" y="0"/>
            <a:ext cx="5212920" cy="32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1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 nádorů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Anamnéza (expozice karcinogenům), klinické vyšetření</a:t>
            </a:r>
          </a:p>
          <a:p>
            <a:r>
              <a:rPr lang="cs-CZ" dirty="0" smtClean="0"/>
              <a:t>Laboratorní vyšetření – tumor </a:t>
            </a:r>
            <a:r>
              <a:rPr lang="cs-CZ" dirty="0" err="1" smtClean="0"/>
              <a:t>markery</a:t>
            </a:r>
            <a:r>
              <a:rPr lang="cs-CZ" dirty="0" smtClean="0"/>
              <a:t> (specifický PSA/ </a:t>
            </a:r>
            <a:r>
              <a:rPr lang="cs-CZ" dirty="0" err="1" smtClean="0"/>
              <a:t>nespec</a:t>
            </a:r>
            <a:r>
              <a:rPr lang="cs-CZ" dirty="0" smtClean="0"/>
              <a:t>. CEA)</a:t>
            </a:r>
          </a:p>
          <a:p>
            <a:r>
              <a:rPr lang="cs-CZ" dirty="0" smtClean="0"/>
              <a:t>Ultrazvuk, RTG, CT – solidní nádory, MR-nádory mozku</a:t>
            </a:r>
          </a:p>
          <a:p>
            <a:r>
              <a:rPr lang="cs-CZ" dirty="0" smtClean="0"/>
              <a:t>Metody nukleární medicíny scintigrafie kostí, PET, PET/CT, PET/MR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dirty="0" smtClean="0">
                <a:solidFill>
                  <a:srgbClr val="00B0F0"/>
                </a:solidFill>
              </a:rPr>
              <a:t>PET=pozitronová emisní tomografie</a:t>
            </a:r>
          </a:p>
          <a:p>
            <a:pPr>
              <a:buNone/>
            </a:pPr>
            <a:endParaRPr lang="cs-CZ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cs-CZ" dirty="0" smtClean="0"/>
              <a:t>Odběr tkáně biopsií, punkcí na </a:t>
            </a:r>
            <a:r>
              <a:rPr lang="cs-CZ" dirty="0" smtClean="0"/>
              <a:t>histologické vyšetření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Cytologické vyšetření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ETMR Pospech.jpg"/>
          <p:cNvPicPr>
            <a:picLocks noChangeAspect="1"/>
          </p:cNvPicPr>
          <p:nvPr/>
        </p:nvPicPr>
        <p:blipFill>
          <a:blip r:embed="rId2" cstate="print"/>
          <a:srcRect l="16151" t="23467" r="43031" b="19289"/>
          <a:stretch>
            <a:fillRect/>
          </a:stretch>
        </p:blipFill>
        <p:spPr>
          <a:xfrm>
            <a:off x="7712234" y="1158240"/>
            <a:ext cx="4194578" cy="470611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948416" y="1426464"/>
            <a:ext cx="914400" cy="743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 descr="jatra m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371" y="195073"/>
            <a:ext cx="3288202" cy="2438399"/>
          </a:xfrm>
          <a:prstGeom prst="rect">
            <a:avLst/>
          </a:prstGeom>
        </p:spPr>
      </p:pic>
      <p:pic>
        <p:nvPicPr>
          <p:cNvPr id="8" name="Obrázek 7" descr="mts.jpg"/>
          <p:cNvPicPr>
            <a:picLocks noChangeAspect="1"/>
          </p:cNvPicPr>
          <p:nvPr/>
        </p:nvPicPr>
        <p:blipFill>
          <a:blip r:embed="rId4" cstate="print"/>
          <a:srcRect r="26667" b="39212"/>
          <a:stretch>
            <a:fillRect/>
          </a:stretch>
        </p:blipFill>
        <p:spPr>
          <a:xfrm>
            <a:off x="329184" y="2816352"/>
            <a:ext cx="3421861" cy="2267712"/>
          </a:xfrm>
          <a:prstGeom prst="rect">
            <a:avLst/>
          </a:prstGeom>
        </p:spPr>
      </p:pic>
      <p:pic>
        <p:nvPicPr>
          <p:cNvPr id="9" name="Obrázek 8" descr="noha.jpg"/>
          <p:cNvPicPr>
            <a:picLocks noChangeAspect="1"/>
          </p:cNvPicPr>
          <p:nvPr/>
        </p:nvPicPr>
        <p:blipFill>
          <a:blip r:embed="rId5" cstate="print"/>
          <a:srcRect r="30667" b="8775"/>
          <a:stretch>
            <a:fillRect/>
          </a:stretch>
        </p:blipFill>
        <p:spPr>
          <a:xfrm rot="5400000">
            <a:off x="4095104" y="128281"/>
            <a:ext cx="3138635" cy="3301555"/>
          </a:xfrm>
          <a:prstGeom prst="rect">
            <a:avLst/>
          </a:prstGeom>
        </p:spPr>
      </p:pic>
      <p:pic>
        <p:nvPicPr>
          <p:cNvPr id="10" name="Obrázek 9" descr="scinti.jpg"/>
          <p:cNvPicPr>
            <a:picLocks noChangeAspect="1"/>
          </p:cNvPicPr>
          <p:nvPr/>
        </p:nvPicPr>
        <p:blipFill>
          <a:blip r:embed="rId6" cstate="print"/>
          <a:srcRect r="30333"/>
          <a:stretch>
            <a:fillRect/>
          </a:stretch>
        </p:blipFill>
        <p:spPr>
          <a:xfrm>
            <a:off x="4317359" y="2603945"/>
            <a:ext cx="2961264" cy="3735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Příznaky nádorových onemocnění- symptomy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11382"/>
            <a:ext cx="10515600" cy="3521322"/>
          </a:xfrm>
        </p:spPr>
        <p:txBody>
          <a:bodyPr>
            <a:normAutofit fontScale="92500" lnSpcReduction="10000"/>
          </a:bodyPr>
          <a:lstStyle/>
          <a:p>
            <a:r>
              <a:rPr lang="cs-CZ" sz="4000" dirty="0" smtClean="0"/>
              <a:t>Nádor jako příčina nespecifických obtíží</a:t>
            </a:r>
          </a:p>
          <a:p>
            <a:r>
              <a:rPr lang="cs-CZ" sz="4000" dirty="0" smtClean="0"/>
              <a:t>Nádor jako náhlá příhoda</a:t>
            </a:r>
          </a:p>
          <a:p>
            <a:r>
              <a:rPr lang="cs-CZ" sz="4000" dirty="0" smtClean="0"/>
              <a:t>Nádor jako náhodný asymptomatický nález</a:t>
            </a:r>
          </a:p>
          <a:p>
            <a:r>
              <a:rPr lang="cs-CZ" sz="4000" dirty="0" smtClean="0"/>
              <a:t>Nádor se specifickými příznaky</a:t>
            </a:r>
          </a:p>
          <a:p>
            <a:endParaRPr lang="cs-CZ" sz="4000" dirty="0" smtClean="0"/>
          </a:p>
          <a:p>
            <a:pPr>
              <a:buNone/>
            </a:pPr>
            <a:r>
              <a:rPr lang="cs-CZ" sz="4000" dirty="0" smtClean="0"/>
              <a:t>přidružené </a:t>
            </a:r>
            <a:r>
              <a:rPr lang="cs-CZ" sz="4000" b="1" dirty="0" err="1" smtClean="0">
                <a:solidFill>
                  <a:srgbClr val="0070C0"/>
                </a:solidFill>
              </a:rPr>
              <a:t>paraneoplastické</a:t>
            </a:r>
            <a:r>
              <a:rPr lang="cs-CZ" sz="4000" dirty="0" smtClean="0"/>
              <a:t> příznaky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88004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nádorů dle původu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epiteliální  - KARCINOM</a:t>
            </a:r>
          </a:p>
          <a:p>
            <a:r>
              <a:rPr lang="cs-CZ" dirty="0" err="1" smtClean="0"/>
              <a:t>mesenchymové</a:t>
            </a:r>
            <a:r>
              <a:rPr lang="cs-CZ" dirty="0" smtClean="0"/>
              <a:t> - SARKOM</a:t>
            </a:r>
          </a:p>
          <a:p>
            <a:r>
              <a:rPr lang="cs-CZ" dirty="0" smtClean="0"/>
              <a:t>z lymfoidní a krvetvorné tkáně – LYMFOM/LEUKÉMIE</a:t>
            </a:r>
          </a:p>
          <a:p>
            <a:r>
              <a:rPr lang="cs-CZ" dirty="0" smtClean="0"/>
              <a:t>ze zárodečné tkáně - NON/GERMINOMY</a:t>
            </a:r>
          </a:p>
          <a:p>
            <a:r>
              <a:rPr lang="cs-CZ" dirty="0" smtClean="0"/>
              <a:t>z </a:t>
            </a:r>
            <a:r>
              <a:rPr lang="cs-CZ" dirty="0" err="1" smtClean="0"/>
              <a:t>neuroektodermové</a:t>
            </a:r>
            <a:r>
              <a:rPr lang="cs-CZ" dirty="0" smtClean="0"/>
              <a:t> tkáně – nádory CNS a periferních nervů (</a:t>
            </a:r>
            <a:r>
              <a:rPr lang="cs-CZ" dirty="0" err="1" smtClean="0"/>
              <a:t>meningeom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Prekancerózy – </a:t>
            </a:r>
            <a:r>
              <a:rPr lang="cs-CZ" dirty="0" err="1" smtClean="0"/>
              <a:t>dysplázie</a:t>
            </a:r>
            <a:r>
              <a:rPr lang="cs-CZ" dirty="0" smtClean="0"/>
              <a:t> epitelu (leukoplakie, CIN), adenomy tlustého střeva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Klasifikace zhoubných novotvarů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8200" y="1573306"/>
            <a:ext cx="1012115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Pro klasifikaci nádorů existuje řada podkladů a kritérií</a:t>
            </a:r>
          </a:p>
          <a:p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Klinický a patologicko-anatomický rozsah onemocnění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Histologický typ nádoru a stupeň diferenciace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Doba trvání symptomů a známek choroby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Přítomnost prediktivních či prognostických biologických znaků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Typ nádoru a posouzení rozsahu onemocnění určuje prognózu  a výběr vhodného léčebného postupu</a:t>
            </a:r>
          </a:p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„Parametrizovaný“ popis nádoru pro klinickou praxi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867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International </a:t>
            </a:r>
            <a:r>
              <a:rPr lang="cs-CZ" b="1" dirty="0" err="1" smtClean="0"/>
              <a:t>Classification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Diseases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3600" dirty="0" smtClean="0">
                <a:solidFill>
                  <a:srgbClr val="0070C0"/>
                </a:solidFill>
              </a:rPr>
              <a:t>International </a:t>
            </a:r>
            <a:r>
              <a:rPr lang="cs-CZ" sz="3600" dirty="0" err="1" smtClean="0">
                <a:solidFill>
                  <a:srgbClr val="0070C0"/>
                </a:solidFill>
              </a:rPr>
              <a:t>Classification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</a:rPr>
              <a:t>of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</a:t>
            </a:r>
            <a:r>
              <a:rPr lang="cs-CZ" sz="3600" dirty="0" err="1" smtClean="0">
                <a:solidFill>
                  <a:srgbClr val="0070C0"/>
                </a:solidFill>
              </a:rPr>
              <a:t>iseases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</a:rPr>
              <a:t>for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cs-CZ" sz="3600" dirty="0" err="1" smtClean="0">
                <a:solidFill>
                  <a:srgbClr val="0070C0"/>
                </a:solidFill>
              </a:rPr>
              <a:t>Oncology</a:t>
            </a:r>
            <a:r>
              <a:rPr lang="cs-CZ" sz="3600" dirty="0" smtClean="0">
                <a:solidFill>
                  <a:srgbClr val="0070C0"/>
                </a:solidFill>
              </a:rPr>
              <a:t> – ICD-0-3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Česká verze</a:t>
            </a:r>
          </a:p>
          <a:p>
            <a:r>
              <a:rPr lang="cs-CZ" dirty="0" smtClean="0"/>
              <a:t>Mezinárodní klasifikace nemocí MKN verze 2010</a:t>
            </a:r>
            <a:r>
              <a:rPr lang="cs-CZ" dirty="0"/>
              <a:t> </a:t>
            </a:r>
            <a:endParaRPr lang="cs-CZ" dirty="0" smtClean="0"/>
          </a:p>
          <a:p>
            <a:pPr marL="0" indent="0">
              <a:buNone/>
            </a:pPr>
            <a:r>
              <a:rPr lang="cs-CZ" u="sng" dirty="0" smtClean="0">
                <a:hlinkClick r:id="rId2"/>
              </a:rPr>
              <a:t>http</a:t>
            </a:r>
            <a:r>
              <a:rPr lang="cs-CZ" u="sng" dirty="0">
                <a:hlinkClick r:id="rId2"/>
              </a:rPr>
              <a:t>://</a:t>
            </a:r>
            <a:r>
              <a:rPr lang="cs-CZ" u="sng" dirty="0" smtClean="0">
                <a:hlinkClick r:id="rId2"/>
              </a:rPr>
              <a:t>www.uzis.cz/katalog/klasifikace/mkn</a:t>
            </a:r>
            <a:endParaRPr lang="cs-CZ" u="sng" dirty="0" smtClean="0"/>
          </a:p>
          <a:p>
            <a:pPr marL="0" indent="0">
              <a:buNone/>
            </a:pPr>
            <a:r>
              <a:rPr lang="cs-CZ" dirty="0" smtClean="0"/>
              <a:t>Mezinárodní klasifikace nemocí pro onkologii MKN-O-3, r.2004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Zhoubné  nádory jsou klasifikovány na základě </a:t>
            </a:r>
            <a:r>
              <a:rPr lang="cs-CZ" b="1" dirty="0" smtClean="0"/>
              <a:t>topografického a morfologického kódu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3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7" y="147918"/>
            <a:ext cx="7085832" cy="35769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00" y="1330038"/>
            <a:ext cx="6729400" cy="4197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7" y="3770958"/>
            <a:ext cx="5115268" cy="227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" y="70267"/>
            <a:ext cx="5448861" cy="51959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39" y="-7076"/>
            <a:ext cx="4136241" cy="51463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7653" y="4873540"/>
            <a:ext cx="4029075" cy="184158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043365" y="4873540"/>
            <a:ext cx="4029075" cy="18130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5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TNM klasifikace zhoubných novotvarů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Prvořadým kritériem TNM systému je klasifikace dle anatomického rozsahu nemoci, jež je určen klinicky (popřípadě histopatologicky)</a:t>
            </a:r>
          </a:p>
          <a:p>
            <a:pPr marL="0" indent="0">
              <a:buNone/>
            </a:pPr>
            <a:r>
              <a:rPr lang="cs-CZ" dirty="0" smtClean="0"/>
              <a:t>     Aktuální česká verze TNM, 8. verze 2017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UICC- International Union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Cancer</a:t>
            </a:r>
            <a:r>
              <a:rPr lang="cs-CZ" dirty="0" smtClean="0"/>
              <a:t> (uicc.org)</a:t>
            </a:r>
          </a:p>
          <a:p>
            <a:r>
              <a:rPr lang="cs-CZ" dirty="0" smtClean="0"/>
              <a:t>Vznik komise pro nomenklaturu v roce 1950 (</a:t>
            </a:r>
            <a:r>
              <a:rPr lang="cs-CZ" dirty="0" err="1" smtClean="0"/>
              <a:t>Commitee</a:t>
            </a:r>
            <a:r>
              <a:rPr lang="cs-CZ" dirty="0" smtClean="0"/>
              <a:t> on </a:t>
            </a:r>
            <a:r>
              <a:rPr lang="cs-CZ" dirty="0" err="1" smtClean="0"/>
              <a:t>Tumour</a:t>
            </a:r>
            <a:r>
              <a:rPr lang="cs-CZ" dirty="0" smtClean="0"/>
              <a:t> </a:t>
            </a:r>
            <a:r>
              <a:rPr lang="cs-CZ" dirty="0" err="1" smtClean="0"/>
              <a:t>Nomenclature</a:t>
            </a:r>
            <a:r>
              <a:rPr lang="cs-CZ" dirty="0" smtClean="0"/>
              <a:t> and </a:t>
            </a:r>
            <a:r>
              <a:rPr lang="cs-CZ" dirty="0" err="1" smtClean="0"/>
              <a:t>Statistics</a:t>
            </a:r>
            <a:r>
              <a:rPr lang="cs-CZ" dirty="0" smtClean="0"/>
              <a:t>)</a:t>
            </a:r>
          </a:p>
          <a:p>
            <a:r>
              <a:rPr lang="cs-CZ" dirty="0" smtClean="0"/>
              <a:t>1958 1. doporučení (nádor prsu a hrtanu)</a:t>
            </a:r>
          </a:p>
          <a:p>
            <a:r>
              <a:rPr lang="cs-CZ" dirty="0" smtClean="0"/>
              <a:t>Od 5. vydání TNM je UICC klasifikace shodná s klasifikací </a:t>
            </a:r>
            <a:r>
              <a:rPr lang="cs-CZ" dirty="0" err="1" smtClean="0"/>
              <a:t>American</a:t>
            </a:r>
            <a:r>
              <a:rPr lang="cs-CZ" dirty="0" smtClean="0"/>
              <a:t> Joint </a:t>
            </a:r>
            <a:r>
              <a:rPr lang="cs-CZ" dirty="0" err="1" smtClean="0"/>
              <a:t>Commitee</a:t>
            </a:r>
            <a:r>
              <a:rPr lang="cs-CZ" dirty="0" smtClean="0"/>
              <a:t> on </a:t>
            </a:r>
            <a:r>
              <a:rPr lang="cs-CZ" dirty="0" err="1" smtClean="0"/>
              <a:t>Cancer</a:t>
            </a:r>
            <a:r>
              <a:rPr lang="cs-CZ" dirty="0" smtClean="0"/>
              <a:t> (AJJCC)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5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9" y="53332"/>
            <a:ext cx="10163362" cy="67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"/>
          <a:stretch>
            <a:fillRect/>
          </a:stretch>
        </p:blipFill>
        <p:spPr>
          <a:xfrm>
            <a:off x="1176336" y="233362"/>
            <a:ext cx="9124951" cy="66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3"/>
          <a:stretch>
            <a:fillRect/>
          </a:stretch>
        </p:blipFill>
        <p:spPr>
          <a:xfrm>
            <a:off x="1628253" y="235742"/>
            <a:ext cx="9646928" cy="66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04"/>
          <a:stretch/>
        </p:blipFill>
        <p:spPr>
          <a:xfrm>
            <a:off x="1471613" y="166688"/>
            <a:ext cx="8586787" cy="190667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8" y="2073362"/>
            <a:ext cx="2679557" cy="457485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2" y="2180733"/>
            <a:ext cx="5815012" cy="40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6629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Nádor jako příčina ne/specifických obtíží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2768"/>
            <a:ext cx="10561320" cy="460419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Ztráta váhy – za 6 měsíců 10 % váhy,  </a:t>
            </a:r>
            <a:r>
              <a:rPr lang="cs-CZ" dirty="0" smtClean="0"/>
              <a:t>nechutenství, ztráta váhy, úbytek svalové hmoty, změny chutí</a:t>
            </a:r>
          </a:p>
          <a:p>
            <a:r>
              <a:rPr lang="cs-CZ" b="1" dirty="0" smtClean="0"/>
              <a:t> Noční pocení a</a:t>
            </a:r>
            <a:r>
              <a:rPr lang="cs-CZ" dirty="0"/>
              <a:t> </a:t>
            </a:r>
            <a:r>
              <a:rPr lang="cs-CZ" b="1" dirty="0" smtClean="0"/>
              <a:t>dlouhodobé </a:t>
            </a:r>
            <a:r>
              <a:rPr lang="cs-CZ" b="1" dirty="0" err="1" smtClean="0"/>
              <a:t>subfebrilie</a:t>
            </a:r>
            <a:r>
              <a:rPr lang="cs-CZ" b="1" dirty="0" smtClean="0"/>
              <a:t>/</a:t>
            </a:r>
            <a:r>
              <a:rPr lang="cs-CZ" b="1" dirty="0" err="1" smtClean="0"/>
              <a:t>febrilie</a:t>
            </a:r>
            <a:r>
              <a:rPr lang="cs-CZ" dirty="0" smtClean="0"/>
              <a:t>, především u hematologických malignit</a:t>
            </a:r>
          </a:p>
          <a:p>
            <a:r>
              <a:rPr lang="cs-CZ" b="1" dirty="0" smtClean="0"/>
              <a:t>Zvětšení lymfatických uzlin – </a:t>
            </a:r>
            <a:r>
              <a:rPr lang="cs-CZ" dirty="0" smtClean="0"/>
              <a:t>většinou nebolestivé</a:t>
            </a:r>
          </a:p>
          <a:p>
            <a:r>
              <a:rPr lang="cs-CZ" b="1" dirty="0" smtClean="0"/>
              <a:t>Zvýšená únava, malátnost, </a:t>
            </a:r>
            <a:r>
              <a:rPr lang="cs-CZ" dirty="0"/>
              <a:t>p</a:t>
            </a:r>
            <a:r>
              <a:rPr lang="cs-CZ" dirty="0" smtClean="0"/>
              <a:t>oruchy spánku</a:t>
            </a:r>
          </a:p>
          <a:p>
            <a:r>
              <a:rPr lang="cs-CZ" b="1" dirty="0" smtClean="0"/>
              <a:t>Kašel, chrapot déle než 2 týdny </a:t>
            </a:r>
            <a:r>
              <a:rPr lang="cs-CZ" dirty="0" smtClean="0"/>
              <a:t>bez efektu léčby</a:t>
            </a:r>
          </a:p>
          <a:p>
            <a:r>
              <a:rPr lang="cs-CZ" b="1" dirty="0" smtClean="0"/>
              <a:t>Dlouhodobá změna charakteru vyprazdňování </a:t>
            </a:r>
            <a:r>
              <a:rPr lang="cs-CZ" dirty="0" smtClean="0"/>
              <a:t>(střídání průjmu/zácpy, potíže s močením)</a:t>
            </a:r>
          </a:p>
          <a:p>
            <a:r>
              <a:rPr lang="cs-CZ" b="1" dirty="0" smtClean="0"/>
              <a:t>Anemie</a:t>
            </a:r>
            <a:r>
              <a:rPr lang="cs-CZ" dirty="0" smtClean="0"/>
              <a:t>, krvácení</a:t>
            </a:r>
          </a:p>
          <a:p>
            <a:r>
              <a:rPr lang="cs-CZ" b="1" dirty="0" smtClean="0"/>
              <a:t>Bolesti – hlava, záda, kostí, změna pohybového stereotypu</a:t>
            </a:r>
          </a:p>
          <a:p>
            <a:r>
              <a:rPr lang="cs-CZ" b="1" dirty="0" smtClean="0"/>
              <a:t>Změny nálady, chování, povahy</a:t>
            </a:r>
          </a:p>
          <a:p>
            <a:r>
              <a:rPr lang="cs-CZ" b="1" dirty="0" smtClean="0"/>
              <a:t>Hmatná zduření – prs, svaly, genitál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453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72" y="3090378"/>
            <a:ext cx="8216024" cy="34460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28625" y="128588"/>
            <a:ext cx="113299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/>
              <a:t>V praxi se volně používají následující termíny</a:t>
            </a:r>
            <a:r>
              <a:rPr lang="cs-CZ" sz="2400" dirty="0" smtClean="0"/>
              <a:t>:</a:t>
            </a:r>
          </a:p>
          <a:p>
            <a:endParaRPr lang="cs-CZ" sz="2400" dirty="0" smtClean="0"/>
          </a:p>
          <a:p>
            <a:r>
              <a:rPr lang="cs-CZ" sz="2400" b="1" dirty="0" smtClean="0"/>
              <a:t>Lokalizované onemocnění </a:t>
            </a:r>
            <a:r>
              <a:rPr lang="cs-CZ" sz="2400" dirty="0" smtClean="0"/>
              <a:t>-</a:t>
            </a:r>
            <a:r>
              <a:rPr lang="cs-CZ" sz="2400" b="1" dirty="0" smtClean="0"/>
              <a:t> </a:t>
            </a:r>
            <a:r>
              <a:rPr lang="cs-CZ" sz="2400" dirty="0" smtClean="0"/>
              <a:t>bez vzdálených metastáz (stadia I- III)</a:t>
            </a:r>
          </a:p>
          <a:p>
            <a:r>
              <a:rPr lang="cs-CZ" sz="2400" b="1" dirty="0" smtClean="0"/>
              <a:t>Časný karcinom prsu </a:t>
            </a:r>
            <a:r>
              <a:rPr lang="cs-CZ" sz="2400" dirty="0" smtClean="0"/>
              <a:t>– stadia I a II</a:t>
            </a:r>
          </a:p>
          <a:p>
            <a:r>
              <a:rPr lang="cs-CZ" sz="2400" b="1" dirty="0" smtClean="0"/>
              <a:t>Lokálně pokročilý karcinom prsu </a:t>
            </a:r>
            <a:r>
              <a:rPr lang="cs-CZ" sz="2400" dirty="0" smtClean="0"/>
              <a:t>– stadium III (někdy i IIB)</a:t>
            </a:r>
          </a:p>
          <a:p>
            <a:r>
              <a:rPr lang="cs-CZ" sz="2400" b="1" dirty="0" smtClean="0"/>
              <a:t>Metastatické (diseminované) onemocnění </a:t>
            </a:r>
            <a:r>
              <a:rPr lang="cs-CZ" sz="2400" dirty="0" smtClean="0"/>
              <a:t>– se vzdálenými metastázami (stadium IV)</a:t>
            </a:r>
          </a:p>
          <a:p>
            <a:r>
              <a:rPr lang="cs-CZ" sz="2400" b="1" dirty="0" smtClean="0"/>
              <a:t>Generalizované onemocnění </a:t>
            </a:r>
            <a:r>
              <a:rPr lang="cs-CZ" sz="2400" dirty="0" smtClean="0"/>
              <a:t>–jako synonymum k metastatickému onemocnění, nebo 		výskyt nádoru ve třech a více orgánových systémech (např. játra, plíce, skelet)  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8625" y="6415088"/>
            <a:ext cx="66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https://www.grada.cz/chirurgicka-lecba-karcinomu-prsu-6441/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4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Protinádorová léčba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5"/>
                </a:solidFill>
              </a:rPr>
              <a:t>Chirurgická léčba</a:t>
            </a:r>
          </a:p>
          <a:p>
            <a:r>
              <a:rPr lang="cs-CZ" b="1" dirty="0" smtClean="0">
                <a:solidFill>
                  <a:schemeClr val="accent5"/>
                </a:solidFill>
              </a:rPr>
              <a:t>Systémová terapie- cytostatika, cílená terapie, imunoterapie</a:t>
            </a:r>
          </a:p>
          <a:p>
            <a:r>
              <a:rPr lang="cs-CZ" b="1" dirty="0" smtClean="0">
                <a:solidFill>
                  <a:schemeClr val="accent5"/>
                </a:solidFill>
              </a:rPr>
              <a:t>Radioterapie</a:t>
            </a:r>
          </a:p>
          <a:p>
            <a:endParaRPr lang="cs-CZ" dirty="0" smtClean="0"/>
          </a:p>
          <a:p>
            <a:r>
              <a:rPr lang="cs-CZ" dirty="0" smtClean="0"/>
              <a:t>Podpůrná terapie</a:t>
            </a:r>
          </a:p>
          <a:p>
            <a:r>
              <a:rPr lang="cs-CZ" dirty="0" smtClean="0"/>
              <a:t>Paliativní péče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3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933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5"/>
                </a:solidFill>
              </a:rPr>
              <a:t>Chirurgická léčba</a:t>
            </a:r>
            <a:endParaRPr lang="cs-CZ" b="1" dirty="0">
              <a:solidFill>
                <a:schemeClr val="accent5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03" y="1014413"/>
            <a:ext cx="9309898" cy="5607507"/>
          </a:xfrm>
        </p:spPr>
      </p:pic>
    </p:spTree>
    <p:extLst>
      <p:ext uri="{BB962C8B-B14F-4D97-AF65-F5344CB8AC3E}">
        <p14:creationId xmlns:p14="http://schemas.microsoft.com/office/powerpoint/2010/main" val="23077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25437"/>
            <a:ext cx="10515600" cy="4351338"/>
          </a:xfrm>
        </p:spPr>
        <p:txBody>
          <a:bodyPr>
            <a:noAutofit/>
          </a:bodyPr>
          <a:lstStyle/>
          <a:p>
            <a:r>
              <a:rPr lang="cs-CZ" b="1" dirty="0" smtClean="0"/>
              <a:t>Hodnocení radikality zákroku</a:t>
            </a:r>
          </a:p>
          <a:p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RX</a:t>
            </a:r>
            <a:r>
              <a:rPr lang="cs-CZ" dirty="0" smtClean="0"/>
              <a:t> přítomnost reziduálního nádoru nelze hodnotit</a:t>
            </a:r>
          </a:p>
          <a:p>
            <a:pPr marL="0" indent="0">
              <a:buNone/>
            </a:pPr>
            <a:r>
              <a:rPr lang="cs-CZ" b="1" dirty="0" smtClean="0"/>
              <a:t>R0</a:t>
            </a:r>
            <a:r>
              <a:rPr lang="cs-CZ" dirty="0" smtClean="0"/>
              <a:t> bez reziduálního nádoru</a:t>
            </a:r>
          </a:p>
          <a:p>
            <a:pPr marL="0" indent="0">
              <a:buNone/>
            </a:pPr>
            <a:r>
              <a:rPr lang="cs-CZ" b="1" dirty="0" smtClean="0"/>
              <a:t>R1</a:t>
            </a:r>
            <a:r>
              <a:rPr lang="cs-CZ" dirty="0" smtClean="0"/>
              <a:t> mikroskopicky reziduální nádor</a:t>
            </a:r>
          </a:p>
          <a:p>
            <a:pPr marL="0" indent="0">
              <a:buNone/>
            </a:pPr>
            <a:r>
              <a:rPr lang="cs-CZ" b="1" dirty="0" smtClean="0"/>
              <a:t>R2</a:t>
            </a:r>
            <a:r>
              <a:rPr lang="cs-CZ" dirty="0" smtClean="0"/>
              <a:t> makroskopicky reziduální nádor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 smtClean="0"/>
              <a:t>Tumory mozku </a:t>
            </a:r>
            <a:r>
              <a:rPr lang="cs-CZ" dirty="0" smtClean="0"/>
              <a:t>- GTR = gross tumor </a:t>
            </a:r>
            <a:r>
              <a:rPr lang="cs-CZ" dirty="0" err="1" smtClean="0"/>
              <a:t>resection</a:t>
            </a:r>
            <a:r>
              <a:rPr lang="cs-CZ" dirty="0" smtClean="0"/>
              <a:t>, NTR, STR = </a:t>
            </a:r>
            <a:r>
              <a:rPr lang="cs-CZ" dirty="0" err="1" smtClean="0"/>
              <a:t>subtotal</a:t>
            </a:r>
            <a:r>
              <a:rPr lang="cs-CZ" dirty="0" smtClean="0"/>
              <a:t> tumor </a:t>
            </a:r>
            <a:r>
              <a:rPr lang="cs-CZ" dirty="0" err="1" smtClean="0"/>
              <a:t>resection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u="sng" dirty="0" smtClean="0"/>
              <a:t>Sarkomy měkkých tkání </a:t>
            </a:r>
            <a:r>
              <a:rPr lang="cs-CZ" dirty="0" smtClean="0"/>
              <a:t> – radikální resekce lem 1-2 cm, marginální resekce 0,1-2mm lem zdravé tkáně, </a:t>
            </a:r>
            <a:r>
              <a:rPr lang="cs-CZ" dirty="0" err="1" smtClean="0"/>
              <a:t>intralezionální</a:t>
            </a:r>
            <a:r>
              <a:rPr lang="cs-CZ" dirty="0" smtClean="0"/>
              <a:t> resekce &lt; 0,1 mm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6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Systémová terapie cytostatiky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Chemoterapeutika</a:t>
            </a:r>
            <a:r>
              <a:rPr lang="cs-CZ" dirty="0" smtClean="0"/>
              <a:t> – látky s cytotoxickým účinkem,</a:t>
            </a:r>
          </a:p>
          <a:p>
            <a:pPr>
              <a:buNone/>
            </a:pPr>
            <a:r>
              <a:rPr lang="cs-CZ" dirty="0" smtClean="0"/>
              <a:t> úzká terapeutická šíře, omezená chemická stabilita v roztoku</a:t>
            </a:r>
          </a:p>
          <a:p>
            <a:r>
              <a:rPr lang="cs-CZ" dirty="0" smtClean="0"/>
              <a:t>Syntetické látky, rostlinné alkaloidy</a:t>
            </a:r>
          </a:p>
          <a:p>
            <a:r>
              <a:rPr lang="cs-CZ" dirty="0" smtClean="0"/>
              <a:t>Specifická příprava látek, podmínky podávání pacientům</a:t>
            </a:r>
          </a:p>
          <a:p>
            <a:r>
              <a:rPr lang="cs-CZ" dirty="0" smtClean="0"/>
              <a:t>Individuální metabolismus látky- toxicita</a:t>
            </a:r>
          </a:p>
          <a:p>
            <a:r>
              <a:rPr lang="cs-CZ" dirty="0" smtClean="0"/>
              <a:t>Absorpce a biologická dostupnost léčiva, </a:t>
            </a:r>
            <a:r>
              <a:rPr lang="cs-CZ" i="1" dirty="0" err="1" smtClean="0"/>
              <a:t>first</a:t>
            </a:r>
            <a:r>
              <a:rPr lang="cs-CZ" i="1" dirty="0" smtClean="0"/>
              <a:t> </a:t>
            </a:r>
            <a:r>
              <a:rPr lang="cs-CZ" i="1" dirty="0" err="1" smtClean="0"/>
              <a:t>pass</a:t>
            </a:r>
            <a:r>
              <a:rPr lang="cs-CZ" i="1" dirty="0" smtClean="0"/>
              <a:t> </a:t>
            </a:r>
            <a:r>
              <a:rPr lang="cs-CZ" i="1" dirty="0" err="1" smtClean="0"/>
              <a:t>effect</a:t>
            </a:r>
            <a:r>
              <a:rPr lang="cs-CZ" i="1" dirty="0" smtClean="0"/>
              <a:t> </a:t>
            </a:r>
          </a:p>
          <a:p>
            <a:r>
              <a:rPr lang="cs-CZ" dirty="0" smtClean="0"/>
              <a:t>Biotransformace léčiva  - oxidace/redukce, hydrolytické změny, P-450. acetylace, </a:t>
            </a:r>
            <a:r>
              <a:rPr lang="cs-CZ" dirty="0" err="1" smtClean="0"/>
              <a:t>glukurinidace</a:t>
            </a:r>
            <a:r>
              <a:rPr lang="cs-CZ" dirty="0" smtClean="0"/>
              <a:t> v játrech    </a:t>
            </a:r>
            <a:r>
              <a:rPr lang="cs-CZ" b="1" dirty="0" smtClean="0">
                <a:solidFill>
                  <a:schemeClr val="accent1"/>
                </a:solidFill>
              </a:rPr>
              <a:t>aktivace či inaktivace léčiva</a:t>
            </a:r>
          </a:p>
          <a:p>
            <a:r>
              <a:rPr lang="cs-CZ" b="1" dirty="0" smtClean="0">
                <a:solidFill>
                  <a:schemeClr val="accent1"/>
                </a:solidFill>
              </a:rPr>
              <a:t>Dávkování v přepočtu na </a:t>
            </a:r>
            <a:r>
              <a:rPr lang="cs-CZ" b="1" i="1" dirty="0" smtClean="0">
                <a:solidFill>
                  <a:schemeClr val="accent1"/>
                </a:solidFill>
              </a:rPr>
              <a:t>body </a:t>
            </a:r>
            <a:r>
              <a:rPr lang="cs-CZ" b="1" i="1" dirty="0" err="1" smtClean="0">
                <a:solidFill>
                  <a:schemeClr val="accent1"/>
                </a:solidFill>
              </a:rPr>
              <a:t>surface</a:t>
            </a:r>
            <a:r>
              <a:rPr lang="cs-CZ" b="1" i="1" dirty="0" smtClean="0">
                <a:solidFill>
                  <a:schemeClr val="accent1"/>
                </a:solidFill>
              </a:rPr>
              <a:t> area </a:t>
            </a:r>
            <a:r>
              <a:rPr lang="cs-CZ" b="1" dirty="0" smtClean="0">
                <a:solidFill>
                  <a:schemeClr val="accent1"/>
                </a:solidFill>
              </a:rPr>
              <a:t>BSA – množství látky/m², AUC </a:t>
            </a:r>
            <a:r>
              <a:rPr lang="cs-CZ" b="1" i="1" dirty="0" smtClean="0">
                <a:solidFill>
                  <a:schemeClr val="accent1"/>
                </a:solidFill>
              </a:rPr>
              <a:t>area </a:t>
            </a:r>
            <a:r>
              <a:rPr lang="cs-CZ" b="1" i="1" dirty="0" err="1" smtClean="0">
                <a:solidFill>
                  <a:schemeClr val="accent1"/>
                </a:solidFill>
              </a:rPr>
              <a:t>under</a:t>
            </a:r>
            <a:r>
              <a:rPr lang="cs-CZ" b="1" i="1" dirty="0" smtClean="0">
                <a:solidFill>
                  <a:schemeClr val="accent1"/>
                </a:solidFill>
              </a:rPr>
              <a:t> </a:t>
            </a:r>
            <a:r>
              <a:rPr lang="cs-CZ" b="1" i="1" dirty="0" err="1" smtClean="0">
                <a:solidFill>
                  <a:schemeClr val="accent1"/>
                </a:solidFill>
              </a:rPr>
              <a:t>curve</a:t>
            </a:r>
            <a:endParaRPr lang="cs-CZ" b="1" i="1" dirty="0">
              <a:solidFill>
                <a:schemeClr val="accent1"/>
              </a:solidFill>
            </a:endParaRPr>
          </a:p>
        </p:txBody>
      </p:sp>
      <p:pic>
        <p:nvPicPr>
          <p:cNvPr id="4" name="Obrázek 3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832" y="152018"/>
            <a:ext cx="2889667" cy="2164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1896" y="365125"/>
            <a:ext cx="10515600" cy="1325563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Chemosenzitivita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68832" y="1828799"/>
          <a:ext cx="10074656" cy="428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664"/>
                <a:gridCol w="2518664"/>
                <a:gridCol w="2518664"/>
                <a:gridCol w="2518664"/>
              </a:tblGrid>
              <a:tr h="417634">
                <a:tc>
                  <a:txBody>
                    <a:bodyPr/>
                    <a:lstStyle/>
                    <a:p>
                      <a:r>
                        <a:rPr lang="cs-CZ" dirty="0" smtClean="0"/>
                        <a:t>I.skupina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II.skupina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III.Skupina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IV.</a:t>
                      </a:r>
                      <a:r>
                        <a:rPr lang="cs-CZ" baseline="0" dirty="0" smtClean="0"/>
                        <a:t> skupina</a:t>
                      </a:r>
                      <a:endParaRPr lang="cs-CZ" dirty="0"/>
                    </a:p>
                  </a:txBody>
                  <a:tcPr/>
                </a:tc>
              </a:tr>
              <a:tr h="730859">
                <a:tc>
                  <a:txBody>
                    <a:bodyPr/>
                    <a:lstStyle/>
                    <a:p>
                      <a:r>
                        <a:rPr lang="cs-CZ" dirty="0" smtClean="0"/>
                        <a:t>ALL u dětí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AML u dospělých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nádory ORL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světlobuněčný</a:t>
                      </a:r>
                      <a:r>
                        <a:rPr lang="cs-CZ" dirty="0" smtClean="0"/>
                        <a:t> nádor ledviny</a:t>
                      </a:r>
                      <a:endParaRPr lang="cs-CZ" dirty="0"/>
                    </a:p>
                  </a:txBody>
                  <a:tcPr/>
                </a:tc>
              </a:tr>
              <a:tr h="730859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Burkittův</a:t>
                      </a:r>
                      <a:r>
                        <a:rPr lang="cs-CZ" baseline="0" dirty="0" smtClean="0"/>
                        <a:t> lymfom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NHL indolentní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karcinomy</a:t>
                      </a:r>
                      <a:r>
                        <a:rPr lang="cs-CZ" baseline="0" dirty="0" smtClean="0"/>
                        <a:t> GIT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karcinom</a:t>
                      </a:r>
                      <a:r>
                        <a:rPr lang="cs-CZ" baseline="0" dirty="0" smtClean="0"/>
                        <a:t> močového měchýře</a:t>
                      </a:r>
                      <a:endParaRPr lang="cs-CZ" dirty="0"/>
                    </a:p>
                  </a:txBody>
                  <a:tcPr/>
                </a:tc>
              </a:tr>
              <a:tr h="41763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Hodgkinova</a:t>
                      </a:r>
                      <a:r>
                        <a:rPr lang="cs-CZ" dirty="0" smtClean="0"/>
                        <a:t> choroba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mnohočetný myelom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nádory CNS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karcinom jícnu</a:t>
                      </a:r>
                      <a:endParaRPr lang="cs-CZ" dirty="0"/>
                    </a:p>
                  </a:txBody>
                  <a:tcPr/>
                </a:tc>
              </a:tr>
              <a:tr h="730859">
                <a:tc>
                  <a:txBody>
                    <a:bodyPr/>
                    <a:lstStyle/>
                    <a:p>
                      <a:r>
                        <a:rPr lang="cs-CZ" dirty="0" smtClean="0"/>
                        <a:t>testikulární nádory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neuroblastom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maligní melanom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nemalobuněčný</a:t>
                      </a:r>
                      <a:r>
                        <a:rPr lang="cs-CZ" baseline="0" dirty="0" smtClean="0"/>
                        <a:t> karcinom plic</a:t>
                      </a:r>
                      <a:endParaRPr lang="cs-CZ" dirty="0"/>
                    </a:p>
                  </a:txBody>
                  <a:tcPr/>
                </a:tc>
              </a:tr>
              <a:tr h="41763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Ewingův</a:t>
                      </a:r>
                      <a:r>
                        <a:rPr lang="cs-CZ" dirty="0" smtClean="0"/>
                        <a:t> sarkom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karcinom prostaty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Karcinoid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karcinom</a:t>
                      </a:r>
                      <a:r>
                        <a:rPr lang="cs-CZ" baseline="0" dirty="0" smtClean="0"/>
                        <a:t> pankreatu</a:t>
                      </a:r>
                      <a:endParaRPr lang="cs-CZ" dirty="0"/>
                    </a:p>
                  </a:txBody>
                  <a:tcPr/>
                </a:tc>
              </a:tr>
              <a:tr h="417634">
                <a:tc>
                  <a:txBody>
                    <a:bodyPr/>
                    <a:lstStyle/>
                    <a:p>
                      <a:r>
                        <a:rPr lang="cs-CZ" dirty="0" smtClean="0"/>
                        <a:t>retinoblastom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karcinom prsu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sarkomy</a:t>
                      </a:r>
                      <a:r>
                        <a:rPr lang="cs-CZ" baseline="0" dirty="0" smtClean="0"/>
                        <a:t> měkkých tkání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karcinom žlučníku</a:t>
                      </a:r>
                      <a:endParaRPr lang="cs-CZ" dirty="0"/>
                    </a:p>
                  </a:txBody>
                  <a:tcPr/>
                </a:tc>
              </a:tr>
              <a:tr h="417634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Wilmsův</a:t>
                      </a:r>
                      <a:r>
                        <a:rPr lang="cs-CZ" dirty="0" smtClean="0"/>
                        <a:t> nádor ledviny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karcinom endometria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karcinom štítné</a:t>
                      </a:r>
                      <a:r>
                        <a:rPr lang="cs-CZ" baseline="0" dirty="0" smtClean="0"/>
                        <a:t> žlázy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8"/>
          <a:stretch/>
        </p:blipFill>
        <p:spPr>
          <a:xfrm>
            <a:off x="1332292" y="85726"/>
            <a:ext cx="9335708" cy="65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108491"/>
            <a:ext cx="8777288" cy="6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9" y="164306"/>
            <a:ext cx="8431917" cy="65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1089"/>
            <a:ext cx="8767763" cy="657582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29688" y="5986463"/>
            <a:ext cx="32623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Půl století protinádorové terapie a její perspektivy. P. </a:t>
            </a:r>
            <a:r>
              <a:rPr lang="cs-CZ" sz="1400" dirty="0" err="1"/>
              <a:t>Klener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471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5" y="335291"/>
            <a:ext cx="6910389" cy="5176122"/>
          </a:xfrm>
          <a:prstGeom prst="rect">
            <a:avLst/>
          </a:prstGeom>
        </p:spPr>
      </p:pic>
      <p:sp>
        <p:nvSpPr>
          <p:cNvPr id="3" name="Šipka nahoru 2"/>
          <p:cNvSpPr/>
          <p:nvPr/>
        </p:nvSpPr>
        <p:spPr>
          <a:xfrm rot="5400000" flipV="1">
            <a:off x="7922499" y="1571470"/>
            <a:ext cx="767940" cy="2703764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158162" y="1985963"/>
            <a:ext cx="338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Karcinom prsu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92879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349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Protinádorová systémová léčba – konvenční chemoterapie</a:t>
            </a:r>
            <a:endParaRPr lang="cs-CZ" sz="2800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91" y="772433"/>
            <a:ext cx="8463834" cy="6085567"/>
          </a:xfrm>
        </p:spPr>
      </p:pic>
    </p:spTree>
    <p:extLst>
      <p:ext uri="{BB962C8B-B14F-4D97-AF65-F5344CB8AC3E}">
        <p14:creationId xmlns:p14="http://schemas.microsoft.com/office/powerpoint/2010/main" val="15591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podání chemoterapie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Systémová aplikace – perorálně, nitrožilně</a:t>
            </a:r>
          </a:p>
          <a:p>
            <a:r>
              <a:rPr lang="cs-CZ" dirty="0" err="1" smtClean="0"/>
              <a:t>Intrakavitárně</a:t>
            </a:r>
            <a:r>
              <a:rPr lang="cs-CZ" dirty="0" smtClean="0"/>
              <a:t> – tělní dutiny </a:t>
            </a:r>
          </a:p>
          <a:p>
            <a:r>
              <a:rPr lang="cs-CZ" dirty="0" err="1" smtClean="0"/>
              <a:t>Intrathekálně</a:t>
            </a:r>
            <a:r>
              <a:rPr lang="cs-CZ" dirty="0" smtClean="0"/>
              <a:t> – do likvorového prostoru</a:t>
            </a:r>
          </a:p>
          <a:p>
            <a:r>
              <a:rPr lang="cs-CZ" dirty="0" err="1" smtClean="0"/>
              <a:t>Intraluminálně</a:t>
            </a:r>
            <a:r>
              <a:rPr lang="cs-CZ" dirty="0" smtClean="0"/>
              <a:t> – instilace do močového měchýře</a:t>
            </a:r>
          </a:p>
          <a:p>
            <a:r>
              <a:rPr lang="cs-CZ" dirty="0" err="1" smtClean="0"/>
              <a:t>Intraarteriálně</a:t>
            </a:r>
            <a:r>
              <a:rPr lang="cs-CZ" dirty="0" smtClean="0"/>
              <a:t> – nádory jater</a:t>
            </a:r>
            <a:endParaRPr lang="cs-CZ" dirty="0"/>
          </a:p>
        </p:txBody>
      </p:sp>
      <p:pic>
        <p:nvPicPr>
          <p:cNvPr id="4" name="Obrázek 3" descr="flexi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921252"/>
            <a:ext cx="4586478" cy="25684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448800" y="6425184"/>
            <a:ext cx="1743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www.</a:t>
            </a:r>
            <a:r>
              <a:rPr lang="cs-CZ" sz="1600" dirty="0" err="1" smtClean="0"/>
              <a:t>is.muni.cz</a:t>
            </a:r>
            <a:endParaRPr lang="cs-CZ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I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91" y="386207"/>
            <a:ext cx="5438775" cy="4810125"/>
          </a:xfrm>
          <a:prstGeom prst="rect">
            <a:avLst/>
          </a:prstGeom>
          <a:noFill/>
        </p:spPr>
      </p:pic>
      <p:pic>
        <p:nvPicPr>
          <p:cNvPr id="1028" name="Picture 4" descr="http://www.linkos.cz/files/abstrakta/JOD2012/JOD2012_051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070" y="529144"/>
            <a:ext cx="3794633" cy="506547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924800" y="5681472"/>
            <a:ext cx="360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Maňásek: Výhody zavedení PICC (</a:t>
            </a:r>
            <a:r>
              <a:rPr lang="cs-CZ" sz="1200" dirty="0" err="1" smtClean="0"/>
              <a:t>periferné</a:t>
            </a:r>
            <a:r>
              <a:rPr lang="cs-CZ" sz="1200" dirty="0" smtClean="0"/>
              <a:t> implantované centrální kanyly) pro potřeby střednědobé parenterální terapie u pacientů s nádory ORL oblasti, JOD 2012</a:t>
            </a:r>
            <a:endParaRPr lang="cs-CZ" sz="1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Image result for port cath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823" y="472756"/>
            <a:ext cx="6492810" cy="5196523"/>
          </a:xfrm>
          <a:prstGeom prst="rect">
            <a:avLst/>
          </a:prstGeom>
          <a:noFill/>
        </p:spPr>
      </p:pic>
      <p:pic>
        <p:nvPicPr>
          <p:cNvPr id="97284" name="Picture 4" descr="IP-S5116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020" y="3155315"/>
            <a:ext cx="4089644" cy="297726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9509760" y="6193536"/>
            <a:ext cx="204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www.</a:t>
            </a:r>
            <a:r>
              <a:rPr lang="cs-CZ" sz="1400" dirty="0" err="1" smtClean="0"/>
              <a:t>arid.cz</a:t>
            </a:r>
            <a:endParaRPr lang="cs-CZ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Principy protinádorové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cs-CZ" dirty="0" smtClean="0"/>
              <a:t>Kombinace s jiným druhem terapie- chirurgie, radioterapie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rgbClr val="00B0F0"/>
                </a:solidFill>
              </a:rPr>
              <a:t>Neoadjuvantní</a:t>
            </a:r>
            <a:r>
              <a:rPr lang="cs-CZ" b="1" dirty="0" smtClean="0">
                <a:solidFill>
                  <a:srgbClr val="00B0F0"/>
                </a:solidFill>
              </a:rPr>
              <a:t> podání </a:t>
            </a:r>
            <a:r>
              <a:rPr lang="cs-CZ" dirty="0" smtClean="0"/>
              <a:t>(pokročilý ca prsu, tu konečníku)- zvýšení pravděpodobnosti radikality zákroku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0B0F0"/>
                </a:solidFill>
              </a:rPr>
              <a:t>Adjuvantní podání </a:t>
            </a:r>
            <a:r>
              <a:rPr lang="cs-CZ" dirty="0" smtClean="0"/>
              <a:t>(po operaci- ca prsu) k likvidaci mikroskopické choroby</a:t>
            </a:r>
          </a:p>
          <a:p>
            <a:endParaRPr lang="cs-CZ" dirty="0" smtClean="0"/>
          </a:p>
          <a:p>
            <a:r>
              <a:rPr lang="cs-CZ" dirty="0" smtClean="0"/>
              <a:t>Kombinace více druhů cytostatik s odlišným mechanismem účinku a toxicitou – zvýšení účinnosti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6" y="400049"/>
            <a:ext cx="10413805" cy="5829302"/>
          </a:xfrm>
          <a:prstGeom prst="rect">
            <a:avLst/>
          </a:prstGeom>
        </p:spPr>
      </p:pic>
      <p:pic>
        <p:nvPicPr>
          <p:cNvPr id="3" name="Obrázek 2" descr="x.jpg"/>
          <p:cNvPicPr>
            <a:picLocks noChangeAspect="1"/>
          </p:cNvPicPr>
          <p:nvPr/>
        </p:nvPicPr>
        <p:blipFill>
          <a:blip r:embed="rId4" cstate="print"/>
          <a:srcRect b="26604"/>
          <a:stretch>
            <a:fillRect/>
          </a:stretch>
        </p:blipFill>
        <p:spPr>
          <a:xfrm>
            <a:off x="192976" y="633984"/>
            <a:ext cx="4366832" cy="1755760"/>
          </a:xfrm>
          <a:prstGeom prst="rect">
            <a:avLst/>
          </a:prstGeom>
        </p:spPr>
      </p:pic>
      <p:pic>
        <p:nvPicPr>
          <p:cNvPr id="4" name="Obrázek 3" descr="x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1" y="3636264"/>
            <a:ext cx="5498592" cy="182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ewing.jpg"/>
          <p:cNvPicPr>
            <a:picLocks noChangeAspect="1"/>
          </p:cNvPicPr>
          <p:nvPr/>
        </p:nvPicPr>
        <p:blipFill>
          <a:blip r:embed="rId3" cstate="print"/>
          <a:srcRect r="4337"/>
          <a:stretch>
            <a:fillRect/>
          </a:stretch>
        </p:blipFill>
        <p:spPr>
          <a:xfrm rot="5400000">
            <a:off x="2124458" y="-1075943"/>
            <a:ext cx="6857998" cy="9009888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2365248" y="719328"/>
            <a:ext cx="2023872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6626352" y="554736"/>
            <a:ext cx="2121408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839712" y="3718560"/>
            <a:ext cx="2121408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193536" y="5864352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Schéma </a:t>
            </a:r>
            <a:r>
              <a:rPr lang="cs-CZ" sz="2000" b="1" dirty="0" err="1" smtClean="0"/>
              <a:t>polychemoterapie</a:t>
            </a:r>
            <a:r>
              <a:rPr lang="cs-CZ" sz="2000" b="1" dirty="0" smtClean="0"/>
              <a:t> u </a:t>
            </a:r>
            <a:r>
              <a:rPr lang="cs-CZ" sz="2000" b="1" dirty="0" err="1" smtClean="0"/>
              <a:t>Ewingova</a:t>
            </a:r>
            <a:r>
              <a:rPr lang="cs-CZ" sz="2000" b="1" dirty="0" smtClean="0"/>
              <a:t> sarkomu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6884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42913"/>
            <a:ext cx="10515600" cy="5734050"/>
          </a:xfrm>
        </p:spPr>
        <p:txBody>
          <a:bodyPr/>
          <a:lstStyle/>
          <a:p>
            <a:r>
              <a:rPr lang="cs-CZ" b="1" dirty="0" smtClean="0"/>
              <a:t>Konvenční režimy CHT  </a:t>
            </a:r>
            <a:r>
              <a:rPr lang="cs-CZ" dirty="0" smtClean="0"/>
              <a:t>jdou do </a:t>
            </a:r>
            <a:r>
              <a:rPr lang="cs-CZ" b="1" dirty="0" smtClean="0">
                <a:solidFill>
                  <a:srgbClr val="FF0000"/>
                </a:solidFill>
              </a:rPr>
              <a:t>maximálně tolerovatelné dávky MDT</a:t>
            </a:r>
          </a:p>
          <a:p>
            <a:endParaRPr lang="cs-CZ" b="1" dirty="0" smtClean="0"/>
          </a:p>
          <a:p>
            <a:r>
              <a:rPr lang="cs-CZ" b="1" dirty="0" smtClean="0"/>
              <a:t>Režimy metronomické – </a:t>
            </a:r>
            <a:r>
              <a:rPr lang="cs-CZ" dirty="0" smtClean="0"/>
              <a:t>každodenní podání konvečního cytostatika v malé dávce (</a:t>
            </a:r>
            <a:r>
              <a:rPr lang="cs-CZ" dirty="0" err="1" smtClean="0"/>
              <a:t>etoposid</a:t>
            </a:r>
            <a:r>
              <a:rPr lang="cs-CZ" dirty="0" smtClean="0"/>
              <a:t>, cyklofosfamid)</a:t>
            </a:r>
            <a:r>
              <a:rPr lang="cs-CZ" dirty="0"/>
              <a:t> </a:t>
            </a:r>
            <a:r>
              <a:rPr lang="cs-CZ" dirty="0" smtClean="0"/>
              <a:t>spolu s </a:t>
            </a:r>
            <a:r>
              <a:rPr lang="cs-CZ" dirty="0" err="1" smtClean="0"/>
              <a:t>anitangiogenním</a:t>
            </a:r>
            <a:r>
              <a:rPr lang="cs-CZ" dirty="0" smtClean="0"/>
              <a:t> lékem (thalidomid) a další </a:t>
            </a:r>
            <a:r>
              <a:rPr lang="cs-CZ" dirty="0" err="1" smtClean="0"/>
              <a:t>biologikem</a:t>
            </a:r>
            <a:r>
              <a:rPr lang="cs-CZ" dirty="0" smtClean="0"/>
              <a:t> (COX2 inhibitor- </a:t>
            </a:r>
            <a:r>
              <a:rPr lang="cs-CZ" dirty="0" err="1" smtClean="0"/>
              <a:t>celecoxib</a:t>
            </a:r>
            <a:r>
              <a:rPr lang="cs-CZ" dirty="0" smtClean="0"/>
              <a:t>, PARP agonista </a:t>
            </a:r>
            <a:r>
              <a:rPr lang="cs-CZ" dirty="0" err="1" smtClean="0"/>
              <a:t>fenofibrat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   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= ovlivnění nádorové angiogeneze, nádorového mikroprostředí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</a:t>
            </a:r>
            <a:r>
              <a:rPr lang="cs-CZ" dirty="0" smtClean="0"/>
              <a:t>nižší toxicita, po vyčerpání aktivní léčby</a:t>
            </a:r>
            <a:endParaRPr lang="cs-CZ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"/>
          <a:stretch/>
        </p:blipFill>
        <p:spPr>
          <a:xfrm>
            <a:off x="659794" y="0"/>
            <a:ext cx="10273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2856" y="194437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Mechanismus účinku cytostatik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6168"/>
            <a:ext cx="10951464" cy="4689475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/>
              <a:t>Inhibice enzymů nutných pro syntézu nukleových kyselin- </a:t>
            </a:r>
            <a:r>
              <a:rPr lang="cs-CZ" sz="3200" b="1" dirty="0" smtClean="0"/>
              <a:t>antimetabolity</a:t>
            </a:r>
          </a:p>
          <a:p>
            <a:r>
              <a:rPr lang="cs-CZ" sz="3200" dirty="0" smtClean="0"/>
              <a:t>Inkorporace falešných nukleoidů do nukleových kyselin- </a:t>
            </a:r>
            <a:r>
              <a:rPr lang="cs-CZ" sz="3200" b="1" dirty="0" err="1" smtClean="0"/>
              <a:t>interkalační</a:t>
            </a:r>
            <a:r>
              <a:rPr lang="cs-CZ" sz="3200" b="1" dirty="0" smtClean="0"/>
              <a:t> cytostatika</a:t>
            </a:r>
          </a:p>
          <a:p>
            <a:r>
              <a:rPr lang="cs-CZ" sz="3200" dirty="0" smtClean="0"/>
              <a:t>Přímé poškození struktury již hotových nukleových kyselin- </a:t>
            </a:r>
            <a:r>
              <a:rPr lang="cs-CZ" sz="3200" b="1" dirty="0" smtClean="0"/>
              <a:t>alkylační cytostatika</a:t>
            </a:r>
          </a:p>
          <a:p>
            <a:r>
              <a:rPr lang="cs-CZ" sz="3200" dirty="0" smtClean="0"/>
              <a:t>Blokáda </a:t>
            </a:r>
            <a:r>
              <a:rPr lang="cs-CZ" sz="3200" dirty="0" err="1" smtClean="0"/>
              <a:t>topoizomerázy</a:t>
            </a:r>
            <a:r>
              <a:rPr lang="cs-CZ" sz="3200" dirty="0" smtClean="0"/>
              <a:t> I a II </a:t>
            </a:r>
          </a:p>
          <a:p>
            <a:r>
              <a:rPr lang="cs-CZ" sz="3200" dirty="0" smtClean="0"/>
              <a:t>Poškození funkce </a:t>
            </a:r>
            <a:r>
              <a:rPr lang="cs-CZ" sz="3200" dirty="0" err="1" smtClean="0"/>
              <a:t>mikrotubulárního</a:t>
            </a:r>
            <a:r>
              <a:rPr lang="cs-CZ" sz="3200" dirty="0" smtClean="0"/>
              <a:t> systému – </a:t>
            </a:r>
            <a:r>
              <a:rPr lang="cs-CZ" sz="3200" b="1" dirty="0" err="1" smtClean="0"/>
              <a:t>vinca</a:t>
            </a:r>
            <a:r>
              <a:rPr lang="cs-CZ" sz="3200" b="1" dirty="0" smtClean="0"/>
              <a:t> alkaloidy, </a:t>
            </a:r>
            <a:r>
              <a:rPr lang="cs-CZ" sz="3200" b="1" dirty="0" err="1" smtClean="0"/>
              <a:t>taxany</a:t>
            </a:r>
            <a:endParaRPr lang="cs-CZ" sz="3200" b="1" dirty="0" smtClean="0"/>
          </a:p>
          <a:p>
            <a:r>
              <a:rPr lang="cs-CZ" sz="3200" dirty="0" smtClean="0"/>
              <a:t>Kombinované účinky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023" y="279027"/>
            <a:ext cx="6698610" cy="6064623"/>
          </a:xfrm>
          <a:prstGeom prst="rect">
            <a:avLst/>
          </a:prstGeom>
        </p:spPr>
      </p:pic>
      <p:sp>
        <p:nvSpPr>
          <p:cNvPr id="3" name="Šipka doleva 2"/>
          <p:cNvSpPr/>
          <p:nvPr/>
        </p:nvSpPr>
        <p:spPr>
          <a:xfrm>
            <a:off x="6502909" y="2715919"/>
            <a:ext cx="2457450" cy="61436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060250" y="1814513"/>
            <a:ext cx="351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Sarkom měkkých tkání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379936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9609" t="18109" r="32148" b="5186"/>
          <a:stretch/>
        </p:blipFill>
        <p:spPr>
          <a:xfrm>
            <a:off x="714375" y="133617"/>
            <a:ext cx="10415588" cy="65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6478" y="3419479"/>
            <a:ext cx="19044" cy="190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71297"/>
            <a:ext cx="9872662" cy="653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9" y="0"/>
            <a:ext cx="11543411" cy="65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6" y="182949"/>
            <a:ext cx="10058401" cy="649210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790688" y="170688"/>
            <a:ext cx="2938272" cy="648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4" y="157570"/>
            <a:ext cx="9124951" cy="654285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65760" y="1865376"/>
            <a:ext cx="334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Transportní membránové mechanismy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31" y="0"/>
            <a:ext cx="9101138" cy="68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9" y="885824"/>
            <a:ext cx="11146681" cy="46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975" r="143" b="9357"/>
          <a:stretch/>
        </p:blipFill>
        <p:spPr>
          <a:xfrm>
            <a:off x="1234565" y="0"/>
            <a:ext cx="9991249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86" y="0"/>
            <a:ext cx="10258227" cy="66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2" y="0"/>
            <a:ext cx="10241996" cy="63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461963"/>
            <a:ext cx="7647084" cy="5024438"/>
          </a:xfrm>
          <a:prstGeom prst="rect">
            <a:avLst/>
          </a:prstGeom>
        </p:spPr>
      </p:pic>
      <p:sp>
        <p:nvSpPr>
          <p:cNvPr id="3" name="Šipka doleva 2"/>
          <p:cNvSpPr/>
          <p:nvPr/>
        </p:nvSpPr>
        <p:spPr>
          <a:xfrm>
            <a:off x="7543800" y="1685925"/>
            <a:ext cx="2057400" cy="47148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887969" y="2298677"/>
            <a:ext cx="330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Generalizovaná lymfadenopatie</a:t>
            </a:r>
          </a:p>
          <a:p>
            <a:r>
              <a:rPr lang="cs-CZ" sz="1600" dirty="0" smtClean="0"/>
              <a:t>= povšechné zvětšení mízních uzlin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173437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7" y="104775"/>
            <a:ext cx="10790752" cy="635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63" y="114300"/>
            <a:ext cx="940507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6" y="171450"/>
            <a:ext cx="10278336" cy="62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7225" y="3428982"/>
            <a:ext cx="10644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err="1"/>
              <a:t>Dihydropyrimidine</a:t>
            </a:r>
            <a:r>
              <a:rPr lang="cs-CZ" sz="2000" b="1" dirty="0"/>
              <a:t> </a:t>
            </a:r>
            <a:r>
              <a:rPr lang="cs-CZ" sz="2000" b="1" dirty="0" err="1"/>
              <a:t>dehydrogenase</a:t>
            </a:r>
            <a:r>
              <a:rPr lang="cs-CZ" sz="2000" b="1" dirty="0"/>
              <a:t> (DPD</a:t>
            </a:r>
            <a:r>
              <a:rPr lang="cs-CZ" sz="2000" b="1" dirty="0" smtClean="0"/>
              <a:t>) </a:t>
            </a:r>
            <a:r>
              <a:rPr lang="cs-CZ" sz="2000" dirty="0" smtClean="0"/>
              <a:t>– enzyme </a:t>
            </a:r>
            <a:r>
              <a:rPr lang="cs-CZ" sz="2000" dirty="0" err="1" smtClean="0"/>
              <a:t>encoded</a:t>
            </a:r>
            <a:r>
              <a:rPr lang="cs-CZ" sz="2000" dirty="0" smtClean="0"/>
              <a:t> by </a:t>
            </a:r>
            <a:r>
              <a:rPr lang="en-US" sz="2000" i="1" dirty="0" smtClean="0"/>
              <a:t>DPYD</a:t>
            </a:r>
            <a:r>
              <a:rPr lang="en-US" sz="2000" dirty="0"/>
              <a:t> gene, is the rate-limiting step in pyrimidine catabolism and deactivates more than 80% of standard doses of 5FU and the oral 5FU prodrug </a:t>
            </a:r>
            <a:r>
              <a:rPr lang="en-US" sz="2000" dirty="0" err="1"/>
              <a:t>capecitabine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/>
              <a:t>True deficiency of DPD </a:t>
            </a:r>
            <a:r>
              <a:rPr lang="en-US" sz="2000" dirty="0"/>
              <a:t>affects approximately 5% of the overall population. In these patients, the lack of enzymatic activity increases the half-life of the drug, resulting in excess drug accumulation and toxicity</a:t>
            </a:r>
          </a:p>
          <a:p>
            <a:pPr algn="just"/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6"/>
          <a:stretch/>
        </p:blipFill>
        <p:spPr>
          <a:xfrm>
            <a:off x="657225" y="899742"/>
            <a:ext cx="11072813" cy="144340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57724" y="5529271"/>
            <a:ext cx="664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https://emedicine.medscape.com/article/1746057-overview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53440" y="499872"/>
            <a:ext cx="465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Pozn.  Geneticky vázaná intolerance cytostatik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1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98" y="0"/>
            <a:ext cx="9184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98" y="0"/>
            <a:ext cx="9433804" cy="67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" y="276225"/>
            <a:ext cx="11448477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0"/>
            <a:ext cx="10971062" cy="635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37" y="133348"/>
            <a:ext cx="9930125" cy="63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0"/>
            <a:ext cx="9344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" y="370521"/>
            <a:ext cx="6157913" cy="5834622"/>
          </a:xfrm>
          <a:prstGeom prst="rect">
            <a:avLst/>
          </a:prstGeom>
        </p:spPr>
      </p:pic>
      <p:sp>
        <p:nvSpPr>
          <p:cNvPr id="3" name="Šipka doleva 2"/>
          <p:cNvSpPr/>
          <p:nvPr/>
        </p:nvSpPr>
        <p:spPr>
          <a:xfrm>
            <a:off x="6515101" y="2071688"/>
            <a:ext cx="1943100" cy="54292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943975" y="2071688"/>
            <a:ext cx="242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Tumor plic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29531" y="6205143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https://www.stefajir.cz/plicni-tumor-rtg</a:t>
            </a:r>
          </a:p>
        </p:txBody>
      </p:sp>
    </p:spTree>
    <p:extLst>
      <p:ext uri="{BB962C8B-B14F-4D97-AF65-F5344CB8AC3E}">
        <p14:creationId xmlns:p14="http://schemas.microsoft.com/office/powerpoint/2010/main" val="28930836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64" y="0"/>
            <a:ext cx="8757072" cy="65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avel_kantorek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2868" y="195072"/>
            <a:ext cx="5893308" cy="642370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27008" y="5876544"/>
            <a:ext cx="253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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 descr="cikan mbl.jpg"/>
          <p:cNvPicPr/>
          <p:nvPr/>
        </p:nvPicPr>
        <p:blipFill>
          <a:blip r:embed="rId2" cstate="print"/>
          <a:srcRect r="6848"/>
          <a:stretch>
            <a:fillRect/>
          </a:stretch>
        </p:blipFill>
        <p:spPr>
          <a:xfrm>
            <a:off x="1273302" y="623538"/>
            <a:ext cx="5822442" cy="5582190"/>
          </a:xfrm>
          <a:prstGeom prst="rect">
            <a:avLst/>
          </a:prstGeom>
        </p:spPr>
      </p:pic>
      <p:sp>
        <p:nvSpPr>
          <p:cNvPr id="3" name="Šipka doleva 2"/>
          <p:cNvSpPr/>
          <p:nvPr/>
        </p:nvSpPr>
        <p:spPr>
          <a:xfrm>
            <a:off x="4930141" y="3949256"/>
            <a:ext cx="1943100" cy="54292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595616" y="3938016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Nádor mozku</a:t>
            </a:r>
            <a:endParaRPr lang="cs-CZ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Nádor jako náhlá příhoda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Invazivní růst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chemeClr val="accent5"/>
                </a:solidFill>
              </a:rPr>
              <a:t>obstrukce</a:t>
            </a:r>
            <a:r>
              <a:rPr lang="cs-CZ" dirty="0" smtClean="0"/>
              <a:t> – syndrom horní duté žíly, syndrom míšního útlaku, syndrom intrakraniální hypertenze, ileus, obstrukce GIT, </a:t>
            </a:r>
            <a:r>
              <a:rPr lang="cs-CZ" dirty="0" err="1" smtClean="0"/>
              <a:t>urotraktu</a:t>
            </a:r>
            <a:r>
              <a:rPr lang="cs-CZ" dirty="0" smtClean="0"/>
              <a:t>, bronchů </a:t>
            </a:r>
          </a:p>
          <a:p>
            <a:endParaRPr lang="cs-CZ" dirty="0"/>
          </a:p>
          <a:p>
            <a:r>
              <a:rPr lang="cs-CZ" b="1" dirty="0" err="1" smtClean="0"/>
              <a:t>Infiltrativní</a:t>
            </a:r>
            <a:r>
              <a:rPr lang="cs-CZ" b="1" dirty="0" smtClean="0"/>
              <a:t> růst </a:t>
            </a:r>
            <a:r>
              <a:rPr lang="cs-CZ" dirty="0" smtClean="0"/>
              <a:t>– </a:t>
            </a:r>
            <a:r>
              <a:rPr lang="cs-CZ" b="1" dirty="0" smtClean="0">
                <a:solidFill>
                  <a:schemeClr val="accent5"/>
                </a:solidFill>
              </a:rPr>
              <a:t>perforace </a:t>
            </a:r>
            <a:r>
              <a:rPr lang="cs-CZ" dirty="0" smtClean="0"/>
              <a:t>-střevo</a:t>
            </a:r>
            <a:r>
              <a:rPr lang="cs-CZ" b="1" dirty="0" smtClean="0">
                <a:solidFill>
                  <a:schemeClr val="accent5"/>
                </a:solidFill>
              </a:rPr>
              <a:t>, výpotek </a:t>
            </a:r>
            <a:r>
              <a:rPr lang="cs-CZ" b="1" dirty="0" smtClean="0"/>
              <a:t>– </a:t>
            </a:r>
            <a:r>
              <a:rPr lang="cs-CZ" dirty="0" smtClean="0"/>
              <a:t>pleura, perikard, ascites</a:t>
            </a:r>
          </a:p>
          <a:p>
            <a:endParaRPr lang="cs-CZ" dirty="0"/>
          </a:p>
          <a:p>
            <a:r>
              <a:rPr lang="cs-CZ" b="1" dirty="0" smtClean="0"/>
              <a:t>Metabolické/</a:t>
            </a:r>
            <a:r>
              <a:rPr lang="cs-CZ" b="1" dirty="0" err="1" smtClean="0"/>
              <a:t>paraneoplastické</a:t>
            </a:r>
            <a:r>
              <a:rPr lang="cs-CZ" b="1" dirty="0" smtClean="0"/>
              <a:t>  projevy </a:t>
            </a:r>
            <a:r>
              <a:rPr lang="cs-CZ" dirty="0" smtClean="0"/>
              <a:t>– syndrom nádorového rozpadu, </a:t>
            </a:r>
            <a:r>
              <a:rPr lang="cs-CZ" dirty="0" err="1" smtClean="0"/>
              <a:t>hyperviskozní</a:t>
            </a:r>
            <a:r>
              <a:rPr lang="cs-CZ" dirty="0" smtClean="0"/>
              <a:t> syndrom, </a:t>
            </a:r>
            <a:r>
              <a:rPr lang="cs-CZ" dirty="0" err="1" smtClean="0"/>
              <a:t>hyperkalcémie</a:t>
            </a:r>
            <a:r>
              <a:rPr lang="cs-CZ" dirty="0" smtClean="0"/>
              <a:t>, hypertenzní krize, syndrom </a:t>
            </a:r>
            <a:r>
              <a:rPr lang="cs-CZ" dirty="0" err="1" smtClean="0"/>
              <a:t>inadekvátní</a:t>
            </a:r>
            <a:r>
              <a:rPr lang="cs-CZ" dirty="0" smtClean="0"/>
              <a:t> sekrece antidiuretického hormonu ADH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0600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1174</Words>
  <Application>Microsoft Office PowerPoint</Application>
  <PresentationFormat>Širokoúhlá obrazovka</PresentationFormat>
  <Paragraphs>206</Paragraphs>
  <Slides>71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6" baseType="lpstr">
      <vt:lpstr>Arial</vt:lpstr>
      <vt:lpstr>Calibri</vt:lpstr>
      <vt:lpstr>Calibri Light</vt:lpstr>
      <vt:lpstr>Wingdings</vt:lpstr>
      <vt:lpstr>Motiv Office</vt:lpstr>
      <vt:lpstr> Příznaky nádorů, diagnostika, hodnocení rozsahu onkologických onemocnění   (MKN-O, TNM staging)  Protinádorová chemoterapie</vt:lpstr>
      <vt:lpstr>Příznaky nádorových onemocnění- symptomy</vt:lpstr>
      <vt:lpstr>Nádor jako příčina ne/specifických obtíží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Nádor jako náhlá příhoda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Diagnostika nádorů</vt:lpstr>
      <vt:lpstr>Prezentace aplikace PowerPoint</vt:lpstr>
      <vt:lpstr>Typy nádorů dle původu</vt:lpstr>
      <vt:lpstr>Klasifikace zhoubných novotvarů</vt:lpstr>
      <vt:lpstr>International Classification of Diseases  International Classification of Diseases for Oncology – ICD-0-3</vt:lpstr>
      <vt:lpstr>Prezentace aplikace PowerPoint</vt:lpstr>
      <vt:lpstr>Prezentace aplikace PowerPoint</vt:lpstr>
      <vt:lpstr>TNM klasifikace zhoubných novotvarů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Protinádorová léčba</vt:lpstr>
      <vt:lpstr>Chirurgická léčba</vt:lpstr>
      <vt:lpstr>Prezentace aplikace PowerPoint</vt:lpstr>
      <vt:lpstr>Systémová terapie cytostatiky</vt:lpstr>
      <vt:lpstr>Chemosenzitivita</vt:lpstr>
      <vt:lpstr>Prezentace aplikace PowerPoint</vt:lpstr>
      <vt:lpstr>Prezentace aplikace PowerPoint</vt:lpstr>
      <vt:lpstr>Prezentace aplikace PowerPoint</vt:lpstr>
      <vt:lpstr>Prezentace aplikace PowerPoint</vt:lpstr>
      <vt:lpstr>Protinádorová systémová léčba – konvenční chemoterapie</vt:lpstr>
      <vt:lpstr>Způsob podání chemoterapie</vt:lpstr>
      <vt:lpstr>Prezentace aplikace PowerPoint</vt:lpstr>
      <vt:lpstr>Prezentace aplikace PowerPoint</vt:lpstr>
      <vt:lpstr>Principy protinádorové terapie</vt:lpstr>
      <vt:lpstr>Prezentace aplikace PowerPoint</vt:lpstr>
      <vt:lpstr>Prezentace aplikace PowerPoint</vt:lpstr>
      <vt:lpstr>Prezentace aplikace PowerPoint</vt:lpstr>
      <vt:lpstr>Prezentace aplikace PowerPoint</vt:lpstr>
      <vt:lpstr>Mechanismus účinku cytostatik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klinické onkologie Rozsah onemocnění  v onkologii  (staging, MKN-O, TNM), staging, příznaky nádorů.  Protinádorová chemoterapie</dc:title>
  <dc:creator>Jana Zitterbartova</dc:creator>
  <cp:lastModifiedBy>Jana Zitterbartova</cp:lastModifiedBy>
  <cp:revision>146</cp:revision>
  <dcterms:created xsi:type="dcterms:W3CDTF">2019-02-24T08:11:00Z</dcterms:created>
  <dcterms:modified xsi:type="dcterms:W3CDTF">2020-02-26T09:33:52Z</dcterms:modified>
</cp:coreProperties>
</file>