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350" r:id="rId3"/>
    <p:sldId id="300" r:id="rId4"/>
    <p:sldId id="301" r:id="rId5"/>
    <p:sldId id="303" r:id="rId6"/>
    <p:sldId id="304" r:id="rId7"/>
    <p:sldId id="305" r:id="rId8"/>
    <p:sldId id="306" r:id="rId9"/>
    <p:sldId id="354" r:id="rId10"/>
    <p:sldId id="308" r:id="rId11"/>
    <p:sldId id="309" r:id="rId12"/>
    <p:sldId id="315" r:id="rId13"/>
    <p:sldId id="312" r:id="rId14"/>
    <p:sldId id="313" r:id="rId15"/>
    <p:sldId id="314" r:id="rId16"/>
    <p:sldId id="351" r:id="rId17"/>
    <p:sldId id="316" r:id="rId18"/>
    <p:sldId id="35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F77"/>
    <a:srgbClr val="D16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966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AC207-762A-4F98-82CE-914C67230C4A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94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3924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98206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418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0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47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59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23.03.2020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23.03.2020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23.03.2020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-projec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hyperlink" Target="http://www.google.cz/" TargetMode="External"/><Relationship Id="rId4" Type="http://schemas.openxmlformats.org/officeDocument/2006/relationships/hyperlink" Target="http://rseek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782180" y="3789040"/>
            <a:ext cx="3631035" cy="784830"/>
          </a:xfrm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cs-CZ" sz="1800" b="1" dirty="0" smtClean="0">
                <a:latin typeface="+mj-lt"/>
              </a:rPr>
              <a:t>Vyučující: </a:t>
            </a:r>
            <a:r>
              <a:rPr lang="cs-CZ" sz="1800" dirty="0" smtClean="0">
                <a:latin typeface="+mj-lt"/>
              </a:rPr>
              <a:t>RNDr. Simona </a:t>
            </a:r>
            <a:r>
              <a:rPr lang="cs-CZ" sz="1800" dirty="0" err="1" smtClean="0">
                <a:latin typeface="+mj-lt"/>
              </a:rPr>
              <a:t>Littnerová</a:t>
            </a:r>
            <a:endParaRPr lang="cs-CZ" sz="1800" dirty="0" smtClean="0">
              <a:latin typeface="+mj-lt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 smtClean="0">
                <a:latin typeface="+mj-lt"/>
              </a:rPr>
              <a:t>Kontakt: </a:t>
            </a:r>
            <a:r>
              <a:rPr lang="cs-CZ" sz="1800" dirty="0" smtClean="0">
                <a:latin typeface="+mj-lt"/>
              </a:rPr>
              <a:t>littnerova</a:t>
            </a:r>
            <a:r>
              <a:rPr lang="en-US" sz="1800" dirty="0" smtClean="0">
                <a:latin typeface="+mj-lt"/>
              </a:rPr>
              <a:t>@</a:t>
            </a:r>
            <a:r>
              <a:rPr lang="cs-CZ" sz="1800" dirty="0" smtClean="0">
                <a:latin typeface="+mj-lt"/>
              </a:rPr>
              <a:t>iba.muni.cz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205209" y="548680"/>
            <a:ext cx="8784976" cy="1415772"/>
          </a:xfrm>
          <a:noFill/>
        </p:spPr>
        <p:txBody>
          <a:bodyPr wrap="square"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Pokročilé </a:t>
            </a:r>
            <a:r>
              <a:rPr lang="cs-CZ" sz="4200" dirty="0">
                <a:solidFill>
                  <a:schemeClr val="accent1"/>
                </a:solidFill>
                <a:latin typeface="Arial" pitchFamily="34" charset="0"/>
              </a:rPr>
              <a:t>statistické metody – cvičení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260648"/>
            <a:ext cx="8985250" cy="776287"/>
          </a:xfrm>
          <a:noFill/>
        </p:spPr>
        <p:txBody>
          <a:bodyPr anchor="ctr"/>
          <a:lstStyle/>
          <a:p>
            <a:r>
              <a:rPr lang="cs-CZ" altLang="cs-CZ" dirty="0" smtClean="0"/>
              <a:t>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970907" y="1850231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Kolikrát ?</a:t>
            </a:r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970907" y="3000639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955032" y="4151047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970907" y="5301456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Rovná se ?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1142107" y="1847056"/>
            <a:ext cx="1828800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poměrová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intervalová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ordinální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nominální</a:t>
            </a:r>
          </a:p>
        </p:txBody>
      </p:sp>
      <p:sp>
        <p:nvSpPr>
          <p:cNvPr id="29707" name="AutoShape 10"/>
          <p:cNvSpPr>
            <a:spLocks noChangeArrowheads="1"/>
          </p:cNvSpPr>
          <p:nvPr/>
        </p:nvSpPr>
        <p:spPr bwMode="auto">
          <a:xfrm rot="16200000" flipV="1">
            <a:off x="1599307" y="21518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9708" name="AutoShape 11"/>
          <p:cNvSpPr>
            <a:spLocks noChangeArrowheads="1"/>
          </p:cNvSpPr>
          <p:nvPr/>
        </p:nvSpPr>
        <p:spPr bwMode="auto">
          <a:xfrm rot="16200000" flipV="1">
            <a:off x="1599307" y="33710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9709" name="AutoShape 12"/>
          <p:cNvSpPr>
            <a:spLocks noChangeArrowheads="1"/>
          </p:cNvSpPr>
          <p:nvPr/>
        </p:nvSpPr>
        <p:spPr bwMode="auto">
          <a:xfrm rot="16200000" flipV="1">
            <a:off x="1599307" y="45140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5101332" y="2188801"/>
            <a:ext cx="1435100" cy="76835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5101332" y="4508138"/>
            <a:ext cx="1435100" cy="783193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</a:t>
            </a:r>
            <a:r>
              <a:rPr lang="cs-CZ" sz="200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data *</a:t>
            </a:r>
            <a:endParaRPr lang="cs-CZ" sz="2000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661248" y="2420888"/>
            <a:ext cx="259127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b="1" i="1" dirty="0" smtClean="0"/>
              <a:t>Spojitá data můžeme agregovat do kategorií. </a:t>
            </a:r>
            <a:endParaRPr lang="cs-CZ" sz="1600" b="1" dirty="0"/>
          </a:p>
        </p:txBody>
      </p:sp>
      <p:sp>
        <p:nvSpPr>
          <p:cNvPr id="20" name="Šipka nahoru 19"/>
          <p:cNvSpPr/>
          <p:nvPr/>
        </p:nvSpPr>
        <p:spPr>
          <a:xfrm>
            <a:off x="395536" y="1916832"/>
            <a:ext cx="288032" cy="3816424"/>
          </a:xfrm>
          <a:prstGeom prst="up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9933"/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 rot="16200000">
            <a:off x="-1131195" y="3578287"/>
            <a:ext cx="2972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Roste informační hodnota dat</a:t>
            </a:r>
            <a:endParaRPr lang="cs-CZ" dirty="0"/>
          </a:p>
        </p:txBody>
      </p:sp>
      <p:sp>
        <p:nvSpPr>
          <p:cNvPr id="22" name="Šipka dolů 21"/>
          <p:cNvSpPr/>
          <p:nvPr/>
        </p:nvSpPr>
        <p:spPr>
          <a:xfrm>
            <a:off x="5464696" y="3137208"/>
            <a:ext cx="288032" cy="1224136"/>
          </a:xfrm>
          <a:prstGeom prst="down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9933"/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 rot="10740000">
            <a:off x="5814075" y="3134787"/>
            <a:ext cx="288032" cy="1224136"/>
          </a:xfrm>
          <a:prstGeom prst="downArrow">
            <a:avLst/>
          </a:prstGeom>
          <a:gradFill>
            <a:gsLst>
              <a:gs pos="0">
                <a:srgbClr val="FF9933"/>
              </a:gs>
              <a:gs pos="50000">
                <a:schemeClr val="accent1">
                  <a:lumMod val="75000"/>
                </a:schemeClr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Násobení 23"/>
          <p:cNvSpPr/>
          <p:nvPr/>
        </p:nvSpPr>
        <p:spPr>
          <a:xfrm>
            <a:off x="5628700" y="3356992"/>
            <a:ext cx="648072" cy="72008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6660232" y="3528000"/>
            <a:ext cx="2448272" cy="3385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Ztratíme část informace</a:t>
            </a:r>
            <a:endParaRPr lang="cs-CZ" sz="1600" dirty="0"/>
          </a:p>
        </p:txBody>
      </p:sp>
      <p:sp>
        <p:nvSpPr>
          <p:cNvPr id="28" name="Plus 27"/>
          <p:cNvSpPr/>
          <p:nvPr/>
        </p:nvSpPr>
        <p:spPr>
          <a:xfrm>
            <a:off x="6372200" y="3139227"/>
            <a:ext cx="288032" cy="288032"/>
          </a:xfrm>
          <a:prstGeom prst="mathPlus">
            <a:avLst/>
          </a:prstGeom>
          <a:solidFill>
            <a:srgbClr val="92D050"/>
          </a:solidFill>
          <a:ln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6665995" y="2996952"/>
            <a:ext cx="2333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Zjednodušíme si interpretaci výsledků</a:t>
            </a:r>
            <a:endParaRPr lang="cs-CZ" sz="1600" dirty="0"/>
          </a:p>
        </p:txBody>
      </p:sp>
      <p:sp>
        <p:nvSpPr>
          <p:cNvPr id="30" name="Mínus 29"/>
          <p:cNvSpPr/>
          <p:nvPr/>
        </p:nvSpPr>
        <p:spPr>
          <a:xfrm>
            <a:off x="6372200" y="3574177"/>
            <a:ext cx="288032" cy="28803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6660232" y="3888000"/>
            <a:ext cx="2448272" cy="10772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 vytvořených kategorií již nelze zrekonstruovat původní spojitou proměnnou</a:t>
            </a:r>
            <a:endParaRPr lang="cs-CZ" sz="1600" dirty="0"/>
          </a:p>
        </p:txBody>
      </p:sp>
      <p:sp>
        <p:nvSpPr>
          <p:cNvPr id="33" name="Mínus 32"/>
          <p:cNvSpPr/>
          <p:nvPr/>
        </p:nvSpPr>
        <p:spPr>
          <a:xfrm>
            <a:off x="6372200" y="3935958"/>
            <a:ext cx="288032" cy="28803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Levá složená závorka 33"/>
          <p:cNvSpPr/>
          <p:nvPr/>
        </p:nvSpPr>
        <p:spPr>
          <a:xfrm>
            <a:off x="971600" y="1844824"/>
            <a:ext cx="144016" cy="1512168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Levá složená závorka 34"/>
          <p:cNvSpPr/>
          <p:nvPr/>
        </p:nvSpPr>
        <p:spPr>
          <a:xfrm>
            <a:off x="971600" y="4149080"/>
            <a:ext cx="144016" cy="1512168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 rot="16200000">
            <a:off x="89886" y="2402896"/>
            <a:ext cx="1394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kvantitativní</a:t>
            </a:r>
            <a:endParaRPr lang="cs-CZ" dirty="0"/>
          </a:p>
        </p:txBody>
      </p:sp>
      <p:sp>
        <p:nvSpPr>
          <p:cNvPr id="37" name="Obdélník 36"/>
          <p:cNvSpPr/>
          <p:nvPr/>
        </p:nvSpPr>
        <p:spPr>
          <a:xfrm rot="16200000">
            <a:off x="197505" y="4707152"/>
            <a:ext cx="1197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kvalitativní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004048" y="5373216"/>
            <a:ext cx="2664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* Pozor! I kvantitativní data mohou být diskrétního typu.</a:t>
            </a:r>
          </a:p>
          <a:p>
            <a:r>
              <a:rPr lang="cs-CZ" altLang="cs-CZ" sz="1600" dirty="0" smtClean="0"/>
              <a:t>Např.: počet dětí v rodině.</a:t>
            </a:r>
          </a:p>
          <a:p>
            <a:pPr marL="285750" indent="-285750">
              <a:buFont typeface="Arial" charset="0"/>
              <a:buChar char="•"/>
            </a:pPr>
            <a:endParaRPr lang="cs-CZ" sz="16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4968000" y="1844824"/>
            <a:ext cx="0" cy="4032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4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Popisné statistiky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r>
              <a:rPr lang="cs-CZ" sz="2400" b="1" u="sng" dirty="0">
                <a:latin typeface="+mn-lt"/>
                <a:cs typeface="+mn-cs"/>
              </a:rPr>
              <a:t>Charakteristiky polohy </a:t>
            </a:r>
            <a:r>
              <a:rPr lang="cs-CZ" sz="2400" b="0" i="0" dirty="0">
                <a:latin typeface="+mn-lt"/>
                <a:cs typeface="+mn-cs"/>
              </a:rPr>
              <a:t>(míry střední hodnoty, míry centrální tendence)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b="0" i="0" dirty="0">
                <a:latin typeface="+mn-lt"/>
                <a:cs typeface="+mn-cs"/>
              </a:rPr>
              <a:t>Udávají, kolem jaké hodnoty se data centrují, resp. které hodnoty jsou </a:t>
            </a:r>
            <a:r>
              <a:rPr lang="cs-CZ" sz="2000" b="0" i="0" dirty="0" smtClean="0">
                <a:latin typeface="+mn-lt"/>
                <a:cs typeface="+mn-cs"/>
              </a:rPr>
              <a:t>nejčastější, popis „těžiště“ – míry polohy</a:t>
            </a:r>
            <a:endParaRPr lang="cs-CZ" sz="2000" b="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i="0" dirty="0">
                <a:solidFill>
                  <a:srgbClr val="00B050"/>
                </a:solidFill>
                <a:latin typeface="+mn-lt"/>
                <a:cs typeface="+mn-cs"/>
              </a:rPr>
              <a:t>Aritmetický průměr, medián, modus, geometrický průměr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sz="200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2400" b="1" i="0" u="sng" dirty="0">
                <a:latin typeface="+mn-lt"/>
                <a:cs typeface="+mn-cs"/>
              </a:rPr>
              <a:t>Charakteristiky variability </a:t>
            </a:r>
            <a:r>
              <a:rPr lang="cs-CZ" sz="2400" b="0" i="0" dirty="0">
                <a:latin typeface="+mn-lt"/>
                <a:cs typeface="+mn-cs"/>
              </a:rPr>
              <a:t>(proměnlivosti)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b="0" i="0" dirty="0">
                <a:latin typeface="+mn-lt"/>
                <a:cs typeface="+mn-cs"/>
              </a:rPr>
              <a:t>Zachycují rozptýlení hodnot v souboru (proměnlivost dat)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i="0" dirty="0">
                <a:solidFill>
                  <a:srgbClr val="FD9203"/>
                </a:solidFill>
                <a:latin typeface="+mn-lt"/>
                <a:cs typeface="+mn-cs"/>
              </a:rPr>
              <a:t>Variační rozpětí, rozptyl, směrodatná odchylka, variační koeficient, střední chyba průměru</a:t>
            </a:r>
          </a:p>
        </p:txBody>
      </p:sp>
    </p:spTree>
    <p:extLst>
      <p:ext uri="{BB962C8B-B14F-4D97-AF65-F5344CB8AC3E}">
        <p14:creationId xmlns:p14="http://schemas.microsoft.com/office/powerpoint/2010/main" val="13522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/>
              <a:t>Popis kvalitativních </a:t>
            </a:r>
            <a:r>
              <a:rPr lang="cs-CZ" altLang="cs-CZ" dirty="0" smtClean="0"/>
              <a:t>dat</a:t>
            </a:r>
          </a:p>
        </p:txBody>
      </p:sp>
      <p:sp>
        <p:nvSpPr>
          <p:cNvPr id="39940" name="Rectangle 3"/>
          <p:cNvSpPr>
            <a:spLocks noGrp="1"/>
          </p:cNvSpPr>
          <p:nvPr>
            <p:ph type="body" idx="4294967295"/>
          </p:nvPr>
        </p:nvSpPr>
        <p:spPr>
          <a:xfrm>
            <a:off x="3203848" y="3212976"/>
            <a:ext cx="2304256" cy="53684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altLang="cs-CZ" sz="1800" b="1" dirty="0" smtClean="0"/>
              <a:t>Koláčový graf</a:t>
            </a:r>
            <a:endParaRPr lang="cs-CZ" altLang="cs-CZ" sz="1800" dirty="0" smtClean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6516216" y="3222993"/>
            <a:ext cx="2016224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Sloupcový graf</a:t>
            </a:r>
            <a:endParaRPr lang="cs-CZ" altLang="cs-CZ" sz="1800" dirty="0" smtClean="0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251520" y="1412776"/>
            <a:ext cx="8374831" cy="102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Popis </a:t>
            </a:r>
            <a:r>
              <a:rPr lang="cs-CZ" altLang="cs-CZ" sz="2000" b="1" dirty="0"/>
              <a:t>kvalitativních </a:t>
            </a:r>
            <a:r>
              <a:rPr lang="cs-CZ" altLang="cs-CZ" sz="2000" b="1" dirty="0" smtClean="0"/>
              <a:t>dat: </a:t>
            </a:r>
          </a:p>
          <a:p>
            <a:pPr marL="714375">
              <a:buFont typeface="Wingdings" panose="05000000000000000000" pitchFamily="2" charset="2"/>
              <a:buChar char="§"/>
            </a:pPr>
            <a:r>
              <a:rPr lang="cs-CZ" sz="2000" dirty="0" smtClean="0"/>
              <a:t>procentuální </a:t>
            </a:r>
            <a:r>
              <a:rPr lang="cs-CZ" sz="2000" dirty="0"/>
              <a:t>zastoupení jednotlivých </a:t>
            </a:r>
            <a:r>
              <a:rPr lang="cs-CZ" sz="2000" dirty="0" smtClean="0"/>
              <a:t>kategorií</a:t>
            </a:r>
          </a:p>
          <a:p>
            <a:pPr marL="714375">
              <a:buFont typeface="Wingdings" panose="05000000000000000000" pitchFamily="2" charset="2"/>
              <a:buChar char="§"/>
            </a:pPr>
            <a:r>
              <a:rPr lang="cs-CZ" sz="2000" dirty="0" smtClean="0"/>
              <a:t>U ordinálních znaků lze využít </a:t>
            </a:r>
            <a:r>
              <a:rPr lang="el-GR" altLang="cs-CZ" sz="2000" dirty="0" smtClean="0">
                <a:latin typeface="Calibri" pitchFamily="34" charset="0"/>
              </a:rPr>
              <a:t>α</a:t>
            </a:r>
            <a:r>
              <a:rPr lang="cs-CZ" altLang="cs-CZ" sz="2000" dirty="0" smtClean="0">
                <a:latin typeface="Calibri" pitchFamily="34" charset="0"/>
              </a:rPr>
              <a:t>-kvantil. </a:t>
            </a:r>
            <a:endParaRPr lang="cs-CZ" sz="2000" dirty="0" smtClean="0"/>
          </a:p>
          <a:p>
            <a:pPr marL="341313" indent="-341313"/>
            <a:r>
              <a:rPr lang="cs-CZ" altLang="cs-CZ" sz="2000" b="1" dirty="0" smtClean="0"/>
              <a:t>Vizualizace kvalitativních dat: </a:t>
            </a:r>
            <a:r>
              <a:rPr lang="cs-CZ" altLang="cs-CZ" sz="2000" dirty="0" smtClean="0"/>
              <a:t>nejčastěji koláčový nebo sloupcový graf.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251520" y="3222993"/>
            <a:ext cx="2196455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Frekvenční tabulka</a:t>
            </a:r>
            <a:endParaRPr lang="cs-CZ" altLang="cs-CZ" sz="1800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50259"/>
              </p:ext>
            </p:extLst>
          </p:nvPr>
        </p:nvGraphicFramePr>
        <p:xfrm>
          <a:off x="467544" y="3903857"/>
          <a:ext cx="1800200" cy="1954907"/>
        </p:xfrm>
        <a:graphic>
          <a:graphicData uri="http://schemas.openxmlformats.org/drawingml/2006/table">
            <a:tbl>
              <a:tblPr>
                <a:tableStyleId>{EB9631B5-78F2-41C9-869B-9F39066F8104}</a:tableStyleId>
              </a:tblPr>
              <a:tblGrid>
                <a:gridCol w="81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Známka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  <a:latin typeface="+mj-lt"/>
                        </a:rPr>
                        <a:t>n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11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18,0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32,8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16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26,2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14,8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8,2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F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0,0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7285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9" t="4986" r="15811" b="17521"/>
          <a:stretch/>
        </p:blipFill>
        <p:spPr bwMode="auto">
          <a:xfrm>
            <a:off x="3143199" y="3975865"/>
            <a:ext cx="2508921" cy="2074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87" name="Picture 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7"/>
          <a:stretch/>
        </p:blipFill>
        <p:spPr bwMode="auto">
          <a:xfrm>
            <a:off x="5952009" y="3827934"/>
            <a:ext cx="3012479" cy="2409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 flipH="1">
            <a:off x="2123729" y="4359191"/>
            <a:ext cx="205729" cy="192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225949" y="4038581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modus</a:t>
            </a:r>
            <a:endParaRPr lang="en-GB" b="1" dirty="0">
              <a:solidFill>
                <a:srgbClr val="D163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148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Nadpis 1"/>
          <p:cNvSpPr>
            <a:spLocks noGrp="1"/>
          </p:cNvSpPr>
          <p:nvPr>
            <p:ph type="title"/>
          </p:nvPr>
        </p:nvSpPr>
        <p:spPr>
          <a:xfrm>
            <a:off x="107504" y="437927"/>
            <a:ext cx="8964488" cy="758825"/>
          </a:xfrm>
        </p:spPr>
        <p:txBody>
          <a:bodyPr/>
          <a:lstStyle/>
          <a:p>
            <a:r>
              <a:rPr lang="cs-CZ" altLang="cs-CZ" dirty="0"/>
              <a:t>Popis kvantitativních dat </a:t>
            </a:r>
            <a:br>
              <a:rPr lang="cs-CZ" altLang="cs-CZ" dirty="0"/>
            </a:br>
            <a:r>
              <a:rPr lang="cs-CZ" altLang="cs-CZ" dirty="0"/>
              <a:t>– c</a:t>
            </a:r>
            <a:r>
              <a:rPr lang="cs-CZ" dirty="0"/>
              <a:t>harakteristiky </a:t>
            </a:r>
            <a:r>
              <a:rPr lang="cs-CZ" dirty="0" smtClean="0"/>
              <a:t>středu</a:t>
            </a:r>
            <a:endParaRPr lang="cs-CZ" altLang="cs-CZ" dirty="0" smtClean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i="0" u="sng" dirty="0" smtClean="0">
                <a:solidFill>
                  <a:srgbClr val="00B050"/>
                </a:solidFill>
                <a:latin typeface="+mn-lt"/>
                <a:cs typeface="+mn-cs"/>
              </a:rPr>
              <a:t>Aritmetický </a:t>
            </a:r>
            <a:r>
              <a:rPr lang="cs-CZ" sz="2000" b="1" i="0" u="sng" dirty="0">
                <a:solidFill>
                  <a:srgbClr val="00B050"/>
                </a:solidFill>
                <a:latin typeface="+mn-lt"/>
                <a:cs typeface="+mn-cs"/>
              </a:rPr>
              <a:t>průměr</a:t>
            </a:r>
            <a:r>
              <a:rPr lang="cs-CZ" sz="2000" b="0" i="0" dirty="0">
                <a:latin typeface="+mn-lt"/>
                <a:cs typeface="+mn-cs"/>
              </a:rPr>
              <a:t>: </a:t>
            </a:r>
            <a:r>
              <a:rPr lang="cs-CZ" sz="2000" b="0" i="0" dirty="0" smtClean="0">
                <a:latin typeface="+mn-lt"/>
                <a:cs typeface="+mn-cs"/>
              </a:rPr>
              <a:t>je </a:t>
            </a:r>
            <a:r>
              <a:rPr lang="cs-CZ" sz="2000" b="0" i="0" dirty="0">
                <a:latin typeface="+mn-lt"/>
                <a:cs typeface="+mn-cs"/>
              </a:rPr>
              <a:t>definován jako součet všech naměřených </a:t>
            </a:r>
            <a:r>
              <a:rPr lang="cs-CZ" sz="2000" b="0" i="0" dirty="0" smtClean="0">
                <a:latin typeface="+mn-lt"/>
                <a:cs typeface="+mn-cs"/>
              </a:rPr>
              <a:t>údajů (</a:t>
            </a:r>
            <a:r>
              <a:rPr lang="cs-CZ" sz="2000" i="1" dirty="0" err="1">
                <a:solidFill>
                  <a:prstClr val="black"/>
                </a:solidFill>
              </a:rPr>
              <a:t>x</a:t>
            </a:r>
            <a:r>
              <a:rPr lang="cs-CZ" sz="2000" i="1" baseline="-25000" dirty="0" err="1">
                <a:solidFill>
                  <a:prstClr val="black"/>
                </a:solidFill>
              </a:rPr>
              <a:t>i</a:t>
            </a:r>
            <a:r>
              <a:rPr lang="cs-CZ" sz="2000" b="0" i="0" dirty="0" smtClean="0">
                <a:latin typeface="+mn-lt"/>
                <a:cs typeface="+mn-cs"/>
              </a:rPr>
              <a:t>) </a:t>
            </a:r>
            <a:r>
              <a:rPr lang="cs-CZ" sz="2000" b="0" i="0" dirty="0">
                <a:latin typeface="+mn-lt"/>
                <a:cs typeface="+mn-cs"/>
              </a:rPr>
              <a:t>vydělený jejich </a:t>
            </a:r>
            <a:r>
              <a:rPr lang="cs-CZ" sz="2000" b="0" i="0" dirty="0" smtClean="0">
                <a:latin typeface="+mn-lt"/>
                <a:cs typeface="+mn-cs"/>
              </a:rPr>
              <a:t>počtem (n):</a:t>
            </a:r>
          </a:p>
          <a:p>
            <a:pPr marL="4678362" lvl="8" eaLnBrk="0" hangingPunct="0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2000" dirty="0" smtClean="0"/>
              <a:t>   .</a:t>
            </a:r>
            <a:endParaRPr lang="cs-CZ" sz="2000" dirty="0"/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endParaRPr lang="cs-CZ" sz="2000" b="1" i="0" u="sng" dirty="0" smtClean="0">
              <a:solidFill>
                <a:srgbClr val="00B050"/>
              </a:solidFill>
              <a:latin typeface="Calibri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i="0" u="sng" dirty="0" smtClean="0">
                <a:solidFill>
                  <a:srgbClr val="00B050"/>
                </a:solidFill>
                <a:latin typeface="Calibri"/>
                <a:cs typeface="+mn-cs"/>
              </a:rPr>
              <a:t>Geometrický </a:t>
            </a:r>
            <a:r>
              <a:rPr lang="cs-CZ" sz="2000" b="1" i="0" u="sng" dirty="0">
                <a:solidFill>
                  <a:srgbClr val="00B050"/>
                </a:solidFill>
                <a:latin typeface="Calibri"/>
                <a:cs typeface="+mn-cs"/>
              </a:rPr>
              <a:t>průměr</a:t>
            </a:r>
            <a:r>
              <a:rPr lang="cs-CZ" sz="2000" b="0" i="0" dirty="0">
                <a:latin typeface="Calibri"/>
                <a:cs typeface="+mn-cs"/>
              </a:rPr>
              <a:t>: </a:t>
            </a:r>
            <a:r>
              <a:rPr lang="cs-CZ" sz="2000" b="0" i="0" dirty="0" smtClean="0">
                <a:latin typeface="Calibri"/>
                <a:cs typeface="+mn-cs"/>
              </a:rPr>
              <a:t>logaritmus </a:t>
            </a:r>
            <a:r>
              <a:rPr lang="cs-CZ" sz="2000" b="0" i="0" dirty="0">
                <a:latin typeface="Calibri"/>
                <a:cs typeface="+mn-cs"/>
              </a:rPr>
              <a:t>geometrického průměru je roven aritmetickému průměru logaritmovaných hodnot souboru</a:t>
            </a:r>
            <a:r>
              <a:rPr lang="cs-CZ" sz="2000" b="0" i="0" dirty="0" smtClean="0">
                <a:latin typeface="Calibri"/>
                <a:cs typeface="+mn-cs"/>
              </a:rPr>
              <a:t>.</a:t>
            </a:r>
          </a:p>
          <a:p>
            <a:pPr eaLnBrk="0" hangingPunct="0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endParaRPr lang="cs-CZ" sz="2000" b="0" i="0" dirty="0" smtClean="0">
              <a:latin typeface="Calibri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u="sng" dirty="0" smtClean="0">
                <a:solidFill>
                  <a:srgbClr val="00B050"/>
                </a:solidFill>
                <a:latin typeface="Calibri"/>
              </a:rPr>
              <a:t>Medián:</a:t>
            </a:r>
            <a:r>
              <a:rPr lang="cs-CZ" sz="2000" dirty="0" smtClean="0">
                <a:latin typeface="Calibri"/>
              </a:rPr>
              <a:t>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4" charset="0"/>
              </a:rPr>
              <a:t>znamená 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</a:rPr>
              <a:t>hodnotu, jež dělí řadu podle velikosti seřazených výsledků na dvě stejně početné poloviny. </a:t>
            </a:r>
            <a:r>
              <a:rPr lang="cs-CZ" altLang="cs-CZ" sz="2000" dirty="0">
                <a:latin typeface="Calibri" pitchFamily="34" charset="0"/>
              </a:rPr>
              <a:t>Jestliže n je sudé číslo, pak </a:t>
            </a:r>
            <a:r>
              <a:rPr lang="cs-CZ" altLang="cs-CZ" sz="2000" dirty="0" smtClean="0">
                <a:latin typeface="Calibri" pitchFamily="34" charset="0"/>
              </a:rPr>
              <a:t>	            ,</a:t>
            </a:r>
            <a:endParaRPr lang="cs-CZ" altLang="cs-CZ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cs-CZ" altLang="cs-CZ" sz="2000" dirty="0">
                <a:latin typeface="Calibri" pitchFamily="34" charset="0"/>
              </a:rPr>
              <a:t>       </a:t>
            </a:r>
            <a:r>
              <a:rPr lang="cs-CZ" altLang="cs-CZ" sz="2000" dirty="0" smtClean="0">
                <a:latin typeface="Calibri" pitchFamily="34" charset="0"/>
              </a:rPr>
              <a:t>jestliže </a:t>
            </a:r>
            <a:r>
              <a:rPr lang="cs-CZ" altLang="cs-CZ" sz="2000" dirty="0">
                <a:latin typeface="Calibri" pitchFamily="34" charset="0"/>
              </a:rPr>
              <a:t>n je liché číslo, pak </a:t>
            </a:r>
            <a:r>
              <a:rPr lang="cs-CZ" altLang="cs-CZ" sz="2000" dirty="0" smtClean="0">
                <a:latin typeface="Calibri" pitchFamily="34" charset="0"/>
              </a:rPr>
              <a:t>	       .</a:t>
            </a:r>
            <a:endParaRPr lang="cs-CZ" altLang="cs-CZ" sz="2000" baseline="-25000" dirty="0">
              <a:latin typeface="Calibri" pitchFamily="34" charset="0"/>
            </a:endParaRP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168623"/>
              </p:ext>
            </p:extLst>
          </p:nvPr>
        </p:nvGraphicFramePr>
        <p:xfrm>
          <a:off x="3936206" y="2047503"/>
          <a:ext cx="12652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1" name="Rovnice" r:id="rId3" imgW="736560" imgH="431640" progId="Equation.3">
                  <p:embed/>
                </p:oleObj>
              </mc:Choice>
              <mc:Fallback>
                <p:oleObj name="Rovnice" r:id="rId3" imgW="736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6206" y="2047503"/>
                        <a:ext cx="1265238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871208"/>
              </p:ext>
            </p:extLst>
          </p:nvPr>
        </p:nvGraphicFramePr>
        <p:xfrm>
          <a:off x="6902450" y="4365104"/>
          <a:ext cx="14970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2" name="Rovnice" r:id="rId5" imgW="1091880" imgH="342720" progId="Equation.3">
                  <p:embed/>
                </p:oleObj>
              </mc:Choice>
              <mc:Fallback>
                <p:oleObj name="Rovnice" r:id="rId5" imgW="10918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2450" y="4365104"/>
                        <a:ext cx="1497013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052453"/>
              </p:ext>
            </p:extLst>
          </p:nvPr>
        </p:nvGraphicFramePr>
        <p:xfrm>
          <a:off x="3563888" y="4725144"/>
          <a:ext cx="9223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" name="Rovnice" r:id="rId7" imgW="672840" imgH="241200" progId="Equation.3">
                  <p:embed/>
                </p:oleObj>
              </mc:Choice>
              <mc:Fallback>
                <p:oleObj name="Rovnice" r:id="rId7" imgW="672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725144"/>
                        <a:ext cx="92233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6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Průměr vs. medián</a:t>
            </a:r>
          </a:p>
        </p:txBody>
      </p:sp>
      <p:sp>
        <p:nvSpPr>
          <p:cNvPr id="38916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4598988"/>
          </a:xfrm>
        </p:spPr>
        <p:txBody>
          <a:bodyPr/>
          <a:lstStyle/>
          <a:p>
            <a:pPr marL="341313" indent="-341313">
              <a:spcAft>
                <a:spcPts val="600"/>
              </a:spcAft>
              <a:buClr>
                <a:srgbClr val="D16349"/>
              </a:buClr>
              <a:buFont typeface="Wingdings 2" pitchFamily="18" charset="2"/>
              <a:buNone/>
            </a:pPr>
            <a:r>
              <a:rPr lang="cs-CZ" altLang="cs-CZ" sz="2000" b="1" u="sng" dirty="0" smtClean="0">
                <a:solidFill>
                  <a:srgbClr val="FF0000"/>
                </a:solidFill>
              </a:rPr>
              <a:t>PAMATUJ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: </a:t>
            </a:r>
          </a:p>
          <a:p>
            <a:pPr marL="341313" indent="-341313">
              <a:buClr>
                <a:srgbClr val="D16349"/>
              </a:buClr>
            </a:pPr>
            <a:r>
              <a:rPr lang="cs-CZ" altLang="cs-CZ" sz="2000" b="1" dirty="0" smtClean="0">
                <a:solidFill>
                  <a:srgbClr val="0070C0"/>
                </a:solidFill>
              </a:rPr>
              <a:t>Průměr je silně ovlivněn extrémními hodnotami (tzv. odlehlá pozorování), medián není ovlivněn vybočujícími pozorováními.</a:t>
            </a:r>
          </a:p>
          <a:p>
            <a:pPr marL="341313" indent="-341313">
              <a:buClr>
                <a:srgbClr val="D16349"/>
              </a:buClr>
            </a:pPr>
            <a:r>
              <a:rPr lang="cs-CZ" altLang="cs-CZ" sz="2000" b="1" dirty="0" smtClean="0">
                <a:solidFill>
                  <a:srgbClr val="0070C0"/>
                </a:solidFill>
              </a:rPr>
              <a:t>Průměr je vhodný ukazatel středu u normálního/symetrického rozložení, medián je vhodnou charakteristikou středu souboru i v případě veličin s neznámým rozdělením.</a:t>
            </a:r>
          </a:p>
          <a:p>
            <a:pPr marL="341313" indent="-341313"/>
            <a:r>
              <a:rPr lang="cs-CZ" altLang="cs-CZ" sz="2000" dirty="0" smtClean="0"/>
              <a:t>V případě symetrického rozložení jsou jejich hodnoty v podstatě shodné, v případě asymetrického rozložení však nikoliv!</a:t>
            </a:r>
          </a:p>
          <a:p>
            <a:pPr marL="341313" indent="-341313"/>
            <a:endParaRPr lang="cs-CZ" altLang="cs-CZ" sz="2000" dirty="0" smtClean="0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459288"/>
            <a:ext cx="40322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70388"/>
            <a:ext cx="424815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9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altLang="cs-CZ" dirty="0"/>
              <a:t>Popis kvantitativních dat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– c</a:t>
            </a:r>
            <a:r>
              <a:rPr lang="cs-CZ" dirty="0" smtClean="0"/>
              <a:t>harakteristiky variability</a:t>
            </a:r>
            <a:endParaRPr lang="cs-CZ" altLang="cs-CZ" dirty="0" smtClean="0"/>
          </a:p>
        </p:txBody>
      </p:sp>
      <p:sp>
        <p:nvSpPr>
          <p:cNvPr id="7173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566316"/>
            <a:ext cx="8784976" cy="4598988"/>
          </a:xfrm>
        </p:spPr>
        <p:txBody>
          <a:bodyPr/>
          <a:lstStyle/>
          <a:p>
            <a:pPr marL="341313" indent="-341313"/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Rozptyl (variance)</a:t>
            </a:r>
            <a:r>
              <a:rPr lang="cs-CZ" altLang="cs-CZ" sz="2000" b="1" dirty="0" smtClean="0">
                <a:solidFill>
                  <a:srgbClr val="FD9203"/>
                </a:solidFill>
                <a:latin typeface="+mj-lt"/>
              </a:rPr>
              <a:t> </a:t>
            </a:r>
            <a:r>
              <a:rPr lang="cs-CZ" altLang="cs-CZ" sz="2000" dirty="0" smtClean="0">
                <a:latin typeface="+mj-lt"/>
              </a:rPr>
              <a:t>je ukazatelem šířky rozložení získaný na základě odchylky jednotlivých hodnot od průměru.</a:t>
            </a:r>
          </a:p>
          <a:p>
            <a:pPr marL="341313" indent="-341313"/>
            <a:endParaRPr lang="cs-CZ" altLang="cs-CZ" sz="2000" dirty="0" smtClean="0">
              <a:latin typeface="+mj-lt"/>
            </a:endParaRPr>
          </a:p>
          <a:p>
            <a:pPr marL="341313" indent="-341313">
              <a:spcAft>
                <a:spcPts val="600"/>
              </a:spcAft>
              <a:buFont typeface="Wingdings 2" pitchFamily="18" charset="2"/>
              <a:buNone/>
            </a:pPr>
            <a:r>
              <a:rPr lang="cs-CZ" altLang="cs-CZ" sz="2000" dirty="0" smtClean="0">
                <a:latin typeface="+mj-lt"/>
              </a:rPr>
              <a:t>     Obdobně jako u průměru je jeho vypovídací schopnost nejvyšší v případě symetrického/normálního rozložení.</a:t>
            </a:r>
          </a:p>
          <a:p>
            <a:pPr marL="341313" indent="-341313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Směrodatná odchylka (</a:t>
            </a:r>
            <a:r>
              <a:rPr lang="cs-CZ" altLang="cs-CZ" sz="2000" b="1" u="sng" dirty="0">
                <a:solidFill>
                  <a:srgbClr val="FD9203"/>
                </a:solidFill>
                <a:latin typeface="+mj-lt"/>
              </a:rPr>
              <a:t>SD – </a:t>
            </a:r>
            <a:r>
              <a:rPr lang="cs-CZ" altLang="cs-CZ" sz="2000" b="1" i="1" u="sng" dirty="0">
                <a:solidFill>
                  <a:srgbClr val="FD9203"/>
                </a:solidFill>
                <a:latin typeface="+mj-lt"/>
              </a:rPr>
              <a:t>standard </a:t>
            </a:r>
            <a:r>
              <a:rPr lang="cs-CZ" altLang="cs-CZ" sz="2000" b="1" i="1" u="sng" dirty="0" err="1" smtClean="0">
                <a:solidFill>
                  <a:srgbClr val="FD9203"/>
                </a:solidFill>
                <a:latin typeface="+mj-lt"/>
              </a:rPr>
              <a:t>deviation</a:t>
            </a: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)</a:t>
            </a:r>
            <a:r>
              <a:rPr lang="cs-CZ" altLang="cs-CZ" sz="2000" dirty="0" smtClean="0">
                <a:solidFill>
                  <a:srgbClr val="FD9203"/>
                </a:solidFill>
                <a:latin typeface="+mj-lt"/>
              </a:rPr>
              <a:t> </a:t>
            </a:r>
            <a:r>
              <a:rPr lang="cs-CZ" altLang="cs-CZ" sz="2000" dirty="0" smtClean="0">
                <a:latin typeface="+mj-lt"/>
              </a:rPr>
              <a:t>je druhá odmocnina z rozptylu.</a:t>
            </a:r>
          </a:p>
          <a:p>
            <a:pPr marL="341313" indent="-341313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  <a:sym typeface="Math1" pitchFamily="2" charset="2"/>
              </a:rPr>
              <a:t>Koeficient variance</a:t>
            </a:r>
            <a:r>
              <a:rPr lang="cs-CZ" altLang="cs-CZ" sz="2000" dirty="0" smtClean="0">
                <a:solidFill>
                  <a:srgbClr val="FD9203"/>
                </a:solidFill>
                <a:latin typeface="+mj-lt"/>
                <a:sym typeface="Math1" pitchFamily="2" charset="2"/>
              </a:rPr>
              <a:t>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podíl SD ku průměru, umožňuje porovnat variabilitu několika znaků (často se vyjadřuje v procentech – potom udává, z kolika procent se podílí směrodatná odchylka na aritmetickém průměru).</a:t>
            </a:r>
          </a:p>
          <a:p>
            <a:pPr marL="341313" indent="-341313"/>
            <a:r>
              <a:rPr lang="cs-CZ" altLang="cs-CZ" sz="2000" b="1" u="sng" dirty="0" err="1">
                <a:solidFill>
                  <a:srgbClr val="FD9203"/>
                </a:solidFill>
                <a:latin typeface="+mj-lt"/>
              </a:rPr>
              <a:t>Kvartilové</a:t>
            </a:r>
            <a:r>
              <a:rPr lang="cs-CZ" altLang="cs-CZ" sz="2000" b="1" u="sng" dirty="0">
                <a:solidFill>
                  <a:srgbClr val="FD9203"/>
                </a:solidFill>
                <a:latin typeface="+mj-lt"/>
              </a:rPr>
              <a:t> rozpětí (odchylka):</a:t>
            </a:r>
            <a:r>
              <a:rPr lang="cs-CZ" altLang="cs-CZ" sz="2000" b="1" dirty="0">
                <a:solidFill>
                  <a:srgbClr val="FD9203"/>
                </a:solidFill>
                <a:latin typeface="+mj-lt"/>
              </a:rPr>
              <a:t> </a:t>
            </a:r>
            <a:r>
              <a:rPr lang="cs-CZ" altLang="cs-CZ" sz="2000" dirty="0" smtClean="0">
                <a:latin typeface="+mj-lt"/>
              </a:rPr>
              <a:t>q=x</a:t>
            </a:r>
            <a:r>
              <a:rPr lang="cs-CZ" altLang="cs-CZ" sz="2000" baseline="-25000" dirty="0" smtClean="0">
                <a:latin typeface="+mj-lt"/>
              </a:rPr>
              <a:t>0,75</a:t>
            </a:r>
            <a:r>
              <a:rPr lang="cs-CZ" altLang="cs-CZ" sz="2000" dirty="0" smtClean="0">
                <a:latin typeface="+mj-lt"/>
              </a:rPr>
              <a:t>-x</a:t>
            </a:r>
            <a:r>
              <a:rPr lang="cs-CZ" altLang="cs-CZ" sz="2000" baseline="-25000" dirty="0" smtClean="0">
                <a:latin typeface="+mj-lt"/>
              </a:rPr>
              <a:t>0,25</a:t>
            </a:r>
            <a:r>
              <a:rPr lang="cs-CZ" altLang="cs-CZ" sz="2000" dirty="0" smtClean="0">
                <a:latin typeface="+mj-lt"/>
              </a:rPr>
              <a:t> , kde </a:t>
            </a:r>
            <a:r>
              <a:rPr lang="cs-CZ" altLang="cs-CZ" sz="2000" dirty="0">
                <a:latin typeface="+mj-lt"/>
              </a:rPr>
              <a:t>x</a:t>
            </a:r>
            <a:r>
              <a:rPr lang="cs-CZ" altLang="cs-CZ" sz="2000" baseline="-25000" dirty="0">
                <a:latin typeface="+mj-lt"/>
              </a:rPr>
              <a:t>0,25</a:t>
            </a:r>
            <a:r>
              <a:rPr lang="cs-CZ" altLang="cs-CZ" sz="2000" dirty="0">
                <a:latin typeface="+mj-lt"/>
              </a:rPr>
              <a:t>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</a:t>
            </a:r>
            <a:r>
              <a:rPr lang="cs-CZ" altLang="cs-CZ" sz="2000" dirty="0">
                <a:latin typeface="+mj-lt"/>
              </a:rPr>
              <a:t>dolní </a:t>
            </a:r>
            <a:r>
              <a:rPr lang="cs-CZ" altLang="cs-CZ" sz="2000" dirty="0" err="1">
                <a:latin typeface="+mj-lt"/>
              </a:rPr>
              <a:t>kvartil</a:t>
            </a:r>
            <a:r>
              <a:rPr lang="cs-CZ" altLang="cs-CZ" sz="2000" baseline="-25000" dirty="0">
                <a:latin typeface="+mj-lt"/>
              </a:rPr>
              <a:t>, </a:t>
            </a:r>
            <a:r>
              <a:rPr lang="cs-CZ" altLang="cs-CZ" sz="2000" dirty="0">
                <a:latin typeface="+mj-lt"/>
              </a:rPr>
              <a:t>x</a:t>
            </a:r>
            <a:r>
              <a:rPr lang="cs-CZ" altLang="cs-CZ" sz="2000" baseline="-25000" dirty="0">
                <a:latin typeface="+mj-lt"/>
              </a:rPr>
              <a:t>0,75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</a:t>
            </a:r>
            <a:r>
              <a:rPr lang="cs-CZ" altLang="cs-CZ" sz="2000" dirty="0">
                <a:latin typeface="+mj-lt"/>
              </a:rPr>
              <a:t>horní </a:t>
            </a:r>
            <a:r>
              <a:rPr lang="cs-CZ" altLang="cs-CZ" sz="2000" dirty="0" err="1" smtClean="0">
                <a:latin typeface="+mj-lt"/>
              </a:rPr>
              <a:t>kvartil</a:t>
            </a:r>
            <a:r>
              <a:rPr lang="cs-CZ" altLang="cs-CZ" sz="2000" dirty="0" smtClean="0">
                <a:latin typeface="+mj-lt"/>
              </a:rPr>
              <a:t>.</a:t>
            </a:r>
          </a:p>
          <a:p>
            <a:pPr marL="361950" indent="0">
              <a:buNone/>
            </a:pPr>
            <a:r>
              <a:rPr lang="cs-CZ" altLang="cs-CZ" sz="2000" dirty="0" smtClean="0">
                <a:solidFill>
                  <a:srgbClr val="595F77"/>
                </a:solidFill>
                <a:latin typeface="+mj-lt"/>
              </a:rPr>
              <a:t>(x</a:t>
            </a:r>
            <a:r>
              <a:rPr lang="el-GR" altLang="cs-CZ" sz="2000" baseline="-25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je číslo, které rozděluje uspořádaný datový soubor na dolní úsek, obsahující aspoň podíl </a:t>
            </a:r>
            <a:r>
              <a:rPr lang="el-GR" altLang="cs-CZ" sz="2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všech dat a na horní úsek obsahující aspoň podíl 1-</a:t>
            </a:r>
            <a:r>
              <a:rPr lang="el-GR" altLang="cs-CZ" sz="2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všech dat</a:t>
            </a:r>
            <a:r>
              <a:rPr lang="cs-CZ" altLang="cs-CZ" sz="2000" dirty="0" smtClean="0">
                <a:solidFill>
                  <a:srgbClr val="595F77"/>
                </a:solidFill>
                <a:latin typeface="+mj-lt"/>
              </a:rPr>
              <a:t>.)</a:t>
            </a:r>
            <a:endParaRPr lang="cs-CZ" altLang="cs-CZ" sz="2000" baseline="-25000" dirty="0">
              <a:solidFill>
                <a:srgbClr val="595F77"/>
              </a:solidFill>
              <a:latin typeface="+mj-lt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148850"/>
              </p:ext>
            </p:extLst>
          </p:nvPr>
        </p:nvGraphicFramePr>
        <p:xfrm>
          <a:off x="4427984" y="1936825"/>
          <a:ext cx="174942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Rovnice" r:id="rId4" imgW="1066680" imgH="431640" progId="Equation.3">
                  <p:embed/>
                </p:oleObj>
              </mc:Choice>
              <mc:Fallback>
                <p:oleObj name="Rovnice" r:id="rId4" imgW="1066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936825"/>
                        <a:ext cx="1749425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99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Ukázka vizualizace kvantitativních dat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484784"/>
            <a:ext cx="8374831" cy="4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Vizualizace kvantitativních dat: </a:t>
            </a:r>
            <a:r>
              <a:rPr lang="cs-CZ" altLang="cs-CZ" sz="2000" dirty="0" smtClean="0"/>
              <a:t>nejčastěji pomocí krabicového grafu nebo histogramu.</a:t>
            </a:r>
          </a:p>
        </p:txBody>
      </p:sp>
      <p:sp>
        <p:nvSpPr>
          <p:cNvPr id="39940" name="Rectangle 3"/>
          <p:cNvSpPr>
            <a:spLocks noGrp="1"/>
          </p:cNvSpPr>
          <p:nvPr>
            <p:ph type="body" idx="4294967295"/>
          </p:nvPr>
        </p:nvSpPr>
        <p:spPr>
          <a:xfrm>
            <a:off x="5643246" y="2708920"/>
            <a:ext cx="2304256" cy="53684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altLang="cs-CZ" sz="1800" b="1" dirty="0" smtClean="0"/>
              <a:t>Histogram</a:t>
            </a:r>
            <a:endParaRPr lang="cs-CZ" altLang="cs-CZ" sz="1800" dirty="0" smtClean="0"/>
          </a:p>
        </p:txBody>
      </p:sp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93" y="3350568"/>
            <a:ext cx="3699339" cy="277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487"/>
          <a:stretch/>
        </p:blipFill>
        <p:spPr bwMode="auto">
          <a:xfrm>
            <a:off x="251520" y="3245768"/>
            <a:ext cx="855222" cy="312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3"/>
          <p:cNvSpPr txBox="1">
            <a:spLocks/>
          </p:cNvSpPr>
          <p:nvPr/>
        </p:nvSpPr>
        <p:spPr bwMode="auto">
          <a:xfrm>
            <a:off x="755576" y="2708920"/>
            <a:ext cx="2304256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Krabicový graf</a:t>
            </a:r>
            <a:endParaRPr lang="cs-CZ" altLang="cs-CZ" sz="1800" dirty="0" smtClean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95" r="35897"/>
          <a:stretch/>
        </p:blipFill>
        <p:spPr bwMode="auto">
          <a:xfrm>
            <a:off x="932824" y="3245768"/>
            <a:ext cx="713294" cy="312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ovéPole 29"/>
          <p:cNvSpPr txBox="1"/>
          <p:nvPr/>
        </p:nvSpPr>
        <p:spPr>
          <a:xfrm>
            <a:off x="1858643" y="3245768"/>
            <a:ext cx="2514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maximum (100% kvantil)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1858643" y="3749824"/>
            <a:ext cx="257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horní </a:t>
            </a:r>
            <a:r>
              <a:rPr lang="cs-CZ" dirty="0" err="1" smtClean="0"/>
              <a:t>kvartil</a:t>
            </a:r>
            <a:r>
              <a:rPr lang="cs-CZ" dirty="0" smtClean="0"/>
              <a:t> (75% </a:t>
            </a:r>
            <a:r>
              <a:rPr lang="cs-CZ" dirty="0"/>
              <a:t>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858643" y="4028564"/>
            <a:ext cx="2155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medián (50</a:t>
            </a:r>
            <a:r>
              <a:rPr lang="cs-CZ" dirty="0"/>
              <a:t>% 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858643" y="4388604"/>
            <a:ext cx="2551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dolní </a:t>
            </a:r>
            <a:r>
              <a:rPr lang="cs-CZ" dirty="0" err="1" smtClean="0"/>
              <a:t>kvartil</a:t>
            </a:r>
            <a:r>
              <a:rPr lang="cs-CZ" dirty="0" smtClean="0"/>
              <a:t> (25% </a:t>
            </a:r>
            <a:r>
              <a:rPr lang="cs-CZ" dirty="0"/>
              <a:t>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858643" y="5622032"/>
            <a:ext cx="2234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minimum (0</a:t>
            </a:r>
            <a:r>
              <a:rPr lang="cs-CZ" dirty="0"/>
              <a:t>% kvantil</a:t>
            </a:r>
            <a:r>
              <a:rPr lang="cs-CZ" dirty="0" smtClean="0"/>
              <a:t>)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 flipH="1">
            <a:off x="1458658" y="346179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1466782" y="3965848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1322766" y="4208784"/>
            <a:ext cx="50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466782" y="454191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>
            <a:off x="1458658" y="583805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1691680" y="2204864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000" b="1" u="sng" dirty="0" smtClean="0"/>
              <a:t>Příklad: Popis výšky (cm) </a:t>
            </a:r>
            <a:endParaRPr lang="pl-PL" sz="2000" b="1" u="sng" dirty="0">
              <a:solidFill>
                <a:srgbClr val="00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877091" y="4809220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Jsou data symetrická?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1322766" y="4397896"/>
            <a:ext cx="504056" cy="687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148064" y="5601816"/>
            <a:ext cx="648072" cy="3436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4283968" y="5661248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Odlehlá hodnota?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547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Ukázka popisu kvantitativních dat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484784"/>
            <a:ext cx="8374831" cy="4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Popis kvantitativních dat: </a:t>
            </a:r>
            <a:r>
              <a:rPr lang="cs-CZ" altLang="cs-CZ" sz="2000" dirty="0" smtClean="0"/>
              <a:t>charakteristika středu (průměr, medián aj.), charakteristika variability (rozptyl, rozsah hodnot, </a:t>
            </a:r>
            <a:r>
              <a:rPr lang="cs-CZ" altLang="cs-CZ" sz="2000" dirty="0" err="1" smtClean="0"/>
              <a:t>kvartilové</a:t>
            </a:r>
            <a:r>
              <a:rPr lang="cs-CZ" altLang="cs-CZ" sz="2000" dirty="0" smtClean="0"/>
              <a:t> rozpětí aj.).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3563888" y="2811488"/>
            <a:ext cx="2196455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Popisné statistiky</a:t>
            </a:r>
            <a:endParaRPr lang="cs-CZ" altLang="cs-CZ" sz="18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1691680" y="2380818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000" b="1" u="sng" dirty="0" smtClean="0"/>
              <a:t>Příklad: Popis výšky (cm) pacientů</a:t>
            </a:r>
            <a:endParaRPr lang="pl-PL" sz="2000" b="1" u="sng" dirty="0">
              <a:solidFill>
                <a:srgbClr val="000000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826386"/>
              </p:ext>
            </p:extLst>
          </p:nvPr>
        </p:nvGraphicFramePr>
        <p:xfrm>
          <a:off x="2987824" y="3373736"/>
          <a:ext cx="3240360" cy="216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Charakteristika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61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Průměr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161,0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Medián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161,5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sm</a:t>
                      </a:r>
                      <a:r>
                        <a:rPr lang="cs-CZ" sz="1600" u="none" strike="noStrike" dirty="0">
                          <a:effectLst/>
                        </a:rPr>
                        <a:t>. </a:t>
                      </a:r>
                      <a:r>
                        <a:rPr lang="cs-CZ" sz="1600" u="none" strike="noStrike" dirty="0" smtClean="0">
                          <a:effectLst/>
                        </a:rPr>
                        <a:t>odchylka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4,7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Rozptyl (cm</a:t>
                      </a:r>
                      <a:r>
                        <a:rPr lang="cs-CZ" sz="1600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600" u="none" strike="noStrike" dirty="0" smtClean="0">
                          <a:effectLst/>
                        </a:rPr>
                        <a:t>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22,2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min-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max</a:t>
                      </a:r>
                      <a:r>
                        <a:rPr lang="cs-CZ" sz="1600" u="none" strike="noStrike" dirty="0" smtClean="0">
                          <a:effectLst/>
                        </a:rPr>
                        <a:t>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144,1-169,2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dolní-horní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kvartil</a:t>
                      </a:r>
                      <a:r>
                        <a:rPr lang="cs-CZ" sz="1600" u="none" strike="noStrike" dirty="0" smtClean="0">
                          <a:effectLst/>
                        </a:rPr>
                        <a:t>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158,1-164,2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7" name="Obdélník 26"/>
          <p:cNvSpPr/>
          <p:nvPr/>
        </p:nvSpPr>
        <p:spPr>
          <a:xfrm>
            <a:off x="6014268" y="3771562"/>
            <a:ext cx="2806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Průměr a medián se téměř shodují. Co nám to říká? 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5580112" y="4077072"/>
            <a:ext cx="3600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5580112" y="4077072"/>
            <a:ext cx="360040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429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60648"/>
            <a:ext cx="8534400" cy="758825"/>
          </a:xfrm>
        </p:spPr>
        <p:txBody>
          <a:bodyPr anchor="ctr"/>
          <a:lstStyle/>
          <a:p>
            <a:r>
              <a:rPr lang="cs-CZ" altLang="cs-CZ" dirty="0" smtClean="0"/>
              <a:t>Software R / </a:t>
            </a:r>
            <a:r>
              <a:rPr lang="cs-CZ" altLang="cs-CZ" dirty="0" err="1" smtClean="0"/>
              <a:t>RStudio</a:t>
            </a:r>
            <a:endParaRPr lang="cs-CZ" altLang="cs-CZ" dirty="0" smtClean="0"/>
          </a:p>
        </p:txBody>
      </p:sp>
      <p:sp>
        <p:nvSpPr>
          <p:cNvPr id="7173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566316"/>
            <a:ext cx="8784976" cy="4598988"/>
          </a:xfrm>
        </p:spPr>
        <p:txBody>
          <a:bodyPr/>
          <a:lstStyle/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Volně </a:t>
            </a:r>
            <a:r>
              <a:rPr lang="cs-CZ" altLang="cs-CZ" sz="2000" dirty="0">
                <a:latin typeface="+mj-lt"/>
                <a:sym typeface="Math1" pitchFamily="2" charset="2"/>
              </a:rPr>
              <a:t>dostupný software (</a:t>
            </a:r>
            <a:r>
              <a:rPr lang="cs-CZ" altLang="cs-CZ" sz="2000" dirty="0">
                <a:latin typeface="+mj-lt"/>
                <a:sym typeface="Math1" pitchFamily="2" charset="2"/>
                <a:hlinkClick r:id="rId3"/>
              </a:rPr>
              <a:t>https://www.r-project.org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3"/>
              </a:rPr>
              <a:t>/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). 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Pro pokročilé analýzy je nutné načíst balíček, kde jsou naprogramovány funkce.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Každý má možnost implementovat svůj balíček – R nezaručuje správnost kódu.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Nevidíme datovou tabulku</a:t>
            </a:r>
            <a:r>
              <a:rPr lang="cs-CZ" altLang="cs-CZ" sz="2000" dirty="0" smtClean="0">
                <a:sym typeface="Math1" pitchFamily="2" charset="2"/>
              </a:rPr>
              <a:t> </a:t>
            </a:r>
            <a:r>
              <a:rPr lang="cs-CZ" altLang="cs-CZ" sz="2000" dirty="0">
                <a:sym typeface="Math1" pitchFamily="2" charset="2"/>
              </a:rPr>
              <a:t>– </a:t>
            </a:r>
            <a:r>
              <a:rPr lang="cs-CZ" altLang="cs-CZ" sz="2000" dirty="0" smtClean="0">
                <a:sym typeface="Math1" pitchFamily="2" charset="2"/>
              </a:rPr>
              <a:t>nutné kontrolovat provedení výpočtu.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R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console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 – zápis skriptu + enter spustí skript (alternativou je vytvořit si R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script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který umožní kompletní uchování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syntaxu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který je spouštěn pomocí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Ctrl+R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).</a:t>
            </a: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0" indent="0">
              <a:buNone/>
            </a:pPr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Nápověda: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help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(funkce), ?funkce</a:t>
            </a:r>
            <a:r>
              <a:rPr lang="cs-CZ" altLang="cs-CZ" sz="2000" dirty="0">
                <a:latin typeface="+mj-lt"/>
                <a:sym typeface="Math1" pitchFamily="2" charset="2"/>
              </a:rPr>
              <a:t>, </a:t>
            </a:r>
            <a:r>
              <a:rPr lang="cs-CZ" altLang="cs-CZ" sz="2000" dirty="0">
                <a:latin typeface="+mj-lt"/>
                <a:sym typeface="Math1" pitchFamily="2" charset="2"/>
                <a:hlinkClick r:id="rId4"/>
              </a:rPr>
              <a:t>http://rseek.org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4"/>
              </a:rPr>
              <a:t>/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5"/>
              </a:rPr>
              <a:t>www.google.cz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.</a:t>
            </a: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6"/>
          <a:srcRect r="1587" b="37918"/>
          <a:stretch/>
        </p:blipFill>
        <p:spPr>
          <a:xfrm>
            <a:off x="1724509" y="3789040"/>
            <a:ext cx="5688632" cy="2018547"/>
          </a:xfrm>
          <a:prstGeom prst="rect">
            <a:avLst/>
          </a:prstGeom>
        </p:spPr>
      </p:pic>
      <p:cxnSp>
        <p:nvCxnSpPr>
          <p:cNvPr id="8" name="Přímá spojnice se šipkou 7"/>
          <p:cNvCxnSpPr/>
          <p:nvPr/>
        </p:nvCxnSpPr>
        <p:spPr>
          <a:xfrm>
            <a:off x="1589459" y="4798313"/>
            <a:ext cx="318245" cy="21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11560" y="4437112"/>
            <a:ext cx="1095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R </a:t>
            </a:r>
            <a:r>
              <a:rPr lang="cs-CZ" b="1" dirty="0" err="1" smtClean="0">
                <a:solidFill>
                  <a:srgbClr val="D16349"/>
                </a:solidFill>
              </a:rPr>
              <a:t>console</a:t>
            </a:r>
            <a:endParaRPr lang="en-GB" b="1" dirty="0">
              <a:solidFill>
                <a:srgbClr val="D16349"/>
              </a:solidFill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5242867" y="4833089"/>
            <a:ext cx="318245" cy="21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264968" y="4471888"/>
            <a:ext cx="909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R skript</a:t>
            </a:r>
            <a:endParaRPr lang="en-GB" b="1" dirty="0">
              <a:solidFill>
                <a:srgbClr val="D163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23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183359"/>
            <a:ext cx="8572500" cy="46166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Základní popis a práce s daty v softwaru R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527774"/>
            <a:ext cx="9036496" cy="120032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Pokročilé 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statistické 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metody</a:t>
            </a:r>
            <a:r>
              <a:rPr lang="en-US" sz="3600" dirty="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en-US" sz="36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1. 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cvičení</a:t>
            </a:r>
            <a:endParaRPr lang="cs-CZ" sz="3600" dirty="0" smtClean="0">
              <a:solidFill>
                <a:schemeClr val="accent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5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Současná statistická analýza se neobejde bez zpracování dat pomocí statistických software. Předpokladem úspěchu je správné uložení dat ve formě „databázové“ tabulky umožňující jejich zpracování v libovolné aplikaci.</a:t>
            </a:r>
          </a:p>
          <a:p>
            <a:endParaRPr lang="cs-CZ" dirty="0" smtClean="0"/>
          </a:p>
          <a:p>
            <a:r>
              <a:rPr lang="cs-CZ" dirty="0" smtClean="0"/>
              <a:t>Neméně důležité je věnovat pozornost čištění dat předcházející vlastní analýze. Každá chyba, která vznikne nebo není nalezena ve fázi přípravy dat se promítne do všech dalších kroků a může zapříčinit neplatnost výsledků a nutnost opakování analýzy.</a:t>
            </a:r>
          </a:p>
        </p:txBody>
      </p:sp>
    </p:spTree>
    <p:extLst>
      <p:ext uri="{BB962C8B-B14F-4D97-AF65-F5344CB8AC3E}">
        <p14:creationId xmlns:p14="http://schemas.microsoft.com/office/powerpoint/2010/main" val="13291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052736"/>
            <a:ext cx="83820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2057400" cy="336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Parametry (znaky)</a:t>
            </a:r>
          </a:p>
        </p:txBody>
      </p:sp>
      <p:sp>
        <p:nvSpPr>
          <p:cNvPr id="233477" name="Line 5"/>
          <p:cNvSpPr>
            <a:spLocks noChangeShapeType="1"/>
          </p:cNvSpPr>
          <p:nvPr/>
        </p:nvSpPr>
        <p:spPr bwMode="auto">
          <a:xfrm>
            <a:off x="6553200" y="762000"/>
            <a:ext cx="609600" cy="15240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78" name="AutoShape 6"/>
          <p:cNvSpPr>
            <a:spLocks noChangeArrowheads="1"/>
          </p:cNvSpPr>
          <p:nvPr/>
        </p:nvSpPr>
        <p:spPr bwMode="auto">
          <a:xfrm>
            <a:off x="3200400" y="806450"/>
            <a:ext cx="2209800" cy="304800"/>
          </a:xfrm>
          <a:prstGeom prst="rightArrow">
            <a:avLst>
              <a:gd name="adj1" fmla="val 50000"/>
              <a:gd name="adj2" fmla="val 181250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 rot="10800000">
            <a:off x="151268" y="1295400"/>
            <a:ext cx="430887" cy="227647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Základní jednotka dat</a:t>
            </a:r>
            <a:endParaRPr lang="cs-CZ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0" name="AutoShape 8"/>
          <p:cNvSpPr>
            <a:spLocks noChangeArrowheads="1"/>
          </p:cNvSpPr>
          <p:nvPr/>
        </p:nvSpPr>
        <p:spPr bwMode="auto">
          <a:xfrm rot="5428150">
            <a:off x="-739775" y="4813695"/>
            <a:ext cx="2209800" cy="304800"/>
          </a:xfrm>
          <a:prstGeom prst="rightArrow">
            <a:avLst>
              <a:gd name="adj1" fmla="val 50000"/>
              <a:gd name="adj2" fmla="val 181250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3" name="Rectangle 9"/>
          <p:cNvSpPr>
            <a:spLocks/>
          </p:cNvSpPr>
          <p:nvPr/>
        </p:nvSpPr>
        <p:spPr bwMode="auto">
          <a:xfrm>
            <a:off x="301625" y="-26988"/>
            <a:ext cx="8534400" cy="75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300" b="1" dirty="0">
                <a:solidFill>
                  <a:srgbClr val="7B9899"/>
                </a:solidFill>
                <a:cs typeface="Arial" pitchFamily="34" charset="0"/>
              </a:rPr>
              <a:t>DATA – ukázka uspořádání datového souboru</a:t>
            </a:r>
          </a:p>
        </p:txBody>
      </p:sp>
    </p:spTree>
    <p:extLst>
      <p:ext uri="{BB962C8B-B14F-4D97-AF65-F5344CB8AC3E}">
        <p14:creationId xmlns:p14="http://schemas.microsoft.com/office/powerpoint/2010/main" val="185119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Typy proměnných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628794"/>
            <a:ext cx="8534400" cy="4598988"/>
          </a:xfrm>
        </p:spPr>
        <p:txBody>
          <a:bodyPr/>
          <a:lstStyle/>
          <a:p>
            <a:pPr marL="341313" indent="-341313">
              <a:buFont typeface="Wingdings 2" pitchFamily="18" charset="2"/>
              <a:buNone/>
            </a:pPr>
            <a:r>
              <a:rPr lang="cs-CZ" altLang="cs-CZ" sz="2400" b="1" u="sng" dirty="0" smtClean="0"/>
              <a:t>Kvalitativní (kategoriální) proměnná</a:t>
            </a:r>
          </a:p>
          <a:p>
            <a:pPr marL="341313" indent="-341313"/>
            <a:r>
              <a:rPr lang="cs-CZ" altLang="cs-CZ" sz="2400" dirty="0" smtClean="0"/>
              <a:t>lze ji řadit do kategorií, ale nelze ji kvantifikovat</a:t>
            </a:r>
          </a:p>
          <a:p>
            <a:pPr marL="341313" indent="-341313"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sz="2400" dirty="0" smtClean="0"/>
          </a:p>
          <a:p>
            <a:pPr marL="341313" indent="-341313">
              <a:buFont typeface="Wingdings 2" pitchFamily="18" charset="2"/>
              <a:buNone/>
            </a:pPr>
            <a:r>
              <a:rPr lang="cs-CZ" altLang="cs-CZ" sz="2400" b="1" u="sng" dirty="0" smtClean="0"/>
              <a:t>Kvantitativní (numerická) proměnná</a:t>
            </a:r>
          </a:p>
          <a:p>
            <a:pPr marL="341313" indent="-341313"/>
            <a:r>
              <a:rPr lang="cs-CZ" altLang="cs-CZ" sz="2400" dirty="0" smtClean="0"/>
              <a:t>můžeme ji přiřadit číselnou hodnotu</a:t>
            </a:r>
          </a:p>
          <a:p>
            <a:pPr marL="341313" indent="-341313"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solidFill>
                  <a:srgbClr val="0070C0"/>
                </a:solidFill>
              </a:rPr>
              <a:t> Příklad: 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??</a:t>
            </a:r>
            <a:endParaRPr lang="cs-CZ" altLang="cs-CZ" sz="2400" i="1" dirty="0">
              <a:solidFill>
                <a:srgbClr val="FF0000"/>
              </a:solidFill>
            </a:endParaRPr>
          </a:p>
          <a:p>
            <a:pPr marL="341313" indent="-341313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71670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Typy proměnných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624032"/>
            <a:ext cx="8534400" cy="4598988"/>
          </a:xfrm>
        </p:spPr>
        <p:txBody>
          <a:bodyPr/>
          <a:lstStyle/>
          <a:p>
            <a:pPr marL="341313" indent="-341313">
              <a:buFont typeface="Wingdings 2" pitchFamily="18" charset="2"/>
              <a:buNone/>
            </a:pPr>
            <a:r>
              <a:rPr lang="cs-CZ" sz="2400" b="1" u="sng" dirty="0" smtClean="0"/>
              <a:t>Kvalitativní (kategoriální) proměnná</a:t>
            </a:r>
          </a:p>
          <a:p>
            <a:pPr marL="341313" indent="-341313"/>
            <a:r>
              <a:rPr lang="cs-CZ" sz="2400" dirty="0" smtClean="0"/>
              <a:t>lze ji řadit do kategorií, ale nelze ji kvantifikovat</a:t>
            </a:r>
          </a:p>
          <a:p>
            <a:pPr marL="0" indent="361950">
              <a:buNone/>
            </a:pPr>
            <a:r>
              <a:rPr lang="cs-CZ" altLang="cs-CZ" sz="2400" i="1" dirty="0" smtClean="0">
                <a:solidFill>
                  <a:srgbClr val="0070C0"/>
                </a:solidFill>
              </a:rPr>
              <a:t>Příklad</a:t>
            </a:r>
            <a:r>
              <a:rPr lang="cs-CZ" altLang="cs-CZ" sz="2400" i="1" dirty="0">
                <a:solidFill>
                  <a:srgbClr val="0070C0"/>
                </a:solidFill>
              </a:rPr>
              <a:t>: </a:t>
            </a:r>
            <a:r>
              <a:rPr lang="cs-CZ" sz="2400" i="1" dirty="0" smtClean="0">
                <a:solidFill>
                  <a:srgbClr val="0070C0"/>
                </a:solidFill>
              </a:rPr>
              <a:t>pohlaví, HIV status, barva vlasů ...</a:t>
            </a:r>
          </a:p>
          <a:p>
            <a:pPr marL="341313" indent="-341313">
              <a:buNone/>
            </a:pPr>
            <a:endParaRPr lang="cs-CZ" sz="2400" dirty="0" smtClean="0"/>
          </a:p>
          <a:p>
            <a:pPr marL="341313" indent="-341313">
              <a:buFont typeface="Wingdings 2" pitchFamily="18" charset="2"/>
              <a:buNone/>
            </a:pPr>
            <a:r>
              <a:rPr lang="cs-CZ" sz="2400" b="1" u="sng" dirty="0" smtClean="0"/>
              <a:t>Kvantitativní (numerická) proměnná</a:t>
            </a:r>
          </a:p>
          <a:p>
            <a:pPr marL="341313" indent="-341313"/>
            <a:r>
              <a:rPr lang="cs-CZ" sz="2400" dirty="0" smtClean="0"/>
              <a:t>můžeme ji přiřadit číselnou hodnotu</a:t>
            </a:r>
          </a:p>
          <a:p>
            <a:pPr marL="0" indent="361950">
              <a:buNone/>
            </a:pPr>
            <a:r>
              <a:rPr lang="cs-CZ" altLang="cs-CZ" sz="2400" i="1" dirty="0">
                <a:solidFill>
                  <a:srgbClr val="0070C0"/>
                </a:solidFill>
              </a:rPr>
              <a:t>Příklad: </a:t>
            </a:r>
            <a:r>
              <a:rPr lang="cs-CZ" sz="2400" i="1" dirty="0" smtClean="0">
                <a:solidFill>
                  <a:srgbClr val="0070C0"/>
                </a:solidFill>
              </a:rPr>
              <a:t>výška, váha, teplota, počet hospitalizací ...</a:t>
            </a:r>
          </a:p>
        </p:txBody>
      </p:sp>
    </p:spTree>
    <p:extLst>
      <p:ext uri="{BB962C8B-B14F-4D97-AF65-F5344CB8AC3E}">
        <p14:creationId xmlns:p14="http://schemas.microsoft.com/office/powerpoint/2010/main" val="1689979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Kvalitativní znaky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altLang="cs-CZ" sz="2000" b="1" u="sng" dirty="0" smtClean="0"/>
              <a:t>Binární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dvě kategorie, obvykle se kódují pomocí číslic 1 (přítomnost sledovaného znaku) a 0 (nepřítomnost sledovaného znaku).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000" i="1" dirty="0" smtClean="0">
                <a:solidFill>
                  <a:srgbClr val="FF0000"/>
                </a:solidFill>
              </a:rPr>
              <a:t>??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Nominální znaky</a:t>
            </a:r>
            <a:r>
              <a:rPr lang="cs-CZ" altLang="cs-CZ" sz="2000" dirty="0" smtClean="0"/>
              <a:t>: několik kategorií (A, B, C), které nelze</a:t>
            </a:r>
            <a:r>
              <a:rPr lang="cs-CZ" altLang="cs-CZ" sz="2000" dirty="0" smtClean="0">
                <a:solidFill>
                  <a:srgbClr val="FF0000"/>
                </a:solidFill>
              </a:rPr>
              <a:t> </a:t>
            </a:r>
            <a:r>
              <a:rPr lang="cs-CZ" altLang="cs-CZ" sz="2000" dirty="0" smtClean="0"/>
              <a:t>uspořádat.</a:t>
            </a:r>
          </a:p>
          <a:p>
            <a:pPr marL="709613" indent="-341313"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000" i="1" dirty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Ordinální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několik kategorií, které lze vzájemně seřadit, tedy můžeme se ptát, která je větší/menší (1</a:t>
            </a:r>
            <a:r>
              <a:rPr lang="en-US" altLang="cs-CZ" sz="2000" dirty="0" smtClean="0"/>
              <a:t>&lt;2&lt;3)</a:t>
            </a:r>
            <a:r>
              <a:rPr lang="cs-CZ" altLang="cs-CZ" sz="2000" dirty="0" smtClean="0"/>
              <a:t>.</a:t>
            </a:r>
          </a:p>
          <a:p>
            <a:pPr marL="355600" indent="0">
              <a:buNone/>
            </a:pPr>
            <a:r>
              <a:rPr lang="en-US" altLang="cs-CZ" sz="2000" i="1" dirty="0" smtClean="0">
                <a:solidFill>
                  <a:srgbClr val="0070C0"/>
                </a:solidFill>
              </a:rPr>
              <a:t>P</a:t>
            </a:r>
            <a:r>
              <a:rPr lang="cs-CZ" altLang="cs-CZ" sz="2000" i="1" dirty="0" err="1" smtClean="0">
                <a:solidFill>
                  <a:srgbClr val="0070C0"/>
                </a:solidFill>
              </a:rPr>
              <a:t>říklad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: </a:t>
            </a:r>
            <a:r>
              <a:rPr lang="cs-CZ" altLang="cs-CZ" sz="2000" i="1" dirty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950217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Kvalitativní znaky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altLang="cs-CZ" sz="2000" b="1" u="sng" dirty="0" smtClean="0"/>
              <a:t>Binární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dvě kategorie, obvykle se kódují pomocí číslic 1 (přítomnost sledovaného znaku) a 0 (nepřítomnost sledovaného znaku).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Příklady: Diabetes (1-ano, 0-ne), Pohlaví (1-muž, 0-žena).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Nominální znaky</a:t>
            </a:r>
            <a:r>
              <a:rPr lang="cs-CZ" altLang="cs-CZ" sz="2000" dirty="0" smtClean="0"/>
              <a:t>: několik kategorií (A, B, C), které nelze</a:t>
            </a:r>
            <a:r>
              <a:rPr lang="cs-CZ" altLang="cs-CZ" sz="2000" dirty="0" smtClean="0">
                <a:solidFill>
                  <a:srgbClr val="FF0000"/>
                </a:solidFill>
              </a:rPr>
              <a:t> </a:t>
            </a:r>
            <a:r>
              <a:rPr lang="cs-CZ" altLang="cs-CZ" sz="2000" dirty="0" smtClean="0"/>
              <a:t>uspořádat.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krevní skupiny (A/B/AB/0).</a:t>
            </a:r>
            <a:endParaRPr lang="cs-CZ" altLang="cs-CZ" sz="2000" dirty="0" smtClean="0">
              <a:solidFill>
                <a:srgbClr val="0070C0"/>
              </a:solidFill>
            </a:endParaRPr>
          </a:p>
          <a:p>
            <a:pPr marL="341313" indent="-341313"/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Ordinální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několik kategorií, které lze vzájemně seřadit, tedy můžeme se ptát, která je větší/menší (1</a:t>
            </a:r>
            <a:r>
              <a:rPr lang="en-US" altLang="cs-CZ" sz="2000" dirty="0" smtClean="0"/>
              <a:t>&lt;2&lt;3)</a:t>
            </a:r>
            <a:r>
              <a:rPr lang="cs-CZ" altLang="cs-CZ" sz="2000" dirty="0" smtClean="0"/>
              <a:t>.</a:t>
            </a:r>
            <a:endParaRPr lang="en-US" altLang="cs-CZ" sz="2000" dirty="0" smtClean="0"/>
          </a:p>
          <a:p>
            <a:pPr marL="1255713" indent="-900113">
              <a:buFont typeface="Wingdings 2" pitchFamily="18" charset="2"/>
              <a:buNone/>
            </a:pPr>
            <a:r>
              <a:rPr lang="en-US" altLang="cs-CZ" sz="2000" i="1" dirty="0" smtClean="0">
                <a:solidFill>
                  <a:srgbClr val="0070C0"/>
                </a:solidFill>
              </a:rPr>
              <a:t>P</a:t>
            </a:r>
            <a:r>
              <a:rPr lang="cs-CZ" altLang="cs-CZ" sz="2000" i="1" dirty="0" err="1" smtClean="0">
                <a:solidFill>
                  <a:srgbClr val="0070C0"/>
                </a:solidFill>
              </a:rPr>
              <a:t>říklady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: stupeň bolesti (mírná/střední/velká), stadium maligního onemocnění (I/II/III/IV).</a:t>
            </a:r>
          </a:p>
          <a:p>
            <a:pPr marL="341313" indent="-341313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147249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dirty="0" smtClean="0"/>
              <a:t>Kvantitativní znaky</a:t>
            </a:r>
          </a:p>
        </p:txBody>
      </p:sp>
      <p:sp>
        <p:nvSpPr>
          <p:cNvPr id="28676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94308"/>
            <a:ext cx="8534400" cy="4598988"/>
          </a:xfrm>
        </p:spPr>
        <p:txBody>
          <a:bodyPr/>
          <a:lstStyle/>
          <a:p>
            <a:pPr marL="341313" indent="-341313"/>
            <a:r>
              <a:rPr lang="cs-CZ" altLang="cs-CZ" sz="2000" b="1" u="sng" dirty="0" smtClean="0"/>
              <a:t>Intervalové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interpretace rozdílu dvou hodnot (stejný interval mezi jednou a druhou dvojicí hodnot vyjadřuje i stejný rozdíl v intenzitě zkoumané vlastnosti). Společný znak intervalových znaků: nula byla stanovena uměle, tedy pouhou konvencí.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  Příklad: teplota měřená ve stupních Celsia, letopočet.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/>
            <a:r>
              <a:rPr lang="cs-CZ" altLang="cs-CZ" sz="2000" b="1" u="sng" dirty="0" smtClean="0"/>
              <a:t>Poměrové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kromě rozdílu interpretujeme i podíl dvou hodnot.</a:t>
            </a:r>
          </a:p>
          <a:p>
            <a:pPr marL="341313" indent="-341313">
              <a:buFont typeface="Wingdings 2" pitchFamily="18" charset="2"/>
              <a:buNone/>
            </a:pPr>
            <a:r>
              <a:rPr lang="cs-CZ" altLang="cs-CZ" sz="2000" dirty="0" smtClean="0">
                <a:solidFill>
                  <a:srgbClr val="0070C0"/>
                </a:solidFill>
              </a:rPr>
              <a:t>       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Příklady: výška v cm, váha v kg, ...</a:t>
            </a:r>
            <a:endParaRPr lang="cs-CZ" altLang="cs-CZ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2696617" y="3212976"/>
          <a:ext cx="3744415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Den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Teplota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ozdíl</a:t>
                      </a:r>
                      <a:endParaRPr lang="cs-CZ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Podíl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1.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- </a:t>
                      </a:r>
                      <a:r>
                        <a:rPr lang="en-US" sz="1600" b="0" dirty="0" smtClean="0"/>
                        <a:t>2</a:t>
                      </a:r>
                      <a:r>
                        <a:rPr lang="cs-CZ" sz="1600" b="0" dirty="0" smtClean="0"/>
                        <a:t>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3.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6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+8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-3x 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912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2142</TotalTime>
  <Words>1216</Words>
  <Application>Microsoft Office PowerPoint</Application>
  <PresentationFormat>Předvádění na obrazovce (4:3)</PresentationFormat>
  <Paragraphs>208</Paragraphs>
  <Slides>18</Slides>
  <Notes>7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Math1</vt:lpstr>
      <vt:lpstr>Wingdings</vt:lpstr>
      <vt:lpstr>Wingdings 2</vt:lpstr>
      <vt:lpstr>Administrativní</vt:lpstr>
      <vt:lpstr>Rovnice</vt:lpstr>
      <vt:lpstr>Pokročilé statistické metody – cvičení</vt:lpstr>
      <vt:lpstr>Pokročilé statistické metody 1. cvičení</vt:lpstr>
      <vt:lpstr>Motivace</vt:lpstr>
      <vt:lpstr>Prezentace aplikace PowerPoint</vt:lpstr>
      <vt:lpstr>Typy proměnných</vt:lpstr>
      <vt:lpstr>Typy proměnných</vt:lpstr>
      <vt:lpstr>Kvalitativní znaky</vt:lpstr>
      <vt:lpstr>Kvalitativní znaky</vt:lpstr>
      <vt:lpstr>Kvantitativní znaky</vt:lpstr>
      <vt:lpstr>Různé typy dat znamenají různou informaci</vt:lpstr>
      <vt:lpstr>Popisné statistiky</vt:lpstr>
      <vt:lpstr>Popis kvalitativních dat</vt:lpstr>
      <vt:lpstr>Popis kvantitativních dat  – charakteristiky středu</vt:lpstr>
      <vt:lpstr>Průměr vs. medián</vt:lpstr>
      <vt:lpstr>Popis kvantitativních dat  – charakteristiky variability</vt:lpstr>
      <vt:lpstr>Ukázka vizualizace kvantitativních dat</vt:lpstr>
      <vt:lpstr>Ukázka popisu kvantitativních dat</vt:lpstr>
      <vt:lpstr>Software R / RStudio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Littnerová Simona RNDr.</cp:lastModifiedBy>
  <cp:revision>178</cp:revision>
  <dcterms:created xsi:type="dcterms:W3CDTF">2012-09-19T11:32:44Z</dcterms:created>
  <dcterms:modified xsi:type="dcterms:W3CDTF">2020-03-23T15:12:41Z</dcterms:modified>
</cp:coreProperties>
</file>