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52" r:id="rId2"/>
    <p:sldId id="319" r:id="rId3"/>
    <p:sldId id="354" r:id="rId4"/>
    <p:sldId id="355" r:id="rId5"/>
    <p:sldId id="353" r:id="rId6"/>
    <p:sldId id="320" r:id="rId7"/>
    <p:sldId id="356" r:id="rId8"/>
    <p:sldId id="325" r:id="rId9"/>
    <p:sldId id="340" r:id="rId10"/>
    <p:sldId id="33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339933"/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0" autoAdjust="0"/>
    <p:restoredTop sz="96433" autoAdjust="0"/>
  </p:normalViewPr>
  <p:slideViewPr>
    <p:cSldViewPr>
      <p:cViewPr varScale="1">
        <p:scale>
          <a:sx n="92" d="100"/>
          <a:sy n="92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9549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04125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465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34635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4247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2778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9370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ECD9-9A9D-4ED8-B720-9447A17C5920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9A55-5082-4E29-A7D1-942C4EE896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98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4.wmf"/><Relationship Id="rId3" Type="http://schemas.openxmlformats.org/officeDocument/2006/relationships/image" Target="../media/image16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Základy testování hypotéz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Přehled a aplikace statistických testů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881425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Pokročilé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</a:t>
            </a: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en-US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Základní rozhodování o výběru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050668" y="1500174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Typ dat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1750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spojitá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28582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23591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Kategoriální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5707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968253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Dva výběry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5781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Tři a více výběrů (nepárově)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632937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28664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Více výběrů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418015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89797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7290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Pearsonův</a:t>
            </a:r>
            <a:r>
              <a:rPr lang="cs-CZ" sz="1100" b="1" dirty="0" smtClean="0">
                <a:solidFill>
                  <a:srgbClr val="009900"/>
                </a:solidFill>
              </a:rPr>
              <a:t> korelační koeficient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52143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endParaRPr lang="cs-CZ" sz="1100" b="1" dirty="0" smtClean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9300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Párový 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6457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</a:t>
            </a:r>
            <a:br>
              <a:rPr lang="cs-CZ" sz="1100" b="1" dirty="0" smtClean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73614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736406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829454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961485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Chí-kvadrát 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54085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Spearmanův</a:t>
            </a:r>
            <a:r>
              <a:rPr lang="cs-CZ" sz="1100" b="1" dirty="0" smtClean="0">
                <a:solidFill>
                  <a:srgbClr val="0000FF"/>
                </a:solidFill>
              </a:rPr>
              <a:t> korelační koeficient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1822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8979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66136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3293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/ mediánový </a:t>
            </a:r>
            <a:r>
              <a:rPr lang="cs-CZ" sz="1100" b="1" dirty="0" err="1" smtClean="0">
                <a:solidFill>
                  <a:srgbClr val="0000FF"/>
                </a:solidFill>
              </a:rPr>
              <a:t>t</a:t>
            </a:r>
            <a:r>
              <a:rPr lang="cs-CZ" sz="1100" b="1" dirty="0" smtClean="0">
                <a:solidFill>
                  <a:srgbClr val="0000FF"/>
                </a:solidFill>
              </a:rPr>
              <a:t>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80450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Jednovýběrový</a:t>
            </a:r>
            <a:r>
              <a:rPr lang="cs-CZ" sz="1100" b="1" dirty="0" smtClean="0">
                <a:solidFill>
                  <a:srgbClr val="0000FF"/>
                </a:solidFill>
              </a:rPr>
              <a:t> binomický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87607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McNemarův</a:t>
            </a:r>
            <a:r>
              <a:rPr lang="cs-CZ" sz="1100" b="1" dirty="0" smtClean="0">
                <a:solidFill>
                  <a:srgbClr val="0000FF"/>
                </a:solidFill>
              </a:rPr>
              <a:t>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958280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Fisherův</a:t>
            </a:r>
            <a:r>
              <a:rPr lang="cs-CZ" sz="1100" b="1" dirty="0" smtClean="0">
                <a:solidFill>
                  <a:srgbClr val="0000FF"/>
                </a:solidFill>
              </a:rPr>
              <a:t> exaktní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cxnSp>
        <p:nvCxnSpPr>
          <p:cNvPr id="40" name="Pravoúhlá spojovací čára 39"/>
          <p:cNvCxnSpPr>
            <a:stCxn id="4" idx="2"/>
            <a:endCxn id="5" idx="0"/>
          </p:cNvCxnSpPr>
          <p:nvPr/>
        </p:nvCxnSpPr>
        <p:spPr>
          <a:xfrm rot="5400000">
            <a:off x="257105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5400000">
            <a:off x="389946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43"/>
          <p:cNvCxnSpPr>
            <a:stCxn id="4" idx="2"/>
            <a:endCxn id="8" idx="0"/>
          </p:cNvCxnSpPr>
          <p:nvPr/>
        </p:nvCxnSpPr>
        <p:spPr>
          <a:xfrm rot="16200000" flipH="1">
            <a:off x="564697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ravoúhlá spojovací čára 45"/>
          <p:cNvCxnSpPr>
            <a:stCxn id="6" idx="2"/>
            <a:endCxn id="9" idx="0"/>
          </p:cNvCxnSpPr>
          <p:nvPr/>
        </p:nvCxnSpPr>
        <p:spPr>
          <a:xfrm rot="5400000">
            <a:off x="2452936" y="2216134"/>
            <a:ext cx="323788" cy="161550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/>
          <p:nvPr/>
        </p:nvCxnSpPr>
        <p:spPr>
          <a:xfrm rot="5400000">
            <a:off x="3250573" y="3021722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6" idx="2"/>
            <a:endCxn id="11" idx="0"/>
          </p:cNvCxnSpPr>
          <p:nvPr/>
        </p:nvCxnSpPr>
        <p:spPr>
          <a:xfrm rot="16200000" flipH="1">
            <a:off x="400330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8" idx="2"/>
            <a:endCxn id="13" idx="0"/>
          </p:cNvCxnSpPr>
          <p:nvPr/>
        </p:nvCxnSpPr>
        <p:spPr>
          <a:xfrm rot="5400000">
            <a:off x="633837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8" idx="2"/>
            <a:endCxn id="14" idx="0"/>
          </p:cNvCxnSpPr>
          <p:nvPr/>
        </p:nvCxnSpPr>
        <p:spPr>
          <a:xfrm rot="16200000" flipH="1">
            <a:off x="716522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10" idx="2"/>
            <a:endCxn id="15" idx="0"/>
          </p:cNvCxnSpPr>
          <p:nvPr/>
        </p:nvCxnSpPr>
        <p:spPr>
          <a:xfrm rot="5400000">
            <a:off x="295772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ravoúhlá spojovací čára 57"/>
          <p:cNvCxnSpPr>
            <a:stCxn id="10" idx="2"/>
            <a:endCxn id="16" idx="0"/>
          </p:cNvCxnSpPr>
          <p:nvPr/>
        </p:nvCxnSpPr>
        <p:spPr>
          <a:xfrm rot="16200000" flipH="1">
            <a:off x="349361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14" idx="2"/>
            <a:endCxn id="26" idx="0"/>
          </p:cNvCxnSpPr>
          <p:nvPr/>
        </p:nvCxnSpPr>
        <p:spPr>
          <a:xfrm rot="5400000">
            <a:off x="727080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14" idx="2"/>
            <a:endCxn id="27" idx="0"/>
          </p:cNvCxnSpPr>
          <p:nvPr/>
        </p:nvCxnSpPr>
        <p:spPr>
          <a:xfrm rot="16200000" flipH="1">
            <a:off x="781732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85801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cxnSp>
        <p:nvCxnSpPr>
          <p:cNvPr id="65" name="Tvar 64"/>
          <p:cNvCxnSpPr>
            <a:endCxn id="18" idx="1"/>
          </p:cNvCxnSpPr>
          <p:nvPr/>
        </p:nvCxnSpPr>
        <p:spPr>
          <a:xfrm rot="16200000" flipH="1">
            <a:off x="-83912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var 66"/>
          <p:cNvCxnSpPr>
            <a:endCxn id="29" idx="1"/>
          </p:cNvCxnSpPr>
          <p:nvPr/>
        </p:nvCxnSpPr>
        <p:spPr>
          <a:xfrm rot="16200000" flipH="1">
            <a:off x="-119791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var 76"/>
          <p:cNvCxnSpPr>
            <a:endCxn id="28" idx="1"/>
          </p:cNvCxnSpPr>
          <p:nvPr/>
        </p:nvCxnSpPr>
        <p:spPr>
          <a:xfrm rot="16200000" flipH="1">
            <a:off x="762788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endCxn id="36" idx="1"/>
          </p:cNvCxnSpPr>
          <p:nvPr/>
        </p:nvCxnSpPr>
        <p:spPr>
          <a:xfrm rot="16200000" flipH="1">
            <a:off x="726909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var 80"/>
          <p:cNvCxnSpPr>
            <a:endCxn id="35" idx="1"/>
          </p:cNvCxnSpPr>
          <p:nvPr/>
        </p:nvCxnSpPr>
        <p:spPr>
          <a:xfrm rot="16200000" flipH="1">
            <a:off x="619220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var 84"/>
          <p:cNvCxnSpPr/>
          <p:nvPr/>
        </p:nvCxnSpPr>
        <p:spPr>
          <a:xfrm rot="16200000" flipH="1">
            <a:off x="463771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var 86"/>
          <p:cNvCxnSpPr/>
          <p:nvPr/>
        </p:nvCxnSpPr>
        <p:spPr>
          <a:xfrm rot="16200000" flipH="1">
            <a:off x="391578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Tvar 87"/>
          <p:cNvCxnSpPr/>
          <p:nvPr/>
        </p:nvCxnSpPr>
        <p:spPr>
          <a:xfrm rot="16200000" flipH="1">
            <a:off x="391194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Tvar 89"/>
          <p:cNvCxnSpPr/>
          <p:nvPr/>
        </p:nvCxnSpPr>
        <p:spPr>
          <a:xfrm rot="16200000" flipH="1">
            <a:off x="330618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/>
          <p:nvPr/>
        </p:nvCxnSpPr>
        <p:spPr>
          <a:xfrm rot="16200000" flipH="1">
            <a:off x="316218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Tvar 91"/>
          <p:cNvCxnSpPr/>
          <p:nvPr/>
        </p:nvCxnSpPr>
        <p:spPr>
          <a:xfrm rot="16200000" flipH="1">
            <a:off x="226141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var 92"/>
          <p:cNvCxnSpPr/>
          <p:nvPr/>
        </p:nvCxnSpPr>
        <p:spPr>
          <a:xfrm rot="16200000" flipH="1">
            <a:off x="211741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Tvar 93"/>
          <p:cNvCxnSpPr/>
          <p:nvPr/>
        </p:nvCxnSpPr>
        <p:spPr>
          <a:xfrm rot="16200000" flipH="1">
            <a:off x="71180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/>
          <p:nvPr/>
        </p:nvCxnSpPr>
        <p:spPr>
          <a:xfrm rot="16200000" flipH="1">
            <a:off x="715917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7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568637"/>
              </p:ext>
            </p:extLst>
          </p:nvPr>
        </p:nvGraphicFramePr>
        <p:xfrm>
          <a:off x="392824" y="4869160"/>
          <a:ext cx="8352001" cy="1199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151">
                  <a:extLst>
                    <a:ext uri="{9D8B030D-6E8A-4147-A177-3AD203B41FA5}">
                      <a16:colId xmlns:a16="http://schemas.microsoft.com/office/drawing/2014/main" val="3096798340"/>
                    </a:ext>
                  </a:extLst>
                </a:gridCol>
                <a:gridCol w="2194425">
                  <a:extLst>
                    <a:ext uri="{9D8B030D-6E8A-4147-A177-3AD203B41FA5}">
                      <a16:colId xmlns:a16="http://schemas.microsoft.com/office/drawing/2014/main" val="2382325853"/>
                    </a:ext>
                  </a:extLst>
                </a:gridCol>
                <a:gridCol w="2194425">
                  <a:extLst>
                    <a:ext uri="{9D8B030D-6E8A-4147-A177-3AD203B41FA5}">
                      <a16:colId xmlns:a16="http://schemas.microsoft.com/office/drawing/2014/main" val="1680540313"/>
                    </a:ext>
                  </a:extLst>
                </a:gridCol>
              </a:tblGrid>
              <a:tr h="311264">
                <a:tc>
                  <a:txBody>
                    <a:bodyPr/>
                    <a:lstStyle/>
                    <a:p>
                      <a:pPr algn="l" fontAlgn="b"/>
                      <a:r>
                        <a:rPr kumimoji="0" lang="cs-CZ" sz="1400" kern="1200" dirty="0" smtClean="0"/>
                        <a:t>Příklad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H</a:t>
                      </a:r>
                      <a:r>
                        <a:rPr lang="cs-CZ" sz="1400" u="none" strike="noStrike" baseline="-25000" dirty="0">
                          <a:effectLst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r>
                        <a:rPr lang="cs-CZ" sz="1400" u="none" strike="noStrike" baseline="-25000">
                          <a:effectLst/>
                        </a:rPr>
                        <a:t>A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2421468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Změní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aplikace hnojiva proces růstu rostlin?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nezmění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změní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3047026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Je průměrný plat populace 20 000?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µ = 20 000,-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µ ≠ 20 000,-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1873681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Liší </a:t>
                      </a:r>
                      <a:r>
                        <a:rPr lang="cs-CZ" sz="1400" u="none" strike="noStrike" dirty="0" smtClean="0">
                          <a:effectLst/>
                        </a:rPr>
                        <a:t>se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400" u="none" strike="noStrike" dirty="0" smtClean="0">
                          <a:effectLst/>
                        </a:rPr>
                        <a:t>úspěšnost u </a:t>
                      </a:r>
                      <a:r>
                        <a:rPr lang="cs-CZ" sz="1400" u="none" strike="noStrike" dirty="0">
                          <a:effectLst/>
                        </a:rPr>
                        <a:t>zkoušky mezi muži a ženami?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úspěšnost je </a:t>
                      </a:r>
                      <a:r>
                        <a:rPr lang="pl-PL" sz="1400" u="none" strike="noStrike" dirty="0" smtClean="0">
                          <a:effectLst/>
                        </a:rPr>
                        <a:t>stejná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úspěšnost se liší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48956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Došlo po absolvování diety ke změně tělesné váhy?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váha se po dietě nezměnila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váha se po dietě změnila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2217722584"/>
                  </a:ext>
                </a:extLst>
              </a:tr>
            </a:tbl>
          </a:graphicData>
        </a:graphic>
      </p:graphicFrame>
      <p:pic>
        <p:nvPicPr>
          <p:cNvPr id="15362" name="Picture 2" descr="http://3.bp.blogspot.com/-gFJYEE2N1ys/V__MFZf4nSI/AAAAAAAADz8/bO3T-g4Inls5nlx26a_iR8x5_LpzdHAnwCK4B/s1600/Alternative%2Bvs%2BNull%2BHypothesi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48" r="46479"/>
          <a:stretch/>
        </p:blipFill>
        <p:spPr bwMode="auto">
          <a:xfrm>
            <a:off x="5619592" y="3158328"/>
            <a:ext cx="2277936" cy="163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3.bp.blogspot.com/-gFJYEE2N1ys/V__MFZf4nSI/AAAAAAAADz8/bO3T-g4Inls5nlx26a_iR8x5_LpzdHAnwCK4B/s1600/Alternative%2Bvs%2BNull%2BHypothesi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58" t="47701" r="-838" b="-1"/>
          <a:stretch/>
        </p:blipFill>
        <p:spPr bwMode="auto">
          <a:xfrm>
            <a:off x="1343902" y="3158328"/>
            <a:ext cx="1900322" cy="154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971600" y="1436201"/>
            <a:ext cx="2644928" cy="40862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Nulová hypotéza H</a:t>
            </a:r>
            <a:r>
              <a:rPr lang="cs-CZ" b="1" baseline="-25000" dirty="0"/>
              <a:t>O</a:t>
            </a:r>
            <a:endParaRPr lang="cs-CZ" dirty="0"/>
          </a:p>
        </p:txBody>
      </p:sp>
      <p:sp>
        <p:nvSpPr>
          <p:cNvPr id="63" name="Zaoblený obdélník 62"/>
          <p:cNvSpPr/>
          <p:nvPr/>
        </p:nvSpPr>
        <p:spPr>
          <a:xfrm>
            <a:off x="5436096" y="1436201"/>
            <a:ext cx="2644928" cy="40862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Alternativní </a:t>
            </a:r>
            <a:r>
              <a:rPr lang="cs-CZ" b="1" dirty="0"/>
              <a:t>hypotéza </a:t>
            </a:r>
            <a:r>
              <a:rPr lang="cs-CZ" b="1" dirty="0" smtClean="0"/>
              <a:t>H</a:t>
            </a:r>
            <a:r>
              <a:rPr lang="cs-CZ" b="1" baseline="-25000" dirty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174" y="1988840"/>
            <a:ext cx="3620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Pozorovaný efekt je nulový.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Cílem je zamítnout platnost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 a přijmout platnost H</a:t>
            </a:r>
            <a:r>
              <a:rPr lang="cs-CZ" sz="1600" baseline="-25000" dirty="0" smtClean="0"/>
              <a:t>A</a:t>
            </a:r>
            <a:r>
              <a:rPr lang="cs-CZ" sz="1600" dirty="0" smtClean="0"/>
              <a:t>.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202276" y="1975267"/>
            <a:ext cx="3474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Pozorovaný efekt není nulový (existuje rozdíl mezi skupinami).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Vyvrací platnost H</a:t>
            </a:r>
            <a:r>
              <a:rPr lang="cs-CZ" sz="1600" baseline="-25000" dirty="0" smtClean="0"/>
              <a:t>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Tvrzení, které chceme dokázat.</a:t>
            </a:r>
          </a:p>
        </p:txBody>
      </p:sp>
    </p:spTree>
    <p:extLst>
      <p:ext uri="{BB962C8B-B14F-4D97-AF65-F5344CB8AC3E}">
        <p14:creationId xmlns:p14="http://schemas.microsoft.com/office/powerpoint/2010/main" val="10802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b="3598"/>
          <a:stretch/>
        </p:blipFill>
        <p:spPr>
          <a:xfrm>
            <a:off x="1547664" y="1556792"/>
            <a:ext cx="6570684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92" y="1700808"/>
            <a:ext cx="819406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1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Statistická významnost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539552" y="1556792"/>
            <a:ext cx="7992888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Informace z dat je kvantifikována pomocí </a:t>
            </a:r>
            <a:r>
              <a:rPr lang="cs-CZ" sz="1600" b="1" dirty="0" smtClean="0"/>
              <a:t>testové statistiky </a:t>
            </a:r>
            <a:r>
              <a:rPr lang="cs-CZ" sz="1600" dirty="0" smtClean="0"/>
              <a:t>(variabilita dat, efekt = rozdíl mezi skupinami, velikost souboru).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/>
              <a:t>Otázka: </a:t>
            </a:r>
            <a:r>
              <a:rPr lang="cs-CZ" sz="1600" dirty="0"/>
              <a:t>Je hodnota testové statistiky dostatečně extrémní, abychom mohli usoudit, že pozorovaný rozdíl není pouze důsledkem </a:t>
            </a:r>
            <a:r>
              <a:rPr lang="cs-CZ" sz="1600" dirty="0" smtClean="0"/>
              <a:t>náhody?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 smtClean="0"/>
              <a:t>P-hodnota</a:t>
            </a:r>
            <a:r>
              <a:rPr lang="cs-CZ" sz="1600" dirty="0" smtClean="0"/>
              <a:t> </a:t>
            </a:r>
            <a:r>
              <a:rPr lang="cs-CZ" sz="1600" dirty="0"/>
              <a:t>vyjadřuje pravděpodobnost, že testová statistika nabyde stejné nebo extrémnější hodnoty za </a:t>
            </a:r>
            <a:r>
              <a:rPr lang="cs-CZ" sz="1600" b="1" dirty="0"/>
              <a:t>předpokladu, že nulová hypotéza </a:t>
            </a:r>
            <a:r>
              <a:rPr lang="cs-CZ" sz="1600" b="1" dirty="0" smtClean="0"/>
              <a:t>platí </a:t>
            </a:r>
            <a:r>
              <a:rPr lang="cs-CZ" sz="1600" dirty="0" smtClean="0"/>
              <a:t>= cílem je dosáhnout co nejnižší p-hodnoty, jelikož tak minimalizujeme pravděpodobnost, že jsme chybně zamítli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, která ve skutečnosti platí.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P-hodnotu </a:t>
            </a:r>
            <a:r>
              <a:rPr lang="cs-CZ" sz="1600" dirty="0"/>
              <a:t>porovnáme s </a:t>
            </a:r>
            <a:r>
              <a:rPr lang="el-GR" sz="1600" b="1" dirty="0"/>
              <a:t>α (</a:t>
            </a:r>
            <a:r>
              <a:rPr lang="cs-CZ" sz="1600" b="1" dirty="0"/>
              <a:t>hladina významnosti)</a:t>
            </a:r>
            <a:r>
              <a:rPr lang="cs-CZ" sz="1600" dirty="0"/>
              <a:t>. Nejčastěji volíme </a:t>
            </a:r>
            <a:r>
              <a:rPr lang="el-GR" sz="1600" dirty="0"/>
              <a:t>α </a:t>
            </a:r>
            <a:r>
              <a:rPr lang="cs-CZ" sz="1600" dirty="0"/>
              <a:t>=0,05, tzn., že připouštíme 5% chybu testu, tedy, že zamítneme H</a:t>
            </a:r>
            <a:r>
              <a:rPr lang="cs-CZ" sz="1600" baseline="-25000" dirty="0"/>
              <a:t>0</a:t>
            </a:r>
            <a:r>
              <a:rPr lang="cs-CZ" sz="1600" dirty="0"/>
              <a:t>, i když ve skutečnosti platí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92" name="Obdélník 91"/>
          <p:cNvSpPr/>
          <p:nvPr/>
        </p:nvSpPr>
        <p:spPr>
          <a:xfrm>
            <a:off x="318641" y="3024454"/>
            <a:ext cx="8337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725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466725" indent="-285750">
              <a:buFont typeface="Arial" panose="020B0604020202020204" pitchFamily="34" charset="0"/>
              <a:buChar char="•"/>
            </a:pPr>
            <a:endParaRPr lang="cs-CZ" sz="1600" dirty="0">
              <a:latin typeface="+mj-lt"/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467544" y="4365104"/>
            <a:ext cx="8296473" cy="712827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5" name="Zástupný symbol pro obsah 3"/>
          <p:cNvSpPr txBox="1">
            <a:spLocks/>
          </p:cNvSpPr>
          <p:nvPr/>
        </p:nvSpPr>
        <p:spPr bwMode="auto">
          <a:xfrm>
            <a:off x="489707" y="4418686"/>
            <a:ext cx="8274310" cy="5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1600" dirty="0" smtClean="0"/>
              <a:t>Je-li p-hodnota ≤ </a:t>
            </a:r>
            <a:r>
              <a:rPr lang="el-GR" sz="1600" dirty="0" smtClean="0"/>
              <a:t>α,</a:t>
            </a:r>
            <a:r>
              <a:rPr lang="cs-CZ" sz="1600" dirty="0" smtClean="0"/>
              <a:t> zamítáme</a:t>
            </a:r>
            <a:r>
              <a:rPr lang="cs-CZ" sz="1600" dirty="0"/>
              <a:t> H</a:t>
            </a:r>
            <a:r>
              <a:rPr lang="cs-CZ" sz="1600" baseline="-25000" dirty="0"/>
              <a:t>0</a:t>
            </a:r>
            <a:r>
              <a:rPr lang="cs-CZ" sz="1600" dirty="0" smtClean="0"/>
              <a:t>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 a přijímáme platnost H</a:t>
            </a:r>
            <a:r>
              <a:rPr lang="cs-CZ" sz="1600" baseline="-25000" dirty="0" smtClean="0"/>
              <a:t>A</a:t>
            </a:r>
            <a:r>
              <a:rPr lang="cs-CZ" sz="1600" dirty="0" smtClean="0"/>
              <a:t>.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1600" dirty="0" smtClean="0"/>
              <a:t>Je-li p-hodnota &gt; </a:t>
            </a:r>
            <a:r>
              <a:rPr lang="el-GR" sz="1600" dirty="0" smtClean="0"/>
              <a:t>α, </a:t>
            </a:r>
            <a:r>
              <a:rPr lang="cs-CZ" sz="1600" dirty="0" smtClean="0"/>
              <a:t>pak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 nezamítáme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 (nepřipouštíme platnost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).</a:t>
            </a: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>
            <a:off x="467544" y="5157192"/>
            <a:ext cx="8175653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1" i="0" dirty="0" smtClean="0"/>
              <a:t>Malá p-hodnota nemusí znamenat velký efekt. </a:t>
            </a:r>
            <a:r>
              <a:rPr lang="cs-CZ" sz="1600" i="0" dirty="0" smtClean="0"/>
              <a:t>Hodnota testové statistiky a p-hodnota mohou být ovlivněny velkou velikostí vzorku a malou variabilitou pozorovaných dat.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1" i="0" dirty="0" smtClean="0"/>
              <a:t>Statistická významnost </a:t>
            </a:r>
            <a:r>
              <a:rPr lang="cs-CZ" sz="1600" i="0" dirty="0" smtClean="0"/>
              <a:t>indikuje, že pozorovaný rozdíl není náhodný,</a:t>
            </a:r>
            <a:r>
              <a:rPr lang="cs-CZ" sz="1600" b="1" i="0" dirty="0" smtClean="0"/>
              <a:t> </a:t>
            </a:r>
            <a:r>
              <a:rPr lang="cs-CZ" sz="1600" i="0" dirty="0" smtClean="0"/>
              <a:t>ale nemusí znamenat, že je významný i ve skutečnosti. Důležitá je i </a:t>
            </a:r>
            <a:r>
              <a:rPr lang="cs-CZ" sz="1600" b="1" i="0" dirty="0" smtClean="0"/>
              <a:t>praktická (klinická) významnost.</a:t>
            </a:r>
            <a:endParaRPr lang="cs-CZ" sz="1600" b="1" i="0" dirty="0"/>
          </a:p>
        </p:txBody>
      </p:sp>
    </p:spTree>
    <p:extLst>
      <p:ext uri="{BB962C8B-B14F-4D97-AF65-F5344CB8AC3E}">
        <p14:creationId xmlns:p14="http://schemas.microsoft.com/office/powerpoint/2010/main" val="29571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Závěr testu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nezamítáme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zamítáme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β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β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α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α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Skutečnost</a:t>
            </a: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platí</a:t>
            </a:r>
            <a:endParaRPr lang="cs-CZ" sz="1400" i="0" dirty="0">
              <a:latin typeface="+mj-lt"/>
            </a:endParaRP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neplatí</a:t>
            </a:r>
            <a:endParaRPr lang="cs-CZ" sz="1400" i="0" dirty="0">
              <a:latin typeface="+mj-lt"/>
            </a:endParaRPr>
          </a:p>
        </p:txBody>
      </p:sp>
      <p:sp>
        <p:nvSpPr>
          <p:cNvPr id="21520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dirty="0" smtClean="0">
                <a:latin typeface="+mj-lt"/>
              </a:rPr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6732240" y="5265290"/>
            <a:ext cx="2103785" cy="11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339933"/>
                </a:solidFill>
                <a:latin typeface="+mj-lt"/>
              </a:rPr>
              <a:t>Správné </a:t>
            </a:r>
            <a:r>
              <a:rPr lang="cs-CZ" sz="1600" b="1" i="0" dirty="0" smtClean="0">
                <a:solidFill>
                  <a:srgbClr val="339933"/>
                </a:solidFill>
                <a:latin typeface="+mj-lt"/>
              </a:rPr>
              <a:t>rozhodnutí = síla testu</a:t>
            </a:r>
          </a:p>
          <a:p>
            <a:pPr eaLnBrk="0" hangingPunct="0"/>
            <a:r>
              <a:rPr lang="cs-CZ" sz="1600" dirty="0" smtClean="0">
                <a:latin typeface="+mj-lt"/>
              </a:rPr>
              <a:t>schopnost </a:t>
            </a:r>
            <a:r>
              <a:rPr lang="cs-CZ" sz="1600" dirty="0">
                <a:latin typeface="+mj-lt"/>
              </a:rPr>
              <a:t>rozpoznat neplatnost hypotézy</a:t>
            </a:r>
            <a:endParaRPr lang="cs-CZ" sz="1600" b="1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>
            <a:off x="1536675" y="5805264"/>
            <a:ext cx="5195565" cy="48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FF0000"/>
                </a:solidFill>
                <a:latin typeface="+mj-lt"/>
              </a:rPr>
              <a:t>Chyba II. </a:t>
            </a:r>
            <a:r>
              <a:rPr lang="cs-CZ" sz="1600" b="1" i="0" dirty="0" smtClean="0">
                <a:solidFill>
                  <a:srgbClr val="FF0000"/>
                </a:solidFill>
                <a:latin typeface="+mj-lt"/>
              </a:rPr>
              <a:t>druhu</a:t>
            </a:r>
          </a:p>
          <a:p>
            <a:pPr eaLnBrk="0" hangingPunct="0"/>
            <a:r>
              <a:rPr lang="cs-CZ" sz="1600" dirty="0">
                <a:latin typeface="+mj-lt"/>
              </a:rPr>
              <a:t>Pravděpodobnost nerozpoznání neplatné nulové hypotézy</a:t>
            </a:r>
          </a:p>
          <a:p>
            <a:pPr eaLnBrk="0" hangingPunct="0"/>
            <a:endParaRPr lang="cs-CZ" sz="1600" b="1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24" name="Rectangle 19"/>
          <p:cNvSpPr>
            <a:spLocks noChangeArrowheads="1"/>
          </p:cNvSpPr>
          <p:nvPr/>
        </p:nvSpPr>
        <p:spPr bwMode="auto">
          <a:xfrm>
            <a:off x="6759640" y="3099854"/>
            <a:ext cx="2232025" cy="129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FF0000"/>
                </a:solidFill>
                <a:latin typeface="+mj-lt"/>
              </a:rPr>
              <a:t>Chyba I. </a:t>
            </a:r>
            <a:r>
              <a:rPr lang="cs-CZ" sz="1600" b="1" i="0" dirty="0" smtClean="0">
                <a:solidFill>
                  <a:srgbClr val="FF0000"/>
                </a:solidFill>
                <a:latin typeface="+mj-lt"/>
              </a:rPr>
              <a:t>druhu</a:t>
            </a:r>
          </a:p>
          <a:p>
            <a:pPr eaLnBrk="0" hangingPunct="0"/>
            <a:r>
              <a:rPr lang="cs-CZ" sz="1600" dirty="0">
                <a:latin typeface="+mj-lt"/>
              </a:rPr>
              <a:t>Pravděpodobnost nesprávného zamítnutí nulové hypotézy, </a:t>
            </a:r>
            <a:r>
              <a:rPr lang="cs-CZ" sz="1600" b="1" dirty="0">
                <a:latin typeface="+mj-lt"/>
              </a:rPr>
              <a:t>hladina významnosti</a:t>
            </a:r>
          </a:p>
          <a:p>
            <a:pPr eaLnBrk="0" hangingPunct="0"/>
            <a:endParaRPr lang="cs-CZ" sz="1600" b="1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 flipH="1">
            <a:off x="5508624" y="3355976"/>
            <a:ext cx="1223963" cy="6492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72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pic>
        <p:nvPicPr>
          <p:cNvPr id="2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51" b="9051"/>
          <a:stretch/>
        </p:blipFill>
        <p:spPr>
          <a:xfrm>
            <a:off x="1818976" y="1556792"/>
            <a:ext cx="548932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16185" t="31284" r="22417" b="4540"/>
          <a:stretch/>
        </p:blipFill>
        <p:spPr>
          <a:xfrm>
            <a:off x="5806548" y="4680000"/>
            <a:ext cx="2979878" cy="1655984"/>
          </a:xfrm>
          <a:prstGeom prst="rect">
            <a:avLst/>
          </a:prstGeom>
        </p:spPr>
      </p:pic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395288" y="1340768"/>
            <a:ext cx="4248720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i="0" u="sng" dirty="0" smtClean="0"/>
              <a:t>Jednostranné testy (</a:t>
            </a:r>
            <a:r>
              <a:rPr lang="en-US" sz="2400" b="1" u="sng" dirty="0" smtClean="0"/>
              <a:t>o</a:t>
            </a:r>
            <a:r>
              <a:rPr lang="en-US" sz="2400" b="1" i="0" u="sng" dirty="0" smtClean="0"/>
              <a:t>ne-tailed</a:t>
            </a:r>
            <a:r>
              <a:rPr lang="cs-CZ" sz="2400" b="1" i="0" u="sng" dirty="0" smtClean="0"/>
              <a:t>)</a:t>
            </a:r>
            <a:endParaRPr lang="cs-CZ" sz="2400" b="1" i="0" u="sng" dirty="0"/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395288" y="4283700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u="sng" dirty="0" smtClean="0"/>
              <a:t>Oboustranné testy (</a:t>
            </a:r>
            <a:r>
              <a:rPr lang="en-US" sz="2400" b="1" u="sng" dirty="0" smtClean="0"/>
              <a:t>t</a:t>
            </a:r>
            <a:r>
              <a:rPr lang="en-US" sz="2400" b="1" i="0" u="sng" dirty="0" smtClean="0"/>
              <a:t>wo-tailed</a:t>
            </a:r>
            <a:r>
              <a:rPr lang="cs-CZ" sz="2400" b="1" u="sng" dirty="0" smtClean="0"/>
              <a:t>)</a:t>
            </a:r>
            <a:endParaRPr lang="cs-CZ" sz="2400" b="1" i="0" u="sng" dirty="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468312" y="1844824"/>
            <a:ext cx="8640191" cy="236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Hypotéza testu je postavena asymetricky, tedy ptáme se na </a:t>
            </a:r>
            <a:r>
              <a:rPr lang="cs-CZ" i="0" dirty="0"/>
              <a:t>větší </a:t>
            </a:r>
            <a:r>
              <a:rPr lang="cs-CZ" i="0" dirty="0" smtClean="0"/>
              <a:t>než / menší.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i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H</a:t>
            </a:r>
            <a:r>
              <a:rPr lang="cs-CZ" baseline="-25000" dirty="0" smtClean="0"/>
              <a:t>A</a:t>
            </a:r>
            <a:r>
              <a:rPr lang="cs-CZ" dirty="0" smtClean="0"/>
              <a:t> testuje pouze jeden směr asociace.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i="0" dirty="0" smtClean="0"/>
              <a:t>Jednodušší zamítnout H</a:t>
            </a:r>
            <a:r>
              <a:rPr lang="cs-CZ" i="0" baseline="-25000" dirty="0" smtClean="0"/>
              <a:t>0</a:t>
            </a:r>
            <a:r>
              <a:rPr lang="cs-CZ" i="0" dirty="0" smtClean="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Např.: H</a:t>
            </a:r>
            <a:r>
              <a:rPr lang="cs-CZ" baseline="-25000" dirty="0" smtClean="0"/>
              <a:t>0</a:t>
            </a:r>
            <a:r>
              <a:rPr lang="cs-CZ" dirty="0" smtClean="0"/>
              <a:t>: váha se po dietě nezměnila/vzrostla</a:t>
            </a:r>
          </a:p>
          <a:p>
            <a:pPr>
              <a:spcBef>
                <a:spcPct val="20000"/>
              </a:spcBef>
            </a:pPr>
            <a:r>
              <a:rPr lang="cs-CZ" dirty="0" smtClean="0"/>
              <a:t>	 H</a:t>
            </a:r>
            <a:r>
              <a:rPr lang="cs-CZ" baseline="-25000" dirty="0" smtClean="0"/>
              <a:t>1</a:t>
            </a:r>
            <a:r>
              <a:rPr lang="cs-CZ" dirty="0" smtClean="0"/>
              <a:t>: váha se po dietě snížila</a:t>
            </a:r>
            <a:endParaRPr lang="cs-CZ" i="0" dirty="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95288" y="4801215"/>
            <a:ext cx="6913016" cy="136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Hypotéza testu se ptá na otázku </a:t>
            </a:r>
            <a:r>
              <a:rPr lang="cs-CZ" i="0" dirty="0" smtClean="0"/>
              <a:t>rovná se / nerovná se.</a:t>
            </a:r>
          </a:p>
          <a:p>
            <a:pPr marL="361950">
              <a:spcBef>
                <a:spcPct val="20000"/>
              </a:spcBef>
            </a:pPr>
            <a:endParaRPr lang="cs-CZ" dirty="0"/>
          </a:p>
          <a:p>
            <a:pPr marL="36195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i="0" dirty="0" smtClean="0"/>
              <a:t>H</a:t>
            </a:r>
            <a:r>
              <a:rPr lang="cs-CZ" i="0" baseline="-25000" dirty="0" smtClean="0"/>
              <a:t>A</a:t>
            </a:r>
            <a:r>
              <a:rPr lang="cs-CZ" i="0" dirty="0" smtClean="0"/>
              <a:t> testuje oba směry asociace.</a:t>
            </a:r>
          </a:p>
          <a:p>
            <a:pPr marL="36195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Obtížněji dosáhneme statistické významnosti.</a:t>
            </a:r>
            <a:endParaRPr lang="cs-CZ" i="0" dirty="0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404470"/>
              </p:ext>
            </p:extLst>
          </p:nvPr>
        </p:nvGraphicFramePr>
        <p:xfrm>
          <a:off x="1298104" y="221574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0" name="Rovnice" r:id="rId4" imgW="355320" imgH="164880" progId="Equation.3">
                  <p:embed/>
                </p:oleObj>
              </mc:Choice>
              <mc:Fallback>
                <p:oleObj name="Rovnice" r:id="rId4" imgW="3553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21574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020348"/>
              </p:ext>
            </p:extLst>
          </p:nvPr>
        </p:nvGraphicFramePr>
        <p:xfrm>
          <a:off x="1298104" y="251583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1" name="Rovnice" r:id="rId6" imgW="355320" imgH="164880" progId="Equation.3">
                  <p:embed/>
                </p:oleObj>
              </mc:Choice>
              <mc:Fallback>
                <p:oleObj name="Rovnice" r:id="rId6" imgW="3553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51583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92961"/>
              </p:ext>
            </p:extLst>
          </p:nvPr>
        </p:nvGraphicFramePr>
        <p:xfrm>
          <a:off x="2588371" y="251583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2" name="Rovnice" r:id="rId8" imgW="355320" imgH="164880" progId="Equation.3">
                  <p:embed/>
                </p:oleObj>
              </mc:Choice>
              <mc:Fallback>
                <p:oleObj name="Rovnice" r:id="rId8" imgW="3553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371" y="251583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475717"/>
              </p:ext>
            </p:extLst>
          </p:nvPr>
        </p:nvGraphicFramePr>
        <p:xfrm>
          <a:off x="2594248" y="221574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3" name="Rovnice" r:id="rId10" imgW="355320" imgH="164880" progId="Equation.3">
                  <p:embed/>
                </p:oleObj>
              </mc:Choice>
              <mc:Fallback>
                <p:oleObj name="Rovnice" r:id="rId10" imgW="3553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248" y="221574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27584" y="2132856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124943" y="214858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27584" y="243008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23728" y="243662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975622"/>
              </p:ext>
            </p:extLst>
          </p:nvPr>
        </p:nvGraphicFramePr>
        <p:xfrm>
          <a:off x="1298104" y="5158882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4" name="Rovnice" r:id="rId12" imgW="355320" imgH="164880" progId="Equation.3">
                  <p:embed/>
                </p:oleObj>
              </mc:Choice>
              <mc:Fallback>
                <p:oleObj name="Rovnice" r:id="rId12" imgW="3553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5158882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464062"/>
              </p:ext>
            </p:extLst>
          </p:nvPr>
        </p:nvGraphicFramePr>
        <p:xfrm>
          <a:off x="2582863" y="5159377"/>
          <a:ext cx="6318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5" name="Rovnice" r:id="rId14" imgW="368280" imgH="164880" progId="Equation.3">
                  <p:embed/>
                </p:oleObj>
              </mc:Choice>
              <mc:Fallback>
                <p:oleObj name="Rovnice" r:id="rId14" imgW="368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5159377"/>
                        <a:ext cx="63182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27584" y="5085184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124943" y="5091724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6"/>
          <a:srcRect l="16085" t="31811" r="31808"/>
          <a:stretch/>
        </p:blipFill>
        <p:spPr>
          <a:xfrm>
            <a:off x="5796136" y="2277072"/>
            <a:ext cx="3007313" cy="1800000"/>
          </a:xfrm>
          <a:prstGeom prst="rect">
            <a:avLst/>
          </a:prstGeom>
        </p:spPr>
      </p:pic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228600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 </a:t>
            </a:r>
            <a:r>
              <a:rPr lang="en-US" dirty="0"/>
              <a:t>One-tailed</a:t>
            </a:r>
            <a:r>
              <a:rPr lang="cs-CZ" dirty="0"/>
              <a:t> vs. </a:t>
            </a:r>
            <a:r>
              <a:rPr lang="en-US" dirty="0"/>
              <a:t>two-tailed</a:t>
            </a:r>
            <a:r>
              <a:rPr lang="cs-CZ" dirty="0"/>
              <a:t> testy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6330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Parametrické vs. </a:t>
            </a:r>
            <a:r>
              <a:rPr lang="cs-CZ" dirty="0" err="1" smtClean="0"/>
              <a:t>neparametrické</a:t>
            </a:r>
            <a:r>
              <a:rPr lang="cs-CZ" dirty="0" smtClean="0"/>
              <a:t> testy</a:t>
            </a: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971880" y="1772617"/>
            <a:ext cx="2520000" cy="57626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</a:pPr>
            <a:r>
              <a:rPr lang="cs-CZ" sz="2200" b="1" i="0" dirty="0">
                <a:latin typeface="+mj-lt"/>
              </a:rPr>
              <a:t>Parametrické testy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5364410" y="1766847"/>
            <a:ext cx="2952006" cy="576262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</a:pPr>
            <a:r>
              <a:rPr lang="cs-CZ" sz="2200" b="1" i="0" dirty="0" err="1">
                <a:latin typeface="+mj-lt"/>
              </a:rPr>
              <a:t>Neparametrické</a:t>
            </a:r>
            <a:r>
              <a:rPr lang="cs-CZ" sz="2200" b="1" i="0" dirty="0">
                <a:latin typeface="+mj-lt"/>
              </a:rPr>
              <a:t> testy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68314" y="2699159"/>
            <a:ext cx="4175694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Mají předpoklady o rozložení vstupujících dat (např. normální rozložení).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Při stejném N a dodržení předpokladů mají vyšší sílu testu než testy </a:t>
            </a:r>
            <a:r>
              <a:rPr lang="cs-CZ" b="0" i="0" dirty="0" err="1" smtClean="0"/>
              <a:t>neparametrické</a:t>
            </a:r>
            <a:r>
              <a:rPr lang="cs-CZ" b="0" i="0" dirty="0" smtClean="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Pokud nejsou dodrženy předpoklady parametrických testů, potom jejich síla testu prudce klesá a výsledek testu může být zcela chybný a nesmyslný.</a:t>
            </a:r>
            <a:endParaRPr lang="cs-CZ" b="0" i="0" dirty="0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824290" y="2699159"/>
            <a:ext cx="431971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Vyžadují méně předpokladů o </a:t>
            </a:r>
            <a:r>
              <a:rPr lang="cs-CZ" b="0" i="0" dirty="0"/>
              <a:t>rozložení vstupujících dat, lze je tedy použít i při asymetrickém rozložení, odlehlých </a:t>
            </a:r>
            <a:r>
              <a:rPr lang="cs-CZ" b="0" i="0" dirty="0" smtClean="0"/>
              <a:t>hodnotách.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Snížená </a:t>
            </a:r>
            <a:r>
              <a:rPr lang="cs-CZ" b="0" i="0" dirty="0"/>
              <a:t>síla těchto testů je způsobena redukcí informační hodnoty původních dat, kdy </a:t>
            </a:r>
            <a:r>
              <a:rPr lang="cs-CZ" b="0" i="0" dirty="0" err="1"/>
              <a:t>neparametrické</a:t>
            </a:r>
            <a:r>
              <a:rPr lang="cs-CZ" b="0" i="0" dirty="0"/>
              <a:t> testy nevyužívají původní hodnoty, ale nejčastěji pouze jejich </a:t>
            </a:r>
            <a:r>
              <a:rPr lang="cs-CZ" i="0" dirty="0" smtClean="0"/>
              <a:t>pořadí.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Souvisí s malou velikostí souboru (nejsme schopni normalitu dat ověřit).</a:t>
            </a:r>
            <a:endParaRPr lang="cs-CZ" i="0" dirty="0"/>
          </a:p>
        </p:txBody>
      </p:sp>
    </p:spTree>
    <p:extLst>
      <p:ext uri="{BB962C8B-B14F-4D97-AF65-F5344CB8AC3E}">
        <p14:creationId xmlns:p14="http://schemas.microsoft.com/office/powerpoint/2010/main" val="42732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717</Words>
  <Application>Microsoft Office PowerPoint</Application>
  <PresentationFormat>Předvádění na obrazovce (4:3)</PresentationFormat>
  <Paragraphs>127</Paragraphs>
  <Slides>10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Administrativní</vt:lpstr>
      <vt:lpstr>Rovnice</vt:lpstr>
      <vt:lpstr>Pokročilé statistické metody 2. cvičení</vt:lpstr>
      <vt:lpstr>Hypotéza</vt:lpstr>
      <vt:lpstr>Hypotéza</vt:lpstr>
      <vt:lpstr>Hypotéza</vt:lpstr>
      <vt:lpstr>Statistická významnost</vt:lpstr>
      <vt:lpstr>Možné chyby při testování hypotéz</vt:lpstr>
      <vt:lpstr>Možné chyby při testování hypotéz</vt:lpstr>
      <vt:lpstr> One-tailed vs. two-tailed testy</vt:lpstr>
      <vt:lpstr>Parametrické vs. neparametrické testy</vt:lpstr>
      <vt:lpstr>Základní rozhodování o výběru statistických testů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Littnerová Simona RNDr.</cp:lastModifiedBy>
  <cp:revision>206</cp:revision>
  <dcterms:created xsi:type="dcterms:W3CDTF">2012-09-19T11:32:44Z</dcterms:created>
  <dcterms:modified xsi:type="dcterms:W3CDTF">2020-03-23T15:13:17Z</dcterms:modified>
</cp:coreProperties>
</file>