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52" r:id="rId2"/>
    <p:sldId id="404" r:id="rId3"/>
    <p:sldId id="366" r:id="rId4"/>
    <p:sldId id="405" r:id="rId5"/>
    <p:sldId id="406" r:id="rId6"/>
    <p:sldId id="319" r:id="rId7"/>
    <p:sldId id="360" r:id="rId8"/>
    <p:sldId id="363" r:id="rId9"/>
    <p:sldId id="373" r:id="rId10"/>
    <p:sldId id="407" r:id="rId11"/>
    <p:sldId id="408" r:id="rId12"/>
    <p:sldId id="411" r:id="rId13"/>
    <p:sldId id="379" r:id="rId14"/>
    <p:sldId id="410" r:id="rId15"/>
    <p:sldId id="388" r:id="rId16"/>
    <p:sldId id="381" r:id="rId17"/>
    <p:sldId id="412" r:id="rId18"/>
    <p:sldId id="413" r:id="rId19"/>
    <p:sldId id="415" r:id="rId20"/>
    <p:sldId id="416" r:id="rId21"/>
    <p:sldId id="414" r:id="rId22"/>
    <p:sldId id="386" r:id="rId23"/>
    <p:sldId id="389" r:id="rId24"/>
    <p:sldId id="393" r:id="rId25"/>
    <p:sldId id="419" r:id="rId26"/>
    <p:sldId id="420" r:id="rId27"/>
    <p:sldId id="421" r:id="rId28"/>
    <p:sldId id="422" r:id="rId29"/>
    <p:sldId id="392" r:id="rId30"/>
    <p:sldId id="394" r:id="rId31"/>
    <p:sldId id="377" r:id="rId32"/>
    <p:sldId id="399" r:id="rId33"/>
    <p:sldId id="396" r:id="rId34"/>
    <p:sldId id="397" r:id="rId35"/>
    <p:sldId id="400" r:id="rId36"/>
    <p:sldId id="40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525"/>
    <a:srgbClr val="D16349"/>
    <a:srgbClr val="E0E0E0"/>
    <a:srgbClr val="ECECEC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937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8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5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23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0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8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7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6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9830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91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31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81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2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1092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9549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98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1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7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23.03.2020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1274195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Vícerozměrné rozdělení dat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Koeficienty podobnosti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a vzdálenosti 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Asociační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matice 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Pokročilé </a:t>
            </a:r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</a:t>
            </a:r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</a:t>
            </a: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Určete celkovou velikost souboru, která bude vstupovat do analýzy: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A) Je průměrná hodnota systolického tlaku rovna 120 </a:t>
            </a:r>
            <a:r>
              <a:rPr lang="cs-CZ" dirty="0" err="1" smtClean="0"/>
              <a:t>mmHg</a:t>
            </a:r>
            <a:r>
              <a:rPr lang="cs-CZ" dirty="0" smtClean="0"/>
              <a:t>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B) Lze pacienty klasifikovat do skupin na základě systolického tlaku, tepové frekvence a saturace krve kyslíkem?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23705"/>
              </p:ext>
            </p:extLst>
          </p:nvPr>
        </p:nvGraphicFramePr>
        <p:xfrm>
          <a:off x="708787" y="3330925"/>
          <a:ext cx="7488831" cy="1956195"/>
        </p:xfrm>
        <a:graphic>
          <a:graphicData uri="http://schemas.openxmlformats.org/drawingml/2006/table">
            <a:tbl>
              <a:tblPr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8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 - řešení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107504" y="1494308"/>
            <a:ext cx="8857697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55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r>
              <a:rPr lang="cs-CZ" b="1" dirty="0" smtClean="0"/>
              <a:t> </a:t>
            </a:r>
            <a:r>
              <a:rPr lang="cs-CZ" dirty="0" smtClean="0"/>
              <a:t>– do analýzy zahrnujeme pouze pacienty, kteří mají kompletně vyplněná data → můžeme přijít o velké množství dat a tedy i jejich reprezentativnost.</a:t>
            </a:r>
          </a:p>
          <a:p>
            <a:pPr marL="342900" indent="-255588" eaLnBrk="0" hangingPunct="0"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Imputace chybějících hodnot</a:t>
            </a:r>
            <a:r>
              <a:rPr lang="cs-CZ" b="1" dirty="0" smtClean="0"/>
              <a:t> </a:t>
            </a:r>
            <a:r>
              <a:rPr lang="cs-CZ" dirty="0" smtClean="0"/>
              <a:t>– pomocí statistických přístupů odhadneme chybějící data → vnášíme do dat chybu, ale zachováváme jejich reprezentativnost. </a:t>
            </a:r>
          </a:p>
          <a:p>
            <a:pPr marL="3571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Např. balíček „</a:t>
            </a:r>
            <a:r>
              <a:rPr lang="cs-CZ" dirty="0" err="1" smtClean="0"/>
              <a:t>mice</a:t>
            </a:r>
            <a:r>
              <a:rPr lang="cs-CZ" dirty="0" smtClean="0"/>
              <a:t>“ (</a:t>
            </a:r>
            <a:r>
              <a:rPr lang="en-GB" dirty="0" smtClean="0"/>
              <a:t>Multivariate Imputation by Chained Equations</a:t>
            </a:r>
            <a:r>
              <a:rPr lang="cs-CZ" dirty="0" smtClean="0"/>
              <a:t>)</a:t>
            </a:r>
          </a:p>
        </p:txBody>
      </p:sp>
      <p:pic>
        <p:nvPicPr>
          <p:cNvPr id="48130" name="Picture 2" descr="Výsledek obrázku pro 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432048" cy="3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23617"/>
              </p:ext>
            </p:extLst>
          </p:nvPr>
        </p:nvGraphicFramePr>
        <p:xfrm>
          <a:off x="395536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dbl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92976"/>
              </p:ext>
            </p:extLst>
          </p:nvPr>
        </p:nvGraphicFramePr>
        <p:xfrm>
          <a:off x="4644008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kumimoji="0" lang="en-GB" sz="12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92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186584" y="3310283"/>
            <a:ext cx="25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</a:t>
            </a:r>
            <a:r>
              <a:rPr lang="cs-CZ" b="1" u="sng" dirty="0"/>
              <a:t>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5163370" y="3310283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Imputace chybějících hodnot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to asociační matice?</a:t>
            </a:r>
            <a:endParaRPr lang="cs-CZ" alt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dimenze nabývá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Co se nachází na diagonále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Je matice symetrická kolem diagonály?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27052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414470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229944" y="2303792"/>
            <a:ext cx="2519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vzdálenosti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43547"/>
              </p:ext>
            </p:extLst>
          </p:nvPr>
        </p:nvGraphicFramePr>
        <p:xfrm>
          <a:off x="1272280" y="1969555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17103"/>
              </p:ext>
            </p:extLst>
          </p:nvPr>
        </p:nvGraphicFramePr>
        <p:xfrm>
          <a:off x="6041232" y="1972344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NxN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5400000">
            <a:off x="4280824" y="4738011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29944" y="4627333"/>
            <a:ext cx="26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podobnosti</a:t>
            </a:r>
            <a:endParaRPr kumimoji="1" lang="cs-CZ" sz="1600" dirty="0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55679"/>
              </p:ext>
            </p:extLst>
          </p:nvPr>
        </p:nvGraphicFramePr>
        <p:xfrm>
          <a:off x="1272280" y="4293096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85377"/>
              </p:ext>
            </p:extLst>
          </p:nvPr>
        </p:nvGraphicFramePr>
        <p:xfrm>
          <a:off x="6041232" y="4295885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3794939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3628008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475656" y="6116211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1835696" y="594928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38664" y="3810526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Vzdálenost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od subjektu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6550958" y="3616034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580112" y="6114782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Podobnost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se subjektem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 flipV="1">
            <a:off x="6550958" y="592029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846518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692101" y="2457575"/>
            <a:ext cx="184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korelační/</a:t>
            </a:r>
          </a:p>
          <a:p>
            <a:pPr defTabSz="1095375" eaLnBrk="0" hangingPunct="0"/>
            <a:r>
              <a:rPr kumimoji="1" lang="cs-CZ" sz="1600" dirty="0" err="1" smtClean="0"/>
              <a:t>kovarianční</a:t>
            </a:r>
            <a:r>
              <a:rPr kumimoji="1" lang="cs-CZ" sz="1600" dirty="0" smtClean="0"/>
              <a:t> matice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1212"/>
              </p:ext>
            </p:extLst>
          </p:nvPr>
        </p:nvGraphicFramePr>
        <p:xfrm>
          <a:off x="1272280" y="2401603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25005"/>
              </p:ext>
            </p:extLst>
          </p:nvPr>
        </p:nvGraphicFramePr>
        <p:xfrm>
          <a:off x="6343576" y="2404392"/>
          <a:ext cx="1612800" cy="1199532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:a16="http://schemas.microsoft.com/office/drawing/2014/main" val="3958945889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52645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PxP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4226987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4060056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74160" y="3695500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Vztah parametru p</a:t>
            </a:r>
            <a:r>
              <a:rPr kumimoji="1" lang="cs-CZ" sz="1600" baseline="-25000" dirty="0" smtClean="0"/>
              <a:t>3 </a:t>
            </a:r>
            <a:r>
              <a:rPr kumimoji="1" lang="cs-CZ" sz="1600" dirty="0" smtClean="0"/>
              <a:t>a parametru p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6658462" y="3464396"/>
            <a:ext cx="217794" cy="25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/>
          </p:cNvSpPr>
          <p:nvPr/>
        </p:nvSpPr>
        <p:spPr bwMode="auto">
          <a:xfrm>
            <a:off x="686768" y="4859712"/>
            <a:ext cx="8534400" cy="14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b="1" u="sng" dirty="0" smtClean="0"/>
              <a:t>Obecně: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Základní výběr koeficientu je často spjat s metodou/algoritmem.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Dále je potřeba zohlednit typ vstupních dat: spojitá/kategoriální/mix.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Výběrem metriky ovlivníme výsledky analýz.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1802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Kvantitativní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vzdálenosti</a:t>
            </a:r>
          </a:p>
        </p:txBody>
      </p:sp>
    </p:spTree>
    <p:extLst>
      <p:ext uri="{BB962C8B-B14F-4D97-AF65-F5344CB8AC3E}">
        <p14:creationId xmlns:p14="http://schemas.microsoft.com/office/powerpoint/2010/main" val="2063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Koeficienty vzdálenosti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60644"/>
            <a:ext cx="3275024" cy="240310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22007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308304" y="2492896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4" idx="7"/>
            <a:endCxn id="40" idx="3"/>
          </p:cNvCxnSpPr>
          <p:nvPr/>
        </p:nvCxnSpPr>
        <p:spPr>
          <a:xfrm flipV="1">
            <a:off x="5342984" y="2615821"/>
            <a:ext cx="1986408" cy="11943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Výsledek obrázku pro káně kresle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4" y="2160644"/>
            <a:ext cx="1289832" cy="12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040" y="37890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7444776" y="224884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y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96155" y="5589240"/>
            <a:ext cx="8696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Podrobný přehled koeficientů vzdáleností </a:t>
            </a:r>
            <a:r>
              <a:rPr lang="cs-CZ" dirty="0"/>
              <a:t>a podobností najdete v knize </a:t>
            </a:r>
            <a:r>
              <a:rPr lang="fr-FR" b="1" dirty="0"/>
              <a:t>LEGENDRE, P. &amp; LEGENDRE, L. (1998). </a:t>
            </a:r>
            <a:r>
              <a:rPr lang="fr-FR" b="1" i="1" dirty="0"/>
              <a:t>Numerical ecology</a:t>
            </a:r>
            <a:r>
              <a:rPr lang="fr-FR" b="1" dirty="0"/>
              <a:t>.</a:t>
            </a:r>
            <a:r>
              <a:rPr lang="cs-CZ" b="1" dirty="0"/>
              <a:t> </a:t>
            </a:r>
            <a:r>
              <a:rPr lang="cs-CZ" b="1" dirty="0" err="1"/>
              <a:t>Elseviere</a:t>
            </a:r>
            <a:r>
              <a:rPr lang="cs-CZ" b="1" dirty="0"/>
              <a:t> Science BV, Amsterodam</a:t>
            </a:r>
            <a:r>
              <a:rPr lang="cs-CZ" b="1" dirty="0" smtClean="0"/>
              <a:t>.</a:t>
            </a:r>
          </a:p>
        </p:txBody>
      </p:sp>
      <p:sp>
        <p:nvSpPr>
          <p:cNvPr id="12" name="Ovál 11"/>
          <p:cNvSpPr/>
          <p:nvPr/>
        </p:nvSpPr>
        <p:spPr>
          <a:xfrm>
            <a:off x="794569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087260" y="3748390"/>
            <a:ext cx="2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</a:t>
            </a:r>
            <a:endParaRPr lang="cs-CZ" b="1" dirty="0"/>
          </a:p>
        </p:txBody>
      </p:sp>
      <p:cxnSp>
        <p:nvCxnSpPr>
          <p:cNvPr id="14" name="Přímá spojnice se šipkou 13"/>
          <p:cNvCxnSpPr>
            <a:stCxn id="4" idx="6"/>
            <a:endCxn id="12" idx="2"/>
          </p:cNvCxnSpPr>
          <p:nvPr/>
        </p:nvCxnSpPr>
        <p:spPr>
          <a:xfrm>
            <a:off x="5364072" y="3861048"/>
            <a:ext cx="258162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2" idx="7"/>
            <a:endCxn id="40" idx="4"/>
          </p:cNvCxnSpPr>
          <p:nvPr/>
        </p:nvCxnSpPr>
        <p:spPr>
          <a:xfrm flipH="1" flipV="1">
            <a:off x="7380304" y="2636912"/>
            <a:ext cx="688300" cy="117321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28775"/>
            <a:ext cx="8229600" cy="461807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</a:t>
            </a:r>
            <a:r>
              <a:rPr lang="cs-CZ" sz="1600" dirty="0" smtClean="0"/>
              <a:t>věty: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Jaká by byla vzdálenost bodů A </a:t>
            </a:r>
            <a:r>
              <a:rPr lang="cs-CZ" sz="1600" dirty="0" err="1" smtClean="0"/>
              <a:t>a</a:t>
            </a:r>
            <a:r>
              <a:rPr lang="cs-CZ" sz="1600" dirty="0" smtClean="0"/>
              <a:t> B dle Manhattanské metriky? </a:t>
            </a:r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7336751" y="350035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6588224" y="396840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5796136" y="2600250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6764632" y="2920674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6252636" y="4292438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7020272" y="3831943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5731685" y="3969229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5724128" y="3039855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6516216" y="3896394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7740352" y="2960290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6432656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7668344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5436096" y="37599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5436096" y="28882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6300192" y="36083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7668344" y="26002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8214181" y="45351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5508104" y="24240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6260577" y="3248322"/>
            <a:ext cx="11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D16349"/>
                </a:solidFill>
              </a:rPr>
              <a:t>d(A,B)=5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2095038"/>
            <a:ext cx="3827710" cy="5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</a:t>
            </a:r>
            <a:endParaRPr lang="en-GB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79743"/>
              </p:ext>
            </p:extLst>
          </p:nvPr>
        </p:nvGraphicFramePr>
        <p:xfrm>
          <a:off x="684439" y="1837017"/>
          <a:ext cx="2781300" cy="2057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88386563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11447567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28738154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cigaret/den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301608" cy="17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Proměnné s číselně většími hodnotami budou mít větší váhu při shlukování!!!</a:t>
            </a:r>
          </a:p>
          <a:p>
            <a:r>
              <a:rPr lang="cs-CZ" sz="1600" dirty="0" smtClean="0"/>
              <a:t>Např. pokud budeme hodnotit výšku (150–200 cm) a cholesterol (do 5 </a:t>
            </a:r>
            <a:r>
              <a:rPr lang="cs-CZ" sz="1600" dirty="0" err="1" smtClean="0"/>
              <a:t>mmol</a:t>
            </a:r>
            <a:r>
              <a:rPr lang="cs-CZ" sz="1600" dirty="0" smtClean="0"/>
              <a:t>/l), výška bude mít větší váhu při shlukování – objekty budou rozděleny do shluků podle jejich výšky. </a:t>
            </a:r>
          </a:p>
          <a:p>
            <a:r>
              <a:rPr lang="cs-CZ" sz="1600" dirty="0" smtClean="0"/>
              <a:t> Data s nesrovnatelnými hodnotami proměnných je potřeba před analýzou </a:t>
            </a:r>
            <a:r>
              <a:rPr lang="cs-CZ" sz="1600" b="1" dirty="0" smtClean="0"/>
              <a:t>standardizovat</a:t>
            </a:r>
            <a:r>
              <a:rPr lang="cs-CZ" sz="1600" dirty="0" smtClean="0"/>
              <a:t>. Jak?</a:t>
            </a:r>
          </a:p>
          <a:p>
            <a:pPr marL="809625" indent="0"/>
            <a:r>
              <a:rPr lang="cs-CZ" sz="1600" dirty="0" smtClean="0"/>
              <a:t> Např. standardizace na z-skóre.</a:t>
            </a:r>
          </a:p>
          <a:p>
            <a:pPr marL="809625" indent="0"/>
            <a:r>
              <a:rPr lang="cs-CZ" sz="1600" dirty="0" smtClean="0"/>
              <a:t> Jak byste popsali rozložení z-skóre?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649858" y="4139788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36912"/>
            <a:ext cx="3994459" cy="527221"/>
          </a:xfrm>
          <a:prstGeom prst="rect">
            <a:avLst/>
          </a:prstGeom>
        </p:spPr>
      </p:pic>
      <p:pic>
        <p:nvPicPr>
          <p:cNvPr id="44034" name="Picture 2" descr="Výsledek obrázku pro z-score, range standardiz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3"/>
          <a:stretch/>
        </p:blipFill>
        <p:spPr bwMode="auto">
          <a:xfrm>
            <a:off x="4788024" y="5661248"/>
            <a:ext cx="1270062" cy="5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Pomoc</a:t>
            </a:r>
            <a:r>
              <a:rPr lang="cs-CZ" sz="1600" dirty="0" smtClean="0"/>
              <a:t>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83620"/>
              </p:ext>
            </p:extLst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93067"/>
              </p:ext>
            </p:extLst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944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vizualizujeme vícerozměrný prostor?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2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Pomoc</a:t>
            </a:r>
            <a:r>
              <a:rPr lang="cs-CZ" sz="1600" dirty="0" smtClean="0"/>
              <a:t>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21470"/>
              </p:ext>
            </p:extLst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07129"/>
              </p:ext>
            </p:extLst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36,08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36,15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523333"/>
            <a:ext cx="5904656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Proč je vzdálenost téměř shodná, když se v druhém datovém souboru subjekty významně liší v hladině cholesterolu?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3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III</a:t>
            </a:r>
            <a:endParaRPr lang="en-GB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8472"/>
              </p:ext>
            </p:extLst>
          </p:nvPr>
        </p:nvGraphicFramePr>
        <p:xfrm>
          <a:off x="684438" y="1837017"/>
          <a:ext cx="3035288" cy="2057400"/>
        </p:xfrm>
        <a:graphic>
          <a:graphicData uri="http://schemas.openxmlformats.org/drawingml/2006/table">
            <a:tbl>
              <a:tblPr/>
              <a:tblGrid>
                <a:gridCol w="478469">
                  <a:extLst>
                    <a:ext uri="{9D8B030D-6E8A-4147-A177-3AD203B41FA5}">
                      <a16:colId xmlns:a16="http://schemas.microsoft.com/office/drawing/2014/main" val="3883865634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3114475676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1287381546"/>
                    </a:ext>
                  </a:extLst>
                </a:gridCol>
                <a:gridCol w="852273">
                  <a:extLst>
                    <a:ext uri="{9D8B030D-6E8A-4147-A177-3AD203B41FA5}">
                      <a16:colId xmlns:a16="http://schemas.microsoft.com/office/drawing/2014/main" val="37849123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158807" cy="16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U větších datových souborů, u kterýc</a:t>
            </a:r>
            <a:r>
              <a:rPr lang="cs-CZ" sz="1600" dirty="0"/>
              <a:t>h</a:t>
            </a:r>
            <a:r>
              <a:rPr lang="cs-CZ" sz="1600" dirty="0" smtClean="0"/>
              <a:t> se často vyskytují korelované proměnné, dochází k nadhodnocení výsledků těmito korelovanými proměnnými = s</a:t>
            </a:r>
            <a:r>
              <a:rPr lang="en-US" sz="1600" dirty="0" err="1" smtClean="0"/>
              <a:t>tejn</a:t>
            </a:r>
            <a:r>
              <a:rPr lang="cs-CZ" sz="1600" dirty="0" smtClean="0"/>
              <a:t>á informace je započtena více než jednou. </a:t>
            </a:r>
          </a:p>
          <a:p>
            <a:endParaRPr lang="cs-CZ" sz="1600" dirty="0"/>
          </a:p>
          <a:p>
            <a:r>
              <a:rPr lang="cs-CZ" sz="1600" dirty="0" smtClean="0"/>
              <a:t>Je potřeba zohlednit vztahy parametrů v datech → </a:t>
            </a:r>
            <a:r>
              <a:rPr lang="cs-CZ" sz="1600" dirty="0" err="1" smtClean="0"/>
              <a:t>Mahalanobisova</a:t>
            </a:r>
            <a:r>
              <a:rPr lang="cs-CZ" sz="1600" dirty="0" smtClean="0"/>
              <a:t> vzdálenost.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39552" y="4163863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err="1" smtClean="0"/>
              <a:t>Mahalanobisova</a:t>
            </a:r>
            <a:r>
              <a:rPr lang="cs-CZ" dirty="0" smtClean="0"/>
              <a:t>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9650" y="4077071"/>
            <a:ext cx="8726846" cy="2251557"/>
          </a:xfrm>
        </p:spPr>
        <p:txBody>
          <a:bodyPr/>
          <a:lstStyle/>
          <a:p>
            <a:r>
              <a:rPr lang="cs-CZ" sz="1600" dirty="0" smtClean="0"/>
              <a:t>Odstraňuje vliv korelovaných parametrů.</a:t>
            </a:r>
          </a:p>
          <a:p>
            <a:r>
              <a:rPr lang="cs-CZ" sz="1600" dirty="0"/>
              <a:t>Dle </a:t>
            </a:r>
            <a:r>
              <a:rPr lang="cs-CZ" sz="1600" dirty="0" smtClean="0"/>
              <a:t>volby                 lze hodnotit: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objektů od </a:t>
            </a:r>
            <a:r>
              <a:rPr lang="cs-CZ" sz="1600" b="1" dirty="0" err="1" smtClean="0"/>
              <a:t>centroidů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/>
              <a:t>vstupem je </a:t>
            </a:r>
            <a:r>
              <a:rPr lang="cs-CZ" sz="1600" dirty="0" smtClean="0"/>
              <a:t>matice rozdílů původních </a:t>
            </a:r>
            <a:r>
              <a:rPr lang="cs-CZ" sz="1600" dirty="0"/>
              <a:t>hodnot </a:t>
            </a:r>
            <a:r>
              <a:rPr lang="cs-CZ" sz="1600" dirty="0" smtClean="0"/>
              <a:t>od průměru: počet řádků = počet objektů, počet sloupců = počet parametrů).</a:t>
            </a:r>
            <a:endParaRPr lang="cs-CZ" sz="1600" dirty="0"/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skupin objektů </a:t>
            </a:r>
            <a:r>
              <a:rPr lang="cs-CZ" sz="1600" dirty="0" smtClean="0"/>
              <a:t>(</a:t>
            </a:r>
            <a:r>
              <a:rPr lang="cs-CZ" sz="1600" dirty="0"/>
              <a:t>vstupem je matice </a:t>
            </a:r>
            <a:r>
              <a:rPr lang="cs-CZ" sz="1600" dirty="0" smtClean="0"/>
              <a:t>rozdílů průměrných hodnot: počet </a:t>
            </a:r>
            <a:r>
              <a:rPr lang="cs-CZ" sz="1600" dirty="0"/>
              <a:t>řádků = </a:t>
            </a:r>
            <a:r>
              <a:rPr lang="en-US" sz="1600" dirty="0" smtClean="0"/>
              <a:t>1 (</a:t>
            </a:r>
            <a:r>
              <a:rPr lang="en-US" sz="1600" dirty="0" err="1" smtClean="0"/>
              <a:t>rozd</a:t>
            </a:r>
            <a:r>
              <a:rPr lang="cs-CZ" sz="1600" dirty="0" err="1"/>
              <a:t>í</a:t>
            </a:r>
            <a:r>
              <a:rPr lang="cs-CZ" sz="1600" dirty="0" err="1" smtClean="0"/>
              <a:t>l</a:t>
            </a:r>
            <a:r>
              <a:rPr lang="cs-CZ" sz="1600" dirty="0" smtClean="0"/>
              <a:t> ve dvou skupinách, hodnotí se párově</a:t>
            </a:r>
            <a:r>
              <a:rPr lang="en-US" sz="1600" dirty="0" smtClean="0"/>
              <a:t>)</a:t>
            </a:r>
            <a:r>
              <a:rPr lang="cs-CZ" sz="1600" dirty="0" smtClean="0"/>
              <a:t>, </a:t>
            </a:r>
            <a:r>
              <a:rPr lang="cs-CZ" sz="1600" dirty="0"/>
              <a:t>počet sloupců = počet parametrů</a:t>
            </a:r>
            <a:r>
              <a:rPr lang="cs-CZ" sz="1600" dirty="0" smtClean="0"/>
              <a:t>).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párové vzdálenosti jednotlivých </a:t>
            </a:r>
            <a:r>
              <a:rPr lang="cs-CZ" sz="1600" b="1" dirty="0"/>
              <a:t>subjektů </a:t>
            </a:r>
            <a:r>
              <a:rPr lang="cs-CZ" sz="1600" dirty="0"/>
              <a:t>(vstupem je matice rozdílů </a:t>
            </a:r>
            <a:r>
              <a:rPr lang="cs-CZ" sz="1600" dirty="0" smtClean="0"/>
              <a:t>srovnávaných subjektů: </a:t>
            </a:r>
            <a:r>
              <a:rPr lang="cs-CZ" sz="1600" dirty="0"/>
              <a:t>počet řádků = </a:t>
            </a:r>
            <a:r>
              <a:rPr lang="cs-CZ" sz="1600" dirty="0" smtClean="0"/>
              <a:t>1 (rozdíl dvou hodnot), </a:t>
            </a:r>
            <a:r>
              <a:rPr lang="cs-CZ" sz="1600" dirty="0"/>
              <a:t>počet sloupců = počet parametrů</a:t>
            </a:r>
            <a:r>
              <a:rPr lang="cs-CZ" sz="1600" dirty="0" smtClean="0"/>
              <a:t>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t="9892" b="81071"/>
          <a:stretch/>
        </p:blipFill>
        <p:spPr>
          <a:xfrm>
            <a:off x="1512243" y="1615431"/>
            <a:ext cx="5505450" cy="335093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5"/>
          <a:srcRect l="53626" t="40618" b="36577"/>
          <a:stretch/>
        </p:blipFill>
        <p:spPr>
          <a:xfrm>
            <a:off x="4533336" y="2923656"/>
            <a:ext cx="2893538" cy="940389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5"/>
          <a:srcRect t="69227" r="47212" b="-1"/>
          <a:stretch/>
        </p:blipFill>
        <p:spPr>
          <a:xfrm>
            <a:off x="1299462" y="2852936"/>
            <a:ext cx="3132075" cy="120670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3419872" y="1980738"/>
            <a:ext cx="360040" cy="25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4788024" y="1953723"/>
            <a:ext cx="307498" cy="328842"/>
          </a:xfrm>
          <a:prstGeom prst="straightConnector1">
            <a:avLst/>
          </a:prstGeom>
          <a:ln>
            <a:solidFill>
              <a:srgbClr val="D13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512243" y="2319435"/>
            <a:ext cx="250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Matice vzdáleností hodnot od průměru</a:t>
            </a:r>
            <a:endParaRPr lang="cs-CZ" sz="1600" b="1" dirty="0"/>
          </a:p>
        </p:txBody>
      </p:sp>
      <p:sp>
        <p:nvSpPr>
          <p:cNvPr id="43" name="Obdélník 42"/>
          <p:cNvSpPr/>
          <p:nvPr/>
        </p:nvSpPr>
        <p:spPr>
          <a:xfrm>
            <a:off x="4572000" y="2436447"/>
            <a:ext cx="250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Inverze </a:t>
            </a:r>
            <a:r>
              <a:rPr lang="cs-CZ" sz="1600" b="1" dirty="0" err="1" smtClean="0"/>
              <a:t>kovarianční</a:t>
            </a:r>
            <a:r>
              <a:rPr lang="cs-CZ" sz="1600" b="1" dirty="0" smtClean="0"/>
              <a:t> matice</a:t>
            </a:r>
            <a:endParaRPr lang="cs-CZ" sz="16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l="63256" t="11607" r="21048" b="80626"/>
          <a:stretch/>
        </p:blipFill>
        <p:spPr>
          <a:xfrm>
            <a:off x="1472730" y="4409865"/>
            <a:ext cx="729813" cy="2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Binární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podobnosti</a:t>
            </a:r>
          </a:p>
        </p:txBody>
      </p:sp>
    </p:spTree>
    <p:extLst>
      <p:ext uri="{BB962C8B-B14F-4D97-AF65-F5344CB8AC3E}">
        <p14:creationId xmlns:p14="http://schemas.microsoft.com/office/powerpoint/2010/main" val="2132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Pokud proměnné popisují výskyt/</a:t>
            </a:r>
            <a:r>
              <a:rPr lang="cs-CZ" sz="1800" dirty="0" err="1" smtClean="0"/>
              <a:t>nevýskyt</a:t>
            </a:r>
            <a:r>
              <a:rPr lang="cs-CZ" sz="1800" dirty="0" smtClean="0"/>
              <a:t> = jsou tedy binárního typu, lze podobnost/odlišnost subjektů hodnotit dle tabulky níže:</a:t>
            </a:r>
          </a:p>
        </p:txBody>
      </p:sp>
      <p:sp>
        <p:nvSpPr>
          <p:cNvPr id="74777" name="Text Box 33"/>
          <p:cNvSpPr txBox="1">
            <a:spLocks noChangeArrowheads="1"/>
          </p:cNvSpPr>
          <p:nvPr/>
        </p:nvSpPr>
        <p:spPr bwMode="auto">
          <a:xfrm>
            <a:off x="2483768" y="4715463"/>
            <a:ext cx="3258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Co je to problém „double </a:t>
            </a:r>
            <a:r>
              <a:rPr lang="cs-CZ" b="1" dirty="0" err="1" smtClean="0"/>
              <a:t>zero</a:t>
            </a:r>
            <a:r>
              <a:rPr lang="cs-CZ" b="1" dirty="0" smtClean="0"/>
              <a:t>“?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67838"/>
              </p:ext>
            </p:extLst>
          </p:nvPr>
        </p:nvGraphicFramePr>
        <p:xfrm>
          <a:off x="2379195" y="2708920"/>
          <a:ext cx="3384376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71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638038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6935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1664447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 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60561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64450"/>
              </p:ext>
            </p:extLst>
          </p:nvPr>
        </p:nvGraphicFramePr>
        <p:xfrm>
          <a:off x="1835696" y="4343528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p = a + b + 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78834"/>
              </p:ext>
            </p:extLst>
          </p:nvPr>
        </p:nvGraphicFramePr>
        <p:xfrm>
          <a:off x="971600" y="2564904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119818" y="399782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509160" y="484758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41407817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85775"/>
              </p:ext>
            </p:extLst>
          </p:nvPr>
        </p:nvGraphicFramePr>
        <p:xfrm>
          <a:off x="2123728" y="4216111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407850" y="387040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797192" y="472016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778430" y="5888401"/>
            <a:ext cx="3299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Já znáte koeficienty podobnosti?</a:t>
            </a:r>
            <a:endParaRPr lang="cs-CZ" sz="24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97511"/>
              </p:ext>
            </p:extLst>
          </p:nvPr>
        </p:nvGraphicFramePr>
        <p:xfrm>
          <a:off x="1403648" y="2571740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395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 smtClean="0"/>
              <a:t>matching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/>
              <a:t>→ </a:t>
            </a:r>
            <a:r>
              <a:rPr lang="cs-CZ" dirty="0" smtClean="0"/>
              <a:t>D =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cs-CZ" baseline="-25000" dirty="0" smtClean="0"/>
              <a:t>S</a:t>
            </a:r>
            <a:r>
              <a:rPr lang="en-GB" baseline="-25000" dirty="0" err="1" smtClean="0"/>
              <a:t>ørensen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33020"/>
              </p:ext>
            </p:extLst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0" name="Obdélník 19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11938285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/>
              <a:t>matching</a:t>
            </a:r>
            <a:r>
              <a:rPr lang="cs-CZ" dirty="0"/>
              <a:t>= </a:t>
            </a:r>
            <a:r>
              <a:rPr lang="cs-CZ" dirty="0" smtClean="0"/>
              <a:t>(1+1)/(1+2+3+1) = 0.3 </a:t>
            </a:r>
            <a:r>
              <a:rPr lang="cs-CZ" dirty="0"/>
              <a:t>→ </a:t>
            </a:r>
            <a:r>
              <a:rPr lang="cs-CZ" dirty="0" smtClean="0"/>
              <a:t>D = 0.7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Jaccard</a:t>
            </a:r>
            <a:r>
              <a:rPr lang="cs-CZ" dirty="0"/>
              <a:t>= </a:t>
            </a:r>
            <a:r>
              <a:rPr lang="cs-CZ" dirty="0" smtClean="0"/>
              <a:t>1/(1+2+3) = 0.2 </a:t>
            </a:r>
            <a:r>
              <a:rPr lang="cs-CZ" dirty="0"/>
              <a:t>→ </a:t>
            </a:r>
            <a:r>
              <a:rPr lang="cs-CZ" dirty="0" smtClean="0"/>
              <a:t>D = 0.8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GB" baseline="-25000" dirty="0" err="1"/>
              <a:t>Sørensen</a:t>
            </a:r>
            <a:r>
              <a:rPr lang="cs-CZ" dirty="0" smtClean="0"/>
              <a:t>= 2*1/(2*1+2+3) = 0.3 </a:t>
            </a:r>
            <a:r>
              <a:rPr lang="cs-CZ" dirty="0"/>
              <a:t>→ </a:t>
            </a:r>
            <a:r>
              <a:rPr lang="cs-CZ" dirty="0" smtClean="0"/>
              <a:t>D = 0.8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82004"/>
              </p:ext>
            </p:extLst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6" name="Obdélník 25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16190255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S</a:t>
            </a:r>
            <a:r>
              <a:rPr lang="en-GB" sz="3600" dirty="0" smtClean="0"/>
              <a:t>ø</a:t>
            </a:r>
            <a:r>
              <a:rPr lang="cs-CZ" sz="3600" dirty="0" err="1" smtClean="0"/>
              <a:t>rensenův</a:t>
            </a:r>
            <a:r>
              <a:rPr lang="cs-CZ" sz="3600" dirty="0" smtClean="0"/>
              <a:t> asymetrický koeficient podobnosti pro </a:t>
            </a:r>
            <a:r>
              <a:rPr lang="cs-CZ" sz="3600" dirty="0" err="1" smtClean="0"/>
              <a:t>kvantitavní</a:t>
            </a:r>
            <a:r>
              <a:rPr lang="cs-CZ" sz="3600" dirty="0" smtClean="0"/>
              <a:t>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abundance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altLang="cs-CZ" dirty="0"/>
              <a:t>S</a:t>
            </a:r>
            <a:r>
              <a:rPr lang="en-GB" dirty="0"/>
              <a:t>ø</a:t>
            </a:r>
            <a:r>
              <a:rPr lang="cs-CZ" dirty="0" err="1" smtClean="0"/>
              <a:t>rensenova</a:t>
            </a:r>
            <a:r>
              <a:rPr lang="cs-CZ" dirty="0" smtClean="0"/>
              <a:t> koeficientu vyhodnoťte, zda jsi uvedené lokality podobné. 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90445"/>
              </p:ext>
            </p:extLst>
          </p:nvPr>
        </p:nvGraphicFramePr>
        <p:xfrm>
          <a:off x="683568" y="2700908"/>
          <a:ext cx="5472611" cy="100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Výskyt/</a:t>
                      </a:r>
                      <a:r>
                        <a:rPr lang="cs-CZ" sz="1100" b="1" u="none" strike="noStrike" dirty="0" err="1">
                          <a:effectLst/>
                        </a:rPr>
                        <a:t>nevýskyt</a:t>
                      </a:r>
                      <a:r>
                        <a:rPr lang="cs-CZ" sz="1100" b="1" u="none" strike="noStrike" dirty="0">
                          <a:effectLst/>
                        </a:rPr>
                        <a:t> živočicha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Lokalita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žralok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velryba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had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ještěrka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velbloud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varan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tučňák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Vysočina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Sahara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19480"/>
              </p:ext>
            </p:extLst>
          </p:nvPr>
        </p:nvGraphicFramePr>
        <p:xfrm>
          <a:off x="1043608" y="4205484"/>
          <a:ext cx="415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Rovnice" r:id="rId4" imgW="2006280" imgH="419040" progId="Equation.3">
                  <p:embed/>
                </p:oleObj>
              </mc:Choice>
              <mc:Fallback>
                <p:oleObj name="Rovnice" r:id="rId4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05484"/>
                        <a:ext cx="415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7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</a:t>
            </a:r>
            <a:endParaRPr lang="cs-CZ" dirty="0"/>
          </a:p>
        </p:txBody>
      </p:sp>
      <p:pic>
        <p:nvPicPr>
          <p:cNvPr id="4" name="Picture 6" descr="http://portal.matematickabiologie.cz/res/image/Vicerozmerne%20stat.%20metody/kap2/obr4overeni2D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1" y="1843310"/>
            <a:ext cx="2652712" cy="19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55926"/>
              </p:ext>
            </p:extLst>
          </p:nvPr>
        </p:nvGraphicFramePr>
        <p:xfrm>
          <a:off x="4574429" y="2400569"/>
          <a:ext cx="3597971" cy="269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429" y="2400569"/>
                        <a:ext cx="3597971" cy="269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26826" y="1916832"/>
            <a:ext cx="12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Maticové grafy</a:t>
            </a:r>
            <a:endParaRPr lang="en-GB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6353"/>
              </p:ext>
            </p:extLst>
          </p:nvPr>
        </p:nvGraphicFramePr>
        <p:xfrm>
          <a:off x="492472" y="4095576"/>
          <a:ext cx="3287440" cy="23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72" y="4095576"/>
                        <a:ext cx="3287440" cy="23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991067" y="3802359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3D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91068" y="1484784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2D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45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Mix kategoriálních a kvantitativních dat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err="1"/>
              <a:t>Gowerův</a:t>
            </a:r>
            <a:r>
              <a:rPr lang="cs-CZ" sz="3200" dirty="0"/>
              <a:t> obecný koeficient podobnosti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19864" y="332656"/>
            <a:ext cx="70805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7B9899"/>
                </a:solidFill>
                <a:latin typeface="+mj-lt"/>
                <a:ea typeface="+mj-ea"/>
                <a:cs typeface="+mj-cs"/>
              </a:rPr>
              <a:t>Gowerův</a:t>
            </a:r>
            <a:r>
              <a:rPr lang="cs-CZ" sz="3300" b="1" dirty="0">
                <a:solidFill>
                  <a:srgbClr val="7B9899"/>
                </a:solidFill>
                <a:latin typeface="+mj-lt"/>
                <a:ea typeface="+mj-ea"/>
                <a:cs typeface="+mj-cs"/>
              </a:rPr>
              <a:t> obecný koeficient podobnosti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37378" y="1564776"/>
            <a:ext cx="8445500" cy="31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Kombinuje různé typy deskriptorů.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Podobnost mezi dvěma objekty je vypočítána jako průměr podobností, vypočítaných pro všechny deskriptory: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Pro kategoriální deskriptory s</a:t>
            </a:r>
            <a:r>
              <a:rPr lang="cs-CZ" baseline="-25000" dirty="0"/>
              <a:t> </a:t>
            </a:r>
            <a:r>
              <a:rPr lang="cs-CZ" dirty="0" smtClean="0"/>
              <a:t>= 1 (shoda) nebo 0 (neshoda). </a:t>
            </a:r>
          </a:p>
          <a:p>
            <a:pPr marL="1076325" lvl="2" indent="-447675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Kvantitativní deskriptory (reálná čísla): rozdíl mezi stavy obou objektů je vydělen největším rozdílem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j</a:t>
            </a:r>
            <a:r>
              <a:rPr lang="cs-CZ" dirty="0" smtClean="0"/>
              <a:t>), nalezeným pro daný deskriptor mezi všemi objekty ve studii.</a:t>
            </a:r>
            <a:endParaRPr lang="cs-CZ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03323"/>
              </p:ext>
            </p:extLst>
          </p:nvPr>
        </p:nvGraphicFramePr>
        <p:xfrm>
          <a:off x="3275856" y="2564904"/>
          <a:ext cx="22320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Rovnice" r:id="rId4" imgW="1384300" imgH="457200" progId="Equation.3">
                  <p:embed/>
                </p:oleObj>
              </mc:Choice>
              <mc:Fallback>
                <p:oleObj name="Rovnice" r:id="rId4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  <a:latin typeface="Arial" pitchFamily="34" charset="0"/>
              </a:rPr>
              <a:t>Asociační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matice</a:t>
            </a:r>
          </a:p>
        </p:txBody>
      </p:sp>
    </p:spTree>
    <p:extLst>
      <p:ext uri="{BB962C8B-B14F-4D97-AF65-F5344CB8AC3E}">
        <p14:creationId xmlns:p14="http://schemas.microsoft.com/office/powerpoint/2010/main" val="1357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251520" y="1340768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484784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54618" y="1809336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4572001" y="4869160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Asociační matice euklidovských vzdáleností mezi rostlinami</a:t>
            </a:r>
            <a:endParaRPr 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23.03.2020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Asociační matice vzdáleností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67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 jako popis asociační matice</a:t>
            </a:r>
            <a:endParaRPr lang="cs-CZ" dirty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086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09736" y="764704"/>
            <a:ext cx="8926760" cy="584775"/>
          </a:xfrm>
          <a:noFill/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</a:rPr>
              <a:t>Základní </a:t>
            </a:r>
            <a:r>
              <a:rPr lang="cs-CZ" sz="3200" dirty="0">
                <a:solidFill>
                  <a:srgbClr val="D16349"/>
                </a:solidFill>
              </a:rPr>
              <a:t>funkce v R pro výpočet asociační matice</a:t>
            </a:r>
            <a:endParaRPr lang="cs-CZ" sz="3200" dirty="0" smtClean="0">
              <a:solidFill>
                <a:srgbClr val="D1634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Funkce v R</a:t>
            </a:r>
            <a:r>
              <a:rPr lang="en-US" altLang="cs-CZ" dirty="0" smtClean="0"/>
              <a:t> pro </a:t>
            </a:r>
            <a:r>
              <a:rPr lang="cs-CZ" altLang="cs-CZ" dirty="0" smtClean="0"/>
              <a:t>výpočet asociační matice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58080" y="5445622"/>
            <a:ext cx="8534400" cy="9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Výpočet </a:t>
            </a:r>
            <a:r>
              <a:rPr lang="cs-CZ" b="1" dirty="0" err="1" smtClean="0"/>
              <a:t>Mantelova</a:t>
            </a:r>
            <a:r>
              <a:rPr lang="cs-CZ" b="1" dirty="0" smtClean="0"/>
              <a:t> testu </a:t>
            </a:r>
            <a:r>
              <a:rPr lang="cs-CZ" dirty="0" smtClean="0"/>
              <a:t>(testuje korelaci dvou asociačních matic – např. průběh onemocnění vs. genetická výbava pacientů, charakteristiky lokalit vs. abundance druhů na lokalitách):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mantel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9610" y="1772816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euclidean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Euklidova vzdálenost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1321" y="4581128"/>
            <a:ext cx="802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=F)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S</a:t>
            </a:r>
            <a:r>
              <a:rPr lang="en-GB" dirty="0" smtClean="0"/>
              <a:t>ø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rensenův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asymetrický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koeficient 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1321" y="414443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=T)=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Jaccardův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koeficient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9609" y="334770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podobnosti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61321" y="3707740"/>
            <a:ext cx="823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dist.binary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2) 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„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simple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matching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“ koeficient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ade4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9609" y="2142148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mahalanobis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X.cov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vzdálenost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6836" y="25021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pairwise.mahalanobis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X,grouping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vz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álenost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mezi skupinami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HDMD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6836" y="14127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vzdálenosti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030" y="49636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Podobnosti jsou </a:t>
            </a:r>
            <a:r>
              <a:rPr lang="cs-CZ" b="1" dirty="0" smtClean="0"/>
              <a:t>pomocí </a:t>
            </a:r>
            <a:r>
              <a:rPr lang="cs-CZ" b="1" dirty="0"/>
              <a:t>funkce 1-podobnost </a:t>
            </a:r>
            <a:r>
              <a:rPr lang="cs-CZ" b="1" dirty="0" smtClean="0"/>
              <a:t>automaticky převáděny </a:t>
            </a:r>
            <a:r>
              <a:rPr lang="cs-CZ" b="1" dirty="0"/>
              <a:t>na </a:t>
            </a:r>
            <a:r>
              <a:rPr lang="cs-CZ" b="1" dirty="0" smtClean="0"/>
              <a:t>vzdálenosti!!!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62000" y="5332992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162000" y="3212976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Dendrogram</a:t>
            </a:r>
            <a:endParaRPr lang="en-GB" sz="1400" dirty="0"/>
          </a:p>
        </p:txBody>
      </p:sp>
      <p:pic>
        <p:nvPicPr>
          <p:cNvPr id="44040" name="Picture 8" descr="Výsledek obrázku pro dend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2756567"/>
            <a:ext cx="4650325" cy="21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Biplot</a:t>
            </a:r>
            <a:r>
              <a:rPr lang="cs-CZ" sz="1400" b="1" u="sng" dirty="0" smtClean="0"/>
              <a:t> korelací a vzdáleností</a:t>
            </a:r>
            <a:endParaRPr lang="en-GB" sz="1400" dirty="0"/>
          </a:p>
        </p:txBody>
      </p:sp>
      <p:pic>
        <p:nvPicPr>
          <p:cNvPr id="44044" name="Picture 12" descr="http://www.sthda.com/english/sthda-upload/figures/principal-component-methods/006-principal-component-analysis-color-individuals-and-variables-by-group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2725"/>
            <a:ext cx="3528392" cy="2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- jiné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Circos</a:t>
            </a:r>
            <a:endParaRPr lang="en-GB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Heatmap</a:t>
            </a:r>
            <a:endParaRPr lang="en-GB" sz="1400" dirty="0"/>
          </a:p>
        </p:txBody>
      </p:sp>
      <p:pic>
        <p:nvPicPr>
          <p:cNvPr id="45060" name="Picture 4" descr="http://www.sthda.com/english/sthda-upload/figures/cluster-analysis/012-heatmap-r-base-heatma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9" y="2446554"/>
            <a:ext cx="3325270" cy="30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Výsledek obrázku pro circos myeloma transloc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8" y="2273011"/>
            <a:ext cx="3479221" cy="32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popíšeme vícerozměrný prostor?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Popisné statistiky vícerozměrných dat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66316"/>
            <a:ext cx="743872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000" b="1" u="sng" dirty="0"/>
              <a:t>Charakteristiky polohy </a:t>
            </a:r>
            <a:r>
              <a:rPr lang="cs-CZ" sz="2000" b="1" u="sng" dirty="0" smtClean="0"/>
              <a:t>středu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Udávají</a:t>
            </a:r>
            <a:r>
              <a:rPr lang="cs-CZ" sz="2000" dirty="0"/>
              <a:t>, kolem jaké hodnoty se data </a:t>
            </a:r>
            <a:r>
              <a:rPr lang="cs-CZ" sz="2000" dirty="0" smtClean="0"/>
              <a:t>centrují.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Centroid</a:t>
            </a:r>
            <a:r>
              <a:rPr lang="cs-CZ" sz="2000" i="0" dirty="0" smtClean="0">
                <a:solidFill>
                  <a:srgbClr val="00B050"/>
                </a:solidFill>
              </a:rPr>
              <a:t> = vektor průměrných hodnot</a:t>
            </a:r>
            <a:r>
              <a:rPr lang="cs-CZ" sz="2000" dirty="0" smtClean="0">
                <a:solidFill>
                  <a:srgbClr val="00B050"/>
                </a:solidFill>
              </a:rPr>
              <a:t>, </a:t>
            </a:r>
            <a:r>
              <a:rPr lang="cs-CZ" sz="2000" dirty="0">
                <a:solidFill>
                  <a:srgbClr val="00B050"/>
                </a:solidFill>
              </a:rPr>
              <a:t>reprezentuje </a:t>
            </a:r>
            <a:r>
              <a:rPr lang="cs-CZ" sz="2000" dirty="0" smtClean="0">
                <a:solidFill>
                  <a:srgbClr val="00B050"/>
                </a:solidFill>
              </a:rPr>
              <a:t>virtuální střed.</a:t>
            </a:r>
            <a:endParaRPr lang="cs-CZ" sz="2000" i="0" dirty="0" smtClean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Medoid</a:t>
            </a:r>
            <a:r>
              <a:rPr lang="cs-CZ" sz="2000" i="0" dirty="0" smtClean="0">
                <a:solidFill>
                  <a:srgbClr val="00B050"/>
                </a:solidFill>
              </a:rPr>
              <a:t> = reprezentuje reálný objekt.</a:t>
            </a:r>
            <a:endParaRPr lang="cs-CZ" sz="2000" i="0" dirty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b="1" i="0" u="sng" dirty="0"/>
              <a:t>Charakteristiky variability 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Zachycují </a:t>
            </a:r>
            <a:r>
              <a:rPr lang="cs-CZ" sz="2000" dirty="0"/>
              <a:t>rozptýlení hodnot v </a:t>
            </a:r>
            <a:r>
              <a:rPr lang="cs-CZ" sz="2000" dirty="0" smtClean="0"/>
              <a:t>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FD9203"/>
                </a:solidFill>
              </a:rPr>
              <a:t>Kovarianční</a:t>
            </a:r>
            <a:r>
              <a:rPr lang="cs-CZ" sz="2000" i="0" dirty="0" smtClean="0">
                <a:solidFill>
                  <a:srgbClr val="FD9203"/>
                </a:solidFill>
              </a:rPr>
              <a:t> matice.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D9203"/>
                </a:solidFill>
              </a:rPr>
              <a:t>Korelační </a:t>
            </a:r>
            <a:r>
              <a:rPr lang="cs-CZ" sz="2000" dirty="0">
                <a:solidFill>
                  <a:srgbClr val="FD9203"/>
                </a:solidFill>
              </a:rPr>
              <a:t>matice.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000" i="0" dirty="0" smtClean="0">
              <a:solidFill>
                <a:srgbClr val="FD9203"/>
              </a:solidFill>
            </a:endParaRPr>
          </a:p>
        </p:txBody>
      </p:sp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75" y="2852936"/>
            <a:ext cx="34964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</p:spTree>
    <p:extLst>
      <p:ext uri="{BB962C8B-B14F-4D97-AF65-F5344CB8AC3E}">
        <p14:creationId xmlns:p14="http://schemas.microsoft.com/office/powerpoint/2010/main" val="2488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a </a:t>
            </a:r>
            <a:r>
              <a:rPr lang="cs-CZ" dirty="0" err="1" smtClean="0"/>
              <a:t>kovarianční</a:t>
            </a:r>
            <a:r>
              <a:rPr lang="cs-CZ" dirty="0" smtClean="0"/>
              <a:t>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9935"/>
              </p:ext>
            </p:extLst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36355"/>
              </p:ext>
            </p:extLst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1974</Words>
  <Application>Microsoft Office PowerPoint</Application>
  <PresentationFormat>Předvádění na obrazovce (4:3)</PresentationFormat>
  <Paragraphs>720</Paragraphs>
  <Slides>36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Wingdings 2</vt:lpstr>
      <vt:lpstr>Administrativní</vt:lpstr>
      <vt:lpstr>Graph</vt:lpstr>
      <vt:lpstr>Rovnice</vt:lpstr>
      <vt:lpstr>Pokročilé statistické metody 3. cvičení</vt:lpstr>
      <vt:lpstr>Jak vizualizujeme vícerozměrný prostor?</vt:lpstr>
      <vt:lpstr>Jak vizualizujeme vícerozměrný prostor I</vt:lpstr>
      <vt:lpstr>Jak vizualizujeme vícerozměrný prostor II</vt:lpstr>
      <vt:lpstr>Jak vizualizujeme vícerozměrný prostor - jiné</vt:lpstr>
      <vt:lpstr>Jak popíšeme vícerozměrný prostor?</vt:lpstr>
      <vt:lpstr>Popisné statistiky vícerozměrných dat</vt:lpstr>
      <vt:lpstr>Jaký je vztah mezi kovariancí a korelací?</vt:lpstr>
      <vt:lpstr>Jaký je vztah mezi kovariancí a korelací?</vt:lpstr>
      <vt:lpstr>Chybějící data</vt:lpstr>
      <vt:lpstr>Chybějící data - řešení</vt:lpstr>
      <vt:lpstr>Co je to asociační matice?</vt:lpstr>
      <vt:lpstr>Asociační matice – Q mode analýza</vt:lpstr>
      <vt:lpstr>Asociační matice – R mode analýza</vt:lpstr>
      <vt:lpstr>Koeficienty vzdálenosti</vt:lpstr>
      <vt:lpstr>Koeficienty vzdálenosti</vt:lpstr>
      <vt:lpstr>Euklidova vzdálenost I</vt:lpstr>
      <vt:lpstr>Euklidova vzdálenost II</vt:lpstr>
      <vt:lpstr>Euklidova vzdálenost - příklad</vt:lpstr>
      <vt:lpstr>Euklidova vzdálenost - příklad</vt:lpstr>
      <vt:lpstr>Euklidova vzdálenost III</vt:lpstr>
      <vt:lpstr>Mahalanobisova vzdálenost</vt:lpstr>
      <vt:lpstr>Koeficienty podobnosti</vt:lpstr>
      <vt:lpstr>Koeficienty podobnosti</vt:lpstr>
      <vt:lpstr>Koeficienty podobnosti příklad I</vt:lpstr>
      <vt:lpstr>Koeficienty podobnosti příklad I</vt:lpstr>
      <vt:lpstr>Koeficienty podobnosti příklad II</vt:lpstr>
      <vt:lpstr>Koeficienty podobnosti příklad II</vt:lpstr>
      <vt:lpstr>Sørensenův asymetrický koeficient podobnosti pro kvantitavní data</vt:lpstr>
      <vt:lpstr>Gowerův obecný koeficient podobnosti</vt:lpstr>
      <vt:lpstr>Prezentace aplikace PowerPoint</vt:lpstr>
      <vt:lpstr>Asociační matice</vt:lpstr>
      <vt:lpstr>Prezentace aplikace PowerPoint</vt:lpstr>
      <vt:lpstr>Histogram jako popis asociační matice</vt:lpstr>
      <vt:lpstr>Základní funkce v R pro výpočet asociační matice</vt:lpstr>
      <vt:lpstr>Funkce v R pro výpočet asociační matice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Littnerová Simona RNDr.</cp:lastModifiedBy>
  <cp:revision>303</cp:revision>
  <dcterms:created xsi:type="dcterms:W3CDTF">2012-09-19T11:32:44Z</dcterms:created>
  <dcterms:modified xsi:type="dcterms:W3CDTF">2020-03-23T15:20:12Z</dcterms:modified>
</cp:coreProperties>
</file>