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52" r:id="rId2"/>
    <p:sldId id="418" r:id="rId3"/>
    <p:sldId id="444" r:id="rId4"/>
    <p:sldId id="442" r:id="rId5"/>
    <p:sldId id="443" r:id="rId6"/>
    <p:sldId id="438" r:id="rId7"/>
    <p:sldId id="439" r:id="rId8"/>
    <p:sldId id="424" r:id="rId9"/>
    <p:sldId id="421" r:id="rId10"/>
    <p:sldId id="426" r:id="rId11"/>
    <p:sldId id="427" r:id="rId12"/>
    <p:sldId id="428" r:id="rId13"/>
    <p:sldId id="429" r:id="rId14"/>
    <p:sldId id="430" r:id="rId15"/>
    <p:sldId id="431" r:id="rId16"/>
    <p:sldId id="435" r:id="rId17"/>
    <p:sldId id="434" r:id="rId18"/>
    <p:sldId id="433" r:id="rId19"/>
    <p:sldId id="42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89A"/>
    <a:srgbClr val="D16349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6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8039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8324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5176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5665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72283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04.05.2020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04.05.2020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2308324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Diskriminační analýza (DA)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kanonická DA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kanonická lineární DA 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popisná DA</a:t>
            </a:r>
          </a:p>
          <a:p>
            <a:pPr marL="233203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619250" algn="l"/>
              </a:tabLst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Fisherova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DA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5709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Pokročilé statistické metody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7</a:t>
            </a: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.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Popis </a:t>
            </a:r>
            <a:r>
              <a:rPr lang="cs-CZ" b="1" u="sng" dirty="0">
                <a:solidFill>
                  <a:srgbClr val="FF0000"/>
                </a:solidFill>
              </a:rPr>
              <a:t>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lambda modelu </a:t>
            </a:r>
            <a:r>
              <a:rPr lang="cs-CZ" dirty="0" smtClean="0"/>
              <a:t>-  analogické s ANOVA – hodnotí podíl vnitroskupinového a celkového rozptylu (rozsah: 0–1; hodnoty blízké nule značí dobrou diskriminaci skupin),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 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8056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modelu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</a:rPr>
              <a:t>lambda proměnných </a:t>
            </a:r>
            <a:r>
              <a:rPr lang="cs-CZ" dirty="0" smtClean="0"/>
              <a:t>- </a:t>
            </a: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celého modelu při vyřazení dané proměnné </a:t>
            </a:r>
            <a:r>
              <a:rPr lang="cs-CZ" dirty="0" smtClean="0"/>
              <a:t>(naopak: čím větší, tím je proměnná důležitější pro diskriminaci),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8333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Parciální lambda</a:t>
            </a:r>
            <a:r>
              <a:rPr lang="cs-CZ" dirty="0" smtClean="0"/>
              <a:t>: </a:t>
            </a:r>
            <a:r>
              <a:rPr lang="cs-CZ" dirty="0"/>
              <a:t>unikátní příspěvek dané proměnné k </a:t>
            </a:r>
            <a:r>
              <a:rPr lang="cs-CZ" dirty="0" smtClean="0"/>
              <a:t>diskriminaci (čím nižší je hodnota, tím větší unikátní diskriminační sílu prediktor nese),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23131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Tolerance: </a:t>
            </a:r>
            <a:r>
              <a:rPr lang="cs-CZ" dirty="0"/>
              <a:t>unikátní variabilita proměnné nevysvětlená ostatními proměnnými v modelu </a:t>
            </a:r>
            <a:r>
              <a:rPr lang="cs-CZ" dirty="0" smtClean="0"/>
              <a:t>(1 - tolerance = R</a:t>
            </a:r>
            <a:r>
              <a:rPr lang="cs-CZ" baseline="30000" dirty="0" smtClean="0"/>
              <a:t>2</a:t>
            </a:r>
            <a:r>
              <a:rPr lang="cs-CZ" dirty="0" smtClean="0"/>
              <a:t> variabilita proměnné, kterou lze vysvětlit kombinací ostatních proměnných).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3996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375023"/>
            <a:ext cx="8711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Kanonická analýza</a:t>
            </a:r>
            <a:r>
              <a:rPr lang="cs-CZ" b="1" dirty="0" smtClean="0"/>
              <a:t>: </a:t>
            </a:r>
            <a:r>
              <a:rPr lang="cs-CZ" dirty="0" smtClean="0"/>
              <a:t>vytváří nové osy tak, aby jejich diskriminační funkce byla co největší (počet nových os = min(počet skupin, počet proměnných) -1)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vektory: </a:t>
            </a:r>
            <a:r>
              <a:rPr lang="cs-CZ" dirty="0"/>
              <a:t>určují směr nových os (definovány jako lineární kombinace proměnných v modelu</a:t>
            </a:r>
            <a:r>
              <a:rPr lang="cs-CZ" dirty="0" smtClean="0"/>
              <a:t>).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</a:t>
            </a:r>
            <a:r>
              <a:rPr lang="cs-CZ" u="sng" dirty="0">
                <a:solidFill>
                  <a:srgbClr val="FF0000"/>
                </a:solidFill>
              </a:rPr>
              <a:t>čísla: </a:t>
            </a:r>
            <a:r>
              <a:rPr lang="cs-CZ" dirty="0" smtClean="0"/>
              <a:t>popisují podíl variability mezi a v rámci skupin objektů na nových osách. Osy s nízkou hodnotou vlastního čísla nepřispívají k popisu rozdílu mezi skupinami.</a:t>
            </a:r>
          </a:p>
          <a:p>
            <a:pPr marL="620713" indent="-342900">
              <a:buFont typeface="+mj-lt"/>
              <a:buAutoNum type="alphaLcParenR"/>
            </a:pPr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6742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Apriorní </a:t>
            </a:r>
            <a:r>
              <a:rPr lang="cs-CZ" u="sng" dirty="0" smtClean="0">
                <a:solidFill>
                  <a:srgbClr val="FF0000"/>
                </a:solidFill>
              </a:rPr>
              <a:t>pravděpodobnost</a:t>
            </a:r>
            <a:r>
              <a:rPr lang="cs-CZ" dirty="0" smtClean="0"/>
              <a:t>: </a:t>
            </a:r>
            <a:r>
              <a:rPr lang="cs-CZ" dirty="0"/>
              <a:t>pravděpodobnost výskytu objektu ve shluku (rovnoměrná/proporcionální/nastavená uživatelem na základě znalostí dané problematiky)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</a:t>
            </a:r>
            <a:r>
              <a:rPr lang="cs-CZ" dirty="0"/>
              <a:t>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7165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</a:t>
            </a:r>
            <a:r>
              <a:rPr lang="cs-CZ" dirty="0" smtClean="0"/>
              <a:t>pravděpodobnost</a:t>
            </a:r>
            <a:r>
              <a:rPr lang="cs-CZ" dirty="0"/>
              <a:t>,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Mahalanobisova</a:t>
            </a:r>
            <a:r>
              <a:rPr lang="cs-CZ" u="sng" dirty="0" smtClean="0">
                <a:solidFill>
                  <a:srgbClr val="FF0000"/>
                </a:solidFill>
              </a:rPr>
              <a:t> vzdálenost: </a:t>
            </a:r>
            <a:r>
              <a:rPr lang="cs-CZ" dirty="0" smtClean="0"/>
              <a:t>Používána </a:t>
            </a:r>
            <a:r>
              <a:rPr lang="cs-CZ" dirty="0"/>
              <a:t>pro popis vzdáleností objektů od </a:t>
            </a:r>
            <a:r>
              <a:rPr lang="cs-CZ" dirty="0" err="1"/>
              <a:t>centroidů</a:t>
            </a:r>
            <a:r>
              <a:rPr lang="cs-CZ" dirty="0"/>
              <a:t> skupin a následně pro výpočet </a:t>
            </a:r>
            <a:r>
              <a:rPr lang="cs-CZ" dirty="0" smtClean="0"/>
              <a:t>posteriorních pravděpodobností,</a:t>
            </a:r>
            <a:endParaRPr lang="cs-CZ" u="sng" dirty="0">
              <a:solidFill>
                <a:srgbClr val="FF0000"/>
              </a:solidFill>
            </a:endParaRP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7673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630541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Diskriminační funkce: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pro každou skupinu jedna rovnice, objekt je zařazen do skupiny s maximální hodnotou </a:t>
            </a:r>
            <a:r>
              <a:rPr lang="cs-CZ" dirty="0" smtClean="0"/>
              <a:t>skóre klasifikační funkce. 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Posteriorní pravděpodobnost:</a:t>
            </a:r>
            <a:r>
              <a:rPr lang="cs-CZ" dirty="0"/>
              <a:t> </a:t>
            </a:r>
            <a:r>
              <a:rPr lang="cs-CZ" dirty="0" smtClean="0"/>
              <a:t>pravděpodobnost klasifikace objektu do dané skupiny (kombinace </a:t>
            </a:r>
            <a:r>
              <a:rPr lang="cs-CZ" dirty="0" err="1"/>
              <a:t>Mahalanobisových</a:t>
            </a:r>
            <a:r>
              <a:rPr lang="cs-CZ" dirty="0"/>
              <a:t> vzdáleností objektů od </a:t>
            </a:r>
            <a:r>
              <a:rPr lang="cs-CZ" dirty="0" err="1"/>
              <a:t>centroidů</a:t>
            </a:r>
            <a:r>
              <a:rPr lang="cs-CZ" dirty="0"/>
              <a:t> shluků </a:t>
            </a:r>
            <a:r>
              <a:rPr lang="cs-CZ" dirty="0" smtClean="0"/>
              <a:t>s </a:t>
            </a:r>
            <a:r>
              <a:rPr lang="cs-CZ" dirty="0"/>
              <a:t>apriorní </a:t>
            </a:r>
            <a:r>
              <a:rPr lang="cs-CZ" dirty="0" smtClean="0"/>
              <a:t>pravděpodobností).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Validace modelu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2048" y="1630541"/>
            <a:ext cx="83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Maximální predikční síla vs. minimální složitost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Ideálně na nezávislém datovém souboru, na kterém nebyl model vyvinut. Může se stát, že na naše data bude model sedět perfektně a na jiném souboru zcela selže (bude přetrénovaný).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Pokud nemáme takový další datový soubor, lze využít validačních technik: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err="1" smtClean="0"/>
              <a:t>Krosvalidace</a:t>
            </a:r>
            <a:r>
              <a:rPr lang="cs-CZ" dirty="0" smtClean="0"/>
              <a:t>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„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“,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Permutační metody.</a:t>
            </a:r>
            <a:endParaRPr lang="cs-CZ" dirty="0"/>
          </a:p>
          <a:p>
            <a:pPr>
              <a:buClr>
                <a:srgbClr val="D16349"/>
              </a:buClr>
            </a:pPr>
            <a:endParaRPr lang="pt-BR" dirty="0"/>
          </a:p>
          <a:p>
            <a:pPr>
              <a:buClr>
                <a:srgbClr val="D1634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4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PROČ?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251520" y="1628800"/>
            <a:ext cx="8662863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Jak se liší diskriminační analýza od shlukové analýzy? („</a:t>
            </a:r>
            <a:r>
              <a:rPr lang="cs-CZ" sz="2400" dirty="0" err="1" smtClean="0"/>
              <a:t>unsupervised</a:t>
            </a:r>
            <a:r>
              <a:rPr lang="cs-CZ" sz="2400" dirty="0" smtClean="0"/>
              <a:t>“ vs. „</a:t>
            </a:r>
            <a:r>
              <a:rPr lang="cs-CZ" sz="2400" dirty="0" err="1" smtClean="0"/>
              <a:t>supervised</a:t>
            </a:r>
            <a:r>
              <a:rPr lang="cs-CZ" sz="2400" dirty="0" smtClean="0"/>
              <a:t>“)</a:t>
            </a:r>
          </a:p>
          <a:p>
            <a:endParaRPr lang="cs-CZ" sz="2400" dirty="0" smtClean="0"/>
          </a:p>
          <a:p>
            <a:r>
              <a:rPr lang="cs-CZ" sz="2400" dirty="0" smtClean="0"/>
              <a:t>Doplňte: „Nové osy diskriminační analýzy jsou tvořeny tak, aby … “</a:t>
            </a:r>
          </a:p>
          <a:p>
            <a:endParaRPr lang="cs-CZ" sz="2400" dirty="0" smtClean="0"/>
          </a:p>
          <a:p>
            <a:r>
              <a:rPr lang="cs-CZ" sz="2400" dirty="0" smtClean="0"/>
              <a:t>Co vyjadřuje vlastní číslo osy diskriminační analýzy?</a:t>
            </a:r>
          </a:p>
          <a:p>
            <a:endParaRPr lang="cs-CZ" sz="2400" dirty="0" smtClean="0"/>
          </a:p>
          <a:p>
            <a:r>
              <a:rPr lang="cs-CZ" sz="2400" dirty="0" smtClean="0"/>
              <a:t>Jaké jsou předpoklady diskriminační analýzy?</a:t>
            </a:r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3558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PROČ?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251520" y="1628800"/>
            <a:ext cx="8662863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Jak se liší diskriminační analýza od shlukové analýzy? („</a:t>
            </a:r>
            <a:r>
              <a:rPr lang="cs-CZ" sz="2400" dirty="0" err="1" smtClean="0"/>
              <a:t>unsupervised</a:t>
            </a:r>
            <a:r>
              <a:rPr lang="cs-CZ" sz="2400" dirty="0" smtClean="0"/>
              <a:t>“ vs. „</a:t>
            </a:r>
            <a:r>
              <a:rPr lang="cs-CZ" sz="2400" dirty="0" err="1" smtClean="0"/>
              <a:t>supervised</a:t>
            </a:r>
            <a:r>
              <a:rPr lang="cs-CZ" sz="2400" dirty="0" smtClean="0"/>
              <a:t>“)</a:t>
            </a:r>
          </a:p>
          <a:p>
            <a:endParaRPr lang="cs-CZ" sz="2400" dirty="0" smtClean="0"/>
          </a:p>
          <a:p>
            <a:r>
              <a:rPr lang="cs-CZ" sz="2400" dirty="0" smtClean="0"/>
              <a:t>Doplňte: „Nové osy diskriminační analýzy jsou tvořeny tak, aby … “</a:t>
            </a:r>
          </a:p>
          <a:p>
            <a:endParaRPr lang="cs-CZ" sz="2400" dirty="0" smtClean="0"/>
          </a:p>
          <a:p>
            <a:r>
              <a:rPr lang="cs-CZ" sz="2400" dirty="0" smtClean="0"/>
              <a:t>Co vyjadřuje vlastní číslo osy diskriminační analýzy?</a:t>
            </a:r>
          </a:p>
          <a:p>
            <a:pPr lvl="1"/>
            <a:r>
              <a:rPr lang="cs-CZ" sz="1900" dirty="0" smtClean="0"/>
              <a:t>Popisují variabilitu spjatou s kanonickými osami</a:t>
            </a:r>
            <a:endParaRPr lang="cs-CZ" sz="2400" dirty="0" smtClean="0"/>
          </a:p>
          <a:p>
            <a:r>
              <a:rPr lang="cs-CZ" sz="2400" dirty="0" smtClean="0"/>
              <a:t>Jaké jsou předpoklady diskriminační analýzy?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8750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- cíle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4138201"/>
            <a:ext cx="56015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Využití: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antropologii pro klasifikaci koster,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medicíně k určení rizikovosti pacientů,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ve finančnictví k předvídání krachů firem,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biologii ke klasifikaci rostlin,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sociologii u psychologických testů.</a:t>
            </a:r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395064" y="1844824"/>
            <a:ext cx="8316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zástupných proměnných</a:t>
            </a:r>
            <a:r>
              <a:rPr lang="cs-CZ" dirty="0" smtClean="0"/>
              <a:t>, které nejlépe odliší skupiny objektů.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pravidla pro klasifikaci </a:t>
            </a:r>
            <a:r>
              <a:rPr lang="cs-CZ" dirty="0" smtClean="0"/>
              <a:t>objektů do skupin.</a:t>
            </a:r>
          </a:p>
          <a:p>
            <a:pPr marL="809625" indent="-342900">
              <a:buAutoNum type="alphaLcParenR"/>
            </a:pPr>
            <a:r>
              <a:rPr lang="cs-CZ" dirty="0" smtClean="0"/>
              <a:t>Identifikace proměnných diskriminujících </a:t>
            </a:r>
            <a:r>
              <a:rPr lang="cs-CZ" dirty="0"/>
              <a:t>mezi předem danými skupinami </a:t>
            </a:r>
            <a:r>
              <a:rPr lang="cs-CZ" dirty="0" smtClean="0"/>
              <a:t>objektů. </a:t>
            </a:r>
          </a:p>
          <a:p>
            <a:pPr marL="809625" indent="-342900">
              <a:buAutoNum type="alphaLcParenR"/>
            </a:pPr>
            <a:r>
              <a:rPr lang="cs-CZ" dirty="0" smtClean="0"/>
              <a:t>Vyhodnocení klasifikace pro objekty, u kterých známe zařazení do skupin.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cs-CZ" b="1" u="sng" dirty="0" smtClean="0"/>
              <a:t>Klasifikace</a:t>
            </a:r>
            <a:r>
              <a:rPr lang="cs-CZ" dirty="0" smtClean="0"/>
              <a:t> nových objektů do skupin.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54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Výběr proměnných do modelu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32048" y="1484784"/>
            <a:ext cx="8316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Výběr provádíme na základě: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Expertní znalosti proměnných (zohledňujeme např. finanční zátěž, chybovost měření, vyplněnost).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Pozorovaných dat (hodnotíme korelace proměnných, přínos unikátní informace - % rozptylu, které popisuje, příspěvek k diskriminaci, atd. 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err="1" smtClean="0"/>
              <a:t>Dopředné</a:t>
            </a:r>
            <a:r>
              <a:rPr lang="cs-CZ" dirty="0" smtClean="0"/>
              <a:t>/zpětné eliminace (proměnné jsou postupně přidávány/odebírány  tak, aby došlo k významnému „zlepšení“ </a:t>
            </a:r>
            <a:r>
              <a:rPr lang="cs-CZ" dirty="0"/>
              <a:t>modelu).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5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algoritmus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9736" y="1630541"/>
            <a:ext cx="4814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2 fáze výpočtu:</a:t>
            </a:r>
          </a:p>
          <a:p>
            <a:pPr marL="342900" indent="-342900">
              <a:buFont typeface="+mj-lt"/>
              <a:buAutoNum type="arabicPeriod"/>
            </a:pPr>
            <a:endParaRPr lang="cs-CZ" b="1" u="sng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Vytvoření </a:t>
            </a:r>
            <a:r>
              <a:rPr lang="cs-CZ" u="sng" dirty="0" smtClean="0"/>
              <a:t>kanonických os</a:t>
            </a:r>
            <a:endParaRPr lang="cs-CZ" dirty="0"/>
          </a:p>
          <a:p>
            <a:endParaRPr lang="cs-CZ" dirty="0" smtClean="0"/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Z </a:t>
            </a:r>
            <a:r>
              <a:rPr lang="cs-CZ" dirty="0"/>
              <a:t>původně vysokého počtu parametrů vytvoříme nové osy, které odliší shluky v </a:t>
            </a:r>
            <a:r>
              <a:rPr lang="cs-CZ" dirty="0" smtClean="0"/>
              <a:t>datech.</a:t>
            </a:r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smtClean="0"/>
              <a:t>Osy </a:t>
            </a:r>
            <a:r>
              <a:rPr lang="cs-CZ" dirty="0" smtClean="0"/>
              <a:t>nejsou v prostoru původních proměnných ortogonální (jako tomu bylo u PCA).</a:t>
            </a:r>
          </a:p>
          <a:p>
            <a:pPr marL="625475" indent="-285750">
              <a:buFont typeface="Wingdings" panose="05000000000000000000" pitchFamily="2" charset="2"/>
              <a:buChar char="§"/>
              <a:tabLst>
                <a:tab pos="809625" algn="l"/>
                <a:tab pos="1701800" algn="l"/>
              </a:tabLst>
            </a:pPr>
            <a:r>
              <a:rPr lang="cs-CZ" dirty="0" smtClean="0"/>
              <a:t>Maximální počet os je roven počtu skupin mínus jedna.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5439" t="16391" r="56615" b="5281"/>
          <a:stretch/>
        </p:blipFill>
        <p:spPr>
          <a:xfrm>
            <a:off x="5004048" y="1544080"/>
            <a:ext cx="3878208" cy="45399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37708" y="6084004"/>
            <a:ext cx="2598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/>
            <a:r>
              <a:rPr lang="cs-CZ" dirty="0" err="1" smtClean="0"/>
              <a:t>Kenkel</a:t>
            </a:r>
            <a:r>
              <a:rPr lang="cs-CZ" dirty="0" smtClean="0"/>
              <a:t> et al. (2002)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7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algoritmus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24544" y="1630541"/>
            <a:ext cx="8711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2 fáze výpočtu:</a:t>
            </a:r>
          </a:p>
          <a:p>
            <a:pPr marL="609600"/>
            <a:endParaRPr lang="cs-CZ" u="sng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u="sng" dirty="0" smtClean="0"/>
              <a:t>Klasifikace</a:t>
            </a:r>
            <a:r>
              <a:rPr lang="cs-CZ" dirty="0" smtClean="0"/>
              <a:t> objektů do skupin.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Na vstupu definujeme apriorní pravděpodobnosti zařazení objektů do skupin.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Pro každý objekt je spočítána vzdálenost od </a:t>
            </a:r>
            <a:r>
              <a:rPr lang="cs-CZ" dirty="0" err="1" smtClean="0"/>
              <a:t>centroidu</a:t>
            </a:r>
            <a:r>
              <a:rPr lang="cs-CZ" dirty="0" smtClean="0"/>
              <a:t> dané skupiny.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Kombinací apriorní pravděpodobnosti a </a:t>
            </a:r>
            <a:r>
              <a:rPr lang="cs-CZ" dirty="0" err="1" smtClean="0"/>
              <a:t>Mahalanobisovy</a:t>
            </a:r>
            <a:r>
              <a:rPr lang="cs-CZ" dirty="0" smtClean="0"/>
              <a:t> vzdálenosti jsou spočítány posteriorní pravděpodobnosti zařazení objektu do dané skupiny.</a:t>
            </a:r>
          </a:p>
          <a:p>
            <a:pPr marL="8953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Pro každou ze skupin je definována diskriminační funkce. Při klasifikaci nových objektů zařadíme objekt do té skupiny, kde diskriminační funkce nabývá maxima.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0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OMEZENÍ?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Předpoklad </a:t>
            </a:r>
            <a:r>
              <a:rPr lang="cs-CZ" dirty="0"/>
              <a:t>vícerozměrného normálního rozdělení prediktorů v každé ze </a:t>
            </a:r>
            <a:r>
              <a:rPr lang="cs-CZ" dirty="0" smtClean="0"/>
              <a:t>skupin.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Citlivá </a:t>
            </a:r>
            <a:r>
              <a:rPr lang="cs-CZ" dirty="0"/>
              <a:t>na přítomnost odlehlých </a:t>
            </a:r>
            <a:r>
              <a:rPr lang="cs-CZ" dirty="0" smtClean="0"/>
              <a:t>hodnot.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pt-BR" dirty="0" smtClean="0"/>
              <a:t>Citlivá </a:t>
            </a:r>
            <a:r>
              <a:rPr lang="pt-BR" dirty="0"/>
              <a:t>na redundantní proměnné v </a:t>
            </a:r>
            <a:r>
              <a:rPr lang="pt-BR" dirty="0" smtClean="0"/>
              <a:t>modelu</a:t>
            </a:r>
            <a:r>
              <a:rPr lang="cs-CZ" dirty="0" smtClean="0"/>
              <a:t>.</a:t>
            </a:r>
            <a:r>
              <a:rPr lang="pt-BR" dirty="0" smtClean="0"/>
              <a:t> </a:t>
            </a:r>
            <a:endParaRPr lang="cs-CZ" dirty="0" smtClean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Rovnice </a:t>
            </a:r>
            <a:r>
              <a:rPr lang="cs-CZ" dirty="0"/>
              <a:t>modelu je v základní verzi lineární a tedy i hodnocený problém musí mít lineární </a:t>
            </a:r>
            <a:r>
              <a:rPr lang="cs-CZ" dirty="0" smtClean="0"/>
              <a:t>řešení.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3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Popis </a:t>
            </a:r>
            <a:r>
              <a:rPr lang="cs-CZ" b="1" dirty="0"/>
              <a:t>významu proměnných v </a:t>
            </a:r>
            <a:r>
              <a:rPr lang="cs-CZ" b="1" dirty="0" smtClean="0"/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Parciální 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objektů: </a:t>
            </a:r>
            <a:endParaRPr lang="cs-CZ" b="1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vzdálenost,</a:t>
            </a:r>
            <a:r>
              <a:rPr lang="cs-CZ" dirty="0"/>
              <a:t> 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Diskriminační </a:t>
            </a:r>
            <a:r>
              <a:rPr lang="cs-CZ" dirty="0"/>
              <a:t>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2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5398</TotalTime>
  <Words>1217</Words>
  <Application>Microsoft Office PowerPoint</Application>
  <PresentationFormat>Předvádění na obrazovce (4:3)</PresentationFormat>
  <Paragraphs>248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Wingdings 2</vt:lpstr>
      <vt:lpstr>Administrativní</vt:lpstr>
      <vt:lpstr>Pokročilé statistické metody 7. cvičení</vt:lpstr>
      <vt:lpstr>Diskriminační analýza – PROČ?</vt:lpstr>
      <vt:lpstr>Diskriminační analýza – PROČ?</vt:lpstr>
      <vt:lpstr>Diskriminační analýza - cíle</vt:lpstr>
      <vt:lpstr>Výběr proměnných do modelu</vt:lpstr>
      <vt:lpstr>Diskriminační analýza – algoritmus</vt:lpstr>
      <vt:lpstr>Diskriminační analýza – algoritmus</vt:lpstr>
      <vt:lpstr>Diskriminační analýza – OMEZENÍ?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Validace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Littnerová Simona RNDr.</cp:lastModifiedBy>
  <cp:revision>338</cp:revision>
  <dcterms:created xsi:type="dcterms:W3CDTF">2012-09-19T11:32:44Z</dcterms:created>
  <dcterms:modified xsi:type="dcterms:W3CDTF">2020-05-04T09:14:34Z</dcterms:modified>
</cp:coreProperties>
</file>