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6" r:id="rId2"/>
    <p:sldId id="298" r:id="rId3"/>
    <p:sldId id="382" r:id="rId4"/>
    <p:sldId id="383" r:id="rId5"/>
    <p:sldId id="384" r:id="rId6"/>
    <p:sldId id="385" r:id="rId7"/>
    <p:sldId id="386" r:id="rId8"/>
    <p:sldId id="387" r:id="rId9"/>
    <p:sldId id="390" r:id="rId10"/>
    <p:sldId id="388" r:id="rId11"/>
    <p:sldId id="266" r:id="rId12"/>
    <p:sldId id="267" r:id="rId13"/>
    <p:sldId id="263" r:id="rId14"/>
    <p:sldId id="264" r:id="rId15"/>
    <p:sldId id="262" r:id="rId16"/>
    <p:sldId id="268" r:id="rId17"/>
    <p:sldId id="269" r:id="rId18"/>
    <p:sldId id="270" r:id="rId19"/>
    <p:sldId id="273" r:id="rId20"/>
    <p:sldId id="389" r:id="rId21"/>
    <p:sldId id="300" r:id="rId22"/>
    <p:sldId id="301" r:id="rId23"/>
    <p:sldId id="302" r:id="rId24"/>
    <p:sldId id="303" r:id="rId25"/>
    <p:sldId id="304" r:id="rId26"/>
    <p:sldId id="305" r:id="rId27"/>
    <p:sldId id="306" r:id="rId28"/>
    <p:sldId id="307" r:id="rId29"/>
    <p:sldId id="308" r:id="rId30"/>
    <p:sldId id="309" r:id="rId31"/>
    <p:sldId id="310" r:id="rId32"/>
    <p:sldId id="323" r:id="rId33"/>
    <p:sldId id="312" r:id="rId34"/>
    <p:sldId id="313" r:id="rId35"/>
    <p:sldId id="314" r:id="rId36"/>
    <p:sldId id="315" r:id="rId37"/>
    <p:sldId id="316" r:id="rId38"/>
    <p:sldId id="324" r:id="rId39"/>
    <p:sldId id="318" r:id="rId40"/>
    <p:sldId id="319" r:id="rId41"/>
    <p:sldId id="320" r:id="rId42"/>
    <p:sldId id="331" r:id="rId43"/>
    <p:sldId id="321" r:id="rId44"/>
    <p:sldId id="322" r:id="rId45"/>
    <p:sldId id="334" r:id="rId46"/>
    <p:sldId id="335" r:id="rId47"/>
    <p:sldId id="336" r:id="rId48"/>
    <p:sldId id="337" r:id="rId49"/>
    <p:sldId id="338" r:id="rId50"/>
    <p:sldId id="339" r:id="rId51"/>
    <p:sldId id="340"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wmf"/><Relationship Id="rId3" Type="http://schemas.openxmlformats.org/officeDocument/2006/relationships/image" Target="../media/image83.wmf"/><Relationship Id="rId7" Type="http://schemas.openxmlformats.org/officeDocument/2006/relationships/image" Target="../media/image87.wmf"/><Relationship Id="rId12" Type="http://schemas.openxmlformats.org/officeDocument/2006/relationships/image" Target="../media/image92.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11" Type="http://schemas.openxmlformats.org/officeDocument/2006/relationships/image" Target="../media/image91.wmf"/><Relationship Id="rId5" Type="http://schemas.openxmlformats.org/officeDocument/2006/relationships/image" Target="../media/image85.wmf"/><Relationship Id="rId10" Type="http://schemas.openxmlformats.org/officeDocument/2006/relationships/image" Target="../media/image90.wmf"/><Relationship Id="rId4" Type="http://schemas.openxmlformats.org/officeDocument/2006/relationships/image" Target="../media/image84.wmf"/><Relationship Id="rId9"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42483-8D39-4A18-BFB7-D44016D4AE6D}" type="datetimeFigureOut">
              <a:rPr lang="cs-CZ" smtClean="0"/>
              <a:pPr/>
              <a:t>09.12.2019</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4937F-BCDF-4D2E-A351-ADED93F790EC}" type="slidenum">
              <a:rPr lang="cs-CZ" smtClean="0"/>
              <a:pPr/>
              <a:t>‹#›</a:t>
            </a:fld>
            <a:endParaRPr lang="cs-CZ"/>
          </a:p>
        </p:txBody>
      </p:sp>
    </p:spTree>
    <p:extLst>
      <p:ext uri="{BB962C8B-B14F-4D97-AF65-F5344CB8AC3E}">
        <p14:creationId xmlns:p14="http://schemas.microsoft.com/office/powerpoint/2010/main" val="72868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endParaRPr lang="cs-CZ" smtClean="0">
              <a:latin typeface="Arial" pitchFamily="34" charset="0"/>
            </a:endParaRPr>
          </a:p>
        </p:txBody>
      </p:sp>
      <p:sp>
        <p:nvSpPr>
          <p:cNvPr id="111619" name="Rectangle 3"/>
          <p:cNvSpPr>
            <a:spLocks noGrp="1" noChangeArrowheads="1"/>
          </p:cNvSpPr>
          <p:nvPr>
            <p:ph type="dt" sz="quarter" idx="1"/>
          </p:nvPr>
        </p:nvSpPr>
        <p:spPr>
          <a:noFill/>
        </p:spPr>
        <p:txBody>
          <a:bodyPr/>
          <a:lstStyle/>
          <a:p>
            <a:endParaRPr lang="cs-CZ" smtClean="0">
              <a:latin typeface="Arial" pitchFamily="34" charset="0"/>
            </a:endParaRPr>
          </a:p>
        </p:txBody>
      </p:sp>
      <p:sp>
        <p:nvSpPr>
          <p:cNvPr id="111620" name="Rectangle 6"/>
          <p:cNvSpPr>
            <a:spLocks noGrp="1" noChangeArrowheads="1"/>
          </p:cNvSpPr>
          <p:nvPr>
            <p:ph type="ftr" sz="quarter" idx="4"/>
          </p:nvPr>
        </p:nvSpPr>
        <p:spPr>
          <a:noFill/>
        </p:spPr>
        <p:txBody>
          <a:bodyPr/>
          <a:lstStyle/>
          <a:p>
            <a:endParaRPr lang="cs-CZ" smtClean="0">
              <a:latin typeface="Arial" pitchFamily="34" charset="0"/>
            </a:endParaRPr>
          </a:p>
        </p:txBody>
      </p:sp>
      <p:sp>
        <p:nvSpPr>
          <p:cNvPr id="111621" name="Rectangle 7"/>
          <p:cNvSpPr>
            <a:spLocks noGrp="1" noChangeArrowheads="1"/>
          </p:cNvSpPr>
          <p:nvPr>
            <p:ph type="sldNum" sz="quarter" idx="5"/>
          </p:nvPr>
        </p:nvSpPr>
        <p:spPr>
          <a:noFill/>
        </p:spPr>
        <p:txBody>
          <a:bodyPr/>
          <a:lstStyle/>
          <a:p>
            <a:fld id="{DC115EE9-6F8E-4923-A3D9-0A1033EF7F91}" type="slidenum">
              <a:rPr smtClean="0">
                <a:latin typeface="Arial" pitchFamily="34" charset="0"/>
              </a:rPr>
              <a:pPr/>
              <a:t>19</a:t>
            </a:fld>
            <a:endParaRPr lang="cs-CZ" smtClean="0">
              <a:latin typeface="Arial" pitchFamily="34" charset="0"/>
            </a:endParaRPr>
          </a:p>
        </p:txBody>
      </p:sp>
      <p:sp>
        <p:nvSpPr>
          <p:cNvPr id="111622" name="Rectangle 2"/>
          <p:cNvSpPr>
            <a:spLocks noGrp="1" noRot="1" noChangeAspect="1" noChangeArrowheads="1" noTextEdit="1"/>
          </p:cNvSpPr>
          <p:nvPr>
            <p:ph type="sldImg"/>
          </p:nvPr>
        </p:nvSpPr>
        <p:spPr>
          <a:xfrm>
            <a:off x="1143000" y="685800"/>
            <a:ext cx="4573588" cy="3429000"/>
          </a:xfrm>
          <a:ln/>
        </p:spPr>
      </p:sp>
      <p:sp>
        <p:nvSpPr>
          <p:cNvPr id="11162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21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32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38</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50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1C72C5C4-C2FD-4733-8AF5-D995FE99D427}" type="datetime1">
              <a:rPr lang="cs-CZ" smtClean="0"/>
              <a:pPr/>
              <a:t>09.12.2019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7C285DC1-7778-4ED5-9F9B-9068FBEE7FCA}" type="datetime1">
              <a:rPr lang="cs-CZ" smtClean="0"/>
              <a:pPr/>
              <a:t>09.12.2019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54698E72-3B07-4EF7-BDC2-E7118E05BAE3}" type="datetime1">
              <a:rPr lang="cs-CZ" smtClean="0"/>
              <a:pPr/>
              <a:t>09.12.2019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62074"/>
          </a:xfrm>
        </p:spPr>
        <p:txBody>
          <a:bodyPr/>
          <a:lstStyle/>
          <a:p>
            <a:r>
              <a:rPr lang="en-US" smtClean="0"/>
              <a:t>Click to edit Master title style</a:t>
            </a:r>
            <a:endParaRPr lang="cs-CZ"/>
          </a:p>
        </p:txBody>
      </p:sp>
      <p:sp>
        <p:nvSpPr>
          <p:cNvPr id="3" name="Content Placeholder 2"/>
          <p:cNvSpPr>
            <a:spLocks noGrp="1"/>
          </p:cNvSpPr>
          <p:nvPr>
            <p:ph idx="1"/>
          </p:nvPr>
        </p:nvSpPr>
        <p:spPr>
          <a:xfrm>
            <a:off x="457200" y="1268760"/>
            <a:ext cx="8229600" cy="4857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418696"/>
            <a:ext cx="2133600" cy="365125"/>
          </a:xfrm>
        </p:spPr>
        <p:txBody>
          <a:bodyPr/>
          <a:lstStyle/>
          <a:p>
            <a:fld id="{DB60B85E-B246-4B41-BF9C-CE7F316D09A2}" type="datetime1">
              <a:rPr lang="cs-CZ" smtClean="0"/>
              <a:pPr/>
              <a:t>09.12.2019</a:t>
            </a:fld>
            <a:endParaRPr lang="cs-CZ"/>
          </a:p>
        </p:txBody>
      </p:sp>
      <p:sp>
        <p:nvSpPr>
          <p:cNvPr id="5" name="Footer Placeholder 4"/>
          <p:cNvSpPr>
            <a:spLocks noGrp="1"/>
          </p:cNvSpPr>
          <p:nvPr>
            <p:ph type="ftr" sz="quarter" idx="11"/>
          </p:nvPr>
        </p:nvSpPr>
        <p:spPr>
          <a:xfrm>
            <a:off x="3124200" y="6418696"/>
            <a:ext cx="2895600" cy="365125"/>
          </a:xfrm>
        </p:spPr>
        <p:txBody>
          <a:bodyPr/>
          <a:lstStyle/>
          <a:p>
            <a:endParaRPr lang="cs-CZ" dirty="0"/>
          </a:p>
        </p:txBody>
      </p:sp>
      <p:sp>
        <p:nvSpPr>
          <p:cNvPr id="6" name="Slide Number Placeholder 5"/>
          <p:cNvSpPr>
            <a:spLocks noGrp="1"/>
          </p:cNvSpPr>
          <p:nvPr>
            <p:ph type="sldNum" sz="quarter" idx="12"/>
          </p:nvPr>
        </p:nvSpPr>
        <p:spPr>
          <a:xfrm>
            <a:off x="6553200" y="6418696"/>
            <a:ext cx="2133600" cy="365125"/>
          </a:xfrm>
        </p:spPr>
        <p:txBody>
          <a:bodyPr/>
          <a:lstStyle/>
          <a:p>
            <a:fld id="{26682521-B0D5-4576-BDAA-7011366E7E21}" type="slidenum">
              <a:rPr lang="cs-CZ" smtClean="0"/>
              <a:pPr/>
              <a:t>‹#›</a:t>
            </a:fld>
            <a:endParaRPr lang="cs-CZ"/>
          </a:p>
        </p:txBody>
      </p:sp>
      <p:pic>
        <p:nvPicPr>
          <p:cNvPr id="7" name="Picture 18" descr="logo-IBA"/>
          <p:cNvPicPr>
            <a:picLocks noChangeAspect="1" noChangeArrowheads="1"/>
          </p:cNvPicPr>
          <p:nvPr userDrawn="1"/>
        </p:nvPicPr>
        <p:blipFill>
          <a:blip r:embed="rId2" cstate="print"/>
          <a:srcRect/>
          <a:stretch>
            <a:fillRect/>
          </a:stretch>
        </p:blipFill>
        <p:spPr bwMode="auto">
          <a:xfrm>
            <a:off x="138163" y="6433860"/>
            <a:ext cx="360362" cy="341312"/>
          </a:xfrm>
          <a:prstGeom prst="rect">
            <a:avLst/>
          </a:prstGeom>
          <a:noFill/>
          <a:ln w="9525">
            <a:noFill/>
            <a:miter lim="800000"/>
            <a:headEnd/>
            <a:tailEnd/>
          </a:ln>
        </p:spPr>
      </p:pic>
      <p:pic>
        <p:nvPicPr>
          <p:cNvPr id="8" name="Picture 19" descr="logomuni"/>
          <p:cNvPicPr>
            <a:picLocks noChangeAspect="1" noChangeArrowheads="1"/>
          </p:cNvPicPr>
          <p:nvPr userDrawn="1"/>
        </p:nvPicPr>
        <p:blipFill>
          <a:blip r:embed="rId3" cstate="print"/>
          <a:srcRect/>
          <a:stretch>
            <a:fillRect/>
          </a:stretch>
        </p:blipFill>
        <p:spPr bwMode="auto">
          <a:xfrm>
            <a:off x="571550" y="6402110"/>
            <a:ext cx="400050" cy="404812"/>
          </a:xfrm>
          <a:prstGeom prst="rect">
            <a:avLst/>
          </a:prstGeom>
          <a:noFill/>
          <a:ln w="9525">
            <a:noFill/>
            <a:miter lim="800000"/>
            <a:headEnd/>
            <a:tailEnd/>
          </a:ln>
        </p:spPr>
      </p:pic>
      <p:cxnSp>
        <p:nvCxnSpPr>
          <p:cNvPr id="10" name="Straight Connector 9"/>
          <p:cNvCxnSpPr/>
          <p:nvPr userDrawn="1"/>
        </p:nvCxnSpPr>
        <p:spPr>
          <a:xfrm>
            <a:off x="179512" y="6330831"/>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971600" y="6464369"/>
            <a:ext cx="4007828" cy="261610"/>
          </a:xfrm>
          <a:prstGeom prst="rect">
            <a:avLst/>
          </a:prstGeom>
          <a:noFill/>
        </p:spPr>
        <p:txBody>
          <a:bodyPr wrap="none" rtlCol="0">
            <a:spAutoFit/>
          </a:bodyPr>
          <a:lstStyle/>
          <a:p>
            <a:r>
              <a:rPr lang="cs-CZ" sz="1100" dirty="0" smtClean="0"/>
              <a:t>Jiří Jarkovský, Simona Littnerová: Vícerozměrné statistické metody </a:t>
            </a:r>
            <a:endParaRPr lang="cs-CZ"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52338-27FF-4F10-A1F5-18FD4D6DCBBE}" type="datetime1">
              <a:rPr lang="cs-CZ" smtClean="0"/>
              <a:pPr/>
              <a:t>09.12.2019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FEB40713-F4BC-4489-B1F2-724FB2B86EC4}" type="datetime1">
              <a:rPr lang="cs-CZ" smtClean="0"/>
              <a:pPr/>
              <a:t>09.12.2019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B041CB94-AECA-4CF8-AFD0-2DDF9B78E8C2}" type="datetime1">
              <a:rPr lang="cs-CZ" smtClean="0"/>
              <a:pPr/>
              <a:t>09.12.2019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18CEE2EB-FAEB-4C53-97F8-A340AF39E2CF}" type="datetime1">
              <a:rPr lang="cs-CZ" smtClean="0"/>
              <a:pPr/>
              <a:t>09.12.2019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2DA1A-E37F-47AC-8E44-77067F231C74}" type="datetime1">
              <a:rPr lang="cs-CZ" smtClean="0"/>
              <a:pPr/>
              <a:t>09.12.2019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63A74-3C07-4CA2-B278-406C5D51CB5B}" type="datetime1">
              <a:rPr lang="cs-CZ" smtClean="0"/>
              <a:pPr/>
              <a:t>09.12.2019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3BCAE-CEF1-4830-B075-FB51198D1D3E}" type="datetime1">
              <a:rPr lang="cs-CZ" smtClean="0"/>
              <a:pPr/>
              <a:t>09.12.2019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622"/>
            <a:ext cx="8229600" cy="562074"/>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EC7A7-0068-411C-87BF-48355CFC0A50}" type="datetime1">
              <a:rPr lang="cs-CZ" smtClean="0"/>
              <a:pPr/>
              <a:t>09.12.2019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82521-B0D5-4576-BDAA-7011366E7E2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1.bin"/><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12.vml"/><Relationship Id="rId6" Type="http://schemas.openxmlformats.org/officeDocument/2006/relationships/image" Target="../media/image52.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19.bin"/><Relationship Id="rId14" Type="http://schemas.openxmlformats.org/officeDocument/2006/relationships/image" Target="../media/image5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27.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34.bin"/><Relationship Id="rId18" Type="http://schemas.openxmlformats.org/officeDocument/2006/relationships/image" Target="../media/image71.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8.wmf"/><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67.wmf"/><Relationship Id="rId19" Type="http://schemas.openxmlformats.org/officeDocument/2006/relationships/oleObject" Target="../embeddings/oleObject37.bin"/><Relationship Id="rId4" Type="http://schemas.openxmlformats.org/officeDocument/2006/relationships/image" Target="../media/image64.wmf"/><Relationship Id="rId9" Type="http://schemas.openxmlformats.org/officeDocument/2006/relationships/oleObject" Target="../embeddings/oleObject32.bin"/><Relationship Id="rId14" Type="http://schemas.openxmlformats.org/officeDocument/2006/relationships/image" Target="../media/image69.wmf"/></Relationships>
</file>

<file path=ppt/slides/_rels/slide5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4.wmf"/><Relationship Id="rId5" Type="http://schemas.openxmlformats.org/officeDocument/2006/relationships/oleObject" Target="../embeddings/oleObject39.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4.wmf"/><Relationship Id="rId5" Type="http://schemas.openxmlformats.org/officeDocument/2006/relationships/oleObject" Target="../embeddings/oleObject43.bin"/><Relationship Id="rId10" Type="http://schemas.openxmlformats.org/officeDocument/2006/relationships/image" Target="../media/image77.wmf"/><Relationship Id="rId4" Type="http://schemas.openxmlformats.org/officeDocument/2006/relationships/image" Target="../media/image73.wmf"/><Relationship Id="rId9"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6.bin"/><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7.bin"/><Relationship Id="rId5" Type="http://schemas.openxmlformats.org/officeDocument/2006/relationships/image" Target="../media/image80.wmf"/><Relationship Id="rId4" Type="http://schemas.openxmlformats.org/officeDocument/2006/relationships/image" Target="../media/image23.wmf"/><Relationship Id="rId9" Type="http://schemas.openxmlformats.org/officeDocument/2006/relationships/image" Target="../media/image7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85.wmf"/><Relationship Id="rId18" Type="http://schemas.openxmlformats.org/officeDocument/2006/relationships/oleObject" Target="../embeddings/oleObject56.bin"/><Relationship Id="rId26" Type="http://schemas.openxmlformats.org/officeDocument/2006/relationships/oleObject" Target="../embeddings/oleObject60.bin"/><Relationship Id="rId3" Type="http://schemas.openxmlformats.org/officeDocument/2006/relationships/image" Target="../media/image94.emf"/><Relationship Id="rId21" Type="http://schemas.openxmlformats.org/officeDocument/2006/relationships/image" Target="../media/image89.wmf"/><Relationship Id="rId7" Type="http://schemas.openxmlformats.org/officeDocument/2006/relationships/image" Target="../media/image82.wmf"/><Relationship Id="rId12" Type="http://schemas.openxmlformats.org/officeDocument/2006/relationships/oleObject" Target="../embeddings/oleObject53.bin"/><Relationship Id="rId17" Type="http://schemas.openxmlformats.org/officeDocument/2006/relationships/image" Target="../media/image87.wmf"/><Relationship Id="rId25" Type="http://schemas.openxmlformats.org/officeDocument/2006/relationships/image" Target="../media/image91.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image" Target="../media/image93.wmf"/><Relationship Id="rId1" Type="http://schemas.openxmlformats.org/officeDocument/2006/relationships/vmlDrawing" Target="../drawings/vmlDrawing19.vml"/><Relationship Id="rId6" Type="http://schemas.openxmlformats.org/officeDocument/2006/relationships/oleObject" Target="../embeddings/oleObject50.bin"/><Relationship Id="rId11" Type="http://schemas.openxmlformats.org/officeDocument/2006/relationships/image" Target="../media/image84.wmf"/><Relationship Id="rId24" Type="http://schemas.openxmlformats.org/officeDocument/2006/relationships/oleObject" Target="../embeddings/oleObject59.bin"/><Relationship Id="rId5" Type="http://schemas.openxmlformats.org/officeDocument/2006/relationships/image" Target="../media/image81.wmf"/><Relationship Id="rId15" Type="http://schemas.openxmlformats.org/officeDocument/2006/relationships/image" Target="../media/image86.wmf"/><Relationship Id="rId23" Type="http://schemas.openxmlformats.org/officeDocument/2006/relationships/image" Target="../media/image90.wmf"/><Relationship Id="rId28" Type="http://schemas.openxmlformats.org/officeDocument/2006/relationships/oleObject" Target="../embeddings/oleObject61.bin"/><Relationship Id="rId10" Type="http://schemas.openxmlformats.org/officeDocument/2006/relationships/oleObject" Target="../embeddings/oleObject52.bin"/><Relationship Id="rId19" Type="http://schemas.openxmlformats.org/officeDocument/2006/relationships/image" Target="../media/image88.wmf"/><Relationship Id="rId4" Type="http://schemas.openxmlformats.org/officeDocument/2006/relationships/oleObject" Target="../embeddings/oleObject49.bin"/><Relationship Id="rId9" Type="http://schemas.openxmlformats.org/officeDocument/2006/relationships/image" Target="../media/image83.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image" Target="../media/image92.wmf"/></Relationships>
</file>

<file path=ppt/slides/_rels/slide61.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62.bin"/><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6.wmf"/><Relationship Id="rId5" Type="http://schemas.openxmlformats.org/officeDocument/2006/relationships/oleObject" Target="../embeddings/oleObject63.bin"/><Relationship Id="rId4" Type="http://schemas.openxmlformats.org/officeDocument/2006/relationships/image" Target="../media/image95.wmf"/><Relationship Id="rId9" Type="http://schemas.openxmlformats.org/officeDocument/2006/relationships/image" Target="../media/image99.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103.png"/><Relationship Id="rId7"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5.bin"/><Relationship Id="rId5" Type="http://schemas.openxmlformats.org/officeDocument/2006/relationships/image" Target="../media/image100.wmf"/><Relationship Id="rId4" Type="http://schemas.openxmlformats.org/officeDocument/2006/relationships/oleObject" Target="../embeddings/oleObject64.bin"/><Relationship Id="rId9" Type="http://schemas.openxmlformats.org/officeDocument/2006/relationships/image" Target="../media/image102.wmf"/></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9.wmf"/></Relationships>
</file>

<file path=ppt/slides/_rels/slide69.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73.bin"/><Relationship Id="rId18" Type="http://schemas.openxmlformats.org/officeDocument/2006/relationships/image" Target="../media/image117.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114.wmf"/><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image" Target="../media/image116.wmf"/><Relationship Id="rId1" Type="http://schemas.openxmlformats.org/officeDocument/2006/relationships/vmlDrawing" Target="../drawings/vmlDrawing23.vml"/><Relationship Id="rId6" Type="http://schemas.openxmlformats.org/officeDocument/2006/relationships/image" Target="../media/image111.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71.bin"/><Relationship Id="rId14" Type="http://schemas.openxmlformats.org/officeDocument/2006/relationships/image" Target="../media/image115.wmf"/></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122.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9.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79.bin"/><Relationship Id="rId14" Type="http://schemas.openxmlformats.org/officeDocument/2006/relationships/image" Target="../media/image123.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4.png"/><Relationship Id="rId7" Type="http://schemas.openxmlformats.org/officeDocument/2006/relationships/oleObject" Target="../embeddings/oleObject2.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oleObject" Target="../embeddings/oleObject4.bin"/><Relationship Id="rId5" Type="http://schemas.openxmlformats.org/officeDocument/2006/relationships/image" Target="../media/image16.png"/><Relationship Id="rId10" Type="http://schemas.openxmlformats.org/officeDocument/2006/relationships/image" Target="../media/image12.wmf"/><Relationship Id="rId4" Type="http://schemas.openxmlformats.org/officeDocument/2006/relationships/image" Target="../media/image15.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4" name="Subtitle 3"/>
          <p:cNvSpPr>
            <a:spLocks noGrp="1"/>
          </p:cNvSpPr>
          <p:nvPr>
            <p:ph type="subTitle" idx="1"/>
          </p:nvPr>
        </p:nvSpPr>
        <p:spPr/>
        <p:txBody>
          <a:bodyPr/>
          <a:lstStyle/>
          <a:p>
            <a:r>
              <a:rPr lang="cs-CZ" dirty="0" smtClean="0"/>
              <a:t>Smysl a cíle vícerozměrné analýzy dat a modelování, vztah jednorozměrných a vícerozměrných statistických metod</a:t>
            </a:r>
          </a:p>
          <a:p>
            <a:endParaRPr lang="cs-CZ" dirty="0" smtClean="0"/>
          </a:p>
          <a:p>
            <a:r>
              <a:rPr lang="cs-CZ" dirty="0" smtClean="0"/>
              <a:t>Jiří Jarkovský, Simona Littnerová</a:t>
            </a:r>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Cíle vícerozměrné analýzy dat - doplnění</a:t>
            </a:r>
            <a:endParaRPr lang="cs-CZ" dirty="0"/>
          </a:p>
        </p:txBody>
      </p:sp>
      <p:sp>
        <p:nvSpPr>
          <p:cNvPr id="3" name="Content Placeholder 2"/>
          <p:cNvSpPr>
            <a:spLocks noGrp="1"/>
          </p:cNvSpPr>
          <p:nvPr>
            <p:ph idx="1"/>
          </p:nvPr>
        </p:nvSpPr>
        <p:spPr>
          <a:xfrm>
            <a:off x="457200" y="1268760"/>
            <a:ext cx="4762872" cy="4857403"/>
          </a:xfrm>
        </p:spPr>
        <p:txBody>
          <a:bodyPr/>
          <a:lstStyle/>
          <a:p>
            <a:r>
              <a:rPr lang="cs-CZ" dirty="0" smtClean="0"/>
              <a:t>Každý objekt reálného světa můžeme popsat jeho pozicí v mnohorozměrném prostoru, </a:t>
            </a:r>
            <a:br>
              <a:rPr lang="cs-CZ" dirty="0" smtClean="0"/>
            </a:br>
            <a:r>
              <a:rPr lang="cs-CZ" dirty="0" smtClean="0"/>
              <a:t>v extrémním případě jde až o desetitisíce dimenzí </a:t>
            </a:r>
          </a:p>
          <a:p>
            <a:r>
              <a:rPr lang="cs-CZ" dirty="0" smtClean="0"/>
              <a:t>Více než 3D prostor je pro nás vizuálně neuchopitelný a hledání vztahů ve více než 3 dimenzích je problematické </a:t>
            </a:r>
          </a:p>
          <a:p>
            <a:r>
              <a:rPr lang="cs-CZ" dirty="0" smtClean="0"/>
              <a:t>Vícerozměrná analýza se tento problém snaží řešit různými přístupy:</a:t>
            </a:r>
          </a:p>
          <a:p>
            <a:pPr lvl="1"/>
            <a:r>
              <a:rPr lang="cs-CZ" dirty="0" smtClean="0"/>
              <a:t>Redukce dimenzionality dat „sloučením“ korelovaných proměnných do menšího počtu „faktorových“ proměnných </a:t>
            </a:r>
          </a:p>
          <a:p>
            <a:pPr lvl="1"/>
            <a:r>
              <a:rPr lang="cs-CZ" dirty="0" smtClean="0"/>
              <a:t>Identifikace shluků objektů ve vícerozměrném prostoru a následná redukce vícedimenzionálního problému kategorizací objektů do zjištěných shluků</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10</a:t>
            </a:fld>
            <a:endParaRPr lang="cs-CZ"/>
          </a:p>
        </p:txBody>
      </p:sp>
      <p:graphicFrame>
        <p:nvGraphicFramePr>
          <p:cNvPr id="1026" name="Object 2"/>
          <p:cNvGraphicFramePr>
            <a:graphicFrameLocks noChangeAspect="1"/>
          </p:cNvGraphicFramePr>
          <p:nvPr/>
        </p:nvGraphicFramePr>
        <p:xfrm>
          <a:off x="5436096" y="1340768"/>
          <a:ext cx="3098800" cy="2870200"/>
        </p:xfrm>
        <a:graphic>
          <a:graphicData uri="http://schemas.openxmlformats.org/presentationml/2006/ole">
            <mc:AlternateContent xmlns:mc="http://schemas.openxmlformats.org/markup-compatibility/2006">
              <mc:Choice xmlns:v="urn:schemas-microsoft-com:vml" Requires="v">
                <p:oleObj spid="_x0000_s104452" name="Artwork" r:id="rId3" imgW="3530000" imgH="3270000" progId="">
                  <p:embed/>
                </p:oleObj>
              </mc:Choice>
              <mc:Fallback>
                <p:oleObj name="Artwork" r:id="rId3" imgW="3530000" imgH="3270000"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40768"/>
                        <a:ext cx="3098800" cy="287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auto">
          <a:xfrm rot="5400000">
            <a:off x="6342955" y="4322341"/>
            <a:ext cx="976313" cy="485775"/>
          </a:xfrm>
          <a:prstGeom prst="rightArrow">
            <a:avLst>
              <a:gd name="adj1" fmla="val 50000"/>
              <a:gd name="adj2" fmla="val 50245"/>
            </a:avLst>
          </a:prstGeom>
          <a:solidFill>
            <a:srgbClr val="FFCA0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cs-CZ">
              <a:latin typeface="Arial" charset="0"/>
            </a:endParaRPr>
          </a:p>
        </p:txBody>
      </p:sp>
      <p:sp>
        <p:nvSpPr>
          <p:cNvPr id="7" name="TextBox 6"/>
          <p:cNvSpPr txBox="1"/>
          <p:nvPr/>
        </p:nvSpPr>
        <p:spPr>
          <a:xfrm>
            <a:off x="6156176" y="5157192"/>
            <a:ext cx="1451038" cy="646331"/>
          </a:xfrm>
          <a:prstGeom prst="rect">
            <a:avLst/>
          </a:prstGeom>
          <a:noFill/>
        </p:spPr>
        <p:txBody>
          <a:bodyPr wrap="none" rtlCol="0">
            <a:spAutoFit/>
          </a:bodyPr>
          <a:lstStyle/>
          <a:p>
            <a:r>
              <a:rPr lang="cs-CZ" dirty="0" smtClean="0"/>
              <a:t>Zjednodušení</a:t>
            </a:r>
          </a:p>
          <a:p>
            <a:r>
              <a:rPr lang="cs-CZ" dirty="0" smtClean="0"/>
              <a:t>Interpretace </a:t>
            </a:r>
            <a:endParaRPr lang="cs-CZ" dirty="0"/>
          </a:p>
        </p:txBody>
      </p:sp>
    </p:spTree>
    <p:extLst>
      <p:ext uri="{BB962C8B-B14F-4D97-AF65-F5344CB8AC3E}">
        <p14:creationId xmlns:p14="http://schemas.microsoft.com/office/powerpoint/2010/main" val="2888616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Příklad vícerozměrného popisu objektů</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11</a:t>
            </a:fld>
            <a:endParaRPr lang="cs-CZ"/>
          </a:p>
        </p:txBody>
      </p:sp>
      <p:graphicFrame>
        <p:nvGraphicFramePr>
          <p:cNvPr id="7" name="Content Placeholder 6"/>
          <p:cNvGraphicFramePr>
            <a:graphicFrameLocks noGrp="1"/>
          </p:cNvGraphicFramePr>
          <p:nvPr>
            <p:ph idx="1"/>
          </p:nvPr>
        </p:nvGraphicFramePr>
        <p:xfrm>
          <a:off x="107504" y="1510278"/>
          <a:ext cx="3771900" cy="2350770"/>
        </p:xfrm>
        <a:graphic>
          <a:graphicData uri="http://schemas.openxmlformats.org/drawingml/2006/table">
            <a:tbl>
              <a:tblPr/>
              <a:tblGrid>
                <a:gridCol w="8255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tblGrid>
              <a:tr h="190500">
                <a:tc>
                  <a:txBody>
                    <a:bodyPr/>
                    <a:lstStyle/>
                    <a:p>
                      <a:pPr algn="ctr" fontAlgn="b"/>
                      <a:r>
                        <a:rPr lang="cs-CZ" sz="1000" b="1" i="0" u="none" strike="noStrike" dirty="0">
                          <a:solidFill>
                            <a:srgbClr val="000000"/>
                          </a:solidFill>
                          <a:latin typeface="Arial"/>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dirty="0">
                          <a:solidFill>
                            <a:srgbClr val="000000"/>
                          </a:solidFill>
                          <a:latin typeface="Arial"/>
                        </a:rPr>
                        <a:t>Dimenze 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Dimenze 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190500">
                <a:tc>
                  <a:txBody>
                    <a:bodyPr/>
                    <a:lstStyle/>
                    <a:p>
                      <a:pPr algn="ctr" fontAlgn="b"/>
                      <a:r>
                        <a:rPr lang="cs-CZ" sz="1000" b="1" i="0" u="none" strike="noStrike">
                          <a:solidFill>
                            <a:srgbClr val="000000"/>
                          </a:solidFill>
                          <a:latin typeface="Arial"/>
                        </a:rPr>
                        <a:t>ID objektu</a:t>
                      </a:r>
                    </a:p>
                  </a:txBody>
                  <a:tcPr marL="9525" marR="9525" marT="9525"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rgbClr val="FCD5B4"/>
                    </a:solidFill>
                  </a:tcPr>
                </a:tc>
                <a:tc>
                  <a:txBody>
                    <a:bodyPr/>
                    <a:lstStyle/>
                    <a:p>
                      <a:pPr algn="ctr" fontAlgn="b"/>
                      <a:r>
                        <a:rPr lang="cs-CZ" sz="1000" b="1" i="0" u="none" strike="noStrike" dirty="0">
                          <a:solidFill>
                            <a:srgbClr val="000000"/>
                          </a:solidFill>
                          <a:latin typeface="Arial"/>
                        </a:rPr>
                        <a:t>SEPALLEN</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SEPALWID</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PETALLEN</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tc>
                  <a:txBody>
                    <a:bodyPr/>
                    <a:lstStyle/>
                    <a:p>
                      <a:pPr algn="ctr" fontAlgn="b"/>
                      <a:r>
                        <a:rPr lang="cs-CZ" sz="1000" b="1" i="0" u="none" strike="noStrike">
                          <a:solidFill>
                            <a:srgbClr val="000000"/>
                          </a:solidFill>
                          <a:latin typeface="Arial"/>
                        </a:rPr>
                        <a:t>PETALWID</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dirty="0">
                          <a:solidFill>
                            <a:srgbClr val="000000"/>
                          </a:solidFill>
                          <a:latin typeface="Arial"/>
                        </a:rPr>
                        <a:t>3.3</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a:solidFill>
                            <a:srgbClr val="000000"/>
                          </a:solidFill>
                          <a:latin typeface="Arial"/>
                        </a:rPr>
                        <a:t>1.4</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b"/>
                      <a:r>
                        <a:rPr lang="cs-CZ" sz="1000" b="0" i="0" u="none" strike="noStrike">
                          <a:solidFill>
                            <a:srgbClr val="000000"/>
                          </a:solidFill>
                          <a:latin typeface="Arial"/>
                        </a:rPr>
                        <a:t>0.2</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tcPr>
                </a:tc>
                <a:extLst>
                  <a:ext uri="{0D108BD9-81ED-4DB2-BD59-A6C34878D82A}">
                    <a16:rowId xmlns:a16="http://schemas.microsoft.com/office/drawing/2014/main" val="10002"/>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6.4</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5.6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2.2</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6.5</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6.7</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3.1</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2.4</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6.3</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2.8</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5.1</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3.4</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1.4</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0.3</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9070">
                <a:tc>
                  <a:txBody>
                    <a:bodyPr/>
                    <a:lstStyle/>
                    <a:p>
                      <a:pPr algn="ctr" fontAlgn="b"/>
                      <a:r>
                        <a:rPr lang="cs-CZ" sz="1000" b="0" i="0" u="none" strike="noStrike">
                          <a:solidFill>
                            <a:srgbClr val="000000"/>
                          </a:solidFill>
                          <a:latin typeface="Arial"/>
                        </a:rPr>
                        <a:t>VIRGINIC</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6.9</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3.1</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5.1</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2.3</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6.2</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2.2</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4.5</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1.5</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79070">
                <a:tc>
                  <a:txBody>
                    <a:bodyPr/>
                    <a:lstStyle/>
                    <a:p>
                      <a:pPr algn="ctr" fontAlgn="b"/>
                      <a:r>
                        <a:rPr lang="cs-CZ" sz="1000" b="0" i="0" u="none" strike="noStrike">
                          <a:solidFill>
                            <a:srgbClr val="000000"/>
                          </a:solidFill>
                          <a:latin typeface="Arial"/>
                        </a:rPr>
                        <a:t>VERSICOL</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5.9</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3.2</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4.8</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1.8</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79070">
                <a:tc>
                  <a:txBody>
                    <a:bodyPr/>
                    <a:lstStyle/>
                    <a:p>
                      <a:pPr algn="ctr" fontAlgn="b"/>
                      <a:r>
                        <a:rPr lang="cs-CZ" sz="1000" b="0" i="0" u="none" strike="noStrike">
                          <a:solidFill>
                            <a:srgbClr val="000000"/>
                          </a:solidFill>
                          <a:latin typeface="Arial"/>
                        </a:rPr>
                        <a:t>SETOSA</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000" b="0" i="0" u="none" strike="noStrike">
                          <a:solidFill>
                            <a:srgbClr val="000000"/>
                          </a:solidFill>
                          <a:latin typeface="Arial"/>
                        </a:rPr>
                        <a:t>4.6</a:t>
                      </a:r>
                    </a:p>
                  </a:txBody>
                  <a:tcPr marL="9525" marR="9525" marT="9525" marB="0" anchor="ctr">
                    <a:lnL>
                      <a:noFill/>
                    </a:lnL>
                    <a:lnR>
                      <a:noFill/>
                    </a:lnR>
                    <a:lnT>
                      <a:noFill/>
                    </a:lnT>
                    <a:lnB>
                      <a:noFill/>
                    </a:lnB>
                  </a:tcPr>
                </a:tc>
                <a:tc>
                  <a:txBody>
                    <a:bodyPr/>
                    <a:lstStyle/>
                    <a:p>
                      <a:pPr algn="ctr" fontAlgn="b"/>
                      <a:r>
                        <a:rPr lang="cs-CZ" sz="1000" b="0" i="0" u="none" strike="noStrike">
                          <a:solidFill>
                            <a:srgbClr val="000000"/>
                          </a:solidFill>
                          <a:latin typeface="Arial"/>
                        </a:rPr>
                        <a:t>3.6</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1.0</a:t>
                      </a:r>
                    </a:p>
                  </a:txBody>
                  <a:tcPr marL="9525" marR="9525" marT="9525" marB="0" anchor="ctr">
                    <a:lnL>
                      <a:noFill/>
                    </a:lnL>
                    <a:lnR>
                      <a:noFill/>
                    </a:lnR>
                    <a:lnT>
                      <a:noFill/>
                    </a:lnT>
                    <a:lnB>
                      <a:noFill/>
                    </a:lnB>
                  </a:tcPr>
                </a:tc>
                <a:tc>
                  <a:txBody>
                    <a:bodyPr/>
                    <a:lstStyle/>
                    <a:p>
                      <a:pPr algn="ctr" fontAlgn="b"/>
                      <a:r>
                        <a:rPr lang="cs-CZ" sz="1000" b="0" i="0" u="none" strike="noStrike" dirty="0">
                          <a:solidFill>
                            <a:srgbClr val="000000"/>
                          </a:solidFill>
                          <a:latin typeface="Arial"/>
                        </a:rPr>
                        <a:t>0.2</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179070">
                <a:tc>
                  <a:txBody>
                    <a:bodyPr/>
                    <a:lstStyle/>
                    <a:p>
                      <a:pPr algn="ctr" fontAlgn="b"/>
                      <a:r>
                        <a:rPr lang="cs-CZ" sz="1000" b="0" i="0" u="none" strike="noStrike" dirty="0">
                          <a:solidFill>
                            <a:srgbClr val="000000"/>
                          </a:solidFill>
                          <a:latin typeface="Arial"/>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000" b="1" i="0" u="none" strike="noStrike">
                          <a:solidFill>
                            <a:srgbClr val="000000"/>
                          </a:solidFill>
                          <a:latin typeface="Arial"/>
                        </a:rPr>
                        <a:t>…</a:t>
                      </a:r>
                    </a:p>
                  </a:txBody>
                  <a:tcPr marL="9525" marR="9525" marT="9525" marB="0" anchor="ctr">
                    <a:lnL w="6350" cap="flat" cmpd="sng" algn="ctr">
                      <a:noFill/>
                      <a:prstDash val="solid"/>
                      <a:round/>
                      <a:headEnd type="none" w="med" len="med"/>
                      <a:tailEnd type="none" w="med" len="med"/>
                    </a:lnL>
                    <a:lnR>
                      <a:noFill/>
                    </a:lnR>
                    <a:lnT>
                      <a:noFill/>
                    </a:lnT>
                    <a:lnB>
                      <a:noFill/>
                    </a:lnB>
                  </a:tcPr>
                </a:tc>
                <a:tc>
                  <a:txBody>
                    <a:bodyPr/>
                    <a:lstStyle/>
                    <a:p>
                      <a:pPr algn="ctr" fontAlgn="b"/>
                      <a:r>
                        <a:rPr lang="cs-CZ" sz="1000" b="1" i="0" u="none" strike="noStrike" dirty="0">
                          <a:solidFill>
                            <a:srgbClr val="000000"/>
                          </a:solidFill>
                          <a:latin typeface="Arial"/>
                        </a:rPr>
                        <a:t>…</a:t>
                      </a:r>
                    </a:p>
                  </a:txBody>
                  <a:tcPr marL="9525" marR="9525" marT="9525" marB="0" anchor="ctr">
                    <a:lnL>
                      <a:noFill/>
                    </a:lnL>
                    <a:lnR>
                      <a:noFill/>
                    </a:lnR>
                    <a:lnT>
                      <a:noFill/>
                    </a:lnT>
                    <a:lnB>
                      <a:noFill/>
                    </a:lnB>
                  </a:tcPr>
                </a:tc>
                <a:tc>
                  <a:txBody>
                    <a:bodyPr/>
                    <a:lstStyle/>
                    <a:p>
                      <a:pPr algn="ctr" fontAlgn="b"/>
                      <a:r>
                        <a:rPr lang="cs-CZ" sz="1000" b="1"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b"/>
                      <a:r>
                        <a:rPr lang="cs-CZ" sz="1000" b="1" i="0" u="none" strike="noStrike" dirty="0">
                          <a:solidFill>
                            <a:srgbClr val="000000"/>
                          </a:solidFill>
                          <a:latin typeface="Arial"/>
                        </a:rPr>
                        <a:t>…</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bl>
          </a:graphicData>
        </a:graphic>
      </p:graphicFrame>
      <p:graphicFrame>
        <p:nvGraphicFramePr>
          <p:cNvPr id="3073" name="Object 1"/>
          <p:cNvGraphicFramePr>
            <a:graphicFrameLocks noChangeAspect="1"/>
          </p:cNvGraphicFramePr>
          <p:nvPr/>
        </p:nvGraphicFramePr>
        <p:xfrm>
          <a:off x="4016491" y="1340768"/>
          <a:ext cx="4983493" cy="3737620"/>
        </p:xfrm>
        <a:graphic>
          <a:graphicData uri="http://schemas.openxmlformats.org/presentationml/2006/ole">
            <mc:AlternateContent xmlns:mc="http://schemas.openxmlformats.org/markup-compatibility/2006">
              <mc:Choice xmlns:v="urn:schemas-microsoft-com:vml" Requires="v">
                <p:oleObj spid="_x0000_s3092" name="Graph" r:id="rId3" imgW="5943600" imgH="4457880" progId="STATISTICA.Graph">
                  <p:embed/>
                </p:oleObj>
              </mc:Choice>
              <mc:Fallback>
                <p:oleObj name="Graph" r:id="rId3" imgW="5943600" imgH="4457880" progId="STATISTICA.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491" y="1340768"/>
                        <a:ext cx="4983493" cy="373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Vícerozměrná analýza dat = pohled ze správného úhlu</a:t>
            </a:r>
            <a:endParaRPr lang="cs-CZ" dirty="0"/>
          </a:p>
        </p:txBody>
      </p:sp>
      <p:sp>
        <p:nvSpPr>
          <p:cNvPr id="3" name="Content Placeholder 2"/>
          <p:cNvSpPr>
            <a:spLocks noGrp="1"/>
          </p:cNvSpPr>
          <p:nvPr>
            <p:ph idx="1"/>
          </p:nvPr>
        </p:nvSpPr>
        <p:spPr/>
        <p:txBody>
          <a:bodyPr/>
          <a:lstStyle/>
          <a:p>
            <a:r>
              <a:rPr lang="cs-CZ" dirty="0" smtClean="0"/>
              <a:t>Vícerozměrná analýza nám pomáhá nalézt v x-dimenzionálním prostoru nejvhodnější pohled na data poskytující maximum informací o analyzovaných objektech</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12</a:t>
            </a:fld>
            <a:endParaRPr lang="cs-CZ"/>
          </a:p>
        </p:txBody>
      </p:sp>
      <p:pic>
        <p:nvPicPr>
          <p:cNvPr id="25602" name="Picture 2"/>
          <p:cNvPicPr>
            <a:picLocks noChangeAspect="1" noChangeArrowheads="1"/>
          </p:cNvPicPr>
          <p:nvPr/>
        </p:nvPicPr>
        <p:blipFill>
          <a:blip r:embed="rId2" cstate="print"/>
          <a:srcRect l="33819" t="7032" r="33378" b="6883"/>
          <a:stretch>
            <a:fillRect/>
          </a:stretch>
        </p:blipFill>
        <p:spPr bwMode="auto">
          <a:xfrm>
            <a:off x="3108833" y="2204864"/>
            <a:ext cx="2399271" cy="3384376"/>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l="34571" t="7032" r="33378" b="5062"/>
          <a:stretch>
            <a:fillRect/>
          </a:stretch>
        </p:blipFill>
        <p:spPr bwMode="auto">
          <a:xfrm>
            <a:off x="323528" y="2204864"/>
            <a:ext cx="2344580" cy="3456384"/>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l="33075" t="10549" r="33378" b="8578"/>
          <a:stretch>
            <a:fillRect/>
          </a:stretch>
        </p:blipFill>
        <p:spPr bwMode="auto">
          <a:xfrm>
            <a:off x="6084168" y="2204864"/>
            <a:ext cx="2611856" cy="3384376"/>
          </a:xfrm>
          <a:prstGeom prst="rect">
            <a:avLst/>
          </a:prstGeom>
          <a:noFill/>
          <a:ln w="9525">
            <a:noFill/>
            <a:miter lim="800000"/>
            <a:headEnd/>
            <a:tailEnd/>
          </a:ln>
        </p:spPr>
      </p:pic>
      <p:sp>
        <p:nvSpPr>
          <p:cNvPr id="8" name="TextBox 7"/>
          <p:cNvSpPr txBox="1"/>
          <p:nvPr/>
        </p:nvSpPr>
        <p:spPr>
          <a:xfrm>
            <a:off x="1115616" y="5733256"/>
            <a:ext cx="6421053" cy="369332"/>
          </a:xfrm>
          <a:prstGeom prst="rect">
            <a:avLst/>
          </a:prstGeom>
          <a:noFill/>
        </p:spPr>
        <p:txBody>
          <a:bodyPr wrap="none" rtlCol="0">
            <a:spAutoFit/>
          </a:bodyPr>
          <a:lstStyle/>
          <a:p>
            <a:r>
              <a:rPr lang="cs-CZ" dirty="0" smtClean="0"/>
              <a:t>Všechny obrázky ukazují stejný objekt z různých úhlů v 3D prostoru.</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6048164" y="3897052"/>
            <a:ext cx="1224136" cy="12241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normAutofit fontScale="90000"/>
          </a:bodyPr>
          <a:lstStyle/>
          <a:p>
            <a:r>
              <a:rPr lang="cs-CZ" dirty="0" smtClean="0"/>
              <a:t>Obecný princip redukce dimenzionality dat</a:t>
            </a:r>
            <a:endParaRPr lang="cs-CZ" dirty="0"/>
          </a:p>
        </p:txBody>
      </p:sp>
      <p:sp>
        <p:nvSpPr>
          <p:cNvPr id="3" name="Content Placeholder 2"/>
          <p:cNvSpPr>
            <a:spLocks noGrp="1"/>
          </p:cNvSpPr>
          <p:nvPr>
            <p:ph idx="1"/>
          </p:nvPr>
        </p:nvSpPr>
        <p:spPr/>
        <p:txBody>
          <a:bodyPr/>
          <a:lstStyle/>
          <a:p>
            <a:r>
              <a:rPr lang="cs-CZ" dirty="0" smtClean="0"/>
              <a:t>V převážné většině případů existují mezi dimenzemi korelační vztahy, tedy dimenze se navzájem vysvětlují a pro popis kompletní informace v datech není třeba všech dimenzí vstupního souboru</a:t>
            </a:r>
          </a:p>
          <a:p>
            <a:r>
              <a:rPr lang="cs-CZ" dirty="0" smtClean="0"/>
              <a:t>Všechny tzv. ordinační metody využívají principu identifikace korelovaných dimenzí a jejich sloučení do souhrnných nových dimenzí zastupujících několik dimenzí vstupního souboru</a:t>
            </a:r>
          </a:p>
          <a:p>
            <a:r>
              <a:rPr lang="cs-CZ" dirty="0" smtClean="0"/>
              <a:t>Pokud mezi dimenzemi vstupního souboru neexistují korelace, </a:t>
            </a:r>
            <a:r>
              <a:rPr lang="cs-CZ" u="sng" dirty="0" smtClean="0"/>
              <a:t>nemá smysl hledat zjednodušení vícerozměrné struktury takovéhoto souboru !!!</a:t>
            </a:r>
          </a:p>
          <a:p>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13</a:t>
            </a:fld>
            <a:endParaRPr lang="cs-CZ"/>
          </a:p>
        </p:txBody>
      </p:sp>
      <p:grpSp>
        <p:nvGrpSpPr>
          <p:cNvPr id="10" name="Group 9"/>
          <p:cNvGrpSpPr/>
          <p:nvPr/>
        </p:nvGrpSpPr>
        <p:grpSpPr>
          <a:xfrm>
            <a:off x="1619672" y="3861048"/>
            <a:ext cx="1440160" cy="1440160"/>
            <a:chOff x="-2620416" y="3861048"/>
            <a:chExt cx="1440160" cy="1440160"/>
          </a:xfrm>
        </p:grpSpPr>
        <p:cxnSp>
          <p:nvCxnSpPr>
            <p:cNvPr id="8" name="Straight Connector 7"/>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rot="2805912">
            <a:off x="2192516" y="3795228"/>
            <a:ext cx="312150" cy="1597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cxnSp>
        <p:nvCxnSpPr>
          <p:cNvPr id="13" name="Straight Connector 12"/>
          <p:cNvCxnSpPr/>
          <p:nvPr/>
        </p:nvCxnSpPr>
        <p:spPr>
          <a:xfrm flipV="1">
            <a:off x="1675361"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68144" y="3861048"/>
            <a:ext cx="1440160" cy="1440160"/>
            <a:chOff x="-2620416" y="3861048"/>
            <a:chExt cx="1440160" cy="1440160"/>
          </a:xfrm>
        </p:grpSpPr>
        <p:cxnSp>
          <p:nvCxnSpPr>
            <p:cNvPr id="16" name="Straight Connector 1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012160" y="3861048"/>
            <a:ext cx="1296144" cy="1296144"/>
            <a:chOff x="7625435" y="3410150"/>
            <a:chExt cx="1656184" cy="1656184"/>
          </a:xfrm>
        </p:grpSpPr>
        <p:cxnSp>
          <p:nvCxnSpPr>
            <p:cNvPr id="19" name="Straight Connector 18"/>
            <p:cNvCxnSpPr/>
            <p:nvPr/>
          </p:nvCxnSpPr>
          <p:spPr>
            <a:xfrm flipV="1">
              <a:off x="7805455" y="3635944"/>
              <a:ext cx="1296144" cy="12045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7805455" y="3635944"/>
              <a:ext cx="1296144" cy="12045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5435" y="4238242"/>
              <a:ext cx="16561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625435" y="4238242"/>
              <a:ext cx="16561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23528" y="5373216"/>
            <a:ext cx="4320481" cy="646331"/>
          </a:xfrm>
          <a:prstGeom prst="rect">
            <a:avLst/>
          </a:prstGeom>
          <a:noFill/>
        </p:spPr>
        <p:txBody>
          <a:bodyPr wrap="square" rtlCol="0">
            <a:spAutoFit/>
          </a:bodyPr>
          <a:lstStyle/>
          <a:p>
            <a:r>
              <a:rPr lang="cs-CZ" dirty="0" smtClean="0"/>
              <a:t>Jednoznačný vztah dimenzí x a y umožňuje jejich nahrazení jedinou novou dimenzí z </a:t>
            </a:r>
            <a:endParaRPr lang="cs-CZ" dirty="0"/>
          </a:p>
        </p:txBody>
      </p:sp>
      <p:sp>
        <p:nvSpPr>
          <p:cNvPr id="30" name="TextBox 29"/>
          <p:cNvSpPr txBox="1"/>
          <p:nvPr/>
        </p:nvSpPr>
        <p:spPr>
          <a:xfrm>
            <a:off x="2843808" y="4941168"/>
            <a:ext cx="284052" cy="369332"/>
          </a:xfrm>
          <a:prstGeom prst="rect">
            <a:avLst/>
          </a:prstGeom>
          <a:noFill/>
        </p:spPr>
        <p:txBody>
          <a:bodyPr wrap="none" rtlCol="0">
            <a:spAutoFit/>
          </a:bodyPr>
          <a:lstStyle/>
          <a:p>
            <a:r>
              <a:rPr lang="cs-CZ" dirty="0" smtClean="0"/>
              <a:t>x</a:t>
            </a:r>
            <a:endParaRPr lang="cs-CZ" dirty="0"/>
          </a:p>
        </p:txBody>
      </p:sp>
      <p:sp>
        <p:nvSpPr>
          <p:cNvPr id="31" name="TextBox 30"/>
          <p:cNvSpPr txBox="1"/>
          <p:nvPr/>
        </p:nvSpPr>
        <p:spPr>
          <a:xfrm>
            <a:off x="1619672" y="3861048"/>
            <a:ext cx="288862" cy="369332"/>
          </a:xfrm>
          <a:prstGeom prst="rect">
            <a:avLst/>
          </a:prstGeom>
          <a:noFill/>
        </p:spPr>
        <p:txBody>
          <a:bodyPr wrap="none" rtlCol="0">
            <a:spAutoFit/>
          </a:bodyPr>
          <a:lstStyle/>
          <a:p>
            <a:r>
              <a:rPr lang="cs-CZ" dirty="0" smtClean="0"/>
              <a:t>y</a:t>
            </a:r>
            <a:endParaRPr lang="cs-CZ" dirty="0"/>
          </a:p>
        </p:txBody>
      </p:sp>
      <p:sp>
        <p:nvSpPr>
          <p:cNvPr id="32" name="TextBox 31"/>
          <p:cNvSpPr txBox="1"/>
          <p:nvPr/>
        </p:nvSpPr>
        <p:spPr>
          <a:xfrm>
            <a:off x="2976535" y="3851756"/>
            <a:ext cx="276038" cy="369332"/>
          </a:xfrm>
          <a:prstGeom prst="rect">
            <a:avLst/>
          </a:prstGeom>
          <a:noFill/>
        </p:spPr>
        <p:txBody>
          <a:bodyPr wrap="none" rtlCol="0">
            <a:spAutoFit/>
          </a:bodyPr>
          <a:lstStyle/>
          <a:p>
            <a:r>
              <a:rPr lang="cs-CZ" dirty="0" smtClean="0"/>
              <a:t>z</a:t>
            </a:r>
            <a:endParaRPr lang="cs-CZ" dirty="0"/>
          </a:p>
        </p:txBody>
      </p:sp>
      <p:sp>
        <p:nvSpPr>
          <p:cNvPr id="33" name="TextBox 32"/>
          <p:cNvSpPr txBox="1"/>
          <p:nvPr/>
        </p:nvSpPr>
        <p:spPr>
          <a:xfrm>
            <a:off x="7096260" y="5008902"/>
            <a:ext cx="284052" cy="369332"/>
          </a:xfrm>
          <a:prstGeom prst="rect">
            <a:avLst/>
          </a:prstGeom>
          <a:noFill/>
        </p:spPr>
        <p:txBody>
          <a:bodyPr wrap="none" rtlCol="0">
            <a:spAutoFit/>
          </a:bodyPr>
          <a:lstStyle/>
          <a:p>
            <a:r>
              <a:rPr lang="cs-CZ" dirty="0" smtClean="0"/>
              <a:t>x</a:t>
            </a:r>
            <a:endParaRPr lang="cs-CZ" dirty="0"/>
          </a:p>
        </p:txBody>
      </p:sp>
      <p:sp>
        <p:nvSpPr>
          <p:cNvPr id="34" name="TextBox 33"/>
          <p:cNvSpPr txBox="1"/>
          <p:nvPr/>
        </p:nvSpPr>
        <p:spPr>
          <a:xfrm>
            <a:off x="5796136" y="3721306"/>
            <a:ext cx="288862" cy="369332"/>
          </a:xfrm>
          <a:prstGeom prst="rect">
            <a:avLst/>
          </a:prstGeom>
          <a:noFill/>
        </p:spPr>
        <p:txBody>
          <a:bodyPr wrap="none" rtlCol="0">
            <a:spAutoFit/>
          </a:bodyPr>
          <a:lstStyle/>
          <a:p>
            <a:r>
              <a:rPr lang="cs-CZ" dirty="0" smtClean="0"/>
              <a:t>y</a:t>
            </a:r>
            <a:endParaRPr lang="cs-CZ" dirty="0"/>
          </a:p>
        </p:txBody>
      </p:sp>
      <p:sp>
        <p:nvSpPr>
          <p:cNvPr id="35" name="TextBox 34"/>
          <p:cNvSpPr txBox="1"/>
          <p:nvPr/>
        </p:nvSpPr>
        <p:spPr>
          <a:xfrm>
            <a:off x="7085265" y="3773477"/>
            <a:ext cx="292068" cy="369332"/>
          </a:xfrm>
          <a:prstGeom prst="rect">
            <a:avLst/>
          </a:prstGeom>
          <a:noFill/>
        </p:spPr>
        <p:txBody>
          <a:bodyPr wrap="none" rtlCol="0">
            <a:spAutoFit/>
          </a:bodyPr>
          <a:lstStyle/>
          <a:p>
            <a:r>
              <a:rPr lang="cs-CZ" dirty="0" smtClean="0"/>
              <a:t>?</a:t>
            </a:r>
            <a:endParaRPr lang="cs-CZ" dirty="0"/>
          </a:p>
        </p:txBody>
      </p:sp>
      <p:sp>
        <p:nvSpPr>
          <p:cNvPr id="36" name="TextBox 35"/>
          <p:cNvSpPr txBox="1"/>
          <p:nvPr/>
        </p:nvSpPr>
        <p:spPr>
          <a:xfrm>
            <a:off x="6527505" y="3566001"/>
            <a:ext cx="292068" cy="369332"/>
          </a:xfrm>
          <a:prstGeom prst="rect">
            <a:avLst/>
          </a:prstGeom>
          <a:noFill/>
        </p:spPr>
        <p:txBody>
          <a:bodyPr wrap="none" rtlCol="0">
            <a:spAutoFit/>
          </a:bodyPr>
          <a:lstStyle/>
          <a:p>
            <a:r>
              <a:rPr lang="cs-CZ" dirty="0" smtClean="0"/>
              <a:t>?</a:t>
            </a:r>
            <a:endParaRPr lang="cs-CZ" dirty="0"/>
          </a:p>
        </p:txBody>
      </p:sp>
      <p:sp>
        <p:nvSpPr>
          <p:cNvPr id="37" name="TextBox 36"/>
          <p:cNvSpPr txBox="1"/>
          <p:nvPr/>
        </p:nvSpPr>
        <p:spPr>
          <a:xfrm>
            <a:off x="7251859" y="4326963"/>
            <a:ext cx="292068" cy="369332"/>
          </a:xfrm>
          <a:prstGeom prst="rect">
            <a:avLst/>
          </a:prstGeom>
          <a:noFill/>
        </p:spPr>
        <p:txBody>
          <a:bodyPr wrap="none" rtlCol="0">
            <a:spAutoFit/>
          </a:bodyPr>
          <a:lstStyle/>
          <a:p>
            <a:r>
              <a:rPr lang="cs-CZ" dirty="0" smtClean="0"/>
              <a:t>?</a:t>
            </a:r>
            <a:endParaRPr lang="cs-CZ" dirty="0"/>
          </a:p>
        </p:txBody>
      </p:sp>
      <p:sp>
        <p:nvSpPr>
          <p:cNvPr id="38" name="TextBox 37"/>
          <p:cNvSpPr txBox="1"/>
          <p:nvPr/>
        </p:nvSpPr>
        <p:spPr>
          <a:xfrm>
            <a:off x="7051398" y="4797152"/>
            <a:ext cx="292068" cy="369332"/>
          </a:xfrm>
          <a:prstGeom prst="rect">
            <a:avLst/>
          </a:prstGeom>
          <a:noFill/>
        </p:spPr>
        <p:txBody>
          <a:bodyPr wrap="none" rtlCol="0">
            <a:spAutoFit/>
          </a:bodyPr>
          <a:lstStyle/>
          <a:p>
            <a:r>
              <a:rPr lang="cs-CZ" dirty="0" smtClean="0"/>
              <a:t>?</a:t>
            </a:r>
            <a:endParaRPr lang="cs-CZ" dirty="0"/>
          </a:p>
        </p:txBody>
      </p:sp>
      <p:sp>
        <p:nvSpPr>
          <p:cNvPr id="39" name="TextBox 38"/>
          <p:cNvSpPr txBox="1"/>
          <p:nvPr/>
        </p:nvSpPr>
        <p:spPr>
          <a:xfrm>
            <a:off x="6444208" y="5047043"/>
            <a:ext cx="292068" cy="369332"/>
          </a:xfrm>
          <a:prstGeom prst="rect">
            <a:avLst/>
          </a:prstGeom>
          <a:noFill/>
        </p:spPr>
        <p:txBody>
          <a:bodyPr wrap="none" rtlCol="0">
            <a:spAutoFit/>
          </a:bodyPr>
          <a:lstStyle/>
          <a:p>
            <a:r>
              <a:rPr lang="cs-CZ" dirty="0" smtClean="0"/>
              <a:t>?</a:t>
            </a:r>
            <a:endParaRPr lang="cs-CZ" dirty="0"/>
          </a:p>
        </p:txBody>
      </p:sp>
      <p:sp>
        <p:nvSpPr>
          <p:cNvPr id="40" name="TextBox 39"/>
          <p:cNvSpPr txBox="1"/>
          <p:nvPr/>
        </p:nvSpPr>
        <p:spPr>
          <a:xfrm>
            <a:off x="6084168" y="4941168"/>
            <a:ext cx="292068" cy="369332"/>
          </a:xfrm>
          <a:prstGeom prst="rect">
            <a:avLst/>
          </a:prstGeom>
          <a:noFill/>
        </p:spPr>
        <p:txBody>
          <a:bodyPr wrap="none" rtlCol="0">
            <a:spAutoFit/>
          </a:bodyPr>
          <a:lstStyle/>
          <a:p>
            <a:r>
              <a:rPr lang="cs-CZ" dirty="0" smtClean="0"/>
              <a:t>?</a:t>
            </a:r>
            <a:endParaRPr lang="cs-CZ" dirty="0"/>
          </a:p>
        </p:txBody>
      </p:sp>
      <p:sp>
        <p:nvSpPr>
          <p:cNvPr id="41" name="TextBox 40"/>
          <p:cNvSpPr txBox="1"/>
          <p:nvPr/>
        </p:nvSpPr>
        <p:spPr>
          <a:xfrm>
            <a:off x="5811699" y="4475253"/>
            <a:ext cx="292068" cy="369332"/>
          </a:xfrm>
          <a:prstGeom prst="rect">
            <a:avLst/>
          </a:prstGeom>
          <a:noFill/>
        </p:spPr>
        <p:txBody>
          <a:bodyPr wrap="none" rtlCol="0">
            <a:spAutoFit/>
          </a:bodyPr>
          <a:lstStyle/>
          <a:p>
            <a:r>
              <a:rPr lang="cs-CZ" dirty="0" smtClean="0"/>
              <a:t>?</a:t>
            </a:r>
            <a:endParaRPr lang="cs-CZ" dirty="0"/>
          </a:p>
        </p:txBody>
      </p:sp>
      <p:sp>
        <p:nvSpPr>
          <p:cNvPr id="42" name="TextBox 41"/>
          <p:cNvSpPr txBox="1"/>
          <p:nvPr/>
        </p:nvSpPr>
        <p:spPr>
          <a:xfrm>
            <a:off x="6034738" y="3739610"/>
            <a:ext cx="292068" cy="369332"/>
          </a:xfrm>
          <a:prstGeom prst="rect">
            <a:avLst/>
          </a:prstGeom>
          <a:noFill/>
        </p:spPr>
        <p:txBody>
          <a:bodyPr wrap="none" rtlCol="0">
            <a:spAutoFit/>
          </a:bodyPr>
          <a:lstStyle/>
          <a:p>
            <a:r>
              <a:rPr lang="cs-CZ" dirty="0" smtClean="0"/>
              <a:t>?</a:t>
            </a:r>
            <a:endParaRPr lang="cs-CZ" dirty="0"/>
          </a:p>
        </p:txBody>
      </p:sp>
      <p:sp>
        <p:nvSpPr>
          <p:cNvPr id="43" name="TextBox 42"/>
          <p:cNvSpPr txBox="1"/>
          <p:nvPr/>
        </p:nvSpPr>
        <p:spPr>
          <a:xfrm>
            <a:off x="4644008" y="5373216"/>
            <a:ext cx="4572000" cy="923330"/>
          </a:xfrm>
          <a:prstGeom prst="rect">
            <a:avLst/>
          </a:prstGeom>
          <a:noFill/>
        </p:spPr>
        <p:txBody>
          <a:bodyPr wrap="square" rtlCol="0">
            <a:spAutoFit/>
          </a:bodyPr>
          <a:lstStyle/>
          <a:p>
            <a:r>
              <a:rPr lang="cs-CZ" dirty="0" smtClean="0"/>
              <a:t>V případě neexistence vztahu mezi x a y nemá smysl definovat nové dimenze – nepřináší žádnou novou informaci oproti x a y</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Obecný princip hledání shluků v datech</a:t>
            </a:r>
            <a:endParaRPr lang="cs-CZ" dirty="0"/>
          </a:p>
        </p:txBody>
      </p:sp>
      <p:sp>
        <p:nvSpPr>
          <p:cNvPr id="3" name="Content Placeholder 2"/>
          <p:cNvSpPr>
            <a:spLocks noGrp="1"/>
          </p:cNvSpPr>
          <p:nvPr>
            <p:ph idx="1"/>
          </p:nvPr>
        </p:nvSpPr>
        <p:spPr/>
        <p:txBody>
          <a:bodyPr/>
          <a:lstStyle/>
          <a:p>
            <a:r>
              <a:rPr lang="cs-CZ" dirty="0" smtClean="0"/>
              <a:t>Vzájemnou pozici objektů ve vícerozměrném prostoru lze popsat jejich vzdáleností</a:t>
            </a:r>
          </a:p>
          <a:p>
            <a:r>
              <a:rPr lang="cs-CZ" dirty="0" smtClean="0"/>
              <a:t>Dle vzdálenosti objektů je můžeme slučovat do shluků a přiřazení  objektů ke shlukům ve vícerozměrném prostoru následně využít pro zjednodušení jejich x-dimenzionálního popisu </a:t>
            </a:r>
          </a:p>
          <a:p>
            <a:r>
              <a:rPr lang="cs-CZ" dirty="0" smtClean="0"/>
              <a:t>Smysluplnost výsledků shlukování závisí jednak na objektivní existenci shluků v datech, jednak na arbitrárně nastavených kritériích definice shluků </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14</a:t>
            </a:fld>
            <a:endParaRPr lang="cs-CZ" dirty="0"/>
          </a:p>
        </p:txBody>
      </p:sp>
      <p:grpSp>
        <p:nvGrpSpPr>
          <p:cNvPr id="5" name="Group 4"/>
          <p:cNvGrpSpPr/>
          <p:nvPr/>
        </p:nvGrpSpPr>
        <p:grpSpPr>
          <a:xfrm>
            <a:off x="1619672" y="3501008"/>
            <a:ext cx="1440160" cy="1440160"/>
            <a:chOff x="-2620416" y="3861048"/>
            <a:chExt cx="1440160" cy="1440160"/>
          </a:xfrm>
        </p:grpSpPr>
        <p:cxnSp>
          <p:nvCxnSpPr>
            <p:cNvPr id="6"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p:nvPr/>
        </p:nvSpPr>
        <p:spPr>
          <a:xfrm>
            <a:off x="1763688"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9" name="Oval 8"/>
          <p:cNvSpPr/>
          <p:nvPr/>
        </p:nvSpPr>
        <p:spPr>
          <a:xfrm>
            <a:off x="2123728" y="350100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0" name="Oval 9"/>
          <p:cNvSpPr/>
          <p:nvPr/>
        </p:nvSpPr>
        <p:spPr>
          <a:xfrm>
            <a:off x="1979712" y="3717032"/>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1" name="Oval 10"/>
          <p:cNvSpPr/>
          <p:nvPr/>
        </p:nvSpPr>
        <p:spPr>
          <a:xfrm>
            <a:off x="1785392"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Oval 11"/>
          <p:cNvSpPr/>
          <p:nvPr/>
        </p:nvSpPr>
        <p:spPr>
          <a:xfrm>
            <a:off x="1979712"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al 12"/>
          <p:cNvSpPr/>
          <p:nvPr/>
        </p:nvSpPr>
        <p:spPr>
          <a:xfrm>
            <a:off x="1907704"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al 13"/>
          <p:cNvSpPr/>
          <p:nvPr/>
        </p:nvSpPr>
        <p:spPr>
          <a:xfrm>
            <a:off x="2843808"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5" name="Oval 14"/>
          <p:cNvSpPr/>
          <p:nvPr/>
        </p:nvSpPr>
        <p:spPr>
          <a:xfrm>
            <a:off x="2771800" y="4077072"/>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val 15"/>
          <p:cNvSpPr/>
          <p:nvPr/>
        </p:nvSpPr>
        <p:spPr>
          <a:xfrm>
            <a:off x="2555776" y="436510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7" name="Oval 16"/>
          <p:cNvSpPr/>
          <p:nvPr/>
        </p:nvSpPr>
        <p:spPr>
          <a:xfrm>
            <a:off x="2771800" y="45811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grpSp>
        <p:nvGrpSpPr>
          <p:cNvPr id="18" name="Group 17"/>
          <p:cNvGrpSpPr/>
          <p:nvPr/>
        </p:nvGrpSpPr>
        <p:grpSpPr>
          <a:xfrm>
            <a:off x="5940152" y="3501008"/>
            <a:ext cx="1440160" cy="1440160"/>
            <a:chOff x="-2620416" y="3861048"/>
            <a:chExt cx="1440160" cy="1440160"/>
          </a:xfrm>
        </p:grpSpPr>
        <p:cxnSp>
          <p:nvCxnSpPr>
            <p:cNvPr id="19" name="Straight Connector 18"/>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6392265"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3" name="Oval 22"/>
          <p:cNvSpPr/>
          <p:nvPr/>
        </p:nvSpPr>
        <p:spPr>
          <a:xfrm>
            <a:off x="6056228"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1" name="Oval 30"/>
          <p:cNvSpPr/>
          <p:nvPr/>
        </p:nvSpPr>
        <p:spPr>
          <a:xfrm>
            <a:off x="6728302"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2" name="Oval 31"/>
          <p:cNvSpPr/>
          <p:nvPr/>
        </p:nvSpPr>
        <p:spPr>
          <a:xfrm>
            <a:off x="7064340" y="357301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3" name="Oval 32"/>
          <p:cNvSpPr/>
          <p:nvPr/>
        </p:nvSpPr>
        <p:spPr>
          <a:xfrm>
            <a:off x="6392265"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4" name="Oval 33"/>
          <p:cNvSpPr/>
          <p:nvPr/>
        </p:nvSpPr>
        <p:spPr>
          <a:xfrm>
            <a:off x="6056228"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5" name="Oval 34"/>
          <p:cNvSpPr/>
          <p:nvPr/>
        </p:nvSpPr>
        <p:spPr>
          <a:xfrm>
            <a:off x="6728302"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6" name="Oval 35"/>
          <p:cNvSpPr/>
          <p:nvPr/>
        </p:nvSpPr>
        <p:spPr>
          <a:xfrm>
            <a:off x="7064340" y="393305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7" name="Oval 36"/>
          <p:cNvSpPr/>
          <p:nvPr/>
        </p:nvSpPr>
        <p:spPr>
          <a:xfrm>
            <a:off x="6392265"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8" name="Oval 37"/>
          <p:cNvSpPr/>
          <p:nvPr/>
        </p:nvSpPr>
        <p:spPr>
          <a:xfrm>
            <a:off x="6056228"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9" name="Oval 38"/>
          <p:cNvSpPr/>
          <p:nvPr/>
        </p:nvSpPr>
        <p:spPr>
          <a:xfrm>
            <a:off x="6728302"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0" name="Oval 39"/>
          <p:cNvSpPr/>
          <p:nvPr/>
        </p:nvSpPr>
        <p:spPr>
          <a:xfrm>
            <a:off x="7064340" y="429309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1" name="Oval 40"/>
          <p:cNvSpPr/>
          <p:nvPr/>
        </p:nvSpPr>
        <p:spPr>
          <a:xfrm>
            <a:off x="6392265"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Oval 41"/>
          <p:cNvSpPr/>
          <p:nvPr/>
        </p:nvSpPr>
        <p:spPr>
          <a:xfrm>
            <a:off x="6056228"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Oval 42"/>
          <p:cNvSpPr/>
          <p:nvPr/>
        </p:nvSpPr>
        <p:spPr>
          <a:xfrm>
            <a:off x="6728302"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4" name="Oval 43"/>
          <p:cNvSpPr/>
          <p:nvPr/>
        </p:nvSpPr>
        <p:spPr>
          <a:xfrm>
            <a:off x="7064340" y="4653136"/>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TextBox 44"/>
          <p:cNvSpPr txBox="1"/>
          <p:nvPr/>
        </p:nvSpPr>
        <p:spPr>
          <a:xfrm>
            <a:off x="720080" y="5241974"/>
            <a:ext cx="3779912" cy="923330"/>
          </a:xfrm>
          <a:prstGeom prst="rect">
            <a:avLst/>
          </a:prstGeom>
          <a:noFill/>
        </p:spPr>
        <p:txBody>
          <a:bodyPr wrap="square" rtlCol="0">
            <a:spAutoFit/>
          </a:bodyPr>
          <a:lstStyle/>
          <a:p>
            <a:r>
              <a:rPr lang="cs-CZ" dirty="0" smtClean="0"/>
              <a:t>Jednoznačné odlišení existujících shluků v datech (obdoba multimodálního rozložení)</a:t>
            </a:r>
            <a:endParaRPr lang="cs-CZ" dirty="0"/>
          </a:p>
        </p:txBody>
      </p:sp>
      <p:sp>
        <p:nvSpPr>
          <p:cNvPr id="46" name="TextBox 45"/>
          <p:cNvSpPr txBox="1"/>
          <p:nvPr/>
        </p:nvSpPr>
        <p:spPr>
          <a:xfrm>
            <a:off x="4644008" y="5241974"/>
            <a:ext cx="3779912" cy="923330"/>
          </a:xfrm>
          <a:prstGeom prst="rect">
            <a:avLst/>
          </a:prstGeom>
          <a:noFill/>
        </p:spPr>
        <p:txBody>
          <a:bodyPr wrap="square" rtlCol="0">
            <a:spAutoFit/>
          </a:bodyPr>
          <a:lstStyle/>
          <a:p>
            <a:r>
              <a:rPr lang="cs-CZ" dirty="0" smtClean="0"/>
              <a:t>Shluková analýza je možná i v tomto případě, nicméně hranice shluků jsou dány pouze naším rozhodnutím.</a:t>
            </a:r>
            <a:endParaRPr lang="cs-CZ" dirty="0"/>
          </a:p>
        </p:txBody>
      </p:sp>
      <p:sp>
        <p:nvSpPr>
          <p:cNvPr id="47" name="Oval 46"/>
          <p:cNvSpPr/>
          <p:nvPr/>
        </p:nvSpPr>
        <p:spPr>
          <a:xfrm>
            <a:off x="1691680" y="3429000"/>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val 47"/>
          <p:cNvSpPr/>
          <p:nvPr/>
        </p:nvSpPr>
        <p:spPr>
          <a:xfrm>
            <a:off x="1619672" y="4293096"/>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val 48"/>
          <p:cNvSpPr/>
          <p:nvPr/>
        </p:nvSpPr>
        <p:spPr>
          <a:xfrm>
            <a:off x="2444811" y="3933056"/>
            <a:ext cx="79208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1" name="Straight Connector 50"/>
          <p:cNvCxnSpPr/>
          <p:nvPr/>
        </p:nvCxnSpPr>
        <p:spPr>
          <a:xfrm rot="5400000">
            <a:off x="5940152" y="4160097"/>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990127" y="419314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Omezení vícerozměrné analýzy dat</a:t>
            </a:r>
            <a:endParaRPr lang="cs-CZ" dirty="0"/>
          </a:p>
        </p:txBody>
      </p:sp>
      <p:sp>
        <p:nvSpPr>
          <p:cNvPr id="3" name="Content Placeholder 2"/>
          <p:cNvSpPr>
            <a:spLocks noGrp="1"/>
          </p:cNvSpPr>
          <p:nvPr>
            <p:ph idx="1"/>
          </p:nvPr>
        </p:nvSpPr>
        <p:spPr/>
        <p:txBody>
          <a:bodyPr>
            <a:normAutofit fontScale="85000" lnSpcReduction="20000"/>
          </a:bodyPr>
          <a:lstStyle/>
          <a:p>
            <a:r>
              <a:rPr lang="cs-CZ" dirty="0" smtClean="0"/>
              <a:t>Vícerozměrná analýza může přinést zjednodušení dimenzionality dat pouze v případě, kdy data skrývají nějakou identifikovatelnou vícerozměrnou strukturu </a:t>
            </a:r>
          </a:p>
          <a:p>
            <a:pPr lvl="1"/>
            <a:r>
              <a:rPr lang="cs-CZ" dirty="0" smtClean="0"/>
              <a:t>Mezi dimenzemi existují vztahy (korelace) umožňující nahrazení korelovaných dimenzí zástupnou souhrnnou dimenzí</a:t>
            </a:r>
          </a:p>
          <a:p>
            <a:pPr lvl="1"/>
            <a:r>
              <a:rPr lang="cs-CZ" dirty="0" smtClean="0"/>
              <a:t>Objekty vytváří v x-dimenzionálním prostoru shluky nebo jiné nenáhodné struktury</a:t>
            </a:r>
          </a:p>
          <a:p>
            <a:r>
              <a:rPr lang="cs-CZ" dirty="0" smtClean="0"/>
              <a:t>Pro náhodně rozmístěné objekty bez korelací mezi dimenzemi jejich x-dimenzionálního prostoru nepřináší vícerozměrná analýza žádné nové informace oproti původním dimenzím</a:t>
            </a:r>
          </a:p>
          <a:p>
            <a:r>
              <a:rPr lang="cs-CZ" dirty="0" smtClean="0"/>
              <a:t>Důležitý je poměr počtu objektů (řádky tabulky) a dimenzí (sloupce tabulky). Čím je tento poměr menší tím větší je šance, že výsledky analýzy jsou ovlivněny náhodnými procesy.  Za minimální poměr pro získání validních výsledků je považováno 10 objektů na 1 dimenzi. </a:t>
            </a:r>
          </a:p>
          <a:p>
            <a:r>
              <a:rPr lang="cs-CZ" dirty="0" smtClean="0"/>
              <a:t>Pro vícerozměrné analýzy platí obdobné předpoklady jako pro jednorozměrnou statistickou analýzu; vzhledem k jejich možnému porušení na úrovni kombinace několika dimenzí  je tyto předpoklady třeba kontrolovat ještě pečlivěji než u jednorozměrné analýzy </a:t>
            </a:r>
          </a:p>
          <a:p>
            <a:r>
              <a:rPr lang="cs-CZ" dirty="0" smtClean="0"/>
              <a:t>Kromě klasických statistických předpokladů je při vícerozměrných analýzách třeba věnovat pozornost výběru metrik vzdáleností mezi objekty (klíčové ovlivnění interpretace výsledků) a jejich předpokladům </a:t>
            </a:r>
          </a:p>
          <a:p>
            <a:r>
              <a:rPr lang="cs-CZ" dirty="0" smtClean="0"/>
              <a:t>Pokud výsledky vícerozměrné analýzy nejsou interpretovatelné je třeba zvážit, zda použití vícerozměrné analýzy přináší oproti sadě jednorozměrných analýz nějakou přidanou hodnotou</a:t>
            </a:r>
          </a:p>
          <a:p>
            <a:r>
              <a:rPr lang="cs-CZ" dirty="0" smtClean="0"/>
              <a:t>Využitelná vícerozměrná analýza by měla být:</a:t>
            </a:r>
          </a:p>
          <a:p>
            <a:pPr lvl="1"/>
            <a:r>
              <a:rPr lang="cs-CZ" dirty="0" smtClean="0"/>
              <a:t>Vybrána vhodná metoda pro řešení daného problému</a:t>
            </a:r>
          </a:p>
          <a:p>
            <a:pPr lvl="1"/>
            <a:r>
              <a:rPr lang="cs-CZ" dirty="0" smtClean="0"/>
              <a:t>korektně spočítána za dodržení všech předpokladů </a:t>
            </a:r>
          </a:p>
          <a:p>
            <a:pPr lvl="1"/>
            <a:r>
              <a:rPr lang="cs-CZ" dirty="0" smtClean="0"/>
              <a:t>Interpretovatelná a přinášející novou informaci oproti analýze původních dimenzí </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15</a:t>
            </a:fld>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Korelace jako princip výpočtu vícerozměrných analýz</a:t>
            </a:r>
            <a:endParaRPr lang="cs-CZ" dirty="0"/>
          </a:p>
        </p:txBody>
      </p:sp>
      <p:sp>
        <p:nvSpPr>
          <p:cNvPr id="3" name="Content Placeholder 2"/>
          <p:cNvSpPr>
            <a:spLocks noGrp="1"/>
          </p:cNvSpPr>
          <p:nvPr>
            <p:ph idx="1"/>
          </p:nvPr>
        </p:nvSpPr>
        <p:spPr/>
        <p:txBody>
          <a:bodyPr/>
          <a:lstStyle/>
          <a:p>
            <a:r>
              <a:rPr lang="cs-CZ" dirty="0" smtClean="0"/>
              <a:t>Kovariance a Pearsonova korelace je základem analýzy hlavních komponent, faktorové analýzy jakož i dalších vícerozměrných analýz pracujících s lineární závislostí proměnných</a:t>
            </a:r>
          </a:p>
          <a:p>
            <a:r>
              <a:rPr lang="cs-CZ" dirty="0" smtClean="0"/>
              <a:t>Předpokladem výpočtu kovariance a </a:t>
            </a:r>
            <a:r>
              <a:rPr lang="cs-CZ" dirty="0" err="1" smtClean="0"/>
              <a:t>Pearsonovy</a:t>
            </a:r>
            <a:r>
              <a:rPr lang="cs-CZ" dirty="0" smtClean="0"/>
              <a:t> korelace je:</a:t>
            </a:r>
          </a:p>
          <a:p>
            <a:pPr lvl="1"/>
            <a:r>
              <a:rPr lang="cs-CZ" dirty="0" smtClean="0"/>
              <a:t>Normalita dat v obou dimenzích </a:t>
            </a:r>
          </a:p>
          <a:p>
            <a:pPr lvl="1"/>
            <a:r>
              <a:rPr lang="cs-CZ" dirty="0" smtClean="0"/>
              <a:t>Linearita vztahu proměnných</a:t>
            </a:r>
          </a:p>
          <a:p>
            <a:r>
              <a:rPr lang="cs-CZ" dirty="0" smtClean="0"/>
              <a:t>Pro vícerozměrné analýzy je nejzávažnějším problémem přítomnost odlehlých hodnot</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16</a:t>
            </a:fld>
            <a:endParaRPr lang="cs-CZ"/>
          </a:p>
        </p:txBody>
      </p:sp>
      <p:grpSp>
        <p:nvGrpSpPr>
          <p:cNvPr id="5" name="Group 4"/>
          <p:cNvGrpSpPr/>
          <p:nvPr/>
        </p:nvGrpSpPr>
        <p:grpSpPr>
          <a:xfrm>
            <a:off x="539552" y="3861048"/>
            <a:ext cx="1440160" cy="1440160"/>
            <a:chOff x="-2620416" y="3861048"/>
            <a:chExt cx="1440160" cy="1440160"/>
          </a:xfrm>
        </p:grpSpPr>
        <p:cxnSp>
          <p:nvCxnSpPr>
            <p:cNvPr id="6"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763688" y="4941168"/>
            <a:ext cx="284052" cy="369332"/>
          </a:xfrm>
          <a:prstGeom prst="rect">
            <a:avLst/>
          </a:prstGeom>
          <a:noFill/>
        </p:spPr>
        <p:txBody>
          <a:bodyPr wrap="none" rtlCol="0">
            <a:spAutoFit/>
          </a:bodyPr>
          <a:lstStyle/>
          <a:p>
            <a:r>
              <a:rPr lang="cs-CZ" dirty="0" smtClean="0"/>
              <a:t>x</a:t>
            </a:r>
            <a:endParaRPr lang="cs-CZ" dirty="0"/>
          </a:p>
        </p:txBody>
      </p:sp>
      <p:sp>
        <p:nvSpPr>
          <p:cNvPr id="11" name="TextBox 10"/>
          <p:cNvSpPr txBox="1"/>
          <p:nvPr/>
        </p:nvSpPr>
        <p:spPr>
          <a:xfrm>
            <a:off x="539552" y="3861048"/>
            <a:ext cx="288862" cy="369332"/>
          </a:xfrm>
          <a:prstGeom prst="rect">
            <a:avLst/>
          </a:prstGeom>
          <a:noFill/>
        </p:spPr>
        <p:txBody>
          <a:bodyPr wrap="none" rtlCol="0">
            <a:spAutoFit/>
          </a:bodyPr>
          <a:lstStyle/>
          <a:p>
            <a:r>
              <a:rPr lang="cs-CZ" dirty="0" smtClean="0"/>
              <a:t>y</a:t>
            </a:r>
            <a:endParaRPr lang="cs-CZ" dirty="0"/>
          </a:p>
        </p:txBody>
      </p:sp>
      <p:sp>
        <p:nvSpPr>
          <p:cNvPr id="13" name="Oval 12"/>
          <p:cNvSpPr/>
          <p:nvPr/>
        </p:nvSpPr>
        <p:spPr>
          <a:xfrm>
            <a:off x="611560"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4" name="Oval 13"/>
          <p:cNvSpPr/>
          <p:nvPr/>
        </p:nvSpPr>
        <p:spPr>
          <a:xfrm>
            <a:off x="899592"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5" name="Oval 14"/>
          <p:cNvSpPr/>
          <p:nvPr/>
        </p:nvSpPr>
        <p:spPr>
          <a:xfrm>
            <a:off x="1115616" y="465313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6" name="Oval 15"/>
          <p:cNvSpPr/>
          <p:nvPr/>
        </p:nvSpPr>
        <p:spPr>
          <a:xfrm>
            <a:off x="1187624" y="443711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Oval 16"/>
          <p:cNvSpPr/>
          <p:nvPr/>
        </p:nvSpPr>
        <p:spPr>
          <a:xfrm>
            <a:off x="1403648"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val 17"/>
          <p:cNvSpPr/>
          <p:nvPr/>
        </p:nvSpPr>
        <p:spPr>
          <a:xfrm>
            <a:off x="1403648" y="450912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9" name="Oval 18"/>
          <p:cNvSpPr/>
          <p:nvPr/>
        </p:nvSpPr>
        <p:spPr>
          <a:xfrm>
            <a:off x="1619672" y="429309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0" name="Oval 19"/>
          <p:cNvSpPr/>
          <p:nvPr/>
        </p:nvSpPr>
        <p:spPr>
          <a:xfrm>
            <a:off x="1691680"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val 20"/>
          <p:cNvSpPr/>
          <p:nvPr/>
        </p:nvSpPr>
        <p:spPr>
          <a:xfrm>
            <a:off x="1403648"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2" name="Oval 21"/>
          <p:cNvSpPr/>
          <p:nvPr/>
        </p:nvSpPr>
        <p:spPr>
          <a:xfrm>
            <a:off x="755576"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3" name="Oval 22"/>
          <p:cNvSpPr/>
          <p:nvPr/>
        </p:nvSpPr>
        <p:spPr>
          <a:xfrm>
            <a:off x="1043608"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4" name="Oval 23"/>
          <p:cNvSpPr/>
          <p:nvPr/>
        </p:nvSpPr>
        <p:spPr>
          <a:xfrm>
            <a:off x="1043624" y="458112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5" name="Oval 24"/>
          <p:cNvSpPr/>
          <p:nvPr/>
        </p:nvSpPr>
        <p:spPr>
          <a:xfrm>
            <a:off x="1259632"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6" name="Oval 25"/>
          <p:cNvSpPr/>
          <p:nvPr/>
        </p:nvSpPr>
        <p:spPr>
          <a:xfrm>
            <a:off x="1547664"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7" name="Oval 26"/>
          <p:cNvSpPr/>
          <p:nvPr/>
        </p:nvSpPr>
        <p:spPr>
          <a:xfrm>
            <a:off x="1259632" y="458112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8" name="Oval 27"/>
          <p:cNvSpPr/>
          <p:nvPr/>
        </p:nvSpPr>
        <p:spPr>
          <a:xfrm>
            <a:off x="755576"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9" name="Oval 28"/>
          <p:cNvSpPr/>
          <p:nvPr/>
        </p:nvSpPr>
        <p:spPr>
          <a:xfrm>
            <a:off x="899592" y="465313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0" name="Oval 29"/>
          <p:cNvSpPr/>
          <p:nvPr/>
        </p:nvSpPr>
        <p:spPr>
          <a:xfrm>
            <a:off x="971600"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9" name="Straight Connector 8"/>
          <p:cNvCxnSpPr/>
          <p:nvPr/>
        </p:nvCxnSpPr>
        <p:spPr>
          <a:xfrm flipV="1">
            <a:off x="595241"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491880" y="3861048"/>
            <a:ext cx="1440160" cy="1440160"/>
            <a:chOff x="-2620416" y="3861048"/>
            <a:chExt cx="1440160" cy="1440160"/>
          </a:xfrm>
        </p:grpSpPr>
        <p:cxnSp>
          <p:nvCxnSpPr>
            <p:cNvPr id="32" name="Straight Connector 31"/>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716016" y="4941168"/>
            <a:ext cx="284052" cy="369332"/>
          </a:xfrm>
          <a:prstGeom prst="rect">
            <a:avLst/>
          </a:prstGeom>
          <a:noFill/>
        </p:spPr>
        <p:txBody>
          <a:bodyPr wrap="none" rtlCol="0">
            <a:spAutoFit/>
          </a:bodyPr>
          <a:lstStyle/>
          <a:p>
            <a:r>
              <a:rPr lang="cs-CZ" dirty="0" smtClean="0"/>
              <a:t>x</a:t>
            </a:r>
            <a:endParaRPr lang="cs-CZ" dirty="0"/>
          </a:p>
        </p:txBody>
      </p:sp>
      <p:sp>
        <p:nvSpPr>
          <p:cNvPr id="35" name="TextBox 34"/>
          <p:cNvSpPr txBox="1"/>
          <p:nvPr/>
        </p:nvSpPr>
        <p:spPr>
          <a:xfrm>
            <a:off x="3491880" y="3861048"/>
            <a:ext cx="288862" cy="369332"/>
          </a:xfrm>
          <a:prstGeom prst="rect">
            <a:avLst/>
          </a:prstGeom>
          <a:noFill/>
        </p:spPr>
        <p:txBody>
          <a:bodyPr wrap="none" rtlCol="0">
            <a:spAutoFit/>
          </a:bodyPr>
          <a:lstStyle/>
          <a:p>
            <a:r>
              <a:rPr lang="cs-CZ" dirty="0" smtClean="0"/>
              <a:t>y</a:t>
            </a:r>
            <a:endParaRPr lang="cs-CZ" dirty="0"/>
          </a:p>
        </p:txBody>
      </p:sp>
      <p:sp>
        <p:nvSpPr>
          <p:cNvPr id="36" name="Oval 35"/>
          <p:cNvSpPr/>
          <p:nvPr/>
        </p:nvSpPr>
        <p:spPr>
          <a:xfrm>
            <a:off x="3563888"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7" name="Oval 36"/>
          <p:cNvSpPr/>
          <p:nvPr/>
        </p:nvSpPr>
        <p:spPr>
          <a:xfrm>
            <a:off x="3851920"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0" name="Oval 39"/>
          <p:cNvSpPr/>
          <p:nvPr/>
        </p:nvSpPr>
        <p:spPr>
          <a:xfrm>
            <a:off x="4355976"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2" name="Oval 41"/>
          <p:cNvSpPr/>
          <p:nvPr/>
        </p:nvSpPr>
        <p:spPr>
          <a:xfrm>
            <a:off x="4572000" y="429309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3" name="Oval 42"/>
          <p:cNvSpPr/>
          <p:nvPr/>
        </p:nvSpPr>
        <p:spPr>
          <a:xfrm>
            <a:off x="4644008"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5" name="Oval 44"/>
          <p:cNvSpPr/>
          <p:nvPr/>
        </p:nvSpPr>
        <p:spPr>
          <a:xfrm>
            <a:off x="3707904"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9" name="Oval 48"/>
          <p:cNvSpPr/>
          <p:nvPr/>
        </p:nvSpPr>
        <p:spPr>
          <a:xfrm>
            <a:off x="4499992"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1" name="Oval 50"/>
          <p:cNvSpPr/>
          <p:nvPr/>
        </p:nvSpPr>
        <p:spPr>
          <a:xfrm>
            <a:off x="3707904"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Oval 51"/>
          <p:cNvSpPr/>
          <p:nvPr/>
        </p:nvSpPr>
        <p:spPr>
          <a:xfrm>
            <a:off x="3851920"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Oval 52"/>
          <p:cNvSpPr/>
          <p:nvPr/>
        </p:nvSpPr>
        <p:spPr>
          <a:xfrm>
            <a:off x="3923928"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5" name="Oval 54"/>
          <p:cNvSpPr/>
          <p:nvPr/>
        </p:nvSpPr>
        <p:spPr>
          <a:xfrm>
            <a:off x="3563888"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6" name="Oval 55"/>
          <p:cNvSpPr/>
          <p:nvPr/>
        </p:nvSpPr>
        <p:spPr>
          <a:xfrm>
            <a:off x="3635896"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7" name="Oval 56"/>
          <p:cNvSpPr/>
          <p:nvPr/>
        </p:nvSpPr>
        <p:spPr>
          <a:xfrm>
            <a:off x="3851920" y="501317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8" name="Oval 57"/>
          <p:cNvSpPr/>
          <p:nvPr/>
        </p:nvSpPr>
        <p:spPr>
          <a:xfrm>
            <a:off x="3707904"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9" name="Oval 58"/>
          <p:cNvSpPr/>
          <p:nvPr/>
        </p:nvSpPr>
        <p:spPr>
          <a:xfrm>
            <a:off x="4644008" y="422108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0" name="Oval 59"/>
          <p:cNvSpPr/>
          <p:nvPr/>
        </p:nvSpPr>
        <p:spPr>
          <a:xfrm>
            <a:off x="4572000" y="393305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1" name="Oval 60"/>
          <p:cNvSpPr/>
          <p:nvPr/>
        </p:nvSpPr>
        <p:spPr>
          <a:xfrm>
            <a:off x="4355976" y="40770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2" name="Oval 61"/>
          <p:cNvSpPr/>
          <p:nvPr/>
        </p:nvSpPr>
        <p:spPr>
          <a:xfrm>
            <a:off x="4499992" y="43651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3" name="Oval 62"/>
          <p:cNvSpPr/>
          <p:nvPr/>
        </p:nvSpPr>
        <p:spPr>
          <a:xfrm>
            <a:off x="4788024" y="414908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54" name="Straight Connector 53"/>
          <p:cNvCxnSpPr/>
          <p:nvPr/>
        </p:nvCxnSpPr>
        <p:spPr>
          <a:xfrm flipV="1">
            <a:off x="3547569"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6216" y="3861048"/>
            <a:ext cx="1440160" cy="1440160"/>
            <a:chOff x="-2620416" y="3861048"/>
            <a:chExt cx="1440160" cy="1440160"/>
          </a:xfrm>
        </p:grpSpPr>
        <p:cxnSp>
          <p:nvCxnSpPr>
            <p:cNvPr id="65" name="Straight Connector 64"/>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7740352" y="4941168"/>
            <a:ext cx="284052" cy="369332"/>
          </a:xfrm>
          <a:prstGeom prst="rect">
            <a:avLst/>
          </a:prstGeom>
          <a:noFill/>
        </p:spPr>
        <p:txBody>
          <a:bodyPr wrap="none" rtlCol="0">
            <a:spAutoFit/>
          </a:bodyPr>
          <a:lstStyle/>
          <a:p>
            <a:r>
              <a:rPr lang="cs-CZ" dirty="0" smtClean="0"/>
              <a:t>x</a:t>
            </a:r>
            <a:endParaRPr lang="cs-CZ" dirty="0"/>
          </a:p>
        </p:txBody>
      </p:sp>
      <p:sp>
        <p:nvSpPr>
          <p:cNvPr id="68" name="TextBox 67"/>
          <p:cNvSpPr txBox="1"/>
          <p:nvPr/>
        </p:nvSpPr>
        <p:spPr>
          <a:xfrm>
            <a:off x="6516216" y="3861048"/>
            <a:ext cx="288862" cy="369332"/>
          </a:xfrm>
          <a:prstGeom prst="rect">
            <a:avLst/>
          </a:prstGeom>
          <a:noFill/>
        </p:spPr>
        <p:txBody>
          <a:bodyPr wrap="none" rtlCol="0">
            <a:spAutoFit/>
          </a:bodyPr>
          <a:lstStyle/>
          <a:p>
            <a:r>
              <a:rPr lang="cs-CZ" dirty="0" smtClean="0"/>
              <a:t>y</a:t>
            </a:r>
            <a:endParaRPr lang="cs-CZ" dirty="0"/>
          </a:p>
        </p:txBody>
      </p:sp>
      <p:sp>
        <p:nvSpPr>
          <p:cNvPr id="69" name="Oval 68"/>
          <p:cNvSpPr/>
          <p:nvPr/>
        </p:nvSpPr>
        <p:spPr>
          <a:xfrm>
            <a:off x="6588224" y="508520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0" name="Oval 69"/>
          <p:cNvSpPr/>
          <p:nvPr/>
        </p:nvSpPr>
        <p:spPr>
          <a:xfrm>
            <a:off x="6876256"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4" name="Oval 73"/>
          <p:cNvSpPr/>
          <p:nvPr/>
        </p:nvSpPr>
        <p:spPr>
          <a:xfrm>
            <a:off x="6732240"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6" name="Oval 75"/>
          <p:cNvSpPr/>
          <p:nvPr/>
        </p:nvSpPr>
        <p:spPr>
          <a:xfrm>
            <a:off x="6732240"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7" name="Oval 76"/>
          <p:cNvSpPr/>
          <p:nvPr/>
        </p:nvSpPr>
        <p:spPr>
          <a:xfrm>
            <a:off x="6876256"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8" name="Oval 77"/>
          <p:cNvSpPr/>
          <p:nvPr/>
        </p:nvSpPr>
        <p:spPr>
          <a:xfrm>
            <a:off x="6948264" y="4869160"/>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9" name="Oval 78"/>
          <p:cNvSpPr/>
          <p:nvPr/>
        </p:nvSpPr>
        <p:spPr>
          <a:xfrm>
            <a:off x="6588224" y="494116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0" name="Oval 79"/>
          <p:cNvSpPr/>
          <p:nvPr/>
        </p:nvSpPr>
        <p:spPr>
          <a:xfrm>
            <a:off x="6660232" y="472514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1" name="Oval 80"/>
          <p:cNvSpPr/>
          <p:nvPr/>
        </p:nvSpPr>
        <p:spPr>
          <a:xfrm>
            <a:off x="6876256" y="5013176"/>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2" name="Oval 81"/>
          <p:cNvSpPr/>
          <p:nvPr/>
        </p:nvSpPr>
        <p:spPr>
          <a:xfrm>
            <a:off x="6732240" y="50851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9" name="Oval 88"/>
          <p:cNvSpPr/>
          <p:nvPr/>
        </p:nvSpPr>
        <p:spPr>
          <a:xfrm>
            <a:off x="7740352" y="400506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88" name="Straight Connector 87"/>
          <p:cNvCxnSpPr/>
          <p:nvPr/>
        </p:nvCxnSpPr>
        <p:spPr>
          <a:xfrm flipV="1">
            <a:off x="6571905" y="3933056"/>
            <a:ext cx="1384471" cy="12866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5496" y="5373216"/>
            <a:ext cx="2592288" cy="923330"/>
          </a:xfrm>
          <a:prstGeom prst="rect">
            <a:avLst/>
          </a:prstGeom>
          <a:noFill/>
        </p:spPr>
        <p:txBody>
          <a:bodyPr wrap="square" rtlCol="0">
            <a:spAutoFit/>
          </a:bodyPr>
          <a:lstStyle/>
          <a:p>
            <a:r>
              <a:rPr lang="cs-CZ" dirty="0" smtClean="0"/>
              <a:t>Lineární vztah – bezproblémové použití </a:t>
            </a:r>
            <a:r>
              <a:rPr lang="cs-CZ" dirty="0" err="1" smtClean="0"/>
              <a:t>Personovy</a:t>
            </a:r>
            <a:r>
              <a:rPr lang="cs-CZ" dirty="0" smtClean="0"/>
              <a:t> korelace</a:t>
            </a:r>
            <a:endParaRPr lang="cs-CZ" dirty="0"/>
          </a:p>
        </p:txBody>
      </p:sp>
      <p:sp>
        <p:nvSpPr>
          <p:cNvPr id="91" name="TextBox 90"/>
          <p:cNvSpPr txBox="1"/>
          <p:nvPr/>
        </p:nvSpPr>
        <p:spPr>
          <a:xfrm>
            <a:off x="2555776" y="5373216"/>
            <a:ext cx="3456384" cy="923330"/>
          </a:xfrm>
          <a:prstGeom prst="rect">
            <a:avLst/>
          </a:prstGeom>
          <a:noFill/>
        </p:spPr>
        <p:txBody>
          <a:bodyPr wrap="square" rtlCol="0">
            <a:spAutoFit/>
          </a:bodyPr>
          <a:lstStyle/>
          <a:p>
            <a:r>
              <a:rPr lang="cs-CZ" dirty="0" smtClean="0"/>
              <a:t>Korelace je dána dvěma skupinami hodnot – vede k identifikaci skupin objektů v datech</a:t>
            </a:r>
            <a:endParaRPr lang="cs-CZ" dirty="0"/>
          </a:p>
        </p:txBody>
      </p:sp>
      <p:sp>
        <p:nvSpPr>
          <p:cNvPr id="92" name="TextBox 91"/>
          <p:cNvSpPr txBox="1"/>
          <p:nvPr/>
        </p:nvSpPr>
        <p:spPr>
          <a:xfrm>
            <a:off x="6156176" y="5373216"/>
            <a:ext cx="2987824" cy="923330"/>
          </a:xfrm>
          <a:prstGeom prst="rect">
            <a:avLst/>
          </a:prstGeom>
          <a:noFill/>
        </p:spPr>
        <p:txBody>
          <a:bodyPr wrap="square" rtlCol="0">
            <a:spAutoFit/>
          </a:bodyPr>
          <a:lstStyle/>
          <a:p>
            <a:r>
              <a:rPr lang="cs-CZ" dirty="0" smtClean="0">
                <a:solidFill>
                  <a:srgbClr val="FF0000"/>
                </a:solidFill>
              </a:rPr>
              <a:t>Korelace je dána odlehlou hodnotu – analýza popisuje pouze vliv odlehlé hodnoty </a:t>
            </a:r>
            <a:endParaRPr lang="cs-CZ"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Analýza kontingenčních tabule jako princip výpočtu vícerozměrných analýz</a:t>
            </a:r>
            <a:endParaRPr lang="cs-CZ" dirty="0"/>
          </a:p>
        </p:txBody>
      </p:sp>
      <p:sp>
        <p:nvSpPr>
          <p:cNvPr id="3" name="Content Placeholder 2"/>
          <p:cNvSpPr>
            <a:spLocks noGrp="1"/>
          </p:cNvSpPr>
          <p:nvPr>
            <p:ph idx="1"/>
          </p:nvPr>
        </p:nvSpPr>
        <p:spPr/>
        <p:txBody>
          <a:bodyPr/>
          <a:lstStyle/>
          <a:p>
            <a:r>
              <a:rPr lang="cs-CZ" dirty="0" smtClean="0"/>
              <a:t>Abundance taxonů (nebo počet jakýchkoliv objektů) na lokalitách lze brát jako kontingenční tabulku a mírou vztahu mezi řádky (lokality) a sloupci (taxony) je velikost </a:t>
            </a:r>
            <a:r>
              <a:rPr lang="cs-CZ" dirty="0" err="1" smtClean="0"/>
              <a:t>chi</a:t>
            </a:r>
            <a:r>
              <a:rPr lang="cs-CZ" dirty="0" smtClean="0"/>
              <a:t>-kvadrátu</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17</a:t>
            </a:fld>
            <a:endParaRPr lang="cs-CZ"/>
          </a:p>
        </p:txBody>
      </p:sp>
      <p:graphicFrame>
        <p:nvGraphicFramePr>
          <p:cNvPr id="5" name="Object 2"/>
          <p:cNvGraphicFramePr>
            <a:graphicFrameLocks noChangeAspect="1"/>
          </p:cNvGraphicFramePr>
          <p:nvPr/>
        </p:nvGraphicFramePr>
        <p:xfrm>
          <a:off x="2483768" y="2651770"/>
          <a:ext cx="485775" cy="542925"/>
        </p:xfrm>
        <a:graphic>
          <a:graphicData uri="http://schemas.openxmlformats.org/presentationml/2006/ole">
            <mc:AlternateContent xmlns:mc="http://schemas.openxmlformats.org/markup-compatibility/2006">
              <mc:Choice xmlns:v="urn:schemas-microsoft-com:vml" Requires="v">
                <p:oleObj spid="_x0000_s26645" name="Rovnice" r:id="rId3" imgW="304560" imgH="342720" progId="Equation.3">
                  <p:embed/>
                </p:oleObj>
              </mc:Choice>
              <mc:Fallback>
                <p:oleObj name="Rovnice" r:id="rId3" imgW="304560" imgH="3427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51770"/>
                        <a:ext cx="4857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3398168" y="2346970"/>
            <a:ext cx="1238250" cy="533400"/>
          </a:xfrm>
          <a:prstGeom prst="rect">
            <a:avLst/>
          </a:prstGeom>
          <a:noFill/>
          <a:ln w="9525">
            <a:noFill/>
            <a:miter lim="800000"/>
            <a:headEnd/>
            <a:tailEnd/>
          </a:ln>
        </p:spPr>
        <p:txBody>
          <a:bodyPr/>
          <a:lstStyle/>
          <a:p>
            <a:pPr eaLnBrk="0" hangingPunct="0"/>
            <a:r>
              <a:rPr lang="cs-CZ" sz="1200" b="1"/>
              <a:t>pozorovaná</a:t>
            </a:r>
          </a:p>
          <a:p>
            <a:pPr eaLnBrk="0" hangingPunct="0"/>
            <a:r>
              <a:rPr lang="cs-CZ" sz="1200" b="1"/>
              <a:t>četnost</a:t>
            </a:r>
          </a:p>
        </p:txBody>
      </p:sp>
      <p:sp>
        <p:nvSpPr>
          <p:cNvPr id="7" name="Text Box 6"/>
          <p:cNvSpPr txBox="1">
            <a:spLocks noChangeArrowheads="1"/>
          </p:cNvSpPr>
          <p:nvPr/>
        </p:nvSpPr>
        <p:spPr bwMode="auto">
          <a:xfrm>
            <a:off x="4405139" y="2346970"/>
            <a:ext cx="1133475" cy="533400"/>
          </a:xfrm>
          <a:prstGeom prst="rect">
            <a:avLst/>
          </a:prstGeom>
          <a:noFill/>
          <a:ln w="9525">
            <a:noFill/>
            <a:miter lim="800000"/>
            <a:headEnd/>
            <a:tailEnd/>
          </a:ln>
        </p:spPr>
        <p:txBody>
          <a:bodyPr/>
          <a:lstStyle/>
          <a:p>
            <a:pPr eaLnBrk="0" hangingPunct="0"/>
            <a:r>
              <a:rPr lang="cs-CZ" sz="1200" b="1" dirty="0"/>
              <a:t>očekávaná</a:t>
            </a:r>
          </a:p>
          <a:p>
            <a:pPr eaLnBrk="0" hangingPunct="0"/>
            <a:r>
              <a:rPr lang="cs-CZ" sz="1200" b="1" dirty="0"/>
              <a:t>četnost</a:t>
            </a:r>
          </a:p>
        </p:txBody>
      </p:sp>
      <p:sp>
        <p:nvSpPr>
          <p:cNvPr id="8" name="Text Box 7"/>
          <p:cNvSpPr txBox="1">
            <a:spLocks noChangeArrowheads="1"/>
          </p:cNvSpPr>
          <p:nvPr/>
        </p:nvSpPr>
        <p:spPr bwMode="auto">
          <a:xfrm>
            <a:off x="3541044" y="2994670"/>
            <a:ext cx="1296144" cy="285750"/>
          </a:xfrm>
          <a:prstGeom prst="rect">
            <a:avLst/>
          </a:prstGeom>
          <a:noFill/>
          <a:ln w="9525">
            <a:noFill/>
            <a:miter lim="800000"/>
            <a:headEnd/>
            <a:tailEnd/>
          </a:ln>
        </p:spPr>
        <p:txBody>
          <a:bodyPr/>
          <a:lstStyle/>
          <a:p>
            <a:pPr algn="ctr" eaLnBrk="0" hangingPunct="0"/>
            <a:r>
              <a:rPr lang="cs-CZ" sz="1100" b="1" dirty="0"/>
              <a:t>očekávaná četnost</a:t>
            </a:r>
          </a:p>
        </p:txBody>
      </p:sp>
      <p:sp>
        <p:nvSpPr>
          <p:cNvPr id="9" name="Text Box 8"/>
          <p:cNvSpPr txBox="1">
            <a:spLocks noChangeArrowheads="1"/>
          </p:cNvSpPr>
          <p:nvPr/>
        </p:nvSpPr>
        <p:spPr bwMode="auto">
          <a:xfrm>
            <a:off x="2940968" y="2794645"/>
            <a:ext cx="304800" cy="285750"/>
          </a:xfrm>
          <a:prstGeom prst="rect">
            <a:avLst/>
          </a:prstGeom>
          <a:noFill/>
          <a:ln w="9525">
            <a:noFill/>
            <a:miter lim="800000"/>
            <a:headEnd/>
            <a:tailEnd/>
          </a:ln>
        </p:spPr>
        <p:txBody>
          <a:bodyPr/>
          <a:lstStyle/>
          <a:p>
            <a:pPr eaLnBrk="0" hangingPunct="0"/>
            <a:r>
              <a:rPr lang="cs-CZ" sz="2400"/>
              <a:t>=</a:t>
            </a:r>
          </a:p>
        </p:txBody>
      </p:sp>
      <p:sp>
        <p:nvSpPr>
          <p:cNvPr id="10" name="Text Box 10"/>
          <p:cNvSpPr txBox="1">
            <a:spLocks noChangeArrowheads="1"/>
          </p:cNvSpPr>
          <p:nvPr/>
        </p:nvSpPr>
        <p:spPr bwMode="auto">
          <a:xfrm>
            <a:off x="5197227" y="2060848"/>
            <a:ext cx="304800" cy="285750"/>
          </a:xfrm>
          <a:prstGeom prst="rect">
            <a:avLst/>
          </a:prstGeom>
          <a:noFill/>
          <a:ln w="9525">
            <a:noFill/>
            <a:miter lim="800000"/>
            <a:headEnd/>
            <a:tailEnd/>
          </a:ln>
        </p:spPr>
        <p:txBody>
          <a:bodyPr/>
          <a:lstStyle/>
          <a:p>
            <a:pPr eaLnBrk="0" hangingPunct="0"/>
            <a:r>
              <a:rPr lang="cs-CZ"/>
              <a:t>2</a:t>
            </a:r>
          </a:p>
        </p:txBody>
      </p:sp>
      <p:sp>
        <p:nvSpPr>
          <p:cNvPr id="11" name="Line 22"/>
          <p:cNvSpPr>
            <a:spLocks noChangeShapeType="1"/>
          </p:cNvSpPr>
          <p:nvPr/>
        </p:nvSpPr>
        <p:spPr bwMode="auto">
          <a:xfrm flipV="1">
            <a:off x="3360068" y="3013720"/>
            <a:ext cx="1981175" cy="0"/>
          </a:xfrm>
          <a:prstGeom prst="line">
            <a:avLst/>
          </a:prstGeom>
          <a:noFill/>
          <a:ln w="19050">
            <a:solidFill>
              <a:srgbClr val="000000"/>
            </a:solidFill>
            <a:round/>
            <a:headEnd/>
            <a:tailEnd/>
          </a:ln>
        </p:spPr>
        <p:txBody>
          <a:bodyPr/>
          <a:lstStyle/>
          <a:p>
            <a:endParaRPr lang="cs-CZ"/>
          </a:p>
        </p:txBody>
      </p:sp>
      <p:sp>
        <p:nvSpPr>
          <p:cNvPr id="12" name="AutoShape 23"/>
          <p:cNvSpPr>
            <a:spLocks/>
          </p:cNvSpPr>
          <p:nvPr/>
        </p:nvSpPr>
        <p:spPr bwMode="auto">
          <a:xfrm>
            <a:off x="3404518" y="2299345"/>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13" name="AutoShape 24"/>
          <p:cNvSpPr>
            <a:spLocks/>
          </p:cNvSpPr>
          <p:nvPr/>
        </p:nvSpPr>
        <p:spPr bwMode="auto">
          <a:xfrm>
            <a:off x="5197227" y="2299345"/>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14" name="Text Box 26"/>
          <p:cNvSpPr txBox="1">
            <a:spLocks noChangeArrowheads="1"/>
          </p:cNvSpPr>
          <p:nvPr/>
        </p:nvSpPr>
        <p:spPr bwMode="auto">
          <a:xfrm>
            <a:off x="4244355" y="2372370"/>
            <a:ext cx="304800" cy="285750"/>
          </a:xfrm>
          <a:prstGeom prst="rect">
            <a:avLst/>
          </a:prstGeom>
          <a:noFill/>
          <a:ln w="9525">
            <a:noFill/>
            <a:miter lim="800000"/>
            <a:headEnd/>
            <a:tailEnd/>
          </a:ln>
        </p:spPr>
        <p:txBody>
          <a:bodyPr/>
          <a:lstStyle/>
          <a:p>
            <a:pPr eaLnBrk="0" hangingPunct="0"/>
            <a:r>
              <a:rPr lang="cs-CZ" sz="2400" dirty="0"/>
              <a:t>-</a:t>
            </a:r>
          </a:p>
        </p:txBody>
      </p:sp>
      <p:sp>
        <p:nvSpPr>
          <p:cNvPr id="15" name="Rectangle 14"/>
          <p:cNvSpPr/>
          <p:nvPr/>
        </p:nvSpPr>
        <p:spPr>
          <a:xfrm>
            <a:off x="3203848" y="2060848"/>
            <a:ext cx="2376264" cy="1368152"/>
          </a:xfrm>
          <a:prstGeom prst="rect">
            <a:avLst/>
          </a:prstGeom>
          <a:no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Box 15"/>
          <p:cNvSpPr txBox="1"/>
          <p:nvPr/>
        </p:nvSpPr>
        <p:spPr>
          <a:xfrm>
            <a:off x="5796136" y="2204864"/>
            <a:ext cx="1656184" cy="923330"/>
          </a:xfrm>
          <a:prstGeom prst="rect">
            <a:avLst/>
          </a:prstGeom>
          <a:noFill/>
        </p:spPr>
        <p:txBody>
          <a:bodyPr wrap="square" rtlCol="0">
            <a:spAutoFit/>
          </a:bodyPr>
          <a:lstStyle/>
          <a:p>
            <a:r>
              <a:rPr lang="cs-CZ" dirty="0" smtClean="0"/>
              <a:t>Počítáno pro každou buňku tabulky</a:t>
            </a:r>
            <a:endParaRPr lang="cs-CZ" dirty="0"/>
          </a:p>
        </p:txBody>
      </p:sp>
      <p:graphicFrame>
        <p:nvGraphicFramePr>
          <p:cNvPr id="17" name="Table 16"/>
          <p:cNvGraphicFramePr>
            <a:graphicFrameLocks noGrp="1"/>
          </p:cNvGraphicFramePr>
          <p:nvPr/>
        </p:nvGraphicFramePr>
        <p:xfrm>
          <a:off x="827584" y="4005064"/>
          <a:ext cx="3120009" cy="1097280"/>
        </p:xfrm>
        <a:graphic>
          <a:graphicData uri="http://schemas.openxmlformats.org/drawingml/2006/table">
            <a:tbl>
              <a:tblPr firstRow="1" bandRow="1">
                <a:tableStyleId>{5C22544A-7EE6-4342-B048-85BDC9FD1C3A}</a:tableStyleId>
              </a:tblPr>
              <a:tblGrid>
                <a:gridCol w="1040003">
                  <a:extLst>
                    <a:ext uri="{9D8B030D-6E8A-4147-A177-3AD203B41FA5}">
                      <a16:colId xmlns:a16="http://schemas.microsoft.com/office/drawing/2014/main" val="20000"/>
                    </a:ext>
                  </a:extLst>
                </a:gridCol>
                <a:gridCol w="1040003">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365299">
                <a:tc>
                  <a:txBody>
                    <a:bodyPr/>
                    <a:lstStyle/>
                    <a:p>
                      <a:endParaRPr lang="cs-CZ" dirty="0"/>
                    </a:p>
                  </a:txBody>
                  <a:tcPr/>
                </a:tc>
                <a:tc>
                  <a:txBody>
                    <a:bodyPr/>
                    <a:lstStyle/>
                    <a:p>
                      <a:pPr algn="ctr"/>
                      <a:r>
                        <a:rPr lang="cs-CZ" dirty="0" smtClean="0">
                          <a:sym typeface="Wingdings"/>
                        </a:rPr>
                        <a:t></a:t>
                      </a:r>
                      <a:endParaRPr lang="cs-CZ" dirty="0"/>
                    </a:p>
                  </a:txBody>
                  <a:tcPr/>
                </a:tc>
                <a:tc>
                  <a:txBody>
                    <a:bodyPr/>
                    <a:lstStyle/>
                    <a:p>
                      <a:pPr algn="ctr"/>
                      <a:r>
                        <a:rPr lang="cs-CZ" dirty="0" smtClean="0">
                          <a:sym typeface="Wingdings" pitchFamily="2" charset="2"/>
                        </a:rPr>
                        <a:t></a:t>
                      </a:r>
                      <a:endParaRPr lang="cs-CZ" dirty="0"/>
                    </a:p>
                  </a:txBody>
                  <a:tcPr/>
                </a:tc>
                <a:extLst>
                  <a:ext uri="{0D108BD9-81ED-4DB2-BD59-A6C34878D82A}">
                    <a16:rowId xmlns:a16="http://schemas.microsoft.com/office/drawing/2014/main" val="10000"/>
                  </a:ext>
                </a:extLst>
              </a:tr>
              <a:tr h="365299">
                <a:tc>
                  <a:txBody>
                    <a:bodyPr/>
                    <a:lstStyle/>
                    <a:p>
                      <a:r>
                        <a:rPr lang="cs-CZ" dirty="0" smtClean="0"/>
                        <a:t>A</a:t>
                      </a:r>
                      <a:endParaRPr lang="cs-CZ" dirty="0"/>
                    </a:p>
                  </a:txBody>
                  <a:tcPr/>
                </a:tc>
                <a:tc>
                  <a:txBody>
                    <a:bodyPr/>
                    <a:lstStyle/>
                    <a:p>
                      <a:pPr algn="ctr"/>
                      <a:r>
                        <a:rPr lang="cs-CZ" dirty="0" smtClean="0"/>
                        <a:t>10</a:t>
                      </a:r>
                      <a:endParaRPr lang="cs-CZ" dirty="0"/>
                    </a:p>
                  </a:txBody>
                  <a:tcPr/>
                </a:tc>
                <a:tc>
                  <a:txBody>
                    <a:bodyPr/>
                    <a:lstStyle/>
                    <a:p>
                      <a:pPr algn="ctr"/>
                      <a:r>
                        <a:rPr lang="cs-CZ" dirty="0" smtClean="0"/>
                        <a:t>0</a:t>
                      </a:r>
                      <a:endParaRPr lang="cs-CZ" dirty="0"/>
                    </a:p>
                  </a:txBody>
                  <a:tcPr/>
                </a:tc>
                <a:extLst>
                  <a:ext uri="{0D108BD9-81ED-4DB2-BD59-A6C34878D82A}">
                    <a16:rowId xmlns:a16="http://schemas.microsoft.com/office/drawing/2014/main" val="10001"/>
                  </a:ext>
                </a:extLst>
              </a:tr>
              <a:tr h="365299">
                <a:tc>
                  <a:txBody>
                    <a:bodyPr/>
                    <a:lstStyle/>
                    <a:p>
                      <a:r>
                        <a:rPr lang="cs-CZ" dirty="0" smtClean="0"/>
                        <a:t>B</a:t>
                      </a:r>
                      <a:endParaRPr lang="cs-CZ" dirty="0"/>
                    </a:p>
                  </a:txBody>
                  <a:tcPr/>
                </a:tc>
                <a:tc>
                  <a:txBody>
                    <a:bodyPr/>
                    <a:lstStyle/>
                    <a:p>
                      <a:pPr algn="ctr"/>
                      <a:r>
                        <a:rPr lang="cs-CZ" dirty="0" smtClean="0"/>
                        <a:t>0</a:t>
                      </a:r>
                      <a:endParaRPr lang="cs-CZ" dirty="0"/>
                    </a:p>
                  </a:txBody>
                  <a:tcPr/>
                </a:tc>
                <a:tc>
                  <a:txBody>
                    <a:bodyPr/>
                    <a:lstStyle/>
                    <a:p>
                      <a:pPr algn="ctr"/>
                      <a:r>
                        <a:rPr lang="cs-CZ" dirty="0" smtClean="0"/>
                        <a:t>10</a:t>
                      </a:r>
                      <a:endParaRPr lang="cs-CZ" dirty="0"/>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1408167" y="5229200"/>
            <a:ext cx="2011705" cy="369332"/>
          </a:xfrm>
          <a:prstGeom prst="rect">
            <a:avLst/>
          </a:prstGeom>
          <a:noFill/>
        </p:spPr>
        <p:txBody>
          <a:bodyPr wrap="none" rtlCol="0">
            <a:spAutoFit/>
          </a:bodyPr>
          <a:lstStyle/>
          <a:p>
            <a:r>
              <a:rPr lang="cs-CZ" dirty="0" smtClean="0"/>
              <a:t>Pozorovaná tabulka</a:t>
            </a:r>
            <a:endParaRPr lang="cs-CZ" dirty="0"/>
          </a:p>
        </p:txBody>
      </p:sp>
      <p:graphicFrame>
        <p:nvGraphicFramePr>
          <p:cNvPr id="19" name="Table 18"/>
          <p:cNvGraphicFramePr>
            <a:graphicFrameLocks noGrp="1"/>
          </p:cNvGraphicFramePr>
          <p:nvPr/>
        </p:nvGraphicFramePr>
        <p:xfrm>
          <a:off x="5124399" y="4005064"/>
          <a:ext cx="3120009" cy="1097280"/>
        </p:xfrm>
        <a:graphic>
          <a:graphicData uri="http://schemas.openxmlformats.org/drawingml/2006/table">
            <a:tbl>
              <a:tblPr firstRow="1" bandRow="1">
                <a:tableStyleId>{5C22544A-7EE6-4342-B048-85BDC9FD1C3A}</a:tableStyleId>
              </a:tblPr>
              <a:tblGrid>
                <a:gridCol w="1040003">
                  <a:extLst>
                    <a:ext uri="{9D8B030D-6E8A-4147-A177-3AD203B41FA5}">
                      <a16:colId xmlns:a16="http://schemas.microsoft.com/office/drawing/2014/main" val="20000"/>
                    </a:ext>
                  </a:extLst>
                </a:gridCol>
                <a:gridCol w="1040003">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365299">
                <a:tc>
                  <a:txBody>
                    <a:bodyPr/>
                    <a:lstStyle/>
                    <a:p>
                      <a:endParaRPr lang="cs-CZ" dirty="0"/>
                    </a:p>
                  </a:txBody>
                  <a:tcPr/>
                </a:tc>
                <a:tc>
                  <a:txBody>
                    <a:bodyPr/>
                    <a:lstStyle/>
                    <a:p>
                      <a:pPr algn="ctr"/>
                      <a:r>
                        <a:rPr lang="cs-CZ" dirty="0" smtClean="0">
                          <a:sym typeface="Wingdings"/>
                        </a:rPr>
                        <a:t></a:t>
                      </a:r>
                      <a:endParaRPr lang="cs-CZ" dirty="0"/>
                    </a:p>
                  </a:txBody>
                  <a:tcPr/>
                </a:tc>
                <a:tc>
                  <a:txBody>
                    <a:bodyPr/>
                    <a:lstStyle/>
                    <a:p>
                      <a:pPr algn="ctr"/>
                      <a:r>
                        <a:rPr lang="cs-CZ" dirty="0" smtClean="0">
                          <a:sym typeface="Wingdings" pitchFamily="2" charset="2"/>
                        </a:rPr>
                        <a:t></a:t>
                      </a:r>
                      <a:endParaRPr lang="cs-CZ" dirty="0"/>
                    </a:p>
                  </a:txBody>
                  <a:tcPr/>
                </a:tc>
                <a:extLst>
                  <a:ext uri="{0D108BD9-81ED-4DB2-BD59-A6C34878D82A}">
                    <a16:rowId xmlns:a16="http://schemas.microsoft.com/office/drawing/2014/main" val="10000"/>
                  </a:ext>
                </a:extLst>
              </a:tr>
              <a:tr h="365299">
                <a:tc>
                  <a:txBody>
                    <a:bodyPr/>
                    <a:lstStyle/>
                    <a:p>
                      <a:r>
                        <a:rPr lang="cs-CZ" dirty="0" smtClean="0"/>
                        <a:t>A</a:t>
                      </a:r>
                      <a:endParaRPr lang="cs-CZ" dirty="0"/>
                    </a:p>
                  </a:txBody>
                  <a:tcPr/>
                </a:tc>
                <a:tc>
                  <a:txBody>
                    <a:bodyPr/>
                    <a:lstStyle/>
                    <a:p>
                      <a:pPr algn="ctr"/>
                      <a:r>
                        <a:rPr lang="cs-CZ" dirty="0" smtClean="0"/>
                        <a:t>5</a:t>
                      </a:r>
                      <a:endParaRPr lang="cs-CZ" dirty="0"/>
                    </a:p>
                  </a:txBody>
                  <a:tcPr/>
                </a:tc>
                <a:tc>
                  <a:txBody>
                    <a:bodyPr/>
                    <a:lstStyle/>
                    <a:p>
                      <a:pPr algn="ctr"/>
                      <a:r>
                        <a:rPr lang="cs-CZ" dirty="0" smtClean="0"/>
                        <a:t>5</a:t>
                      </a:r>
                      <a:endParaRPr lang="cs-CZ" dirty="0"/>
                    </a:p>
                  </a:txBody>
                  <a:tcPr/>
                </a:tc>
                <a:extLst>
                  <a:ext uri="{0D108BD9-81ED-4DB2-BD59-A6C34878D82A}">
                    <a16:rowId xmlns:a16="http://schemas.microsoft.com/office/drawing/2014/main" val="10001"/>
                  </a:ext>
                </a:extLst>
              </a:tr>
              <a:tr h="365299">
                <a:tc>
                  <a:txBody>
                    <a:bodyPr/>
                    <a:lstStyle/>
                    <a:p>
                      <a:r>
                        <a:rPr lang="cs-CZ" dirty="0" smtClean="0"/>
                        <a:t>B</a:t>
                      </a:r>
                      <a:endParaRPr lang="cs-CZ" dirty="0"/>
                    </a:p>
                  </a:txBody>
                  <a:tcPr/>
                </a:tc>
                <a:tc>
                  <a:txBody>
                    <a:bodyPr/>
                    <a:lstStyle/>
                    <a:p>
                      <a:pPr algn="ctr"/>
                      <a:r>
                        <a:rPr lang="cs-CZ" dirty="0" smtClean="0"/>
                        <a:t>5</a:t>
                      </a:r>
                      <a:endParaRPr lang="cs-CZ" dirty="0"/>
                    </a:p>
                  </a:txBody>
                  <a:tcPr/>
                </a:tc>
                <a:tc>
                  <a:txBody>
                    <a:bodyPr/>
                    <a:lstStyle/>
                    <a:p>
                      <a:pPr algn="ctr"/>
                      <a:r>
                        <a:rPr lang="cs-CZ" dirty="0" smtClean="0"/>
                        <a:t>5</a:t>
                      </a:r>
                      <a:endParaRPr lang="cs-CZ" dirty="0"/>
                    </a:p>
                  </a:txBody>
                  <a:tcPr/>
                </a:tc>
                <a:extLst>
                  <a:ext uri="{0D108BD9-81ED-4DB2-BD59-A6C34878D82A}">
                    <a16:rowId xmlns:a16="http://schemas.microsoft.com/office/drawing/2014/main" val="10002"/>
                  </a:ext>
                </a:extLst>
              </a:tr>
            </a:tbl>
          </a:graphicData>
        </a:graphic>
      </p:graphicFrame>
      <p:sp>
        <p:nvSpPr>
          <p:cNvPr id="20" name="TextBox 19"/>
          <p:cNvSpPr txBox="1"/>
          <p:nvPr/>
        </p:nvSpPr>
        <p:spPr>
          <a:xfrm>
            <a:off x="5704982" y="5229200"/>
            <a:ext cx="1945982" cy="369332"/>
          </a:xfrm>
          <a:prstGeom prst="rect">
            <a:avLst/>
          </a:prstGeom>
          <a:noFill/>
        </p:spPr>
        <p:txBody>
          <a:bodyPr wrap="none" rtlCol="0">
            <a:spAutoFit/>
          </a:bodyPr>
          <a:lstStyle/>
          <a:p>
            <a:r>
              <a:rPr lang="cs-CZ" dirty="0" smtClean="0"/>
              <a:t>Očekávaná tabulka</a:t>
            </a:r>
            <a:endParaRPr lang="cs-CZ" dirty="0"/>
          </a:p>
        </p:txBody>
      </p:sp>
      <p:cxnSp>
        <p:nvCxnSpPr>
          <p:cNvPr id="22" name="Straight Arrow Connector 21"/>
          <p:cNvCxnSpPr/>
          <p:nvPr/>
        </p:nvCxnSpPr>
        <p:spPr>
          <a:xfrm flipV="1">
            <a:off x="3203848" y="3573016"/>
            <a:ext cx="7920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572000" y="3573016"/>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1560" y="5661248"/>
            <a:ext cx="8136904" cy="646331"/>
          </a:xfrm>
          <a:prstGeom prst="rect">
            <a:avLst/>
          </a:prstGeom>
          <a:noFill/>
        </p:spPr>
        <p:txBody>
          <a:bodyPr wrap="square" rtlCol="0">
            <a:spAutoFit/>
          </a:bodyPr>
          <a:lstStyle/>
          <a:p>
            <a:r>
              <a:rPr lang="cs-CZ" dirty="0" smtClean="0"/>
              <a:t>Hodnota </a:t>
            </a:r>
            <a:r>
              <a:rPr lang="cs-CZ" dirty="0" err="1" smtClean="0"/>
              <a:t>chi</a:t>
            </a:r>
            <a:r>
              <a:rPr lang="cs-CZ" dirty="0" smtClean="0"/>
              <a:t>-kvadrátu definuje míru odchylky dané buňky (v našem kontextu vztahu taxon-lokalita) od situace, kdy mezi řádky a sloupci (taxon-lokalita) není žádný vztah</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rot="5400000">
            <a:off x="2944263" y="411307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95736" y="4581128"/>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cs-CZ" dirty="0" smtClean="0"/>
              <a:t>Euklidovská vzdálenost jako princip výpočtu vícerozměrných analýz</a:t>
            </a:r>
            <a:endParaRPr lang="cs-CZ" dirty="0"/>
          </a:p>
        </p:txBody>
      </p:sp>
      <p:sp>
        <p:nvSpPr>
          <p:cNvPr id="3" name="Content Placeholder 2"/>
          <p:cNvSpPr>
            <a:spLocks noGrp="1"/>
          </p:cNvSpPr>
          <p:nvPr>
            <p:ph idx="1"/>
          </p:nvPr>
        </p:nvSpPr>
        <p:spPr/>
        <p:txBody>
          <a:bodyPr/>
          <a:lstStyle/>
          <a:p>
            <a:r>
              <a:rPr lang="cs-CZ" dirty="0" smtClean="0"/>
              <a:t>Nejsnáze představitelným měřítkem vztahu dvou objektů ve vícerozměrném prostoru je jejich vzdálenost</a:t>
            </a:r>
          </a:p>
          <a:p>
            <a:r>
              <a:rPr lang="cs-CZ" dirty="0" smtClean="0"/>
              <a:t>Nejjednodušším typem této vzdálenosti (bohužel s omezeným použitím na data společenstev) je Euklidovská vzdálenost vycházející z Pythagorovy věty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18</a:t>
            </a:fld>
            <a:endParaRPr lang="cs-CZ"/>
          </a:p>
        </p:txBody>
      </p:sp>
      <p:sp>
        <p:nvSpPr>
          <p:cNvPr id="6" name="Rectangle 218"/>
          <p:cNvSpPr>
            <a:spLocks noChangeArrowheads="1"/>
          </p:cNvSpPr>
          <p:nvPr/>
        </p:nvSpPr>
        <p:spPr bwMode="auto">
          <a:xfrm>
            <a:off x="1273175" y="2025650"/>
            <a:ext cx="595313" cy="465138"/>
          </a:xfrm>
          <a:prstGeom prst="rect">
            <a:avLst/>
          </a:prstGeom>
          <a:noFill/>
          <a:ln w="9525">
            <a:noFill/>
            <a:miter lim="800000"/>
            <a:headEnd/>
            <a:tailEnd/>
          </a:ln>
        </p:spPr>
        <p:txBody>
          <a:bodyPr/>
          <a:lstStyle/>
          <a:p>
            <a:endParaRPr lang="cs-CZ"/>
          </a:p>
        </p:txBody>
      </p:sp>
      <p:grpSp>
        <p:nvGrpSpPr>
          <p:cNvPr id="77" name="Group 76"/>
          <p:cNvGrpSpPr/>
          <p:nvPr/>
        </p:nvGrpSpPr>
        <p:grpSpPr>
          <a:xfrm>
            <a:off x="1403648" y="3212976"/>
            <a:ext cx="2556285" cy="1944216"/>
            <a:chOff x="1403648" y="3212976"/>
            <a:chExt cx="2556285" cy="1944216"/>
          </a:xfrm>
        </p:grpSpPr>
        <p:cxnSp>
          <p:nvCxnSpPr>
            <p:cNvPr id="74" name="Straight Connector 73"/>
            <p:cNvCxnSpPr/>
            <p:nvPr/>
          </p:nvCxnSpPr>
          <p:spPr>
            <a:xfrm rot="5400000">
              <a:off x="431540" y="4185084"/>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1403649" y="5157191"/>
              <a:ext cx="2556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a:stCxn id="78" idx="7"/>
            <a:endCxn id="79" idx="3"/>
          </p:cNvCxnSpPr>
          <p:nvPr/>
        </p:nvCxnSpPr>
        <p:spPr>
          <a:xfrm rot="5400000" flipH="1" flipV="1">
            <a:off x="2372144" y="3533400"/>
            <a:ext cx="849616" cy="1137648"/>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699792" y="4509120"/>
            <a:ext cx="295274" cy="369332"/>
          </a:xfrm>
          <a:prstGeom prst="rect">
            <a:avLst/>
          </a:prstGeom>
          <a:noFill/>
        </p:spPr>
        <p:txBody>
          <a:bodyPr wrap="none" rtlCol="0">
            <a:spAutoFit/>
          </a:bodyPr>
          <a:lstStyle/>
          <a:p>
            <a:r>
              <a:rPr lang="cs-CZ" dirty="0" smtClean="0"/>
              <a:t>a</a:t>
            </a:r>
            <a:endParaRPr lang="cs-CZ" dirty="0"/>
          </a:p>
        </p:txBody>
      </p:sp>
      <p:sp>
        <p:nvSpPr>
          <p:cNvPr id="94" name="TextBox 93"/>
          <p:cNvSpPr txBox="1"/>
          <p:nvPr/>
        </p:nvSpPr>
        <p:spPr>
          <a:xfrm>
            <a:off x="3419872" y="3933056"/>
            <a:ext cx="306494" cy="369332"/>
          </a:xfrm>
          <a:prstGeom prst="rect">
            <a:avLst/>
          </a:prstGeom>
          <a:noFill/>
        </p:spPr>
        <p:txBody>
          <a:bodyPr wrap="none" rtlCol="0">
            <a:spAutoFit/>
          </a:bodyPr>
          <a:lstStyle/>
          <a:p>
            <a:r>
              <a:rPr lang="cs-CZ" dirty="0" smtClean="0"/>
              <a:t>b</a:t>
            </a:r>
            <a:endParaRPr lang="cs-CZ" dirty="0"/>
          </a:p>
        </p:txBody>
      </p:sp>
      <p:sp>
        <p:nvSpPr>
          <p:cNvPr id="95" name="TextBox 94"/>
          <p:cNvSpPr txBox="1"/>
          <p:nvPr/>
        </p:nvSpPr>
        <p:spPr>
          <a:xfrm>
            <a:off x="2483768" y="3789040"/>
            <a:ext cx="282450" cy="369332"/>
          </a:xfrm>
          <a:prstGeom prst="rect">
            <a:avLst/>
          </a:prstGeom>
          <a:noFill/>
        </p:spPr>
        <p:txBody>
          <a:bodyPr wrap="none" rtlCol="0">
            <a:spAutoFit/>
          </a:bodyPr>
          <a:lstStyle/>
          <a:p>
            <a:r>
              <a:rPr lang="cs-CZ" dirty="0" smtClean="0"/>
              <a:t>c</a:t>
            </a:r>
            <a:endParaRPr lang="cs-CZ" dirty="0"/>
          </a:p>
        </p:txBody>
      </p:sp>
      <p:cxnSp>
        <p:nvCxnSpPr>
          <p:cNvPr id="97" name="Straight Connector 96"/>
          <p:cNvCxnSpPr/>
          <p:nvPr/>
        </p:nvCxnSpPr>
        <p:spPr>
          <a:xfrm rot="5400000" flipH="1" flipV="1">
            <a:off x="1860148" y="4905164"/>
            <a:ext cx="64807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2627784" y="4444669"/>
            <a:ext cx="158417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339197" y="4581955"/>
            <a:ext cx="86409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31640" y="3652581"/>
            <a:ext cx="208823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123728" y="4509120"/>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79" name="Oval 78"/>
          <p:cNvSpPr/>
          <p:nvPr/>
        </p:nvSpPr>
        <p:spPr>
          <a:xfrm>
            <a:off x="3347864" y="3573016"/>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7" name="TextBox 106"/>
          <p:cNvSpPr txBox="1"/>
          <p:nvPr/>
        </p:nvSpPr>
        <p:spPr>
          <a:xfrm>
            <a:off x="2040168" y="5157192"/>
            <a:ext cx="504056" cy="369332"/>
          </a:xfrm>
          <a:prstGeom prst="rect">
            <a:avLst/>
          </a:prstGeom>
          <a:noFill/>
        </p:spPr>
        <p:txBody>
          <a:bodyPr wrap="square" rtlCol="0">
            <a:spAutoFit/>
          </a:bodyPr>
          <a:lstStyle/>
          <a:p>
            <a:r>
              <a:rPr lang="en-US" dirty="0" smtClean="0"/>
              <a:t>y</a:t>
            </a:r>
            <a:r>
              <a:rPr lang="cs-CZ" baseline="-25000" dirty="0" smtClean="0"/>
              <a:t>1</a:t>
            </a:r>
            <a:r>
              <a:rPr lang="en-US" baseline="-25000" dirty="0" smtClean="0"/>
              <a:t>1</a:t>
            </a:r>
            <a:endParaRPr lang="cs-CZ" baseline="-25000" dirty="0"/>
          </a:p>
        </p:txBody>
      </p:sp>
      <p:sp>
        <p:nvSpPr>
          <p:cNvPr id="108" name="TextBox 107"/>
          <p:cNvSpPr txBox="1"/>
          <p:nvPr/>
        </p:nvSpPr>
        <p:spPr>
          <a:xfrm>
            <a:off x="3286975" y="5157192"/>
            <a:ext cx="504056" cy="369332"/>
          </a:xfrm>
          <a:prstGeom prst="rect">
            <a:avLst/>
          </a:prstGeom>
          <a:noFill/>
        </p:spPr>
        <p:txBody>
          <a:bodyPr wrap="square" rtlCol="0">
            <a:spAutoFit/>
          </a:bodyPr>
          <a:lstStyle/>
          <a:p>
            <a:r>
              <a:rPr lang="en-US" dirty="0" smtClean="0"/>
              <a:t>y</a:t>
            </a:r>
            <a:r>
              <a:rPr lang="en-US" baseline="-25000" dirty="0" smtClean="0"/>
              <a:t>1</a:t>
            </a:r>
            <a:r>
              <a:rPr lang="cs-CZ" baseline="-25000" dirty="0" smtClean="0"/>
              <a:t>2</a:t>
            </a:r>
            <a:endParaRPr lang="cs-CZ" baseline="-25000" dirty="0"/>
          </a:p>
        </p:txBody>
      </p:sp>
      <p:sp>
        <p:nvSpPr>
          <p:cNvPr id="109" name="TextBox 108"/>
          <p:cNvSpPr txBox="1"/>
          <p:nvPr/>
        </p:nvSpPr>
        <p:spPr>
          <a:xfrm>
            <a:off x="876921" y="4372661"/>
            <a:ext cx="504056" cy="369332"/>
          </a:xfrm>
          <a:prstGeom prst="rect">
            <a:avLst/>
          </a:prstGeom>
          <a:noFill/>
        </p:spPr>
        <p:txBody>
          <a:bodyPr wrap="square" rtlCol="0">
            <a:spAutoFit/>
          </a:bodyPr>
          <a:lstStyle/>
          <a:p>
            <a:r>
              <a:rPr lang="cs-CZ" dirty="0" smtClean="0"/>
              <a:t>y</a:t>
            </a:r>
            <a:r>
              <a:rPr lang="en-US" baseline="-25000" dirty="0" smtClean="0"/>
              <a:t>2</a:t>
            </a:r>
            <a:r>
              <a:rPr lang="cs-CZ" baseline="-25000" dirty="0" smtClean="0"/>
              <a:t>1</a:t>
            </a:r>
            <a:endParaRPr lang="cs-CZ" baseline="-25000" dirty="0"/>
          </a:p>
        </p:txBody>
      </p:sp>
      <p:sp>
        <p:nvSpPr>
          <p:cNvPr id="110" name="TextBox 109"/>
          <p:cNvSpPr txBox="1"/>
          <p:nvPr/>
        </p:nvSpPr>
        <p:spPr>
          <a:xfrm>
            <a:off x="827584" y="3501008"/>
            <a:ext cx="504056" cy="369332"/>
          </a:xfrm>
          <a:prstGeom prst="rect">
            <a:avLst/>
          </a:prstGeom>
          <a:noFill/>
        </p:spPr>
        <p:txBody>
          <a:bodyPr wrap="square" rtlCol="0">
            <a:spAutoFit/>
          </a:bodyPr>
          <a:lstStyle/>
          <a:p>
            <a:r>
              <a:rPr lang="cs-CZ" dirty="0" smtClean="0"/>
              <a:t>y</a:t>
            </a:r>
            <a:r>
              <a:rPr lang="cs-CZ" baseline="-25000" dirty="0" smtClean="0"/>
              <a:t>2</a:t>
            </a:r>
            <a:r>
              <a:rPr lang="en-US" baseline="-25000" dirty="0" smtClean="0"/>
              <a:t>2</a:t>
            </a:r>
            <a:endParaRPr lang="cs-CZ" baseline="-25000" dirty="0"/>
          </a:p>
        </p:txBody>
      </p:sp>
      <p:pic>
        <p:nvPicPr>
          <p:cNvPr id="25" name="Picture 4"/>
          <p:cNvPicPr>
            <a:picLocks noChangeAspect="1" noChangeArrowheads="1"/>
          </p:cNvPicPr>
          <p:nvPr/>
        </p:nvPicPr>
        <p:blipFill>
          <a:blip r:embed="rId2" cstate="print"/>
          <a:srcRect/>
          <a:stretch>
            <a:fillRect/>
          </a:stretch>
        </p:blipFill>
        <p:spPr bwMode="auto">
          <a:xfrm>
            <a:off x="4427984" y="3212976"/>
            <a:ext cx="3744912" cy="573087"/>
          </a:xfrm>
          <a:prstGeom prst="rect">
            <a:avLst/>
          </a:prstGeom>
          <a:noFill/>
          <a:ln w="9525">
            <a:noFill/>
            <a:miter lim="800000"/>
            <a:headEnd/>
            <a:tailEnd/>
          </a:ln>
        </p:spPr>
      </p:pic>
      <p:sp>
        <p:nvSpPr>
          <p:cNvPr id="26" name="TextBox 25"/>
          <p:cNvSpPr txBox="1"/>
          <p:nvPr/>
        </p:nvSpPr>
        <p:spPr>
          <a:xfrm>
            <a:off x="1835696" y="4221088"/>
            <a:ext cx="504056" cy="369332"/>
          </a:xfrm>
          <a:prstGeom prst="rect">
            <a:avLst/>
          </a:prstGeom>
          <a:noFill/>
        </p:spPr>
        <p:txBody>
          <a:bodyPr wrap="square" rtlCol="0">
            <a:spAutoFit/>
          </a:bodyPr>
          <a:lstStyle/>
          <a:p>
            <a:r>
              <a:rPr lang="en-US" dirty="0" smtClean="0"/>
              <a:t>X</a:t>
            </a:r>
            <a:r>
              <a:rPr lang="en-US" baseline="-25000" dirty="0" smtClean="0"/>
              <a:t>1</a:t>
            </a:r>
            <a:endParaRPr lang="cs-CZ" baseline="-25000" dirty="0"/>
          </a:p>
        </p:txBody>
      </p:sp>
      <p:sp>
        <p:nvSpPr>
          <p:cNvPr id="27" name="TextBox 26"/>
          <p:cNvSpPr txBox="1"/>
          <p:nvPr/>
        </p:nvSpPr>
        <p:spPr>
          <a:xfrm>
            <a:off x="3203848" y="3212976"/>
            <a:ext cx="504056" cy="369332"/>
          </a:xfrm>
          <a:prstGeom prst="rect">
            <a:avLst/>
          </a:prstGeom>
          <a:noFill/>
        </p:spPr>
        <p:txBody>
          <a:bodyPr wrap="square" rtlCol="0">
            <a:spAutoFit/>
          </a:bodyPr>
          <a:lstStyle/>
          <a:p>
            <a:r>
              <a:rPr lang="en-US" dirty="0" smtClean="0"/>
              <a:t>X</a:t>
            </a:r>
            <a:r>
              <a:rPr lang="en-US" baseline="-25000" dirty="0" smtClean="0"/>
              <a:t>2</a:t>
            </a:r>
            <a:endParaRPr lang="cs-CZ" baseline="-2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ChangeArrowheads="1"/>
          </p:cNvSpPr>
          <p:nvPr/>
        </p:nvSpPr>
        <p:spPr bwMode="auto">
          <a:xfrm>
            <a:off x="228600" y="1905000"/>
            <a:ext cx="8534400" cy="1524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defRPr/>
            </a:pPr>
            <a:endParaRPr lang="cs-CZ"/>
          </a:p>
        </p:txBody>
      </p:sp>
      <p:sp>
        <p:nvSpPr>
          <p:cNvPr id="405508" name="Rectangle 4"/>
          <p:cNvSpPr>
            <a:spLocks noChangeArrowheads="1"/>
          </p:cNvSpPr>
          <p:nvPr/>
        </p:nvSpPr>
        <p:spPr bwMode="auto">
          <a:xfrm>
            <a:off x="228600" y="5797550"/>
            <a:ext cx="8534400" cy="1524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defRPr/>
            </a:pPr>
            <a:endParaRPr lang="cs-CZ"/>
          </a:p>
        </p:txBody>
      </p:sp>
      <p:sp>
        <p:nvSpPr>
          <p:cNvPr id="70660" name="Rectangle 5"/>
          <p:cNvSpPr>
            <a:spLocks noGrp="1" noChangeArrowheads="1"/>
          </p:cNvSpPr>
          <p:nvPr>
            <p:ph type="body" sz="half" idx="1"/>
          </p:nvPr>
        </p:nvSpPr>
        <p:spPr>
          <a:xfrm>
            <a:off x="152400" y="2057400"/>
            <a:ext cx="4267200" cy="3603848"/>
          </a:xfrm>
          <a:noFill/>
        </p:spPr>
        <p:txBody>
          <a:bodyPr>
            <a:normAutofit/>
          </a:bodyPr>
          <a:lstStyle/>
          <a:p>
            <a:pPr eaLnBrk="1" hangingPunct="1"/>
            <a:r>
              <a:rPr lang="cs-CZ" sz="2000" dirty="0" smtClean="0"/>
              <a:t>vytváření shluků objektů na základě jejich podobnosti</a:t>
            </a:r>
          </a:p>
          <a:p>
            <a:pPr eaLnBrk="1" hangingPunct="1"/>
            <a:r>
              <a:rPr lang="cs-CZ" sz="2000" dirty="0" smtClean="0"/>
              <a:t>identifikace typů objektů</a:t>
            </a:r>
          </a:p>
          <a:p>
            <a:pPr eaLnBrk="1" hangingPunct="1"/>
            <a:endParaRPr lang="cs-CZ" sz="2000" dirty="0"/>
          </a:p>
          <a:p>
            <a:pPr eaLnBrk="1" hangingPunct="1"/>
            <a:endParaRPr lang="cs-CZ" sz="2000" dirty="0" smtClean="0"/>
          </a:p>
          <a:p>
            <a:pPr eaLnBrk="1" hangingPunct="1"/>
            <a:r>
              <a:rPr lang="cs-CZ" sz="2000" dirty="0" smtClean="0"/>
              <a:t>Na základě vícerozměrné kombinace prediktorů zařazujeme objekty do skupin (klasifikace) nebo predikujeme spojitou proměnnou (predikce)</a:t>
            </a:r>
          </a:p>
        </p:txBody>
      </p:sp>
      <p:sp>
        <p:nvSpPr>
          <p:cNvPr id="70661" name="Rectangle 6"/>
          <p:cNvSpPr>
            <a:spLocks noGrp="1" noChangeArrowheads="1"/>
          </p:cNvSpPr>
          <p:nvPr>
            <p:ph type="body" sz="half" idx="2"/>
          </p:nvPr>
        </p:nvSpPr>
        <p:spPr>
          <a:xfrm>
            <a:off x="4876800" y="2057400"/>
            <a:ext cx="4267200" cy="2438400"/>
          </a:xfrm>
          <a:noFill/>
        </p:spPr>
        <p:txBody>
          <a:bodyPr/>
          <a:lstStyle/>
          <a:p>
            <a:pPr eaLnBrk="1" hangingPunct="1"/>
            <a:r>
              <a:rPr lang="cs-CZ" sz="2000" smtClean="0"/>
              <a:t>zjednodušení vícerozměrného problému do menšího počtu rozměrů</a:t>
            </a:r>
          </a:p>
          <a:p>
            <a:pPr eaLnBrk="1" hangingPunct="1"/>
            <a:r>
              <a:rPr lang="cs-CZ" sz="2000" smtClean="0"/>
              <a:t>principem je tvorba nových rozměrů, které lépe vyčerpávají variabilitu dat</a:t>
            </a:r>
          </a:p>
        </p:txBody>
      </p:sp>
      <p:sp>
        <p:nvSpPr>
          <p:cNvPr id="70662" name="Rectangle 7"/>
          <p:cNvSpPr>
            <a:spLocks noChangeArrowheads="1"/>
          </p:cNvSpPr>
          <p:nvPr/>
        </p:nvSpPr>
        <p:spPr bwMode="auto">
          <a:xfrm>
            <a:off x="827088" y="1371600"/>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SHLUKOVÁ ANALÝZA</a:t>
            </a:r>
          </a:p>
        </p:txBody>
      </p:sp>
      <p:sp>
        <p:nvSpPr>
          <p:cNvPr id="70663" name="Rectangle 8"/>
          <p:cNvSpPr>
            <a:spLocks noChangeArrowheads="1"/>
          </p:cNvSpPr>
          <p:nvPr/>
        </p:nvSpPr>
        <p:spPr bwMode="auto">
          <a:xfrm>
            <a:off x="4859338" y="1371600"/>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ORDINAČNÍ METODY</a:t>
            </a:r>
          </a:p>
        </p:txBody>
      </p:sp>
      <p:sp>
        <p:nvSpPr>
          <p:cNvPr id="405515" name="Rectangle 11"/>
          <p:cNvSpPr>
            <a:spLocks noGrp="1" noChangeArrowheads="1"/>
          </p:cNvSpPr>
          <p:nvPr>
            <p:ph type="title"/>
          </p:nvPr>
        </p:nvSpPr>
        <p:spPr>
          <a:xfrm>
            <a:off x="468313" y="260350"/>
            <a:ext cx="7747000" cy="504825"/>
          </a:xfrm>
        </p:spPr>
        <p:txBody>
          <a:bodyPr>
            <a:normAutofit fontScale="90000"/>
          </a:bodyPr>
          <a:lstStyle/>
          <a:p>
            <a:pPr eaLnBrk="1" hangingPunct="1">
              <a:defRPr/>
            </a:pPr>
            <a:r>
              <a:rPr lang="cs-CZ" dirty="0" smtClean="0"/>
              <a:t>Základní typy vícerozměrných analýz  </a:t>
            </a:r>
          </a:p>
        </p:txBody>
      </p:sp>
      <p:sp>
        <p:nvSpPr>
          <p:cNvPr id="9" name="Rectangle 7"/>
          <p:cNvSpPr>
            <a:spLocks noChangeArrowheads="1"/>
          </p:cNvSpPr>
          <p:nvPr/>
        </p:nvSpPr>
        <p:spPr bwMode="auto">
          <a:xfrm>
            <a:off x="755576" y="3394075"/>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dirty="0" smtClean="0">
                <a:solidFill>
                  <a:schemeClr val="bg1"/>
                </a:solidFill>
              </a:rPr>
              <a:t>KLASIFIKACE / PREDIKCE</a:t>
            </a:r>
            <a:endParaRPr lang="cs-CZ"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smtClean="0"/>
              <a:t>Smysl a cíle vícerozměrné analýzy dat</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Typy vícerozměrných analýz</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20</a:t>
            </a:fld>
            <a:endParaRPr lang="cs-CZ"/>
          </a:p>
        </p:txBody>
      </p:sp>
      <p:sp>
        <p:nvSpPr>
          <p:cNvPr id="6" name="Oval 66"/>
          <p:cNvSpPr>
            <a:spLocks noChangeArrowheads="1"/>
          </p:cNvSpPr>
          <p:nvPr/>
        </p:nvSpPr>
        <p:spPr bwMode="auto">
          <a:xfrm>
            <a:off x="4705350" y="4579937"/>
            <a:ext cx="906463" cy="941388"/>
          </a:xfrm>
          <a:prstGeom prst="ellipse">
            <a:avLst/>
          </a:prstGeom>
          <a:solidFill>
            <a:srgbClr val="FFCC99"/>
          </a:solidFill>
          <a:ln w="9525">
            <a:solidFill>
              <a:schemeClr val="tx1"/>
            </a:solidFill>
            <a:round/>
            <a:headEnd/>
            <a:tailEnd/>
          </a:ln>
        </p:spPr>
        <p:txBody>
          <a:bodyPr wrap="none" anchor="ctr"/>
          <a:lstStyle/>
          <a:p>
            <a:endParaRPr lang="cs-CZ" sz="1400" b="0" i="0">
              <a:latin typeface="Verdana" pitchFamily="34" charset="0"/>
            </a:endParaRPr>
          </a:p>
        </p:txBody>
      </p:sp>
      <p:sp>
        <p:nvSpPr>
          <p:cNvPr id="7" name="Oval 65"/>
          <p:cNvSpPr>
            <a:spLocks noChangeArrowheads="1"/>
          </p:cNvSpPr>
          <p:nvPr/>
        </p:nvSpPr>
        <p:spPr bwMode="auto">
          <a:xfrm>
            <a:off x="3200400" y="4486275"/>
            <a:ext cx="863600" cy="863600"/>
          </a:xfrm>
          <a:prstGeom prst="ellipse">
            <a:avLst/>
          </a:prstGeom>
          <a:solidFill>
            <a:srgbClr val="FFFF99"/>
          </a:solidFill>
          <a:ln w="9525">
            <a:solidFill>
              <a:schemeClr val="tx1"/>
            </a:solidFill>
            <a:round/>
            <a:headEnd/>
            <a:tailEnd/>
          </a:ln>
        </p:spPr>
        <p:txBody>
          <a:bodyPr wrap="none" anchor="ctr"/>
          <a:lstStyle/>
          <a:p>
            <a:endParaRPr lang="cs-CZ" sz="1400" b="0" i="0">
              <a:latin typeface="Verdana" pitchFamily="34" charset="0"/>
            </a:endParaRPr>
          </a:p>
        </p:txBody>
      </p:sp>
      <p:grpSp>
        <p:nvGrpSpPr>
          <p:cNvPr id="8" name="Group 49"/>
          <p:cNvGrpSpPr>
            <a:grpSpLocks/>
          </p:cNvGrpSpPr>
          <p:nvPr/>
        </p:nvGrpSpPr>
        <p:grpSpPr bwMode="auto">
          <a:xfrm>
            <a:off x="3079750" y="3602433"/>
            <a:ext cx="2700338" cy="2700337"/>
            <a:chOff x="4037" y="1457"/>
            <a:chExt cx="1701" cy="1701"/>
          </a:xfrm>
        </p:grpSpPr>
        <p:sp>
          <p:nvSpPr>
            <p:cNvPr id="9" name="Line 50"/>
            <p:cNvSpPr>
              <a:spLocks noChangeShapeType="1"/>
            </p:cNvSpPr>
            <p:nvPr/>
          </p:nvSpPr>
          <p:spPr bwMode="auto">
            <a:xfrm>
              <a:off x="4037" y="2307"/>
              <a:ext cx="1701" cy="0"/>
            </a:xfrm>
            <a:prstGeom prst="line">
              <a:avLst/>
            </a:prstGeom>
            <a:noFill/>
            <a:ln w="28575">
              <a:solidFill>
                <a:schemeClr val="tx1"/>
              </a:solidFill>
              <a:round/>
              <a:headEnd/>
              <a:tailEnd/>
            </a:ln>
          </p:spPr>
          <p:txBody>
            <a:bodyPr wrap="none">
              <a:spAutoFit/>
            </a:bodyPr>
            <a:lstStyle/>
            <a:p>
              <a:endParaRPr lang="cs-CZ"/>
            </a:p>
          </p:txBody>
        </p:sp>
        <p:sp>
          <p:nvSpPr>
            <p:cNvPr id="10" name="Line 51"/>
            <p:cNvSpPr>
              <a:spLocks noChangeShapeType="1"/>
            </p:cNvSpPr>
            <p:nvPr/>
          </p:nvSpPr>
          <p:spPr bwMode="auto">
            <a:xfrm rot="5400000">
              <a:off x="4037" y="2307"/>
              <a:ext cx="1701" cy="1"/>
            </a:xfrm>
            <a:prstGeom prst="line">
              <a:avLst/>
            </a:prstGeom>
            <a:noFill/>
            <a:ln w="28575">
              <a:solidFill>
                <a:schemeClr val="tx1"/>
              </a:solidFill>
              <a:round/>
              <a:headEnd/>
              <a:tailEnd/>
            </a:ln>
          </p:spPr>
          <p:txBody>
            <a:bodyPr wrap="none">
              <a:spAutoFit/>
            </a:bodyPr>
            <a:lstStyle/>
            <a:p>
              <a:endParaRPr lang="cs-CZ"/>
            </a:p>
          </p:txBody>
        </p:sp>
      </p:grpSp>
      <p:pic>
        <p:nvPicPr>
          <p:cNvPr id="11" name="Picture 52"/>
          <p:cNvPicPr>
            <a:picLocks noChangeAspect="1" noChangeArrowheads="1"/>
          </p:cNvPicPr>
          <p:nvPr/>
        </p:nvPicPr>
        <p:blipFill>
          <a:blip r:embed="rId2" cstate="print">
            <a:lum contrast="18000"/>
            <a:grayscl/>
          </a:blip>
          <a:srcRect/>
          <a:stretch>
            <a:fillRect/>
          </a:stretch>
        </p:blipFill>
        <p:spPr bwMode="auto">
          <a:xfrm>
            <a:off x="3784600" y="4695825"/>
            <a:ext cx="157163" cy="431800"/>
          </a:xfrm>
          <a:prstGeom prst="rect">
            <a:avLst/>
          </a:prstGeom>
          <a:noFill/>
          <a:ln w="9525" algn="ctr">
            <a:noFill/>
            <a:miter lim="800000"/>
            <a:headEnd/>
            <a:tailEnd/>
          </a:ln>
        </p:spPr>
      </p:pic>
      <p:pic>
        <p:nvPicPr>
          <p:cNvPr id="12" name="Picture 53"/>
          <p:cNvPicPr>
            <a:picLocks noChangeAspect="1" noChangeArrowheads="1"/>
          </p:cNvPicPr>
          <p:nvPr/>
        </p:nvPicPr>
        <p:blipFill>
          <a:blip r:embed="rId2" cstate="print">
            <a:lum contrast="18000"/>
            <a:grayscl/>
          </a:blip>
          <a:srcRect/>
          <a:stretch>
            <a:fillRect/>
          </a:stretch>
        </p:blipFill>
        <p:spPr bwMode="auto">
          <a:xfrm>
            <a:off x="3289300" y="4706937"/>
            <a:ext cx="157163" cy="431800"/>
          </a:xfrm>
          <a:prstGeom prst="rect">
            <a:avLst/>
          </a:prstGeom>
          <a:noFill/>
          <a:ln w="9525" algn="ctr">
            <a:noFill/>
            <a:miter lim="800000"/>
            <a:headEnd/>
            <a:tailEnd/>
          </a:ln>
        </p:spPr>
      </p:pic>
      <p:pic>
        <p:nvPicPr>
          <p:cNvPr id="13" name="Picture 54"/>
          <p:cNvPicPr>
            <a:picLocks noChangeAspect="1" noChangeArrowheads="1"/>
          </p:cNvPicPr>
          <p:nvPr/>
        </p:nvPicPr>
        <p:blipFill>
          <a:blip r:embed="rId2" cstate="print"/>
          <a:srcRect/>
          <a:stretch>
            <a:fillRect/>
          </a:stretch>
        </p:blipFill>
        <p:spPr bwMode="auto">
          <a:xfrm>
            <a:off x="4867275" y="4759325"/>
            <a:ext cx="157163" cy="431800"/>
          </a:xfrm>
          <a:prstGeom prst="rect">
            <a:avLst/>
          </a:prstGeom>
          <a:noFill/>
          <a:ln w="9525" algn="ctr">
            <a:noFill/>
            <a:miter lim="800000"/>
            <a:headEnd/>
            <a:tailEnd/>
          </a:ln>
        </p:spPr>
      </p:pic>
      <p:pic>
        <p:nvPicPr>
          <p:cNvPr id="14" name="Picture 55"/>
          <p:cNvPicPr>
            <a:picLocks noChangeAspect="1" noChangeArrowheads="1"/>
          </p:cNvPicPr>
          <p:nvPr/>
        </p:nvPicPr>
        <p:blipFill>
          <a:blip r:embed="rId2" cstate="print"/>
          <a:srcRect/>
          <a:stretch>
            <a:fillRect/>
          </a:stretch>
        </p:blipFill>
        <p:spPr bwMode="auto">
          <a:xfrm>
            <a:off x="5324475" y="4706937"/>
            <a:ext cx="157163" cy="431800"/>
          </a:xfrm>
          <a:prstGeom prst="rect">
            <a:avLst/>
          </a:prstGeom>
          <a:noFill/>
          <a:ln w="9525" algn="ctr">
            <a:noFill/>
            <a:miter lim="800000"/>
            <a:headEnd/>
            <a:tailEnd/>
          </a:ln>
        </p:spPr>
      </p:pic>
      <p:pic>
        <p:nvPicPr>
          <p:cNvPr id="15" name="Picture 56"/>
          <p:cNvPicPr>
            <a:picLocks noChangeAspect="1" noChangeArrowheads="1"/>
          </p:cNvPicPr>
          <p:nvPr/>
        </p:nvPicPr>
        <p:blipFill>
          <a:blip r:embed="rId2" cstate="print"/>
          <a:srcRect/>
          <a:stretch>
            <a:fillRect/>
          </a:stretch>
        </p:blipFill>
        <p:spPr bwMode="auto">
          <a:xfrm>
            <a:off x="5070475" y="5064125"/>
            <a:ext cx="157163" cy="431800"/>
          </a:xfrm>
          <a:prstGeom prst="rect">
            <a:avLst/>
          </a:prstGeom>
          <a:noFill/>
          <a:ln w="9525" algn="ctr">
            <a:noFill/>
            <a:miter lim="800000"/>
            <a:headEnd/>
            <a:tailEnd/>
          </a:ln>
        </p:spPr>
      </p:pic>
      <p:sp>
        <p:nvSpPr>
          <p:cNvPr id="16" name="Text Box 57"/>
          <p:cNvSpPr txBox="1">
            <a:spLocks noChangeArrowheads="1"/>
          </p:cNvSpPr>
          <p:nvPr/>
        </p:nvSpPr>
        <p:spPr bwMode="auto">
          <a:xfrm>
            <a:off x="5652120" y="4437112"/>
            <a:ext cx="1849438" cy="304800"/>
          </a:xfrm>
          <a:prstGeom prst="rect">
            <a:avLst/>
          </a:prstGeom>
          <a:noFill/>
          <a:ln w="9525" algn="ctr">
            <a:noFill/>
            <a:miter lim="800000"/>
            <a:headEnd/>
            <a:tailEnd/>
          </a:ln>
        </p:spPr>
        <p:txBody>
          <a:bodyPr wrap="none">
            <a:spAutoFit/>
          </a:bodyPr>
          <a:lstStyle/>
          <a:p>
            <a:pPr algn="ctr">
              <a:spcBef>
                <a:spcPct val="50000"/>
              </a:spcBef>
            </a:pPr>
            <a:r>
              <a:rPr lang="cs-CZ" sz="1400" b="0" i="0" dirty="0"/>
              <a:t>Diskriminační prostor</a:t>
            </a:r>
          </a:p>
        </p:txBody>
      </p:sp>
      <p:sp>
        <p:nvSpPr>
          <p:cNvPr id="17" name="Line 60"/>
          <p:cNvSpPr>
            <a:spLocks noChangeShapeType="1"/>
          </p:cNvSpPr>
          <p:nvPr/>
        </p:nvSpPr>
        <p:spPr bwMode="auto">
          <a:xfrm flipV="1">
            <a:off x="4454525" y="4403725"/>
            <a:ext cx="820738" cy="522287"/>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18" name="Line 61"/>
          <p:cNvSpPr>
            <a:spLocks noChangeShapeType="1"/>
          </p:cNvSpPr>
          <p:nvPr/>
        </p:nvSpPr>
        <p:spPr bwMode="auto">
          <a:xfrm>
            <a:off x="4411663" y="4906962"/>
            <a:ext cx="792162" cy="720725"/>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19" name="Text Box 62"/>
          <p:cNvSpPr txBox="1">
            <a:spLocks noChangeArrowheads="1"/>
          </p:cNvSpPr>
          <p:nvPr/>
        </p:nvSpPr>
        <p:spPr bwMode="auto">
          <a:xfrm>
            <a:off x="5059363" y="4043362"/>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20" name="Text Box 63"/>
          <p:cNvSpPr txBox="1">
            <a:spLocks noChangeArrowheads="1"/>
          </p:cNvSpPr>
          <p:nvPr/>
        </p:nvSpPr>
        <p:spPr bwMode="auto">
          <a:xfrm>
            <a:off x="5203825" y="5554662"/>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x</a:t>
            </a:r>
          </a:p>
        </p:txBody>
      </p:sp>
      <p:grpSp>
        <p:nvGrpSpPr>
          <p:cNvPr id="21" name="Group 2"/>
          <p:cNvGrpSpPr>
            <a:grpSpLocks/>
          </p:cNvGrpSpPr>
          <p:nvPr/>
        </p:nvGrpSpPr>
        <p:grpSpPr bwMode="auto">
          <a:xfrm>
            <a:off x="6048673" y="880816"/>
            <a:ext cx="2700337" cy="2700337"/>
            <a:chOff x="4037" y="1457"/>
            <a:chExt cx="1701" cy="1701"/>
          </a:xfrm>
        </p:grpSpPr>
        <p:sp>
          <p:nvSpPr>
            <p:cNvPr id="22" name="Line 3"/>
            <p:cNvSpPr>
              <a:spLocks noChangeShapeType="1"/>
            </p:cNvSpPr>
            <p:nvPr/>
          </p:nvSpPr>
          <p:spPr bwMode="auto">
            <a:xfrm>
              <a:off x="4037" y="2307"/>
              <a:ext cx="1701" cy="0"/>
            </a:xfrm>
            <a:prstGeom prst="line">
              <a:avLst/>
            </a:prstGeom>
            <a:noFill/>
            <a:ln w="28575">
              <a:solidFill>
                <a:schemeClr val="tx1"/>
              </a:solidFill>
              <a:round/>
              <a:headEnd/>
              <a:tailEnd/>
            </a:ln>
          </p:spPr>
          <p:txBody>
            <a:bodyPr wrap="none">
              <a:spAutoFit/>
            </a:bodyPr>
            <a:lstStyle/>
            <a:p>
              <a:endParaRPr lang="cs-CZ"/>
            </a:p>
          </p:txBody>
        </p:sp>
        <p:sp>
          <p:nvSpPr>
            <p:cNvPr id="23" name="Line 4"/>
            <p:cNvSpPr>
              <a:spLocks noChangeShapeType="1"/>
            </p:cNvSpPr>
            <p:nvPr/>
          </p:nvSpPr>
          <p:spPr bwMode="auto">
            <a:xfrm rot="5400000">
              <a:off x="4037" y="2307"/>
              <a:ext cx="1701" cy="1"/>
            </a:xfrm>
            <a:prstGeom prst="line">
              <a:avLst/>
            </a:prstGeom>
            <a:noFill/>
            <a:ln w="28575">
              <a:solidFill>
                <a:schemeClr val="tx1"/>
              </a:solidFill>
              <a:round/>
              <a:headEnd/>
              <a:tailEnd/>
            </a:ln>
          </p:spPr>
          <p:txBody>
            <a:bodyPr wrap="none">
              <a:spAutoFit/>
            </a:bodyPr>
            <a:lstStyle/>
            <a:p>
              <a:endParaRPr lang="cs-CZ"/>
            </a:p>
          </p:txBody>
        </p:sp>
      </p:grpSp>
      <p:sp>
        <p:nvSpPr>
          <p:cNvPr id="24" name="Rectangle 6"/>
          <p:cNvSpPr>
            <a:spLocks noChangeArrowheads="1"/>
          </p:cNvSpPr>
          <p:nvPr/>
        </p:nvSpPr>
        <p:spPr bwMode="auto">
          <a:xfrm rot="16200000">
            <a:off x="-1143322" y="2303563"/>
            <a:ext cx="3238500" cy="304800"/>
          </a:xfrm>
          <a:prstGeom prst="rect">
            <a:avLst/>
          </a:prstGeom>
          <a:solidFill>
            <a:schemeClr val="accent1"/>
          </a:solidFill>
          <a:ln w="9525">
            <a:solidFill>
              <a:schemeClr val="tx1"/>
            </a:solidFill>
            <a:miter lim="800000"/>
            <a:headEnd/>
            <a:tailEnd/>
          </a:ln>
        </p:spPr>
        <p:txBody>
          <a:bodyPr anchor="ctr"/>
          <a:lstStyle/>
          <a:p>
            <a:pPr algn="ctr">
              <a:spcBef>
                <a:spcPct val="20000"/>
              </a:spcBef>
            </a:pPr>
            <a:r>
              <a:rPr lang="cs-CZ" sz="1400" i="0" dirty="0">
                <a:solidFill>
                  <a:schemeClr val="bg1"/>
                </a:solidFill>
              </a:rPr>
              <a:t>SHLUKOVÁ ANALÝZA</a:t>
            </a:r>
          </a:p>
        </p:txBody>
      </p:sp>
      <p:sp>
        <p:nvSpPr>
          <p:cNvPr id="25" name="Rectangle 7"/>
          <p:cNvSpPr>
            <a:spLocks noChangeArrowheads="1"/>
          </p:cNvSpPr>
          <p:nvPr/>
        </p:nvSpPr>
        <p:spPr bwMode="auto">
          <a:xfrm rot="16200000">
            <a:off x="7317085" y="2087539"/>
            <a:ext cx="3238500" cy="304800"/>
          </a:xfrm>
          <a:prstGeom prst="rect">
            <a:avLst/>
          </a:prstGeom>
          <a:solidFill>
            <a:schemeClr val="accent1"/>
          </a:solidFill>
          <a:ln w="9525" algn="ctr">
            <a:solidFill>
              <a:schemeClr val="tx1"/>
            </a:solidFill>
            <a:miter lim="800000"/>
            <a:headEnd/>
            <a:tailEnd/>
          </a:ln>
        </p:spPr>
        <p:txBody>
          <a:bodyPr anchor="ctr"/>
          <a:lstStyle/>
          <a:p>
            <a:pPr algn="ctr">
              <a:spcBef>
                <a:spcPct val="20000"/>
              </a:spcBef>
            </a:pPr>
            <a:r>
              <a:rPr lang="cs-CZ" sz="1400" i="0">
                <a:solidFill>
                  <a:schemeClr val="bg1"/>
                </a:solidFill>
              </a:rPr>
              <a:t>ORDINAČNÍ METODY</a:t>
            </a:r>
          </a:p>
        </p:txBody>
      </p:sp>
      <p:grpSp>
        <p:nvGrpSpPr>
          <p:cNvPr id="26" name="Group 8"/>
          <p:cNvGrpSpPr>
            <a:grpSpLocks/>
          </p:cNvGrpSpPr>
          <p:nvPr/>
        </p:nvGrpSpPr>
        <p:grpSpPr bwMode="auto">
          <a:xfrm>
            <a:off x="3203153" y="1420566"/>
            <a:ext cx="1670050" cy="1871662"/>
            <a:chOff x="2245" y="1797"/>
            <a:chExt cx="1052" cy="1179"/>
          </a:xfrm>
        </p:grpSpPr>
        <p:pic>
          <p:nvPicPr>
            <p:cNvPr id="27" name="Picture 9"/>
            <p:cNvPicPr>
              <a:picLocks noChangeAspect="1" noChangeArrowheads="1"/>
            </p:cNvPicPr>
            <p:nvPr/>
          </p:nvPicPr>
          <p:blipFill>
            <a:blip r:embed="rId2" cstate="print"/>
            <a:srcRect/>
            <a:stretch>
              <a:fillRect/>
            </a:stretch>
          </p:blipFill>
          <p:spPr bwMode="auto">
            <a:xfrm>
              <a:off x="2461" y="2478"/>
              <a:ext cx="99" cy="272"/>
            </a:xfrm>
            <a:prstGeom prst="rect">
              <a:avLst/>
            </a:prstGeom>
            <a:noFill/>
            <a:ln w="9525" algn="ctr">
              <a:noFill/>
              <a:miter lim="800000"/>
              <a:headEnd/>
              <a:tailEnd/>
            </a:ln>
          </p:spPr>
        </p:pic>
        <p:pic>
          <p:nvPicPr>
            <p:cNvPr id="28" name="Picture 10"/>
            <p:cNvPicPr>
              <a:picLocks noChangeAspect="1" noChangeArrowheads="1"/>
            </p:cNvPicPr>
            <p:nvPr/>
          </p:nvPicPr>
          <p:blipFill>
            <a:blip r:embed="rId2" cstate="print"/>
            <a:srcRect/>
            <a:stretch>
              <a:fillRect/>
            </a:stretch>
          </p:blipFill>
          <p:spPr bwMode="auto">
            <a:xfrm>
              <a:off x="2245" y="2704"/>
              <a:ext cx="99" cy="272"/>
            </a:xfrm>
            <a:prstGeom prst="rect">
              <a:avLst/>
            </a:prstGeom>
            <a:noFill/>
            <a:ln w="9525" algn="ctr">
              <a:noFill/>
              <a:miter lim="800000"/>
              <a:headEnd/>
              <a:tailEnd/>
            </a:ln>
          </p:spPr>
        </p:pic>
        <p:pic>
          <p:nvPicPr>
            <p:cNvPr id="29" name="Picture 11"/>
            <p:cNvPicPr>
              <a:picLocks noChangeAspect="1" noChangeArrowheads="1"/>
            </p:cNvPicPr>
            <p:nvPr/>
          </p:nvPicPr>
          <p:blipFill>
            <a:blip r:embed="rId2" cstate="print"/>
            <a:srcRect/>
            <a:stretch>
              <a:fillRect/>
            </a:stretch>
          </p:blipFill>
          <p:spPr bwMode="auto">
            <a:xfrm>
              <a:off x="2971" y="2024"/>
              <a:ext cx="99" cy="272"/>
            </a:xfrm>
            <a:prstGeom prst="rect">
              <a:avLst/>
            </a:prstGeom>
            <a:noFill/>
            <a:ln w="9525" algn="ctr">
              <a:noFill/>
              <a:miter lim="800000"/>
              <a:headEnd/>
              <a:tailEnd/>
            </a:ln>
          </p:spPr>
        </p:pic>
        <p:pic>
          <p:nvPicPr>
            <p:cNvPr id="30" name="Picture 12"/>
            <p:cNvPicPr>
              <a:picLocks noChangeAspect="1" noChangeArrowheads="1"/>
            </p:cNvPicPr>
            <p:nvPr/>
          </p:nvPicPr>
          <p:blipFill>
            <a:blip r:embed="rId2" cstate="print"/>
            <a:srcRect/>
            <a:stretch>
              <a:fillRect/>
            </a:stretch>
          </p:blipFill>
          <p:spPr bwMode="auto">
            <a:xfrm>
              <a:off x="3152" y="1797"/>
              <a:ext cx="99" cy="272"/>
            </a:xfrm>
            <a:prstGeom prst="rect">
              <a:avLst/>
            </a:prstGeom>
            <a:noFill/>
            <a:ln w="9525" algn="ctr">
              <a:noFill/>
              <a:miter lim="800000"/>
              <a:headEnd/>
              <a:tailEnd/>
            </a:ln>
          </p:spPr>
        </p:pic>
        <p:pic>
          <p:nvPicPr>
            <p:cNvPr id="31" name="Picture 13"/>
            <p:cNvPicPr>
              <a:picLocks noChangeAspect="1" noChangeArrowheads="1"/>
            </p:cNvPicPr>
            <p:nvPr/>
          </p:nvPicPr>
          <p:blipFill>
            <a:blip r:embed="rId2" cstate="print"/>
            <a:srcRect/>
            <a:stretch>
              <a:fillRect/>
            </a:stretch>
          </p:blipFill>
          <p:spPr bwMode="auto">
            <a:xfrm>
              <a:off x="3198" y="2069"/>
              <a:ext cx="99" cy="272"/>
            </a:xfrm>
            <a:prstGeom prst="rect">
              <a:avLst/>
            </a:prstGeom>
            <a:noFill/>
            <a:ln w="9525" algn="ctr">
              <a:noFill/>
              <a:miter lim="800000"/>
              <a:headEnd/>
              <a:tailEnd/>
            </a:ln>
          </p:spPr>
        </p:pic>
      </p:grpSp>
      <p:grpSp>
        <p:nvGrpSpPr>
          <p:cNvPr id="32" name="Group 14"/>
          <p:cNvGrpSpPr>
            <a:grpSpLocks/>
          </p:cNvGrpSpPr>
          <p:nvPr/>
        </p:nvGrpSpPr>
        <p:grpSpPr bwMode="auto">
          <a:xfrm>
            <a:off x="2915816" y="988766"/>
            <a:ext cx="2519362" cy="2520950"/>
            <a:chOff x="681" y="1253"/>
            <a:chExt cx="1587" cy="1588"/>
          </a:xfrm>
        </p:grpSpPr>
        <p:sp>
          <p:nvSpPr>
            <p:cNvPr id="33" name="Line 15"/>
            <p:cNvSpPr>
              <a:spLocks noChangeShapeType="1"/>
            </p:cNvSpPr>
            <p:nvPr/>
          </p:nvSpPr>
          <p:spPr bwMode="auto">
            <a:xfrm>
              <a:off x="681" y="1253"/>
              <a:ext cx="0" cy="1587"/>
            </a:xfrm>
            <a:prstGeom prst="line">
              <a:avLst/>
            </a:prstGeom>
            <a:noFill/>
            <a:ln w="19050">
              <a:solidFill>
                <a:schemeClr val="tx1"/>
              </a:solidFill>
              <a:round/>
              <a:headEnd/>
              <a:tailEnd/>
            </a:ln>
          </p:spPr>
          <p:txBody>
            <a:bodyPr wrap="none">
              <a:spAutoFit/>
            </a:bodyPr>
            <a:lstStyle/>
            <a:p>
              <a:endParaRPr lang="cs-CZ"/>
            </a:p>
          </p:txBody>
        </p:sp>
        <p:sp>
          <p:nvSpPr>
            <p:cNvPr id="34" name="Line 16"/>
            <p:cNvSpPr>
              <a:spLocks noChangeShapeType="1"/>
            </p:cNvSpPr>
            <p:nvPr/>
          </p:nvSpPr>
          <p:spPr bwMode="auto">
            <a:xfrm rot="5400000">
              <a:off x="1474" y="2047"/>
              <a:ext cx="1" cy="1587"/>
            </a:xfrm>
            <a:prstGeom prst="line">
              <a:avLst/>
            </a:prstGeom>
            <a:noFill/>
            <a:ln w="19050">
              <a:solidFill>
                <a:schemeClr val="tx1"/>
              </a:solidFill>
              <a:round/>
              <a:headEnd/>
              <a:tailEnd/>
            </a:ln>
          </p:spPr>
          <p:txBody>
            <a:bodyPr wrap="none">
              <a:spAutoFit/>
            </a:bodyPr>
            <a:lstStyle/>
            <a:p>
              <a:endParaRPr lang="cs-CZ"/>
            </a:p>
          </p:txBody>
        </p:sp>
      </p:grpSp>
      <p:sp>
        <p:nvSpPr>
          <p:cNvPr id="35" name="Text Box 17"/>
          <p:cNvSpPr txBox="1">
            <a:spLocks noChangeArrowheads="1"/>
          </p:cNvSpPr>
          <p:nvPr/>
        </p:nvSpPr>
        <p:spPr bwMode="auto">
          <a:xfrm>
            <a:off x="5148064" y="314096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dirty="0"/>
              <a:t>x</a:t>
            </a:r>
          </a:p>
        </p:txBody>
      </p:sp>
      <p:sp>
        <p:nvSpPr>
          <p:cNvPr id="36" name="Text Box 18"/>
          <p:cNvSpPr txBox="1">
            <a:spLocks noChangeArrowheads="1"/>
          </p:cNvSpPr>
          <p:nvPr/>
        </p:nvSpPr>
        <p:spPr bwMode="auto">
          <a:xfrm>
            <a:off x="2987253" y="9173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37" name="AutoShape 19"/>
          <p:cNvSpPr>
            <a:spLocks noChangeArrowheads="1"/>
          </p:cNvSpPr>
          <p:nvPr/>
        </p:nvSpPr>
        <p:spPr bwMode="auto">
          <a:xfrm rot="16200000">
            <a:off x="1357661" y="2042866"/>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38" name="AutoShape 20"/>
          <p:cNvSpPr>
            <a:spLocks noChangeArrowheads="1"/>
          </p:cNvSpPr>
          <p:nvPr/>
        </p:nvSpPr>
        <p:spPr bwMode="auto">
          <a:xfrm rot="5400000">
            <a:off x="4526012" y="2114303"/>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pic>
        <p:nvPicPr>
          <p:cNvPr id="39" name="Picture 21"/>
          <p:cNvPicPr>
            <a:picLocks noChangeAspect="1" noChangeArrowheads="1"/>
          </p:cNvPicPr>
          <p:nvPr/>
        </p:nvPicPr>
        <p:blipFill>
          <a:blip r:embed="rId2" cstate="print"/>
          <a:srcRect/>
          <a:stretch>
            <a:fillRect/>
          </a:stretch>
        </p:blipFill>
        <p:spPr bwMode="auto">
          <a:xfrm>
            <a:off x="6753523" y="2001591"/>
            <a:ext cx="157162" cy="431800"/>
          </a:xfrm>
          <a:prstGeom prst="rect">
            <a:avLst/>
          </a:prstGeom>
          <a:noFill/>
          <a:ln w="9525" algn="ctr">
            <a:noFill/>
            <a:miter lim="800000"/>
            <a:headEnd/>
            <a:tailEnd/>
          </a:ln>
        </p:spPr>
      </p:pic>
      <p:pic>
        <p:nvPicPr>
          <p:cNvPr id="40" name="Picture 22"/>
          <p:cNvPicPr>
            <a:picLocks noChangeAspect="1" noChangeArrowheads="1"/>
          </p:cNvPicPr>
          <p:nvPr/>
        </p:nvPicPr>
        <p:blipFill>
          <a:blip r:embed="rId2" cstate="print"/>
          <a:srcRect/>
          <a:stretch>
            <a:fillRect/>
          </a:stretch>
        </p:blipFill>
        <p:spPr bwMode="auto">
          <a:xfrm>
            <a:off x="6258223" y="2012703"/>
            <a:ext cx="157162" cy="431800"/>
          </a:xfrm>
          <a:prstGeom prst="rect">
            <a:avLst/>
          </a:prstGeom>
          <a:noFill/>
          <a:ln w="9525" algn="ctr">
            <a:noFill/>
            <a:miter lim="800000"/>
            <a:headEnd/>
            <a:tailEnd/>
          </a:ln>
        </p:spPr>
      </p:pic>
      <p:pic>
        <p:nvPicPr>
          <p:cNvPr id="41" name="Picture 23"/>
          <p:cNvPicPr>
            <a:picLocks noChangeAspect="1" noChangeArrowheads="1"/>
          </p:cNvPicPr>
          <p:nvPr/>
        </p:nvPicPr>
        <p:blipFill>
          <a:blip r:embed="rId2" cstate="print"/>
          <a:srcRect/>
          <a:stretch>
            <a:fillRect/>
          </a:stretch>
        </p:blipFill>
        <p:spPr bwMode="auto">
          <a:xfrm>
            <a:off x="7836198" y="2065091"/>
            <a:ext cx="157162" cy="431800"/>
          </a:xfrm>
          <a:prstGeom prst="rect">
            <a:avLst/>
          </a:prstGeom>
          <a:noFill/>
          <a:ln w="9525" algn="ctr">
            <a:noFill/>
            <a:miter lim="800000"/>
            <a:headEnd/>
            <a:tailEnd/>
          </a:ln>
        </p:spPr>
      </p:pic>
      <p:pic>
        <p:nvPicPr>
          <p:cNvPr id="42" name="Picture 24"/>
          <p:cNvPicPr>
            <a:picLocks noChangeAspect="1" noChangeArrowheads="1"/>
          </p:cNvPicPr>
          <p:nvPr/>
        </p:nvPicPr>
        <p:blipFill>
          <a:blip r:embed="rId2" cstate="print"/>
          <a:srcRect/>
          <a:stretch>
            <a:fillRect/>
          </a:stretch>
        </p:blipFill>
        <p:spPr bwMode="auto">
          <a:xfrm>
            <a:off x="8293398" y="2012703"/>
            <a:ext cx="157162" cy="431800"/>
          </a:xfrm>
          <a:prstGeom prst="rect">
            <a:avLst/>
          </a:prstGeom>
          <a:noFill/>
          <a:ln w="9525" algn="ctr">
            <a:noFill/>
            <a:miter lim="800000"/>
            <a:headEnd/>
            <a:tailEnd/>
          </a:ln>
        </p:spPr>
      </p:pic>
      <p:pic>
        <p:nvPicPr>
          <p:cNvPr id="43" name="Picture 25"/>
          <p:cNvPicPr>
            <a:picLocks noChangeAspect="1" noChangeArrowheads="1"/>
          </p:cNvPicPr>
          <p:nvPr/>
        </p:nvPicPr>
        <p:blipFill>
          <a:blip r:embed="rId2" cstate="print"/>
          <a:srcRect/>
          <a:stretch>
            <a:fillRect/>
          </a:stretch>
        </p:blipFill>
        <p:spPr bwMode="auto">
          <a:xfrm>
            <a:off x="8039398" y="2369891"/>
            <a:ext cx="157162" cy="431800"/>
          </a:xfrm>
          <a:prstGeom prst="rect">
            <a:avLst/>
          </a:prstGeom>
          <a:noFill/>
          <a:ln w="9525" algn="ctr">
            <a:noFill/>
            <a:miter lim="800000"/>
            <a:headEnd/>
            <a:tailEnd/>
          </a:ln>
        </p:spPr>
      </p:pic>
      <p:sp>
        <p:nvSpPr>
          <p:cNvPr id="44" name="Text Box 26"/>
          <p:cNvSpPr txBox="1">
            <a:spLocks noChangeArrowheads="1"/>
          </p:cNvSpPr>
          <p:nvPr/>
        </p:nvSpPr>
        <p:spPr bwMode="auto">
          <a:xfrm>
            <a:off x="6012160" y="917328"/>
            <a:ext cx="1296988" cy="304800"/>
          </a:xfrm>
          <a:prstGeom prst="rect">
            <a:avLst/>
          </a:prstGeom>
          <a:noFill/>
          <a:ln w="9525" algn="ctr">
            <a:noFill/>
            <a:miter lim="800000"/>
            <a:headEnd/>
            <a:tailEnd/>
          </a:ln>
        </p:spPr>
        <p:txBody>
          <a:bodyPr wrap="none">
            <a:spAutoFit/>
          </a:bodyPr>
          <a:lstStyle/>
          <a:p>
            <a:pPr algn="ctr">
              <a:spcBef>
                <a:spcPct val="50000"/>
              </a:spcBef>
            </a:pPr>
            <a:r>
              <a:rPr lang="cs-CZ" sz="1400" b="0" i="0"/>
              <a:t>Faktorové osy</a:t>
            </a:r>
          </a:p>
        </p:txBody>
      </p:sp>
      <p:sp>
        <p:nvSpPr>
          <p:cNvPr id="45" name="Line 27"/>
          <p:cNvSpPr>
            <a:spLocks noChangeShapeType="1"/>
          </p:cNvSpPr>
          <p:nvPr/>
        </p:nvSpPr>
        <p:spPr bwMode="auto">
          <a:xfrm flipH="1">
            <a:off x="6083598" y="1420566"/>
            <a:ext cx="433387" cy="720725"/>
          </a:xfrm>
          <a:prstGeom prst="line">
            <a:avLst/>
          </a:prstGeom>
          <a:noFill/>
          <a:ln w="9525">
            <a:solidFill>
              <a:schemeClr val="tx1"/>
            </a:solidFill>
            <a:round/>
            <a:headEnd/>
            <a:tailEnd type="triangle" w="med" len="med"/>
          </a:ln>
        </p:spPr>
        <p:txBody>
          <a:bodyPr wrap="none">
            <a:spAutoFit/>
          </a:bodyPr>
          <a:lstStyle/>
          <a:p>
            <a:endParaRPr lang="cs-CZ"/>
          </a:p>
        </p:txBody>
      </p:sp>
      <p:sp>
        <p:nvSpPr>
          <p:cNvPr id="46" name="Line 28"/>
          <p:cNvSpPr>
            <a:spLocks noChangeShapeType="1"/>
          </p:cNvSpPr>
          <p:nvPr/>
        </p:nvSpPr>
        <p:spPr bwMode="auto">
          <a:xfrm>
            <a:off x="6659860" y="1276103"/>
            <a:ext cx="576263" cy="215900"/>
          </a:xfrm>
          <a:prstGeom prst="line">
            <a:avLst/>
          </a:prstGeom>
          <a:noFill/>
          <a:ln w="9525">
            <a:solidFill>
              <a:schemeClr val="tx1"/>
            </a:solidFill>
            <a:round/>
            <a:headEnd/>
            <a:tailEnd type="triangle" w="med" len="med"/>
          </a:ln>
        </p:spPr>
        <p:txBody>
          <a:bodyPr>
            <a:spAutoFit/>
          </a:bodyPr>
          <a:lstStyle/>
          <a:p>
            <a:endParaRPr lang="cs-CZ"/>
          </a:p>
        </p:txBody>
      </p:sp>
      <p:sp>
        <p:nvSpPr>
          <p:cNvPr id="47" name="Line 29"/>
          <p:cNvSpPr>
            <a:spLocks noChangeShapeType="1"/>
          </p:cNvSpPr>
          <p:nvPr/>
        </p:nvSpPr>
        <p:spPr bwMode="auto">
          <a:xfrm flipV="1">
            <a:off x="7423448" y="1709491"/>
            <a:ext cx="820737" cy="522287"/>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48" name="Line 30"/>
          <p:cNvSpPr>
            <a:spLocks noChangeShapeType="1"/>
          </p:cNvSpPr>
          <p:nvPr/>
        </p:nvSpPr>
        <p:spPr bwMode="auto">
          <a:xfrm>
            <a:off x="7380585" y="2212728"/>
            <a:ext cx="792163" cy="720725"/>
          </a:xfrm>
          <a:prstGeom prst="line">
            <a:avLst/>
          </a:prstGeom>
          <a:noFill/>
          <a:ln w="9525">
            <a:solidFill>
              <a:schemeClr val="tx1"/>
            </a:solidFill>
            <a:prstDash val="dash"/>
            <a:round/>
            <a:headEnd/>
            <a:tailEnd type="triangle" w="med" len="med"/>
          </a:ln>
        </p:spPr>
        <p:txBody>
          <a:bodyPr>
            <a:spAutoFit/>
          </a:bodyPr>
          <a:lstStyle/>
          <a:p>
            <a:endParaRPr lang="cs-CZ"/>
          </a:p>
        </p:txBody>
      </p:sp>
      <p:sp>
        <p:nvSpPr>
          <p:cNvPr id="49" name="Text Box 31"/>
          <p:cNvSpPr txBox="1">
            <a:spLocks noChangeArrowheads="1"/>
          </p:cNvSpPr>
          <p:nvPr/>
        </p:nvSpPr>
        <p:spPr bwMode="auto">
          <a:xfrm>
            <a:off x="8028285" y="13491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y</a:t>
            </a:r>
          </a:p>
        </p:txBody>
      </p:sp>
      <p:sp>
        <p:nvSpPr>
          <p:cNvPr id="50" name="Text Box 32"/>
          <p:cNvSpPr txBox="1">
            <a:spLocks noChangeArrowheads="1"/>
          </p:cNvSpPr>
          <p:nvPr/>
        </p:nvSpPr>
        <p:spPr bwMode="auto">
          <a:xfrm>
            <a:off x="8172748" y="2860428"/>
            <a:ext cx="273050" cy="304800"/>
          </a:xfrm>
          <a:prstGeom prst="rect">
            <a:avLst/>
          </a:prstGeom>
          <a:noFill/>
          <a:ln w="9525" algn="ctr">
            <a:noFill/>
            <a:miter lim="800000"/>
            <a:headEnd/>
            <a:tailEnd/>
          </a:ln>
        </p:spPr>
        <p:txBody>
          <a:bodyPr wrap="none">
            <a:spAutoFit/>
          </a:bodyPr>
          <a:lstStyle/>
          <a:p>
            <a:pPr algn="ctr">
              <a:spcBef>
                <a:spcPct val="50000"/>
              </a:spcBef>
            </a:pPr>
            <a:r>
              <a:rPr lang="cs-CZ" sz="1400" b="0" i="0"/>
              <a:t>x</a:t>
            </a:r>
          </a:p>
        </p:txBody>
      </p:sp>
      <p:sp>
        <p:nvSpPr>
          <p:cNvPr id="51" name="Rectangle 33"/>
          <p:cNvSpPr>
            <a:spLocks noChangeArrowheads="1"/>
          </p:cNvSpPr>
          <p:nvPr/>
        </p:nvSpPr>
        <p:spPr bwMode="auto">
          <a:xfrm>
            <a:off x="1042988" y="988766"/>
            <a:ext cx="215900" cy="539750"/>
          </a:xfrm>
          <a:prstGeom prst="rect">
            <a:avLst/>
          </a:prstGeom>
          <a:noFill/>
          <a:ln w="19050" algn="ctr">
            <a:solidFill>
              <a:schemeClr val="tx1"/>
            </a:solidFill>
            <a:miter lim="800000"/>
            <a:headEnd/>
            <a:tailEnd/>
          </a:ln>
        </p:spPr>
        <p:txBody>
          <a:bodyPr anchor="ctr"/>
          <a:lstStyle/>
          <a:p>
            <a:pPr algn="ctr">
              <a:spcBef>
                <a:spcPct val="50000"/>
              </a:spcBef>
            </a:pPr>
            <a:endParaRPr lang="cs-CZ" sz="1400" b="0" i="0"/>
          </a:p>
        </p:txBody>
      </p:sp>
      <p:sp>
        <p:nvSpPr>
          <p:cNvPr id="52" name="Rectangle 34"/>
          <p:cNvSpPr>
            <a:spLocks noChangeArrowheads="1"/>
          </p:cNvSpPr>
          <p:nvPr/>
        </p:nvSpPr>
        <p:spPr bwMode="auto">
          <a:xfrm>
            <a:off x="1619250" y="1636466"/>
            <a:ext cx="576263" cy="1871662"/>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3" name="Rectangle 35"/>
          <p:cNvSpPr>
            <a:spLocks noChangeArrowheads="1"/>
          </p:cNvSpPr>
          <p:nvPr/>
        </p:nvSpPr>
        <p:spPr bwMode="auto">
          <a:xfrm>
            <a:off x="1581150" y="1565028"/>
            <a:ext cx="69850" cy="2232025"/>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sp>
        <p:nvSpPr>
          <p:cNvPr id="54" name="Rectangle 36"/>
          <p:cNvSpPr>
            <a:spLocks noChangeArrowheads="1"/>
          </p:cNvSpPr>
          <p:nvPr/>
        </p:nvSpPr>
        <p:spPr bwMode="auto">
          <a:xfrm>
            <a:off x="1042988" y="1204666"/>
            <a:ext cx="576262" cy="914400"/>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5" name="Rectangle 37"/>
          <p:cNvSpPr>
            <a:spLocks noChangeArrowheads="1"/>
          </p:cNvSpPr>
          <p:nvPr/>
        </p:nvSpPr>
        <p:spPr bwMode="auto">
          <a:xfrm>
            <a:off x="1042988" y="3220791"/>
            <a:ext cx="576262" cy="576262"/>
          </a:xfrm>
          <a:prstGeom prst="rect">
            <a:avLst/>
          </a:prstGeom>
          <a:noFill/>
          <a:ln w="19050"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56" name="Rectangle 38"/>
          <p:cNvSpPr>
            <a:spLocks noChangeArrowheads="1"/>
          </p:cNvSpPr>
          <p:nvPr/>
        </p:nvSpPr>
        <p:spPr bwMode="auto">
          <a:xfrm>
            <a:off x="1033463" y="772866"/>
            <a:ext cx="69850" cy="3095625"/>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pic>
        <p:nvPicPr>
          <p:cNvPr id="57" name="Picture 39"/>
          <p:cNvPicPr>
            <a:picLocks noChangeAspect="1" noChangeArrowheads="1"/>
          </p:cNvPicPr>
          <p:nvPr/>
        </p:nvPicPr>
        <p:blipFill>
          <a:blip r:embed="rId2" cstate="print"/>
          <a:srcRect/>
          <a:stretch>
            <a:fillRect/>
          </a:stretch>
        </p:blipFill>
        <p:spPr bwMode="auto">
          <a:xfrm>
            <a:off x="971550" y="3004891"/>
            <a:ext cx="157163" cy="431800"/>
          </a:xfrm>
          <a:prstGeom prst="rect">
            <a:avLst/>
          </a:prstGeom>
          <a:noFill/>
          <a:ln w="9525" algn="ctr">
            <a:noFill/>
            <a:miter lim="800000"/>
            <a:headEnd/>
            <a:tailEnd/>
          </a:ln>
        </p:spPr>
      </p:pic>
      <p:pic>
        <p:nvPicPr>
          <p:cNvPr id="58" name="Picture 40"/>
          <p:cNvPicPr>
            <a:picLocks noChangeAspect="1" noChangeArrowheads="1"/>
          </p:cNvPicPr>
          <p:nvPr/>
        </p:nvPicPr>
        <p:blipFill>
          <a:blip r:embed="rId2" cstate="print"/>
          <a:srcRect/>
          <a:stretch>
            <a:fillRect/>
          </a:stretch>
        </p:blipFill>
        <p:spPr bwMode="auto">
          <a:xfrm>
            <a:off x="971550" y="3581153"/>
            <a:ext cx="157163" cy="431800"/>
          </a:xfrm>
          <a:prstGeom prst="rect">
            <a:avLst/>
          </a:prstGeom>
          <a:noFill/>
          <a:ln w="9525" algn="ctr">
            <a:noFill/>
            <a:miter lim="800000"/>
            <a:headEnd/>
            <a:tailEnd/>
          </a:ln>
        </p:spPr>
      </p:pic>
      <p:pic>
        <p:nvPicPr>
          <p:cNvPr id="59" name="Picture 41"/>
          <p:cNvPicPr>
            <a:picLocks noChangeAspect="1" noChangeArrowheads="1"/>
          </p:cNvPicPr>
          <p:nvPr/>
        </p:nvPicPr>
        <p:blipFill>
          <a:blip r:embed="rId2" cstate="print"/>
          <a:srcRect/>
          <a:stretch>
            <a:fillRect/>
          </a:stretch>
        </p:blipFill>
        <p:spPr bwMode="auto">
          <a:xfrm>
            <a:off x="971550" y="1923803"/>
            <a:ext cx="157163" cy="431800"/>
          </a:xfrm>
          <a:prstGeom prst="rect">
            <a:avLst/>
          </a:prstGeom>
          <a:noFill/>
          <a:ln w="9525" algn="ctr">
            <a:noFill/>
            <a:miter lim="800000"/>
            <a:headEnd/>
            <a:tailEnd/>
          </a:ln>
        </p:spPr>
      </p:pic>
      <p:pic>
        <p:nvPicPr>
          <p:cNvPr id="60" name="Picture 42"/>
          <p:cNvPicPr>
            <a:picLocks noChangeAspect="1" noChangeArrowheads="1"/>
          </p:cNvPicPr>
          <p:nvPr/>
        </p:nvPicPr>
        <p:blipFill>
          <a:blip r:embed="rId2" cstate="print"/>
          <a:srcRect/>
          <a:stretch>
            <a:fillRect/>
          </a:stretch>
        </p:blipFill>
        <p:spPr bwMode="auto">
          <a:xfrm>
            <a:off x="971550" y="1347541"/>
            <a:ext cx="157163" cy="431800"/>
          </a:xfrm>
          <a:prstGeom prst="rect">
            <a:avLst/>
          </a:prstGeom>
          <a:noFill/>
          <a:ln w="9525" algn="ctr">
            <a:noFill/>
            <a:miter lim="800000"/>
            <a:headEnd/>
            <a:tailEnd/>
          </a:ln>
        </p:spPr>
      </p:pic>
      <p:sp>
        <p:nvSpPr>
          <p:cNvPr id="61" name="Rectangle 43"/>
          <p:cNvSpPr>
            <a:spLocks noChangeArrowheads="1"/>
          </p:cNvSpPr>
          <p:nvPr/>
        </p:nvSpPr>
        <p:spPr bwMode="auto">
          <a:xfrm>
            <a:off x="966788" y="1131641"/>
            <a:ext cx="288925" cy="144462"/>
          </a:xfrm>
          <a:prstGeom prst="rect">
            <a:avLst/>
          </a:prstGeom>
          <a:solidFill>
            <a:schemeClr val="bg1"/>
          </a:solidFill>
          <a:ln w="19050" algn="ctr">
            <a:noFill/>
            <a:miter lim="800000"/>
            <a:headEnd/>
            <a:tailEnd/>
          </a:ln>
        </p:spPr>
        <p:txBody>
          <a:bodyPr anchor="ctr">
            <a:spAutoFit/>
          </a:bodyPr>
          <a:lstStyle/>
          <a:p>
            <a:endParaRPr lang="cs-CZ" sz="1400" b="0" i="0">
              <a:latin typeface="Verdana" pitchFamily="34" charset="0"/>
            </a:endParaRPr>
          </a:p>
        </p:txBody>
      </p:sp>
      <p:pic>
        <p:nvPicPr>
          <p:cNvPr id="62" name="Picture 44"/>
          <p:cNvPicPr>
            <a:picLocks noChangeAspect="1" noChangeArrowheads="1"/>
          </p:cNvPicPr>
          <p:nvPr/>
        </p:nvPicPr>
        <p:blipFill>
          <a:blip r:embed="rId2" cstate="print"/>
          <a:srcRect/>
          <a:stretch>
            <a:fillRect/>
          </a:stretch>
        </p:blipFill>
        <p:spPr bwMode="auto">
          <a:xfrm>
            <a:off x="971550" y="772866"/>
            <a:ext cx="157163" cy="431800"/>
          </a:xfrm>
          <a:prstGeom prst="rect">
            <a:avLst/>
          </a:prstGeom>
          <a:noFill/>
          <a:ln w="9525" algn="ctr">
            <a:noFill/>
            <a:miter lim="800000"/>
            <a:headEnd/>
            <a:tailEnd/>
          </a:ln>
        </p:spPr>
      </p:pic>
      <p:sp>
        <p:nvSpPr>
          <p:cNvPr id="63" name="Line 45"/>
          <p:cNvSpPr>
            <a:spLocks noChangeShapeType="1"/>
          </p:cNvSpPr>
          <p:nvPr/>
        </p:nvSpPr>
        <p:spPr bwMode="auto">
          <a:xfrm>
            <a:off x="971550" y="4157416"/>
            <a:ext cx="1152525" cy="0"/>
          </a:xfrm>
          <a:prstGeom prst="line">
            <a:avLst/>
          </a:prstGeom>
          <a:noFill/>
          <a:ln w="19050">
            <a:solidFill>
              <a:schemeClr val="tx1"/>
            </a:solidFill>
            <a:round/>
            <a:headEnd type="triangle" w="med" len="med"/>
            <a:tailEnd type="triangle" w="med" len="med"/>
          </a:ln>
        </p:spPr>
        <p:txBody>
          <a:bodyPr wrap="none" anchor="ctr">
            <a:spAutoFit/>
          </a:bodyPr>
          <a:lstStyle/>
          <a:p>
            <a:endParaRPr lang="cs-CZ"/>
          </a:p>
        </p:txBody>
      </p:sp>
      <p:sp>
        <p:nvSpPr>
          <p:cNvPr id="64" name="Text Box 46"/>
          <p:cNvSpPr txBox="1">
            <a:spLocks noChangeArrowheads="1"/>
          </p:cNvSpPr>
          <p:nvPr/>
        </p:nvSpPr>
        <p:spPr bwMode="auto">
          <a:xfrm>
            <a:off x="1039813" y="4228853"/>
            <a:ext cx="1011237" cy="304800"/>
          </a:xfrm>
          <a:prstGeom prst="rect">
            <a:avLst/>
          </a:prstGeom>
          <a:noFill/>
          <a:ln w="19050" algn="ctr">
            <a:noFill/>
            <a:miter lim="800000"/>
            <a:headEnd/>
            <a:tailEnd/>
          </a:ln>
        </p:spPr>
        <p:txBody>
          <a:bodyPr wrap="none">
            <a:spAutoFit/>
          </a:bodyPr>
          <a:lstStyle/>
          <a:p>
            <a:pPr algn="ctr">
              <a:spcBef>
                <a:spcPct val="50000"/>
              </a:spcBef>
            </a:pPr>
            <a:r>
              <a:rPr lang="cs-CZ" sz="1400" b="0" i="0"/>
              <a:t>podobnost</a:t>
            </a:r>
          </a:p>
        </p:txBody>
      </p:sp>
      <p:sp>
        <p:nvSpPr>
          <p:cNvPr id="65" name="AutoShape 48"/>
          <p:cNvSpPr>
            <a:spLocks noChangeArrowheads="1"/>
          </p:cNvSpPr>
          <p:nvPr/>
        </p:nvSpPr>
        <p:spPr bwMode="auto">
          <a:xfrm rot="10800000">
            <a:off x="3225800" y="3573016"/>
            <a:ext cx="2447925" cy="339725"/>
          </a:xfrm>
          <a:prstGeom prst="triangle">
            <a:avLst>
              <a:gd name="adj" fmla="val 50000"/>
            </a:avLst>
          </a:prstGeom>
          <a:solidFill>
            <a:srgbClr val="FFCC00"/>
          </a:solidFill>
          <a:ln w="9525" algn="ctr">
            <a:solidFill>
              <a:schemeClr val="tx1"/>
            </a:solidFill>
            <a:miter lim="800000"/>
            <a:headEnd/>
            <a:tailEnd/>
          </a:ln>
        </p:spPr>
        <p:txBody>
          <a:bodyPr anchor="ctr">
            <a:spAutoFit/>
          </a:bodyPr>
          <a:lstStyle/>
          <a:p>
            <a:endParaRPr lang="cs-CZ" sz="1400" b="0" i="0">
              <a:latin typeface="Verdana" pitchFamily="34" charset="0"/>
            </a:endParaRPr>
          </a:p>
        </p:txBody>
      </p:sp>
      <p:sp>
        <p:nvSpPr>
          <p:cNvPr id="66" name="Rectangle 64"/>
          <p:cNvSpPr>
            <a:spLocks noChangeArrowheads="1"/>
          </p:cNvSpPr>
          <p:nvPr/>
        </p:nvSpPr>
        <p:spPr bwMode="auto">
          <a:xfrm rot="16200000">
            <a:off x="1781968" y="4783685"/>
            <a:ext cx="2005013" cy="304800"/>
          </a:xfrm>
          <a:prstGeom prst="rect">
            <a:avLst/>
          </a:prstGeom>
          <a:solidFill>
            <a:schemeClr val="accent1"/>
          </a:solidFill>
          <a:ln w="9525">
            <a:solidFill>
              <a:schemeClr val="tx1"/>
            </a:solidFill>
            <a:miter lim="800000"/>
            <a:headEnd/>
            <a:tailEnd/>
          </a:ln>
        </p:spPr>
        <p:txBody>
          <a:bodyPr anchor="ctr"/>
          <a:lstStyle/>
          <a:p>
            <a:pPr algn="ctr">
              <a:spcBef>
                <a:spcPct val="20000"/>
              </a:spcBef>
            </a:pPr>
            <a:r>
              <a:rPr lang="cs-CZ" sz="1400" i="0" dirty="0" smtClean="0">
                <a:solidFill>
                  <a:schemeClr val="bg1"/>
                </a:solidFill>
              </a:rPr>
              <a:t>KLASIFIKACE / PREDIKCE</a:t>
            </a:r>
            <a:endParaRPr lang="cs-CZ" sz="1400" i="0" dirty="0">
              <a:solidFill>
                <a:schemeClr val="bg1"/>
              </a:solidFill>
            </a:endParaRPr>
          </a:p>
        </p:txBody>
      </p:sp>
    </p:spTree>
    <p:extLst>
      <p:ext uri="{BB962C8B-B14F-4D97-AF65-F5344CB8AC3E}">
        <p14:creationId xmlns:p14="http://schemas.microsoft.com/office/powerpoint/2010/main" val="292980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smtClean="0"/>
              <a:t>Jednorozměrná  statistická analýza jako předpoklad vícerozměrné analýzy dat </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Význam statistické analýzy dat</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Výzkum na základě sběru dat je naším způsobem porozumění realitě</a:t>
            </a:r>
            <a:endParaRPr lang="en-US" dirty="0" smtClean="0"/>
          </a:p>
          <a:p>
            <a:pPr eaLnBrk="1" fontAlgn="auto" hangingPunct="1">
              <a:spcAft>
                <a:spcPts val="0"/>
              </a:spcAft>
              <a:defRPr/>
            </a:pPr>
            <a:r>
              <a:rPr lang="cs-CZ" dirty="0" smtClean="0"/>
              <a:t>Ale jak přesné a pravdivé je naše porozumění? </a:t>
            </a:r>
            <a:endParaRPr lang="en-US" dirty="0" smtClean="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44467098-46C8-4F0F-927F-AD8B321E5953}" type="slidenum">
              <a:rPr lang="cs-CZ"/>
              <a:pPr>
                <a:defRPr/>
              </a:pPr>
              <a:t>22</a:t>
            </a:fld>
            <a:endParaRPr lang="cs-CZ"/>
          </a:p>
        </p:txBody>
      </p:sp>
      <p:pic>
        <p:nvPicPr>
          <p:cNvPr id="19461" name="Picture 4"/>
          <p:cNvPicPr>
            <a:picLocks noChangeAspect="1" noChangeArrowheads="1"/>
          </p:cNvPicPr>
          <p:nvPr/>
        </p:nvPicPr>
        <p:blipFill>
          <a:blip r:embed="rId2" cstate="print"/>
          <a:srcRect/>
          <a:stretch>
            <a:fillRect/>
          </a:stretch>
        </p:blipFill>
        <p:spPr bwMode="auto">
          <a:xfrm>
            <a:off x="3708400" y="2349500"/>
            <a:ext cx="4416425" cy="3313113"/>
          </a:xfrm>
          <a:prstGeom prst="rect">
            <a:avLst/>
          </a:prstGeom>
          <a:noFill/>
          <a:ln w="9525">
            <a:noFill/>
            <a:miter lim="800000"/>
            <a:headEnd/>
            <a:tailEnd/>
          </a:ln>
        </p:spPr>
      </p:pic>
      <p:sp>
        <p:nvSpPr>
          <p:cNvPr id="19462" name="TextBox 6"/>
          <p:cNvSpPr txBox="1">
            <a:spLocks noChangeArrowheads="1"/>
          </p:cNvSpPr>
          <p:nvPr/>
        </p:nvSpPr>
        <p:spPr bwMode="auto">
          <a:xfrm>
            <a:off x="1042988" y="2997200"/>
            <a:ext cx="2736850" cy="2584450"/>
          </a:xfrm>
          <a:prstGeom prst="rect">
            <a:avLst/>
          </a:prstGeom>
          <a:noFill/>
          <a:ln w="9525">
            <a:noFill/>
            <a:miter lim="800000"/>
            <a:headEnd/>
            <a:tailEnd/>
          </a:ln>
        </p:spPr>
        <p:txBody>
          <a:bodyPr>
            <a:spAutoFit/>
          </a:bodyPr>
          <a:lstStyle/>
          <a:p>
            <a:r>
              <a:rPr lang="cs-CZ">
                <a:latin typeface="Calibri" pitchFamily="34" charset="0"/>
              </a:rPr>
              <a:t>Statistika je jedním z nástrojů vnášejících do našich výsledků určitou spolehlivost.</a:t>
            </a:r>
          </a:p>
          <a:p>
            <a:endParaRPr lang="cs-CZ">
              <a:latin typeface="Calibri" pitchFamily="34" charset="0"/>
            </a:endParaRPr>
          </a:p>
          <a:p>
            <a:r>
              <a:rPr lang="cs-CZ">
                <a:latin typeface="Calibri" pitchFamily="34" charset="0"/>
              </a:rPr>
              <a:t>Statistiku můžeme považovat za ekvivalent k mikroskopu či jinému laboratornímu nástroji</a:t>
            </a:r>
          </a:p>
        </p:txBody>
      </p:sp>
      <p:sp>
        <p:nvSpPr>
          <p:cNvPr id="8" name="Isosceles Triangle 7"/>
          <p:cNvSpPr/>
          <p:nvPr/>
        </p:nvSpPr>
        <p:spPr>
          <a:xfrm rot="10800000">
            <a:off x="1619250" y="2276475"/>
            <a:ext cx="1060450" cy="4111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Variabilita jako základní pojem ve statistice</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Naše realita je variabilní a statistika je vědou zabývající se variabilitou </a:t>
            </a:r>
          </a:p>
          <a:p>
            <a:pPr eaLnBrk="1" fontAlgn="auto" hangingPunct="1">
              <a:spcAft>
                <a:spcPts val="0"/>
              </a:spcAft>
              <a:defRPr/>
            </a:pPr>
            <a:r>
              <a:rPr lang="cs-CZ" dirty="0" smtClean="0"/>
              <a:t>Korektní analýza variabilita a její pochopení přináší užitečné informace o naší realitě</a:t>
            </a:r>
          </a:p>
          <a:p>
            <a:pPr eaLnBrk="1" fontAlgn="auto" hangingPunct="1">
              <a:spcAft>
                <a:spcPts val="0"/>
              </a:spcAft>
              <a:defRPr/>
            </a:pPr>
            <a:r>
              <a:rPr lang="cs-CZ" dirty="0" smtClean="0"/>
              <a:t>V případě deterministického světa by statistická analýza nebyla potřebná</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D3674864-FF06-470E-9A46-954148E8BB5E}" type="slidenum">
              <a:rPr lang="cs-CZ"/>
              <a:pPr>
                <a:defRPr/>
              </a:pPr>
              <a:t>23</a:t>
            </a:fld>
            <a:endParaRPr lang="cs-CZ"/>
          </a:p>
        </p:txBody>
      </p:sp>
      <p:pic>
        <p:nvPicPr>
          <p:cNvPr id="20485" name="Picture 4"/>
          <p:cNvPicPr>
            <a:picLocks noChangeAspect="1" noChangeArrowheads="1"/>
          </p:cNvPicPr>
          <p:nvPr/>
        </p:nvPicPr>
        <p:blipFill>
          <a:blip r:embed="rId2" cstate="print"/>
          <a:srcRect/>
          <a:stretch>
            <a:fillRect/>
          </a:stretch>
        </p:blipFill>
        <p:spPr bwMode="auto">
          <a:xfrm>
            <a:off x="611188" y="2879725"/>
            <a:ext cx="2759075" cy="2879725"/>
          </a:xfrm>
          <a:prstGeom prst="rect">
            <a:avLst/>
          </a:prstGeom>
          <a:noFill/>
          <a:ln w="9525">
            <a:noFill/>
            <a:miter lim="800000"/>
            <a:headEnd/>
            <a:tailEnd/>
          </a:ln>
        </p:spPr>
      </p:pic>
      <p:pic>
        <p:nvPicPr>
          <p:cNvPr id="20486" name="Picture 5"/>
          <p:cNvPicPr>
            <a:picLocks noChangeAspect="1" noChangeArrowheads="1"/>
          </p:cNvPicPr>
          <p:nvPr/>
        </p:nvPicPr>
        <p:blipFill>
          <a:blip r:embed="rId3" cstate="print"/>
          <a:srcRect/>
          <a:stretch>
            <a:fillRect/>
          </a:stretch>
        </p:blipFill>
        <p:spPr bwMode="auto">
          <a:xfrm>
            <a:off x="5940425" y="2879725"/>
            <a:ext cx="2252663" cy="2735263"/>
          </a:xfrm>
          <a:prstGeom prst="rect">
            <a:avLst/>
          </a:prstGeom>
          <a:noFill/>
          <a:ln w="76200" cmpd="tri">
            <a:solidFill>
              <a:schemeClr val="tx1"/>
            </a:solidFill>
            <a:miter lim="800000"/>
            <a:headEnd/>
            <a:tailEnd/>
          </a:ln>
        </p:spPr>
      </p:pic>
      <p:pic>
        <p:nvPicPr>
          <p:cNvPr id="20487" name="Picture 6"/>
          <p:cNvPicPr>
            <a:picLocks noChangeAspect="1" noChangeArrowheads="1"/>
          </p:cNvPicPr>
          <p:nvPr/>
        </p:nvPicPr>
        <p:blipFill>
          <a:blip r:embed="rId4" cstate="print"/>
          <a:srcRect/>
          <a:stretch>
            <a:fillRect/>
          </a:stretch>
        </p:blipFill>
        <p:spPr bwMode="auto">
          <a:xfrm>
            <a:off x="3924300" y="3573463"/>
            <a:ext cx="143986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Práce s variabilitou v analýze dat</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V analýze dat existují dva hlavní přístupy k práci s variabilitou</a:t>
            </a:r>
            <a:endParaRPr lang="cs-CZ" dirty="0"/>
          </a:p>
        </p:txBody>
      </p:sp>
      <p:sp>
        <p:nvSpPr>
          <p:cNvPr id="4" name="Slide Number Placeholder 3"/>
          <p:cNvSpPr>
            <a:spLocks noGrp="1"/>
          </p:cNvSpPr>
          <p:nvPr>
            <p:ph type="sldNum" sz="quarter" idx="12"/>
          </p:nvPr>
        </p:nvSpPr>
        <p:spPr/>
        <p:txBody>
          <a:bodyPr/>
          <a:lstStyle/>
          <a:p>
            <a:pPr>
              <a:defRPr/>
            </a:pPr>
            <a:fld id="{071EA0AD-BD6E-4A4C-810D-CB9688E10374}" type="slidenum">
              <a:rPr lang="cs-CZ"/>
              <a:pPr>
                <a:defRPr/>
              </a:pPr>
              <a:t>24</a:t>
            </a:fld>
            <a:endParaRPr lang="cs-CZ"/>
          </a:p>
        </p:txBody>
      </p:sp>
      <p:grpSp>
        <p:nvGrpSpPr>
          <p:cNvPr id="5" name="Group 43"/>
          <p:cNvGrpSpPr>
            <a:grpSpLocks/>
          </p:cNvGrpSpPr>
          <p:nvPr/>
        </p:nvGrpSpPr>
        <p:grpSpPr bwMode="auto">
          <a:xfrm>
            <a:off x="755650" y="3948113"/>
            <a:ext cx="144463" cy="358775"/>
            <a:chOff x="3360" y="1296"/>
            <a:chExt cx="192" cy="480"/>
          </a:xfrm>
        </p:grpSpPr>
        <p:sp>
          <p:nvSpPr>
            <p:cNvPr id="2175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5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5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175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5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5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1547813" y="4652963"/>
            <a:ext cx="144462" cy="360362"/>
            <a:chOff x="3360" y="1296"/>
            <a:chExt cx="192" cy="480"/>
          </a:xfrm>
        </p:grpSpPr>
        <p:sp>
          <p:nvSpPr>
            <p:cNvPr id="2174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4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4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175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5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5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827088" y="3068638"/>
            <a:ext cx="144462" cy="360362"/>
            <a:chOff x="3360" y="1296"/>
            <a:chExt cx="192" cy="480"/>
          </a:xfrm>
        </p:grpSpPr>
        <p:sp>
          <p:nvSpPr>
            <p:cNvPr id="2173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4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4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174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4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4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1042988" y="3752850"/>
            <a:ext cx="215900" cy="539750"/>
            <a:chOff x="3360" y="1296"/>
            <a:chExt cx="192" cy="480"/>
          </a:xfrm>
        </p:grpSpPr>
        <p:sp>
          <p:nvSpPr>
            <p:cNvPr id="2173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3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3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173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3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3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755650" y="4437063"/>
            <a:ext cx="158750" cy="395287"/>
            <a:chOff x="3360" y="1296"/>
            <a:chExt cx="192" cy="480"/>
          </a:xfrm>
        </p:grpSpPr>
        <p:sp>
          <p:nvSpPr>
            <p:cNvPr id="2172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2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2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173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3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2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1042988" y="4437063"/>
            <a:ext cx="215900" cy="539750"/>
            <a:chOff x="3360" y="1296"/>
            <a:chExt cx="192" cy="480"/>
          </a:xfrm>
        </p:grpSpPr>
        <p:sp>
          <p:nvSpPr>
            <p:cNvPr id="2171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1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2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172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2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2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1403350" y="3860800"/>
            <a:ext cx="360363" cy="898525"/>
            <a:chOff x="3360" y="1296"/>
            <a:chExt cx="192" cy="480"/>
          </a:xfrm>
        </p:grpSpPr>
        <p:sp>
          <p:nvSpPr>
            <p:cNvPr id="2171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1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1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171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1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1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827088" y="3500438"/>
            <a:ext cx="144462" cy="360362"/>
            <a:chOff x="3360" y="1296"/>
            <a:chExt cx="192" cy="480"/>
          </a:xfrm>
        </p:grpSpPr>
        <p:sp>
          <p:nvSpPr>
            <p:cNvPr id="2170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70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70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170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1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0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1331913" y="3068638"/>
            <a:ext cx="287337" cy="720725"/>
            <a:chOff x="3360" y="1296"/>
            <a:chExt cx="192" cy="480"/>
          </a:xfrm>
        </p:grpSpPr>
        <p:sp>
          <p:nvSpPr>
            <p:cNvPr id="2169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9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9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170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70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70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1101725" y="3357563"/>
            <a:ext cx="85725" cy="214312"/>
            <a:chOff x="3360" y="1296"/>
            <a:chExt cx="192" cy="480"/>
          </a:xfrm>
        </p:grpSpPr>
        <p:sp>
          <p:nvSpPr>
            <p:cNvPr id="2169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9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9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169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9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9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1519" name="TextBox 84"/>
          <p:cNvSpPr txBox="1">
            <a:spLocks noChangeArrowheads="1"/>
          </p:cNvSpPr>
          <p:nvPr/>
        </p:nvSpPr>
        <p:spPr bwMode="auto">
          <a:xfrm>
            <a:off x="611188" y="2349500"/>
            <a:ext cx="1223962" cy="646113"/>
          </a:xfrm>
          <a:prstGeom prst="rect">
            <a:avLst/>
          </a:prstGeom>
          <a:noFill/>
          <a:ln w="9525">
            <a:noFill/>
            <a:miter lim="800000"/>
            <a:headEnd/>
            <a:tailEnd/>
          </a:ln>
        </p:spPr>
        <p:txBody>
          <a:bodyPr>
            <a:spAutoFit/>
          </a:bodyPr>
          <a:lstStyle/>
          <a:p>
            <a:pPr algn="ctr"/>
            <a:r>
              <a:rPr lang="cs-CZ">
                <a:latin typeface="Calibri" pitchFamily="34" charset="0"/>
              </a:rPr>
              <a:t>Variabilita dat</a:t>
            </a:r>
          </a:p>
        </p:txBody>
      </p:sp>
      <p:grpSp>
        <p:nvGrpSpPr>
          <p:cNvPr id="25" name="Group 43"/>
          <p:cNvGrpSpPr>
            <a:grpSpLocks/>
          </p:cNvGrpSpPr>
          <p:nvPr/>
        </p:nvGrpSpPr>
        <p:grpSpPr bwMode="auto">
          <a:xfrm>
            <a:off x="4532313" y="2997200"/>
            <a:ext cx="142875" cy="360363"/>
            <a:chOff x="3360" y="1296"/>
            <a:chExt cx="192" cy="480"/>
          </a:xfrm>
        </p:grpSpPr>
        <p:sp>
          <p:nvSpPr>
            <p:cNvPr id="2168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8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8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168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8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8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4270375" y="2997200"/>
            <a:ext cx="144463" cy="360363"/>
            <a:chOff x="3360" y="1296"/>
            <a:chExt cx="192" cy="480"/>
          </a:xfrm>
        </p:grpSpPr>
        <p:sp>
          <p:nvSpPr>
            <p:cNvPr id="2167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7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7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168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8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8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5053013" y="2997200"/>
            <a:ext cx="144462" cy="360363"/>
            <a:chOff x="3360" y="1296"/>
            <a:chExt cx="192" cy="480"/>
          </a:xfrm>
        </p:grpSpPr>
        <p:sp>
          <p:nvSpPr>
            <p:cNvPr id="2166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7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7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167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7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7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5589588" y="2817813"/>
            <a:ext cx="215900" cy="539750"/>
            <a:chOff x="3360" y="1296"/>
            <a:chExt cx="192" cy="480"/>
          </a:xfrm>
        </p:grpSpPr>
        <p:sp>
          <p:nvSpPr>
            <p:cNvPr id="2166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6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6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4" name="Group 47"/>
            <p:cNvGrpSpPr>
              <a:grpSpLocks/>
            </p:cNvGrpSpPr>
            <p:nvPr/>
          </p:nvGrpSpPr>
          <p:grpSpPr bwMode="auto">
            <a:xfrm>
              <a:off x="3360" y="1632"/>
              <a:ext cx="192" cy="144"/>
              <a:chOff x="3360" y="1632"/>
              <a:chExt cx="192" cy="144"/>
            </a:xfrm>
          </p:grpSpPr>
          <p:sp>
            <p:nvSpPr>
              <p:cNvPr id="2166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6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6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5" name="Group 43"/>
          <p:cNvGrpSpPr>
            <a:grpSpLocks/>
          </p:cNvGrpSpPr>
          <p:nvPr/>
        </p:nvGrpSpPr>
        <p:grpSpPr bwMode="auto">
          <a:xfrm>
            <a:off x="5314950" y="2962275"/>
            <a:ext cx="157163" cy="395288"/>
            <a:chOff x="3360" y="1296"/>
            <a:chExt cx="192" cy="480"/>
          </a:xfrm>
        </p:grpSpPr>
        <p:sp>
          <p:nvSpPr>
            <p:cNvPr id="2165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5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5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6" name="Group 47"/>
            <p:cNvGrpSpPr>
              <a:grpSpLocks/>
            </p:cNvGrpSpPr>
            <p:nvPr/>
          </p:nvGrpSpPr>
          <p:grpSpPr bwMode="auto">
            <a:xfrm>
              <a:off x="3360" y="1632"/>
              <a:ext cx="192" cy="144"/>
              <a:chOff x="3360" y="1632"/>
              <a:chExt cx="192" cy="144"/>
            </a:xfrm>
          </p:grpSpPr>
          <p:sp>
            <p:nvSpPr>
              <p:cNvPr id="2166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6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5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7" name="Group 43"/>
          <p:cNvGrpSpPr>
            <a:grpSpLocks/>
          </p:cNvGrpSpPr>
          <p:nvPr/>
        </p:nvGrpSpPr>
        <p:grpSpPr bwMode="auto">
          <a:xfrm>
            <a:off x="5922963" y="2817813"/>
            <a:ext cx="215900" cy="539750"/>
            <a:chOff x="3360" y="1296"/>
            <a:chExt cx="192" cy="480"/>
          </a:xfrm>
        </p:grpSpPr>
        <p:sp>
          <p:nvSpPr>
            <p:cNvPr id="2164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4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5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08" name="Group 47"/>
            <p:cNvGrpSpPr>
              <a:grpSpLocks/>
            </p:cNvGrpSpPr>
            <p:nvPr/>
          </p:nvGrpSpPr>
          <p:grpSpPr bwMode="auto">
            <a:xfrm>
              <a:off x="3360" y="1632"/>
              <a:ext cx="192" cy="144"/>
              <a:chOff x="3360" y="1632"/>
              <a:chExt cx="192" cy="144"/>
            </a:xfrm>
          </p:grpSpPr>
          <p:sp>
            <p:nvSpPr>
              <p:cNvPr id="2165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5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5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09" name="Group 43"/>
          <p:cNvGrpSpPr>
            <a:grpSpLocks/>
          </p:cNvGrpSpPr>
          <p:nvPr/>
        </p:nvGrpSpPr>
        <p:grpSpPr bwMode="auto">
          <a:xfrm>
            <a:off x="6659563" y="2457450"/>
            <a:ext cx="360362" cy="900113"/>
            <a:chOff x="3360" y="1296"/>
            <a:chExt cx="192" cy="480"/>
          </a:xfrm>
        </p:grpSpPr>
        <p:sp>
          <p:nvSpPr>
            <p:cNvPr id="2164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4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4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0" name="Group 47"/>
            <p:cNvGrpSpPr>
              <a:grpSpLocks/>
            </p:cNvGrpSpPr>
            <p:nvPr/>
          </p:nvGrpSpPr>
          <p:grpSpPr bwMode="auto">
            <a:xfrm>
              <a:off x="3360" y="1632"/>
              <a:ext cx="192" cy="144"/>
              <a:chOff x="3360" y="1632"/>
              <a:chExt cx="192" cy="144"/>
            </a:xfrm>
          </p:grpSpPr>
          <p:sp>
            <p:nvSpPr>
              <p:cNvPr id="2164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4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4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1" name="Group 43"/>
          <p:cNvGrpSpPr>
            <a:grpSpLocks/>
          </p:cNvGrpSpPr>
          <p:nvPr/>
        </p:nvGrpSpPr>
        <p:grpSpPr bwMode="auto">
          <a:xfrm>
            <a:off x="4792663" y="2997200"/>
            <a:ext cx="144462" cy="360363"/>
            <a:chOff x="3360" y="1296"/>
            <a:chExt cx="192" cy="480"/>
          </a:xfrm>
        </p:grpSpPr>
        <p:sp>
          <p:nvSpPr>
            <p:cNvPr id="2163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3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3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2" name="Group 47"/>
            <p:cNvGrpSpPr>
              <a:grpSpLocks/>
            </p:cNvGrpSpPr>
            <p:nvPr/>
          </p:nvGrpSpPr>
          <p:grpSpPr bwMode="auto">
            <a:xfrm>
              <a:off x="3360" y="1632"/>
              <a:ext cx="192" cy="144"/>
              <a:chOff x="3360" y="1632"/>
              <a:chExt cx="192" cy="144"/>
            </a:xfrm>
          </p:grpSpPr>
          <p:sp>
            <p:nvSpPr>
              <p:cNvPr id="2163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4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3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3" name="Group 43"/>
          <p:cNvGrpSpPr>
            <a:grpSpLocks/>
          </p:cNvGrpSpPr>
          <p:nvPr/>
        </p:nvGrpSpPr>
        <p:grpSpPr bwMode="auto">
          <a:xfrm>
            <a:off x="6254750" y="2638425"/>
            <a:ext cx="288925" cy="719138"/>
            <a:chOff x="3360" y="1296"/>
            <a:chExt cx="192" cy="480"/>
          </a:xfrm>
        </p:grpSpPr>
        <p:sp>
          <p:nvSpPr>
            <p:cNvPr id="2162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2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2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4" name="Group 47"/>
            <p:cNvGrpSpPr>
              <a:grpSpLocks/>
            </p:cNvGrpSpPr>
            <p:nvPr/>
          </p:nvGrpSpPr>
          <p:grpSpPr bwMode="auto">
            <a:xfrm>
              <a:off x="3360" y="1632"/>
              <a:ext cx="192" cy="144"/>
              <a:chOff x="3360" y="1632"/>
              <a:chExt cx="192" cy="144"/>
            </a:xfrm>
          </p:grpSpPr>
          <p:sp>
            <p:nvSpPr>
              <p:cNvPr id="2163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3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3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515" name="Group 43"/>
          <p:cNvGrpSpPr>
            <a:grpSpLocks/>
          </p:cNvGrpSpPr>
          <p:nvPr/>
        </p:nvGrpSpPr>
        <p:grpSpPr bwMode="auto">
          <a:xfrm>
            <a:off x="4067175" y="3141663"/>
            <a:ext cx="87313" cy="215900"/>
            <a:chOff x="3360" y="1296"/>
            <a:chExt cx="192" cy="480"/>
          </a:xfrm>
        </p:grpSpPr>
        <p:sp>
          <p:nvSpPr>
            <p:cNvPr id="2162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162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162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1516" name="Group 47"/>
            <p:cNvGrpSpPr>
              <a:grpSpLocks/>
            </p:cNvGrpSpPr>
            <p:nvPr/>
          </p:nvGrpSpPr>
          <p:grpSpPr bwMode="auto">
            <a:xfrm>
              <a:off x="3360" y="1632"/>
              <a:ext cx="192" cy="144"/>
              <a:chOff x="3360" y="1632"/>
              <a:chExt cx="192" cy="144"/>
            </a:xfrm>
          </p:grpSpPr>
          <p:sp>
            <p:nvSpPr>
              <p:cNvPr id="2162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162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162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66" name="Straight Arrow Connector 165"/>
          <p:cNvCxnSpPr/>
          <p:nvPr/>
        </p:nvCxnSpPr>
        <p:spPr>
          <a:xfrm flipV="1">
            <a:off x="1908175" y="2276475"/>
            <a:ext cx="1295400"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31" name="TextBox 166"/>
          <p:cNvSpPr txBox="1">
            <a:spLocks noChangeArrowheads="1"/>
          </p:cNvSpPr>
          <p:nvPr/>
        </p:nvSpPr>
        <p:spPr bwMode="auto">
          <a:xfrm>
            <a:off x="3348038" y="1916113"/>
            <a:ext cx="4608512" cy="369887"/>
          </a:xfrm>
          <a:prstGeom prst="rect">
            <a:avLst/>
          </a:prstGeom>
          <a:noFill/>
          <a:ln w="9525">
            <a:noFill/>
            <a:miter lim="800000"/>
            <a:headEnd/>
            <a:tailEnd/>
          </a:ln>
        </p:spPr>
        <p:txBody>
          <a:bodyPr>
            <a:spAutoFit/>
          </a:bodyPr>
          <a:lstStyle/>
          <a:p>
            <a:r>
              <a:rPr lang="cs-CZ">
                <a:latin typeface="Calibri" pitchFamily="34" charset="0"/>
              </a:rPr>
              <a:t>Popisná analýza: </a:t>
            </a:r>
            <a:r>
              <a:rPr lang="cs-CZ" u="sng">
                <a:latin typeface="Calibri" pitchFamily="34" charset="0"/>
              </a:rPr>
              <a:t>charakterizace variability</a:t>
            </a:r>
          </a:p>
        </p:txBody>
      </p:sp>
      <p:cxnSp>
        <p:nvCxnSpPr>
          <p:cNvPr id="168" name="Straight Arrow Connector 167"/>
          <p:cNvCxnSpPr/>
          <p:nvPr/>
        </p:nvCxnSpPr>
        <p:spPr>
          <a:xfrm rot="5400000">
            <a:off x="5114925" y="2833688"/>
            <a:ext cx="287337"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0800000">
            <a:off x="4083050" y="3500438"/>
            <a:ext cx="2952750" cy="1587"/>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1908175" y="3573463"/>
            <a:ext cx="1295400"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35" name="TextBox 170"/>
          <p:cNvSpPr txBox="1">
            <a:spLocks noChangeArrowheads="1"/>
          </p:cNvSpPr>
          <p:nvPr/>
        </p:nvSpPr>
        <p:spPr bwMode="auto">
          <a:xfrm>
            <a:off x="3348038" y="4365625"/>
            <a:ext cx="4608512" cy="368300"/>
          </a:xfrm>
          <a:prstGeom prst="rect">
            <a:avLst/>
          </a:prstGeom>
          <a:noFill/>
          <a:ln w="9525">
            <a:noFill/>
            <a:miter lim="800000"/>
            <a:headEnd/>
            <a:tailEnd/>
          </a:ln>
        </p:spPr>
        <p:txBody>
          <a:bodyPr>
            <a:spAutoFit/>
          </a:bodyPr>
          <a:lstStyle/>
          <a:p>
            <a:r>
              <a:rPr lang="cs-CZ">
                <a:latin typeface="Calibri" pitchFamily="34" charset="0"/>
              </a:rPr>
              <a:t>Testování hypotéz: </a:t>
            </a:r>
            <a:r>
              <a:rPr lang="cs-CZ" u="sng">
                <a:latin typeface="Calibri" pitchFamily="34" charset="0"/>
              </a:rPr>
              <a:t>vysvětlení  variability</a:t>
            </a:r>
          </a:p>
        </p:txBody>
      </p:sp>
      <p:grpSp>
        <p:nvGrpSpPr>
          <p:cNvPr id="21517" name="Group 43"/>
          <p:cNvGrpSpPr>
            <a:grpSpLocks/>
          </p:cNvGrpSpPr>
          <p:nvPr/>
        </p:nvGrpSpPr>
        <p:grpSpPr bwMode="auto">
          <a:xfrm>
            <a:off x="3956050" y="5518150"/>
            <a:ext cx="144463" cy="358775"/>
            <a:chOff x="3360" y="1296"/>
            <a:chExt cx="192" cy="480"/>
          </a:xfrm>
        </p:grpSpPr>
        <p:sp>
          <p:nvSpPr>
            <p:cNvPr id="21613"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614"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615"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18" name="Group 47"/>
            <p:cNvGrpSpPr>
              <a:grpSpLocks/>
            </p:cNvGrpSpPr>
            <p:nvPr/>
          </p:nvGrpSpPr>
          <p:grpSpPr bwMode="auto">
            <a:xfrm>
              <a:off x="3360" y="1632"/>
              <a:ext cx="192" cy="144"/>
              <a:chOff x="3360" y="1632"/>
              <a:chExt cx="192" cy="144"/>
            </a:xfrm>
          </p:grpSpPr>
          <p:sp>
            <p:nvSpPr>
              <p:cNvPr id="21618"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619"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617"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0" name="Group 43"/>
          <p:cNvGrpSpPr>
            <a:grpSpLocks/>
          </p:cNvGrpSpPr>
          <p:nvPr/>
        </p:nvGrpSpPr>
        <p:grpSpPr bwMode="auto">
          <a:xfrm>
            <a:off x="3694113" y="5518150"/>
            <a:ext cx="144462" cy="358775"/>
            <a:chOff x="3360" y="1296"/>
            <a:chExt cx="192" cy="480"/>
          </a:xfrm>
        </p:grpSpPr>
        <p:sp>
          <p:nvSpPr>
            <p:cNvPr id="21606"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607"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608"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1" name="Group 47"/>
            <p:cNvGrpSpPr>
              <a:grpSpLocks/>
            </p:cNvGrpSpPr>
            <p:nvPr/>
          </p:nvGrpSpPr>
          <p:grpSpPr bwMode="auto">
            <a:xfrm>
              <a:off x="3360" y="1632"/>
              <a:ext cx="192" cy="144"/>
              <a:chOff x="3360" y="1632"/>
              <a:chExt cx="192" cy="144"/>
            </a:xfrm>
          </p:grpSpPr>
          <p:sp>
            <p:nvSpPr>
              <p:cNvPr id="21611"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612"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610"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2" name="Group 43"/>
          <p:cNvGrpSpPr>
            <a:grpSpLocks/>
          </p:cNvGrpSpPr>
          <p:nvPr/>
        </p:nvGrpSpPr>
        <p:grpSpPr bwMode="auto">
          <a:xfrm>
            <a:off x="5692775" y="5518150"/>
            <a:ext cx="144463" cy="358775"/>
            <a:chOff x="3360" y="1296"/>
            <a:chExt cx="192" cy="480"/>
          </a:xfrm>
        </p:grpSpPr>
        <p:sp>
          <p:nvSpPr>
            <p:cNvPr id="21599"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600"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601"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23" name="Group 47"/>
            <p:cNvGrpSpPr>
              <a:grpSpLocks/>
            </p:cNvGrpSpPr>
            <p:nvPr/>
          </p:nvGrpSpPr>
          <p:grpSpPr bwMode="auto">
            <a:xfrm>
              <a:off x="3360" y="1632"/>
              <a:ext cx="192" cy="144"/>
              <a:chOff x="3360" y="1632"/>
              <a:chExt cx="192" cy="144"/>
            </a:xfrm>
          </p:grpSpPr>
          <p:sp>
            <p:nvSpPr>
              <p:cNvPr id="21604"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605"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603"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24" name="Group 43"/>
          <p:cNvGrpSpPr>
            <a:grpSpLocks/>
          </p:cNvGrpSpPr>
          <p:nvPr/>
        </p:nvGrpSpPr>
        <p:grpSpPr bwMode="auto">
          <a:xfrm>
            <a:off x="5954713" y="5337175"/>
            <a:ext cx="215900" cy="539750"/>
            <a:chOff x="3360" y="1296"/>
            <a:chExt cx="192" cy="480"/>
          </a:xfrm>
        </p:grpSpPr>
        <p:sp>
          <p:nvSpPr>
            <p:cNvPr id="21592"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93"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94"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25" name="Group 47"/>
            <p:cNvGrpSpPr>
              <a:grpSpLocks/>
            </p:cNvGrpSpPr>
            <p:nvPr/>
          </p:nvGrpSpPr>
          <p:grpSpPr bwMode="auto">
            <a:xfrm>
              <a:off x="3360" y="1632"/>
              <a:ext cx="192" cy="144"/>
              <a:chOff x="3360" y="1632"/>
              <a:chExt cx="192" cy="144"/>
            </a:xfrm>
          </p:grpSpPr>
          <p:sp>
            <p:nvSpPr>
              <p:cNvPr id="21597"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98"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96"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26" name="Group 43"/>
          <p:cNvGrpSpPr>
            <a:grpSpLocks/>
          </p:cNvGrpSpPr>
          <p:nvPr/>
        </p:nvGrpSpPr>
        <p:grpSpPr bwMode="auto">
          <a:xfrm>
            <a:off x="4476750" y="5481638"/>
            <a:ext cx="158750" cy="395287"/>
            <a:chOff x="3360" y="1296"/>
            <a:chExt cx="192" cy="480"/>
          </a:xfrm>
        </p:grpSpPr>
        <p:sp>
          <p:nvSpPr>
            <p:cNvPr id="21585"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86"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87"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7" name="Group 47"/>
            <p:cNvGrpSpPr>
              <a:grpSpLocks/>
            </p:cNvGrpSpPr>
            <p:nvPr/>
          </p:nvGrpSpPr>
          <p:grpSpPr bwMode="auto">
            <a:xfrm>
              <a:off x="3360" y="1632"/>
              <a:ext cx="192" cy="144"/>
              <a:chOff x="3360" y="1632"/>
              <a:chExt cx="192" cy="144"/>
            </a:xfrm>
          </p:grpSpPr>
          <p:sp>
            <p:nvSpPr>
              <p:cNvPr id="21590"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91"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89"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28" name="Group 43"/>
          <p:cNvGrpSpPr>
            <a:grpSpLocks/>
          </p:cNvGrpSpPr>
          <p:nvPr/>
        </p:nvGrpSpPr>
        <p:grpSpPr bwMode="auto">
          <a:xfrm>
            <a:off x="4752975" y="5337175"/>
            <a:ext cx="215900" cy="539750"/>
            <a:chOff x="3360" y="1296"/>
            <a:chExt cx="192" cy="480"/>
          </a:xfrm>
        </p:grpSpPr>
        <p:sp>
          <p:nvSpPr>
            <p:cNvPr id="21578"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79"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80"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29" name="Group 47"/>
            <p:cNvGrpSpPr>
              <a:grpSpLocks/>
            </p:cNvGrpSpPr>
            <p:nvPr/>
          </p:nvGrpSpPr>
          <p:grpSpPr bwMode="auto">
            <a:xfrm>
              <a:off x="3360" y="1632"/>
              <a:ext cx="192" cy="144"/>
              <a:chOff x="3360" y="1632"/>
              <a:chExt cx="192" cy="144"/>
            </a:xfrm>
          </p:grpSpPr>
          <p:sp>
            <p:nvSpPr>
              <p:cNvPr id="21583"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84"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82"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21530" name="Group 43"/>
          <p:cNvGrpSpPr>
            <a:grpSpLocks/>
          </p:cNvGrpSpPr>
          <p:nvPr/>
        </p:nvGrpSpPr>
        <p:grpSpPr bwMode="auto">
          <a:xfrm>
            <a:off x="6691313" y="4978400"/>
            <a:ext cx="360362" cy="898525"/>
            <a:chOff x="3360" y="1296"/>
            <a:chExt cx="192" cy="480"/>
          </a:xfrm>
        </p:grpSpPr>
        <p:sp>
          <p:nvSpPr>
            <p:cNvPr id="21571"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72"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73"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21532" name="Group 47"/>
            <p:cNvGrpSpPr>
              <a:grpSpLocks/>
            </p:cNvGrpSpPr>
            <p:nvPr/>
          </p:nvGrpSpPr>
          <p:grpSpPr bwMode="auto">
            <a:xfrm>
              <a:off x="3360" y="1632"/>
              <a:ext cx="192" cy="144"/>
              <a:chOff x="3360" y="1632"/>
              <a:chExt cx="192" cy="144"/>
            </a:xfrm>
          </p:grpSpPr>
          <p:sp>
            <p:nvSpPr>
              <p:cNvPr id="21576"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77"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75"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21533" name="Group 43"/>
          <p:cNvGrpSpPr>
            <a:grpSpLocks/>
          </p:cNvGrpSpPr>
          <p:nvPr/>
        </p:nvGrpSpPr>
        <p:grpSpPr bwMode="auto">
          <a:xfrm>
            <a:off x="4216400" y="5518150"/>
            <a:ext cx="144463" cy="358775"/>
            <a:chOff x="3360" y="1296"/>
            <a:chExt cx="192" cy="480"/>
          </a:xfrm>
        </p:grpSpPr>
        <p:sp>
          <p:nvSpPr>
            <p:cNvPr id="21564"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65"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66"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21534" name="Group 47"/>
            <p:cNvGrpSpPr>
              <a:grpSpLocks/>
            </p:cNvGrpSpPr>
            <p:nvPr/>
          </p:nvGrpSpPr>
          <p:grpSpPr bwMode="auto">
            <a:xfrm>
              <a:off x="3360" y="1632"/>
              <a:ext cx="192" cy="144"/>
              <a:chOff x="3360" y="1632"/>
              <a:chExt cx="192" cy="144"/>
            </a:xfrm>
          </p:grpSpPr>
          <p:sp>
            <p:nvSpPr>
              <p:cNvPr id="21569"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70"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68"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grpSp>
        <p:nvGrpSpPr>
          <p:cNvPr id="160" name="Group 43"/>
          <p:cNvGrpSpPr>
            <a:grpSpLocks/>
          </p:cNvGrpSpPr>
          <p:nvPr/>
        </p:nvGrpSpPr>
        <p:grpSpPr bwMode="auto">
          <a:xfrm>
            <a:off x="6286500" y="5157788"/>
            <a:ext cx="288925" cy="719137"/>
            <a:chOff x="3360" y="1296"/>
            <a:chExt cx="192" cy="480"/>
          </a:xfrm>
        </p:grpSpPr>
        <p:sp>
          <p:nvSpPr>
            <p:cNvPr id="21557" name="Line 44"/>
            <p:cNvSpPr>
              <a:spLocks noChangeShapeType="1"/>
            </p:cNvSpPr>
            <p:nvPr/>
          </p:nvSpPr>
          <p:spPr bwMode="auto">
            <a:xfrm>
              <a:off x="3456" y="1392"/>
              <a:ext cx="0" cy="240"/>
            </a:xfrm>
            <a:prstGeom prst="line">
              <a:avLst/>
            </a:prstGeom>
            <a:noFill/>
            <a:ln w="25400">
              <a:solidFill>
                <a:srgbClr val="FF0000"/>
              </a:solidFill>
              <a:round/>
              <a:headEnd/>
              <a:tailEnd/>
            </a:ln>
          </p:spPr>
          <p:txBody>
            <a:bodyPr>
              <a:spAutoFit/>
            </a:bodyPr>
            <a:lstStyle/>
            <a:p>
              <a:endParaRPr lang="cs-CZ"/>
            </a:p>
          </p:txBody>
        </p:sp>
        <p:sp>
          <p:nvSpPr>
            <p:cNvPr id="21558" name="Oval 45"/>
            <p:cNvSpPr>
              <a:spLocks noChangeArrowheads="1"/>
            </p:cNvSpPr>
            <p:nvPr/>
          </p:nvSpPr>
          <p:spPr bwMode="auto">
            <a:xfrm>
              <a:off x="3408" y="1296"/>
              <a:ext cx="96" cy="96"/>
            </a:xfrm>
            <a:prstGeom prst="ellipse">
              <a:avLst/>
            </a:prstGeom>
            <a:noFill/>
            <a:ln w="25400">
              <a:solidFill>
                <a:srgbClr val="FF0000"/>
              </a:solidFill>
              <a:round/>
              <a:headEnd/>
              <a:tailEnd/>
            </a:ln>
          </p:spPr>
          <p:txBody>
            <a:bodyPr wrap="none" anchor="ctr">
              <a:spAutoFit/>
            </a:bodyPr>
            <a:lstStyle/>
            <a:p>
              <a:endParaRPr lang="cs-CZ">
                <a:latin typeface="Calibri" pitchFamily="34" charset="0"/>
              </a:endParaRPr>
            </a:p>
          </p:txBody>
        </p:sp>
        <p:sp>
          <p:nvSpPr>
            <p:cNvPr id="21559" name="Line 46"/>
            <p:cNvSpPr>
              <a:spLocks noChangeShapeType="1"/>
            </p:cNvSpPr>
            <p:nvPr/>
          </p:nvSpPr>
          <p:spPr bwMode="auto">
            <a:xfrm flipH="1">
              <a:off x="3396" y="1446"/>
              <a:ext cx="60" cy="90"/>
            </a:xfrm>
            <a:prstGeom prst="line">
              <a:avLst/>
            </a:prstGeom>
            <a:noFill/>
            <a:ln w="25400">
              <a:solidFill>
                <a:srgbClr val="FF0000"/>
              </a:solidFill>
              <a:round/>
              <a:headEnd/>
              <a:tailEnd/>
            </a:ln>
          </p:spPr>
          <p:txBody>
            <a:bodyPr>
              <a:spAutoFit/>
            </a:bodyPr>
            <a:lstStyle/>
            <a:p>
              <a:endParaRPr lang="cs-CZ"/>
            </a:p>
          </p:txBody>
        </p:sp>
        <p:grpSp>
          <p:nvGrpSpPr>
            <p:cNvPr id="161" name="Group 47"/>
            <p:cNvGrpSpPr>
              <a:grpSpLocks/>
            </p:cNvGrpSpPr>
            <p:nvPr/>
          </p:nvGrpSpPr>
          <p:grpSpPr bwMode="auto">
            <a:xfrm>
              <a:off x="3360" y="1632"/>
              <a:ext cx="192" cy="144"/>
              <a:chOff x="3360" y="1632"/>
              <a:chExt cx="192" cy="144"/>
            </a:xfrm>
          </p:grpSpPr>
          <p:sp>
            <p:nvSpPr>
              <p:cNvPr id="21562" name="Line 48"/>
              <p:cNvSpPr>
                <a:spLocks noChangeShapeType="1"/>
              </p:cNvSpPr>
              <p:nvPr/>
            </p:nvSpPr>
            <p:spPr bwMode="auto">
              <a:xfrm flipH="1">
                <a:off x="3360" y="1632"/>
                <a:ext cx="96" cy="144"/>
              </a:xfrm>
              <a:prstGeom prst="line">
                <a:avLst/>
              </a:prstGeom>
              <a:noFill/>
              <a:ln w="25400">
                <a:solidFill>
                  <a:srgbClr val="FF0000"/>
                </a:solidFill>
                <a:round/>
                <a:headEnd/>
                <a:tailEnd/>
              </a:ln>
            </p:spPr>
            <p:txBody>
              <a:bodyPr>
                <a:spAutoFit/>
              </a:bodyPr>
              <a:lstStyle/>
              <a:p>
                <a:endParaRPr lang="cs-CZ"/>
              </a:p>
            </p:txBody>
          </p:sp>
          <p:sp>
            <p:nvSpPr>
              <p:cNvPr id="21563" name="Line 49"/>
              <p:cNvSpPr>
                <a:spLocks noChangeShapeType="1"/>
              </p:cNvSpPr>
              <p:nvPr/>
            </p:nvSpPr>
            <p:spPr bwMode="auto">
              <a:xfrm>
                <a:off x="3456" y="1632"/>
                <a:ext cx="96" cy="144"/>
              </a:xfrm>
              <a:prstGeom prst="line">
                <a:avLst/>
              </a:prstGeom>
              <a:noFill/>
              <a:ln w="25400">
                <a:solidFill>
                  <a:srgbClr val="FF0000"/>
                </a:solidFill>
                <a:round/>
                <a:headEnd/>
                <a:tailEnd/>
              </a:ln>
            </p:spPr>
            <p:txBody>
              <a:bodyPr>
                <a:spAutoFit/>
              </a:bodyPr>
              <a:lstStyle/>
              <a:p>
                <a:endParaRPr lang="cs-CZ"/>
              </a:p>
            </p:txBody>
          </p:sp>
        </p:grpSp>
        <p:sp>
          <p:nvSpPr>
            <p:cNvPr id="21561" name="Line 50"/>
            <p:cNvSpPr>
              <a:spLocks noChangeShapeType="1"/>
            </p:cNvSpPr>
            <p:nvPr/>
          </p:nvSpPr>
          <p:spPr bwMode="auto">
            <a:xfrm>
              <a:off x="3456" y="1446"/>
              <a:ext cx="60" cy="90"/>
            </a:xfrm>
            <a:prstGeom prst="line">
              <a:avLst/>
            </a:prstGeom>
            <a:noFill/>
            <a:ln w="25400">
              <a:solidFill>
                <a:srgbClr val="FF0000"/>
              </a:solidFill>
              <a:round/>
              <a:headEnd/>
              <a:tailEnd/>
            </a:ln>
          </p:spPr>
          <p:txBody>
            <a:bodyPr>
              <a:spAutoFit/>
            </a:bodyPr>
            <a:lstStyle/>
            <a:p>
              <a:endParaRPr lang="cs-CZ"/>
            </a:p>
          </p:txBody>
        </p:sp>
      </p:grpSp>
      <p:grpSp>
        <p:nvGrpSpPr>
          <p:cNvPr id="162" name="Group 43"/>
          <p:cNvGrpSpPr>
            <a:grpSpLocks/>
          </p:cNvGrpSpPr>
          <p:nvPr/>
        </p:nvGrpSpPr>
        <p:grpSpPr bwMode="auto">
          <a:xfrm>
            <a:off x="3492500" y="5662613"/>
            <a:ext cx="85725" cy="214312"/>
            <a:chOff x="3360" y="1296"/>
            <a:chExt cx="192" cy="480"/>
          </a:xfrm>
        </p:grpSpPr>
        <p:sp>
          <p:nvSpPr>
            <p:cNvPr id="21550" name="Line 44"/>
            <p:cNvSpPr>
              <a:spLocks noChangeShapeType="1"/>
            </p:cNvSpPr>
            <p:nvPr/>
          </p:nvSpPr>
          <p:spPr bwMode="auto">
            <a:xfrm>
              <a:off x="3456" y="1392"/>
              <a:ext cx="0" cy="240"/>
            </a:xfrm>
            <a:prstGeom prst="line">
              <a:avLst/>
            </a:prstGeom>
            <a:noFill/>
            <a:ln w="25400">
              <a:solidFill>
                <a:srgbClr val="00B0F0"/>
              </a:solidFill>
              <a:round/>
              <a:headEnd/>
              <a:tailEnd/>
            </a:ln>
          </p:spPr>
          <p:txBody>
            <a:bodyPr>
              <a:spAutoFit/>
            </a:bodyPr>
            <a:lstStyle/>
            <a:p>
              <a:endParaRPr lang="cs-CZ"/>
            </a:p>
          </p:txBody>
        </p:sp>
        <p:sp>
          <p:nvSpPr>
            <p:cNvPr id="21551" name="Oval 45"/>
            <p:cNvSpPr>
              <a:spLocks noChangeArrowheads="1"/>
            </p:cNvSpPr>
            <p:nvPr/>
          </p:nvSpPr>
          <p:spPr bwMode="auto">
            <a:xfrm>
              <a:off x="3408" y="1296"/>
              <a:ext cx="96" cy="96"/>
            </a:xfrm>
            <a:prstGeom prst="ellipse">
              <a:avLst/>
            </a:prstGeom>
            <a:noFill/>
            <a:ln w="25400">
              <a:solidFill>
                <a:srgbClr val="00B0F0"/>
              </a:solidFill>
              <a:round/>
              <a:headEnd/>
              <a:tailEnd/>
            </a:ln>
          </p:spPr>
          <p:txBody>
            <a:bodyPr wrap="none" anchor="ctr">
              <a:spAutoFit/>
            </a:bodyPr>
            <a:lstStyle/>
            <a:p>
              <a:endParaRPr lang="cs-CZ">
                <a:latin typeface="Calibri" pitchFamily="34" charset="0"/>
              </a:endParaRPr>
            </a:p>
          </p:txBody>
        </p:sp>
        <p:sp>
          <p:nvSpPr>
            <p:cNvPr id="21552" name="Line 46"/>
            <p:cNvSpPr>
              <a:spLocks noChangeShapeType="1"/>
            </p:cNvSpPr>
            <p:nvPr/>
          </p:nvSpPr>
          <p:spPr bwMode="auto">
            <a:xfrm flipH="1">
              <a:off x="3396" y="1446"/>
              <a:ext cx="60" cy="90"/>
            </a:xfrm>
            <a:prstGeom prst="line">
              <a:avLst/>
            </a:prstGeom>
            <a:noFill/>
            <a:ln w="25400">
              <a:solidFill>
                <a:srgbClr val="00B0F0"/>
              </a:solidFill>
              <a:round/>
              <a:headEnd/>
              <a:tailEnd/>
            </a:ln>
          </p:spPr>
          <p:txBody>
            <a:bodyPr>
              <a:spAutoFit/>
            </a:bodyPr>
            <a:lstStyle/>
            <a:p>
              <a:endParaRPr lang="cs-CZ"/>
            </a:p>
          </p:txBody>
        </p:sp>
        <p:grpSp>
          <p:nvGrpSpPr>
            <p:cNvPr id="163" name="Group 47"/>
            <p:cNvGrpSpPr>
              <a:grpSpLocks/>
            </p:cNvGrpSpPr>
            <p:nvPr/>
          </p:nvGrpSpPr>
          <p:grpSpPr bwMode="auto">
            <a:xfrm>
              <a:off x="3360" y="1632"/>
              <a:ext cx="192" cy="144"/>
              <a:chOff x="3360" y="1632"/>
              <a:chExt cx="192" cy="144"/>
            </a:xfrm>
          </p:grpSpPr>
          <p:sp>
            <p:nvSpPr>
              <p:cNvPr id="21555" name="Line 48"/>
              <p:cNvSpPr>
                <a:spLocks noChangeShapeType="1"/>
              </p:cNvSpPr>
              <p:nvPr/>
            </p:nvSpPr>
            <p:spPr bwMode="auto">
              <a:xfrm flipH="1">
                <a:off x="3360" y="1632"/>
                <a:ext cx="96" cy="144"/>
              </a:xfrm>
              <a:prstGeom prst="line">
                <a:avLst/>
              </a:prstGeom>
              <a:noFill/>
              <a:ln w="25400">
                <a:solidFill>
                  <a:srgbClr val="00B0F0"/>
                </a:solidFill>
                <a:round/>
                <a:headEnd/>
                <a:tailEnd/>
              </a:ln>
            </p:spPr>
            <p:txBody>
              <a:bodyPr>
                <a:spAutoFit/>
              </a:bodyPr>
              <a:lstStyle/>
              <a:p>
                <a:endParaRPr lang="cs-CZ"/>
              </a:p>
            </p:txBody>
          </p:sp>
          <p:sp>
            <p:nvSpPr>
              <p:cNvPr id="21556" name="Line 49"/>
              <p:cNvSpPr>
                <a:spLocks noChangeShapeType="1"/>
              </p:cNvSpPr>
              <p:nvPr/>
            </p:nvSpPr>
            <p:spPr bwMode="auto">
              <a:xfrm>
                <a:off x="3456" y="1632"/>
                <a:ext cx="96" cy="144"/>
              </a:xfrm>
              <a:prstGeom prst="line">
                <a:avLst/>
              </a:prstGeom>
              <a:noFill/>
              <a:ln w="25400">
                <a:solidFill>
                  <a:srgbClr val="00B0F0"/>
                </a:solidFill>
                <a:round/>
                <a:headEnd/>
                <a:tailEnd/>
              </a:ln>
            </p:spPr>
            <p:txBody>
              <a:bodyPr>
                <a:spAutoFit/>
              </a:bodyPr>
              <a:lstStyle/>
              <a:p>
                <a:endParaRPr lang="cs-CZ"/>
              </a:p>
            </p:txBody>
          </p:sp>
        </p:grpSp>
        <p:sp>
          <p:nvSpPr>
            <p:cNvPr id="21554" name="Line 50"/>
            <p:cNvSpPr>
              <a:spLocks noChangeShapeType="1"/>
            </p:cNvSpPr>
            <p:nvPr/>
          </p:nvSpPr>
          <p:spPr bwMode="auto">
            <a:xfrm>
              <a:off x="3456" y="1446"/>
              <a:ext cx="60" cy="90"/>
            </a:xfrm>
            <a:prstGeom prst="line">
              <a:avLst/>
            </a:prstGeom>
            <a:noFill/>
            <a:ln w="25400">
              <a:solidFill>
                <a:srgbClr val="00B0F0"/>
              </a:solidFill>
              <a:round/>
              <a:headEnd/>
              <a:tailEnd/>
            </a:ln>
          </p:spPr>
          <p:txBody>
            <a:bodyPr>
              <a:spAutoFit/>
            </a:bodyPr>
            <a:lstStyle/>
            <a:p>
              <a:endParaRPr lang="cs-CZ"/>
            </a:p>
          </p:txBody>
        </p:sp>
      </p:grpSp>
      <p:sp>
        <p:nvSpPr>
          <p:cNvPr id="21546" name="TextBox 251"/>
          <p:cNvSpPr txBox="1">
            <a:spLocks noChangeArrowheads="1"/>
          </p:cNvSpPr>
          <p:nvPr/>
        </p:nvSpPr>
        <p:spPr bwMode="auto">
          <a:xfrm>
            <a:off x="5170488" y="5108575"/>
            <a:ext cx="292100" cy="368300"/>
          </a:xfrm>
          <a:prstGeom prst="rect">
            <a:avLst/>
          </a:prstGeom>
          <a:noFill/>
          <a:ln w="9525">
            <a:noFill/>
            <a:miter lim="800000"/>
            <a:headEnd/>
            <a:tailEnd/>
          </a:ln>
        </p:spPr>
        <p:txBody>
          <a:bodyPr wrap="none">
            <a:spAutoFit/>
          </a:bodyPr>
          <a:lstStyle/>
          <a:p>
            <a:r>
              <a:rPr lang="cs-CZ">
                <a:latin typeface="Calibri" pitchFamily="34" charset="0"/>
              </a:rPr>
              <a:t>?</a:t>
            </a:r>
          </a:p>
        </p:txBody>
      </p:sp>
      <p:grpSp>
        <p:nvGrpSpPr>
          <p:cNvPr id="164" name="Group 252"/>
          <p:cNvGrpSpPr>
            <a:grpSpLocks/>
          </p:cNvGrpSpPr>
          <p:nvPr/>
        </p:nvGrpSpPr>
        <p:grpSpPr bwMode="auto">
          <a:xfrm>
            <a:off x="5219700" y="5516563"/>
            <a:ext cx="215900" cy="215900"/>
            <a:chOff x="1911896" y="5593432"/>
            <a:chExt cx="216024" cy="216024"/>
          </a:xfrm>
        </p:grpSpPr>
        <p:cxnSp>
          <p:nvCxnSpPr>
            <p:cNvPr id="254" name="Straight Connector 253"/>
            <p:cNvCxnSpPr/>
            <p:nvPr/>
          </p:nvCxnSpPr>
          <p:spPr>
            <a:xfrm rot="5400000" flipH="1" flipV="1">
              <a:off x="1911896" y="5593432"/>
              <a:ext cx="216024" cy="2160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V="1">
              <a:off x="1911896" y="5593432"/>
              <a:ext cx="216024" cy="2160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Co může statistika říci o naší realitě? </a:t>
            </a:r>
            <a:endParaRPr lang="cs-CZ" dirty="0"/>
          </a:p>
        </p:txBody>
      </p:sp>
      <p:sp>
        <p:nvSpPr>
          <p:cNvPr id="3" name="Content Placeholder 2"/>
          <p:cNvSpPr>
            <a:spLocks noGrp="1"/>
          </p:cNvSpPr>
          <p:nvPr>
            <p:ph idx="1"/>
          </p:nvPr>
        </p:nvSpPr>
        <p:spPr>
          <a:xfrm>
            <a:off x="5364163" y="1268413"/>
            <a:ext cx="3106737" cy="4857750"/>
          </a:xfrm>
        </p:spPr>
        <p:txBody>
          <a:bodyPr rtlCol="0">
            <a:normAutofit/>
          </a:bodyPr>
          <a:lstStyle/>
          <a:p>
            <a:pPr eaLnBrk="1" fontAlgn="auto" hangingPunct="1">
              <a:spcAft>
                <a:spcPts val="0"/>
              </a:spcAft>
              <a:defRPr/>
            </a:pPr>
            <a:r>
              <a:rPr lang="cs-CZ" dirty="0" smtClean="0"/>
              <a:t>Statistika není schopna činit závěry o jevech neobsažených v našem vzorku.</a:t>
            </a:r>
          </a:p>
          <a:p>
            <a:pPr eaLnBrk="1" fontAlgn="auto" hangingPunct="1">
              <a:spcAft>
                <a:spcPts val="0"/>
              </a:spcAft>
              <a:defRPr/>
            </a:pPr>
            <a:endParaRPr lang="cs-CZ" dirty="0" smtClean="0"/>
          </a:p>
          <a:p>
            <a:pPr eaLnBrk="1" fontAlgn="auto" hangingPunct="1">
              <a:spcAft>
                <a:spcPts val="0"/>
              </a:spcAft>
              <a:defRPr/>
            </a:pPr>
            <a:r>
              <a:rPr lang="cs-CZ" dirty="0" smtClean="0"/>
              <a:t>Statistika je nasazena v procesu získání informací z vzorkovaných dat a je podporou v získání naší znalosti a pochopení problému.</a:t>
            </a:r>
          </a:p>
          <a:p>
            <a:pPr eaLnBrk="1" fontAlgn="auto" hangingPunct="1">
              <a:spcAft>
                <a:spcPts val="0"/>
              </a:spcAft>
              <a:defRPr/>
            </a:pPr>
            <a:endParaRPr lang="cs-CZ" dirty="0" smtClean="0"/>
          </a:p>
          <a:p>
            <a:pPr eaLnBrk="1" fontAlgn="auto" hangingPunct="1">
              <a:spcAft>
                <a:spcPts val="0"/>
              </a:spcAft>
              <a:defRPr/>
            </a:pPr>
            <a:r>
              <a:rPr lang="cs-CZ" dirty="0" smtClean="0"/>
              <a:t>Statistika není náhradou naší inteligence !!!</a:t>
            </a:r>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A8ABDC6F-4F45-4A55-9EB5-0B36FDB5B7AA}" type="slidenum">
              <a:rPr lang="cs-CZ"/>
              <a:pPr>
                <a:defRPr/>
              </a:pPr>
              <a:t>25</a:t>
            </a:fld>
            <a:endParaRPr lang="cs-CZ"/>
          </a:p>
        </p:txBody>
      </p:sp>
      <p:sp>
        <p:nvSpPr>
          <p:cNvPr id="22533" name="Oval 3"/>
          <p:cNvSpPr>
            <a:spLocks noChangeArrowheads="1"/>
          </p:cNvSpPr>
          <p:nvPr/>
        </p:nvSpPr>
        <p:spPr bwMode="auto">
          <a:xfrm>
            <a:off x="755650" y="908050"/>
            <a:ext cx="3384550" cy="2592388"/>
          </a:xfrm>
          <a:prstGeom prst="ellipse">
            <a:avLst/>
          </a:prstGeom>
          <a:solidFill>
            <a:srgbClr val="FFFF99"/>
          </a:solidFill>
          <a:ln w="9525">
            <a:solidFill>
              <a:schemeClr val="tx1"/>
            </a:solidFill>
            <a:round/>
            <a:headEnd/>
            <a:tailEnd/>
          </a:ln>
        </p:spPr>
        <p:txBody>
          <a:bodyPr wrap="none" anchor="ctr"/>
          <a:lstStyle/>
          <a:p>
            <a:endParaRPr lang="cs-CZ">
              <a:latin typeface="Calibri" pitchFamily="34" charset="0"/>
            </a:endParaRPr>
          </a:p>
        </p:txBody>
      </p:sp>
      <p:sp>
        <p:nvSpPr>
          <p:cNvPr id="22534" name="Oval 4"/>
          <p:cNvSpPr>
            <a:spLocks noChangeArrowheads="1"/>
          </p:cNvSpPr>
          <p:nvPr/>
        </p:nvSpPr>
        <p:spPr bwMode="auto">
          <a:xfrm>
            <a:off x="1258888" y="1736725"/>
            <a:ext cx="2376487" cy="1763713"/>
          </a:xfrm>
          <a:prstGeom prst="ellipse">
            <a:avLst/>
          </a:prstGeom>
          <a:solidFill>
            <a:srgbClr val="99CCFF"/>
          </a:solidFill>
          <a:ln w="9525">
            <a:solidFill>
              <a:schemeClr val="tx1"/>
            </a:solidFill>
            <a:round/>
            <a:headEnd/>
            <a:tailEnd/>
          </a:ln>
        </p:spPr>
        <p:txBody>
          <a:bodyPr wrap="none" anchor="ctr"/>
          <a:lstStyle/>
          <a:p>
            <a:endParaRPr lang="cs-CZ">
              <a:latin typeface="Calibri" pitchFamily="34" charset="0"/>
            </a:endParaRPr>
          </a:p>
        </p:txBody>
      </p:sp>
      <p:sp>
        <p:nvSpPr>
          <p:cNvPr id="22535" name="Oval 5"/>
          <p:cNvSpPr>
            <a:spLocks noChangeArrowheads="1"/>
          </p:cNvSpPr>
          <p:nvPr/>
        </p:nvSpPr>
        <p:spPr bwMode="auto">
          <a:xfrm>
            <a:off x="1839913" y="2603500"/>
            <a:ext cx="1214437" cy="896938"/>
          </a:xfrm>
          <a:prstGeom prst="ellipse">
            <a:avLst/>
          </a:prstGeom>
          <a:solidFill>
            <a:srgbClr val="FFCC99"/>
          </a:solidFill>
          <a:ln w="9525">
            <a:solidFill>
              <a:schemeClr val="tx1"/>
            </a:solidFill>
            <a:round/>
            <a:headEnd/>
            <a:tailEnd/>
          </a:ln>
        </p:spPr>
        <p:txBody>
          <a:bodyPr wrap="none" anchor="ctr"/>
          <a:lstStyle/>
          <a:p>
            <a:endParaRPr lang="cs-CZ">
              <a:latin typeface="Calibri" pitchFamily="34" charset="0"/>
            </a:endParaRPr>
          </a:p>
        </p:txBody>
      </p:sp>
      <p:sp>
        <p:nvSpPr>
          <p:cNvPr id="22536" name="Text Box 6"/>
          <p:cNvSpPr txBox="1">
            <a:spLocks noChangeArrowheads="1"/>
          </p:cNvSpPr>
          <p:nvPr/>
        </p:nvSpPr>
        <p:spPr bwMode="auto">
          <a:xfrm>
            <a:off x="1787525" y="1125538"/>
            <a:ext cx="1184275"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Možnosti</a:t>
            </a:r>
          </a:p>
        </p:txBody>
      </p:sp>
      <p:sp>
        <p:nvSpPr>
          <p:cNvPr id="22537" name="Text Box 7"/>
          <p:cNvSpPr txBox="1">
            <a:spLocks noChangeArrowheads="1"/>
          </p:cNvSpPr>
          <p:nvPr/>
        </p:nvSpPr>
        <p:spPr bwMode="auto">
          <a:xfrm>
            <a:off x="1963738" y="1844675"/>
            <a:ext cx="969962"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Realit</a:t>
            </a:r>
            <a:r>
              <a:rPr lang="cs-CZ" u="sng">
                <a:latin typeface="Verdana" pitchFamily="34" charset="0"/>
              </a:rPr>
              <a:t>a</a:t>
            </a:r>
          </a:p>
        </p:txBody>
      </p:sp>
      <p:sp>
        <p:nvSpPr>
          <p:cNvPr id="22538" name="Text Box 8"/>
          <p:cNvSpPr txBox="1">
            <a:spLocks noChangeArrowheads="1"/>
          </p:cNvSpPr>
          <p:nvPr/>
        </p:nvSpPr>
        <p:spPr bwMode="auto">
          <a:xfrm>
            <a:off x="1927225" y="2708275"/>
            <a:ext cx="966788" cy="366713"/>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Vzorek</a:t>
            </a:r>
          </a:p>
        </p:txBody>
      </p:sp>
      <p:sp>
        <p:nvSpPr>
          <p:cNvPr id="22539" name="Text Box 9"/>
          <p:cNvSpPr txBox="1">
            <a:spLocks noChangeArrowheads="1"/>
          </p:cNvSpPr>
          <p:nvPr/>
        </p:nvSpPr>
        <p:spPr bwMode="auto">
          <a:xfrm>
            <a:off x="2085975" y="3683000"/>
            <a:ext cx="723900"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Data</a:t>
            </a:r>
            <a:endParaRPr lang="cs-CZ" u="sng">
              <a:latin typeface="Verdana" pitchFamily="34" charset="0"/>
            </a:endParaRPr>
          </a:p>
        </p:txBody>
      </p:sp>
      <p:sp>
        <p:nvSpPr>
          <p:cNvPr id="22540" name="Text Box 10"/>
          <p:cNvSpPr txBox="1">
            <a:spLocks noChangeArrowheads="1"/>
          </p:cNvSpPr>
          <p:nvPr/>
        </p:nvSpPr>
        <p:spPr bwMode="auto">
          <a:xfrm>
            <a:off x="1763713" y="4267200"/>
            <a:ext cx="1355725" cy="366713"/>
          </a:xfrm>
          <a:prstGeom prst="rect">
            <a:avLst/>
          </a:prstGeom>
          <a:solidFill>
            <a:schemeClr val="bg1">
              <a:alpha val="50195"/>
            </a:schemeClr>
          </a:solidFill>
          <a:ln w="9525">
            <a:noFill/>
            <a:miter lim="800000"/>
            <a:headEnd/>
            <a:tailEnd/>
          </a:ln>
        </p:spPr>
        <p:txBody>
          <a:bodyPr wrap="none">
            <a:spAutoFit/>
          </a:bodyPr>
          <a:lstStyle/>
          <a:p>
            <a:r>
              <a:rPr lang="en-US" u="sng">
                <a:latin typeface="Verdana" pitchFamily="34" charset="0"/>
              </a:rPr>
              <a:t>Informa</a:t>
            </a:r>
            <a:r>
              <a:rPr lang="cs-CZ" u="sng">
                <a:latin typeface="Verdana" pitchFamily="34" charset="0"/>
              </a:rPr>
              <a:t>ce</a:t>
            </a:r>
          </a:p>
        </p:txBody>
      </p:sp>
      <p:sp>
        <p:nvSpPr>
          <p:cNvPr id="22541" name="Text Box 11"/>
          <p:cNvSpPr txBox="1">
            <a:spLocks noChangeArrowheads="1"/>
          </p:cNvSpPr>
          <p:nvPr/>
        </p:nvSpPr>
        <p:spPr bwMode="auto">
          <a:xfrm>
            <a:off x="1954213" y="4852988"/>
            <a:ext cx="1033462"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Znalost</a:t>
            </a:r>
          </a:p>
        </p:txBody>
      </p:sp>
      <p:sp>
        <p:nvSpPr>
          <p:cNvPr id="22542" name="Text Box 12"/>
          <p:cNvSpPr txBox="1">
            <a:spLocks noChangeArrowheads="1"/>
          </p:cNvSpPr>
          <p:nvPr/>
        </p:nvSpPr>
        <p:spPr bwMode="auto">
          <a:xfrm>
            <a:off x="1782763" y="5437188"/>
            <a:ext cx="1349375" cy="366712"/>
          </a:xfrm>
          <a:prstGeom prst="rect">
            <a:avLst/>
          </a:prstGeom>
          <a:solidFill>
            <a:schemeClr val="bg1">
              <a:alpha val="50195"/>
            </a:schemeClr>
          </a:solidFill>
          <a:ln w="9525">
            <a:noFill/>
            <a:miter lim="800000"/>
            <a:headEnd/>
            <a:tailEnd/>
          </a:ln>
        </p:spPr>
        <p:txBody>
          <a:bodyPr wrap="none">
            <a:spAutoFit/>
          </a:bodyPr>
          <a:lstStyle/>
          <a:p>
            <a:r>
              <a:rPr lang="cs-CZ" u="sng">
                <a:latin typeface="Verdana" pitchFamily="34" charset="0"/>
              </a:rPr>
              <a:t>Pochopení</a:t>
            </a:r>
          </a:p>
        </p:txBody>
      </p:sp>
      <p:sp>
        <p:nvSpPr>
          <p:cNvPr id="22543" name="Rectangle 14"/>
          <p:cNvSpPr>
            <a:spLocks noChangeArrowheads="1"/>
          </p:cNvSpPr>
          <p:nvPr/>
        </p:nvSpPr>
        <p:spPr bwMode="auto">
          <a:xfrm>
            <a:off x="1116013" y="2565400"/>
            <a:ext cx="2735262" cy="2159000"/>
          </a:xfrm>
          <a:prstGeom prst="rect">
            <a:avLst/>
          </a:prstGeom>
          <a:noFill/>
          <a:ln w="28575">
            <a:solidFill>
              <a:srgbClr val="000080"/>
            </a:solidFill>
            <a:prstDash val="lgDash"/>
            <a:miter lim="800000"/>
            <a:headEnd/>
            <a:tailEnd/>
          </a:ln>
        </p:spPr>
        <p:txBody>
          <a:bodyPr wrap="none" anchor="ctr"/>
          <a:lstStyle/>
          <a:p>
            <a:endParaRPr lang="cs-CZ">
              <a:latin typeface="Calibri" pitchFamily="34" charset="0"/>
            </a:endParaRPr>
          </a:p>
        </p:txBody>
      </p:sp>
      <p:pic>
        <p:nvPicPr>
          <p:cNvPr id="22544" name="Picture 15"/>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79388" y="5013325"/>
            <a:ext cx="1376362" cy="1266825"/>
          </a:xfrm>
          <a:prstGeom prst="rect">
            <a:avLst/>
          </a:prstGeom>
          <a:noFill/>
          <a:ln w="9525">
            <a:noFill/>
            <a:miter lim="800000"/>
            <a:headEnd/>
            <a:tailEnd/>
          </a:ln>
        </p:spPr>
      </p:pic>
      <p:sp>
        <p:nvSpPr>
          <p:cNvPr id="22545" name="Text Box 16"/>
          <p:cNvSpPr txBox="1">
            <a:spLocks noChangeArrowheads="1"/>
          </p:cNvSpPr>
          <p:nvPr/>
        </p:nvSpPr>
        <p:spPr bwMode="auto">
          <a:xfrm>
            <a:off x="2916238" y="3500438"/>
            <a:ext cx="2366962" cy="579437"/>
          </a:xfrm>
          <a:prstGeom prst="rect">
            <a:avLst/>
          </a:prstGeom>
          <a:solidFill>
            <a:schemeClr val="bg1">
              <a:alpha val="50195"/>
            </a:schemeClr>
          </a:solidFill>
          <a:ln w="9525">
            <a:noFill/>
            <a:miter lim="800000"/>
            <a:headEnd/>
            <a:tailEnd/>
          </a:ln>
        </p:spPr>
        <p:txBody>
          <a:bodyPr wrap="none">
            <a:spAutoFit/>
          </a:bodyPr>
          <a:lstStyle/>
          <a:p>
            <a:r>
              <a:rPr lang="en-US" sz="3200" u="sng">
                <a:latin typeface="Verdana" pitchFamily="34" charset="0"/>
              </a:rPr>
              <a:t>Statisti</a:t>
            </a:r>
            <a:r>
              <a:rPr lang="cs-CZ" sz="3200" u="sng">
                <a:latin typeface="Verdana" pitchFamily="34" charset="0"/>
              </a:rPr>
              <a:t>ka</a:t>
            </a:r>
          </a:p>
        </p:txBody>
      </p:sp>
      <p:sp>
        <p:nvSpPr>
          <p:cNvPr id="22546" name="Line 17"/>
          <p:cNvSpPr>
            <a:spLocks noChangeShapeType="1"/>
          </p:cNvSpPr>
          <p:nvPr/>
        </p:nvSpPr>
        <p:spPr bwMode="auto">
          <a:xfrm>
            <a:off x="2446338" y="3429000"/>
            <a:ext cx="0" cy="288925"/>
          </a:xfrm>
          <a:prstGeom prst="line">
            <a:avLst/>
          </a:prstGeom>
          <a:noFill/>
          <a:ln w="76200">
            <a:solidFill>
              <a:srgbClr val="000080"/>
            </a:solidFill>
            <a:round/>
            <a:headEnd/>
            <a:tailEnd type="triangle" w="med" len="med"/>
          </a:ln>
        </p:spPr>
        <p:txBody>
          <a:bodyPr/>
          <a:lstStyle/>
          <a:p>
            <a:endParaRPr lang="cs-CZ"/>
          </a:p>
        </p:txBody>
      </p:sp>
      <p:sp>
        <p:nvSpPr>
          <p:cNvPr id="22547" name="Line 18"/>
          <p:cNvSpPr>
            <a:spLocks noChangeShapeType="1"/>
          </p:cNvSpPr>
          <p:nvPr/>
        </p:nvSpPr>
        <p:spPr bwMode="auto">
          <a:xfrm>
            <a:off x="2446338" y="4014788"/>
            <a:ext cx="0" cy="288925"/>
          </a:xfrm>
          <a:prstGeom prst="line">
            <a:avLst/>
          </a:prstGeom>
          <a:noFill/>
          <a:ln w="76200">
            <a:solidFill>
              <a:srgbClr val="000080"/>
            </a:solidFill>
            <a:round/>
            <a:headEnd/>
            <a:tailEnd type="triangle" w="med" len="med"/>
          </a:ln>
        </p:spPr>
        <p:txBody>
          <a:bodyPr/>
          <a:lstStyle/>
          <a:p>
            <a:endParaRPr lang="cs-CZ"/>
          </a:p>
        </p:txBody>
      </p:sp>
      <p:sp>
        <p:nvSpPr>
          <p:cNvPr id="22548" name="Line 19"/>
          <p:cNvSpPr>
            <a:spLocks noChangeShapeType="1"/>
          </p:cNvSpPr>
          <p:nvPr/>
        </p:nvSpPr>
        <p:spPr bwMode="auto">
          <a:xfrm>
            <a:off x="2446338" y="4598988"/>
            <a:ext cx="0" cy="288925"/>
          </a:xfrm>
          <a:prstGeom prst="line">
            <a:avLst/>
          </a:prstGeom>
          <a:noFill/>
          <a:ln w="76200">
            <a:solidFill>
              <a:srgbClr val="000080"/>
            </a:solidFill>
            <a:round/>
            <a:headEnd/>
            <a:tailEnd type="triangle" w="med" len="med"/>
          </a:ln>
        </p:spPr>
        <p:txBody>
          <a:bodyPr/>
          <a:lstStyle/>
          <a:p>
            <a:endParaRPr lang="cs-CZ"/>
          </a:p>
        </p:txBody>
      </p:sp>
      <p:sp>
        <p:nvSpPr>
          <p:cNvPr id="22549" name="Line 20"/>
          <p:cNvSpPr>
            <a:spLocks noChangeShapeType="1"/>
          </p:cNvSpPr>
          <p:nvPr/>
        </p:nvSpPr>
        <p:spPr bwMode="auto">
          <a:xfrm>
            <a:off x="2446338" y="5183188"/>
            <a:ext cx="0" cy="288925"/>
          </a:xfrm>
          <a:prstGeom prst="line">
            <a:avLst/>
          </a:prstGeom>
          <a:noFill/>
          <a:ln w="76200">
            <a:solidFill>
              <a:srgbClr val="000080"/>
            </a:solidFill>
            <a:round/>
            <a:headEnd/>
            <a:tailEnd type="triangle" w="med" len="med"/>
          </a:ln>
        </p:spPr>
        <p:txBody>
          <a:bodyPr/>
          <a:lstStyle/>
          <a:p>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Oval 285"/>
          <p:cNvSpPr/>
          <p:nvPr/>
        </p:nvSpPr>
        <p:spPr>
          <a:xfrm>
            <a:off x="482600" y="4527550"/>
            <a:ext cx="2268538" cy="17287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Statistika a zobecnění výsledků</a:t>
            </a:r>
            <a:endParaRPr lang="cs-CZ" dirty="0"/>
          </a:p>
        </p:txBody>
      </p:sp>
      <p:sp>
        <p:nvSpPr>
          <p:cNvPr id="3" name="Content Placeholder 2"/>
          <p:cNvSpPr>
            <a:spLocks noGrp="1"/>
          </p:cNvSpPr>
          <p:nvPr>
            <p:ph idx="1"/>
          </p:nvPr>
        </p:nvSpPr>
        <p:spPr>
          <a:xfrm>
            <a:off x="5148263" y="1268413"/>
            <a:ext cx="3538537" cy="4857750"/>
          </a:xfrm>
        </p:spPr>
        <p:txBody>
          <a:bodyPr rtlCol="0">
            <a:normAutofit/>
          </a:bodyPr>
          <a:lstStyle/>
          <a:p>
            <a:pPr eaLnBrk="1" fontAlgn="auto" hangingPunct="1">
              <a:spcAft>
                <a:spcPts val="0"/>
              </a:spcAft>
              <a:defRPr/>
            </a:pPr>
            <a:r>
              <a:rPr lang="cs-CZ" dirty="0" smtClean="0"/>
              <a:t>Cílem analýzy není pouhý popis a analýza vzorku, ale zobecnění výsledků ze vzorku na jeho cílovou populaci </a:t>
            </a:r>
          </a:p>
          <a:p>
            <a:pPr eaLnBrk="1" fontAlgn="auto" hangingPunct="1">
              <a:spcAft>
                <a:spcPts val="0"/>
              </a:spcAft>
              <a:defRPr/>
            </a:pPr>
            <a:endParaRPr lang="cs-CZ" dirty="0" smtClean="0"/>
          </a:p>
          <a:p>
            <a:pPr eaLnBrk="1" fontAlgn="auto" hangingPunct="1">
              <a:spcAft>
                <a:spcPts val="0"/>
              </a:spcAft>
              <a:defRPr/>
            </a:pPr>
            <a:r>
              <a:rPr lang="cs-CZ" dirty="0" smtClean="0"/>
              <a:t>Pokud vzorek nereprezentuje cílovou populaci, vede zobecnění k chybným závěrům</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B3771120-8E95-4DEC-AD6F-64B6A8FCAD51}" type="slidenum">
              <a:rPr lang="cs-CZ"/>
              <a:pPr>
                <a:defRPr/>
              </a:pPr>
              <a:t>26</a:t>
            </a:fld>
            <a:endParaRPr lang="cs-CZ"/>
          </a:p>
        </p:txBody>
      </p:sp>
      <p:grpSp>
        <p:nvGrpSpPr>
          <p:cNvPr id="5" name="Group 43"/>
          <p:cNvGrpSpPr>
            <a:grpSpLocks/>
          </p:cNvGrpSpPr>
          <p:nvPr/>
        </p:nvGrpSpPr>
        <p:grpSpPr bwMode="auto">
          <a:xfrm>
            <a:off x="1116013" y="1306513"/>
            <a:ext cx="142875" cy="358775"/>
            <a:chOff x="3360" y="1296"/>
            <a:chExt cx="192" cy="480"/>
          </a:xfrm>
        </p:grpSpPr>
        <p:sp>
          <p:nvSpPr>
            <p:cNvPr id="2375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5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5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375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5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5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1908175" y="2011363"/>
            <a:ext cx="142875" cy="360362"/>
            <a:chOff x="3360" y="1296"/>
            <a:chExt cx="192" cy="480"/>
          </a:xfrm>
        </p:grpSpPr>
        <p:sp>
          <p:nvSpPr>
            <p:cNvPr id="2374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4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4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375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5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4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2339975" y="1508125"/>
            <a:ext cx="144463" cy="358775"/>
            <a:chOff x="3360" y="1296"/>
            <a:chExt cx="192" cy="480"/>
          </a:xfrm>
        </p:grpSpPr>
        <p:sp>
          <p:nvSpPr>
            <p:cNvPr id="2373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3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4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374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4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4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1403350" y="1111250"/>
            <a:ext cx="215900" cy="539750"/>
            <a:chOff x="3360" y="1296"/>
            <a:chExt cx="192" cy="480"/>
          </a:xfrm>
        </p:grpSpPr>
        <p:sp>
          <p:nvSpPr>
            <p:cNvPr id="2373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3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3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373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3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3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1116013" y="1795463"/>
            <a:ext cx="157162" cy="395287"/>
            <a:chOff x="3360" y="1296"/>
            <a:chExt cx="192" cy="480"/>
          </a:xfrm>
        </p:grpSpPr>
        <p:sp>
          <p:nvSpPr>
            <p:cNvPr id="2372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2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2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372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3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2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1403350" y="1795463"/>
            <a:ext cx="215900" cy="539750"/>
            <a:chOff x="3360" y="1296"/>
            <a:chExt cx="192" cy="480"/>
          </a:xfrm>
        </p:grpSpPr>
        <p:sp>
          <p:nvSpPr>
            <p:cNvPr id="2371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1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1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372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2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2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1763713" y="1219200"/>
            <a:ext cx="360362" cy="898525"/>
            <a:chOff x="3360" y="1296"/>
            <a:chExt cx="192" cy="480"/>
          </a:xfrm>
        </p:grpSpPr>
        <p:sp>
          <p:nvSpPr>
            <p:cNvPr id="2371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1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1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371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1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1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1187450" y="858838"/>
            <a:ext cx="144463" cy="360362"/>
            <a:chOff x="3360" y="1296"/>
            <a:chExt cx="192" cy="480"/>
          </a:xfrm>
        </p:grpSpPr>
        <p:sp>
          <p:nvSpPr>
            <p:cNvPr id="2370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70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70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370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0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0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684213" y="1147763"/>
            <a:ext cx="287337" cy="719137"/>
            <a:chOff x="3360" y="1296"/>
            <a:chExt cx="192" cy="480"/>
          </a:xfrm>
        </p:grpSpPr>
        <p:sp>
          <p:nvSpPr>
            <p:cNvPr id="2369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9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9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370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70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70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2195513" y="1074738"/>
            <a:ext cx="85725" cy="215900"/>
            <a:chOff x="3360" y="1296"/>
            <a:chExt cx="192" cy="480"/>
          </a:xfrm>
        </p:grpSpPr>
        <p:sp>
          <p:nvSpPr>
            <p:cNvPr id="2368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9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9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369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9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9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5" name="Oval 84"/>
          <p:cNvSpPr/>
          <p:nvPr/>
        </p:nvSpPr>
        <p:spPr>
          <a:xfrm>
            <a:off x="466725" y="765175"/>
            <a:ext cx="2266950" cy="172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569" name="TextBox 85"/>
          <p:cNvSpPr txBox="1">
            <a:spLocks noChangeArrowheads="1"/>
          </p:cNvSpPr>
          <p:nvPr/>
        </p:nvSpPr>
        <p:spPr bwMode="auto">
          <a:xfrm>
            <a:off x="2987675" y="1290638"/>
            <a:ext cx="1655763" cy="647700"/>
          </a:xfrm>
          <a:prstGeom prst="rect">
            <a:avLst/>
          </a:prstGeom>
          <a:noFill/>
          <a:ln w="9525">
            <a:noFill/>
            <a:miter lim="800000"/>
            <a:headEnd/>
            <a:tailEnd/>
          </a:ln>
        </p:spPr>
        <p:txBody>
          <a:bodyPr>
            <a:spAutoFit/>
          </a:bodyPr>
          <a:lstStyle/>
          <a:p>
            <a:r>
              <a:rPr lang="cs-CZ" b="1" i="1">
                <a:latin typeface="Calibri" pitchFamily="34" charset="0"/>
              </a:rPr>
              <a:t>Neznámá cílová populace</a:t>
            </a:r>
          </a:p>
        </p:txBody>
      </p:sp>
      <p:cxnSp>
        <p:nvCxnSpPr>
          <p:cNvPr id="88" name="Straight Arrow Connector 87"/>
          <p:cNvCxnSpPr/>
          <p:nvPr/>
        </p:nvCxnSpPr>
        <p:spPr>
          <a:xfrm rot="5400000">
            <a:off x="1475582" y="2636044"/>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5" name="Group 43"/>
          <p:cNvGrpSpPr>
            <a:grpSpLocks/>
          </p:cNvGrpSpPr>
          <p:nvPr/>
        </p:nvGrpSpPr>
        <p:grpSpPr bwMode="auto">
          <a:xfrm>
            <a:off x="596900" y="2420938"/>
            <a:ext cx="360363" cy="898525"/>
            <a:chOff x="3360" y="1296"/>
            <a:chExt cx="192" cy="480"/>
          </a:xfrm>
        </p:grpSpPr>
        <p:sp>
          <p:nvSpPr>
            <p:cNvPr id="2368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8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8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368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8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8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1317625" y="2779713"/>
            <a:ext cx="215900" cy="539750"/>
            <a:chOff x="3360" y="1296"/>
            <a:chExt cx="192" cy="480"/>
          </a:xfrm>
        </p:grpSpPr>
        <p:sp>
          <p:nvSpPr>
            <p:cNvPr id="2367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7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7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368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8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7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1893888" y="2960688"/>
            <a:ext cx="144462" cy="358775"/>
            <a:chOff x="3360" y="1296"/>
            <a:chExt cx="192" cy="480"/>
          </a:xfrm>
        </p:grpSpPr>
        <p:sp>
          <p:nvSpPr>
            <p:cNvPr id="2366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6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7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367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7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7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2397125" y="3105150"/>
            <a:ext cx="87313" cy="214313"/>
            <a:chOff x="3360" y="1296"/>
            <a:chExt cx="192" cy="480"/>
          </a:xfrm>
        </p:grpSpPr>
        <p:sp>
          <p:nvSpPr>
            <p:cNvPr id="2366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6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6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2" name="Group 47"/>
            <p:cNvGrpSpPr>
              <a:grpSpLocks/>
            </p:cNvGrpSpPr>
            <p:nvPr/>
          </p:nvGrpSpPr>
          <p:grpSpPr bwMode="auto">
            <a:xfrm>
              <a:off x="3360" y="1632"/>
              <a:ext cx="192" cy="144"/>
              <a:chOff x="3360" y="1632"/>
              <a:chExt cx="192" cy="144"/>
            </a:xfrm>
          </p:grpSpPr>
          <p:sp>
            <p:nvSpPr>
              <p:cNvPr id="2366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6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6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3575" name="TextBox 120"/>
          <p:cNvSpPr txBox="1">
            <a:spLocks noChangeArrowheads="1"/>
          </p:cNvSpPr>
          <p:nvPr/>
        </p:nvSpPr>
        <p:spPr bwMode="auto">
          <a:xfrm>
            <a:off x="2987675" y="2803525"/>
            <a:ext cx="1655763" cy="369888"/>
          </a:xfrm>
          <a:prstGeom prst="rect">
            <a:avLst/>
          </a:prstGeom>
          <a:noFill/>
          <a:ln w="9525">
            <a:noFill/>
            <a:miter lim="800000"/>
            <a:headEnd/>
            <a:tailEnd/>
          </a:ln>
        </p:spPr>
        <p:txBody>
          <a:bodyPr>
            <a:spAutoFit/>
          </a:bodyPr>
          <a:lstStyle/>
          <a:p>
            <a:r>
              <a:rPr lang="cs-CZ" b="1" i="1">
                <a:latin typeface="Calibri" pitchFamily="34" charset="0"/>
              </a:rPr>
              <a:t>Vzorek</a:t>
            </a:r>
          </a:p>
        </p:txBody>
      </p:sp>
      <p:pic>
        <p:nvPicPr>
          <p:cNvPr id="23576" name="Picture 49"/>
          <p:cNvPicPr>
            <a:picLocks noChangeAspect="1" noChangeArrowheads="1"/>
          </p:cNvPicPr>
          <p:nvPr/>
        </p:nvPicPr>
        <p:blipFill>
          <a:blip r:embed="rId2" cstate="print"/>
          <a:srcRect/>
          <a:stretch>
            <a:fillRect/>
          </a:stretch>
        </p:blipFill>
        <p:spPr bwMode="auto">
          <a:xfrm>
            <a:off x="1111250" y="3463925"/>
            <a:ext cx="1084263" cy="850900"/>
          </a:xfrm>
          <a:prstGeom prst="rect">
            <a:avLst/>
          </a:prstGeom>
          <a:noFill/>
          <a:ln w="9525">
            <a:noFill/>
            <a:miter lim="800000"/>
            <a:headEnd/>
            <a:tailEnd/>
          </a:ln>
        </p:spPr>
      </p:pic>
      <p:cxnSp>
        <p:nvCxnSpPr>
          <p:cNvPr id="123" name="Straight Arrow Connector 122"/>
          <p:cNvCxnSpPr/>
          <p:nvPr/>
        </p:nvCxnSpPr>
        <p:spPr>
          <a:xfrm rot="5400000">
            <a:off x="1477169" y="3356769"/>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8" name="TextBox 123"/>
          <p:cNvSpPr txBox="1">
            <a:spLocks noChangeArrowheads="1"/>
          </p:cNvSpPr>
          <p:nvPr/>
        </p:nvSpPr>
        <p:spPr bwMode="auto">
          <a:xfrm>
            <a:off x="2916238" y="4149725"/>
            <a:ext cx="1655762" cy="368300"/>
          </a:xfrm>
          <a:prstGeom prst="rect">
            <a:avLst/>
          </a:prstGeom>
          <a:noFill/>
          <a:ln w="9525">
            <a:noFill/>
            <a:miter lim="800000"/>
            <a:headEnd/>
            <a:tailEnd/>
          </a:ln>
        </p:spPr>
        <p:txBody>
          <a:bodyPr>
            <a:spAutoFit/>
          </a:bodyPr>
          <a:lstStyle/>
          <a:p>
            <a:r>
              <a:rPr lang="cs-CZ" b="1" i="1">
                <a:latin typeface="Calibri" pitchFamily="34" charset="0"/>
              </a:rPr>
              <a:t>Analýza</a:t>
            </a:r>
          </a:p>
        </p:txBody>
      </p:sp>
      <p:grpSp>
        <p:nvGrpSpPr>
          <p:cNvPr id="23553" name="Group 43"/>
          <p:cNvGrpSpPr>
            <a:grpSpLocks/>
          </p:cNvGrpSpPr>
          <p:nvPr/>
        </p:nvGrpSpPr>
        <p:grpSpPr bwMode="auto">
          <a:xfrm>
            <a:off x="1131888" y="5068888"/>
            <a:ext cx="144462" cy="360362"/>
            <a:chOff x="3360" y="1296"/>
            <a:chExt cx="192" cy="480"/>
          </a:xfrm>
        </p:grpSpPr>
        <p:sp>
          <p:nvSpPr>
            <p:cNvPr id="2365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5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5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4" name="Group 47"/>
            <p:cNvGrpSpPr>
              <a:grpSpLocks/>
            </p:cNvGrpSpPr>
            <p:nvPr/>
          </p:nvGrpSpPr>
          <p:grpSpPr bwMode="auto">
            <a:xfrm>
              <a:off x="3360" y="1632"/>
              <a:ext cx="192" cy="144"/>
              <a:chOff x="3360" y="1632"/>
              <a:chExt cx="192" cy="144"/>
            </a:xfrm>
          </p:grpSpPr>
          <p:sp>
            <p:nvSpPr>
              <p:cNvPr id="2365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6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5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5" name="Group 43"/>
          <p:cNvGrpSpPr>
            <a:grpSpLocks/>
          </p:cNvGrpSpPr>
          <p:nvPr/>
        </p:nvGrpSpPr>
        <p:grpSpPr bwMode="auto">
          <a:xfrm>
            <a:off x="1924050" y="5775325"/>
            <a:ext cx="144463" cy="358775"/>
            <a:chOff x="3360" y="1296"/>
            <a:chExt cx="192" cy="480"/>
          </a:xfrm>
        </p:grpSpPr>
        <p:sp>
          <p:nvSpPr>
            <p:cNvPr id="2364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4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4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6" name="Group 47"/>
            <p:cNvGrpSpPr>
              <a:grpSpLocks/>
            </p:cNvGrpSpPr>
            <p:nvPr/>
          </p:nvGrpSpPr>
          <p:grpSpPr bwMode="auto">
            <a:xfrm>
              <a:off x="3360" y="1632"/>
              <a:ext cx="192" cy="144"/>
              <a:chOff x="3360" y="1632"/>
              <a:chExt cx="192" cy="144"/>
            </a:xfrm>
          </p:grpSpPr>
          <p:sp>
            <p:nvSpPr>
              <p:cNvPr id="2365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5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5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7" name="Group 43"/>
          <p:cNvGrpSpPr>
            <a:grpSpLocks/>
          </p:cNvGrpSpPr>
          <p:nvPr/>
        </p:nvGrpSpPr>
        <p:grpSpPr bwMode="auto">
          <a:xfrm>
            <a:off x="2355850" y="5270500"/>
            <a:ext cx="144463" cy="360363"/>
            <a:chOff x="3360" y="1296"/>
            <a:chExt cx="192" cy="480"/>
          </a:xfrm>
        </p:grpSpPr>
        <p:sp>
          <p:nvSpPr>
            <p:cNvPr id="2364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4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4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58" name="Group 47"/>
            <p:cNvGrpSpPr>
              <a:grpSpLocks/>
            </p:cNvGrpSpPr>
            <p:nvPr/>
          </p:nvGrpSpPr>
          <p:grpSpPr bwMode="auto">
            <a:xfrm>
              <a:off x="3360" y="1632"/>
              <a:ext cx="192" cy="144"/>
              <a:chOff x="3360" y="1632"/>
              <a:chExt cx="192" cy="144"/>
            </a:xfrm>
          </p:grpSpPr>
          <p:sp>
            <p:nvSpPr>
              <p:cNvPr id="2364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4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4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59" name="Group 43"/>
          <p:cNvGrpSpPr>
            <a:grpSpLocks/>
          </p:cNvGrpSpPr>
          <p:nvPr/>
        </p:nvGrpSpPr>
        <p:grpSpPr bwMode="auto">
          <a:xfrm>
            <a:off x="1420813" y="4875213"/>
            <a:ext cx="215900" cy="539750"/>
            <a:chOff x="3360" y="1296"/>
            <a:chExt cx="192" cy="480"/>
          </a:xfrm>
        </p:grpSpPr>
        <p:sp>
          <p:nvSpPr>
            <p:cNvPr id="2363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3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3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0" name="Group 47"/>
            <p:cNvGrpSpPr>
              <a:grpSpLocks/>
            </p:cNvGrpSpPr>
            <p:nvPr/>
          </p:nvGrpSpPr>
          <p:grpSpPr bwMode="auto">
            <a:xfrm>
              <a:off x="3360" y="1632"/>
              <a:ext cx="192" cy="144"/>
              <a:chOff x="3360" y="1632"/>
              <a:chExt cx="192" cy="144"/>
            </a:xfrm>
          </p:grpSpPr>
          <p:sp>
            <p:nvSpPr>
              <p:cNvPr id="2363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3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3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1" name="Group 43"/>
          <p:cNvGrpSpPr>
            <a:grpSpLocks/>
          </p:cNvGrpSpPr>
          <p:nvPr/>
        </p:nvGrpSpPr>
        <p:grpSpPr bwMode="auto">
          <a:xfrm>
            <a:off x="1131888" y="5559425"/>
            <a:ext cx="158750" cy="395288"/>
            <a:chOff x="3360" y="1296"/>
            <a:chExt cx="192" cy="480"/>
          </a:xfrm>
        </p:grpSpPr>
        <p:sp>
          <p:nvSpPr>
            <p:cNvPr id="2362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2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2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2" name="Group 47"/>
            <p:cNvGrpSpPr>
              <a:grpSpLocks/>
            </p:cNvGrpSpPr>
            <p:nvPr/>
          </p:nvGrpSpPr>
          <p:grpSpPr bwMode="auto">
            <a:xfrm>
              <a:off x="3360" y="1632"/>
              <a:ext cx="192" cy="144"/>
              <a:chOff x="3360" y="1632"/>
              <a:chExt cx="192" cy="144"/>
            </a:xfrm>
          </p:grpSpPr>
          <p:sp>
            <p:nvSpPr>
              <p:cNvPr id="2363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3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3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3" name="Group 43"/>
          <p:cNvGrpSpPr>
            <a:grpSpLocks/>
          </p:cNvGrpSpPr>
          <p:nvPr/>
        </p:nvGrpSpPr>
        <p:grpSpPr bwMode="auto">
          <a:xfrm>
            <a:off x="1420813" y="5559425"/>
            <a:ext cx="215900" cy="539750"/>
            <a:chOff x="3360" y="1296"/>
            <a:chExt cx="192" cy="480"/>
          </a:xfrm>
        </p:grpSpPr>
        <p:sp>
          <p:nvSpPr>
            <p:cNvPr id="2361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2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2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4" name="Group 47"/>
            <p:cNvGrpSpPr>
              <a:grpSpLocks/>
            </p:cNvGrpSpPr>
            <p:nvPr/>
          </p:nvGrpSpPr>
          <p:grpSpPr bwMode="auto">
            <a:xfrm>
              <a:off x="3360" y="1632"/>
              <a:ext cx="192" cy="144"/>
              <a:chOff x="3360" y="1632"/>
              <a:chExt cx="192" cy="144"/>
            </a:xfrm>
          </p:grpSpPr>
          <p:sp>
            <p:nvSpPr>
              <p:cNvPr id="2362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2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2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5" name="Group 43"/>
          <p:cNvGrpSpPr>
            <a:grpSpLocks/>
          </p:cNvGrpSpPr>
          <p:nvPr/>
        </p:nvGrpSpPr>
        <p:grpSpPr bwMode="auto">
          <a:xfrm>
            <a:off x="1779588" y="4983163"/>
            <a:ext cx="360362" cy="898525"/>
            <a:chOff x="3360" y="1296"/>
            <a:chExt cx="192" cy="480"/>
          </a:xfrm>
        </p:grpSpPr>
        <p:sp>
          <p:nvSpPr>
            <p:cNvPr id="2361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1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1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6" name="Group 47"/>
            <p:cNvGrpSpPr>
              <a:grpSpLocks/>
            </p:cNvGrpSpPr>
            <p:nvPr/>
          </p:nvGrpSpPr>
          <p:grpSpPr bwMode="auto">
            <a:xfrm>
              <a:off x="3360" y="1632"/>
              <a:ext cx="192" cy="144"/>
              <a:chOff x="3360" y="1632"/>
              <a:chExt cx="192" cy="144"/>
            </a:xfrm>
          </p:grpSpPr>
          <p:sp>
            <p:nvSpPr>
              <p:cNvPr id="2361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1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1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67" name="Group 43"/>
          <p:cNvGrpSpPr>
            <a:grpSpLocks/>
          </p:cNvGrpSpPr>
          <p:nvPr/>
        </p:nvGrpSpPr>
        <p:grpSpPr bwMode="auto">
          <a:xfrm>
            <a:off x="1203325" y="4622800"/>
            <a:ext cx="144463" cy="360363"/>
            <a:chOff x="3360" y="1296"/>
            <a:chExt cx="192" cy="480"/>
          </a:xfrm>
        </p:grpSpPr>
        <p:sp>
          <p:nvSpPr>
            <p:cNvPr id="2360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60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0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68" name="Group 47"/>
            <p:cNvGrpSpPr>
              <a:grpSpLocks/>
            </p:cNvGrpSpPr>
            <p:nvPr/>
          </p:nvGrpSpPr>
          <p:grpSpPr bwMode="auto">
            <a:xfrm>
              <a:off x="3360" y="1632"/>
              <a:ext cx="192" cy="144"/>
              <a:chOff x="3360" y="1632"/>
              <a:chExt cx="192" cy="144"/>
            </a:xfrm>
          </p:grpSpPr>
          <p:sp>
            <p:nvSpPr>
              <p:cNvPr id="2361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1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0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70" name="Group 43"/>
          <p:cNvGrpSpPr>
            <a:grpSpLocks/>
          </p:cNvGrpSpPr>
          <p:nvPr/>
        </p:nvGrpSpPr>
        <p:grpSpPr bwMode="auto">
          <a:xfrm>
            <a:off x="700088" y="4911725"/>
            <a:ext cx="287337" cy="719138"/>
            <a:chOff x="3360" y="1296"/>
            <a:chExt cx="192" cy="480"/>
          </a:xfrm>
        </p:grpSpPr>
        <p:sp>
          <p:nvSpPr>
            <p:cNvPr id="2359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59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60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71" name="Group 47"/>
            <p:cNvGrpSpPr>
              <a:grpSpLocks/>
            </p:cNvGrpSpPr>
            <p:nvPr/>
          </p:nvGrpSpPr>
          <p:grpSpPr bwMode="auto">
            <a:xfrm>
              <a:off x="3360" y="1632"/>
              <a:ext cx="192" cy="144"/>
              <a:chOff x="3360" y="1632"/>
              <a:chExt cx="192" cy="144"/>
            </a:xfrm>
          </p:grpSpPr>
          <p:sp>
            <p:nvSpPr>
              <p:cNvPr id="2360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60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60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572" name="Group 43"/>
          <p:cNvGrpSpPr>
            <a:grpSpLocks/>
          </p:cNvGrpSpPr>
          <p:nvPr/>
        </p:nvGrpSpPr>
        <p:grpSpPr bwMode="auto">
          <a:xfrm>
            <a:off x="2211388" y="4838700"/>
            <a:ext cx="87312" cy="215900"/>
            <a:chOff x="3360" y="1296"/>
            <a:chExt cx="192" cy="480"/>
          </a:xfrm>
        </p:grpSpPr>
        <p:sp>
          <p:nvSpPr>
            <p:cNvPr id="2359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359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359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3573" name="Group 47"/>
            <p:cNvGrpSpPr>
              <a:grpSpLocks/>
            </p:cNvGrpSpPr>
            <p:nvPr/>
          </p:nvGrpSpPr>
          <p:grpSpPr bwMode="auto">
            <a:xfrm>
              <a:off x="3360" y="1632"/>
              <a:ext cx="192" cy="144"/>
              <a:chOff x="3360" y="1632"/>
              <a:chExt cx="192" cy="144"/>
            </a:xfrm>
          </p:grpSpPr>
          <p:sp>
            <p:nvSpPr>
              <p:cNvPr id="2359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359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359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23589" name="TextBox 286"/>
          <p:cNvSpPr txBox="1">
            <a:spLocks noChangeArrowheads="1"/>
          </p:cNvSpPr>
          <p:nvPr/>
        </p:nvSpPr>
        <p:spPr bwMode="auto">
          <a:xfrm>
            <a:off x="2916238" y="4941888"/>
            <a:ext cx="2592387" cy="1200150"/>
          </a:xfrm>
          <a:prstGeom prst="rect">
            <a:avLst/>
          </a:prstGeom>
          <a:noFill/>
          <a:ln w="9525">
            <a:noFill/>
            <a:miter lim="800000"/>
            <a:headEnd/>
            <a:tailEnd/>
          </a:ln>
        </p:spPr>
        <p:txBody>
          <a:bodyPr>
            <a:spAutoFit/>
          </a:bodyPr>
          <a:lstStyle/>
          <a:p>
            <a:r>
              <a:rPr lang="cs-CZ" b="1" i="1">
                <a:latin typeface="Calibri" pitchFamily="34" charset="0"/>
              </a:rPr>
              <a:t>Díky zobecnění výsledků známe vlastnosti cílové populace</a:t>
            </a:r>
          </a:p>
          <a:p>
            <a:endParaRPr lang="cs-CZ" b="1" i="1">
              <a:latin typeface="Calibri" pitchFamily="34" charset="0"/>
            </a:endParaRPr>
          </a:p>
        </p:txBody>
      </p:sp>
      <p:cxnSp>
        <p:nvCxnSpPr>
          <p:cNvPr id="288" name="Straight Arrow Connector 287"/>
          <p:cNvCxnSpPr/>
          <p:nvPr/>
        </p:nvCxnSpPr>
        <p:spPr>
          <a:xfrm rot="5400000">
            <a:off x="1477169" y="4436269"/>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Vzorkování a jeho význam ve statistice</a:t>
            </a:r>
            <a:endParaRPr lang="cs-CZ" dirty="0"/>
          </a:p>
        </p:txBody>
      </p:sp>
      <p:sp>
        <p:nvSpPr>
          <p:cNvPr id="3" name="Content Placeholder 2"/>
          <p:cNvSpPr>
            <a:spLocks noGrp="1"/>
          </p:cNvSpPr>
          <p:nvPr>
            <p:ph idx="1"/>
          </p:nvPr>
        </p:nvSpPr>
        <p:spPr>
          <a:xfrm>
            <a:off x="457200" y="1268413"/>
            <a:ext cx="5338763" cy="4857750"/>
          </a:xfrm>
        </p:spPr>
        <p:txBody>
          <a:bodyPr rtlCol="0">
            <a:normAutofit/>
          </a:bodyPr>
          <a:lstStyle/>
          <a:p>
            <a:pPr eaLnBrk="1" fontAlgn="auto" hangingPunct="1">
              <a:spcAft>
                <a:spcPts val="0"/>
              </a:spcAft>
              <a:defRPr/>
            </a:pPr>
            <a:r>
              <a:rPr lang="cs-CZ" dirty="0" smtClean="0"/>
              <a:t>Statistika hovoří o realitě prostřednictvím vzorku!!!</a:t>
            </a:r>
          </a:p>
          <a:p>
            <a:pPr eaLnBrk="1" fontAlgn="auto" hangingPunct="1">
              <a:spcAft>
                <a:spcPts val="0"/>
              </a:spcAft>
              <a:defRPr/>
            </a:pPr>
            <a:r>
              <a:rPr lang="cs-CZ" dirty="0" smtClean="0"/>
              <a:t>Statistické předpoklady korektního vzorkování je nutné dodržet</a:t>
            </a:r>
          </a:p>
          <a:p>
            <a:pPr eaLnBrk="1" fontAlgn="auto" hangingPunct="1">
              <a:spcAft>
                <a:spcPts val="0"/>
              </a:spcAft>
              <a:buFont typeface="Calibri" pitchFamily="34" charset="0"/>
              <a:buNone/>
              <a:defRPr/>
            </a:pPr>
            <a:endParaRPr lang="cs-CZ" dirty="0" smtClean="0"/>
          </a:p>
          <a:p>
            <a:pPr eaLnBrk="1" fontAlgn="auto" hangingPunct="1">
              <a:spcAft>
                <a:spcPts val="0"/>
              </a:spcAft>
              <a:defRPr/>
            </a:pPr>
            <a:r>
              <a:rPr lang="cs-CZ" dirty="0" smtClean="0"/>
              <a:t>Náhodný výběr z cílové populace</a:t>
            </a:r>
          </a:p>
          <a:p>
            <a:pPr eaLnBrk="1" fontAlgn="auto" hangingPunct="1">
              <a:spcAft>
                <a:spcPts val="0"/>
              </a:spcAft>
              <a:defRPr/>
            </a:pPr>
            <a:r>
              <a:rPr lang="cs-CZ" dirty="0" smtClean="0"/>
              <a:t>Representativnost: struktura vzorku musí maximálně reflektovat realitu</a:t>
            </a:r>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r>
              <a:rPr lang="cs-CZ" dirty="0" smtClean="0"/>
              <a:t>Nezávislost: několikanásobné vzorkování téhož objektu nepřináší ze statistického hlediska žádnou novou informaci</a:t>
            </a:r>
          </a:p>
          <a:p>
            <a:pPr eaLnBrk="1" fontAlgn="auto" hangingPunct="1">
              <a:spcAft>
                <a:spcPts val="0"/>
              </a:spcAft>
              <a:defRPr/>
            </a:pPr>
            <a:endParaRPr lang="cs-CZ" dirty="0" smtClean="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C97D26C2-FEE8-4884-A827-196149A1605E}" type="slidenum">
              <a:rPr lang="cs-CZ"/>
              <a:pPr>
                <a:defRPr/>
              </a:pPr>
              <a:t>27</a:t>
            </a:fld>
            <a:endParaRPr lang="cs-CZ"/>
          </a:p>
        </p:txBody>
      </p:sp>
      <p:pic>
        <p:nvPicPr>
          <p:cNvPr id="69634"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5652120" y="1844824"/>
            <a:ext cx="648072" cy="707901"/>
          </a:xfrm>
          <a:prstGeom prst="rect">
            <a:avLst/>
          </a:prstGeom>
          <a:noFill/>
          <a:ln w="9525">
            <a:noFill/>
            <a:miter lim="800000"/>
            <a:headEnd/>
            <a:tailEnd/>
          </a:ln>
        </p:spPr>
      </p:pic>
      <p:pic>
        <p:nvPicPr>
          <p:cNvPr id="6"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6480212" y="1844824"/>
            <a:ext cx="648072" cy="70790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7308304" y="1844824"/>
            <a:ext cx="648072" cy="70790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6480212" y="2636912"/>
            <a:ext cx="648072" cy="707901"/>
          </a:xfrm>
          <a:prstGeom prst="rect">
            <a:avLst/>
          </a:prstGeom>
          <a:noFill/>
          <a:ln w="9525">
            <a:noFill/>
            <a:miter lim="800000"/>
            <a:headEnd/>
            <a:tailEnd/>
          </a:ln>
        </p:spPr>
      </p:pic>
      <p:pic>
        <p:nvPicPr>
          <p:cNvPr id="9"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5652120" y="2636912"/>
            <a:ext cx="648072" cy="707901"/>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7308304" y="2636912"/>
            <a:ext cx="648072" cy="707901"/>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5652120" y="3429000"/>
            <a:ext cx="648072" cy="707901"/>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duotone>
              <a:prstClr val="black"/>
              <a:schemeClr val="accent6">
                <a:tint val="45000"/>
                <a:satMod val="400000"/>
              </a:schemeClr>
            </a:duotone>
          </a:blip>
          <a:srcRect l="16228" r="15199"/>
          <a:stretch>
            <a:fillRect/>
          </a:stretch>
        </p:blipFill>
        <p:spPr bwMode="auto">
          <a:xfrm>
            <a:off x="6480212" y="3429000"/>
            <a:ext cx="648072" cy="707901"/>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7308304" y="3429000"/>
            <a:ext cx="648072" cy="707901"/>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1115616" y="3573016"/>
            <a:ext cx="648072" cy="707901"/>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duotone>
              <a:prstClr val="black"/>
              <a:schemeClr val="accent3">
                <a:tint val="45000"/>
                <a:satMod val="400000"/>
              </a:schemeClr>
            </a:duotone>
          </a:blip>
          <a:srcRect l="16228" r="15199"/>
          <a:stretch>
            <a:fillRect/>
          </a:stretch>
        </p:blipFill>
        <p:spPr bwMode="auto">
          <a:xfrm>
            <a:off x="2507770" y="3573016"/>
            <a:ext cx="648072" cy="707901"/>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duotone>
              <a:prstClr val="black"/>
              <a:schemeClr val="accent5">
                <a:tint val="45000"/>
                <a:satMod val="400000"/>
              </a:schemeClr>
            </a:duotone>
          </a:blip>
          <a:srcRect l="16228" r="15199"/>
          <a:stretch>
            <a:fillRect/>
          </a:stretch>
        </p:blipFill>
        <p:spPr bwMode="auto">
          <a:xfrm>
            <a:off x="3203848" y="3573016"/>
            <a:ext cx="648072" cy="707901"/>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duotone>
              <a:prstClr val="black"/>
              <a:schemeClr val="accent2">
                <a:tint val="45000"/>
                <a:satMod val="400000"/>
              </a:schemeClr>
            </a:duotone>
          </a:blip>
          <a:srcRect l="16228" r="15199"/>
          <a:stretch>
            <a:fillRect/>
          </a:stretch>
        </p:blipFill>
        <p:spPr bwMode="auto">
          <a:xfrm>
            <a:off x="1811693" y="3573016"/>
            <a:ext cx="648072" cy="707901"/>
          </a:xfrm>
          <a:prstGeom prst="rect">
            <a:avLst/>
          </a:prstGeom>
          <a:noFill/>
          <a:ln w="9525">
            <a:noFill/>
            <a:miter lim="800000"/>
            <a:headEnd/>
            <a:tailEnd/>
          </a:ln>
        </p:spPr>
      </p:pic>
      <p:pic>
        <p:nvPicPr>
          <p:cNvPr id="24594" name="Picture 2"/>
          <p:cNvPicPr>
            <a:picLocks noChangeAspect="1" noChangeArrowheads="1"/>
          </p:cNvPicPr>
          <p:nvPr/>
        </p:nvPicPr>
        <p:blipFill>
          <a:blip r:embed="rId2" cstate="print"/>
          <a:srcRect l="16228" r="15199"/>
          <a:stretch>
            <a:fillRect/>
          </a:stretch>
        </p:blipFill>
        <p:spPr bwMode="auto">
          <a:xfrm>
            <a:off x="1116013" y="5300663"/>
            <a:ext cx="863600" cy="944562"/>
          </a:xfrm>
          <a:prstGeom prst="rect">
            <a:avLst/>
          </a:prstGeom>
          <a:noFill/>
          <a:ln w="9525">
            <a:noFill/>
            <a:miter lim="800000"/>
            <a:headEnd/>
            <a:tailEnd/>
          </a:ln>
        </p:spPr>
      </p:pic>
      <p:pic>
        <p:nvPicPr>
          <p:cNvPr id="24595" name="Picture 2"/>
          <p:cNvPicPr>
            <a:picLocks noChangeAspect="1" noChangeArrowheads="1"/>
          </p:cNvPicPr>
          <p:nvPr/>
        </p:nvPicPr>
        <p:blipFill>
          <a:blip r:embed="rId2" cstate="print"/>
          <a:srcRect l="16228" r="15199"/>
          <a:stretch>
            <a:fillRect/>
          </a:stretch>
        </p:blipFill>
        <p:spPr bwMode="auto">
          <a:xfrm>
            <a:off x="6372225" y="4365625"/>
            <a:ext cx="863600" cy="942975"/>
          </a:xfrm>
          <a:prstGeom prst="rect">
            <a:avLst/>
          </a:prstGeom>
          <a:noFill/>
          <a:ln w="9525">
            <a:noFill/>
            <a:miter lim="800000"/>
            <a:headEnd/>
            <a:tailEnd/>
          </a:ln>
        </p:spPr>
      </p:pic>
      <p:pic>
        <p:nvPicPr>
          <p:cNvPr id="24596" name="Picture 2"/>
          <p:cNvPicPr>
            <a:picLocks noChangeAspect="1" noChangeArrowheads="1"/>
          </p:cNvPicPr>
          <p:nvPr/>
        </p:nvPicPr>
        <p:blipFill>
          <a:blip r:embed="rId2" cstate="print"/>
          <a:srcRect l="16228" r="15199"/>
          <a:stretch>
            <a:fillRect/>
          </a:stretch>
        </p:blipFill>
        <p:spPr bwMode="auto">
          <a:xfrm>
            <a:off x="2124075" y="5300663"/>
            <a:ext cx="863600" cy="944562"/>
          </a:xfrm>
          <a:prstGeom prst="rect">
            <a:avLst/>
          </a:prstGeom>
          <a:noFill/>
          <a:ln w="9525">
            <a:noFill/>
            <a:miter lim="800000"/>
            <a:headEnd/>
            <a:tailEnd/>
          </a:ln>
        </p:spPr>
      </p:pic>
      <p:pic>
        <p:nvPicPr>
          <p:cNvPr id="24597" name="Picture 2"/>
          <p:cNvPicPr>
            <a:picLocks noChangeAspect="1" noChangeArrowheads="1"/>
          </p:cNvPicPr>
          <p:nvPr/>
        </p:nvPicPr>
        <p:blipFill>
          <a:blip r:embed="rId2" cstate="print"/>
          <a:srcRect l="16228" r="15199"/>
          <a:stretch>
            <a:fillRect/>
          </a:stretch>
        </p:blipFill>
        <p:spPr bwMode="auto">
          <a:xfrm>
            <a:off x="3059113" y="5300663"/>
            <a:ext cx="865187" cy="94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Velikost vzorku a přesnost statistických výstupů</a:t>
            </a:r>
            <a:endParaRPr lang="cs-CZ" dirty="0"/>
          </a:p>
        </p:txBody>
      </p:sp>
      <p:sp>
        <p:nvSpPr>
          <p:cNvPr id="3" name="Content Placeholder 2"/>
          <p:cNvSpPr>
            <a:spLocks noGrp="1"/>
          </p:cNvSpPr>
          <p:nvPr>
            <p:ph idx="1"/>
          </p:nvPr>
        </p:nvSpPr>
        <p:spPr>
          <a:xfrm>
            <a:off x="457200" y="1268413"/>
            <a:ext cx="4546600" cy="4857750"/>
          </a:xfrm>
        </p:spPr>
        <p:txBody>
          <a:bodyPr rtlCol="0">
            <a:normAutofit/>
          </a:bodyPr>
          <a:lstStyle/>
          <a:p>
            <a:pPr eaLnBrk="1" fontAlgn="auto" hangingPunct="1">
              <a:spcAft>
                <a:spcPts val="0"/>
              </a:spcAft>
              <a:defRPr/>
            </a:pPr>
            <a:r>
              <a:rPr lang="cs-CZ" dirty="0" smtClean="0"/>
              <a:t>Existuje skutečné rozložení a skutečný průměr měřené proměnné</a:t>
            </a:r>
          </a:p>
          <a:p>
            <a:pPr eaLnBrk="1" fontAlgn="auto" hangingPunct="1">
              <a:spcAft>
                <a:spcPts val="0"/>
              </a:spcAft>
              <a:defRPr/>
            </a:pPr>
            <a:endParaRPr lang="cs-CZ" dirty="0" smtClean="0"/>
          </a:p>
          <a:p>
            <a:pPr eaLnBrk="1" fontAlgn="auto" hangingPunct="1">
              <a:spcAft>
                <a:spcPts val="0"/>
              </a:spcAft>
              <a:defRPr/>
            </a:pPr>
            <a:r>
              <a:rPr lang="pl-PL" dirty="0" smtClean="0"/>
              <a:t>Z jednoho měření nezjistíme nic </a:t>
            </a:r>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r>
              <a:rPr lang="cs-CZ" dirty="0" smtClean="0"/>
              <a:t>Vzorek určité velikosti poskytuje odhad reálné hodnoty s definovanou spolehlivostí</a:t>
            </a:r>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r>
              <a:rPr lang="cs-CZ" dirty="0" smtClean="0"/>
              <a:t>Vzorkování všech existujících objektů poskytne skutečnou hodnotu dané popisné statistiky, nicméně tento přístup je ve většině případech nereálný. </a:t>
            </a:r>
          </a:p>
          <a:p>
            <a:pPr eaLnBrk="1" fontAlgn="auto" hangingPunct="1">
              <a:spcAft>
                <a:spcPts val="0"/>
              </a:spcAft>
              <a:defRPr/>
            </a:pPr>
            <a:endParaRPr lang="cs-CZ" dirty="0" smtClean="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3E2A228A-CD17-4E0F-98FD-BC2A0EE32278}" type="slidenum">
              <a:rPr lang="cs-CZ"/>
              <a:pPr>
                <a:defRPr/>
              </a:pPr>
              <a:t>28</a:t>
            </a:fld>
            <a:endParaRPr lang="cs-CZ"/>
          </a:p>
        </p:txBody>
      </p:sp>
      <p:grpSp>
        <p:nvGrpSpPr>
          <p:cNvPr id="5" name="Group 43"/>
          <p:cNvGrpSpPr>
            <a:grpSpLocks/>
          </p:cNvGrpSpPr>
          <p:nvPr/>
        </p:nvGrpSpPr>
        <p:grpSpPr bwMode="auto">
          <a:xfrm>
            <a:off x="6697663" y="3394075"/>
            <a:ext cx="144462" cy="358775"/>
            <a:chOff x="3360" y="1296"/>
            <a:chExt cx="192" cy="480"/>
          </a:xfrm>
        </p:grpSpPr>
        <p:sp>
          <p:nvSpPr>
            <p:cNvPr id="2572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2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2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2573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3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3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7489825" y="4100513"/>
            <a:ext cx="144463" cy="358775"/>
            <a:chOff x="3360" y="1296"/>
            <a:chExt cx="192" cy="480"/>
          </a:xfrm>
        </p:grpSpPr>
        <p:sp>
          <p:nvSpPr>
            <p:cNvPr id="2571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2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2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2572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2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2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7921625" y="3595688"/>
            <a:ext cx="144463" cy="360362"/>
            <a:chOff x="3360" y="1296"/>
            <a:chExt cx="192" cy="480"/>
          </a:xfrm>
        </p:grpSpPr>
        <p:sp>
          <p:nvSpPr>
            <p:cNvPr id="2571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1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1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2571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1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1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6986588" y="3200400"/>
            <a:ext cx="215900" cy="538163"/>
            <a:chOff x="3360" y="1296"/>
            <a:chExt cx="192" cy="480"/>
          </a:xfrm>
        </p:grpSpPr>
        <p:sp>
          <p:nvSpPr>
            <p:cNvPr id="2570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70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0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2571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1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0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6697663" y="3883025"/>
            <a:ext cx="158750" cy="396875"/>
            <a:chOff x="3360" y="1296"/>
            <a:chExt cx="192" cy="480"/>
          </a:xfrm>
        </p:grpSpPr>
        <p:sp>
          <p:nvSpPr>
            <p:cNvPr id="2569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9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70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2570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70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70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6986588" y="3883025"/>
            <a:ext cx="215900" cy="539750"/>
            <a:chOff x="3360" y="1296"/>
            <a:chExt cx="192" cy="480"/>
          </a:xfrm>
        </p:grpSpPr>
        <p:sp>
          <p:nvSpPr>
            <p:cNvPr id="2569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9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9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2569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9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9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7345363" y="3308350"/>
            <a:ext cx="360362" cy="898525"/>
            <a:chOff x="3360" y="1296"/>
            <a:chExt cx="192" cy="480"/>
          </a:xfrm>
        </p:grpSpPr>
        <p:sp>
          <p:nvSpPr>
            <p:cNvPr id="2568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8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8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2568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9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8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6770688" y="2947988"/>
            <a:ext cx="142875" cy="358775"/>
            <a:chOff x="3360" y="1296"/>
            <a:chExt cx="192" cy="480"/>
          </a:xfrm>
        </p:grpSpPr>
        <p:sp>
          <p:nvSpPr>
            <p:cNvPr id="2567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7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7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2568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8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8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6265863" y="3235325"/>
            <a:ext cx="288925" cy="719138"/>
            <a:chOff x="3360" y="1296"/>
            <a:chExt cx="192" cy="480"/>
          </a:xfrm>
        </p:grpSpPr>
        <p:sp>
          <p:nvSpPr>
            <p:cNvPr id="2567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7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7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2567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7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7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7778750" y="3163888"/>
            <a:ext cx="85725" cy="214312"/>
            <a:chOff x="3360" y="1296"/>
            <a:chExt cx="192" cy="480"/>
          </a:xfrm>
        </p:grpSpPr>
        <p:sp>
          <p:nvSpPr>
            <p:cNvPr id="2566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6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6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2566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6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6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7" name="Oval 86"/>
          <p:cNvSpPr/>
          <p:nvPr/>
        </p:nvSpPr>
        <p:spPr>
          <a:xfrm>
            <a:off x="6048375" y="2852738"/>
            <a:ext cx="2268538" cy="172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nvGrpSpPr>
          <p:cNvPr id="25" name="Group 43"/>
          <p:cNvGrpSpPr>
            <a:grpSpLocks/>
          </p:cNvGrpSpPr>
          <p:nvPr/>
        </p:nvGrpSpPr>
        <p:grpSpPr bwMode="auto">
          <a:xfrm>
            <a:off x="1042988" y="3868738"/>
            <a:ext cx="360362" cy="900112"/>
            <a:chOff x="3360" y="1296"/>
            <a:chExt cx="192" cy="480"/>
          </a:xfrm>
        </p:grpSpPr>
        <p:sp>
          <p:nvSpPr>
            <p:cNvPr id="2565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5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5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2566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6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6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7" name="Group 43"/>
          <p:cNvGrpSpPr>
            <a:grpSpLocks/>
          </p:cNvGrpSpPr>
          <p:nvPr/>
        </p:nvGrpSpPr>
        <p:grpSpPr bwMode="auto">
          <a:xfrm>
            <a:off x="1547813" y="4229100"/>
            <a:ext cx="215900" cy="539750"/>
            <a:chOff x="3360" y="1296"/>
            <a:chExt cx="192" cy="480"/>
          </a:xfrm>
        </p:grpSpPr>
        <p:sp>
          <p:nvSpPr>
            <p:cNvPr id="2564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5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5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2565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5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5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1187450" y="2708275"/>
            <a:ext cx="144463" cy="360363"/>
            <a:chOff x="3360" y="1296"/>
            <a:chExt cx="192" cy="480"/>
          </a:xfrm>
        </p:grpSpPr>
        <p:sp>
          <p:nvSpPr>
            <p:cNvPr id="2564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4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4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2564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4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4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2195513" y="4552950"/>
            <a:ext cx="85725" cy="215900"/>
            <a:chOff x="3360" y="1296"/>
            <a:chExt cx="192" cy="480"/>
          </a:xfrm>
        </p:grpSpPr>
        <p:sp>
          <p:nvSpPr>
            <p:cNvPr id="2563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3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3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4" name="Group 47"/>
            <p:cNvGrpSpPr>
              <a:grpSpLocks/>
            </p:cNvGrpSpPr>
            <p:nvPr/>
          </p:nvGrpSpPr>
          <p:grpSpPr bwMode="auto">
            <a:xfrm>
              <a:off x="3360" y="1632"/>
              <a:ext cx="192" cy="144"/>
              <a:chOff x="3360" y="1632"/>
              <a:chExt cx="192" cy="144"/>
            </a:xfrm>
          </p:grpSpPr>
          <p:sp>
            <p:nvSpPr>
              <p:cNvPr id="2564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4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3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22" name="Straight Arrow Connector 121"/>
          <p:cNvCxnSpPr/>
          <p:nvPr/>
        </p:nvCxnSpPr>
        <p:spPr>
          <a:xfrm>
            <a:off x="2051050" y="2925763"/>
            <a:ext cx="1008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1" name="TextBox 123"/>
          <p:cNvSpPr txBox="1">
            <a:spLocks noChangeArrowheads="1"/>
          </p:cNvSpPr>
          <p:nvPr/>
        </p:nvSpPr>
        <p:spPr bwMode="auto">
          <a:xfrm>
            <a:off x="3203575" y="2708275"/>
            <a:ext cx="506413" cy="369888"/>
          </a:xfrm>
          <a:prstGeom prst="rect">
            <a:avLst/>
          </a:prstGeom>
          <a:noFill/>
          <a:ln w="9525">
            <a:noFill/>
            <a:miter lim="800000"/>
            <a:headEnd/>
            <a:tailEnd/>
          </a:ln>
        </p:spPr>
        <p:txBody>
          <a:bodyPr wrap="none">
            <a:spAutoFit/>
          </a:bodyPr>
          <a:lstStyle/>
          <a:p>
            <a:r>
              <a:rPr lang="cs-CZ">
                <a:solidFill>
                  <a:srgbClr val="FF0000"/>
                </a:solidFill>
                <a:latin typeface="Calibri" pitchFamily="34" charset="0"/>
              </a:rPr>
              <a:t>???</a:t>
            </a:r>
          </a:p>
        </p:txBody>
      </p:sp>
      <p:grpSp>
        <p:nvGrpSpPr>
          <p:cNvPr id="65" name="Group 43"/>
          <p:cNvGrpSpPr>
            <a:grpSpLocks/>
          </p:cNvGrpSpPr>
          <p:nvPr/>
        </p:nvGrpSpPr>
        <p:grpSpPr bwMode="auto">
          <a:xfrm>
            <a:off x="1908175" y="4408488"/>
            <a:ext cx="142875" cy="360362"/>
            <a:chOff x="3360" y="1296"/>
            <a:chExt cx="192" cy="480"/>
          </a:xfrm>
        </p:grpSpPr>
        <p:sp>
          <p:nvSpPr>
            <p:cNvPr id="2562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2562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2563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6" name="Group 47"/>
            <p:cNvGrpSpPr>
              <a:grpSpLocks/>
            </p:cNvGrpSpPr>
            <p:nvPr/>
          </p:nvGrpSpPr>
          <p:grpSpPr bwMode="auto">
            <a:xfrm>
              <a:off x="3360" y="1632"/>
              <a:ext cx="192" cy="144"/>
              <a:chOff x="3360" y="1632"/>
              <a:chExt cx="192" cy="144"/>
            </a:xfrm>
          </p:grpSpPr>
          <p:sp>
            <p:nvSpPr>
              <p:cNvPr id="2563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2563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2563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33" name="Straight Arrow Connector 132"/>
          <p:cNvCxnSpPr/>
          <p:nvPr/>
        </p:nvCxnSpPr>
        <p:spPr>
          <a:xfrm>
            <a:off x="2051050" y="4151313"/>
            <a:ext cx="1008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4" name="TextBox 133"/>
          <p:cNvSpPr txBox="1">
            <a:spLocks noChangeArrowheads="1"/>
          </p:cNvSpPr>
          <p:nvPr/>
        </p:nvSpPr>
        <p:spPr bwMode="auto">
          <a:xfrm>
            <a:off x="3203575" y="3933825"/>
            <a:ext cx="1584325" cy="646113"/>
          </a:xfrm>
          <a:prstGeom prst="rect">
            <a:avLst/>
          </a:prstGeom>
          <a:noFill/>
          <a:ln w="9525">
            <a:noFill/>
            <a:miter lim="800000"/>
            <a:headEnd/>
            <a:tailEnd/>
          </a:ln>
        </p:spPr>
        <p:txBody>
          <a:bodyPr>
            <a:spAutoFit/>
          </a:bodyPr>
          <a:lstStyle/>
          <a:p>
            <a:r>
              <a:rPr lang="cs-CZ">
                <a:solidFill>
                  <a:srgbClr val="FF0000"/>
                </a:solidFill>
                <a:latin typeface="Calibri" pitchFamily="34" charset="0"/>
              </a:rPr>
              <a:t>Odhad průměru atd.</a:t>
            </a:r>
          </a:p>
        </p:txBody>
      </p:sp>
      <p:cxnSp>
        <p:nvCxnSpPr>
          <p:cNvPr id="136" name="Straight Arrow Connector 135"/>
          <p:cNvCxnSpPr/>
          <p:nvPr/>
        </p:nvCxnSpPr>
        <p:spPr>
          <a:xfrm rot="10800000">
            <a:off x="4500563" y="2492375"/>
            <a:ext cx="1655762" cy="57626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10800000" flipV="1">
            <a:off x="5076825" y="4365625"/>
            <a:ext cx="1079500" cy="79216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0800000">
            <a:off x="5148263" y="3656013"/>
            <a:ext cx="719137" cy="15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Předpoklady statistické analýzy</a:t>
            </a:r>
            <a:endParaRPr lang="cs-CZ" dirty="0"/>
          </a:p>
        </p:txBody>
      </p:sp>
      <p:sp>
        <p:nvSpPr>
          <p:cNvPr id="3" name="Content Placeholder 2"/>
          <p:cNvSpPr>
            <a:spLocks noGrp="1"/>
          </p:cNvSpPr>
          <p:nvPr>
            <p:ph idx="1"/>
          </p:nvPr>
        </p:nvSpPr>
        <p:spPr>
          <a:xfrm>
            <a:off x="457200" y="1268413"/>
            <a:ext cx="6202363" cy="4857750"/>
          </a:xfrm>
        </p:spPr>
        <p:txBody>
          <a:bodyPr rtlCol="0">
            <a:normAutofit/>
          </a:bodyPr>
          <a:lstStyle/>
          <a:p>
            <a:pPr eaLnBrk="1" fontAlgn="auto" hangingPunct="1">
              <a:spcAft>
                <a:spcPts val="0"/>
              </a:spcAft>
              <a:defRPr/>
            </a:pPr>
            <a:r>
              <a:rPr lang="cs-CZ" dirty="0" smtClean="0"/>
              <a:t>WWW.WIKIPEDIA.ORG:</a:t>
            </a:r>
          </a:p>
          <a:p>
            <a:pPr lvl="1" eaLnBrk="1" fontAlgn="auto" hangingPunct="1">
              <a:spcAft>
                <a:spcPts val="0"/>
              </a:spcAft>
              <a:defRPr/>
            </a:pPr>
            <a:r>
              <a:rPr lang="cs-CZ" dirty="0" smtClean="0"/>
              <a:t>Statistika je matematickou vědou zabývající se shromážděním, analýzou, interpretací, vysvětlením a prezentací dat. Může být aplikována v širokém spektru vědeckých disciplín od přírodních až po sociální vědy. Statistika je využívána i jako podklad pro rozhodování, kdy nicméně může být záměrně i nevědomky zneužita. </a:t>
            </a:r>
          </a:p>
          <a:p>
            <a:pPr lvl="1" eaLnBrk="1" fontAlgn="auto" hangingPunct="1">
              <a:spcAft>
                <a:spcPts val="0"/>
              </a:spcAft>
              <a:defRPr/>
            </a:pPr>
            <a:endParaRPr lang="cs-CZ" dirty="0" smtClean="0"/>
          </a:p>
          <a:p>
            <a:pPr lvl="1" eaLnBrk="1" fontAlgn="auto" hangingPunct="1">
              <a:spcAft>
                <a:spcPts val="0"/>
              </a:spcAft>
              <a:defRPr/>
            </a:pPr>
            <a:endParaRPr lang="cs-CZ" dirty="0" smtClean="0"/>
          </a:p>
          <a:p>
            <a:pPr eaLnBrk="1" fontAlgn="auto" hangingPunct="1">
              <a:spcAft>
                <a:spcPts val="0"/>
              </a:spcAft>
              <a:defRPr/>
            </a:pPr>
            <a:r>
              <a:rPr lang="cs-CZ" dirty="0" smtClean="0"/>
              <a:t>Statistika využívá matematické modely reality k zobecnění výsledků experimentů a vzorkování. </a:t>
            </a:r>
          </a:p>
          <a:p>
            <a:pPr eaLnBrk="1" fontAlgn="auto" hangingPunct="1">
              <a:spcAft>
                <a:spcPts val="0"/>
              </a:spcAft>
              <a:defRPr/>
            </a:pPr>
            <a:r>
              <a:rPr lang="cs-CZ" u="sng" dirty="0" smtClean="0"/>
              <a:t>Statistika funguje korektně pouze pokud jsou splněny předpoklady jejích metod a modelů. </a:t>
            </a:r>
          </a:p>
          <a:p>
            <a:pPr lvl="1" eaLnBrk="1" fontAlgn="auto" hangingPunct="1">
              <a:spcAft>
                <a:spcPts val="0"/>
              </a:spcAft>
              <a:defRPr/>
            </a:pPr>
            <a:endParaRPr lang="cs-CZ" dirty="0" smtClean="0"/>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F52A6E05-9ED3-4E49-8639-81784701BB5C}" type="slidenum">
              <a:rPr lang="cs-CZ"/>
              <a:pPr>
                <a:defRPr/>
              </a:pPr>
              <a:t>29</a:t>
            </a:fld>
            <a:endParaRPr lang="cs-CZ"/>
          </a:p>
        </p:txBody>
      </p:sp>
      <p:pic>
        <p:nvPicPr>
          <p:cNvPr id="26629" name="Picture 4"/>
          <p:cNvPicPr>
            <a:picLocks noChangeAspect="1" noChangeArrowheads="1"/>
          </p:cNvPicPr>
          <p:nvPr/>
        </p:nvPicPr>
        <p:blipFill>
          <a:blip r:embed="rId2" cstate="print"/>
          <a:srcRect/>
          <a:stretch>
            <a:fillRect/>
          </a:stretch>
        </p:blipFill>
        <p:spPr bwMode="auto">
          <a:xfrm>
            <a:off x="6875463" y="1484313"/>
            <a:ext cx="1570037" cy="1511300"/>
          </a:xfrm>
          <a:prstGeom prst="rect">
            <a:avLst/>
          </a:prstGeom>
          <a:noFill/>
          <a:ln w="9525">
            <a:noFill/>
            <a:miter lim="800000"/>
            <a:headEnd/>
            <a:tailEnd/>
          </a:ln>
        </p:spPr>
      </p:pic>
      <p:sp>
        <p:nvSpPr>
          <p:cNvPr id="6" name="Isosceles Triangle 5"/>
          <p:cNvSpPr/>
          <p:nvPr/>
        </p:nvSpPr>
        <p:spPr>
          <a:xfrm rot="10800000">
            <a:off x="2843213" y="3284538"/>
            <a:ext cx="1062037"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Význam a cíle vícerozměrné analýzy dat</a:t>
            </a:r>
            <a:endParaRPr lang="en-US" dirty="0"/>
          </a:p>
        </p:txBody>
      </p:sp>
      <p:sp>
        <p:nvSpPr>
          <p:cNvPr id="3" name="Zástupný symbol pro obsah 2"/>
          <p:cNvSpPr>
            <a:spLocks noGrp="1"/>
          </p:cNvSpPr>
          <p:nvPr>
            <p:ph idx="1"/>
          </p:nvPr>
        </p:nvSpPr>
        <p:spPr>
          <a:xfrm>
            <a:off x="457200" y="1196753"/>
            <a:ext cx="8229600" cy="792088"/>
          </a:xfrm>
        </p:spPr>
        <p:txBody>
          <a:bodyPr/>
          <a:lstStyle/>
          <a:p>
            <a:r>
              <a:rPr lang="cs-CZ" dirty="0" smtClean="0"/>
              <a:t>většina dat pořízených při výzkumu jsou data vícerozměrná – chceme zjistit celou řadu vlastností daných subjektů či objektů</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a:t>
            </a:fld>
            <a:endParaRPr lang="cs-CZ" dirty="0"/>
          </a:p>
        </p:txBody>
      </p:sp>
      <p:graphicFrame>
        <p:nvGraphicFramePr>
          <p:cNvPr id="5" name="Group 93"/>
          <p:cNvGraphicFramePr>
            <a:graphicFrameLocks noGrp="1"/>
          </p:cNvGraphicFramePr>
          <p:nvPr>
            <p:extLst/>
          </p:nvPr>
        </p:nvGraphicFramePr>
        <p:xfrm>
          <a:off x="1772435" y="2517825"/>
          <a:ext cx="6032503" cy="1584960"/>
        </p:xfrm>
        <a:graphic>
          <a:graphicData uri="http://schemas.openxmlformats.org/drawingml/2006/table">
            <a:tbl>
              <a:tblPr/>
              <a:tblGrid>
                <a:gridCol w="43259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67101">
                  <a:extLst>
                    <a:ext uri="{9D8B030D-6E8A-4147-A177-3AD203B41FA5}">
                      <a16:colId xmlns:a16="http://schemas.microsoft.com/office/drawing/2014/main" val="20002"/>
                    </a:ext>
                  </a:extLst>
                </a:gridCol>
                <a:gridCol w="956174">
                  <a:extLst>
                    <a:ext uri="{9D8B030D-6E8A-4147-A177-3AD203B41FA5}">
                      <a16:colId xmlns:a16="http://schemas.microsoft.com/office/drawing/2014/main" val="20003"/>
                    </a:ext>
                  </a:extLst>
                </a:gridCol>
                <a:gridCol w="956174">
                  <a:extLst>
                    <a:ext uri="{9D8B030D-6E8A-4147-A177-3AD203B41FA5}">
                      <a16:colId xmlns:a16="http://schemas.microsoft.com/office/drawing/2014/main" val="20004"/>
                    </a:ext>
                  </a:extLst>
                </a:gridCol>
                <a:gridCol w="1425007">
                  <a:extLst>
                    <a:ext uri="{9D8B030D-6E8A-4147-A177-3AD203B41FA5}">
                      <a16:colId xmlns:a16="http://schemas.microsoft.com/office/drawing/2014/main" val="20005"/>
                    </a:ext>
                  </a:extLst>
                </a:gridCol>
                <a:gridCol w="487341">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err="1" smtClean="0">
                          <a:ln>
                            <a:noFill/>
                          </a:ln>
                          <a:solidFill>
                            <a:schemeClr val="tx1"/>
                          </a:solidFill>
                          <a:effectLst/>
                          <a:latin typeface="Arial" charset="0"/>
                        </a:rPr>
                        <a:t>MMSE</a:t>
                      </a:r>
                      <a:r>
                        <a:rPr kumimoji="0" lang="cs-CZ" sz="1600" b="0" i="0" u="none" strike="noStrike" cap="none" normalizeH="0" baseline="0" dirty="0" smtClean="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Times New Roman" pitchFamily="18" charset="0"/>
                        </a:rPr>
                        <a:t>muž</a:t>
                      </a:r>
                      <a:endParaRPr kumimoji="0" lang="cs-CZ"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cs-CZ" sz="1600" b="0" i="0" u="none" strike="noStrike" cap="none" normalizeH="0" baseline="0" dirty="0" smtClean="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 name="Text Box 7"/>
          <p:cNvSpPr txBox="1">
            <a:spLocks noChangeArrowheads="1"/>
          </p:cNvSpPr>
          <p:nvPr/>
        </p:nvSpPr>
        <p:spPr bwMode="auto">
          <a:xfrm>
            <a:off x="2205029" y="2085653"/>
            <a:ext cx="5616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dirty="0" smtClean="0">
                <a:latin typeface="+mn-lt"/>
              </a:rPr>
              <a:t>PROMĚNNÉ (VLASTNOSTI)</a:t>
            </a:r>
            <a:r>
              <a:rPr lang="en-US" dirty="0" smtClean="0">
                <a:latin typeface="+mn-lt"/>
              </a:rPr>
              <a:t> </a:t>
            </a:r>
            <a:endParaRPr lang="cs-CZ" dirty="0">
              <a:latin typeface="+mn-lt"/>
            </a:endParaRPr>
          </a:p>
        </p:txBody>
      </p:sp>
      <p:sp>
        <p:nvSpPr>
          <p:cNvPr id="7" name="Text Box 7"/>
          <p:cNvSpPr txBox="1">
            <a:spLocks noChangeArrowheads="1"/>
          </p:cNvSpPr>
          <p:nvPr/>
        </p:nvSpPr>
        <p:spPr bwMode="auto">
          <a:xfrm rot="16200000">
            <a:off x="870769" y="3419912"/>
            <a:ext cx="1291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dirty="0" smtClean="0">
                <a:latin typeface="+mn-lt"/>
              </a:rPr>
              <a:t>SUBJEKTY</a:t>
            </a:r>
            <a:endParaRPr lang="cs-CZ" dirty="0">
              <a:latin typeface="+mn-lt"/>
            </a:endParaRPr>
          </a:p>
        </p:txBody>
      </p:sp>
      <p:sp>
        <p:nvSpPr>
          <p:cNvPr id="8" name="Zástupný symbol pro obsah 2"/>
          <p:cNvSpPr txBox="1">
            <a:spLocks/>
          </p:cNvSpPr>
          <p:nvPr/>
        </p:nvSpPr>
        <p:spPr>
          <a:xfrm>
            <a:off x="457200" y="4465302"/>
            <a:ext cx="8229600" cy="76389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zpravidla nestačí analyzovat každou proměnnou zvlášť – pro úplně pochopení vztahů většinou potřeba analyzovat proměnné současně</a:t>
            </a:r>
            <a:endParaRPr lang="en-US" dirty="0"/>
          </a:p>
        </p:txBody>
      </p:sp>
      <p:sp>
        <p:nvSpPr>
          <p:cNvPr id="9" name="Zástupný symbol pro obsah 2"/>
          <p:cNvSpPr txBox="1">
            <a:spLocks/>
          </p:cNvSpPr>
          <p:nvPr/>
        </p:nvSpPr>
        <p:spPr>
          <a:xfrm>
            <a:off x="2433464" y="5562578"/>
            <a:ext cx="4277072" cy="381949"/>
          </a:xfrm>
          <a:prstGeom prst="rect">
            <a:avLst/>
          </a:prstGeom>
        </p:spPr>
        <p:txBody>
          <a:bodyPr vert="horz" lIns="91440" tIns="45720" rIns="91440" bIns="45720" rtlCol="0">
            <a:normAutofit lnSpcReduction="10000"/>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rgbClr val="FF0000"/>
                </a:solidFill>
                <a:latin typeface="Calibri"/>
              </a:rPr>
              <a:t>→</a:t>
            </a:r>
            <a:r>
              <a:rPr lang="cs-CZ" dirty="0" smtClean="0">
                <a:solidFill>
                  <a:srgbClr val="FF0000"/>
                </a:solidFill>
                <a:latin typeface="Calibri"/>
              </a:rPr>
              <a:t> použití  VÍCEROZMĚRNÝCH  METOD </a:t>
            </a:r>
            <a:endParaRPr lang="en-US" dirty="0">
              <a:solidFill>
                <a:srgbClr val="FF0000"/>
              </a:solidFill>
            </a:endParaRPr>
          </a:p>
        </p:txBody>
      </p:sp>
    </p:spTree>
    <p:extLst>
      <p:ext uri="{BB962C8B-B14F-4D97-AF65-F5344CB8AC3E}">
        <p14:creationId xmlns:p14="http://schemas.microsoft.com/office/powerpoint/2010/main" val="12609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Normální rozložení jako předpoklad statistické analýzy dat</a:t>
            </a:r>
            <a:endParaRPr lang="cs-CZ" dirty="0"/>
          </a:p>
        </p:txBody>
      </p:sp>
      <p:sp>
        <p:nvSpPr>
          <p:cNvPr id="3" name="Content Placeholder 2"/>
          <p:cNvSpPr>
            <a:spLocks noGrp="1"/>
          </p:cNvSpPr>
          <p:nvPr>
            <p:ph idx="1"/>
          </p:nvPr>
        </p:nvSpPr>
        <p:spPr>
          <a:xfrm>
            <a:off x="457200" y="1268413"/>
            <a:ext cx="8507413" cy="4968875"/>
          </a:xfrm>
        </p:spPr>
        <p:txBody>
          <a:bodyPr rtlCol="0">
            <a:normAutofit fontScale="92500"/>
          </a:bodyPr>
          <a:lstStyle/>
          <a:p>
            <a:pPr eaLnBrk="1" fontAlgn="auto" hangingPunct="1">
              <a:spcAft>
                <a:spcPts val="0"/>
              </a:spcAft>
              <a:defRPr/>
            </a:pPr>
            <a:r>
              <a:rPr lang="cs-CZ" dirty="0" smtClean="0"/>
              <a:t>Normální rozložení (</a:t>
            </a:r>
            <a:r>
              <a:rPr lang="cs-CZ" dirty="0" err="1" smtClean="0"/>
              <a:t>Gaussova</a:t>
            </a:r>
            <a:r>
              <a:rPr lang="cs-CZ" dirty="0" smtClean="0"/>
              <a:t> křivka) je jedním z hlavních modelů ve statistické analýze dat</a:t>
            </a:r>
          </a:p>
          <a:p>
            <a:pPr eaLnBrk="1" fontAlgn="auto" hangingPunct="1">
              <a:spcAft>
                <a:spcPts val="0"/>
              </a:spcAft>
              <a:defRPr/>
            </a:pPr>
            <a:r>
              <a:rPr lang="cs-CZ" dirty="0" smtClean="0"/>
              <a:t>Řada metod popisné statistiky je založena na modelu normálního rozložení</a:t>
            </a:r>
          </a:p>
          <a:p>
            <a:pPr lvl="1" eaLnBrk="1" fontAlgn="auto" hangingPunct="1">
              <a:spcAft>
                <a:spcPts val="0"/>
              </a:spcAft>
              <a:defRPr/>
            </a:pPr>
            <a:r>
              <a:rPr lang="cs-CZ" dirty="0" smtClean="0"/>
              <a:t>Průměr, směrodatná odchylka atd.</a:t>
            </a:r>
          </a:p>
          <a:p>
            <a:pPr eaLnBrk="1" fontAlgn="auto" hangingPunct="1">
              <a:spcAft>
                <a:spcPts val="0"/>
              </a:spcAft>
              <a:defRPr/>
            </a:pPr>
            <a:r>
              <a:rPr lang="cs-CZ" dirty="0" smtClean="0"/>
              <a:t>Řada metod testování hypotéz je založena na modelu normálního rozložení</a:t>
            </a:r>
          </a:p>
          <a:p>
            <a:pPr lvl="1" eaLnBrk="1" fontAlgn="auto" hangingPunct="1">
              <a:spcAft>
                <a:spcPts val="0"/>
              </a:spcAft>
              <a:defRPr/>
            </a:pPr>
            <a:r>
              <a:rPr lang="cs-CZ" dirty="0" smtClean="0"/>
              <a:t>T-test, ANOVA, korelace, regrese </a:t>
            </a:r>
          </a:p>
          <a:p>
            <a:pPr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lvl="1" eaLnBrk="1" fontAlgn="auto" hangingPunct="1">
              <a:spcAft>
                <a:spcPts val="0"/>
              </a:spcAft>
              <a:defRPr/>
            </a:pPr>
            <a:endParaRPr lang="cs-CZ" dirty="0" smtClean="0"/>
          </a:p>
          <a:p>
            <a:pPr eaLnBrk="1" fontAlgn="auto" hangingPunct="1">
              <a:spcAft>
                <a:spcPts val="0"/>
              </a:spcAft>
              <a:defRPr/>
            </a:pPr>
            <a:r>
              <a:rPr lang="cs-CZ" dirty="0" smtClean="0"/>
              <a:t>Použití modelu je možné pouze pokud reálná data odpovídají danému modelovému rozložení</a:t>
            </a:r>
            <a:endParaRPr lang="cs-CZ" dirty="0"/>
          </a:p>
        </p:txBody>
      </p:sp>
      <p:sp>
        <p:nvSpPr>
          <p:cNvPr id="4" name="Slide Number Placeholder 3"/>
          <p:cNvSpPr>
            <a:spLocks noGrp="1"/>
          </p:cNvSpPr>
          <p:nvPr>
            <p:ph type="sldNum" sz="quarter" idx="12"/>
          </p:nvPr>
        </p:nvSpPr>
        <p:spPr/>
        <p:txBody>
          <a:bodyPr/>
          <a:lstStyle/>
          <a:p>
            <a:pPr>
              <a:defRPr/>
            </a:pPr>
            <a:fld id="{5E8EE047-C99A-49BC-BC99-E17AA9E4E9C8}" type="slidenum">
              <a:rPr lang="cs-CZ"/>
              <a:pPr>
                <a:defRPr/>
              </a:pPr>
              <a:t>30</a:t>
            </a:fld>
            <a:endParaRPr lang="cs-CZ"/>
          </a:p>
        </p:txBody>
      </p:sp>
      <p:graphicFrame>
        <p:nvGraphicFramePr>
          <p:cNvPr id="1026" name="Object 3"/>
          <p:cNvGraphicFramePr>
            <a:graphicFrameLocks noChangeAspect="1"/>
          </p:cNvGraphicFramePr>
          <p:nvPr/>
        </p:nvGraphicFramePr>
        <p:xfrm>
          <a:off x="611188" y="3284538"/>
          <a:ext cx="3600450" cy="2160587"/>
        </p:xfrm>
        <a:graphic>
          <a:graphicData uri="http://schemas.openxmlformats.org/presentationml/2006/ole">
            <mc:AlternateContent xmlns:mc="http://schemas.openxmlformats.org/markup-compatibility/2006">
              <mc:Choice xmlns:v="urn:schemas-microsoft-com:vml" Requires="v">
                <p:oleObj spid="_x0000_s68648" name="Graph" r:id="rId3" imgW="3600000" imgH="2160000" progId="STATISTICA.Graph">
                  <p:embed/>
                </p:oleObj>
              </mc:Choice>
              <mc:Fallback>
                <p:oleObj name="Graph" r:id="rId3" imgW="3600000" imgH="2160000" progId="STATISTICA.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84538"/>
                        <a:ext cx="36004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4787900" y="3284538"/>
          <a:ext cx="3600450" cy="2160587"/>
        </p:xfrm>
        <a:graphic>
          <a:graphicData uri="http://schemas.openxmlformats.org/presentationml/2006/ole">
            <mc:AlternateContent xmlns:mc="http://schemas.openxmlformats.org/markup-compatibility/2006">
              <mc:Choice xmlns:v="urn:schemas-microsoft-com:vml" Requires="v">
                <p:oleObj spid="_x0000_s68649" name="Graph" r:id="rId5" imgW="3600000" imgH="2160000" progId="STATISTICA.Graph">
                  <p:embed/>
                </p:oleObj>
              </mc:Choice>
              <mc:Fallback>
                <p:oleObj name="Graph" r:id="rId5" imgW="3600000" imgH="2160000" progId="STATISTICA.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284538"/>
                        <a:ext cx="36004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Box 7"/>
          <p:cNvSpPr txBox="1">
            <a:spLocks noChangeArrowheads="1"/>
          </p:cNvSpPr>
          <p:nvPr/>
        </p:nvSpPr>
        <p:spPr bwMode="auto">
          <a:xfrm>
            <a:off x="755650" y="2987675"/>
            <a:ext cx="3168650" cy="585788"/>
          </a:xfrm>
          <a:prstGeom prst="rect">
            <a:avLst/>
          </a:prstGeom>
          <a:noFill/>
          <a:ln w="9525">
            <a:noFill/>
            <a:miter lim="800000"/>
            <a:headEnd/>
            <a:tailEnd/>
          </a:ln>
        </p:spPr>
        <p:txBody>
          <a:bodyPr>
            <a:spAutoFit/>
          </a:bodyPr>
          <a:lstStyle/>
          <a:p>
            <a:pPr algn="ctr"/>
            <a:r>
              <a:rPr lang="cs-CZ" sz="1600">
                <a:solidFill>
                  <a:srgbClr val="00B050"/>
                </a:solidFill>
                <a:latin typeface="Calibri" pitchFamily="34" charset="0"/>
              </a:rPr>
              <a:t>Průměr a směrodatná odchylka dobře popisují realitu</a:t>
            </a:r>
          </a:p>
        </p:txBody>
      </p:sp>
      <p:sp>
        <p:nvSpPr>
          <p:cNvPr id="1032" name="TextBox 8"/>
          <p:cNvSpPr txBox="1">
            <a:spLocks noChangeArrowheads="1"/>
          </p:cNvSpPr>
          <p:nvPr/>
        </p:nvSpPr>
        <p:spPr bwMode="auto">
          <a:xfrm>
            <a:off x="5076825" y="2997200"/>
            <a:ext cx="3167063" cy="584200"/>
          </a:xfrm>
          <a:prstGeom prst="rect">
            <a:avLst/>
          </a:prstGeom>
          <a:noFill/>
          <a:ln w="9525">
            <a:noFill/>
            <a:miter lim="800000"/>
            <a:headEnd/>
            <a:tailEnd/>
          </a:ln>
        </p:spPr>
        <p:txBody>
          <a:bodyPr>
            <a:spAutoFit/>
          </a:bodyPr>
          <a:lstStyle/>
          <a:p>
            <a:pPr algn="ctr"/>
            <a:r>
              <a:rPr lang="cs-CZ" sz="1600">
                <a:solidFill>
                  <a:srgbClr val="FF0000"/>
                </a:solidFill>
                <a:latin typeface="Calibri" pitchFamily="34" charset="0"/>
              </a:rPr>
              <a:t>Průměr a směrodatná odchylka nepopisují realitu</a:t>
            </a:r>
          </a:p>
        </p:txBody>
      </p:sp>
      <p:sp>
        <p:nvSpPr>
          <p:cNvPr id="10" name="Rectangle 9"/>
          <p:cNvSpPr/>
          <p:nvPr/>
        </p:nvSpPr>
        <p:spPr>
          <a:xfrm>
            <a:off x="6804025" y="3987800"/>
            <a:ext cx="266700" cy="2667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34" name="TextBox 10"/>
          <p:cNvSpPr txBox="1">
            <a:spLocks noChangeArrowheads="1"/>
          </p:cNvSpPr>
          <p:nvPr/>
        </p:nvSpPr>
        <p:spPr bwMode="auto">
          <a:xfrm>
            <a:off x="7058025" y="3954463"/>
            <a:ext cx="1160463" cy="338137"/>
          </a:xfrm>
          <a:prstGeom prst="rect">
            <a:avLst/>
          </a:prstGeom>
          <a:noFill/>
          <a:ln w="9525">
            <a:noFill/>
            <a:miter lim="800000"/>
            <a:headEnd/>
            <a:tailEnd/>
          </a:ln>
        </p:spPr>
        <p:txBody>
          <a:bodyPr wrap="none">
            <a:spAutoFit/>
          </a:bodyPr>
          <a:lstStyle/>
          <a:p>
            <a:r>
              <a:rPr lang="cs-CZ" sz="1600">
                <a:latin typeface="Calibri" pitchFamily="34" charset="0"/>
              </a:rPr>
              <a:t>Reálná data</a:t>
            </a:r>
          </a:p>
        </p:txBody>
      </p:sp>
      <p:sp>
        <p:nvSpPr>
          <p:cNvPr id="1035" name="TextBox 12"/>
          <p:cNvSpPr txBox="1">
            <a:spLocks noChangeArrowheads="1"/>
          </p:cNvSpPr>
          <p:nvPr/>
        </p:nvSpPr>
        <p:spPr bwMode="auto">
          <a:xfrm>
            <a:off x="7065963" y="4314825"/>
            <a:ext cx="2078037" cy="584200"/>
          </a:xfrm>
          <a:prstGeom prst="rect">
            <a:avLst/>
          </a:prstGeom>
          <a:noFill/>
          <a:ln w="9525">
            <a:noFill/>
            <a:miter lim="800000"/>
            <a:headEnd/>
            <a:tailEnd/>
          </a:ln>
        </p:spPr>
        <p:txBody>
          <a:bodyPr>
            <a:spAutoFit/>
          </a:bodyPr>
          <a:lstStyle/>
          <a:p>
            <a:r>
              <a:rPr lang="cs-CZ" sz="1600">
                <a:latin typeface="Calibri" pitchFamily="34" charset="0"/>
              </a:rPr>
              <a:t>Model normálního rozložení</a:t>
            </a:r>
          </a:p>
        </p:txBody>
      </p:sp>
      <p:cxnSp>
        <p:nvCxnSpPr>
          <p:cNvPr id="15" name="Straight Connector 14"/>
          <p:cNvCxnSpPr/>
          <p:nvPr/>
        </p:nvCxnSpPr>
        <p:spPr>
          <a:xfrm>
            <a:off x="6732588" y="4614863"/>
            <a:ext cx="360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Obecné schéma aplikace statistické analýzy</a:t>
            </a:r>
            <a:endParaRPr lang="cs-CZ" dirty="0"/>
          </a:p>
        </p:txBody>
      </p:sp>
      <p:sp>
        <p:nvSpPr>
          <p:cNvPr id="4" name="Slide Number Placeholder 3"/>
          <p:cNvSpPr>
            <a:spLocks noGrp="1"/>
          </p:cNvSpPr>
          <p:nvPr>
            <p:ph type="sldNum" sz="quarter" idx="12"/>
          </p:nvPr>
        </p:nvSpPr>
        <p:spPr/>
        <p:txBody>
          <a:bodyPr/>
          <a:lstStyle/>
          <a:p>
            <a:pPr>
              <a:defRPr/>
            </a:pPr>
            <a:fld id="{D9A4CE35-787E-4A6B-9EBE-A3965475F0F4}" type="slidenum">
              <a:rPr lang="cs-CZ"/>
              <a:pPr>
                <a:defRPr/>
              </a:pPr>
              <a:t>31</a:t>
            </a:fld>
            <a:endParaRPr lang="cs-CZ"/>
          </a:p>
        </p:txBody>
      </p:sp>
      <p:sp>
        <p:nvSpPr>
          <p:cNvPr id="27652" name="Text Box 4"/>
          <p:cNvSpPr txBox="1">
            <a:spLocks noChangeArrowheads="1"/>
          </p:cNvSpPr>
          <p:nvPr/>
        </p:nvSpPr>
        <p:spPr bwMode="auto">
          <a:xfrm>
            <a:off x="395288" y="1963738"/>
            <a:ext cx="2159000" cy="4254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Vzorkování</a:t>
            </a:r>
          </a:p>
        </p:txBody>
      </p:sp>
      <p:sp>
        <p:nvSpPr>
          <p:cNvPr id="27653" name="Text Box 5"/>
          <p:cNvSpPr txBox="1">
            <a:spLocks noChangeArrowheads="1"/>
          </p:cNvSpPr>
          <p:nvPr/>
        </p:nvSpPr>
        <p:spPr bwMode="auto">
          <a:xfrm>
            <a:off x="395288" y="1209675"/>
            <a:ext cx="2159000" cy="6413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Experimentální design</a:t>
            </a:r>
          </a:p>
        </p:txBody>
      </p:sp>
      <p:sp>
        <p:nvSpPr>
          <p:cNvPr id="27654" name="Text Box 6"/>
          <p:cNvSpPr txBox="1">
            <a:spLocks noChangeArrowheads="1"/>
          </p:cNvSpPr>
          <p:nvPr/>
        </p:nvSpPr>
        <p:spPr bwMode="auto">
          <a:xfrm>
            <a:off x="2698750" y="1260475"/>
            <a:ext cx="6067425" cy="517525"/>
          </a:xfrm>
          <a:prstGeom prst="rect">
            <a:avLst/>
          </a:prstGeom>
          <a:noFill/>
          <a:ln w="9525">
            <a:noFill/>
            <a:miter lim="800000"/>
            <a:headEnd/>
            <a:tailEnd/>
          </a:ln>
        </p:spPr>
        <p:txBody>
          <a:bodyPr>
            <a:spAutoFit/>
          </a:bodyPr>
          <a:lstStyle/>
          <a:p>
            <a:r>
              <a:rPr lang="cs-CZ" sz="1400">
                <a:latin typeface="Calibri" pitchFamily="34" charset="0"/>
              </a:rPr>
              <a:t>Jak velký vzorek je nezbytný pro statisticky relevantní výsledky? </a:t>
            </a:r>
          </a:p>
          <a:p>
            <a:r>
              <a:rPr lang="cs-CZ" sz="1400">
                <a:latin typeface="Calibri" pitchFamily="34" charset="0"/>
              </a:rPr>
              <a:t>Klíčová stratifikační kritéria cílové populace.</a:t>
            </a:r>
          </a:p>
        </p:txBody>
      </p:sp>
      <p:sp>
        <p:nvSpPr>
          <p:cNvPr id="27655" name="Text Box 7"/>
          <p:cNvSpPr txBox="1">
            <a:spLocks noChangeArrowheads="1"/>
          </p:cNvSpPr>
          <p:nvPr/>
        </p:nvSpPr>
        <p:spPr bwMode="auto">
          <a:xfrm>
            <a:off x="2698750" y="1978025"/>
            <a:ext cx="6067425" cy="304800"/>
          </a:xfrm>
          <a:prstGeom prst="rect">
            <a:avLst/>
          </a:prstGeom>
          <a:noFill/>
          <a:ln w="9525">
            <a:noFill/>
            <a:miter lim="800000"/>
            <a:headEnd/>
            <a:tailEnd/>
          </a:ln>
        </p:spPr>
        <p:txBody>
          <a:bodyPr>
            <a:spAutoFit/>
          </a:bodyPr>
          <a:lstStyle/>
          <a:p>
            <a:r>
              <a:rPr lang="cs-CZ" sz="1400">
                <a:latin typeface="Calibri" pitchFamily="34" charset="0"/>
              </a:rPr>
              <a:t>Vzorkovací plán zabezpečující náhodnost a reprezentativnost vzorku.</a:t>
            </a:r>
          </a:p>
        </p:txBody>
      </p:sp>
      <p:sp>
        <p:nvSpPr>
          <p:cNvPr id="27656" name="Text Box 8"/>
          <p:cNvSpPr txBox="1">
            <a:spLocks noChangeArrowheads="1"/>
          </p:cNvSpPr>
          <p:nvPr/>
        </p:nvSpPr>
        <p:spPr bwMode="auto">
          <a:xfrm>
            <a:off x="395288" y="2501900"/>
            <a:ext cx="2159000" cy="641350"/>
          </a:xfrm>
          <a:prstGeom prst="rect">
            <a:avLst/>
          </a:prstGeom>
          <a:solidFill>
            <a:srgbClr val="FFFF99"/>
          </a:solidFill>
          <a:ln w="9525">
            <a:solidFill>
              <a:schemeClr val="tx1"/>
            </a:solidFill>
            <a:miter lim="800000"/>
            <a:headEnd/>
            <a:tailEnd/>
          </a:ln>
        </p:spPr>
        <p:txBody>
          <a:bodyPr anchor="ctr"/>
          <a:lstStyle/>
          <a:p>
            <a:pPr algn="ctr"/>
            <a:r>
              <a:rPr lang="cs-CZ">
                <a:latin typeface="Calibri" pitchFamily="34" charset="0"/>
              </a:rPr>
              <a:t>Uložení a management dat</a:t>
            </a:r>
          </a:p>
        </p:txBody>
      </p:sp>
      <p:sp>
        <p:nvSpPr>
          <p:cNvPr id="27657" name="Text Box 9"/>
          <p:cNvSpPr txBox="1">
            <a:spLocks noChangeArrowheads="1"/>
          </p:cNvSpPr>
          <p:nvPr/>
        </p:nvSpPr>
        <p:spPr bwMode="auto">
          <a:xfrm>
            <a:off x="2698750" y="2557463"/>
            <a:ext cx="6067425" cy="517525"/>
          </a:xfrm>
          <a:prstGeom prst="rect">
            <a:avLst/>
          </a:prstGeom>
          <a:noFill/>
          <a:ln w="9525">
            <a:noFill/>
            <a:miter lim="800000"/>
            <a:headEnd/>
            <a:tailEnd/>
          </a:ln>
        </p:spPr>
        <p:txBody>
          <a:bodyPr>
            <a:spAutoFit/>
          </a:bodyPr>
          <a:lstStyle/>
          <a:p>
            <a:r>
              <a:rPr lang="cs-CZ" sz="1400">
                <a:latin typeface="Calibri" pitchFamily="34" charset="0"/>
              </a:rPr>
              <a:t>Uložení dat ve vhodné formě a jejich vyčištění předcházející vlastní analýze je klíčovým krokem statistické analýzy.</a:t>
            </a:r>
          </a:p>
        </p:txBody>
      </p:sp>
      <p:sp>
        <p:nvSpPr>
          <p:cNvPr id="27658" name="Text Box 10"/>
          <p:cNvSpPr txBox="1">
            <a:spLocks noChangeArrowheads="1"/>
          </p:cNvSpPr>
          <p:nvPr/>
        </p:nvSpPr>
        <p:spPr bwMode="auto">
          <a:xfrm>
            <a:off x="395288" y="3255963"/>
            <a:ext cx="2159000" cy="719137"/>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Vizualizace dat</a:t>
            </a:r>
          </a:p>
        </p:txBody>
      </p:sp>
      <p:sp>
        <p:nvSpPr>
          <p:cNvPr id="27659" name="Text Box 11"/>
          <p:cNvSpPr txBox="1">
            <a:spLocks noChangeArrowheads="1"/>
          </p:cNvSpPr>
          <p:nvPr/>
        </p:nvSpPr>
        <p:spPr bwMode="auto">
          <a:xfrm>
            <a:off x="2698750" y="3205163"/>
            <a:ext cx="6067425" cy="730250"/>
          </a:xfrm>
          <a:prstGeom prst="rect">
            <a:avLst/>
          </a:prstGeom>
          <a:noFill/>
          <a:ln w="9525">
            <a:noFill/>
            <a:miter lim="800000"/>
            <a:headEnd/>
            <a:tailEnd/>
          </a:ln>
        </p:spPr>
        <p:txBody>
          <a:bodyPr>
            <a:spAutoFit/>
          </a:bodyPr>
          <a:lstStyle/>
          <a:p>
            <a:r>
              <a:rPr lang="cs-CZ" sz="1400">
                <a:latin typeface="Calibri" pitchFamily="34" charset="0"/>
              </a:rPr>
              <a:t>Grafická inspekce dat je nezbytným krokem analýzy vzhledem ke schopnosti lidského mozku primárně akceptovat obrazová data. Poskytne vhled do dat, představu o jejich rozložení, vazbách proměnných apod.</a:t>
            </a:r>
          </a:p>
        </p:txBody>
      </p:sp>
      <p:sp>
        <p:nvSpPr>
          <p:cNvPr id="27660" name="Text Box 12"/>
          <p:cNvSpPr txBox="1">
            <a:spLocks noChangeArrowheads="1"/>
          </p:cNvSpPr>
          <p:nvPr/>
        </p:nvSpPr>
        <p:spPr bwMode="auto">
          <a:xfrm>
            <a:off x="395288" y="4087813"/>
            <a:ext cx="2159000" cy="641350"/>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Popisná analýza</a:t>
            </a:r>
          </a:p>
        </p:txBody>
      </p:sp>
      <p:sp>
        <p:nvSpPr>
          <p:cNvPr id="27661" name="Text Box 13"/>
          <p:cNvSpPr txBox="1">
            <a:spLocks noChangeArrowheads="1"/>
          </p:cNvSpPr>
          <p:nvPr/>
        </p:nvSpPr>
        <p:spPr bwMode="auto">
          <a:xfrm>
            <a:off x="2698750" y="4097338"/>
            <a:ext cx="6067425" cy="517525"/>
          </a:xfrm>
          <a:prstGeom prst="rect">
            <a:avLst/>
          </a:prstGeom>
          <a:noFill/>
          <a:ln w="9525">
            <a:noFill/>
            <a:miter lim="800000"/>
            <a:headEnd/>
            <a:tailEnd/>
          </a:ln>
        </p:spPr>
        <p:txBody>
          <a:bodyPr>
            <a:spAutoFit/>
          </a:bodyPr>
          <a:lstStyle/>
          <a:p>
            <a:r>
              <a:rPr lang="cs-CZ" sz="1400">
                <a:latin typeface="Calibri" pitchFamily="34" charset="0"/>
              </a:rPr>
              <a:t>Popisná analýza umožňuje vyhodnotit srovnáním s existující literaturou realističnost naměřených rozsahů dat.</a:t>
            </a:r>
          </a:p>
        </p:txBody>
      </p:sp>
      <p:sp>
        <p:nvSpPr>
          <p:cNvPr id="27662" name="Text Box 14"/>
          <p:cNvSpPr txBox="1">
            <a:spLocks noChangeArrowheads="1"/>
          </p:cNvSpPr>
          <p:nvPr/>
        </p:nvSpPr>
        <p:spPr bwMode="auto">
          <a:xfrm>
            <a:off x="395288" y="4841875"/>
            <a:ext cx="2159000" cy="641350"/>
          </a:xfrm>
          <a:prstGeom prst="rect">
            <a:avLst/>
          </a:prstGeom>
          <a:solidFill>
            <a:srgbClr val="FFCC99"/>
          </a:solidFill>
          <a:ln w="9525">
            <a:solidFill>
              <a:schemeClr val="tx1"/>
            </a:solidFill>
            <a:miter lim="800000"/>
            <a:headEnd/>
            <a:tailEnd/>
          </a:ln>
        </p:spPr>
        <p:txBody>
          <a:bodyPr anchor="ctr"/>
          <a:lstStyle/>
          <a:p>
            <a:pPr algn="ctr"/>
            <a:r>
              <a:rPr lang="cs-CZ">
                <a:latin typeface="Calibri" pitchFamily="34" charset="0"/>
              </a:rPr>
              <a:t>Testování hypotéz</a:t>
            </a:r>
          </a:p>
        </p:txBody>
      </p:sp>
      <p:sp>
        <p:nvSpPr>
          <p:cNvPr id="27663" name="Text Box 15"/>
          <p:cNvSpPr txBox="1">
            <a:spLocks noChangeArrowheads="1"/>
          </p:cNvSpPr>
          <p:nvPr/>
        </p:nvSpPr>
        <p:spPr bwMode="auto">
          <a:xfrm>
            <a:off x="2698750" y="4860925"/>
            <a:ext cx="6067425" cy="517525"/>
          </a:xfrm>
          <a:prstGeom prst="rect">
            <a:avLst/>
          </a:prstGeom>
          <a:noFill/>
          <a:ln w="9525">
            <a:noFill/>
            <a:miter lim="800000"/>
            <a:headEnd/>
            <a:tailEnd/>
          </a:ln>
        </p:spPr>
        <p:txBody>
          <a:bodyPr>
            <a:spAutoFit/>
          </a:bodyPr>
          <a:lstStyle/>
          <a:p>
            <a:r>
              <a:rPr lang="cs-CZ" sz="1400">
                <a:latin typeface="Calibri" pitchFamily="34" charset="0"/>
              </a:rPr>
              <a:t>Testování vazeb mezi různými proměnnými s cílem navzájem vysvětlit jejich variabilitu a tím přispět k pochopení řešeného problému.</a:t>
            </a:r>
          </a:p>
        </p:txBody>
      </p:sp>
      <p:sp>
        <p:nvSpPr>
          <p:cNvPr id="27664" name="Text Box 16"/>
          <p:cNvSpPr txBox="1">
            <a:spLocks noChangeArrowheads="1"/>
          </p:cNvSpPr>
          <p:nvPr/>
        </p:nvSpPr>
        <p:spPr bwMode="auto">
          <a:xfrm>
            <a:off x="395288" y="5595938"/>
            <a:ext cx="2159000" cy="641350"/>
          </a:xfrm>
          <a:prstGeom prst="rect">
            <a:avLst/>
          </a:prstGeom>
          <a:solidFill>
            <a:srgbClr val="FFCC00"/>
          </a:solidFill>
          <a:ln w="9525">
            <a:solidFill>
              <a:schemeClr val="tx1"/>
            </a:solidFill>
            <a:miter lim="800000"/>
            <a:headEnd/>
            <a:tailEnd/>
          </a:ln>
        </p:spPr>
        <p:txBody>
          <a:bodyPr anchor="ctr"/>
          <a:lstStyle/>
          <a:p>
            <a:pPr algn="ctr"/>
            <a:r>
              <a:rPr lang="cs-CZ">
                <a:latin typeface="Calibri" pitchFamily="34" charset="0"/>
              </a:rPr>
              <a:t>Modelování</a:t>
            </a:r>
          </a:p>
        </p:txBody>
      </p:sp>
      <p:sp>
        <p:nvSpPr>
          <p:cNvPr id="27665" name="Text Box 17"/>
          <p:cNvSpPr txBox="1">
            <a:spLocks noChangeArrowheads="1"/>
          </p:cNvSpPr>
          <p:nvPr/>
        </p:nvSpPr>
        <p:spPr bwMode="auto">
          <a:xfrm>
            <a:off x="2698750" y="5638800"/>
            <a:ext cx="6067425" cy="517525"/>
          </a:xfrm>
          <a:prstGeom prst="rect">
            <a:avLst/>
          </a:prstGeom>
          <a:noFill/>
          <a:ln w="9525">
            <a:noFill/>
            <a:miter lim="800000"/>
            <a:headEnd/>
            <a:tailEnd/>
          </a:ln>
        </p:spPr>
        <p:txBody>
          <a:bodyPr>
            <a:spAutoFit/>
          </a:bodyPr>
          <a:lstStyle/>
          <a:p>
            <a:r>
              <a:rPr lang="cs-CZ" sz="1400">
                <a:latin typeface="Calibri" pitchFamily="34" charset="0"/>
              </a:rPr>
              <a:t>Možným vyvrcholením analýzy je využití získaných znalostí a pochopení problému k vytvoření prediktivních modelů.</a:t>
            </a:r>
          </a:p>
        </p:txBody>
      </p:sp>
      <p:sp>
        <p:nvSpPr>
          <p:cNvPr id="27666" name="Line 18"/>
          <p:cNvSpPr>
            <a:spLocks noChangeShapeType="1"/>
          </p:cNvSpPr>
          <p:nvPr/>
        </p:nvSpPr>
        <p:spPr bwMode="auto">
          <a:xfrm>
            <a:off x="71438" y="5541963"/>
            <a:ext cx="8964612" cy="0"/>
          </a:xfrm>
          <a:prstGeom prst="line">
            <a:avLst/>
          </a:prstGeom>
          <a:noFill/>
          <a:ln w="9525">
            <a:solidFill>
              <a:schemeClr val="tx1"/>
            </a:solidFill>
            <a:prstDash val="lgDash"/>
            <a:round/>
            <a:headEnd/>
            <a:tailEnd/>
          </a:ln>
        </p:spPr>
        <p:txBody>
          <a:bodyPr/>
          <a:lstStyle/>
          <a:p>
            <a:endParaRPr lang="cs-CZ"/>
          </a:p>
        </p:txBody>
      </p:sp>
      <p:sp>
        <p:nvSpPr>
          <p:cNvPr id="27667" name="AutoShape 19"/>
          <p:cNvSpPr>
            <a:spLocks noChangeArrowheads="1"/>
          </p:cNvSpPr>
          <p:nvPr/>
        </p:nvSpPr>
        <p:spPr bwMode="auto">
          <a:xfrm rot="10800000">
            <a:off x="1042988" y="1851025"/>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68" name="AutoShape 20"/>
          <p:cNvSpPr>
            <a:spLocks noChangeArrowheads="1"/>
          </p:cNvSpPr>
          <p:nvPr/>
        </p:nvSpPr>
        <p:spPr bwMode="auto">
          <a:xfrm rot="10800000">
            <a:off x="1042988" y="2382838"/>
            <a:ext cx="792162" cy="1444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69" name="AutoShape 21"/>
          <p:cNvSpPr>
            <a:spLocks noChangeArrowheads="1"/>
          </p:cNvSpPr>
          <p:nvPr/>
        </p:nvSpPr>
        <p:spPr bwMode="auto">
          <a:xfrm rot="10800000">
            <a:off x="1042988" y="3146425"/>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0" name="AutoShape 22"/>
          <p:cNvSpPr>
            <a:spLocks noChangeArrowheads="1"/>
          </p:cNvSpPr>
          <p:nvPr/>
        </p:nvSpPr>
        <p:spPr bwMode="auto">
          <a:xfrm rot="10800000">
            <a:off x="1041400" y="3973513"/>
            <a:ext cx="792163" cy="1444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1" name="AutoShape 23"/>
          <p:cNvSpPr>
            <a:spLocks noChangeArrowheads="1"/>
          </p:cNvSpPr>
          <p:nvPr/>
        </p:nvSpPr>
        <p:spPr bwMode="auto">
          <a:xfrm rot="10800000">
            <a:off x="1041400" y="4730750"/>
            <a:ext cx="792163"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
        <p:nvSpPr>
          <p:cNvPr id="27672" name="AutoShape 24"/>
          <p:cNvSpPr>
            <a:spLocks noChangeArrowheads="1"/>
          </p:cNvSpPr>
          <p:nvPr/>
        </p:nvSpPr>
        <p:spPr bwMode="auto">
          <a:xfrm rot="10800000">
            <a:off x="1042988" y="5480050"/>
            <a:ext cx="792162" cy="14446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cs-CZ">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smtClean="0"/>
              <a:t>Popisná statistika a její spolehlivost</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Typy proměnných a jejich popisné statistiky</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Kvalitativní/kategorická</a:t>
            </a:r>
          </a:p>
          <a:p>
            <a:pPr lvl="1" eaLnBrk="1" fontAlgn="auto" hangingPunct="1">
              <a:spcAft>
                <a:spcPts val="0"/>
              </a:spcAft>
              <a:defRPr/>
            </a:pPr>
            <a:r>
              <a:rPr lang="cs-CZ" dirty="0" smtClean="0"/>
              <a:t> binární 	- ano/ne</a:t>
            </a:r>
          </a:p>
          <a:p>
            <a:pPr lvl="1" eaLnBrk="1" fontAlgn="auto" hangingPunct="1">
              <a:spcAft>
                <a:spcPts val="0"/>
              </a:spcAft>
              <a:defRPr/>
            </a:pPr>
            <a:r>
              <a:rPr lang="cs-CZ" dirty="0" smtClean="0"/>
              <a:t> nominální 	- A,B,C … několik kategorií</a:t>
            </a:r>
          </a:p>
          <a:p>
            <a:pPr lvl="1" eaLnBrk="1" fontAlgn="auto" hangingPunct="1">
              <a:spcAft>
                <a:spcPts val="0"/>
              </a:spcAft>
              <a:defRPr/>
            </a:pPr>
            <a:r>
              <a:rPr lang="cs-CZ" dirty="0" smtClean="0"/>
              <a:t> ordinální	- 1&lt;2&lt;3 …několik kategorií a můžeme se ptát, která je větší</a:t>
            </a:r>
          </a:p>
          <a:p>
            <a:pPr lvl="1" eaLnBrk="1" fontAlgn="auto" hangingPunct="1">
              <a:spcAft>
                <a:spcPts val="0"/>
              </a:spcAft>
              <a:defRPr/>
            </a:pPr>
            <a:r>
              <a:rPr lang="cs-CZ" b="1" dirty="0" smtClean="0"/>
              <a:t>Popis procentuálním zastoupením kategorií</a:t>
            </a:r>
          </a:p>
          <a:p>
            <a:pPr eaLnBrk="1" fontAlgn="auto" hangingPunct="1">
              <a:spcAft>
                <a:spcPts val="0"/>
              </a:spcAft>
              <a:defRPr/>
            </a:pPr>
            <a:endParaRPr lang="cs-CZ" dirty="0" smtClean="0"/>
          </a:p>
          <a:p>
            <a:pPr eaLnBrk="1" fontAlgn="auto" hangingPunct="1">
              <a:spcAft>
                <a:spcPts val="0"/>
              </a:spcAft>
              <a:defRPr/>
            </a:pPr>
            <a:endParaRPr lang="cs-CZ" dirty="0" smtClean="0"/>
          </a:p>
          <a:p>
            <a:pPr eaLnBrk="1" fontAlgn="auto" hangingPunct="1">
              <a:spcAft>
                <a:spcPts val="0"/>
              </a:spcAft>
              <a:defRPr/>
            </a:pPr>
            <a:r>
              <a:rPr lang="cs-CZ" dirty="0" smtClean="0"/>
              <a:t>Kvantitativní</a:t>
            </a:r>
          </a:p>
          <a:p>
            <a:pPr lvl="1" eaLnBrk="1" fontAlgn="auto" hangingPunct="1">
              <a:spcAft>
                <a:spcPts val="0"/>
              </a:spcAft>
              <a:defRPr/>
            </a:pPr>
            <a:r>
              <a:rPr lang="cs-CZ" dirty="0" smtClean="0"/>
              <a:t>nespojitá – čísla, která však nemohou nabývat všech hodnot (např. počet porodů)</a:t>
            </a:r>
          </a:p>
          <a:p>
            <a:pPr lvl="1" eaLnBrk="1" fontAlgn="auto" hangingPunct="1">
              <a:spcAft>
                <a:spcPts val="0"/>
              </a:spcAft>
              <a:defRPr/>
            </a:pPr>
            <a:r>
              <a:rPr lang="cs-CZ" dirty="0" smtClean="0"/>
              <a:t>spojitá – teoreticky jsou možné všechny hodnoty (např. krevní tlak)</a:t>
            </a:r>
          </a:p>
          <a:p>
            <a:pPr lvl="1" eaLnBrk="1" fontAlgn="auto" hangingPunct="1">
              <a:spcAft>
                <a:spcPts val="0"/>
              </a:spcAft>
              <a:defRPr/>
            </a:pPr>
            <a:r>
              <a:rPr lang="cs-CZ" b="1" dirty="0" smtClean="0"/>
              <a:t>Popis celou řadou deskriptivních statistik (průměr, medián, </a:t>
            </a:r>
            <a:r>
              <a:rPr lang="cs-CZ" b="1" dirty="0" err="1" smtClean="0"/>
              <a:t>percentily</a:t>
            </a:r>
            <a:r>
              <a:rPr lang="cs-CZ" b="1" dirty="0" smtClean="0"/>
              <a:t>, směrodatná odchylka, rozsah hodnot apod.)</a:t>
            </a:r>
          </a:p>
        </p:txBody>
      </p:sp>
      <p:sp>
        <p:nvSpPr>
          <p:cNvPr id="4" name="Slide Number Placeholder 3"/>
          <p:cNvSpPr>
            <a:spLocks noGrp="1"/>
          </p:cNvSpPr>
          <p:nvPr>
            <p:ph type="sldNum" sz="quarter" idx="12"/>
          </p:nvPr>
        </p:nvSpPr>
        <p:spPr/>
        <p:txBody>
          <a:bodyPr/>
          <a:lstStyle/>
          <a:p>
            <a:pPr>
              <a:defRPr/>
            </a:pPr>
            <a:fld id="{AC962E37-1485-424B-8C5D-47A3853C5FF5}" type="slidenum">
              <a:rPr lang="cs-CZ"/>
              <a:pPr>
                <a:defRPr/>
              </a:pPr>
              <a:t>33</a:t>
            </a:fld>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Řada dat a její vlastnosti</a:t>
            </a:r>
            <a:endParaRPr lang="cs-CZ" dirty="0"/>
          </a:p>
        </p:txBody>
      </p:sp>
      <p:sp>
        <p:nvSpPr>
          <p:cNvPr id="4" name="Slide Number Placeholder 3"/>
          <p:cNvSpPr>
            <a:spLocks noGrp="1"/>
          </p:cNvSpPr>
          <p:nvPr>
            <p:ph type="sldNum" sz="quarter" idx="12"/>
          </p:nvPr>
        </p:nvSpPr>
        <p:spPr/>
        <p:txBody>
          <a:bodyPr/>
          <a:lstStyle/>
          <a:p>
            <a:pPr>
              <a:defRPr/>
            </a:pPr>
            <a:fld id="{6F2D527B-4FD5-49DB-AD99-1187C5183B80}" type="slidenum">
              <a:rPr lang="cs-CZ"/>
              <a:pPr>
                <a:defRPr/>
              </a:pPr>
              <a:t>34</a:t>
            </a:fld>
            <a:endParaRPr lang="cs-CZ"/>
          </a:p>
        </p:txBody>
      </p:sp>
      <p:graphicFrame>
        <p:nvGraphicFramePr>
          <p:cNvPr id="2050" name="Object 4"/>
          <p:cNvGraphicFramePr>
            <a:graphicFrameLocks noChangeAspect="1"/>
          </p:cNvGraphicFramePr>
          <p:nvPr/>
        </p:nvGraphicFramePr>
        <p:xfrm>
          <a:off x="153988" y="1412875"/>
          <a:ext cx="4291012" cy="3630613"/>
        </p:xfrm>
        <a:graphic>
          <a:graphicData uri="http://schemas.openxmlformats.org/presentationml/2006/ole">
            <mc:AlternateContent xmlns:mc="http://schemas.openxmlformats.org/markup-compatibility/2006">
              <mc:Choice xmlns:v="urn:schemas-microsoft-com:vml" Requires="v">
                <p:oleObj spid="_x0000_s69672" name="Artwork" r:id="rId3" imgW="7590000" imgH="6420000" progId="">
                  <p:embed/>
                </p:oleObj>
              </mc:Choice>
              <mc:Fallback>
                <p:oleObj name="Artwork" r:id="rId3" imgW="7590000" imgH="64200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12875"/>
                        <a:ext cx="4291012" cy="363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457825" y="3933825"/>
          <a:ext cx="2930525" cy="2197100"/>
        </p:xfrm>
        <a:graphic>
          <a:graphicData uri="http://schemas.openxmlformats.org/presentationml/2006/ole">
            <mc:AlternateContent xmlns:mc="http://schemas.openxmlformats.org/markup-compatibility/2006">
              <mc:Choice xmlns:v="urn:schemas-microsoft-com:vml" Requires="v">
                <p:oleObj spid="_x0000_s69673" name="Graph" r:id="rId5" imgW="3656880" imgH="2742480" progId="STATISTICA.Graph">
                  <p:embed/>
                </p:oleObj>
              </mc:Choice>
              <mc:Fallback>
                <p:oleObj name="Graph" r:id="rId5" imgW="3656880" imgH="2742480" progId="STATISTICA.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3933825"/>
                        <a:ext cx="293052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Group 5"/>
          <p:cNvGraphicFramePr>
            <a:graphicFrameLocks noGrp="1"/>
          </p:cNvGraphicFramePr>
          <p:nvPr/>
        </p:nvGraphicFramePr>
        <p:xfrm>
          <a:off x="5918200" y="1844675"/>
          <a:ext cx="1822153" cy="1141440"/>
        </p:xfrm>
        <a:graphic>
          <a:graphicData uri="http://schemas.openxmlformats.org/drawingml/2006/table">
            <a:tbl>
              <a:tblPr/>
              <a:tblGrid>
                <a:gridCol w="969677">
                  <a:extLst>
                    <a:ext uri="{9D8B030D-6E8A-4147-A177-3AD203B41FA5}">
                      <a16:colId xmlns:a16="http://schemas.microsoft.com/office/drawing/2014/main" val="20000"/>
                    </a:ext>
                  </a:extLst>
                </a:gridCol>
                <a:gridCol w="852476">
                  <a:extLst>
                    <a:ext uri="{9D8B030D-6E8A-4147-A177-3AD203B41FA5}">
                      <a16:colId xmlns:a16="http://schemas.microsoft.com/office/drawing/2014/main" val="20001"/>
                    </a:ext>
                  </a:extLst>
                </a:gridCol>
              </a:tblGrid>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Kategorie</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rPr>
                        <a:t>Četnost</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rPr>
                        <a:t>B</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rPr>
                        <a:t>5</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rPr>
                        <a:t>C</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rPr>
                        <a:t>8</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91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rPr>
                        <a:t>D</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1</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71" name="Text Box 22"/>
          <p:cNvSpPr txBox="1">
            <a:spLocks noChangeArrowheads="1"/>
          </p:cNvSpPr>
          <p:nvPr/>
        </p:nvSpPr>
        <p:spPr bwMode="auto">
          <a:xfrm>
            <a:off x="4932363" y="1052513"/>
            <a:ext cx="4211637" cy="646112"/>
          </a:xfrm>
          <a:prstGeom prst="rect">
            <a:avLst/>
          </a:prstGeom>
          <a:noFill/>
          <a:ln w="9525">
            <a:noFill/>
            <a:miter lim="800000"/>
            <a:headEnd/>
            <a:tailEnd/>
          </a:ln>
        </p:spPr>
        <p:txBody>
          <a:bodyPr>
            <a:spAutoFit/>
          </a:bodyPr>
          <a:lstStyle/>
          <a:p>
            <a:pPr eaLnBrk="0" hangingPunct="0"/>
            <a:r>
              <a:rPr kumimoji="1" lang="cs-CZ" b="1" i="1">
                <a:latin typeface="Calibri" pitchFamily="34" charset="0"/>
              </a:rPr>
              <a:t>Kvalitativní data</a:t>
            </a:r>
          </a:p>
          <a:p>
            <a:pPr eaLnBrk="0" hangingPunct="0"/>
            <a:r>
              <a:rPr kumimoji="1" lang="cs-CZ">
                <a:latin typeface="Calibri" pitchFamily="34" charset="0"/>
              </a:rPr>
              <a:t>Tabulka s četností jednotlivých kategorií.</a:t>
            </a:r>
          </a:p>
        </p:txBody>
      </p:sp>
      <p:sp>
        <p:nvSpPr>
          <p:cNvPr id="2072" name="Text Box 23"/>
          <p:cNvSpPr txBox="1">
            <a:spLocks noChangeArrowheads="1"/>
          </p:cNvSpPr>
          <p:nvPr/>
        </p:nvSpPr>
        <p:spPr bwMode="auto">
          <a:xfrm>
            <a:off x="4932363" y="3154363"/>
            <a:ext cx="3671887" cy="922337"/>
          </a:xfrm>
          <a:prstGeom prst="rect">
            <a:avLst/>
          </a:prstGeom>
          <a:noFill/>
          <a:ln w="9525">
            <a:noFill/>
            <a:miter lim="800000"/>
            <a:headEnd/>
            <a:tailEnd/>
          </a:ln>
        </p:spPr>
        <p:txBody>
          <a:bodyPr>
            <a:spAutoFit/>
          </a:bodyPr>
          <a:lstStyle/>
          <a:p>
            <a:pPr eaLnBrk="0" hangingPunct="0"/>
            <a:r>
              <a:rPr kumimoji="1" lang="cs-CZ" b="1" i="1">
                <a:latin typeface="Calibri" pitchFamily="34" charset="0"/>
              </a:rPr>
              <a:t>Kvantitativní data</a:t>
            </a:r>
          </a:p>
          <a:p>
            <a:pPr eaLnBrk="0" hangingPunct="0"/>
            <a:r>
              <a:rPr kumimoji="1" lang="cs-CZ">
                <a:latin typeface="Calibri" pitchFamily="34" charset="0"/>
              </a:rPr>
              <a:t>Četnost hodnot rozložení v jednotlivých intervalech.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Populace a vzorek</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Populace představuje veškeré možné objekty vzorkování, např. veškeré obyvatelstvo ČR při sledování na úrovni ČR, z populace získáme reálné parametry rozložení</a:t>
            </a:r>
          </a:p>
          <a:p>
            <a:pPr eaLnBrk="1" fontAlgn="auto" hangingPunct="1">
              <a:spcAft>
                <a:spcPts val="0"/>
              </a:spcAft>
              <a:defRPr/>
            </a:pPr>
            <a:r>
              <a:rPr lang="cs-CZ" dirty="0" smtClean="0"/>
              <a:t>Z populace je prováděno vzorkování za účelem získání reprezentativního vzorku (</a:t>
            </a:r>
            <a:r>
              <a:rPr lang="cs-CZ" dirty="0" err="1" smtClean="0"/>
              <a:t>sample</a:t>
            </a:r>
            <a:r>
              <a:rPr lang="cs-CZ" dirty="0" smtClean="0"/>
              <a:t>) populace, toto vzorkování by mělo být náhodné, důležitá je také velikost vzorku, ze vzorku získáme odhady parametrů rozložení</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E89CCBB8-4C5B-48BB-B242-B5A506F9157A}" type="slidenum">
              <a:rPr lang="cs-CZ"/>
              <a:pPr>
                <a:defRPr/>
              </a:pPr>
              <a:t>35</a:t>
            </a:fld>
            <a:endParaRPr lang="cs-CZ"/>
          </a:p>
        </p:txBody>
      </p:sp>
      <p:graphicFrame>
        <p:nvGraphicFramePr>
          <p:cNvPr id="3074" name="Object 4"/>
          <p:cNvGraphicFramePr>
            <a:graphicFrameLocks noChangeAspect="1"/>
          </p:cNvGraphicFramePr>
          <p:nvPr/>
        </p:nvGraphicFramePr>
        <p:xfrm>
          <a:off x="2411413" y="3413125"/>
          <a:ext cx="3671887" cy="2319338"/>
        </p:xfrm>
        <a:graphic>
          <a:graphicData uri="http://schemas.openxmlformats.org/presentationml/2006/ole">
            <mc:AlternateContent xmlns:mc="http://schemas.openxmlformats.org/markup-compatibility/2006">
              <mc:Choice xmlns:v="urn:schemas-microsoft-com:vml" Requires="v">
                <p:oleObj spid="_x0000_s70677" name="Artwork" r:id="rId3" imgW="8530000" imgH="5390000" progId="">
                  <p:embed/>
                </p:oleObj>
              </mc:Choice>
              <mc:Fallback>
                <p:oleObj name="Artwork" r:id="rId3" imgW="8530000" imgH="53900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413125"/>
                        <a:ext cx="3671887" cy="231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Popisná statistika: odhad reality</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Při výpočtu popisné statistiky počítáme popisnou statistiku vzorku, která je zároveň odhadem pro celou cílovou populaci</a:t>
            </a:r>
          </a:p>
          <a:p>
            <a:pPr eaLnBrk="1" fontAlgn="auto" hangingPunct="1">
              <a:spcAft>
                <a:spcPts val="0"/>
              </a:spcAft>
              <a:defRPr/>
            </a:pPr>
            <a:r>
              <a:rPr lang="cs-CZ" dirty="0" smtClean="0"/>
              <a:t>Skutečnou hodnotu statistiky v cílové populaci nemůžeme poznat bez vzorkování celé cílové populace </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F576BBD6-9E2C-41D8-8E49-0A7727D15788}" type="slidenum">
              <a:rPr lang="cs-CZ"/>
              <a:pPr>
                <a:defRPr/>
              </a:pPr>
              <a:t>36</a:t>
            </a:fld>
            <a:endParaRPr lang="cs-CZ"/>
          </a:p>
        </p:txBody>
      </p:sp>
      <p:grpSp>
        <p:nvGrpSpPr>
          <p:cNvPr id="5" name="Group 43"/>
          <p:cNvGrpSpPr>
            <a:grpSpLocks/>
          </p:cNvGrpSpPr>
          <p:nvPr/>
        </p:nvGrpSpPr>
        <p:grpSpPr bwMode="auto">
          <a:xfrm>
            <a:off x="3708400" y="5122863"/>
            <a:ext cx="144463" cy="358775"/>
            <a:chOff x="3360" y="1296"/>
            <a:chExt cx="192" cy="480"/>
          </a:xfrm>
        </p:grpSpPr>
        <p:sp>
          <p:nvSpPr>
            <p:cNvPr id="3092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2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2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 name="Group 47"/>
            <p:cNvGrpSpPr>
              <a:grpSpLocks/>
            </p:cNvGrpSpPr>
            <p:nvPr/>
          </p:nvGrpSpPr>
          <p:grpSpPr bwMode="auto">
            <a:xfrm>
              <a:off x="3360" y="1632"/>
              <a:ext cx="192" cy="144"/>
              <a:chOff x="3360" y="1632"/>
              <a:chExt cx="192" cy="144"/>
            </a:xfrm>
          </p:grpSpPr>
          <p:sp>
            <p:nvSpPr>
              <p:cNvPr id="3093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3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3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 name="Group 43"/>
          <p:cNvGrpSpPr>
            <a:grpSpLocks/>
          </p:cNvGrpSpPr>
          <p:nvPr/>
        </p:nvGrpSpPr>
        <p:grpSpPr bwMode="auto">
          <a:xfrm>
            <a:off x="4500563" y="5829300"/>
            <a:ext cx="144462" cy="358775"/>
            <a:chOff x="3360" y="1296"/>
            <a:chExt cx="192" cy="480"/>
          </a:xfrm>
        </p:grpSpPr>
        <p:sp>
          <p:nvSpPr>
            <p:cNvPr id="3092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2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2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8" name="Group 47"/>
            <p:cNvGrpSpPr>
              <a:grpSpLocks/>
            </p:cNvGrpSpPr>
            <p:nvPr/>
          </p:nvGrpSpPr>
          <p:grpSpPr bwMode="auto">
            <a:xfrm>
              <a:off x="3360" y="1632"/>
              <a:ext cx="192" cy="144"/>
              <a:chOff x="3360" y="1632"/>
              <a:chExt cx="192" cy="144"/>
            </a:xfrm>
          </p:grpSpPr>
          <p:sp>
            <p:nvSpPr>
              <p:cNvPr id="3092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2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2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9" name="Group 43"/>
          <p:cNvGrpSpPr>
            <a:grpSpLocks/>
          </p:cNvGrpSpPr>
          <p:nvPr/>
        </p:nvGrpSpPr>
        <p:grpSpPr bwMode="auto">
          <a:xfrm>
            <a:off x="4932363" y="5324475"/>
            <a:ext cx="144462" cy="360363"/>
            <a:chOff x="3360" y="1296"/>
            <a:chExt cx="192" cy="480"/>
          </a:xfrm>
        </p:grpSpPr>
        <p:sp>
          <p:nvSpPr>
            <p:cNvPr id="3091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1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1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0" name="Group 47"/>
            <p:cNvGrpSpPr>
              <a:grpSpLocks/>
            </p:cNvGrpSpPr>
            <p:nvPr/>
          </p:nvGrpSpPr>
          <p:grpSpPr bwMode="auto">
            <a:xfrm>
              <a:off x="3360" y="1632"/>
              <a:ext cx="192" cy="144"/>
              <a:chOff x="3360" y="1632"/>
              <a:chExt cx="192" cy="144"/>
            </a:xfrm>
          </p:grpSpPr>
          <p:sp>
            <p:nvSpPr>
              <p:cNvPr id="3091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1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1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1" name="Group 43"/>
          <p:cNvGrpSpPr>
            <a:grpSpLocks/>
          </p:cNvGrpSpPr>
          <p:nvPr/>
        </p:nvGrpSpPr>
        <p:grpSpPr bwMode="auto">
          <a:xfrm>
            <a:off x="3997325" y="4929188"/>
            <a:ext cx="215900" cy="538162"/>
            <a:chOff x="3360" y="1296"/>
            <a:chExt cx="192" cy="480"/>
          </a:xfrm>
        </p:grpSpPr>
        <p:sp>
          <p:nvSpPr>
            <p:cNvPr id="3090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0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0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2" name="Group 47"/>
            <p:cNvGrpSpPr>
              <a:grpSpLocks/>
            </p:cNvGrpSpPr>
            <p:nvPr/>
          </p:nvGrpSpPr>
          <p:grpSpPr bwMode="auto">
            <a:xfrm>
              <a:off x="3360" y="1632"/>
              <a:ext cx="192" cy="144"/>
              <a:chOff x="3360" y="1632"/>
              <a:chExt cx="192" cy="144"/>
            </a:xfrm>
          </p:grpSpPr>
          <p:sp>
            <p:nvSpPr>
              <p:cNvPr id="3091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1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1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3" name="Group 43"/>
          <p:cNvGrpSpPr>
            <a:grpSpLocks/>
          </p:cNvGrpSpPr>
          <p:nvPr/>
        </p:nvGrpSpPr>
        <p:grpSpPr bwMode="auto">
          <a:xfrm>
            <a:off x="3708400" y="5611813"/>
            <a:ext cx="158750" cy="396875"/>
            <a:chOff x="3360" y="1296"/>
            <a:chExt cx="192" cy="480"/>
          </a:xfrm>
        </p:grpSpPr>
        <p:sp>
          <p:nvSpPr>
            <p:cNvPr id="3089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90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90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4" name="Group 47"/>
            <p:cNvGrpSpPr>
              <a:grpSpLocks/>
            </p:cNvGrpSpPr>
            <p:nvPr/>
          </p:nvGrpSpPr>
          <p:grpSpPr bwMode="auto">
            <a:xfrm>
              <a:off x="3360" y="1632"/>
              <a:ext cx="192" cy="144"/>
              <a:chOff x="3360" y="1632"/>
              <a:chExt cx="192" cy="144"/>
            </a:xfrm>
          </p:grpSpPr>
          <p:sp>
            <p:nvSpPr>
              <p:cNvPr id="3090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90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90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5" name="Group 43"/>
          <p:cNvGrpSpPr>
            <a:grpSpLocks/>
          </p:cNvGrpSpPr>
          <p:nvPr/>
        </p:nvGrpSpPr>
        <p:grpSpPr bwMode="auto">
          <a:xfrm>
            <a:off x="3997325" y="5611813"/>
            <a:ext cx="215900" cy="539750"/>
            <a:chOff x="3360" y="1296"/>
            <a:chExt cx="192" cy="480"/>
          </a:xfrm>
        </p:grpSpPr>
        <p:sp>
          <p:nvSpPr>
            <p:cNvPr id="3089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9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9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6" name="Group 47"/>
            <p:cNvGrpSpPr>
              <a:grpSpLocks/>
            </p:cNvGrpSpPr>
            <p:nvPr/>
          </p:nvGrpSpPr>
          <p:grpSpPr bwMode="auto">
            <a:xfrm>
              <a:off x="3360" y="1632"/>
              <a:ext cx="192" cy="144"/>
              <a:chOff x="3360" y="1632"/>
              <a:chExt cx="192" cy="144"/>
            </a:xfrm>
          </p:grpSpPr>
          <p:sp>
            <p:nvSpPr>
              <p:cNvPr id="3089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9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9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7" name="Group 43"/>
          <p:cNvGrpSpPr>
            <a:grpSpLocks/>
          </p:cNvGrpSpPr>
          <p:nvPr/>
        </p:nvGrpSpPr>
        <p:grpSpPr bwMode="auto">
          <a:xfrm>
            <a:off x="4356100" y="5037138"/>
            <a:ext cx="360363" cy="898525"/>
            <a:chOff x="3360" y="1296"/>
            <a:chExt cx="192" cy="480"/>
          </a:xfrm>
        </p:grpSpPr>
        <p:sp>
          <p:nvSpPr>
            <p:cNvPr id="3088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8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8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18" name="Group 47"/>
            <p:cNvGrpSpPr>
              <a:grpSpLocks/>
            </p:cNvGrpSpPr>
            <p:nvPr/>
          </p:nvGrpSpPr>
          <p:grpSpPr bwMode="auto">
            <a:xfrm>
              <a:off x="3360" y="1632"/>
              <a:ext cx="192" cy="144"/>
              <a:chOff x="3360" y="1632"/>
              <a:chExt cx="192" cy="144"/>
            </a:xfrm>
          </p:grpSpPr>
          <p:sp>
            <p:nvSpPr>
              <p:cNvPr id="3089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9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8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19" name="Group 43"/>
          <p:cNvGrpSpPr>
            <a:grpSpLocks/>
          </p:cNvGrpSpPr>
          <p:nvPr/>
        </p:nvGrpSpPr>
        <p:grpSpPr bwMode="auto">
          <a:xfrm>
            <a:off x="3781425" y="4676775"/>
            <a:ext cx="142875" cy="358775"/>
            <a:chOff x="3360" y="1296"/>
            <a:chExt cx="192" cy="480"/>
          </a:xfrm>
        </p:grpSpPr>
        <p:sp>
          <p:nvSpPr>
            <p:cNvPr id="3087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7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8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0" name="Group 47"/>
            <p:cNvGrpSpPr>
              <a:grpSpLocks/>
            </p:cNvGrpSpPr>
            <p:nvPr/>
          </p:nvGrpSpPr>
          <p:grpSpPr bwMode="auto">
            <a:xfrm>
              <a:off x="3360" y="1632"/>
              <a:ext cx="192" cy="144"/>
              <a:chOff x="3360" y="1632"/>
              <a:chExt cx="192" cy="144"/>
            </a:xfrm>
          </p:grpSpPr>
          <p:sp>
            <p:nvSpPr>
              <p:cNvPr id="3088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8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8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1" name="Group 43"/>
          <p:cNvGrpSpPr>
            <a:grpSpLocks/>
          </p:cNvGrpSpPr>
          <p:nvPr/>
        </p:nvGrpSpPr>
        <p:grpSpPr bwMode="auto">
          <a:xfrm>
            <a:off x="3276600" y="4964113"/>
            <a:ext cx="288925" cy="719137"/>
            <a:chOff x="3360" y="1296"/>
            <a:chExt cx="192" cy="480"/>
          </a:xfrm>
        </p:grpSpPr>
        <p:sp>
          <p:nvSpPr>
            <p:cNvPr id="3087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7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7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2" name="Group 47"/>
            <p:cNvGrpSpPr>
              <a:grpSpLocks/>
            </p:cNvGrpSpPr>
            <p:nvPr/>
          </p:nvGrpSpPr>
          <p:grpSpPr bwMode="auto">
            <a:xfrm>
              <a:off x="3360" y="1632"/>
              <a:ext cx="192" cy="144"/>
              <a:chOff x="3360" y="1632"/>
              <a:chExt cx="192" cy="144"/>
            </a:xfrm>
          </p:grpSpPr>
          <p:sp>
            <p:nvSpPr>
              <p:cNvPr id="3087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7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7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3" name="Group 43"/>
          <p:cNvGrpSpPr>
            <a:grpSpLocks/>
          </p:cNvGrpSpPr>
          <p:nvPr/>
        </p:nvGrpSpPr>
        <p:grpSpPr bwMode="auto">
          <a:xfrm>
            <a:off x="4789488" y="4892675"/>
            <a:ext cx="85725" cy="214313"/>
            <a:chOff x="3360" y="1296"/>
            <a:chExt cx="192" cy="480"/>
          </a:xfrm>
        </p:grpSpPr>
        <p:sp>
          <p:nvSpPr>
            <p:cNvPr id="3086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6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6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4" name="Group 47"/>
            <p:cNvGrpSpPr>
              <a:grpSpLocks/>
            </p:cNvGrpSpPr>
            <p:nvPr/>
          </p:nvGrpSpPr>
          <p:grpSpPr bwMode="auto">
            <a:xfrm>
              <a:off x="3360" y="1632"/>
              <a:ext cx="192" cy="144"/>
              <a:chOff x="3360" y="1632"/>
              <a:chExt cx="192" cy="144"/>
            </a:xfrm>
          </p:grpSpPr>
          <p:sp>
            <p:nvSpPr>
              <p:cNvPr id="3086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7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6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85" name="Oval 84"/>
          <p:cNvSpPr/>
          <p:nvPr/>
        </p:nvSpPr>
        <p:spPr>
          <a:xfrm>
            <a:off x="3059113" y="4581525"/>
            <a:ext cx="2268537" cy="17287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nvGrpSpPr>
          <p:cNvPr id="25" name="Group 43"/>
          <p:cNvGrpSpPr>
            <a:grpSpLocks/>
          </p:cNvGrpSpPr>
          <p:nvPr/>
        </p:nvGrpSpPr>
        <p:grpSpPr bwMode="auto">
          <a:xfrm>
            <a:off x="1331913" y="3716338"/>
            <a:ext cx="142875" cy="358775"/>
            <a:chOff x="3360" y="1296"/>
            <a:chExt cx="192" cy="480"/>
          </a:xfrm>
        </p:grpSpPr>
        <p:sp>
          <p:nvSpPr>
            <p:cNvPr id="3085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5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5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6" name="Group 47"/>
            <p:cNvGrpSpPr>
              <a:grpSpLocks/>
            </p:cNvGrpSpPr>
            <p:nvPr/>
          </p:nvGrpSpPr>
          <p:grpSpPr bwMode="auto">
            <a:xfrm>
              <a:off x="3360" y="1632"/>
              <a:ext cx="192" cy="144"/>
              <a:chOff x="3360" y="1632"/>
              <a:chExt cx="192" cy="144"/>
            </a:xfrm>
          </p:grpSpPr>
          <p:sp>
            <p:nvSpPr>
              <p:cNvPr id="3086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6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6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30737" name="TextBox 93"/>
          <p:cNvSpPr txBox="1">
            <a:spLocks noChangeArrowheads="1"/>
          </p:cNvSpPr>
          <p:nvPr/>
        </p:nvSpPr>
        <p:spPr bwMode="auto">
          <a:xfrm>
            <a:off x="250825" y="3141663"/>
            <a:ext cx="2468563" cy="368300"/>
          </a:xfrm>
          <a:prstGeom prst="rect">
            <a:avLst/>
          </a:prstGeom>
          <a:noFill/>
          <a:ln w="9525">
            <a:noFill/>
            <a:miter lim="800000"/>
            <a:headEnd/>
            <a:tailEnd/>
          </a:ln>
        </p:spPr>
        <p:txBody>
          <a:bodyPr wrap="none">
            <a:spAutoFit/>
          </a:bodyPr>
          <a:lstStyle/>
          <a:p>
            <a:r>
              <a:rPr lang="cs-CZ"/>
              <a:t>O populaci nevíme nic</a:t>
            </a:r>
          </a:p>
        </p:txBody>
      </p:sp>
      <p:cxnSp>
        <p:nvCxnSpPr>
          <p:cNvPr id="96" name="Straight Arrow Connector 95"/>
          <p:cNvCxnSpPr/>
          <p:nvPr/>
        </p:nvCxnSpPr>
        <p:spPr>
          <a:xfrm rot="10800000">
            <a:off x="1692275" y="4076700"/>
            <a:ext cx="1295400"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9" name="TextBox 96"/>
          <p:cNvSpPr txBox="1">
            <a:spLocks noChangeArrowheads="1"/>
          </p:cNvSpPr>
          <p:nvPr/>
        </p:nvSpPr>
        <p:spPr bwMode="auto">
          <a:xfrm>
            <a:off x="2916238" y="2565400"/>
            <a:ext cx="2808287" cy="646113"/>
          </a:xfrm>
          <a:prstGeom prst="rect">
            <a:avLst/>
          </a:prstGeom>
          <a:noFill/>
          <a:ln w="9525">
            <a:noFill/>
            <a:miter lim="800000"/>
            <a:headEnd/>
            <a:tailEnd/>
          </a:ln>
        </p:spPr>
        <p:txBody>
          <a:bodyPr>
            <a:spAutoFit/>
          </a:bodyPr>
          <a:lstStyle/>
          <a:p>
            <a:pPr algn="ctr"/>
            <a:r>
              <a:rPr lang="cs-CZ"/>
              <a:t>Odhadujeme popisné statistiky populace</a:t>
            </a:r>
          </a:p>
        </p:txBody>
      </p:sp>
      <p:grpSp>
        <p:nvGrpSpPr>
          <p:cNvPr id="27" name="Group 43"/>
          <p:cNvGrpSpPr>
            <a:grpSpLocks/>
          </p:cNvGrpSpPr>
          <p:nvPr/>
        </p:nvGrpSpPr>
        <p:grpSpPr bwMode="auto">
          <a:xfrm>
            <a:off x="3635375" y="4005263"/>
            <a:ext cx="85725" cy="214312"/>
            <a:chOff x="3360" y="1296"/>
            <a:chExt cx="192" cy="480"/>
          </a:xfrm>
        </p:grpSpPr>
        <p:sp>
          <p:nvSpPr>
            <p:cNvPr id="3085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5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5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28" name="Group 47"/>
            <p:cNvGrpSpPr>
              <a:grpSpLocks/>
            </p:cNvGrpSpPr>
            <p:nvPr/>
          </p:nvGrpSpPr>
          <p:grpSpPr bwMode="auto">
            <a:xfrm>
              <a:off x="3360" y="1632"/>
              <a:ext cx="192" cy="144"/>
              <a:chOff x="3360" y="1632"/>
              <a:chExt cx="192" cy="144"/>
            </a:xfrm>
          </p:grpSpPr>
          <p:sp>
            <p:nvSpPr>
              <p:cNvPr id="3085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5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5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29" name="Group 43"/>
          <p:cNvGrpSpPr>
            <a:grpSpLocks/>
          </p:cNvGrpSpPr>
          <p:nvPr/>
        </p:nvGrpSpPr>
        <p:grpSpPr bwMode="auto">
          <a:xfrm>
            <a:off x="3884613" y="3860800"/>
            <a:ext cx="144462" cy="358775"/>
            <a:chOff x="3360" y="1296"/>
            <a:chExt cx="192" cy="480"/>
          </a:xfrm>
        </p:grpSpPr>
        <p:sp>
          <p:nvSpPr>
            <p:cNvPr id="3084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4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4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 name="Group 47"/>
            <p:cNvGrpSpPr>
              <a:grpSpLocks/>
            </p:cNvGrpSpPr>
            <p:nvPr/>
          </p:nvGrpSpPr>
          <p:grpSpPr bwMode="auto">
            <a:xfrm>
              <a:off x="3360" y="1632"/>
              <a:ext cx="192" cy="144"/>
              <a:chOff x="3360" y="1632"/>
              <a:chExt cx="192" cy="144"/>
            </a:xfrm>
          </p:grpSpPr>
          <p:sp>
            <p:nvSpPr>
              <p:cNvPr id="3084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4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4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1" name="Group 43"/>
          <p:cNvGrpSpPr>
            <a:grpSpLocks/>
          </p:cNvGrpSpPr>
          <p:nvPr/>
        </p:nvGrpSpPr>
        <p:grpSpPr bwMode="auto">
          <a:xfrm>
            <a:off x="4192588" y="3681413"/>
            <a:ext cx="215900" cy="538162"/>
            <a:chOff x="3360" y="1296"/>
            <a:chExt cx="192" cy="480"/>
          </a:xfrm>
        </p:grpSpPr>
        <p:sp>
          <p:nvSpPr>
            <p:cNvPr id="3083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3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3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16" name="Group 47"/>
            <p:cNvGrpSpPr>
              <a:grpSpLocks/>
            </p:cNvGrpSpPr>
            <p:nvPr/>
          </p:nvGrpSpPr>
          <p:grpSpPr bwMode="auto">
            <a:xfrm>
              <a:off x="3360" y="1632"/>
              <a:ext cx="192" cy="144"/>
              <a:chOff x="3360" y="1632"/>
              <a:chExt cx="192" cy="144"/>
            </a:xfrm>
          </p:grpSpPr>
          <p:sp>
            <p:nvSpPr>
              <p:cNvPr id="3084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4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4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23" name="Group 43"/>
          <p:cNvGrpSpPr>
            <a:grpSpLocks/>
          </p:cNvGrpSpPr>
          <p:nvPr/>
        </p:nvGrpSpPr>
        <p:grpSpPr bwMode="auto">
          <a:xfrm>
            <a:off x="4572000" y="3500438"/>
            <a:ext cx="288925" cy="719137"/>
            <a:chOff x="3360" y="1296"/>
            <a:chExt cx="192" cy="480"/>
          </a:xfrm>
        </p:grpSpPr>
        <p:sp>
          <p:nvSpPr>
            <p:cNvPr id="3082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3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3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0" name="Group 47"/>
            <p:cNvGrpSpPr>
              <a:grpSpLocks/>
            </p:cNvGrpSpPr>
            <p:nvPr/>
          </p:nvGrpSpPr>
          <p:grpSpPr bwMode="auto">
            <a:xfrm>
              <a:off x="3360" y="1632"/>
              <a:ext cx="192" cy="144"/>
              <a:chOff x="3360" y="1632"/>
              <a:chExt cx="192" cy="144"/>
            </a:xfrm>
          </p:grpSpPr>
          <p:sp>
            <p:nvSpPr>
              <p:cNvPr id="3083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3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3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cxnSp>
        <p:nvCxnSpPr>
          <p:cNvPr id="130" name="Straight Arrow Connector 129"/>
          <p:cNvCxnSpPr/>
          <p:nvPr/>
        </p:nvCxnSpPr>
        <p:spPr>
          <a:xfrm rot="5400000" flipH="1" flipV="1">
            <a:off x="3923507" y="4509294"/>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0934" name="Group 43"/>
          <p:cNvGrpSpPr>
            <a:grpSpLocks/>
          </p:cNvGrpSpPr>
          <p:nvPr/>
        </p:nvGrpSpPr>
        <p:grpSpPr bwMode="auto">
          <a:xfrm>
            <a:off x="7092950" y="3825875"/>
            <a:ext cx="144463" cy="358775"/>
            <a:chOff x="3360" y="1296"/>
            <a:chExt cx="192" cy="480"/>
          </a:xfrm>
        </p:grpSpPr>
        <p:sp>
          <p:nvSpPr>
            <p:cNvPr id="30822"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23"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24"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5" name="Group 47"/>
            <p:cNvGrpSpPr>
              <a:grpSpLocks/>
            </p:cNvGrpSpPr>
            <p:nvPr/>
          </p:nvGrpSpPr>
          <p:grpSpPr bwMode="auto">
            <a:xfrm>
              <a:off x="3360" y="1632"/>
              <a:ext cx="192" cy="144"/>
              <a:chOff x="3360" y="1632"/>
              <a:chExt cx="192" cy="144"/>
            </a:xfrm>
          </p:grpSpPr>
          <p:sp>
            <p:nvSpPr>
              <p:cNvPr id="30827"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28"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26"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36" name="Group 43"/>
          <p:cNvGrpSpPr>
            <a:grpSpLocks/>
          </p:cNvGrpSpPr>
          <p:nvPr/>
        </p:nvGrpSpPr>
        <p:grpSpPr bwMode="auto">
          <a:xfrm>
            <a:off x="7885113" y="4532313"/>
            <a:ext cx="144462" cy="358775"/>
            <a:chOff x="3360" y="1296"/>
            <a:chExt cx="192" cy="480"/>
          </a:xfrm>
        </p:grpSpPr>
        <p:sp>
          <p:nvSpPr>
            <p:cNvPr id="30815"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16"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17"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7" name="Group 47"/>
            <p:cNvGrpSpPr>
              <a:grpSpLocks/>
            </p:cNvGrpSpPr>
            <p:nvPr/>
          </p:nvGrpSpPr>
          <p:grpSpPr bwMode="auto">
            <a:xfrm>
              <a:off x="3360" y="1632"/>
              <a:ext cx="192" cy="144"/>
              <a:chOff x="3360" y="1632"/>
              <a:chExt cx="192" cy="144"/>
            </a:xfrm>
          </p:grpSpPr>
          <p:sp>
            <p:nvSpPr>
              <p:cNvPr id="30820"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21"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19"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38" name="Group 43"/>
          <p:cNvGrpSpPr>
            <a:grpSpLocks/>
          </p:cNvGrpSpPr>
          <p:nvPr/>
        </p:nvGrpSpPr>
        <p:grpSpPr bwMode="auto">
          <a:xfrm>
            <a:off x="8316913" y="4027488"/>
            <a:ext cx="144462" cy="360362"/>
            <a:chOff x="3360" y="1296"/>
            <a:chExt cx="192" cy="480"/>
          </a:xfrm>
        </p:grpSpPr>
        <p:sp>
          <p:nvSpPr>
            <p:cNvPr id="30808"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09"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10"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39" name="Group 47"/>
            <p:cNvGrpSpPr>
              <a:grpSpLocks/>
            </p:cNvGrpSpPr>
            <p:nvPr/>
          </p:nvGrpSpPr>
          <p:grpSpPr bwMode="auto">
            <a:xfrm>
              <a:off x="3360" y="1632"/>
              <a:ext cx="192" cy="144"/>
              <a:chOff x="3360" y="1632"/>
              <a:chExt cx="192" cy="144"/>
            </a:xfrm>
          </p:grpSpPr>
          <p:sp>
            <p:nvSpPr>
              <p:cNvPr id="30813"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14"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12"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40" name="Group 43"/>
          <p:cNvGrpSpPr>
            <a:grpSpLocks/>
          </p:cNvGrpSpPr>
          <p:nvPr/>
        </p:nvGrpSpPr>
        <p:grpSpPr bwMode="auto">
          <a:xfrm>
            <a:off x="7381875" y="3632200"/>
            <a:ext cx="215900" cy="538163"/>
            <a:chOff x="3360" y="1296"/>
            <a:chExt cx="192" cy="480"/>
          </a:xfrm>
        </p:grpSpPr>
        <p:sp>
          <p:nvSpPr>
            <p:cNvPr id="30801"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802"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803"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41" name="Group 47"/>
            <p:cNvGrpSpPr>
              <a:grpSpLocks/>
            </p:cNvGrpSpPr>
            <p:nvPr/>
          </p:nvGrpSpPr>
          <p:grpSpPr bwMode="auto">
            <a:xfrm>
              <a:off x="3360" y="1632"/>
              <a:ext cx="192" cy="144"/>
              <a:chOff x="3360" y="1632"/>
              <a:chExt cx="192" cy="144"/>
            </a:xfrm>
          </p:grpSpPr>
          <p:sp>
            <p:nvSpPr>
              <p:cNvPr id="30806"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07"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805"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30942" name="Group 43"/>
          <p:cNvGrpSpPr>
            <a:grpSpLocks/>
          </p:cNvGrpSpPr>
          <p:nvPr/>
        </p:nvGrpSpPr>
        <p:grpSpPr bwMode="auto">
          <a:xfrm>
            <a:off x="7092950" y="4314825"/>
            <a:ext cx="158750" cy="396875"/>
            <a:chOff x="3360" y="1296"/>
            <a:chExt cx="192" cy="480"/>
          </a:xfrm>
        </p:grpSpPr>
        <p:sp>
          <p:nvSpPr>
            <p:cNvPr id="30794"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95"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96"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30943" name="Group 47"/>
            <p:cNvGrpSpPr>
              <a:grpSpLocks/>
            </p:cNvGrpSpPr>
            <p:nvPr/>
          </p:nvGrpSpPr>
          <p:grpSpPr bwMode="auto">
            <a:xfrm>
              <a:off x="3360" y="1632"/>
              <a:ext cx="192" cy="144"/>
              <a:chOff x="3360" y="1632"/>
              <a:chExt cx="192" cy="144"/>
            </a:xfrm>
          </p:grpSpPr>
          <p:sp>
            <p:nvSpPr>
              <p:cNvPr id="30799"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800"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98"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4" name="Group 43"/>
          <p:cNvGrpSpPr>
            <a:grpSpLocks/>
          </p:cNvGrpSpPr>
          <p:nvPr/>
        </p:nvGrpSpPr>
        <p:grpSpPr bwMode="auto">
          <a:xfrm>
            <a:off x="7381875" y="4314825"/>
            <a:ext cx="215900" cy="539750"/>
            <a:chOff x="3360" y="1296"/>
            <a:chExt cx="192" cy="480"/>
          </a:xfrm>
        </p:grpSpPr>
        <p:sp>
          <p:nvSpPr>
            <p:cNvPr id="30787"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88"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89"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5" name="Group 47"/>
            <p:cNvGrpSpPr>
              <a:grpSpLocks/>
            </p:cNvGrpSpPr>
            <p:nvPr/>
          </p:nvGrpSpPr>
          <p:grpSpPr bwMode="auto">
            <a:xfrm>
              <a:off x="3360" y="1632"/>
              <a:ext cx="192" cy="144"/>
              <a:chOff x="3360" y="1632"/>
              <a:chExt cx="192" cy="144"/>
            </a:xfrm>
          </p:grpSpPr>
          <p:sp>
            <p:nvSpPr>
              <p:cNvPr id="30792"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93"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91"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6" name="Group 43"/>
          <p:cNvGrpSpPr>
            <a:grpSpLocks/>
          </p:cNvGrpSpPr>
          <p:nvPr/>
        </p:nvGrpSpPr>
        <p:grpSpPr bwMode="auto">
          <a:xfrm>
            <a:off x="7740650" y="3740150"/>
            <a:ext cx="360363" cy="898525"/>
            <a:chOff x="3360" y="1296"/>
            <a:chExt cx="192" cy="480"/>
          </a:xfrm>
        </p:grpSpPr>
        <p:sp>
          <p:nvSpPr>
            <p:cNvPr id="30780"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81"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82"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7" name="Group 47"/>
            <p:cNvGrpSpPr>
              <a:grpSpLocks/>
            </p:cNvGrpSpPr>
            <p:nvPr/>
          </p:nvGrpSpPr>
          <p:grpSpPr bwMode="auto">
            <a:xfrm>
              <a:off x="3360" y="1632"/>
              <a:ext cx="192" cy="144"/>
              <a:chOff x="3360" y="1632"/>
              <a:chExt cx="192" cy="144"/>
            </a:xfrm>
          </p:grpSpPr>
          <p:sp>
            <p:nvSpPr>
              <p:cNvPr id="30785"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86"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84"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68" name="Group 43"/>
          <p:cNvGrpSpPr>
            <a:grpSpLocks/>
          </p:cNvGrpSpPr>
          <p:nvPr/>
        </p:nvGrpSpPr>
        <p:grpSpPr bwMode="auto">
          <a:xfrm>
            <a:off x="7165975" y="3379788"/>
            <a:ext cx="142875" cy="358775"/>
            <a:chOff x="3360" y="1296"/>
            <a:chExt cx="192" cy="480"/>
          </a:xfrm>
        </p:grpSpPr>
        <p:sp>
          <p:nvSpPr>
            <p:cNvPr id="30773"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74"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75"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69" name="Group 47"/>
            <p:cNvGrpSpPr>
              <a:grpSpLocks/>
            </p:cNvGrpSpPr>
            <p:nvPr/>
          </p:nvGrpSpPr>
          <p:grpSpPr bwMode="auto">
            <a:xfrm>
              <a:off x="3360" y="1632"/>
              <a:ext cx="192" cy="144"/>
              <a:chOff x="3360" y="1632"/>
              <a:chExt cx="192" cy="144"/>
            </a:xfrm>
          </p:grpSpPr>
          <p:sp>
            <p:nvSpPr>
              <p:cNvPr id="30778"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79"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77"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0" name="Group 43"/>
          <p:cNvGrpSpPr>
            <a:grpSpLocks/>
          </p:cNvGrpSpPr>
          <p:nvPr/>
        </p:nvGrpSpPr>
        <p:grpSpPr bwMode="auto">
          <a:xfrm>
            <a:off x="6661150" y="3667125"/>
            <a:ext cx="288925" cy="719138"/>
            <a:chOff x="3360" y="1296"/>
            <a:chExt cx="192" cy="480"/>
          </a:xfrm>
        </p:grpSpPr>
        <p:sp>
          <p:nvSpPr>
            <p:cNvPr id="30766"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67"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68"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71" name="Group 47"/>
            <p:cNvGrpSpPr>
              <a:grpSpLocks/>
            </p:cNvGrpSpPr>
            <p:nvPr/>
          </p:nvGrpSpPr>
          <p:grpSpPr bwMode="auto">
            <a:xfrm>
              <a:off x="3360" y="1632"/>
              <a:ext cx="192" cy="144"/>
              <a:chOff x="3360" y="1632"/>
              <a:chExt cx="192" cy="144"/>
            </a:xfrm>
          </p:grpSpPr>
          <p:sp>
            <p:nvSpPr>
              <p:cNvPr id="30771"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72"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70"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grpSp>
        <p:nvGrpSpPr>
          <p:cNvPr id="72" name="Group 43"/>
          <p:cNvGrpSpPr>
            <a:grpSpLocks/>
          </p:cNvGrpSpPr>
          <p:nvPr/>
        </p:nvGrpSpPr>
        <p:grpSpPr bwMode="auto">
          <a:xfrm>
            <a:off x="8174038" y="3595688"/>
            <a:ext cx="85725" cy="214312"/>
            <a:chOff x="3360" y="1296"/>
            <a:chExt cx="192" cy="480"/>
          </a:xfrm>
        </p:grpSpPr>
        <p:sp>
          <p:nvSpPr>
            <p:cNvPr id="30759" name="Line 44"/>
            <p:cNvSpPr>
              <a:spLocks noChangeShapeType="1"/>
            </p:cNvSpPr>
            <p:nvPr/>
          </p:nvSpPr>
          <p:spPr bwMode="auto">
            <a:xfrm>
              <a:off x="3456" y="1392"/>
              <a:ext cx="0" cy="240"/>
            </a:xfrm>
            <a:prstGeom prst="line">
              <a:avLst/>
            </a:prstGeom>
            <a:noFill/>
            <a:ln w="25400">
              <a:solidFill>
                <a:schemeClr val="tx1"/>
              </a:solidFill>
              <a:round/>
              <a:headEnd/>
              <a:tailEnd/>
            </a:ln>
          </p:spPr>
          <p:txBody>
            <a:bodyPr>
              <a:spAutoFit/>
            </a:bodyPr>
            <a:lstStyle/>
            <a:p>
              <a:endParaRPr lang="cs-CZ"/>
            </a:p>
          </p:txBody>
        </p:sp>
        <p:sp>
          <p:nvSpPr>
            <p:cNvPr id="30760" name="Oval 45"/>
            <p:cNvSpPr>
              <a:spLocks noChangeArrowheads="1"/>
            </p:cNvSpPr>
            <p:nvPr/>
          </p:nvSpPr>
          <p:spPr bwMode="auto">
            <a:xfrm>
              <a:off x="3408" y="1296"/>
              <a:ext cx="96" cy="96"/>
            </a:xfrm>
            <a:prstGeom prst="ellipse">
              <a:avLst/>
            </a:prstGeom>
            <a:noFill/>
            <a:ln w="25400">
              <a:solidFill>
                <a:schemeClr val="tx1"/>
              </a:solidFill>
              <a:round/>
              <a:headEnd/>
              <a:tailEnd/>
            </a:ln>
          </p:spPr>
          <p:txBody>
            <a:bodyPr wrap="none" anchor="ctr">
              <a:spAutoFit/>
            </a:bodyPr>
            <a:lstStyle/>
            <a:p>
              <a:endParaRPr lang="cs-CZ">
                <a:latin typeface="Calibri" pitchFamily="34" charset="0"/>
              </a:endParaRPr>
            </a:p>
          </p:txBody>
        </p:sp>
        <p:sp>
          <p:nvSpPr>
            <p:cNvPr id="30761" name="Line 46"/>
            <p:cNvSpPr>
              <a:spLocks noChangeShapeType="1"/>
            </p:cNvSpPr>
            <p:nvPr/>
          </p:nvSpPr>
          <p:spPr bwMode="auto">
            <a:xfrm flipH="1">
              <a:off x="3396" y="1446"/>
              <a:ext cx="60" cy="90"/>
            </a:xfrm>
            <a:prstGeom prst="line">
              <a:avLst/>
            </a:prstGeom>
            <a:noFill/>
            <a:ln w="25400">
              <a:solidFill>
                <a:schemeClr val="tx1"/>
              </a:solidFill>
              <a:round/>
              <a:headEnd/>
              <a:tailEnd/>
            </a:ln>
          </p:spPr>
          <p:txBody>
            <a:bodyPr>
              <a:spAutoFit/>
            </a:bodyPr>
            <a:lstStyle/>
            <a:p>
              <a:endParaRPr lang="cs-CZ"/>
            </a:p>
          </p:txBody>
        </p:sp>
        <p:grpSp>
          <p:nvGrpSpPr>
            <p:cNvPr id="73" name="Group 47"/>
            <p:cNvGrpSpPr>
              <a:grpSpLocks/>
            </p:cNvGrpSpPr>
            <p:nvPr/>
          </p:nvGrpSpPr>
          <p:grpSpPr bwMode="auto">
            <a:xfrm>
              <a:off x="3360" y="1632"/>
              <a:ext cx="192" cy="144"/>
              <a:chOff x="3360" y="1632"/>
              <a:chExt cx="192" cy="144"/>
            </a:xfrm>
          </p:grpSpPr>
          <p:sp>
            <p:nvSpPr>
              <p:cNvPr id="30764" name="Line 48"/>
              <p:cNvSpPr>
                <a:spLocks noChangeShapeType="1"/>
              </p:cNvSpPr>
              <p:nvPr/>
            </p:nvSpPr>
            <p:spPr bwMode="auto">
              <a:xfrm flipH="1">
                <a:off x="3360" y="1632"/>
                <a:ext cx="96" cy="144"/>
              </a:xfrm>
              <a:prstGeom prst="line">
                <a:avLst/>
              </a:prstGeom>
              <a:noFill/>
              <a:ln w="25400">
                <a:solidFill>
                  <a:schemeClr val="tx1"/>
                </a:solidFill>
                <a:round/>
                <a:headEnd/>
                <a:tailEnd/>
              </a:ln>
            </p:spPr>
            <p:txBody>
              <a:bodyPr>
                <a:spAutoFit/>
              </a:bodyPr>
              <a:lstStyle/>
              <a:p>
                <a:endParaRPr lang="cs-CZ"/>
              </a:p>
            </p:txBody>
          </p:sp>
          <p:sp>
            <p:nvSpPr>
              <p:cNvPr id="30765" name="Line 49"/>
              <p:cNvSpPr>
                <a:spLocks noChangeShapeType="1"/>
              </p:cNvSpPr>
              <p:nvPr/>
            </p:nvSpPr>
            <p:spPr bwMode="auto">
              <a:xfrm>
                <a:off x="3456" y="1632"/>
                <a:ext cx="96" cy="144"/>
              </a:xfrm>
              <a:prstGeom prst="line">
                <a:avLst/>
              </a:prstGeom>
              <a:noFill/>
              <a:ln w="25400">
                <a:solidFill>
                  <a:schemeClr val="tx1"/>
                </a:solidFill>
                <a:round/>
                <a:headEnd/>
                <a:tailEnd/>
              </a:ln>
            </p:spPr>
            <p:txBody>
              <a:bodyPr>
                <a:spAutoFit/>
              </a:bodyPr>
              <a:lstStyle/>
              <a:p>
                <a:endParaRPr lang="cs-CZ"/>
              </a:p>
            </p:txBody>
          </p:sp>
        </p:grpSp>
        <p:sp>
          <p:nvSpPr>
            <p:cNvPr id="30763" name="Line 50"/>
            <p:cNvSpPr>
              <a:spLocks noChangeShapeType="1"/>
            </p:cNvSpPr>
            <p:nvPr/>
          </p:nvSpPr>
          <p:spPr bwMode="auto">
            <a:xfrm>
              <a:off x="3456" y="1446"/>
              <a:ext cx="60" cy="90"/>
            </a:xfrm>
            <a:prstGeom prst="line">
              <a:avLst/>
            </a:prstGeom>
            <a:noFill/>
            <a:ln w="25400">
              <a:solidFill>
                <a:schemeClr val="tx1"/>
              </a:solidFill>
              <a:round/>
              <a:headEnd/>
              <a:tailEnd/>
            </a:ln>
          </p:spPr>
          <p:txBody>
            <a:bodyPr>
              <a:spAutoFit/>
            </a:bodyPr>
            <a:lstStyle/>
            <a:p>
              <a:endParaRPr lang="cs-CZ"/>
            </a:p>
          </p:txBody>
        </p:sp>
      </p:grpSp>
      <p:sp>
        <p:nvSpPr>
          <p:cNvPr id="30755" name="TextBox 212"/>
          <p:cNvSpPr txBox="1">
            <a:spLocks noChangeArrowheads="1"/>
          </p:cNvSpPr>
          <p:nvPr/>
        </p:nvSpPr>
        <p:spPr bwMode="auto">
          <a:xfrm>
            <a:off x="5940425" y="2711450"/>
            <a:ext cx="3168650" cy="646113"/>
          </a:xfrm>
          <a:prstGeom prst="rect">
            <a:avLst/>
          </a:prstGeom>
          <a:noFill/>
          <a:ln w="9525">
            <a:noFill/>
            <a:miter lim="800000"/>
            <a:headEnd/>
            <a:tailEnd/>
          </a:ln>
        </p:spPr>
        <p:txBody>
          <a:bodyPr>
            <a:spAutoFit/>
          </a:bodyPr>
          <a:lstStyle/>
          <a:p>
            <a:pPr algn="ctr"/>
            <a:r>
              <a:rPr lang="cs-CZ"/>
              <a:t>Známe skutečnou hodnotu statistiky v populaci</a:t>
            </a:r>
          </a:p>
        </p:txBody>
      </p:sp>
      <p:sp>
        <p:nvSpPr>
          <p:cNvPr id="30756" name="TextBox 213"/>
          <p:cNvSpPr txBox="1">
            <a:spLocks noChangeArrowheads="1"/>
          </p:cNvSpPr>
          <p:nvPr/>
        </p:nvSpPr>
        <p:spPr bwMode="auto">
          <a:xfrm>
            <a:off x="611188" y="4437063"/>
            <a:ext cx="1327150" cy="369887"/>
          </a:xfrm>
          <a:prstGeom prst="rect">
            <a:avLst/>
          </a:prstGeom>
          <a:noFill/>
          <a:ln w="9525">
            <a:noFill/>
            <a:miter lim="800000"/>
            <a:headEnd/>
            <a:tailEnd/>
          </a:ln>
        </p:spPr>
        <p:txBody>
          <a:bodyPr wrap="none">
            <a:spAutoFit/>
          </a:bodyPr>
          <a:lstStyle/>
          <a:p>
            <a:r>
              <a:rPr lang="cs-CZ">
                <a:solidFill>
                  <a:srgbClr val="FF0000"/>
                </a:solidFill>
              </a:rPr>
              <a:t>Nesmyslné</a:t>
            </a:r>
          </a:p>
        </p:txBody>
      </p:sp>
      <p:sp>
        <p:nvSpPr>
          <p:cNvPr id="30757" name="TextBox 214"/>
          <p:cNvSpPr txBox="1">
            <a:spLocks noChangeArrowheads="1"/>
          </p:cNvSpPr>
          <p:nvPr/>
        </p:nvSpPr>
        <p:spPr bwMode="auto">
          <a:xfrm>
            <a:off x="6588125" y="5230813"/>
            <a:ext cx="2016125" cy="646112"/>
          </a:xfrm>
          <a:prstGeom prst="rect">
            <a:avLst/>
          </a:prstGeom>
          <a:noFill/>
          <a:ln w="9525">
            <a:noFill/>
            <a:miter lim="800000"/>
            <a:headEnd/>
            <a:tailEnd/>
          </a:ln>
        </p:spPr>
        <p:txBody>
          <a:bodyPr>
            <a:spAutoFit/>
          </a:bodyPr>
          <a:lstStyle/>
          <a:p>
            <a:pPr algn="ctr"/>
            <a:r>
              <a:rPr lang="cs-CZ">
                <a:solidFill>
                  <a:srgbClr val="FF0000"/>
                </a:solidFill>
              </a:rPr>
              <a:t>Obvykle nerealizovatelné</a:t>
            </a:r>
          </a:p>
        </p:txBody>
      </p:sp>
      <p:cxnSp>
        <p:nvCxnSpPr>
          <p:cNvPr id="216" name="Straight Arrow Connector 215"/>
          <p:cNvCxnSpPr/>
          <p:nvPr/>
        </p:nvCxnSpPr>
        <p:spPr>
          <a:xfrm flipV="1">
            <a:off x="5148263" y="4508500"/>
            <a:ext cx="151130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Koncept intervalu spolehlivosti a jeho interpretace</a:t>
            </a:r>
            <a:endParaRPr lang="cs-CZ" dirty="0"/>
          </a:p>
        </p:txBody>
      </p:sp>
      <p:sp>
        <p:nvSpPr>
          <p:cNvPr id="3" name="Content Placeholder 2"/>
          <p:cNvSpPr>
            <a:spLocks noGrp="1"/>
          </p:cNvSpPr>
          <p:nvPr>
            <p:ph idx="1"/>
          </p:nvPr>
        </p:nvSpPr>
        <p:spPr>
          <a:xfrm>
            <a:off x="457200" y="1052513"/>
            <a:ext cx="8229600" cy="5256212"/>
          </a:xfrm>
        </p:spPr>
        <p:txBody>
          <a:bodyPr rtlCol="0">
            <a:normAutofit/>
          </a:bodyPr>
          <a:lstStyle/>
          <a:p>
            <a:pPr eaLnBrk="1" fontAlgn="auto" hangingPunct="1">
              <a:spcAft>
                <a:spcPts val="0"/>
              </a:spcAft>
              <a:defRPr/>
            </a:pPr>
            <a:r>
              <a:rPr lang="cs-CZ" dirty="0" smtClean="0"/>
              <a:t>Při výpočtu odhadu popisné statistiky nás zajímá nejenom její vlastní hodnota (bodový odhad) ale také její rozsah spolehlivosti</a:t>
            </a:r>
          </a:p>
          <a:p>
            <a:pPr eaLnBrk="1" fontAlgn="auto" hangingPunct="1">
              <a:spcAft>
                <a:spcPts val="0"/>
              </a:spcAft>
              <a:defRPr/>
            </a:pPr>
            <a:endParaRPr lang="cs-CZ" dirty="0" smtClean="0"/>
          </a:p>
          <a:p>
            <a:pPr eaLnBrk="1" fontAlgn="auto" hangingPunct="1">
              <a:spcAft>
                <a:spcPts val="0"/>
              </a:spcAft>
              <a:defRPr/>
            </a:pPr>
            <a:r>
              <a:rPr lang="cs-CZ" dirty="0" smtClean="0"/>
              <a:t>Interval spolehlivosti závisí na:</a:t>
            </a:r>
          </a:p>
          <a:p>
            <a:pPr lvl="1" eaLnBrk="1" fontAlgn="auto" hangingPunct="1">
              <a:spcAft>
                <a:spcPts val="0"/>
              </a:spcAft>
              <a:defRPr/>
            </a:pPr>
            <a:r>
              <a:rPr lang="cs-CZ" dirty="0" smtClean="0">
                <a:solidFill>
                  <a:srgbClr val="FF0000"/>
                </a:solidFill>
              </a:rPr>
              <a:t>Velikosti vzorku</a:t>
            </a:r>
          </a:p>
          <a:p>
            <a:pPr lvl="1" eaLnBrk="1" fontAlgn="auto" hangingPunct="1">
              <a:spcAft>
                <a:spcPts val="0"/>
              </a:spcAft>
              <a:defRPr/>
            </a:pPr>
            <a:r>
              <a:rPr lang="cs-CZ" dirty="0" smtClean="0">
                <a:solidFill>
                  <a:srgbClr val="FF0000"/>
                </a:solidFill>
              </a:rPr>
              <a:t>Variabilitě dat</a:t>
            </a:r>
          </a:p>
          <a:p>
            <a:pPr lvl="1" eaLnBrk="1" fontAlgn="auto" hangingPunct="1">
              <a:spcAft>
                <a:spcPts val="0"/>
              </a:spcAft>
              <a:defRPr/>
            </a:pPr>
            <a:r>
              <a:rPr lang="cs-CZ" dirty="0" smtClean="0">
                <a:solidFill>
                  <a:srgbClr val="FF0000"/>
                </a:solidFill>
              </a:rPr>
              <a:t>Požadované spolehlivosti</a:t>
            </a:r>
          </a:p>
          <a:p>
            <a:pPr eaLnBrk="1" fontAlgn="auto" hangingPunct="1">
              <a:spcAft>
                <a:spcPts val="0"/>
              </a:spcAft>
              <a:defRPr/>
            </a:pPr>
            <a:endParaRPr lang="cs-CZ" dirty="0" smtClean="0"/>
          </a:p>
          <a:p>
            <a:pPr eaLnBrk="1" fontAlgn="auto" hangingPunct="1">
              <a:spcAft>
                <a:spcPts val="0"/>
              </a:spcAft>
              <a:defRPr/>
            </a:pPr>
            <a:r>
              <a:rPr lang="cs-CZ" dirty="0" smtClean="0"/>
              <a:t>Interval spolehlivosti lze spočítat pro jakoukoliv statistiku (průměr, směrodatná odchylka, korelace, procentuální zastoupení apod.)</a:t>
            </a:r>
          </a:p>
          <a:p>
            <a:pPr eaLnBrk="1" fontAlgn="auto" hangingPunct="1">
              <a:spcAft>
                <a:spcPts val="0"/>
              </a:spcAft>
              <a:defRPr/>
            </a:pPr>
            <a:r>
              <a:rPr lang="cs-CZ" dirty="0" smtClean="0"/>
              <a:t>Interval spolehlivosti poskytuje vodítko jak „spolehlivé“ jsou naše výsledky a s jakou pravděpodobností jich je možné opakovaně dosáhnout</a:t>
            </a:r>
          </a:p>
          <a:p>
            <a:pPr eaLnBrk="1" fontAlgn="auto" hangingPunct="1">
              <a:spcAft>
                <a:spcPts val="0"/>
              </a:spcAft>
              <a:defRPr/>
            </a:pPr>
            <a:r>
              <a:rPr lang="cs-CZ" dirty="0" smtClean="0"/>
              <a:t>95</a:t>
            </a:r>
            <a:r>
              <a:rPr lang="en-US" dirty="0" smtClean="0"/>
              <a:t>% interval </a:t>
            </a:r>
            <a:r>
              <a:rPr lang="en-US" dirty="0" err="1" smtClean="0"/>
              <a:t>spolehlivosti</a:t>
            </a:r>
            <a:r>
              <a:rPr lang="en-US" dirty="0" smtClean="0"/>
              <a:t> je </a:t>
            </a:r>
            <a:r>
              <a:rPr lang="en-US" dirty="0" err="1" smtClean="0"/>
              <a:t>rozsah</a:t>
            </a:r>
            <a:r>
              <a:rPr lang="en-US" dirty="0" smtClean="0"/>
              <a:t> </a:t>
            </a:r>
            <a:r>
              <a:rPr lang="en-US" dirty="0" err="1" smtClean="0"/>
              <a:t>hodnot</a:t>
            </a:r>
            <a:r>
              <a:rPr lang="en-US" dirty="0" smtClean="0"/>
              <a:t> do n</a:t>
            </a:r>
            <a:r>
              <a:rPr lang="cs-CZ" dirty="0" err="1" smtClean="0"/>
              <a:t>ějž</a:t>
            </a:r>
            <a:r>
              <a:rPr lang="cs-CZ" dirty="0" smtClean="0"/>
              <a:t> se při opakování studie trefíme s 95</a:t>
            </a:r>
            <a:r>
              <a:rPr lang="en-US" dirty="0" smtClean="0"/>
              <a:t>% </a:t>
            </a:r>
            <a:r>
              <a:rPr lang="cs-CZ" dirty="0" smtClean="0"/>
              <a:t>pravděpodobností</a:t>
            </a:r>
          </a:p>
          <a:p>
            <a:pPr eaLnBrk="1" fontAlgn="auto" hangingPunct="1">
              <a:spcAft>
                <a:spcPts val="0"/>
              </a:spcAft>
              <a:defRPr/>
            </a:pPr>
            <a:r>
              <a:rPr lang="cs-CZ" dirty="0" smtClean="0">
                <a:solidFill>
                  <a:srgbClr val="FF0000"/>
                </a:solidFill>
              </a:rPr>
              <a:t>Tvrzení, že v rozsahu 95</a:t>
            </a:r>
            <a:r>
              <a:rPr lang="en-US" dirty="0" smtClean="0">
                <a:solidFill>
                  <a:srgbClr val="FF0000"/>
                </a:solidFill>
              </a:rPr>
              <a:t>% </a:t>
            </a:r>
            <a:r>
              <a:rPr lang="en-US" dirty="0" err="1" smtClean="0">
                <a:solidFill>
                  <a:srgbClr val="FF0000"/>
                </a:solidFill>
              </a:rPr>
              <a:t>intervalu</a:t>
            </a:r>
            <a:r>
              <a:rPr lang="en-US" dirty="0" smtClean="0">
                <a:solidFill>
                  <a:srgbClr val="FF0000"/>
                </a:solidFill>
              </a:rPr>
              <a:t> </a:t>
            </a:r>
            <a:r>
              <a:rPr lang="en-US" dirty="0" err="1" smtClean="0">
                <a:solidFill>
                  <a:srgbClr val="FF0000"/>
                </a:solidFill>
              </a:rPr>
              <a:t>spolehlivosti</a:t>
            </a:r>
            <a:r>
              <a:rPr lang="en-US" dirty="0" smtClean="0">
                <a:solidFill>
                  <a:srgbClr val="FF0000"/>
                </a:solidFill>
              </a:rPr>
              <a:t> le</a:t>
            </a:r>
            <a:r>
              <a:rPr lang="cs-CZ" dirty="0" err="1" smtClean="0">
                <a:solidFill>
                  <a:srgbClr val="FF0000"/>
                </a:solidFill>
              </a:rPr>
              <a:t>ží</a:t>
            </a:r>
            <a:r>
              <a:rPr lang="cs-CZ" dirty="0" smtClean="0">
                <a:solidFill>
                  <a:srgbClr val="FF0000"/>
                </a:solidFill>
              </a:rPr>
              <a:t> s 95</a:t>
            </a:r>
            <a:r>
              <a:rPr lang="en-US" dirty="0" smtClean="0">
                <a:solidFill>
                  <a:srgbClr val="FF0000"/>
                </a:solidFill>
              </a:rPr>
              <a:t>% </a:t>
            </a:r>
            <a:r>
              <a:rPr lang="cs-CZ" dirty="0" smtClean="0">
                <a:solidFill>
                  <a:srgbClr val="FF0000"/>
                </a:solidFill>
              </a:rPr>
              <a:t>pravděpodobností skutečný průměr populace není pravdivé, skutečný průměr populace neznáme !!!</a:t>
            </a:r>
            <a:endParaRPr lang="cs-CZ" dirty="0"/>
          </a:p>
        </p:txBody>
      </p:sp>
      <p:sp>
        <p:nvSpPr>
          <p:cNvPr id="4" name="Slide Number Placeholder 3"/>
          <p:cNvSpPr>
            <a:spLocks noGrp="1"/>
          </p:cNvSpPr>
          <p:nvPr>
            <p:ph type="sldNum" sz="quarter" idx="12"/>
          </p:nvPr>
        </p:nvSpPr>
        <p:spPr/>
        <p:txBody>
          <a:bodyPr/>
          <a:lstStyle/>
          <a:p>
            <a:pPr>
              <a:defRPr/>
            </a:pPr>
            <a:fld id="{F0559853-237F-4AA5-94EA-E9524843A21B}" type="slidenum">
              <a:rPr lang="cs-CZ"/>
              <a:pPr>
                <a:defRPr/>
              </a:pPr>
              <a:t>37</a:t>
            </a:fld>
            <a:endParaRPr lang="cs-CZ"/>
          </a:p>
        </p:txBody>
      </p:sp>
      <p:sp>
        <p:nvSpPr>
          <p:cNvPr id="35" name="Freeform 34"/>
          <p:cNvSpPr/>
          <p:nvPr/>
        </p:nvSpPr>
        <p:spPr>
          <a:xfrm>
            <a:off x="4838700" y="2216150"/>
            <a:ext cx="3168650"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6" name="Freeform 35"/>
          <p:cNvSpPr/>
          <p:nvPr/>
        </p:nvSpPr>
        <p:spPr>
          <a:xfrm>
            <a:off x="5886450" y="2216150"/>
            <a:ext cx="1071563"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7" name="Freeform 36"/>
          <p:cNvSpPr/>
          <p:nvPr/>
        </p:nvSpPr>
        <p:spPr>
          <a:xfrm>
            <a:off x="6175375" y="2216150"/>
            <a:ext cx="495300" cy="898525"/>
          </a:xfrm>
          <a:custGeom>
            <a:avLst/>
            <a:gdLst>
              <a:gd name="connsiteX0" fmla="*/ 0 w 2879226"/>
              <a:gd name="connsiteY0" fmla="*/ 1437094 h 1437094"/>
              <a:gd name="connsiteX1" fmla="*/ 717917 w 2879226"/>
              <a:gd name="connsiteY1" fmla="*/ 1112142 h 1437094"/>
              <a:gd name="connsiteX2" fmla="*/ 1435835 w 2879226"/>
              <a:gd name="connsiteY2" fmla="*/ 1259 h 1437094"/>
              <a:gd name="connsiteX3" fmla="*/ 2146195 w 2879226"/>
              <a:gd name="connsiteY3" fmla="*/ 1104585 h 1437094"/>
              <a:gd name="connsiteX4" fmla="*/ 2879226 w 2879226"/>
              <a:gd name="connsiteY4" fmla="*/ 1437094 h 14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1437094">
                <a:moveTo>
                  <a:pt x="0" y="1437094"/>
                </a:moveTo>
                <a:cubicBezTo>
                  <a:pt x="239305" y="1394271"/>
                  <a:pt x="478611" y="1351448"/>
                  <a:pt x="717917" y="1112142"/>
                </a:cubicBezTo>
                <a:cubicBezTo>
                  <a:pt x="957223" y="872836"/>
                  <a:pt x="1197789" y="2519"/>
                  <a:pt x="1435835" y="1259"/>
                </a:cubicBezTo>
                <a:cubicBezTo>
                  <a:pt x="1673881" y="0"/>
                  <a:pt x="1905630" y="865279"/>
                  <a:pt x="2146195" y="1104585"/>
                </a:cubicBezTo>
                <a:cubicBezTo>
                  <a:pt x="2386760" y="1343891"/>
                  <a:pt x="2632993" y="1390492"/>
                  <a:pt x="2879226" y="1437094"/>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1752" name="TextBox 37"/>
          <p:cNvSpPr txBox="1">
            <a:spLocks noChangeArrowheads="1"/>
          </p:cNvSpPr>
          <p:nvPr/>
        </p:nvSpPr>
        <p:spPr bwMode="auto">
          <a:xfrm>
            <a:off x="3892550" y="3079750"/>
            <a:ext cx="2097088" cy="277813"/>
          </a:xfrm>
          <a:prstGeom prst="rect">
            <a:avLst/>
          </a:prstGeom>
          <a:noFill/>
          <a:ln w="9525">
            <a:noFill/>
            <a:miter lim="800000"/>
            <a:headEnd/>
            <a:tailEnd/>
          </a:ln>
        </p:spPr>
        <p:txBody>
          <a:bodyPr wrap="none">
            <a:spAutoFit/>
          </a:bodyPr>
          <a:lstStyle/>
          <a:p>
            <a:r>
              <a:rPr lang="cs-CZ" sz="1200">
                <a:solidFill>
                  <a:srgbClr val="FF0000"/>
                </a:solidFill>
              </a:rPr>
              <a:t>Rozložení odhadu pro N=10</a:t>
            </a:r>
          </a:p>
        </p:txBody>
      </p:sp>
      <p:sp>
        <p:nvSpPr>
          <p:cNvPr id="31753" name="TextBox 38"/>
          <p:cNvSpPr txBox="1">
            <a:spLocks noChangeArrowheads="1"/>
          </p:cNvSpPr>
          <p:nvPr/>
        </p:nvSpPr>
        <p:spPr bwMode="auto">
          <a:xfrm>
            <a:off x="6423025" y="3079750"/>
            <a:ext cx="2181225" cy="277813"/>
          </a:xfrm>
          <a:prstGeom prst="rect">
            <a:avLst/>
          </a:prstGeom>
          <a:noFill/>
          <a:ln w="9525">
            <a:noFill/>
            <a:miter lim="800000"/>
            <a:headEnd/>
            <a:tailEnd/>
          </a:ln>
        </p:spPr>
        <p:txBody>
          <a:bodyPr wrap="none">
            <a:spAutoFit/>
          </a:bodyPr>
          <a:lstStyle/>
          <a:p>
            <a:r>
              <a:rPr lang="cs-CZ" sz="1200">
                <a:solidFill>
                  <a:srgbClr val="00B050"/>
                </a:solidFill>
              </a:rPr>
              <a:t>Rozložení odhadu pro N=100</a:t>
            </a:r>
          </a:p>
        </p:txBody>
      </p:sp>
      <p:sp>
        <p:nvSpPr>
          <p:cNvPr id="31754" name="TextBox 39"/>
          <p:cNvSpPr txBox="1">
            <a:spLocks noChangeArrowheads="1"/>
          </p:cNvSpPr>
          <p:nvPr/>
        </p:nvSpPr>
        <p:spPr bwMode="auto">
          <a:xfrm>
            <a:off x="6573838" y="2079625"/>
            <a:ext cx="2341562" cy="276225"/>
          </a:xfrm>
          <a:prstGeom prst="rect">
            <a:avLst/>
          </a:prstGeom>
          <a:noFill/>
          <a:ln w="9525">
            <a:noFill/>
            <a:miter lim="800000"/>
            <a:headEnd/>
            <a:tailEnd/>
          </a:ln>
        </p:spPr>
        <p:txBody>
          <a:bodyPr wrap="none">
            <a:spAutoFit/>
          </a:bodyPr>
          <a:lstStyle/>
          <a:p>
            <a:r>
              <a:rPr lang="cs-CZ" sz="1200">
                <a:solidFill>
                  <a:srgbClr val="0070C0"/>
                </a:solidFill>
              </a:rPr>
              <a:t>Rozložení parametru v populaci</a:t>
            </a:r>
          </a:p>
        </p:txBody>
      </p:sp>
      <p:cxnSp>
        <p:nvCxnSpPr>
          <p:cNvPr id="42" name="Straight Connector 41"/>
          <p:cNvCxnSpPr/>
          <p:nvPr/>
        </p:nvCxnSpPr>
        <p:spPr>
          <a:xfrm rot="5400000">
            <a:off x="5745162" y="2449513"/>
            <a:ext cx="1368425" cy="0"/>
          </a:xfrm>
          <a:prstGeom prst="line">
            <a:avLst/>
          </a:prstGeom>
        </p:spPr>
        <p:style>
          <a:lnRef idx="1">
            <a:schemeClr val="accent1"/>
          </a:lnRef>
          <a:fillRef idx="0">
            <a:schemeClr val="accent1"/>
          </a:fillRef>
          <a:effectRef idx="0">
            <a:schemeClr val="accent1"/>
          </a:effectRef>
          <a:fontRef idx="minor">
            <a:schemeClr val="tx1"/>
          </a:fontRef>
        </p:style>
      </p:cxnSp>
      <p:sp>
        <p:nvSpPr>
          <p:cNvPr id="31756" name="TextBox 42"/>
          <p:cNvSpPr txBox="1">
            <a:spLocks noChangeArrowheads="1"/>
          </p:cNvSpPr>
          <p:nvPr/>
        </p:nvSpPr>
        <p:spPr bwMode="auto">
          <a:xfrm>
            <a:off x="6380163" y="1609725"/>
            <a:ext cx="2357437" cy="276225"/>
          </a:xfrm>
          <a:prstGeom prst="rect">
            <a:avLst/>
          </a:prstGeom>
          <a:noFill/>
          <a:ln w="9525">
            <a:noFill/>
            <a:miter lim="800000"/>
            <a:headEnd/>
            <a:tailEnd/>
          </a:ln>
        </p:spPr>
        <p:txBody>
          <a:bodyPr wrap="none">
            <a:spAutoFit/>
          </a:bodyPr>
          <a:lstStyle/>
          <a:p>
            <a:r>
              <a:rPr lang="en-US" sz="1200"/>
              <a:t>Pr</a:t>
            </a:r>
            <a:r>
              <a:rPr lang="cs-CZ" sz="1200"/>
              <a:t>ůměr (odhadovaný parametr)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smtClean="0"/>
              <a:t>Testování hypotéz</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Testování hypotéz: základní principy</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Formulace hypotézy</a:t>
            </a:r>
          </a:p>
          <a:p>
            <a:pPr eaLnBrk="1" fontAlgn="auto" hangingPunct="1">
              <a:spcAft>
                <a:spcPts val="0"/>
              </a:spcAft>
              <a:defRPr/>
            </a:pPr>
            <a:r>
              <a:rPr lang="cs-CZ" dirty="0" smtClean="0"/>
              <a:t>Výběr cílové populace a z ní reprezentativního vzorku</a:t>
            </a:r>
          </a:p>
          <a:p>
            <a:pPr eaLnBrk="1" fontAlgn="auto" hangingPunct="1">
              <a:spcAft>
                <a:spcPts val="0"/>
              </a:spcAft>
              <a:defRPr/>
            </a:pPr>
            <a:r>
              <a:rPr lang="cs-CZ" dirty="0" smtClean="0"/>
              <a:t>Měření sledovaných parametrů</a:t>
            </a:r>
          </a:p>
          <a:p>
            <a:pPr eaLnBrk="1" fontAlgn="auto" hangingPunct="1">
              <a:spcAft>
                <a:spcPts val="0"/>
              </a:spcAft>
              <a:defRPr/>
            </a:pPr>
            <a:r>
              <a:rPr lang="cs-CZ" dirty="0" smtClean="0"/>
              <a:t>Použití odpovídajícího testu		závěr testu</a:t>
            </a:r>
          </a:p>
          <a:p>
            <a:pPr eaLnBrk="1" fontAlgn="auto" hangingPunct="1">
              <a:spcAft>
                <a:spcPts val="0"/>
              </a:spcAft>
              <a:defRPr/>
            </a:pPr>
            <a:r>
              <a:rPr lang="cs-CZ" dirty="0" smtClean="0"/>
              <a:t>Interpretace výsledků</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1E9A5DEE-C31B-4261-874F-5F7BC0EF948A}" type="slidenum">
              <a:rPr lang="cs-CZ"/>
              <a:pPr>
                <a:defRPr/>
              </a:pPr>
              <a:t>39</a:t>
            </a:fld>
            <a:endParaRPr lang="cs-CZ"/>
          </a:p>
        </p:txBody>
      </p:sp>
      <p:cxnSp>
        <p:nvCxnSpPr>
          <p:cNvPr id="6" name="Straight Arrow Connector 5"/>
          <p:cNvCxnSpPr/>
          <p:nvPr/>
        </p:nvCxnSpPr>
        <p:spPr>
          <a:xfrm>
            <a:off x="3563938" y="2451100"/>
            <a:ext cx="14398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Rectangle 3"/>
          <p:cNvSpPr>
            <a:spLocks noChangeArrowheads="1"/>
          </p:cNvSpPr>
          <p:nvPr/>
        </p:nvSpPr>
        <p:spPr bwMode="auto">
          <a:xfrm>
            <a:off x="468313" y="3097213"/>
            <a:ext cx="1981200" cy="638175"/>
          </a:xfrm>
          <a:prstGeom prst="rect">
            <a:avLst/>
          </a:prstGeom>
          <a:noFill/>
          <a:ln w="12700">
            <a:noFill/>
            <a:miter lim="800000"/>
            <a:headEnd/>
            <a:tailEnd/>
          </a:ln>
        </p:spPr>
        <p:txBody>
          <a:bodyPr anchor="ctr"/>
          <a:lstStyle/>
          <a:p>
            <a:pPr algn="ctr" eaLnBrk="0" hangingPunct="0"/>
            <a:r>
              <a:rPr lang="cs-CZ" sz="1600">
                <a:latin typeface="Verdana" pitchFamily="34" charset="0"/>
              </a:rPr>
              <a:t>Cílová </a:t>
            </a:r>
          </a:p>
          <a:p>
            <a:pPr algn="ctr" eaLnBrk="0" hangingPunct="0"/>
            <a:r>
              <a:rPr lang="cs-CZ" sz="1600">
                <a:latin typeface="Verdana" pitchFamily="34" charset="0"/>
              </a:rPr>
              <a:t>populace</a:t>
            </a:r>
          </a:p>
        </p:txBody>
      </p:sp>
      <p:sp>
        <p:nvSpPr>
          <p:cNvPr id="33799" name="Rectangle 4"/>
          <p:cNvSpPr>
            <a:spLocks noChangeArrowheads="1"/>
          </p:cNvSpPr>
          <p:nvPr/>
        </p:nvSpPr>
        <p:spPr bwMode="auto">
          <a:xfrm>
            <a:off x="1203325" y="5583238"/>
            <a:ext cx="1138238" cy="628650"/>
          </a:xfrm>
          <a:prstGeom prst="rect">
            <a:avLst/>
          </a:prstGeom>
          <a:solidFill>
            <a:srgbClr val="FF6600"/>
          </a:solidFill>
          <a:ln w="9525">
            <a:solidFill>
              <a:schemeClr val="tx1"/>
            </a:solidFill>
            <a:miter lim="800000"/>
            <a:headEnd/>
            <a:tailEnd/>
          </a:ln>
        </p:spPr>
        <p:txBody>
          <a:bodyPr anchor="ctr"/>
          <a:lstStyle/>
          <a:p>
            <a:pPr algn="ctr" eaLnBrk="0" hangingPunct="0"/>
            <a:r>
              <a:rPr lang="cs-CZ">
                <a:latin typeface="Verdana" pitchFamily="34" charset="0"/>
              </a:rPr>
              <a:t>Vzorek</a:t>
            </a:r>
          </a:p>
        </p:txBody>
      </p:sp>
      <p:sp>
        <p:nvSpPr>
          <p:cNvPr id="33800" name="Rectangle 5"/>
          <p:cNvSpPr>
            <a:spLocks noChangeArrowheads="1"/>
          </p:cNvSpPr>
          <p:nvPr/>
        </p:nvSpPr>
        <p:spPr bwMode="auto">
          <a:xfrm>
            <a:off x="3492500" y="5751513"/>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Reprezentativnost ?</a:t>
            </a:r>
          </a:p>
        </p:txBody>
      </p:sp>
      <p:sp>
        <p:nvSpPr>
          <p:cNvPr id="33801" name="Freeform 6"/>
          <p:cNvSpPr>
            <a:spLocks/>
          </p:cNvSpPr>
          <p:nvPr/>
        </p:nvSpPr>
        <p:spPr bwMode="auto">
          <a:xfrm>
            <a:off x="612775" y="3951288"/>
            <a:ext cx="1657350" cy="1296987"/>
          </a:xfrm>
          <a:custGeom>
            <a:avLst/>
            <a:gdLst>
              <a:gd name="T0" fmla="*/ 2147483647 w 222"/>
              <a:gd name="T1" fmla="*/ 2147483647 h 175"/>
              <a:gd name="T2" fmla="*/ 2147483647 w 222"/>
              <a:gd name="T3" fmla="*/ 0 h 175"/>
              <a:gd name="T4" fmla="*/ 2147483647 w 222"/>
              <a:gd name="T5" fmla="*/ 2147483647 h 175"/>
              <a:gd name="T6" fmla="*/ 2147483647 w 222"/>
              <a:gd name="T7" fmla="*/ 2147483647 h 175"/>
              <a:gd name="T8" fmla="*/ 2147483647 w 222"/>
              <a:gd name="T9" fmla="*/ 2147483647 h 175"/>
              <a:gd name="T10" fmla="*/ 2147483647 w 222"/>
              <a:gd name="T11" fmla="*/ 2147483647 h 175"/>
              <a:gd name="T12" fmla="*/ 2147483647 w 222"/>
              <a:gd name="T13" fmla="*/ 2147483647 h 175"/>
              <a:gd name="T14" fmla="*/ 0 w 222"/>
              <a:gd name="T15" fmla="*/ 2147483647 h 175"/>
              <a:gd name="T16" fmla="*/ 2147483647 w 222"/>
              <a:gd name="T17" fmla="*/ 2147483647 h 175"/>
              <a:gd name="T18" fmla="*/ 2147483647 w 222"/>
              <a:gd name="T19" fmla="*/ 2147483647 h 175"/>
              <a:gd name="T20" fmla="*/ 2147483647 w 222"/>
              <a:gd name="T21" fmla="*/ 2147483647 h 175"/>
              <a:gd name="T22" fmla="*/ 2147483647 w 222"/>
              <a:gd name="T23" fmla="*/ 2147483647 h 175"/>
              <a:gd name="T24" fmla="*/ 2147483647 w 222"/>
              <a:gd name="T25" fmla="*/ 2147483647 h 175"/>
              <a:gd name="T26" fmla="*/ 2147483647 w 222"/>
              <a:gd name="T27" fmla="*/ 2147483647 h 175"/>
              <a:gd name="T28" fmla="*/ 2147483647 w 222"/>
              <a:gd name="T29" fmla="*/ 2147483647 h 175"/>
              <a:gd name="T30" fmla="*/ 2147483647 w 222"/>
              <a:gd name="T31" fmla="*/ 2147483647 h 175"/>
              <a:gd name="T32" fmla="*/ 2147483647 w 222"/>
              <a:gd name="T33" fmla="*/ 2147483647 h 175"/>
              <a:gd name="T34" fmla="*/ 2147483647 w 222"/>
              <a:gd name="T35" fmla="*/ 2147483647 h 175"/>
              <a:gd name="T36" fmla="*/ 2147483647 w 222"/>
              <a:gd name="T37" fmla="*/ 2147483647 h 175"/>
              <a:gd name="T38" fmla="*/ 2147483647 w 222"/>
              <a:gd name="T39" fmla="*/ 2147483647 h 175"/>
              <a:gd name="T40" fmla="*/ 2147483647 w 222"/>
              <a:gd name="T41" fmla="*/ 2147483647 h 175"/>
              <a:gd name="T42" fmla="*/ 2147483647 w 222"/>
              <a:gd name="T43" fmla="*/ 2147483647 h 175"/>
              <a:gd name="T44" fmla="*/ 2147483647 w 222"/>
              <a:gd name="T45" fmla="*/ 2147483647 h 175"/>
              <a:gd name="T46" fmla="*/ 2147483647 w 222"/>
              <a:gd name="T47" fmla="*/ 2147483647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175"/>
              <a:gd name="T74" fmla="*/ 222 w 222"/>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175">
                <a:moveTo>
                  <a:pt x="122" y="8"/>
                </a:moveTo>
                <a:cubicBezTo>
                  <a:pt x="117" y="5"/>
                  <a:pt x="112" y="1"/>
                  <a:pt x="106" y="0"/>
                </a:cubicBezTo>
                <a:cubicBezTo>
                  <a:pt x="83" y="2"/>
                  <a:pt x="83" y="17"/>
                  <a:pt x="66" y="21"/>
                </a:cubicBezTo>
                <a:cubicBezTo>
                  <a:pt x="55" y="32"/>
                  <a:pt x="35" y="24"/>
                  <a:pt x="19" y="27"/>
                </a:cubicBezTo>
                <a:cubicBezTo>
                  <a:pt x="16" y="34"/>
                  <a:pt x="11" y="40"/>
                  <a:pt x="7" y="47"/>
                </a:cubicBezTo>
                <a:cubicBezTo>
                  <a:pt x="5" y="60"/>
                  <a:pt x="5" y="59"/>
                  <a:pt x="8" y="78"/>
                </a:cubicBezTo>
                <a:cubicBezTo>
                  <a:pt x="8" y="80"/>
                  <a:pt x="11" y="84"/>
                  <a:pt x="11" y="84"/>
                </a:cubicBezTo>
                <a:cubicBezTo>
                  <a:pt x="8" y="96"/>
                  <a:pt x="3" y="106"/>
                  <a:pt x="0" y="118"/>
                </a:cubicBezTo>
                <a:cubicBezTo>
                  <a:pt x="5" y="175"/>
                  <a:pt x="23" y="143"/>
                  <a:pt x="112" y="144"/>
                </a:cubicBezTo>
                <a:cubicBezTo>
                  <a:pt x="117" y="149"/>
                  <a:pt x="122" y="155"/>
                  <a:pt x="128" y="158"/>
                </a:cubicBezTo>
                <a:cubicBezTo>
                  <a:pt x="139" y="157"/>
                  <a:pt x="149" y="156"/>
                  <a:pt x="160" y="154"/>
                </a:cubicBezTo>
                <a:cubicBezTo>
                  <a:pt x="163" y="153"/>
                  <a:pt x="168" y="152"/>
                  <a:pt x="168" y="152"/>
                </a:cubicBezTo>
                <a:cubicBezTo>
                  <a:pt x="176" y="146"/>
                  <a:pt x="184" y="139"/>
                  <a:pt x="191" y="131"/>
                </a:cubicBezTo>
                <a:cubicBezTo>
                  <a:pt x="197" y="124"/>
                  <a:pt x="197" y="117"/>
                  <a:pt x="206" y="114"/>
                </a:cubicBezTo>
                <a:cubicBezTo>
                  <a:pt x="208" y="108"/>
                  <a:pt x="218" y="101"/>
                  <a:pt x="222" y="94"/>
                </a:cubicBezTo>
                <a:cubicBezTo>
                  <a:pt x="221" y="85"/>
                  <a:pt x="222" y="76"/>
                  <a:pt x="220" y="68"/>
                </a:cubicBezTo>
                <a:cubicBezTo>
                  <a:pt x="219" y="64"/>
                  <a:pt x="212" y="66"/>
                  <a:pt x="210" y="63"/>
                </a:cubicBezTo>
                <a:cubicBezTo>
                  <a:pt x="206" y="58"/>
                  <a:pt x="204" y="51"/>
                  <a:pt x="199" y="48"/>
                </a:cubicBezTo>
                <a:cubicBezTo>
                  <a:pt x="198" y="45"/>
                  <a:pt x="197" y="43"/>
                  <a:pt x="194" y="42"/>
                </a:cubicBezTo>
                <a:cubicBezTo>
                  <a:pt x="190" y="35"/>
                  <a:pt x="187" y="28"/>
                  <a:pt x="183" y="21"/>
                </a:cubicBezTo>
                <a:cubicBezTo>
                  <a:pt x="181" y="14"/>
                  <a:pt x="178" y="11"/>
                  <a:pt x="175" y="5"/>
                </a:cubicBezTo>
                <a:cubicBezTo>
                  <a:pt x="168" y="7"/>
                  <a:pt x="161" y="8"/>
                  <a:pt x="154" y="10"/>
                </a:cubicBezTo>
                <a:cubicBezTo>
                  <a:pt x="140" y="9"/>
                  <a:pt x="147" y="10"/>
                  <a:pt x="140" y="7"/>
                </a:cubicBezTo>
                <a:cubicBezTo>
                  <a:pt x="134" y="8"/>
                  <a:pt x="127" y="11"/>
                  <a:pt x="122" y="8"/>
                </a:cubicBezTo>
                <a:close/>
              </a:path>
            </a:pathLst>
          </a:custGeom>
          <a:solidFill>
            <a:schemeClr val="accent1"/>
          </a:solidFill>
          <a:ln w="9525">
            <a:solidFill>
              <a:srgbClr val="000000"/>
            </a:solidFill>
            <a:round/>
            <a:headEnd/>
            <a:tailEnd/>
          </a:ln>
        </p:spPr>
        <p:txBody>
          <a:bodyPr/>
          <a:lstStyle/>
          <a:p>
            <a:endParaRPr lang="cs-CZ"/>
          </a:p>
        </p:txBody>
      </p:sp>
      <p:sp>
        <p:nvSpPr>
          <p:cNvPr id="33802" name="Line 7"/>
          <p:cNvSpPr>
            <a:spLocks noChangeShapeType="1"/>
          </p:cNvSpPr>
          <p:nvPr/>
        </p:nvSpPr>
        <p:spPr bwMode="auto">
          <a:xfrm>
            <a:off x="1979613" y="4816475"/>
            <a:ext cx="366712" cy="762000"/>
          </a:xfrm>
          <a:prstGeom prst="line">
            <a:avLst/>
          </a:prstGeom>
          <a:noFill/>
          <a:ln w="9525">
            <a:solidFill>
              <a:srgbClr val="000000"/>
            </a:solidFill>
            <a:prstDash val="lgDash"/>
            <a:round/>
            <a:headEnd/>
            <a:tailEnd/>
          </a:ln>
        </p:spPr>
        <p:txBody>
          <a:bodyPr/>
          <a:lstStyle/>
          <a:p>
            <a:endParaRPr lang="cs-CZ"/>
          </a:p>
        </p:txBody>
      </p:sp>
      <p:sp>
        <p:nvSpPr>
          <p:cNvPr id="33803" name="Rectangle 8"/>
          <p:cNvSpPr>
            <a:spLocks noChangeArrowheads="1"/>
          </p:cNvSpPr>
          <p:nvPr/>
        </p:nvSpPr>
        <p:spPr bwMode="auto">
          <a:xfrm>
            <a:off x="1404938" y="4383088"/>
            <a:ext cx="552450" cy="457200"/>
          </a:xfrm>
          <a:prstGeom prst="rect">
            <a:avLst/>
          </a:prstGeom>
          <a:solidFill>
            <a:srgbClr val="FF6600"/>
          </a:solidFill>
          <a:ln w="9525">
            <a:solidFill>
              <a:schemeClr val="tx1"/>
            </a:solidFill>
            <a:miter lim="800000"/>
            <a:headEnd/>
            <a:tailEnd/>
          </a:ln>
        </p:spPr>
        <p:txBody>
          <a:bodyPr/>
          <a:lstStyle/>
          <a:p>
            <a:pPr eaLnBrk="0" hangingPunct="0"/>
            <a:endParaRPr lang="en-GB" sz="2000">
              <a:latin typeface="Verdana" pitchFamily="34" charset="0"/>
            </a:endParaRPr>
          </a:p>
        </p:txBody>
      </p:sp>
      <p:sp>
        <p:nvSpPr>
          <p:cNvPr id="33804" name="AutoShape 9"/>
          <p:cNvSpPr>
            <a:spLocks noChangeArrowheads="1"/>
          </p:cNvSpPr>
          <p:nvPr/>
        </p:nvSpPr>
        <p:spPr bwMode="auto">
          <a:xfrm>
            <a:off x="2484438" y="5680075"/>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05" name="AutoShape 10"/>
          <p:cNvSpPr>
            <a:spLocks noChangeArrowheads="1"/>
          </p:cNvSpPr>
          <p:nvPr/>
        </p:nvSpPr>
        <p:spPr bwMode="auto">
          <a:xfrm>
            <a:off x="3492500" y="3087688"/>
            <a:ext cx="1600200" cy="685800"/>
          </a:xfrm>
          <a:prstGeom prst="flowChartAlternateProcess">
            <a:avLst/>
          </a:prstGeom>
          <a:noFill/>
          <a:ln w="31750">
            <a:solidFill>
              <a:srgbClr val="FF0000"/>
            </a:solidFill>
            <a:prstDash val="sysDot"/>
            <a:miter lim="800000"/>
            <a:headEnd/>
            <a:tailEnd/>
          </a:ln>
        </p:spPr>
        <p:txBody>
          <a:bodyPr wrap="none" anchor="ctr"/>
          <a:lstStyle/>
          <a:p>
            <a:pPr algn="ctr" eaLnBrk="0" hangingPunct="0"/>
            <a:r>
              <a:rPr lang="cs-CZ">
                <a:latin typeface="Verdana" pitchFamily="34" charset="0"/>
              </a:rPr>
              <a:t>Závěr ?</a:t>
            </a:r>
          </a:p>
          <a:p>
            <a:pPr algn="ctr" eaLnBrk="0" hangingPunct="0"/>
            <a:r>
              <a:rPr lang="cs-CZ">
                <a:latin typeface="Verdana" pitchFamily="34" charset="0"/>
              </a:rPr>
              <a:t>Interpretace</a:t>
            </a:r>
          </a:p>
        </p:txBody>
      </p:sp>
      <p:sp>
        <p:nvSpPr>
          <p:cNvPr id="33806" name="Line 12"/>
          <p:cNvSpPr>
            <a:spLocks noChangeShapeType="1"/>
          </p:cNvSpPr>
          <p:nvPr/>
        </p:nvSpPr>
        <p:spPr bwMode="auto">
          <a:xfrm flipH="1">
            <a:off x="1195388" y="4816475"/>
            <a:ext cx="209550" cy="762000"/>
          </a:xfrm>
          <a:prstGeom prst="line">
            <a:avLst/>
          </a:prstGeom>
          <a:noFill/>
          <a:ln w="9525">
            <a:solidFill>
              <a:srgbClr val="000000"/>
            </a:solidFill>
            <a:prstDash val="lgDash"/>
            <a:round/>
            <a:headEnd/>
            <a:tailEnd/>
          </a:ln>
        </p:spPr>
        <p:txBody>
          <a:bodyPr/>
          <a:lstStyle/>
          <a:p>
            <a:endParaRPr lang="cs-CZ"/>
          </a:p>
        </p:txBody>
      </p:sp>
      <p:sp>
        <p:nvSpPr>
          <p:cNvPr id="33807" name="AutoShape 13"/>
          <p:cNvSpPr>
            <a:spLocks noChangeArrowheads="1"/>
          </p:cNvSpPr>
          <p:nvPr/>
        </p:nvSpPr>
        <p:spPr bwMode="auto">
          <a:xfrm>
            <a:off x="5795963" y="5680075"/>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08" name="Rectangle 14"/>
          <p:cNvSpPr>
            <a:spLocks noChangeArrowheads="1"/>
          </p:cNvSpPr>
          <p:nvPr/>
        </p:nvSpPr>
        <p:spPr bwMode="auto">
          <a:xfrm>
            <a:off x="6732588" y="5751513"/>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Měření parametrů</a:t>
            </a:r>
          </a:p>
        </p:txBody>
      </p:sp>
      <p:sp>
        <p:nvSpPr>
          <p:cNvPr id="33809" name="AutoShape 15"/>
          <p:cNvSpPr>
            <a:spLocks noChangeArrowheads="1"/>
          </p:cNvSpPr>
          <p:nvPr/>
        </p:nvSpPr>
        <p:spPr bwMode="auto">
          <a:xfrm rot="-5400000">
            <a:off x="7380288" y="4887913"/>
            <a:ext cx="898525" cy="466725"/>
          </a:xfrm>
          <a:prstGeom prst="notchedRightArrow">
            <a:avLst>
              <a:gd name="adj1" fmla="val 50000"/>
              <a:gd name="adj2" fmla="val 48129"/>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10" name="Rectangle 16"/>
          <p:cNvSpPr>
            <a:spLocks noChangeArrowheads="1"/>
          </p:cNvSpPr>
          <p:nvPr/>
        </p:nvSpPr>
        <p:spPr bwMode="auto">
          <a:xfrm>
            <a:off x="6661150" y="4041775"/>
            <a:ext cx="2232025" cy="485775"/>
          </a:xfrm>
          <a:prstGeom prst="rect">
            <a:avLst/>
          </a:prstGeom>
          <a:noFill/>
          <a:ln w="9525">
            <a:noFill/>
            <a:miter lim="800000"/>
            <a:headEnd/>
            <a:tailEnd/>
          </a:ln>
        </p:spPr>
        <p:txBody>
          <a:bodyPr/>
          <a:lstStyle/>
          <a:p>
            <a:pPr algn="ctr" eaLnBrk="0" hangingPunct="0"/>
            <a:r>
              <a:rPr lang="cs-CZ" sz="1400">
                <a:latin typeface="Verdana" pitchFamily="34" charset="0"/>
              </a:rPr>
              <a:t>Testy hypotéz</a:t>
            </a:r>
          </a:p>
        </p:txBody>
      </p:sp>
      <p:sp>
        <p:nvSpPr>
          <p:cNvPr id="33811" name="AutoShape 17"/>
          <p:cNvSpPr>
            <a:spLocks noChangeArrowheads="1"/>
          </p:cNvSpPr>
          <p:nvPr/>
        </p:nvSpPr>
        <p:spPr bwMode="auto">
          <a:xfrm rot="-9594911">
            <a:off x="5357813" y="3557588"/>
            <a:ext cx="1441450" cy="466725"/>
          </a:xfrm>
          <a:prstGeom prst="notchedRightArrow">
            <a:avLst>
              <a:gd name="adj1" fmla="val 50000"/>
              <a:gd name="adj2" fmla="val 77211"/>
            </a:avLst>
          </a:prstGeom>
          <a:solidFill>
            <a:srgbClr val="E5B047"/>
          </a:solidFill>
          <a:ln w="9525">
            <a:solidFill>
              <a:srgbClr val="000000"/>
            </a:solidFill>
            <a:miter lim="800000"/>
            <a:headEnd/>
            <a:tailEnd/>
          </a:ln>
        </p:spPr>
        <p:txBody>
          <a:bodyPr/>
          <a:lstStyle/>
          <a:p>
            <a:endParaRPr lang="cs-CZ" sz="1400">
              <a:latin typeface="Verdana" pitchFamily="34" charset="0"/>
            </a:endParaRPr>
          </a:p>
        </p:txBody>
      </p:sp>
      <p:sp>
        <p:nvSpPr>
          <p:cNvPr id="33812" name="AutoShape 18"/>
          <p:cNvSpPr>
            <a:spLocks noChangeArrowheads="1"/>
          </p:cNvSpPr>
          <p:nvPr/>
        </p:nvSpPr>
        <p:spPr bwMode="auto">
          <a:xfrm rot="10800000">
            <a:off x="2268538" y="3087688"/>
            <a:ext cx="898525" cy="647700"/>
          </a:xfrm>
          <a:prstGeom prst="notchedRightArrow">
            <a:avLst>
              <a:gd name="adj1" fmla="val 50000"/>
              <a:gd name="adj2" fmla="val 34681"/>
            </a:avLst>
          </a:prstGeom>
          <a:solidFill>
            <a:srgbClr val="99CC00"/>
          </a:solidFill>
          <a:ln w="9525">
            <a:solidFill>
              <a:srgbClr val="000000"/>
            </a:solidFill>
            <a:miter lim="800000"/>
            <a:headEnd/>
            <a:tailEnd/>
          </a:ln>
        </p:spPr>
        <p:txBody>
          <a:bodyPr rot="10800000"/>
          <a:lstStyle/>
          <a:p>
            <a:pPr algn="ctr"/>
            <a:r>
              <a:rPr lang="cs-CZ" sz="1600">
                <a:latin typeface="Verdana"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3"/>
            <a:ext cx="8229600" cy="1152128"/>
          </a:xfrm>
        </p:spPr>
        <p:txBody>
          <a:bodyPr/>
          <a:lstStyle/>
          <a:p>
            <a:r>
              <a:rPr lang="cs-CZ" dirty="0" smtClean="0"/>
              <a:t>vícerozměrné metody umožňují:</a:t>
            </a:r>
          </a:p>
          <a:p>
            <a:pPr lvl="1"/>
            <a:r>
              <a:rPr lang="cs-CZ" dirty="0" smtClean="0"/>
              <a:t>znázornit a popsat vícerozměrná data</a:t>
            </a:r>
          </a:p>
          <a:p>
            <a:pPr lvl="1"/>
            <a:r>
              <a:rPr lang="cs-CZ" dirty="0" smtClean="0"/>
              <a:t>zjišťovat vztahy mezi jednotlivými proměnnými a mezi subjekty (resp. objekty)</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a:t>
            </a:fld>
            <a:endParaRPr lang="cs-CZ" dirty="0"/>
          </a:p>
        </p:txBody>
      </p:sp>
      <p:sp>
        <p:nvSpPr>
          <p:cNvPr id="6" name="Nadpis 1"/>
          <p:cNvSpPr>
            <a:spLocks noGrp="1"/>
          </p:cNvSpPr>
          <p:nvPr>
            <p:ph type="title"/>
          </p:nvPr>
        </p:nvSpPr>
        <p:spPr>
          <a:xfrm>
            <a:off x="519136" y="274638"/>
            <a:ext cx="8167663" cy="706090"/>
          </a:xfrm>
        </p:spPr>
        <p:txBody>
          <a:bodyPr/>
          <a:lstStyle/>
          <a:p>
            <a:r>
              <a:rPr lang="cs-CZ" dirty="0" smtClean="0"/>
              <a:t>Význam a cíle vícerozměrné analýzy dat II</a:t>
            </a:r>
            <a:endParaRPr lang="en-US" dirty="0"/>
          </a:p>
        </p:txBody>
      </p:sp>
      <p:sp>
        <p:nvSpPr>
          <p:cNvPr id="7" name="Zástupný symbol pro obsah 2"/>
          <p:cNvSpPr txBox="1">
            <a:spLocks/>
          </p:cNvSpPr>
          <p:nvPr/>
        </p:nvSpPr>
        <p:spPr>
          <a:xfrm>
            <a:off x="457200" y="2492896"/>
            <a:ext cx="8229600" cy="720080"/>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mnoho způsobů dělení vícerozměrných metod do skupin – např. dělení podle cíle, kterého chceme vícerozměrnou analýzou dosáhnout:</a:t>
            </a:r>
            <a:endParaRPr lang="cs-CZ" dirty="0"/>
          </a:p>
        </p:txBody>
      </p:sp>
      <p:sp>
        <p:nvSpPr>
          <p:cNvPr id="8" name="Zástupný symbol pro obsah 2"/>
          <p:cNvSpPr txBox="1">
            <a:spLocks/>
          </p:cNvSpPr>
          <p:nvPr/>
        </p:nvSpPr>
        <p:spPr>
          <a:xfrm>
            <a:off x="842098" y="3212976"/>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smtClean="0"/>
              <a:t>1. Testování </a:t>
            </a:r>
            <a:r>
              <a:rPr lang="cs-CZ" sz="1800" dirty="0"/>
              <a:t>hypotéz o vícerozměrných datech</a:t>
            </a:r>
          </a:p>
        </p:txBody>
      </p:sp>
      <p:sp>
        <p:nvSpPr>
          <p:cNvPr id="9" name="Zástupný symbol pro obsah 2"/>
          <p:cNvSpPr txBox="1">
            <a:spLocks/>
          </p:cNvSpPr>
          <p:nvPr/>
        </p:nvSpPr>
        <p:spPr>
          <a:xfrm>
            <a:off x="842098" y="3597019"/>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smtClean="0"/>
              <a:t>2. </a:t>
            </a:r>
            <a:r>
              <a:rPr lang="cs-CZ" sz="1800" dirty="0"/>
              <a:t>Vytvoření shluků subjektů, objektů nebo proměnných </a:t>
            </a:r>
          </a:p>
        </p:txBody>
      </p:sp>
      <p:sp>
        <p:nvSpPr>
          <p:cNvPr id="10" name="Zástupný symbol pro obsah 2"/>
          <p:cNvSpPr txBox="1">
            <a:spLocks/>
          </p:cNvSpPr>
          <p:nvPr/>
        </p:nvSpPr>
        <p:spPr>
          <a:xfrm>
            <a:off x="842098" y="3981062"/>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smtClean="0"/>
              <a:t>3. </a:t>
            </a:r>
            <a:r>
              <a:rPr lang="cs-CZ" sz="1800" dirty="0"/>
              <a:t>Redukce vícerozměrných dat</a:t>
            </a:r>
          </a:p>
        </p:txBody>
      </p:sp>
      <p:sp>
        <p:nvSpPr>
          <p:cNvPr id="11" name="Zástupný symbol pro obsah 2"/>
          <p:cNvSpPr txBox="1">
            <a:spLocks/>
          </p:cNvSpPr>
          <p:nvPr/>
        </p:nvSpPr>
        <p:spPr>
          <a:xfrm>
            <a:off x="842098" y="436510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smtClean="0"/>
              <a:t>4. </a:t>
            </a:r>
            <a:r>
              <a:rPr lang="cs-CZ" sz="1800" dirty="0"/>
              <a:t>Klasifikace subjektů či objektů</a:t>
            </a:r>
          </a:p>
        </p:txBody>
      </p:sp>
      <p:sp>
        <p:nvSpPr>
          <p:cNvPr id="12" name="Zástupný symbol pro obsah 2"/>
          <p:cNvSpPr txBox="1">
            <a:spLocks/>
          </p:cNvSpPr>
          <p:nvPr/>
        </p:nvSpPr>
        <p:spPr>
          <a:xfrm>
            <a:off x="839485" y="479183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cs-CZ" sz="1800" dirty="0"/>
              <a:t>5</a:t>
            </a:r>
            <a:r>
              <a:rPr lang="cs-CZ" sz="1800" dirty="0" smtClean="0"/>
              <a:t>. Predikce spojitých hodnot</a:t>
            </a:r>
            <a:endParaRPr lang="cs-CZ" sz="1800" dirty="0"/>
          </a:p>
        </p:txBody>
      </p:sp>
    </p:spTree>
    <p:extLst>
      <p:ext uri="{BB962C8B-B14F-4D97-AF65-F5344CB8AC3E}">
        <p14:creationId xmlns:p14="http://schemas.microsoft.com/office/powerpoint/2010/main" val="9601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Statistické testování – základní pojmy</a:t>
            </a:r>
            <a:endParaRPr lang="cs-CZ" dirty="0"/>
          </a:p>
        </p:txBody>
      </p:sp>
      <p:sp>
        <p:nvSpPr>
          <p:cNvPr id="4" name="Slide Number Placeholder 3"/>
          <p:cNvSpPr>
            <a:spLocks noGrp="1"/>
          </p:cNvSpPr>
          <p:nvPr>
            <p:ph type="sldNum" sz="quarter" idx="12"/>
          </p:nvPr>
        </p:nvSpPr>
        <p:spPr/>
        <p:txBody>
          <a:bodyPr/>
          <a:lstStyle/>
          <a:p>
            <a:pPr>
              <a:defRPr/>
            </a:pPr>
            <a:fld id="{2B3BF1E6-B40B-4DCD-96F2-5E5ECFB7DE67}" type="slidenum">
              <a:rPr lang="cs-CZ"/>
              <a:pPr>
                <a:defRPr/>
              </a:pPr>
              <a:t>40</a:t>
            </a:fld>
            <a:endParaRPr lang="cs-CZ"/>
          </a:p>
        </p:txBody>
      </p:sp>
      <p:sp>
        <p:nvSpPr>
          <p:cNvPr id="4101" name="Text Box 3"/>
          <p:cNvSpPr txBox="1">
            <a:spLocks noChangeArrowheads="1"/>
          </p:cNvSpPr>
          <p:nvPr/>
        </p:nvSpPr>
        <p:spPr bwMode="auto">
          <a:xfrm>
            <a:off x="949325" y="982663"/>
            <a:ext cx="4089400" cy="495300"/>
          </a:xfrm>
          <a:prstGeom prst="rect">
            <a:avLst/>
          </a:prstGeom>
          <a:noFill/>
          <a:ln w="9525">
            <a:noFill/>
            <a:miter lim="800000"/>
            <a:headEnd/>
            <a:tailEnd/>
          </a:ln>
        </p:spPr>
        <p:txBody>
          <a:bodyPr anchor="ctr"/>
          <a:lstStyle/>
          <a:p>
            <a:pPr eaLnBrk="0" hangingPunct="0"/>
            <a:r>
              <a:rPr lang="cs-CZ" sz="1600">
                <a:latin typeface="Verdana" pitchFamily="34" charset="0"/>
              </a:rPr>
              <a:t>Nulová hypotéza H</a:t>
            </a:r>
            <a:r>
              <a:rPr lang="cs-CZ" sz="1600" baseline="-25000">
                <a:latin typeface="Verdana" pitchFamily="34" charset="0"/>
              </a:rPr>
              <a:t>O</a:t>
            </a:r>
          </a:p>
        </p:txBody>
      </p:sp>
      <p:sp>
        <p:nvSpPr>
          <p:cNvPr id="4102" name="AutoShape 4"/>
          <p:cNvSpPr>
            <a:spLocks noChangeArrowheads="1"/>
          </p:cNvSpPr>
          <p:nvPr/>
        </p:nvSpPr>
        <p:spPr bwMode="auto">
          <a:xfrm>
            <a:off x="415925" y="10652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3" name="Text Box 5"/>
          <p:cNvSpPr txBox="1">
            <a:spLocks noChangeArrowheads="1"/>
          </p:cNvSpPr>
          <p:nvPr/>
        </p:nvSpPr>
        <p:spPr bwMode="auto">
          <a:xfrm>
            <a:off x="949325" y="1557338"/>
            <a:ext cx="4089400" cy="495300"/>
          </a:xfrm>
          <a:prstGeom prst="rect">
            <a:avLst/>
          </a:prstGeom>
          <a:noFill/>
          <a:ln w="9525">
            <a:noFill/>
            <a:miter lim="800000"/>
            <a:headEnd/>
            <a:tailEnd/>
          </a:ln>
        </p:spPr>
        <p:txBody>
          <a:bodyPr anchor="ctr"/>
          <a:lstStyle/>
          <a:p>
            <a:pPr eaLnBrk="0" hangingPunct="0"/>
            <a:r>
              <a:rPr lang="cs-CZ" sz="1600">
                <a:latin typeface="Verdana" pitchFamily="34" charset="0"/>
              </a:rPr>
              <a:t>Alternativní hypotéza H</a:t>
            </a:r>
            <a:r>
              <a:rPr lang="cs-CZ" sz="1600" baseline="-25000">
                <a:latin typeface="Verdana" pitchFamily="34" charset="0"/>
              </a:rPr>
              <a:t>A</a:t>
            </a:r>
          </a:p>
        </p:txBody>
      </p:sp>
      <p:sp>
        <p:nvSpPr>
          <p:cNvPr id="4104" name="AutoShape 6"/>
          <p:cNvSpPr>
            <a:spLocks noChangeArrowheads="1"/>
          </p:cNvSpPr>
          <p:nvPr/>
        </p:nvSpPr>
        <p:spPr bwMode="auto">
          <a:xfrm>
            <a:off x="415925" y="16494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5" name="Text Box 7"/>
          <p:cNvSpPr txBox="1">
            <a:spLocks noChangeArrowheads="1"/>
          </p:cNvSpPr>
          <p:nvPr/>
        </p:nvSpPr>
        <p:spPr bwMode="auto">
          <a:xfrm>
            <a:off x="958850" y="2133600"/>
            <a:ext cx="3571875" cy="495300"/>
          </a:xfrm>
          <a:prstGeom prst="rect">
            <a:avLst/>
          </a:prstGeom>
          <a:noFill/>
          <a:ln w="9525" algn="ctr">
            <a:noFill/>
            <a:miter lim="800000"/>
            <a:headEnd/>
            <a:tailEnd/>
          </a:ln>
        </p:spPr>
        <p:txBody>
          <a:bodyPr anchor="ctr"/>
          <a:lstStyle/>
          <a:p>
            <a:pPr eaLnBrk="0" hangingPunct="0"/>
            <a:r>
              <a:rPr lang="cs-CZ" sz="1600">
                <a:latin typeface="Verdana" pitchFamily="34" charset="0"/>
              </a:rPr>
              <a:t>Testová statistika</a:t>
            </a:r>
          </a:p>
        </p:txBody>
      </p:sp>
      <p:sp>
        <p:nvSpPr>
          <p:cNvPr id="4106" name="AutoShape 8"/>
          <p:cNvSpPr>
            <a:spLocks noChangeArrowheads="1"/>
          </p:cNvSpPr>
          <p:nvPr/>
        </p:nvSpPr>
        <p:spPr bwMode="auto">
          <a:xfrm>
            <a:off x="415925" y="2249488"/>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
        <p:nvSpPr>
          <p:cNvPr id="4107" name="Text Box 9"/>
          <p:cNvSpPr txBox="1">
            <a:spLocks noChangeArrowheads="1"/>
          </p:cNvSpPr>
          <p:nvPr/>
        </p:nvSpPr>
        <p:spPr bwMode="auto">
          <a:xfrm>
            <a:off x="949325" y="3500438"/>
            <a:ext cx="5386388" cy="552450"/>
          </a:xfrm>
          <a:prstGeom prst="rect">
            <a:avLst/>
          </a:prstGeom>
          <a:noFill/>
          <a:ln w="9525" algn="ctr">
            <a:noFill/>
            <a:miter lim="800000"/>
            <a:headEnd/>
            <a:tailEnd/>
          </a:ln>
        </p:spPr>
        <p:txBody>
          <a:bodyPr anchor="ctr"/>
          <a:lstStyle/>
          <a:p>
            <a:pPr eaLnBrk="0" hangingPunct="0"/>
            <a:r>
              <a:rPr lang="cs-CZ" sz="1600">
                <a:latin typeface="Verdana" pitchFamily="34" charset="0"/>
              </a:rPr>
              <a:t>Kritický obor testové statistiky</a:t>
            </a:r>
          </a:p>
        </p:txBody>
      </p:sp>
      <p:sp>
        <p:nvSpPr>
          <p:cNvPr id="4108" name="AutoShape 10"/>
          <p:cNvSpPr>
            <a:spLocks noChangeArrowheads="1"/>
          </p:cNvSpPr>
          <p:nvPr/>
        </p:nvSpPr>
        <p:spPr bwMode="auto">
          <a:xfrm>
            <a:off x="415925" y="3663950"/>
            <a:ext cx="390525" cy="204788"/>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grpSp>
        <p:nvGrpSpPr>
          <p:cNvPr id="3" name="Group 11"/>
          <p:cNvGrpSpPr>
            <a:grpSpLocks/>
          </p:cNvGrpSpPr>
          <p:nvPr/>
        </p:nvGrpSpPr>
        <p:grpSpPr bwMode="auto">
          <a:xfrm>
            <a:off x="1368425" y="4076700"/>
            <a:ext cx="3467100" cy="1371600"/>
            <a:chOff x="3192" y="1920"/>
            <a:chExt cx="2184" cy="864"/>
          </a:xfrm>
        </p:grpSpPr>
        <p:graphicFrame>
          <p:nvGraphicFramePr>
            <p:cNvPr id="4098" name="Object 12"/>
            <p:cNvGraphicFramePr>
              <a:graphicFrameLocks noChangeAspect="1"/>
            </p:cNvGraphicFramePr>
            <p:nvPr/>
          </p:nvGraphicFramePr>
          <p:xfrm>
            <a:off x="3222" y="1920"/>
            <a:ext cx="2154" cy="636"/>
          </p:xfrm>
          <a:graphic>
            <a:graphicData uri="http://schemas.openxmlformats.org/presentationml/2006/ole">
              <mc:AlternateContent xmlns:mc="http://schemas.openxmlformats.org/markup-compatibility/2006">
                <mc:Choice xmlns:v="urn:schemas-microsoft-com:vml" Requires="v">
                  <p:oleObj spid="_x0000_s71701" name="Graf" r:id="rId3" imgW="4038840" imgH="1023840" progId="Excel.Sheet.8">
                    <p:embed/>
                  </p:oleObj>
                </mc:Choice>
                <mc:Fallback>
                  <p:oleObj name="Graf" r:id="rId3" imgW="4038840" imgH="1023840" progId="Excel.Sheet.8">
                    <p:embed/>
                    <p:pic>
                      <p:nvPicPr>
                        <p:cNvPr id="0" name="Object 12"/>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 y="1920"/>
                          <a:ext cx="2154" cy="63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4124" name="Line 13"/>
            <p:cNvSpPr>
              <a:spLocks noChangeShapeType="1"/>
            </p:cNvSpPr>
            <p:nvPr/>
          </p:nvSpPr>
          <p:spPr bwMode="auto">
            <a:xfrm flipV="1">
              <a:off x="3198" y="1944"/>
              <a:ext cx="0" cy="612"/>
            </a:xfrm>
            <a:prstGeom prst="line">
              <a:avLst/>
            </a:prstGeom>
            <a:noFill/>
            <a:ln w="22225">
              <a:solidFill>
                <a:srgbClr val="000000"/>
              </a:solidFill>
              <a:round/>
              <a:headEnd/>
              <a:tailEnd/>
            </a:ln>
          </p:spPr>
          <p:txBody>
            <a:bodyPr/>
            <a:lstStyle/>
            <a:p>
              <a:endParaRPr lang="cs-CZ"/>
            </a:p>
          </p:txBody>
        </p:sp>
        <p:sp>
          <p:nvSpPr>
            <p:cNvPr id="4125" name="Line 14"/>
            <p:cNvSpPr>
              <a:spLocks noChangeShapeType="1"/>
            </p:cNvSpPr>
            <p:nvPr/>
          </p:nvSpPr>
          <p:spPr bwMode="auto">
            <a:xfrm>
              <a:off x="3192" y="2556"/>
              <a:ext cx="2118" cy="0"/>
            </a:xfrm>
            <a:prstGeom prst="line">
              <a:avLst/>
            </a:prstGeom>
            <a:noFill/>
            <a:ln w="22225">
              <a:solidFill>
                <a:srgbClr val="000000"/>
              </a:solidFill>
              <a:round/>
              <a:headEnd/>
              <a:tailEnd/>
            </a:ln>
          </p:spPr>
          <p:txBody>
            <a:bodyPr/>
            <a:lstStyle/>
            <a:p>
              <a:endParaRPr lang="cs-CZ"/>
            </a:p>
          </p:txBody>
        </p:sp>
        <p:sp>
          <p:nvSpPr>
            <p:cNvPr id="4126" name="Line 15"/>
            <p:cNvSpPr>
              <a:spLocks noChangeShapeType="1"/>
            </p:cNvSpPr>
            <p:nvPr/>
          </p:nvSpPr>
          <p:spPr bwMode="auto">
            <a:xfrm>
              <a:off x="4206" y="2532"/>
              <a:ext cx="0" cy="72"/>
            </a:xfrm>
            <a:prstGeom prst="line">
              <a:avLst/>
            </a:prstGeom>
            <a:noFill/>
            <a:ln w="9525">
              <a:solidFill>
                <a:srgbClr val="000000"/>
              </a:solidFill>
              <a:round/>
              <a:headEnd/>
              <a:tailEnd/>
            </a:ln>
          </p:spPr>
          <p:txBody>
            <a:bodyPr/>
            <a:lstStyle/>
            <a:p>
              <a:endParaRPr lang="cs-CZ"/>
            </a:p>
          </p:txBody>
        </p:sp>
        <p:sp>
          <p:nvSpPr>
            <p:cNvPr id="4127" name="Rectangle 16"/>
            <p:cNvSpPr>
              <a:spLocks noChangeArrowheads="1"/>
            </p:cNvSpPr>
            <p:nvPr/>
          </p:nvSpPr>
          <p:spPr bwMode="auto">
            <a:xfrm>
              <a:off x="4080" y="2568"/>
              <a:ext cx="264" cy="216"/>
            </a:xfrm>
            <a:prstGeom prst="rect">
              <a:avLst/>
            </a:prstGeom>
            <a:noFill/>
            <a:ln w="9525">
              <a:noFill/>
              <a:miter lim="800000"/>
              <a:headEnd/>
              <a:tailEnd/>
            </a:ln>
          </p:spPr>
          <p:txBody>
            <a:bodyPr/>
            <a:lstStyle/>
            <a:p>
              <a:pPr eaLnBrk="0" hangingPunct="0"/>
              <a:r>
                <a:rPr lang="cs-CZ" sz="2400">
                  <a:latin typeface="Verdana" pitchFamily="34" charset="0"/>
                </a:rPr>
                <a:t>0</a:t>
              </a:r>
            </a:p>
          </p:txBody>
        </p:sp>
        <p:sp>
          <p:nvSpPr>
            <p:cNvPr id="4128" name="Rectangle 17"/>
            <p:cNvSpPr>
              <a:spLocks noChangeArrowheads="1"/>
            </p:cNvSpPr>
            <p:nvPr/>
          </p:nvSpPr>
          <p:spPr bwMode="auto">
            <a:xfrm>
              <a:off x="5064" y="2556"/>
              <a:ext cx="264" cy="216"/>
            </a:xfrm>
            <a:prstGeom prst="rect">
              <a:avLst/>
            </a:prstGeom>
            <a:noFill/>
            <a:ln w="9525">
              <a:noFill/>
              <a:miter lim="800000"/>
              <a:headEnd/>
              <a:tailEnd/>
            </a:ln>
          </p:spPr>
          <p:txBody>
            <a:bodyPr/>
            <a:lstStyle/>
            <a:p>
              <a:pPr eaLnBrk="0" hangingPunct="0"/>
              <a:r>
                <a:rPr lang="cs-CZ" sz="2400">
                  <a:latin typeface="Verdana" pitchFamily="34" charset="0"/>
                </a:rPr>
                <a:t>T</a:t>
              </a:r>
            </a:p>
          </p:txBody>
        </p:sp>
      </p:grpSp>
      <p:grpSp>
        <p:nvGrpSpPr>
          <p:cNvPr id="5" name="Group 18"/>
          <p:cNvGrpSpPr>
            <a:grpSpLocks/>
          </p:cNvGrpSpPr>
          <p:nvPr/>
        </p:nvGrpSpPr>
        <p:grpSpPr bwMode="auto">
          <a:xfrm>
            <a:off x="-144463" y="2565400"/>
            <a:ext cx="7011988" cy="863600"/>
            <a:chOff x="1185" y="1389"/>
            <a:chExt cx="4417" cy="544"/>
          </a:xfrm>
        </p:grpSpPr>
        <p:sp>
          <p:nvSpPr>
            <p:cNvPr id="4120" name="Line 19"/>
            <p:cNvSpPr>
              <a:spLocks noChangeShapeType="1"/>
            </p:cNvSpPr>
            <p:nvPr/>
          </p:nvSpPr>
          <p:spPr bwMode="auto">
            <a:xfrm>
              <a:off x="3084" y="1661"/>
              <a:ext cx="2495" cy="0"/>
            </a:xfrm>
            <a:prstGeom prst="line">
              <a:avLst/>
            </a:prstGeom>
            <a:noFill/>
            <a:ln w="9525">
              <a:solidFill>
                <a:schemeClr val="tx1"/>
              </a:solidFill>
              <a:round/>
              <a:headEnd/>
              <a:tailEnd/>
            </a:ln>
          </p:spPr>
          <p:txBody>
            <a:bodyPr/>
            <a:lstStyle/>
            <a:p>
              <a:endParaRPr lang="cs-CZ"/>
            </a:p>
          </p:txBody>
        </p:sp>
        <p:sp>
          <p:nvSpPr>
            <p:cNvPr id="4121" name="Text Box 20"/>
            <p:cNvSpPr txBox="1">
              <a:spLocks noChangeArrowheads="1"/>
            </p:cNvSpPr>
            <p:nvPr/>
          </p:nvSpPr>
          <p:spPr bwMode="auto">
            <a:xfrm>
              <a:off x="3061" y="138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hangingPunct="0"/>
              <a:r>
                <a:rPr lang="cs-CZ" sz="1200">
                  <a:latin typeface="Verdana" pitchFamily="34" charset="0"/>
                </a:rPr>
                <a:t>Pozorovaná hodnota – Očekávaná hodnota</a:t>
              </a:r>
            </a:p>
          </p:txBody>
        </p:sp>
        <p:sp>
          <p:nvSpPr>
            <p:cNvPr id="4122" name="Text Box 21"/>
            <p:cNvSpPr txBox="1">
              <a:spLocks noChangeArrowheads="1"/>
            </p:cNvSpPr>
            <p:nvPr/>
          </p:nvSpPr>
          <p:spPr bwMode="auto">
            <a:xfrm>
              <a:off x="3061" y="167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hangingPunct="0"/>
              <a:r>
                <a:rPr lang="cs-CZ" sz="1200">
                  <a:latin typeface="Verdana" pitchFamily="34" charset="0"/>
                </a:rPr>
                <a:t>Variabilita dat</a:t>
              </a:r>
            </a:p>
          </p:txBody>
        </p:sp>
        <p:sp>
          <p:nvSpPr>
            <p:cNvPr id="4123" name="Text Box 22"/>
            <p:cNvSpPr txBox="1">
              <a:spLocks noChangeArrowheads="1"/>
            </p:cNvSpPr>
            <p:nvPr/>
          </p:nvSpPr>
          <p:spPr bwMode="auto">
            <a:xfrm>
              <a:off x="1185" y="1495"/>
              <a:ext cx="2250" cy="312"/>
            </a:xfrm>
            <a:prstGeom prst="rect">
              <a:avLst/>
            </a:prstGeom>
            <a:noFill/>
            <a:ln w="9525">
              <a:noFill/>
              <a:miter lim="800000"/>
              <a:headEnd/>
              <a:tailEnd/>
            </a:ln>
          </p:spPr>
          <p:txBody>
            <a:bodyPr anchor="ctr"/>
            <a:lstStyle/>
            <a:p>
              <a:pPr algn="ctr" eaLnBrk="0" hangingPunct="0"/>
              <a:r>
                <a:rPr lang="cs-CZ" sz="1600">
                  <a:latin typeface="Verdana" pitchFamily="34" charset="0"/>
                </a:rPr>
                <a:t>Testová statistika =</a:t>
              </a:r>
            </a:p>
          </p:txBody>
        </p:sp>
      </p:grpSp>
      <p:sp>
        <p:nvSpPr>
          <p:cNvPr id="4111" name="Text Box 23"/>
          <p:cNvSpPr txBox="1">
            <a:spLocks noChangeArrowheads="1"/>
          </p:cNvSpPr>
          <p:nvPr/>
        </p:nvSpPr>
        <p:spPr bwMode="auto">
          <a:xfrm>
            <a:off x="4838700" y="981075"/>
            <a:ext cx="4089400" cy="495300"/>
          </a:xfrm>
          <a:prstGeom prst="rect">
            <a:avLst/>
          </a:prstGeom>
          <a:noFill/>
          <a:ln w="9525">
            <a:noFill/>
            <a:miter lim="800000"/>
            <a:headEnd/>
            <a:tailEnd/>
          </a:ln>
        </p:spPr>
        <p:txBody>
          <a:bodyPr anchor="ctr"/>
          <a:lstStyle/>
          <a:p>
            <a:pPr eaLnBrk="0" hangingPunct="0"/>
            <a:r>
              <a:rPr lang="cs-CZ" sz="1400">
                <a:latin typeface="Verdana" pitchFamily="34" charset="0"/>
              </a:rPr>
              <a:t>H</a:t>
            </a:r>
            <a:r>
              <a:rPr lang="cs-CZ" sz="1400" baseline="-25000">
                <a:latin typeface="Verdana" pitchFamily="34" charset="0"/>
              </a:rPr>
              <a:t>O</a:t>
            </a:r>
            <a:r>
              <a:rPr lang="cs-CZ" sz="1400">
                <a:latin typeface="Verdana" pitchFamily="34" charset="0"/>
              </a:rPr>
              <a:t>: sledovaný efekt je nulový</a:t>
            </a:r>
            <a:endParaRPr lang="cs-CZ" sz="1400" baseline="-25000">
              <a:latin typeface="Verdana" pitchFamily="34" charset="0"/>
            </a:endParaRPr>
          </a:p>
        </p:txBody>
      </p:sp>
      <p:sp>
        <p:nvSpPr>
          <p:cNvPr id="4112" name="Text Box 24"/>
          <p:cNvSpPr txBox="1">
            <a:spLocks noChangeArrowheads="1"/>
          </p:cNvSpPr>
          <p:nvPr/>
        </p:nvSpPr>
        <p:spPr bwMode="auto">
          <a:xfrm>
            <a:off x="4838700" y="1555750"/>
            <a:ext cx="4197350" cy="495300"/>
          </a:xfrm>
          <a:prstGeom prst="rect">
            <a:avLst/>
          </a:prstGeom>
          <a:noFill/>
          <a:ln w="9525">
            <a:noFill/>
            <a:miter lim="800000"/>
            <a:headEnd/>
            <a:tailEnd/>
          </a:ln>
        </p:spPr>
        <p:txBody>
          <a:bodyPr anchor="ctr"/>
          <a:lstStyle/>
          <a:p>
            <a:pPr eaLnBrk="0" hangingPunct="0"/>
            <a:r>
              <a:rPr lang="cs-CZ" sz="1400">
                <a:latin typeface="Verdana" pitchFamily="34" charset="0"/>
              </a:rPr>
              <a:t>H</a:t>
            </a:r>
            <a:r>
              <a:rPr lang="cs-CZ" sz="1400" baseline="-25000">
                <a:latin typeface="Verdana" pitchFamily="34" charset="0"/>
              </a:rPr>
              <a:t>A</a:t>
            </a:r>
            <a:r>
              <a:rPr lang="cs-CZ" sz="1400">
                <a:latin typeface="Verdana" pitchFamily="34" charset="0"/>
              </a:rPr>
              <a:t>: sledovaný efekt je různý mezi skupinami</a:t>
            </a:r>
            <a:endParaRPr lang="cs-CZ" sz="1400" baseline="-25000">
              <a:latin typeface="Verdana" pitchFamily="34" charset="0"/>
            </a:endParaRPr>
          </a:p>
        </p:txBody>
      </p:sp>
      <p:sp>
        <p:nvSpPr>
          <p:cNvPr id="4113" name="Line 25"/>
          <p:cNvSpPr>
            <a:spLocks noChangeShapeType="1"/>
          </p:cNvSpPr>
          <p:nvPr/>
        </p:nvSpPr>
        <p:spPr bwMode="auto">
          <a:xfrm>
            <a:off x="4103688" y="4765675"/>
            <a:ext cx="0" cy="431800"/>
          </a:xfrm>
          <a:prstGeom prst="line">
            <a:avLst/>
          </a:prstGeom>
          <a:noFill/>
          <a:ln w="19050">
            <a:solidFill>
              <a:schemeClr val="tx1"/>
            </a:solidFill>
            <a:round/>
            <a:headEnd/>
            <a:tailEnd/>
          </a:ln>
        </p:spPr>
        <p:txBody>
          <a:bodyPr/>
          <a:lstStyle/>
          <a:p>
            <a:endParaRPr lang="cs-CZ"/>
          </a:p>
        </p:txBody>
      </p:sp>
      <p:sp>
        <p:nvSpPr>
          <p:cNvPr id="4114" name="Line 27"/>
          <p:cNvSpPr>
            <a:spLocks noChangeShapeType="1"/>
          </p:cNvSpPr>
          <p:nvPr/>
        </p:nvSpPr>
        <p:spPr bwMode="auto">
          <a:xfrm>
            <a:off x="4103688" y="5029200"/>
            <a:ext cx="288925" cy="0"/>
          </a:xfrm>
          <a:prstGeom prst="line">
            <a:avLst/>
          </a:prstGeom>
          <a:noFill/>
          <a:ln w="114300">
            <a:solidFill>
              <a:schemeClr val="tx1"/>
            </a:solidFill>
            <a:round/>
            <a:headEnd/>
            <a:tailEnd/>
          </a:ln>
        </p:spPr>
        <p:txBody>
          <a:bodyPr/>
          <a:lstStyle/>
          <a:p>
            <a:endParaRPr lang="cs-CZ"/>
          </a:p>
        </p:txBody>
      </p:sp>
      <p:sp>
        <p:nvSpPr>
          <p:cNvPr id="4115" name="Text Box 32"/>
          <p:cNvSpPr txBox="1">
            <a:spLocks noChangeArrowheads="1"/>
          </p:cNvSpPr>
          <p:nvPr/>
        </p:nvSpPr>
        <p:spPr bwMode="auto">
          <a:xfrm>
            <a:off x="6797675" y="2862263"/>
            <a:ext cx="1770063" cy="274637"/>
          </a:xfrm>
          <a:prstGeom prst="rect">
            <a:avLst/>
          </a:prstGeom>
          <a:noFill/>
          <a:ln w="9525">
            <a:noFill/>
            <a:miter lim="800000"/>
            <a:headEnd/>
            <a:tailEnd/>
          </a:ln>
        </p:spPr>
        <p:txBody>
          <a:bodyPr wrap="none">
            <a:spAutoFit/>
          </a:bodyPr>
          <a:lstStyle/>
          <a:p>
            <a:r>
              <a:rPr lang="cs-CZ" sz="1200">
                <a:latin typeface="Verdana" pitchFamily="34" charset="0"/>
              </a:rPr>
              <a:t>*   Velikost vzorku</a:t>
            </a:r>
          </a:p>
        </p:txBody>
      </p:sp>
      <p:sp>
        <p:nvSpPr>
          <p:cNvPr id="4116" name="Rectangle 33"/>
          <p:cNvSpPr>
            <a:spLocks noChangeArrowheads="1"/>
          </p:cNvSpPr>
          <p:nvPr/>
        </p:nvSpPr>
        <p:spPr bwMode="auto">
          <a:xfrm>
            <a:off x="5435600" y="3727450"/>
            <a:ext cx="3349625" cy="1573213"/>
          </a:xfrm>
          <a:prstGeom prst="rect">
            <a:avLst/>
          </a:prstGeom>
          <a:noFill/>
          <a:ln w="9525">
            <a:solidFill>
              <a:schemeClr val="tx1"/>
            </a:solidFill>
            <a:prstDash val="lgDash"/>
            <a:miter lim="800000"/>
            <a:headEnd/>
            <a:tailEnd/>
          </a:ln>
        </p:spPr>
        <p:txBody>
          <a:bodyPr/>
          <a:lstStyle/>
          <a:p>
            <a:r>
              <a:rPr lang="cs-CZ" sz="1600">
                <a:solidFill>
                  <a:schemeClr val="hlink"/>
                </a:solidFill>
                <a:latin typeface="Verdana" pitchFamily="34" charset="0"/>
              </a:rPr>
              <a:t>Statistické testování odpovídá na otázku zda je pozorovaný rozdíl náhodný či nikoliv</a:t>
            </a:r>
            <a:r>
              <a:rPr lang="en-US" sz="1600">
                <a:solidFill>
                  <a:schemeClr val="hlink"/>
                </a:solidFill>
                <a:latin typeface="Verdana" pitchFamily="34" charset="0"/>
              </a:rPr>
              <a:t>.</a:t>
            </a:r>
            <a:r>
              <a:rPr lang="cs-CZ" sz="1600">
                <a:solidFill>
                  <a:schemeClr val="hlink"/>
                </a:solidFill>
                <a:latin typeface="Verdana" pitchFamily="34" charset="0"/>
              </a:rPr>
              <a:t> K odpovědi na otázku je využit statistický model – testová statistika. </a:t>
            </a:r>
            <a:endParaRPr lang="en-US" sz="1600">
              <a:solidFill>
                <a:schemeClr val="hlink"/>
              </a:solidFill>
              <a:latin typeface="Verdana" pitchFamily="34" charset="0"/>
            </a:endParaRPr>
          </a:p>
        </p:txBody>
      </p:sp>
      <p:sp>
        <p:nvSpPr>
          <p:cNvPr id="4117" name="Freeform 34"/>
          <p:cNvSpPr>
            <a:spLocks/>
          </p:cNvSpPr>
          <p:nvPr/>
        </p:nvSpPr>
        <p:spPr bwMode="auto">
          <a:xfrm>
            <a:off x="6969125" y="2806700"/>
            <a:ext cx="1465263" cy="280988"/>
          </a:xfrm>
          <a:custGeom>
            <a:avLst/>
            <a:gdLst>
              <a:gd name="T0" fmla="*/ 0 w 923"/>
              <a:gd name="T1" fmla="*/ 2147483647 h 177"/>
              <a:gd name="T2" fmla="*/ 2147483647 w 923"/>
              <a:gd name="T3" fmla="*/ 2147483647 h 177"/>
              <a:gd name="T4" fmla="*/ 2147483647 w 923"/>
              <a:gd name="T5" fmla="*/ 2147483647 h 177"/>
              <a:gd name="T6" fmla="*/ 2147483647 w 923"/>
              <a:gd name="T7" fmla="*/ 0 h 177"/>
              <a:gd name="T8" fmla="*/ 2147483647 w 923"/>
              <a:gd name="T9" fmla="*/ 0 h 177"/>
              <a:gd name="T10" fmla="*/ 0 60000 65536"/>
              <a:gd name="T11" fmla="*/ 0 60000 65536"/>
              <a:gd name="T12" fmla="*/ 0 60000 65536"/>
              <a:gd name="T13" fmla="*/ 0 60000 65536"/>
              <a:gd name="T14" fmla="*/ 0 60000 65536"/>
              <a:gd name="T15" fmla="*/ 0 w 923"/>
              <a:gd name="T16" fmla="*/ 0 h 177"/>
              <a:gd name="T17" fmla="*/ 923 w 923"/>
              <a:gd name="T18" fmla="*/ 177 h 177"/>
            </a:gdLst>
            <a:ahLst/>
            <a:cxnLst>
              <a:cxn ang="T10">
                <a:pos x="T0" y="T1"/>
              </a:cxn>
              <a:cxn ang="T11">
                <a:pos x="T2" y="T3"/>
              </a:cxn>
              <a:cxn ang="T12">
                <a:pos x="T4" y="T5"/>
              </a:cxn>
              <a:cxn ang="T13">
                <a:pos x="T6" y="T7"/>
              </a:cxn>
              <a:cxn ang="T14">
                <a:pos x="T8" y="T9"/>
              </a:cxn>
            </a:cxnLst>
            <a:rect l="T15" t="T16" r="T17" b="T18"/>
            <a:pathLst>
              <a:path w="923" h="177">
                <a:moveTo>
                  <a:pt x="0" y="49"/>
                </a:moveTo>
                <a:lnTo>
                  <a:pt x="34" y="60"/>
                </a:lnTo>
                <a:lnTo>
                  <a:pt x="76" y="177"/>
                </a:lnTo>
                <a:lnTo>
                  <a:pt x="76" y="0"/>
                </a:lnTo>
                <a:lnTo>
                  <a:pt x="923" y="0"/>
                </a:lnTo>
              </a:path>
            </a:pathLst>
          </a:custGeom>
          <a:noFill/>
          <a:ln w="9525">
            <a:solidFill>
              <a:schemeClr val="tx1"/>
            </a:solidFill>
            <a:round/>
            <a:headEnd/>
            <a:tailEnd/>
          </a:ln>
        </p:spPr>
        <p:txBody>
          <a:bodyPr/>
          <a:lstStyle/>
          <a:p>
            <a:endParaRPr lang="cs-CZ"/>
          </a:p>
        </p:txBody>
      </p:sp>
      <p:sp>
        <p:nvSpPr>
          <p:cNvPr id="4118" name="Text Box 9"/>
          <p:cNvSpPr txBox="1">
            <a:spLocks noChangeArrowheads="1"/>
          </p:cNvSpPr>
          <p:nvPr/>
        </p:nvSpPr>
        <p:spPr bwMode="auto">
          <a:xfrm>
            <a:off x="827088" y="5537200"/>
            <a:ext cx="8066087" cy="552450"/>
          </a:xfrm>
          <a:prstGeom prst="rect">
            <a:avLst/>
          </a:prstGeom>
          <a:noFill/>
          <a:ln w="9525" algn="ctr">
            <a:noFill/>
            <a:miter lim="800000"/>
            <a:headEnd/>
            <a:tailEnd/>
          </a:ln>
        </p:spPr>
        <p:txBody>
          <a:bodyPr anchor="ctr"/>
          <a:lstStyle/>
          <a:p>
            <a:pPr eaLnBrk="0" hangingPunct="0"/>
            <a:r>
              <a:rPr lang="cs-CZ" sz="1600">
                <a:latin typeface="Verdana" pitchFamily="34" charset="0"/>
              </a:rPr>
              <a:t>Statistická významnost (p) – odvozena z testové statistiky a znamená </a:t>
            </a:r>
            <a:r>
              <a:rPr lang="cs-CZ" sz="1600">
                <a:solidFill>
                  <a:schemeClr val="hlink"/>
                </a:solidFill>
                <a:latin typeface="Verdana" pitchFamily="34" charset="0"/>
              </a:rPr>
              <a:t>pravděpodobnost, že pozorovaný rozdíl je výsledkem pouhé náhody  </a:t>
            </a:r>
          </a:p>
        </p:txBody>
      </p:sp>
      <p:sp>
        <p:nvSpPr>
          <p:cNvPr id="4119" name="AutoShape 10"/>
          <p:cNvSpPr>
            <a:spLocks noChangeArrowheads="1"/>
          </p:cNvSpPr>
          <p:nvPr/>
        </p:nvSpPr>
        <p:spPr bwMode="auto">
          <a:xfrm>
            <a:off x="293688" y="5700713"/>
            <a:ext cx="390525" cy="204787"/>
          </a:xfrm>
          <a:prstGeom prst="chevron">
            <a:avLst>
              <a:gd name="adj" fmla="val 34140"/>
            </a:avLst>
          </a:prstGeom>
          <a:solidFill>
            <a:srgbClr val="FF9900"/>
          </a:solidFill>
          <a:ln w="9525">
            <a:noFill/>
            <a:miter lim="800000"/>
            <a:headEnd/>
            <a:tailEnd/>
          </a:ln>
        </p:spPr>
        <p:txBody>
          <a:bodyPr/>
          <a:lstStyle/>
          <a:p>
            <a:endParaRPr lang="cs-CZ" sz="1400">
              <a:latin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836613"/>
            <a:ext cx="9144000" cy="602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Title 1"/>
          <p:cNvSpPr>
            <a:spLocks noGrp="1"/>
          </p:cNvSpPr>
          <p:nvPr>
            <p:ph type="title"/>
          </p:nvPr>
        </p:nvSpPr>
        <p:spPr>
          <a:xfrm>
            <a:off x="457200" y="115888"/>
            <a:ext cx="8229600" cy="563562"/>
          </a:xfrm>
        </p:spPr>
        <p:txBody>
          <a:bodyPr rtlCol="0">
            <a:normAutofit fontScale="90000"/>
          </a:bodyPr>
          <a:lstStyle/>
          <a:p>
            <a:pPr eaLnBrk="1" fontAlgn="auto" hangingPunct="1">
              <a:spcAft>
                <a:spcPts val="0"/>
              </a:spcAft>
              <a:defRPr/>
            </a:pPr>
            <a:r>
              <a:rPr lang="cs-CZ" dirty="0" smtClean="0"/>
              <a:t>Co znamená pravděpodobnost, že pozorovaný rozdíl je výsledkem pouhé náhody ?</a:t>
            </a:r>
            <a:endParaRPr lang="cs-CZ" dirty="0"/>
          </a:p>
        </p:txBody>
      </p:sp>
      <p:sp>
        <p:nvSpPr>
          <p:cNvPr id="4" name="Slide Number Placeholder 3"/>
          <p:cNvSpPr>
            <a:spLocks noGrp="1"/>
          </p:cNvSpPr>
          <p:nvPr>
            <p:ph type="sldNum" sz="quarter" idx="12"/>
          </p:nvPr>
        </p:nvSpPr>
        <p:spPr/>
        <p:txBody>
          <a:bodyPr/>
          <a:lstStyle/>
          <a:p>
            <a:pPr>
              <a:defRPr/>
            </a:pPr>
            <a:fld id="{2AA09BBD-A683-430D-BBBA-41418866C87A}" type="slidenum">
              <a:rPr lang="cs-CZ"/>
              <a:pPr>
                <a:defRPr/>
              </a:pPr>
              <a:t>41</a:t>
            </a:fld>
            <a:endParaRPr lang="cs-CZ"/>
          </a:p>
        </p:txBody>
      </p:sp>
      <p:sp>
        <p:nvSpPr>
          <p:cNvPr id="5126" name="Rectangle 21"/>
          <p:cNvSpPr>
            <a:spLocks noChangeArrowheads="1"/>
          </p:cNvSpPr>
          <p:nvPr/>
        </p:nvSpPr>
        <p:spPr bwMode="auto">
          <a:xfrm>
            <a:off x="-4763" y="3708400"/>
            <a:ext cx="1403351"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27" name="Rectangle 20"/>
          <p:cNvSpPr>
            <a:spLocks noChangeArrowheads="1"/>
          </p:cNvSpPr>
          <p:nvPr/>
        </p:nvSpPr>
        <p:spPr bwMode="auto">
          <a:xfrm>
            <a:off x="0" y="877888"/>
            <a:ext cx="1403350"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28" name="Picture 5"/>
          <p:cNvPicPr>
            <a:picLocks noChangeAspect="1" noChangeArrowheads="1"/>
          </p:cNvPicPr>
          <p:nvPr/>
        </p:nvPicPr>
        <p:blipFill>
          <a:blip r:embed="rId3" cstate="print"/>
          <a:srcRect/>
          <a:stretch>
            <a:fillRect/>
          </a:stretch>
        </p:blipFill>
        <p:spPr bwMode="auto">
          <a:xfrm>
            <a:off x="0" y="1844675"/>
            <a:ext cx="819150" cy="1058863"/>
          </a:xfrm>
          <a:prstGeom prst="rect">
            <a:avLst/>
          </a:prstGeom>
          <a:noFill/>
          <a:ln w="9525">
            <a:noFill/>
            <a:miter lim="800000"/>
            <a:headEnd/>
            <a:tailEnd/>
          </a:ln>
        </p:spPr>
      </p:pic>
      <p:pic>
        <p:nvPicPr>
          <p:cNvPr id="5129" name="Picture 6"/>
          <p:cNvPicPr>
            <a:picLocks noChangeAspect="1" noChangeArrowheads="1"/>
          </p:cNvPicPr>
          <p:nvPr/>
        </p:nvPicPr>
        <p:blipFill>
          <a:blip r:embed="rId4" cstate="print"/>
          <a:srcRect/>
          <a:stretch>
            <a:fillRect/>
          </a:stretch>
        </p:blipFill>
        <p:spPr bwMode="auto">
          <a:xfrm>
            <a:off x="3351213" y="2708275"/>
            <a:ext cx="933450" cy="1628775"/>
          </a:xfrm>
          <a:prstGeom prst="rect">
            <a:avLst/>
          </a:prstGeom>
          <a:noFill/>
          <a:ln w="9525">
            <a:noFill/>
            <a:miter lim="800000"/>
            <a:headEnd/>
            <a:tailEnd/>
          </a:ln>
        </p:spPr>
      </p:pic>
      <p:sp>
        <p:nvSpPr>
          <p:cNvPr id="5130" name="Text Box 7"/>
          <p:cNvSpPr txBox="1">
            <a:spLocks noChangeArrowheads="1"/>
          </p:cNvSpPr>
          <p:nvPr/>
        </p:nvSpPr>
        <p:spPr bwMode="auto">
          <a:xfrm>
            <a:off x="2003425" y="2708275"/>
            <a:ext cx="1584325" cy="1793875"/>
          </a:xfrm>
          <a:prstGeom prst="rect">
            <a:avLst/>
          </a:prstGeom>
          <a:noFill/>
          <a:ln w="9525">
            <a:noFill/>
            <a:miter lim="800000"/>
            <a:headEnd/>
            <a:tailEnd/>
          </a:ln>
        </p:spPr>
        <p:txBody>
          <a:bodyPr>
            <a:spAutoFit/>
          </a:bodyPr>
          <a:lstStyle/>
          <a:p>
            <a:r>
              <a:rPr lang="cs-CZ" sz="1400">
                <a:latin typeface="Verdana" pitchFamily="34" charset="0"/>
              </a:rPr>
              <a:t>Je tu </a:t>
            </a:r>
            <a:r>
              <a:rPr lang="cs-CZ" sz="1400" u="sng">
                <a:latin typeface="Verdana" pitchFamily="34" charset="0"/>
              </a:rPr>
              <a:t>rozdíl</a:t>
            </a:r>
            <a:r>
              <a:rPr lang="cs-CZ" sz="1400">
                <a:latin typeface="Verdana" pitchFamily="34" charset="0"/>
              </a:rPr>
              <a:t>?</a:t>
            </a:r>
          </a:p>
          <a:p>
            <a:endParaRPr lang="cs-CZ" sz="1400">
              <a:latin typeface="Verdana" pitchFamily="34" charset="0"/>
            </a:endParaRPr>
          </a:p>
          <a:p>
            <a:r>
              <a:rPr lang="cs-CZ" sz="1400">
                <a:latin typeface="Verdana" pitchFamily="34" charset="0"/>
              </a:rPr>
              <a:t>Jak by vypadal rozdíl, kdyby byl </a:t>
            </a:r>
            <a:r>
              <a:rPr lang="cs-CZ" sz="1400" u="sng">
                <a:latin typeface="Verdana" pitchFamily="34" charset="0"/>
              </a:rPr>
              <a:t>náhodný</a:t>
            </a:r>
            <a:r>
              <a:rPr lang="cs-CZ" sz="1400">
                <a:latin typeface="Verdana" pitchFamily="34" charset="0"/>
              </a:rPr>
              <a:t>?</a:t>
            </a:r>
          </a:p>
          <a:p>
            <a:endParaRPr lang="cs-CZ" sz="1400">
              <a:latin typeface="Verdana" pitchFamily="34" charset="0"/>
            </a:endParaRPr>
          </a:p>
          <a:p>
            <a:r>
              <a:rPr lang="cs-CZ" sz="1400">
                <a:latin typeface="Verdana" pitchFamily="34" charset="0"/>
              </a:rPr>
              <a:t>Nasimulujme si ho !!! </a:t>
            </a:r>
            <a:r>
              <a:rPr lang="cs-CZ" sz="1400">
                <a:latin typeface="Verdana" pitchFamily="34" charset="0"/>
                <a:sym typeface="Wingdings" pitchFamily="2" charset="2"/>
              </a:rPr>
              <a:t></a:t>
            </a:r>
            <a:endParaRPr lang="cs-CZ" sz="1400">
              <a:latin typeface="Verdana" pitchFamily="34" charset="0"/>
            </a:endParaRPr>
          </a:p>
        </p:txBody>
      </p:sp>
      <p:pic>
        <p:nvPicPr>
          <p:cNvPr id="5131" name="Picture 8"/>
          <p:cNvPicPr>
            <a:picLocks noChangeAspect="1" noChangeArrowheads="1"/>
          </p:cNvPicPr>
          <p:nvPr/>
        </p:nvPicPr>
        <p:blipFill>
          <a:blip r:embed="rId5" cstate="print"/>
          <a:srcRect/>
          <a:stretch>
            <a:fillRect/>
          </a:stretch>
        </p:blipFill>
        <p:spPr bwMode="auto">
          <a:xfrm>
            <a:off x="1042988" y="1381125"/>
            <a:ext cx="144462" cy="384175"/>
          </a:xfrm>
          <a:prstGeom prst="rect">
            <a:avLst/>
          </a:prstGeom>
          <a:noFill/>
          <a:ln w="9525">
            <a:noFill/>
            <a:miter lim="800000"/>
            <a:headEnd/>
            <a:tailEnd/>
          </a:ln>
        </p:spPr>
      </p:pic>
      <p:pic>
        <p:nvPicPr>
          <p:cNvPr id="5132" name="Picture 9"/>
          <p:cNvPicPr>
            <a:picLocks noChangeAspect="1" noChangeArrowheads="1"/>
          </p:cNvPicPr>
          <p:nvPr/>
        </p:nvPicPr>
        <p:blipFill>
          <a:blip r:embed="rId6" cstate="print"/>
          <a:srcRect/>
          <a:stretch>
            <a:fillRect/>
          </a:stretch>
        </p:blipFill>
        <p:spPr bwMode="auto">
          <a:xfrm>
            <a:off x="1042988" y="3748088"/>
            <a:ext cx="144462" cy="384175"/>
          </a:xfrm>
          <a:prstGeom prst="rect">
            <a:avLst/>
          </a:prstGeom>
          <a:noFill/>
          <a:ln w="9525">
            <a:noFill/>
            <a:miter lim="800000"/>
            <a:headEnd/>
            <a:tailEnd/>
          </a:ln>
        </p:spPr>
      </p:pic>
      <p:pic>
        <p:nvPicPr>
          <p:cNvPr id="5133" name="Picture 10"/>
          <p:cNvPicPr>
            <a:picLocks noChangeAspect="1" noChangeArrowheads="1"/>
          </p:cNvPicPr>
          <p:nvPr/>
        </p:nvPicPr>
        <p:blipFill>
          <a:blip r:embed="rId6" cstate="print"/>
          <a:srcRect/>
          <a:stretch>
            <a:fillRect/>
          </a:stretch>
        </p:blipFill>
        <p:spPr bwMode="auto">
          <a:xfrm>
            <a:off x="1042988" y="4221163"/>
            <a:ext cx="144462" cy="384175"/>
          </a:xfrm>
          <a:prstGeom prst="rect">
            <a:avLst/>
          </a:prstGeom>
          <a:noFill/>
          <a:ln w="9525">
            <a:noFill/>
            <a:miter lim="800000"/>
            <a:headEnd/>
            <a:tailEnd/>
          </a:ln>
        </p:spPr>
      </p:pic>
      <p:pic>
        <p:nvPicPr>
          <p:cNvPr id="5134" name="Picture 11"/>
          <p:cNvPicPr>
            <a:picLocks noChangeAspect="1" noChangeArrowheads="1"/>
          </p:cNvPicPr>
          <p:nvPr/>
        </p:nvPicPr>
        <p:blipFill>
          <a:blip r:embed="rId6" cstate="print"/>
          <a:srcRect/>
          <a:stretch>
            <a:fillRect/>
          </a:stretch>
        </p:blipFill>
        <p:spPr bwMode="auto">
          <a:xfrm>
            <a:off x="1042988" y="4695825"/>
            <a:ext cx="144462" cy="384175"/>
          </a:xfrm>
          <a:prstGeom prst="rect">
            <a:avLst/>
          </a:prstGeom>
          <a:noFill/>
          <a:ln w="9525">
            <a:noFill/>
            <a:miter lim="800000"/>
            <a:headEnd/>
            <a:tailEnd/>
          </a:ln>
        </p:spPr>
      </p:pic>
      <p:pic>
        <p:nvPicPr>
          <p:cNvPr id="5135" name="Picture 12"/>
          <p:cNvPicPr>
            <a:picLocks noChangeAspect="1" noChangeArrowheads="1"/>
          </p:cNvPicPr>
          <p:nvPr/>
        </p:nvPicPr>
        <p:blipFill>
          <a:blip r:embed="rId6" cstate="print"/>
          <a:srcRect/>
          <a:stretch>
            <a:fillRect/>
          </a:stretch>
        </p:blipFill>
        <p:spPr bwMode="auto">
          <a:xfrm>
            <a:off x="1042988" y="5168900"/>
            <a:ext cx="144462" cy="384175"/>
          </a:xfrm>
          <a:prstGeom prst="rect">
            <a:avLst/>
          </a:prstGeom>
          <a:noFill/>
          <a:ln w="9525">
            <a:noFill/>
            <a:miter lim="800000"/>
            <a:headEnd/>
            <a:tailEnd/>
          </a:ln>
        </p:spPr>
      </p:pic>
      <p:pic>
        <p:nvPicPr>
          <p:cNvPr id="5136" name="Picture 13"/>
          <p:cNvPicPr>
            <a:picLocks noChangeAspect="1" noChangeArrowheads="1"/>
          </p:cNvPicPr>
          <p:nvPr/>
        </p:nvPicPr>
        <p:blipFill>
          <a:blip r:embed="rId6" cstate="print"/>
          <a:srcRect/>
          <a:stretch>
            <a:fillRect/>
          </a:stretch>
        </p:blipFill>
        <p:spPr bwMode="auto">
          <a:xfrm>
            <a:off x="1042988" y="5641975"/>
            <a:ext cx="144462" cy="384175"/>
          </a:xfrm>
          <a:prstGeom prst="rect">
            <a:avLst/>
          </a:prstGeom>
          <a:noFill/>
          <a:ln w="9525">
            <a:noFill/>
            <a:miter lim="800000"/>
            <a:headEnd/>
            <a:tailEnd/>
          </a:ln>
        </p:spPr>
      </p:pic>
      <p:pic>
        <p:nvPicPr>
          <p:cNvPr id="5137" name="Picture 14"/>
          <p:cNvPicPr>
            <a:picLocks noChangeAspect="1" noChangeArrowheads="1"/>
          </p:cNvPicPr>
          <p:nvPr/>
        </p:nvPicPr>
        <p:blipFill>
          <a:blip r:embed="rId6" cstate="print"/>
          <a:srcRect/>
          <a:stretch>
            <a:fillRect/>
          </a:stretch>
        </p:blipFill>
        <p:spPr bwMode="auto">
          <a:xfrm>
            <a:off x="1042988" y="6116638"/>
            <a:ext cx="144462" cy="384175"/>
          </a:xfrm>
          <a:prstGeom prst="rect">
            <a:avLst/>
          </a:prstGeom>
          <a:noFill/>
          <a:ln w="9525">
            <a:noFill/>
            <a:miter lim="800000"/>
            <a:headEnd/>
            <a:tailEnd/>
          </a:ln>
        </p:spPr>
      </p:pic>
      <p:pic>
        <p:nvPicPr>
          <p:cNvPr id="5138" name="Picture 15"/>
          <p:cNvPicPr>
            <a:picLocks noChangeAspect="1" noChangeArrowheads="1"/>
          </p:cNvPicPr>
          <p:nvPr/>
        </p:nvPicPr>
        <p:blipFill>
          <a:blip r:embed="rId5" cstate="print"/>
          <a:srcRect/>
          <a:stretch>
            <a:fillRect/>
          </a:stretch>
        </p:blipFill>
        <p:spPr bwMode="auto">
          <a:xfrm>
            <a:off x="1042988" y="1854200"/>
            <a:ext cx="144462" cy="384175"/>
          </a:xfrm>
          <a:prstGeom prst="rect">
            <a:avLst/>
          </a:prstGeom>
          <a:noFill/>
          <a:ln w="9525">
            <a:noFill/>
            <a:miter lim="800000"/>
            <a:headEnd/>
            <a:tailEnd/>
          </a:ln>
        </p:spPr>
      </p:pic>
      <p:pic>
        <p:nvPicPr>
          <p:cNvPr id="5139" name="Picture 16"/>
          <p:cNvPicPr>
            <a:picLocks noChangeAspect="1" noChangeArrowheads="1"/>
          </p:cNvPicPr>
          <p:nvPr/>
        </p:nvPicPr>
        <p:blipFill>
          <a:blip r:embed="rId5" cstate="print"/>
          <a:srcRect/>
          <a:stretch>
            <a:fillRect/>
          </a:stretch>
        </p:blipFill>
        <p:spPr bwMode="auto">
          <a:xfrm>
            <a:off x="1042988" y="2327275"/>
            <a:ext cx="144462" cy="384175"/>
          </a:xfrm>
          <a:prstGeom prst="rect">
            <a:avLst/>
          </a:prstGeom>
          <a:noFill/>
          <a:ln w="9525">
            <a:noFill/>
            <a:miter lim="800000"/>
            <a:headEnd/>
            <a:tailEnd/>
          </a:ln>
        </p:spPr>
      </p:pic>
      <p:pic>
        <p:nvPicPr>
          <p:cNvPr id="5140" name="Picture 17"/>
          <p:cNvPicPr>
            <a:picLocks noChangeAspect="1" noChangeArrowheads="1"/>
          </p:cNvPicPr>
          <p:nvPr/>
        </p:nvPicPr>
        <p:blipFill>
          <a:blip r:embed="rId5" cstate="print"/>
          <a:srcRect/>
          <a:stretch>
            <a:fillRect/>
          </a:stretch>
        </p:blipFill>
        <p:spPr bwMode="auto">
          <a:xfrm>
            <a:off x="1042988" y="2801938"/>
            <a:ext cx="144462" cy="384175"/>
          </a:xfrm>
          <a:prstGeom prst="rect">
            <a:avLst/>
          </a:prstGeom>
          <a:noFill/>
          <a:ln w="9525">
            <a:noFill/>
            <a:miter lim="800000"/>
            <a:headEnd/>
            <a:tailEnd/>
          </a:ln>
        </p:spPr>
      </p:pic>
      <p:pic>
        <p:nvPicPr>
          <p:cNvPr id="5141" name="Picture 18"/>
          <p:cNvPicPr>
            <a:picLocks noChangeAspect="1" noChangeArrowheads="1"/>
          </p:cNvPicPr>
          <p:nvPr/>
        </p:nvPicPr>
        <p:blipFill>
          <a:blip r:embed="rId5" cstate="print"/>
          <a:srcRect/>
          <a:stretch>
            <a:fillRect/>
          </a:stretch>
        </p:blipFill>
        <p:spPr bwMode="auto">
          <a:xfrm>
            <a:off x="1042988" y="3275013"/>
            <a:ext cx="144462" cy="384175"/>
          </a:xfrm>
          <a:prstGeom prst="rect">
            <a:avLst/>
          </a:prstGeom>
          <a:noFill/>
          <a:ln w="9525">
            <a:noFill/>
            <a:miter lim="800000"/>
            <a:headEnd/>
            <a:tailEnd/>
          </a:ln>
        </p:spPr>
      </p:pic>
      <p:pic>
        <p:nvPicPr>
          <p:cNvPr id="5142" name="Picture 19"/>
          <p:cNvPicPr>
            <a:picLocks noChangeAspect="1" noChangeArrowheads="1"/>
          </p:cNvPicPr>
          <p:nvPr/>
        </p:nvPicPr>
        <p:blipFill>
          <a:blip r:embed="rId5" cstate="print"/>
          <a:srcRect/>
          <a:stretch>
            <a:fillRect/>
          </a:stretch>
        </p:blipFill>
        <p:spPr bwMode="auto">
          <a:xfrm>
            <a:off x="1042988" y="908050"/>
            <a:ext cx="144462" cy="384175"/>
          </a:xfrm>
          <a:prstGeom prst="rect">
            <a:avLst/>
          </a:prstGeom>
          <a:noFill/>
          <a:ln w="9525">
            <a:noFill/>
            <a:miter lim="800000"/>
            <a:headEnd/>
            <a:tailEnd/>
          </a:ln>
        </p:spPr>
      </p:pic>
      <p:sp>
        <p:nvSpPr>
          <p:cNvPr id="5143" name="Text Box 22"/>
          <p:cNvSpPr txBox="1">
            <a:spLocks noChangeArrowheads="1"/>
          </p:cNvSpPr>
          <p:nvPr/>
        </p:nvSpPr>
        <p:spPr bwMode="auto">
          <a:xfrm>
            <a:off x="23813" y="1412875"/>
            <a:ext cx="698500" cy="304800"/>
          </a:xfrm>
          <a:prstGeom prst="rect">
            <a:avLst/>
          </a:prstGeom>
          <a:noFill/>
          <a:ln w="9525">
            <a:noFill/>
            <a:miter lim="800000"/>
            <a:headEnd/>
            <a:tailEnd/>
          </a:ln>
        </p:spPr>
        <p:txBody>
          <a:bodyPr wrap="none">
            <a:spAutoFit/>
          </a:bodyPr>
          <a:lstStyle/>
          <a:p>
            <a:r>
              <a:rPr lang="cs-CZ" sz="1400">
                <a:latin typeface="Verdana" pitchFamily="34" charset="0"/>
              </a:rPr>
              <a:t>Léčba</a:t>
            </a:r>
          </a:p>
        </p:txBody>
      </p:sp>
      <p:sp>
        <p:nvSpPr>
          <p:cNvPr id="5144" name="Text Box 23"/>
          <p:cNvSpPr txBox="1">
            <a:spLocks noChangeArrowheads="1"/>
          </p:cNvSpPr>
          <p:nvPr/>
        </p:nvSpPr>
        <p:spPr bwMode="auto">
          <a:xfrm>
            <a:off x="107950" y="4292600"/>
            <a:ext cx="865188" cy="304800"/>
          </a:xfrm>
          <a:prstGeom prst="rect">
            <a:avLst/>
          </a:prstGeom>
          <a:noFill/>
          <a:ln w="9525">
            <a:noFill/>
            <a:miter lim="800000"/>
            <a:headEnd/>
            <a:tailEnd/>
          </a:ln>
        </p:spPr>
        <p:txBody>
          <a:bodyPr wrap="none">
            <a:spAutoFit/>
          </a:bodyPr>
          <a:lstStyle/>
          <a:p>
            <a:r>
              <a:rPr lang="cs-CZ" sz="1400">
                <a:latin typeface="Verdana" pitchFamily="34" charset="0"/>
              </a:rPr>
              <a:t>Placebo</a:t>
            </a:r>
          </a:p>
        </p:txBody>
      </p:sp>
      <p:pic>
        <p:nvPicPr>
          <p:cNvPr id="5145" name="Picture 24"/>
          <p:cNvPicPr>
            <a:picLocks noChangeAspect="1" noChangeArrowheads="1"/>
          </p:cNvPicPr>
          <p:nvPr/>
        </p:nvPicPr>
        <p:blipFill>
          <a:blip r:embed="rId7" cstate="print"/>
          <a:srcRect/>
          <a:stretch>
            <a:fillRect/>
          </a:stretch>
        </p:blipFill>
        <p:spPr bwMode="auto">
          <a:xfrm>
            <a:off x="179388" y="4797425"/>
            <a:ext cx="719137" cy="539750"/>
          </a:xfrm>
          <a:prstGeom prst="rect">
            <a:avLst/>
          </a:prstGeom>
          <a:noFill/>
          <a:ln w="9525">
            <a:noFill/>
            <a:miter lim="800000"/>
            <a:headEnd/>
            <a:tailEnd/>
          </a:ln>
        </p:spPr>
      </p:pic>
      <p:sp>
        <p:nvSpPr>
          <p:cNvPr id="5146" name="AutoShape 25"/>
          <p:cNvSpPr>
            <a:spLocks noChangeArrowheads="1"/>
          </p:cNvSpPr>
          <p:nvPr/>
        </p:nvSpPr>
        <p:spPr bwMode="auto">
          <a:xfrm>
            <a:off x="1258888" y="4797425"/>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47" name="AutoShape 26"/>
          <p:cNvSpPr>
            <a:spLocks noChangeArrowheads="1"/>
          </p:cNvSpPr>
          <p:nvPr/>
        </p:nvSpPr>
        <p:spPr bwMode="auto">
          <a:xfrm>
            <a:off x="1258888" y="1989138"/>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48" name="AutoShape 27"/>
          <p:cNvSpPr>
            <a:spLocks noChangeArrowheads="1"/>
          </p:cNvSpPr>
          <p:nvPr/>
        </p:nvSpPr>
        <p:spPr bwMode="auto">
          <a:xfrm>
            <a:off x="1635125" y="4851400"/>
            <a:ext cx="433388"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49" name="AutoShape 28"/>
          <p:cNvSpPr>
            <a:spLocks noChangeArrowheads="1"/>
          </p:cNvSpPr>
          <p:nvPr/>
        </p:nvSpPr>
        <p:spPr bwMode="auto">
          <a:xfrm>
            <a:off x="1633538" y="2049463"/>
            <a:ext cx="433387"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50" name="Line 29"/>
          <p:cNvSpPr>
            <a:spLocks noChangeShapeType="1"/>
          </p:cNvSpPr>
          <p:nvPr/>
        </p:nvSpPr>
        <p:spPr bwMode="auto">
          <a:xfrm>
            <a:off x="1851025" y="2430463"/>
            <a:ext cx="0" cy="2376487"/>
          </a:xfrm>
          <a:prstGeom prst="line">
            <a:avLst/>
          </a:prstGeom>
          <a:noFill/>
          <a:ln w="38100">
            <a:solidFill>
              <a:schemeClr val="tx1"/>
            </a:solidFill>
            <a:round/>
            <a:headEnd type="triangle" w="med" len="med"/>
            <a:tailEnd type="triangle" w="med" len="med"/>
          </a:ln>
        </p:spPr>
        <p:txBody>
          <a:bodyPr/>
          <a:lstStyle/>
          <a:p>
            <a:endParaRPr lang="cs-CZ"/>
          </a:p>
        </p:txBody>
      </p:sp>
      <p:sp>
        <p:nvSpPr>
          <p:cNvPr id="5151" name="Rectangle 30"/>
          <p:cNvSpPr>
            <a:spLocks noChangeArrowheads="1"/>
          </p:cNvSpPr>
          <p:nvPr/>
        </p:nvSpPr>
        <p:spPr bwMode="auto">
          <a:xfrm>
            <a:off x="4278313" y="3706813"/>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52" name="Rectangle 31"/>
          <p:cNvSpPr>
            <a:spLocks noChangeArrowheads="1"/>
          </p:cNvSpPr>
          <p:nvPr/>
        </p:nvSpPr>
        <p:spPr bwMode="auto">
          <a:xfrm>
            <a:off x="4283075" y="876300"/>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53" name="Picture 32"/>
          <p:cNvPicPr>
            <a:picLocks noChangeAspect="1" noChangeArrowheads="1"/>
          </p:cNvPicPr>
          <p:nvPr/>
        </p:nvPicPr>
        <p:blipFill>
          <a:blip r:embed="rId5" cstate="print"/>
          <a:srcRect/>
          <a:stretch>
            <a:fillRect/>
          </a:stretch>
        </p:blipFill>
        <p:spPr bwMode="auto">
          <a:xfrm>
            <a:off x="4427538" y="1377950"/>
            <a:ext cx="144462" cy="384175"/>
          </a:xfrm>
          <a:prstGeom prst="rect">
            <a:avLst/>
          </a:prstGeom>
          <a:noFill/>
          <a:ln w="9525">
            <a:noFill/>
            <a:miter lim="800000"/>
            <a:headEnd/>
            <a:tailEnd/>
          </a:ln>
        </p:spPr>
      </p:pic>
      <p:pic>
        <p:nvPicPr>
          <p:cNvPr id="5154" name="Picture 33"/>
          <p:cNvPicPr>
            <a:picLocks noChangeAspect="1" noChangeArrowheads="1"/>
          </p:cNvPicPr>
          <p:nvPr/>
        </p:nvPicPr>
        <p:blipFill>
          <a:blip r:embed="rId6" cstate="print"/>
          <a:srcRect/>
          <a:stretch>
            <a:fillRect/>
          </a:stretch>
        </p:blipFill>
        <p:spPr bwMode="auto">
          <a:xfrm>
            <a:off x="4427538" y="3735388"/>
            <a:ext cx="144462" cy="384175"/>
          </a:xfrm>
          <a:prstGeom prst="rect">
            <a:avLst/>
          </a:prstGeom>
          <a:noFill/>
          <a:ln w="9525">
            <a:noFill/>
            <a:miter lim="800000"/>
            <a:headEnd/>
            <a:tailEnd/>
          </a:ln>
        </p:spPr>
      </p:pic>
      <p:pic>
        <p:nvPicPr>
          <p:cNvPr id="5155" name="Picture 34"/>
          <p:cNvPicPr>
            <a:picLocks noChangeAspect="1" noChangeArrowheads="1"/>
          </p:cNvPicPr>
          <p:nvPr/>
        </p:nvPicPr>
        <p:blipFill>
          <a:blip r:embed="rId6" cstate="print"/>
          <a:srcRect/>
          <a:stretch>
            <a:fillRect/>
          </a:stretch>
        </p:blipFill>
        <p:spPr bwMode="auto">
          <a:xfrm>
            <a:off x="4427538" y="4206875"/>
            <a:ext cx="144462" cy="384175"/>
          </a:xfrm>
          <a:prstGeom prst="rect">
            <a:avLst/>
          </a:prstGeom>
          <a:noFill/>
          <a:ln w="9525">
            <a:noFill/>
            <a:miter lim="800000"/>
            <a:headEnd/>
            <a:tailEnd/>
          </a:ln>
        </p:spPr>
      </p:pic>
      <p:pic>
        <p:nvPicPr>
          <p:cNvPr id="5156" name="Picture 35"/>
          <p:cNvPicPr>
            <a:picLocks noChangeAspect="1" noChangeArrowheads="1"/>
          </p:cNvPicPr>
          <p:nvPr/>
        </p:nvPicPr>
        <p:blipFill>
          <a:blip r:embed="rId6" cstate="print"/>
          <a:srcRect/>
          <a:stretch>
            <a:fillRect/>
          </a:stretch>
        </p:blipFill>
        <p:spPr bwMode="auto">
          <a:xfrm>
            <a:off x="4427538" y="2320925"/>
            <a:ext cx="144462" cy="384175"/>
          </a:xfrm>
          <a:prstGeom prst="rect">
            <a:avLst/>
          </a:prstGeom>
          <a:noFill/>
          <a:ln w="9525">
            <a:noFill/>
            <a:miter lim="800000"/>
            <a:headEnd/>
            <a:tailEnd/>
          </a:ln>
        </p:spPr>
      </p:pic>
      <p:pic>
        <p:nvPicPr>
          <p:cNvPr id="5157" name="Picture 36"/>
          <p:cNvPicPr>
            <a:picLocks noChangeAspect="1" noChangeArrowheads="1"/>
          </p:cNvPicPr>
          <p:nvPr/>
        </p:nvPicPr>
        <p:blipFill>
          <a:blip r:embed="rId6" cstate="print"/>
          <a:srcRect/>
          <a:stretch>
            <a:fillRect/>
          </a:stretch>
        </p:blipFill>
        <p:spPr bwMode="auto">
          <a:xfrm>
            <a:off x="4427538" y="5149850"/>
            <a:ext cx="144462" cy="384175"/>
          </a:xfrm>
          <a:prstGeom prst="rect">
            <a:avLst/>
          </a:prstGeom>
          <a:noFill/>
          <a:ln w="9525">
            <a:noFill/>
            <a:miter lim="800000"/>
            <a:headEnd/>
            <a:tailEnd/>
          </a:ln>
        </p:spPr>
      </p:pic>
      <p:pic>
        <p:nvPicPr>
          <p:cNvPr id="5158" name="Picture 37"/>
          <p:cNvPicPr>
            <a:picLocks noChangeAspect="1" noChangeArrowheads="1"/>
          </p:cNvPicPr>
          <p:nvPr/>
        </p:nvPicPr>
        <p:blipFill>
          <a:blip r:embed="rId6" cstate="print"/>
          <a:srcRect/>
          <a:stretch>
            <a:fillRect/>
          </a:stretch>
        </p:blipFill>
        <p:spPr bwMode="auto">
          <a:xfrm>
            <a:off x="4427538" y="2792413"/>
            <a:ext cx="144462" cy="384175"/>
          </a:xfrm>
          <a:prstGeom prst="rect">
            <a:avLst/>
          </a:prstGeom>
          <a:noFill/>
          <a:ln w="9525">
            <a:noFill/>
            <a:miter lim="800000"/>
            <a:headEnd/>
            <a:tailEnd/>
          </a:ln>
        </p:spPr>
      </p:pic>
      <p:pic>
        <p:nvPicPr>
          <p:cNvPr id="5159" name="Picture 38"/>
          <p:cNvPicPr>
            <a:picLocks noChangeAspect="1" noChangeArrowheads="1"/>
          </p:cNvPicPr>
          <p:nvPr/>
        </p:nvPicPr>
        <p:blipFill>
          <a:blip r:embed="rId6" cstate="print"/>
          <a:srcRect/>
          <a:stretch>
            <a:fillRect/>
          </a:stretch>
        </p:blipFill>
        <p:spPr bwMode="auto">
          <a:xfrm>
            <a:off x="4427538" y="1849438"/>
            <a:ext cx="144462" cy="384175"/>
          </a:xfrm>
          <a:prstGeom prst="rect">
            <a:avLst/>
          </a:prstGeom>
          <a:noFill/>
          <a:ln w="9525">
            <a:noFill/>
            <a:miter lim="800000"/>
            <a:headEnd/>
            <a:tailEnd/>
          </a:ln>
        </p:spPr>
      </p:pic>
      <p:pic>
        <p:nvPicPr>
          <p:cNvPr id="5160" name="Picture 39"/>
          <p:cNvPicPr>
            <a:picLocks noChangeAspect="1" noChangeArrowheads="1"/>
          </p:cNvPicPr>
          <p:nvPr/>
        </p:nvPicPr>
        <p:blipFill>
          <a:blip r:embed="rId5" cstate="print"/>
          <a:srcRect/>
          <a:stretch>
            <a:fillRect/>
          </a:stretch>
        </p:blipFill>
        <p:spPr bwMode="auto">
          <a:xfrm>
            <a:off x="4427538" y="5621338"/>
            <a:ext cx="144462" cy="384175"/>
          </a:xfrm>
          <a:prstGeom prst="rect">
            <a:avLst/>
          </a:prstGeom>
          <a:noFill/>
          <a:ln w="9525">
            <a:noFill/>
            <a:miter lim="800000"/>
            <a:headEnd/>
            <a:tailEnd/>
          </a:ln>
        </p:spPr>
      </p:pic>
      <p:pic>
        <p:nvPicPr>
          <p:cNvPr id="5161" name="Picture 40"/>
          <p:cNvPicPr>
            <a:picLocks noChangeAspect="1" noChangeArrowheads="1"/>
          </p:cNvPicPr>
          <p:nvPr/>
        </p:nvPicPr>
        <p:blipFill>
          <a:blip r:embed="rId5" cstate="print"/>
          <a:srcRect/>
          <a:stretch>
            <a:fillRect/>
          </a:stretch>
        </p:blipFill>
        <p:spPr bwMode="auto">
          <a:xfrm>
            <a:off x="4427538" y="6092825"/>
            <a:ext cx="144462" cy="384175"/>
          </a:xfrm>
          <a:prstGeom prst="rect">
            <a:avLst/>
          </a:prstGeom>
          <a:noFill/>
          <a:ln w="9525">
            <a:noFill/>
            <a:miter lim="800000"/>
            <a:headEnd/>
            <a:tailEnd/>
          </a:ln>
        </p:spPr>
      </p:pic>
      <p:pic>
        <p:nvPicPr>
          <p:cNvPr id="5162" name="Picture 41"/>
          <p:cNvPicPr>
            <a:picLocks noChangeAspect="1" noChangeArrowheads="1"/>
          </p:cNvPicPr>
          <p:nvPr/>
        </p:nvPicPr>
        <p:blipFill>
          <a:blip r:embed="rId5" cstate="print"/>
          <a:srcRect/>
          <a:stretch>
            <a:fillRect/>
          </a:stretch>
        </p:blipFill>
        <p:spPr bwMode="auto">
          <a:xfrm>
            <a:off x="4427538" y="4678363"/>
            <a:ext cx="144462" cy="384175"/>
          </a:xfrm>
          <a:prstGeom prst="rect">
            <a:avLst/>
          </a:prstGeom>
          <a:noFill/>
          <a:ln w="9525">
            <a:noFill/>
            <a:miter lim="800000"/>
            <a:headEnd/>
            <a:tailEnd/>
          </a:ln>
        </p:spPr>
      </p:pic>
      <p:pic>
        <p:nvPicPr>
          <p:cNvPr id="5163" name="Picture 42"/>
          <p:cNvPicPr>
            <a:picLocks noChangeAspect="1" noChangeArrowheads="1"/>
          </p:cNvPicPr>
          <p:nvPr/>
        </p:nvPicPr>
        <p:blipFill>
          <a:blip r:embed="rId5" cstate="print"/>
          <a:srcRect/>
          <a:stretch>
            <a:fillRect/>
          </a:stretch>
        </p:blipFill>
        <p:spPr bwMode="auto">
          <a:xfrm>
            <a:off x="4427538" y="3263900"/>
            <a:ext cx="144462" cy="384175"/>
          </a:xfrm>
          <a:prstGeom prst="rect">
            <a:avLst/>
          </a:prstGeom>
          <a:noFill/>
          <a:ln w="9525">
            <a:noFill/>
            <a:miter lim="800000"/>
            <a:headEnd/>
            <a:tailEnd/>
          </a:ln>
        </p:spPr>
      </p:pic>
      <p:pic>
        <p:nvPicPr>
          <p:cNvPr id="5164" name="Picture 43"/>
          <p:cNvPicPr>
            <a:picLocks noChangeAspect="1" noChangeArrowheads="1"/>
          </p:cNvPicPr>
          <p:nvPr/>
        </p:nvPicPr>
        <p:blipFill>
          <a:blip r:embed="rId5" cstate="print"/>
          <a:srcRect/>
          <a:stretch>
            <a:fillRect/>
          </a:stretch>
        </p:blipFill>
        <p:spPr bwMode="auto">
          <a:xfrm>
            <a:off x="4427538" y="906463"/>
            <a:ext cx="144462" cy="384175"/>
          </a:xfrm>
          <a:prstGeom prst="rect">
            <a:avLst/>
          </a:prstGeom>
          <a:noFill/>
          <a:ln w="9525">
            <a:noFill/>
            <a:miter lim="800000"/>
            <a:headEnd/>
            <a:tailEnd/>
          </a:ln>
        </p:spPr>
      </p:pic>
      <p:sp>
        <p:nvSpPr>
          <p:cNvPr id="5165" name="AutoShape 44"/>
          <p:cNvSpPr>
            <a:spLocks noChangeArrowheads="1"/>
          </p:cNvSpPr>
          <p:nvPr/>
        </p:nvSpPr>
        <p:spPr bwMode="auto">
          <a:xfrm>
            <a:off x="4643438" y="4941888"/>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66" name="AutoShape 45"/>
          <p:cNvSpPr>
            <a:spLocks noChangeArrowheads="1"/>
          </p:cNvSpPr>
          <p:nvPr/>
        </p:nvSpPr>
        <p:spPr bwMode="auto">
          <a:xfrm>
            <a:off x="4643438" y="2133600"/>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67" name="AutoShape 46"/>
          <p:cNvSpPr>
            <a:spLocks noChangeArrowheads="1"/>
          </p:cNvSpPr>
          <p:nvPr/>
        </p:nvSpPr>
        <p:spPr bwMode="auto">
          <a:xfrm>
            <a:off x="5019675" y="4995863"/>
            <a:ext cx="433388"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68" name="AutoShape 47"/>
          <p:cNvSpPr>
            <a:spLocks noChangeArrowheads="1"/>
          </p:cNvSpPr>
          <p:nvPr/>
        </p:nvSpPr>
        <p:spPr bwMode="auto">
          <a:xfrm>
            <a:off x="5018088" y="2193925"/>
            <a:ext cx="433387"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69" name="Line 48"/>
          <p:cNvSpPr>
            <a:spLocks noChangeShapeType="1"/>
          </p:cNvSpPr>
          <p:nvPr/>
        </p:nvSpPr>
        <p:spPr bwMode="auto">
          <a:xfrm>
            <a:off x="5235575" y="2574925"/>
            <a:ext cx="0" cy="2376488"/>
          </a:xfrm>
          <a:prstGeom prst="line">
            <a:avLst/>
          </a:prstGeom>
          <a:noFill/>
          <a:ln w="38100">
            <a:solidFill>
              <a:schemeClr val="tx1"/>
            </a:solidFill>
            <a:round/>
            <a:headEnd type="triangle" w="med" len="med"/>
            <a:tailEnd type="triangle" w="med" len="med"/>
          </a:ln>
        </p:spPr>
        <p:txBody>
          <a:bodyPr/>
          <a:lstStyle/>
          <a:p>
            <a:endParaRPr lang="cs-CZ"/>
          </a:p>
        </p:txBody>
      </p:sp>
      <p:sp>
        <p:nvSpPr>
          <p:cNvPr id="49" name="AutoShape 49"/>
          <p:cNvSpPr>
            <a:spLocks noChangeArrowheads="1"/>
          </p:cNvSpPr>
          <p:nvPr/>
        </p:nvSpPr>
        <p:spPr bwMode="auto">
          <a:xfrm rot="16200000">
            <a:off x="1364456" y="3404394"/>
            <a:ext cx="900113" cy="327025"/>
          </a:xfrm>
          <a:prstGeom prst="roundRect">
            <a:avLst>
              <a:gd name="adj" fmla="val 16667"/>
            </a:avLst>
          </a:prstGeom>
          <a:solidFill>
            <a:srgbClr val="FF0000"/>
          </a:solidFill>
          <a:ln w="9525">
            <a:noFill/>
            <a:round/>
            <a:headEnd/>
            <a:tailEnd/>
          </a:ln>
          <a:effectLst/>
        </p:spPr>
        <p:txBody>
          <a:bodyPr wrap="none">
            <a:spAutoFit/>
          </a:bodyPr>
          <a:lstStyle/>
          <a:p>
            <a:pPr fontAlgn="auto">
              <a:spcBef>
                <a:spcPts val="0"/>
              </a:spcBef>
              <a:spcAft>
                <a:spcPts val="0"/>
              </a:spcAft>
              <a:defRPr/>
            </a:pPr>
            <a:r>
              <a:rPr lang="cs-CZ" sz="1400">
                <a:solidFill>
                  <a:schemeClr val="bg1"/>
                </a:solidFill>
                <a:effectLst>
                  <a:outerShdw blurRad="38100" dist="38100" dir="2700000" algn="tl">
                    <a:srgbClr val="000000"/>
                  </a:outerShdw>
                </a:effectLst>
                <a:latin typeface="Verdana" pitchFamily="34" charset="0"/>
                <a:cs typeface="+mn-cs"/>
              </a:rPr>
              <a:t>Rozdíl ?</a:t>
            </a:r>
          </a:p>
        </p:txBody>
      </p:sp>
      <p:sp>
        <p:nvSpPr>
          <p:cNvPr id="5171" name="AutoShape 50"/>
          <p:cNvSpPr>
            <a:spLocks noChangeArrowheads="1"/>
          </p:cNvSpPr>
          <p:nvPr/>
        </p:nvSpPr>
        <p:spPr bwMode="auto">
          <a:xfrm rot="-5400000">
            <a:off x="4796631" y="3480594"/>
            <a:ext cx="750888" cy="336550"/>
          </a:xfrm>
          <a:prstGeom prst="roundRect">
            <a:avLst>
              <a:gd name="adj" fmla="val 16667"/>
            </a:avLst>
          </a:prstGeom>
          <a:solidFill>
            <a:srgbClr val="FFFF99"/>
          </a:solidFill>
          <a:ln w="9525">
            <a:solidFill>
              <a:schemeClr val="tx1"/>
            </a:solidFill>
            <a:round/>
            <a:headEnd/>
            <a:tailEnd/>
          </a:ln>
        </p:spPr>
        <p:txBody>
          <a:bodyPr wrap="none">
            <a:spAutoFit/>
          </a:bodyPr>
          <a:lstStyle/>
          <a:p>
            <a:r>
              <a:rPr lang="cs-CZ" sz="1400">
                <a:latin typeface="Verdana" pitchFamily="34" charset="0"/>
              </a:rPr>
              <a:t>Rozdíl</a:t>
            </a:r>
          </a:p>
        </p:txBody>
      </p:sp>
      <p:sp>
        <p:nvSpPr>
          <p:cNvPr id="5172" name="Rectangle 51"/>
          <p:cNvSpPr>
            <a:spLocks noChangeArrowheads="1"/>
          </p:cNvSpPr>
          <p:nvPr/>
        </p:nvSpPr>
        <p:spPr bwMode="auto">
          <a:xfrm>
            <a:off x="5772150" y="3698875"/>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sp>
        <p:nvSpPr>
          <p:cNvPr id="5173" name="Rectangle 52"/>
          <p:cNvSpPr>
            <a:spLocks noChangeArrowheads="1"/>
          </p:cNvSpPr>
          <p:nvPr/>
        </p:nvSpPr>
        <p:spPr bwMode="auto">
          <a:xfrm>
            <a:off x="5776913" y="868363"/>
            <a:ext cx="504825" cy="2838450"/>
          </a:xfrm>
          <a:prstGeom prst="rect">
            <a:avLst/>
          </a:prstGeom>
          <a:solidFill>
            <a:schemeClr val="bg1"/>
          </a:solidFill>
          <a:ln w="9525">
            <a:solidFill>
              <a:schemeClr val="tx1"/>
            </a:solidFill>
            <a:prstDash val="lgDash"/>
            <a:miter lim="800000"/>
            <a:headEnd/>
            <a:tailEnd/>
          </a:ln>
        </p:spPr>
        <p:txBody>
          <a:bodyPr wrap="none" anchor="ctr"/>
          <a:lstStyle/>
          <a:p>
            <a:pPr algn="ctr"/>
            <a:r>
              <a:rPr lang="cs-CZ" sz="1400">
                <a:latin typeface="Verdana" pitchFamily="34" charset="0"/>
              </a:rPr>
              <a:t>      </a:t>
            </a:r>
          </a:p>
        </p:txBody>
      </p:sp>
      <p:pic>
        <p:nvPicPr>
          <p:cNvPr id="5174" name="Picture 53"/>
          <p:cNvPicPr>
            <a:picLocks noChangeAspect="1" noChangeArrowheads="1"/>
          </p:cNvPicPr>
          <p:nvPr/>
        </p:nvPicPr>
        <p:blipFill>
          <a:blip r:embed="rId5" cstate="print"/>
          <a:srcRect/>
          <a:stretch>
            <a:fillRect/>
          </a:stretch>
        </p:blipFill>
        <p:spPr bwMode="auto">
          <a:xfrm>
            <a:off x="5937250" y="1377950"/>
            <a:ext cx="144463" cy="384175"/>
          </a:xfrm>
          <a:prstGeom prst="rect">
            <a:avLst/>
          </a:prstGeom>
          <a:noFill/>
          <a:ln w="9525">
            <a:noFill/>
            <a:miter lim="800000"/>
            <a:headEnd/>
            <a:tailEnd/>
          </a:ln>
        </p:spPr>
      </p:pic>
      <p:pic>
        <p:nvPicPr>
          <p:cNvPr id="5175" name="Picture 54"/>
          <p:cNvPicPr>
            <a:picLocks noChangeAspect="1" noChangeArrowheads="1"/>
          </p:cNvPicPr>
          <p:nvPr/>
        </p:nvPicPr>
        <p:blipFill>
          <a:blip r:embed="rId6" cstate="print"/>
          <a:srcRect/>
          <a:stretch>
            <a:fillRect/>
          </a:stretch>
        </p:blipFill>
        <p:spPr bwMode="auto">
          <a:xfrm>
            <a:off x="5937250" y="908050"/>
            <a:ext cx="144463" cy="384175"/>
          </a:xfrm>
          <a:prstGeom prst="rect">
            <a:avLst/>
          </a:prstGeom>
          <a:noFill/>
          <a:ln w="9525">
            <a:noFill/>
            <a:miter lim="800000"/>
            <a:headEnd/>
            <a:tailEnd/>
          </a:ln>
        </p:spPr>
      </p:pic>
      <p:pic>
        <p:nvPicPr>
          <p:cNvPr id="5176" name="Picture 55"/>
          <p:cNvPicPr>
            <a:picLocks noChangeAspect="1" noChangeArrowheads="1"/>
          </p:cNvPicPr>
          <p:nvPr/>
        </p:nvPicPr>
        <p:blipFill>
          <a:blip r:embed="rId6" cstate="print"/>
          <a:srcRect/>
          <a:stretch>
            <a:fillRect/>
          </a:stretch>
        </p:blipFill>
        <p:spPr bwMode="auto">
          <a:xfrm>
            <a:off x="5937250" y="4202113"/>
            <a:ext cx="144463" cy="384175"/>
          </a:xfrm>
          <a:prstGeom prst="rect">
            <a:avLst/>
          </a:prstGeom>
          <a:noFill/>
          <a:ln w="9525">
            <a:noFill/>
            <a:miter lim="800000"/>
            <a:headEnd/>
            <a:tailEnd/>
          </a:ln>
        </p:spPr>
      </p:pic>
      <p:pic>
        <p:nvPicPr>
          <p:cNvPr id="5177" name="Picture 56"/>
          <p:cNvPicPr>
            <a:picLocks noChangeAspect="1" noChangeArrowheads="1"/>
          </p:cNvPicPr>
          <p:nvPr/>
        </p:nvPicPr>
        <p:blipFill>
          <a:blip r:embed="rId6" cstate="print"/>
          <a:srcRect/>
          <a:stretch>
            <a:fillRect/>
          </a:stretch>
        </p:blipFill>
        <p:spPr bwMode="auto">
          <a:xfrm>
            <a:off x="5937250" y="3730625"/>
            <a:ext cx="144463" cy="384175"/>
          </a:xfrm>
          <a:prstGeom prst="rect">
            <a:avLst/>
          </a:prstGeom>
          <a:noFill/>
          <a:ln w="9525">
            <a:noFill/>
            <a:miter lim="800000"/>
            <a:headEnd/>
            <a:tailEnd/>
          </a:ln>
        </p:spPr>
      </p:pic>
      <p:pic>
        <p:nvPicPr>
          <p:cNvPr id="5178" name="Picture 57"/>
          <p:cNvPicPr>
            <a:picLocks noChangeAspect="1" noChangeArrowheads="1"/>
          </p:cNvPicPr>
          <p:nvPr/>
        </p:nvPicPr>
        <p:blipFill>
          <a:blip r:embed="rId6" cstate="print"/>
          <a:srcRect/>
          <a:stretch>
            <a:fillRect/>
          </a:stretch>
        </p:blipFill>
        <p:spPr bwMode="auto">
          <a:xfrm>
            <a:off x="5937250" y="5143500"/>
            <a:ext cx="144463" cy="384175"/>
          </a:xfrm>
          <a:prstGeom prst="rect">
            <a:avLst/>
          </a:prstGeom>
          <a:noFill/>
          <a:ln w="9525">
            <a:noFill/>
            <a:miter lim="800000"/>
            <a:headEnd/>
            <a:tailEnd/>
          </a:ln>
        </p:spPr>
      </p:pic>
      <p:pic>
        <p:nvPicPr>
          <p:cNvPr id="5179" name="Picture 58"/>
          <p:cNvPicPr>
            <a:picLocks noChangeAspect="1" noChangeArrowheads="1"/>
          </p:cNvPicPr>
          <p:nvPr/>
        </p:nvPicPr>
        <p:blipFill>
          <a:blip r:embed="rId6" cstate="print"/>
          <a:srcRect/>
          <a:stretch>
            <a:fillRect/>
          </a:stretch>
        </p:blipFill>
        <p:spPr bwMode="auto">
          <a:xfrm>
            <a:off x="5937250" y="2789238"/>
            <a:ext cx="144463" cy="384175"/>
          </a:xfrm>
          <a:prstGeom prst="rect">
            <a:avLst/>
          </a:prstGeom>
          <a:noFill/>
          <a:ln w="9525">
            <a:noFill/>
            <a:miter lim="800000"/>
            <a:headEnd/>
            <a:tailEnd/>
          </a:ln>
        </p:spPr>
      </p:pic>
      <p:pic>
        <p:nvPicPr>
          <p:cNvPr id="5180" name="Picture 59"/>
          <p:cNvPicPr>
            <a:picLocks noChangeAspect="1" noChangeArrowheads="1"/>
          </p:cNvPicPr>
          <p:nvPr/>
        </p:nvPicPr>
        <p:blipFill>
          <a:blip r:embed="rId6" cstate="print"/>
          <a:srcRect/>
          <a:stretch>
            <a:fillRect/>
          </a:stretch>
        </p:blipFill>
        <p:spPr bwMode="auto">
          <a:xfrm>
            <a:off x="5937250" y="1847850"/>
            <a:ext cx="144463" cy="384175"/>
          </a:xfrm>
          <a:prstGeom prst="rect">
            <a:avLst/>
          </a:prstGeom>
          <a:noFill/>
          <a:ln w="9525">
            <a:noFill/>
            <a:miter lim="800000"/>
            <a:headEnd/>
            <a:tailEnd/>
          </a:ln>
        </p:spPr>
      </p:pic>
      <p:pic>
        <p:nvPicPr>
          <p:cNvPr id="5181" name="Picture 60"/>
          <p:cNvPicPr>
            <a:picLocks noChangeAspect="1" noChangeArrowheads="1"/>
          </p:cNvPicPr>
          <p:nvPr/>
        </p:nvPicPr>
        <p:blipFill>
          <a:blip r:embed="rId5" cstate="print"/>
          <a:srcRect/>
          <a:stretch>
            <a:fillRect/>
          </a:stretch>
        </p:blipFill>
        <p:spPr bwMode="auto">
          <a:xfrm>
            <a:off x="5937250" y="2319338"/>
            <a:ext cx="144463" cy="384175"/>
          </a:xfrm>
          <a:prstGeom prst="rect">
            <a:avLst/>
          </a:prstGeom>
          <a:noFill/>
          <a:ln w="9525">
            <a:noFill/>
            <a:miter lim="800000"/>
            <a:headEnd/>
            <a:tailEnd/>
          </a:ln>
        </p:spPr>
      </p:pic>
      <p:pic>
        <p:nvPicPr>
          <p:cNvPr id="5182" name="Picture 61"/>
          <p:cNvPicPr>
            <a:picLocks noChangeAspect="1" noChangeArrowheads="1"/>
          </p:cNvPicPr>
          <p:nvPr/>
        </p:nvPicPr>
        <p:blipFill>
          <a:blip r:embed="rId5" cstate="print"/>
          <a:srcRect/>
          <a:stretch>
            <a:fillRect/>
          </a:stretch>
        </p:blipFill>
        <p:spPr bwMode="auto">
          <a:xfrm>
            <a:off x="5937250" y="6084888"/>
            <a:ext cx="144463" cy="384175"/>
          </a:xfrm>
          <a:prstGeom prst="rect">
            <a:avLst/>
          </a:prstGeom>
          <a:noFill/>
          <a:ln w="9525">
            <a:noFill/>
            <a:miter lim="800000"/>
            <a:headEnd/>
            <a:tailEnd/>
          </a:ln>
        </p:spPr>
      </p:pic>
      <p:pic>
        <p:nvPicPr>
          <p:cNvPr id="5183" name="Picture 62"/>
          <p:cNvPicPr>
            <a:picLocks noChangeAspect="1" noChangeArrowheads="1"/>
          </p:cNvPicPr>
          <p:nvPr/>
        </p:nvPicPr>
        <p:blipFill>
          <a:blip r:embed="rId5" cstate="print"/>
          <a:srcRect/>
          <a:stretch>
            <a:fillRect/>
          </a:stretch>
        </p:blipFill>
        <p:spPr bwMode="auto">
          <a:xfrm>
            <a:off x="5937250" y="4672013"/>
            <a:ext cx="144463" cy="384175"/>
          </a:xfrm>
          <a:prstGeom prst="rect">
            <a:avLst/>
          </a:prstGeom>
          <a:noFill/>
          <a:ln w="9525">
            <a:noFill/>
            <a:miter lim="800000"/>
            <a:headEnd/>
            <a:tailEnd/>
          </a:ln>
        </p:spPr>
      </p:pic>
      <p:pic>
        <p:nvPicPr>
          <p:cNvPr id="5184" name="Picture 63"/>
          <p:cNvPicPr>
            <a:picLocks noChangeAspect="1" noChangeArrowheads="1"/>
          </p:cNvPicPr>
          <p:nvPr/>
        </p:nvPicPr>
        <p:blipFill>
          <a:blip r:embed="rId5" cstate="print"/>
          <a:srcRect/>
          <a:stretch>
            <a:fillRect/>
          </a:stretch>
        </p:blipFill>
        <p:spPr bwMode="auto">
          <a:xfrm>
            <a:off x="5937250" y="3260725"/>
            <a:ext cx="144463" cy="384175"/>
          </a:xfrm>
          <a:prstGeom prst="rect">
            <a:avLst/>
          </a:prstGeom>
          <a:noFill/>
          <a:ln w="9525">
            <a:noFill/>
            <a:miter lim="800000"/>
            <a:headEnd/>
            <a:tailEnd/>
          </a:ln>
        </p:spPr>
      </p:pic>
      <p:pic>
        <p:nvPicPr>
          <p:cNvPr id="5185" name="Picture 64"/>
          <p:cNvPicPr>
            <a:picLocks noChangeAspect="1" noChangeArrowheads="1"/>
          </p:cNvPicPr>
          <p:nvPr/>
        </p:nvPicPr>
        <p:blipFill>
          <a:blip r:embed="rId5" cstate="print"/>
          <a:srcRect/>
          <a:stretch>
            <a:fillRect/>
          </a:stretch>
        </p:blipFill>
        <p:spPr bwMode="auto">
          <a:xfrm>
            <a:off x="5937250" y="5613400"/>
            <a:ext cx="144463" cy="384175"/>
          </a:xfrm>
          <a:prstGeom prst="rect">
            <a:avLst/>
          </a:prstGeom>
          <a:noFill/>
          <a:ln w="9525">
            <a:noFill/>
            <a:miter lim="800000"/>
            <a:headEnd/>
            <a:tailEnd/>
          </a:ln>
        </p:spPr>
      </p:pic>
      <p:sp>
        <p:nvSpPr>
          <p:cNvPr id="5186" name="AutoShape 65"/>
          <p:cNvSpPr>
            <a:spLocks noChangeArrowheads="1"/>
          </p:cNvSpPr>
          <p:nvPr/>
        </p:nvSpPr>
        <p:spPr bwMode="auto">
          <a:xfrm>
            <a:off x="6137275" y="4933950"/>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87" name="AutoShape 66"/>
          <p:cNvSpPr>
            <a:spLocks noChangeArrowheads="1"/>
          </p:cNvSpPr>
          <p:nvPr/>
        </p:nvSpPr>
        <p:spPr bwMode="auto">
          <a:xfrm>
            <a:off x="6137275" y="2125663"/>
            <a:ext cx="288925" cy="485775"/>
          </a:xfrm>
          <a:prstGeom prst="rightArrow">
            <a:avLst>
              <a:gd name="adj1" fmla="val 49676"/>
              <a:gd name="adj2" fmla="val 69782"/>
            </a:avLst>
          </a:prstGeom>
          <a:solidFill>
            <a:schemeClr val="accent1"/>
          </a:solidFill>
          <a:ln w="9525">
            <a:solidFill>
              <a:schemeClr val="tx1"/>
            </a:solidFill>
            <a:miter lim="800000"/>
            <a:headEnd/>
            <a:tailEnd/>
          </a:ln>
        </p:spPr>
        <p:txBody>
          <a:bodyPr wrap="none" anchor="ctr"/>
          <a:lstStyle/>
          <a:p>
            <a:endParaRPr lang="cs-CZ" sz="1400">
              <a:latin typeface="Verdana" pitchFamily="34" charset="0"/>
            </a:endParaRPr>
          </a:p>
        </p:txBody>
      </p:sp>
      <p:sp>
        <p:nvSpPr>
          <p:cNvPr id="5188" name="AutoShape 67"/>
          <p:cNvSpPr>
            <a:spLocks noChangeArrowheads="1"/>
          </p:cNvSpPr>
          <p:nvPr/>
        </p:nvSpPr>
        <p:spPr bwMode="auto">
          <a:xfrm>
            <a:off x="6513513" y="4987925"/>
            <a:ext cx="433387" cy="336550"/>
          </a:xfrm>
          <a:prstGeom prst="roundRect">
            <a:avLst>
              <a:gd name="adj" fmla="val 16667"/>
            </a:avLst>
          </a:prstGeom>
          <a:solidFill>
            <a:srgbClr val="99CCFF"/>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2</a:t>
            </a:r>
          </a:p>
        </p:txBody>
      </p:sp>
      <p:sp>
        <p:nvSpPr>
          <p:cNvPr id="5189" name="AutoShape 68"/>
          <p:cNvSpPr>
            <a:spLocks noChangeArrowheads="1"/>
          </p:cNvSpPr>
          <p:nvPr/>
        </p:nvSpPr>
        <p:spPr bwMode="auto">
          <a:xfrm>
            <a:off x="6511925" y="2185988"/>
            <a:ext cx="433388" cy="336550"/>
          </a:xfrm>
          <a:prstGeom prst="roundRect">
            <a:avLst>
              <a:gd name="adj" fmla="val 16667"/>
            </a:avLst>
          </a:prstGeom>
          <a:solidFill>
            <a:srgbClr val="FFCC99"/>
          </a:solidFill>
          <a:ln w="9525">
            <a:solidFill>
              <a:schemeClr val="tx1"/>
            </a:solidFill>
            <a:round/>
            <a:headEnd/>
            <a:tailEnd/>
          </a:ln>
        </p:spPr>
        <p:txBody>
          <a:bodyPr wrap="none">
            <a:spAutoFit/>
          </a:bodyPr>
          <a:lstStyle/>
          <a:p>
            <a:r>
              <a:rPr lang="cs-CZ" sz="1400">
                <a:latin typeface="Verdana" pitchFamily="34" charset="0"/>
              </a:rPr>
              <a:t>X</a:t>
            </a:r>
            <a:r>
              <a:rPr lang="cs-CZ" sz="1400" baseline="-25000">
                <a:latin typeface="Verdana" pitchFamily="34" charset="0"/>
              </a:rPr>
              <a:t>1</a:t>
            </a:r>
          </a:p>
        </p:txBody>
      </p:sp>
      <p:sp>
        <p:nvSpPr>
          <p:cNvPr id="5190" name="Line 69"/>
          <p:cNvSpPr>
            <a:spLocks noChangeShapeType="1"/>
          </p:cNvSpPr>
          <p:nvPr/>
        </p:nvSpPr>
        <p:spPr bwMode="auto">
          <a:xfrm>
            <a:off x="6729413" y="2566988"/>
            <a:ext cx="0" cy="2376487"/>
          </a:xfrm>
          <a:prstGeom prst="line">
            <a:avLst/>
          </a:prstGeom>
          <a:noFill/>
          <a:ln w="38100">
            <a:solidFill>
              <a:schemeClr val="tx1"/>
            </a:solidFill>
            <a:round/>
            <a:headEnd type="triangle" w="med" len="med"/>
            <a:tailEnd type="triangle" w="med" len="med"/>
          </a:ln>
        </p:spPr>
        <p:txBody>
          <a:bodyPr/>
          <a:lstStyle/>
          <a:p>
            <a:endParaRPr lang="cs-CZ"/>
          </a:p>
        </p:txBody>
      </p:sp>
      <p:sp>
        <p:nvSpPr>
          <p:cNvPr id="5191" name="AutoShape 70"/>
          <p:cNvSpPr>
            <a:spLocks noChangeArrowheads="1"/>
          </p:cNvSpPr>
          <p:nvPr/>
        </p:nvSpPr>
        <p:spPr bwMode="auto">
          <a:xfrm rot="-5400000">
            <a:off x="6290469" y="3472657"/>
            <a:ext cx="750887" cy="336550"/>
          </a:xfrm>
          <a:prstGeom prst="roundRect">
            <a:avLst>
              <a:gd name="adj" fmla="val 16667"/>
            </a:avLst>
          </a:prstGeom>
          <a:solidFill>
            <a:srgbClr val="FFFF99"/>
          </a:solidFill>
          <a:ln w="9525">
            <a:solidFill>
              <a:schemeClr val="tx1"/>
            </a:solidFill>
            <a:round/>
            <a:headEnd/>
            <a:tailEnd/>
          </a:ln>
        </p:spPr>
        <p:txBody>
          <a:bodyPr wrap="none">
            <a:spAutoFit/>
          </a:bodyPr>
          <a:lstStyle/>
          <a:p>
            <a:r>
              <a:rPr lang="cs-CZ" sz="1400">
                <a:latin typeface="Verdana" pitchFamily="34" charset="0"/>
              </a:rPr>
              <a:t>Rozdíl</a:t>
            </a:r>
          </a:p>
        </p:txBody>
      </p:sp>
      <p:sp>
        <p:nvSpPr>
          <p:cNvPr id="5192" name="Text Box 71"/>
          <p:cNvSpPr txBox="1">
            <a:spLocks noChangeArrowheads="1"/>
          </p:cNvSpPr>
          <p:nvPr/>
        </p:nvSpPr>
        <p:spPr bwMode="auto">
          <a:xfrm>
            <a:off x="4859338" y="842963"/>
            <a:ext cx="844550" cy="762000"/>
          </a:xfrm>
          <a:prstGeom prst="rect">
            <a:avLst/>
          </a:prstGeom>
          <a:noFill/>
          <a:ln w="9525">
            <a:noFill/>
            <a:miter lim="800000"/>
            <a:headEnd/>
            <a:tailEnd/>
          </a:ln>
        </p:spPr>
        <p:txBody>
          <a:bodyPr wrap="none">
            <a:spAutoFit/>
          </a:bodyPr>
          <a:lstStyle/>
          <a:p>
            <a:r>
              <a:rPr lang="cs-CZ" sz="4400">
                <a:latin typeface="Verdana" pitchFamily="34" charset="0"/>
              </a:rPr>
              <a:t>….</a:t>
            </a:r>
          </a:p>
        </p:txBody>
      </p:sp>
      <p:sp>
        <p:nvSpPr>
          <p:cNvPr id="5193" name="Text Box 72"/>
          <p:cNvSpPr txBox="1">
            <a:spLocks noChangeArrowheads="1"/>
          </p:cNvSpPr>
          <p:nvPr/>
        </p:nvSpPr>
        <p:spPr bwMode="auto">
          <a:xfrm>
            <a:off x="4940300" y="836613"/>
            <a:ext cx="855663" cy="517525"/>
          </a:xfrm>
          <a:prstGeom prst="rect">
            <a:avLst/>
          </a:prstGeom>
          <a:noFill/>
          <a:ln w="9525">
            <a:noFill/>
            <a:miter lim="800000"/>
            <a:headEnd/>
            <a:tailEnd/>
          </a:ln>
        </p:spPr>
        <p:txBody>
          <a:bodyPr wrap="none">
            <a:spAutoFit/>
          </a:bodyPr>
          <a:lstStyle/>
          <a:p>
            <a:pPr algn="ctr"/>
            <a:r>
              <a:rPr lang="cs-CZ" sz="1400">
                <a:latin typeface="Verdana" pitchFamily="34" charset="0"/>
              </a:rPr>
              <a:t>Mnoho-</a:t>
            </a:r>
            <a:br>
              <a:rPr lang="cs-CZ" sz="1400">
                <a:latin typeface="Verdana" pitchFamily="34" charset="0"/>
              </a:rPr>
            </a:br>
            <a:r>
              <a:rPr lang="cs-CZ" sz="1400">
                <a:latin typeface="Verdana" pitchFamily="34" charset="0"/>
              </a:rPr>
              <a:t>krát</a:t>
            </a:r>
          </a:p>
        </p:txBody>
      </p:sp>
      <p:sp>
        <p:nvSpPr>
          <p:cNvPr id="73" name="AutoShape 73"/>
          <p:cNvSpPr>
            <a:spLocks noChangeArrowheads="1"/>
          </p:cNvSpPr>
          <p:nvPr/>
        </p:nvSpPr>
        <p:spPr bwMode="auto">
          <a:xfrm>
            <a:off x="7972425" y="4524375"/>
            <a:ext cx="900113" cy="327025"/>
          </a:xfrm>
          <a:prstGeom prst="roundRect">
            <a:avLst>
              <a:gd name="adj" fmla="val 16667"/>
            </a:avLst>
          </a:prstGeom>
          <a:solidFill>
            <a:srgbClr val="FF0000"/>
          </a:solidFill>
          <a:ln w="9525">
            <a:noFill/>
            <a:round/>
            <a:headEnd/>
            <a:tailEnd/>
          </a:ln>
          <a:effectLst/>
        </p:spPr>
        <p:txBody>
          <a:bodyPr wrap="none">
            <a:spAutoFit/>
          </a:bodyPr>
          <a:lstStyle/>
          <a:p>
            <a:pPr fontAlgn="auto">
              <a:spcBef>
                <a:spcPts val="0"/>
              </a:spcBef>
              <a:spcAft>
                <a:spcPts val="0"/>
              </a:spcAft>
              <a:defRPr/>
            </a:pPr>
            <a:r>
              <a:rPr lang="cs-CZ" sz="1400">
                <a:solidFill>
                  <a:schemeClr val="bg1"/>
                </a:solidFill>
                <a:effectLst>
                  <a:outerShdw blurRad="38100" dist="38100" dir="2700000" algn="tl">
                    <a:srgbClr val="000000"/>
                  </a:outerShdw>
                </a:effectLst>
                <a:latin typeface="Verdana" pitchFamily="34" charset="0"/>
                <a:cs typeface="+mn-cs"/>
              </a:rPr>
              <a:t>Rozdíl ?</a:t>
            </a:r>
          </a:p>
        </p:txBody>
      </p:sp>
      <p:graphicFrame>
        <p:nvGraphicFramePr>
          <p:cNvPr id="5122" name="Object 74"/>
          <p:cNvGraphicFramePr>
            <a:graphicFrameLocks noChangeAspect="1"/>
          </p:cNvGraphicFramePr>
          <p:nvPr/>
        </p:nvGraphicFramePr>
        <p:xfrm>
          <a:off x="6896100" y="2254250"/>
          <a:ext cx="2212975" cy="1966913"/>
        </p:xfrm>
        <a:graphic>
          <a:graphicData uri="http://schemas.openxmlformats.org/presentationml/2006/ole">
            <mc:AlternateContent xmlns:mc="http://schemas.openxmlformats.org/markup-compatibility/2006">
              <mc:Choice xmlns:v="urn:schemas-microsoft-com:vml" Requires="v">
                <p:oleObj spid="_x0000_s72725" name="Graf" r:id="rId8" imgW="2209800" imgH="1962240" progId="MSGraph.Chart.8">
                  <p:embed followColorScheme="full"/>
                </p:oleObj>
              </mc:Choice>
              <mc:Fallback>
                <p:oleObj name="Graf" r:id="rId8" imgW="2209800" imgH="1962240" progId="MSGraph.Chart.8">
                  <p:embed followColorScheme="full"/>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100" y="2254250"/>
                        <a:ext cx="2212975" cy="196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5" name="Text Box 75"/>
          <p:cNvSpPr txBox="1">
            <a:spLocks noChangeArrowheads="1"/>
          </p:cNvSpPr>
          <p:nvPr/>
        </p:nvSpPr>
        <p:spPr bwMode="auto">
          <a:xfrm>
            <a:off x="6877050" y="830263"/>
            <a:ext cx="2143125" cy="517525"/>
          </a:xfrm>
          <a:prstGeom prst="rect">
            <a:avLst/>
          </a:prstGeom>
          <a:noFill/>
          <a:ln w="9525">
            <a:noFill/>
            <a:miter lim="800000"/>
            <a:headEnd/>
            <a:tailEnd/>
          </a:ln>
        </p:spPr>
        <p:txBody>
          <a:bodyPr>
            <a:spAutoFit/>
          </a:bodyPr>
          <a:lstStyle/>
          <a:p>
            <a:pPr algn="ctr"/>
            <a:r>
              <a:rPr lang="cs-CZ" sz="1400">
                <a:latin typeface="Verdana" pitchFamily="34" charset="0"/>
              </a:rPr>
              <a:t>Rozložení možných náhodných rozdílů</a:t>
            </a:r>
          </a:p>
        </p:txBody>
      </p:sp>
      <p:sp>
        <p:nvSpPr>
          <p:cNvPr id="5196" name="Line 76"/>
          <p:cNvSpPr>
            <a:spLocks noChangeShapeType="1"/>
          </p:cNvSpPr>
          <p:nvPr/>
        </p:nvSpPr>
        <p:spPr bwMode="auto">
          <a:xfrm flipH="1">
            <a:off x="8027988" y="1412875"/>
            <a:ext cx="215900" cy="1439863"/>
          </a:xfrm>
          <a:prstGeom prst="line">
            <a:avLst/>
          </a:prstGeom>
          <a:noFill/>
          <a:ln w="9525">
            <a:solidFill>
              <a:schemeClr val="tx1"/>
            </a:solidFill>
            <a:round/>
            <a:headEnd/>
            <a:tailEnd type="triangle" w="med" len="med"/>
          </a:ln>
        </p:spPr>
        <p:txBody>
          <a:bodyPr/>
          <a:lstStyle/>
          <a:p>
            <a:endParaRPr lang="cs-CZ"/>
          </a:p>
        </p:txBody>
      </p:sp>
      <p:sp>
        <p:nvSpPr>
          <p:cNvPr id="5197" name="Text Box 77"/>
          <p:cNvSpPr txBox="1">
            <a:spLocks noChangeArrowheads="1"/>
          </p:cNvSpPr>
          <p:nvPr/>
        </p:nvSpPr>
        <p:spPr bwMode="auto">
          <a:xfrm>
            <a:off x="7000875" y="5013325"/>
            <a:ext cx="2143125" cy="1277938"/>
          </a:xfrm>
          <a:prstGeom prst="rect">
            <a:avLst/>
          </a:prstGeom>
          <a:noFill/>
          <a:ln w="9525">
            <a:noFill/>
            <a:miter lim="800000"/>
            <a:headEnd/>
            <a:tailEnd/>
          </a:ln>
        </p:spPr>
        <p:txBody>
          <a:bodyPr>
            <a:spAutoFit/>
          </a:bodyPr>
          <a:lstStyle/>
          <a:p>
            <a:pPr algn="ctr"/>
            <a:r>
              <a:rPr lang="cs-CZ" sz="1400">
                <a:solidFill>
                  <a:srgbClr val="CC0000"/>
                </a:solidFill>
                <a:latin typeface="Verdana" pitchFamily="34" charset="0"/>
              </a:rPr>
              <a:t>Kde leží </a:t>
            </a:r>
            <a:r>
              <a:rPr lang="cs-CZ" sz="1400" u="sng">
                <a:solidFill>
                  <a:srgbClr val="CC0000"/>
                </a:solidFill>
                <a:latin typeface="Verdana" pitchFamily="34" charset="0"/>
              </a:rPr>
              <a:t>skutečný rozdíl</a:t>
            </a:r>
            <a:r>
              <a:rPr lang="cs-CZ" sz="1400">
                <a:solidFill>
                  <a:srgbClr val="CC0000"/>
                </a:solidFill>
                <a:latin typeface="Verdana" pitchFamily="34" charset="0"/>
              </a:rPr>
              <a:t>?</a:t>
            </a:r>
          </a:p>
          <a:p>
            <a:pPr algn="ctr"/>
            <a:endParaRPr lang="cs-CZ" sz="800">
              <a:solidFill>
                <a:srgbClr val="CC0000"/>
              </a:solidFill>
              <a:latin typeface="Verdana" pitchFamily="34" charset="0"/>
            </a:endParaRPr>
          </a:p>
          <a:p>
            <a:pPr algn="ctr"/>
            <a:r>
              <a:rPr lang="cs-CZ" sz="1400">
                <a:solidFill>
                  <a:srgbClr val="CC0000"/>
                </a:solidFill>
                <a:latin typeface="Verdana" pitchFamily="34" charset="0"/>
              </a:rPr>
              <a:t>Jak moc je </a:t>
            </a:r>
            <a:r>
              <a:rPr lang="cs-CZ" sz="1400" u="sng">
                <a:solidFill>
                  <a:srgbClr val="CC0000"/>
                </a:solidFill>
                <a:latin typeface="Verdana" pitchFamily="34" charset="0"/>
              </a:rPr>
              <a:t>pravděpodobné</a:t>
            </a:r>
            <a:r>
              <a:rPr lang="cs-CZ" sz="1400">
                <a:solidFill>
                  <a:srgbClr val="CC0000"/>
                </a:solidFill>
                <a:latin typeface="Verdana" pitchFamily="34" charset="0"/>
              </a:rPr>
              <a:t>, že je </a:t>
            </a:r>
            <a:r>
              <a:rPr lang="cs-CZ" sz="1400" u="sng">
                <a:solidFill>
                  <a:srgbClr val="CC0000"/>
                </a:solidFill>
                <a:latin typeface="Verdana" pitchFamily="34" charset="0"/>
              </a:rPr>
              <a:t>náhodný</a:t>
            </a:r>
            <a:r>
              <a:rPr lang="cs-CZ" sz="1400">
                <a:solidFill>
                  <a:srgbClr val="CC0000"/>
                </a:solidFill>
                <a:latin typeface="Verdana" pitchFamily="34" charset="0"/>
              </a:rPr>
              <a:t>?</a:t>
            </a:r>
          </a:p>
        </p:txBody>
      </p:sp>
      <p:sp>
        <p:nvSpPr>
          <p:cNvPr id="5198" name="Line 78"/>
          <p:cNvSpPr>
            <a:spLocks noChangeShapeType="1"/>
          </p:cNvSpPr>
          <p:nvPr/>
        </p:nvSpPr>
        <p:spPr bwMode="auto">
          <a:xfrm>
            <a:off x="8172450" y="4125913"/>
            <a:ext cx="0" cy="358775"/>
          </a:xfrm>
          <a:prstGeom prst="line">
            <a:avLst/>
          </a:prstGeom>
          <a:noFill/>
          <a:ln w="38100">
            <a:solidFill>
              <a:srgbClr val="FF0000"/>
            </a:solidFill>
            <a:round/>
            <a:headEnd type="triangle" w="med" len="med"/>
            <a:tailEnd/>
          </a:ln>
        </p:spPr>
        <p:txBody>
          <a:bodyPr/>
          <a:lstStyle/>
          <a:p>
            <a:endParaRPr lang="cs-CZ"/>
          </a:p>
        </p:txBody>
      </p:sp>
      <p:sp>
        <p:nvSpPr>
          <p:cNvPr id="5199" name="Line 79"/>
          <p:cNvSpPr>
            <a:spLocks noChangeShapeType="1"/>
          </p:cNvSpPr>
          <p:nvPr/>
        </p:nvSpPr>
        <p:spPr bwMode="auto">
          <a:xfrm>
            <a:off x="8820150" y="4125913"/>
            <a:ext cx="0" cy="358775"/>
          </a:xfrm>
          <a:prstGeom prst="line">
            <a:avLst/>
          </a:prstGeom>
          <a:noFill/>
          <a:ln w="38100">
            <a:solidFill>
              <a:srgbClr val="FF0000"/>
            </a:solidFill>
            <a:round/>
            <a:headEnd type="triangle" w="med" len="med"/>
            <a:tailEnd/>
          </a:ln>
        </p:spPr>
        <p:txBody>
          <a:bodyPr/>
          <a:lstStyle/>
          <a:p>
            <a:endParaRPr lang="cs-CZ"/>
          </a:p>
        </p:txBody>
      </p:sp>
      <p:sp>
        <p:nvSpPr>
          <p:cNvPr id="5200" name="Line 80"/>
          <p:cNvSpPr>
            <a:spLocks noChangeShapeType="1"/>
          </p:cNvSpPr>
          <p:nvPr/>
        </p:nvSpPr>
        <p:spPr bwMode="auto">
          <a:xfrm>
            <a:off x="8388350" y="4125913"/>
            <a:ext cx="0" cy="358775"/>
          </a:xfrm>
          <a:prstGeom prst="line">
            <a:avLst/>
          </a:prstGeom>
          <a:noFill/>
          <a:ln w="38100">
            <a:solidFill>
              <a:srgbClr val="FF0000"/>
            </a:solidFill>
            <a:round/>
            <a:headEnd type="triangle" w="med" len="med"/>
            <a:tailEnd/>
          </a:ln>
        </p:spPr>
        <p:txBody>
          <a:bodyPr/>
          <a:lstStyle/>
          <a:p>
            <a:endParaRPr lang="cs-CZ"/>
          </a:p>
        </p:txBody>
      </p:sp>
      <p:sp>
        <p:nvSpPr>
          <p:cNvPr id="5201" name="Text Box 82"/>
          <p:cNvSpPr txBox="1">
            <a:spLocks noChangeArrowheads="1"/>
          </p:cNvSpPr>
          <p:nvPr/>
        </p:nvSpPr>
        <p:spPr bwMode="auto">
          <a:xfrm>
            <a:off x="7835900" y="4037013"/>
            <a:ext cx="311150" cy="304800"/>
          </a:xfrm>
          <a:prstGeom prst="rect">
            <a:avLst/>
          </a:prstGeom>
          <a:noFill/>
          <a:ln w="9525">
            <a:noFill/>
            <a:miter lim="800000"/>
            <a:headEnd/>
            <a:tailEnd/>
          </a:ln>
        </p:spPr>
        <p:txBody>
          <a:bodyPr wrap="none">
            <a:spAutoFit/>
          </a:bodyPr>
          <a:lstStyle/>
          <a:p>
            <a:r>
              <a:rPr lang="cs-CZ" sz="1400">
                <a:latin typeface="Verdana" pitchFamily="34" charset="0"/>
              </a:rPr>
              <a:t>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Možné chyby při testování hypotéz</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42</a:t>
            </a:fld>
            <a:endParaRPr lang="cs-CZ"/>
          </a:p>
        </p:txBody>
      </p:sp>
      <p:sp>
        <p:nvSpPr>
          <p:cNvPr id="27" name="Text Box 3"/>
          <p:cNvSpPr txBox="1">
            <a:spLocks noChangeArrowheads="1"/>
          </p:cNvSpPr>
          <p:nvPr/>
        </p:nvSpPr>
        <p:spPr bwMode="auto">
          <a:xfrm>
            <a:off x="3327400" y="1989931"/>
            <a:ext cx="2613025" cy="352425"/>
          </a:xfrm>
          <a:prstGeom prst="rect">
            <a:avLst/>
          </a:prstGeom>
          <a:solidFill>
            <a:srgbClr val="A50021"/>
          </a:solidFill>
          <a:ln w="9525">
            <a:noFill/>
            <a:miter lim="800000"/>
            <a:headEnd/>
            <a:tailEnd/>
          </a:ln>
        </p:spPr>
        <p:txBody>
          <a:bodyPr anchor="ctr"/>
          <a:lstStyle/>
          <a:p>
            <a:pPr algn="ctr" eaLnBrk="0" hangingPunct="0"/>
            <a:r>
              <a:rPr lang="cs-CZ" sz="2000" b="0" i="0">
                <a:solidFill>
                  <a:schemeClr val="bg1"/>
                </a:solidFill>
                <a:latin typeface="Verdana" pitchFamily="34" charset="0"/>
              </a:rPr>
              <a:t>Závěr testu</a:t>
            </a:r>
          </a:p>
        </p:txBody>
      </p:sp>
      <p:sp>
        <p:nvSpPr>
          <p:cNvPr id="28" name="Text Box 4"/>
          <p:cNvSpPr txBox="1">
            <a:spLocks noChangeArrowheads="1"/>
          </p:cNvSpPr>
          <p:nvPr/>
        </p:nvSpPr>
        <p:spPr bwMode="auto">
          <a:xfrm>
            <a:off x="3348038" y="2493169"/>
            <a:ext cx="1173162" cy="666750"/>
          </a:xfrm>
          <a:prstGeom prst="rect">
            <a:avLst/>
          </a:prstGeom>
          <a:solidFill>
            <a:srgbClr val="CCFFCC"/>
          </a:solidFill>
          <a:ln w="9525">
            <a:noFill/>
            <a:miter lim="800000"/>
            <a:headEnd/>
            <a:tailEnd/>
          </a:ln>
        </p:spPr>
        <p:txBody>
          <a:bodyPr lIns="18000" rIns="18000" anchor="ctr"/>
          <a:lstStyle/>
          <a:p>
            <a:pPr algn="ctr" eaLnBrk="0" hangingPunct="0"/>
            <a:r>
              <a:rPr lang="cs-CZ" sz="1200" i="0">
                <a:latin typeface="Verdana" pitchFamily="34" charset="0"/>
              </a:rPr>
              <a:t>Hypotézu</a:t>
            </a:r>
          </a:p>
          <a:p>
            <a:pPr algn="ctr" eaLnBrk="0" hangingPunct="0"/>
            <a:r>
              <a:rPr lang="cs-CZ" sz="1200" i="0">
                <a:latin typeface="Verdana" pitchFamily="34" charset="0"/>
              </a:rPr>
              <a:t>nezamítáme</a:t>
            </a:r>
          </a:p>
        </p:txBody>
      </p:sp>
      <p:sp>
        <p:nvSpPr>
          <p:cNvPr id="29" name="Text Box 5"/>
          <p:cNvSpPr txBox="1">
            <a:spLocks noChangeArrowheads="1"/>
          </p:cNvSpPr>
          <p:nvPr/>
        </p:nvSpPr>
        <p:spPr bwMode="auto">
          <a:xfrm>
            <a:off x="4706938" y="2493169"/>
            <a:ext cx="1233487" cy="666750"/>
          </a:xfrm>
          <a:prstGeom prst="rect">
            <a:avLst/>
          </a:prstGeom>
          <a:solidFill>
            <a:srgbClr val="CCFFCC"/>
          </a:solidFill>
          <a:ln w="9525">
            <a:noFill/>
            <a:miter lim="800000"/>
            <a:headEnd/>
            <a:tailEnd/>
          </a:ln>
        </p:spPr>
        <p:txBody>
          <a:bodyPr lIns="18000" rIns="18000" anchor="ctr"/>
          <a:lstStyle/>
          <a:p>
            <a:pPr algn="ctr" eaLnBrk="0" hangingPunct="0"/>
            <a:r>
              <a:rPr lang="cs-CZ" sz="1200" i="0">
                <a:latin typeface="Verdana" pitchFamily="34" charset="0"/>
              </a:rPr>
              <a:t>Hypotézu</a:t>
            </a:r>
          </a:p>
          <a:p>
            <a:pPr algn="ctr" eaLnBrk="0" hangingPunct="0"/>
            <a:r>
              <a:rPr lang="cs-CZ" sz="1200" i="0">
                <a:latin typeface="Verdana" pitchFamily="34" charset="0"/>
              </a:rPr>
              <a:t>zamítáme</a:t>
            </a:r>
          </a:p>
        </p:txBody>
      </p:sp>
      <p:sp>
        <p:nvSpPr>
          <p:cNvPr id="30" name="Text Box 6"/>
          <p:cNvSpPr txBox="1">
            <a:spLocks noChangeArrowheads="1"/>
          </p:cNvSpPr>
          <p:nvPr/>
        </p:nvSpPr>
        <p:spPr bwMode="auto">
          <a:xfrm>
            <a:off x="3602038" y="4207669"/>
            <a:ext cx="971550" cy="657225"/>
          </a:xfrm>
          <a:prstGeom prst="rect">
            <a:avLst/>
          </a:prstGeom>
          <a:solidFill>
            <a:srgbClr val="FFFFFF"/>
          </a:solidFill>
          <a:ln w="9525">
            <a:noFill/>
            <a:miter lim="800000"/>
            <a:headEnd/>
            <a:tailEnd/>
          </a:ln>
        </p:spPr>
        <p:txBody>
          <a:bodyPr/>
          <a:lstStyle/>
          <a:p>
            <a:pPr algn="ctr" eaLnBrk="0" hangingPunct="0"/>
            <a:r>
              <a:rPr lang="el-GR" sz="2800" i="0"/>
              <a:t>β</a:t>
            </a:r>
            <a:endParaRPr lang="cs-CZ" sz="2800" i="0"/>
          </a:p>
        </p:txBody>
      </p:sp>
      <p:sp>
        <p:nvSpPr>
          <p:cNvPr id="31" name="Text Box 7"/>
          <p:cNvSpPr txBox="1">
            <a:spLocks noChangeArrowheads="1"/>
          </p:cNvSpPr>
          <p:nvPr/>
        </p:nvSpPr>
        <p:spPr bwMode="auto">
          <a:xfrm>
            <a:off x="4730750" y="4188619"/>
            <a:ext cx="971550" cy="657225"/>
          </a:xfrm>
          <a:prstGeom prst="rect">
            <a:avLst/>
          </a:prstGeom>
          <a:solidFill>
            <a:srgbClr val="FFFFFF"/>
          </a:solidFill>
          <a:ln w="9525">
            <a:noFill/>
            <a:miter lim="800000"/>
            <a:headEnd/>
            <a:tailEnd/>
          </a:ln>
        </p:spPr>
        <p:txBody>
          <a:bodyPr/>
          <a:lstStyle/>
          <a:p>
            <a:pPr algn="ctr" eaLnBrk="0" hangingPunct="0"/>
            <a:r>
              <a:rPr lang="cs-CZ" sz="2800" i="0"/>
              <a:t>1- </a:t>
            </a:r>
            <a:r>
              <a:rPr lang="el-GR" sz="2800" i="0"/>
              <a:t>β</a:t>
            </a:r>
          </a:p>
        </p:txBody>
      </p:sp>
      <p:sp>
        <p:nvSpPr>
          <p:cNvPr id="32" name="Text Box 8"/>
          <p:cNvSpPr txBox="1">
            <a:spLocks noChangeArrowheads="1"/>
          </p:cNvSpPr>
          <p:nvPr/>
        </p:nvSpPr>
        <p:spPr bwMode="auto">
          <a:xfrm>
            <a:off x="3602038" y="3388519"/>
            <a:ext cx="971550" cy="657225"/>
          </a:xfrm>
          <a:prstGeom prst="rect">
            <a:avLst/>
          </a:prstGeom>
          <a:solidFill>
            <a:srgbClr val="FFFFFF"/>
          </a:solidFill>
          <a:ln w="9525">
            <a:noFill/>
            <a:miter lim="800000"/>
            <a:headEnd/>
            <a:tailEnd/>
          </a:ln>
        </p:spPr>
        <p:txBody>
          <a:bodyPr/>
          <a:lstStyle/>
          <a:p>
            <a:pPr algn="ctr" eaLnBrk="0" hangingPunct="0"/>
            <a:r>
              <a:rPr lang="cs-CZ" sz="2800" i="0"/>
              <a:t>1- </a:t>
            </a:r>
            <a:r>
              <a:rPr lang="el-GR" sz="2800" i="0"/>
              <a:t>α</a:t>
            </a:r>
          </a:p>
        </p:txBody>
      </p:sp>
      <p:sp>
        <p:nvSpPr>
          <p:cNvPr id="33" name="Text Box 9"/>
          <p:cNvSpPr txBox="1">
            <a:spLocks noChangeArrowheads="1"/>
          </p:cNvSpPr>
          <p:nvPr/>
        </p:nvSpPr>
        <p:spPr bwMode="auto">
          <a:xfrm>
            <a:off x="4730750" y="3369469"/>
            <a:ext cx="971550" cy="657225"/>
          </a:xfrm>
          <a:prstGeom prst="rect">
            <a:avLst/>
          </a:prstGeom>
          <a:solidFill>
            <a:srgbClr val="FFFFFF"/>
          </a:solidFill>
          <a:ln w="9525">
            <a:noFill/>
            <a:miter lim="800000"/>
            <a:headEnd/>
            <a:tailEnd/>
          </a:ln>
        </p:spPr>
        <p:txBody>
          <a:bodyPr/>
          <a:lstStyle/>
          <a:p>
            <a:pPr algn="ctr" eaLnBrk="0" hangingPunct="0"/>
            <a:r>
              <a:rPr lang="el-GR" sz="2800" i="0"/>
              <a:t>α</a:t>
            </a:r>
            <a:endParaRPr lang="cs-CZ" sz="2800" i="0"/>
          </a:p>
        </p:txBody>
      </p:sp>
      <p:sp>
        <p:nvSpPr>
          <p:cNvPr id="34" name="Text Box 10"/>
          <p:cNvSpPr txBox="1">
            <a:spLocks noChangeArrowheads="1"/>
          </p:cNvSpPr>
          <p:nvPr/>
        </p:nvSpPr>
        <p:spPr bwMode="auto">
          <a:xfrm rot="-5400000">
            <a:off x="1265238" y="4007644"/>
            <a:ext cx="1800225" cy="371475"/>
          </a:xfrm>
          <a:prstGeom prst="rect">
            <a:avLst/>
          </a:prstGeom>
          <a:solidFill>
            <a:srgbClr val="A50021"/>
          </a:solidFill>
          <a:ln w="9525">
            <a:noFill/>
            <a:miter lim="800000"/>
            <a:headEnd/>
            <a:tailEnd/>
          </a:ln>
        </p:spPr>
        <p:txBody>
          <a:bodyPr anchor="ctr"/>
          <a:lstStyle/>
          <a:p>
            <a:pPr algn="ctr" eaLnBrk="0" hangingPunct="0"/>
            <a:r>
              <a:rPr lang="cs-CZ" sz="2000" b="0" i="0">
                <a:solidFill>
                  <a:schemeClr val="bg1"/>
                </a:solidFill>
                <a:latin typeface="Verdana" pitchFamily="34" charset="0"/>
              </a:rPr>
              <a:t>Skutečnost</a:t>
            </a:r>
          </a:p>
        </p:txBody>
      </p:sp>
      <p:sp>
        <p:nvSpPr>
          <p:cNvPr id="35" name="Line 11"/>
          <p:cNvSpPr>
            <a:spLocks noChangeShapeType="1"/>
          </p:cNvSpPr>
          <p:nvPr/>
        </p:nvSpPr>
        <p:spPr bwMode="auto">
          <a:xfrm flipH="1">
            <a:off x="4597400" y="3105944"/>
            <a:ext cx="11113" cy="2124075"/>
          </a:xfrm>
          <a:prstGeom prst="line">
            <a:avLst/>
          </a:prstGeom>
          <a:noFill/>
          <a:ln w="28575">
            <a:solidFill>
              <a:srgbClr val="000000"/>
            </a:solidFill>
            <a:round/>
            <a:headEnd/>
            <a:tailEnd/>
          </a:ln>
        </p:spPr>
        <p:txBody>
          <a:bodyPr/>
          <a:lstStyle/>
          <a:p>
            <a:endParaRPr lang="cs-CZ"/>
          </a:p>
        </p:txBody>
      </p:sp>
      <p:sp>
        <p:nvSpPr>
          <p:cNvPr id="36" name="Line 12"/>
          <p:cNvSpPr>
            <a:spLocks noChangeShapeType="1"/>
          </p:cNvSpPr>
          <p:nvPr/>
        </p:nvSpPr>
        <p:spPr bwMode="auto">
          <a:xfrm>
            <a:off x="3394075" y="4112419"/>
            <a:ext cx="2422525" cy="1587"/>
          </a:xfrm>
          <a:prstGeom prst="line">
            <a:avLst/>
          </a:prstGeom>
          <a:noFill/>
          <a:ln w="28575">
            <a:solidFill>
              <a:srgbClr val="000000"/>
            </a:solidFill>
            <a:round/>
            <a:headEnd/>
            <a:tailEnd/>
          </a:ln>
        </p:spPr>
        <p:txBody>
          <a:bodyPr/>
          <a:lstStyle/>
          <a:p>
            <a:endParaRPr lang="cs-CZ"/>
          </a:p>
        </p:txBody>
      </p:sp>
      <p:sp>
        <p:nvSpPr>
          <p:cNvPr id="37" name="Text Box 13"/>
          <p:cNvSpPr txBox="1">
            <a:spLocks noChangeArrowheads="1"/>
          </p:cNvSpPr>
          <p:nvPr/>
        </p:nvSpPr>
        <p:spPr bwMode="auto">
          <a:xfrm rot="-5400000">
            <a:off x="2466975" y="3310732"/>
            <a:ext cx="771525" cy="736600"/>
          </a:xfrm>
          <a:prstGeom prst="rect">
            <a:avLst/>
          </a:prstGeom>
          <a:solidFill>
            <a:srgbClr val="CCFFCC"/>
          </a:solidFill>
          <a:ln w="9525">
            <a:noFill/>
            <a:miter lim="800000"/>
            <a:headEnd/>
            <a:tailEnd/>
          </a:ln>
        </p:spPr>
        <p:txBody>
          <a:bodyPr anchor="ctr"/>
          <a:lstStyle/>
          <a:p>
            <a:pPr algn="ctr" eaLnBrk="0" hangingPunct="0"/>
            <a:r>
              <a:rPr lang="cs-CZ" sz="1400" i="0">
                <a:latin typeface="Verdana" pitchFamily="34" charset="0"/>
              </a:rPr>
              <a:t>H</a:t>
            </a:r>
            <a:r>
              <a:rPr lang="cs-CZ" sz="1400" i="0" baseline="-25000">
                <a:latin typeface="Verdana" pitchFamily="34" charset="0"/>
              </a:rPr>
              <a:t>0</a:t>
            </a:r>
            <a:endParaRPr lang="cs-CZ" sz="1400" i="0">
              <a:latin typeface="Verdana" pitchFamily="34" charset="0"/>
            </a:endParaRPr>
          </a:p>
          <a:p>
            <a:pPr algn="ctr" eaLnBrk="0" hangingPunct="0"/>
            <a:r>
              <a:rPr lang="cs-CZ" sz="1400" i="0">
                <a:latin typeface="Verdana" pitchFamily="34" charset="0"/>
              </a:rPr>
              <a:t>Platí</a:t>
            </a:r>
          </a:p>
        </p:txBody>
      </p:sp>
      <p:sp>
        <p:nvSpPr>
          <p:cNvPr id="38" name="Text Box 14"/>
          <p:cNvSpPr txBox="1">
            <a:spLocks noChangeArrowheads="1"/>
          </p:cNvSpPr>
          <p:nvPr/>
        </p:nvSpPr>
        <p:spPr bwMode="auto">
          <a:xfrm rot="-5400000">
            <a:off x="2395538" y="4267994"/>
            <a:ext cx="914400" cy="736600"/>
          </a:xfrm>
          <a:prstGeom prst="rect">
            <a:avLst/>
          </a:prstGeom>
          <a:solidFill>
            <a:srgbClr val="CCFFCC"/>
          </a:solidFill>
          <a:ln w="9525">
            <a:noFill/>
            <a:miter lim="800000"/>
            <a:headEnd/>
            <a:tailEnd/>
          </a:ln>
        </p:spPr>
        <p:txBody>
          <a:bodyPr anchor="ctr"/>
          <a:lstStyle/>
          <a:p>
            <a:pPr algn="ctr" eaLnBrk="0" hangingPunct="0"/>
            <a:r>
              <a:rPr lang="cs-CZ" sz="1400" i="0">
                <a:latin typeface="Verdana" pitchFamily="34" charset="0"/>
              </a:rPr>
              <a:t>H</a:t>
            </a:r>
            <a:r>
              <a:rPr lang="cs-CZ" sz="1400" i="0" baseline="-25000">
                <a:latin typeface="Verdana" pitchFamily="34" charset="0"/>
              </a:rPr>
              <a:t>0</a:t>
            </a:r>
            <a:endParaRPr lang="cs-CZ" sz="1400" i="0">
              <a:latin typeface="Verdana" pitchFamily="34" charset="0"/>
            </a:endParaRPr>
          </a:p>
          <a:p>
            <a:pPr algn="ctr" eaLnBrk="0" hangingPunct="0"/>
            <a:r>
              <a:rPr lang="cs-CZ" sz="1400" i="0">
                <a:latin typeface="Verdana" pitchFamily="34" charset="0"/>
              </a:rPr>
              <a:t>Neplatí</a:t>
            </a:r>
          </a:p>
        </p:txBody>
      </p:sp>
      <p:sp>
        <p:nvSpPr>
          <p:cNvPr id="39" name="Rectangle 15"/>
          <p:cNvSpPr txBox="1">
            <a:spLocks noChangeArrowheads="1"/>
          </p:cNvSpPr>
          <p:nvPr/>
        </p:nvSpPr>
        <p:spPr>
          <a:xfrm>
            <a:off x="301625" y="1124744"/>
            <a:ext cx="8534400" cy="89535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800" b="1" i="0" u="none" strike="noStrike" kern="1200" cap="none" spc="0" normalizeH="0" baseline="0" noProof="0" smtClean="0">
                <a:ln>
                  <a:noFill/>
                </a:ln>
                <a:solidFill>
                  <a:schemeClr val="tx1"/>
                </a:solidFill>
                <a:effectLst/>
                <a:uLnTx/>
                <a:uFillTx/>
                <a:latin typeface="+mn-lt"/>
                <a:ea typeface="+mn-ea"/>
                <a:cs typeface="+mn-cs"/>
              </a:rPr>
              <a:t>I přes dostatečnou velikost vzorku a kvalitní design experimentu se můžeme při rozhodnutí o zamítnutí/nezamítnutí nulové hypotézy dopustit chyby.</a:t>
            </a:r>
          </a:p>
        </p:txBody>
      </p:sp>
      <p:sp>
        <p:nvSpPr>
          <p:cNvPr id="40" name="Rectangle 16"/>
          <p:cNvSpPr>
            <a:spLocks noChangeArrowheads="1"/>
          </p:cNvSpPr>
          <p:nvPr/>
        </p:nvSpPr>
        <p:spPr bwMode="auto">
          <a:xfrm>
            <a:off x="755650" y="2134394"/>
            <a:ext cx="2232025" cy="360362"/>
          </a:xfrm>
          <a:prstGeom prst="rect">
            <a:avLst/>
          </a:prstGeom>
          <a:noFill/>
          <a:ln w="9525">
            <a:noFill/>
            <a:miter lim="800000"/>
            <a:headEnd/>
            <a:tailEnd/>
          </a:ln>
        </p:spPr>
        <p:txBody>
          <a:bodyPr/>
          <a:lstStyle/>
          <a:p>
            <a:pPr algn="ctr" eaLnBrk="0" hangingPunct="0"/>
            <a:r>
              <a:rPr lang="cs-CZ" sz="1400" i="0">
                <a:latin typeface="Verdana" pitchFamily="34" charset="0"/>
              </a:rPr>
              <a:t>Správné rozhodnutí</a:t>
            </a:r>
          </a:p>
        </p:txBody>
      </p:sp>
      <p:sp>
        <p:nvSpPr>
          <p:cNvPr id="41" name="Rectangle 17"/>
          <p:cNvSpPr>
            <a:spLocks noChangeArrowheads="1"/>
          </p:cNvSpPr>
          <p:nvPr/>
        </p:nvSpPr>
        <p:spPr bwMode="auto">
          <a:xfrm>
            <a:off x="6011863" y="5301456"/>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Správné rozhodnutí</a:t>
            </a:r>
          </a:p>
        </p:txBody>
      </p:sp>
      <p:sp>
        <p:nvSpPr>
          <p:cNvPr id="42" name="Rectangle 18"/>
          <p:cNvSpPr>
            <a:spLocks noChangeArrowheads="1"/>
          </p:cNvSpPr>
          <p:nvPr/>
        </p:nvSpPr>
        <p:spPr bwMode="auto">
          <a:xfrm>
            <a:off x="971550" y="5517356"/>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Chyba II. druhu</a:t>
            </a:r>
          </a:p>
        </p:txBody>
      </p:sp>
      <p:sp>
        <p:nvSpPr>
          <p:cNvPr id="43" name="Rectangle 19"/>
          <p:cNvSpPr>
            <a:spLocks noChangeArrowheads="1"/>
          </p:cNvSpPr>
          <p:nvPr/>
        </p:nvSpPr>
        <p:spPr bwMode="auto">
          <a:xfrm>
            <a:off x="6588125" y="2637631"/>
            <a:ext cx="2232025" cy="360363"/>
          </a:xfrm>
          <a:prstGeom prst="rect">
            <a:avLst/>
          </a:prstGeom>
          <a:noFill/>
          <a:ln w="9525">
            <a:noFill/>
            <a:miter lim="800000"/>
            <a:headEnd/>
            <a:tailEnd/>
          </a:ln>
        </p:spPr>
        <p:txBody>
          <a:bodyPr/>
          <a:lstStyle/>
          <a:p>
            <a:pPr algn="ctr" eaLnBrk="0" hangingPunct="0"/>
            <a:r>
              <a:rPr lang="cs-CZ" sz="1400" i="0">
                <a:latin typeface="Verdana" pitchFamily="34" charset="0"/>
              </a:rPr>
              <a:t>Chyba I. druhu</a:t>
            </a:r>
          </a:p>
        </p:txBody>
      </p:sp>
      <p:sp>
        <p:nvSpPr>
          <p:cNvPr id="44" name="Line 20"/>
          <p:cNvSpPr>
            <a:spLocks noChangeShapeType="1"/>
          </p:cNvSpPr>
          <p:nvPr/>
        </p:nvSpPr>
        <p:spPr bwMode="auto">
          <a:xfrm flipV="1">
            <a:off x="2987675" y="4798219"/>
            <a:ext cx="936625" cy="792162"/>
          </a:xfrm>
          <a:prstGeom prst="line">
            <a:avLst/>
          </a:prstGeom>
          <a:noFill/>
          <a:ln w="19050">
            <a:solidFill>
              <a:srgbClr val="FF0000"/>
            </a:solidFill>
            <a:round/>
            <a:headEnd/>
            <a:tailEnd type="triangle" w="med" len="med"/>
          </a:ln>
        </p:spPr>
        <p:txBody>
          <a:bodyPr/>
          <a:lstStyle/>
          <a:p>
            <a:endParaRPr lang="cs-CZ"/>
          </a:p>
        </p:txBody>
      </p:sp>
      <p:sp>
        <p:nvSpPr>
          <p:cNvPr id="45" name="Line 21"/>
          <p:cNvSpPr>
            <a:spLocks noChangeShapeType="1"/>
          </p:cNvSpPr>
          <p:nvPr/>
        </p:nvSpPr>
        <p:spPr bwMode="auto">
          <a:xfrm flipH="1">
            <a:off x="5508625" y="3069431"/>
            <a:ext cx="1655763" cy="576263"/>
          </a:xfrm>
          <a:prstGeom prst="line">
            <a:avLst/>
          </a:prstGeom>
          <a:noFill/>
          <a:ln w="19050">
            <a:solidFill>
              <a:srgbClr val="FF0000"/>
            </a:solidFill>
            <a:round/>
            <a:headEnd/>
            <a:tailEnd type="triangle" w="med" len="med"/>
          </a:ln>
        </p:spPr>
        <p:txBody>
          <a:bodyPr/>
          <a:lstStyle/>
          <a:p>
            <a:endParaRPr lang="cs-CZ"/>
          </a:p>
        </p:txBody>
      </p:sp>
      <p:sp>
        <p:nvSpPr>
          <p:cNvPr id="46" name="Line 22"/>
          <p:cNvSpPr>
            <a:spLocks noChangeShapeType="1"/>
          </p:cNvSpPr>
          <p:nvPr/>
        </p:nvSpPr>
        <p:spPr bwMode="auto">
          <a:xfrm flipH="1" flipV="1">
            <a:off x="5653088" y="4653756"/>
            <a:ext cx="1079500" cy="576263"/>
          </a:xfrm>
          <a:prstGeom prst="line">
            <a:avLst/>
          </a:prstGeom>
          <a:noFill/>
          <a:ln w="19050">
            <a:solidFill>
              <a:srgbClr val="99CC00"/>
            </a:solidFill>
            <a:round/>
            <a:headEnd/>
            <a:tailEnd type="triangle" w="med" len="med"/>
          </a:ln>
        </p:spPr>
        <p:txBody>
          <a:bodyPr/>
          <a:lstStyle/>
          <a:p>
            <a:endParaRPr lang="cs-CZ"/>
          </a:p>
        </p:txBody>
      </p:sp>
      <p:sp>
        <p:nvSpPr>
          <p:cNvPr id="47" name="Line 23"/>
          <p:cNvSpPr>
            <a:spLocks noChangeShapeType="1"/>
          </p:cNvSpPr>
          <p:nvPr/>
        </p:nvSpPr>
        <p:spPr bwMode="auto">
          <a:xfrm>
            <a:off x="2051050" y="2493169"/>
            <a:ext cx="1512888" cy="936625"/>
          </a:xfrm>
          <a:prstGeom prst="line">
            <a:avLst/>
          </a:prstGeom>
          <a:noFill/>
          <a:ln w="19050">
            <a:solidFill>
              <a:srgbClr val="99CC00"/>
            </a:solidFill>
            <a:round/>
            <a:headEnd/>
            <a:tailEnd type="triangle" w="med" len="med"/>
          </a:ln>
        </p:spPr>
        <p:txBody>
          <a:bodyPr/>
          <a:lstStyle/>
          <a:p>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Klinická a statistická významnost</a:t>
            </a:r>
            <a:endParaRPr lang="cs-CZ"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defRPr/>
            </a:pPr>
            <a:r>
              <a:rPr lang="cs-CZ" dirty="0" smtClean="0"/>
              <a:t>Samotná statistická významnost nemá žádný reálný význam, je pouze měřítkem náhodnosti hodnoceného jevu</a:t>
            </a:r>
          </a:p>
          <a:p>
            <a:pPr eaLnBrk="1" fontAlgn="auto" hangingPunct="1">
              <a:spcAft>
                <a:spcPts val="0"/>
              </a:spcAft>
              <a:defRPr/>
            </a:pPr>
            <a:r>
              <a:rPr lang="cs-CZ" dirty="0" smtClean="0"/>
              <a:t>Pro vyhodnocení reálné významnosti je nezbytné znát i reálně významné hodnoty</a:t>
            </a:r>
          </a:p>
          <a:p>
            <a:pPr eaLnBrk="1" fontAlgn="auto" hangingPunct="1">
              <a:spcAft>
                <a:spcPts val="0"/>
              </a:spcAft>
              <a:defRPr/>
            </a:pPr>
            <a:endParaRPr lang="cs-CZ" dirty="0"/>
          </a:p>
        </p:txBody>
      </p:sp>
      <p:sp>
        <p:nvSpPr>
          <p:cNvPr id="4" name="Slide Number Placeholder 3"/>
          <p:cNvSpPr>
            <a:spLocks noGrp="1"/>
          </p:cNvSpPr>
          <p:nvPr>
            <p:ph type="sldNum" sz="quarter" idx="12"/>
          </p:nvPr>
        </p:nvSpPr>
        <p:spPr/>
        <p:txBody>
          <a:bodyPr/>
          <a:lstStyle/>
          <a:p>
            <a:pPr>
              <a:defRPr/>
            </a:pPr>
            <a:fld id="{AB0F1B48-BB40-4494-93BC-C348F77372E7}" type="slidenum">
              <a:rPr lang="cs-CZ"/>
              <a:pPr>
                <a:defRPr/>
              </a:pPr>
              <a:t>43</a:t>
            </a:fld>
            <a:endParaRPr lang="cs-CZ"/>
          </a:p>
        </p:txBody>
      </p:sp>
      <p:sp>
        <p:nvSpPr>
          <p:cNvPr id="34821" name="Text Box 4"/>
          <p:cNvSpPr txBox="1">
            <a:spLocks noChangeArrowheads="1"/>
          </p:cNvSpPr>
          <p:nvPr/>
        </p:nvSpPr>
        <p:spPr bwMode="auto">
          <a:xfrm rot="-5400000">
            <a:off x="-305593" y="4595019"/>
            <a:ext cx="1912937" cy="650875"/>
          </a:xfrm>
          <a:prstGeom prst="rect">
            <a:avLst/>
          </a:prstGeom>
          <a:solidFill>
            <a:schemeClr val="bg2"/>
          </a:solidFill>
          <a:ln w="9525" algn="ctr">
            <a:solidFill>
              <a:schemeClr val="tx1"/>
            </a:solidFill>
            <a:miter lim="800000"/>
            <a:headEnd/>
            <a:tailEnd/>
          </a:ln>
        </p:spPr>
        <p:txBody>
          <a:bodyPr>
            <a:spAutoFit/>
          </a:bodyPr>
          <a:lstStyle/>
          <a:p>
            <a:pPr algn="ctr"/>
            <a:r>
              <a:rPr lang="cs-CZ">
                <a:latin typeface="Calibri" pitchFamily="34" charset="0"/>
              </a:rPr>
              <a:t>Statistická významnost</a:t>
            </a:r>
          </a:p>
        </p:txBody>
      </p:sp>
      <p:sp>
        <p:nvSpPr>
          <p:cNvPr id="34822" name="Text Box 5"/>
          <p:cNvSpPr txBox="1">
            <a:spLocks noChangeArrowheads="1"/>
          </p:cNvSpPr>
          <p:nvPr/>
        </p:nvSpPr>
        <p:spPr bwMode="auto">
          <a:xfrm>
            <a:off x="2339975" y="2852738"/>
            <a:ext cx="6335713" cy="376237"/>
          </a:xfrm>
          <a:prstGeom prst="rect">
            <a:avLst/>
          </a:prstGeom>
          <a:solidFill>
            <a:schemeClr val="bg2"/>
          </a:solidFill>
          <a:ln w="9525">
            <a:solidFill>
              <a:schemeClr val="tx1"/>
            </a:solidFill>
            <a:miter lim="800000"/>
            <a:headEnd/>
            <a:tailEnd/>
          </a:ln>
        </p:spPr>
        <p:txBody>
          <a:bodyPr>
            <a:spAutoFit/>
          </a:bodyPr>
          <a:lstStyle/>
          <a:p>
            <a:pPr algn="ctr"/>
            <a:r>
              <a:rPr lang="cs-CZ">
                <a:latin typeface="Calibri" pitchFamily="34" charset="0"/>
              </a:rPr>
              <a:t>Praktická významnost</a:t>
            </a:r>
          </a:p>
        </p:txBody>
      </p:sp>
      <p:graphicFrame>
        <p:nvGraphicFramePr>
          <p:cNvPr id="7" name="Group 65"/>
          <p:cNvGraphicFramePr>
            <a:graphicFrameLocks noGrp="1"/>
          </p:cNvGraphicFramePr>
          <p:nvPr/>
        </p:nvGraphicFramePr>
        <p:xfrm>
          <a:off x="971550" y="3243263"/>
          <a:ext cx="7631112" cy="2549525"/>
        </p:xfrm>
        <a:graphic>
          <a:graphicData uri="http://schemas.openxmlformats.org/drawingml/2006/table">
            <a:tbl>
              <a:tblPr/>
              <a:tblGrid>
                <a:gridCol w="1357312">
                  <a:extLst>
                    <a:ext uri="{9D8B030D-6E8A-4147-A177-3AD203B41FA5}">
                      <a16:colId xmlns:a16="http://schemas.microsoft.com/office/drawing/2014/main" val="20000"/>
                    </a:ext>
                  </a:extLst>
                </a:gridCol>
                <a:gridCol w="3136900">
                  <a:extLst>
                    <a:ext uri="{9D8B030D-6E8A-4147-A177-3AD203B41FA5}">
                      <a16:colId xmlns:a16="http://schemas.microsoft.com/office/drawing/2014/main" val="20001"/>
                    </a:ext>
                  </a:extLst>
                </a:gridCol>
                <a:gridCol w="3136900">
                  <a:extLst>
                    <a:ext uri="{9D8B030D-6E8A-4147-A177-3AD203B41FA5}">
                      <a16:colId xmlns:a16="http://schemas.microsoft.com/office/drawing/2014/main" val="20002"/>
                    </a:ext>
                  </a:extLst>
                </a:gridCol>
              </a:tblGrid>
              <a:tr h="7207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000" b="0" i="0" u="none" strike="noStrike" cap="none" normalizeH="0" baseline="0" smtClean="0">
                        <a:ln>
                          <a:noFill/>
                        </a:ln>
                        <a:solidFill>
                          <a:schemeClr val="tx1"/>
                        </a:solidFill>
                        <a:effectLst/>
                        <a:latin typeface="Calibri"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91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smtClean="0">
                          <a:ln>
                            <a:noFill/>
                          </a:ln>
                          <a:solidFill>
                            <a:schemeClr val="tx1"/>
                          </a:solidFill>
                          <a:effectLst/>
                          <a:latin typeface="Calibri" pitchFamily="34" charset="0"/>
                        </a:rPr>
                        <a:t>ANO</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OK, praktická i statistická významnost je ve shodě, jednoznačný závěr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Významný výsledek je statistický artefakt velkého vzorku, prakticky nevyužitelné</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1"/>
                  </a:ext>
                </a:extLst>
              </a:tr>
              <a:tr h="7207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smtClean="0">
                          <a:ln>
                            <a:noFill/>
                          </a:ln>
                          <a:solidFill>
                            <a:schemeClr val="tx1"/>
                          </a:solidFill>
                          <a:effectLst/>
                          <a:latin typeface="Calibri" pitchFamily="34" charset="0"/>
                        </a:rPr>
                        <a:t>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Výsledek může být pouhá náhoda, neprůkazný výsledek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OK, praktická i statistická významnost je ve shodě, jednoznačný závěr</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99">
                        <a:alpha val="50000"/>
                      </a:srgb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61975"/>
          </a:xfrm>
        </p:spPr>
        <p:txBody>
          <a:bodyPr rtlCol="0">
            <a:normAutofit fontScale="90000"/>
          </a:bodyPr>
          <a:lstStyle/>
          <a:p>
            <a:pPr eaLnBrk="1" fontAlgn="auto" hangingPunct="1">
              <a:spcAft>
                <a:spcPts val="0"/>
              </a:spcAft>
              <a:defRPr/>
            </a:pPr>
            <a:r>
              <a:rPr lang="cs-CZ" dirty="0" smtClean="0"/>
              <a:t>Statistická vs. klinická významnost</a:t>
            </a:r>
            <a:endParaRPr lang="cs-CZ" dirty="0"/>
          </a:p>
        </p:txBody>
      </p:sp>
      <p:sp>
        <p:nvSpPr>
          <p:cNvPr id="4" name="Slide Number Placeholder 3"/>
          <p:cNvSpPr>
            <a:spLocks noGrp="1"/>
          </p:cNvSpPr>
          <p:nvPr>
            <p:ph type="sldNum" sz="quarter" idx="12"/>
          </p:nvPr>
        </p:nvSpPr>
        <p:spPr/>
        <p:txBody>
          <a:bodyPr/>
          <a:lstStyle/>
          <a:p>
            <a:pPr>
              <a:defRPr/>
            </a:pPr>
            <a:fld id="{3D810E7A-90C1-4778-B873-169D389822B1}" type="slidenum">
              <a:rPr lang="cs-CZ"/>
              <a:pPr>
                <a:defRPr/>
              </a:pPr>
              <a:t>44</a:t>
            </a:fld>
            <a:endParaRPr lang="cs-CZ"/>
          </a:p>
        </p:txBody>
      </p:sp>
      <p:sp>
        <p:nvSpPr>
          <p:cNvPr id="35844" name="Text Box 5"/>
          <p:cNvSpPr txBox="1">
            <a:spLocks noChangeArrowheads="1"/>
          </p:cNvSpPr>
          <p:nvPr/>
        </p:nvSpPr>
        <p:spPr bwMode="auto">
          <a:xfrm>
            <a:off x="7200900" y="2871788"/>
            <a:ext cx="1403350" cy="381000"/>
          </a:xfrm>
          <a:prstGeom prst="rect">
            <a:avLst/>
          </a:prstGeom>
          <a:noFill/>
          <a:ln w="9525">
            <a:noFill/>
            <a:miter lim="800000"/>
            <a:headEnd/>
            <a:tailEnd/>
          </a:ln>
        </p:spPr>
        <p:txBody>
          <a:bodyPr anchor="ctr"/>
          <a:lstStyle/>
          <a:p>
            <a:pPr eaLnBrk="0" hangingPunct="0"/>
            <a:r>
              <a:rPr lang="cs-CZ" sz="1200">
                <a:latin typeface="Calibri" pitchFamily="34" charset="0"/>
              </a:rPr>
              <a:t>Bodový odhad efektu + IS</a:t>
            </a:r>
          </a:p>
        </p:txBody>
      </p:sp>
      <p:graphicFrame>
        <p:nvGraphicFramePr>
          <p:cNvPr id="6" name="Group 136"/>
          <p:cNvGraphicFramePr>
            <a:graphicFrameLocks noGrp="1"/>
          </p:cNvGraphicFramePr>
          <p:nvPr/>
        </p:nvGraphicFramePr>
        <p:xfrm>
          <a:off x="1114425" y="4221163"/>
          <a:ext cx="5472112" cy="1997520"/>
        </p:xfrm>
        <a:graphic>
          <a:graphicData uri="http://schemas.openxmlformats.org/drawingml/2006/table">
            <a:tbl>
              <a:tblPr/>
              <a:tblGrid>
                <a:gridCol w="952500">
                  <a:extLst>
                    <a:ext uri="{9D8B030D-6E8A-4147-A177-3AD203B41FA5}">
                      <a16:colId xmlns:a16="http://schemas.microsoft.com/office/drawing/2014/main" val="20000"/>
                    </a:ext>
                  </a:extLst>
                </a:gridCol>
                <a:gridCol w="2392362">
                  <a:extLst>
                    <a:ext uri="{9D8B030D-6E8A-4147-A177-3AD203B41FA5}">
                      <a16:colId xmlns:a16="http://schemas.microsoft.com/office/drawing/2014/main" val="20001"/>
                    </a:ext>
                  </a:extLst>
                </a:gridCol>
                <a:gridCol w="2127250">
                  <a:extLst>
                    <a:ext uri="{9D8B030D-6E8A-4147-A177-3AD203B41FA5}">
                      <a16:colId xmlns:a16="http://schemas.microsoft.com/office/drawing/2014/main" val="20002"/>
                    </a:ext>
                  </a:extLst>
                </a:gridCol>
              </a:tblGrid>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mj-lt"/>
                          <a:cs typeface="Arial" charset="0"/>
                        </a:rPr>
                        <a:t>Možnost</a:t>
                      </a:r>
                      <a:endParaRPr kumimoji="0" lang="cs-CZ" sz="1400" b="0" i="0" u="none" strike="noStrike" cap="none" normalizeH="0" baseline="0" dirty="0" smtClean="0">
                        <a:ln>
                          <a:noFill/>
                        </a:ln>
                        <a:solidFill>
                          <a:schemeClr val="tx1"/>
                        </a:solidFill>
                        <a:effectLst/>
                        <a:latin typeface="+mj-lt"/>
                      </a:endParaRPr>
                    </a:p>
                  </a:txBody>
                  <a:tcPr marL="72000" marR="72000" marT="36000" marB="360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Statistická významnost</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Klinická významnost</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a)</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ne</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možná</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b)</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ne</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možná</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c)</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ano</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možná</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d)</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ano</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ano</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e)</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ne</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ne</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67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mj-lt"/>
                          <a:cs typeface="Arial" charset="0"/>
                        </a:rPr>
                        <a:t>f)</a:t>
                      </a:r>
                      <a:endParaRPr kumimoji="0" lang="cs-CZ" sz="1400" b="0" i="0" u="none" strike="noStrike" cap="none" normalizeH="0" baseline="0" dirty="0" smtClean="0">
                        <a:ln>
                          <a:noFill/>
                        </a:ln>
                        <a:solidFill>
                          <a:schemeClr val="tx1"/>
                        </a:solidFill>
                        <a:effectLst/>
                        <a:latin typeface="+mj-lt"/>
                      </a:endParaRPr>
                    </a:p>
                  </a:txBody>
                  <a:tcPr marL="72000" marR="72000" marT="36000" marB="36000"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mj-lt"/>
                          <a:cs typeface="Arial" charset="0"/>
                        </a:rPr>
                        <a:t>ano</a:t>
                      </a:r>
                      <a:endParaRPr kumimoji="0" lang="cs-CZ" sz="1400" b="0" i="0" u="none" strike="noStrike" cap="none" normalizeH="0" baseline="0" smtClean="0">
                        <a:ln>
                          <a:noFill/>
                        </a:ln>
                        <a:solidFill>
                          <a:schemeClr val="tx1"/>
                        </a:solidFill>
                        <a:effectLst/>
                        <a:latin typeface="+mj-lt"/>
                      </a:endParaRPr>
                    </a:p>
                  </a:txBody>
                  <a:tcPr marL="72000" marR="72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mj-lt"/>
                          <a:cs typeface="Arial" charset="0"/>
                        </a:rPr>
                        <a:t>ne</a:t>
                      </a:r>
                      <a:endParaRPr kumimoji="0" lang="cs-CZ" sz="1400" b="0" i="0" u="none" strike="noStrike" cap="none" normalizeH="0" baseline="0" dirty="0" smtClean="0">
                        <a:ln>
                          <a:noFill/>
                        </a:ln>
                        <a:solidFill>
                          <a:schemeClr val="tx1"/>
                        </a:solidFill>
                        <a:effectLst/>
                        <a:latin typeface="+mj-lt"/>
                      </a:endParaRPr>
                    </a:p>
                  </a:txBody>
                  <a:tcPr marL="72000" marR="72000" marT="36000" marB="360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3" name="Group 118"/>
          <p:cNvGrpSpPr>
            <a:grpSpLocks/>
          </p:cNvGrpSpPr>
          <p:nvPr/>
        </p:nvGrpSpPr>
        <p:grpSpPr bwMode="auto">
          <a:xfrm>
            <a:off x="611188" y="1039813"/>
            <a:ext cx="5761037" cy="2967037"/>
            <a:chOff x="1882" y="835"/>
            <a:chExt cx="3629" cy="1869"/>
          </a:xfrm>
        </p:grpSpPr>
        <p:sp>
          <p:nvSpPr>
            <p:cNvPr id="35927" name="Text Box 9"/>
            <p:cNvSpPr txBox="1">
              <a:spLocks noChangeArrowheads="1"/>
            </p:cNvSpPr>
            <p:nvPr/>
          </p:nvSpPr>
          <p:spPr bwMode="auto">
            <a:xfrm>
              <a:off x="1973" y="1252"/>
              <a:ext cx="272" cy="246"/>
            </a:xfrm>
            <a:prstGeom prst="rect">
              <a:avLst/>
            </a:prstGeom>
            <a:noFill/>
            <a:ln w="9525">
              <a:noFill/>
              <a:miter lim="800000"/>
              <a:headEnd/>
              <a:tailEnd/>
            </a:ln>
          </p:spPr>
          <p:txBody>
            <a:bodyPr anchor="ctr"/>
            <a:lstStyle/>
            <a:p>
              <a:pPr eaLnBrk="0" hangingPunct="0"/>
              <a:r>
                <a:rPr lang="cs-CZ" sz="1200" b="1">
                  <a:latin typeface="Calibri" pitchFamily="34" charset="0"/>
                </a:rPr>
                <a:t>a)</a:t>
              </a:r>
            </a:p>
          </p:txBody>
        </p:sp>
        <p:sp>
          <p:nvSpPr>
            <p:cNvPr id="35928" name="Text Box 19"/>
            <p:cNvSpPr txBox="1">
              <a:spLocks noChangeArrowheads="1"/>
            </p:cNvSpPr>
            <p:nvPr/>
          </p:nvSpPr>
          <p:spPr bwMode="auto">
            <a:xfrm>
              <a:off x="1973" y="1494"/>
              <a:ext cx="272" cy="246"/>
            </a:xfrm>
            <a:prstGeom prst="rect">
              <a:avLst/>
            </a:prstGeom>
            <a:noFill/>
            <a:ln w="9525">
              <a:noFill/>
              <a:miter lim="800000"/>
              <a:headEnd/>
              <a:tailEnd/>
            </a:ln>
          </p:spPr>
          <p:txBody>
            <a:bodyPr anchor="ctr"/>
            <a:lstStyle/>
            <a:p>
              <a:pPr eaLnBrk="0" hangingPunct="0"/>
              <a:r>
                <a:rPr lang="cs-CZ" sz="1200" b="1">
                  <a:latin typeface="Calibri" pitchFamily="34" charset="0"/>
                </a:rPr>
                <a:t>b)</a:t>
              </a:r>
            </a:p>
          </p:txBody>
        </p:sp>
        <p:sp>
          <p:nvSpPr>
            <p:cNvPr id="35929" name="Line 20"/>
            <p:cNvSpPr>
              <a:spLocks noChangeShapeType="1"/>
            </p:cNvSpPr>
            <p:nvPr/>
          </p:nvSpPr>
          <p:spPr bwMode="auto">
            <a:xfrm>
              <a:off x="1882" y="1162"/>
              <a:ext cx="3629" cy="0"/>
            </a:xfrm>
            <a:prstGeom prst="line">
              <a:avLst/>
            </a:prstGeom>
            <a:noFill/>
            <a:ln w="9525">
              <a:solidFill>
                <a:schemeClr val="tx1"/>
              </a:solidFill>
              <a:round/>
              <a:headEnd/>
              <a:tailEnd/>
            </a:ln>
          </p:spPr>
          <p:txBody>
            <a:bodyPr/>
            <a:lstStyle/>
            <a:p>
              <a:endParaRPr lang="cs-CZ"/>
            </a:p>
          </p:txBody>
        </p:sp>
        <p:sp>
          <p:nvSpPr>
            <p:cNvPr id="35930" name="Text Box 21"/>
            <p:cNvSpPr txBox="1">
              <a:spLocks noChangeArrowheads="1"/>
            </p:cNvSpPr>
            <p:nvPr/>
          </p:nvSpPr>
          <p:spPr bwMode="auto">
            <a:xfrm>
              <a:off x="1973" y="1735"/>
              <a:ext cx="272" cy="246"/>
            </a:xfrm>
            <a:prstGeom prst="rect">
              <a:avLst/>
            </a:prstGeom>
            <a:noFill/>
            <a:ln w="9525">
              <a:noFill/>
              <a:miter lim="800000"/>
              <a:headEnd/>
              <a:tailEnd/>
            </a:ln>
          </p:spPr>
          <p:txBody>
            <a:bodyPr anchor="ctr"/>
            <a:lstStyle/>
            <a:p>
              <a:pPr eaLnBrk="0" hangingPunct="0"/>
              <a:r>
                <a:rPr lang="cs-CZ" sz="1200" b="1">
                  <a:latin typeface="Calibri" pitchFamily="34" charset="0"/>
                </a:rPr>
                <a:t>c)</a:t>
              </a:r>
            </a:p>
          </p:txBody>
        </p:sp>
        <p:sp>
          <p:nvSpPr>
            <p:cNvPr id="35931" name="Text Box 22"/>
            <p:cNvSpPr txBox="1">
              <a:spLocks noChangeArrowheads="1"/>
            </p:cNvSpPr>
            <p:nvPr/>
          </p:nvSpPr>
          <p:spPr bwMode="auto">
            <a:xfrm>
              <a:off x="1973" y="1976"/>
              <a:ext cx="272" cy="246"/>
            </a:xfrm>
            <a:prstGeom prst="rect">
              <a:avLst/>
            </a:prstGeom>
            <a:noFill/>
            <a:ln w="9525">
              <a:noFill/>
              <a:miter lim="800000"/>
              <a:headEnd/>
              <a:tailEnd/>
            </a:ln>
          </p:spPr>
          <p:txBody>
            <a:bodyPr anchor="ctr"/>
            <a:lstStyle/>
            <a:p>
              <a:pPr eaLnBrk="0" hangingPunct="0"/>
              <a:r>
                <a:rPr lang="cs-CZ" sz="1200" b="1">
                  <a:latin typeface="Calibri" pitchFamily="34" charset="0"/>
                </a:rPr>
                <a:t>d)</a:t>
              </a:r>
            </a:p>
          </p:txBody>
        </p:sp>
        <p:sp>
          <p:nvSpPr>
            <p:cNvPr id="35932" name="Text Box 23"/>
            <p:cNvSpPr txBox="1">
              <a:spLocks noChangeArrowheads="1"/>
            </p:cNvSpPr>
            <p:nvPr/>
          </p:nvSpPr>
          <p:spPr bwMode="auto">
            <a:xfrm>
              <a:off x="1973" y="2217"/>
              <a:ext cx="272" cy="246"/>
            </a:xfrm>
            <a:prstGeom prst="rect">
              <a:avLst/>
            </a:prstGeom>
            <a:noFill/>
            <a:ln w="9525">
              <a:noFill/>
              <a:miter lim="800000"/>
              <a:headEnd/>
              <a:tailEnd/>
            </a:ln>
          </p:spPr>
          <p:txBody>
            <a:bodyPr anchor="ctr"/>
            <a:lstStyle/>
            <a:p>
              <a:pPr eaLnBrk="0" hangingPunct="0"/>
              <a:r>
                <a:rPr lang="cs-CZ" sz="1200" b="1">
                  <a:latin typeface="Calibri" pitchFamily="34" charset="0"/>
                </a:rPr>
                <a:t>e)</a:t>
              </a:r>
            </a:p>
          </p:txBody>
        </p:sp>
        <p:sp>
          <p:nvSpPr>
            <p:cNvPr id="35933" name="Text Box 24"/>
            <p:cNvSpPr txBox="1">
              <a:spLocks noChangeArrowheads="1"/>
            </p:cNvSpPr>
            <p:nvPr/>
          </p:nvSpPr>
          <p:spPr bwMode="auto">
            <a:xfrm>
              <a:off x="1973" y="2458"/>
              <a:ext cx="272" cy="246"/>
            </a:xfrm>
            <a:prstGeom prst="rect">
              <a:avLst/>
            </a:prstGeom>
            <a:noFill/>
            <a:ln w="9525">
              <a:noFill/>
              <a:miter lim="800000"/>
              <a:headEnd/>
              <a:tailEnd/>
            </a:ln>
          </p:spPr>
          <p:txBody>
            <a:bodyPr anchor="ctr"/>
            <a:lstStyle/>
            <a:p>
              <a:pPr eaLnBrk="0" hangingPunct="0"/>
              <a:r>
                <a:rPr lang="cs-CZ" sz="1200" b="1">
                  <a:latin typeface="Calibri" pitchFamily="34" charset="0"/>
                </a:rPr>
                <a:t>f)</a:t>
              </a:r>
            </a:p>
          </p:txBody>
        </p:sp>
        <p:sp>
          <p:nvSpPr>
            <p:cNvPr id="35934" name="Line 25"/>
            <p:cNvSpPr>
              <a:spLocks noChangeShapeType="1"/>
            </p:cNvSpPr>
            <p:nvPr/>
          </p:nvSpPr>
          <p:spPr bwMode="auto">
            <a:xfrm>
              <a:off x="3061" y="1071"/>
              <a:ext cx="0" cy="182"/>
            </a:xfrm>
            <a:prstGeom prst="line">
              <a:avLst/>
            </a:prstGeom>
            <a:noFill/>
            <a:ln w="9525">
              <a:solidFill>
                <a:schemeClr val="tx1"/>
              </a:solidFill>
              <a:round/>
              <a:headEnd/>
              <a:tailEnd/>
            </a:ln>
          </p:spPr>
          <p:txBody>
            <a:bodyPr/>
            <a:lstStyle/>
            <a:p>
              <a:endParaRPr lang="cs-CZ"/>
            </a:p>
          </p:txBody>
        </p:sp>
        <p:sp>
          <p:nvSpPr>
            <p:cNvPr id="35935" name="Line 26"/>
            <p:cNvSpPr>
              <a:spLocks noChangeShapeType="1"/>
            </p:cNvSpPr>
            <p:nvPr/>
          </p:nvSpPr>
          <p:spPr bwMode="auto">
            <a:xfrm>
              <a:off x="4195" y="1071"/>
              <a:ext cx="0" cy="182"/>
            </a:xfrm>
            <a:prstGeom prst="line">
              <a:avLst/>
            </a:prstGeom>
            <a:noFill/>
            <a:ln w="9525">
              <a:solidFill>
                <a:schemeClr val="tx1"/>
              </a:solidFill>
              <a:round/>
              <a:headEnd/>
              <a:tailEnd/>
            </a:ln>
          </p:spPr>
          <p:txBody>
            <a:bodyPr/>
            <a:lstStyle/>
            <a:p>
              <a:endParaRPr lang="cs-CZ"/>
            </a:p>
          </p:txBody>
        </p:sp>
        <p:sp>
          <p:nvSpPr>
            <p:cNvPr id="35936" name="Line 27"/>
            <p:cNvSpPr>
              <a:spLocks noChangeShapeType="1"/>
            </p:cNvSpPr>
            <p:nvPr/>
          </p:nvSpPr>
          <p:spPr bwMode="auto">
            <a:xfrm>
              <a:off x="3061" y="1298"/>
              <a:ext cx="0" cy="182"/>
            </a:xfrm>
            <a:prstGeom prst="line">
              <a:avLst/>
            </a:prstGeom>
            <a:noFill/>
            <a:ln w="9525">
              <a:solidFill>
                <a:schemeClr val="tx1"/>
              </a:solidFill>
              <a:round/>
              <a:headEnd/>
              <a:tailEnd/>
            </a:ln>
          </p:spPr>
          <p:txBody>
            <a:bodyPr/>
            <a:lstStyle/>
            <a:p>
              <a:endParaRPr lang="cs-CZ"/>
            </a:p>
          </p:txBody>
        </p:sp>
        <p:sp>
          <p:nvSpPr>
            <p:cNvPr id="35937" name="Line 28"/>
            <p:cNvSpPr>
              <a:spLocks noChangeShapeType="1"/>
            </p:cNvSpPr>
            <p:nvPr/>
          </p:nvSpPr>
          <p:spPr bwMode="auto">
            <a:xfrm>
              <a:off x="4195" y="1298"/>
              <a:ext cx="0" cy="182"/>
            </a:xfrm>
            <a:prstGeom prst="line">
              <a:avLst/>
            </a:prstGeom>
            <a:noFill/>
            <a:ln w="9525">
              <a:solidFill>
                <a:schemeClr val="tx1"/>
              </a:solidFill>
              <a:round/>
              <a:headEnd/>
              <a:tailEnd/>
            </a:ln>
          </p:spPr>
          <p:txBody>
            <a:bodyPr/>
            <a:lstStyle/>
            <a:p>
              <a:endParaRPr lang="cs-CZ"/>
            </a:p>
          </p:txBody>
        </p:sp>
        <p:sp>
          <p:nvSpPr>
            <p:cNvPr id="35938" name="Line 29"/>
            <p:cNvSpPr>
              <a:spLocks noChangeShapeType="1"/>
            </p:cNvSpPr>
            <p:nvPr/>
          </p:nvSpPr>
          <p:spPr bwMode="auto">
            <a:xfrm>
              <a:off x="3061" y="1525"/>
              <a:ext cx="0" cy="182"/>
            </a:xfrm>
            <a:prstGeom prst="line">
              <a:avLst/>
            </a:prstGeom>
            <a:noFill/>
            <a:ln w="9525">
              <a:solidFill>
                <a:schemeClr val="tx1"/>
              </a:solidFill>
              <a:round/>
              <a:headEnd/>
              <a:tailEnd/>
            </a:ln>
          </p:spPr>
          <p:txBody>
            <a:bodyPr/>
            <a:lstStyle/>
            <a:p>
              <a:endParaRPr lang="cs-CZ"/>
            </a:p>
          </p:txBody>
        </p:sp>
        <p:sp>
          <p:nvSpPr>
            <p:cNvPr id="35939" name="Line 30"/>
            <p:cNvSpPr>
              <a:spLocks noChangeShapeType="1"/>
            </p:cNvSpPr>
            <p:nvPr/>
          </p:nvSpPr>
          <p:spPr bwMode="auto">
            <a:xfrm>
              <a:off x="4195" y="1525"/>
              <a:ext cx="0" cy="182"/>
            </a:xfrm>
            <a:prstGeom prst="line">
              <a:avLst/>
            </a:prstGeom>
            <a:noFill/>
            <a:ln w="9525">
              <a:solidFill>
                <a:schemeClr val="tx1"/>
              </a:solidFill>
              <a:round/>
              <a:headEnd/>
              <a:tailEnd/>
            </a:ln>
          </p:spPr>
          <p:txBody>
            <a:bodyPr/>
            <a:lstStyle/>
            <a:p>
              <a:endParaRPr lang="cs-CZ"/>
            </a:p>
          </p:txBody>
        </p:sp>
        <p:sp>
          <p:nvSpPr>
            <p:cNvPr id="35940" name="Line 31"/>
            <p:cNvSpPr>
              <a:spLocks noChangeShapeType="1"/>
            </p:cNvSpPr>
            <p:nvPr/>
          </p:nvSpPr>
          <p:spPr bwMode="auto">
            <a:xfrm>
              <a:off x="3061" y="1752"/>
              <a:ext cx="0" cy="182"/>
            </a:xfrm>
            <a:prstGeom prst="line">
              <a:avLst/>
            </a:prstGeom>
            <a:noFill/>
            <a:ln w="9525">
              <a:solidFill>
                <a:schemeClr val="tx1"/>
              </a:solidFill>
              <a:round/>
              <a:headEnd/>
              <a:tailEnd/>
            </a:ln>
          </p:spPr>
          <p:txBody>
            <a:bodyPr/>
            <a:lstStyle/>
            <a:p>
              <a:endParaRPr lang="cs-CZ"/>
            </a:p>
          </p:txBody>
        </p:sp>
        <p:sp>
          <p:nvSpPr>
            <p:cNvPr id="35941" name="Line 32"/>
            <p:cNvSpPr>
              <a:spLocks noChangeShapeType="1"/>
            </p:cNvSpPr>
            <p:nvPr/>
          </p:nvSpPr>
          <p:spPr bwMode="auto">
            <a:xfrm>
              <a:off x="4195" y="1752"/>
              <a:ext cx="0" cy="182"/>
            </a:xfrm>
            <a:prstGeom prst="line">
              <a:avLst/>
            </a:prstGeom>
            <a:noFill/>
            <a:ln w="9525">
              <a:solidFill>
                <a:schemeClr val="tx1"/>
              </a:solidFill>
              <a:round/>
              <a:headEnd/>
              <a:tailEnd/>
            </a:ln>
          </p:spPr>
          <p:txBody>
            <a:bodyPr/>
            <a:lstStyle/>
            <a:p>
              <a:endParaRPr lang="cs-CZ"/>
            </a:p>
          </p:txBody>
        </p:sp>
        <p:sp>
          <p:nvSpPr>
            <p:cNvPr id="35942" name="Line 33"/>
            <p:cNvSpPr>
              <a:spLocks noChangeShapeType="1"/>
            </p:cNvSpPr>
            <p:nvPr/>
          </p:nvSpPr>
          <p:spPr bwMode="auto">
            <a:xfrm>
              <a:off x="3061" y="1978"/>
              <a:ext cx="0" cy="182"/>
            </a:xfrm>
            <a:prstGeom prst="line">
              <a:avLst/>
            </a:prstGeom>
            <a:noFill/>
            <a:ln w="9525">
              <a:solidFill>
                <a:schemeClr val="tx1"/>
              </a:solidFill>
              <a:round/>
              <a:headEnd/>
              <a:tailEnd/>
            </a:ln>
          </p:spPr>
          <p:txBody>
            <a:bodyPr/>
            <a:lstStyle/>
            <a:p>
              <a:endParaRPr lang="cs-CZ"/>
            </a:p>
          </p:txBody>
        </p:sp>
        <p:sp>
          <p:nvSpPr>
            <p:cNvPr id="35943" name="Line 34"/>
            <p:cNvSpPr>
              <a:spLocks noChangeShapeType="1"/>
            </p:cNvSpPr>
            <p:nvPr/>
          </p:nvSpPr>
          <p:spPr bwMode="auto">
            <a:xfrm>
              <a:off x="4195" y="1978"/>
              <a:ext cx="0" cy="182"/>
            </a:xfrm>
            <a:prstGeom prst="line">
              <a:avLst/>
            </a:prstGeom>
            <a:noFill/>
            <a:ln w="9525">
              <a:solidFill>
                <a:schemeClr val="tx1"/>
              </a:solidFill>
              <a:round/>
              <a:headEnd/>
              <a:tailEnd/>
            </a:ln>
          </p:spPr>
          <p:txBody>
            <a:bodyPr/>
            <a:lstStyle/>
            <a:p>
              <a:endParaRPr lang="cs-CZ"/>
            </a:p>
          </p:txBody>
        </p:sp>
        <p:sp>
          <p:nvSpPr>
            <p:cNvPr id="35944" name="Line 35"/>
            <p:cNvSpPr>
              <a:spLocks noChangeShapeType="1"/>
            </p:cNvSpPr>
            <p:nvPr/>
          </p:nvSpPr>
          <p:spPr bwMode="auto">
            <a:xfrm>
              <a:off x="3061" y="2205"/>
              <a:ext cx="0" cy="182"/>
            </a:xfrm>
            <a:prstGeom prst="line">
              <a:avLst/>
            </a:prstGeom>
            <a:noFill/>
            <a:ln w="9525">
              <a:solidFill>
                <a:schemeClr val="tx1"/>
              </a:solidFill>
              <a:round/>
              <a:headEnd/>
              <a:tailEnd/>
            </a:ln>
          </p:spPr>
          <p:txBody>
            <a:bodyPr/>
            <a:lstStyle/>
            <a:p>
              <a:endParaRPr lang="cs-CZ"/>
            </a:p>
          </p:txBody>
        </p:sp>
        <p:sp>
          <p:nvSpPr>
            <p:cNvPr id="35945" name="Line 36"/>
            <p:cNvSpPr>
              <a:spLocks noChangeShapeType="1"/>
            </p:cNvSpPr>
            <p:nvPr/>
          </p:nvSpPr>
          <p:spPr bwMode="auto">
            <a:xfrm>
              <a:off x="4195" y="2205"/>
              <a:ext cx="0" cy="182"/>
            </a:xfrm>
            <a:prstGeom prst="line">
              <a:avLst/>
            </a:prstGeom>
            <a:noFill/>
            <a:ln w="9525">
              <a:solidFill>
                <a:schemeClr val="tx1"/>
              </a:solidFill>
              <a:round/>
              <a:headEnd/>
              <a:tailEnd/>
            </a:ln>
          </p:spPr>
          <p:txBody>
            <a:bodyPr/>
            <a:lstStyle/>
            <a:p>
              <a:endParaRPr lang="cs-CZ"/>
            </a:p>
          </p:txBody>
        </p:sp>
        <p:sp>
          <p:nvSpPr>
            <p:cNvPr id="35946" name="Line 37"/>
            <p:cNvSpPr>
              <a:spLocks noChangeShapeType="1"/>
            </p:cNvSpPr>
            <p:nvPr/>
          </p:nvSpPr>
          <p:spPr bwMode="auto">
            <a:xfrm>
              <a:off x="3061" y="2432"/>
              <a:ext cx="0" cy="182"/>
            </a:xfrm>
            <a:prstGeom prst="line">
              <a:avLst/>
            </a:prstGeom>
            <a:noFill/>
            <a:ln w="9525">
              <a:solidFill>
                <a:schemeClr val="tx1"/>
              </a:solidFill>
              <a:round/>
              <a:headEnd/>
              <a:tailEnd/>
            </a:ln>
          </p:spPr>
          <p:txBody>
            <a:bodyPr/>
            <a:lstStyle/>
            <a:p>
              <a:endParaRPr lang="cs-CZ"/>
            </a:p>
          </p:txBody>
        </p:sp>
        <p:sp>
          <p:nvSpPr>
            <p:cNvPr id="35947" name="Line 38"/>
            <p:cNvSpPr>
              <a:spLocks noChangeShapeType="1"/>
            </p:cNvSpPr>
            <p:nvPr/>
          </p:nvSpPr>
          <p:spPr bwMode="auto">
            <a:xfrm>
              <a:off x="4195" y="2432"/>
              <a:ext cx="0" cy="182"/>
            </a:xfrm>
            <a:prstGeom prst="line">
              <a:avLst/>
            </a:prstGeom>
            <a:noFill/>
            <a:ln w="9525">
              <a:solidFill>
                <a:schemeClr val="tx1"/>
              </a:solidFill>
              <a:round/>
              <a:headEnd/>
              <a:tailEnd/>
            </a:ln>
          </p:spPr>
          <p:txBody>
            <a:bodyPr/>
            <a:lstStyle/>
            <a:p>
              <a:endParaRPr lang="cs-CZ"/>
            </a:p>
          </p:txBody>
        </p:sp>
        <p:sp>
          <p:nvSpPr>
            <p:cNvPr id="35948" name="Line 39"/>
            <p:cNvSpPr>
              <a:spLocks noChangeShapeType="1"/>
            </p:cNvSpPr>
            <p:nvPr/>
          </p:nvSpPr>
          <p:spPr bwMode="auto">
            <a:xfrm>
              <a:off x="2517" y="1389"/>
              <a:ext cx="2087" cy="0"/>
            </a:xfrm>
            <a:prstGeom prst="line">
              <a:avLst/>
            </a:prstGeom>
            <a:noFill/>
            <a:ln w="9525">
              <a:solidFill>
                <a:schemeClr val="tx1"/>
              </a:solidFill>
              <a:round/>
              <a:headEnd/>
              <a:tailEnd/>
            </a:ln>
          </p:spPr>
          <p:txBody>
            <a:bodyPr/>
            <a:lstStyle/>
            <a:p>
              <a:endParaRPr lang="cs-CZ"/>
            </a:p>
          </p:txBody>
        </p:sp>
        <p:sp>
          <p:nvSpPr>
            <p:cNvPr id="35949" name="Oval 40"/>
            <p:cNvSpPr>
              <a:spLocks noChangeArrowheads="1"/>
            </p:cNvSpPr>
            <p:nvPr/>
          </p:nvSpPr>
          <p:spPr bwMode="auto">
            <a:xfrm>
              <a:off x="3538" y="1369"/>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0" name="Line 41"/>
            <p:cNvSpPr>
              <a:spLocks noChangeShapeType="1"/>
            </p:cNvSpPr>
            <p:nvPr/>
          </p:nvSpPr>
          <p:spPr bwMode="auto">
            <a:xfrm flipV="1">
              <a:off x="3016" y="1615"/>
              <a:ext cx="2359" cy="1"/>
            </a:xfrm>
            <a:prstGeom prst="line">
              <a:avLst/>
            </a:prstGeom>
            <a:noFill/>
            <a:ln w="9525">
              <a:solidFill>
                <a:schemeClr val="tx1"/>
              </a:solidFill>
              <a:round/>
              <a:headEnd/>
              <a:tailEnd/>
            </a:ln>
          </p:spPr>
          <p:txBody>
            <a:bodyPr/>
            <a:lstStyle/>
            <a:p>
              <a:endParaRPr lang="cs-CZ"/>
            </a:p>
          </p:txBody>
        </p:sp>
        <p:sp>
          <p:nvSpPr>
            <p:cNvPr id="35951" name="Oval 42"/>
            <p:cNvSpPr>
              <a:spLocks noChangeArrowheads="1"/>
            </p:cNvSpPr>
            <p:nvPr/>
          </p:nvSpPr>
          <p:spPr bwMode="auto">
            <a:xfrm>
              <a:off x="4173" y="1595"/>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2" name="Oval 44"/>
            <p:cNvSpPr>
              <a:spLocks noChangeArrowheads="1"/>
            </p:cNvSpPr>
            <p:nvPr/>
          </p:nvSpPr>
          <p:spPr bwMode="auto">
            <a:xfrm>
              <a:off x="4286" y="1817"/>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3" name="Line 45"/>
            <p:cNvSpPr>
              <a:spLocks noChangeShapeType="1"/>
            </p:cNvSpPr>
            <p:nvPr/>
          </p:nvSpPr>
          <p:spPr bwMode="auto">
            <a:xfrm>
              <a:off x="3651" y="1842"/>
              <a:ext cx="1316" cy="0"/>
            </a:xfrm>
            <a:prstGeom prst="line">
              <a:avLst/>
            </a:prstGeom>
            <a:noFill/>
            <a:ln w="9525">
              <a:solidFill>
                <a:schemeClr val="tx1"/>
              </a:solidFill>
              <a:round/>
              <a:headEnd/>
              <a:tailEnd/>
            </a:ln>
          </p:spPr>
          <p:txBody>
            <a:bodyPr/>
            <a:lstStyle/>
            <a:p>
              <a:endParaRPr lang="cs-CZ"/>
            </a:p>
          </p:txBody>
        </p:sp>
        <p:sp>
          <p:nvSpPr>
            <p:cNvPr id="35954" name="Line 46"/>
            <p:cNvSpPr>
              <a:spLocks noChangeShapeType="1"/>
            </p:cNvSpPr>
            <p:nvPr/>
          </p:nvSpPr>
          <p:spPr bwMode="auto">
            <a:xfrm>
              <a:off x="4332" y="2069"/>
              <a:ext cx="1133" cy="0"/>
            </a:xfrm>
            <a:prstGeom prst="line">
              <a:avLst/>
            </a:prstGeom>
            <a:noFill/>
            <a:ln w="9525">
              <a:solidFill>
                <a:schemeClr val="tx1"/>
              </a:solidFill>
              <a:round/>
              <a:headEnd/>
              <a:tailEnd/>
            </a:ln>
          </p:spPr>
          <p:txBody>
            <a:bodyPr/>
            <a:lstStyle/>
            <a:p>
              <a:endParaRPr lang="cs-CZ"/>
            </a:p>
          </p:txBody>
        </p:sp>
        <p:sp>
          <p:nvSpPr>
            <p:cNvPr id="35955" name="Oval 47"/>
            <p:cNvSpPr>
              <a:spLocks noChangeArrowheads="1"/>
            </p:cNvSpPr>
            <p:nvPr/>
          </p:nvSpPr>
          <p:spPr bwMode="auto">
            <a:xfrm>
              <a:off x="4876" y="2044"/>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6" name="Line 48"/>
            <p:cNvSpPr>
              <a:spLocks noChangeShapeType="1"/>
            </p:cNvSpPr>
            <p:nvPr/>
          </p:nvSpPr>
          <p:spPr bwMode="auto">
            <a:xfrm>
              <a:off x="2789" y="2296"/>
              <a:ext cx="1089" cy="0"/>
            </a:xfrm>
            <a:prstGeom prst="line">
              <a:avLst/>
            </a:prstGeom>
            <a:noFill/>
            <a:ln w="9525">
              <a:solidFill>
                <a:schemeClr val="tx1"/>
              </a:solidFill>
              <a:round/>
              <a:headEnd/>
              <a:tailEnd/>
            </a:ln>
          </p:spPr>
          <p:txBody>
            <a:bodyPr/>
            <a:lstStyle/>
            <a:p>
              <a:endParaRPr lang="cs-CZ"/>
            </a:p>
          </p:txBody>
        </p:sp>
        <p:sp>
          <p:nvSpPr>
            <p:cNvPr id="35957" name="Line 49"/>
            <p:cNvSpPr>
              <a:spLocks noChangeShapeType="1"/>
            </p:cNvSpPr>
            <p:nvPr/>
          </p:nvSpPr>
          <p:spPr bwMode="auto">
            <a:xfrm>
              <a:off x="3243" y="2523"/>
              <a:ext cx="771" cy="0"/>
            </a:xfrm>
            <a:prstGeom prst="line">
              <a:avLst/>
            </a:prstGeom>
            <a:noFill/>
            <a:ln w="9525">
              <a:solidFill>
                <a:schemeClr val="tx1"/>
              </a:solidFill>
              <a:round/>
              <a:headEnd/>
              <a:tailEnd/>
            </a:ln>
          </p:spPr>
          <p:txBody>
            <a:bodyPr/>
            <a:lstStyle/>
            <a:p>
              <a:endParaRPr lang="cs-CZ"/>
            </a:p>
          </p:txBody>
        </p:sp>
        <p:sp>
          <p:nvSpPr>
            <p:cNvPr id="35958" name="Oval 50"/>
            <p:cNvSpPr>
              <a:spLocks noChangeArrowheads="1"/>
            </p:cNvSpPr>
            <p:nvPr/>
          </p:nvSpPr>
          <p:spPr bwMode="auto">
            <a:xfrm>
              <a:off x="3311" y="2276"/>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59" name="Oval 51"/>
            <p:cNvSpPr>
              <a:spLocks noChangeArrowheads="1"/>
            </p:cNvSpPr>
            <p:nvPr/>
          </p:nvSpPr>
          <p:spPr bwMode="auto">
            <a:xfrm>
              <a:off x="3606" y="2498"/>
              <a:ext cx="45" cy="45"/>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sp>
          <p:nvSpPr>
            <p:cNvPr id="35960" name="Text Box 104"/>
            <p:cNvSpPr txBox="1">
              <a:spLocks noChangeArrowheads="1"/>
            </p:cNvSpPr>
            <p:nvPr/>
          </p:nvSpPr>
          <p:spPr bwMode="auto">
            <a:xfrm>
              <a:off x="2562" y="835"/>
              <a:ext cx="998" cy="246"/>
            </a:xfrm>
            <a:prstGeom prst="rect">
              <a:avLst/>
            </a:prstGeom>
            <a:noFill/>
            <a:ln w="9525">
              <a:noFill/>
              <a:miter lim="800000"/>
              <a:headEnd/>
              <a:tailEnd/>
            </a:ln>
          </p:spPr>
          <p:txBody>
            <a:bodyPr anchor="ctr"/>
            <a:lstStyle/>
            <a:p>
              <a:pPr algn="ctr" eaLnBrk="0" hangingPunct="0"/>
              <a:r>
                <a:rPr lang="cs-CZ" sz="1200" b="1">
                  <a:latin typeface="Calibri" pitchFamily="34" charset="0"/>
                </a:rPr>
                <a:t>Střední hodnota v populaci</a:t>
              </a:r>
            </a:p>
          </p:txBody>
        </p:sp>
        <p:sp>
          <p:nvSpPr>
            <p:cNvPr id="35961" name="Text Box 105"/>
            <p:cNvSpPr txBox="1">
              <a:spLocks noChangeArrowheads="1"/>
            </p:cNvSpPr>
            <p:nvPr/>
          </p:nvSpPr>
          <p:spPr bwMode="auto">
            <a:xfrm>
              <a:off x="3636" y="835"/>
              <a:ext cx="1134" cy="246"/>
            </a:xfrm>
            <a:prstGeom prst="rect">
              <a:avLst/>
            </a:prstGeom>
            <a:noFill/>
            <a:ln w="9525">
              <a:noFill/>
              <a:miter lim="800000"/>
              <a:headEnd/>
              <a:tailEnd/>
            </a:ln>
          </p:spPr>
          <p:txBody>
            <a:bodyPr anchor="ctr"/>
            <a:lstStyle/>
            <a:p>
              <a:pPr algn="ctr" eaLnBrk="0" hangingPunct="0"/>
              <a:r>
                <a:rPr lang="cs-CZ" sz="1200" b="1">
                  <a:latin typeface="Calibri" pitchFamily="34" charset="0"/>
                </a:rPr>
                <a:t>Klinicky významná odchylka</a:t>
              </a:r>
              <a:endParaRPr lang="el-GR" sz="1200" b="1">
                <a:latin typeface="Calibri" pitchFamily="34" charset="0"/>
              </a:endParaRPr>
            </a:p>
          </p:txBody>
        </p:sp>
        <p:sp>
          <p:nvSpPr>
            <p:cNvPr id="35962" name="Line 106"/>
            <p:cNvSpPr>
              <a:spLocks noChangeShapeType="1"/>
            </p:cNvSpPr>
            <p:nvPr/>
          </p:nvSpPr>
          <p:spPr bwMode="auto">
            <a:xfrm>
              <a:off x="2517" y="1344"/>
              <a:ext cx="0" cy="90"/>
            </a:xfrm>
            <a:prstGeom prst="line">
              <a:avLst/>
            </a:prstGeom>
            <a:noFill/>
            <a:ln w="9525">
              <a:solidFill>
                <a:schemeClr val="tx1"/>
              </a:solidFill>
              <a:round/>
              <a:headEnd/>
              <a:tailEnd/>
            </a:ln>
          </p:spPr>
          <p:txBody>
            <a:bodyPr/>
            <a:lstStyle/>
            <a:p>
              <a:endParaRPr lang="cs-CZ"/>
            </a:p>
          </p:txBody>
        </p:sp>
        <p:sp>
          <p:nvSpPr>
            <p:cNvPr id="35963" name="Line 107"/>
            <p:cNvSpPr>
              <a:spLocks noChangeShapeType="1"/>
            </p:cNvSpPr>
            <p:nvPr/>
          </p:nvSpPr>
          <p:spPr bwMode="auto">
            <a:xfrm>
              <a:off x="4604" y="1344"/>
              <a:ext cx="0" cy="90"/>
            </a:xfrm>
            <a:prstGeom prst="line">
              <a:avLst/>
            </a:prstGeom>
            <a:noFill/>
            <a:ln w="9525">
              <a:solidFill>
                <a:schemeClr val="tx1"/>
              </a:solidFill>
              <a:round/>
              <a:headEnd/>
              <a:tailEnd/>
            </a:ln>
          </p:spPr>
          <p:txBody>
            <a:bodyPr/>
            <a:lstStyle/>
            <a:p>
              <a:endParaRPr lang="cs-CZ"/>
            </a:p>
          </p:txBody>
        </p:sp>
        <p:sp>
          <p:nvSpPr>
            <p:cNvPr id="35964" name="Line 108"/>
            <p:cNvSpPr>
              <a:spLocks noChangeShapeType="1"/>
            </p:cNvSpPr>
            <p:nvPr/>
          </p:nvSpPr>
          <p:spPr bwMode="auto">
            <a:xfrm>
              <a:off x="5375" y="1571"/>
              <a:ext cx="0" cy="90"/>
            </a:xfrm>
            <a:prstGeom prst="line">
              <a:avLst/>
            </a:prstGeom>
            <a:noFill/>
            <a:ln w="9525">
              <a:solidFill>
                <a:schemeClr val="tx1"/>
              </a:solidFill>
              <a:round/>
              <a:headEnd/>
              <a:tailEnd/>
            </a:ln>
          </p:spPr>
          <p:txBody>
            <a:bodyPr/>
            <a:lstStyle/>
            <a:p>
              <a:endParaRPr lang="cs-CZ"/>
            </a:p>
          </p:txBody>
        </p:sp>
        <p:sp>
          <p:nvSpPr>
            <p:cNvPr id="35965" name="Line 109"/>
            <p:cNvSpPr>
              <a:spLocks noChangeShapeType="1"/>
            </p:cNvSpPr>
            <p:nvPr/>
          </p:nvSpPr>
          <p:spPr bwMode="auto">
            <a:xfrm>
              <a:off x="3016" y="1570"/>
              <a:ext cx="0" cy="90"/>
            </a:xfrm>
            <a:prstGeom prst="line">
              <a:avLst/>
            </a:prstGeom>
            <a:noFill/>
            <a:ln w="9525">
              <a:solidFill>
                <a:schemeClr val="tx1"/>
              </a:solidFill>
              <a:round/>
              <a:headEnd/>
              <a:tailEnd/>
            </a:ln>
          </p:spPr>
          <p:txBody>
            <a:bodyPr/>
            <a:lstStyle/>
            <a:p>
              <a:endParaRPr lang="cs-CZ"/>
            </a:p>
          </p:txBody>
        </p:sp>
        <p:sp>
          <p:nvSpPr>
            <p:cNvPr id="35966" name="Line 110"/>
            <p:cNvSpPr>
              <a:spLocks noChangeShapeType="1"/>
            </p:cNvSpPr>
            <p:nvPr/>
          </p:nvSpPr>
          <p:spPr bwMode="auto">
            <a:xfrm>
              <a:off x="3651" y="1798"/>
              <a:ext cx="0" cy="90"/>
            </a:xfrm>
            <a:prstGeom prst="line">
              <a:avLst/>
            </a:prstGeom>
            <a:noFill/>
            <a:ln w="9525">
              <a:solidFill>
                <a:schemeClr val="tx1"/>
              </a:solidFill>
              <a:round/>
              <a:headEnd/>
              <a:tailEnd/>
            </a:ln>
          </p:spPr>
          <p:txBody>
            <a:bodyPr/>
            <a:lstStyle/>
            <a:p>
              <a:endParaRPr lang="cs-CZ"/>
            </a:p>
          </p:txBody>
        </p:sp>
        <p:sp>
          <p:nvSpPr>
            <p:cNvPr id="35967" name="Line 111"/>
            <p:cNvSpPr>
              <a:spLocks noChangeShapeType="1"/>
            </p:cNvSpPr>
            <p:nvPr/>
          </p:nvSpPr>
          <p:spPr bwMode="auto">
            <a:xfrm>
              <a:off x="4967" y="1797"/>
              <a:ext cx="0" cy="90"/>
            </a:xfrm>
            <a:prstGeom prst="line">
              <a:avLst/>
            </a:prstGeom>
            <a:noFill/>
            <a:ln w="9525">
              <a:solidFill>
                <a:schemeClr val="tx1"/>
              </a:solidFill>
              <a:round/>
              <a:headEnd/>
              <a:tailEnd/>
            </a:ln>
          </p:spPr>
          <p:txBody>
            <a:bodyPr/>
            <a:lstStyle/>
            <a:p>
              <a:endParaRPr lang="cs-CZ"/>
            </a:p>
          </p:txBody>
        </p:sp>
        <p:sp>
          <p:nvSpPr>
            <p:cNvPr id="35968" name="Line 112"/>
            <p:cNvSpPr>
              <a:spLocks noChangeShapeType="1"/>
            </p:cNvSpPr>
            <p:nvPr/>
          </p:nvSpPr>
          <p:spPr bwMode="auto">
            <a:xfrm>
              <a:off x="5465" y="2025"/>
              <a:ext cx="0" cy="90"/>
            </a:xfrm>
            <a:prstGeom prst="line">
              <a:avLst/>
            </a:prstGeom>
            <a:noFill/>
            <a:ln w="9525">
              <a:solidFill>
                <a:schemeClr val="tx1"/>
              </a:solidFill>
              <a:round/>
              <a:headEnd/>
              <a:tailEnd/>
            </a:ln>
          </p:spPr>
          <p:txBody>
            <a:bodyPr/>
            <a:lstStyle/>
            <a:p>
              <a:endParaRPr lang="cs-CZ"/>
            </a:p>
          </p:txBody>
        </p:sp>
        <p:sp>
          <p:nvSpPr>
            <p:cNvPr id="35969" name="Line 113"/>
            <p:cNvSpPr>
              <a:spLocks noChangeShapeType="1"/>
            </p:cNvSpPr>
            <p:nvPr/>
          </p:nvSpPr>
          <p:spPr bwMode="auto">
            <a:xfrm>
              <a:off x="4332" y="2024"/>
              <a:ext cx="0" cy="90"/>
            </a:xfrm>
            <a:prstGeom prst="line">
              <a:avLst/>
            </a:prstGeom>
            <a:noFill/>
            <a:ln w="9525">
              <a:solidFill>
                <a:schemeClr val="tx1"/>
              </a:solidFill>
              <a:round/>
              <a:headEnd/>
              <a:tailEnd/>
            </a:ln>
          </p:spPr>
          <p:txBody>
            <a:bodyPr/>
            <a:lstStyle/>
            <a:p>
              <a:endParaRPr lang="cs-CZ"/>
            </a:p>
          </p:txBody>
        </p:sp>
        <p:sp>
          <p:nvSpPr>
            <p:cNvPr id="35970" name="Line 114"/>
            <p:cNvSpPr>
              <a:spLocks noChangeShapeType="1"/>
            </p:cNvSpPr>
            <p:nvPr/>
          </p:nvSpPr>
          <p:spPr bwMode="auto">
            <a:xfrm>
              <a:off x="3878" y="2251"/>
              <a:ext cx="0" cy="90"/>
            </a:xfrm>
            <a:prstGeom prst="line">
              <a:avLst/>
            </a:prstGeom>
            <a:noFill/>
            <a:ln w="9525">
              <a:solidFill>
                <a:schemeClr val="tx1"/>
              </a:solidFill>
              <a:round/>
              <a:headEnd/>
              <a:tailEnd/>
            </a:ln>
          </p:spPr>
          <p:txBody>
            <a:bodyPr/>
            <a:lstStyle/>
            <a:p>
              <a:endParaRPr lang="cs-CZ"/>
            </a:p>
          </p:txBody>
        </p:sp>
        <p:sp>
          <p:nvSpPr>
            <p:cNvPr id="35971" name="Line 115"/>
            <p:cNvSpPr>
              <a:spLocks noChangeShapeType="1"/>
            </p:cNvSpPr>
            <p:nvPr/>
          </p:nvSpPr>
          <p:spPr bwMode="auto">
            <a:xfrm>
              <a:off x="2789" y="2251"/>
              <a:ext cx="0" cy="90"/>
            </a:xfrm>
            <a:prstGeom prst="line">
              <a:avLst/>
            </a:prstGeom>
            <a:noFill/>
            <a:ln w="9525">
              <a:solidFill>
                <a:schemeClr val="tx1"/>
              </a:solidFill>
              <a:round/>
              <a:headEnd/>
              <a:tailEnd/>
            </a:ln>
          </p:spPr>
          <p:txBody>
            <a:bodyPr/>
            <a:lstStyle/>
            <a:p>
              <a:endParaRPr lang="cs-CZ"/>
            </a:p>
          </p:txBody>
        </p:sp>
        <p:sp>
          <p:nvSpPr>
            <p:cNvPr id="35972" name="Line 116"/>
            <p:cNvSpPr>
              <a:spLocks noChangeShapeType="1"/>
            </p:cNvSpPr>
            <p:nvPr/>
          </p:nvSpPr>
          <p:spPr bwMode="auto">
            <a:xfrm>
              <a:off x="3243" y="2478"/>
              <a:ext cx="0" cy="90"/>
            </a:xfrm>
            <a:prstGeom prst="line">
              <a:avLst/>
            </a:prstGeom>
            <a:noFill/>
            <a:ln w="9525">
              <a:solidFill>
                <a:schemeClr val="tx1"/>
              </a:solidFill>
              <a:round/>
              <a:headEnd/>
              <a:tailEnd/>
            </a:ln>
          </p:spPr>
          <p:txBody>
            <a:bodyPr/>
            <a:lstStyle/>
            <a:p>
              <a:endParaRPr lang="cs-CZ"/>
            </a:p>
          </p:txBody>
        </p:sp>
        <p:sp>
          <p:nvSpPr>
            <p:cNvPr id="35973" name="Line 117"/>
            <p:cNvSpPr>
              <a:spLocks noChangeShapeType="1"/>
            </p:cNvSpPr>
            <p:nvPr/>
          </p:nvSpPr>
          <p:spPr bwMode="auto">
            <a:xfrm>
              <a:off x="4014" y="2478"/>
              <a:ext cx="0" cy="90"/>
            </a:xfrm>
            <a:prstGeom prst="line">
              <a:avLst/>
            </a:prstGeom>
            <a:noFill/>
            <a:ln w="9525">
              <a:solidFill>
                <a:schemeClr val="tx1"/>
              </a:solidFill>
              <a:round/>
              <a:headEnd/>
              <a:tailEnd/>
            </a:ln>
          </p:spPr>
          <p:txBody>
            <a:bodyPr/>
            <a:lstStyle/>
            <a:p>
              <a:endParaRPr lang="cs-CZ"/>
            </a:p>
          </p:txBody>
        </p:sp>
      </p:grpSp>
      <p:grpSp>
        <p:nvGrpSpPr>
          <p:cNvPr id="5" name="Group 125"/>
          <p:cNvGrpSpPr>
            <a:grpSpLocks/>
          </p:cNvGrpSpPr>
          <p:nvPr/>
        </p:nvGrpSpPr>
        <p:grpSpPr bwMode="auto">
          <a:xfrm rot="5400000">
            <a:off x="6659563" y="2963863"/>
            <a:ext cx="938212" cy="144462"/>
            <a:chOff x="4150" y="2568"/>
            <a:chExt cx="817" cy="91"/>
          </a:xfrm>
        </p:grpSpPr>
        <p:sp>
          <p:nvSpPr>
            <p:cNvPr id="35923" name="Line 121"/>
            <p:cNvSpPr>
              <a:spLocks noChangeShapeType="1"/>
            </p:cNvSpPr>
            <p:nvPr/>
          </p:nvSpPr>
          <p:spPr bwMode="auto">
            <a:xfrm>
              <a:off x="4150" y="2614"/>
              <a:ext cx="817" cy="0"/>
            </a:xfrm>
            <a:prstGeom prst="line">
              <a:avLst/>
            </a:prstGeom>
            <a:noFill/>
            <a:ln w="9525">
              <a:solidFill>
                <a:schemeClr val="tx1"/>
              </a:solidFill>
              <a:round/>
              <a:headEnd/>
              <a:tailEnd/>
            </a:ln>
          </p:spPr>
          <p:txBody>
            <a:bodyPr/>
            <a:lstStyle/>
            <a:p>
              <a:endParaRPr lang="cs-CZ"/>
            </a:p>
          </p:txBody>
        </p:sp>
        <p:sp>
          <p:nvSpPr>
            <p:cNvPr id="35924" name="Line 122"/>
            <p:cNvSpPr>
              <a:spLocks noChangeShapeType="1"/>
            </p:cNvSpPr>
            <p:nvPr/>
          </p:nvSpPr>
          <p:spPr bwMode="auto">
            <a:xfrm>
              <a:off x="4150" y="2568"/>
              <a:ext cx="0" cy="91"/>
            </a:xfrm>
            <a:prstGeom prst="line">
              <a:avLst/>
            </a:prstGeom>
            <a:noFill/>
            <a:ln w="9525">
              <a:solidFill>
                <a:schemeClr val="tx1"/>
              </a:solidFill>
              <a:round/>
              <a:headEnd/>
              <a:tailEnd/>
            </a:ln>
          </p:spPr>
          <p:txBody>
            <a:bodyPr/>
            <a:lstStyle/>
            <a:p>
              <a:endParaRPr lang="cs-CZ"/>
            </a:p>
          </p:txBody>
        </p:sp>
        <p:sp>
          <p:nvSpPr>
            <p:cNvPr id="35925" name="Line 123"/>
            <p:cNvSpPr>
              <a:spLocks noChangeShapeType="1"/>
            </p:cNvSpPr>
            <p:nvPr/>
          </p:nvSpPr>
          <p:spPr bwMode="auto">
            <a:xfrm>
              <a:off x="4967" y="2568"/>
              <a:ext cx="0" cy="91"/>
            </a:xfrm>
            <a:prstGeom prst="line">
              <a:avLst/>
            </a:prstGeom>
            <a:noFill/>
            <a:ln w="9525">
              <a:solidFill>
                <a:schemeClr val="tx1"/>
              </a:solidFill>
              <a:round/>
              <a:headEnd/>
              <a:tailEnd/>
            </a:ln>
          </p:spPr>
          <p:txBody>
            <a:bodyPr/>
            <a:lstStyle/>
            <a:p>
              <a:endParaRPr lang="cs-CZ"/>
            </a:p>
          </p:txBody>
        </p:sp>
        <p:sp>
          <p:nvSpPr>
            <p:cNvPr id="35926" name="Oval 124"/>
            <p:cNvSpPr>
              <a:spLocks noChangeArrowheads="1"/>
            </p:cNvSpPr>
            <p:nvPr/>
          </p:nvSpPr>
          <p:spPr bwMode="auto">
            <a:xfrm>
              <a:off x="4536" y="2598"/>
              <a:ext cx="45" cy="46"/>
            </a:xfrm>
            <a:prstGeom prst="ellipse">
              <a:avLst/>
            </a:prstGeom>
            <a:solidFill>
              <a:schemeClr val="bg2"/>
            </a:solidFill>
            <a:ln w="9525">
              <a:solidFill>
                <a:schemeClr val="tx1"/>
              </a:solidFill>
              <a:round/>
              <a:headEnd/>
              <a:tailEnd/>
            </a:ln>
          </p:spPr>
          <p:txBody>
            <a:bodyPr wrap="none" anchor="ctr"/>
            <a:lstStyle/>
            <a:p>
              <a:endParaRPr lang="cs-CZ">
                <a:latin typeface="Calibri" pitchFamily="34" charset="0"/>
              </a:endParaRPr>
            </a:p>
          </p:txBody>
        </p:sp>
      </p:grpSp>
      <p:grpSp>
        <p:nvGrpSpPr>
          <p:cNvPr id="7" name="Group 289"/>
          <p:cNvGrpSpPr>
            <a:grpSpLocks/>
          </p:cNvGrpSpPr>
          <p:nvPr/>
        </p:nvGrpSpPr>
        <p:grpSpPr bwMode="auto">
          <a:xfrm>
            <a:off x="6875463" y="981075"/>
            <a:ext cx="1779587" cy="1730375"/>
            <a:chOff x="4422" y="662"/>
            <a:chExt cx="1121" cy="1090"/>
          </a:xfrm>
        </p:grpSpPr>
        <p:pic>
          <p:nvPicPr>
            <p:cNvPr id="35873" name="Picture 211"/>
            <p:cNvPicPr>
              <a:picLocks noChangeAspect="1" noChangeArrowheads="1"/>
            </p:cNvPicPr>
            <p:nvPr/>
          </p:nvPicPr>
          <p:blipFill>
            <a:blip r:embed="rId2" cstate="print"/>
            <a:srcRect/>
            <a:stretch>
              <a:fillRect/>
            </a:stretch>
          </p:blipFill>
          <p:spPr bwMode="auto">
            <a:xfrm>
              <a:off x="4422" y="662"/>
              <a:ext cx="1121" cy="646"/>
            </a:xfrm>
            <a:prstGeom prst="rect">
              <a:avLst/>
            </a:prstGeom>
            <a:noFill/>
            <a:ln w="9525" algn="ctr">
              <a:noFill/>
              <a:miter lim="800000"/>
              <a:headEnd/>
              <a:tailEnd/>
            </a:ln>
          </p:spPr>
        </p:pic>
        <p:pic>
          <p:nvPicPr>
            <p:cNvPr id="35874" name="Picture 212"/>
            <p:cNvPicPr>
              <a:picLocks noChangeAspect="1" noChangeArrowheads="1"/>
            </p:cNvPicPr>
            <p:nvPr/>
          </p:nvPicPr>
          <p:blipFill>
            <a:blip r:embed="rId3" cstate="print"/>
            <a:srcRect/>
            <a:stretch>
              <a:fillRect/>
            </a:stretch>
          </p:blipFill>
          <p:spPr bwMode="auto">
            <a:xfrm>
              <a:off x="4681" y="789"/>
              <a:ext cx="57" cy="140"/>
            </a:xfrm>
            <a:prstGeom prst="rect">
              <a:avLst/>
            </a:prstGeom>
            <a:noFill/>
            <a:ln w="9525" algn="ctr">
              <a:noFill/>
              <a:miter lim="800000"/>
              <a:headEnd/>
              <a:tailEnd/>
            </a:ln>
          </p:spPr>
        </p:pic>
        <p:pic>
          <p:nvPicPr>
            <p:cNvPr id="35875" name="Picture 213"/>
            <p:cNvPicPr>
              <a:picLocks noChangeAspect="1" noChangeArrowheads="1"/>
            </p:cNvPicPr>
            <p:nvPr/>
          </p:nvPicPr>
          <p:blipFill>
            <a:blip r:embed="rId3" cstate="print"/>
            <a:srcRect/>
            <a:stretch>
              <a:fillRect/>
            </a:stretch>
          </p:blipFill>
          <p:spPr bwMode="auto">
            <a:xfrm>
              <a:off x="4728" y="810"/>
              <a:ext cx="57" cy="140"/>
            </a:xfrm>
            <a:prstGeom prst="rect">
              <a:avLst/>
            </a:prstGeom>
            <a:noFill/>
            <a:ln w="9525" algn="ctr">
              <a:noFill/>
              <a:miter lim="800000"/>
              <a:headEnd/>
              <a:tailEnd/>
            </a:ln>
          </p:spPr>
        </p:pic>
        <p:pic>
          <p:nvPicPr>
            <p:cNvPr id="35876" name="Picture 214"/>
            <p:cNvPicPr>
              <a:picLocks noChangeAspect="1" noChangeArrowheads="1"/>
            </p:cNvPicPr>
            <p:nvPr/>
          </p:nvPicPr>
          <p:blipFill>
            <a:blip r:embed="rId3" cstate="print"/>
            <a:srcRect/>
            <a:stretch>
              <a:fillRect/>
            </a:stretch>
          </p:blipFill>
          <p:spPr bwMode="auto">
            <a:xfrm>
              <a:off x="4799" y="832"/>
              <a:ext cx="57" cy="139"/>
            </a:xfrm>
            <a:prstGeom prst="rect">
              <a:avLst/>
            </a:prstGeom>
            <a:noFill/>
            <a:ln w="9525" algn="ctr">
              <a:noFill/>
              <a:miter lim="800000"/>
              <a:headEnd/>
              <a:tailEnd/>
            </a:ln>
          </p:spPr>
        </p:pic>
        <p:pic>
          <p:nvPicPr>
            <p:cNvPr id="35877" name="Picture 215"/>
            <p:cNvPicPr>
              <a:picLocks noChangeAspect="1" noChangeArrowheads="1"/>
            </p:cNvPicPr>
            <p:nvPr/>
          </p:nvPicPr>
          <p:blipFill>
            <a:blip r:embed="rId3" cstate="print"/>
            <a:srcRect/>
            <a:stretch>
              <a:fillRect/>
            </a:stretch>
          </p:blipFill>
          <p:spPr bwMode="auto">
            <a:xfrm>
              <a:off x="4870" y="853"/>
              <a:ext cx="57" cy="140"/>
            </a:xfrm>
            <a:prstGeom prst="rect">
              <a:avLst/>
            </a:prstGeom>
            <a:noFill/>
            <a:ln w="9525" algn="ctr">
              <a:noFill/>
              <a:miter lim="800000"/>
              <a:headEnd/>
              <a:tailEnd/>
            </a:ln>
          </p:spPr>
        </p:pic>
        <p:pic>
          <p:nvPicPr>
            <p:cNvPr id="35878" name="Picture 216"/>
            <p:cNvPicPr>
              <a:picLocks noChangeAspect="1" noChangeArrowheads="1"/>
            </p:cNvPicPr>
            <p:nvPr/>
          </p:nvPicPr>
          <p:blipFill>
            <a:blip r:embed="rId3" cstate="print"/>
            <a:srcRect/>
            <a:stretch>
              <a:fillRect/>
            </a:stretch>
          </p:blipFill>
          <p:spPr bwMode="auto">
            <a:xfrm>
              <a:off x="4634" y="895"/>
              <a:ext cx="56" cy="140"/>
            </a:xfrm>
            <a:prstGeom prst="rect">
              <a:avLst/>
            </a:prstGeom>
            <a:noFill/>
            <a:ln w="9525" algn="ctr">
              <a:noFill/>
              <a:miter lim="800000"/>
              <a:headEnd/>
              <a:tailEnd/>
            </a:ln>
          </p:spPr>
        </p:pic>
        <p:pic>
          <p:nvPicPr>
            <p:cNvPr id="35879" name="Picture 217"/>
            <p:cNvPicPr>
              <a:picLocks noChangeAspect="1" noChangeArrowheads="1"/>
            </p:cNvPicPr>
            <p:nvPr/>
          </p:nvPicPr>
          <p:blipFill>
            <a:blip r:embed="rId3" cstate="print"/>
            <a:srcRect/>
            <a:stretch>
              <a:fillRect/>
            </a:stretch>
          </p:blipFill>
          <p:spPr bwMode="auto">
            <a:xfrm>
              <a:off x="4681" y="917"/>
              <a:ext cx="57" cy="139"/>
            </a:xfrm>
            <a:prstGeom prst="rect">
              <a:avLst/>
            </a:prstGeom>
            <a:noFill/>
            <a:ln w="9525" algn="ctr">
              <a:noFill/>
              <a:miter lim="800000"/>
              <a:headEnd/>
              <a:tailEnd/>
            </a:ln>
          </p:spPr>
        </p:pic>
        <p:pic>
          <p:nvPicPr>
            <p:cNvPr id="35880" name="Picture 218"/>
            <p:cNvPicPr>
              <a:picLocks noChangeAspect="1" noChangeArrowheads="1"/>
            </p:cNvPicPr>
            <p:nvPr/>
          </p:nvPicPr>
          <p:blipFill>
            <a:blip r:embed="rId3" cstate="print"/>
            <a:srcRect/>
            <a:stretch>
              <a:fillRect/>
            </a:stretch>
          </p:blipFill>
          <p:spPr bwMode="auto">
            <a:xfrm>
              <a:off x="4752" y="938"/>
              <a:ext cx="56" cy="140"/>
            </a:xfrm>
            <a:prstGeom prst="rect">
              <a:avLst/>
            </a:prstGeom>
            <a:noFill/>
            <a:ln w="9525" algn="ctr">
              <a:noFill/>
              <a:miter lim="800000"/>
              <a:headEnd/>
              <a:tailEnd/>
            </a:ln>
          </p:spPr>
        </p:pic>
        <p:pic>
          <p:nvPicPr>
            <p:cNvPr id="35881" name="Picture 219"/>
            <p:cNvPicPr>
              <a:picLocks noChangeAspect="1" noChangeArrowheads="1"/>
            </p:cNvPicPr>
            <p:nvPr/>
          </p:nvPicPr>
          <p:blipFill>
            <a:blip r:embed="rId3" cstate="print"/>
            <a:srcRect/>
            <a:stretch>
              <a:fillRect/>
            </a:stretch>
          </p:blipFill>
          <p:spPr bwMode="auto">
            <a:xfrm>
              <a:off x="4823" y="959"/>
              <a:ext cx="57" cy="140"/>
            </a:xfrm>
            <a:prstGeom prst="rect">
              <a:avLst/>
            </a:prstGeom>
            <a:noFill/>
            <a:ln w="9525" algn="ctr">
              <a:noFill/>
              <a:miter lim="800000"/>
              <a:headEnd/>
              <a:tailEnd/>
            </a:ln>
          </p:spPr>
        </p:pic>
        <p:pic>
          <p:nvPicPr>
            <p:cNvPr id="35882" name="Picture 220"/>
            <p:cNvPicPr>
              <a:picLocks noChangeAspect="1" noChangeArrowheads="1"/>
            </p:cNvPicPr>
            <p:nvPr/>
          </p:nvPicPr>
          <p:blipFill>
            <a:blip r:embed="rId3" cstate="print"/>
            <a:srcRect/>
            <a:stretch>
              <a:fillRect/>
            </a:stretch>
          </p:blipFill>
          <p:spPr bwMode="auto">
            <a:xfrm>
              <a:off x="4870" y="959"/>
              <a:ext cx="56" cy="140"/>
            </a:xfrm>
            <a:prstGeom prst="rect">
              <a:avLst/>
            </a:prstGeom>
            <a:noFill/>
            <a:ln w="9525" algn="ctr">
              <a:noFill/>
              <a:miter lim="800000"/>
              <a:headEnd/>
              <a:tailEnd/>
            </a:ln>
          </p:spPr>
        </p:pic>
        <p:pic>
          <p:nvPicPr>
            <p:cNvPr id="35883" name="Picture 221"/>
            <p:cNvPicPr>
              <a:picLocks noChangeAspect="1" noChangeArrowheads="1"/>
            </p:cNvPicPr>
            <p:nvPr/>
          </p:nvPicPr>
          <p:blipFill>
            <a:blip r:embed="rId3" cstate="print"/>
            <a:srcRect/>
            <a:stretch>
              <a:fillRect/>
            </a:stretch>
          </p:blipFill>
          <p:spPr bwMode="auto">
            <a:xfrm>
              <a:off x="4916" y="981"/>
              <a:ext cx="57" cy="139"/>
            </a:xfrm>
            <a:prstGeom prst="rect">
              <a:avLst/>
            </a:prstGeom>
            <a:noFill/>
            <a:ln w="9525" algn="ctr">
              <a:noFill/>
              <a:miter lim="800000"/>
              <a:headEnd/>
              <a:tailEnd/>
            </a:ln>
          </p:spPr>
        </p:pic>
        <p:pic>
          <p:nvPicPr>
            <p:cNvPr id="35884" name="Picture 222"/>
            <p:cNvPicPr>
              <a:picLocks noChangeAspect="1" noChangeArrowheads="1"/>
            </p:cNvPicPr>
            <p:nvPr/>
          </p:nvPicPr>
          <p:blipFill>
            <a:blip r:embed="rId3" cstate="print"/>
            <a:srcRect/>
            <a:stretch>
              <a:fillRect/>
            </a:stretch>
          </p:blipFill>
          <p:spPr bwMode="auto">
            <a:xfrm>
              <a:off x="4987" y="1002"/>
              <a:ext cx="56" cy="139"/>
            </a:xfrm>
            <a:prstGeom prst="rect">
              <a:avLst/>
            </a:prstGeom>
            <a:noFill/>
            <a:ln w="9525" algn="ctr">
              <a:noFill/>
              <a:miter lim="800000"/>
              <a:headEnd/>
              <a:tailEnd/>
            </a:ln>
          </p:spPr>
        </p:pic>
        <p:pic>
          <p:nvPicPr>
            <p:cNvPr id="35885" name="Picture 223"/>
            <p:cNvPicPr>
              <a:picLocks noChangeAspect="1" noChangeArrowheads="1"/>
            </p:cNvPicPr>
            <p:nvPr/>
          </p:nvPicPr>
          <p:blipFill>
            <a:blip r:embed="rId3" cstate="print"/>
            <a:srcRect/>
            <a:stretch>
              <a:fillRect/>
            </a:stretch>
          </p:blipFill>
          <p:spPr bwMode="auto">
            <a:xfrm>
              <a:off x="4931" y="875"/>
              <a:ext cx="57" cy="139"/>
            </a:xfrm>
            <a:prstGeom prst="rect">
              <a:avLst/>
            </a:prstGeom>
            <a:noFill/>
            <a:ln w="9525" algn="ctr">
              <a:noFill/>
              <a:miter lim="800000"/>
              <a:headEnd/>
              <a:tailEnd/>
            </a:ln>
          </p:spPr>
        </p:pic>
        <p:pic>
          <p:nvPicPr>
            <p:cNvPr id="35886" name="Picture 224"/>
            <p:cNvPicPr>
              <a:picLocks noChangeAspect="1" noChangeArrowheads="1"/>
            </p:cNvPicPr>
            <p:nvPr/>
          </p:nvPicPr>
          <p:blipFill>
            <a:blip r:embed="rId3" cstate="print"/>
            <a:srcRect/>
            <a:stretch>
              <a:fillRect/>
            </a:stretch>
          </p:blipFill>
          <p:spPr bwMode="auto">
            <a:xfrm>
              <a:off x="5058" y="1023"/>
              <a:ext cx="57" cy="139"/>
            </a:xfrm>
            <a:prstGeom prst="rect">
              <a:avLst/>
            </a:prstGeom>
            <a:noFill/>
            <a:ln w="9525" algn="ctr">
              <a:noFill/>
              <a:miter lim="800000"/>
              <a:headEnd/>
              <a:tailEnd/>
            </a:ln>
          </p:spPr>
        </p:pic>
        <p:pic>
          <p:nvPicPr>
            <p:cNvPr id="35887" name="Picture 225"/>
            <p:cNvPicPr>
              <a:picLocks noChangeAspect="1" noChangeArrowheads="1"/>
            </p:cNvPicPr>
            <p:nvPr/>
          </p:nvPicPr>
          <p:blipFill>
            <a:blip r:embed="rId3" cstate="print"/>
            <a:srcRect/>
            <a:stretch>
              <a:fillRect/>
            </a:stretch>
          </p:blipFill>
          <p:spPr bwMode="auto">
            <a:xfrm>
              <a:off x="4987" y="874"/>
              <a:ext cx="57" cy="139"/>
            </a:xfrm>
            <a:prstGeom prst="rect">
              <a:avLst/>
            </a:prstGeom>
            <a:noFill/>
            <a:ln w="9525" algn="ctr">
              <a:noFill/>
              <a:miter lim="800000"/>
              <a:headEnd/>
              <a:tailEnd/>
            </a:ln>
          </p:spPr>
        </p:pic>
        <p:pic>
          <p:nvPicPr>
            <p:cNvPr id="35888" name="Picture 226"/>
            <p:cNvPicPr>
              <a:picLocks noChangeAspect="1" noChangeArrowheads="1"/>
            </p:cNvPicPr>
            <p:nvPr/>
          </p:nvPicPr>
          <p:blipFill>
            <a:blip r:embed="rId3" cstate="print"/>
            <a:srcRect/>
            <a:stretch>
              <a:fillRect/>
            </a:stretch>
          </p:blipFill>
          <p:spPr bwMode="auto">
            <a:xfrm>
              <a:off x="5034" y="895"/>
              <a:ext cx="57" cy="140"/>
            </a:xfrm>
            <a:prstGeom prst="rect">
              <a:avLst/>
            </a:prstGeom>
            <a:noFill/>
            <a:ln w="9525" algn="ctr">
              <a:noFill/>
              <a:miter lim="800000"/>
              <a:headEnd/>
              <a:tailEnd/>
            </a:ln>
          </p:spPr>
        </p:pic>
        <p:pic>
          <p:nvPicPr>
            <p:cNvPr id="35889" name="Picture 227"/>
            <p:cNvPicPr>
              <a:picLocks noChangeAspect="1" noChangeArrowheads="1"/>
            </p:cNvPicPr>
            <p:nvPr/>
          </p:nvPicPr>
          <p:blipFill>
            <a:blip r:embed="rId3" cstate="print"/>
            <a:srcRect/>
            <a:stretch>
              <a:fillRect/>
            </a:stretch>
          </p:blipFill>
          <p:spPr bwMode="auto">
            <a:xfrm>
              <a:off x="5105" y="917"/>
              <a:ext cx="57" cy="139"/>
            </a:xfrm>
            <a:prstGeom prst="rect">
              <a:avLst/>
            </a:prstGeom>
            <a:noFill/>
            <a:ln w="9525" algn="ctr">
              <a:noFill/>
              <a:miter lim="800000"/>
              <a:headEnd/>
              <a:tailEnd/>
            </a:ln>
          </p:spPr>
        </p:pic>
        <p:pic>
          <p:nvPicPr>
            <p:cNvPr id="35890" name="Picture 228"/>
            <p:cNvPicPr>
              <a:picLocks noChangeAspect="1" noChangeArrowheads="1"/>
            </p:cNvPicPr>
            <p:nvPr/>
          </p:nvPicPr>
          <p:blipFill>
            <a:blip r:embed="rId3" cstate="print"/>
            <a:srcRect/>
            <a:stretch>
              <a:fillRect/>
            </a:stretch>
          </p:blipFill>
          <p:spPr bwMode="auto">
            <a:xfrm>
              <a:off x="5177" y="937"/>
              <a:ext cx="56" cy="140"/>
            </a:xfrm>
            <a:prstGeom prst="rect">
              <a:avLst/>
            </a:prstGeom>
            <a:noFill/>
            <a:ln w="9525" algn="ctr">
              <a:noFill/>
              <a:miter lim="800000"/>
              <a:headEnd/>
              <a:tailEnd/>
            </a:ln>
          </p:spPr>
        </p:pic>
        <p:pic>
          <p:nvPicPr>
            <p:cNvPr id="35891" name="Picture 229"/>
            <p:cNvPicPr>
              <a:picLocks noChangeAspect="1" noChangeArrowheads="1"/>
            </p:cNvPicPr>
            <p:nvPr/>
          </p:nvPicPr>
          <p:blipFill>
            <a:blip r:embed="rId3" cstate="print"/>
            <a:srcRect/>
            <a:stretch>
              <a:fillRect/>
            </a:stretch>
          </p:blipFill>
          <p:spPr bwMode="auto">
            <a:xfrm>
              <a:off x="5082" y="1002"/>
              <a:ext cx="57" cy="139"/>
            </a:xfrm>
            <a:prstGeom prst="rect">
              <a:avLst/>
            </a:prstGeom>
            <a:noFill/>
            <a:ln w="9525" algn="ctr">
              <a:noFill/>
              <a:miter lim="800000"/>
              <a:headEnd/>
              <a:tailEnd/>
            </a:ln>
          </p:spPr>
        </p:pic>
        <p:pic>
          <p:nvPicPr>
            <p:cNvPr id="35892" name="Picture 230"/>
            <p:cNvPicPr>
              <a:picLocks noChangeAspect="1" noChangeArrowheads="1"/>
            </p:cNvPicPr>
            <p:nvPr/>
          </p:nvPicPr>
          <p:blipFill>
            <a:blip r:embed="rId3" cstate="print"/>
            <a:srcRect/>
            <a:stretch>
              <a:fillRect/>
            </a:stretch>
          </p:blipFill>
          <p:spPr bwMode="auto">
            <a:xfrm>
              <a:off x="5129" y="1023"/>
              <a:ext cx="57" cy="139"/>
            </a:xfrm>
            <a:prstGeom prst="rect">
              <a:avLst/>
            </a:prstGeom>
            <a:noFill/>
            <a:ln w="9525" algn="ctr">
              <a:noFill/>
              <a:miter lim="800000"/>
              <a:headEnd/>
              <a:tailEnd/>
            </a:ln>
          </p:spPr>
        </p:pic>
        <p:pic>
          <p:nvPicPr>
            <p:cNvPr id="35893" name="Picture 231"/>
            <p:cNvPicPr>
              <a:picLocks noChangeAspect="1" noChangeArrowheads="1"/>
            </p:cNvPicPr>
            <p:nvPr/>
          </p:nvPicPr>
          <p:blipFill>
            <a:blip r:embed="rId3" cstate="print"/>
            <a:srcRect/>
            <a:stretch>
              <a:fillRect/>
            </a:stretch>
          </p:blipFill>
          <p:spPr bwMode="auto">
            <a:xfrm>
              <a:off x="5200" y="1044"/>
              <a:ext cx="56" cy="140"/>
            </a:xfrm>
            <a:prstGeom prst="rect">
              <a:avLst/>
            </a:prstGeom>
            <a:noFill/>
            <a:ln w="9525" algn="ctr">
              <a:noFill/>
              <a:miter lim="800000"/>
              <a:headEnd/>
              <a:tailEnd/>
            </a:ln>
          </p:spPr>
        </p:pic>
        <p:pic>
          <p:nvPicPr>
            <p:cNvPr id="35894" name="Picture 232"/>
            <p:cNvPicPr>
              <a:picLocks noChangeAspect="1" noChangeArrowheads="1"/>
            </p:cNvPicPr>
            <p:nvPr/>
          </p:nvPicPr>
          <p:blipFill>
            <a:blip r:embed="rId3" cstate="print"/>
            <a:srcRect/>
            <a:stretch>
              <a:fillRect/>
            </a:stretch>
          </p:blipFill>
          <p:spPr bwMode="auto">
            <a:xfrm>
              <a:off x="5271" y="1066"/>
              <a:ext cx="57" cy="139"/>
            </a:xfrm>
            <a:prstGeom prst="rect">
              <a:avLst/>
            </a:prstGeom>
            <a:noFill/>
            <a:ln w="9525" algn="ctr">
              <a:noFill/>
              <a:miter lim="800000"/>
              <a:headEnd/>
              <a:tailEnd/>
            </a:ln>
          </p:spPr>
        </p:pic>
        <p:pic>
          <p:nvPicPr>
            <p:cNvPr id="35895" name="Picture 233"/>
            <p:cNvPicPr>
              <a:picLocks noChangeAspect="1" noChangeArrowheads="1"/>
            </p:cNvPicPr>
            <p:nvPr/>
          </p:nvPicPr>
          <p:blipFill>
            <a:blip r:embed="rId3" cstate="print"/>
            <a:srcRect/>
            <a:stretch>
              <a:fillRect/>
            </a:stretch>
          </p:blipFill>
          <p:spPr bwMode="auto">
            <a:xfrm>
              <a:off x="5153" y="938"/>
              <a:ext cx="57" cy="140"/>
            </a:xfrm>
            <a:prstGeom prst="rect">
              <a:avLst/>
            </a:prstGeom>
            <a:noFill/>
            <a:ln w="9525" algn="ctr">
              <a:noFill/>
              <a:miter lim="800000"/>
              <a:headEnd/>
              <a:tailEnd/>
            </a:ln>
          </p:spPr>
        </p:pic>
        <p:pic>
          <p:nvPicPr>
            <p:cNvPr id="35896" name="Picture 234"/>
            <p:cNvPicPr>
              <a:picLocks noChangeAspect="1" noChangeArrowheads="1"/>
            </p:cNvPicPr>
            <p:nvPr/>
          </p:nvPicPr>
          <p:blipFill>
            <a:blip r:embed="rId3" cstate="print"/>
            <a:srcRect/>
            <a:stretch>
              <a:fillRect/>
            </a:stretch>
          </p:blipFill>
          <p:spPr bwMode="auto">
            <a:xfrm>
              <a:off x="5200" y="959"/>
              <a:ext cx="56" cy="140"/>
            </a:xfrm>
            <a:prstGeom prst="rect">
              <a:avLst/>
            </a:prstGeom>
            <a:noFill/>
            <a:ln w="9525" algn="ctr">
              <a:noFill/>
              <a:miter lim="800000"/>
              <a:headEnd/>
              <a:tailEnd/>
            </a:ln>
          </p:spPr>
        </p:pic>
        <p:pic>
          <p:nvPicPr>
            <p:cNvPr id="35897" name="Picture 235"/>
            <p:cNvPicPr>
              <a:picLocks noChangeAspect="1" noChangeArrowheads="1"/>
            </p:cNvPicPr>
            <p:nvPr/>
          </p:nvPicPr>
          <p:blipFill>
            <a:blip r:embed="rId3" cstate="print"/>
            <a:srcRect/>
            <a:stretch>
              <a:fillRect/>
            </a:stretch>
          </p:blipFill>
          <p:spPr bwMode="auto">
            <a:xfrm>
              <a:off x="5270" y="981"/>
              <a:ext cx="57" cy="139"/>
            </a:xfrm>
            <a:prstGeom prst="rect">
              <a:avLst/>
            </a:prstGeom>
            <a:noFill/>
            <a:ln w="9525" algn="ctr">
              <a:noFill/>
              <a:miter lim="800000"/>
              <a:headEnd/>
              <a:tailEnd/>
            </a:ln>
          </p:spPr>
        </p:pic>
        <p:pic>
          <p:nvPicPr>
            <p:cNvPr id="35898" name="Picture 236"/>
            <p:cNvPicPr>
              <a:picLocks noChangeAspect="1" noChangeArrowheads="1"/>
            </p:cNvPicPr>
            <p:nvPr/>
          </p:nvPicPr>
          <p:blipFill>
            <a:blip r:embed="rId3" cstate="print"/>
            <a:srcRect/>
            <a:stretch>
              <a:fillRect/>
            </a:stretch>
          </p:blipFill>
          <p:spPr bwMode="auto">
            <a:xfrm>
              <a:off x="5342" y="1002"/>
              <a:ext cx="56" cy="139"/>
            </a:xfrm>
            <a:prstGeom prst="rect">
              <a:avLst/>
            </a:prstGeom>
            <a:noFill/>
            <a:ln w="9525" algn="ctr">
              <a:noFill/>
              <a:miter lim="800000"/>
              <a:headEnd/>
              <a:tailEnd/>
            </a:ln>
          </p:spPr>
        </p:pic>
        <p:pic>
          <p:nvPicPr>
            <p:cNvPr id="35899" name="Picture 237"/>
            <p:cNvPicPr>
              <a:picLocks noChangeAspect="1" noChangeArrowheads="1"/>
            </p:cNvPicPr>
            <p:nvPr/>
          </p:nvPicPr>
          <p:blipFill>
            <a:blip r:embed="rId3" cstate="print"/>
            <a:srcRect/>
            <a:stretch>
              <a:fillRect/>
            </a:stretch>
          </p:blipFill>
          <p:spPr bwMode="auto">
            <a:xfrm>
              <a:off x="4799" y="747"/>
              <a:ext cx="57" cy="139"/>
            </a:xfrm>
            <a:prstGeom prst="rect">
              <a:avLst/>
            </a:prstGeom>
            <a:noFill/>
            <a:ln w="9525" algn="ctr">
              <a:noFill/>
              <a:miter lim="800000"/>
              <a:headEnd/>
              <a:tailEnd/>
            </a:ln>
          </p:spPr>
        </p:pic>
        <p:pic>
          <p:nvPicPr>
            <p:cNvPr id="35900" name="Picture 238"/>
            <p:cNvPicPr>
              <a:picLocks noChangeAspect="1" noChangeArrowheads="1"/>
            </p:cNvPicPr>
            <p:nvPr/>
          </p:nvPicPr>
          <p:blipFill>
            <a:blip r:embed="rId3" cstate="print"/>
            <a:srcRect/>
            <a:stretch>
              <a:fillRect/>
            </a:stretch>
          </p:blipFill>
          <p:spPr bwMode="auto">
            <a:xfrm>
              <a:off x="4846" y="768"/>
              <a:ext cx="56" cy="139"/>
            </a:xfrm>
            <a:prstGeom prst="rect">
              <a:avLst/>
            </a:prstGeom>
            <a:noFill/>
            <a:ln w="9525" algn="ctr">
              <a:noFill/>
              <a:miter lim="800000"/>
              <a:headEnd/>
              <a:tailEnd/>
            </a:ln>
          </p:spPr>
        </p:pic>
        <p:pic>
          <p:nvPicPr>
            <p:cNvPr id="35901" name="Picture 239"/>
            <p:cNvPicPr>
              <a:picLocks noChangeAspect="1" noChangeArrowheads="1"/>
            </p:cNvPicPr>
            <p:nvPr/>
          </p:nvPicPr>
          <p:blipFill>
            <a:blip r:embed="rId3" cstate="print"/>
            <a:srcRect/>
            <a:stretch>
              <a:fillRect/>
            </a:stretch>
          </p:blipFill>
          <p:spPr bwMode="auto">
            <a:xfrm>
              <a:off x="4916" y="789"/>
              <a:ext cx="57" cy="140"/>
            </a:xfrm>
            <a:prstGeom prst="rect">
              <a:avLst/>
            </a:prstGeom>
            <a:noFill/>
            <a:ln w="9525" algn="ctr">
              <a:noFill/>
              <a:miter lim="800000"/>
              <a:headEnd/>
              <a:tailEnd/>
            </a:ln>
          </p:spPr>
        </p:pic>
        <p:pic>
          <p:nvPicPr>
            <p:cNvPr id="35902" name="Picture 240"/>
            <p:cNvPicPr>
              <a:picLocks noChangeAspect="1" noChangeArrowheads="1"/>
            </p:cNvPicPr>
            <p:nvPr/>
          </p:nvPicPr>
          <p:blipFill>
            <a:blip r:embed="rId3" cstate="print"/>
            <a:srcRect/>
            <a:stretch>
              <a:fillRect/>
            </a:stretch>
          </p:blipFill>
          <p:spPr bwMode="auto">
            <a:xfrm>
              <a:off x="4987" y="810"/>
              <a:ext cx="57" cy="140"/>
            </a:xfrm>
            <a:prstGeom prst="rect">
              <a:avLst/>
            </a:prstGeom>
            <a:noFill/>
            <a:ln w="9525" algn="ctr">
              <a:noFill/>
              <a:miter lim="800000"/>
              <a:headEnd/>
              <a:tailEnd/>
            </a:ln>
          </p:spPr>
        </p:pic>
        <p:pic>
          <p:nvPicPr>
            <p:cNvPr id="35903" name="Picture 241"/>
            <p:cNvPicPr>
              <a:picLocks noChangeAspect="1" noChangeArrowheads="1"/>
            </p:cNvPicPr>
            <p:nvPr/>
          </p:nvPicPr>
          <p:blipFill>
            <a:blip r:embed="rId3" cstate="print"/>
            <a:srcRect/>
            <a:stretch>
              <a:fillRect/>
            </a:stretch>
          </p:blipFill>
          <p:spPr bwMode="auto">
            <a:xfrm>
              <a:off x="4539" y="810"/>
              <a:ext cx="57" cy="140"/>
            </a:xfrm>
            <a:prstGeom prst="rect">
              <a:avLst/>
            </a:prstGeom>
            <a:noFill/>
            <a:ln w="9525" algn="ctr">
              <a:noFill/>
              <a:miter lim="800000"/>
              <a:headEnd/>
              <a:tailEnd/>
            </a:ln>
          </p:spPr>
        </p:pic>
        <p:pic>
          <p:nvPicPr>
            <p:cNvPr id="35904" name="Picture 242"/>
            <p:cNvPicPr>
              <a:picLocks noChangeAspect="1" noChangeArrowheads="1"/>
            </p:cNvPicPr>
            <p:nvPr/>
          </p:nvPicPr>
          <p:blipFill>
            <a:blip r:embed="rId3" cstate="print"/>
            <a:srcRect/>
            <a:stretch>
              <a:fillRect/>
            </a:stretch>
          </p:blipFill>
          <p:spPr bwMode="auto">
            <a:xfrm>
              <a:off x="4586" y="832"/>
              <a:ext cx="57" cy="139"/>
            </a:xfrm>
            <a:prstGeom prst="rect">
              <a:avLst/>
            </a:prstGeom>
            <a:noFill/>
            <a:ln w="9525" algn="ctr">
              <a:noFill/>
              <a:miter lim="800000"/>
              <a:headEnd/>
              <a:tailEnd/>
            </a:ln>
          </p:spPr>
        </p:pic>
        <p:pic>
          <p:nvPicPr>
            <p:cNvPr id="35905" name="Picture 243"/>
            <p:cNvPicPr>
              <a:picLocks noChangeAspect="1" noChangeArrowheads="1"/>
            </p:cNvPicPr>
            <p:nvPr/>
          </p:nvPicPr>
          <p:blipFill>
            <a:blip r:embed="rId3" cstate="print"/>
            <a:srcRect/>
            <a:stretch>
              <a:fillRect/>
            </a:stretch>
          </p:blipFill>
          <p:spPr bwMode="auto">
            <a:xfrm>
              <a:off x="4657" y="853"/>
              <a:ext cx="57" cy="140"/>
            </a:xfrm>
            <a:prstGeom prst="rect">
              <a:avLst/>
            </a:prstGeom>
            <a:noFill/>
            <a:ln w="9525" algn="ctr">
              <a:noFill/>
              <a:miter lim="800000"/>
              <a:headEnd/>
              <a:tailEnd/>
            </a:ln>
          </p:spPr>
        </p:pic>
        <p:pic>
          <p:nvPicPr>
            <p:cNvPr id="35906" name="Picture 244"/>
            <p:cNvPicPr>
              <a:picLocks noChangeAspect="1" noChangeArrowheads="1"/>
            </p:cNvPicPr>
            <p:nvPr/>
          </p:nvPicPr>
          <p:blipFill>
            <a:blip r:embed="rId3" cstate="print"/>
            <a:srcRect/>
            <a:stretch>
              <a:fillRect/>
            </a:stretch>
          </p:blipFill>
          <p:spPr bwMode="auto">
            <a:xfrm>
              <a:off x="4728" y="874"/>
              <a:ext cx="57" cy="139"/>
            </a:xfrm>
            <a:prstGeom prst="rect">
              <a:avLst/>
            </a:prstGeom>
            <a:noFill/>
            <a:ln w="9525" algn="ctr">
              <a:noFill/>
              <a:miter lim="800000"/>
              <a:headEnd/>
              <a:tailEnd/>
            </a:ln>
          </p:spPr>
        </p:pic>
        <p:pic>
          <p:nvPicPr>
            <p:cNvPr id="35907" name="Picture 245"/>
            <p:cNvPicPr>
              <a:picLocks noChangeAspect="1" noChangeArrowheads="1"/>
            </p:cNvPicPr>
            <p:nvPr/>
          </p:nvPicPr>
          <p:blipFill>
            <a:blip r:embed="rId3" cstate="print"/>
            <a:srcRect/>
            <a:stretch>
              <a:fillRect/>
            </a:stretch>
          </p:blipFill>
          <p:spPr bwMode="auto">
            <a:xfrm>
              <a:off x="4587" y="959"/>
              <a:ext cx="56" cy="140"/>
            </a:xfrm>
            <a:prstGeom prst="rect">
              <a:avLst/>
            </a:prstGeom>
            <a:noFill/>
            <a:ln w="9525" algn="ctr">
              <a:noFill/>
              <a:miter lim="800000"/>
              <a:headEnd/>
              <a:tailEnd/>
            </a:ln>
          </p:spPr>
        </p:pic>
        <p:pic>
          <p:nvPicPr>
            <p:cNvPr id="35908" name="Picture 246"/>
            <p:cNvPicPr>
              <a:picLocks noChangeAspect="1" noChangeArrowheads="1"/>
            </p:cNvPicPr>
            <p:nvPr/>
          </p:nvPicPr>
          <p:blipFill>
            <a:blip r:embed="rId3" cstate="print"/>
            <a:srcRect/>
            <a:stretch>
              <a:fillRect/>
            </a:stretch>
          </p:blipFill>
          <p:spPr bwMode="auto">
            <a:xfrm>
              <a:off x="4633" y="981"/>
              <a:ext cx="57" cy="139"/>
            </a:xfrm>
            <a:prstGeom prst="rect">
              <a:avLst/>
            </a:prstGeom>
            <a:noFill/>
            <a:ln w="9525" algn="ctr">
              <a:noFill/>
              <a:miter lim="800000"/>
              <a:headEnd/>
              <a:tailEnd/>
            </a:ln>
          </p:spPr>
        </p:pic>
        <p:pic>
          <p:nvPicPr>
            <p:cNvPr id="35909" name="Picture 247"/>
            <p:cNvPicPr>
              <a:picLocks noChangeAspect="1" noChangeArrowheads="1"/>
            </p:cNvPicPr>
            <p:nvPr/>
          </p:nvPicPr>
          <p:blipFill>
            <a:blip r:embed="rId3" cstate="print"/>
            <a:srcRect/>
            <a:stretch>
              <a:fillRect/>
            </a:stretch>
          </p:blipFill>
          <p:spPr bwMode="auto">
            <a:xfrm>
              <a:off x="4704" y="1002"/>
              <a:ext cx="57" cy="139"/>
            </a:xfrm>
            <a:prstGeom prst="rect">
              <a:avLst/>
            </a:prstGeom>
            <a:noFill/>
            <a:ln w="9525" algn="ctr">
              <a:noFill/>
              <a:miter lim="800000"/>
              <a:headEnd/>
              <a:tailEnd/>
            </a:ln>
          </p:spPr>
        </p:pic>
        <p:pic>
          <p:nvPicPr>
            <p:cNvPr id="35910" name="Picture 248"/>
            <p:cNvPicPr>
              <a:picLocks noChangeAspect="1" noChangeArrowheads="1"/>
            </p:cNvPicPr>
            <p:nvPr/>
          </p:nvPicPr>
          <p:blipFill>
            <a:blip r:embed="rId3" cstate="print"/>
            <a:srcRect/>
            <a:stretch>
              <a:fillRect/>
            </a:stretch>
          </p:blipFill>
          <p:spPr bwMode="auto">
            <a:xfrm>
              <a:off x="4776" y="1023"/>
              <a:ext cx="56" cy="139"/>
            </a:xfrm>
            <a:prstGeom prst="rect">
              <a:avLst/>
            </a:prstGeom>
            <a:noFill/>
            <a:ln w="9525" algn="ctr">
              <a:noFill/>
              <a:miter lim="800000"/>
              <a:headEnd/>
              <a:tailEnd/>
            </a:ln>
          </p:spPr>
        </p:pic>
        <p:pic>
          <p:nvPicPr>
            <p:cNvPr id="35911" name="Picture 250"/>
            <p:cNvPicPr>
              <a:picLocks noChangeAspect="1" noChangeArrowheads="1"/>
            </p:cNvPicPr>
            <p:nvPr/>
          </p:nvPicPr>
          <p:blipFill>
            <a:blip r:embed="rId3" cstate="print"/>
            <a:srcRect/>
            <a:stretch>
              <a:fillRect/>
            </a:stretch>
          </p:blipFill>
          <p:spPr bwMode="auto">
            <a:xfrm>
              <a:off x="4681" y="1320"/>
              <a:ext cx="57" cy="140"/>
            </a:xfrm>
            <a:prstGeom prst="rect">
              <a:avLst/>
            </a:prstGeom>
            <a:noFill/>
            <a:ln w="9525" algn="ctr">
              <a:noFill/>
              <a:miter lim="800000"/>
              <a:headEnd/>
              <a:tailEnd/>
            </a:ln>
          </p:spPr>
        </p:pic>
        <p:pic>
          <p:nvPicPr>
            <p:cNvPr id="35912" name="Picture 251"/>
            <p:cNvPicPr>
              <a:picLocks noChangeAspect="1" noChangeArrowheads="1"/>
            </p:cNvPicPr>
            <p:nvPr/>
          </p:nvPicPr>
          <p:blipFill>
            <a:blip r:embed="rId3" cstate="print"/>
            <a:srcRect/>
            <a:stretch>
              <a:fillRect/>
            </a:stretch>
          </p:blipFill>
          <p:spPr bwMode="auto">
            <a:xfrm>
              <a:off x="4752" y="1320"/>
              <a:ext cx="57" cy="140"/>
            </a:xfrm>
            <a:prstGeom prst="rect">
              <a:avLst/>
            </a:prstGeom>
            <a:noFill/>
            <a:ln w="9525" algn="ctr">
              <a:noFill/>
              <a:miter lim="800000"/>
              <a:headEnd/>
              <a:tailEnd/>
            </a:ln>
          </p:spPr>
        </p:pic>
        <p:pic>
          <p:nvPicPr>
            <p:cNvPr id="35913" name="Picture 252"/>
            <p:cNvPicPr>
              <a:picLocks noChangeAspect="1" noChangeArrowheads="1"/>
            </p:cNvPicPr>
            <p:nvPr/>
          </p:nvPicPr>
          <p:blipFill>
            <a:blip r:embed="rId3" cstate="print"/>
            <a:srcRect/>
            <a:stretch>
              <a:fillRect/>
            </a:stretch>
          </p:blipFill>
          <p:spPr bwMode="auto">
            <a:xfrm>
              <a:off x="4823" y="1320"/>
              <a:ext cx="57" cy="140"/>
            </a:xfrm>
            <a:prstGeom prst="rect">
              <a:avLst/>
            </a:prstGeom>
            <a:noFill/>
            <a:ln w="9525" algn="ctr">
              <a:noFill/>
              <a:miter lim="800000"/>
              <a:headEnd/>
              <a:tailEnd/>
            </a:ln>
          </p:spPr>
        </p:pic>
        <p:pic>
          <p:nvPicPr>
            <p:cNvPr id="35914" name="Picture 253"/>
            <p:cNvPicPr>
              <a:picLocks noChangeAspect="1" noChangeArrowheads="1"/>
            </p:cNvPicPr>
            <p:nvPr/>
          </p:nvPicPr>
          <p:blipFill>
            <a:blip r:embed="rId3" cstate="print"/>
            <a:srcRect/>
            <a:stretch>
              <a:fillRect/>
            </a:stretch>
          </p:blipFill>
          <p:spPr bwMode="auto">
            <a:xfrm>
              <a:off x="4894" y="1320"/>
              <a:ext cx="57" cy="140"/>
            </a:xfrm>
            <a:prstGeom prst="rect">
              <a:avLst/>
            </a:prstGeom>
            <a:noFill/>
            <a:ln w="9525" algn="ctr">
              <a:noFill/>
              <a:miter lim="800000"/>
              <a:headEnd/>
              <a:tailEnd/>
            </a:ln>
          </p:spPr>
        </p:pic>
        <p:pic>
          <p:nvPicPr>
            <p:cNvPr id="35915" name="Picture 254"/>
            <p:cNvPicPr>
              <a:picLocks noChangeAspect="1" noChangeArrowheads="1"/>
            </p:cNvPicPr>
            <p:nvPr/>
          </p:nvPicPr>
          <p:blipFill>
            <a:blip r:embed="rId3" cstate="print"/>
            <a:srcRect/>
            <a:stretch>
              <a:fillRect/>
            </a:stretch>
          </p:blipFill>
          <p:spPr bwMode="auto">
            <a:xfrm>
              <a:off x="4965" y="1320"/>
              <a:ext cx="56" cy="140"/>
            </a:xfrm>
            <a:prstGeom prst="rect">
              <a:avLst/>
            </a:prstGeom>
            <a:noFill/>
            <a:ln w="9525" algn="ctr">
              <a:noFill/>
              <a:miter lim="800000"/>
              <a:headEnd/>
              <a:tailEnd/>
            </a:ln>
          </p:spPr>
        </p:pic>
        <p:pic>
          <p:nvPicPr>
            <p:cNvPr id="35916" name="Picture 255"/>
            <p:cNvPicPr>
              <a:picLocks noChangeAspect="1" noChangeArrowheads="1"/>
            </p:cNvPicPr>
            <p:nvPr/>
          </p:nvPicPr>
          <p:blipFill>
            <a:blip r:embed="rId3" cstate="print"/>
            <a:srcRect/>
            <a:stretch>
              <a:fillRect/>
            </a:stretch>
          </p:blipFill>
          <p:spPr bwMode="auto">
            <a:xfrm>
              <a:off x="5035" y="1320"/>
              <a:ext cx="57" cy="140"/>
            </a:xfrm>
            <a:prstGeom prst="rect">
              <a:avLst/>
            </a:prstGeom>
            <a:noFill/>
            <a:ln w="9525" algn="ctr">
              <a:noFill/>
              <a:miter lim="800000"/>
              <a:headEnd/>
              <a:tailEnd/>
            </a:ln>
          </p:spPr>
        </p:pic>
        <p:sp>
          <p:nvSpPr>
            <p:cNvPr id="35917" name="AutoShape 282"/>
            <p:cNvSpPr>
              <a:spLocks noChangeArrowheads="1"/>
            </p:cNvSpPr>
            <p:nvPr/>
          </p:nvSpPr>
          <p:spPr bwMode="auto">
            <a:xfrm rot="5400000">
              <a:off x="4773" y="1135"/>
              <a:ext cx="212" cy="158"/>
            </a:xfrm>
            <a:prstGeom prst="rightArrow">
              <a:avLst>
                <a:gd name="adj1" fmla="val 48500"/>
                <a:gd name="adj2" fmla="val 52404"/>
              </a:avLst>
            </a:prstGeom>
            <a:solidFill>
              <a:srgbClr val="FFFF99"/>
            </a:solidFill>
            <a:ln w="9525" algn="ctr">
              <a:solidFill>
                <a:schemeClr val="tx1"/>
              </a:solidFill>
              <a:miter lim="800000"/>
              <a:headEnd/>
              <a:tailEnd/>
            </a:ln>
          </p:spPr>
          <p:txBody>
            <a:bodyPr anchor="ctr">
              <a:spAutoFit/>
            </a:bodyPr>
            <a:lstStyle/>
            <a:p>
              <a:endParaRPr lang="cs-CZ">
                <a:latin typeface="Calibri" pitchFamily="34" charset="0"/>
              </a:endParaRPr>
            </a:p>
          </p:txBody>
        </p:sp>
        <p:pic>
          <p:nvPicPr>
            <p:cNvPr id="35918" name="Picture 283"/>
            <p:cNvPicPr>
              <a:picLocks noChangeAspect="1" noChangeArrowheads="1"/>
            </p:cNvPicPr>
            <p:nvPr/>
          </p:nvPicPr>
          <p:blipFill>
            <a:blip r:embed="rId3" cstate="print"/>
            <a:srcRect/>
            <a:stretch>
              <a:fillRect/>
            </a:stretch>
          </p:blipFill>
          <p:spPr bwMode="auto">
            <a:xfrm>
              <a:off x="5101" y="1317"/>
              <a:ext cx="56" cy="140"/>
            </a:xfrm>
            <a:prstGeom prst="rect">
              <a:avLst/>
            </a:prstGeom>
            <a:noFill/>
            <a:ln w="9525" algn="ctr">
              <a:noFill/>
              <a:miter lim="800000"/>
              <a:headEnd/>
              <a:tailEnd/>
            </a:ln>
          </p:spPr>
        </p:pic>
        <p:pic>
          <p:nvPicPr>
            <p:cNvPr id="35919" name="Picture 284"/>
            <p:cNvPicPr>
              <a:picLocks noChangeAspect="1" noChangeArrowheads="1"/>
            </p:cNvPicPr>
            <p:nvPr/>
          </p:nvPicPr>
          <p:blipFill>
            <a:blip r:embed="rId3" cstate="print"/>
            <a:srcRect/>
            <a:stretch>
              <a:fillRect/>
            </a:stretch>
          </p:blipFill>
          <p:spPr bwMode="auto">
            <a:xfrm>
              <a:off x="5172" y="1317"/>
              <a:ext cx="56" cy="140"/>
            </a:xfrm>
            <a:prstGeom prst="rect">
              <a:avLst/>
            </a:prstGeom>
            <a:noFill/>
            <a:ln w="9525" algn="ctr">
              <a:noFill/>
              <a:miter lim="800000"/>
              <a:headEnd/>
              <a:tailEnd/>
            </a:ln>
          </p:spPr>
        </p:pic>
        <p:pic>
          <p:nvPicPr>
            <p:cNvPr id="35920" name="Picture 285"/>
            <p:cNvPicPr>
              <a:picLocks noChangeAspect="1" noChangeArrowheads="1"/>
            </p:cNvPicPr>
            <p:nvPr/>
          </p:nvPicPr>
          <p:blipFill>
            <a:blip r:embed="rId3" cstate="print"/>
            <a:srcRect/>
            <a:stretch>
              <a:fillRect/>
            </a:stretch>
          </p:blipFill>
          <p:spPr bwMode="auto">
            <a:xfrm>
              <a:off x="5242" y="1317"/>
              <a:ext cx="57" cy="140"/>
            </a:xfrm>
            <a:prstGeom prst="rect">
              <a:avLst/>
            </a:prstGeom>
            <a:noFill/>
            <a:ln w="9525" algn="ctr">
              <a:noFill/>
              <a:miter lim="800000"/>
              <a:headEnd/>
              <a:tailEnd/>
            </a:ln>
          </p:spPr>
        </p:pic>
        <p:pic>
          <p:nvPicPr>
            <p:cNvPr id="35921" name="Picture 286"/>
            <p:cNvPicPr>
              <a:picLocks noChangeAspect="1" noChangeArrowheads="1"/>
            </p:cNvPicPr>
            <p:nvPr/>
          </p:nvPicPr>
          <p:blipFill>
            <a:blip r:embed="rId3" cstate="print"/>
            <a:srcRect/>
            <a:stretch>
              <a:fillRect/>
            </a:stretch>
          </p:blipFill>
          <p:spPr bwMode="auto">
            <a:xfrm>
              <a:off x="5314" y="1317"/>
              <a:ext cx="56" cy="140"/>
            </a:xfrm>
            <a:prstGeom prst="rect">
              <a:avLst/>
            </a:prstGeom>
            <a:noFill/>
            <a:ln w="9525" algn="ctr">
              <a:noFill/>
              <a:miter lim="800000"/>
              <a:headEnd/>
              <a:tailEnd/>
            </a:ln>
          </p:spPr>
        </p:pic>
        <p:sp>
          <p:nvSpPr>
            <p:cNvPr id="35922" name="AutoShape 288"/>
            <p:cNvSpPr>
              <a:spLocks noChangeArrowheads="1"/>
            </p:cNvSpPr>
            <p:nvPr/>
          </p:nvSpPr>
          <p:spPr bwMode="auto">
            <a:xfrm rot="5400000">
              <a:off x="4773" y="1567"/>
              <a:ext cx="212" cy="158"/>
            </a:xfrm>
            <a:prstGeom prst="rightArrow">
              <a:avLst>
                <a:gd name="adj1" fmla="val 48500"/>
                <a:gd name="adj2" fmla="val 52404"/>
              </a:avLst>
            </a:prstGeom>
            <a:solidFill>
              <a:srgbClr val="FFFF99"/>
            </a:solidFill>
            <a:ln w="9525" algn="ctr">
              <a:solidFill>
                <a:schemeClr val="tx1"/>
              </a:solidFill>
              <a:miter lim="800000"/>
              <a:headEnd/>
              <a:tailEnd/>
            </a:ln>
          </p:spPr>
          <p:txBody>
            <a:bodyPr anchor="ctr">
              <a:spAutoFit/>
            </a:bodyPr>
            <a:lstStyle/>
            <a:p>
              <a:endParaRPr lang="cs-CZ">
                <a:latin typeface="Calibri"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Parametrické vs. neparametrické testy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45</a:t>
            </a:fld>
            <a:endParaRPr lang="cs-CZ"/>
          </a:p>
        </p:txBody>
      </p:sp>
      <p:sp>
        <p:nvSpPr>
          <p:cNvPr id="5" name="AutoShape 3"/>
          <p:cNvSpPr>
            <a:spLocks noChangeArrowheads="1"/>
          </p:cNvSpPr>
          <p:nvPr/>
        </p:nvSpPr>
        <p:spPr bwMode="auto">
          <a:xfrm>
            <a:off x="323850" y="1124744"/>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Parametrické testy</a:t>
            </a:r>
          </a:p>
        </p:txBody>
      </p:sp>
      <p:sp>
        <p:nvSpPr>
          <p:cNvPr id="6" name="AutoShape 4"/>
          <p:cNvSpPr>
            <a:spLocks noChangeArrowheads="1"/>
          </p:cNvSpPr>
          <p:nvPr/>
        </p:nvSpPr>
        <p:spPr bwMode="auto">
          <a:xfrm>
            <a:off x="323850" y="3596482"/>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Neparametrické testy</a:t>
            </a:r>
          </a:p>
        </p:txBody>
      </p:sp>
      <p:sp>
        <p:nvSpPr>
          <p:cNvPr id="7" name="Text Box 5"/>
          <p:cNvSpPr txBox="1">
            <a:spLocks noChangeArrowheads="1"/>
          </p:cNvSpPr>
          <p:nvPr/>
        </p:nvSpPr>
        <p:spPr bwMode="auto">
          <a:xfrm>
            <a:off x="468313" y="1554957"/>
            <a:ext cx="867568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Mají předpoklady o rozložení vstupujících dat (např. normální rozložení)</a:t>
            </a:r>
          </a:p>
          <a:p>
            <a:pPr marL="342900" indent="-342900">
              <a:spcBef>
                <a:spcPct val="20000"/>
              </a:spcBef>
              <a:buFontTx/>
              <a:buChar char="•"/>
            </a:pPr>
            <a:r>
              <a:rPr lang="cs-CZ" sz="2000" b="0" i="0"/>
              <a:t>Při stejném N a dodržení předpokladů mají vyšší sílu testu než testy neparametrické</a:t>
            </a:r>
          </a:p>
          <a:p>
            <a:pPr marL="342900" indent="-342900">
              <a:spcBef>
                <a:spcPct val="20000"/>
              </a:spcBef>
              <a:buFontTx/>
              <a:buChar char="•"/>
            </a:pPr>
            <a:r>
              <a:rPr lang="cs-CZ" sz="2000" b="0" i="0"/>
              <a:t>Pokud nejsou dodrženy předpoklady parametrických testů, potom jejich síla testu prudce klesá a výsledek testu může být zcela chybný a nesmyslný </a:t>
            </a:r>
          </a:p>
        </p:txBody>
      </p:sp>
      <p:sp>
        <p:nvSpPr>
          <p:cNvPr id="8" name="Text Box 6"/>
          <p:cNvSpPr txBox="1">
            <a:spLocks noChangeArrowheads="1"/>
          </p:cNvSpPr>
          <p:nvPr/>
        </p:nvSpPr>
        <p:spPr bwMode="auto">
          <a:xfrm>
            <a:off x="395288" y="4099719"/>
            <a:ext cx="8675687" cy="198120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Nemají předpoklady o rozložení vstupujících dat, lze je tedy použít i při asymetrickém rozložení, odlehlých hodnotách, či nedetekovatelném rozložení</a:t>
            </a:r>
          </a:p>
          <a:p>
            <a:pPr marL="342900" indent="-342900">
              <a:spcBef>
                <a:spcPct val="20000"/>
              </a:spcBef>
              <a:buFontTx/>
              <a:buChar char="•"/>
            </a:pPr>
            <a:r>
              <a:rPr lang="cs-CZ" sz="2000" b="0" i="0"/>
              <a:t>Snížená síla těchto testů je způsobena redukcí informační hodnoty původních dat, kdy neparametrické testy nevyužívají původní hodnoty, ale nejčastěji pouze jejich pořadí</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One</a:t>
            </a:r>
            <a:r>
              <a:rPr lang="cs-CZ" dirty="0" smtClean="0"/>
              <a:t>-</a:t>
            </a:r>
            <a:r>
              <a:rPr lang="cs-CZ" dirty="0" err="1" smtClean="0"/>
              <a:t>sample</a:t>
            </a:r>
            <a:r>
              <a:rPr lang="cs-CZ" dirty="0" smtClean="0"/>
              <a:t> vs. </a:t>
            </a:r>
            <a:r>
              <a:rPr lang="cs-CZ" dirty="0" err="1" smtClean="0"/>
              <a:t>two</a:t>
            </a:r>
            <a:r>
              <a:rPr lang="cs-CZ" dirty="0" smtClean="0"/>
              <a:t> </a:t>
            </a:r>
            <a:r>
              <a:rPr lang="cs-CZ" dirty="0" err="1" smtClean="0"/>
              <a:t>sample</a:t>
            </a:r>
            <a:r>
              <a:rPr lang="cs-CZ" dirty="0" smtClean="0"/>
              <a:t> testy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46</a:t>
            </a:fld>
            <a:endParaRPr lang="cs-CZ"/>
          </a:p>
        </p:txBody>
      </p:sp>
      <p:sp>
        <p:nvSpPr>
          <p:cNvPr id="5" name="AutoShape 3"/>
          <p:cNvSpPr>
            <a:spLocks noChangeArrowheads="1"/>
          </p:cNvSpPr>
          <p:nvPr/>
        </p:nvSpPr>
        <p:spPr bwMode="auto">
          <a:xfrm>
            <a:off x="395288" y="1124744"/>
            <a:ext cx="8424862"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One – sample testy</a:t>
            </a:r>
          </a:p>
        </p:txBody>
      </p:sp>
      <p:sp>
        <p:nvSpPr>
          <p:cNvPr id="6" name="AutoShape 4"/>
          <p:cNvSpPr>
            <a:spLocks noChangeArrowheads="1"/>
          </p:cNvSpPr>
          <p:nvPr/>
        </p:nvSpPr>
        <p:spPr bwMode="auto">
          <a:xfrm>
            <a:off x="395288" y="3572669"/>
            <a:ext cx="8424862"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Two – sample testy</a:t>
            </a:r>
          </a:p>
        </p:txBody>
      </p:sp>
      <p:sp>
        <p:nvSpPr>
          <p:cNvPr id="7" name="Text Box 5"/>
          <p:cNvSpPr txBox="1">
            <a:spLocks noChangeArrowheads="1"/>
          </p:cNvSpPr>
          <p:nvPr/>
        </p:nvSpPr>
        <p:spPr bwMode="auto">
          <a:xfrm>
            <a:off x="468313" y="1554956"/>
            <a:ext cx="867568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Srovnávají jeden vzorek (one sample, jednovýběrové testy) s referenční hodnotou (popřípadě se statistickým parametrem cílové populace)</a:t>
            </a:r>
          </a:p>
          <a:p>
            <a:pPr marL="342900" indent="-342900">
              <a:spcBef>
                <a:spcPct val="20000"/>
              </a:spcBef>
              <a:buFontTx/>
              <a:buChar char="•"/>
            </a:pPr>
            <a:r>
              <a:rPr lang="cs-CZ" sz="2000" b="0" i="0"/>
              <a:t>V testu je tedy srovnáváno rozložení hodnot (vzorek) s jediným číslem (referenční hodnota, hodnota cílové populace)</a:t>
            </a:r>
          </a:p>
          <a:p>
            <a:pPr marL="342900" indent="-342900">
              <a:spcBef>
                <a:spcPct val="20000"/>
              </a:spcBef>
              <a:buFontTx/>
              <a:buChar char="•"/>
            </a:pPr>
            <a:r>
              <a:rPr lang="cs-CZ" sz="2000" b="0" i="0"/>
              <a:t>Otázka položená v testu může být vztažena k průměru, rozptylu, podílu hodnot i dalším statistickým parametrům popisujícím vzorek</a:t>
            </a:r>
          </a:p>
        </p:txBody>
      </p:sp>
      <p:sp>
        <p:nvSpPr>
          <p:cNvPr id="8" name="Text Box 6"/>
          <p:cNvSpPr txBox="1">
            <a:spLocks noChangeArrowheads="1"/>
          </p:cNvSpPr>
          <p:nvPr/>
        </p:nvSpPr>
        <p:spPr bwMode="auto">
          <a:xfrm>
            <a:off x="395288" y="4002881"/>
            <a:ext cx="8675687" cy="210185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Srovnávají navzájem dva vzorky (two sample, dvouvýběrové vzorky)</a:t>
            </a:r>
          </a:p>
          <a:p>
            <a:pPr marL="342900" indent="-342900">
              <a:spcBef>
                <a:spcPct val="20000"/>
              </a:spcBef>
              <a:buFontTx/>
              <a:buChar char="•"/>
            </a:pPr>
            <a:r>
              <a:rPr lang="cs-CZ" sz="2000" b="0" i="0"/>
              <a:t>V testu jsou srovnávány dvě rozložení hodnot</a:t>
            </a:r>
          </a:p>
          <a:p>
            <a:pPr marL="342900" indent="-342900">
              <a:spcBef>
                <a:spcPct val="20000"/>
              </a:spcBef>
              <a:buFontTx/>
              <a:buChar char="•"/>
            </a:pPr>
            <a:r>
              <a:rPr lang="cs-CZ" sz="2000" b="0" i="0"/>
              <a:t>Otázka položená v testu může být opět vztažena k průměru, rozptylu, podílu hodnot i dalším statistickým parametrům popisujícím vzorek</a:t>
            </a:r>
          </a:p>
          <a:p>
            <a:pPr marL="342900" indent="-342900">
              <a:spcBef>
                <a:spcPct val="20000"/>
              </a:spcBef>
              <a:buFontTx/>
              <a:buChar char="•"/>
            </a:pPr>
            <a:r>
              <a:rPr lang="cs-CZ" sz="2000" b="0" i="0"/>
              <a:t>Kromě testů pro dvě skupiny hodnot existují samozřejmě i testy pro více skupin dat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One</a:t>
            </a:r>
            <a:r>
              <a:rPr lang="cs-CZ" dirty="0" smtClean="0"/>
              <a:t>-</a:t>
            </a:r>
            <a:r>
              <a:rPr lang="cs-CZ" dirty="0" err="1" smtClean="0"/>
              <a:t>tailed</a:t>
            </a:r>
            <a:r>
              <a:rPr lang="cs-CZ" dirty="0" smtClean="0"/>
              <a:t> vs. </a:t>
            </a:r>
            <a:r>
              <a:rPr lang="cs-CZ" dirty="0" err="1" smtClean="0"/>
              <a:t>Two</a:t>
            </a:r>
            <a:r>
              <a:rPr lang="cs-CZ" dirty="0" smtClean="0"/>
              <a:t>-</a:t>
            </a:r>
            <a:r>
              <a:rPr lang="cs-CZ" dirty="0" err="1" smtClean="0"/>
              <a:t>tailed</a:t>
            </a:r>
            <a:r>
              <a:rPr lang="cs-CZ" dirty="0" smtClean="0"/>
              <a:t> testy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47</a:t>
            </a:fld>
            <a:endParaRPr lang="cs-CZ"/>
          </a:p>
        </p:txBody>
      </p:sp>
      <p:sp>
        <p:nvSpPr>
          <p:cNvPr id="5" name="AutoShape 3"/>
          <p:cNvSpPr>
            <a:spLocks noChangeArrowheads="1"/>
          </p:cNvSpPr>
          <p:nvPr/>
        </p:nvSpPr>
        <p:spPr bwMode="auto">
          <a:xfrm>
            <a:off x="395288" y="1196752"/>
            <a:ext cx="8424862"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One – tailed testy</a:t>
            </a:r>
          </a:p>
        </p:txBody>
      </p:sp>
      <p:sp>
        <p:nvSpPr>
          <p:cNvPr id="6" name="AutoShape 4"/>
          <p:cNvSpPr>
            <a:spLocks noChangeArrowheads="1"/>
          </p:cNvSpPr>
          <p:nvPr/>
        </p:nvSpPr>
        <p:spPr bwMode="auto">
          <a:xfrm>
            <a:off x="395288" y="3590702"/>
            <a:ext cx="8424862"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i="0">
                <a:latin typeface="Verdana" pitchFamily="34" charset="0"/>
              </a:rPr>
              <a:t>Two – tailed testy</a:t>
            </a:r>
          </a:p>
        </p:txBody>
      </p:sp>
      <p:sp>
        <p:nvSpPr>
          <p:cNvPr id="7" name="Text Box 5"/>
          <p:cNvSpPr txBox="1">
            <a:spLocks noChangeArrowheads="1"/>
          </p:cNvSpPr>
          <p:nvPr/>
        </p:nvSpPr>
        <p:spPr bwMode="auto">
          <a:xfrm>
            <a:off x="468313" y="1626965"/>
            <a:ext cx="5327650" cy="1676400"/>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Hypotéza testu je postavena asymetricky, tedy ptáme se na </a:t>
            </a:r>
            <a:r>
              <a:rPr lang="cs-CZ" sz="2000" i="0"/>
              <a:t>větší než/ menší než</a:t>
            </a:r>
          </a:p>
          <a:p>
            <a:pPr marL="342900" indent="-342900">
              <a:spcBef>
                <a:spcPct val="20000"/>
              </a:spcBef>
              <a:buFontTx/>
              <a:buChar char="•"/>
            </a:pPr>
            <a:r>
              <a:rPr lang="cs-CZ" sz="2000" b="0" i="0"/>
              <a:t>Test může mít pouze dvojí výstup – jedna z hodnot je větší (menší) než druhá a všechny ostatní případy</a:t>
            </a:r>
          </a:p>
        </p:txBody>
      </p:sp>
      <p:sp>
        <p:nvSpPr>
          <p:cNvPr id="8" name="Text Box 6"/>
          <p:cNvSpPr txBox="1">
            <a:spLocks noChangeArrowheads="1"/>
          </p:cNvSpPr>
          <p:nvPr/>
        </p:nvSpPr>
        <p:spPr bwMode="auto">
          <a:xfrm>
            <a:off x="395288" y="4024090"/>
            <a:ext cx="5545137" cy="2041525"/>
          </a:xfrm>
          <a:prstGeom prst="rect">
            <a:avLst/>
          </a:prstGeom>
          <a:noFill/>
          <a:ln w="9525">
            <a:noFill/>
            <a:miter lim="800000"/>
            <a:headEnd/>
            <a:tailEnd/>
          </a:ln>
        </p:spPr>
        <p:txBody>
          <a:bodyPr>
            <a:spAutoFit/>
          </a:bodyPr>
          <a:lstStyle/>
          <a:p>
            <a:pPr marL="342900" indent="-342900">
              <a:spcBef>
                <a:spcPct val="20000"/>
              </a:spcBef>
              <a:buFontTx/>
              <a:buChar char="•"/>
            </a:pPr>
            <a:r>
              <a:rPr lang="cs-CZ" sz="2000" b="0" i="0"/>
              <a:t>Hypotéza testu se ptá na otázku </a:t>
            </a:r>
            <a:r>
              <a:rPr lang="cs-CZ" sz="2000" i="0"/>
              <a:t>rovná se/nerovná se</a:t>
            </a:r>
          </a:p>
          <a:p>
            <a:pPr marL="342900" indent="-342900">
              <a:spcBef>
                <a:spcPct val="20000"/>
              </a:spcBef>
              <a:buFontTx/>
              <a:buChar char="•"/>
            </a:pPr>
            <a:r>
              <a:rPr lang="cs-CZ" sz="2000" b="0" i="0"/>
              <a:t>Test může mít trojí výstup – </a:t>
            </a:r>
            <a:r>
              <a:rPr lang="cs-CZ" sz="2000" i="0"/>
              <a:t>menší - rovná se – větší než</a:t>
            </a:r>
          </a:p>
          <a:p>
            <a:pPr marL="342900" indent="-342900">
              <a:spcBef>
                <a:spcPct val="20000"/>
              </a:spcBef>
              <a:buFontTx/>
              <a:buChar char="•"/>
            </a:pPr>
            <a:r>
              <a:rPr lang="cs-CZ" sz="2000" b="0" i="0"/>
              <a:t>Situace </a:t>
            </a:r>
            <a:r>
              <a:rPr lang="cs-CZ" sz="2000" i="0"/>
              <a:t>nerovná se</a:t>
            </a:r>
            <a:r>
              <a:rPr lang="cs-CZ" sz="2000" b="0" i="0"/>
              <a:t> je tedy souhrnem dvou možných výstupů testu (</a:t>
            </a:r>
            <a:r>
              <a:rPr lang="cs-CZ" sz="2000" i="0"/>
              <a:t>menší+větší</a:t>
            </a:r>
            <a:r>
              <a:rPr lang="cs-CZ" sz="2000" b="0" i="0"/>
              <a:t>)</a:t>
            </a:r>
          </a:p>
        </p:txBody>
      </p:sp>
      <p:pic>
        <p:nvPicPr>
          <p:cNvPr id="9" name="Picture 7" descr="1"/>
          <p:cNvPicPr>
            <a:picLocks noChangeAspect="1" noChangeArrowheads="1"/>
          </p:cNvPicPr>
          <p:nvPr/>
        </p:nvPicPr>
        <p:blipFill>
          <a:blip r:embed="rId2" cstate="print"/>
          <a:srcRect/>
          <a:stretch>
            <a:fillRect/>
          </a:stretch>
        </p:blipFill>
        <p:spPr bwMode="auto">
          <a:xfrm>
            <a:off x="5940425" y="1596802"/>
            <a:ext cx="2303463" cy="1651000"/>
          </a:xfrm>
          <a:prstGeom prst="rect">
            <a:avLst/>
          </a:prstGeom>
          <a:noFill/>
          <a:ln w="9525">
            <a:noFill/>
            <a:miter lim="800000"/>
            <a:headEnd/>
            <a:tailEnd/>
          </a:ln>
        </p:spPr>
      </p:pic>
      <p:sp>
        <p:nvSpPr>
          <p:cNvPr id="10" name="Line 8"/>
          <p:cNvSpPr>
            <a:spLocks noChangeShapeType="1"/>
          </p:cNvSpPr>
          <p:nvPr/>
        </p:nvSpPr>
        <p:spPr bwMode="auto">
          <a:xfrm flipH="1">
            <a:off x="8027988" y="2007965"/>
            <a:ext cx="73025" cy="1152525"/>
          </a:xfrm>
          <a:prstGeom prst="line">
            <a:avLst/>
          </a:prstGeom>
          <a:noFill/>
          <a:ln w="38100">
            <a:solidFill>
              <a:schemeClr val="tx1"/>
            </a:solidFill>
            <a:round/>
            <a:headEnd/>
            <a:tailEnd type="triangle" w="med" len="med"/>
          </a:ln>
        </p:spPr>
        <p:txBody>
          <a:bodyPr/>
          <a:lstStyle/>
          <a:p>
            <a:endParaRPr lang="cs-CZ"/>
          </a:p>
        </p:txBody>
      </p:sp>
      <p:sp>
        <p:nvSpPr>
          <p:cNvPr id="11" name="Text Box 9"/>
          <p:cNvSpPr txBox="1">
            <a:spLocks noChangeArrowheads="1"/>
          </p:cNvSpPr>
          <p:nvPr/>
        </p:nvSpPr>
        <p:spPr bwMode="auto">
          <a:xfrm>
            <a:off x="7740650" y="1599977"/>
            <a:ext cx="1301750" cy="336550"/>
          </a:xfrm>
          <a:prstGeom prst="rect">
            <a:avLst/>
          </a:prstGeom>
          <a:noFill/>
          <a:ln w="9525">
            <a:noFill/>
            <a:miter lim="800000"/>
            <a:headEnd/>
            <a:tailEnd/>
          </a:ln>
        </p:spPr>
        <p:txBody>
          <a:bodyPr wrap="none">
            <a:spAutoFit/>
          </a:bodyPr>
          <a:lstStyle/>
          <a:p>
            <a:pPr marL="342900" indent="-342900">
              <a:spcBef>
                <a:spcPct val="20000"/>
              </a:spcBef>
            </a:pPr>
            <a:r>
              <a:rPr lang="cs-CZ" sz="1600" b="0" i="0"/>
              <a:t>Kritický obor</a:t>
            </a:r>
          </a:p>
        </p:txBody>
      </p:sp>
      <p:pic>
        <p:nvPicPr>
          <p:cNvPr id="12" name="Picture 10" descr="2"/>
          <p:cNvPicPr>
            <a:picLocks noChangeAspect="1" noChangeArrowheads="1"/>
          </p:cNvPicPr>
          <p:nvPr/>
        </p:nvPicPr>
        <p:blipFill>
          <a:blip r:embed="rId3" cstate="print"/>
          <a:srcRect/>
          <a:stretch>
            <a:fillRect/>
          </a:stretch>
        </p:blipFill>
        <p:spPr bwMode="auto">
          <a:xfrm>
            <a:off x="5724525" y="4095527"/>
            <a:ext cx="2590800" cy="1885950"/>
          </a:xfrm>
          <a:prstGeom prst="rect">
            <a:avLst/>
          </a:prstGeom>
          <a:noFill/>
          <a:ln w="9525">
            <a:noFill/>
            <a:miter lim="800000"/>
            <a:headEnd/>
            <a:tailEnd/>
          </a:ln>
        </p:spPr>
      </p:pic>
      <p:sp>
        <p:nvSpPr>
          <p:cNvPr id="13" name="Line 11"/>
          <p:cNvSpPr>
            <a:spLocks noChangeShapeType="1"/>
          </p:cNvSpPr>
          <p:nvPr/>
        </p:nvSpPr>
        <p:spPr bwMode="auto">
          <a:xfrm flipH="1">
            <a:off x="7956550" y="4600352"/>
            <a:ext cx="73025" cy="1152525"/>
          </a:xfrm>
          <a:prstGeom prst="line">
            <a:avLst/>
          </a:prstGeom>
          <a:noFill/>
          <a:ln w="38100">
            <a:solidFill>
              <a:schemeClr val="tx1"/>
            </a:solidFill>
            <a:round/>
            <a:headEnd/>
            <a:tailEnd type="triangle" w="med" len="med"/>
          </a:ln>
        </p:spPr>
        <p:txBody>
          <a:bodyPr/>
          <a:lstStyle/>
          <a:p>
            <a:endParaRPr lang="cs-CZ"/>
          </a:p>
        </p:txBody>
      </p:sp>
      <p:sp>
        <p:nvSpPr>
          <p:cNvPr id="14" name="Text Box 12"/>
          <p:cNvSpPr txBox="1">
            <a:spLocks noChangeArrowheads="1"/>
          </p:cNvSpPr>
          <p:nvPr/>
        </p:nvSpPr>
        <p:spPr bwMode="auto">
          <a:xfrm>
            <a:off x="7669213" y="4192365"/>
            <a:ext cx="1301750" cy="336550"/>
          </a:xfrm>
          <a:prstGeom prst="rect">
            <a:avLst/>
          </a:prstGeom>
          <a:noFill/>
          <a:ln w="9525">
            <a:noFill/>
            <a:miter lim="800000"/>
            <a:headEnd/>
            <a:tailEnd/>
          </a:ln>
        </p:spPr>
        <p:txBody>
          <a:bodyPr wrap="none">
            <a:spAutoFit/>
          </a:bodyPr>
          <a:lstStyle/>
          <a:p>
            <a:pPr marL="342900" indent="-342900">
              <a:spcBef>
                <a:spcPct val="20000"/>
              </a:spcBef>
            </a:pPr>
            <a:r>
              <a:rPr lang="cs-CZ" sz="1600" b="0" i="0"/>
              <a:t>Kritický obor</a:t>
            </a:r>
          </a:p>
        </p:txBody>
      </p:sp>
      <p:sp>
        <p:nvSpPr>
          <p:cNvPr id="15" name="Line 13"/>
          <p:cNvSpPr>
            <a:spLocks noChangeShapeType="1"/>
          </p:cNvSpPr>
          <p:nvPr/>
        </p:nvSpPr>
        <p:spPr bwMode="auto">
          <a:xfrm flipH="1">
            <a:off x="6013450" y="4600352"/>
            <a:ext cx="2016125" cy="1223963"/>
          </a:xfrm>
          <a:prstGeom prst="line">
            <a:avLst/>
          </a:prstGeom>
          <a:noFill/>
          <a:ln w="38100">
            <a:solidFill>
              <a:schemeClr val="tx1"/>
            </a:solidFill>
            <a:round/>
            <a:headEnd/>
            <a:tailEnd type="triangle" w="med" len="med"/>
          </a:ln>
        </p:spPr>
        <p:txBody>
          <a:bodyPr/>
          <a:lstStyle/>
          <a:p>
            <a:endParaRPr lang="cs-C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Nepárový vs. párový design</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48</a:t>
            </a:fld>
            <a:endParaRPr lang="cs-CZ"/>
          </a:p>
        </p:txBody>
      </p:sp>
      <p:sp>
        <p:nvSpPr>
          <p:cNvPr id="5" name="AutoShape 3"/>
          <p:cNvSpPr>
            <a:spLocks noChangeArrowheads="1"/>
          </p:cNvSpPr>
          <p:nvPr/>
        </p:nvSpPr>
        <p:spPr bwMode="auto">
          <a:xfrm>
            <a:off x="395288" y="1052736"/>
            <a:ext cx="8424862" cy="576263"/>
          </a:xfrm>
          <a:prstGeom prst="roundRect">
            <a:avLst>
              <a:gd name="adj" fmla="val 16667"/>
            </a:avLst>
          </a:prstGeom>
          <a:noFill/>
          <a:ln w="9525">
            <a:noFill/>
            <a:round/>
            <a:headEnd/>
            <a:tailEnd/>
          </a:ln>
        </p:spPr>
        <p:txBody>
          <a:bodyPr wrap="none" anchor="ctr"/>
          <a:lstStyle/>
          <a:p>
            <a:pPr marL="342900" indent="-342900">
              <a:spcBef>
                <a:spcPct val="20000"/>
              </a:spcBef>
            </a:pPr>
            <a:r>
              <a:rPr lang="cs-CZ" i="0">
                <a:latin typeface="Verdana" pitchFamily="34" charset="0"/>
              </a:rPr>
              <a:t>Nepárový design</a:t>
            </a:r>
          </a:p>
        </p:txBody>
      </p:sp>
      <p:sp>
        <p:nvSpPr>
          <p:cNvPr id="6" name="AutoShape 4"/>
          <p:cNvSpPr>
            <a:spLocks noChangeArrowheads="1"/>
          </p:cNvSpPr>
          <p:nvPr/>
        </p:nvSpPr>
        <p:spPr bwMode="auto">
          <a:xfrm>
            <a:off x="395288" y="3326036"/>
            <a:ext cx="8424862" cy="576263"/>
          </a:xfrm>
          <a:prstGeom prst="roundRect">
            <a:avLst>
              <a:gd name="adj" fmla="val 16667"/>
            </a:avLst>
          </a:prstGeom>
          <a:noFill/>
          <a:ln w="9525">
            <a:noFill/>
            <a:round/>
            <a:headEnd/>
            <a:tailEnd/>
          </a:ln>
        </p:spPr>
        <p:txBody>
          <a:bodyPr wrap="none" anchor="ctr"/>
          <a:lstStyle/>
          <a:p>
            <a:pPr marL="342900" indent="-342900">
              <a:spcBef>
                <a:spcPct val="20000"/>
              </a:spcBef>
            </a:pPr>
            <a:r>
              <a:rPr lang="cs-CZ" i="0">
                <a:latin typeface="Verdana" pitchFamily="34" charset="0"/>
              </a:rPr>
              <a:t>Párový design</a:t>
            </a:r>
          </a:p>
        </p:txBody>
      </p:sp>
      <p:sp>
        <p:nvSpPr>
          <p:cNvPr id="7" name="Text Box 5"/>
          <p:cNvSpPr txBox="1">
            <a:spLocks noChangeArrowheads="1"/>
          </p:cNvSpPr>
          <p:nvPr/>
        </p:nvSpPr>
        <p:spPr bwMode="auto">
          <a:xfrm>
            <a:off x="468313" y="1700436"/>
            <a:ext cx="5543550" cy="1697038"/>
          </a:xfrm>
          <a:prstGeom prst="rect">
            <a:avLst/>
          </a:prstGeom>
          <a:noFill/>
          <a:ln w="9525">
            <a:noFill/>
            <a:miter lim="800000"/>
            <a:headEnd/>
            <a:tailEnd/>
          </a:ln>
        </p:spPr>
        <p:txBody>
          <a:bodyPr>
            <a:spAutoFit/>
          </a:bodyPr>
          <a:lstStyle/>
          <a:p>
            <a:pPr marL="342900" indent="-342900">
              <a:spcBef>
                <a:spcPct val="20000"/>
              </a:spcBef>
              <a:buFontTx/>
              <a:buChar char="•"/>
            </a:pPr>
            <a:r>
              <a:rPr lang="cs-CZ" sz="1700" b="0" i="0">
                <a:latin typeface="Verdana" pitchFamily="34" charset="0"/>
              </a:rPr>
              <a:t>Skupiny srovnávaných dat jsou na sobě zcela nezávislé (též nezávislý, independent design), např. lidé z různých zemí, nezávislé skupiny pacientů s odlišnou léčbou atd.</a:t>
            </a:r>
          </a:p>
          <a:p>
            <a:pPr marL="342900" indent="-342900">
              <a:spcBef>
                <a:spcPct val="20000"/>
              </a:spcBef>
              <a:buFontTx/>
              <a:buChar char="•"/>
            </a:pPr>
            <a:r>
              <a:rPr lang="cs-CZ" sz="1700" b="0" i="0">
                <a:latin typeface="Verdana" pitchFamily="34" charset="0"/>
              </a:rPr>
              <a:t>Při výpočtu je nezbytné brát v úvahu charakteristiky obou skupin dat</a:t>
            </a:r>
            <a:endParaRPr lang="cs-CZ" sz="1700" i="0">
              <a:latin typeface="Verdana" pitchFamily="34" charset="0"/>
            </a:endParaRPr>
          </a:p>
        </p:txBody>
      </p:sp>
      <p:sp>
        <p:nvSpPr>
          <p:cNvPr id="8" name="Text Box 6"/>
          <p:cNvSpPr txBox="1">
            <a:spLocks noChangeArrowheads="1"/>
          </p:cNvSpPr>
          <p:nvPr/>
        </p:nvSpPr>
        <p:spPr bwMode="auto">
          <a:xfrm>
            <a:off x="466725" y="3829274"/>
            <a:ext cx="5545138" cy="2266950"/>
          </a:xfrm>
          <a:prstGeom prst="rect">
            <a:avLst/>
          </a:prstGeom>
          <a:noFill/>
          <a:ln w="9525">
            <a:noFill/>
            <a:miter lim="800000"/>
            <a:headEnd/>
            <a:tailEnd/>
          </a:ln>
        </p:spPr>
        <p:txBody>
          <a:bodyPr>
            <a:spAutoFit/>
          </a:bodyPr>
          <a:lstStyle/>
          <a:p>
            <a:pPr marL="342900" indent="-342900">
              <a:spcBef>
                <a:spcPct val="20000"/>
              </a:spcBef>
              <a:buFontTx/>
              <a:buChar char="•"/>
            </a:pPr>
            <a:r>
              <a:rPr lang="cs-CZ" sz="1700" b="0" i="0">
                <a:latin typeface="Verdana" pitchFamily="34" charset="0"/>
              </a:rPr>
              <a:t>Mezi objekty v srovnávaných skupinách existuje vazba, daná např. člověkem před a po operaci, reakce stejného kmene krys atd.</a:t>
            </a:r>
          </a:p>
          <a:p>
            <a:pPr marL="342900" indent="-342900">
              <a:spcBef>
                <a:spcPct val="20000"/>
              </a:spcBef>
              <a:buFontTx/>
              <a:buChar char="•"/>
            </a:pPr>
            <a:r>
              <a:rPr lang="cs-CZ" sz="1700" b="0" i="0">
                <a:latin typeface="Verdana" pitchFamily="34" charset="0"/>
              </a:rPr>
              <a:t>Vazba může být buď přímo dána nebo pouze předpokládána (v tom případě je nutné ji ověřit)</a:t>
            </a:r>
          </a:p>
          <a:p>
            <a:pPr marL="342900" indent="-342900">
              <a:spcBef>
                <a:spcPct val="20000"/>
              </a:spcBef>
              <a:buFontTx/>
              <a:buChar char="•"/>
            </a:pPr>
            <a:r>
              <a:rPr lang="cs-CZ" sz="1700" b="0" i="0">
                <a:latin typeface="Verdana" pitchFamily="34" charset="0"/>
              </a:rPr>
              <a:t>Test je v podstatě prováděn na diferencích skupin, nikoliv na jejich původních datech</a:t>
            </a:r>
          </a:p>
        </p:txBody>
      </p:sp>
      <p:graphicFrame>
        <p:nvGraphicFramePr>
          <p:cNvPr id="9" name="Object 7"/>
          <p:cNvGraphicFramePr>
            <a:graphicFrameLocks noChangeAspect="1"/>
          </p:cNvGraphicFramePr>
          <p:nvPr/>
        </p:nvGraphicFramePr>
        <p:xfrm>
          <a:off x="6372225" y="1236886"/>
          <a:ext cx="2149475" cy="2232025"/>
        </p:xfrm>
        <a:graphic>
          <a:graphicData uri="http://schemas.openxmlformats.org/presentationml/2006/ole">
            <mc:AlternateContent xmlns:mc="http://schemas.openxmlformats.org/markup-compatibility/2006">
              <mc:Choice xmlns:v="urn:schemas-microsoft-com:vml" Requires="v">
                <p:oleObj spid="_x0000_s75797" r:id="rId3" imgW="2950000" imgH="3070000" progId="">
                  <p:embed/>
                </p:oleObj>
              </mc:Choice>
              <mc:Fallback>
                <p:oleObj r:id="rId3" imgW="2950000" imgH="30700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236886"/>
                        <a:ext cx="2149475"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8"/>
          <p:cNvPicPr>
            <a:picLocks noChangeAspect="1" noChangeArrowheads="1"/>
          </p:cNvPicPr>
          <p:nvPr/>
        </p:nvPicPr>
        <p:blipFill>
          <a:blip r:embed="rId5" cstate="print"/>
          <a:srcRect/>
          <a:stretch>
            <a:fillRect/>
          </a:stretch>
        </p:blipFill>
        <p:spPr bwMode="auto">
          <a:xfrm>
            <a:off x="6227763" y="4527774"/>
            <a:ext cx="2736850" cy="9779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Statistické testy a normalita dat</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49</a:t>
            </a:fld>
            <a:endParaRPr lang="cs-CZ"/>
          </a:p>
        </p:txBody>
      </p:sp>
      <p:sp>
        <p:nvSpPr>
          <p:cNvPr id="5" name="Rectangle 3"/>
          <p:cNvSpPr txBox="1">
            <a:spLocks noChangeArrowheads="1"/>
          </p:cNvSpPr>
          <p:nvPr/>
        </p:nvSpPr>
        <p:spPr>
          <a:xfrm>
            <a:off x="323528" y="1124744"/>
            <a:ext cx="8650287" cy="55451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smtClean="0">
                <a:ln>
                  <a:noFill/>
                </a:ln>
                <a:solidFill>
                  <a:schemeClr val="tx1"/>
                </a:solidFill>
                <a:effectLst/>
                <a:uLnTx/>
                <a:uFillTx/>
                <a:latin typeface="+mn-lt"/>
                <a:ea typeface="+mn-ea"/>
                <a:cs typeface="+mn-cs"/>
              </a:rPr>
              <a:t>Normalita dat je jedním z předpokladů tzv. parametrických testů (testů založených na předpokladu nějakého rozložení) – např. </a:t>
            </a:r>
            <a:r>
              <a:rPr kumimoji="0" lang="cs-CZ" sz="1600" b="0" i="1" u="none" strike="noStrike" kern="1200" cap="none" spc="0" normalizeH="0" baseline="0" noProof="0" smtClean="0">
                <a:ln>
                  <a:noFill/>
                </a:ln>
                <a:solidFill>
                  <a:schemeClr val="tx1"/>
                </a:solidFill>
                <a:effectLst/>
                <a:uLnTx/>
                <a:uFillTx/>
                <a:latin typeface="+mn-lt"/>
                <a:ea typeface="+mn-ea"/>
                <a:cs typeface="+mn-cs"/>
              </a:rPr>
              <a:t>t</a:t>
            </a:r>
            <a:r>
              <a:rPr kumimoji="0" lang="cs-CZ" sz="1600" b="0" i="0" u="none" strike="noStrike" kern="1200" cap="none" spc="0" normalizeH="0" baseline="0" noProof="0" smtClean="0">
                <a:ln>
                  <a:noFill/>
                </a:ln>
                <a:solidFill>
                  <a:schemeClr val="tx1"/>
                </a:solidFill>
                <a:effectLst/>
                <a:uLnTx/>
                <a:uFillTx/>
                <a:latin typeface="+mn-lt"/>
                <a:ea typeface="+mn-ea"/>
                <a:cs typeface="+mn-cs"/>
              </a:rPr>
              <a:t>-testy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smtClean="0">
                <a:ln>
                  <a:noFill/>
                </a:ln>
                <a:solidFill>
                  <a:schemeClr val="tx1"/>
                </a:solidFill>
                <a:effectLst/>
                <a:uLnTx/>
                <a:uFillTx/>
                <a:latin typeface="+mn-lt"/>
                <a:ea typeface="+mn-ea"/>
                <a:cs typeface="+mn-cs"/>
              </a:rPr>
              <a:t>Pokud data nejsou normální, neodpovídají ani modelovému rozložení, které je použito pro výpočet (</a:t>
            </a:r>
            <a:r>
              <a:rPr kumimoji="0" lang="cs-CZ" sz="1600" b="1" i="1" u="none" strike="noStrike" kern="1200" cap="none" spc="0" normalizeH="0" baseline="0" noProof="0" smtClean="0">
                <a:ln>
                  <a:noFill/>
                </a:ln>
                <a:solidFill>
                  <a:schemeClr val="tx1"/>
                </a:solidFill>
                <a:effectLst/>
                <a:uLnTx/>
                <a:uFillTx/>
                <a:latin typeface="+mn-lt"/>
                <a:ea typeface="+mn-ea"/>
                <a:cs typeface="+mn-cs"/>
              </a:rPr>
              <a:t>t</a:t>
            </a:r>
            <a:r>
              <a:rPr kumimoji="0" lang="cs-CZ" sz="1600" b="1" i="0" u="none" strike="noStrike" kern="1200" cap="none" spc="0" normalizeH="0" baseline="0" noProof="0" smtClean="0">
                <a:ln>
                  <a:noFill/>
                </a:ln>
                <a:solidFill>
                  <a:schemeClr val="tx1"/>
                </a:solidFill>
                <a:effectLst/>
                <a:uLnTx/>
                <a:uFillTx/>
                <a:latin typeface="+mn-lt"/>
                <a:ea typeface="+mn-ea"/>
                <a:cs typeface="+mn-cs"/>
              </a:rPr>
              <a:t>-rozložení) a test tak může lhát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6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600" b="1" i="0" u="none" strike="noStrike" kern="1200" cap="none" spc="0" normalizeH="0" baseline="0" noProof="0" smtClean="0">
                <a:ln>
                  <a:noFill/>
                </a:ln>
                <a:solidFill>
                  <a:schemeClr val="tx1"/>
                </a:solidFill>
                <a:effectLst/>
                <a:uLnTx/>
                <a:uFillTx/>
                <a:latin typeface="+mn-lt"/>
                <a:ea typeface="+mn-ea"/>
                <a:cs typeface="+mn-cs"/>
              </a:rPr>
              <a:t>Řešením je tedy: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smtClean="0">
                <a:ln>
                  <a:noFill/>
                </a:ln>
                <a:solidFill>
                  <a:schemeClr val="tx1"/>
                </a:solidFill>
                <a:effectLst/>
                <a:uLnTx/>
                <a:uFillTx/>
                <a:latin typeface="+mn-lt"/>
                <a:ea typeface="+mn-ea"/>
                <a:cs typeface="+mn-cs"/>
              </a:rPr>
              <a:t>Transformace dat</a:t>
            </a:r>
            <a:r>
              <a:rPr kumimoji="0" lang="cs-CZ" sz="1500" b="1" i="0" u="none" strike="noStrike" kern="1200" cap="none" spc="0" normalizeH="0" baseline="0" noProof="0" smtClean="0">
                <a:ln>
                  <a:noFill/>
                </a:ln>
                <a:solidFill>
                  <a:schemeClr val="tx1"/>
                </a:solidFill>
                <a:effectLst/>
                <a:uLnTx/>
                <a:uFillTx/>
                <a:latin typeface="+mn-lt"/>
                <a:ea typeface="+mn-ea"/>
                <a:cs typeface="+mn-cs"/>
              </a:rPr>
              <a:t> za účelem dosažení normality jejich rozložení</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smtClean="0">
                <a:ln>
                  <a:noFill/>
                </a:ln>
                <a:solidFill>
                  <a:schemeClr val="tx1"/>
                </a:solidFill>
                <a:effectLst/>
                <a:uLnTx/>
                <a:uFillTx/>
                <a:latin typeface="+mn-lt"/>
                <a:ea typeface="+mn-ea"/>
                <a:cs typeface="+mn-cs"/>
              </a:rPr>
              <a:t>Neparametrické testy</a:t>
            </a:r>
            <a:r>
              <a:rPr kumimoji="0" lang="cs-CZ" sz="1500" b="1" i="0" u="none" strike="noStrike" kern="1200" cap="none" spc="0" normalizeH="0" baseline="0" noProof="0" smtClean="0">
                <a:ln>
                  <a:noFill/>
                </a:ln>
                <a:solidFill>
                  <a:schemeClr val="tx1"/>
                </a:solidFill>
                <a:effectLst/>
                <a:uLnTx/>
                <a:uFillTx/>
                <a:latin typeface="+mn-lt"/>
                <a:ea typeface="+mn-ea"/>
                <a:cs typeface="+mn-cs"/>
              </a:rPr>
              <a:t> – tyto testy nemají žádné předpoklady o rozložení dat</a:t>
            </a:r>
          </a:p>
        </p:txBody>
      </p:sp>
      <p:graphicFrame>
        <p:nvGraphicFramePr>
          <p:cNvPr id="6" name="Group 4"/>
          <p:cNvGraphicFramePr>
            <a:graphicFrameLocks noGrp="1"/>
          </p:cNvGraphicFramePr>
          <p:nvPr/>
        </p:nvGraphicFramePr>
        <p:xfrm>
          <a:off x="548953" y="3594894"/>
          <a:ext cx="8353425" cy="1963739"/>
        </p:xfrm>
        <a:graphic>
          <a:graphicData uri="http://schemas.openxmlformats.org/drawingml/2006/table">
            <a:tbl>
              <a:tblPr/>
              <a:tblGrid>
                <a:gridCol w="2957512">
                  <a:extLst>
                    <a:ext uri="{9D8B030D-6E8A-4147-A177-3AD203B41FA5}">
                      <a16:colId xmlns:a16="http://schemas.microsoft.com/office/drawing/2014/main" val="20000"/>
                    </a:ext>
                  </a:extLst>
                </a:gridCol>
                <a:gridCol w="2532063">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Neparametrický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extLst>
                  <a:ext uri="{0D108BD9-81ED-4DB2-BD59-A6C34878D82A}">
                    <a16:rowId xmlns:a16="http://schemas.microsoft.com/office/drawing/2014/main" val="10000"/>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Mann Whitney 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a:noFill/>
                    </a:lnB>
                    <a:lnTlToBr>
                      <a:noFill/>
                    </a:lnTlToBr>
                    <a:lnBlToTr>
                      <a:noFill/>
                    </a:lnBlToTr>
                    <a:noFill/>
                  </a:tcPr>
                </a:tc>
                <a:extLst>
                  <a:ext uri="{0D108BD9-81ED-4DB2-BD59-A6C34878D82A}">
                    <a16:rowId xmlns:a16="http://schemas.microsoft.com/office/drawing/2014/main" val="10001"/>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Wilcoxon test, sign 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ANOVA</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Kruskal- Wallis 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Pearsonův koeficient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095716"/>
            <a:ext cx="8604448" cy="4929411"/>
          </a:xfrm>
        </p:spPr>
        <p:txBody>
          <a:bodyPr/>
          <a:lstStyle/>
          <a:p>
            <a:pPr marL="0" indent="0">
              <a:buNone/>
            </a:pPr>
            <a:r>
              <a:rPr lang="cs-CZ" dirty="0"/>
              <a:t>P</a:t>
            </a:r>
            <a:r>
              <a:rPr lang="cs-CZ" dirty="0" smtClean="0"/>
              <a:t>říklady:</a:t>
            </a:r>
          </a:p>
          <a:p>
            <a:r>
              <a:rPr lang="cs-CZ" dirty="0"/>
              <a:t>ověření, zda má vliv pohlaví a typ léku na počet uzdravených pacientů s daným onemocněním</a:t>
            </a:r>
            <a:endParaRPr lang="en-US" dirty="0"/>
          </a:p>
          <a:p>
            <a:r>
              <a:rPr lang="cs-CZ" dirty="0"/>
              <a:t>výzkum vztahu </a:t>
            </a:r>
            <a:r>
              <a:rPr lang="cs-CZ" dirty="0" smtClean="0"/>
              <a:t>typu </a:t>
            </a:r>
            <a:r>
              <a:rPr lang="cs-CZ" dirty="0"/>
              <a:t>onemocnění na objem </a:t>
            </a:r>
            <a:r>
              <a:rPr lang="cs-CZ" dirty="0" smtClean="0"/>
              <a:t>hipokampu,  amygdaly a mozkových komor</a:t>
            </a:r>
            <a:endParaRPr lang="en-US" dirty="0"/>
          </a:p>
          <a:p>
            <a:r>
              <a:rPr lang="cs-CZ" dirty="0" smtClean="0"/>
              <a:t>zjištění</a:t>
            </a:r>
            <a:r>
              <a:rPr lang="cs-CZ" dirty="0"/>
              <a:t>, zda je rozdílná spotřeba elektrické energie ve městech a na vesnicích během týdne a o víkendu</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a:t>
            </a:fld>
            <a:endParaRPr lang="cs-CZ" dirty="0"/>
          </a:p>
        </p:txBody>
      </p:sp>
      <p:pic>
        <p:nvPicPr>
          <p:cNvPr id="1003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44" y="2996952"/>
            <a:ext cx="4814344" cy="336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Nadpis 1"/>
          <p:cNvSpPr>
            <a:spLocks noGrp="1"/>
          </p:cNvSpPr>
          <p:nvPr>
            <p:ph type="title"/>
          </p:nvPr>
        </p:nvSpPr>
        <p:spPr>
          <a:xfrm>
            <a:off x="519136" y="174126"/>
            <a:ext cx="8167663" cy="706090"/>
          </a:xfrm>
        </p:spPr>
        <p:txBody>
          <a:bodyPr>
            <a:normAutofit fontScale="90000"/>
          </a:bodyPr>
          <a:lstStyle/>
          <a:p>
            <a:r>
              <a:rPr lang="cs-CZ" b="1" dirty="0"/>
              <a:t>Cíle vícerozměrné </a:t>
            </a:r>
            <a:r>
              <a:rPr lang="cs-CZ" b="1" dirty="0" smtClean="0"/>
              <a:t>analýzy dat</a:t>
            </a:r>
            <a:r>
              <a:rPr lang="cs-CZ" dirty="0"/>
              <a:t/>
            </a:r>
            <a:br>
              <a:rPr lang="cs-CZ" dirty="0"/>
            </a:br>
            <a:r>
              <a:rPr lang="cs-CZ" sz="2700" dirty="0" smtClean="0"/>
              <a:t>1. Testování </a:t>
            </a:r>
            <a:r>
              <a:rPr lang="cs-CZ" sz="2700" dirty="0"/>
              <a:t>hypotéz o vícerozměrných </a:t>
            </a:r>
            <a:r>
              <a:rPr lang="cs-CZ" sz="2700" dirty="0" smtClean="0"/>
              <a:t>datech</a:t>
            </a:r>
            <a:endParaRPr lang="en-US" sz="2700" dirty="0"/>
          </a:p>
        </p:txBody>
      </p:sp>
      <p:graphicFrame>
        <p:nvGraphicFramePr>
          <p:cNvPr id="2" name="Objekt 1"/>
          <p:cNvGraphicFramePr>
            <a:graphicFrameLocks noChangeAspect="1"/>
          </p:cNvGraphicFramePr>
          <p:nvPr>
            <p:extLst/>
          </p:nvPr>
        </p:nvGraphicFramePr>
        <p:xfrm>
          <a:off x="4644008" y="2483437"/>
          <a:ext cx="5293199" cy="3969899"/>
        </p:xfrm>
        <a:graphic>
          <a:graphicData uri="http://schemas.openxmlformats.org/presentationml/2006/ole">
            <mc:AlternateContent xmlns:mc="http://schemas.openxmlformats.org/markup-compatibility/2006">
              <mc:Choice xmlns:v="urn:schemas-microsoft-com:vml" Requires="v">
                <p:oleObj spid="_x0000_s103428" name="Graph" r:id="rId4" imgW="5943600" imgH="4457700" progId="STATISTICA.Graph">
                  <p:embed/>
                </p:oleObj>
              </mc:Choice>
              <mc:Fallback>
                <p:oleObj name="Graph" r:id="rId4" imgW="5943600" imgH="4457700" progId="STATISTICA.Graph">
                  <p:embed/>
                  <p:pic>
                    <p:nvPicPr>
                      <p:cNvPr id="2"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483437"/>
                        <a:ext cx="5293199" cy="39698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33168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p>
        </p:txBody>
      </p:sp>
      <p:sp>
        <p:nvSpPr>
          <p:cNvPr id="3" name="Subtitle 2"/>
          <p:cNvSpPr>
            <a:spLocks noGrp="1"/>
          </p:cNvSpPr>
          <p:nvPr>
            <p:ph type="subTitle" idx="1"/>
          </p:nvPr>
        </p:nvSpPr>
        <p:spPr/>
        <p:txBody>
          <a:bodyPr/>
          <a:lstStyle/>
          <a:p>
            <a:r>
              <a:rPr lang="cs-CZ" dirty="0" smtClean="0"/>
              <a:t>Základní statistické testy</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One</a:t>
            </a:r>
            <a:r>
              <a:rPr lang="cs-CZ" dirty="0" smtClean="0"/>
              <a:t> </a:t>
            </a:r>
            <a:r>
              <a:rPr lang="cs-CZ" dirty="0" err="1" smtClean="0"/>
              <a:t>sample</a:t>
            </a:r>
            <a:r>
              <a:rPr lang="cs-CZ" dirty="0" smtClean="0"/>
              <a:t> t-test</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51</a:t>
            </a:fld>
            <a:endParaRPr lang="cs-CZ"/>
          </a:p>
        </p:txBody>
      </p:sp>
      <p:graphicFrame>
        <p:nvGraphicFramePr>
          <p:cNvPr id="5" name="Group 3"/>
          <p:cNvGraphicFramePr>
            <a:graphicFrameLocks noGrp="1"/>
          </p:cNvGraphicFramePr>
          <p:nvPr/>
        </p:nvGraphicFramePr>
        <p:xfrm>
          <a:off x="2057400" y="2765425"/>
          <a:ext cx="6781800" cy="1671638"/>
        </p:xfrm>
        <a:graphic>
          <a:graphicData uri="http://schemas.openxmlformats.org/drawingml/2006/table">
            <a:tbl>
              <a:tblPr/>
              <a:tblGrid>
                <a:gridCol w="1406525">
                  <a:extLst>
                    <a:ext uri="{9D8B030D-6E8A-4147-A177-3AD203B41FA5}">
                      <a16:colId xmlns:a16="http://schemas.microsoft.com/office/drawing/2014/main" val="20000"/>
                    </a:ext>
                  </a:extLst>
                </a:gridCol>
                <a:gridCol w="1487488">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2130425">
                  <a:extLst>
                    <a:ext uri="{9D8B030D-6E8A-4147-A177-3AD203B41FA5}">
                      <a16:colId xmlns:a16="http://schemas.microsoft.com/office/drawing/2014/main" val="20003"/>
                    </a:ext>
                  </a:extLst>
                </a:gridCol>
              </a:tblGrid>
              <a:tr h="368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smtClean="0">
                          <a:ln>
                            <a:noFill/>
                          </a:ln>
                          <a:solidFill>
                            <a:schemeClr val="tx1"/>
                          </a:solidFill>
                          <a:effectLst/>
                          <a:latin typeface="Calibri" pitchFamily="34" charset="0"/>
                        </a:rPr>
                        <a:t>H</a:t>
                      </a:r>
                      <a:r>
                        <a:rPr kumimoji="0" lang="en-US" sz="1900" b="1" i="0" u="none" strike="noStrike" cap="none" normalizeH="0" baseline="-25000" smtClean="0">
                          <a:ln>
                            <a:noFill/>
                          </a:ln>
                          <a:solidFill>
                            <a:schemeClr val="tx1"/>
                          </a:solidFill>
                          <a:effectLst/>
                          <a:latin typeface="Calibri" pitchFamily="34" charset="0"/>
                        </a:rPr>
                        <a:t>0</a:t>
                      </a:r>
                      <a:endParaRPr kumimoji="0" lang="cs-CZ" sz="1900" b="1" i="0" u="none" strike="noStrike" cap="none" normalizeH="0" baseline="-2500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smtClean="0">
                          <a:ln>
                            <a:noFill/>
                          </a:ln>
                          <a:solidFill>
                            <a:schemeClr val="tx1"/>
                          </a:solidFill>
                          <a:effectLst/>
                          <a:latin typeface="Calibri" pitchFamily="34" charset="0"/>
                        </a:rPr>
                        <a:t>H</a:t>
                      </a:r>
                      <a:r>
                        <a:rPr kumimoji="0" lang="en-US" sz="1900" b="1" i="0" u="none" strike="noStrike" cap="none" normalizeH="0" baseline="-25000" smtClean="0">
                          <a:ln>
                            <a:noFill/>
                          </a:ln>
                          <a:solidFill>
                            <a:schemeClr val="tx1"/>
                          </a:solidFill>
                          <a:effectLst/>
                          <a:latin typeface="Calibri" pitchFamily="34" charset="0"/>
                        </a:rPr>
                        <a:t>A</a:t>
                      </a:r>
                      <a:endParaRPr kumimoji="0" lang="cs-CZ" sz="1900" b="1" i="0" u="none" strike="noStrike" cap="none" normalizeH="0" baseline="-2500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900" b="1" i="0" u="none" strike="noStrike" cap="none" normalizeH="0" baseline="0" smtClean="0">
                          <a:ln>
                            <a:noFill/>
                          </a:ln>
                          <a:solidFill>
                            <a:schemeClr val="tx1"/>
                          </a:solidFill>
                          <a:effectLst/>
                          <a:latin typeface="Calibri" pitchFamily="34" charset="0"/>
                        </a:rPr>
                        <a:t>Testov</a:t>
                      </a:r>
                      <a:r>
                        <a:rPr kumimoji="0" lang="cs-CZ" sz="1900" b="1" i="0" u="none" strike="noStrike" cap="none" normalizeH="0" baseline="0" smtClean="0">
                          <a:ln>
                            <a:noFill/>
                          </a:ln>
                          <a:solidFill>
                            <a:schemeClr val="tx1"/>
                          </a:solidFill>
                          <a:effectLst/>
                          <a:latin typeface="Calibri" pitchFamily="34" charset="0"/>
                        </a:rPr>
                        <a:t>á statistika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900" b="1" i="0" u="none" strike="noStrike" cap="none" normalizeH="0" baseline="0" smtClean="0">
                          <a:ln>
                            <a:noFill/>
                          </a:ln>
                          <a:solidFill>
                            <a:schemeClr val="tx1"/>
                          </a:solidFill>
                          <a:effectLst/>
                          <a:latin typeface="Calibri" pitchFamily="34" charset="0"/>
                        </a:rPr>
                        <a:t>Interval spolehlivosti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4699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t </a:t>
                      </a:r>
                      <a:r>
                        <a:rPr kumimoji="0" lang="en-US" sz="2100" b="1" i="0" u="none" strike="noStrike" cap="none" normalizeH="0" baseline="0" smtClean="0">
                          <a:ln>
                            <a:noFill/>
                          </a:ln>
                          <a:solidFill>
                            <a:schemeClr val="tx1"/>
                          </a:solidFill>
                          <a:effectLst/>
                          <a:latin typeface="Calibri" pitchFamily="34" charset="0"/>
                        </a:rPr>
                        <a:t>&gt; t</a:t>
                      </a:r>
                      <a:endParaRPr kumimoji="0" lang="cs-CZ" sz="2100" b="1"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t </a:t>
                      </a:r>
                      <a:r>
                        <a:rPr kumimoji="0" lang="en-US" sz="2100" b="1" i="0" u="none" strike="noStrike" cap="none" normalizeH="0" baseline="0" smtClean="0">
                          <a:ln>
                            <a:noFill/>
                          </a:ln>
                          <a:solidFill>
                            <a:schemeClr val="tx1"/>
                          </a:solidFill>
                          <a:effectLst/>
                          <a:latin typeface="Calibri" pitchFamily="34" charset="0"/>
                        </a:rPr>
                        <a:t>&lt; t</a:t>
                      </a:r>
                      <a:endParaRPr kumimoji="0" lang="cs-CZ" sz="2100" b="1"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2100" b="1" i="0" u="none" strike="noStrike" cap="none" normalizeH="0" baseline="0" smtClean="0">
                          <a:ln>
                            <a:noFill/>
                          </a:ln>
                          <a:solidFill>
                            <a:schemeClr val="tx1"/>
                          </a:solidFill>
                          <a:effectLst/>
                          <a:latin typeface="Calibri" pitchFamily="34" charset="0"/>
                        </a:rPr>
                        <a:t>|t| &gt; t</a:t>
                      </a:r>
                      <a:endParaRPr kumimoji="0" lang="cs-CZ" sz="2100" b="1" i="0" u="none" strike="noStrike" cap="none" normalizeH="0" baseline="0" smtClean="0">
                        <a:ln>
                          <a:noFill/>
                        </a:ln>
                        <a:solidFill>
                          <a:schemeClr val="tx1"/>
                        </a:solidFill>
                        <a:effectLst/>
                        <a:latin typeface="Calibri" pitchFamily="34"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30"/>
          <p:cNvSpPr txBox="1">
            <a:spLocks noChangeArrowheads="1"/>
          </p:cNvSpPr>
          <p:nvPr/>
        </p:nvSpPr>
        <p:spPr bwMode="auto">
          <a:xfrm>
            <a:off x="1752600" y="2322513"/>
            <a:ext cx="5638800" cy="457200"/>
          </a:xfrm>
          <a:prstGeom prst="rect">
            <a:avLst/>
          </a:prstGeom>
          <a:noFill/>
          <a:ln w="25400">
            <a:noFill/>
            <a:miter lim="800000"/>
            <a:headEnd/>
            <a:tailEnd/>
          </a:ln>
        </p:spPr>
        <p:txBody>
          <a:bodyPr>
            <a:spAutoFit/>
          </a:bodyPr>
          <a:lstStyle/>
          <a:p>
            <a:pPr algn="ctr">
              <a:spcBef>
                <a:spcPct val="20000"/>
              </a:spcBef>
            </a:pPr>
            <a:r>
              <a:rPr lang="en-US" sz="2400" b="0" i="0"/>
              <a:t>Pr</a:t>
            </a:r>
            <a:r>
              <a:rPr lang="cs-CZ" sz="2400" b="0" i="0"/>
              <a:t>ůměr – cílová vs. výběrová populace</a:t>
            </a:r>
          </a:p>
        </p:txBody>
      </p:sp>
      <p:sp>
        <p:nvSpPr>
          <p:cNvPr id="7" name="AutoShape 33"/>
          <p:cNvSpPr>
            <a:spLocks noChangeArrowheads="1"/>
          </p:cNvSpPr>
          <p:nvPr/>
        </p:nvSpPr>
        <p:spPr bwMode="auto">
          <a:xfrm>
            <a:off x="914400" y="2360613"/>
            <a:ext cx="609600" cy="381000"/>
          </a:xfrm>
          <a:prstGeom prst="rightArrow">
            <a:avLst>
              <a:gd name="adj1" fmla="val 50000"/>
              <a:gd name="adj2" fmla="val 40000"/>
            </a:avLst>
          </a:prstGeom>
          <a:solidFill>
            <a:srgbClr val="008000"/>
          </a:solidFill>
          <a:ln w="25400">
            <a:solidFill>
              <a:schemeClr val="tx1"/>
            </a:solidFill>
            <a:miter lim="800000"/>
            <a:headEnd/>
            <a:tailEnd/>
          </a:ln>
        </p:spPr>
        <p:txBody>
          <a:bodyPr wrap="none" anchor="ctr"/>
          <a:lstStyle/>
          <a:p>
            <a:endParaRPr lang="cs-CZ"/>
          </a:p>
        </p:txBody>
      </p:sp>
      <p:graphicFrame>
        <p:nvGraphicFramePr>
          <p:cNvPr id="8" name="Object 61"/>
          <p:cNvGraphicFramePr>
            <a:graphicFrameLocks noChangeAspect="1"/>
          </p:cNvGraphicFramePr>
          <p:nvPr/>
        </p:nvGraphicFramePr>
        <p:xfrm>
          <a:off x="209550" y="3146425"/>
          <a:ext cx="1625600" cy="969963"/>
        </p:xfrm>
        <a:graphic>
          <a:graphicData uri="http://schemas.openxmlformats.org/presentationml/2006/ole">
            <mc:AlternateContent xmlns:mc="http://schemas.openxmlformats.org/markup-compatibility/2006">
              <mc:Choice xmlns:v="urn:schemas-microsoft-com:vml" Requires="v">
                <p:oleObj spid="_x0000_s90247" name="Equation" r:id="rId3" imgW="799920" imgH="419040" progId="Equation.3">
                  <p:embed/>
                </p:oleObj>
              </mc:Choice>
              <mc:Fallback>
                <p:oleObj name="Equation" r:id="rId3" imgW="799920" imgH="419040" progId="Equation.3">
                  <p:embed/>
                  <p:pic>
                    <p:nvPicPr>
                      <p:cNvPr id="0" name="Object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3146425"/>
                        <a:ext cx="1625600" cy="96996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3"/>
          <p:cNvSpPr txBox="1">
            <a:spLocks noChangeArrowheads="1"/>
          </p:cNvSpPr>
          <p:nvPr/>
        </p:nvSpPr>
        <p:spPr bwMode="auto">
          <a:xfrm>
            <a:off x="7877175" y="315595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1-α</a:t>
            </a:r>
          </a:p>
        </p:txBody>
      </p:sp>
      <p:sp>
        <p:nvSpPr>
          <p:cNvPr id="10" name="Text Box 65"/>
          <p:cNvSpPr txBox="1">
            <a:spLocks noChangeArrowheads="1"/>
          </p:cNvSpPr>
          <p:nvPr/>
        </p:nvSpPr>
        <p:spPr bwMode="auto">
          <a:xfrm>
            <a:off x="7877175" y="353695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α</a:t>
            </a:r>
          </a:p>
        </p:txBody>
      </p:sp>
      <p:sp>
        <p:nvSpPr>
          <p:cNvPr id="11" name="Text Box 66"/>
          <p:cNvSpPr txBox="1">
            <a:spLocks noChangeArrowheads="1"/>
          </p:cNvSpPr>
          <p:nvPr/>
        </p:nvSpPr>
        <p:spPr bwMode="auto">
          <a:xfrm>
            <a:off x="7915275" y="4013200"/>
            <a:ext cx="838200" cy="457200"/>
          </a:xfrm>
          <a:prstGeom prst="rect">
            <a:avLst/>
          </a:prstGeom>
          <a:noFill/>
          <a:ln w="25400">
            <a:noFill/>
            <a:miter lim="800000"/>
            <a:headEnd/>
            <a:tailEnd/>
          </a:ln>
        </p:spPr>
        <p:txBody>
          <a:bodyPr>
            <a:spAutoFit/>
          </a:bodyPr>
          <a:lstStyle/>
          <a:p>
            <a:pPr>
              <a:spcBef>
                <a:spcPct val="20000"/>
              </a:spcBef>
            </a:pPr>
            <a:r>
              <a:rPr lang="cs-CZ" sz="1200" b="0" i="0"/>
              <a:t>    (n-1)</a:t>
            </a:r>
            <a:br>
              <a:rPr lang="cs-CZ" sz="1200" b="0" i="0"/>
            </a:br>
            <a:r>
              <a:rPr lang="cs-CZ" sz="1200" b="0" i="0"/>
              <a:t>1-α/2</a:t>
            </a:r>
          </a:p>
        </p:txBody>
      </p:sp>
      <p:graphicFrame>
        <p:nvGraphicFramePr>
          <p:cNvPr id="12" name="Object 67"/>
          <p:cNvGraphicFramePr>
            <a:graphicFrameLocks noChangeAspect="1"/>
          </p:cNvGraphicFramePr>
          <p:nvPr/>
        </p:nvGraphicFramePr>
        <p:xfrm>
          <a:off x="2438400" y="3155950"/>
          <a:ext cx="685800" cy="461963"/>
        </p:xfrm>
        <a:graphic>
          <a:graphicData uri="http://schemas.openxmlformats.org/presentationml/2006/ole">
            <mc:AlternateContent xmlns:mc="http://schemas.openxmlformats.org/markup-compatibility/2006">
              <mc:Choice xmlns:v="urn:schemas-microsoft-com:vml" Requires="v">
                <p:oleObj spid="_x0000_s90248" name="Equation" r:id="rId5" imgW="380880" imgH="241200" progId="Equation.3">
                  <p:embed/>
                </p:oleObj>
              </mc:Choice>
              <mc:Fallback>
                <p:oleObj name="Equation" r:id="rId5" imgW="380880" imgH="241200" progId="Equation.3">
                  <p:embed/>
                  <p:pic>
                    <p:nvPicPr>
                      <p:cNvPr id="0" name="Object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155950"/>
                        <a:ext cx="685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8"/>
          <p:cNvGraphicFramePr>
            <a:graphicFrameLocks noChangeAspect="1"/>
          </p:cNvGraphicFramePr>
          <p:nvPr/>
        </p:nvGraphicFramePr>
        <p:xfrm>
          <a:off x="2438400" y="3560763"/>
          <a:ext cx="762000" cy="482600"/>
        </p:xfrm>
        <a:graphic>
          <a:graphicData uri="http://schemas.openxmlformats.org/presentationml/2006/ole">
            <mc:AlternateContent xmlns:mc="http://schemas.openxmlformats.org/markup-compatibility/2006">
              <mc:Choice xmlns:v="urn:schemas-microsoft-com:vml" Requires="v">
                <p:oleObj spid="_x0000_s90249" name="Equation" r:id="rId7" imgW="380880" imgH="241200" progId="Equation.3">
                  <p:embed/>
                </p:oleObj>
              </mc:Choice>
              <mc:Fallback>
                <p:oleObj name="Equation" r:id="rId7" imgW="380880" imgH="241200" progId="Equation.3">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560763"/>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9"/>
          <p:cNvGraphicFramePr>
            <a:graphicFrameLocks noChangeAspect="1"/>
          </p:cNvGraphicFramePr>
          <p:nvPr/>
        </p:nvGraphicFramePr>
        <p:xfrm>
          <a:off x="2438400" y="4003675"/>
          <a:ext cx="762000" cy="481013"/>
        </p:xfrm>
        <a:graphic>
          <a:graphicData uri="http://schemas.openxmlformats.org/presentationml/2006/ole">
            <mc:AlternateContent xmlns:mc="http://schemas.openxmlformats.org/markup-compatibility/2006">
              <mc:Choice xmlns:v="urn:schemas-microsoft-com:vml" Requires="v">
                <p:oleObj spid="_x0000_s90250" name="Equation" r:id="rId9" imgW="380880" imgH="241200" progId="Equation.3">
                  <p:embed/>
                </p:oleObj>
              </mc:Choice>
              <mc:Fallback>
                <p:oleObj name="Equation" r:id="rId9" imgW="380880" imgH="241200" progId="Equation.3">
                  <p:embed/>
                  <p:pic>
                    <p:nvPicPr>
                      <p:cNvPr id="0" name="Object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003675"/>
                        <a:ext cx="7620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0"/>
          <p:cNvGraphicFramePr>
            <a:graphicFrameLocks noChangeAspect="1"/>
          </p:cNvGraphicFramePr>
          <p:nvPr/>
        </p:nvGraphicFramePr>
        <p:xfrm>
          <a:off x="3810000" y="3978275"/>
          <a:ext cx="838200" cy="530225"/>
        </p:xfrm>
        <a:graphic>
          <a:graphicData uri="http://schemas.openxmlformats.org/presentationml/2006/ole">
            <mc:AlternateContent xmlns:mc="http://schemas.openxmlformats.org/markup-compatibility/2006">
              <mc:Choice xmlns:v="urn:schemas-microsoft-com:vml" Requires="v">
                <p:oleObj spid="_x0000_s90251" name="Equation" r:id="rId11" imgW="380880" imgH="241200" progId="Equation.3">
                  <p:embed/>
                </p:oleObj>
              </mc:Choice>
              <mc:Fallback>
                <p:oleObj name="Equation" r:id="rId11" imgW="380880" imgH="241200" progId="Equation.3">
                  <p:embed/>
                  <p:pic>
                    <p:nvPicPr>
                      <p:cNvPr id="0" name="Object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3978275"/>
                        <a:ext cx="8382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1"/>
          <p:cNvGraphicFramePr>
            <a:graphicFrameLocks noChangeAspect="1"/>
          </p:cNvGraphicFramePr>
          <p:nvPr/>
        </p:nvGraphicFramePr>
        <p:xfrm>
          <a:off x="3810000" y="3560763"/>
          <a:ext cx="762000" cy="482600"/>
        </p:xfrm>
        <a:graphic>
          <a:graphicData uri="http://schemas.openxmlformats.org/presentationml/2006/ole">
            <mc:AlternateContent xmlns:mc="http://schemas.openxmlformats.org/markup-compatibility/2006">
              <mc:Choice xmlns:v="urn:schemas-microsoft-com:vml" Requires="v">
                <p:oleObj spid="_x0000_s90252" name="Equation" r:id="rId13" imgW="380880" imgH="241200" progId="Equation.3">
                  <p:embed/>
                </p:oleObj>
              </mc:Choice>
              <mc:Fallback>
                <p:oleObj name="Equation" r:id="rId13" imgW="380880" imgH="241200" progId="Equation.3">
                  <p:embed/>
                  <p:pic>
                    <p:nvPicPr>
                      <p:cNvPr id="0" name="Object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3560763"/>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2"/>
          <p:cNvGraphicFramePr>
            <a:graphicFrameLocks noChangeAspect="1"/>
          </p:cNvGraphicFramePr>
          <p:nvPr/>
        </p:nvGraphicFramePr>
        <p:xfrm>
          <a:off x="3810000" y="3146425"/>
          <a:ext cx="762000" cy="482600"/>
        </p:xfrm>
        <a:graphic>
          <a:graphicData uri="http://schemas.openxmlformats.org/presentationml/2006/ole">
            <mc:AlternateContent xmlns:mc="http://schemas.openxmlformats.org/markup-compatibility/2006">
              <mc:Choice xmlns:v="urn:schemas-microsoft-com:vml" Requires="v">
                <p:oleObj spid="_x0000_s90253" name="Equation" r:id="rId15" imgW="380880" imgH="241200" progId="Equation.3">
                  <p:embed/>
                </p:oleObj>
              </mc:Choice>
              <mc:Fallback>
                <p:oleObj name="Equation" r:id="rId15" imgW="380880" imgH="241200" progId="Equation.3">
                  <p:embed/>
                  <p:pic>
                    <p:nvPicPr>
                      <p:cNvPr id="0" name="Object 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3146425"/>
                        <a:ext cx="762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88"/>
          <p:cNvSpPr>
            <a:spLocks noChangeArrowheads="1"/>
          </p:cNvSpPr>
          <p:nvPr/>
        </p:nvSpPr>
        <p:spPr bwMode="auto">
          <a:xfrm>
            <a:off x="180975" y="1489075"/>
            <a:ext cx="8712200" cy="641350"/>
          </a:xfrm>
          <a:prstGeom prst="rect">
            <a:avLst/>
          </a:prstGeom>
          <a:noFill/>
          <a:ln w="9525">
            <a:noFill/>
            <a:miter lim="800000"/>
            <a:headEnd/>
            <a:tailEnd/>
          </a:ln>
        </p:spPr>
        <p:txBody>
          <a:bodyPr anchor="ctr">
            <a:spAutoFit/>
          </a:bodyPr>
          <a:lstStyle/>
          <a:p>
            <a:r>
              <a:rPr lang="cs-CZ" b="0" i="0"/>
              <a:t>V případě one sample testů jde o srovnání výběru dat (tedy one sample) s cílovou populací. Pro parametrické testy musí mít datový soubor normální rozložení.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Dvouvýběrové</a:t>
            </a:r>
            <a:r>
              <a:rPr lang="cs-CZ" dirty="0" smtClean="0"/>
              <a:t> testy: párové a nepárové </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52</a:t>
            </a:fld>
            <a:endParaRPr lang="cs-CZ"/>
          </a:p>
        </p:txBody>
      </p:sp>
      <p:sp>
        <p:nvSpPr>
          <p:cNvPr id="5" name="Rectangle 3"/>
          <p:cNvSpPr txBox="1">
            <a:spLocks/>
          </p:cNvSpPr>
          <p:nvPr/>
        </p:nvSpPr>
        <p:spPr>
          <a:xfrm>
            <a:off x="301625" y="1052736"/>
            <a:ext cx="8534400" cy="86677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300" b="0" i="0" u="none" strike="noStrike" kern="1200" cap="none" spc="0" normalizeH="0" baseline="0" noProof="0" smtClean="0">
                <a:ln>
                  <a:noFill/>
                </a:ln>
                <a:solidFill>
                  <a:schemeClr val="tx1"/>
                </a:solidFill>
                <a:effectLst/>
                <a:uLnTx/>
                <a:uFillTx/>
                <a:latin typeface="+mn-lt"/>
                <a:ea typeface="+mn-ea"/>
                <a:cs typeface="+mn-cs"/>
              </a:rPr>
              <a:t>Při použití two sample testů srovnáváme spolu dvě rozložení. Jejich základním dělením je podle designu experimentu na testy párové a nepárové.</a:t>
            </a:r>
          </a:p>
        </p:txBody>
      </p:sp>
      <p:sp>
        <p:nvSpPr>
          <p:cNvPr id="6" name="Rectangle 4"/>
          <p:cNvSpPr>
            <a:spLocks noChangeArrowheads="1"/>
          </p:cNvSpPr>
          <p:nvPr/>
        </p:nvSpPr>
        <p:spPr bwMode="auto">
          <a:xfrm>
            <a:off x="0" y="1535336"/>
            <a:ext cx="9144000" cy="0"/>
          </a:xfrm>
          <a:prstGeom prst="rect">
            <a:avLst/>
          </a:prstGeom>
          <a:noFill/>
          <a:ln w="9525">
            <a:noFill/>
            <a:miter lim="800000"/>
            <a:headEnd/>
            <a:tailEnd/>
          </a:ln>
        </p:spPr>
        <p:txBody>
          <a:bodyPr wrap="none" anchor="ctr">
            <a:spAutoFit/>
          </a:bodyPr>
          <a:lstStyle/>
          <a:p>
            <a:endParaRPr lang="cs-CZ"/>
          </a:p>
        </p:txBody>
      </p:sp>
      <p:graphicFrame>
        <p:nvGraphicFramePr>
          <p:cNvPr id="7" name="Object 5"/>
          <p:cNvGraphicFramePr>
            <a:graphicFrameLocks noChangeAspect="1"/>
          </p:cNvGraphicFramePr>
          <p:nvPr/>
        </p:nvGraphicFramePr>
        <p:xfrm>
          <a:off x="684213" y="2116361"/>
          <a:ext cx="2605087" cy="2706688"/>
        </p:xfrm>
        <a:graphic>
          <a:graphicData uri="http://schemas.openxmlformats.org/presentationml/2006/ole">
            <mc:AlternateContent xmlns:mc="http://schemas.openxmlformats.org/markup-compatibility/2006">
              <mc:Choice xmlns:v="urn:schemas-microsoft-com:vml" Requires="v">
                <p:oleObj spid="_x0000_s91157" r:id="rId3" imgW="2950000" imgH="3070000" progId="">
                  <p:embed/>
                </p:oleObj>
              </mc:Choice>
              <mc:Fallback>
                <p:oleObj r:id="rId3" imgW="2950000" imgH="30700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116361"/>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3779838" y="2133824"/>
            <a:ext cx="4897437" cy="2447925"/>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cs-CZ" sz="2300" b="0" i="0">
                <a:latin typeface="Calibri" pitchFamily="34" charset="0"/>
              </a:rPr>
              <a:t>Základním testem pro srovnání dvou nezávislých rozložení spojitých čísel je </a:t>
            </a:r>
            <a:r>
              <a:rPr lang="cs-CZ" sz="2300" i="0">
                <a:latin typeface="Calibri" pitchFamily="34" charset="0"/>
              </a:rPr>
              <a:t>nepárový two-sample t-test</a:t>
            </a:r>
          </a:p>
        </p:txBody>
      </p:sp>
      <p:pic>
        <p:nvPicPr>
          <p:cNvPr id="9" name="Picture 7"/>
          <p:cNvPicPr>
            <a:picLocks noChangeAspect="1" noChangeArrowheads="1"/>
          </p:cNvPicPr>
          <p:nvPr/>
        </p:nvPicPr>
        <p:blipFill>
          <a:blip r:embed="rId5" cstate="print"/>
          <a:srcRect/>
          <a:stretch>
            <a:fillRect/>
          </a:stretch>
        </p:blipFill>
        <p:spPr bwMode="auto">
          <a:xfrm>
            <a:off x="755650" y="5013549"/>
            <a:ext cx="2533650" cy="904875"/>
          </a:xfrm>
          <a:prstGeom prst="rect">
            <a:avLst/>
          </a:prstGeom>
          <a:noFill/>
          <a:ln w="9525">
            <a:noFill/>
            <a:miter lim="800000"/>
            <a:headEnd/>
            <a:tailEnd/>
          </a:ln>
        </p:spPr>
      </p:pic>
      <p:sp>
        <p:nvSpPr>
          <p:cNvPr id="10" name="Rectangle 8"/>
          <p:cNvSpPr>
            <a:spLocks noChangeArrowheads="1"/>
          </p:cNvSpPr>
          <p:nvPr/>
        </p:nvSpPr>
        <p:spPr bwMode="auto">
          <a:xfrm>
            <a:off x="3924300" y="4869086"/>
            <a:ext cx="4897438" cy="10795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cs-CZ" sz="2300" b="0" i="0">
                <a:latin typeface="Calibri" pitchFamily="34" charset="0"/>
              </a:rPr>
              <a:t>Základním testem pro srovnání dvou závislých rozložení spojitých čísel je </a:t>
            </a:r>
            <a:r>
              <a:rPr lang="cs-CZ" sz="2300" i="0">
                <a:latin typeface="Calibri" pitchFamily="34" charset="0"/>
              </a:rPr>
              <a:t>párový two-sample t-test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Dvouvýběrové</a:t>
            </a:r>
            <a:r>
              <a:rPr lang="cs-CZ" dirty="0" smtClean="0"/>
              <a:t> testy: párové a nepárové</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53</a:t>
            </a:fld>
            <a:endParaRPr lang="cs-CZ"/>
          </a:p>
        </p:txBody>
      </p:sp>
      <p:sp>
        <p:nvSpPr>
          <p:cNvPr id="5" name="Text Box 4"/>
          <p:cNvSpPr txBox="1">
            <a:spLocks noChangeArrowheads="1"/>
          </p:cNvSpPr>
          <p:nvPr/>
        </p:nvSpPr>
        <p:spPr bwMode="auto">
          <a:xfrm>
            <a:off x="304800" y="964729"/>
            <a:ext cx="1327150"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pPr>
            <a:r>
              <a:rPr lang="cs-CZ" sz="2400" b="0" i="0"/>
              <a:t>Data</a:t>
            </a:r>
          </a:p>
        </p:txBody>
      </p:sp>
      <p:sp>
        <p:nvSpPr>
          <p:cNvPr id="6" name="Text Box 5"/>
          <p:cNvSpPr txBox="1">
            <a:spLocks noChangeArrowheads="1"/>
          </p:cNvSpPr>
          <p:nvPr/>
        </p:nvSpPr>
        <p:spPr bwMode="auto">
          <a:xfrm>
            <a:off x="2514600" y="1182216"/>
            <a:ext cx="3570288"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tabLst>
                <a:tab pos="476250" algn="l"/>
              </a:tabLst>
            </a:pPr>
            <a:r>
              <a:rPr lang="cs-CZ" sz="2400" b="0" i="0"/>
              <a:t>Nezávislé uspořádání</a:t>
            </a:r>
          </a:p>
        </p:txBody>
      </p:sp>
      <p:sp>
        <p:nvSpPr>
          <p:cNvPr id="7" name="Text Box 6"/>
          <p:cNvSpPr txBox="1">
            <a:spLocks noChangeArrowheads="1"/>
          </p:cNvSpPr>
          <p:nvPr/>
        </p:nvSpPr>
        <p:spPr bwMode="auto">
          <a:xfrm>
            <a:off x="2514600" y="3858741"/>
            <a:ext cx="2921000" cy="466725"/>
          </a:xfrm>
          <a:prstGeom prst="rect">
            <a:avLst/>
          </a:prstGeom>
          <a:solidFill>
            <a:srgbClr val="CCFFFF"/>
          </a:solidFill>
          <a:ln w="9525">
            <a:solidFill>
              <a:schemeClr val="tx1"/>
            </a:solidFill>
            <a:miter lim="800000"/>
            <a:headEnd/>
            <a:tailEnd/>
          </a:ln>
        </p:spPr>
        <p:txBody>
          <a:bodyPr>
            <a:spAutoFit/>
          </a:bodyPr>
          <a:lstStyle/>
          <a:p>
            <a:pPr algn="ctr">
              <a:spcBef>
                <a:spcPct val="20000"/>
              </a:spcBef>
            </a:pPr>
            <a:r>
              <a:rPr lang="cs-CZ" sz="2400" b="0" i="0"/>
              <a:t>Párové uspořádání</a:t>
            </a:r>
          </a:p>
        </p:txBody>
      </p:sp>
      <p:grpSp>
        <p:nvGrpSpPr>
          <p:cNvPr id="8" name="Group 7"/>
          <p:cNvGrpSpPr>
            <a:grpSpLocks/>
          </p:cNvGrpSpPr>
          <p:nvPr/>
        </p:nvGrpSpPr>
        <p:grpSpPr bwMode="auto">
          <a:xfrm>
            <a:off x="5978525" y="3738091"/>
            <a:ext cx="471488" cy="1373188"/>
            <a:chOff x="169" y="1465"/>
            <a:chExt cx="551" cy="1375"/>
          </a:xfrm>
        </p:grpSpPr>
        <p:sp>
          <p:nvSpPr>
            <p:cNvPr id="9" name="Text Box 8"/>
            <p:cNvSpPr txBox="1">
              <a:spLocks noChangeArrowheads="1"/>
            </p:cNvSpPr>
            <p:nvPr/>
          </p:nvSpPr>
          <p:spPr bwMode="auto">
            <a:xfrm>
              <a:off x="437" y="1581"/>
              <a:ext cx="183" cy="703"/>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0" name="Text Box 9"/>
            <p:cNvSpPr txBox="1">
              <a:spLocks noChangeArrowheads="1"/>
            </p:cNvSpPr>
            <p:nvPr/>
          </p:nvSpPr>
          <p:spPr bwMode="auto">
            <a:xfrm rot="-5400000">
              <a:off x="-269" y="1903"/>
              <a:ext cx="1375" cy="499"/>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1"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grpSp>
        <p:nvGrpSpPr>
          <p:cNvPr id="12" name="Group 11"/>
          <p:cNvGrpSpPr>
            <a:grpSpLocks/>
          </p:cNvGrpSpPr>
          <p:nvPr/>
        </p:nvGrpSpPr>
        <p:grpSpPr bwMode="auto">
          <a:xfrm>
            <a:off x="7199313" y="1069504"/>
            <a:ext cx="482600" cy="1376362"/>
            <a:chOff x="184" y="1469"/>
            <a:chExt cx="536" cy="1375"/>
          </a:xfrm>
        </p:grpSpPr>
        <p:sp>
          <p:nvSpPr>
            <p:cNvPr id="13" name="Text Box 12"/>
            <p:cNvSpPr txBox="1">
              <a:spLocks noChangeArrowheads="1"/>
            </p:cNvSpPr>
            <p:nvPr/>
          </p:nvSpPr>
          <p:spPr bwMode="auto">
            <a:xfrm>
              <a:off x="426" y="1580"/>
              <a:ext cx="204" cy="701"/>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4" name="Text Box 13"/>
            <p:cNvSpPr txBox="1">
              <a:spLocks noChangeArrowheads="1"/>
            </p:cNvSpPr>
            <p:nvPr/>
          </p:nvSpPr>
          <p:spPr bwMode="auto">
            <a:xfrm rot="-5400000">
              <a:off x="-267" y="1920"/>
              <a:ext cx="1375" cy="474"/>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5" name="AutoShape 14"/>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grpSp>
        <p:nvGrpSpPr>
          <p:cNvPr id="16" name="Group 15"/>
          <p:cNvGrpSpPr>
            <a:grpSpLocks/>
          </p:cNvGrpSpPr>
          <p:nvPr/>
        </p:nvGrpSpPr>
        <p:grpSpPr bwMode="auto">
          <a:xfrm>
            <a:off x="6665913" y="1069504"/>
            <a:ext cx="485775" cy="1374775"/>
            <a:chOff x="186" y="1468"/>
            <a:chExt cx="534" cy="1375"/>
          </a:xfrm>
        </p:grpSpPr>
        <p:sp>
          <p:nvSpPr>
            <p:cNvPr id="17" name="Text Box 16"/>
            <p:cNvSpPr txBox="1">
              <a:spLocks noChangeArrowheads="1"/>
            </p:cNvSpPr>
            <p:nvPr/>
          </p:nvSpPr>
          <p:spPr bwMode="auto">
            <a:xfrm>
              <a:off x="427" y="1581"/>
              <a:ext cx="202" cy="702"/>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8" name="Text Box 17"/>
            <p:cNvSpPr txBox="1">
              <a:spLocks noChangeArrowheads="1"/>
            </p:cNvSpPr>
            <p:nvPr/>
          </p:nvSpPr>
          <p:spPr bwMode="auto">
            <a:xfrm rot="-5400000">
              <a:off x="-267" y="1921"/>
              <a:ext cx="1375" cy="469"/>
            </a:xfrm>
            <a:prstGeom prst="rect">
              <a:avLst/>
            </a:prstGeom>
            <a:noFill/>
            <a:ln w="9525">
              <a:noFill/>
              <a:miter lim="800000"/>
              <a:headEnd/>
              <a:tailEnd/>
            </a:ln>
          </p:spPr>
          <p:txBody>
            <a:bodyPr lIns="0" tIns="0" rIns="0" bIns="0" anchor="ctr">
              <a:spAutoFit/>
            </a:bodyPr>
            <a:lstStyle/>
            <a:p>
              <a:pPr algn="ctr">
                <a:spcBef>
                  <a:spcPct val="20000"/>
                </a:spcBef>
              </a:pPr>
              <a:r>
                <a:rPr lang="cs-CZ" sz="2800" b="0" i="0"/>
                <a:t>……….</a:t>
              </a:r>
            </a:p>
          </p:txBody>
        </p:sp>
        <p:sp>
          <p:nvSpPr>
            <p:cNvPr id="19" name="AutoShape 18"/>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sp>
        <p:nvSpPr>
          <p:cNvPr id="20" name="Text Box 19"/>
          <p:cNvSpPr txBox="1">
            <a:spLocks noChangeArrowheads="1"/>
          </p:cNvSpPr>
          <p:nvPr/>
        </p:nvSpPr>
        <p:spPr bwMode="auto">
          <a:xfrm>
            <a:off x="6742113" y="764704"/>
            <a:ext cx="933450" cy="336550"/>
          </a:xfrm>
          <a:prstGeom prst="rect">
            <a:avLst/>
          </a:prstGeom>
          <a:noFill/>
          <a:ln w="9525">
            <a:noFill/>
            <a:miter lim="800000"/>
            <a:headEnd/>
            <a:tailEnd/>
          </a:ln>
        </p:spPr>
        <p:txBody>
          <a:bodyPr wrap="none">
            <a:spAutoFit/>
          </a:bodyPr>
          <a:lstStyle/>
          <a:p>
            <a:pPr algn="ctr">
              <a:spcBef>
                <a:spcPct val="20000"/>
              </a:spcBef>
            </a:pPr>
            <a:r>
              <a:rPr lang="cs-CZ" sz="1600" i="0"/>
              <a:t> X</a:t>
            </a:r>
            <a:r>
              <a:rPr lang="cs-CZ" sz="1600" i="0" baseline="-25000"/>
              <a:t>1 </a:t>
            </a:r>
            <a:r>
              <a:rPr lang="cs-CZ" sz="1600" i="0"/>
              <a:t>    X</a:t>
            </a:r>
            <a:r>
              <a:rPr lang="cs-CZ" sz="1600" i="0" baseline="-25000"/>
              <a:t>2</a:t>
            </a:r>
          </a:p>
        </p:txBody>
      </p:sp>
      <p:sp>
        <p:nvSpPr>
          <p:cNvPr id="21" name="Text Box 20"/>
          <p:cNvSpPr txBox="1">
            <a:spLocks noChangeArrowheads="1"/>
          </p:cNvSpPr>
          <p:nvPr/>
        </p:nvSpPr>
        <p:spPr bwMode="auto">
          <a:xfrm>
            <a:off x="5292725" y="3509491"/>
            <a:ext cx="1190625" cy="336550"/>
          </a:xfrm>
          <a:prstGeom prst="rect">
            <a:avLst/>
          </a:prstGeom>
          <a:noFill/>
          <a:ln w="9525">
            <a:noFill/>
            <a:miter lim="800000"/>
            <a:headEnd/>
            <a:tailEnd/>
          </a:ln>
        </p:spPr>
        <p:txBody>
          <a:bodyPr>
            <a:spAutoFit/>
          </a:bodyPr>
          <a:lstStyle/>
          <a:p>
            <a:pPr algn="ctr">
              <a:spcBef>
                <a:spcPct val="20000"/>
              </a:spcBef>
            </a:pPr>
            <a:r>
              <a:rPr lang="cs-CZ" sz="1600" i="0"/>
              <a:t> X</a:t>
            </a:r>
            <a:r>
              <a:rPr lang="cs-CZ" sz="1600" i="0" baseline="-25000"/>
              <a:t>1</a:t>
            </a:r>
            <a:r>
              <a:rPr lang="cs-CZ" sz="1600" i="0"/>
              <a:t>- X</a:t>
            </a:r>
            <a:r>
              <a:rPr lang="cs-CZ" sz="1600" i="0" baseline="-25000"/>
              <a:t>2 </a:t>
            </a:r>
            <a:r>
              <a:rPr lang="cs-CZ" sz="1600" i="0"/>
              <a:t>= D</a:t>
            </a:r>
            <a:r>
              <a:rPr lang="cs-CZ" sz="1600" i="0" baseline="-25000"/>
              <a:t> </a:t>
            </a:r>
          </a:p>
        </p:txBody>
      </p:sp>
      <p:sp>
        <p:nvSpPr>
          <p:cNvPr id="22" name="Text Box 21"/>
          <p:cNvSpPr txBox="1">
            <a:spLocks noChangeArrowheads="1"/>
          </p:cNvSpPr>
          <p:nvPr/>
        </p:nvSpPr>
        <p:spPr bwMode="auto">
          <a:xfrm>
            <a:off x="441325" y="2023591"/>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23" name="Text Box 22"/>
          <p:cNvSpPr txBox="1">
            <a:spLocks noChangeArrowheads="1"/>
          </p:cNvSpPr>
          <p:nvPr/>
        </p:nvSpPr>
        <p:spPr bwMode="auto">
          <a:xfrm rot="-5400000">
            <a:off x="-725488" y="2577629"/>
            <a:ext cx="2182813"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24" name="AutoShape 23"/>
          <p:cNvSpPr>
            <a:spLocks noChangeArrowheads="1"/>
          </p:cNvSpPr>
          <p:nvPr/>
        </p:nvSpPr>
        <p:spPr bwMode="auto">
          <a:xfrm>
            <a:off x="228600" y="1915641"/>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sp>
        <p:nvSpPr>
          <p:cNvPr id="25" name="Text Box 24"/>
          <p:cNvSpPr txBox="1">
            <a:spLocks noChangeArrowheads="1"/>
          </p:cNvSpPr>
          <p:nvPr/>
        </p:nvSpPr>
        <p:spPr bwMode="auto">
          <a:xfrm>
            <a:off x="1279525" y="2023591"/>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26" name="Text Box 25"/>
          <p:cNvSpPr txBox="1">
            <a:spLocks noChangeArrowheads="1"/>
          </p:cNvSpPr>
          <p:nvPr/>
        </p:nvSpPr>
        <p:spPr bwMode="auto">
          <a:xfrm rot="-5400000">
            <a:off x="112712" y="2577629"/>
            <a:ext cx="2182813"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27" name="AutoShape 26"/>
          <p:cNvSpPr>
            <a:spLocks noChangeArrowheads="1"/>
          </p:cNvSpPr>
          <p:nvPr/>
        </p:nvSpPr>
        <p:spPr bwMode="auto">
          <a:xfrm>
            <a:off x="1066800" y="1915641"/>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sp>
        <p:nvSpPr>
          <p:cNvPr id="28" name="Text Box 27"/>
          <p:cNvSpPr txBox="1">
            <a:spLocks noChangeArrowheads="1"/>
          </p:cNvSpPr>
          <p:nvPr/>
        </p:nvSpPr>
        <p:spPr bwMode="auto">
          <a:xfrm>
            <a:off x="322263" y="1480666"/>
            <a:ext cx="1312862" cy="396875"/>
          </a:xfrm>
          <a:prstGeom prst="rect">
            <a:avLst/>
          </a:prstGeom>
          <a:noFill/>
          <a:ln w="9525">
            <a:noFill/>
            <a:miter lim="800000"/>
            <a:headEnd/>
            <a:tailEnd/>
          </a:ln>
        </p:spPr>
        <p:txBody>
          <a:bodyPr wrap="none">
            <a:spAutoFit/>
          </a:bodyPr>
          <a:lstStyle/>
          <a:p>
            <a:pPr algn="ctr">
              <a:spcBef>
                <a:spcPct val="20000"/>
              </a:spcBef>
            </a:pPr>
            <a:r>
              <a:rPr lang="cs-CZ" sz="2000" b="0" i="0"/>
              <a:t> X</a:t>
            </a:r>
            <a:r>
              <a:rPr lang="cs-CZ" sz="2000" b="0" i="0" baseline="-25000"/>
              <a:t>1 </a:t>
            </a:r>
            <a:r>
              <a:rPr lang="cs-CZ" sz="2000" b="0" i="0"/>
              <a:t>       X</a:t>
            </a:r>
            <a:r>
              <a:rPr lang="cs-CZ" sz="2000" b="0" i="0" baseline="-25000"/>
              <a:t>2</a:t>
            </a:r>
          </a:p>
        </p:txBody>
      </p:sp>
      <p:sp>
        <p:nvSpPr>
          <p:cNvPr id="29" name="AutoShape 28"/>
          <p:cNvSpPr>
            <a:spLocks noChangeArrowheads="1"/>
          </p:cNvSpPr>
          <p:nvPr/>
        </p:nvSpPr>
        <p:spPr bwMode="auto">
          <a:xfrm rot="2400000">
            <a:off x="1600200" y="3020541"/>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endParaRPr lang="cs-CZ"/>
          </a:p>
        </p:txBody>
      </p:sp>
      <p:sp>
        <p:nvSpPr>
          <p:cNvPr id="30" name="AutoShape 29"/>
          <p:cNvSpPr>
            <a:spLocks noChangeArrowheads="1"/>
          </p:cNvSpPr>
          <p:nvPr/>
        </p:nvSpPr>
        <p:spPr bwMode="auto">
          <a:xfrm rot="-3000000">
            <a:off x="1538288" y="2168053"/>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endParaRPr lang="cs-CZ"/>
          </a:p>
        </p:txBody>
      </p:sp>
      <p:sp>
        <p:nvSpPr>
          <p:cNvPr id="31" name="AutoShape 30"/>
          <p:cNvSpPr>
            <a:spLocks noChangeArrowheads="1"/>
          </p:cNvSpPr>
          <p:nvPr/>
        </p:nvSpPr>
        <p:spPr bwMode="auto">
          <a:xfrm rot="-5400000">
            <a:off x="6208713" y="1210791"/>
            <a:ext cx="457200" cy="419100"/>
          </a:xfrm>
          <a:prstGeom prst="flowChartMerge">
            <a:avLst/>
          </a:prstGeom>
          <a:solidFill>
            <a:schemeClr val="accent1"/>
          </a:solidFill>
          <a:ln w="9525">
            <a:noFill/>
            <a:miter lim="800000"/>
            <a:headEnd/>
            <a:tailEnd/>
          </a:ln>
        </p:spPr>
        <p:txBody>
          <a:bodyPr wrap="none" anchor="ctr"/>
          <a:lstStyle/>
          <a:p>
            <a:endParaRPr lang="cs-CZ"/>
          </a:p>
        </p:txBody>
      </p:sp>
      <p:sp>
        <p:nvSpPr>
          <p:cNvPr id="32" name="AutoShape 31"/>
          <p:cNvSpPr>
            <a:spLocks noChangeArrowheads="1"/>
          </p:cNvSpPr>
          <p:nvPr/>
        </p:nvSpPr>
        <p:spPr bwMode="auto">
          <a:xfrm rot="-5400000">
            <a:off x="5578475" y="3900016"/>
            <a:ext cx="457200" cy="419100"/>
          </a:xfrm>
          <a:prstGeom prst="flowChartMerge">
            <a:avLst/>
          </a:prstGeom>
          <a:solidFill>
            <a:schemeClr val="accent1"/>
          </a:solidFill>
          <a:ln w="9525">
            <a:noFill/>
            <a:miter lim="800000"/>
            <a:headEnd/>
            <a:tailEnd/>
          </a:ln>
        </p:spPr>
        <p:txBody>
          <a:bodyPr wrap="none" anchor="ctr"/>
          <a:lstStyle/>
          <a:p>
            <a:endParaRPr lang="cs-CZ"/>
          </a:p>
        </p:txBody>
      </p:sp>
      <p:sp>
        <p:nvSpPr>
          <p:cNvPr id="33" name="Text Box 32"/>
          <p:cNvSpPr txBox="1">
            <a:spLocks noChangeArrowheads="1"/>
          </p:cNvSpPr>
          <p:nvPr/>
        </p:nvSpPr>
        <p:spPr bwMode="auto">
          <a:xfrm>
            <a:off x="381000" y="4960466"/>
            <a:ext cx="4838700" cy="711200"/>
          </a:xfrm>
          <a:prstGeom prst="rect">
            <a:avLst/>
          </a:prstGeom>
          <a:noFill/>
          <a:ln w="9525">
            <a:solidFill>
              <a:schemeClr val="tx1"/>
            </a:solidFill>
            <a:miter lim="800000"/>
            <a:headEnd/>
            <a:tailEnd/>
          </a:ln>
        </p:spPr>
        <p:txBody>
          <a:bodyPr>
            <a:spAutoFit/>
          </a:bodyPr>
          <a:lstStyle/>
          <a:p>
            <a:pPr algn="ctr">
              <a:spcBef>
                <a:spcPct val="20000"/>
              </a:spcBef>
            </a:pPr>
            <a:r>
              <a:rPr lang="cs-CZ" sz="2000" b="0" i="0">
                <a:solidFill>
                  <a:srgbClr val="FF3300"/>
                </a:solidFill>
              </a:rPr>
              <a:t>Design uspořádání </a:t>
            </a:r>
            <a:br>
              <a:rPr lang="cs-CZ" sz="2000" b="0" i="0">
                <a:solidFill>
                  <a:srgbClr val="FF3300"/>
                </a:solidFill>
              </a:rPr>
            </a:br>
            <a:r>
              <a:rPr lang="cs-CZ" sz="2000" b="0" i="0">
                <a:solidFill>
                  <a:srgbClr val="FF3300"/>
                </a:solidFill>
              </a:rPr>
              <a:t>zásadně ovlivňuje interpretaci parametrů </a:t>
            </a:r>
          </a:p>
        </p:txBody>
      </p:sp>
      <p:graphicFrame>
        <p:nvGraphicFramePr>
          <p:cNvPr id="34" name="Object 33"/>
          <p:cNvGraphicFramePr>
            <a:graphicFrameLocks noChangeAspect="1"/>
          </p:cNvGraphicFramePr>
          <p:nvPr/>
        </p:nvGraphicFramePr>
        <p:xfrm>
          <a:off x="6130925" y="5033491"/>
          <a:ext cx="457200" cy="1295400"/>
        </p:xfrm>
        <a:graphic>
          <a:graphicData uri="http://schemas.openxmlformats.org/presentationml/2006/ole">
            <mc:AlternateContent xmlns:mc="http://schemas.openxmlformats.org/markup-compatibility/2006">
              <mc:Choice xmlns:v="urn:schemas-microsoft-com:vml" Requires="v">
                <p:oleObj spid="_x0000_s92257" name="Equation" r:id="rId3" imgW="190440" imgH="634680" progId="Equation.3">
                  <p:embed/>
                </p:oleObj>
              </mc:Choice>
              <mc:Fallback>
                <p:oleObj name="Equation" r:id="rId3" imgW="190440" imgH="63468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5033491"/>
                        <a:ext cx="457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nvGraphicFramePr>
        <p:xfrm>
          <a:off x="6816725" y="4042891"/>
          <a:ext cx="1276350" cy="584200"/>
        </p:xfrm>
        <a:graphic>
          <a:graphicData uri="http://schemas.openxmlformats.org/presentationml/2006/ole">
            <mc:AlternateContent xmlns:mc="http://schemas.openxmlformats.org/markup-compatibility/2006">
              <mc:Choice xmlns:v="urn:schemas-microsoft-com:vml" Requires="v">
                <p:oleObj spid="_x0000_s92258" name="Equation" r:id="rId5" imgW="647640" imgH="253800" progId="Equation.3">
                  <p:embed/>
                </p:oleObj>
              </mc:Choice>
              <mc:Fallback>
                <p:oleObj name="Equation" r:id="rId5" imgW="647640" imgH="2538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4042891"/>
                        <a:ext cx="12763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35"/>
          <p:cNvSpPr txBox="1">
            <a:spLocks noChangeArrowheads="1"/>
          </p:cNvSpPr>
          <p:nvPr/>
        </p:nvSpPr>
        <p:spPr bwMode="auto">
          <a:xfrm>
            <a:off x="6740525" y="5566891"/>
            <a:ext cx="1281113" cy="336550"/>
          </a:xfrm>
          <a:prstGeom prst="rect">
            <a:avLst/>
          </a:prstGeom>
          <a:noFill/>
          <a:ln w="9525">
            <a:noFill/>
            <a:miter lim="800000"/>
            <a:headEnd/>
            <a:tailEnd/>
          </a:ln>
        </p:spPr>
        <p:txBody>
          <a:bodyPr>
            <a:spAutoFit/>
          </a:bodyPr>
          <a:lstStyle/>
          <a:p>
            <a:pPr algn="ctr">
              <a:spcBef>
                <a:spcPct val="20000"/>
              </a:spcBef>
            </a:pPr>
            <a:r>
              <a:rPr lang="cs-CZ" sz="1600" b="0" i="0"/>
              <a:t>(n = n</a:t>
            </a:r>
            <a:r>
              <a:rPr lang="cs-CZ" sz="1600" b="0" i="0" baseline="-25000"/>
              <a:t>2</a:t>
            </a:r>
            <a:r>
              <a:rPr lang="cs-CZ" sz="1600" b="0" i="0"/>
              <a:t> = n</a:t>
            </a:r>
            <a:r>
              <a:rPr lang="cs-CZ" sz="1600" b="0" i="0" baseline="-25000"/>
              <a:t>1</a:t>
            </a:r>
            <a:r>
              <a:rPr lang="cs-CZ" sz="1600" b="0" i="0"/>
              <a:t>)</a:t>
            </a:r>
          </a:p>
        </p:txBody>
      </p:sp>
      <p:graphicFrame>
        <p:nvGraphicFramePr>
          <p:cNvPr id="37" name="Object 36"/>
          <p:cNvGraphicFramePr>
            <a:graphicFrameLocks noChangeAspect="1"/>
          </p:cNvGraphicFramePr>
          <p:nvPr/>
        </p:nvGraphicFramePr>
        <p:xfrm>
          <a:off x="7699375" y="1267941"/>
          <a:ext cx="1355725" cy="504825"/>
        </p:xfrm>
        <a:graphic>
          <a:graphicData uri="http://schemas.openxmlformats.org/presentationml/2006/ole">
            <mc:AlternateContent xmlns:mc="http://schemas.openxmlformats.org/markup-compatibility/2006">
              <mc:Choice xmlns:v="urn:schemas-microsoft-com:vml" Requires="v">
                <p:oleObj spid="_x0000_s92259" name="Rovnice" r:id="rId7" imgW="736560" imgH="228600" progId="Equation.3">
                  <p:embed/>
                </p:oleObj>
              </mc:Choice>
              <mc:Fallback>
                <p:oleObj name="Rovnice" r:id="rId7" imgW="73656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75" y="1267941"/>
                        <a:ext cx="13557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6818313" y="2364904"/>
          <a:ext cx="457200" cy="1371600"/>
        </p:xfrm>
        <a:graphic>
          <a:graphicData uri="http://schemas.openxmlformats.org/presentationml/2006/ole">
            <mc:AlternateContent xmlns:mc="http://schemas.openxmlformats.org/markup-compatibility/2006">
              <mc:Choice xmlns:v="urn:schemas-microsoft-com:vml" Requires="v">
                <p:oleObj spid="_x0000_s92260" name="Equation" r:id="rId9" imgW="215640" imgH="685800" progId="Equation.3">
                  <p:embed/>
                </p:oleObj>
              </mc:Choice>
              <mc:Fallback>
                <p:oleObj name="Equation" r:id="rId9" imgW="215640" imgH="685800"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8313" y="2364904"/>
                        <a:ext cx="4572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7351713" y="2364904"/>
          <a:ext cx="533400" cy="1371600"/>
        </p:xfrm>
        <a:graphic>
          <a:graphicData uri="http://schemas.openxmlformats.org/presentationml/2006/ole">
            <mc:AlternateContent xmlns:mc="http://schemas.openxmlformats.org/markup-compatibility/2006">
              <mc:Choice xmlns:v="urn:schemas-microsoft-com:vml" Requires="v">
                <p:oleObj spid="_x0000_s92261" name="Equation" r:id="rId11" imgW="215640" imgH="685800" progId="Equation.3">
                  <p:embed/>
                </p:oleObj>
              </mc:Choice>
              <mc:Fallback>
                <p:oleObj name="Equation" r:id="rId11" imgW="215640" imgH="685800" progId="Equation.3">
                  <p:embed/>
                  <p:pic>
                    <p:nvPicPr>
                      <p:cNvPr id="0"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1713" y="2364904"/>
                        <a:ext cx="533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Dvouvýběrové</a:t>
            </a:r>
            <a:r>
              <a:rPr lang="cs-CZ" dirty="0" smtClean="0"/>
              <a:t> testy: párové a nepárové</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54</a:t>
            </a:fld>
            <a:endParaRPr lang="cs-CZ"/>
          </a:p>
        </p:txBody>
      </p:sp>
      <p:sp>
        <p:nvSpPr>
          <p:cNvPr id="6" name="Text Box 4"/>
          <p:cNvSpPr txBox="1">
            <a:spLocks noChangeArrowheads="1"/>
          </p:cNvSpPr>
          <p:nvPr/>
        </p:nvSpPr>
        <p:spPr bwMode="auto">
          <a:xfrm>
            <a:off x="746125" y="2431579"/>
            <a:ext cx="184150" cy="701675"/>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7" name="Text Box 5"/>
          <p:cNvSpPr txBox="1">
            <a:spLocks noChangeArrowheads="1"/>
          </p:cNvSpPr>
          <p:nvPr/>
        </p:nvSpPr>
        <p:spPr bwMode="auto">
          <a:xfrm rot="-5400000">
            <a:off x="-420687" y="2985616"/>
            <a:ext cx="2182812" cy="731838"/>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8" name="AutoShape 6"/>
          <p:cNvSpPr>
            <a:spLocks noChangeArrowheads="1"/>
          </p:cNvSpPr>
          <p:nvPr/>
        </p:nvSpPr>
        <p:spPr bwMode="auto">
          <a:xfrm>
            <a:off x="533400" y="2323629"/>
            <a:ext cx="609600" cy="2057400"/>
          </a:xfrm>
          <a:prstGeom prst="bracketPair">
            <a:avLst>
              <a:gd name="adj" fmla="val 16667"/>
            </a:avLst>
          </a:prstGeom>
          <a:noFill/>
          <a:ln w="9525">
            <a:solidFill>
              <a:schemeClr val="tx1"/>
            </a:solidFill>
            <a:round/>
            <a:headEnd/>
            <a:tailEnd/>
          </a:ln>
        </p:spPr>
        <p:txBody>
          <a:bodyPr wrap="none" anchor="ctr"/>
          <a:lstStyle/>
          <a:p>
            <a:endParaRPr lang="cs-CZ"/>
          </a:p>
        </p:txBody>
      </p:sp>
      <p:grpSp>
        <p:nvGrpSpPr>
          <p:cNvPr id="9" name="Group 7"/>
          <p:cNvGrpSpPr>
            <a:grpSpLocks/>
          </p:cNvGrpSpPr>
          <p:nvPr/>
        </p:nvGrpSpPr>
        <p:grpSpPr bwMode="auto">
          <a:xfrm>
            <a:off x="1143000" y="2260129"/>
            <a:ext cx="838200" cy="2182812"/>
            <a:chOff x="192" y="1472"/>
            <a:chExt cx="528" cy="1375"/>
          </a:xfrm>
        </p:grpSpPr>
        <p:sp>
          <p:nvSpPr>
            <p:cNvPr id="10" name="Text Box 8"/>
            <p:cNvSpPr txBox="1">
              <a:spLocks noChangeArrowheads="1"/>
            </p:cNvSpPr>
            <p:nvPr/>
          </p:nvSpPr>
          <p:spPr bwMode="auto">
            <a:xfrm>
              <a:off x="470" y="1580"/>
              <a:ext cx="116" cy="442"/>
            </a:xfrm>
            <a:prstGeom prst="rect">
              <a:avLst/>
            </a:prstGeom>
            <a:noFill/>
            <a:ln w="9525">
              <a:noFill/>
              <a:miter lim="800000"/>
              <a:headEnd/>
              <a:tailEnd/>
            </a:ln>
          </p:spPr>
          <p:txBody>
            <a:bodyPr wrap="none">
              <a:spAutoFit/>
            </a:bodyPr>
            <a:lstStyle/>
            <a:p>
              <a:pPr algn="ctr">
                <a:spcBef>
                  <a:spcPct val="20000"/>
                </a:spcBef>
              </a:pPr>
              <a:endParaRPr lang="en-US" sz="4000" b="0" i="0"/>
            </a:p>
          </p:txBody>
        </p:sp>
        <p:sp>
          <p:nvSpPr>
            <p:cNvPr id="11" name="Text Box 9"/>
            <p:cNvSpPr txBox="1">
              <a:spLocks noChangeArrowheads="1"/>
            </p:cNvSpPr>
            <p:nvPr/>
          </p:nvSpPr>
          <p:spPr bwMode="auto">
            <a:xfrm rot="-5400000">
              <a:off x="-265" y="1929"/>
              <a:ext cx="1375" cy="461"/>
            </a:xfrm>
            <a:prstGeom prst="rect">
              <a:avLst/>
            </a:prstGeom>
            <a:noFill/>
            <a:ln w="9525">
              <a:noFill/>
              <a:miter lim="800000"/>
              <a:headEnd/>
              <a:tailEnd/>
            </a:ln>
          </p:spPr>
          <p:txBody>
            <a:bodyPr lIns="0" tIns="0" rIns="0" bIns="0" anchor="ctr">
              <a:spAutoFit/>
            </a:bodyPr>
            <a:lstStyle/>
            <a:p>
              <a:pPr algn="ctr">
                <a:spcBef>
                  <a:spcPct val="20000"/>
                </a:spcBef>
              </a:pPr>
              <a:r>
                <a:rPr lang="cs-CZ" sz="4800" b="0" i="0"/>
                <a:t>……….</a:t>
              </a:r>
            </a:p>
          </p:txBody>
        </p:sp>
        <p:sp>
          <p:nvSpPr>
            <p:cNvPr id="12"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endParaRPr lang="cs-CZ"/>
            </a:p>
          </p:txBody>
        </p:sp>
      </p:grpSp>
      <p:sp>
        <p:nvSpPr>
          <p:cNvPr id="13" name="Text Box 11"/>
          <p:cNvSpPr txBox="1">
            <a:spLocks noChangeArrowheads="1"/>
          </p:cNvSpPr>
          <p:nvPr/>
        </p:nvSpPr>
        <p:spPr bwMode="auto">
          <a:xfrm>
            <a:off x="627063" y="1888654"/>
            <a:ext cx="1312862" cy="396875"/>
          </a:xfrm>
          <a:prstGeom prst="rect">
            <a:avLst/>
          </a:prstGeom>
          <a:noFill/>
          <a:ln w="9525">
            <a:noFill/>
            <a:miter lim="800000"/>
            <a:headEnd/>
            <a:tailEnd/>
          </a:ln>
        </p:spPr>
        <p:txBody>
          <a:bodyPr wrap="none">
            <a:spAutoFit/>
          </a:bodyPr>
          <a:lstStyle/>
          <a:p>
            <a:pPr algn="ctr">
              <a:spcBef>
                <a:spcPct val="20000"/>
              </a:spcBef>
            </a:pPr>
            <a:r>
              <a:rPr lang="cs-CZ" sz="2000" b="0" i="0"/>
              <a:t> X</a:t>
            </a:r>
            <a:r>
              <a:rPr lang="cs-CZ" sz="2000" b="0" i="0" baseline="-25000"/>
              <a:t>1 </a:t>
            </a:r>
            <a:r>
              <a:rPr lang="cs-CZ" sz="2000" b="0" i="0"/>
              <a:t>       X</a:t>
            </a:r>
            <a:r>
              <a:rPr lang="cs-CZ" sz="2000" b="0" i="0" baseline="-25000"/>
              <a:t>2</a:t>
            </a:r>
          </a:p>
        </p:txBody>
      </p:sp>
      <p:sp>
        <p:nvSpPr>
          <p:cNvPr id="14" name="AutoShape 12"/>
          <p:cNvSpPr>
            <a:spLocks noChangeArrowheads="1"/>
          </p:cNvSpPr>
          <p:nvPr/>
        </p:nvSpPr>
        <p:spPr bwMode="auto">
          <a:xfrm rot="2400000">
            <a:off x="1905000" y="3428529"/>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endParaRPr lang="cs-CZ"/>
          </a:p>
        </p:txBody>
      </p:sp>
      <p:sp>
        <p:nvSpPr>
          <p:cNvPr id="15" name="AutoShape 13"/>
          <p:cNvSpPr>
            <a:spLocks noChangeArrowheads="1"/>
          </p:cNvSpPr>
          <p:nvPr/>
        </p:nvSpPr>
        <p:spPr bwMode="auto">
          <a:xfrm rot="-3000000">
            <a:off x="1843088" y="2576041"/>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endParaRPr lang="cs-CZ"/>
          </a:p>
        </p:txBody>
      </p:sp>
      <p:grpSp>
        <p:nvGrpSpPr>
          <p:cNvPr id="16" name="Group 14"/>
          <p:cNvGrpSpPr>
            <a:grpSpLocks/>
          </p:cNvGrpSpPr>
          <p:nvPr/>
        </p:nvGrpSpPr>
        <p:grpSpPr bwMode="auto">
          <a:xfrm>
            <a:off x="3429000" y="1261591"/>
            <a:ext cx="3265488" cy="2301875"/>
            <a:chOff x="3031" y="1392"/>
            <a:chExt cx="2057" cy="1450"/>
          </a:xfrm>
        </p:grpSpPr>
        <p:sp>
          <p:nvSpPr>
            <p:cNvPr id="17" name="Line 15"/>
            <p:cNvSpPr>
              <a:spLocks noChangeShapeType="1"/>
            </p:cNvSpPr>
            <p:nvPr/>
          </p:nvSpPr>
          <p:spPr bwMode="auto">
            <a:xfrm>
              <a:off x="3312" y="1440"/>
              <a:ext cx="0" cy="1152"/>
            </a:xfrm>
            <a:prstGeom prst="line">
              <a:avLst/>
            </a:prstGeom>
            <a:noFill/>
            <a:ln w="25400">
              <a:solidFill>
                <a:schemeClr val="tx1"/>
              </a:solidFill>
              <a:round/>
              <a:headEnd/>
              <a:tailEnd/>
            </a:ln>
          </p:spPr>
          <p:txBody>
            <a:bodyPr/>
            <a:lstStyle/>
            <a:p>
              <a:endParaRPr lang="cs-CZ"/>
            </a:p>
          </p:txBody>
        </p:sp>
        <p:sp>
          <p:nvSpPr>
            <p:cNvPr id="18" name="Line 16"/>
            <p:cNvSpPr>
              <a:spLocks noChangeShapeType="1"/>
            </p:cNvSpPr>
            <p:nvPr/>
          </p:nvSpPr>
          <p:spPr bwMode="auto">
            <a:xfrm>
              <a:off x="3312" y="2592"/>
              <a:ext cx="1632" cy="0"/>
            </a:xfrm>
            <a:prstGeom prst="line">
              <a:avLst/>
            </a:prstGeom>
            <a:noFill/>
            <a:ln w="25400">
              <a:solidFill>
                <a:schemeClr val="tx1"/>
              </a:solidFill>
              <a:round/>
              <a:headEnd/>
              <a:tailEnd/>
            </a:ln>
          </p:spPr>
          <p:txBody>
            <a:bodyPr/>
            <a:lstStyle/>
            <a:p>
              <a:endParaRPr lang="cs-CZ"/>
            </a:p>
          </p:txBody>
        </p:sp>
        <p:sp>
          <p:nvSpPr>
            <p:cNvPr id="19" name="Text Box 17"/>
            <p:cNvSpPr txBox="1">
              <a:spLocks noChangeArrowheads="1"/>
            </p:cNvSpPr>
            <p:nvPr/>
          </p:nvSpPr>
          <p:spPr bwMode="auto">
            <a:xfrm>
              <a:off x="3031" y="13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1</a:t>
              </a:r>
            </a:p>
          </p:txBody>
        </p:sp>
        <p:sp>
          <p:nvSpPr>
            <p:cNvPr id="20" name="Text Box 18"/>
            <p:cNvSpPr txBox="1">
              <a:spLocks noChangeArrowheads="1"/>
            </p:cNvSpPr>
            <p:nvPr/>
          </p:nvSpPr>
          <p:spPr bwMode="auto">
            <a:xfrm>
              <a:off x="4807" y="25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2</a:t>
              </a:r>
            </a:p>
          </p:txBody>
        </p:sp>
      </p:grpSp>
      <p:grpSp>
        <p:nvGrpSpPr>
          <p:cNvPr id="21" name="Group 19"/>
          <p:cNvGrpSpPr>
            <a:grpSpLocks/>
          </p:cNvGrpSpPr>
          <p:nvPr/>
        </p:nvGrpSpPr>
        <p:grpSpPr bwMode="auto">
          <a:xfrm>
            <a:off x="3429000" y="4004791"/>
            <a:ext cx="3265488" cy="2301875"/>
            <a:chOff x="3031" y="1392"/>
            <a:chExt cx="2057" cy="1450"/>
          </a:xfrm>
        </p:grpSpPr>
        <p:sp>
          <p:nvSpPr>
            <p:cNvPr id="22" name="Line 20"/>
            <p:cNvSpPr>
              <a:spLocks noChangeShapeType="1"/>
            </p:cNvSpPr>
            <p:nvPr/>
          </p:nvSpPr>
          <p:spPr bwMode="auto">
            <a:xfrm>
              <a:off x="3312" y="1440"/>
              <a:ext cx="0" cy="1152"/>
            </a:xfrm>
            <a:prstGeom prst="line">
              <a:avLst/>
            </a:prstGeom>
            <a:noFill/>
            <a:ln w="25400">
              <a:solidFill>
                <a:schemeClr val="tx1"/>
              </a:solidFill>
              <a:round/>
              <a:headEnd/>
              <a:tailEnd/>
            </a:ln>
          </p:spPr>
          <p:txBody>
            <a:bodyPr/>
            <a:lstStyle/>
            <a:p>
              <a:endParaRPr lang="cs-CZ"/>
            </a:p>
          </p:txBody>
        </p:sp>
        <p:sp>
          <p:nvSpPr>
            <p:cNvPr id="23" name="Line 21"/>
            <p:cNvSpPr>
              <a:spLocks noChangeShapeType="1"/>
            </p:cNvSpPr>
            <p:nvPr/>
          </p:nvSpPr>
          <p:spPr bwMode="auto">
            <a:xfrm>
              <a:off x="3312" y="2592"/>
              <a:ext cx="1632" cy="0"/>
            </a:xfrm>
            <a:prstGeom prst="line">
              <a:avLst/>
            </a:prstGeom>
            <a:noFill/>
            <a:ln w="25400">
              <a:solidFill>
                <a:schemeClr val="tx1"/>
              </a:solidFill>
              <a:round/>
              <a:headEnd/>
              <a:tailEnd/>
            </a:ln>
          </p:spPr>
          <p:txBody>
            <a:bodyPr/>
            <a:lstStyle/>
            <a:p>
              <a:endParaRPr lang="cs-CZ"/>
            </a:p>
          </p:txBody>
        </p:sp>
        <p:sp>
          <p:nvSpPr>
            <p:cNvPr id="24" name="Text Box 22"/>
            <p:cNvSpPr txBox="1">
              <a:spLocks noChangeArrowheads="1"/>
            </p:cNvSpPr>
            <p:nvPr/>
          </p:nvSpPr>
          <p:spPr bwMode="auto">
            <a:xfrm>
              <a:off x="3031" y="13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1</a:t>
              </a:r>
            </a:p>
          </p:txBody>
        </p:sp>
        <p:sp>
          <p:nvSpPr>
            <p:cNvPr id="25" name="Text Box 23"/>
            <p:cNvSpPr txBox="1">
              <a:spLocks noChangeArrowheads="1"/>
            </p:cNvSpPr>
            <p:nvPr/>
          </p:nvSpPr>
          <p:spPr bwMode="auto">
            <a:xfrm>
              <a:off x="4807" y="2592"/>
              <a:ext cx="281" cy="250"/>
            </a:xfrm>
            <a:prstGeom prst="rect">
              <a:avLst/>
            </a:prstGeom>
            <a:noFill/>
            <a:ln w="25400">
              <a:noFill/>
              <a:miter lim="800000"/>
              <a:headEnd/>
              <a:tailEnd/>
            </a:ln>
          </p:spPr>
          <p:txBody>
            <a:bodyPr wrap="none">
              <a:spAutoFit/>
            </a:bodyPr>
            <a:lstStyle/>
            <a:p>
              <a:pPr algn="ctr">
                <a:spcBef>
                  <a:spcPct val="20000"/>
                </a:spcBef>
              </a:pPr>
              <a:r>
                <a:rPr lang="cs-CZ" sz="2000" b="0" i="0"/>
                <a:t>X</a:t>
              </a:r>
              <a:r>
                <a:rPr lang="cs-CZ" sz="2000" b="0" i="0" baseline="-25000"/>
                <a:t>2</a:t>
              </a:r>
            </a:p>
          </p:txBody>
        </p:sp>
      </p:grpSp>
      <p:sp>
        <p:nvSpPr>
          <p:cNvPr id="26" name="Line 24"/>
          <p:cNvSpPr>
            <a:spLocks noChangeShapeType="1"/>
          </p:cNvSpPr>
          <p:nvPr/>
        </p:nvSpPr>
        <p:spPr bwMode="auto">
          <a:xfrm flipV="1">
            <a:off x="4038600" y="1871191"/>
            <a:ext cx="1676400" cy="1143000"/>
          </a:xfrm>
          <a:prstGeom prst="line">
            <a:avLst/>
          </a:prstGeom>
          <a:noFill/>
          <a:ln w="25400">
            <a:solidFill>
              <a:srgbClr val="FF0000"/>
            </a:solidFill>
            <a:round/>
            <a:headEnd/>
            <a:tailEnd/>
          </a:ln>
        </p:spPr>
        <p:txBody>
          <a:bodyPr/>
          <a:lstStyle/>
          <a:p>
            <a:endParaRPr lang="cs-CZ"/>
          </a:p>
        </p:txBody>
      </p:sp>
      <p:sp>
        <p:nvSpPr>
          <p:cNvPr id="27" name="AutoShape 25"/>
          <p:cNvSpPr>
            <a:spLocks noChangeArrowheads="1"/>
          </p:cNvSpPr>
          <p:nvPr/>
        </p:nvSpPr>
        <p:spPr bwMode="auto">
          <a:xfrm>
            <a:off x="4191000" y="2785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28" name="AutoShape 26"/>
          <p:cNvSpPr>
            <a:spLocks noChangeArrowheads="1"/>
          </p:cNvSpPr>
          <p:nvPr/>
        </p:nvSpPr>
        <p:spPr bwMode="auto">
          <a:xfrm>
            <a:off x="4419600" y="2633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29" name="AutoShape 27"/>
          <p:cNvSpPr>
            <a:spLocks noChangeArrowheads="1"/>
          </p:cNvSpPr>
          <p:nvPr/>
        </p:nvSpPr>
        <p:spPr bwMode="auto">
          <a:xfrm>
            <a:off x="4648200" y="2480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0" name="AutoShape 28"/>
          <p:cNvSpPr>
            <a:spLocks noChangeArrowheads="1"/>
          </p:cNvSpPr>
          <p:nvPr/>
        </p:nvSpPr>
        <p:spPr bwMode="auto">
          <a:xfrm>
            <a:off x="4876800" y="2328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1" name="AutoShape 29"/>
          <p:cNvSpPr>
            <a:spLocks noChangeArrowheads="1"/>
          </p:cNvSpPr>
          <p:nvPr/>
        </p:nvSpPr>
        <p:spPr bwMode="auto">
          <a:xfrm>
            <a:off x="5105400" y="2175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2" name="AutoShape 30"/>
          <p:cNvSpPr>
            <a:spLocks noChangeArrowheads="1"/>
          </p:cNvSpPr>
          <p:nvPr/>
        </p:nvSpPr>
        <p:spPr bwMode="auto">
          <a:xfrm>
            <a:off x="5410200" y="1947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3" name="AutoShape 31"/>
          <p:cNvSpPr>
            <a:spLocks noChangeArrowheads="1"/>
          </p:cNvSpPr>
          <p:nvPr/>
        </p:nvSpPr>
        <p:spPr bwMode="auto">
          <a:xfrm>
            <a:off x="4572000" y="5452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4" name="AutoShape 32"/>
          <p:cNvSpPr>
            <a:spLocks noChangeArrowheads="1"/>
          </p:cNvSpPr>
          <p:nvPr/>
        </p:nvSpPr>
        <p:spPr bwMode="auto">
          <a:xfrm>
            <a:off x="45720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5" name="AutoShape 33"/>
          <p:cNvSpPr>
            <a:spLocks noChangeArrowheads="1"/>
          </p:cNvSpPr>
          <p:nvPr/>
        </p:nvSpPr>
        <p:spPr bwMode="auto">
          <a:xfrm>
            <a:off x="43434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6" name="AutoShape 34"/>
          <p:cNvSpPr>
            <a:spLocks noChangeArrowheads="1"/>
          </p:cNvSpPr>
          <p:nvPr/>
        </p:nvSpPr>
        <p:spPr bwMode="auto">
          <a:xfrm>
            <a:off x="43434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7" name="AutoShape 35"/>
          <p:cNvSpPr>
            <a:spLocks noChangeArrowheads="1"/>
          </p:cNvSpPr>
          <p:nvPr/>
        </p:nvSpPr>
        <p:spPr bwMode="auto">
          <a:xfrm>
            <a:off x="43434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8" name="AutoShape 36"/>
          <p:cNvSpPr>
            <a:spLocks noChangeArrowheads="1"/>
          </p:cNvSpPr>
          <p:nvPr/>
        </p:nvSpPr>
        <p:spPr bwMode="auto">
          <a:xfrm>
            <a:off x="48006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39" name="AutoShape 37"/>
          <p:cNvSpPr>
            <a:spLocks noChangeArrowheads="1"/>
          </p:cNvSpPr>
          <p:nvPr/>
        </p:nvSpPr>
        <p:spPr bwMode="auto">
          <a:xfrm>
            <a:off x="48006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0" name="AutoShape 38"/>
          <p:cNvSpPr>
            <a:spLocks noChangeArrowheads="1"/>
          </p:cNvSpPr>
          <p:nvPr/>
        </p:nvSpPr>
        <p:spPr bwMode="auto">
          <a:xfrm>
            <a:off x="48006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1" name="AutoShape 39"/>
          <p:cNvSpPr>
            <a:spLocks noChangeArrowheads="1"/>
          </p:cNvSpPr>
          <p:nvPr/>
        </p:nvSpPr>
        <p:spPr bwMode="auto">
          <a:xfrm>
            <a:off x="45720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2" name="AutoShape 40"/>
          <p:cNvSpPr>
            <a:spLocks noChangeArrowheads="1"/>
          </p:cNvSpPr>
          <p:nvPr/>
        </p:nvSpPr>
        <p:spPr bwMode="auto">
          <a:xfrm>
            <a:off x="46482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3" name="AutoShape 41"/>
          <p:cNvSpPr>
            <a:spLocks noChangeArrowheads="1"/>
          </p:cNvSpPr>
          <p:nvPr/>
        </p:nvSpPr>
        <p:spPr bwMode="auto">
          <a:xfrm>
            <a:off x="4572000" y="4690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4" name="AutoShape 42"/>
          <p:cNvSpPr>
            <a:spLocks noChangeArrowheads="1"/>
          </p:cNvSpPr>
          <p:nvPr/>
        </p:nvSpPr>
        <p:spPr bwMode="auto">
          <a:xfrm>
            <a:off x="5410200" y="5071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5" name="AutoShape 43"/>
          <p:cNvSpPr>
            <a:spLocks noChangeArrowheads="1"/>
          </p:cNvSpPr>
          <p:nvPr/>
        </p:nvSpPr>
        <p:spPr bwMode="auto">
          <a:xfrm>
            <a:off x="5105400" y="49953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6" name="AutoShape 44"/>
          <p:cNvSpPr>
            <a:spLocks noChangeArrowheads="1"/>
          </p:cNvSpPr>
          <p:nvPr/>
        </p:nvSpPr>
        <p:spPr bwMode="auto">
          <a:xfrm>
            <a:off x="5410200" y="5300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7" name="AutoShape 45"/>
          <p:cNvSpPr>
            <a:spLocks noChangeArrowheads="1"/>
          </p:cNvSpPr>
          <p:nvPr/>
        </p:nvSpPr>
        <p:spPr bwMode="auto">
          <a:xfrm>
            <a:off x="5029200" y="5147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8" name="AutoShape 46"/>
          <p:cNvSpPr>
            <a:spLocks noChangeArrowheads="1"/>
          </p:cNvSpPr>
          <p:nvPr/>
        </p:nvSpPr>
        <p:spPr bwMode="auto">
          <a:xfrm>
            <a:off x="5029200" y="5528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49" name="AutoShape 47"/>
          <p:cNvSpPr>
            <a:spLocks noChangeArrowheads="1"/>
          </p:cNvSpPr>
          <p:nvPr/>
        </p:nvSpPr>
        <p:spPr bwMode="auto">
          <a:xfrm>
            <a:off x="4800600" y="4461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0" name="AutoShape 48"/>
          <p:cNvSpPr>
            <a:spLocks noChangeArrowheads="1"/>
          </p:cNvSpPr>
          <p:nvPr/>
        </p:nvSpPr>
        <p:spPr bwMode="auto">
          <a:xfrm>
            <a:off x="4800600" y="46905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1" name="AutoShape 49"/>
          <p:cNvSpPr>
            <a:spLocks noChangeArrowheads="1"/>
          </p:cNvSpPr>
          <p:nvPr/>
        </p:nvSpPr>
        <p:spPr bwMode="auto">
          <a:xfrm>
            <a:off x="48006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2" name="AutoShape 50"/>
          <p:cNvSpPr>
            <a:spLocks noChangeArrowheads="1"/>
          </p:cNvSpPr>
          <p:nvPr/>
        </p:nvSpPr>
        <p:spPr bwMode="auto">
          <a:xfrm>
            <a:off x="4572000" y="45381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3" name="AutoShape 51"/>
          <p:cNvSpPr>
            <a:spLocks noChangeArrowheads="1"/>
          </p:cNvSpPr>
          <p:nvPr/>
        </p:nvSpPr>
        <p:spPr bwMode="auto">
          <a:xfrm>
            <a:off x="5105400" y="4766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4" name="AutoShape 52"/>
          <p:cNvSpPr>
            <a:spLocks noChangeArrowheads="1"/>
          </p:cNvSpPr>
          <p:nvPr/>
        </p:nvSpPr>
        <p:spPr bwMode="auto">
          <a:xfrm>
            <a:off x="4419600" y="48429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5" name="AutoShape 53"/>
          <p:cNvSpPr>
            <a:spLocks noChangeArrowheads="1"/>
          </p:cNvSpPr>
          <p:nvPr/>
        </p:nvSpPr>
        <p:spPr bwMode="auto">
          <a:xfrm>
            <a:off x="4495800" y="5147791"/>
            <a:ext cx="152400" cy="152400"/>
          </a:xfrm>
          <a:prstGeom prst="flowChartConnector">
            <a:avLst/>
          </a:prstGeom>
          <a:solidFill>
            <a:srgbClr val="FF0000"/>
          </a:solidFill>
          <a:ln w="9525">
            <a:noFill/>
            <a:round/>
            <a:headEnd/>
            <a:tailEnd/>
          </a:ln>
        </p:spPr>
        <p:txBody>
          <a:bodyPr wrap="none" anchor="ctr"/>
          <a:lstStyle/>
          <a:p>
            <a:endParaRPr lang="cs-CZ"/>
          </a:p>
        </p:txBody>
      </p:sp>
      <p:sp>
        <p:nvSpPr>
          <p:cNvPr id="56" name="Text Box 54"/>
          <p:cNvSpPr txBox="1">
            <a:spLocks noChangeArrowheads="1"/>
          </p:cNvSpPr>
          <p:nvPr/>
        </p:nvSpPr>
        <p:spPr bwMode="auto">
          <a:xfrm>
            <a:off x="6343650" y="1577504"/>
            <a:ext cx="1809750" cy="701675"/>
          </a:xfrm>
          <a:prstGeom prst="rect">
            <a:avLst/>
          </a:prstGeom>
          <a:noFill/>
          <a:ln w="9525">
            <a:noFill/>
            <a:miter lim="800000"/>
            <a:headEnd/>
            <a:tailEnd/>
          </a:ln>
        </p:spPr>
        <p:txBody>
          <a:bodyPr>
            <a:spAutoFit/>
          </a:bodyPr>
          <a:lstStyle/>
          <a:p>
            <a:pPr algn="ctr">
              <a:spcBef>
                <a:spcPct val="20000"/>
              </a:spcBef>
            </a:pPr>
            <a:r>
              <a:rPr lang="en-US" sz="2000" b="0" i="0"/>
              <a:t>    </a:t>
            </a:r>
            <a:r>
              <a:rPr lang="cs-CZ" sz="2000" b="0" i="0"/>
              <a:t>r = 0,954</a:t>
            </a:r>
            <a:br>
              <a:rPr lang="cs-CZ" sz="2000" b="0" i="0"/>
            </a:br>
            <a:r>
              <a:rPr lang="cs-CZ" sz="2000" b="0" i="0"/>
              <a:t>(p</a:t>
            </a:r>
            <a:r>
              <a:rPr lang="en-US" sz="2000" b="0" i="0"/>
              <a:t> &lt; 0</a:t>
            </a:r>
            <a:r>
              <a:rPr lang="cs-CZ" sz="2000" b="0" i="0"/>
              <a:t>,</a:t>
            </a:r>
            <a:r>
              <a:rPr lang="en-US" sz="2000" b="0" i="0"/>
              <a:t>001</a:t>
            </a:r>
            <a:r>
              <a:rPr lang="cs-CZ" sz="2000" b="0" i="0"/>
              <a:t>)</a:t>
            </a:r>
          </a:p>
        </p:txBody>
      </p:sp>
      <p:sp>
        <p:nvSpPr>
          <p:cNvPr id="57" name="Text Box 55"/>
          <p:cNvSpPr txBox="1">
            <a:spLocks noChangeArrowheads="1"/>
          </p:cNvSpPr>
          <p:nvPr/>
        </p:nvSpPr>
        <p:spPr bwMode="auto">
          <a:xfrm>
            <a:off x="6324600" y="4004791"/>
            <a:ext cx="1828800" cy="701675"/>
          </a:xfrm>
          <a:prstGeom prst="rect">
            <a:avLst/>
          </a:prstGeom>
          <a:noFill/>
          <a:ln w="9525">
            <a:noFill/>
            <a:miter lim="800000"/>
            <a:headEnd/>
            <a:tailEnd/>
          </a:ln>
        </p:spPr>
        <p:txBody>
          <a:bodyPr>
            <a:spAutoFit/>
          </a:bodyPr>
          <a:lstStyle/>
          <a:p>
            <a:pPr algn="ctr">
              <a:spcBef>
                <a:spcPct val="20000"/>
              </a:spcBef>
            </a:pPr>
            <a:r>
              <a:rPr lang="en-US" sz="2000" b="0" i="0"/>
              <a:t>    </a:t>
            </a:r>
            <a:r>
              <a:rPr lang="cs-CZ" sz="2000" b="0" i="0"/>
              <a:t>r = 0,218</a:t>
            </a:r>
            <a:br>
              <a:rPr lang="cs-CZ" sz="2000" b="0" i="0"/>
            </a:br>
            <a:r>
              <a:rPr lang="cs-CZ" sz="2000" b="0" i="0"/>
              <a:t>(p</a:t>
            </a:r>
            <a:r>
              <a:rPr lang="en-US" sz="2000" b="0" i="0"/>
              <a:t> &lt; 0</a:t>
            </a:r>
            <a:r>
              <a:rPr lang="cs-CZ" sz="2000" b="0" i="0"/>
              <a:t>,812)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55</a:t>
            </a:fld>
            <a:endParaRPr lang="cs-CZ"/>
          </a:p>
        </p:txBody>
      </p:sp>
      <p:sp>
        <p:nvSpPr>
          <p:cNvPr id="18" name="Rectangle 3"/>
          <p:cNvSpPr txBox="1">
            <a:spLocks/>
          </p:cNvSpPr>
          <p:nvPr/>
        </p:nvSpPr>
        <p:spPr>
          <a:xfrm>
            <a:off x="301625" y="1268760"/>
            <a:ext cx="8534400" cy="45989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smtClean="0">
                <a:ln>
                  <a:noFill/>
                </a:ln>
                <a:solidFill>
                  <a:schemeClr val="tx1"/>
                </a:solidFill>
                <a:effectLst/>
                <a:uLnTx/>
                <a:uFillTx/>
                <a:latin typeface="+mn-lt"/>
                <a:ea typeface="+mn-ea"/>
                <a:cs typeface="+mn-cs"/>
              </a:rPr>
              <a:t>Náhodný výběr subjektů jednotlivých skupin z jejich cílových populací</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smtClean="0">
                <a:ln>
                  <a:noFill/>
                </a:ln>
                <a:solidFill>
                  <a:schemeClr val="tx1"/>
                </a:solidFill>
                <a:effectLst/>
                <a:uLnTx/>
                <a:uFillTx/>
                <a:latin typeface="+mn-lt"/>
                <a:ea typeface="+mn-ea"/>
                <a:cs typeface="+mn-cs"/>
              </a:rPr>
              <a:t>Nezávislost obou srovnávaných vzorků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smtClean="0">
                <a:ln>
                  <a:noFill/>
                </a:ln>
                <a:solidFill>
                  <a:schemeClr val="tx1"/>
                </a:solidFill>
                <a:effectLst/>
                <a:uLnTx/>
                <a:uFillTx/>
                <a:latin typeface="+mn-lt"/>
                <a:ea typeface="+mn-ea"/>
                <a:cs typeface="+mn-cs"/>
              </a:rPr>
              <a:t>Přibližně normální rozložení proměnné ve vzorcích, drobné odchylky od normality ovšem nejsou kritické, test je robustní proti drobným odchylkám od tohoto předpokladu, normalita může být testována testy normality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smtClean="0">
                <a:ln>
                  <a:noFill/>
                </a:ln>
                <a:solidFill>
                  <a:schemeClr val="tx1"/>
                </a:solidFill>
                <a:effectLst/>
                <a:uLnTx/>
                <a:uFillTx/>
                <a:latin typeface="+mn-lt"/>
                <a:ea typeface="+mn-ea"/>
                <a:cs typeface="+mn-cs"/>
              </a:rPr>
              <a:t>Rozptyl v obou vzorcích by měl být přibližně shodný (homoscedastic). Tento předpoklad je testován několika možnými testy – Levenův test nebo F-test.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700" b="0" i="0" u="none" strike="noStrike" kern="1200" cap="none" spc="0" normalizeH="0" baseline="0" noProof="0" smtClean="0">
                <a:ln>
                  <a:noFill/>
                </a:ln>
                <a:solidFill>
                  <a:schemeClr val="tx1"/>
                </a:solidFill>
                <a:effectLst/>
                <a:uLnTx/>
                <a:uFillTx/>
                <a:latin typeface="+mn-lt"/>
                <a:ea typeface="+mn-ea"/>
                <a:cs typeface="+mn-cs"/>
              </a:rPr>
              <a:t>Vždy je vhodné prohlédnout histogramy proměnné v jednotlivých vzorcích pro okometrické srovnání a ověření předpokladů normality a homogenity rozptylu – nenahradí statistické testy, ale poskytne prvotní představu.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700" b="0" i="0" u="none" strike="noStrike" kern="1200" cap="none" spc="0" normalizeH="0" baseline="0" noProof="0" smtClean="0">
              <a:ln>
                <a:noFill/>
              </a:ln>
              <a:solidFill>
                <a:schemeClr val="tx1"/>
              </a:solidFill>
              <a:effectLst/>
              <a:uLnTx/>
              <a:uFillTx/>
              <a:latin typeface="+mn-lt"/>
              <a:ea typeface="+mn-ea"/>
              <a:cs typeface="+mn-cs"/>
            </a:endParaRPr>
          </a:p>
        </p:txBody>
      </p:sp>
      <p:grpSp>
        <p:nvGrpSpPr>
          <p:cNvPr id="19" name="Group 4"/>
          <p:cNvGrpSpPr>
            <a:grpSpLocks/>
          </p:cNvGrpSpPr>
          <p:nvPr/>
        </p:nvGrpSpPr>
        <p:grpSpPr bwMode="auto">
          <a:xfrm>
            <a:off x="539750" y="4164360"/>
            <a:ext cx="2749550" cy="1989138"/>
            <a:chOff x="3456" y="2818"/>
            <a:chExt cx="1732" cy="1253"/>
          </a:xfrm>
        </p:grpSpPr>
        <p:sp>
          <p:nvSpPr>
            <p:cNvPr id="20"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hangingPunct="0"/>
              <a:r>
                <a:rPr lang="cs-CZ" i="0"/>
                <a:t>0</a:t>
              </a:r>
            </a:p>
          </p:txBody>
        </p:sp>
        <p:grpSp>
          <p:nvGrpSpPr>
            <p:cNvPr id="21" name="Group 6"/>
            <p:cNvGrpSpPr>
              <a:grpSpLocks/>
            </p:cNvGrpSpPr>
            <p:nvPr/>
          </p:nvGrpSpPr>
          <p:grpSpPr bwMode="auto">
            <a:xfrm>
              <a:off x="3456" y="2818"/>
              <a:ext cx="1732" cy="926"/>
              <a:chOff x="3456" y="2818"/>
              <a:chExt cx="1732" cy="926"/>
            </a:xfrm>
          </p:grpSpPr>
          <p:sp>
            <p:nvSpPr>
              <p:cNvPr id="25"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endParaRPr lang="cs-CZ"/>
              </a:p>
            </p:txBody>
          </p:sp>
          <p:sp>
            <p:nvSpPr>
              <p:cNvPr id="26"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endParaRPr lang="cs-CZ"/>
              </a:p>
            </p:txBody>
          </p:sp>
          <p:sp>
            <p:nvSpPr>
              <p:cNvPr id="27"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hangingPunct="0"/>
                <a:r>
                  <a:rPr lang="cs-CZ" i="0">
                    <a:latin typeface="Symbol" pitchFamily="18" charset="2"/>
                  </a:rPr>
                  <a:t>j</a:t>
                </a:r>
                <a:r>
                  <a:rPr lang="cs-CZ" i="0"/>
                  <a:t>(x)</a:t>
                </a:r>
              </a:p>
            </p:txBody>
          </p:sp>
          <p:sp>
            <p:nvSpPr>
              <p:cNvPr id="28"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endParaRPr lang="cs-CZ"/>
              </a:p>
            </p:txBody>
          </p:sp>
        </p:grpSp>
        <p:grpSp>
          <p:nvGrpSpPr>
            <p:cNvPr id="22" name="Group 11"/>
            <p:cNvGrpSpPr>
              <a:grpSpLocks/>
            </p:cNvGrpSpPr>
            <p:nvPr/>
          </p:nvGrpSpPr>
          <p:grpSpPr bwMode="auto">
            <a:xfrm>
              <a:off x="4272" y="3654"/>
              <a:ext cx="403" cy="417"/>
              <a:chOff x="4272" y="3654"/>
              <a:chExt cx="403" cy="417"/>
            </a:xfrm>
          </p:grpSpPr>
          <p:sp>
            <p:nvSpPr>
              <p:cNvPr id="23"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a:spcBef>
                    <a:spcPct val="50000"/>
                  </a:spcBef>
                </a:pPr>
                <a:r>
                  <a:rPr lang="en-US" i="0"/>
                  <a:t>μ</a:t>
                </a:r>
                <a:endParaRPr lang="cs-CZ" i="0"/>
              </a:p>
            </p:txBody>
          </p:sp>
          <p:sp>
            <p:nvSpPr>
              <p:cNvPr id="24"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a:spcBef>
                    <a:spcPct val="50000"/>
                  </a:spcBef>
                </a:pPr>
                <a:r>
                  <a:rPr lang="en-US" sz="1600" i="0"/>
                  <a:t>|</a:t>
                </a:r>
                <a:endParaRPr lang="cs-CZ" sz="1600" i="0"/>
              </a:p>
            </p:txBody>
          </p:sp>
        </p:grpSp>
      </p:grpSp>
      <p:pic>
        <p:nvPicPr>
          <p:cNvPr id="29" name="Picture 14"/>
          <p:cNvPicPr>
            <a:picLocks noChangeAspect="1" noChangeArrowheads="1"/>
          </p:cNvPicPr>
          <p:nvPr/>
        </p:nvPicPr>
        <p:blipFill>
          <a:blip r:embed="rId2" cstate="print"/>
          <a:srcRect/>
          <a:stretch>
            <a:fillRect/>
          </a:stretch>
        </p:blipFill>
        <p:spPr bwMode="auto">
          <a:xfrm>
            <a:off x="4716463" y="4089748"/>
            <a:ext cx="3384550" cy="20193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Nepárový </a:t>
            </a:r>
            <a:r>
              <a:rPr lang="cs-CZ" dirty="0" err="1" smtClean="0"/>
              <a:t>dvouvýběrový</a:t>
            </a:r>
            <a:r>
              <a:rPr lang="cs-CZ" dirty="0" smtClean="0"/>
              <a:t> t-test – výpočet 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56</a:t>
            </a:fld>
            <a:endParaRPr lang="cs-CZ"/>
          </a:p>
        </p:txBody>
      </p:sp>
      <p:sp>
        <p:nvSpPr>
          <p:cNvPr id="5" name="Rectangle 3"/>
          <p:cNvSpPr txBox="1">
            <a:spLocks/>
          </p:cNvSpPr>
          <p:nvPr/>
        </p:nvSpPr>
        <p:spPr>
          <a:xfrm>
            <a:off x="457200" y="980728"/>
            <a:ext cx="8229600" cy="5145435"/>
          </a:xfrm>
          <a:prstGeom prst="rect">
            <a:avLst/>
          </a:prstGeom>
        </p:spPr>
        <p:txBody>
          <a:bodyPr vert="horz" lIns="91440" tIns="45720" rIns="91440" bIns="45720" rtlCol="0">
            <a:normAutofit/>
          </a:bodyPr>
          <a:lstStyle/>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cs-CZ" sz="1600" b="0" i="0" u="none" strike="noStrike" kern="1200" cap="none" spc="0" normalizeH="0" baseline="0" noProof="0" smtClean="0">
                <a:ln>
                  <a:noFill/>
                </a:ln>
                <a:solidFill>
                  <a:schemeClr val="tx1"/>
                </a:solidFill>
                <a:effectLst/>
                <a:uLnTx/>
                <a:uFillTx/>
                <a:latin typeface="+mn-lt"/>
                <a:ea typeface="+mn-ea"/>
                <a:cs typeface="+mn-cs"/>
              </a:rPr>
              <a:t>nulová hypotéza: průměry obou skupin jsou shodné, alternativní hypotéza je, že nejsou shodné, two tailed test</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cs-CZ" sz="1600" b="0" i="0" u="none" strike="noStrike" kern="1200" cap="none" spc="0" normalizeH="0" baseline="0" noProof="0" smtClean="0">
                <a:ln>
                  <a:noFill/>
                </a:ln>
                <a:solidFill>
                  <a:schemeClr val="tx1"/>
                </a:solidFill>
                <a:effectLst/>
                <a:uLnTx/>
                <a:uFillTx/>
                <a:latin typeface="+mn-lt"/>
                <a:ea typeface="+mn-ea"/>
                <a:cs typeface="+mn-cs"/>
              </a:rPr>
              <a:t>prohlédnout průběh dat, průměr, medián apod. pro zjištění odchylek od normality a nehomogenita rozptylu, provést F –test</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endParaRPr kumimoji="0" lang="cs-CZ" sz="16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4716463" y="2781300"/>
            <a:ext cx="3960812" cy="1981200"/>
          </a:xfrm>
          <a:prstGeom prst="rect">
            <a:avLst/>
          </a:prstGeom>
          <a:noFill/>
          <a:ln w="9525">
            <a:noFill/>
            <a:miter lim="800000"/>
            <a:headEnd/>
            <a:tailEnd/>
          </a:ln>
        </p:spPr>
        <p:txBody>
          <a:bodyPr lIns="449121" tIns="152352" bIns="38088" anchor="ctr">
            <a:spAutoFit/>
          </a:bodyPr>
          <a:lstStyle/>
          <a:p>
            <a:pPr>
              <a:spcBef>
                <a:spcPct val="20000"/>
              </a:spcBef>
            </a:pPr>
            <a:r>
              <a:rPr lang="cs-CZ" sz="1600" i="0">
                <a:latin typeface="Calibri" pitchFamily="34" charset="0"/>
              </a:rPr>
              <a:t>F-test pro srovnání dvou výběrových rozptylů</a:t>
            </a:r>
          </a:p>
          <a:p>
            <a:pPr lvl="1">
              <a:spcBef>
                <a:spcPct val="20000"/>
              </a:spcBef>
              <a:buFontTx/>
              <a:buChar char="•"/>
            </a:pPr>
            <a:r>
              <a:rPr lang="cs-CZ" sz="1600" b="0" i="0">
                <a:latin typeface="Calibri" pitchFamily="34" charset="0"/>
              </a:rPr>
              <a:t>Používá se pro srovnání rozptylu dvou skupin hodnot, často za účelem ověření homogenity rozptylu těchto skupin dat.</a:t>
            </a:r>
          </a:p>
          <a:p>
            <a:pPr eaLnBrk="0" hangingPunct="0"/>
            <a:endParaRPr lang="cs-CZ" b="0" i="0">
              <a:latin typeface="Calibri" pitchFamily="34" charset="0"/>
            </a:endParaRPr>
          </a:p>
        </p:txBody>
      </p:sp>
      <p:sp>
        <p:nvSpPr>
          <p:cNvPr id="7" name="Rectangle 5"/>
          <p:cNvSpPr>
            <a:spLocks noChangeArrowheads="1"/>
          </p:cNvSpPr>
          <p:nvPr/>
        </p:nvSpPr>
        <p:spPr bwMode="auto">
          <a:xfrm>
            <a:off x="179388" y="5440363"/>
            <a:ext cx="8748712" cy="825500"/>
          </a:xfrm>
          <a:prstGeom prst="rect">
            <a:avLst/>
          </a:prstGeom>
          <a:noFill/>
          <a:ln w="9525">
            <a:noFill/>
            <a:miter lim="800000"/>
            <a:headEnd/>
            <a:tailEnd/>
          </a:ln>
        </p:spPr>
        <p:txBody>
          <a:bodyPr>
            <a:spAutoFit/>
          </a:bodyPr>
          <a:lstStyle/>
          <a:p>
            <a:pPr marL="342900" indent="-342900">
              <a:spcBef>
                <a:spcPct val="20000"/>
              </a:spcBef>
              <a:buFontTx/>
              <a:buChar char="•"/>
            </a:pPr>
            <a:r>
              <a:rPr lang="cs-CZ" sz="1600" b="0" i="0">
                <a:latin typeface="Calibri" pitchFamily="34" charset="0"/>
              </a:rPr>
              <a:t>V případě ověření homogenity je testována hypotéza shody rozptylů (two tailed); v případě shodných rozptylů je vše v pořádku a je možné pokračovat ve výpočtu t-testu, v opačném případě není vhodné test počítat. </a:t>
            </a:r>
          </a:p>
        </p:txBody>
      </p:sp>
      <p:sp>
        <p:nvSpPr>
          <p:cNvPr id="8" name="Text Box 6"/>
          <p:cNvSpPr txBox="1">
            <a:spLocks noChangeArrowheads="1"/>
          </p:cNvSpPr>
          <p:nvPr/>
        </p:nvSpPr>
        <p:spPr bwMode="auto">
          <a:xfrm>
            <a:off x="1044575" y="2852738"/>
            <a:ext cx="407988" cy="336550"/>
          </a:xfrm>
          <a:prstGeom prst="rect">
            <a:avLst/>
          </a:prstGeom>
          <a:noFill/>
          <a:ln w="9525">
            <a:noFill/>
            <a:miter lim="800000"/>
            <a:headEnd/>
            <a:tailEnd/>
          </a:ln>
        </p:spPr>
        <p:txBody>
          <a:bodyPr wrap="none">
            <a:spAutoFit/>
          </a:bodyPr>
          <a:lstStyle/>
          <a:p>
            <a:pPr marL="342900" indent="-342900">
              <a:spcBef>
                <a:spcPct val="20000"/>
              </a:spcBef>
            </a:pPr>
            <a:r>
              <a:rPr lang="cs-CZ" sz="1600" b="0" i="0"/>
              <a:t>H</a:t>
            </a:r>
            <a:r>
              <a:rPr lang="cs-CZ" sz="1600" b="0" i="0" baseline="-25000"/>
              <a:t>0</a:t>
            </a:r>
          </a:p>
        </p:txBody>
      </p:sp>
      <p:sp>
        <p:nvSpPr>
          <p:cNvPr id="9" name="Text Box 7"/>
          <p:cNvSpPr txBox="1">
            <a:spLocks noChangeArrowheads="1"/>
          </p:cNvSpPr>
          <p:nvPr/>
        </p:nvSpPr>
        <p:spPr bwMode="auto">
          <a:xfrm>
            <a:off x="1979613" y="2852738"/>
            <a:ext cx="423862" cy="336550"/>
          </a:xfrm>
          <a:prstGeom prst="rect">
            <a:avLst/>
          </a:prstGeom>
          <a:noFill/>
          <a:ln w="9525">
            <a:noFill/>
            <a:miter lim="800000"/>
            <a:headEnd/>
            <a:tailEnd/>
          </a:ln>
        </p:spPr>
        <p:txBody>
          <a:bodyPr wrap="none">
            <a:spAutoFit/>
          </a:bodyPr>
          <a:lstStyle/>
          <a:p>
            <a:pPr marL="342900" indent="-342900">
              <a:spcBef>
                <a:spcPct val="20000"/>
              </a:spcBef>
            </a:pPr>
            <a:r>
              <a:rPr lang="cs-CZ" sz="1600" b="0" i="0"/>
              <a:t>H</a:t>
            </a:r>
            <a:r>
              <a:rPr lang="cs-CZ" sz="1600" b="0" i="0" baseline="-25000"/>
              <a:t>A</a:t>
            </a:r>
          </a:p>
        </p:txBody>
      </p:sp>
      <p:sp>
        <p:nvSpPr>
          <p:cNvPr id="10" name="Text Box 8"/>
          <p:cNvSpPr txBox="1">
            <a:spLocks noChangeArrowheads="1"/>
          </p:cNvSpPr>
          <p:nvPr/>
        </p:nvSpPr>
        <p:spPr bwMode="auto">
          <a:xfrm>
            <a:off x="2700338" y="2852738"/>
            <a:ext cx="1754187" cy="336550"/>
          </a:xfrm>
          <a:prstGeom prst="rect">
            <a:avLst/>
          </a:prstGeom>
          <a:noFill/>
          <a:ln w="9525">
            <a:noFill/>
            <a:miter lim="800000"/>
            <a:headEnd/>
            <a:tailEnd/>
          </a:ln>
        </p:spPr>
        <p:txBody>
          <a:bodyPr wrap="none">
            <a:spAutoFit/>
          </a:bodyPr>
          <a:lstStyle/>
          <a:p>
            <a:pPr marL="342900" indent="-342900">
              <a:spcBef>
                <a:spcPct val="20000"/>
              </a:spcBef>
            </a:pPr>
            <a:r>
              <a:rPr lang="cs-CZ" sz="1600" b="0" i="0"/>
              <a:t>Testová statistika</a:t>
            </a:r>
            <a:endParaRPr lang="cs-CZ" sz="1600" b="0" i="0" baseline="-25000"/>
          </a:p>
        </p:txBody>
      </p:sp>
      <p:graphicFrame>
        <p:nvGraphicFramePr>
          <p:cNvPr id="11" name="Object 9"/>
          <p:cNvGraphicFramePr>
            <a:graphicFrameLocks noChangeAspect="1"/>
          </p:cNvGraphicFramePr>
          <p:nvPr/>
        </p:nvGraphicFramePr>
        <p:xfrm>
          <a:off x="755650" y="3392488"/>
          <a:ext cx="815975" cy="349250"/>
        </p:xfrm>
        <a:graphic>
          <a:graphicData uri="http://schemas.openxmlformats.org/presentationml/2006/ole">
            <mc:AlternateContent xmlns:mc="http://schemas.openxmlformats.org/markup-compatibility/2006">
              <mc:Choice xmlns:v="urn:schemas-microsoft-com:vml" Requires="v">
                <p:oleObj spid="_x0000_s93357" name="Rovnice" r:id="rId3" imgW="533160" imgH="228600" progId="Equation.3">
                  <p:embed/>
                </p:oleObj>
              </mc:Choice>
              <mc:Fallback>
                <p:oleObj name="Rovnice" r:id="rId3" imgW="53316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3924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755650" y="4052888"/>
          <a:ext cx="815975" cy="349250"/>
        </p:xfrm>
        <a:graphic>
          <a:graphicData uri="http://schemas.openxmlformats.org/presentationml/2006/ole">
            <mc:AlternateContent xmlns:mc="http://schemas.openxmlformats.org/markup-compatibility/2006">
              <mc:Choice xmlns:v="urn:schemas-microsoft-com:vml" Requires="v">
                <p:oleObj spid="_x0000_s93358" name="Rovnice" r:id="rId5" imgW="533160" imgH="228600" progId="Equation.3">
                  <p:embed/>
                </p:oleObj>
              </mc:Choice>
              <mc:Fallback>
                <p:oleObj name="Rovnice" r:id="rId5" imgW="533160" imgH="228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528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1763713" y="4052888"/>
          <a:ext cx="815975" cy="349250"/>
        </p:xfrm>
        <a:graphic>
          <a:graphicData uri="http://schemas.openxmlformats.org/presentationml/2006/ole">
            <mc:AlternateContent xmlns:mc="http://schemas.openxmlformats.org/markup-compatibility/2006">
              <mc:Choice xmlns:v="urn:schemas-microsoft-com:vml" Requires="v">
                <p:oleObj spid="_x0000_s93359" name="Rovnice" r:id="rId7" imgW="533160" imgH="228600" progId="Equation.3">
                  <p:embed/>
                </p:oleObj>
              </mc:Choice>
              <mc:Fallback>
                <p:oleObj name="Rovnice" r:id="rId7" imgW="53316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40528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nvGraphicFramePr>
        <p:xfrm>
          <a:off x="1763713" y="3392488"/>
          <a:ext cx="815975" cy="349250"/>
        </p:xfrm>
        <a:graphic>
          <a:graphicData uri="http://schemas.openxmlformats.org/presentationml/2006/ole">
            <mc:AlternateContent xmlns:mc="http://schemas.openxmlformats.org/markup-compatibility/2006">
              <mc:Choice xmlns:v="urn:schemas-microsoft-com:vml" Requires="v">
                <p:oleObj spid="_x0000_s93360" name="Rovnice" r:id="rId9" imgW="533160" imgH="228600" progId="Equation.3">
                  <p:embed/>
                </p:oleObj>
              </mc:Choice>
              <mc:Fallback>
                <p:oleObj name="Rovnice" r:id="rId9" imgW="53316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3392488"/>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nvGraphicFramePr>
        <p:xfrm>
          <a:off x="755650" y="4767263"/>
          <a:ext cx="815975" cy="349250"/>
        </p:xfrm>
        <a:graphic>
          <a:graphicData uri="http://schemas.openxmlformats.org/presentationml/2006/ole">
            <mc:AlternateContent xmlns:mc="http://schemas.openxmlformats.org/markup-compatibility/2006">
              <mc:Choice xmlns:v="urn:schemas-microsoft-com:vml" Requires="v">
                <p:oleObj spid="_x0000_s93361" name="Rovnice" r:id="rId11" imgW="533160" imgH="228600" progId="Equation.3">
                  <p:embed/>
                </p:oleObj>
              </mc:Choice>
              <mc:Fallback>
                <p:oleObj name="Rovnice" r:id="rId11" imgW="533160" imgH="2286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4767263"/>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4"/>
          <p:cNvGraphicFramePr>
            <a:graphicFrameLocks noChangeAspect="1"/>
          </p:cNvGraphicFramePr>
          <p:nvPr/>
        </p:nvGraphicFramePr>
        <p:xfrm>
          <a:off x="1763713" y="4767263"/>
          <a:ext cx="815975" cy="349250"/>
        </p:xfrm>
        <a:graphic>
          <a:graphicData uri="http://schemas.openxmlformats.org/presentationml/2006/ole">
            <mc:AlternateContent xmlns:mc="http://schemas.openxmlformats.org/markup-compatibility/2006">
              <mc:Choice xmlns:v="urn:schemas-microsoft-com:vml" Requires="v">
                <p:oleObj spid="_x0000_s93362" name="Rovnice" r:id="rId13" imgW="533160" imgH="228600" progId="Equation.3">
                  <p:embed/>
                </p:oleObj>
              </mc:Choice>
              <mc:Fallback>
                <p:oleObj name="Rovnice" r:id="rId13" imgW="533160" imgH="228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713" y="4767263"/>
                        <a:ext cx="815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5"/>
          <p:cNvGraphicFramePr>
            <a:graphicFrameLocks noChangeAspect="1"/>
          </p:cNvGraphicFramePr>
          <p:nvPr/>
        </p:nvGraphicFramePr>
        <p:xfrm>
          <a:off x="3182938" y="3228975"/>
          <a:ext cx="717550" cy="698500"/>
        </p:xfrm>
        <a:graphic>
          <a:graphicData uri="http://schemas.openxmlformats.org/presentationml/2006/ole">
            <mc:AlternateContent xmlns:mc="http://schemas.openxmlformats.org/markup-compatibility/2006">
              <mc:Choice xmlns:v="urn:schemas-microsoft-com:vml" Requires="v">
                <p:oleObj spid="_x0000_s93363" name="Rovnice" r:id="rId15" imgW="469800" imgH="457200" progId="Equation.3">
                  <p:embed/>
                </p:oleObj>
              </mc:Choice>
              <mc:Fallback>
                <p:oleObj name="Rovnice" r:id="rId15" imgW="469800" imgH="4572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3228975"/>
                        <a:ext cx="7175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6"/>
          <p:cNvGraphicFramePr>
            <a:graphicFrameLocks noChangeAspect="1"/>
          </p:cNvGraphicFramePr>
          <p:nvPr/>
        </p:nvGraphicFramePr>
        <p:xfrm>
          <a:off x="3182938" y="3929063"/>
          <a:ext cx="717550" cy="698500"/>
        </p:xfrm>
        <a:graphic>
          <a:graphicData uri="http://schemas.openxmlformats.org/presentationml/2006/ole">
            <mc:AlternateContent xmlns:mc="http://schemas.openxmlformats.org/markup-compatibility/2006">
              <mc:Choice xmlns:v="urn:schemas-microsoft-com:vml" Requires="v">
                <p:oleObj spid="_x0000_s93364" name="Rovnice" r:id="rId17" imgW="469800" imgH="457200" progId="Equation.3">
                  <p:embed/>
                </p:oleObj>
              </mc:Choice>
              <mc:Fallback>
                <p:oleObj name="Rovnice" r:id="rId17" imgW="469800" imgH="457200"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2938" y="3929063"/>
                        <a:ext cx="7175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7"/>
          <p:cNvGraphicFramePr>
            <a:graphicFrameLocks noChangeAspect="1"/>
          </p:cNvGraphicFramePr>
          <p:nvPr/>
        </p:nvGraphicFramePr>
        <p:xfrm>
          <a:off x="2751138" y="4645025"/>
          <a:ext cx="1533525" cy="698500"/>
        </p:xfrm>
        <a:graphic>
          <a:graphicData uri="http://schemas.openxmlformats.org/presentationml/2006/ole">
            <mc:AlternateContent xmlns:mc="http://schemas.openxmlformats.org/markup-compatibility/2006">
              <mc:Choice xmlns:v="urn:schemas-microsoft-com:vml" Requires="v">
                <p:oleObj spid="_x0000_s93365" name="Rovnice" r:id="rId19" imgW="1002960" imgH="457200" progId="Equation.3">
                  <p:embed/>
                </p:oleObj>
              </mc:Choice>
              <mc:Fallback>
                <p:oleObj name="Rovnice" r:id="rId19" imgW="1002960" imgH="457200"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51138" y="4645025"/>
                        <a:ext cx="15335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8"/>
          <p:cNvSpPr>
            <a:spLocks noChangeArrowheads="1"/>
          </p:cNvSpPr>
          <p:nvPr/>
        </p:nvSpPr>
        <p:spPr bwMode="auto">
          <a:xfrm>
            <a:off x="539750" y="2781300"/>
            <a:ext cx="4010025" cy="2592388"/>
          </a:xfrm>
          <a:prstGeom prst="rect">
            <a:avLst/>
          </a:prstGeom>
          <a:noFill/>
          <a:ln w="9525">
            <a:solidFill>
              <a:schemeClr val="tx1"/>
            </a:solidFill>
            <a:miter lim="800000"/>
            <a:headEnd/>
            <a:tailEnd/>
          </a:ln>
        </p:spPr>
        <p:txBody>
          <a:bodyPr wrap="none" anchor="ctr"/>
          <a:lstStyle/>
          <a:p>
            <a:endParaRPr lang="cs-CZ"/>
          </a:p>
        </p:txBody>
      </p:sp>
      <p:sp>
        <p:nvSpPr>
          <p:cNvPr id="21" name="Line 19"/>
          <p:cNvSpPr>
            <a:spLocks noChangeShapeType="1"/>
          </p:cNvSpPr>
          <p:nvPr/>
        </p:nvSpPr>
        <p:spPr bwMode="auto">
          <a:xfrm>
            <a:off x="539750" y="4652963"/>
            <a:ext cx="3994150" cy="0"/>
          </a:xfrm>
          <a:prstGeom prst="line">
            <a:avLst/>
          </a:prstGeom>
          <a:noFill/>
          <a:ln w="9525">
            <a:solidFill>
              <a:schemeClr val="tx1"/>
            </a:solidFill>
            <a:round/>
            <a:headEnd/>
            <a:tailEnd/>
          </a:ln>
        </p:spPr>
        <p:txBody>
          <a:bodyPr/>
          <a:lstStyle/>
          <a:p>
            <a:endParaRPr lang="cs-CZ"/>
          </a:p>
        </p:txBody>
      </p:sp>
      <p:sp>
        <p:nvSpPr>
          <p:cNvPr id="22" name="Line 20"/>
          <p:cNvSpPr>
            <a:spLocks noChangeShapeType="1"/>
          </p:cNvSpPr>
          <p:nvPr/>
        </p:nvSpPr>
        <p:spPr bwMode="auto">
          <a:xfrm>
            <a:off x="539750" y="3213100"/>
            <a:ext cx="3994150" cy="0"/>
          </a:xfrm>
          <a:prstGeom prst="line">
            <a:avLst/>
          </a:prstGeom>
          <a:noFill/>
          <a:ln w="9525">
            <a:solidFill>
              <a:schemeClr val="tx1"/>
            </a:solidFill>
            <a:round/>
            <a:headEnd/>
            <a:tailEnd/>
          </a:ln>
        </p:spPr>
        <p:txBody>
          <a:bodyPr/>
          <a:lstStyle/>
          <a:p>
            <a:endParaRPr lang="cs-CZ"/>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Nepárový </a:t>
            </a:r>
            <a:r>
              <a:rPr lang="cs-CZ" dirty="0" err="1" smtClean="0"/>
              <a:t>dvouvýběrový</a:t>
            </a:r>
            <a:r>
              <a:rPr lang="cs-CZ" dirty="0" smtClean="0"/>
              <a:t> t-test – výpočet II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57</a:t>
            </a:fld>
            <a:endParaRPr lang="cs-CZ"/>
          </a:p>
        </p:txBody>
      </p:sp>
      <p:sp>
        <p:nvSpPr>
          <p:cNvPr id="5" name="Rectangle 3"/>
          <p:cNvSpPr txBox="1">
            <a:spLocks noChangeArrowheads="1"/>
          </p:cNvSpPr>
          <p:nvPr/>
        </p:nvSpPr>
        <p:spPr>
          <a:xfrm>
            <a:off x="457200" y="980728"/>
            <a:ext cx="8229600" cy="5145435"/>
          </a:xfrm>
          <a:prstGeom prst="rect">
            <a:avLst/>
          </a:prstGeom>
          <a:noFill/>
        </p:spPr>
        <p:txBody>
          <a:bodyPr vert="horz" lIns="91440" tIns="45720" rIns="91440" bIns="45720" rtlCol="0">
            <a:normAutofit/>
          </a:bodyPr>
          <a:lstStyle/>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r>
              <a:rPr kumimoji="0" lang="cs-CZ" sz="2100" b="0" i="0" u="none" strike="noStrike" kern="1200" cap="none" spc="0" normalizeH="0" baseline="0" noProof="0" smtClean="0">
                <a:ln>
                  <a:noFill/>
                </a:ln>
                <a:solidFill>
                  <a:schemeClr val="tx1"/>
                </a:solidFill>
                <a:effectLst/>
                <a:uLnTx/>
                <a:uFillTx/>
                <a:latin typeface="+mn-lt"/>
                <a:ea typeface="+mn-ea"/>
                <a:cs typeface="+mn-cs"/>
              </a:rPr>
              <a:t>Výpočet testové statistiky (stupně volnosti jsou):</a:t>
            </a: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r>
              <a:rPr kumimoji="0" lang="cs-CZ" sz="2100" b="0" i="0" u="none" strike="noStrike" kern="1200" cap="none" spc="0" normalizeH="0" baseline="0" noProof="0" smtClean="0">
                <a:ln>
                  <a:noFill/>
                </a:ln>
                <a:solidFill>
                  <a:srgbClr val="000000"/>
                </a:solidFill>
                <a:effectLst/>
                <a:uLnTx/>
                <a:uFillTx/>
                <a:latin typeface="+mn-lt"/>
                <a:ea typeface="+mn-ea"/>
                <a:cs typeface="Times New Roman" pitchFamily="18" charset="0"/>
              </a:rPr>
              <a:t>výsledné t srovnáme s tabulární hodnotou t pro dané stupně volnosti a </a:t>
            </a:r>
            <a:r>
              <a:rPr kumimoji="0" lang="cs-CZ" sz="21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sym typeface="Symbol" pitchFamily="18" charset="2"/>
              </a:rPr>
              <a:t></a:t>
            </a:r>
            <a:r>
              <a:rPr kumimoji="0" lang="cs-CZ" sz="2100" b="0" i="0" u="none" strike="noStrike" kern="1200" cap="none" spc="0" normalizeH="0" baseline="0" noProof="0" smtClean="0">
                <a:ln>
                  <a:noFill/>
                </a:ln>
                <a:solidFill>
                  <a:srgbClr val="000000"/>
                </a:solidFill>
                <a:effectLst/>
                <a:uLnTx/>
                <a:uFillTx/>
                <a:latin typeface="+mn-lt"/>
                <a:ea typeface="+mn-ea"/>
                <a:cs typeface="Times New Roman" pitchFamily="18" charset="0"/>
              </a:rPr>
              <a:t> (obvykle </a:t>
            </a:r>
            <a:r>
              <a:rPr kumimoji="0" lang="cs-CZ" sz="21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sym typeface="Symbol" pitchFamily="18" charset="2"/>
              </a:rPr>
              <a:t></a:t>
            </a:r>
            <a:r>
              <a:rPr kumimoji="0" lang="cs-CZ" sz="2100" b="0" i="0" u="none" strike="noStrike" kern="1200" cap="none" spc="0" normalizeH="0" baseline="0" noProof="0" smtClean="0">
                <a:ln>
                  <a:noFill/>
                </a:ln>
                <a:solidFill>
                  <a:srgbClr val="000000"/>
                </a:solidFill>
                <a:effectLst/>
                <a:uLnTx/>
                <a:uFillTx/>
                <a:latin typeface="+mn-lt"/>
                <a:ea typeface="+mn-ea"/>
                <a:cs typeface="Times New Roman" pitchFamily="18" charset="0"/>
              </a:rPr>
              <a:t>=0,05)</a:t>
            </a:r>
            <a:endParaRPr kumimoji="0" lang="cs-CZ" sz="2100" b="0" i="0" u="none" strike="noStrike" kern="1200" cap="none" spc="0" normalizeH="0" baseline="0" noProof="0" smtClean="0">
              <a:ln>
                <a:noFill/>
              </a:ln>
              <a:solidFill>
                <a:srgbClr val="000000"/>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r>
              <a:rPr kumimoji="0" lang="cs-CZ" sz="2100" b="0" i="0" u="none" strike="noStrike" kern="1200" cap="none" spc="0" normalizeH="0" baseline="0" noProof="0" smtClean="0">
                <a:ln>
                  <a:noFill/>
                </a:ln>
                <a:solidFill>
                  <a:srgbClr val="000000"/>
                </a:solidFill>
                <a:effectLst/>
                <a:uLnTx/>
                <a:uFillTx/>
                <a:latin typeface="+mn-lt"/>
                <a:ea typeface="+mn-ea"/>
                <a:cs typeface="+mn-cs"/>
              </a:rPr>
              <a:t>Lze </a:t>
            </a:r>
            <a:r>
              <a:rPr kumimoji="0" lang="cs-CZ" sz="2100" b="0" i="0" u="none" strike="noStrike" kern="1200" cap="none" spc="0" normalizeH="0" baseline="0" noProof="0" smtClean="0">
                <a:ln>
                  <a:noFill/>
                </a:ln>
                <a:solidFill>
                  <a:schemeClr val="tx1"/>
                </a:solidFill>
                <a:effectLst/>
                <a:uLnTx/>
                <a:uFillTx/>
                <a:latin typeface="+mn-lt"/>
                <a:ea typeface="+mn-ea"/>
                <a:cs typeface="+mn-cs"/>
              </a:rPr>
              <a:t>spočítat interval spolehlivosti pro rozdíl průměrů (např. 95%), počet stupňů volnosti a s</a:t>
            </a:r>
            <a:r>
              <a:rPr kumimoji="0" lang="cs-CZ" sz="2100" b="0" i="0" u="none" strike="noStrike" kern="1200" cap="none" spc="0" normalizeH="0" baseline="30000" noProof="0" smtClean="0">
                <a:ln>
                  <a:noFill/>
                </a:ln>
                <a:solidFill>
                  <a:schemeClr val="tx1"/>
                </a:solidFill>
                <a:effectLst/>
                <a:uLnTx/>
                <a:uFillTx/>
                <a:latin typeface="+mn-lt"/>
                <a:ea typeface="+mn-ea"/>
                <a:cs typeface="+mn-cs"/>
              </a:rPr>
              <a:t>2</a:t>
            </a:r>
            <a:r>
              <a:rPr kumimoji="0" lang="cs-CZ" sz="2100" b="0" i="0" u="none" strike="noStrike" kern="1200" cap="none" spc="0" normalizeH="0" baseline="0" noProof="0" smtClean="0">
                <a:ln>
                  <a:noFill/>
                </a:ln>
                <a:solidFill>
                  <a:schemeClr val="tx1"/>
                </a:solidFill>
                <a:effectLst/>
                <a:uLnTx/>
                <a:uFillTx/>
                <a:latin typeface="+mn-lt"/>
                <a:ea typeface="+mn-ea"/>
                <a:cs typeface="+mn-cs"/>
              </a:rPr>
              <a:t> odpovídají předchozím vzorcům </a:t>
            </a:r>
            <a:endParaRPr kumimoji="0" lang="cs-CZ" sz="3700" b="0" i="0" u="none" strike="noStrike" kern="1200" cap="none" spc="0" normalizeH="0" baseline="0" noProof="0" smtClean="0">
              <a:ln>
                <a:noFill/>
              </a:ln>
              <a:solidFill>
                <a:srgbClr val="000000"/>
              </a:solidFill>
              <a:effectLst/>
              <a:uLnTx/>
              <a:uFillTx/>
              <a:latin typeface="+mn-lt"/>
              <a:ea typeface="+mn-ea"/>
              <a:cs typeface="+mn-cs"/>
            </a:endParaRPr>
          </a:p>
          <a:p>
            <a:pPr marL="381000" marR="0" lvl="0" indent="-381000" algn="just" defTabSz="914400" rtl="0" eaLnBrk="1" fontAlgn="auto" latinLnBrk="0" hangingPunct="1">
              <a:lnSpc>
                <a:spcPct val="100000"/>
              </a:lnSpc>
              <a:spcBef>
                <a:spcPct val="20000"/>
              </a:spcBef>
              <a:spcAft>
                <a:spcPts val="0"/>
              </a:spcAft>
              <a:buClr>
                <a:srgbClr val="000000"/>
              </a:buClr>
              <a:buSzTx/>
              <a:buFontTx/>
              <a:buAutoNum type="arabicPeriod" startAt="4"/>
              <a:tabLst/>
              <a:defRPr/>
            </a:pPr>
            <a:endParaRPr kumimoji="0" lang="cs-CZ" sz="2100" b="0" i="0" u="none" strike="noStrike" kern="1200" cap="none" spc="0" normalizeH="0" baseline="0" noProof="0" smtClean="0">
              <a:ln>
                <a:noFill/>
              </a:ln>
              <a:solidFill>
                <a:schemeClr val="tx1"/>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
                <a:schemeClr val="tx1"/>
              </a:buClr>
              <a:buSzTx/>
              <a:buFontTx/>
              <a:buAutoNum type="arabicPeriod" startAt="3"/>
              <a:tabLst/>
              <a:defRPr/>
            </a:pPr>
            <a:endParaRPr kumimoji="0" lang="cs-CZ"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57150" y="3748088"/>
            <a:ext cx="9144000" cy="0"/>
          </a:xfrm>
          <a:prstGeom prst="rect">
            <a:avLst/>
          </a:prstGeom>
          <a:noFill/>
          <a:ln w="9525">
            <a:noFill/>
            <a:miter lim="800000"/>
            <a:headEnd/>
            <a:tailEnd/>
          </a:ln>
        </p:spPr>
        <p:txBody>
          <a:bodyPr wrap="none" anchor="ctr">
            <a:spAutoFit/>
          </a:bodyPr>
          <a:lstStyle/>
          <a:p>
            <a:endParaRPr lang="cs-CZ"/>
          </a:p>
        </p:txBody>
      </p:sp>
      <p:sp>
        <p:nvSpPr>
          <p:cNvPr id="7" name="Rectangle 5"/>
          <p:cNvSpPr>
            <a:spLocks noChangeArrowheads="1"/>
          </p:cNvSpPr>
          <p:nvPr/>
        </p:nvSpPr>
        <p:spPr bwMode="auto">
          <a:xfrm>
            <a:off x="-57150" y="3876675"/>
            <a:ext cx="9144000" cy="0"/>
          </a:xfrm>
          <a:prstGeom prst="rect">
            <a:avLst/>
          </a:prstGeom>
          <a:noFill/>
          <a:ln w="9525">
            <a:noFill/>
            <a:miter lim="800000"/>
            <a:headEnd/>
            <a:tailEnd/>
          </a:ln>
        </p:spPr>
        <p:txBody>
          <a:bodyPr wrap="none" anchor="ctr">
            <a:spAutoFit/>
          </a:bodyPr>
          <a:lstStyle/>
          <a:p>
            <a:endParaRPr lang="cs-CZ"/>
          </a:p>
        </p:txBody>
      </p:sp>
      <p:graphicFrame>
        <p:nvGraphicFramePr>
          <p:cNvPr id="8" name="Object 6"/>
          <p:cNvGraphicFramePr>
            <a:graphicFrameLocks noChangeAspect="1"/>
          </p:cNvGraphicFramePr>
          <p:nvPr/>
        </p:nvGraphicFramePr>
        <p:xfrm>
          <a:off x="4298950" y="2205311"/>
          <a:ext cx="2665413" cy="739775"/>
        </p:xfrm>
        <a:graphic>
          <a:graphicData uri="http://schemas.openxmlformats.org/presentationml/2006/ole">
            <mc:AlternateContent xmlns:mc="http://schemas.openxmlformats.org/markup-compatibility/2006">
              <mc:Choice xmlns:v="urn:schemas-microsoft-com:vml" Requires="v">
                <p:oleObj spid="_x0000_s94286" name="Rovnice" r:id="rId3" imgW="1651000" imgH="457200" progId="Equation.3">
                  <p:embed/>
                </p:oleObj>
              </mc:Choice>
              <mc:Fallback>
                <p:oleObj name="Rovnice" r:id="rId3" imgW="16510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205311"/>
                        <a:ext cx="266541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p:cNvSpPr>
            <a:spLocks noChangeArrowheads="1"/>
          </p:cNvSpPr>
          <p:nvPr/>
        </p:nvSpPr>
        <p:spPr bwMode="auto">
          <a:xfrm>
            <a:off x="-57150" y="3995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0" name="Object 8"/>
          <p:cNvGraphicFramePr>
            <a:graphicFrameLocks noChangeAspect="1"/>
          </p:cNvGraphicFramePr>
          <p:nvPr/>
        </p:nvGraphicFramePr>
        <p:xfrm>
          <a:off x="5881688" y="1584325"/>
          <a:ext cx="1441450" cy="334963"/>
        </p:xfrm>
        <a:graphic>
          <a:graphicData uri="http://schemas.openxmlformats.org/presentationml/2006/ole">
            <mc:AlternateContent xmlns:mc="http://schemas.openxmlformats.org/markup-compatibility/2006">
              <mc:Choice xmlns:v="urn:schemas-microsoft-com:vml" Requires="v">
                <p:oleObj spid="_x0000_s94287" name="Rovnice" r:id="rId5" imgW="939392" imgH="215806" progId="Equation.3">
                  <p:embed/>
                </p:oleObj>
              </mc:Choice>
              <mc:Fallback>
                <p:oleObj name="Rovnice" r:id="rId5" imgW="939392" imgH="21580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688" y="1584325"/>
                        <a:ext cx="144145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7011988" y="2224361"/>
            <a:ext cx="1966912" cy="701675"/>
          </a:xfrm>
          <a:prstGeom prst="rect">
            <a:avLst/>
          </a:prstGeom>
          <a:noFill/>
          <a:ln w="9525">
            <a:noFill/>
            <a:miter lim="800000"/>
            <a:headEnd/>
            <a:tailEnd/>
          </a:ln>
        </p:spPr>
        <p:txBody>
          <a:bodyPr anchor="ctr">
            <a:spAutoFit/>
          </a:bodyPr>
          <a:lstStyle/>
          <a:p>
            <a:r>
              <a:rPr lang="cs-CZ" sz="2000" b="0" i="0"/>
              <a:t>vážený odhad rozptylu </a:t>
            </a:r>
          </a:p>
        </p:txBody>
      </p:sp>
      <p:sp>
        <p:nvSpPr>
          <p:cNvPr id="12" name="AutoShape 10"/>
          <p:cNvSpPr>
            <a:spLocks noChangeArrowheads="1"/>
          </p:cNvSpPr>
          <p:nvPr/>
        </p:nvSpPr>
        <p:spPr bwMode="auto">
          <a:xfrm>
            <a:off x="4156075" y="2060848"/>
            <a:ext cx="4751388" cy="1008063"/>
          </a:xfrm>
          <a:prstGeom prst="roundRect">
            <a:avLst>
              <a:gd name="adj" fmla="val 16667"/>
            </a:avLst>
          </a:prstGeom>
          <a:noFill/>
          <a:ln w="9525">
            <a:solidFill>
              <a:schemeClr val="tx1"/>
            </a:solidFill>
            <a:round/>
            <a:headEnd/>
            <a:tailEnd/>
          </a:ln>
        </p:spPr>
        <p:txBody>
          <a:bodyPr wrap="none" anchor="ctr"/>
          <a:lstStyle/>
          <a:p>
            <a:endParaRPr lang="cs-CZ"/>
          </a:p>
        </p:txBody>
      </p:sp>
      <p:sp>
        <p:nvSpPr>
          <p:cNvPr id="13" name="Rectangle 11"/>
          <p:cNvSpPr>
            <a:spLocks noChangeArrowheads="1"/>
          </p:cNvSpPr>
          <p:nvPr/>
        </p:nvSpPr>
        <p:spPr bwMode="auto">
          <a:xfrm>
            <a:off x="-57150" y="3838575"/>
            <a:ext cx="9144000" cy="0"/>
          </a:xfrm>
          <a:prstGeom prst="rect">
            <a:avLst/>
          </a:prstGeom>
          <a:noFill/>
          <a:ln w="9525">
            <a:noFill/>
            <a:miter lim="800000"/>
            <a:headEnd/>
            <a:tailEnd/>
          </a:ln>
        </p:spPr>
        <p:txBody>
          <a:bodyPr anchor="ctr">
            <a:spAutoFit/>
          </a:bodyPr>
          <a:lstStyle/>
          <a:p>
            <a:endParaRPr lang="cs-CZ"/>
          </a:p>
        </p:txBody>
      </p:sp>
      <p:graphicFrame>
        <p:nvGraphicFramePr>
          <p:cNvPr id="14" name="Object 12"/>
          <p:cNvGraphicFramePr>
            <a:graphicFrameLocks noChangeAspect="1"/>
          </p:cNvGraphicFramePr>
          <p:nvPr/>
        </p:nvGraphicFramePr>
        <p:xfrm>
          <a:off x="828675" y="4797152"/>
          <a:ext cx="6767513" cy="1031875"/>
        </p:xfrm>
        <a:graphic>
          <a:graphicData uri="http://schemas.openxmlformats.org/presentationml/2006/ole">
            <mc:AlternateContent xmlns:mc="http://schemas.openxmlformats.org/markup-compatibility/2006">
              <mc:Choice xmlns:v="urn:schemas-microsoft-com:vml" Requires="v">
                <p:oleObj spid="_x0000_s94288" r:id="rId7" imgW="3492500" imgH="533400" progId="">
                  <p:embed/>
                </p:oleObj>
              </mc:Choice>
              <mc:Fallback>
                <p:oleObj r:id="rId7" imgW="3492500" imgH="533400" progId="">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4797152"/>
                        <a:ext cx="6767513"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nvGraphicFramePr>
        <p:xfrm>
          <a:off x="338138" y="2132286"/>
          <a:ext cx="3671887" cy="1039812"/>
        </p:xfrm>
        <a:graphic>
          <a:graphicData uri="http://schemas.openxmlformats.org/presentationml/2006/ole">
            <mc:AlternateContent xmlns:mc="http://schemas.openxmlformats.org/markup-compatibility/2006">
              <mc:Choice xmlns:v="urn:schemas-microsoft-com:vml" Requires="v">
                <p:oleObj spid="_x0000_s94289" name="Rovnice" r:id="rId9" imgW="2463480" imgH="698400" progId="Equation.3">
                  <p:embed/>
                </p:oleObj>
              </mc:Choice>
              <mc:Fallback>
                <p:oleObj name="Rovnice" r:id="rId9" imgW="2463480" imgH="6984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38" y="2132286"/>
                        <a:ext cx="3671887"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Dvouvýběrový</a:t>
            </a:r>
            <a:r>
              <a:rPr lang="cs-CZ" dirty="0" smtClean="0"/>
              <a:t> t-test - příklad</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58</a:t>
            </a:fld>
            <a:endParaRPr lang="cs-CZ"/>
          </a:p>
        </p:txBody>
      </p:sp>
      <p:sp>
        <p:nvSpPr>
          <p:cNvPr id="5" name="Rectangle 3"/>
          <p:cNvSpPr txBox="1">
            <a:spLocks/>
          </p:cNvSpPr>
          <p:nvPr/>
        </p:nvSpPr>
        <p:spPr>
          <a:xfrm>
            <a:off x="301625" y="1524000"/>
            <a:ext cx="8534400" cy="866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cs-CZ" sz="1300" b="0" i="0" u="none" strike="noStrike" kern="1200" cap="none" spc="0" normalizeH="0" baseline="0" noProof="0" smtClean="0">
                <a:ln>
                  <a:noFill/>
                </a:ln>
                <a:solidFill>
                  <a:schemeClr val="tx1"/>
                </a:solidFill>
                <a:effectLst/>
                <a:uLnTx/>
                <a:uFillTx/>
                <a:latin typeface="+mn-lt"/>
                <a:ea typeface="+mn-ea"/>
                <a:cs typeface="+mn-cs"/>
              </a:rPr>
              <a:t>Průměrná hmotnost ovcí v čase páření byla srovnávána pro kontrolní skupinu a skupinu krmenou zvýšenou dávkou potravy. Kontrolní skupina obsahuje 30 ovcí, skupina se zvýšeným příjmem potravy pak 24 ovcí.</a:t>
            </a:r>
          </a:p>
        </p:txBody>
      </p:sp>
      <p:sp>
        <p:nvSpPr>
          <p:cNvPr id="6" name="Text Box 4"/>
          <p:cNvSpPr txBox="1">
            <a:spLocks noChangeArrowheads="1"/>
          </p:cNvSpPr>
          <p:nvPr/>
        </p:nvSpPr>
        <p:spPr bwMode="auto">
          <a:xfrm>
            <a:off x="179388" y="2101850"/>
            <a:ext cx="8856662" cy="3414713"/>
          </a:xfrm>
          <a:prstGeom prst="rect">
            <a:avLst/>
          </a:prstGeom>
          <a:noFill/>
          <a:ln w="9525">
            <a:noFill/>
            <a:miter lim="800000"/>
            <a:headEnd/>
            <a:tailEnd/>
          </a:ln>
        </p:spPr>
        <p:txBody>
          <a:bodyPr>
            <a:spAutoFit/>
          </a:bodyPr>
          <a:lstStyle/>
          <a:p>
            <a:pPr marL="342900" indent="-342900">
              <a:spcBef>
                <a:spcPct val="20000"/>
              </a:spcBef>
              <a:buFontTx/>
              <a:buChar char="•"/>
            </a:pPr>
            <a:r>
              <a:rPr lang="cs-CZ" sz="1200" b="0" i="0">
                <a:solidFill>
                  <a:srgbClr val="000000"/>
                </a:solidFill>
                <a:latin typeface="Calibri" pitchFamily="34" charset="0"/>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proměnné jsou vykresleny grafy (můžeme též spočítat základní popisnou statistiku), na kterých můžeme posoudit normalitu a homogenitu rozptylu, kromě  okometrického pohledu můžeme pro ověření normality použít testy normality, pro ověření homogenity rozptylu pak F-test</a:t>
            </a:r>
            <a:r>
              <a:rPr lang="cs-CZ" sz="1200" b="0" i="0">
                <a:latin typeface="Calibri" pitchFamily="34" charset="0"/>
              </a:rPr>
              <a:t> </a:t>
            </a:r>
          </a:p>
          <a:p>
            <a:pPr marL="342900" indent="-342900">
              <a:spcBef>
                <a:spcPct val="20000"/>
              </a:spcBef>
              <a:buFontTx/>
              <a:buChar char="•"/>
            </a:pPr>
            <a:r>
              <a:rPr lang="cs-CZ" sz="1200" b="0" i="0">
                <a:latin typeface="Calibri" pitchFamily="34" charset="0"/>
              </a:rPr>
              <a:t>Pokud platí všechny předpoklady Two sample nepárového t-testu, můžeme spočítat testovou charakteristiku, výsledné t je 2,43 s  52 stupni volnosti, podle tabulek je a t</a:t>
            </a:r>
            <a:r>
              <a:rPr lang="cs-CZ" sz="1200" b="0" i="0" baseline="-25000">
                <a:latin typeface="Calibri" pitchFamily="34" charset="0"/>
              </a:rPr>
              <a:t>0,975 (52)</a:t>
            </a:r>
            <a:r>
              <a:rPr lang="cs-CZ" sz="1200" b="0" i="0">
                <a:latin typeface="Calibri" pitchFamily="34" charset="0"/>
              </a:rPr>
              <a:t>= 2,01, tedy t&gt; t</a:t>
            </a:r>
            <a:r>
              <a:rPr lang="cs-CZ" sz="1200" b="0" i="0" baseline="-25000">
                <a:latin typeface="Calibri" pitchFamily="34" charset="0"/>
              </a:rPr>
              <a:t>0,975 (52)</a:t>
            </a:r>
            <a:r>
              <a:rPr lang="cs-CZ" sz="1200" b="0" i="0">
                <a:latin typeface="Calibri" pitchFamily="34" charset="0"/>
              </a:rPr>
              <a:t>= a nulovou hypotézu můžeme zamítnout, skutečná pravděpodobnost je pak 0,018. Rozdíl mezi skupinami je 1,59 kg ve prospěch skupiny s lepší výživou. </a:t>
            </a: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endParaRPr lang="cs-CZ" sz="1200" b="0" i="0">
              <a:latin typeface="Calibri" pitchFamily="34" charset="0"/>
            </a:endParaRPr>
          </a:p>
          <a:p>
            <a:pPr marL="342900" indent="-342900">
              <a:spcBef>
                <a:spcPct val="20000"/>
              </a:spcBef>
              <a:buFontTx/>
              <a:buChar char="•"/>
            </a:pPr>
            <a:r>
              <a:rPr lang="cs-CZ" sz="1200" b="0" i="0">
                <a:latin typeface="Calibri" pitchFamily="34" charset="0"/>
              </a:rPr>
              <a:t>Pro rozdíl mezi oběma soubory jsou spočítány 95% konfidenční intervaly  jako 1,59</a:t>
            </a:r>
            <a:r>
              <a:rPr lang="en-US" sz="1200" b="0" i="0">
                <a:latin typeface="Calibri" pitchFamily="34" charset="0"/>
              </a:rPr>
              <a:t>±</a:t>
            </a:r>
            <a:r>
              <a:rPr lang="cs-CZ" sz="1200" b="0" i="0">
                <a:latin typeface="Calibri" pitchFamily="34" charset="0"/>
              </a:rPr>
              <a:t>2.01*(0,655) kg, což odpovídá rozsahu 0,28 až 2,91 kg. To, že konfidenční interval nezahrnuje 0 je dalším potvrzením, že mezi skupinami je významný rozdíl – jde o další způsob testování významnosti rozdílů mezi skupinami dat – nulovou hypotézu o tom, že rozdíl průměrů dvou skupin dat je roven nějaké hodnotě zamítáme v případě, kdy 95% konfidenční interval rozdílu nezahrnuje tuto hodnotu (v tomto případě 0).</a:t>
            </a:r>
          </a:p>
        </p:txBody>
      </p:sp>
      <p:sp>
        <p:nvSpPr>
          <p:cNvPr id="7"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cs-CZ"/>
          </a:p>
        </p:txBody>
      </p:sp>
      <p:sp>
        <p:nvSpPr>
          <p:cNvPr id="8"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cs-CZ"/>
          </a:p>
        </p:txBody>
      </p:sp>
      <p:graphicFrame>
        <p:nvGraphicFramePr>
          <p:cNvPr id="9"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95310" name="Rovnice" r:id="rId3" imgW="1651000" imgH="457200" progId="Equation.3">
                  <p:embed/>
                </p:oleObj>
              </mc:Choice>
              <mc:Fallback>
                <p:oleObj name="Rovnice" r:id="rId3" imgW="1651000" imgH="457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cs-CZ"/>
          </a:p>
        </p:txBody>
      </p:sp>
      <p:graphicFrame>
        <p:nvGraphicFramePr>
          <p:cNvPr id="11"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95311" name="Rovnice" r:id="rId5" imgW="939392" imgH="215806" progId="Equation.3">
                  <p:embed/>
                </p:oleObj>
              </mc:Choice>
              <mc:Fallback>
                <p:oleObj name="Rovnice" r:id="rId5" imgW="939392" imgH="215806"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95312" r:id="rId7" imgW="3492500" imgH="533400" progId="">
                  <p:embed/>
                </p:oleObj>
              </mc:Choice>
              <mc:Fallback>
                <p:oleObj r:id="rId7" imgW="3492500" imgH="53340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nvGraphicFramePr>
        <p:xfrm>
          <a:off x="1476375" y="3940175"/>
          <a:ext cx="2519363" cy="712788"/>
        </p:xfrm>
        <a:graphic>
          <a:graphicData uri="http://schemas.openxmlformats.org/presentationml/2006/ole">
            <mc:AlternateContent xmlns:mc="http://schemas.openxmlformats.org/markup-compatibility/2006">
              <mc:Choice xmlns:v="urn:schemas-microsoft-com:vml" Requires="v">
                <p:oleObj spid="_x0000_s95313" name="Rovnice" r:id="rId9" imgW="2463480" imgH="698400" progId="Equation.3">
                  <p:embed/>
                </p:oleObj>
              </mc:Choice>
              <mc:Fallback>
                <p:oleObj name="Rovnice" r:id="rId9" imgW="2463480" imgH="6984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3940175"/>
                        <a:ext cx="2519363"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Test dobré shody - základní teorie</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59</a:t>
            </a:fld>
            <a:endParaRPr lang="cs-CZ"/>
          </a:p>
        </p:txBody>
      </p:sp>
      <p:sp>
        <p:nvSpPr>
          <p:cNvPr id="5" name="Text Box 3"/>
          <p:cNvSpPr txBox="1">
            <a:spLocks noChangeArrowheads="1"/>
          </p:cNvSpPr>
          <p:nvPr/>
        </p:nvSpPr>
        <p:spPr bwMode="auto">
          <a:xfrm>
            <a:off x="153988" y="908720"/>
            <a:ext cx="2743200" cy="333375"/>
          </a:xfrm>
          <a:prstGeom prst="rect">
            <a:avLst/>
          </a:prstGeom>
          <a:solidFill>
            <a:srgbClr val="FFCC99"/>
          </a:solidFill>
          <a:ln w="6350">
            <a:noFill/>
            <a:miter lim="800000"/>
            <a:headEnd/>
            <a:tailEnd/>
          </a:ln>
        </p:spPr>
        <p:txBody>
          <a:bodyPr anchor="ctr"/>
          <a:lstStyle/>
          <a:p>
            <a:pPr algn="ctr" eaLnBrk="0" hangingPunct="0"/>
            <a:r>
              <a:rPr lang="cs-CZ" sz="2000" i="0"/>
              <a:t>Binomické jevy (1/0)</a:t>
            </a:r>
          </a:p>
        </p:txBody>
      </p:sp>
      <p:graphicFrame>
        <p:nvGraphicFramePr>
          <p:cNvPr id="6" name="Object 4"/>
          <p:cNvGraphicFramePr>
            <a:graphicFrameLocks noChangeAspect="1"/>
          </p:cNvGraphicFramePr>
          <p:nvPr/>
        </p:nvGraphicFramePr>
        <p:xfrm>
          <a:off x="304800" y="1713583"/>
          <a:ext cx="485775" cy="542925"/>
        </p:xfrm>
        <a:graphic>
          <a:graphicData uri="http://schemas.openxmlformats.org/presentationml/2006/ole">
            <mc:AlternateContent xmlns:mc="http://schemas.openxmlformats.org/markup-compatibility/2006">
              <mc:Choice xmlns:v="urn:schemas-microsoft-com:vml" Requires="v">
                <p:oleObj spid="_x0000_s96315" name="Rovnice" r:id="rId3" imgW="304560" imgH="342720" progId="Equation.3">
                  <p:embed/>
                </p:oleObj>
              </mc:Choice>
              <mc:Fallback>
                <p:oleObj name="Rovnice" r:id="rId3" imgW="304560" imgH="342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13583"/>
                        <a:ext cx="4857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1219200" y="1408783"/>
            <a:ext cx="1238250" cy="533400"/>
          </a:xfrm>
          <a:prstGeom prst="rect">
            <a:avLst/>
          </a:prstGeom>
          <a:noFill/>
          <a:ln w="9525">
            <a:noFill/>
            <a:miter lim="800000"/>
            <a:headEnd/>
            <a:tailEnd/>
          </a:ln>
        </p:spPr>
        <p:txBody>
          <a:bodyPr/>
          <a:lstStyle/>
          <a:p>
            <a:pPr eaLnBrk="0" hangingPunct="0"/>
            <a:r>
              <a:rPr lang="cs-CZ" sz="1400" i="0"/>
              <a:t>pozorovaná</a:t>
            </a:r>
          </a:p>
          <a:p>
            <a:pPr eaLnBrk="0" hangingPunct="0"/>
            <a:r>
              <a:rPr lang="cs-CZ" sz="1400" i="0"/>
              <a:t>četnost</a:t>
            </a:r>
          </a:p>
        </p:txBody>
      </p:sp>
      <p:sp>
        <p:nvSpPr>
          <p:cNvPr id="8" name="Text Box 6"/>
          <p:cNvSpPr txBox="1">
            <a:spLocks noChangeArrowheads="1"/>
          </p:cNvSpPr>
          <p:nvPr/>
        </p:nvSpPr>
        <p:spPr bwMode="auto">
          <a:xfrm>
            <a:off x="2581275" y="1408783"/>
            <a:ext cx="1133475" cy="533400"/>
          </a:xfrm>
          <a:prstGeom prst="rect">
            <a:avLst/>
          </a:prstGeom>
          <a:noFill/>
          <a:ln w="9525">
            <a:noFill/>
            <a:miter lim="800000"/>
            <a:headEnd/>
            <a:tailEnd/>
          </a:ln>
        </p:spPr>
        <p:txBody>
          <a:bodyPr/>
          <a:lstStyle/>
          <a:p>
            <a:pPr eaLnBrk="0" hangingPunct="0"/>
            <a:r>
              <a:rPr lang="cs-CZ" sz="1400" i="0"/>
              <a:t>očekávaná</a:t>
            </a:r>
          </a:p>
          <a:p>
            <a:pPr eaLnBrk="0" hangingPunct="0"/>
            <a:r>
              <a:rPr lang="cs-CZ" sz="1400" i="0"/>
              <a:t>četnost</a:t>
            </a:r>
          </a:p>
        </p:txBody>
      </p:sp>
      <p:sp>
        <p:nvSpPr>
          <p:cNvPr id="9" name="Text Box 7"/>
          <p:cNvSpPr txBox="1">
            <a:spLocks noChangeArrowheads="1"/>
          </p:cNvSpPr>
          <p:nvPr/>
        </p:nvSpPr>
        <p:spPr bwMode="auto">
          <a:xfrm>
            <a:off x="1362075" y="2056483"/>
            <a:ext cx="2390775" cy="285750"/>
          </a:xfrm>
          <a:prstGeom prst="rect">
            <a:avLst/>
          </a:prstGeom>
          <a:noFill/>
          <a:ln w="9525">
            <a:noFill/>
            <a:miter lim="800000"/>
            <a:headEnd/>
            <a:tailEnd/>
          </a:ln>
        </p:spPr>
        <p:txBody>
          <a:bodyPr/>
          <a:lstStyle/>
          <a:p>
            <a:pPr algn="ctr" eaLnBrk="0" hangingPunct="0"/>
            <a:r>
              <a:rPr lang="cs-CZ" sz="1600" i="0"/>
              <a:t>očekávaná četnost</a:t>
            </a:r>
          </a:p>
        </p:txBody>
      </p:sp>
      <p:sp>
        <p:nvSpPr>
          <p:cNvPr id="10" name="Text Box 8"/>
          <p:cNvSpPr txBox="1">
            <a:spLocks noChangeArrowheads="1"/>
          </p:cNvSpPr>
          <p:nvPr/>
        </p:nvSpPr>
        <p:spPr bwMode="auto">
          <a:xfrm>
            <a:off x="762000" y="1856458"/>
            <a:ext cx="304800" cy="285750"/>
          </a:xfrm>
          <a:prstGeom prst="rect">
            <a:avLst/>
          </a:prstGeom>
          <a:noFill/>
          <a:ln w="9525">
            <a:noFill/>
            <a:miter lim="800000"/>
            <a:headEnd/>
            <a:tailEnd/>
          </a:ln>
        </p:spPr>
        <p:txBody>
          <a:bodyPr/>
          <a:lstStyle/>
          <a:p>
            <a:pPr eaLnBrk="0" hangingPunct="0"/>
            <a:r>
              <a:rPr lang="cs-CZ" sz="2400" b="0" i="0"/>
              <a:t>=</a:t>
            </a:r>
          </a:p>
        </p:txBody>
      </p:sp>
      <p:sp>
        <p:nvSpPr>
          <p:cNvPr id="11" name="Text Box 9"/>
          <p:cNvSpPr txBox="1">
            <a:spLocks noChangeArrowheads="1"/>
          </p:cNvSpPr>
          <p:nvPr/>
        </p:nvSpPr>
        <p:spPr bwMode="auto">
          <a:xfrm>
            <a:off x="3905250" y="1856458"/>
            <a:ext cx="304800" cy="285750"/>
          </a:xfrm>
          <a:prstGeom prst="rect">
            <a:avLst/>
          </a:prstGeom>
          <a:noFill/>
          <a:ln w="9525">
            <a:noFill/>
            <a:miter lim="800000"/>
            <a:headEnd/>
            <a:tailEnd/>
          </a:ln>
        </p:spPr>
        <p:txBody>
          <a:bodyPr/>
          <a:lstStyle/>
          <a:p>
            <a:pPr eaLnBrk="0" hangingPunct="0"/>
            <a:r>
              <a:rPr lang="cs-CZ" sz="2400" i="0"/>
              <a:t>+</a:t>
            </a:r>
          </a:p>
        </p:txBody>
      </p:sp>
      <p:sp>
        <p:nvSpPr>
          <p:cNvPr id="12" name="Text Box 10"/>
          <p:cNvSpPr txBox="1">
            <a:spLocks noChangeArrowheads="1"/>
          </p:cNvSpPr>
          <p:nvPr/>
        </p:nvSpPr>
        <p:spPr bwMode="auto">
          <a:xfrm>
            <a:off x="3714750" y="1294483"/>
            <a:ext cx="304800" cy="285750"/>
          </a:xfrm>
          <a:prstGeom prst="rect">
            <a:avLst/>
          </a:prstGeom>
          <a:noFill/>
          <a:ln w="9525">
            <a:noFill/>
            <a:miter lim="800000"/>
            <a:headEnd/>
            <a:tailEnd/>
          </a:ln>
        </p:spPr>
        <p:txBody>
          <a:bodyPr/>
          <a:lstStyle/>
          <a:p>
            <a:pPr eaLnBrk="0" hangingPunct="0"/>
            <a:r>
              <a:rPr lang="cs-CZ" sz="2400" b="0" i="0"/>
              <a:t>2</a:t>
            </a:r>
          </a:p>
        </p:txBody>
      </p:sp>
      <p:sp>
        <p:nvSpPr>
          <p:cNvPr id="13" name="Text Box 11"/>
          <p:cNvSpPr txBox="1">
            <a:spLocks noChangeArrowheads="1"/>
          </p:cNvSpPr>
          <p:nvPr/>
        </p:nvSpPr>
        <p:spPr bwMode="auto">
          <a:xfrm>
            <a:off x="4310063" y="1408783"/>
            <a:ext cx="1219200" cy="533400"/>
          </a:xfrm>
          <a:prstGeom prst="rect">
            <a:avLst/>
          </a:prstGeom>
          <a:noFill/>
          <a:ln w="9525">
            <a:noFill/>
            <a:miter lim="800000"/>
            <a:headEnd/>
            <a:tailEnd/>
          </a:ln>
        </p:spPr>
        <p:txBody>
          <a:bodyPr/>
          <a:lstStyle/>
          <a:p>
            <a:pPr eaLnBrk="0" hangingPunct="0"/>
            <a:r>
              <a:rPr lang="cs-CZ" sz="1400" i="0"/>
              <a:t>pozorovaná</a:t>
            </a:r>
          </a:p>
          <a:p>
            <a:pPr eaLnBrk="0" hangingPunct="0"/>
            <a:r>
              <a:rPr lang="cs-CZ" sz="1400" i="0"/>
              <a:t>četnost</a:t>
            </a:r>
          </a:p>
        </p:txBody>
      </p:sp>
      <p:sp>
        <p:nvSpPr>
          <p:cNvPr id="14" name="Text Box 12"/>
          <p:cNvSpPr txBox="1">
            <a:spLocks noChangeArrowheads="1"/>
          </p:cNvSpPr>
          <p:nvPr/>
        </p:nvSpPr>
        <p:spPr bwMode="auto">
          <a:xfrm>
            <a:off x="5572125" y="1408783"/>
            <a:ext cx="1133475" cy="533400"/>
          </a:xfrm>
          <a:prstGeom prst="rect">
            <a:avLst/>
          </a:prstGeom>
          <a:noFill/>
          <a:ln w="9525">
            <a:noFill/>
            <a:miter lim="800000"/>
            <a:headEnd/>
            <a:tailEnd/>
          </a:ln>
        </p:spPr>
        <p:txBody>
          <a:bodyPr/>
          <a:lstStyle/>
          <a:p>
            <a:pPr eaLnBrk="0" hangingPunct="0"/>
            <a:r>
              <a:rPr lang="cs-CZ" sz="1400" i="0"/>
              <a:t>očekávaná</a:t>
            </a:r>
          </a:p>
          <a:p>
            <a:pPr eaLnBrk="0" hangingPunct="0"/>
            <a:r>
              <a:rPr lang="cs-CZ" sz="1400" i="0"/>
              <a:t>četnost</a:t>
            </a:r>
          </a:p>
        </p:txBody>
      </p:sp>
      <p:sp>
        <p:nvSpPr>
          <p:cNvPr id="15" name="Text Box 13"/>
          <p:cNvSpPr txBox="1">
            <a:spLocks noChangeArrowheads="1"/>
          </p:cNvSpPr>
          <p:nvPr/>
        </p:nvSpPr>
        <p:spPr bwMode="auto">
          <a:xfrm>
            <a:off x="4286250" y="2056483"/>
            <a:ext cx="2381250" cy="295275"/>
          </a:xfrm>
          <a:prstGeom prst="rect">
            <a:avLst/>
          </a:prstGeom>
          <a:noFill/>
          <a:ln w="9525">
            <a:noFill/>
            <a:miter lim="800000"/>
            <a:headEnd/>
            <a:tailEnd/>
          </a:ln>
        </p:spPr>
        <p:txBody>
          <a:bodyPr/>
          <a:lstStyle/>
          <a:p>
            <a:pPr algn="ctr" eaLnBrk="0" hangingPunct="0"/>
            <a:r>
              <a:rPr lang="cs-CZ" sz="1600" i="0"/>
              <a:t>očekávaná četnost</a:t>
            </a:r>
          </a:p>
        </p:txBody>
      </p:sp>
      <p:sp>
        <p:nvSpPr>
          <p:cNvPr id="16" name="AutoShape 14"/>
          <p:cNvSpPr>
            <a:spLocks/>
          </p:cNvSpPr>
          <p:nvPr/>
        </p:nvSpPr>
        <p:spPr bwMode="auto">
          <a:xfrm>
            <a:off x="4324350" y="1361158"/>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17" name="AutoShape 15"/>
          <p:cNvSpPr>
            <a:spLocks/>
          </p:cNvSpPr>
          <p:nvPr/>
        </p:nvSpPr>
        <p:spPr bwMode="auto">
          <a:xfrm>
            <a:off x="6553200" y="1361158"/>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18" name="Text Box 16"/>
          <p:cNvSpPr txBox="1">
            <a:spLocks noChangeArrowheads="1"/>
          </p:cNvSpPr>
          <p:nvPr/>
        </p:nvSpPr>
        <p:spPr bwMode="auto">
          <a:xfrm>
            <a:off x="1843088" y="2667670"/>
            <a:ext cx="1447800" cy="333375"/>
          </a:xfrm>
          <a:prstGeom prst="rect">
            <a:avLst/>
          </a:prstGeom>
          <a:solidFill>
            <a:srgbClr val="CCFFFF"/>
          </a:solidFill>
          <a:ln w="9525">
            <a:noFill/>
            <a:prstDash val="dash"/>
            <a:miter lim="800000"/>
            <a:headEnd/>
            <a:tailEnd/>
          </a:ln>
        </p:spPr>
        <p:txBody>
          <a:bodyPr anchor="ctr"/>
          <a:lstStyle/>
          <a:p>
            <a:pPr algn="ctr" eaLnBrk="0" hangingPunct="0"/>
            <a:r>
              <a:rPr lang="cs-CZ" i="0"/>
              <a:t>I. jev 1</a:t>
            </a:r>
          </a:p>
        </p:txBody>
      </p:sp>
      <p:sp>
        <p:nvSpPr>
          <p:cNvPr id="19" name="Text Box 17"/>
          <p:cNvSpPr txBox="1">
            <a:spLocks noChangeArrowheads="1"/>
          </p:cNvSpPr>
          <p:nvPr/>
        </p:nvSpPr>
        <p:spPr bwMode="auto">
          <a:xfrm>
            <a:off x="4833938" y="2667670"/>
            <a:ext cx="1390650" cy="342900"/>
          </a:xfrm>
          <a:prstGeom prst="rect">
            <a:avLst/>
          </a:prstGeom>
          <a:solidFill>
            <a:srgbClr val="CCFFFF"/>
          </a:solidFill>
          <a:ln w="9525">
            <a:noFill/>
            <a:prstDash val="dash"/>
            <a:miter lim="800000"/>
            <a:headEnd/>
            <a:tailEnd/>
          </a:ln>
        </p:spPr>
        <p:txBody>
          <a:bodyPr anchor="ctr"/>
          <a:lstStyle/>
          <a:p>
            <a:pPr algn="ctr" eaLnBrk="0" hangingPunct="0"/>
            <a:r>
              <a:rPr lang="cs-CZ" i="0"/>
              <a:t>II. jev 2</a:t>
            </a:r>
          </a:p>
        </p:txBody>
      </p:sp>
      <p:sp>
        <p:nvSpPr>
          <p:cNvPr id="20" name="AutoShape 18"/>
          <p:cNvSpPr>
            <a:spLocks/>
          </p:cNvSpPr>
          <p:nvPr/>
        </p:nvSpPr>
        <p:spPr bwMode="auto">
          <a:xfrm rot="5400000">
            <a:off x="5448300" y="1505620"/>
            <a:ext cx="114300" cy="1981200"/>
          </a:xfrm>
          <a:prstGeom prst="rightBrace">
            <a:avLst>
              <a:gd name="adj1" fmla="val 144444"/>
              <a:gd name="adj2" fmla="val 50000"/>
            </a:avLst>
          </a:prstGeom>
          <a:noFill/>
          <a:ln w="28575">
            <a:solidFill>
              <a:srgbClr val="000000"/>
            </a:solidFill>
            <a:round/>
            <a:headEnd/>
            <a:tailEnd/>
          </a:ln>
        </p:spPr>
        <p:txBody>
          <a:bodyPr/>
          <a:lstStyle/>
          <a:p>
            <a:endParaRPr lang="cs-CZ"/>
          </a:p>
        </p:txBody>
      </p:sp>
      <p:sp>
        <p:nvSpPr>
          <p:cNvPr id="21" name="AutoShape 19"/>
          <p:cNvSpPr>
            <a:spLocks/>
          </p:cNvSpPr>
          <p:nvPr/>
        </p:nvSpPr>
        <p:spPr bwMode="auto">
          <a:xfrm rot="5400000">
            <a:off x="2486025" y="1505620"/>
            <a:ext cx="114300" cy="1981200"/>
          </a:xfrm>
          <a:prstGeom prst="rightBrace">
            <a:avLst>
              <a:gd name="adj1" fmla="val 144444"/>
              <a:gd name="adj2" fmla="val 50000"/>
            </a:avLst>
          </a:prstGeom>
          <a:noFill/>
          <a:ln w="28575">
            <a:solidFill>
              <a:srgbClr val="000000"/>
            </a:solidFill>
            <a:round/>
            <a:headEnd/>
            <a:tailEnd/>
          </a:ln>
        </p:spPr>
        <p:txBody>
          <a:bodyPr/>
          <a:lstStyle/>
          <a:p>
            <a:endParaRPr lang="cs-CZ"/>
          </a:p>
        </p:txBody>
      </p:sp>
      <p:sp>
        <p:nvSpPr>
          <p:cNvPr id="22" name="Text Box 20"/>
          <p:cNvSpPr txBox="1">
            <a:spLocks noChangeArrowheads="1"/>
          </p:cNvSpPr>
          <p:nvPr/>
        </p:nvSpPr>
        <p:spPr bwMode="auto">
          <a:xfrm>
            <a:off x="5353050" y="1421483"/>
            <a:ext cx="304800" cy="285750"/>
          </a:xfrm>
          <a:prstGeom prst="rect">
            <a:avLst/>
          </a:prstGeom>
          <a:noFill/>
          <a:ln w="9525">
            <a:noFill/>
            <a:miter lim="800000"/>
            <a:headEnd/>
            <a:tailEnd/>
          </a:ln>
        </p:spPr>
        <p:txBody>
          <a:bodyPr/>
          <a:lstStyle/>
          <a:p>
            <a:pPr eaLnBrk="0" hangingPunct="0"/>
            <a:r>
              <a:rPr lang="cs-CZ" sz="2400" b="0" i="0"/>
              <a:t>-</a:t>
            </a:r>
          </a:p>
        </p:txBody>
      </p:sp>
      <p:sp>
        <p:nvSpPr>
          <p:cNvPr id="23" name="Line 21"/>
          <p:cNvSpPr>
            <a:spLocks noChangeShapeType="1"/>
          </p:cNvSpPr>
          <p:nvPr/>
        </p:nvSpPr>
        <p:spPr bwMode="auto">
          <a:xfrm>
            <a:off x="4267200" y="2075533"/>
            <a:ext cx="2438400" cy="0"/>
          </a:xfrm>
          <a:prstGeom prst="line">
            <a:avLst/>
          </a:prstGeom>
          <a:noFill/>
          <a:ln w="19050">
            <a:solidFill>
              <a:srgbClr val="000000"/>
            </a:solidFill>
            <a:round/>
            <a:headEnd/>
            <a:tailEnd/>
          </a:ln>
        </p:spPr>
        <p:txBody>
          <a:bodyPr/>
          <a:lstStyle/>
          <a:p>
            <a:endParaRPr lang="cs-CZ"/>
          </a:p>
        </p:txBody>
      </p:sp>
      <p:sp>
        <p:nvSpPr>
          <p:cNvPr id="24" name="Line 22"/>
          <p:cNvSpPr>
            <a:spLocks noChangeShapeType="1"/>
          </p:cNvSpPr>
          <p:nvPr/>
        </p:nvSpPr>
        <p:spPr bwMode="auto">
          <a:xfrm flipV="1">
            <a:off x="1181100" y="2075533"/>
            <a:ext cx="2628900" cy="0"/>
          </a:xfrm>
          <a:prstGeom prst="line">
            <a:avLst/>
          </a:prstGeom>
          <a:noFill/>
          <a:ln w="19050">
            <a:solidFill>
              <a:srgbClr val="000000"/>
            </a:solidFill>
            <a:round/>
            <a:headEnd/>
            <a:tailEnd/>
          </a:ln>
        </p:spPr>
        <p:txBody>
          <a:bodyPr/>
          <a:lstStyle/>
          <a:p>
            <a:endParaRPr lang="cs-CZ"/>
          </a:p>
        </p:txBody>
      </p:sp>
      <p:sp>
        <p:nvSpPr>
          <p:cNvPr id="25" name="AutoShape 23"/>
          <p:cNvSpPr>
            <a:spLocks/>
          </p:cNvSpPr>
          <p:nvPr/>
        </p:nvSpPr>
        <p:spPr bwMode="auto">
          <a:xfrm>
            <a:off x="1225550" y="1361158"/>
            <a:ext cx="171450" cy="619125"/>
          </a:xfrm>
          <a:prstGeom prst="leftBracket">
            <a:avLst>
              <a:gd name="adj" fmla="val 30093"/>
            </a:avLst>
          </a:prstGeom>
          <a:noFill/>
          <a:ln w="28575">
            <a:solidFill>
              <a:srgbClr val="000000"/>
            </a:solidFill>
            <a:round/>
            <a:headEnd/>
            <a:tailEnd/>
          </a:ln>
        </p:spPr>
        <p:txBody>
          <a:bodyPr/>
          <a:lstStyle/>
          <a:p>
            <a:endParaRPr lang="cs-CZ"/>
          </a:p>
        </p:txBody>
      </p:sp>
      <p:sp>
        <p:nvSpPr>
          <p:cNvPr id="26" name="AutoShape 24"/>
          <p:cNvSpPr>
            <a:spLocks/>
          </p:cNvSpPr>
          <p:nvPr/>
        </p:nvSpPr>
        <p:spPr bwMode="auto">
          <a:xfrm>
            <a:off x="3590925" y="1361158"/>
            <a:ext cx="76200" cy="609600"/>
          </a:xfrm>
          <a:prstGeom prst="rightBracket">
            <a:avLst>
              <a:gd name="adj" fmla="val 66667"/>
            </a:avLst>
          </a:prstGeom>
          <a:noFill/>
          <a:ln w="28575">
            <a:solidFill>
              <a:srgbClr val="000000"/>
            </a:solidFill>
            <a:round/>
            <a:headEnd/>
            <a:tailEnd/>
          </a:ln>
        </p:spPr>
        <p:txBody>
          <a:bodyPr/>
          <a:lstStyle/>
          <a:p>
            <a:endParaRPr lang="cs-CZ"/>
          </a:p>
        </p:txBody>
      </p:sp>
      <p:sp>
        <p:nvSpPr>
          <p:cNvPr id="27" name="Text Box 25"/>
          <p:cNvSpPr txBox="1">
            <a:spLocks noChangeArrowheads="1"/>
          </p:cNvSpPr>
          <p:nvPr/>
        </p:nvSpPr>
        <p:spPr bwMode="auto">
          <a:xfrm>
            <a:off x="6689725" y="1294483"/>
            <a:ext cx="304800" cy="285750"/>
          </a:xfrm>
          <a:prstGeom prst="rect">
            <a:avLst/>
          </a:prstGeom>
          <a:noFill/>
          <a:ln w="9525">
            <a:noFill/>
            <a:miter lim="800000"/>
            <a:headEnd/>
            <a:tailEnd/>
          </a:ln>
        </p:spPr>
        <p:txBody>
          <a:bodyPr/>
          <a:lstStyle/>
          <a:p>
            <a:pPr eaLnBrk="0" hangingPunct="0"/>
            <a:r>
              <a:rPr lang="cs-CZ" sz="2400" b="0" i="0"/>
              <a:t>2</a:t>
            </a:r>
          </a:p>
        </p:txBody>
      </p:sp>
      <p:sp>
        <p:nvSpPr>
          <p:cNvPr id="28" name="Text Box 26"/>
          <p:cNvSpPr txBox="1">
            <a:spLocks noChangeArrowheads="1"/>
          </p:cNvSpPr>
          <p:nvPr/>
        </p:nvSpPr>
        <p:spPr bwMode="auto">
          <a:xfrm>
            <a:off x="2336800" y="1434183"/>
            <a:ext cx="304800" cy="285750"/>
          </a:xfrm>
          <a:prstGeom prst="rect">
            <a:avLst/>
          </a:prstGeom>
          <a:noFill/>
          <a:ln w="9525">
            <a:noFill/>
            <a:miter lim="800000"/>
            <a:headEnd/>
            <a:tailEnd/>
          </a:ln>
        </p:spPr>
        <p:txBody>
          <a:bodyPr/>
          <a:lstStyle/>
          <a:p>
            <a:pPr eaLnBrk="0" hangingPunct="0"/>
            <a:r>
              <a:rPr lang="cs-CZ" sz="2400" b="0" i="0"/>
              <a:t>-</a:t>
            </a:r>
          </a:p>
        </p:txBody>
      </p:sp>
      <p:pic>
        <p:nvPicPr>
          <p:cNvPr id="29" name="Picture 27"/>
          <p:cNvPicPr>
            <a:picLocks noChangeAspect="1" noChangeArrowheads="1"/>
          </p:cNvPicPr>
          <p:nvPr/>
        </p:nvPicPr>
        <p:blipFill>
          <a:blip r:embed="rId5" cstate="print"/>
          <a:srcRect/>
          <a:stretch>
            <a:fillRect/>
          </a:stretch>
        </p:blipFill>
        <p:spPr bwMode="auto">
          <a:xfrm>
            <a:off x="7010400" y="1218283"/>
            <a:ext cx="2057400" cy="1228725"/>
          </a:xfrm>
          <a:prstGeom prst="rect">
            <a:avLst/>
          </a:prstGeom>
          <a:noFill/>
          <a:ln w="9525">
            <a:noFill/>
            <a:miter lim="800000"/>
            <a:headEnd/>
            <a:tailEnd/>
          </a:ln>
        </p:spPr>
      </p:pic>
      <p:sp>
        <p:nvSpPr>
          <p:cNvPr id="30" name="Text Box 28"/>
          <p:cNvSpPr txBox="1">
            <a:spLocks noChangeArrowheads="1"/>
          </p:cNvSpPr>
          <p:nvPr/>
        </p:nvSpPr>
        <p:spPr bwMode="auto">
          <a:xfrm>
            <a:off x="228600" y="3077245"/>
            <a:ext cx="1295400" cy="314325"/>
          </a:xfrm>
          <a:prstGeom prst="rect">
            <a:avLst/>
          </a:prstGeom>
          <a:solidFill>
            <a:srgbClr val="000066"/>
          </a:solidFill>
          <a:ln w="9525">
            <a:noFill/>
            <a:miter lim="800000"/>
            <a:headEnd/>
            <a:tailEnd/>
          </a:ln>
        </p:spPr>
        <p:txBody>
          <a:bodyPr anchor="ctr"/>
          <a:lstStyle/>
          <a:p>
            <a:pPr algn="ctr" eaLnBrk="0" hangingPunct="0"/>
            <a:r>
              <a:rPr lang="cs-CZ" sz="2000" i="0">
                <a:solidFill>
                  <a:schemeClr val="bg1"/>
                </a:solidFill>
              </a:rPr>
              <a:t>Příklad</a:t>
            </a:r>
          </a:p>
        </p:txBody>
      </p:sp>
      <p:sp>
        <p:nvSpPr>
          <p:cNvPr id="31" name="Text Box 29"/>
          <p:cNvSpPr txBox="1">
            <a:spLocks noChangeArrowheads="1"/>
          </p:cNvSpPr>
          <p:nvPr/>
        </p:nvSpPr>
        <p:spPr bwMode="auto">
          <a:xfrm>
            <a:off x="2438400" y="3086770"/>
            <a:ext cx="6019800" cy="685800"/>
          </a:xfrm>
          <a:prstGeom prst="rect">
            <a:avLst/>
          </a:prstGeom>
          <a:noFill/>
          <a:ln w="9525">
            <a:noFill/>
            <a:miter lim="800000"/>
            <a:headEnd/>
            <a:tailEnd/>
          </a:ln>
        </p:spPr>
        <p:txBody>
          <a:bodyPr anchor="ctr"/>
          <a:lstStyle/>
          <a:p>
            <a:pPr algn="ctr" eaLnBrk="0" hangingPunct="0"/>
            <a:r>
              <a:rPr lang="cs-CZ" i="0"/>
              <a:t>10 000 lidí hází mincí           rub: 4 000 případů (R)</a:t>
            </a:r>
          </a:p>
          <a:p>
            <a:pPr algn="ctr" eaLnBrk="0" hangingPunct="0"/>
            <a:r>
              <a:rPr lang="cs-CZ" i="0"/>
              <a:t>                                            líc: 6 000</a:t>
            </a:r>
            <a:r>
              <a:rPr lang="cs-CZ" sz="2400" i="0"/>
              <a:t> </a:t>
            </a:r>
            <a:r>
              <a:rPr lang="cs-CZ" i="0"/>
              <a:t>případů (L)</a:t>
            </a:r>
          </a:p>
        </p:txBody>
      </p:sp>
      <p:sp>
        <p:nvSpPr>
          <p:cNvPr id="32" name="WordArt 30"/>
          <p:cNvSpPr>
            <a:spLocks noChangeArrowheads="1" noChangeShapeType="1"/>
          </p:cNvSpPr>
          <p:nvPr/>
        </p:nvSpPr>
        <p:spPr bwMode="auto">
          <a:xfrm>
            <a:off x="2057400" y="3070895"/>
            <a:ext cx="276225" cy="361950"/>
          </a:xfrm>
          <a:prstGeom prst="rect">
            <a:avLst/>
          </a:prstGeom>
        </p:spPr>
        <p:txBody>
          <a:bodyPr wrap="none" fromWordArt="1">
            <a:prstTxWarp prst="textPlain">
              <a:avLst>
                <a:gd name="adj" fmla="val 50000"/>
              </a:avLst>
            </a:prstTxWarp>
          </a:bodyPr>
          <a:lstStyle/>
          <a:p>
            <a:pPr algn="ctr"/>
            <a:r>
              <a:rPr lang="cs-CZ" sz="3600" kern="10">
                <a:ln w="9525">
                  <a:solidFill>
                    <a:srgbClr val="000000"/>
                  </a:solidFill>
                  <a:round/>
                  <a:headEnd/>
                  <a:tailEnd/>
                </a:ln>
                <a:solidFill>
                  <a:srgbClr val="000000"/>
                </a:solidFill>
                <a:latin typeface="Wingdings"/>
              </a:rPr>
              <a:t>ü</a:t>
            </a:r>
          </a:p>
        </p:txBody>
      </p:sp>
      <p:sp>
        <p:nvSpPr>
          <p:cNvPr id="33" name="Text Box 31"/>
          <p:cNvSpPr txBox="1">
            <a:spLocks noChangeArrowheads="1"/>
          </p:cNvSpPr>
          <p:nvPr/>
        </p:nvSpPr>
        <p:spPr bwMode="auto">
          <a:xfrm>
            <a:off x="2743200" y="3791620"/>
            <a:ext cx="6400800" cy="561975"/>
          </a:xfrm>
          <a:prstGeom prst="rect">
            <a:avLst/>
          </a:prstGeom>
          <a:noFill/>
          <a:ln w="9525">
            <a:noFill/>
            <a:miter lim="800000"/>
            <a:headEnd/>
            <a:tailEnd/>
          </a:ln>
        </p:spPr>
        <p:txBody>
          <a:bodyPr/>
          <a:lstStyle/>
          <a:p>
            <a:pPr eaLnBrk="0" hangingPunct="0"/>
            <a:r>
              <a:rPr lang="cs-CZ" i="0"/>
              <a:t>Lze výsledek považovat za statisticky významně odlišný</a:t>
            </a:r>
          </a:p>
          <a:p>
            <a:pPr eaLnBrk="0" hangingPunct="0"/>
            <a:r>
              <a:rPr lang="cs-CZ" i="0"/>
              <a:t>(nebo neodlišný) od očekávaného poměru R : L = 1 : 1 ?</a:t>
            </a:r>
          </a:p>
        </p:txBody>
      </p:sp>
      <p:sp>
        <p:nvSpPr>
          <p:cNvPr id="34" name="WordArt 32"/>
          <p:cNvSpPr>
            <a:spLocks noChangeArrowheads="1" noChangeShapeType="1"/>
          </p:cNvSpPr>
          <p:nvPr/>
        </p:nvSpPr>
        <p:spPr bwMode="auto">
          <a:xfrm>
            <a:off x="2057400" y="3972595"/>
            <a:ext cx="200025" cy="304800"/>
          </a:xfrm>
          <a:prstGeom prst="rect">
            <a:avLst/>
          </a:prstGeom>
        </p:spPr>
        <p:txBody>
          <a:bodyPr wrap="none" fromWordArt="1">
            <a:prstTxWarp prst="textPlain">
              <a:avLst>
                <a:gd name="adj" fmla="val 50000"/>
              </a:avLst>
            </a:prstTxWarp>
          </a:bodyPr>
          <a:lstStyle/>
          <a:p>
            <a:pPr algn="ctr"/>
            <a:r>
              <a:rPr lang="cs-CZ" sz="3600" kern="10">
                <a:ln w="9525">
                  <a:solidFill>
                    <a:srgbClr val="000000"/>
                  </a:solidFill>
                  <a:round/>
                  <a:headEnd/>
                  <a:tailEnd/>
                </a:ln>
                <a:solidFill>
                  <a:srgbClr val="000000"/>
                </a:solidFill>
                <a:latin typeface="Arial Black"/>
              </a:rPr>
              <a:t>?</a:t>
            </a:r>
          </a:p>
        </p:txBody>
      </p:sp>
      <p:sp>
        <p:nvSpPr>
          <p:cNvPr id="35" name="Line 33"/>
          <p:cNvSpPr>
            <a:spLocks noChangeShapeType="1"/>
          </p:cNvSpPr>
          <p:nvPr/>
        </p:nvSpPr>
        <p:spPr bwMode="auto">
          <a:xfrm flipV="1">
            <a:off x="5219700" y="3253458"/>
            <a:ext cx="342900" cy="0"/>
          </a:xfrm>
          <a:prstGeom prst="line">
            <a:avLst/>
          </a:prstGeom>
          <a:noFill/>
          <a:ln w="9525">
            <a:solidFill>
              <a:srgbClr val="000000"/>
            </a:solidFill>
            <a:round/>
            <a:headEnd/>
            <a:tailEnd type="triangle" w="med" len="med"/>
          </a:ln>
        </p:spPr>
        <p:txBody>
          <a:bodyPr/>
          <a:lstStyle/>
          <a:p>
            <a:endParaRPr lang="cs-CZ"/>
          </a:p>
        </p:txBody>
      </p:sp>
      <p:sp>
        <p:nvSpPr>
          <p:cNvPr id="36" name="Line 34"/>
          <p:cNvSpPr>
            <a:spLocks noChangeShapeType="1"/>
          </p:cNvSpPr>
          <p:nvPr/>
        </p:nvSpPr>
        <p:spPr bwMode="auto">
          <a:xfrm>
            <a:off x="5219700" y="3253458"/>
            <a:ext cx="342900" cy="290512"/>
          </a:xfrm>
          <a:prstGeom prst="line">
            <a:avLst/>
          </a:prstGeom>
          <a:noFill/>
          <a:ln w="9525">
            <a:solidFill>
              <a:srgbClr val="000000"/>
            </a:solidFill>
            <a:round/>
            <a:headEnd/>
            <a:tailEnd type="triangle" w="med" len="med"/>
          </a:ln>
        </p:spPr>
        <p:txBody>
          <a:bodyPr/>
          <a:lstStyle/>
          <a:p>
            <a:endParaRPr lang="cs-CZ"/>
          </a:p>
        </p:txBody>
      </p:sp>
      <p:sp>
        <p:nvSpPr>
          <p:cNvPr id="37" name="Rectangle 35"/>
          <p:cNvSpPr>
            <a:spLocks noChangeArrowheads="1"/>
          </p:cNvSpPr>
          <p:nvPr/>
        </p:nvSpPr>
        <p:spPr bwMode="auto">
          <a:xfrm>
            <a:off x="1828800" y="5760120"/>
            <a:ext cx="7239000" cy="381000"/>
          </a:xfrm>
          <a:prstGeom prst="rect">
            <a:avLst/>
          </a:prstGeom>
          <a:solidFill>
            <a:srgbClr val="A50021"/>
          </a:solidFill>
          <a:ln w="9525">
            <a:noFill/>
            <a:prstDash val="dash"/>
            <a:miter lim="800000"/>
            <a:headEnd/>
            <a:tailEnd/>
          </a:ln>
        </p:spPr>
        <p:txBody>
          <a:bodyPr anchor="ctr"/>
          <a:lstStyle/>
          <a:p>
            <a:pPr algn="ctr" eaLnBrk="0" hangingPunct="0"/>
            <a:r>
              <a:rPr lang="cs-CZ" sz="2400" i="0">
                <a:solidFill>
                  <a:schemeClr val="bg1"/>
                </a:solidFill>
                <a:latin typeface="Times New Roman" pitchFamily="18" charset="0"/>
              </a:rPr>
              <a:t> </a:t>
            </a:r>
            <a:r>
              <a:rPr lang="cs-CZ" sz="2000" i="0">
                <a:solidFill>
                  <a:schemeClr val="bg1"/>
                </a:solidFill>
              </a:rPr>
              <a:t>Rozdíl je vysoce statisticky významný (p &lt;&lt; 0,001]</a:t>
            </a:r>
          </a:p>
        </p:txBody>
      </p:sp>
      <p:graphicFrame>
        <p:nvGraphicFramePr>
          <p:cNvPr id="38" name="Object 36"/>
          <p:cNvGraphicFramePr>
            <a:graphicFrameLocks noChangeAspect="1"/>
          </p:cNvGraphicFramePr>
          <p:nvPr/>
        </p:nvGraphicFramePr>
        <p:xfrm>
          <a:off x="2757488" y="4534570"/>
          <a:ext cx="5700712" cy="633413"/>
        </p:xfrm>
        <a:graphic>
          <a:graphicData uri="http://schemas.openxmlformats.org/presentationml/2006/ole">
            <mc:AlternateContent xmlns:mc="http://schemas.openxmlformats.org/markup-compatibility/2006">
              <mc:Choice xmlns:v="urn:schemas-microsoft-com:vml" Requires="v">
                <p:oleObj spid="_x0000_s96316" name="Rovnice" r:id="rId6" imgW="2869920" imgH="431640" progId="Equation.3">
                  <p:embed/>
                </p:oleObj>
              </mc:Choice>
              <mc:Fallback>
                <p:oleObj name="Rovnice" r:id="rId6" imgW="2869920" imgH="43164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4534570"/>
                        <a:ext cx="5700712" cy="633413"/>
                      </a:xfrm>
                      <a:prstGeom prst="rect">
                        <a:avLst/>
                      </a:prstGeom>
                      <a:solidFill>
                        <a:srgbClr val="99CCFF"/>
                      </a:solidFill>
                      <a:ln w="9525">
                        <a:solidFill>
                          <a:schemeClr val="tx1"/>
                        </a:solidFill>
                        <a:miter lim="800000"/>
                        <a:headEnd/>
                        <a:tailEnd/>
                      </a:ln>
                    </p:spPr>
                  </p:pic>
                </p:oleObj>
              </mc:Fallback>
            </mc:AlternateContent>
          </a:graphicData>
        </a:graphic>
      </p:graphicFrame>
      <p:sp>
        <p:nvSpPr>
          <p:cNvPr id="39" name="Rectangle 37"/>
          <p:cNvSpPr>
            <a:spLocks noChangeArrowheads="1"/>
          </p:cNvSpPr>
          <p:nvPr/>
        </p:nvSpPr>
        <p:spPr bwMode="auto">
          <a:xfrm>
            <a:off x="2366963" y="5283870"/>
            <a:ext cx="6067425" cy="419100"/>
          </a:xfrm>
          <a:prstGeom prst="rect">
            <a:avLst/>
          </a:prstGeom>
          <a:noFill/>
          <a:ln w="9525">
            <a:noFill/>
            <a:prstDash val="dash"/>
            <a:miter lim="800000"/>
            <a:headEnd/>
            <a:tailEnd/>
          </a:ln>
        </p:spPr>
        <p:txBody>
          <a:bodyPr/>
          <a:lstStyle/>
          <a:p>
            <a:pPr eaLnBrk="0" hangingPunct="0"/>
            <a:r>
              <a:rPr lang="cs-CZ" sz="2000" b="0" i="0"/>
              <a:t>Tabulková hodnota:</a:t>
            </a:r>
          </a:p>
        </p:txBody>
      </p:sp>
      <p:graphicFrame>
        <p:nvGraphicFramePr>
          <p:cNvPr id="40" name="Object 38"/>
          <p:cNvGraphicFramePr>
            <a:graphicFrameLocks noChangeAspect="1"/>
          </p:cNvGraphicFramePr>
          <p:nvPr/>
        </p:nvGraphicFramePr>
        <p:xfrm>
          <a:off x="4895850" y="5183858"/>
          <a:ext cx="3867150" cy="523875"/>
        </p:xfrm>
        <a:graphic>
          <a:graphicData uri="http://schemas.openxmlformats.org/presentationml/2006/ole">
            <mc:AlternateContent xmlns:mc="http://schemas.openxmlformats.org/markup-compatibility/2006">
              <mc:Choice xmlns:v="urn:schemas-microsoft-com:vml" Requires="v">
                <p:oleObj spid="_x0000_s96317" name="Rovnice" r:id="rId8" imgW="2514600" imgH="342720" progId="Equation.3">
                  <p:embed/>
                </p:oleObj>
              </mc:Choice>
              <mc:Fallback>
                <p:oleObj name="Rovnice" r:id="rId8" imgW="2514600" imgH="342720" progId="Equation.3">
                  <p:embed/>
                  <p:pic>
                    <p:nvPicPr>
                      <p:cNvPr id="0" name="Object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5183858"/>
                        <a:ext cx="38671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AutoShape 39"/>
          <p:cNvSpPr>
            <a:spLocks noChangeArrowheads="1"/>
          </p:cNvSpPr>
          <p:nvPr/>
        </p:nvSpPr>
        <p:spPr bwMode="auto">
          <a:xfrm>
            <a:off x="852488" y="5745833"/>
            <a:ext cx="671512" cy="381000"/>
          </a:xfrm>
          <a:custGeom>
            <a:avLst/>
            <a:gdLst>
              <a:gd name="T0" fmla="*/ 503634 w 21600"/>
              <a:gd name="T1" fmla="*/ 0 h 21600"/>
              <a:gd name="T2" fmla="*/ 0 w 21600"/>
              <a:gd name="T3" fmla="*/ 190500 h 21600"/>
              <a:gd name="T4" fmla="*/ 503634 w 21600"/>
              <a:gd name="T5" fmla="*/ 381000 h 21600"/>
              <a:gd name="T6" fmla="*/ 671512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anchor="ctr">
            <a:spAutoFit/>
          </a:bodyPr>
          <a:lstStyle/>
          <a:p>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a:t>
            </a:r>
            <a:r>
              <a:rPr lang="cs-CZ" dirty="0" smtClean="0"/>
              <a:t>říklady:</a:t>
            </a:r>
          </a:p>
          <a:p>
            <a:r>
              <a:rPr lang="cs-CZ" dirty="0"/>
              <a:t>vytvoření skupin diagnóz onemocnění s podobnými léčebnými náklady</a:t>
            </a:r>
            <a:endParaRPr lang="en-US" dirty="0"/>
          </a:p>
          <a:p>
            <a:r>
              <a:rPr lang="cs-CZ" dirty="0"/>
              <a:t>vytvoření skupin lokalit podle výskytu určitých druhů rostlin a živočichů</a:t>
            </a:r>
            <a:endParaRPr lang="en-US" dirty="0"/>
          </a:p>
          <a:p>
            <a:r>
              <a:rPr lang="cs-CZ" dirty="0"/>
              <a:t>vytvoření skupin genů a subjektů na základě dat genové </a:t>
            </a:r>
            <a:r>
              <a:rPr lang="cs-CZ" dirty="0" smtClean="0"/>
              <a:t>exprese</a:t>
            </a:r>
          </a:p>
          <a:p>
            <a:r>
              <a:rPr lang="cs-CZ" dirty="0" smtClean="0"/>
              <a:t>vytvoření skupin subjektů se schizofrenií podle kognitivních skóre a neurologických parametrů</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6</a:t>
            </a:fld>
            <a:endParaRPr lang="cs-CZ" dirty="0"/>
          </a:p>
        </p:txBody>
      </p:sp>
      <p:sp>
        <p:nvSpPr>
          <p:cNvPr id="7" name="Nadpis 1"/>
          <p:cNvSpPr>
            <a:spLocks noGrp="1"/>
          </p:cNvSpPr>
          <p:nvPr>
            <p:ph type="title"/>
          </p:nvPr>
        </p:nvSpPr>
        <p:spPr>
          <a:xfrm>
            <a:off x="519136" y="174126"/>
            <a:ext cx="8167663" cy="706090"/>
          </a:xfrm>
        </p:spPr>
        <p:txBody>
          <a:bodyPr>
            <a:normAutofit fontScale="90000"/>
          </a:bodyPr>
          <a:lstStyle/>
          <a:p>
            <a:r>
              <a:rPr lang="cs-CZ" b="1" dirty="0"/>
              <a:t>Cíle vícerozměrné </a:t>
            </a:r>
            <a:r>
              <a:rPr lang="cs-CZ" b="1" dirty="0" smtClean="0"/>
              <a:t>analýzy dat</a:t>
            </a:r>
            <a:r>
              <a:rPr lang="cs-CZ" dirty="0"/>
              <a:t/>
            </a:r>
            <a:br>
              <a:rPr lang="cs-CZ" dirty="0"/>
            </a:br>
            <a:r>
              <a:rPr lang="cs-CZ" sz="2700" dirty="0"/>
              <a:t>2</a:t>
            </a:r>
            <a:r>
              <a:rPr lang="cs-CZ" sz="2700" dirty="0" smtClean="0"/>
              <a:t>. </a:t>
            </a:r>
            <a:r>
              <a:rPr lang="cs-CZ" sz="2700" dirty="0"/>
              <a:t>Vytvoření shluků subjektů, objektů nebo proměnných </a:t>
            </a:r>
            <a:endParaRPr lang="en-US" sz="2700" dirty="0"/>
          </a:p>
        </p:txBody>
      </p:sp>
      <p:grpSp>
        <p:nvGrpSpPr>
          <p:cNvPr id="8" name="Group 4"/>
          <p:cNvGrpSpPr/>
          <p:nvPr/>
        </p:nvGrpSpPr>
        <p:grpSpPr>
          <a:xfrm>
            <a:off x="2745200" y="3212976"/>
            <a:ext cx="3013827" cy="2948899"/>
            <a:chOff x="-2620416" y="3861048"/>
            <a:chExt cx="1440160" cy="1440160"/>
          </a:xfrm>
        </p:grpSpPr>
        <p:cxnSp>
          <p:nvCxnSpPr>
            <p:cNvPr id="9" name="Straight Connector 5"/>
            <p:cNvCxnSpPr/>
            <p:nvPr/>
          </p:nvCxnSpPr>
          <p:spPr>
            <a:xfrm rot="5400000">
              <a:off x="-3340496" y="458112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6"/>
            <p:cNvCxnSpPr/>
            <p:nvPr/>
          </p:nvCxnSpPr>
          <p:spPr>
            <a:xfrm rot="10800000">
              <a:off x="-2620416" y="53012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3"/>
          <p:cNvSpPr/>
          <p:nvPr/>
        </p:nvSpPr>
        <p:spPr>
          <a:xfrm>
            <a:off x="5288446"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8" name="Oval 14"/>
          <p:cNvSpPr/>
          <p:nvPr/>
        </p:nvSpPr>
        <p:spPr>
          <a:xfrm>
            <a:off x="5137755" y="4392536"/>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al 16"/>
          <p:cNvSpPr/>
          <p:nvPr/>
        </p:nvSpPr>
        <p:spPr>
          <a:xfrm>
            <a:off x="5137755"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1" name="Oval 46"/>
          <p:cNvSpPr/>
          <p:nvPr/>
        </p:nvSpPr>
        <p:spPr>
          <a:xfrm>
            <a:off x="2895891" y="3254123"/>
            <a:ext cx="1657605" cy="117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al 47"/>
          <p:cNvSpPr/>
          <p:nvPr/>
        </p:nvSpPr>
        <p:spPr>
          <a:xfrm>
            <a:off x="2866863" y="4865731"/>
            <a:ext cx="1506914" cy="117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al 48"/>
          <p:cNvSpPr/>
          <p:nvPr/>
        </p:nvSpPr>
        <p:spPr>
          <a:xfrm>
            <a:off x="4471971" y="4097646"/>
            <a:ext cx="1657605" cy="1916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val 7"/>
          <p:cNvSpPr/>
          <p:nvPr/>
        </p:nvSpPr>
        <p:spPr>
          <a:xfrm>
            <a:off x="3073496" y="3549013"/>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6" name="Oval 8"/>
          <p:cNvSpPr/>
          <p:nvPr/>
        </p:nvSpPr>
        <p:spPr>
          <a:xfrm>
            <a:off x="3826953" y="3401568"/>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7" name="Oval 9"/>
          <p:cNvSpPr/>
          <p:nvPr/>
        </p:nvSpPr>
        <p:spPr>
          <a:xfrm>
            <a:off x="3525570" y="3843903"/>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8" name="Oval 10"/>
          <p:cNvSpPr/>
          <p:nvPr/>
        </p:nvSpPr>
        <p:spPr>
          <a:xfrm>
            <a:off x="3118916"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9" name="Oval 11"/>
          <p:cNvSpPr/>
          <p:nvPr/>
        </p:nvSpPr>
        <p:spPr>
          <a:xfrm>
            <a:off x="3570775" y="5424650"/>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0" name="Oval 12"/>
          <p:cNvSpPr/>
          <p:nvPr/>
        </p:nvSpPr>
        <p:spPr>
          <a:xfrm>
            <a:off x="3374878"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1" name="Oval 15"/>
          <p:cNvSpPr/>
          <p:nvPr/>
        </p:nvSpPr>
        <p:spPr>
          <a:xfrm>
            <a:off x="4722903" y="4982315"/>
            <a:ext cx="406654" cy="397893"/>
          </a:xfrm>
          <a:prstGeom prst="ellipse">
            <a:avLst/>
          </a:prstGeom>
          <a:solidFill>
            <a:srgbClr val="FFC000"/>
          </a:solidFill>
          <a:ln>
            <a:solidFill>
              <a:srgbClr val="F0A2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62134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Kontingenční tabulky - 0 :Nezávislost dvou jevů A </a:t>
            </a:r>
            <a:r>
              <a:rPr lang="cs-CZ" dirty="0" err="1" smtClean="0"/>
              <a:t>a</a:t>
            </a:r>
            <a:r>
              <a:rPr lang="cs-CZ" dirty="0" smtClean="0"/>
              <a:t> B</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60</a:t>
            </a:fld>
            <a:endParaRPr lang="cs-CZ"/>
          </a:p>
        </p:txBody>
      </p:sp>
      <p:sp>
        <p:nvSpPr>
          <p:cNvPr id="5" name="Rectangle 4"/>
          <p:cNvSpPr>
            <a:spLocks noChangeArrowheads="1"/>
          </p:cNvSpPr>
          <p:nvPr/>
        </p:nvSpPr>
        <p:spPr bwMode="auto">
          <a:xfrm>
            <a:off x="231775" y="1763490"/>
            <a:ext cx="1676400" cy="914400"/>
          </a:xfrm>
          <a:prstGeom prst="rect">
            <a:avLst/>
          </a:prstGeom>
          <a:solidFill>
            <a:srgbClr val="FF0000"/>
          </a:solidFill>
          <a:ln w="9525">
            <a:noFill/>
            <a:miter lim="800000"/>
            <a:headEnd/>
            <a:tailEnd/>
          </a:ln>
        </p:spPr>
        <p:txBody>
          <a:bodyPr anchor="ctr"/>
          <a:lstStyle/>
          <a:p>
            <a:pPr algn="ctr" eaLnBrk="0" hangingPunct="0"/>
            <a:r>
              <a:rPr lang="cs-CZ" i="0">
                <a:solidFill>
                  <a:schemeClr val="bg1"/>
                </a:solidFill>
              </a:rPr>
              <a:t>Kontingenční tabulka</a:t>
            </a:r>
          </a:p>
          <a:p>
            <a:pPr algn="ctr" eaLnBrk="0" hangingPunct="0"/>
            <a:r>
              <a:rPr lang="cs-CZ" i="0">
                <a:solidFill>
                  <a:schemeClr val="bg1"/>
                </a:solidFill>
              </a:rPr>
              <a:t>2 x 2</a:t>
            </a:r>
          </a:p>
        </p:txBody>
      </p:sp>
      <p:sp>
        <p:nvSpPr>
          <p:cNvPr id="6" name="Rectangle 5"/>
          <p:cNvSpPr>
            <a:spLocks noChangeArrowheads="1"/>
          </p:cNvSpPr>
          <p:nvPr/>
        </p:nvSpPr>
        <p:spPr bwMode="auto">
          <a:xfrm>
            <a:off x="7162800" y="1392015"/>
            <a:ext cx="1981200" cy="400050"/>
          </a:xfrm>
          <a:prstGeom prst="rect">
            <a:avLst/>
          </a:prstGeom>
          <a:noFill/>
          <a:ln w="9525">
            <a:noFill/>
            <a:prstDash val="dash"/>
            <a:miter lim="800000"/>
            <a:headEnd/>
            <a:tailEnd/>
          </a:ln>
        </p:spPr>
        <p:txBody>
          <a:bodyPr/>
          <a:lstStyle/>
          <a:p>
            <a:pPr eaLnBrk="0" hangingPunct="0"/>
            <a:r>
              <a:rPr lang="cs-CZ" b="0" i="0"/>
              <a:t>N = a + b + c + d</a:t>
            </a:r>
          </a:p>
        </p:txBody>
      </p:sp>
      <p:pic>
        <p:nvPicPr>
          <p:cNvPr id="7" name="Picture 6"/>
          <p:cNvPicPr>
            <a:picLocks noChangeAspect="1" noChangeArrowheads="1"/>
          </p:cNvPicPr>
          <p:nvPr/>
        </p:nvPicPr>
        <p:blipFill>
          <a:blip r:embed="rId3" cstate="print"/>
          <a:srcRect/>
          <a:stretch>
            <a:fillRect/>
          </a:stretch>
        </p:blipFill>
        <p:spPr bwMode="auto">
          <a:xfrm>
            <a:off x="7239000" y="1882552"/>
            <a:ext cx="1485900" cy="47625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7239000" y="2415952"/>
          <a:ext cx="1485900" cy="485775"/>
        </p:xfrm>
        <a:graphic>
          <a:graphicData uri="http://schemas.openxmlformats.org/presentationml/2006/ole">
            <mc:AlternateContent xmlns:mc="http://schemas.openxmlformats.org/markup-compatibility/2006">
              <mc:Choice xmlns:v="urn:schemas-microsoft-com:vml" Requires="v">
                <p:oleObj spid="_x0000_s97529" name="Rovnice" r:id="rId4" imgW="1002960" imgH="393480" progId="Equation.3">
                  <p:embed/>
                </p:oleObj>
              </mc:Choice>
              <mc:Fallback>
                <p:oleObj name="Rovnice" r:id="rId4" imgW="100296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415952"/>
                        <a:ext cx="14859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8"/>
          <p:cNvGraphicFramePr>
            <a:graphicFrameLocks noGrp="1"/>
          </p:cNvGraphicFramePr>
          <p:nvPr/>
        </p:nvGraphicFramePr>
        <p:xfrm>
          <a:off x="1981200" y="1196752"/>
          <a:ext cx="4953000" cy="19812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2100" b="1" i="0" u="none" strike="noStrike" cap="none" normalizeH="0" baseline="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Podíl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Podíl (+)</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Line 46"/>
          <p:cNvSpPr>
            <a:spLocks noChangeShapeType="1"/>
          </p:cNvSpPr>
          <p:nvPr/>
        </p:nvSpPr>
        <p:spPr bwMode="auto">
          <a:xfrm>
            <a:off x="2076450" y="1320577"/>
            <a:ext cx="0" cy="314325"/>
          </a:xfrm>
          <a:prstGeom prst="line">
            <a:avLst/>
          </a:prstGeom>
          <a:noFill/>
          <a:ln w="19050">
            <a:solidFill>
              <a:srgbClr val="000000"/>
            </a:solidFill>
            <a:round/>
            <a:headEnd/>
            <a:tailEnd type="triangle" w="med" len="med"/>
          </a:ln>
        </p:spPr>
        <p:txBody>
          <a:bodyPr/>
          <a:lstStyle/>
          <a:p>
            <a:endParaRPr lang="cs-CZ"/>
          </a:p>
        </p:txBody>
      </p:sp>
      <p:sp>
        <p:nvSpPr>
          <p:cNvPr id="11" name="Line 47"/>
          <p:cNvSpPr>
            <a:spLocks noChangeShapeType="1"/>
          </p:cNvSpPr>
          <p:nvPr/>
        </p:nvSpPr>
        <p:spPr bwMode="auto">
          <a:xfrm flipV="1">
            <a:off x="2362200" y="1258665"/>
            <a:ext cx="561975" cy="0"/>
          </a:xfrm>
          <a:prstGeom prst="line">
            <a:avLst/>
          </a:prstGeom>
          <a:noFill/>
          <a:ln w="19050">
            <a:solidFill>
              <a:srgbClr val="000000"/>
            </a:solidFill>
            <a:round/>
            <a:headEnd/>
            <a:tailEnd type="triangle" w="med" len="med"/>
          </a:ln>
        </p:spPr>
        <p:txBody>
          <a:bodyPr/>
          <a:lstStyle/>
          <a:p>
            <a:endParaRPr lang="cs-CZ"/>
          </a:p>
        </p:txBody>
      </p:sp>
      <p:sp>
        <p:nvSpPr>
          <p:cNvPr id="12" name="Line 48"/>
          <p:cNvSpPr>
            <a:spLocks noChangeShapeType="1"/>
          </p:cNvSpPr>
          <p:nvPr/>
        </p:nvSpPr>
        <p:spPr bwMode="auto">
          <a:xfrm>
            <a:off x="1981200" y="1211040"/>
            <a:ext cx="1143000" cy="457200"/>
          </a:xfrm>
          <a:prstGeom prst="line">
            <a:avLst/>
          </a:prstGeom>
          <a:noFill/>
          <a:ln w="19050">
            <a:solidFill>
              <a:schemeClr val="tx1"/>
            </a:solidFill>
            <a:round/>
            <a:headEnd/>
            <a:tailEnd/>
          </a:ln>
        </p:spPr>
        <p:txBody>
          <a:bodyPr>
            <a:spAutoFit/>
          </a:bodyPr>
          <a:lstStyle/>
          <a:p>
            <a:endParaRPr lang="cs-CZ"/>
          </a:p>
        </p:txBody>
      </p:sp>
      <p:sp>
        <p:nvSpPr>
          <p:cNvPr id="13" name="Rectangle 49"/>
          <p:cNvSpPr>
            <a:spLocks noChangeArrowheads="1"/>
          </p:cNvSpPr>
          <p:nvPr/>
        </p:nvSpPr>
        <p:spPr bwMode="auto">
          <a:xfrm>
            <a:off x="2124075" y="1320577"/>
            <a:ext cx="381000" cy="396875"/>
          </a:xfrm>
          <a:prstGeom prst="rect">
            <a:avLst/>
          </a:prstGeom>
          <a:noFill/>
          <a:ln w="9525">
            <a:noFill/>
            <a:miter lim="800000"/>
            <a:headEnd/>
            <a:tailEnd/>
          </a:ln>
        </p:spPr>
        <p:txBody>
          <a:bodyPr>
            <a:spAutoFit/>
          </a:bodyPr>
          <a:lstStyle/>
          <a:p>
            <a:pPr algn="ctr">
              <a:spcBef>
                <a:spcPct val="50000"/>
              </a:spcBef>
            </a:pPr>
            <a:r>
              <a:rPr lang="cs-CZ" sz="2000" b="0" i="0"/>
              <a:t>B</a:t>
            </a:r>
          </a:p>
        </p:txBody>
      </p:sp>
      <p:sp>
        <p:nvSpPr>
          <p:cNvPr id="14" name="Rectangle 50"/>
          <p:cNvSpPr>
            <a:spLocks noChangeArrowheads="1"/>
          </p:cNvSpPr>
          <p:nvPr/>
        </p:nvSpPr>
        <p:spPr bwMode="auto">
          <a:xfrm>
            <a:off x="2786063" y="1230090"/>
            <a:ext cx="354012" cy="396875"/>
          </a:xfrm>
          <a:prstGeom prst="rect">
            <a:avLst/>
          </a:prstGeom>
          <a:noFill/>
          <a:ln w="9525">
            <a:noFill/>
            <a:miter lim="800000"/>
            <a:headEnd/>
            <a:tailEnd/>
          </a:ln>
        </p:spPr>
        <p:txBody>
          <a:bodyPr wrap="none">
            <a:spAutoFit/>
          </a:bodyPr>
          <a:lstStyle/>
          <a:p>
            <a:pPr algn="ctr">
              <a:spcBef>
                <a:spcPct val="50000"/>
              </a:spcBef>
            </a:pPr>
            <a:r>
              <a:rPr lang="cs-CZ" sz="2000" b="0" i="0"/>
              <a:t>A</a:t>
            </a:r>
          </a:p>
        </p:txBody>
      </p:sp>
      <p:graphicFrame>
        <p:nvGraphicFramePr>
          <p:cNvPr id="15" name="Object 51"/>
          <p:cNvGraphicFramePr>
            <a:graphicFrameLocks noChangeAspect="1"/>
          </p:cNvGraphicFramePr>
          <p:nvPr/>
        </p:nvGraphicFramePr>
        <p:xfrm>
          <a:off x="3238500" y="2601690"/>
          <a:ext cx="976313" cy="581025"/>
        </p:xfrm>
        <a:graphic>
          <a:graphicData uri="http://schemas.openxmlformats.org/presentationml/2006/ole">
            <mc:AlternateContent xmlns:mc="http://schemas.openxmlformats.org/markup-compatibility/2006">
              <mc:Choice xmlns:v="urn:schemas-microsoft-com:vml" Requires="v">
                <p:oleObj spid="_x0000_s97530" name="Rovnice" r:id="rId6" imgW="444240" imgH="419040" progId="Equation.3">
                  <p:embed/>
                </p:oleObj>
              </mc:Choice>
              <mc:Fallback>
                <p:oleObj name="Rovnice" r:id="rId6" imgW="444240" imgH="419040" progId="Equation.3">
                  <p:embed/>
                  <p:pic>
                    <p:nvPicPr>
                      <p:cNvPr id="0"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2601690"/>
                        <a:ext cx="9763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2"/>
          <p:cNvGraphicFramePr>
            <a:graphicFrameLocks noChangeAspect="1"/>
          </p:cNvGraphicFramePr>
          <p:nvPr/>
        </p:nvGraphicFramePr>
        <p:xfrm>
          <a:off x="4352925" y="2663602"/>
          <a:ext cx="962025" cy="500063"/>
        </p:xfrm>
        <a:graphic>
          <a:graphicData uri="http://schemas.openxmlformats.org/presentationml/2006/ole">
            <mc:AlternateContent xmlns:mc="http://schemas.openxmlformats.org/markup-compatibility/2006">
              <mc:Choice xmlns:v="urn:schemas-microsoft-com:vml" Requires="v">
                <p:oleObj spid="_x0000_s97531" name="Rovnice" r:id="rId8" imgW="469800" imgH="419040" progId="Equation.3">
                  <p:embed/>
                </p:oleObj>
              </mc:Choice>
              <mc:Fallback>
                <p:oleObj name="Rovnice" r:id="rId8" imgW="469800" imgH="419040" progId="Equation.3">
                  <p:embed/>
                  <p:pic>
                    <p:nvPicPr>
                      <p:cNvPr id="0"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2925" y="2663602"/>
                        <a:ext cx="9620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3"/>
          <p:cNvGraphicFramePr>
            <a:graphicFrameLocks noChangeAspect="1"/>
          </p:cNvGraphicFramePr>
          <p:nvPr/>
        </p:nvGraphicFramePr>
        <p:xfrm>
          <a:off x="5357813" y="1663477"/>
          <a:ext cx="890587" cy="523875"/>
        </p:xfrm>
        <a:graphic>
          <a:graphicData uri="http://schemas.openxmlformats.org/presentationml/2006/ole">
            <mc:AlternateContent xmlns:mc="http://schemas.openxmlformats.org/markup-compatibility/2006">
              <mc:Choice xmlns:v="urn:schemas-microsoft-com:vml" Requires="v">
                <p:oleObj spid="_x0000_s97532" name="Rovnice" r:id="rId10" imgW="457200" imgH="419040" progId="Equation.3">
                  <p:embed/>
                </p:oleObj>
              </mc:Choice>
              <mc:Fallback>
                <p:oleObj name="Rovnice" r:id="rId10" imgW="457200" imgH="419040" progId="Equation.3">
                  <p:embed/>
                  <p:pic>
                    <p:nvPicPr>
                      <p:cNvPr id="0"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7813" y="1663477"/>
                        <a:ext cx="89058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4"/>
          <p:cNvGraphicFramePr>
            <a:graphicFrameLocks noChangeAspect="1"/>
          </p:cNvGraphicFramePr>
          <p:nvPr/>
        </p:nvGraphicFramePr>
        <p:xfrm>
          <a:off x="5362575" y="2115915"/>
          <a:ext cx="885825" cy="561975"/>
        </p:xfrm>
        <a:graphic>
          <a:graphicData uri="http://schemas.openxmlformats.org/presentationml/2006/ole">
            <mc:AlternateContent xmlns:mc="http://schemas.openxmlformats.org/markup-compatibility/2006">
              <mc:Choice xmlns:v="urn:schemas-microsoft-com:vml" Requires="v">
                <p:oleObj spid="_x0000_s97533" name="Rovnice" r:id="rId12" imgW="457200" imgH="419040" progId="Equation.3">
                  <p:embed/>
                </p:oleObj>
              </mc:Choice>
              <mc:Fallback>
                <p:oleObj name="Rovnice" r:id="rId12" imgW="457200" imgH="419040" progId="Equation.3">
                  <p:embed/>
                  <p:pic>
                    <p:nvPicPr>
                      <p:cNvPr id="0"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2575" y="2115915"/>
                        <a:ext cx="8858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55"/>
          <p:cNvGrpSpPr>
            <a:grpSpLocks/>
          </p:cNvGrpSpPr>
          <p:nvPr/>
        </p:nvGrpSpPr>
        <p:grpSpPr bwMode="auto">
          <a:xfrm>
            <a:off x="6310313" y="1692052"/>
            <a:ext cx="533400" cy="457200"/>
            <a:chOff x="4272" y="3312"/>
            <a:chExt cx="336" cy="288"/>
          </a:xfrm>
        </p:grpSpPr>
        <p:sp>
          <p:nvSpPr>
            <p:cNvPr id="20" name="AutoShape 56"/>
            <p:cNvSpPr>
              <a:spLocks noChangeArrowheads="1"/>
            </p:cNvSpPr>
            <p:nvPr/>
          </p:nvSpPr>
          <p:spPr bwMode="auto">
            <a:xfrm>
              <a:off x="4272" y="3312"/>
              <a:ext cx="336" cy="288"/>
            </a:xfrm>
            <a:prstGeom prst="star8">
              <a:avLst>
                <a:gd name="adj" fmla="val 38250"/>
              </a:avLst>
            </a:prstGeom>
            <a:noFill/>
            <a:ln w="9525">
              <a:solidFill>
                <a:schemeClr val="tx1"/>
              </a:solidFill>
              <a:miter lim="800000"/>
              <a:headEnd/>
              <a:tailEnd/>
            </a:ln>
          </p:spPr>
          <p:txBody>
            <a:bodyPr anchor="ctr">
              <a:spAutoFit/>
            </a:bodyPr>
            <a:lstStyle/>
            <a:p>
              <a:endParaRPr lang="cs-CZ"/>
            </a:p>
          </p:txBody>
        </p:sp>
        <p:sp>
          <p:nvSpPr>
            <p:cNvPr id="21" name="Rectangle 57"/>
            <p:cNvSpPr>
              <a:spLocks noChangeArrowheads="1"/>
            </p:cNvSpPr>
            <p:nvPr/>
          </p:nvSpPr>
          <p:spPr bwMode="auto">
            <a:xfrm>
              <a:off x="4338" y="3330"/>
              <a:ext cx="252" cy="240"/>
            </a:xfrm>
            <a:prstGeom prst="rect">
              <a:avLst/>
            </a:prstGeom>
            <a:noFill/>
            <a:ln w="9525">
              <a:noFill/>
              <a:prstDash val="dash"/>
              <a:miter lim="800000"/>
              <a:headEnd/>
              <a:tailEnd/>
            </a:ln>
          </p:spPr>
          <p:txBody>
            <a:bodyPr/>
            <a:lstStyle/>
            <a:p>
              <a:pPr eaLnBrk="0" hangingPunct="0"/>
              <a:r>
                <a:rPr lang="cs-CZ" sz="1600" i="0"/>
                <a:t>p</a:t>
              </a:r>
              <a:r>
                <a:rPr lang="cs-CZ" sz="1600" i="0" baseline="-25000"/>
                <a:t>1</a:t>
              </a:r>
            </a:p>
          </p:txBody>
        </p:sp>
      </p:grpSp>
      <p:grpSp>
        <p:nvGrpSpPr>
          <p:cNvPr id="22" name="Group 58"/>
          <p:cNvGrpSpPr>
            <a:grpSpLocks/>
          </p:cNvGrpSpPr>
          <p:nvPr/>
        </p:nvGrpSpPr>
        <p:grpSpPr bwMode="auto">
          <a:xfrm>
            <a:off x="6324600" y="2207990"/>
            <a:ext cx="533400" cy="457200"/>
            <a:chOff x="4272" y="3312"/>
            <a:chExt cx="336" cy="288"/>
          </a:xfrm>
        </p:grpSpPr>
        <p:sp>
          <p:nvSpPr>
            <p:cNvPr id="23" name="AutoShape 59"/>
            <p:cNvSpPr>
              <a:spLocks noChangeArrowheads="1"/>
            </p:cNvSpPr>
            <p:nvPr/>
          </p:nvSpPr>
          <p:spPr bwMode="auto">
            <a:xfrm>
              <a:off x="4272" y="3312"/>
              <a:ext cx="336" cy="288"/>
            </a:xfrm>
            <a:prstGeom prst="star8">
              <a:avLst>
                <a:gd name="adj" fmla="val 38250"/>
              </a:avLst>
            </a:prstGeom>
            <a:noFill/>
            <a:ln w="9525">
              <a:solidFill>
                <a:schemeClr val="tx1"/>
              </a:solidFill>
              <a:miter lim="800000"/>
              <a:headEnd/>
              <a:tailEnd/>
            </a:ln>
          </p:spPr>
          <p:txBody>
            <a:bodyPr anchor="ctr">
              <a:spAutoFit/>
            </a:bodyPr>
            <a:lstStyle/>
            <a:p>
              <a:endParaRPr lang="cs-CZ"/>
            </a:p>
          </p:txBody>
        </p:sp>
        <p:sp>
          <p:nvSpPr>
            <p:cNvPr id="24" name="Rectangle 60"/>
            <p:cNvSpPr>
              <a:spLocks noChangeArrowheads="1"/>
            </p:cNvSpPr>
            <p:nvPr/>
          </p:nvSpPr>
          <p:spPr bwMode="auto">
            <a:xfrm>
              <a:off x="4338" y="3330"/>
              <a:ext cx="252" cy="240"/>
            </a:xfrm>
            <a:prstGeom prst="rect">
              <a:avLst/>
            </a:prstGeom>
            <a:noFill/>
            <a:ln w="9525">
              <a:noFill/>
              <a:prstDash val="dash"/>
              <a:miter lim="800000"/>
              <a:headEnd/>
              <a:tailEnd/>
            </a:ln>
          </p:spPr>
          <p:txBody>
            <a:bodyPr/>
            <a:lstStyle/>
            <a:p>
              <a:pPr eaLnBrk="0" hangingPunct="0"/>
              <a:r>
                <a:rPr lang="cs-CZ" sz="1600" i="0"/>
                <a:t>p</a:t>
              </a:r>
              <a:r>
                <a:rPr lang="cs-CZ" sz="1600" i="0" baseline="-25000"/>
                <a:t>2</a:t>
              </a:r>
            </a:p>
          </p:txBody>
        </p:sp>
      </p:grpSp>
      <p:sp>
        <p:nvSpPr>
          <p:cNvPr id="25" name="Rectangle 61"/>
          <p:cNvSpPr>
            <a:spLocks noChangeArrowheads="1"/>
          </p:cNvSpPr>
          <p:nvPr/>
        </p:nvSpPr>
        <p:spPr bwMode="auto">
          <a:xfrm>
            <a:off x="317500" y="3325590"/>
            <a:ext cx="2590800" cy="338137"/>
          </a:xfrm>
          <a:prstGeom prst="rect">
            <a:avLst/>
          </a:prstGeom>
          <a:solidFill>
            <a:srgbClr val="000066"/>
          </a:solidFill>
          <a:ln w="9525">
            <a:noFill/>
            <a:miter lim="800000"/>
            <a:headEnd/>
            <a:tailEnd/>
          </a:ln>
        </p:spPr>
        <p:txBody>
          <a:bodyPr anchor="ctr"/>
          <a:lstStyle/>
          <a:p>
            <a:pPr algn="ctr" eaLnBrk="0" hangingPunct="0"/>
            <a:r>
              <a:rPr lang="cs-CZ" i="0">
                <a:solidFill>
                  <a:schemeClr val="bg1"/>
                </a:solidFill>
              </a:rPr>
              <a:t>Očekávané četnosti:</a:t>
            </a:r>
          </a:p>
        </p:txBody>
      </p:sp>
      <p:graphicFrame>
        <p:nvGraphicFramePr>
          <p:cNvPr id="26" name="Object 62"/>
          <p:cNvGraphicFramePr>
            <a:graphicFrameLocks noChangeAspect="1"/>
          </p:cNvGraphicFramePr>
          <p:nvPr/>
        </p:nvGraphicFramePr>
        <p:xfrm>
          <a:off x="431800" y="3844702"/>
          <a:ext cx="1828800" cy="571500"/>
        </p:xfrm>
        <a:graphic>
          <a:graphicData uri="http://schemas.openxmlformats.org/presentationml/2006/ole">
            <mc:AlternateContent xmlns:mc="http://schemas.openxmlformats.org/markup-compatibility/2006">
              <mc:Choice xmlns:v="urn:schemas-microsoft-com:vml" Requires="v">
                <p:oleObj spid="_x0000_s97534" name="Rovnice" r:id="rId14" imgW="1244520" imgH="393480" progId="Equation.3">
                  <p:embed/>
                </p:oleObj>
              </mc:Choice>
              <mc:Fallback>
                <p:oleObj name="Rovnice" r:id="rId14" imgW="1244520" imgH="393480" progId="Equation.3">
                  <p:embed/>
                  <p:pic>
                    <p:nvPicPr>
                      <p:cNvPr id="0" name="Object 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 y="3844702"/>
                        <a:ext cx="182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3"/>
          <p:cNvGraphicFramePr>
            <a:graphicFrameLocks noChangeAspect="1"/>
          </p:cNvGraphicFramePr>
          <p:nvPr/>
        </p:nvGraphicFramePr>
        <p:xfrm>
          <a:off x="431800" y="4587652"/>
          <a:ext cx="1800225" cy="552450"/>
        </p:xfrm>
        <a:graphic>
          <a:graphicData uri="http://schemas.openxmlformats.org/presentationml/2006/ole">
            <mc:AlternateContent xmlns:mc="http://schemas.openxmlformats.org/markup-compatibility/2006">
              <mc:Choice xmlns:v="urn:schemas-microsoft-com:vml" Requires="v">
                <p:oleObj spid="_x0000_s97535" name="Rovnice" r:id="rId16" imgW="1269720" imgH="393480" progId="Equation.3">
                  <p:embed/>
                </p:oleObj>
              </mc:Choice>
              <mc:Fallback>
                <p:oleObj name="Rovnice" r:id="rId16" imgW="1269720" imgH="393480" progId="Equation.3">
                  <p:embed/>
                  <p:pic>
                    <p:nvPicPr>
                      <p:cNvPr id="0" name="Object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800" y="4587652"/>
                        <a:ext cx="18002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4"/>
          <p:cNvGraphicFramePr>
            <a:graphicFrameLocks noChangeAspect="1"/>
          </p:cNvGraphicFramePr>
          <p:nvPr/>
        </p:nvGraphicFramePr>
        <p:xfrm>
          <a:off x="2679700" y="3844702"/>
          <a:ext cx="1828800" cy="571500"/>
        </p:xfrm>
        <a:graphic>
          <a:graphicData uri="http://schemas.openxmlformats.org/presentationml/2006/ole">
            <mc:AlternateContent xmlns:mc="http://schemas.openxmlformats.org/markup-compatibility/2006">
              <mc:Choice xmlns:v="urn:schemas-microsoft-com:vml" Requires="v">
                <p:oleObj spid="_x0000_s97536" name="Rovnice" r:id="rId18" imgW="1257120" imgH="393480" progId="Equation.3">
                  <p:embed/>
                </p:oleObj>
              </mc:Choice>
              <mc:Fallback>
                <p:oleObj name="Rovnice" r:id="rId18" imgW="1257120" imgH="393480" progId="Equation.3">
                  <p:embed/>
                  <p:pic>
                    <p:nvPicPr>
                      <p:cNvPr id="0" name="Object 6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79700" y="3844702"/>
                        <a:ext cx="182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5"/>
          <p:cNvGraphicFramePr>
            <a:graphicFrameLocks noChangeAspect="1"/>
          </p:cNvGraphicFramePr>
          <p:nvPr/>
        </p:nvGraphicFramePr>
        <p:xfrm>
          <a:off x="2717800" y="4597177"/>
          <a:ext cx="1790700" cy="542925"/>
        </p:xfrm>
        <a:graphic>
          <a:graphicData uri="http://schemas.openxmlformats.org/presentationml/2006/ole">
            <mc:AlternateContent xmlns:mc="http://schemas.openxmlformats.org/markup-compatibility/2006">
              <mc:Choice xmlns:v="urn:schemas-microsoft-com:vml" Requires="v">
                <p:oleObj spid="_x0000_s97537" name="Rovnice" r:id="rId20" imgW="1282680" imgH="393480" progId="Equation.3">
                  <p:embed/>
                </p:oleObj>
              </mc:Choice>
              <mc:Fallback>
                <p:oleObj name="Rovnice" r:id="rId20" imgW="1282680" imgH="393480" progId="Equation.3">
                  <p:embed/>
                  <p:pic>
                    <p:nvPicPr>
                      <p:cNvPr id="0" name="Object 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17800" y="4597177"/>
                        <a:ext cx="17907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6"/>
          <p:cNvGraphicFramePr>
            <a:graphicFrameLocks noChangeAspect="1"/>
          </p:cNvGraphicFramePr>
          <p:nvPr/>
        </p:nvGraphicFramePr>
        <p:xfrm>
          <a:off x="5148263" y="3685952"/>
          <a:ext cx="3086100" cy="779463"/>
        </p:xfrm>
        <a:graphic>
          <a:graphicData uri="http://schemas.openxmlformats.org/presentationml/2006/ole">
            <mc:AlternateContent xmlns:mc="http://schemas.openxmlformats.org/markup-compatibility/2006">
              <mc:Choice xmlns:v="urn:schemas-microsoft-com:vml" Requires="v">
                <p:oleObj spid="_x0000_s97538" name="Rovnice" r:id="rId22" imgW="1218960" imgH="457200" progId="Equation.3">
                  <p:embed/>
                </p:oleObj>
              </mc:Choice>
              <mc:Fallback>
                <p:oleObj name="Rovnice" r:id="rId22" imgW="1218960" imgH="457200" progId="Equation.3">
                  <p:embed/>
                  <p:pic>
                    <p:nvPicPr>
                      <p:cNvPr id="0" name="Object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8263" y="3685952"/>
                        <a:ext cx="30861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7"/>
          <p:cNvGraphicFramePr>
            <a:graphicFrameLocks noChangeAspect="1"/>
          </p:cNvGraphicFramePr>
          <p:nvPr/>
        </p:nvGraphicFramePr>
        <p:xfrm>
          <a:off x="222250" y="5284565"/>
          <a:ext cx="1954213" cy="314325"/>
        </p:xfrm>
        <a:graphic>
          <a:graphicData uri="http://schemas.openxmlformats.org/presentationml/2006/ole">
            <mc:AlternateContent xmlns:mc="http://schemas.openxmlformats.org/markup-compatibility/2006">
              <mc:Choice xmlns:v="urn:schemas-microsoft-com:vml" Requires="v">
                <p:oleObj spid="_x0000_s97539" name="Rovnice" r:id="rId24" imgW="1295280" imgH="203040" progId="Equation.3">
                  <p:embed/>
                </p:oleObj>
              </mc:Choice>
              <mc:Fallback>
                <p:oleObj name="Rovnice" r:id="rId24" imgW="1295280" imgH="203040" progId="Equation.3">
                  <p:embed/>
                  <p:pic>
                    <p:nvPicPr>
                      <p:cNvPr id="0" name="Object 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2250" y="5284565"/>
                        <a:ext cx="19542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69"/>
          <p:cNvGraphicFramePr>
            <a:graphicFrameLocks noChangeAspect="1"/>
          </p:cNvGraphicFramePr>
          <p:nvPr/>
        </p:nvGraphicFramePr>
        <p:xfrm>
          <a:off x="441325" y="5608415"/>
          <a:ext cx="971550" cy="428625"/>
        </p:xfrm>
        <a:graphic>
          <a:graphicData uri="http://schemas.openxmlformats.org/presentationml/2006/ole">
            <mc:AlternateContent xmlns:mc="http://schemas.openxmlformats.org/markup-compatibility/2006">
              <mc:Choice xmlns:v="urn:schemas-microsoft-com:vml" Requires="v">
                <p:oleObj spid="_x0000_s97540" name="Rovnice" r:id="rId26" imgW="533160" imgH="241200" progId="Equation.3">
                  <p:embed/>
                </p:oleObj>
              </mc:Choice>
              <mc:Fallback>
                <p:oleObj name="Rovnice" r:id="rId26" imgW="533160" imgH="241200" progId="Equation.3">
                  <p:embed/>
                  <p:pic>
                    <p:nvPicPr>
                      <p:cNvPr id="0" name="Object 6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1325" y="5608415"/>
                        <a:ext cx="9715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70"/>
          <p:cNvGraphicFramePr>
            <a:graphicFrameLocks noChangeAspect="1"/>
          </p:cNvGraphicFramePr>
          <p:nvPr/>
        </p:nvGraphicFramePr>
        <p:xfrm>
          <a:off x="5148263" y="4981352"/>
          <a:ext cx="3695700" cy="952500"/>
        </p:xfrm>
        <a:graphic>
          <a:graphicData uri="http://schemas.openxmlformats.org/presentationml/2006/ole">
            <mc:AlternateContent xmlns:mc="http://schemas.openxmlformats.org/markup-compatibility/2006">
              <mc:Choice xmlns:v="urn:schemas-microsoft-com:vml" Requires="v">
                <p:oleObj spid="_x0000_s97541" name="Rovnice" r:id="rId28" imgW="1739880" imgH="533160" progId="Equation.3">
                  <p:embed/>
                </p:oleObj>
              </mc:Choice>
              <mc:Fallback>
                <p:oleObj name="Rovnice" r:id="rId28" imgW="1739880" imgH="533160" progId="Equation.3">
                  <p:embed/>
                  <p:pic>
                    <p:nvPicPr>
                      <p:cNvPr id="0" name="Object 7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48263" y="4981352"/>
                        <a:ext cx="3695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Kontingenční tabulky: příklad</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61</a:t>
            </a:fld>
            <a:endParaRPr lang="cs-CZ"/>
          </a:p>
        </p:txBody>
      </p:sp>
      <p:sp>
        <p:nvSpPr>
          <p:cNvPr id="5" name="Rectangle 3"/>
          <p:cNvSpPr>
            <a:spLocks noChangeArrowheads="1"/>
          </p:cNvSpPr>
          <p:nvPr/>
        </p:nvSpPr>
        <p:spPr bwMode="auto">
          <a:xfrm>
            <a:off x="5203825" y="1052736"/>
            <a:ext cx="3810000" cy="1295400"/>
          </a:xfrm>
          <a:prstGeom prst="rect">
            <a:avLst/>
          </a:prstGeom>
          <a:noFill/>
          <a:ln w="9525">
            <a:noFill/>
            <a:prstDash val="dash"/>
            <a:miter lim="800000"/>
            <a:headEnd/>
            <a:tailEnd/>
          </a:ln>
        </p:spPr>
        <p:txBody>
          <a:bodyPr/>
          <a:lstStyle/>
          <a:p>
            <a:pPr eaLnBrk="0" hangingPunct="0"/>
            <a:r>
              <a:rPr lang="cs-CZ" sz="2000" b="0" i="0"/>
              <a:t>F</a:t>
            </a:r>
            <a:r>
              <a:rPr lang="cs-CZ" sz="2000" i="0" baseline="-25000"/>
              <a:t>A</a:t>
            </a:r>
            <a:r>
              <a:rPr lang="cs-CZ" sz="2000" b="0" i="0"/>
              <a:t> = 102 * 30 / 166 = 18,43</a:t>
            </a:r>
          </a:p>
          <a:p>
            <a:pPr eaLnBrk="0" hangingPunct="0"/>
            <a:r>
              <a:rPr lang="cs-CZ" sz="2000" b="0" i="0"/>
              <a:t>F</a:t>
            </a:r>
            <a:r>
              <a:rPr lang="cs-CZ" sz="2000" i="0" baseline="-25000"/>
              <a:t>B</a:t>
            </a:r>
            <a:r>
              <a:rPr lang="cs-CZ" sz="2000" b="0" i="0"/>
              <a:t> = 102 * 136 / 166 = 83,57</a:t>
            </a:r>
          </a:p>
          <a:p>
            <a:pPr eaLnBrk="0" hangingPunct="0"/>
            <a:r>
              <a:rPr lang="cs-CZ" sz="2000" b="0" i="0"/>
              <a:t>F</a:t>
            </a:r>
            <a:r>
              <a:rPr lang="cs-CZ" sz="2000" i="0" baseline="-25000"/>
              <a:t>C</a:t>
            </a:r>
            <a:r>
              <a:rPr lang="cs-CZ" sz="2000" b="0" i="0"/>
              <a:t> = 11,57</a:t>
            </a:r>
          </a:p>
          <a:p>
            <a:pPr eaLnBrk="0" hangingPunct="0"/>
            <a:r>
              <a:rPr lang="cs-CZ" sz="2000" b="0" i="0"/>
              <a:t>F</a:t>
            </a:r>
            <a:r>
              <a:rPr lang="cs-CZ" sz="2000" i="0" baseline="-25000"/>
              <a:t>D</a:t>
            </a:r>
            <a:r>
              <a:rPr lang="cs-CZ" sz="2000" b="0" i="0"/>
              <a:t> = 52,43</a:t>
            </a:r>
          </a:p>
        </p:txBody>
      </p:sp>
      <p:graphicFrame>
        <p:nvGraphicFramePr>
          <p:cNvPr id="6" name="Object 4"/>
          <p:cNvGraphicFramePr>
            <a:graphicFrameLocks noChangeAspect="1"/>
          </p:cNvGraphicFramePr>
          <p:nvPr/>
        </p:nvGraphicFramePr>
        <p:xfrm>
          <a:off x="257175" y="2913286"/>
          <a:ext cx="6330950" cy="727075"/>
        </p:xfrm>
        <a:graphic>
          <a:graphicData uri="http://schemas.openxmlformats.org/presentationml/2006/ole">
            <mc:AlternateContent xmlns:mc="http://schemas.openxmlformats.org/markup-compatibility/2006">
              <mc:Choice xmlns:v="urn:schemas-microsoft-com:vml" Requires="v">
                <p:oleObj spid="_x0000_s98344" name="Rovnice" r:id="rId3" imgW="4584600" imgH="457200" progId="Equation.3">
                  <p:embed/>
                </p:oleObj>
              </mc:Choice>
              <mc:Fallback>
                <p:oleObj name="Rovnice" r:id="rId3" imgW="45846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913286"/>
                        <a:ext cx="63309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6845300" y="3070449"/>
          <a:ext cx="2047875" cy="381000"/>
        </p:xfrm>
        <a:graphic>
          <a:graphicData uri="http://schemas.openxmlformats.org/presentationml/2006/ole">
            <mc:AlternateContent xmlns:mc="http://schemas.openxmlformats.org/markup-compatibility/2006">
              <mc:Choice xmlns:v="urn:schemas-microsoft-com:vml" Requires="v">
                <p:oleObj spid="_x0000_s98345" name="Rovnice" r:id="rId5" imgW="1295280" imgH="253800" progId="Equation.3">
                  <p:embed/>
                </p:oleObj>
              </mc:Choice>
              <mc:Fallback>
                <p:oleObj name="Rovnice" r:id="rId5" imgW="1295280" imgH="253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070449"/>
                        <a:ext cx="20478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Group 42"/>
          <p:cNvGraphicFramePr>
            <a:graphicFrameLocks noGrp="1"/>
          </p:cNvGraphicFramePr>
          <p:nvPr/>
        </p:nvGraphicFramePr>
        <p:xfrm>
          <a:off x="250825" y="1171799"/>
          <a:ext cx="4648200" cy="1684020"/>
        </p:xfrm>
        <a:graphic>
          <a:graphicData uri="http://schemas.openxmlformats.org/drawingml/2006/table">
            <a:tbl>
              <a:tblPr/>
              <a:tblGrid>
                <a:gridCol w="1162050">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162050">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800" b="1" i="0" u="none" strike="noStrike" cap="none" normalizeH="0" baseline="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Symbol" pitchFamily="18" charset="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Rectangle 34"/>
          <p:cNvSpPr>
            <a:spLocks noChangeArrowheads="1"/>
          </p:cNvSpPr>
          <p:nvPr/>
        </p:nvSpPr>
        <p:spPr bwMode="auto">
          <a:xfrm>
            <a:off x="250825" y="1247999"/>
            <a:ext cx="609600" cy="336550"/>
          </a:xfrm>
          <a:prstGeom prst="rect">
            <a:avLst/>
          </a:prstGeom>
          <a:noFill/>
          <a:ln w="9525">
            <a:noFill/>
            <a:miter lim="800000"/>
            <a:headEnd/>
            <a:tailEnd/>
          </a:ln>
        </p:spPr>
        <p:txBody>
          <a:bodyPr>
            <a:spAutoFit/>
          </a:bodyPr>
          <a:lstStyle/>
          <a:p>
            <a:pPr algn="ctr">
              <a:spcBef>
                <a:spcPct val="50000"/>
              </a:spcBef>
            </a:pPr>
            <a:r>
              <a:rPr lang="cs-CZ" sz="1600" i="0"/>
              <a:t>gen</a:t>
            </a:r>
          </a:p>
        </p:txBody>
      </p:sp>
      <p:sp>
        <p:nvSpPr>
          <p:cNvPr id="10" name="Rectangle 35"/>
          <p:cNvSpPr>
            <a:spLocks noChangeArrowheads="1"/>
          </p:cNvSpPr>
          <p:nvPr/>
        </p:nvSpPr>
        <p:spPr bwMode="auto">
          <a:xfrm>
            <a:off x="1087438" y="1095599"/>
            <a:ext cx="382587" cy="457200"/>
          </a:xfrm>
          <a:prstGeom prst="rect">
            <a:avLst/>
          </a:prstGeom>
          <a:noFill/>
          <a:ln w="9525">
            <a:noFill/>
            <a:miter lim="800000"/>
            <a:headEnd/>
            <a:tailEnd/>
          </a:ln>
        </p:spPr>
        <p:txBody>
          <a:bodyPr wrap="none">
            <a:spAutoFit/>
          </a:bodyPr>
          <a:lstStyle/>
          <a:p>
            <a:pPr algn="ctr">
              <a:spcBef>
                <a:spcPct val="50000"/>
              </a:spcBef>
            </a:pPr>
            <a:r>
              <a:rPr lang="cs-CZ" sz="2400" i="0">
                <a:latin typeface="Wingdings 2" pitchFamily="18" charset="2"/>
              </a:rPr>
              <a:t></a:t>
            </a:r>
          </a:p>
        </p:txBody>
      </p:sp>
      <p:sp>
        <p:nvSpPr>
          <p:cNvPr id="11" name="Text Box 36"/>
          <p:cNvSpPr txBox="1">
            <a:spLocks noChangeArrowheads="1"/>
          </p:cNvSpPr>
          <p:nvPr/>
        </p:nvSpPr>
        <p:spPr bwMode="auto">
          <a:xfrm>
            <a:off x="0" y="3684811"/>
            <a:ext cx="9144000" cy="466725"/>
          </a:xfrm>
          <a:prstGeom prst="rect">
            <a:avLst/>
          </a:prstGeom>
          <a:solidFill>
            <a:srgbClr val="CCFFCC"/>
          </a:solidFill>
          <a:ln w="9525">
            <a:noFill/>
            <a:miter lim="800000"/>
            <a:headEnd/>
            <a:tailEnd/>
          </a:ln>
        </p:spPr>
        <p:txBody>
          <a:bodyPr anchor="ctr"/>
          <a:lstStyle/>
          <a:p>
            <a:pPr algn="ctr" eaLnBrk="0" hangingPunct="0"/>
            <a:r>
              <a:rPr lang="cs-CZ" sz="2400" i="0"/>
              <a:t>Kontingenční tabulka v obrázku</a:t>
            </a:r>
          </a:p>
        </p:txBody>
      </p:sp>
      <p:pic>
        <p:nvPicPr>
          <p:cNvPr id="12" name="Picture 37"/>
          <p:cNvPicPr>
            <a:picLocks noChangeAspect="1" noChangeArrowheads="1"/>
          </p:cNvPicPr>
          <p:nvPr/>
        </p:nvPicPr>
        <p:blipFill>
          <a:blip r:embed="rId7" cstate="print"/>
          <a:srcRect/>
          <a:stretch>
            <a:fillRect/>
          </a:stretch>
        </p:blipFill>
        <p:spPr bwMode="auto">
          <a:xfrm>
            <a:off x="6548438" y="4134074"/>
            <a:ext cx="2127250" cy="2127250"/>
          </a:xfrm>
          <a:prstGeom prst="rect">
            <a:avLst/>
          </a:prstGeom>
          <a:noFill/>
          <a:ln w="9525">
            <a:noFill/>
            <a:miter lim="800000"/>
            <a:headEnd/>
            <a:tailEnd/>
          </a:ln>
        </p:spPr>
      </p:pic>
      <p:pic>
        <p:nvPicPr>
          <p:cNvPr id="13" name="Picture 38"/>
          <p:cNvPicPr>
            <a:picLocks noChangeAspect="1" noChangeArrowheads="1"/>
          </p:cNvPicPr>
          <p:nvPr/>
        </p:nvPicPr>
        <p:blipFill>
          <a:blip r:embed="rId8" cstate="print"/>
          <a:srcRect/>
          <a:stretch>
            <a:fillRect/>
          </a:stretch>
        </p:blipFill>
        <p:spPr bwMode="auto">
          <a:xfrm>
            <a:off x="3805238" y="4486499"/>
            <a:ext cx="2000250" cy="1760537"/>
          </a:xfrm>
          <a:prstGeom prst="rect">
            <a:avLst/>
          </a:prstGeom>
          <a:noFill/>
          <a:ln w="9525">
            <a:noFill/>
            <a:miter lim="800000"/>
            <a:headEnd/>
            <a:tailEnd/>
          </a:ln>
        </p:spPr>
      </p:pic>
      <p:pic>
        <p:nvPicPr>
          <p:cNvPr id="14" name="Picture 39"/>
          <p:cNvPicPr>
            <a:picLocks noChangeAspect="1" noChangeArrowheads="1"/>
          </p:cNvPicPr>
          <p:nvPr/>
        </p:nvPicPr>
        <p:blipFill>
          <a:blip r:embed="rId9" cstate="print"/>
          <a:srcRect/>
          <a:stretch>
            <a:fillRect/>
          </a:stretch>
        </p:blipFill>
        <p:spPr bwMode="auto">
          <a:xfrm>
            <a:off x="109538" y="4438874"/>
            <a:ext cx="4102100" cy="1587500"/>
          </a:xfrm>
          <a:prstGeom prst="rect">
            <a:avLst/>
          </a:prstGeom>
          <a:noFill/>
          <a:ln w="9525">
            <a:noFill/>
            <a:miter lim="800000"/>
            <a:headEnd/>
            <a:tailEnd/>
          </a:ln>
        </p:spPr>
      </p:pic>
      <p:sp>
        <p:nvSpPr>
          <p:cNvPr id="15" name="Rectangle 40"/>
          <p:cNvSpPr>
            <a:spLocks noChangeArrowheads="1"/>
          </p:cNvSpPr>
          <p:nvPr/>
        </p:nvSpPr>
        <p:spPr bwMode="auto">
          <a:xfrm>
            <a:off x="4343400" y="4157886"/>
            <a:ext cx="1295400" cy="323850"/>
          </a:xfrm>
          <a:prstGeom prst="rect">
            <a:avLst/>
          </a:prstGeom>
          <a:noFill/>
          <a:ln w="9525">
            <a:noFill/>
            <a:prstDash val="dash"/>
            <a:miter lim="800000"/>
            <a:headEnd/>
            <a:tailEnd/>
          </a:ln>
        </p:spPr>
        <p:txBody>
          <a:bodyPr/>
          <a:lstStyle/>
          <a:p>
            <a:pPr eaLnBrk="0" hangingPunct="0"/>
            <a:r>
              <a:rPr lang="cs-CZ" i="0">
                <a:solidFill>
                  <a:srgbClr val="A50021"/>
                </a:solidFill>
              </a:rPr>
              <a:t>Gen: ANO</a:t>
            </a:r>
          </a:p>
        </p:txBody>
      </p:sp>
      <p:sp>
        <p:nvSpPr>
          <p:cNvPr id="16" name="Rectangle 41"/>
          <p:cNvSpPr>
            <a:spLocks noChangeArrowheads="1"/>
          </p:cNvSpPr>
          <p:nvPr/>
        </p:nvSpPr>
        <p:spPr bwMode="auto">
          <a:xfrm>
            <a:off x="7162800" y="4157886"/>
            <a:ext cx="1152525" cy="323850"/>
          </a:xfrm>
          <a:prstGeom prst="rect">
            <a:avLst/>
          </a:prstGeom>
          <a:noFill/>
          <a:ln w="9525">
            <a:noFill/>
            <a:prstDash val="dash"/>
            <a:miter lim="800000"/>
            <a:headEnd/>
            <a:tailEnd/>
          </a:ln>
        </p:spPr>
        <p:txBody>
          <a:bodyPr/>
          <a:lstStyle/>
          <a:p>
            <a:pPr eaLnBrk="0" hangingPunct="0"/>
            <a:r>
              <a:rPr lang="cs-CZ" i="0">
                <a:solidFill>
                  <a:srgbClr val="A50021"/>
                </a:solidFill>
              </a:rPr>
              <a:t>Gen: 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ANOVA – základní výpočet</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62</a:t>
            </a:fld>
            <a:endParaRPr lang="cs-CZ"/>
          </a:p>
        </p:txBody>
      </p:sp>
      <p:sp>
        <p:nvSpPr>
          <p:cNvPr id="5" name="Rectangle 3"/>
          <p:cNvSpPr txBox="1">
            <a:spLocks noChangeArrowheads="1"/>
          </p:cNvSpPr>
          <p:nvPr/>
        </p:nvSpPr>
        <p:spPr>
          <a:xfrm>
            <a:off x="107950" y="1124744"/>
            <a:ext cx="8785225" cy="1223962"/>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800" b="0" i="0" u="none" strike="noStrike" kern="1200" cap="none" spc="0" normalizeH="0" baseline="0" noProof="0" smtClean="0">
                <a:ln>
                  <a:noFill/>
                </a:ln>
                <a:solidFill>
                  <a:schemeClr val="tx1"/>
                </a:solidFill>
                <a:effectLst/>
                <a:uLnTx/>
                <a:uFillTx/>
                <a:latin typeface="+mn-lt"/>
                <a:ea typeface="+mn-ea"/>
                <a:cs typeface="+mn-cs"/>
              </a:rPr>
              <a:t>Základním principem ANOVY je porovnání rozptylu připadajícího na: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smtClean="0">
                <a:ln>
                  <a:noFill/>
                </a:ln>
                <a:solidFill>
                  <a:schemeClr val="tx1"/>
                </a:solidFill>
                <a:effectLst/>
                <a:uLnTx/>
                <a:uFillTx/>
                <a:latin typeface="+mn-lt"/>
                <a:ea typeface="+mn-ea"/>
                <a:cs typeface="+mn-cs"/>
              </a:rPr>
              <a:t>Rozdělení dat do skupin (tzv. effect, variance between groups)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500" b="0" i="0" u="none" strike="noStrike" kern="1200" cap="none" spc="0" normalizeH="0" baseline="0" noProof="0" smtClean="0">
                <a:ln>
                  <a:noFill/>
                </a:ln>
                <a:solidFill>
                  <a:schemeClr val="tx1"/>
                </a:solidFill>
                <a:effectLst/>
                <a:uLnTx/>
                <a:uFillTx/>
                <a:latin typeface="+mn-lt"/>
                <a:ea typeface="+mn-ea"/>
                <a:cs typeface="+mn-cs"/>
              </a:rPr>
              <a:t>Variabilitu objektů uvnitř skupin (tzv. error, variance within groups), předpokládá se, že jde o náhodnou variabilitu (=error)</a:t>
            </a:r>
          </a:p>
        </p:txBody>
      </p:sp>
      <p:sp>
        <p:nvSpPr>
          <p:cNvPr id="6" name="AutoShape 4"/>
          <p:cNvSpPr>
            <a:spLocks noChangeArrowheads="1"/>
          </p:cNvSpPr>
          <p:nvPr/>
        </p:nvSpPr>
        <p:spPr bwMode="auto">
          <a:xfrm>
            <a:off x="252413" y="2253456"/>
            <a:ext cx="3024187" cy="1565275"/>
          </a:xfrm>
          <a:prstGeom prst="roundRect">
            <a:avLst>
              <a:gd name="adj" fmla="val 16667"/>
            </a:avLst>
          </a:prstGeom>
          <a:noFill/>
          <a:ln w="9525">
            <a:solidFill>
              <a:schemeClr val="tx1"/>
            </a:solidFill>
            <a:round/>
            <a:headEnd/>
            <a:tailEnd/>
          </a:ln>
        </p:spPr>
        <p:txBody>
          <a:bodyPr/>
          <a:lstStyle/>
          <a:p>
            <a:pPr marL="457200" indent="-457200">
              <a:spcBef>
                <a:spcPct val="50000"/>
              </a:spcBef>
              <a:buFontTx/>
              <a:buAutoNum type="arabicPeriod"/>
            </a:pPr>
            <a:r>
              <a:rPr lang="cs-CZ" sz="1400" b="0" i="0"/>
              <a:t>Variabilita mezi skupinami</a:t>
            </a:r>
          </a:p>
          <a:p>
            <a:pPr marL="457200" indent="-457200">
              <a:spcBef>
                <a:spcPct val="50000"/>
              </a:spcBef>
            </a:pPr>
            <a:r>
              <a:rPr lang="cs-CZ" sz="1200" b="0" i="0"/>
              <a:t>Rozptyl je počítán pro celkový průměr (tzv. grand mean) a průměry v jednotlivých skupinách dat</a:t>
            </a:r>
          </a:p>
          <a:p>
            <a:pPr marL="457200" indent="-457200">
              <a:spcBef>
                <a:spcPct val="50000"/>
              </a:spcBef>
            </a:pPr>
            <a:r>
              <a:rPr lang="cs-CZ" sz="1200" b="0" i="0"/>
              <a:t>Stupně volnosti jsou odvozeny od počtu skupin (= počet skupin -1)</a:t>
            </a:r>
          </a:p>
        </p:txBody>
      </p:sp>
      <p:sp>
        <p:nvSpPr>
          <p:cNvPr id="7" name="AutoShape 5"/>
          <p:cNvSpPr>
            <a:spLocks noChangeArrowheads="1"/>
          </p:cNvSpPr>
          <p:nvPr/>
        </p:nvSpPr>
        <p:spPr bwMode="auto">
          <a:xfrm>
            <a:off x="252413" y="3860006"/>
            <a:ext cx="3024187" cy="2138363"/>
          </a:xfrm>
          <a:prstGeom prst="roundRect">
            <a:avLst>
              <a:gd name="adj" fmla="val 16667"/>
            </a:avLst>
          </a:prstGeom>
          <a:noFill/>
          <a:ln w="9525">
            <a:solidFill>
              <a:schemeClr val="tx1"/>
            </a:solidFill>
            <a:round/>
            <a:headEnd/>
            <a:tailEnd/>
          </a:ln>
        </p:spPr>
        <p:txBody>
          <a:bodyPr/>
          <a:lstStyle/>
          <a:p>
            <a:pPr marL="457200" indent="-457200">
              <a:spcBef>
                <a:spcPct val="50000"/>
              </a:spcBef>
              <a:buFontTx/>
              <a:buAutoNum type="arabicPeriod" startAt="2"/>
            </a:pPr>
            <a:r>
              <a:rPr lang="cs-CZ" sz="1400" b="0" i="0"/>
              <a:t>Variabilita uvnitř skupin</a:t>
            </a:r>
          </a:p>
          <a:p>
            <a:pPr marL="457200" indent="-457200">
              <a:spcBef>
                <a:spcPct val="50000"/>
              </a:spcBef>
            </a:pPr>
            <a:r>
              <a:rPr lang="cs-CZ" sz="1200" b="0" i="0"/>
              <a:t>Rozptyl je počítán pro průměry jednotlivých skupin a objekty uvnitř příslušných, celková variabilita je pak sečtena pro všechny skupiny</a:t>
            </a:r>
          </a:p>
          <a:p>
            <a:pPr marL="457200" indent="-457200">
              <a:spcBef>
                <a:spcPct val="50000"/>
              </a:spcBef>
            </a:pPr>
            <a:r>
              <a:rPr lang="cs-CZ" sz="1200" b="0" i="0"/>
              <a:t>Stupně volnosti jsou odvozeny od počtu hodnot (= počet hodnot - počet skupin)</a:t>
            </a:r>
          </a:p>
        </p:txBody>
      </p:sp>
      <p:pic>
        <p:nvPicPr>
          <p:cNvPr id="8" name="Picture 6" descr="ANOVA"/>
          <p:cNvPicPr>
            <a:picLocks noChangeAspect="1" noChangeArrowheads="1"/>
          </p:cNvPicPr>
          <p:nvPr/>
        </p:nvPicPr>
        <p:blipFill>
          <a:blip r:embed="rId3" cstate="print"/>
          <a:srcRect/>
          <a:stretch>
            <a:fillRect/>
          </a:stretch>
        </p:blipFill>
        <p:spPr bwMode="auto">
          <a:xfrm>
            <a:off x="3419475" y="2091531"/>
            <a:ext cx="3111500" cy="4005263"/>
          </a:xfrm>
          <a:prstGeom prst="rect">
            <a:avLst/>
          </a:prstGeom>
          <a:noFill/>
          <a:ln w="9525">
            <a:noFill/>
            <a:miter lim="800000"/>
            <a:headEnd/>
            <a:tailEnd/>
          </a:ln>
        </p:spPr>
      </p:pic>
      <p:graphicFrame>
        <p:nvGraphicFramePr>
          <p:cNvPr id="9" name="Object 7"/>
          <p:cNvGraphicFramePr>
            <a:graphicFrameLocks noChangeAspect="1"/>
          </p:cNvGraphicFramePr>
          <p:nvPr/>
        </p:nvGraphicFramePr>
        <p:xfrm>
          <a:off x="4954588" y="3121819"/>
          <a:ext cx="1539875" cy="568325"/>
        </p:xfrm>
        <a:graphic>
          <a:graphicData uri="http://schemas.openxmlformats.org/presentationml/2006/ole">
            <mc:AlternateContent xmlns:mc="http://schemas.openxmlformats.org/markup-compatibility/2006">
              <mc:Choice xmlns:v="urn:schemas-microsoft-com:vml" Requires="v">
                <p:oleObj spid="_x0000_s99387" name="Rovnice" r:id="rId4" imgW="583920" imgH="215640" progId="Equation.3">
                  <p:embed/>
                </p:oleObj>
              </mc:Choice>
              <mc:Fallback>
                <p:oleObj name="Rovnice" r:id="rId4" imgW="583920" imgH="215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588" y="3121819"/>
                        <a:ext cx="153987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4854575" y="4922044"/>
          <a:ext cx="1673225" cy="568325"/>
        </p:xfrm>
        <a:graphic>
          <a:graphicData uri="http://schemas.openxmlformats.org/presentationml/2006/ole">
            <mc:AlternateContent xmlns:mc="http://schemas.openxmlformats.org/markup-compatibility/2006">
              <mc:Choice xmlns:v="urn:schemas-microsoft-com:vml" Requires="v">
                <p:oleObj spid="_x0000_s99388" name="Rovnice" r:id="rId6" imgW="634680" imgH="215640" progId="Equation.3">
                  <p:embed/>
                </p:oleObj>
              </mc:Choice>
              <mc:Fallback>
                <p:oleObj name="Rovnice" r:id="rId6" imgW="634680" imgH="215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4922044"/>
                        <a:ext cx="167322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9"/>
          <p:cNvSpPr>
            <a:spLocks noChangeArrowheads="1"/>
          </p:cNvSpPr>
          <p:nvPr/>
        </p:nvSpPr>
        <p:spPr bwMode="auto">
          <a:xfrm rot="5400000">
            <a:off x="5112544" y="3854450"/>
            <a:ext cx="3529013" cy="288925"/>
          </a:xfrm>
          <a:prstGeom prst="triangle">
            <a:avLst>
              <a:gd name="adj" fmla="val 50000"/>
            </a:avLst>
          </a:prstGeom>
          <a:solidFill>
            <a:srgbClr val="99CCFF"/>
          </a:solidFill>
          <a:ln w="9525">
            <a:solidFill>
              <a:schemeClr val="tx1"/>
            </a:solidFill>
            <a:miter lim="800000"/>
            <a:headEnd/>
            <a:tailEnd/>
          </a:ln>
        </p:spPr>
        <p:txBody>
          <a:bodyPr anchor="ctr">
            <a:spAutoFit/>
          </a:bodyPr>
          <a:lstStyle/>
          <a:p>
            <a:endParaRPr lang="cs-CZ"/>
          </a:p>
        </p:txBody>
      </p:sp>
      <p:graphicFrame>
        <p:nvGraphicFramePr>
          <p:cNvPr id="12" name="Object 10"/>
          <p:cNvGraphicFramePr>
            <a:graphicFrameLocks noChangeAspect="1"/>
          </p:cNvGraphicFramePr>
          <p:nvPr/>
        </p:nvGraphicFramePr>
        <p:xfrm>
          <a:off x="7019925" y="2523331"/>
          <a:ext cx="1908175" cy="573088"/>
        </p:xfrm>
        <a:graphic>
          <a:graphicData uri="http://schemas.openxmlformats.org/presentationml/2006/ole">
            <mc:AlternateContent xmlns:mc="http://schemas.openxmlformats.org/markup-compatibility/2006">
              <mc:Choice xmlns:v="urn:schemas-microsoft-com:vml" Requires="v">
                <p:oleObj spid="_x0000_s99389" name="Rovnice" r:id="rId8" imgW="1396800" imgH="419040" progId="Equation.3">
                  <p:embed/>
                </p:oleObj>
              </mc:Choice>
              <mc:Fallback>
                <p:oleObj name="Rovnice" r:id="rId8" imgW="1396800" imgH="4190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2523331"/>
                        <a:ext cx="1908175"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1"/>
          <p:cNvSpPr>
            <a:spLocks noChangeArrowheads="1"/>
          </p:cNvSpPr>
          <p:nvPr/>
        </p:nvSpPr>
        <p:spPr bwMode="auto">
          <a:xfrm>
            <a:off x="7242175" y="3604419"/>
            <a:ext cx="1643063" cy="1517650"/>
          </a:xfrm>
          <a:prstGeom prst="roundRect">
            <a:avLst>
              <a:gd name="adj" fmla="val 16667"/>
            </a:avLst>
          </a:prstGeom>
          <a:solidFill>
            <a:srgbClr val="DDDDDD"/>
          </a:solidFill>
          <a:ln w="9525">
            <a:solidFill>
              <a:srgbClr val="C0C0C0"/>
            </a:solidFill>
            <a:round/>
            <a:headEnd/>
            <a:tailEnd/>
          </a:ln>
        </p:spPr>
        <p:txBody>
          <a:bodyPr>
            <a:spAutoFit/>
          </a:bodyPr>
          <a:lstStyle/>
          <a:p>
            <a:pPr algn="ctr">
              <a:spcBef>
                <a:spcPct val="50000"/>
              </a:spcBef>
            </a:pPr>
            <a:r>
              <a:rPr lang="cs-CZ" sz="1400" b="0" i="0" u="sng"/>
              <a:t>Výsledný poměr (F) porovnáme s tabulkami F rozložení pro </a:t>
            </a:r>
            <a:r>
              <a:rPr lang="cs-CZ" sz="1400" b="0" u="sng"/>
              <a:t>v</a:t>
            </a:r>
            <a:r>
              <a:rPr lang="cs-CZ" sz="1400" b="0" i="0" u="sng" baseline="-25000"/>
              <a:t>1</a:t>
            </a:r>
            <a:r>
              <a:rPr lang="cs-CZ" sz="1400" b="0" i="0" u="sng"/>
              <a:t> a </a:t>
            </a:r>
            <a:r>
              <a:rPr lang="cs-CZ" sz="1400" b="0" u="sng"/>
              <a:t>v</a:t>
            </a:r>
            <a:r>
              <a:rPr lang="cs-CZ" sz="1400" b="0" i="0" u="sng" baseline="-25000"/>
              <a:t>2</a:t>
            </a:r>
            <a:r>
              <a:rPr lang="cs-CZ" sz="1400" b="0" i="0" u="sng"/>
              <a:t> stupňů volnosti</a:t>
            </a:r>
          </a:p>
        </p:txBody>
      </p:sp>
      <p:sp>
        <p:nvSpPr>
          <p:cNvPr id="14" name="Text Box 12"/>
          <p:cNvSpPr txBox="1">
            <a:spLocks noChangeArrowheads="1"/>
          </p:cNvSpPr>
          <p:nvPr/>
        </p:nvSpPr>
        <p:spPr bwMode="auto">
          <a:xfrm>
            <a:off x="7094538" y="5258594"/>
            <a:ext cx="1654175" cy="650875"/>
          </a:xfrm>
          <a:prstGeom prst="rect">
            <a:avLst/>
          </a:prstGeom>
          <a:solidFill>
            <a:srgbClr val="DDDDDD"/>
          </a:solidFill>
          <a:ln w="9525">
            <a:solidFill>
              <a:srgbClr val="DDDDDD"/>
            </a:solidFill>
            <a:miter lim="800000"/>
            <a:headEnd/>
            <a:tailEnd/>
          </a:ln>
        </p:spPr>
        <p:txBody>
          <a:bodyPr>
            <a:spAutoFit/>
          </a:bodyPr>
          <a:lstStyle/>
          <a:p>
            <a:pPr algn="ctr">
              <a:spcBef>
                <a:spcPct val="50000"/>
              </a:spcBef>
            </a:pPr>
            <a:r>
              <a:rPr lang="cs-CZ" b="0" i="0"/>
              <a:t>SS=sum of squares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Jednoduchý ANOVA design</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63</a:t>
            </a:fld>
            <a:endParaRPr lang="cs-CZ"/>
          </a:p>
        </p:txBody>
      </p:sp>
      <p:pic>
        <p:nvPicPr>
          <p:cNvPr id="5" name="Picture 3"/>
          <p:cNvPicPr>
            <a:picLocks noGrp="1" noChangeAspect="1" noChangeArrowheads="1"/>
          </p:cNvPicPr>
          <p:nvPr>
            <p:ph idx="4294967295"/>
          </p:nvPr>
        </p:nvPicPr>
        <p:blipFill>
          <a:blip r:embed="rId2" cstate="print"/>
          <a:srcRect/>
          <a:stretch>
            <a:fillRect/>
          </a:stretch>
        </p:blipFill>
        <p:spPr>
          <a:xfrm>
            <a:off x="725488" y="3381152"/>
            <a:ext cx="7842250" cy="2424112"/>
          </a:xfrm>
          <a:noFill/>
        </p:spPr>
      </p:pic>
      <p:sp>
        <p:nvSpPr>
          <p:cNvPr id="6" name="Text Box 4"/>
          <p:cNvSpPr txBox="1">
            <a:spLocks noChangeArrowheads="1"/>
          </p:cNvSpPr>
          <p:nvPr/>
        </p:nvSpPr>
        <p:spPr bwMode="auto">
          <a:xfrm>
            <a:off x="468313" y="1196752"/>
            <a:ext cx="8351837" cy="641350"/>
          </a:xfrm>
          <a:prstGeom prst="rect">
            <a:avLst/>
          </a:prstGeom>
          <a:noFill/>
          <a:ln w="9525" algn="ctr">
            <a:noFill/>
            <a:miter lim="800000"/>
            <a:headEnd/>
            <a:tailEnd/>
          </a:ln>
        </p:spPr>
        <p:txBody>
          <a:bodyPr>
            <a:spAutoFit/>
          </a:bodyPr>
          <a:lstStyle/>
          <a:p>
            <a:pPr defTabSz="1095375" eaLnBrk="0" hangingPunct="0">
              <a:spcBef>
                <a:spcPct val="50000"/>
              </a:spcBef>
            </a:pPr>
            <a:r>
              <a:rPr kumimoji="1" lang="cs-CZ" b="0" i="0"/>
              <a:t>Nejjednodušším případem ANOVA designu je rozdělení na skupiny podle jednoho parametru.</a:t>
            </a:r>
          </a:p>
        </p:txBody>
      </p:sp>
      <p:pic>
        <p:nvPicPr>
          <p:cNvPr id="7" name="Picture 5"/>
          <p:cNvPicPr>
            <a:picLocks noChangeAspect="1" noChangeArrowheads="1"/>
          </p:cNvPicPr>
          <p:nvPr/>
        </p:nvPicPr>
        <p:blipFill>
          <a:blip r:embed="rId3" cstate="print"/>
          <a:srcRect/>
          <a:stretch>
            <a:fillRect/>
          </a:stretch>
        </p:blipFill>
        <p:spPr bwMode="auto">
          <a:xfrm>
            <a:off x="2987675" y="1780952"/>
            <a:ext cx="2663825" cy="1358900"/>
          </a:xfrm>
          <a:prstGeom prst="rect">
            <a:avLst/>
          </a:prstGeom>
          <a:noFill/>
          <a:ln w="9525" algn="ctr">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Nested</a:t>
            </a:r>
            <a:r>
              <a:rPr lang="cs-CZ" dirty="0" smtClean="0"/>
              <a:t> ANOVA</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64</a:t>
            </a:fld>
            <a:endParaRPr lang="cs-CZ"/>
          </a:p>
        </p:txBody>
      </p:sp>
      <p:sp>
        <p:nvSpPr>
          <p:cNvPr id="5" name="Text Box 3"/>
          <p:cNvSpPr txBox="1">
            <a:spLocks noChangeArrowheads="1"/>
          </p:cNvSpPr>
          <p:nvPr/>
        </p:nvSpPr>
        <p:spPr bwMode="auto">
          <a:xfrm>
            <a:off x="323850" y="1340768"/>
            <a:ext cx="8351838" cy="2705100"/>
          </a:xfrm>
          <a:prstGeom prst="rect">
            <a:avLst/>
          </a:prstGeom>
          <a:noFill/>
          <a:ln w="9525" algn="ctr">
            <a:noFill/>
            <a:miter lim="800000"/>
            <a:headEnd/>
            <a:tailEnd/>
          </a:ln>
        </p:spPr>
        <p:txBody>
          <a:bodyPr>
            <a:spAutoFit/>
          </a:bodyPr>
          <a:lstStyle/>
          <a:p>
            <a:pPr defTabSz="1095375" eaLnBrk="0" hangingPunct="0">
              <a:spcBef>
                <a:spcPct val="50000"/>
              </a:spcBef>
              <a:buFontTx/>
              <a:buChar char="•"/>
            </a:pPr>
            <a:r>
              <a:rPr kumimoji="1" lang="cs-CZ" b="0" i="0"/>
              <a:t> Rozdělení skupin na náhodné podskupiny (např. opakování experimentu)</a:t>
            </a:r>
          </a:p>
          <a:p>
            <a:pPr defTabSz="1095375" eaLnBrk="0" hangingPunct="0">
              <a:spcBef>
                <a:spcPct val="50000"/>
              </a:spcBef>
              <a:buFontTx/>
              <a:buChar char="•"/>
            </a:pPr>
            <a:r>
              <a:rPr kumimoji="1" lang="cs-CZ" b="0" i="0"/>
              <a:t> Cílem je zjistit, zda data v jedné skupině nejsou pouhou náhodou</a:t>
            </a:r>
          </a:p>
          <a:p>
            <a:pPr defTabSz="1095375" eaLnBrk="0" hangingPunct="0">
              <a:spcBef>
                <a:spcPct val="50000"/>
              </a:spcBef>
              <a:buFontTx/>
              <a:buChar char="•"/>
            </a:pPr>
            <a:r>
              <a:rPr kumimoji="1" lang="cs-CZ" b="0" i="0"/>
              <a:t> Nejprve je testována shoda podskupin v hlavních skupinách, </a:t>
            </a:r>
          </a:p>
          <a:p>
            <a:pPr lvl="1" defTabSz="1095375" eaLnBrk="0" hangingPunct="0">
              <a:spcBef>
                <a:spcPct val="50000"/>
              </a:spcBef>
              <a:buFontTx/>
              <a:buChar char="•"/>
            </a:pPr>
            <a:r>
              <a:rPr kumimoji="1" lang="cs-CZ" b="0" i="0"/>
              <a:t> pokud jsou shodné, je vše v pořádku</a:t>
            </a:r>
          </a:p>
          <a:p>
            <a:pPr lvl="1" defTabSz="1095375" eaLnBrk="0" hangingPunct="0">
              <a:spcBef>
                <a:spcPct val="50000"/>
              </a:spcBef>
              <a:buFontTx/>
              <a:buChar char="•"/>
            </a:pPr>
            <a:r>
              <a:rPr kumimoji="1" lang="cs-CZ" b="0" i="0"/>
              <a:t> pokud nejsou, stále lze zjišťovat, zda se variabilita uvnitř hlavních skupin liší od celkové variability</a:t>
            </a:r>
          </a:p>
          <a:p>
            <a:pPr defTabSz="1095375" eaLnBrk="0" hangingPunct="0">
              <a:spcBef>
                <a:spcPct val="50000"/>
              </a:spcBef>
            </a:pPr>
            <a:endParaRPr kumimoji="1" lang="cs-CZ" b="0" i="0"/>
          </a:p>
        </p:txBody>
      </p:sp>
      <p:pic>
        <p:nvPicPr>
          <p:cNvPr id="6" name="Picture 4"/>
          <p:cNvPicPr>
            <a:picLocks noChangeAspect="1" noChangeArrowheads="1"/>
          </p:cNvPicPr>
          <p:nvPr/>
        </p:nvPicPr>
        <p:blipFill>
          <a:blip r:embed="rId2" cstate="print"/>
          <a:srcRect/>
          <a:stretch>
            <a:fillRect/>
          </a:stretch>
        </p:blipFill>
        <p:spPr bwMode="auto">
          <a:xfrm>
            <a:off x="827088" y="3788693"/>
            <a:ext cx="2297112" cy="962025"/>
          </a:xfrm>
          <a:prstGeom prst="rect">
            <a:avLst/>
          </a:prstGeom>
          <a:noFill/>
          <a:ln w="9525" algn="ctr">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580063" y="3788693"/>
            <a:ext cx="2232025" cy="2143125"/>
          </a:xfrm>
          <a:prstGeom prst="rect">
            <a:avLst/>
          </a:prstGeom>
          <a:noFill/>
          <a:ln w="9525" algn="ctr">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Two</a:t>
            </a:r>
            <a:r>
              <a:rPr lang="cs-CZ" dirty="0" smtClean="0"/>
              <a:t> </a:t>
            </a:r>
            <a:r>
              <a:rPr lang="cs-CZ" dirty="0" err="1" smtClean="0"/>
              <a:t>way</a:t>
            </a:r>
            <a:r>
              <a:rPr lang="cs-CZ" dirty="0" smtClean="0"/>
              <a:t> ANOVA</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65</a:t>
            </a:fld>
            <a:endParaRPr lang="cs-CZ"/>
          </a:p>
        </p:txBody>
      </p:sp>
      <p:sp>
        <p:nvSpPr>
          <p:cNvPr id="5" name="Text Box 3"/>
          <p:cNvSpPr txBox="1">
            <a:spLocks noChangeArrowheads="1"/>
          </p:cNvSpPr>
          <p:nvPr/>
        </p:nvSpPr>
        <p:spPr bwMode="auto">
          <a:xfrm>
            <a:off x="250825" y="1196752"/>
            <a:ext cx="8281988" cy="1466850"/>
          </a:xfrm>
          <a:prstGeom prst="rect">
            <a:avLst/>
          </a:prstGeom>
          <a:noFill/>
          <a:ln w="9525" algn="ctr">
            <a:noFill/>
            <a:miter lim="800000"/>
            <a:headEnd/>
            <a:tailEnd/>
          </a:ln>
        </p:spPr>
        <p:txBody>
          <a:bodyPr>
            <a:spAutoFit/>
          </a:bodyPr>
          <a:lstStyle/>
          <a:p>
            <a:pPr defTabSz="1095375" eaLnBrk="0" hangingPunct="0">
              <a:spcBef>
                <a:spcPct val="50000"/>
              </a:spcBef>
            </a:pPr>
            <a:r>
              <a:rPr kumimoji="1" lang="cs-CZ" b="0" i="0"/>
              <a:t>Pro rozdělení do kategorií je zde více parametrů</a:t>
            </a:r>
          </a:p>
          <a:p>
            <a:pPr defTabSz="1095375" eaLnBrk="0" hangingPunct="0">
              <a:spcBef>
                <a:spcPct val="50000"/>
              </a:spcBef>
            </a:pPr>
            <a:r>
              <a:rPr kumimoji="1" lang="cs-CZ" b="0" i="0"/>
              <a:t>Na rozdíl od nested ANOVY nejde o náhodná opakování experimentu, ale o řízené zásahy (např.vliv pH a koncentrace O</a:t>
            </a:r>
            <a:r>
              <a:rPr kumimoji="1" lang="cs-CZ" b="0" i="0" baseline="-25000"/>
              <a:t>2</a:t>
            </a:r>
            <a:r>
              <a:rPr kumimoji="1" lang="cs-CZ" b="0" i="0"/>
              <a:t>)</a:t>
            </a:r>
          </a:p>
          <a:p>
            <a:pPr defTabSz="1095375" eaLnBrk="0" hangingPunct="0">
              <a:spcBef>
                <a:spcPct val="50000"/>
              </a:spcBef>
            </a:pPr>
            <a:r>
              <a:rPr kumimoji="1" lang="cs-CZ" b="0" i="0"/>
              <a:t>Kromě vlivu hlavních faktorů se uplatňuje i jejich interakce</a:t>
            </a:r>
          </a:p>
        </p:txBody>
      </p:sp>
      <p:pic>
        <p:nvPicPr>
          <p:cNvPr id="6" name="Picture 4"/>
          <p:cNvPicPr>
            <a:picLocks noChangeAspect="1" noChangeArrowheads="1"/>
          </p:cNvPicPr>
          <p:nvPr/>
        </p:nvPicPr>
        <p:blipFill>
          <a:blip r:embed="rId2" cstate="print"/>
          <a:srcRect/>
          <a:stretch>
            <a:fillRect/>
          </a:stretch>
        </p:blipFill>
        <p:spPr bwMode="auto">
          <a:xfrm>
            <a:off x="1674813" y="2781077"/>
            <a:ext cx="5776912" cy="3028950"/>
          </a:xfrm>
          <a:prstGeom prst="rect">
            <a:avLst/>
          </a:prstGeom>
          <a:noFill/>
          <a:ln w="9525" algn="ctr">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Modely analýzy rozptylu -  základní výstup</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66</a:t>
            </a:fld>
            <a:endParaRPr lang="cs-CZ"/>
          </a:p>
        </p:txBody>
      </p:sp>
      <p:sp>
        <p:nvSpPr>
          <p:cNvPr id="5" name="text 78"/>
          <p:cNvSpPr txBox="1">
            <a:spLocks noChangeArrowheads="1"/>
          </p:cNvSpPr>
          <p:nvPr/>
        </p:nvSpPr>
        <p:spPr bwMode="auto">
          <a:xfrm>
            <a:off x="179388" y="863600"/>
            <a:ext cx="8785225" cy="838200"/>
          </a:xfrm>
          <a:prstGeom prst="rect">
            <a:avLst/>
          </a:prstGeom>
          <a:solidFill>
            <a:srgbClr val="CC0000"/>
          </a:solidFill>
          <a:ln w="0">
            <a:noFill/>
            <a:miter lim="800000"/>
            <a:headEnd/>
            <a:tailEnd/>
          </a:ln>
        </p:spPr>
        <p:txBody>
          <a:bodyPr anchor="ctr"/>
          <a:lstStyle/>
          <a:p>
            <a:pPr algn="ctr" eaLnBrk="0" hangingPunct="0"/>
            <a:r>
              <a:rPr lang="cs-CZ" sz="2400">
                <a:solidFill>
                  <a:schemeClr val="bg1"/>
                </a:solidFill>
                <a:latin typeface="Times New Roman" pitchFamily="18" charset="0"/>
              </a:rPr>
              <a:t>Základním výstupem analýzy rozptylu je </a:t>
            </a:r>
          </a:p>
          <a:p>
            <a:pPr algn="ctr" eaLnBrk="0" hangingPunct="0"/>
            <a:r>
              <a:rPr lang="cs-CZ" sz="2400" u="sng">
                <a:solidFill>
                  <a:schemeClr val="bg1"/>
                </a:solidFill>
                <a:latin typeface="Times New Roman" pitchFamily="18" charset="0"/>
              </a:rPr>
              <a:t>Tabulka ANOVA</a:t>
            </a:r>
            <a:r>
              <a:rPr lang="cs-CZ" sz="2400">
                <a:solidFill>
                  <a:schemeClr val="bg1"/>
                </a:solidFill>
                <a:latin typeface="Times New Roman" pitchFamily="18" charset="0"/>
              </a:rPr>
              <a:t> - frakcionace komponent rozptylu </a:t>
            </a:r>
          </a:p>
        </p:txBody>
      </p:sp>
      <p:sp>
        <p:nvSpPr>
          <p:cNvPr id="6" name="Text Box 4"/>
          <p:cNvSpPr txBox="1">
            <a:spLocks noChangeArrowheads="1"/>
          </p:cNvSpPr>
          <p:nvPr/>
        </p:nvSpPr>
        <p:spPr bwMode="auto">
          <a:xfrm>
            <a:off x="1438275" y="2138363"/>
            <a:ext cx="1609725" cy="657225"/>
          </a:xfrm>
          <a:prstGeom prst="rect">
            <a:avLst/>
          </a:prstGeom>
          <a:noFill/>
          <a:ln w="9525">
            <a:noFill/>
            <a:miter lim="800000"/>
            <a:headEnd/>
            <a:tailEnd/>
          </a:ln>
        </p:spPr>
        <p:txBody>
          <a:bodyPr/>
          <a:lstStyle/>
          <a:p>
            <a:pPr eaLnBrk="0" hangingPunct="0"/>
            <a:r>
              <a:rPr lang="cs-CZ" sz="1600" i="0"/>
              <a:t>Zdroj rozptylu</a:t>
            </a:r>
          </a:p>
        </p:txBody>
      </p:sp>
      <p:grpSp>
        <p:nvGrpSpPr>
          <p:cNvPr id="7" name="Group 5"/>
          <p:cNvGrpSpPr>
            <a:grpSpLocks/>
          </p:cNvGrpSpPr>
          <p:nvPr/>
        </p:nvGrpSpPr>
        <p:grpSpPr bwMode="auto">
          <a:xfrm>
            <a:off x="1447800" y="2133600"/>
            <a:ext cx="6315075" cy="1828800"/>
            <a:chOff x="40" y="140"/>
            <a:chExt cx="550" cy="161"/>
          </a:xfrm>
        </p:grpSpPr>
        <p:sp>
          <p:nvSpPr>
            <p:cNvPr id="8" name="Line 6"/>
            <p:cNvSpPr>
              <a:spLocks noChangeShapeType="1"/>
            </p:cNvSpPr>
            <p:nvPr/>
          </p:nvSpPr>
          <p:spPr bwMode="auto">
            <a:xfrm>
              <a:off x="40" y="140"/>
              <a:ext cx="549" cy="0"/>
            </a:xfrm>
            <a:prstGeom prst="line">
              <a:avLst/>
            </a:prstGeom>
            <a:noFill/>
            <a:ln w="25400">
              <a:solidFill>
                <a:srgbClr val="000000"/>
              </a:solidFill>
              <a:round/>
              <a:headEnd/>
              <a:tailEnd/>
            </a:ln>
          </p:spPr>
          <p:txBody>
            <a:bodyPr/>
            <a:lstStyle/>
            <a:p>
              <a:endParaRPr lang="cs-CZ"/>
            </a:p>
          </p:txBody>
        </p:sp>
        <p:sp>
          <p:nvSpPr>
            <p:cNvPr id="9" name="Line 7"/>
            <p:cNvSpPr>
              <a:spLocks noChangeShapeType="1"/>
            </p:cNvSpPr>
            <p:nvPr/>
          </p:nvSpPr>
          <p:spPr bwMode="auto">
            <a:xfrm>
              <a:off x="40" y="175"/>
              <a:ext cx="549" cy="0"/>
            </a:xfrm>
            <a:prstGeom prst="line">
              <a:avLst/>
            </a:prstGeom>
            <a:noFill/>
            <a:ln w="12700">
              <a:solidFill>
                <a:srgbClr val="000000"/>
              </a:solidFill>
              <a:round/>
              <a:headEnd/>
              <a:tailEnd/>
            </a:ln>
          </p:spPr>
          <p:txBody>
            <a:bodyPr/>
            <a:lstStyle/>
            <a:p>
              <a:endParaRPr lang="cs-CZ"/>
            </a:p>
          </p:txBody>
        </p:sp>
        <p:sp>
          <p:nvSpPr>
            <p:cNvPr id="10" name="Line 8"/>
            <p:cNvSpPr>
              <a:spLocks noChangeShapeType="1"/>
            </p:cNvSpPr>
            <p:nvPr/>
          </p:nvSpPr>
          <p:spPr bwMode="auto">
            <a:xfrm>
              <a:off x="41" y="301"/>
              <a:ext cx="549" cy="0"/>
            </a:xfrm>
            <a:prstGeom prst="line">
              <a:avLst/>
            </a:prstGeom>
            <a:noFill/>
            <a:ln w="25400">
              <a:solidFill>
                <a:srgbClr val="000000"/>
              </a:solidFill>
              <a:round/>
              <a:headEnd/>
              <a:tailEnd/>
            </a:ln>
          </p:spPr>
          <p:txBody>
            <a:bodyPr/>
            <a:lstStyle/>
            <a:p>
              <a:endParaRPr lang="cs-CZ"/>
            </a:p>
          </p:txBody>
        </p:sp>
      </p:grpSp>
      <p:sp>
        <p:nvSpPr>
          <p:cNvPr id="11" name="Text Box 9"/>
          <p:cNvSpPr txBox="1">
            <a:spLocks noChangeArrowheads="1"/>
          </p:cNvSpPr>
          <p:nvPr/>
        </p:nvSpPr>
        <p:spPr bwMode="auto">
          <a:xfrm>
            <a:off x="1438275" y="2695575"/>
            <a:ext cx="1533525" cy="3476625"/>
          </a:xfrm>
          <a:prstGeom prst="rect">
            <a:avLst/>
          </a:prstGeom>
          <a:noFill/>
          <a:ln w="9525">
            <a:noFill/>
            <a:miter lim="800000"/>
            <a:headEnd/>
            <a:tailEnd/>
          </a:ln>
        </p:spPr>
        <p:txBody>
          <a:bodyPr/>
          <a:lstStyle/>
          <a:p>
            <a:pPr eaLnBrk="0" hangingPunct="0"/>
            <a:r>
              <a:rPr lang="cs-CZ" sz="1400" i="0"/>
              <a:t>Pok. zásah</a:t>
            </a:r>
          </a:p>
          <a:p>
            <a:pPr eaLnBrk="0" hangingPunct="0"/>
            <a:r>
              <a:rPr lang="cs-CZ" sz="1400" b="0" i="0"/>
              <a:t>(mezi skupinami)</a:t>
            </a:r>
          </a:p>
          <a:p>
            <a:pPr eaLnBrk="0" hangingPunct="0"/>
            <a:endParaRPr lang="cs-CZ" sz="1400" b="0" i="0"/>
          </a:p>
          <a:p>
            <a:pPr eaLnBrk="0" hangingPunct="0"/>
            <a:r>
              <a:rPr lang="cs-CZ" sz="1400" i="0"/>
              <a:t>Uvnitř skupin</a:t>
            </a:r>
          </a:p>
          <a:p>
            <a:pPr eaLnBrk="0" hangingPunct="0"/>
            <a:endParaRPr lang="cs-CZ" sz="1400" b="0" i="0"/>
          </a:p>
          <a:p>
            <a:pPr eaLnBrk="0" hangingPunct="0"/>
            <a:endParaRPr lang="cs-CZ" sz="1400" b="0" i="0"/>
          </a:p>
          <a:p>
            <a:pPr eaLnBrk="0" hangingPunct="0"/>
            <a:endParaRPr lang="cs-CZ" sz="1400" b="0" i="0"/>
          </a:p>
          <a:p>
            <a:pPr eaLnBrk="0" hangingPunct="0"/>
            <a:r>
              <a:rPr lang="cs-CZ" sz="1400" i="0"/>
              <a:t>Celkem</a:t>
            </a:r>
          </a:p>
          <a:p>
            <a:pPr eaLnBrk="0" hangingPunct="0"/>
            <a:endParaRPr lang="cs-CZ" sz="1400" i="0"/>
          </a:p>
          <a:p>
            <a:pPr eaLnBrk="0" hangingPunct="0"/>
            <a:endParaRPr lang="cs-CZ" sz="2000" b="0" i="0"/>
          </a:p>
          <a:p>
            <a:pPr eaLnBrk="0" hangingPunct="0"/>
            <a:endParaRPr lang="cs-CZ" sz="1400" i="0"/>
          </a:p>
          <a:p>
            <a:pPr eaLnBrk="0" hangingPunct="0"/>
            <a:r>
              <a:rPr lang="cs-CZ" sz="1400" i="0"/>
              <a:t>SS</a:t>
            </a:r>
            <a:r>
              <a:rPr lang="cs-CZ" sz="1400" i="0" baseline="-25000"/>
              <a:t>B</a:t>
            </a:r>
            <a:r>
              <a:rPr lang="cs-CZ" sz="1400" i="0"/>
              <a:t>/SS</a:t>
            </a:r>
            <a:r>
              <a:rPr lang="cs-CZ" sz="1400" i="0" baseline="-25000"/>
              <a:t>T</a:t>
            </a:r>
          </a:p>
          <a:p>
            <a:pPr eaLnBrk="0" hangingPunct="0"/>
            <a:endParaRPr lang="cs-CZ" sz="1400" i="0"/>
          </a:p>
          <a:p>
            <a:pPr eaLnBrk="0" hangingPunct="0"/>
            <a:endParaRPr lang="cs-CZ" sz="1400" i="0"/>
          </a:p>
          <a:p>
            <a:pPr eaLnBrk="0" hangingPunct="0"/>
            <a:r>
              <a:rPr lang="cs-CZ" sz="1400" i="0"/>
              <a:t>MS</a:t>
            </a:r>
            <a:r>
              <a:rPr lang="cs-CZ" sz="1400" i="0" baseline="-25000"/>
              <a:t>B</a:t>
            </a:r>
            <a:r>
              <a:rPr lang="cs-CZ" sz="1400" i="0"/>
              <a:t>/MS</a:t>
            </a:r>
            <a:r>
              <a:rPr lang="cs-CZ" sz="1400" i="0" baseline="-25000"/>
              <a:t>T</a:t>
            </a:r>
          </a:p>
        </p:txBody>
      </p:sp>
      <p:sp>
        <p:nvSpPr>
          <p:cNvPr id="12" name="Text Box 10"/>
          <p:cNvSpPr txBox="1">
            <a:spLocks noChangeArrowheads="1"/>
          </p:cNvSpPr>
          <p:nvPr/>
        </p:nvSpPr>
        <p:spPr bwMode="auto">
          <a:xfrm>
            <a:off x="3043238" y="2100263"/>
            <a:ext cx="1466850" cy="666750"/>
          </a:xfrm>
          <a:prstGeom prst="rect">
            <a:avLst/>
          </a:prstGeom>
          <a:noFill/>
          <a:ln w="9525">
            <a:noFill/>
            <a:miter lim="800000"/>
            <a:headEnd/>
            <a:tailEnd/>
          </a:ln>
        </p:spPr>
        <p:txBody>
          <a:bodyPr/>
          <a:lstStyle/>
          <a:p>
            <a:pPr eaLnBrk="0" hangingPunct="0"/>
            <a:r>
              <a:rPr lang="cs-CZ" sz="2000" b="0" i="0"/>
              <a:t>St. v.</a:t>
            </a:r>
          </a:p>
        </p:txBody>
      </p:sp>
      <p:sp>
        <p:nvSpPr>
          <p:cNvPr id="13" name="Text Box 11"/>
          <p:cNvSpPr txBox="1">
            <a:spLocks noChangeArrowheads="1"/>
          </p:cNvSpPr>
          <p:nvPr/>
        </p:nvSpPr>
        <p:spPr bwMode="auto">
          <a:xfrm>
            <a:off x="3152775" y="2657475"/>
            <a:ext cx="5219700" cy="1628775"/>
          </a:xfrm>
          <a:prstGeom prst="rect">
            <a:avLst/>
          </a:prstGeom>
          <a:noFill/>
          <a:ln w="9525">
            <a:noFill/>
            <a:miter lim="800000"/>
            <a:headEnd/>
            <a:tailEnd/>
          </a:ln>
        </p:spPr>
        <p:txBody>
          <a:bodyPr/>
          <a:lstStyle/>
          <a:p>
            <a:pPr eaLnBrk="0" hangingPunct="0"/>
            <a:r>
              <a:rPr lang="cs-CZ" sz="1400" i="0"/>
              <a:t>a -1                        SS</a:t>
            </a:r>
            <a:r>
              <a:rPr lang="cs-CZ" sz="1400" i="0" baseline="-25000"/>
              <a:t>B</a:t>
            </a:r>
            <a:r>
              <a:rPr lang="cs-CZ" sz="1400" i="0"/>
              <a:t>          SS</a:t>
            </a:r>
            <a:r>
              <a:rPr lang="cs-CZ" sz="1400" i="0" baseline="-25000"/>
              <a:t>B</a:t>
            </a:r>
            <a:r>
              <a:rPr lang="cs-CZ" sz="1400" i="0"/>
              <a:t>/(a -1)        MS</a:t>
            </a:r>
            <a:r>
              <a:rPr lang="cs-CZ" sz="1400" i="0" baseline="-25000"/>
              <a:t>B</a:t>
            </a:r>
            <a:r>
              <a:rPr lang="cs-CZ" sz="1400" i="0"/>
              <a:t>/MS</a:t>
            </a:r>
            <a:r>
              <a:rPr lang="cs-CZ" sz="1400" i="0" baseline="-25000"/>
              <a:t>E</a:t>
            </a:r>
          </a:p>
          <a:p>
            <a:pPr eaLnBrk="0" hangingPunct="0"/>
            <a:endParaRPr lang="cs-CZ" sz="1400" i="0"/>
          </a:p>
          <a:p>
            <a:pPr eaLnBrk="0" hangingPunct="0"/>
            <a:endParaRPr lang="cs-CZ" sz="1400" i="0"/>
          </a:p>
          <a:p>
            <a:pPr eaLnBrk="0" hangingPunct="0"/>
            <a:r>
              <a:rPr lang="cs-CZ" sz="1400" i="0"/>
              <a:t>N - a                       SS</a:t>
            </a:r>
            <a:r>
              <a:rPr lang="cs-CZ" sz="1400" i="0" baseline="-25000"/>
              <a:t>E </a:t>
            </a:r>
            <a:r>
              <a:rPr lang="cs-CZ" sz="1400" i="0"/>
              <a:t>         SS</a:t>
            </a:r>
            <a:r>
              <a:rPr lang="cs-CZ" sz="1400" i="0" baseline="-25000"/>
              <a:t>E</a:t>
            </a:r>
            <a:r>
              <a:rPr lang="cs-CZ" sz="1400" i="0"/>
              <a:t>/(N - a)</a:t>
            </a:r>
          </a:p>
          <a:p>
            <a:pPr eaLnBrk="0" hangingPunct="0"/>
            <a:endParaRPr lang="cs-CZ" sz="1400" i="0"/>
          </a:p>
          <a:p>
            <a:pPr eaLnBrk="0" hangingPunct="0"/>
            <a:endParaRPr lang="cs-CZ" sz="1400" i="0"/>
          </a:p>
          <a:p>
            <a:pPr eaLnBrk="0" hangingPunct="0"/>
            <a:endParaRPr lang="cs-CZ" sz="1400" i="0"/>
          </a:p>
          <a:p>
            <a:pPr eaLnBrk="0" hangingPunct="0"/>
            <a:r>
              <a:rPr lang="cs-CZ" sz="1400" i="0"/>
              <a:t>N -1                        SS</a:t>
            </a:r>
            <a:r>
              <a:rPr lang="cs-CZ" sz="1400" i="0" baseline="-25000"/>
              <a:t>T</a:t>
            </a:r>
          </a:p>
        </p:txBody>
      </p:sp>
      <p:sp>
        <p:nvSpPr>
          <p:cNvPr id="14" name="Text Box 12"/>
          <p:cNvSpPr txBox="1">
            <a:spLocks noChangeArrowheads="1"/>
          </p:cNvSpPr>
          <p:nvPr/>
        </p:nvSpPr>
        <p:spPr bwMode="auto">
          <a:xfrm>
            <a:off x="4572000" y="2114550"/>
            <a:ext cx="1495425" cy="666750"/>
          </a:xfrm>
          <a:prstGeom prst="rect">
            <a:avLst/>
          </a:prstGeom>
          <a:noFill/>
          <a:ln w="9525">
            <a:noFill/>
            <a:miter lim="800000"/>
            <a:headEnd/>
            <a:tailEnd/>
          </a:ln>
        </p:spPr>
        <p:txBody>
          <a:bodyPr/>
          <a:lstStyle/>
          <a:p>
            <a:pPr eaLnBrk="0" hangingPunct="0"/>
            <a:r>
              <a:rPr lang="cs-CZ" sz="2000" b="0" i="0"/>
              <a:t>SS</a:t>
            </a:r>
          </a:p>
        </p:txBody>
      </p:sp>
      <p:sp>
        <p:nvSpPr>
          <p:cNvPr id="15" name="Text Box 13"/>
          <p:cNvSpPr txBox="1">
            <a:spLocks noChangeArrowheads="1"/>
          </p:cNvSpPr>
          <p:nvPr/>
        </p:nvSpPr>
        <p:spPr bwMode="auto">
          <a:xfrm>
            <a:off x="5562600" y="2114550"/>
            <a:ext cx="1152525" cy="666750"/>
          </a:xfrm>
          <a:prstGeom prst="rect">
            <a:avLst/>
          </a:prstGeom>
          <a:noFill/>
          <a:ln w="9525">
            <a:noFill/>
            <a:miter lim="800000"/>
            <a:headEnd/>
            <a:tailEnd/>
          </a:ln>
        </p:spPr>
        <p:txBody>
          <a:bodyPr/>
          <a:lstStyle/>
          <a:p>
            <a:pPr eaLnBrk="0" hangingPunct="0"/>
            <a:r>
              <a:rPr lang="cs-CZ" sz="2000" b="0" i="0"/>
              <a:t>MS</a:t>
            </a:r>
          </a:p>
        </p:txBody>
      </p:sp>
      <p:sp>
        <p:nvSpPr>
          <p:cNvPr id="16" name="Text Box 14"/>
          <p:cNvSpPr txBox="1">
            <a:spLocks noChangeArrowheads="1"/>
          </p:cNvSpPr>
          <p:nvPr/>
        </p:nvSpPr>
        <p:spPr bwMode="auto">
          <a:xfrm>
            <a:off x="6781800" y="2114550"/>
            <a:ext cx="1152525" cy="666750"/>
          </a:xfrm>
          <a:prstGeom prst="rect">
            <a:avLst/>
          </a:prstGeom>
          <a:noFill/>
          <a:ln w="9525">
            <a:noFill/>
            <a:miter lim="800000"/>
            <a:headEnd/>
            <a:tailEnd/>
          </a:ln>
        </p:spPr>
        <p:txBody>
          <a:bodyPr/>
          <a:lstStyle/>
          <a:p>
            <a:pPr eaLnBrk="0" hangingPunct="0"/>
            <a:r>
              <a:rPr lang="cs-CZ" sz="2000" b="0" i="0"/>
              <a:t>F</a:t>
            </a:r>
          </a:p>
        </p:txBody>
      </p:sp>
      <p:sp>
        <p:nvSpPr>
          <p:cNvPr id="17" name="AutoShape 15"/>
          <p:cNvSpPr>
            <a:spLocks noChangeArrowheads="1"/>
          </p:cNvSpPr>
          <p:nvPr/>
        </p:nvSpPr>
        <p:spPr bwMode="auto">
          <a:xfrm>
            <a:off x="2514600" y="5057775"/>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endParaRPr lang="cs-CZ"/>
          </a:p>
        </p:txBody>
      </p:sp>
      <p:sp>
        <p:nvSpPr>
          <p:cNvPr id="18" name="AutoShape 16"/>
          <p:cNvSpPr>
            <a:spLocks noChangeArrowheads="1"/>
          </p:cNvSpPr>
          <p:nvPr/>
        </p:nvSpPr>
        <p:spPr bwMode="auto">
          <a:xfrm>
            <a:off x="2514600" y="5715000"/>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endParaRPr lang="cs-CZ"/>
          </a:p>
        </p:txBody>
      </p:sp>
      <p:sp>
        <p:nvSpPr>
          <p:cNvPr id="19" name="Text Box 17"/>
          <p:cNvSpPr txBox="1">
            <a:spLocks noChangeArrowheads="1"/>
          </p:cNvSpPr>
          <p:nvPr/>
        </p:nvSpPr>
        <p:spPr bwMode="auto">
          <a:xfrm>
            <a:off x="3200400" y="4953000"/>
            <a:ext cx="5943600" cy="600075"/>
          </a:xfrm>
          <a:prstGeom prst="rect">
            <a:avLst/>
          </a:prstGeom>
          <a:noFill/>
          <a:ln w="9525">
            <a:noFill/>
            <a:miter lim="800000"/>
            <a:headEnd/>
            <a:tailEnd/>
          </a:ln>
        </p:spPr>
        <p:txBody>
          <a:bodyPr/>
          <a:lstStyle/>
          <a:p>
            <a:pPr eaLnBrk="0" hangingPunct="0"/>
            <a:r>
              <a:rPr lang="cs-CZ" sz="1600" b="0" i="0"/>
              <a:t>Kvantifikovaný podíl rozdílu mezi pokusnými zásahy na celkovém rozptylu</a:t>
            </a:r>
          </a:p>
        </p:txBody>
      </p:sp>
      <p:sp>
        <p:nvSpPr>
          <p:cNvPr id="20" name="Text Box 18"/>
          <p:cNvSpPr txBox="1">
            <a:spLocks noChangeArrowheads="1"/>
          </p:cNvSpPr>
          <p:nvPr/>
        </p:nvSpPr>
        <p:spPr bwMode="auto">
          <a:xfrm>
            <a:off x="3200400" y="5715000"/>
            <a:ext cx="3714750" cy="457200"/>
          </a:xfrm>
          <a:prstGeom prst="rect">
            <a:avLst/>
          </a:prstGeom>
          <a:noFill/>
          <a:ln w="9525">
            <a:noFill/>
            <a:miter lim="800000"/>
            <a:headEnd/>
            <a:tailEnd/>
          </a:ln>
        </p:spPr>
        <p:txBody>
          <a:bodyPr/>
          <a:lstStyle/>
          <a:p>
            <a:pPr eaLnBrk="0" hangingPunct="0"/>
            <a:r>
              <a:rPr lang="cs-CZ" sz="1600" b="0" i="0"/>
              <a:t>Statistická významnost rozdílu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Základy korelační analýzy 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67</a:t>
            </a:fld>
            <a:endParaRPr lang="cs-CZ"/>
          </a:p>
        </p:txBody>
      </p:sp>
      <p:sp>
        <p:nvSpPr>
          <p:cNvPr id="5" name="Text Box 3"/>
          <p:cNvSpPr txBox="1">
            <a:spLocks noChangeArrowheads="1"/>
          </p:cNvSpPr>
          <p:nvPr/>
        </p:nvSpPr>
        <p:spPr bwMode="auto">
          <a:xfrm>
            <a:off x="0" y="1196752"/>
            <a:ext cx="9144000" cy="428625"/>
          </a:xfrm>
          <a:prstGeom prst="rect">
            <a:avLst/>
          </a:prstGeom>
          <a:noFill/>
          <a:ln w="9525">
            <a:noFill/>
            <a:miter lim="800000"/>
            <a:headEnd/>
            <a:tailEnd/>
          </a:ln>
        </p:spPr>
        <p:txBody>
          <a:bodyPr/>
          <a:lstStyle/>
          <a:p>
            <a:pPr algn="ctr" eaLnBrk="0" hangingPunct="0"/>
            <a:r>
              <a:rPr lang="cs-CZ" sz="2400" i="0">
                <a:solidFill>
                  <a:srgbClr val="A50021"/>
                </a:solidFill>
              </a:rPr>
              <a:t>Korelace - vztah (závislost) dvou znaků (parametrů)</a:t>
            </a:r>
          </a:p>
        </p:txBody>
      </p:sp>
      <p:sp>
        <p:nvSpPr>
          <p:cNvPr id="6" name="Line 4"/>
          <p:cNvSpPr>
            <a:spLocks noChangeShapeType="1"/>
          </p:cNvSpPr>
          <p:nvPr/>
        </p:nvSpPr>
        <p:spPr bwMode="auto">
          <a:xfrm flipV="1">
            <a:off x="1143000" y="2338164"/>
            <a:ext cx="1524000" cy="1228725"/>
          </a:xfrm>
          <a:prstGeom prst="line">
            <a:avLst/>
          </a:prstGeom>
          <a:noFill/>
          <a:ln w="28575">
            <a:solidFill>
              <a:srgbClr val="FF9900"/>
            </a:solidFill>
            <a:round/>
            <a:headEnd/>
            <a:tailEnd/>
          </a:ln>
        </p:spPr>
        <p:txBody>
          <a:bodyPr/>
          <a:lstStyle/>
          <a:p>
            <a:endParaRPr lang="cs-CZ"/>
          </a:p>
        </p:txBody>
      </p:sp>
      <p:sp>
        <p:nvSpPr>
          <p:cNvPr id="7" name="Line 5"/>
          <p:cNvSpPr>
            <a:spLocks noChangeShapeType="1"/>
          </p:cNvSpPr>
          <p:nvPr/>
        </p:nvSpPr>
        <p:spPr bwMode="auto">
          <a:xfrm>
            <a:off x="1004888" y="2247677"/>
            <a:ext cx="0" cy="1504950"/>
          </a:xfrm>
          <a:prstGeom prst="line">
            <a:avLst/>
          </a:prstGeom>
          <a:noFill/>
          <a:ln w="28575">
            <a:solidFill>
              <a:srgbClr val="000000"/>
            </a:solidFill>
            <a:round/>
            <a:headEnd/>
            <a:tailEnd/>
          </a:ln>
        </p:spPr>
        <p:txBody>
          <a:bodyPr/>
          <a:lstStyle/>
          <a:p>
            <a:endParaRPr lang="cs-CZ"/>
          </a:p>
        </p:txBody>
      </p:sp>
      <p:sp>
        <p:nvSpPr>
          <p:cNvPr id="8" name="Line 6"/>
          <p:cNvSpPr>
            <a:spLocks noChangeShapeType="1"/>
          </p:cNvSpPr>
          <p:nvPr/>
        </p:nvSpPr>
        <p:spPr bwMode="auto">
          <a:xfrm>
            <a:off x="1004888" y="3738339"/>
            <a:ext cx="1857375" cy="0"/>
          </a:xfrm>
          <a:prstGeom prst="line">
            <a:avLst/>
          </a:prstGeom>
          <a:noFill/>
          <a:ln w="28575">
            <a:solidFill>
              <a:srgbClr val="000000"/>
            </a:solidFill>
            <a:round/>
            <a:headEnd/>
            <a:tailEnd/>
          </a:ln>
        </p:spPr>
        <p:txBody>
          <a:bodyPr/>
          <a:lstStyle/>
          <a:p>
            <a:endParaRPr lang="cs-CZ"/>
          </a:p>
        </p:txBody>
      </p:sp>
      <p:sp>
        <p:nvSpPr>
          <p:cNvPr id="9" name="Text Box 7"/>
          <p:cNvSpPr txBox="1">
            <a:spLocks noChangeArrowheads="1"/>
          </p:cNvSpPr>
          <p:nvPr/>
        </p:nvSpPr>
        <p:spPr bwMode="auto">
          <a:xfrm>
            <a:off x="488950" y="2052414"/>
            <a:ext cx="514350" cy="352425"/>
          </a:xfrm>
          <a:prstGeom prst="rect">
            <a:avLst/>
          </a:prstGeom>
          <a:noFill/>
          <a:ln w="9525">
            <a:noFill/>
            <a:miter lim="800000"/>
            <a:headEnd/>
            <a:tailEnd/>
          </a:ln>
        </p:spPr>
        <p:txBody>
          <a:bodyPr/>
          <a:lstStyle/>
          <a:p>
            <a:pPr eaLnBrk="0" hangingPunct="0"/>
            <a:r>
              <a:rPr lang="cs-CZ" sz="1600" i="0"/>
              <a:t>Y</a:t>
            </a:r>
            <a:r>
              <a:rPr lang="cs-CZ" sz="1600" i="0" baseline="-25000"/>
              <a:t>2</a:t>
            </a:r>
          </a:p>
        </p:txBody>
      </p:sp>
      <p:sp>
        <p:nvSpPr>
          <p:cNvPr id="10" name="Text Box 8"/>
          <p:cNvSpPr txBox="1">
            <a:spLocks noChangeArrowheads="1"/>
          </p:cNvSpPr>
          <p:nvPr/>
        </p:nvSpPr>
        <p:spPr bwMode="auto">
          <a:xfrm>
            <a:off x="2805113" y="3757389"/>
            <a:ext cx="75247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grpSp>
        <p:nvGrpSpPr>
          <p:cNvPr id="11" name="Group 9"/>
          <p:cNvGrpSpPr>
            <a:grpSpLocks/>
          </p:cNvGrpSpPr>
          <p:nvPr/>
        </p:nvGrpSpPr>
        <p:grpSpPr bwMode="auto">
          <a:xfrm>
            <a:off x="1219200" y="2338164"/>
            <a:ext cx="1352550" cy="1238250"/>
            <a:chOff x="140" y="168"/>
            <a:chExt cx="142" cy="130"/>
          </a:xfrm>
        </p:grpSpPr>
        <p:sp>
          <p:nvSpPr>
            <p:cNvPr id="12" name="Oval 10"/>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endParaRPr lang="cs-CZ"/>
            </a:p>
          </p:txBody>
        </p:sp>
        <p:sp>
          <p:nvSpPr>
            <p:cNvPr id="13" name="Oval 11"/>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endParaRPr lang="cs-CZ"/>
            </a:p>
          </p:txBody>
        </p:sp>
        <p:sp>
          <p:nvSpPr>
            <p:cNvPr id="14" name="Oval 12"/>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endParaRPr lang="cs-CZ"/>
            </a:p>
          </p:txBody>
        </p:sp>
        <p:sp>
          <p:nvSpPr>
            <p:cNvPr id="15" name="Oval 13"/>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endParaRPr lang="cs-CZ"/>
            </a:p>
          </p:txBody>
        </p:sp>
        <p:sp>
          <p:nvSpPr>
            <p:cNvPr id="16" name="Oval 14"/>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endParaRPr lang="cs-CZ"/>
            </a:p>
          </p:txBody>
        </p:sp>
        <p:sp>
          <p:nvSpPr>
            <p:cNvPr id="17" name="Oval 15"/>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endParaRPr lang="cs-CZ"/>
            </a:p>
          </p:txBody>
        </p:sp>
        <p:sp>
          <p:nvSpPr>
            <p:cNvPr id="18" name="Oval 16"/>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endParaRPr lang="cs-CZ"/>
            </a:p>
          </p:txBody>
        </p:sp>
        <p:sp>
          <p:nvSpPr>
            <p:cNvPr id="19" name="Oval 17"/>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endParaRPr lang="cs-CZ"/>
            </a:p>
          </p:txBody>
        </p:sp>
        <p:sp>
          <p:nvSpPr>
            <p:cNvPr id="20" name="Oval 18"/>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endParaRPr lang="cs-CZ"/>
            </a:p>
          </p:txBody>
        </p:sp>
        <p:sp>
          <p:nvSpPr>
            <p:cNvPr id="21" name="Oval 19"/>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endParaRPr lang="cs-CZ"/>
            </a:p>
          </p:txBody>
        </p:sp>
        <p:sp>
          <p:nvSpPr>
            <p:cNvPr id="22" name="Oval 20"/>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endParaRPr lang="cs-CZ"/>
            </a:p>
          </p:txBody>
        </p:sp>
        <p:sp>
          <p:nvSpPr>
            <p:cNvPr id="23" name="Oval 21"/>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endParaRPr lang="cs-CZ"/>
            </a:p>
          </p:txBody>
        </p:sp>
        <p:sp>
          <p:nvSpPr>
            <p:cNvPr id="24" name="Oval 22"/>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endParaRPr lang="cs-CZ"/>
            </a:p>
          </p:txBody>
        </p:sp>
        <p:sp>
          <p:nvSpPr>
            <p:cNvPr id="25" name="Oval 23"/>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endParaRPr lang="cs-CZ"/>
            </a:p>
          </p:txBody>
        </p:sp>
        <p:sp>
          <p:nvSpPr>
            <p:cNvPr id="26" name="Oval 24"/>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endParaRPr lang="cs-CZ"/>
            </a:p>
          </p:txBody>
        </p:sp>
        <p:sp>
          <p:nvSpPr>
            <p:cNvPr id="27" name="Oval 25"/>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endParaRPr lang="cs-CZ"/>
            </a:p>
          </p:txBody>
        </p:sp>
      </p:grpSp>
      <p:sp>
        <p:nvSpPr>
          <p:cNvPr id="28" name="Rectangle 26"/>
          <p:cNvSpPr>
            <a:spLocks noChangeArrowheads="1"/>
          </p:cNvSpPr>
          <p:nvPr/>
        </p:nvSpPr>
        <p:spPr bwMode="auto">
          <a:xfrm>
            <a:off x="5305425" y="2234977"/>
            <a:ext cx="19050" cy="1473200"/>
          </a:xfrm>
          <a:prstGeom prst="rect">
            <a:avLst/>
          </a:prstGeom>
          <a:solidFill>
            <a:srgbClr val="000000"/>
          </a:solidFill>
          <a:ln w="19050">
            <a:solidFill>
              <a:srgbClr val="000000"/>
            </a:solidFill>
            <a:miter lim="800000"/>
            <a:headEnd/>
            <a:tailEnd/>
          </a:ln>
        </p:spPr>
        <p:txBody>
          <a:bodyPr/>
          <a:lstStyle/>
          <a:p>
            <a:endParaRPr lang="cs-CZ"/>
          </a:p>
        </p:txBody>
      </p:sp>
      <p:sp>
        <p:nvSpPr>
          <p:cNvPr id="29" name="Rectangle 27"/>
          <p:cNvSpPr>
            <a:spLocks noChangeArrowheads="1"/>
          </p:cNvSpPr>
          <p:nvPr/>
        </p:nvSpPr>
        <p:spPr bwMode="auto">
          <a:xfrm>
            <a:off x="5314950" y="3695477"/>
            <a:ext cx="1973263" cy="19050"/>
          </a:xfrm>
          <a:prstGeom prst="rect">
            <a:avLst/>
          </a:prstGeom>
          <a:solidFill>
            <a:srgbClr val="000000"/>
          </a:solidFill>
          <a:ln w="19050">
            <a:solidFill>
              <a:srgbClr val="000000"/>
            </a:solidFill>
            <a:miter lim="800000"/>
            <a:headEnd/>
            <a:tailEnd/>
          </a:ln>
        </p:spPr>
        <p:txBody>
          <a:bodyPr/>
          <a:lstStyle/>
          <a:p>
            <a:endParaRPr lang="cs-CZ"/>
          </a:p>
        </p:txBody>
      </p:sp>
      <p:sp>
        <p:nvSpPr>
          <p:cNvPr id="30" name="Rectangle 28"/>
          <p:cNvSpPr>
            <a:spLocks noChangeArrowheads="1"/>
          </p:cNvSpPr>
          <p:nvPr/>
        </p:nvSpPr>
        <p:spPr bwMode="auto">
          <a:xfrm>
            <a:off x="4803775" y="2106389"/>
            <a:ext cx="547688" cy="346075"/>
          </a:xfrm>
          <a:prstGeom prst="rect">
            <a:avLst/>
          </a:prstGeom>
          <a:noFill/>
          <a:ln w="9525">
            <a:noFill/>
            <a:miter lim="800000"/>
            <a:headEnd/>
            <a:tailEnd/>
          </a:ln>
        </p:spPr>
        <p:txBody>
          <a:bodyPr/>
          <a:lstStyle/>
          <a:p>
            <a:endParaRPr lang="cs-CZ"/>
          </a:p>
        </p:txBody>
      </p:sp>
      <p:sp>
        <p:nvSpPr>
          <p:cNvPr id="31" name="Rectangle 29"/>
          <p:cNvSpPr>
            <a:spLocks noChangeArrowheads="1"/>
          </p:cNvSpPr>
          <p:nvPr/>
        </p:nvSpPr>
        <p:spPr bwMode="auto">
          <a:xfrm>
            <a:off x="4778375" y="2080989"/>
            <a:ext cx="547688" cy="346075"/>
          </a:xfrm>
          <a:prstGeom prst="rect">
            <a:avLst/>
          </a:prstGeom>
          <a:noFill/>
          <a:ln w="9525">
            <a:noFill/>
            <a:miter lim="800000"/>
            <a:headEnd/>
            <a:tailEnd/>
          </a:ln>
        </p:spPr>
        <p:txBody>
          <a:bodyPr/>
          <a:lstStyle/>
          <a:p>
            <a:endParaRPr lang="cs-CZ"/>
          </a:p>
        </p:txBody>
      </p:sp>
      <p:sp>
        <p:nvSpPr>
          <p:cNvPr id="32" name="Rectangle 30"/>
          <p:cNvSpPr>
            <a:spLocks noChangeArrowheads="1"/>
          </p:cNvSpPr>
          <p:nvPr/>
        </p:nvSpPr>
        <p:spPr bwMode="auto">
          <a:xfrm>
            <a:off x="4995863" y="2100039"/>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33" name="Rectangle 31"/>
          <p:cNvSpPr>
            <a:spLocks noChangeArrowheads="1"/>
          </p:cNvSpPr>
          <p:nvPr/>
        </p:nvSpPr>
        <p:spPr bwMode="auto">
          <a:xfrm>
            <a:off x="5111750" y="2200052"/>
            <a:ext cx="84138" cy="182562"/>
          </a:xfrm>
          <a:prstGeom prst="rect">
            <a:avLst/>
          </a:prstGeom>
          <a:noFill/>
          <a:ln w="9525">
            <a:noFill/>
            <a:miter lim="800000"/>
            <a:headEnd/>
            <a:tailEnd/>
          </a:ln>
        </p:spPr>
        <p:txBody>
          <a:bodyPr wrap="none" lIns="0" tIns="0" rIns="0" bIns="0">
            <a:spAutoFit/>
          </a:bodyPr>
          <a:lstStyle/>
          <a:p>
            <a:pPr algn="ctr">
              <a:spcBef>
                <a:spcPct val="50000"/>
              </a:spcBef>
            </a:pPr>
            <a:r>
              <a:rPr lang="cs-CZ" sz="1200" i="0">
                <a:solidFill>
                  <a:srgbClr val="000000"/>
                </a:solidFill>
              </a:rPr>
              <a:t>2</a:t>
            </a:r>
            <a:endParaRPr lang="cs-CZ" sz="1200" b="0" i="0"/>
          </a:p>
        </p:txBody>
      </p:sp>
      <p:sp>
        <p:nvSpPr>
          <p:cNvPr id="34" name="Rectangle 32"/>
          <p:cNvSpPr>
            <a:spLocks noChangeArrowheads="1"/>
          </p:cNvSpPr>
          <p:nvPr/>
        </p:nvSpPr>
        <p:spPr bwMode="auto">
          <a:xfrm>
            <a:off x="7112000" y="3798664"/>
            <a:ext cx="496888" cy="346075"/>
          </a:xfrm>
          <a:prstGeom prst="rect">
            <a:avLst/>
          </a:prstGeom>
          <a:noFill/>
          <a:ln w="9525">
            <a:noFill/>
            <a:miter lim="800000"/>
            <a:headEnd/>
            <a:tailEnd/>
          </a:ln>
        </p:spPr>
        <p:txBody>
          <a:bodyPr/>
          <a:lstStyle/>
          <a:p>
            <a:endParaRPr lang="cs-CZ"/>
          </a:p>
        </p:txBody>
      </p:sp>
      <p:sp>
        <p:nvSpPr>
          <p:cNvPr id="35" name="Rectangle 33"/>
          <p:cNvSpPr>
            <a:spLocks noChangeArrowheads="1"/>
          </p:cNvSpPr>
          <p:nvPr/>
        </p:nvSpPr>
        <p:spPr bwMode="auto">
          <a:xfrm>
            <a:off x="7086600" y="3773264"/>
            <a:ext cx="496888" cy="346075"/>
          </a:xfrm>
          <a:prstGeom prst="rect">
            <a:avLst/>
          </a:prstGeom>
          <a:noFill/>
          <a:ln w="9525">
            <a:noFill/>
            <a:miter lim="800000"/>
            <a:headEnd/>
            <a:tailEnd/>
          </a:ln>
        </p:spPr>
        <p:txBody>
          <a:bodyPr/>
          <a:lstStyle/>
          <a:p>
            <a:endParaRPr lang="cs-CZ"/>
          </a:p>
        </p:txBody>
      </p:sp>
      <p:sp>
        <p:nvSpPr>
          <p:cNvPr id="36" name="Rectangle 34"/>
          <p:cNvSpPr>
            <a:spLocks noChangeArrowheads="1"/>
          </p:cNvSpPr>
          <p:nvPr/>
        </p:nvSpPr>
        <p:spPr bwMode="auto">
          <a:xfrm>
            <a:off x="7278688" y="3792314"/>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37" name="Rectangle 35"/>
          <p:cNvSpPr>
            <a:spLocks noChangeArrowheads="1"/>
          </p:cNvSpPr>
          <p:nvPr/>
        </p:nvSpPr>
        <p:spPr bwMode="auto">
          <a:xfrm>
            <a:off x="7396163" y="3890739"/>
            <a:ext cx="84137" cy="182563"/>
          </a:xfrm>
          <a:prstGeom prst="rect">
            <a:avLst/>
          </a:prstGeom>
          <a:noFill/>
          <a:ln w="9525">
            <a:noFill/>
            <a:miter lim="800000"/>
            <a:headEnd/>
            <a:tailEnd/>
          </a:ln>
        </p:spPr>
        <p:txBody>
          <a:bodyPr wrap="none" lIns="0" tIns="0" rIns="0" bIns="0">
            <a:spAutoFit/>
          </a:bodyPr>
          <a:lstStyle/>
          <a:p>
            <a:pPr algn="ctr">
              <a:spcBef>
                <a:spcPct val="50000"/>
              </a:spcBef>
            </a:pPr>
            <a:r>
              <a:rPr lang="cs-CZ" sz="1200" i="0">
                <a:solidFill>
                  <a:srgbClr val="000000"/>
                </a:solidFill>
              </a:rPr>
              <a:t>1</a:t>
            </a:r>
            <a:endParaRPr lang="cs-CZ" sz="1200" b="0" i="0"/>
          </a:p>
        </p:txBody>
      </p:sp>
      <p:sp>
        <p:nvSpPr>
          <p:cNvPr id="38" name="Freeform 36"/>
          <p:cNvSpPr>
            <a:spLocks/>
          </p:cNvSpPr>
          <p:nvPr/>
        </p:nvSpPr>
        <p:spPr bwMode="auto">
          <a:xfrm>
            <a:off x="5499100" y="2320702"/>
            <a:ext cx="1747838" cy="1238250"/>
          </a:xfrm>
          <a:custGeom>
            <a:avLst/>
            <a:gdLst>
              <a:gd name="T0" fmla="*/ 181 w 3302"/>
              <a:gd name="T1" fmla="*/ 2022 h 2342"/>
              <a:gd name="T2" fmla="*/ 478 w 3302"/>
              <a:gd name="T3" fmla="*/ 1408 h 2342"/>
              <a:gd name="T4" fmla="*/ 662 w 3302"/>
              <a:gd name="T5" fmla="*/ 1058 h 2342"/>
              <a:gd name="T6" fmla="*/ 811 w 3302"/>
              <a:gd name="T7" fmla="*/ 808 h 2342"/>
              <a:gd name="T8" fmla="*/ 881 w 3302"/>
              <a:gd name="T9" fmla="*/ 698 h 2342"/>
              <a:gd name="T10" fmla="*/ 1029 w 3302"/>
              <a:gd name="T11" fmla="*/ 497 h 2342"/>
              <a:gd name="T12" fmla="*/ 1178 w 3302"/>
              <a:gd name="T13" fmla="*/ 334 h 2342"/>
              <a:gd name="T14" fmla="*/ 1325 w 3302"/>
              <a:gd name="T15" fmla="*/ 213 h 2342"/>
              <a:gd name="T16" fmla="*/ 1390 w 3302"/>
              <a:gd name="T17" fmla="*/ 168 h 2342"/>
              <a:gd name="T18" fmla="*/ 1528 w 3302"/>
              <a:gd name="T19" fmla="*/ 93 h 2342"/>
              <a:gd name="T20" fmla="*/ 1663 w 3302"/>
              <a:gd name="T21" fmla="*/ 49 h 2342"/>
              <a:gd name="T22" fmla="*/ 1722 w 3302"/>
              <a:gd name="T23" fmla="*/ 39 h 2342"/>
              <a:gd name="T24" fmla="*/ 1853 w 3302"/>
              <a:gd name="T25" fmla="*/ 41 h 2342"/>
              <a:gd name="T26" fmla="*/ 1911 w 3302"/>
              <a:gd name="T27" fmla="*/ 54 h 2342"/>
              <a:gd name="T28" fmla="*/ 2041 w 3302"/>
              <a:gd name="T29" fmla="*/ 105 h 2342"/>
              <a:gd name="T30" fmla="*/ 2101 w 3302"/>
              <a:gd name="T31" fmla="*/ 141 h 2342"/>
              <a:gd name="T32" fmla="*/ 2233 w 3302"/>
              <a:gd name="T33" fmla="*/ 243 h 2342"/>
              <a:gd name="T34" fmla="*/ 2336 w 3302"/>
              <a:gd name="T35" fmla="*/ 348 h 2342"/>
              <a:gd name="T36" fmla="*/ 2402 w 3302"/>
              <a:gd name="T37" fmla="*/ 439 h 2342"/>
              <a:gd name="T38" fmla="*/ 2547 w 3302"/>
              <a:gd name="T39" fmla="*/ 682 h 2342"/>
              <a:gd name="T40" fmla="*/ 2693 w 3302"/>
              <a:gd name="T41" fmla="*/ 975 h 2342"/>
              <a:gd name="T42" fmla="*/ 2902 w 3302"/>
              <a:gd name="T43" fmla="*/ 1449 h 2342"/>
              <a:gd name="T44" fmla="*/ 3028 w 3302"/>
              <a:gd name="T45" fmla="*/ 1755 h 2342"/>
              <a:gd name="T46" fmla="*/ 3141 w 3302"/>
              <a:gd name="T47" fmla="*/ 2026 h 2342"/>
              <a:gd name="T48" fmla="*/ 3233 w 3302"/>
              <a:gd name="T49" fmla="*/ 2236 h 2342"/>
              <a:gd name="T50" fmla="*/ 3302 w 3302"/>
              <a:gd name="T51" fmla="*/ 2295 h 2342"/>
              <a:gd name="T52" fmla="*/ 3245 w 3302"/>
              <a:gd name="T53" fmla="*/ 2176 h 2342"/>
              <a:gd name="T54" fmla="*/ 3148 w 3302"/>
              <a:gd name="T55" fmla="*/ 1948 h 2342"/>
              <a:gd name="T56" fmla="*/ 3031 w 3302"/>
              <a:gd name="T57" fmla="*/ 1666 h 2342"/>
              <a:gd name="T58" fmla="*/ 2867 w 3302"/>
              <a:gd name="T59" fmla="*/ 1276 h 2342"/>
              <a:gd name="T60" fmla="*/ 2690 w 3302"/>
              <a:gd name="T61" fmla="*/ 884 h 2342"/>
              <a:gd name="T62" fmla="*/ 2543 w 3302"/>
              <a:gd name="T63" fmla="*/ 602 h 2342"/>
              <a:gd name="T64" fmla="*/ 2432 w 3302"/>
              <a:gd name="T65" fmla="*/ 419 h 2342"/>
              <a:gd name="T66" fmla="*/ 2310 w 3302"/>
              <a:gd name="T67" fmla="*/ 265 h 2342"/>
              <a:gd name="T68" fmla="*/ 2193 w 3302"/>
              <a:gd name="T69" fmla="*/ 161 h 2342"/>
              <a:gd name="T70" fmla="*/ 2088 w 3302"/>
              <a:gd name="T71" fmla="*/ 90 h 2342"/>
              <a:gd name="T72" fmla="*/ 1957 w 3302"/>
              <a:gd name="T73" fmla="*/ 30 h 2342"/>
              <a:gd name="T74" fmla="*/ 1853 w 3302"/>
              <a:gd name="T75" fmla="*/ 5 h 2342"/>
              <a:gd name="T76" fmla="*/ 1722 w 3302"/>
              <a:gd name="T77" fmla="*/ 3 h 2342"/>
              <a:gd name="T78" fmla="*/ 1614 w 3302"/>
              <a:gd name="T79" fmla="*/ 23 h 2342"/>
              <a:gd name="T80" fmla="*/ 1480 w 3302"/>
              <a:gd name="T81" fmla="*/ 76 h 2342"/>
              <a:gd name="T82" fmla="*/ 1341 w 3302"/>
              <a:gd name="T83" fmla="*/ 158 h 2342"/>
              <a:gd name="T84" fmla="*/ 1227 w 3302"/>
              <a:gd name="T85" fmla="*/ 245 h 2342"/>
              <a:gd name="T86" fmla="*/ 1078 w 3302"/>
              <a:gd name="T87" fmla="*/ 384 h 2342"/>
              <a:gd name="T88" fmla="*/ 930 w 3302"/>
              <a:gd name="T89" fmla="*/ 567 h 2342"/>
              <a:gd name="T90" fmla="*/ 815 w 3302"/>
              <a:gd name="T91" fmla="*/ 734 h 2342"/>
              <a:gd name="T92" fmla="*/ 667 w 3302"/>
              <a:gd name="T93" fmla="*/ 979 h 2342"/>
              <a:gd name="T94" fmla="*/ 518 w 3302"/>
              <a:gd name="T95" fmla="*/ 1250 h 2342"/>
              <a:gd name="T96" fmla="*/ 222 w 3302"/>
              <a:gd name="T97" fmla="*/ 1850 h 2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02"/>
              <a:gd name="T148" fmla="*/ 0 h 2342"/>
              <a:gd name="T149" fmla="*/ 3302 w 3302"/>
              <a:gd name="T150" fmla="*/ 2342 h 2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02" h="2342">
                <a:moveTo>
                  <a:pt x="0" y="2326"/>
                </a:moveTo>
                <a:lnTo>
                  <a:pt x="31" y="2342"/>
                </a:lnTo>
                <a:lnTo>
                  <a:pt x="106" y="2180"/>
                </a:lnTo>
                <a:lnTo>
                  <a:pt x="181" y="2022"/>
                </a:lnTo>
                <a:lnTo>
                  <a:pt x="255" y="1865"/>
                </a:lnTo>
                <a:lnTo>
                  <a:pt x="330" y="1709"/>
                </a:lnTo>
                <a:lnTo>
                  <a:pt x="403" y="1557"/>
                </a:lnTo>
                <a:lnTo>
                  <a:pt x="478" y="1408"/>
                </a:lnTo>
                <a:lnTo>
                  <a:pt x="551" y="1264"/>
                </a:lnTo>
                <a:lnTo>
                  <a:pt x="589" y="1195"/>
                </a:lnTo>
                <a:lnTo>
                  <a:pt x="626" y="1126"/>
                </a:lnTo>
                <a:lnTo>
                  <a:pt x="662" y="1058"/>
                </a:lnTo>
                <a:lnTo>
                  <a:pt x="700" y="993"/>
                </a:lnTo>
                <a:lnTo>
                  <a:pt x="737" y="930"/>
                </a:lnTo>
                <a:lnTo>
                  <a:pt x="775" y="867"/>
                </a:lnTo>
                <a:lnTo>
                  <a:pt x="811" y="808"/>
                </a:lnTo>
                <a:lnTo>
                  <a:pt x="848" y="749"/>
                </a:lnTo>
                <a:lnTo>
                  <a:pt x="885" y="692"/>
                </a:lnTo>
                <a:lnTo>
                  <a:pt x="868" y="685"/>
                </a:lnTo>
                <a:lnTo>
                  <a:pt x="881" y="698"/>
                </a:lnTo>
                <a:lnTo>
                  <a:pt x="919" y="645"/>
                </a:lnTo>
                <a:lnTo>
                  <a:pt x="956" y="593"/>
                </a:lnTo>
                <a:lnTo>
                  <a:pt x="992" y="543"/>
                </a:lnTo>
                <a:lnTo>
                  <a:pt x="1029" y="497"/>
                </a:lnTo>
                <a:lnTo>
                  <a:pt x="1067" y="452"/>
                </a:lnTo>
                <a:lnTo>
                  <a:pt x="1104" y="410"/>
                </a:lnTo>
                <a:lnTo>
                  <a:pt x="1142" y="371"/>
                </a:lnTo>
                <a:lnTo>
                  <a:pt x="1178" y="334"/>
                </a:lnTo>
                <a:lnTo>
                  <a:pt x="1214" y="302"/>
                </a:lnTo>
                <a:lnTo>
                  <a:pt x="1253" y="270"/>
                </a:lnTo>
                <a:lnTo>
                  <a:pt x="1289" y="240"/>
                </a:lnTo>
                <a:lnTo>
                  <a:pt x="1325" y="213"/>
                </a:lnTo>
                <a:lnTo>
                  <a:pt x="1361" y="188"/>
                </a:lnTo>
                <a:lnTo>
                  <a:pt x="1348" y="175"/>
                </a:lnTo>
                <a:lnTo>
                  <a:pt x="1355" y="191"/>
                </a:lnTo>
                <a:lnTo>
                  <a:pt x="1390" y="168"/>
                </a:lnTo>
                <a:lnTo>
                  <a:pt x="1426" y="147"/>
                </a:lnTo>
                <a:lnTo>
                  <a:pt x="1460" y="126"/>
                </a:lnTo>
                <a:lnTo>
                  <a:pt x="1495" y="109"/>
                </a:lnTo>
                <a:lnTo>
                  <a:pt x="1528" y="93"/>
                </a:lnTo>
                <a:lnTo>
                  <a:pt x="1562" y="79"/>
                </a:lnTo>
                <a:lnTo>
                  <a:pt x="1595" y="66"/>
                </a:lnTo>
                <a:lnTo>
                  <a:pt x="1629" y="56"/>
                </a:lnTo>
                <a:lnTo>
                  <a:pt x="1663" y="49"/>
                </a:lnTo>
                <a:lnTo>
                  <a:pt x="1656" y="31"/>
                </a:lnTo>
                <a:lnTo>
                  <a:pt x="1656" y="50"/>
                </a:lnTo>
                <a:lnTo>
                  <a:pt x="1689" y="43"/>
                </a:lnTo>
                <a:lnTo>
                  <a:pt x="1722" y="39"/>
                </a:lnTo>
                <a:lnTo>
                  <a:pt x="1754" y="37"/>
                </a:lnTo>
                <a:lnTo>
                  <a:pt x="1787" y="36"/>
                </a:lnTo>
                <a:lnTo>
                  <a:pt x="1820" y="39"/>
                </a:lnTo>
                <a:lnTo>
                  <a:pt x="1853" y="41"/>
                </a:lnTo>
                <a:lnTo>
                  <a:pt x="1885" y="47"/>
                </a:lnTo>
                <a:lnTo>
                  <a:pt x="1885" y="30"/>
                </a:lnTo>
                <a:lnTo>
                  <a:pt x="1878" y="46"/>
                </a:lnTo>
                <a:lnTo>
                  <a:pt x="1911" y="54"/>
                </a:lnTo>
                <a:lnTo>
                  <a:pt x="1943" y="63"/>
                </a:lnTo>
                <a:lnTo>
                  <a:pt x="1976" y="76"/>
                </a:lnTo>
                <a:lnTo>
                  <a:pt x="2009" y="89"/>
                </a:lnTo>
                <a:lnTo>
                  <a:pt x="2041" y="105"/>
                </a:lnTo>
                <a:lnTo>
                  <a:pt x="2074" y="124"/>
                </a:lnTo>
                <a:lnTo>
                  <a:pt x="2107" y="144"/>
                </a:lnTo>
                <a:lnTo>
                  <a:pt x="2114" y="128"/>
                </a:lnTo>
                <a:lnTo>
                  <a:pt x="2101" y="141"/>
                </a:lnTo>
                <a:lnTo>
                  <a:pt x="2134" y="162"/>
                </a:lnTo>
                <a:lnTo>
                  <a:pt x="2167" y="187"/>
                </a:lnTo>
                <a:lnTo>
                  <a:pt x="2200" y="214"/>
                </a:lnTo>
                <a:lnTo>
                  <a:pt x="2233" y="243"/>
                </a:lnTo>
                <a:lnTo>
                  <a:pt x="2268" y="273"/>
                </a:lnTo>
                <a:lnTo>
                  <a:pt x="2284" y="291"/>
                </a:lnTo>
                <a:lnTo>
                  <a:pt x="2301" y="308"/>
                </a:lnTo>
                <a:lnTo>
                  <a:pt x="2336" y="348"/>
                </a:lnTo>
                <a:lnTo>
                  <a:pt x="2370" y="394"/>
                </a:lnTo>
                <a:lnTo>
                  <a:pt x="2406" y="445"/>
                </a:lnTo>
                <a:lnTo>
                  <a:pt x="2419" y="432"/>
                </a:lnTo>
                <a:lnTo>
                  <a:pt x="2402" y="439"/>
                </a:lnTo>
                <a:lnTo>
                  <a:pt x="2438" y="494"/>
                </a:lnTo>
                <a:lnTo>
                  <a:pt x="2474" y="553"/>
                </a:lnTo>
                <a:lnTo>
                  <a:pt x="2510" y="616"/>
                </a:lnTo>
                <a:lnTo>
                  <a:pt x="2547" y="682"/>
                </a:lnTo>
                <a:lnTo>
                  <a:pt x="2583" y="752"/>
                </a:lnTo>
                <a:lnTo>
                  <a:pt x="2619" y="824"/>
                </a:lnTo>
                <a:lnTo>
                  <a:pt x="2657" y="898"/>
                </a:lnTo>
                <a:lnTo>
                  <a:pt x="2693" y="975"/>
                </a:lnTo>
                <a:lnTo>
                  <a:pt x="2729" y="1051"/>
                </a:lnTo>
                <a:lnTo>
                  <a:pt x="2763" y="1130"/>
                </a:lnTo>
                <a:lnTo>
                  <a:pt x="2834" y="1290"/>
                </a:lnTo>
                <a:lnTo>
                  <a:pt x="2902" y="1449"/>
                </a:lnTo>
                <a:lnTo>
                  <a:pt x="2935" y="1528"/>
                </a:lnTo>
                <a:lnTo>
                  <a:pt x="2967" y="1606"/>
                </a:lnTo>
                <a:lnTo>
                  <a:pt x="2998" y="1680"/>
                </a:lnTo>
                <a:lnTo>
                  <a:pt x="3028" y="1755"/>
                </a:lnTo>
                <a:lnTo>
                  <a:pt x="3059" y="1827"/>
                </a:lnTo>
                <a:lnTo>
                  <a:pt x="3088" y="1897"/>
                </a:lnTo>
                <a:lnTo>
                  <a:pt x="3115" y="1963"/>
                </a:lnTo>
                <a:lnTo>
                  <a:pt x="3141" y="2026"/>
                </a:lnTo>
                <a:lnTo>
                  <a:pt x="3165" y="2085"/>
                </a:lnTo>
                <a:lnTo>
                  <a:pt x="3190" y="2140"/>
                </a:lnTo>
                <a:lnTo>
                  <a:pt x="3211" y="2190"/>
                </a:lnTo>
                <a:lnTo>
                  <a:pt x="3233" y="2236"/>
                </a:lnTo>
                <a:lnTo>
                  <a:pt x="3252" y="2277"/>
                </a:lnTo>
                <a:lnTo>
                  <a:pt x="3262" y="2295"/>
                </a:lnTo>
                <a:lnTo>
                  <a:pt x="3270" y="2313"/>
                </a:lnTo>
                <a:lnTo>
                  <a:pt x="3302" y="2295"/>
                </a:lnTo>
                <a:lnTo>
                  <a:pt x="3295" y="2281"/>
                </a:lnTo>
                <a:lnTo>
                  <a:pt x="3285" y="2262"/>
                </a:lnTo>
                <a:lnTo>
                  <a:pt x="3266" y="2222"/>
                </a:lnTo>
                <a:lnTo>
                  <a:pt x="3245" y="2176"/>
                </a:lnTo>
                <a:lnTo>
                  <a:pt x="3223" y="2126"/>
                </a:lnTo>
                <a:lnTo>
                  <a:pt x="3198" y="2071"/>
                </a:lnTo>
                <a:lnTo>
                  <a:pt x="3174" y="2012"/>
                </a:lnTo>
                <a:lnTo>
                  <a:pt x="3148" y="1948"/>
                </a:lnTo>
                <a:lnTo>
                  <a:pt x="3121" y="1882"/>
                </a:lnTo>
                <a:lnTo>
                  <a:pt x="3092" y="1813"/>
                </a:lnTo>
                <a:lnTo>
                  <a:pt x="3062" y="1741"/>
                </a:lnTo>
                <a:lnTo>
                  <a:pt x="3031" y="1666"/>
                </a:lnTo>
                <a:lnTo>
                  <a:pt x="3000" y="1591"/>
                </a:lnTo>
                <a:lnTo>
                  <a:pt x="2968" y="1513"/>
                </a:lnTo>
                <a:lnTo>
                  <a:pt x="2935" y="1434"/>
                </a:lnTo>
                <a:lnTo>
                  <a:pt x="2867" y="1276"/>
                </a:lnTo>
                <a:lnTo>
                  <a:pt x="2797" y="1116"/>
                </a:lnTo>
                <a:lnTo>
                  <a:pt x="2762" y="1037"/>
                </a:lnTo>
                <a:lnTo>
                  <a:pt x="2726" y="960"/>
                </a:lnTo>
                <a:lnTo>
                  <a:pt x="2690" y="884"/>
                </a:lnTo>
                <a:lnTo>
                  <a:pt x="2653" y="809"/>
                </a:lnTo>
                <a:lnTo>
                  <a:pt x="2617" y="737"/>
                </a:lnTo>
                <a:lnTo>
                  <a:pt x="2581" y="668"/>
                </a:lnTo>
                <a:lnTo>
                  <a:pt x="2543" y="602"/>
                </a:lnTo>
                <a:lnTo>
                  <a:pt x="2507" y="538"/>
                </a:lnTo>
                <a:lnTo>
                  <a:pt x="2471" y="479"/>
                </a:lnTo>
                <a:lnTo>
                  <a:pt x="2435" y="425"/>
                </a:lnTo>
                <a:lnTo>
                  <a:pt x="2432" y="419"/>
                </a:lnTo>
                <a:lnTo>
                  <a:pt x="2396" y="368"/>
                </a:lnTo>
                <a:lnTo>
                  <a:pt x="2362" y="322"/>
                </a:lnTo>
                <a:lnTo>
                  <a:pt x="2327" y="282"/>
                </a:lnTo>
                <a:lnTo>
                  <a:pt x="2310" y="265"/>
                </a:lnTo>
                <a:lnTo>
                  <a:pt x="2293" y="247"/>
                </a:lnTo>
                <a:lnTo>
                  <a:pt x="2259" y="217"/>
                </a:lnTo>
                <a:lnTo>
                  <a:pt x="2226" y="188"/>
                </a:lnTo>
                <a:lnTo>
                  <a:pt x="2193" y="161"/>
                </a:lnTo>
                <a:lnTo>
                  <a:pt x="2160" y="137"/>
                </a:lnTo>
                <a:lnTo>
                  <a:pt x="2127" y="115"/>
                </a:lnTo>
                <a:lnTo>
                  <a:pt x="2121" y="111"/>
                </a:lnTo>
                <a:lnTo>
                  <a:pt x="2088" y="90"/>
                </a:lnTo>
                <a:lnTo>
                  <a:pt x="2055" y="72"/>
                </a:lnTo>
                <a:lnTo>
                  <a:pt x="2023" y="56"/>
                </a:lnTo>
                <a:lnTo>
                  <a:pt x="1990" y="43"/>
                </a:lnTo>
                <a:lnTo>
                  <a:pt x="1957" y="30"/>
                </a:lnTo>
                <a:lnTo>
                  <a:pt x="1925" y="21"/>
                </a:lnTo>
                <a:lnTo>
                  <a:pt x="1892" y="13"/>
                </a:lnTo>
                <a:lnTo>
                  <a:pt x="1885" y="11"/>
                </a:lnTo>
                <a:lnTo>
                  <a:pt x="1853" y="5"/>
                </a:lnTo>
                <a:lnTo>
                  <a:pt x="1820" y="3"/>
                </a:lnTo>
                <a:lnTo>
                  <a:pt x="1787" y="0"/>
                </a:lnTo>
                <a:lnTo>
                  <a:pt x="1754" y="1"/>
                </a:lnTo>
                <a:lnTo>
                  <a:pt x="1722" y="3"/>
                </a:lnTo>
                <a:lnTo>
                  <a:pt x="1689" y="7"/>
                </a:lnTo>
                <a:lnTo>
                  <a:pt x="1656" y="14"/>
                </a:lnTo>
                <a:lnTo>
                  <a:pt x="1649" y="16"/>
                </a:lnTo>
                <a:lnTo>
                  <a:pt x="1614" y="23"/>
                </a:lnTo>
                <a:lnTo>
                  <a:pt x="1581" y="33"/>
                </a:lnTo>
                <a:lnTo>
                  <a:pt x="1548" y="46"/>
                </a:lnTo>
                <a:lnTo>
                  <a:pt x="1513" y="60"/>
                </a:lnTo>
                <a:lnTo>
                  <a:pt x="1480" y="76"/>
                </a:lnTo>
                <a:lnTo>
                  <a:pt x="1446" y="93"/>
                </a:lnTo>
                <a:lnTo>
                  <a:pt x="1411" y="113"/>
                </a:lnTo>
                <a:lnTo>
                  <a:pt x="1375" y="135"/>
                </a:lnTo>
                <a:lnTo>
                  <a:pt x="1341" y="158"/>
                </a:lnTo>
                <a:lnTo>
                  <a:pt x="1335" y="162"/>
                </a:lnTo>
                <a:lnTo>
                  <a:pt x="1299" y="187"/>
                </a:lnTo>
                <a:lnTo>
                  <a:pt x="1263" y="214"/>
                </a:lnTo>
                <a:lnTo>
                  <a:pt x="1227" y="245"/>
                </a:lnTo>
                <a:lnTo>
                  <a:pt x="1191" y="275"/>
                </a:lnTo>
                <a:lnTo>
                  <a:pt x="1152" y="308"/>
                </a:lnTo>
                <a:lnTo>
                  <a:pt x="1116" y="345"/>
                </a:lnTo>
                <a:lnTo>
                  <a:pt x="1078" y="384"/>
                </a:lnTo>
                <a:lnTo>
                  <a:pt x="1041" y="426"/>
                </a:lnTo>
                <a:lnTo>
                  <a:pt x="1004" y="471"/>
                </a:lnTo>
                <a:lnTo>
                  <a:pt x="966" y="517"/>
                </a:lnTo>
                <a:lnTo>
                  <a:pt x="930" y="567"/>
                </a:lnTo>
                <a:lnTo>
                  <a:pt x="893" y="619"/>
                </a:lnTo>
                <a:lnTo>
                  <a:pt x="855" y="672"/>
                </a:lnTo>
                <a:lnTo>
                  <a:pt x="852" y="678"/>
                </a:lnTo>
                <a:lnTo>
                  <a:pt x="815" y="734"/>
                </a:lnTo>
                <a:lnTo>
                  <a:pt x="777" y="793"/>
                </a:lnTo>
                <a:lnTo>
                  <a:pt x="741" y="852"/>
                </a:lnTo>
                <a:lnTo>
                  <a:pt x="704" y="916"/>
                </a:lnTo>
                <a:lnTo>
                  <a:pt x="667" y="979"/>
                </a:lnTo>
                <a:lnTo>
                  <a:pt x="629" y="1044"/>
                </a:lnTo>
                <a:lnTo>
                  <a:pt x="593" y="1112"/>
                </a:lnTo>
                <a:lnTo>
                  <a:pt x="556" y="1181"/>
                </a:lnTo>
                <a:lnTo>
                  <a:pt x="518" y="1250"/>
                </a:lnTo>
                <a:lnTo>
                  <a:pt x="445" y="1394"/>
                </a:lnTo>
                <a:lnTo>
                  <a:pt x="370" y="1542"/>
                </a:lnTo>
                <a:lnTo>
                  <a:pt x="296" y="1695"/>
                </a:lnTo>
                <a:lnTo>
                  <a:pt x="222" y="1850"/>
                </a:lnTo>
                <a:lnTo>
                  <a:pt x="148" y="2007"/>
                </a:lnTo>
                <a:lnTo>
                  <a:pt x="73" y="2166"/>
                </a:lnTo>
                <a:lnTo>
                  <a:pt x="0" y="2326"/>
                </a:lnTo>
                <a:close/>
              </a:path>
            </a:pathLst>
          </a:custGeom>
          <a:solidFill>
            <a:srgbClr val="000000"/>
          </a:solidFill>
          <a:ln w="19050" cmpd="sng">
            <a:solidFill>
              <a:srgbClr val="FF9900"/>
            </a:solidFill>
            <a:round/>
            <a:headEnd/>
            <a:tailEnd/>
          </a:ln>
        </p:spPr>
        <p:txBody>
          <a:bodyPr/>
          <a:lstStyle/>
          <a:p>
            <a:endParaRPr lang="cs-CZ"/>
          </a:p>
        </p:txBody>
      </p:sp>
      <p:sp>
        <p:nvSpPr>
          <p:cNvPr id="39" name="Oval 37"/>
          <p:cNvSpPr>
            <a:spLocks noChangeArrowheads="1"/>
          </p:cNvSpPr>
          <p:nvPr/>
        </p:nvSpPr>
        <p:spPr bwMode="auto">
          <a:xfrm>
            <a:off x="5527675" y="3330352"/>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0" name="Oval 38"/>
          <p:cNvSpPr>
            <a:spLocks noChangeArrowheads="1"/>
          </p:cNvSpPr>
          <p:nvPr/>
        </p:nvSpPr>
        <p:spPr bwMode="auto">
          <a:xfrm>
            <a:off x="5680075" y="32747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1" name="Oval 39"/>
          <p:cNvSpPr>
            <a:spLocks noChangeArrowheads="1"/>
          </p:cNvSpPr>
          <p:nvPr/>
        </p:nvSpPr>
        <p:spPr bwMode="auto">
          <a:xfrm>
            <a:off x="5749925" y="2920777"/>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2" name="Oval 40"/>
          <p:cNvSpPr>
            <a:spLocks noChangeArrowheads="1"/>
          </p:cNvSpPr>
          <p:nvPr/>
        </p:nvSpPr>
        <p:spPr bwMode="auto">
          <a:xfrm>
            <a:off x="5608638" y="315413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43" name="Oval 41"/>
          <p:cNvSpPr>
            <a:spLocks noChangeArrowheads="1"/>
          </p:cNvSpPr>
          <p:nvPr/>
        </p:nvSpPr>
        <p:spPr bwMode="auto">
          <a:xfrm>
            <a:off x="5770563" y="307000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4" name="Oval 42"/>
          <p:cNvSpPr>
            <a:spLocks noChangeArrowheads="1"/>
          </p:cNvSpPr>
          <p:nvPr/>
        </p:nvSpPr>
        <p:spPr bwMode="auto">
          <a:xfrm>
            <a:off x="5851525" y="29207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5" name="Oval 43"/>
          <p:cNvSpPr>
            <a:spLocks noChangeArrowheads="1"/>
          </p:cNvSpPr>
          <p:nvPr/>
        </p:nvSpPr>
        <p:spPr bwMode="auto">
          <a:xfrm>
            <a:off x="5851525" y="275250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6" name="Oval 44"/>
          <p:cNvSpPr>
            <a:spLocks noChangeArrowheads="1"/>
          </p:cNvSpPr>
          <p:nvPr/>
        </p:nvSpPr>
        <p:spPr bwMode="auto">
          <a:xfrm>
            <a:off x="5992813" y="26778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7" name="Oval 45"/>
          <p:cNvSpPr>
            <a:spLocks noChangeArrowheads="1"/>
          </p:cNvSpPr>
          <p:nvPr/>
        </p:nvSpPr>
        <p:spPr bwMode="auto">
          <a:xfrm>
            <a:off x="5972175" y="251913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48" name="Oval 46"/>
          <p:cNvSpPr>
            <a:spLocks noChangeArrowheads="1"/>
          </p:cNvSpPr>
          <p:nvPr/>
        </p:nvSpPr>
        <p:spPr bwMode="auto">
          <a:xfrm>
            <a:off x="6156325" y="23984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49" name="Oval 47"/>
          <p:cNvSpPr>
            <a:spLocks noChangeArrowheads="1"/>
          </p:cNvSpPr>
          <p:nvPr/>
        </p:nvSpPr>
        <p:spPr bwMode="auto">
          <a:xfrm>
            <a:off x="6135688" y="250008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0" name="Oval 48"/>
          <p:cNvSpPr>
            <a:spLocks noChangeArrowheads="1"/>
          </p:cNvSpPr>
          <p:nvPr/>
        </p:nvSpPr>
        <p:spPr bwMode="auto">
          <a:xfrm>
            <a:off x="6256338" y="2314352"/>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1" name="Oval 49"/>
          <p:cNvSpPr>
            <a:spLocks noChangeArrowheads="1"/>
          </p:cNvSpPr>
          <p:nvPr/>
        </p:nvSpPr>
        <p:spPr bwMode="auto">
          <a:xfrm>
            <a:off x="6519863" y="22857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2" name="Oval 50"/>
          <p:cNvSpPr>
            <a:spLocks noChangeArrowheads="1"/>
          </p:cNvSpPr>
          <p:nvPr/>
        </p:nvSpPr>
        <p:spPr bwMode="auto">
          <a:xfrm>
            <a:off x="6256338" y="23984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3" name="Oval 51"/>
          <p:cNvSpPr>
            <a:spLocks noChangeArrowheads="1"/>
          </p:cNvSpPr>
          <p:nvPr/>
        </p:nvSpPr>
        <p:spPr bwMode="auto">
          <a:xfrm>
            <a:off x="6378575" y="2277839"/>
            <a:ext cx="50800" cy="46038"/>
          </a:xfrm>
          <a:prstGeom prst="ellipse">
            <a:avLst/>
          </a:prstGeom>
          <a:solidFill>
            <a:srgbClr val="000000"/>
          </a:solidFill>
          <a:ln w="19050">
            <a:solidFill>
              <a:srgbClr val="000000"/>
            </a:solidFill>
            <a:round/>
            <a:headEnd/>
            <a:tailEnd/>
          </a:ln>
        </p:spPr>
        <p:txBody>
          <a:bodyPr/>
          <a:lstStyle/>
          <a:p>
            <a:endParaRPr lang="cs-CZ"/>
          </a:p>
        </p:txBody>
      </p:sp>
      <p:sp>
        <p:nvSpPr>
          <p:cNvPr id="54" name="Oval 52"/>
          <p:cNvSpPr>
            <a:spLocks noChangeArrowheads="1"/>
          </p:cNvSpPr>
          <p:nvPr/>
        </p:nvSpPr>
        <p:spPr bwMode="auto">
          <a:xfrm>
            <a:off x="5588000" y="3489102"/>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55" name="Oval 53"/>
          <p:cNvSpPr>
            <a:spLocks noChangeArrowheads="1"/>
          </p:cNvSpPr>
          <p:nvPr/>
        </p:nvSpPr>
        <p:spPr bwMode="auto">
          <a:xfrm>
            <a:off x="6448425" y="23603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56" name="Oval 54"/>
          <p:cNvSpPr>
            <a:spLocks noChangeArrowheads="1"/>
          </p:cNvSpPr>
          <p:nvPr/>
        </p:nvSpPr>
        <p:spPr bwMode="auto">
          <a:xfrm>
            <a:off x="6580188" y="23984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57" name="Oval 55"/>
          <p:cNvSpPr>
            <a:spLocks noChangeArrowheads="1"/>
          </p:cNvSpPr>
          <p:nvPr/>
        </p:nvSpPr>
        <p:spPr bwMode="auto">
          <a:xfrm>
            <a:off x="6702425" y="2379439"/>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8" name="Oval 56"/>
          <p:cNvSpPr>
            <a:spLocks noChangeArrowheads="1"/>
          </p:cNvSpPr>
          <p:nvPr/>
        </p:nvSpPr>
        <p:spPr bwMode="auto">
          <a:xfrm>
            <a:off x="6702425" y="248262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59" name="Oval 57"/>
          <p:cNvSpPr>
            <a:spLocks noChangeArrowheads="1"/>
          </p:cNvSpPr>
          <p:nvPr/>
        </p:nvSpPr>
        <p:spPr bwMode="auto">
          <a:xfrm>
            <a:off x="6702425" y="2631852"/>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0" name="Oval 58"/>
          <p:cNvSpPr>
            <a:spLocks noChangeArrowheads="1"/>
          </p:cNvSpPr>
          <p:nvPr/>
        </p:nvSpPr>
        <p:spPr bwMode="auto">
          <a:xfrm>
            <a:off x="6904038" y="2631852"/>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61" name="Oval 59"/>
          <p:cNvSpPr>
            <a:spLocks noChangeArrowheads="1"/>
          </p:cNvSpPr>
          <p:nvPr/>
        </p:nvSpPr>
        <p:spPr bwMode="auto">
          <a:xfrm>
            <a:off x="6823075" y="25381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2" name="Oval 60"/>
          <p:cNvSpPr>
            <a:spLocks noChangeArrowheads="1"/>
          </p:cNvSpPr>
          <p:nvPr/>
        </p:nvSpPr>
        <p:spPr bwMode="auto">
          <a:xfrm>
            <a:off x="6823075" y="2723927"/>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3" name="Oval 61"/>
          <p:cNvSpPr>
            <a:spLocks noChangeArrowheads="1"/>
          </p:cNvSpPr>
          <p:nvPr/>
        </p:nvSpPr>
        <p:spPr bwMode="auto">
          <a:xfrm>
            <a:off x="6964363" y="2817589"/>
            <a:ext cx="52387" cy="47625"/>
          </a:xfrm>
          <a:prstGeom prst="ellipse">
            <a:avLst/>
          </a:prstGeom>
          <a:solidFill>
            <a:srgbClr val="000000"/>
          </a:solidFill>
          <a:ln w="19050">
            <a:solidFill>
              <a:srgbClr val="000000"/>
            </a:solidFill>
            <a:round/>
            <a:headEnd/>
            <a:tailEnd/>
          </a:ln>
        </p:spPr>
        <p:txBody>
          <a:bodyPr/>
          <a:lstStyle/>
          <a:p>
            <a:endParaRPr lang="cs-CZ"/>
          </a:p>
        </p:txBody>
      </p:sp>
      <p:sp>
        <p:nvSpPr>
          <p:cNvPr id="64" name="Oval 62"/>
          <p:cNvSpPr>
            <a:spLocks noChangeArrowheads="1"/>
          </p:cNvSpPr>
          <p:nvPr/>
        </p:nvSpPr>
        <p:spPr bwMode="auto">
          <a:xfrm>
            <a:off x="6985000" y="29953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5" name="Oval 63"/>
          <p:cNvSpPr>
            <a:spLocks noChangeArrowheads="1"/>
          </p:cNvSpPr>
          <p:nvPr/>
        </p:nvSpPr>
        <p:spPr bwMode="auto">
          <a:xfrm>
            <a:off x="7086600" y="3079527"/>
            <a:ext cx="50800" cy="46037"/>
          </a:xfrm>
          <a:prstGeom prst="ellipse">
            <a:avLst/>
          </a:prstGeom>
          <a:solidFill>
            <a:srgbClr val="000000"/>
          </a:solidFill>
          <a:ln w="19050">
            <a:solidFill>
              <a:srgbClr val="000000"/>
            </a:solidFill>
            <a:round/>
            <a:headEnd/>
            <a:tailEnd/>
          </a:ln>
        </p:spPr>
        <p:txBody>
          <a:bodyPr/>
          <a:lstStyle/>
          <a:p>
            <a:endParaRPr lang="cs-CZ"/>
          </a:p>
        </p:txBody>
      </p:sp>
      <p:sp>
        <p:nvSpPr>
          <p:cNvPr id="66" name="Oval 64"/>
          <p:cNvSpPr>
            <a:spLocks noChangeArrowheads="1"/>
          </p:cNvSpPr>
          <p:nvPr/>
        </p:nvSpPr>
        <p:spPr bwMode="auto">
          <a:xfrm>
            <a:off x="7045325" y="2957289"/>
            <a:ext cx="52388" cy="47625"/>
          </a:xfrm>
          <a:prstGeom prst="ellipse">
            <a:avLst/>
          </a:prstGeom>
          <a:solidFill>
            <a:srgbClr val="000000"/>
          </a:solidFill>
          <a:ln w="19050">
            <a:solidFill>
              <a:srgbClr val="000000"/>
            </a:solidFill>
            <a:round/>
            <a:headEnd/>
            <a:tailEnd/>
          </a:ln>
        </p:spPr>
        <p:txBody>
          <a:bodyPr/>
          <a:lstStyle/>
          <a:p>
            <a:endParaRPr lang="cs-CZ"/>
          </a:p>
        </p:txBody>
      </p:sp>
      <p:sp>
        <p:nvSpPr>
          <p:cNvPr id="67" name="Oval 65"/>
          <p:cNvSpPr>
            <a:spLocks noChangeArrowheads="1"/>
          </p:cNvSpPr>
          <p:nvPr/>
        </p:nvSpPr>
        <p:spPr bwMode="auto">
          <a:xfrm>
            <a:off x="7056438" y="3265264"/>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8" name="Oval 66"/>
          <p:cNvSpPr>
            <a:spLocks noChangeArrowheads="1"/>
          </p:cNvSpPr>
          <p:nvPr/>
        </p:nvSpPr>
        <p:spPr bwMode="auto">
          <a:xfrm>
            <a:off x="7208838" y="335892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69" name="Oval 67"/>
          <p:cNvSpPr>
            <a:spLocks noChangeArrowheads="1"/>
          </p:cNvSpPr>
          <p:nvPr/>
        </p:nvSpPr>
        <p:spPr bwMode="auto">
          <a:xfrm>
            <a:off x="7167563" y="3517677"/>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70" name="Line 68"/>
          <p:cNvSpPr>
            <a:spLocks noChangeShapeType="1"/>
          </p:cNvSpPr>
          <p:nvPr/>
        </p:nvSpPr>
        <p:spPr bwMode="auto">
          <a:xfrm>
            <a:off x="1004888" y="4165377"/>
            <a:ext cx="0" cy="1504950"/>
          </a:xfrm>
          <a:prstGeom prst="line">
            <a:avLst/>
          </a:prstGeom>
          <a:noFill/>
          <a:ln w="28575">
            <a:solidFill>
              <a:srgbClr val="000000"/>
            </a:solidFill>
            <a:round/>
            <a:headEnd/>
            <a:tailEnd/>
          </a:ln>
        </p:spPr>
        <p:txBody>
          <a:bodyPr/>
          <a:lstStyle/>
          <a:p>
            <a:endParaRPr lang="cs-CZ"/>
          </a:p>
        </p:txBody>
      </p:sp>
      <p:sp>
        <p:nvSpPr>
          <p:cNvPr id="71" name="Line 69"/>
          <p:cNvSpPr>
            <a:spLocks noChangeShapeType="1"/>
          </p:cNvSpPr>
          <p:nvPr/>
        </p:nvSpPr>
        <p:spPr bwMode="auto">
          <a:xfrm>
            <a:off x="1004888" y="5656039"/>
            <a:ext cx="1857375" cy="0"/>
          </a:xfrm>
          <a:prstGeom prst="line">
            <a:avLst/>
          </a:prstGeom>
          <a:noFill/>
          <a:ln w="28575">
            <a:solidFill>
              <a:srgbClr val="000000"/>
            </a:solidFill>
            <a:round/>
            <a:headEnd/>
            <a:tailEnd/>
          </a:ln>
        </p:spPr>
        <p:txBody>
          <a:bodyPr/>
          <a:lstStyle/>
          <a:p>
            <a:endParaRPr lang="cs-CZ"/>
          </a:p>
        </p:txBody>
      </p:sp>
      <p:grpSp>
        <p:nvGrpSpPr>
          <p:cNvPr id="72" name="Group 70"/>
          <p:cNvGrpSpPr>
            <a:grpSpLocks/>
          </p:cNvGrpSpPr>
          <p:nvPr/>
        </p:nvGrpSpPr>
        <p:grpSpPr bwMode="auto">
          <a:xfrm rot="4810536">
            <a:off x="1295400" y="4322539"/>
            <a:ext cx="1352550" cy="1238250"/>
            <a:chOff x="140" y="168"/>
            <a:chExt cx="142" cy="130"/>
          </a:xfrm>
        </p:grpSpPr>
        <p:sp>
          <p:nvSpPr>
            <p:cNvPr id="73" name="Oval 71"/>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endParaRPr lang="cs-CZ"/>
            </a:p>
          </p:txBody>
        </p:sp>
        <p:sp>
          <p:nvSpPr>
            <p:cNvPr id="74" name="Oval 72"/>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endParaRPr lang="cs-CZ"/>
            </a:p>
          </p:txBody>
        </p:sp>
        <p:sp>
          <p:nvSpPr>
            <p:cNvPr id="75" name="Oval 73"/>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endParaRPr lang="cs-CZ"/>
            </a:p>
          </p:txBody>
        </p:sp>
        <p:sp>
          <p:nvSpPr>
            <p:cNvPr id="76" name="Oval 74"/>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endParaRPr lang="cs-CZ"/>
            </a:p>
          </p:txBody>
        </p:sp>
        <p:sp>
          <p:nvSpPr>
            <p:cNvPr id="77" name="Oval 75"/>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endParaRPr lang="cs-CZ"/>
            </a:p>
          </p:txBody>
        </p:sp>
        <p:sp>
          <p:nvSpPr>
            <p:cNvPr id="78" name="Oval 76"/>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endParaRPr lang="cs-CZ"/>
            </a:p>
          </p:txBody>
        </p:sp>
        <p:sp>
          <p:nvSpPr>
            <p:cNvPr id="79" name="Oval 77"/>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endParaRPr lang="cs-CZ"/>
            </a:p>
          </p:txBody>
        </p:sp>
        <p:sp>
          <p:nvSpPr>
            <p:cNvPr id="80" name="Oval 78"/>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endParaRPr lang="cs-CZ"/>
            </a:p>
          </p:txBody>
        </p:sp>
        <p:sp>
          <p:nvSpPr>
            <p:cNvPr id="81" name="Oval 79"/>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endParaRPr lang="cs-CZ"/>
            </a:p>
          </p:txBody>
        </p:sp>
        <p:sp>
          <p:nvSpPr>
            <p:cNvPr id="82" name="Oval 80"/>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endParaRPr lang="cs-CZ"/>
            </a:p>
          </p:txBody>
        </p:sp>
        <p:sp>
          <p:nvSpPr>
            <p:cNvPr id="83" name="Oval 81"/>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endParaRPr lang="cs-CZ"/>
            </a:p>
          </p:txBody>
        </p:sp>
        <p:sp>
          <p:nvSpPr>
            <p:cNvPr id="84" name="Oval 82"/>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endParaRPr lang="cs-CZ"/>
            </a:p>
          </p:txBody>
        </p:sp>
        <p:sp>
          <p:nvSpPr>
            <p:cNvPr id="85" name="Oval 83"/>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endParaRPr lang="cs-CZ"/>
            </a:p>
          </p:txBody>
        </p:sp>
        <p:sp>
          <p:nvSpPr>
            <p:cNvPr id="86" name="Oval 84"/>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endParaRPr lang="cs-CZ"/>
            </a:p>
          </p:txBody>
        </p:sp>
        <p:sp>
          <p:nvSpPr>
            <p:cNvPr id="87" name="Oval 85"/>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endParaRPr lang="cs-CZ"/>
            </a:p>
          </p:txBody>
        </p:sp>
        <p:sp>
          <p:nvSpPr>
            <p:cNvPr id="88" name="Oval 86"/>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endParaRPr lang="cs-CZ"/>
            </a:p>
          </p:txBody>
        </p:sp>
      </p:grpSp>
      <p:sp>
        <p:nvSpPr>
          <p:cNvPr id="89" name="Line 87"/>
          <p:cNvSpPr>
            <a:spLocks noChangeShapeType="1"/>
          </p:cNvSpPr>
          <p:nvPr/>
        </p:nvSpPr>
        <p:spPr bwMode="auto">
          <a:xfrm rot="4810536" flipV="1">
            <a:off x="1195388" y="4327301"/>
            <a:ext cx="1524000" cy="1228725"/>
          </a:xfrm>
          <a:prstGeom prst="line">
            <a:avLst/>
          </a:prstGeom>
          <a:noFill/>
          <a:ln w="28575">
            <a:solidFill>
              <a:srgbClr val="FF9900"/>
            </a:solidFill>
            <a:round/>
            <a:headEnd/>
            <a:tailEnd/>
          </a:ln>
        </p:spPr>
        <p:txBody>
          <a:bodyPr/>
          <a:lstStyle/>
          <a:p>
            <a:endParaRPr lang="cs-CZ"/>
          </a:p>
        </p:txBody>
      </p:sp>
      <p:sp>
        <p:nvSpPr>
          <p:cNvPr id="90" name="Text Box 88"/>
          <p:cNvSpPr txBox="1">
            <a:spLocks noChangeArrowheads="1"/>
          </p:cNvSpPr>
          <p:nvPr/>
        </p:nvSpPr>
        <p:spPr bwMode="auto">
          <a:xfrm>
            <a:off x="488950" y="3932014"/>
            <a:ext cx="514350" cy="352425"/>
          </a:xfrm>
          <a:prstGeom prst="rect">
            <a:avLst/>
          </a:prstGeom>
          <a:noFill/>
          <a:ln w="9525">
            <a:noFill/>
            <a:miter lim="800000"/>
            <a:headEnd/>
            <a:tailEnd/>
          </a:ln>
        </p:spPr>
        <p:txBody>
          <a:bodyPr/>
          <a:lstStyle/>
          <a:p>
            <a:pPr eaLnBrk="0" hangingPunct="0"/>
            <a:r>
              <a:rPr lang="cs-CZ" sz="1600" i="0"/>
              <a:t>Y</a:t>
            </a:r>
            <a:r>
              <a:rPr lang="cs-CZ" sz="1600" i="0" baseline="-25000"/>
              <a:t>2</a:t>
            </a:r>
          </a:p>
        </p:txBody>
      </p:sp>
      <p:sp>
        <p:nvSpPr>
          <p:cNvPr id="91" name="Text Box 89"/>
          <p:cNvSpPr txBox="1">
            <a:spLocks noChangeArrowheads="1"/>
          </p:cNvSpPr>
          <p:nvPr/>
        </p:nvSpPr>
        <p:spPr bwMode="auto">
          <a:xfrm>
            <a:off x="2805113" y="5687789"/>
            <a:ext cx="75247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graphicFrame>
        <p:nvGraphicFramePr>
          <p:cNvPr id="92" name="Group 90"/>
          <p:cNvGraphicFramePr>
            <a:graphicFrameLocks noGrp="1"/>
          </p:cNvGraphicFramePr>
          <p:nvPr/>
        </p:nvGraphicFramePr>
        <p:xfrm>
          <a:off x="4648200" y="4360639"/>
          <a:ext cx="3733800" cy="1325880"/>
        </p:xfrm>
        <a:graphic>
          <a:graphicData uri="http://schemas.openxmlformats.org/drawingml/2006/table">
            <a:tbl>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431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3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 name="Text Box 111"/>
          <p:cNvSpPr txBox="1">
            <a:spLocks noChangeArrowheads="1"/>
          </p:cNvSpPr>
          <p:nvPr/>
        </p:nvSpPr>
        <p:spPr bwMode="auto">
          <a:xfrm>
            <a:off x="5505450" y="4341589"/>
            <a:ext cx="466725" cy="352425"/>
          </a:xfrm>
          <a:prstGeom prst="rect">
            <a:avLst/>
          </a:prstGeom>
          <a:noFill/>
          <a:ln w="9525">
            <a:noFill/>
            <a:miter lim="800000"/>
            <a:headEnd/>
            <a:tailEnd/>
          </a:ln>
        </p:spPr>
        <p:txBody>
          <a:bodyPr/>
          <a:lstStyle/>
          <a:p>
            <a:pPr eaLnBrk="0" hangingPunct="0"/>
            <a:r>
              <a:rPr lang="cs-CZ" sz="1600" i="0"/>
              <a:t>X</a:t>
            </a:r>
            <a:r>
              <a:rPr lang="cs-CZ" sz="1600" i="0" baseline="-25000"/>
              <a:t>1</a:t>
            </a:r>
          </a:p>
        </p:txBody>
      </p:sp>
      <p:sp>
        <p:nvSpPr>
          <p:cNvPr id="94" name="Text Box 112"/>
          <p:cNvSpPr txBox="1">
            <a:spLocks noChangeArrowheads="1"/>
          </p:cNvSpPr>
          <p:nvPr/>
        </p:nvSpPr>
        <p:spPr bwMode="auto">
          <a:xfrm>
            <a:off x="4681538" y="4465414"/>
            <a:ext cx="466725" cy="352425"/>
          </a:xfrm>
          <a:prstGeom prst="rect">
            <a:avLst/>
          </a:prstGeom>
          <a:noFill/>
          <a:ln w="9525">
            <a:noFill/>
            <a:miter lim="800000"/>
            <a:headEnd/>
            <a:tailEnd/>
          </a:ln>
        </p:spPr>
        <p:txBody>
          <a:bodyPr/>
          <a:lstStyle/>
          <a:p>
            <a:pPr eaLnBrk="0" hangingPunct="0"/>
            <a:r>
              <a:rPr lang="cs-CZ" sz="1600" i="0"/>
              <a:t>X</a:t>
            </a:r>
            <a:r>
              <a:rPr lang="cs-CZ" sz="1600" i="0" baseline="-25000"/>
              <a:t>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Základy korelační analýzy II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68</a:t>
            </a:fld>
            <a:endParaRPr lang="cs-CZ"/>
          </a:p>
        </p:txBody>
      </p:sp>
      <p:sp>
        <p:nvSpPr>
          <p:cNvPr id="5" name="Text Box 3"/>
          <p:cNvSpPr txBox="1">
            <a:spLocks noChangeArrowheads="1"/>
          </p:cNvSpPr>
          <p:nvPr/>
        </p:nvSpPr>
        <p:spPr bwMode="auto">
          <a:xfrm>
            <a:off x="2409825" y="1124744"/>
            <a:ext cx="4343400" cy="428625"/>
          </a:xfrm>
          <a:prstGeom prst="rect">
            <a:avLst/>
          </a:prstGeom>
          <a:noFill/>
          <a:ln w="9525">
            <a:noFill/>
            <a:miter lim="800000"/>
            <a:headEnd/>
            <a:tailEnd/>
          </a:ln>
        </p:spPr>
        <p:txBody>
          <a:bodyPr/>
          <a:lstStyle/>
          <a:p>
            <a:pPr eaLnBrk="0" hangingPunct="0"/>
            <a:r>
              <a:rPr lang="cs-CZ" sz="2400" i="0">
                <a:solidFill>
                  <a:srgbClr val="A50021"/>
                </a:solidFill>
              </a:rPr>
              <a:t>Parametrické míry korelace</a:t>
            </a:r>
          </a:p>
        </p:txBody>
      </p:sp>
      <p:sp>
        <p:nvSpPr>
          <p:cNvPr id="6" name="Oval 4"/>
          <p:cNvSpPr>
            <a:spLocks noChangeArrowheads="1"/>
          </p:cNvSpPr>
          <p:nvPr/>
        </p:nvSpPr>
        <p:spPr bwMode="auto">
          <a:xfrm>
            <a:off x="4419600" y="1667669"/>
            <a:ext cx="171450" cy="171450"/>
          </a:xfrm>
          <a:prstGeom prst="ellipse">
            <a:avLst/>
          </a:prstGeom>
          <a:solidFill>
            <a:srgbClr val="000000"/>
          </a:solidFill>
          <a:ln w="9525">
            <a:solidFill>
              <a:srgbClr val="000000"/>
            </a:solidFill>
            <a:round/>
            <a:headEnd/>
            <a:tailEnd/>
          </a:ln>
        </p:spPr>
        <p:txBody>
          <a:bodyPr/>
          <a:lstStyle/>
          <a:p>
            <a:endParaRPr lang="cs-CZ"/>
          </a:p>
        </p:txBody>
      </p:sp>
      <p:sp>
        <p:nvSpPr>
          <p:cNvPr id="7" name="Line 5"/>
          <p:cNvSpPr>
            <a:spLocks noChangeShapeType="1"/>
          </p:cNvSpPr>
          <p:nvPr/>
        </p:nvSpPr>
        <p:spPr bwMode="auto">
          <a:xfrm flipH="1">
            <a:off x="2268538" y="1867694"/>
            <a:ext cx="2084387" cy="377825"/>
          </a:xfrm>
          <a:prstGeom prst="line">
            <a:avLst/>
          </a:prstGeom>
          <a:noFill/>
          <a:ln w="9525">
            <a:solidFill>
              <a:srgbClr val="000000"/>
            </a:solidFill>
            <a:round/>
            <a:headEnd/>
            <a:tailEnd type="triangle" w="med" len="med"/>
          </a:ln>
        </p:spPr>
        <p:txBody>
          <a:bodyPr/>
          <a:lstStyle/>
          <a:p>
            <a:endParaRPr lang="cs-CZ"/>
          </a:p>
        </p:txBody>
      </p:sp>
      <p:sp>
        <p:nvSpPr>
          <p:cNvPr id="8" name="Line 6"/>
          <p:cNvSpPr>
            <a:spLocks noChangeShapeType="1"/>
          </p:cNvSpPr>
          <p:nvPr/>
        </p:nvSpPr>
        <p:spPr bwMode="auto">
          <a:xfrm>
            <a:off x="4648200" y="1858169"/>
            <a:ext cx="2133600" cy="533400"/>
          </a:xfrm>
          <a:prstGeom prst="line">
            <a:avLst/>
          </a:prstGeom>
          <a:noFill/>
          <a:ln w="9525">
            <a:solidFill>
              <a:srgbClr val="000000"/>
            </a:solidFill>
            <a:round/>
            <a:headEnd/>
            <a:tailEnd type="triangle" w="med" len="med"/>
          </a:ln>
        </p:spPr>
        <p:txBody>
          <a:bodyPr/>
          <a:lstStyle/>
          <a:p>
            <a:endParaRPr lang="cs-CZ"/>
          </a:p>
        </p:txBody>
      </p:sp>
      <p:sp>
        <p:nvSpPr>
          <p:cNvPr id="9" name="Text Box 7"/>
          <p:cNvSpPr txBox="1">
            <a:spLocks noChangeArrowheads="1"/>
          </p:cNvSpPr>
          <p:nvPr/>
        </p:nvSpPr>
        <p:spPr bwMode="auto">
          <a:xfrm>
            <a:off x="1323975" y="2245519"/>
            <a:ext cx="1819275" cy="428625"/>
          </a:xfrm>
          <a:prstGeom prst="rect">
            <a:avLst/>
          </a:prstGeom>
          <a:noFill/>
          <a:ln w="9525">
            <a:noFill/>
            <a:miter lim="800000"/>
            <a:headEnd/>
            <a:tailEnd/>
          </a:ln>
        </p:spPr>
        <p:txBody>
          <a:bodyPr/>
          <a:lstStyle/>
          <a:p>
            <a:pPr eaLnBrk="0" hangingPunct="0"/>
            <a:r>
              <a:rPr lang="cs-CZ" sz="2400" b="0" i="0">
                <a:solidFill>
                  <a:schemeClr val="accent2"/>
                </a:solidFill>
              </a:rPr>
              <a:t>Kovariance</a:t>
            </a:r>
          </a:p>
        </p:txBody>
      </p:sp>
      <p:sp>
        <p:nvSpPr>
          <p:cNvPr id="10" name="Text Box 8"/>
          <p:cNvSpPr txBox="1">
            <a:spLocks noChangeArrowheads="1"/>
          </p:cNvSpPr>
          <p:nvPr/>
        </p:nvSpPr>
        <p:spPr bwMode="auto">
          <a:xfrm>
            <a:off x="5400675" y="2448719"/>
            <a:ext cx="2905125" cy="781050"/>
          </a:xfrm>
          <a:prstGeom prst="rect">
            <a:avLst/>
          </a:prstGeom>
          <a:noFill/>
          <a:ln w="9525">
            <a:noFill/>
            <a:miter lim="800000"/>
            <a:headEnd/>
            <a:tailEnd/>
          </a:ln>
        </p:spPr>
        <p:txBody>
          <a:bodyPr/>
          <a:lstStyle/>
          <a:p>
            <a:pPr algn="ctr" eaLnBrk="0" hangingPunct="0"/>
            <a:r>
              <a:rPr lang="cs-CZ" sz="2400" b="0" i="0">
                <a:solidFill>
                  <a:schemeClr val="accent2"/>
                </a:solidFill>
              </a:rPr>
              <a:t>Pearsonův koeficient korelace</a:t>
            </a:r>
          </a:p>
        </p:txBody>
      </p:sp>
      <p:graphicFrame>
        <p:nvGraphicFramePr>
          <p:cNvPr id="11" name="Object 9"/>
          <p:cNvGraphicFramePr>
            <a:graphicFrameLocks noChangeAspect="1"/>
          </p:cNvGraphicFramePr>
          <p:nvPr/>
        </p:nvGraphicFramePr>
        <p:xfrm>
          <a:off x="671513" y="2736057"/>
          <a:ext cx="3124200" cy="457200"/>
        </p:xfrm>
        <a:graphic>
          <a:graphicData uri="http://schemas.openxmlformats.org/presentationml/2006/ole">
            <mc:AlternateContent xmlns:mc="http://schemas.openxmlformats.org/markup-compatibility/2006">
              <mc:Choice xmlns:v="urn:schemas-microsoft-com:vml" Requires="v">
                <p:oleObj spid="_x0000_s100373" name="Rovnice" r:id="rId3" imgW="1803240" imgH="253800" progId="Equation.3">
                  <p:embed/>
                </p:oleObj>
              </mc:Choice>
              <mc:Fallback>
                <p:oleObj name="Rovnice" r:id="rId3" imgW="1803240" imgH="253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2736057"/>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Line 10"/>
          <p:cNvSpPr>
            <a:spLocks noChangeShapeType="1"/>
          </p:cNvSpPr>
          <p:nvPr/>
        </p:nvSpPr>
        <p:spPr bwMode="auto">
          <a:xfrm>
            <a:off x="1228725" y="3585369"/>
            <a:ext cx="0" cy="2181225"/>
          </a:xfrm>
          <a:prstGeom prst="line">
            <a:avLst/>
          </a:prstGeom>
          <a:noFill/>
          <a:ln w="28575">
            <a:solidFill>
              <a:srgbClr val="000000"/>
            </a:solidFill>
            <a:round/>
            <a:headEnd/>
            <a:tailEnd/>
          </a:ln>
        </p:spPr>
        <p:txBody>
          <a:bodyPr/>
          <a:lstStyle/>
          <a:p>
            <a:endParaRPr lang="cs-CZ"/>
          </a:p>
        </p:txBody>
      </p:sp>
      <p:sp>
        <p:nvSpPr>
          <p:cNvPr id="13" name="Line 11"/>
          <p:cNvSpPr>
            <a:spLocks noChangeShapeType="1"/>
          </p:cNvSpPr>
          <p:nvPr/>
        </p:nvSpPr>
        <p:spPr bwMode="auto">
          <a:xfrm>
            <a:off x="1228725" y="5766594"/>
            <a:ext cx="1857375" cy="0"/>
          </a:xfrm>
          <a:prstGeom prst="line">
            <a:avLst/>
          </a:prstGeom>
          <a:noFill/>
          <a:ln w="28575">
            <a:solidFill>
              <a:srgbClr val="000000"/>
            </a:solidFill>
            <a:round/>
            <a:headEnd/>
            <a:tailEnd/>
          </a:ln>
        </p:spPr>
        <p:txBody>
          <a:bodyPr/>
          <a:lstStyle/>
          <a:p>
            <a:endParaRPr lang="cs-CZ"/>
          </a:p>
        </p:txBody>
      </p:sp>
      <p:sp>
        <p:nvSpPr>
          <p:cNvPr id="14" name="Text Box 12"/>
          <p:cNvSpPr txBox="1">
            <a:spLocks noChangeArrowheads="1"/>
          </p:cNvSpPr>
          <p:nvPr/>
        </p:nvSpPr>
        <p:spPr bwMode="auto">
          <a:xfrm>
            <a:off x="914400" y="5728494"/>
            <a:ext cx="514350" cy="352425"/>
          </a:xfrm>
          <a:prstGeom prst="rect">
            <a:avLst/>
          </a:prstGeom>
          <a:noFill/>
          <a:ln w="9525">
            <a:noFill/>
            <a:miter lim="800000"/>
            <a:headEnd/>
            <a:tailEnd/>
          </a:ln>
        </p:spPr>
        <p:txBody>
          <a:bodyPr/>
          <a:lstStyle/>
          <a:p>
            <a:pPr eaLnBrk="0" hangingPunct="0"/>
            <a:r>
              <a:rPr lang="cs-CZ" sz="2000" b="0" i="0"/>
              <a:t>0</a:t>
            </a:r>
          </a:p>
        </p:txBody>
      </p:sp>
      <p:sp>
        <p:nvSpPr>
          <p:cNvPr id="15" name="Text Box 13"/>
          <p:cNvSpPr txBox="1">
            <a:spLocks noChangeArrowheads="1"/>
          </p:cNvSpPr>
          <p:nvPr/>
        </p:nvSpPr>
        <p:spPr bwMode="auto">
          <a:xfrm>
            <a:off x="1695450" y="3261519"/>
            <a:ext cx="514350" cy="352425"/>
          </a:xfrm>
          <a:prstGeom prst="rect">
            <a:avLst/>
          </a:prstGeom>
          <a:noFill/>
          <a:ln w="9525">
            <a:noFill/>
            <a:miter lim="800000"/>
            <a:headEnd/>
            <a:tailEnd/>
          </a:ln>
        </p:spPr>
        <p:txBody>
          <a:bodyPr/>
          <a:lstStyle/>
          <a:p>
            <a:pPr eaLnBrk="0" hangingPunct="0"/>
            <a:r>
              <a:rPr lang="cs-CZ" i="0"/>
              <a:t>0</a:t>
            </a:r>
          </a:p>
        </p:txBody>
      </p:sp>
      <p:sp>
        <p:nvSpPr>
          <p:cNvPr id="16" name="Text Box 14"/>
          <p:cNvSpPr txBox="1">
            <a:spLocks noChangeArrowheads="1"/>
          </p:cNvSpPr>
          <p:nvPr/>
        </p:nvSpPr>
        <p:spPr bwMode="auto">
          <a:xfrm>
            <a:off x="2581275" y="3261519"/>
            <a:ext cx="514350" cy="352425"/>
          </a:xfrm>
          <a:prstGeom prst="rect">
            <a:avLst/>
          </a:prstGeom>
          <a:noFill/>
          <a:ln w="9525">
            <a:noFill/>
            <a:miter lim="800000"/>
            <a:headEnd/>
            <a:tailEnd/>
          </a:ln>
        </p:spPr>
        <p:txBody>
          <a:bodyPr/>
          <a:lstStyle/>
          <a:p>
            <a:pPr eaLnBrk="0" hangingPunct="0"/>
            <a:r>
              <a:rPr lang="cs-CZ" i="0"/>
              <a:t>0</a:t>
            </a:r>
          </a:p>
        </p:txBody>
      </p:sp>
      <p:sp>
        <p:nvSpPr>
          <p:cNvPr id="17" name="Line 15"/>
          <p:cNvSpPr>
            <a:spLocks noChangeShapeType="1"/>
          </p:cNvSpPr>
          <p:nvPr/>
        </p:nvSpPr>
        <p:spPr bwMode="auto">
          <a:xfrm>
            <a:off x="1847850" y="3823494"/>
            <a:ext cx="0" cy="1733550"/>
          </a:xfrm>
          <a:prstGeom prst="line">
            <a:avLst/>
          </a:prstGeom>
          <a:noFill/>
          <a:ln w="9525">
            <a:solidFill>
              <a:srgbClr val="000000"/>
            </a:solidFill>
            <a:round/>
            <a:headEnd/>
            <a:tailEnd/>
          </a:ln>
        </p:spPr>
        <p:txBody>
          <a:bodyPr/>
          <a:lstStyle/>
          <a:p>
            <a:endParaRPr lang="cs-CZ"/>
          </a:p>
        </p:txBody>
      </p:sp>
      <p:sp>
        <p:nvSpPr>
          <p:cNvPr id="18" name="Line 16"/>
          <p:cNvSpPr>
            <a:spLocks noChangeShapeType="1"/>
          </p:cNvSpPr>
          <p:nvPr/>
        </p:nvSpPr>
        <p:spPr bwMode="auto">
          <a:xfrm>
            <a:off x="2724150" y="3852069"/>
            <a:ext cx="0" cy="1733550"/>
          </a:xfrm>
          <a:prstGeom prst="line">
            <a:avLst/>
          </a:prstGeom>
          <a:noFill/>
          <a:ln w="9525">
            <a:solidFill>
              <a:srgbClr val="000000"/>
            </a:solidFill>
            <a:round/>
            <a:headEnd/>
            <a:tailEnd/>
          </a:ln>
        </p:spPr>
        <p:txBody>
          <a:bodyPr/>
          <a:lstStyle/>
          <a:p>
            <a:endParaRPr lang="cs-CZ"/>
          </a:p>
        </p:txBody>
      </p:sp>
      <p:sp>
        <p:nvSpPr>
          <p:cNvPr id="19" name="Oval 17"/>
          <p:cNvSpPr>
            <a:spLocks noChangeArrowheads="1"/>
          </p:cNvSpPr>
          <p:nvPr/>
        </p:nvSpPr>
        <p:spPr bwMode="auto">
          <a:xfrm>
            <a:off x="2667000" y="4085432"/>
            <a:ext cx="123825" cy="123825"/>
          </a:xfrm>
          <a:prstGeom prst="ellipse">
            <a:avLst/>
          </a:prstGeom>
          <a:solidFill>
            <a:srgbClr val="000000"/>
          </a:solidFill>
          <a:ln w="9525">
            <a:solidFill>
              <a:srgbClr val="000000"/>
            </a:solidFill>
            <a:round/>
            <a:headEnd/>
            <a:tailEnd/>
          </a:ln>
        </p:spPr>
        <p:txBody>
          <a:bodyPr/>
          <a:lstStyle/>
          <a:p>
            <a:endParaRPr lang="cs-CZ"/>
          </a:p>
        </p:txBody>
      </p:sp>
      <p:sp>
        <p:nvSpPr>
          <p:cNvPr id="20" name="Oval 18"/>
          <p:cNvSpPr>
            <a:spLocks noChangeArrowheads="1"/>
          </p:cNvSpPr>
          <p:nvPr/>
        </p:nvSpPr>
        <p:spPr bwMode="auto">
          <a:xfrm>
            <a:off x="2667000" y="5271294"/>
            <a:ext cx="123825" cy="123825"/>
          </a:xfrm>
          <a:prstGeom prst="ellipse">
            <a:avLst/>
          </a:prstGeom>
          <a:solidFill>
            <a:srgbClr val="FFFFFF"/>
          </a:solidFill>
          <a:ln w="9525">
            <a:solidFill>
              <a:srgbClr val="000000"/>
            </a:solidFill>
            <a:round/>
            <a:headEnd/>
            <a:tailEnd/>
          </a:ln>
        </p:spPr>
        <p:txBody>
          <a:bodyPr/>
          <a:lstStyle/>
          <a:p>
            <a:endParaRPr lang="cs-CZ"/>
          </a:p>
        </p:txBody>
      </p:sp>
      <p:sp>
        <p:nvSpPr>
          <p:cNvPr id="21" name="Oval 19"/>
          <p:cNvSpPr>
            <a:spLocks noChangeArrowheads="1"/>
          </p:cNvSpPr>
          <p:nvPr/>
        </p:nvSpPr>
        <p:spPr bwMode="auto">
          <a:xfrm>
            <a:off x="1790700" y="5252244"/>
            <a:ext cx="123825" cy="123825"/>
          </a:xfrm>
          <a:prstGeom prst="ellipse">
            <a:avLst/>
          </a:prstGeom>
          <a:solidFill>
            <a:srgbClr val="FFFFFF"/>
          </a:solidFill>
          <a:ln w="9525">
            <a:solidFill>
              <a:srgbClr val="000000"/>
            </a:solidFill>
            <a:round/>
            <a:headEnd/>
            <a:tailEnd/>
          </a:ln>
        </p:spPr>
        <p:txBody>
          <a:bodyPr/>
          <a:lstStyle/>
          <a:p>
            <a:endParaRPr lang="cs-CZ"/>
          </a:p>
        </p:txBody>
      </p:sp>
      <p:sp>
        <p:nvSpPr>
          <p:cNvPr id="22" name="AutoShape 20"/>
          <p:cNvSpPr>
            <a:spLocks noChangeArrowheads="1"/>
          </p:cNvSpPr>
          <p:nvPr/>
        </p:nvSpPr>
        <p:spPr bwMode="auto">
          <a:xfrm>
            <a:off x="2628900" y="3813969"/>
            <a:ext cx="209550" cy="228600"/>
          </a:xfrm>
          <a:prstGeom prst="star4">
            <a:avLst>
              <a:gd name="adj" fmla="val 12500"/>
            </a:avLst>
          </a:prstGeom>
          <a:solidFill>
            <a:srgbClr val="FFFFFF"/>
          </a:solidFill>
          <a:ln w="9525">
            <a:solidFill>
              <a:srgbClr val="000000"/>
            </a:solidFill>
            <a:miter lim="800000"/>
            <a:headEnd/>
            <a:tailEnd/>
          </a:ln>
        </p:spPr>
        <p:txBody>
          <a:bodyPr/>
          <a:lstStyle/>
          <a:p>
            <a:endParaRPr lang="cs-CZ"/>
          </a:p>
        </p:txBody>
      </p:sp>
      <p:sp>
        <p:nvSpPr>
          <p:cNvPr id="23" name="AutoShape 21"/>
          <p:cNvSpPr>
            <a:spLocks noChangeArrowheads="1"/>
          </p:cNvSpPr>
          <p:nvPr/>
        </p:nvSpPr>
        <p:spPr bwMode="auto">
          <a:xfrm>
            <a:off x="1738313" y="4985544"/>
            <a:ext cx="209550" cy="228600"/>
          </a:xfrm>
          <a:prstGeom prst="star4">
            <a:avLst>
              <a:gd name="adj" fmla="val 12500"/>
            </a:avLst>
          </a:prstGeom>
          <a:solidFill>
            <a:srgbClr val="FFFFFF"/>
          </a:solidFill>
          <a:ln w="9525">
            <a:solidFill>
              <a:srgbClr val="000000"/>
            </a:solidFill>
            <a:miter lim="800000"/>
            <a:headEnd/>
            <a:tailEnd/>
          </a:ln>
        </p:spPr>
        <p:txBody>
          <a:bodyPr/>
          <a:lstStyle/>
          <a:p>
            <a:endParaRPr lang="cs-CZ"/>
          </a:p>
        </p:txBody>
      </p:sp>
      <p:sp>
        <p:nvSpPr>
          <p:cNvPr id="24" name="Text Box 22"/>
          <p:cNvSpPr txBox="1">
            <a:spLocks noChangeArrowheads="1"/>
          </p:cNvSpPr>
          <p:nvPr/>
        </p:nvSpPr>
        <p:spPr bwMode="auto">
          <a:xfrm>
            <a:off x="1671638" y="4423569"/>
            <a:ext cx="800100" cy="361950"/>
          </a:xfrm>
          <a:prstGeom prst="rect">
            <a:avLst/>
          </a:prstGeom>
          <a:noFill/>
          <a:ln w="9525">
            <a:noFill/>
            <a:miter lim="800000"/>
            <a:headEnd/>
            <a:tailEnd/>
          </a:ln>
        </p:spPr>
        <p:txBody>
          <a:bodyPr/>
          <a:lstStyle/>
          <a:p>
            <a:pPr eaLnBrk="0" hangingPunct="0"/>
            <a:r>
              <a:rPr lang="cs-CZ" i="0"/>
              <a:t>--  x</a:t>
            </a:r>
          </a:p>
        </p:txBody>
      </p:sp>
      <p:sp>
        <p:nvSpPr>
          <p:cNvPr id="25" name="Text Box 23"/>
          <p:cNvSpPr txBox="1">
            <a:spLocks noChangeArrowheads="1"/>
          </p:cNvSpPr>
          <p:nvPr/>
        </p:nvSpPr>
        <p:spPr bwMode="auto">
          <a:xfrm>
            <a:off x="2562225" y="4423569"/>
            <a:ext cx="914400" cy="285750"/>
          </a:xfrm>
          <a:prstGeom prst="rect">
            <a:avLst/>
          </a:prstGeom>
          <a:noFill/>
          <a:ln w="9525">
            <a:noFill/>
            <a:miter lim="800000"/>
            <a:headEnd/>
            <a:tailEnd/>
          </a:ln>
        </p:spPr>
        <p:txBody>
          <a:bodyPr/>
          <a:lstStyle/>
          <a:p>
            <a:pPr eaLnBrk="0" hangingPunct="0"/>
            <a:r>
              <a:rPr lang="cs-CZ" i="0"/>
              <a:t>--  y</a:t>
            </a:r>
          </a:p>
        </p:txBody>
      </p:sp>
      <p:sp>
        <p:nvSpPr>
          <p:cNvPr id="26" name="Line 24"/>
          <p:cNvSpPr>
            <a:spLocks noChangeShapeType="1"/>
          </p:cNvSpPr>
          <p:nvPr/>
        </p:nvSpPr>
        <p:spPr bwMode="auto">
          <a:xfrm flipV="1">
            <a:off x="5976938" y="3956844"/>
            <a:ext cx="1524000" cy="1228725"/>
          </a:xfrm>
          <a:prstGeom prst="line">
            <a:avLst/>
          </a:prstGeom>
          <a:noFill/>
          <a:ln w="28575">
            <a:solidFill>
              <a:srgbClr val="000000"/>
            </a:solidFill>
            <a:round/>
            <a:headEnd/>
            <a:tailEnd/>
          </a:ln>
        </p:spPr>
        <p:txBody>
          <a:bodyPr/>
          <a:lstStyle/>
          <a:p>
            <a:endParaRPr lang="cs-CZ"/>
          </a:p>
        </p:txBody>
      </p:sp>
      <p:sp>
        <p:nvSpPr>
          <p:cNvPr id="27" name="Line 25"/>
          <p:cNvSpPr>
            <a:spLocks noChangeShapeType="1"/>
          </p:cNvSpPr>
          <p:nvPr/>
        </p:nvSpPr>
        <p:spPr bwMode="auto">
          <a:xfrm>
            <a:off x="5776913" y="3842544"/>
            <a:ext cx="0" cy="1504950"/>
          </a:xfrm>
          <a:prstGeom prst="line">
            <a:avLst/>
          </a:prstGeom>
          <a:noFill/>
          <a:ln w="28575">
            <a:solidFill>
              <a:srgbClr val="000000"/>
            </a:solidFill>
            <a:round/>
            <a:headEnd/>
            <a:tailEnd/>
          </a:ln>
        </p:spPr>
        <p:txBody>
          <a:bodyPr/>
          <a:lstStyle/>
          <a:p>
            <a:endParaRPr lang="cs-CZ"/>
          </a:p>
        </p:txBody>
      </p:sp>
      <p:sp>
        <p:nvSpPr>
          <p:cNvPr id="28" name="Line 26"/>
          <p:cNvSpPr>
            <a:spLocks noChangeShapeType="1"/>
          </p:cNvSpPr>
          <p:nvPr/>
        </p:nvSpPr>
        <p:spPr bwMode="auto">
          <a:xfrm>
            <a:off x="5776913" y="5357019"/>
            <a:ext cx="1857375" cy="0"/>
          </a:xfrm>
          <a:prstGeom prst="line">
            <a:avLst/>
          </a:prstGeom>
          <a:noFill/>
          <a:ln w="28575">
            <a:solidFill>
              <a:srgbClr val="000000"/>
            </a:solidFill>
            <a:round/>
            <a:headEnd/>
            <a:tailEnd/>
          </a:ln>
        </p:spPr>
        <p:txBody>
          <a:bodyPr/>
          <a:lstStyle/>
          <a:p>
            <a:endParaRPr lang="cs-CZ"/>
          </a:p>
        </p:txBody>
      </p:sp>
      <p:sp>
        <p:nvSpPr>
          <p:cNvPr id="29" name="Text Box 27"/>
          <p:cNvSpPr txBox="1">
            <a:spLocks noChangeArrowheads="1"/>
          </p:cNvSpPr>
          <p:nvPr/>
        </p:nvSpPr>
        <p:spPr bwMode="auto">
          <a:xfrm>
            <a:off x="5300663" y="3671094"/>
            <a:ext cx="514350" cy="352425"/>
          </a:xfrm>
          <a:prstGeom prst="rect">
            <a:avLst/>
          </a:prstGeom>
          <a:noFill/>
          <a:ln w="9525">
            <a:noFill/>
            <a:miter lim="800000"/>
            <a:headEnd/>
            <a:tailEnd/>
          </a:ln>
        </p:spPr>
        <p:txBody>
          <a:bodyPr/>
          <a:lstStyle/>
          <a:p>
            <a:pPr eaLnBrk="0" hangingPunct="0"/>
            <a:r>
              <a:rPr lang="cs-CZ" i="0"/>
              <a:t>Y</a:t>
            </a:r>
            <a:r>
              <a:rPr lang="cs-CZ" i="0" baseline="-25000"/>
              <a:t>2</a:t>
            </a:r>
          </a:p>
        </p:txBody>
      </p:sp>
      <p:sp>
        <p:nvSpPr>
          <p:cNvPr id="30" name="Text Box 28"/>
          <p:cNvSpPr txBox="1">
            <a:spLocks noChangeArrowheads="1"/>
          </p:cNvSpPr>
          <p:nvPr/>
        </p:nvSpPr>
        <p:spPr bwMode="auto">
          <a:xfrm>
            <a:off x="7500938" y="5452269"/>
            <a:ext cx="466725" cy="352425"/>
          </a:xfrm>
          <a:prstGeom prst="rect">
            <a:avLst/>
          </a:prstGeom>
          <a:noFill/>
          <a:ln w="9525">
            <a:noFill/>
            <a:miter lim="800000"/>
            <a:headEnd/>
            <a:tailEnd/>
          </a:ln>
        </p:spPr>
        <p:txBody>
          <a:bodyPr/>
          <a:lstStyle/>
          <a:p>
            <a:pPr eaLnBrk="0" hangingPunct="0"/>
            <a:r>
              <a:rPr lang="cs-CZ" i="0"/>
              <a:t>X</a:t>
            </a:r>
            <a:r>
              <a:rPr lang="cs-CZ" i="0" baseline="-25000"/>
              <a:t>1</a:t>
            </a:r>
          </a:p>
        </p:txBody>
      </p:sp>
      <p:sp>
        <p:nvSpPr>
          <p:cNvPr id="31" name="Line 29"/>
          <p:cNvSpPr>
            <a:spLocks noChangeShapeType="1"/>
          </p:cNvSpPr>
          <p:nvPr/>
        </p:nvSpPr>
        <p:spPr bwMode="auto">
          <a:xfrm rot="4759813" flipV="1">
            <a:off x="6010276" y="3933031"/>
            <a:ext cx="1524000" cy="1228725"/>
          </a:xfrm>
          <a:prstGeom prst="line">
            <a:avLst/>
          </a:prstGeom>
          <a:noFill/>
          <a:ln w="28575">
            <a:solidFill>
              <a:srgbClr val="000000"/>
            </a:solidFill>
            <a:round/>
            <a:headEnd/>
            <a:tailEnd/>
          </a:ln>
        </p:spPr>
        <p:txBody>
          <a:bodyPr/>
          <a:lstStyle/>
          <a:p>
            <a:endParaRPr lang="cs-CZ"/>
          </a:p>
        </p:txBody>
      </p:sp>
      <p:sp>
        <p:nvSpPr>
          <p:cNvPr id="32" name="Text Box 30"/>
          <p:cNvSpPr txBox="1">
            <a:spLocks noChangeArrowheads="1"/>
          </p:cNvSpPr>
          <p:nvPr/>
        </p:nvSpPr>
        <p:spPr bwMode="auto">
          <a:xfrm>
            <a:off x="7577138" y="3747294"/>
            <a:ext cx="914400" cy="381000"/>
          </a:xfrm>
          <a:prstGeom prst="rect">
            <a:avLst/>
          </a:prstGeom>
          <a:noFill/>
          <a:ln w="9525">
            <a:noFill/>
            <a:miter lim="800000"/>
            <a:headEnd/>
            <a:tailEnd/>
          </a:ln>
        </p:spPr>
        <p:txBody>
          <a:bodyPr/>
          <a:lstStyle/>
          <a:p>
            <a:pPr eaLnBrk="0" hangingPunct="0"/>
            <a:r>
              <a:rPr lang="cs-CZ" i="0"/>
              <a:t>r = 1</a:t>
            </a:r>
          </a:p>
        </p:txBody>
      </p:sp>
      <p:sp>
        <p:nvSpPr>
          <p:cNvPr id="33" name="Text Box 31"/>
          <p:cNvSpPr txBox="1">
            <a:spLocks noChangeArrowheads="1"/>
          </p:cNvSpPr>
          <p:nvPr/>
        </p:nvSpPr>
        <p:spPr bwMode="auto">
          <a:xfrm>
            <a:off x="7586663" y="4918869"/>
            <a:ext cx="828675" cy="352425"/>
          </a:xfrm>
          <a:prstGeom prst="rect">
            <a:avLst/>
          </a:prstGeom>
          <a:noFill/>
          <a:ln w="9525">
            <a:noFill/>
            <a:miter lim="800000"/>
            <a:headEnd/>
            <a:tailEnd/>
          </a:ln>
        </p:spPr>
        <p:txBody>
          <a:bodyPr/>
          <a:lstStyle/>
          <a:p>
            <a:pPr eaLnBrk="0" hangingPunct="0"/>
            <a:r>
              <a:rPr lang="cs-CZ" i="0"/>
              <a:t>r = -1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Základy korelační analýzy III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69</a:t>
            </a:fld>
            <a:endParaRPr lang="cs-CZ"/>
          </a:p>
        </p:txBody>
      </p:sp>
      <p:graphicFrame>
        <p:nvGraphicFramePr>
          <p:cNvPr id="5" name="Group 64"/>
          <p:cNvGraphicFramePr>
            <a:graphicFrameLocks noGrp="1"/>
          </p:cNvGraphicFramePr>
          <p:nvPr/>
        </p:nvGraphicFramePr>
        <p:xfrm>
          <a:off x="1447800" y="1268760"/>
          <a:ext cx="6400800" cy="822960"/>
        </p:xfrm>
        <a:graphic>
          <a:graphicData uri="http://schemas.openxmlformats.org/drawingml/2006/table">
            <a:tbl>
              <a:tblPr/>
              <a:tblGrid>
                <a:gridCol w="1176338">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4050">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gridCol w="654050">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0875">
                  <a:extLst>
                    <a:ext uri="{9D8B030D-6E8A-4147-A177-3AD203B41FA5}">
                      <a16:colId xmlns:a16="http://schemas.microsoft.com/office/drawing/2014/main" val="20007"/>
                    </a:ext>
                  </a:extLst>
                </a:gridCol>
                <a:gridCol w="654050">
                  <a:extLst>
                    <a:ext uri="{9D8B030D-6E8A-4147-A177-3AD203B41FA5}">
                      <a16:colId xmlns:a16="http://schemas.microsoft.com/office/drawing/2014/main" val="20008"/>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rgbClr val="A50021"/>
                          </a:solidFill>
                          <a:effectLst/>
                          <a:latin typeface="Calibri" pitchFamily="34" charset="0"/>
                        </a:rPr>
                        <a:t>P</a:t>
                      </a:r>
                      <a:r>
                        <a:rPr kumimoji="0" lang="cs-CZ" sz="2100" b="1" i="0" u="none" strike="noStrike" cap="none" normalizeH="0" baseline="-25000" smtClean="0">
                          <a:ln>
                            <a:noFill/>
                          </a:ln>
                          <a:solidFill>
                            <a:srgbClr val="A50021"/>
                          </a:solidFill>
                          <a:effectLst/>
                          <a:latin typeface="Calibri" pitchFamily="34" charset="0"/>
                        </a:rPr>
                        <a:t>I</a:t>
                      </a:r>
                      <a:r>
                        <a:rPr kumimoji="0" lang="cs-CZ" sz="2100" b="1" i="0" u="none" strike="noStrike" cap="none" normalizeH="0" baseline="0" smtClean="0">
                          <a:ln>
                            <a:noFill/>
                          </a:ln>
                          <a:solidFill>
                            <a:srgbClr val="A50021"/>
                          </a:solidFill>
                          <a:effectLst/>
                          <a:latin typeface="Calibri" pitchFamily="34" charset="0"/>
                        </a:rPr>
                        <a:t> (zem)</a:t>
                      </a:r>
                      <a:endParaRPr kumimoji="0" lang="cs-CZ" sz="2100" b="0" i="0" u="none" strike="noStrike" cap="none" normalizeH="0" baseline="-25000" smtClean="0">
                        <a:ln>
                          <a:noFill/>
                        </a:ln>
                        <a:solidFill>
                          <a:srgbClr val="A50021"/>
                        </a:solidFill>
                        <a:effectLst/>
                        <a:latin typeface="Calibri" pitchFamily="34"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50</a:t>
                      </a:r>
                    </a:p>
                  </a:txBody>
                  <a:tcPr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rgbClr val="A50021"/>
                          </a:solidFill>
                          <a:effectLst/>
                          <a:latin typeface="Calibri" pitchFamily="34" charset="0"/>
                        </a:rPr>
                        <a:t>P</a:t>
                      </a:r>
                      <a:r>
                        <a:rPr kumimoji="0" lang="cs-CZ" sz="2100" b="1" i="0" u="none" strike="noStrike" cap="none" normalizeH="0" baseline="-25000" smtClean="0">
                          <a:ln>
                            <a:noFill/>
                          </a:ln>
                          <a:solidFill>
                            <a:srgbClr val="A50021"/>
                          </a:solidFill>
                          <a:effectLst/>
                          <a:latin typeface="Calibri" pitchFamily="34" charset="0"/>
                        </a:rPr>
                        <a:t>I</a:t>
                      </a:r>
                      <a:r>
                        <a:rPr kumimoji="0" lang="cs-CZ" sz="2100" b="1" i="0" u="none" strike="noStrike" cap="none" normalizeH="0" baseline="0" smtClean="0">
                          <a:ln>
                            <a:noFill/>
                          </a:ln>
                          <a:solidFill>
                            <a:srgbClr val="A50021"/>
                          </a:solidFill>
                          <a:effectLst/>
                          <a:latin typeface="Calibri" pitchFamily="34" charset="0"/>
                        </a:rPr>
                        <a:t> (rostl.)</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Object 53"/>
          <p:cNvGraphicFramePr>
            <a:graphicFrameLocks noChangeAspect="1"/>
          </p:cNvGraphicFramePr>
          <p:nvPr/>
        </p:nvGraphicFramePr>
        <p:xfrm>
          <a:off x="1371600" y="2265710"/>
          <a:ext cx="2063750" cy="303213"/>
        </p:xfrm>
        <a:graphic>
          <a:graphicData uri="http://schemas.openxmlformats.org/presentationml/2006/ole">
            <mc:AlternateContent xmlns:mc="http://schemas.openxmlformats.org/markup-compatibility/2006">
              <mc:Choice xmlns:v="urn:schemas-microsoft-com:vml" Requires="v">
                <p:oleObj spid="_x0000_s101530" name="Rovnice" r:id="rId3" imgW="1384200" imgH="203040" progId="Equation.3">
                  <p:embed/>
                </p:oleObj>
              </mc:Choice>
              <mc:Fallback>
                <p:oleObj name="Rovnice" r:id="rId3" imgW="1384200" imgH="203040" progId="Equation.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65710"/>
                        <a:ext cx="20637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4"/>
          <p:cNvGraphicFramePr>
            <a:graphicFrameLocks noChangeAspect="1"/>
          </p:cNvGraphicFramePr>
          <p:nvPr/>
        </p:nvGraphicFramePr>
        <p:xfrm>
          <a:off x="1973263" y="2433985"/>
          <a:ext cx="6343650" cy="1143000"/>
        </p:xfrm>
        <a:graphic>
          <a:graphicData uri="http://schemas.openxmlformats.org/presentationml/2006/ole">
            <mc:AlternateContent xmlns:mc="http://schemas.openxmlformats.org/markup-compatibility/2006">
              <mc:Choice xmlns:v="urn:schemas-microsoft-com:vml" Requires="v">
                <p:oleObj spid="_x0000_s101531" name="Rovnice" r:id="rId5" imgW="4089240" imgH="838080" progId="Equation.3">
                  <p:embed/>
                </p:oleObj>
              </mc:Choice>
              <mc:Fallback>
                <p:oleObj name="Rovnice" r:id="rId5" imgW="4089240" imgH="838080" progId="Equation.3">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263" y="2433985"/>
                        <a:ext cx="6343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55"/>
          <p:cNvSpPr txBox="1">
            <a:spLocks noChangeArrowheads="1"/>
          </p:cNvSpPr>
          <p:nvPr/>
        </p:nvSpPr>
        <p:spPr bwMode="auto">
          <a:xfrm>
            <a:off x="1371600" y="3416648"/>
            <a:ext cx="390525" cy="457200"/>
          </a:xfrm>
          <a:prstGeom prst="rect">
            <a:avLst/>
          </a:prstGeom>
          <a:noFill/>
          <a:ln w="9525">
            <a:noFill/>
            <a:miter lim="800000"/>
            <a:headEnd/>
            <a:tailEnd/>
          </a:ln>
        </p:spPr>
        <p:txBody>
          <a:bodyPr>
            <a:spAutoFit/>
          </a:bodyPr>
          <a:lstStyle/>
          <a:p>
            <a:pPr eaLnBrk="0" hangingPunct="0"/>
            <a:r>
              <a:rPr lang="cs-CZ" sz="2400" b="0" i="0"/>
              <a:t>I.</a:t>
            </a:r>
          </a:p>
        </p:txBody>
      </p:sp>
      <p:graphicFrame>
        <p:nvGraphicFramePr>
          <p:cNvPr id="9" name="Object 56"/>
          <p:cNvGraphicFramePr>
            <a:graphicFrameLocks noChangeAspect="1"/>
          </p:cNvGraphicFramePr>
          <p:nvPr/>
        </p:nvGraphicFramePr>
        <p:xfrm>
          <a:off x="1809750" y="3569048"/>
          <a:ext cx="1543050" cy="266700"/>
        </p:xfrm>
        <a:graphic>
          <a:graphicData uri="http://schemas.openxmlformats.org/presentationml/2006/ole">
            <mc:AlternateContent xmlns:mc="http://schemas.openxmlformats.org/markup-compatibility/2006">
              <mc:Choice xmlns:v="urn:schemas-microsoft-com:vml" Requires="v">
                <p:oleObj spid="_x0000_s101532" name="Rovnice" r:id="rId7" imgW="1257120" imgH="228600" progId="Equation.3">
                  <p:embed/>
                </p:oleObj>
              </mc:Choice>
              <mc:Fallback>
                <p:oleObj name="Rovnice" r:id="rId7" imgW="1257120" imgH="228600" progId="Equation.3">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750" y="3569048"/>
                        <a:ext cx="1543050" cy="266700"/>
                      </a:xfrm>
                      <a:prstGeom prst="rect">
                        <a:avLst/>
                      </a:prstGeom>
                      <a:solidFill>
                        <a:srgbClr val="FFFFFF"/>
                      </a:solidFill>
                    </p:spPr>
                  </p:pic>
                </p:oleObj>
              </mc:Fallback>
            </mc:AlternateContent>
          </a:graphicData>
        </a:graphic>
      </p:graphicFrame>
      <p:graphicFrame>
        <p:nvGraphicFramePr>
          <p:cNvPr id="10" name="Object 57"/>
          <p:cNvGraphicFramePr>
            <a:graphicFrameLocks noChangeAspect="1"/>
          </p:cNvGraphicFramePr>
          <p:nvPr/>
        </p:nvGraphicFramePr>
        <p:xfrm>
          <a:off x="1838325" y="3988148"/>
          <a:ext cx="1409700" cy="219075"/>
        </p:xfrm>
        <a:graphic>
          <a:graphicData uri="http://schemas.openxmlformats.org/presentationml/2006/ole">
            <mc:AlternateContent xmlns:mc="http://schemas.openxmlformats.org/markup-compatibility/2006">
              <mc:Choice xmlns:v="urn:schemas-microsoft-com:vml" Requires="v">
                <p:oleObj spid="_x0000_s101533" name="Rovnice" r:id="rId9" imgW="1371600" imgH="215640" progId="Equation.3">
                  <p:embed/>
                </p:oleObj>
              </mc:Choice>
              <mc:Fallback>
                <p:oleObj name="Rovnice" r:id="rId9" imgW="1371600" imgH="215640" progId="Equation.3">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8325" y="3988148"/>
                        <a:ext cx="1409700" cy="219075"/>
                      </a:xfrm>
                      <a:prstGeom prst="rect">
                        <a:avLst/>
                      </a:prstGeom>
                      <a:solidFill>
                        <a:srgbClr val="FFFFFF"/>
                      </a:solidFill>
                    </p:spPr>
                  </p:pic>
                </p:oleObj>
              </mc:Fallback>
            </mc:AlternateContent>
          </a:graphicData>
        </a:graphic>
      </p:graphicFrame>
      <p:sp>
        <p:nvSpPr>
          <p:cNvPr id="11" name="Text Box 58"/>
          <p:cNvSpPr txBox="1">
            <a:spLocks noChangeArrowheads="1"/>
          </p:cNvSpPr>
          <p:nvPr/>
        </p:nvSpPr>
        <p:spPr bwMode="auto">
          <a:xfrm>
            <a:off x="1295400" y="4407248"/>
            <a:ext cx="533400" cy="457200"/>
          </a:xfrm>
          <a:prstGeom prst="rect">
            <a:avLst/>
          </a:prstGeom>
          <a:noFill/>
          <a:ln w="9525">
            <a:noFill/>
            <a:miter lim="800000"/>
            <a:headEnd/>
            <a:tailEnd/>
          </a:ln>
        </p:spPr>
        <p:txBody>
          <a:bodyPr>
            <a:spAutoFit/>
          </a:bodyPr>
          <a:lstStyle/>
          <a:p>
            <a:pPr eaLnBrk="0" hangingPunct="0"/>
            <a:r>
              <a:rPr lang="cs-CZ" sz="2400" b="0" i="0"/>
              <a:t>II.</a:t>
            </a:r>
          </a:p>
        </p:txBody>
      </p:sp>
      <p:graphicFrame>
        <p:nvGraphicFramePr>
          <p:cNvPr id="12" name="Object 59"/>
          <p:cNvGraphicFramePr>
            <a:graphicFrameLocks noChangeAspect="1"/>
          </p:cNvGraphicFramePr>
          <p:nvPr/>
        </p:nvGraphicFramePr>
        <p:xfrm>
          <a:off x="1809750" y="4531073"/>
          <a:ext cx="838200" cy="276225"/>
        </p:xfrm>
        <a:graphic>
          <a:graphicData uri="http://schemas.openxmlformats.org/presentationml/2006/ole">
            <mc:AlternateContent xmlns:mc="http://schemas.openxmlformats.org/markup-compatibility/2006">
              <mc:Choice xmlns:v="urn:schemas-microsoft-com:vml" Requires="v">
                <p:oleObj spid="_x0000_s101534" name="Rovnice" r:id="rId11" imgW="660240" imgH="228600" progId="Equation.3">
                  <p:embed/>
                </p:oleObj>
              </mc:Choice>
              <mc:Fallback>
                <p:oleObj name="Rovnice" r:id="rId11" imgW="660240" imgH="228600" progId="Equation.3">
                  <p:embed/>
                  <p:pic>
                    <p:nvPicPr>
                      <p:cNvPr id="0" name="Object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9750" y="4531073"/>
                        <a:ext cx="838200" cy="276225"/>
                      </a:xfrm>
                      <a:prstGeom prst="rect">
                        <a:avLst/>
                      </a:prstGeom>
                      <a:solidFill>
                        <a:srgbClr val="FFFFFF"/>
                      </a:solidFill>
                    </p:spPr>
                  </p:pic>
                </p:oleObj>
              </mc:Fallback>
            </mc:AlternateContent>
          </a:graphicData>
        </a:graphic>
      </p:graphicFrame>
      <p:graphicFrame>
        <p:nvGraphicFramePr>
          <p:cNvPr id="13" name="Object 60"/>
          <p:cNvGraphicFramePr>
            <a:graphicFrameLocks noChangeAspect="1"/>
          </p:cNvGraphicFramePr>
          <p:nvPr/>
        </p:nvGraphicFramePr>
        <p:xfrm>
          <a:off x="3505200" y="4516785"/>
          <a:ext cx="2438400" cy="642938"/>
        </p:xfrm>
        <a:graphic>
          <a:graphicData uri="http://schemas.openxmlformats.org/presentationml/2006/ole">
            <mc:AlternateContent xmlns:mc="http://schemas.openxmlformats.org/markup-compatibility/2006">
              <mc:Choice xmlns:v="urn:schemas-microsoft-com:vml" Requires="v">
                <p:oleObj spid="_x0000_s101535" name="Rovnice" r:id="rId13" imgW="1320480" imgH="482400" progId="Equation.3">
                  <p:embed/>
                </p:oleObj>
              </mc:Choice>
              <mc:Fallback>
                <p:oleObj name="Rovnice" r:id="rId13" imgW="1320480" imgH="482400" progId="Equation.3">
                  <p:embed/>
                  <p:pic>
                    <p:nvPicPr>
                      <p:cNvPr id="0" name="Object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4516785"/>
                        <a:ext cx="2438400" cy="642938"/>
                      </a:xfrm>
                      <a:prstGeom prst="rect">
                        <a:avLst/>
                      </a:prstGeom>
                      <a:solidFill>
                        <a:srgbClr val="FFFFFF"/>
                      </a:solidFill>
                    </p:spPr>
                  </p:pic>
                </p:oleObj>
              </mc:Fallback>
            </mc:AlternateContent>
          </a:graphicData>
        </a:graphic>
      </p:graphicFrame>
      <p:graphicFrame>
        <p:nvGraphicFramePr>
          <p:cNvPr id="14" name="Object 61"/>
          <p:cNvGraphicFramePr>
            <a:graphicFrameLocks noChangeAspect="1"/>
          </p:cNvGraphicFramePr>
          <p:nvPr/>
        </p:nvGraphicFramePr>
        <p:xfrm>
          <a:off x="6553200" y="4683473"/>
          <a:ext cx="685800" cy="214312"/>
        </p:xfrm>
        <a:graphic>
          <a:graphicData uri="http://schemas.openxmlformats.org/presentationml/2006/ole">
            <mc:AlternateContent xmlns:mc="http://schemas.openxmlformats.org/markup-compatibility/2006">
              <mc:Choice xmlns:v="urn:schemas-microsoft-com:vml" Requires="v">
                <p:oleObj spid="_x0000_s101536" name="Rovnice" r:id="rId15" imgW="558720" imgH="177480" progId="Equation.3">
                  <p:embed/>
                </p:oleObj>
              </mc:Choice>
              <mc:Fallback>
                <p:oleObj name="Rovnice" r:id="rId15" imgW="558720" imgH="177480" progId="Equation.3">
                  <p:embed/>
                  <p:pic>
                    <p:nvPicPr>
                      <p:cNvPr id="0" name="Object 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4683473"/>
                        <a:ext cx="685800" cy="214312"/>
                      </a:xfrm>
                      <a:prstGeom prst="rect">
                        <a:avLst/>
                      </a:prstGeom>
                      <a:solidFill>
                        <a:srgbClr val="FFFFFF"/>
                      </a:solidFill>
                    </p:spPr>
                  </p:pic>
                </p:oleObj>
              </mc:Fallback>
            </mc:AlternateContent>
          </a:graphicData>
        </a:graphic>
      </p:graphicFrame>
      <p:graphicFrame>
        <p:nvGraphicFramePr>
          <p:cNvPr id="15" name="Object 62"/>
          <p:cNvGraphicFramePr>
            <a:graphicFrameLocks noChangeAspect="1"/>
          </p:cNvGraphicFramePr>
          <p:nvPr/>
        </p:nvGraphicFramePr>
        <p:xfrm>
          <a:off x="1371600" y="5161310"/>
          <a:ext cx="3505200" cy="904875"/>
        </p:xfrm>
        <a:graphic>
          <a:graphicData uri="http://schemas.openxmlformats.org/presentationml/2006/ole">
            <mc:AlternateContent xmlns:mc="http://schemas.openxmlformats.org/markup-compatibility/2006">
              <mc:Choice xmlns:v="urn:schemas-microsoft-com:vml" Requires="v">
                <p:oleObj spid="_x0000_s101537" name="Rovnice" r:id="rId17" imgW="2234880" imgH="660240" progId="Equation.3">
                  <p:embed/>
                </p:oleObj>
              </mc:Choice>
              <mc:Fallback>
                <p:oleObj name="Rovnice" r:id="rId17" imgW="2234880" imgH="660240" progId="Equation.3">
                  <p:embed/>
                  <p:pic>
                    <p:nvPicPr>
                      <p:cNvPr id="0" name="Object 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5161310"/>
                        <a:ext cx="3505200" cy="904875"/>
                      </a:xfrm>
                      <a:prstGeom prst="rect">
                        <a:avLst/>
                      </a:prstGeom>
                      <a:solidFill>
                        <a:srgbClr val="FFFFFF"/>
                      </a:solidFill>
                    </p:spPr>
                  </p:pic>
                </p:oleObj>
              </mc:Fallback>
            </mc:AlternateContent>
          </a:graphicData>
        </a:graphic>
      </p:graphicFrame>
      <p:sp>
        <p:nvSpPr>
          <p:cNvPr id="16" name="Line 63"/>
          <p:cNvSpPr>
            <a:spLocks noChangeShapeType="1"/>
          </p:cNvSpPr>
          <p:nvPr/>
        </p:nvSpPr>
        <p:spPr bwMode="auto">
          <a:xfrm>
            <a:off x="762000" y="4350098"/>
            <a:ext cx="7543800" cy="0"/>
          </a:xfrm>
          <a:prstGeom prst="line">
            <a:avLst/>
          </a:prstGeom>
          <a:noFill/>
          <a:ln w="28575">
            <a:solidFill>
              <a:srgbClr val="000000"/>
            </a:solidFill>
            <a:round/>
            <a:headEnd/>
            <a:tailEnd/>
          </a:ln>
        </p:spPr>
        <p:txBody>
          <a:bodyP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74126"/>
            <a:ext cx="8167663" cy="706090"/>
          </a:xfrm>
        </p:spPr>
        <p:txBody>
          <a:bodyPr>
            <a:normAutofit fontScale="90000"/>
          </a:bodyPr>
          <a:lstStyle/>
          <a:p>
            <a:r>
              <a:rPr lang="cs-CZ" b="1" dirty="0"/>
              <a:t>Cíle vícerozměrné </a:t>
            </a:r>
            <a:r>
              <a:rPr lang="cs-CZ" b="1" dirty="0" smtClean="0"/>
              <a:t>analýzy dat</a:t>
            </a:r>
            <a:r>
              <a:rPr lang="cs-CZ" dirty="0"/>
              <a:t/>
            </a:r>
            <a:br>
              <a:rPr lang="cs-CZ" dirty="0"/>
            </a:br>
            <a:r>
              <a:rPr lang="cs-CZ" sz="2700" dirty="0" smtClean="0"/>
              <a:t>3. </a:t>
            </a:r>
            <a:r>
              <a:rPr lang="cs-CZ" sz="2700" dirty="0"/>
              <a:t>Redukce vícerozměrných dat</a:t>
            </a:r>
            <a:endParaRPr lang="en-US" sz="2200" dirty="0"/>
          </a:p>
        </p:txBody>
      </p:sp>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a:t>
            </a:r>
            <a:r>
              <a:rPr lang="cs-CZ" dirty="0" smtClean="0"/>
              <a:t>říklady:</a:t>
            </a:r>
          </a:p>
          <a:p>
            <a:r>
              <a:rPr lang="cs-CZ" dirty="0"/>
              <a:t>vytvoření souhrnného skóre odpovědi pacientů na radioterapii z původních několika proměnných</a:t>
            </a:r>
            <a:endParaRPr lang="en-US" dirty="0"/>
          </a:p>
          <a:p>
            <a:r>
              <a:rPr lang="cs-CZ" dirty="0" smtClean="0"/>
              <a:t>vytvoření </a:t>
            </a:r>
            <a:r>
              <a:rPr lang="cs-CZ" dirty="0"/>
              <a:t>menšího počtu nových proměnných z původních dat, které nám umožní znázornit vícerozměrná data ve 2-D či 3-D </a:t>
            </a:r>
            <a:r>
              <a:rPr lang="cs-CZ" dirty="0" smtClean="0"/>
              <a:t>grafech</a:t>
            </a:r>
          </a:p>
          <a:p>
            <a:r>
              <a:rPr lang="cs-CZ" dirty="0"/>
              <a:t>výběr oblastí mozku, které nejvíce odlišují pacienty s neuropsychiatrickým onemocněním od zdravých </a:t>
            </a:r>
            <a:r>
              <a:rPr lang="cs-CZ" dirty="0" smtClean="0"/>
              <a:t>subjektů</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7</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809031"/>
            <a:ext cx="8386685" cy="2314822"/>
          </a:xfrm>
          <a:prstGeom prst="rect">
            <a:avLst/>
          </a:prstGeom>
        </p:spPr>
      </p:pic>
      <p:sp>
        <p:nvSpPr>
          <p:cNvPr id="6" name="Obdélník 5"/>
          <p:cNvSpPr/>
          <p:nvPr/>
        </p:nvSpPr>
        <p:spPr>
          <a:xfrm>
            <a:off x="3333350" y="3750975"/>
            <a:ext cx="1241014"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p:cNvSpPr/>
          <p:nvPr/>
        </p:nvSpPr>
        <p:spPr>
          <a:xfrm>
            <a:off x="6213670" y="3750975"/>
            <a:ext cx="828000"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7077766" y="3750975"/>
            <a:ext cx="828000" cy="2448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Šipka dolů 6"/>
          <p:cNvSpPr/>
          <p:nvPr/>
        </p:nvSpPr>
        <p:spPr>
          <a:xfrm>
            <a:off x="3882130"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Šipka dolů 10"/>
          <p:cNvSpPr/>
          <p:nvPr/>
        </p:nvSpPr>
        <p:spPr>
          <a:xfrm>
            <a:off x="6584549"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Šipka dolů 11"/>
          <p:cNvSpPr/>
          <p:nvPr/>
        </p:nvSpPr>
        <p:spPr>
          <a:xfrm>
            <a:off x="7419617" y="3429000"/>
            <a:ext cx="115269" cy="2499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0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Základy regresní analýzy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70</a:t>
            </a:fld>
            <a:endParaRPr lang="cs-CZ"/>
          </a:p>
        </p:txBody>
      </p:sp>
      <p:sp>
        <p:nvSpPr>
          <p:cNvPr id="5" name="Text Box 3"/>
          <p:cNvSpPr txBox="1">
            <a:spLocks noChangeArrowheads="1"/>
          </p:cNvSpPr>
          <p:nvPr/>
        </p:nvSpPr>
        <p:spPr bwMode="auto">
          <a:xfrm>
            <a:off x="179388" y="1031875"/>
            <a:ext cx="8785225" cy="457200"/>
          </a:xfrm>
          <a:prstGeom prst="rect">
            <a:avLst/>
          </a:prstGeom>
          <a:solidFill>
            <a:srgbClr val="FFFFCC"/>
          </a:solidFill>
          <a:ln w="9525">
            <a:noFill/>
            <a:miter lim="800000"/>
            <a:headEnd/>
            <a:tailEnd/>
          </a:ln>
        </p:spPr>
        <p:txBody>
          <a:bodyPr/>
          <a:lstStyle/>
          <a:p>
            <a:pPr algn="ctr" eaLnBrk="0" hangingPunct="0"/>
            <a:r>
              <a:rPr lang="cs-CZ" sz="2000" i="0"/>
              <a:t>Regrese - funkční vztah dvou nebo více proměnných</a:t>
            </a:r>
          </a:p>
        </p:txBody>
      </p:sp>
      <p:sp>
        <p:nvSpPr>
          <p:cNvPr id="6" name="Text Box 4"/>
          <p:cNvSpPr txBox="1">
            <a:spLocks noChangeArrowheads="1"/>
          </p:cNvSpPr>
          <p:nvPr/>
        </p:nvSpPr>
        <p:spPr bwMode="auto">
          <a:xfrm>
            <a:off x="1219200" y="1851025"/>
            <a:ext cx="2352675" cy="714375"/>
          </a:xfrm>
          <a:prstGeom prst="rect">
            <a:avLst/>
          </a:prstGeom>
          <a:solidFill>
            <a:srgbClr val="000066"/>
          </a:solidFill>
          <a:ln w="9525">
            <a:noFill/>
            <a:miter lim="800000"/>
            <a:headEnd/>
            <a:tailEnd/>
          </a:ln>
        </p:spPr>
        <p:txBody>
          <a:bodyPr/>
          <a:lstStyle/>
          <a:p>
            <a:pPr algn="ctr" eaLnBrk="0" hangingPunct="0"/>
            <a:r>
              <a:rPr lang="cs-CZ" i="0">
                <a:solidFill>
                  <a:schemeClr val="bg1"/>
                </a:solidFill>
              </a:rPr>
              <a:t>Jednorozměrná</a:t>
            </a:r>
          </a:p>
          <a:p>
            <a:pPr algn="ctr" eaLnBrk="0" hangingPunct="0"/>
            <a:r>
              <a:rPr lang="cs-CZ" i="0">
                <a:solidFill>
                  <a:schemeClr val="bg1"/>
                </a:solidFill>
              </a:rPr>
              <a:t>y = f(x)</a:t>
            </a:r>
          </a:p>
        </p:txBody>
      </p:sp>
      <p:sp>
        <p:nvSpPr>
          <p:cNvPr id="7" name="Text Box 5"/>
          <p:cNvSpPr txBox="1">
            <a:spLocks noChangeArrowheads="1"/>
          </p:cNvSpPr>
          <p:nvPr/>
        </p:nvSpPr>
        <p:spPr bwMode="auto">
          <a:xfrm>
            <a:off x="5334000" y="1851025"/>
            <a:ext cx="2819400" cy="714375"/>
          </a:xfrm>
          <a:prstGeom prst="rect">
            <a:avLst/>
          </a:prstGeom>
          <a:solidFill>
            <a:srgbClr val="000066"/>
          </a:solidFill>
          <a:ln w="9525">
            <a:noFill/>
            <a:miter lim="800000"/>
            <a:headEnd/>
            <a:tailEnd/>
          </a:ln>
        </p:spPr>
        <p:txBody>
          <a:bodyPr/>
          <a:lstStyle/>
          <a:p>
            <a:pPr algn="ctr" eaLnBrk="0" hangingPunct="0"/>
            <a:r>
              <a:rPr lang="cs-CZ" i="0">
                <a:solidFill>
                  <a:schemeClr val="bg1"/>
                </a:solidFill>
              </a:rPr>
              <a:t>Vícerozměrná</a:t>
            </a:r>
          </a:p>
          <a:p>
            <a:pPr algn="ctr" eaLnBrk="0" hangingPunct="0"/>
            <a:r>
              <a:rPr lang="cs-CZ" i="0">
                <a:solidFill>
                  <a:schemeClr val="bg1"/>
                </a:solidFill>
              </a:rPr>
              <a:t>y = f(x1, x2, x3, ……xp)</a:t>
            </a:r>
          </a:p>
        </p:txBody>
      </p:sp>
      <p:sp>
        <p:nvSpPr>
          <p:cNvPr id="8" name="Text Box 6"/>
          <p:cNvSpPr txBox="1">
            <a:spLocks noChangeArrowheads="1"/>
          </p:cNvSpPr>
          <p:nvPr/>
        </p:nvSpPr>
        <p:spPr bwMode="auto">
          <a:xfrm>
            <a:off x="249238" y="3905250"/>
            <a:ext cx="1514475" cy="457200"/>
          </a:xfrm>
          <a:prstGeom prst="rect">
            <a:avLst/>
          </a:prstGeom>
          <a:solidFill>
            <a:srgbClr val="FFFFFF"/>
          </a:solidFill>
          <a:ln w="9525">
            <a:noFill/>
            <a:miter lim="800000"/>
            <a:headEnd/>
            <a:tailEnd/>
          </a:ln>
        </p:spPr>
        <p:txBody>
          <a:bodyPr/>
          <a:lstStyle/>
          <a:p>
            <a:pPr eaLnBrk="0" hangingPunct="0"/>
            <a:r>
              <a:rPr lang="cs-CZ" sz="2000" i="0"/>
              <a:t>Vztah x, y</a:t>
            </a:r>
          </a:p>
        </p:txBody>
      </p:sp>
      <p:sp>
        <p:nvSpPr>
          <p:cNvPr id="9" name="Line 7"/>
          <p:cNvSpPr>
            <a:spLocks noChangeShapeType="1"/>
          </p:cNvSpPr>
          <p:nvPr/>
        </p:nvSpPr>
        <p:spPr bwMode="auto">
          <a:xfrm flipV="1">
            <a:off x="1447800" y="3352800"/>
            <a:ext cx="609600" cy="619125"/>
          </a:xfrm>
          <a:prstGeom prst="line">
            <a:avLst/>
          </a:prstGeom>
          <a:noFill/>
          <a:ln w="9525">
            <a:solidFill>
              <a:srgbClr val="000000"/>
            </a:solidFill>
            <a:round/>
            <a:headEnd/>
            <a:tailEnd type="triangle" w="med" len="med"/>
          </a:ln>
        </p:spPr>
        <p:txBody>
          <a:bodyPr/>
          <a:lstStyle/>
          <a:p>
            <a:endParaRPr lang="cs-CZ"/>
          </a:p>
        </p:txBody>
      </p:sp>
      <p:sp>
        <p:nvSpPr>
          <p:cNvPr id="10" name="Line 8"/>
          <p:cNvSpPr>
            <a:spLocks noChangeShapeType="1"/>
          </p:cNvSpPr>
          <p:nvPr/>
        </p:nvSpPr>
        <p:spPr bwMode="auto">
          <a:xfrm>
            <a:off x="1447800" y="4267200"/>
            <a:ext cx="371475" cy="704850"/>
          </a:xfrm>
          <a:prstGeom prst="line">
            <a:avLst/>
          </a:prstGeom>
          <a:noFill/>
          <a:ln w="9525">
            <a:solidFill>
              <a:srgbClr val="000000"/>
            </a:solidFill>
            <a:round/>
            <a:headEnd/>
            <a:tailEnd type="triangle" w="med" len="med"/>
          </a:ln>
        </p:spPr>
        <p:txBody>
          <a:bodyPr/>
          <a:lstStyle/>
          <a:p>
            <a:endParaRPr lang="cs-CZ"/>
          </a:p>
        </p:txBody>
      </p:sp>
      <p:sp>
        <p:nvSpPr>
          <p:cNvPr id="11" name="Text Box 9"/>
          <p:cNvSpPr txBox="1">
            <a:spLocks noChangeArrowheads="1"/>
          </p:cNvSpPr>
          <p:nvPr/>
        </p:nvSpPr>
        <p:spPr bwMode="auto">
          <a:xfrm>
            <a:off x="2124075" y="2914650"/>
            <a:ext cx="1990725" cy="381000"/>
          </a:xfrm>
          <a:prstGeom prst="rect">
            <a:avLst/>
          </a:prstGeom>
          <a:solidFill>
            <a:srgbClr val="A50021"/>
          </a:solidFill>
          <a:ln w="9525">
            <a:noFill/>
            <a:miter lim="800000"/>
            <a:headEnd/>
            <a:tailEnd/>
          </a:ln>
        </p:spPr>
        <p:txBody>
          <a:bodyPr anchor="ctr"/>
          <a:lstStyle/>
          <a:p>
            <a:pPr algn="ctr" eaLnBrk="0" hangingPunct="0"/>
            <a:r>
              <a:rPr lang="cs-CZ" i="0">
                <a:solidFill>
                  <a:schemeClr val="bg1"/>
                </a:solidFill>
              </a:rPr>
              <a:t>Deterministický</a:t>
            </a:r>
          </a:p>
        </p:txBody>
      </p:sp>
      <p:sp>
        <p:nvSpPr>
          <p:cNvPr id="12" name="Text Box 10"/>
          <p:cNvSpPr txBox="1">
            <a:spLocks noChangeArrowheads="1"/>
          </p:cNvSpPr>
          <p:nvPr/>
        </p:nvSpPr>
        <p:spPr bwMode="auto">
          <a:xfrm>
            <a:off x="1905000" y="5048250"/>
            <a:ext cx="2743200" cy="361950"/>
          </a:xfrm>
          <a:prstGeom prst="rect">
            <a:avLst/>
          </a:prstGeom>
          <a:solidFill>
            <a:srgbClr val="A50021"/>
          </a:solidFill>
          <a:ln w="9525">
            <a:noFill/>
            <a:miter lim="800000"/>
            <a:headEnd/>
            <a:tailEnd/>
          </a:ln>
        </p:spPr>
        <p:txBody>
          <a:bodyPr anchor="ctr"/>
          <a:lstStyle/>
          <a:p>
            <a:pPr algn="ctr" eaLnBrk="0" hangingPunct="0"/>
            <a:r>
              <a:rPr lang="cs-CZ" i="0">
                <a:solidFill>
                  <a:schemeClr val="bg1"/>
                </a:solidFill>
              </a:rPr>
              <a:t>Regresní, stochastický</a:t>
            </a:r>
          </a:p>
        </p:txBody>
      </p:sp>
      <p:sp>
        <p:nvSpPr>
          <p:cNvPr id="13" name="Freeform 11"/>
          <p:cNvSpPr>
            <a:spLocks/>
          </p:cNvSpPr>
          <p:nvPr/>
        </p:nvSpPr>
        <p:spPr bwMode="auto">
          <a:xfrm>
            <a:off x="5254625" y="2797175"/>
            <a:ext cx="1236663" cy="947738"/>
          </a:xfrm>
          <a:custGeom>
            <a:avLst/>
            <a:gdLst>
              <a:gd name="T0" fmla="*/ 0 w 2337"/>
              <a:gd name="T1" fmla="*/ 1763 h 1790"/>
              <a:gd name="T2" fmla="*/ 22 w 2337"/>
              <a:gd name="T3" fmla="*/ 1790 h 1790"/>
              <a:gd name="T4" fmla="*/ 2337 w 2337"/>
              <a:gd name="T5" fmla="*/ 28 h 1790"/>
              <a:gd name="T6" fmla="*/ 2315 w 2337"/>
              <a:gd name="T7" fmla="*/ 0 h 1790"/>
              <a:gd name="T8" fmla="*/ 0 w 2337"/>
              <a:gd name="T9" fmla="*/ 1763 h 1790"/>
              <a:gd name="T10" fmla="*/ 0 60000 65536"/>
              <a:gd name="T11" fmla="*/ 0 60000 65536"/>
              <a:gd name="T12" fmla="*/ 0 60000 65536"/>
              <a:gd name="T13" fmla="*/ 0 60000 65536"/>
              <a:gd name="T14" fmla="*/ 0 60000 65536"/>
              <a:gd name="T15" fmla="*/ 0 w 2337"/>
              <a:gd name="T16" fmla="*/ 0 h 1790"/>
              <a:gd name="T17" fmla="*/ 2337 w 2337"/>
              <a:gd name="T18" fmla="*/ 1790 h 1790"/>
            </a:gdLst>
            <a:ahLst/>
            <a:cxnLst>
              <a:cxn ang="T10">
                <a:pos x="T0" y="T1"/>
              </a:cxn>
              <a:cxn ang="T11">
                <a:pos x="T2" y="T3"/>
              </a:cxn>
              <a:cxn ang="T12">
                <a:pos x="T4" y="T5"/>
              </a:cxn>
              <a:cxn ang="T13">
                <a:pos x="T6" y="T7"/>
              </a:cxn>
              <a:cxn ang="T14">
                <a:pos x="T8" y="T9"/>
              </a:cxn>
            </a:cxnLst>
            <a:rect l="T15" t="T16" r="T17" b="T18"/>
            <a:pathLst>
              <a:path w="2337" h="1790">
                <a:moveTo>
                  <a:pt x="0" y="1763"/>
                </a:moveTo>
                <a:lnTo>
                  <a:pt x="22" y="1790"/>
                </a:lnTo>
                <a:lnTo>
                  <a:pt x="2337" y="28"/>
                </a:lnTo>
                <a:lnTo>
                  <a:pt x="2315" y="0"/>
                </a:lnTo>
                <a:lnTo>
                  <a:pt x="0" y="1763"/>
                </a:lnTo>
                <a:close/>
              </a:path>
            </a:pathLst>
          </a:custGeom>
          <a:solidFill>
            <a:srgbClr val="000000"/>
          </a:solidFill>
          <a:ln w="19050" cmpd="sng">
            <a:solidFill>
              <a:srgbClr val="000000"/>
            </a:solidFill>
            <a:round/>
            <a:headEnd/>
            <a:tailEnd/>
          </a:ln>
        </p:spPr>
        <p:txBody>
          <a:bodyPr/>
          <a:lstStyle/>
          <a:p>
            <a:endParaRPr lang="cs-CZ"/>
          </a:p>
        </p:txBody>
      </p:sp>
      <p:sp>
        <p:nvSpPr>
          <p:cNvPr id="14" name="Rectangle 12"/>
          <p:cNvSpPr>
            <a:spLocks noChangeArrowheads="1"/>
          </p:cNvSpPr>
          <p:nvPr/>
        </p:nvSpPr>
        <p:spPr bwMode="auto">
          <a:xfrm>
            <a:off x="5089525" y="2730500"/>
            <a:ext cx="19050" cy="1146175"/>
          </a:xfrm>
          <a:prstGeom prst="rect">
            <a:avLst/>
          </a:prstGeom>
          <a:solidFill>
            <a:srgbClr val="000000"/>
          </a:solidFill>
          <a:ln w="19050">
            <a:solidFill>
              <a:srgbClr val="000000"/>
            </a:solidFill>
            <a:miter lim="800000"/>
            <a:headEnd/>
            <a:tailEnd/>
          </a:ln>
        </p:spPr>
        <p:txBody>
          <a:bodyPr/>
          <a:lstStyle/>
          <a:p>
            <a:endParaRPr lang="cs-CZ"/>
          </a:p>
        </p:txBody>
      </p:sp>
      <p:sp>
        <p:nvSpPr>
          <p:cNvPr id="15" name="Rectangle 13"/>
          <p:cNvSpPr>
            <a:spLocks noChangeArrowheads="1"/>
          </p:cNvSpPr>
          <p:nvPr/>
        </p:nvSpPr>
        <p:spPr bwMode="auto">
          <a:xfrm>
            <a:off x="5099050" y="3857625"/>
            <a:ext cx="1497013" cy="19050"/>
          </a:xfrm>
          <a:prstGeom prst="rect">
            <a:avLst/>
          </a:prstGeom>
          <a:solidFill>
            <a:srgbClr val="000000"/>
          </a:solidFill>
          <a:ln w="19050">
            <a:solidFill>
              <a:srgbClr val="000000"/>
            </a:solidFill>
            <a:miter lim="800000"/>
            <a:headEnd/>
            <a:tailEnd/>
          </a:ln>
        </p:spPr>
        <p:txBody>
          <a:bodyPr/>
          <a:lstStyle/>
          <a:p>
            <a:endParaRPr lang="cs-CZ"/>
          </a:p>
        </p:txBody>
      </p:sp>
      <p:sp>
        <p:nvSpPr>
          <p:cNvPr id="16" name="Rectangle 14"/>
          <p:cNvSpPr>
            <a:spLocks noChangeArrowheads="1"/>
          </p:cNvSpPr>
          <p:nvPr/>
        </p:nvSpPr>
        <p:spPr bwMode="auto">
          <a:xfrm>
            <a:off x="4748213" y="2616200"/>
            <a:ext cx="417512" cy="271463"/>
          </a:xfrm>
          <a:prstGeom prst="rect">
            <a:avLst/>
          </a:prstGeom>
          <a:noFill/>
          <a:ln w="9525">
            <a:noFill/>
            <a:miter lim="800000"/>
            <a:headEnd/>
            <a:tailEnd/>
          </a:ln>
        </p:spPr>
        <p:txBody>
          <a:bodyPr/>
          <a:lstStyle/>
          <a:p>
            <a:endParaRPr lang="cs-CZ"/>
          </a:p>
        </p:txBody>
      </p:sp>
      <p:sp>
        <p:nvSpPr>
          <p:cNvPr id="17" name="Rectangle 15"/>
          <p:cNvSpPr>
            <a:spLocks noChangeArrowheads="1"/>
          </p:cNvSpPr>
          <p:nvPr/>
        </p:nvSpPr>
        <p:spPr bwMode="auto">
          <a:xfrm>
            <a:off x="4724400" y="2590800"/>
            <a:ext cx="415925" cy="271463"/>
          </a:xfrm>
          <a:prstGeom prst="rect">
            <a:avLst/>
          </a:prstGeom>
          <a:noFill/>
          <a:ln w="9525">
            <a:noFill/>
            <a:miter lim="800000"/>
            <a:headEnd/>
            <a:tailEnd/>
          </a:ln>
        </p:spPr>
        <p:txBody>
          <a:bodyPr/>
          <a:lstStyle/>
          <a:p>
            <a:endParaRPr lang="cs-CZ"/>
          </a:p>
        </p:txBody>
      </p:sp>
      <p:sp>
        <p:nvSpPr>
          <p:cNvPr id="18" name="Rectangle 16"/>
          <p:cNvSpPr>
            <a:spLocks noChangeArrowheads="1"/>
          </p:cNvSpPr>
          <p:nvPr/>
        </p:nvSpPr>
        <p:spPr bwMode="auto">
          <a:xfrm>
            <a:off x="4818063" y="2609850"/>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19" name="Rectangle 17"/>
          <p:cNvSpPr>
            <a:spLocks noChangeArrowheads="1"/>
          </p:cNvSpPr>
          <p:nvPr/>
        </p:nvSpPr>
        <p:spPr bwMode="auto">
          <a:xfrm>
            <a:off x="6681788" y="3752850"/>
            <a:ext cx="376237" cy="271463"/>
          </a:xfrm>
          <a:prstGeom prst="rect">
            <a:avLst/>
          </a:prstGeom>
          <a:noFill/>
          <a:ln w="9525">
            <a:noFill/>
            <a:miter lim="800000"/>
            <a:headEnd/>
            <a:tailEnd/>
          </a:ln>
        </p:spPr>
        <p:txBody>
          <a:bodyPr/>
          <a:lstStyle/>
          <a:p>
            <a:endParaRPr lang="cs-CZ"/>
          </a:p>
        </p:txBody>
      </p:sp>
      <p:sp>
        <p:nvSpPr>
          <p:cNvPr id="20" name="Rectangle 18"/>
          <p:cNvSpPr>
            <a:spLocks noChangeArrowheads="1"/>
          </p:cNvSpPr>
          <p:nvPr/>
        </p:nvSpPr>
        <p:spPr bwMode="auto">
          <a:xfrm>
            <a:off x="6657975" y="3727450"/>
            <a:ext cx="374650" cy="271463"/>
          </a:xfrm>
          <a:prstGeom prst="rect">
            <a:avLst/>
          </a:prstGeom>
          <a:noFill/>
          <a:ln w="9525">
            <a:noFill/>
            <a:miter lim="800000"/>
            <a:headEnd/>
            <a:tailEnd/>
          </a:ln>
        </p:spPr>
        <p:txBody>
          <a:bodyPr/>
          <a:lstStyle/>
          <a:p>
            <a:endParaRPr lang="cs-CZ"/>
          </a:p>
        </p:txBody>
      </p:sp>
      <p:sp>
        <p:nvSpPr>
          <p:cNvPr id="21" name="Rectangle 19"/>
          <p:cNvSpPr>
            <a:spLocks noChangeArrowheads="1"/>
          </p:cNvSpPr>
          <p:nvPr/>
        </p:nvSpPr>
        <p:spPr bwMode="auto">
          <a:xfrm>
            <a:off x="6705600" y="39465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22" name="Oval 20"/>
          <p:cNvSpPr>
            <a:spLocks noChangeArrowheads="1"/>
          </p:cNvSpPr>
          <p:nvPr/>
        </p:nvSpPr>
        <p:spPr bwMode="auto">
          <a:xfrm>
            <a:off x="5372100" y="36337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3" name="Oval 21"/>
          <p:cNvSpPr>
            <a:spLocks noChangeArrowheads="1"/>
          </p:cNvSpPr>
          <p:nvPr/>
        </p:nvSpPr>
        <p:spPr bwMode="auto">
          <a:xfrm>
            <a:off x="5564188" y="3503613"/>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4" name="Oval 22"/>
          <p:cNvSpPr>
            <a:spLocks noChangeArrowheads="1"/>
          </p:cNvSpPr>
          <p:nvPr/>
        </p:nvSpPr>
        <p:spPr bwMode="auto">
          <a:xfrm>
            <a:off x="5746750" y="3363913"/>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5" name="Oval 23"/>
          <p:cNvSpPr>
            <a:spLocks noChangeArrowheads="1"/>
          </p:cNvSpPr>
          <p:nvPr/>
        </p:nvSpPr>
        <p:spPr bwMode="auto">
          <a:xfrm>
            <a:off x="5918200" y="3214688"/>
            <a:ext cx="50800" cy="47625"/>
          </a:xfrm>
          <a:prstGeom prst="ellipse">
            <a:avLst/>
          </a:prstGeom>
          <a:solidFill>
            <a:srgbClr val="000000"/>
          </a:solidFill>
          <a:ln w="19050">
            <a:solidFill>
              <a:srgbClr val="000000"/>
            </a:solidFill>
            <a:round/>
            <a:headEnd/>
            <a:tailEnd/>
          </a:ln>
        </p:spPr>
        <p:txBody>
          <a:bodyPr/>
          <a:lstStyle/>
          <a:p>
            <a:endParaRPr lang="cs-CZ"/>
          </a:p>
        </p:txBody>
      </p:sp>
      <p:sp>
        <p:nvSpPr>
          <p:cNvPr id="26" name="Oval 24"/>
          <p:cNvSpPr>
            <a:spLocks noChangeArrowheads="1"/>
          </p:cNvSpPr>
          <p:nvPr/>
        </p:nvSpPr>
        <p:spPr bwMode="auto">
          <a:xfrm>
            <a:off x="6080125" y="3084513"/>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7" name="Oval 25"/>
          <p:cNvSpPr>
            <a:spLocks noChangeArrowheads="1"/>
          </p:cNvSpPr>
          <p:nvPr/>
        </p:nvSpPr>
        <p:spPr bwMode="auto">
          <a:xfrm>
            <a:off x="6384925" y="286067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28" name="Oval 26"/>
          <p:cNvSpPr>
            <a:spLocks noChangeArrowheads="1"/>
          </p:cNvSpPr>
          <p:nvPr/>
        </p:nvSpPr>
        <p:spPr bwMode="auto">
          <a:xfrm>
            <a:off x="6211888" y="2982913"/>
            <a:ext cx="50800" cy="46037"/>
          </a:xfrm>
          <a:prstGeom prst="ellipse">
            <a:avLst/>
          </a:prstGeom>
          <a:solidFill>
            <a:srgbClr val="000000"/>
          </a:solidFill>
          <a:ln w="19050">
            <a:solidFill>
              <a:srgbClr val="000000"/>
            </a:solidFill>
            <a:round/>
            <a:headEnd/>
            <a:tailEnd/>
          </a:ln>
        </p:spPr>
        <p:txBody>
          <a:bodyPr/>
          <a:lstStyle/>
          <a:p>
            <a:endParaRPr lang="cs-CZ"/>
          </a:p>
        </p:txBody>
      </p:sp>
      <p:sp>
        <p:nvSpPr>
          <p:cNvPr id="29" name="Freeform 27"/>
          <p:cNvSpPr>
            <a:spLocks/>
          </p:cNvSpPr>
          <p:nvPr/>
        </p:nvSpPr>
        <p:spPr bwMode="auto">
          <a:xfrm>
            <a:off x="5260975" y="4578350"/>
            <a:ext cx="1236663" cy="946150"/>
          </a:xfrm>
          <a:custGeom>
            <a:avLst/>
            <a:gdLst>
              <a:gd name="T0" fmla="*/ 0 w 2337"/>
              <a:gd name="T1" fmla="*/ 1761 h 1789"/>
              <a:gd name="T2" fmla="*/ 22 w 2337"/>
              <a:gd name="T3" fmla="*/ 1789 h 1789"/>
              <a:gd name="T4" fmla="*/ 2337 w 2337"/>
              <a:gd name="T5" fmla="*/ 28 h 1789"/>
              <a:gd name="T6" fmla="*/ 2315 w 2337"/>
              <a:gd name="T7" fmla="*/ 0 h 1789"/>
              <a:gd name="T8" fmla="*/ 0 w 2337"/>
              <a:gd name="T9" fmla="*/ 1761 h 1789"/>
              <a:gd name="T10" fmla="*/ 0 60000 65536"/>
              <a:gd name="T11" fmla="*/ 0 60000 65536"/>
              <a:gd name="T12" fmla="*/ 0 60000 65536"/>
              <a:gd name="T13" fmla="*/ 0 60000 65536"/>
              <a:gd name="T14" fmla="*/ 0 60000 65536"/>
              <a:gd name="T15" fmla="*/ 0 w 2337"/>
              <a:gd name="T16" fmla="*/ 0 h 1789"/>
              <a:gd name="T17" fmla="*/ 2337 w 2337"/>
              <a:gd name="T18" fmla="*/ 1789 h 1789"/>
            </a:gdLst>
            <a:ahLst/>
            <a:cxnLst>
              <a:cxn ang="T10">
                <a:pos x="T0" y="T1"/>
              </a:cxn>
              <a:cxn ang="T11">
                <a:pos x="T2" y="T3"/>
              </a:cxn>
              <a:cxn ang="T12">
                <a:pos x="T4" y="T5"/>
              </a:cxn>
              <a:cxn ang="T13">
                <a:pos x="T6" y="T7"/>
              </a:cxn>
              <a:cxn ang="T14">
                <a:pos x="T8" y="T9"/>
              </a:cxn>
            </a:cxnLst>
            <a:rect l="T15" t="T16" r="T17" b="T18"/>
            <a:pathLst>
              <a:path w="2337" h="1789">
                <a:moveTo>
                  <a:pt x="0" y="1761"/>
                </a:moveTo>
                <a:lnTo>
                  <a:pt x="22" y="1789"/>
                </a:lnTo>
                <a:lnTo>
                  <a:pt x="2337" y="28"/>
                </a:lnTo>
                <a:lnTo>
                  <a:pt x="2315" y="0"/>
                </a:lnTo>
                <a:lnTo>
                  <a:pt x="0" y="1761"/>
                </a:lnTo>
                <a:close/>
              </a:path>
            </a:pathLst>
          </a:custGeom>
          <a:solidFill>
            <a:srgbClr val="000000"/>
          </a:solidFill>
          <a:ln w="19050" cmpd="sng">
            <a:solidFill>
              <a:srgbClr val="000000"/>
            </a:solidFill>
            <a:round/>
            <a:headEnd/>
            <a:tailEnd/>
          </a:ln>
        </p:spPr>
        <p:txBody>
          <a:bodyPr/>
          <a:lstStyle/>
          <a:p>
            <a:endParaRPr lang="cs-CZ"/>
          </a:p>
        </p:txBody>
      </p:sp>
      <p:sp>
        <p:nvSpPr>
          <p:cNvPr id="30" name="Rectangle 28"/>
          <p:cNvSpPr>
            <a:spLocks noChangeArrowheads="1"/>
          </p:cNvSpPr>
          <p:nvPr/>
        </p:nvSpPr>
        <p:spPr bwMode="auto">
          <a:xfrm>
            <a:off x="5095875" y="4510088"/>
            <a:ext cx="19050" cy="1147762"/>
          </a:xfrm>
          <a:prstGeom prst="rect">
            <a:avLst/>
          </a:prstGeom>
          <a:solidFill>
            <a:srgbClr val="000000"/>
          </a:solidFill>
          <a:ln w="9525">
            <a:noFill/>
            <a:miter lim="800000"/>
            <a:headEnd/>
            <a:tailEnd/>
          </a:ln>
        </p:spPr>
        <p:txBody>
          <a:bodyPr/>
          <a:lstStyle/>
          <a:p>
            <a:endParaRPr lang="cs-CZ"/>
          </a:p>
        </p:txBody>
      </p:sp>
      <p:sp>
        <p:nvSpPr>
          <p:cNvPr id="31" name="Rectangle 29"/>
          <p:cNvSpPr>
            <a:spLocks noChangeArrowheads="1"/>
          </p:cNvSpPr>
          <p:nvPr/>
        </p:nvSpPr>
        <p:spPr bwMode="auto">
          <a:xfrm>
            <a:off x="5105400" y="5638800"/>
            <a:ext cx="1497013" cy="19050"/>
          </a:xfrm>
          <a:prstGeom prst="rect">
            <a:avLst/>
          </a:prstGeom>
          <a:solidFill>
            <a:srgbClr val="000000"/>
          </a:solidFill>
          <a:ln w="9525">
            <a:noFill/>
            <a:miter lim="800000"/>
            <a:headEnd/>
            <a:tailEnd/>
          </a:ln>
        </p:spPr>
        <p:txBody>
          <a:bodyPr/>
          <a:lstStyle/>
          <a:p>
            <a:endParaRPr lang="cs-CZ"/>
          </a:p>
        </p:txBody>
      </p:sp>
      <p:sp>
        <p:nvSpPr>
          <p:cNvPr id="32" name="Rectangle 30"/>
          <p:cNvSpPr>
            <a:spLocks noChangeArrowheads="1"/>
          </p:cNvSpPr>
          <p:nvPr/>
        </p:nvSpPr>
        <p:spPr bwMode="auto">
          <a:xfrm>
            <a:off x="4754563" y="4349750"/>
            <a:ext cx="417512" cy="271463"/>
          </a:xfrm>
          <a:prstGeom prst="rect">
            <a:avLst/>
          </a:prstGeom>
          <a:noFill/>
          <a:ln w="9525">
            <a:noFill/>
            <a:miter lim="800000"/>
            <a:headEnd/>
            <a:tailEnd/>
          </a:ln>
        </p:spPr>
        <p:txBody>
          <a:bodyPr/>
          <a:lstStyle/>
          <a:p>
            <a:endParaRPr lang="cs-CZ"/>
          </a:p>
        </p:txBody>
      </p:sp>
      <p:sp>
        <p:nvSpPr>
          <p:cNvPr id="33" name="Rectangle 31"/>
          <p:cNvSpPr>
            <a:spLocks noChangeArrowheads="1"/>
          </p:cNvSpPr>
          <p:nvPr/>
        </p:nvSpPr>
        <p:spPr bwMode="auto">
          <a:xfrm>
            <a:off x="4730750" y="4464050"/>
            <a:ext cx="415925" cy="271463"/>
          </a:xfrm>
          <a:prstGeom prst="rect">
            <a:avLst/>
          </a:prstGeom>
          <a:noFill/>
          <a:ln w="9525">
            <a:noFill/>
            <a:miter lim="800000"/>
            <a:headEnd/>
            <a:tailEnd/>
          </a:ln>
        </p:spPr>
        <p:txBody>
          <a:bodyPr/>
          <a:lstStyle/>
          <a:p>
            <a:endParaRPr lang="cs-CZ"/>
          </a:p>
        </p:txBody>
      </p:sp>
      <p:sp>
        <p:nvSpPr>
          <p:cNvPr id="34" name="Rectangle 32"/>
          <p:cNvSpPr>
            <a:spLocks noChangeArrowheads="1"/>
          </p:cNvSpPr>
          <p:nvPr/>
        </p:nvSpPr>
        <p:spPr bwMode="auto">
          <a:xfrm>
            <a:off x="4818063" y="4343400"/>
            <a:ext cx="134937"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35" name="Rectangle 33"/>
          <p:cNvSpPr>
            <a:spLocks noChangeArrowheads="1"/>
          </p:cNvSpPr>
          <p:nvPr/>
        </p:nvSpPr>
        <p:spPr bwMode="auto">
          <a:xfrm>
            <a:off x="6699250" y="5532438"/>
            <a:ext cx="374650" cy="271462"/>
          </a:xfrm>
          <a:prstGeom prst="rect">
            <a:avLst/>
          </a:prstGeom>
          <a:noFill/>
          <a:ln w="9525">
            <a:noFill/>
            <a:miter lim="800000"/>
            <a:headEnd/>
            <a:tailEnd/>
          </a:ln>
        </p:spPr>
        <p:txBody>
          <a:bodyPr/>
          <a:lstStyle/>
          <a:p>
            <a:endParaRPr lang="cs-CZ"/>
          </a:p>
        </p:txBody>
      </p:sp>
      <p:sp>
        <p:nvSpPr>
          <p:cNvPr id="36" name="Rectangle 34"/>
          <p:cNvSpPr>
            <a:spLocks noChangeArrowheads="1"/>
          </p:cNvSpPr>
          <p:nvPr/>
        </p:nvSpPr>
        <p:spPr bwMode="auto">
          <a:xfrm>
            <a:off x="6673850" y="5508625"/>
            <a:ext cx="374650" cy="271463"/>
          </a:xfrm>
          <a:prstGeom prst="rect">
            <a:avLst/>
          </a:prstGeom>
          <a:noFill/>
          <a:ln w="9525">
            <a:noFill/>
            <a:miter lim="800000"/>
            <a:headEnd/>
            <a:tailEnd/>
          </a:ln>
        </p:spPr>
        <p:txBody>
          <a:bodyPr/>
          <a:lstStyle/>
          <a:p>
            <a:endParaRPr lang="cs-CZ"/>
          </a:p>
        </p:txBody>
      </p:sp>
      <p:sp>
        <p:nvSpPr>
          <p:cNvPr id="37" name="Rectangle 35"/>
          <p:cNvSpPr>
            <a:spLocks noChangeArrowheads="1"/>
          </p:cNvSpPr>
          <p:nvPr/>
        </p:nvSpPr>
        <p:spPr bwMode="auto">
          <a:xfrm>
            <a:off x="6705600" y="56229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grpSp>
        <p:nvGrpSpPr>
          <p:cNvPr id="38" name="Group 36"/>
          <p:cNvGrpSpPr>
            <a:grpSpLocks/>
          </p:cNvGrpSpPr>
          <p:nvPr/>
        </p:nvGrpSpPr>
        <p:grpSpPr bwMode="auto">
          <a:xfrm>
            <a:off x="6300788" y="4622800"/>
            <a:ext cx="19050" cy="298450"/>
            <a:chOff x="4053" y="3025"/>
            <a:chExt cx="12" cy="188"/>
          </a:xfrm>
        </p:grpSpPr>
        <p:sp>
          <p:nvSpPr>
            <p:cNvPr id="39" name="Rectangle 37"/>
            <p:cNvSpPr>
              <a:spLocks noChangeArrowheads="1"/>
            </p:cNvSpPr>
            <p:nvPr/>
          </p:nvSpPr>
          <p:spPr bwMode="auto">
            <a:xfrm>
              <a:off x="4053" y="3025"/>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0" name="Rectangle 38"/>
            <p:cNvSpPr>
              <a:spLocks noChangeArrowheads="1"/>
            </p:cNvSpPr>
            <p:nvPr/>
          </p:nvSpPr>
          <p:spPr bwMode="auto">
            <a:xfrm>
              <a:off x="4053" y="3109"/>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1" name="Rectangle 39"/>
            <p:cNvSpPr>
              <a:spLocks noChangeArrowheads="1"/>
            </p:cNvSpPr>
            <p:nvPr/>
          </p:nvSpPr>
          <p:spPr bwMode="auto">
            <a:xfrm>
              <a:off x="4053" y="3193"/>
              <a:ext cx="12" cy="20"/>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42" name="Group 40"/>
          <p:cNvGrpSpPr>
            <a:grpSpLocks/>
          </p:cNvGrpSpPr>
          <p:nvPr/>
        </p:nvGrpSpPr>
        <p:grpSpPr bwMode="auto">
          <a:xfrm>
            <a:off x="5975350" y="4856163"/>
            <a:ext cx="19050" cy="296862"/>
            <a:chOff x="3848" y="3172"/>
            <a:chExt cx="12" cy="187"/>
          </a:xfrm>
        </p:grpSpPr>
        <p:sp>
          <p:nvSpPr>
            <p:cNvPr id="43" name="Rectangle 41"/>
            <p:cNvSpPr>
              <a:spLocks noChangeArrowheads="1"/>
            </p:cNvSpPr>
            <p:nvPr/>
          </p:nvSpPr>
          <p:spPr bwMode="auto">
            <a:xfrm>
              <a:off x="3848" y="3172"/>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4" name="Rectangle 42"/>
            <p:cNvSpPr>
              <a:spLocks noChangeArrowheads="1"/>
            </p:cNvSpPr>
            <p:nvPr/>
          </p:nvSpPr>
          <p:spPr bwMode="auto">
            <a:xfrm>
              <a:off x="3848" y="3256"/>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5" name="Rectangle 43"/>
            <p:cNvSpPr>
              <a:spLocks noChangeArrowheads="1"/>
            </p:cNvSpPr>
            <p:nvPr/>
          </p:nvSpPr>
          <p:spPr bwMode="auto">
            <a:xfrm>
              <a:off x="3848" y="3340"/>
              <a:ext cx="12" cy="19"/>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46" name="Group 44"/>
          <p:cNvGrpSpPr>
            <a:grpSpLocks/>
          </p:cNvGrpSpPr>
          <p:nvPr/>
        </p:nvGrpSpPr>
        <p:grpSpPr bwMode="auto">
          <a:xfrm>
            <a:off x="5621338" y="5097463"/>
            <a:ext cx="19050" cy="298450"/>
            <a:chOff x="3625" y="3324"/>
            <a:chExt cx="12" cy="188"/>
          </a:xfrm>
        </p:grpSpPr>
        <p:sp>
          <p:nvSpPr>
            <p:cNvPr id="47" name="Rectangle 45"/>
            <p:cNvSpPr>
              <a:spLocks noChangeArrowheads="1"/>
            </p:cNvSpPr>
            <p:nvPr/>
          </p:nvSpPr>
          <p:spPr bwMode="auto">
            <a:xfrm>
              <a:off x="3625" y="3324"/>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8" name="Rectangle 46"/>
            <p:cNvSpPr>
              <a:spLocks noChangeArrowheads="1"/>
            </p:cNvSpPr>
            <p:nvPr/>
          </p:nvSpPr>
          <p:spPr bwMode="auto">
            <a:xfrm>
              <a:off x="3625" y="3408"/>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49" name="Rectangle 47"/>
            <p:cNvSpPr>
              <a:spLocks noChangeArrowheads="1"/>
            </p:cNvSpPr>
            <p:nvPr/>
          </p:nvSpPr>
          <p:spPr bwMode="auto">
            <a:xfrm>
              <a:off x="3625" y="3492"/>
              <a:ext cx="12" cy="20"/>
            </a:xfrm>
            <a:prstGeom prst="rect">
              <a:avLst/>
            </a:prstGeom>
            <a:solidFill>
              <a:srgbClr val="000000"/>
            </a:solidFill>
            <a:ln w="19050">
              <a:solidFill>
                <a:srgbClr val="000000"/>
              </a:solidFill>
              <a:miter lim="800000"/>
              <a:headEnd/>
              <a:tailEnd/>
            </a:ln>
          </p:spPr>
          <p:txBody>
            <a:bodyPr/>
            <a:lstStyle/>
            <a:p>
              <a:endParaRPr lang="cs-CZ"/>
            </a:p>
          </p:txBody>
        </p:sp>
      </p:grpSp>
      <p:grpSp>
        <p:nvGrpSpPr>
          <p:cNvPr id="50" name="Group 48"/>
          <p:cNvGrpSpPr>
            <a:grpSpLocks/>
          </p:cNvGrpSpPr>
          <p:nvPr/>
        </p:nvGrpSpPr>
        <p:grpSpPr bwMode="auto">
          <a:xfrm>
            <a:off x="5368925" y="5256213"/>
            <a:ext cx="19050" cy="298450"/>
            <a:chOff x="3466" y="3424"/>
            <a:chExt cx="12" cy="188"/>
          </a:xfrm>
        </p:grpSpPr>
        <p:sp>
          <p:nvSpPr>
            <p:cNvPr id="51" name="Rectangle 49"/>
            <p:cNvSpPr>
              <a:spLocks noChangeArrowheads="1"/>
            </p:cNvSpPr>
            <p:nvPr/>
          </p:nvSpPr>
          <p:spPr bwMode="auto">
            <a:xfrm>
              <a:off x="3466" y="3424"/>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52" name="Rectangle 50"/>
            <p:cNvSpPr>
              <a:spLocks noChangeArrowheads="1"/>
            </p:cNvSpPr>
            <p:nvPr/>
          </p:nvSpPr>
          <p:spPr bwMode="auto">
            <a:xfrm>
              <a:off x="3466" y="3508"/>
              <a:ext cx="12" cy="48"/>
            </a:xfrm>
            <a:prstGeom prst="rect">
              <a:avLst/>
            </a:prstGeom>
            <a:solidFill>
              <a:srgbClr val="000000"/>
            </a:solidFill>
            <a:ln w="19050">
              <a:solidFill>
                <a:srgbClr val="000000"/>
              </a:solidFill>
              <a:miter lim="800000"/>
              <a:headEnd/>
              <a:tailEnd/>
            </a:ln>
          </p:spPr>
          <p:txBody>
            <a:bodyPr/>
            <a:lstStyle/>
            <a:p>
              <a:endParaRPr lang="cs-CZ"/>
            </a:p>
          </p:txBody>
        </p:sp>
        <p:sp>
          <p:nvSpPr>
            <p:cNvPr id="53" name="Rectangle 51"/>
            <p:cNvSpPr>
              <a:spLocks noChangeArrowheads="1"/>
            </p:cNvSpPr>
            <p:nvPr/>
          </p:nvSpPr>
          <p:spPr bwMode="auto">
            <a:xfrm>
              <a:off x="3466" y="3592"/>
              <a:ext cx="12" cy="20"/>
            </a:xfrm>
            <a:prstGeom prst="rect">
              <a:avLst/>
            </a:prstGeom>
            <a:solidFill>
              <a:srgbClr val="000000"/>
            </a:solidFill>
            <a:ln w="19050">
              <a:solidFill>
                <a:srgbClr val="000000"/>
              </a:solidFill>
              <a:miter lim="800000"/>
              <a:headEnd/>
              <a:tailEnd/>
            </a:ln>
          </p:spPr>
          <p:txBody>
            <a:bodyPr/>
            <a:lstStyle/>
            <a:p>
              <a:endParaRPr lang="cs-CZ"/>
            </a:p>
          </p:txBody>
        </p:sp>
      </p:grpSp>
      <p:sp>
        <p:nvSpPr>
          <p:cNvPr id="54" name="Rectangle 52"/>
          <p:cNvSpPr>
            <a:spLocks noChangeArrowheads="1"/>
          </p:cNvSpPr>
          <p:nvPr/>
        </p:nvSpPr>
        <p:spPr bwMode="auto">
          <a:xfrm>
            <a:off x="7213600" y="4481513"/>
            <a:ext cx="19050" cy="1146175"/>
          </a:xfrm>
          <a:prstGeom prst="rect">
            <a:avLst/>
          </a:prstGeom>
          <a:solidFill>
            <a:srgbClr val="000000"/>
          </a:solidFill>
          <a:ln w="19050">
            <a:solidFill>
              <a:srgbClr val="000000"/>
            </a:solidFill>
            <a:miter lim="800000"/>
            <a:headEnd/>
            <a:tailEnd/>
          </a:ln>
        </p:spPr>
        <p:txBody>
          <a:bodyPr/>
          <a:lstStyle/>
          <a:p>
            <a:endParaRPr lang="cs-CZ"/>
          </a:p>
        </p:txBody>
      </p:sp>
      <p:sp>
        <p:nvSpPr>
          <p:cNvPr id="55" name="Rectangle 53"/>
          <p:cNvSpPr>
            <a:spLocks noChangeArrowheads="1"/>
          </p:cNvSpPr>
          <p:nvPr/>
        </p:nvSpPr>
        <p:spPr bwMode="auto">
          <a:xfrm>
            <a:off x="7223125" y="5618163"/>
            <a:ext cx="1497013" cy="19050"/>
          </a:xfrm>
          <a:prstGeom prst="rect">
            <a:avLst/>
          </a:prstGeom>
          <a:solidFill>
            <a:srgbClr val="000000"/>
          </a:solidFill>
          <a:ln w="19050">
            <a:solidFill>
              <a:srgbClr val="000000"/>
            </a:solidFill>
            <a:miter lim="800000"/>
            <a:headEnd/>
            <a:tailEnd/>
          </a:ln>
        </p:spPr>
        <p:txBody>
          <a:bodyPr/>
          <a:lstStyle/>
          <a:p>
            <a:endParaRPr lang="cs-CZ"/>
          </a:p>
        </p:txBody>
      </p:sp>
      <p:sp>
        <p:nvSpPr>
          <p:cNvPr id="56" name="Rectangle 54"/>
          <p:cNvSpPr>
            <a:spLocks noChangeArrowheads="1"/>
          </p:cNvSpPr>
          <p:nvPr/>
        </p:nvSpPr>
        <p:spPr bwMode="auto">
          <a:xfrm>
            <a:off x="6732588" y="4319588"/>
            <a:ext cx="415925" cy="269875"/>
          </a:xfrm>
          <a:prstGeom prst="rect">
            <a:avLst/>
          </a:prstGeom>
          <a:noFill/>
          <a:ln w="9525">
            <a:noFill/>
            <a:miter lim="800000"/>
            <a:headEnd/>
            <a:tailEnd/>
          </a:ln>
        </p:spPr>
        <p:txBody>
          <a:bodyPr/>
          <a:lstStyle/>
          <a:p>
            <a:endParaRPr lang="cs-CZ"/>
          </a:p>
        </p:txBody>
      </p:sp>
      <p:sp>
        <p:nvSpPr>
          <p:cNvPr id="57" name="Rectangle 55"/>
          <p:cNvSpPr>
            <a:spLocks noChangeArrowheads="1"/>
          </p:cNvSpPr>
          <p:nvPr/>
        </p:nvSpPr>
        <p:spPr bwMode="auto">
          <a:xfrm>
            <a:off x="6794500" y="4294188"/>
            <a:ext cx="415925" cy="269875"/>
          </a:xfrm>
          <a:prstGeom prst="rect">
            <a:avLst/>
          </a:prstGeom>
          <a:noFill/>
          <a:ln w="9525">
            <a:noFill/>
            <a:miter lim="800000"/>
            <a:headEnd/>
            <a:tailEnd/>
          </a:ln>
        </p:spPr>
        <p:txBody>
          <a:bodyPr/>
          <a:lstStyle/>
          <a:p>
            <a:endParaRPr lang="cs-CZ"/>
          </a:p>
        </p:txBody>
      </p:sp>
      <p:sp>
        <p:nvSpPr>
          <p:cNvPr id="58" name="Rectangle 56"/>
          <p:cNvSpPr>
            <a:spLocks noChangeArrowheads="1"/>
          </p:cNvSpPr>
          <p:nvPr/>
        </p:nvSpPr>
        <p:spPr bwMode="auto">
          <a:xfrm>
            <a:off x="6975475" y="4343400"/>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Y</a:t>
            </a:r>
            <a:endParaRPr lang="cs-CZ" sz="2400" b="0" i="0"/>
          </a:p>
        </p:txBody>
      </p:sp>
      <p:sp>
        <p:nvSpPr>
          <p:cNvPr id="59" name="Rectangle 57"/>
          <p:cNvSpPr>
            <a:spLocks noChangeArrowheads="1"/>
          </p:cNvSpPr>
          <p:nvPr/>
        </p:nvSpPr>
        <p:spPr bwMode="auto">
          <a:xfrm>
            <a:off x="8655050" y="5465763"/>
            <a:ext cx="376238" cy="269875"/>
          </a:xfrm>
          <a:prstGeom prst="rect">
            <a:avLst/>
          </a:prstGeom>
          <a:noFill/>
          <a:ln w="9525">
            <a:noFill/>
            <a:miter lim="800000"/>
            <a:headEnd/>
            <a:tailEnd/>
          </a:ln>
        </p:spPr>
        <p:txBody>
          <a:bodyPr/>
          <a:lstStyle/>
          <a:p>
            <a:endParaRPr lang="cs-CZ"/>
          </a:p>
        </p:txBody>
      </p:sp>
      <p:sp>
        <p:nvSpPr>
          <p:cNvPr id="60" name="Rectangle 58"/>
          <p:cNvSpPr>
            <a:spLocks noChangeArrowheads="1"/>
          </p:cNvSpPr>
          <p:nvPr/>
        </p:nvSpPr>
        <p:spPr bwMode="auto">
          <a:xfrm>
            <a:off x="8680450" y="5511800"/>
            <a:ext cx="376238" cy="271463"/>
          </a:xfrm>
          <a:prstGeom prst="rect">
            <a:avLst/>
          </a:prstGeom>
          <a:noFill/>
          <a:ln w="9525">
            <a:noFill/>
            <a:miter lim="800000"/>
            <a:headEnd/>
            <a:tailEnd/>
          </a:ln>
        </p:spPr>
        <p:txBody>
          <a:bodyPr/>
          <a:lstStyle/>
          <a:p>
            <a:endParaRPr lang="cs-CZ"/>
          </a:p>
        </p:txBody>
      </p:sp>
      <p:sp>
        <p:nvSpPr>
          <p:cNvPr id="61" name="Rectangle 59"/>
          <p:cNvSpPr>
            <a:spLocks noChangeArrowheads="1"/>
          </p:cNvSpPr>
          <p:nvPr/>
        </p:nvSpPr>
        <p:spPr bwMode="auto">
          <a:xfrm>
            <a:off x="8791575" y="5622925"/>
            <a:ext cx="134938" cy="244475"/>
          </a:xfrm>
          <a:prstGeom prst="rect">
            <a:avLst/>
          </a:prstGeom>
          <a:noFill/>
          <a:ln w="9525">
            <a:noFill/>
            <a:miter lim="800000"/>
            <a:headEnd/>
            <a:tailEnd/>
          </a:ln>
        </p:spPr>
        <p:txBody>
          <a:bodyPr wrap="none" lIns="0" tIns="0" rIns="0" bIns="0">
            <a:spAutoFit/>
          </a:bodyPr>
          <a:lstStyle/>
          <a:p>
            <a:pPr algn="ctr">
              <a:spcBef>
                <a:spcPct val="50000"/>
              </a:spcBef>
            </a:pPr>
            <a:r>
              <a:rPr lang="cs-CZ" sz="1600" i="0">
                <a:solidFill>
                  <a:srgbClr val="000000"/>
                </a:solidFill>
              </a:rPr>
              <a:t>X</a:t>
            </a:r>
            <a:endParaRPr lang="cs-CZ" sz="2400" b="0" i="0"/>
          </a:p>
        </p:txBody>
      </p:sp>
      <p:sp>
        <p:nvSpPr>
          <p:cNvPr id="62" name="Oval 60"/>
          <p:cNvSpPr>
            <a:spLocks noChangeArrowheads="1"/>
          </p:cNvSpPr>
          <p:nvPr/>
        </p:nvSpPr>
        <p:spPr bwMode="auto">
          <a:xfrm>
            <a:off x="8477250" y="468153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3" name="Oval 61"/>
          <p:cNvSpPr>
            <a:spLocks noChangeArrowheads="1"/>
          </p:cNvSpPr>
          <p:nvPr/>
        </p:nvSpPr>
        <p:spPr bwMode="auto">
          <a:xfrm>
            <a:off x="8113713" y="4719638"/>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64" name="Oval 62"/>
          <p:cNvSpPr>
            <a:spLocks noChangeArrowheads="1"/>
          </p:cNvSpPr>
          <p:nvPr/>
        </p:nvSpPr>
        <p:spPr bwMode="auto">
          <a:xfrm>
            <a:off x="8234363" y="478472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5" name="Oval 63"/>
          <p:cNvSpPr>
            <a:spLocks noChangeArrowheads="1"/>
          </p:cNvSpPr>
          <p:nvPr/>
        </p:nvSpPr>
        <p:spPr bwMode="auto">
          <a:xfrm>
            <a:off x="8012113" y="51196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6" name="Oval 64"/>
          <p:cNvSpPr>
            <a:spLocks noChangeArrowheads="1"/>
          </p:cNvSpPr>
          <p:nvPr/>
        </p:nvSpPr>
        <p:spPr bwMode="auto">
          <a:xfrm>
            <a:off x="8031163" y="494347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67" name="Oval 65"/>
          <p:cNvSpPr>
            <a:spLocks noChangeArrowheads="1"/>
          </p:cNvSpPr>
          <p:nvPr/>
        </p:nvSpPr>
        <p:spPr bwMode="auto">
          <a:xfrm>
            <a:off x="7769225" y="5167313"/>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68" name="Oval 66"/>
          <p:cNvSpPr>
            <a:spLocks noChangeArrowheads="1"/>
          </p:cNvSpPr>
          <p:nvPr/>
        </p:nvSpPr>
        <p:spPr bwMode="auto">
          <a:xfrm>
            <a:off x="7870825" y="499903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69" name="Oval 67"/>
          <p:cNvSpPr>
            <a:spLocks noChangeArrowheads="1"/>
          </p:cNvSpPr>
          <p:nvPr/>
        </p:nvSpPr>
        <p:spPr bwMode="auto">
          <a:xfrm>
            <a:off x="7646988" y="5278438"/>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0" name="Oval 68"/>
          <p:cNvSpPr>
            <a:spLocks noChangeArrowheads="1"/>
          </p:cNvSpPr>
          <p:nvPr/>
        </p:nvSpPr>
        <p:spPr bwMode="auto">
          <a:xfrm>
            <a:off x="7586663" y="522287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1" name="Oval 69"/>
          <p:cNvSpPr>
            <a:spLocks noChangeArrowheads="1"/>
          </p:cNvSpPr>
          <p:nvPr/>
        </p:nvSpPr>
        <p:spPr bwMode="auto">
          <a:xfrm>
            <a:off x="7526338" y="5437188"/>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2" name="Oval 70"/>
          <p:cNvSpPr>
            <a:spLocks noChangeArrowheads="1"/>
          </p:cNvSpPr>
          <p:nvPr/>
        </p:nvSpPr>
        <p:spPr bwMode="auto">
          <a:xfrm>
            <a:off x="7383463" y="5418138"/>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3" name="Oval 71"/>
          <p:cNvSpPr>
            <a:spLocks noChangeArrowheads="1"/>
          </p:cNvSpPr>
          <p:nvPr/>
        </p:nvSpPr>
        <p:spPr bwMode="auto">
          <a:xfrm>
            <a:off x="8396288" y="4729163"/>
            <a:ext cx="52387" cy="55562"/>
          </a:xfrm>
          <a:prstGeom prst="ellipse">
            <a:avLst/>
          </a:prstGeom>
          <a:solidFill>
            <a:srgbClr val="000000"/>
          </a:solidFill>
          <a:ln w="19050">
            <a:solidFill>
              <a:srgbClr val="000000"/>
            </a:solidFill>
            <a:round/>
            <a:headEnd/>
            <a:tailEnd/>
          </a:ln>
        </p:spPr>
        <p:txBody>
          <a:bodyPr/>
          <a:lstStyle/>
          <a:p>
            <a:endParaRPr lang="cs-CZ"/>
          </a:p>
        </p:txBody>
      </p:sp>
      <p:sp>
        <p:nvSpPr>
          <p:cNvPr id="74" name="Oval 72"/>
          <p:cNvSpPr>
            <a:spLocks noChangeArrowheads="1"/>
          </p:cNvSpPr>
          <p:nvPr/>
        </p:nvSpPr>
        <p:spPr bwMode="auto">
          <a:xfrm>
            <a:off x="7383463" y="548322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5" name="Oval 73"/>
          <p:cNvSpPr>
            <a:spLocks noChangeArrowheads="1"/>
          </p:cNvSpPr>
          <p:nvPr/>
        </p:nvSpPr>
        <p:spPr bwMode="auto">
          <a:xfrm>
            <a:off x="7910513" y="5083175"/>
            <a:ext cx="52387" cy="55563"/>
          </a:xfrm>
          <a:prstGeom prst="ellipse">
            <a:avLst/>
          </a:prstGeom>
          <a:solidFill>
            <a:srgbClr val="000000"/>
          </a:solidFill>
          <a:ln w="19050">
            <a:solidFill>
              <a:srgbClr val="000000"/>
            </a:solidFill>
            <a:round/>
            <a:headEnd/>
            <a:tailEnd/>
          </a:ln>
        </p:spPr>
        <p:txBody>
          <a:bodyPr/>
          <a:lstStyle/>
          <a:p>
            <a:endParaRPr lang="cs-CZ"/>
          </a:p>
        </p:txBody>
      </p:sp>
      <p:sp>
        <p:nvSpPr>
          <p:cNvPr id="76" name="Oval 74"/>
          <p:cNvSpPr>
            <a:spLocks noChangeArrowheads="1"/>
          </p:cNvSpPr>
          <p:nvPr/>
        </p:nvSpPr>
        <p:spPr bwMode="auto">
          <a:xfrm>
            <a:off x="8174038" y="4924425"/>
            <a:ext cx="50800" cy="57150"/>
          </a:xfrm>
          <a:prstGeom prst="ellipse">
            <a:avLst/>
          </a:prstGeom>
          <a:solidFill>
            <a:srgbClr val="000000"/>
          </a:solidFill>
          <a:ln w="19050">
            <a:solidFill>
              <a:srgbClr val="000000"/>
            </a:solidFill>
            <a:round/>
            <a:headEnd/>
            <a:tailEnd/>
          </a:ln>
        </p:spPr>
        <p:txBody>
          <a:bodyPr/>
          <a:lstStyle/>
          <a:p>
            <a:endParaRPr lang="cs-CZ"/>
          </a:p>
        </p:txBody>
      </p:sp>
      <p:sp>
        <p:nvSpPr>
          <p:cNvPr id="77" name="Oval 75"/>
          <p:cNvSpPr>
            <a:spLocks noChangeArrowheads="1"/>
          </p:cNvSpPr>
          <p:nvPr/>
        </p:nvSpPr>
        <p:spPr bwMode="auto">
          <a:xfrm>
            <a:off x="7546975" y="5316538"/>
            <a:ext cx="50800" cy="55562"/>
          </a:xfrm>
          <a:prstGeom prst="ellipse">
            <a:avLst/>
          </a:prstGeom>
          <a:solidFill>
            <a:srgbClr val="000000"/>
          </a:solidFill>
          <a:ln w="19050">
            <a:solidFill>
              <a:srgbClr val="000000"/>
            </a:solidFill>
            <a:round/>
            <a:headEnd/>
            <a:tailEnd/>
          </a:ln>
        </p:spPr>
        <p:txBody>
          <a:bodyPr/>
          <a:lstStyle/>
          <a:p>
            <a:endParaRPr lang="cs-CZ"/>
          </a:p>
        </p:txBody>
      </p:sp>
      <p:sp>
        <p:nvSpPr>
          <p:cNvPr id="78" name="Oval 76"/>
          <p:cNvSpPr>
            <a:spLocks noChangeArrowheads="1"/>
          </p:cNvSpPr>
          <p:nvPr/>
        </p:nvSpPr>
        <p:spPr bwMode="auto">
          <a:xfrm>
            <a:off x="8396288" y="4625975"/>
            <a:ext cx="52387" cy="57150"/>
          </a:xfrm>
          <a:prstGeom prst="ellipse">
            <a:avLst/>
          </a:prstGeom>
          <a:solidFill>
            <a:srgbClr val="000000"/>
          </a:solidFill>
          <a:ln w="19050">
            <a:solidFill>
              <a:srgbClr val="000000"/>
            </a:solidFill>
            <a:round/>
            <a:headEnd/>
            <a:tailEnd/>
          </a:ln>
        </p:spPr>
        <p:txBody>
          <a:bodyPr/>
          <a:lstStyle/>
          <a:p>
            <a:endParaRPr lang="cs-CZ"/>
          </a:p>
        </p:txBody>
      </p:sp>
      <p:sp>
        <p:nvSpPr>
          <p:cNvPr id="79" name="Oval 77"/>
          <p:cNvSpPr>
            <a:spLocks noChangeArrowheads="1"/>
          </p:cNvSpPr>
          <p:nvPr/>
        </p:nvSpPr>
        <p:spPr bwMode="auto">
          <a:xfrm>
            <a:off x="8213725" y="4924425"/>
            <a:ext cx="52388" cy="57150"/>
          </a:xfrm>
          <a:prstGeom prst="ellipse">
            <a:avLst/>
          </a:prstGeom>
          <a:solidFill>
            <a:srgbClr val="000000"/>
          </a:solidFill>
          <a:ln w="19050">
            <a:solidFill>
              <a:srgbClr val="000000"/>
            </a:solidFill>
            <a:round/>
            <a:headEnd/>
            <a:tailEnd/>
          </a:ln>
        </p:spPr>
        <p:txBody>
          <a:bodyPr/>
          <a:lstStyle/>
          <a:p>
            <a:endParaRPr lang="cs-CZ"/>
          </a:p>
        </p:txBody>
      </p:sp>
      <p:sp>
        <p:nvSpPr>
          <p:cNvPr id="80" name="Text Box 78"/>
          <p:cNvSpPr txBox="1">
            <a:spLocks noChangeArrowheads="1"/>
          </p:cNvSpPr>
          <p:nvPr/>
        </p:nvSpPr>
        <p:spPr bwMode="auto">
          <a:xfrm>
            <a:off x="4356100" y="5949950"/>
            <a:ext cx="4572000" cy="333375"/>
          </a:xfrm>
          <a:prstGeom prst="rect">
            <a:avLst/>
          </a:prstGeom>
          <a:solidFill>
            <a:srgbClr val="FFCC00"/>
          </a:solidFill>
          <a:ln w="9525">
            <a:solidFill>
              <a:srgbClr val="000000"/>
            </a:solidFill>
            <a:miter lim="800000"/>
            <a:headEnd/>
            <a:tailEnd/>
          </a:ln>
        </p:spPr>
        <p:txBody>
          <a:bodyPr anchor="ctr"/>
          <a:lstStyle/>
          <a:p>
            <a:pPr algn="ctr" eaLnBrk="0" hangingPunct="0"/>
            <a:r>
              <a:rPr lang="cs-CZ" sz="1400" i="0"/>
              <a:t>Pro každé x existuje pravděpodobnostní rozložení 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Regresní analýza přímky: lineární regrese</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71</a:t>
            </a:fld>
            <a:endParaRPr lang="cs-CZ"/>
          </a:p>
        </p:txBody>
      </p:sp>
      <p:graphicFrame>
        <p:nvGraphicFramePr>
          <p:cNvPr id="5" name="Object 3"/>
          <p:cNvGraphicFramePr>
            <a:graphicFrameLocks noChangeAspect="1"/>
          </p:cNvGraphicFramePr>
          <p:nvPr/>
        </p:nvGraphicFramePr>
        <p:xfrm>
          <a:off x="1676400" y="1592263"/>
          <a:ext cx="6019800" cy="541337"/>
        </p:xfrm>
        <a:graphic>
          <a:graphicData uri="http://schemas.openxmlformats.org/presentationml/2006/ole">
            <mc:AlternateContent xmlns:mc="http://schemas.openxmlformats.org/markup-compatibility/2006">
              <mc:Choice xmlns:v="urn:schemas-microsoft-com:vml" Requires="v">
                <p:oleObj spid="_x0000_s102516" name="Rovnice" r:id="rId3" imgW="2158920" imgH="203040" progId="Equation.3">
                  <p:embed/>
                </p:oleObj>
              </mc:Choice>
              <mc:Fallback>
                <p:oleObj name="Rovnice" r:id="rId3" imgW="215892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92263"/>
                        <a:ext cx="6019800" cy="541337"/>
                      </a:xfrm>
                      <a:prstGeom prst="rect">
                        <a:avLst/>
                      </a:prstGeom>
                      <a:solidFill>
                        <a:srgbClr val="FFFFFF"/>
                      </a:solidFill>
                    </p:spPr>
                  </p:pic>
                </p:oleObj>
              </mc:Fallback>
            </mc:AlternateContent>
          </a:graphicData>
        </a:graphic>
      </p:graphicFrame>
      <p:graphicFrame>
        <p:nvGraphicFramePr>
          <p:cNvPr id="6" name="Object 4"/>
          <p:cNvGraphicFramePr>
            <a:graphicFrameLocks noChangeAspect="1"/>
          </p:cNvGraphicFramePr>
          <p:nvPr/>
        </p:nvGraphicFramePr>
        <p:xfrm>
          <a:off x="217488" y="2708275"/>
          <a:ext cx="609600" cy="485775"/>
        </p:xfrm>
        <a:graphic>
          <a:graphicData uri="http://schemas.openxmlformats.org/presentationml/2006/ole">
            <mc:AlternateContent xmlns:mc="http://schemas.openxmlformats.org/markup-compatibility/2006">
              <mc:Choice xmlns:v="urn:schemas-microsoft-com:vml" Requires="v">
                <p:oleObj spid="_x0000_s102517" name="Rovnice" r:id="rId5" imgW="139680" imgH="164880" progId="Equation.3">
                  <p:embed/>
                </p:oleObj>
              </mc:Choice>
              <mc:Fallback>
                <p:oleObj name="Rovnice" r:id="rId5" imgW="139680" imgH="1648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2708275"/>
                        <a:ext cx="609600" cy="485775"/>
                      </a:xfrm>
                      <a:prstGeom prst="rect">
                        <a:avLst/>
                      </a:prstGeom>
                      <a:solidFill>
                        <a:srgbClr val="FFFFFF"/>
                      </a:solidFill>
                    </p:spPr>
                  </p:pic>
                </p:oleObj>
              </mc:Fallback>
            </mc:AlternateContent>
          </a:graphicData>
        </a:graphic>
      </p:graphicFrame>
      <p:graphicFrame>
        <p:nvGraphicFramePr>
          <p:cNvPr id="7" name="Object 5"/>
          <p:cNvGraphicFramePr>
            <a:graphicFrameLocks noChangeAspect="1"/>
          </p:cNvGraphicFramePr>
          <p:nvPr/>
        </p:nvGraphicFramePr>
        <p:xfrm>
          <a:off x="1295400" y="2179638"/>
          <a:ext cx="3886200" cy="457200"/>
        </p:xfrm>
        <a:graphic>
          <a:graphicData uri="http://schemas.openxmlformats.org/presentationml/2006/ole">
            <mc:AlternateContent xmlns:mc="http://schemas.openxmlformats.org/markup-compatibility/2006">
              <mc:Choice xmlns:v="urn:schemas-microsoft-com:vml" Requires="v">
                <p:oleObj spid="_x0000_s102518" name="Rovnice" r:id="rId7" imgW="2006280" imgH="241200" progId="Equation.3">
                  <p:embed/>
                </p:oleObj>
              </mc:Choice>
              <mc:Fallback>
                <p:oleObj name="Rovnice" r:id="rId7" imgW="2006280" imgH="241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179638"/>
                        <a:ext cx="3886200" cy="457200"/>
                      </a:xfrm>
                      <a:prstGeom prst="rect">
                        <a:avLst/>
                      </a:prstGeom>
                      <a:solidFill>
                        <a:srgbClr val="FFFFFF"/>
                      </a:solidFill>
                    </p:spPr>
                  </p:pic>
                </p:oleObj>
              </mc:Fallback>
            </mc:AlternateContent>
          </a:graphicData>
        </a:graphic>
      </p:graphicFrame>
      <p:graphicFrame>
        <p:nvGraphicFramePr>
          <p:cNvPr id="8" name="Object 6"/>
          <p:cNvGraphicFramePr>
            <a:graphicFrameLocks noChangeAspect="1"/>
          </p:cNvGraphicFramePr>
          <p:nvPr/>
        </p:nvGraphicFramePr>
        <p:xfrm>
          <a:off x="1295400" y="2695575"/>
          <a:ext cx="3657600" cy="428625"/>
        </p:xfrm>
        <a:graphic>
          <a:graphicData uri="http://schemas.openxmlformats.org/presentationml/2006/ole">
            <mc:AlternateContent xmlns:mc="http://schemas.openxmlformats.org/markup-compatibility/2006">
              <mc:Choice xmlns:v="urn:schemas-microsoft-com:vml" Requires="v">
                <p:oleObj spid="_x0000_s102519" name="Rovnice" r:id="rId9" imgW="1726920" imgH="203040" progId="Equation.3">
                  <p:embed/>
                </p:oleObj>
              </mc:Choice>
              <mc:Fallback>
                <p:oleObj name="Rovnice" r:id="rId9" imgW="1726920" imgH="2030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95575"/>
                        <a:ext cx="3657600" cy="428625"/>
                      </a:xfrm>
                      <a:prstGeom prst="rect">
                        <a:avLst/>
                      </a:prstGeom>
                      <a:solidFill>
                        <a:srgbClr val="FFFFFF"/>
                      </a:solidFill>
                    </p:spPr>
                  </p:pic>
                </p:oleObj>
              </mc:Fallback>
            </mc:AlternateContent>
          </a:graphicData>
        </a:graphic>
      </p:graphicFrame>
      <p:graphicFrame>
        <p:nvGraphicFramePr>
          <p:cNvPr id="9" name="Object 7"/>
          <p:cNvGraphicFramePr>
            <a:graphicFrameLocks noChangeAspect="1"/>
          </p:cNvGraphicFramePr>
          <p:nvPr/>
        </p:nvGraphicFramePr>
        <p:xfrm>
          <a:off x="1295400" y="3141663"/>
          <a:ext cx="5638800" cy="485775"/>
        </p:xfrm>
        <a:graphic>
          <a:graphicData uri="http://schemas.openxmlformats.org/presentationml/2006/ole">
            <mc:AlternateContent xmlns:mc="http://schemas.openxmlformats.org/markup-compatibility/2006">
              <mc:Choice xmlns:v="urn:schemas-microsoft-com:vml" Requires="v">
                <p:oleObj spid="_x0000_s102520" name="Rovnice" r:id="rId11" imgW="2882880" imgH="253800" progId="Equation.3">
                  <p:embed/>
                </p:oleObj>
              </mc:Choice>
              <mc:Fallback>
                <p:oleObj name="Rovnice" r:id="rId11" imgW="2882880" imgH="2538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141663"/>
                        <a:ext cx="5638800" cy="485775"/>
                      </a:xfrm>
                      <a:prstGeom prst="rect">
                        <a:avLst/>
                      </a:prstGeom>
                      <a:solidFill>
                        <a:srgbClr val="FFFFFF"/>
                      </a:solidFill>
                    </p:spPr>
                  </p:pic>
                </p:oleObj>
              </mc:Fallback>
            </mc:AlternateContent>
          </a:graphicData>
        </a:graphic>
      </p:graphicFrame>
      <p:sp>
        <p:nvSpPr>
          <p:cNvPr id="10" name="Text Box 8"/>
          <p:cNvSpPr txBox="1">
            <a:spLocks noChangeArrowheads="1"/>
          </p:cNvSpPr>
          <p:nvPr/>
        </p:nvSpPr>
        <p:spPr bwMode="auto">
          <a:xfrm>
            <a:off x="6810375" y="1871663"/>
            <a:ext cx="600075" cy="1676400"/>
          </a:xfrm>
          <a:prstGeom prst="rect">
            <a:avLst/>
          </a:prstGeom>
          <a:noFill/>
          <a:ln w="9525">
            <a:noFill/>
            <a:miter lim="800000"/>
            <a:headEnd/>
            <a:tailEnd/>
          </a:ln>
        </p:spPr>
        <p:txBody>
          <a:bodyPr/>
          <a:lstStyle/>
          <a:p>
            <a:pPr eaLnBrk="0" hangingPunct="0"/>
            <a:r>
              <a:rPr lang="cs-CZ" sz="8800" i="0">
                <a:latin typeface="Times New Roman" pitchFamily="18" charset="0"/>
              </a:rPr>
              <a:t>}</a:t>
            </a:r>
          </a:p>
        </p:txBody>
      </p:sp>
      <p:sp>
        <p:nvSpPr>
          <p:cNvPr id="11" name="Rectangle 9"/>
          <p:cNvSpPr>
            <a:spLocks noChangeArrowheads="1"/>
          </p:cNvSpPr>
          <p:nvPr/>
        </p:nvSpPr>
        <p:spPr bwMode="auto">
          <a:xfrm>
            <a:off x="7391400" y="2181225"/>
            <a:ext cx="1428750" cy="1019175"/>
          </a:xfrm>
          <a:prstGeom prst="rect">
            <a:avLst/>
          </a:prstGeom>
          <a:solidFill>
            <a:srgbClr val="000066"/>
          </a:solidFill>
          <a:ln w="9525">
            <a:noFill/>
            <a:miter lim="800000"/>
            <a:headEnd/>
            <a:tailEnd/>
          </a:ln>
        </p:spPr>
        <p:txBody>
          <a:bodyPr anchor="ctr"/>
          <a:lstStyle/>
          <a:p>
            <a:pPr algn="ctr" eaLnBrk="0" hangingPunct="0"/>
            <a:r>
              <a:rPr lang="cs-CZ" sz="1600" i="0">
                <a:solidFill>
                  <a:schemeClr val="bg1"/>
                </a:solidFill>
              </a:rPr>
              <a:t>Komponenty tvořící y se sčítají</a:t>
            </a:r>
          </a:p>
        </p:txBody>
      </p:sp>
      <p:sp>
        <p:nvSpPr>
          <p:cNvPr id="12" name="Line 10"/>
          <p:cNvSpPr>
            <a:spLocks noChangeShapeType="1"/>
          </p:cNvSpPr>
          <p:nvPr/>
        </p:nvSpPr>
        <p:spPr bwMode="auto">
          <a:xfrm flipV="1">
            <a:off x="619125" y="2420938"/>
            <a:ext cx="568325" cy="246062"/>
          </a:xfrm>
          <a:prstGeom prst="line">
            <a:avLst/>
          </a:prstGeom>
          <a:noFill/>
          <a:ln w="9525">
            <a:solidFill>
              <a:srgbClr val="000000"/>
            </a:solidFill>
            <a:round/>
            <a:headEnd/>
            <a:tailEnd/>
          </a:ln>
        </p:spPr>
        <p:txBody>
          <a:bodyPr/>
          <a:lstStyle/>
          <a:p>
            <a:endParaRPr lang="cs-CZ"/>
          </a:p>
        </p:txBody>
      </p:sp>
      <p:sp>
        <p:nvSpPr>
          <p:cNvPr id="13" name="Line 11"/>
          <p:cNvSpPr>
            <a:spLocks noChangeShapeType="1"/>
          </p:cNvSpPr>
          <p:nvPr/>
        </p:nvSpPr>
        <p:spPr bwMode="auto">
          <a:xfrm flipV="1">
            <a:off x="609600" y="2895600"/>
            <a:ext cx="523875" cy="0"/>
          </a:xfrm>
          <a:prstGeom prst="line">
            <a:avLst/>
          </a:prstGeom>
          <a:noFill/>
          <a:ln w="9525">
            <a:solidFill>
              <a:srgbClr val="000000"/>
            </a:solidFill>
            <a:round/>
            <a:headEnd/>
            <a:tailEnd/>
          </a:ln>
        </p:spPr>
        <p:txBody>
          <a:bodyPr/>
          <a:lstStyle/>
          <a:p>
            <a:endParaRPr lang="cs-CZ"/>
          </a:p>
        </p:txBody>
      </p:sp>
      <p:sp>
        <p:nvSpPr>
          <p:cNvPr id="14" name="Line 12"/>
          <p:cNvSpPr>
            <a:spLocks noChangeShapeType="1"/>
          </p:cNvSpPr>
          <p:nvPr/>
        </p:nvSpPr>
        <p:spPr bwMode="auto">
          <a:xfrm>
            <a:off x="533400" y="3124200"/>
            <a:ext cx="725488" cy="233363"/>
          </a:xfrm>
          <a:prstGeom prst="line">
            <a:avLst/>
          </a:prstGeom>
          <a:noFill/>
          <a:ln w="9525">
            <a:solidFill>
              <a:srgbClr val="000000"/>
            </a:solidFill>
            <a:round/>
            <a:headEnd/>
            <a:tailEnd/>
          </a:ln>
        </p:spPr>
        <p:txBody>
          <a:bodyPr/>
          <a:lstStyle/>
          <a:p>
            <a:endParaRPr lang="cs-CZ"/>
          </a:p>
        </p:txBody>
      </p:sp>
      <p:sp>
        <p:nvSpPr>
          <p:cNvPr id="15" name="Text Box 13"/>
          <p:cNvSpPr txBox="1">
            <a:spLocks noChangeArrowheads="1"/>
          </p:cNvSpPr>
          <p:nvPr/>
        </p:nvSpPr>
        <p:spPr bwMode="auto">
          <a:xfrm>
            <a:off x="179388" y="4419600"/>
            <a:ext cx="8785225" cy="476250"/>
          </a:xfrm>
          <a:prstGeom prst="rect">
            <a:avLst/>
          </a:prstGeom>
          <a:solidFill>
            <a:srgbClr val="CCFFCC"/>
          </a:solidFill>
          <a:ln w="9525">
            <a:noFill/>
            <a:miter lim="800000"/>
            <a:headEnd/>
            <a:tailEnd/>
          </a:ln>
        </p:spPr>
        <p:txBody>
          <a:bodyPr anchor="ctr"/>
          <a:lstStyle/>
          <a:p>
            <a:pPr algn="ctr" eaLnBrk="0" hangingPunct="0"/>
            <a:r>
              <a:rPr lang="cs-CZ" sz="2400" i="0">
                <a:latin typeface="Symbol" pitchFamily="18" charset="2"/>
              </a:rPr>
              <a:t>e</a:t>
            </a:r>
            <a:r>
              <a:rPr lang="cs-CZ" sz="2400" i="0"/>
              <a:t>  - náhodná složka modelu přímky = rezidua přímky</a:t>
            </a:r>
          </a:p>
        </p:txBody>
      </p:sp>
      <p:graphicFrame>
        <p:nvGraphicFramePr>
          <p:cNvPr id="16" name="Object 14"/>
          <p:cNvGraphicFramePr>
            <a:graphicFrameLocks noChangeAspect="1"/>
          </p:cNvGraphicFramePr>
          <p:nvPr/>
        </p:nvGraphicFramePr>
        <p:xfrm>
          <a:off x="2209800" y="5405438"/>
          <a:ext cx="4800600" cy="690562"/>
        </p:xfrm>
        <a:graphic>
          <a:graphicData uri="http://schemas.openxmlformats.org/presentationml/2006/ole">
            <mc:AlternateContent xmlns:mc="http://schemas.openxmlformats.org/markup-compatibility/2006">
              <mc:Choice xmlns:v="urn:schemas-microsoft-com:vml" Requires="v">
                <p:oleObj spid="_x0000_s102521" name="Rovnice" r:id="rId13" imgW="1739880" imgH="253800" progId="Equation.3">
                  <p:embed/>
                </p:oleObj>
              </mc:Choice>
              <mc:Fallback>
                <p:oleObj name="Rovnice" r:id="rId13" imgW="1739880" imgH="2538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405438"/>
                        <a:ext cx="4800600" cy="690562"/>
                      </a:xfrm>
                      <a:prstGeom prst="rect">
                        <a:avLst/>
                      </a:prstGeom>
                      <a:solidFill>
                        <a:srgbClr val="FFFFFF"/>
                      </a:solidFill>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74126"/>
            <a:ext cx="8167663" cy="706090"/>
          </a:xfrm>
        </p:spPr>
        <p:txBody>
          <a:bodyPr>
            <a:normAutofit fontScale="90000"/>
          </a:bodyPr>
          <a:lstStyle/>
          <a:p>
            <a:r>
              <a:rPr lang="cs-CZ" b="1" dirty="0"/>
              <a:t>Cíle vícerozměrné </a:t>
            </a:r>
            <a:r>
              <a:rPr lang="cs-CZ" b="1" dirty="0" smtClean="0"/>
              <a:t>analýzy dat</a:t>
            </a:r>
            <a:r>
              <a:rPr lang="cs-CZ" dirty="0"/>
              <a:t/>
            </a:r>
            <a:br>
              <a:rPr lang="cs-CZ" dirty="0"/>
            </a:br>
            <a:r>
              <a:rPr lang="cs-CZ" sz="2700" dirty="0"/>
              <a:t>4</a:t>
            </a:r>
            <a:r>
              <a:rPr lang="cs-CZ" sz="2700" dirty="0" smtClean="0"/>
              <a:t>. </a:t>
            </a:r>
            <a:r>
              <a:rPr lang="cs-CZ" sz="2700" dirty="0"/>
              <a:t>Klasifikace subjektů či objektů</a:t>
            </a:r>
            <a:endParaRPr lang="en-US" sz="2200" dirty="0"/>
          </a:p>
        </p:txBody>
      </p:sp>
      <p:sp>
        <p:nvSpPr>
          <p:cNvPr id="3" name="Zástupný symbol pro obsah 2"/>
          <p:cNvSpPr>
            <a:spLocks noGrp="1"/>
          </p:cNvSpPr>
          <p:nvPr>
            <p:ph idx="1"/>
          </p:nvPr>
        </p:nvSpPr>
        <p:spPr>
          <a:xfrm>
            <a:off x="539552" y="1095716"/>
            <a:ext cx="8147248" cy="4929411"/>
          </a:xfrm>
        </p:spPr>
        <p:txBody>
          <a:bodyPr/>
          <a:lstStyle/>
          <a:p>
            <a:pPr marL="0" indent="0">
              <a:buNone/>
            </a:pPr>
            <a:r>
              <a:rPr lang="cs-CZ" dirty="0"/>
              <a:t>P</a:t>
            </a:r>
            <a:r>
              <a:rPr lang="cs-CZ" dirty="0" smtClean="0"/>
              <a:t>říklady:</a:t>
            </a:r>
          </a:p>
          <a:p>
            <a:r>
              <a:rPr lang="cs-CZ" dirty="0" smtClean="0"/>
              <a:t>zjištění (diagnostika) schizofrenie na základě kognitivních testů</a:t>
            </a:r>
          </a:p>
          <a:p>
            <a:r>
              <a:rPr lang="cs-CZ" dirty="0" smtClean="0"/>
              <a:t>rozhodnutí</a:t>
            </a:r>
            <a:r>
              <a:rPr lang="cs-CZ" dirty="0"/>
              <a:t>, zda banka poskytne či neposkytne hypotéku danému subjektu na základě jeho příjmů, rodinné situace atd</a:t>
            </a:r>
            <a:r>
              <a:rPr lang="cs-CZ" dirty="0" smtClean="0"/>
              <a:t>.</a:t>
            </a:r>
          </a:p>
          <a:p>
            <a:r>
              <a:rPr lang="cs-CZ" dirty="0"/>
              <a:t>diagnostika </a:t>
            </a:r>
            <a:r>
              <a:rPr lang="cs-CZ" dirty="0" smtClean="0"/>
              <a:t>demence (tzn</a:t>
            </a:r>
            <a:r>
              <a:rPr lang="cs-CZ" dirty="0"/>
              <a:t>. zařazení nového subjektu do skupiny pacientů či </a:t>
            </a:r>
            <a:r>
              <a:rPr lang="cs-CZ" dirty="0" smtClean="0"/>
              <a:t>kontrol) </a:t>
            </a:r>
            <a:r>
              <a:rPr lang="cs-CZ" dirty="0"/>
              <a:t>podle obrázku </a:t>
            </a:r>
            <a:r>
              <a:rPr lang="cs-CZ" dirty="0" smtClean="0"/>
              <a:t>mozku</a:t>
            </a:r>
            <a:endParaRPr lang="en-US" dirty="0"/>
          </a:p>
          <a:p>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8</a:t>
            </a:fld>
            <a:endParaRPr lang="cs-CZ" dirty="0"/>
          </a:p>
        </p:txBody>
      </p:sp>
      <p:pic>
        <p:nvPicPr>
          <p:cNvPr id="6" name="Picture 10" descr="intenzity_deform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2086930" y="3208319"/>
            <a:ext cx="1523820" cy="128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3.bp.blogspot.com/-x2EYSsQ5SYI/UBfV_2MdSHI/AAAAAAAAALY/jHbo4q9z9Sw/s1600/ventricles+bef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614" y="4734818"/>
            <a:ext cx="1229890" cy="15024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dialogues-cns.org/figures/DialoguesClinNeurosci-11-191-g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5008" y="4734818"/>
            <a:ext cx="1204342" cy="15024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ncrypted-tbn3.gstatic.com/images?q=tbn:ANd9GcTbz5L3fOoB-Ng3gdKssG8K8cwsUoS0Dw_oCpHKAahanoCtwcfG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257" y="3089448"/>
            <a:ext cx="1290330" cy="1523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erendip.brynmawr.edu/%7Elaurac/brainscans/ventricles_brai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7263" y="3574757"/>
            <a:ext cx="1295774" cy="15302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913544" y="5228747"/>
            <a:ext cx="1200150" cy="369332"/>
          </a:xfrm>
          <a:prstGeom prst="rect">
            <a:avLst/>
          </a:prstGeom>
          <a:noFill/>
        </p:spPr>
        <p:txBody>
          <a:bodyPr wrap="square" rtlCol="0">
            <a:spAutoFit/>
          </a:bodyPr>
          <a:lstStyle/>
          <a:p>
            <a:r>
              <a:rPr lang="cs-CZ" dirty="0" smtClean="0"/>
              <a:t>Pacienti</a:t>
            </a:r>
            <a:endParaRPr lang="cs-CZ" dirty="0"/>
          </a:p>
        </p:txBody>
      </p:sp>
      <p:sp>
        <p:nvSpPr>
          <p:cNvPr id="12" name="TextovéPole 11"/>
          <p:cNvSpPr txBox="1"/>
          <p:nvPr/>
        </p:nvSpPr>
        <p:spPr>
          <a:xfrm>
            <a:off x="913544" y="3574757"/>
            <a:ext cx="1200150" cy="646331"/>
          </a:xfrm>
          <a:prstGeom prst="rect">
            <a:avLst/>
          </a:prstGeom>
          <a:noFill/>
        </p:spPr>
        <p:txBody>
          <a:bodyPr wrap="square" rtlCol="0">
            <a:spAutoFit/>
          </a:bodyPr>
          <a:lstStyle/>
          <a:p>
            <a:r>
              <a:rPr lang="cs-CZ" dirty="0" smtClean="0"/>
              <a:t>Zdravé subjekty</a:t>
            </a:r>
            <a:endParaRPr lang="cs-CZ" dirty="0"/>
          </a:p>
        </p:txBody>
      </p:sp>
      <p:sp>
        <p:nvSpPr>
          <p:cNvPr id="13" name="TextovéPole 12"/>
          <p:cNvSpPr txBox="1"/>
          <p:nvPr/>
        </p:nvSpPr>
        <p:spPr>
          <a:xfrm>
            <a:off x="6139799" y="3203684"/>
            <a:ext cx="1790700" cy="369332"/>
          </a:xfrm>
          <a:prstGeom prst="rect">
            <a:avLst/>
          </a:prstGeom>
          <a:noFill/>
        </p:spPr>
        <p:txBody>
          <a:bodyPr wrap="square" rtlCol="0">
            <a:spAutoFit/>
          </a:bodyPr>
          <a:lstStyle/>
          <a:p>
            <a:pPr algn="ctr"/>
            <a:r>
              <a:rPr lang="cs-CZ" dirty="0" smtClean="0"/>
              <a:t>Nový subjekt</a:t>
            </a:r>
            <a:endParaRPr lang="cs-CZ" dirty="0"/>
          </a:p>
        </p:txBody>
      </p:sp>
      <p:sp>
        <p:nvSpPr>
          <p:cNvPr id="14" name="TextovéPole 13"/>
          <p:cNvSpPr txBox="1"/>
          <p:nvPr/>
        </p:nvSpPr>
        <p:spPr>
          <a:xfrm>
            <a:off x="5941640" y="5200172"/>
            <a:ext cx="2187018" cy="369332"/>
          </a:xfrm>
          <a:prstGeom prst="rect">
            <a:avLst/>
          </a:prstGeom>
          <a:noFill/>
        </p:spPr>
        <p:txBody>
          <a:bodyPr wrap="square" rtlCol="0">
            <a:spAutoFit/>
          </a:bodyPr>
          <a:lstStyle/>
          <a:p>
            <a:pPr algn="ctr"/>
            <a:r>
              <a:rPr lang="cs-CZ" dirty="0" smtClean="0">
                <a:solidFill>
                  <a:srgbClr val="FF0000"/>
                </a:solidFill>
              </a:rPr>
              <a:t>Pacient? x Zdravý?</a:t>
            </a:r>
            <a:endParaRPr lang="cs-CZ" dirty="0">
              <a:solidFill>
                <a:srgbClr val="FF0000"/>
              </a:solidFill>
            </a:endParaRPr>
          </a:p>
        </p:txBody>
      </p:sp>
    </p:spTree>
    <p:extLst>
      <p:ext uri="{BB962C8B-B14F-4D97-AF65-F5344CB8AC3E}">
        <p14:creationId xmlns:p14="http://schemas.microsoft.com/office/powerpoint/2010/main" val="33394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8643" y="5085184"/>
            <a:ext cx="277858" cy="45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7081" y="1609328"/>
            <a:ext cx="720983" cy="11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7862" y="2924944"/>
            <a:ext cx="499420" cy="81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2175" y="4077072"/>
            <a:ext cx="410795" cy="6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052736"/>
            <a:ext cx="3682752" cy="5040560"/>
          </a:xfrm>
        </p:spPr>
        <p:txBody>
          <a:bodyPr>
            <a:normAutofit/>
          </a:bodyPr>
          <a:lstStyle/>
          <a:p>
            <a:r>
              <a:rPr lang="cs-CZ" dirty="0" smtClean="0"/>
              <a:t>Obecným cílem je snaha </a:t>
            </a:r>
            <a:r>
              <a:rPr lang="cs-CZ" b="1" dirty="0" smtClean="0"/>
              <a:t>vysvětlit variabilitu predikované proměnné </a:t>
            </a:r>
            <a:r>
              <a:rPr lang="cs-CZ" dirty="0" smtClean="0"/>
              <a:t>(endpoint, Y) pomocí </a:t>
            </a:r>
            <a:r>
              <a:rPr lang="cs-CZ" b="1" dirty="0" smtClean="0"/>
              <a:t>prediktorů </a:t>
            </a:r>
            <a:r>
              <a:rPr lang="cs-CZ" dirty="0" smtClean="0"/>
              <a:t>(vysvětlující proměnná, faktor, X)</a:t>
            </a:r>
          </a:p>
          <a:p>
            <a:r>
              <a:rPr lang="cs-CZ" dirty="0" smtClean="0"/>
              <a:t>Jak predikovaná proměnná, tak prediktor mohou být různého typu</a:t>
            </a:r>
          </a:p>
          <a:p>
            <a:pPr lvl="1"/>
            <a:r>
              <a:rPr lang="cs-CZ" dirty="0" smtClean="0"/>
              <a:t>Binární </a:t>
            </a:r>
          </a:p>
          <a:p>
            <a:pPr lvl="1"/>
            <a:r>
              <a:rPr lang="cs-CZ" dirty="0" smtClean="0"/>
              <a:t>Kategoriální</a:t>
            </a:r>
          </a:p>
          <a:p>
            <a:pPr lvl="1"/>
            <a:r>
              <a:rPr lang="cs-CZ" dirty="0" smtClean="0"/>
              <a:t>Ordinální</a:t>
            </a:r>
          </a:p>
          <a:p>
            <a:pPr lvl="1"/>
            <a:r>
              <a:rPr lang="cs-CZ" dirty="0" smtClean="0"/>
              <a:t>Spojitá</a:t>
            </a:r>
          </a:p>
          <a:p>
            <a:pPr lvl="1"/>
            <a:r>
              <a:rPr lang="cs-CZ" dirty="0" smtClean="0"/>
              <a:t>Cenzorovaná (-</a:t>
            </a:r>
            <a:r>
              <a:rPr lang="en-US" dirty="0" smtClean="0"/>
              <a:t>&gt; anal</a:t>
            </a:r>
            <a:r>
              <a:rPr lang="cs-CZ" dirty="0" smtClean="0"/>
              <a:t>ýza přežití)</a:t>
            </a:r>
          </a:p>
          <a:p>
            <a:r>
              <a:rPr lang="cs-CZ" dirty="0" smtClean="0"/>
              <a:t>Kombinace datového typu predikované proměnné a prediktoru určuje použitou metodu analýzy</a:t>
            </a:r>
          </a:p>
          <a:p>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9</a:t>
            </a:fld>
            <a:endParaRPr lang="cs-CZ"/>
          </a:p>
        </p:txBody>
      </p:sp>
      <p:graphicFrame>
        <p:nvGraphicFramePr>
          <p:cNvPr id="5" name="Object 4"/>
          <p:cNvGraphicFramePr>
            <a:graphicFrameLocks noChangeAspect="1"/>
          </p:cNvGraphicFramePr>
          <p:nvPr>
            <p:extLst/>
          </p:nvPr>
        </p:nvGraphicFramePr>
        <p:xfrm>
          <a:off x="4067944" y="1412776"/>
          <a:ext cx="1800225" cy="4319588"/>
        </p:xfrm>
        <a:graphic>
          <a:graphicData uri="http://schemas.openxmlformats.org/presentationml/2006/ole">
            <mc:AlternateContent xmlns:mc="http://schemas.openxmlformats.org/markup-compatibility/2006">
              <mc:Choice xmlns:v="urn:schemas-microsoft-com:vml" Requires="v">
                <p:oleObj spid="_x0000_s105477" name="Graph" r:id="rId7" imgW="1800000" imgH="4320000" progId="STATISTICA.Graph">
                  <p:embed/>
                </p:oleObj>
              </mc:Choice>
              <mc:Fallback>
                <p:oleObj name="Graph" r:id="rId7" imgW="1800000" imgH="4320000" progId="STATISTICA.Graph">
                  <p:embed/>
                  <p:pic>
                    <p:nvPicPr>
                      <p:cNvPr id="5" name="Object 4"/>
                      <p:cNvPicPr/>
                      <p:nvPr/>
                    </p:nvPicPr>
                    <p:blipFill>
                      <a:blip r:embed="rId8"/>
                      <a:stretch>
                        <a:fillRect/>
                      </a:stretch>
                    </p:blipFill>
                    <p:spPr>
                      <a:xfrm>
                        <a:off x="4067944" y="1412776"/>
                        <a:ext cx="1800225" cy="4319588"/>
                      </a:xfrm>
                      <a:prstGeom prst="rect">
                        <a:avLst/>
                      </a:prstGeom>
                    </p:spPr>
                  </p:pic>
                </p:oleObj>
              </mc:Fallback>
            </mc:AlternateContent>
          </a:graphicData>
        </a:graphic>
      </p:graphicFrame>
      <p:sp>
        <p:nvSpPr>
          <p:cNvPr id="6" name="TextBox 5"/>
          <p:cNvSpPr txBox="1"/>
          <p:nvPr/>
        </p:nvSpPr>
        <p:spPr>
          <a:xfrm>
            <a:off x="5148064" y="3081734"/>
            <a:ext cx="1152128" cy="923330"/>
          </a:xfrm>
          <a:prstGeom prst="rect">
            <a:avLst/>
          </a:prstGeom>
          <a:noFill/>
        </p:spPr>
        <p:txBody>
          <a:bodyPr wrap="square" rtlCol="0">
            <a:spAutoFit/>
          </a:bodyPr>
          <a:lstStyle/>
          <a:p>
            <a:pPr algn="ctr"/>
            <a:r>
              <a:rPr lang="cs-CZ" b="1" dirty="0" smtClean="0"/>
              <a:t>Proč</a:t>
            </a:r>
            <a:r>
              <a:rPr lang="cs-CZ" dirty="0" smtClean="0"/>
              <a:t> variabilita?</a:t>
            </a:r>
            <a:endParaRPr lang="cs-CZ" dirty="0"/>
          </a:p>
        </p:txBody>
      </p:sp>
      <p:graphicFrame>
        <p:nvGraphicFramePr>
          <p:cNvPr id="11" name="Object 10"/>
          <p:cNvGraphicFramePr>
            <a:graphicFrameLocks noChangeAspect="1"/>
          </p:cNvGraphicFramePr>
          <p:nvPr>
            <p:extLst/>
          </p:nvPr>
        </p:nvGraphicFramePr>
        <p:xfrm>
          <a:off x="6516216" y="1124744"/>
          <a:ext cx="2160587" cy="2519363"/>
        </p:xfrm>
        <a:graphic>
          <a:graphicData uri="http://schemas.openxmlformats.org/presentationml/2006/ole">
            <mc:AlternateContent xmlns:mc="http://schemas.openxmlformats.org/markup-compatibility/2006">
              <mc:Choice xmlns:v="urn:schemas-microsoft-com:vml" Requires="v">
                <p:oleObj spid="_x0000_s105478" name="Graph" r:id="rId9" imgW="2160000" imgH="2520000" progId="STATISTICA.Graph">
                  <p:embed/>
                </p:oleObj>
              </mc:Choice>
              <mc:Fallback>
                <p:oleObj name="Graph" r:id="rId9" imgW="2160000" imgH="2520000" progId="STATISTICA.Graph">
                  <p:embed/>
                  <p:pic>
                    <p:nvPicPr>
                      <p:cNvPr id="11" name="Object 10"/>
                      <p:cNvPicPr/>
                      <p:nvPr/>
                    </p:nvPicPr>
                    <p:blipFill>
                      <a:blip r:embed="rId10"/>
                      <a:stretch>
                        <a:fillRect/>
                      </a:stretch>
                    </p:blipFill>
                    <p:spPr>
                      <a:xfrm>
                        <a:off x="6516216" y="1124744"/>
                        <a:ext cx="2160587" cy="2519363"/>
                      </a:xfrm>
                      <a:prstGeom prst="rect">
                        <a:avLst/>
                      </a:prstGeom>
                    </p:spPr>
                  </p:pic>
                </p:oleObj>
              </mc:Fallback>
            </mc:AlternateContent>
          </a:graphicData>
        </a:graphic>
      </p:graphicFrame>
      <p:sp>
        <p:nvSpPr>
          <p:cNvPr id="13" name="TextBox 12"/>
          <p:cNvSpPr txBox="1"/>
          <p:nvPr/>
        </p:nvSpPr>
        <p:spPr>
          <a:xfrm>
            <a:off x="6876256" y="836712"/>
            <a:ext cx="1944216" cy="523220"/>
          </a:xfrm>
          <a:prstGeom prst="rect">
            <a:avLst/>
          </a:prstGeom>
          <a:noFill/>
        </p:spPr>
        <p:txBody>
          <a:bodyPr wrap="square" rtlCol="0">
            <a:spAutoFit/>
          </a:bodyPr>
          <a:lstStyle/>
          <a:p>
            <a:pPr algn="ctr"/>
            <a:r>
              <a:rPr lang="cs-CZ" sz="1400" b="1" dirty="0" smtClean="0"/>
              <a:t>Vysvětluje kategoriální prediktor?</a:t>
            </a:r>
            <a:endParaRPr lang="cs-CZ" sz="1400" dirty="0"/>
          </a:p>
        </p:txBody>
      </p:sp>
      <p:graphicFrame>
        <p:nvGraphicFramePr>
          <p:cNvPr id="12" name="Object 11"/>
          <p:cNvGraphicFramePr>
            <a:graphicFrameLocks noChangeAspect="1"/>
          </p:cNvGraphicFramePr>
          <p:nvPr>
            <p:extLst/>
          </p:nvPr>
        </p:nvGraphicFramePr>
        <p:xfrm>
          <a:off x="6301109" y="3825502"/>
          <a:ext cx="2519363" cy="2519363"/>
        </p:xfrm>
        <a:graphic>
          <a:graphicData uri="http://schemas.openxmlformats.org/presentationml/2006/ole">
            <mc:AlternateContent xmlns:mc="http://schemas.openxmlformats.org/markup-compatibility/2006">
              <mc:Choice xmlns:v="urn:schemas-microsoft-com:vml" Requires="v">
                <p:oleObj spid="_x0000_s105479" name="Graph" r:id="rId11" imgW="2520000" imgH="2520000" progId="STATISTICA.Graph">
                  <p:embed/>
                </p:oleObj>
              </mc:Choice>
              <mc:Fallback>
                <p:oleObj name="Graph" r:id="rId11" imgW="2520000" imgH="2520000" progId="STATISTICA.Graph">
                  <p:embed/>
                  <p:pic>
                    <p:nvPicPr>
                      <p:cNvPr id="12" name="Object 11"/>
                      <p:cNvPicPr/>
                      <p:nvPr/>
                    </p:nvPicPr>
                    <p:blipFill>
                      <a:blip r:embed="rId12"/>
                      <a:stretch>
                        <a:fillRect/>
                      </a:stretch>
                    </p:blipFill>
                    <p:spPr>
                      <a:xfrm>
                        <a:off x="6301109" y="3825502"/>
                        <a:ext cx="2519363" cy="2519363"/>
                      </a:xfrm>
                      <a:prstGeom prst="rect">
                        <a:avLst/>
                      </a:prstGeom>
                    </p:spPr>
                  </p:pic>
                </p:oleObj>
              </mc:Fallback>
            </mc:AlternateContent>
          </a:graphicData>
        </a:graphic>
      </p:graphicFrame>
      <p:sp>
        <p:nvSpPr>
          <p:cNvPr id="15" name="TextBox 14"/>
          <p:cNvSpPr txBox="1"/>
          <p:nvPr/>
        </p:nvSpPr>
        <p:spPr>
          <a:xfrm>
            <a:off x="6804248" y="3736504"/>
            <a:ext cx="1944216" cy="523220"/>
          </a:xfrm>
          <a:prstGeom prst="rect">
            <a:avLst/>
          </a:prstGeom>
          <a:noFill/>
        </p:spPr>
        <p:txBody>
          <a:bodyPr wrap="square" rtlCol="0">
            <a:spAutoFit/>
          </a:bodyPr>
          <a:lstStyle/>
          <a:p>
            <a:pPr algn="ctr"/>
            <a:r>
              <a:rPr lang="cs-CZ" sz="1400" b="1" dirty="0" smtClean="0"/>
              <a:t>Vysvětluje spojitý prediktor?</a:t>
            </a:r>
            <a:endParaRPr lang="cs-CZ" sz="1400" dirty="0"/>
          </a:p>
        </p:txBody>
      </p:sp>
      <p:sp>
        <p:nvSpPr>
          <p:cNvPr id="14" name="Right Arrow 13"/>
          <p:cNvSpPr/>
          <p:nvPr/>
        </p:nvSpPr>
        <p:spPr>
          <a:xfrm rot="18900000">
            <a:off x="5547912" y="2310842"/>
            <a:ext cx="978408" cy="314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Right Arrow 16"/>
          <p:cNvSpPr/>
          <p:nvPr/>
        </p:nvSpPr>
        <p:spPr>
          <a:xfrm rot="2700000">
            <a:off x="5403895" y="4376979"/>
            <a:ext cx="978408" cy="314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Nadpis 1"/>
          <p:cNvSpPr txBox="1">
            <a:spLocks/>
          </p:cNvSpPr>
          <p:nvPr/>
        </p:nvSpPr>
        <p:spPr>
          <a:xfrm>
            <a:off x="535583" y="111783"/>
            <a:ext cx="8167663" cy="70609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cs-CZ" b="1" dirty="0" smtClean="0"/>
              <a:t>Cíle vícerozměrné analýzy dat</a:t>
            </a:r>
            <a:r>
              <a:rPr lang="cs-CZ" dirty="0" smtClean="0"/>
              <a:t/>
            </a:r>
            <a:br>
              <a:rPr lang="cs-CZ" dirty="0" smtClean="0"/>
            </a:br>
            <a:r>
              <a:rPr lang="cs-CZ" dirty="0" smtClean="0"/>
              <a:t>5. Predikce </a:t>
            </a:r>
            <a:r>
              <a:rPr lang="cs-CZ" dirty="0"/>
              <a:t>spojitých hodnot</a:t>
            </a:r>
            <a:endParaRPr lang="en-US" dirty="0"/>
          </a:p>
        </p:txBody>
      </p:sp>
    </p:spTree>
    <p:extLst>
      <p:ext uri="{BB962C8B-B14F-4D97-AF65-F5344CB8AC3E}">
        <p14:creationId xmlns:p14="http://schemas.microsoft.com/office/powerpoint/2010/main" val="1693613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5957</TotalTime>
  <Words>4482</Words>
  <Application>Microsoft Office PowerPoint</Application>
  <PresentationFormat>On-screen Show (4:3)</PresentationFormat>
  <Paragraphs>980</Paragraphs>
  <Slides>71</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5</vt:i4>
      </vt:variant>
      <vt:variant>
        <vt:lpstr>Slide Titles</vt:lpstr>
      </vt:variant>
      <vt:variant>
        <vt:i4>71</vt:i4>
      </vt:variant>
    </vt:vector>
  </HeadingPairs>
  <TitlesOfParts>
    <vt:vector size="85" baseType="lpstr">
      <vt:lpstr>Arial</vt:lpstr>
      <vt:lpstr>Arial Black</vt:lpstr>
      <vt:lpstr>Calibri</vt:lpstr>
      <vt:lpstr>Symbol</vt:lpstr>
      <vt:lpstr>Times New Roman</vt:lpstr>
      <vt:lpstr>Verdana</vt:lpstr>
      <vt:lpstr>Wingdings</vt:lpstr>
      <vt:lpstr>Wingdings 2</vt:lpstr>
      <vt:lpstr>Office Theme</vt:lpstr>
      <vt:lpstr>Graph</vt:lpstr>
      <vt:lpstr>Artwork</vt:lpstr>
      <vt:lpstr>Rovnice</vt:lpstr>
      <vt:lpstr>Graf</vt:lpstr>
      <vt:lpstr>Equation</vt:lpstr>
      <vt:lpstr>Vícerozměrné statistické metody </vt:lpstr>
      <vt:lpstr>Vícerozměrné statistické metody </vt:lpstr>
      <vt:lpstr>Význam a cíle vícerozměrné analýzy dat</vt:lpstr>
      <vt:lpstr>Význam a cíle vícerozměrné analýzy dat II</vt:lpstr>
      <vt:lpstr>Cíle vícerozměrné analýzy dat 1. Testování hypotéz o vícerozměrných datech</vt:lpstr>
      <vt:lpstr>Cíle vícerozměrné analýzy dat 2. Vytvoření shluků subjektů, objektů nebo proměnných </vt:lpstr>
      <vt:lpstr>Cíle vícerozměrné analýzy dat 3. Redukce vícerozměrných dat</vt:lpstr>
      <vt:lpstr>Cíle vícerozměrné analýzy dat 4. Klasifikace subjektů či objektů</vt:lpstr>
      <vt:lpstr>PowerPoint Presentation</vt:lpstr>
      <vt:lpstr>Cíle vícerozměrné analýzy dat - doplnění</vt:lpstr>
      <vt:lpstr>Příklad vícerozměrného popisu objektů</vt:lpstr>
      <vt:lpstr>Vícerozměrná analýza dat = pohled ze správného úhlu</vt:lpstr>
      <vt:lpstr>Obecný princip redukce dimenzionality dat</vt:lpstr>
      <vt:lpstr>Obecný princip hledání shluků v datech</vt:lpstr>
      <vt:lpstr>Omezení vícerozměrné analýzy dat</vt:lpstr>
      <vt:lpstr>Korelace jako princip výpočtu vícerozměrných analýz</vt:lpstr>
      <vt:lpstr>Analýza kontingenčních tabule jako princip výpočtu vícerozměrných analýz</vt:lpstr>
      <vt:lpstr>Euklidovská vzdálenost jako princip výpočtu vícerozměrných analýz</vt:lpstr>
      <vt:lpstr>Základní typy vícerozměrných analýz  </vt:lpstr>
      <vt:lpstr>Typy vícerozměrných analýz</vt:lpstr>
      <vt:lpstr>Vícerozměrné statistické metody </vt:lpstr>
      <vt:lpstr>Význam statistické analýzy dat</vt:lpstr>
      <vt:lpstr>Variabilita jako základní pojem ve statistice</vt:lpstr>
      <vt:lpstr>Práce s variabilitou v analýze dat</vt:lpstr>
      <vt:lpstr>Co může statistika říci o naší realitě? </vt:lpstr>
      <vt:lpstr>Statistika a zobecnění výsledků</vt:lpstr>
      <vt:lpstr>Vzorkování a jeho význam ve statistice</vt:lpstr>
      <vt:lpstr>Velikost vzorku a přesnost statistických výstupů</vt:lpstr>
      <vt:lpstr>Předpoklady statistické analýzy</vt:lpstr>
      <vt:lpstr>Normální rozložení jako předpoklad statistické analýzy dat</vt:lpstr>
      <vt:lpstr>Obecné schéma aplikace statistické analýzy</vt:lpstr>
      <vt:lpstr>Vícerozměrné statistické metody </vt:lpstr>
      <vt:lpstr>Typy proměnných a jejich popisné statistiky</vt:lpstr>
      <vt:lpstr>Řada dat a její vlastnosti</vt:lpstr>
      <vt:lpstr>Populace a vzorek</vt:lpstr>
      <vt:lpstr>Popisná statistika: odhad reality</vt:lpstr>
      <vt:lpstr>Koncept intervalu spolehlivosti a jeho interpretace</vt:lpstr>
      <vt:lpstr>Vícerozměrné statistické metody </vt:lpstr>
      <vt:lpstr>Testování hypotéz: základní principy</vt:lpstr>
      <vt:lpstr>Statistické testování – základní pojmy</vt:lpstr>
      <vt:lpstr>Co znamená pravděpodobnost, že pozorovaný rozdíl je výsledkem pouhé náhody ?</vt:lpstr>
      <vt:lpstr>Možné chyby při testování hypotéz</vt:lpstr>
      <vt:lpstr>Klinická a statistická významnost</vt:lpstr>
      <vt:lpstr>Statistická vs. klinická významnost</vt:lpstr>
      <vt:lpstr>Parametrické vs. neparametrické testy</vt:lpstr>
      <vt:lpstr>One-sample vs. two sample testy</vt:lpstr>
      <vt:lpstr>One-tailed vs. Two-tailed testy</vt:lpstr>
      <vt:lpstr>Nepárový vs. párový design</vt:lpstr>
      <vt:lpstr>Statistické testy a normalita dat</vt:lpstr>
      <vt:lpstr>Vícerozměrné statistické metody </vt:lpstr>
      <vt:lpstr>One sample t-test</vt:lpstr>
      <vt:lpstr>Dvouvýběrové testy: párové a nepárové </vt:lpstr>
      <vt:lpstr>Dvouvýběrové testy: párové a nepárové</vt:lpstr>
      <vt:lpstr>Dvouvýběrové testy: párové a nepárové</vt:lpstr>
      <vt:lpstr>Předpoklady nepárového dvouvýběrového  t-testu</vt:lpstr>
      <vt:lpstr>Nepárový dvouvýběrový t-test – výpočet I</vt:lpstr>
      <vt:lpstr>Nepárový dvouvýběrový t-test – výpočet II</vt:lpstr>
      <vt:lpstr>Dvouvýběrový t-test - příklad</vt:lpstr>
      <vt:lpstr>Test dobré shody - základní teorie</vt:lpstr>
      <vt:lpstr>Kontingenční tabulky - 0 :Nezávislost dvou jevů A a B</vt:lpstr>
      <vt:lpstr>Kontingenční tabulky: příklad</vt:lpstr>
      <vt:lpstr>ANOVA – základní výpočet</vt:lpstr>
      <vt:lpstr>Jednoduchý ANOVA design</vt:lpstr>
      <vt:lpstr>Nested ANOVA</vt:lpstr>
      <vt:lpstr>Two way ANOVA</vt:lpstr>
      <vt:lpstr>Modely analýzy rozptylu -  základní výstup</vt:lpstr>
      <vt:lpstr>Základy korelační analýzy I</vt:lpstr>
      <vt:lpstr>Základy korelační analýzy II</vt:lpstr>
      <vt:lpstr>Základy korelační analýzy III</vt:lpstr>
      <vt:lpstr>Základy regresní analýzy</vt:lpstr>
      <vt:lpstr>Regresní analýza přímky: lineární regrese</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Jarkovsky</dc:creator>
  <cp:lastModifiedBy>Jiří Jarkovský</cp:lastModifiedBy>
  <cp:revision>179</cp:revision>
  <dcterms:created xsi:type="dcterms:W3CDTF">2010-11-20T15:58:13Z</dcterms:created>
  <dcterms:modified xsi:type="dcterms:W3CDTF">2019-12-09T06:40:55Z</dcterms:modified>
</cp:coreProperties>
</file>