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519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40" r:id="rId12"/>
    <p:sldId id="531" r:id="rId13"/>
    <p:sldId id="541" r:id="rId14"/>
    <p:sldId id="542" r:id="rId15"/>
    <p:sldId id="535" r:id="rId16"/>
    <p:sldId id="543" r:id="rId17"/>
    <p:sldId id="537" r:id="rId18"/>
    <p:sldId id="544" r:id="rId19"/>
    <p:sldId id="547" r:id="rId20"/>
    <p:sldId id="549" r:id="rId21"/>
    <p:sldId id="538" r:id="rId22"/>
    <p:sldId id="548" r:id="rId23"/>
    <p:sldId id="550" r:id="rId24"/>
    <p:sldId id="552" r:id="rId25"/>
    <p:sldId id="551" r:id="rId26"/>
    <p:sldId id="553" r:id="rId27"/>
    <p:sldId id="529" r:id="rId28"/>
    <p:sldId id="545" r:id="rId29"/>
    <p:sldId id="530" r:id="rId30"/>
    <p:sldId id="54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kovsky\Desktop\FSTA\priklady_P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kovsky\Desktop\FSTA\priklady_P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kovsky\Desktop\FSTA\priklady_P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kovsky\Desktop\FSTA\priklady_P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biploty!$E$7</c:f>
              <c:strCache>
                <c:ptCount val="1"/>
                <c:pt idx="0">
                  <c:v>Factor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dLbls>
            <c:dLbl>
              <c:idx val="0"/>
              <c:layout/>
              <c:tx>
                <c:strRef>
                  <c:f>biploty!$C$8</c:f>
                  <c:strCache>
                    <c:ptCount val="1"/>
                    <c:pt idx="0">
                      <c:v>SEPALLEN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biploty!$C$9</c:f>
                  <c:strCache>
                    <c:ptCount val="1"/>
                    <c:pt idx="0">
                      <c:v>SEPALWID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biploty!$C$10</c:f>
                  <c:strCache>
                    <c:ptCount val="1"/>
                    <c:pt idx="0">
                      <c:v>PETALLEN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biploty!$C$11</c:f>
                  <c:strCache>
                    <c:ptCount val="1"/>
                    <c:pt idx="0">
                      <c:v>PETALWID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biploty!$D$8:$D$11</c:f>
              <c:numCache>
                <c:formatCode>0.000000</c:formatCode>
                <c:ptCount val="4"/>
                <c:pt idx="0">
                  <c:v>-0.36138659178536842</c:v>
                </c:pt>
                <c:pt idx="1">
                  <c:v>8.4522514064568746E-2</c:v>
                </c:pt>
                <c:pt idx="2">
                  <c:v>-0.85667060594983424</c:v>
                </c:pt>
                <c:pt idx="3">
                  <c:v>-0.35828919715155105</c:v>
                </c:pt>
              </c:numCache>
            </c:numRef>
          </c:xVal>
          <c:yVal>
            <c:numRef>
              <c:f>biploty!$E$8:$E$11</c:f>
              <c:numCache>
                <c:formatCode>0.000000</c:formatCode>
                <c:ptCount val="4"/>
                <c:pt idx="0">
                  <c:v>0.65658877128684145</c:v>
                </c:pt>
                <c:pt idx="1">
                  <c:v>0.73016143478502704</c:v>
                </c:pt>
                <c:pt idx="2">
                  <c:v>-0.17337266279585661</c:v>
                </c:pt>
                <c:pt idx="3">
                  <c:v>-7.5481019917464101E-2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83808"/>
        <c:axId val="83385728"/>
      </c:scatterChart>
      <c:valAx>
        <c:axId val="83383808"/>
        <c:scaling>
          <c:orientation val="minMax"/>
          <c:max val="1"/>
          <c:min val="-1"/>
        </c:scaling>
        <c:delete val="0"/>
        <c:axPos val="b"/>
        <c:numFmt formatCode="0.0" sourceLinked="0"/>
        <c:majorTickMark val="out"/>
        <c:minorTickMark val="none"/>
        <c:tickLblPos val="nextTo"/>
        <c:crossAx val="83385728"/>
        <c:crosses val="autoZero"/>
        <c:crossBetween val="midCat"/>
      </c:valAx>
      <c:valAx>
        <c:axId val="83385728"/>
        <c:scaling>
          <c:orientation val="minMax"/>
          <c:max val="1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crossAx val="83383808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biploty!$E$14</c:f>
              <c:strCache>
                <c:ptCount val="1"/>
                <c:pt idx="0">
                  <c:v>Factor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biploty!$D$15:$D$164</c:f>
              <c:numCache>
                <c:formatCode>0.00000</c:formatCode>
                <c:ptCount val="150"/>
                <c:pt idx="0">
                  <c:v>2.7033597823351569</c:v>
                </c:pt>
                <c:pt idx="1">
                  <c:v>-2.1594376424890491</c:v>
                </c:pt>
                <c:pt idx="2">
                  <c:v>-1.0881032577116658</c:v>
                </c:pt>
                <c:pt idx="3">
                  <c:v>-2.3141547052355991</c:v>
                </c:pt>
                <c:pt idx="4">
                  <c:v>-1.4441612423295089</c:v>
                </c:pt>
                <c:pt idx="5">
                  <c:v>2.8205377507406064</c:v>
                </c:pt>
                <c:pt idx="6">
                  <c:v>-1.9222678009026004</c:v>
                </c:pt>
                <c:pt idx="7">
                  <c:v>-0.94473372801981337</c:v>
                </c:pt>
                <c:pt idx="8">
                  <c:v>-1.1162831773500497</c:v>
                </c:pt>
                <c:pt idx="9">
                  <c:v>3.215939415648609</c:v>
                </c:pt>
                <c:pt idx="10">
                  <c:v>-0.89081519846944934</c:v>
                </c:pt>
                <c:pt idx="11">
                  <c:v>-1.3800264359155106</c:v>
                </c:pt>
                <c:pt idx="12">
                  <c:v>-1.7643457170444286</c:v>
                </c:pt>
                <c:pt idx="13">
                  <c:v>-4.5226976298700518E-2</c:v>
                </c:pt>
                <c:pt idx="14">
                  <c:v>-1.9496890593990683</c:v>
                </c:pt>
                <c:pt idx="15">
                  <c:v>-1.4152358767039022</c:v>
                </c:pt>
                <c:pt idx="16">
                  <c:v>-2.5630133750774746</c:v>
                </c:pt>
                <c:pt idx="17">
                  <c:v>2.3027331822262047</c:v>
                </c:pt>
                <c:pt idx="18">
                  <c:v>-0.64166908425807789</c:v>
                </c:pt>
                <c:pt idx="19">
                  <c:v>-1.9009416142184228</c:v>
                </c:pt>
                <c:pt idx="20">
                  <c:v>-3.4870553642902777</c:v>
                </c:pt>
                <c:pt idx="21">
                  <c:v>-1.0950606626324466</c:v>
                </c:pt>
                <c:pt idx="22">
                  <c:v>-2.4187461827328245</c:v>
                </c:pt>
                <c:pt idx="23">
                  <c:v>-3.3970387360532559</c:v>
                </c:pt>
                <c:pt idx="24">
                  <c:v>-0.52123224390977407</c:v>
                </c:pt>
                <c:pt idx="25">
                  <c:v>2.6252380498503696</c:v>
                </c:pt>
                <c:pt idx="26">
                  <c:v>-1.9441097945469674</c:v>
                </c:pt>
                <c:pt idx="27">
                  <c:v>-1.2848256888583511</c:v>
                </c:pt>
                <c:pt idx="28">
                  <c:v>-0.93248853231231843</c:v>
                </c:pt>
                <c:pt idx="29">
                  <c:v>-0.35788841799730781</c:v>
                </c:pt>
                <c:pt idx="30">
                  <c:v>2.5873984766893501</c:v>
                </c:pt>
                <c:pt idx="31">
                  <c:v>-1.3901888619479135</c:v>
                </c:pt>
                <c:pt idx="32">
                  <c:v>6.8126492068362826E-2</c:v>
                </c:pt>
                <c:pt idx="33">
                  <c:v>-1.5271666148145171</c:v>
                </c:pt>
                <c:pt idx="34">
                  <c:v>-1.9044563747934262</c:v>
                </c:pt>
                <c:pt idx="35">
                  <c:v>2.6395347153845403</c:v>
                </c:pt>
                <c:pt idx="36">
                  <c:v>2.8006841154482194</c:v>
                </c:pt>
                <c:pt idx="37">
                  <c:v>-0.58800644333986374</c:v>
                </c:pt>
                <c:pt idx="38">
                  <c:v>-3.2306736614320908</c:v>
                </c:pt>
                <c:pt idx="39">
                  <c:v>2.9974065465949042</c:v>
                </c:pt>
                <c:pt idx="40">
                  <c:v>-2.275430503872204</c:v>
                </c:pt>
                <c:pt idx="41">
                  <c:v>2.4056144850974834</c:v>
                </c:pt>
                <c:pt idx="42">
                  <c:v>-0.23054802355945594</c:v>
                </c:pt>
                <c:pt idx="43">
                  <c:v>2.9805020437819905</c:v>
                </c:pt>
                <c:pt idx="44">
                  <c:v>-3.499920038924536</c:v>
                </c:pt>
                <c:pt idx="45">
                  <c:v>-1.388766131691465</c:v>
                </c:pt>
                <c:pt idx="46">
                  <c:v>2.6319893872743436</c:v>
                </c:pt>
                <c:pt idx="47">
                  <c:v>-0.46480028840377946</c:v>
                </c:pt>
                <c:pt idx="48">
                  <c:v>-2.6140904738108302</c:v>
                </c:pt>
                <c:pt idx="49">
                  <c:v>2.7144514267577051</c:v>
                </c:pt>
                <c:pt idx="50">
                  <c:v>2.5381482589989375</c:v>
                </c:pt>
                <c:pt idx="51">
                  <c:v>-1.2911320591150206</c:v>
                </c:pt>
                <c:pt idx="52">
                  <c:v>2.3557540491237705</c:v>
                </c:pt>
                <c:pt idx="53">
                  <c:v>2.5066689069258192</c:v>
                </c:pt>
                <c:pt idx="54">
                  <c:v>2.8662416521186671</c:v>
                </c:pt>
                <c:pt idx="55">
                  <c:v>-1.7812948100451109</c:v>
                </c:pt>
                <c:pt idx="56">
                  <c:v>-2.123608722773894</c:v>
                </c:pt>
                <c:pt idx="57">
                  <c:v>3.2238037438656497</c:v>
                </c:pt>
                <c:pt idx="58">
                  <c:v>2.6447503899420273</c:v>
                </c:pt>
                <c:pt idx="59">
                  <c:v>2.2094892377836772</c:v>
                </c:pt>
                <c:pt idx="60">
                  <c:v>-0.9278607809442474</c:v>
                </c:pt>
                <c:pt idx="61">
                  <c:v>-1.2585081605114876</c:v>
                </c:pt>
                <c:pt idx="62">
                  <c:v>2.7141416872943229</c:v>
                </c:pt>
                <c:pt idx="63">
                  <c:v>2.6841256259695343</c:v>
                </c:pt>
                <c:pt idx="64">
                  <c:v>-0.66028376169693714</c:v>
                </c:pt>
                <c:pt idx="65">
                  <c:v>-0.23610499331767199</c:v>
                </c:pt>
                <c:pt idx="66">
                  <c:v>2.4688200731213366</c:v>
                </c:pt>
                <c:pt idx="67">
                  <c:v>2.8394621676428478</c:v>
                </c:pt>
                <c:pt idx="68">
                  <c:v>-0.81329064981754151</c:v>
                </c:pt>
                <c:pt idx="69">
                  <c:v>0.30558377802430808</c:v>
                </c:pt>
                <c:pt idx="70">
                  <c:v>2.386039033531131</c:v>
                </c:pt>
                <c:pt idx="71">
                  <c:v>2.7287165365545278</c:v>
                </c:pt>
                <c:pt idx="72">
                  <c:v>-3.0764999316871862</c:v>
                </c:pt>
                <c:pt idx="73">
                  <c:v>-2.1442433143020807</c:v>
                </c:pt>
                <c:pt idx="74">
                  <c:v>-1.4152358767039022</c:v>
                </c:pt>
                <c:pt idx="75">
                  <c:v>-0.37621565106667071</c:v>
                </c:pt>
                <c:pt idx="76">
                  <c:v>-2.3880030160034664</c:v>
                </c:pt>
                <c:pt idx="77">
                  <c:v>2.4099324970021727</c:v>
                </c:pt>
                <c:pt idx="78">
                  <c:v>2.6488623343499098</c:v>
                </c:pt>
                <c:pt idx="79">
                  <c:v>-2.6166760159956883</c:v>
                </c:pt>
                <c:pt idx="80">
                  <c:v>-1.9050981488140748</c:v>
                </c:pt>
                <c:pt idx="81">
                  <c:v>-1.1693263393415001</c:v>
                </c:pt>
                <c:pt idx="82">
                  <c:v>-1.9715310530434345</c:v>
                </c:pt>
                <c:pt idx="83">
                  <c:v>0.74912266982965592</c:v>
                </c:pt>
                <c:pt idx="84">
                  <c:v>-0.3569814947010474</c:v>
                </c:pt>
                <c:pt idx="85">
                  <c:v>-0.3319344799450587</c:v>
                </c:pt>
                <c:pt idx="86">
                  <c:v>2.5987367491005848</c:v>
                </c:pt>
                <c:pt idx="87">
                  <c:v>2.6369268781057964</c:v>
                </c:pt>
                <c:pt idx="88">
                  <c:v>-3.7956454220728819</c:v>
                </c:pt>
                <c:pt idx="89">
                  <c:v>-1.3007917126376569</c:v>
                </c:pt>
                <c:pt idx="90">
                  <c:v>2.2808596328444906</c:v>
                </c:pt>
                <c:pt idx="91">
                  <c:v>-1.0441318260534354</c:v>
                </c:pt>
                <c:pt idx="92">
                  <c:v>8.7454040828951612E-3</c:v>
                </c:pt>
                <c:pt idx="93">
                  <c:v>-0.80685831250041229</c:v>
                </c:pt>
                <c:pt idx="94">
                  <c:v>2.6261449731466304</c:v>
                </c:pt>
                <c:pt idx="95">
                  <c:v>2.8863827317805506</c:v>
                </c:pt>
                <c:pt idx="96">
                  <c:v>0.50784088383532477</c:v>
                </c:pt>
                <c:pt idx="97">
                  <c:v>0.18962247237850108</c:v>
                </c:pt>
                <c:pt idx="98">
                  <c:v>-0.13642871155801556</c:v>
                </c:pt>
                <c:pt idx="99">
                  <c:v>2.8889905690592936</c:v>
                </c:pt>
                <c:pt idx="100">
                  <c:v>2.745342855641407</c:v>
                </c:pt>
                <c:pt idx="101">
                  <c:v>-2.4278179130660447</c:v>
                </c:pt>
                <c:pt idx="102">
                  <c:v>-0.64257600755433819</c:v>
                </c:pt>
                <c:pt idx="103">
                  <c:v>-2.8416727781038693</c:v>
                </c:pt>
                <c:pt idx="104">
                  <c:v>-0.51169855744759773</c:v>
                </c:pt>
                <c:pt idx="105">
                  <c:v>2.5900063139680936</c:v>
                </c:pt>
                <c:pt idx="106">
                  <c:v>2.7701024260278988</c:v>
                </c:pt>
                <c:pt idx="107">
                  <c:v>-1.1990011054655605</c:v>
                </c:pt>
                <c:pt idx="108">
                  <c:v>-0.26497650811204698</c:v>
                </c:pt>
                <c:pt idx="109">
                  <c:v>-2.9325870689936875</c:v>
                </c:pt>
                <c:pt idx="110">
                  <c:v>-2.321228816573377</c:v>
                </c:pt>
                <c:pt idx="111">
                  <c:v>2.6727557978209515</c:v>
                </c:pt>
                <c:pt idx="112">
                  <c:v>-1.2206908824443528</c:v>
                </c:pt>
                <c:pt idx="113">
                  <c:v>-0.81509523576659992</c:v>
                </c:pt>
                <c:pt idx="114">
                  <c:v>2.5069470906518534</c:v>
                </c:pt>
                <c:pt idx="115">
                  <c:v>-0.24595767988669295</c:v>
                </c:pt>
                <c:pt idx="116">
                  <c:v>-1.2981838753589134</c:v>
                </c:pt>
                <c:pt idx="117">
                  <c:v>-0.92172892244703686</c:v>
                </c:pt>
                <c:pt idx="118">
                  <c:v>-0.71485332591141193</c:v>
                </c:pt>
                <c:pt idx="119">
                  <c:v>0.90646986494883441</c:v>
                </c:pt>
                <c:pt idx="120">
                  <c:v>-0.29900084187814374</c:v>
                </c:pt>
                <c:pt idx="121">
                  <c:v>-2.350005920044639</c:v>
                </c:pt>
                <c:pt idx="122">
                  <c:v>-2.1076111432572411</c:v>
                </c:pt>
                <c:pt idx="123">
                  <c:v>2.6235278752244238</c:v>
                </c:pt>
                <c:pt idx="124">
                  <c:v>2.6482967062543792</c:v>
                </c:pt>
                <c:pt idx="125">
                  <c:v>-2.9167509667860707</c:v>
                </c:pt>
                <c:pt idx="126">
                  <c:v>-1.6617741536365309</c:v>
                </c:pt>
                <c:pt idx="127">
                  <c:v>-0.98493451047089009</c:v>
                </c:pt>
                <c:pt idx="128">
                  <c:v>0.17392537168176689</c:v>
                </c:pt>
                <c:pt idx="129">
                  <c:v>-1.4643023219913935</c:v>
                </c:pt>
                <c:pt idx="130">
                  <c:v>-1.8034019529650904</c:v>
                </c:pt>
                <c:pt idx="131">
                  <c:v>-2.1655917960801441</c:v>
                </c:pt>
                <c:pt idx="132">
                  <c:v>-0.16641321714545751</c:v>
                </c:pt>
                <c:pt idx="133">
                  <c:v>2.6127552309087205</c:v>
                </c:pt>
                <c:pt idx="134">
                  <c:v>2.7861092661880154</c:v>
                </c:pt>
                <c:pt idx="135">
                  <c:v>2.8493687050431005</c:v>
                </c:pt>
                <c:pt idx="136">
                  <c:v>-1.3461635794584514</c:v>
                </c:pt>
                <c:pt idx="137">
                  <c:v>2.1998203236175784</c:v>
                </c:pt>
                <c:pt idx="138">
                  <c:v>2.587986399878766</c:v>
                </c:pt>
                <c:pt idx="139">
                  <c:v>-0.18331771995837126</c:v>
                </c:pt>
                <c:pt idx="140">
                  <c:v>-0.90017437317216731</c:v>
                </c:pt>
                <c:pt idx="141">
                  <c:v>-1.3320244367220879</c:v>
                </c:pt>
                <c:pt idx="142">
                  <c:v>2.3102562152425161</c:v>
                </c:pt>
                <c:pt idx="143">
                  <c:v>2.5437052287571542</c:v>
                </c:pt>
                <c:pt idx="144">
                  <c:v>2.5623199061960134</c:v>
                </c:pt>
                <c:pt idx="145">
                  <c:v>-1.5859282238732209</c:v>
                </c:pt>
                <c:pt idx="146">
                  <c:v>-1.5578021550660701</c:v>
                </c:pt>
                <c:pt idx="147">
                  <c:v>-2.5311927278036266</c:v>
                </c:pt>
                <c:pt idx="148">
                  <c:v>2.5430857498303903</c:v>
                </c:pt>
                <c:pt idx="149">
                  <c:v>0.70453175924466238</c:v>
                </c:pt>
              </c:numCache>
            </c:numRef>
          </c:xVal>
          <c:yVal>
            <c:numRef>
              <c:f>biploty!$E$15:$E$164</c:f>
              <c:numCache>
                <c:formatCode>0.00000</c:formatCode>
                <c:ptCount val="150"/>
                <c:pt idx="0">
                  <c:v>0.10770608249941203</c:v>
                </c:pt>
                <c:pt idx="1">
                  <c:v>-0.21727757866904923</c:v>
                </c:pt>
                <c:pt idx="2">
                  <c:v>7.4590675197716255E-2</c:v>
                </c:pt>
                <c:pt idx="3">
                  <c:v>0.18365127916901852</c:v>
                </c:pt>
                <c:pt idx="4">
                  <c:v>-0.14341341045758046</c:v>
                </c:pt>
                <c:pt idx="5">
                  <c:v>-8.9461384528568444E-2</c:v>
                </c:pt>
                <c:pt idx="6">
                  <c:v>0.40920346681606179</c:v>
                </c:pt>
                <c:pt idx="7">
                  <c:v>-0.54314555077976645</c:v>
                </c:pt>
                <c:pt idx="8">
                  <c:v>-8.4616852194787942E-2</c:v>
                </c:pt>
                <c:pt idx="9">
                  <c:v>0.13346806953852614</c:v>
                </c:pt>
                <c:pt idx="10">
                  <c:v>-3.4464444368268649E-2</c:v>
                </c:pt>
                <c:pt idx="11">
                  <c:v>-0.42095428731388168</c:v>
                </c:pt>
                <c:pt idx="12">
                  <c:v>7.8858854518475699E-2</c:v>
                </c:pt>
                <c:pt idx="13">
                  <c:v>-0.58383437747186406</c:v>
                </c:pt>
                <c:pt idx="14">
                  <c:v>4.194325966321151E-2</c:v>
                </c:pt>
                <c:pt idx="15">
                  <c:v>-0.57491634754648924</c:v>
                </c:pt>
                <c:pt idx="16">
                  <c:v>0.27786260292919462</c:v>
                </c:pt>
                <c:pt idx="17">
                  <c:v>9.8708854814099745E-2</c:v>
                </c:pt>
                <c:pt idx="18">
                  <c:v>-0.4182468715686784</c:v>
                </c:pt>
                <c:pt idx="19">
                  <c:v>0.11662795851202351</c:v>
                </c:pt>
                <c:pt idx="20">
                  <c:v>1.1757393297134295</c:v>
                </c:pt>
                <c:pt idx="21">
                  <c:v>0.28346827006152914</c:v>
                </c:pt>
                <c:pt idx="22">
                  <c:v>0.30479819785469175</c:v>
                </c:pt>
                <c:pt idx="23">
                  <c:v>0.55083667302805528</c:v>
                </c:pt>
                <c:pt idx="24">
                  <c:v>-1.192758727000645</c:v>
                </c:pt>
                <c:pt idx="25">
                  <c:v>0.59937002137942386</c:v>
                </c:pt>
                <c:pt idx="26">
                  <c:v>0.18753230280060484</c:v>
                </c:pt>
                <c:pt idx="27">
                  <c:v>0.68516047046730866</c:v>
                </c:pt>
                <c:pt idx="28">
                  <c:v>0.31833363826262895</c:v>
                </c:pt>
                <c:pt idx="29">
                  <c:v>-6.8925031656013894E-2</c:v>
                </c:pt>
                <c:pt idx="30">
                  <c:v>-0.20431849127413304</c:v>
                </c:pt>
                <c:pt idx="31">
                  <c:v>-0.28266093799055042</c:v>
                </c:pt>
                <c:pt idx="32">
                  <c:v>-0.70517213179946503</c:v>
                </c:pt>
                <c:pt idx="33">
                  <c:v>-0.37531698258048851</c:v>
                </c:pt>
                <c:pt idx="34">
                  <c:v>0.11925069209197242</c:v>
                </c:pt>
                <c:pt idx="35">
                  <c:v>0.31203998023528318</c:v>
                </c:pt>
                <c:pt idx="36">
                  <c:v>0.26864373779798284</c:v>
                </c:pt>
                <c:pt idx="37">
                  <c:v>-0.48428741998121805</c:v>
                </c:pt>
                <c:pt idx="38">
                  <c:v>1.3741650867930475</c:v>
                </c:pt>
                <c:pt idx="39">
                  <c:v>-0.34192605747160942</c:v>
                </c:pt>
                <c:pt idx="40">
                  <c:v>0.33499060582167739</c:v>
                </c:pt>
                <c:pt idx="41">
                  <c:v>0.18887142893026057</c:v>
                </c:pt>
                <c:pt idx="42">
                  <c:v>-0.40438584800732491</c:v>
                </c:pt>
                <c:pt idx="43">
                  <c:v>-0.48795834442861502</c:v>
                </c:pt>
                <c:pt idx="44">
                  <c:v>0.46067409891189509</c:v>
                </c:pt>
                <c:pt idx="45">
                  <c:v>-0.20439932735215094</c:v>
                </c:pt>
                <c:pt idx="46">
                  <c:v>-0.19696122492431412</c:v>
                </c:pt>
                <c:pt idx="47">
                  <c:v>-0.67071154451171999</c:v>
                </c:pt>
                <c:pt idx="48">
                  <c:v>0.56090135512307782</c:v>
                </c:pt>
                <c:pt idx="49">
                  <c:v>-0.25020820418521084</c:v>
                </c:pt>
                <c:pt idx="50">
                  <c:v>0.50377114446143811</c:v>
                </c:pt>
                <c:pt idx="51">
                  <c:v>-0.11666865117401141</c:v>
                </c:pt>
                <c:pt idx="52">
                  <c:v>-3.7281859677382026E-2</c:v>
                </c:pt>
                <c:pt idx="53">
                  <c:v>-0.14601688049526729</c:v>
                </c:pt>
                <c:pt idx="54">
                  <c:v>6.9364471580080952E-2</c:v>
                </c:pt>
                <c:pt idx="55">
                  <c:v>-0.49990168107813604</c:v>
                </c:pt>
                <c:pt idx="56">
                  <c:v>-0.20972947667730282</c:v>
                </c:pt>
                <c:pt idx="57">
                  <c:v>-0.51139458700638185</c:v>
                </c:pt>
                <c:pt idx="58">
                  <c:v>1.1787646364375755</c:v>
                </c:pt>
                <c:pt idx="59">
                  <c:v>0.43666314163918829</c:v>
                </c:pt>
                <c:pt idx="60">
                  <c:v>0.46717949444151041</c:v>
                </c:pt>
                <c:pt idx="61">
                  <c:v>-0.1797047947227467</c:v>
                </c:pt>
                <c:pt idx="62">
                  <c:v>-0.17700122506477983</c:v>
                </c:pt>
                <c:pt idx="63">
                  <c:v>0.31939724658510149</c:v>
                </c:pt>
                <c:pt idx="64">
                  <c:v>-0.35296966572385019</c:v>
                </c:pt>
                <c:pt idx="65">
                  <c:v>-0.33361076682491497</c:v>
                </c:pt>
                <c:pt idx="66">
                  <c:v>0.13095148943525062</c:v>
                </c:pt>
                <c:pt idx="67">
                  <c:v>-0.22794556949382722</c:v>
                </c:pt>
                <c:pt idx="68">
                  <c:v>-0.16335030068761613</c:v>
                </c:pt>
                <c:pt idx="69">
                  <c:v>-0.3682621897545878</c:v>
                </c:pt>
                <c:pt idx="70">
                  <c:v>1.3380623304006527</c:v>
                </c:pt>
                <c:pt idx="71">
                  <c:v>0.32675451293492036</c:v>
                </c:pt>
                <c:pt idx="72">
                  <c:v>0.68808567757117545</c:v>
                </c:pt>
                <c:pt idx="73">
                  <c:v>0.14006420108978973</c:v>
                </c:pt>
                <c:pt idx="74">
                  <c:v>-0.57491634754648924</c:v>
                </c:pt>
                <c:pt idx="75">
                  <c:v>-0.29321892925141868</c:v>
                </c:pt>
                <c:pt idx="76">
                  <c:v>0.46463980470873645</c:v>
                </c:pt>
                <c:pt idx="77">
                  <c:v>0.41092426422957307</c:v>
                </c:pt>
                <c:pt idx="78">
                  <c:v>0.81336382029696264</c:v>
                </c:pt>
                <c:pt idx="79">
                  <c:v>0.34390315134173421</c:v>
                </c:pt>
                <c:pt idx="80">
                  <c:v>4.9300526013030324E-2</c:v>
                </c:pt>
                <c:pt idx="81">
                  <c:v>-0.16499026202310957</c:v>
                </c:pt>
                <c:pt idx="82">
                  <c:v>-0.17972790435224528</c:v>
                </c:pt>
                <c:pt idx="83">
                  <c:v>-1.004890961181895</c:v>
                </c:pt>
                <c:pt idx="84">
                  <c:v>-0.50491009333710846</c:v>
                </c:pt>
                <c:pt idx="85">
                  <c:v>-0.2126546837811695</c:v>
                </c:pt>
                <c:pt idx="86">
                  <c:v>1.0931457594493572</c:v>
                </c:pt>
                <c:pt idx="87">
                  <c:v>-0.12132234786586284</c:v>
                </c:pt>
                <c:pt idx="88">
                  <c:v>0.25732297342047938</c:v>
                </c:pt>
                <c:pt idx="89">
                  <c:v>-0.76114963643506317</c:v>
                </c:pt>
                <c:pt idx="90">
                  <c:v>0.74133044906291534</c:v>
                </c:pt>
                <c:pt idx="91">
                  <c:v>0.22836189978839574</c:v>
                </c:pt>
                <c:pt idx="92">
                  <c:v>-0.72308190500483394</c:v>
                </c:pt>
                <c:pt idx="93">
                  <c:v>0.19418231471315101</c:v>
                </c:pt>
                <c:pt idx="94">
                  <c:v>0.16338495969832911</c:v>
                </c:pt>
                <c:pt idx="95">
                  <c:v>-0.57831175418670333</c:v>
                </c:pt>
                <c:pt idx="96">
                  <c:v>-1.2659711905263931</c:v>
                </c:pt>
                <c:pt idx="97">
                  <c:v>-0.68028676352813311</c:v>
                </c:pt>
                <c:pt idx="98">
                  <c:v>-0.31403243824923649</c:v>
                </c:pt>
                <c:pt idx="99">
                  <c:v>-0.14494942608555716</c:v>
                </c:pt>
                <c:pt idx="100">
                  <c:v>-0.31829897925191575</c:v>
                </c:pt>
                <c:pt idx="101">
                  <c:v>0.37819601261705055</c:v>
                </c:pt>
                <c:pt idx="102">
                  <c:v>1.7738190112416445E-2</c:v>
                </c:pt>
                <c:pt idx="103">
                  <c:v>0.37526916719510323</c:v>
                </c:pt>
                <c:pt idx="104">
                  <c:v>-0.10398123549904034</c:v>
                </c:pt>
                <c:pt idx="105">
                  <c:v>0.22904383682701301</c:v>
                </c:pt>
                <c:pt idx="106">
                  <c:v>0.26352753374425675</c:v>
                </c:pt>
                <c:pt idx="107">
                  <c:v>-0.6060915277579304</c:v>
                </c:pt>
                <c:pt idx="108">
                  <c:v>-0.55003646368047454</c:v>
                </c:pt>
                <c:pt idx="109">
                  <c:v>0.35550000297749651</c:v>
                </c:pt>
                <c:pt idx="110">
                  <c:v>-0.24383150231069062</c:v>
                </c:pt>
                <c:pt idx="111">
                  <c:v>-0.11377424587411644</c:v>
                </c:pt>
                <c:pt idx="112">
                  <c:v>0.40761959361100708</c:v>
                </c:pt>
                <c:pt idx="113">
                  <c:v>-0.3720370599095017</c:v>
                </c:pt>
                <c:pt idx="114">
                  <c:v>0.6450688986485742</c:v>
                </c:pt>
                <c:pt idx="115">
                  <c:v>-0.26852439662201466</c:v>
                </c:pt>
                <c:pt idx="116">
                  <c:v>-0.32778730833391723</c:v>
                </c:pt>
                <c:pt idx="117">
                  <c:v>-0.18273779362136713</c:v>
                </c:pt>
                <c:pt idx="118">
                  <c:v>0.14905594436978484</c:v>
                </c:pt>
                <c:pt idx="119">
                  <c:v>-0.75609336659901383</c:v>
                </c:pt>
                <c:pt idx="120">
                  <c:v>-0.34889780645033575</c:v>
                </c:pt>
                <c:pt idx="121">
                  <c:v>-4.0260947142531089E-2</c:v>
                </c:pt>
                <c:pt idx="122">
                  <c:v>0.37228787196079749</c:v>
                </c:pt>
                <c:pt idx="123">
                  <c:v>0.81067951418125783</c:v>
                </c:pt>
                <c:pt idx="124">
                  <c:v>0.31184914459335505</c:v>
                </c:pt>
                <c:pt idx="125">
                  <c:v>0.78279194881527825</c:v>
                </c:pt>
                <c:pt idx="126">
                  <c:v>0.24222840775506699</c:v>
                </c:pt>
                <c:pt idx="127">
                  <c:v>-0.12481785412635718</c:v>
                </c:pt>
                <c:pt idx="128">
                  <c:v>-0.25485420870258924</c:v>
                </c:pt>
                <c:pt idx="129">
                  <c:v>0.50426281530920425</c:v>
                </c:pt>
                <c:pt idx="130">
                  <c:v>-0.21563761733355549</c:v>
                </c:pt>
                <c:pt idx="131">
                  <c:v>0.21627558507402453</c:v>
                </c:pt>
                <c:pt idx="132">
                  <c:v>-0.6819267248636266</c:v>
                </c:pt>
                <c:pt idx="133">
                  <c:v>1.472993916137498E-2</c:v>
                </c:pt>
                <c:pt idx="134">
                  <c:v>-0.23511200020171802</c:v>
                </c:pt>
                <c:pt idx="135">
                  <c:v>-0.94096057364119645</c:v>
                </c:pt>
                <c:pt idx="136">
                  <c:v>-0.77681834734433952</c:v>
                </c:pt>
                <c:pt idx="137">
                  <c:v>0.87283903896221127</c:v>
                </c:pt>
                <c:pt idx="138">
                  <c:v>0.51356030874927727</c:v>
                </c:pt>
                <c:pt idx="139">
                  <c:v>-0.82795901182063214</c:v>
                </c:pt>
                <c:pt idx="140">
                  <c:v>0.32850447383432324</c:v>
                </c:pt>
                <c:pt idx="141">
                  <c:v>0.24444087601634359</c:v>
                </c:pt>
                <c:pt idx="142">
                  <c:v>0.39134593565389464</c:v>
                </c:pt>
                <c:pt idx="143">
                  <c:v>0.43299606327902851</c:v>
                </c:pt>
                <c:pt idx="144">
                  <c:v>0.36771885743420024</c:v>
                </c:pt>
                <c:pt idx="145">
                  <c:v>-0.53964071402671887</c:v>
                </c:pt>
                <c:pt idx="146">
                  <c:v>0.2674954473102546</c:v>
                </c:pt>
                <c:pt idx="147">
                  <c:v>-9.8491094988021055E-3</c:v>
                </c:pt>
                <c:pt idx="148">
                  <c:v>0.57941002151988963</c:v>
                </c:pt>
                <c:pt idx="149">
                  <c:v>-1.012248227531714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18784"/>
        <c:axId val="103516800"/>
      </c:scatterChart>
      <c:valAx>
        <c:axId val="93718784"/>
        <c:scaling>
          <c:orientation val="minMax"/>
          <c:max val="5"/>
        </c:scaling>
        <c:delete val="0"/>
        <c:axPos val="b"/>
        <c:numFmt formatCode="0.0" sourceLinked="0"/>
        <c:majorTickMark val="out"/>
        <c:minorTickMark val="none"/>
        <c:tickLblPos val="nextTo"/>
        <c:crossAx val="103516800"/>
        <c:crosses val="autoZero"/>
        <c:crossBetween val="midCat"/>
      </c:valAx>
      <c:valAx>
        <c:axId val="103516800"/>
        <c:scaling>
          <c:orientation val="minMax"/>
          <c:max val="1.5"/>
          <c:min val="-1.5"/>
        </c:scaling>
        <c:delete val="0"/>
        <c:axPos val="l"/>
        <c:numFmt formatCode="0.0" sourceLinked="0"/>
        <c:majorTickMark val="out"/>
        <c:minorTickMark val="none"/>
        <c:tickLblPos val="nextTo"/>
        <c:crossAx val="937187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biploty!$X$7</c:f>
              <c:strCache>
                <c:ptCount val="1"/>
                <c:pt idx="0">
                  <c:v>Factor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dLbls>
            <c:dLbl>
              <c:idx val="0"/>
              <c:layout/>
              <c:tx>
                <c:strRef>
                  <c:f>biploty!$C$8</c:f>
                  <c:strCache>
                    <c:ptCount val="1"/>
                    <c:pt idx="0">
                      <c:v>SEPALLEN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biploty!$C$9</c:f>
                  <c:strCache>
                    <c:ptCount val="1"/>
                    <c:pt idx="0">
                      <c:v>SEPALWID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biploty!$C$10</c:f>
                  <c:strCache>
                    <c:ptCount val="1"/>
                    <c:pt idx="0">
                      <c:v>PETALLEN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biploty!$C$11</c:f>
                  <c:strCache>
                    <c:ptCount val="1"/>
                    <c:pt idx="0">
                      <c:v>PETALWID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biploty!$W$8:$W$11</c:f>
              <c:numCache>
                <c:formatCode>0.000000</c:formatCode>
                <c:ptCount val="4"/>
                <c:pt idx="0">
                  <c:v>-0.74310800226531959</c:v>
                </c:pt>
                <c:pt idx="1">
                  <c:v>0.17380101531344927</c:v>
                </c:pt>
                <c:pt idx="2">
                  <c:v>-1.761545107254243</c:v>
                </c:pt>
                <c:pt idx="3">
                  <c:v>-0.73673892607134073</c:v>
                </c:pt>
              </c:numCache>
            </c:numRef>
          </c:xVal>
          <c:yVal>
            <c:numRef>
              <c:f>biploty!$X$8:$X$11</c:f>
              <c:numCache>
                <c:formatCode>0.000000</c:formatCode>
                <c:ptCount val="4"/>
                <c:pt idx="0">
                  <c:v>0.32344628375164003</c:v>
                </c:pt>
                <c:pt idx="1">
                  <c:v>0.35968937171605797</c:v>
                </c:pt>
                <c:pt idx="2">
                  <c:v>-8.5406187156600047E-2</c:v>
                </c:pt>
                <c:pt idx="3">
                  <c:v>-3.7183175305051955E-2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391488"/>
        <c:axId val="161859456"/>
      </c:scatterChart>
      <c:valAx>
        <c:axId val="157391488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crossAx val="161859456"/>
        <c:crosses val="autoZero"/>
        <c:crossBetween val="midCat"/>
      </c:valAx>
      <c:valAx>
        <c:axId val="161859456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crossAx val="157391488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biploty!$X$14</c:f>
              <c:strCache>
                <c:ptCount val="1"/>
                <c:pt idx="0">
                  <c:v>Factor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xVal>
            <c:numRef>
              <c:f>biploty!$W$15:$W$164</c:f>
              <c:numCache>
                <c:formatCode>0.00000</c:formatCode>
                <c:ptCount val="150"/>
                <c:pt idx="0">
                  <c:v>1.3146917744520863</c:v>
                </c:pt>
                <c:pt idx="1">
                  <c:v>-1.0501727977806339</c:v>
                </c:pt>
                <c:pt idx="2">
                  <c:v>-0.5291638989436932</c:v>
                </c:pt>
                <c:pt idx="3">
                  <c:v>-1.1254144474823897</c:v>
                </c:pt>
                <c:pt idx="4">
                  <c:v>-0.70232120736555514</c:v>
                </c:pt>
                <c:pt idx="5">
                  <c:v>1.3716774972612715</c:v>
                </c:pt>
                <c:pt idx="6">
                  <c:v>-0.93483290039839528</c:v>
                </c:pt>
                <c:pt idx="7">
                  <c:v>-0.45944075568152337</c:v>
                </c:pt>
                <c:pt idx="8">
                  <c:v>-0.54286829330340447</c:v>
                </c:pt>
                <c:pt idx="9">
                  <c:v>1.5639683347058464</c:v>
                </c:pt>
                <c:pt idx="10">
                  <c:v>-0.43321921914997669</c:v>
                </c:pt>
                <c:pt idx="11">
                  <c:v>-0.67113131432966489</c:v>
                </c:pt>
                <c:pt idx="12">
                  <c:v>-0.85803259212668959</c:v>
                </c:pt>
                <c:pt idx="13">
                  <c:v>-2.1994680142751848E-2</c:v>
                </c:pt>
                <c:pt idx="14">
                  <c:v>-0.948168344398857</c:v>
                </c:pt>
                <c:pt idx="15">
                  <c:v>-0.68825428941053679</c:v>
                </c:pt>
                <c:pt idx="16">
                  <c:v>-1.246438829209187</c:v>
                </c:pt>
                <c:pt idx="17">
                  <c:v>1.119859958416493</c:v>
                </c:pt>
                <c:pt idx="18">
                  <c:v>-0.31205504813184726</c:v>
                </c:pt>
                <c:pt idx="19">
                  <c:v>-0.92446159784468951</c:v>
                </c:pt>
                <c:pt idx="20">
                  <c:v>-1.6958168255841448</c:v>
                </c:pt>
                <c:pt idx="21">
                  <c:v>-0.53254740826444746</c:v>
                </c:pt>
                <c:pt idx="22">
                  <c:v>-1.176279136689468</c:v>
                </c:pt>
                <c:pt idx="23">
                  <c:v>-1.6520401438858998</c:v>
                </c:pt>
                <c:pt idx="24">
                  <c:v>-0.25348447813907232</c:v>
                </c:pt>
                <c:pt idx="25">
                  <c:v>1.276699791374281</c:v>
                </c:pt>
                <c:pt idx="26">
                  <c:v>-0.9454550490186131</c:v>
                </c:pt>
                <c:pt idx="27">
                  <c:v>-0.62483350376978875</c:v>
                </c:pt>
                <c:pt idx="28">
                  <c:v>-0.4534856999843887</c:v>
                </c:pt>
                <c:pt idx="29">
                  <c:v>-0.17404748061551109</c:v>
                </c:pt>
                <c:pt idx="30">
                  <c:v>1.2582977363061247</c:v>
                </c:pt>
                <c:pt idx="31">
                  <c:v>-0.67607348222036912</c:v>
                </c:pt>
                <c:pt idx="32">
                  <c:v>3.3131120515222552E-2</c:v>
                </c:pt>
                <c:pt idx="33">
                  <c:v>-0.74268819112940621</c:v>
                </c:pt>
                <c:pt idx="34">
                  <c:v>-0.92617088820526972</c:v>
                </c:pt>
                <c:pt idx="35">
                  <c:v>1.2836525132068264</c:v>
                </c:pt>
                <c:pt idx="36">
                  <c:v>1.3620223225477799</c:v>
                </c:pt>
                <c:pt idx="37">
                  <c:v>-0.28595795477729158</c:v>
                </c:pt>
                <c:pt idx="38">
                  <c:v>-1.571133859568973</c:v>
                </c:pt>
                <c:pt idx="39">
                  <c:v>1.4576919273738749</c:v>
                </c:pt>
                <c:pt idx="40">
                  <c:v>-1.1065821820409376</c:v>
                </c:pt>
                <c:pt idx="41">
                  <c:v>1.1698929593931326</c:v>
                </c:pt>
                <c:pt idx="42">
                  <c:v>-0.11211958991562182</c:v>
                </c:pt>
                <c:pt idx="43">
                  <c:v>1.4494709680533429</c:v>
                </c:pt>
                <c:pt idx="44">
                  <c:v>-1.7020731448625401</c:v>
                </c:pt>
                <c:pt idx="45">
                  <c:v>-0.67538158328126408</c:v>
                </c:pt>
                <c:pt idx="46">
                  <c:v>1.2799830864191537</c:v>
                </c:pt>
                <c:pt idx="47">
                  <c:v>-0.22604061801924344</c:v>
                </c:pt>
                <c:pt idx="48">
                  <c:v>-1.2712785275750531</c:v>
                </c:pt>
                <c:pt idx="49">
                  <c:v>1.3200858377146814</c:v>
                </c:pt>
                <c:pt idx="50">
                  <c:v>1.2343464825696984</c:v>
                </c:pt>
                <c:pt idx="51">
                  <c:v>-0.62790040339494002</c:v>
                </c:pt>
                <c:pt idx="52">
                  <c:v>1.1456449456904902</c:v>
                </c:pt>
                <c:pt idx="53">
                  <c:v>1.2190375157403328</c:v>
                </c:pt>
                <c:pt idx="54">
                  <c:v>1.3939041145227755</c:v>
                </c:pt>
                <c:pt idx="55">
                  <c:v>-0.86627523644581639</c:v>
                </c:pt>
                <c:pt idx="56">
                  <c:v>-1.0327485591185015</c:v>
                </c:pt>
                <c:pt idx="57">
                  <c:v>1.5677928968991937</c:v>
                </c:pt>
                <c:pt idx="58">
                  <c:v>1.2861889881828004</c:v>
                </c:pt>
                <c:pt idx="59">
                  <c:v>1.0745137756490006</c:v>
                </c:pt>
                <c:pt idx="60">
                  <c:v>-0.45123514247533353</c:v>
                </c:pt>
                <c:pt idx="61">
                  <c:v>-0.61203482330275738</c:v>
                </c:pt>
                <c:pt idx="62">
                  <c:v>1.319935205924051</c:v>
                </c:pt>
                <c:pt idx="63">
                  <c:v>1.3053378633198556</c:v>
                </c:pt>
                <c:pt idx="64">
                  <c:v>-0.32110769568281727</c:v>
                </c:pt>
                <c:pt idx="65">
                  <c:v>-0.11482204279656801</c:v>
                </c:pt>
                <c:pt idx="66">
                  <c:v>1.2006309570571319</c:v>
                </c:pt>
                <c:pt idx="67">
                  <c:v>1.3808807766028719</c:v>
                </c:pt>
                <c:pt idx="68">
                  <c:v>-0.39551765715413512</c:v>
                </c:pt>
                <c:pt idx="69">
                  <c:v>0.14861080718879396</c:v>
                </c:pt>
                <c:pt idx="70">
                  <c:v>1.1603730703559294</c:v>
                </c:pt>
                <c:pt idx="71">
                  <c:v>1.3270232134328843</c:v>
                </c:pt>
                <c:pt idx="72">
                  <c:v>-1.4961564423355402</c:v>
                </c:pt>
                <c:pt idx="73">
                  <c:v>-1.0427835266905399</c:v>
                </c:pt>
                <c:pt idx="74">
                  <c:v>-0.68825428941053679</c:v>
                </c:pt>
                <c:pt idx="75">
                  <c:v>-0.18296033887514856</c:v>
                </c:pt>
                <c:pt idx="76">
                  <c:v>-1.1613281898403649</c:v>
                </c:pt>
                <c:pt idx="77">
                  <c:v>1.1719928851115577</c:v>
                </c:pt>
                <c:pt idx="78">
                  <c:v>1.2881886996253438</c:v>
                </c:pt>
                <c:pt idx="79">
                  <c:v>-1.2725359225637427</c:v>
                </c:pt>
                <c:pt idx="80">
                  <c:v>-0.92648299428582803</c:v>
                </c:pt>
                <c:pt idx="81">
                  <c:v>-0.56866412307669945</c:v>
                </c:pt>
                <c:pt idx="82">
                  <c:v>-0.95879049301907449</c:v>
                </c:pt>
                <c:pt idx="83">
                  <c:v>0.36431163122132043</c:v>
                </c:pt>
                <c:pt idx="84">
                  <c:v>-0.17360642774291765</c:v>
                </c:pt>
                <c:pt idx="85">
                  <c:v>-0.16142562055274992</c:v>
                </c:pt>
                <c:pt idx="86">
                  <c:v>1.263811739130666</c:v>
                </c:pt>
                <c:pt idx="87">
                  <c:v>1.2823842757188393</c:v>
                </c:pt>
                <c:pt idx="88">
                  <c:v>-1.8458896399004252</c:v>
                </c:pt>
                <c:pt idx="89">
                  <c:v>-0.63259806410338526</c:v>
                </c:pt>
                <c:pt idx="90">
                  <c:v>1.1092224636819328</c:v>
                </c:pt>
                <c:pt idx="91">
                  <c:v>-0.50777981241192482</c:v>
                </c:pt>
                <c:pt idx="92">
                  <c:v>4.2530450024341263E-3</c:v>
                </c:pt>
                <c:pt idx="93">
                  <c:v>-0.39238949751493746</c:v>
                </c:pt>
                <c:pt idx="94">
                  <c:v>1.2771408442468746</c:v>
                </c:pt>
                <c:pt idx="95">
                  <c:v>1.4036990785275996</c:v>
                </c:pt>
                <c:pt idx="96">
                  <c:v>0.24697202239653815</c:v>
                </c:pt>
                <c:pt idx="97">
                  <c:v>9.2216769042832561E-2</c:v>
                </c:pt>
                <c:pt idx="98">
                  <c:v>-6.6347700389878181E-2</c:v>
                </c:pt>
                <c:pt idx="99">
                  <c:v>1.4049673160155862</c:v>
                </c:pt>
                <c:pt idx="100">
                  <c:v>1.3351088870771284</c:v>
                </c:pt>
                <c:pt idx="101">
                  <c:v>-1.1806908799309948</c:v>
                </c:pt>
                <c:pt idx="102">
                  <c:v>-0.3124961010044407</c:v>
                </c:pt>
                <c:pt idx="103">
                  <c:v>-1.3819558356492532</c:v>
                </c:pt>
                <c:pt idx="104">
                  <c:v>-0.2488480774446736</c:v>
                </c:pt>
                <c:pt idx="105">
                  <c:v>1.2595659737941118</c:v>
                </c:pt>
                <c:pt idx="106">
                  <c:v>1.347149904975963</c:v>
                </c:pt>
                <c:pt idx="107">
                  <c:v>-0.58309548777592268</c:v>
                </c:pt>
                <c:pt idx="108">
                  <c:v>-0.12886277213794672</c:v>
                </c:pt>
                <c:pt idx="109">
                  <c:v>-1.4261690666050468</c:v>
                </c:pt>
                <c:pt idx="110">
                  <c:v>-1.1288547132021456</c:v>
                </c:pt>
                <c:pt idx="111">
                  <c:v>1.2998085143809719</c:v>
                </c:pt>
                <c:pt idx="112">
                  <c:v>-0.59364361073389871</c:v>
                </c:pt>
                <c:pt idx="113">
                  <c:v>-0.39639525928427766</c:v>
                </c:pt>
                <c:pt idx="114">
                  <c:v>1.219172801416621</c:v>
                </c:pt>
                <c:pt idx="115">
                  <c:v>-0.11961357889664176</c:v>
                </c:pt>
                <c:pt idx="116">
                  <c:v>-0.63132982661539838</c:v>
                </c:pt>
                <c:pt idx="117">
                  <c:v>-0.44825311101172144</c:v>
                </c:pt>
                <c:pt idx="118">
                  <c:v>-0.34764584190996656</c:v>
                </c:pt>
                <c:pt idx="119">
                  <c:v>0.44083236091036071</c:v>
                </c:pt>
                <c:pt idx="120">
                  <c:v>-0.14540940866993687</c:v>
                </c:pt>
                <c:pt idx="121">
                  <c:v>-1.1428495286438198</c:v>
                </c:pt>
                <c:pt idx="122">
                  <c:v>-1.0249686526705633</c:v>
                </c:pt>
                <c:pt idx="123">
                  <c:v>1.2758681031438428</c:v>
                </c:pt>
                <c:pt idx="124">
                  <c:v>1.287913624657723</c:v>
                </c:pt>
                <c:pt idx="125">
                  <c:v>-1.4184676894343946</c:v>
                </c:pt>
                <c:pt idx="126">
                  <c:v>-0.80815022294067973</c:v>
                </c:pt>
                <c:pt idx="127">
                  <c:v>-0.47899110867572053</c:v>
                </c:pt>
                <c:pt idx="128">
                  <c:v>8.458299077047976E-2</c:v>
                </c:pt>
                <c:pt idx="129">
                  <c:v>-0.71211617137037986</c:v>
                </c:pt>
                <c:pt idx="130">
                  <c:v>-0.87702633185806966</c:v>
                </c:pt>
                <c:pt idx="131">
                  <c:v>-1.0531656717435436</c:v>
                </c:pt>
                <c:pt idx="132">
                  <c:v>-8.0929696879731727E-2</c:v>
                </c:pt>
                <c:pt idx="133">
                  <c:v>1.270629175286923</c:v>
                </c:pt>
                <c:pt idx="134">
                  <c:v>1.3549343150389466</c:v>
                </c:pt>
                <c:pt idx="135">
                  <c:v>1.385698501316585</c:v>
                </c:pt>
                <c:pt idx="136">
                  <c:v>-0.65466320707496128</c:v>
                </c:pt>
                <c:pt idx="137">
                  <c:v>1.0698116113255107</c:v>
                </c:pt>
                <c:pt idx="138">
                  <c:v>1.2585836537730435</c:v>
                </c:pt>
                <c:pt idx="139">
                  <c:v>-8.9150656200263856E-2</c:v>
                </c:pt>
                <c:pt idx="140">
                  <c:v>-0.43777075168283658</c:v>
                </c:pt>
                <c:pt idx="141">
                  <c:v>-0.64778709137080459</c:v>
                </c:pt>
                <c:pt idx="142">
                  <c:v>1.123518542704868</c:v>
                </c:pt>
                <c:pt idx="143">
                  <c:v>1.2370489354506446</c:v>
                </c:pt>
                <c:pt idx="144">
                  <c:v>1.2461015830016149</c:v>
                </c:pt>
                <c:pt idx="145">
                  <c:v>-0.77126500306093371</c:v>
                </c:pt>
                <c:pt idx="146">
                  <c:v>-0.75758679731486245</c:v>
                </c:pt>
                <c:pt idx="147">
                  <c:v>-1.2309638844748489</c:v>
                </c:pt>
                <c:pt idx="148">
                  <c:v>1.2367476718693842</c:v>
                </c:pt>
                <c:pt idx="149">
                  <c:v>0.34262628110829152</c:v>
                </c:pt>
              </c:numCache>
            </c:numRef>
          </c:xVal>
          <c:yVal>
            <c:numRef>
              <c:f>biploty!$X$15:$X$164</c:f>
              <c:numCache>
                <c:formatCode>0.00000</c:formatCode>
                <c:ptCount val="150"/>
                <c:pt idx="0">
                  <c:v>0.21864095499303929</c:v>
                </c:pt>
                <c:pt idx="1">
                  <c:v>-0.44106865830010539</c:v>
                </c:pt>
                <c:pt idx="2">
                  <c:v>0.15141741376484752</c:v>
                </c:pt>
                <c:pt idx="3">
                  <c:v>0.37280801725776891</c:v>
                </c:pt>
                <c:pt idx="4">
                  <c:v>-0.2911260375794032</c:v>
                </c:pt>
                <c:pt idx="5">
                  <c:v>-0.18160462338264405</c:v>
                </c:pt>
                <c:pt idx="6">
                  <c:v>0.83067394797888572</c:v>
                </c:pt>
                <c:pt idx="7">
                  <c:v>-1.1025734031627852</c:v>
                </c:pt>
                <c:pt idx="8">
                  <c:v>-0.17177033035691625</c:v>
                </c:pt>
                <c:pt idx="9">
                  <c:v>0.27093721643009361</c:v>
                </c:pt>
                <c:pt idx="10">
                  <c:v>-6.9962056507104631E-2</c:v>
                </c:pt>
                <c:pt idx="11">
                  <c:v>-0.85452785256787844</c:v>
                </c:pt>
                <c:pt idx="12">
                  <c:v>0.1600817229767017</c:v>
                </c:pt>
                <c:pt idx="13">
                  <c:v>-1.1851708175247369</c:v>
                </c:pt>
                <c:pt idx="14">
                  <c:v>8.5143885428528521E-2</c:v>
                </c:pt>
                <c:pt idx="15">
                  <c:v>-1.167067414872885</c:v>
                </c:pt>
                <c:pt idx="16">
                  <c:v>0.56405491176993106</c:v>
                </c:pt>
                <c:pt idx="17">
                  <c:v>0.20037678264773809</c:v>
                </c:pt>
                <c:pt idx="18">
                  <c:v>-0.84903185874508136</c:v>
                </c:pt>
                <c:pt idx="19">
                  <c:v>0.23675216511654829</c:v>
                </c:pt>
                <c:pt idx="20">
                  <c:v>2.3867247225598733</c:v>
                </c:pt>
                <c:pt idx="21">
                  <c:v>0.57543429152959691</c:v>
                </c:pt>
                <c:pt idx="22">
                  <c:v>0.61873357114693028</c:v>
                </c:pt>
                <c:pt idx="23">
                  <c:v>1.1181862104835163</c:v>
                </c:pt>
                <c:pt idx="24">
                  <c:v>-2.4212737210001714</c:v>
                </c:pt>
                <c:pt idx="25">
                  <c:v>1.2167078295630236</c:v>
                </c:pt>
                <c:pt idx="26">
                  <c:v>0.38068640902051054</c:v>
                </c:pt>
                <c:pt idx="27">
                  <c:v>1.390860535543758</c:v>
                </c:pt>
                <c:pt idx="28">
                  <c:v>0.64621021451160687</c:v>
                </c:pt>
                <c:pt idx="29">
                  <c:v>-0.13991628322642416</c:v>
                </c:pt>
                <c:pt idx="30">
                  <c:v>-0.41476199874930197</c:v>
                </c:pt>
                <c:pt idx="31">
                  <c:v>-0.57379542535881911</c:v>
                </c:pt>
                <c:pt idx="32">
                  <c:v>-1.43148376352797</c:v>
                </c:pt>
                <c:pt idx="33">
                  <c:v>-0.76188513770289479</c:v>
                </c:pt>
                <c:pt idx="34">
                  <c:v>0.24207625602492833</c:v>
                </c:pt>
                <c:pt idx="35">
                  <c:v>0.63343422851744546</c:v>
                </c:pt>
                <c:pt idx="36">
                  <c:v>0.54534082033269782</c:v>
                </c:pt>
                <c:pt idx="37">
                  <c:v>-0.98309270506042767</c:v>
                </c:pt>
                <c:pt idx="38">
                  <c:v>2.7895246017899189</c:v>
                </c:pt>
                <c:pt idx="39">
                  <c:v>-0.69410230144621232</c:v>
                </c:pt>
                <c:pt idx="40">
                  <c:v>0.68002348865439521</c:v>
                </c:pt>
                <c:pt idx="41">
                  <c:v>0.38340480531763421</c:v>
                </c:pt>
                <c:pt idx="42">
                  <c:v>-0.82089428881116544</c:v>
                </c:pt>
                <c:pt idx="43">
                  <c:v>-0.99054460014620971</c:v>
                </c:pt>
                <c:pt idx="44">
                  <c:v>0.93515818781362114</c:v>
                </c:pt>
                <c:pt idx="45">
                  <c:v>-0.414926094192063</c:v>
                </c:pt>
                <c:pt idx="46">
                  <c:v>-0.39982691148650684</c:v>
                </c:pt>
                <c:pt idx="47">
                  <c:v>-1.3615295368086511</c:v>
                </c:pt>
                <c:pt idx="48">
                  <c:v>1.1386172915691091</c:v>
                </c:pt>
                <c:pt idx="49">
                  <c:v>-0.50791709660822981</c:v>
                </c:pt>
                <c:pt idx="50">
                  <c:v>1.0226442329622976</c:v>
                </c:pt>
                <c:pt idx="51">
                  <c:v>-0.23683477031647565</c:v>
                </c:pt>
                <c:pt idx="52">
                  <c:v>-7.5681347001212845E-2</c:v>
                </c:pt>
                <c:pt idx="53">
                  <c:v>-0.29641102392489305</c:v>
                </c:pt>
                <c:pt idx="54">
                  <c:v>0.1408083365109786</c:v>
                </c:pt>
                <c:pt idx="55">
                  <c:v>-1.014789308246784</c:v>
                </c:pt>
                <c:pt idx="56">
                  <c:v>-0.42574617892323913</c:v>
                </c:pt>
                <c:pt idx="57">
                  <c:v>-1.0381196519886102</c:v>
                </c:pt>
                <c:pt idx="58">
                  <c:v>2.3928660280085956</c:v>
                </c:pt>
                <c:pt idx="59">
                  <c:v>0.88641647790665923</c:v>
                </c:pt>
                <c:pt idx="60">
                  <c:v>0.94836399623405421</c:v>
                </c:pt>
                <c:pt idx="61">
                  <c:v>-0.3647967414952995</c:v>
                </c:pt>
                <c:pt idx="62">
                  <c:v>-0.35930855514415927</c:v>
                </c:pt>
                <c:pt idx="63">
                  <c:v>0.64836931578023971</c:v>
                </c:pt>
                <c:pt idx="64">
                  <c:v>-0.71652058088602133</c:v>
                </c:pt>
                <c:pt idx="65">
                  <c:v>-0.67722244614140281</c:v>
                </c:pt>
                <c:pt idx="66">
                  <c:v>0.26582861472136809</c:v>
                </c:pt>
                <c:pt idx="67">
                  <c:v>-0.46272444270577417</c:v>
                </c:pt>
                <c:pt idx="68">
                  <c:v>-0.33159748188720428</c:v>
                </c:pt>
                <c:pt idx="69">
                  <c:v>-0.74756406497479333</c:v>
                </c:pt>
                <c:pt idx="70">
                  <c:v>2.7162368082657484</c:v>
                </c:pt>
                <c:pt idx="71">
                  <c:v>0.66330440304303495</c:v>
                </c:pt>
                <c:pt idx="72">
                  <c:v>1.3967986409868312</c:v>
                </c:pt>
                <c:pt idx="73">
                  <c:v>0.28432721695894847</c:v>
                </c:pt>
                <c:pt idx="74">
                  <c:v>-1.167067414872885</c:v>
                </c:pt>
                <c:pt idx="75">
                  <c:v>-0.59522791309317713</c:v>
                </c:pt>
                <c:pt idx="76">
                  <c:v>0.9432084824907816</c:v>
                </c:pt>
                <c:pt idx="77">
                  <c:v>0.83416712850415209</c:v>
                </c:pt>
                <c:pt idx="78">
                  <c:v>1.6511104879103318</c:v>
                </c:pt>
                <c:pt idx="79">
                  <c:v>0.69811575808527704</c:v>
                </c:pt>
                <c:pt idx="80">
                  <c:v>0.10007897269132376</c:v>
                </c:pt>
                <c:pt idx="81">
                  <c:v>-0.33492656696971013</c:v>
                </c:pt>
                <c:pt idx="82">
                  <c:v>-0.36484365352984632</c:v>
                </c:pt>
                <c:pt idx="83">
                  <c:v>-2.039906329504483</c:v>
                </c:pt>
                <c:pt idx="84">
                  <c:v>-1.0249562738803781</c:v>
                </c:pt>
                <c:pt idx="85">
                  <c:v>-0.43168428436631223</c:v>
                </c:pt>
                <c:pt idx="86">
                  <c:v>2.219061609579045</c:v>
                </c:pt>
                <c:pt idx="87">
                  <c:v>-0.24628167122812913</c:v>
                </c:pt>
                <c:pt idx="88">
                  <c:v>0.52235992011508847</c:v>
                </c:pt>
                <c:pt idx="89">
                  <c:v>-1.5451168545070357</c:v>
                </c:pt>
                <c:pt idx="90">
                  <c:v>1.5048843443862072</c:v>
                </c:pt>
                <c:pt idx="91">
                  <c:v>0.46356958395578174</c:v>
                </c:pt>
                <c:pt idx="92">
                  <c:v>-1.467840205304153</c:v>
                </c:pt>
                <c:pt idx="93">
                  <c:v>0.39418578548592165</c:v>
                </c:pt>
                <c:pt idx="94">
                  <c:v>0.33166783890906915</c:v>
                </c:pt>
                <c:pt idx="95">
                  <c:v>-1.1739600149301765</c:v>
                </c:pt>
                <c:pt idx="96">
                  <c:v>-2.5698933956852104</c:v>
                </c:pt>
                <c:pt idx="97">
                  <c:v>-1.3809670187171355</c:v>
                </c:pt>
                <c:pt idx="98">
                  <c:v>-0.63747887402719827</c:v>
                </c:pt>
                <c:pt idx="99">
                  <c:v>-0.29424411518460125</c:v>
                </c:pt>
                <c:pt idx="100">
                  <c:v>-0.64613985748974134</c:v>
                </c:pt>
                <c:pt idx="101">
                  <c:v>0.76772950472507262</c:v>
                </c:pt>
                <c:pt idx="102">
                  <c:v>3.6008131908873239E-2</c:v>
                </c:pt>
                <c:pt idx="103">
                  <c:v>0.76178807353268785</c:v>
                </c:pt>
                <c:pt idx="104">
                  <c:v>-0.21107959832250328</c:v>
                </c:pt>
                <c:pt idx="105">
                  <c:v>0.46495390099627243</c:v>
                </c:pt>
                <c:pt idx="106">
                  <c:v>0.53495503975013858</c:v>
                </c:pt>
                <c:pt idx="107">
                  <c:v>-1.230352338206224</c:v>
                </c:pt>
                <c:pt idx="108">
                  <c:v>-1.1165618032830187</c:v>
                </c:pt>
                <c:pt idx="109">
                  <c:v>0.72165710930441107</c:v>
                </c:pt>
                <c:pt idx="110">
                  <c:v>-0.49497253344896169</c:v>
                </c:pt>
                <c:pt idx="111">
                  <c:v>-0.2309591918512629</c:v>
                </c:pt>
                <c:pt idx="112">
                  <c:v>0.82745872055528213</c:v>
                </c:pt>
                <c:pt idx="113">
                  <c:v>-0.7552269675378831</c:v>
                </c:pt>
                <c:pt idx="114">
                  <c:v>1.3094755353078804</c:v>
                </c:pt>
                <c:pt idx="115">
                  <c:v>-0.54509856039641424</c:v>
                </c:pt>
                <c:pt idx="116">
                  <c:v>-0.66540095476146133</c:v>
                </c:pt>
                <c:pt idx="117">
                  <c:v>-0.37095366188733797</c:v>
                </c:pt>
                <c:pt idx="118">
                  <c:v>0.30258025608328093</c:v>
                </c:pt>
                <c:pt idx="119">
                  <c:v>-1.5348527390550384</c:v>
                </c:pt>
                <c:pt idx="120">
                  <c:v>-0.7082547970092069</c:v>
                </c:pt>
                <c:pt idx="121">
                  <c:v>-8.1728828380842222E-2</c:v>
                </c:pt>
                <c:pt idx="122">
                  <c:v>0.75573611043071232</c:v>
                </c:pt>
                <c:pt idx="123">
                  <c:v>1.6456614061220813</c:v>
                </c:pt>
                <c:pt idx="124">
                  <c:v>0.63304683640337345</c:v>
                </c:pt>
                <c:pt idx="125">
                  <c:v>1.5890502678970704</c:v>
                </c:pt>
                <c:pt idx="126">
                  <c:v>0.49171828711066762</c:v>
                </c:pt>
                <c:pt idx="127">
                  <c:v>-0.25337747129107191</c:v>
                </c:pt>
                <c:pt idx="128">
                  <c:v>-0.51734838257657012</c:v>
                </c:pt>
                <c:pt idx="129">
                  <c:v>1.0236423138617528</c:v>
                </c:pt>
                <c:pt idx="130">
                  <c:v>-0.43773957321759888</c:v>
                </c:pt>
                <c:pt idx="131">
                  <c:v>0.4390346335595407</c:v>
                </c:pt>
                <c:pt idx="132">
                  <c:v>-1.3842961037996413</c:v>
                </c:pt>
                <c:pt idx="133">
                  <c:v>2.9901449300692967E-2</c:v>
                </c:pt>
                <c:pt idx="134">
                  <c:v>-0.47727213785449729</c:v>
                </c:pt>
                <c:pt idx="135">
                  <c:v>-1.9101290628858618</c:v>
                </c:pt>
                <c:pt idx="136">
                  <c:v>-1.576923989602983</c:v>
                </c:pt>
                <c:pt idx="137">
                  <c:v>1.7718438606746858</c:v>
                </c:pt>
                <c:pt idx="138">
                  <c:v>1.0425160190193998</c:v>
                </c:pt>
                <c:pt idx="139">
                  <c:v>-1.6807384024996384</c:v>
                </c:pt>
                <c:pt idx="140">
                  <c:v>0.66685678479685107</c:v>
                </c:pt>
                <c:pt idx="141">
                  <c:v>0.49620954853538762</c:v>
                </c:pt>
                <c:pt idx="142">
                  <c:v>0.79442355638994755</c:v>
                </c:pt>
                <c:pt idx="143">
                  <c:v>0.8789723902925356</c:v>
                </c:pt>
                <c:pt idx="144">
                  <c:v>0.74646111243347546</c:v>
                </c:pt>
                <c:pt idx="145">
                  <c:v>-1.0954586624072182</c:v>
                </c:pt>
                <c:pt idx="146">
                  <c:v>0.54300981614964539</c:v>
                </c:pt>
                <c:pt idx="147">
                  <c:v>-1.9993473503790909E-2</c:v>
                </c:pt>
                <c:pt idx="148">
                  <c:v>1.1761894732206757</c:v>
                </c:pt>
                <c:pt idx="149">
                  <c:v>-2.0548414167672782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00576"/>
        <c:axId val="168272256"/>
      </c:scatterChart>
      <c:valAx>
        <c:axId val="167400576"/>
        <c:scaling>
          <c:orientation val="minMax"/>
          <c:max val="3"/>
          <c:min val="-3"/>
        </c:scaling>
        <c:delete val="0"/>
        <c:axPos val="b"/>
        <c:numFmt formatCode="0.0" sourceLinked="0"/>
        <c:majorTickMark val="out"/>
        <c:minorTickMark val="none"/>
        <c:tickLblPos val="nextTo"/>
        <c:crossAx val="168272256"/>
        <c:crosses val="autoZero"/>
        <c:crossBetween val="midCat"/>
      </c:valAx>
      <c:valAx>
        <c:axId val="168272256"/>
        <c:scaling>
          <c:orientation val="minMax"/>
          <c:max val="3"/>
          <c:min val="-3"/>
        </c:scaling>
        <c:delete val="0"/>
        <c:axPos val="l"/>
        <c:numFmt formatCode="0.0" sourceLinked="0"/>
        <c:majorTickMark val="out"/>
        <c:minorTickMark val="none"/>
        <c:tickLblPos val="nextTo"/>
        <c:crossAx val="167400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1.11.2011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37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4007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Jiří Jarkovský, Simona Littnerová: Vícerozměrné statistické metody </a:t>
            </a:r>
            <a:endParaRPr lang="cs-CZ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33.wmf"/><Relationship Id="rId34" Type="http://schemas.openxmlformats.org/officeDocument/2006/relationships/oleObject" Target="../embeddings/oleObject30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wmf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3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7.bin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9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34.wmf"/><Relationship Id="rId28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19" Type="http://schemas.openxmlformats.org/officeDocument/2006/relationships/image" Target="../media/image32.wmf"/><Relationship Id="rId31" Type="http://schemas.openxmlformats.org/officeDocument/2006/relationships/image" Target="../media/image3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Ordinační analýzy – principy redukce dimenzionality</a:t>
            </a:r>
          </a:p>
          <a:p>
            <a:endParaRPr lang="cs-CZ" dirty="0" smtClean="0"/>
          </a:p>
          <a:p>
            <a:r>
              <a:rPr lang="cs-CZ" dirty="0" smtClean="0"/>
              <a:t>Jiří Jarkovský, Simona Littnerová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hlavních komponent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Analýza hlavních komponent je typickou metodou ze skupiny ordinačních analýz</a:t>
            </a:r>
          </a:p>
          <a:p>
            <a:r>
              <a:rPr lang="cs-CZ" dirty="0" smtClean="0"/>
              <a:t>Pracuje s asociací proměnných popisujících objekty a snaží se  na základě jejich korelací/</a:t>
            </a:r>
            <a:r>
              <a:rPr lang="cs-CZ" dirty="0" err="1" smtClean="0"/>
              <a:t>kovariancí</a:t>
            </a:r>
            <a:r>
              <a:rPr lang="cs-CZ" dirty="0" smtClean="0"/>
              <a:t> stanovit dimenze zahrnující větší podíl variability než připadá na původní proměnné</a:t>
            </a:r>
          </a:p>
          <a:p>
            <a:r>
              <a:rPr lang="cs-CZ" dirty="0" smtClean="0"/>
              <a:t>Předpoklady jsou obdobné jako při výpočtu korelací a </a:t>
            </a:r>
            <a:r>
              <a:rPr lang="cs-CZ" dirty="0" err="1" smtClean="0"/>
              <a:t>kovariancí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nepřítomnost odlehlých hodnot (s výjimkou situace kdy analýzu provádíme za účelem identifikace odlehlých hodnot)</a:t>
            </a:r>
          </a:p>
          <a:p>
            <a:pPr lvl="1"/>
            <a:r>
              <a:rPr lang="cs-CZ" dirty="0" smtClean="0"/>
              <a:t>nepřítomnost více skupin objektů (s výjimkou situace kdy analýzu provádíme za účelem detekce přirozeně existujících shluků spjatých s největší variabilitou souboru)</a:t>
            </a:r>
          </a:p>
          <a:p>
            <a:r>
              <a:rPr lang="cs-CZ" dirty="0" smtClean="0"/>
              <a:t>Datový soubor musí mít více objektů než proměnných, pro získání stabilních výsledků se doporučuje alespoň 10x tolik objektů než proměnných, ideální je 40-60x více objektů než proměnných</a:t>
            </a:r>
          </a:p>
          <a:p>
            <a:endParaRPr lang="cs-CZ" dirty="0" smtClean="0"/>
          </a:p>
          <a:p>
            <a:r>
              <a:rPr lang="cs-CZ" dirty="0" smtClean="0"/>
              <a:t>Cíle analýzy</a:t>
            </a:r>
          </a:p>
          <a:p>
            <a:pPr lvl="1"/>
            <a:r>
              <a:rPr lang="cs-CZ" dirty="0" smtClean="0"/>
              <a:t>Popis a vizualizace vztahů mezi proměnnými</a:t>
            </a:r>
          </a:p>
          <a:p>
            <a:pPr lvl="1"/>
            <a:r>
              <a:rPr lang="cs-CZ" dirty="0" smtClean="0"/>
              <a:t>Výběr neredundantních proměnných pro další analýzy</a:t>
            </a:r>
          </a:p>
          <a:p>
            <a:pPr lvl="1"/>
            <a:r>
              <a:rPr lang="cs-CZ" dirty="0" smtClean="0"/>
              <a:t>Vytvoření zástupných faktorových os  pro použití v dalších analýzách</a:t>
            </a:r>
          </a:p>
          <a:p>
            <a:pPr lvl="1"/>
            <a:r>
              <a:rPr lang="cs-CZ" dirty="0" smtClean="0"/>
              <a:t>Identifikace shluků v datech spjatých s variabilitou dat</a:t>
            </a:r>
          </a:p>
          <a:p>
            <a:pPr lvl="1"/>
            <a:r>
              <a:rPr lang="cs-CZ" dirty="0" smtClean="0"/>
              <a:t>Identifikace vícerozměrně odlehlých objektů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Výpočet faktorových os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Výpočetně vychází analýza hlavních komponent z korelační/</a:t>
            </a:r>
            <a:r>
              <a:rPr lang="cs-CZ" dirty="0" err="1" smtClean="0"/>
              <a:t>kovarianční</a:t>
            </a:r>
            <a:r>
              <a:rPr lang="cs-CZ" dirty="0" smtClean="0"/>
              <a:t> asociační matice (a obdobně i další ordinační analýzy, pouze pomocí jiných asociačních metrik)</a:t>
            </a:r>
          </a:p>
          <a:p>
            <a:r>
              <a:rPr lang="cs-CZ" dirty="0" smtClean="0"/>
              <a:t>Vlastní výpočet je pak realizován prostřednictvím výpočtu vlastních čísel a vlastních vektorů této matice</a:t>
            </a:r>
          </a:p>
          <a:p>
            <a:endParaRPr lang="cs-CZ" dirty="0" smtClean="0"/>
          </a:p>
          <a:p>
            <a:r>
              <a:rPr lang="cs-CZ" dirty="0" smtClean="0"/>
              <a:t>Vlastní vektory a vlastní čísla</a:t>
            </a:r>
          </a:p>
          <a:p>
            <a:pPr lvl="1"/>
            <a:r>
              <a:rPr lang="cs-CZ" dirty="0" smtClean="0"/>
              <a:t>Existují pro čtvercové matice</a:t>
            </a:r>
          </a:p>
          <a:p>
            <a:pPr lvl="1"/>
            <a:r>
              <a:rPr lang="cs-CZ" dirty="0" smtClean="0"/>
              <a:t>Vyžadují aby hodnost matice odpovídala jejímu řádu, tedy pouze pro matice v nichž neexistuje lineární závislost. Tento fakt komplikuje (nebo znemožňuje) výpočet při přítomnosti zcela redundantních (lineárně závislých) proměnných</a:t>
            </a:r>
          </a:p>
          <a:p>
            <a:pPr lvl="1"/>
            <a:r>
              <a:rPr lang="cs-CZ" dirty="0" smtClean="0"/>
              <a:t>Vlastní čísla matice jsou ve vazbě na variabilitu vyčerpanou vytvářenými faktorovými osami</a:t>
            </a:r>
          </a:p>
          <a:p>
            <a:pPr lvl="1"/>
            <a:r>
              <a:rPr lang="cs-CZ" dirty="0" smtClean="0"/>
              <a:t>Vlastní vektory definují směr nových faktorových os v prostoru původních proměnných</a:t>
            </a:r>
          </a:p>
          <a:p>
            <a:pPr lvl="1"/>
            <a:r>
              <a:rPr lang="cs-CZ" dirty="0" smtClean="0"/>
              <a:t>Existuje několik možných vyjádření vlastních čísel a vlastních vektorů, proto je před interpretací výstupů nezbytné vědět znát algoritmus použitý v SW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Vlastní čísla a vlastní vektory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381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908720"/>
            <a:ext cx="6343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výpočtu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2" cstate="print"/>
          <a:srcRect l="9450" t="18900" r="72438" b="15277"/>
          <a:stretch>
            <a:fillRect/>
          </a:stretch>
        </p:blipFill>
        <p:spPr bwMode="auto">
          <a:xfrm>
            <a:off x="467544" y="1340768"/>
            <a:ext cx="2232248" cy="49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Primární data</a:t>
            </a:r>
            <a:endParaRPr lang="cs-CZ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11960" y="1988840"/>
          <a:ext cx="4279900" cy="906780"/>
        </p:xfrm>
        <a:graphic>
          <a:graphicData uri="http://schemas.openxmlformats.org/drawingml/2006/table">
            <a:tbl>
              <a:tblPr/>
              <a:tblGrid>
                <a:gridCol w="12319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18872938">
            <a:off x="3016981" y="2632871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724128" y="1268760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4221088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sp>
        <p:nvSpPr>
          <p:cNvPr id="12" name="Right Arrow 11"/>
          <p:cNvSpPr/>
          <p:nvPr/>
        </p:nvSpPr>
        <p:spPr>
          <a:xfrm rot="2727062" flipV="1">
            <a:off x="3030675" y="4217047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11960" y="4869160"/>
          <a:ext cx="4279900" cy="906780"/>
        </p:xfrm>
        <a:graphic>
          <a:graphicData uri="http://schemas.openxmlformats.org/drawingml/2006/table">
            <a:tbl>
              <a:tblPr/>
              <a:tblGrid>
                <a:gridCol w="12319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Kovarianční</a:t>
            </a:r>
            <a:r>
              <a:rPr lang="cs-CZ" dirty="0" smtClean="0"/>
              <a:t> nebo korelační matice?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780928"/>
            <a:ext cx="4392488" cy="3312368"/>
          </a:xfrm>
        </p:spPr>
        <p:txBody>
          <a:bodyPr/>
          <a:lstStyle/>
          <a:p>
            <a:r>
              <a:rPr lang="cs-CZ" dirty="0" smtClean="0"/>
              <a:t>Jednoznačně v případě nesrovnatelných jednotek (např. věk vs. krevní tlak)</a:t>
            </a:r>
          </a:p>
          <a:p>
            <a:r>
              <a:rPr lang="cs-CZ" dirty="0" smtClean="0"/>
              <a:t>Korelace je vlastně kovariance standardizovaná na variabilitu dat, tedy kovariance na standardizovaných datech = korelace</a:t>
            </a:r>
          </a:p>
          <a:p>
            <a:r>
              <a:rPr lang="cs-CZ" dirty="0" smtClean="0"/>
              <a:t>Diagonála obsahuje hodnotu 1</a:t>
            </a:r>
          </a:p>
          <a:p>
            <a:pPr lvl="1"/>
            <a:r>
              <a:rPr lang="cs-CZ" dirty="0" smtClean="0"/>
              <a:t>Úplná korelace proměnné sama se sebou</a:t>
            </a:r>
          </a:p>
          <a:p>
            <a:pPr lvl="1"/>
            <a:r>
              <a:rPr lang="cs-CZ" dirty="0" smtClean="0"/>
              <a:t>Standardizovaný rozptyl</a:t>
            </a:r>
          </a:p>
          <a:p>
            <a:r>
              <a:rPr lang="cs-CZ" dirty="0" smtClean="0"/>
              <a:t>Ostatní buňky obsahují vzájemné korelace proměnných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556792"/>
          <a:ext cx="3816424" cy="906780"/>
        </p:xfrm>
        <a:graphic>
          <a:graphicData uri="http://schemas.openxmlformats.org/drawingml/2006/table">
            <a:tbl>
              <a:tblPr/>
              <a:tblGrid>
                <a:gridCol w="834732"/>
                <a:gridCol w="745423"/>
                <a:gridCol w="745423"/>
                <a:gridCol w="745423"/>
                <a:gridCol w="7454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1052736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1052736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6016" y="1556792"/>
          <a:ext cx="3816424" cy="906780"/>
        </p:xfrm>
        <a:graphic>
          <a:graphicData uri="http://schemas.openxmlformats.org/drawingml/2006/table">
            <a:tbl>
              <a:tblPr/>
              <a:tblGrid>
                <a:gridCol w="864096"/>
                <a:gridCol w="738082"/>
                <a:gridCol w="738082"/>
                <a:gridCol w="738082"/>
                <a:gridCol w="73808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644008" y="2780928"/>
            <a:ext cx="439248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Lze použít v případě proměnných o stejných jednotkách a podobném významu (např. rozměry objektu)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 smysl v případě, že chceme zohlednit absolutní hodnoty a rozsah proměnných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Diagonála obsahuje hodnotu rozptylu proměnných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Ostatní buňky obsahují </a:t>
            </a:r>
            <a:r>
              <a:rPr lang="cs-CZ" dirty="0" err="1" smtClean="0"/>
              <a:t>kovarianci</a:t>
            </a:r>
            <a:r>
              <a:rPr lang="cs-CZ" dirty="0" smtClean="0"/>
              <a:t> (= sdílený rozptyl) proměnných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Výstupy PCA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čísla (</a:t>
            </a:r>
            <a:r>
              <a:rPr lang="cs-CZ" dirty="0" err="1" smtClean="0"/>
              <a:t>eigenvalues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Vlastní vektory (</a:t>
            </a:r>
            <a:r>
              <a:rPr lang="cs-CZ" dirty="0" err="1" smtClean="0"/>
              <a:t>eigenvectors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Communalities</a:t>
            </a:r>
            <a:endParaRPr lang="cs-CZ" dirty="0" smtClean="0"/>
          </a:p>
          <a:p>
            <a:r>
              <a:rPr lang="cs-CZ" dirty="0" smtClean="0"/>
              <a:t>Souřadnice objektů</a:t>
            </a:r>
          </a:p>
          <a:p>
            <a:r>
              <a:rPr lang="cs-CZ" dirty="0" err="1" smtClean="0"/>
              <a:t>Scree</a:t>
            </a:r>
            <a:r>
              <a:rPr lang="cs-CZ" dirty="0" smtClean="0"/>
              <a:t> plot</a:t>
            </a:r>
          </a:p>
          <a:p>
            <a:r>
              <a:rPr lang="cs-CZ" dirty="0" err="1" smtClean="0"/>
              <a:t>Biplot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377857" name="Object 1"/>
          <p:cNvGraphicFramePr>
            <a:graphicFrameLocks noChangeAspect="1"/>
          </p:cNvGraphicFramePr>
          <p:nvPr/>
        </p:nvGraphicFramePr>
        <p:xfrm>
          <a:off x="3275856" y="3825044"/>
          <a:ext cx="29718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9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825044"/>
                        <a:ext cx="29718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179512" y="3789040"/>
          <a:ext cx="3067811" cy="230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0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89040"/>
                        <a:ext cx="3067811" cy="2300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6372200" y="3933056"/>
          <a:ext cx="2683768" cy="201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1" name="Graph" r:id="rId7" imgW="5943600" imgH="4457880" progId="STATISTICA.Graph">
                  <p:embed/>
                </p:oleObj>
              </mc:Choice>
              <mc:Fallback>
                <p:oleObj name="Graph" r:id="rId7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933056"/>
                        <a:ext cx="2683768" cy="2012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9" cstate="print"/>
          <a:srcRect l="10631" t="8472" r="70863" b="80449"/>
          <a:stretch>
            <a:fillRect/>
          </a:stretch>
        </p:blipFill>
        <p:spPr bwMode="auto">
          <a:xfrm>
            <a:off x="5436096" y="1268760"/>
            <a:ext cx="2952328" cy="10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1" name="Picture 5"/>
          <p:cNvPicPr>
            <a:picLocks noChangeAspect="1" noChangeArrowheads="1"/>
          </p:cNvPicPr>
          <p:nvPr/>
        </p:nvPicPr>
        <p:blipFill>
          <a:blip r:embed="rId10" cstate="print"/>
          <a:srcRect l="10631" t="8472" r="68501" b="79145"/>
          <a:stretch>
            <a:fillRect/>
          </a:stretch>
        </p:blipFill>
        <p:spPr bwMode="auto">
          <a:xfrm>
            <a:off x="4067944" y="2492896"/>
            <a:ext cx="30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Vlastní čísla (</a:t>
            </a:r>
            <a:r>
              <a:rPr lang="cs-CZ" dirty="0" err="1" smtClean="0"/>
              <a:t>Eigenvalues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340768"/>
          <a:ext cx="3816424" cy="906780"/>
        </p:xfrm>
        <a:graphic>
          <a:graphicData uri="http://schemas.openxmlformats.org/drawingml/2006/table">
            <a:tbl>
              <a:tblPr/>
              <a:tblGrid>
                <a:gridCol w="834732"/>
                <a:gridCol w="745423"/>
                <a:gridCol w="745423"/>
                <a:gridCol w="745423"/>
                <a:gridCol w="7454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836712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836712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6016" y="1340768"/>
          <a:ext cx="3816424" cy="906780"/>
        </p:xfrm>
        <a:graphic>
          <a:graphicData uri="http://schemas.openxmlformats.org/drawingml/2006/table">
            <a:tbl>
              <a:tblPr/>
              <a:tblGrid>
                <a:gridCol w="864096"/>
                <a:gridCol w="738082"/>
                <a:gridCol w="738082"/>
                <a:gridCol w="738082"/>
                <a:gridCol w="73808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9552" y="2780928"/>
          <a:ext cx="3416300" cy="1085850"/>
        </p:xfrm>
        <a:graphic>
          <a:graphicData uri="http://schemas.openxmlformats.org/drawingml/2006/table">
            <a:tbl>
              <a:tblPr/>
              <a:tblGrid>
                <a:gridCol w="368300"/>
                <a:gridCol w="762000"/>
                <a:gridCol w="762000"/>
                <a:gridCol w="762000"/>
                <a:gridCol w="762000"/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Eigenvalue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Rozptylu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Kumulativní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eigenvalue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Kumulativní % rozptylu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2.918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2.918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76056" y="2780928"/>
          <a:ext cx="3416300" cy="1085850"/>
        </p:xfrm>
        <a:graphic>
          <a:graphicData uri="http://schemas.openxmlformats.org/drawingml/2006/table">
            <a:tbl>
              <a:tblPr/>
              <a:tblGrid>
                <a:gridCol w="368300"/>
                <a:gridCol w="762000"/>
                <a:gridCol w="762000"/>
                <a:gridCol w="762000"/>
                <a:gridCol w="762000"/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Eigenvalue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Rozptylu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Kumulativní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eigenvalue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Kumulativní % rozptylu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2051720" y="2348880"/>
            <a:ext cx="576064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Down Arrow 11"/>
          <p:cNvSpPr/>
          <p:nvPr/>
        </p:nvSpPr>
        <p:spPr>
          <a:xfrm>
            <a:off x="6660232" y="2348880"/>
            <a:ext cx="576064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496" y="4077072"/>
            <a:ext cx="4680520" cy="21602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Spjaty s vytvářenými faktorovými osami </a:t>
            </a:r>
          </a:p>
          <a:p>
            <a:r>
              <a:rPr lang="cs-CZ" dirty="0" smtClean="0"/>
              <a:t>Suma </a:t>
            </a:r>
            <a:r>
              <a:rPr lang="cs-CZ" dirty="0" err="1" smtClean="0"/>
              <a:t>eigenvalues</a:t>
            </a:r>
            <a:r>
              <a:rPr lang="cs-CZ" dirty="0" smtClean="0"/>
              <a:t> = počet proměnných (suma standardizovaných rozptylů)</a:t>
            </a:r>
          </a:p>
          <a:p>
            <a:r>
              <a:rPr lang="cs-CZ" dirty="0" smtClean="0"/>
              <a:t>Hodnota </a:t>
            </a:r>
            <a:r>
              <a:rPr lang="cs-CZ" dirty="0" err="1" smtClean="0"/>
              <a:t>eigenvalue</a:t>
            </a:r>
            <a:r>
              <a:rPr lang="cs-CZ" dirty="0" smtClean="0"/>
              <a:t> je ve vztahu k variabilitě vztahu proměnných vyčerpané příslušnou faktorovou osou </a:t>
            </a:r>
          </a:p>
          <a:p>
            <a:r>
              <a:rPr lang="cs-CZ" dirty="0" smtClean="0"/>
              <a:t>Hodnota </a:t>
            </a:r>
            <a:r>
              <a:rPr lang="cs-CZ" dirty="0" err="1" smtClean="0"/>
              <a:t>eigenvalue</a:t>
            </a:r>
            <a:r>
              <a:rPr lang="cs-CZ" dirty="0" smtClean="0"/>
              <a:t> = kolikrát více vyčerpává faktorová osa variability než by na ni připadalo rovnoměrným rozdělením (</a:t>
            </a:r>
            <a:r>
              <a:rPr lang="cs-CZ" dirty="0" err="1" smtClean="0"/>
              <a:t>eigenvalue</a:t>
            </a:r>
            <a:r>
              <a:rPr lang="cs-CZ" dirty="0" smtClean="0"/>
              <a:t>=1)</a:t>
            </a:r>
          </a:p>
          <a:p>
            <a:endParaRPr lang="cs-CZ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44008" y="4077072"/>
            <a:ext cx="43924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Spjaty s vytvářenými faktorovými osami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Suma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eigenvalues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suma rozptylu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Velikost </a:t>
            </a:r>
            <a:r>
              <a:rPr lang="cs-CZ" dirty="0" err="1" smtClean="0"/>
              <a:t>eigenvalue</a:t>
            </a:r>
            <a:r>
              <a:rPr lang="cs-CZ" dirty="0" smtClean="0"/>
              <a:t> je ve vztahu k variabilitě vyčerpané příslušnou faktorovou osou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Hodnota </a:t>
            </a:r>
            <a:r>
              <a:rPr lang="cs-CZ" dirty="0" err="1" smtClean="0"/>
              <a:t>eigenvalue</a:t>
            </a:r>
            <a:r>
              <a:rPr lang="cs-CZ" dirty="0" smtClean="0"/>
              <a:t>/průměrné </a:t>
            </a:r>
            <a:r>
              <a:rPr lang="cs-CZ" dirty="0" err="1" smtClean="0"/>
              <a:t>eigenvalue</a:t>
            </a:r>
            <a:r>
              <a:rPr lang="cs-CZ" dirty="0" smtClean="0"/>
              <a:t> = kolikrát více vyčerpává faktorová osa variability než by na ni připadalo rovnoměrným rozdělením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Interpretace vyčerpané variability faktorovými osami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3754760" cy="47525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Variabilita vyčerpaná faktorovými osami je vztažena pouze k použitým proměnným</a:t>
            </a:r>
          </a:p>
          <a:p>
            <a:r>
              <a:rPr lang="cs-CZ" dirty="0" smtClean="0"/>
              <a:t>Nevypovídá nic o proměnných nezahrnutých do analýzy !!!!</a:t>
            </a:r>
          </a:p>
          <a:p>
            <a:r>
              <a:rPr lang="cs-CZ" dirty="0" smtClean="0"/>
              <a:t>Orientačně odpovídá počtu (nebo rozptylu) proměnných navázaných na příslušnou osu</a:t>
            </a:r>
          </a:p>
          <a:p>
            <a:r>
              <a:rPr lang="cs-CZ" dirty="0" smtClean="0"/>
              <a:t>Souvisí i s počtem proměnných v analýze, čím více proměnných, tím spíše bude variabilita vyčerpaná první osou nižší (platí samozřejmě pouze v případě, že nejsou přidávány silně redundantní proměnné)</a:t>
            </a:r>
          </a:p>
          <a:p>
            <a:r>
              <a:rPr lang="cs-CZ" dirty="0" smtClean="0"/>
              <a:t>V případě silně redundantních proměnných tyto redundantní proměnné zvyšují variabilitu vyčerpanou na příslušné faktorové ose, s níž jsou spjaty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375810" name="Object 2"/>
          <p:cNvGraphicFramePr>
            <a:graphicFrameLocks noChangeAspect="1"/>
          </p:cNvGraphicFramePr>
          <p:nvPr/>
        </p:nvGraphicFramePr>
        <p:xfrm>
          <a:off x="4211960" y="1340768"/>
          <a:ext cx="4319587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4" name="Graph" r:id="rId3" imgW="4320000" imgH="4320000" progId="STATISTICA.Graph">
                  <p:embed/>
                </p:oleObj>
              </mc:Choice>
              <mc:Fallback>
                <p:oleObj name="Graph" r:id="rId3" imgW="432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340768"/>
                        <a:ext cx="4319587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Vyčerpaná variabilita a redundance proměnných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4797152"/>
            <a:ext cx="2746648" cy="1728192"/>
          </a:xfrm>
        </p:spPr>
        <p:txBody>
          <a:bodyPr/>
          <a:lstStyle/>
          <a:p>
            <a:r>
              <a:rPr lang="cs-CZ" sz="1400" dirty="0" smtClean="0"/>
              <a:t>Slabé korelace mezi proměnnými</a:t>
            </a:r>
          </a:p>
          <a:p>
            <a:r>
              <a:rPr lang="cs-CZ" sz="1400" dirty="0" smtClean="0"/>
              <a:t>Vyčerpaná variabilita na první ose jen mírně převyšuje 1/4</a:t>
            </a:r>
            <a:endParaRPr lang="cs-C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1152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415746" name="Object 2"/>
          <p:cNvGraphicFramePr>
            <a:graphicFrameLocks noChangeAspect="1"/>
          </p:cNvGraphicFramePr>
          <p:nvPr/>
        </p:nvGraphicFramePr>
        <p:xfrm>
          <a:off x="189856" y="1340768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8" name="Graph" r:id="rId3" imgW="2160000" imgH="2160000" progId="STATISTICA.Graph">
                  <p:embed/>
                </p:oleObj>
              </mc:Choice>
              <mc:Fallback>
                <p:oleObj name="Graph" r:id="rId3" imgW="2160000" imgH="216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56" y="1340768"/>
                        <a:ext cx="216058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6696" y="3628628"/>
          <a:ext cx="1803400" cy="952500"/>
        </p:xfrm>
        <a:graphic>
          <a:graphicData uri="http://schemas.openxmlformats.org/drawingml/2006/table">
            <a:tbl>
              <a:tblPr/>
              <a:tblGrid>
                <a:gridCol w="330200"/>
                <a:gridCol w="368300"/>
                <a:gridCol w="368300"/>
                <a:gridCol w="368300"/>
                <a:gridCol w="3683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5747" name="Object 3"/>
          <p:cNvGraphicFramePr>
            <a:graphicFrameLocks noChangeAspect="1"/>
          </p:cNvGraphicFramePr>
          <p:nvPr/>
        </p:nvGraphicFramePr>
        <p:xfrm>
          <a:off x="2843808" y="1340768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9" name="Graph" r:id="rId5" imgW="2160000" imgH="2160000" progId="STATISTICA.Graph">
                  <p:embed/>
                </p:oleObj>
              </mc:Choice>
              <mc:Fallback>
                <p:oleObj name="Graph" r:id="rId5" imgW="2160000" imgH="216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340768"/>
                        <a:ext cx="216058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03848" y="3573016"/>
          <a:ext cx="1803400" cy="952500"/>
        </p:xfrm>
        <a:graphic>
          <a:graphicData uri="http://schemas.openxmlformats.org/drawingml/2006/table">
            <a:tbl>
              <a:tblPr/>
              <a:tblGrid>
                <a:gridCol w="330200"/>
                <a:gridCol w="368300"/>
                <a:gridCol w="368300"/>
                <a:gridCol w="368300"/>
                <a:gridCol w="3683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843808" y="4797152"/>
            <a:ext cx="2746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Silné korelace mezi proměnnými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Vyčerpaná variabilita na první ose představuje více než polovinu celkové variability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5878488" y="1340421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0" name="Graph" r:id="rId7" imgW="2160000" imgH="2160000" progId="STATISTICA.Graph">
                  <p:embed/>
                </p:oleObj>
              </mc:Choice>
              <mc:Fallback>
                <p:oleObj name="Graph" r:id="rId7" imgW="2160000" imgH="216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488" y="1340421"/>
                        <a:ext cx="216058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34475" y="3573016"/>
          <a:ext cx="2703016" cy="1524000"/>
        </p:xfrm>
        <a:graphic>
          <a:graphicData uri="http://schemas.openxmlformats.org/drawingml/2006/table">
            <a:tbl>
              <a:tblPr/>
              <a:tblGrid>
                <a:gridCol w="252799"/>
                <a:gridCol w="350031"/>
                <a:gridCol w="350031"/>
                <a:gridCol w="350031"/>
                <a:gridCol w="350031"/>
                <a:gridCol w="350031"/>
                <a:gridCol w="350031"/>
                <a:gridCol w="350031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9592" y="8367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Příklad 1</a:t>
            </a:r>
            <a:endParaRPr lang="cs-CZ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97560" y="8367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Příklad 2</a:t>
            </a:r>
            <a:endParaRPr lang="cs-CZ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8367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Příklad 3</a:t>
            </a:r>
            <a:endParaRPr lang="cs-CZ" i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708498" y="5132074"/>
            <a:ext cx="34198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příkladu 1 přidány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proměnné redundantní k V1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Výsledek PCA se kompletně mění, první osa vyčerpává přes polovinu variability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díky redundantním proměnným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Vlastní vektory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340768"/>
          <a:ext cx="3816424" cy="906780"/>
        </p:xfrm>
        <a:graphic>
          <a:graphicData uri="http://schemas.openxmlformats.org/drawingml/2006/table">
            <a:tbl>
              <a:tblPr/>
              <a:tblGrid>
                <a:gridCol w="834732"/>
                <a:gridCol w="745423"/>
                <a:gridCol w="745423"/>
                <a:gridCol w="745423"/>
                <a:gridCol w="7454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836712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836712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6016" y="1340768"/>
          <a:ext cx="3816424" cy="906780"/>
        </p:xfrm>
        <a:graphic>
          <a:graphicData uri="http://schemas.openxmlformats.org/drawingml/2006/table">
            <a:tbl>
              <a:tblPr/>
              <a:tblGrid>
                <a:gridCol w="864096"/>
                <a:gridCol w="738082"/>
                <a:gridCol w="738082"/>
                <a:gridCol w="738082"/>
                <a:gridCol w="73808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8336" y="2804373"/>
          <a:ext cx="3657600" cy="952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1979712" y="2341065"/>
            <a:ext cx="504056" cy="295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Down Arrow 10"/>
          <p:cNvSpPr/>
          <p:nvPr/>
        </p:nvSpPr>
        <p:spPr>
          <a:xfrm>
            <a:off x="6660232" y="2348880"/>
            <a:ext cx="504056" cy="295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16016" y="2780928"/>
          <a:ext cx="3657600" cy="952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9512" y="5373216"/>
            <a:ext cx="8856984" cy="108012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Vlastní vektory popisují směr kterým v prostoru  původních proměnných směřují faktorové osy</a:t>
            </a:r>
          </a:p>
          <a:p>
            <a:r>
              <a:rPr lang="cs-CZ" dirty="0" err="1" smtClean="0"/>
              <a:t>Eigenvektory</a:t>
            </a:r>
            <a:r>
              <a:rPr lang="cs-CZ" dirty="0" smtClean="0"/>
              <a:t> mohou být různým způsobem standardizovány a </a:t>
            </a:r>
            <a:r>
              <a:rPr lang="cs-CZ" dirty="0" err="1" smtClean="0"/>
              <a:t>vizualizovány</a:t>
            </a:r>
            <a:r>
              <a:rPr lang="cs-CZ" dirty="0" smtClean="0"/>
              <a:t>; interpretace výstupů (tzv. </a:t>
            </a:r>
            <a:r>
              <a:rPr lang="cs-CZ" dirty="0" err="1" smtClean="0"/>
              <a:t>biplotů</a:t>
            </a:r>
            <a:r>
              <a:rPr lang="cs-CZ" dirty="0" smtClean="0"/>
              <a:t>) se liší podle použité standardizace</a:t>
            </a:r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2420888"/>
            <a:ext cx="25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Standardizace na délku 1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065" y="3861048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Standardizace na délku druhé odmocniny </a:t>
            </a:r>
            <a:r>
              <a:rPr lang="cs-CZ" i="1" dirty="0" err="1" smtClean="0">
                <a:solidFill>
                  <a:srgbClr val="FF0000"/>
                </a:solidFill>
              </a:rPr>
              <a:t>eigenvalue</a:t>
            </a:r>
            <a:r>
              <a:rPr lang="cs-CZ" i="1" dirty="0" smtClean="0">
                <a:solidFill>
                  <a:srgbClr val="FF0000"/>
                </a:solidFill>
              </a:rPr>
              <a:t> (směrodatná odchylka)</a:t>
            </a:r>
            <a:endParaRPr lang="cs-CZ" i="1" dirty="0">
              <a:solidFill>
                <a:srgbClr val="FF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10344" y="4307053"/>
          <a:ext cx="3657600" cy="952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788024" y="4283608"/>
          <a:ext cx="3657600" cy="952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-1.762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Ordinační analýza a její cíle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Vlastnosti vlastních vektorů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857403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Vlastní vektory jsou navzájem ortogonální (nezávislé, svírající úhel 90°)</a:t>
            </a:r>
          </a:p>
          <a:p>
            <a:r>
              <a:rPr lang="cs-CZ" dirty="0" smtClean="0">
                <a:latin typeface="+mj-lt"/>
              </a:rPr>
              <a:t>Z hlediska interpretace definují nezávislé proměnné, tedy nesoucí </a:t>
            </a:r>
            <a:r>
              <a:rPr lang="cs-CZ" b="1" dirty="0" smtClean="0">
                <a:latin typeface="+mj-lt"/>
              </a:rPr>
              <a:t>zcela unikátní informaci </a:t>
            </a:r>
            <a:r>
              <a:rPr lang="cs-CZ" dirty="0" smtClean="0">
                <a:latin typeface="+mj-lt"/>
              </a:rPr>
              <a:t>o objektech</a:t>
            </a:r>
          </a:p>
          <a:p>
            <a:r>
              <a:rPr lang="cs-CZ" dirty="0" smtClean="0">
                <a:latin typeface="+mj-lt"/>
              </a:rPr>
              <a:t>Definují směr nových faktorových os v prostoru původních proměnných a umožňují počítat pozici objektů na nových faktorových osách</a:t>
            </a:r>
          </a:p>
          <a:p>
            <a:endParaRPr lang="cs-CZ" dirty="0" smtClean="0">
              <a:latin typeface="+mj-lt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+mj-lt"/>
                <a:cs typeface="Arial"/>
              </a:rPr>
              <a:t>Geometrie součinu vektorů </a:t>
            </a:r>
            <a:r>
              <a:rPr lang="cs-CZ" dirty="0" smtClean="0">
                <a:solidFill>
                  <a:srgbClr val="000000"/>
                </a:solidFill>
                <a:latin typeface="+mj-lt"/>
                <a:cs typeface="Arial"/>
              </a:rPr>
              <a:t>- Součin vektorů lze spočítat jako součin jejich délek násobený cosinem úhlu, který svírají. Pokud 2 vektory svírají pravý úhel je jejich součin 0 a nazývají se </a:t>
            </a:r>
            <a:r>
              <a:rPr lang="cs-CZ" b="1" dirty="0" err="1" smtClean="0">
                <a:solidFill>
                  <a:srgbClr val="000000"/>
                </a:solidFill>
                <a:latin typeface="+mj-lt"/>
                <a:cs typeface="Arial"/>
              </a:rPr>
              <a:t>orthogonální</a:t>
            </a:r>
            <a:r>
              <a:rPr lang="cs-CZ" b="1" dirty="0" smtClean="0">
                <a:solidFill>
                  <a:srgbClr val="000000"/>
                </a:solidFill>
                <a:latin typeface="+mj-lt"/>
                <a:cs typeface="Arial"/>
              </a:rPr>
              <a:t> vektory</a:t>
            </a:r>
            <a:r>
              <a:rPr lang="cs-CZ" dirty="0" smtClean="0">
                <a:solidFill>
                  <a:srgbClr val="000000"/>
                </a:solidFill>
                <a:latin typeface="+mj-lt"/>
                <a:cs typeface="Arial"/>
              </a:rPr>
              <a:t>. Matice, jejíž sloupcové vektory navzájem svírají pravý úhel se nazývá </a:t>
            </a:r>
            <a:r>
              <a:rPr lang="cs-CZ" b="1" dirty="0" err="1" smtClean="0">
                <a:solidFill>
                  <a:srgbClr val="000000"/>
                </a:solidFill>
                <a:latin typeface="+mj-lt"/>
                <a:cs typeface="Arial"/>
              </a:rPr>
              <a:t>orthogonální</a:t>
            </a:r>
            <a:r>
              <a:rPr lang="cs-CZ" b="1" dirty="0" smtClean="0">
                <a:solidFill>
                  <a:srgbClr val="000000"/>
                </a:solidFill>
                <a:latin typeface="+mj-lt"/>
                <a:cs typeface="Arial"/>
              </a:rPr>
              <a:t> matice</a:t>
            </a:r>
            <a:r>
              <a:rPr lang="cs-CZ" dirty="0" smtClean="0">
                <a:solidFill>
                  <a:srgbClr val="000000"/>
                </a:solidFill>
                <a:latin typeface="+mj-lt"/>
                <a:cs typeface="Arial"/>
              </a:rPr>
              <a:t>.</a:t>
            </a:r>
          </a:p>
          <a:p>
            <a:endParaRPr lang="cs-CZ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4198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353" y="3829788"/>
            <a:ext cx="2695575" cy="2486025"/>
          </a:xfrm>
          <a:prstGeom prst="rect">
            <a:avLst/>
          </a:prstGeom>
          <a:noFill/>
        </p:spPr>
      </p:pic>
      <p:pic>
        <p:nvPicPr>
          <p:cNvPr id="4198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809" y="3829788"/>
            <a:ext cx="2695575" cy="2486025"/>
          </a:xfrm>
          <a:prstGeom prst="rect">
            <a:avLst/>
          </a:prstGeom>
          <a:noFill/>
        </p:spPr>
      </p:pic>
      <p:pic>
        <p:nvPicPr>
          <p:cNvPr id="419851" name="Picture 11"/>
          <p:cNvPicPr>
            <a:picLocks noChangeAspect="1" noChangeArrowheads="1"/>
          </p:cNvPicPr>
          <p:nvPr/>
        </p:nvPicPr>
        <p:blipFill>
          <a:blip r:embed="rId4" cstate="print"/>
          <a:srcRect l="42857" t="3402"/>
          <a:stretch>
            <a:fillRect/>
          </a:stretch>
        </p:blipFill>
        <p:spPr bwMode="auto">
          <a:xfrm>
            <a:off x="5620841" y="4283952"/>
            <a:ext cx="2160240" cy="48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Biplot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374785" name="Object 1"/>
          <p:cNvGraphicFramePr>
            <a:graphicFrameLocks noChangeAspect="1"/>
          </p:cNvGraphicFramePr>
          <p:nvPr/>
        </p:nvGraphicFramePr>
        <p:xfrm>
          <a:off x="539502" y="1628750"/>
          <a:ext cx="3600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4" name="Graph" r:id="rId3" imgW="3600000" imgH="3600000" progId="STATISTICA.Graph">
                  <p:embed/>
                </p:oleObj>
              </mc:Choice>
              <mc:Fallback>
                <p:oleObj name="Graph" r:id="rId3" imgW="3600000" imgH="3600000" progId="STATISTICA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02" y="1628750"/>
                        <a:ext cx="36004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35730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proměnných</a:t>
            </a:r>
            <a:endParaRPr lang="cs-CZ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55172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Jednotková kružnice - Hranice příspěvku k definici faktorové osy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763032"/>
            <a:ext cx="8229600" cy="10081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Biplot – současná </a:t>
            </a:r>
            <a:r>
              <a:rPr lang="cs-CZ" dirty="0" smtClean="0"/>
              <a:t>vizualizace </a:t>
            </a:r>
            <a:r>
              <a:rPr lang="cs-CZ" dirty="0" smtClean="0"/>
              <a:t>pozice proměnných a objektů</a:t>
            </a:r>
          </a:p>
          <a:p>
            <a:r>
              <a:rPr lang="cs-CZ" dirty="0" smtClean="0"/>
              <a:t>Několik typů </a:t>
            </a:r>
            <a:r>
              <a:rPr lang="cs-CZ" dirty="0" err="1" smtClean="0"/>
              <a:t>biplotů</a:t>
            </a:r>
            <a:r>
              <a:rPr lang="cs-CZ" dirty="0" smtClean="0"/>
              <a:t> s různou interpretací</a:t>
            </a:r>
            <a:endParaRPr lang="en-US" dirty="0" smtClean="0"/>
          </a:p>
          <a:p>
            <a:r>
              <a:rPr lang="en-US" dirty="0" smtClean="0"/>
              <a:t>Pro </a:t>
            </a:r>
            <a:r>
              <a:rPr lang="en-US" dirty="0" err="1" smtClean="0"/>
              <a:t>zjednod</a:t>
            </a:r>
            <a:r>
              <a:rPr lang="cs-CZ" dirty="0" smtClean="0"/>
              <a:t>ušení interpretace je možné hodnoty na osách násobit konstantou </a:t>
            </a:r>
            <a:endParaRPr lang="cs-CZ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-180528" y="4437112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75656" y="5085184"/>
            <a:ext cx="576064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843808" y="4653136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339752" y="2780928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331640" y="3284984"/>
            <a:ext cx="792088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403648" y="2852936"/>
            <a:ext cx="864096" cy="64807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403648" y="3140969"/>
            <a:ext cx="808106" cy="407217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4788917" y="170075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5" name="Graph" r:id="rId5" imgW="4320000" imgH="3600000" progId="STATISTICA.Graph">
                  <p:embed/>
                </p:oleObj>
              </mc:Choice>
              <mc:Fallback>
                <p:oleObj name="Graph" r:id="rId5" imgW="4320000" imgH="360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917" y="170075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563106" y="42930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objektů</a:t>
            </a:r>
            <a:endParaRPr lang="cs-CZ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6516216" y="3861048"/>
            <a:ext cx="360040" cy="36004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452320" y="3861048"/>
            <a:ext cx="504056" cy="43204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24128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4932040" y="4077072"/>
            <a:ext cx="1368152" cy="136815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516216" y="5301208"/>
            <a:ext cx="576064" cy="144016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Standardizace </a:t>
            </a:r>
            <a:r>
              <a:rPr lang="cs-CZ" dirty="0" err="1" smtClean="0"/>
              <a:t>eigenvektorů</a:t>
            </a:r>
            <a:r>
              <a:rPr lang="cs-CZ" dirty="0" smtClean="0"/>
              <a:t> a její interpretace 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>
            <a:normAutofit/>
          </a:bodyPr>
          <a:lstStyle/>
          <a:p>
            <a:r>
              <a:rPr lang="cs-CZ" sz="1600" dirty="0" smtClean="0"/>
              <a:t>Standardizace délky </a:t>
            </a:r>
            <a:r>
              <a:rPr lang="cs-CZ" sz="1600" dirty="0" err="1" smtClean="0"/>
              <a:t>eigenvektorů</a:t>
            </a:r>
            <a:r>
              <a:rPr lang="cs-CZ" sz="1600" dirty="0" smtClean="0"/>
              <a:t> na jednotkovou délku</a:t>
            </a:r>
          </a:p>
          <a:p>
            <a:pPr lvl="1"/>
            <a:r>
              <a:rPr lang="cs-CZ" sz="1400" dirty="0" smtClean="0"/>
              <a:t>Při vizualizaci vede na tzv. </a:t>
            </a:r>
            <a:r>
              <a:rPr lang="cs-CZ" sz="1400" dirty="0" err="1" smtClean="0"/>
              <a:t>Biplot</a:t>
            </a:r>
            <a:r>
              <a:rPr lang="cs-CZ" sz="1400" dirty="0" smtClean="0"/>
              <a:t> vzdáleností (distance </a:t>
            </a:r>
            <a:r>
              <a:rPr lang="cs-CZ" sz="1400" dirty="0" err="1" smtClean="0"/>
              <a:t>biplot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dirty="0" smtClean="0"/>
              <a:t>Pozice objektů na faktorových osách mají rozptyl=příslušné </a:t>
            </a:r>
            <a:r>
              <a:rPr lang="cs-CZ" sz="1400" dirty="0" err="1" smtClean="0"/>
              <a:t>eigenvalue</a:t>
            </a:r>
            <a:r>
              <a:rPr lang="cs-CZ" sz="1400" dirty="0" smtClean="0"/>
              <a:t> </a:t>
            </a:r>
          </a:p>
          <a:p>
            <a:pPr lvl="1"/>
            <a:r>
              <a:rPr lang="cs-CZ" sz="1400" dirty="0" smtClean="0"/>
              <a:t>Interpretace </a:t>
            </a:r>
            <a:r>
              <a:rPr lang="cs-CZ" sz="1400" dirty="0" err="1" smtClean="0"/>
              <a:t>biplotu</a:t>
            </a:r>
            <a:endParaRPr lang="cs-CZ" sz="1400" dirty="0" smtClean="0"/>
          </a:p>
          <a:p>
            <a:pPr lvl="2"/>
            <a:r>
              <a:rPr lang="cs-CZ" sz="1200" dirty="0" smtClean="0"/>
              <a:t>Umožňuje interpretovat euklidovské vzdálenosti objektů v prostoru PCA (jsou aproximací euklidovských vzdáleností v původním prostoru)</a:t>
            </a:r>
          </a:p>
          <a:p>
            <a:pPr lvl="2"/>
            <a:r>
              <a:rPr lang="cs-CZ" sz="1200" dirty="0" smtClean="0"/>
              <a:t>Projekce objektu v pravém uhlu na původní proměnnou aproximuje pozici objektu na této původní proměnné</a:t>
            </a:r>
          </a:p>
          <a:p>
            <a:pPr lvl="2"/>
            <a:r>
              <a:rPr lang="cs-CZ" sz="1200" dirty="0" smtClean="0"/>
              <a:t>Délka projekce jednotlivých původních proměnných v prostoru faktorových os popisuje jejich příspěvek k definici daného faktorového prostoru</a:t>
            </a:r>
          </a:p>
          <a:p>
            <a:pPr lvl="2"/>
            <a:r>
              <a:rPr lang="cs-CZ" sz="1200" dirty="0" smtClean="0"/>
              <a:t>Úhly mezi původními proměnnými ve faktorovém prostoru nemají žádnou </a:t>
            </a:r>
            <a:r>
              <a:rPr lang="cs-CZ" sz="1200" dirty="0" err="1" smtClean="0"/>
              <a:t>intepretaci</a:t>
            </a:r>
            <a:r>
              <a:rPr lang="cs-CZ" sz="1200" dirty="0" smtClean="0"/>
              <a:t> </a:t>
            </a:r>
          </a:p>
          <a:p>
            <a:pPr lvl="1">
              <a:buNone/>
            </a:pP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graphicFrame>
        <p:nvGraphicFramePr>
          <p:cNvPr id="6" name="Chart 5"/>
          <p:cNvGraphicFramePr/>
          <p:nvPr/>
        </p:nvGraphicFramePr>
        <p:xfrm>
          <a:off x="539552" y="3284984"/>
          <a:ext cx="3781425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1995342" y="422108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1715126" y="4069257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059238" y="4804967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867878" y="4797150"/>
            <a:ext cx="543883" cy="110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/>
        </p:nvGraphicFramePr>
        <p:xfrm>
          <a:off x="4373276" y="3278838"/>
          <a:ext cx="45720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Standardizace </a:t>
            </a:r>
            <a:r>
              <a:rPr lang="cs-CZ" dirty="0" err="1" smtClean="0"/>
              <a:t>eigenvektorů</a:t>
            </a:r>
            <a:r>
              <a:rPr lang="cs-CZ" dirty="0" smtClean="0"/>
              <a:t> a její interpretace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61"/>
            <a:ext cx="8579296" cy="5145435"/>
          </a:xfrm>
        </p:spPr>
        <p:txBody>
          <a:bodyPr>
            <a:normAutofit/>
          </a:bodyPr>
          <a:lstStyle/>
          <a:p>
            <a:r>
              <a:rPr lang="cs-CZ" sz="1600" dirty="0" smtClean="0"/>
              <a:t>Standardizace délky </a:t>
            </a:r>
            <a:r>
              <a:rPr lang="cs-CZ" sz="1600" dirty="0" err="1" smtClean="0"/>
              <a:t>eigenvektorů</a:t>
            </a:r>
            <a:r>
              <a:rPr lang="cs-CZ" sz="1600" dirty="0" smtClean="0"/>
              <a:t> na druhou odmocninu z </a:t>
            </a:r>
            <a:r>
              <a:rPr lang="cs-CZ" sz="1600" dirty="0" err="1" smtClean="0"/>
              <a:t>eigenvalue</a:t>
            </a:r>
            <a:endParaRPr lang="cs-CZ" sz="1600" dirty="0" smtClean="0"/>
          </a:p>
          <a:p>
            <a:pPr lvl="1"/>
            <a:r>
              <a:rPr lang="cs-CZ" sz="1400" dirty="0" smtClean="0"/>
              <a:t>Při vizualizaci vede na tzv. </a:t>
            </a:r>
            <a:r>
              <a:rPr lang="cs-CZ" sz="1400" dirty="0" err="1" smtClean="0"/>
              <a:t>Biplot</a:t>
            </a:r>
            <a:r>
              <a:rPr lang="cs-CZ" sz="1400" dirty="0" smtClean="0"/>
              <a:t> korelací (</a:t>
            </a:r>
            <a:r>
              <a:rPr lang="cs-CZ" sz="1400" dirty="0" err="1" smtClean="0"/>
              <a:t>correlation</a:t>
            </a:r>
            <a:r>
              <a:rPr lang="cs-CZ" sz="1400" dirty="0" smtClean="0"/>
              <a:t> </a:t>
            </a:r>
            <a:r>
              <a:rPr lang="cs-CZ" sz="1400" dirty="0" err="1" smtClean="0"/>
              <a:t>biplot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dirty="0" smtClean="0"/>
              <a:t>Pozice objektů na faktorových osách mají jednotkový rozptyl</a:t>
            </a:r>
          </a:p>
          <a:p>
            <a:pPr lvl="1"/>
            <a:r>
              <a:rPr lang="cs-CZ" sz="1400" dirty="0" smtClean="0"/>
              <a:t>Interpretace </a:t>
            </a:r>
            <a:r>
              <a:rPr lang="cs-CZ" sz="1400" dirty="0" err="1" smtClean="0"/>
              <a:t>biplotu</a:t>
            </a:r>
            <a:r>
              <a:rPr lang="cs-CZ" sz="1400" dirty="0" smtClean="0"/>
              <a:t> </a:t>
            </a:r>
          </a:p>
          <a:p>
            <a:pPr lvl="2"/>
            <a:r>
              <a:rPr lang="cs-CZ" sz="1200" dirty="0" smtClean="0"/>
              <a:t>euklidovské vzdálenosti objektů v prostoru PCA nejsou aproximací euklidovských vzdáleností v původním prostoru</a:t>
            </a:r>
          </a:p>
          <a:p>
            <a:pPr lvl="2"/>
            <a:r>
              <a:rPr lang="cs-CZ" sz="1200" dirty="0" smtClean="0"/>
              <a:t>Projekce objektu v pravém uhlu na původní proměnnou aproximuje pozici objektu na této původní proměnné</a:t>
            </a:r>
          </a:p>
          <a:p>
            <a:pPr lvl="2"/>
            <a:r>
              <a:rPr lang="cs-CZ" sz="1200" dirty="0" smtClean="0"/>
              <a:t>Délka projekce jednotlivých původních proměnných v prostoru faktorových os popisuje jejich směrodatnou odchylku</a:t>
            </a:r>
          </a:p>
          <a:p>
            <a:pPr lvl="2"/>
            <a:r>
              <a:rPr lang="cs-CZ" sz="1200" dirty="0" smtClean="0"/>
              <a:t>Úhly mezi původními proměnnými ve faktorovém prostoru souvisí s jejich korelací</a:t>
            </a:r>
          </a:p>
          <a:p>
            <a:pPr lvl="2"/>
            <a:r>
              <a:rPr lang="cs-CZ" sz="1200" dirty="0" smtClean="0"/>
              <a:t>Není vhodný pokud má smysl interpretovat vzdálenosti (vzájemné vztahy) mezi objekty</a:t>
            </a:r>
          </a:p>
          <a:p>
            <a:pPr lvl="2"/>
            <a:endParaRPr lang="cs-CZ" sz="12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23</a:t>
            </a:fld>
            <a:endParaRPr lang="cs-CZ"/>
          </a:p>
        </p:txBody>
      </p:sp>
      <p:graphicFrame>
        <p:nvGraphicFramePr>
          <p:cNvPr id="5" name="Chart 4"/>
          <p:cNvGraphicFramePr/>
          <p:nvPr/>
        </p:nvGraphicFramePr>
        <p:xfrm>
          <a:off x="251520" y="3284984"/>
          <a:ext cx="3781425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2788584" y="4206433"/>
            <a:ext cx="937598" cy="24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170162" y="3925242"/>
            <a:ext cx="961678" cy="871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27584" y="4797151"/>
            <a:ext cx="2304256" cy="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195736" y="4797151"/>
            <a:ext cx="936104" cy="72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/>
        </p:nvGraphicFramePr>
        <p:xfrm>
          <a:off x="4048974" y="3284984"/>
          <a:ext cx="45720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Zachování vzdáleností objektů v původním prostoru vzhledem k různým typům </a:t>
            </a:r>
            <a:r>
              <a:rPr lang="cs-CZ" dirty="0" err="1" smtClean="0"/>
              <a:t>biplotu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 smtClean="0"/>
              <a:t>Pouze distance </a:t>
            </a:r>
            <a:r>
              <a:rPr lang="cs-CZ" dirty="0" err="1" smtClean="0"/>
              <a:t>biplot</a:t>
            </a:r>
            <a:r>
              <a:rPr lang="cs-CZ" dirty="0" smtClean="0"/>
              <a:t> zachovává vzdálenostní vztahy mezi objekty, v případě korelačního </a:t>
            </a:r>
            <a:r>
              <a:rPr lang="cs-CZ" dirty="0" err="1" smtClean="0"/>
              <a:t>biplotu</a:t>
            </a:r>
            <a:r>
              <a:rPr lang="cs-CZ" dirty="0" smtClean="0"/>
              <a:t> není možná interpretace těchto vzdáleností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24</a:t>
            </a:fld>
            <a:endParaRPr lang="cs-CZ"/>
          </a:p>
        </p:txBody>
      </p:sp>
      <p:graphicFrame>
        <p:nvGraphicFramePr>
          <p:cNvPr id="421890" name="Object 2"/>
          <p:cNvGraphicFramePr>
            <a:graphicFrameLocks noChangeAspect="1"/>
          </p:cNvGraphicFramePr>
          <p:nvPr/>
        </p:nvGraphicFramePr>
        <p:xfrm>
          <a:off x="1547664" y="1844824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844824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407707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OK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63691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OK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2060848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!!!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5661248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!!!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Standardizace </a:t>
            </a:r>
            <a:r>
              <a:rPr lang="cs-CZ" dirty="0" err="1" smtClean="0"/>
              <a:t>eigenvektorů</a:t>
            </a:r>
            <a:r>
              <a:rPr lang="cs-CZ" dirty="0" smtClean="0"/>
              <a:t> a její vliv na projekci původních proměnných: shrnutí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25</a:t>
            </a:fld>
            <a:endParaRPr lang="cs-CZ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0" y="1116929"/>
          <a:ext cx="871297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4"/>
                <a:gridCol w="1656184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Kovarianční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Korelační matice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Původní proměnná (centrovaná)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Standardizace </a:t>
                      </a:r>
                      <a:r>
                        <a:rPr lang="cs-CZ" dirty="0" err="1" smtClean="0"/>
                        <a:t>eigenvektoru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Celková délka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Úhly proměnných v redukovaném prostoru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Projekce </a:t>
                      </a:r>
                      <a:r>
                        <a:rPr lang="cs-CZ" sz="1400" dirty="0" err="1" smtClean="0"/>
                        <a:t>kovariancí</a:t>
                      </a:r>
                      <a:r>
                        <a:rPr lang="cs-CZ" sz="1400" dirty="0" smtClean="0"/>
                        <a:t> (korelací)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90° rotace systému os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Projekce korelací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90° rotace systému os</a:t>
                      </a:r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Hranice příspěvku k definici faktorové osy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Projekce na faktorovou osu k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Kovariance s k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Proporcionální </a:t>
                      </a:r>
                      <a:r>
                        <a:rPr lang="cs-CZ" sz="1400" dirty="0" err="1" smtClean="0"/>
                        <a:t>kovarianci</a:t>
                      </a:r>
                      <a:r>
                        <a:rPr lang="cs-CZ" sz="1400" baseline="0" dirty="0" smtClean="0"/>
                        <a:t> s k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/>
                      </a:r>
                      <a:br>
                        <a:rPr lang="cs-CZ" sz="1400" dirty="0" smtClean="0"/>
                      </a:br>
                      <a:r>
                        <a:rPr lang="cs-CZ" sz="1400" dirty="0" smtClean="0"/>
                        <a:t>Korelace s k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Proporcionální korelaci</a:t>
                      </a:r>
                      <a:r>
                        <a:rPr lang="cs-CZ" sz="1400" baseline="0" dirty="0" smtClean="0"/>
                        <a:t> s k</a:t>
                      </a:r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Korelace s faktorovou osou k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43808" y="2204864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8" name="Rovnice" r:id="rId3" imgW="304560" imgH="266400" progId="Equation.3">
                  <p:embed/>
                </p:oleObj>
              </mc:Choice>
              <mc:Fallback>
                <p:oleObj name="Rovnice" r:id="rId3" imgW="30456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204864"/>
                        <a:ext cx="304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00192" y="2204864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9" name="Rovnice" r:id="rId5" imgW="304560" imgH="266400" progId="Equation.3">
                  <p:embed/>
                </p:oleObj>
              </mc:Choice>
              <mc:Fallback>
                <p:oleObj name="Rovnice" r:id="rId5" imgW="30456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204864"/>
                        <a:ext cx="304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13063" y="257810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0" name="Rovnice" r:id="rId7" imgW="164880" imgH="241200" progId="Equation.3">
                  <p:embed/>
                </p:oleObj>
              </mc:Choice>
              <mc:Fallback>
                <p:oleObj name="Rovnice" r:id="rId7" imgW="1648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578100"/>
                        <a:ext cx="1651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72000" y="3573016"/>
          <a:ext cx="39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1" name="Rovnice" r:id="rId9" imgW="393480" imgH="368280" progId="Equation.3">
                  <p:embed/>
                </p:oleObj>
              </mc:Choice>
              <mc:Fallback>
                <p:oleObj name="Rovnice" r:id="rId9" imgW="39348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016"/>
                        <a:ext cx="39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79713" y="3573463"/>
          <a:ext cx="52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2" name="Rovnice" r:id="rId11" imgW="520560" imgH="368280" progId="Equation.3">
                  <p:embed/>
                </p:oleObj>
              </mc:Choice>
              <mc:Fallback>
                <p:oleObj name="Rovnice" r:id="rId11" imgW="520560" imgH="368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573463"/>
                        <a:ext cx="520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300192" y="3573016"/>
          <a:ext cx="39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3" name="Rovnice" r:id="rId13" imgW="393480" imgH="368280" progId="Equation.3">
                  <p:embed/>
                </p:oleObj>
              </mc:Choice>
              <mc:Fallback>
                <p:oleObj name="Rovnice" r:id="rId13" imgW="39348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573016"/>
                        <a:ext cx="39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84368" y="3573016"/>
          <a:ext cx="39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4" name="Rovnice" r:id="rId15" imgW="393480" imgH="368280" progId="Equation.3">
                  <p:embed/>
                </p:oleObj>
              </mc:Choice>
              <mc:Fallback>
                <p:oleObj name="Rovnice" r:id="rId15" imgW="393480" imgH="368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573016"/>
                        <a:ext cx="39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20988" y="4110650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5" name="Rovnice" r:id="rId16" imgW="495000" imgH="266400" progId="Equation.3">
                  <p:embed/>
                </p:oleObj>
              </mc:Choice>
              <mc:Fallback>
                <p:oleObj name="Rovnice" r:id="rId16" imgW="495000" imgH="266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4110650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644008" y="4077072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6" name="Rovnice" r:id="rId18" imgW="215640" imgH="241200" progId="Equation.3">
                  <p:embed/>
                </p:oleObj>
              </mc:Choice>
              <mc:Fallback>
                <p:oleObj name="Rovnice" r:id="rId18" imgW="21564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077072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156176" y="4077072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7" name="Rovnice" r:id="rId20" imgW="495000" imgH="266400" progId="Equation.3">
                  <p:embed/>
                </p:oleObj>
              </mc:Choice>
              <mc:Fallback>
                <p:oleObj name="Rovnice" r:id="rId20" imgW="495000" imgH="266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077072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956376" y="4077072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8" name="Rovnice" r:id="rId22" imgW="215640" imgH="241200" progId="Equation.3">
                  <p:embed/>
                </p:oleObj>
              </mc:Choice>
              <mc:Fallback>
                <p:oleObj name="Rovnice" r:id="rId22" imgW="21564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077072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830513" y="4812370"/>
          <a:ext cx="52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9" name="Rovnice" r:id="rId24" imgW="520560" imgH="495000" progId="Equation.3">
                  <p:embed/>
                </p:oleObj>
              </mc:Choice>
              <mc:Fallback>
                <p:oleObj name="Rovnice" r:id="rId24" imgW="52056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12370"/>
                        <a:ext cx="520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499992" y="4812370"/>
          <a:ext cx="52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0" name="Rovnice" r:id="rId26" imgW="520560" imgH="495000" progId="Equation.3">
                  <p:embed/>
                </p:oleObj>
              </mc:Choice>
              <mc:Fallback>
                <p:oleObj name="Rovnice" r:id="rId26" imgW="520560" imgH="495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812370"/>
                        <a:ext cx="520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228184" y="4926670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1" name="Rovnice" r:id="rId28" imgW="495000" imgH="266400" progId="Equation.3">
                  <p:embed/>
                </p:oleObj>
              </mc:Choice>
              <mc:Fallback>
                <p:oleObj name="Rovnice" r:id="rId28" imgW="495000" imgH="2664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926670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812360" y="4926670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2" name="Rovnice" r:id="rId29" imgW="495000" imgH="266400" progId="Equation.3">
                  <p:embed/>
                </p:oleObj>
              </mc:Choice>
              <mc:Fallback>
                <p:oleObj name="Rovnice" r:id="rId29" imgW="495000" imgH="2664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4926670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3970" y="5517232"/>
            <a:ext cx="1833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Eigenvalue</a:t>
            </a:r>
            <a:r>
              <a:rPr lang="cs-CZ" sz="1200" dirty="0" smtClean="0"/>
              <a:t> faktorové osy k</a:t>
            </a:r>
            <a:endParaRPr lang="cs-CZ" sz="12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79512" y="5543428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3" name="Rovnice" r:id="rId30" imgW="177480" imgH="228600" progId="Equation.3">
                  <p:embed/>
                </p:oleObj>
              </mc:Choice>
              <mc:Fallback>
                <p:oleObj name="Rovnice" r:id="rId30" imgW="17748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543428"/>
                        <a:ext cx="177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87946" y="5877272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4" name="Rovnice" r:id="rId32" imgW="164880" imgH="241200" progId="Equation.3">
                  <p:embed/>
                </p:oleObj>
              </mc:Choice>
              <mc:Fallback>
                <p:oleObj name="Rovnice" r:id="rId32" imgW="1648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46" y="5877272"/>
                        <a:ext cx="1651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03970" y="5877272"/>
            <a:ext cx="2829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Směrodatná odchylka původní proměnné j</a:t>
            </a:r>
            <a:endParaRPr lang="cs-CZ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203848" y="5517232"/>
            <a:ext cx="219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d  Počet původních proměnných</a:t>
            </a:r>
            <a:endParaRPr lang="cs-CZ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211663" y="5805264"/>
            <a:ext cx="1633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  Počet faktorových os</a:t>
            </a:r>
            <a:endParaRPr lang="cs-CZ" sz="12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652120" y="5529263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5" name="Rovnice" r:id="rId34" imgW="215640" imgH="241200" progId="Equation.3">
                  <p:embed/>
                </p:oleObj>
              </mc:Choice>
              <mc:Fallback>
                <p:oleObj name="Rovnice" r:id="rId34" imgW="21564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529263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940152" y="551723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Hodnota </a:t>
            </a:r>
            <a:r>
              <a:rPr lang="cs-CZ" sz="1200" dirty="0" err="1" smtClean="0"/>
              <a:t>eigenvektoru</a:t>
            </a:r>
            <a:r>
              <a:rPr lang="cs-CZ" sz="1200" dirty="0" smtClean="0"/>
              <a:t> faktorové osy k pro původní proměnnou j</a:t>
            </a:r>
            <a:endParaRPr lang="cs-CZ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Communalities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685"/>
            <a:ext cx="3466728" cy="93610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Jde o podíl variability sdílené s jinými proměnnými, zde s postupně se zvyšujícím počtem faktorových os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26</a:t>
            </a:fld>
            <a:endParaRPr lang="cs-CZ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99992" y="922677"/>
          <a:ext cx="3657600" cy="92392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46298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From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From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From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From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95536" y="1883899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Cosinus</a:t>
            </a:r>
            <a:r>
              <a:rPr kumimoji="0" lang="en-US" sz="2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cs-CZ" sz="29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695575" cy="2486025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356695"/>
            <a:ext cx="763284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Souvis</a:t>
            </a:r>
            <a:r>
              <a:rPr kumimoji="0" lang="cs-CZ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</a:t>
            </a:r>
            <a:r>
              <a:rPr kumimoji="0" lang="cs-CZ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geometrickým významem cosinu při násobení vektorů, kdy cos=0 znamená ortogonální vztah vektorů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700" baseline="0" dirty="0" smtClean="0"/>
              <a:t>V</a:t>
            </a:r>
            <a:r>
              <a:rPr lang="cs-CZ" sz="1700" dirty="0" smtClean="0"/>
              <a:t> PCA se používá jako filtr pro zobrazení objektů v </a:t>
            </a:r>
            <a:r>
              <a:rPr lang="cs-CZ" sz="1700" dirty="0" err="1" smtClean="0"/>
              <a:t>biplotu</a:t>
            </a:r>
            <a:r>
              <a:rPr lang="cs-CZ" sz="1700" dirty="0" smtClean="0"/>
              <a:t>, kdy objekty s cos</a:t>
            </a:r>
            <a:r>
              <a:rPr lang="cs-CZ" sz="1700" baseline="30000" dirty="0" smtClean="0"/>
              <a:t>2</a:t>
            </a:r>
            <a:r>
              <a:rPr lang="en-US" sz="1700" dirty="0" smtClean="0"/>
              <a:t> ~ 0 </a:t>
            </a:r>
            <a:r>
              <a:rPr lang="en-US" sz="1700" dirty="0" err="1" smtClean="0"/>
              <a:t>jsou</a:t>
            </a:r>
            <a:r>
              <a:rPr lang="en-US" sz="1700" dirty="0" smtClean="0"/>
              <a:t> </a:t>
            </a:r>
            <a:r>
              <a:rPr lang="cs-CZ" sz="1700" dirty="0" smtClean="0"/>
              <a:t>umístěny </a:t>
            </a:r>
            <a:r>
              <a:rPr lang="en-US" sz="1700" dirty="0" err="1" smtClean="0"/>
              <a:t>kolmo</a:t>
            </a:r>
            <a:r>
              <a:rPr lang="en-US" sz="1700" dirty="0" smtClean="0"/>
              <a:t> k </a:t>
            </a:r>
            <a:r>
              <a:rPr lang="cs-CZ" sz="1700" dirty="0" smtClean="0"/>
              <a:t>rovině definované vybranými faktorovými osami a tedy nejsou v tomto pohledu interpretovatelné </a:t>
            </a: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36096" y="4287022"/>
            <a:ext cx="1944216" cy="1656184"/>
            <a:chOff x="1763688" y="2348880"/>
            <a:chExt cx="1944216" cy="1656184"/>
          </a:xfrm>
          <a:scene3d>
            <a:camera prst="isometricTopUp"/>
            <a:lightRig rig="threePt" dir="t"/>
          </a:scene3d>
        </p:grpSpPr>
        <p:sp>
          <p:nvSpPr>
            <p:cNvPr id="13" name="Rectangle 12"/>
            <p:cNvSpPr/>
            <p:nvPr/>
          </p:nvSpPr>
          <p:spPr>
            <a:xfrm>
              <a:off x="1763688" y="2348880"/>
              <a:ext cx="1944216" cy="1656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Straight Connector 13"/>
            <p:cNvCxnSpPr>
              <a:stCxn id="13" idx="0"/>
              <a:endCxn id="13" idx="2"/>
            </p:cNvCxnSpPr>
            <p:nvPr/>
          </p:nvCxnSpPr>
          <p:spPr>
            <a:xfrm rot="16200000" flipH="1">
              <a:off x="1907704" y="3176972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1"/>
              <a:endCxn id="13" idx="3"/>
            </p:cNvCxnSpPr>
            <p:nvPr/>
          </p:nvCxnSpPr>
          <p:spPr>
            <a:xfrm rot="10800000" flipH="1">
              <a:off x="1763688" y="3176972"/>
              <a:ext cx="1944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6339199" y="3861048"/>
            <a:ext cx="122312" cy="12231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829069" y="4526491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0" idx="0"/>
          </p:cNvCxnSpPr>
          <p:nvPr/>
        </p:nvCxnSpPr>
        <p:spPr>
          <a:xfrm rot="16200000" flipV="1">
            <a:off x="5443230" y="5133133"/>
            <a:ext cx="255099" cy="30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0" idx="6"/>
          </p:cNvCxnSpPr>
          <p:nvPr/>
        </p:nvCxnSpPr>
        <p:spPr>
          <a:xfrm rot="10800000">
            <a:off x="5630416" y="5068259"/>
            <a:ext cx="780474" cy="4012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508104" y="5007102"/>
            <a:ext cx="122312" cy="122312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0112" y="5124012"/>
            <a:ext cx="822962" cy="1476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72200" y="4031923"/>
            <a:ext cx="115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=90</a:t>
            </a:r>
            <a:r>
              <a:rPr lang="cs-CZ" sz="1400" dirty="0" smtClean="0">
                <a:solidFill>
                  <a:srgbClr val="FF0000"/>
                </a:solidFill>
              </a:rPr>
              <a:t>° cos</a:t>
            </a:r>
            <a:r>
              <a:rPr lang="cs-CZ" sz="1400" baseline="30000" dirty="0" smtClean="0">
                <a:solidFill>
                  <a:srgbClr val="FF0000"/>
                </a:solidFill>
              </a:rPr>
              <a:t>2</a:t>
            </a:r>
            <a:r>
              <a:rPr lang="cs-CZ" sz="1400" dirty="0" smtClean="0">
                <a:solidFill>
                  <a:srgbClr val="FF0000"/>
                </a:solidFill>
              </a:rPr>
              <a:t>=0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5184051"/>
            <a:ext cx="115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Symbol" pitchFamily="18" charset="2"/>
              </a:rPr>
              <a:t>a</a:t>
            </a:r>
            <a:r>
              <a:rPr lang="en-US" sz="1400" dirty="0" smtClean="0">
                <a:solidFill>
                  <a:srgbClr val="00B0F0"/>
                </a:solidFill>
              </a:rPr>
              <a:t>&lt;90</a:t>
            </a:r>
            <a:r>
              <a:rPr lang="cs-CZ" sz="1400" dirty="0" smtClean="0">
                <a:solidFill>
                  <a:srgbClr val="00B0F0"/>
                </a:solidFill>
              </a:rPr>
              <a:t>° cos</a:t>
            </a:r>
            <a:r>
              <a:rPr lang="cs-CZ" sz="1400" baseline="30000" dirty="0" smtClean="0">
                <a:solidFill>
                  <a:srgbClr val="00B0F0"/>
                </a:solidFill>
              </a:rPr>
              <a:t>2</a:t>
            </a:r>
            <a:r>
              <a:rPr lang="en-US" sz="1400" dirty="0" smtClean="0">
                <a:solidFill>
                  <a:srgbClr val="00B0F0"/>
                </a:solidFill>
              </a:rPr>
              <a:t>&gt;</a:t>
            </a:r>
            <a:r>
              <a:rPr lang="cs-CZ" sz="1400" dirty="0" smtClean="0">
                <a:solidFill>
                  <a:srgbClr val="00B0F0"/>
                </a:solidFill>
              </a:rPr>
              <a:t>0</a:t>
            </a:r>
            <a:endParaRPr lang="cs-CZ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Identifikace optimálního počtu faktorových os pro další analýzu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Jedním z cílů ordinační analýzy je výběr menšího počtu dimenzí pro další analýzu</a:t>
            </a:r>
          </a:p>
          <a:p>
            <a:r>
              <a:rPr lang="cs-CZ" dirty="0" smtClean="0"/>
              <a:t>Řada pravidel pro výběr optimálního počtu dimenzí, optimální je samozřejmě skončit s výběrem dvou, maximálně tří dimenzí (s výjimkou speciálních aplikací typu analýzy obrazů MRI, kde je úspěchem redukce z milionu dimenzi na desítky)</a:t>
            </a:r>
          </a:p>
          <a:p>
            <a:endParaRPr lang="cs-CZ" dirty="0" smtClean="0"/>
          </a:p>
          <a:p>
            <a:r>
              <a:rPr lang="cs-CZ" dirty="0" err="1" smtClean="0"/>
              <a:t>Kaiser</a:t>
            </a:r>
            <a:r>
              <a:rPr lang="cs-CZ" dirty="0" smtClean="0"/>
              <a:t> </a:t>
            </a:r>
            <a:r>
              <a:rPr lang="cs-CZ" dirty="0" err="1" smtClean="0"/>
              <a:t>Guttmanovo</a:t>
            </a:r>
            <a:r>
              <a:rPr lang="cs-CZ" dirty="0" smtClean="0"/>
              <a:t> kritérium:</a:t>
            </a:r>
          </a:p>
          <a:p>
            <a:pPr lvl="1"/>
            <a:r>
              <a:rPr lang="cs-CZ" dirty="0" smtClean="0"/>
              <a:t>Pro další analýzu jsou vybrány osy s </a:t>
            </a:r>
            <a:r>
              <a:rPr lang="cs-CZ" dirty="0" err="1" smtClean="0"/>
              <a:t>vl</a:t>
            </a:r>
            <a:r>
              <a:rPr lang="en-US" dirty="0" smtClean="0"/>
              <a:t>a</a:t>
            </a:r>
            <a:r>
              <a:rPr lang="cs-CZ" dirty="0" err="1" smtClean="0"/>
              <a:t>stním</a:t>
            </a:r>
            <a:r>
              <a:rPr lang="cs-CZ" dirty="0" smtClean="0"/>
              <a:t> číslem </a:t>
            </a:r>
            <a:r>
              <a:rPr lang="en-US" dirty="0" smtClean="0"/>
              <a:t>&gt;1 (</a:t>
            </a:r>
            <a:r>
              <a:rPr lang="en-US" dirty="0" err="1" smtClean="0"/>
              <a:t>korelace</a:t>
            </a:r>
            <a:r>
              <a:rPr lang="en-US" dirty="0" smtClean="0"/>
              <a:t>) </a:t>
            </a:r>
            <a:r>
              <a:rPr lang="en-US" dirty="0" err="1" smtClean="0"/>
              <a:t>nebo</a:t>
            </a:r>
            <a:r>
              <a:rPr lang="en-US" dirty="0" smtClean="0"/>
              <a:t> v</a:t>
            </a:r>
            <a:r>
              <a:rPr lang="cs-CZ" dirty="0" err="1" smtClean="0"/>
              <a:t>ětším</a:t>
            </a:r>
            <a:r>
              <a:rPr lang="cs-CZ" dirty="0" smtClean="0"/>
              <a:t> než je průměrné </a:t>
            </a:r>
            <a:r>
              <a:rPr lang="cs-CZ" dirty="0" err="1" smtClean="0"/>
              <a:t>eigenvalue</a:t>
            </a:r>
            <a:r>
              <a:rPr lang="cs-CZ" dirty="0" smtClean="0"/>
              <a:t> (kovariance) </a:t>
            </a:r>
          </a:p>
          <a:p>
            <a:pPr lvl="1"/>
            <a:r>
              <a:rPr lang="cs-CZ" dirty="0" smtClean="0"/>
              <a:t>Logika je vybírat osy, které přispívají k vysvětlení variability dat více než připadá rovnoměrným rozdělením variability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Scree</a:t>
            </a:r>
            <a:r>
              <a:rPr lang="cs-CZ" dirty="0" smtClean="0"/>
              <a:t> plot</a:t>
            </a:r>
          </a:p>
          <a:p>
            <a:pPr lvl="1"/>
            <a:r>
              <a:rPr lang="cs-CZ" dirty="0" smtClean="0"/>
              <a:t>Grafický nástroj hledající zlom ve vztahu počtu os a vyčerpané variability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Sheppard</a:t>
            </a:r>
            <a:r>
              <a:rPr lang="cs-CZ" dirty="0" smtClean="0"/>
              <a:t> diagram</a:t>
            </a:r>
          </a:p>
          <a:p>
            <a:pPr lvl="1"/>
            <a:r>
              <a:rPr lang="cs-CZ" dirty="0" smtClean="0"/>
              <a:t>Grafická analýza vztahu mezi vzdálenostmi objektů v původním prostoru a redukovaném prostoru o daném počtu dimenzí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Scree</a:t>
            </a:r>
            <a:r>
              <a:rPr lang="cs-CZ" dirty="0" smtClean="0"/>
              <a:t> plot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28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18460" y="3468402"/>
            <a:ext cx="4975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331640" y="1923628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5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23628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9935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Zlom ve vztahu mezi počtem </a:t>
            </a:r>
            <a:r>
              <a:rPr lang="cs-CZ" dirty="0" err="1" smtClean="0"/>
              <a:t>eigenvalue</a:t>
            </a:r>
            <a:r>
              <a:rPr lang="cs-CZ" dirty="0" smtClean="0"/>
              <a:t> a </a:t>
            </a:r>
            <a:r>
              <a:rPr lang="cs-CZ" dirty="0" err="1" smtClean="0"/>
              <a:t>jimy</a:t>
            </a:r>
            <a:r>
              <a:rPr lang="cs-CZ" dirty="0" smtClean="0"/>
              <a:t> </a:t>
            </a:r>
            <a:r>
              <a:rPr lang="cs-CZ" dirty="0" err="1" smtClean="0"/>
              <a:t>vyčepanou</a:t>
            </a:r>
            <a:r>
              <a:rPr lang="cs-CZ" dirty="0" smtClean="0"/>
              <a:t> variabilitou – pro další analýzu použity první dvě faktorové osy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Sheppard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48574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Vztahuje vzdálenosti v prostoru původních proměnných ke vzdálenostem v prostoru vytvořeném PCA</a:t>
            </a:r>
          </a:p>
          <a:p>
            <a:r>
              <a:rPr lang="cs-CZ" sz="1600" dirty="0" smtClean="0"/>
              <a:t>Je třeba brát ohled na typ PCA (korelace vs. kovariance)</a:t>
            </a:r>
          </a:p>
          <a:p>
            <a:r>
              <a:rPr lang="cs-CZ" sz="1600" dirty="0" smtClean="0"/>
              <a:t>Obecná metoda určení optimálního počtu dimenzí v ordinační analýze (třeba respektovat použitou asociační metriku)</a:t>
            </a:r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/>
        </p:nvGraphicFramePr>
        <p:xfrm>
          <a:off x="251520" y="1947073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7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47073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31840" y="2739161"/>
            <a:ext cx="20162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259632" y="4179321"/>
            <a:ext cx="93610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6480720" y="249289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</a:t>
            </a:r>
            <a:endParaRPr lang="cs-CZ" dirty="0"/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>
          <a:xfrm flipV="1">
            <a:off x="5148064" y="3093061"/>
            <a:ext cx="1332656" cy="6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436096" y="3429000"/>
            <a:ext cx="1296144" cy="864096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4005064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Cíle ordinační analýzy dat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762872" cy="4857403"/>
          </a:xfrm>
        </p:spPr>
        <p:txBody>
          <a:bodyPr/>
          <a:lstStyle/>
          <a:p>
            <a:r>
              <a:rPr lang="cs-CZ" dirty="0" smtClean="0"/>
              <a:t>Každý objekt reálného světa můžeme popsat jeho pozicí v mnohorozměrném prostoru, v extrémním případě jde až o desetitisíce dimenzí </a:t>
            </a:r>
          </a:p>
          <a:p>
            <a:r>
              <a:rPr lang="cs-CZ" dirty="0" smtClean="0"/>
              <a:t>Více než 3D prostor je pro nás vizuálně neuchopitelný a hledání vztahů ve více než 3 dimenzích je problematické </a:t>
            </a:r>
          </a:p>
          <a:p>
            <a:r>
              <a:rPr lang="cs-CZ" dirty="0" smtClean="0"/>
              <a:t>Ordinační analýza se tento problém snaží řešit redukcí dimenzionality dat „sloučením“ korelovaných proměnných do menšího počtu „faktorových“ proměnných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</a:t>
            </a:fld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36096" y="1340768"/>
          <a:ext cx="30988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8" name="Artwork" r:id="rId3" imgW="3530000" imgH="3270000" progId="">
                  <p:embed/>
                </p:oleObj>
              </mc:Choice>
              <mc:Fallback>
                <p:oleObj name="Artwork" r:id="rId3" imgW="3530000" imgH="327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340768"/>
                        <a:ext cx="309880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/>
        </p:nvSpPr>
        <p:spPr bwMode="auto">
          <a:xfrm rot="5400000">
            <a:off x="6342955" y="432234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A0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157192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Zjednodušení</a:t>
            </a:r>
          </a:p>
          <a:p>
            <a:r>
              <a:rPr lang="cs-CZ" dirty="0" smtClean="0"/>
              <a:t>Interpretace 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Analýza hlavních komponent je základním nástrojem pro analýzu variability spojitých proměnných a jejich vztahů</a:t>
            </a:r>
          </a:p>
          <a:p>
            <a:r>
              <a:rPr lang="cs-CZ" dirty="0" smtClean="0"/>
              <a:t>Kromě spojitých proměnných mohou být vstupem i binární proměnné (popřípadě kategoriální data ve formě tzv. </a:t>
            </a:r>
            <a:r>
              <a:rPr lang="cs-CZ" dirty="0" err="1" smtClean="0"/>
              <a:t>dummies</a:t>
            </a:r>
            <a:r>
              <a:rPr lang="cs-CZ" dirty="0" smtClean="0"/>
              <a:t>), ale je třeba mít na paměti jednak omezení vyplývající z double zero problému, jednak omezení týkající se poměru počtu proměnných a objektů</a:t>
            </a:r>
          </a:p>
          <a:p>
            <a:endParaRPr lang="cs-CZ" dirty="0" smtClean="0"/>
          </a:p>
          <a:p>
            <a:r>
              <a:rPr lang="cs-CZ" dirty="0" smtClean="0"/>
              <a:t>Při výpočtu je nezbytné mít na paměti omezení výpočtu vyplývající z předpokladů analýzy korelací a </a:t>
            </a:r>
            <a:r>
              <a:rPr lang="cs-CZ" dirty="0" err="1" smtClean="0"/>
              <a:t>kovariancí</a:t>
            </a:r>
            <a:endParaRPr lang="cs-CZ" dirty="0" smtClean="0"/>
          </a:p>
          <a:p>
            <a:r>
              <a:rPr lang="cs-CZ" dirty="0" smtClean="0"/>
              <a:t>Analýza hlavních komponent může být počítána za různým účelem, tomu je třeba přizpůsobit výběr použitého algoritmu a výběr výstupů pro další interpretaci</a:t>
            </a:r>
          </a:p>
          <a:p>
            <a:r>
              <a:rPr lang="cs-CZ" dirty="0" smtClean="0"/>
              <a:t>Při interpretaci výstupů analýzy hlavních komponent je třeba zvažovat</a:t>
            </a:r>
          </a:p>
          <a:p>
            <a:pPr lvl="1"/>
            <a:r>
              <a:rPr lang="cs-CZ" dirty="0" smtClean="0"/>
              <a:t>Použitý algoritmus a jeho implementace v použitém SW</a:t>
            </a:r>
          </a:p>
          <a:p>
            <a:pPr lvl="1"/>
            <a:r>
              <a:rPr lang="cs-CZ" dirty="0" smtClean="0"/>
              <a:t>Typ výstupu PCA a omezení jeho interpretace (standardizace </a:t>
            </a:r>
            <a:r>
              <a:rPr lang="cs-CZ" dirty="0" err="1" smtClean="0"/>
              <a:t>eigenvektorů</a:t>
            </a:r>
            <a:r>
              <a:rPr lang="cs-CZ" dirty="0" smtClean="0"/>
              <a:t>, typy </a:t>
            </a:r>
            <a:r>
              <a:rPr lang="cs-CZ" dirty="0" err="1" smtClean="0"/>
              <a:t>biplotů</a:t>
            </a:r>
            <a:r>
              <a:rPr lang="cs-CZ" dirty="0" smtClean="0"/>
              <a:t> apod.)</a:t>
            </a:r>
          </a:p>
          <a:p>
            <a:pPr lvl="1"/>
            <a:r>
              <a:rPr lang="cs-CZ" dirty="0" smtClean="0"/>
              <a:t>Praktická interpretace výstupů a vliv artefaktů dat (redundantní proměnné, několik metod měření jednoho parametru apod.)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vícerozměrného popisu objektů a jejich korelací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7504" y="1510278"/>
          <a:ext cx="3771900" cy="2350770"/>
        </p:xfrm>
        <a:graphic>
          <a:graphicData uri="http://schemas.openxmlformats.org/drawingml/2006/table">
            <a:tbl>
              <a:tblPr/>
              <a:tblGrid>
                <a:gridCol w="825500"/>
                <a:gridCol w="73660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Dimenze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Dimenze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Dimenze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Dimenze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ID objektu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SETOSA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VIRGINIC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VERSICOL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VIRGINIC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VIRGINIC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SETOSA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VIRGINIC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VERSICOL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VERSICOL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SETOSA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016491" y="1340768"/>
          <a:ext cx="4983493" cy="373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2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491" y="1340768"/>
                        <a:ext cx="4983493" cy="3737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Ordinační analýza dat = pohled ze správného úhlu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Vícerozměrná analýza nám pomáhá nalézt v x-dimenzionálním prostoru nejvhodnější pohled na data poskytující maximum informací o analyzovaných objektech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3819" t="7032" r="33378" b="6883"/>
          <a:stretch>
            <a:fillRect/>
          </a:stretch>
        </p:blipFill>
        <p:spPr bwMode="auto">
          <a:xfrm>
            <a:off x="3108833" y="2204864"/>
            <a:ext cx="239927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4571" t="7032" r="33378" b="5062"/>
          <a:stretch>
            <a:fillRect/>
          </a:stretch>
        </p:blipFill>
        <p:spPr bwMode="auto">
          <a:xfrm>
            <a:off x="323528" y="2204864"/>
            <a:ext cx="23445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l="33075" t="10549" r="33378" b="8578"/>
          <a:stretch>
            <a:fillRect/>
          </a:stretch>
        </p:blipFill>
        <p:spPr bwMode="auto">
          <a:xfrm>
            <a:off x="6084168" y="2204864"/>
            <a:ext cx="2611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5733256"/>
            <a:ext cx="642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obrázky ukazují stejný objekt z různých úhlů v 3D prostoru.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048164" y="3897052"/>
            <a:ext cx="1224136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Obecný princip redukce dimenzionality dat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převážné většině případů existují mezi dimenzemi korelační vztahy, tedy dimenze se navzájem vysvětlují a pro popis kompletní informace v datech není třeba všech dimenzí vstupního souboru</a:t>
            </a:r>
          </a:p>
          <a:p>
            <a:r>
              <a:rPr lang="cs-CZ" dirty="0" smtClean="0"/>
              <a:t>Všechny tzv. ordinační metody využívají principu identifikace korelovaných dimenzí a jejich sloučení do souhrnných nových dimenzí zastupujících několik dimenzí vstupního souboru</a:t>
            </a:r>
          </a:p>
          <a:p>
            <a:r>
              <a:rPr lang="cs-CZ" dirty="0" smtClean="0"/>
              <a:t>Pokud mezi dimenzemi vstupního souboru neexistují korelace, </a:t>
            </a:r>
            <a:r>
              <a:rPr lang="cs-CZ" u="sng" dirty="0" smtClean="0"/>
              <a:t>nemá smysl hledat zjednodušení vícerozměrné struktury takovéhoto souboru !!!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6</a:t>
            </a:fld>
            <a:endParaRPr lang="cs-CZ"/>
          </a:p>
        </p:txBody>
      </p:sp>
      <p:grpSp>
        <p:nvGrpSpPr>
          <p:cNvPr id="5" name="Group 9"/>
          <p:cNvGrpSpPr/>
          <p:nvPr/>
        </p:nvGrpSpPr>
        <p:grpSpPr>
          <a:xfrm>
            <a:off x="1619672" y="3861048"/>
            <a:ext cx="1440160" cy="1440160"/>
            <a:chOff x="-2620416" y="3861048"/>
            <a:chExt cx="1440160" cy="144016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 rot="2805912">
            <a:off x="2192516" y="3795228"/>
            <a:ext cx="312150" cy="1597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75361" y="3933056"/>
            <a:ext cx="1384471" cy="1286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/>
          <p:nvPr/>
        </p:nvGrpSpPr>
        <p:grpSpPr>
          <a:xfrm>
            <a:off x="5868144" y="3861048"/>
            <a:ext cx="1440160" cy="1440160"/>
            <a:chOff x="-2620416" y="3861048"/>
            <a:chExt cx="1440160" cy="1440160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"/>
          <p:cNvGrpSpPr/>
          <p:nvPr/>
        </p:nvGrpSpPr>
        <p:grpSpPr>
          <a:xfrm>
            <a:off x="6012160" y="3861048"/>
            <a:ext cx="1296144" cy="1296144"/>
            <a:chOff x="7625435" y="3410150"/>
            <a:chExt cx="1656184" cy="165618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7805455" y="3635944"/>
              <a:ext cx="1296144" cy="120459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7805455" y="3635944"/>
              <a:ext cx="1296144" cy="120459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5435" y="4238242"/>
              <a:ext cx="165618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625435" y="4238242"/>
              <a:ext cx="165618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23528" y="5373216"/>
            <a:ext cx="43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Jednoznačný vztah dimenzí x a y umožňuje jejich nahrazení jedinou novou dimenzí z </a:t>
            </a:r>
            <a:endParaRPr lang="cs-CZ" dirty="0"/>
          </a:p>
        </p:txBody>
      </p:sp>
      <p:sp>
        <p:nvSpPr>
          <p:cNvPr id="30" name="TextBox 29"/>
          <p:cNvSpPr txBox="1"/>
          <p:nvPr/>
        </p:nvSpPr>
        <p:spPr>
          <a:xfrm>
            <a:off x="2843808" y="49411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31" name="TextBox 30"/>
          <p:cNvSpPr txBox="1"/>
          <p:nvPr/>
        </p:nvSpPr>
        <p:spPr>
          <a:xfrm>
            <a:off x="1619672" y="38610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2976535" y="385175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p:sp>
        <p:nvSpPr>
          <p:cNvPr id="33" name="TextBox 32"/>
          <p:cNvSpPr txBox="1"/>
          <p:nvPr/>
        </p:nvSpPr>
        <p:spPr>
          <a:xfrm>
            <a:off x="7096260" y="500890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34" name="TextBox 33"/>
          <p:cNvSpPr txBox="1"/>
          <p:nvPr/>
        </p:nvSpPr>
        <p:spPr>
          <a:xfrm>
            <a:off x="5796136" y="372130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5" name="TextBox 34"/>
          <p:cNvSpPr txBox="1"/>
          <p:nvPr/>
        </p:nvSpPr>
        <p:spPr>
          <a:xfrm>
            <a:off x="7085265" y="377347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6" name="TextBox 35"/>
          <p:cNvSpPr txBox="1"/>
          <p:nvPr/>
        </p:nvSpPr>
        <p:spPr>
          <a:xfrm>
            <a:off x="6527505" y="356600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7" name="TextBox 36"/>
          <p:cNvSpPr txBox="1"/>
          <p:nvPr/>
        </p:nvSpPr>
        <p:spPr>
          <a:xfrm>
            <a:off x="7251859" y="432696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8" name="TextBox 37"/>
          <p:cNvSpPr txBox="1"/>
          <p:nvPr/>
        </p:nvSpPr>
        <p:spPr>
          <a:xfrm>
            <a:off x="7051398" y="479715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9" name="TextBox 38"/>
          <p:cNvSpPr txBox="1"/>
          <p:nvPr/>
        </p:nvSpPr>
        <p:spPr>
          <a:xfrm>
            <a:off x="6444208" y="504704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0" name="TextBox 39"/>
          <p:cNvSpPr txBox="1"/>
          <p:nvPr/>
        </p:nvSpPr>
        <p:spPr>
          <a:xfrm>
            <a:off x="6084168" y="4941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1" name="TextBox 40"/>
          <p:cNvSpPr txBox="1"/>
          <p:nvPr/>
        </p:nvSpPr>
        <p:spPr>
          <a:xfrm>
            <a:off x="5811699" y="447525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2" name="TextBox 41"/>
          <p:cNvSpPr txBox="1"/>
          <p:nvPr/>
        </p:nvSpPr>
        <p:spPr>
          <a:xfrm>
            <a:off x="6034738" y="373961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3" name="TextBox 42"/>
          <p:cNvSpPr txBox="1"/>
          <p:nvPr/>
        </p:nvSpPr>
        <p:spPr>
          <a:xfrm>
            <a:off x="4644008" y="537321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případě neexistence vztahu mezi x a y nemá smysl definovat nové dimenze – nepřináší žádnou novou informaci oproti x a 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Korelace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Kovariance a Pearsonova korelace je základem analýzy hlavních komponent, faktorové analýzy jakož i dalších vícerozměrných analýz pracujících s lineární závislostí proměnných</a:t>
            </a:r>
          </a:p>
          <a:p>
            <a:r>
              <a:rPr lang="cs-CZ" dirty="0" smtClean="0"/>
              <a:t>Předpokladem výpočtu kovariance a </a:t>
            </a:r>
            <a:r>
              <a:rPr lang="cs-CZ" dirty="0" err="1" smtClean="0"/>
              <a:t>Pearsonovy</a:t>
            </a:r>
            <a:r>
              <a:rPr lang="cs-CZ" dirty="0" smtClean="0"/>
              <a:t> korelace je:</a:t>
            </a:r>
          </a:p>
          <a:p>
            <a:pPr lvl="1"/>
            <a:r>
              <a:rPr lang="cs-CZ" dirty="0" smtClean="0"/>
              <a:t>Normalita dat v obou dimenzích </a:t>
            </a:r>
          </a:p>
          <a:p>
            <a:pPr lvl="1"/>
            <a:r>
              <a:rPr lang="cs-CZ" dirty="0" smtClean="0"/>
              <a:t>Linearita vztahu proměnných</a:t>
            </a:r>
          </a:p>
          <a:p>
            <a:r>
              <a:rPr lang="cs-CZ" dirty="0" smtClean="0"/>
              <a:t>Pro vícerozměrné analýzy je nejzávažnějším problémem přítomnost odlehlých hodnot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7</a:t>
            </a:fld>
            <a:endParaRPr lang="cs-CZ"/>
          </a:p>
        </p:txBody>
      </p:sp>
      <p:grpSp>
        <p:nvGrpSpPr>
          <p:cNvPr id="5" name="Group 4"/>
          <p:cNvGrpSpPr/>
          <p:nvPr/>
        </p:nvGrpSpPr>
        <p:grpSpPr>
          <a:xfrm>
            <a:off x="539552" y="3861048"/>
            <a:ext cx="1440160" cy="1440160"/>
            <a:chOff x="-2620416" y="3861048"/>
            <a:chExt cx="1440160" cy="144016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763688" y="49411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38610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13" name="Oval 12"/>
          <p:cNvSpPr/>
          <p:nvPr/>
        </p:nvSpPr>
        <p:spPr>
          <a:xfrm>
            <a:off x="611560" y="508520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899592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1115616" y="4653136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1187624" y="443711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1403648" y="422108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1403648" y="450912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1619672" y="4293096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1691680" y="407707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1403648" y="436510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755576" y="494116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1043608" y="472514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1043624" y="458112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1259632" y="436510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1547664" y="414908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1259632" y="458112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/>
          <p:cNvSpPr/>
          <p:nvPr/>
        </p:nvSpPr>
        <p:spPr>
          <a:xfrm>
            <a:off x="755576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>
            <a:off x="899592" y="4653136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29"/>
          <p:cNvSpPr/>
          <p:nvPr/>
        </p:nvSpPr>
        <p:spPr>
          <a:xfrm>
            <a:off x="971600" y="486916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95241" y="3933056"/>
            <a:ext cx="1384471" cy="1286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0"/>
          <p:cNvGrpSpPr/>
          <p:nvPr/>
        </p:nvGrpSpPr>
        <p:grpSpPr>
          <a:xfrm>
            <a:off x="3491880" y="3861048"/>
            <a:ext cx="1440160" cy="1440160"/>
            <a:chOff x="-2620416" y="3861048"/>
            <a:chExt cx="1440160" cy="1440160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716016" y="49411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35" name="TextBox 34"/>
          <p:cNvSpPr txBox="1"/>
          <p:nvPr/>
        </p:nvSpPr>
        <p:spPr>
          <a:xfrm>
            <a:off x="3491880" y="38610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6" name="Oval 35"/>
          <p:cNvSpPr/>
          <p:nvPr/>
        </p:nvSpPr>
        <p:spPr>
          <a:xfrm>
            <a:off x="3563888" y="508520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al 36"/>
          <p:cNvSpPr/>
          <p:nvPr/>
        </p:nvSpPr>
        <p:spPr>
          <a:xfrm>
            <a:off x="3851920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al 39"/>
          <p:cNvSpPr/>
          <p:nvPr/>
        </p:nvSpPr>
        <p:spPr>
          <a:xfrm>
            <a:off x="4355976" y="422108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al 41"/>
          <p:cNvSpPr/>
          <p:nvPr/>
        </p:nvSpPr>
        <p:spPr>
          <a:xfrm>
            <a:off x="4572000" y="4293096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al 42"/>
          <p:cNvSpPr/>
          <p:nvPr/>
        </p:nvSpPr>
        <p:spPr>
          <a:xfrm>
            <a:off x="4644008" y="407707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al 44"/>
          <p:cNvSpPr/>
          <p:nvPr/>
        </p:nvSpPr>
        <p:spPr>
          <a:xfrm>
            <a:off x="3707904" y="494116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al 48"/>
          <p:cNvSpPr/>
          <p:nvPr/>
        </p:nvSpPr>
        <p:spPr>
          <a:xfrm>
            <a:off x="4499992" y="414908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al 50"/>
          <p:cNvSpPr/>
          <p:nvPr/>
        </p:nvSpPr>
        <p:spPr>
          <a:xfrm>
            <a:off x="3707904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al 51"/>
          <p:cNvSpPr/>
          <p:nvPr/>
        </p:nvSpPr>
        <p:spPr>
          <a:xfrm>
            <a:off x="3851920" y="508518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al 52"/>
          <p:cNvSpPr/>
          <p:nvPr/>
        </p:nvSpPr>
        <p:spPr>
          <a:xfrm>
            <a:off x="3923928" y="486916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al 54"/>
          <p:cNvSpPr/>
          <p:nvPr/>
        </p:nvSpPr>
        <p:spPr>
          <a:xfrm>
            <a:off x="3563888" y="494116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al 55"/>
          <p:cNvSpPr/>
          <p:nvPr/>
        </p:nvSpPr>
        <p:spPr>
          <a:xfrm>
            <a:off x="3635896" y="472514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al 56"/>
          <p:cNvSpPr/>
          <p:nvPr/>
        </p:nvSpPr>
        <p:spPr>
          <a:xfrm>
            <a:off x="3851920" y="5013176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al 57"/>
          <p:cNvSpPr/>
          <p:nvPr/>
        </p:nvSpPr>
        <p:spPr>
          <a:xfrm>
            <a:off x="3707904" y="508518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al 58"/>
          <p:cNvSpPr/>
          <p:nvPr/>
        </p:nvSpPr>
        <p:spPr>
          <a:xfrm>
            <a:off x="4644008" y="422108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al 59"/>
          <p:cNvSpPr/>
          <p:nvPr/>
        </p:nvSpPr>
        <p:spPr>
          <a:xfrm>
            <a:off x="4572000" y="3933056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al 60"/>
          <p:cNvSpPr/>
          <p:nvPr/>
        </p:nvSpPr>
        <p:spPr>
          <a:xfrm>
            <a:off x="4355976" y="407707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al 61"/>
          <p:cNvSpPr/>
          <p:nvPr/>
        </p:nvSpPr>
        <p:spPr>
          <a:xfrm>
            <a:off x="4499992" y="436510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al 62"/>
          <p:cNvSpPr/>
          <p:nvPr/>
        </p:nvSpPr>
        <p:spPr>
          <a:xfrm>
            <a:off x="4788024" y="414908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547569" y="3933056"/>
            <a:ext cx="1384471" cy="1286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63"/>
          <p:cNvGrpSpPr/>
          <p:nvPr/>
        </p:nvGrpSpPr>
        <p:grpSpPr>
          <a:xfrm>
            <a:off x="6516216" y="3861048"/>
            <a:ext cx="1440160" cy="1440160"/>
            <a:chOff x="-2620416" y="3861048"/>
            <a:chExt cx="1440160" cy="1440160"/>
          </a:xfrm>
        </p:grpSpPr>
        <p:cxnSp>
          <p:nvCxnSpPr>
            <p:cNvPr id="65" name="Straight Connector 64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7740352" y="49411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68" name="TextBox 67"/>
          <p:cNvSpPr txBox="1"/>
          <p:nvPr/>
        </p:nvSpPr>
        <p:spPr>
          <a:xfrm>
            <a:off x="6516216" y="38610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69" name="Oval 68"/>
          <p:cNvSpPr/>
          <p:nvPr/>
        </p:nvSpPr>
        <p:spPr>
          <a:xfrm>
            <a:off x="6588224" y="508520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al 69"/>
          <p:cNvSpPr/>
          <p:nvPr/>
        </p:nvSpPr>
        <p:spPr>
          <a:xfrm>
            <a:off x="6876256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al 73"/>
          <p:cNvSpPr/>
          <p:nvPr/>
        </p:nvSpPr>
        <p:spPr>
          <a:xfrm>
            <a:off x="6732240" y="494116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al 75"/>
          <p:cNvSpPr/>
          <p:nvPr/>
        </p:nvSpPr>
        <p:spPr>
          <a:xfrm>
            <a:off x="6732240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al 76"/>
          <p:cNvSpPr/>
          <p:nvPr/>
        </p:nvSpPr>
        <p:spPr>
          <a:xfrm>
            <a:off x="6876256" y="508518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al 77"/>
          <p:cNvSpPr/>
          <p:nvPr/>
        </p:nvSpPr>
        <p:spPr>
          <a:xfrm>
            <a:off x="6948264" y="486916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al 78"/>
          <p:cNvSpPr/>
          <p:nvPr/>
        </p:nvSpPr>
        <p:spPr>
          <a:xfrm>
            <a:off x="6588224" y="494116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al 79"/>
          <p:cNvSpPr/>
          <p:nvPr/>
        </p:nvSpPr>
        <p:spPr>
          <a:xfrm>
            <a:off x="6660232" y="472514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al 80"/>
          <p:cNvSpPr/>
          <p:nvPr/>
        </p:nvSpPr>
        <p:spPr>
          <a:xfrm>
            <a:off x="6876256" y="5013176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al 81"/>
          <p:cNvSpPr/>
          <p:nvPr/>
        </p:nvSpPr>
        <p:spPr>
          <a:xfrm>
            <a:off x="6732240" y="508518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al 88"/>
          <p:cNvSpPr/>
          <p:nvPr/>
        </p:nvSpPr>
        <p:spPr>
          <a:xfrm>
            <a:off x="7740352" y="400506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6571905" y="3933056"/>
            <a:ext cx="1384471" cy="1286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5496" y="537321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Lineární vztah – bezproblémové použití </a:t>
            </a:r>
            <a:r>
              <a:rPr lang="cs-CZ" dirty="0" err="1" smtClean="0"/>
              <a:t>Personovy</a:t>
            </a:r>
            <a:r>
              <a:rPr lang="cs-CZ" dirty="0" smtClean="0"/>
              <a:t> korelace</a:t>
            </a:r>
            <a:endParaRPr lang="cs-CZ" dirty="0"/>
          </a:p>
        </p:txBody>
      </p:sp>
      <p:sp>
        <p:nvSpPr>
          <p:cNvPr id="91" name="TextBox 90"/>
          <p:cNvSpPr txBox="1"/>
          <p:nvPr/>
        </p:nvSpPr>
        <p:spPr>
          <a:xfrm>
            <a:off x="2555776" y="53732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Korelace je dána dvěma skupinami hodnot – vede k identifikaci skupin objektů v datech</a:t>
            </a:r>
            <a:endParaRPr lang="cs-CZ" dirty="0"/>
          </a:p>
        </p:txBody>
      </p:sp>
      <p:sp>
        <p:nvSpPr>
          <p:cNvPr id="92" name="TextBox 91"/>
          <p:cNvSpPr txBox="1"/>
          <p:nvPr/>
        </p:nvSpPr>
        <p:spPr>
          <a:xfrm>
            <a:off x="6156176" y="5373216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Korelace je dána odlehlou hodnotu – analýza popisuje pouze vliv odlehlé hodnoty 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ordinační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 smtClean="0"/>
              <a:t>Ordinačních analýz existuje celá řada, některé jsou spjaty s konkrétními metrikami vzdáleností/podobností</a:t>
            </a:r>
          </a:p>
          <a:p>
            <a:r>
              <a:rPr lang="cs-CZ" dirty="0" smtClean="0"/>
              <a:t>V přehledu jsou uvedeny pouze základní typy analýz, nikoliv jejich různé kombinace hodnotící vztahy dvou a více sad proměnných (CCA, kanonická korelace, RDA, co-</a:t>
            </a:r>
            <a:r>
              <a:rPr lang="cs-CZ" dirty="0" err="1" smtClean="0"/>
              <a:t>coordinate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co-</a:t>
            </a:r>
            <a:r>
              <a:rPr lang="cs-CZ" dirty="0" err="1" smtClean="0"/>
              <a:t>inertia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diskriminační analýza apod.)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8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3166968"/>
          <a:ext cx="842493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244"/>
                <a:gridCol w="1404156"/>
                <a:gridCol w="339953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analýzy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Vstupní data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Metrika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hlavních</a:t>
                      </a:r>
                      <a:r>
                        <a:rPr lang="cs-CZ" baseline="0" dirty="0" smtClean="0"/>
                        <a:t> komponent (PCA)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Faktorová</a:t>
                      </a:r>
                      <a:r>
                        <a:rPr lang="cs-CZ" baseline="0" dirty="0" smtClean="0"/>
                        <a:t> analýza (FA)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Korespondenční analýza (CA)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Chi</a:t>
                      </a:r>
                      <a:r>
                        <a:rPr lang="cs-CZ" dirty="0" smtClean="0"/>
                        <a:t>-square vzdálenost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hlavních koordinát (</a:t>
                      </a:r>
                      <a:r>
                        <a:rPr lang="cs-CZ" baseline="0" dirty="0" err="1" smtClean="0"/>
                        <a:t>PCoA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Nemetrické mnohorozměrné </a:t>
                      </a:r>
                      <a:r>
                        <a:rPr lang="cs-CZ" dirty="0" err="1" smtClean="0"/>
                        <a:t>škálování</a:t>
                      </a:r>
                      <a:r>
                        <a:rPr lang="cs-CZ" dirty="0" smtClean="0"/>
                        <a:t> (MDS)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Analýza hlavních komponent jako příklad výpočtu redukce dimenzionality pomocí ordinační analýzy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9603</TotalTime>
  <Words>2791</Words>
  <Application>Microsoft Office PowerPoint</Application>
  <PresentationFormat>On-screen Show (4:3)</PresentationFormat>
  <Paragraphs>833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Artwork</vt:lpstr>
      <vt:lpstr>Graph</vt:lpstr>
      <vt:lpstr>Rovnice</vt:lpstr>
      <vt:lpstr>Vícerozměrné statistické metody </vt:lpstr>
      <vt:lpstr>Vícerozměrné statistické metody </vt:lpstr>
      <vt:lpstr>Cíle ordinační analýzy dat</vt:lpstr>
      <vt:lpstr>Příklad vícerozměrného popisu objektů a jejich korelací</vt:lpstr>
      <vt:lpstr>Ordinační analýza dat = pohled ze správného úhlu</vt:lpstr>
      <vt:lpstr>Obecný princip redukce dimenzionality dat</vt:lpstr>
      <vt:lpstr>Korelace jako princip výpočtu vícerozměrných analýz</vt:lpstr>
      <vt:lpstr>Typy ordinační analýzy</vt:lpstr>
      <vt:lpstr>Vícerozměrné statistické metody </vt:lpstr>
      <vt:lpstr>Analýza hlavních komponent </vt:lpstr>
      <vt:lpstr>Výpočet faktorových os</vt:lpstr>
      <vt:lpstr>Vlastní čísla a vlastní vektory</vt:lpstr>
      <vt:lpstr>Příklad výpočtu</vt:lpstr>
      <vt:lpstr>Kovarianční nebo korelační matice?</vt:lpstr>
      <vt:lpstr>Výstupy PCA</vt:lpstr>
      <vt:lpstr>Vlastní čísla (Eigenvalues) </vt:lpstr>
      <vt:lpstr>Interpretace vyčerpané variability faktorovými osami</vt:lpstr>
      <vt:lpstr>Vyčerpaná variabilita a redundance proměnných</vt:lpstr>
      <vt:lpstr>Vlastní vektory</vt:lpstr>
      <vt:lpstr>Vlastnosti vlastních vektorů</vt:lpstr>
      <vt:lpstr>Biplot</vt:lpstr>
      <vt:lpstr>Standardizace eigenvektorů a její interpretace I</vt:lpstr>
      <vt:lpstr>Standardizace eigenvektorů a její interpretace II</vt:lpstr>
      <vt:lpstr>Zachování vzdáleností objektů v původním prostoru vzhledem k různým typům biplotu</vt:lpstr>
      <vt:lpstr>Standardizace eigenvektorů a její vliv na projekci původních proměnných: shrnutí</vt:lpstr>
      <vt:lpstr>Communalities</vt:lpstr>
      <vt:lpstr>Identifikace optimálního počtu faktorových os pro další analýzu </vt:lpstr>
      <vt:lpstr>Scree plot</vt:lpstr>
      <vt:lpstr>Sheppard diagram</vt:lpstr>
      <vt:lpstr>Shrnutí</vt:lpstr>
    </vt:vector>
  </TitlesOfParts>
  <Company>IBA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Jiri Jarkovsky</cp:lastModifiedBy>
  <cp:revision>478</cp:revision>
  <dcterms:created xsi:type="dcterms:W3CDTF">2010-11-20T15:58:13Z</dcterms:created>
  <dcterms:modified xsi:type="dcterms:W3CDTF">2011-11-01T09:01:27Z</dcterms:modified>
</cp:coreProperties>
</file>