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sldIdLst>
    <p:sldId id="256" r:id="rId2"/>
    <p:sldId id="599" r:id="rId3"/>
    <p:sldId id="595" r:id="rId4"/>
    <p:sldId id="597" r:id="rId5"/>
    <p:sldId id="580" r:id="rId6"/>
    <p:sldId id="594" r:id="rId7"/>
    <p:sldId id="604" r:id="rId8"/>
    <p:sldId id="605" r:id="rId9"/>
    <p:sldId id="606" r:id="rId10"/>
    <p:sldId id="587" r:id="rId11"/>
    <p:sldId id="593" r:id="rId12"/>
    <p:sldId id="613" r:id="rId13"/>
    <p:sldId id="608" r:id="rId14"/>
    <p:sldId id="614" r:id="rId15"/>
    <p:sldId id="583" r:id="rId16"/>
    <p:sldId id="610" r:id="rId17"/>
    <p:sldId id="611" r:id="rId18"/>
    <p:sldId id="612" r:id="rId19"/>
    <p:sldId id="607" r:id="rId20"/>
    <p:sldId id="601" r:id="rId21"/>
    <p:sldId id="598" r:id="rId22"/>
    <p:sldId id="615" r:id="rId23"/>
    <p:sldId id="616" r:id="rId24"/>
    <p:sldId id="617" r:id="rId25"/>
    <p:sldId id="618" r:id="rId26"/>
    <p:sldId id="619" r:id="rId27"/>
    <p:sldId id="621" r:id="rId28"/>
    <p:sldId id="622" r:id="rId29"/>
    <p:sldId id="602" r:id="rId30"/>
    <p:sldId id="603" r:id="rId31"/>
    <p:sldId id="623" r:id="rId32"/>
    <p:sldId id="624" r:id="rId33"/>
    <p:sldId id="625" r:id="rId34"/>
    <p:sldId id="626" r:id="rId35"/>
    <p:sldId id="628" r:id="rId36"/>
    <p:sldId id="629" r:id="rId37"/>
    <p:sldId id="630" r:id="rId38"/>
    <p:sldId id="631" r:id="rId39"/>
    <p:sldId id="633"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48" y="304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lineChart>
        <c:grouping val="standard"/>
        <c:varyColors val="0"/>
        <c:ser>
          <c:idx val="0"/>
          <c:order val="0"/>
          <c:tx>
            <c:strRef>
              <c:f>multiple!$B$1</c:f>
              <c:strCache>
                <c:ptCount val="1"/>
                <c:pt idx="0">
                  <c:v>palfa</c:v>
                </c:pt>
              </c:strCache>
            </c:strRef>
          </c:tx>
          <c:marker>
            <c:symbol val="none"/>
          </c:marker>
          <c:val>
            <c:numRef>
              <c:f>multiple!$B$2:$B$51</c:f>
              <c:numCache>
                <c:formatCode>General</c:formatCode>
                <c:ptCount val="50"/>
                <c:pt idx="0">
                  <c:v>0.05</c:v>
                </c:pt>
                <c:pt idx="1">
                  <c:v>9.7500000000000031E-2</c:v>
                </c:pt>
                <c:pt idx="2">
                  <c:v>0.14262500000000011</c:v>
                </c:pt>
                <c:pt idx="3">
                  <c:v>0.18549375000000012</c:v>
                </c:pt>
                <c:pt idx="4">
                  <c:v>0.22621906250000012</c:v>
                </c:pt>
                <c:pt idx="5">
                  <c:v>0.2649081093750002</c:v>
                </c:pt>
                <c:pt idx="6">
                  <c:v>0.30166270390625027</c:v>
                </c:pt>
                <c:pt idx="7">
                  <c:v>0.33657956871093775</c:v>
                </c:pt>
                <c:pt idx="8">
                  <c:v>0.36975059027539092</c:v>
                </c:pt>
                <c:pt idx="9">
                  <c:v>0.40126306076162144</c:v>
                </c:pt>
                <c:pt idx="10">
                  <c:v>0.43119990772354044</c:v>
                </c:pt>
                <c:pt idx="11">
                  <c:v>0.45963991233736345</c:v>
                </c:pt>
                <c:pt idx="12">
                  <c:v>0.4866579167204953</c:v>
                </c:pt>
                <c:pt idx="13">
                  <c:v>0.51232502088447052</c:v>
                </c:pt>
                <c:pt idx="14">
                  <c:v>0.53670876984024707</c:v>
                </c:pt>
                <c:pt idx="15">
                  <c:v>0.55987333134823469</c:v>
                </c:pt>
                <c:pt idx="16">
                  <c:v>0.58187966478082309</c:v>
                </c:pt>
                <c:pt idx="17">
                  <c:v>0.60278568154178191</c:v>
                </c:pt>
                <c:pt idx="18">
                  <c:v>0.62264639746469286</c:v>
                </c:pt>
                <c:pt idx="19">
                  <c:v>0.64151407759145829</c:v>
                </c:pt>
                <c:pt idx="20">
                  <c:v>0.65943837371188541</c:v>
                </c:pt>
                <c:pt idx="21">
                  <c:v>0.6764664550262911</c:v>
                </c:pt>
                <c:pt idx="22">
                  <c:v>0.69264313227497654</c:v>
                </c:pt>
                <c:pt idx="23">
                  <c:v>0.70801097566122773</c:v>
                </c:pt>
                <c:pt idx="24">
                  <c:v>0.72261042687816635</c:v>
                </c:pt>
                <c:pt idx="25">
                  <c:v>0.73647990553425802</c:v>
                </c:pt>
                <c:pt idx="26">
                  <c:v>0.74965591025754508</c:v>
                </c:pt>
                <c:pt idx="27">
                  <c:v>0.76217311474466787</c:v>
                </c:pt>
                <c:pt idx="28">
                  <c:v>0.77406445900743448</c:v>
                </c:pt>
                <c:pt idx="29">
                  <c:v>0.78536123605706276</c:v>
                </c:pt>
                <c:pt idx="30">
                  <c:v>0.79609317425420967</c:v>
                </c:pt>
                <c:pt idx="31">
                  <c:v>0.80628851554149916</c:v>
                </c:pt>
                <c:pt idx="32">
                  <c:v>0.8159740897644242</c:v>
                </c:pt>
                <c:pt idx="33">
                  <c:v>0.82517538527620304</c:v>
                </c:pt>
                <c:pt idx="34">
                  <c:v>0.83391661601239286</c:v>
                </c:pt>
                <c:pt idx="35">
                  <c:v>0.84222078521177324</c:v>
                </c:pt>
                <c:pt idx="36">
                  <c:v>0.8501097459511846</c:v>
                </c:pt>
                <c:pt idx="37">
                  <c:v>0.85760425865362533</c:v>
                </c:pt>
                <c:pt idx="38">
                  <c:v>0.86472404572094408</c:v>
                </c:pt>
                <c:pt idx="39">
                  <c:v>0.87148784343489694</c:v>
                </c:pt>
                <c:pt idx="40">
                  <c:v>0.87791345126315212</c:v>
                </c:pt>
                <c:pt idx="41">
                  <c:v>0.88401777869999443</c:v>
                </c:pt>
                <c:pt idx="42">
                  <c:v>0.88981688976499473</c:v>
                </c:pt>
                <c:pt idx="43">
                  <c:v>0.89532604527674498</c:v>
                </c:pt>
                <c:pt idx="44">
                  <c:v>0.90055974301290775</c:v>
                </c:pt>
                <c:pt idx="45">
                  <c:v>0.90553175586226242</c:v>
                </c:pt>
                <c:pt idx="46">
                  <c:v>0.9102551680691493</c:v>
                </c:pt>
                <c:pt idx="47">
                  <c:v>0.91474240966569176</c:v>
                </c:pt>
                <c:pt idx="48">
                  <c:v>0.9190052891824072</c:v>
                </c:pt>
                <c:pt idx="49">
                  <c:v>0.92305502472328682</c:v>
                </c:pt>
              </c:numCache>
            </c:numRef>
          </c:val>
          <c:smooth val="0"/>
        </c:ser>
        <c:dLbls>
          <c:showLegendKey val="0"/>
          <c:showVal val="0"/>
          <c:showCatName val="0"/>
          <c:showSerName val="0"/>
          <c:showPercent val="0"/>
          <c:showBubbleSize val="0"/>
        </c:dLbls>
        <c:smooth val="0"/>
        <c:axId val="148262168"/>
        <c:axId val="148258640"/>
      </c:lineChart>
      <c:catAx>
        <c:axId val="148262168"/>
        <c:scaling>
          <c:orientation val="minMax"/>
        </c:scaling>
        <c:delete val="0"/>
        <c:axPos val="b"/>
        <c:majorTickMark val="out"/>
        <c:minorTickMark val="none"/>
        <c:tickLblPos val="nextTo"/>
        <c:crossAx val="148258640"/>
        <c:crosses val="autoZero"/>
        <c:auto val="1"/>
        <c:lblAlgn val="ctr"/>
        <c:lblOffset val="100"/>
        <c:noMultiLvlLbl val="0"/>
      </c:catAx>
      <c:valAx>
        <c:axId val="148258640"/>
        <c:scaling>
          <c:orientation val="minMax"/>
        </c:scaling>
        <c:delete val="0"/>
        <c:axPos val="l"/>
        <c:numFmt formatCode="General" sourceLinked="1"/>
        <c:majorTickMark val="out"/>
        <c:minorTickMark val="none"/>
        <c:tickLblPos val="nextTo"/>
        <c:crossAx val="148262168"/>
        <c:crosses val="autoZero"/>
        <c:crossBetween val="between"/>
      </c:valAx>
      <c:spPr>
        <a:noFill/>
      </c:spPr>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Sheet2!$I$1</c:f>
              <c:strCache>
                <c:ptCount val="1"/>
                <c:pt idx="0">
                  <c:v>mean-3SD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Sheet2!$I$2:$I$169</c:f>
              <c:numCache>
                <c:formatCode>General</c:formatCode>
                <c:ptCount val="168"/>
                <c:pt idx="0">
                  <c:v>95.281999999999996</c:v>
                </c:pt>
                <c:pt idx="1">
                  <c:v>95.707999999999998</c:v>
                </c:pt>
                <c:pt idx="2">
                  <c:v>96.13</c:v>
                </c:pt>
                <c:pt idx="3">
                  <c:v>96.546999999999997</c:v>
                </c:pt>
                <c:pt idx="4">
                  <c:v>96.962999999999994</c:v>
                </c:pt>
                <c:pt idx="5">
                  <c:v>97.372</c:v>
                </c:pt>
                <c:pt idx="6">
                  <c:v>97.78</c:v>
                </c:pt>
                <c:pt idx="7">
                  <c:v>98.183999999999997</c:v>
                </c:pt>
                <c:pt idx="8">
                  <c:v>98.584999999999994</c:v>
                </c:pt>
                <c:pt idx="9">
                  <c:v>98.981999999999999</c:v>
                </c:pt>
                <c:pt idx="10">
                  <c:v>99.375</c:v>
                </c:pt>
                <c:pt idx="11">
                  <c:v>99.766000000000005</c:v>
                </c:pt>
                <c:pt idx="12">
                  <c:v>100.157</c:v>
                </c:pt>
                <c:pt idx="13">
                  <c:v>100.54600000000001</c:v>
                </c:pt>
                <c:pt idx="14">
                  <c:v>100.93</c:v>
                </c:pt>
                <c:pt idx="15">
                  <c:v>101.32</c:v>
                </c:pt>
                <c:pt idx="16">
                  <c:v>101.705</c:v>
                </c:pt>
                <c:pt idx="17">
                  <c:v>102.089</c:v>
                </c:pt>
                <c:pt idx="18">
                  <c:v>102.476</c:v>
                </c:pt>
                <c:pt idx="19">
                  <c:v>102.85899999999999</c:v>
                </c:pt>
                <c:pt idx="20">
                  <c:v>103.246</c:v>
                </c:pt>
                <c:pt idx="21">
                  <c:v>103.633</c:v>
                </c:pt>
                <c:pt idx="22">
                  <c:v>104.02</c:v>
                </c:pt>
                <c:pt idx="23">
                  <c:v>104.41</c:v>
                </c:pt>
                <c:pt idx="24">
                  <c:v>104.798</c:v>
                </c:pt>
                <c:pt idx="25">
                  <c:v>105.19</c:v>
                </c:pt>
                <c:pt idx="26">
                  <c:v>105.578</c:v>
                </c:pt>
                <c:pt idx="27">
                  <c:v>105.971</c:v>
                </c:pt>
                <c:pt idx="28">
                  <c:v>106.36799999999999</c:v>
                </c:pt>
                <c:pt idx="29">
                  <c:v>106.762</c:v>
                </c:pt>
                <c:pt idx="30">
                  <c:v>107.157</c:v>
                </c:pt>
                <c:pt idx="31">
                  <c:v>107.556</c:v>
                </c:pt>
                <c:pt idx="32">
                  <c:v>107.956</c:v>
                </c:pt>
                <c:pt idx="33">
                  <c:v>108.358</c:v>
                </c:pt>
                <c:pt idx="34">
                  <c:v>108.76</c:v>
                </c:pt>
                <c:pt idx="35">
                  <c:v>109.163</c:v>
                </c:pt>
                <c:pt idx="36">
                  <c:v>109.568</c:v>
                </c:pt>
                <c:pt idx="37">
                  <c:v>109.977</c:v>
                </c:pt>
                <c:pt idx="38">
                  <c:v>110.38800000000001</c:v>
                </c:pt>
                <c:pt idx="39">
                  <c:v>110.8</c:v>
                </c:pt>
                <c:pt idx="40">
                  <c:v>111.21299999999999</c:v>
                </c:pt>
                <c:pt idx="41">
                  <c:v>111.627</c:v>
                </c:pt>
                <c:pt idx="42">
                  <c:v>112.04600000000001</c:v>
                </c:pt>
                <c:pt idx="43">
                  <c:v>112.467</c:v>
                </c:pt>
                <c:pt idx="44">
                  <c:v>112.88500000000001</c:v>
                </c:pt>
                <c:pt idx="45">
                  <c:v>113.312</c:v>
                </c:pt>
                <c:pt idx="46">
                  <c:v>113.73699999999999</c:v>
                </c:pt>
                <c:pt idx="47">
                  <c:v>114.16200000000001</c:v>
                </c:pt>
                <c:pt idx="48">
                  <c:v>114.593</c:v>
                </c:pt>
                <c:pt idx="49">
                  <c:v>115.02500000000001</c:v>
                </c:pt>
                <c:pt idx="50">
                  <c:v>115.458</c:v>
                </c:pt>
                <c:pt idx="51">
                  <c:v>115.892</c:v>
                </c:pt>
                <c:pt idx="52">
                  <c:v>116.331</c:v>
                </c:pt>
                <c:pt idx="53">
                  <c:v>116.767</c:v>
                </c:pt>
                <c:pt idx="54">
                  <c:v>117.209</c:v>
                </c:pt>
                <c:pt idx="55">
                  <c:v>117.655</c:v>
                </c:pt>
                <c:pt idx="56">
                  <c:v>118.099</c:v>
                </c:pt>
                <c:pt idx="57">
                  <c:v>118.544</c:v>
                </c:pt>
                <c:pt idx="58">
                  <c:v>118.994</c:v>
                </c:pt>
                <c:pt idx="59">
                  <c:v>119.446</c:v>
                </c:pt>
                <c:pt idx="60">
                  <c:v>119.904</c:v>
                </c:pt>
                <c:pt idx="61">
                  <c:v>120.358</c:v>
                </c:pt>
                <c:pt idx="62">
                  <c:v>120.819</c:v>
                </c:pt>
                <c:pt idx="63">
                  <c:v>121.28100000000001</c:v>
                </c:pt>
                <c:pt idx="64">
                  <c:v>121.744</c:v>
                </c:pt>
                <c:pt idx="65">
                  <c:v>122.21</c:v>
                </c:pt>
                <c:pt idx="66">
                  <c:v>122.68</c:v>
                </c:pt>
                <c:pt idx="67">
                  <c:v>123.152</c:v>
                </c:pt>
                <c:pt idx="68">
                  <c:v>123.626</c:v>
                </c:pt>
                <c:pt idx="69">
                  <c:v>124.1</c:v>
                </c:pt>
                <c:pt idx="70">
                  <c:v>124.574</c:v>
                </c:pt>
                <c:pt idx="71">
                  <c:v>125.053</c:v>
                </c:pt>
                <c:pt idx="72">
                  <c:v>125.532</c:v>
                </c:pt>
                <c:pt idx="73">
                  <c:v>126.011</c:v>
                </c:pt>
                <c:pt idx="74">
                  <c:v>126.49299999999999</c:v>
                </c:pt>
                <c:pt idx="75">
                  <c:v>126.968</c:v>
                </c:pt>
                <c:pt idx="76">
                  <c:v>127.447</c:v>
                </c:pt>
                <c:pt idx="77">
                  <c:v>127.923</c:v>
                </c:pt>
                <c:pt idx="78">
                  <c:v>128.39599999999999</c:v>
                </c:pt>
                <c:pt idx="79">
                  <c:v>128.869</c:v>
                </c:pt>
                <c:pt idx="80">
                  <c:v>129.334</c:v>
                </c:pt>
                <c:pt idx="81">
                  <c:v>129.79900000000001</c:v>
                </c:pt>
                <c:pt idx="82">
                  <c:v>130.25800000000001</c:v>
                </c:pt>
                <c:pt idx="83">
                  <c:v>130.71199999999999</c:v>
                </c:pt>
                <c:pt idx="84">
                  <c:v>131.16300000000001</c:v>
                </c:pt>
                <c:pt idx="85">
                  <c:v>131.60300000000001</c:v>
                </c:pt>
                <c:pt idx="86">
                  <c:v>132.04</c:v>
                </c:pt>
                <c:pt idx="87">
                  <c:v>132.46299999999999</c:v>
                </c:pt>
                <c:pt idx="88">
                  <c:v>132.88200000000001</c:v>
                </c:pt>
                <c:pt idx="89">
                  <c:v>133.292</c:v>
                </c:pt>
                <c:pt idx="90">
                  <c:v>133.69200000000001</c:v>
                </c:pt>
                <c:pt idx="91">
                  <c:v>134.08699999999999</c:v>
                </c:pt>
                <c:pt idx="92">
                  <c:v>134.46700000000001</c:v>
                </c:pt>
                <c:pt idx="93">
                  <c:v>134.83699999999999</c:v>
                </c:pt>
                <c:pt idx="94">
                  <c:v>135.20099999999999</c:v>
                </c:pt>
                <c:pt idx="95">
                  <c:v>135.55000000000001</c:v>
                </c:pt>
                <c:pt idx="96">
                  <c:v>135.893</c:v>
                </c:pt>
                <c:pt idx="97">
                  <c:v>136.22499999999999</c:v>
                </c:pt>
                <c:pt idx="98">
                  <c:v>136.547</c:v>
                </c:pt>
                <c:pt idx="99">
                  <c:v>136.85300000000001</c:v>
                </c:pt>
                <c:pt idx="100">
                  <c:v>137.15299999999999</c:v>
                </c:pt>
                <c:pt idx="101">
                  <c:v>137.44200000000001</c:v>
                </c:pt>
                <c:pt idx="102">
                  <c:v>137.721</c:v>
                </c:pt>
                <c:pt idx="103">
                  <c:v>137.99</c:v>
                </c:pt>
                <c:pt idx="104">
                  <c:v>138.24299999999999</c:v>
                </c:pt>
                <c:pt idx="105">
                  <c:v>138.49199999999999</c:v>
                </c:pt>
                <c:pt idx="106">
                  <c:v>138.73099999999999</c:v>
                </c:pt>
                <c:pt idx="107">
                  <c:v>138.96100000000001</c:v>
                </c:pt>
                <c:pt idx="108">
                  <c:v>139.18100000000001</c:v>
                </c:pt>
                <c:pt idx="109">
                  <c:v>139.387</c:v>
                </c:pt>
                <c:pt idx="110">
                  <c:v>139.59</c:v>
                </c:pt>
                <c:pt idx="111">
                  <c:v>139.78399999999999</c:v>
                </c:pt>
                <c:pt idx="112">
                  <c:v>139.965</c:v>
                </c:pt>
                <c:pt idx="113">
                  <c:v>140.142</c:v>
                </c:pt>
                <c:pt idx="114">
                  <c:v>140.30699999999999</c:v>
                </c:pt>
                <c:pt idx="115">
                  <c:v>140.46899999999999</c:v>
                </c:pt>
                <c:pt idx="116">
                  <c:v>140.619</c:v>
                </c:pt>
                <c:pt idx="117">
                  <c:v>140.762</c:v>
                </c:pt>
                <c:pt idx="118">
                  <c:v>140.898</c:v>
                </c:pt>
                <c:pt idx="119">
                  <c:v>141.03200000000001</c:v>
                </c:pt>
                <c:pt idx="120">
                  <c:v>141.15600000000001</c:v>
                </c:pt>
                <c:pt idx="121">
                  <c:v>141.273</c:v>
                </c:pt>
                <c:pt idx="122">
                  <c:v>141.38</c:v>
                </c:pt>
                <c:pt idx="123">
                  <c:v>141.48599999999999</c:v>
                </c:pt>
                <c:pt idx="124">
                  <c:v>141.58799999999999</c:v>
                </c:pt>
                <c:pt idx="125">
                  <c:v>141.684</c:v>
                </c:pt>
                <c:pt idx="126">
                  <c:v>141.77099999999999</c:v>
                </c:pt>
                <c:pt idx="127">
                  <c:v>141.85900000000001</c:v>
                </c:pt>
                <c:pt idx="128">
                  <c:v>141.93700000000001</c:v>
                </c:pt>
                <c:pt idx="129">
                  <c:v>142.012</c:v>
                </c:pt>
                <c:pt idx="130">
                  <c:v>142.08799999999999</c:v>
                </c:pt>
                <c:pt idx="131">
                  <c:v>142.15600000000001</c:v>
                </c:pt>
                <c:pt idx="132">
                  <c:v>142.22</c:v>
                </c:pt>
                <c:pt idx="133">
                  <c:v>142.28200000000001</c:v>
                </c:pt>
                <c:pt idx="134">
                  <c:v>142.34100000000001</c:v>
                </c:pt>
                <c:pt idx="135">
                  <c:v>142.399</c:v>
                </c:pt>
                <c:pt idx="136">
                  <c:v>142.44900000000001</c:v>
                </c:pt>
                <c:pt idx="137">
                  <c:v>142.50200000000001</c:v>
                </c:pt>
                <c:pt idx="138">
                  <c:v>142.54900000000001</c:v>
                </c:pt>
                <c:pt idx="139">
                  <c:v>142.6</c:v>
                </c:pt>
                <c:pt idx="140">
                  <c:v>142.64500000000001</c:v>
                </c:pt>
                <c:pt idx="141">
                  <c:v>142.69399999999999</c:v>
                </c:pt>
                <c:pt idx="142">
                  <c:v>142.73699999999999</c:v>
                </c:pt>
                <c:pt idx="143">
                  <c:v>142.779</c:v>
                </c:pt>
                <c:pt idx="144">
                  <c:v>142.821</c:v>
                </c:pt>
                <c:pt idx="145">
                  <c:v>142.86199999999999</c:v>
                </c:pt>
                <c:pt idx="146">
                  <c:v>142.90299999999999</c:v>
                </c:pt>
                <c:pt idx="147">
                  <c:v>142.94300000000001</c:v>
                </c:pt>
                <c:pt idx="148">
                  <c:v>142.983</c:v>
                </c:pt>
                <c:pt idx="149">
                  <c:v>143.018</c:v>
                </c:pt>
                <c:pt idx="150">
                  <c:v>143.05699999999999</c:v>
                </c:pt>
                <c:pt idx="151">
                  <c:v>143.09100000000001</c:v>
                </c:pt>
                <c:pt idx="152">
                  <c:v>143.13</c:v>
                </c:pt>
                <c:pt idx="153">
                  <c:v>143.16300000000001</c:v>
                </c:pt>
                <c:pt idx="154">
                  <c:v>143.196</c:v>
                </c:pt>
                <c:pt idx="155">
                  <c:v>143.233</c:v>
                </c:pt>
                <c:pt idx="156">
                  <c:v>143.26499999999999</c:v>
                </c:pt>
                <c:pt idx="157">
                  <c:v>143.29599999999999</c:v>
                </c:pt>
                <c:pt idx="158">
                  <c:v>143.32599999999999</c:v>
                </c:pt>
                <c:pt idx="159">
                  <c:v>143.35499999999999</c:v>
                </c:pt>
                <c:pt idx="160">
                  <c:v>143.37899999999999</c:v>
                </c:pt>
                <c:pt idx="161">
                  <c:v>143.40600000000001</c:v>
                </c:pt>
                <c:pt idx="162">
                  <c:v>143.43199999999999</c:v>
                </c:pt>
                <c:pt idx="163">
                  <c:v>143.452</c:v>
                </c:pt>
                <c:pt idx="164">
                  <c:v>143.476</c:v>
                </c:pt>
                <c:pt idx="165">
                  <c:v>143.494</c:v>
                </c:pt>
                <c:pt idx="166">
                  <c:v>143.51599999999999</c:v>
                </c:pt>
                <c:pt idx="167">
                  <c:v>143.53200000000001</c:v>
                </c:pt>
              </c:numCache>
            </c:numRef>
          </c:yVal>
          <c:smooth val="1"/>
        </c:ser>
        <c:ser>
          <c:idx val="1"/>
          <c:order val="1"/>
          <c:tx>
            <c:strRef>
              <c:f>Sheet2!$J$1</c:f>
              <c:strCache>
                <c:ptCount val="1"/>
                <c:pt idx="0">
                  <c:v>mean-2SD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Sheet2!$J$2:$J$169</c:f>
              <c:numCache>
                <c:formatCode>General</c:formatCode>
                <c:ptCount val="168"/>
                <c:pt idx="0">
                  <c:v>100.05500000000001</c:v>
                </c:pt>
                <c:pt idx="1">
                  <c:v>100.514</c:v>
                </c:pt>
                <c:pt idx="2">
                  <c:v>100.968</c:v>
                </c:pt>
                <c:pt idx="3">
                  <c:v>101.41800000000001</c:v>
                </c:pt>
                <c:pt idx="4">
                  <c:v>101.86499999999999</c:v>
                </c:pt>
                <c:pt idx="5">
                  <c:v>102.306</c:v>
                </c:pt>
                <c:pt idx="6">
                  <c:v>102.745</c:v>
                </c:pt>
                <c:pt idx="7">
                  <c:v>103.181</c:v>
                </c:pt>
                <c:pt idx="8">
                  <c:v>103.61199999999999</c:v>
                </c:pt>
                <c:pt idx="9">
                  <c:v>104.04</c:v>
                </c:pt>
                <c:pt idx="10">
                  <c:v>104.464</c:v>
                </c:pt>
                <c:pt idx="11">
                  <c:v>104.88500000000001</c:v>
                </c:pt>
                <c:pt idx="12">
                  <c:v>105.306</c:v>
                </c:pt>
                <c:pt idx="13">
                  <c:v>105.724</c:v>
                </c:pt>
                <c:pt idx="14">
                  <c:v>106.139</c:v>
                </c:pt>
                <c:pt idx="15">
                  <c:v>106.557</c:v>
                </c:pt>
                <c:pt idx="16">
                  <c:v>106.971</c:v>
                </c:pt>
                <c:pt idx="17">
                  <c:v>107.38500000000001</c:v>
                </c:pt>
                <c:pt idx="18">
                  <c:v>107.8</c:v>
                </c:pt>
                <c:pt idx="19">
                  <c:v>108.21299999999999</c:v>
                </c:pt>
                <c:pt idx="20">
                  <c:v>108.628</c:v>
                </c:pt>
                <c:pt idx="21">
                  <c:v>109.04300000000001</c:v>
                </c:pt>
                <c:pt idx="22">
                  <c:v>109.459</c:v>
                </c:pt>
                <c:pt idx="23">
                  <c:v>109.877</c:v>
                </c:pt>
                <c:pt idx="24">
                  <c:v>110.294</c:v>
                </c:pt>
                <c:pt idx="25">
                  <c:v>110.71299999999999</c:v>
                </c:pt>
                <c:pt idx="26">
                  <c:v>111.13</c:v>
                </c:pt>
                <c:pt idx="27">
                  <c:v>111.551</c:v>
                </c:pt>
                <c:pt idx="28">
                  <c:v>111.974</c:v>
                </c:pt>
                <c:pt idx="29">
                  <c:v>112.396</c:v>
                </c:pt>
                <c:pt idx="30">
                  <c:v>112.819</c:v>
                </c:pt>
                <c:pt idx="31">
                  <c:v>113.245</c:v>
                </c:pt>
                <c:pt idx="32">
                  <c:v>113.672</c:v>
                </c:pt>
                <c:pt idx="33">
                  <c:v>114.101</c:v>
                </c:pt>
                <c:pt idx="34">
                  <c:v>114.53</c:v>
                </c:pt>
                <c:pt idx="35">
                  <c:v>114.961</c:v>
                </c:pt>
                <c:pt idx="36">
                  <c:v>115.393</c:v>
                </c:pt>
                <c:pt idx="37">
                  <c:v>115.828</c:v>
                </c:pt>
                <c:pt idx="38">
                  <c:v>116.265</c:v>
                </c:pt>
                <c:pt idx="39">
                  <c:v>116.703</c:v>
                </c:pt>
                <c:pt idx="40">
                  <c:v>117.143</c:v>
                </c:pt>
                <c:pt idx="41">
                  <c:v>117.584</c:v>
                </c:pt>
                <c:pt idx="42">
                  <c:v>118.029</c:v>
                </c:pt>
                <c:pt idx="43">
                  <c:v>118.47499999999999</c:v>
                </c:pt>
                <c:pt idx="44">
                  <c:v>118.92</c:v>
                </c:pt>
                <c:pt idx="45">
                  <c:v>119.371</c:v>
                </c:pt>
                <c:pt idx="46">
                  <c:v>119.822</c:v>
                </c:pt>
                <c:pt idx="47">
                  <c:v>120.273</c:v>
                </c:pt>
                <c:pt idx="48">
                  <c:v>120.72799999999999</c:v>
                </c:pt>
                <c:pt idx="49">
                  <c:v>121.185</c:v>
                </c:pt>
                <c:pt idx="50">
                  <c:v>121.643</c:v>
                </c:pt>
                <c:pt idx="51">
                  <c:v>122.101</c:v>
                </c:pt>
                <c:pt idx="52">
                  <c:v>122.56399999999999</c:v>
                </c:pt>
                <c:pt idx="53">
                  <c:v>123.02500000000001</c:v>
                </c:pt>
                <c:pt idx="54">
                  <c:v>123.49</c:v>
                </c:pt>
                <c:pt idx="55">
                  <c:v>123.959</c:v>
                </c:pt>
                <c:pt idx="56">
                  <c:v>124.42700000000001</c:v>
                </c:pt>
                <c:pt idx="57">
                  <c:v>124.896</c:v>
                </c:pt>
                <c:pt idx="58">
                  <c:v>125.369</c:v>
                </c:pt>
                <c:pt idx="59">
                  <c:v>125.843</c:v>
                </c:pt>
                <c:pt idx="60">
                  <c:v>126.322</c:v>
                </c:pt>
                <c:pt idx="61">
                  <c:v>126.79900000000001</c:v>
                </c:pt>
                <c:pt idx="62">
                  <c:v>127.28100000000001</c:v>
                </c:pt>
                <c:pt idx="63">
                  <c:v>127.764</c:v>
                </c:pt>
                <c:pt idx="64">
                  <c:v>128.249</c:v>
                </c:pt>
                <c:pt idx="65">
                  <c:v>128.73599999999999</c:v>
                </c:pt>
                <c:pt idx="66">
                  <c:v>129.227</c:v>
                </c:pt>
                <c:pt idx="67">
                  <c:v>129.71899999999999</c:v>
                </c:pt>
                <c:pt idx="68">
                  <c:v>130.21299999999999</c:v>
                </c:pt>
                <c:pt idx="69">
                  <c:v>130.70699999999999</c:v>
                </c:pt>
                <c:pt idx="70">
                  <c:v>131.202</c:v>
                </c:pt>
                <c:pt idx="71">
                  <c:v>131.69999999999999</c:v>
                </c:pt>
                <c:pt idx="72">
                  <c:v>132.19800000000001</c:v>
                </c:pt>
                <c:pt idx="73">
                  <c:v>132.69499999999999</c:v>
                </c:pt>
                <c:pt idx="74">
                  <c:v>133.19300000000001</c:v>
                </c:pt>
                <c:pt idx="75">
                  <c:v>133.68799999999999</c:v>
                </c:pt>
                <c:pt idx="76">
                  <c:v>134.18299999999999</c:v>
                </c:pt>
                <c:pt idx="77">
                  <c:v>134.67500000000001</c:v>
                </c:pt>
                <c:pt idx="78">
                  <c:v>135.16399999999999</c:v>
                </c:pt>
                <c:pt idx="79">
                  <c:v>135.65299999999999</c:v>
                </c:pt>
                <c:pt idx="80">
                  <c:v>136.13399999999999</c:v>
                </c:pt>
                <c:pt idx="81">
                  <c:v>136.61199999999999</c:v>
                </c:pt>
                <c:pt idx="82">
                  <c:v>137.08500000000001</c:v>
                </c:pt>
                <c:pt idx="83">
                  <c:v>137.55199999999999</c:v>
                </c:pt>
                <c:pt idx="84">
                  <c:v>138.01499999999999</c:v>
                </c:pt>
                <c:pt idx="85">
                  <c:v>138.46700000000001</c:v>
                </c:pt>
                <c:pt idx="86">
                  <c:v>138.91399999999999</c:v>
                </c:pt>
                <c:pt idx="87">
                  <c:v>139.34899999999999</c:v>
                </c:pt>
                <c:pt idx="88">
                  <c:v>139.77699999999999</c:v>
                </c:pt>
                <c:pt idx="89">
                  <c:v>140.196</c:v>
                </c:pt>
                <c:pt idx="90">
                  <c:v>140.60499999999999</c:v>
                </c:pt>
                <c:pt idx="91">
                  <c:v>141.006</c:v>
                </c:pt>
                <c:pt idx="92">
                  <c:v>141.393</c:v>
                </c:pt>
                <c:pt idx="93">
                  <c:v>141.76900000000001</c:v>
                </c:pt>
                <c:pt idx="94">
                  <c:v>142.13800000000001</c:v>
                </c:pt>
                <c:pt idx="95">
                  <c:v>142.49199999999999</c:v>
                </c:pt>
                <c:pt idx="96">
                  <c:v>142.83799999999999</c:v>
                </c:pt>
                <c:pt idx="97">
                  <c:v>143.172</c:v>
                </c:pt>
                <c:pt idx="98">
                  <c:v>143.49600000000001</c:v>
                </c:pt>
                <c:pt idx="99">
                  <c:v>143.80500000000001</c:v>
                </c:pt>
                <c:pt idx="100">
                  <c:v>144.10499999999999</c:v>
                </c:pt>
                <c:pt idx="101">
                  <c:v>144.39500000000001</c:v>
                </c:pt>
                <c:pt idx="102">
                  <c:v>144.673</c:v>
                </c:pt>
                <c:pt idx="103">
                  <c:v>144.941</c:v>
                </c:pt>
                <c:pt idx="104">
                  <c:v>145.19399999999999</c:v>
                </c:pt>
                <c:pt idx="105">
                  <c:v>145.441</c:v>
                </c:pt>
                <c:pt idx="106">
                  <c:v>145.67699999999999</c:v>
                </c:pt>
                <c:pt idx="107">
                  <c:v>145.90299999999999</c:v>
                </c:pt>
                <c:pt idx="108">
                  <c:v>146.12</c:v>
                </c:pt>
                <c:pt idx="109">
                  <c:v>146.32400000000001</c:v>
                </c:pt>
                <c:pt idx="110">
                  <c:v>146.52199999999999</c:v>
                </c:pt>
                <c:pt idx="111">
                  <c:v>146.71100000000001</c:v>
                </c:pt>
                <c:pt idx="112">
                  <c:v>146.88800000000001</c:v>
                </c:pt>
                <c:pt idx="113">
                  <c:v>147.059</c:v>
                </c:pt>
                <c:pt idx="114">
                  <c:v>147.21899999999999</c:v>
                </c:pt>
                <c:pt idx="115">
                  <c:v>147.374</c:v>
                </c:pt>
                <c:pt idx="116">
                  <c:v>147.518</c:v>
                </c:pt>
                <c:pt idx="117">
                  <c:v>147.655</c:v>
                </c:pt>
                <c:pt idx="118">
                  <c:v>147.785</c:v>
                </c:pt>
                <c:pt idx="119">
                  <c:v>147.911</c:v>
                </c:pt>
                <c:pt idx="120">
                  <c:v>148.02799999999999</c:v>
                </c:pt>
                <c:pt idx="121">
                  <c:v>148.13800000000001</c:v>
                </c:pt>
                <c:pt idx="122">
                  <c:v>148.239</c:v>
                </c:pt>
                <c:pt idx="123">
                  <c:v>148.33699999999999</c:v>
                </c:pt>
                <c:pt idx="124">
                  <c:v>148.43100000000001</c:v>
                </c:pt>
                <c:pt idx="125">
                  <c:v>148.51900000000001</c:v>
                </c:pt>
                <c:pt idx="126">
                  <c:v>148.59899999999999</c:v>
                </c:pt>
                <c:pt idx="127">
                  <c:v>148.678</c:v>
                </c:pt>
                <c:pt idx="128">
                  <c:v>148.749</c:v>
                </c:pt>
                <c:pt idx="129">
                  <c:v>148.816</c:v>
                </c:pt>
                <c:pt idx="130">
                  <c:v>148.88300000000001</c:v>
                </c:pt>
                <c:pt idx="131">
                  <c:v>148.94200000000001</c:v>
                </c:pt>
                <c:pt idx="132">
                  <c:v>148.999</c:v>
                </c:pt>
                <c:pt idx="133">
                  <c:v>149.053</c:v>
                </c:pt>
                <c:pt idx="134">
                  <c:v>149.10300000000001</c:v>
                </c:pt>
                <c:pt idx="135">
                  <c:v>149.15199999999999</c:v>
                </c:pt>
                <c:pt idx="136">
                  <c:v>149.196</c:v>
                </c:pt>
                <c:pt idx="137">
                  <c:v>149.24</c:v>
                </c:pt>
                <c:pt idx="138">
                  <c:v>149.28</c:v>
                </c:pt>
                <c:pt idx="139">
                  <c:v>149.322</c:v>
                </c:pt>
                <c:pt idx="140">
                  <c:v>149.36000000000001</c:v>
                </c:pt>
                <c:pt idx="141">
                  <c:v>149.4</c:v>
                </c:pt>
                <c:pt idx="142">
                  <c:v>149.43600000000001</c:v>
                </c:pt>
                <c:pt idx="143">
                  <c:v>149.471</c:v>
                </c:pt>
                <c:pt idx="144">
                  <c:v>149.506</c:v>
                </c:pt>
                <c:pt idx="145">
                  <c:v>149.53899999999999</c:v>
                </c:pt>
                <c:pt idx="146">
                  <c:v>149.57300000000001</c:v>
                </c:pt>
                <c:pt idx="147">
                  <c:v>149.60599999999999</c:v>
                </c:pt>
                <c:pt idx="148">
                  <c:v>149.63800000000001</c:v>
                </c:pt>
                <c:pt idx="149">
                  <c:v>149.667</c:v>
                </c:pt>
                <c:pt idx="150">
                  <c:v>149.69900000000001</c:v>
                </c:pt>
                <c:pt idx="151">
                  <c:v>149.727</c:v>
                </c:pt>
                <c:pt idx="152">
                  <c:v>149.75800000000001</c:v>
                </c:pt>
                <c:pt idx="153">
                  <c:v>149.785</c:v>
                </c:pt>
                <c:pt idx="154">
                  <c:v>149.81200000000001</c:v>
                </c:pt>
                <c:pt idx="155">
                  <c:v>149.84200000000001</c:v>
                </c:pt>
                <c:pt idx="156">
                  <c:v>149.86799999999999</c:v>
                </c:pt>
                <c:pt idx="157">
                  <c:v>149.893</c:v>
                </c:pt>
                <c:pt idx="158">
                  <c:v>149.917</c:v>
                </c:pt>
                <c:pt idx="159">
                  <c:v>149.94</c:v>
                </c:pt>
                <c:pt idx="160">
                  <c:v>149.959</c:v>
                </c:pt>
                <c:pt idx="161">
                  <c:v>149.97999999999999</c:v>
                </c:pt>
                <c:pt idx="162">
                  <c:v>150</c:v>
                </c:pt>
                <c:pt idx="163">
                  <c:v>150.01499999999999</c:v>
                </c:pt>
                <c:pt idx="164">
                  <c:v>150.03299999999999</c:v>
                </c:pt>
                <c:pt idx="165">
                  <c:v>150.047</c:v>
                </c:pt>
                <c:pt idx="166">
                  <c:v>150.06200000000001</c:v>
                </c:pt>
                <c:pt idx="167">
                  <c:v>150.07300000000001</c:v>
                </c:pt>
              </c:numCache>
            </c:numRef>
          </c:yVal>
          <c:smooth val="1"/>
        </c:ser>
        <c:ser>
          <c:idx val="2"/>
          <c:order val="2"/>
          <c:tx>
            <c:strRef>
              <c:f>Sheet2!$K$1</c:f>
              <c:strCache>
                <c:ptCount val="1"/>
                <c:pt idx="0">
                  <c:v>mean-SD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Sheet2!$K$2:$K$169</c:f>
              <c:numCache>
                <c:formatCode>General</c:formatCode>
                <c:ptCount val="168"/>
                <c:pt idx="0">
                  <c:v>104.828</c:v>
                </c:pt>
                <c:pt idx="1">
                  <c:v>105.32</c:v>
                </c:pt>
                <c:pt idx="2">
                  <c:v>105.807</c:v>
                </c:pt>
                <c:pt idx="3">
                  <c:v>106.289</c:v>
                </c:pt>
                <c:pt idx="4">
                  <c:v>106.767</c:v>
                </c:pt>
                <c:pt idx="5">
                  <c:v>107.241</c:v>
                </c:pt>
                <c:pt idx="6">
                  <c:v>107.711</c:v>
                </c:pt>
                <c:pt idx="7">
                  <c:v>108.17700000000001</c:v>
                </c:pt>
                <c:pt idx="8">
                  <c:v>108.64</c:v>
                </c:pt>
                <c:pt idx="9">
                  <c:v>109.098</c:v>
                </c:pt>
                <c:pt idx="10">
                  <c:v>109.553</c:v>
                </c:pt>
                <c:pt idx="11">
                  <c:v>110.005</c:v>
                </c:pt>
                <c:pt idx="12">
                  <c:v>110.455</c:v>
                </c:pt>
                <c:pt idx="13">
                  <c:v>110.90300000000001</c:v>
                </c:pt>
                <c:pt idx="14">
                  <c:v>111.348</c:v>
                </c:pt>
                <c:pt idx="15">
                  <c:v>111.794</c:v>
                </c:pt>
                <c:pt idx="16">
                  <c:v>112.238</c:v>
                </c:pt>
                <c:pt idx="17">
                  <c:v>112.681</c:v>
                </c:pt>
                <c:pt idx="18">
                  <c:v>113.125</c:v>
                </c:pt>
                <c:pt idx="19">
                  <c:v>113.56699999999999</c:v>
                </c:pt>
                <c:pt idx="20">
                  <c:v>114.01</c:v>
                </c:pt>
                <c:pt idx="21">
                  <c:v>114.45399999999999</c:v>
                </c:pt>
                <c:pt idx="22">
                  <c:v>114.898</c:v>
                </c:pt>
                <c:pt idx="23">
                  <c:v>115.34399999999999</c:v>
                </c:pt>
                <c:pt idx="24">
                  <c:v>115.789</c:v>
                </c:pt>
                <c:pt idx="25">
                  <c:v>116.236</c:v>
                </c:pt>
                <c:pt idx="26">
                  <c:v>116.682</c:v>
                </c:pt>
                <c:pt idx="27">
                  <c:v>117.13</c:v>
                </c:pt>
                <c:pt idx="28">
                  <c:v>117.581</c:v>
                </c:pt>
                <c:pt idx="29">
                  <c:v>118.03</c:v>
                </c:pt>
                <c:pt idx="30">
                  <c:v>118.48099999999999</c:v>
                </c:pt>
                <c:pt idx="31">
                  <c:v>118.934</c:v>
                </c:pt>
                <c:pt idx="32">
                  <c:v>119.38800000000001</c:v>
                </c:pt>
                <c:pt idx="33">
                  <c:v>119.84399999999999</c:v>
                </c:pt>
                <c:pt idx="34">
                  <c:v>120.3</c:v>
                </c:pt>
                <c:pt idx="35">
                  <c:v>120.758</c:v>
                </c:pt>
                <c:pt idx="36">
                  <c:v>121.218</c:v>
                </c:pt>
                <c:pt idx="37">
                  <c:v>121.679</c:v>
                </c:pt>
                <c:pt idx="38">
                  <c:v>122.143</c:v>
                </c:pt>
                <c:pt idx="39">
                  <c:v>122.607</c:v>
                </c:pt>
                <c:pt idx="40">
                  <c:v>123.07299999999999</c:v>
                </c:pt>
                <c:pt idx="41">
                  <c:v>123.541</c:v>
                </c:pt>
                <c:pt idx="42">
                  <c:v>124.011</c:v>
                </c:pt>
                <c:pt idx="43">
                  <c:v>124.483</c:v>
                </c:pt>
                <c:pt idx="44">
                  <c:v>124.95399999999999</c:v>
                </c:pt>
                <c:pt idx="45">
                  <c:v>125.43</c:v>
                </c:pt>
                <c:pt idx="46">
                  <c:v>125.90600000000001</c:v>
                </c:pt>
                <c:pt idx="47">
                  <c:v>126.384</c:v>
                </c:pt>
                <c:pt idx="48">
                  <c:v>126.864</c:v>
                </c:pt>
                <c:pt idx="49">
                  <c:v>127.345</c:v>
                </c:pt>
                <c:pt idx="50">
                  <c:v>127.827</c:v>
                </c:pt>
                <c:pt idx="51">
                  <c:v>128.31100000000001</c:v>
                </c:pt>
                <c:pt idx="52">
                  <c:v>128.797</c:v>
                </c:pt>
                <c:pt idx="53">
                  <c:v>129.28299999999999</c:v>
                </c:pt>
                <c:pt idx="54">
                  <c:v>129.77199999999999</c:v>
                </c:pt>
                <c:pt idx="55">
                  <c:v>130.26300000000001</c:v>
                </c:pt>
                <c:pt idx="56">
                  <c:v>130.75399999999999</c:v>
                </c:pt>
                <c:pt idx="57">
                  <c:v>131.24700000000001</c:v>
                </c:pt>
                <c:pt idx="58">
                  <c:v>131.74299999999999</c:v>
                </c:pt>
                <c:pt idx="59">
                  <c:v>132.24</c:v>
                </c:pt>
                <c:pt idx="60">
                  <c:v>132.74</c:v>
                </c:pt>
                <c:pt idx="61">
                  <c:v>133.24</c:v>
                </c:pt>
                <c:pt idx="62">
                  <c:v>133.74299999999999</c:v>
                </c:pt>
                <c:pt idx="63">
                  <c:v>134.24799999999999</c:v>
                </c:pt>
                <c:pt idx="64">
                  <c:v>134.75399999999999</c:v>
                </c:pt>
                <c:pt idx="65">
                  <c:v>135.26300000000001</c:v>
                </c:pt>
                <c:pt idx="66">
                  <c:v>135.774</c:v>
                </c:pt>
                <c:pt idx="67">
                  <c:v>136.286</c:v>
                </c:pt>
                <c:pt idx="68">
                  <c:v>136.80000000000001</c:v>
                </c:pt>
                <c:pt idx="69">
                  <c:v>137.315</c:v>
                </c:pt>
                <c:pt idx="70">
                  <c:v>137.83000000000001</c:v>
                </c:pt>
                <c:pt idx="71">
                  <c:v>138.346</c:v>
                </c:pt>
                <c:pt idx="72">
                  <c:v>138.863</c:v>
                </c:pt>
                <c:pt idx="73">
                  <c:v>139.37799999999999</c:v>
                </c:pt>
                <c:pt idx="74">
                  <c:v>139.89400000000001</c:v>
                </c:pt>
                <c:pt idx="75">
                  <c:v>140.40700000000001</c:v>
                </c:pt>
                <c:pt idx="76">
                  <c:v>140.91900000000001</c:v>
                </c:pt>
                <c:pt idx="77">
                  <c:v>141.428</c:v>
                </c:pt>
                <c:pt idx="78">
                  <c:v>141.93299999999999</c:v>
                </c:pt>
                <c:pt idx="79">
                  <c:v>142.43600000000001</c:v>
                </c:pt>
                <c:pt idx="80">
                  <c:v>142.93299999999999</c:v>
                </c:pt>
                <c:pt idx="81">
                  <c:v>143.42599999999999</c:v>
                </c:pt>
                <c:pt idx="82">
                  <c:v>143.91200000000001</c:v>
                </c:pt>
                <c:pt idx="83">
                  <c:v>144.392</c:v>
                </c:pt>
                <c:pt idx="84">
                  <c:v>144.86699999999999</c:v>
                </c:pt>
                <c:pt idx="85">
                  <c:v>145.33099999999999</c:v>
                </c:pt>
                <c:pt idx="86">
                  <c:v>145.78800000000001</c:v>
                </c:pt>
                <c:pt idx="87">
                  <c:v>146.23500000000001</c:v>
                </c:pt>
                <c:pt idx="88">
                  <c:v>146.673</c:v>
                </c:pt>
                <c:pt idx="89">
                  <c:v>147.1</c:v>
                </c:pt>
                <c:pt idx="90">
                  <c:v>147.517</c:v>
                </c:pt>
                <c:pt idx="91">
                  <c:v>147.92400000000001</c:v>
                </c:pt>
                <c:pt idx="92">
                  <c:v>148.31800000000001</c:v>
                </c:pt>
                <c:pt idx="93">
                  <c:v>148.70099999999999</c:v>
                </c:pt>
                <c:pt idx="94">
                  <c:v>149.07400000000001</c:v>
                </c:pt>
                <c:pt idx="95">
                  <c:v>149.43299999999999</c:v>
                </c:pt>
                <c:pt idx="96">
                  <c:v>149.78200000000001</c:v>
                </c:pt>
                <c:pt idx="97">
                  <c:v>150.12</c:v>
                </c:pt>
                <c:pt idx="98">
                  <c:v>150.44499999999999</c:v>
                </c:pt>
                <c:pt idx="99">
                  <c:v>150.756</c:v>
                </c:pt>
                <c:pt idx="100">
                  <c:v>151.05799999999999</c:v>
                </c:pt>
                <c:pt idx="101">
                  <c:v>151.34700000000001</c:v>
                </c:pt>
                <c:pt idx="102">
                  <c:v>151.625</c:v>
                </c:pt>
                <c:pt idx="103">
                  <c:v>151.892</c:v>
                </c:pt>
                <c:pt idx="104">
                  <c:v>152.14500000000001</c:v>
                </c:pt>
                <c:pt idx="105">
                  <c:v>152.38900000000001</c:v>
                </c:pt>
                <c:pt idx="106">
                  <c:v>152.62299999999999</c:v>
                </c:pt>
                <c:pt idx="107">
                  <c:v>152.846</c:v>
                </c:pt>
                <c:pt idx="108">
                  <c:v>153.059</c:v>
                </c:pt>
                <c:pt idx="109">
                  <c:v>153.261</c:v>
                </c:pt>
                <c:pt idx="110">
                  <c:v>153.45400000000001</c:v>
                </c:pt>
                <c:pt idx="111">
                  <c:v>153.63800000000001</c:v>
                </c:pt>
                <c:pt idx="112">
                  <c:v>153.81</c:v>
                </c:pt>
                <c:pt idx="113">
                  <c:v>153.976</c:v>
                </c:pt>
                <c:pt idx="114">
                  <c:v>154.131</c:v>
                </c:pt>
                <c:pt idx="115">
                  <c:v>154.279</c:v>
                </c:pt>
                <c:pt idx="116">
                  <c:v>154.41800000000001</c:v>
                </c:pt>
                <c:pt idx="117">
                  <c:v>154.54900000000001</c:v>
                </c:pt>
                <c:pt idx="118">
                  <c:v>154.672</c:v>
                </c:pt>
                <c:pt idx="119">
                  <c:v>154.79</c:v>
                </c:pt>
                <c:pt idx="120">
                  <c:v>154.9</c:v>
                </c:pt>
                <c:pt idx="121">
                  <c:v>155.00299999999999</c:v>
                </c:pt>
                <c:pt idx="122">
                  <c:v>155.09800000000001</c:v>
                </c:pt>
                <c:pt idx="123">
                  <c:v>155.18799999999999</c:v>
                </c:pt>
                <c:pt idx="124">
                  <c:v>155.273</c:v>
                </c:pt>
                <c:pt idx="125">
                  <c:v>155.35300000000001</c:v>
                </c:pt>
                <c:pt idx="126">
                  <c:v>155.42699999999999</c:v>
                </c:pt>
                <c:pt idx="127">
                  <c:v>155.49700000000001</c:v>
                </c:pt>
                <c:pt idx="128">
                  <c:v>155.56</c:v>
                </c:pt>
                <c:pt idx="129">
                  <c:v>155.62</c:v>
                </c:pt>
                <c:pt idx="130">
                  <c:v>155.67699999999999</c:v>
                </c:pt>
                <c:pt idx="131">
                  <c:v>155.72900000000001</c:v>
                </c:pt>
                <c:pt idx="132">
                  <c:v>155.77699999999999</c:v>
                </c:pt>
                <c:pt idx="133">
                  <c:v>155.82300000000001</c:v>
                </c:pt>
                <c:pt idx="134">
                  <c:v>155.86600000000001</c:v>
                </c:pt>
                <c:pt idx="135">
                  <c:v>155.90600000000001</c:v>
                </c:pt>
                <c:pt idx="136">
                  <c:v>155.94200000000001</c:v>
                </c:pt>
                <c:pt idx="137">
                  <c:v>155.97800000000001</c:v>
                </c:pt>
                <c:pt idx="138">
                  <c:v>156.011</c:v>
                </c:pt>
                <c:pt idx="139">
                  <c:v>156.04499999999999</c:v>
                </c:pt>
                <c:pt idx="140">
                  <c:v>156.07499999999999</c:v>
                </c:pt>
                <c:pt idx="141">
                  <c:v>156.10599999999999</c:v>
                </c:pt>
                <c:pt idx="142">
                  <c:v>156.13499999999999</c:v>
                </c:pt>
                <c:pt idx="143">
                  <c:v>156.16300000000001</c:v>
                </c:pt>
                <c:pt idx="144">
                  <c:v>156.19</c:v>
                </c:pt>
                <c:pt idx="145">
                  <c:v>156.21600000000001</c:v>
                </c:pt>
                <c:pt idx="146">
                  <c:v>156.24199999999999</c:v>
                </c:pt>
                <c:pt idx="147">
                  <c:v>156.268</c:v>
                </c:pt>
                <c:pt idx="148">
                  <c:v>156.29300000000001</c:v>
                </c:pt>
                <c:pt idx="149">
                  <c:v>156.316</c:v>
                </c:pt>
                <c:pt idx="150">
                  <c:v>156.34</c:v>
                </c:pt>
                <c:pt idx="151">
                  <c:v>156.363</c:v>
                </c:pt>
                <c:pt idx="152">
                  <c:v>156.386</c:v>
                </c:pt>
                <c:pt idx="153">
                  <c:v>156.40799999999999</c:v>
                </c:pt>
                <c:pt idx="154">
                  <c:v>156.429</c:v>
                </c:pt>
                <c:pt idx="155">
                  <c:v>156.45099999999999</c:v>
                </c:pt>
                <c:pt idx="156">
                  <c:v>156.47</c:v>
                </c:pt>
                <c:pt idx="157">
                  <c:v>156.489</c:v>
                </c:pt>
                <c:pt idx="158">
                  <c:v>156.50700000000001</c:v>
                </c:pt>
                <c:pt idx="159">
                  <c:v>156.524</c:v>
                </c:pt>
                <c:pt idx="160">
                  <c:v>156.53899999999999</c:v>
                </c:pt>
                <c:pt idx="161">
                  <c:v>156.554</c:v>
                </c:pt>
                <c:pt idx="162">
                  <c:v>156.56800000000001</c:v>
                </c:pt>
                <c:pt idx="163">
                  <c:v>156.57900000000001</c:v>
                </c:pt>
                <c:pt idx="164">
                  <c:v>156.59</c:v>
                </c:pt>
                <c:pt idx="165">
                  <c:v>156.59899999999999</c:v>
                </c:pt>
                <c:pt idx="166">
                  <c:v>156.608</c:v>
                </c:pt>
                <c:pt idx="167">
                  <c:v>156.614</c:v>
                </c:pt>
              </c:numCache>
            </c:numRef>
          </c:yVal>
          <c:smooth val="1"/>
        </c:ser>
        <c:ser>
          <c:idx val="3"/>
          <c:order val="3"/>
          <c:tx>
            <c:strRef>
              <c:f>Sheet2!$L$1</c:f>
              <c:strCache>
                <c:ptCount val="1"/>
                <c:pt idx="0">
                  <c:v>mean</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Sheet2!$L$2:$L$169</c:f>
              <c:numCache>
                <c:formatCode>General</c:formatCode>
                <c:ptCount val="168"/>
                <c:pt idx="0">
                  <c:v>109.602</c:v>
                </c:pt>
                <c:pt idx="1">
                  <c:v>110.126</c:v>
                </c:pt>
                <c:pt idx="2">
                  <c:v>110.645</c:v>
                </c:pt>
                <c:pt idx="3">
                  <c:v>111.16</c:v>
                </c:pt>
                <c:pt idx="4">
                  <c:v>111.67</c:v>
                </c:pt>
                <c:pt idx="5">
                  <c:v>112.175</c:v>
                </c:pt>
                <c:pt idx="6">
                  <c:v>112.67700000000001</c:v>
                </c:pt>
                <c:pt idx="7">
                  <c:v>113.17400000000001</c:v>
                </c:pt>
                <c:pt idx="8">
                  <c:v>113.667</c:v>
                </c:pt>
                <c:pt idx="9">
                  <c:v>114.15600000000001</c:v>
                </c:pt>
                <c:pt idx="10">
                  <c:v>114.642</c:v>
                </c:pt>
                <c:pt idx="11">
                  <c:v>115.124</c:v>
                </c:pt>
                <c:pt idx="12">
                  <c:v>115.604</c:v>
                </c:pt>
                <c:pt idx="13">
                  <c:v>116.081</c:v>
                </c:pt>
                <c:pt idx="14">
                  <c:v>116.557</c:v>
                </c:pt>
                <c:pt idx="15">
                  <c:v>117.03100000000001</c:v>
                </c:pt>
                <c:pt idx="16">
                  <c:v>117.504</c:v>
                </c:pt>
                <c:pt idx="17">
                  <c:v>117.977</c:v>
                </c:pt>
                <c:pt idx="18">
                  <c:v>118.449</c:v>
                </c:pt>
                <c:pt idx="19">
                  <c:v>118.92100000000001</c:v>
                </c:pt>
                <c:pt idx="20">
                  <c:v>119.393</c:v>
                </c:pt>
                <c:pt idx="21">
                  <c:v>119.86499999999999</c:v>
                </c:pt>
                <c:pt idx="22">
                  <c:v>120.337</c:v>
                </c:pt>
                <c:pt idx="23">
                  <c:v>120.81</c:v>
                </c:pt>
                <c:pt idx="24">
                  <c:v>121.28400000000001</c:v>
                </c:pt>
                <c:pt idx="25">
                  <c:v>121.759</c:v>
                </c:pt>
                <c:pt idx="26">
                  <c:v>122.23399999999999</c:v>
                </c:pt>
                <c:pt idx="27">
                  <c:v>122.71</c:v>
                </c:pt>
                <c:pt idx="28">
                  <c:v>123.187</c:v>
                </c:pt>
                <c:pt idx="29">
                  <c:v>123.66500000000001</c:v>
                </c:pt>
                <c:pt idx="30">
                  <c:v>124.14400000000001</c:v>
                </c:pt>
                <c:pt idx="31">
                  <c:v>124.623</c:v>
                </c:pt>
                <c:pt idx="32">
                  <c:v>125.104</c:v>
                </c:pt>
                <c:pt idx="33">
                  <c:v>125.587</c:v>
                </c:pt>
                <c:pt idx="34">
                  <c:v>126.071</c:v>
                </c:pt>
                <c:pt idx="35">
                  <c:v>126.556</c:v>
                </c:pt>
                <c:pt idx="36">
                  <c:v>127.042</c:v>
                </c:pt>
                <c:pt idx="37">
                  <c:v>127.53</c:v>
                </c:pt>
                <c:pt idx="38">
                  <c:v>128.02000000000001</c:v>
                </c:pt>
                <c:pt idx="39">
                  <c:v>128.511</c:v>
                </c:pt>
                <c:pt idx="40">
                  <c:v>129.00399999999999</c:v>
                </c:pt>
                <c:pt idx="41">
                  <c:v>129.49799999999999</c:v>
                </c:pt>
                <c:pt idx="42">
                  <c:v>129.99299999999999</c:v>
                </c:pt>
                <c:pt idx="43">
                  <c:v>130.49</c:v>
                </c:pt>
                <c:pt idx="44">
                  <c:v>130.989</c:v>
                </c:pt>
                <c:pt idx="45">
                  <c:v>131.49</c:v>
                </c:pt>
                <c:pt idx="46">
                  <c:v>131.99100000000001</c:v>
                </c:pt>
                <c:pt idx="47">
                  <c:v>132.494</c:v>
                </c:pt>
                <c:pt idx="48">
                  <c:v>132.999</c:v>
                </c:pt>
                <c:pt idx="49">
                  <c:v>133.505</c:v>
                </c:pt>
                <c:pt idx="50">
                  <c:v>134.012</c:v>
                </c:pt>
                <c:pt idx="51">
                  <c:v>134.52000000000001</c:v>
                </c:pt>
                <c:pt idx="52">
                  <c:v>135.03</c:v>
                </c:pt>
                <c:pt idx="53">
                  <c:v>135.541</c:v>
                </c:pt>
                <c:pt idx="54">
                  <c:v>136.053</c:v>
                </c:pt>
                <c:pt idx="55">
                  <c:v>136.56700000000001</c:v>
                </c:pt>
                <c:pt idx="56">
                  <c:v>137.08199999999999</c:v>
                </c:pt>
                <c:pt idx="57">
                  <c:v>137.59899999999999</c:v>
                </c:pt>
                <c:pt idx="58">
                  <c:v>138.11699999999999</c:v>
                </c:pt>
                <c:pt idx="59">
                  <c:v>138.636</c:v>
                </c:pt>
                <c:pt idx="60">
                  <c:v>139.15799999999999</c:v>
                </c:pt>
                <c:pt idx="61">
                  <c:v>139.68</c:v>
                </c:pt>
                <c:pt idx="62">
                  <c:v>140.20500000000001</c:v>
                </c:pt>
                <c:pt idx="63">
                  <c:v>140.73099999999999</c:v>
                </c:pt>
                <c:pt idx="64">
                  <c:v>141.25899999999999</c:v>
                </c:pt>
                <c:pt idx="65">
                  <c:v>141.78899999999999</c:v>
                </c:pt>
                <c:pt idx="66">
                  <c:v>142.321</c:v>
                </c:pt>
                <c:pt idx="67">
                  <c:v>142.85300000000001</c:v>
                </c:pt>
                <c:pt idx="68">
                  <c:v>143.387</c:v>
                </c:pt>
                <c:pt idx="69">
                  <c:v>143.922</c:v>
                </c:pt>
                <c:pt idx="70">
                  <c:v>144.458</c:v>
                </c:pt>
                <c:pt idx="71">
                  <c:v>144.99299999999999</c:v>
                </c:pt>
                <c:pt idx="72">
                  <c:v>145.52799999999999</c:v>
                </c:pt>
                <c:pt idx="73">
                  <c:v>146.06200000000001</c:v>
                </c:pt>
                <c:pt idx="74">
                  <c:v>146.595</c:v>
                </c:pt>
                <c:pt idx="75">
                  <c:v>147.126</c:v>
                </c:pt>
                <c:pt idx="76">
                  <c:v>147.655</c:v>
                </c:pt>
                <c:pt idx="77">
                  <c:v>148.18</c:v>
                </c:pt>
                <c:pt idx="78">
                  <c:v>148.702</c:v>
                </c:pt>
                <c:pt idx="79">
                  <c:v>149.22</c:v>
                </c:pt>
                <c:pt idx="80">
                  <c:v>149.732</c:v>
                </c:pt>
                <c:pt idx="81">
                  <c:v>150.239</c:v>
                </c:pt>
                <c:pt idx="82">
                  <c:v>150.739</c:v>
                </c:pt>
                <c:pt idx="83">
                  <c:v>151.233</c:v>
                </c:pt>
                <c:pt idx="84">
                  <c:v>151.71799999999999</c:v>
                </c:pt>
                <c:pt idx="85">
                  <c:v>152.19499999999999</c:v>
                </c:pt>
                <c:pt idx="86">
                  <c:v>152.66300000000001</c:v>
                </c:pt>
                <c:pt idx="87">
                  <c:v>153.12100000000001</c:v>
                </c:pt>
                <c:pt idx="88">
                  <c:v>153.56800000000001</c:v>
                </c:pt>
                <c:pt idx="89">
                  <c:v>154.00399999999999</c:v>
                </c:pt>
                <c:pt idx="90">
                  <c:v>154.429</c:v>
                </c:pt>
                <c:pt idx="91">
                  <c:v>154.84200000000001</c:v>
                </c:pt>
                <c:pt idx="92">
                  <c:v>155.244</c:v>
                </c:pt>
                <c:pt idx="93">
                  <c:v>155.63300000000001</c:v>
                </c:pt>
                <c:pt idx="94">
                  <c:v>156.01</c:v>
                </c:pt>
                <c:pt idx="95">
                  <c:v>156.375</c:v>
                </c:pt>
                <c:pt idx="96">
                  <c:v>156.727</c:v>
                </c:pt>
                <c:pt idx="97">
                  <c:v>157.06700000000001</c:v>
                </c:pt>
                <c:pt idx="98">
                  <c:v>157.39400000000001</c:v>
                </c:pt>
                <c:pt idx="99">
                  <c:v>157.708</c:v>
                </c:pt>
                <c:pt idx="100">
                  <c:v>158.01</c:v>
                </c:pt>
                <c:pt idx="101">
                  <c:v>158.30000000000001</c:v>
                </c:pt>
                <c:pt idx="102">
                  <c:v>158.577</c:v>
                </c:pt>
                <c:pt idx="103">
                  <c:v>158.84200000000001</c:v>
                </c:pt>
                <c:pt idx="104">
                  <c:v>159.096</c:v>
                </c:pt>
                <c:pt idx="105">
                  <c:v>159.33799999999999</c:v>
                </c:pt>
                <c:pt idx="106">
                  <c:v>159.56899999999999</c:v>
                </c:pt>
                <c:pt idx="107">
                  <c:v>159.78899999999999</c:v>
                </c:pt>
                <c:pt idx="108">
                  <c:v>159.99799999999999</c:v>
                </c:pt>
                <c:pt idx="109">
                  <c:v>160.197</c:v>
                </c:pt>
                <c:pt idx="110">
                  <c:v>160.386</c:v>
                </c:pt>
                <c:pt idx="111">
                  <c:v>160.56399999999999</c:v>
                </c:pt>
                <c:pt idx="112">
                  <c:v>160.733</c:v>
                </c:pt>
                <c:pt idx="113">
                  <c:v>160.893</c:v>
                </c:pt>
                <c:pt idx="114">
                  <c:v>161.04300000000001</c:v>
                </c:pt>
                <c:pt idx="115">
                  <c:v>161.184</c:v>
                </c:pt>
                <c:pt idx="116">
                  <c:v>161.31800000000001</c:v>
                </c:pt>
                <c:pt idx="117">
                  <c:v>161.44200000000001</c:v>
                </c:pt>
                <c:pt idx="118">
                  <c:v>161.56</c:v>
                </c:pt>
                <c:pt idx="119">
                  <c:v>161.66900000000001</c:v>
                </c:pt>
                <c:pt idx="120">
                  <c:v>161.77199999999999</c:v>
                </c:pt>
                <c:pt idx="121">
                  <c:v>161.86699999999999</c:v>
                </c:pt>
                <c:pt idx="122">
                  <c:v>161.95599999999999</c:v>
                </c:pt>
                <c:pt idx="123">
                  <c:v>162.03899999999999</c:v>
                </c:pt>
                <c:pt idx="124">
                  <c:v>162.11600000000001</c:v>
                </c:pt>
                <c:pt idx="125">
                  <c:v>162.18799999999999</c:v>
                </c:pt>
                <c:pt idx="126">
                  <c:v>162.25399999999999</c:v>
                </c:pt>
                <c:pt idx="127">
                  <c:v>162.315</c:v>
                </c:pt>
                <c:pt idx="128">
                  <c:v>162.37200000000001</c:v>
                </c:pt>
                <c:pt idx="129">
                  <c:v>162.42400000000001</c:v>
                </c:pt>
                <c:pt idx="130">
                  <c:v>162.47200000000001</c:v>
                </c:pt>
                <c:pt idx="131">
                  <c:v>162.51599999999999</c:v>
                </c:pt>
                <c:pt idx="132">
                  <c:v>162.55600000000001</c:v>
                </c:pt>
                <c:pt idx="133">
                  <c:v>162.59299999999999</c:v>
                </c:pt>
                <c:pt idx="134">
                  <c:v>162.62799999999999</c:v>
                </c:pt>
                <c:pt idx="135">
                  <c:v>162.65899999999999</c:v>
                </c:pt>
                <c:pt idx="136">
                  <c:v>162.68899999999999</c:v>
                </c:pt>
                <c:pt idx="137">
                  <c:v>162.71600000000001</c:v>
                </c:pt>
                <c:pt idx="138">
                  <c:v>162.74199999999999</c:v>
                </c:pt>
                <c:pt idx="139">
                  <c:v>162.767</c:v>
                </c:pt>
                <c:pt idx="140">
                  <c:v>162.79</c:v>
                </c:pt>
                <c:pt idx="141">
                  <c:v>162.81299999999999</c:v>
                </c:pt>
                <c:pt idx="142">
                  <c:v>162.834</c:v>
                </c:pt>
                <c:pt idx="143">
                  <c:v>162.85400000000001</c:v>
                </c:pt>
                <c:pt idx="144">
                  <c:v>162.874</c:v>
                </c:pt>
                <c:pt idx="145">
                  <c:v>162.89400000000001</c:v>
                </c:pt>
                <c:pt idx="146">
                  <c:v>162.91200000000001</c:v>
                </c:pt>
                <c:pt idx="147">
                  <c:v>162.93</c:v>
                </c:pt>
                <c:pt idx="148">
                  <c:v>162.94800000000001</c:v>
                </c:pt>
                <c:pt idx="149">
                  <c:v>162.965</c:v>
                </c:pt>
                <c:pt idx="150">
                  <c:v>162.982</c:v>
                </c:pt>
                <c:pt idx="151">
                  <c:v>162.99799999999999</c:v>
                </c:pt>
                <c:pt idx="152">
                  <c:v>163.01400000000001</c:v>
                </c:pt>
                <c:pt idx="153">
                  <c:v>163.03</c:v>
                </c:pt>
                <c:pt idx="154">
                  <c:v>163.04499999999999</c:v>
                </c:pt>
                <c:pt idx="155">
                  <c:v>163.06</c:v>
                </c:pt>
                <c:pt idx="156">
                  <c:v>163.07300000000001</c:v>
                </c:pt>
                <c:pt idx="157">
                  <c:v>163.08600000000001</c:v>
                </c:pt>
                <c:pt idx="158">
                  <c:v>163.09800000000001</c:v>
                </c:pt>
                <c:pt idx="159">
                  <c:v>163.10900000000001</c:v>
                </c:pt>
                <c:pt idx="160">
                  <c:v>163.119</c:v>
                </c:pt>
                <c:pt idx="161">
                  <c:v>163.12799999999999</c:v>
                </c:pt>
                <c:pt idx="162">
                  <c:v>163.136</c:v>
                </c:pt>
                <c:pt idx="163">
                  <c:v>163.142</c:v>
                </c:pt>
                <c:pt idx="164">
                  <c:v>163.14699999999999</c:v>
                </c:pt>
                <c:pt idx="165">
                  <c:v>163.15100000000001</c:v>
                </c:pt>
                <c:pt idx="166">
                  <c:v>163.15299999999999</c:v>
                </c:pt>
                <c:pt idx="167">
                  <c:v>163.155</c:v>
                </c:pt>
              </c:numCache>
            </c:numRef>
          </c:yVal>
          <c:smooth val="1"/>
        </c:ser>
        <c:ser>
          <c:idx val="4"/>
          <c:order val="4"/>
          <c:tx>
            <c:strRef>
              <c:f>Sheet2!$M$1</c:f>
              <c:strCache>
                <c:ptCount val="1"/>
                <c:pt idx="0">
                  <c:v>mean+SD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Sheet2!$M$2:$M$169</c:f>
              <c:numCache>
                <c:formatCode>General</c:formatCode>
                <c:ptCount val="168"/>
                <c:pt idx="0">
                  <c:v>114.375</c:v>
                </c:pt>
                <c:pt idx="1">
                  <c:v>114.932</c:v>
                </c:pt>
                <c:pt idx="2">
                  <c:v>115.48399999999999</c:v>
                </c:pt>
                <c:pt idx="3">
                  <c:v>116.03100000000001</c:v>
                </c:pt>
                <c:pt idx="4">
                  <c:v>116.572</c:v>
                </c:pt>
                <c:pt idx="5">
                  <c:v>117.11</c:v>
                </c:pt>
                <c:pt idx="6">
                  <c:v>117.642</c:v>
                </c:pt>
                <c:pt idx="7">
                  <c:v>118.17100000000001</c:v>
                </c:pt>
                <c:pt idx="8">
                  <c:v>118.69499999999999</c:v>
                </c:pt>
                <c:pt idx="9">
                  <c:v>119.215</c:v>
                </c:pt>
                <c:pt idx="10">
                  <c:v>119.73099999999999</c:v>
                </c:pt>
                <c:pt idx="11">
                  <c:v>120.244</c:v>
                </c:pt>
                <c:pt idx="12">
                  <c:v>120.753</c:v>
                </c:pt>
                <c:pt idx="13">
                  <c:v>121.26</c:v>
                </c:pt>
                <c:pt idx="14">
                  <c:v>121.76600000000001</c:v>
                </c:pt>
                <c:pt idx="15">
                  <c:v>122.268</c:v>
                </c:pt>
                <c:pt idx="16">
                  <c:v>122.771</c:v>
                </c:pt>
                <c:pt idx="17">
                  <c:v>123.273</c:v>
                </c:pt>
                <c:pt idx="18">
                  <c:v>123.773</c:v>
                </c:pt>
                <c:pt idx="19">
                  <c:v>124.27500000000001</c:v>
                </c:pt>
                <c:pt idx="20">
                  <c:v>124.77500000000001</c:v>
                </c:pt>
                <c:pt idx="21">
                  <c:v>125.27500000000001</c:v>
                </c:pt>
                <c:pt idx="22">
                  <c:v>125.777</c:v>
                </c:pt>
                <c:pt idx="23">
                  <c:v>126.277</c:v>
                </c:pt>
                <c:pt idx="24">
                  <c:v>126.78</c:v>
                </c:pt>
                <c:pt idx="25">
                  <c:v>127.282</c:v>
                </c:pt>
                <c:pt idx="26">
                  <c:v>127.786</c:v>
                </c:pt>
                <c:pt idx="27">
                  <c:v>128.28899999999999</c:v>
                </c:pt>
                <c:pt idx="28">
                  <c:v>128.79300000000001</c:v>
                </c:pt>
                <c:pt idx="29">
                  <c:v>129.29900000000001</c:v>
                </c:pt>
                <c:pt idx="30">
                  <c:v>129.80600000000001</c:v>
                </c:pt>
                <c:pt idx="31">
                  <c:v>130.31200000000001</c:v>
                </c:pt>
                <c:pt idx="32">
                  <c:v>130.821</c:v>
                </c:pt>
                <c:pt idx="33">
                  <c:v>131.33000000000001</c:v>
                </c:pt>
                <c:pt idx="34">
                  <c:v>131.84100000000001</c:v>
                </c:pt>
                <c:pt idx="35">
                  <c:v>132.35300000000001</c:v>
                </c:pt>
                <c:pt idx="36">
                  <c:v>132.86699999999999</c:v>
                </c:pt>
                <c:pt idx="37">
                  <c:v>133.381</c:v>
                </c:pt>
                <c:pt idx="38">
                  <c:v>133.89699999999999</c:v>
                </c:pt>
                <c:pt idx="39">
                  <c:v>134.41499999999999</c:v>
                </c:pt>
                <c:pt idx="40">
                  <c:v>134.934</c:v>
                </c:pt>
                <c:pt idx="41">
                  <c:v>135.45400000000001</c:v>
                </c:pt>
                <c:pt idx="42">
                  <c:v>135.97499999999999</c:v>
                </c:pt>
                <c:pt idx="43">
                  <c:v>136.49799999999999</c:v>
                </c:pt>
                <c:pt idx="44">
                  <c:v>137.024</c:v>
                </c:pt>
                <c:pt idx="45">
                  <c:v>137.54900000000001</c:v>
                </c:pt>
                <c:pt idx="46">
                  <c:v>138.07599999999999</c:v>
                </c:pt>
                <c:pt idx="47">
                  <c:v>138.60499999999999</c:v>
                </c:pt>
                <c:pt idx="48">
                  <c:v>139.13399999999999</c:v>
                </c:pt>
                <c:pt idx="49">
                  <c:v>139.66499999999999</c:v>
                </c:pt>
                <c:pt idx="50">
                  <c:v>140.196</c:v>
                </c:pt>
                <c:pt idx="51">
                  <c:v>140.72999999999999</c:v>
                </c:pt>
                <c:pt idx="52">
                  <c:v>141.26300000000001</c:v>
                </c:pt>
                <c:pt idx="53">
                  <c:v>141.79900000000001</c:v>
                </c:pt>
                <c:pt idx="54">
                  <c:v>142.33500000000001</c:v>
                </c:pt>
                <c:pt idx="55">
                  <c:v>142.87100000000001</c:v>
                </c:pt>
                <c:pt idx="56">
                  <c:v>143.41</c:v>
                </c:pt>
                <c:pt idx="57">
                  <c:v>143.94999999999999</c:v>
                </c:pt>
                <c:pt idx="58">
                  <c:v>144.49100000000001</c:v>
                </c:pt>
                <c:pt idx="59">
                  <c:v>145.03299999999999</c:v>
                </c:pt>
                <c:pt idx="60">
                  <c:v>145.57499999999999</c:v>
                </c:pt>
                <c:pt idx="61">
                  <c:v>146.12100000000001</c:v>
                </c:pt>
                <c:pt idx="62">
                  <c:v>146.667</c:v>
                </c:pt>
                <c:pt idx="63">
                  <c:v>147.215</c:v>
                </c:pt>
                <c:pt idx="64">
                  <c:v>147.76400000000001</c:v>
                </c:pt>
                <c:pt idx="65">
                  <c:v>148.316</c:v>
                </c:pt>
                <c:pt idx="66">
                  <c:v>148.86699999999999</c:v>
                </c:pt>
                <c:pt idx="67">
                  <c:v>149.41999999999999</c:v>
                </c:pt>
                <c:pt idx="68">
                  <c:v>149.97499999999999</c:v>
                </c:pt>
                <c:pt idx="69">
                  <c:v>150.53</c:v>
                </c:pt>
                <c:pt idx="70">
                  <c:v>151.08500000000001</c:v>
                </c:pt>
                <c:pt idx="71">
                  <c:v>151.63900000000001</c:v>
                </c:pt>
                <c:pt idx="72">
                  <c:v>152.19300000000001</c:v>
                </c:pt>
                <c:pt idx="73">
                  <c:v>152.74600000000001</c:v>
                </c:pt>
                <c:pt idx="74">
                  <c:v>153.29599999999999</c:v>
                </c:pt>
                <c:pt idx="75">
                  <c:v>153.845</c:v>
                </c:pt>
                <c:pt idx="76">
                  <c:v>154.39099999999999</c:v>
                </c:pt>
                <c:pt idx="77">
                  <c:v>154.93299999999999</c:v>
                </c:pt>
                <c:pt idx="78">
                  <c:v>155.471</c:v>
                </c:pt>
                <c:pt idx="79">
                  <c:v>156.00299999999999</c:v>
                </c:pt>
                <c:pt idx="80">
                  <c:v>156.53200000000001</c:v>
                </c:pt>
                <c:pt idx="81">
                  <c:v>157.05199999999999</c:v>
                </c:pt>
                <c:pt idx="82">
                  <c:v>157.566</c:v>
                </c:pt>
                <c:pt idx="83">
                  <c:v>158.07300000000001</c:v>
                </c:pt>
                <c:pt idx="84">
                  <c:v>158.57</c:v>
                </c:pt>
                <c:pt idx="85">
                  <c:v>159.059</c:v>
                </c:pt>
                <c:pt idx="86">
                  <c:v>159.53700000000001</c:v>
                </c:pt>
                <c:pt idx="87">
                  <c:v>160.006</c:v>
                </c:pt>
                <c:pt idx="88">
                  <c:v>160.46299999999999</c:v>
                </c:pt>
                <c:pt idx="89">
                  <c:v>160.90799999999999</c:v>
                </c:pt>
                <c:pt idx="90">
                  <c:v>161.34100000000001</c:v>
                </c:pt>
                <c:pt idx="91">
                  <c:v>161.761</c:v>
                </c:pt>
                <c:pt idx="92">
                  <c:v>162.16900000000001</c:v>
                </c:pt>
                <c:pt idx="93">
                  <c:v>162.565</c:v>
                </c:pt>
                <c:pt idx="94">
                  <c:v>162.946</c:v>
                </c:pt>
                <c:pt idx="95">
                  <c:v>163.316</c:v>
                </c:pt>
                <c:pt idx="96">
                  <c:v>163.67099999999999</c:v>
                </c:pt>
                <c:pt idx="97">
                  <c:v>164.01400000000001</c:v>
                </c:pt>
                <c:pt idx="98">
                  <c:v>164.34299999999999</c:v>
                </c:pt>
                <c:pt idx="99">
                  <c:v>164.66</c:v>
                </c:pt>
                <c:pt idx="100">
                  <c:v>164.96299999999999</c:v>
                </c:pt>
                <c:pt idx="101">
                  <c:v>165.25200000000001</c:v>
                </c:pt>
                <c:pt idx="102">
                  <c:v>165.529</c:v>
                </c:pt>
                <c:pt idx="103">
                  <c:v>165.79300000000001</c:v>
                </c:pt>
                <c:pt idx="104">
                  <c:v>166.047</c:v>
                </c:pt>
                <c:pt idx="105">
                  <c:v>166.28700000000001</c:v>
                </c:pt>
                <c:pt idx="106">
                  <c:v>166.51499999999999</c:v>
                </c:pt>
                <c:pt idx="107">
                  <c:v>166.732</c:v>
                </c:pt>
                <c:pt idx="108">
                  <c:v>166.93700000000001</c:v>
                </c:pt>
                <c:pt idx="109">
                  <c:v>167.13399999999999</c:v>
                </c:pt>
                <c:pt idx="110">
                  <c:v>167.31800000000001</c:v>
                </c:pt>
                <c:pt idx="111">
                  <c:v>167.49100000000001</c:v>
                </c:pt>
                <c:pt idx="112">
                  <c:v>167.65600000000001</c:v>
                </c:pt>
                <c:pt idx="113">
                  <c:v>167.809</c:v>
                </c:pt>
                <c:pt idx="114">
                  <c:v>167.95500000000001</c:v>
                </c:pt>
                <c:pt idx="115">
                  <c:v>168.09</c:v>
                </c:pt>
                <c:pt idx="116">
                  <c:v>168.21700000000001</c:v>
                </c:pt>
                <c:pt idx="117">
                  <c:v>168.33600000000001</c:v>
                </c:pt>
                <c:pt idx="118">
                  <c:v>168.447</c:v>
                </c:pt>
                <c:pt idx="119">
                  <c:v>168.548</c:v>
                </c:pt>
                <c:pt idx="120">
                  <c:v>168.64400000000001</c:v>
                </c:pt>
                <c:pt idx="121">
                  <c:v>168.732</c:v>
                </c:pt>
                <c:pt idx="122">
                  <c:v>168.815</c:v>
                </c:pt>
                <c:pt idx="123">
                  <c:v>168.89</c:v>
                </c:pt>
                <c:pt idx="124">
                  <c:v>168.959</c:v>
                </c:pt>
                <c:pt idx="125">
                  <c:v>169.023</c:v>
                </c:pt>
                <c:pt idx="126">
                  <c:v>169.08199999999999</c:v>
                </c:pt>
                <c:pt idx="127">
                  <c:v>169.13399999999999</c:v>
                </c:pt>
                <c:pt idx="128">
                  <c:v>169.18299999999999</c:v>
                </c:pt>
                <c:pt idx="129">
                  <c:v>169.22800000000001</c:v>
                </c:pt>
                <c:pt idx="130">
                  <c:v>169.26599999999999</c:v>
                </c:pt>
                <c:pt idx="131">
                  <c:v>169.30199999999999</c:v>
                </c:pt>
                <c:pt idx="132">
                  <c:v>169.33500000000001</c:v>
                </c:pt>
                <c:pt idx="133">
                  <c:v>169.364</c:v>
                </c:pt>
                <c:pt idx="134">
                  <c:v>169.39</c:v>
                </c:pt>
                <c:pt idx="135">
                  <c:v>169.41300000000001</c:v>
                </c:pt>
                <c:pt idx="136">
                  <c:v>169.43600000000001</c:v>
                </c:pt>
                <c:pt idx="137">
                  <c:v>169.45500000000001</c:v>
                </c:pt>
                <c:pt idx="138">
                  <c:v>169.47399999999999</c:v>
                </c:pt>
                <c:pt idx="139">
                  <c:v>169.489</c:v>
                </c:pt>
                <c:pt idx="140">
                  <c:v>169.506</c:v>
                </c:pt>
                <c:pt idx="141">
                  <c:v>169.51900000000001</c:v>
                </c:pt>
                <c:pt idx="142">
                  <c:v>169.53299999999999</c:v>
                </c:pt>
                <c:pt idx="143">
                  <c:v>169.54599999999999</c:v>
                </c:pt>
                <c:pt idx="144">
                  <c:v>169.559</c:v>
                </c:pt>
                <c:pt idx="145">
                  <c:v>169.571</c:v>
                </c:pt>
                <c:pt idx="146">
                  <c:v>169.58199999999999</c:v>
                </c:pt>
                <c:pt idx="147">
                  <c:v>169.59200000000001</c:v>
                </c:pt>
                <c:pt idx="148">
                  <c:v>169.602</c:v>
                </c:pt>
                <c:pt idx="149">
                  <c:v>169.614</c:v>
                </c:pt>
                <c:pt idx="150">
                  <c:v>169.62299999999999</c:v>
                </c:pt>
                <c:pt idx="151">
                  <c:v>169.63399999999999</c:v>
                </c:pt>
                <c:pt idx="152">
                  <c:v>169.643</c:v>
                </c:pt>
                <c:pt idx="153">
                  <c:v>169.65199999999999</c:v>
                </c:pt>
                <c:pt idx="154">
                  <c:v>169.661</c:v>
                </c:pt>
                <c:pt idx="155">
                  <c:v>169.66800000000001</c:v>
                </c:pt>
                <c:pt idx="156">
                  <c:v>169.67599999999999</c:v>
                </c:pt>
                <c:pt idx="157">
                  <c:v>169.68299999999999</c:v>
                </c:pt>
                <c:pt idx="158">
                  <c:v>169.68899999999999</c:v>
                </c:pt>
                <c:pt idx="159">
                  <c:v>169.69399999999999</c:v>
                </c:pt>
                <c:pt idx="160">
                  <c:v>169.69900000000001</c:v>
                </c:pt>
                <c:pt idx="161">
                  <c:v>169.702</c:v>
                </c:pt>
                <c:pt idx="162">
                  <c:v>169.703</c:v>
                </c:pt>
                <c:pt idx="163">
                  <c:v>169.70500000000001</c:v>
                </c:pt>
                <c:pt idx="164">
                  <c:v>169.70400000000001</c:v>
                </c:pt>
                <c:pt idx="165">
                  <c:v>169.703</c:v>
                </c:pt>
                <c:pt idx="166">
                  <c:v>169.69900000000001</c:v>
                </c:pt>
                <c:pt idx="167">
                  <c:v>169.696</c:v>
                </c:pt>
              </c:numCache>
            </c:numRef>
          </c:yVal>
          <c:smooth val="1"/>
        </c:ser>
        <c:ser>
          <c:idx val="5"/>
          <c:order val="5"/>
          <c:tx>
            <c:strRef>
              <c:f>Sheet2!$N$1</c:f>
              <c:strCache>
                <c:ptCount val="1"/>
                <c:pt idx="0">
                  <c:v>mean+2SD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Sheet2!$N$2:$N$169</c:f>
              <c:numCache>
                <c:formatCode>General</c:formatCode>
                <c:ptCount val="168"/>
                <c:pt idx="0">
                  <c:v>119.148</c:v>
                </c:pt>
                <c:pt idx="1">
                  <c:v>119.738</c:v>
                </c:pt>
                <c:pt idx="2">
                  <c:v>120.322</c:v>
                </c:pt>
                <c:pt idx="3">
                  <c:v>120.902</c:v>
                </c:pt>
                <c:pt idx="4">
                  <c:v>121.474</c:v>
                </c:pt>
                <c:pt idx="5">
                  <c:v>122.044</c:v>
                </c:pt>
                <c:pt idx="6">
                  <c:v>122.608</c:v>
                </c:pt>
                <c:pt idx="7">
                  <c:v>123.167</c:v>
                </c:pt>
                <c:pt idx="8">
                  <c:v>123.72199999999999</c:v>
                </c:pt>
                <c:pt idx="9">
                  <c:v>124.273</c:v>
                </c:pt>
                <c:pt idx="10">
                  <c:v>124.82</c:v>
                </c:pt>
                <c:pt idx="11">
                  <c:v>125.364</c:v>
                </c:pt>
                <c:pt idx="12">
                  <c:v>125.902</c:v>
                </c:pt>
                <c:pt idx="13">
                  <c:v>126.438</c:v>
                </c:pt>
                <c:pt idx="14">
                  <c:v>126.97499999999999</c:v>
                </c:pt>
                <c:pt idx="15">
                  <c:v>127.505</c:v>
                </c:pt>
                <c:pt idx="16">
                  <c:v>128.03700000000001</c:v>
                </c:pt>
                <c:pt idx="17">
                  <c:v>128.56899999999999</c:v>
                </c:pt>
                <c:pt idx="18">
                  <c:v>129.09700000000001</c:v>
                </c:pt>
                <c:pt idx="19">
                  <c:v>129.62799999999999</c:v>
                </c:pt>
                <c:pt idx="20">
                  <c:v>130.15700000000001</c:v>
                </c:pt>
                <c:pt idx="21">
                  <c:v>130.68600000000001</c:v>
                </c:pt>
                <c:pt idx="22">
                  <c:v>131.21600000000001</c:v>
                </c:pt>
                <c:pt idx="23">
                  <c:v>131.744</c:v>
                </c:pt>
                <c:pt idx="24">
                  <c:v>132.27500000000001</c:v>
                </c:pt>
                <c:pt idx="25">
                  <c:v>132.80500000000001</c:v>
                </c:pt>
                <c:pt idx="26">
                  <c:v>133.33799999999999</c:v>
                </c:pt>
                <c:pt idx="27">
                  <c:v>133.869</c:v>
                </c:pt>
                <c:pt idx="28">
                  <c:v>134.399</c:v>
                </c:pt>
                <c:pt idx="29">
                  <c:v>134.93299999999999</c:v>
                </c:pt>
                <c:pt idx="30">
                  <c:v>135.46799999999999</c:v>
                </c:pt>
                <c:pt idx="31">
                  <c:v>136.00200000000001</c:v>
                </c:pt>
                <c:pt idx="32">
                  <c:v>136.53700000000001</c:v>
                </c:pt>
                <c:pt idx="33">
                  <c:v>137.07300000000001</c:v>
                </c:pt>
                <c:pt idx="34">
                  <c:v>137.61099999999999</c:v>
                </c:pt>
                <c:pt idx="35">
                  <c:v>138.15100000000001</c:v>
                </c:pt>
                <c:pt idx="36">
                  <c:v>138.69200000000001</c:v>
                </c:pt>
                <c:pt idx="37">
                  <c:v>139.233</c:v>
                </c:pt>
                <c:pt idx="38">
                  <c:v>139.77500000000001</c:v>
                </c:pt>
                <c:pt idx="39">
                  <c:v>140.31800000000001</c:v>
                </c:pt>
                <c:pt idx="40">
                  <c:v>140.864</c:v>
                </c:pt>
                <c:pt idx="41">
                  <c:v>141.411</c:v>
                </c:pt>
                <c:pt idx="42">
                  <c:v>141.958</c:v>
                </c:pt>
                <c:pt idx="43">
                  <c:v>142.506</c:v>
                </c:pt>
                <c:pt idx="44">
                  <c:v>143.05799999999999</c:v>
                </c:pt>
                <c:pt idx="45">
                  <c:v>143.608</c:v>
                </c:pt>
                <c:pt idx="46">
                  <c:v>144.161</c:v>
                </c:pt>
                <c:pt idx="47">
                  <c:v>144.71600000000001</c:v>
                </c:pt>
                <c:pt idx="48">
                  <c:v>145.26900000000001</c:v>
                </c:pt>
                <c:pt idx="49">
                  <c:v>145.82400000000001</c:v>
                </c:pt>
                <c:pt idx="50">
                  <c:v>146.381</c:v>
                </c:pt>
                <c:pt idx="51">
                  <c:v>146.93899999999999</c:v>
                </c:pt>
                <c:pt idx="52">
                  <c:v>147.49600000000001</c:v>
                </c:pt>
                <c:pt idx="53">
                  <c:v>148.05699999999999</c:v>
                </c:pt>
                <c:pt idx="54">
                  <c:v>148.61600000000001</c:v>
                </c:pt>
                <c:pt idx="55">
                  <c:v>149.17500000000001</c:v>
                </c:pt>
                <c:pt idx="56">
                  <c:v>149.738</c:v>
                </c:pt>
                <c:pt idx="57">
                  <c:v>150.30199999999999</c:v>
                </c:pt>
                <c:pt idx="58">
                  <c:v>150.86500000000001</c:v>
                </c:pt>
                <c:pt idx="59">
                  <c:v>151.43</c:v>
                </c:pt>
                <c:pt idx="60">
                  <c:v>151.99299999999999</c:v>
                </c:pt>
                <c:pt idx="61">
                  <c:v>152.56200000000001</c:v>
                </c:pt>
                <c:pt idx="62">
                  <c:v>153.12899999999999</c:v>
                </c:pt>
                <c:pt idx="63">
                  <c:v>153.69800000000001</c:v>
                </c:pt>
                <c:pt idx="64">
                  <c:v>154.26900000000001</c:v>
                </c:pt>
                <c:pt idx="65">
                  <c:v>154.84200000000001</c:v>
                </c:pt>
                <c:pt idx="66">
                  <c:v>155.41399999999999</c:v>
                </c:pt>
                <c:pt idx="67">
                  <c:v>155.98699999999999</c:v>
                </c:pt>
                <c:pt idx="68">
                  <c:v>156.56200000000001</c:v>
                </c:pt>
                <c:pt idx="69">
                  <c:v>157.137</c:v>
                </c:pt>
                <c:pt idx="70">
                  <c:v>157.71299999999999</c:v>
                </c:pt>
                <c:pt idx="71">
                  <c:v>158.286</c:v>
                </c:pt>
                <c:pt idx="72">
                  <c:v>158.858</c:v>
                </c:pt>
                <c:pt idx="73">
                  <c:v>159.43</c:v>
                </c:pt>
                <c:pt idx="74">
                  <c:v>159.99700000000001</c:v>
                </c:pt>
                <c:pt idx="75">
                  <c:v>160.565</c:v>
                </c:pt>
                <c:pt idx="76">
                  <c:v>161.12700000000001</c:v>
                </c:pt>
                <c:pt idx="77">
                  <c:v>161.68600000000001</c:v>
                </c:pt>
                <c:pt idx="78">
                  <c:v>162.24</c:v>
                </c:pt>
                <c:pt idx="79">
                  <c:v>162.78700000000001</c:v>
                </c:pt>
                <c:pt idx="80">
                  <c:v>163.33099999999999</c:v>
                </c:pt>
                <c:pt idx="81">
                  <c:v>163.86600000000001</c:v>
                </c:pt>
                <c:pt idx="82">
                  <c:v>164.393</c:v>
                </c:pt>
                <c:pt idx="83">
                  <c:v>164.91300000000001</c:v>
                </c:pt>
                <c:pt idx="84">
                  <c:v>165.42099999999999</c:v>
                </c:pt>
                <c:pt idx="85">
                  <c:v>165.923</c:v>
                </c:pt>
                <c:pt idx="86">
                  <c:v>166.41200000000001</c:v>
                </c:pt>
                <c:pt idx="87">
                  <c:v>166.892</c:v>
                </c:pt>
                <c:pt idx="88">
                  <c:v>167.358</c:v>
                </c:pt>
                <c:pt idx="89">
                  <c:v>167.81200000000001</c:v>
                </c:pt>
                <c:pt idx="90">
                  <c:v>168.25299999999999</c:v>
                </c:pt>
                <c:pt idx="91">
                  <c:v>168.679</c:v>
                </c:pt>
                <c:pt idx="92">
                  <c:v>169.095</c:v>
                </c:pt>
                <c:pt idx="93">
                  <c:v>169.49700000000001</c:v>
                </c:pt>
                <c:pt idx="94">
                  <c:v>169.88300000000001</c:v>
                </c:pt>
                <c:pt idx="95">
                  <c:v>170.25800000000001</c:v>
                </c:pt>
                <c:pt idx="96">
                  <c:v>170.61600000000001</c:v>
                </c:pt>
                <c:pt idx="97">
                  <c:v>170.96100000000001</c:v>
                </c:pt>
                <c:pt idx="98">
                  <c:v>171.291</c:v>
                </c:pt>
                <c:pt idx="99">
                  <c:v>171.61199999999999</c:v>
                </c:pt>
                <c:pt idx="100">
                  <c:v>171.91499999999999</c:v>
                </c:pt>
                <c:pt idx="101">
                  <c:v>172.20500000000001</c:v>
                </c:pt>
                <c:pt idx="102">
                  <c:v>172.48099999999999</c:v>
                </c:pt>
                <c:pt idx="103">
                  <c:v>172.744</c:v>
                </c:pt>
                <c:pt idx="104">
                  <c:v>172.99799999999999</c:v>
                </c:pt>
                <c:pt idx="105">
                  <c:v>173.23599999999999</c:v>
                </c:pt>
                <c:pt idx="106">
                  <c:v>173.46100000000001</c:v>
                </c:pt>
                <c:pt idx="107">
                  <c:v>173.67500000000001</c:v>
                </c:pt>
                <c:pt idx="108">
                  <c:v>173.87700000000001</c:v>
                </c:pt>
                <c:pt idx="109">
                  <c:v>174.07</c:v>
                </c:pt>
                <c:pt idx="110">
                  <c:v>174.249</c:v>
                </c:pt>
                <c:pt idx="111">
                  <c:v>174.41800000000001</c:v>
                </c:pt>
                <c:pt idx="112">
                  <c:v>174.57900000000001</c:v>
                </c:pt>
                <c:pt idx="113">
                  <c:v>174.726</c:v>
                </c:pt>
                <c:pt idx="114">
                  <c:v>174.86699999999999</c:v>
                </c:pt>
                <c:pt idx="115">
                  <c:v>174.995</c:v>
                </c:pt>
                <c:pt idx="116">
                  <c:v>175.11699999999999</c:v>
                </c:pt>
                <c:pt idx="117">
                  <c:v>175.23</c:v>
                </c:pt>
                <c:pt idx="118">
                  <c:v>175.334</c:v>
                </c:pt>
                <c:pt idx="119">
                  <c:v>175.42699999999999</c:v>
                </c:pt>
                <c:pt idx="120">
                  <c:v>175.51599999999999</c:v>
                </c:pt>
                <c:pt idx="121">
                  <c:v>175.59700000000001</c:v>
                </c:pt>
                <c:pt idx="122">
                  <c:v>175.67400000000001</c:v>
                </c:pt>
                <c:pt idx="123">
                  <c:v>175.74100000000001</c:v>
                </c:pt>
                <c:pt idx="124">
                  <c:v>175.80199999999999</c:v>
                </c:pt>
                <c:pt idx="125">
                  <c:v>175.857</c:v>
                </c:pt>
                <c:pt idx="126">
                  <c:v>175.91</c:v>
                </c:pt>
                <c:pt idx="127">
                  <c:v>175.953</c:v>
                </c:pt>
                <c:pt idx="128">
                  <c:v>175.995</c:v>
                </c:pt>
                <c:pt idx="129">
                  <c:v>176.03200000000001</c:v>
                </c:pt>
                <c:pt idx="130">
                  <c:v>176.06100000000001</c:v>
                </c:pt>
                <c:pt idx="131">
                  <c:v>176.089</c:v>
                </c:pt>
                <c:pt idx="132">
                  <c:v>176.113</c:v>
                </c:pt>
                <c:pt idx="133">
                  <c:v>176.13399999999999</c:v>
                </c:pt>
                <c:pt idx="134">
                  <c:v>176.15199999999999</c:v>
                </c:pt>
                <c:pt idx="135">
                  <c:v>176.167</c:v>
                </c:pt>
                <c:pt idx="136">
                  <c:v>176.18199999999999</c:v>
                </c:pt>
                <c:pt idx="137">
                  <c:v>176.19300000000001</c:v>
                </c:pt>
                <c:pt idx="138">
                  <c:v>176.20500000000001</c:v>
                </c:pt>
                <c:pt idx="139">
                  <c:v>176.21199999999999</c:v>
                </c:pt>
                <c:pt idx="140">
                  <c:v>176.221</c:v>
                </c:pt>
                <c:pt idx="141">
                  <c:v>176.22499999999999</c:v>
                </c:pt>
                <c:pt idx="142">
                  <c:v>176.232</c:v>
                </c:pt>
                <c:pt idx="143">
                  <c:v>176.238</c:v>
                </c:pt>
                <c:pt idx="144">
                  <c:v>176.24299999999999</c:v>
                </c:pt>
                <c:pt idx="145">
                  <c:v>176.24799999999999</c:v>
                </c:pt>
                <c:pt idx="146">
                  <c:v>176.251</c:v>
                </c:pt>
                <c:pt idx="147">
                  <c:v>176.25399999999999</c:v>
                </c:pt>
                <c:pt idx="148">
                  <c:v>176.25700000000001</c:v>
                </c:pt>
                <c:pt idx="149">
                  <c:v>176.26300000000001</c:v>
                </c:pt>
                <c:pt idx="150">
                  <c:v>176.26499999999999</c:v>
                </c:pt>
                <c:pt idx="151">
                  <c:v>176.27</c:v>
                </c:pt>
                <c:pt idx="152">
                  <c:v>176.27099999999999</c:v>
                </c:pt>
                <c:pt idx="153">
                  <c:v>176.27500000000001</c:v>
                </c:pt>
                <c:pt idx="154">
                  <c:v>176.27799999999999</c:v>
                </c:pt>
                <c:pt idx="155">
                  <c:v>176.27699999999999</c:v>
                </c:pt>
                <c:pt idx="156">
                  <c:v>176.279</c:v>
                </c:pt>
                <c:pt idx="157">
                  <c:v>176.28</c:v>
                </c:pt>
                <c:pt idx="158">
                  <c:v>176.28</c:v>
                </c:pt>
                <c:pt idx="159">
                  <c:v>176.279</c:v>
                </c:pt>
                <c:pt idx="160">
                  <c:v>176.28</c:v>
                </c:pt>
                <c:pt idx="161">
                  <c:v>176.27600000000001</c:v>
                </c:pt>
                <c:pt idx="162">
                  <c:v>176.27099999999999</c:v>
                </c:pt>
                <c:pt idx="163">
                  <c:v>176.268</c:v>
                </c:pt>
                <c:pt idx="164">
                  <c:v>176.261</c:v>
                </c:pt>
                <c:pt idx="165">
                  <c:v>176.255</c:v>
                </c:pt>
                <c:pt idx="166">
                  <c:v>176.245</c:v>
                </c:pt>
                <c:pt idx="167">
                  <c:v>176.23699999999999</c:v>
                </c:pt>
              </c:numCache>
            </c:numRef>
          </c:yVal>
          <c:smooth val="1"/>
        </c:ser>
        <c:ser>
          <c:idx val="6"/>
          <c:order val="6"/>
          <c:tx>
            <c:strRef>
              <c:f>Sheet2!$O$1</c:f>
              <c:strCache>
                <c:ptCount val="1"/>
                <c:pt idx="0">
                  <c:v>mean+3SD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Sheet2!$O$2:$O$169</c:f>
              <c:numCache>
                <c:formatCode>General</c:formatCode>
                <c:ptCount val="168"/>
                <c:pt idx="0">
                  <c:v>123.92100000000001</c:v>
                </c:pt>
                <c:pt idx="1">
                  <c:v>124.54300000000001</c:v>
                </c:pt>
                <c:pt idx="2">
                  <c:v>125.161</c:v>
                </c:pt>
                <c:pt idx="3">
                  <c:v>125.773</c:v>
                </c:pt>
                <c:pt idx="4">
                  <c:v>126.376</c:v>
                </c:pt>
                <c:pt idx="5">
                  <c:v>126.979</c:v>
                </c:pt>
                <c:pt idx="6">
                  <c:v>127.574</c:v>
                </c:pt>
                <c:pt idx="7">
                  <c:v>128.16399999999999</c:v>
                </c:pt>
                <c:pt idx="8">
                  <c:v>128.75</c:v>
                </c:pt>
                <c:pt idx="9">
                  <c:v>129.33099999999999</c:v>
                </c:pt>
                <c:pt idx="10">
                  <c:v>129.90899999999999</c:v>
                </c:pt>
                <c:pt idx="11">
                  <c:v>130.483</c:v>
                </c:pt>
                <c:pt idx="12">
                  <c:v>131.05099999999999</c:v>
                </c:pt>
                <c:pt idx="13">
                  <c:v>131.61600000000001</c:v>
                </c:pt>
                <c:pt idx="14">
                  <c:v>132.184</c:v>
                </c:pt>
                <c:pt idx="15">
                  <c:v>132.74299999999999</c:v>
                </c:pt>
                <c:pt idx="16">
                  <c:v>133.304</c:v>
                </c:pt>
                <c:pt idx="17">
                  <c:v>133.86500000000001</c:v>
                </c:pt>
                <c:pt idx="18">
                  <c:v>134.422</c:v>
                </c:pt>
                <c:pt idx="19">
                  <c:v>134.982</c:v>
                </c:pt>
                <c:pt idx="20">
                  <c:v>135.53899999999999</c:v>
                </c:pt>
                <c:pt idx="21">
                  <c:v>136.09700000000001</c:v>
                </c:pt>
                <c:pt idx="22">
                  <c:v>136.655</c:v>
                </c:pt>
                <c:pt idx="23">
                  <c:v>137.21100000000001</c:v>
                </c:pt>
                <c:pt idx="24">
                  <c:v>137.77000000000001</c:v>
                </c:pt>
                <c:pt idx="25">
                  <c:v>138.328</c:v>
                </c:pt>
                <c:pt idx="26">
                  <c:v>138.88900000000001</c:v>
                </c:pt>
                <c:pt idx="27">
                  <c:v>139.44900000000001</c:v>
                </c:pt>
                <c:pt idx="28">
                  <c:v>140.005</c:v>
                </c:pt>
                <c:pt idx="29">
                  <c:v>140.56700000000001</c:v>
                </c:pt>
                <c:pt idx="30">
                  <c:v>141.13</c:v>
                </c:pt>
                <c:pt idx="31">
                  <c:v>141.691</c:v>
                </c:pt>
                <c:pt idx="32">
                  <c:v>142.25299999999999</c:v>
                </c:pt>
                <c:pt idx="33">
                  <c:v>142.816</c:v>
                </c:pt>
                <c:pt idx="34">
                  <c:v>143.381</c:v>
                </c:pt>
                <c:pt idx="35">
                  <c:v>143.94800000000001</c:v>
                </c:pt>
                <c:pt idx="36">
                  <c:v>144.517</c:v>
                </c:pt>
                <c:pt idx="37">
                  <c:v>145.084</c:v>
                </c:pt>
                <c:pt idx="38">
                  <c:v>145.65199999999999</c:v>
                </c:pt>
                <c:pt idx="39">
                  <c:v>146.22200000000001</c:v>
                </c:pt>
                <c:pt idx="40">
                  <c:v>146.79400000000001</c:v>
                </c:pt>
                <c:pt idx="41">
                  <c:v>147.36799999999999</c:v>
                </c:pt>
                <c:pt idx="42">
                  <c:v>147.94</c:v>
                </c:pt>
                <c:pt idx="43">
                  <c:v>148.51400000000001</c:v>
                </c:pt>
                <c:pt idx="44">
                  <c:v>149.09299999999999</c:v>
                </c:pt>
                <c:pt idx="45">
                  <c:v>149.667</c:v>
                </c:pt>
                <c:pt idx="46">
                  <c:v>150.24600000000001</c:v>
                </c:pt>
                <c:pt idx="47">
                  <c:v>150.82599999999999</c:v>
                </c:pt>
                <c:pt idx="48">
                  <c:v>151.405</c:v>
                </c:pt>
                <c:pt idx="49">
                  <c:v>151.98400000000001</c:v>
                </c:pt>
                <c:pt idx="50">
                  <c:v>152.566</c:v>
                </c:pt>
                <c:pt idx="51">
                  <c:v>153.149</c:v>
                </c:pt>
                <c:pt idx="52">
                  <c:v>153.72900000000001</c:v>
                </c:pt>
                <c:pt idx="53">
                  <c:v>154.315</c:v>
                </c:pt>
                <c:pt idx="54">
                  <c:v>154.898</c:v>
                </c:pt>
                <c:pt idx="55">
                  <c:v>155.47900000000001</c:v>
                </c:pt>
                <c:pt idx="56">
                  <c:v>156.065</c:v>
                </c:pt>
                <c:pt idx="57">
                  <c:v>156.65299999999999</c:v>
                </c:pt>
                <c:pt idx="58">
                  <c:v>157.239</c:v>
                </c:pt>
                <c:pt idx="59">
                  <c:v>157.82599999999999</c:v>
                </c:pt>
                <c:pt idx="60">
                  <c:v>158.411</c:v>
                </c:pt>
                <c:pt idx="61">
                  <c:v>159.00200000000001</c:v>
                </c:pt>
                <c:pt idx="62">
                  <c:v>159.59100000000001</c:v>
                </c:pt>
                <c:pt idx="63">
                  <c:v>160.18199999999999</c:v>
                </c:pt>
                <c:pt idx="64">
                  <c:v>160.774</c:v>
                </c:pt>
                <c:pt idx="65">
                  <c:v>161.369</c:v>
                </c:pt>
                <c:pt idx="66">
                  <c:v>161.96100000000001</c:v>
                </c:pt>
                <c:pt idx="67">
                  <c:v>162.554</c:v>
                </c:pt>
                <c:pt idx="68">
                  <c:v>163.149</c:v>
                </c:pt>
                <c:pt idx="69">
                  <c:v>163.745</c:v>
                </c:pt>
                <c:pt idx="70">
                  <c:v>164.34100000000001</c:v>
                </c:pt>
                <c:pt idx="71">
                  <c:v>164.93199999999999</c:v>
                </c:pt>
                <c:pt idx="72">
                  <c:v>165.524</c:v>
                </c:pt>
                <c:pt idx="73">
                  <c:v>166.114</c:v>
                </c:pt>
                <c:pt idx="74">
                  <c:v>166.69800000000001</c:v>
                </c:pt>
                <c:pt idx="75">
                  <c:v>167.28399999999999</c:v>
                </c:pt>
                <c:pt idx="76">
                  <c:v>167.863</c:v>
                </c:pt>
                <c:pt idx="77">
                  <c:v>168.43799999999999</c:v>
                </c:pt>
                <c:pt idx="78">
                  <c:v>169.00899999999999</c:v>
                </c:pt>
                <c:pt idx="79">
                  <c:v>169.57</c:v>
                </c:pt>
                <c:pt idx="80">
                  <c:v>170.13</c:v>
                </c:pt>
                <c:pt idx="81">
                  <c:v>170.679</c:v>
                </c:pt>
                <c:pt idx="82">
                  <c:v>171.22</c:v>
                </c:pt>
                <c:pt idx="83">
                  <c:v>171.75299999999999</c:v>
                </c:pt>
                <c:pt idx="84">
                  <c:v>172.273</c:v>
                </c:pt>
                <c:pt idx="85">
                  <c:v>172.78700000000001</c:v>
                </c:pt>
                <c:pt idx="86">
                  <c:v>173.286</c:v>
                </c:pt>
                <c:pt idx="87">
                  <c:v>173.77799999999999</c:v>
                </c:pt>
                <c:pt idx="88">
                  <c:v>174.25299999999999</c:v>
                </c:pt>
                <c:pt idx="89">
                  <c:v>174.71600000000001</c:v>
                </c:pt>
                <c:pt idx="90">
                  <c:v>175.166</c:v>
                </c:pt>
                <c:pt idx="91">
                  <c:v>175.59700000000001</c:v>
                </c:pt>
                <c:pt idx="92">
                  <c:v>176.02</c:v>
                </c:pt>
                <c:pt idx="93">
                  <c:v>176.429</c:v>
                </c:pt>
                <c:pt idx="94">
                  <c:v>176.81899999999999</c:v>
                </c:pt>
                <c:pt idx="95">
                  <c:v>177.19900000000001</c:v>
                </c:pt>
                <c:pt idx="96">
                  <c:v>177.56100000000001</c:v>
                </c:pt>
                <c:pt idx="97">
                  <c:v>177.90799999999999</c:v>
                </c:pt>
                <c:pt idx="98">
                  <c:v>178.24</c:v>
                </c:pt>
                <c:pt idx="99">
                  <c:v>178.56399999999999</c:v>
                </c:pt>
                <c:pt idx="100">
                  <c:v>178.86799999999999</c:v>
                </c:pt>
                <c:pt idx="101">
                  <c:v>179.15700000000001</c:v>
                </c:pt>
                <c:pt idx="102">
                  <c:v>179.43299999999999</c:v>
                </c:pt>
                <c:pt idx="103">
                  <c:v>179.69499999999999</c:v>
                </c:pt>
                <c:pt idx="104">
                  <c:v>179.94900000000001</c:v>
                </c:pt>
                <c:pt idx="105">
                  <c:v>180.184</c:v>
                </c:pt>
                <c:pt idx="106">
                  <c:v>180.40700000000001</c:v>
                </c:pt>
                <c:pt idx="107">
                  <c:v>180.61699999999999</c:v>
                </c:pt>
                <c:pt idx="108">
                  <c:v>180.816</c:v>
                </c:pt>
                <c:pt idx="109">
                  <c:v>181.00700000000001</c:v>
                </c:pt>
                <c:pt idx="110">
                  <c:v>181.18100000000001</c:v>
                </c:pt>
                <c:pt idx="111">
                  <c:v>181.345</c:v>
                </c:pt>
                <c:pt idx="112">
                  <c:v>181.50200000000001</c:v>
                </c:pt>
                <c:pt idx="113">
                  <c:v>181.643</c:v>
                </c:pt>
                <c:pt idx="114">
                  <c:v>181.779</c:v>
                </c:pt>
                <c:pt idx="115">
                  <c:v>181.9</c:v>
                </c:pt>
                <c:pt idx="116">
                  <c:v>182.01599999999999</c:v>
                </c:pt>
                <c:pt idx="117">
                  <c:v>182.12299999999999</c:v>
                </c:pt>
                <c:pt idx="118">
                  <c:v>182.221</c:v>
                </c:pt>
                <c:pt idx="119">
                  <c:v>182.30600000000001</c:v>
                </c:pt>
                <c:pt idx="120">
                  <c:v>182.38800000000001</c:v>
                </c:pt>
                <c:pt idx="121">
                  <c:v>182.46199999999999</c:v>
                </c:pt>
                <c:pt idx="122">
                  <c:v>182.53299999999999</c:v>
                </c:pt>
                <c:pt idx="123">
                  <c:v>182.59200000000001</c:v>
                </c:pt>
                <c:pt idx="124">
                  <c:v>182.64500000000001</c:v>
                </c:pt>
                <c:pt idx="125">
                  <c:v>182.69200000000001</c:v>
                </c:pt>
                <c:pt idx="126">
                  <c:v>182.73699999999999</c:v>
                </c:pt>
                <c:pt idx="127">
                  <c:v>182.77199999999999</c:v>
                </c:pt>
                <c:pt idx="128">
                  <c:v>182.80600000000001</c:v>
                </c:pt>
                <c:pt idx="129">
                  <c:v>182.83600000000001</c:v>
                </c:pt>
                <c:pt idx="130">
                  <c:v>182.85499999999999</c:v>
                </c:pt>
                <c:pt idx="131">
                  <c:v>182.876</c:v>
                </c:pt>
                <c:pt idx="132">
                  <c:v>182.892</c:v>
                </c:pt>
                <c:pt idx="133">
                  <c:v>182.904</c:v>
                </c:pt>
                <c:pt idx="134">
                  <c:v>182.91399999999999</c:v>
                </c:pt>
                <c:pt idx="135">
                  <c:v>182.92</c:v>
                </c:pt>
                <c:pt idx="136">
                  <c:v>182.929</c:v>
                </c:pt>
                <c:pt idx="137">
                  <c:v>182.93100000000001</c:v>
                </c:pt>
                <c:pt idx="138">
                  <c:v>182.93600000000001</c:v>
                </c:pt>
                <c:pt idx="139">
                  <c:v>182.934</c:v>
                </c:pt>
                <c:pt idx="140">
                  <c:v>182.93600000000001</c:v>
                </c:pt>
                <c:pt idx="141">
                  <c:v>182.93100000000001</c:v>
                </c:pt>
                <c:pt idx="142">
                  <c:v>182.93100000000001</c:v>
                </c:pt>
                <c:pt idx="143">
                  <c:v>182.93</c:v>
                </c:pt>
                <c:pt idx="144">
                  <c:v>182.92699999999999</c:v>
                </c:pt>
                <c:pt idx="145">
                  <c:v>182.92500000000001</c:v>
                </c:pt>
                <c:pt idx="146">
                  <c:v>182.92099999999999</c:v>
                </c:pt>
                <c:pt idx="147">
                  <c:v>182.917</c:v>
                </c:pt>
                <c:pt idx="148">
                  <c:v>182.91200000000001</c:v>
                </c:pt>
                <c:pt idx="149">
                  <c:v>182.91200000000001</c:v>
                </c:pt>
                <c:pt idx="150">
                  <c:v>182.90600000000001</c:v>
                </c:pt>
                <c:pt idx="151">
                  <c:v>182.905</c:v>
                </c:pt>
                <c:pt idx="152">
                  <c:v>182.899</c:v>
                </c:pt>
                <c:pt idx="153">
                  <c:v>182.89699999999999</c:v>
                </c:pt>
                <c:pt idx="154">
                  <c:v>182.89400000000001</c:v>
                </c:pt>
                <c:pt idx="155">
                  <c:v>182.886</c:v>
                </c:pt>
                <c:pt idx="156">
                  <c:v>182.88200000000001</c:v>
                </c:pt>
                <c:pt idx="157">
                  <c:v>182.87700000000001</c:v>
                </c:pt>
                <c:pt idx="158">
                  <c:v>182.87100000000001</c:v>
                </c:pt>
                <c:pt idx="159">
                  <c:v>182.863</c:v>
                </c:pt>
                <c:pt idx="160">
                  <c:v>182.86</c:v>
                </c:pt>
                <c:pt idx="161">
                  <c:v>182.85</c:v>
                </c:pt>
                <c:pt idx="162">
                  <c:v>182.839</c:v>
                </c:pt>
                <c:pt idx="163">
                  <c:v>182.83099999999999</c:v>
                </c:pt>
                <c:pt idx="164">
                  <c:v>182.81800000000001</c:v>
                </c:pt>
                <c:pt idx="165">
                  <c:v>182.80699999999999</c:v>
                </c:pt>
                <c:pt idx="166">
                  <c:v>182.791</c:v>
                </c:pt>
                <c:pt idx="167">
                  <c:v>182.77699999999999</c:v>
                </c:pt>
              </c:numCache>
            </c:numRef>
          </c:yVal>
          <c:smooth val="1"/>
        </c:ser>
        <c:dLbls>
          <c:showLegendKey val="0"/>
          <c:showVal val="0"/>
          <c:showCatName val="0"/>
          <c:showSerName val="0"/>
          <c:showPercent val="0"/>
          <c:showBubbleSize val="0"/>
        </c:dLbls>
        <c:axId val="209204952"/>
        <c:axId val="209205344"/>
      </c:scatterChart>
      <c:valAx>
        <c:axId val="209204952"/>
        <c:scaling>
          <c:orientation val="minMax"/>
        </c:scaling>
        <c:delete val="0"/>
        <c:axPos val="b"/>
        <c:numFmt formatCode="General" sourceLinked="1"/>
        <c:majorTickMark val="out"/>
        <c:minorTickMark val="none"/>
        <c:tickLblPos val="nextTo"/>
        <c:crossAx val="209205344"/>
        <c:crosses val="autoZero"/>
        <c:crossBetween val="midCat"/>
      </c:valAx>
      <c:valAx>
        <c:axId val="209205344"/>
        <c:scaling>
          <c:orientation val="minMax"/>
        </c:scaling>
        <c:delete val="0"/>
        <c:axPos val="l"/>
        <c:numFmt formatCode="General" sourceLinked="1"/>
        <c:majorTickMark val="out"/>
        <c:minorTickMark val="none"/>
        <c:tickLblPos val="nextTo"/>
        <c:crossAx val="209204952"/>
        <c:crosses val="autoZero"/>
        <c:crossBetween val="midCat"/>
      </c:valAx>
    </c:plotArea>
    <c:legend>
      <c:legendPos val="r"/>
      <c:layout/>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3F8691-12C2-4661-8E6B-178F7BE94A22}" type="doc">
      <dgm:prSet loTypeId="urn:microsoft.com/office/officeart/2005/8/layout/process2" loCatId="process" qsTypeId="urn:microsoft.com/office/officeart/2005/8/quickstyle/simple1" qsCatId="simple" csTypeId="urn:microsoft.com/office/officeart/2005/8/colors/accent1_2" csCatId="accent1" phldr="1"/>
      <dgm:spPr/>
    </dgm:pt>
    <dgm:pt modelId="{BE16AC8E-431A-48B5-A1E9-1E578E49A136}">
      <dgm:prSet phldrT="[Text]"/>
      <dgm:spPr/>
      <dgm:t>
        <a:bodyPr/>
        <a:lstStyle/>
        <a:p>
          <a:r>
            <a:rPr lang="cs-CZ" dirty="0" smtClean="0"/>
            <a:t>Každá proměnná je individuálně zhodnocena co do významu pro diskriminaci skupin</a:t>
          </a:r>
          <a:endParaRPr lang="cs-CZ" dirty="0"/>
        </a:p>
      </dgm:t>
    </dgm:pt>
    <dgm:pt modelId="{D0E74C20-1543-43CF-933B-CD8214AC9DB0}" type="parTrans" cxnId="{7C862AA9-5465-41FC-951F-3E56F71357D6}">
      <dgm:prSet/>
      <dgm:spPr/>
      <dgm:t>
        <a:bodyPr/>
        <a:lstStyle/>
        <a:p>
          <a:endParaRPr lang="cs-CZ"/>
        </a:p>
      </dgm:t>
    </dgm:pt>
    <dgm:pt modelId="{1042E989-832E-46ED-91C7-D79F8B4110AE}" type="sibTrans" cxnId="{7C862AA9-5465-41FC-951F-3E56F71357D6}">
      <dgm:prSet/>
      <dgm:spPr/>
      <dgm:t>
        <a:bodyPr/>
        <a:lstStyle/>
        <a:p>
          <a:endParaRPr lang="cs-CZ"/>
        </a:p>
      </dgm:t>
    </dgm:pt>
    <dgm:pt modelId="{4A3A7F82-52EB-4E99-8012-128304C47902}">
      <dgm:prSet phldrT="[Text]"/>
      <dgm:spPr/>
      <dgm:t>
        <a:bodyPr/>
        <a:lstStyle/>
        <a:p>
          <a:r>
            <a:rPr lang="cs-CZ" dirty="0" smtClean="0"/>
            <a:t>V 1. kroku je vybrána proměnná s největším individuálním významem pro diskriminaci skupin </a:t>
          </a:r>
          <a:endParaRPr lang="cs-CZ" dirty="0"/>
        </a:p>
      </dgm:t>
    </dgm:pt>
    <dgm:pt modelId="{9D9F3D35-F22D-44D2-A2B5-765E48041A9C}" type="parTrans" cxnId="{0962B9F6-C775-49A2-A2E8-130D882C68D7}">
      <dgm:prSet/>
      <dgm:spPr/>
      <dgm:t>
        <a:bodyPr/>
        <a:lstStyle/>
        <a:p>
          <a:endParaRPr lang="cs-CZ"/>
        </a:p>
      </dgm:t>
    </dgm:pt>
    <dgm:pt modelId="{07BD0775-FE77-4766-8E3A-E4A665468E06}" type="sibTrans" cxnId="{0962B9F6-C775-49A2-A2E8-130D882C68D7}">
      <dgm:prSet/>
      <dgm:spPr/>
      <dgm:t>
        <a:bodyPr/>
        <a:lstStyle/>
        <a:p>
          <a:endParaRPr lang="cs-CZ"/>
        </a:p>
      </dgm:t>
    </dgm:pt>
    <dgm:pt modelId="{48520A63-53F6-48C4-B43B-6FB71040248A}">
      <dgm:prSet phldrT="[Text]"/>
      <dgm:spPr/>
      <dgm:t>
        <a:bodyPr/>
        <a:lstStyle/>
        <a:p>
          <a:r>
            <a:rPr lang="cs-CZ" dirty="0" smtClean="0"/>
            <a:t>K vybrané proměnné jsou postupně přidávány další proměnné a je hodnocen význam dvojic proměnných pro diskriminaci skupin</a:t>
          </a:r>
          <a:endParaRPr lang="cs-CZ" dirty="0"/>
        </a:p>
      </dgm:t>
    </dgm:pt>
    <dgm:pt modelId="{74BAAAB7-1D8E-4142-A708-54E41C79EA98}" type="parTrans" cxnId="{10660D2C-7F93-425D-875A-46585762978E}">
      <dgm:prSet/>
      <dgm:spPr/>
      <dgm:t>
        <a:bodyPr/>
        <a:lstStyle/>
        <a:p>
          <a:endParaRPr lang="cs-CZ"/>
        </a:p>
      </dgm:t>
    </dgm:pt>
    <dgm:pt modelId="{4C7E14E3-04D1-45E0-8691-C47E8B76E39E}" type="sibTrans" cxnId="{10660D2C-7F93-425D-875A-46585762978E}">
      <dgm:prSet/>
      <dgm:spPr/>
      <dgm:t>
        <a:bodyPr/>
        <a:lstStyle/>
        <a:p>
          <a:endParaRPr lang="cs-CZ"/>
        </a:p>
      </dgm:t>
    </dgm:pt>
    <dgm:pt modelId="{3ED187E0-2E22-4760-8643-D1B471953E95}">
      <dgm:prSet phldrT="[Text]"/>
      <dgm:spPr/>
      <dgm:t>
        <a:bodyPr/>
        <a:lstStyle/>
        <a:p>
          <a:r>
            <a:rPr lang="cs-CZ" dirty="0" smtClean="0"/>
            <a:t>V 2. kroku je do modelu přidána ta proměnná, která v kombinaci s již dříve vybranými proměnnými nejvíce přispívá k diskriminaci skupin</a:t>
          </a:r>
        </a:p>
      </dgm:t>
    </dgm:pt>
    <dgm:pt modelId="{A7EDDD7C-E314-426E-9CB8-0D63FF23FE52}" type="parTrans" cxnId="{C63DA7E2-781D-439B-AC9B-B77908EC93B6}">
      <dgm:prSet/>
      <dgm:spPr/>
      <dgm:t>
        <a:bodyPr/>
        <a:lstStyle/>
        <a:p>
          <a:endParaRPr lang="cs-CZ"/>
        </a:p>
      </dgm:t>
    </dgm:pt>
    <dgm:pt modelId="{5D9EC8BD-FBE8-471B-AF0D-B7FC56CD3E3B}" type="sibTrans" cxnId="{C63DA7E2-781D-439B-AC9B-B77908EC93B6}">
      <dgm:prSet/>
      <dgm:spPr/>
      <dgm:t>
        <a:bodyPr/>
        <a:lstStyle/>
        <a:p>
          <a:endParaRPr lang="cs-CZ"/>
        </a:p>
      </dgm:t>
    </dgm:pt>
    <dgm:pt modelId="{351A9A42-5918-4788-8931-887C53140D15}">
      <dgm:prSet phldrT="[Text]"/>
      <dgm:spPr/>
      <dgm:t>
        <a:bodyPr/>
        <a:lstStyle/>
        <a:p>
          <a:r>
            <a:rPr lang="cs-CZ" dirty="0" smtClean="0"/>
            <a:t>Postup je opakován až do vyčerpání všech proměnných nebo do situace kdy přidání další proměnné již nevylepšuje diskriminační schopnosti modelu</a:t>
          </a:r>
        </a:p>
      </dgm:t>
    </dgm:pt>
    <dgm:pt modelId="{4CFA8B39-D3AC-4711-9FD4-6A902CBB8C62}" type="parTrans" cxnId="{52277ED4-80F6-4B5F-81DB-BD27C25D1080}">
      <dgm:prSet/>
      <dgm:spPr/>
      <dgm:t>
        <a:bodyPr/>
        <a:lstStyle/>
        <a:p>
          <a:endParaRPr lang="cs-CZ"/>
        </a:p>
      </dgm:t>
    </dgm:pt>
    <dgm:pt modelId="{EF9D7F91-553F-4E1D-9299-A39677648145}" type="sibTrans" cxnId="{52277ED4-80F6-4B5F-81DB-BD27C25D1080}">
      <dgm:prSet/>
      <dgm:spPr/>
      <dgm:t>
        <a:bodyPr/>
        <a:lstStyle/>
        <a:p>
          <a:endParaRPr lang="cs-CZ"/>
        </a:p>
      </dgm:t>
    </dgm:pt>
    <dgm:pt modelId="{AF37B5A6-E344-4DBE-8D1C-F04293679165}" type="pres">
      <dgm:prSet presAssocID="{623F8691-12C2-4661-8E6B-178F7BE94A22}" presName="linearFlow" presStyleCnt="0">
        <dgm:presLayoutVars>
          <dgm:resizeHandles val="exact"/>
        </dgm:presLayoutVars>
      </dgm:prSet>
      <dgm:spPr/>
    </dgm:pt>
    <dgm:pt modelId="{BFB7366D-3511-4153-AEEB-98CF587DD792}" type="pres">
      <dgm:prSet presAssocID="{BE16AC8E-431A-48B5-A1E9-1E578E49A136}" presName="node" presStyleLbl="node1" presStyleIdx="0" presStyleCnt="5" custScaleX="308238" custLinFactNeighborY="-28622">
        <dgm:presLayoutVars>
          <dgm:bulletEnabled val="1"/>
        </dgm:presLayoutVars>
      </dgm:prSet>
      <dgm:spPr/>
      <dgm:t>
        <a:bodyPr/>
        <a:lstStyle/>
        <a:p>
          <a:endParaRPr lang="cs-CZ"/>
        </a:p>
      </dgm:t>
    </dgm:pt>
    <dgm:pt modelId="{B1AE08B0-9800-4F27-9225-7E7F5DC1D690}" type="pres">
      <dgm:prSet presAssocID="{1042E989-832E-46ED-91C7-D79F8B4110AE}" presName="sibTrans" presStyleLbl="sibTrans2D1" presStyleIdx="0" presStyleCnt="4"/>
      <dgm:spPr/>
      <dgm:t>
        <a:bodyPr/>
        <a:lstStyle/>
        <a:p>
          <a:endParaRPr lang="cs-CZ"/>
        </a:p>
      </dgm:t>
    </dgm:pt>
    <dgm:pt modelId="{133C0EA3-69DF-4958-B3D6-AE6E49731F7F}" type="pres">
      <dgm:prSet presAssocID="{1042E989-832E-46ED-91C7-D79F8B4110AE}" presName="connectorText" presStyleLbl="sibTrans2D1" presStyleIdx="0" presStyleCnt="4"/>
      <dgm:spPr/>
      <dgm:t>
        <a:bodyPr/>
        <a:lstStyle/>
        <a:p>
          <a:endParaRPr lang="cs-CZ"/>
        </a:p>
      </dgm:t>
    </dgm:pt>
    <dgm:pt modelId="{F8D2F947-2AF8-4351-B9A2-8ABD6D09B91D}" type="pres">
      <dgm:prSet presAssocID="{4A3A7F82-52EB-4E99-8012-128304C47902}" presName="node" presStyleLbl="node1" presStyleIdx="1" presStyleCnt="5" custScaleX="308238">
        <dgm:presLayoutVars>
          <dgm:bulletEnabled val="1"/>
        </dgm:presLayoutVars>
      </dgm:prSet>
      <dgm:spPr/>
      <dgm:t>
        <a:bodyPr/>
        <a:lstStyle/>
        <a:p>
          <a:endParaRPr lang="cs-CZ"/>
        </a:p>
      </dgm:t>
    </dgm:pt>
    <dgm:pt modelId="{F31A975A-31FB-4DBF-BEE1-A6397310ADA8}" type="pres">
      <dgm:prSet presAssocID="{07BD0775-FE77-4766-8E3A-E4A665468E06}" presName="sibTrans" presStyleLbl="sibTrans2D1" presStyleIdx="1" presStyleCnt="4"/>
      <dgm:spPr/>
      <dgm:t>
        <a:bodyPr/>
        <a:lstStyle/>
        <a:p>
          <a:endParaRPr lang="cs-CZ"/>
        </a:p>
      </dgm:t>
    </dgm:pt>
    <dgm:pt modelId="{04E84FF1-2B1E-4C23-88BA-0517C3FFF7CB}" type="pres">
      <dgm:prSet presAssocID="{07BD0775-FE77-4766-8E3A-E4A665468E06}" presName="connectorText" presStyleLbl="sibTrans2D1" presStyleIdx="1" presStyleCnt="4"/>
      <dgm:spPr/>
      <dgm:t>
        <a:bodyPr/>
        <a:lstStyle/>
        <a:p>
          <a:endParaRPr lang="cs-CZ"/>
        </a:p>
      </dgm:t>
    </dgm:pt>
    <dgm:pt modelId="{3D091A4F-0BFA-4D30-80C2-CDAFCB791EE0}" type="pres">
      <dgm:prSet presAssocID="{48520A63-53F6-48C4-B43B-6FB71040248A}" presName="node" presStyleLbl="node1" presStyleIdx="2" presStyleCnt="5" custScaleX="308238">
        <dgm:presLayoutVars>
          <dgm:bulletEnabled val="1"/>
        </dgm:presLayoutVars>
      </dgm:prSet>
      <dgm:spPr/>
      <dgm:t>
        <a:bodyPr/>
        <a:lstStyle/>
        <a:p>
          <a:endParaRPr lang="cs-CZ"/>
        </a:p>
      </dgm:t>
    </dgm:pt>
    <dgm:pt modelId="{3AFCDA01-9E98-4771-9674-AC84F888B183}" type="pres">
      <dgm:prSet presAssocID="{4C7E14E3-04D1-45E0-8691-C47E8B76E39E}" presName="sibTrans" presStyleLbl="sibTrans2D1" presStyleIdx="2" presStyleCnt="4"/>
      <dgm:spPr/>
      <dgm:t>
        <a:bodyPr/>
        <a:lstStyle/>
        <a:p>
          <a:endParaRPr lang="cs-CZ"/>
        </a:p>
      </dgm:t>
    </dgm:pt>
    <dgm:pt modelId="{40AFFB90-61F2-45DD-9A43-4F0AF8C0A3A3}" type="pres">
      <dgm:prSet presAssocID="{4C7E14E3-04D1-45E0-8691-C47E8B76E39E}" presName="connectorText" presStyleLbl="sibTrans2D1" presStyleIdx="2" presStyleCnt="4"/>
      <dgm:spPr/>
      <dgm:t>
        <a:bodyPr/>
        <a:lstStyle/>
        <a:p>
          <a:endParaRPr lang="cs-CZ"/>
        </a:p>
      </dgm:t>
    </dgm:pt>
    <dgm:pt modelId="{75E9EC60-5BB3-4016-AF34-8D2A27CBB8DB}" type="pres">
      <dgm:prSet presAssocID="{3ED187E0-2E22-4760-8643-D1B471953E95}" presName="node" presStyleLbl="node1" presStyleIdx="3" presStyleCnt="5" custScaleX="308238">
        <dgm:presLayoutVars>
          <dgm:bulletEnabled val="1"/>
        </dgm:presLayoutVars>
      </dgm:prSet>
      <dgm:spPr/>
      <dgm:t>
        <a:bodyPr/>
        <a:lstStyle/>
        <a:p>
          <a:endParaRPr lang="cs-CZ"/>
        </a:p>
      </dgm:t>
    </dgm:pt>
    <dgm:pt modelId="{BB417071-EB62-4C86-A32A-EC141020AF10}" type="pres">
      <dgm:prSet presAssocID="{5D9EC8BD-FBE8-471B-AF0D-B7FC56CD3E3B}" presName="sibTrans" presStyleLbl="sibTrans2D1" presStyleIdx="3" presStyleCnt="4"/>
      <dgm:spPr/>
      <dgm:t>
        <a:bodyPr/>
        <a:lstStyle/>
        <a:p>
          <a:endParaRPr lang="cs-CZ"/>
        </a:p>
      </dgm:t>
    </dgm:pt>
    <dgm:pt modelId="{019D747E-ED59-428D-8683-8C6DE6025D5A}" type="pres">
      <dgm:prSet presAssocID="{5D9EC8BD-FBE8-471B-AF0D-B7FC56CD3E3B}" presName="connectorText" presStyleLbl="sibTrans2D1" presStyleIdx="3" presStyleCnt="4"/>
      <dgm:spPr/>
      <dgm:t>
        <a:bodyPr/>
        <a:lstStyle/>
        <a:p>
          <a:endParaRPr lang="cs-CZ"/>
        </a:p>
      </dgm:t>
    </dgm:pt>
    <dgm:pt modelId="{EBC39BB2-6DB7-4DDE-B099-EEDC1F1137AE}" type="pres">
      <dgm:prSet presAssocID="{351A9A42-5918-4788-8931-887C53140D15}" presName="node" presStyleLbl="node1" presStyleIdx="4" presStyleCnt="5" custScaleX="308408">
        <dgm:presLayoutVars>
          <dgm:bulletEnabled val="1"/>
        </dgm:presLayoutVars>
      </dgm:prSet>
      <dgm:spPr/>
      <dgm:t>
        <a:bodyPr/>
        <a:lstStyle/>
        <a:p>
          <a:endParaRPr lang="cs-CZ"/>
        </a:p>
      </dgm:t>
    </dgm:pt>
  </dgm:ptLst>
  <dgm:cxnLst>
    <dgm:cxn modelId="{140489CB-48E3-4FEC-9640-B5D2C37DC34F}" type="presOf" srcId="{3ED187E0-2E22-4760-8643-D1B471953E95}" destId="{75E9EC60-5BB3-4016-AF34-8D2A27CBB8DB}" srcOrd="0" destOrd="0" presId="urn:microsoft.com/office/officeart/2005/8/layout/process2"/>
    <dgm:cxn modelId="{5F86E984-28F6-47E2-925F-DE3F950C9ECD}" type="presOf" srcId="{07BD0775-FE77-4766-8E3A-E4A665468E06}" destId="{04E84FF1-2B1E-4C23-88BA-0517C3FFF7CB}" srcOrd="1" destOrd="0" presId="urn:microsoft.com/office/officeart/2005/8/layout/process2"/>
    <dgm:cxn modelId="{99F1AC88-01EF-434A-8B3A-B98102797763}" type="presOf" srcId="{07BD0775-FE77-4766-8E3A-E4A665468E06}" destId="{F31A975A-31FB-4DBF-BEE1-A6397310ADA8}" srcOrd="0" destOrd="0" presId="urn:microsoft.com/office/officeart/2005/8/layout/process2"/>
    <dgm:cxn modelId="{879C0531-B99C-417A-9E35-A4A764E332F5}" type="presOf" srcId="{5D9EC8BD-FBE8-471B-AF0D-B7FC56CD3E3B}" destId="{BB417071-EB62-4C86-A32A-EC141020AF10}" srcOrd="0" destOrd="0" presId="urn:microsoft.com/office/officeart/2005/8/layout/process2"/>
    <dgm:cxn modelId="{C63DA7E2-781D-439B-AC9B-B77908EC93B6}" srcId="{623F8691-12C2-4661-8E6B-178F7BE94A22}" destId="{3ED187E0-2E22-4760-8643-D1B471953E95}" srcOrd="3" destOrd="0" parTransId="{A7EDDD7C-E314-426E-9CB8-0D63FF23FE52}" sibTransId="{5D9EC8BD-FBE8-471B-AF0D-B7FC56CD3E3B}"/>
    <dgm:cxn modelId="{9CE08E5D-8DB4-4099-8CC2-E3769169EB6B}" type="presOf" srcId="{1042E989-832E-46ED-91C7-D79F8B4110AE}" destId="{133C0EA3-69DF-4958-B3D6-AE6E49731F7F}" srcOrd="1" destOrd="0" presId="urn:microsoft.com/office/officeart/2005/8/layout/process2"/>
    <dgm:cxn modelId="{A47DC9F1-7A81-4C46-AD19-0B27BCFC69D5}" type="presOf" srcId="{4A3A7F82-52EB-4E99-8012-128304C47902}" destId="{F8D2F947-2AF8-4351-B9A2-8ABD6D09B91D}" srcOrd="0" destOrd="0" presId="urn:microsoft.com/office/officeart/2005/8/layout/process2"/>
    <dgm:cxn modelId="{7C862AA9-5465-41FC-951F-3E56F71357D6}" srcId="{623F8691-12C2-4661-8E6B-178F7BE94A22}" destId="{BE16AC8E-431A-48B5-A1E9-1E578E49A136}" srcOrd="0" destOrd="0" parTransId="{D0E74C20-1543-43CF-933B-CD8214AC9DB0}" sibTransId="{1042E989-832E-46ED-91C7-D79F8B4110AE}"/>
    <dgm:cxn modelId="{6E03ACF0-B599-4D98-A7E4-3973D0E28361}" type="presOf" srcId="{48520A63-53F6-48C4-B43B-6FB71040248A}" destId="{3D091A4F-0BFA-4D30-80C2-CDAFCB791EE0}" srcOrd="0" destOrd="0" presId="urn:microsoft.com/office/officeart/2005/8/layout/process2"/>
    <dgm:cxn modelId="{52277ED4-80F6-4B5F-81DB-BD27C25D1080}" srcId="{623F8691-12C2-4661-8E6B-178F7BE94A22}" destId="{351A9A42-5918-4788-8931-887C53140D15}" srcOrd="4" destOrd="0" parTransId="{4CFA8B39-D3AC-4711-9FD4-6A902CBB8C62}" sibTransId="{EF9D7F91-553F-4E1D-9299-A39677648145}"/>
    <dgm:cxn modelId="{D450DB1C-FF09-48BC-BA9D-6D060A31B9EF}" type="presOf" srcId="{5D9EC8BD-FBE8-471B-AF0D-B7FC56CD3E3B}" destId="{019D747E-ED59-428D-8683-8C6DE6025D5A}" srcOrd="1" destOrd="0" presId="urn:microsoft.com/office/officeart/2005/8/layout/process2"/>
    <dgm:cxn modelId="{569E1A2B-6BA2-499B-BED8-A214D6C1E8F0}" type="presOf" srcId="{BE16AC8E-431A-48B5-A1E9-1E578E49A136}" destId="{BFB7366D-3511-4153-AEEB-98CF587DD792}" srcOrd="0" destOrd="0" presId="urn:microsoft.com/office/officeart/2005/8/layout/process2"/>
    <dgm:cxn modelId="{0962B9F6-C775-49A2-A2E8-130D882C68D7}" srcId="{623F8691-12C2-4661-8E6B-178F7BE94A22}" destId="{4A3A7F82-52EB-4E99-8012-128304C47902}" srcOrd="1" destOrd="0" parTransId="{9D9F3D35-F22D-44D2-A2B5-765E48041A9C}" sibTransId="{07BD0775-FE77-4766-8E3A-E4A665468E06}"/>
    <dgm:cxn modelId="{AD226FCD-4DF4-4674-9BF3-26977ABA66ED}" type="presOf" srcId="{1042E989-832E-46ED-91C7-D79F8B4110AE}" destId="{B1AE08B0-9800-4F27-9225-7E7F5DC1D690}" srcOrd="0" destOrd="0" presId="urn:microsoft.com/office/officeart/2005/8/layout/process2"/>
    <dgm:cxn modelId="{C1F3D175-4091-4B33-9FAD-A401F5EC59EA}" type="presOf" srcId="{4C7E14E3-04D1-45E0-8691-C47E8B76E39E}" destId="{3AFCDA01-9E98-4771-9674-AC84F888B183}" srcOrd="0" destOrd="0" presId="urn:microsoft.com/office/officeart/2005/8/layout/process2"/>
    <dgm:cxn modelId="{C6D50630-553C-4E34-BFBA-B286CC8FE613}" type="presOf" srcId="{351A9A42-5918-4788-8931-887C53140D15}" destId="{EBC39BB2-6DB7-4DDE-B099-EEDC1F1137AE}" srcOrd="0" destOrd="0" presId="urn:microsoft.com/office/officeart/2005/8/layout/process2"/>
    <dgm:cxn modelId="{CDFB5B26-DAD7-48BC-B47F-2BDA89E09A82}" type="presOf" srcId="{4C7E14E3-04D1-45E0-8691-C47E8B76E39E}" destId="{40AFFB90-61F2-45DD-9A43-4F0AF8C0A3A3}" srcOrd="1" destOrd="0" presId="urn:microsoft.com/office/officeart/2005/8/layout/process2"/>
    <dgm:cxn modelId="{10660D2C-7F93-425D-875A-46585762978E}" srcId="{623F8691-12C2-4661-8E6B-178F7BE94A22}" destId="{48520A63-53F6-48C4-B43B-6FB71040248A}" srcOrd="2" destOrd="0" parTransId="{74BAAAB7-1D8E-4142-A708-54E41C79EA98}" sibTransId="{4C7E14E3-04D1-45E0-8691-C47E8B76E39E}"/>
    <dgm:cxn modelId="{1BAE2F00-6AEC-4568-9C63-DD80C58F14D1}" type="presOf" srcId="{623F8691-12C2-4661-8E6B-178F7BE94A22}" destId="{AF37B5A6-E344-4DBE-8D1C-F04293679165}" srcOrd="0" destOrd="0" presId="urn:microsoft.com/office/officeart/2005/8/layout/process2"/>
    <dgm:cxn modelId="{48671681-C869-4178-B2C5-E23E1766B97C}" type="presParOf" srcId="{AF37B5A6-E344-4DBE-8D1C-F04293679165}" destId="{BFB7366D-3511-4153-AEEB-98CF587DD792}" srcOrd="0" destOrd="0" presId="urn:microsoft.com/office/officeart/2005/8/layout/process2"/>
    <dgm:cxn modelId="{C11D6E19-1448-45B9-B9BC-900A1566203E}" type="presParOf" srcId="{AF37B5A6-E344-4DBE-8D1C-F04293679165}" destId="{B1AE08B0-9800-4F27-9225-7E7F5DC1D690}" srcOrd="1" destOrd="0" presId="urn:microsoft.com/office/officeart/2005/8/layout/process2"/>
    <dgm:cxn modelId="{EA67F15E-1BF0-4AAB-B443-C5516BDAD0E9}" type="presParOf" srcId="{B1AE08B0-9800-4F27-9225-7E7F5DC1D690}" destId="{133C0EA3-69DF-4958-B3D6-AE6E49731F7F}" srcOrd="0" destOrd="0" presId="urn:microsoft.com/office/officeart/2005/8/layout/process2"/>
    <dgm:cxn modelId="{C565B98A-BB50-4866-90DD-19A55ADDD2DD}" type="presParOf" srcId="{AF37B5A6-E344-4DBE-8D1C-F04293679165}" destId="{F8D2F947-2AF8-4351-B9A2-8ABD6D09B91D}" srcOrd="2" destOrd="0" presId="urn:microsoft.com/office/officeart/2005/8/layout/process2"/>
    <dgm:cxn modelId="{182C6009-61B1-4F50-9EBE-4C157A06CFD0}" type="presParOf" srcId="{AF37B5A6-E344-4DBE-8D1C-F04293679165}" destId="{F31A975A-31FB-4DBF-BEE1-A6397310ADA8}" srcOrd="3" destOrd="0" presId="urn:microsoft.com/office/officeart/2005/8/layout/process2"/>
    <dgm:cxn modelId="{B3F44811-6F44-46DE-84B5-AE39A487AE42}" type="presParOf" srcId="{F31A975A-31FB-4DBF-BEE1-A6397310ADA8}" destId="{04E84FF1-2B1E-4C23-88BA-0517C3FFF7CB}" srcOrd="0" destOrd="0" presId="urn:microsoft.com/office/officeart/2005/8/layout/process2"/>
    <dgm:cxn modelId="{42BC141D-9408-4A6B-A533-F1D6D3F67080}" type="presParOf" srcId="{AF37B5A6-E344-4DBE-8D1C-F04293679165}" destId="{3D091A4F-0BFA-4D30-80C2-CDAFCB791EE0}" srcOrd="4" destOrd="0" presId="urn:microsoft.com/office/officeart/2005/8/layout/process2"/>
    <dgm:cxn modelId="{93301264-0D1B-4252-8B3B-AD39F4BB92D7}" type="presParOf" srcId="{AF37B5A6-E344-4DBE-8D1C-F04293679165}" destId="{3AFCDA01-9E98-4771-9674-AC84F888B183}" srcOrd="5" destOrd="0" presId="urn:microsoft.com/office/officeart/2005/8/layout/process2"/>
    <dgm:cxn modelId="{DF1356D0-79A8-40D6-A951-FEA00205A4FD}" type="presParOf" srcId="{3AFCDA01-9E98-4771-9674-AC84F888B183}" destId="{40AFFB90-61F2-45DD-9A43-4F0AF8C0A3A3}" srcOrd="0" destOrd="0" presId="urn:microsoft.com/office/officeart/2005/8/layout/process2"/>
    <dgm:cxn modelId="{2A28103B-E170-4D03-8A80-9B1C7AB222DD}" type="presParOf" srcId="{AF37B5A6-E344-4DBE-8D1C-F04293679165}" destId="{75E9EC60-5BB3-4016-AF34-8D2A27CBB8DB}" srcOrd="6" destOrd="0" presId="urn:microsoft.com/office/officeart/2005/8/layout/process2"/>
    <dgm:cxn modelId="{432449EE-3BD4-4B74-A5FD-78529C55B031}" type="presParOf" srcId="{AF37B5A6-E344-4DBE-8D1C-F04293679165}" destId="{BB417071-EB62-4C86-A32A-EC141020AF10}" srcOrd="7" destOrd="0" presId="urn:microsoft.com/office/officeart/2005/8/layout/process2"/>
    <dgm:cxn modelId="{376AF52E-E3A5-41FB-8931-A0578D05DCAC}" type="presParOf" srcId="{BB417071-EB62-4C86-A32A-EC141020AF10}" destId="{019D747E-ED59-428D-8683-8C6DE6025D5A}" srcOrd="0" destOrd="0" presId="urn:microsoft.com/office/officeart/2005/8/layout/process2"/>
    <dgm:cxn modelId="{5B767026-3B01-492C-9FFC-A851D23FB89B}" type="presParOf" srcId="{AF37B5A6-E344-4DBE-8D1C-F04293679165}" destId="{EBC39BB2-6DB7-4DDE-B099-EEDC1F1137AE}"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B7366D-3511-4153-AEEB-98CF587DD792}">
      <dsp:nvSpPr>
        <dsp:cNvPr id="0" name=""/>
        <dsp:cNvSpPr/>
      </dsp:nvSpPr>
      <dsp:spPr>
        <a:xfrm>
          <a:off x="527720" y="0"/>
          <a:ext cx="6241031" cy="50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dirty="0" smtClean="0"/>
            <a:t>Každá proměnná je individuálně zhodnocena co do významu pro diskriminaci skupin</a:t>
          </a:r>
          <a:endParaRPr lang="cs-CZ" sz="1100" kern="1200" dirty="0"/>
        </a:p>
      </dsp:txBody>
      <dsp:txXfrm>
        <a:off x="542546" y="14826"/>
        <a:ext cx="6211379" cy="476534"/>
      </dsp:txXfrm>
    </dsp:sp>
    <dsp:sp modelId="{B1AE08B0-9800-4F27-9225-7E7F5DC1D690}">
      <dsp:nvSpPr>
        <dsp:cNvPr id="0" name=""/>
        <dsp:cNvSpPr/>
      </dsp:nvSpPr>
      <dsp:spPr>
        <a:xfrm rot="5400000">
          <a:off x="3553163" y="519057"/>
          <a:ext cx="190144" cy="22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rot="-5400000">
        <a:off x="3579901" y="537877"/>
        <a:ext cx="136669" cy="133101"/>
      </dsp:txXfrm>
    </dsp:sp>
    <dsp:sp modelId="{F8D2F947-2AF8-4351-B9A2-8ABD6D09B91D}">
      <dsp:nvSpPr>
        <dsp:cNvPr id="0" name=""/>
        <dsp:cNvSpPr/>
      </dsp:nvSpPr>
      <dsp:spPr>
        <a:xfrm>
          <a:off x="527720" y="759711"/>
          <a:ext cx="6241031" cy="50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dirty="0" smtClean="0"/>
            <a:t>V 1. kroku je vybrána proměnná s největším individuálním významem pro diskriminaci skupin </a:t>
          </a:r>
          <a:endParaRPr lang="cs-CZ" sz="1100" kern="1200" dirty="0"/>
        </a:p>
      </dsp:txBody>
      <dsp:txXfrm>
        <a:off x="542546" y="774537"/>
        <a:ext cx="6211379" cy="476534"/>
      </dsp:txXfrm>
    </dsp:sp>
    <dsp:sp modelId="{F31A975A-31FB-4DBF-BEE1-A6397310ADA8}">
      <dsp:nvSpPr>
        <dsp:cNvPr id="0" name=""/>
        <dsp:cNvSpPr/>
      </dsp:nvSpPr>
      <dsp:spPr>
        <a:xfrm rot="5400000">
          <a:off x="3553326" y="1278552"/>
          <a:ext cx="189819" cy="22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rot="-5400000">
        <a:off x="3579901" y="1297534"/>
        <a:ext cx="136669" cy="132873"/>
      </dsp:txXfrm>
    </dsp:sp>
    <dsp:sp modelId="{3D091A4F-0BFA-4D30-80C2-CDAFCB791EE0}">
      <dsp:nvSpPr>
        <dsp:cNvPr id="0" name=""/>
        <dsp:cNvSpPr/>
      </dsp:nvSpPr>
      <dsp:spPr>
        <a:xfrm>
          <a:off x="527720" y="1518990"/>
          <a:ext cx="6241031" cy="50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dirty="0" smtClean="0"/>
            <a:t>K vybrané proměnné jsou postupně přidávány další proměnné a je hodnocen význam dvojic proměnných pro diskriminaci skupin</a:t>
          </a:r>
          <a:endParaRPr lang="cs-CZ" sz="1100" kern="1200" dirty="0"/>
        </a:p>
      </dsp:txBody>
      <dsp:txXfrm>
        <a:off x="542546" y="1533816"/>
        <a:ext cx="6211379" cy="476534"/>
      </dsp:txXfrm>
    </dsp:sp>
    <dsp:sp modelId="{3AFCDA01-9E98-4771-9674-AC84F888B183}">
      <dsp:nvSpPr>
        <dsp:cNvPr id="0" name=""/>
        <dsp:cNvSpPr/>
      </dsp:nvSpPr>
      <dsp:spPr>
        <a:xfrm rot="5400000">
          <a:off x="3553326" y="2037831"/>
          <a:ext cx="189819" cy="22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rot="-5400000">
        <a:off x="3579901" y="2056813"/>
        <a:ext cx="136669" cy="132873"/>
      </dsp:txXfrm>
    </dsp:sp>
    <dsp:sp modelId="{75E9EC60-5BB3-4016-AF34-8D2A27CBB8DB}">
      <dsp:nvSpPr>
        <dsp:cNvPr id="0" name=""/>
        <dsp:cNvSpPr/>
      </dsp:nvSpPr>
      <dsp:spPr>
        <a:xfrm>
          <a:off x="527720" y="2278270"/>
          <a:ext cx="6241031" cy="50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dirty="0" smtClean="0"/>
            <a:t>V 2. kroku je do modelu přidána ta proměnná, která v kombinaci s již dříve vybranými proměnnými nejvíce přispívá k diskriminaci skupin</a:t>
          </a:r>
        </a:p>
      </dsp:txBody>
      <dsp:txXfrm>
        <a:off x="542546" y="2293096"/>
        <a:ext cx="6211379" cy="476534"/>
      </dsp:txXfrm>
    </dsp:sp>
    <dsp:sp modelId="{BB417071-EB62-4C86-A32A-EC141020AF10}">
      <dsp:nvSpPr>
        <dsp:cNvPr id="0" name=""/>
        <dsp:cNvSpPr/>
      </dsp:nvSpPr>
      <dsp:spPr>
        <a:xfrm rot="5400000">
          <a:off x="3553326" y="2797110"/>
          <a:ext cx="189819" cy="22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rot="-5400000">
        <a:off x="3579901" y="2816092"/>
        <a:ext cx="136669" cy="132873"/>
      </dsp:txXfrm>
    </dsp:sp>
    <dsp:sp modelId="{EBC39BB2-6DB7-4DDE-B099-EEDC1F1137AE}">
      <dsp:nvSpPr>
        <dsp:cNvPr id="0" name=""/>
        <dsp:cNvSpPr/>
      </dsp:nvSpPr>
      <dsp:spPr>
        <a:xfrm>
          <a:off x="525999" y="3037549"/>
          <a:ext cx="6244473" cy="50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dirty="0" smtClean="0"/>
            <a:t>Postup je opakován až do vyčerpání všech proměnných nebo do situace kdy přidání další proměnné již nevylepšuje diskriminační schopnosti modelu</a:t>
          </a:r>
        </a:p>
      </dsp:txBody>
      <dsp:txXfrm>
        <a:off x="540825" y="3052375"/>
        <a:ext cx="6214821" cy="476534"/>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6" Type="http://schemas.openxmlformats.org/officeDocument/2006/relationships/image" Target="../media/image42.wmf"/><Relationship Id="rId5" Type="http://schemas.openxmlformats.org/officeDocument/2006/relationships/image" Target="../media/image41.wmf"/><Relationship Id="rId4"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4" Type="http://schemas.openxmlformats.org/officeDocument/2006/relationships/image" Target="../media/image4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4" Type="http://schemas.openxmlformats.org/officeDocument/2006/relationships/image" Target="../media/image50.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image" Target="../media/image54.wmf"/><Relationship Id="rId7" Type="http://schemas.openxmlformats.org/officeDocument/2006/relationships/image" Target="../media/image58.wmf"/><Relationship Id="rId2" Type="http://schemas.openxmlformats.org/officeDocument/2006/relationships/image" Target="../media/image53.wmf"/><Relationship Id="rId1" Type="http://schemas.openxmlformats.org/officeDocument/2006/relationships/image" Target="../media/image52.wmf"/><Relationship Id="rId6" Type="http://schemas.openxmlformats.org/officeDocument/2006/relationships/image" Target="../media/image57.wmf"/><Relationship Id="rId5" Type="http://schemas.openxmlformats.org/officeDocument/2006/relationships/image" Target="../media/image56.wmf"/><Relationship Id="rId4" Type="http://schemas.openxmlformats.org/officeDocument/2006/relationships/image" Target="../media/image5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D42483-8D39-4A18-BFB7-D44016D4AE6D}" type="datetimeFigureOut">
              <a:rPr lang="cs-CZ" smtClean="0"/>
              <a:pPr/>
              <a:t>28.2.2016</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64937F-BCDF-4D2E-A351-ADED93F790EC}" type="slidenum">
              <a:rPr lang="cs-CZ" smtClean="0"/>
              <a:pPr/>
              <a:t>‹#›</a:t>
            </a:fld>
            <a:endParaRPr lang="cs-CZ"/>
          </a:p>
        </p:txBody>
      </p:sp>
    </p:spTree>
    <p:extLst>
      <p:ext uri="{BB962C8B-B14F-4D97-AF65-F5344CB8AC3E}">
        <p14:creationId xmlns:p14="http://schemas.microsoft.com/office/powerpoint/2010/main" val="1714950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1C72C5C4-C2FD-4733-8AF5-D995FE99D427}" type="datetime1">
              <a:rPr lang="cs-CZ" smtClean="0"/>
              <a:pPr/>
              <a:t>28.2.2016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7C285DC1-7778-4ED5-9F9B-9068FBEE7FCA}" type="datetime1">
              <a:rPr lang="cs-CZ" smtClean="0"/>
              <a:pPr/>
              <a:t>28.2.2016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54698E72-3B07-4EF7-BDC2-E7118E05BAE3}" type="datetime1">
              <a:rPr lang="cs-CZ" smtClean="0"/>
              <a:pPr/>
              <a:t>28.2.2016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62074"/>
          </a:xfrm>
        </p:spPr>
        <p:txBody>
          <a:bodyPr/>
          <a:lstStyle/>
          <a:p>
            <a:r>
              <a:rPr lang="en-US" smtClean="0"/>
              <a:t>Click to edit Master title style</a:t>
            </a:r>
            <a:endParaRPr lang="cs-CZ"/>
          </a:p>
        </p:txBody>
      </p:sp>
      <p:sp>
        <p:nvSpPr>
          <p:cNvPr id="3" name="Content Placeholder 2"/>
          <p:cNvSpPr>
            <a:spLocks noGrp="1"/>
          </p:cNvSpPr>
          <p:nvPr>
            <p:ph idx="1"/>
          </p:nvPr>
        </p:nvSpPr>
        <p:spPr>
          <a:xfrm>
            <a:off x="457200" y="1268760"/>
            <a:ext cx="8229600" cy="48574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a:xfrm>
            <a:off x="457200" y="6418696"/>
            <a:ext cx="2133600" cy="365125"/>
          </a:xfrm>
        </p:spPr>
        <p:txBody>
          <a:bodyPr/>
          <a:lstStyle/>
          <a:p>
            <a:fld id="{DB60B85E-B246-4B41-BF9C-CE7F316D09A2}" type="datetime1">
              <a:rPr lang="cs-CZ" smtClean="0"/>
              <a:pPr/>
              <a:t>28.2.2016</a:t>
            </a:fld>
            <a:endParaRPr lang="cs-CZ"/>
          </a:p>
        </p:txBody>
      </p:sp>
      <p:sp>
        <p:nvSpPr>
          <p:cNvPr id="5" name="Footer Placeholder 4"/>
          <p:cNvSpPr>
            <a:spLocks noGrp="1"/>
          </p:cNvSpPr>
          <p:nvPr>
            <p:ph type="ftr" sz="quarter" idx="11"/>
          </p:nvPr>
        </p:nvSpPr>
        <p:spPr>
          <a:xfrm>
            <a:off x="3124200" y="6418696"/>
            <a:ext cx="2895600" cy="365125"/>
          </a:xfrm>
        </p:spPr>
        <p:txBody>
          <a:bodyPr/>
          <a:lstStyle/>
          <a:p>
            <a:endParaRPr lang="cs-CZ" dirty="0"/>
          </a:p>
        </p:txBody>
      </p:sp>
      <p:sp>
        <p:nvSpPr>
          <p:cNvPr id="6" name="Slide Number Placeholder 5"/>
          <p:cNvSpPr>
            <a:spLocks noGrp="1"/>
          </p:cNvSpPr>
          <p:nvPr>
            <p:ph type="sldNum" sz="quarter" idx="12"/>
          </p:nvPr>
        </p:nvSpPr>
        <p:spPr>
          <a:xfrm>
            <a:off x="6553200" y="6418696"/>
            <a:ext cx="2133600" cy="365125"/>
          </a:xfrm>
        </p:spPr>
        <p:txBody>
          <a:bodyPr/>
          <a:lstStyle/>
          <a:p>
            <a:fld id="{26682521-B0D5-4576-BDAA-7011366E7E21}" type="slidenum">
              <a:rPr lang="cs-CZ" smtClean="0"/>
              <a:pPr/>
              <a:t>‹#›</a:t>
            </a:fld>
            <a:endParaRPr lang="cs-CZ"/>
          </a:p>
        </p:txBody>
      </p:sp>
      <p:pic>
        <p:nvPicPr>
          <p:cNvPr id="7" name="Picture 18" descr="logo-IBA"/>
          <p:cNvPicPr>
            <a:picLocks noChangeAspect="1" noChangeArrowheads="1"/>
          </p:cNvPicPr>
          <p:nvPr userDrawn="1"/>
        </p:nvPicPr>
        <p:blipFill>
          <a:blip r:embed="rId2" cstate="print"/>
          <a:srcRect/>
          <a:stretch>
            <a:fillRect/>
          </a:stretch>
        </p:blipFill>
        <p:spPr bwMode="auto">
          <a:xfrm>
            <a:off x="138163" y="6433860"/>
            <a:ext cx="360362" cy="341312"/>
          </a:xfrm>
          <a:prstGeom prst="rect">
            <a:avLst/>
          </a:prstGeom>
          <a:noFill/>
          <a:ln w="9525">
            <a:noFill/>
            <a:miter lim="800000"/>
            <a:headEnd/>
            <a:tailEnd/>
          </a:ln>
        </p:spPr>
      </p:pic>
      <p:pic>
        <p:nvPicPr>
          <p:cNvPr id="8" name="Picture 19" descr="logomuni"/>
          <p:cNvPicPr>
            <a:picLocks noChangeAspect="1" noChangeArrowheads="1"/>
          </p:cNvPicPr>
          <p:nvPr userDrawn="1"/>
        </p:nvPicPr>
        <p:blipFill>
          <a:blip r:embed="rId3" cstate="print"/>
          <a:srcRect/>
          <a:stretch>
            <a:fillRect/>
          </a:stretch>
        </p:blipFill>
        <p:spPr bwMode="auto">
          <a:xfrm>
            <a:off x="571550" y="6402110"/>
            <a:ext cx="400050" cy="404812"/>
          </a:xfrm>
          <a:prstGeom prst="rect">
            <a:avLst/>
          </a:prstGeom>
          <a:noFill/>
          <a:ln w="9525">
            <a:noFill/>
            <a:miter lim="800000"/>
            <a:headEnd/>
            <a:tailEnd/>
          </a:ln>
        </p:spPr>
      </p:pic>
      <p:cxnSp>
        <p:nvCxnSpPr>
          <p:cNvPr id="10" name="Straight Connector 9"/>
          <p:cNvCxnSpPr/>
          <p:nvPr userDrawn="1"/>
        </p:nvCxnSpPr>
        <p:spPr>
          <a:xfrm>
            <a:off x="179512" y="6330831"/>
            <a:ext cx="8712968"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971600" y="6464369"/>
            <a:ext cx="3772186" cy="261610"/>
          </a:xfrm>
          <a:prstGeom prst="rect">
            <a:avLst/>
          </a:prstGeom>
          <a:noFill/>
        </p:spPr>
        <p:txBody>
          <a:bodyPr wrap="none" rtlCol="0">
            <a:spAutoFit/>
          </a:bodyPr>
          <a:lstStyle/>
          <a:p>
            <a:r>
              <a:rPr lang="cs-CZ" sz="1100" dirty="0" smtClean="0"/>
              <a:t>Jiří Jarkovský, Simona Littnerová: Pokročilé statistické metody</a:t>
            </a:r>
            <a:endParaRPr lang="cs-CZ" sz="11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552338-27FF-4F10-A1F5-18FD4D6DCBBE}" type="datetime1">
              <a:rPr lang="cs-CZ" smtClean="0"/>
              <a:pPr/>
              <a:t>28.2.2016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FEB40713-F4BC-4489-B1F2-724FB2B86EC4}" type="datetime1">
              <a:rPr lang="cs-CZ" smtClean="0"/>
              <a:pPr/>
              <a:t>28.2.2016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B041CB94-AECA-4CF8-AFD0-2DDF9B78E8C2}" type="datetime1">
              <a:rPr lang="cs-CZ" smtClean="0"/>
              <a:pPr/>
              <a:t>28.2.2016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18CEE2EB-FAEB-4C53-97F8-A340AF39E2CF}" type="datetime1">
              <a:rPr lang="cs-CZ" smtClean="0"/>
              <a:pPr/>
              <a:t>28.2.2016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82DA1A-E37F-47AC-8E44-77067F231C74}" type="datetime1">
              <a:rPr lang="cs-CZ" smtClean="0"/>
              <a:pPr/>
              <a:t>28.2.2016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163A74-3C07-4CA2-B278-406C5D51CB5B}" type="datetime1">
              <a:rPr lang="cs-CZ" smtClean="0"/>
              <a:pPr/>
              <a:t>28.2.2016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33BCAE-CEF1-4830-B075-FB51198D1D3E}" type="datetime1">
              <a:rPr lang="cs-CZ" smtClean="0"/>
              <a:pPr/>
              <a:t>28.2.2016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0622"/>
            <a:ext cx="8229600" cy="562074"/>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980728"/>
            <a:ext cx="8229600" cy="514543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AEC7A7-0068-411C-87BF-48355CFC0A50}" type="datetime1">
              <a:rPr lang="cs-CZ" smtClean="0"/>
              <a:pPr/>
              <a:t>28.2.2016</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82521-B0D5-4576-BDAA-7011366E7E2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1.wmf"/><Relationship Id="rId5" Type="http://schemas.openxmlformats.org/officeDocument/2006/relationships/oleObject" Target="../embeddings/oleObject6.bin"/><Relationship Id="rId4" Type="http://schemas.openxmlformats.org/officeDocument/2006/relationships/image" Target="../media/image20.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4.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11.bin"/><Relationship Id="rId14" Type="http://schemas.openxmlformats.org/officeDocument/2006/relationships/image" Target="../media/image28.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image" Target="../media/image32.png"/><Relationship Id="rId7" Type="http://schemas.openxmlformats.org/officeDocument/2006/relationships/image" Target="../media/image30.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5.bin"/><Relationship Id="rId5" Type="http://schemas.openxmlformats.org/officeDocument/2006/relationships/image" Target="../media/image29.wmf"/><Relationship Id="rId4" Type="http://schemas.openxmlformats.org/officeDocument/2006/relationships/oleObject" Target="../embeddings/oleObject14.bin"/><Relationship Id="rId9" Type="http://schemas.openxmlformats.org/officeDocument/2006/relationships/image" Target="../media/image31.wmf"/></Relationships>
</file>

<file path=ppt/slides/_rels/slide2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image" Target="../media/image6.png"/><Relationship Id="rId7" Type="http://schemas.openxmlformats.org/officeDocument/2006/relationships/oleObject" Target="../embeddings/oleObject1.bin"/><Relationship Id="rId12"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png"/><Relationship Id="rId11" Type="http://schemas.openxmlformats.org/officeDocument/2006/relationships/oleObject" Target="../embeddings/oleObject3.bin"/><Relationship Id="rId5" Type="http://schemas.openxmlformats.org/officeDocument/2006/relationships/image" Target="../media/image8.png"/><Relationship Id="rId10" Type="http://schemas.openxmlformats.org/officeDocument/2006/relationships/image" Target="../media/image4.wmf"/><Relationship Id="rId4" Type="http://schemas.openxmlformats.org/officeDocument/2006/relationships/image" Target="../media/image7.png"/><Relationship Id="rId9"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39.wmf"/><Relationship Id="rId13" Type="http://schemas.openxmlformats.org/officeDocument/2006/relationships/oleObject" Target="../embeddings/oleObject22.bin"/><Relationship Id="rId3" Type="http://schemas.openxmlformats.org/officeDocument/2006/relationships/oleObject" Target="../embeddings/oleObject17.bin"/><Relationship Id="rId7" Type="http://schemas.openxmlformats.org/officeDocument/2006/relationships/oleObject" Target="../embeddings/oleObject19.bin"/><Relationship Id="rId12" Type="http://schemas.openxmlformats.org/officeDocument/2006/relationships/image" Target="../media/image41.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8.wmf"/><Relationship Id="rId11" Type="http://schemas.openxmlformats.org/officeDocument/2006/relationships/oleObject" Target="../embeddings/oleObject21.bin"/><Relationship Id="rId5" Type="http://schemas.openxmlformats.org/officeDocument/2006/relationships/oleObject" Target="../embeddings/oleObject18.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20.bin"/><Relationship Id="rId14" Type="http://schemas.openxmlformats.org/officeDocument/2006/relationships/image" Target="../media/image42.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44.wmf"/><Relationship Id="rId5" Type="http://schemas.openxmlformats.org/officeDocument/2006/relationships/oleObject" Target="../embeddings/oleObject24.bin"/><Relationship Id="rId10" Type="http://schemas.openxmlformats.org/officeDocument/2006/relationships/image" Target="../media/image46.wmf"/><Relationship Id="rId4" Type="http://schemas.openxmlformats.org/officeDocument/2006/relationships/image" Target="../media/image43.wmf"/><Relationship Id="rId9" Type="http://schemas.openxmlformats.org/officeDocument/2006/relationships/oleObject" Target="../embeddings/oleObject26.bin"/></Relationships>
</file>

<file path=ppt/slides/_rels/slide35.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48.wmf"/><Relationship Id="rId11" Type="http://schemas.openxmlformats.org/officeDocument/2006/relationships/image" Target="../media/image51.emf"/><Relationship Id="rId5" Type="http://schemas.openxmlformats.org/officeDocument/2006/relationships/oleObject" Target="../embeddings/oleObject28.bin"/><Relationship Id="rId10" Type="http://schemas.openxmlformats.org/officeDocument/2006/relationships/image" Target="../media/image50.wmf"/><Relationship Id="rId4" Type="http://schemas.openxmlformats.org/officeDocument/2006/relationships/image" Target="../media/image47.wmf"/><Relationship Id="rId9" Type="http://schemas.openxmlformats.org/officeDocument/2006/relationships/oleObject" Target="../embeddings/oleObject30.bin"/></Relationships>
</file>

<file path=ppt/slides/_rels/slide36.xml.rels><?xml version="1.0" encoding="UTF-8" standalone="yes"?>
<Relationships xmlns="http://schemas.openxmlformats.org/package/2006/relationships"><Relationship Id="rId8" Type="http://schemas.openxmlformats.org/officeDocument/2006/relationships/image" Target="../media/image54.wmf"/><Relationship Id="rId13" Type="http://schemas.openxmlformats.org/officeDocument/2006/relationships/oleObject" Target="../embeddings/oleObject36.bin"/><Relationship Id="rId18" Type="http://schemas.openxmlformats.org/officeDocument/2006/relationships/image" Target="../media/image59.wmf"/><Relationship Id="rId3" Type="http://schemas.openxmlformats.org/officeDocument/2006/relationships/oleObject" Target="../embeddings/oleObject31.bin"/><Relationship Id="rId7" Type="http://schemas.openxmlformats.org/officeDocument/2006/relationships/oleObject" Target="../embeddings/oleObject33.bin"/><Relationship Id="rId12" Type="http://schemas.openxmlformats.org/officeDocument/2006/relationships/image" Target="../media/image56.wmf"/><Relationship Id="rId17" Type="http://schemas.openxmlformats.org/officeDocument/2006/relationships/oleObject" Target="../embeddings/oleObject38.bin"/><Relationship Id="rId2" Type="http://schemas.openxmlformats.org/officeDocument/2006/relationships/slideLayout" Target="../slideLayouts/slideLayout2.xml"/><Relationship Id="rId16" Type="http://schemas.openxmlformats.org/officeDocument/2006/relationships/image" Target="../media/image58.wmf"/><Relationship Id="rId1" Type="http://schemas.openxmlformats.org/officeDocument/2006/relationships/vmlDrawing" Target="../drawings/vmlDrawing9.vml"/><Relationship Id="rId6" Type="http://schemas.openxmlformats.org/officeDocument/2006/relationships/image" Target="../media/image53.wmf"/><Relationship Id="rId11" Type="http://schemas.openxmlformats.org/officeDocument/2006/relationships/oleObject" Target="../embeddings/oleObject35.bin"/><Relationship Id="rId5" Type="http://schemas.openxmlformats.org/officeDocument/2006/relationships/oleObject" Target="../embeddings/oleObject32.bin"/><Relationship Id="rId15" Type="http://schemas.openxmlformats.org/officeDocument/2006/relationships/oleObject" Target="../embeddings/oleObject37.bin"/><Relationship Id="rId10" Type="http://schemas.openxmlformats.org/officeDocument/2006/relationships/image" Target="../media/image55.wmf"/><Relationship Id="rId4" Type="http://schemas.openxmlformats.org/officeDocument/2006/relationships/image" Target="../media/image52.wmf"/><Relationship Id="rId9" Type="http://schemas.openxmlformats.org/officeDocument/2006/relationships/oleObject" Target="../embeddings/oleObject34.bin"/><Relationship Id="rId14" Type="http://schemas.openxmlformats.org/officeDocument/2006/relationships/image" Target="../media/image57.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smtClean="0"/>
              <a:t>FSTA: Pokročilé statistické metody</a:t>
            </a:r>
            <a:endParaRPr lang="cs-CZ" dirty="0"/>
          </a:p>
        </p:txBody>
      </p:sp>
      <p:sp>
        <p:nvSpPr>
          <p:cNvPr id="3" name="Subtitle 2"/>
          <p:cNvSpPr>
            <a:spLocks noGrp="1"/>
          </p:cNvSpPr>
          <p:nvPr>
            <p:ph type="subTitle" idx="1"/>
          </p:nvPr>
        </p:nvSpPr>
        <p:spPr/>
        <p:txBody>
          <a:bodyPr/>
          <a:lstStyle/>
          <a:p>
            <a:r>
              <a:rPr lang="cs-CZ" dirty="0" smtClean="0"/>
              <a:t>Principy </a:t>
            </a:r>
            <a:r>
              <a:rPr lang="cs-CZ" dirty="0"/>
              <a:t>stochastického modelování </a:t>
            </a:r>
          </a:p>
          <a:p>
            <a:endParaRPr lang="cs-CZ" dirty="0" smtClean="0"/>
          </a:p>
          <a:p>
            <a:r>
              <a:rPr lang="cs-CZ" dirty="0" smtClean="0"/>
              <a:t>Jiří Jarkovský, Simona Littnerová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loud 18"/>
          <p:cNvSpPr/>
          <p:nvPr/>
        </p:nvSpPr>
        <p:spPr>
          <a:xfrm>
            <a:off x="3563888" y="5589240"/>
            <a:ext cx="396552" cy="266328"/>
          </a:xfrm>
          <a:prstGeom prst="clou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Picture 2"/>
          <p:cNvPicPr>
            <a:picLocks noChangeAspect="1" noChangeArrowheads="1"/>
          </p:cNvPicPr>
          <p:nvPr/>
        </p:nvPicPr>
        <p:blipFill>
          <a:blip r:embed="rId2" cstate="print"/>
          <a:srcRect/>
          <a:stretch>
            <a:fillRect/>
          </a:stretch>
        </p:blipFill>
        <p:spPr bwMode="auto">
          <a:xfrm>
            <a:off x="1444926" y="4112268"/>
            <a:ext cx="1542898" cy="1765004"/>
          </a:xfrm>
          <a:prstGeom prst="rect">
            <a:avLst/>
          </a:prstGeom>
          <a:noFill/>
          <a:ln w="9525">
            <a:noFill/>
            <a:miter lim="800000"/>
            <a:headEnd/>
            <a:tailEnd/>
          </a:ln>
        </p:spPr>
      </p:pic>
      <p:pic>
        <p:nvPicPr>
          <p:cNvPr id="15" name="Picture 2"/>
          <p:cNvPicPr>
            <a:picLocks noChangeAspect="1" noChangeArrowheads="1"/>
          </p:cNvPicPr>
          <p:nvPr/>
        </p:nvPicPr>
        <p:blipFill>
          <a:blip r:embed="rId2" cstate="print"/>
          <a:srcRect/>
          <a:stretch>
            <a:fillRect/>
          </a:stretch>
        </p:blipFill>
        <p:spPr bwMode="auto">
          <a:xfrm>
            <a:off x="0" y="4112268"/>
            <a:ext cx="1542898" cy="1765004"/>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cs-CZ" dirty="0" smtClean="0"/>
              <a:t>Význam identifikace redundantních proměnných</a:t>
            </a:r>
            <a:endParaRPr lang="cs-CZ" dirty="0"/>
          </a:p>
        </p:txBody>
      </p:sp>
      <p:sp>
        <p:nvSpPr>
          <p:cNvPr id="3" name="Content Placeholder 2"/>
          <p:cNvSpPr>
            <a:spLocks noGrp="1"/>
          </p:cNvSpPr>
          <p:nvPr>
            <p:ph idx="1"/>
          </p:nvPr>
        </p:nvSpPr>
        <p:spPr>
          <a:xfrm>
            <a:off x="457200" y="908720"/>
            <a:ext cx="8229600" cy="4857403"/>
          </a:xfrm>
        </p:spPr>
        <p:txBody>
          <a:bodyPr/>
          <a:lstStyle/>
          <a:p>
            <a:r>
              <a:rPr lang="cs-CZ" dirty="0" smtClean="0"/>
              <a:t>Redundantní proměnné snižují stabilitu modelu a mohou vést až k nesmyslným výsledkům</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10</a:t>
            </a:fld>
            <a:endParaRPr lang="cs-CZ"/>
          </a:p>
        </p:txBody>
      </p:sp>
      <p:sp>
        <p:nvSpPr>
          <p:cNvPr id="5" name="TextBox 4"/>
          <p:cNvSpPr txBox="1"/>
          <p:nvPr/>
        </p:nvSpPr>
        <p:spPr>
          <a:xfrm>
            <a:off x="5724128" y="1772816"/>
            <a:ext cx="2880320" cy="1815882"/>
          </a:xfrm>
          <a:prstGeom prst="rect">
            <a:avLst/>
          </a:prstGeom>
          <a:noFill/>
        </p:spPr>
        <p:txBody>
          <a:bodyPr wrap="square" rtlCol="0">
            <a:spAutoFit/>
          </a:bodyPr>
          <a:lstStyle/>
          <a:p>
            <a:r>
              <a:rPr lang="cs-CZ" sz="1600" dirty="0" smtClean="0"/>
              <a:t>Proměnná se </a:t>
            </a:r>
            <a:r>
              <a:rPr lang="cs-CZ" sz="1600" u="sng" dirty="0" smtClean="0"/>
              <a:t>silnější diskriminační silou </a:t>
            </a:r>
            <a:r>
              <a:rPr lang="cs-CZ" sz="1600" dirty="0" smtClean="0"/>
              <a:t>a </a:t>
            </a:r>
            <a:r>
              <a:rPr lang="cs-CZ" sz="1600" u="sng" dirty="0" smtClean="0"/>
              <a:t>nekorelovaná s druhou proměnnou </a:t>
            </a:r>
            <a:r>
              <a:rPr lang="cs-CZ" sz="1600" dirty="0" smtClean="0"/>
              <a:t>snadno vyhrává zařazení do modelu, další proměnné následují dle jejich významu</a:t>
            </a:r>
            <a:endParaRPr lang="cs-CZ" sz="1600" dirty="0"/>
          </a:p>
        </p:txBody>
      </p:sp>
      <p:sp>
        <p:nvSpPr>
          <p:cNvPr id="6" name="TextBox 5"/>
          <p:cNvSpPr txBox="1"/>
          <p:nvPr/>
        </p:nvSpPr>
        <p:spPr>
          <a:xfrm>
            <a:off x="5724128" y="3861048"/>
            <a:ext cx="3168352" cy="2308324"/>
          </a:xfrm>
          <a:prstGeom prst="rect">
            <a:avLst/>
          </a:prstGeom>
          <a:noFill/>
        </p:spPr>
        <p:txBody>
          <a:bodyPr wrap="square" rtlCol="0">
            <a:spAutoFit/>
          </a:bodyPr>
          <a:lstStyle/>
          <a:p>
            <a:r>
              <a:rPr lang="cs-CZ" sz="1600" dirty="0" smtClean="0"/>
              <a:t>V případě </a:t>
            </a:r>
            <a:r>
              <a:rPr lang="cs-CZ" sz="1600" u="sng" dirty="0" smtClean="0"/>
              <a:t>dvou korelovaných proměnných s obdobnou diskriminační silou</a:t>
            </a:r>
            <a:r>
              <a:rPr lang="cs-CZ" sz="1600" dirty="0" smtClean="0"/>
              <a:t>  pouze jedna vyhrává zařazení do modelu (výsledek dán nepatrnými náhodnými odlišnostmi), druhá  je vyřazena nebo vstupuje s do modelu s minimálním významem -</a:t>
            </a:r>
            <a:r>
              <a:rPr lang="en-US" sz="1600" dirty="0" smtClean="0"/>
              <a:t>&gt; </a:t>
            </a:r>
            <a:r>
              <a:rPr lang="en-US" sz="1600" dirty="0" err="1" smtClean="0"/>
              <a:t>probl</a:t>
            </a:r>
            <a:r>
              <a:rPr lang="cs-CZ" sz="1600" dirty="0" err="1" smtClean="0"/>
              <a:t>ém</a:t>
            </a:r>
            <a:r>
              <a:rPr lang="cs-CZ" sz="1600" dirty="0" smtClean="0"/>
              <a:t> s interpretací a stabilitou</a:t>
            </a:r>
            <a:endParaRPr lang="cs-CZ" sz="1600" dirty="0"/>
          </a:p>
        </p:txBody>
      </p:sp>
      <p:pic>
        <p:nvPicPr>
          <p:cNvPr id="460801" name="Picture 1"/>
          <p:cNvPicPr>
            <a:picLocks noChangeAspect="1" noChangeArrowheads="1"/>
          </p:cNvPicPr>
          <p:nvPr/>
        </p:nvPicPr>
        <p:blipFill>
          <a:blip r:embed="rId3" cstate="print"/>
          <a:srcRect/>
          <a:stretch>
            <a:fillRect/>
          </a:stretch>
        </p:blipFill>
        <p:spPr bwMode="auto">
          <a:xfrm>
            <a:off x="323528" y="2456084"/>
            <a:ext cx="792088" cy="865771"/>
          </a:xfrm>
          <a:prstGeom prst="rect">
            <a:avLst/>
          </a:prstGeom>
          <a:noFill/>
          <a:ln w="9525">
            <a:noFill/>
            <a:miter lim="800000"/>
            <a:headEnd/>
            <a:tailEnd/>
          </a:ln>
        </p:spPr>
      </p:pic>
      <p:pic>
        <p:nvPicPr>
          <p:cNvPr id="460802" name="Picture 2"/>
          <p:cNvPicPr>
            <a:picLocks noChangeAspect="1" noChangeArrowheads="1"/>
          </p:cNvPicPr>
          <p:nvPr/>
        </p:nvPicPr>
        <p:blipFill>
          <a:blip r:embed="rId2" cstate="print"/>
          <a:srcRect/>
          <a:stretch>
            <a:fillRect/>
          </a:stretch>
        </p:blipFill>
        <p:spPr bwMode="auto">
          <a:xfrm>
            <a:off x="1259632" y="1736004"/>
            <a:ext cx="1542898" cy="1765004"/>
          </a:xfrm>
          <a:prstGeom prst="rect">
            <a:avLst/>
          </a:prstGeom>
          <a:noFill/>
          <a:ln w="9525">
            <a:noFill/>
            <a:miter lim="800000"/>
            <a:headEnd/>
            <a:tailEnd/>
          </a:ln>
        </p:spPr>
      </p:pic>
      <p:sp>
        <p:nvSpPr>
          <p:cNvPr id="9" name="TextBox 8"/>
          <p:cNvSpPr txBox="1"/>
          <p:nvPr/>
        </p:nvSpPr>
        <p:spPr>
          <a:xfrm>
            <a:off x="1218354" y="2420888"/>
            <a:ext cx="311304" cy="369332"/>
          </a:xfrm>
          <a:prstGeom prst="rect">
            <a:avLst/>
          </a:prstGeom>
          <a:noFill/>
        </p:spPr>
        <p:txBody>
          <a:bodyPr wrap="none" rtlCol="0">
            <a:spAutoFit/>
          </a:bodyPr>
          <a:lstStyle/>
          <a:p>
            <a:r>
              <a:rPr lang="cs-CZ" b="1" dirty="0" smtClean="0"/>
              <a:t>X</a:t>
            </a:r>
            <a:endParaRPr lang="cs-CZ" b="1" dirty="0"/>
          </a:p>
        </p:txBody>
      </p:sp>
      <p:pic>
        <p:nvPicPr>
          <p:cNvPr id="12" name="Picture 2"/>
          <p:cNvPicPr>
            <a:picLocks noChangeAspect="1" noChangeArrowheads="1"/>
          </p:cNvPicPr>
          <p:nvPr/>
        </p:nvPicPr>
        <p:blipFill>
          <a:blip r:embed="rId2" cstate="print"/>
          <a:srcRect/>
          <a:stretch>
            <a:fillRect/>
          </a:stretch>
        </p:blipFill>
        <p:spPr bwMode="auto">
          <a:xfrm>
            <a:off x="3995936" y="1772816"/>
            <a:ext cx="1542898" cy="1765004"/>
          </a:xfrm>
          <a:prstGeom prst="rect">
            <a:avLst/>
          </a:prstGeom>
          <a:noFill/>
          <a:ln w="9525">
            <a:noFill/>
            <a:miter lim="800000"/>
            <a:headEnd/>
            <a:tailEnd/>
          </a:ln>
        </p:spPr>
      </p:pic>
      <p:sp>
        <p:nvSpPr>
          <p:cNvPr id="10" name="Right Arrow 9"/>
          <p:cNvSpPr/>
          <p:nvPr/>
        </p:nvSpPr>
        <p:spPr>
          <a:xfrm>
            <a:off x="2730522" y="2348880"/>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TextBox 13"/>
          <p:cNvSpPr txBox="1"/>
          <p:nvPr/>
        </p:nvSpPr>
        <p:spPr>
          <a:xfrm>
            <a:off x="1259632" y="4797152"/>
            <a:ext cx="311304" cy="369332"/>
          </a:xfrm>
          <a:prstGeom prst="rect">
            <a:avLst/>
          </a:prstGeom>
          <a:noFill/>
        </p:spPr>
        <p:txBody>
          <a:bodyPr wrap="none" rtlCol="0">
            <a:spAutoFit/>
          </a:bodyPr>
          <a:lstStyle/>
          <a:p>
            <a:r>
              <a:rPr lang="cs-CZ" b="1" dirty="0" smtClean="0"/>
              <a:t>X</a:t>
            </a:r>
            <a:endParaRPr lang="cs-CZ" b="1" dirty="0"/>
          </a:p>
        </p:txBody>
      </p:sp>
      <p:sp>
        <p:nvSpPr>
          <p:cNvPr id="16" name="Right Arrow 15"/>
          <p:cNvSpPr/>
          <p:nvPr/>
        </p:nvSpPr>
        <p:spPr>
          <a:xfrm>
            <a:off x="2699792" y="4581128"/>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7" name="Picture 2"/>
          <p:cNvPicPr>
            <a:picLocks noChangeAspect="1" noChangeArrowheads="1"/>
          </p:cNvPicPr>
          <p:nvPr/>
        </p:nvPicPr>
        <p:blipFill>
          <a:blip r:embed="rId2" cstate="print"/>
          <a:srcRect/>
          <a:stretch>
            <a:fillRect/>
          </a:stretch>
        </p:blipFill>
        <p:spPr bwMode="auto">
          <a:xfrm>
            <a:off x="3995936" y="4005064"/>
            <a:ext cx="1542898" cy="1765004"/>
          </a:xfrm>
          <a:prstGeom prst="rect">
            <a:avLst/>
          </a:prstGeom>
          <a:noFill/>
          <a:ln w="9525">
            <a:noFill/>
            <a:miter lim="800000"/>
            <a:headEnd/>
            <a:tailEnd/>
          </a:ln>
        </p:spPr>
      </p:pic>
      <p:pic>
        <p:nvPicPr>
          <p:cNvPr id="18" name="Picture 2"/>
          <p:cNvPicPr>
            <a:picLocks noChangeAspect="1" noChangeArrowheads="1"/>
          </p:cNvPicPr>
          <p:nvPr/>
        </p:nvPicPr>
        <p:blipFill>
          <a:blip r:embed="rId2" cstate="print"/>
          <a:srcRect l="27628" r="35036" b="79601"/>
          <a:stretch>
            <a:fillRect/>
          </a:stretch>
        </p:blipFill>
        <p:spPr bwMode="auto">
          <a:xfrm>
            <a:off x="3475978" y="5301208"/>
            <a:ext cx="576064" cy="360040"/>
          </a:xfrm>
          <a:prstGeom prst="rect">
            <a:avLst/>
          </a:prstGeom>
          <a:noFill/>
          <a:ln w="9525">
            <a:noFill/>
            <a:miter lim="800000"/>
            <a:headEnd/>
            <a:tailEnd/>
          </a:ln>
        </p:spPr>
      </p:pic>
      <p:pic>
        <p:nvPicPr>
          <p:cNvPr id="11" name="Picture 1"/>
          <p:cNvPicPr>
            <a:picLocks noChangeAspect="1" noChangeArrowheads="1"/>
          </p:cNvPicPr>
          <p:nvPr/>
        </p:nvPicPr>
        <p:blipFill>
          <a:blip r:embed="rId3" cstate="print"/>
          <a:srcRect/>
          <a:stretch>
            <a:fillRect/>
          </a:stretch>
        </p:blipFill>
        <p:spPr bwMode="auto">
          <a:xfrm>
            <a:off x="3347864" y="2564904"/>
            <a:ext cx="792088" cy="865771"/>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Identifikace redundantních proměnných</a:t>
            </a:r>
            <a:endParaRPr lang="cs-CZ" dirty="0"/>
          </a:p>
        </p:txBody>
      </p:sp>
      <p:sp>
        <p:nvSpPr>
          <p:cNvPr id="3" name="Content Placeholder 2"/>
          <p:cNvSpPr>
            <a:spLocks noGrp="1"/>
          </p:cNvSpPr>
          <p:nvPr>
            <p:ph idx="1"/>
          </p:nvPr>
        </p:nvSpPr>
        <p:spPr>
          <a:xfrm>
            <a:off x="457200" y="908720"/>
            <a:ext cx="8229600" cy="5328592"/>
          </a:xfrm>
        </p:spPr>
        <p:txBody>
          <a:bodyPr>
            <a:normAutofit fontScale="92500" lnSpcReduction="10000"/>
          </a:bodyPr>
          <a:lstStyle/>
          <a:p>
            <a:r>
              <a:rPr lang="cs-CZ" dirty="0" smtClean="0"/>
              <a:t>Korelační analýza a XY grafy</a:t>
            </a:r>
          </a:p>
          <a:p>
            <a:pPr lvl="1"/>
            <a:r>
              <a:rPr lang="cs-CZ" dirty="0" smtClean="0"/>
              <a:t>Jednoduchý výpočet</a:t>
            </a:r>
          </a:p>
          <a:p>
            <a:pPr lvl="1"/>
            <a:r>
              <a:rPr lang="cs-CZ" dirty="0" smtClean="0"/>
              <a:t>Analyzuje vztahy pouze dvojic proměnných</a:t>
            </a:r>
          </a:p>
          <a:p>
            <a:pPr lvl="1"/>
            <a:endParaRPr lang="cs-CZ" dirty="0" smtClean="0"/>
          </a:p>
          <a:p>
            <a:r>
              <a:rPr lang="cs-CZ" dirty="0" smtClean="0"/>
              <a:t>Analýza hlavních komponent nebo faktorová analýza</a:t>
            </a:r>
          </a:p>
          <a:p>
            <a:pPr lvl="1"/>
            <a:r>
              <a:rPr lang="cs-CZ" dirty="0" smtClean="0"/>
              <a:t>Analyzuje vzájemné vztahy sady proměnných</a:t>
            </a:r>
          </a:p>
          <a:p>
            <a:pPr lvl="1"/>
            <a:r>
              <a:rPr lang="cs-CZ" dirty="0" smtClean="0"/>
              <a:t>Usnadňuje výběr neredundantních proměnných nebo nahrazení proměnných faktorovými osami</a:t>
            </a:r>
          </a:p>
          <a:p>
            <a:pPr lvl="1"/>
            <a:endParaRPr lang="cs-CZ" dirty="0" smtClean="0"/>
          </a:p>
          <a:p>
            <a:r>
              <a:rPr lang="cs-CZ" dirty="0" smtClean="0"/>
              <a:t>Analýza vzájemného vysvětlení proměnných (analýza redundance)</a:t>
            </a:r>
          </a:p>
          <a:p>
            <a:pPr lvl="1"/>
            <a:r>
              <a:rPr lang="cs-CZ" dirty="0" smtClean="0"/>
              <a:t>Ve statistických software často součást regresní analýzy nebo diskriminační analýzy</a:t>
            </a:r>
          </a:p>
          <a:p>
            <a:pPr lvl="1"/>
            <a:r>
              <a:rPr lang="cs-CZ" dirty="0" smtClean="0"/>
              <a:t>R</a:t>
            </a:r>
            <a:r>
              <a:rPr lang="cs-CZ" baseline="30000" dirty="0" smtClean="0"/>
              <a:t>2</a:t>
            </a:r>
            <a:r>
              <a:rPr lang="cs-CZ" dirty="0" smtClean="0"/>
              <a:t> a Tolerance – R</a:t>
            </a:r>
            <a:r>
              <a:rPr lang="cs-CZ" baseline="30000" dirty="0" smtClean="0"/>
              <a:t>2</a:t>
            </a:r>
            <a:r>
              <a:rPr lang="cs-CZ" dirty="0" smtClean="0"/>
              <a:t> popisuje kolik variability dané proměnné je vysvětleno ostatními proměnnými v modelu? Tolerance je 1-R</a:t>
            </a:r>
            <a:r>
              <a:rPr lang="cs-CZ" baseline="30000" dirty="0" smtClean="0"/>
              <a:t>2</a:t>
            </a:r>
            <a:r>
              <a:rPr lang="cs-CZ" dirty="0" smtClean="0"/>
              <a:t>, tedy kolik unikátní variability na proměnnou připadá (principem je vícerozměrná regrese, ta determinuje i předpoklady výpočtu) </a:t>
            </a:r>
          </a:p>
          <a:p>
            <a:pPr lvl="1"/>
            <a:r>
              <a:rPr lang="cs-CZ" dirty="0" smtClean="0"/>
              <a:t>VIF (Variance </a:t>
            </a:r>
            <a:r>
              <a:rPr lang="cs-CZ" dirty="0" err="1" smtClean="0"/>
              <a:t>Inflation</a:t>
            </a:r>
            <a:r>
              <a:rPr lang="cs-CZ" dirty="0" smtClean="0"/>
              <a:t> </a:t>
            </a:r>
            <a:r>
              <a:rPr lang="cs-CZ" dirty="0" err="1" smtClean="0"/>
              <a:t>Factor</a:t>
            </a:r>
            <a:r>
              <a:rPr lang="cs-CZ" dirty="0" smtClean="0"/>
              <a:t>) je počítán jako 1/Tolerance, při VIF</a:t>
            </a:r>
            <a:r>
              <a:rPr lang="en-US" dirty="0" smtClean="0"/>
              <a:t>&gt;10 je </a:t>
            </a:r>
            <a:r>
              <a:rPr lang="en-US" dirty="0" err="1" smtClean="0"/>
              <a:t>kolinearita</a:t>
            </a:r>
            <a:r>
              <a:rPr lang="en-US" dirty="0" smtClean="0"/>
              <a:t> </a:t>
            </a:r>
            <a:r>
              <a:rPr lang="en-US" dirty="0" err="1" smtClean="0"/>
              <a:t>pov</a:t>
            </a:r>
            <a:r>
              <a:rPr lang="cs-CZ" dirty="0" err="1" smtClean="0"/>
              <a:t>ažována</a:t>
            </a:r>
            <a:r>
              <a:rPr lang="cs-CZ" dirty="0" smtClean="0"/>
              <a:t> za velmi závažnou (nicméně nejsou dány žádné závazné hranice VIF)</a:t>
            </a:r>
          </a:p>
          <a:p>
            <a:endParaRPr lang="cs-CZ" dirty="0" smtClean="0"/>
          </a:p>
          <a:p>
            <a:r>
              <a:rPr lang="cs-CZ" dirty="0" smtClean="0"/>
              <a:t>Expertní znalost proměnných</a:t>
            </a:r>
          </a:p>
          <a:p>
            <a:pPr lvl="1"/>
            <a:r>
              <a:rPr lang="cs-CZ" dirty="0" smtClean="0"/>
              <a:t>Vyřazovány jsou korelované proměnné s obtížným měřením, zatížené chybami, nízkou </a:t>
            </a:r>
            <a:r>
              <a:rPr lang="cs-CZ" dirty="0" err="1" smtClean="0"/>
              <a:t>vyplněností</a:t>
            </a:r>
            <a:r>
              <a:rPr lang="cs-CZ" dirty="0" smtClean="0"/>
              <a:t> apod.</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562074"/>
          </a:xfrm>
        </p:spPr>
        <p:txBody>
          <a:bodyPr>
            <a:normAutofit fontScale="90000"/>
          </a:bodyPr>
          <a:lstStyle/>
          <a:p>
            <a:r>
              <a:rPr lang="cs-CZ" dirty="0" smtClean="0"/>
              <a:t>Adjustace pro</a:t>
            </a:r>
            <a:r>
              <a:rPr lang="en-US" dirty="0" smtClean="0"/>
              <a:t>m</a:t>
            </a:r>
            <a:r>
              <a:rPr lang="cs-CZ" dirty="0" smtClean="0"/>
              <a:t>ěnných na vliv jiných proměnných</a:t>
            </a:r>
            <a:endParaRPr lang="cs-CZ" dirty="0"/>
          </a:p>
        </p:txBody>
      </p:sp>
      <p:sp>
        <p:nvSpPr>
          <p:cNvPr id="3" name="Content Placeholder 2"/>
          <p:cNvSpPr>
            <a:spLocks noGrp="1"/>
          </p:cNvSpPr>
          <p:nvPr>
            <p:ph idx="1"/>
          </p:nvPr>
        </p:nvSpPr>
        <p:spPr>
          <a:xfrm>
            <a:off x="457200" y="548680"/>
            <a:ext cx="8229600" cy="4857403"/>
          </a:xfrm>
        </p:spPr>
        <p:txBody>
          <a:bodyPr>
            <a:normAutofit/>
          </a:bodyPr>
          <a:lstStyle/>
          <a:p>
            <a:pPr>
              <a:buFont typeface="+mj-lt"/>
              <a:buAutoNum type="arabicPeriod"/>
            </a:pPr>
            <a:r>
              <a:rPr lang="cs-CZ" sz="1600" dirty="0"/>
              <a:t>V prvním kroku definujeme regresní model vztahu věku a adjustovaného parametru</a:t>
            </a:r>
          </a:p>
          <a:p>
            <a:pPr>
              <a:buFont typeface="+mj-lt"/>
              <a:buAutoNum type="arabicPeriod"/>
            </a:pPr>
            <a:r>
              <a:rPr lang="cs-CZ" sz="1600" dirty="0"/>
              <a:t>Pro každého pacienta je vypočteno jeho reziduum od regresní přímky</a:t>
            </a:r>
          </a:p>
          <a:p>
            <a:pPr>
              <a:buFont typeface="+mj-lt"/>
              <a:buAutoNum type="arabicPeriod"/>
            </a:pPr>
            <a:r>
              <a:rPr lang="cs-CZ" sz="1600" dirty="0"/>
              <a:t>Reziduum (představující hodnotu parametru po odečtení vlivu věku, jeho průměr je 0) je přičteno k průměrné hodnotě parametru</a:t>
            </a:r>
          </a:p>
          <a:p>
            <a:pPr>
              <a:buFont typeface="+mj-lt"/>
              <a:buAutoNum type="arabicPeriod"/>
            </a:pPr>
            <a:r>
              <a:rPr lang="cs-CZ" sz="1600" dirty="0"/>
              <a:t>Výsledná adjustovaná hodnota má odečten vliv věku, ale zároveň není změněna číselná hodnota parametru</a:t>
            </a:r>
          </a:p>
          <a:p>
            <a:endParaRPr lang="cs-CZ" sz="1600"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12</a:t>
            </a:fld>
            <a:endParaRPr lang="cs-CZ"/>
          </a:p>
        </p:txBody>
      </p:sp>
      <p:cxnSp>
        <p:nvCxnSpPr>
          <p:cNvPr id="5" name="Straight Arrow Connector 4"/>
          <p:cNvCxnSpPr/>
          <p:nvPr/>
        </p:nvCxnSpPr>
        <p:spPr>
          <a:xfrm rot="16200000" flipV="1">
            <a:off x="6625022" y="971870"/>
            <a:ext cx="216024" cy="1588"/>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769038" y="993904"/>
            <a:ext cx="216024" cy="1588"/>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355976" y="1556792"/>
            <a:ext cx="720080"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pic>
        <p:nvPicPr>
          <p:cNvPr id="8" name="Picture 7" descr="original_ln.png"/>
          <p:cNvPicPr>
            <a:picLocks noChangeAspect="1"/>
          </p:cNvPicPr>
          <p:nvPr/>
        </p:nvPicPr>
        <p:blipFill rotWithShape="1">
          <a:blip r:embed="rId2" cstate="print"/>
          <a:srcRect t="34992"/>
          <a:stretch/>
        </p:blipFill>
        <p:spPr>
          <a:xfrm>
            <a:off x="0" y="3302420"/>
            <a:ext cx="4644008" cy="3014457"/>
          </a:xfrm>
          <a:prstGeom prst="rect">
            <a:avLst/>
          </a:prstGeom>
        </p:spPr>
      </p:pic>
      <p:pic>
        <p:nvPicPr>
          <p:cNvPr id="9" name="Picture 8" descr="adjusted.png"/>
          <p:cNvPicPr>
            <a:picLocks noChangeAspect="1"/>
          </p:cNvPicPr>
          <p:nvPr/>
        </p:nvPicPr>
        <p:blipFill rotWithShape="1">
          <a:blip r:embed="rId3" cstate="print"/>
          <a:srcRect t="34992"/>
          <a:stretch/>
        </p:blipFill>
        <p:spPr>
          <a:xfrm>
            <a:off x="4499992" y="3302420"/>
            <a:ext cx="4644008" cy="3014457"/>
          </a:xfrm>
          <a:prstGeom prst="rect">
            <a:avLst/>
          </a:prstGeom>
        </p:spPr>
      </p:pic>
      <p:cxnSp>
        <p:nvCxnSpPr>
          <p:cNvPr id="10" name="Straight Connector 9"/>
          <p:cNvCxnSpPr/>
          <p:nvPr/>
        </p:nvCxnSpPr>
        <p:spPr>
          <a:xfrm>
            <a:off x="467544" y="4713487"/>
            <a:ext cx="8676456"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V="1">
            <a:off x="2132408" y="4529854"/>
            <a:ext cx="216024" cy="1588"/>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2261794" y="4710793"/>
            <a:ext cx="216024" cy="1588"/>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pic>
        <p:nvPicPr>
          <p:cNvPr id="13" name="Picture 12" descr="original_ln.png"/>
          <p:cNvPicPr>
            <a:picLocks noChangeAspect="1"/>
          </p:cNvPicPr>
          <p:nvPr/>
        </p:nvPicPr>
        <p:blipFill rotWithShape="1">
          <a:blip r:embed="rId2" cstate="print"/>
          <a:srcRect b="71432"/>
          <a:stretch/>
        </p:blipFill>
        <p:spPr>
          <a:xfrm>
            <a:off x="0" y="2248287"/>
            <a:ext cx="4644008" cy="1324729"/>
          </a:xfrm>
          <a:prstGeom prst="rect">
            <a:avLst/>
          </a:prstGeom>
        </p:spPr>
      </p:pic>
      <p:pic>
        <p:nvPicPr>
          <p:cNvPr id="14" name="Picture 13" descr="adjusted.png"/>
          <p:cNvPicPr>
            <a:picLocks noChangeAspect="1"/>
          </p:cNvPicPr>
          <p:nvPr/>
        </p:nvPicPr>
        <p:blipFill rotWithShape="1">
          <a:blip r:embed="rId3" cstate="print"/>
          <a:srcRect b="72755"/>
          <a:stretch/>
        </p:blipFill>
        <p:spPr>
          <a:xfrm>
            <a:off x="4499992" y="2248287"/>
            <a:ext cx="4644008" cy="1263363"/>
          </a:xfrm>
          <a:prstGeom prst="rect">
            <a:avLst/>
          </a:prstGeom>
        </p:spPr>
      </p:pic>
      <p:sp>
        <p:nvSpPr>
          <p:cNvPr id="15" name="TextBox 14"/>
          <p:cNvSpPr txBox="1"/>
          <p:nvPr/>
        </p:nvSpPr>
        <p:spPr>
          <a:xfrm>
            <a:off x="971600" y="2123564"/>
            <a:ext cx="1444563" cy="369332"/>
          </a:xfrm>
          <a:prstGeom prst="rect">
            <a:avLst/>
          </a:prstGeom>
          <a:noFill/>
        </p:spPr>
        <p:txBody>
          <a:bodyPr wrap="none" rtlCol="0">
            <a:spAutoFit/>
          </a:bodyPr>
          <a:lstStyle/>
          <a:p>
            <a:r>
              <a:rPr lang="cs-CZ" b="1" i="1" dirty="0" smtClean="0"/>
              <a:t>Původní data</a:t>
            </a:r>
            <a:endParaRPr lang="cs-CZ" b="1" i="1" dirty="0"/>
          </a:p>
        </p:txBody>
      </p:sp>
      <p:sp>
        <p:nvSpPr>
          <p:cNvPr id="16" name="TextBox 15"/>
          <p:cNvSpPr txBox="1"/>
          <p:nvPr/>
        </p:nvSpPr>
        <p:spPr>
          <a:xfrm>
            <a:off x="5292080" y="2123564"/>
            <a:ext cx="1884875" cy="369332"/>
          </a:xfrm>
          <a:prstGeom prst="rect">
            <a:avLst/>
          </a:prstGeom>
          <a:noFill/>
        </p:spPr>
        <p:txBody>
          <a:bodyPr wrap="none" rtlCol="0">
            <a:spAutoFit/>
          </a:bodyPr>
          <a:lstStyle/>
          <a:p>
            <a:r>
              <a:rPr lang="cs-CZ" b="1" i="1" dirty="0" smtClean="0"/>
              <a:t>Adjustovaná data</a:t>
            </a:r>
            <a:endParaRPr lang="cs-CZ" b="1" i="1" dirty="0"/>
          </a:p>
        </p:txBody>
      </p:sp>
    </p:spTree>
    <p:extLst>
      <p:ext uri="{BB962C8B-B14F-4D97-AF65-F5344CB8AC3E}">
        <p14:creationId xmlns:p14="http://schemas.microsoft.com/office/powerpoint/2010/main" val="504630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err="1" smtClean="0"/>
              <a:t>Dopředná</a:t>
            </a:r>
            <a:r>
              <a:rPr lang="cs-CZ" dirty="0" smtClean="0"/>
              <a:t> a zpětná eliminace</a:t>
            </a:r>
            <a:endParaRPr lang="cs-CZ" dirty="0"/>
          </a:p>
        </p:txBody>
      </p:sp>
      <p:sp>
        <p:nvSpPr>
          <p:cNvPr id="3" name="Content Placeholder 2"/>
          <p:cNvSpPr>
            <a:spLocks noGrp="1"/>
          </p:cNvSpPr>
          <p:nvPr>
            <p:ph idx="1"/>
          </p:nvPr>
        </p:nvSpPr>
        <p:spPr>
          <a:xfrm>
            <a:off x="457200" y="908720"/>
            <a:ext cx="8229600" cy="4857403"/>
          </a:xfrm>
        </p:spPr>
        <p:txBody>
          <a:bodyPr/>
          <a:lstStyle/>
          <a:p>
            <a:r>
              <a:rPr lang="cs-CZ" dirty="0" err="1" smtClean="0"/>
              <a:t>Dopředná</a:t>
            </a:r>
            <a:r>
              <a:rPr lang="cs-CZ" dirty="0" smtClean="0"/>
              <a:t> a zpětná eliminace proměnných z modelu (</a:t>
            </a:r>
            <a:r>
              <a:rPr lang="cs-CZ" dirty="0" err="1" smtClean="0"/>
              <a:t>forward</a:t>
            </a:r>
            <a:r>
              <a:rPr lang="cs-CZ" dirty="0" smtClean="0"/>
              <a:t>, </a:t>
            </a:r>
            <a:r>
              <a:rPr lang="cs-CZ" dirty="0" err="1" smtClean="0"/>
              <a:t>backward</a:t>
            </a:r>
            <a:r>
              <a:rPr lang="cs-CZ" dirty="0" smtClean="0"/>
              <a:t> </a:t>
            </a:r>
            <a:r>
              <a:rPr lang="cs-CZ" dirty="0" err="1" smtClean="0"/>
              <a:t>stepwise</a:t>
            </a:r>
            <a:r>
              <a:rPr lang="cs-CZ" dirty="0" smtClean="0"/>
              <a:t>) je obecná technika používaná při tvorbě regresních, diskriminačních a jiných modelů</a:t>
            </a:r>
          </a:p>
          <a:p>
            <a:r>
              <a:rPr lang="cs-CZ" dirty="0" smtClean="0"/>
              <a:t>Proměnné jsou do modelu postupně přidávány (ubírány) podle jejich významu v modelu</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13</a:t>
            </a:fld>
            <a:endParaRPr lang="cs-CZ"/>
          </a:p>
        </p:txBody>
      </p:sp>
      <p:graphicFrame>
        <p:nvGraphicFramePr>
          <p:cNvPr id="5" name="Diagram 4"/>
          <p:cNvGraphicFramePr/>
          <p:nvPr/>
        </p:nvGraphicFramePr>
        <p:xfrm>
          <a:off x="2123728" y="2348880"/>
          <a:ext cx="7296472" cy="3544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79512" y="2625293"/>
            <a:ext cx="2376264" cy="3323987"/>
          </a:xfrm>
          <a:prstGeom prst="rect">
            <a:avLst/>
          </a:prstGeom>
          <a:noFill/>
        </p:spPr>
        <p:txBody>
          <a:bodyPr wrap="square" rtlCol="0">
            <a:spAutoFit/>
          </a:bodyPr>
          <a:lstStyle/>
          <a:p>
            <a:r>
              <a:rPr lang="cs-CZ" sz="1400" dirty="0" smtClean="0"/>
              <a:t>Schéma </a:t>
            </a:r>
            <a:r>
              <a:rPr lang="cs-CZ" sz="1400" dirty="0" err="1" smtClean="0"/>
              <a:t>dopředné</a:t>
            </a:r>
            <a:r>
              <a:rPr lang="cs-CZ" sz="1400" dirty="0" smtClean="0"/>
              <a:t> eliminace proměnných v modelu</a:t>
            </a:r>
          </a:p>
          <a:p>
            <a:endParaRPr lang="cs-CZ" sz="1400" dirty="0" smtClean="0"/>
          </a:p>
          <a:p>
            <a:r>
              <a:rPr lang="cs-CZ" sz="1400" dirty="0" smtClean="0"/>
              <a:t>V případě zpětné eliminace začíná proces od modelu se všemi proměnnými a postupně jsou vyřazovány proměnné s nejmenším příspěvkem k diskriminační síle modelu</a:t>
            </a:r>
          </a:p>
          <a:p>
            <a:endParaRPr lang="cs-CZ" sz="1400" dirty="0" smtClean="0"/>
          </a:p>
          <a:p>
            <a:r>
              <a:rPr lang="cs-CZ" sz="1400" dirty="0" smtClean="0"/>
              <a:t>Proces je třeba expertně kontrolovat, riziková je např. přítomnost redundantních proměnných</a:t>
            </a:r>
            <a:endParaRPr lang="cs-CZ" sz="1400" dirty="0"/>
          </a:p>
        </p:txBody>
      </p:sp>
    </p:spTree>
    <p:extLst>
      <p:ext uri="{BB962C8B-B14F-4D97-AF65-F5344CB8AC3E}">
        <p14:creationId xmlns:p14="http://schemas.microsoft.com/office/powerpoint/2010/main" val="4293772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Vyčerpaná variabilita a její statistická významnost</a:t>
            </a:r>
          </a:p>
        </p:txBody>
      </p:sp>
      <p:sp>
        <p:nvSpPr>
          <p:cNvPr id="3" name="Content Placeholder 2"/>
          <p:cNvSpPr>
            <a:spLocks noGrp="1"/>
          </p:cNvSpPr>
          <p:nvPr>
            <p:ph idx="1"/>
          </p:nvPr>
        </p:nvSpPr>
        <p:spPr/>
        <p:txBody>
          <a:bodyPr/>
          <a:lstStyle/>
          <a:p>
            <a:r>
              <a:rPr lang="cs-CZ" dirty="0" smtClean="0"/>
              <a:t>Základním ukazatelem kvality modelu je množství varibility, které je modelem vysvětleno</a:t>
            </a:r>
          </a:p>
          <a:p>
            <a:r>
              <a:rPr lang="cs-CZ" dirty="0" smtClean="0"/>
              <a:t>Obecně se značí R</a:t>
            </a:r>
            <a:r>
              <a:rPr lang="cs-CZ" baseline="30000" dirty="0" smtClean="0"/>
              <a:t>2 </a:t>
            </a:r>
            <a:r>
              <a:rPr lang="cs-CZ" dirty="0" smtClean="0"/>
              <a:t>a uvádí se v procentech nebo podílu celkové variability (v případe lineární regrese jde o Pearsonovu korelaci na druhou)</a:t>
            </a:r>
          </a:p>
          <a:p>
            <a:r>
              <a:rPr lang="cs-CZ" dirty="0" smtClean="0"/>
              <a:t>Statisckou významnost vyčepané variability je možné testovat pomocí analýzy rozptylu</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14</a:t>
            </a:fld>
            <a:endParaRPr lang="cs-CZ"/>
          </a:p>
        </p:txBody>
      </p:sp>
      <p:graphicFrame>
        <p:nvGraphicFramePr>
          <p:cNvPr id="7" name="Object 6"/>
          <p:cNvGraphicFramePr>
            <a:graphicFrameLocks noChangeAspect="1"/>
          </p:cNvGraphicFramePr>
          <p:nvPr>
            <p:extLst>
              <p:ext uri="{D42A27DB-BD31-4B8C-83A1-F6EECF244321}">
                <p14:modId xmlns:p14="http://schemas.microsoft.com/office/powerpoint/2010/main" val="70901576"/>
              </p:ext>
            </p:extLst>
          </p:nvPr>
        </p:nvGraphicFramePr>
        <p:xfrm>
          <a:off x="107504" y="3284984"/>
          <a:ext cx="2879725" cy="2879725"/>
        </p:xfrm>
        <a:graphic>
          <a:graphicData uri="http://schemas.openxmlformats.org/presentationml/2006/ole">
            <mc:AlternateContent xmlns:mc="http://schemas.openxmlformats.org/markup-compatibility/2006">
              <mc:Choice xmlns:v="urn:schemas-microsoft-com:vml" Requires="v">
                <p:oleObj spid="_x0000_s490519" name="Graph" r:id="rId3" imgW="2880000" imgH="2880000" progId="STATISTICA.Graph">
                  <p:embed/>
                </p:oleObj>
              </mc:Choice>
              <mc:Fallback>
                <p:oleObj name="Graph" r:id="rId3" imgW="2880000" imgH="2880000" progId="STATISTICA.Graph">
                  <p:embed/>
                  <p:pic>
                    <p:nvPicPr>
                      <p:cNvPr id="0" name=""/>
                      <p:cNvPicPr/>
                      <p:nvPr/>
                    </p:nvPicPr>
                    <p:blipFill>
                      <a:blip r:embed="rId4"/>
                      <a:stretch>
                        <a:fillRect/>
                      </a:stretch>
                    </p:blipFill>
                    <p:spPr>
                      <a:xfrm>
                        <a:off x="107504" y="3284984"/>
                        <a:ext cx="2879725" cy="28797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971863615"/>
              </p:ext>
            </p:extLst>
          </p:nvPr>
        </p:nvGraphicFramePr>
        <p:xfrm>
          <a:off x="3060130" y="3285579"/>
          <a:ext cx="2879725" cy="2879725"/>
        </p:xfrm>
        <a:graphic>
          <a:graphicData uri="http://schemas.openxmlformats.org/presentationml/2006/ole">
            <mc:AlternateContent xmlns:mc="http://schemas.openxmlformats.org/markup-compatibility/2006">
              <mc:Choice xmlns:v="urn:schemas-microsoft-com:vml" Requires="v">
                <p:oleObj spid="_x0000_s490520" name="Graph" r:id="rId5" imgW="2880000" imgH="2880000" progId="STATISTICA.Graph">
                  <p:embed/>
                </p:oleObj>
              </mc:Choice>
              <mc:Fallback>
                <p:oleObj name="Graph" r:id="rId5" imgW="2880000" imgH="2880000" progId="STATISTICA.Graph">
                  <p:embed/>
                  <p:pic>
                    <p:nvPicPr>
                      <p:cNvPr id="0" name=""/>
                      <p:cNvPicPr/>
                      <p:nvPr/>
                    </p:nvPicPr>
                    <p:blipFill>
                      <a:blip r:embed="rId6"/>
                      <a:stretch>
                        <a:fillRect/>
                      </a:stretch>
                    </p:blipFill>
                    <p:spPr>
                      <a:xfrm>
                        <a:off x="3060130" y="3285579"/>
                        <a:ext cx="2879725" cy="28797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088705416"/>
              </p:ext>
            </p:extLst>
          </p:nvPr>
        </p:nvGraphicFramePr>
        <p:xfrm>
          <a:off x="6012160" y="3284984"/>
          <a:ext cx="2879725" cy="2879725"/>
        </p:xfrm>
        <a:graphic>
          <a:graphicData uri="http://schemas.openxmlformats.org/presentationml/2006/ole">
            <mc:AlternateContent xmlns:mc="http://schemas.openxmlformats.org/markup-compatibility/2006">
              <mc:Choice xmlns:v="urn:schemas-microsoft-com:vml" Requires="v">
                <p:oleObj spid="_x0000_s490521" name="Graph" r:id="rId7" imgW="2880000" imgH="2880000" progId="STATISTICA.Graph">
                  <p:embed/>
                </p:oleObj>
              </mc:Choice>
              <mc:Fallback>
                <p:oleObj name="Graph" r:id="rId7" imgW="2880000" imgH="2880000" progId="STATISTICA.Graph">
                  <p:embed/>
                  <p:pic>
                    <p:nvPicPr>
                      <p:cNvPr id="0" name=""/>
                      <p:cNvPicPr/>
                      <p:nvPr/>
                    </p:nvPicPr>
                    <p:blipFill>
                      <a:blip r:embed="rId8"/>
                      <a:stretch>
                        <a:fillRect/>
                      </a:stretch>
                    </p:blipFill>
                    <p:spPr>
                      <a:xfrm>
                        <a:off x="6012160" y="3284984"/>
                        <a:ext cx="2879725" cy="2879725"/>
                      </a:xfrm>
                      <a:prstGeom prst="rect">
                        <a:avLst/>
                      </a:prstGeom>
                    </p:spPr>
                  </p:pic>
                </p:oleObj>
              </mc:Fallback>
            </mc:AlternateContent>
          </a:graphicData>
        </a:graphic>
      </p:graphicFrame>
    </p:spTree>
    <p:extLst>
      <p:ext uri="{BB962C8B-B14F-4D97-AF65-F5344CB8AC3E}">
        <p14:creationId xmlns:p14="http://schemas.microsoft.com/office/powerpoint/2010/main" val="208638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Ověření modelu na nezávislém souboru</a:t>
            </a:r>
            <a:endParaRPr lang="cs-CZ" dirty="0"/>
          </a:p>
        </p:txBody>
      </p:sp>
      <p:sp>
        <p:nvSpPr>
          <p:cNvPr id="3" name="Content Placeholder 2"/>
          <p:cNvSpPr>
            <a:spLocks noGrp="1"/>
          </p:cNvSpPr>
          <p:nvPr>
            <p:ph idx="1"/>
          </p:nvPr>
        </p:nvSpPr>
        <p:spPr>
          <a:xfrm>
            <a:off x="179512" y="947861"/>
            <a:ext cx="8229600" cy="5361459"/>
          </a:xfrm>
        </p:spPr>
        <p:txBody>
          <a:bodyPr>
            <a:normAutofit/>
          </a:bodyPr>
          <a:lstStyle/>
          <a:p>
            <a:r>
              <a:rPr lang="cs-CZ" dirty="0" smtClean="0"/>
              <a:t>Při tvorbě modelů může dojít k problému, kdy vytvořený model je perfektně „vycvičen“ řešit danou úlohu na datovém soubor na němž byla vytvořena</a:t>
            </a:r>
          </a:p>
          <a:p>
            <a:r>
              <a:rPr lang="cs-CZ" dirty="0" smtClean="0"/>
              <a:t>Z tohoto důvodu je problematické testovat výsledky modelu na stejném souboru, na němž byla vytvořena -</a:t>
            </a:r>
            <a:r>
              <a:rPr lang="en-US" dirty="0" smtClean="0"/>
              <a:t>&gt; </a:t>
            </a:r>
            <a:r>
              <a:rPr lang="en-US" u="sng" dirty="0" err="1" smtClean="0"/>
              <a:t>jde</a:t>
            </a:r>
            <a:r>
              <a:rPr lang="en-US" u="sng" dirty="0" smtClean="0"/>
              <a:t> o d</a:t>
            </a:r>
            <a:r>
              <a:rPr lang="cs-CZ" u="sng" dirty="0" err="1" smtClean="0"/>
              <a:t>ůkaz</a:t>
            </a:r>
            <a:r>
              <a:rPr lang="cs-CZ" u="sng" dirty="0" smtClean="0"/>
              <a:t> kruhem</a:t>
            </a:r>
          </a:p>
          <a:p>
            <a:r>
              <a:rPr lang="cs-CZ" dirty="0" smtClean="0"/>
              <a:t>Řešením je testování výsledků modelu na souboru se známým výsledkem (zde známým zařazením objektů do skupin), který se nepodílel  na definici modelu</a:t>
            </a:r>
          </a:p>
          <a:p>
            <a:pPr lvl="1"/>
            <a:r>
              <a:rPr lang="cs-CZ" dirty="0" err="1" smtClean="0"/>
              <a:t>Krosvalidace</a:t>
            </a:r>
            <a:r>
              <a:rPr lang="cs-CZ" dirty="0" smtClean="0"/>
              <a:t> </a:t>
            </a:r>
          </a:p>
          <a:p>
            <a:pPr lvl="2"/>
            <a:r>
              <a:rPr lang="cs-CZ" dirty="0" smtClean="0"/>
              <a:t>datový soubor je náhodně rozdělen na několik </a:t>
            </a:r>
            <a:r>
              <a:rPr lang="cs-CZ" dirty="0" err="1" smtClean="0"/>
              <a:t>podsouborů</a:t>
            </a:r>
            <a:r>
              <a:rPr lang="cs-CZ" dirty="0" smtClean="0"/>
              <a:t> (2 nebo více)</a:t>
            </a:r>
          </a:p>
          <a:p>
            <a:pPr lvl="2"/>
            <a:r>
              <a:rPr lang="cs-CZ" dirty="0" smtClean="0"/>
              <a:t>Na jednom </a:t>
            </a:r>
            <a:r>
              <a:rPr lang="cs-CZ" dirty="0" err="1" smtClean="0"/>
              <a:t>podsouboru</a:t>
            </a:r>
            <a:r>
              <a:rPr lang="cs-CZ" dirty="0" smtClean="0"/>
              <a:t> je vytvořen model a jeho výsledky testovány na zbývajících </a:t>
            </a:r>
            <a:r>
              <a:rPr lang="cs-CZ" dirty="0" err="1" smtClean="0"/>
              <a:t>podsouborech</a:t>
            </a:r>
            <a:endParaRPr lang="cs-CZ" dirty="0" smtClean="0"/>
          </a:p>
          <a:p>
            <a:pPr lvl="2"/>
            <a:r>
              <a:rPr lang="cs-CZ" dirty="0" smtClean="0"/>
              <a:t>Výpočet je proveden postupně na všech </a:t>
            </a:r>
            <a:r>
              <a:rPr lang="cs-CZ" dirty="0" err="1" smtClean="0"/>
              <a:t>podsouborech</a:t>
            </a:r>
            <a:endParaRPr lang="cs-CZ" dirty="0" smtClean="0"/>
          </a:p>
          <a:p>
            <a:pPr lvl="1"/>
            <a:r>
              <a:rPr lang="cs-CZ" dirty="0" err="1" smtClean="0"/>
              <a:t>One</a:t>
            </a:r>
            <a:r>
              <a:rPr lang="cs-CZ" dirty="0" smtClean="0"/>
              <a:t> </a:t>
            </a:r>
            <a:r>
              <a:rPr lang="cs-CZ" dirty="0" err="1" smtClean="0"/>
              <a:t>out</a:t>
            </a:r>
            <a:r>
              <a:rPr lang="cs-CZ" dirty="0" smtClean="0"/>
              <a:t> </a:t>
            </a:r>
            <a:r>
              <a:rPr lang="cs-CZ" dirty="0" err="1" smtClean="0"/>
              <a:t>leave</a:t>
            </a:r>
            <a:r>
              <a:rPr lang="cs-CZ" dirty="0" smtClean="0"/>
              <a:t> </a:t>
            </a:r>
            <a:r>
              <a:rPr lang="cs-CZ" dirty="0" err="1" smtClean="0"/>
              <a:t>out</a:t>
            </a:r>
            <a:r>
              <a:rPr lang="cs-CZ" dirty="0" smtClean="0"/>
              <a:t> </a:t>
            </a:r>
          </a:p>
          <a:p>
            <a:pPr lvl="2"/>
            <a:r>
              <a:rPr lang="cs-CZ" dirty="0" smtClean="0"/>
              <a:t>Model je vytvořen na celém souboru bez jednoho objektu</a:t>
            </a:r>
          </a:p>
          <a:p>
            <a:pPr lvl="2"/>
            <a:r>
              <a:rPr lang="cs-CZ" dirty="0" smtClean="0"/>
              <a:t>na tomto objektu je model testován</a:t>
            </a:r>
          </a:p>
          <a:p>
            <a:pPr lvl="2"/>
            <a:r>
              <a:rPr lang="cs-CZ" dirty="0" smtClean="0"/>
              <a:t> postup je zopakován pro všechny objekty</a:t>
            </a:r>
          </a:p>
          <a:p>
            <a:pPr lvl="1"/>
            <a:r>
              <a:rPr lang="cs-CZ" dirty="0" smtClean="0"/>
              <a:t>Permutační metody</a:t>
            </a:r>
          </a:p>
          <a:p>
            <a:pPr lvl="2"/>
            <a:r>
              <a:rPr lang="cs-CZ" dirty="0" err="1" smtClean="0"/>
              <a:t>Jackknife</a:t>
            </a:r>
            <a:r>
              <a:rPr lang="cs-CZ" dirty="0" smtClean="0"/>
              <a:t>, </a:t>
            </a:r>
            <a:r>
              <a:rPr lang="cs-CZ" dirty="0" err="1" smtClean="0"/>
              <a:t>bootstrap</a:t>
            </a:r>
            <a:r>
              <a:rPr lang="cs-CZ" dirty="0" smtClean="0"/>
              <a:t> – model je postupně vytvářen</a:t>
            </a:r>
            <a:br>
              <a:rPr lang="cs-CZ" dirty="0" smtClean="0"/>
            </a:br>
            <a:r>
              <a:rPr lang="cs-CZ" dirty="0" smtClean="0"/>
              <a:t> na náhodných </a:t>
            </a:r>
            <a:r>
              <a:rPr lang="cs-CZ" dirty="0" err="1" smtClean="0"/>
              <a:t>podvýběrech</a:t>
            </a:r>
            <a:r>
              <a:rPr lang="cs-CZ" dirty="0" smtClean="0"/>
              <a:t> souboru a </a:t>
            </a:r>
            <a:br>
              <a:rPr lang="cs-CZ" dirty="0" smtClean="0"/>
            </a:br>
            <a:r>
              <a:rPr lang="cs-CZ" dirty="0" smtClean="0"/>
              <a:t>testován na zbytku dat</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15</a:t>
            </a:fld>
            <a:endParaRPr lang="cs-CZ"/>
          </a:p>
        </p:txBody>
      </p:sp>
      <p:sp>
        <p:nvSpPr>
          <p:cNvPr id="5" name="Rectangle 4"/>
          <p:cNvSpPr/>
          <p:nvPr/>
        </p:nvSpPr>
        <p:spPr>
          <a:xfrm>
            <a:off x="6588224" y="4581128"/>
            <a:ext cx="1346448" cy="64807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smtClean="0">
                <a:solidFill>
                  <a:schemeClr val="tx1"/>
                </a:solidFill>
              </a:rPr>
              <a:t>Podsoubor</a:t>
            </a:r>
            <a:r>
              <a:rPr lang="cs-CZ" sz="1600" dirty="0" smtClean="0">
                <a:solidFill>
                  <a:schemeClr val="tx1"/>
                </a:solidFill>
              </a:rPr>
              <a:t> I</a:t>
            </a:r>
            <a:br>
              <a:rPr lang="cs-CZ" sz="1600" dirty="0" smtClean="0">
                <a:solidFill>
                  <a:schemeClr val="tx1"/>
                </a:solidFill>
              </a:rPr>
            </a:br>
            <a:r>
              <a:rPr lang="cs-CZ" sz="1600" dirty="0" smtClean="0">
                <a:solidFill>
                  <a:schemeClr val="tx1"/>
                </a:solidFill>
              </a:rPr>
              <a:t>Model I</a:t>
            </a:r>
            <a:endParaRPr lang="cs-CZ" sz="1600" dirty="0">
              <a:solidFill>
                <a:schemeClr val="tx1"/>
              </a:solidFill>
            </a:endParaRPr>
          </a:p>
        </p:txBody>
      </p:sp>
      <p:sp>
        <p:nvSpPr>
          <p:cNvPr id="6" name="Rectangle 5"/>
          <p:cNvSpPr/>
          <p:nvPr/>
        </p:nvSpPr>
        <p:spPr>
          <a:xfrm>
            <a:off x="6588224" y="5229200"/>
            <a:ext cx="1346448" cy="64807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smtClean="0">
                <a:solidFill>
                  <a:schemeClr val="tx1"/>
                </a:solidFill>
              </a:rPr>
              <a:t>Podsoubor</a:t>
            </a:r>
            <a:r>
              <a:rPr lang="cs-CZ" sz="1600" dirty="0" smtClean="0">
                <a:solidFill>
                  <a:schemeClr val="tx1"/>
                </a:solidFill>
              </a:rPr>
              <a:t> II</a:t>
            </a:r>
            <a:br>
              <a:rPr lang="cs-CZ" sz="1600" dirty="0" smtClean="0">
                <a:solidFill>
                  <a:schemeClr val="tx1"/>
                </a:solidFill>
              </a:rPr>
            </a:br>
            <a:r>
              <a:rPr lang="cs-CZ" sz="1600" dirty="0" smtClean="0">
                <a:solidFill>
                  <a:schemeClr val="tx1"/>
                </a:solidFill>
              </a:rPr>
              <a:t>Model II</a:t>
            </a:r>
            <a:endParaRPr lang="cs-CZ" sz="1600" dirty="0">
              <a:solidFill>
                <a:schemeClr val="tx1"/>
              </a:solidFill>
            </a:endParaRPr>
          </a:p>
        </p:txBody>
      </p:sp>
      <p:cxnSp>
        <p:nvCxnSpPr>
          <p:cNvPr id="8" name="Curved Connector 7"/>
          <p:cNvCxnSpPr>
            <a:stCxn id="5" idx="1"/>
            <a:endCxn id="6" idx="1"/>
          </p:cNvCxnSpPr>
          <p:nvPr/>
        </p:nvCxnSpPr>
        <p:spPr>
          <a:xfrm rot="10800000" flipV="1">
            <a:off x="6588224" y="4905164"/>
            <a:ext cx="1588" cy="648072"/>
          </a:xfrm>
          <a:prstGeom prst="curvedConnector3">
            <a:avLst>
              <a:gd name="adj1" fmla="val 14395466"/>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urved Connector 8"/>
          <p:cNvCxnSpPr>
            <a:stCxn id="6" idx="3"/>
            <a:endCxn id="5" idx="3"/>
          </p:cNvCxnSpPr>
          <p:nvPr/>
        </p:nvCxnSpPr>
        <p:spPr>
          <a:xfrm flipV="1">
            <a:off x="7934672" y="4905164"/>
            <a:ext cx="1588" cy="648072"/>
          </a:xfrm>
          <a:prstGeom prst="curvedConnector3">
            <a:avLst>
              <a:gd name="adj1" fmla="val 14395466"/>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32040" y="4942909"/>
            <a:ext cx="1440160" cy="584775"/>
          </a:xfrm>
          <a:prstGeom prst="rect">
            <a:avLst/>
          </a:prstGeom>
          <a:noFill/>
        </p:spPr>
        <p:txBody>
          <a:bodyPr wrap="square" rtlCol="0">
            <a:spAutoFit/>
          </a:bodyPr>
          <a:lstStyle/>
          <a:p>
            <a:pPr algn="r"/>
            <a:r>
              <a:rPr lang="cs-CZ" sz="1600" i="1" dirty="0" smtClean="0"/>
              <a:t>Testování Model I</a:t>
            </a:r>
            <a:endParaRPr lang="cs-CZ" sz="1600" i="1" dirty="0"/>
          </a:p>
        </p:txBody>
      </p:sp>
      <p:sp>
        <p:nvSpPr>
          <p:cNvPr id="13" name="TextBox 12"/>
          <p:cNvSpPr txBox="1"/>
          <p:nvPr/>
        </p:nvSpPr>
        <p:spPr>
          <a:xfrm>
            <a:off x="8135117" y="4929593"/>
            <a:ext cx="1440160" cy="584775"/>
          </a:xfrm>
          <a:prstGeom prst="rect">
            <a:avLst/>
          </a:prstGeom>
          <a:noFill/>
        </p:spPr>
        <p:txBody>
          <a:bodyPr wrap="square" rtlCol="0">
            <a:spAutoFit/>
          </a:bodyPr>
          <a:lstStyle/>
          <a:p>
            <a:r>
              <a:rPr lang="cs-CZ" sz="1600" i="1" dirty="0" smtClean="0"/>
              <a:t>Testování Model II</a:t>
            </a:r>
            <a:endParaRPr lang="cs-CZ" sz="1600"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Testování dílčích hypotéz</a:t>
            </a:r>
            <a:endParaRPr lang="cs-CZ" dirty="0"/>
          </a:p>
        </p:txBody>
      </p:sp>
      <p:sp>
        <p:nvSpPr>
          <p:cNvPr id="3" name="Content Placeholder 2"/>
          <p:cNvSpPr>
            <a:spLocks noGrp="1"/>
          </p:cNvSpPr>
          <p:nvPr>
            <p:ph idx="1"/>
          </p:nvPr>
        </p:nvSpPr>
        <p:spPr>
          <a:xfrm>
            <a:off x="457200" y="836712"/>
            <a:ext cx="8229600" cy="4857403"/>
          </a:xfrm>
        </p:spPr>
        <p:txBody>
          <a:bodyPr>
            <a:normAutofit/>
          </a:bodyPr>
          <a:lstStyle/>
          <a:p>
            <a:r>
              <a:rPr lang="cs-CZ" sz="1600" dirty="0" smtClean="0"/>
              <a:t>V řadě analýz je třeba pracovat se vzájemným testováním více skupin objektů stylem každý s každým</a:t>
            </a:r>
          </a:p>
          <a:p>
            <a:r>
              <a:rPr lang="cs-CZ" sz="1600" dirty="0" smtClean="0"/>
              <a:t>Obecný postup analýzy je</a:t>
            </a:r>
          </a:p>
          <a:p>
            <a:pPr lvl="1"/>
            <a:r>
              <a:rPr lang="cs-CZ" sz="1400" dirty="0" smtClean="0"/>
              <a:t>Testování celkové významnosti – všechny skupiny navzájem (ENG: among groups)</a:t>
            </a:r>
          </a:p>
          <a:p>
            <a:pPr lvl="1"/>
            <a:r>
              <a:rPr lang="cs-CZ" sz="1400" dirty="0" smtClean="0"/>
              <a:t>Pokud je zjištěna celková významnost pokračuje testování analýzou již konkrétních kombinací dvojic skupin (ENG: between)</a:t>
            </a:r>
          </a:p>
          <a:p>
            <a:r>
              <a:rPr lang="cs-CZ" sz="1600" dirty="0" smtClean="0"/>
              <a:t>Problémem je vliv mnohonásobného testování na statistickou významnost testů:</a:t>
            </a:r>
          </a:p>
          <a:p>
            <a:pPr lvl="1"/>
            <a:r>
              <a:rPr lang="cs-CZ" sz="1400" dirty="0" smtClean="0"/>
              <a:t>Každý jeden test má </a:t>
            </a:r>
            <a:r>
              <a:rPr lang="cs-CZ" sz="1400" dirty="0" smtClean="0">
                <a:latin typeface="Symbol" pitchFamily="18" charset="2"/>
              </a:rPr>
              <a:t>a</a:t>
            </a:r>
            <a:r>
              <a:rPr lang="cs-CZ" sz="1400" dirty="0" smtClean="0"/>
              <a:t>=0.05 (chyba I. druhu)</a:t>
            </a:r>
          </a:p>
          <a:p>
            <a:pPr lvl="1"/>
            <a:r>
              <a:rPr lang="cs-CZ" sz="1400" dirty="0" smtClean="0"/>
              <a:t>Při mnohonásobném testování stoupá pravděpodobnost, že alespoň u jednoho testu dojde k chybnému zamítnutí nulové hypotézy (tedy k chybě I. druhu)</a:t>
            </a:r>
            <a:endParaRPr lang="cs-CZ" sz="1400"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16</a:t>
            </a:fld>
            <a:endParaRPr lang="cs-CZ"/>
          </a:p>
        </p:txBody>
      </p:sp>
      <p:graphicFrame>
        <p:nvGraphicFramePr>
          <p:cNvPr id="5" name="Chart 4"/>
          <p:cNvGraphicFramePr>
            <a:graphicFrameLocks/>
          </p:cNvGraphicFramePr>
          <p:nvPr>
            <p:extLst>
              <p:ext uri="{D42A27DB-BD31-4B8C-83A1-F6EECF244321}">
                <p14:modId xmlns:p14="http://schemas.microsoft.com/office/powerpoint/2010/main" val="682595907"/>
              </p:ext>
            </p:extLst>
          </p:nvPr>
        </p:nvGraphicFramePr>
        <p:xfrm>
          <a:off x="1259632" y="3501008"/>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16200000">
            <a:off x="-83625" y="4628240"/>
            <a:ext cx="2418226" cy="307777"/>
          </a:xfrm>
          <a:prstGeom prst="rect">
            <a:avLst/>
          </a:prstGeom>
          <a:noFill/>
        </p:spPr>
        <p:txBody>
          <a:bodyPr wrap="none" rtlCol="0">
            <a:spAutoFit/>
          </a:bodyPr>
          <a:lstStyle/>
          <a:p>
            <a:r>
              <a:rPr lang="cs-CZ" sz="1400" dirty="0" smtClean="0"/>
              <a:t>p alespoň jedné chyby I. druhu</a:t>
            </a:r>
            <a:endParaRPr lang="cs-CZ" sz="1400" dirty="0"/>
          </a:p>
        </p:txBody>
      </p:sp>
      <p:sp>
        <p:nvSpPr>
          <p:cNvPr id="7" name="TextBox 6"/>
          <p:cNvSpPr txBox="1"/>
          <p:nvPr/>
        </p:nvSpPr>
        <p:spPr>
          <a:xfrm>
            <a:off x="3022047" y="6088665"/>
            <a:ext cx="1006558" cy="307777"/>
          </a:xfrm>
          <a:prstGeom prst="rect">
            <a:avLst/>
          </a:prstGeom>
          <a:noFill/>
        </p:spPr>
        <p:txBody>
          <a:bodyPr wrap="none" rtlCol="0">
            <a:spAutoFit/>
          </a:bodyPr>
          <a:lstStyle/>
          <a:p>
            <a:r>
              <a:rPr lang="cs-CZ" sz="1400" dirty="0" smtClean="0"/>
              <a:t>Počet testů</a:t>
            </a:r>
            <a:endParaRPr lang="cs-CZ" sz="1400" dirty="0"/>
          </a:p>
        </p:txBody>
      </p:sp>
      <p:sp>
        <p:nvSpPr>
          <p:cNvPr id="8" name="TextBox 7"/>
          <p:cNvSpPr txBox="1"/>
          <p:nvPr/>
        </p:nvSpPr>
        <p:spPr>
          <a:xfrm>
            <a:off x="6156176" y="4055272"/>
            <a:ext cx="2880320" cy="1477328"/>
          </a:xfrm>
          <a:prstGeom prst="rect">
            <a:avLst/>
          </a:prstGeom>
          <a:noFill/>
        </p:spPr>
        <p:txBody>
          <a:bodyPr wrap="square" rtlCol="0">
            <a:spAutoFit/>
          </a:bodyPr>
          <a:lstStyle/>
          <a:p>
            <a:r>
              <a:rPr lang="cs-CZ" dirty="0" smtClean="0"/>
              <a:t>Řešením jsou různé procedury korigující hodnotu p (např. Bonferroniho korekce, FWR, FDR procedury apod.)</a:t>
            </a:r>
            <a:endParaRPr lang="cs-CZ" dirty="0"/>
          </a:p>
        </p:txBody>
      </p:sp>
      <p:sp>
        <p:nvSpPr>
          <p:cNvPr id="10" name="Right Arrow 9"/>
          <p:cNvSpPr/>
          <p:nvPr/>
        </p:nvSpPr>
        <p:spPr>
          <a:xfrm>
            <a:off x="5424886" y="4530100"/>
            <a:ext cx="6480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86669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Object 23"/>
          <p:cNvGraphicFramePr>
            <a:graphicFrameLocks noChangeAspect="1"/>
          </p:cNvGraphicFramePr>
          <p:nvPr>
            <p:extLst>
              <p:ext uri="{D42A27DB-BD31-4B8C-83A1-F6EECF244321}">
                <p14:modId xmlns:p14="http://schemas.microsoft.com/office/powerpoint/2010/main" val="2177792128"/>
              </p:ext>
            </p:extLst>
          </p:nvPr>
        </p:nvGraphicFramePr>
        <p:xfrm>
          <a:off x="6299845" y="3371759"/>
          <a:ext cx="2160587" cy="2160587"/>
        </p:xfrm>
        <a:graphic>
          <a:graphicData uri="http://schemas.openxmlformats.org/presentationml/2006/ole">
            <mc:AlternateContent xmlns:mc="http://schemas.openxmlformats.org/markup-compatibility/2006">
              <mc:Choice xmlns:v="urn:schemas-microsoft-com:vml" Requires="v">
                <p:oleObj spid="_x0000_s491554" name="Graph" r:id="rId3" imgW="2160000" imgH="2160000" progId="STATISTICA.Graph">
                  <p:embed/>
                </p:oleObj>
              </mc:Choice>
              <mc:Fallback>
                <p:oleObj name="Graph" r:id="rId3" imgW="2160000" imgH="2160000" progId="STATISTICA.Graph">
                  <p:embed/>
                  <p:pic>
                    <p:nvPicPr>
                      <p:cNvPr id="0" name=""/>
                      <p:cNvPicPr/>
                      <p:nvPr/>
                    </p:nvPicPr>
                    <p:blipFill>
                      <a:blip r:embed="rId4"/>
                      <a:stretch>
                        <a:fillRect/>
                      </a:stretch>
                    </p:blipFill>
                    <p:spPr>
                      <a:xfrm>
                        <a:off x="6299845" y="3371759"/>
                        <a:ext cx="2160587" cy="2160587"/>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160433898"/>
              </p:ext>
            </p:extLst>
          </p:nvPr>
        </p:nvGraphicFramePr>
        <p:xfrm>
          <a:off x="3275856" y="3371759"/>
          <a:ext cx="2160587" cy="2160587"/>
        </p:xfrm>
        <a:graphic>
          <a:graphicData uri="http://schemas.openxmlformats.org/presentationml/2006/ole">
            <mc:AlternateContent xmlns:mc="http://schemas.openxmlformats.org/markup-compatibility/2006">
              <mc:Choice xmlns:v="urn:schemas-microsoft-com:vml" Requires="v">
                <p:oleObj spid="_x0000_s491555" name="Graph" r:id="rId5" imgW="2160000" imgH="2160000" progId="STATISTICA.Graph">
                  <p:embed/>
                </p:oleObj>
              </mc:Choice>
              <mc:Fallback>
                <p:oleObj name="Graph" r:id="rId5" imgW="2160000" imgH="2160000" progId="STATISTICA.Graph">
                  <p:embed/>
                  <p:pic>
                    <p:nvPicPr>
                      <p:cNvPr id="0" name=""/>
                      <p:cNvPicPr/>
                      <p:nvPr/>
                    </p:nvPicPr>
                    <p:blipFill>
                      <a:blip r:embed="rId6"/>
                      <a:stretch>
                        <a:fillRect/>
                      </a:stretch>
                    </p:blipFill>
                    <p:spPr>
                      <a:xfrm>
                        <a:off x="3275856" y="3371759"/>
                        <a:ext cx="2160587" cy="2160587"/>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449173654"/>
              </p:ext>
            </p:extLst>
          </p:nvPr>
        </p:nvGraphicFramePr>
        <p:xfrm>
          <a:off x="251520" y="3371759"/>
          <a:ext cx="2160587" cy="2160587"/>
        </p:xfrm>
        <a:graphic>
          <a:graphicData uri="http://schemas.openxmlformats.org/presentationml/2006/ole">
            <mc:AlternateContent xmlns:mc="http://schemas.openxmlformats.org/markup-compatibility/2006">
              <mc:Choice xmlns:v="urn:schemas-microsoft-com:vml" Requires="v">
                <p:oleObj spid="_x0000_s491556" name="Graph" r:id="rId7" imgW="2160000" imgH="2160000" progId="STATISTICA.Graph">
                  <p:embed/>
                </p:oleObj>
              </mc:Choice>
              <mc:Fallback>
                <p:oleObj name="Graph" r:id="rId7" imgW="2160000" imgH="2160000" progId="STATISTICA.Graph">
                  <p:embed/>
                  <p:pic>
                    <p:nvPicPr>
                      <p:cNvPr id="0" name=""/>
                      <p:cNvPicPr/>
                      <p:nvPr/>
                    </p:nvPicPr>
                    <p:blipFill>
                      <a:blip r:embed="rId8"/>
                      <a:stretch>
                        <a:fillRect/>
                      </a:stretch>
                    </p:blipFill>
                    <p:spPr>
                      <a:xfrm>
                        <a:off x="251520" y="3371759"/>
                        <a:ext cx="2160587" cy="2160587"/>
                      </a:xfrm>
                      <a:prstGeom prst="rect">
                        <a:avLst/>
                      </a:prstGeom>
                    </p:spPr>
                  </p:pic>
                </p:oleObj>
              </mc:Fallback>
            </mc:AlternateContent>
          </a:graphicData>
        </a:graphic>
      </p:graphicFrame>
      <p:sp>
        <p:nvSpPr>
          <p:cNvPr id="2" name="Title 1"/>
          <p:cNvSpPr>
            <a:spLocks noGrp="1"/>
          </p:cNvSpPr>
          <p:nvPr>
            <p:ph type="title"/>
          </p:nvPr>
        </p:nvSpPr>
        <p:spPr>
          <a:xfrm>
            <a:off x="457200" y="-9164"/>
            <a:ext cx="8229600" cy="562074"/>
          </a:xfrm>
        </p:spPr>
        <p:txBody>
          <a:bodyPr>
            <a:normAutofit fontScale="90000"/>
          </a:bodyPr>
          <a:lstStyle/>
          <a:p>
            <a:r>
              <a:rPr lang="cs-CZ" dirty="0" smtClean="0"/>
              <a:t>Hlavní efekty a interakce</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17</a:t>
            </a:fld>
            <a:endParaRPr lang="cs-CZ"/>
          </a:p>
        </p:txBody>
      </p:sp>
      <p:graphicFrame>
        <p:nvGraphicFramePr>
          <p:cNvPr id="7" name="Object 6"/>
          <p:cNvGraphicFramePr>
            <a:graphicFrameLocks noChangeAspect="1"/>
          </p:cNvGraphicFramePr>
          <p:nvPr>
            <p:extLst>
              <p:ext uri="{D42A27DB-BD31-4B8C-83A1-F6EECF244321}">
                <p14:modId xmlns:p14="http://schemas.microsoft.com/office/powerpoint/2010/main" val="1313402524"/>
              </p:ext>
            </p:extLst>
          </p:nvPr>
        </p:nvGraphicFramePr>
        <p:xfrm>
          <a:off x="251520" y="404664"/>
          <a:ext cx="2160587" cy="2160587"/>
        </p:xfrm>
        <a:graphic>
          <a:graphicData uri="http://schemas.openxmlformats.org/presentationml/2006/ole">
            <mc:AlternateContent xmlns:mc="http://schemas.openxmlformats.org/markup-compatibility/2006">
              <mc:Choice xmlns:v="urn:schemas-microsoft-com:vml" Requires="v">
                <p:oleObj spid="_x0000_s491557" name="Graph" r:id="rId9" imgW="2160000" imgH="2160000" progId="STATISTICA.Graph">
                  <p:embed/>
                </p:oleObj>
              </mc:Choice>
              <mc:Fallback>
                <p:oleObj name="Graph" r:id="rId9" imgW="2160000" imgH="2160000" progId="STATISTICA.Graph">
                  <p:embed/>
                  <p:pic>
                    <p:nvPicPr>
                      <p:cNvPr id="0" name=""/>
                      <p:cNvPicPr/>
                      <p:nvPr/>
                    </p:nvPicPr>
                    <p:blipFill>
                      <a:blip r:embed="rId10"/>
                      <a:stretch>
                        <a:fillRect/>
                      </a:stretch>
                    </p:blipFill>
                    <p:spPr>
                      <a:xfrm>
                        <a:off x="251520" y="404664"/>
                        <a:ext cx="2160587" cy="2160587"/>
                      </a:xfrm>
                      <a:prstGeom prst="rect">
                        <a:avLst/>
                      </a:prstGeom>
                    </p:spPr>
                  </p:pic>
                </p:oleObj>
              </mc:Fallback>
            </mc:AlternateContent>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8593800"/>
              </p:ext>
            </p:extLst>
          </p:nvPr>
        </p:nvGraphicFramePr>
        <p:xfrm>
          <a:off x="179512" y="2348880"/>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dirty="0">
                          <a:effectLst/>
                        </a:rPr>
                        <a:t>p</a:t>
                      </a:r>
                      <a:endParaRPr lang="cs-CZ" sz="900" b="1" i="0" u="none" strike="noStrike" dirty="0">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8165.3</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b="1" u="none" strike="noStrike">
                          <a:solidFill>
                            <a:srgbClr val="FF0000"/>
                          </a:solidFill>
                          <a:effectLst/>
                        </a:rPr>
                        <a:t>Faktor 1</a:t>
                      </a:r>
                      <a:endParaRPr lang="cs-CZ" sz="900" b="1" i="0" u="none" strike="noStrike">
                        <a:solidFill>
                          <a:srgbClr val="FF0000"/>
                        </a:solidFill>
                        <a:effectLst/>
                        <a:latin typeface="Arial"/>
                      </a:endParaRPr>
                    </a:p>
                  </a:txBody>
                  <a:tcPr marL="9525" marR="9525" marT="9525" marB="0" anchor="ctr"/>
                </a:tc>
                <a:tc>
                  <a:txBody>
                    <a:bodyPr/>
                    <a:lstStyle/>
                    <a:p>
                      <a:pPr algn="ctr" fontAlgn="ctr"/>
                      <a:r>
                        <a:rPr lang="cs-CZ" sz="900" b="1" u="none" strike="noStrike" kern="1200">
                          <a:solidFill>
                            <a:srgbClr val="FF0000"/>
                          </a:solidFill>
                          <a:effectLst/>
                          <a:latin typeface="+mn-lt"/>
                          <a:ea typeface="+mn-ea"/>
                          <a:cs typeface="+mn-cs"/>
                        </a:rPr>
                        <a:t>1978</a:t>
                      </a:r>
                    </a:p>
                  </a:txBody>
                  <a:tcPr marL="9525" marR="9525" marT="9525" marB="0" anchor="ctr"/>
                </a:tc>
                <a:tc>
                  <a:txBody>
                    <a:bodyPr/>
                    <a:lstStyle/>
                    <a:p>
                      <a:pPr algn="ctr" fontAlgn="ctr"/>
                      <a:r>
                        <a:rPr lang="cs-CZ" sz="900" b="1" u="none" strike="noStrike" kern="1200">
                          <a:solidFill>
                            <a:srgbClr val="FF0000"/>
                          </a:solidFill>
                          <a:effectLst/>
                          <a:latin typeface="+mn-lt"/>
                          <a:ea typeface="+mn-ea"/>
                          <a:cs typeface="+mn-cs"/>
                        </a:rPr>
                        <a:t>1</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1978</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482.2</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0.602</a:t>
                      </a:r>
                    </a:p>
                  </a:txBody>
                  <a:tcPr marL="9525" marR="9525" marT="9525" marB="0" anchor="ctr"/>
                </a:tc>
              </a:tr>
              <a:tr h="154375">
                <a:tc>
                  <a:txBody>
                    <a:bodyPr/>
                    <a:lstStyle/>
                    <a:p>
                      <a:pPr algn="ctr" fontAlgn="ctr"/>
                      <a:r>
                        <a:rPr lang="cs-CZ" sz="900" u="none" strike="noStrike" dirty="0" smtClean="0">
                          <a:effectLst/>
                        </a:rPr>
                        <a:t>F1*F2</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0.570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804</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196</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4</a:t>
                      </a:r>
                    </a:p>
                  </a:txBody>
                  <a:tcPr marL="9525" marR="9525" marT="9525" marB="0" anchor="ctr"/>
                </a:tc>
                <a:tc>
                  <a:txBody>
                    <a:bodyPr/>
                    <a:lstStyle/>
                    <a:p>
                      <a:pPr algn="ctr" fontAlgn="ctr"/>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algn="ctr" fontAlgn="ctr"/>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735286236"/>
              </p:ext>
            </p:extLst>
          </p:nvPr>
        </p:nvGraphicFramePr>
        <p:xfrm>
          <a:off x="3203501" y="404664"/>
          <a:ext cx="2160587" cy="2160587"/>
        </p:xfrm>
        <a:graphic>
          <a:graphicData uri="http://schemas.openxmlformats.org/presentationml/2006/ole">
            <mc:AlternateContent xmlns:mc="http://schemas.openxmlformats.org/markup-compatibility/2006">
              <mc:Choice xmlns:v="urn:schemas-microsoft-com:vml" Requires="v">
                <p:oleObj spid="_x0000_s491558" name="Graph" r:id="rId11" imgW="2160000" imgH="2160000" progId="STATISTICA.Graph">
                  <p:embed/>
                </p:oleObj>
              </mc:Choice>
              <mc:Fallback>
                <p:oleObj name="Graph" r:id="rId11" imgW="2160000" imgH="2160000" progId="STATISTICA.Graph">
                  <p:embed/>
                  <p:pic>
                    <p:nvPicPr>
                      <p:cNvPr id="0" name=""/>
                      <p:cNvPicPr/>
                      <p:nvPr/>
                    </p:nvPicPr>
                    <p:blipFill>
                      <a:blip r:embed="rId12"/>
                      <a:stretch>
                        <a:fillRect/>
                      </a:stretch>
                    </p:blipFill>
                    <p:spPr>
                      <a:xfrm>
                        <a:off x="3203501" y="404664"/>
                        <a:ext cx="2160587" cy="2160587"/>
                      </a:xfrm>
                      <a:prstGeom prst="rect">
                        <a:avLst/>
                      </a:prstGeom>
                    </p:spPr>
                  </p:pic>
                </p:oleObj>
              </mc:Fallback>
            </mc:AlternateContent>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014334846"/>
              </p:ext>
            </p:extLst>
          </p:nvPr>
        </p:nvGraphicFramePr>
        <p:xfrm>
          <a:off x="3059832" y="2348880"/>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8165.3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u="none" strike="noStrike">
                          <a:effectLst/>
                        </a:rPr>
                        <a:t>Faktor 1</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0.314</a:t>
                      </a:r>
                    </a:p>
                  </a:txBody>
                  <a:tcPr marL="9525" marR="9525" marT="9525" marB="0" anchor="ctr"/>
                </a:tc>
              </a:tr>
              <a:tr h="154375">
                <a:tc>
                  <a:txBody>
                    <a:bodyPr/>
                    <a:lstStyle/>
                    <a:p>
                      <a:pPr algn="ctr" fontAlgn="ctr"/>
                      <a:r>
                        <a:rPr lang="cs-CZ" sz="900" b="1" u="none" strike="noStrike">
                          <a:solidFill>
                            <a:srgbClr val="FF0000"/>
                          </a:solidFill>
                          <a:effectLst/>
                        </a:rPr>
                        <a:t>Faktor 2</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1891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1891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461.1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dirty="0" smtClean="0">
                          <a:effectLst/>
                        </a:rPr>
                        <a:t>F1*F2</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0.570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789290340"/>
              </p:ext>
            </p:extLst>
          </p:nvPr>
        </p:nvGraphicFramePr>
        <p:xfrm>
          <a:off x="6227837" y="404664"/>
          <a:ext cx="2160587" cy="2160587"/>
        </p:xfrm>
        <a:graphic>
          <a:graphicData uri="http://schemas.openxmlformats.org/presentationml/2006/ole">
            <mc:AlternateContent xmlns:mc="http://schemas.openxmlformats.org/markup-compatibility/2006">
              <mc:Choice xmlns:v="urn:schemas-microsoft-com:vml" Requires="v">
                <p:oleObj spid="_x0000_s491559" name="Graph" r:id="rId13" imgW="2160000" imgH="2160000" progId="STATISTICA.Graph">
                  <p:embed/>
                </p:oleObj>
              </mc:Choice>
              <mc:Fallback>
                <p:oleObj name="Graph" r:id="rId13" imgW="2160000" imgH="2160000" progId="STATISTICA.Graph">
                  <p:embed/>
                  <p:pic>
                    <p:nvPicPr>
                      <p:cNvPr id="0" name=""/>
                      <p:cNvPicPr/>
                      <p:nvPr/>
                    </p:nvPicPr>
                    <p:blipFill>
                      <a:blip r:embed="rId14"/>
                      <a:stretch>
                        <a:fillRect/>
                      </a:stretch>
                    </p:blipFill>
                    <p:spPr>
                      <a:xfrm>
                        <a:off x="6227837" y="404664"/>
                        <a:ext cx="2160587" cy="2160587"/>
                      </a:xfrm>
                      <a:prstGeom prst="rect">
                        <a:avLst/>
                      </a:prstGeom>
                    </p:spPr>
                  </p:pic>
                </p:oleObj>
              </mc:Fallback>
            </mc:AlternateContent>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777953382"/>
              </p:ext>
            </p:extLst>
          </p:nvPr>
        </p:nvGraphicFramePr>
        <p:xfrm>
          <a:off x="6156176" y="2348880"/>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57391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57391</a:t>
                      </a:r>
                    </a:p>
                  </a:txBody>
                  <a:tcPr marL="9525" marR="9525" marT="9525" marB="0" anchor="ctr"/>
                </a:tc>
                <a:tc>
                  <a:txBody>
                    <a:bodyPr/>
                    <a:lstStyle/>
                    <a:p>
                      <a:pPr marL="0" algn="ctr" defTabSz="914400" rtl="0" eaLnBrk="1" fontAlgn="ctr" latinLnBrk="0" hangingPunct="1"/>
                      <a:r>
                        <a:rPr lang="cs-CZ" sz="900" u="none" strike="noStrike" kern="1200" dirty="0" smtClean="0">
                          <a:solidFill>
                            <a:schemeClr val="dk1"/>
                          </a:solidFill>
                          <a:effectLst/>
                          <a:latin typeface="+mn-lt"/>
                          <a:ea typeface="+mn-ea"/>
                          <a:cs typeface="+mn-cs"/>
                        </a:rPr>
                        <a:t>13993</a:t>
                      </a:r>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b="0" u="none" strike="noStrike">
                          <a:solidFill>
                            <a:srgbClr val="FF0000"/>
                          </a:solidFill>
                          <a:effectLst/>
                        </a:rPr>
                        <a:t>Faktor 1</a:t>
                      </a:r>
                      <a:endParaRPr lang="cs-CZ" sz="900" b="0"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5293</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5293</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1290.7</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b="0" u="none" strike="noStrike">
                          <a:solidFill>
                            <a:srgbClr val="FF0000"/>
                          </a:solidFill>
                          <a:effectLst/>
                        </a:rPr>
                        <a:t>Faktor 2</a:t>
                      </a:r>
                      <a:endParaRPr lang="cs-CZ" sz="900" b="0"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861</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861</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209.9</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dirty="0" smtClean="0">
                          <a:effectLst/>
                        </a:rPr>
                        <a:t>F1*F2</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0.570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773566749"/>
              </p:ext>
            </p:extLst>
          </p:nvPr>
        </p:nvGraphicFramePr>
        <p:xfrm>
          <a:off x="179512" y="5316322"/>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dirty="0">
                          <a:effectLst/>
                        </a:rPr>
                        <a:t>p</a:t>
                      </a:r>
                      <a:endParaRPr lang="cs-CZ" sz="900" b="1" i="0" u="none" strike="noStrike" dirty="0">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28511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28511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6952.0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u="none" strike="noStrike">
                          <a:effectLst/>
                        </a:rPr>
                        <a:t>Faktor 1</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0.314</a:t>
                      </a:r>
                    </a:p>
                  </a:txBody>
                  <a:tcPr marL="9525" marR="9525" marT="9525" marB="0" anchor="ctr"/>
                </a:tc>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0.602</a:t>
                      </a:r>
                    </a:p>
                  </a:txBody>
                  <a:tcPr marL="9525" marR="9525" marT="9525" marB="0" anchor="ctr"/>
                </a:tc>
              </a:tr>
              <a:tr h="154375">
                <a:tc>
                  <a:txBody>
                    <a:bodyPr/>
                    <a:lstStyle/>
                    <a:p>
                      <a:pPr algn="ctr" fontAlgn="ctr"/>
                      <a:r>
                        <a:rPr lang="cs-CZ" sz="900" b="1" u="none" strike="noStrike" dirty="0" smtClean="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211.3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829144837"/>
              </p:ext>
            </p:extLst>
          </p:nvPr>
        </p:nvGraphicFramePr>
        <p:xfrm>
          <a:off x="3059832" y="5316322"/>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38863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38863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9476.2</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b="1" u="none" strike="noStrike">
                          <a:solidFill>
                            <a:srgbClr val="FF0000"/>
                          </a:solidFill>
                          <a:effectLst/>
                        </a:rPr>
                        <a:t>Faktor 1</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920</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920</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224.3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0.602</a:t>
                      </a:r>
                    </a:p>
                  </a:txBody>
                  <a:tcPr marL="9525" marR="9525" marT="9525" marB="0" anchor="ctr"/>
                </a:tc>
              </a:tr>
              <a:tr h="154375">
                <a:tc>
                  <a:txBody>
                    <a:bodyPr/>
                    <a:lstStyle/>
                    <a:p>
                      <a:pPr algn="ctr" fontAlgn="ctr"/>
                      <a:r>
                        <a:rPr lang="cs-CZ" sz="900" b="1" u="none" strike="noStrike" dirty="0" smtClean="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211.3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3590684811"/>
              </p:ext>
            </p:extLst>
          </p:nvPr>
        </p:nvGraphicFramePr>
        <p:xfrm>
          <a:off x="6156176" y="5316322"/>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45203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45203</a:t>
                      </a:r>
                    </a:p>
                  </a:txBody>
                  <a:tcPr marL="9525" marR="9525" marT="9525" marB="0" anchor="ctr"/>
                </a:tc>
                <a:tc>
                  <a:txBody>
                    <a:bodyPr/>
                    <a:lstStyle/>
                    <a:p>
                      <a:pPr marL="0" algn="ctr" defTabSz="914400" rtl="0" eaLnBrk="1" fontAlgn="ctr" latinLnBrk="0" hangingPunct="1"/>
                      <a:r>
                        <a:rPr lang="cs-CZ" sz="900" u="none" strike="noStrike" kern="1200" dirty="0" smtClean="0">
                          <a:solidFill>
                            <a:schemeClr val="dk1"/>
                          </a:solidFill>
                          <a:effectLst/>
                          <a:latin typeface="+mn-lt"/>
                          <a:ea typeface="+mn-ea"/>
                          <a:cs typeface="+mn-cs"/>
                        </a:rPr>
                        <a:t>13596</a:t>
                      </a:r>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b="1" u="none" strike="noStrike" dirty="0">
                          <a:solidFill>
                            <a:srgbClr val="FF0000"/>
                          </a:solidFill>
                          <a:effectLst/>
                        </a:rPr>
                        <a:t>Faktor 1</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4799</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4799</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1443.4</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b="1" u="none" strike="noStrike">
                          <a:solidFill>
                            <a:srgbClr val="FF0000"/>
                          </a:solidFill>
                          <a:effectLst/>
                        </a:rPr>
                        <a:t>Faktor 2</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316</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316</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95.0</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b="1" u="none" strike="noStrike" dirty="0" smtClean="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175</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175</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52.5</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652</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3</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spTree>
    <p:extLst>
      <p:ext uri="{BB962C8B-B14F-4D97-AF65-F5344CB8AC3E}">
        <p14:creationId xmlns:p14="http://schemas.microsoft.com/office/powerpoint/2010/main" val="377586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Statistická významnost vs. praktické využití </a:t>
            </a:r>
            <a:r>
              <a:rPr lang="cs-CZ" dirty="0" smtClean="0"/>
              <a:t>modelu</a:t>
            </a:r>
            <a:endParaRPr lang="cs-CZ" dirty="0"/>
          </a:p>
        </p:txBody>
      </p:sp>
      <p:sp>
        <p:nvSpPr>
          <p:cNvPr id="3" name="Content Placeholder 2"/>
          <p:cNvSpPr>
            <a:spLocks noGrp="1"/>
          </p:cNvSpPr>
          <p:nvPr>
            <p:ph idx="1"/>
          </p:nvPr>
        </p:nvSpPr>
        <p:spPr/>
        <p:txBody>
          <a:bodyPr/>
          <a:lstStyle/>
          <a:p>
            <a:r>
              <a:rPr lang="cs-CZ" dirty="0" smtClean="0"/>
              <a:t>Při aplikaci modelu v praxi je třeba zohlednit jak zjištěné statistické významnosti, tak praktický význam výstupů modelu</a:t>
            </a:r>
          </a:p>
          <a:p>
            <a:r>
              <a:rPr lang="cs-CZ" dirty="0" smtClean="0"/>
              <a:t>Jde o analogii k statistické vs. praktické významnosti rozdílů např. v t –testu</a:t>
            </a:r>
          </a:p>
          <a:p>
            <a:endParaRPr lang="cs-CZ" dirty="0"/>
          </a:p>
          <a:p>
            <a:r>
              <a:rPr lang="cs-CZ" dirty="0" smtClean="0"/>
              <a:t>Statistická významnost = vztah mezi proměnnými, rozdíl mezi skupinami není pouhá náhoda (respektivě je dostatečně nízká pravděpodobnost, že nejde o náhodu)</a:t>
            </a:r>
          </a:p>
          <a:p>
            <a:endParaRPr lang="cs-CZ" dirty="0"/>
          </a:p>
          <a:p>
            <a:r>
              <a:rPr lang="cs-CZ" dirty="0" smtClean="0"/>
              <a:t>Praktický význam modelu </a:t>
            </a:r>
          </a:p>
          <a:p>
            <a:pPr lvl="1"/>
            <a:r>
              <a:rPr lang="cs-CZ" dirty="0" smtClean="0"/>
              <a:t>Z hlediska prediktorů: změna predikované hodnoty při změně prediktoru je prakticky významná (např. velikost nárůstu krevního tlaku při změně věku o 10 let)</a:t>
            </a:r>
          </a:p>
          <a:p>
            <a:pPr lvl="1"/>
            <a:r>
              <a:rPr lang="cs-CZ" dirty="0" smtClean="0"/>
              <a:t>Z hlediska objektů: Individuální predikce pacienta je dostatečně přesná aby byla prakticky využitelná (predikce různých událostí – hospitalizace, úmrtí, vznik komplikací, výsledek léčby atd.)</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18</a:t>
            </a:fld>
            <a:endParaRPr lang="cs-CZ"/>
          </a:p>
        </p:txBody>
      </p:sp>
    </p:spTree>
    <p:extLst>
      <p:ext uri="{BB962C8B-B14F-4D97-AF65-F5344CB8AC3E}">
        <p14:creationId xmlns:p14="http://schemas.microsoft.com/office/powerpoint/2010/main" val="2286892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Rozsah aplikovatelnosti modelu</a:t>
            </a:r>
            <a:endParaRPr lang="cs-CZ" dirty="0"/>
          </a:p>
        </p:txBody>
      </p:sp>
      <p:sp>
        <p:nvSpPr>
          <p:cNvPr id="3" name="Content Placeholder 2"/>
          <p:cNvSpPr>
            <a:spLocks noGrp="1"/>
          </p:cNvSpPr>
          <p:nvPr>
            <p:ph idx="1"/>
          </p:nvPr>
        </p:nvSpPr>
        <p:spPr>
          <a:xfrm>
            <a:off x="457200" y="980728"/>
            <a:ext cx="8229600" cy="4857403"/>
          </a:xfrm>
        </p:spPr>
        <p:txBody>
          <a:bodyPr/>
          <a:lstStyle/>
          <a:p>
            <a:r>
              <a:rPr lang="cs-CZ" dirty="0" smtClean="0"/>
              <a:t>Modely je možné aplikovat pouze v rozsahu prediktorů, na nichž byly vyvinuty</a:t>
            </a:r>
          </a:p>
          <a:p>
            <a:r>
              <a:rPr lang="cs-CZ" dirty="0" smtClean="0"/>
              <a:t>Důvodem je naše neznalost chování vztahů mezi prediktory a predikovanou proměnnou mimo hranice v nichž byl model definován (typickými příklady jsou např. křivky dávka-odpověď, růst dětí v závislosti na věku, růst baktérií v závislosti na substrátu apod.)</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19</a:t>
            </a:fld>
            <a:endParaRPr lang="cs-CZ"/>
          </a:p>
        </p:txBody>
      </p:sp>
      <p:graphicFrame>
        <p:nvGraphicFramePr>
          <p:cNvPr id="5" name="Chart 4"/>
          <p:cNvGraphicFramePr>
            <a:graphicFrameLocks/>
          </p:cNvGraphicFramePr>
          <p:nvPr>
            <p:extLst>
              <p:ext uri="{D42A27DB-BD31-4B8C-83A1-F6EECF244321}">
                <p14:modId xmlns:p14="http://schemas.microsoft.com/office/powerpoint/2010/main" val="1967892576"/>
              </p:ext>
            </p:extLst>
          </p:nvPr>
        </p:nvGraphicFramePr>
        <p:xfrm>
          <a:off x="899592" y="2636912"/>
          <a:ext cx="5040560" cy="352839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16200000">
            <a:off x="304840" y="4086586"/>
            <a:ext cx="967124" cy="307777"/>
          </a:xfrm>
          <a:prstGeom prst="rect">
            <a:avLst/>
          </a:prstGeom>
          <a:noFill/>
        </p:spPr>
        <p:txBody>
          <a:bodyPr wrap="none" rtlCol="0">
            <a:spAutoFit/>
          </a:bodyPr>
          <a:lstStyle/>
          <a:p>
            <a:r>
              <a:rPr lang="cs-CZ" sz="1400" dirty="0" smtClean="0"/>
              <a:t>Výška (cm)</a:t>
            </a:r>
            <a:endParaRPr lang="cs-CZ" sz="1400" dirty="0"/>
          </a:p>
        </p:txBody>
      </p:sp>
      <p:sp>
        <p:nvSpPr>
          <p:cNvPr id="7" name="TextBox 6"/>
          <p:cNvSpPr txBox="1"/>
          <p:nvPr/>
        </p:nvSpPr>
        <p:spPr>
          <a:xfrm>
            <a:off x="2567662" y="6036402"/>
            <a:ext cx="916661" cy="307777"/>
          </a:xfrm>
          <a:prstGeom prst="rect">
            <a:avLst/>
          </a:prstGeom>
          <a:noFill/>
        </p:spPr>
        <p:txBody>
          <a:bodyPr wrap="none" rtlCol="0">
            <a:spAutoFit/>
          </a:bodyPr>
          <a:lstStyle/>
          <a:p>
            <a:r>
              <a:rPr lang="cs-CZ" sz="1400" dirty="0" smtClean="0"/>
              <a:t>Věk (roky)</a:t>
            </a:r>
            <a:endParaRPr lang="cs-CZ" sz="1400" dirty="0"/>
          </a:p>
        </p:txBody>
      </p:sp>
      <p:cxnSp>
        <p:nvCxnSpPr>
          <p:cNvPr id="9" name="Straight Connector 8"/>
          <p:cNvCxnSpPr/>
          <p:nvPr/>
        </p:nvCxnSpPr>
        <p:spPr>
          <a:xfrm flipV="1">
            <a:off x="2150394" y="2363994"/>
            <a:ext cx="3384376" cy="1800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50394" y="2818713"/>
            <a:ext cx="1485502" cy="3024336"/>
          </a:xfrm>
          <a:prstGeom prst="rect">
            <a:avLst/>
          </a:prstGeom>
          <a:noFill/>
          <a:ln w="9525">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Box 11"/>
          <p:cNvSpPr txBox="1"/>
          <p:nvPr/>
        </p:nvSpPr>
        <p:spPr>
          <a:xfrm>
            <a:off x="5076056" y="2647449"/>
            <a:ext cx="3508909" cy="369332"/>
          </a:xfrm>
          <a:prstGeom prst="rect">
            <a:avLst/>
          </a:prstGeom>
          <a:noFill/>
        </p:spPr>
        <p:txBody>
          <a:bodyPr wrap="none" rtlCol="0">
            <a:spAutoFit/>
          </a:bodyPr>
          <a:lstStyle/>
          <a:p>
            <a:r>
              <a:rPr lang="cs-CZ" dirty="0" smtClean="0"/>
              <a:t>Lineární model odvozený z části dat</a:t>
            </a:r>
            <a:endParaRPr lang="cs-CZ" dirty="0"/>
          </a:p>
        </p:txBody>
      </p:sp>
      <p:sp>
        <p:nvSpPr>
          <p:cNvPr id="13" name="TextBox 12"/>
          <p:cNvSpPr txBox="1"/>
          <p:nvPr/>
        </p:nvSpPr>
        <p:spPr>
          <a:xfrm>
            <a:off x="2195736" y="4509120"/>
            <a:ext cx="1368152" cy="738664"/>
          </a:xfrm>
          <a:prstGeom prst="rect">
            <a:avLst/>
          </a:prstGeom>
          <a:noFill/>
        </p:spPr>
        <p:txBody>
          <a:bodyPr wrap="square" rtlCol="0">
            <a:spAutoFit/>
          </a:bodyPr>
          <a:lstStyle/>
          <a:p>
            <a:r>
              <a:rPr lang="cs-CZ" sz="1400" dirty="0" smtClean="0"/>
              <a:t>Model dobře funguje v tomto rozsahu</a:t>
            </a:r>
            <a:endParaRPr lang="cs-CZ" sz="1400" dirty="0"/>
          </a:p>
        </p:txBody>
      </p:sp>
      <p:sp>
        <p:nvSpPr>
          <p:cNvPr id="14" name="Rectangle 13"/>
          <p:cNvSpPr/>
          <p:nvPr/>
        </p:nvSpPr>
        <p:spPr>
          <a:xfrm>
            <a:off x="3635896" y="2817001"/>
            <a:ext cx="1152128" cy="3024336"/>
          </a:xfrm>
          <a:prstGeom prst="rect">
            <a:avLst/>
          </a:prstGeom>
          <a:noFill/>
          <a:ln w="952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Box 14"/>
          <p:cNvSpPr txBox="1"/>
          <p:nvPr/>
        </p:nvSpPr>
        <p:spPr>
          <a:xfrm>
            <a:off x="3590554" y="4139788"/>
            <a:ext cx="1368152" cy="954107"/>
          </a:xfrm>
          <a:prstGeom prst="rect">
            <a:avLst/>
          </a:prstGeom>
          <a:noFill/>
        </p:spPr>
        <p:txBody>
          <a:bodyPr wrap="square" rtlCol="0">
            <a:spAutoFit/>
          </a:bodyPr>
          <a:lstStyle/>
          <a:p>
            <a:r>
              <a:rPr lang="cs-CZ" sz="1400" dirty="0" smtClean="0"/>
              <a:t>Při aplikaci v této oblasti model nadhodnocuje</a:t>
            </a:r>
            <a:endParaRPr lang="cs-CZ" sz="1400" dirty="0"/>
          </a:p>
        </p:txBody>
      </p:sp>
      <p:sp>
        <p:nvSpPr>
          <p:cNvPr id="16" name="TextBox 15"/>
          <p:cNvSpPr txBox="1"/>
          <p:nvPr/>
        </p:nvSpPr>
        <p:spPr>
          <a:xfrm>
            <a:off x="5508104" y="5949280"/>
            <a:ext cx="3240360" cy="307777"/>
          </a:xfrm>
          <a:prstGeom prst="rect">
            <a:avLst/>
          </a:prstGeom>
          <a:noFill/>
        </p:spPr>
        <p:txBody>
          <a:bodyPr wrap="square" rtlCol="0">
            <a:spAutoFit/>
          </a:bodyPr>
          <a:lstStyle/>
          <a:p>
            <a:r>
              <a:rPr lang="cs-CZ" sz="1400" dirty="0"/>
              <a:t>Data: WHO Growth reference 5-19 years </a:t>
            </a:r>
          </a:p>
        </p:txBody>
      </p:sp>
    </p:spTree>
    <p:extLst>
      <p:ext uri="{BB962C8B-B14F-4D97-AF65-F5344CB8AC3E}">
        <p14:creationId xmlns:p14="http://schemas.microsoft.com/office/powerpoint/2010/main" val="936066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smtClean="0"/>
              <a:t>FSTA: Pokročilé statistické metody</a:t>
            </a:r>
            <a:endParaRPr lang="cs-CZ" dirty="0"/>
          </a:p>
        </p:txBody>
      </p:sp>
      <p:sp>
        <p:nvSpPr>
          <p:cNvPr id="3" name="Subtitle 2"/>
          <p:cNvSpPr>
            <a:spLocks noGrp="1"/>
          </p:cNvSpPr>
          <p:nvPr>
            <p:ph type="subTitle" idx="1"/>
          </p:nvPr>
        </p:nvSpPr>
        <p:spPr/>
        <p:txBody>
          <a:bodyPr/>
          <a:lstStyle/>
          <a:p>
            <a:r>
              <a:rPr lang="cs-CZ" dirty="0" smtClean="0"/>
              <a:t>Stochastické modelování - úvod</a:t>
            </a:r>
            <a:endParaRPr lang="cs-CZ" dirty="0"/>
          </a:p>
        </p:txBody>
      </p:sp>
    </p:spTree>
    <p:extLst>
      <p:ext uri="{BB962C8B-B14F-4D97-AF65-F5344CB8AC3E}">
        <p14:creationId xmlns:p14="http://schemas.microsoft.com/office/powerpoint/2010/main" val="2608730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smtClean="0"/>
              <a:t>FSTA: Pokročilé statistické metody</a:t>
            </a:r>
            <a:endParaRPr lang="cs-CZ" dirty="0"/>
          </a:p>
        </p:txBody>
      </p:sp>
      <p:sp>
        <p:nvSpPr>
          <p:cNvPr id="3" name="Subtitle 2"/>
          <p:cNvSpPr>
            <a:spLocks noGrp="1"/>
          </p:cNvSpPr>
          <p:nvPr>
            <p:ph type="subTitle" idx="1"/>
          </p:nvPr>
        </p:nvSpPr>
        <p:spPr/>
        <p:txBody>
          <a:bodyPr/>
          <a:lstStyle/>
          <a:p>
            <a:r>
              <a:rPr lang="cs-CZ" dirty="0" smtClean="0"/>
              <a:t>Stochastické modelování - ANOVA</a:t>
            </a:r>
            <a:endParaRPr lang="cs-CZ" dirty="0"/>
          </a:p>
        </p:txBody>
      </p:sp>
    </p:spTree>
    <p:extLst>
      <p:ext uri="{BB962C8B-B14F-4D97-AF65-F5344CB8AC3E}">
        <p14:creationId xmlns:p14="http://schemas.microsoft.com/office/powerpoint/2010/main" val="2955676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ANOVA </a:t>
            </a:r>
            <a:endParaRPr lang="cs-CZ" dirty="0"/>
          </a:p>
        </p:txBody>
      </p:sp>
      <p:sp>
        <p:nvSpPr>
          <p:cNvPr id="3" name="Content Placeholder 2"/>
          <p:cNvSpPr>
            <a:spLocks noGrp="1"/>
          </p:cNvSpPr>
          <p:nvPr>
            <p:ph idx="1"/>
          </p:nvPr>
        </p:nvSpPr>
        <p:spPr/>
        <p:txBody>
          <a:bodyPr/>
          <a:lstStyle/>
          <a:p>
            <a:r>
              <a:rPr lang="cs-CZ" dirty="0"/>
              <a:t>Analýza rozptylu je základním nástrojem pro analýzu rozdílů mezi průměry v několika skupinách pacientů.</a:t>
            </a:r>
          </a:p>
          <a:p>
            <a:r>
              <a:rPr lang="cs-CZ" dirty="0"/>
              <a:t>Základní myšlenka, na níž je ANOVA založena, je rozdělení celkové variability v datech (neznámé, dané pouze náhodným rozložením) na část systematickou (spjatou s kategoriemi pacientů, vysvětlená variabilita) a část náhodnou. Pokud systematická, tedy nenáhodná a vysvětlitelná část variability převažujeme, považujeme daný kategoriální faktor za významný pro vysvětlení variability dat.</a:t>
            </a:r>
          </a:p>
          <a:p>
            <a:r>
              <a:rPr lang="cs-CZ" dirty="0"/>
              <a:t>Analýza rozptylu vyhodnocuje pouze celkový vliv faktoru na variabilitu, v případě analýzy jednotlivých kategorií je třeba využít tzv. post-hoc testy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21</a:t>
            </a:fld>
            <a:endParaRPr lang="cs-CZ"/>
          </a:p>
        </p:txBody>
      </p:sp>
    </p:spTree>
    <p:extLst>
      <p:ext uri="{BB962C8B-B14F-4D97-AF65-F5344CB8AC3E}">
        <p14:creationId xmlns:p14="http://schemas.microsoft.com/office/powerpoint/2010/main" val="1734570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ANOVA – předpoklady </a:t>
            </a:r>
            <a:endParaRPr lang="cs-CZ" dirty="0"/>
          </a:p>
        </p:txBody>
      </p:sp>
      <p:sp>
        <p:nvSpPr>
          <p:cNvPr id="3" name="Content Placeholder 2"/>
          <p:cNvSpPr>
            <a:spLocks noGrp="1"/>
          </p:cNvSpPr>
          <p:nvPr>
            <p:ph idx="1"/>
          </p:nvPr>
        </p:nvSpPr>
        <p:spPr/>
        <p:txBody>
          <a:bodyPr>
            <a:normAutofit fontScale="92500" lnSpcReduction="20000"/>
          </a:bodyPr>
          <a:lstStyle/>
          <a:p>
            <a:r>
              <a:rPr lang="cs-CZ" dirty="0"/>
              <a:t> </a:t>
            </a:r>
            <a:r>
              <a:rPr lang="cs-CZ" u="sng" dirty="0"/>
              <a:t>Symetrické rozložení hodnot</a:t>
            </a:r>
            <a:r>
              <a:rPr lang="cs-CZ" sz="1600" u="sng" dirty="0"/>
              <a:t> </a:t>
            </a:r>
            <a:r>
              <a:rPr lang="cs-CZ" u="sng" dirty="0"/>
              <a:t>a normalita odchylek</a:t>
            </a:r>
            <a:r>
              <a:rPr lang="cs-CZ" sz="1600" dirty="0"/>
              <a:t> </a:t>
            </a:r>
            <a:r>
              <a:rPr lang="cs-CZ" dirty="0"/>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a:p>
            <a:r>
              <a:rPr lang="cs-CZ" u="sng" dirty="0"/>
              <a:t>Homogenita rozptylu</a:t>
            </a:r>
            <a:r>
              <a:rPr lang="cs-CZ" dirty="0"/>
              <a:t> 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a:p>
            <a:r>
              <a:rPr lang="cs-CZ" u="sng" dirty="0"/>
              <a:t>Statistická nezávislost reziduí</a:t>
            </a:r>
            <a:r>
              <a:rPr lang="cs-CZ" dirty="0"/>
              <a:t>  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a:t>
            </a:r>
            <a:r>
              <a:rPr lang="cs-CZ" dirty="0" smtClean="0"/>
              <a:t>.</a:t>
            </a:r>
          </a:p>
          <a:p>
            <a:r>
              <a:rPr lang="cs-CZ" u="sng" dirty="0"/>
              <a:t>Aditivita</a:t>
            </a:r>
            <a:r>
              <a:rPr lang="cs-CZ" dirty="0"/>
              <a:t> 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22</a:t>
            </a:fld>
            <a:endParaRPr lang="cs-CZ"/>
          </a:p>
        </p:txBody>
      </p:sp>
    </p:spTree>
    <p:extLst>
      <p:ext uri="{BB962C8B-B14F-4D97-AF65-F5344CB8AC3E}">
        <p14:creationId xmlns:p14="http://schemas.microsoft.com/office/powerpoint/2010/main" val="858052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Princip ANOVA</a:t>
            </a:r>
            <a:endParaRPr lang="cs-CZ" dirty="0"/>
          </a:p>
        </p:txBody>
      </p:sp>
      <p:sp>
        <p:nvSpPr>
          <p:cNvPr id="3" name="Content Placeholder 2"/>
          <p:cNvSpPr>
            <a:spLocks noGrp="1"/>
          </p:cNvSpPr>
          <p:nvPr>
            <p:ph idx="1"/>
          </p:nvPr>
        </p:nvSpPr>
        <p:spPr>
          <a:xfrm>
            <a:off x="457200" y="1052736"/>
            <a:ext cx="8229600" cy="4857403"/>
          </a:xfrm>
        </p:spPr>
        <p:txBody>
          <a:bodyPr/>
          <a:lstStyle/>
          <a:p>
            <a:r>
              <a:rPr lang="cs-CZ" dirty="0"/>
              <a:t>Základním principem ANOVY je porovnání rozptylu připadajícího na:</a:t>
            </a:r>
          </a:p>
          <a:p>
            <a:pPr lvl="1"/>
            <a:r>
              <a:rPr lang="cs-CZ" sz="1500" dirty="0"/>
              <a:t>Rozdělení dat do skupin (tzv. effect, variance between groups)</a:t>
            </a:r>
          </a:p>
          <a:p>
            <a:pPr lvl="1"/>
            <a:r>
              <a:rPr lang="cs-CZ" sz="1500" dirty="0"/>
              <a:t>Variabilitu objektů uvnitř skupin (tzv. error, variance within groups), předpokládá se, že jde o náhodnou variabilitu (=error)</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23</a:t>
            </a:fld>
            <a:endParaRPr lang="cs-CZ"/>
          </a:p>
        </p:txBody>
      </p:sp>
      <p:pic>
        <p:nvPicPr>
          <p:cNvPr id="5" name="Picture 6" descr="ANOV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2349500"/>
            <a:ext cx="3111500" cy="40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Object 7"/>
          <p:cNvGraphicFramePr>
            <a:graphicFrameLocks noChangeAspect="1"/>
          </p:cNvGraphicFramePr>
          <p:nvPr/>
        </p:nvGraphicFramePr>
        <p:xfrm>
          <a:off x="4954588" y="3379788"/>
          <a:ext cx="1539875" cy="568325"/>
        </p:xfrm>
        <a:graphic>
          <a:graphicData uri="http://schemas.openxmlformats.org/presentationml/2006/ole">
            <mc:AlternateContent xmlns:mc="http://schemas.openxmlformats.org/markup-compatibility/2006">
              <mc:Choice xmlns:v="urn:schemas-microsoft-com:vml" Requires="v">
                <p:oleObj spid="_x0000_s485405" name="Rovnice" r:id="rId4" imgW="583920" imgH="215640" progId="Equation.3">
                  <p:embed/>
                </p:oleObj>
              </mc:Choice>
              <mc:Fallback>
                <p:oleObj name="Rovnice" r:id="rId4" imgW="58392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4588" y="3379788"/>
                        <a:ext cx="153987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8"/>
          <p:cNvGraphicFramePr>
            <a:graphicFrameLocks noChangeAspect="1"/>
          </p:cNvGraphicFramePr>
          <p:nvPr/>
        </p:nvGraphicFramePr>
        <p:xfrm>
          <a:off x="4854575" y="5180013"/>
          <a:ext cx="1673225" cy="568325"/>
        </p:xfrm>
        <a:graphic>
          <a:graphicData uri="http://schemas.openxmlformats.org/presentationml/2006/ole">
            <mc:AlternateContent xmlns:mc="http://schemas.openxmlformats.org/markup-compatibility/2006">
              <mc:Choice xmlns:v="urn:schemas-microsoft-com:vml" Requires="v">
                <p:oleObj spid="_x0000_s485406" name="Rovnice" r:id="rId6" imgW="634680" imgH="215640" progId="Equation.3">
                  <p:embed/>
                </p:oleObj>
              </mc:Choice>
              <mc:Fallback>
                <p:oleObj name="Rovnice" r:id="rId6" imgW="634680" imgH="2156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54575" y="5180013"/>
                        <a:ext cx="167322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endParaRPr lang="cs-CZ"/>
          </a:p>
        </p:txBody>
      </p:sp>
      <p:graphicFrame>
        <p:nvGraphicFramePr>
          <p:cNvPr id="9" name="Object 10"/>
          <p:cNvGraphicFramePr>
            <a:graphicFrameLocks noChangeAspect="1"/>
          </p:cNvGraphicFramePr>
          <p:nvPr/>
        </p:nvGraphicFramePr>
        <p:xfrm>
          <a:off x="7019925" y="2781300"/>
          <a:ext cx="1908175" cy="573088"/>
        </p:xfrm>
        <a:graphic>
          <a:graphicData uri="http://schemas.openxmlformats.org/presentationml/2006/ole">
            <mc:AlternateContent xmlns:mc="http://schemas.openxmlformats.org/markup-compatibility/2006">
              <mc:Choice xmlns:v="urn:schemas-microsoft-com:vml" Requires="v">
                <p:oleObj spid="_x0000_s485407" name="Rovnice" r:id="rId8" imgW="1396800" imgH="419040" progId="Equation.3">
                  <p:embed/>
                </p:oleObj>
              </mc:Choice>
              <mc:Fallback>
                <p:oleObj name="Rovnice" r:id="rId8" imgW="1396800" imgH="419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9925" y="2781300"/>
                        <a:ext cx="1908175" cy="57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a:spcBef>
                <a:spcPct val="50000"/>
              </a:spcBef>
            </a:pPr>
            <a:r>
              <a:rPr lang="cs-CZ" sz="1400" b="0" i="0" u="sng"/>
              <a:t>Výsledný poměr (F) porovnáme s tabulkami F rozložení pro </a:t>
            </a:r>
            <a:r>
              <a:rPr lang="cs-CZ" sz="1400" b="0" u="sng"/>
              <a:t>v</a:t>
            </a:r>
            <a:r>
              <a:rPr lang="cs-CZ" sz="1400" b="0" i="0" u="sng" baseline="-25000"/>
              <a:t>1</a:t>
            </a:r>
            <a:r>
              <a:rPr lang="cs-CZ" sz="1400" b="0" i="0" u="sng"/>
              <a:t> a </a:t>
            </a:r>
            <a:r>
              <a:rPr lang="cs-CZ" sz="1400" b="0" u="sng"/>
              <a:t>v</a:t>
            </a:r>
            <a:r>
              <a:rPr lang="cs-CZ" sz="1400" b="0" i="0" u="sng" baseline="-25000"/>
              <a:t>2</a:t>
            </a:r>
            <a:r>
              <a:rPr lang="cs-CZ" sz="1400" b="0" i="0" u="sng"/>
              <a:t> stupňů volnosti</a:t>
            </a:r>
          </a:p>
        </p:txBody>
      </p:sp>
      <p:sp>
        <p:nvSpPr>
          <p:cNvPr id="11"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eaLnBrk="1" hangingPunct="1">
              <a:spcBef>
                <a:spcPct val="50000"/>
              </a:spcBef>
            </a:pPr>
            <a:r>
              <a:rPr lang="cs-CZ" b="0" i="0"/>
              <a:t>SS=sum of squares</a:t>
            </a:r>
          </a:p>
        </p:txBody>
      </p:sp>
      <p:sp>
        <p:nvSpPr>
          <p:cNvPr id="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marL="457200" indent="-457200">
              <a:spcBef>
                <a:spcPct val="50000"/>
              </a:spcBef>
              <a:buFontTx/>
              <a:buAutoNum type="arabicPeriod"/>
            </a:pPr>
            <a:r>
              <a:rPr lang="cs-CZ" sz="1400" b="0" i="0" dirty="0"/>
              <a:t>Variabilita mezi skupinami</a:t>
            </a:r>
          </a:p>
          <a:p>
            <a:pPr marL="457200" indent="-457200">
              <a:spcBef>
                <a:spcPct val="50000"/>
              </a:spcBef>
            </a:pPr>
            <a:r>
              <a:rPr lang="cs-CZ" sz="1200" b="0" i="0" dirty="0"/>
              <a:t>Rozptyl je počítán pro celkový průměr (tzv. grand mean) a průměry v jednotlivých skupinách dat</a:t>
            </a:r>
          </a:p>
          <a:p>
            <a:pPr marL="457200" indent="-457200">
              <a:spcBef>
                <a:spcPct val="50000"/>
              </a:spcBef>
            </a:pPr>
            <a:r>
              <a:rPr lang="cs-CZ" sz="1200" b="0" i="0" dirty="0"/>
              <a:t>Stupně volnosti jsou odvozeny od počtu skupin (= počet skupin -1)</a:t>
            </a:r>
          </a:p>
        </p:txBody>
      </p:sp>
      <p:sp>
        <p:nvSpPr>
          <p:cNvPr id="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marL="457200" indent="-457200">
              <a:spcBef>
                <a:spcPct val="50000"/>
              </a:spcBef>
              <a:buFontTx/>
              <a:buAutoNum type="arabicPeriod" startAt="2"/>
            </a:pPr>
            <a:r>
              <a:rPr lang="cs-CZ" sz="1400" b="0" i="0"/>
              <a:t>Variabilita uvnitř skupin</a:t>
            </a:r>
          </a:p>
          <a:p>
            <a:pPr marL="457200" indent="-457200">
              <a:spcBef>
                <a:spcPct val="50000"/>
              </a:spcBef>
            </a:pPr>
            <a:r>
              <a:rPr lang="cs-CZ" sz="1200" b="0" i="0"/>
              <a:t>Rozptyl je počítán pro průměry jednotlivých skupin a objekty uvnitř příslušných, celková variabilita je pak sečtena pro všechny skupiny</a:t>
            </a:r>
          </a:p>
          <a:p>
            <a:pPr marL="457200" indent="-457200">
              <a:spcBef>
                <a:spcPct val="50000"/>
              </a:spcBef>
            </a:pPr>
            <a:r>
              <a:rPr lang="cs-CZ" sz="1200" b="0" i="0"/>
              <a:t>Stupně volnosti jsou odvozeny od počtu hodnot (= počet hodnot - počet skupin)</a:t>
            </a:r>
          </a:p>
        </p:txBody>
      </p:sp>
    </p:spTree>
    <p:extLst>
      <p:ext uri="{BB962C8B-B14F-4D97-AF65-F5344CB8AC3E}">
        <p14:creationId xmlns:p14="http://schemas.microsoft.com/office/powerpoint/2010/main" val="118037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Jednoduchý ANOVA design</a:t>
            </a:r>
          </a:p>
        </p:txBody>
      </p:sp>
      <p:sp>
        <p:nvSpPr>
          <p:cNvPr id="3" name="Content Placeholder 2"/>
          <p:cNvSpPr>
            <a:spLocks noGrp="1"/>
          </p:cNvSpPr>
          <p:nvPr>
            <p:ph idx="1"/>
          </p:nvPr>
        </p:nvSpPr>
        <p:spPr/>
        <p:txBody>
          <a:bodyPr/>
          <a:lstStyle/>
          <a:p>
            <a:r>
              <a:rPr kumimoji="1" lang="cs-CZ" dirty="0"/>
              <a:t>Nejjednodušším případem ANOVA designu je rozdělení na skupiny podle jednoho parametru</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24</a:t>
            </a:fld>
            <a:endParaRPr lang="cs-CZ"/>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25488" y="3741738"/>
            <a:ext cx="7842250" cy="2424112"/>
          </a:xfrm>
          <a:prstGeom prst="rect">
            <a:avLst/>
          </a:prstGeom>
          <a:noFill/>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675" y="2141538"/>
            <a:ext cx="2663825"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4941035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Nested ANOVA</a:t>
            </a:r>
          </a:p>
        </p:txBody>
      </p:sp>
      <p:sp>
        <p:nvSpPr>
          <p:cNvPr id="3" name="Content Placeholder 2"/>
          <p:cNvSpPr>
            <a:spLocks noGrp="1"/>
          </p:cNvSpPr>
          <p:nvPr>
            <p:ph idx="1"/>
          </p:nvPr>
        </p:nvSpPr>
        <p:spPr/>
        <p:txBody>
          <a:bodyPr/>
          <a:lstStyle/>
          <a:p>
            <a:r>
              <a:rPr lang="cs-CZ" dirty="0"/>
              <a:t>Rozdělení skupin na náhodné podskupiny (např. opakování experimentu)</a:t>
            </a:r>
          </a:p>
          <a:p>
            <a:r>
              <a:rPr lang="cs-CZ" dirty="0"/>
              <a:t> Cílem je zjistit, zda data v jedné skupině nejsou pouhou náhodou</a:t>
            </a:r>
          </a:p>
          <a:p>
            <a:r>
              <a:rPr lang="cs-CZ" dirty="0"/>
              <a:t> Nejprve je testována shoda podskupin v hlavních skupinách, </a:t>
            </a:r>
          </a:p>
          <a:p>
            <a:pPr lvl="1"/>
            <a:r>
              <a:rPr lang="cs-CZ" dirty="0"/>
              <a:t> pokud jsou shodné, je vše v pořádku</a:t>
            </a:r>
          </a:p>
          <a:p>
            <a:pPr lvl="1"/>
            <a:r>
              <a:rPr lang="cs-CZ" dirty="0"/>
              <a:t> pokud nejsou, stále lze zjišťovat, zda se variabilita uvnitř hlavních skupin liší od celkové variability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25</a:t>
            </a:fld>
            <a:endParaRPr lang="cs-CZ"/>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376" y="3573016"/>
            <a:ext cx="2297112"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351" y="3573016"/>
            <a:ext cx="22320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853758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Two way ANOVA</a:t>
            </a:r>
          </a:p>
        </p:txBody>
      </p:sp>
      <p:sp>
        <p:nvSpPr>
          <p:cNvPr id="3" name="Content Placeholder 2"/>
          <p:cNvSpPr>
            <a:spLocks noGrp="1"/>
          </p:cNvSpPr>
          <p:nvPr>
            <p:ph idx="1"/>
          </p:nvPr>
        </p:nvSpPr>
        <p:spPr/>
        <p:txBody>
          <a:bodyPr/>
          <a:lstStyle/>
          <a:p>
            <a:r>
              <a:rPr lang="cs-CZ" dirty="0"/>
              <a:t>Pro rozdělení do kategorií je zde více parametrů</a:t>
            </a:r>
          </a:p>
          <a:p>
            <a:r>
              <a:rPr lang="cs-CZ" dirty="0"/>
              <a:t>Na rozdíl od nested ANOVY nejde o náhodná opakování experimentu, ale o řízené zásahy (např.vliv pH a koncentrace O2)</a:t>
            </a:r>
          </a:p>
          <a:p>
            <a:r>
              <a:rPr lang="cs-CZ" dirty="0"/>
              <a:t>Kromě vlivu hlavních faktorů se uplatňuje i jejich interakce</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26</a:t>
            </a:fld>
            <a:endParaRPr lang="cs-CZ"/>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4813" y="2996952"/>
            <a:ext cx="5776912"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541889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ANOVA – základní výstup</a:t>
            </a:r>
          </a:p>
        </p:txBody>
      </p:sp>
      <p:sp>
        <p:nvSpPr>
          <p:cNvPr id="3" name="Content Placeholder 2"/>
          <p:cNvSpPr>
            <a:spLocks noGrp="1"/>
          </p:cNvSpPr>
          <p:nvPr>
            <p:ph idx="1"/>
          </p:nvPr>
        </p:nvSpPr>
        <p:spPr/>
        <p:txBody>
          <a:bodyPr/>
          <a:lstStyle/>
          <a:p>
            <a:r>
              <a:rPr lang="cs-CZ" dirty="0"/>
              <a:t>Základním výstupem analýzy rozptylu je </a:t>
            </a:r>
            <a:r>
              <a:rPr lang="cs-CZ" dirty="0" smtClean="0"/>
              <a:t>Tabulka </a:t>
            </a:r>
            <a:r>
              <a:rPr lang="cs-CZ" dirty="0"/>
              <a:t>ANOVA - frakcionace komponent rozptylu </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27</a:t>
            </a:fld>
            <a:endParaRPr lang="cs-CZ"/>
          </a:p>
        </p:txBody>
      </p:sp>
      <p:sp>
        <p:nvSpPr>
          <p:cNvPr id="5" name="Text Box 4"/>
          <p:cNvSpPr txBox="1">
            <a:spLocks noChangeArrowheads="1"/>
          </p:cNvSpPr>
          <p:nvPr/>
        </p:nvSpPr>
        <p:spPr bwMode="auto">
          <a:xfrm>
            <a:off x="1438275" y="2138363"/>
            <a:ext cx="1609725"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Zdroj rozptylu</a:t>
            </a:r>
          </a:p>
        </p:txBody>
      </p:sp>
      <p:grpSp>
        <p:nvGrpSpPr>
          <p:cNvPr id="6" name="Group 5"/>
          <p:cNvGrpSpPr>
            <a:grpSpLocks/>
          </p:cNvGrpSpPr>
          <p:nvPr/>
        </p:nvGrpSpPr>
        <p:grpSpPr bwMode="auto">
          <a:xfrm>
            <a:off x="1447800" y="2133600"/>
            <a:ext cx="6315075" cy="1828800"/>
            <a:chOff x="40" y="140"/>
            <a:chExt cx="550" cy="161"/>
          </a:xfrm>
        </p:grpSpPr>
        <p:sp>
          <p:nvSpPr>
            <p:cNvPr id="7" name="Line 6"/>
            <p:cNvSpPr>
              <a:spLocks noChangeShapeType="1"/>
            </p:cNvSpPr>
            <p:nvPr/>
          </p:nvSpPr>
          <p:spPr bwMode="auto">
            <a:xfrm>
              <a:off x="40" y="140"/>
              <a:ext cx="549"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 name="Line 7"/>
            <p:cNvSpPr>
              <a:spLocks noChangeShapeType="1"/>
            </p:cNvSpPr>
            <p:nvPr/>
          </p:nvSpPr>
          <p:spPr bwMode="auto">
            <a:xfrm>
              <a:off x="40" y="175"/>
              <a:ext cx="54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 name="Line 8"/>
            <p:cNvSpPr>
              <a:spLocks noChangeShapeType="1"/>
            </p:cNvSpPr>
            <p:nvPr/>
          </p:nvSpPr>
          <p:spPr bwMode="auto">
            <a:xfrm>
              <a:off x="41" y="301"/>
              <a:ext cx="549"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10" name="Text Box 9"/>
          <p:cNvSpPr txBox="1">
            <a:spLocks noChangeArrowheads="1"/>
          </p:cNvSpPr>
          <p:nvPr/>
        </p:nvSpPr>
        <p:spPr bwMode="auto">
          <a:xfrm>
            <a:off x="1438275" y="2695575"/>
            <a:ext cx="1533525"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400" i="0"/>
              <a:t>Pok. zásah</a:t>
            </a:r>
          </a:p>
          <a:p>
            <a:r>
              <a:rPr lang="cs-CZ" sz="1400" b="0" i="0"/>
              <a:t>(mezi skupinami)</a:t>
            </a:r>
          </a:p>
          <a:p>
            <a:endParaRPr lang="cs-CZ" sz="1400" b="0" i="0"/>
          </a:p>
          <a:p>
            <a:r>
              <a:rPr lang="cs-CZ" sz="1400" i="0"/>
              <a:t>Uvnitř skupin</a:t>
            </a:r>
          </a:p>
          <a:p>
            <a:endParaRPr lang="cs-CZ" sz="1400" b="0" i="0"/>
          </a:p>
          <a:p>
            <a:endParaRPr lang="cs-CZ" sz="1400" b="0" i="0"/>
          </a:p>
          <a:p>
            <a:endParaRPr lang="cs-CZ" sz="1400" b="0" i="0"/>
          </a:p>
          <a:p>
            <a:r>
              <a:rPr lang="cs-CZ" sz="1400" i="0"/>
              <a:t>Celkem</a:t>
            </a:r>
          </a:p>
          <a:p>
            <a:endParaRPr lang="cs-CZ" sz="1400" i="0"/>
          </a:p>
          <a:p>
            <a:endParaRPr lang="cs-CZ" sz="2000" b="0" i="0"/>
          </a:p>
          <a:p>
            <a:endParaRPr lang="cs-CZ" sz="1400" i="0"/>
          </a:p>
          <a:p>
            <a:r>
              <a:rPr lang="cs-CZ" sz="1400" i="0"/>
              <a:t>SS</a:t>
            </a:r>
            <a:r>
              <a:rPr lang="cs-CZ" sz="1400" i="0" baseline="-25000"/>
              <a:t>B</a:t>
            </a:r>
            <a:r>
              <a:rPr lang="cs-CZ" sz="1400" i="0"/>
              <a:t>/SS</a:t>
            </a:r>
            <a:r>
              <a:rPr lang="cs-CZ" sz="1400" i="0" baseline="-25000"/>
              <a:t>T</a:t>
            </a:r>
          </a:p>
          <a:p>
            <a:endParaRPr lang="cs-CZ" sz="1400" i="0"/>
          </a:p>
          <a:p>
            <a:endParaRPr lang="cs-CZ" sz="1400" i="0"/>
          </a:p>
          <a:p>
            <a:r>
              <a:rPr lang="cs-CZ" sz="1400" i="0"/>
              <a:t>MS</a:t>
            </a:r>
            <a:r>
              <a:rPr lang="cs-CZ" sz="1400" i="0" baseline="-25000"/>
              <a:t>B</a:t>
            </a:r>
            <a:r>
              <a:rPr lang="cs-CZ" sz="1400" i="0"/>
              <a:t>/MS</a:t>
            </a:r>
            <a:r>
              <a:rPr lang="cs-CZ" sz="1400" i="0" baseline="-25000"/>
              <a:t>T</a:t>
            </a:r>
          </a:p>
        </p:txBody>
      </p:sp>
      <p:sp>
        <p:nvSpPr>
          <p:cNvPr id="11" name="Text Box 10"/>
          <p:cNvSpPr txBox="1">
            <a:spLocks noChangeArrowheads="1"/>
          </p:cNvSpPr>
          <p:nvPr/>
        </p:nvSpPr>
        <p:spPr bwMode="auto">
          <a:xfrm>
            <a:off x="3043238" y="2100263"/>
            <a:ext cx="146685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St. v.</a:t>
            </a:r>
          </a:p>
        </p:txBody>
      </p:sp>
      <p:sp>
        <p:nvSpPr>
          <p:cNvPr id="12" name="Text Box 11"/>
          <p:cNvSpPr txBox="1">
            <a:spLocks noChangeArrowheads="1"/>
          </p:cNvSpPr>
          <p:nvPr/>
        </p:nvSpPr>
        <p:spPr bwMode="auto">
          <a:xfrm>
            <a:off x="3152775" y="2657475"/>
            <a:ext cx="5219700"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400" i="0"/>
              <a:t>a -1                        SS</a:t>
            </a:r>
            <a:r>
              <a:rPr lang="cs-CZ" sz="1400" i="0" baseline="-25000"/>
              <a:t>B</a:t>
            </a:r>
            <a:r>
              <a:rPr lang="cs-CZ" sz="1400" i="0"/>
              <a:t>          SS</a:t>
            </a:r>
            <a:r>
              <a:rPr lang="cs-CZ" sz="1400" i="0" baseline="-25000"/>
              <a:t>B</a:t>
            </a:r>
            <a:r>
              <a:rPr lang="cs-CZ" sz="1400" i="0"/>
              <a:t>/(a -1)        MS</a:t>
            </a:r>
            <a:r>
              <a:rPr lang="cs-CZ" sz="1400" i="0" baseline="-25000"/>
              <a:t>B</a:t>
            </a:r>
            <a:r>
              <a:rPr lang="cs-CZ" sz="1400" i="0"/>
              <a:t>/MS</a:t>
            </a:r>
            <a:r>
              <a:rPr lang="cs-CZ" sz="1400" i="0" baseline="-25000"/>
              <a:t>E</a:t>
            </a:r>
          </a:p>
          <a:p>
            <a:endParaRPr lang="cs-CZ" sz="1400" i="0"/>
          </a:p>
          <a:p>
            <a:endParaRPr lang="cs-CZ" sz="1400" i="0"/>
          </a:p>
          <a:p>
            <a:r>
              <a:rPr lang="cs-CZ" sz="1400" i="0"/>
              <a:t>N - a                       SS</a:t>
            </a:r>
            <a:r>
              <a:rPr lang="cs-CZ" sz="1400" i="0" baseline="-25000"/>
              <a:t>E </a:t>
            </a:r>
            <a:r>
              <a:rPr lang="cs-CZ" sz="1400" i="0"/>
              <a:t>         SS</a:t>
            </a:r>
            <a:r>
              <a:rPr lang="cs-CZ" sz="1400" i="0" baseline="-25000"/>
              <a:t>E</a:t>
            </a:r>
            <a:r>
              <a:rPr lang="cs-CZ" sz="1400" i="0"/>
              <a:t>/(N - a)</a:t>
            </a:r>
          </a:p>
          <a:p>
            <a:endParaRPr lang="cs-CZ" sz="1400" i="0"/>
          </a:p>
          <a:p>
            <a:endParaRPr lang="cs-CZ" sz="1400" i="0"/>
          </a:p>
          <a:p>
            <a:endParaRPr lang="cs-CZ" sz="1400" i="0"/>
          </a:p>
          <a:p>
            <a:r>
              <a:rPr lang="cs-CZ" sz="1400" i="0"/>
              <a:t>N -1                        SS</a:t>
            </a:r>
            <a:r>
              <a:rPr lang="cs-CZ" sz="1400" i="0" baseline="-25000"/>
              <a:t>T</a:t>
            </a:r>
          </a:p>
        </p:txBody>
      </p:sp>
      <p:sp>
        <p:nvSpPr>
          <p:cNvPr id="13" name="Text Box 12"/>
          <p:cNvSpPr txBox="1">
            <a:spLocks noChangeArrowheads="1"/>
          </p:cNvSpPr>
          <p:nvPr/>
        </p:nvSpPr>
        <p:spPr bwMode="auto">
          <a:xfrm>
            <a:off x="4572000" y="2114550"/>
            <a:ext cx="14954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SS</a:t>
            </a:r>
          </a:p>
        </p:txBody>
      </p:sp>
      <p:sp>
        <p:nvSpPr>
          <p:cNvPr id="14" name="Text Box 13"/>
          <p:cNvSpPr txBox="1">
            <a:spLocks noChangeArrowheads="1"/>
          </p:cNvSpPr>
          <p:nvPr/>
        </p:nvSpPr>
        <p:spPr bwMode="auto">
          <a:xfrm>
            <a:off x="5562600" y="2114550"/>
            <a:ext cx="11525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MS</a:t>
            </a:r>
          </a:p>
        </p:txBody>
      </p:sp>
      <p:sp>
        <p:nvSpPr>
          <p:cNvPr id="15" name="Text Box 14"/>
          <p:cNvSpPr txBox="1">
            <a:spLocks noChangeArrowheads="1"/>
          </p:cNvSpPr>
          <p:nvPr/>
        </p:nvSpPr>
        <p:spPr bwMode="auto">
          <a:xfrm>
            <a:off x="6781800" y="2114550"/>
            <a:ext cx="11525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F</a:t>
            </a:r>
          </a:p>
        </p:txBody>
      </p:sp>
      <p:sp>
        <p:nvSpPr>
          <p:cNvPr id="16"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endParaRPr lang="cs-CZ"/>
          </a:p>
        </p:txBody>
      </p:sp>
      <p:sp>
        <p:nvSpPr>
          <p:cNvPr id="17"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endParaRPr lang="cs-CZ"/>
          </a:p>
        </p:txBody>
      </p:sp>
      <p:sp>
        <p:nvSpPr>
          <p:cNvPr id="18" name="Text Box 17"/>
          <p:cNvSpPr txBox="1">
            <a:spLocks noChangeArrowheads="1"/>
          </p:cNvSpPr>
          <p:nvPr/>
        </p:nvSpPr>
        <p:spPr bwMode="auto">
          <a:xfrm>
            <a:off x="3200400" y="4953000"/>
            <a:ext cx="59436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b="0" i="0"/>
              <a:t>Kvantifikovaný podíl rozdílu mezi pokusnými zásahy na celkovém rozptylu</a:t>
            </a:r>
          </a:p>
        </p:txBody>
      </p:sp>
      <p:sp>
        <p:nvSpPr>
          <p:cNvPr id="19" name="Text Box 18"/>
          <p:cNvSpPr txBox="1">
            <a:spLocks noChangeArrowheads="1"/>
          </p:cNvSpPr>
          <p:nvPr/>
        </p:nvSpPr>
        <p:spPr bwMode="auto">
          <a:xfrm>
            <a:off x="3200400" y="5715000"/>
            <a:ext cx="371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b="0" i="0"/>
              <a:t>Statistická významnost rozdílu</a:t>
            </a:r>
          </a:p>
        </p:txBody>
      </p:sp>
    </p:spTree>
    <p:extLst>
      <p:ext uri="{BB962C8B-B14F-4D97-AF65-F5344CB8AC3E}">
        <p14:creationId xmlns:p14="http://schemas.microsoft.com/office/powerpoint/2010/main" val="28672978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Příklad: Anova - One way</a:t>
            </a:r>
          </a:p>
        </p:txBody>
      </p:sp>
      <p:sp>
        <p:nvSpPr>
          <p:cNvPr id="3" name="Content Placeholder 2"/>
          <p:cNvSpPr>
            <a:spLocks noGrp="1"/>
          </p:cNvSpPr>
          <p:nvPr>
            <p:ph idx="1"/>
          </p:nvPr>
        </p:nvSpPr>
        <p:spPr>
          <a:xfrm>
            <a:off x="457200" y="908720"/>
            <a:ext cx="8229600" cy="4857403"/>
          </a:xfrm>
        </p:spPr>
        <p:txBody>
          <a:bodyPr/>
          <a:lstStyle/>
          <a:p>
            <a:pPr marL="0" indent="0">
              <a:buNone/>
            </a:pPr>
            <a:r>
              <a:rPr lang="cs-CZ" dirty="0"/>
              <a:t>Dávka rostlinného stimulátoru  (0, 4, 8, 12  mg/l)</a:t>
            </a:r>
          </a:p>
          <a:p>
            <a:pPr marL="0" indent="0">
              <a:buNone/>
            </a:pPr>
            <a:r>
              <a:rPr lang="cs-CZ" dirty="0"/>
              <a:t>A = 4 ; n = </a:t>
            </a:r>
            <a:r>
              <a:rPr lang="cs-CZ" dirty="0" smtClean="0"/>
              <a:t>8</a:t>
            </a:r>
          </a:p>
          <a:p>
            <a:pPr marL="0" indent="0">
              <a:buNone/>
            </a:pPr>
            <a:endParaRPr lang="cs-CZ" dirty="0"/>
          </a:p>
          <a:p>
            <a:pPr marL="0" indent="0">
              <a:buNone/>
            </a:pPr>
            <a:r>
              <a:rPr lang="cs-CZ" dirty="0" smtClean="0">
                <a:solidFill>
                  <a:schemeClr val="accent2"/>
                </a:solidFill>
              </a:rPr>
              <a:t>I</a:t>
            </a:r>
            <a:r>
              <a:rPr lang="cs-CZ" dirty="0">
                <a:solidFill>
                  <a:schemeClr val="accent2"/>
                </a:solidFill>
              </a:rPr>
              <a:t>.      ANOVA</a:t>
            </a:r>
          </a:p>
          <a:p>
            <a:pPr marL="0" indent="0">
              <a:buNone/>
            </a:pPr>
            <a:r>
              <a:rPr lang="cs-CZ" dirty="0"/>
              <a:t>Bartlett's test:        P = 0,9847</a:t>
            </a:r>
          </a:p>
          <a:p>
            <a:pPr marL="0" indent="0">
              <a:buNone/>
            </a:pPr>
            <a:r>
              <a:rPr lang="cs-CZ" dirty="0"/>
              <a:t>K-S test:                P = 0,482 - 0,6525  pro jednotlivé </a:t>
            </a:r>
            <a:r>
              <a:rPr lang="cs-CZ" dirty="0" smtClean="0"/>
              <a:t>kategorie</a:t>
            </a:r>
          </a:p>
          <a:p>
            <a:pPr marL="0" indent="0">
              <a:buNone/>
            </a:pPr>
            <a:endParaRPr lang="cs-CZ" dirty="0" smtClean="0"/>
          </a:p>
          <a:p>
            <a:pPr marL="0" indent="0">
              <a:buNone/>
            </a:pPr>
            <a:endParaRPr lang="cs-CZ" dirty="0"/>
          </a:p>
          <a:p>
            <a:pPr marL="0" indent="0">
              <a:buNone/>
            </a:pPr>
            <a:endParaRPr lang="cs-CZ" dirty="0"/>
          </a:p>
          <a:p>
            <a:pPr marL="0" indent="0">
              <a:buNone/>
            </a:pPr>
            <a:endParaRPr lang="cs-CZ" dirty="0" smtClean="0"/>
          </a:p>
          <a:p>
            <a:pPr marL="0" indent="0">
              <a:buNone/>
            </a:pPr>
            <a:r>
              <a:rPr lang="cs-CZ" dirty="0">
                <a:solidFill>
                  <a:schemeClr val="accent2"/>
                </a:solidFill>
              </a:rPr>
              <a:t>II.     Multiple Range </a:t>
            </a:r>
            <a:r>
              <a:rPr lang="cs-CZ" dirty="0" smtClean="0">
                <a:solidFill>
                  <a:schemeClr val="accent2"/>
                </a:solidFill>
              </a:rPr>
              <a:t>Test</a:t>
            </a:r>
            <a:r>
              <a:rPr lang="en-US" dirty="0" smtClean="0">
                <a:solidFill>
                  <a:schemeClr val="accent2"/>
                </a:solidFill>
              </a:rPr>
              <a:t> </a:t>
            </a:r>
            <a:r>
              <a:rPr lang="en-US" dirty="0" smtClean="0"/>
              <a:t>(</a:t>
            </a:r>
            <a:r>
              <a:rPr lang="cs-CZ" dirty="0" smtClean="0"/>
              <a:t>NKS –test</a:t>
            </a:r>
            <a:r>
              <a:rPr lang="en-US" dirty="0" smtClean="0"/>
              <a:t>)</a:t>
            </a:r>
            <a:endParaRPr lang="cs-CZ" dirty="0"/>
          </a:p>
          <a:p>
            <a:pPr marL="0" indent="0">
              <a:buNone/>
            </a:pPr>
            <a:endParaRPr lang="cs-CZ" dirty="0" smtClean="0"/>
          </a:p>
          <a:p>
            <a:pPr marL="0" indent="0">
              <a:buNone/>
            </a:pP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28</a:t>
            </a:fld>
            <a:endParaRPr lang="cs-CZ"/>
          </a:p>
        </p:txBody>
      </p:sp>
      <p:graphicFrame>
        <p:nvGraphicFramePr>
          <p:cNvPr id="6" name="Table 5"/>
          <p:cNvGraphicFramePr>
            <a:graphicFrameLocks noGrp="1"/>
          </p:cNvGraphicFramePr>
          <p:nvPr>
            <p:extLst>
              <p:ext uri="{D42A27DB-BD31-4B8C-83A1-F6EECF244321}">
                <p14:modId xmlns:p14="http://schemas.microsoft.com/office/powerpoint/2010/main" val="3448674521"/>
              </p:ext>
            </p:extLst>
          </p:nvPr>
        </p:nvGraphicFramePr>
        <p:xfrm>
          <a:off x="683568" y="2924944"/>
          <a:ext cx="6096000" cy="12192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234026">
                <a:tc>
                  <a:txBody>
                    <a:bodyPr/>
                    <a:lstStyle/>
                    <a:p>
                      <a:r>
                        <a:rPr lang="cs-CZ" sz="1400" dirty="0" smtClean="0"/>
                        <a:t>Source</a:t>
                      </a:r>
                      <a:endParaRPr lang="cs-CZ" sz="1400" dirty="0"/>
                    </a:p>
                  </a:txBody>
                  <a:tcPr/>
                </a:tc>
                <a:tc>
                  <a:txBody>
                    <a:bodyPr/>
                    <a:lstStyle/>
                    <a:p>
                      <a:pPr algn="ctr"/>
                      <a:r>
                        <a:rPr lang="cs-CZ" sz="1400" dirty="0" smtClean="0"/>
                        <a:t>D.f.</a:t>
                      </a:r>
                      <a:endParaRPr lang="cs-CZ" sz="1400" dirty="0"/>
                    </a:p>
                  </a:txBody>
                  <a:tcPr anchor="ctr"/>
                </a:tc>
                <a:tc>
                  <a:txBody>
                    <a:bodyPr/>
                    <a:lstStyle/>
                    <a:p>
                      <a:pPr algn="ctr"/>
                      <a:r>
                        <a:rPr lang="cs-CZ" sz="1400" dirty="0" smtClean="0"/>
                        <a:t>SS</a:t>
                      </a:r>
                      <a:endParaRPr lang="cs-CZ" sz="1400" dirty="0"/>
                    </a:p>
                  </a:txBody>
                  <a:tcPr anchor="ctr"/>
                </a:tc>
                <a:tc>
                  <a:txBody>
                    <a:bodyPr/>
                    <a:lstStyle/>
                    <a:p>
                      <a:pPr algn="ctr"/>
                      <a:r>
                        <a:rPr lang="cs-CZ" sz="1400" dirty="0" smtClean="0"/>
                        <a:t>MS</a:t>
                      </a:r>
                      <a:endParaRPr lang="cs-CZ" sz="1400" dirty="0"/>
                    </a:p>
                  </a:txBody>
                  <a:tcPr anchor="ctr"/>
                </a:tc>
                <a:tc>
                  <a:txBody>
                    <a:bodyPr/>
                    <a:lstStyle/>
                    <a:p>
                      <a:pPr algn="ctr"/>
                      <a:r>
                        <a:rPr lang="cs-CZ" sz="1400" dirty="0" smtClean="0"/>
                        <a:t>F</a:t>
                      </a:r>
                      <a:endParaRPr lang="cs-CZ" sz="1400" dirty="0"/>
                    </a:p>
                  </a:txBody>
                  <a:tcPr anchor="ctr"/>
                </a:tc>
                <a:tc>
                  <a:txBody>
                    <a:bodyPr/>
                    <a:lstStyle/>
                    <a:p>
                      <a:pPr algn="ctr"/>
                      <a:r>
                        <a:rPr lang="cs-CZ" sz="1400" dirty="0" smtClean="0"/>
                        <a:t>p</a:t>
                      </a:r>
                      <a:endParaRPr lang="cs-CZ" sz="1400" dirty="0"/>
                    </a:p>
                  </a:txBody>
                  <a:tcPr anchor="ctr"/>
                </a:tc>
              </a:tr>
              <a:tr h="234026">
                <a:tc>
                  <a:txBody>
                    <a:bodyPr/>
                    <a:lstStyle/>
                    <a:p>
                      <a:r>
                        <a:rPr lang="cs-CZ" sz="1400" dirty="0" smtClean="0"/>
                        <a:t>Between</a:t>
                      </a:r>
                      <a:endParaRPr lang="cs-CZ" sz="1400" dirty="0"/>
                    </a:p>
                  </a:txBody>
                  <a:tcPr/>
                </a:tc>
                <a:tc>
                  <a:txBody>
                    <a:bodyPr/>
                    <a:lstStyle/>
                    <a:p>
                      <a:pPr algn="ctr"/>
                      <a:r>
                        <a:rPr lang="cs-CZ" sz="1400" dirty="0" smtClean="0"/>
                        <a:t>3</a:t>
                      </a:r>
                      <a:endParaRPr lang="cs-CZ" sz="1400" dirty="0"/>
                    </a:p>
                  </a:txBody>
                  <a:tcPr anchor="ctr"/>
                </a:tc>
                <a:tc>
                  <a:txBody>
                    <a:bodyPr/>
                    <a:lstStyle/>
                    <a:p>
                      <a:pPr algn="ctr"/>
                      <a:r>
                        <a:rPr lang="cs-CZ" sz="1400" dirty="0" smtClean="0"/>
                        <a:t>305.8</a:t>
                      </a:r>
                      <a:endParaRPr lang="cs-CZ" sz="1400" dirty="0"/>
                    </a:p>
                  </a:txBody>
                  <a:tcPr anchor="ctr"/>
                </a:tc>
                <a:tc>
                  <a:txBody>
                    <a:bodyPr/>
                    <a:lstStyle/>
                    <a:p>
                      <a:pPr algn="ctr"/>
                      <a:r>
                        <a:rPr lang="cs-CZ" sz="1400" dirty="0" smtClean="0"/>
                        <a:t>101.9</a:t>
                      </a:r>
                      <a:endParaRPr lang="cs-CZ" sz="1400" dirty="0"/>
                    </a:p>
                  </a:txBody>
                  <a:tcPr anchor="ctr"/>
                </a:tc>
                <a:tc>
                  <a:txBody>
                    <a:bodyPr/>
                    <a:lstStyle/>
                    <a:p>
                      <a:pPr algn="ctr"/>
                      <a:r>
                        <a:rPr lang="cs-CZ" sz="1400" dirty="0" smtClean="0"/>
                        <a:t>8.56</a:t>
                      </a:r>
                      <a:endParaRPr lang="cs-CZ" sz="1400" dirty="0"/>
                    </a:p>
                  </a:txBody>
                  <a:tcPr anchor="ctr"/>
                </a:tc>
                <a:tc>
                  <a:txBody>
                    <a:bodyPr/>
                    <a:lstStyle/>
                    <a:p>
                      <a:pPr algn="ctr"/>
                      <a:r>
                        <a:rPr lang="en-US" sz="1400" dirty="0" smtClean="0"/>
                        <a:t>&lt;0.001</a:t>
                      </a:r>
                      <a:endParaRPr lang="cs-CZ" sz="1400" dirty="0"/>
                    </a:p>
                  </a:txBody>
                  <a:tcPr anchor="ctr"/>
                </a:tc>
              </a:tr>
              <a:tr h="234026">
                <a:tc>
                  <a:txBody>
                    <a:bodyPr/>
                    <a:lstStyle/>
                    <a:p>
                      <a:r>
                        <a:rPr lang="en-US" sz="1400" dirty="0" smtClean="0"/>
                        <a:t>Within</a:t>
                      </a:r>
                      <a:endParaRPr lang="cs-CZ" sz="1400" dirty="0"/>
                    </a:p>
                  </a:txBody>
                  <a:tcPr/>
                </a:tc>
                <a:tc>
                  <a:txBody>
                    <a:bodyPr/>
                    <a:lstStyle/>
                    <a:p>
                      <a:pPr algn="ctr"/>
                      <a:r>
                        <a:rPr lang="en-US" sz="1400" dirty="0" smtClean="0"/>
                        <a:t>28</a:t>
                      </a:r>
                      <a:endParaRPr lang="cs-CZ" sz="1400" dirty="0"/>
                    </a:p>
                  </a:txBody>
                  <a:tcPr anchor="ctr"/>
                </a:tc>
                <a:tc>
                  <a:txBody>
                    <a:bodyPr/>
                    <a:lstStyle/>
                    <a:p>
                      <a:pPr algn="ctr"/>
                      <a:r>
                        <a:rPr lang="en-US" sz="1400" dirty="0" smtClean="0"/>
                        <a:t>322.2</a:t>
                      </a:r>
                      <a:endParaRPr lang="cs-CZ" sz="1400" dirty="0"/>
                    </a:p>
                  </a:txBody>
                  <a:tcPr anchor="ctr"/>
                </a:tc>
                <a:tc>
                  <a:txBody>
                    <a:bodyPr/>
                    <a:lstStyle/>
                    <a:p>
                      <a:pPr algn="ctr"/>
                      <a:r>
                        <a:rPr lang="en-US" sz="1400" dirty="0" smtClean="0"/>
                        <a:t>11.9</a:t>
                      </a:r>
                      <a:endParaRPr lang="cs-CZ" sz="1400" dirty="0"/>
                    </a:p>
                  </a:txBody>
                  <a:tcPr anchor="ctr"/>
                </a:tc>
                <a:tc>
                  <a:txBody>
                    <a:bodyPr/>
                    <a:lstStyle/>
                    <a:p>
                      <a:pPr algn="ctr"/>
                      <a:endParaRPr lang="cs-CZ" sz="1400" dirty="0"/>
                    </a:p>
                  </a:txBody>
                  <a:tcPr anchor="ctr"/>
                </a:tc>
                <a:tc>
                  <a:txBody>
                    <a:bodyPr/>
                    <a:lstStyle/>
                    <a:p>
                      <a:pPr algn="ctr"/>
                      <a:endParaRPr lang="cs-CZ" sz="1400" dirty="0"/>
                    </a:p>
                  </a:txBody>
                  <a:tcPr anchor="ctr"/>
                </a:tc>
              </a:tr>
              <a:tr h="234026">
                <a:tc>
                  <a:txBody>
                    <a:bodyPr/>
                    <a:lstStyle/>
                    <a:p>
                      <a:r>
                        <a:rPr lang="en-US" sz="1400" dirty="0" smtClean="0"/>
                        <a:t>Total</a:t>
                      </a:r>
                      <a:endParaRPr lang="cs-CZ" sz="1400" dirty="0"/>
                    </a:p>
                  </a:txBody>
                  <a:tcPr/>
                </a:tc>
                <a:tc>
                  <a:txBody>
                    <a:bodyPr/>
                    <a:lstStyle/>
                    <a:p>
                      <a:pPr algn="ctr"/>
                      <a:r>
                        <a:rPr lang="en-US" sz="1400" dirty="0" smtClean="0"/>
                        <a:t>31</a:t>
                      </a:r>
                      <a:endParaRPr lang="cs-CZ" sz="1400" dirty="0"/>
                    </a:p>
                  </a:txBody>
                  <a:tcPr anchor="ctr"/>
                </a:tc>
                <a:tc>
                  <a:txBody>
                    <a:bodyPr/>
                    <a:lstStyle/>
                    <a:p>
                      <a:pPr algn="ctr"/>
                      <a:r>
                        <a:rPr lang="en-US" sz="1400" dirty="0" smtClean="0"/>
                        <a:t>638</a:t>
                      </a:r>
                      <a:endParaRPr lang="cs-CZ" sz="1400" dirty="0"/>
                    </a:p>
                  </a:txBody>
                  <a:tcPr anchor="ctr"/>
                </a:tc>
                <a:tc>
                  <a:txBody>
                    <a:bodyPr/>
                    <a:lstStyle/>
                    <a:p>
                      <a:pPr algn="ctr"/>
                      <a:endParaRPr lang="cs-CZ" sz="1400"/>
                    </a:p>
                  </a:txBody>
                  <a:tcPr anchor="ctr"/>
                </a:tc>
                <a:tc>
                  <a:txBody>
                    <a:bodyPr/>
                    <a:lstStyle/>
                    <a:p>
                      <a:pPr algn="ctr"/>
                      <a:endParaRPr lang="cs-CZ" sz="1400" dirty="0"/>
                    </a:p>
                  </a:txBody>
                  <a:tcPr anchor="ctr"/>
                </a:tc>
                <a:tc>
                  <a:txBody>
                    <a:bodyPr/>
                    <a:lstStyle/>
                    <a:p>
                      <a:pPr algn="ctr"/>
                      <a:endParaRPr lang="cs-CZ" sz="1400" dirty="0"/>
                    </a:p>
                  </a:txBody>
                  <a:tcPr anchor="ct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15640419"/>
              </p:ext>
            </p:extLst>
          </p:nvPr>
        </p:nvGraphicFramePr>
        <p:xfrm>
          <a:off x="683569" y="4653136"/>
          <a:ext cx="3456385" cy="1524000"/>
        </p:xfrm>
        <a:graphic>
          <a:graphicData uri="http://schemas.openxmlformats.org/drawingml/2006/table">
            <a:tbl>
              <a:tblPr firstRow="1" bandRow="1">
                <a:tableStyleId>{5C22544A-7EE6-4342-B048-85BDC9FD1C3A}</a:tableStyleId>
              </a:tblPr>
              <a:tblGrid>
                <a:gridCol w="691277"/>
                <a:gridCol w="820890"/>
                <a:gridCol w="561664"/>
                <a:gridCol w="691277"/>
                <a:gridCol w="691277"/>
              </a:tblGrid>
              <a:tr h="259229">
                <a:tc>
                  <a:txBody>
                    <a:bodyPr/>
                    <a:lstStyle/>
                    <a:p>
                      <a:pPr algn="ctr"/>
                      <a:r>
                        <a:rPr lang="en-US" sz="1400" dirty="0" smtClean="0"/>
                        <a:t>Level</a:t>
                      </a:r>
                      <a:endParaRPr lang="cs-CZ" sz="1400" dirty="0"/>
                    </a:p>
                  </a:txBody>
                  <a:tcPr anchor="ctr"/>
                </a:tc>
                <a:tc>
                  <a:txBody>
                    <a:bodyPr/>
                    <a:lstStyle/>
                    <a:p>
                      <a:pPr algn="ctr"/>
                      <a:r>
                        <a:rPr lang="en-US" sz="1400" dirty="0" smtClean="0"/>
                        <a:t>Average</a:t>
                      </a:r>
                      <a:endParaRPr lang="cs-CZ" sz="1400" dirty="0"/>
                    </a:p>
                  </a:txBody>
                  <a:tcPr anchor="ctr"/>
                </a:tc>
                <a:tc gridSpan="3">
                  <a:txBody>
                    <a:bodyPr/>
                    <a:lstStyle/>
                    <a:p>
                      <a:pPr algn="ctr"/>
                      <a:r>
                        <a:rPr lang="en-US" sz="1400" dirty="0" smtClean="0"/>
                        <a:t>Homogeneous groups</a:t>
                      </a:r>
                      <a:endParaRPr lang="cs-CZ" sz="1400" dirty="0"/>
                    </a:p>
                  </a:txBody>
                  <a:tcPr anchor="ctr"/>
                </a:tc>
                <a:tc hMerge="1">
                  <a:txBody>
                    <a:bodyPr/>
                    <a:lstStyle/>
                    <a:p>
                      <a:endParaRPr lang="cs-CZ"/>
                    </a:p>
                  </a:txBody>
                  <a:tcPr/>
                </a:tc>
                <a:tc hMerge="1">
                  <a:txBody>
                    <a:bodyPr/>
                    <a:lstStyle/>
                    <a:p>
                      <a:endParaRPr lang="cs-CZ" dirty="0"/>
                    </a:p>
                  </a:txBody>
                  <a:tcPr/>
                </a:tc>
              </a:tr>
              <a:tr h="259229">
                <a:tc>
                  <a:txBody>
                    <a:bodyPr/>
                    <a:lstStyle/>
                    <a:p>
                      <a:pPr algn="ctr"/>
                      <a:r>
                        <a:rPr lang="en-US" sz="1400" dirty="0" smtClean="0"/>
                        <a:t>0</a:t>
                      </a:r>
                      <a:endParaRPr lang="cs-CZ" sz="1400" dirty="0"/>
                    </a:p>
                  </a:txBody>
                  <a:tcPr anchor="ctr"/>
                </a:tc>
                <a:tc>
                  <a:txBody>
                    <a:bodyPr/>
                    <a:lstStyle/>
                    <a:p>
                      <a:pPr algn="ctr"/>
                      <a:r>
                        <a:rPr lang="en-US" sz="1400" dirty="0" smtClean="0"/>
                        <a:t>34.8</a:t>
                      </a:r>
                      <a:endParaRPr lang="cs-CZ" sz="1400" dirty="0"/>
                    </a:p>
                  </a:txBody>
                  <a:tcPr anchor="ctr"/>
                </a:tc>
                <a:tc>
                  <a:txBody>
                    <a:bodyPr/>
                    <a:lstStyle/>
                    <a:p>
                      <a:pPr algn="ctr"/>
                      <a:r>
                        <a:rPr lang="en-US" sz="1400" dirty="0" smtClean="0"/>
                        <a:t>x</a:t>
                      </a:r>
                      <a:endParaRPr lang="cs-CZ" sz="1400" dirty="0"/>
                    </a:p>
                  </a:txBody>
                  <a:tcPr anchor="ctr"/>
                </a:tc>
                <a:tc>
                  <a:txBody>
                    <a:bodyPr/>
                    <a:lstStyle/>
                    <a:p>
                      <a:pPr algn="ctr"/>
                      <a:endParaRPr lang="cs-CZ" sz="1400" dirty="0"/>
                    </a:p>
                  </a:txBody>
                  <a:tcPr anchor="ctr"/>
                </a:tc>
                <a:tc>
                  <a:txBody>
                    <a:bodyPr/>
                    <a:lstStyle/>
                    <a:p>
                      <a:pPr algn="ctr"/>
                      <a:endParaRPr lang="cs-CZ" sz="1400"/>
                    </a:p>
                  </a:txBody>
                  <a:tcPr anchor="ctr"/>
                </a:tc>
              </a:tr>
              <a:tr h="259229">
                <a:tc>
                  <a:txBody>
                    <a:bodyPr/>
                    <a:lstStyle/>
                    <a:p>
                      <a:pPr algn="ctr"/>
                      <a:r>
                        <a:rPr lang="en-US" sz="1400" dirty="0" smtClean="0"/>
                        <a:t>4</a:t>
                      </a:r>
                      <a:endParaRPr lang="cs-CZ" sz="1400" dirty="0"/>
                    </a:p>
                  </a:txBody>
                  <a:tcPr anchor="ctr"/>
                </a:tc>
                <a:tc>
                  <a:txBody>
                    <a:bodyPr/>
                    <a:lstStyle/>
                    <a:p>
                      <a:pPr algn="ctr"/>
                      <a:r>
                        <a:rPr lang="en-US" sz="1400" dirty="0" smtClean="0"/>
                        <a:t>41.4</a:t>
                      </a:r>
                      <a:endParaRPr lang="cs-CZ" sz="1400" dirty="0"/>
                    </a:p>
                  </a:txBody>
                  <a:tcPr anchor="ctr"/>
                </a:tc>
                <a:tc>
                  <a:txBody>
                    <a:bodyPr/>
                    <a:lstStyle/>
                    <a:p>
                      <a:pPr algn="ctr"/>
                      <a:endParaRPr lang="cs-CZ" sz="1400" dirty="0"/>
                    </a:p>
                  </a:txBody>
                  <a:tcPr anchor="ctr"/>
                </a:tc>
                <a:tc>
                  <a:txBody>
                    <a:bodyPr/>
                    <a:lstStyle/>
                    <a:p>
                      <a:pPr algn="ctr"/>
                      <a:r>
                        <a:rPr lang="en-US" sz="1400" dirty="0" smtClean="0"/>
                        <a:t>x</a:t>
                      </a:r>
                      <a:endParaRPr lang="cs-CZ" sz="1400" dirty="0"/>
                    </a:p>
                  </a:txBody>
                  <a:tcPr anchor="ctr"/>
                </a:tc>
                <a:tc>
                  <a:txBody>
                    <a:bodyPr/>
                    <a:lstStyle/>
                    <a:p>
                      <a:pPr algn="ctr"/>
                      <a:endParaRPr lang="cs-CZ" sz="1400"/>
                    </a:p>
                  </a:txBody>
                  <a:tcPr anchor="ctr"/>
                </a:tc>
              </a:tr>
              <a:tr h="259229">
                <a:tc>
                  <a:txBody>
                    <a:bodyPr/>
                    <a:lstStyle/>
                    <a:p>
                      <a:pPr algn="ctr"/>
                      <a:r>
                        <a:rPr lang="en-US" sz="1400" dirty="0" smtClean="0"/>
                        <a:t>12</a:t>
                      </a:r>
                      <a:endParaRPr lang="cs-CZ" sz="1400" dirty="0"/>
                    </a:p>
                  </a:txBody>
                  <a:tcPr anchor="ctr"/>
                </a:tc>
                <a:tc>
                  <a:txBody>
                    <a:bodyPr/>
                    <a:lstStyle/>
                    <a:p>
                      <a:pPr algn="ctr"/>
                      <a:r>
                        <a:rPr lang="en-US" sz="1400" dirty="0" smtClean="0"/>
                        <a:t>41.8</a:t>
                      </a:r>
                      <a:endParaRPr lang="cs-CZ" sz="1400" dirty="0"/>
                    </a:p>
                  </a:txBody>
                  <a:tcPr anchor="ctr"/>
                </a:tc>
                <a:tc>
                  <a:txBody>
                    <a:bodyPr/>
                    <a:lstStyle/>
                    <a:p>
                      <a:pPr algn="ctr"/>
                      <a:endParaRPr lang="cs-CZ" sz="1400" dirty="0"/>
                    </a:p>
                  </a:txBody>
                  <a:tcPr anchor="ctr"/>
                </a:tc>
                <a:tc>
                  <a:txBody>
                    <a:bodyPr/>
                    <a:lstStyle/>
                    <a:p>
                      <a:pPr algn="ctr"/>
                      <a:r>
                        <a:rPr lang="en-US" sz="1400" dirty="0" smtClean="0"/>
                        <a:t>x</a:t>
                      </a:r>
                      <a:endParaRPr lang="cs-CZ" sz="1400" dirty="0"/>
                    </a:p>
                  </a:txBody>
                  <a:tcPr anchor="ctr"/>
                </a:tc>
                <a:tc>
                  <a:txBody>
                    <a:bodyPr/>
                    <a:lstStyle/>
                    <a:p>
                      <a:pPr algn="ctr"/>
                      <a:endParaRPr lang="cs-CZ" sz="1400" dirty="0"/>
                    </a:p>
                  </a:txBody>
                  <a:tcPr anchor="ctr"/>
                </a:tc>
              </a:tr>
              <a:tr h="259229">
                <a:tc>
                  <a:txBody>
                    <a:bodyPr/>
                    <a:lstStyle/>
                    <a:p>
                      <a:pPr algn="ctr"/>
                      <a:r>
                        <a:rPr lang="en-US" sz="1400" dirty="0" smtClean="0"/>
                        <a:t>8</a:t>
                      </a:r>
                      <a:endParaRPr lang="cs-CZ" sz="1400" dirty="0"/>
                    </a:p>
                  </a:txBody>
                  <a:tcPr anchor="ctr"/>
                </a:tc>
                <a:tc>
                  <a:txBody>
                    <a:bodyPr/>
                    <a:lstStyle/>
                    <a:p>
                      <a:pPr algn="ctr"/>
                      <a:r>
                        <a:rPr lang="en-US" sz="1400" dirty="0" smtClean="0"/>
                        <a:t>52.6</a:t>
                      </a:r>
                      <a:endParaRPr lang="cs-CZ" sz="1400" dirty="0"/>
                    </a:p>
                  </a:txBody>
                  <a:tcPr anchor="ctr"/>
                </a:tc>
                <a:tc>
                  <a:txBody>
                    <a:bodyPr/>
                    <a:lstStyle/>
                    <a:p>
                      <a:pPr algn="ctr"/>
                      <a:endParaRPr lang="cs-CZ" sz="1400" dirty="0"/>
                    </a:p>
                  </a:txBody>
                  <a:tcPr anchor="ctr"/>
                </a:tc>
                <a:tc>
                  <a:txBody>
                    <a:bodyPr/>
                    <a:lstStyle/>
                    <a:p>
                      <a:pPr algn="ctr"/>
                      <a:endParaRPr lang="cs-CZ" sz="1400"/>
                    </a:p>
                  </a:txBody>
                  <a:tcPr anchor="ctr"/>
                </a:tc>
                <a:tc>
                  <a:txBody>
                    <a:bodyPr/>
                    <a:lstStyle/>
                    <a:p>
                      <a:pPr algn="ctr"/>
                      <a:r>
                        <a:rPr lang="en-US" sz="1400" dirty="0" smtClean="0"/>
                        <a:t>x</a:t>
                      </a:r>
                      <a:endParaRPr lang="cs-CZ" sz="1400" dirty="0"/>
                    </a:p>
                  </a:txBody>
                  <a:tcPr anchor="ctr"/>
                </a:tc>
              </a:tr>
            </a:tbl>
          </a:graphicData>
        </a:graphic>
      </p:graphicFrame>
    </p:spTree>
    <p:extLst>
      <p:ext uri="{BB962C8B-B14F-4D97-AF65-F5344CB8AC3E}">
        <p14:creationId xmlns:p14="http://schemas.microsoft.com/office/powerpoint/2010/main" val="20713911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smtClean="0"/>
              <a:t>FSTA: Pokročilé statistické metody</a:t>
            </a:r>
            <a:endParaRPr lang="cs-CZ" dirty="0"/>
          </a:p>
        </p:txBody>
      </p:sp>
      <p:sp>
        <p:nvSpPr>
          <p:cNvPr id="3" name="Subtitle 2"/>
          <p:cNvSpPr>
            <a:spLocks noGrp="1"/>
          </p:cNvSpPr>
          <p:nvPr>
            <p:ph type="subTitle" idx="1"/>
          </p:nvPr>
        </p:nvSpPr>
        <p:spPr/>
        <p:txBody>
          <a:bodyPr/>
          <a:lstStyle/>
          <a:p>
            <a:r>
              <a:rPr lang="cs-CZ" dirty="0" smtClean="0"/>
              <a:t>Stochastické modelování – Lineární regrese</a:t>
            </a:r>
            <a:endParaRPr lang="cs-CZ" dirty="0"/>
          </a:p>
        </p:txBody>
      </p:sp>
    </p:spTree>
    <p:extLst>
      <p:ext uri="{BB962C8B-B14F-4D97-AF65-F5344CB8AC3E}">
        <p14:creationId xmlns:p14="http://schemas.microsoft.com/office/powerpoint/2010/main" val="917358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2307" name="Picture 3"/>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48643" y="5085184"/>
            <a:ext cx="277858" cy="45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27081" y="1609328"/>
            <a:ext cx="720983" cy="11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37862" y="2924944"/>
            <a:ext cx="499420" cy="811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6"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82175" y="4077072"/>
            <a:ext cx="410795" cy="667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r>
              <a:rPr lang="cs-CZ" dirty="0" smtClean="0"/>
              <a:t>Cíl stochastického modelování</a:t>
            </a:r>
            <a:endParaRPr lang="cs-CZ" dirty="0"/>
          </a:p>
        </p:txBody>
      </p:sp>
      <p:sp>
        <p:nvSpPr>
          <p:cNvPr id="3" name="Content Placeholder 2"/>
          <p:cNvSpPr>
            <a:spLocks noGrp="1"/>
          </p:cNvSpPr>
          <p:nvPr>
            <p:ph idx="1"/>
          </p:nvPr>
        </p:nvSpPr>
        <p:spPr>
          <a:xfrm>
            <a:off x="323528" y="1052736"/>
            <a:ext cx="3682752" cy="5040560"/>
          </a:xfrm>
        </p:spPr>
        <p:txBody>
          <a:bodyPr>
            <a:normAutofit/>
          </a:bodyPr>
          <a:lstStyle/>
          <a:p>
            <a:r>
              <a:rPr lang="cs-CZ" dirty="0" smtClean="0"/>
              <a:t>Obecným cílem je snaha </a:t>
            </a:r>
            <a:r>
              <a:rPr lang="cs-CZ" b="1" dirty="0" smtClean="0"/>
              <a:t>vysvětlit variabilitu predikované proměnné </a:t>
            </a:r>
            <a:r>
              <a:rPr lang="cs-CZ" dirty="0" smtClean="0"/>
              <a:t>(endpoint, Y) pomocí </a:t>
            </a:r>
            <a:r>
              <a:rPr lang="cs-CZ" b="1" dirty="0" smtClean="0"/>
              <a:t>prediktorů </a:t>
            </a:r>
            <a:r>
              <a:rPr lang="cs-CZ" dirty="0" smtClean="0"/>
              <a:t>(vysvětlující proměnná, faktor, X)</a:t>
            </a:r>
          </a:p>
          <a:p>
            <a:r>
              <a:rPr lang="cs-CZ" dirty="0" smtClean="0"/>
              <a:t>Jak predikovaná proměnná, tak prediktor mohou být různého typu</a:t>
            </a:r>
          </a:p>
          <a:p>
            <a:pPr lvl="1"/>
            <a:r>
              <a:rPr lang="cs-CZ" dirty="0" smtClean="0"/>
              <a:t>Binární </a:t>
            </a:r>
          </a:p>
          <a:p>
            <a:pPr lvl="1"/>
            <a:r>
              <a:rPr lang="cs-CZ" dirty="0" smtClean="0"/>
              <a:t>Kategoriální</a:t>
            </a:r>
          </a:p>
          <a:p>
            <a:pPr lvl="1"/>
            <a:r>
              <a:rPr lang="cs-CZ" dirty="0" smtClean="0"/>
              <a:t>Ordinální</a:t>
            </a:r>
          </a:p>
          <a:p>
            <a:pPr lvl="1"/>
            <a:r>
              <a:rPr lang="cs-CZ" dirty="0" smtClean="0"/>
              <a:t>Spojitá</a:t>
            </a:r>
          </a:p>
          <a:p>
            <a:pPr lvl="1"/>
            <a:r>
              <a:rPr lang="cs-CZ" dirty="0" smtClean="0"/>
              <a:t>Cenzorovaná (-</a:t>
            </a:r>
            <a:r>
              <a:rPr lang="en-US" dirty="0" smtClean="0"/>
              <a:t>&gt; anal</a:t>
            </a:r>
            <a:r>
              <a:rPr lang="cs-CZ" dirty="0" smtClean="0"/>
              <a:t>ýza přežití)</a:t>
            </a:r>
          </a:p>
          <a:p>
            <a:r>
              <a:rPr lang="cs-CZ" dirty="0" smtClean="0"/>
              <a:t>Kombinace datového typu predikované proměnné a prediktoru určuje použitou metodu analýzy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a:t>
            </a:fld>
            <a:endParaRPr lang="cs-CZ"/>
          </a:p>
        </p:txBody>
      </p:sp>
      <p:graphicFrame>
        <p:nvGraphicFramePr>
          <p:cNvPr id="5" name="Object 4"/>
          <p:cNvGraphicFramePr>
            <a:graphicFrameLocks noChangeAspect="1"/>
          </p:cNvGraphicFramePr>
          <p:nvPr>
            <p:extLst>
              <p:ext uri="{D42A27DB-BD31-4B8C-83A1-F6EECF244321}">
                <p14:modId xmlns:p14="http://schemas.microsoft.com/office/powerpoint/2010/main" val="1149091713"/>
              </p:ext>
            </p:extLst>
          </p:nvPr>
        </p:nvGraphicFramePr>
        <p:xfrm>
          <a:off x="4067944" y="1412776"/>
          <a:ext cx="1800225" cy="4319588"/>
        </p:xfrm>
        <a:graphic>
          <a:graphicData uri="http://schemas.openxmlformats.org/presentationml/2006/ole">
            <mc:AlternateContent xmlns:mc="http://schemas.openxmlformats.org/markup-compatibility/2006">
              <mc:Choice xmlns:v="urn:schemas-microsoft-com:vml" Requires="v">
                <p:oleObj spid="_x0000_s482379" name="Graph" r:id="rId7" imgW="1800000" imgH="4320000" progId="STATISTICA.Graph">
                  <p:embed/>
                </p:oleObj>
              </mc:Choice>
              <mc:Fallback>
                <p:oleObj name="Graph" r:id="rId7" imgW="1800000" imgH="4320000" progId="STATISTICA.Graph">
                  <p:embed/>
                  <p:pic>
                    <p:nvPicPr>
                      <p:cNvPr id="0" name=""/>
                      <p:cNvPicPr/>
                      <p:nvPr/>
                    </p:nvPicPr>
                    <p:blipFill>
                      <a:blip r:embed="rId8"/>
                      <a:stretch>
                        <a:fillRect/>
                      </a:stretch>
                    </p:blipFill>
                    <p:spPr>
                      <a:xfrm>
                        <a:off x="4067944" y="1412776"/>
                        <a:ext cx="1800225" cy="4319588"/>
                      </a:xfrm>
                      <a:prstGeom prst="rect">
                        <a:avLst/>
                      </a:prstGeom>
                    </p:spPr>
                  </p:pic>
                </p:oleObj>
              </mc:Fallback>
            </mc:AlternateContent>
          </a:graphicData>
        </a:graphic>
      </p:graphicFrame>
      <p:sp>
        <p:nvSpPr>
          <p:cNvPr id="6" name="TextBox 5"/>
          <p:cNvSpPr txBox="1"/>
          <p:nvPr/>
        </p:nvSpPr>
        <p:spPr>
          <a:xfrm>
            <a:off x="5148064" y="3081734"/>
            <a:ext cx="1152128" cy="923330"/>
          </a:xfrm>
          <a:prstGeom prst="rect">
            <a:avLst/>
          </a:prstGeom>
          <a:noFill/>
        </p:spPr>
        <p:txBody>
          <a:bodyPr wrap="square" rtlCol="0">
            <a:spAutoFit/>
          </a:bodyPr>
          <a:lstStyle/>
          <a:p>
            <a:pPr algn="ctr"/>
            <a:r>
              <a:rPr lang="cs-CZ" b="1" dirty="0" smtClean="0"/>
              <a:t>Proč</a:t>
            </a:r>
            <a:r>
              <a:rPr lang="cs-CZ" dirty="0" smtClean="0"/>
              <a:t> variabilita?</a:t>
            </a:r>
            <a:endParaRPr lang="cs-CZ" dirty="0"/>
          </a:p>
        </p:txBody>
      </p:sp>
      <p:graphicFrame>
        <p:nvGraphicFramePr>
          <p:cNvPr id="11" name="Object 10"/>
          <p:cNvGraphicFramePr>
            <a:graphicFrameLocks noChangeAspect="1"/>
          </p:cNvGraphicFramePr>
          <p:nvPr>
            <p:extLst>
              <p:ext uri="{D42A27DB-BD31-4B8C-83A1-F6EECF244321}">
                <p14:modId xmlns:p14="http://schemas.microsoft.com/office/powerpoint/2010/main" val="787018435"/>
              </p:ext>
            </p:extLst>
          </p:nvPr>
        </p:nvGraphicFramePr>
        <p:xfrm>
          <a:off x="6516216" y="1124744"/>
          <a:ext cx="2160587" cy="2519363"/>
        </p:xfrm>
        <a:graphic>
          <a:graphicData uri="http://schemas.openxmlformats.org/presentationml/2006/ole">
            <mc:AlternateContent xmlns:mc="http://schemas.openxmlformats.org/markup-compatibility/2006">
              <mc:Choice xmlns:v="urn:schemas-microsoft-com:vml" Requires="v">
                <p:oleObj spid="_x0000_s482380" name="Graph" r:id="rId9" imgW="2160000" imgH="2520000" progId="STATISTICA.Graph">
                  <p:embed/>
                </p:oleObj>
              </mc:Choice>
              <mc:Fallback>
                <p:oleObj name="Graph" r:id="rId9" imgW="2160000" imgH="2520000" progId="STATISTICA.Graph">
                  <p:embed/>
                  <p:pic>
                    <p:nvPicPr>
                      <p:cNvPr id="0" name=""/>
                      <p:cNvPicPr/>
                      <p:nvPr/>
                    </p:nvPicPr>
                    <p:blipFill>
                      <a:blip r:embed="rId10"/>
                      <a:stretch>
                        <a:fillRect/>
                      </a:stretch>
                    </p:blipFill>
                    <p:spPr>
                      <a:xfrm>
                        <a:off x="6516216" y="1124744"/>
                        <a:ext cx="2160587" cy="2519363"/>
                      </a:xfrm>
                      <a:prstGeom prst="rect">
                        <a:avLst/>
                      </a:prstGeom>
                    </p:spPr>
                  </p:pic>
                </p:oleObj>
              </mc:Fallback>
            </mc:AlternateContent>
          </a:graphicData>
        </a:graphic>
      </p:graphicFrame>
      <p:sp>
        <p:nvSpPr>
          <p:cNvPr id="13" name="TextBox 12"/>
          <p:cNvSpPr txBox="1"/>
          <p:nvPr/>
        </p:nvSpPr>
        <p:spPr>
          <a:xfrm>
            <a:off x="6876256" y="836712"/>
            <a:ext cx="1944216" cy="523220"/>
          </a:xfrm>
          <a:prstGeom prst="rect">
            <a:avLst/>
          </a:prstGeom>
          <a:noFill/>
        </p:spPr>
        <p:txBody>
          <a:bodyPr wrap="square" rtlCol="0">
            <a:spAutoFit/>
          </a:bodyPr>
          <a:lstStyle/>
          <a:p>
            <a:pPr algn="ctr"/>
            <a:r>
              <a:rPr lang="cs-CZ" sz="1400" b="1" dirty="0" smtClean="0"/>
              <a:t>Vysvětluje kategoriální prediktor?</a:t>
            </a:r>
            <a:endParaRPr lang="cs-CZ" sz="1400" dirty="0"/>
          </a:p>
        </p:txBody>
      </p:sp>
      <p:graphicFrame>
        <p:nvGraphicFramePr>
          <p:cNvPr id="12" name="Object 11"/>
          <p:cNvGraphicFramePr>
            <a:graphicFrameLocks noChangeAspect="1"/>
          </p:cNvGraphicFramePr>
          <p:nvPr>
            <p:extLst>
              <p:ext uri="{D42A27DB-BD31-4B8C-83A1-F6EECF244321}">
                <p14:modId xmlns:p14="http://schemas.microsoft.com/office/powerpoint/2010/main" val="2103407954"/>
              </p:ext>
            </p:extLst>
          </p:nvPr>
        </p:nvGraphicFramePr>
        <p:xfrm>
          <a:off x="6301109" y="3825502"/>
          <a:ext cx="2519363" cy="2519363"/>
        </p:xfrm>
        <a:graphic>
          <a:graphicData uri="http://schemas.openxmlformats.org/presentationml/2006/ole">
            <mc:AlternateContent xmlns:mc="http://schemas.openxmlformats.org/markup-compatibility/2006">
              <mc:Choice xmlns:v="urn:schemas-microsoft-com:vml" Requires="v">
                <p:oleObj spid="_x0000_s482381" name="Graph" r:id="rId11" imgW="2520000" imgH="2520000" progId="STATISTICA.Graph">
                  <p:embed/>
                </p:oleObj>
              </mc:Choice>
              <mc:Fallback>
                <p:oleObj name="Graph" r:id="rId11" imgW="2520000" imgH="2520000" progId="STATISTICA.Graph">
                  <p:embed/>
                  <p:pic>
                    <p:nvPicPr>
                      <p:cNvPr id="0" name=""/>
                      <p:cNvPicPr/>
                      <p:nvPr/>
                    </p:nvPicPr>
                    <p:blipFill>
                      <a:blip r:embed="rId12"/>
                      <a:stretch>
                        <a:fillRect/>
                      </a:stretch>
                    </p:blipFill>
                    <p:spPr>
                      <a:xfrm>
                        <a:off x="6301109" y="3825502"/>
                        <a:ext cx="2519363" cy="2519363"/>
                      </a:xfrm>
                      <a:prstGeom prst="rect">
                        <a:avLst/>
                      </a:prstGeom>
                    </p:spPr>
                  </p:pic>
                </p:oleObj>
              </mc:Fallback>
            </mc:AlternateContent>
          </a:graphicData>
        </a:graphic>
      </p:graphicFrame>
      <p:sp>
        <p:nvSpPr>
          <p:cNvPr id="15" name="TextBox 14"/>
          <p:cNvSpPr txBox="1"/>
          <p:nvPr/>
        </p:nvSpPr>
        <p:spPr>
          <a:xfrm>
            <a:off x="6804248" y="3736504"/>
            <a:ext cx="1944216" cy="523220"/>
          </a:xfrm>
          <a:prstGeom prst="rect">
            <a:avLst/>
          </a:prstGeom>
          <a:noFill/>
        </p:spPr>
        <p:txBody>
          <a:bodyPr wrap="square" rtlCol="0">
            <a:spAutoFit/>
          </a:bodyPr>
          <a:lstStyle/>
          <a:p>
            <a:pPr algn="ctr"/>
            <a:r>
              <a:rPr lang="cs-CZ" sz="1400" b="1" dirty="0" smtClean="0"/>
              <a:t>Vysvětluje spojitý prediktor?</a:t>
            </a:r>
            <a:endParaRPr lang="cs-CZ" sz="1400" dirty="0"/>
          </a:p>
        </p:txBody>
      </p:sp>
      <p:sp>
        <p:nvSpPr>
          <p:cNvPr id="14" name="Right Arrow 13"/>
          <p:cNvSpPr/>
          <p:nvPr/>
        </p:nvSpPr>
        <p:spPr>
          <a:xfrm rot="18900000">
            <a:off x="5547912" y="2310842"/>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Right Arrow 16"/>
          <p:cNvSpPr/>
          <p:nvPr/>
        </p:nvSpPr>
        <p:spPr>
          <a:xfrm rot="2700000">
            <a:off x="5403895" y="4376979"/>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775589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a:t>
            </a:r>
            <a:endParaRPr lang="cs-CZ" dirty="0"/>
          </a:p>
        </p:txBody>
      </p:sp>
      <p:sp>
        <p:nvSpPr>
          <p:cNvPr id="3" name="Content Placeholder 2"/>
          <p:cNvSpPr>
            <a:spLocks noGrp="1"/>
          </p:cNvSpPr>
          <p:nvPr>
            <p:ph idx="1"/>
          </p:nvPr>
        </p:nvSpPr>
        <p:spPr/>
        <p:txBody>
          <a:bodyPr/>
          <a:lstStyle/>
          <a:p>
            <a:r>
              <a:rPr lang="cs-CZ" dirty="0"/>
              <a:t>Korelační analýza je využívána pro vyhodnocení míry vztahu dvou spojitých proměnných. Obdobně jako jiné statistické metody, i korelace mohou být parametrické nebo neparametrické </a:t>
            </a:r>
          </a:p>
          <a:p>
            <a:r>
              <a:rPr lang="cs-CZ" dirty="0"/>
              <a:t>Regresní analýza vytváří model vztahu dvou nebo více proměnných, tedy jakým způsobem jedna proměnná (vysvětlovaná) závisí na jiných proměnných (prediktorech). Regresní analýza je obdobně jako ANOVA nástrojem pro vysvětlení variability hodnocené proměnné</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30</a:t>
            </a:fld>
            <a:endParaRPr lang="cs-CZ"/>
          </a:p>
        </p:txBody>
      </p:sp>
    </p:spTree>
    <p:extLst>
      <p:ext uri="{BB962C8B-B14F-4D97-AF65-F5344CB8AC3E}">
        <p14:creationId xmlns:p14="http://schemas.microsoft.com/office/powerpoint/2010/main" val="12410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Základy regresní analýzy</a:t>
            </a:r>
            <a:endParaRPr lang="cs-CZ" dirty="0"/>
          </a:p>
        </p:txBody>
      </p:sp>
      <p:sp>
        <p:nvSpPr>
          <p:cNvPr id="3" name="Content Placeholder 2"/>
          <p:cNvSpPr>
            <a:spLocks noGrp="1"/>
          </p:cNvSpPr>
          <p:nvPr>
            <p:ph idx="1"/>
          </p:nvPr>
        </p:nvSpPr>
        <p:spPr/>
        <p:txBody>
          <a:bodyPr/>
          <a:lstStyle/>
          <a:p>
            <a:r>
              <a:rPr lang="cs-CZ" dirty="0"/>
              <a:t>Regrese - funkční vztah dvou nebo více proměnných</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31</a:t>
            </a:fld>
            <a:endParaRPr lang="cs-CZ"/>
          </a:p>
        </p:txBody>
      </p:sp>
      <p:sp>
        <p:nvSpPr>
          <p:cNvPr id="5" name="Text Box 4"/>
          <p:cNvSpPr txBox="1">
            <a:spLocks noChangeArrowheads="1"/>
          </p:cNvSpPr>
          <p:nvPr/>
        </p:nvSpPr>
        <p:spPr bwMode="auto">
          <a:xfrm>
            <a:off x="1219200" y="1851025"/>
            <a:ext cx="2352675" cy="7143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Jednorozměrná</a:t>
            </a:r>
          </a:p>
          <a:p>
            <a:pPr algn="ctr"/>
            <a:r>
              <a:rPr lang="cs-CZ" i="0">
                <a:solidFill>
                  <a:schemeClr val="bg1"/>
                </a:solidFill>
              </a:rPr>
              <a:t>y = f(x)</a:t>
            </a:r>
          </a:p>
        </p:txBody>
      </p:sp>
      <p:sp>
        <p:nvSpPr>
          <p:cNvPr id="6" name="Text Box 5"/>
          <p:cNvSpPr txBox="1">
            <a:spLocks noChangeArrowheads="1"/>
          </p:cNvSpPr>
          <p:nvPr/>
        </p:nvSpPr>
        <p:spPr bwMode="auto">
          <a:xfrm>
            <a:off x="5334000" y="1851025"/>
            <a:ext cx="2819400" cy="7143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Vícerozměrná</a:t>
            </a:r>
          </a:p>
          <a:p>
            <a:pPr algn="ctr"/>
            <a:r>
              <a:rPr lang="cs-CZ" i="0">
                <a:solidFill>
                  <a:schemeClr val="bg1"/>
                </a:solidFill>
              </a:rPr>
              <a:t>y = f(x1, x2, x3, ……xp)</a:t>
            </a:r>
          </a:p>
        </p:txBody>
      </p:sp>
      <p:sp>
        <p:nvSpPr>
          <p:cNvPr id="7" name="Text Box 6"/>
          <p:cNvSpPr txBox="1">
            <a:spLocks noChangeArrowheads="1"/>
          </p:cNvSpPr>
          <p:nvPr/>
        </p:nvSpPr>
        <p:spPr bwMode="auto">
          <a:xfrm>
            <a:off x="249238" y="3905250"/>
            <a:ext cx="1514475"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Vztah x, y</a:t>
            </a:r>
          </a:p>
        </p:txBody>
      </p:sp>
      <p:sp>
        <p:nvSpPr>
          <p:cNvPr id="8" name="Line 7"/>
          <p:cNvSpPr>
            <a:spLocks noChangeShapeType="1"/>
          </p:cNvSpPr>
          <p:nvPr/>
        </p:nvSpPr>
        <p:spPr bwMode="auto">
          <a:xfrm flipV="1">
            <a:off x="1447800" y="3352800"/>
            <a:ext cx="609600" cy="619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 name="Line 8"/>
          <p:cNvSpPr>
            <a:spLocks noChangeShapeType="1"/>
          </p:cNvSpPr>
          <p:nvPr/>
        </p:nvSpPr>
        <p:spPr bwMode="auto">
          <a:xfrm>
            <a:off x="1447800" y="4267200"/>
            <a:ext cx="371475" cy="704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 name="Text Box 9"/>
          <p:cNvSpPr txBox="1">
            <a:spLocks noChangeArrowheads="1"/>
          </p:cNvSpPr>
          <p:nvPr/>
        </p:nvSpPr>
        <p:spPr bwMode="auto">
          <a:xfrm>
            <a:off x="2124075" y="2914650"/>
            <a:ext cx="1990725" cy="38100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Deterministický</a:t>
            </a:r>
          </a:p>
        </p:txBody>
      </p:sp>
      <p:sp>
        <p:nvSpPr>
          <p:cNvPr id="11" name="Text Box 10"/>
          <p:cNvSpPr txBox="1">
            <a:spLocks noChangeArrowheads="1"/>
          </p:cNvSpPr>
          <p:nvPr/>
        </p:nvSpPr>
        <p:spPr bwMode="auto">
          <a:xfrm>
            <a:off x="1905000" y="5048250"/>
            <a:ext cx="2743200" cy="36195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Regresní, stochastický</a:t>
            </a:r>
          </a:p>
        </p:txBody>
      </p:sp>
      <p:sp>
        <p:nvSpPr>
          <p:cNvPr id="12" name="Freeform 11"/>
          <p:cNvSpPr>
            <a:spLocks/>
          </p:cNvSpPr>
          <p:nvPr/>
        </p:nvSpPr>
        <p:spPr bwMode="auto">
          <a:xfrm>
            <a:off x="5254625" y="2797175"/>
            <a:ext cx="1236663" cy="947738"/>
          </a:xfrm>
          <a:custGeom>
            <a:avLst/>
            <a:gdLst>
              <a:gd name="T0" fmla="*/ 0 w 2337"/>
              <a:gd name="T1" fmla="*/ 1763 h 1790"/>
              <a:gd name="T2" fmla="*/ 22 w 2337"/>
              <a:gd name="T3" fmla="*/ 1790 h 1790"/>
              <a:gd name="T4" fmla="*/ 2337 w 2337"/>
              <a:gd name="T5" fmla="*/ 28 h 1790"/>
              <a:gd name="T6" fmla="*/ 2315 w 2337"/>
              <a:gd name="T7" fmla="*/ 0 h 1790"/>
              <a:gd name="T8" fmla="*/ 0 w 2337"/>
              <a:gd name="T9" fmla="*/ 1763 h 1790"/>
              <a:gd name="T10" fmla="*/ 0 60000 65536"/>
              <a:gd name="T11" fmla="*/ 0 60000 65536"/>
              <a:gd name="T12" fmla="*/ 0 60000 65536"/>
              <a:gd name="T13" fmla="*/ 0 60000 65536"/>
              <a:gd name="T14" fmla="*/ 0 60000 65536"/>
              <a:gd name="T15" fmla="*/ 0 w 2337"/>
              <a:gd name="T16" fmla="*/ 0 h 1790"/>
              <a:gd name="T17" fmla="*/ 2337 w 2337"/>
              <a:gd name="T18" fmla="*/ 1790 h 1790"/>
            </a:gdLst>
            <a:ahLst/>
            <a:cxnLst>
              <a:cxn ang="T10">
                <a:pos x="T0" y="T1"/>
              </a:cxn>
              <a:cxn ang="T11">
                <a:pos x="T2" y="T3"/>
              </a:cxn>
              <a:cxn ang="T12">
                <a:pos x="T4" y="T5"/>
              </a:cxn>
              <a:cxn ang="T13">
                <a:pos x="T6" y="T7"/>
              </a:cxn>
              <a:cxn ang="T14">
                <a:pos x="T8" y="T9"/>
              </a:cxn>
            </a:cxnLst>
            <a:rect l="T15" t="T16" r="T17" b="T18"/>
            <a:pathLst>
              <a:path w="2337" h="1790">
                <a:moveTo>
                  <a:pt x="0" y="1763"/>
                </a:moveTo>
                <a:lnTo>
                  <a:pt x="22" y="1790"/>
                </a:lnTo>
                <a:lnTo>
                  <a:pt x="2337" y="28"/>
                </a:lnTo>
                <a:lnTo>
                  <a:pt x="2315" y="0"/>
                </a:lnTo>
                <a:lnTo>
                  <a:pt x="0" y="1763"/>
                </a:lnTo>
                <a:close/>
              </a:path>
            </a:pathLst>
          </a:custGeom>
          <a:solidFill>
            <a:srgbClr val="000000"/>
          </a:solidFill>
          <a:ln w="19050" cmpd="sng">
            <a:solidFill>
              <a:srgbClr val="000000"/>
            </a:solidFill>
            <a:round/>
            <a:headEnd/>
            <a:tailEnd/>
          </a:ln>
        </p:spPr>
        <p:txBody>
          <a:bodyPr/>
          <a:lstStyle/>
          <a:p>
            <a:endParaRPr lang="cs-CZ"/>
          </a:p>
        </p:txBody>
      </p:sp>
      <p:sp>
        <p:nvSpPr>
          <p:cNvPr id="13" name="Rectangle 12"/>
          <p:cNvSpPr>
            <a:spLocks noChangeArrowheads="1"/>
          </p:cNvSpPr>
          <p:nvPr/>
        </p:nvSpPr>
        <p:spPr bwMode="auto">
          <a:xfrm>
            <a:off x="5089525" y="2730500"/>
            <a:ext cx="19050" cy="1146175"/>
          </a:xfrm>
          <a:prstGeom prst="rect">
            <a:avLst/>
          </a:prstGeom>
          <a:solidFill>
            <a:srgbClr val="000000"/>
          </a:solidFill>
          <a:ln w="19050">
            <a:solidFill>
              <a:srgbClr val="000000"/>
            </a:solidFill>
            <a:miter lim="800000"/>
            <a:headEnd/>
            <a:tailEnd/>
          </a:ln>
        </p:spPr>
        <p:txBody>
          <a:bodyPr/>
          <a:lstStyle/>
          <a:p>
            <a:endParaRPr lang="cs-CZ"/>
          </a:p>
        </p:txBody>
      </p:sp>
      <p:sp>
        <p:nvSpPr>
          <p:cNvPr id="14" name="Rectangle 13"/>
          <p:cNvSpPr>
            <a:spLocks noChangeArrowheads="1"/>
          </p:cNvSpPr>
          <p:nvPr/>
        </p:nvSpPr>
        <p:spPr bwMode="auto">
          <a:xfrm>
            <a:off x="5099050" y="3857625"/>
            <a:ext cx="1497013" cy="19050"/>
          </a:xfrm>
          <a:prstGeom prst="rect">
            <a:avLst/>
          </a:prstGeom>
          <a:solidFill>
            <a:srgbClr val="000000"/>
          </a:solidFill>
          <a:ln w="19050">
            <a:solidFill>
              <a:srgbClr val="000000"/>
            </a:solidFill>
            <a:miter lim="800000"/>
            <a:headEnd/>
            <a:tailEnd/>
          </a:ln>
        </p:spPr>
        <p:txBody>
          <a:bodyPr/>
          <a:lstStyle/>
          <a:p>
            <a:endParaRPr lang="cs-CZ"/>
          </a:p>
        </p:txBody>
      </p:sp>
      <p:sp>
        <p:nvSpPr>
          <p:cNvPr id="15" name="Rectangle 14"/>
          <p:cNvSpPr>
            <a:spLocks noChangeArrowheads="1"/>
          </p:cNvSpPr>
          <p:nvPr/>
        </p:nvSpPr>
        <p:spPr bwMode="auto">
          <a:xfrm>
            <a:off x="4748213" y="2616200"/>
            <a:ext cx="41751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6" name="Rectangle 15"/>
          <p:cNvSpPr>
            <a:spLocks noChangeArrowheads="1"/>
          </p:cNvSpPr>
          <p:nvPr/>
        </p:nvSpPr>
        <p:spPr bwMode="auto">
          <a:xfrm>
            <a:off x="4724400" y="2590800"/>
            <a:ext cx="415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7" name="Rectangle 16"/>
          <p:cNvSpPr>
            <a:spLocks noChangeArrowheads="1"/>
          </p:cNvSpPr>
          <p:nvPr/>
        </p:nvSpPr>
        <p:spPr bwMode="auto">
          <a:xfrm>
            <a:off x="4818063" y="2609850"/>
            <a:ext cx="134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18" name="Rectangle 17"/>
          <p:cNvSpPr>
            <a:spLocks noChangeArrowheads="1"/>
          </p:cNvSpPr>
          <p:nvPr/>
        </p:nvSpPr>
        <p:spPr bwMode="auto">
          <a:xfrm>
            <a:off x="6681788" y="3752850"/>
            <a:ext cx="376237"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9" name="Rectangle 18"/>
          <p:cNvSpPr>
            <a:spLocks noChangeArrowheads="1"/>
          </p:cNvSpPr>
          <p:nvPr/>
        </p:nvSpPr>
        <p:spPr bwMode="auto">
          <a:xfrm>
            <a:off x="6657975" y="3727450"/>
            <a:ext cx="374650"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0" name="Rectangle 19"/>
          <p:cNvSpPr>
            <a:spLocks noChangeArrowheads="1"/>
          </p:cNvSpPr>
          <p:nvPr/>
        </p:nvSpPr>
        <p:spPr bwMode="auto">
          <a:xfrm>
            <a:off x="6705600" y="39465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sp>
        <p:nvSpPr>
          <p:cNvPr id="21" name="Oval 20"/>
          <p:cNvSpPr>
            <a:spLocks noChangeArrowheads="1"/>
          </p:cNvSpPr>
          <p:nvPr/>
        </p:nvSpPr>
        <p:spPr bwMode="auto">
          <a:xfrm>
            <a:off x="5372100" y="36337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2" name="Oval 21"/>
          <p:cNvSpPr>
            <a:spLocks noChangeArrowheads="1"/>
          </p:cNvSpPr>
          <p:nvPr/>
        </p:nvSpPr>
        <p:spPr bwMode="auto">
          <a:xfrm>
            <a:off x="5564188" y="3503613"/>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3" name="Oval 22"/>
          <p:cNvSpPr>
            <a:spLocks noChangeArrowheads="1"/>
          </p:cNvSpPr>
          <p:nvPr/>
        </p:nvSpPr>
        <p:spPr bwMode="auto">
          <a:xfrm>
            <a:off x="5746750" y="3363913"/>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4" name="Oval 23"/>
          <p:cNvSpPr>
            <a:spLocks noChangeArrowheads="1"/>
          </p:cNvSpPr>
          <p:nvPr/>
        </p:nvSpPr>
        <p:spPr bwMode="auto">
          <a:xfrm>
            <a:off x="5918200" y="3214688"/>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5" name="Oval 24"/>
          <p:cNvSpPr>
            <a:spLocks noChangeArrowheads="1"/>
          </p:cNvSpPr>
          <p:nvPr/>
        </p:nvSpPr>
        <p:spPr bwMode="auto">
          <a:xfrm>
            <a:off x="6080125" y="3084513"/>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6" name="Oval 25"/>
          <p:cNvSpPr>
            <a:spLocks noChangeArrowheads="1"/>
          </p:cNvSpPr>
          <p:nvPr/>
        </p:nvSpPr>
        <p:spPr bwMode="auto">
          <a:xfrm>
            <a:off x="6384925" y="286067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7" name="Oval 26"/>
          <p:cNvSpPr>
            <a:spLocks noChangeArrowheads="1"/>
          </p:cNvSpPr>
          <p:nvPr/>
        </p:nvSpPr>
        <p:spPr bwMode="auto">
          <a:xfrm>
            <a:off x="6211888" y="2982913"/>
            <a:ext cx="50800" cy="46037"/>
          </a:xfrm>
          <a:prstGeom prst="ellipse">
            <a:avLst/>
          </a:prstGeom>
          <a:solidFill>
            <a:srgbClr val="000000"/>
          </a:solidFill>
          <a:ln w="19050">
            <a:solidFill>
              <a:srgbClr val="000000"/>
            </a:solidFill>
            <a:round/>
            <a:headEnd/>
            <a:tailEnd/>
          </a:ln>
        </p:spPr>
        <p:txBody>
          <a:bodyPr/>
          <a:lstStyle/>
          <a:p>
            <a:endParaRPr lang="cs-CZ"/>
          </a:p>
        </p:txBody>
      </p:sp>
      <p:sp>
        <p:nvSpPr>
          <p:cNvPr id="28" name="Freeform 27"/>
          <p:cNvSpPr>
            <a:spLocks/>
          </p:cNvSpPr>
          <p:nvPr/>
        </p:nvSpPr>
        <p:spPr bwMode="auto">
          <a:xfrm>
            <a:off x="5260975" y="4578350"/>
            <a:ext cx="1236663" cy="946150"/>
          </a:xfrm>
          <a:custGeom>
            <a:avLst/>
            <a:gdLst>
              <a:gd name="T0" fmla="*/ 0 w 2337"/>
              <a:gd name="T1" fmla="*/ 1761 h 1789"/>
              <a:gd name="T2" fmla="*/ 22 w 2337"/>
              <a:gd name="T3" fmla="*/ 1789 h 1789"/>
              <a:gd name="T4" fmla="*/ 2337 w 2337"/>
              <a:gd name="T5" fmla="*/ 28 h 1789"/>
              <a:gd name="T6" fmla="*/ 2315 w 2337"/>
              <a:gd name="T7" fmla="*/ 0 h 1789"/>
              <a:gd name="T8" fmla="*/ 0 w 2337"/>
              <a:gd name="T9" fmla="*/ 1761 h 1789"/>
              <a:gd name="T10" fmla="*/ 0 60000 65536"/>
              <a:gd name="T11" fmla="*/ 0 60000 65536"/>
              <a:gd name="T12" fmla="*/ 0 60000 65536"/>
              <a:gd name="T13" fmla="*/ 0 60000 65536"/>
              <a:gd name="T14" fmla="*/ 0 60000 65536"/>
              <a:gd name="T15" fmla="*/ 0 w 2337"/>
              <a:gd name="T16" fmla="*/ 0 h 1789"/>
              <a:gd name="T17" fmla="*/ 2337 w 2337"/>
              <a:gd name="T18" fmla="*/ 1789 h 1789"/>
            </a:gdLst>
            <a:ahLst/>
            <a:cxnLst>
              <a:cxn ang="T10">
                <a:pos x="T0" y="T1"/>
              </a:cxn>
              <a:cxn ang="T11">
                <a:pos x="T2" y="T3"/>
              </a:cxn>
              <a:cxn ang="T12">
                <a:pos x="T4" y="T5"/>
              </a:cxn>
              <a:cxn ang="T13">
                <a:pos x="T6" y="T7"/>
              </a:cxn>
              <a:cxn ang="T14">
                <a:pos x="T8" y="T9"/>
              </a:cxn>
            </a:cxnLst>
            <a:rect l="T15" t="T16" r="T17" b="T18"/>
            <a:pathLst>
              <a:path w="2337" h="1789">
                <a:moveTo>
                  <a:pt x="0" y="1761"/>
                </a:moveTo>
                <a:lnTo>
                  <a:pt x="22" y="1789"/>
                </a:lnTo>
                <a:lnTo>
                  <a:pt x="2337" y="28"/>
                </a:lnTo>
                <a:lnTo>
                  <a:pt x="2315" y="0"/>
                </a:lnTo>
                <a:lnTo>
                  <a:pt x="0" y="1761"/>
                </a:lnTo>
                <a:close/>
              </a:path>
            </a:pathLst>
          </a:custGeom>
          <a:solidFill>
            <a:srgbClr val="000000"/>
          </a:solidFill>
          <a:ln w="19050" cmpd="sng">
            <a:solidFill>
              <a:srgbClr val="000000"/>
            </a:solidFill>
            <a:round/>
            <a:headEnd/>
            <a:tailEnd/>
          </a:ln>
        </p:spPr>
        <p:txBody>
          <a:bodyPr/>
          <a:lstStyle/>
          <a:p>
            <a:endParaRPr lang="cs-CZ"/>
          </a:p>
        </p:txBody>
      </p:sp>
      <p:sp>
        <p:nvSpPr>
          <p:cNvPr id="29" name="Rectangle 28"/>
          <p:cNvSpPr>
            <a:spLocks noChangeArrowheads="1"/>
          </p:cNvSpPr>
          <p:nvPr/>
        </p:nvSpPr>
        <p:spPr bwMode="auto">
          <a:xfrm>
            <a:off x="5095875" y="4510088"/>
            <a:ext cx="19050" cy="11477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0" name="Rectangle 29"/>
          <p:cNvSpPr>
            <a:spLocks noChangeArrowheads="1"/>
          </p:cNvSpPr>
          <p:nvPr/>
        </p:nvSpPr>
        <p:spPr bwMode="auto">
          <a:xfrm>
            <a:off x="5105400" y="5638800"/>
            <a:ext cx="1497013"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1" name="Rectangle 30"/>
          <p:cNvSpPr>
            <a:spLocks noChangeArrowheads="1"/>
          </p:cNvSpPr>
          <p:nvPr/>
        </p:nvSpPr>
        <p:spPr bwMode="auto">
          <a:xfrm>
            <a:off x="4754563" y="4349750"/>
            <a:ext cx="41751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2" name="Rectangle 31"/>
          <p:cNvSpPr>
            <a:spLocks noChangeArrowheads="1"/>
          </p:cNvSpPr>
          <p:nvPr/>
        </p:nvSpPr>
        <p:spPr bwMode="auto">
          <a:xfrm>
            <a:off x="4730750" y="4464050"/>
            <a:ext cx="415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3" name="Rectangle 32"/>
          <p:cNvSpPr>
            <a:spLocks noChangeArrowheads="1"/>
          </p:cNvSpPr>
          <p:nvPr/>
        </p:nvSpPr>
        <p:spPr bwMode="auto">
          <a:xfrm>
            <a:off x="4818063" y="4343400"/>
            <a:ext cx="134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34" name="Rectangle 33"/>
          <p:cNvSpPr>
            <a:spLocks noChangeArrowheads="1"/>
          </p:cNvSpPr>
          <p:nvPr/>
        </p:nvSpPr>
        <p:spPr bwMode="auto">
          <a:xfrm>
            <a:off x="6699250" y="5532438"/>
            <a:ext cx="37465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5" name="Rectangle 34"/>
          <p:cNvSpPr>
            <a:spLocks noChangeArrowheads="1"/>
          </p:cNvSpPr>
          <p:nvPr/>
        </p:nvSpPr>
        <p:spPr bwMode="auto">
          <a:xfrm>
            <a:off x="6673850" y="5508625"/>
            <a:ext cx="374650"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6" name="Rectangle 35"/>
          <p:cNvSpPr>
            <a:spLocks noChangeArrowheads="1"/>
          </p:cNvSpPr>
          <p:nvPr/>
        </p:nvSpPr>
        <p:spPr bwMode="auto">
          <a:xfrm>
            <a:off x="6705600" y="56229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grpSp>
        <p:nvGrpSpPr>
          <p:cNvPr id="37" name="Group 36"/>
          <p:cNvGrpSpPr>
            <a:grpSpLocks/>
          </p:cNvGrpSpPr>
          <p:nvPr/>
        </p:nvGrpSpPr>
        <p:grpSpPr bwMode="auto">
          <a:xfrm>
            <a:off x="6300788" y="4622800"/>
            <a:ext cx="19050" cy="298450"/>
            <a:chOff x="4053" y="3025"/>
            <a:chExt cx="12" cy="188"/>
          </a:xfrm>
        </p:grpSpPr>
        <p:sp>
          <p:nvSpPr>
            <p:cNvPr id="38" name="Rectangle 37"/>
            <p:cNvSpPr>
              <a:spLocks noChangeArrowheads="1"/>
            </p:cNvSpPr>
            <p:nvPr/>
          </p:nvSpPr>
          <p:spPr bwMode="auto">
            <a:xfrm>
              <a:off x="4053" y="3025"/>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39" name="Rectangle 38"/>
            <p:cNvSpPr>
              <a:spLocks noChangeArrowheads="1"/>
            </p:cNvSpPr>
            <p:nvPr/>
          </p:nvSpPr>
          <p:spPr bwMode="auto">
            <a:xfrm>
              <a:off x="4053" y="3109"/>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0" name="Rectangle 39"/>
            <p:cNvSpPr>
              <a:spLocks noChangeArrowheads="1"/>
            </p:cNvSpPr>
            <p:nvPr/>
          </p:nvSpPr>
          <p:spPr bwMode="auto">
            <a:xfrm>
              <a:off x="4053" y="3193"/>
              <a:ext cx="12" cy="20"/>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1" name="Group 40"/>
          <p:cNvGrpSpPr>
            <a:grpSpLocks/>
          </p:cNvGrpSpPr>
          <p:nvPr/>
        </p:nvGrpSpPr>
        <p:grpSpPr bwMode="auto">
          <a:xfrm>
            <a:off x="5975350" y="4856163"/>
            <a:ext cx="19050" cy="296862"/>
            <a:chOff x="3848" y="3172"/>
            <a:chExt cx="12" cy="187"/>
          </a:xfrm>
        </p:grpSpPr>
        <p:sp>
          <p:nvSpPr>
            <p:cNvPr id="42" name="Rectangle 41"/>
            <p:cNvSpPr>
              <a:spLocks noChangeArrowheads="1"/>
            </p:cNvSpPr>
            <p:nvPr/>
          </p:nvSpPr>
          <p:spPr bwMode="auto">
            <a:xfrm>
              <a:off x="3848" y="3172"/>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3" name="Rectangle 42"/>
            <p:cNvSpPr>
              <a:spLocks noChangeArrowheads="1"/>
            </p:cNvSpPr>
            <p:nvPr/>
          </p:nvSpPr>
          <p:spPr bwMode="auto">
            <a:xfrm>
              <a:off x="3848" y="3256"/>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4" name="Rectangle 43"/>
            <p:cNvSpPr>
              <a:spLocks noChangeArrowheads="1"/>
            </p:cNvSpPr>
            <p:nvPr/>
          </p:nvSpPr>
          <p:spPr bwMode="auto">
            <a:xfrm>
              <a:off x="3848" y="3340"/>
              <a:ext cx="12" cy="19"/>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5" name="Group 44"/>
          <p:cNvGrpSpPr>
            <a:grpSpLocks/>
          </p:cNvGrpSpPr>
          <p:nvPr/>
        </p:nvGrpSpPr>
        <p:grpSpPr bwMode="auto">
          <a:xfrm>
            <a:off x="5621338" y="5097463"/>
            <a:ext cx="19050" cy="298450"/>
            <a:chOff x="3625" y="3324"/>
            <a:chExt cx="12" cy="188"/>
          </a:xfrm>
        </p:grpSpPr>
        <p:sp>
          <p:nvSpPr>
            <p:cNvPr id="46" name="Rectangle 45"/>
            <p:cNvSpPr>
              <a:spLocks noChangeArrowheads="1"/>
            </p:cNvSpPr>
            <p:nvPr/>
          </p:nvSpPr>
          <p:spPr bwMode="auto">
            <a:xfrm>
              <a:off x="3625" y="3324"/>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7" name="Rectangle 46"/>
            <p:cNvSpPr>
              <a:spLocks noChangeArrowheads="1"/>
            </p:cNvSpPr>
            <p:nvPr/>
          </p:nvSpPr>
          <p:spPr bwMode="auto">
            <a:xfrm>
              <a:off x="3625" y="3408"/>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8" name="Rectangle 47"/>
            <p:cNvSpPr>
              <a:spLocks noChangeArrowheads="1"/>
            </p:cNvSpPr>
            <p:nvPr/>
          </p:nvSpPr>
          <p:spPr bwMode="auto">
            <a:xfrm>
              <a:off x="3625" y="3492"/>
              <a:ext cx="12" cy="20"/>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9" name="Group 48"/>
          <p:cNvGrpSpPr>
            <a:grpSpLocks/>
          </p:cNvGrpSpPr>
          <p:nvPr/>
        </p:nvGrpSpPr>
        <p:grpSpPr bwMode="auto">
          <a:xfrm>
            <a:off x="5368925" y="5256213"/>
            <a:ext cx="19050" cy="298450"/>
            <a:chOff x="3466" y="3424"/>
            <a:chExt cx="12" cy="188"/>
          </a:xfrm>
        </p:grpSpPr>
        <p:sp>
          <p:nvSpPr>
            <p:cNvPr id="50" name="Rectangle 49"/>
            <p:cNvSpPr>
              <a:spLocks noChangeArrowheads="1"/>
            </p:cNvSpPr>
            <p:nvPr/>
          </p:nvSpPr>
          <p:spPr bwMode="auto">
            <a:xfrm>
              <a:off x="3466" y="3424"/>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51" name="Rectangle 50"/>
            <p:cNvSpPr>
              <a:spLocks noChangeArrowheads="1"/>
            </p:cNvSpPr>
            <p:nvPr/>
          </p:nvSpPr>
          <p:spPr bwMode="auto">
            <a:xfrm>
              <a:off x="3466" y="3508"/>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52" name="Rectangle 51"/>
            <p:cNvSpPr>
              <a:spLocks noChangeArrowheads="1"/>
            </p:cNvSpPr>
            <p:nvPr/>
          </p:nvSpPr>
          <p:spPr bwMode="auto">
            <a:xfrm>
              <a:off x="3466" y="3592"/>
              <a:ext cx="12" cy="20"/>
            </a:xfrm>
            <a:prstGeom prst="rect">
              <a:avLst/>
            </a:prstGeom>
            <a:solidFill>
              <a:srgbClr val="000000"/>
            </a:solidFill>
            <a:ln w="19050">
              <a:solidFill>
                <a:srgbClr val="000000"/>
              </a:solidFill>
              <a:miter lim="800000"/>
              <a:headEnd/>
              <a:tailEnd/>
            </a:ln>
          </p:spPr>
          <p:txBody>
            <a:bodyPr/>
            <a:lstStyle/>
            <a:p>
              <a:endParaRPr lang="cs-CZ"/>
            </a:p>
          </p:txBody>
        </p:sp>
      </p:grpSp>
      <p:sp>
        <p:nvSpPr>
          <p:cNvPr id="53" name="Rectangle 52"/>
          <p:cNvSpPr>
            <a:spLocks noChangeArrowheads="1"/>
          </p:cNvSpPr>
          <p:nvPr/>
        </p:nvSpPr>
        <p:spPr bwMode="auto">
          <a:xfrm>
            <a:off x="7213600" y="4481513"/>
            <a:ext cx="19050" cy="1146175"/>
          </a:xfrm>
          <a:prstGeom prst="rect">
            <a:avLst/>
          </a:prstGeom>
          <a:solidFill>
            <a:srgbClr val="000000"/>
          </a:solidFill>
          <a:ln w="19050">
            <a:solidFill>
              <a:srgbClr val="000000"/>
            </a:solidFill>
            <a:miter lim="800000"/>
            <a:headEnd/>
            <a:tailEnd/>
          </a:ln>
        </p:spPr>
        <p:txBody>
          <a:bodyPr/>
          <a:lstStyle/>
          <a:p>
            <a:endParaRPr lang="cs-CZ"/>
          </a:p>
        </p:txBody>
      </p:sp>
      <p:sp>
        <p:nvSpPr>
          <p:cNvPr id="54" name="Rectangle 53"/>
          <p:cNvSpPr>
            <a:spLocks noChangeArrowheads="1"/>
          </p:cNvSpPr>
          <p:nvPr/>
        </p:nvSpPr>
        <p:spPr bwMode="auto">
          <a:xfrm>
            <a:off x="7223125" y="5618163"/>
            <a:ext cx="1497013" cy="19050"/>
          </a:xfrm>
          <a:prstGeom prst="rect">
            <a:avLst/>
          </a:prstGeom>
          <a:solidFill>
            <a:srgbClr val="000000"/>
          </a:solidFill>
          <a:ln w="19050">
            <a:solidFill>
              <a:srgbClr val="000000"/>
            </a:solidFill>
            <a:miter lim="800000"/>
            <a:headEnd/>
            <a:tailEnd/>
          </a:ln>
        </p:spPr>
        <p:txBody>
          <a:bodyPr/>
          <a:lstStyle/>
          <a:p>
            <a:endParaRPr lang="cs-CZ"/>
          </a:p>
        </p:txBody>
      </p:sp>
      <p:sp>
        <p:nvSpPr>
          <p:cNvPr id="55" name="Rectangle 54"/>
          <p:cNvSpPr>
            <a:spLocks noChangeArrowheads="1"/>
          </p:cNvSpPr>
          <p:nvPr/>
        </p:nvSpPr>
        <p:spPr bwMode="auto">
          <a:xfrm>
            <a:off x="6732588" y="4319588"/>
            <a:ext cx="415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6" name="Rectangle 55"/>
          <p:cNvSpPr>
            <a:spLocks noChangeArrowheads="1"/>
          </p:cNvSpPr>
          <p:nvPr/>
        </p:nvSpPr>
        <p:spPr bwMode="auto">
          <a:xfrm>
            <a:off x="6794500" y="4294188"/>
            <a:ext cx="415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7" name="Rectangle 56"/>
          <p:cNvSpPr>
            <a:spLocks noChangeArrowheads="1"/>
          </p:cNvSpPr>
          <p:nvPr/>
        </p:nvSpPr>
        <p:spPr bwMode="auto">
          <a:xfrm>
            <a:off x="6975475" y="4343400"/>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58" name="Rectangle 57"/>
          <p:cNvSpPr>
            <a:spLocks noChangeArrowheads="1"/>
          </p:cNvSpPr>
          <p:nvPr/>
        </p:nvSpPr>
        <p:spPr bwMode="auto">
          <a:xfrm>
            <a:off x="8655050" y="5465763"/>
            <a:ext cx="376238"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9" name="Rectangle 58"/>
          <p:cNvSpPr>
            <a:spLocks noChangeArrowheads="1"/>
          </p:cNvSpPr>
          <p:nvPr/>
        </p:nvSpPr>
        <p:spPr bwMode="auto">
          <a:xfrm>
            <a:off x="8680450" y="5511800"/>
            <a:ext cx="376238"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0" name="Rectangle 59"/>
          <p:cNvSpPr>
            <a:spLocks noChangeArrowheads="1"/>
          </p:cNvSpPr>
          <p:nvPr/>
        </p:nvSpPr>
        <p:spPr bwMode="auto">
          <a:xfrm>
            <a:off x="8791575" y="56229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sp>
        <p:nvSpPr>
          <p:cNvPr id="61" name="Oval 60"/>
          <p:cNvSpPr>
            <a:spLocks noChangeArrowheads="1"/>
          </p:cNvSpPr>
          <p:nvPr/>
        </p:nvSpPr>
        <p:spPr bwMode="auto">
          <a:xfrm>
            <a:off x="8477250" y="468153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2" name="Oval 61"/>
          <p:cNvSpPr>
            <a:spLocks noChangeArrowheads="1"/>
          </p:cNvSpPr>
          <p:nvPr/>
        </p:nvSpPr>
        <p:spPr bwMode="auto">
          <a:xfrm>
            <a:off x="8113713" y="4719638"/>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63" name="Oval 62"/>
          <p:cNvSpPr>
            <a:spLocks noChangeArrowheads="1"/>
          </p:cNvSpPr>
          <p:nvPr/>
        </p:nvSpPr>
        <p:spPr bwMode="auto">
          <a:xfrm>
            <a:off x="8234363" y="478472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4" name="Oval 63"/>
          <p:cNvSpPr>
            <a:spLocks noChangeArrowheads="1"/>
          </p:cNvSpPr>
          <p:nvPr/>
        </p:nvSpPr>
        <p:spPr bwMode="auto">
          <a:xfrm>
            <a:off x="8012113" y="51196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5" name="Oval 64"/>
          <p:cNvSpPr>
            <a:spLocks noChangeArrowheads="1"/>
          </p:cNvSpPr>
          <p:nvPr/>
        </p:nvSpPr>
        <p:spPr bwMode="auto">
          <a:xfrm>
            <a:off x="8031163" y="494347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66" name="Oval 65"/>
          <p:cNvSpPr>
            <a:spLocks noChangeArrowheads="1"/>
          </p:cNvSpPr>
          <p:nvPr/>
        </p:nvSpPr>
        <p:spPr bwMode="auto">
          <a:xfrm>
            <a:off x="7769225" y="5167313"/>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67" name="Oval 66"/>
          <p:cNvSpPr>
            <a:spLocks noChangeArrowheads="1"/>
          </p:cNvSpPr>
          <p:nvPr/>
        </p:nvSpPr>
        <p:spPr bwMode="auto">
          <a:xfrm>
            <a:off x="7870825" y="499903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8" name="Oval 67"/>
          <p:cNvSpPr>
            <a:spLocks noChangeArrowheads="1"/>
          </p:cNvSpPr>
          <p:nvPr/>
        </p:nvSpPr>
        <p:spPr bwMode="auto">
          <a:xfrm>
            <a:off x="7646988" y="5278438"/>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69" name="Oval 68"/>
          <p:cNvSpPr>
            <a:spLocks noChangeArrowheads="1"/>
          </p:cNvSpPr>
          <p:nvPr/>
        </p:nvSpPr>
        <p:spPr bwMode="auto">
          <a:xfrm>
            <a:off x="7586663" y="522287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0" name="Oval 69"/>
          <p:cNvSpPr>
            <a:spLocks noChangeArrowheads="1"/>
          </p:cNvSpPr>
          <p:nvPr/>
        </p:nvSpPr>
        <p:spPr bwMode="auto">
          <a:xfrm>
            <a:off x="7526338" y="54371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1" name="Oval 70"/>
          <p:cNvSpPr>
            <a:spLocks noChangeArrowheads="1"/>
          </p:cNvSpPr>
          <p:nvPr/>
        </p:nvSpPr>
        <p:spPr bwMode="auto">
          <a:xfrm>
            <a:off x="7383463" y="5418138"/>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2" name="Oval 71"/>
          <p:cNvSpPr>
            <a:spLocks noChangeArrowheads="1"/>
          </p:cNvSpPr>
          <p:nvPr/>
        </p:nvSpPr>
        <p:spPr bwMode="auto">
          <a:xfrm>
            <a:off x="8396288" y="4729163"/>
            <a:ext cx="52387" cy="55562"/>
          </a:xfrm>
          <a:prstGeom prst="ellipse">
            <a:avLst/>
          </a:prstGeom>
          <a:solidFill>
            <a:srgbClr val="000000"/>
          </a:solidFill>
          <a:ln w="19050">
            <a:solidFill>
              <a:srgbClr val="000000"/>
            </a:solidFill>
            <a:round/>
            <a:headEnd/>
            <a:tailEnd/>
          </a:ln>
        </p:spPr>
        <p:txBody>
          <a:bodyPr/>
          <a:lstStyle/>
          <a:p>
            <a:endParaRPr lang="cs-CZ"/>
          </a:p>
        </p:txBody>
      </p:sp>
      <p:sp>
        <p:nvSpPr>
          <p:cNvPr id="73" name="Oval 72"/>
          <p:cNvSpPr>
            <a:spLocks noChangeArrowheads="1"/>
          </p:cNvSpPr>
          <p:nvPr/>
        </p:nvSpPr>
        <p:spPr bwMode="auto">
          <a:xfrm>
            <a:off x="7383463" y="548322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4" name="Oval 73"/>
          <p:cNvSpPr>
            <a:spLocks noChangeArrowheads="1"/>
          </p:cNvSpPr>
          <p:nvPr/>
        </p:nvSpPr>
        <p:spPr bwMode="auto">
          <a:xfrm>
            <a:off x="7910513" y="5083175"/>
            <a:ext cx="52387" cy="55563"/>
          </a:xfrm>
          <a:prstGeom prst="ellipse">
            <a:avLst/>
          </a:prstGeom>
          <a:solidFill>
            <a:srgbClr val="000000"/>
          </a:solidFill>
          <a:ln w="19050">
            <a:solidFill>
              <a:srgbClr val="000000"/>
            </a:solidFill>
            <a:round/>
            <a:headEnd/>
            <a:tailEnd/>
          </a:ln>
        </p:spPr>
        <p:txBody>
          <a:bodyPr/>
          <a:lstStyle/>
          <a:p>
            <a:endParaRPr lang="cs-CZ"/>
          </a:p>
        </p:txBody>
      </p:sp>
      <p:sp>
        <p:nvSpPr>
          <p:cNvPr id="75" name="Oval 74"/>
          <p:cNvSpPr>
            <a:spLocks noChangeArrowheads="1"/>
          </p:cNvSpPr>
          <p:nvPr/>
        </p:nvSpPr>
        <p:spPr bwMode="auto">
          <a:xfrm>
            <a:off x="8174038" y="492442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6" name="Oval 75"/>
          <p:cNvSpPr>
            <a:spLocks noChangeArrowheads="1"/>
          </p:cNvSpPr>
          <p:nvPr/>
        </p:nvSpPr>
        <p:spPr bwMode="auto">
          <a:xfrm>
            <a:off x="7546975" y="5316538"/>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77" name="Oval 76"/>
          <p:cNvSpPr>
            <a:spLocks noChangeArrowheads="1"/>
          </p:cNvSpPr>
          <p:nvPr/>
        </p:nvSpPr>
        <p:spPr bwMode="auto">
          <a:xfrm>
            <a:off x="8396288" y="462597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8" name="Oval 77"/>
          <p:cNvSpPr>
            <a:spLocks noChangeArrowheads="1"/>
          </p:cNvSpPr>
          <p:nvPr/>
        </p:nvSpPr>
        <p:spPr bwMode="auto">
          <a:xfrm>
            <a:off x="8213725" y="4924425"/>
            <a:ext cx="52388" cy="57150"/>
          </a:xfrm>
          <a:prstGeom prst="ellipse">
            <a:avLst/>
          </a:prstGeom>
          <a:solidFill>
            <a:srgbClr val="000000"/>
          </a:solidFill>
          <a:ln w="19050">
            <a:solidFill>
              <a:srgbClr val="000000"/>
            </a:solidFill>
            <a:round/>
            <a:headEnd/>
            <a:tailEnd/>
          </a:ln>
        </p:spPr>
        <p:txBody>
          <a:bodyPr/>
          <a:lstStyle/>
          <a:p>
            <a:endParaRPr lang="cs-CZ"/>
          </a:p>
        </p:txBody>
      </p:sp>
      <p:sp>
        <p:nvSpPr>
          <p:cNvPr id="79" name="Text Box 78"/>
          <p:cNvSpPr txBox="1">
            <a:spLocks noChangeArrowheads="1"/>
          </p:cNvSpPr>
          <p:nvPr/>
        </p:nvSpPr>
        <p:spPr bwMode="auto">
          <a:xfrm>
            <a:off x="4356100" y="5949950"/>
            <a:ext cx="4572000" cy="333375"/>
          </a:xfrm>
          <a:prstGeom prst="rect">
            <a:avLst/>
          </a:prstGeom>
          <a:solidFill>
            <a:srgbClr val="FFCC00"/>
          </a:solidFill>
          <a:ln w="9525">
            <a:solidFill>
              <a:srgbClr val="000000"/>
            </a:solidFill>
            <a:miter lim="800000"/>
            <a:headEnd/>
            <a:tailEnd/>
          </a:ln>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1400" i="0"/>
              <a:t>Pro každé x existuje pravděpodobnostní rozložení y</a:t>
            </a:r>
          </a:p>
        </p:txBody>
      </p:sp>
    </p:spTree>
    <p:extLst>
      <p:ext uri="{BB962C8B-B14F-4D97-AF65-F5344CB8AC3E}">
        <p14:creationId xmlns:p14="http://schemas.microsoft.com/office/powerpoint/2010/main" val="230010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 I</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32</a:t>
            </a:fld>
            <a:endParaRPr lang="cs-CZ"/>
          </a:p>
        </p:txBody>
      </p:sp>
      <p:graphicFrame>
        <p:nvGraphicFramePr>
          <p:cNvPr id="5" name="Object 3"/>
          <p:cNvGraphicFramePr>
            <a:graphicFrameLocks noChangeAspect="1"/>
          </p:cNvGraphicFramePr>
          <p:nvPr>
            <p:extLst>
              <p:ext uri="{D42A27DB-BD31-4B8C-83A1-F6EECF244321}">
                <p14:modId xmlns:p14="http://schemas.microsoft.com/office/powerpoint/2010/main" val="1379084475"/>
              </p:ext>
            </p:extLst>
          </p:nvPr>
        </p:nvGraphicFramePr>
        <p:xfrm>
          <a:off x="1676400" y="1196752"/>
          <a:ext cx="6019800" cy="541337"/>
        </p:xfrm>
        <a:graphic>
          <a:graphicData uri="http://schemas.openxmlformats.org/presentationml/2006/ole">
            <mc:AlternateContent xmlns:mc="http://schemas.openxmlformats.org/markup-compatibility/2006">
              <mc:Choice xmlns:v="urn:schemas-microsoft-com:vml" Requires="v">
                <p:oleObj spid="_x0000_s486450" name="Rovnice" r:id="rId3" imgW="2158920" imgH="203040" progId="Equation.3">
                  <p:embed/>
                </p:oleObj>
              </mc:Choice>
              <mc:Fallback>
                <p:oleObj name="Rovnice" r:id="rId3" imgW="215892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196752"/>
                        <a:ext cx="6019800" cy="541337"/>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4"/>
          <p:cNvGraphicFramePr>
            <a:graphicFrameLocks noChangeAspect="1"/>
          </p:cNvGraphicFramePr>
          <p:nvPr>
            <p:extLst>
              <p:ext uri="{D42A27DB-BD31-4B8C-83A1-F6EECF244321}">
                <p14:modId xmlns:p14="http://schemas.microsoft.com/office/powerpoint/2010/main" val="3731081244"/>
              </p:ext>
            </p:extLst>
          </p:nvPr>
        </p:nvGraphicFramePr>
        <p:xfrm>
          <a:off x="217488" y="2312764"/>
          <a:ext cx="609600" cy="485775"/>
        </p:xfrm>
        <a:graphic>
          <a:graphicData uri="http://schemas.openxmlformats.org/presentationml/2006/ole">
            <mc:AlternateContent xmlns:mc="http://schemas.openxmlformats.org/markup-compatibility/2006">
              <mc:Choice xmlns:v="urn:schemas-microsoft-com:vml" Requires="v">
                <p:oleObj spid="_x0000_s486451" name="Rovnice" r:id="rId5" imgW="139680" imgH="164880" progId="Equation.3">
                  <p:embed/>
                </p:oleObj>
              </mc:Choice>
              <mc:Fallback>
                <p:oleObj name="Rovnice" r:id="rId5" imgW="1396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7488" y="2312764"/>
                        <a:ext cx="609600" cy="4857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p:cNvGraphicFramePr>
            <a:graphicFrameLocks noChangeAspect="1"/>
          </p:cNvGraphicFramePr>
          <p:nvPr>
            <p:extLst>
              <p:ext uri="{D42A27DB-BD31-4B8C-83A1-F6EECF244321}">
                <p14:modId xmlns:p14="http://schemas.microsoft.com/office/powerpoint/2010/main" val="1791631495"/>
              </p:ext>
            </p:extLst>
          </p:nvPr>
        </p:nvGraphicFramePr>
        <p:xfrm>
          <a:off x="1295400" y="1784127"/>
          <a:ext cx="3886200" cy="457200"/>
        </p:xfrm>
        <a:graphic>
          <a:graphicData uri="http://schemas.openxmlformats.org/presentationml/2006/ole">
            <mc:AlternateContent xmlns:mc="http://schemas.openxmlformats.org/markup-compatibility/2006">
              <mc:Choice xmlns:v="urn:schemas-microsoft-com:vml" Requires="v">
                <p:oleObj spid="_x0000_s486452" name="Rovnice" r:id="rId7" imgW="2006280" imgH="241200" progId="Equation.3">
                  <p:embed/>
                </p:oleObj>
              </mc:Choice>
              <mc:Fallback>
                <p:oleObj name="Rovnice" r:id="rId7" imgW="200628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5400" y="1784127"/>
                        <a:ext cx="3886200" cy="45720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6"/>
          <p:cNvGraphicFramePr>
            <a:graphicFrameLocks noChangeAspect="1"/>
          </p:cNvGraphicFramePr>
          <p:nvPr>
            <p:extLst>
              <p:ext uri="{D42A27DB-BD31-4B8C-83A1-F6EECF244321}">
                <p14:modId xmlns:p14="http://schemas.microsoft.com/office/powerpoint/2010/main" val="3992670958"/>
              </p:ext>
            </p:extLst>
          </p:nvPr>
        </p:nvGraphicFramePr>
        <p:xfrm>
          <a:off x="1295400" y="2300064"/>
          <a:ext cx="3657600" cy="428625"/>
        </p:xfrm>
        <a:graphic>
          <a:graphicData uri="http://schemas.openxmlformats.org/presentationml/2006/ole">
            <mc:AlternateContent xmlns:mc="http://schemas.openxmlformats.org/markup-compatibility/2006">
              <mc:Choice xmlns:v="urn:schemas-microsoft-com:vml" Requires="v">
                <p:oleObj spid="_x0000_s486453" name="Rovnice" r:id="rId9" imgW="1726920" imgH="203040" progId="Equation.3">
                  <p:embed/>
                </p:oleObj>
              </mc:Choice>
              <mc:Fallback>
                <p:oleObj name="Rovnice" r:id="rId9" imgW="1726920" imgH="203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5400" y="2300064"/>
                        <a:ext cx="3657600" cy="4286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7"/>
          <p:cNvGraphicFramePr>
            <a:graphicFrameLocks noChangeAspect="1"/>
          </p:cNvGraphicFramePr>
          <p:nvPr>
            <p:extLst>
              <p:ext uri="{D42A27DB-BD31-4B8C-83A1-F6EECF244321}">
                <p14:modId xmlns:p14="http://schemas.microsoft.com/office/powerpoint/2010/main" val="2093129242"/>
              </p:ext>
            </p:extLst>
          </p:nvPr>
        </p:nvGraphicFramePr>
        <p:xfrm>
          <a:off x="1295400" y="2746152"/>
          <a:ext cx="5638800" cy="485775"/>
        </p:xfrm>
        <a:graphic>
          <a:graphicData uri="http://schemas.openxmlformats.org/presentationml/2006/ole">
            <mc:AlternateContent xmlns:mc="http://schemas.openxmlformats.org/markup-compatibility/2006">
              <mc:Choice xmlns:v="urn:schemas-microsoft-com:vml" Requires="v">
                <p:oleObj spid="_x0000_s486454" name="Rovnice" r:id="rId11" imgW="2882880" imgH="253800" progId="Equation.3">
                  <p:embed/>
                </p:oleObj>
              </mc:Choice>
              <mc:Fallback>
                <p:oleObj name="Rovnice" r:id="rId11" imgW="2882880" imgH="253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95400" y="2746152"/>
                        <a:ext cx="5638800" cy="4857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Text Box 8"/>
          <p:cNvSpPr txBox="1">
            <a:spLocks noChangeArrowheads="1"/>
          </p:cNvSpPr>
          <p:nvPr/>
        </p:nvSpPr>
        <p:spPr bwMode="auto">
          <a:xfrm>
            <a:off x="6810375" y="1476152"/>
            <a:ext cx="6000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8800" i="0">
                <a:latin typeface="Times New Roman" pitchFamily="18" charset="0"/>
              </a:rPr>
              <a:t>}</a:t>
            </a:r>
          </a:p>
        </p:txBody>
      </p:sp>
      <p:sp>
        <p:nvSpPr>
          <p:cNvPr id="11" name="Rectangle 9"/>
          <p:cNvSpPr>
            <a:spLocks noChangeArrowheads="1"/>
          </p:cNvSpPr>
          <p:nvPr/>
        </p:nvSpPr>
        <p:spPr bwMode="auto">
          <a:xfrm>
            <a:off x="7391400" y="1785714"/>
            <a:ext cx="1428750" cy="10191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r>
              <a:rPr lang="cs-CZ" sz="1600" i="0">
                <a:solidFill>
                  <a:schemeClr val="bg1"/>
                </a:solidFill>
              </a:rPr>
              <a:t>Komponenty tvořící y se sčítají</a:t>
            </a:r>
          </a:p>
        </p:txBody>
      </p:sp>
      <p:sp>
        <p:nvSpPr>
          <p:cNvPr id="12" name="Line 10"/>
          <p:cNvSpPr>
            <a:spLocks noChangeShapeType="1"/>
          </p:cNvSpPr>
          <p:nvPr/>
        </p:nvSpPr>
        <p:spPr bwMode="auto">
          <a:xfrm flipV="1">
            <a:off x="619125" y="2025427"/>
            <a:ext cx="568325" cy="2460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flipV="1">
            <a:off x="609600" y="2500089"/>
            <a:ext cx="5238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533400" y="2728689"/>
            <a:ext cx="725488" cy="2333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 name="Text Box 13"/>
          <p:cNvSpPr txBox="1">
            <a:spLocks noChangeArrowheads="1"/>
          </p:cNvSpPr>
          <p:nvPr/>
        </p:nvSpPr>
        <p:spPr bwMode="auto">
          <a:xfrm>
            <a:off x="179388" y="4024089"/>
            <a:ext cx="8785225" cy="47625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2400" i="0">
                <a:latin typeface="Symbol" pitchFamily="18" charset="2"/>
              </a:rPr>
              <a:t>e</a:t>
            </a:r>
            <a:r>
              <a:rPr lang="cs-CZ" sz="2400" i="0"/>
              <a:t>  - náhodná složka modelu přímky = rezidua přímky</a:t>
            </a:r>
          </a:p>
        </p:txBody>
      </p:sp>
      <p:graphicFrame>
        <p:nvGraphicFramePr>
          <p:cNvPr id="16" name="Object 14"/>
          <p:cNvGraphicFramePr>
            <a:graphicFrameLocks noChangeAspect="1"/>
          </p:cNvGraphicFramePr>
          <p:nvPr>
            <p:extLst>
              <p:ext uri="{D42A27DB-BD31-4B8C-83A1-F6EECF244321}">
                <p14:modId xmlns:p14="http://schemas.microsoft.com/office/powerpoint/2010/main" val="4150843059"/>
              </p:ext>
            </p:extLst>
          </p:nvPr>
        </p:nvGraphicFramePr>
        <p:xfrm>
          <a:off x="2209800" y="5009927"/>
          <a:ext cx="4800600" cy="690562"/>
        </p:xfrm>
        <a:graphic>
          <a:graphicData uri="http://schemas.openxmlformats.org/presentationml/2006/ole">
            <mc:AlternateContent xmlns:mc="http://schemas.openxmlformats.org/markup-compatibility/2006">
              <mc:Choice xmlns:v="urn:schemas-microsoft-com:vml" Requires="v">
                <p:oleObj spid="_x0000_s486455" name="Rovnice" r:id="rId13" imgW="1739880" imgH="253800" progId="Equation.3">
                  <p:embed/>
                </p:oleObj>
              </mc:Choice>
              <mc:Fallback>
                <p:oleObj name="Rovnice" r:id="rId13" imgW="1739880" imgH="253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09800" y="5009927"/>
                        <a:ext cx="4800600" cy="690562"/>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379719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 II</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33</a:t>
            </a:fld>
            <a:endParaRPr lang="cs-CZ"/>
          </a:p>
        </p:txBody>
      </p:sp>
      <p:sp>
        <p:nvSpPr>
          <p:cNvPr id="5" name="Text Box 3"/>
          <p:cNvSpPr txBox="1">
            <a:spLocks noChangeArrowheads="1"/>
          </p:cNvSpPr>
          <p:nvPr/>
        </p:nvSpPr>
        <p:spPr bwMode="auto">
          <a:xfrm>
            <a:off x="13335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6" name="Text Box 4"/>
          <p:cNvSpPr txBox="1">
            <a:spLocks noChangeArrowheads="1"/>
          </p:cNvSpPr>
          <p:nvPr/>
        </p:nvSpPr>
        <p:spPr bwMode="auto">
          <a:xfrm>
            <a:off x="6477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7" name="Text Box 5"/>
          <p:cNvSpPr txBox="1">
            <a:spLocks noChangeArrowheads="1"/>
          </p:cNvSpPr>
          <p:nvPr/>
        </p:nvSpPr>
        <p:spPr bwMode="auto">
          <a:xfrm>
            <a:off x="647700" y="301942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8" name="Line 6"/>
          <p:cNvSpPr>
            <a:spLocks noChangeShapeType="1"/>
          </p:cNvSpPr>
          <p:nvPr/>
        </p:nvSpPr>
        <p:spPr bwMode="auto">
          <a:xfrm>
            <a:off x="809625" y="19812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9" name="Text Box 7"/>
          <p:cNvSpPr txBox="1">
            <a:spLocks noChangeArrowheads="1"/>
          </p:cNvSpPr>
          <p:nvPr/>
        </p:nvSpPr>
        <p:spPr bwMode="auto">
          <a:xfrm>
            <a:off x="1423988"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sp>
        <p:nvSpPr>
          <p:cNvPr id="10" name="Text Box 8"/>
          <p:cNvSpPr txBox="1">
            <a:spLocks noChangeArrowheads="1"/>
          </p:cNvSpPr>
          <p:nvPr/>
        </p:nvSpPr>
        <p:spPr bwMode="auto">
          <a:xfrm>
            <a:off x="36195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11" name="Line 9"/>
          <p:cNvSpPr>
            <a:spLocks noChangeShapeType="1"/>
          </p:cNvSpPr>
          <p:nvPr/>
        </p:nvSpPr>
        <p:spPr bwMode="auto">
          <a:xfrm>
            <a:off x="1390650" y="199072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Line 10"/>
          <p:cNvSpPr>
            <a:spLocks noChangeShapeType="1"/>
          </p:cNvSpPr>
          <p:nvPr/>
        </p:nvSpPr>
        <p:spPr bwMode="auto">
          <a:xfrm>
            <a:off x="1771650" y="199072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a:off x="1581150" y="200977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3581400" y="200977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 name="Line 13"/>
          <p:cNvSpPr>
            <a:spLocks noChangeShapeType="1"/>
          </p:cNvSpPr>
          <p:nvPr/>
        </p:nvSpPr>
        <p:spPr bwMode="auto">
          <a:xfrm>
            <a:off x="3962400" y="200977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 name="Line 14"/>
          <p:cNvSpPr>
            <a:spLocks noChangeShapeType="1"/>
          </p:cNvSpPr>
          <p:nvPr/>
        </p:nvSpPr>
        <p:spPr bwMode="auto">
          <a:xfrm>
            <a:off x="3771900" y="20288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17" name="Text Box 15"/>
          <p:cNvSpPr txBox="1">
            <a:spLocks noChangeArrowheads="1"/>
          </p:cNvSpPr>
          <p:nvPr/>
        </p:nvSpPr>
        <p:spPr bwMode="auto">
          <a:xfrm>
            <a:off x="29337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18" name="Text Box 16"/>
          <p:cNvSpPr txBox="1">
            <a:spLocks noChangeArrowheads="1"/>
          </p:cNvSpPr>
          <p:nvPr/>
        </p:nvSpPr>
        <p:spPr bwMode="auto">
          <a:xfrm>
            <a:off x="2933700" y="3038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19" name="Line 17"/>
          <p:cNvSpPr>
            <a:spLocks noChangeShapeType="1"/>
          </p:cNvSpPr>
          <p:nvPr/>
        </p:nvSpPr>
        <p:spPr bwMode="auto">
          <a:xfrm>
            <a:off x="3086100" y="20193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0" name="Line 18"/>
          <p:cNvSpPr>
            <a:spLocks noChangeShapeType="1"/>
          </p:cNvSpPr>
          <p:nvPr/>
        </p:nvSpPr>
        <p:spPr bwMode="auto">
          <a:xfrm>
            <a:off x="1295400" y="45720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 name="Line 19"/>
          <p:cNvSpPr>
            <a:spLocks noChangeShapeType="1"/>
          </p:cNvSpPr>
          <p:nvPr/>
        </p:nvSpPr>
        <p:spPr bwMode="auto">
          <a:xfrm>
            <a:off x="1676400" y="45720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a:off x="1485900" y="45815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Text Box 21"/>
          <p:cNvSpPr txBox="1">
            <a:spLocks noChangeArrowheads="1"/>
          </p:cNvSpPr>
          <p:nvPr/>
        </p:nvSpPr>
        <p:spPr bwMode="auto">
          <a:xfrm>
            <a:off x="6477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24" name="Text Box 22"/>
          <p:cNvSpPr txBox="1">
            <a:spLocks noChangeArrowheads="1"/>
          </p:cNvSpPr>
          <p:nvPr/>
        </p:nvSpPr>
        <p:spPr bwMode="auto">
          <a:xfrm>
            <a:off x="647700" y="55911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25" name="Line 23"/>
          <p:cNvSpPr>
            <a:spLocks noChangeShapeType="1"/>
          </p:cNvSpPr>
          <p:nvPr/>
        </p:nvSpPr>
        <p:spPr bwMode="auto">
          <a:xfrm>
            <a:off x="800100" y="45720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6" name="Text Box 24"/>
          <p:cNvSpPr txBox="1">
            <a:spLocks noChangeArrowheads="1"/>
          </p:cNvSpPr>
          <p:nvPr/>
        </p:nvSpPr>
        <p:spPr bwMode="auto">
          <a:xfrm>
            <a:off x="1876425" y="5019675"/>
            <a:ext cx="1352550"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 a + b . </a:t>
            </a:r>
          </a:p>
        </p:txBody>
      </p:sp>
      <p:sp>
        <p:nvSpPr>
          <p:cNvPr id="27" name="Text Box 25"/>
          <p:cNvSpPr txBox="1">
            <a:spLocks noChangeArrowheads="1"/>
          </p:cNvSpPr>
          <p:nvPr/>
        </p:nvSpPr>
        <p:spPr bwMode="auto">
          <a:xfrm>
            <a:off x="31242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sp>
        <p:nvSpPr>
          <p:cNvPr id="28" name="Line 26"/>
          <p:cNvSpPr>
            <a:spLocks noChangeShapeType="1"/>
          </p:cNvSpPr>
          <p:nvPr/>
        </p:nvSpPr>
        <p:spPr bwMode="auto">
          <a:xfrm>
            <a:off x="30861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 name="Line 27"/>
          <p:cNvSpPr>
            <a:spLocks noChangeShapeType="1"/>
          </p:cNvSpPr>
          <p:nvPr/>
        </p:nvSpPr>
        <p:spPr bwMode="auto">
          <a:xfrm>
            <a:off x="34671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0" name="Line 28"/>
          <p:cNvSpPr>
            <a:spLocks noChangeShapeType="1"/>
          </p:cNvSpPr>
          <p:nvPr/>
        </p:nvSpPr>
        <p:spPr bwMode="auto">
          <a:xfrm>
            <a:off x="3276600" y="4572000"/>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31" name="AutoShape 29"/>
          <p:cNvSpPr>
            <a:spLocks noChangeArrowheads="1"/>
          </p:cNvSpPr>
          <p:nvPr/>
        </p:nvSpPr>
        <p:spPr bwMode="auto">
          <a:xfrm>
            <a:off x="3657600" y="5067300"/>
            <a:ext cx="828675" cy="266700"/>
          </a:xfrm>
          <a:prstGeom prst="rightArrow">
            <a:avLst>
              <a:gd name="adj1" fmla="val 50000"/>
              <a:gd name="adj2" fmla="val 77679"/>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2" name="Text Box 30"/>
          <p:cNvSpPr txBox="1">
            <a:spLocks noChangeArrowheads="1"/>
          </p:cNvSpPr>
          <p:nvPr/>
        </p:nvSpPr>
        <p:spPr bwMode="auto">
          <a:xfrm>
            <a:off x="46863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33" name="Line 31"/>
          <p:cNvSpPr>
            <a:spLocks noChangeShapeType="1"/>
          </p:cNvSpPr>
          <p:nvPr/>
        </p:nvSpPr>
        <p:spPr bwMode="auto">
          <a:xfrm>
            <a:off x="46482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4" name="Line 32"/>
          <p:cNvSpPr>
            <a:spLocks noChangeShapeType="1"/>
          </p:cNvSpPr>
          <p:nvPr/>
        </p:nvSpPr>
        <p:spPr bwMode="auto">
          <a:xfrm>
            <a:off x="50292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5" name="Line 33"/>
          <p:cNvSpPr>
            <a:spLocks noChangeShapeType="1"/>
          </p:cNvSpPr>
          <p:nvPr/>
        </p:nvSpPr>
        <p:spPr bwMode="auto">
          <a:xfrm>
            <a:off x="4838700" y="45434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36" name="Text Box 34"/>
          <p:cNvSpPr txBox="1">
            <a:spLocks noChangeArrowheads="1"/>
          </p:cNvSpPr>
          <p:nvPr/>
        </p:nvSpPr>
        <p:spPr bwMode="auto">
          <a:xfrm>
            <a:off x="5219700" y="489585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a:t>
            </a:r>
          </a:p>
        </p:txBody>
      </p:sp>
      <p:sp>
        <p:nvSpPr>
          <p:cNvPr id="37" name="Text Box 35"/>
          <p:cNvSpPr txBox="1">
            <a:spLocks noChangeArrowheads="1"/>
          </p:cNvSpPr>
          <p:nvPr/>
        </p:nvSpPr>
        <p:spPr bwMode="auto">
          <a:xfrm>
            <a:off x="57150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38" name="Line 36"/>
          <p:cNvSpPr>
            <a:spLocks noChangeShapeType="1"/>
          </p:cNvSpPr>
          <p:nvPr/>
        </p:nvSpPr>
        <p:spPr bwMode="auto">
          <a:xfrm>
            <a:off x="56769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 name="Line 37"/>
          <p:cNvSpPr>
            <a:spLocks noChangeShapeType="1"/>
          </p:cNvSpPr>
          <p:nvPr/>
        </p:nvSpPr>
        <p:spPr bwMode="auto">
          <a:xfrm>
            <a:off x="60579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0" name="Line 38"/>
          <p:cNvSpPr>
            <a:spLocks noChangeShapeType="1"/>
          </p:cNvSpPr>
          <p:nvPr/>
        </p:nvSpPr>
        <p:spPr bwMode="auto">
          <a:xfrm>
            <a:off x="5867400" y="45434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1" name="Text Box 39"/>
          <p:cNvSpPr txBox="1">
            <a:spLocks noChangeArrowheads="1"/>
          </p:cNvSpPr>
          <p:nvPr/>
        </p:nvSpPr>
        <p:spPr bwMode="auto">
          <a:xfrm>
            <a:off x="6181725" y="493395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a:t>
            </a:r>
          </a:p>
        </p:txBody>
      </p:sp>
      <p:sp>
        <p:nvSpPr>
          <p:cNvPr id="42" name="Line 40"/>
          <p:cNvSpPr>
            <a:spLocks noChangeShapeType="1"/>
          </p:cNvSpPr>
          <p:nvPr/>
        </p:nvSpPr>
        <p:spPr bwMode="auto">
          <a:xfrm>
            <a:off x="6705600" y="44958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3" name="Line 41"/>
          <p:cNvSpPr>
            <a:spLocks noChangeShapeType="1"/>
          </p:cNvSpPr>
          <p:nvPr/>
        </p:nvSpPr>
        <p:spPr bwMode="auto">
          <a:xfrm>
            <a:off x="7086600" y="44958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4" name="Line 42"/>
          <p:cNvSpPr>
            <a:spLocks noChangeShapeType="1"/>
          </p:cNvSpPr>
          <p:nvPr/>
        </p:nvSpPr>
        <p:spPr bwMode="auto">
          <a:xfrm>
            <a:off x="6896100" y="4533900"/>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5" name="Text Box 43"/>
          <p:cNvSpPr txBox="1">
            <a:spLocks noChangeArrowheads="1"/>
          </p:cNvSpPr>
          <p:nvPr/>
        </p:nvSpPr>
        <p:spPr bwMode="auto">
          <a:xfrm>
            <a:off x="67056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e</a:t>
            </a:r>
          </a:p>
        </p:txBody>
      </p:sp>
      <p:sp>
        <p:nvSpPr>
          <p:cNvPr id="46" name="Text Box 44"/>
          <p:cNvSpPr txBox="1">
            <a:spLocks noChangeArrowheads="1"/>
          </p:cNvSpPr>
          <p:nvPr/>
        </p:nvSpPr>
        <p:spPr bwMode="auto">
          <a:xfrm>
            <a:off x="5334000" y="1685925"/>
            <a:ext cx="4857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47" name="Text Box 45"/>
          <p:cNvSpPr txBox="1">
            <a:spLocks noChangeArrowheads="1"/>
          </p:cNvSpPr>
          <p:nvPr/>
        </p:nvSpPr>
        <p:spPr bwMode="auto">
          <a:xfrm>
            <a:off x="7724775" y="3495675"/>
            <a:ext cx="4572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grpSp>
        <p:nvGrpSpPr>
          <p:cNvPr id="48" name="Group 46"/>
          <p:cNvGrpSpPr>
            <a:grpSpLocks/>
          </p:cNvGrpSpPr>
          <p:nvPr/>
        </p:nvGrpSpPr>
        <p:grpSpPr bwMode="auto">
          <a:xfrm>
            <a:off x="1423988" y="4100513"/>
            <a:ext cx="133350" cy="38100"/>
            <a:chOff x="533" y="266"/>
            <a:chExt cx="102" cy="48"/>
          </a:xfrm>
        </p:grpSpPr>
        <p:sp>
          <p:nvSpPr>
            <p:cNvPr id="49" name="Line 47"/>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0" name="Line 48"/>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51" name="Group 49"/>
          <p:cNvGrpSpPr>
            <a:grpSpLocks/>
          </p:cNvGrpSpPr>
          <p:nvPr/>
        </p:nvGrpSpPr>
        <p:grpSpPr bwMode="auto">
          <a:xfrm>
            <a:off x="5792788" y="4100513"/>
            <a:ext cx="133350" cy="38100"/>
            <a:chOff x="533" y="266"/>
            <a:chExt cx="102" cy="48"/>
          </a:xfrm>
        </p:grpSpPr>
        <p:sp>
          <p:nvSpPr>
            <p:cNvPr id="52" name="Line 50"/>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 name="Line 51"/>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54" name="Line 52"/>
          <p:cNvSpPr>
            <a:spLocks noChangeShapeType="1"/>
          </p:cNvSpPr>
          <p:nvPr/>
        </p:nvSpPr>
        <p:spPr bwMode="auto">
          <a:xfrm>
            <a:off x="1614488" y="45815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5" name="Line 53"/>
          <p:cNvSpPr>
            <a:spLocks noChangeShapeType="1"/>
          </p:cNvSpPr>
          <p:nvPr/>
        </p:nvSpPr>
        <p:spPr bwMode="auto">
          <a:xfrm>
            <a:off x="1614488" y="58054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6" name="Line 54"/>
          <p:cNvSpPr>
            <a:spLocks noChangeShapeType="1"/>
          </p:cNvSpPr>
          <p:nvPr/>
        </p:nvSpPr>
        <p:spPr bwMode="auto">
          <a:xfrm>
            <a:off x="3400425"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7" name="Line 55"/>
          <p:cNvSpPr>
            <a:spLocks noChangeShapeType="1"/>
          </p:cNvSpPr>
          <p:nvPr/>
        </p:nvSpPr>
        <p:spPr bwMode="auto">
          <a:xfrm>
            <a:off x="3400425"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8" name="Line 56"/>
          <p:cNvSpPr>
            <a:spLocks noChangeShapeType="1"/>
          </p:cNvSpPr>
          <p:nvPr/>
        </p:nvSpPr>
        <p:spPr bwMode="auto">
          <a:xfrm>
            <a:off x="4953000"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9" name="Line 57"/>
          <p:cNvSpPr>
            <a:spLocks noChangeShapeType="1"/>
          </p:cNvSpPr>
          <p:nvPr/>
        </p:nvSpPr>
        <p:spPr bwMode="auto">
          <a:xfrm>
            <a:off x="4953000" y="57626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0" name="Line 58"/>
          <p:cNvSpPr>
            <a:spLocks noChangeShapeType="1"/>
          </p:cNvSpPr>
          <p:nvPr/>
        </p:nvSpPr>
        <p:spPr bwMode="auto">
          <a:xfrm>
            <a:off x="5672138"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1" name="Line 59"/>
          <p:cNvSpPr>
            <a:spLocks noChangeShapeType="1"/>
          </p:cNvSpPr>
          <p:nvPr/>
        </p:nvSpPr>
        <p:spPr bwMode="auto">
          <a:xfrm>
            <a:off x="1285875" y="45862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2" name="Line 60"/>
          <p:cNvSpPr>
            <a:spLocks noChangeShapeType="1"/>
          </p:cNvSpPr>
          <p:nvPr/>
        </p:nvSpPr>
        <p:spPr bwMode="auto">
          <a:xfrm>
            <a:off x="1295400" y="58150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3" name="Line 61"/>
          <p:cNvSpPr>
            <a:spLocks noChangeShapeType="1"/>
          </p:cNvSpPr>
          <p:nvPr/>
        </p:nvSpPr>
        <p:spPr bwMode="auto">
          <a:xfrm>
            <a:off x="3076575"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4" name="Line 62"/>
          <p:cNvSpPr>
            <a:spLocks noChangeShapeType="1"/>
          </p:cNvSpPr>
          <p:nvPr/>
        </p:nvSpPr>
        <p:spPr bwMode="auto">
          <a:xfrm>
            <a:off x="3076575" y="57769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5" name="Line 63"/>
          <p:cNvSpPr>
            <a:spLocks noChangeShapeType="1"/>
          </p:cNvSpPr>
          <p:nvPr/>
        </p:nvSpPr>
        <p:spPr bwMode="auto">
          <a:xfrm>
            <a:off x="4648200"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6" name="Line 64"/>
          <p:cNvSpPr>
            <a:spLocks noChangeShapeType="1"/>
          </p:cNvSpPr>
          <p:nvPr/>
        </p:nvSpPr>
        <p:spPr bwMode="auto">
          <a:xfrm>
            <a:off x="4648200"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7" name="Line 65"/>
          <p:cNvSpPr>
            <a:spLocks noChangeShapeType="1"/>
          </p:cNvSpPr>
          <p:nvPr/>
        </p:nvSpPr>
        <p:spPr bwMode="auto">
          <a:xfrm>
            <a:off x="5681663"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8" name="Line 66"/>
          <p:cNvSpPr>
            <a:spLocks noChangeShapeType="1"/>
          </p:cNvSpPr>
          <p:nvPr/>
        </p:nvSpPr>
        <p:spPr bwMode="auto">
          <a:xfrm>
            <a:off x="5991225"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9" name="Line 67"/>
          <p:cNvSpPr>
            <a:spLocks noChangeShapeType="1"/>
          </p:cNvSpPr>
          <p:nvPr/>
        </p:nvSpPr>
        <p:spPr bwMode="auto">
          <a:xfrm>
            <a:off x="5991225" y="57673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0" name="Line 68"/>
          <p:cNvSpPr>
            <a:spLocks noChangeShapeType="1"/>
          </p:cNvSpPr>
          <p:nvPr/>
        </p:nvSpPr>
        <p:spPr bwMode="auto">
          <a:xfrm>
            <a:off x="6705600" y="450056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1" name="Line 69"/>
          <p:cNvSpPr>
            <a:spLocks noChangeShapeType="1"/>
          </p:cNvSpPr>
          <p:nvPr/>
        </p:nvSpPr>
        <p:spPr bwMode="auto">
          <a:xfrm>
            <a:off x="6696075" y="57245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2" name="Line 70"/>
          <p:cNvSpPr>
            <a:spLocks noChangeShapeType="1"/>
          </p:cNvSpPr>
          <p:nvPr/>
        </p:nvSpPr>
        <p:spPr bwMode="auto">
          <a:xfrm>
            <a:off x="7024688" y="45053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3" name="Line 71"/>
          <p:cNvSpPr>
            <a:spLocks noChangeShapeType="1"/>
          </p:cNvSpPr>
          <p:nvPr/>
        </p:nvSpPr>
        <p:spPr bwMode="auto">
          <a:xfrm>
            <a:off x="7019925" y="57340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4" name="Line 72"/>
          <p:cNvSpPr>
            <a:spLocks noChangeShapeType="1"/>
          </p:cNvSpPr>
          <p:nvPr/>
        </p:nvSpPr>
        <p:spPr bwMode="auto">
          <a:xfrm>
            <a:off x="1390650" y="19907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5" name="Line 73"/>
          <p:cNvSpPr>
            <a:spLocks noChangeShapeType="1"/>
          </p:cNvSpPr>
          <p:nvPr/>
        </p:nvSpPr>
        <p:spPr bwMode="auto">
          <a:xfrm>
            <a:off x="1404938" y="322897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6" name="Line 74"/>
          <p:cNvSpPr>
            <a:spLocks noChangeShapeType="1"/>
          </p:cNvSpPr>
          <p:nvPr/>
        </p:nvSpPr>
        <p:spPr bwMode="auto">
          <a:xfrm>
            <a:off x="1704975" y="19954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7" name="Line 75"/>
          <p:cNvSpPr>
            <a:spLocks noChangeShapeType="1"/>
          </p:cNvSpPr>
          <p:nvPr/>
        </p:nvSpPr>
        <p:spPr bwMode="auto">
          <a:xfrm>
            <a:off x="1704975" y="32242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8" name="Line 76"/>
          <p:cNvSpPr>
            <a:spLocks noChangeShapeType="1"/>
          </p:cNvSpPr>
          <p:nvPr/>
        </p:nvSpPr>
        <p:spPr bwMode="auto">
          <a:xfrm>
            <a:off x="3581400" y="200977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9" name="Line 77"/>
          <p:cNvSpPr>
            <a:spLocks noChangeShapeType="1"/>
          </p:cNvSpPr>
          <p:nvPr/>
        </p:nvSpPr>
        <p:spPr bwMode="auto">
          <a:xfrm>
            <a:off x="3581400" y="323850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0" name="Line 78"/>
          <p:cNvSpPr>
            <a:spLocks noChangeShapeType="1"/>
          </p:cNvSpPr>
          <p:nvPr/>
        </p:nvSpPr>
        <p:spPr bwMode="auto">
          <a:xfrm>
            <a:off x="3886200" y="324326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1" name="Line 79"/>
          <p:cNvSpPr>
            <a:spLocks noChangeShapeType="1"/>
          </p:cNvSpPr>
          <p:nvPr/>
        </p:nvSpPr>
        <p:spPr bwMode="auto">
          <a:xfrm>
            <a:off x="3881438" y="201930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2" name="Rectangle 80"/>
          <p:cNvSpPr>
            <a:spLocks noChangeArrowheads="1"/>
          </p:cNvSpPr>
          <p:nvPr/>
        </p:nvSpPr>
        <p:spPr bwMode="auto">
          <a:xfrm>
            <a:off x="5684838" y="1885950"/>
            <a:ext cx="22225" cy="1627188"/>
          </a:xfrm>
          <a:prstGeom prst="rect">
            <a:avLst/>
          </a:prstGeom>
          <a:solidFill>
            <a:srgbClr val="000000"/>
          </a:solidFill>
          <a:ln w="19050">
            <a:solidFill>
              <a:srgbClr val="000000"/>
            </a:solidFill>
            <a:miter lim="800000"/>
            <a:headEnd/>
            <a:tailEnd/>
          </a:ln>
        </p:spPr>
        <p:txBody>
          <a:bodyPr/>
          <a:lstStyle/>
          <a:p>
            <a:endParaRPr lang="cs-CZ"/>
          </a:p>
        </p:txBody>
      </p:sp>
      <p:sp>
        <p:nvSpPr>
          <p:cNvPr id="83" name="Rectangle 81"/>
          <p:cNvSpPr>
            <a:spLocks noChangeArrowheads="1"/>
          </p:cNvSpPr>
          <p:nvPr/>
        </p:nvSpPr>
        <p:spPr bwMode="auto">
          <a:xfrm>
            <a:off x="5694363" y="3490913"/>
            <a:ext cx="2136775" cy="22225"/>
          </a:xfrm>
          <a:prstGeom prst="rect">
            <a:avLst/>
          </a:prstGeom>
          <a:solidFill>
            <a:srgbClr val="000000"/>
          </a:solidFill>
          <a:ln w="19050">
            <a:solidFill>
              <a:srgbClr val="000000"/>
            </a:solidFill>
            <a:miter lim="800000"/>
            <a:headEnd/>
            <a:tailEnd/>
          </a:ln>
        </p:spPr>
        <p:txBody>
          <a:bodyPr/>
          <a:lstStyle/>
          <a:p>
            <a:endParaRPr lang="cs-CZ"/>
          </a:p>
        </p:txBody>
      </p:sp>
      <p:sp>
        <p:nvSpPr>
          <p:cNvPr id="84" name="Oval 82"/>
          <p:cNvSpPr>
            <a:spLocks noChangeArrowheads="1"/>
          </p:cNvSpPr>
          <p:nvPr/>
        </p:nvSpPr>
        <p:spPr bwMode="auto">
          <a:xfrm>
            <a:off x="7481888" y="2111375"/>
            <a:ext cx="71437"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5" name="Oval 83"/>
          <p:cNvSpPr>
            <a:spLocks noChangeArrowheads="1"/>
          </p:cNvSpPr>
          <p:nvPr/>
        </p:nvSpPr>
        <p:spPr bwMode="auto">
          <a:xfrm>
            <a:off x="6959600" y="2165350"/>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6" name="Oval 84"/>
          <p:cNvSpPr>
            <a:spLocks noChangeArrowheads="1"/>
          </p:cNvSpPr>
          <p:nvPr/>
        </p:nvSpPr>
        <p:spPr bwMode="auto">
          <a:xfrm>
            <a:off x="7134225" y="2252663"/>
            <a:ext cx="69850" cy="857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7" name="Oval 85"/>
          <p:cNvSpPr>
            <a:spLocks noChangeArrowheads="1"/>
          </p:cNvSpPr>
          <p:nvPr/>
        </p:nvSpPr>
        <p:spPr bwMode="auto">
          <a:xfrm>
            <a:off x="6819900" y="2736850"/>
            <a:ext cx="71438"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8" name="Oval 86"/>
          <p:cNvSpPr>
            <a:spLocks noChangeArrowheads="1"/>
          </p:cNvSpPr>
          <p:nvPr/>
        </p:nvSpPr>
        <p:spPr bwMode="auto">
          <a:xfrm>
            <a:off x="6843713" y="2478088"/>
            <a:ext cx="69850" cy="873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9" name="Oval 87"/>
          <p:cNvSpPr>
            <a:spLocks noChangeArrowheads="1"/>
          </p:cNvSpPr>
          <p:nvPr/>
        </p:nvSpPr>
        <p:spPr bwMode="auto">
          <a:xfrm>
            <a:off x="6472238" y="2801938"/>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0" name="Oval 88"/>
          <p:cNvSpPr>
            <a:spLocks noChangeArrowheads="1"/>
          </p:cNvSpPr>
          <p:nvPr/>
        </p:nvSpPr>
        <p:spPr bwMode="auto">
          <a:xfrm>
            <a:off x="6611938" y="2563813"/>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1" name="Oval 89"/>
          <p:cNvSpPr>
            <a:spLocks noChangeArrowheads="1"/>
          </p:cNvSpPr>
          <p:nvPr/>
        </p:nvSpPr>
        <p:spPr bwMode="auto">
          <a:xfrm>
            <a:off x="6299200" y="2962275"/>
            <a:ext cx="69850" cy="777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2" name="Oval 90"/>
          <p:cNvSpPr>
            <a:spLocks noChangeArrowheads="1"/>
          </p:cNvSpPr>
          <p:nvPr/>
        </p:nvSpPr>
        <p:spPr bwMode="auto">
          <a:xfrm>
            <a:off x="6205538" y="2876550"/>
            <a:ext cx="825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3" name="Oval 91"/>
          <p:cNvSpPr>
            <a:spLocks noChangeArrowheads="1"/>
          </p:cNvSpPr>
          <p:nvPr/>
        </p:nvSpPr>
        <p:spPr bwMode="auto">
          <a:xfrm>
            <a:off x="6124575" y="3178175"/>
            <a:ext cx="698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Oval 92"/>
          <p:cNvSpPr>
            <a:spLocks noChangeArrowheads="1"/>
          </p:cNvSpPr>
          <p:nvPr/>
        </p:nvSpPr>
        <p:spPr bwMode="auto">
          <a:xfrm>
            <a:off x="5926138" y="3155950"/>
            <a:ext cx="71437" cy="777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Oval 93"/>
          <p:cNvSpPr>
            <a:spLocks noChangeArrowheads="1"/>
          </p:cNvSpPr>
          <p:nvPr/>
        </p:nvSpPr>
        <p:spPr bwMode="auto">
          <a:xfrm>
            <a:off x="7366000" y="2176463"/>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Oval 94"/>
          <p:cNvSpPr>
            <a:spLocks noChangeArrowheads="1"/>
          </p:cNvSpPr>
          <p:nvPr/>
        </p:nvSpPr>
        <p:spPr bwMode="auto">
          <a:xfrm>
            <a:off x="5926138" y="3252788"/>
            <a:ext cx="71437" cy="7778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Oval 95"/>
          <p:cNvSpPr>
            <a:spLocks noChangeArrowheads="1"/>
          </p:cNvSpPr>
          <p:nvPr/>
        </p:nvSpPr>
        <p:spPr bwMode="auto">
          <a:xfrm>
            <a:off x="6669088" y="2682875"/>
            <a:ext cx="71437"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Oval 96"/>
          <p:cNvSpPr>
            <a:spLocks noChangeArrowheads="1"/>
          </p:cNvSpPr>
          <p:nvPr/>
        </p:nvSpPr>
        <p:spPr bwMode="auto">
          <a:xfrm>
            <a:off x="7042150" y="2457450"/>
            <a:ext cx="80963"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Oval 97"/>
          <p:cNvSpPr>
            <a:spLocks noChangeArrowheads="1"/>
          </p:cNvSpPr>
          <p:nvPr/>
        </p:nvSpPr>
        <p:spPr bwMode="auto">
          <a:xfrm>
            <a:off x="6148388" y="3006725"/>
            <a:ext cx="80962"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Oval 98"/>
          <p:cNvSpPr>
            <a:spLocks noChangeArrowheads="1"/>
          </p:cNvSpPr>
          <p:nvPr/>
        </p:nvSpPr>
        <p:spPr bwMode="auto">
          <a:xfrm>
            <a:off x="7366000" y="2025650"/>
            <a:ext cx="698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Oval 99"/>
          <p:cNvSpPr>
            <a:spLocks noChangeArrowheads="1"/>
          </p:cNvSpPr>
          <p:nvPr/>
        </p:nvSpPr>
        <p:spPr bwMode="auto">
          <a:xfrm>
            <a:off x="7099300" y="2457450"/>
            <a:ext cx="825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Tree>
    <p:extLst>
      <p:ext uri="{BB962C8B-B14F-4D97-AF65-F5344CB8AC3E}">
        <p14:creationId xmlns:p14="http://schemas.microsoft.com/office/powerpoint/2010/main" val="1379031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 III</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34</a:t>
            </a:fld>
            <a:endParaRPr lang="cs-CZ"/>
          </a:p>
        </p:txBody>
      </p:sp>
      <p:sp>
        <p:nvSpPr>
          <p:cNvPr id="5" name="Text Box 3"/>
          <p:cNvSpPr txBox="1">
            <a:spLocks noChangeArrowheads="1"/>
          </p:cNvSpPr>
          <p:nvPr/>
        </p:nvSpPr>
        <p:spPr bwMode="auto">
          <a:xfrm>
            <a:off x="157162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x</a:t>
            </a:r>
          </a:p>
        </p:txBody>
      </p:sp>
      <p:sp>
        <p:nvSpPr>
          <p:cNvPr id="6" name="Line 4"/>
          <p:cNvSpPr>
            <a:spLocks noChangeShapeType="1"/>
          </p:cNvSpPr>
          <p:nvPr/>
        </p:nvSpPr>
        <p:spPr bwMode="auto">
          <a:xfrm>
            <a:off x="152400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 name="Line 5"/>
          <p:cNvSpPr>
            <a:spLocks noChangeShapeType="1"/>
          </p:cNvSpPr>
          <p:nvPr/>
        </p:nvSpPr>
        <p:spPr bwMode="auto">
          <a:xfrm>
            <a:off x="152400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 name="Line 6"/>
          <p:cNvSpPr>
            <a:spLocks noChangeShapeType="1"/>
          </p:cNvSpPr>
          <p:nvPr/>
        </p:nvSpPr>
        <p:spPr bwMode="auto">
          <a:xfrm>
            <a:off x="1533525"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 name="Line 7"/>
          <p:cNvSpPr>
            <a:spLocks noChangeShapeType="1"/>
          </p:cNvSpPr>
          <p:nvPr/>
        </p:nvSpPr>
        <p:spPr bwMode="auto">
          <a:xfrm>
            <a:off x="190500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 name="Line 8"/>
          <p:cNvSpPr>
            <a:spLocks noChangeShapeType="1"/>
          </p:cNvSpPr>
          <p:nvPr/>
        </p:nvSpPr>
        <p:spPr bwMode="auto">
          <a:xfrm>
            <a:off x="1843088"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Line 9"/>
          <p:cNvSpPr>
            <a:spLocks noChangeShapeType="1"/>
          </p:cNvSpPr>
          <p:nvPr/>
        </p:nvSpPr>
        <p:spPr bwMode="auto">
          <a:xfrm>
            <a:off x="1828800"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Line 10"/>
          <p:cNvSpPr>
            <a:spLocks noChangeShapeType="1"/>
          </p:cNvSpPr>
          <p:nvPr/>
        </p:nvSpPr>
        <p:spPr bwMode="auto">
          <a:xfrm>
            <a:off x="1714500" y="17063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13" name="Group 11"/>
          <p:cNvGrpSpPr>
            <a:grpSpLocks/>
          </p:cNvGrpSpPr>
          <p:nvPr/>
        </p:nvGrpSpPr>
        <p:grpSpPr bwMode="auto">
          <a:xfrm>
            <a:off x="1524000" y="3116039"/>
            <a:ext cx="342900" cy="257175"/>
            <a:chOff x="71" y="271"/>
            <a:chExt cx="36" cy="27"/>
          </a:xfrm>
        </p:grpSpPr>
        <p:sp>
          <p:nvSpPr>
            <p:cNvPr id="14" name="Text Box 12"/>
            <p:cNvSpPr txBox="1">
              <a:spLocks noChangeArrowheads="1"/>
            </p:cNvSpPr>
            <p:nvPr/>
          </p:nvSpPr>
          <p:spPr bwMode="auto">
            <a:xfrm>
              <a:off x="71" y="271"/>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x</a:t>
              </a:r>
            </a:p>
          </p:txBody>
        </p:sp>
        <p:sp>
          <p:nvSpPr>
            <p:cNvPr id="15" name="Line 13"/>
            <p:cNvSpPr>
              <a:spLocks noChangeShapeType="1"/>
            </p:cNvSpPr>
            <p:nvPr/>
          </p:nvSpPr>
          <p:spPr bwMode="auto">
            <a:xfrm>
              <a:off x="84" y="275"/>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16" name="Text Box 14"/>
          <p:cNvSpPr txBox="1">
            <a:spLocks noChangeArrowheads="1"/>
          </p:cNvSpPr>
          <p:nvPr/>
        </p:nvSpPr>
        <p:spPr bwMode="auto">
          <a:xfrm>
            <a:off x="3295650"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17" name="Line 15"/>
          <p:cNvSpPr>
            <a:spLocks noChangeShapeType="1"/>
          </p:cNvSpPr>
          <p:nvPr/>
        </p:nvSpPr>
        <p:spPr bwMode="auto">
          <a:xfrm>
            <a:off x="325755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8" name="Line 16"/>
          <p:cNvSpPr>
            <a:spLocks noChangeShapeType="1"/>
          </p:cNvSpPr>
          <p:nvPr/>
        </p:nvSpPr>
        <p:spPr bwMode="auto">
          <a:xfrm>
            <a:off x="325755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9" name="Line 17"/>
          <p:cNvSpPr>
            <a:spLocks noChangeShapeType="1"/>
          </p:cNvSpPr>
          <p:nvPr/>
        </p:nvSpPr>
        <p:spPr bwMode="auto">
          <a:xfrm>
            <a:off x="3257550"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 name="Line 18"/>
          <p:cNvSpPr>
            <a:spLocks noChangeShapeType="1"/>
          </p:cNvSpPr>
          <p:nvPr/>
        </p:nvSpPr>
        <p:spPr bwMode="auto">
          <a:xfrm>
            <a:off x="363855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 name="Line 19"/>
          <p:cNvSpPr>
            <a:spLocks noChangeShapeType="1"/>
          </p:cNvSpPr>
          <p:nvPr/>
        </p:nvSpPr>
        <p:spPr bwMode="auto">
          <a:xfrm>
            <a:off x="356235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a:off x="3576638" y="2930302"/>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Line 21"/>
          <p:cNvSpPr>
            <a:spLocks noChangeShapeType="1"/>
          </p:cNvSpPr>
          <p:nvPr/>
        </p:nvSpPr>
        <p:spPr bwMode="auto">
          <a:xfrm>
            <a:off x="3448050" y="17063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24" name="Group 22"/>
          <p:cNvGrpSpPr>
            <a:grpSpLocks/>
          </p:cNvGrpSpPr>
          <p:nvPr/>
        </p:nvGrpSpPr>
        <p:grpSpPr bwMode="auto">
          <a:xfrm>
            <a:off x="3286125" y="3116039"/>
            <a:ext cx="342900" cy="257175"/>
            <a:chOff x="201" y="267"/>
            <a:chExt cx="36" cy="27"/>
          </a:xfrm>
        </p:grpSpPr>
        <p:sp>
          <p:nvSpPr>
            <p:cNvPr id="25" name="Text Box 23"/>
            <p:cNvSpPr txBox="1">
              <a:spLocks noChangeArrowheads="1"/>
            </p:cNvSpPr>
            <p:nvPr/>
          </p:nvSpPr>
          <p:spPr bwMode="auto">
            <a:xfrm>
              <a:off x="201" y="267"/>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26" name="Line 24"/>
            <p:cNvSpPr>
              <a:spLocks noChangeShapeType="1"/>
            </p:cNvSpPr>
            <p:nvPr/>
          </p:nvSpPr>
          <p:spPr bwMode="auto">
            <a:xfrm>
              <a:off x="213" y="27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27" name="Text Box 25"/>
          <p:cNvSpPr txBox="1">
            <a:spLocks noChangeArrowheads="1"/>
          </p:cNvSpPr>
          <p:nvPr/>
        </p:nvSpPr>
        <p:spPr bwMode="auto">
          <a:xfrm>
            <a:off x="541972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28" name="Line 26"/>
          <p:cNvSpPr>
            <a:spLocks noChangeShapeType="1"/>
          </p:cNvSpPr>
          <p:nvPr/>
        </p:nvSpPr>
        <p:spPr bwMode="auto">
          <a:xfrm>
            <a:off x="5381625" y="17253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 name="Line 27"/>
          <p:cNvSpPr>
            <a:spLocks noChangeShapeType="1"/>
          </p:cNvSpPr>
          <p:nvPr/>
        </p:nvSpPr>
        <p:spPr bwMode="auto">
          <a:xfrm>
            <a:off x="5381625" y="172538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0" name="Line 28"/>
          <p:cNvSpPr>
            <a:spLocks noChangeShapeType="1"/>
          </p:cNvSpPr>
          <p:nvPr/>
        </p:nvSpPr>
        <p:spPr bwMode="auto">
          <a:xfrm>
            <a:off x="5391150" y="29541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1" name="Line 29"/>
          <p:cNvSpPr>
            <a:spLocks noChangeShapeType="1"/>
          </p:cNvSpPr>
          <p:nvPr/>
        </p:nvSpPr>
        <p:spPr bwMode="auto">
          <a:xfrm>
            <a:off x="5762625" y="17253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2" name="Line 30"/>
          <p:cNvSpPr>
            <a:spLocks noChangeShapeType="1"/>
          </p:cNvSpPr>
          <p:nvPr/>
        </p:nvSpPr>
        <p:spPr bwMode="auto">
          <a:xfrm>
            <a:off x="5700713" y="172538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3" name="Line 31"/>
          <p:cNvSpPr>
            <a:spLocks noChangeShapeType="1"/>
          </p:cNvSpPr>
          <p:nvPr/>
        </p:nvSpPr>
        <p:spPr bwMode="auto">
          <a:xfrm>
            <a:off x="5686425" y="29541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4" name="Line 32"/>
          <p:cNvSpPr>
            <a:spLocks noChangeShapeType="1"/>
          </p:cNvSpPr>
          <p:nvPr/>
        </p:nvSpPr>
        <p:spPr bwMode="auto">
          <a:xfrm>
            <a:off x="5572125" y="1734914"/>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5" name="Group 33"/>
          <p:cNvGrpSpPr>
            <a:grpSpLocks/>
          </p:cNvGrpSpPr>
          <p:nvPr/>
        </p:nvGrpSpPr>
        <p:grpSpPr bwMode="auto">
          <a:xfrm>
            <a:off x="5381625" y="3116039"/>
            <a:ext cx="342900" cy="304800"/>
            <a:chOff x="323" y="275"/>
            <a:chExt cx="36" cy="32"/>
          </a:xfrm>
        </p:grpSpPr>
        <p:grpSp>
          <p:nvGrpSpPr>
            <p:cNvPr id="36" name="Group 34"/>
            <p:cNvGrpSpPr>
              <a:grpSpLocks/>
            </p:cNvGrpSpPr>
            <p:nvPr/>
          </p:nvGrpSpPr>
          <p:grpSpPr bwMode="auto">
            <a:xfrm>
              <a:off x="323" y="280"/>
              <a:ext cx="36" cy="27"/>
              <a:chOff x="323" y="275"/>
              <a:chExt cx="36" cy="27"/>
            </a:xfrm>
          </p:grpSpPr>
          <p:sp>
            <p:nvSpPr>
              <p:cNvPr id="38" name="Text Box 35"/>
              <p:cNvSpPr txBox="1">
                <a:spLocks noChangeArrowheads="1"/>
              </p:cNvSpPr>
              <p:nvPr/>
            </p:nvSpPr>
            <p:spPr bwMode="auto">
              <a:xfrm>
                <a:off x="323" y="275"/>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grpSp>
            <p:nvGrpSpPr>
              <p:cNvPr id="39" name="Group 36"/>
              <p:cNvGrpSpPr>
                <a:grpSpLocks/>
              </p:cNvGrpSpPr>
              <p:nvPr/>
            </p:nvGrpSpPr>
            <p:grpSpPr bwMode="auto">
              <a:xfrm>
                <a:off x="333" y="276"/>
                <a:ext cx="14" cy="4"/>
                <a:chOff x="533" y="266"/>
                <a:chExt cx="102" cy="48"/>
              </a:xfrm>
            </p:grpSpPr>
            <p:sp>
              <p:nvSpPr>
                <p:cNvPr id="40" name="Line 37"/>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 name="Line 38"/>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pSp>
        <p:sp>
          <p:nvSpPr>
            <p:cNvPr id="37" name="Line 39"/>
            <p:cNvSpPr>
              <a:spLocks noChangeShapeType="1"/>
            </p:cNvSpPr>
            <p:nvPr/>
          </p:nvSpPr>
          <p:spPr bwMode="auto">
            <a:xfrm>
              <a:off x="335" y="275"/>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42" name="Line 40"/>
          <p:cNvSpPr>
            <a:spLocks noChangeShapeType="1"/>
          </p:cNvSpPr>
          <p:nvPr/>
        </p:nvSpPr>
        <p:spPr bwMode="auto">
          <a:xfrm>
            <a:off x="7162800" y="174443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3" name="Line 41"/>
          <p:cNvSpPr>
            <a:spLocks noChangeShapeType="1"/>
          </p:cNvSpPr>
          <p:nvPr/>
        </p:nvSpPr>
        <p:spPr bwMode="auto">
          <a:xfrm>
            <a:off x="7148513" y="174443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4" name="Line 42"/>
          <p:cNvSpPr>
            <a:spLocks noChangeShapeType="1"/>
          </p:cNvSpPr>
          <p:nvPr/>
        </p:nvSpPr>
        <p:spPr bwMode="auto">
          <a:xfrm>
            <a:off x="7148513" y="29922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 name="Line 43"/>
          <p:cNvSpPr>
            <a:spLocks noChangeShapeType="1"/>
          </p:cNvSpPr>
          <p:nvPr/>
        </p:nvSpPr>
        <p:spPr bwMode="auto">
          <a:xfrm>
            <a:off x="7543800" y="174443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6" name="Line 44"/>
          <p:cNvSpPr>
            <a:spLocks noChangeShapeType="1"/>
          </p:cNvSpPr>
          <p:nvPr/>
        </p:nvSpPr>
        <p:spPr bwMode="auto">
          <a:xfrm>
            <a:off x="7481888" y="174443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7" name="Line 45"/>
          <p:cNvSpPr>
            <a:spLocks noChangeShapeType="1"/>
          </p:cNvSpPr>
          <p:nvPr/>
        </p:nvSpPr>
        <p:spPr bwMode="auto">
          <a:xfrm>
            <a:off x="7481888" y="29922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8" name="Line 46"/>
          <p:cNvSpPr>
            <a:spLocks noChangeShapeType="1"/>
          </p:cNvSpPr>
          <p:nvPr/>
        </p:nvSpPr>
        <p:spPr bwMode="auto">
          <a:xfrm>
            <a:off x="7353300" y="17825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9" name="Text Box 47"/>
          <p:cNvSpPr txBox="1">
            <a:spLocks noChangeArrowheads="1"/>
          </p:cNvSpPr>
          <p:nvPr/>
        </p:nvSpPr>
        <p:spPr bwMode="auto">
          <a:xfrm>
            <a:off x="719137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e</a:t>
            </a:r>
          </a:p>
        </p:txBody>
      </p:sp>
      <p:grpSp>
        <p:nvGrpSpPr>
          <p:cNvPr id="50" name="Group 48"/>
          <p:cNvGrpSpPr>
            <a:grpSpLocks/>
          </p:cNvGrpSpPr>
          <p:nvPr/>
        </p:nvGrpSpPr>
        <p:grpSpPr bwMode="auto">
          <a:xfrm>
            <a:off x="6967538" y="3116039"/>
            <a:ext cx="881062" cy="304800"/>
            <a:chOff x="412" y="288"/>
            <a:chExt cx="80" cy="32"/>
          </a:xfrm>
        </p:grpSpPr>
        <p:sp>
          <p:nvSpPr>
            <p:cNvPr id="51" name="Text Box 49"/>
            <p:cNvSpPr txBox="1">
              <a:spLocks noChangeArrowheads="1"/>
            </p:cNvSpPr>
            <p:nvPr/>
          </p:nvSpPr>
          <p:spPr bwMode="auto">
            <a:xfrm>
              <a:off x="412" y="288"/>
              <a:ext cx="80" cy="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latin typeface="Times New Roman" pitchFamily="18" charset="0"/>
                </a:rPr>
                <a:t> </a:t>
              </a:r>
              <a:r>
                <a:rPr lang="cs-CZ" sz="2000" i="0"/>
                <a:t>e = 0</a:t>
              </a:r>
            </a:p>
          </p:txBody>
        </p:sp>
        <p:sp>
          <p:nvSpPr>
            <p:cNvPr id="52" name="Line 50"/>
            <p:cNvSpPr>
              <a:spLocks noChangeShapeType="1"/>
            </p:cNvSpPr>
            <p:nvPr/>
          </p:nvSpPr>
          <p:spPr bwMode="auto">
            <a:xfrm>
              <a:off x="428" y="29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aphicFrame>
        <p:nvGraphicFramePr>
          <p:cNvPr id="53" name="Object 51"/>
          <p:cNvGraphicFramePr>
            <a:graphicFrameLocks noChangeAspect="1"/>
          </p:cNvGraphicFramePr>
          <p:nvPr>
            <p:extLst>
              <p:ext uri="{D42A27DB-BD31-4B8C-83A1-F6EECF244321}">
                <p14:modId xmlns:p14="http://schemas.microsoft.com/office/powerpoint/2010/main" val="177427669"/>
              </p:ext>
            </p:extLst>
          </p:nvPr>
        </p:nvGraphicFramePr>
        <p:xfrm>
          <a:off x="3708400" y="1963514"/>
          <a:ext cx="427038" cy="676275"/>
        </p:xfrm>
        <a:graphic>
          <a:graphicData uri="http://schemas.openxmlformats.org/presentationml/2006/ole">
            <mc:AlternateContent xmlns:mc="http://schemas.openxmlformats.org/markup-compatibility/2006">
              <mc:Choice xmlns:v="urn:schemas-microsoft-com:vml" Requires="v">
                <p:oleObj spid="_x0000_s487458" name="Rovnice" r:id="rId3" imgW="164880" imgH="253800" progId="Equation.3">
                  <p:embed/>
                </p:oleObj>
              </mc:Choice>
              <mc:Fallback>
                <p:oleObj name="Rovnice" r:id="rId3" imgW="16488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8400" y="1963514"/>
                        <a:ext cx="427038" cy="676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4" name="Object 52"/>
          <p:cNvGraphicFramePr>
            <a:graphicFrameLocks noChangeAspect="1"/>
          </p:cNvGraphicFramePr>
          <p:nvPr>
            <p:extLst>
              <p:ext uri="{D42A27DB-BD31-4B8C-83A1-F6EECF244321}">
                <p14:modId xmlns:p14="http://schemas.microsoft.com/office/powerpoint/2010/main" val="1109577870"/>
              </p:ext>
            </p:extLst>
          </p:nvPr>
        </p:nvGraphicFramePr>
        <p:xfrm>
          <a:off x="7667625" y="2027014"/>
          <a:ext cx="473075" cy="695325"/>
        </p:xfrm>
        <a:graphic>
          <a:graphicData uri="http://schemas.openxmlformats.org/presentationml/2006/ole">
            <mc:AlternateContent xmlns:mc="http://schemas.openxmlformats.org/markup-compatibility/2006">
              <mc:Choice xmlns:v="urn:schemas-microsoft-com:vml" Requires="v">
                <p:oleObj spid="_x0000_s487459" name="Rovnice" r:id="rId5" imgW="164880" imgH="241200" progId="Equation.3">
                  <p:embed/>
                </p:oleObj>
              </mc:Choice>
              <mc:Fallback>
                <p:oleObj name="Rovnice" r:id="rId5" imgW="16488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7625" y="2027014"/>
                        <a:ext cx="4730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5" name="Text Box 53"/>
          <p:cNvSpPr txBox="1">
            <a:spLocks noChangeArrowheads="1"/>
          </p:cNvSpPr>
          <p:nvPr/>
        </p:nvSpPr>
        <p:spPr bwMode="auto">
          <a:xfrm>
            <a:off x="457200" y="3789139"/>
            <a:ext cx="4857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56" name="Text Box 54"/>
          <p:cNvSpPr txBox="1">
            <a:spLocks noChangeArrowheads="1"/>
          </p:cNvSpPr>
          <p:nvPr/>
        </p:nvSpPr>
        <p:spPr bwMode="auto">
          <a:xfrm>
            <a:off x="3676650" y="5917977"/>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grpSp>
        <p:nvGrpSpPr>
          <p:cNvPr id="57" name="Group 55"/>
          <p:cNvGrpSpPr>
            <a:grpSpLocks/>
          </p:cNvGrpSpPr>
          <p:nvPr/>
        </p:nvGrpSpPr>
        <p:grpSpPr bwMode="auto">
          <a:xfrm>
            <a:off x="228600" y="4808314"/>
            <a:ext cx="342900" cy="257175"/>
            <a:chOff x="201" y="267"/>
            <a:chExt cx="36" cy="27"/>
          </a:xfrm>
        </p:grpSpPr>
        <p:sp>
          <p:nvSpPr>
            <p:cNvPr id="58" name="Text Box 56"/>
            <p:cNvSpPr txBox="1">
              <a:spLocks noChangeArrowheads="1"/>
            </p:cNvSpPr>
            <p:nvPr/>
          </p:nvSpPr>
          <p:spPr bwMode="auto">
            <a:xfrm>
              <a:off x="201" y="267"/>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59" name="Line 57"/>
            <p:cNvSpPr>
              <a:spLocks noChangeShapeType="1"/>
            </p:cNvSpPr>
            <p:nvPr/>
          </p:nvSpPr>
          <p:spPr bwMode="auto">
            <a:xfrm>
              <a:off x="213" y="27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60" name="Text Box 58"/>
          <p:cNvSpPr txBox="1">
            <a:spLocks noChangeArrowheads="1"/>
          </p:cNvSpPr>
          <p:nvPr/>
        </p:nvSpPr>
        <p:spPr bwMode="auto">
          <a:xfrm>
            <a:off x="3886200" y="4703539"/>
            <a:ext cx="1000125" cy="4762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solidFill>
                  <a:srgbClr val="A50021"/>
                </a:solidFill>
              </a:rPr>
              <a:t>b = 0</a:t>
            </a:r>
          </a:p>
        </p:txBody>
      </p:sp>
      <p:graphicFrame>
        <p:nvGraphicFramePr>
          <p:cNvPr id="61" name="Object 59"/>
          <p:cNvGraphicFramePr>
            <a:graphicFrameLocks noChangeAspect="1"/>
          </p:cNvGraphicFramePr>
          <p:nvPr>
            <p:extLst>
              <p:ext uri="{D42A27DB-BD31-4B8C-83A1-F6EECF244321}">
                <p14:modId xmlns:p14="http://schemas.microsoft.com/office/powerpoint/2010/main" val="2334931027"/>
              </p:ext>
            </p:extLst>
          </p:nvPr>
        </p:nvGraphicFramePr>
        <p:xfrm>
          <a:off x="1371600" y="3865339"/>
          <a:ext cx="1143000" cy="527050"/>
        </p:xfrm>
        <a:graphic>
          <a:graphicData uri="http://schemas.openxmlformats.org/presentationml/2006/ole">
            <mc:AlternateContent xmlns:mc="http://schemas.openxmlformats.org/markup-compatibility/2006">
              <mc:Choice xmlns:v="urn:schemas-microsoft-com:vml" Requires="v">
                <p:oleObj spid="_x0000_s487460" name="Rovnice" r:id="rId7" imgW="457200" imgH="253800" progId="Equation.3">
                  <p:embed/>
                </p:oleObj>
              </mc:Choice>
              <mc:Fallback>
                <p:oleObj name="Rovnice" r:id="rId7" imgW="457200" imgH="253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3865339"/>
                        <a:ext cx="1143000" cy="527050"/>
                      </a:xfrm>
                      <a:prstGeom prst="rect">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 name="Rectangle 60"/>
          <p:cNvSpPr>
            <a:spLocks noChangeArrowheads="1"/>
          </p:cNvSpPr>
          <p:nvPr/>
        </p:nvSpPr>
        <p:spPr bwMode="auto">
          <a:xfrm>
            <a:off x="801688" y="4055839"/>
            <a:ext cx="22225" cy="1866900"/>
          </a:xfrm>
          <a:prstGeom prst="rect">
            <a:avLst/>
          </a:prstGeom>
          <a:solidFill>
            <a:srgbClr val="000000"/>
          </a:solidFill>
          <a:ln w="19050">
            <a:solidFill>
              <a:srgbClr val="000000"/>
            </a:solidFill>
            <a:miter lim="800000"/>
            <a:headEnd/>
            <a:tailEnd/>
          </a:ln>
        </p:spPr>
        <p:txBody>
          <a:bodyPr/>
          <a:lstStyle/>
          <a:p>
            <a:endParaRPr lang="cs-CZ"/>
          </a:p>
        </p:txBody>
      </p:sp>
      <p:sp>
        <p:nvSpPr>
          <p:cNvPr id="63" name="Rectangle 61"/>
          <p:cNvSpPr>
            <a:spLocks noChangeArrowheads="1"/>
          </p:cNvSpPr>
          <p:nvPr/>
        </p:nvSpPr>
        <p:spPr bwMode="auto">
          <a:xfrm>
            <a:off x="801688" y="5902102"/>
            <a:ext cx="2947987" cy="20637"/>
          </a:xfrm>
          <a:prstGeom prst="rect">
            <a:avLst/>
          </a:prstGeom>
          <a:solidFill>
            <a:srgbClr val="000000"/>
          </a:solidFill>
          <a:ln w="19050">
            <a:solidFill>
              <a:srgbClr val="000000"/>
            </a:solidFill>
            <a:miter lim="800000"/>
            <a:headEnd/>
            <a:tailEnd/>
          </a:ln>
        </p:spPr>
        <p:txBody>
          <a:bodyPr/>
          <a:lstStyle/>
          <a:p>
            <a:endParaRPr lang="cs-CZ"/>
          </a:p>
        </p:txBody>
      </p:sp>
      <p:grpSp>
        <p:nvGrpSpPr>
          <p:cNvPr id="64" name="Group 62"/>
          <p:cNvGrpSpPr>
            <a:grpSpLocks/>
          </p:cNvGrpSpPr>
          <p:nvPr/>
        </p:nvGrpSpPr>
        <p:grpSpPr bwMode="auto">
          <a:xfrm>
            <a:off x="709613" y="4938489"/>
            <a:ext cx="3176587" cy="17463"/>
            <a:chOff x="364" y="3328"/>
            <a:chExt cx="2001" cy="11"/>
          </a:xfrm>
        </p:grpSpPr>
        <p:sp>
          <p:nvSpPr>
            <p:cNvPr id="65" name="Rectangle 63"/>
            <p:cNvSpPr>
              <a:spLocks noChangeArrowheads="1"/>
            </p:cNvSpPr>
            <p:nvPr/>
          </p:nvSpPr>
          <p:spPr bwMode="auto">
            <a:xfrm>
              <a:off x="364"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6" name="Rectangle 64"/>
            <p:cNvSpPr>
              <a:spLocks noChangeArrowheads="1"/>
            </p:cNvSpPr>
            <p:nvPr/>
          </p:nvSpPr>
          <p:spPr bwMode="auto">
            <a:xfrm>
              <a:off x="444"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7" name="Rectangle 65"/>
            <p:cNvSpPr>
              <a:spLocks noChangeArrowheads="1"/>
            </p:cNvSpPr>
            <p:nvPr/>
          </p:nvSpPr>
          <p:spPr bwMode="auto">
            <a:xfrm>
              <a:off x="523"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8" name="Rectangle 66"/>
            <p:cNvSpPr>
              <a:spLocks noChangeArrowheads="1"/>
            </p:cNvSpPr>
            <p:nvPr/>
          </p:nvSpPr>
          <p:spPr bwMode="auto">
            <a:xfrm>
              <a:off x="602"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9" name="Rectangle 67"/>
            <p:cNvSpPr>
              <a:spLocks noChangeArrowheads="1"/>
            </p:cNvSpPr>
            <p:nvPr/>
          </p:nvSpPr>
          <p:spPr bwMode="auto">
            <a:xfrm>
              <a:off x="682"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0" name="Rectangle 68"/>
            <p:cNvSpPr>
              <a:spLocks noChangeArrowheads="1"/>
            </p:cNvSpPr>
            <p:nvPr/>
          </p:nvSpPr>
          <p:spPr bwMode="auto">
            <a:xfrm>
              <a:off x="761"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1" name="Rectangle 69"/>
            <p:cNvSpPr>
              <a:spLocks noChangeArrowheads="1"/>
            </p:cNvSpPr>
            <p:nvPr/>
          </p:nvSpPr>
          <p:spPr bwMode="auto">
            <a:xfrm>
              <a:off x="841"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2" name="Rectangle 70"/>
            <p:cNvSpPr>
              <a:spLocks noChangeArrowheads="1"/>
            </p:cNvSpPr>
            <p:nvPr/>
          </p:nvSpPr>
          <p:spPr bwMode="auto">
            <a:xfrm>
              <a:off x="920"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3" name="Rectangle 71"/>
            <p:cNvSpPr>
              <a:spLocks noChangeArrowheads="1"/>
            </p:cNvSpPr>
            <p:nvPr/>
          </p:nvSpPr>
          <p:spPr bwMode="auto">
            <a:xfrm>
              <a:off x="999"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4" name="Rectangle 72"/>
            <p:cNvSpPr>
              <a:spLocks noChangeArrowheads="1"/>
            </p:cNvSpPr>
            <p:nvPr/>
          </p:nvSpPr>
          <p:spPr bwMode="auto">
            <a:xfrm>
              <a:off x="1079"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5" name="Rectangle 73"/>
            <p:cNvSpPr>
              <a:spLocks noChangeArrowheads="1"/>
            </p:cNvSpPr>
            <p:nvPr/>
          </p:nvSpPr>
          <p:spPr bwMode="auto">
            <a:xfrm>
              <a:off x="1158"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6" name="Rectangle 74"/>
            <p:cNvSpPr>
              <a:spLocks noChangeArrowheads="1"/>
            </p:cNvSpPr>
            <p:nvPr/>
          </p:nvSpPr>
          <p:spPr bwMode="auto">
            <a:xfrm>
              <a:off x="1238"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7" name="Rectangle 75"/>
            <p:cNvSpPr>
              <a:spLocks noChangeArrowheads="1"/>
            </p:cNvSpPr>
            <p:nvPr/>
          </p:nvSpPr>
          <p:spPr bwMode="auto">
            <a:xfrm>
              <a:off x="1317"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8" name="Rectangle 76"/>
            <p:cNvSpPr>
              <a:spLocks noChangeArrowheads="1"/>
            </p:cNvSpPr>
            <p:nvPr/>
          </p:nvSpPr>
          <p:spPr bwMode="auto">
            <a:xfrm>
              <a:off x="1396"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9" name="Rectangle 77"/>
            <p:cNvSpPr>
              <a:spLocks noChangeArrowheads="1"/>
            </p:cNvSpPr>
            <p:nvPr/>
          </p:nvSpPr>
          <p:spPr bwMode="auto">
            <a:xfrm>
              <a:off x="1476"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0" name="Rectangle 78"/>
            <p:cNvSpPr>
              <a:spLocks noChangeArrowheads="1"/>
            </p:cNvSpPr>
            <p:nvPr/>
          </p:nvSpPr>
          <p:spPr bwMode="auto">
            <a:xfrm>
              <a:off x="1555"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1" name="Rectangle 79"/>
            <p:cNvSpPr>
              <a:spLocks noChangeArrowheads="1"/>
            </p:cNvSpPr>
            <p:nvPr/>
          </p:nvSpPr>
          <p:spPr bwMode="auto">
            <a:xfrm>
              <a:off x="1635"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2" name="Rectangle 80"/>
            <p:cNvSpPr>
              <a:spLocks noChangeArrowheads="1"/>
            </p:cNvSpPr>
            <p:nvPr/>
          </p:nvSpPr>
          <p:spPr bwMode="auto">
            <a:xfrm>
              <a:off x="1714"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3" name="Rectangle 81"/>
            <p:cNvSpPr>
              <a:spLocks noChangeArrowheads="1"/>
            </p:cNvSpPr>
            <p:nvPr/>
          </p:nvSpPr>
          <p:spPr bwMode="auto">
            <a:xfrm>
              <a:off x="1793"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4" name="Rectangle 82"/>
            <p:cNvSpPr>
              <a:spLocks noChangeArrowheads="1"/>
            </p:cNvSpPr>
            <p:nvPr/>
          </p:nvSpPr>
          <p:spPr bwMode="auto">
            <a:xfrm>
              <a:off x="1873"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5" name="Rectangle 83"/>
            <p:cNvSpPr>
              <a:spLocks noChangeArrowheads="1"/>
            </p:cNvSpPr>
            <p:nvPr/>
          </p:nvSpPr>
          <p:spPr bwMode="auto">
            <a:xfrm>
              <a:off x="1952"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6" name="Rectangle 84"/>
            <p:cNvSpPr>
              <a:spLocks noChangeArrowheads="1"/>
            </p:cNvSpPr>
            <p:nvPr/>
          </p:nvSpPr>
          <p:spPr bwMode="auto">
            <a:xfrm>
              <a:off x="2032"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7" name="Rectangle 85"/>
            <p:cNvSpPr>
              <a:spLocks noChangeArrowheads="1"/>
            </p:cNvSpPr>
            <p:nvPr/>
          </p:nvSpPr>
          <p:spPr bwMode="auto">
            <a:xfrm>
              <a:off x="2111"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8" name="Rectangle 86"/>
            <p:cNvSpPr>
              <a:spLocks noChangeArrowheads="1"/>
            </p:cNvSpPr>
            <p:nvPr/>
          </p:nvSpPr>
          <p:spPr bwMode="auto">
            <a:xfrm>
              <a:off x="2190"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9" name="Rectangle 87"/>
            <p:cNvSpPr>
              <a:spLocks noChangeArrowheads="1"/>
            </p:cNvSpPr>
            <p:nvPr/>
          </p:nvSpPr>
          <p:spPr bwMode="auto">
            <a:xfrm>
              <a:off x="2270"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90" name="Rectangle 88"/>
            <p:cNvSpPr>
              <a:spLocks noChangeArrowheads="1"/>
            </p:cNvSpPr>
            <p:nvPr/>
          </p:nvSpPr>
          <p:spPr bwMode="auto">
            <a:xfrm>
              <a:off x="2349" y="3328"/>
              <a:ext cx="1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pSp>
      <p:sp>
        <p:nvSpPr>
          <p:cNvPr id="91" name="Freeform 89"/>
          <p:cNvSpPr>
            <a:spLocks/>
          </p:cNvSpPr>
          <p:nvPr/>
        </p:nvSpPr>
        <p:spPr bwMode="auto">
          <a:xfrm>
            <a:off x="2963863" y="4948014"/>
            <a:ext cx="69850" cy="69850"/>
          </a:xfrm>
          <a:custGeom>
            <a:avLst/>
            <a:gdLst>
              <a:gd name="T0" fmla="*/ 74 w 89"/>
              <a:gd name="T1" fmla="*/ 9 h 89"/>
              <a:gd name="T2" fmla="*/ 66 w 89"/>
              <a:gd name="T3" fmla="*/ 5 h 89"/>
              <a:gd name="T4" fmla="*/ 59 w 89"/>
              <a:gd name="T5" fmla="*/ 1 h 89"/>
              <a:gd name="T6" fmla="*/ 50 w 89"/>
              <a:gd name="T7" fmla="*/ 0 h 89"/>
              <a:gd name="T8" fmla="*/ 41 w 89"/>
              <a:gd name="T9" fmla="*/ 0 h 89"/>
              <a:gd name="T10" fmla="*/ 33 w 89"/>
              <a:gd name="T11" fmla="*/ 2 h 89"/>
              <a:gd name="T12" fmla="*/ 25 w 89"/>
              <a:gd name="T13" fmla="*/ 6 h 89"/>
              <a:gd name="T14" fmla="*/ 18 w 89"/>
              <a:gd name="T15" fmla="*/ 11 h 89"/>
              <a:gd name="T16" fmla="*/ 11 w 89"/>
              <a:gd name="T17" fmla="*/ 17 h 89"/>
              <a:gd name="T18" fmla="*/ 6 w 89"/>
              <a:gd name="T19" fmla="*/ 25 h 89"/>
              <a:gd name="T20" fmla="*/ 2 w 89"/>
              <a:gd name="T21" fmla="*/ 34 h 89"/>
              <a:gd name="T22" fmla="*/ 0 w 89"/>
              <a:gd name="T23" fmla="*/ 42 h 89"/>
              <a:gd name="T24" fmla="*/ 0 w 89"/>
              <a:gd name="T25" fmla="*/ 51 h 89"/>
              <a:gd name="T26" fmla="*/ 1 w 89"/>
              <a:gd name="T27" fmla="*/ 59 h 89"/>
              <a:gd name="T28" fmla="*/ 4 w 89"/>
              <a:gd name="T29" fmla="*/ 67 h 89"/>
              <a:gd name="T30" fmla="*/ 8 w 89"/>
              <a:gd name="T31" fmla="*/ 74 h 89"/>
              <a:gd name="T32" fmla="*/ 14 w 89"/>
              <a:gd name="T33" fmla="*/ 80 h 89"/>
              <a:gd name="T34" fmla="*/ 22 w 89"/>
              <a:gd name="T35" fmla="*/ 84 h 89"/>
              <a:gd name="T36" fmla="*/ 30 w 89"/>
              <a:gd name="T37" fmla="*/ 88 h 89"/>
              <a:gd name="T38" fmla="*/ 38 w 89"/>
              <a:gd name="T39" fmla="*/ 89 h 89"/>
              <a:gd name="T40" fmla="*/ 47 w 89"/>
              <a:gd name="T41" fmla="*/ 89 h 89"/>
              <a:gd name="T42" fmla="*/ 55 w 89"/>
              <a:gd name="T43" fmla="*/ 87 h 89"/>
              <a:gd name="T44" fmla="*/ 63 w 89"/>
              <a:gd name="T45" fmla="*/ 83 h 89"/>
              <a:gd name="T46" fmla="*/ 71 w 89"/>
              <a:gd name="T47" fmla="*/ 78 h 89"/>
              <a:gd name="T48" fmla="*/ 77 w 89"/>
              <a:gd name="T49" fmla="*/ 71 h 89"/>
              <a:gd name="T50" fmla="*/ 82 w 89"/>
              <a:gd name="T51" fmla="*/ 64 h 89"/>
              <a:gd name="T52" fmla="*/ 86 w 89"/>
              <a:gd name="T53" fmla="*/ 55 h 89"/>
              <a:gd name="T54" fmla="*/ 88 w 89"/>
              <a:gd name="T55" fmla="*/ 47 h 89"/>
              <a:gd name="T56" fmla="*/ 89 w 89"/>
              <a:gd name="T57" fmla="*/ 39 h 89"/>
              <a:gd name="T58" fmla="*/ 87 w 89"/>
              <a:gd name="T59" fmla="*/ 30 h 89"/>
              <a:gd name="T60" fmla="*/ 85 w 89"/>
              <a:gd name="T61" fmla="*/ 22 h 89"/>
              <a:gd name="T62" fmla="*/ 80 w 89"/>
              <a:gd name="T63" fmla="*/ 15 h 89"/>
              <a:gd name="T64" fmla="*/ 74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4" y="9"/>
                </a:moveTo>
                <a:lnTo>
                  <a:pt x="66" y="5"/>
                </a:lnTo>
                <a:lnTo>
                  <a:pt x="59" y="1"/>
                </a:lnTo>
                <a:lnTo>
                  <a:pt x="50" y="0"/>
                </a:lnTo>
                <a:lnTo>
                  <a:pt x="41" y="0"/>
                </a:lnTo>
                <a:lnTo>
                  <a:pt x="33" y="2"/>
                </a:lnTo>
                <a:lnTo>
                  <a:pt x="25" y="6"/>
                </a:lnTo>
                <a:lnTo>
                  <a:pt x="18" y="11"/>
                </a:lnTo>
                <a:lnTo>
                  <a:pt x="11" y="17"/>
                </a:lnTo>
                <a:lnTo>
                  <a:pt x="6" y="25"/>
                </a:lnTo>
                <a:lnTo>
                  <a:pt x="2" y="34"/>
                </a:lnTo>
                <a:lnTo>
                  <a:pt x="0" y="42"/>
                </a:lnTo>
                <a:lnTo>
                  <a:pt x="0" y="51"/>
                </a:lnTo>
                <a:lnTo>
                  <a:pt x="1" y="59"/>
                </a:lnTo>
                <a:lnTo>
                  <a:pt x="4" y="67"/>
                </a:lnTo>
                <a:lnTo>
                  <a:pt x="8" y="74"/>
                </a:lnTo>
                <a:lnTo>
                  <a:pt x="14" y="80"/>
                </a:lnTo>
                <a:lnTo>
                  <a:pt x="22" y="84"/>
                </a:lnTo>
                <a:lnTo>
                  <a:pt x="30" y="88"/>
                </a:lnTo>
                <a:lnTo>
                  <a:pt x="38" y="89"/>
                </a:lnTo>
                <a:lnTo>
                  <a:pt x="47" y="89"/>
                </a:lnTo>
                <a:lnTo>
                  <a:pt x="55" y="87"/>
                </a:lnTo>
                <a:lnTo>
                  <a:pt x="63" y="83"/>
                </a:lnTo>
                <a:lnTo>
                  <a:pt x="71" y="78"/>
                </a:lnTo>
                <a:lnTo>
                  <a:pt x="77" y="71"/>
                </a:lnTo>
                <a:lnTo>
                  <a:pt x="82" y="64"/>
                </a:lnTo>
                <a:lnTo>
                  <a:pt x="86" y="55"/>
                </a:lnTo>
                <a:lnTo>
                  <a:pt x="88" y="47"/>
                </a:lnTo>
                <a:lnTo>
                  <a:pt x="89" y="39"/>
                </a:lnTo>
                <a:lnTo>
                  <a:pt x="87" y="30"/>
                </a:lnTo>
                <a:lnTo>
                  <a:pt x="85" y="22"/>
                </a:lnTo>
                <a:lnTo>
                  <a:pt x="80" y="15"/>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2" name="Freeform 90"/>
          <p:cNvSpPr>
            <a:spLocks/>
          </p:cNvSpPr>
          <p:nvPr/>
        </p:nvSpPr>
        <p:spPr bwMode="auto">
          <a:xfrm>
            <a:off x="2530475" y="4684489"/>
            <a:ext cx="71438" cy="73025"/>
          </a:xfrm>
          <a:custGeom>
            <a:avLst/>
            <a:gdLst>
              <a:gd name="T0" fmla="*/ 73 w 88"/>
              <a:gd name="T1" fmla="*/ 9 h 90"/>
              <a:gd name="T2" fmla="*/ 66 w 88"/>
              <a:gd name="T3" fmla="*/ 5 h 90"/>
              <a:gd name="T4" fmla="*/ 58 w 88"/>
              <a:gd name="T5" fmla="*/ 2 h 90"/>
              <a:gd name="T6" fmla="*/ 50 w 88"/>
              <a:gd name="T7" fmla="*/ 0 h 90"/>
              <a:gd name="T8" fmla="*/ 41 w 88"/>
              <a:gd name="T9" fmla="*/ 1 h 90"/>
              <a:gd name="T10" fmla="*/ 32 w 88"/>
              <a:gd name="T11" fmla="*/ 2 h 90"/>
              <a:gd name="T12" fmla="*/ 25 w 88"/>
              <a:gd name="T13" fmla="*/ 6 h 90"/>
              <a:gd name="T14" fmla="*/ 17 w 88"/>
              <a:gd name="T15" fmla="*/ 11 h 90"/>
              <a:gd name="T16" fmla="*/ 11 w 88"/>
              <a:gd name="T17" fmla="*/ 18 h 90"/>
              <a:gd name="T18" fmla="*/ 5 w 88"/>
              <a:gd name="T19" fmla="*/ 26 h 90"/>
              <a:gd name="T20" fmla="*/ 2 w 88"/>
              <a:gd name="T21" fmla="*/ 34 h 90"/>
              <a:gd name="T22" fmla="*/ 0 w 88"/>
              <a:gd name="T23" fmla="*/ 43 h 90"/>
              <a:gd name="T24" fmla="*/ 0 w 88"/>
              <a:gd name="T25" fmla="*/ 51 h 90"/>
              <a:gd name="T26" fmla="*/ 1 w 88"/>
              <a:gd name="T27" fmla="*/ 59 h 90"/>
              <a:gd name="T28" fmla="*/ 4 w 88"/>
              <a:gd name="T29" fmla="*/ 68 h 90"/>
              <a:gd name="T30" fmla="*/ 8 w 88"/>
              <a:gd name="T31" fmla="*/ 74 h 90"/>
              <a:gd name="T32" fmla="*/ 15 w 88"/>
              <a:gd name="T33" fmla="*/ 81 h 90"/>
              <a:gd name="T34" fmla="*/ 23 w 88"/>
              <a:gd name="T35" fmla="*/ 85 h 90"/>
              <a:gd name="T36" fmla="*/ 30 w 88"/>
              <a:gd name="T37" fmla="*/ 88 h 90"/>
              <a:gd name="T38" fmla="*/ 39 w 88"/>
              <a:gd name="T39" fmla="*/ 90 h 90"/>
              <a:gd name="T40" fmla="*/ 47 w 88"/>
              <a:gd name="T41" fmla="*/ 89 h 90"/>
              <a:gd name="T42" fmla="*/ 56 w 88"/>
              <a:gd name="T43" fmla="*/ 88 h 90"/>
              <a:gd name="T44" fmla="*/ 64 w 88"/>
              <a:gd name="T45" fmla="*/ 84 h 90"/>
              <a:gd name="T46" fmla="*/ 71 w 88"/>
              <a:gd name="T47" fmla="*/ 78 h 90"/>
              <a:gd name="T48" fmla="*/ 78 w 88"/>
              <a:gd name="T49" fmla="*/ 72 h 90"/>
              <a:gd name="T50" fmla="*/ 83 w 88"/>
              <a:gd name="T51" fmla="*/ 64 h 90"/>
              <a:gd name="T52" fmla="*/ 86 w 88"/>
              <a:gd name="T53" fmla="*/ 56 h 90"/>
              <a:gd name="T54" fmla="*/ 88 w 88"/>
              <a:gd name="T55" fmla="*/ 47 h 90"/>
              <a:gd name="T56" fmla="*/ 88 w 88"/>
              <a:gd name="T57" fmla="*/ 40 h 90"/>
              <a:gd name="T58" fmla="*/ 87 w 88"/>
              <a:gd name="T59" fmla="*/ 31 h 90"/>
              <a:gd name="T60" fmla="*/ 84 w 88"/>
              <a:gd name="T61" fmla="*/ 22 h 90"/>
              <a:gd name="T62" fmla="*/ 80 w 88"/>
              <a:gd name="T63" fmla="*/ 16 h 90"/>
              <a:gd name="T64" fmla="*/ 73 w 88"/>
              <a:gd name="T65" fmla="*/ 9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9"/>
                </a:moveTo>
                <a:lnTo>
                  <a:pt x="66" y="5"/>
                </a:lnTo>
                <a:lnTo>
                  <a:pt x="58" y="2"/>
                </a:lnTo>
                <a:lnTo>
                  <a:pt x="50" y="0"/>
                </a:lnTo>
                <a:lnTo>
                  <a:pt x="41" y="1"/>
                </a:lnTo>
                <a:lnTo>
                  <a:pt x="32" y="2"/>
                </a:lnTo>
                <a:lnTo>
                  <a:pt x="25" y="6"/>
                </a:lnTo>
                <a:lnTo>
                  <a:pt x="17" y="11"/>
                </a:lnTo>
                <a:lnTo>
                  <a:pt x="11" y="18"/>
                </a:lnTo>
                <a:lnTo>
                  <a:pt x="5" y="26"/>
                </a:lnTo>
                <a:lnTo>
                  <a:pt x="2" y="34"/>
                </a:lnTo>
                <a:lnTo>
                  <a:pt x="0" y="43"/>
                </a:lnTo>
                <a:lnTo>
                  <a:pt x="0" y="51"/>
                </a:lnTo>
                <a:lnTo>
                  <a:pt x="1" y="59"/>
                </a:lnTo>
                <a:lnTo>
                  <a:pt x="4" y="68"/>
                </a:lnTo>
                <a:lnTo>
                  <a:pt x="8" y="74"/>
                </a:lnTo>
                <a:lnTo>
                  <a:pt x="15" y="81"/>
                </a:lnTo>
                <a:lnTo>
                  <a:pt x="23" y="85"/>
                </a:lnTo>
                <a:lnTo>
                  <a:pt x="30" y="88"/>
                </a:lnTo>
                <a:lnTo>
                  <a:pt x="39" y="90"/>
                </a:lnTo>
                <a:lnTo>
                  <a:pt x="47" y="89"/>
                </a:lnTo>
                <a:lnTo>
                  <a:pt x="56" y="88"/>
                </a:lnTo>
                <a:lnTo>
                  <a:pt x="64" y="84"/>
                </a:lnTo>
                <a:lnTo>
                  <a:pt x="71" y="78"/>
                </a:lnTo>
                <a:lnTo>
                  <a:pt x="78" y="72"/>
                </a:lnTo>
                <a:lnTo>
                  <a:pt x="83" y="64"/>
                </a:lnTo>
                <a:lnTo>
                  <a:pt x="86" y="56"/>
                </a:lnTo>
                <a:lnTo>
                  <a:pt x="88" y="47"/>
                </a:lnTo>
                <a:lnTo>
                  <a:pt x="88" y="40"/>
                </a:lnTo>
                <a:lnTo>
                  <a:pt x="87"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3" name="Freeform 91"/>
          <p:cNvSpPr>
            <a:spLocks/>
          </p:cNvSpPr>
          <p:nvPr/>
        </p:nvSpPr>
        <p:spPr bwMode="auto">
          <a:xfrm>
            <a:off x="2608263" y="4854352"/>
            <a:ext cx="74612" cy="79375"/>
          </a:xfrm>
          <a:custGeom>
            <a:avLst/>
            <a:gdLst>
              <a:gd name="T0" fmla="*/ 81 w 94"/>
              <a:gd name="T1" fmla="*/ 9 h 100"/>
              <a:gd name="T2" fmla="*/ 74 w 94"/>
              <a:gd name="T3" fmla="*/ 5 h 100"/>
              <a:gd name="T4" fmla="*/ 66 w 94"/>
              <a:gd name="T5" fmla="*/ 2 h 100"/>
              <a:gd name="T6" fmla="*/ 56 w 94"/>
              <a:gd name="T7" fmla="*/ 0 h 100"/>
              <a:gd name="T8" fmla="*/ 48 w 94"/>
              <a:gd name="T9" fmla="*/ 2 h 100"/>
              <a:gd name="T10" fmla="*/ 39 w 94"/>
              <a:gd name="T11" fmla="*/ 5 h 100"/>
              <a:gd name="T12" fmla="*/ 30 w 94"/>
              <a:gd name="T13" fmla="*/ 9 h 100"/>
              <a:gd name="T14" fmla="*/ 22 w 94"/>
              <a:gd name="T15" fmla="*/ 16 h 100"/>
              <a:gd name="T16" fmla="*/ 14 w 94"/>
              <a:gd name="T17" fmla="*/ 23 h 100"/>
              <a:gd name="T18" fmla="*/ 8 w 94"/>
              <a:gd name="T19" fmla="*/ 32 h 100"/>
              <a:gd name="T20" fmla="*/ 3 w 94"/>
              <a:gd name="T21" fmla="*/ 41 h 100"/>
              <a:gd name="T22" fmla="*/ 1 w 94"/>
              <a:gd name="T23" fmla="*/ 51 h 100"/>
              <a:gd name="T24" fmla="*/ 0 w 94"/>
              <a:gd name="T25" fmla="*/ 60 h 100"/>
              <a:gd name="T26" fmla="*/ 1 w 94"/>
              <a:gd name="T27" fmla="*/ 68 h 100"/>
              <a:gd name="T28" fmla="*/ 3 w 94"/>
              <a:gd name="T29" fmla="*/ 77 h 100"/>
              <a:gd name="T30" fmla="*/ 8 w 94"/>
              <a:gd name="T31" fmla="*/ 85 h 100"/>
              <a:gd name="T32" fmla="*/ 13 w 94"/>
              <a:gd name="T33" fmla="*/ 91 h 100"/>
              <a:gd name="T34" fmla="*/ 21 w 94"/>
              <a:gd name="T35" fmla="*/ 96 h 100"/>
              <a:gd name="T36" fmla="*/ 29 w 94"/>
              <a:gd name="T37" fmla="*/ 99 h 100"/>
              <a:gd name="T38" fmla="*/ 38 w 94"/>
              <a:gd name="T39" fmla="*/ 100 h 100"/>
              <a:gd name="T40" fmla="*/ 47 w 94"/>
              <a:gd name="T41" fmla="*/ 99 h 100"/>
              <a:gd name="T42" fmla="*/ 55 w 94"/>
              <a:gd name="T43" fmla="*/ 96 h 100"/>
              <a:gd name="T44" fmla="*/ 65 w 94"/>
              <a:gd name="T45" fmla="*/ 91 h 100"/>
              <a:gd name="T46" fmla="*/ 72 w 94"/>
              <a:gd name="T47" fmla="*/ 85 h 100"/>
              <a:gd name="T48" fmla="*/ 80 w 94"/>
              <a:gd name="T49" fmla="*/ 77 h 100"/>
              <a:gd name="T50" fmla="*/ 86 w 94"/>
              <a:gd name="T51" fmla="*/ 68 h 100"/>
              <a:gd name="T52" fmla="*/ 91 w 94"/>
              <a:gd name="T53" fmla="*/ 59 h 100"/>
              <a:gd name="T54" fmla="*/ 93 w 94"/>
              <a:gd name="T55" fmla="*/ 50 h 100"/>
              <a:gd name="T56" fmla="*/ 94 w 94"/>
              <a:gd name="T57" fmla="*/ 40 h 100"/>
              <a:gd name="T58" fmla="*/ 93 w 94"/>
              <a:gd name="T59" fmla="*/ 32 h 100"/>
              <a:gd name="T60" fmla="*/ 91 w 94"/>
              <a:gd name="T61" fmla="*/ 23 h 100"/>
              <a:gd name="T62" fmla="*/ 86 w 94"/>
              <a:gd name="T63" fmla="*/ 16 h 100"/>
              <a:gd name="T64" fmla="*/ 81 w 94"/>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4"/>
              <a:gd name="T100" fmla="*/ 0 h 100"/>
              <a:gd name="T101" fmla="*/ 94 w 94"/>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4" h="100">
                <a:moveTo>
                  <a:pt x="81" y="9"/>
                </a:moveTo>
                <a:lnTo>
                  <a:pt x="74" y="5"/>
                </a:lnTo>
                <a:lnTo>
                  <a:pt x="66" y="2"/>
                </a:lnTo>
                <a:lnTo>
                  <a:pt x="56" y="0"/>
                </a:lnTo>
                <a:lnTo>
                  <a:pt x="48" y="2"/>
                </a:lnTo>
                <a:lnTo>
                  <a:pt x="39" y="5"/>
                </a:lnTo>
                <a:lnTo>
                  <a:pt x="30" y="9"/>
                </a:lnTo>
                <a:lnTo>
                  <a:pt x="22" y="16"/>
                </a:lnTo>
                <a:lnTo>
                  <a:pt x="14" y="23"/>
                </a:lnTo>
                <a:lnTo>
                  <a:pt x="8" y="32"/>
                </a:lnTo>
                <a:lnTo>
                  <a:pt x="3" y="41"/>
                </a:lnTo>
                <a:lnTo>
                  <a:pt x="1" y="51"/>
                </a:lnTo>
                <a:lnTo>
                  <a:pt x="0" y="60"/>
                </a:lnTo>
                <a:lnTo>
                  <a:pt x="1" y="68"/>
                </a:lnTo>
                <a:lnTo>
                  <a:pt x="3" y="77"/>
                </a:lnTo>
                <a:lnTo>
                  <a:pt x="8" y="85"/>
                </a:lnTo>
                <a:lnTo>
                  <a:pt x="13" y="91"/>
                </a:lnTo>
                <a:lnTo>
                  <a:pt x="21" y="96"/>
                </a:lnTo>
                <a:lnTo>
                  <a:pt x="29" y="99"/>
                </a:lnTo>
                <a:lnTo>
                  <a:pt x="38" y="100"/>
                </a:lnTo>
                <a:lnTo>
                  <a:pt x="47" y="99"/>
                </a:lnTo>
                <a:lnTo>
                  <a:pt x="55" y="96"/>
                </a:lnTo>
                <a:lnTo>
                  <a:pt x="65" y="91"/>
                </a:lnTo>
                <a:lnTo>
                  <a:pt x="72" y="85"/>
                </a:lnTo>
                <a:lnTo>
                  <a:pt x="80" y="77"/>
                </a:lnTo>
                <a:lnTo>
                  <a:pt x="86" y="68"/>
                </a:lnTo>
                <a:lnTo>
                  <a:pt x="91" y="59"/>
                </a:lnTo>
                <a:lnTo>
                  <a:pt x="93" y="50"/>
                </a:lnTo>
                <a:lnTo>
                  <a:pt x="94" y="40"/>
                </a:lnTo>
                <a:lnTo>
                  <a:pt x="93" y="32"/>
                </a:lnTo>
                <a:lnTo>
                  <a:pt x="91" y="23"/>
                </a:lnTo>
                <a:lnTo>
                  <a:pt x="86"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Freeform 92"/>
          <p:cNvSpPr>
            <a:spLocks/>
          </p:cNvSpPr>
          <p:nvPr/>
        </p:nvSpPr>
        <p:spPr bwMode="auto">
          <a:xfrm>
            <a:off x="2052638" y="5041677"/>
            <a:ext cx="69850" cy="71437"/>
          </a:xfrm>
          <a:custGeom>
            <a:avLst/>
            <a:gdLst>
              <a:gd name="T0" fmla="*/ 74 w 89"/>
              <a:gd name="T1" fmla="*/ 10 h 91"/>
              <a:gd name="T2" fmla="*/ 66 w 89"/>
              <a:gd name="T3" fmla="*/ 5 h 91"/>
              <a:gd name="T4" fmla="*/ 58 w 89"/>
              <a:gd name="T5" fmla="*/ 2 h 91"/>
              <a:gd name="T6" fmla="*/ 50 w 89"/>
              <a:gd name="T7" fmla="*/ 0 h 91"/>
              <a:gd name="T8" fmla="*/ 41 w 89"/>
              <a:gd name="T9" fmla="*/ 1 h 91"/>
              <a:gd name="T10" fmla="*/ 33 w 89"/>
              <a:gd name="T11" fmla="*/ 2 h 91"/>
              <a:gd name="T12" fmla="*/ 25 w 89"/>
              <a:gd name="T13" fmla="*/ 6 h 91"/>
              <a:gd name="T14" fmla="*/ 17 w 89"/>
              <a:gd name="T15" fmla="*/ 12 h 91"/>
              <a:gd name="T16" fmla="*/ 11 w 89"/>
              <a:gd name="T17" fmla="*/ 18 h 91"/>
              <a:gd name="T18" fmla="*/ 6 w 89"/>
              <a:gd name="T19" fmla="*/ 26 h 91"/>
              <a:gd name="T20" fmla="*/ 2 w 89"/>
              <a:gd name="T21" fmla="*/ 34 h 91"/>
              <a:gd name="T22" fmla="*/ 0 w 89"/>
              <a:gd name="T23" fmla="*/ 43 h 91"/>
              <a:gd name="T24" fmla="*/ 0 w 89"/>
              <a:gd name="T25" fmla="*/ 52 h 91"/>
              <a:gd name="T26" fmla="*/ 1 w 89"/>
              <a:gd name="T27" fmla="*/ 59 h 91"/>
              <a:gd name="T28" fmla="*/ 4 w 89"/>
              <a:gd name="T29" fmla="*/ 68 h 91"/>
              <a:gd name="T30" fmla="*/ 9 w 89"/>
              <a:gd name="T31" fmla="*/ 74 h 91"/>
              <a:gd name="T32" fmla="*/ 15 w 89"/>
              <a:gd name="T33" fmla="*/ 81 h 91"/>
              <a:gd name="T34" fmla="*/ 23 w 89"/>
              <a:gd name="T35" fmla="*/ 85 h 91"/>
              <a:gd name="T36" fmla="*/ 30 w 89"/>
              <a:gd name="T37" fmla="*/ 88 h 91"/>
              <a:gd name="T38" fmla="*/ 39 w 89"/>
              <a:gd name="T39" fmla="*/ 91 h 91"/>
              <a:gd name="T40" fmla="*/ 48 w 89"/>
              <a:gd name="T41" fmla="*/ 90 h 91"/>
              <a:gd name="T42" fmla="*/ 56 w 89"/>
              <a:gd name="T43" fmla="*/ 88 h 91"/>
              <a:gd name="T44" fmla="*/ 64 w 89"/>
              <a:gd name="T45" fmla="*/ 84 h 91"/>
              <a:gd name="T46" fmla="*/ 71 w 89"/>
              <a:gd name="T47" fmla="*/ 79 h 91"/>
              <a:gd name="T48" fmla="*/ 78 w 89"/>
              <a:gd name="T49" fmla="*/ 72 h 91"/>
              <a:gd name="T50" fmla="*/ 83 w 89"/>
              <a:gd name="T51" fmla="*/ 65 h 91"/>
              <a:gd name="T52" fmla="*/ 87 w 89"/>
              <a:gd name="T53" fmla="*/ 56 h 91"/>
              <a:gd name="T54" fmla="*/ 89 w 89"/>
              <a:gd name="T55" fmla="*/ 47 h 91"/>
              <a:gd name="T56" fmla="*/ 89 w 89"/>
              <a:gd name="T57" fmla="*/ 40 h 91"/>
              <a:gd name="T58" fmla="*/ 88 w 89"/>
              <a:gd name="T59" fmla="*/ 31 h 91"/>
              <a:gd name="T60" fmla="*/ 84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5"/>
                </a:lnTo>
                <a:lnTo>
                  <a:pt x="58" y="2"/>
                </a:lnTo>
                <a:lnTo>
                  <a:pt x="50" y="0"/>
                </a:lnTo>
                <a:lnTo>
                  <a:pt x="41" y="1"/>
                </a:lnTo>
                <a:lnTo>
                  <a:pt x="33" y="2"/>
                </a:lnTo>
                <a:lnTo>
                  <a:pt x="25" y="6"/>
                </a:lnTo>
                <a:lnTo>
                  <a:pt x="17" y="12"/>
                </a:lnTo>
                <a:lnTo>
                  <a:pt x="11" y="18"/>
                </a:lnTo>
                <a:lnTo>
                  <a:pt x="6" y="26"/>
                </a:lnTo>
                <a:lnTo>
                  <a:pt x="2" y="34"/>
                </a:lnTo>
                <a:lnTo>
                  <a:pt x="0" y="43"/>
                </a:lnTo>
                <a:lnTo>
                  <a:pt x="0" y="52"/>
                </a:lnTo>
                <a:lnTo>
                  <a:pt x="1" y="59"/>
                </a:lnTo>
                <a:lnTo>
                  <a:pt x="4" y="68"/>
                </a:lnTo>
                <a:lnTo>
                  <a:pt x="9" y="74"/>
                </a:lnTo>
                <a:lnTo>
                  <a:pt x="15" y="81"/>
                </a:lnTo>
                <a:lnTo>
                  <a:pt x="23" y="85"/>
                </a:lnTo>
                <a:lnTo>
                  <a:pt x="30" y="88"/>
                </a:lnTo>
                <a:lnTo>
                  <a:pt x="39" y="91"/>
                </a:lnTo>
                <a:lnTo>
                  <a:pt x="48" y="90"/>
                </a:lnTo>
                <a:lnTo>
                  <a:pt x="56" y="88"/>
                </a:lnTo>
                <a:lnTo>
                  <a:pt x="64" y="84"/>
                </a:lnTo>
                <a:lnTo>
                  <a:pt x="71" y="79"/>
                </a:lnTo>
                <a:lnTo>
                  <a:pt x="78" y="72"/>
                </a:lnTo>
                <a:lnTo>
                  <a:pt x="83" y="65"/>
                </a:lnTo>
                <a:lnTo>
                  <a:pt x="87" y="56"/>
                </a:lnTo>
                <a:lnTo>
                  <a:pt x="89" y="47"/>
                </a:lnTo>
                <a:lnTo>
                  <a:pt x="89" y="40"/>
                </a:lnTo>
                <a:lnTo>
                  <a:pt x="88" y="31"/>
                </a:lnTo>
                <a:lnTo>
                  <a:pt x="84"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Freeform 93"/>
          <p:cNvSpPr>
            <a:spLocks/>
          </p:cNvSpPr>
          <p:nvPr/>
        </p:nvSpPr>
        <p:spPr bwMode="auto">
          <a:xfrm>
            <a:off x="2232025" y="4854352"/>
            <a:ext cx="74613" cy="79375"/>
          </a:xfrm>
          <a:custGeom>
            <a:avLst/>
            <a:gdLst>
              <a:gd name="T0" fmla="*/ 81 w 94"/>
              <a:gd name="T1" fmla="*/ 9 h 100"/>
              <a:gd name="T2" fmla="*/ 73 w 94"/>
              <a:gd name="T3" fmla="*/ 5 h 100"/>
              <a:gd name="T4" fmla="*/ 66 w 94"/>
              <a:gd name="T5" fmla="*/ 2 h 100"/>
              <a:gd name="T6" fmla="*/ 56 w 94"/>
              <a:gd name="T7" fmla="*/ 0 h 100"/>
              <a:gd name="T8" fmla="*/ 47 w 94"/>
              <a:gd name="T9" fmla="*/ 2 h 100"/>
              <a:gd name="T10" fmla="*/ 39 w 94"/>
              <a:gd name="T11" fmla="*/ 5 h 100"/>
              <a:gd name="T12" fmla="*/ 30 w 94"/>
              <a:gd name="T13" fmla="*/ 9 h 100"/>
              <a:gd name="T14" fmla="*/ 22 w 94"/>
              <a:gd name="T15" fmla="*/ 16 h 100"/>
              <a:gd name="T16" fmla="*/ 14 w 94"/>
              <a:gd name="T17" fmla="*/ 23 h 100"/>
              <a:gd name="T18" fmla="*/ 8 w 94"/>
              <a:gd name="T19" fmla="*/ 32 h 100"/>
              <a:gd name="T20" fmla="*/ 3 w 94"/>
              <a:gd name="T21" fmla="*/ 41 h 100"/>
              <a:gd name="T22" fmla="*/ 1 w 94"/>
              <a:gd name="T23" fmla="*/ 51 h 100"/>
              <a:gd name="T24" fmla="*/ 0 w 94"/>
              <a:gd name="T25" fmla="*/ 60 h 100"/>
              <a:gd name="T26" fmla="*/ 1 w 94"/>
              <a:gd name="T27" fmla="*/ 68 h 100"/>
              <a:gd name="T28" fmla="*/ 3 w 94"/>
              <a:gd name="T29" fmla="*/ 77 h 100"/>
              <a:gd name="T30" fmla="*/ 8 w 94"/>
              <a:gd name="T31" fmla="*/ 85 h 100"/>
              <a:gd name="T32" fmla="*/ 13 w 94"/>
              <a:gd name="T33" fmla="*/ 91 h 100"/>
              <a:gd name="T34" fmla="*/ 20 w 94"/>
              <a:gd name="T35" fmla="*/ 96 h 100"/>
              <a:gd name="T36" fmla="*/ 29 w 94"/>
              <a:gd name="T37" fmla="*/ 99 h 100"/>
              <a:gd name="T38" fmla="*/ 38 w 94"/>
              <a:gd name="T39" fmla="*/ 100 h 100"/>
              <a:gd name="T40" fmla="*/ 46 w 94"/>
              <a:gd name="T41" fmla="*/ 99 h 100"/>
              <a:gd name="T42" fmla="*/ 55 w 94"/>
              <a:gd name="T43" fmla="*/ 96 h 100"/>
              <a:gd name="T44" fmla="*/ 65 w 94"/>
              <a:gd name="T45" fmla="*/ 91 h 100"/>
              <a:gd name="T46" fmla="*/ 72 w 94"/>
              <a:gd name="T47" fmla="*/ 85 h 100"/>
              <a:gd name="T48" fmla="*/ 80 w 94"/>
              <a:gd name="T49" fmla="*/ 77 h 100"/>
              <a:gd name="T50" fmla="*/ 86 w 94"/>
              <a:gd name="T51" fmla="*/ 68 h 100"/>
              <a:gd name="T52" fmla="*/ 91 w 94"/>
              <a:gd name="T53" fmla="*/ 59 h 100"/>
              <a:gd name="T54" fmla="*/ 93 w 94"/>
              <a:gd name="T55" fmla="*/ 50 h 100"/>
              <a:gd name="T56" fmla="*/ 94 w 94"/>
              <a:gd name="T57" fmla="*/ 40 h 100"/>
              <a:gd name="T58" fmla="*/ 93 w 94"/>
              <a:gd name="T59" fmla="*/ 32 h 100"/>
              <a:gd name="T60" fmla="*/ 91 w 94"/>
              <a:gd name="T61" fmla="*/ 23 h 100"/>
              <a:gd name="T62" fmla="*/ 86 w 94"/>
              <a:gd name="T63" fmla="*/ 16 h 100"/>
              <a:gd name="T64" fmla="*/ 81 w 94"/>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4"/>
              <a:gd name="T100" fmla="*/ 0 h 100"/>
              <a:gd name="T101" fmla="*/ 94 w 94"/>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4" h="100">
                <a:moveTo>
                  <a:pt x="81" y="9"/>
                </a:moveTo>
                <a:lnTo>
                  <a:pt x="73" y="5"/>
                </a:lnTo>
                <a:lnTo>
                  <a:pt x="66" y="2"/>
                </a:lnTo>
                <a:lnTo>
                  <a:pt x="56" y="0"/>
                </a:lnTo>
                <a:lnTo>
                  <a:pt x="47" y="2"/>
                </a:lnTo>
                <a:lnTo>
                  <a:pt x="39" y="5"/>
                </a:lnTo>
                <a:lnTo>
                  <a:pt x="30" y="9"/>
                </a:lnTo>
                <a:lnTo>
                  <a:pt x="22" y="16"/>
                </a:lnTo>
                <a:lnTo>
                  <a:pt x="14" y="23"/>
                </a:lnTo>
                <a:lnTo>
                  <a:pt x="8" y="32"/>
                </a:lnTo>
                <a:lnTo>
                  <a:pt x="3" y="41"/>
                </a:lnTo>
                <a:lnTo>
                  <a:pt x="1" y="51"/>
                </a:lnTo>
                <a:lnTo>
                  <a:pt x="0" y="60"/>
                </a:lnTo>
                <a:lnTo>
                  <a:pt x="1" y="68"/>
                </a:lnTo>
                <a:lnTo>
                  <a:pt x="3" y="77"/>
                </a:lnTo>
                <a:lnTo>
                  <a:pt x="8" y="85"/>
                </a:lnTo>
                <a:lnTo>
                  <a:pt x="13" y="91"/>
                </a:lnTo>
                <a:lnTo>
                  <a:pt x="20" y="96"/>
                </a:lnTo>
                <a:lnTo>
                  <a:pt x="29" y="99"/>
                </a:lnTo>
                <a:lnTo>
                  <a:pt x="38" y="100"/>
                </a:lnTo>
                <a:lnTo>
                  <a:pt x="46" y="99"/>
                </a:lnTo>
                <a:lnTo>
                  <a:pt x="55" y="96"/>
                </a:lnTo>
                <a:lnTo>
                  <a:pt x="65" y="91"/>
                </a:lnTo>
                <a:lnTo>
                  <a:pt x="72" y="85"/>
                </a:lnTo>
                <a:lnTo>
                  <a:pt x="80" y="77"/>
                </a:lnTo>
                <a:lnTo>
                  <a:pt x="86" y="68"/>
                </a:lnTo>
                <a:lnTo>
                  <a:pt x="91" y="59"/>
                </a:lnTo>
                <a:lnTo>
                  <a:pt x="93" y="50"/>
                </a:lnTo>
                <a:lnTo>
                  <a:pt x="94" y="40"/>
                </a:lnTo>
                <a:lnTo>
                  <a:pt x="93" y="32"/>
                </a:lnTo>
                <a:lnTo>
                  <a:pt x="91" y="23"/>
                </a:lnTo>
                <a:lnTo>
                  <a:pt x="86"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Freeform 94"/>
          <p:cNvSpPr>
            <a:spLocks/>
          </p:cNvSpPr>
          <p:nvPr/>
        </p:nvSpPr>
        <p:spPr bwMode="auto">
          <a:xfrm>
            <a:off x="1746250" y="4884514"/>
            <a:ext cx="68263" cy="71438"/>
          </a:xfrm>
          <a:custGeom>
            <a:avLst/>
            <a:gdLst>
              <a:gd name="T0" fmla="*/ 73 w 88"/>
              <a:gd name="T1" fmla="*/ 10 h 90"/>
              <a:gd name="T2" fmla="*/ 66 w 88"/>
              <a:gd name="T3" fmla="*/ 6 h 90"/>
              <a:gd name="T4" fmla="*/ 58 w 88"/>
              <a:gd name="T5" fmla="*/ 2 h 90"/>
              <a:gd name="T6" fmla="*/ 50 w 88"/>
              <a:gd name="T7" fmla="*/ 0 h 90"/>
              <a:gd name="T8" fmla="*/ 41 w 88"/>
              <a:gd name="T9" fmla="*/ 1 h 90"/>
              <a:gd name="T10" fmla="*/ 33 w 88"/>
              <a:gd name="T11" fmla="*/ 2 h 90"/>
              <a:gd name="T12" fmla="*/ 25 w 88"/>
              <a:gd name="T13" fmla="*/ 6 h 90"/>
              <a:gd name="T14" fmla="*/ 18 w 88"/>
              <a:gd name="T15" fmla="*/ 11 h 90"/>
              <a:gd name="T16" fmla="*/ 11 w 88"/>
              <a:gd name="T17" fmla="*/ 18 h 90"/>
              <a:gd name="T18" fmla="*/ 6 w 88"/>
              <a:gd name="T19" fmla="*/ 25 h 90"/>
              <a:gd name="T20" fmla="*/ 3 w 88"/>
              <a:gd name="T21" fmla="*/ 34 h 90"/>
              <a:gd name="T22" fmla="*/ 0 w 88"/>
              <a:gd name="T23" fmla="*/ 42 h 90"/>
              <a:gd name="T24" fmla="*/ 0 w 88"/>
              <a:gd name="T25" fmla="*/ 51 h 90"/>
              <a:gd name="T26" fmla="*/ 1 w 88"/>
              <a:gd name="T27" fmla="*/ 60 h 90"/>
              <a:gd name="T28" fmla="*/ 5 w 88"/>
              <a:gd name="T29" fmla="*/ 67 h 90"/>
              <a:gd name="T30" fmla="*/ 9 w 88"/>
              <a:gd name="T31" fmla="*/ 75 h 90"/>
              <a:gd name="T32" fmla="*/ 16 w 88"/>
              <a:gd name="T33" fmla="*/ 80 h 90"/>
              <a:gd name="T34" fmla="*/ 22 w 88"/>
              <a:gd name="T35" fmla="*/ 85 h 90"/>
              <a:gd name="T36" fmla="*/ 31 w 88"/>
              <a:gd name="T37" fmla="*/ 88 h 90"/>
              <a:gd name="T38" fmla="*/ 38 w 88"/>
              <a:gd name="T39" fmla="*/ 90 h 90"/>
              <a:gd name="T40" fmla="*/ 47 w 88"/>
              <a:gd name="T41" fmla="*/ 90 h 90"/>
              <a:gd name="T42" fmla="*/ 56 w 88"/>
              <a:gd name="T43" fmla="*/ 88 h 90"/>
              <a:gd name="T44" fmla="*/ 63 w 88"/>
              <a:gd name="T45" fmla="*/ 85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39 h 90"/>
              <a:gd name="T58" fmla="*/ 87 w 88"/>
              <a:gd name="T59" fmla="*/ 30 h 90"/>
              <a:gd name="T60" fmla="*/ 84 w 88"/>
              <a:gd name="T61" fmla="*/ 23 h 90"/>
              <a:gd name="T62" fmla="*/ 79 w 88"/>
              <a:gd name="T63" fmla="*/ 15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6"/>
                </a:lnTo>
                <a:lnTo>
                  <a:pt x="58" y="2"/>
                </a:lnTo>
                <a:lnTo>
                  <a:pt x="50" y="0"/>
                </a:lnTo>
                <a:lnTo>
                  <a:pt x="41" y="1"/>
                </a:lnTo>
                <a:lnTo>
                  <a:pt x="33" y="2"/>
                </a:lnTo>
                <a:lnTo>
                  <a:pt x="25" y="6"/>
                </a:lnTo>
                <a:lnTo>
                  <a:pt x="18" y="11"/>
                </a:lnTo>
                <a:lnTo>
                  <a:pt x="11" y="18"/>
                </a:lnTo>
                <a:lnTo>
                  <a:pt x="6" y="25"/>
                </a:lnTo>
                <a:lnTo>
                  <a:pt x="3" y="34"/>
                </a:lnTo>
                <a:lnTo>
                  <a:pt x="0" y="42"/>
                </a:lnTo>
                <a:lnTo>
                  <a:pt x="0" y="51"/>
                </a:lnTo>
                <a:lnTo>
                  <a:pt x="1" y="60"/>
                </a:lnTo>
                <a:lnTo>
                  <a:pt x="5" y="67"/>
                </a:lnTo>
                <a:lnTo>
                  <a:pt x="9" y="75"/>
                </a:lnTo>
                <a:lnTo>
                  <a:pt x="16" y="80"/>
                </a:lnTo>
                <a:lnTo>
                  <a:pt x="22" y="85"/>
                </a:lnTo>
                <a:lnTo>
                  <a:pt x="31" y="88"/>
                </a:lnTo>
                <a:lnTo>
                  <a:pt x="38" y="90"/>
                </a:lnTo>
                <a:lnTo>
                  <a:pt x="47" y="90"/>
                </a:lnTo>
                <a:lnTo>
                  <a:pt x="56" y="88"/>
                </a:lnTo>
                <a:lnTo>
                  <a:pt x="63" y="85"/>
                </a:lnTo>
                <a:lnTo>
                  <a:pt x="71" y="79"/>
                </a:lnTo>
                <a:lnTo>
                  <a:pt x="77" y="73"/>
                </a:lnTo>
                <a:lnTo>
                  <a:pt x="83" y="65"/>
                </a:lnTo>
                <a:lnTo>
                  <a:pt x="86" y="56"/>
                </a:lnTo>
                <a:lnTo>
                  <a:pt x="88" y="48"/>
                </a:lnTo>
                <a:lnTo>
                  <a:pt x="88" y="39"/>
                </a:lnTo>
                <a:lnTo>
                  <a:pt x="87" y="30"/>
                </a:lnTo>
                <a:lnTo>
                  <a:pt x="84" y="23"/>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Freeform 95"/>
          <p:cNvSpPr>
            <a:spLocks/>
          </p:cNvSpPr>
          <p:nvPr/>
        </p:nvSpPr>
        <p:spPr bwMode="auto">
          <a:xfrm>
            <a:off x="2655888" y="5030564"/>
            <a:ext cx="71437" cy="73025"/>
          </a:xfrm>
          <a:custGeom>
            <a:avLst/>
            <a:gdLst>
              <a:gd name="T0" fmla="*/ 73 w 88"/>
              <a:gd name="T1" fmla="*/ 10 h 91"/>
              <a:gd name="T2" fmla="*/ 65 w 88"/>
              <a:gd name="T3" fmla="*/ 5 h 91"/>
              <a:gd name="T4" fmla="*/ 58 w 88"/>
              <a:gd name="T5" fmla="*/ 2 h 91"/>
              <a:gd name="T6" fmla="*/ 49 w 88"/>
              <a:gd name="T7" fmla="*/ 0 h 91"/>
              <a:gd name="T8" fmla="*/ 41 w 88"/>
              <a:gd name="T9" fmla="*/ 1 h 91"/>
              <a:gd name="T10" fmla="*/ 32 w 88"/>
              <a:gd name="T11" fmla="*/ 2 h 91"/>
              <a:gd name="T12" fmla="*/ 24 w 88"/>
              <a:gd name="T13" fmla="*/ 6 h 91"/>
              <a:gd name="T14" fmla="*/ 17 w 88"/>
              <a:gd name="T15" fmla="*/ 12 h 91"/>
              <a:gd name="T16" fmla="*/ 10 w 88"/>
              <a:gd name="T17" fmla="*/ 18 h 91"/>
              <a:gd name="T18" fmla="*/ 5 w 88"/>
              <a:gd name="T19" fmla="*/ 26 h 91"/>
              <a:gd name="T20" fmla="*/ 2 w 88"/>
              <a:gd name="T21" fmla="*/ 35 h 91"/>
              <a:gd name="T22" fmla="*/ 0 w 88"/>
              <a:gd name="T23" fmla="*/ 43 h 91"/>
              <a:gd name="T24" fmla="*/ 0 w 88"/>
              <a:gd name="T25" fmla="*/ 52 h 91"/>
              <a:gd name="T26" fmla="*/ 1 w 88"/>
              <a:gd name="T27" fmla="*/ 59 h 91"/>
              <a:gd name="T28" fmla="*/ 4 w 88"/>
              <a:gd name="T29" fmla="*/ 68 h 91"/>
              <a:gd name="T30" fmla="*/ 8 w 88"/>
              <a:gd name="T31" fmla="*/ 74 h 91"/>
              <a:gd name="T32" fmla="*/ 15 w 88"/>
              <a:gd name="T33" fmla="*/ 81 h 91"/>
              <a:gd name="T34" fmla="*/ 22 w 88"/>
              <a:gd name="T35" fmla="*/ 85 h 91"/>
              <a:gd name="T36" fmla="*/ 30 w 88"/>
              <a:gd name="T37" fmla="*/ 89 h 91"/>
              <a:gd name="T38" fmla="*/ 38 w 88"/>
              <a:gd name="T39" fmla="*/ 91 h 91"/>
              <a:gd name="T40" fmla="*/ 47 w 88"/>
              <a:gd name="T41" fmla="*/ 90 h 91"/>
              <a:gd name="T42" fmla="*/ 56 w 88"/>
              <a:gd name="T43" fmla="*/ 89 h 91"/>
              <a:gd name="T44" fmla="*/ 63 w 88"/>
              <a:gd name="T45" fmla="*/ 84 h 91"/>
              <a:gd name="T46" fmla="*/ 71 w 88"/>
              <a:gd name="T47" fmla="*/ 79 h 91"/>
              <a:gd name="T48" fmla="*/ 77 w 88"/>
              <a:gd name="T49" fmla="*/ 72 h 91"/>
              <a:gd name="T50" fmla="*/ 83 w 88"/>
              <a:gd name="T51" fmla="*/ 65 h 91"/>
              <a:gd name="T52" fmla="*/ 86 w 88"/>
              <a:gd name="T53" fmla="*/ 56 h 91"/>
              <a:gd name="T54" fmla="*/ 88 w 88"/>
              <a:gd name="T55" fmla="*/ 47 h 91"/>
              <a:gd name="T56" fmla="*/ 88 w 88"/>
              <a:gd name="T57" fmla="*/ 40 h 91"/>
              <a:gd name="T58" fmla="*/ 87 w 88"/>
              <a:gd name="T59" fmla="*/ 31 h 91"/>
              <a:gd name="T60" fmla="*/ 84 w 88"/>
              <a:gd name="T61" fmla="*/ 23 h 91"/>
              <a:gd name="T62" fmla="*/ 79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5" y="5"/>
                </a:lnTo>
                <a:lnTo>
                  <a:pt x="58" y="2"/>
                </a:lnTo>
                <a:lnTo>
                  <a:pt x="49" y="0"/>
                </a:lnTo>
                <a:lnTo>
                  <a:pt x="41" y="1"/>
                </a:lnTo>
                <a:lnTo>
                  <a:pt x="32" y="2"/>
                </a:lnTo>
                <a:lnTo>
                  <a:pt x="24" y="6"/>
                </a:lnTo>
                <a:lnTo>
                  <a:pt x="17" y="12"/>
                </a:lnTo>
                <a:lnTo>
                  <a:pt x="10" y="18"/>
                </a:lnTo>
                <a:lnTo>
                  <a:pt x="5" y="26"/>
                </a:lnTo>
                <a:lnTo>
                  <a:pt x="2" y="35"/>
                </a:lnTo>
                <a:lnTo>
                  <a:pt x="0" y="43"/>
                </a:lnTo>
                <a:lnTo>
                  <a:pt x="0" y="52"/>
                </a:lnTo>
                <a:lnTo>
                  <a:pt x="1" y="59"/>
                </a:lnTo>
                <a:lnTo>
                  <a:pt x="4" y="68"/>
                </a:lnTo>
                <a:lnTo>
                  <a:pt x="8" y="74"/>
                </a:lnTo>
                <a:lnTo>
                  <a:pt x="15" y="81"/>
                </a:lnTo>
                <a:lnTo>
                  <a:pt x="22" y="85"/>
                </a:lnTo>
                <a:lnTo>
                  <a:pt x="30" y="89"/>
                </a:lnTo>
                <a:lnTo>
                  <a:pt x="38" y="91"/>
                </a:lnTo>
                <a:lnTo>
                  <a:pt x="47" y="90"/>
                </a:lnTo>
                <a:lnTo>
                  <a:pt x="56" y="89"/>
                </a:lnTo>
                <a:lnTo>
                  <a:pt x="63" y="84"/>
                </a:lnTo>
                <a:lnTo>
                  <a:pt x="71" y="79"/>
                </a:lnTo>
                <a:lnTo>
                  <a:pt x="77" y="72"/>
                </a:lnTo>
                <a:lnTo>
                  <a:pt x="83" y="65"/>
                </a:lnTo>
                <a:lnTo>
                  <a:pt x="86" y="56"/>
                </a:lnTo>
                <a:lnTo>
                  <a:pt x="88" y="47"/>
                </a:lnTo>
                <a:lnTo>
                  <a:pt x="88" y="40"/>
                </a:lnTo>
                <a:lnTo>
                  <a:pt x="87" y="31"/>
                </a:lnTo>
                <a:lnTo>
                  <a:pt x="84" y="23"/>
                </a:lnTo>
                <a:lnTo>
                  <a:pt x="79"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Freeform 96"/>
          <p:cNvSpPr>
            <a:spLocks/>
          </p:cNvSpPr>
          <p:nvPr/>
        </p:nvSpPr>
        <p:spPr bwMode="auto">
          <a:xfrm>
            <a:off x="1493838" y="4916264"/>
            <a:ext cx="71437" cy="71438"/>
          </a:xfrm>
          <a:custGeom>
            <a:avLst/>
            <a:gdLst>
              <a:gd name="T0" fmla="*/ 73 w 89"/>
              <a:gd name="T1" fmla="*/ 10 h 91"/>
              <a:gd name="T2" fmla="*/ 66 w 89"/>
              <a:gd name="T3" fmla="*/ 6 h 91"/>
              <a:gd name="T4" fmla="*/ 58 w 89"/>
              <a:gd name="T5" fmla="*/ 2 h 91"/>
              <a:gd name="T6" fmla="*/ 50 w 89"/>
              <a:gd name="T7" fmla="*/ 0 h 91"/>
              <a:gd name="T8" fmla="*/ 41 w 89"/>
              <a:gd name="T9" fmla="*/ 1 h 91"/>
              <a:gd name="T10" fmla="*/ 32 w 89"/>
              <a:gd name="T11" fmla="*/ 2 h 91"/>
              <a:gd name="T12" fmla="*/ 25 w 89"/>
              <a:gd name="T13" fmla="*/ 7 h 91"/>
              <a:gd name="T14" fmla="*/ 17 w 89"/>
              <a:gd name="T15" fmla="*/ 12 h 91"/>
              <a:gd name="T16" fmla="*/ 11 w 89"/>
              <a:gd name="T17" fmla="*/ 19 h 91"/>
              <a:gd name="T18" fmla="*/ 5 w 89"/>
              <a:gd name="T19" fmla="*/ 26 h 91"/>
              <a:gd name="T20" fmla="*/ 2 w 89"/>
              <a:gd name="T21" fmla="*/ 35 h 91"/>
              <a:gd name="T22" fmla="*/ 0 w 89"/>
              <a:gd name="T23" fmla="*/ 43 h 91"/>
              <a:gd name="T24" fmla="*/ 0 w 89"/>
              <a:gd name="T25" fmla="*/ 52 h 91"/>
              <a:gd name="T26" fmla="*/ 1 w 89"/>
              <a:gd name="T27" fmla="*/ 60 h 91"/>
              <a:gd name="T28" fmla="*/ 4 w 89"/>
              <a:gd name="T29" fmla="*/ 68 h 91"/>
              <a:gd name="T30" fmla="*/ 9 w 89"/>
              <a:gd name="T31" fmla="*/ 75 h 91"/>
              <a:gd name="T32" fmla="*/ 15 w 89"/>
              <a:gd name="T33" fmla="*/ 81 h 91"/>
              <a:gd name="T34" fmla="*/ 23 w 89"/>
              <a:gd name="T35" fmla="*/ 85 h 91"/>
              <a:gd name="T36" fmla="*/ 30 w 89"/>
              <a:gd name="T37" fmla="*/ 89 h 91"/>
              <a:gd name="T38" fmla="*/ 39 w 89"/>
              <a:gd name="T39" fmla="*/ 91 h 91"/>
              <a:gd name="T40" fmla="*/ 47 w 89"/>
              <a:gd name="T41" fmla="*/ 90 h 91"/>
              <a:gd name="T42" fmla="*/ 56 w 89"/>
              <a:gd name="T43" fmla="*/ 89 h 91"/>
              <a:gd name="T44" fmla="*/ 64 w 89"/>
              <a:gd name="T45" fmla="*/ 84 h 91"/>
              <a:gd name="T46" fmla="*/ 71 w 89"/>
              <a:gd name="T47" fmla="*/ 79 h 91"/>
              <a:gd name="T48" fmla="*/ 78 w 89"/>
              <a:gd name="T49" fmla="*/ 73 h 91"/>
              <a:gd name="T50" fmla="*/ 83 w 89"/>
              <a:gd name="T51" fmla="*/ 65 h 91"/>
              <a:gd name="T52" fmla="*/ 86 w 89"/>
              <a:gd name="T53" fmla="*/ 56 h 91"/>
              <a:gd name="T54" fmla="*/ 89 w 89"/>
              <a:gd name="T55" fmla="*/ 48 h 91"/>
              <a:gd name="T56" fmla="*/ 89 w 89"/>
              <a:gd name="T57" fmla="*/ 40 h 91"/>
              <a:gd name="T58" fmla="*/ 87 w 89"/>
              <a:gd name="T59" fmla="*/ 31 h 91"/>
              <a:gd name="T60" fmla="*/ 84 w 89"/>
              <a:gd name="T61" fmla="*/ 23 h 91"/>
              <a:gd name="T62" fmla="*/ 80 w 89"/>
              <a:gd name="T63" fmla="*/ 16 h 91"/>
              <a:gd name="T64" fmla="*/ 73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3" y="10"/>
                </a:moveTo>
                <a:lnTo>
                  <a:pt x="66" y="6"/>
                </a:lnTo>
                <a:lnTo>
                  <a:pt x="58" y="2"/>
                </a:lnTo>
                <a:lnTo>
                  <a:pt x="50" y="0"/>
                </a:lnTo>
                <a:lnTo>
                  <a:pt x="41" y="1"/>
                </a:lnTo>
                <a:lnTo>
                  <a:pt x="32" y="2"/>
                </a:lnTo>
                <a:lnTo>
                  <a:pt x="25" y="7"/>
                </a:lnTo>
                <a:lnTo>
                  <a:pt x="17" y="12"/>
                </a:lnTo>
                <a:lnTo>
                  <a:pt x="11" y="19"/>
                </a:lnTo>
                <a:lnTo>
                  <a:pt x="5" y="26"/>
                </a:lnTo>
                <a:lnTo>
                  <a:pt x="2" y="35"/>
                </a:lnTo>
                <a:lnTo>
                  <a:pt x="0" y="43"/>
                </a:lnTo>
                <a:lnTo>
                  <a:pt x="0" y="52"/>
                </a:lnTo>
                <a:lnTo>
                  <a:pt x="1" y="60"/>
                </a:lnTo>
                <a:lnTo>
                  <a:pt x="4" y="68"/>
                </a:lnTo>
                <a:lnTo>
                  <a:pt x="9" y="75"/>
                </a:lnTo>
                <a:lnTo>
                  <a:pt x="15" y="81"/>
                </a:lnTo>
                <a:lnTo>
                  <a:pt x="23" y="85"/>
                </a:lnTo>
                <a:lnTo>
                  <a:pt x="30" y="89"/>
                </a:lnTo>
                <a:lnTo>
                  <a:pt x="39" y="91"/>
                </a:lnTo>
                <a:lnTo>
                  <a:pt x="47" y="90"/>
                </a:lnTo>
                <a:lnTo>
                  <a:pt x="56" y="89"/>
                </a:lnTo>
                <a:lnTo>
                  <a:pt x="64" y="84"/>
                </a:lnTo>
                <a:lnTo>
                  <a:pt x="71" y="79"/>
                </a:lnTo>
                <a:lnTo>
                  <a:pt x="78" y="73"/>
                </a:lnTo>
                <a:lnTo>
                  <a:pt x="83" y="65"/>
                </a:lnTo>
                <a:lnTo>
                  <a:pt x="86" y="56"/>
                </a:lnTo>
                <a:lnTo>
                  <a:pt x="89" y="48"/>
                </a:lnTo>
                <a:lnTo>
                  <a:pt x="89"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Freeform 97"/>
          <p:cNvSpPr>
            <a:spLocks/>
          </p:cNvSpPr>
          <p:nvPr/>
        </p:nvSpPr>
        <p:spPr bwMode="auto">
          <a:xfrm>
            <a:off x="1482725" y="4800377"/>
            <a:ext cx="82550" cy="82550"/>
          </a:xfrm>
          <a:custGeom>
            <a:avLst/>
            <a:gdLst>
              <a:gd name="T0" fmla="*/ 85 w 103"/>
              <a:gd name="T1" fmla="*/ 11 h 104"/>
              <a:gd name="T2" fmla="*/ 77 w 103"/>
              <a:gd name="T3" fmla="*/ 6 h 104"/>
              <a:gd name="T4" fmla="*/ 68 w 103"/>
              <a:gd name="T5" fmla="*/ 3 h 104"/>
              <a:gd name="T6" fmla="*/ 58 w 103"/>
              <a:gd name="T7" fmla="*/ 0 h 104"/>
              <a:gd name="T8" fmla="*/ 47 w 103"/>
              <a:gd name="T9" fmla="*/ 1 h 104"/>
              <a:gd name="T10" fmla="*/ 38 w 103"/>
              <a:gd name="T11" fmla="*/ 4 h 104"/>
              <a:gd name="T12" fmla="*/ 29 w 103"/>
              <a:gd name="T13" fmla="*/ 8 h 104"/>
              <a:gd name="T14" fmla="*/ 20 w 103"/>
              <a:gd name="T15" fmla="*/ 13 h 104"/>
              <a:gd name="T16" fmla="*/ 13 w 103"/>
              <a:gd name="T17" fmla="*/ 21 h 104"/>
              <a:gd name="T18" fmla="*/ 6 w 103"/>
              <a:gd name="T19" fmla="*/ 30 h 104"/>
              <a:gd name="T20" fmla="*/ 2 w 103"/>
              <a:gd name="T21" fmla="*/ 39 h 104"/>
              <a:gd name="T22" fmla="*/ 0 w 103"/>
              <a:gd name="T23" fmla="*/ 49 h 104"/>
              <a:gd name="T24" fmla="*/ 0 w 103"/>
              <a:gd name="T25" fmla="*/ 59 h 104"/>
              <a:gd name="T26" fmla="*/ 2 w 103"/>
              <a:gd name="T27" fmla="*/ 68 h 104"/>
              <a:gd name="T28" fmla="*/ 5 w 103"/>
              <a:gd name="T29" fmla="*/ 78 h 104"/>
              <a:gd name="T30" fmla="*/ 11 w 103"/>
              <a:gd name="T31" fmla="*/ 86 h 104"/>
              <a:gd name="T32" fmla="*/ 17 w 103"/>
              <a:gd name="T33" fmla="*/ 93 h 104"/>
              <a:gd name="T34" fmla="*/ 26 w 103"/>
              <a:gd name="T35" fmla="*/ 99 h 104"/>
              <a:gd name="T36" fmla="*/ 36 w 103"/>
              <a:gd name="T37" fmla="*/ 102 h 104"/>
              <a:gd name="T38" fmla="*/ 45 w 103"/>
              <a:gd name="T39" fmla="*/ 104 h 104"/>
              <a:gd name="T40" fmla="*/ 55 w 103"/>
              <a:gd name="T41" fmla="*/ 103 h 104"/>
              <a:gd name="T42" fmla="*/ 65 w 103"/>
              <a:gd name="T43" fmla="*/ 101 h 104"/>
              <a:gd name="T44" fmla="*/ 73 w 103"/>
              <a:gd name="T45" fmla="*/ 98 h 104"/>
              <a:gd name="T46" fmla="*/ 82 w 103"/>
              <a:gd name="T47" fmla="*/ 91 h 104"/>
              <a:gd name="T48" fmla="*/ 90 w 103"/>
              <a:gd name="T49" fmla="*/ 84 h 104"/>
              <a:gd name="T50" fmla="*/ 96 w 103"/>
              <a:gd name="T51" fmla="*/ 75 h 104"/>
              <a:gd name="T52" fmla="*/ 100 w 103"/>
              <a:gd name="T53" fmla="*/ 65 h 104"/>
              <a:gd name="T54" fmla="*/ 103 w 103"/>
              <a:gd name="T55" fmla="*/ 55 h 104"/>
              <a:gd name="T56" fmla="*/ 103 w 103"/>
              <a:gd name="T57" fmla="*/ 46 h 104"/>
              <a:gd name="T58" fmla="*/ 100 w 103"/>
              <a:gd name="T59" fmla="*/ 36 h 104"/>
              <a:gd name="T60" fmla="*/ 97 w 103"/>
              <a:gd name="T61" fmla="*/ 26 h 104"/>
              <a:gd name="T62" fmla="*/ 92 w 103"/>
              <a:gd name="T63" fmla="*/ 19 h 104"/>
              <a:gd name="T64" fmla="*/ 85 w 103"/>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104"/>
              <a:gd name="T101" fmla="*/ 103 w 103"/>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104">
                <a:moveTo>
                  <a:pt x="85" y="11"/>
                </a:moveTo>
                <a:lnTo>
                  <a:pt x="77" y="6"/>
                </a:lnTo>
                <a:lnTo>
                  <a:pt x="68" y="3"/>
                </a:lnTo>
                <a:lnTo>
                  <a:pt x="58" y="0"/>
                </a:lnTo>
                <a:lnTo>
                  <a:pt x="47" y="1"/>
                </a:lnTo>
                <a:lnTo>
                  <a:pt x="38" y="4"/>
                </a:lnTo>
                <a:lnTo>
                  <a:pt x="29" y="8"/>
                </a:lnTo>
                <a:lnTo>
                  <a:pt x="20" y="13"/>
                </a:lnTo>
                <a:lnTo>
                  <a:pt x="13" y="21"/>
                </a:lnTo>
                <a:lnTo>
                  <a:pt x="6" y="30"/>
                </a:lnTo>
                <a:lnTo>
                  <a:pt x="2" y="39"/>
                </a:lnTo>
                <a:lnTo>
                  <a:pt x="0" y="49"/>
                </a:lnTo>
                <a:lnTo>
                  <a:pt x="0" y="59"/>
                </a:lnTo>
                <a:lnTo>
                  <a:pt x="2" y="68"/>
                </a:lnTo>
                <a:lnTo>
                  <a:pt x="5" y="78"/>
                </a:lnTo>
                <a:lnTo>
                  <a:pt x="11" y="86"/>
                </a:lnTo>
                <a:lnTo>
                  <a:pt x="17" y="93"/>
                </a:lnTo>
                <a:lnTo>
                  <a:pt x="26" y="99"/>
                </a:lnTo>
                <a:lnTo>
                  <a:pt x="36" y="102"/>
                </a:lnTo>
                <a:lnTo>
                  <a:pt x="45" y="104"/>
                </a:lnTo>
                <a:lnTo>
                  <a:pt x="55" y="103"/>
                </a:lnTo>
                <a:lnTo>
                  <a:pt x="65" y="101"/>
                </a:lnTo>
                <a:lnTo>
                  <a:pt x="73" y="98"/>
                </a:lnTo>
                <a:lnTo>
                  <a:pt x="82" y="91"/>
                </a:lnTo>
                <a:lnTo>
                  <a:pt x="90" y="84"/>
                </a:lnTo>
                <a:lnTo>
                  <a:pt x="96" y="75"/>
                </a:lnTo>
                <a:lnTo>
                  <a:pt x="100" y="65"/>
                </a:lnTo>
                <a:lnTo>
                  <a:pt x="103" y="55"/>
                </a:lnTo>
                <a:lnTo>
                  <a:pt x="103" y="46"/>
                </a:lnTo>
                <a:lnTo>
                  <a:pt x="100" y="36"/>
                </a:lnTo>
                <a:lnTo>
                  <a:pt x="97" y="26"/>
                </a:lnTo>
                <a:lnTo>
                  <a:pt x="92" y="19"/>
                </a:lnTo>
                <a:lnTo>
                  <a:pt x="85"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Freeform 98"/>
          <p:cNvSpPr>
            <a:spLocks/>
          </p:cNvSpPr>
          <p:nvPr/>
        </p:nvSpPr>
        <p:spPr bwMode="auto">
          <a:xfrm>
            <a:off x="1219200" y="4981352"/>
            <a:ext cx="74613" cy="77787"/>
          </a:xfrm>
          <a:custGeom>
            <a:avLst/>
            <a:gdLst>
              <a:gd name="T0" fmla="*/ 81 w 95"/>
              <a:gd name="T1" fmla="*/ 9 h 100"/>
              <a:gd name="T2" fmla="*/ 74 w 95"/>
              <a:gd name="T3" fmla="*/ 5 h 100"/>
              <a:gd name="T4" fmla="*/ 66 w 95"/>
              <a:gd name="T5" fmla="*/ 1 h 100"/>
              <a:gd name="T6" fmla="*/ 56 w 95"/>
              <a:gd name="T7" fmla="*/ 0 h 100"/>
              <a:gd name="T8" fmla="*/ 48 w 95"/>
              <a:gd name="T9" fmla="*/ 1 h 100"/>
              <a:gd name="T10" fmla="*/ 39 w 95"/>
              <a:gd name="T11" fmla="*/ 5 h 100"/>
              <a:gd name="T12" fmla="*/ 30 w 95"/>
              <a:gd name="T13" fmla="*/ 9 h 100"/>
              <a:gd name="T14" fmla="*/ 22 w 95"/>
              <a:gd name="T15" fmla="*/ 15 h 100"/>
              <a:gd name="T16" fmla="*/ 14 w 95"/>
              <a:gd name="T17" fmla="*/ 23 h 100"/>
              <a:gd name="T18" fmla="*/ 8 w 95"/>
              <a:gd name="T19" fmla="*/ 32 h 100"/>
              <a:gd name="T20" fmla="*/ 3 w 95"/>
              <a:gd name="T21" fmla="*/ 41 h 100"/>
              <a:gd name="T22" fmla="*/ 1 w 95"/>
              <a:gd name="T23" fmla="*/ 51 h 100"/>
              <a:gd name="T24" fmla="*/ 0 w 95"/>
              <a:gd name="T25" fmla="*/ 60 h 100"/>
              <a:gd name="T26" fmla="*/ 1 w 95"/>
              <a:gd name="T27" fmla="*/ 68 h 100"/>
              <a:gd name="T28" fmla="*/ 3 w 95"/>
              <a:gd name="T29" fmla="*/ 77 h 100"/>
              <a:gd name="T30" fmla="*/ 8 w 95"/>
              <a:gd name="T31" fmla="*/ 84 h 100"/>
              <a:gd name="T32" fmla="*/ 14 w 95"/>
              <a:gd name="T33" fmla="*/ 91 h 100"/>
              <a:gd name="T34" fmla="*/ 22 w 95"/>
              <a:gd name="T35" fmla="*/ 95 h 100"/>
              <a:gd name="T36" fmla="*/ 30 w 95"/>
              <a:gd name="T37" fmla="*/ 99 h 100"/>
              <a:gd name="T38" fmla="*/ 39 w 95"/>
              <a:gd name="T39" fmla="*/ 100 h 100"/>
              <a:gd name="T40" fmla="*/ 48 w 95"/>
              <a:gd name="T41" fmla="*/ 99 h 100"/>
              <a:gd name="T42" fmla="*/ 56 w 95"/>
              <a:gd name="T43" fmla="*/ 95 h 100"/>
              <a:gd name="T44" fmla="*/ 66 w 95"/>
              <a:gd name="T45" fmla="*/ 91 h 100"/>
              <a:gd name="T46" fmla="*/ 74 w 95"/>
              <a:gd name="T47" fmla="*/ 84 h 100"/>
              <a:gd name="T48" fmla="*/ 81 w 95"/>
              <a:gd name="T49" fmla="*/ 77 h 100"/>
              <a:gd name="T50" fmla="*/ 88 w 95"/>
              <a:gd name="T51" fmla="*/ 68 h 100"/>
              <a:gd name="T52" fmla="*/ 92 w 95"/>
              <a:gd name="T53" fmla="*/ 59 h 100"/>
              <a:gd name="T54" fmla="*/ 94 w 95"/>
              <a:gd name="T55" fmla="*/ 50 h 100"/>
              <a:gd name="T56" fmla="*/ 95 w 95"/>
              <a:gd name="T57" fmla="*/ 40 h 100"/>
              <a:gd name="T58" fmla="*/ 94 w 95"/>
              <a:gd name="T59" fmla="*/ 32 h 100"/>
              <a:gd name="T60" fmla="*/ 92 w 95"/>
              <a:gd name="T61" fmla="*/ 23 h 100"/>
              <a:gd name="T62" fmla="*/ 88 w 95"/>
              <a:gd name="T63" fmla="*/ 15 h 100"/>
              <a:gd name="T64" fmla="*/ 81 w 95"/>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
              <a:gd name="T100" fmla="*/ 0 h 100"/>
              <a:gd name="T101" fmla="*/ 95 w 95"/>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 h="100">
                <a:moveTo>
                  <a:pt x="81" y="9"/>
                </a:moveTo>
                <a:lnTo>
                  <a:pt x="74" y="5"/>
                </a:lnTo>
                <a:lnTo>
                  <a:pt x="66" y="1"/>
                </a:lnTo>
                <a:lnTo>
                  <a:pt x="56" y="0"/>
                </a:lnTo>
                <a:lnTo>
                  <a:pt x="48" y="1"/>
                </a:lnTo>
                <a:lnTo>
                  <a:pt x="39" y="5"/>
                </a:lnTo>
                <a:lnTo>
                  <a:pt x="30" y="9"/>
                </a:lnTo>
                <a:lnTo>
                  <a:pt x="22" y="15"/>
                </a:lnTo>
                <a:lnTo>
                  <a:pt x="14" y="23"/>
                </a:lnTo>
                <a:lnTo>
                  <a:pt x="8" y="32"/>
                </a:lnTo>
                <a:lnTo>
                  <a:pt x="3" y="41"/>
                </a:lnTo>
                <a:lnTo>
                  <a:pt x="1" y="51"/>
                </a:lnTo>
                <a:lnTo>
                  <a:pt x="0" y="60"/>
                </a:lnTo>
                <a:lnTo>
                  <a:pt x="1" y="68"/>
                </a:lnTo>
                <a:lnTo>
                  <a:pt x="3" y="77"/>
                </a:lnTo>
                <a:lnTo>
                  <a:pt x="8" y="84"/>
                </a:lnTo>
                <a:lnTo>
                  <a:pt x="14" y="91"/>
                </a:lnTo>
                <a:lnTo>
                  <a:pt x="22" y="95"/>
                </a:lnTo>
                <a:lnTo>
                  <a:pt x="30" y="99"/>
                </a:lnTo>
                <a:lnTo>
                  <a:pt x="39" y="100"/>
                </a:lnTo>
                <a:lnTo>
                  <a:pt x="48" y="99"/>
                </a:lnTo>
                <a:lnTo>
                  <a:pt x="56" y="95"/>
                </a:lnTo>
                <a:lnTo>
                  <a:pt x="66" y="91"/>
                </a:lnTo>
                <a:lnTo>
                  <a:pt x="74" y="84"/>
                </a:lnTo>
                <a:lnTo>
                  <a:pt x="81" y="77"/>
                </a:lnTo>
                <a:lnTo>
                  <a:pt x="88" y="68"/>
                </a:lnTo>
                <a:lnTo>
                  <a:pt x="92" y="59"/>
                </a:lnTo>
                <a:lnTo>
                  <a:pt x="94" y="50"/>
                </a:lnTo>
                <a:lnTo>
                  <a:pt x="95" y="40"/>
                </a:lnTo>
                <a:lnTo>
                  <a:pt x="94" y="32"/>
                </a:lnTo>
                <a:lnTo>
                  <a:pt x="92" y="23"/>
                </a:lnTo>
                <a:lnTo>
                  <a:pt x="88" y="15"/>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Freeform 99"/>
          <p:cNvSpPr>
            <a:spLocks/>
          </p:cNvSpPr>
          <p:nvPr/>
        </p:nvSpPr>
        <p:spPr bwMode="auto">
          <a:xfrm>
            <a:off x="1084263" y="4843239"/>
            <a:ext cx="71437" cy="69850"/>
          </a:xfrm>
          <a:custGeom>
            <a:avLst/>
            <a:gdLst>
              <a:gd name="T0" fmla="*/ 73 w 88"/>
              <a:gd name="T1" fmla="*/ 10 h 90"/>
              <a:gd name="T2" fmla="*/ 65 w 88"/>
              <a:gd name="T3" fmla="*/ 6 h 90"/>
              <a:gd name="T4" fmla="*/ 58 w 88"/>
              <a:gd name="T5" fmla="*/ 2 h 90"/>
              <a:gd name="T6" fmla="*/ 49 w 88"/>
              <a:gd name="T7" fmla="*/ 0 h 90"/>
              <a:gd name="T8" fmla="*/ 41 w 88"/>
              <a:gd name="T9" fmla="*/ 1 h 90"/>
              <a:gd name="T10" fmla="*/ 32 w 88"/>
              <a:gd name="T11" fmla="*/ 2 h 90"/>
              <a:gd name="T12" fmla="*/ 24 w 88"/>
              <a:gd name="T13" fmla="*/ 6 h 90"/>
              <a:gd name="T14" fmla="*/ 17 w 88"/>
              <a:gd name="T15" fmla="*/ 11 h 90"/>
              <a:gd name="T16" fmla="*/ 10 w 88"/>
              <a:gd name="T17" fmla="*/ 18 h 90"/>
              <a:gd name="T18" fmla="*/ 5 w 88"/>
              <a:gd name="T19" fmla="*/ 25 h 90"/>
              <a:gd name="T20" fmla="*/ 2 w 88"/>
              <a:gd name="T21" fmla="*/ 34 h 90"/>
              <a:gd name="T22" fmla="*/ 0 w 88"/>
              <a:gd name="T23" fmla="*/ 42 h 90"/>
              <a:gd name="T24" fmla="*/ 0 w 88"/>
              <a:gd name="T25" fmla="*/ 51 h 90"/>
              <a:gd name="T26" fmla="*/ 1 w 88"/>
              <a:gd name="T27" fmla="*/ 59 h 90"/>
              <a:gd name="T28" fmla="*/ 4 w 88"/>
              <a:gd name="T29" fmla="*/ 67 h 90"/>
              <a:gd name="T30" fmla="*/ 8 w 88"/>
              <a:gd name="T31" fmla="*/ 74 h 90"/>
              <a:gd name="T32" fmla="*/ 15 w 88"/>
              <a:gd name="T33" fmla="*/ 80 h 90"/>
              <a:gd name="T34" fmla="*/ 22 w 88"/>
              <a:gd name="T35" fmla="*/ 85 h 90"/>
              <a:gd name="T36" fmla="*/ 30 w 88"/>
              <a:gd name="T37" fmla="*/ 88 h 90"/>
              <a:gd name="T38" fmla="*/ 38 w 88"/>
              <a:gd name="T39" fmla="*/ 90 h 90"/>
              <a:gd name="T40" fmla="*/ 47 w 88"/>
              <a:gd name="T41" fmla="*/ 90 h 90"/>
              <a:gd name="T42" fmla="*/ 56 w 88"/>
              <a:gd name="T43" fmla="*/ 88 h 90"/>
              <a:gd name="T44" fmla="*/ 63 w 88"/>
              <a:gd name="T45" fmla="*/ 85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40 h 90"/>
              <a:gd name="T58" fmla="*/ 87 w 88"/>
              <a:gd name="T59" fmla="*/ 32 h 90"/>
              <a:gd name="T60" fmla="*/ 84 w 88"/>
              <a:gd name="T61" fmla="*/ 23 h 90"/>
              <a:gd name="T62" fmla="*/ 80 w 88"/>
              <a:gd name="T63" fmla="*/ 17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5" y="6"/>
                </a:lnTo>
                <a:lnTo>
                  <a:pt x="58" y="2"/>
                </a:lnTo>
                <a:lnTo>
                  <a:pt x="49" y="0"/>
                </a:lnTo>
                <a:lnTo>
                  <a:pt x="41" y="1"/>
                </a:lnTo>
                <a:lnTo>
                  <a:pt x="32" y="2"/>
                </a:lnTo>
                <a:lnTo>
                  <a:pt x="24" y="6"/>
                </a:lnTo>
                <a:lnTo>
                  <a:pt x="17" y="11"/>
                </a:lnTo>
                <a:lnTo>
                  <a:pt x="10" y="18"/>
                </a:lnTo>
                <a:lnTo>
                  <a:pt x="5" y="25"/>
                </a:lnTo>
                <a:lnTo>
                  <a:pt x="2" y="34"/>
                </a:lnTo>
                <a:lnTo>
                  <a:pt x="0" y="42"/>
                </a:lnTo>
                <a:lnTo>
                  <a:pt x="0" y="51"/>
                </a:lnTo>
                <a:lnTo>
                  <a:pt x="1" y="59"/>
                </a:lnTo>
                <a:lnTo>
                  <a:pt x="4" y="67"/>
                </a:lnTo>
                <a:lnTo>
                  <a:pt x="8" y="74"/>
                </a:lnTo>
                <a:lnTo>
                  <a:pt x="15" y="80"/>
                </a:lnTo>
                <a:lnTo>
                  <a:pt x="22" y="85"/>
                </a:lnTo>
                <a:lnTo>
                  <a:pt x="30" y="88"/>
                </a:lnTo>
                <a:lnTo>
                  <a:pt x="38" y="90"/>
                </a:lnTo>
                <a:lnTo>
                  <a:pt x="47" y="90"/>
                </a:lnTo>
                <a:lnTo>
                  <a:pt x="56" y="88"/>
                </a:lnTo>
                <a:lnTo>
                  <a:pt x="63" y="85"/>
                </a:lnTo>
                <a:lnTo>
                  <a:pt x="71" y="79"/>
                </a:lnTo>
                <a:lnTo>
                  <a:pt x="77" y="73"/>
                </a:lnTo>
                <a:lnTo>
                  <a:pt x="83" y="65"/>
                </a:lnTo>
                <a:lnTo>
                  <a:pt x="86" y="56"/>
                </a:lnTo>
                <a:lnTo>
                  <a:pt x="88" y="48"/>
                </a:lnTo>
                <a:lnTo>
                  <a:pt x="88" y="40"/>
                </a:lnTo>
                <a:lnTo>
                  <a:pt x="87" y="32"/>
                </a:lnTo>
                <a:lnTo>
                  <a:pt x="84" y="23"/>
                </a:lnTo>
                <a:lnTo>
                  <a:pt x="80" y="17"/>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 name="Freeform 100"/>
          <p:cNvSpPr>
            <a:spLocks/>
          </p:cNvSpPr>
          <p:nvPr/>
        </p:nvSpPr>
        <p:spPr bwMode="auto">
          <a:xfrm>
            <a:off x="2838450" y="4927377"/>
            <a:ext cx="69850" cy="69850"/>
          </a:xfrm>
          <a:custGeom>
            <a:avLst/>
            <a:gdLst>
              <a:gd name="T0" fmla="*/ 73 w 88"/>
              <a:gd name="T1" fmla="*/ 10 h 90"/>
              <a:gd name="T2" fmla="*/ 65 w 88"/>
              <a:gd name="T3" fmla="*/ 6 h 90"/>
              <a:gd name="T4" fmla="*/ 58 w 88"/>
              <a:gd name="T5" fmla="*/ 2 h 90"/>
              <a:gd name="T6" fmla="*/ 49 w 88"/>
              <a:gd name="T7" fmla="*/ 0 h 90"/>
              <a:gd name="T8" fmla="*/ 41 w 88"/>
              <a:gd name="T9" fmla="*/ 1 h 90"/>
              <a:gd name="T10" fmla="*/ 32 w 88"/>
              <a:gd name="T11" fmla="*/ 2 h 90"/>
              <a:gd name="T12" fmla="*/ 24 w 88"/>
              <a:gd name="T13" fmla="*/ 6 h 90"/>
              <a:gd name="T14" fmla="*/ 17 w 88"/>
              <a:gd name="T15" fmla="*/ 11 h 90"/>
              <a:gd name="T16" fmla="*/ 10 w 88"/>
              <a:gd name="T17" fmla="*/ 17 h 90"/>
              <a:gd name="T18" fmla="*/ 5 w 88"/>
              <a:gd name="T19" fmla="*/ 25 h 90"/>
              <a:gd name="T20" fmla="*/ 2 w 88"/>
              <a:gd name="T21" fmla="*/ 34 h 90"/>
              <a:gd name="T22" fmla="*/ 0 w 88"/>
              <a:gd name="T23" fmla="*/ 42 h 90"/>
              <a:gd name="T24" fmla="*/ 0 w 88"/>
              <a:gd name="T25" fmla="*/ 51 h 90"/>
              <a:gd name="T26" fmla="*/ 1 w 88"/>
              <a:gd name="T27" fmla="*/ 59 h 90"/>
              <a:gd name="T28" fmla="*/ 4 w 88"/>
              <a:gd name="T29" fmla="*/ 67 h 90"/>
              <a:gd name="T30" fmla="*/ 8 w 88"/>
              <a:gd name="T31" fmla="*/ 74 h 90"/>
              <a:gd name="T32" fmla="*/ 15 w 88"/>
              <a:gd name="T33" fmla="*/ 80 h 90"/>
              <a:gd name="T34" fmla="*/ 22 w 88"/>
              <a:gd name="T35" fmla="*/ 84 h 90"/>
              <a:gd name="T36" fmla="*/ 30 w 88"/>
              <a:gd name="T37" fmla="*/ 88 h 90"/>
              <a:gd name="T38" fmla="*/ 38 w 88"/>
              <a:gd name="T39" fmla="*/ 90 h 90"/>
              <a:gd name="T40" fmla="*/ 47 w 88"/>
              <a:gd name="T41" fmla="*/ 90 h 90"/>
              <a:gd name="T42" fmla="*/ 56 w 88"/>
              <a:gd name="T43" fmla="*/ 88 h 90"/>
              <a:gd name="T44" fmla="*/ 63 w 88"/>
              <a:gd name="T45" fmla="*/ 84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40 h 90"/>
              <a:gd name="T58" fmla="*/ 87 w 88"/>
              <a:gd name="T59" fmla="*/ 32 h 90"/>
              <a:gd name="T60" fmla="*/ 84 w 88"/>
              <a:gd name="T61" fmla="*/ 23 h 90"/>
              <a:gd name="T62" fmla="*/ 79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5" y="6"/>
                </a:lnTo>
                <a:lnTo>
                  <a:pt x="58" y="2"/>
                </a:lnTo>
                <a:lnTo>
                  <a:pt x="49" y="0"/>
                </a:lnTo>
                <a:lnTo>
                  <a:pt x="41" y="1"/>
                </a:lnTo>
                <a:lnTo>
                  <a:pt x="32" y="2"/>
                </a:lnTo>
                <a:lnTo>
                  <a:pt x="24" y="6"/>
                </a:lnTo>
                <a:lnTo>
                  <a:pt x="17" y="11"/>
                </a:lnTo>
                <a:lnTo>
                  <a:pt x="10" y="17"/>
                </a:lnTo>
                <a:lnTo>
                  <a:pt x="5" y="25"/>
                </a:lnTo>
                <a:lnTo>
                  <a:pt x="2" y="34"/>
                </a:lnTo>
                <a:lnTo>
                  <a:pt x="0" y="42"/>
                </a:lnTo>
                <a:lnTo>
                  <a:pt x="0" y="51"/>
                </a:lnTo>
                <a:lnTo>
                  <a:pt x="1" y="59"/>
                </a:lnTo>
                <a:lnTo>
                  <a:pt x="4" y="67"/>
                </a:lnTo>
                <a:lnTo>
                  <a:pt x="8" y="74"/>
                </a:lnTo>
                <a:lnTo>
                  <a:pt x="15" y="80"/>
                </a:lnTo>
                <a:lnTo>
                  <a:pt x="22" y="84"/>
                </a:lnTo>
                <a:lnTo>
                  <a:pt x="30" y="88"/>
                </a:lnTo>
                <a:lnTo>
                  <a:pt x="38" y="90"/>
                </a:lnTo>
                <a:lnTo>
                  <a:pt x="47" y="90"/>
                </a:lnTo>
                <a:lnTo>
                  <a:pt x="56" y="88"/>
                </a:lnTo>
                <a:lnTo>
                  <a:pt x="63" y="84"/>
                </a:lnTo>
                <a:lnTo>
                  <a:pt x="71" y="79"/>
                </a:lnTo>
                <a:lnTo>
                  <a:pt x="77" y="73"/>
                </a:lnTo>
                <a:lnTo>
                  <a:pt x="83" y="65"/>
                </a:lnTo>
                <a:lnTo>
                  <a:pt x="86" y="56"/>
                </a:lnTo>
                <a:lnTo>
                  <a:pt x="88" y="48"/>
                </a:lnTo>
                <a:lnTo>
                  <a:pt x="88" y="40"/>
                </a:lnTo>
                <a:lnTo>
                  <a:pt x="87" y="32"/>
                </a:lnTo>
                <a:lnTo>
                  <a:pt x="84" y="23"/>
                </a:lnTo>
                <a:lnTo>
                  <a:pt x="79"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 name="Freeform 101"/>
          <p:cNvSpPr>
            <a:spLocks/>
          </p:cNvSpPr>
          <p:nvPr/>
        </p:nvSpPr>
        <p:spPr bwMode="auto">
          <a:xfrm>
            <a:off x="1028700" y="4916264"/>
            <a:ext cx="69850" cy="71438"/>
          </a:xfrm>
          <a:custGeom>
            <a:avLst/>
            <a:gdLst>
              <a:gd name="T0" fmla="*/ 74 w 89"/>
              <a:gd name="T1" fmla="*/ 10 h 91"/>
              <a:gd name="T2" fmla="*/ 66 w 89"/>
              <a:gd name="T3" fmla="*/ 6 h 91"/>
              <a:gd name="T4" fmla="*/ 59 w 89"/>
              <a:gd name="T5" fmla="*/ 2 h 91"/>
              <a:gd name="T6" fmla="*/ 50 w 89"/>
              <a:gd name="T7" fmla="*/ 0 h 91"/>
              <a:gd name="T8" fmla="*/ 41 w 89"/>
              <a:gd name="T9" fmla="*/ 1 h 91"/>
              <a:gd name="T10" fmla="*/ 33 w 89"/>
              <a:gd name="T11" fmla="*/ 2 h 91"/>
              <a:gd name="T12" fmla="*/ 25 w 89"/>
              <a:gd name="T13" fmla="*/ 7 h 91"/>
              <a:gd name="T14" fmla="*/ 18 w 89"/>
              <a:gd name="T15" fmla="*/ 12 h 91"/>
              <a:gd name="T16" fmla="*/ 11 w 89"/>
              <a:gd name="T17" fmla="*/ 19 h 91"/>
              <a:gd name="T18" fmla="*/ 6 w 89"/>
              <a:gd name="T19" fmla="*/ 26 h 91"/>
              <a:gd name="T20" fmla="*/ 2 w 89"/>
              <a:gd name="T21" fmla="*/ 35 h 91"/>
              <a:gd name="T22" fmla="*/ 0 w 89"/>
              <a:gd name="T23" fmla="*/ 43 h 91"/>
              <a:gd name="T24" fmla="*/ 0 w 89"/>
              <a:gd name="T25" fmla="*/ 52 h 91"/>
              <a:gd name="T26" fmla="*/ 1 w 89"/>
              <a:gd name="T27" fmla="*/ 60 h 91"/>
              <a:gd name="T28" fmla="*/ 5 w 89"/>
              <a:gd name="T29" fmla="*/ 68 h 91"/>
              <a:gd name="T30" fmla="*/ 9 w 89"/>
              <a:gd name="T31" fmla="*/ 75 h 91"/>
              <a:gd name="T32" fmla="*/ 15 w 89"/>
              <a:gd name="T33" fmla="*/ 81 h 91"/>
              <a:gd name="T34" fmla="*/ 23 w 89"/>
              <a:gd name="T35" fmla="*/ 85 h 91"/>
              <a:gd name="T36" fmla="*/ 31 w 89"/>
              <a:gd name="T37" fmla="*/ 89 h 91"/>
              <a:gd name="T38" fmla="*/ 39 w 89"/>
              <a:gd name="T39" fmla="*/ 91 h 91"/>
              <a:gd name="T40" fmla="*/ 48 w 89"/>
              <a:gd name="T41" fmla="*/ 90 h 91"/>
              <a:gd name="T42" fmla="*/ 56 w 89"/>
              <a:gd name="T43" fmla="*/ 89 h 91"/>
              <a:gd name="T44" fmla="*/ 64 w 89"/>
              <a:gd name="T45" fmla="*/ 84 h 91"/>
              <a:gd name="T46" fmla="*/ 72 w 89"/>
              <a:gd name="T47" fmla="*/ 79 h 91"/>
              <a:gd name="T48" fmla="*/ 78 w 89"/>
              <a:gd name="T49" fmla="*/ 73 h 91"/>
              <a:gd name="T50" fmla="*/ 83 w 89"/>
              <a:gd name="T51" fmla="*/ 65 h 91"/>
              <a:gd name="T52" fmla="*/ 87 w 89"/>
              <a:gd name="T53" fmla="*/ 56 h 91"/>
              <a:gd name="T54" fmla="*/ 89 w 89"/>
              <a:gd name="T55" fmla="*/ 48 h 91"/>
              <a:gd name="T56" fmla="*/ 89 w 89"/>
              <a:gd name="T57" fmla="*/ 40 h 91"/>
              <a:gd name="T58" fmla="*/ 88 w 89"/>
              <a:gd name="T59" fmla="*/ 31 h 91"/>
              <a:gd name="T60" fmla="*/ 85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6"/>
                </a:lnTo>
                <a:lnTo>
                  <a:pt x="59" y="2"/>
                </a:lnTo>
                <a:lnTo>
                  <a:pt x="50" y="0"/>
                </a:lnTo>
                <a:lnTo>
                  <a:pt x="41" y="1"/>
                </a:lnTo>
                <a:lnTo>
                  <a:pt x="33" y="2"/>
                </a:lnTo>
                <a:lnTo>
                  <a:pt x="25" y="7"/>
                </a:lnTo>
                <a:lnTo>
                  <a:pt x="18" y="12"/>
                </a:lnTo>
                <a:lnTo>
                  <a:pt x="11" y="19"/>
                </a:lnTo>
                <a:lnTo>
                  <a:pt x="6" y="26"/>
                </a:lnTo>
                <a:lnTo>
                  <a:pt x="2" y="35"/>
                </a:lnTo>
                <a:lnTo>
                  <a:pt x="0" y="43"/>
                </a:lnTo>
                <a:lnTo>
                  <a:pt x="0" y="52"/>
                </a:lnTo>
                <a:lnTo>
                  <a:pt x="1" y="60"/>
                </a:lnTo>
                <a:lnTo>
                  <a:pt x="5" y="68"/>
                </a:lnTo>
                <a:lnTo>
                  <a:pt x="9" y="75"/>
                </a:lnTo>
                <a:lnTo>
                  <a:pt x="15" y="81"/>
                </a:lnTo>
                <a:lnTo>
                  <a:pt x="23" y="85"/>
                </a:lnTo>
                <a:lnTo>
                  <a:pt x="31" y="89"/>
                </a:lnTo>
                <a:lnTo>
                  <a:pt x="39" y="91"/>
                </a:lnTo>
                <a:lnTo>
                  <a:pt x="48" y="90"/>
                </a:lnTo>
                <a:lnTo>
                  <a:pt x="56" y="89"/>
                </a:lnTo>
                <a:lnTo>
                  <a:pt x="64" y="84"/>
                </a:lnTo>
                <a:lnTo>
                  <a:pt x="72" y="79"/>
                </a:lnTo>
                <a:lnTo>
                  <a:pt x="78" y="73"/>
                </a:lnTo>
                <a:lnTo>
                  <a:pt x="83" y="65"/>
                </a:lnTo>
                <a:lnTo>
                  <a:pt x="87" y="56"/>
                </a:lnTo>
                <a:lnTo>
                  <a:pt x="89" y="48"/>
                </a:lnTo>
                <a:lnTo>
                  <a:pt x="89" y="40"/>
                </a:lnTo>
                <a:lnTo>
                  <a:pt x="88" y="31"/>
                </a:lnTo>
                <a:lnTo>
                  <a:pt x="85"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4" name="Freeform 102"/>
          <p:cNvSpPr>
            <a:spLocks/>
          </p:cNvSpPr>
          <p:nvPr/>
        </p:nvSpPr>
        <p:spPr bwMode="auto">
          <a:xfrm>
            <a:off x="1973263" y="4916264"/>
            <a:ext cx="69850" cy="71438"/>
          </a:xfrm>
          <a:custGeom>
            <a:avLst/>
            <a:gdLst>
              <a:gd name="T0" fmla="*/ 73 w 88"/>
              <a:gd name="T1" fmla="*/ 10 h 91"/>
              <a:gd name="T2" fmla="*/ 66 w 88"/>
              <a:gd name="T3" fmla="*/ 6 h 91"/>
              <a:gd name="T4" fmla="*/ 58 w 88"/>
              <a:gd name="T5" fmla="*/ 2 h 91"/>
              <a:gd name="T6" fmla="*/ 49 w 88"/>
              <a:gd name="T7" fmla="*/ 0 h 91"/>
              <a:gd name="T8" fmla="*/ 41 w 88"/>
              <a:gd name="T9" fmla="*/ 1 h 91"/>
              <a:gd name="T10" fmla="*/ 32 w 88"/>
              <a:gd name="T11" fmla="*/ 2 h 91"/>
              <a:gd name="T12" fmla="*/ 25 w 88"/>
              <a:gd name="T13" fmla="*/ 7 h 91"/>
              <a:gd name="T14" fmla="*/ 17 w 88"/>
              <a:gd name="T15" fmla="*/ 12 h 91"/>
              <a:gd name="T16" fmla="*/ 10 w 88"/>
              <a:gd name="T17" fmla="*/ 19 h 91"/>
              <a:gd name="T18" fmla="*/ 5 w 88"/>
              <a:gd name="T19" fmla="*/ 26 h 91"/>
              <a:gd name="T20" fmla="*/ 2 w 88"/>
              <a:gd name="T21" fmla="*/ 35 h 91"/>
              <a:gd name="T22" fmla="*/ 0 w 88"/>
              <a:gd name="T23" fmla="*/ 43 h 91"/>
              <a:gd name="T24" fmla="*/ 0 w 88"/>
              <a:gd name="T25" fmla="*/ 52 h 91"/>
              <a:gd name="T26" fmla="*/ 1 w 88"/>
              <a:gd name="T27" fmla="*/ 60 h 91"/>
              <a:gd name="T28" fmla="*/ 4 w 88"/>
              <a:gd name="T29" fmla="*/ 68 h 91"/>
              <a:gd name="T30" fmla="*/ 8 w 88"/>
              <a:gd name="T31" fmla="*/ 75 h 91"/>
              <a:gd name="T32" fmla="*/ 15 w 88"/>
              <a:gd name="T33" fmla="*/ 81 h 91"/>
              <a:gd name="T34" fmla="*/ 22 w 88"/>
              <a:gd name="T35" fmla="*/ 85 h 91"/>
              <a:gd name="T36" fmla="*/ 30 w 88"/>
              <a:gd name="T37" fmla="*/ 89 h 91"/>
              <a:gd name="T38" fmla="*/ 39 w 88"/>
              <a:gd name="T39" fmla="*/ 91 h 91"/>
              <a:gd name="T40" fmla="*/ 47 w 88"/>
              <a:gd name="T41" fmla="*/ 90 h 91"/>
              <a:gd name="T42" fmla="*/ 56 w 88"/>
              <a:gd name="T43" fmla="*/ 89 h 91"/>
              <a:gd name="T44" fmla="*/ 63 w 88"/>
              <a:gd name="T45" fmla="*/ 84 h 91"/>
              <a:gd name="T46" fmla="*/ 71 w 88"/>
              <a:gd name="T47" fmla="*/ 79 h 91"/>
              <a:gd name="T48" fmla="*/ 77 w 88"/>
              <a:gd name="T49" fmla="*/ 73 h 91"/>
              <a:gd name="T50" fmla="*/ 83 w 88"/>
              <a:gd name="T51" fmla="*/ 65 h 91"/>
              <a:gd name="T52" fmla="*/ 86 w 88"/>
              <a:gd name="T53" fmla="*/ 56 h 91"/>
              <a:gd name="T54" fmla="*/ 88 w 88"/>
              <a:gd name="T55" fmla="*/ 48 h 91"/>
              <a:gd name="T56" fmla="*/ 88 w 88"/>
              <a:gd name="T57" fmla="*/ 40 h 91"/>
              <a:gd name="T58" fmla="*/ 87 w 88"/>
              <a:gd name="T59" fmla="*/ 31 h 91"/>
              <a:gd name="T60" fmla="*/ 84 w 88"/>
              <a:gd name="T61" fmla="*/ 23 h 91"/>
              <a:gd name="T62" fmla="*/ 80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6" y="6"/>
                </a:lnTo>
                <a:lnTo>
                  <a:pt x="58" y="2"/>
                </a:lnTo>
                <a:lnTo>
                  <a:pt x="49" y="0"/>
                </a:lnTo>
                <a:lnTo>
                  <a:pt x="41" y="1"/>
                </a:lnTo>
                <a:lnTo>
                  <a:pt x="32" y="2"/>
                </a:lnTo>
                <a:lnTo>
                  <a:pt x="25" y="7"/>
                </a:lnTo>
                <a:lnTo>
                  <a:pt x="17" y="12"/>
                </a:lnTo>
                <a:lnTo>
                  <a:pt x="10" y="19"/>
                </a:lnTo>
                <a:lnTo>
                  <a:pt x="5" y="26"/>
                </a:lnTo>
                <a:lnTo>
                  <a:pt x="2" y="35"/>
                </a:lnTo>
                <a:lnTo>
                  <a:pt x="0" y="43"/>
                </a:lnTo>
                <a:lnTo>
                  <a:pt x="0" y="52"/>
                </a:lnTo>
                <a:lnTo>
                  <a:pt x="1" y="60"/>
                </a:lnTo>
                <a:lnTo>
                  <a:pt x="4" y="68"/>
                </a:lnTo>
                <a:lnTo>
                  <a:pt x="8" y="75"/>
                </a:lnTo>
                <a:lnTo>
                  <a:pt x="15" y="81"/>
                </a:lnTo>
                <a:lnTo>
                  <a:pt x="22" y="85"/>
                </a:lnTo>
                <a:lnTo>
                  <a:pt x="30" y="89"/>
                </a:lnTo>
                <a:lnTo>
                  <a:pt x="39" y="91"/>
                </a:lnTo>
                <a:lnTo>
                  <a:pt x="47" y="90"/>
                </a:lnTo>
                <a:lnTo>
                  <a:pt x="56" y="89"/>
                </a:lnTo>
                <a:lnTo>
                  <a:pt x="63" y="84"/>
                </a:lnTo>
                <a:lnTo>
                  <a:pt x="71" y="79"/>
                </a:lnTo>
                <a:lnTo>
                  <a:pt x="77" y="73"/>
                </a:lnTo>
                <a:lnTo>
                  <a:pt x="83" y="65"/>
                </a:lnTo>
                <a:lnTo>
                  <a:pt x="86" y="56"/>
                </a:lnTo>
                <a:lnTo>
                  <a:pt x="88" y="48"/>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5" name="Freeform 103"/>
          <p:cNvSpPr>
            <a:spLocks/>
          </p:cNvSpPr>
          <p:nvPr/>
        </p:nvSpPr>
        <p:spPr bwMode="auto">
          <a:xfrm>
            <a:off x="2397125" y="4955952"/>
            <a:ext cx="77788" cy="76200"/>
          </a:xfrm>
          <a:custGeom>
            <a:avLst/>
            <a:gdLst>
              <a:gd name="T0" fmla="*/ 79 w 99"/>
              <a:gd name="T1" fmla="*/ 12 h 96"/>
              <a:gd name="T2" fmla="*/ 70 w 99"/>
              <a:gd name="T3" fmla="*/ 6 h 96"/>
              <a:gd name="T4" fmla="*/ 62 w 99"/>
              <a:gd name="T5" fmla="*/ 2 h 96"/>
              <a:gd name="T6" fmla="*/ 52 w 99"/>
              <a:gd name="T7" fmla="*/ 0 h 96"/>
              <a:gd name="T8" fmla="*/ 43 w 99"/>
              <a:gd name="T9" fmla="*/ 0 h 96"/>
              <a:gd name="T10" fmla="*/ 34 w 99"/>
              <a:gd name="T11" fmla="*/ 1 h 96"/>
              <a:gd name="T12" fmla="*/ 25 w 99"/>
              <a:gd name="T13" fmla="*/ 4 h 96"/>
              <a:gd name="T14" fmla="*/ 18 w 99"/>
              <a:gd name="T15" fmla="*/ 10 h 96"/>
              <a:gd name="T16" fmla="*/ 11 w 99"/>
              <a:gd name="T17" fmla="*/ 16 h 96"/>
              <a:gd name="T18" fmla="*/ 6 w 99"/>
              <a:gd name="T19" fmla="*/ 24 h 96"/>
              <a:gd name="T20" fmla="*/ 2 w 99"/>
              <a:gd name="T21" fmla="*/ 32 h 96"/>
              <a:gd name="T22" fmla="*/ 0 w 99"/>
              <a:gd name="T23" fmla="*/ 41 h 96"/>
              <a:gd name="T24" fmla="*/ 1 w 99"/>
              <a:gd name="T25" fmla="*/ 51 h 96"/>
              <a:gd name="T26" fmla="*/ 2 w 99"/>
              <a:gd name="T27" fmla="*/ 59 h 96"/>
              <a:gd name="T28" fmla="*/ 7 w 99"/>
              <a:gd name="T29" fmla="*/ 68 h 96"/>
              <a:gd name="T30" fmla="*/ 12 w 99"/>
              <a:gd name="T31" fmla="*/ 77 h 96"/>
              <a:gd name="T32" fmla="*/ 20 w 99"/>
              <a:gd name="T33" fmla="*/ 83 h 96"/>
              <a:gd name="T34" fmla="*/ 28 w 99"/>
              <a:gd name="T35" fmla="*/ 90 h 96"/>
              <a:gd name="T36" fmla="*/ 37 w 99"/>
              <a:gd name="T37" fmla="*/ 93 h 96"/>
              <a:gd name="T38" fmla="*/ 47 w 99"/>
              <a:gd name="T39" fmla="*/ 95 h 96"/>
              <a:gd name="T40" fmla="*/ 55 w 99"/>
              <a:gd name="T41" fmla="*/ 96 h 96"/>
              <a:gd name="T42" fmla="*/ 65 w 99"/>
              <a:gd name="T43" fmla="*/ 94 h 96"/>
              <a:gd name="T44" fmla="*/ 74 w 99"/>
              <a:gd name="T45" fmla="*/ 91 h 96"/>
              <a:gd name="T46" fmla="*/ 81 w 99"/>
              <a:gd name="T47" fmla="*/ 85 h 96"/>
              <a:gd name="T48" fmla="*/ 88 w 99"/>
              <a:gd name="T49" fmla="*/ 79 h 96"/>
              <a:gd name="T50" fmla="*/ 93 w 99"/>
              <a:gd name="T51" fmla="*/ 71 h 96"/>
              <a:gd name="T52" fmla="*/ 96 w 99"/>
              <a:gd name="T53" fmla="*/ 63 h 96"/>
              <a:gd name="T54" fmla="*/ 99 w 99"/>
              <a:gd name="T55" fmla="*/ 54 h 96"/>
              <a:gd name="T56" fmla="*/ 99 w 99"/>
              <a:gd name="T57" fmla="*/ 44 h 96"/>
              <a:gd name="T58" fmla="*/ 96 w 99"/>
              <a:gd name="T59" fmla="*/ 36 h 96"/>
              <a:gd name="T60" fmla="*/ 92 w 99"/>
              <a:gd name="T61" fmla="*/ 27 h 96"/>
              <a:gd name="T62" fmla="*/ 87 w 99"/>
              <a:gd name="T63" fmla="*/ 19 h 96"/>
              <a:gd name="T64" fmla="*/ 79 w 99"/>
              <a:gd name="T65" fmla="*/ 12 h 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9"/>
              <a:gd name="T100" fmla="*/ 0 h 96"/>
              <a:gd name="T101" fmla="*/ 99 w 99"/>
              <a:gd name="T102" fmla="*/ 96 h 9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9" h="96">
                <a:moveTo>
                  <a:pt x="79" y="12"/>
                </a:moveTo>
                <a:lnTo>
                  <a:pt x="70" y="6"/>
                </a:lnTo>
                <a:lnTo>
                  <a:pt x="62" y="2"/>
                </a:lnTo>
                <a:lnTo>
                  <a:pt x="52" y="0"/>
                </a:lnTo>
                <a:lnTo>
                  <a:pt x="43" y="0"/>
                </a:lnTo>
                <a:lnTo>
                  <a:pt x="34" y="1"/>
                </a:lnTo>
                <a:lnTo>
                  <a:pt x="25" y="4"/>
                </a:lnTo>
                <a:lnTo>
                  <a:pt x="18" y="10"/>
                </a:lnTo>
                <a:lnTo>
                  <a:pt x="11" y="16"/>
                </a:lnTo>
                <a:lnTo>
                  <a:pt x="6" y="24"/>
                </a:lnTo>
                <a:lnTo>
                  <a:pt x="2" y="32"/>
                </a:lnTo>
                <a:lnTo>
                  <a:pt x="0" y="41"/>
                </a:lnTo>
                <a:lnTo>
                  <a:pt x="1" y="51"/>
                </a:lnTo>
                <a:lnTo>
                  <a:pt x="2" y="59"/>
                </a:lnTo>
                <a:lnTo>
                  <a:pt x="7" y="68"/>
                </a:lnTo>
                <a:lnTo>
                  <a:pt x="12" y="77"/>
                </a:lnTo>
                <a:lnTo>
                  <a:pt x="20" y="83"/>
                </a:lnTo>
                <a:lnTo>
                  <a:pt x="28" y="90"/>
                </a:lnTo>
                <a:lnTo>
                  <a:pt x="37" y="93"/>
                </a:lnTo>
                <a:lnTo>
                  <a:pt x="47" y="95"/>
                </a:lnTo>
                <a:lnTo>
                  <a:pt x="55" y="96"/>
                </a:lnTo>
                <a:lnTo>
                  <a:pt x="65" y="94"/>
                </a:lnTo>
                <a:lnTo>
                  <a:pt x="74" y="91"/>
                </a:lnTo>
                <a:lnTo>
                  <a:pt x="81" y="85"/>
                </a:lnTo>
                <a:lnTo>
                  <a:pt x="88" y="79"/>
                </a:lnTo>
                <a:lnTo>
                  <a:pt x="93" y="71"/>
                </a:lnTo>
                <a:lnTo>
                  <a:pt x="96" y="63"/>
                </a:lnTo>
                <a:lnTo>
                  <a:pt x="99" y="54"/>
                </a:lnTo>
                <a:lnTo>
                  <a:pt x="99" y="44"/>
                </a:lnTo>
                <a:lnTo>
                  <a:pt x="96" y="36"/>
                </a:lnTo>
                <a:lnTo>
                  <a:pt x="92" y="27"/>
                </a:lnTo>
                <a:lnTo>
                  <a:pt x="87" y="19"/>
                </a:lnTo>
                <a:lnTo>
                  <a:pt x="79"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6" name="Freeform 104"/>
          <p:cNvSpPr>
            <a:spLocks/>
          </p:cNvSpPr>
          <p:nvPr/>
        </p:nvSpPr>
        <p:spPr bwMode="auto">
          <a:xfrm>
            <a:off x="1358900" y="4863877"/>
            <a:ext cx="80963" cy="80962"/>
          </a:xfrm>
          <a:custGeom>
            <a:avLst/>
            <a:gdLst>
              <a:gd name="T0" fmla="*/ 86 w 103"/>
              <a:gd name="T1" fmla="*/ 11 h 104"/>
              <a:gd name="T2" fmla="*/ 77 w 103"/>
              <a:gd name="T3" fmla="*/ 6 h 104"/>
              <a:gd name="T4" fmla="*/ 68 w 103"/>
              <a:gd name="T5" fmla="*/ 2 h 104"/>
              <a:gd name="T6" fmla="*/ 59 w 103"/>
              <a:gd name="T7" fmla="*/ 0 h 104"/>
              <a:gd name="T8" fmla="*/ 48 w 103"/>
              <a:gd name="T9" fmla="*/ 1 h 104"/>
              <a:gd name="T10" fmla="*/ 38 w 103"/>
              <a:gd name="T11" fmla="*/ 3 h 104"/>
              <a:gd name="T12" fmla="*/ 29 w 103"/>
              <a:gd name="T13" fmla="*/ 8 h 104"/>
              <a:gd name="T14" fmla="*/ 21 w 103"/>
              <a:gd name="T15" fmla="*/ 13 h 104"/>
              <a:gd name="T16" fmla="*/ 13 w 103"/>
              <a:gd name="T17" fmla="*/ 21 h 104"/>
              <a:gd name="T18" fmla="*/ 7 w 103"/>
              <a:gd name="T19" fmla="*/ 29 h 104"/>
              <a:gd name="T20" fmla="*/ 2 w 103"/>
              <a:gd name="T21" fmla="*/ 39 h 104"/>
              <a:gd name="T22" fmla="*/ 0 w 103"/>
              <a:gd name="T23" fmla="*/ 49 h 104"/>
              <a:gd name="T24" fmla="*/ 0 w 103"/>
              <a:gd name="T25" fmla="*/ 59 h 104"/>
              <a:gd name="T26" fmla="*/ 2 w 103"/>
              <a:gd name="T27" fmla="*/ 68 h 104"/>
              <a:gd name="T28" fmla="*/ 6 w 103"/>
              <a:gd name="T29" fmla="*/ 78 h 104"/>
              <a:gd name="T30" fmla="*/ 11 w 103"/>
              <a:gd name="T31" fmla="*/ 86 h 104"/>
              <a:gd name="T32" fmla="*/ 17 w 103"/>
              <a:gd name="T33" fmla="*/ 93 h 104"/>
              <a:gd name="T34" fmla="*/ 26 w 103"/>
              <a:gd name="T35" fmla="*/ 99 h 104"/>
              <a:gd name="T36" fmla="*/ 36 w 103"/>
              <a:gd name="T37" fmla="*/ 102 h 104"/>
              <a:gd name="T38" fmla="*/ 46 w 103"/>
              <a:gd name="T39" fmla="*/ 104 h 104"/>
              <a:gd name="T40" fmla="*/ 55 w 103"/>
              <a:gd name="T41" fmla="*/ 103 h 104"/>
              <a:gd name="T42" fmla="*/ 65 w 103"/>
              <a:gd name="T43" fmla="*/ 101 h 104"/>
              <a:gd name="T44" fmla="*/ 74 w 103"/>
              <a:gd name="T45" fmla="*/ 97 h 104"/>
              <a:gd name="T46" fmla="*/ 82 w 103"/>
              <a:gd name="T47" fmla="*/ 91 h 104"/>
              <a:gd name="T48" fmla="*/ 90 w 103"/>
              <a:gd name="T49" fmla="*/ 83 h 104"/>
              <a:gd name="T50" fmla="*/ 96 w 103"/>
              <a:gd name="T51" fmla="*/ 75 h 104"/>
              <a:gd name="T52" fmla="*/ 101 w 103"/>
              <a:gd name="T53" fmla="*/ 65 h 104"/>
              <a:gd name="T54" fmla="*/ 103 w 103"/>
              <a:gd name="T55" fmla="*/ 55 h 104"/>
              <a:gd name="T56" fmla="*/ 103 w 103"/>
              <a:gd name="T57" fmla="*/ 46 h 104"/>
              <a:gd name="T58" fmla="*/ 101 w 103"/>
              <a:gd name="T59" fmla="*/ 36 h 104"/>
              <a:gd name="T60" fmla="*/ 97 w 103"/>
              <a:gd name="T61" fmla="*/ 26 h 104"/>
              <a:gd name="T62" fmla="*/ 92 w 103"/>
              <a:gd name="T63" fmla="*/ 19 h 104"/>
              <a:gd name="T64" fmla="*/ 86 w 103"/>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104"/>
              <a:gd name="T101" fmla="*/ 103 w 103"/>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104">
                <a:moveTo>
                  <a:pt x="86" y="11"/>
                </a:moveTo>
                <a:lnTo>
                  <a:pt x="77" y="6"/>
                </a:lnTo>
                <a:lnTo>
                  <a:pt x="68" y="2"/>
                </a:lnTo>
                <a:lnTo>
                  <a:pt x="59" y="0"/>
                </a:lnTo>
                <a:lnTo>
                  <a:pt x="48" y="1"/>
                </a:lnTo>
                <a:lnTo>
                  <a:pt x="38" y="3"/>
                </a:lnTo>
                <a:lnTo>
                  <a:pt x="29" y="8"/>
                </a:lnTo>
                <a:lnTo>
                  <a:pt x="21" y="13"/>
                </a:lnTo>
                <a:lnTo>
                  <a:pt x="13" y="21"/>
                </a:lnTo>
                <a:lnTo>
                  <a:pt x="7" y="29"/>
                </a:lnTo>
                <a:lnTo>
                  <a:pt x="2" y="39"/>
                </a:lnTo>
                <a:lnTo>
                  <a:pt x="0" y="49"/>
                </a:lnTo>
                <a:lnTo>
                  <a:pt x="0" y="59"/>
                </a:lnTo>
                <a:lnTo>
                  <a:pt x="2" y="68"/>
                </a:lnTo>
                <a:lnTo>
                  <a:pt x="6" y="78"/>
                </a:lnTo>
                <a:lnTo>
                  <a:pt x="11" y="86"/>
                </a:lnTo>
                <a:lnTo>
                  <a:pt x="17" y="93"/>
                </a:lnTo>
                <a:lnTo>
                  <a:pt x="26" y="99"/>
                </a:lnTo>
                <a:lnTo>
                  <a:pt x="36" y="102"/>
                </a:lnTo>
                <a:lnTo>
                  <a:pt x="46" y="104"/>
                </a:lnTo>
                <a:lnTo>
                  <a:pt x="55" y="103"/>
                </a:lnTo>
                <a:lnTo>
                  <a:pt x="65" y="101"/>
                </a:lnTo>
                <a:lnTo>
                  <a:pt x="74" y="97"/>
                </a:lnTo>
                <a:lnTo>
                  <a:pt x="82" y="91"/>
                </a:lnTo>
                <a:lnTo>
                  <a:pt x="90" y="83"/>
                </a:lnTo>
                <a:lnTo>
                  <a:pt x="96" y="75"/>
                </a:lnTo>
                <a:lnTo>
                  <a:pt x="101" y="65"/>
                </a:lnTo>
                <a:lnTo>
                  <a:pt x="103" y="55"/>
                </a:lnTo>
                <a:lnTo>
                  <a:pt x="103" y="46"/>
                </a:lnTo>
                <a:lnTo>
                  <a:pt x="101" y="36"/>
                </a:lnTo>
                <a:lnTo>
                  <a:pt x="97" y="26"/>
                </a:lnTo>
                <a:lnTo>
                  <a:pt x="92" y="19"/>
                </a:lnTo>
                <a:lnTo>
                  <a:pt x="86"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7" name="Freeform 105"/>
          <p:cNvSpPr>
            <a:spLocks/>
          </p:cNvSpPr>
          <p:nvPr/>
        </p:nvSpPr>
        <p:spPr bwMode="auto">
          <a:xfrm>
            <a:off x="2938463" y="4822602"/>
            <a:ext cx="74612" cy="79375"/>
          </a:xfrm>
          <a:custGeom>
            <a:avLst/>
            <a:gdLst>
              <a:gd name="T0" fmla="*/ 81 w 95"/>
              <a:gd name="T1" fmla="*/ 9 h 100"/>
              <a:gd name="T2" fmla="*/ 73 w 95"/>
              <a:gd name="T3" fmla="*/ 5 h 100"/>
              <a:gd name="T4" fmla="*/ 66 w 95"/>
              <a:gd name="T5" fmla="*/ 2 h 100"/>
              <a:gd name="T6" fmla="*/ 56 w 95"/>
              <a:gd name="T7" fmla="*/ 0 h 100"/>
              <a:gd name="T8" fmla="*/ 47 w 95"/>
              <a:gd name="T9" fmla="*/ 2 h 100"/>
              <a:gd name="T10" fmla="*/ 39 w 95"/>
              <a:gd name="T11" fmla="*/ 5 h 100"/>
              <a:gd name="T12" fmla="*/ 30 w 95"/>
              <a:gd name="T13" fmla="*/ 9 h 100"/>
              <a:gd name="T14" fmla="*/ 22 w 95"/>
              <a:gd name="T15" fmla="*/ 16 h 100"/>
              <a:gd name="T16" fmla="*/ 14 w 95"/>
              <a:gd name="T17" fmla="*/ 23 h 100"/>
              <a:gd name="T18" fmla="*/ 7 w 95"/>
              <a:gd name="T19" fmla="*/ 32 h 100"/>
              <a:gd name="T20" fmla="*/ 3 w 95"/>
              <a:gd name="T21" fmla="*/ 42 h 100"/>
              <a:gd name="T22" fmla="*/ 1 w 95"/>
              <a:gd name="T23" fmla="*/ 51 h 100"/>
              <a:gd name="T24" fmla="*/ 0 w 95"/>
              <a:gd name="T25" fmla="*/ 60 h 100"/>
              <a:gd name="T26" fmla="*/ 1 w 95"/>
              <a:gd name="T27" fmla="*/ 69 h 100"/>
              <a:gd name="T28" fmla="*/ 3 w 95"/>
              <a:gd name="T29" fmla="*/ 77 h 100"/>
              <a:gd name="T30" fmla="*/ 7 w 95"/>
              <a:gd name="T31" fmla="*/ 85 h 100"/>
              <a:gd name="T32" fmla="*/ 14 w 95"/>
              <a:gd name="T33" fmla="*/ 91 h 100"/>
              <a:gd name="T34" fmla="*/ 22 w 95"/>
              <a:gd name="T35" fmla="*/ 96 h 100"/>
              <a:gd name="T36" fmla="*/ 30 w 95"/>
              <a:gd name="T37" fmla="*/ 99 h 100"/>
              <a:gd name="T38" fmla="*/ 39 w 95"/>
              <a:gd name="T39" fmla="*/ 100 h 100"/>
              <a:gd name="T40" fmla="*/ 47 w 95"/>
              <a:gd name="T41" fmla="*/ 99 h 100"/>
              <a:gd name="T42" fmla="*/ 56 w 95"/>
              <a:gd name="T43" fmla="*/ 96 h 100"/>
              <a:gd name="T44" fmla="*/ 66 w 95"/>
              <a:gd name="T45" fmla="*/ 91 h 100"/>
              <a:gd name="T46" fmla="*/ 73 w 95"/>
              <a:gd name="T47" fmla="*/ 85 h 100"/>
              <a:gd name="T48" fmla="*/ 81 w 95"/>
              <a:gd name="T49" fmla="*/ 77 h 100"/>
              <a:gd name="T50" fmla="*/ 87 w 95"/>
              <a:gd name="T51" fmla="*/ 69 h 100"/>
              <a:gd name="T52" fmla="*/ 92 w 95"/>
              <a:gd name="T53" fmla="*/ 59 h 100"/>
              <a:gd name="T54" fmla="*/ 94 w 95"/>
              <a:gd name="T55" fmla="*/ 50 h 100"/>
              <a:gd name="T56" fmla="*/ 95 w 95"/>
              <a:gd name="T57" fmla="*/ 40 h 100"/>
              <a:gd name="T58" fmla="*/ 94 w 95"/>
              <a:gd name="T59" fmla="*/ 32 h 100"/>
              <a:gd name="T60" fmla="*/ 92 w 95"/>
              <a:gd name="T61" fmla="*/ 23 h 100"/>
              <a:gd name="T62" fmla="*/ 87 w 95"/>
              <a:gd name="T63" fmla="*/ 16 h 100"/>
              <a:gd name="T64" fmla="*/ 81 w 95"/>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
              <a:gd name="T100" fmla="*/ 0 h 100"/>
              <a:gd name="T101" fmla="*/ 95 w 95"/>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 h="100">
                <a:moveTo>
                  <a:pt x="81" y="9"/>
                </a:moveTo>
                <a:lnTo>
                  <a:pt x="73" y="5"/>
                </a:lnTo>
                <a:lnTo>
                  <a:pt x="66" y="2"/>
                </a:lnTo>
                <a:lnTo>
                  <a:pt x="56" y="0"/>
                </a:lnTo>
                <a:lnTo>
                  <a:pt x="47" y="2"/>
                </a:lnTo>
                <a:lnTo>
                  <a:pt x="39" y="5"/>
                </a:lnTo>
                <a:lnTo>
                  <a:pt x="30" y="9"/>
                </a:lnTo>
                <a:lnTo>
                  <a:pt x="22" y="16"/>
                </a:lnTo>
                <a:lnTo>
                  <a:pt x="14" y="23"/>
                </a:lnTo>
                <a:lnTo>
                  <a:pt x="7" y="32"/>
                </a:lnTo>
                <a:lnTo>
                  <a:pt x="3" y="42"/>
                </a:lnTo>
                <a:lnTo>
                  <a:pt x="1" y="51"/>
                </a:lnTo>
                <a:lnTo>
                  <a:pt x="0" y="60"/>
                </a:lnTo>
                <a:lnTo>
                  <a:pt x="1" y="69"/>
                </a:lnTo>
                <a:lnTo>
                  <a:pt x="3" y="77"/>
                </a:lnTo>
                <a:lnTo>
                  <a:pt x="7" y="85"/>
                </a:lnTo>
                <a:lnTo>
                  <a:pt x="14" y="91"/>
                </a:lnTo>
                <a:lnTo>
                  <a:pt x="22" y="96"/>
                </a:lnTo>
                <a:lnTo>
                  <a:pt x="30" y="99"/>
                </a:lnTo>
                <a:lnTo>
                  <a:pt x="39" y="100"/>
                </a:lnTo>
                <a:lnTo>
                  <a:pt x="47" y="99"/>
                </a:lnTo>
                <a:lnTo>
                  <a:pt x="56" y="96"/>
                </a:lnTo>
                <a:lnTo>
                  <a:pt x="66" y="91"/>
                </a:lnTo>
                <a:lnTo>
                  <a:pt x="73" y="85"/>
                </a:lnTo>
                <a:lnTo>
                  <a:pt x="81" y="77"/>
                </a:lnTo>
                <a:lnTo>
                  <a:pt x="87" y="69"/>
                </a:lnTo>
                <a:lnTo>
                  <a:pt x="92" y="59"/>
                </a:lnTo>
                <a:lnTo>
                  <a:pt x="94" y="50"/>
                </a:lnTo>
                <a:lnTo>
                  <a:pt x="95" y="40"/>
                </a:lnTo>
                <a:lnTo>
                  <a:pt x="94" y="32"/>
                </a:lnTo>
                <a:lnTo>
                  <a:pt x="92" y="23"/>
                </a:lnTo>
                <a:lnTo>
                  <a:pt x="87"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8" name="Freeform 106"/>
          <p:cNvSpPr>
            <a:spLocks/>
          </p:cNvSpPr>
          <p:nvPr/>
        </p:nvSpPr>
        <p:spPr bwMode="auto">
          <a:xfrm>
            <a:off x="2441575" y="4997227"/>
            <a:ext cx="77788" cy="76200"/>
          </a:xfrm>
          <a:custGeom>
            <a:avLst/>
            <a:gdLst>
              <a:gd name="T0" fmla="*/ 78 w 98"/>
              <a:gd name="T1" fmla="*/ 12 h 96"/>
              <a:gd name="T2" fmla="*/ 70 w 98"/>
              <a:gd name="T3" fmla="*/ 6 h 96"/>
              <a:gd name="T4" fmla="*/ 61 w 98"/>
              <a:gd name="T5" fmla="*/ 2 h 96"/>
              <a:gd name="T6" fmla="*/ 51 w 98"/>
              <a:gd name="T7" fmla="*/ 0 h 96"/>
              <a:gd name="T8" fmla="*/ 43 w 98"/>
              <a:gd name="T9" fmla="*/ 0 h 96"/>
              <a:gd name="T10" fmla="*/ 33 w 98"/>
              <a:gd name="T11" fmla="*/ 1 h 96"/>
              <a:gd name="T12" fmla="*/ 24 w 98"/>
              <a:gd name="T13" fmla="*/ 4 h 96"/>
              <a:gd name="T14" fmla="*/ 17 w 98"/>
              <a:gd name="T15" fmla="*/ 10 h 96"/>
              <a:gd name="T16" fmla="*/ 10 w 98"/>
              <a:gd name="T17" fmla="*/ 16 h 96"/>
              <a:gd name="T18" fmla="*/ 5 w 98"/>
              <a:gd name="T19" fmla="*/ 24 h 96"/>
              <a:gd name="T20" fmla="*/ 2 w 98"/>
              <a:gd name="T21" fmla="*/ 32 h 96"/>
              <a:gd name="T22" fmla="*/ 0 w 98"/>
              <a:gd name="T23" fmla="*/ 41 h 96"/>
              <a:gd name="T24" fmla="*/ 1 w 98"/>
              <a:gd name="T25" fmla="*/ 51 h 96"/>
              <a:gd name="T26" fmla="*/ 2 w 98"/>
              <a:gd name="T27" fmla="*/ 59 h 96"/>
              <a:gd name="T28" fmla="*/ 6 w 98"/>
              <a:gd name="T29" fmla="*/ 68 h 96"/>
              <a:gd name="T30" fmla="*/ 11 w 98"/>
              <a:gd name="T31" fmla="*/ 77 h 96"/>
              <a:gd name="T32" fmla="*/ 19 w 98"/>
              <a:gd name="T33" fmla="*/ 83 h 96"/>
              <a:gd name="T34" fmla="*/ 28 w 98"/>
              <a:gd name="T35" fmla="*/ 89 h 96"/>
              <a:gd name="T36" fmla="*/ 36 w 98"/>
              <a:gd name="T37" fmla="*/ 93 h 96"/>
              <a:gd name="T38" fmla="*/ 46 w 98"/>
              <a:gd name="T39" fmla="*/ 95 h 96"/>
              <a:gd name="T40" fmla="*/ 55 w 98"/>
              <a:gd name="T41" fmla="*/ 96 h 96"/>
              <a:gd name="T42" fmla="*/ 64 w 98"/>
              <a:gd name="T43" fmla="*/ 94 h 96"/>
              <a:gd name="T44" fmla="*/ 73 w 98"/>
              <a:gd name="T45" fmla="*/ 91 h 96"/>
              <a:gd name="T46" fmla="*/ 81 w 98"/>
              <a:gd name="T47" fmla="*/ 85 h 96"/>
              <a:gd name="T48" fmla="*/ 87 w 98"/>
              <a:gd name="T49" fmla="*/ 79 h 96"/>
              <a:gd name="T50" fmla="*/ 92 w 98"/>
              <a:gd name="T51" fmla="*/ 71 h 96"/>
              <a:gd name="T52" fmla="*/ 96 w 98"/>
              <a:gd name="T53" fmla="*/ 62 h 96"/>
              <a:gd name="T54" fmla="*/ 98 w 98"/>
              <a:gd name="T55" fmla="*/ 54 h 96"/>
              <a:gd name="T56" fmla="*/ 98 w 98"/>
              <a:gd name="T57" fmla="*/ 44 h 96"/>
              <a:gd name="T58" fmla="*/ 96 w 98"/>
              <a:gd name="T59" fmla="*/ 35 h 96"/>
              <a:gd name="T60" fmla="*/ 91 w 98"/>
              <a:gd name="T61" fmla="*/ 27 h 96"/>
              <a:gd name="T62" fmla="*/ 86 w 98"/>
              <a:gd name="T63" fmla="*/ 19 h 96"/>
              <a:gd name="T64" fmla="*/ 78 w 98"/>
              <a:gd name="T65" fmla="*/ 12 h 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8"/>
              <a:gd name="T100" fmla="*/ 0 h 96"/>
              <a:gd name="T101" fmla="*/ 98 w 98"/>
              <a:gd name="T102" fmla="*/ 96 h 9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8" h="96">
                <a:moveTo>
                  <a:pt x="78" y="12"/>
                </a:moveTo>
                <a:lnTo>
                  <a:pt x="70" y="6"/>
                </a:lnTo>
                <a:lnTo>
                  <a:pt x="61" y="2"/>
                </a:lnTo>
                <a:lnTo>
                  <a:pt x="51" y="0"/>
                </a:lnTo>
                <a:lnTo>
                  <a:pt x="43" y="0"/>
                </a:lnTo>
                <a:lnTo>
                  <a:pt x="33" y="1"/>
                </a:lnTo>
                <a:lnTo>
                  <a:pt x="24" y="4"/>
                </a:lnTo>
                <a:lnTo>
                  <a:pt x="17" y="10"/>
                </a:lnTo>
                <a:lnTo>
                  <a:pt x="10" y="16"/>
                </a:lnTo>
                <a:lnTo>
                  <a:pt x="5" y="24"/>
                </a:lnTo>
                <a:lnTo>
                  <a:pt x="2" y="32"/>
                </a:lnTo>
                <a:lnTo>
                  <a:pt x="0" y="41"/>
                </a:lnTo>
                <a:lnTo>
                  <a:pt x="1" y="51"/>
                </a:lnTo>
                <a:lnTo>
                  <a:pt x="2" y="59"/>
                </a:lnTo>
                <a:lnTo>
                  <a:pt x="6" y="68"/>
                </a:lnTo>
                <a:lnTo>
                  <a:pt x="11" y="77"/>
                </a:lnTo>
                <a:lnTo>
                  <a:pt x="19" y="83"/>
                </a:lnTo>
                <a:lnTo>
                  <a:pt x="28" y="89"/>
                </a:lnTo>
                <a:lnTo>
                  <a:pt x="36" y="93"/>
                </a:lnTo>
                <a:lnTo>
                  <a:pt x="46" y="95"/>
                </a:lnTo>
                <a:lnTo>
                  <a:pt x="55" y="96"/>
                </a:lnTo>
                <a:lnTo>
                  <a:pt x="64" y="94"/>
                </a:lnTo>
                <a:lnTo>
                  <a:pt x="73" y="91"/>
                </a:lnTo>
                <a:lnTo>
                  <a:pt x="81" y="85"/>
                </a:lnTo>
                <a:lnTo>
                  <a:pt x="87" y="79"/>
                </a:lnTo>
                <a:lnTo>
                  <a:pt x="92" y="71"/>
                </a:lnTo>
                <a:lnTo>
                  <a:pt x="96" y="62"/>
                </a:lnTo>
                <a:lnTo>
                  <a:pt x="98" y="54"/>
                </a:lnTo>
                <a:lnTo>
                  <a:pt x="98" y="44"/>
                </a:lnTo>
                <a:lnTo>
                  <a:pt x="96" y="35"/>
                </a:lnTo>
                <a:lnTo>
                  <a:pt x="91" y="27"/>
                </a:lnTo>
                <a:lnTo>
                  <a:pt x="86" y="19"/>
                </a:lnTo>
                <a:lnTo>
                  <a:pt x="78"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9" name="Freeform 107"/>
          <p:cNvSpPr>
            <a:spLocks/>
          </p:cNvSpPr>
          <p:nvPr/>
        </p:nvSpPr>
        <p:spPr bwMode="auto">
          <a:xfrm>
            <a:off x="1882775" y="4790852"/>
            <a:ext cx="69850" cy="69850"/>
          </a:xfrm>
          <a:custGeom>
            <a:avLst/>
            <a:gdLst>
              <a:gd name="T0" fmla="*/ 74 w 89"/>
              <a:gd name="T1" fmla="*/ 9 h 89"/>
              <a:gd name="T2" fmla="*/ 66 w 89"/>
              <a:gd name="T3" fmla="*/ 5 h 89"/>
              <a:gd name="T4" fmla="*/ 58 w 89"/>
              <a:gd name="T5" fmla="*/ 2 h 89"/>
              <a:gd name="T6" fmla="*/ 50 w 89"/>
              <a:gd name="T7" fmla="*/ 0 h 89"/>
              <a:gd name="T8" fmla="*/ 41 w 89"/>
              <a:gd name="T9" fmla="*/ 0 h 89"/>
              <a:gd name="T10" fmla="*/ 33 w 89"/>
              <a:gd name="T11" fmla="*/ 3 h 89"/>
              <a:gd name="T12" fmla="*/ 25 w 89"/>
              <a:gd name="T13" fmla="*/ 6 h 89"/>
              <a:gd name="T14" fmla="*/ 17 w 89"/>
              <a:gd name="T15" fmla="*/ 11 h 89"/>
              <a:gd name="T16" fmla="*/ 11 w 89"/>
              <a:gd name="T17" fmla="*/ 18 h 89"/>
              <a:gd name="T18" fmla="*/ 6 w 89"/>
              <a:gd name="T19" fmla="*/ 25 h 89"/>
              <a:gd name="T20" fmla="*/ 2 w 89"/>
              <a:gd name="T21" fmla="*/ 34 h 89"/>
              <a:gd name="T22" fmla="*/ 0 w 89"/>
              <a:gd name="T23" fmla="*/ 43 h 89"/>
              <a:gd name="T24" fmla="*/ 0 w 89"/>
              <a:gd name="T25" fmla="*/ 51 h 89"/>
              <a:gd name="T26" fmla="*/ 1 w 89"/>
              <a:gd name="T27" fmla="*/ 59 h 89"/>
              <a:gd name="T28" fmla="*/ 3 w 89"/>
              <a:gd name="T29" fmla="*/ 67 h 89"/>
              <a:gd name="T30" fmla="*/ 8 w 89"/>
              <a:gd name="T31" fmla="*/ 74 h 89"/>
              <a:gd name="T32" fmla="*/ 14 w 89"/>
              <a:gd name="T33" fmla="*/ 80 h 89"/>
              <a:gd name="T34" fmla="*/ 22 w 89"/>
              <a:gd name="T35" fmla="*/ 85 h 89"/>
              <a:gd name="T36" fmla="*/ 29 w 89"/>
              <a:gd name="T37" fmla="*/ 88 h 89"/>
              <a:gd name="T38" fmla="*/ 38 w 89"/>
              <a:gd name="T39" fmla="*/ 89 h 89"/>
              <a:gd name="T40" fmla="*/ 47 w 89"/>
              <a:gd name="T41" fmla="*/ 89 h 89"/>
              <a:gd name="T42" fmla="*/ 55 w 89"/>
              <a:gd name="T43" fmla="*/ 87 h 89"/>
              <a:gd name="T44" fmla="*/ 63 w 89"/>
              <a:gd name="T45" fmla="*/ 84 h 89"/>
              <a:gd name="T46" fmla="*/ 70 w 89"/>
              <a:gd name="T47" fmla="*/ 78 h 89"/>
              <a:gd name="T48" fmla="*/ 77 w 89"/>
              <a:gd name="T49" fmla="*/ 72 h 89"/>
              <a:gd name="T50" fmla="*/ 82 w 89"/>
              <a:gd name="T51" fmla="*/ 64 h 89"/>
              <a:gd name="T52" fmla="*/ 85 w 89"/>
              <a:gd name="T53" fmla="*/ 56 h 89"/>
              <a:gd name="T54" fmla="*/ 88 w 89"/>
              <a:gd name="T55" fmla="*/ 47 h 89"/>
              <a:gd name="T56" fmla="*/ 89 w 89"/>
              <a:gd name="T57" fmla="*/ 39 h 89"/>
              <a:gd name="T58" fmla="*/ 87 w 89"/>
              <a:gd name="T59" fmla="*/ 31 h 89"/>
              <a:gd name="T60" fmla="*/ 84 w 89"/>
              <a:gd name="T61" fmla="*/ 22 h 89"/>
              <a:gd name="T62" fmla="*/ 80 w 89"/>
              <a:gd name="T63" fmla="*/ 16 h 89"/>
              <a:gd name="T64" fmla="*/ 74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4" y="9"/>
                </a:moveTo>
                <a:lnTo>
                  <a:pt x="66" y="5"/>
                </a:lnTo>
                <a:lnTo>
                  <a:pt x="58" y="2"/>
                </a:lnTo>
                <a:lnTo>
                  <a:pt x="50" y="0"/>
                </a:lnTo>
                <a:lnTo>
                  <a:pt x="41" y="0"/>
                </a:lnTo>
                <a:lnTo>
                  <a:pt x="33" y="3"/>
                </a:lnTo>
                <a:lnTo>
                  <a:pt x="25" y="6"/>
                </a:lnTo>
                <a:lnTo>
                  <a:pt x="17" y="11"/>
                </a:lnTo>
                <a:lnTo>
                  <a:pt x="11" y="18"/>
                </a:lnTo>
                <a:lnTo>
                  <a:pt x="6" y="25"/>
                </a:lnTo>
                <a:lnTo>
                  <a:pt x="2" y="34"/>
                </a:lnTo>
                <a:lnTo>
                  <a:pt x="0" y="43"/>
                </a:lnTo>
                <a:lnTo>
                  <a:pt x="0" y="51"/>
                </a:lnTo>
                <a:lnTo>
                  <a:pt x="1" y="59"/>
                </a:lnTo>
                <a:lnTo>
                  <a:pt x="3" y="67"/>
                </a:lnTo>
                <a:lnTo>
                  <a:pt x="8" y="74"/>
                </a:lnTo>
                <a:lnTo>
                  <a:pt x="14" y="80"/>
                </a:lnTo>
                <a:lnTo>
                  <a:pt x="22" y="85"/>
                </a:lnTo>
                <a:lnTo>
                  <a:pt x="29" y="88"/>
                </a:lnTo>
                <a:lnTo>
                  <a:pt x="38" y="89"/>
                </a:lnTo>
                <a:lnTo>
                  <a:pt x="47" y="89"/>
                </a:lnTo>
                <a:lnTo>
                  <a:pt x="55" y="87"/>
                </a:lnTo>
                <a:lnTo>
                  <a:pt x="63" y="84"/>
                </a:lnTo>
                <a:lnTo>
                  <a:pt x="70" y="78"/>
                </a:lnTo>
                <a:lnTo>
                  <a:pt x="77" y="72"/>
                </a:lnTo>
                <a:lnTo>
                  <a:pt x="82" y="64"/>
                </a:lnTo>
                <a:lnTo>
                  <a:pt x="85" y="56"/>
                </a:lnTo>
                <a:lnTo>
                  <a:pt x="88" y="47"/>
                </a:lnTo>
                <a:lnTo>
                  <a:pt x="89" y="39"/>
                </a:lnTo>
                <a:lnTo>
                  <a:pt x="87" y="31"/>
                </a:lnTo>
                <a:lnTo>
                  <a:pt x="84" y="22"/>
                </a:lnTo>
                <a:lnTo>
                  <a:pt x="80" y="16"/>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0" name="Freeform 108"/>
          <p:cNvSpPr>
            <a:spLocks/>
          </p:cNvSpPr>
          <p:nvPr/>
        </p:nvSpPr>
        <p:spPr bwMode="auto">
          <a:xfrm>
            <a:off x="1711325" y="5021039"/>
            <a:ext cx="69850" cy="71438"/>
          </a:xfrm>
          <a:custGeom>
            <a:avLst/>
            <a:gdLst>
              <a:gd name="T0" fmla="*/ 73 w 88"/>
              <a:gd name="T1" fmla="*/ 10 h 90"/>
              <a:gd name="T2" fmla="*/ 66 w 88"/>
              <a:gd name="T3" fmla="*/ 5 h 90"/>
              <a:gd name="T4" fmla="*/ 57 w 88"/>
              <a:gd name="T5" fmla="*/ 2 h 90"/>
              <a:gd name="T6" fmla="*/ 50 w 88"/>
              <a:gd name="T7" fmla="*/ 0 h 90"/>
              <a:gd name="T8" fmla="*/ 41 w 88"/>
              <a:gd name="T9" fmla="*/ 1 h 90"/>
              <a:gd name="T10" fmla="*/ 33 w 88"/>
              <a:gd name="T11" fmla="*/ 2 h 90"/>
              <a:gd name="T12" fmla="*/ 25 w 88"/>
              <a:gd name="T13" fmla="*/ 5 h 90"/>
              <a:gd name="T14" fmla="*/ 17 w 88"/>
              <a:gd name="T15" fmla="*/ 11 h 90"/>
              <a:gd name="T16" fmla="*/ 11 w 88"/>
              <a:gd name="T17" fmla="*/ 17 h 90"/>
              <a:gd name="T18" fmla="*/ 6 w 88"/>
              <a:gd name="T19" fmla="*/ 25 h 90"/>
              <a:gd name="T20" fmla="*/ 2 w 88"/>
              <a:gd name="T21" fmla="*/ 33 h 90"/>
              <a:gd name="T22" fmla="*/ 0 w 88"/>
              <a:gd name="T23" fmla="*/ 42 h 90"/>
              <a:gd name="T24" fmla="*/ 0 w 88"/>
              <a:gd name="T25" fmla="*/ 51 h 90"/>
              <a:gd name="T26" fmla="*/ 1 w 88"/>
              <a:gd name="T27" fmla="*/ 59 h 90"/>
              <a:gd name="T28" fmla="*/ 5 w 88"/>
              <a:gd name="T29" fmla="*/ 67 h 90"/>
              <a:gd name="T30" fmla="*/ 9 w 88"/>
              <a:gd name="T31" fmla="*/ 75 h 90"/>
              <a:gd name="T32" fmla="*/ 15 w 88"/>
              <a:gd name="T33" fmla="*/ 80 h 90"/>
              <a:gd name="T34" fmla="*/ 22 w 88"/>
              <a:gd name="T35" fmla="*/ 84 h 90"/>
              <a:gd name="T36" fmla="*/ 30 w 88"/>
              <a:gd name="T37" fmla="*/ 87 h 90"/>
              <a:gd name="T38" fmla="*/ 38 w 88"/>
              <a:gd name="T39" fmla="*/ 90 h 90"/>
              <a:gd name="T40" fmla="*/ 47 w 88"/>
              <a:gd name="T41" fmla="*/ 90 h 90"/>
              <a:gd name="T42" fmla="*/ 55 w 88"/>
              <a:gd name="T43" fmla="*/ 87 h 90"/>
              <a:gd name="T44" fmla="*/ 63 w 88"/>
              <a:gd name="T45" fmla="*/ 84 h 90"/>
              <a:gd name="T46" fmla="*/ 70 w 88"/>
              <a:gd name="T47" fmla="*/ 79 h 90"/>
              <a:gd name="T48" fmla="*/ 77 w 88"/>
              <a:gd name="T49" fmla="*/ 72 h 90"/>
              <a:gd name="T50" fmla="*/ 82 w 88"/>
              <a:gd name="T51" fmla="*/ 65 h 90"/>
              <a:gd name="T52" fmla="*/ 86 w 88"/>
              <a:gd name="T53" fmla="*/ 56 h 90"/>
              <a:gd name="T54" fmla="*/ 88 w 88"/>
              <a:gd name="T55" fmla="*/ 48 h 90"/>
              <a:gd name="T56" fmla="*/ 88 w 88"/>
              <a:gd name="T57" fmla="*/ 39 h 90"/>
              <a:gd name="T58" fmla="*/ 87 w 88"/>
              <a:gd name="T59" fmla="*/ 30 h 90"/>
              <a:gd name="T60" fmla="*/ 83 w 88"/>
              <a:gd name="T61" fmla="*/ 23 h 90"/>
              <a:gd name="T62" fmla="*/ 79 w 88"/>
              <a:gd name="T63" fmla="*/ 15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7" y="2"/>
                </a:lnTo>
                <a:lnTo>
                  <a:pt x="50" y="0"/>
                </a:lnTo>
                <a:lnTo>
                  <a:pt x="41" y="1"/>
                </a:lnTo>
                <a:lnTo>
                  <a:pt x="33" y="2"/>
                </a:lnTo>
                <a:lnTo>
                  <a:pt x="25" y="5"/>
                </a:lnTo>
                <a:lnTo>
                  <a:pt x="17" y="11"/>
                </a:lnTo>
                <a:lnTo>
                  <a:pt x="11" y="17"/>
                </a:lnTo>
                <a:lnTo>
                  <a:pt x="6" y="25"/>
                </a:lnTo>
                <a:lnTo>
                  <a:pt x="2" y="33"/>
                </a:lnTo>
                <a:lnTo>
                  <a:pt x="0" y="42"/>
                </a:lnTo>
                <a:lnTo>
                  <a:pt x="0" y="51"/>
                </a:lnTo>
                <a:lnTo>
                  <a:pt x="1" y="59"/>
                </a:lnTo>
                <a:lnTo>
                  <a:pt x="5" y="67"/>
                </a:lnTo>
                <a:lnTo>
                  <a:pt x="9" y="75"/>
                </a:lnTo>
                <a:lnTo>
                  <a:pt x="15" y="80"/>
                </a:lnTo>
                <a:lnTo>
                  <a:pt x="22" y="84"/>
                </a:lnTo>
                <a:lnTo>
                  <a:pt x="30" y="87"/>
                </a:lnTo>
                <a:lnTo>
                  <a:pt x="38" y="90"/>
                </a:lnTo>
                <a:lnTo>
                  <a:pt x="47" y="90"/>
                </a:lnTo>
                <a:lnTo>
                  <a:pt x="55" y="87"/>
                </a:lnTo>
                <a:lnTo>
                  <a:pt x="63" y="84"/>
                </a:lnTo>
                <a:lnTo>
                  <a:pt x="70" y="79"/>
                </a:lnTo>
                <a:lnTo>
                  <a:pt x="77" y="72"/>
                </a:lnTo>
                <a:lnTo>
                  <a:pt x="82" y="65"/>
                </a:lnTo>
                <a:lnTo>
                  <a:pt x="86" y="56"/>
                </a:lnTo>
                <a:lnTo>
                  <a:pt x="88" y="48"/>
                </a:lnTo>
                <a:lnTo>
                  <a:pt x="88" y="39"/>
                </a:lnTo>
                <a:lnTo>
                  <a:pt x="87" y="30"/>
                </a:lnTo>
                <a:lnTo>
                  <a:pt x="83" y="23"/>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1" name="Freeform 109"/>
          <p:cNvSpPr>
            <a:spLocks/>
          </p:cNvSpPr>
          <p:nvPr/>
        </p:nvSpPr>
        <p:spPr bwMode="auto">
          <a:xfrm>
            <a:off x="3248025" y="4811489"/>
            <a:ext cx="71438" cy="71438"/>
          </a:xfrm>
          <a:custGeom>
            <a:avLst/>
            <a:gdLst>
              <a:gd name="T0" fmla="*/ 73 w 89"/>
              <a:gd name="T1" fmla="*/ 9 h 89"/>
              <a:gd name="T2" fmla="*/ 66 w 89"/>
              <a:gd name="T3" fmla="*/ 5 h 89"/>
              <a:gd name="T4" fmla="*/ 58 w 89"/>
              <a:gd name="T5" fmla="*/ 2 h 89"/>
              <a:gd name="T6" fmla="*/ 50 w 89"/>
              <a:gd name="T7" fmla="*/ 0 h 89"/>
              <a:gd name="T8" fmla="*/ 41 w 89"/>
              <a:gd name="T9" fmla="*/ 0 h 89"/>
              <a:gd name="T10" fmla="*/ 32 w 89"/>
              <a:gd name="T11" fmla="*/ 3 h 89"/>
              <a:gd name="T12" fmla="*/ 25 w 89"/>
              <a:gd name="T13" fmla="*/ 6 h 89"/>
              <a:gd name="T14" fmla="*/ 17 w 89"/>
              <a:gd name="T15" fmla="*/ 11 h 89"/>
              <a:gd name="T16" fmla="*/ 11 w 89"/>
              <a:gd name="T17" fmla="*/ 18 h 89"/>
              <a:gd name="T18" fmla="*/ 5 w 89"/>
              <a:gd name="T19" fmla="*/ 25 h 89"/>
              <a:gd name="T20" fmla="*/ 2 w 89"/>
              <a:gd name="T21" fmla="*/ 34 h 89"/>
              <a:gd name="T22" fmla="*/ 0 w 89"/>
              <a:gd name="T23" fmla="*/ 43 h 89"/>
              <a:gd name="T24" fmla="*/ 0 w 89"/>
              <a:gd name="T25" fmla="*/ 51 h 89"/>
              <a:gd name="T26" fmla="*/ 1 w 89"/>
              <a:gd name="T27" fmla="*/ 59 h 89"/>
              <a:gd name="T28" fmla="*/ 3 w 89"/>
              <a:gd name="T29" fmla="*/ 67 h 89"/>
              <a:gd name="T30" fmla="*/ 8 w 89"/>
              <a:gd name="T31" fmla="*/ 74 h 89"/>
              <a:gd name="T32" fmla="*/ 14 w 89"/>
              <a:gd name="T33" fmla="*/ 80 h 89"/>
              <a:gd name="T34" fmla="*/ 22 w 89"/>
              <a:gd name="T35" fmla="*/ 85 h 89"/>
              <a:gd name="T36" fmla="*/ 29 w 89"/>
              <a:gd name="T37" fmla="*/ 88 h 89"/>
              <a:gd name="T38" fmla="*/ 38 w 89"/>
              <a:gd name="T39" fmla="*/ 89 h 89"/>
              <a:gd name="T40" fmla="*/ 46 w 89"/>
              <a:gd name="T41" fmla="*/ 89 h 89"/>
              <a:gd name="T42" fmla="*/ 55 w 89"/>
              <a:gd name="T43" fmla="*/ 87 h 89"/>
              <a:gd name="T44" fmla="*/ 63 w 89"/>
              <a:gd name="T45" fmla="*/ 84 h 89"/>
              <a:gd name="T46" fmla="*/ 70 w 89"/>
              <a:gd name="T47" fmla="*/ 78 h 89"/>
              <a:gd name="T48" fmla="*/ 77 w 89"/>
              <a:gd name="T49" fmla="*/ 72 h 89"/>
              <a:gd name="T50" fmla="*/ 82 w 89"/>
              <a:gd name="T51" fmla="*/ 64 h 89"/>
              <a:gd name="T52" fmla="*/ 85 w 89"/>
              <a:gd name="T53" fmla="*/ 56 h 89"/>
              <a:gd name="T54" fmla="*/ 87 w 89"/>
              <a:gd name="T55" fmla="*/ 47 h 89"/>
              <a:gd name="T56" fmla="*/ 89 w 89"/>
              <a:gd name="T57" fmla="*/ 39 h 89"/>
              <a:gd name="T58" fmla="*/ 86 w 89"/>
              <a:gd name="T59" fmla="*/ 31 h 89"/>
              <a:gd name="T60" fmla="*/ 84 w 89"/>
              <a:gd name="T61" fmla="*/ 22 h 89"/>
              <a:gd name="T62" fmla="*/ 80 w 89"/>
              <a:gd name="T63" fmla="*/ 16 h 89"/>
              <a:gd name="T64" fmla="*/ 73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3" y="9"/>
                </a:moveTo>
                <a:lnTo>
                  <a:pt x="66" y="5"/>
                </a:lnTo>
                <a:lnTo>
                  <a:pt x="58" y="2"/>
                </a:lnTo>
                <a:lnTo>
                  <a:pt x="50" y="0"/>
                </a:lnTo>
                <a:lnTo>
                  <a:pt x="41" y="0"/>
                </a:lnTo>
                <a:lnTo>
                  <a:pt x="32" y="3"/>
                </a:lnTo>
                <a:lnTo>
                  <a:pt x="25" y="6"/>
                </a:lnTo>
                <a:lnTo>
                  <a:pt x="17" y="11"/>
                </a:lnTo>
                <a:lnTo>
                  <a:pt x="11" y="18"/>
                </a:lnTo>
                <a:lnTo>
                  <a:pt x="5" y="25"/>
                </a:lnTo>
                <a:lnTo>
                  <a:pt x="2" y="34"/>
                </a:lnTo>
                <a:lnTo>
                  <a:pt x="0" y="43"/>
                </a:lnTo>
                <a:lnTo>
                  <a:pt x="0" y="51"/>
                </a:lnTo>
                <a:lnTo>
                  <a:pt x="1" y="59"/>
                </a:lnTo>
                <a:lnTo>
                  <a:pt x="3" y="67"/>
                </a:lnTo>
                <a:lnTo>
                  <a:pt x="8" y="74"/>
                </a:lnTo>
                <a:lnTo>
                  <a:pt x="14" y="80"/>
                </a:lnTo>
                <a:lnTo>
                  <a:pt x="22" y="85"/>
                </a:lnTo>
                <a:lnTo>
                  <a:pt x="29" y="88"/>
                </a:lnTo>
                <a:lnTo>
                  <a:pt x="38" y="89"/>
                </a:lnTo>
                <a:lnTo>
                  <a:pt x="46" y="89"/>
                </a:lnTo>
                <a:lnTo>
                  <a:pt x="55" y="87"/>
                </a:lnTo>
                <a:lnTo>
                  <a:pt x="63" y="84"/>
                </a:lnTo>
                <a:lnTo>
                  <a:pt x="70" y="78"/>
                </a:lnTo>
                <a:lnTo>
                  <a:pt x="77" y="72"/>
                </a:lnTo>
                <a:lnTo>
                  <a:pt x="82" y="64"/>
                </a:lnTo>
                <a:lnTo>
                  <a:pt x="85" y="56"/>
                </a:lnTo>
                <a:lnTo>
                  <a:pt x="87" y="47"/>
                </a:lnTo>
                <a:lnTo>
                  <a:pt x="89" y="39"/>
                </a:lnTo>
                <a:lnTo>
                  <a:pt x="86"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 name="Freeform 110"/>
          <p:cNvSpPr>
            <a:spLocks/>
          </p:cNvSpPr>
          <p:nvPr/>
        </p:nvSpPr>
        <p:spPr bwMode="auto">
          <a:xfrm>
            <a:off x="3146425" y="5030564"/>
            <a:ext cx="69850" cy="73025"/>
          </a:xfrm>
          <a:custGeom>
            <a:avLst/>
            <a:gdLst>
              <a:gd name="T0" fmla="*/ 74 w 89"/>
              <a:gd name="T1" fmla="*/ 10 h 91"/>
              <a:gd name="T2" fmla="*/ 66 w 89"/>
              <a:gd name="T3" fmla="*/ 5 h 91"/>
              <a:gd name="T4" fmla="*/ 59 w 89"/>
              <a:gd name="T5" fmla="*/ 2 h 91"/>
              <a:gd name="T6" fmla="*/ 50 w 89"/>
              <a:gd name="T7" fmla="*/ 0 h 91"/>
              <a:gd name="T8" fmla="*/ 41 w 89"/>
              <a:gd name="T9" fmla="*/ 1 h 91"/>
              <a:gd name="T10" fmla="*/ 33 w 89"/>
              <a:gd name="T11" fmla="*/ 2 h 91"/>
              <a:gd name="T12" fmla="*/ 25 w 89"/>
              <a:gd name="T13" fmla="*/ 6 h 91"/>
              <a:gd name="T14" fmla="*/ 18 w 89"/>
              <a:gd name="T15" fmla="*/ 12 h 91"/>
              <a:gd name="T16" fmla="*/ 11 w 89"/>
              <a:gd name="T17" fmla="*/ 18 h 91"/>
              <a:gd name="T18" fmla="*/ 6 w 89"/>
              <a:gd name="T19" fmla="*/ 26 h 91"/>
              <a:gd name="T20" fmla="*/ 2 w 89"/>
              <a:gd name="T21" fmla="*/ 35 h 91"/>
              <a:gd name="T22" fmla="*/ 0 w 89"/>
              <a:gd name="T23" fmla="*/ 43 h 91"/>
              <a:gd name="T24" fmla="*/ 0 w 89"/>
              <a:gd name="T25" fmla="*/ 52 h 91"/>
              <a:gd name="T26" fmla="*/ 1 w 89"/>
              <a:gd name="T27" fmla="*/ 59 h 91"/>
              <a:gd name="T28" fmla="*/ 5 w 89"/>
              <a:gd name="T29" fmla="*/ 68 h 91"/>
              <a:gd name="T30" fmla="*/ 9 w 89"/>
              <a:gd name="T31" fmla="*/ 74 h 91"/>
              <a:gd name="T32" fmla="*/ 15 w 89"/>
              <a:gd name="T33" fmla="*/ 81 h 91"/>
              <a:gd name="T34" fmla="*/ 23 w 89"/>
              <a:gd name="T35" fmla="*/ 85 h 91"/>
              <a:gd name="T36" fmla="*/ 31 w 89"/>
              <a:gd name="T37" fmla="*/ 89 h 91"/>
              <a:gd name="T38" fmla="*/ 39 w 89"/>
              <a:gd name="T39" fmla="*/ 91 h 91"/>
              <a:gd name="T40" fmla="*/ 48 w 89"/>
              <a:gd name="T41" fmla="*/ 90 h 91"/>
              <a:gd name="T42" fmla="*/ 57 w 89"/>
              <a:gd name="T43" fmla="*/ 89 h 91"/>
              <a:gd name="T44" fmla="*/ 64 w 89"/>
              <a:gd name="T45" fmla="*/ 84 h 91"/>
              <a:gd name="T46" fmla="*/ 72 w 89"/>
              <a:gd name="T47" fmla="*/ 79 h 91"/>
              <a:gd name="T48" fmla="*/ 78 w 89"/>
              <a:gd name="T49" fmla="*/ 72 h 91"/>
              <a:gd name="T50" fmla="*/ 84 w 89"/>
              <a:gd name="T51" fmla="*/ 65 h 91"/>
              <a:gd name="T52" fmla="*/ 87 w 89"/>
              <a:gd name="T53" fmla="*/ 56 h 91"/>
              <a:gd name="T54" fmla="*/ 89 w 89"/>
              <a:gd name="T55" fmla="*/ 47 h 91"/>
              <a:gd name="T56" fmla="*/ 89 w 89"/>
              <a:gd name="T57" fmla="*/ 40 h 91"/>
              <a:gd name="T58" fmla="*/ 88 w 89"/>
              <a:gd name="T59" fmla="*/ 31 h 91"/>
              <a:gd name="T60" fmla="*/ 85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5"/>
                </a:lnTo>
                <a:lnTo>
                  <a:pt x="59" y="2"/>
                </a:lnTo>
                <a:lnTo>
                  <a:pt x="50" y="0"/>
                </a:lnTo>
                <a:lnTo>
                  <a:pt x="41" y="1"/>
                </a:lnTo>
                <a:lnTo>
                  <a:pt x="33" y="2"/>
                </a:lnTo>
                <a:lnTo>
                  <a:pt x="25" y="6"/>
                </a:lnTo>
                <a:lnTo>
                  <a:pt x="18" y="12"/>
                </a:lnTo>
                <a:lnTo>
                  <a:pt x="11" y="18"/>
                </a:lnTo>
                <a:lnTo>
                  <a:pt x="6" y="26"/>
                </a:lnTo>
                <a:lnTo>
                  <a:pt x="2" y="35"/>
                </a:lnTo>
                <a:lnTo>
                  <a:pt x="0" y="43"/>
                </a:lnTo>
                <a:lnTo>
                  <a:pt x="0" y="52"/>
                </a:lnTo>
                <a:lnTo>
                  <a:pt x="1" y="59"/>
                </a:lnTo>
                <a:lnTo>
                  <a:pt x="5" y="68"/>
                </a:lnTo>
                <a:lnTo>
                  <a:pt x="9" y="74"/>
                </a:lnTo>
                <a:lnTo>
                  <a:pt x="15" y="81"/>
                </a:lnTo>
                <a:lnTo>
                  <a:pt x="23" y="85"/>
                </a:lnTo>
                <a:lnTo>
                  <a:pt x="31" y="89"/>
                </a:lnTo>
                <a:lnTo>
                  <a:pt x="39" y="91"/>
                </a:lnTo>
                <a:lnTo>
                  <a:pt x="48" y="90"/>
                </a:lnTo>
                <a:lnTo>
                  <a:pt x="57" y="89"/>
                </a:lnTo>
                <a:lnTo>
                  <a:pt x="64" y="84"/>
                </a:lnTo>
                <a:lnTo>
                  <a:pt x="72" y="79"/>
                </a:lnTo>
                <a:lnTo>
                  <a:pt x="78" y="72"/>
                </a:lnTo>
                <a:lnTo>
                  <a:pt x="84" y="65"/>
                </a:lnTo>
                <a:lnTo>
                  <a:pt x="87" y="56"/>
                </a:lnTo>
                <a:lnTo>
                  <a:pt x="89" y="47"/>
                </a:lnTo>
                <a:lnTo>
                  <a:pt x="89" y="40"/>
                </a:lnTo>
                <a:lnTo>
                  <a:pt x="88" y="31"/>
                </a:lnTo>
                <a:lnTo>
                  <a:pt x="85"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 name="Freeform 111"/>
          <p:cNvSpPr>
            <a:spLocks/>
          </p:cNvSpPr>
          <p:nvPr/>
        </p:nvSpPr>
        <p:spPr bwMode="auto">
          <a:xfrm>
            <a:off x="3441700" y="4747989"/>
            <a:ext cx="69850" cy="71438"/>
          </a:xfrm>
          <a:custGeom>
            <a:avLst/>
            <a:gdLst>
              <a:gd name="T0" fmla="*/ 73 w 89"/>
              <a:gd name="T1" fmla="*/ 9 h 89"/>
              <a:gd name="T2" fmla="*/ 66 w 89"/>
              <a:gd name="T3" fmla="*/ 5 h 89"/>
              <a:gd name="T4" fmla="*/ 58 w 89"/>
              <a:gd name="T5" fmla="*/ 2 h 89"/>
              <a:gd name="T6" fmla="*/ 50 w 89"/>
              <a:gd name="T7" fmla="*/ 0 h 89"/>
              <a:gd name="T8" fmla="*/ 41 w 89"/>
              <a:gd name="T9" fmla="*/ 1 h 89"/>
              <a:gd name="T10" fmla="*/ 32 w 89"/>
              <a:gd name="T11" fmla="*/ 2 h 89"/>
              <a:gd name="T12" fmla="*/ 25 w 89"/>
              <a:gd name="T13" fmla="*/ 5 h 89"/>
              <a:gd name="T14" fmla="*/ 17 w 89"/>
              <a:gd name="T15" fmla="*/ 10 h 89"/>
              <a:gd name="T16" fmla="*/ 11 w 89"/>
              <a:gd name="T17" fmla="*/ 17 h 89"/>
              <a:gd name="T18" fmla="*/ 5 w 89"/>
              <a:gd name="T19" fmla="*/ 24 h 89"/>
              <a:gd name="T20" fmla="*/ 2 w 89"/>
              <a:gd name="T21" fmla="*/ 33 h 89"/>
              <a:gd name="T22" fmla="*/ 0 w 89"/>
              <a:gd name="T23" fmla="*/ 42 h 89"/>
              <a:gd name="T24" fmla="*/ 0 w 89"/>
              <a:gd name="T25" fmla="*/ 50 h 89"/>
              <a:gd name="T26" fmla="*/ 1 w 89"/>
              <a:gd name="T27" fmla="*/ 58 h 89"/>
              <a:gd name="T28" fmla="*/ 4 w 89"/>
              <a:gd name="T29" fmla="*/ 66 h 89"/>
              <a:gd name="T30" fmla="*/ 9 w 89"/>
              <a:gd name="T31" fmla="*/ 73 h 89"/>
              <a:gd name="T32" fmla="*/ 15 w 89"/>
              <a:gd name="T33" fmla="*/ 79 h 89"/>
              <a:gd name="T34" fmla="*/ 23 w 89"/>
              <a:gd name="T35" fmla="*/ 84 h 89"/>
              <a:gd name="T36" fmla="*/ 30 w 89"/>
              <a:gd name="T37" fmla="*/ 87 h 89"/>
              <a:gd name="T38" fmla="*/ 39 w 89"/>
              <a:gd name="T39" fmla="*/ 89 h 89"/>
              <a:gd name="T40" fmla="*/ 48 w 89"/>
              <a:gd name="T41" fmla="*/ 89 h 89"/>
              <a:gd name="T42" fmla="*/ 56 w 89"/>
              <a:gd name="T43" fmla="*/ 87 h 89"/>
              <a:gd name="T44" fmla="*/ 64 w 89"/>
              <a:gd name="T45" fmla="*/ 84 h 89"/>
              <a:gd name="T46" fmla="*/ 71 w 89"/>
              <a:gd name="T47" fmla="*/ 78 h 89"/>
              <a:gd name="T48" fmla="*/ 78 w 89"/>
              <a:gd name="T49" fmla="*/ 72 h 89"/>
              <a:gd name="T50" fmla="*/ 83 w 89"/>
              <a:gd name="T51" fmla="*/ 64 h 89"/>
              <a:gd name="T52" fmla="*/ 86 w 89"/>
              <a:gd name="T53" fmla="*/ 56 h 89"/>
              <a:gd name="T54" fmla="*/ 89 w 89"/>
              <a:gd name="T55" fmla="*/ 47 h 89"/>
              <a:gd name="T56" fmla="*/ 89 w 89"/>
              <a:gd name="T57" fmla="*/ 39 h 89"/>
              <a:gd name="T58" fmla="*/ 87 w 89"/>
              <a:gd name="T59" fmla="*/ 31 h 89"/>
              <a:gd name="T60" fmla="*/ 84 w 89"/>
              <a:gd name="T61" fmla="*/ 22 h 89"/>
              <a:gd name="T62" fmla="*/ 80 w 89"/>
              <a:gd name="T63" fmla="*/ 16 h 89"/>
              <a:gd name="T64" fmla="*/ 73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3" y="9"/>
                </a:moveTo>
                <a:lnTo>
                  <a:pt x="66" y="5"/>
                </a:lnTo>
                <a:lnTo>
                  <a:pt x="58" y="2"/>
                </a:lnTo>
                <a:lnTo>
                  <a:pt x="50" y="0"/>
                </a:lnTo>
                <a:lnTo>
                  <a:pt x="41" y="1"/>
                </a:lnTo>
                <a:lnTo>
                  <a:pt x="32" y="2"/>
                </a:lnTo>
                <a:lnTo>
                  <a:pt x="25" y="5"/>
                </a:lnTo>
                <a:lnTo>
                  <a:pt x="17" y="10"/>
                </a:lnTo>
                <a:lnTo>
                  <a:pt x="11" y="17"/>
                </a:lnTo>
                <a:lnTo>
                  <a:pt x="5" y="24"/>
                </a:lnTo>
                <a:lnTo>
                  <a:pt x="2" y="33"/>
                </a:lnTo>
                <a:lnTo>
                  <a:pt x="0" y="42"/>
                </a:lnTo>
                <a:lnTo>
                  <a:pt x="0" y="50"/>
                </a:lnTo>
                <a:lnTo>
                  <a:pt x="1" y="58"/>
                </a:lnTo>
                <a:lnTo>
                  <a:pt x="4" y="66"/>
                </a:lnTo>
                <a:lnTo>
                  <a:pt x="9" y="73"/>
                </a:lnTo>
                <a:lnTo>
                  <a:pt x="15" y="79"/>
                </a:lnTo>
                <a:lnTo>
                  <a:pt x="23" y="84"/>
                </a:lnTo>
                <a:lnTo>
                  <a:pt x="30" y="87"/>
                </a:lnTo>
                <a:lnTo>
                  <a:pt x="39" y="89"/>
                </a:lnTo>
                <a:lnTo>
                  <a:pt x="48" y="89"/>
                </a:lnTo>
                <a:lnTo>
                  <a:pt x="56" y="87"/>
                </a:lnTo>
                <a:lnTo>
                  <a:pt x="64" y="84"/>
                </a:lnTo>
                <a:lnTo>
                  <a:pt x="71" y="78"/>
                </a:lnTo>
                <a:lnTo>
                  <a:pt x="78" y="72"/>
                </a:lnTo>
                <a:lnTo>
                  <a:pt x="83" y="64"/>
                </a:lnTo>
                <a:lnTo>
                  <a:pt x="86" y="56"/>
                </a:lnTo>
                <a:lnTo>
                  <a:pt x="89" y="47"/>
                </a:lnTo>
                <a:lnTo>
                  <a:pt x="89" y="39"/>
                </a:lnTo>
                <a:lnTo>
                  <a:pt x="87"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4" name="Freeform 112"/>
          <p:cNvSpPr>
            <a:spLocks/>
          </p:cNvSpPr>
          <p:nvPr/>
        </p:nvSpPr>
        <p:spPr bwMode="auto">
          <a:xfrm>
            <a:off x="1392238" y="5114702"/>
            <a:ext cx="69850" cy="71437"/>
          </a:xfrm>
          <a:custGeom>
            <a:avLst/>
            <a:gdLst>
              <a:gd name="T0" fmla="*/ 73 w 88"/>
              <a:gd name="T1" fmla="*/ 10 h 89"/>
              <a:gd name="T2" fmla="*/ 66 w 88"/>
              <a:gd name="T3" fmla="*/ 5 h 89"/>
              <a:gd name="T4" fmla="*/ 58 w 88"/>
              <a:gd name="T5" fmla="*/ 2 h 89"/>
              <a:gd name="T6" fmla="*/ 50 w 88"/>
              <a:gd name="T7" fmla="*/ 0 h 89"/>
              <a:gd name="T8" fmla="*/ 41 w 88"/>
              <a:gd name="T9" fmla="*/ 1 h 89"/>
              <a:gd name="T10" fmla="*/ 33 w 88"/>
              <a:gd name="T11" fmla="*/ 2 h 89"/>
              <a:gd name="T12" fmla="*/ 25 w 88"/>
              <a:gd name="T13" fmla="*/ 5 h 89"/>
              <a:gd name="T14" fmla="*/ 18 w 88"/>
              <a:gd name="T15" fmla="*/ 11 h 89"/>
              <a:gd name="T16" fmla="*/ 11 w 88"/>
              <a:gd name="T17" fmla="*/ 17 h 89"/>
              <a:gd name="T18" fmla="*/ 6 w 88"/>
              <a:gd name="T19" fmla="*/ 25 h 89"/>
              <a:gd name="T20" fmla="*/ 3 w 88"/>
              <a:gd name="T21" fmla="*/ 33 h 89"/>
              <a:gd name="T22" fmla="*/ 0 w 88"/>
              <a:gd name="T23" fmla="*/ 42 h 89"/>
              <a:gd name="T24" fmla="*/ 0 w 88"/>
              <a:gd name="T25" fmla="*/ 51 h 89"/>
              <a:gd name="T26" fmla="*/ 1 w 88"/>
              <a:gd name="T27" fmla="*/ 59 h 89"/>
              <a:gd name="T28" fmla="*/ 5 w 88"/>
              <a:gd name="T29" fmla="*/ 67 h 89"/>
              <a:gd name="T30" fmla="*/ 9 w 88"/>
              <a:gd name="T31" fmla="*/ 74 h 89"/>
              <a:gd name="T32" fmla="*/ 16 w 88"/>
              <a:gd name="T33" fmla="*/ 80 h 89"/>
              <a:gd name="T34" fmla="*/ 22 w 88"/>
              <a:gd name="T35" fmla="*/ 84 h 89"/>
              <a:gd name="T36" fmla="*/ 31 w 88"/>
              <a:gd name="T37" fmla="*/ 87 h 89"/>
              <a:gd name="T38" fmla="*/ 38 w 88"/>
              <a:gd name="T39" fmla="*/ 89 h 89"/>
              <a:gd name="T40" fmla="*/ 47 w 88"/>
              <a:gd name="T41" fmla="*/ 89 h 89"/>
              <a:gd name="T42" fmla="*/ 55 w 88"/>
              <a:gd name="T43" fmla="*/ 87 h 89"/>
              <a:gd name="T44" fmla="*/ 63 w 88"/>
              <a:gd name="T45" fmla="*/ 84 h 89"/>
              <a:gd name="T46" fmla="*/ 71 w 88"/>
              <a:gd name="T47" fmla="*/ 79 h 89"/>
              <a:gd name="T48" fmla="*/ 77 w 88"/>
              <a:gd name="T49" fmla="*/ 72 h 89"/>
              <a:gd name="T50" fmla="*/ 82 w 88"/>
              <a:gd name="T51" fmla="*/ 65 h 89"/>
              <a:gd name="T52" fmla="*/ 86 w 88"/>
              <a:gd name="T53" fmla="*/ 56 h 89"/>
              <a:gd name="T54" fmla="*/ 88 w 88"/>
              <a:gd name="T55" fmla="*/ 47 h 89"/>
              <a:gd name="T56" fmla="*/ 88 w 88"/>
              <a:gd name="T57" fmla="*/ 39 h 89"/>
              <a:gd name="T58" fmla="*/ 87 w 88"/>
              <a:gd name="T59" fmla="*/ 30 h 89"/>
              <a:gd name="T60" fmla="*/ 84 w 88"/>
              <a:gd name="T61" fmla="*/ 22 h 89"/>
              <a:gd name="T62" fmla="*/ 79 w 88"/>
              <a:gd name="T63" fmla="*/ 15 h 89"/>
              <a:gd name="T64" fmla="*/ 73 w 88"/>
              <a:gd name="T65" fmla="*/ 10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9"/>
              <a:gd name="T101" fmla="*/ 88 w 88"/>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9">
                <a:moveTo>
                  <a:pt x="73" y="10"/>
                </a:moveTo>
                <a:lnTo>
                  <a:pt x="66" y="5"/>
                </a:lnTo>
                <a:lnTo>
                  <a:pt x="58" y="2"/>
                </a:lnTo>
                <a:lnTo>
                  <a:pt x="50" y="0"/>
                </a:lnTo>
                <a:lnTo>
                  <a:pt x="41" y="1"/>
                </a:lnTo>
                <a:lnTo>
                  <a:pt x="33" y="2"/>
                </a:lnTo>
                <a:lnTo>
                  <a:pt x="25" y="5"/>
                </a:lnTo>
                <a:lnTo>
                  <a:pt x="18" y="11"/>
                </a:lnTo>
                <a:lnTo>
                  <a:pt x="11" y="17"/>
                </a:lnTo>
                <a:lnTo>
                  <a:pt x="6" y="25"/>
                </a:lnTo>
                <a:lnTo>
                  <a:pt x="3" y="33"/>
                </a:lnTo>
                <a:lnTo>
                  <a:pt x="0" y="42"/>
                </a:lnTo>
                <a:lnTo>
                  <a:pt x="0" y="51"/>
                </a:lnTo>
                <a:lnTo>
                  <a:pt x="1" y="59"/>
                </a:lnTo>
                <a:lnTo>
                  <a:pt x="5" y="67"/>
                </a:lnTo>
                <a:lnTo>
                  <a:pt x="9" y="74"/>
                </a:lnTo>
                <a:lnTo>
                  <a:pt x="16" y="80"/>
                </a:lnTo>
                <a:lnTo>
                  <a:pt x="22" y="84"/>
                </a:lnTo>
                <a:lnTo>
                  <a:pt x="31" y="87"/>
                </a:lnTo>
                <a:lnTo>
                  <a:pt x="38" y="89"/>
                </a:lnTo>
                <a:lnTo>
                  <a:pt x="47" y="89"/>
                </a:lnTo>
                <a:lnTo>
                  <a:pt x="55" y="87"/>
                </a:lnTo>
                <a:lnTo>
                  <a:pt x="63" y="84"/>
                </a:lnTo>
                <a:lnTo>
                  <a:pt x="71" y="79"/>
                </a:lnTo>
                <a:lnTo>
                  <a:pt x="77" y="72"/>
                </a:lnTo>
                <a:lnTo>
                  <a:pt x="82" y="65"/>
                </a:lnTo>
                <a:lnTo>
                  <a:pt x="86" y="56"/>
                </a:lnTo>
                <a:lnTo>
                  <a:pt x="88" y="47"/>
                </a:lnTo>
                <a:lnTo>
                  <a:pt x="88" y="39"/>
                </a:lnTo>
                <a:lnTo>
                  <a:pt x="87" y="30"/>
                </a:lnTo>
                <a:lnTo>
                  <a:pt x="84" y="22"/>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5" name="Freeform 113"/>
          <p:cNvSpPr>
            <a:spLocks/>
          </p:cNvSpPr>
          <p:nvPr/>
        </p:nvSpPr>
        <p:spPr bwMode="auto">
          <a:xfrm>
            <a:off x="1198563" y="4727352"/>
            <a:ext cx="69850" cy="71437"/>
          </a:xfrm>
          <a:custGeom>
            <a:avLst/>
            <a:gdLst>
              <a:gd name="T0" fmla="*/ 74 w 89"/>
              <a:gd name="T1" fmla="*/ 9 h 90"/>
              <a:gd name="T2" fmla="*/ 66 w 89"/>
              <a:gd name="T3" fmla="*/ 5 h 90"/>
              <a:gd name="T4" fmla="*/ 59 w 89"/>
              <a:gd name="T5" fmla="*/ 2 h 90"/>
              <a:gd name="T6" fmla="*/ 50 w 89"/>
              <a:gd name="T7" fmla="*/ 0 h 90"/>
              <a:gd name="T8" fmla="*/ 41 w 89"/>
              <a:gd name="T9" fmla="*/ 1 h 90"/>
              <a:gd name="T10" fmla="*/ 33 w 89"/>
              <a:gd name="T11" fmla="*/ 2 h 90"/>
              <a:gd name="T12" fmla="*/ 25 w 89"/>
              <a:gd name="T13" fmla="*/ 6 h 90"/>
              <a:gd name="T14" fmla="*/ 18 w 89"/>
              <a:gd name="T15" fmla="*/ 11 h 90"/>
              <a:gd name="T16" fmla="*/ 11 w 89"/>
              <a:gd name="T17" fmla="*/ 18 h 90"/>
              <a:gd name="T18" fmla="*/ 6 w 89"/>
              <a:gd name="T19" fmla="*/ 25 h 90"/>
              <a:gd name="T20" fmla="*/ 2 w 89"/>
              <a:gd name="T21" fmla="*/ 34 h 90"/>
              <a:gd name="T22" fmla="*/ 0 w 89"/>
              <a:gd name="T23" fmla="*/ 43 h 90"/>
              <a:gd name="T24" fmla="*/ 0 w 89"/>
              <a:gd name="T25" fmla="*/ 51 h 90"/>
              <a:gd name="T26" fmla="*/ 1 w 89"/>
              <a:gd name="T27" fmla="*/ 59 h 90"/>
              <a:gd name="T28" fmla="*/ 5 w 89"/>
              <a:gd name="T29" fmla="*/ 68 h 90"/>
              <a:gd name="T30" fmla="*/ 9 w 89"/>
              <a:gd name="T31" fmla="*/ 74 h 90"/>
              <a:gd name="T32" fmla="*/ 15 w 89"/>
              <a:gd name="T33" fmla="*/ 81 h 90"/>
              <a:gd name="T34" fmla="*/ 23 w 89"/>
              <a:gd name="T35" fmla="*/ 85 h 90"/>
              <a:gd name="T36" fmla="*/ 31 w 89"/>
              <a:gd name="T37" fmla="*/ 88 h 90"/>
              <a:gd name="T38" fmla="*/ 39 w 89"/>
              <a:gd name="T39" fmla="*/ 90 h 90"/>
              <a:gd name="T40" fmla="*/ 48 w 89"/>
              <a:gd name="T41" fmla="*/ 89 h 90"/>
              <a:gd name="T42" fmla="*/ 56 w 89"/>
              <a:gd name="T43" fmla="*/ 88 h 90"/>
              <a:gd name="T44" fmla="*/ 64 w 89"/>
              <a:gd name="T45" fmla="*/ 84 h 90"/>
              <a:gd name="T46" fmla="*/ 72 w 89"/>
              <a:gd name="T47" fmla="*/ 78 h 90"/>
              <a:gd name="T48" fmla="*/ 78 w 89"/>
              <a:gd name="T49" fmla="*/ 72 h 90"/>
              <a:gd name="T50" fmla="*/ 83 w 89"/>
              <a:gd name="T51" fmla="*/ 64 h 90"/>
              <a:gd name="T52" fmla="*/ 87 w 89"/>
              <a:gd name="T53" fmla="*/ 56 h 90"/>
              <a:gd name="T54" fmla="*/ 89 w 89"/>
              <a:gd name="T55" fmla="*/ 47 h 90"/>
              <a:gd name="T56" fmla="*/ 89 w 89"/>
              <a:gd name="T57" fmla="*/ 39 h 90"/>
              <a:gd name="T58" fmla="*/ 88 w 89"/>
              <a:gd name="T59" fmla="*/ 31 h 90"/>
              <a:gd name="T60" fmla="*/ 85 w 89"/>
              <a:gd name="T61" fmla="*/ 22 h 90"/>
              <a:gd name="T62" fmla="*/ 80 w 89"/>
              <a:gd name="T63" fmla="*/ 16 h 90"/>
              <a:gd name="T64" fmla="*/ 74 w 89"/>
              <a:gd name="T65" fmla="*/ 9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0"/>
              <a:gd name="T101" fmla="*/ 89 w 89"/>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0">
                <a:moveTo>
                  <a:pt x="74" y="9"/>
                </a:moveTo>
                <a:lnTo>
                  <a:pt x="66" y="5"/>
                </a:lnTo>
                <a:lnTo>
                  <a:pt x="59" y="2"/>
                </a:lnTo>
                <a:lnTo>
                  <a:pt x="50" y="0"/>
                </a:lnTo>
                <a:lnTo>
                  <a:pt x="41" y="1"/>
                </a:lnTo>
                <a:lnTo>
                  <a:pt x="33" y="2"/>
                </a:lnTo>
                <a:lnTo>
                  <a:pt x="25" y="6"/>
                </a:lnTo>
                <a:lnTo>
                  <a:pt x="18" y="11"/>
                </a:lnTo>
                <a:lnTo>
                  <a:pt x="11" y="18"/>
                </a:lnTo>
                <a:lnTo>
                  <a:pt x="6" y="25"/>
                </a:lnTo>
                <a:lnTo>
                  <a:pt x="2" y="34"/>
                </a:lnTo>
                <a:lnTo>
                  <a:pt x="0" y="43"/>
                </a:lnTo>
                <a:lnTo>
                  <a:pt x="0" y="51"/>
                </a:lnTo>
                <a:lnTo>
                  <a:pt x="1" y="59"/>
                </a:lnTo>
                <a:lnTo>
                  <a:pt x="5" y="68"/>
                </a:lnTo>
                <a:lnTo>
                  <a:pt x="9" y="74"/>
                </a:lnTo>
                <a:lnTo>
                  <a:pt x="15" y="81"/>
                </a:lnTo>
                <a:lnTo>
                  <a:pt x="23" y="85"/>
                </a:lnTo>
                <a:lnTo>
                  <a:pt x="31" y="88"/>
                </a:lnTo>
                <a:lnTo>
                  <a:pt x="39" y="90"/>
                </a:lnTo>
                <a:lnTo>
                  <a:pt x="48" y="89"/>
                </a:lnTo>
                <a:lnTo>
                  <a:pt x="56" y="88"/>
                </a:lnTo>
                <a:lnTo>
                  <a:pt x="64" y="84"/>
                </a:lnTo>
                <a:lnTo>
                  <a:pt x="72" y="78"/>
                </a:lnTo>
                <a:lnTo>
                  <a:pt x="78" y="72"/>
                </a:lnTo>
                <a:lnTo>
                  <a:pt x="83" y="64"/>
                </a:lnTo>
                <a:lnTo>
                  <a:pt x="87" y="56"/>
                </a:lnTo>
                <a:lnTo>
                  <a:pt x="89" y="47"/>
                </a:lnTo>
                <a:lnTo>
                  <a:pt x="89" y="39"/>
                </a:lnTo>
                <a:lnTo>
                  <a:pt x="88" y="31"/>
                </a:lnTo>
                <a:lnTo>
                  <a:pt x="85" y="22"/>
                </a:lnTo>
                <a:lnTo>
                  <a:pt x="80" y="16"/>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6" name="Freeform 114"/>
          <p:cNvSpPr>
            <a:spLocks/>
          </p:cNvSpPr>
          <p:nvPr/>
        </p:nvSpPr>
        <p:spPr bwMode="auto">
          <a:xfrm>
            <a:off x="958850" y="5073427"/>
            <a:ext cx="71438" cy="71437"/>
          </a:xfrm>
          <a:custGeom>
            <a:avLst/>
            <a:gdLst>
              <a:gd name="T0" fmla="*/ 73 w 88"/>
              <a:gd name="T1" fmla="*/ 10 h 90"/>
              <a:gd name="T2" fmla="*/ 66 w 88"/>
              <a:gd name="T3" fmla="*/ 5 h 90"/>
              <a:gd name="T4" fmla="*/ 58 w 88"/>
              <a:gd name="T5" fmla="*/ 2 h 90"/>
              <a:gd name="T6" fmla="*/ 50 w 88"/>
              <a:gd name="T7" fmla="*/ 0 h 90"/>
              <a:gd name="T8" fmla="*/ 41 w 88"/>
              <a:gd name="T9" fmla="*/ 1 h 90"/>
              <a:gd name="T10" fmla="*/ 32 w 88"/>
              <a:gd name="T11" fmla="*/ 2 h 90"/>
              <a:gd name="T12" fmla="*/ 25 w 88"/>
              <a:gd name="T13" fmla="*/ 5 h 90"/>
              <a:gd name="T14" fmla="*/ 17 w 88"/>
              <a:gd name="T15" fmla="*/ 11 h 90"/>
              <a:gd name="T16" fmla="*/ 11 w 88"/>
              <a:gd name="T17" fmla="*/ 17 h 90"/>
              <a:gd name="T18" fmla="*/ 5 w 88"/>
              <a:gd name="T19" fmla="*/ 25 h 90"/>
              <a:gd name="T20" fmla="*/ 2 w 88"/>
              <a:gd name="T21" fmla="*/ 33 h 90"/>
              <a:gd name="T22" fmla="*/ 0 w 88"/>
              <a:gd name="T23" fmla="*/ 42 h 90"/>
              <a:gd name="T24" fmla="*/ 0 w 88"/>
              <a:gd name="T25" fmla="*/ 51 h 90"/>
              <a:gd name="T26" fmla="*/ 1 w 88"/>
              <a:gd name="T27" fmla="*/ 58 h 90"/>
              <a:gd name="T28" fmla="*/ 4 w 88"/>
              <a:gd name="T29" fmla="*/ 67 h 90"/>
              <a:gd name="T30" fmla="*/ 9 w 88"/>
              <a:gd name="T31" fmla="*/ 73 h 90"/>
              <a:gd name="T32" fmla="*/ 15 w 88"/>
              <a:gd name="T33" fmla="*/ 80 h 90"/>
              <a:gd name="T34" fmla="*/ 23 w 88"/>
              <a:gd name="T35" fmla="*/ 84 h 90"/>
              <a:gd name="T36" fmla="*/ 30 w 88"/>
              <a:gd name="T37" fmla="*/ 87 h 90"/>
              <a:gd name="T38" fmla="*/ 39 w 88"/>
              <a:gd name="T39" fmla="*/ 90 h 90"/>
              <a:gd name="T40" fmla="*/ 47 w 88"/>
              <a:gd name="T41" fmla="*/ 90 h 90"/>
              <a:gd name="T42" fmla="*/ 56 w 88"/>
              <a:gd name="T43" fmla="*/ 87 h 90"/>
              <a:gd name="T44" fmla="*/ 64 w 88"/>
              <a:gd name="T45" fmla="*/ 84 h 90"/>
              <a:gd name="T46" fmla="*/ 71 w 88"/>
              <a:gd name="T47" fmla="*/ 79 h 90"/>
              <a:gd name="T48" fmla="*/ 78 w 88"/>
              <a:gd name="T49" fmla="*/ 72 h 90"/>
              <a:gd name="T50" fmla="*/ 83 w 88"/>
              <a:gd name="T51" fmla="*/ 65 h 90"/>
              <a:gd name="T52" fmla="*/ 86 w 88"/>
              <a:gd name="T53" fmla="*/ 56 h 90"/>
              <a:gd name="T54" fmla="*/ 88 w 88"/>
              <a:gd name="T55" fmla="*/ 47 h 90"/>
              <a:gd name="T56" fmla="*/ 88 w 88"/>
              <a:gd name="T57" fmla="*/ 40 h 90"/>
              <a:gd name="T58" fmla="*/ 87 w 88"/>
              <a:gd name="T59" fmla="*/ 31 h 90"/>
              <a:gd name="T60" fmla="*/ 84 w 88"/>
              <a:gd name="T61" fmla="*/ 23 h 90"/>
              <a:gd name="T62" fmla="*/ 80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8" y="2"/>
                </a:lnTo>
                <a:lnTo>
                  <a:pt x="50" y="0"/>
                </a:lnTo>
                <a:lnTo>
                  <a:pt x="41" y="1"/>
                </a:lnTo>
                <a:lnTo>
                  <a:pt x="32" y="2"/>
                </a:lnTo>
                <a:lnTo>
                  <a:pt x="25" y="5"/>
                </a:lnTo>
                <a:lnTo>
                  <a:pt x="17" y="11"/>
                </a:lnTo>
                <a:lnTo>
                  <a:pt x="11" y="17"/>
                </a:lnTo>
                <a:lnTo>
                  <a:pt x="5" y="25"/>
                </a:lnTo>
                <a:lnTo>
                  <a:pt x="2" y="33"/>
                </a:lnTo>
                <a:lnTo>
                  <a:pt x="0" y="42"/>
                </a:lnTo>
                <a:lnTo>
                  <a:pt x="0" y="51"/>
                </a:lnTo>
                <a:lnTo>
                  <a:pt x="1" y="58"/>
                </a:lnTo>
                <a:lnTo>
                  <a:pt x="4" y="67"/>
                </a:lnTo>
                <a:lnTo>
                  <a:pt x="9" y="73"/>
                </a:lnTo>
                <a:lnTo>
                  <a:pt x="15" y="80"/>
                </a:lnTo>
                <a:lnTo>
                  <a:pt x="23" y="84"/>
                </a:lnTo>
                <a:lnTo>
                  <a:pt x="30" y="87"/>
                </a:lnTo>
                <a:lnTo>
                  <a:pt x="39" y="90"/>
                </a:lnTo>
                <a:lnTo>
                  <a:pt x="47" y="90"/>
                </a:lnTo>
                <a:lnTo>
                  <a:pt x="56" y="87"/>
                </a:lnTo>
                <a:lnTo>
                  <a:pt x="64" y="84"/>
                </a:lnTo>
                <a:lnTo>
                  <a:pt x="71" y="79"/>
                </a:lnTo>
                <a:lnTo>
                  <a:pt x="78"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7" name="Freeform 115"/>
          <p:cNvSpPr>
            <a:spLocks/>
          </p:cNvSpPr>
          <p:nvPr/>
        </p:nvSpPr>
        <p:spPr bwMode="auto">
          <a:xfrm>
            <a:off x="1631950" y="4686077"/>
            <a:ext cx="69850" cy="69850"/>
          </a:xfrm>
          <a:custGeom>
            <a:avLst/>
            <a:gdLst>
              <a:gd name="T0" fmla="*/ 73 w 88"/>
              <a:gd name="T1" fmla="*/ 8 h 88"/>
              <a:gd name="T2" fmla="*/ 66 w 88"/>
              <a:gd name="T3" fmla="*/ 4 h 88"/>
              <a:gd name="T4" fmla="*/ 58 w 88"/>
              <a:gd name="T5" fmla="*/ 1 h 88"/>
              <a:gd name="T6" fmla="*/ 49 w 88"/>
              <a:gd name="T7" fmla="*/ 0 h 88"/>
              <a:gd name="T8" fmla="*/ 41 w 88"/>
              <a:gd name="T9" fmla="*/ 0 h 88"/>
              <a:gd name="T10" fmla="*/ 32 w 88"/>
              <a:gd name="T11" fmla="*/ 2 h 88"/>
              <a:gd name="T12" fmla="*/ 25 w 88"/>
              <a:gd name="T13" fmla="*/ 5 h 88"/>
              <a:gd name="T14" fmla="*/ 17 w 88"/>
              <a:gd name="T15" fmla="*/ 10 h 88"/>
              <a:gd name="T16" fmla="*/ 11 w 88"/>
              <a:gd name="T17" fmla="*/ 17 h 88"/>
              <a:gd name="T18" fmla="*/ 5 w 88"/>
              <a:gd name="T19" fmla="*/ 25 h 88"/>
              <a:gd name="T20" fmla="*/ 2 w 88"/>
              <a:gd name="T21" fmla="*/ 33 h 88"/>
              <a:gd name="T22" fmla="*/ 0 w 88"/>
              <a:gd name="T23" fmla="*/ 42 h 88"/>
              <a:gd name="T24" fmla="*/ 0 w 88"/>
              <a:gd name="T25" fmla="*/ 50 h 88"/>
              <a:gd name="T26" fmla="*/ 1 w 88"/>
              <a:gd name="T27" fmla="*/ 58 h 88"/>
              <a:gd name="T28" fmla="*/ 3 w 88"/>
              <a:gd name="T29" fmla="*/ 67 h 88"/>
              <a:gd name="T30" fmla="*/ 7 w 88"/>
              <a:gd name="T31" fmla="*/ 73 h 88"/>
              <a:gd name="T32" fmla="*/ 14 w 88"/>
              <a:gd name="T33" fmla="*/ 80 h 88"/>
              <a:gd name="T34" fmla="*/ 21 w 88"/>
              <a:gd name="T35" fmla="*/ 84 h 88"/>
              <a:gd name="T36" fmla="*/ 29 w 88"/>
              <a:gd name="T37" fmla="*/ 87 h 88"/>
              <a:gd name="T38" fmla="*/ 38 w 88"/>
              <a:gd name="T39" fmla="*/ 88 h 88"/>
              <a:gd name="T40" fmla="*/ 46 w 88"/>
              <a:gd name="T41" fmla="*/ 88 h 88"/>
              <a:gd name="T42" fmla="*/ 55 w 88"/>
              <a:gd name="T43" fmla="*/ 86 h 88"/>
              <a:gd name="T44" fmla="*/ 62 w 88"/>
              <a:gd name="T45" fmla="*/ 83 h 88"/>
              <a:gd name="T46" fmla="*/ 70 w 88"/>
              <a:gd name="T47" fmla="*/ 77 h 88"/>
              <a:gd name="T48" fmla="*/ 76 w 88"/>
              <a:gd name="T49" fmla="*/ 71 h 88"/>
              <a:gd name="T50" fmla="*/ 82 w 88"/>
              <a:gd name="T51" fmla="*/ 63 h 88"/>
              <a:gd name="T52" fmla="*/ 85 w 88"/>
              <a:gd name="T53" fmla="*/ 55 h 88"/>
              <a:gd name="T54" fmla="*/ 87 w 88"/>
              <a:gd name="T55" fmla="*/ 46 h 88"/>
              <a:gd name="T56" fmla="*/ 88 w 88"/>
              <a:gd name="T57" fmla="*/ 39 h 88"/>
              <a:gd name="T58" fmla="*/ 86 w 88"/>
              <a:gd name="T59" fmla="*/ 30 h 88"/>
              <a:gd name="T60" fmla="*/ 84 w 88"/>
              <a:gd name="T61" fmla="*/ 21 h 88"/>
              <a:gd name="T62" fmla="*/ 80 w 88"/>
              <a:gd name="T63" fmla="*/ 15 h 88"/>
              <a:gd name="T64" fmla="*/ 73 w 88"/>
              <a:gd name="T65" fmla="*/ 8 h 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8"/>
              <a:gd name="T101" fmla="*/ 88 w 88"/>
              <a:gd name="T102" fmla="*/ 88 h 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8">
                <a:moveTo>
                  <a:pt x="73" y="8"/>
                </a:moveTo>
                <a:lnTo>
                  <a:pt x="66" y="4"/>
                </a:lnTo>
                <a:lnTo>
                  <a:pt x="58" y="1"/>
                </a:lnTo>
                <a:lnTo>
                  <a:pt x="49" y="0"/>
                </a:lnTo>
                <a:lnTo>
                  <a:pt x="41" y="0"/>
                </a:lnTo>
                <a:lnTo>
                  <a:pt x="32" y="2"/>
                </a:lnTo>
                <a:lnTo>
                  <a:pt x="25" y="5"/>
                </a:lnTo>
                <a:lnTo>
                  <a:pt x="17" y="10"/>
                </a:lnTo>
                <a:lnTo>
                  <a:pt x="11" y="17"/>
                </a:lnTo>
                <a:lnTo>
                  <a:pt x="5" y="25"/>
                </a:lnTo>
                <a:lnTo>
                  <a:pt x="2" y="33"/>
                </a:lnTo>
                <a:lnTo>
                  <a:pt x="0" y="42"/>
                </a:lnTo>
                <a:lnTo>
                  <a:pt x="0" y="50"/>
                </a:lnTo>
                <a:lnTo>
                  <a:pt x="1" y="58"/>
                </a:lnTo>
                <a:lnTo>
                  <a:pt x="3" y="67"/>
                </a:lnTo>
                <a:lnTo>
                  <a:pt x="7" y="73"/>
                </a:lnTo>
                <a:lnTo>
                  <a:pt x="14" y="80"/>
                </a:lnTo>
                <a:lnTo>
                  <a:pt x="21" y="84"/>
                </a:lnTo>
                <a:lnTo>
                  <a:pt x="29" y="87"/>
                </a:lnTo>
                <a:lnTo>
                  <a:pt x="38" y="88"/>
                </a:lnTo>
                <a:lnTo>
                  <a:pt x="46" y="88"/>
                </a:lnTo>
                <a:lnTo>
                  <a:pt x="55" y="86"/>
                </a:lnTo>
                <a:lnTo>
                  <a:pt x="62" y="83"/>
                </a:lnTo>
                <a:lnTo>
                  <a:pt x="70" y="77"/>
                </a:lnTo>
                <a:lnTo>
                  <a:pt x="76" y="71"/>
                </a:lnTo>
                <a:lnTo>
                  <a:pt x="82" y="63"/>
                </a:lnTo>
                <a:lnTo>
                  <a:pt x="85" y="55"/>
                </a:lnTo>
                <a:lnTo>
                  <a:pt x="87" y="46"/>
                </a:lnTo>
                <a:lnTo>
                  <a:pt x="88" y="39"/>
                </a:lnTo>
                <a:lnTo>
                  <a:pt x="86" y="30"/>
                </a:lnTo>
                <a:lnTo>
                  <a:pt x="84" y="21"/>
                </a:lnTo>
                <a:lnTo>
                  <a:pt x="80" y="15"/>
                </a:lnTo>
                <a:lnTo>
                  <a:pt x="73"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8" name="Freeform 116"/>
          <p:cNvSpPr>
            <a:spLocks/>
          </p:cNvSpPr>
          <p:nvPr/>
        </p:nvSpPr>
        <p:spPr bwMode="auto">
          <a:xfrm>
            <a:off x="2860675" y="5041677"/>
            <a:ext cx="71438" cy="71437"/>
          </a:xfrm>
          <a:custGeom>
            <a:avLst/>
            <a:gdLst>
              <a:gd name="T0" fmla="*/ 73 w 88"/>
              <a:gd name="T1" fmla="*/ 10 h 91"/>
              <a:gd name="T2" fmla="*/ 66 w 88"/>
              <a:gd name="T3" fmla="*/ 5 h 91"/>
              <a:gd name="T4" fmla="*/ 58 w 88"/>
              <a:gd name="T5" fmla="*/ 2 h 91"/>
              <a:gd name="T6" fmla="*/ 49 w 88"/>
              <a:gd name="T7" fmla="*/ 0 h 91"/>
              <a:gd name="T8" fmla="*/ 41 w 88"/>
              <a:gd name="T9" fmla="*/ 1 h 91"/>
              <a:gd name="T10" fmla="*/ 32 w 88"/>
              <a:gd name="T11" fmla="*/ 2 h 91"/>
              <a:gd name="T12" fmla="*/ 25 w 88"/>
              <a:gd name="T13" fmla="*/ 6 h 91"/>
              <a:gd name="T14" fmla="*/ 17 w 88"/>
              <a:gd name="T15" fmla="*/ 12 h 91"/>
              <a:gd name="T16" fmla="*/ 11 w 88"/>
              <a:gd name="T17" fmla="*/ 18 h 91"/>
              <a:gd name="T18" fmla="*/ 5 w 88"/>
              <a:gd name="T19" fmla="*/ 26 h 91"/>
              <a:gd name="T20" fmla="*/ 2 w 88"/>
              <a:gd name="T21" fmla="*/ 34 h 91"/>
              <a:gd name="T22" fmla="*/ 0 w 88"/>
              <a:gd name="T23" fmla="*/ 43 h 91"/>
              <a:gd name="T24" fmla="*/ 0 w 88"/>
              <a:gd name="T25" fmla="*/ 52 h 91"/>
              <a:gd name="T26" fmla="*/ 1 w 88"/>
              <a:gd name="T27" fmla="*/ 59 h 91"/>
              <a:gd name="T28" fmla="*/ 4 w 88"/>
              <a:gd name="T29" fmla="*/ 68 h 91"/>
              <a:gd name="T30" fmla="*/ 8 w 88"/>
              <a:gd name="T31" fmla="*/ 74 h 91"/>
              <a:gd name="T32" fmla="*/ 15 w 88"/>
              <a:gd name="T33" fmla="*/ 81 h 91"/>
              <a:gd name="T34" fmla="*/ 22 w 88"/>
              <a:gd name="T35" fmla="*/ 85 h 91"/>
              <a:gd name="T36" fmla="*/ 30 w 88"/>
              <a:gd name="T37" fmla="*/ 88 h 91"/>
              <a:gd name="T38" fmla="*/ 39 w 88"/>
              <a:gd name="T39" fmla="*/ 91 h 91"/>
              <a:gd name="T40" fmla="*/ 47 w 88"/>
              <a:gd name="T41" fmla="*/ 90 h 91"/>
              <a:gd name="T42" fmla="*/ 56 w 88"/>
              <a:gd name="T43" fmla="*/ 88 h 91"/>
              <a:gd name="T44" fmla="*/ 63 w 88"/>
              <a:gd name="T45" fmla="*/ 84 h 91"/>
              <a:gd name="T46" fmla="*/ 71 w 88"/>
              <a:gd name="T47" fmla="*/ 79 h 91"/>
              <a:gd name="T48" fmla="*/ 77 w 88"/>
              <a:gd name="T49" fmla="*/ 72 h 91"/>
              <a:gd name="T50" fmla="*/ 83 w 88"/>
              <a:gd name="T51" fmla="*/ 65 h 91"/>
              <a:gd name="T52" fmla="*/ 86 w 88"/>
              <a:gd name="T53" fmla="*/ 56 h 91"/>
              <a:gd name="T54" fmla="*/ 88 w 88"/>
              <a:gd name="T55" fmla="*/ 47 h 91"/>
              <a:gd name="T56" fmla="*/ 88 w 88"/>
              <a:gd name="T57" fmla="*/ 40 h 91"/>
              <a:gd name="T58" fmla="*/ 87 w 88"/>
              <a:gd name="T59" fmla="*/ 31 h 91"/>
              <a:gd name="T60" fmla="*/ 84 w 88"/>
              <a:gd name="T61" fmla="*/ 23 h 91"/>
              <a:gd name="T62" fmla="*/ 80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6" y="5"/>
                </a:lnTo>
                <a:lnTo>
                  <a:pt x="58" y="2"/>
                </a:lnTo>
                <a:lnTo>
                  <a:pt x="49" y="0"/>
                </a:lnTo>
                <a:lnTo>
                  <a:pt x="41" y="1"/>
                </a:lnTo>
                <a:lnTo>
                  <a:pt x="32" y="2"/>
                </a:lnTo>
                <a:lnTo>
                  <a:pt x="25" y="6"/>
                </a:lnTo>
                <a:lnTo>
                  <a:pt x="17" y="12"/>
                </a:lnTo>
                <a:lnTo>
                  <a:pt x="11" y="18"/>
                </a:lnTo>
                <a:lnTo>
                  <a:pt x="5" y="26"/>
                </a:lnTo>
                <a:lnTo>
                  <a:pt x="2" y="34"/>
                </a:lnTo>
                <a:lnTo>
                  <a:pt x="0" y="43"/>
                </a:lnTo>
                <a:lnTo>
                  <a:pt x="0" y="52"/>
                </a:lnTo>
                <a:lnTo>
                  <a:pt x="1" y="59"/>
                </a:lnTo>
                <a:lnTo>
                  <a:pt x="4" y="68"/>
                </a:lnTo>
                <a:lnTo>
                  <a:pt x="8" y="74"/>
                </a:lnTo>
                <a:lnTo>
                  <a:pt x="15" y="81"/>
                </a:lnTo>
                <a:lnTo>
                  <a:pt x="22" y="85"/>
                </a:lnTo>
                <a:lnTo>
                  <a:pt x="30" y="88"/>
                </a:lnTo>
                <a:lnTo>
                  <a:pt x="39" y="91"/>
                </a:lnTo>
                <a:lnTo>
                  <a:pt x="47" y="90"/>
                </a:lnTo>
                <a:lnTo>
                  <a:pt x="56" y="88"/>
                </a:lnTo>
                <a:lnTo>
                  <a:pt x="63" y="84"/>
                </a:lnTo>
                <a:lnTo>
                  <a:pt x="71" y="79"/>
                </a:lnTo>
                <a:lnTo>
                  <a:pt x="77"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9" name="Freeform 117"/>
          <p:cNvSpPr>
            <a:spLocks/>
          </p:cNvSpPr>
          <p:nvPr/>
        </p:nvSpPr>
        <p:spPr bwMode="auto">
          <a:xfrm>
            <a:off x="3384550" y="5073427"/>
            <a:ext cx="71438" cy="71437"/>
          </a:xfrm>
          <a:custGeom>
            <a:avLst/>
            <a:gdLst>
              <a:gd name="T0" fmla="*/ 73 w 88"/>
              <a:gd name="T1" fmla="*/ 10 h 90"/>
              <a:gd name="T2" fmla="*/ 66 w 88"/>
              <a:gd name="T3" fmla="*/ 5 h 90"/>
              <a:gd name="T4" fmla="*/ 58 w 88"/>
              <a:gd name="T5" fmla="*/ 2 h 90"/>
              <a:gd name="T6" fmla="*/ 49 w 88"/>
              <a:gd name="T7" fmla="*/ 0 h 90"/>
              <a:gd name="T8" fmla="*/ 41 w 88"/>
              <a:gd name="T9" fmla="*/ 1 h 90"/>
              <a:gd name="T10" fmla="*/ 32 w 88"/>
              <a:gd name="T11" fmla="*/ 2 h 90"/>
              <a:gd name="T12" fmla="*/ 25 w 88"/>
              <a:gd name="T13" fmla="*/ 5 h 90"/>
              <a:gd name="T14" fmla="*/ 17 w 88"/>
              <a:gd name="T15" fmla="*/ 11 h 90"/>
              <a:gd name="T16" fmla="*/ 11 w 88"/>
              <a:gd name="T17" fmla="*/ 17 h 90"/>
              <a:gd name="T18" fmla="*/ 5 w 88"/>
              <a:gd name="T19" fmla="*/ 25 h 90"/>
              <a:gd name="T20" fmla="*/ 2 w 88"/>
              <a:gd name="T21" fmla="*/ 33 h 90"/>
              <a:gd name="T22" fmla="*/ 0 w 88"/>
              <a:gd name="T23" fmla="*/ 42 h 90"/>
              <a:gd name="T24" fmla="*/ 0 w 88"/>
              <a:gd name="T25" fmla="*/ 51 h 90"/>
              <a:gd name="T26" fmla="*/ 1 w 88"/>
              <a:gd name="T27" fmla="*/ 58 h 90"/>
              <a:gd name="T28" fmla="*/ 4 w 88"/>
              <a:gd name="T29" fmla="*/ 67 h 90"/>
              <a:gd name="T30" fmla="*/ 8 w 88"/>
              <a:gd name="T31" fmla="*/ 73 h 90"/>
              <a:gd name="T32" fmla="*/ 15 w 88"/>
              <a:gd name="T33" fmla="*/ 80 h 90"/>
              <a:gd name="T34" fmla="*/ 22 w 88"/>
              <a:gd name="T35" fmla="*/ 84 h 90"/>
              <a:gd name="T36" fmla="*/ 30 w 88"/>
              <a:gd name="T37" fmla="*/ 87 h 90"/>
              <a:gd name="T38" fmla="*/ 39 w 88"/>
              <a:gd name="T39" fmla="*/ 90 h 90"/>
              <a:gd name="T40" fmla="*/ 47 w 88"/>
              <a:gd name="T41" fmla="*/ 90 h 90"/>
              <a:gd name="T42" fmla="*/ 56 w 88"/>
              <a:gd name="T43" fmla="*/ 87 h 90"/>
              <a:gd name="T44" fmla="*/ 63 w 88"/>
              <a:gd name="T45" fmla="*/ 84 h 90"/>
              <a:gd name="T46" fmla="*/ 71 w 88"/>
              <a:gd name="T47" fmla="*/ 79 h 90"/>
              <a:gd name="T48" fmla="*/ 77 w 88"/>
              <a:gd name="T49" fmla="*/ 72 h 90"/>
              <a:gd name="T50" fmla="*/ 83 w 88"/>
              <a:gd name="T51" fmla="*/ 65 h 90"/>
              <a:gd name="T52" fmla="*/ 86 w 88"/>
              <a:gd name="T53" fmla="*/ 56 h 90"/>
              <a:gd name="T54" fmla="*/ 88 w 88"/>
              <a:gd name="T55" fmla="*/ 47 h 90"/>
              <a:gd name="T56" fmla="*/ 88 w 88"/>
              <a:gd name="T57" fmla="*/ 40 h 90"/>
              <a:gd name="T58" fmla="*/ 87 w 88"/>
              <a:gd name="T59" fmla="*/ 31 h 90"/>
              <a:gd name="T60" fmla="*/ 84 w 88"/>
              <a:gd name="T61" fmla="*/ 23 h 90"/>
              <a:gd name="T62" fmla="*/ 80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8" y="2"/>
                </a:lnTo>
                <a:lnTo>
                  <a:pt x="49" y="0"/>
                </a:lnTo>
                <a:lnTo>
                  <a:pt x="41" y="1"/>
                </a:lnTo>
                <a:lnTo>
                  <a:pt x="32" y="2"/>
                </a:lnTo>
                <a:lnTo>
                  <a:pt x="25" y="5"/>
                </a:lnTo>
                <a:lnTo>
                  <a:pt x="17" y="11"/>
                </a:lnTo>
                <a:lnTo>
                  <a:pt x="11" y="17"/>
                </a:lnTo>
                <a:lnTo>
                  <a:pt x="5" y="25"/>
                </a:lnTo>
                <a:lnTo>
                  <a:pt x="2" y="33"/>
                </a:lnTo>
                <a:lnTo>
                  <a:pt x="0" y="42"/>
                </a:lnTo>
                <a:lnTo>
                  <a:pt x="0" y="51"/>
                </a:lnTo>
                <a:lnTo>
                  <a:pt x="1" y="58"/>
                </a:lnTo>
                <a:lnTo>
                  <a:pt x="4" y="67"/>
                </a:lnTo>
                <a:lnTo>
                  <a:pt x="8" y="73"/>
                </a:lnTo>
                <a:lnTo>
                  <a:pt x="15" y="80"/>
                </a:lnTo>
                <a:lnTo>
                  <a:pt x="22" y="84"/>
                </a:lnTo>
                <a:lnTo>
                  <a:pt x="30" y="87"/>
                </a:lnTo>
                <a:lnTo>
                  <a:pt x="39" y="90"/>
                </a:lnTo>
                <a:lnTo>
                  <a:pt x="47" y="90"/>
                </a:lnTo>
                <a:lnTo>
                  <a:pt x="56" y="87"/>
                </a:lnTo>
                <a:lnTo>
                  <a:pt x="63" y="84"/>
                </a:lnTo>
                <a:lnTo>
                  <a:pt x="71" y="79"/>
                </a:lnTo>
                <a:lnTo>
                  <a:pt x="77"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0" name="Freeform 118"/>
          <p:cNvSpPr>
            <a:spLocks/>
          </p:cNvSpPr>
          <p:nvPr/>
        </p:nvSpPr>
        <p:spPr bwMode="auto">
          <a:xfrm>
            <a:off x="2235200" y="5114702"/>
            <a:ext cx="69850" cy="71437"/>
          </a:xfrm>
          <a:custGeom>
            <a:avLst/>
            <a:gdLst>
              <a:gd name="T0" fmla="*/ 73 w 88"/>
              <a:gd name="T1" fmla="*/ 10 h 89"/>
              <a:gd name="T2" fmla="*/ 66 w 88"/>
              <a:gd name="T3" fmla="*/ 5 h 89"/>
              <a:gd name="T4" fmla="*/ 57 w 88"/>
              <a:gd name="T5" fmla="*/ 2 h 89"/>
              <a:gd name="T6" fmla="*/ 50 w 88"/>
              <a:gd name="T7" fmla="*/ 0 h 89"/>
              <a:gd name="T8" fmla="*/ 41 w 88"/>
              <a:gd name="T9" fmla="*/ 1 h 89"/>
              <a:gd name="T10" fmla="*/ 33 w 88"/>
              <a:gd name="T11" fmla="*/ 2 h 89"/>
              <a:gd name="T12" fmla="*/ 25 w 88"/>
              <a:gd name="T13" fmla="*/ 5 h 89"/>
              <a:gd name="T14" fmla="*/ 17 w 88"/>
              <a:gd name="T15" fmla="*/ 11 h 89"/>
              <a:gd name="T16" fmla="*/ 11 w 88"/>
              <a:gd name="T17" fmla="*/ 17 h 89"/>
              <a:gd name="T18" fmla="*/ 6 w 88"/>
              <a:gd name="T19" fmla="*/ 25 h 89"/>
              <a:gd name="T20" fmla="*/ 2 w 88"/>
              <a:gd name="T21" fmla="*/ 33 h 89"/>
              <a:gd name="T22" fmla="*/ 0 w 88"/>
              <a:gd name="T23" fmla="*/ 42 h 89"/>
              <a:gd name="T24" fmla="*/ 0 w 88"/>
              <a:gd name="T25" fmla="*/ 51 h 89"/>
              <a:gd name="T26" fmla="*/ 1 w 88"/>
              <a:gd name="T27" fmla="*/ 59 h 89"/>
              <a:gd name="T28" fmla="*/ 5 w 88"/>
              <a:gd name="T29" fmla="*/ 67 h 89"/>
              <a:gd name="T30" fmla="*/ 9 w 88"/>
              <a:gd name="T31" fmla="*/ 74 h 89"/>
              <a:gd name="T32" fmla="*/ 15 w 88"/>
              <a:gd name="T33" fmla="*/ 80 h 89"/>
              <a:gd name="T34" fmla="*/ 22 w 88"/>
              <a:gd name="T35" fmla="*/ 84 h 89"/>
              <a:gd name="T36" fmla="*/ 30 w 88"/>
              <a:gd name="T37" fmla="*/ 87 h 89"/>
              <a:gd name="T38" fmla="*/ 38 w 88"/>
              <a:gd name="T39" fmla="*/ 89 h 89"/>
              <a:gd name="T40" fmla="*/ 47 w 88"/>
              <a:gd name="T41" fmla="*/ 89 h 89"/>
              <a:gd name="T42" fmla="*/ 55 w 88"/>
              <a:gd name="T43" fmla="*/ 87 h 89"/>
              <a:gd name="T44" fmla="*/ 63 w 88"/>
              <a:gd name="T45" fmla="*/ 84 h 89"/>
              <a:gd name="T46" fmla="*/ 70 w 88"/>
              <a:gd name="T47" fmla="*/ 79 h 89"/>
              <a:gd name="T48" fmla="*/ 77 w 88"/>
              <a:gd name="T49" fmla="*/ 72 h 89"/>
              <a:gd name="T50" fmla="*/ 82 w 88"/>
              <a:gd name="T51" fmla="*/ 65 h 89"/>
              <a:gd name="T52" fmla="*/ 86 w 88"/>
              <a:gd name="T53" fmla="*/ 56 h 89"/>
              <a:gd name="T54" fmla="*/ 88 w 88"/>
              <a:gd name="T55" fmla="*/ 47 h 89"/>
              <a:gd name="T56" fmla="*/ 88 w 88"/>
              <a:gd name="T57" fmla="*/ 39 h 89"/>
              <a:gd name="T58" fmla="*/ 87 w 88"/>
              <a:gd name="T59" fmla="*/ 30 h 89"/>
              <a:gd name="T60" fmla="*/ 83 w 88"/>
              <a:gd name="T61" fmla="*/ 22 h 89"/>
              <a:gd name="T62" fmla="*/ 79 w 88"/>
              <a:gd name="T63" fmla="*/ 15 h 89"/>
              <a:gd name="T64" fmla="*/ 73 w 88"/>
              <a:gd name="T65" fmla="*/ 10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9"/>
              <a:gd name="T101" fmla="*/ 88 w 88"/>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9">
                <a:moveTo>
                  <a:pt x="73" y="10"/>
                </a:moveTo>
                <a:lnTo>
                  <a:pt x="66" y="5"/>
                </a:lnTo>
                <a:lnTo>
                  <a:pt x="57" y="2"/>
                </a:lnTo>
                <a:lnTo>
                  <a:pt x="50" y="0"/>
                </a:lnTo>
                <a:lnTo>
                  <a:pt x="41" y="1"/>
                </a:lnTo>
                <a:lnTo>
                  <a:pt x="33" y="2"/>
                </a:lnTo>
                <a:lnTo>
                  <a:pt x="25" y="5"/>
                </a:lnTo>
                <a:lnTo>
                  <a:pt x="17" y="11"/>
                </a:lnTo>
                <a:lnTo>
                  <a:pt x="11" y="17"/>
                </a:lnTo>
                <a:lnTo>
                  <a:pt x="6" y="25"/>
                </a:lnTo>
                <a:lnTo>
                  <a:pt x="2" y="33"/>
                </a:lnTo>
                <a:lnTo>
                  <a:pt x="0" y="42"/>
                </a:lnTo>
                <a:lnTo>
                  <a:pt x="0" y="51"/>
                </a:lnTo>
                <a:lnTo>
                  <a:pt x="1" y="59"/>
                </a:lnTo>
                <a:lnTo>
                  <a:pt x="5" y="67"/>
                </a:lnTo>
                <a:lnTo>
                  <a:pt x="9" y="74"/>
                </a:lnTo>
                <a:lnTo>
                  <a:pt x="15" y="80"/>
                </a:lnTo>
                <a:lnTo>
                  <a:pt x="22" y="84"/>
                </a:lnTo>
                <a:lnTo>
                  <a:pt x="30" y="87"/>
                </a:lnTo>
                <a:lnTo>
                  <a:pt x="38" y="89"/>
                </a:lnTo>
                <a:lnTo>
                  <a:pt x="47" y="89"/>
                </a:lnTo>
                <a:lnTo>
                  <a:pt x="55" y="87"/>
                </a:lnTo>
                <a:lnTo>
                  <a:pt x="63" y="84"/>
                </a:lnTo>
                <a:lnTo>
                  <a:pt x="70" y="79"/>
                </a:lnTo>
                <a:lnTo>
                  <a:pt x="77" y="72"/>
                </a:lnTo>
                <a:lnTo>
                  <a:pt x="82" y="65"/>
                </a:lnTo>
                <a:lnTo>
                  <a:pt x="86" y="56"/>
                </a:lnTo>
                <a:lnTo>
                  <a:pt x="88" y="47"/>
                </a:lnTo>
                <a:lnTo>
                  <a:pt x="88" y="39"/>
                </a:lnTo>
                <a:lnTo>
                  <a:pt x="87" y="30"/>
                </a:lnTo>
                <a:lnTo>
                  <a:pt x="83" y="22"/>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1" name="Freeform 119"/>
          <p:cNvSpPr>
            <a:spLocks/>
          </p:cNvSpPr>
          <p:nvPr/>
        </p:nvSpPr>
        <p:spPr bwMode="auto">
          <a:xfrm>
            <a:off x="2120900" y="4674964"/>
            <a:ext cx="71438" cy="71438"/>
          </a:xfrm>
          <a:custGeom>
            <a:avLst/>
            <a:gdLst>
              <a:gd name="T0" fmla="*/ 73 w 88"/>
              <a:gd name="T1" fmla="*/ 8 h 88"/>
              <a:gd name="T2" fmla="*/ 65 w 88"/>
              <a:gd name="T3" fmla="*/ 4 h 88"/>
              <a:gd name="T4" fmla="*/ 58 w 88"/>
              <a:gd name="T5" fmla="*/ 1 h 88"/>
              <a:gd name="T6" fmla="*/ 49 w 88"/>
              <a:gd name="T7" fmla="*/ 0 h 88"/>
              <a:gd name="T8" fmla="*/ 41 w 88"/>
              <a:gd name="T9" fmla="*/ 0 h 88"/>
              <a:gd name="T10" fmla="*/ 32 w 88"/>
              <a:gd name="T11" fmla="*/ 2 h 88"/>
              <a:gd name="T12" fmla="*/ 24 w 88"/>
              <a:gd name="T13" fmla="*/ 5 h 88"/>
              <a:gd name="T14" fmla="*/ 17 w 88"/>
              <a:gd name="T15" fmla="*/ 10 h 88"/>
              <a:gd name="T16" fmla="*/ 10 w 88"/>
              <a:gd name="T17" fmla="*/ 17 h 88"/>
              <a:gd name="T18" fmla="*/ 5 w 88"/>
              <a:gd name="T19" fmla="*/ 25 h 88"/>
              <a:gd name="T20" fmla="*/ 2 w 88"/>
              <a:gd name="T21" fmla="*/ 33 h 88"/>
              <a:gd name="T22" fmla="*/ 0 w 88"/>
              <a:gd name="T23" fmla="*/ 42 h 88"/>
              <a:gd name="T24" fmla="*/ 0 w 88"/>
              <a:gd name="T25" fmla="*/ 50 h 88"/>
              <a:gd name="T26" fmla="*/ 1 w 88"/>
              <a:gd name="T27" fmla="*/ 58 h 88"/>
              <a:gd name="T28" fmla="*/ 3 w 88"/>
              <a:gd name="T29" fmla="*/ 67 h 88"/>
              <a:gd name="T30" fmla="*/ 7 w 88"/>
              <a:gd name="T31" fmla="*/ 73 h 88"/>
              <a:gd name="T32" fmla="*/ 14 w 88"/>
              <a:gd name="T33" fmla="*/ 80 h 88"/>
              <a:gd name="T34" fmla="*/ 21 w 88"/>
              <a:gd name="T35" fmla="*/ 84 h 88"/>
              <a:gd name="T36" fmla="*/ 29 w 88"/>
              <a:gd name="T37" fmla="*/ 87 h 88"/>
              <a:gd name="T38" fmla="*/ 37 w 88"/>
              <a:gd name="T39" fmla="*/ 88 h 88"/>
              <a:gd name="T40" fmla="*/ 46 w 88"/>
              <a:gd name="T41" fmla="*/ 88 h 88"/>
              <a:gd name="T42" fmla="*/ 55 w 88"/>
              <a:gd name="T43" fmla="*/ 86 h 88"/>
              <a:gd name="T44" fmla="*/ 62 w 88"/>
              <a:gd name="T45" fmla="*/ 83 h 88"/>
              <a:gd name="T46" fmla="*/ 70 w 88"/>
              <a:gd name="T47" fmla="*/ 77 h 88"/>
              <a:gd name="T48" fmla="*/ 76 w 88"/>
              <a:gd name="T49" fmla="*/ 71 h 88"/>
              <a:gd name="T50" fmla="*/ 82 w 88"/>
              <a:gd name="T51" fmla="*/ 63 h 88"/>
              <a:gd name="T52" fmla="*/ 85 w 88"/>
              <a:gd name="T53" fmla="*/ 55 h 88"/>
              <a:gd name="T54" fmla="*/ 87 w 88"/>
              <a:gd name="T55" fmla="*/ 46 h 88"/>
              <a:gd name="T56" fmla="*/ 88 w 88"/>
              <a:gd name="T57" fmla="*/ 39 h 88"/>
              <a:gd name="T58" fmla="*/ 86 w 88"/>
              <a:gd name="T59" fmla="*/ 30 h 88"/>
              <a:gd name="T60" fmla="*/ 84 w 88"/>
              <a:gd name="T61" fmla="*/ 21 h 88"/>
              <a:gd name="T62" fmla="*/ 79 w 88"/>
              <a:gd name="T63" fmla="*/ 15 h 88"/>
              <a:gd name="T64" fmla="*/ 73 w 88"/>
              <a:gd name="T65" fmla="*/ 8 h 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8"/>
              <a:gd name="T101" fmla="*/ 88 w 88"/>
              <a:gd name="T102" fmla="*/ 88 h 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8">
                <a:moveTo>
                  <a:pt x="73" y="8"/>
                </a:moveTo>
                <a:lnTo>
                  <a:pt x="65" y="4"/>
                </a:lnTo>
                <a:lnTo>
                  <a:pt x="58" y="1"/>
                </a:lnTo>
                <a:lnTo>
                  <a:pt x="49" y="0"/>
                </a:lnTo>
                <a:lnTo>
                  <a:pt x="41" y="0"/>
                </a:lnTo>
                <a:lnTo>
                  <a:pt x="32" y="2"/>
                </a:lnTo>
                <a:lnTo>
                  <a:pt x="24" y="5"/>
                </a:lnTo>
                <a:lnTo>
                  <a:pt x="17" y="10"/>
                </a:lnTo>
                <a:lnTo>
                  <a:pt x="10" y="17"/>
                </a:lnTo>
                <a:lnTo>
                  <a:pt x="5" y="25"/>
                </a:lnTo>
                <a:lnTo>
                  <a:pt x="2" y="33"/>
                </a:lnTo>
                <a:lnTo>
                  <a:pt x="0" y="42"/>
                </a:lnTo>
                <a:lnTo>
                  <a:pt x="0" y="50"/>
                </a:lnTo>
                <a:lnTo>
                  <a:pt x="1" y="58"/>
                </a:lnTo>
                <a:lnTo>
                  <a:pt x="3" y="67"/>
                </a:lnTo>
                <a:lnTo>
                  <a:pt x="7" y="73"/>
                </a:lnTo>
                <a:lnTo>
                  <a:pt x="14" y="80"/>
                </a:lnTo>
                <a:lnTo>
                  <a:pt x="21" y="84"/>
                </a:lnTo>
                <a:lnTo>
                  <a:pt x="29" y="87"/>
                </a:lnTo>
                <a:lnTo>
                  <a:pt x="37" y="88"/>
                </a:lnTo>
                <a:lnTo>
                  <a:pt x="46" y="88"/>
                </a:lnTo>
                <a:lnTo>
                  <a:pt x="55" y="86"/>
                </a:lnTo>
                <a:lnTo>
                  <a:pt x="62" y="83"/>
                </a:lnTo>
                <a:lnTo>
                  <a:pt x="70" y="77"/>
                </a:lnTo>
                <a:lnTo>
                  <a:pt x="76" y="71"/>
                </a:lnTo>
                <a:lnTo>
                  <a:pt x="82" y="63"/>
                </a:lnTo>
                <a:lnTo>
                  <a:pt x="85" y="55"/>
                </a:lnTo>
                <a:lnTo>
                  <a:pt x="87" y="46"/>
                </a:lnTo>
                <a:lnTo>
                  <a:pt x="88" y="39"/>
                </a:lnTo>
                <a:lnTo>
                  <a:pt x="86" y="30"/>
                </a:lnTo>
                <a:lnTo>
                  <a:pt x="84" y="21"/>
                </a:lnTo>
                <a:lnTo>
                  <a:pt x="79" y="15"/>
                </a:lnTo>
                <a:lnTo>
                  <a:pt x="73"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2" name="Freeform 120"/>
          <p:cNvSpPr>
            <a:spLocks/>
          </p:cNvSpPr>
          <p:nvPr/>
        </p:nvSpPr>
        <p:spPr bwMode="auto">
          <a:xfrm>
            <a:off x="3271838" y="4968652"/>
            <a:ext cx="69850" cy="71437"/>
          </a:xfrm>
          <a:custGeom>
            <a:avLst/>
            <a:gdLst>
              <a:gd name="T0" fmla="*/ 73 w 89"/>
              <a:gd name="T1" fmla="*/ 10 h 91"/>
              <a:gd name="T2" fmla="*/ 66 w 89"/>
              <a:gd name="T3" fmla="*/ 5 h 91"/>
              <a:gd name="T4" fmla="*/ 58 w 89"/>
              <a:gd name="T5" fmla="*/ 2 h 91"/>
              <a:gd name="T6" fmla="*/ 50 w 89"/>
              <a:gd name="T7" fmla="*/ 0 h 91"/>
              <a:gd name="T8" fmla="*/ 41 w 89"/>
              <a:gd name="T9" fmla="*/ 1 h 91"/>
              <a:gd name="T10" fmla="*/ 32 w 89"/>
              <a:gd name="T11" fmla="*/ 2 h 91"/>
              <a:gd name="T12" fmla="*/ 25 w 89"/>
              <a:gd name="T13" fmla="*/ 7 h 91"/>
              <a:gd name="T14" fmla="*/ 17 w 89"/>
              <a:gd name="T15" fmla="*/ 12 h 91"/>
              <a:gd name="T16" fmla="*/ 11 w 89"/>
              <a:gd name="T17" fmla="*/ 18 h 91"/>
              <a:gd name="T18" fmla="*/ 5 w 89"/>
              <a:gd name="T19" fmla="*/ 26 h 91"/>
              <a:gd name="T20" fmla="*/ 2 w 89"/>
              <a:gd name="T21" fmla="*/ 35 h 91"/>
              <a:gd name="T22" fmla="*/ 0 w 89"/>
              <a:gd name="T23" fmla="*/ 43 h 91"/>
              <a:gd name="T24" fmla="*/ 0 w 89"/>
              <a:gd name="T25" fmla="*/ 52 h 91"/>
              <a:gd name="T26" fmla="*/ 1 w 89"/>
              <a:gd name="T27" fmla="*/ 59 h 91"/>
              <a:gd name="T28" fmla="*/ 4 w 89"/>
              <a:gd name="T29" fmla="*/ 68 h 91"/>
              <a:gd name="T30" fmla="*/ 9 w 89"/>
              <a:gd name="T31" fmla="*/ 75 h 91"/>
              <a:gd name="T32" fmla="*/ 15 w 89"/>
              <a:gd name="T33" fmla="*/ 81 h 91"/>
              <a:gd name="T34" fmla="*/ 23 w 89"/>
              <a:gd name="T35" fmla="*/ 85 h 91"/>
              <a:gd name="T36" fmla="*/ 30 w 89"/>
              <a:gd name="T37" fmla="*/ 89 h 91"/>
              <a:gd name="T38" fmla="*/ 39 w 89"/>
              <a:gd name="T39" fmla="*/ 91 h 91"/>
              <a:gd name="T40" fmla="*/ 48 w 89"/>
              <a:gd name="T41" fmla="*/ 90 h 91"/>
              <a:gd name="T42" fmla="*/ 56 w 89"/>
              <a:gd name="T43" fmla="*/ 89 h 91"/>
              <a:gd name="T44" fmla="*/ 64 w 89"/>
              <a:gd name="T45" fmla="*/ 84 h 91"/>
              <a:gd name="T46" fmla="*/ 71 w 89"/>
              <a:gd name="T47" fmla="*/ 79 h 91"/>
              <a:gd name="T48" fmla="*/ 78 w 89"/>
              <a:gd name="T49" fmla="*/ 72 h 91"/>
              <a:gd name="T50" fmla="*/ 83 w 89"/>
              <a:gd name="T51" fmla="*/ 65 h 91"/>
              <a:gd name="T52" fmla="*/ 86 w 89"/>
              <a:gd name="T53" fmla="*/ 56 h 91"/>
              <a:gd name="T54" fmla="*/ 89 w 89"/>
              <a:gd name="T55" fmla="*/ 48 h 91"/>
              <a:gd name="T56" fmla="*/ 89 w 89"/>
              <a:gd name="T57" fmla="*/ 40 h 91"/>
              <a:gd name="T58" fmla="*/ 88 w 89"/>
              <a:gd name="T59" fmla="*/ 31 h 91"/>
              <a:gd name="T60" fmla="*/ 84 w 89"/>
              <a:gd name="T61" fmla="*/ 23 h 91"/>
              <a:gd name="T62" fmla="*/ 80 w 89"/>
              <a:gd name="T63" fmla="*/ 16 h 91"/>
              <a:gd name="T64" fmla="*/ 73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3" y="10"/>
                </a:moveTo>
                <a:lnTo>
                  <a:pt x="66" y="5"/>
                </a:lnTo>
                <a:lnTo>
                  <a:pt x="58" y="2"/>
                </a:lnTo>
                <a:lnTo>
                  <a:pt x="50" y="0"/>
                </a:lnTo>
                <a:lnTo>
                  <a:pt x="41" y="1"/>
                </a:lnTo>
                <a:lnTo>
                  <a:pt x="32" y="2"/>
                </a:lnTo>
                <a:lnTo>
                  <a:pt x="25" y="7"/>
                </a:lnTo>
                <a:lnTo>
                  <a:pt x="17" y="12"/>
                </a:lnTo>
                <a:lnTo>
                  <a:pt x="11" y="18"/>
                </a:lnTo>
                <a:lnTo>
                  <a:pt x="5" y="26"/>
                </a:lnTo>
                <a:lnTo>
                  <a:pt x="2" y="35"/>
                </a:lnTo>
                <a:lnTo>
                  <a:pt x="0" y="43"/>
                </a:lnTo>
                <a:lnTo>
                  <a:pt x="0" y="52"/>
                </a:lnTo>
                <a:lnTo>
                  <a:pt x="1" y="59"/>
                </a:lnTo>
                <a:lnTo>
                  <a:pt x="4" y="68"/>
                </a:lnTo>
                <a:lnTo>
                  <a:pt x="9" y="75"/>
                </a:lnTo>
                <a:lnTo>
                  <a:pt x="15" y="81"/>
                </a:lnTo>
                <a:lnTo>
                  <a:pt x="23" y="85"/>
                </a:lnTo>
                <a:lnTo>
                  <a:pt x="30" y="89"/>
                </a:lnTo>
                <a:lnTo>
                  <a:pt x="39" y="91"/>
                </a:lnTo>
                <a:lnTo>
                  <a:pt x="48" y="90"/>
                </a:lnTo>
                <a:lnTo>
                  <a:pt x="56" y="89"/>
                </a:lnTo>
                <a:lnTo>
                  <a:pt x="64" y="84"/>
                </a:lnTo>
                <a:lnTo>
                  <a:pt x="71" y="79"/>
                </a:lnTo>
                <a:lnTo>
                  <a:pt x="78" y="72"/>
                </a:lnTo>
                <a:lnTo>
                  <a:pt x="83" y="65"/>
                </a:lnTo>
                <a:lnTo>
                  <a:pt x="86" y="56"/>
                </a:lnTo>
                <a:lnTo>
                  <a:pt x="89" y="48"/>
                </a:lnTo>
                <a:lnTo>
                  <a:pt x="89" y="40"/>
                </a:lnTo>
                <a:lnTo>
                  <a:pt x="88"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3" name="Rectangle 122"/>
          <p:cNvSpPr>
            <a:spLocks noChangeArrowheads="1"/>
          </p:cNvSpPr>
          <p:nvPr/>
        </p:nvSpPr>
        <p:spPr bwMode="auto">
          <a:xfrm>
            <a:off x="5540375" y="4230464"/>
            <a:ext cx="19050" cy="1658938"/>
          </a:xfrm>
          <a:prstGeom prst="rect">
            <a:avLst/>
          </a:prstGeom>
          <a:solidFill>
            <a:srgbClr val="000000"/>
          </a:solidFill>
          <a:ln w="19050">
            <a:solidFill>
              <a:srgbClr val="000000"/>
            </a:solidFill>
            <a:miter lim="800000"/>
            <a:headEnd/>
            <a:tailEnd/>
          </a:ln>
        </p:spPr>
        <p:txBody>
          <a:bodyPr/>
          <a:lstStyle/>
          <a:p>
            <a:endParaRPr lang="cs-CZ"/>
          </a:p>
        </p:txBody>
      </p:sp>
      <p:sp>
        <p:nvSpPr>
          <p:cNvPr id="124" name="Rectangle 123"/>
          <p:cNvSpPr>
            <a:spLocks noChangeArrowheads="1"/>
          </p:cNvSpPr>
          <p:nvPr/>
        </p:nvSpPr>
        <p:spPr bwMode="auto">
          <a:xfrm>
            <a:off x="5538788" y="5889402"/>
            <a:ext cx="2620962" cy="19050"/>
          </a:xfrm>
          <a:prstGeom prst="rect">
            <a:avLst/>
          </a:prstGeom>
          <a:solidFill>
            <a:srgbClr val="000000"/>
          </a:solidFill>
          <a:ln w="19050">
            <a:solidFill>
              <a:srgbClr val="000000"/>
            </a:solidFill>
            <a:miter lim="800000"/>
            <a:headEnd/>
            <a:tailEnd/>
          </a:ln>
        </p:spPr>
        <p:txBody>
          <a:bodyPr/>
          <a:lstStyle/>
          <a:p>
            <a:endParaRPr lang="cs-CZ"/>
          </a:p>
        </p:txBody>
      </p:sp>
      <p:sp>
        <p:nvSpPr>
          <p:cNvPr id="125" name="Rectangle 124"/>
          <p:cNvSpPr>
            <a:spLocks noChangeArrowheads="1"/>
          </p:cNvSpPr>
          <p:nvPr/>
        </p:nvSpPr>
        <p:spPr bwMode="auto">
          <a:xfrm>
            <a:off x="5118100" y="4032027"/>
            <a:ext cx="517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6" name="Rectangle 125"/>
          <p:cNvSpPr>
            <a:spLocks noChangeArrowheads="1"/>
          </p:cNvSpPr>
          <p:nvPr/>
        </p:nvSpPr>
        <p:spPr bwMode="auto">
          <a:xfrm>
            <a:off x="5094288" y="4006627"/>
            <a:ext cx="515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7" name="Rectangle 126"/>
          <p:cNvSpPr>
            <a:spLocks noChangeArrowheads="1"/>
          </p:cNvSpPr>
          <p:nvPr/>
        </p:nvSpPr>
        <p:spPr bwMode="auto">
          <a:xfrm>
            <a:off x="5105400" y="4025677"/>
            <a:ext cx="233363"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t>Y</a:t>
            </a:r>
          </a:p>
        </p:txBody>
      </p:sp>
      <p:sp>
        <p:nvSpPr>
          <p:cNvPr id="128" name="Rectangle 127"/>
          <p:cNvSpPr>
            <a:spLocks noChangeArrowheads="1"/>
          </p:cNvSpPr>
          <p:nvPr/>
        </p:nvSpPr>
        <p:spPr bwMode="auto">
          <a:xfrm>
            <a:off x="8089900" y="5898927"/>
            <a:ext cx="465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9" name="Rectangle 128"/>
          <p:cNvSpPr>
            <a:spLocks noChangeArrowheads="1"/>
          </p:cNvSpPr>
          <p:nvPr/>
        </p:nvSpPr>
        <p:spPr bwMode="auto">
          <a:xfrm>
            <a:off x="8153400" y="5917977"/>
            <a:ext cx="233363"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t>X</a:t>
            </a:r>
          </a:p>
        </p:txBody>
      </p:sp>
      <p:grpSp>
        <p:nvGrpSpPr>
          <p:cNvPr id="130" name="Group 129"/>
          <p:cNvGrpSpPr>
            <a:grpSpLocks/>
          </p:cNvGrpSpPr>
          <p:nvPr/>
        </p:nvGrpSpPr>
        <p:grpSpPr bwMode="auto">
          <a:xfrm>
            <a:off x="5508625" y="5043264"/>
            <a:ext cx="2824163" cy="15875"/>
            <a:chOff x="3470" y="3386"/>
            <a:chExt cx="1779" cy="10"/>
          </a:xfrm>
        </p:grpSpPr>
        <p:sp>
          <p:nvSpPr>
            <p:cNvPr id="131" name="Rectangle 130"/>
            <p:cNvSpPr>
              <a:spLocks noChangeArrowheads="1"/>
            </p:cNvSpPr>
            <p:nvPr/>
          </p:nvSpPr>
          <p:spPr bwMode="auto">
            <a:xfrm>
              <a:off x="3470"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2" name="Rectangle 131"/>
            <p:cNvSpPr>
              <a:spLocks noChangeArrowheads="1"/>
            </p:cNvSpPr>
            <p:nvPr/>
          </p:nvSpPr>
          <p:spPr bwMode="auto">
            <a:xfrm>
              <a:off x="3540"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3" name="Rectangle 132"/>
            <p:cNvSpPr>
              <a:spLocks noChangeArrowheads="1"/>
            </p:cNvSpPr>
            <p:nvPr/>
          </p:nvSpPr>
          <p:spPr bwMode="auto">
            <a:xfrm>
              <a:off x="3611"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4" name="Rectangle 133"/>
            <p:cNvSpPr>
              <a:spLocks noChangeArrowheads="1"/>
            </p:cNvSpPr>
            <p:nvPr/>
          </p:nvSpPr>
          <p:spPr bwMode="auto">
            <a:xfrm>
              <a:off x="3681"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5" name="Rectangle 134"/>
            <p:cNvSpPr>
              <a:spLocks noChangeArrowheads="1"/>
            </p:cNvSpPr>
            <p:nvPr/>
          </p:nvSpPr>
          <p:spPr bwMode="auto">
            <a:xfrm>
              <a:off x="375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6" name="Rectangle 135"/>
            <p:cNvSpPr>
              <a:spLocks noChangeArrowheads="1"/>
            </p:cNvSpPr>
            <p:nvPr/>
          </p:nvSpPr>
          <p:spPr bwMode="auto">
            <a:xfrm>
              <a:off x="382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7" name="Rectangle 136"/>
            <p:cNvSpPr>
              <a:spLocks noChangeArrowheads="1"/>
            </p:cNvSpPr>
            <p:nvPr/>
          </p:nvSpPr>
          <p:spPr bwMode="auto">
            <a:xfrm>
              <a:off x="389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8" name="Rectangle 137"/>
            <p:cNvSpPr>
              <a:spLocks noChangeArrowheads="1"/>
            </p:cNvSpPr>
            <p:nvPr/>
          </p:nvSpPr>
          <p:spPr bwMode="auto">
            <a:xfrm>
              <a:off x="3964"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9" name="Rectangle 138"/>
            <p:cNvSpPr>
              <a:spLocks noChangeArrowheads="1"/>
            </p:cNvSpPr>
            <p:nvPr/>
          </p:nvSpPr>
          <p:spPr bwMode="auto">
            <a:xfrm>
              <a:off x="4034"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0" name="Rectangle 139"/>
            <p:cNvSpPr>
              <a:spLocks noChangeArrowheads="1"/>
            </p:cNvSpPr>
            <p:nvPr/>
          </p:nvSpPr>
          <p:spPr bwMode="auto">
            <a:xfrm>
              <a:off x="4105"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1" name="Rectangle 140"/>
            <p:cNvSpPr>
              <a:spLocks noChangeArrowheads="1"/>
            </p:cNvSpPr>
            <p:nvPr/>
          </p:nvSpPr>
          <p:spPr bwMode="auto">
            <a:xfrm>
              <a:off x="4175"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2" name="Rectangle 141"/>
            <p:cNvSpPr>
              <a:spLocks noChangeArrowheads="1"/>
            </p:cNvSpPr>
            <p:nvPr/>
          </p:nvSpPr>
          <p:spPr bwMode="auto">
            <a:xfrm>
              <a:off x="4246"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3" name="Rectangle 142"/>
            <p:cNvSpPr>
              <a:spLocks noChangeArrowheads="1"/>
            </p:cNvSpPr>
            <p:nvPr/>
          </p:nvSpPr>
          <p:spPr bwMode="auto">
            <a:xfrm>
              <a:off x="4316"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4" name="Rectangle 143"/>
            <p:cNvSpPr>
              <a:spLocks noChangeArrowheads="1"/>
            </p:cNvSpPr>
            <p:nvPr/>
          </p:nvSpPr>
          <p:spPr bwMode="auto">
            <a:xfrm>
              <a:off x="4387"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5" name="Rectangle 144"/>
            <p:cNvSpPr>
              <a:spLocks noChangeArrowheads="1"/>
            </p:cNvSpPr>
            <p:nvPr/>
          </p:nvSpPr>
          <p:spPr bwMode="auto">
            <a:xfrm>
              <a:off x="4458"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6" name="Rectangle 145"/>
            <p:cNvSpPr>
              <a:spLocks noChangeArrowheads="1"/>
            </p:cNvSpPr>
            <p:nvPr/>
          </p:nvSpPr>
          <p:spPr bwMode="auto">
            <a:xfrm>
              <a:off x="4528"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7" name="Rectangle 146"/>
            <p:cNvSpPr>
              <a:spLocks noChangeArrowheads="1"/>
            </p:cNvSpPr>
            <p:nvPr/>
          </p:nvSpPr>
          <p:spPr bwMode="auto">
            <a:xfrm>
              <a:off x="4599"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8" name="Rectangle 147"/>
            <p:cNvSpPr>
              <a:spLocks noChangeArrowheads="1"/>
            </p:cNvSpPr>
            <p:nvPr/>
          </p:nvSpPr>
          <p:spPr bwMode="auto">
            <a:xfrm>
              <a:off x="4669"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9" name="Rectangle 148"/>
            <p:cNvSpPr>
              <a:spLocks noChangeArrowheads="1"/>
            </p:cNvSpPr>
            <p:nvPr/>
          </p:nvSpPr>
          <p:spPr bwMode="auto">
            <a:xfrm>
              <a:off x="4740"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0" name="Rectangle 149"/>
            <p:cNvSpPr>
              <a:spLocks noChangeArrowheads="1"/>
            </p:cNvSpPr>
            <p:nvPr/>
          </p:nvSpPr>
          <p:spPr bwMode="auto">
            <a:xfrm>
              <a:off x="4810"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1" name="Rectangle 150"/>
            <p:cNvSpPr>
              <a:spLocks noChangeArrowheads="1"/>
            </p:cNvSpPr>
            <p:nvPr/>
          </p:nvSpPr>
          <p:spPr bwMode="auto">
            <a:xfrm>
              <a:off x="4881"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2" name="Rectangle 151"/>
            <p:cNvSpPr>
              <a:spLocks noChangeArrowheads="1"/>
            </p:cNvSpPr>
            <p:nvPr/>
          </p:nvSpPr>
          <p:spPr bwMode="auto">
            <a:xfrm>
              <a:off x="495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3" name="Rectangle 152"/>
            <p:cNvSpPr>
              <a:spLocks noChangeArrowheads="1"/>
            </p:cNvSpPr>
            <p:nvPr/>
          </p:nvSpPr>
          <p:spPr bwMode="auto">
            <a:xfrm>
              <a:off x="502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4" name="Rectangle 153"/>
            <p:cNvSpPr>
              <a:spLocks noChangeArrowheads="1"/>
            </p:cNvSpPr>
            <p:nvPr/>
          </p:nvSpPr>
          <p:spPr bwMode="auto">
            <a:xfrm>
              <a:off x="509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5" name="Rectangle 154"/>
            <p:cNvSpPr>
              <a:spLocks noChangeArrowheads="1"/>
            </p:cNvSpPr>
            <p:nvPr/>
          </p:nvSpPr>
          <p:spPr bwMode="auto">
            <a:xfrm>
              <a:off x="5163"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6" name="Rectangle 155"/>
            <p:cNvSpPr>
              <a:spLocks noChangeArrowheads="1"/>
            </p:cNvSpPr>
            <p:nvPr/>
          </p:nvSpPr>
          <p:spPr bwMode="auto">
            <a:xfrm>
              <a:off x="5234" y="3386"/>
              <a:ext cx="15"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pSp>
      <p:sp>
        <p:nvSpPr>
          <p:cNvPr id="157" name="Rectangle 156"/>
          <p:cNvSpPr>
            <a:spLocks noChangeArrowheads="1"/>
          </p:cNvSpPr>
          <p:nvPr/>
        </p:nvSpPr>
        <p:spPr bwMode="auto">
          <a:xfrm>
            <a:off x="4986338" y="4887689"/>
            <a:ext cx="3651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8" name="Rectangle 157"/>
          <p:cNvSpPr>
            <a:spLocks noChangeArrowheads="1"/>
          </p:cNvSpPr>
          <p:nvPr/>
        </p:nvSpPr>
        <p:spPr bwMode="auto">
          <a:xfrm>
            <a:off x="4953000" y="4906739"/>
            <a:ext cx="3492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spcBef>
                <a:spcPct val="50000"/>
              </a:spcBef>
            </a:pPr>
            <a:r>
              <a:rPr lang="cs-CZ" sz="2400" i="0">
                <a:solidFill>
                  <a:srgbClr val="000000"/>
                </a:solidFill>
              </a:rPr>
              <a:t> y</a:t>
            </a:r>
            <a:endParaRPr lang="cs-CZ" sz="2400" b="0" i="0">
              <a:latin typeface="Times New Roman" pitchFamily="18" charset="0"/>
            </a:endParaRPr>
          </a:p>
        </p:txBody>
      </p:sp>
      <p:sp>
        <p:nvSpPr>
          <p:cNvPr id="159" name="Rectangle 158"/>
          <p:cNvSpPr>
            <a:spLocks noChangeArrowheads="1"/>
          </p:cNvSpPr>
          <p:nvPr/>
        </p:nvSpPr>
        <p:spPr bwMode="auto">
          <a:xfrm>
            <a:off x="5122863" y="4925789"/>
            <a:ext cx="11112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60" name="Freeform 159"/>
          <p:cNvSpPr>
            <a:spLocks/>
          </p:cNvSpPr>
          <p:nvPr/>
        </p:nvSpPr>
        <p:spPr bwMode="auto">
          <a:xfrm>
            <a:off x="5857875" y="4084414"/>
            <a:ext cx="2368550" cy="1616075"/>
          </a:xfrm>
          <a:custGeom>
            <a:avLst/>
            <a:gdLst>
              <a:gd name="T0" fmla="*/ 0 w 4474"/>
              <a:gd name="T1" fmla="*/ 3030 h 3054"/>
              <a:gd name="T2" fmla="*/ 16 w 4474"/>
              <a:gd name="T3" fmla="*/ 3054 h 3054"/>
              <a:gd name="T4" fmla="*/ 4474 w 4474"/>
              <a:gd name="T5" fmla="*/ 25 h 3054"/>
              <a:gd name="T6" fmla="*/ 4458 w 4474"/>
              <a:gd name="T7" fmla="*/ 0 h 3054"/>
              <a:gd name="T8" fmla="*/ 0 w 4474"/>
              <a:gd name="T9" fmla="*/ 3030 h 3054"/>
              <a:gd name="T10" fmla="*/ 0 60000 65536"/>
              <a:gd name="T11" fmla="*/ 0 60000 65536"/>
              <a:gd name="T12" fmla="*/ 0 60000 65536"/>
              <a:gd name="T13" fmla="*/ 0 60000 65536"/>
              <a:gd name="T14" fmla="*/ 0 60000 65536"/>
              <a:gd name="T15" fmla="*/ 0 w 4474"/>
              <a:gd name="T16" fmla="*/ 0 h 3054"/>
              <a:gd name="T17" fmla="*/ 4474 w 4474"/>
              <a:gd name="T18" fmla="*/ 3054 h 3054"/>
            </a:gdLst>
            <a:ahLst/>
            <a:cxnLst>
              <a:cxn ang="T10">
                <a:pos x="T0" y="T1"/>
              </a:cxn>
              <a:cxn ang="T11">
                <a:pos x="T2" y="T3"/>
              </a:cxn>
              <a:cxn ang="T12">
                <a:pos x="T4" y="T5"/>
              </a:cxn>
              <a:cxn ang="T13">
                <a:pos x="T6" y="T7"/>
              </a:cxn>
              <a:cxn ang="T14">
                <a:pos x="T8" y="T9"/>
              </a:cxn>
            </a:cxnLst>
            <a:rect l="T15" t="T16" r="T17" b="T18"/>
            <a:pathLst>
              <a:path w="4474" h="3054">
                <a:moveTo>
                  <a:pt x="0" y="3030"/>
                </a:moveTo>
                <a:lnTo>
                  <a:pt x="16" y="3054"/>
                </a:lnTo>
                <a:lnTo>
                  <a:pt x="4474" y="25"/>
                </a:lnTo>
                <a:lnTo>
                  <a:pt x="4458" y="0"/>
                </a:lnTo>
                <a:lnTo>
                  <a:pt x="0" y="3030"/>
                </a:lnTo>
                <a:close/>
              </a:path>
            </a:pathLst>
          </a:custGeom>
          <a:solidFill>
            <a:srgbClr val="000000"/>
          </a:solidFill>
          <a:ln w="19050" cmpd="sng">
            <a:solidFill>
              <a:srgbClr val="000000"/>
            </a:solidFill>
            <a:round/>
            <a:headEnd/>
            <a:tailEnd/>
          </a:ln>
        </p:spPr>
        <p:txBody>
          <a:bodyPr/>
          <a:lstStyle/>
          <a:p>
            <a:endParaRPr lang="cs-CZ"/>
          </a:p>
        </p:txBody>
      </p:sp>
      <p:grpSp>
        <p:nvGrpSpPr>
          <p:cNvPr id="161" name="Group 160"/>
          <p:cNvGrpSpPr>
            <a:grpSpLocks/>
          </p:cNvGrpSpPr>
          <p:nvPr/>
        </p:nvGrpSpPr>
        <p:grpSpPr bwMode="auto">
          <a:xfrm>
            <a:off x="6049963" y="5340127"/>
            <a:ext cx="12700" cy="400050"/>
            <a:chOff x="3811" y="3573"/>
            <a:chExt cx="8" cy="252"/>
          </a:xfrm>
        </p:grpSpPr>
        <p:sp>
          <p:nvSpPr>
            <p:cNvPr id="162" name="Rectangle 161"/>
            <p:cNvSpPr>
              <a:spLocks noChangeArrowheads="1"/>
            </p:cNvSpPr>
            <p:nvPr/>
          </p:nvSpPr>
          <p:spPr bwMode="auto">
            <a:xfrm>
              <a:off x="3811" y="3573"/>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3" name="Rectangle 162"/>
            <p:cNvSpPr>
              <a:spLocks noChangeArrowheads="1"/>
            </p:cNvSpPr>
            <p:nvPr/>
          </p:nvSpPr>
          <p:spPr bwMode="auto">
            <a:xfrm>
              <a:off x="3811" y="3630"/>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4" name="Rectangle 163"/>
            <p:cNvSpPr>
              <a:spLocks noChangeArrowheads="1"/>
            </p:cNvSpPr>
            <p:nvPr/>
          </p:nvSpPr>
          <p:spPr bwMode="auto">
            <a:xfrm>
              <a:off x="3811" y="3687"/>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5" name="Rectangle 164"/>
            <p:cNvSpPr>
              <a:spLocks noChangeArrowheads="1"/>
            </p:cNvSpPr>
            <p:nvPr/>
          </p:nvSpPr>
          <p:spPr bwMode="auto">
            <a:xfrm>
              <a:off x="3811" y="374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66" name="Rectangle 165"/>
            <p:cNvSpPr>
              <a:spLocks noChangeArrowheads="1"/>
            </p:cNvSpPr>
            <p:nvPr/>
          </p:nvSpPr>
          <p:spPr bwMode="auto">
            <a:xfrm>
              <a:off x="3811" y="380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67" name="Group 166"/>
          <p:cNvGrpSpPr>
            <a:grpSpLocks/>
          </p:cNvGrpSpPr>
          <p:nvPr/>
        </p:nvGrpSpPr>
        <p:grpSpPr bwMode="auto">
          <a:xfrm>
            <a:off x="6272213" y="5190902"/>
            <a:ext cx="12700" cy="400050"/>
            <a:chOff x="3951" y="3479"/>
            <a:chExt cx="8" cy="252"/>
          </a:xfrm>
        </p:grpSpPr>
        <p:sp>
          <p:nvSpPr>
            <p:cNvPr id="168" name="Rectangle 167"/>
            <p:cNvSpPr>
              <a:spLocks noChangeArrowheads="1"/>
            </p:cNvSpPr>
            <p:nvPr/>
          </p:nvSpPr>
          <p:spPr bwMode="auto">
            <a:xfrm>
              <a:off x="3951" y="347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69" name="Rectangle 168"/>
            <p:cNvSpPr>
              <a:spLocks noChangeArrowheads="1"/>
            </p:cNvSpPr>
            <p:nvPr/>
          </p:nvSpPr>
          <p:spPr bwMode="auto">
            <a:xfrm>
              <a:off x="3951" y="353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0" name="Rectangle 169"/>
            <p:cNvSpPr>
              <a:spLocks noChangeArrowheads="1"/>
            </p:cNvSpPr>
            <p:nvPr/>
          </p:nvSpPr>
          <p:spPr bwMode="auto">
            <a:xfrm>
              <a:off x="3951" y="3593"/>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1" name="Rectangle 170"/>
            <p:cNvSpPr>
              <a:spLocks noChangeArrowheads="1"/>
            </p:cNvSpPr>
            <p:nvPr/>
          </p:nvSpPr>
          <p:spPr bwMode="auto">
            <a:xfrm>
              <a:off x="3951" y="3650"/>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2" name="Rectangle 171"/>
            <p:cNvSpPr>
              <a:spLocks noChangeArrowheads="1"/>
            </p:cNvSpPr>
            <p:nvPr/>
          </p:nvSpPr>
          <p:spPr bwMode="auto">
            <a:xfrm>
              <a:off x="3951" y="3707"/>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73" name="Group 172"/>
          <p:cNvGrpSpPr>
            <a:grpSpLocks/>
          </p:cNvGrpSpPr>
          <p:nvPr/>
        </p:nvGrpSpPr>
        <p:grpSpPr bwMode="auto">
          <a:xfrm>
            <a:off x="6510338" y="5084539"/>
            <a:ext cx="12700" cy="401638"/>
            <a:chOff x="4097" y="3402"/>
            <a:chExt cx="8" cy="253"/>
          </a:xfrm>
        </p:grpSpPr>
        <p:sp>
          <p:nvSpPr>
            <p:cNvPr id="174" name="Rectangle 173"/>
            <p:cNvSpPr>
              <a:spLocks noChangeArrowheads="1"/>
            </p:cNvSpPr>
            <p:nvPr/>
          </p:nvSpPr>
          <p:spPr bwMode="auto">
            <a:xfrm>
              <a:off x="4097" y="340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5" name="Rectangle 174"/>
            <p:cNvSpPr>
              <a:spLocks noChangeArrowheads="1"/>
            </p:cNvSpPr>
            <p:nvPr/>
          </p:nvSpPr>
          <p:spPr bwMode="auto">
            <a:xfrm>
              <a:off x="4097" y="345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6" name="Rectangle 175"/>
            <p:cNvSpPr>
              <a:spLocks noChangeArrowheads="1"/>
            </p:cNvSpPr>
            <p:nvPr/>
          </p:nvSpPr>
          <p:spPr bwMode="auto">
            <a:xfrm>
              <a:off x="4097" y="351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7" name="Rectangle 176"/>
            <p:cNvSpPr>
              <a:spLocks noChangeArrowheads="1"/>
            </p:cNvSpPr>
            <p:nvPr/>
          </p:nvSpPr>
          <p:spPr bwMode="auto">
            <a:xfrm>
              <a:off x="4097" y="3574"/>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78" name="Rectangle 177"/>
            <p:cNvSpPr>
              <a:spLocks noChangeArrowheads="1"/>
            </p:cNvSpPr>
            <p:nvPr/>
          </p:nvSpPr>
          <p:spPr bwMode="auto">
            <a:xfrm>
              <a:off x="4097" y="363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79" name="Group 178"/>
          <p:cNvGrpSpPr>
            <a:grpSpLocks/>
          </p:cNvGrpSpPr>
          <p:nvPr/>
        </p:nvGrpSpPr>
        <p:grpSpPr bwMode="auto">
          <a:xfrm>
            <a:off x="6746875" y="4892452"/>
            <a:ext cx="12700" cy="400050"/>
            <a:chOff x="4250" y="3291"/>
            <a:chExt cx="8" cy="252"/>
          </a:xfrm>
        </p:grpSpPr>
        <p:sp>
          <p:nvSpPr>
            <p:cNvPr id="180" name="Rectangle 179"/>
            <p:cNvSpPr>
              <a:spLocks noChangeArrowheads="1"/>
            </p:cNvSpPr>
            <p:nvPr/>
          </p:nvSpPr>
          <p:spPr bwMode="auto">
            <a:xfrm>
              <a:off x="4250" y="3291"/>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81" name="Rectangle 180"/>
            <p:cNvSpPr>
              <a:spLocks noChangeArrowheads="1"/>
            </p:cNvSpPr>
            <p:nvPr/>
          </p:nvSpPr>
          <p:spPr bwMode="auto">
            <a:xfrm>
              <a:off x="4250" y="334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2" name="Rectangle 181"/>
            <p:cNvSpPr>
              <a:spLocks noChangeArrowheads="1"/>
            </p:cNvSpPr>
            <p:nvPr/>
          </p:nvSpPr>
          <p:spPr bwMode="auto">
            <a:xfrm>
              <a:off x="4250" y="3405"/>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3" name="Rectangle 182"/>
            <p:cNvSpPr>
              <a:spLocks noChangeArrowheads="1"/>
            </p:cNvSpPr>
            <p:nvPr/>
          </p:nvSpPr>
          <p:spPr bwMode="auto">
            <a:xfrm>
              <a:off x="4250" y="346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4" name="Rectangle 183"/>
            <p:cNvSpPr>
              <a:spLocks noChangeArrowheads="1"/>
            </p:cNvSpPr>
            <p:nvPr/>
          </p:nvSpPr>
          <p:spPr bwMode="auto">
            <a:xfrm>
              <a:off x="4250" y="3519"/>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85" name="Group 184"/>
          <p:cNvGrpSpPr>
            <a:grpSpLocks/>
          </p:cNvGrpSpPr>
          <p:nvPr/>
        </p:nvGrpSpPr>
        <p:grpSpPr bwMode="auto">
          <a:xfrm>
            <a:off x="6950075" y="4743227"/>
            <a:ext cx="12700" cy="400050"/>
            <a:chOff x="4378" y="3197"/>
            <a:chExt cx="8" cy="252"/>
          </a:xfrm>
        </p:grpSpPr>
        <p:sp>
          <p:nvSpPr>
            <p:cNvPr id="186" name="Rectangle 185"/>
            <p:cNvSpPr>
              <a:spLocks noChangeArrowheads="1"/>
            </p:cNvSpPr>
            <p:nvPr/>
          </p:nvSpPr>
          <p:spPr bwMode="auto">
            <a:xfrm>
              <a:off x="4378" y="3197"/>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87" name="Rectangle 186"/>
            <p:cNvSpPr>
              <a:spLocks noChangeArrowheads="1"/>
            </p:cNvSpPr>
            <p:nvPr/>
          </p:nvSpPr>
          <p:spPr bwMode="auto">
            <a:xfrm>
              <a:off x="4378" y="325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8" name="Rectangle 187"/>
            <p:cNvSpPr>
              <a:spLocks noChangeArrowheads="1"/>
            </p:cNvSpPr>
            <p:nvPr/>
          </p:nvSpPr>
          <p:spPr bwMode="auto">
            <a:xfrm>
              <a:off x="4378" y="331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9" name="Rectangle 188"/>
            <p:cNvSpPr>
              <a:spLocks noChangeArrowheads="1"/>
            </p:cNvSpPr>
            <p:nvPr/>
          </p:nvSpPr>
          <p:spPr bwMode="auto">
            <a:xfrm>
              <a:off x="4378" y="336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90" name="Rectangle 189"/>
            <p:cNvSpPr>
              <a:spLocks noChangeArrowheads="1"/>
            </p:cNvSpPr>
            <p:nvPr/>
          </p:nvSpPr>
          <p:spPr bwMode="auto">
            <a:xfrm>
              <a:off x="4378" y="3425"/>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91" name="Group 190"/>
          <p:cNvGrpSpPr>
            <a:grpSpLocks/>
          </p:cNvGrpSpPr>
          <p:nvPr/>
        </p:nvGrpSpPr>
        <p:grpSpPr bwMode="auto">
          <a:xfrm>
            <a:off x="7121525" y="4613052"/>
            <a:ext cx="14288" cy="400050"/>
            <a:chOff x="4486" y="3115"/>
            <a:chExt cx="9" cy="252"/>
          </a:xfrm>
        </p:grpSpPr>
        <p:sp>
          <p:nvSpPr>
            <p:cNvPr id="192" name="Rectangle 191"/>
            <p:cNvSpPr>
              <a:spLocks noChangeArrowheads="1"/>
            </p:cNvSpPr>
            <p:nvPr/>
          </p:nvSpPr>
          <p:spPr bwMode="auto">
            <a:xfrm>
              <a:off x="4486" y="3115"/>
              <a:ext cx="9" cy="32"/>
            </a:xfrm>
            <a:prstGeom prst="rect">
              <a:avLst/>
            </a:prstGeom>
            <a:solidFill>
              <a:srgbClr val="000000"/>
            </a:solidFill>
            <a:ln w="19050">
              <a:solidFill>
                <a:srgbClr val="000000"/>
              </a:solidFill>
              <a:miter lim="800000"/>
              <a:headEnd/>
              <a:tailEnd/>
            </a:ln>
          </p:spPr>
          <p:txBody>
            <a:bodyPr/>
            <a:lstStyle/>
            <a:p>
              <a:endParaRPr lang="cs-CZ"/>
            </a:p>
          </p:txBody>
        </p:sp>
        <p:sp>
          <p:nvSpPr>
            <p:cNvPr id="193" name="Rectangle 192"/>
            <p:cNvSpPr>
              <a:spLocks noChangeArrowheads="1"/>
            </p:cNvSpPr>
            <p:nvPr/>
          </p:nvSpPr>
          <p:spPr bwMode="auto">
            <a:xfrm>
              <a:off x="4486" y="3172"/>
              <a:ext cx="9" cy="32"/>
            </a:xfrm>
            <a:prstGeom prst="rect">
              <a:avLst/>
            </a:prstGeom>
            <a:solidFill>
              <a:srgbClr val="000000"/>
            </a:solidFill>
            <a:ln w="19050">
              <a:solidFill>
                <a:srgbClr val="000000"/>
              </a:solidFill>
              <a:miter lim="800000"/>
              <a:headEnd/>
              <a:tailEnd/>
            </a:ln>
          </p:spPr>
          <p:txBody>
            <a:bodyPr/>
            <a:lstStyle/>
            <a:p>
              <a:endParaRPr lang="cs-CZ"/>
            </a:p>
          </p:txBody>
        </p:sp>
        <p:sp>
          <p:nvSpPr>
            <p:cNvPr id="194" name="Rectangle 193"/>
            <p:cNvSpPr>
              <a:spLocks noChangeArrowheads="1"/>
            </p:cNvSpPr>
            <p:nvPr/>
          </p:nvSpPr>
          <p:spPr bwMode="auto">
            <a:xfrm>
              <a:off x="4486" y="3229"/>
              <a:ext cx="9" cy="33"/>
            </a:xfrm>
            <a:prstGeom prst="rect">
              <a:avLst/>
            </a:prstGeom>
            <a:solidFill>
              <a:srgbClr val="000000"/>
            </a:solidFill>
            <a:ln w="19050">
              <a:solidFill>
                <a:srgbClr val="000000"/>
              </a:solidFill>
              <a:miter lim="800000"/>
              <a:headEnd/>
              <a:tailEnd/>
            </a:ln>
          </p:spPr>
          <p:txBody>
            <a:bodyPr/>
            <a:lstStyle/>
            <a:p>
              <a:endParaRPr lang="cs-CZ"/>
            </a:p>
          </p:txBody>
        </p:sp>
        <p:sp>
          <p:nvSpPr>
            <p:cNvPr id="195" name="Rectangle 194"/>
            <p:cNvSpPr>
              <a:spLocks noChangeArrowheads="1"/>
            </p:cNvSpPr>
            <p:nvPr/>
          </p:nvSpPr>
          <p:spPr bwMode="auto">
            <a:xfrm>
              <a:off x="4486" y="3286"/>
              <a:ext cx="9" cy="33"/>
            </a:xfrm>
            <a:prstGeom prst="rect">
              <a:avLst/>
            </a:prstGeom>
            <a:solidFill>
              <a:srgbClr val="000000"/>
            </a:solidFill>
            <a:ln w="19050">
              <a:solidFill>
                <a:srgbClr val="000000"/>
              </a:solidFill>
              <a:miter lim="800000"/>
              <a:headEnd/>
              <a:tailEnd/>
            </a:ln>
          </p:spPr>
          <p:txBody>
            <a:bodyPr/>
            <a:lstStyle/>
            <a:p>
              <a:endParaRPr lang="cs-CZ"/>
            </a:p>
          </p:txBody>
        </p:sp>
        <p:sp>
          <p:nvSpPr>
            <p:cNvPr id="196" name="Rectangle 195"/>
            <p:cNvSpPr>
              <a:spLocks noChangeArrowheads="1"/>
            </p:cNvSpPr>
            <p:nvPr/>
          </p:nvSpPr>
          <p:spPr bwMode="auto">
            <a:xfrm>
              <a:off x="4486" y="3343"/>
              <a:ext cx="9"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97" name="Group 196"/>
          <p:cNvGrpSpPr>
            <a:grpSpLocks/>
          </p:cNvGrpSpPr>
          <p:nvPr/>
        </p:nvGrpSpPr>
        <p:grpSpPr bwMode="auto">
          <a:xfrm>
            <a:off x="7324725" y="4490814"/>
            <a:ext cx="12700" cy="401638"/>
            <a:chOff x="4614" y="3038"/>
            <a:chExt cx="8" cy="253"/>
          </a:xfrm>
        </p:grpSpPr>
        <p:sp>
          <p:nvSpPr>
            <p:cNvPr id="198" name="Rectangle 197"/>
            <p:cNvSpPr>
              <a:spLocks noChangeArrowheads="1"/>
            </p:cNvSpPr>
            <p:nvPr/>
          </p:nvSpPr>
          <p:spPr bwMode="auto">
            <a:xfrm>
              <a:off x="4614" y="303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99" name="Rectangle 198"/>
            <p:cNvSpPr>
              <a:spLocks noChangeArrowheads="1"/>
            </p:cNvSpPr>
            <p:nvPr/>
          </p:nvSpPr>
          <p:spPr bwMode="auto">
            <a:xfrm>
              <a:off x="4614" y="3095"/>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0" name="Rectangle 199"/>
            <p:cNvSpPr>
              <a:spLocks noChangeArrowheads="1"/>
            </p:cNvSpPr>
            <p:nvPr/>
          </p:nvSpPr>
          <p:spPr bwMode="auto">
            <a:xfrm>
              <a:off x="4614" y="3153"/>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1" name="Rectangle 200"/>
            <p:cNvSpPr>
              <a:spLocks noChangeArrowheads="1"/>
            </p:cNvSpPr>
            <p:nvPr/>
          </p:nvSpPr>
          <p:spPr bwMode="auto">
            <a:xfrm>
              <a:off x="4614" y="3210"/>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2" name="Rectangle 201"/>
            <p:cNvSpPr>
              <a:spLocks noChangeArrowheads="1"/>
            </p:cNvSpPr>
            <p:nvPr/>
          </p:nvSpPr>
          <p:spPr bwMode="auto">
            <a:xfrm>
              <a:off x="4614" y="3267"/>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03" name="Group 202"/>
          <p:cNvGrpSpPr>
            <a:grpSpLocks/>
          </p:cNvGrpSpPr>
          <p:nvPr/>
        </p:nvGrpSpPr>
        <p:grpSpPr bwMode="auto">
          <a:xfrm>
            <a:off x="7526338" y="4341589"/>
            <a:ext cx="12700" cy="401638"/>
            <a:chOff x="4741" y="2944"/>
            <a:chExt cx="8" cy="253"/>
          </a:xfrm>
        </p:grpSpPr>
        <p:sp>
          <p:nvSpPr>
            <p:cNvPr id="204" name="Rectangle 203"/>
            <p:cNvSpPr>
              <a:spLocks noChangeArrowheads="1"/>
            </p:cNvSpPr>
            <p:nvPr/>
          </p:nvSpPr>
          <p:spPr bwMode="auto">
            <a:xfrm>
              <a:off x="4741" y="294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5" name="Rectangle 204"/>
            <p:cNvSpPr>
              <a:spLocks noChangeArrowheads="1"/>
            </p:cNvSpPr>
            <p:nvPr/>
          </p:nvSpPr>
          <p:spPr bwMode="auto">
            <a:xfrm>
              <a:off x="4741" y="300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6" name="Rectangle 205"/>
            <p:cNvSpPr>
              <a:spLocks noChangeArrowheads="1"/>
            </p:cNvSpPr>
            <p:nvPr/>
          </p:nvSpPr>
          <p:spPr bwMode="auto">
            <a:xfrm>
              <a:off x="4741" y="3059"/>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7" name="Rectangle 206"/>
            <p:cNvSpPr>
              <a:spLocks noChangeArrowheads="1"/>
            </p:cNvSpPr>
            <p:nvPr/>
          </p:nvSpPr>
          <p:spPr bwMode="auto">
            <a:xfrm>
              <a:off x="4741" y="3116"/>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8" name="Rectangle 207"/>
            <p:cNvSpPr>
              <a:spLocks noChangeArrowheads="1"/>
            </p:cNvSpPr>
            <p:nvPr/>
          </p:nvSpPr>
          <p:spPr bwMode="auto">
            <a:xfrm>
              <a:off x="4741" y="3173"/>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09" name="Group 208"/>
          <p:cNvGrpSpPr>
            <a:grpSpLocks/>
          </p:cNvGrpSpPr>
          <p:nvPr/>
        </p:nvGrpSpPr>
        <p:grpSpPr bwMode="auto">
          <a:xfrm>
            <a:off x="7739063" y="4211414"/>
            <a:ext cx="12700" cy="401638"/>
            <a:chOff x="4875" y="2862"/>
            <a:chExt cx="8" cy="253"/>
          </a:xfrm>
        </p:grpSpPr>
        <p:sp>
          <p:nvSpPr>
            <p:cNvPr id="210" name="Rectangle 209"/>
            <p:cNvSpPr>
              <a:spLocks noChangeArrowheads="1"/>
            </p:cNvSpPr>
            <p:nvPr/>
          </p:nvSpPr>
          <p:spPr bwMode="auto">
            <a:xfrm>
              <a:off x="4875" y="286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1" name="Rectangle 210"/>
            <p:cNvSpPr>
              <a:spLocks noChangeArrowheads="1"/>
            </p:cNvSpPr>
            <p:nvPr/>
          </p:nvSpPr>
          <p:spPr bwMode="auto">
            <a:xfrm>
              <a:off x="4875" y="291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2" name="Rectangle 211"/>
            <p:cNvSpPr>
              <a:spLocks noChangeArrowheads="1"/>
            </p:cNvSpPr>
            <p:nvPr/>
          </p:nvSpPr>
          <p:spPr bwMode="auto">
            <a:xfrm>
              <a:off x="4875" y="297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3" name="Rectangle 212"/>
            <p:cNvSpPr>
              <a:spLocks noChangeArrowheads="1"/>
            </p:cNvSpPr>
            <p:nvPr/>
          </p:nvSpPr>
          <p:spPr bwMode="auto">
            <a:xfrm>
              <a:off x="4875" y="3034"/>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14" name="Rectangle 213"/>
            <p:cNvSpPr>
              <a:spLocks noChangeArrowheads="1"/>
            </p:cNvSpPr>
            <p:nvPr/>
          </p:nvSpPr>
          <p:spPr bwMode="auto">
            <a:xfrm>
              <a:off x="4875" y="309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15" name="Group 214"/>
          <p:cNvGrpSpPr>
            <a:grpSpLocks/>
          </p:cNvGrpSpPr>
          <p:nvPr/>
        </p:nvGrpSpPr>
        <p:grpSpPr bwMode="auto">
          <a:xfrm>
            <a:off x="7951788" y="4081239"/>
            <a:ext cx="12700" cy="401638"/>
            <a:chOff x="5009" y="2780"/>
            <a:chExt cx="8" cy="253"/>
          </a:xfrm>
        </p:grpSpPr>
        <p:sp>
          <p:nvSpPr>
            <p:cNvPr id="216" name="Rectangle 215"/>
            <p:cNvSpPr>
              <a:spLocks noChangeArrowheads="1"/>
            </p:cNvSpPr>
            <p:nvPr/>
          </p:nvSpPr>
          <p:spPr bwMode="auto">
            <a:xfrm>
              <a:off x="5009" y="2780"/>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7" name="Rectangle 216"/>
            <p:cNvSpPr>
              <a:spLocks noChangeArrowheads="1"/>
            </p:cNvSpPr>
            <p:nvPr/>
          </p:nvSpPr>
          <p:spPr bwMode="auto">
            <a:xfrm>
              <a:off x="5009" y="2837"/>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8" name="Rectangle 217"/>
            <p:cNvSpPr>
              <a:spLocks noChangeArrowheads="1"/>
            </p:cNvSpPr>
            <p:nvPr/>
          </p:nvSpPr>
          <p:spPr bwMode="auto">
            <a:xfrm>
              <a:off x="5009" y="289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9" name="Rectangle 218"/>
            <p:cNvSpPr>
              <a:spLocks noChangeArrowheads="1"/>
            </p:cNvSpPr>
            <p:nvPr/>
          </p:nvSpPr>
          <p:spPr bwMode="auto">
            <a:xfrm>
              <a:off x="5009" y="295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20" name="Rectangle 219"/>
            <p:cNvSpPr>
              <a:spLocks noChangeArrowheads="1"/>
            </p:cNvSpPr>
            <p:nvPr/>
          </p:nvSpPr>
          <p:spPr bwMode="auto">
            <a:xfrm>
              <a:off x="5009" y="3009"/>
              <a:ext cx="8" cy="24"/>
            </a:xfrm>
            <a:prstGeom prst="rect">
              <a:avLst/>
            </a:prstGeom>
            <a:solidFill>
              <a:srgbClr val="000000"/>
            </a:solidFill>
            <a:ln w="19050">
              <a:solidFill>
                <a:srgbClr val="000000"/>
              </a:solidFill>
              <a:miter lim="800000"/>
              <a:headEnd/>
              <a:tailEnd/>
            </a:ln>
          </p:spPr>
          <p:txBody>
            <a:bodyPr/>
            <a:lstStyle/>
            <a:p>
              <a:endParaRPr lang="cs-CZ"/>
            </a:p>
          </p:txBody>
        </p:sp>
      </p:grpSp>
      <p:sp>
        <p:nvSpPr>
          <p:cNvPr id="221" name="Rectangle 220"/>
          <p:cNvSpPr>
            <a:spLocks noChangeArrowheads="1"/>
          </p:cNvSpPr>
          <p:nvPr/>
        </p:nvSpPr>
        <p:spPr bwMode="auto">
          <a:xfrm>
            <a:off x="8302625" y="3941539"/>
            <a:ext cx="698500"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22" name="Rectangle 221"/>
          <p:cNvSpPr>
            <a:spLocks noChangeArrowheads="1"/>
          </p:cNvSpPr>
          <p:nvPr/>
        </p:nvSpPr>
        <p:spPr bwMode="auto">
          <a:xfrm>
            <a:off x="7956550" y="3763739"/>
            <a:ext cx="838200"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solidFill>
                  <a:srgbClr val="A50021"/>
                </a:solidFill>
              </a:rPr>
              <a:t>b &gt; 0</a:t>
            </a:r>
          </a:p>
        </p:txBody>
      </p:sp>
      <p:graphicFrame>
        <p:nvGraphicFramePr>
          <p:cNvPr id="223" name="Object 222"/>
          <p:cNvGraphicFramePr>
            <a:graphicFrameLocks noChangeAspect="1"/>
          </p:cNvGraphicFramePr>
          <p:nvPr>
            <p:extLst>
              <p:ext uri="{D42A27DB-BD31-4B8C-83A1-F6EECF244321}">
                <p14:modId xmlns:p14="http://schemas.microsoft.com/office/powerpoint/2010/main" val="2789749794"/>
              </p:ext>
            </p:extLst>
          </p:nvPr>
        </p:nvGraphicFramePr>
        <p:xfrm>
          <a:off x="7689850" y="5217889"/>
          <a:ext cx="1143000" cy="527050"/>
        </p:xfrm>
        <a:graphic>
          <a:graphicData uri="http://schemas.openxmlformats.org/presentationml/2006/ole">
            <mc:AlternateContent xmlns:mc="http://schemas.openxmlformats.org/markup-compatibility/2006">
              <mc:Choice xmlns:v="urn:schemas-microsoft-com:vml" Requires="v">
                <p:oleObj spid="_x0000_s487461" name="Rovnice" r:id="rId9" imgW="457200" imgH="253800" progId="Equation.3">
                  <p:embed/>
                </p:oleObj>
              </mc:Choice>
              <mc:Fallback>
                <p:oleObj name="Rovnice" r:id="rId9" imgW="457200" imgH="2538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89850" y="5217889"/>
                        <a:ext cx="1143000" cy="527050"/>
                      </a:xfrm>
                      <a:prstGeom prst="rect">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57587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III</a:t>
            </a:r>
          </a:p>
        </p:txBody>
      </p:sp>
      <p:sp>
        <p:nvSpPr>
          <p:cNvPr id="3" name="Content Placeholder 2"/>
          <p:cNvSpPr>
            <a:spLocks noGrp="1"/>
          </p:cNvSpPr>
          <p:nvPr>
            <p:ph idx="1"/>
          </p:nvPr>
        </p:nvSpPr>
        <p:spPr>
          <a:xfrm>
            <a:off x="457200" y="1052736"/>
            <a:ext cx="8229600" cy="4857403"/>
          </a:xfrm>
        </p:spPr>
        <p:txBody>
          <a:bodyPr/>
          <a:lstStyle/>
          <a:p>
            <a:r>
              <a:rPr lang="cs-CZ" dirty="0"/>
              <a:t>Metoda nejmenších čtverců</a:t>
            </a:r>
          </a:p>
          <a:p>
            <a:pPr lvl="1"/>
            <a:r>
              <a:rPr lang="cs-CZ" dirty="0"/>
              <a:t>X: Pevná, nestochastická proměnná</a:t>
            </a:r>
          </a:p>
          <a:p>
            <a:pPr lvl="1"/>
            <a:r>
              <a:rPr lang="cs-CZ" dirty="0" smtClean="0"/>
              <a:t>Rozložení </a:t>
            </a:r>
            <a:r>
              <a:rPr lang="cs-CZ" dirty="0"/>
              <a:t>hodnot y pro každé x je normální</a:t>
            </a:r>
          </a:p>
          <a:p>
            <a:pPr lvl="1"/>
            <a:r>
              <a:rPr lang="cs-CZ" dirty="0" smtClean="0"/>
              <a:t>Rozložení </a:t>
            </a:r>
            <a:r>
              <a:rPr lang="cs-CZ" dirty="0"/>
              <a:t>hodnot y pro každé x má stejný rozptyl</a:t>
            </a:r>
          </a:p>
          <a:p>
            <a:pPr lvl="1"/>
            <a:r>
              <a:rPr lang="cs-CZ" dirty="0" smtClean="0"/>
              <a:t>Rezidua </a:t>
            </a:r>
            <a:r>
              <a:rPr lang="cs-CZ" dirty="0"/>
              <a:t>jsou navzájem nezávislá a mají normální </a:t>
            </a:r>
            <a:r>
              <a:rPr lang="cs-CZ" dirty="0" smtClean="0"/>
              <a:t>rozložení</a:t>
            </a:r>
            <a:endParaRPr lang="cs-CZ" dirty="0"/>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35</a:t>
            </a:fld>
            <a:endParaRPr lang="cs-CZ"/>
          </a:p>
        </p:txBody>
      </p:sp>
      <p:sp>
        <p:nvSpPr>
          <p:cNvPr id="5" name="Rectangle 115"/>
          <p:cNvSpPr>
            <a:spLocks noChangeArrowheads="1"/>
          </p:cNvSpPr>
          <p:nvPr/>
        </p:nvSpPr>
        <p:spPr bwMode="auto">
          <a:xfrm>
            <a:off x="3509963" y="4704607"/>
            <a:ext cx="442912" cy="341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aphicFrame>
        <p:nvGraphicFramePr>
          <p:cNvPr id="6" name="Object 174"/>
          <p:cNvGraphicFramePr>
            <a:graphicFrameLocks noChangeAspect="1"/>
          </p:cNvGraphicFramePr>
          <p:nvPr>
            <p:extLst>
              <p:ext uri="{D42A27DB-BD31-4B8C-83A1-F6EECF244321}">
                <p14:modId xmlns:p14="http://schemas.microsoft.com/office/powerpoint/2010/main" val="689673533"/>
              </p:ext>
            </p:extLst>
          </p:nvPr>
        </p:nvGraphicFramePr>
        <p:xfrm>
          <a:off x="762000" y="5228482"/>
          <a:ext cx="1752600" cy="547688"/>
        </p:xfrm>
        <a:graphic>
          <a:graphicData uri="http://schemas.openxmlformats.org/presentationml/2006/ole">
            <mc:AlternateContent xmlns:mc="http://schemas.openxmlformats.org/markup-compatibility/2006">
              <mc:Choice xmlns:v="urn:schemas-microsoft-com:vml" Requires="v">
                <p:oleObj spid="_x0000_s488482" name="Rovnice" r:id="rId3" imgW="736560" imgH="241200" progId="Equation.3">
                  <p:embed/>
                </p:oleObj>
              </mc:Choice>
              <mc:Fallback>
                <p:oleObj name="Rovnice" r:id="rId3" imgW="736560" imgH="24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5228482"/>
                        <a:ext cx="1752600" cy="547688"/>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175"/>
          <p:cNvGraphicFramePr>
            <a:graphicFrameLocks noChangeAspect="1"/>
          </p:cNvGraphicFramePr>
          <p:nvPr>
            <p:extLst>
              <p:ext uri="{D42A27DB-BD31-4B8C-83A1-F6EECF244321}">
                <p14:modId xmlns:p14="http://schemas.microsoft.com/office/powerpoint/2010/main" val="2736574051"/>
              </p:ext>
            </p:extLst>
          </p:nvPr>
        </p:nvGraphicFramePr>
        <p:xfrm>
          <a:off x="6276975" y="5228482"/>
          <a:ext cx="2257425" cy="514350"/>
        </p:xfrm>
        <a:graphic>
          <a:graphicData uri="http://schemas.openxmlformats.org/presentationml/2006/ole">
            <mc:AlternateContent xmlns:mc="http://schemas.openxmlformats.org/markup-compatibility/2006">
              <mc:Choice xmlns:v="urn:schemas-microsoft-com:vml" Requires="v">
                <p:oleObj spid="_x0000_s488483" name="Rovnice" r:id="rId5" imgW="1091880" imgH="253800" progId="Equation.3">
                  <p:embed/>
                </p:oleObj>
              </mc:Choice>
              <mc:Fallback>
                <p:oleObj name="Rovnice" r:id="rId5" imgW="109188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76975" y="5228482"/>
                        <a:ext cx="2257425" cy="51435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176"/>
          <p:cNvGraphicFramePr>
            <a:graphicFrameLocks noChangeAspect="1"/>
          </p:cNvGraphicFramePr>
          <p:nvPr>
            <p:extLst>
              <p:ext uri="{D42A27DB-BD31-4B8C-83A1-F6EECF244321}">
                <p14:modId xmlns:p14="http://schemas.microsoft.com/office/powerpoint/2010/main" val="2497586967"/>
              </p:ext>
            </p:extLst>
          </p:nvPr>
        </p:nvGraphicFramePr>
        <p:xfrm>
          <a:off x="3113088" y="5268170"/>
          <a:ext cx="2508250" cy="400050"/>
        </p:xfrm>
        <a:graphic>
          <a:graphicData uri="http://schemas.openxmlformats.org/presentationml/2006/ole">
            <mc:AlternateContent xmlns:mc="http://schemas.openxmlformats.org/markup-compatibility/2006">
              <mc:Choice xmlns:v="urn:schemas-microsoft-com:vml" Requires="v">
                <p:oleObj spid="_x0000_s488484" name="Rovnice" r:id="rId7" imgW="1460160" imgH="241200" progId="Equation.3">
                  <p:embed/>
                </p:oleObj>
              </mc:Choice>
              <mc:Fallback>
                <p:oleObj name="Rovnice" r:id="rId7" imgW="146016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3088" y="5268170"/>
                        <a:ext cx="2508250" cy="400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 Box 177"/>
          <p:cNvSpPr txBox="1">
            <a:spLocks noChangeArrowheads="1"/>
          </p:cNvSpPr>
          <p:nvPr/>
        </p:nvSpPr>
        <p:spPr bwMode="auto">
          <a:xfrm>
            <a:off x="304800" y="5769820"/>
            <a:ext cx="2590800"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1400" i="0">
                <a:solidFill>
                  <a:srgbClr val="A50021"/>
                </a:solidFill>
              </a:rPr>
              <a:t>Smysl proložení přímky</a:t>
            </a:r>
          </a:p>
          <a:p>
            <a:pPr algn="ctr"/>
            <a:r>
              <a:rPr lang="cs-CZ" sz="1400" b="0" i="0">
                <a:solidFill>
                  <a:srgbClr val="A50021"/>
                </a:solidFill>
              </a:rPr>
              <a:t>minimalizace odchylek</a:t>
            </a:r>
          </a:p>
        </p:txBody>
      </p:sp>
      <p:graphicFrame>
        <p:nvGraphicFramePr>
          <p:cNvPr id="10" name="Object 178"/>
          <p:cNvGraphicFramePr>
            <a:graphicFrameLocks noChangeAspect="1"/>
          </p:cNvGraphicFramePr>
          <p:nvPr>
            <p:extLst>
              <p:ext uri="{D42A27DB-BD31-4B8C-83A1-F6EECF244321}">
                <p14:modId xmlns:p14="http://schemas.microsoft.com/office/powerpoint/2010/main" val="4283344180"/>
              </p:ext>
            </p:extLst>
          </p:nvPr>
        </p:nvGraphicFramePr>
        <p:xfrm>
          <a:off x="2819400" y="5793632"/>
          <a:ext cx="3581400" cy="447675"/>
        </p:xfrm>
        <a:graphic>
          <a:graphicData uri="http://schemas.openxmlformats.org/presentationml/2006/ole">
            <mc:AlternateContent xmlns:mc="http://schemas.openxmlformats.org/markup-compatibility/2006">
              <mc:Choice xmlns:v="urn:schemas-microsoft-com:vml" Requires="v">
                <p:oleObj spid="_x0000_s488485" name="Rovnice" r:id="rId9" imgW="1803240" imgH="266400" progId="Equation.3">
                  <p:embed/>
                </p:oleObj>
              </mc:Choice>
              <mc:Fallback>
                <p:oleObj name="Rovnice" r:id="rId9" imgW="1803240" imgH="266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5793632"/>
                        <a:ext cx="3581400" cy="4476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1" name="Picture 18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547813" y="2826595"/>
            <a:ext cx="5976937" cy="233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2678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 IV</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36</a:t>
            </a:fld>
            <a:endParaRPr lang="cs-CZ"/>
          </a:p>
        </p:txBody>
      </p:sp>
      <p:sp>
        <p:nvSpPr>
          <p:cNvPr id="5" name="Text Box 3"/>
          <p:cNvSpPr txBox="1">
            <a:spLocks noChangeArrowheads="1"/>
          </p:cNvSpPr>
          <p:nvPr/>
        </p:nvSpPr>
        <p:spPr bwMode="auto">
          <a:xfrm>
            <a:off x="293315" y="1237457"/>
            <a:ext cx="5524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a:t>
            </a:r>
          </a:p>
        </p:txBody>
      </p:sp>
      <p:graphicFrame>
        <p:nvGraphicFramePr>
          <p:cNvPr id="6" name="Object 4"/>
          <p:cNvGraphicFramePr>
            <a:graphicFrameLocks noChangeAspect="1"/>
          </p:cNvGraphicFramePr>
          <p:nvPr>
            <p:extLst>
              <p:ext uri="{D42A27DB-BD31-4B8C-83A1-F6EECF244321}">
                <p14:modId xmlns:p14="http://schemas.microsoft.com/office/powerpoint/2010/main" val="4243852269"/>
              </p:ext>
            </p:extLst>
          </p:nvPr>
        </p:nvGraphicFramePr>
        <p:xfrm>
          <a:off x="979115" y="1234282"/>
          <a:ext cx="3559175" cy="695325"/>
        </p:xfrm>
        <a:graphic>
          <a:graphicData uri="http://schemas.openxmlformats.org/presentationml/2006/ole">
            <mc:AlternateContent xmlns:mc="http://schemas.openxmlformats.org/markup-compatibility/2006">
              <mc:Choice xmlns:v="urn:schemas-microsoft-com:vml" Requires="v">
                <p:oleObj spid="_x0000_s489538" name="Rovnice" r:id="rId3" imgW="1968480" imgH="507960" progId="Equation.3">
                  <p:embed/>
                </p:oleObj>
              </mc:Choice>
              <mc:Fallback>
                <p:oleObj name="Rovnice" r:id="rId3" imgW="1968480" imgH="507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9115" y="1234282"/>
                        <a:ext cx="35591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p:cNvGraphicFramePr>
            <a:graphicFrameLocks noChangeAspect="1"/>
          </p:cNvGraphicFramePr>
          <p:nvPr>
            <p:extLst>
              <p:ext uri="{D42A27DB-BD31-4B8C-83A1-F6EECF244321}">
                <p14:modId xmlns:p14="http://schemas.microsoft.com/office/powerpoint/2010/main" val="1534703119"/>
              </p:ext>
            </p:extLst>
          </p:nvPr>
        </p:nvGraphicFramePr>
        <p:xfrm>
          <a:off x="5484440" y="1124744"/>
          <a:ext cx="2978150" cy="722313"/>
        </p:xfrm>
        <a:graphic>
          <a:graphicData uri="http://schemas.openxmlformats.org/presentationml/2006/ole">
            <mc:AlternateContent xmlns:mc="http://schemas.openxmlformats.org/markup-compatibility/2006">
              <mc:Choice xmlns:v="urn:schemas-microsoft-com:vml" Requires="v">
                <p:oleObj spid="_x0000_s489539" name="Rovnice" r:id="rId5" imgW="1841400" imgH="469800" progId="Equation.3">
                  <p:embed/>
                </p:oleObj>
              </mc:Choice>
              <mc:Fallback>
                <p:oleObj name="Rovnice" r:id="rId5" imgW="1841400" imgH="469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4440" y="1124744"/>
                        <a:ext cx="2978150" cy="722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6"/>
          <p:cNvGraphicFramePr>
            <a:graphicFrameLocks noChangeAspect="1"/>
          </p:cNvGraphicFramePr>
          <p:nvPr>
            <p:extLst>
              <p:ext uri="{D42A27DB-BD31-4B8C-83A1-F6EECF244321}">
                <p14:modId xmlns:p14="http://schemas.microsoft.com/office/powerpoint/2010/main" val="619262413"/>
              </p:ext>
            </p:extLst>
          </p:nvPr>
        </p:nvGraphicFramePr>
        <p:xfrm>
          <a:off x="979115" y="1951832"/>
          <a:ext cx="4638675" cy="695325"/>
        </p:xfrm>
        <a:graphic>
          <a:graphicData uri="http://schemas.openxmlformats.org/presentationml/2006/ole">
            <mc:AlternateContent xmlns:mc="http://schemas.openxmlformats.org/markup-compatibility/2006">
              <mc:Choice xmlns:v="urn:schemas-microsoft-com:vml" Requires="v">
                <p:oleObj spid="_x0000_s489540" name="Rovnice" r:id="rId7" imgW="3238200" imgH="507960" progId="Equation.3">
                  <p:embed/>
                </p:oleObj>
              </mc:Choice>
              <mc:Fallback>
                <p:oleObj name="Rovnice" r:id="rId7" imgW="323820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9115" y="1951832"/>
                        <a:ext cx="46386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7"/>
          <p:cNvGraphicFramePr>
            <a:graphicFrameLocks noChangeAspect="1"/>
          </p:cNvGraphicFramePr>
          <p:nvPr>
            <p:extLst>
              <p:ext uri="{D42A27DB-BD31-4B8C-83A1-F6EECF244321}">
                <p14:modId xmlns:p14="http://schemas.microsoft.com/office/powerpoint/2010/main" val="1369125512"/>
              </p:ext>
            </p:extLst>
          </p:nvPr>
        </p:nvGraphicFramePr>
        <p:xfrm>
          <a:off x="979115" y="2605882"/>
          <a:ext cx="4098925" cy="763587"/>
        </p:xfrm>
        <a:graphic>
          <a:graphicData uri="http://schemas.openxmlformats.org/presentationml/2006/ole">
            <mc:AlternateContent xmlns:mc="http://schemas.openxmlformats.org/markup-compatibility/2006">
              <mc:Choice xmlns:v="urn:schemas-microsoft-com:vml" Requires="v">
                <p:oleObj spid="_x0000_s489541" name="Rovnice" r:id="rId9" imgW="2984400" imgH="609480" progId="Equation.3">
                  <p:embed/>
                </p:oleObj>
              </mc:Choice>
              <mc:Fallback>
                <p:oleObj name="Rovnice" r:id="rId9" imgW="2984400" imgH="609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79115" y="2605882"/>
                        <a:ext cx="4098925" cy="763587"/>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Line 8"/>
          <p:cNvSpPr>
            <a:spLocks noChangeShapeType="1"/>
          </p:cNvSpPr>
          <p:nvPr/>
        </p:nvSpPr>
        <p:spPr bwMode="auto">
          <a:xfrm flipV="1">
            <a:off x="683840" y="3466307"/>
            <a:ext cx="7772400"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Text Box 9"/>
          <p:cNvSpPr txBox="1">
            <a:spLocks noChangeArrowheads="1"/>
          </p:cNvSpPr>
          <p:nvPr/>
        </p:nvSpPr>
        <p:spPr bwMode="auto">
          <a:xfrm>
            <a:off x="293315" y="3485357"/>
            <a:ext cx="619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II.</a:t>
            </a:r>
          </a:p>
        </p:txBody>
      </p:sp>
      <p:graphicFrame>
        <p:nvGraphicFramePr>
          <p:cNvPr id="12" name="Object 10"/>
          <p:cNvGraphicFramePr>
            <a:graphicFrameLocks noChangeAspect="1"/>
          </p:cNvGraphicFramePr>
          <p:nvPr>
            <p:extLst>
              <p:ext uri="{D42A27DB-BD31-4B8C-83A1-F6EECF244321}">
                <p14:modId xmlns:p14="http://schemas.microsoft.com/office/powerpoint/2010/main" val="3801488147"/>
              </p:ext>
            </p:extLst>
          </p:nvPr>
        </p:nvGraphicFramePr>
        <p:xfrm>
          <a:off x="979115" y="3906044"/>
          <a:ext cx="2066925" cy="306388"/>
        </p:xfrm>
        <a:graphic>
          <a:graphicData uri="http://schemas.openxmlformats.org/presentationml/2006/ole">
            <mc:AlternateContent xmlns:mc="http://schemas.openxmlformats.org/markup-compatibility/2006">
              <mc:Choice xmlns:v="urn:schemas-microsoft-com:vml" Requires="v">
                <p:oleObj spid="_x0000_s489542" name="Rovnice" r:id="rId11" imgW="1333440" imgH="203040" progId="Equation.3">
                  <p:embed/>
                </p:oleObj>
              </mc:Choice>
              <mc:Fallback>
                <p:oleObj name="Rovnice" r:id="rId11" imgW="133344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79115" y="3906044"/>
                        <a:ext cx="2066925" cy="306388"/>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Text Box 11"/>
          <p:cNvSpPr txBox="1">
            <a:spLocks noChangeArrowheads="1"/>
          </p:cNvSpPr>
          <p:nvPr/>
        </p:nvSpPr>
        <p:spPr bwMode="auto">
          <a:xfrm>
            <a:off x="917203" y="4294982"/>
            <a:ext cx="12477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i="0"/>
              <a:t>intercept</a:t>
            </a:r>
          </a:p>
        </p:txBody>
      </p:sp>
      <p:graphicFrame>
        <p:nvGraphicFramePr>
          <p:cNvPr id="14" name="Object 12"/>
          <p:cNvGraphicFramePr>
            <a:graphicFrameLocks noChangeAspect="1"/>
          </p:cNvGraphicFramePr>
          <p:nvPr>
            <p:extLst>
              <p:ext uri="{D42A27DB-BD31-4B8C-83A1-F6EECF244321}">
                <p14:modId xmlns:p14="http://schemas.microsoft.com/office/powerpoint/2010/main" val="2317900623"/>
              </p:ext>
            </p:extLst>
          </p:nvPr>
        </p:nvGraphicFramePr>
        <p:xfrm>
          <a:off x="3638178" y="3629819"/>
          <a:ext cx="4392612" cy="885825"/>
        </p:xfrm>
        <a:graphic>
          <a:graphicData uri="http://schemas.openxmlformats.org/presentationml/2006/ole">
            <mc:AlternateContent xmlns:mc="http://schemas.openxmlformats.org/markup-compatibility/2006">
              <mc:Choice xmlns:v="urn:schemas-microsoft-com:vml" Requires="v">
                <p:oleObj spid="_x0000_s489543" name="Rovnice" r:id="rId13" imgW="2171520" imgH="507960" progId="Equation.3">
                  <p:embed/>
                </p:oleObj>
              </mc:Choice>
              <mc:Fallback>
                <p:oleObj name="Rovnice" r:id="rId13" imgW="2171520" imgH="50796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38178" y="3629819"/>
                        <a:ext cx="4392612" cy="8858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 name="Line 13"/>
          <p:cNvSpPr>
            <a:spLocks noChangeShapeType="1"/>
          </p:cNvSpPr>
          <p:nvPr/>
        </p:nvSpPr>
        <p:spPr bwMode="auto">
          <a:xfrm>
            <a:off x="683840" y="4774407"/>
            <a:ext cx="7848600"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 name="Text Box 14"/>
          <p:cNvSpPr txBox="1">
            <a:spLocks noChangeArrowheads="1"/>
          </p:cNvSpPr>
          <p:nvPr/>
        </p:nvSpPr>
        <p:spPr bwMode="auto">
          <a:xfrm>
            <a:off x="293315" y="4783932"/>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III.</a:t>
            </a:r>
          </a:p>
        </p:txBody>
      </p:sp>
      <p:sp>
        <p:nvSpPr>
          <p:cNvPr id="17" name="Text Box 15"/>
          <p:cNvSpPr txBox="1">
            <a:spLocks noChangeArrowheads="1"/>
          </p:cNvSpPr>
          <p:nvPr/>
        </p:nvSpPr>
        <p:spPr bwMode="auto">
          <a:xfrm>
            <a:off x="1093415" y="5004594"/>
            <a:ext cx="2714625" cy="333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i="0"/>
              <a:t>Y  :  modelová hodnota</a:t>
            </a:r>
          </a:p>
        </p:txBody>
      </p:sp>
      <p:graphicFrame>
        <p:nvGraphicFramePr>
          <p:cNvPr id="18" name="Object 16"/>
          <p:cNvGraphicFramePr>
            <a:graphicFrameLocks noChangeAspect="1"/>
          </p:cNvGraphicFramePr>
          <p:nvPr>
            <p:extLst>
              <p:ext uri="{D42A27DB-BD31-4B8C-83A1-F6EECF244321}">
                <p14:modId xmlns:p14="http://schemas.microsoft.com/office/powerpoint/2010/main" val="3389225176"/>
              </p:ext>
            </p:extLst>
          </p:nvPr>
        </p:nvGraphicFramePr>
        <p:xfrm>
          <a:off x="1141040" y="5417344"/>
          <a:ext cx="2119313" cy="544513"/>
        </p:xfrm>
        <a:graphic>
          <a:graphicData uri="http://schemas.openxmlformats.org/presentationml/2006/ole">
            <mc:AlternateContent xmlns:mc="http://schemas.openxmlformats.org/markup-compatibility/2006">
              <mc:Choice xmlns:v="urn:schemas-microsoft-com:vml" Requires="v">
                <p:oleObj spid="_x0000_s489544" name="Rovnice" r:id="rId15" imgW="825480" imgH="241200" progId="Equation.3">
                  <p:embed/>
                </p:oleObj>
              </mc:Choice>
              <mc:Fallback>
                <p:oleObj name="Rovnice" r:id="rId15" imgW="825480" imgH="2412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41040" y="5417344"/>
                        <a:ext cx="2119313" cy="544513"/>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17"/>
          <p:cNvGraphicFramePr>
            <a:graphicFrameLocks noChangeAspect="1"/>
          </p:cNvGraphicFramePr>
          <p:nvPr>
            <p:extLst>
              <p:ext uri="{D42A27DB-BD31-4B8C-83A1-F6EECF244321}">
                <p14:modId xmlns:p14="http://schemas.microsoft.com/office/powerpoint/2010/main" val="3375789785"/>
              </p:ext>
            </p:extLst>
          </p:nvPr>
        </p:nvGraphicFramePr>
        <p:xfrm>
          <a:off x="4497015" y="5093494"/>
          <a:ext cx="2957513" cy="868363"/>
        </p:xfrm>
        <a:graphic>
          <a:graphicData uri="http://schemas.openxmlformats.org/presentationml/2006/ole">
            <mc:AlternateContent xmlns:mc="http://schemas.openxmlformats.org/markup-compatibility/2006">
              <mc:Choice xmlns:v="urn:schemas-microsoft-com:vml" Requires="v">
                <p:oleObj spid="_x0000_s489545" name="Rovnice" r:id="rId17" imgW="1726920" imgH="507960" progId="Equation.3">
                  <p:embed/>
                </p:oleObj>
              </mc:Choice>
              <mc:Fallback>
                <p:oleObj name="Rovnice" r:id="rId17" imgW="1726920" imgH="50796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497015" y="5093494"/>
                        <a:ext cx="2957513" cy="868363"/>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0" name="Group 18"/>
          <p:cNvGrpSpPr>
            <a:grpSpLocks/>
          </p:cNvGrpSpPr>
          <p:nvPr/>
        </p:nvGrpSpPr>
        <p:grpSpPr bwMode="auto">
          <a:xfrm>
            <a:off x="1183903" y="4942682"/>
            <a:ext cx="152400" cy="119062"/>
            <a:chOff x="982" y="249"/>
            <a:chExt cx="13" cy="6"/>
          </a:xfrm>
        </p:grpSpPr>
        <p:sp>
          <p:nvSpPr>
            <p:cNvPr id="21" name="Line 19"/>
            <p:cNvSpPr>
              <a:spLocks noChangeShapeType="1"/>
            </p:cNvSpPr>
            <p:nvPr/>
          </p:nvSpPr>
          <p:spPr bwMode="auto">
            <a:xfrm>
              <a:off x="987" y="249"/>
              <a:ext cx="8" cy="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flipV="1">
              <a:off x="982" y="249"/>
              <a:ext cx="6" cy="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18845142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 analýza reziduí</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37</a:t>
            </a:fld>
            <a:endParaRPr lang="cs-CZ"/>
          </a:p>
        </p:txBody>
      </p:sp>
      <p:sp>
        <p:nvSpPr>
          <p:cNvPr id="5" name="Rectangle 3"/>
          <p:cNvSpPr>
            <a:spLocks noChangeArrowheads="1"/>
          </p:cNvSpPr>
          <p:nvPr/>
        </p:nvSpPr>
        <p:spPr bwMode="auto">
          <a:xfrm>
            <a:off x="3127375" y="1369095"/>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 name="Rectangle 4"/>
          <p:cNvSpPr>
            <a:spLocks noChangeArrowheads="1"/>
          </p:cNvSpPr>
          <p:nvPr/>
        </p:nvSpPr>
        <p:spPr bwMode="auto">
          <a:xfrm>
            <a:off x="3308350" y="1408783"/>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7" name="Rectangle 5"/>
          <p:cNvSpPr>
            <a:spLocks noChangeArrowheads="1"/>
          </p:cNvSpPr>
          <p:nvPr/>
        </p:nvSpPr>
        <p:spPr bwMode="auto">
          <a:xfrm>
            <a:off x="201613" y="1397670"/>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 name="Rectangle 6"/>
          <p:cNvSpPr>
            <a:spLocks noChangeArrowheads="1"/>
          </p:cNvSpPr>
          <p:nvPr/>
        </p:nvSpPr>
        <p:spPr bwMode="auto">
          <a:xfrm>
            <a:off x="296863" y="1421483"/>
            <a:ext cx="1000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9" name="Rectangle 7"/>
          <p:cNvSpPr>
            <a:spLocks noChangeArrowheads="1"/>
          </p:cNvSpPr>
          <p:nvPr/>
        </p:nvSpPr>
        <p:spPr bwMode="auto">
          <a:xfrm>
            <a:off x="161925" y="2096170"/>
            <a:ext cx="333375" cy="2524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0" name="Rectangle 8"/>
          <p:cNvSpPr>
            <a:spLocks noChangeArrowheads="1"/>
          </p:cNvSpPr>
          <p:nvPr/>
        </p:nvSpPr>
        <p:spPr bwMode="auto">
          <a:xfrm>
            <a:off x="322263" y="2115220"/>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11" name="Rectangle 9"/>
          <p:cNvSpPr>
            <a:spLocks noChangeArrowheads="1"/>
          </p:cNvSpPr>
          <p:nvPr/>
        </p:nvSpPr>
        <p:spPr bwMode="auto">
          <a:xfrm>
            <a:off x="471488" y="1481808"/>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12" name="Rectangle 10"/>
          <p:cNvSpPr>
            <a:spLocks noChangeArrowheads="1"/>
          </p:cNvSpPr>
          <p:nvPr/>
        </p:nvSpPr>
        <p:spPr bwMode="auto">
          <a:xfrm>
            <a:off x="471488" y="3142333"/>
            <a:ext cx="2378075" cy="19050"/>
          </a:xfrm>
          <a:prstGeom prst="rect">
            <a:avLst/>
          </a:prstGeom>
          <a:solidFill>
            <a:srgbClr val="000000"/>
          </a:solidFill>
          <a:ln w="19050">
            <a:solidFill>
              <a:srgbClr val="000000"/>
            </a:solidFill>
            <a:miter lim="800000"/>
            <a:headEnd/>
            <a:tailEnd/>
          </a:ln>
        </p:spPr>
        <p:txBody>
          <a:bodyPr/>
          <a:lstStyle/>
          <a:p>
            <a:endParaRPr lang="cs-CZ"/>
          </a:p>
        </p:txBody>
      </p:sp>
      <p:sp>
        <p:nvSpPr>
          <p:cNvPr id="13" name="Line 11"/>
          <p:cNvSpPr>
            <a:spLocks noChangeShapeType="1"/>
          </p:cNvSpPr>
          <p:nvPr/>
        </p:nvSpPr>
        <p:spPr bwMode="auto">
          <a:xfrm>
            <a:off x="504825" y="2227933"/>
            <a:ext cx="2438400"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Freeform 12"/>
          <p:cNvSpPr>
            <a:spLocks/>
          </p:cNvSpPr>
          <p:nvPr/>
        </p:nvSpPr>
        <p:spPr bwMode="auto">
          <a:xfrm>
            <a:off x="1498600" y="2050133"/>
            <a:ext cx="39688" cy="36512"/>
          </a:xfrm>
          <a:custGeom>
            <a:avLst/>
            <a:gdLst>
              <a:gd name="T0" fmla="*/ 51 w 76"/>
              <a:gd name="T1" fmla="*/ 2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2"/>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 name="Freeform 13"/>
          <p:cNvSpPr>
            <a:spLocks/>
          </p:cNvSpPr>
          <p:nvPr/>
        </p:nvSpPr>
        <p:spPr bwMode="auto">
          <a:xfrm>
            <a:off x="1093788" y="2040608"/>
            <a:ext cx="39687"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 name="Freeform 14"/>
          <p:cNvSpPr>
            <a:spLocks/>
          </p:cNvSpPr>
          <p:nvPr/>
        </p:nvSpPr>
        <p:spPr bwMode="auto">
          <a:xfrm>
            <a:off x="1235075" y="2442245"/>
            <a:ext cx="39688"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 name="Freeform 15"/>
          <p:cNvSpPr>
            <a:spLocks/>
          </p:cNvSpPr>
          <p:nvPr/>
        </p:nvSpPr>
        <p:spPr bwMode="auto">
          <a:xfrm>
            <a:off x="1193800" y="23120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 name="Freeform 16"/>
          <p:cNvSpPr>
            <a:spLocks/>
          </p:cNvSpPr>
          <p:nvPr/>
        </p:nvSpPr>
        <p:spPr bwMode="auto">
          <a:xfrm>
            <a:off x="1700213" y="2189833"/>
            <a:ext cx="41275" cy="38100"/>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 name="Freeform 17"/>
          <p:cNvSpPr>
            <a:spLocks/>
          </p:cNvSpPr>
          <p:nvPr/>
        </p:nvSpPr>
        <p:spPr bwMode="auto">
          <a:xfrm>
            <a:off x="1598613" y="2339058"/>
            <a:ext cx="41275"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 name="Freeform 18"/>
          <p:cNvSpPr>
            <a:spLocks/>
          </p:cNvSpPr>
          <p:nvPr/>
        </p:nvSpPr>
        <p:spPr bwMode="auto">
          <a:xfrm>
            <a:off x="1962150" y="2358108"/>
            <a:ext cx="33338" cy="36512"/>
          </a:xfrm>
          <a:custGeom>
            <a:avLst/>
            <a:gdLst>
              <a:gd name="T0" fmla="*/ 45 w 61"/>
              <a:gd name="T1" fmla="*/ 1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 name="Freeform 19"/>
          <p:cNvSpPr>
            <a:spLocks/>
          </p:cNvSpPr>
          <p:nvPr/>
        </p:nvSpPr>
        <p:spPr bwMode="auto">
          <a:xfrm>
            <a:off x="809625" y="2161258"/>
            <a:ext cx="39688" cy="38100"/>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1"/>
                </a:lnTo>
                <a:lnTo>
                  <a:pt x="1" y="28"/>
                </a:lnTo>
                <a:lnTo>
                  <a:pt x="0" y="34"/>
                </a:lnTo>
                <a:lnTo>
                  <a:pt x="3" y="48"/>
                </a:lnTo>
                <a:lnTo>
                  <a:pt x="12" y="59"/>
                </a:lnTo>
                <a:lnTo>
                  <a:pt x="24" y="68"/>
                </a:lnTo>
                <a:lnTo>
                  <a:pt x="32"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 name="Freeform 20"/>
          <p:cNvSpPr>
            <a:spLocks/>
          </p:cNvSpPr>
          <p:nvPr/>
        </p:nvSpPr>
        <p:spPr bwMode="auto">
          <a:xfrm>
            <a:off x="1123950" y="2339058"/>
            <a:ext cx="39688"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 name="Freeform 21"/>
          <p:cNvSpPr>
            <a:spLocks/>
          </p:cNvSpPr>
          <p:nvPr/>
        </p:nvSpPr>
        <p:spPr bwMode="auto">
          <a:xfrm>
            <a:off x="1082675" y="2162845"/>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9 w 60"/>
              <a:gd name="T21" fmla="*/ 65 h 68"/>
              <a:gd name="T22" fmla="*/ 49 w 60"/>
              <a:gd name="T23" fmla="*/ 56 h 68"/>
              <a:gd name="T24" fmla="*/ 56 w 60"/>
              <a:gd name="T25" fmla="*/ 44 h 68"/>
              <a:gd name="T26" fmla="*/ 60 w 60"/>
              <a:gd name="T27" fmla="*/ 32 h 68"/>
              <a:gd name="T28" fmla="*/ 59 w 60"/>
              <a:gd name="T29" fmla="*/ 19 h 68"/>
              <a:gd name="T30" fmla="*/ 53 w 60"/>
              <a:gd name="T31" fmla="*/ 8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9" y="65"/>
                </a:lnTo>
                <a:lnTo>
                  <a:pt x="49" y="56"/>
                </a:lnTo>
                <a:lnTo>
                  <a:pt x="56" y="44"/>
                </a:lnTo>
                <a:lnTo>
                  <a:pt x="60" y="32"/>
                </a:lnTo>
                <a:lnTo>
                  <a:pt x="59" y="19"/>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 name="Freeform 22"/>
          <p:cNvSpPr>
            <a:spLocks/>
          </p:cNvSpPr>
          <p:nvPr/>
        </p:nvSpPr>
        <p:spPr bwMode="auto">
          <a:xfrm>
            <a:off x="1244600" y="213427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 name="Freeform 23"/>
          <p:cNvSpPr>
            <a:spLocks/>
          </p:cNvSpPr>
          <p:nvPr/>
        </p:nvSpPr>
        <p:spPr bwMode="auto">
          <a:xfrm>
            <a:off x="1385888" y="2124745"/>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6" name="Freeform 24"/>
          <p:cNvSpPr>
            <a:spLocks/>
          </p:cNvSpPr>
          <p:nvPr/>
        </p:nvSpPr>
        <p:spPr bwMode="auto">
          <a:xfrm>
            <a:off x="1193800" y="20787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 name="Freeform 25"/>
          <p:cNvSpPr>
            <a:spLocks/>
          </p:cNvSpPr>
          <p:nvPr/>
        </p:nvSpPr>
        <p:spPr bwMode="auto">
          <a:xfrm>
            <a:off x="1274763" y="2367633"/>
            <a:ext cx="31750" cy="36512"/>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7 h 68"/>
              <a:gd name="T18" fmla="*/ 27 w 60"/>
              <a:gd name="T19" fmla="*/ 68 h 68"/>
              <a:gd name="T20" fmla="*/ 38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7"/>
                </a:lnTo>
                <a:lnTo>
                  <a:pt x="27" y="68"/>
                </a:lnTo>
                <a:lnTo>
                  <a:pt x="38"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 name="Freeform 26"/>
          <p:cNvSpPr>
            <a:spLocks/>
          </p:cNvSpPr>
          <p:nvPr/>
        </p:nvSpPr>
        <p:spPr bwMode="auto">
          <a:xfrm>
            <a:off x="1406525" y="2218408"/>
            <a:ext cx="41275"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1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1"/>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 name="Freeform 27"/>
          <p:cNvSpPr>
            <a:spLocks/>
          </p:cNvSpPr>
          <p:nvPr/>
        </p:nvSpPr>
        <p:spPr bwMode="auto">
          <a:xfrm>
            <a:off x="1557338" y="2162845"/>
            <a:ext cx="33337"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6 w 61"/>
              <a:gd name="T25" fmla="*/ 44 h 68"/>
              <a:gd name="T26" fmla="*/ 61 w 61"/>
              <a:gd name="T27" fmla="*/ 32 h 68"/>
              <a:gd name="T28" fmla="*/ 59 w 61"/>
              <a:gd name="T29" fmla="*/ 19 h 68"/>
              <a:gd name="T30" fmla="*/ 54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8" y="59"/>
                </a:lnTo>
                <a:lnTo>
                  <a:pt x="16" y="66"/>
                </a:lnTo>
                <a:lnTo>
                  <a:pt x="28" y="68"/>
                </a:lnTo>
                <a:lnTo>
                  <a:pt x="39" y="65"/>
                </a:lnTo>
                <a:lnTo>
                  <a:pt x="49" y="56"/>
                </a:lnTo>
                <a:lnTo>
                  <a:pt x="56" y="44"/>
                </a:lnTo>
                <a:lnTo>
                  <a:pt x="61" y="32"/>
                </a:lnTo>
                <a:lnTo>
                  <a:pt x="59" y="19"/>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 name="Freeform 28"/>
          <p:cNvSpPr>
            <a:spLocks/>
          </p:cNvSpPr>
          <p:nvPr/>
        </p:nvSpPr>
        <p:spPr bwMode="auto">
          <a:xfrm>
            <a:off x="1466850" y="2283495"/>
            <a:ext cx="31750" cy="36513"/>
          </a:xfrm>
          <a:custGeom>
            <a:avLst/>
            <a:gdLst>
              <a:gd name="T0" fmla="*/ 45 w 61"/>
              <a:gd name="T1" fmla="*/ 1 h 68"/>
              <a:gd name="T2" fmla="*/ 34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1"/>
                </a:lnTo>
                <a:lnTo>
                  <a:pt x="5" y="23"/>
                </a:lnTo>
                <a:lnTo>
                  <a:pt x="0" y="36"/>
                </a:lnTo>
                <a:lnTo>
                  <a:pt x="2" y="49"/>
                </a:lnTo>
                <a:lnTo>
                  <a:pt x="8" y="59"/>
                </a:lnTo>
                <a:lnTo>
                  <a:pt x="16" y="66"/>
                </a:lnTo>
                <a:lnTo>
                  <a:pt x="28" y="68"/>
                </a:lnTo>
                <a:lnTo>
                  <a:pt x="39" y="65"/>
                </a:lnTo>
                <a:lnTo>
                  <a:pt x="49" y="56"/>
                </a:lnTo>
                <a:lnTo>
                  <a:pt x="57" y="45"/>
                </a:lnTo>
                <a:lnTo>
                  <a:pt x="61" y="32"/>
                </a:lnTo>
                <a:lnTo>
                  <a:pt x="60"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 name="Freeform 29"/>
          <p:cNvSpPr>
            <a:spLocks/>
          </p:cNvSpPr>
          <p:nvPr/>
        </p:nvSpPr>
        <p:spPr bwMode="auto">
          <a:xfrm>
            <a:off x="1649413" y="2059658"/>
            <a:ext cx="31750" cy="36512"/>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 name="Freeform 30"/>
          <p:cNvSpPr>
            <a:spLocks/>
          </p:cNvSpPr>
          <p:nvPr/>
        </p:nvSpPr>
        <p:spPr bwMode="auto">
          <a:xfrm>
            <a:off x="1831975" y="2012033"/>
            <a:ext cx="41275"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 name="Freeform 31"/>
          <p:cNvSpPr>
            <a:spLocks/>
          </p:cNvSpPr>
          <p:nvPr/>
        </p:nvSpPr>
        <p:spPr bwMode="auto">
          <a:xfrm>
            <a:off x="2074863" y="2293020"/>
            <a:ext cx="39687"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 name="Freeform 32"/>
          <p:cNvSpPr>
            <a:spLocks/>
          </p:cNvSpPr>
          <p:nvPr/>
        </p:nvSpPr>
        <p:spPr bwMode="auto">
          <a:xfrm>
            <a:off x="1993900" y="2124745"/>
            <a:ext cx="39688"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 name="Freeform 33"/>
          <p:cNvSpPr>
            <a:spLocks/>
          </p:cNvSpPr>
          <p:nvPr/>
        </p:nvSpPr>
        <p:spPr bwMode="auto">
          <a:xfrm>
            <a:off x="1962150" y="2275558"/>
            <a:ext cx="33338" cy="34925"/>
          </a:xfrm>
          <a:custGeom>
            <a:avLst/>
            <a:gdLst>
              <a:gd name="T0" fmla="*/ 45 w 61"/>
              <a:gd name="T1" fmla="*/ 1 h 67"/>
              <a:gd name="T2" fmla="*/ 33 w 61"/>
              <a:gd name="T3" fmla="*/ 0 h 67"/>
              <a:gd name="T4" fmla="*/ 22 w 61"/>
              <a:gd name="T5" fmla="*/ 2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4" y="23"/>
                </a:lnTo>
                <a:lnTo>
                  <a:pt x="0" y="36"/>
                </a:lnTo>
                <a:lnTo>
                  <a:pt x="2" y="49"/>
                </a:lnTo>
                <a:lnTo>
                  <a:pt x="7" y="59"/>
                </a:lnTo>
                <a:lnTo>
                  <a:pt x="16" y="66"/>
                </a:lnTo>
                <a:lnTo>
                  <a:pt x="27"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6" name="Freeform 34"/>
          <p:cNvSpPr>
            <a:spLocks/>
          </p:cNvSpPr>
          <p:nvPr/>
        </p:nvSpPr>
        <p:spPr bwMode="auto">
          <a:xfrm>
            <a:off x="1822450" y="2386683"/>
            <a:ext cx="39688"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5 w 76"/>
              <a:gd name="T11" fmla="*/ 14 h 70"/>
              <a:gd name="T12" fmla="*/ 3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1 w 76"/>
              <a:gd name="T25" fmla="*/ 69 h 70"/>
              <a:gd name="T26" fmla="*/ 39 w 76"/>
              <a:gd name="T27" fmla="*/ 70 h 70"/>
              <a:gd name="T28" fmla="*/ 53 w 76"/>
              <a:gd name="T29" fmla="*/ 68 h 70"/>
              <a:gd name="T30" fmla="*/ 64 w 76"/>
              <a:gd name="T31" fmla="*/ 60 h 70"/>
              <a:gd name="T32" fmla="*/ 70 w 76"/>
              <a:gd name="T33" fmla="*/ 56 h 70"/>
              <a:gd name="T34" fmla="*/ 73 w 76"/>
              <a:gd name="T35" fmla="*/ 49 h 70"/>
              <a:gd name="T36" fmla="*/ 75 w 76"/>
              <a:gd name="T37" fmla="*/ 42 h 70"/>
              <a:gd name="T38" fmla="*/ 76 w 76"/>
              <a:gd name="T39" fmla="*/ 36 h 70"/>
              <a:gd name="T40" fmla="*/ 72 w 76"/>
              <a:gd name="T41" fmla="*/ 23 h 70"/>
              <a:gd name="T42" fmla="*/ 64 w 76"/>
              <a:gd name="T43" fmla="*/ 11 h 70"/>
              <a:gd name="T44" fmla="*/ 51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1" y="3"/>
                </a:moveTo>
                <a:lnTo>
                  <a:pt x="44" y="0"/>
                </a:lnTo>
                <a:lnTo>
                  <a:pt x="37" y="0"/>
                </a:lnTo>
                <a:lnTo>
                  <a:pt x="23" y="1"/>
                </a:lnTo>
                <a:lnTo>
                  <a:pt x="11" y="9"/>
                </a:lnTo>
                <a:lnTo>
                  <a:pt x="5" y="14"/>
                </a:lnTo>
                <a:lnTo>
                  <a:pt x="3" y="20"/>
                </a:lnTo>
                <a:lnTo>
                  <a:pt x="1" y="27"/>
                </a:lnTo>
                <a:lnTo>
                  <a:pt x="0" y="33"/>
                </a:lnTo>
                <a:lnTo>
                  <a:pt x="4" y="46"/>
                </a:lnTo>
                <a:lnTo>
                  <a:pt x="13" y="58"/>
                </a:lnTo>
                <a:lnTo>
                  <a:pt x="24" y="66"/>
                </a:lnTo>
                <a:lnTo>
                  <a:pt x="31" y="69"/>
                </a:lnTo>
                <a:lnTo>
                  <a:pt x="39" y="70"/>
                </a:lnTo>
                <a:lnTo>
                  <a:pt x="53" y="68"/>
                </a:lnTo>
                <a:lnTo>
                  <a:pt x="64" y="60"/>
                </a:lnTo>
                <a:lnTo>
                  <a:pt x="70" y="56"/>
                </a:lnTo>
                <a:lnTo>
                  <a:pt x="73" y="49"/>
                </a:lnTo>
                <a:lnTo>
                  <a:pt x="75" y="42"/>
                </a:lnTo>
                <a:lnTo>
                  <a:pt x="76" y="36"/>
                </a:lnTo>
                <a:lnTo>
                  <a:pt x="72"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7" name="Freeform 35"/>
          <p:cNvSpPr>
            <a:spLocks/>
          </p:cNvSpPr>
          <p:nvPr/>
        </p:nvSpPr>
        <p:spPr bwMode="auto">
          <a:xfrm>
            <a:off x="1862138" y="2124745"/>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8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8"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8" name="Freeform 36"/>
          <p:cNvSpPr>
            <a:spLocks/>
          </p:cNvSpPr>
          <p:nvPr/>
        </p:nvSpPr>
        <p:spPr bwMode="auto">
          <a:xfrm>
            <a:off x="1851025" y="2275558"/>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9" name="Freeform 37"/>
          <p:cNvSpPr>
            <a:spLocks/>
          </p:cNvSpPr>
          <p:nvPr/>
        </p:nvSpPr>
        <p:spPr bwMode="auto">
          <a:xfrm>
            <a:off x="1517650" y="2367633"/>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0" name="Freeform 38"/>
          <p:cNvSpPr>
            <a:spLocks/>
          </p:cNvSpPr>
          <p:nvPr/>
        </p:nvSpPr>
        <p:spPr bwMode="auto">
          <a:xfrm>
            <a:off x="1730375" y="23120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 name="Freeform 39"/>
          <p:cNvSpPr>
            <a:spLocks/>
          </p:cNvSpPr>
          <p:nvPr/>
        </p:nvSpPr>
        <p:spPr bwMode="auto">
          <a:xfrm>
            <a:off x="1397000" y="2339058"/>
            <a:ext cx="39688"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2" name="Freeform 40"/>
          <p:cNvSpPr>
            <a:spLocks/>
          </p:cNvSpPr>
          <p:nvPr/>
        </p:nvSpPr>
        <p:spPr bwMode="auto">
          <a:xfrm>
            <a:off x="2125663" y="213427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3" name="Freeform 41"/>
          <p:cNvSpPr>
            <a:spLocks/>
          </p:cNvSpPr>
          <p:nvPr/>
        </p:nvSpPr>
        <p:spPr bwMode="auto">
          <a:xfrm>
            <a:off x="2084388" y="2413670"/>
            <a:ext cx="41275" cy="38100"/>
          </a:xfrm>
          <a:custGeom>
            <a:avLst/>
            <a:gdLst>
              <a:gd name="T0" fmla="*/ 53 w 77"/>
              <a:gd name="T1" fmla="*/ 3 h 72"/>
              <a:gd name="T2" fmla="*/ 46 w 77"/>
              <a:gd name="T3" fmla="*/ 0 h 72"/>
              <a:gd name="T4" fmla="*/ 38 w 77"/>
              <a:gd name="T5" fmla="*/ 0 h 72"/>
              <a:gd name="T6" fmla="*/ 24 w 77"/>
              <a:gd name="T7" fmla="*/ 1 h 72"/>
              <a:gd name="T8" fmla="*/ 11 w 77"/>
              <a:gd name="T9" fmla="*/ 8 h 72"/>
              <a:gd name="T10" fmla="*/ 2 w 77"/>
              <a:gd name="T11" fmla="*/ 20 h 72"/>
              <a:gd name="T12" fmla="*/ 1 w 77"/>
              <a:gd name="T13" fmla="*/ 27 h 72"/>
              <a:gd name="T14" fmla="*/ 0 w 77"/>
              <a:gd name="T15" fmla="*/ 33 h 72"/>
              <a:gd name="T16" fmla="*/ 4 w 77"/>
              <a:gd name="T17" fmla="*/ 47 h 72"/>
              <a:gd name="T18" fmla="*/ 12 w 77"/>
              <a:gd name="T19" fmla="*/ 59 h 72"/>
              <a:gd name="T20" fmla="*/ 24 w 77"/>
              <a:gd name="T21" fmla="*/ 67 h 72"/>
              <a:gd name="T22" fmla="*/ 31 w 77"/>
              <a:gd name="T23" fmla="*/ 70 h 72"/>
              <a:gd name="T24" fmla="*/ 40 w 77"/>
              <a:gd name="T25" fmla="*/ 72 h 72"/>
              <a:gd name="T26" fmla="*/ 54 w 77"/>
              <a:gd name="T27" fmla="*/ 69 h 72"/>
              <a:gd name="T28" fmla="*/ 66 w 77"/>
              <a:gd name="T29" fmla="*/ 62 h 72"/>
              <a:gd name="T30" fmla="*/ 74 w 77"/>
              <a:gd name="T31" fmla="*/ 50 h 72"/>
              <a:gd name="T32" fmla="*/ 76 w 77"/>
              <a:gd name="T33" fmla="*/ 43 h 72"/>
              <a:gd name="T34" fmla="*/ 77 w 77"/>
              <a:gd name="T35" fmla="*/ 37 h 72"/>
              <a:gd name="T36" fmla="*/ 73 w 77"/>
              <a:gd name="T37" fmla="*/ 23 h 72"/>
              <a:gd name="T38" fmla="*/ 66 w 77"/>
              <a:gd name="T39" fmla="*/ 11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8" y="0"/>
                </a:lnTo>
                <a:lnTo>
                  <a:pt x="24" y="1"/>
                </a:lnTo>
                <a:lnTo>
                  <a:pt x="11" y="8"/>
                </a:lnTo>
                <a:lnTo>
                  <a:pt x="2" y="20"/>
                </a:lnTo>
                <a:lnTo>
                  <a:pt x="1" y="27"/>
                </a:lnTo>
                <a:lnTo>
                  <a:pt x="0" y="33"/>
                </a:lnTo>
                <a:lnTo>
                  <a:pt x="4" y="47"/>
                </a:lnTo>
                <a:lnTo>
                  <a:pt x="12" y="59"/>
                </a:lnTo>
                <a:lnTo>
                  <a:pt x="24" y="67"/>
                </a:lnTo>
                <a:lnTo>
                  <a:pt x="31" y="70"/>
                </a:lnTo>
                <a:lnTo>
                  <a:pt x="40" y="72"/>
                </a:lnTo>
                <a:lnTo>
                  <a:pt x="54" y="69"/>
                </a:lnTo>
                <a:lnTo>
                  <a:pt x="66" y="62"/>
                </a:lnTo>
                <a:lnTo>
                  <a:pt x="74" y="50"/>
                </a:lnTo>
                <a:lnTo>
                  <a:pt x="76" y="43"/>
                </a:lnTo>
                <a:lnTo>
                  <a:pt x="77"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4" name="Freeform 42"/>
          <p:cNvSpPr>
            <a:spLocks/>
          </p:cNvSpPr>
          <p:nvPr/>
        </p:nvSpPr>
        <p:spPr bwMode="auto">
          <a:xfrm>
            <a:off x="2278063" y="2153320"/>
            <a:ext cx="39687"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5" name="Freeform 43"/>
          <p:cNvSpPr>
            <a:spLocks/>
          </p:cNvSpPr>
          <p:nvPr/>
        </p:nvSpPr>
        <p:spPr bwMode="auto">
          <a:xfrm>
            <a:off x="2266950" y="2321595"/>
            <a:ext cx="31750" cy="34925"/>
          </a:xfrm>
          <a:custGeom>
            <a:avLst/>
            <a:gdLst>
              <a:gd name="T0" fmla="*/ 43 w 59"/>
              <a:gd name="T1" fmla="*/ 2 h 68"/>
              <a:gd name="T2" fmla="*/ 31 w 59"/>
              <a:gd name="T3" fmla="*/ 0 h 68"/>
              <a:gd name="T4" fmla="*/ 21 w 59"/>
              <a:gd name="T5" fmla="*/ 3 h 68"/>
              <a:gd name="T6" fmla="*/ 11 w 59"/>
              <a:gd name="T7" fmla="*/ 12 h 68"/>
              <a:gd name="T8" fmla="*/ 4 w 59"/>
              <a:gd name="T9" fmla="*/ 24 h 68"/>
              <a:gd name="T10" fmla="*/ 0 w 59"/>
              <a:gd name="T11" fmla="*/ 36 h 68"/>
              <a:gd name="T12" fmla="*/ 1 w 59"/>
              <a:gd name="T13" fmla="*/ 49 h 68"/>
              <a:gd name="T14" fmla="*/ 7 w 59"/>
              <a:gd name="T15" fmla="*/ 60 h 68"/>
              <a:gd name="T16" fmla="*/ 16 w 59"/>
              <a:gd name="T17" fmla="*/ 67 h 68"/>
              <a:gd name="T18" fmla="*/ 27 w 59"/>
              <a:gd name="T19" fmla="*/ 68 h 68"/>
              <a:gd name="T20" fmla="*/ 37 w 59"/>
              <a:gd name="T21" fmla="*/ 65 h 68"/>
              <a:gd name="T22" fmla="*/ 47 w 59"/>
              <a:gd name="T23" fmla="*/ 57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4"/>
                </a:lnTo>
                <a:lnTo>
                  <a:pt x="0" y="36"/>
                </a:lnTo>
                <a:lnTo>
                  <a:pt x="1" y="49"/>
                </a:lnTo>
                <a:lnTo>
                  <a:pt x="7" y="60"/>
                </a:lnTo>
                <a:lnTo>
                  <a:pt x="16" y="67"/>
                </a:lnTo>
                <a:lnTo>
                  <a:pt x="27" y="68"/>
                </a:lnTo>
                <a:lnTo>
                  <a:pt x="37" y="65"/>
                </a:lnTo>
                <a:lnTo>
                  <a:pt x="47" y="57"/>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6" name="Freeform 44"/>
          <p:cNvSpPr>
            <a:spLocks/>
          </p:cNvSpPr>
          <p:nvPr/>
        </p:nvSpPr>
        <p:spPr bwMode="auto">
          <a:xfrm>
            <a:off x="2125663" y="2050133"/>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7" name="Freeform 45"/>
          <p:cNvSpPr>
            <a:spLocks/>
          </p:cNvSpPr>
          <p:nvPr/>
        </p:nvSpPr>
        <p:spPr bwMode="auto">
          <a:xfrm>
            <a:off x="2225675" y="2300958"/>
            <a:ext cx="41275" cy="38100"/>
          </a:xfrm>
          <a:custGeom>
            <a:avLst/>
            <a:gdLst>
              <a:gd name="T0" fmla="*/ 54 w 78"/>
              <a:gd name="T1" fmla="*/ 3 h 72"/>
              <a:gd name="T2" fmla="*/ 46 w 78"/>
              <a:gd name="T3" fmla="*/ 0 h 72"/>
              <a:gd name="T4" fmla="*/ 39 w 78"/>
              <a:gd name="T5" fmla="*/ 0 h 72"/>
              <a:gd name="T6" fmla="*/ 25 w 78"/>
              <a:gd name="T7" fmla="*/ 1 h 72"/>
              <a:gd name="T8" fmla="*/ 12 w 78"/>
              <a:gd name="T9" fmla="*/ 9 h 72"/>
              <a:gd name="T10" fmla="*/ 3 w 78"/>
              <a:gd name="T11" fmla="*/ 20 h 72"/>
              <a:gd name="T12" fmla="*/ 2 w 78"/>
              <a:gd name="T13" fmla="*/ 27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1"/>
                </a:lnTo>
                <a:lnTo>
                  <a:pt x="12" y="9"/>
                </a:lnTo>
                <a:lnTo>
                  <a:pt x="3" y="20"/>
                </a:lnTo>
                <a:lnTo>
                  <a:pt x="2" y="27"/>
                </a:lnTo>
                <a:lnTo>
                  <a:pt x="0" y="33"/>
                </a:lnTo>
                <a:lnTo>
                  <a:pt x="5" y="48"/>
                </a:lnTo>
                <a:lnTo>
                  <a:pt x="13" y="59"/>
                </a:lnTo>
                <a:lnTo>
                  <a:pt x="25" y="68"/>
                </a:lnTo>
                <a:lnTo>
                  <a:pt x="32" y="71"/>
                </a:lnTo>
                <a:lnTo>
                  <a:pt x="41" y="72"/>
                </a:lnTo>
                <a:lnTo>
                  <a:pt x="55" y="69"/>
                </a:lnTo>
                <a:lnTo>
                  <a:pt x="67" y="62"/>
                </a:lnTo>
                <a:lnTo>
                  <a:pt x="75" y="50"/>
                </a:lnTo>
                <a:lnTo>
                  <a:pt x="77" y="43"/>
                </a:lnTo>
                <a:lnTo>
                  <a:pt x="78" y="37"/>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8" name="Freeform 46"/>
          <p:cNvSpPr>
            <a:spLocks/>
          </p:cNvSpPr>
          <p:nvPr/>
        </p:nvSpPr>
        <p:spPr bwMode="auto">
          <a:xfrm>
            <a:off x="2357438" y="2069183"/>
            <a:ext cx="31750" cy="34925"/>
          </a:xfrm>
          <a:custGeom>
            <a:avLst/>
            <a:gdLst>
              <a:gd name="T0" fmla="*/ 43 w 61"/>
              <a:gd name="T1" fmla="*/ 2 h 66"/>
              <a:gd name="T2" fmla="*/ 32 w 61"/>
              <a:gd name="T3" fmla="*/ 0 h 66"/>
              <a:gd name="T4" fmla="*/ 22 w 61"/>
              <a:gd name="T5" fmla="*/ 3 h 66"/>
              <a:gd name="T6" fmla="*/ 12 w 61"/>
              <a:gd name="T7" fmla="*/ 10 h 66"/>
              <a:gd name="T8" fmla="*/ 4 w 61"/>
              <a:gd name="T9" fmla="*/ 22 h 66"/>
              <a:gd name="T10" fmla="*/ 0 w 61"/>
              <a:gd name="T11" fmla="*/ 35 h 66"/>
              <a:gd name="T12" fmla="*/ 2 w 61"/>
              <a:gd name="T13" fmla="*/ 48 h 66"/>
              <a:gd name="T14" fmla="*/ 7 w 61"/>
              <a:gd name="T15" fmla="*/ 58 h 66"/>
              <a:gd name="T16" fmla="*/ 17 w 61"/>
              <a:gd name="T17" fmla="*/ 65 h 66"/>
              <a:gd name="T18" fmla="*/ 29 w 61"/>
              <a:gd name="T19" fmla="*/ 66 h 66"/>
              <a:gd name="T20" fmla="*/ 39 w 61"/>
              <a:gd name="T21" fmla="*/ 63 h 66"/>
              <a:gd name="T22" fmla="*/ 49 w 61"/>
              <a:gd name="T23" fmla="*/ 56 h 66"/>
              <a:gd name="T24" fmla="*/ 56 w 61"/>
              <a:gd name="T25" fmla="*/ 45 h 66"/>
              <a:gd name="T26" fmla="*/ 61 w 61"/>
              <a:gd name="T27" fmla="*/ 32 h 66"/>
              <a:gd name="T28" fmla="*/ 59 w 61"/>
              <a:gd name="T29" fmla="*/ 19 h 66"/>
              <a:gd name="T30" fmla="*/ 53 w 61"/>
              <a:gd name="T31" fmla="*/ 9 h 66"/>
              <a:gd name="T32" fmla="*/ 43 w 61"/>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6"/>
              <a:gd name="T53" fmla="*/ 61 w 61"/>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6">
                <a:moveTo>
                  <a:pt x="43" y="2"/>
                </a:moveTo>
                <a:lnTo>
                  <a:pt x="32" y="0"/>
                </a:lnTo>
                <a:lnTo>
                  <a:pt x="22" y="3"/>
                </a:lnTo>
                <a:lnTo>
                  <a:pt x="12" y="10"/>
                </a:lnTo>
                <a:lnTo>
                  <a:pt x="4" y="22"/>
                </a:lnTo>
                <a:lnTo>
                  <a:pt x="0" y="35"/>
                </a:lnTo>
                <a:lnTo>
                  <a:pt x="2" y="48"/>
                </a:lnTo>
                <a:lnTo>
                  <a:pt x="7" y="58"/>
                </a:lnTo>
                <a:lnTo>
                  <a:pt x="17" y="65"/>
                </a:lnTo>
                <a:lnTo>
                  <a:pt x="29" y="66"/>
                </a:lnTo>
                <a:lnTo>
                  <a:pt x="39" y="63"/>
                </a:lnTo>
                <a:lnTo>
                  <a:pt x="49" y="56"/>
                </a:lnTo>
                <a:lnTo>
                  <a:pt x="56" y="45"/>
                </a:lnTo>
                <a:lnTo>
                  <a:pt x="61"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9" name="Freeform 47"/>
          <p:cNvSpPr>
            <a:spLocks/>
          </p:cNvSpPr>
          <p:nvPr/>
        </p:nvSpPr>
        <p:spPr bwMode="auto">
          <a:xfrm>
            <a:off x="1679575" y="2432720"/>
            <a:ext cx="41275"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0" name="Freeform 48"/>
          <p:cNvSpPr>
            <a:spLocks/>
          </p:cNvSpPr>
          <p:nvPr/>
        </p:nvSpPr>
        <p:spPr bwMode="auto">
          <a:xfrm>
            <a:off x="2174875" y="2339058"/>
            <a:ext cx="31750" cy="36512"/>
          </a:xfrm>
          <a:custGeom>
            <a:avLst/>
            <a:gdLst>
              <a:gd name="T0" fmla="*/ 45 w 60"/>
              <a:gd name="T1" fmla="*/ 1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 name="Freeform 49"/>
          <p:cNvSpPr>
            <a:spLocks/>
          </p:cNvSpPr>
          <p:nvPr/>
        </p:nvSpPr>
        <p:spPr bwMode="auto">
          <a:xfrm>
            <a:off x="2327275" y="2069183"/>
            <a:ext cx="41275" cy="36512"/>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2 w 76"/>
              <a:gd name="T25" fmla="*/ 69 h 70"/>
              <a:gd name="T26" fmla="*/ 39 w 76"/>
              <a:gd name="T27" fmla="*/ 70 h 70"/>
              <a:gd name="T28" fmla="*/ 53 w 76"/>
              <a:gd name="T29" fmla="*/ 67 h 70"/>
              <a:gd name="T30" fmla="*/ 65 w 76"/>
              <a:gd name="T31" fmla="*/ 60 h 70"/>
              <a:gd name="T32" fmla="*/ 71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7" y="0"/>
                </a:lnTo>
                <a:lnTo>
                  <a:pt x="23" y="1"/>
                </a:lnTo>
                <a:lnTo>
                  <a:pt x="11" y="8"/>
                </a:lnTo>
                <a:lnTo>
                  <a:pt x="6" y="14"/>
                </a:lnTo>
                <a:lnTo>
                  <a:pt x="3" y="20"/>
                </a:lnTo>
                <a:lnTo>
                  <a:pt x="1" y="27"/>
                </a:lnTo>
                <a:lnTo>
                  <a:pt x="0" y="33"/>
                </a:lnTo>
                <a:lnTo>
                  <a:pt x="4" y="46"/>
                </a:lnTo>
                <a:lnTo>
                  <a:pt x="13" y="57"/>
                </a:lnTo>
                <a:lnTo>
                  <a:pt x="24" y="66"/>
                </a:lnTo>
                <a:lnTo>
                  <a:pt x="32" y="69"/>
                </a:lnTo>
                <a:lnTo>
                  <a:pt x="39" y="70"/>
                </a:lnTo>
                <a:lnTo>
                  <a:pt x="53" y="67"/>
                </a:lnTo>
                <a:lnTo>
                  <a:pt x="65" y="60"/>
                </a:lnTo>
                <a:lnTo>
                  <a:pt x="71" y="56"/>
                </a:lnTo>
                <a:lnTo>
                  <a:pt x="73" y="49"/>
                </a:lnTo>
                <a:lnTo>
                  <a:pt x="75" y="41"/>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2" name="Freeform 50"/>
          <p:cNvSpPr>
            <a:spLocks/>
          </p:cNvSpPr>
          <p:nvPr/>
        </p:nvSpPr>
        <p:spPr bwMode="auto">
          <a:xfrm>
            <a:off x="2378075" y="2300958"/>
            <a:ext cx="41275"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3" name="Freeform 51"/>
          <p:cNvSpPr>
            <a:spLocks/>
          </p:cNvSpPr>
          <p:nvPr/>
        </p:nvSpPr>
        <p:spPr bwMode="auto">
          <a:xfrm>
            <a:off x="2449513" y="2143795"/>
            <a:ext cx="31750" cy="36513"/>
          </a:xfrm>
          <a:custGeom>
            <a:avLst/>
            <a:gdLst>
              <a:gd name="T0" fmla="*/ 45 w 60"/>
              <a:gd name="T1" fmla="*/ 1 h 68"/>
              <a:gd name="T2" fmla="*/ 33 w 60"/>
              <a:gd name="T3" fmla="*/ 0 h 68"/>
              <a:gd name="T4" fmla="*/ 22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4 h 68"/>
              <a:gd name="T26" fmla="*/ 60 w 60"/>
              <a:gd name="T27" fmla="*/ 31 h 68"/>
              <a:gd name="T28" fmla="*/ 59 w 60"/>
              <a:gd name="T29" fmla="*/ 19 h 68"/>
              <a:gd name="T30" fmla="*/ 53 w 60"/>
              <a:gd name="T31" fmla="*/ 8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1"/>
                </a:lnTo>
                <a:lnTo>
                  <a:pt x="4" y="23"/>
                </a:lnTo>
                <a:lnTo>
                  <a:pt x="0" y="36"/>
                </a:lnTo>
                <a:lnTo>
                  <a:pt x="1" y="49"/>
                </a:lnTo>
                <a:lnTo>
                  <a:pt x="7" y="59"/>
                </a:lnTo>
                <a:lnTo>
                  <a:pt x="16" y="66"/>
                </a:lnTo>
                <a:lnTo>
                  <a:pt x="27" y="68"/>
                </a:lnTo>
                <a:lnTo>
                  <a:pt x="39" y="65"/>
                </a:lnTo>
                <a:lnTo>
                  <a:pt x="49" y="56"/>
                </a:lnTo>
                <a:lnTo>
                  <a:pt x="56" y="44"/>
                </a:lnTo>
                <a:lnTo>
                  <a:pt x="60" y="31"/>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4" name="Freeform 52"/>
          <p:cNvSpPr>
            <a:spLocks/>
          </p:cNvSpPr>
          <p:nvPr/>
        </p:nvSpPr>
        <p:spPr bwMode="auto">
          <a:xfrm>
            <a:off x="2490788" y="2264445"/>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4"/>
                </a:lnTo>
                <a:lnTo>
                  <a:pt x="3" y="48"/>
                </a:lnTo>
                <a:lnTo>
                  <a:pt x="11" y="59"/>
                </a:lnTo>
                <a:lnTo>
                  <a:pt x="24" y="68"/>
                </a:lnTo>
                <a:lnTo>
                  <a:pt x="31"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5" name="Freeform 53"/>
          <p:cNvSpPr>
            <a:spLocks/>
          </p:cNvSpPr>
          <p:nvPr/>
        </p:nvSpPr>
        <p:spPr bwMode="auto">
          <a:xfrm>
            <a:off x="2560638" y="2105695"/>
            <a:ext cx="30162" cy="36513"/>
          </a:xfrm>
          <a:custGeom>
            <a:avLst/>
            <a:gdLst>
              <a:gd name="T0" fmla="*/ 43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7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2" y="12"/>
                </a:lnTo>
                <a:lnTo>
                  <a:pt x="5" y="23"/>
                </a:lnTo>
                <a:lnTo>
                  <a:pt x="0" y="36"/>
                </a:lnTo>
                <a:lnTo>
                  <a:pt x="2" y="49"/>
                </a:lnTo>
                <a:lnTo>
                  <a:pt x="7" y="59"/>
                </a:lnTo>
                <a:lnTo>
                  <a:pt x="16" y="66"/>
                </a:lnTo>
                <a:lnTo>
                  <a:pt x="28" y="68"/>
                </a:lnTo>
                <a:lnTo>
                  <a:pt x="38"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6" name="Freeform 54"/>
          <p:cNvSpPr>
            <a:spLocks/>
          </p:cNvSpPr>
          <p:nvPr/>
        </p:nvSpPr>
        <p:spPr bwMode="auto">
          <a:xfrm>
            <a:off x="2468563" y="2377158"/>
            <a:ext cx="31750" cy="34925"/>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7" name="Freeform 55"/>
          <p:cNvSpPr>
            <a:spLocks/>
          </p:cNvSpPr>
          <p:nvPr/>
        </p:nvSpPr>
        <p:spPr bwMode="auto">
          <a:xfrm>
            <a:off x="1973263" y="2134270"/>
            <a:ext cx="31750" cy="36513"/>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8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8"/>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8" name="Freeform 56"/>
          <p:cNvSpPr>
            <a:spLocks/>
          </p:cNvSpPr>
          <p:nvPr/>
        </p:nvSpPr>
        <p:spPr bwMode="auto">
          <a:xfrm>
            <a:off x="1012825" y="2300958"/>
            <a:ext cx="39688"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0 h 71"/>
              <a:gd name="T32" fmla="*/ 75 w 76"/>
              <a:gd name="T33" fmla="*/ 43 h 71"/>
              <a:gd name="T34" fmla="*/ 76 w 76"/>
              <a:gd name="T35" fmla="*/ 37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0"/>
                </a:lnTo>
                <a:lnTo>
                  <a:pt x="75" y="43"/>
                </a:lnTo>
                <a:lnTo>
                  <a:pt x="76"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9" name="Freeform 57"/>
          <p:cNvSpPr>
            <a:spLocks/>
          </p:cNvSpPr>
          <p:nvPr/>
        </p:nvSpPr>
        <p:spPr bwMode="auto">
          <a:xfrm>
            <a:off x="1982788" y="2004095"/>
            <a:ext cx="31750" cy="36513"/>
          </a:xfrm>
          <a:custGeom>
            <a:avLst/>
            <a:gdLst>
              <a:gd name="T0" fmla="*/ 43 w 59"/>
              <a:gd name="T1" fmla="*/ 2 h 68"/>
              <a:gd name="T2" fmla="*/ 32 w 59"/>
              <a:gd name="T3" fmla="*/ 0 h 68"/>
              <a:gd name="T4" fmla="*/ 22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1" y="12"/>
                </a:lnTo>
                <a:lnTo>
                  <a:pt x="4" y="23"/>
                </a:lnTo>
                <a:lnTo>
                  <a:pt x="0" y="36"/>
                </a:lnTo>
                <a:lnTo>
                  <a:pt x="1" y="49"/>
                </a:lnTo>
                <a:lnTo>
                  <a:pt x="7" y="59"/>
                </a:lnTo>
                <a:lnTo>
                  <a:pt x="16" y="66"/>
                </a:lnTo>
                <a:lnTo>
                  <a:pt x="27" y="68"/>
                </a:lnTo>
                <a:lnTo>
                  <a:pt x="37" y="65"/>
                </a:lnTo>
                <a:lnTo>
                  <a:pt x="47"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0" name="Freeform 58"/>
          <p:cNvSpPr>
            <a:spLocks/>
          </p:cNvSpPr>
          <p:nvPr/>
        </p:nvSpPr>
        <p:spPr bwMode="auto">
          <a:xfrm>
            <a:off x="2287588" y="2459708"/>
            <a:ext cx="39687" cy="38100"/>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5"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1" name="Freeform 59"/>
          <p:cNvSpPr>
            <a:spLocks/>
          </p:cNvSpPr>
          <p:nvPr/>
        </p:nvSpPr>
        <p:spPr bwMode="auto">
          <a:xfrm>
            <a:off x="950913" y="2115220"/>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2" name="Freeform 60"/>
          <p:cNvSpPr>
            <a:spLocks/>
          </p:cNvSpPr>
          <p:nvPr/>
        </p:nvSpPr>
        <p:spPr bwMode="auto">
          <a:xfrm>
            <a:off x="900113" y="2312070"/>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3" name="Freeform 61"/>
          <p:cNvSpPr>
            <a:spLocks/>
          </p:cNvSpPr>
          <p:nvPr/>
        </p:nvSpPr>
        <p:spPr bwMode="auto">
          <a:xfrm>
            <a:off x="1316038" y="2300958"/>
            <a:ext cx="39687"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4" name="Freeform 62"/>
          <p:cNvSpPr>
            <a:spLocks/>
          </p:cNvSpPr>
          <p:nvPr/>
        </p:nvSpPr>
        <p:spPr bwMode="auto">
          <a:xfrm>
            <a:off x="849313" y="2040608"/>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5" name="Freeform 63"/>
          <p:cNvSpPr>
            <a:spLocks/>
          </p:cNvSpPr>
          <p:nvPr/>
        </p:nvSpPr>
        <p:spPr bwMode="auto">
          <a:xfrm>
            <a:off x="1022350" y="2413670"/>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6" name="Freeform 64"/>
          <p:cNvSpPr>
            <a:spLocks/>
          </p:cNvSpPr>
          <p:nvPr/>
        </p:nvSpPr>
        <p:spPr bwMode="auto">
          <a:xfrm>
            <a:off x="728663" y="233905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7" name="Freeform 65"/>
          <p:cNvSpPr>
            <a:spLocks/>
          </p:cNvSpPr>
          <p:nvPr/>
        </p:nvSpPr>
        <p:spPr bwMode="auto">
          <a:xfrm>
            <a:off x="687388" y="2134270"/>
            <a:ext cx="31750" cy="36513"/>
          </a:xfrm>
          <a:custGeom>
            <a:avLst/>
            <a:gdLst>
              <a:gd name="T0" fmla="*/ 43 w 59"/>
              <a:gd name="T1" fmla="*/ 1 h 67"/>
              <a:gd name="T2" fmla="*/ 31 w 59"/>
              <a:gd name="T3" fmla="*/ 0 h 67"/>
              <a:gd name="T4" fmla="*/ 21 w 59"/>
              <a:gd name="T5" fmla="*/ 2 h 67"/>
              <a:gd name="T6" fmla="*/ 11 w 59"/>
              <a:gd name="T7" fmla="*/ 11 h 67"/>
              <a:gd name="T8" fmla="*/ 4 w 59"/>
              <a:gd name="T9" fmla="*/ 23 h 67"/>
              <a:gd name="T10" fmla="*/ 0 w 59"/>
              <a:gd name="T11" fmla="*/ 36 h 67"/>
              <a:gd name="T12" fmla="*/ 1 w 59"/>
              <a:gd name="T13" fmla="*/ 48 h 67"/>
              <a:gd name="T14" fmla="*/ 7 w 59"/>
              <a:gd name="T15" fmla="*/ 59 h 67"/>
              <a:gd name="T16" fmla="*/ 15 w 59"/>
              <a:gd name="T17" fmla="*/ 66 h 67"/>
              <a:gd name="T18" fmla="*/ 27 w 59"/>
              <a:gd name="T19" fmla="*/ 67 h 67"/>
              <a:gd name="T20" fmla="*/ 37 w 59"/>
              <a:gd name="T21" fmla="*/ 64 h 67"/>
              <a:gd name="T22" fmla="*/ 47 w 59"/>
              <a:gd name="T23" fmla="*/ 56 h 67"/>
              <a:gd name="T24" fmla="*/ 54 w 59"/>
              <a:gd name="T25" fmla="*/ 44 h 67"/>
              <a:gd name="T26" fmla="*/ 59 w 59"/>
              <a:gd name="T27" fmla="*/ 31 h 67"/>
              <a:gd name="T28" fmla="*/ 57 w 59"/>
              <a:gd name="T29" fmla="*/ 18 h 67"/>
              <a:gd name="T30" fmla="*/ 51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1" y="0"/>
                </a:lnTo>
                <a:lnTo>
                  <a:pt x="21" y="2"/>
                </a:lnTo>
                <a:lnTo>
                  <a:pt x="11" y="11"/>
                </a:lnTo>
                <a:lnTo>
                  <a:pt x="4" y="23"/>
                </a:lnTo>
                <a:lnTo>
                  <a:pt x="0" y="36"/>
                </a:lnTo>
                <a:lnTo>
                  <a:pt x="1" y="48"/>
                </a:lnTo>
                <a:lnTo>
                  <a:pt x="7" y="59"/>
                </a:lnTo>
                <a:lnTo>
                  <a:pt x="15" y="66"/>
                </a:lnTo>
                <a:lnTo>
                  <a:pt x="27" y="67"/>
                </a:lnTo>
                <a:lnTo>
                  <a:pt x="37" y="64"/>
                </a:lnTo>
                <a:lnTo>
                  <a:pt x="47" y="56"/>
                </a:lnTo>
                <a:lnTo>
                  <a:pt x="54" y="44"/>
                </a:lnTo>
                <a:lnTo>
                  <a:pt x="59" y="31"/>
                </a:lnTo>
                <a:lnTo>
                  <a:pt x="57" y="18"/>
                </a:lnTo>
                <a:lnTo>
                  <a:pt x="51"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8" name="Freeform 66"/>
          <p:cNvSpPr>
            <a:spLocks/>
          </p:cNvSpPr>
          <p:nvPr/>
        </p:nvSpPr>
        <p:spPr bwMode="auto">
          <a:xfrm>
            <a:off x="830263" y="2386683"/>
            <a:ext cx="39687" cy="36512"/>
          </a:xfrm>
          <a:custGeom>
            <a:avLst/>
            <a:gdLst>
              <a:gd name="T0" fmla="*/ 52 w 76"/>
              <a:gd name="T1" fmla="*/ 3 h 70"/>
              <a:gd name="T2" fmla="*/ 45 w 76"/>
              <a:gd name="T3" fmla="*/ 0 h 70"/>
              <a:gd name="T4" fmla="*/ 37 w 76"/>
              <a:gd name="T5" fmla="*/ 0 h 70"/>
              <a:gd name="T6" fmla="*/ 23 w 76"/>
              <a:gd name="T7" fmla="*/ 1 h 70"/>
              <a:gd name="T8" fmla="*/ 11 w 76"/>
              <a:gd name="T9" fmla="*/ 9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2 w 76"/>
              <a:gd name="T25" fmla="*/ 69 h 70"/>
              <a:gd name="T26" fmla="*/ 39 w 76"/>
              <a:gd name="T27" fmla="*/ 70 h 70"/>
              <a:gd name="T28" fmla="*/ 53 w 76"/>
              <a:gd name="T29" fmla="*/ 68 h 70"/>
              <a:gd name="T30" fmla="*/ 65 w 76"/>
              <a:gd name="T31" fmla="*/ 60 h 70"/>
              <a:gd name="T32" fmla="*/ 70 w 76"/>
              <a:gd name="T33" fmla="*/ 56 h 70"/>
              <a:gd name="T34" fmla="*/ 73 w 76"/>
              <a:gd name="T35" fmla="*/ 49 h 70"/>
              <a:gd name="T36" fmla="*/ 75 w 76"/>
              <a:gd name="T37" fmla="*/ 42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7" y="0"/>
                </a:lnTo>
                <a:lnTo>
                  <a:pt x="23" y="1"/>
                </a:lnTo>
                <a:lnTo>
                  <a:pt x="11" y="9"/>
                </a:lnTo>
                <a:lnTo>
                  <a:pt x="6" y="14"/>
                </a:lnTo>
                <a:lnTo>
                  <a:pt x="3" y="20"/>
                </a:lnTo>
                <a:lnTo>
                  <a:pt x="1" y="27"/>
                </a:lnTo>
                <a:lnTo>
                  <a:pt x="0" y="33"/>
                </a:lnTo>
                <a:lnTo>
                  <a:pt x="4" y="46"/>
                </a:lnTo>
                <a:lnTo>
                  <a:pt x="13" y="58"/>
                </a:lnTo>
                <a:lnTo>
                  <a:pt x="24" y="66"/>
                </a:lnTo>
                <a:lnTo>
                  <a:pt x="32" y="69"/>
                </a:lnTo>
                <a:lnTo>
                  <a:pt x="39" y="70"/>
                </a:lnTo>
                <a:lnTo>
                  <a:pt x="53" y="68"/>
                </a:lnTo>
                <a:lnTo>
                  <a:pt x="65" y="60"/>
                </a:lnTo>
                <a:lnTo>
                  <a:pt x="70" y="56"/>
                </a:lnTo>
                <a:lnTo>
                  <a:pt x="73" y="49"/>
                </a:lnTo>
                <a:lnTo>
                  <a:pt x="75" y="42"/>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9" name="Freeform 67"/>
          <p:cNvSpPr>
            <a:spLocks/>
          </p:cNvSpPr>
          <p:nvPr/>
        </p:nvSpPr>
        <p:spPr bwMode="auto">
          <a:xfrm>
            <a:off x="2641600" y="2069183"/>
            <a:ext cx="31750" cy="34925"/>
          </a:xfrm>
          <a:custGeom>
            <a:avLst/>
            <a:gdLst>
              <a:gd name="T0" fmla="*/ 43 w 60"/>
              <a:gd name="T1" fmla="*/ 2 h 66"/>
              <a:gd name="T2" fmla="*/ 32 w 60"/>
              <a:gd name="T3" fmla="*/ 0 h 66"/>
              <a:gd name="T4" fmla="*/ 21 w 60"/>
              <a:gd name="T5" fmla="*/ 3 h 66"/>
              <a:gd name="T6" fmla="*/ 11 w 60"/>
              <a:gd name="T7" fmla="*/ 10 h 66"/>
              <a:gd name="T8" fmla="*/ 4 w 60"/>
              <a:gd name="T9" fmla="*/ 22 h 66"/>
              <a:gd name="T10" fmla="*/ 0 w 60"/>
              <a:gd name="T11" fmla="*/ 35 h 66"/>
              <a:gd name="T12" fmla="*/ 1 w 60"/>
              <a:gd name="T13" fmla="*/ 48 h 66"/>
              <a:gd name="T14" fmla="*/ 7 w 60"/>
              <a:gd name="T15" fmla="*/ 58 h 66"/>
              <a:gd name="T16" fmla="*/ 17 w 60"/>
              <a:gd name="T17" fmla="*/ 65 h 66"/>
              <a:gd name="T18" fmla="*/ 29 w 60"/>
              <a:gd name="T19" fmla="*/ 66 h 66"/>
              <a:gd name="T20" fmla="*/ 39 w 60"/>
              <a:gd name="T21" fmla="*/ 63 h 66"/>
              <a:gd name="T22" fmla="*/ 49 w 60"/>
              <a:gd name="T23" fmla="*/ 56 h 66"/>
              <a:gd name="T24" fmla="*/ 56 w 60"/>
              <a:gd name="T25" fmla="*/ 45 h 66"/>
              <a:gd name="T26" fmla="*/ 60 w 60"/>
              <a:gd name="T27" fmla="*/ 32 h 66"/>
              <a:gd name="T28" fmla="*/ 59 w 60"/>
              <a:gd name="T29" fmla="*/ 19 h 66"/>
              <a:gd name="T30" fmla="*/ 53 w 60"/>
              <a:gd name="T31" fmla="*/ 9 h 66"/>
              <a:gd name="T32" fmla="*/ 43 w 60"/>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2"/>
                </a:moveTo>
                <a:lnTo>
                  <a:pt x="32" y="0"/>
                </a:lnTo>
                <a:lnTo>
                  <a:pt x="21" y="3"/>
                </a:lnTo>
                <a:lnTo>
                  <a:pt x="11" y="10"/>
                </a:lnTo>
                <a:lnTo>
                  <a:pt x="4" y="22"/>
                </a:lnTo>
                <a:lnTo>
                  <a:pt x="0" y="35"/>
                </a:lnTo>
                <a:lnTo>
                  <a:pt x="1" y="48"/>
                </a:lnTo>
                <a:lnTo>
                  <a:pt x="7" y="58"/>
                </a:lnTo>
                <a:lnTo>
                  <a:pt x="17" y="65"/>
                </a:lnTo>
                <a:lnTo>
                  <a:pt x="29" y="66"/>
                </a:lnTo>
                <a:lnTo>
                  <a:pt x="39" y="63"/>
                </a:lnTo>
                <a:lnTo>
                  <a:pt x="49" y="56"/>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0" name="Freeform 68"/>
          <p:cNvSpPr>
            <a:spLocks/>
          </p:cNvSpPr>
          <p:nvPr/>
        </p:nvSpPr>
        <p:spPr bwMode="auto">
          <a:xfrm>
            <a:off x="2590800" y="2329533"/>
            <a:ext cx="41275" cy="38100"/>
          </a:xfrm>
          <a:custGeom>
            <a:avLst/>
            <a:gdLst>
              <a:gd name="T0" fmla="*/ 53 w 78"/>
              <a:gd name="T1" fmla="*/ 3 h 72"/>
              <a:gd name="T2" fmla="*/ 46 w 78"/>
              <a:gd name="T3" fmla="*/ 0 h 72"/>
              <a:gd name="T4" fmla="*/ 39 w 78"/>
              <a:gd name="T5" fmla="*/ 0 h 72"/>
              <a:gd name="T6" fmla="*/ 24 w 78"/>
              <a:gd name="T7" fmla="*/ 2 h 72"/>
              <a:gd name="T8" fmla="*/ 11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4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4 h 72"/>
              <a:gd name="T34" fmla="*/ 78 w 78"/>
              <a:gd name="T35" fmla="*/ 38 h 72"/>
              <a:gd name="T36" fmla="*/ 73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4" y="2"/>
                </a:lnTo>
                <a:lnTo>
                  <a:pt x="11" y="9"/>
                </a:lnTo>
                <a:lnTo>
                  <a:pt x="3" y="20"/>
                </a:lnTo>
                <a:lnTo>
                  <a:pt x="1" y="28"/>
                </a:lnTo>
                <a:lnTo>
                  <a:pt x="0" y="33"/>
                </a:lnTo>
                <a:lnTo>
                  <a:pt x="4" y="48"/>
                </a:lnTo>
                <a:lnTo>
                  <a:pt x="13" y="59"/>
                </a:lnTo>
                <a:lnTo>
                  <a:pt x="24" y="68"/>
                </a:lnTo>
                <a:lnTo>
                  <a:pt x="32" y="71"/>
                </a:lnTo>
                <a:lnTo>
                  <a:pt x="40" y="72"/>
                </a:lnTo>
                <a:lnTo>
                  <a:pt x="55" y="69"/>
                </a:lnTo>
                <a:lnTo>
                  <a:pt x="66" y="62"/>
                </a:lnTo>
                <a:lnTo>
                  <a:pt x="75" y="51"/>
                </a:lnTo>
                <a:lnTo>
                  <a:pt x="76" y="44"/>
                </a:lnTo>
                <a:lnTo>
                  <a:pt x="78"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1" name="Freeform 69"/>
          <p:cNvSpPr>
            <a:spLocks/>
          </p:cNvSpPr>
          <p:nvPr/>
        </p:nvSpPr>
        <p:spPr bwMode="auto">
          <a:xfrm>
            <a:off x="1376363" y="2042195"/>
            <a:ext cx="31750"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2"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2" name="Freeform 70"/>
          <p:cNvSpPr>
            <a:spLocks/>
          </p:cNvSpPr>
          <p:nvPr/>
        </p:nvSpPr>
        <p:spPr bwMode="auto">
          <a:xfrm>
            <a:off x="1498600" y="2488283"/>
            <a:ext cx="39688"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7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1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7"/>
                </a:lnTo>
                <a:lnTo>
                  <a:pt x="11" y="59"/>
                </a:lnTo>
                <a:lnTo>
                  <a:pt x="24" y="68"/>
                </a:lnTo>
                <a:lnTo>
                  <a:pt x="31" y="71"/>
                </a:lnTo>
                <a:lnTo>
                  <a:pt x="38" y="71"/>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3" name="Freeform 71"/>
          <p:cNvSpPr>
            <a:spLocks/>
          </p:cNvSpPr>
          <p:nvPr/>
        </p:nvSpPr>
        <p:spPr bwMode="auto">
          <a:xfrm>
            <a:off x="1609725" y="2004095"/>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4" name="Freeform 72"/>
          <p:cNvSpPr>
            <a:spLocks/>
          </p:cNvSpPr>
          <p:nvPr/>
        </p:nvSpPr>
        <p:spPr bwMode="auto">
          <a:xfrm>
            <a:off x="1306513" y="1975520"/>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5" name="Freeform 73"/>
          <p:cNvSpPr>
            <a:spLocks/>
          </p:cNvSpPr>
          <p:nvPr/>
        </p:nvSpPr>
        <p:spPr bwMode="auto">
          <a:xfrm>
            <a:off x="1760538" y="2105695"/>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6" name="Rectangle 74"/>
          <p:cNvSpPr>
            <a:spLocks noChangeArrowheads="1"/>
          </p:cNvSpPr>
          <p:nvPr/>
        </p:nvSpPr>
        <p:spPr bwMode="auto">
          <a:xfrm>
            <a:off x="2176463" y="3215358"/>
            <a:ext cx="819150"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7" name="Rectangle 75"/>
          <p:cNvSpPr>
            <a:spLocks noChangeArrowheads="1"/>
          </p:cNvSpPr>
          <p:nvPr/>
        </p:nvSpPr>
        <p:spPr bwMode="auto">
          <a:xfrm>
            <a:off x="3086100" y="2069183"/>
            <a:ext cx="33496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8" name="Rectangle 76"/>
          <p:cNvSpPr>
            <a:spLocks noChangeArrowheads="1"/>
          </p:cNvSpPr>
          <p:nvPr/>
        </p:nvSpPr>
        <p:spPr bwMode="auto">
          <a:xfrm>
            <a:off x="3246438" y="2088233"/>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79" name="Rectangle 77"/>
          <p:cNvSpPr>
            <a:spLocks noChangeArrowheads="1"/>
          </p:cNvSpPr>
          <p:nvPr/>
        </p:nvSpPr>
        <p:spPr bwMode="auto">
          <a:xfrm>
            <a:off x="3582988" y="969045"/>
            <a:ext cx="423862" cy="746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0" name="Rectangle 78"/>
          <p:cNvSpPr>
            <a:spLocks noChangeArrowheads="1"/>
          </p:cNvSpPr>
          <p:nvPr/>
        </p:nvSpPr>
        <p:spPr bwMode="auto">
          <a:xfrm>
            <a:off x="3838575" y="1246858"/>
            <a:ext cx="2762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spcBef>
                <a:spcPct val="50000"/>
              </a:spcBef>
            </a:pPr>
            <a:r>
              <a:rPr lang="cs-CZ" sz="5400" i="0">
                <a:solidFill>
                  <a:srgbClr val="A50021"/>
                </a:solidFill>
              </a:rPr>
              <a:t>!</a:t>
            </a:r>
          </a:p>
        </p:txBody>
      </p:sp>
      <p:sp>
        <p:nvSpPr>
          <p:cNvPr id="81" name="Rectangle 79"/>
          <p:cNvSpPr>
            <a:spLocks noChangeArrowheads="1"/>
          </p:cNvSpPr>
          <p:nvPr/>
        </p:nvSpPr>
        <p:spPr bwMode="auto">
          <a:xfrm>
            <a:off x="3106738" y="1369095"/>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2" name="Rectangle 80"/>
          <p:cNvSpPr>
            <a:spLocks noChangeArrowheads="1"/>
          </p:cNvSpPr>
          <p:nvPr/>
        </p:nvSpPr>
        <p:spPr bwMode="auto">
          <a:xfrm>
            <a:off x="3201988" y="1408783"/>
            <a:ext cx="1000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83" name="Freeform 81"/>
          <p:cNvSpPr>
            <a:spLocks/>
          </p:cNvSpPr>
          <p:nvPr/>
        </p:nvSpPr>
        <p:spPr bwMode="auto">
          <a:xfrm>
            <a:off x="2538413" y="2105695"/>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4" name="Freeform 82"/>
          <p:cNvSpPr>
            <a:spLocks/>
          </p:cNvSpPr>
          <p:nvPr/>
        </p:nvSpPr>
        <p:spPr bwMode="auto">
          <a:xfrm>
            <a:off x="2619375" y="2069183"/>
            <a:ext cx="33338" cy="34925"/>
          </a:xfrm>
          <a:custGeom>
            <a:avLst/>
            <a:gdLst>
              <a:gd name="T0" fmla="*/ 43 w 61"/>
              <a:gd name="T1" fmla="*/ 2 h 66"/>
              <a:gd name="T2" fmla="*/ 32 w 61"/>
              <a:gd name="T3" fmla="*/ 0 h 66"/>
              <a:gd name="T4" fmla="*/ 22 w 61"/>
              <a:gd name="T5" fmla="*/ 3 h 66"/>
              <a:gd name="T6" fmla="*/ 12 w 61"/>
              <a:gd name="T7" fmla="*/ 10 h 66"/>
              <a:gd name="T8" fmla="*/ 4 w 61"/>
              <a:gd name="T9" fmla="*/ 22 h 66"/>
              <a:gd name="T10" fmla="*/ 0 w 61"/>
              <a:gd name="T11" fmla="*/ 35 h 66"/>
              <a:gd name="T12" fmla="*/ 2 w 61"/>
              <a:gd name="T13" fmla="*/ 48 h 66"/>
              <a:gd name="T14" fmla="*/ 7 w 61"/>
              <a:gd name="T15" fmla="*/ 58 h 66"/>
              <a:gd name="T16" fmla="*/ 17 w 61"/>
              <a:gd name="T17" fmla="*/ 65 h 66"/>
              <a:gd name="T18" fmla="*/ 29 w 61"/>
              <a:gd name="T19" fmla="*/ 66 h 66"/>
              <a:gd name="T20" fmla="*/ 39 w 61"/>
              <a:gd name="T21" fmla="*/ 63 h 66"/>
              <a:gd name="T22" fmla="*/ 49 w 61"/>
              <a:gd name="T23" fmla="*/ 56 h 66"/>
              <a:gd name="T24" fmla="*/ 56 w 61"/>
              <a:gd name="T25" fmla="*/ 45 h 66"/>
              <a:gd name="T26" fmla="*/ 61 w 61"/>
              <a:gd name="T27" fmla="*/ 32 h 66"/>
              <a:gd name="T28" fmla="*/ 59 w 61"/>
              <a:gd name="T29" fmla="*/ 19 h 66"/>
              <a:gd name="T30" fmla="*/ 53 w 61"/>
              <a:gd name="T31" fmla="*/ 9 h 66"/>
              <a:gd name="T32" fmla="*/ 43 w 61"/>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6"/>
              <a:gd name="T53" fmla="*/ 61 w 61"/>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6">
                <a:moveTo>
                  <a:pt x="43" y="2"/>
                </a:moveTo>
                <a:lnTo>
                  <a:pt x="32" y="0"/>
                </a:lnTo>
                <a:lnTo>
                  <a:pt x="22" y="3"/>
                </a:lnTo>
                <a:lnTo>
                  <a:pt x="12" y="10"/>
                </a:lnTo>
                <a:lnTo>
                  <a:pt x="4" y="22"/>
                </a:lnTo>
                <a:lnTo>
                  <a:pt x="0" y="35"/>
                </a:lnTo>
                <a:lnTo>
                  <a:pt x="2" y="48"/>
                </a:lnTo>
                <a:lnTo>
                  <a:pt x="7" y="58"/>
                </a:lnTo>
                <a:lnTo>
                  <a:pt x="17" y="65"/>
                </a:lnTo>
                <a:lnTo>
                  <a:pt x="29" y="66"/>
                </a:lnTo>
                <a:lnTo>
                  <a:pt x="39" y="63"/>
                </a:lnTo>
                <a:lnTo>
                  <a:pt x="49" y="56"/>
                </a:lnTo>
                <a:lnTo>
                  <a:pt x="56" y="45"/>
                </a:lnTo>
                <a:lnTo>
                  <a:pt x="61"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5" name="Freeform 83"/>
          <p:cNvSpPr>
            <a:spLocks/>
          </p:cNvSpPr>
          <p:nvPr/>
        </p:nvSpPr>
        <p:spPr bwMode="auto">
          <a:xfrm>
            <a:off x="2570163" y="2329533"/>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4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1" y="28"/>
                </a:lnTo>
                <a:lnTo>
                  <a:pt x="0" y="33"/>
                </a:lnTo>
                <a:lnTo>
                  <a:pt x="4" y="48"/>
                </a:lnTo>
                <a:lnTo>
                  <a:pt x="13" y="59"/>
                </a:lnTo>
                <a:lnTo>
                  <a:pt x="25" y="68"/>
                </a:lnTo>
                <a:lnTo>
                  <a:pt x="32" y="71"/>
                </a:lnTo>
                <a:lnTo>
                  <a:pt x="40" y="72"/>
                </a:lnTo>
                <a:lnTo>
                  <a:pt x="55" y="69"/>
                </a:lnTo>
                <a:lnTo>
                  <a:pt x="66" y="62"/>
                </a:lnTo>
                <a:lnTo>
                  <a:pt x="75" y="51"/>
                </a:lnTo>
                <a:lnTo>
                  <a:pt x="76" y="44"/>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6" name="Freeform 84"/>
          <p:cNvSpPr>
            <a:spLocks/>
          </p:cNvSpPr>
          <p:nvPr/>
        </p:nvSpPr>
        <p:spPr bwMode="auto">
          <a:xfrm>
            <a:off x="4665663" y="1845345"/>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7" name="Rectangle 85"/>
          <p:cNvSpPr>
            <a:spLocks noChangeArrowheads="1"/>
          </p:cNvSpPr>
          <p:nvPr/>
        </p:nvSpPr>
        <p:spPr bwMode="auto">
          <a:xfrm>
            <a:off x="2293938" y="3234408"/>
            <a:ext cx="6016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88" name="Rectangle 86"/>
          <p:cNvSpPr>
            <a:spLocks noChangeArrowheads="1"/>
          </p:cNvSpPr>
          <p:nvPr/>
        </p:nvSpPr>
        <p:spPr bwMode="auto">
          <a:xfrm>
            <a:off x="3065463" y="2069183"/>
            <a:ext cx="33496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9" name="Rectangle 87"/>
          <p:cNvSpPr>
            <a:spLocks noChangeArrowheads="1"/>
          </p:cNvSpPr>
          <p:nvPr/>
        </p:nvSpPr>
        <p:spPr bwMode="auto">
          <a:xfrm>
            <a:off x="3224213" y="2088233"/>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90" name="Rectangle 88"/>
          <p:cNvSpPr>
            <a:spLocks noChangeArrowheads="1"/>
          </p:cNvSpPr>
          <p:nvPr/>
        </p:nvSpPr>
        <p:spPr bwMode="auto">
          <a:xfrm>
            <a:off x="3405188" y="1467520"/>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91" name="Rectangle 89"/>
          <p:cNvSpPr>
            <a:spLocks noChangeArrowheads="1"/>
          </p:cNvSpPr>
          <p:nvPr/>
        </p:nvSpPr>
        <p:spPr bwMode="auto">
          <a:xfrm>
            <a:off x="3417888" y="3113758"/>
            <a:ext cx="2379662" cy="19050"/>
          </a:xfrm>
          <a:prstGeom prst="rect">
            <a:avLst/>
          </a:prstGeom>
          <a:solidFill>
            <a:srgbClr val="000000"/>
          </a:solidFill>
          <a:ln w="19050">
            <a:solidFill>
              <a:srgbClr val="000000"/>
            </a:solidFill>
            <a:miter lim="800000"/>
            <a:headEnd/>
            <a:tailEnd/>
          </a:ln>
        </p:spPr>
        <p:txBody>
          <a:bodyPr/>
          <a:lstStyle/>
          <a:p>
            <a:endParaRPr lang="cs-CZ"/>
          </a:p>
        </p:txBody>
      </p:sp>
      <p:sp>
        <p:nvSpPr>
          <p:cNvPr id="92" name="Line 90"/>
          <p:cNvSpPr>
            <a:spLocks noChangeShapeType="1"/>
          </p:cNvSpPr>
          <p:nvPr/>
        </p:nvSpPr>
        <p:spPr bwMode="auto">
          <a:xfrm>
            <a:off x="3417888" y="2199358"/>
            <a:ext cx="2449512"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3" name="Freeform 91"/>
          <p:cNvSpPr>
            <a:spLocks/>
          </p:cNvSpPr>
          <p:nvPr/>
        </p:nvSpPr>
        <p:spPr bwMode="auto">
          <a:xfrm>
            <a:off x="4411663" y="2023145"/>
            <a:ext cx="31750" cy="34925"/>
          </a:xfrm>
          <a:custGeom>
            <a:avLst/>
            <a:gdLst>
              <a:gd name="T0" fmla="*/ 45 w 60"/>
              <a:gd name="T1" fmla="*/ 1 h 67"/>
              <a:gd name="T2" fmla="*/ 33 w 60"/>
              <a:gd name="T3" fmla="*/ 0 h 67"/>
              <a:gd name="T4" fmla="*/ 22 w 60"/>
              <a:gd name="T5" fmla="*/ 3 h 67"/>
              <a:gd name="T6" fmla="*/ 12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5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5" y="1"/>
                </a:moveTo>
                <a:lnTo>
                  <a:pt x="33" y="0"/>
                </a:lnTo>
                <a:lnTo>
                  <a:pt x="22" y="3"/>
                </a:lnTo>
                <a:lnTo>
                  <a:pt x="12"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Freeform 92"/>
          <p:cNvSpPr>
            <a:spLocks/>
          </p:cNvSpPr>
          <p:nvPr/>
        </p:nvSpPr>
        <p:spPr bwMode="auto">
          <a:xfrm>
            <a:off x="4006850"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Freeform 93"/>
          <p:cNvSpPr>
            <a:spLocks/>
          </p:cNvSpPr>
          <p:nvPr/>
        </p:nvSpPr>
        <p:spPr bwMode="auto">
          <a:xfrm>
            <a:off x="4138613" y="24136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Freeform 94"/>
          <p:cNvSpPr>
            <a:spLocks/>
          </p:cNvSpPr>
          <p:nvPr/>
        </p:nvSpPr>
        <p:spPr bwMode="auto">
          <a:xfrm>
            <a:off x="4106863" y="2283495"/>
            <a:ext cx="33337"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Freeform 95"/>
          <p:cNvSpPr>
            <a:spLocks/>
          </p:cNvSpPr>
          <p:nvPr/>
        </p:nvSpPr>
        <p:spPr bwMode="auto">
          <a:xfrm>
            <a:off x="4613275" y="2162845"/>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9 w 60"/>
              <a:gd name="T21" fmla="*/ 65 h 68"/>
              <a:gd name="T22" fmla="*/ 49 w 60"/>
              <a:gd name="T23" fmla="*/ 56 h 68"/>
              <a:gd name="T24" fmla="*/ 56 w 60"/>
              <a:gd name="T25" fmla="*/ 44 h 68"/>
              <a:gd name="T26" fmla="*/ 60 w 60"/>
              <a:gd name="T27" fmla="*/ 32 h 68"/>
              <a:gd name="T28" fmla="*/ 59 w 60"/>
              <a:gd name="T29" fmla="*/ 19 h 68"/>
              <a:gd name="T30" fmla="*/ 53 w 60"/>
              <a:gd name="T31" fmla="*/ 8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9" y="65"/>
                </a:lnTo>
                <a:lnTo>
                  <a:pt x="49" y="56"/>
                </a:lnTo>
                <a:lnTo>
                  <a:pt x="56" y="44"/>
                </a:lnTo>
                <a:lnTo>
                  <a:pt x="60" y="32"/>
                </a:lnTo>
                <a:lnTo>
                  <a:pt x="59" y="19"/>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Freeform 96"/>
          <p:cNvSpPr>
            <a:spLocks/>
          </p:cNvSpPr>
          <p:nvPr/>
        </p:nvSpPr>
        <p:spPr bwMode="auto">
          <a:xfrm>
            <a:off x="4511675" y="2312070"/>
            <a:ext cx="33338" cy="36513"/>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Freeform 97"/>
          <p:cNvSpPr>
            <a:spLocks/>
          </p:cNvSpPr>
          <p:nvPr/>
        </p:nvSpPr>
        <p:spPr bwMode="auto">
          <a:xfrm>
            <a:off x="4867275" y="23295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6 w 78"/>
              <a:gd name="T29" fmla="*/ 62 h 72"/>
              <a:gd name="T30" fmla="*/ 75 w 78"/>
              <a:gd name="T31" fmla="*/ 51 h 72"/>
              <a:gd name="T32" fmla="*/ 77 w 78"/>
              <a:gd name="T33" fmla="*/ 44 h 72"/>
              <a:gd name="T34" fmla="*/ 78 w 78"/>
              <a:gd name="T35" fmla="*/ 38 h 72"/>
              <a:gd name="T36" fmla="*/ 74 w 78"/>
              <a:gd name="T37" fmla="*/ 23 h 72"/>
              <a:gd name="T38" fmla="*/ 66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6" y="62"/>
                </a:lnTo>
                <a:lnTo>
                  <a:pt x="75" y="51"/>
                </a:lnTo>
                <a:lnTo>
                  <a:pt x="77" y="44"/>
                </a:lnTo>
                <a:lnTo>
                  <a:pt x="78" y="38"/>
                </a:lnTo>
                <a:lnTo>
                  <a:pt x="74" y="23"/>
                </a:lnTo>
                <a:lnTo>
                  <a:pt x="66"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Freeform 98"/>
          <p:cNvSpPr>
            <a:spLocks/>
          </p:cNvSpPr>
          <p:nvPr/>
        </p:nvSpPr>
        <p:spPr bwMode="auto">
          <a:xfrm>
            <a:off x="3722688" y="2134270"/>
            <a:ext cx="33337" cy="36513"/>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8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60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8"/>
                </a:lnTo>
                <a:lnTo>
                  <a:pt x="8" y="59"/>
                </a:lnTo>
                <a:lnTo>
                  <a:pt x="16" y="66"/>
                </a:lnTo>
                <a:lnTo>
                  <a:pt x="28" y="67"/>
                </a:lnTo>
                <a:lnTo>
                  <a:pt x="39" y="64"/>
                </a:lnTo>
                <a:lnTo>
                  <a:pt x="49" y="56"/>
                </a:lnTo>
                <a:lnTo>
                  <a:pt x="57" y="44"/>
                </a:lnTo>
                <a:lnTo>
                  <a:pt x="61" y="31"/>
                </a:lnTo>
                <a:lnTo>
                  <a:pt x="60"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Freeform 99"/>
          <p:cNvSpPr>
            <a:spLocks/>
          </p:cNvSpPr>
          <p:nvPr/>
        </p:nvSpPr>
        <p:spPr bwMode="auto">
          <a:xfrm>
            <a:off x="4027488" y="2312070"/>
            <a:ext cx="39687"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 name="Freeform 100"/>
          <p:cNvSpPr>
            <a:spLocks/>
          </p:cNvSpPr>
          <p:nvPr/>
        </p:nvSpPr>
        <p:spPr bwMode="auto">
          <a:xfrm>
            <a:off x="3986213" y="2134270"/>
            <a:ext cx="31750" cy="36513"/>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8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8"/>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 name="Freeform 101"/>
          <p:cNvSpPr>
            <a:spLocks/>
          </p:cNvSpPr>
          <p:nvPr/>
        </p:nvSpPr>
        <p:spPr bwMode="auto">
          <a:xfrm>
            <a:off x="4148138" y="2105695"/>
            <a:ext cx="41275" cy="38100"/>
          </a:xfrm>
          <a:custGeom>
            <a:avLst/>
            <a:gdLst>
              <a:gd name="T0" fmla="*/ 53 w 78"/>
              <a:gd name="T1" fmla="*/ 3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4 w 78"/>
              <a:gd name="T17" fmla="*/ 47 h 72"/>
              <a:gd name="T18" fmla="*/ 13 w 78"/>
              <a:gd name="T19" fmla="*/ 59 h 72"/>
              <a:gd name="T20" fmla="*/ 25 w 78"/>
              <a:gd name="T21" fmla="*/ 67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4 w 78"/>
              <a:gd name="T37" fmla="*/ 23 h 72"/>
              <a:gd name="T38" fmla="*/ 66 w 78"/>
              <a:gd name="T39" fmla="*/ 11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1"/>
                </a:lnTo>
                <a:lnTo>
                  <a:pt x="12" y="8"/>
                </a:lnTo>
                <a:lnTo>
                  <a:pt x="3" y="20"/>
                </a:lnTo>
                <a:lnTo>
                  <a:pt x="2" y="27"/>
                </a:lnTo>
                <a:lnTo>
                  <a:pt x="0" y="33"/>
                </a:lnTo>
                <a:lnTo>
                  <a:pt x="4" y="47"/>
                </a:lnTo>
                <a:lnTo>
                  <a:pt x="13" y="59"/>
                </a:lnTo>
                <a:lnTo>
                  <a:pt x="25" y="67"/>
                </a:lnTo>
                <a:lnTo>
                  <a:pt x="32" y="70"/>
                </a:lnTo>
                <a:lnTo>
                  <a:pt x="40" y="72"/>
                </a:lnTo>
                <a:lnTo>
                  <a:pt x="55" y="69"/>
                </a:lnTo>
                <a:lnTo>
                  <a:pt x="66" y="62"/>
                </a:lnTo>
                <a:lnTo>
                  <a:pt x="75" y="50"/>
                </a:lnTo>
                <a:lnTo>
                  <a:pt x="76" y="43"/>
                </a:lnTo>
                <a:lnTo>
                  <a:pt x="78" y="37"/>
                </a:lnTo>
                <a:lnTo>
                  <a:pt x="74"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4" name="Freeform 102"/>
          <p:cNvSpPr>
            <a:spLocks/>
          </p:cNvSpPr>
          <p:nvPr/>
        </p:nvSpPr>
        <p:spPr bwMode="auto">
          <a:xfrm>
            <a:off x="4300538" y="2097758"/>
            <a:ext cx="31750" cy="34925"/>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5" name="Freeform 103"/>
          <p:cNvSpPr>
            <a:spLocks/>
          </p:cNvSpPr>
          <p:nvPr/>
        </p:nvSpPr>
        <p:spPr bwMode="auto">
          <a:xfrm>
            <a:off x="4106863" y="2050133"/>
            <a:ext cx="33337" cy="36512"/>
          </a:xfrm>
          <a:custGeom>
            <a:avLst/>
            <a:gdLst>
              <a:gd name="T0" fmla="*/ 45 w 61"/>
              <a:gd name="T1" fmla="*/ 1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6" name="Freeform 104"/>
          <p:cNvSpPr>
            <a:spLocks/>
          </p:cNvSpPr>
          <p:nvPr/>
        </p:nvSpPr>
        <p:spPr bwMode="auto">
          <a:xfrm>
            <a:off x="4179888" y="2339058"/>
            <a:ext cx="39687"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7" name="Freeform 105"/>
          <p:cNvSpPr>
            <a:spLocks/>
          </p:cNvSpPr>
          <p:nvPr/>
        </p:nvSpPr>
        <p:spPr bwMode="auto">
          <a:xfrm>
            <a:off x="4311650" y="2189833"/>
            <a:ext cx="39688"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8" name="Freeform 106"/>
          <p:cNvSpPr>
            <a:spLocks/>
          </p:cNvSpPr>
          <p:nvPr/>
        </p:nvSpPr>
        <p:spPr bwMode="auto">
          <a:xfrm>
            <a:off x="4462463" y="2134270"/>
            <a:ext cx="41275" cy="36513"/>
          </a:xfrm>
          <a:custGeom>
            <a:avLst/>
            <a:gdLst>
              <a:gd name="T0" fmla="*/ 52 w 77"/>
              <a:gd name="T1" fmla="*/ 3 h 71"/>
              <a:gd name="T2" fmla="*/ 45 w 77"/>
              <a:gd name="T3" fmla="*/ 0 h 71"/>
              <a:gd name="T4" fmla="*/ 38 w 77"/>
              <a:gd name="T5" fmla="*/ 0 h 71"/>
              <a:gd name="T6" fmla="*/ 24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9" name="Freeform 107"/>
          <p:cNvSpPr>
            <a:spLocks/>
          </p:cNvSpPr>
          <p:nvPr/>
        </p:nvSpPr>
        <p:spPr bwMode="auto">
          <a:xfrm>
            <a:off x="4371975" y="22549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0" name="Freeform 108"/>
          <p:cNvSpPr>
            <a:spLocks/>
          </p:cNvSpPr>
          <p:nvPr/>
        </p:nvSpPr>
        <p:spPr bwMode="auto">
          <a:xfrm>
            <a:off x="4554538" y="2031083"/>
            <a:ext cx="39687"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1" name="Freeform 109"/>
          <p:cNvSpPr>
            <a:spLocks/>
          </p:cNvSpPr>
          <p:nvPr/>
        </p:nvSpPr>
        <p:spPr bwMode="auto">
          <a:xfrm>
            <a:off x="4737100" y="1985045"/>
            <a:ext cx="39688"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 name="Freeform 110"/>
          <p:cNvSpPr>
            <a:spLocks/>
          </p:cNvSpPr>
          <p:nvPr/>
        </p:nvSpPr>
        <p:spPr bwMode="auto">
          <a:xfrm>
            <a:off x="4987925" y="2264445"/>
            <a:ext cx="33338"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7" y="59"/>
                </a:lnTo>
                <a:lnTo>
                  <a:pt x="16" y="66"/>
                </a:lnTo>
                <a:lnTo>
                  <a:pt x="28" y="68"/>
                </a:lnTo>
                <a:lnTo>
                  <a:pt x="39" y="65"/>
                </a:lnTo>
                <a:lnTo>
                  <a:pt x="49" y="56"/>
                </a:lnTo>
                <a:lnTo>
                  <a:pt x="56" y="45"/>
                </a:lnTo>
                <a:lnTo>
                  <a:pt x="61" y="32"/>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 name="Freeform 111"/>
          <p:cNvSpPr>
            <a:spLocks/>
          </p:cNvSpPr>
          <p:nvPr/>
        </p:nvSpPr>
        <p:spPr bwMode="auto">
          <a:xfrm>
            <a:off x="4908550" y="2097758"/>
            <a:ext cx="30163" cy="34925"/>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5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1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5" y="66"/>
                </a:lnTo>
                <a:lnTo>
                  <a:pt x="27" y="68"/>
                </a:lnTo>
                <a:lnTo>
                  <a:pt x="37" y="65"/>
                </a:lnTo>
                <a:lnTo>
                  <a:pt x="47" y="56"/>
                </a:lnTo>
                <a:lnTo>
                  <a:pt x="54" y="45"/>
                </a:lnTo>
                <a:lnTo>
                  <a:pt x="59" y="32"/>
                </a:lnTo>
                <a:lnTo>
                  <a:pt x="57" y="19"/>
                </a:lnTo>
                <a:lnTo>
                  <a:pt x="51"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4" name="Freeform 112"/>
          <p:cNvSpPr>
            <a:spLocks/>
          </p:cNvSpPr>
          <p:nvPr/>
        </p:nvSpPr>
        <p:spPr bwMode="auto">
          <a:xfrm>
            <a:off x="4867275" y="2245395"/>
            <a:ext cx="41275" cy="38100"/>
          </a:xfrm>
          <a:custGeom>
            <a:avLst/>
            <a:gdLst>
              <a:gd name="T0" fmla="*/ 54 w 78"/>
              <a:gd name="T1" fmla="*/ 3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8 h 72"/>
              <a:gd name="T22" fmla="*/ 32 w 78"/>
              <a:gd name="T23" fmla="*/ 70 h 72"/>
              <a:gd name="T24" fmla="*/ 41 w 78"/>
              <a:gd name="T25" fmla="*/ 72 h 72"/>
              <a:gd name="T26" fmla="*/ 55 w 78"/>
              <a:gd name="T27" fmla="*/ 69 h 72"/>
              <a:gd name="T28" fmla="*/ 66 w 78"/>
              <a:gd name="T29" fmla="*/ 62 h 72"/>
              <a:gd name="T30" fmla="*/ 75 w 78"/>
              <a:gd name="T31" fmla="*/ 50 h 72"/>
              <a:gd name="T32" fmla="*/ 77 w 78"/>
              <a:gd name="T33" fmla="*/ 43 h 72"/>
              <a:gd name="T34" fmla="*/ 78 w 78"/>
              <a:gd name="T35" fmla="*/ 37 h 72"/>
              <a:gd name="T36" fmla="*/ 74 w 78"/>
              <a:gd name="T37" fmla="*/ 23 h 72"/>
              <a:gd name="T38" fmla="*/ 66 w 78"/>
              <a:gd name="T39" fmla="*/ 11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1"/>
                </a:lnTo>
                <a:lnTo>
                  <a:pt x="12" y="8"/>
                </a:lnTo>
                <a:lnTo>
                  <a:pt x="3" y="20"/>
                </a:lnTo>
                <a:lnTo>
                  <a:pt x="2" y="27"/>
                </a:lnTo>
                <a:lnTo>
                  <a:pt x="0" y="33"/>
                </a:lnTo>
                <a:lnTo>
                  <a:pt x="5" y="47"/>
                </a:lnTo>
                <a:lnTo>
                  <a:pt x="13" y="59"/>
                </a:lnTo>
                <a:lnTo>
                  <a:pt x="25" y="68"/>
                </a:lnTo>
                <a:lnTo>
                  <a:pt x="32" y="70"/>
                </a:lnTo>
                <a:lnTo>
                  <a:pt x="41" y="72"/>
                </a:lnTo>
                <a:lnTo>
                  <a:pt x="55" y="69"/>
                </a:lnTo>
                <a:lnTo>
                  <a:pt x="66" y="62"/>
                </a:lnTo>
                <a:lnTo>
                  <a:pt x="75" y="50"/>
                </a:lnTo>
                <a:lnTo>
                  <a:pt x="77" y="43"/>
                </a:lnTo>
                <a:lnTo>
                  <a:pt x="78" y="37"/>
                </a:lnTo>
                <a:lnTo>
                  <a:pt x="74" y="23"/>
                </a:lnTo>
                <a:lnTo>
                  <a:pt x="66" y="11"/>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5" name="Freeform 113"/>
          <p:cNvSpPr>
            <a:spLocks/>
          </p:cNvSpPr>
          <p:nvPr/>
        </p:nvSpPr>
        <p:spPr bwMode="auto">
          <a:xfrm>
            <a:off x="4725988" y="235810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6" name="Freeform 114"/>
          <p:cNvSpPr>
            <a:spLocks/>
          </p:cNvSpPr>
          <p:nvPr/>
        </p:nvSpPr>
        <p:spPr bwMode="auto">
          <a:xfrm>
            <a:off x="4767263" y="2096170"/>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7" name="Freeform 115"/>
          <p:cNvSpPr>
            <a:spLocks/>
          </p:cNvSpPr>
          <p:nvPr/>
        </p:nvSpPr>
        <p:spPr bwMode="auto">
          <a:xfrm>
            <a:off x="4756150" y="2245395"/>
            <a:ext cx="39688"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8" name="Freeform 116"/>
          <p:cNvSpPr>
            <a:spLocks/>
          </p:cNvSpPr>
          <p:nvPr/>
        </p:nvSpPr>
        <p:spPr bwMode="auto">
          <a:xfrm>
            <a:off x="4422775" y="2339058"/>
            <a:ext cx="39688"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9" name="Freeform 117"/>
          <p:cNvSpPr>
            <a:spLocks/>
          </p:cNvSpPr>
          <p:nvPr/>
        </p:nvSpPr>
        <p:spPr bwMode="auto">
          <a:xfrm>
            <a:off x="4635500" y="2283495"/>
            <a:ext cx="39688"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59"/>
                </a:lnTo>
                <a:lnTo>
                  <a:pt x="24" y="68"/>
                </a:lnTo>
                <a:lnTo>
                  <a:pt x="32"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0" name="Freeform 118"/>
          <p:cNvSpPr>
            <a:spLocks/>
          </p:cNvSpPr>
          <p:nvPr/>
        </p:nvSpPr>
        <p:spPr bwMode="auto">
          <a:xfrm>
            <a:off x="4310063" y="231207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1" name="Freeform 119"/>
          <p:cNvSpPr>
            <a:spLocks/>
          </p:cNvSpPr>
          <p:nvPr/>
        </p:nvSpPr>
        <p:spPr bwMode="auto">
          <a:xfrm>
            <a:off x="5029200" y="2105695"/>
            <a:ext cx="41275"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2" name="Freeform 120"/>
          <p:cNvSpPr>
            <a:spLocks/>
          </p:cNvSpPr>
          <p:nvPr/>
        </p:nvSpPr>
        <p:spPr bwMode="auto">
          <a:xfrm>
            <a:off x="4999038" y="2386683"/>
            <a:ext cx="31750" cy="34925"/>
          </a:xfrm>
          <a:custGeom>
            <a:avLst/>
            <a:gdLst>
              <a:gd name="T0" fmla="*/ 43 w 60"/>
              <a:gd name="T1" fmla="*/ 2 h 67"/>
              <a:gd name="T2" fmla="*/ 32 w 60"/>
              <a:gd name="T3" fmla="*/ 0 h 67"/>
              <a:gd name="T4" fmla="*/ 22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2" y="0"/>
                </a:lnTo>
                <a:lnTo>
                  <a:pt x="22"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3" name="Freeform 121"/>
          <p:cNvSpPr>
            <a:spLocks/>
          </p:cNvSpPr>
          <p:nvPr/>
        </p:nvSpPr>
        <p:spPr bwMode="auto">
          <a:xfrm>
            <a:off x="5191125" y="2124745"/>
            <a:ext cx="31750" cy="36513"/>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4" name="Freeform 122"/>
          <p:cNvSpPr>
            <a:spLocks/>
          </p:cNvSpPr>
          <p:nvPr/>
        </p:nvSpPr>
        <p:spPr bwMode="auto">
          <a:xfrm>
            <a:off x="5170488" y="22930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5" name="Freeform 123"/>
          <p:cNvSpPr>
            <a:spLocks/>
          </p:cNvSpPr>
          <p:nvPr/>
        </p:nvSpPr>
        <p:spPr bwMode="auto">
          <a:xfrm>
            <a:off x="5029200" y="2021558"/>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6" name="Freeform 124"/>
          <p:cNvSpPr>
            <a:spLocks/>
          </p:cNvSpPr>
          <p:nvPr/>
        </p:nvSpPr>
        <p:spPr bwMode="auto">
          <a:xfrm>
            <a:off x="5130800" y="2273970"/>
            <a:ext cx="41275"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7" name="Freeform 125"/>
          <p:cNvSpPr>
            <a:spLocks/>
          </p:cNvSpPr>
          <p:nvPr/>
        </p:nvSpPr>
        <p:spPr bwMode="auto">
          <a:xfrm>
            <a:off x="5260975" y="20421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8" name="Freeform 126"/>
          <p:cNvSpPr>
            <a:spLocks/>
          </p:cNvSpPr>
          <p:nvPr/>
        </p:nvSpPr>
        <p:spPr bwMode="auto">
          <a:xfrm>
            <a:off x="4594225" y="2405733"/>
            <a:ext cx="31750" cy="34925"/>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7" y="59"/>
                </a:lnTo>
                <a:lnTo>
                  <a:pt x="16" y="66"/>
                </a:lnTo>
                <a:lnTo>
                  <a:pt x="28"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9" name="Freeform 127"/>
          <p:cNvSpPr>
            <a:spLocks/>
          </p:cNvSpPr>
          <p:nvPr/>
        </p:nvSpPr>
        <p:spPr bwMode="auto">
          <a:xfrm>
            <a:off x="5080000" y="231207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0" name="Freeform 128"/>
          <p:cNvSpPr>
            <a:spLocks/>
          </p:cNvSpPr>
          <p:nvPr/>
        </p:nvSpPr>
        <p:spPr bwMode="auto">
          <a:xfrm>
            <a:off x="5232400" y="2040608"/>
            <a:ext cx="39688" cy="38100"/>
          </a:xfrm>
          <a:custGeom>
            <a:avLst/>
            <a:gdLst>
              <a:gd name="T0" fmla="*/ 53 w 77"/>
              <a:gd name="T1" fmla="*/ 3 h 72"/>
              <a:gd name="T2" fmla="*/ 46 w 77"/>
              <a:gd name="T3" fmla="*/ 0 h 72"/>
              <a:gd name="T4" fmla="*/ 39 w 77"/>
              <a:gd name="T5" fmla="*/ 0 h 72"/>
              <a:gd name="T6" fmla="*/ 24 w 77"/>
              <a:gd name="T7" fmla="*/ 2 h 72"/>
              <a:gd name="T8" fmla="*/ 11 w 77"/>
              <a:gd name="T9" fmla="*/ 9 h 72"/>
              <a:gd name="T10" fmla="*/ 3 w 77"/>
              <a:gd name="T11" fmla="*/ 20 h 72"/>
              <a:gd name="T12" fmla="*/ 1 w 77"/>
              <a:gd name="T13" fmla="*/ 28 h 72"/>
              <a:gd name="T14" fmla="*/ 0 w 77"/>
              <a:gd name="T15" fmla="*/ 33 h 72"/>
              <a:gd name="T16" fmla="*/ 4 w 77"/>
              <a:gd name="T17" fmla="*/ 48 h 72"/>
              <a:gd name="T18" fmla="*/ 13 w 77"/>
              <a:gd name="T19" fmla="*/ 59 h 72"/>
              <a:gd name="T20" fmla="*/ 24 w 77"/>
              <a:gd name="T21" fmla="*/ 68 h 72"/>
              <a:gd name="T22" fmla="*/ 31 w 77"/>
              <a:gd name="T23" fmla="*/ 71 h 72"/>
              <a:gd name="T24" fmla="*/ 40 w 77"/>
              <a:gd name="T25" fmla="*/ 72 h 72"/>
              <a:gd name="T26" fmla="*/ 54 w 77"/>
              <a:gd name="T27" fmla="*/ 69 h 72"/>
              <a:gd name="T28" fmla="*/ 66 w 77"/>
              <a:gd name="T29" fmla="*/ 62 h 72"/>
              <a:gd name="T30" fmla="*/ 75 w 77"/>
              <a:gd name="T31" fmla="*/ 51 h 72"/>
              <a:gd name="T32" fmla="*/ 76 w 77"/>
              <a:gd name="T33" fmla="*/ 44 h 72"/>
              <a:gd name="T34" fmla="*/ 77 w 77"/>
              <a:gd name="T35" fmla="*/ 38 h 72"/>
              <a:gd name="T36" fmla="*/ 73 w 77"/>
              <a:gd name="T37" fmla="*/ 23 h 72"/>
              <a:gd name="T38" fmla="*/ 66 w 77"/>
              <a:gd name="T39" fmla="*/ 12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9" y="0"/>
                </a:lnTo>
                <a:lnTo>
                  <a:pt x="24" y="2"/>
                </a:lnTo>
                <a:lnTo>
                  <a:pt x="11" y="9"/>
                </a:lnTo>
                <a:lnTo>
                  <a:pt x="3" y="20"/>
                </a:lnTo>
                <a:lnTo>
                  <a:pt x="1" y="28"/>
                </a:lnTo>
                <a:lnTo>
                  <a:pt x="0" y="33"/>
                </a:lnTo>
                <a:lnTo>
                  <a:pt x="4" y="48"/>
                </a:lnTo>
                <a:lnTo>
                  <a:pt x="13" y="59"/>
                </a:lnTo>
                <a:lnTo>
                  <a:pt x="24" y="68"/>
                </a:lnTo>
                <a:lnTo>
                  <a:pt x="31" y="71"/>
                </a:lnTo>
                <a:lnTo>
                  <a:pt x="40" y="72"/>
                </a:lnTo>
                <a:lnTo>
                  <a:pt x="54" y="69"/>
                </a:lnTo>
                <a:lnTo>
                  <a:pt x="66" y="62"/>
                </a:lnTo>
                <a:lnTo>
                  <a:pt x="75" y="51"/>
                </a:lnTo>
                <a:lnTo>
                  <a:pt x="76" y="44"/>
                </a:lnTo>
                <a:lnTo>
                  <a:pt x="77"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1" name="Freeform 129"/>
          <p:cNvSpPr>
            <a:spLocks/>
          </p:cNvSpPr>
          <p:nvPr/>
        </p:nvSpPr>
        <p:spPr bwMode="auto">
          <a:xfrm>
            <a:off x="5291138" y="2275558"/>
            <a:ext cx="33337" cy="34925"/>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2" name="Freeform 130"/>
          <p:cNvSpPr>
            <a:spLocks/>
          </p:cNvSpPr>
          <p:nvPr/>
        </p:nvSpPr>
        <p:spPr bwMode="auto">
          <a:xfrm>
            <a:off x="5353050" y="2115220"/>
            <a:ext cx="41275"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1"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3" name="Freeform 131"/>
          <p:cNvSpPr>
            <a:spLocks/>
          </p:cNvSpPr>
          <p:nvPr/>
        </p:nvSpPr>
        <p:spPr bwMode="auto">
          <a:xfrm>
            <a:off x="5394325" y="2237458"/>
            <a:ext cx="39688"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4" name="Freeform 132"/>
          <p:cNvSpPr>
            <a:spLocks/>
          </p:cNvSpPr>
          <p:nvPr/>
        </p:nvSpPr>
        <p:spPr bwMode="auto">
          <a:xfrm>
            <a:off x="5464175" y="2078708"/>
            <a:ext cx="31750" cy="36512"/>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7"/>
                </a:lnTo>
                <a:lnTo>
                  <a:pt x="27" y="68"/>
                </a:lnTo>
                <a:lnTo>
                  <a:pt x="39" y="65"/>
                </a:lnTo>
                <a:lnTo>
                  <a:pt x="49" y="57"/>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5" name="Freeform 133"/>
          <p:cNvSpPr>
            <a:spLocks/>
          </p:cNvSpPr>
          <p:nvPr/>
        </p:nvSpPr>
        <p:spPr bwMode="auto">
          <a:xfrm>
            <a:off x="5372100" y="2350170"/>
            <a:ext cx="33338"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2"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6" name="Freeform 134"/>
          <p:cNvSpPr>
            <a:spLocks/>
          </p:cNvSpPr>
          <p:nvPr/>
        </p:nvSpPr>
        <p:spPr bwMode="auto">
          <a:xfrm>
            <a:off x="4876800" y="2105695"/>
            <a:ext cx="31750" cy="36513"/>
          </a:xfrm>
          <a:custGeom>
            <a:avLst/>
            <a:gdLst>
              <a:gd name="T0" fmla="*/ 45 w 60"/>
              <a:gd name="T1" fmla="*/ 2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7" name="Freeform 135"/>
          <p:cNvSpPr>
            <a:spLocks/>
          </p:cNvSpPr>
          <p:nvPr/>
        </p:nvSpPr>
        <p:spPr bwMode="auto">
          <a:xfrm>
            <a:off x="3925888" y="2275558"/>
            <a:ext cx="31750" cy="34925"/>
          </a:xfrm>
          <a:custGeom>
            <a:avLst/>
            <a:gdLst>
              <a:gd name="T0" fmla="*/ 45 w 61"/>
              <a:gd name="T1" fmla="*/ 1 h 67"/>
              <a:gd name="T2" fmla="*/ 33 w 61"/>
              <a:gd name="T3" fmla="*/ 0 h 67"/>
              <a:gd name="T4" fmla="*/ 22 w 61"/>
              <a:gd name="T5" fmla="*/ 2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4" y="23"/>
                </a:lnTo>
                <a:lnTo>
                  <a:pt x="0" y="36"/>
                </a:lnTo>
                <a:lnTo>
                  <a:pt x="2" y="49"/>
                </a:lnTo>
                <a:lnTo>
                  <a:pt x="7" y="59"/>
                </a:lnTo>
                <a:lnTo>
                  <a:pt x="16" y="66"/>
                </a:lnTo>
                <a:lnTo>
                  <a:pt x="28"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8" name="Freeform 136"/>
          <p:cNvSpPr>
            <a:spLocks/>
          </p:cNvSpPr>
          <p:nvPr/>
        </p:nvSpPr>
        <p:spPr bwMode="auto">
          <a:xfrm>
            <a:off x="4887913" y="1975520"/>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9" name="Freeform 137"/>
          <p:cNvSpPr>
            <a:spLocks/>
          </p:cNvSpPr>
          <p:nvPr/>
        </p:nvSpPr>
        <p:spPr bwMode="auto">
          <a:xfrm>
            <a:off x="5200650" y="2432720"/>
            <a:ext cx="31750" cy="36513"/>
          </a:xfrm>
          <a:custGeom>
            <a:avLst/>
            <a:gdLst>
              <a:gd name="T0" fmla="*/ 43 w 59"/>
              <a:gd name="T1" fmla="*/ 2 h 68"/>
              <a:gd name="T2" fmla="*/ 32 w 59"/>
              <a:gd name="T3" fmla="*/ 0 h 68"/>
              <a:gd name="T4" fmla="*/ 22 w 59"/>
              <a:gd name="T5" fmla="*/ 3 h 68"/>
              <a:gd name="T6" fmla="*/ 12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2" y="12"/>
                </a:lnTo>
                <a:lnTo>
                  <a:pt x="4" y="23"/>
                </a:lnTo>
                <a:lnTo>
                  <a:pt x="0" y="36"/>
                </a:lnTo>
                <a:lnTo>
                  <a:pt x="1" y="49"/>
                </a:lnTo>
                <a:lnTo>
                  <a:pt x="7" y="59"/>
                </a:lnTo>
                <a:lnTo>
                  <a:pt x="16" y="66"/>
                </a:lnTo>
                <a:lnTo>
                  <a:pt x="27" y="68"/>
                </a:lnTo>
                <a:lnTo>
                  <a:pt x="37"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0" name="Freeform 138"/>
          <p:cNvSpPr>
            <a:spLocks/>
          </p:cNvSpPr>
          <p:nvPr/>
        </p:nvSpPr>
        <p:spPr bwMode="auto">
          <a:xfrm>
            <a:off x="3856038" y="2086645"/>
            <a:ext cx="39687"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1 h 71"/>
              <a:gd name="T32" fmla="*/ 75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4" y="62"/>
                </a:lnTo>
                <a:lnTo>
                  <a:pt x="73" y="51"/>
                </a:lnTo>
                <a:lnTo>
                  <a:pt x="75"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1" name="Freeform 139"/>
          <p:cNvSpPr>
            <a:spLocks/>
          </p:cNvSpPr>
          <p:nvPr/>
        </p:nvSpPr>
        <p:spPr bwMode="auto">
          <a:xfrm>
            <a:off x="3803650" y="2283495"/>
            <a:ext cx="33338" cy="36513"/>
          </a:xfrm>
          <a:custGeom>
            <a:avLst/>
            <a:gdLst>
              <a:gd name="T0" fmla="*/ 45 w 61"/>
              <a:gd name="T1" fmla="*/ 1 h 68"/>
              <a:gd name="T2" fmla="*/ 33 w 61"/>
              <a:gd name="T3" fmla="*/ 0 h 68"/>
              <a:gd name="T4" fmla="*/ 22 w 61"/>
              <a:gd name="T5" fmla="*/ 3 h 68"/>
              <a:gd name="T6" fmla="*/ 12 w 61"/>
              <a:gd name="T7" fmla="*/ 11 h 68"/>
              <a:gd name="T8" fmla="*/ 4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4" y="23"/>
                </a:lnTo>
                <a:lnTo>
                  <a:pt x="0" y="36"/>
                </a:lnTo>
                <a:lnTo>
                  <a:pt x="2" y="49"/>
                </a:lnTo>
                <a:lnTo>
                  <a:pt x="7" y="59"/>
                </a:lnTo>
                <a:lnTo>
                  <a:pt x="16" y="66"/>
                </a:lnTo>
                <a:lnTo>
                  <a:pt x="28"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2" name="Freeform 140"/>
          <p:cNvSpPr>
            <a:spLocks/>
          </p:cNvSpPr>
          <p:nvPr/>
        </p:nvSpPr>
        <p:spPr bwMode="auto">
          <a:xfrm>
            <a:off x="4219575" y="2273970"/>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3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1" y="28"/>
                </a:lnTo>
                <a:lnTo>
                  <a:pt x="0" y="33"/>
                </a:lnTo>
                <a:lnTo>
                  <a:pt x="4" y="48"/>
                </a:lnTo>
                <a:lnTo>
                  <a:pt x="13" y="59"/>
                </a:lnTo>
                <a:lnTo>
                  <a:pt x="25" y="68"/>
                </a:lnTo>
                <a:lnTo>
                  <a:pt x="32" y="71"/>
                </a:lnTo>
                <a:lnTo>
                  <a:pt x="40" y="72"/>
                </a:lnTo>
                <a:lnTo>
                  <a:pt x="55" y="69"/>
                </a:lnTo>
                <a:lnTo>
                  <a:pt x="66" y="62"/>
                </a:lnTo>
                <a:lnTo>
                  <a:pt x="75" y="51"/>
                </a:lnTo>
                <a:lnTo>
                  <a:pt x="76" y="43"/>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3" name="Freeform 141"/>
          <p:cNvSpPr>
            <a:spLocks/>
          </p:cNvSpPr>
          <p:nvPr/>
        </p:nvSpPr>
        <p:spPr bwMode="auto">
          <a:xfrm>
            <a:off x="3754438" y="2012033"/>
            <a:ext cx="41275"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0"/>
                </a:lnTo>
                <a:lnTo>
                  <a:pt x="74" y="43"/>
                </a:lnTo>
                <a:lnTo>
                  <a:pt x="76" y="37"/>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4" name="Freeform 142"/>
          <p:cNvSpPr>
            <a:spLocks/>
          </p:cNvSpPr>
          <p:nvPr/>
        </p:nvSpPr>
        <p:spPr bwMode="auto">
          <a:xfrm>
            <a:off x="3925888" y="2386683"/>
            <a:ext cx="41275"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5 w 76"/>
              <a:gd name="T11" fmla="*/ 14 h 70"/>
              <a:gd name="T12" fmla="*/ 2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1 w 76"/>
              <a:gd name="T25" fmla="*/ 69 h 70"/>
              <a:gd name="T26" fmla="*/ 38 w 76"/>
              <a:gd name="T27" fmla="*/ 70 h 70"/>
              <a:gd name="T28" fmla="*/ 53 w 76"/>
              <a:gd name="T29" fmla="*/ 68 h 70"/>
              <a:gd name="T30" fmla="*/ 64 w 76"/>
              <a:gd name="T31" fmla="*/ 60 h 70"/>
              <a:gd name="T32" fmla="*/ 70 w 76"/>
              <a:gd name="T33" fmla="*/ 56 h 70"/>
              <a:gd name="T34" fmla="*/ 73 w 76"/>
              <a:gd name="T35" fmla="*/ 49 h 70"/>
              <a:gd name="T36" fmla="*/ 74 w 76"/>
              <a:gd name="T37" fmla="*/ 42 h 70"/>
              <a:gd name="T38" fmla="*/ 76 w 76"/>
              <a:gd name="T39" fmla="*/ 36 h 70"/>
              <a:gd name="T40" fmla="*/ 72 w 76"/>
              <a:gd name="T41" fmla="*/ 23 h 70"/>
              <a:gd name="T42" fmla="*/ 64 w 76"/>
              <a:gd name="T43" fmla="*/ 11 h 70"/>
              <a:gd name="T44" fmla="*/ 51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1" y="3"/>
                </a:moveTo>
                <a:lnTo>
                  <a:pt x="44" y="0"/>
                </a:lnTo>
                <a:lnTo>
                  <a:pt x="37" y="0"/>
                </a:lnTo>
                <a:lnTo>
                  <a:pt x="23" y="1"/>
                </a:lnTo>
                <a:lnTo>
                  <a:pt x="11" y="9"/>
                </a:lnTo>
                <a:lnTo>
                  <a:pt x="5" y="14"/>
                </a:lnTo>
                <a:lnTo>
                  <a:pt x="2" y="20"/>
                </a:lnTo>
                <a:lnTo>
                  <a:pt x="1" y="27"/>
                </a:lnTo>
                <a:lnTo>
                  <a:pt x="0" y="33"/>
                </a:lnTo>
                <a:lnTo>
                  <a:pt x="4" y="46"/>
                </a:lnTo>
                <a:lnTo>
                  <a:pt x="13" y="58"/>
                </a:lnTo>
                <a:lnTo>
                  <a:pt x="24" y="66"/>
                </a:lnTo>
                <a:lnTo>
                  <a:pt x="31" y="69"/>
                </a:lnTo>
                <a:lnTo>
                  <a:pt x="38" y="70"/>
                </a:lnTo>
                <a:lnTo>
                  <a:pt x="53" y="68"/>
                </a:lnTo>
                <a:lnTo>
                  <a:pt x="64" y="60"/>
                </a:lnTo>
                <a:lnTo>
                  <a:pt x="70" y="56"/>
                </a:lnTo>
                <a:lnTo>
                  <a:pt x="73" y="49"/>
                </a:lnTo>
                <a:lnTo>
                  <a:pt x="74" y="42"/>
                </a:lnTo>
                <a:lnTo>
                  <a:pt x="76" y="36"/>
                </a:lnTo>
                <a:lnTo>
                  <a:pt x="72"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5" name="Freeform 143"/>
          <p:cNvSpPr>
            <a:spLocks/>
          </p:cNvSpPr>
          <p:nvPr/>
        </p:nvSpPr>
        <p:spPr bwMode="auto">
          <a:xfrm>
            <a:off x="3632200" y="2312070"/>
            <a:ext cx="41275"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6" name="Freeform 144"/>
          <p:cNvSpPr>
            <a:spLocks/>
          </p:cNvSpPr>
          <p:nvPr/>
        </p:nvSpPr>
        <p:spPr bwMode="auto">
          <a:xfrm>
            <a:off x="3592513" y="2105695"/>
            <a:ext cx="39687"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7" name="Freeform 145"/>
          <p:cNvSpPr>
            <a:spLocks/>
          </p:cNvSpPr>
          <p:nvPr/>
        </p:nvSpPr>
        <p:spPr bwMode="auto">
          <a:xfrm>
            <a:off x="3733800" y="2358108"/>
            <a:ext cx="41275"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8" name="Freeform 146"/>
          <p:cNvSpPr>
            <a:spLocks/>
          </p:cNvSpPr>
          <p:nvPr/>
        </p:nvSpPr>
        <p:spPr bwMode="auto">
          <a:xfrm>
            <a:off x="5545138" y="2040608"/>
            <a:ext cx="41275" cy="38100"/>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0 h 71"/>
              <a:gd name="T12" fmla="*/ 1 w 76"/>
              <a:gd name="T13" fmla="*/ 28 h 71"/>
              <a:gd name="T14" fmla="*/ 0 w 76"/>
              <a:gd name="T15" fmla="*/ 33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0"/>
                </a:lnTo>
                <a:lnTo>
                  <a:pt x="1" y="28"/>
                </a:lnTo>
                <a:lnTo>
                  <a:pt x="0" y="33"/>
                </a:lnTo>
                <a:lnTo>
                  <a:pt x="3" y="48"/>
                </a:lnTo>
                <a:lnTo>
                  <a:pt x="12"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9" name="Freeform 147"/>
          <p:cNvSpPr>
            <a:spLocks/>
          </p:cNvSpPr>
          <p:nvPr/>
        </p:nvSpPr>
        <p:spPr bwMode="auto">
          <a:xfrm>
            <a:off x="5495925" y="2300958"/>
            <a:ext cx="39688"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0" name="Freeform 148"/>
          <p:cNvSpPr>
            <a:spLocks/>
          </p:cNvSpPr>
          <p:nvPr/>
        </p:nvSpPr>
        <p:spPr bwMode="auto">
          <a:xfrm>
            <a:off x="4279900"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1" name="Freeform 149"/>
          <p:cNvSpPr>
            <a:spLocks/>
          </p:cNvSpPr>
          <p:nvPr/>
        </p:nvSpPr>
        <p:spPr bwMode="auto">
          <a:xfrm>
            <a:off x="4411663" y="2461295"/>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2" name="Freeform 150"/>
          <p:cNvSpPr>
            <a:spLocks/>
          </p:cNvSpPr>
          <p:nvPr/>
        </p:nvSpPr>
        <p:spPr bwMode="auto">
          <a:xfrm>
            <a:off x="4513263" y="1975520"/>
            <a:ext cx="41275" cy="38100"/>
          </a:xfrm>
          <a:custGeom>
            <a:avLst/>
            <a:gdLst>
              <a:gd name="T0" fmla="*/ 53 w 77"/>
              <a:gd name="T1" fmla="*/ 3 h 72"/>
              <a:gd name="T2" fmla="*/ 46 w 77"/>
              <a:gd name="T3" fmla="*/ 0 h 72"/>
              <a:gd name="T4" fmla="*/ 38 w 77"/>
              <a:gd name="T5" fmla="*/ 0 h 72"/>
              <a:gd name="T6" fmla="*/ 24 w 77"/>
              <a:gd name="T7" fmla="*/ 2 h 72"/>
              <a:gd name="T8" fmla="*/ 11 w 77"/>
              <a:gd name="T9" fmla="*/ 9 h 72"/>
              <a:gd name="T10" fmla="*/ 2 w 77"/>
              <a:gd name="T11" fmla="*/ 21 h 72"/>
              <a:gd name="T12" fmla="*/ 1 w 77"/>
              <a:gd name="T13" fmla="*/ 28 h 72"/>
              <a:gd name="T14" fmla="*/ 0 w 77"/>
              <a:gd name="T15" fmla="*/ 34 h 72"/>
              <a:gd name="T16" fmla="*/ 4 w 77"/>
              <a:gd name="T17" fmla="*/ 48 h 72"/>
              <a:gd name="T18" fmla="*/ 12 w 77"/>
              <a:gd name="T19" fmla="*/ 59 h 72"/>
              <a:gd name="T20" fmla="*/ 24 w 77"/>
              <a:gd name="T21" fmla="*/ 68 h 72"/>
              <a:gd name="T22" fmla="*/ 31 w 77"/>
              <a:gd name="T23" fmla="*/ 71 h 72"/>
              <a:gd name="T24" fmla="*/ 40 w 77"/>
              <a:gd name="T25" fmla="*/ 72 h 72"/>
              <a:gd name="T26" fmla="*/ 54 w 77"/>
              <a:gd name="T27" fmla="*/ 70 h 72"/>
              <a:gd name="T28" fmla="*/ 66 w 77"/>
              <a:gd name="T29" fmla="*/ 62 h 72"/>
              <a:gd name="T30" fmla="*/ 74 w 77"/>
              <a:gd name="T31" fmla="*/ 51 h 72"/>
              <a:gd name="T32" fmla="*/ 76 w 77"/>
              <a:gd name="T33" fmla="*/ 44 h 72"/>
              <a:gd name="T34" fmla="*/ 77 w 77"/>
              <a:gd name="T35" fmla="*/ 38 h 72"/>
              <a:gd name="T36" fmla="*/ 73 w 77"/>
              <a:gd name="T37" fmla="*/ 23 h 72"/>
              <a:gd name="T38" fmla="*/ 66 w 77"/>
              <a:gd name="T39" fmla="*/ 12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8" y="0"/>
                </a:lnTo>
                <a:lnTo>
                  <a:pt x="24" y="2"/>
                </a:lnTo>
                <a:lnTo>
                  <a:pt x="11" y="9"/>
                </a:lnTo>
                <a:lnTo>
                  <a:pt x="2" y="21"/>
                </a:lnTo>
                <a:lnTo>
                  <a:pt x="1" y="28"/>
                </a:lnTo>
                <a:lnTo>
                  <a:pt x="0" y="34"/>
                </a:lnTo>
                <a:lnTo>
                  <a:pt x="4" y="48"/>
                </a:lnTo>
                <a:lnTo>
                  <a:pt x="12" y="59"/>
                </a:lnTo>
                <a:lnTo>
                  <a:pt x="24" y="68"/>
                </a:lnTo>
                <a:lnTo>
                  <a:pt x="31" y="71"/>
                </a:lnTo>
                <a:lnTo>
                  <a:pt x="40" y="72"/>
                </a:lnTo>
                <a:lnTo>
                  <a:pt x="54" y="70"/>
                </a:lnTo>
                <a:lnTo>
                  <a:pt x="66" y="62"/>
                </a:lnTo>
                <a:lnTo>
                  <a:pt x="74" y="51"/>
                </a:lnTo>
                <a:lnTo>
                  <a:pt x="76" y="44"/>
                </a:lnTo>
                <a:lnTo>
                  <a:pt x="77"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3" name="Freeform 151"/>
          <p:cNvSpPr>
            <a:spLocks/>
          </p:cNvSpPr>
          <p:nvPr/>
        </p:nvSpPr>
        <p:spPr bwMode="auto">
          <a:xfrm>
            <a:off x="4219575" y="1948533"/>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5"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4" name="Freeform 152"/>
          <p:cNvSpPr>
            <a:spLocks/>
          </p:cNvSpPr>
          <p:nvPr/>
        </p:nvSpPr>
        <p:spPr bwMode="auto">
          <a:xfrm>
            <a:off x="4665663" y="2078708"/>
            <a:ext cx="39687"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8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9"/>
                </a:lnTo>
                <a:lnTo>
                  <a:pt x="2" y="20"/>
                </a:lnTo>
                <a:lnTo>
                  <a:pt x="1" y="27"/>
                </a:lnTo>
                <a:lnTo>
                  <a:pt x="0" y="33"/>
                </a:lnTo>
                <a:lnTo>
                  <a:pt x="2" y="47"/>
                </a:lnTo>
                <a:lnTo>
                  <a:pt x="11" y="59"/>
                </a:lnTo>
                <a:lnTo>
                  <a:pt x="24" y="68"/>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5" name="Rectangle 153"/>
          <p:cNvSpPr>
            <a:spLocks noChangeArrowheads="1"/>
          </p:cNvSpPr>
          <p:nvPr/>
        </p:nvSpPr>
        <p:spPr bwMode="auto">
          <a:xfrm>
            <a:off x="5091113" y="3188370"/>
            <a:ext cx="83026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6" name="Freeform 154"/>
          <p:cNvSpPr>
            <a:spLocks/>
          </p:cNvSpPr>
          <p:nvPr/>
        </p:nvSpPr>
        <p:spPr bwMode="auto">
          <a:xfrm>
            <a:off x="4310063" y="2461295"/>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7" name="Freeform 155"/>
          <p:cNvSpPr>
            <a:spLocks/>
          </p:cNvSpPr>
          <p:nvPr/>
        </p:nvSpPr>
        <p:spPr bwMode="auto">
          <a:xfrm>
            <a:off x="4897438" y="18358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8" name="Freeform 156"/>
          <p:cNvSpPr>
            <a:spLocks/>
          </p:cNvSpPr>
          <p:nvPr/>
        </p:nvSpPr>
        <p:spPr bwMode="auto">
          <a:xfrm>
            <a:off x="5110163" y="1686595"/>
            <a:ext cx="41275"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4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3" y="21"/>
                </a:lnTo>
                <a:lnTo>
                  <a:pt x="1" y="28"/>
                </a:lnTo>
                <a:lnTo>
                  <a:pt x="0" y="34"/>
                </a:lnTo>
                <a:lnTo>
                  <a:pt x="3" y="48"/>
                </a:lnTo>
                <a:lnTo>
                  <a:pt x="11" y="60"/>
                </a:lnTo>
                <a:lnTo>
                  <a:pt x="24" y="68"/>
                </a:lnTo>
                <a:lnTo>
                  <a:pt x="31" y="71"/>
                </a:lnTo>
                <a:lnTo>
                  <a:pt x="39" y="71"/>
                </a:lnTo>
                <a:lnTo>
                  <a:pt x="53" y="70"/>
                </a:lnTo>
                <a:lnTo>
                  <a:pt x="64" y="62"/>
                </a:lnTo>
                <a:lnTo>
                  <a:pt x="73" y="51"/>
                </a:lnTo>
                <a:lnTo>
                  <a:pt x="75" y="44"/>
                </a:lnTo>
                <a:lnTo>
                  <a:pt x="76" y="38"/>
                </a:lnTo>
                <a:lnTo>
                  <a:pt x="73" y="24"/>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9" name="Freeform 157"/>
          <p:cNvSpPr>
            <a:spLocks/>
          </p:cNvSpPr>
          <p:nvPr/>
        </p:nvSpPr>
        <p:spPr bwMode="auto">
          <a:xfrm>
            <a:off x="5313363" y="1826295"/>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0" name="Freeform 158"/>
          <p:cNvSpPr>
            <a:spLocks/>
          </p:cNvSpPr>
          <p:nvPr/>
        </p:nvSpPr>
        <p:spPr bwMode="auto">
          <a:xfrm>
            <a:off x="5211763" y="197552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59 h 71"/>
              <a:gd name="T20" fmla="*/ 25 w 77"/>
              <a:gd name="T21" fmla="*/ 68 h 71"/>
              <a:gd name="T22" fmla="*/ 32 w 77"/>
              <a:gd name="T23" fmla="*/ 71 h 71"/>
              <a:gd name="T24" fmla="*/ 39 w 77"/>
              <a:gd name="T25" fmla="*/ 71 h 71"/>
              <a:gd name="T26" fmla="*/ 53 w 77"/>
              <a:gd name="T27" fmla="*/ 70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3" y="70"/>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1" name="Freeform 159"/>
          <p:cNvSpPr>
            <a:spLocks/>
          </p:cNvSpPr>
          <p:nvPr/>
        </p:nvSpPr>
        <p:spPr bwMode="auto">
          <a:xfrm>
            <a:off x="4999038" y="17612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2" name="Freeform 160"/>
          <p:cNvSpPr>
            <a:spLocks/>
          </p:cNvSpPr>
          <p:nvPr/>
        </p:nvSpPr>
        <p:spPr bwMode="auto">
          <a:xfrm>
            <a:off x="5019675" y="1853283"/>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70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4" y="70"/>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3" name="Freeform 161"/>
          <p:cNvSpPr>
            <a:spLocks/>
          </p:cNvSpPr>
          <p:nvPr/>
        </p:nvSpPr>
        <p:spPr bwMode="auto">
          <a:xfrm>
            <a:off x="5170488" y="1799308"/>
            <a:ext cx="31750" cy="34925"/>
          </a:xfrm>
          <a:custGeom>
            <a:avLst/>
            <a:gdLst>
              <a:gd name="T0" fmla="*/ 45 w 61"/>
              <a:gd name="T1" fmla="*/ 1 h 67"/>
              <a:gd name="T2" fmla="*/ 34 w 61"/>
              <a:gd name="T3" fmla="*/ 0 h 67"/>
              <a:gd name="T4" fmla="*/ 22 w 61"/>
              <a:gd name="T5" fmla="*/ 3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3"/>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4" name="Freeform 162"/>
          <p:cNvSpPr>
            <a:spLocks/>
          </p:cNvSpPr>
          <p:nvPr/>
        </p:nvSpPr>
        <p:spPr bwMode="auto">
          <a:xfrm>
            <a:off x="5080000" y="1919958"/>
            <a:ext cx="31750" cy="36512"/>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5" name="Freeform 163"/>
          <p:cNvSpPr>
            <a:spLocks/>
          </p:cNvSpPr>
          <p:nvPr/>
        </p:nvSpPr>
        <p:spPr bwMode="auto">
          <a:xfrm>
            <a:off x="5260975" y="169612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6" name="Freeform 164"/>
          <p:cNvSpPr>
            <a:spLocks/>
          </p:cNvSpPr>
          <p:nvPr/>
        </p:nvSpPr>
        <p:spPr bwMode="auto">
          <a:xfrm>
            <a:off x="5434013" y="2021558"/>
            <a:ext cx="41275"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7" name="Freeform 165"/>
          <p:cNvSpPr>
            <a:spLocks/>
          </p:cNvSpPr>
          <p:nvPr/>
        </p:nvSpPr>
        <p:spPr bwMode="auto">
          <a:xfrm>
            <a:off x="5130800" y="2004095"/>
            <a:ext cx="41275"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8" name="Freeform 166"/>
          <p:cNvSpPr>
            <a:spLocks/>
          </p:cNvSpPr>
          <p:nvPr/>
        </p:nvSpPr>
        <p:spPr bwMode="auto">
          <a:xfrm>
            <a:off x="5343525" y="1946945"/>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9" name="Freeform 167"/>
          <p:cNvSpPr>
            <a:spLocks/>
          </p:cNvSpPr>
          <p:nvPr/>
        </p:nvSpPr>
        <p:spPr bwMode="auto">
          <a:xfrm>
            <a:off x="5008563" y="1975520"/>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1 h 72"/>
              <a:gd name="T12" fmla="*/ 2 w 78"/>
              <a:gd name="T13" fmla="*/ 28 h 72"/>
              <a:gd name="T14" fmla="*/ 0 w 78"/>
              <a:gd name="T15" fmla="*/ 34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70 h 72"/>
              <a:gd name="T28" fmla="*/ 66 w 78"/>
              <a:gd name="T29" fmla="*/ 62 h 72"/>
              <a:gd name="T30" fmla="*/ 75 w 78"/>
              <a:gd name="T31" fmla="*/ 51 h 72"/>
              <a:gd name="T32" fmla="*/ 76 w 78"/>
              <a:gd name="T33" fmla="*/ 44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1"/>
                </a:lnTo>
                <a:lnTo>
                  <a:pt x="2" y="28"/>
                </a:lnTo>
                <a:lnTo>
                  <a:pt x="0" y="34"/>
                </a:lnTo>
                <a:lnTo>
                  <a:pt x="4" y="48"/>
                </a:lnTo>
                <a:lnTo>
                  <a:pt x="13" y="59"/>
                </a:lnTo>
                <a:lnTo>
                  <a:pt x="25" y="68"/>
                </a:lnTo>
                <a:lnTo>
                  <a:pt x="32" y="71"/>
                </a:lnTo>
                <a:lnTo>
                  <a:pt x="40" y="72"/>
                </a:lnTo>
                <a:lnTo>
                  <a:pt x="55" y="70"/>
                </a:lnTo>
                <a:lnTo>
                  <a:pt x="66" y="62"/>
                </a:lnTo>
                <a:lnTo>
                  <a:pt x="75" y="51"/>
                </a:lnTo>
                <a:lnTo>
                  <a:pt x="76" y="44"/>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0" name="Freeform 168"/>
          <p:cNvSpPr>
            <a:spLocks/>
          </p:cNvSpPr>
          <p:nvPr/>
        </p:nvSpPr>
        <p:spPr bwMode="auto">
          <a:xfrm>
            <a:off x="4927600" y="1937420"/>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1" name="Freeform 169"/>
          <p:cNvSpPr>
            <a:spLocks/>
          </p:cNvSpPr>
          <p:nvPr/>
        </p:nvSpPr>
        <p:spPr bwMode="auto">
          <a:xfrm>
            <a:off x="4987925" y="1678658"/>
            <a:ext cx="33338" cy="34925"/>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9"/>
                </a:lnTo>
                <a:lnTo>
                  <a:pt x="7" y="59"/>
                </a:lnTo>
                <a:lnTo>
                  <a:pt x="16" y="66"/>
                </a:lnTo>
                <a:lnTo>
                  <a:pt x="28"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2" name="Freeform 170"/>
          <p:cNvSpPr>
            <a:spLocks/>
          </p:cNvSpPr>
          <p:nvPr/>
        </p:nvSpPr>
        <p:spPr bwMode="auto">
          <a:xfrm>
            <a:off x="5372100" y="1742158"/>
            <a:ext cx="33338" cy="36512"/>
          </a:xfrm>
          <a:custGeom>
            <a:avLst/>
            <a:gdLst>
              <a:gd name="T0" fmla="*/ 45 w 61"/>
              <a:gd name="T1" fmla="*/ 1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3" name="Freeform 171"/>
          <p:cNvSpPr>
            <a:spLocks/>
          </p:cNvSpPr>
          <p:nvPr/>
        </p:nvSpPr>
        <p:spPr bwMode="auto">
          <a:xfrm>
            <a:off x="4806950" y="2246983"/>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4" name="Freeform 172"/>
          <p:cNvSpPr>
            <a:spLocks/>
          </p:cNvSpPr>
          <p:nvPr/>
        </p:nvSpPr>
        <p:spPr bwMode="auto">
          <a:xfrm>
            <a:off x="4999038" y="2386683"/>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6 w 77"/>
              <a:gd name="T11" fmla="*/ 14 h 70"/>
              <a:gd name="T12" fmla="*/ 3 w 77"/>
              <a:gd name="T13" fmla="*/ 20 h 70"/>
              <a:gd name="T14" fmla="*/ 2 w 77"/>
              <a:gd name="T15" fmla="*/ 27 h 70"/>
              <a:gd name="T16" fmla="*/ 0 w 77"/>
              <a:gd name="T17" fmla="*/ 33 h 70"/>
              <a:gd name="T18" fmla="*/ 5 w 77"/>
              <a:gd name="T19" fmla="*/ 46 h 70"/>
              <a:gd name="T20" fmla="*/ 13 w 77"/>
              <a:gd name="T21" fmla="*/ 58 h 70"/>
              <a:gd name="T22" fmla="*/ 25 w 77"/>
              <a:gd name="T23" fmla="*/ 66 h 70"/>
              <a:gd name="T24" fmla="*/ 32 w 77"/>
              <a:gd name="T25" fmla="*/ 69 h 70"/>
              <a:gd name="T26" fmla="*/ 39 w 77"/>
              <a:gd name="T27" fmla="*/ 70 h 70"/>
              <a:gd name="T28" fmla="*/ 54 w 77"/>
              <a:gd name="T29" fmla="*/ 68 h 70"/>
              <a:gd name="T30" fmla="*/ 65 w 77"/>
              <a:gd name="T31" fmla="*/ 60 h 70"/>
              <a:gd name="T32" fmla="*/ 71 w 77"/>
              <a:gd name="T33" fmla="*/ 56 h 70"/>
              <a:gd name="T34" fmla="*/ 74 w 77"/>
              <a:gd name="T35" fmla="*/ 49 h 70"/>
              <a:gd name="T36" fmla="*/ 75 w 77"/>
              <a:gd name="T37" fmla="*/ 42 h 70"/>
              <a:gd name="T38" fmla="*/ 77 w 77"/>
              <a:gd name="T39" fmla="*/ 36 h 70"/>
              <a:gd name="T40" fmla="*/ 72 w 77"/>
              <a:gd name="T41" fmla="*/ 23 h 70"/>
              <a:gd name="T42" fmla="*/ 65 w 77"/>
              <a:gd name="T43" fmla="*/ 11 h 70"/>
              <a:gd name="T44" fmla="*/ 52 w 77"/>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70"/>
              <a:gd name="T71" fmla="*/ 77 w 77"/>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70">
                <a:moveTo>
                  <a:pt x="52" y="3"/>
                </a:moveTo>
                <a:lnTo>
                  <a:pt x="45" y="0"/>
                </a:lnTo>
                <a:lnTo>
                  <a:pt x="38" y="0"/>
                </a:lnTo>
                <a:lnTo>
                  <a:pt x="23" y="1"/>
                </a:lnTo>
                <a:lnTo>
                  <a:pt x="12" y="9"/>
                </a:lnTo>
                <a:lnTo>
                  <a:pt x="6" y="14"/>
                </a:lnTo>
                <a:lnTo>
                  <a:pt x="3" y="20"/>
                </a:lnTo>
                <a:lnTo>
                  <a:pt x="2" y="27"/>
                </a:lnTo>
                <a:lnTo>
                  <a:pt x="0" y="33"/>
                </a:lnTo>
                <a:lnTo>
                  <a:pt x="5" y="46"/>
                </a:lnTo>
                <a:lnTo>
                  <a:pt x="13" y="58"/>
                </a:lnTo>
                <a:lnTo>
                  <a:pt x="25" y="66"/>
                </a:lnTo>
                <a:lnTo>
                  <a:pt x="32" y="69"/>
                </a:lnTo>
                <a:lnTo>
                  <a:pt x="39" y="70"/>
                </a:lnTo>
                <a:lnTo>
                  <a:pt x="54" y="68"/>
                </a:lnTo>
                <a:lnTo>
                  <a:pt x="65" y="60"/>
                </a:lnTo>
                <a:lnTo>
                  <a:pt x="71" y="56"/>
                </a:lnTo>
                <a:lnTo>
                  <a:pt x="74" y="49"/>
                </a:lnTo>
                <a:lnTo>
                  <a:pt x="75" y="42"/>
                </a:lnTo>
                <a:lnTo>
                  <a:pt x="77"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5" name="Freeform 173"/>
          <p:cNvSpPr>
            <a:spLocks/>
          </p:cNvSpPr>
          <p:nvPr/>
        </p:nvSpPr>
        <p:spPr bwMode="auto">
          <a:xfrm>
            <a:off x="4908550" y="2535908"/>
            <a:ext cx="30163" cy="34925"/>
          </a:xfrm>
          <a:custGeom>
            <a:avLst/>
            <a:gdLst>
              <a:gd name="T0" fmla="*/ 43 w 59"/>
              <a:gd name="T1" fmla="*/ 2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5 w 59"/>
              <a:gd name="T17" fmla="*/ 67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1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3"/>
                </a:lnTo>
                <a:lnTo>
                  <a:pt x="0" y="36"/>
                </a:lnTo>
                <a:lnTo>
                  <a:pt x="1" y="49"/>
                </a:lnTo>
                <a:lnTo>
                  <a:pt x="7" y="59"/>
                </a:lnTo>
                <a:lnTo>
                  <a:pt x="15" y="67"/>
                </a:lnTo>
                <a:lnTo>
                  <a:pt x="27" y="68"/>
                </a:lnTo>
                <a:lnTo>
                  <a:pt x="37" y="65"/>
                </a:lnTo>
                <a:lnTo>
                  <a:pt x="47" y="56"/>
                </a:lnTo>
                <a:lnTo>
                  <a:pt x="54" y="45"/>
                </a:lnTo>
                <a:lnTo>
                  <a:pt x="59" y="32"/>
                </a:lnTo>
                <a:lnTo>
                  <a:pt x="57" y="19"/>
                </a:lnTo>
                <a:lnTo>
                  <a:pt x="51"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6" name="Freeform 174"/>
          <p:cNvSpPr>
            <a:spLocks/>
          </p:cNvSpPr>
          <p:nvPr/>
        </p:nvSpPr>
        <p:spPr bwMode="auto">
          <a:xfrm>
            <a:off x="4695825" y="2321595"/>
            <a:ext cx="30163" cy="34925"/>
          </a:xfrm>
          <a:custGeom>
            <a:avLst/>
            <a:gdLst>
              <a:gd name="T0" fmla="*/ 43 w 59"/>
              <a:gd name="T1" fmla="*/ 2 h 68"/>
              <a:gd name="T2" fmla="*/ 31 w 59"/>
              <a:gd name="T3" fmla="*/ 0 h 68"/>
              <a:gd name="T4" fmla="*/ 21 w 59"/>
              <a:gd name="T5" fmla="*/ 3 h 68"/>
              <a:gd name="T6" fmla="*/ 11 w 59"/>
              <a:gd name="T7" fmla="*/ 12 h 68"/>
              <a:gd name="T8" fmla="*/ 4 w 59"/>
              <a:gd name="T9" fmla="*/ 24 h 68"/>
              <a:gd name="T10" fmla="*/ 0 w 59"/>
              <a:gd name="T11" fmla="*/ 36 h 68"/>
              <a:gd name="T12" fmla="*/ 1 w 59"/>
              <a:gd name="T13" fmla="*/ 49 h 68"/>
              <a:gd name="T14" fmla="*/ 7 w 59"/>
              <a:gd name="T15" fmla="*/ 60 h 68"/>
              <a:gd name="T16" fmla="*/ 16 w 59"/>
              <a:gd name="T17" fmla="*/ 67 h 68"/>
              <a:gd name="T18" fmla="*/ 27 w 59"/>
              <a:gd name="T19" fmla="*/ 68 h 68"/>
              <a:gd name="T20" fmla="*/ 37 w 59"/>
              <a:gd name="T21" fmla="*/ 65 h 68"/>
              <a:gd name="T22" fmla="*/ 47 w 59"/>
              <a:gd name="T23" fmla="*/ 57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4"/>
                </a:lnTo>
                <a:lnTo>
                  <a:pt x="0" y="36"/>
                </a:lnTo>
                <a:lnTo>
                  <a:pt x="1" y="49"/>
                </a:lnTo>
                <a:lnTo>
                  <a:pt x="7" y="60"/>
                </a:lnTo>
                <a:lnTo>
                  <a:pt x="16" y="67"/>
                </a:lnTo>
                <a:lnTo>
                  <a:pt x="27" y="68"/>
                </a:lnTo>
                <a:lnTo>
                  <a:pt x="37" y="65"/>
                </a:lnTo>
                <a:lnTo>
                  <a:pt x="47" y="57"/>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7" name="Freeform 175"/>
          <p:cNvSpPr>
            <a:spLocks/>
          </p:cNvSpPr>
          <p:nvPr/>
        </p:nvSpPr>
        <p:spPr bwMode="auto">
          <a:xfrm>
            <a:off x="4705350" y="2413670"/>
            <a:ext cx="41275"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8" name="Freeform 176"/>
          <p:cNvSpPr>
            <a:spLocks/>
          </p:cNvSpPr>
          <p:nvPr/>
        </p:nvSpPr>
        <p:spPr bwMode="auto">
          <a:xfrm>
            <a:off x="4857750" y="2358108"/>
            <a:ext cx="39688" cy="36512"/>
          </a:xfrm>
          <a:custGeom>
            <a:avLst/>
            <a:gdLst>
              <a:gd name="T0" fmla="*/ 52 w 77"/>
              <a:gd name="T1" fmla="*/ 2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4"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9" name="Freeform 177"/>
          <p:cNvSpPr>
            <a:spLocks/>
          </p:cNvSpPr>
          <p:nvPr/>
        </p:nvSpPr>
        <p:spPr bwMode="auto">
          <a:xfrm>
            <a:off x="4767263" y="2478758"/>
            <a:ext cx="39687"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0" name="Freeform 178"/>
          <p:cNvSpPr>
            <a:spLocks/>
          </p:cNvSpPr>
          <p:nvPr/>
        </p:nvSpPr>
        <p:spPr bwMode="auto">
          <a:xfrm>
            <a:off x="4948238" y="225492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1" name="Freeform 179"/>
          <p:cNvSpPr>
            <a:spLocks/>
          </p:cNvSpPr>
          <p:nvPr/>
        </p:nvSpPr>
        <p:spPr bwMode="auto">
          <a:xfrm>
            <a:off x="5119688" y="2581945"/>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2" name="Freeform 180"/>
          <p:cNvSpPr>
            <a:spLocks/>
          </p:cNvSpPr>
          <p:nvPr/>
        </p:nvSpPr>
        <p:spPr bwMode="auto">
          <a:xfrm>
            <a:off x="4816475" y="2562895"/>
            <a:ext cx="41275"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3" name="Freeform 181"/>
          <p:cNvSpPr>
            <a:spLocks/>
          </p:cNvSpPr>
          <p:nvPr/>
        </p:nvSpPr>
        <p:spPr bwMode="auto">
          <a:xfrm>
            <a:off x="5029200" y="2507333"/>
            <a:ext cx="41275"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7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7"/>
                </a:lnTo>
                <a:lnTo>
                  <a:pt x="11" y="59"/>
                </a:lnTo>
                <a:lnTo>
                  <a:pt x="24" y="68"/>
                </a:lnTo>
                <a:lnTo>
                  <a:pt x="32" y="71"/>
                </a:lnTo>
                <a:lnTo>
                  <a:pt x="39" y="71"/>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4" name="Freeform 182"/>
          <p:cNvSpPr>
            <a:spLocks/>
          </p:cNvSpPr>
          <p:nvPr/>
        </p:nvSpPr>
        <p:spPr bwMode="auto">
          <a:xfrm>
            <a:off x="4705350" y="2535908"/>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60"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5" name="Freeform 183"/>
          <p:cNvSpPr>
            <a:spLocks/>
          </p:cNvSpPr>
          <p:nvPr/>
        </p:nvSpPr>
        <p:spPr bwMode="auto">
          <a:xfrm>
            <a:off x="4614863" y="2497808"/>
            <a:ext cx="39687" cy="36512"/>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6" name="Freeform 184"/>
          <p:cNvSpPr>
            <a:spLocks/>
          </p:cNvSpPr>
          <p:nvPr/>
        </p:nvSpPr>
        <p:spPr bwMode="auto">
          <a:xfrm>
            <a:off x="4675188" y="22374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7" name="Freeform 185"/>
          <p:cNvSpPr>
            <a:spLocks/>
          </p:cNvSpPr>
          <p:nvPr/>
        </p:nvSpPr>
        <p:spPr bwMode="auto">
          <a:xfrm>
            <a:off x="5060950" y="2300958"/>
            <a:ext cx="39688"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0"/>
                </a:lnTo>
                <a:lnTo>
                  <a:pt x="74" y="43"/>
                </a:lnTo>
                <a:lnTo>
                  <a:pt x="76" y="37"/>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8" name="Freeform 186"/>
          <p:cNvSpPr>
            <a:spLocks/>
          </p:cNvSpPr>
          <p:nvPr/>
        </p:nvSpPr>
        <p:spPr bwMode="auto">
          <a:xfrm>
            <a:off x="5281613" y="221840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9" name="Freeform 187"/>
          <p:cNvSpPr>
            <a:spLocks/>
          </p:cNvSpPr>
          <p:nvPr/>
        </p:nvSpPr>
        <p:spPr bwMode="auto">
          <a:xfrm>
            <a:off x="5484813" y="2358108"/>
            <a:ext cx="31750" cy="36512"/>
          </a:xfrm>
          <a:custGeom>
            <a:avLst/>
            <a:gdLst>
              <a:gd name="T0" fmla="*/ 43 w 59"/>
              <a:gd name="T1" fmla="*/ 1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2"/>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0" name="Freeform 188"/>
          <p:cNvSpPr>
            <a:spLocks/>
          </p:cNvSpPr>
          <p:nvPr/>
        </p:nvSpPr>
        <p:spPr bwMode="auto">
          <a:xfrm>
            <a:off x="5383213" y="2507333"/>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7"/>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1" name="Freeform 189"/>
          <p:cNvSpPr>
            <a:spLocks/>
          </p:cNvSpPr>
          <p:nvPr/>
        </p:nvSpPr>
        <p:spPr bwMode="auto">
          <a:xfrm>
            <a:off x="5170488" y="22930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2" name="Freeform 190"/>
          <p:cNvSpPr>
            <a:spLocks/>
          </p:cNvSpPr>
          <p:nvPr/>
        </p:nvSpPr>
        <p:spPr bwMode="auto">
          <a:xfrm>
            <a:off x="5191125" y="2386683"/>
            <a:ext cx="31750" cy="34925"/>
          </a:xfrm>
          <a:custGeom>
            <a:avLst/>
            <a:gdLst>
              <a:gd name="T0" fmla="*/ 43 w 60"/>
              <a:gd name="T1" fmla="*/ 2 h 67"/>
              <a:gd name="T2" fmla="*/ 32 w 60"/>
              <a:gd name="T3" fmla="*/ 0 h 67"/>
              <a:gd name="T4" fmla="*/ 21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2" y="0"/>
                </a:lnTo>
                <a:lnTo>
                  <a:pt x="21"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3" name="Freeform 191"/>
          <p:cNvSpPr>
            <a:spLocks/>
          </p:cNvSpPr>
          <p:nvPr/>
        </p:nvSpPr>
        <p:spPr bwMode="auto">
          <a:xfrm>
            <a:off x="5332413" y="2329533"/>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3 w 77"/>
              <a:gd name="T27" fmla="*/ 69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4" name="Freeform 192"/>
          <p:cNvSpPr>
            <a:spLocks/>
          </p:cNvSpPr>
          <p:nvPr/>
        </p:nvSpPr>
        <p:spPr bwMode="auto">
          <a:xfrm>
            <a:off x="5241925" y="2450183"/>
            <a:ext cx="41275"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5" name="Freeform 193"/>
          <p:cNvSpPr>
            <a:spLocks/>
          </p:cNvSpPr>
          <p:nvPr/>
        </p:nvSpPr>
        <p:spPr bwMode="auto">
          <a:xfrm>
            <a:off x="5424488" y="2227933"/>
            <a:ext cx="39687" cy="36512"/>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6 w 76"/>
              <a:gd name="T11" fmla="*/ 15 h 71"/>
              <a:gd name="T12" fmla="*/ 3 w 76"/>
              <a:gd name="T13" fmla="*/ 20 h 71"/>
              <a:gd name="T14" fmla="*/ 1 w 76"/>
              <a:gd name="T15" fmla="*/ 28 h 71"/>
              <a:gd name="T16" fmla="*/ 0 w 76"/>
              <a:gd name="T17" fmla="*/ 33 h 71"/>
              <a:gd name="T18" fmla="*/ 4 w 76"/>
              <a:gd name="T19" fmla="*/ 46 h 71"/>
              <a:gd name="T20" fmla="*/ 13 w 76"/>
              <a:gd name="T21" fmla="*/ 58 h 71"/>
              <a:gd name="T22" fmla="*/ 24 w 76"/>
              <a:gd name="T23" fmla="*/ 67 h 71"/>
              <a:gd name="T24" fmla="*/ 32 w 76"/>
              <a:gd name="T25" fmla="*/ 69 h 71"/>
              <a:gd name="T26" fmla="*/ 39 w 76"/>
              <a:gd name="T27" fmla="*/ 71 h 71"/>
              <a:gd name="T28" fmla="*/ 53 w 76"/>
              <a:gd name="T29" fmla="*/ 68 h 71"/>
              <a:gd name="T30" fmla="*/ 65 w 76"/>
              <a:gd name="T31" fmla="*/ 61 h 71"/>
              <a:gd name="T32" fmla="*/ 71 w 76"/>
              <a:gd name="T33" fmla="*/ 56 h 71"/>
              <a:gd name="T34" fmla="*/ 73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5" y="0"/>
                </a:lnTo>
                <a:lnTo>
                  <a:pt x="37" y="0"/>
                </a:lnTo>
                <a:lnTo>
                  <a:pt x="23" y="2"/>
                </a:lnTo>
                <a:lnTo>
                  <a:pt x="12" y="9"/>
                </a:lnTo>
                <a:lnTo>
                  <a:pt x="6" y="15"/>
                </a:lnTo>
                <a:lnTo>
                  <a:pt x="3" y="20"/>
                </a:lnTo>
                <a:lnTo>
                  <a:pt x="1" y="28"/>
                </a:lnTo>
                <a:lnTo>
                  <a:pt x="0" y="33"/>
                </a:lnTo>
                <a:lnTo>
                  <a:pt x="4" y="46"/>
                </a:lnTo>
                <a:lnTo>
                  <a:pt x="13" y="58"/>
                </a:lnTo>
                <a:lnTo>
                  <a:pt x="24" y="67"/>
                </a:lnTo>
                <a:lnTo>
                  <a:pt x="32" y="69"/>
                </a:lnTo>
                <a:lnTo>
                  <a:pt x="39" y="71"/>
                </a:lnTo>
                <a:lnTo>
                  <a:pt x="53" y="68"/>
                </a:lnTo>
                <a:lnTo>
                  <a:pt x="65" y="61"/>
                </a:lnTo>
                <a:lnTo>
                  <a:pt x="71" y="56"/>
                </a:lnTo>
                <a:lnTo>
                  <a:pt x="73"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6" name="Freeform 194"/>
          <p:cNvSpPr>
            <a:spLocks/>
          </p:cNvSpPr>
          <p:nvPr/>
        </p:nvSpPr>
        <p:spPr bwMode="auto">
          <a:xfrm>
            <a:off x="5595938" y="2553370"/>
            <a:ext cx="41275" cy="38100"/>
          </a:xfrm>
          <a:custGeom>
            <a:avLst/>
            <a:gdLst>
              <a:gd name="T0" fmla="*/ 52 w 77"/>
              <a:gd name="T1" fmla="*/ 3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4" y="1"/>
                </a:lnTo>
                <a:lnTo>
                  <a:pt x="12" y="8"/>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7" name="Freeform 195"/>
          <p:cNvSpPr>
            <a:spLocks/>
          </p:cNvSpPr>
          <p:nvPr/>
        </p:nvSpPr>
        <p:spPr bwMode="auto">
          <a:xfrm>
            <a:off x="5292725" y="2534320"/>
            <a:ext cx="39688" cy="38100"/>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8" name="Freeform 196"/>
          <p:cNvSpPr>
            <a:spLocks/>
          </p:cNvSpPr>
          <p:nvPr/>
        </p:nvSpPr>
        <p:spPr bwMode="auto">
          <a:xfrm>
            <a:off x="5505450" y="2478758"/>
            <a:ext cx="39688" cy="38100"/>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9" name="Freeform 197"/>
          <p:cNvSpPr>
            <a:spLocks/>
          </p:cNvSpPr>
          <p:nvPr/>
        </p:nvSpPr>
        <p:spPr bwMode="auto">
          <a:xfrm>
            <a:off x="5180013" y="2507333"/>
            <a:ext cx="33337" cy="36512"/>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0" name="Freeform 198"/>
          <p:cNvSpPr>
            <a:spLocks/>
          </p:cNvSpPr>
          <p:nvPr/>
        </p:nvSpPr>
        <p:spPr bwMode="auto">
          <a:xfrm>
            <a:off x="5099050" y="2470820"/>
            <a:ext cx="33338" cy="36513"/>
          </a:xfrm>
          <a:custGeom>
            <a:avLst/>
            <a:gdLst>
              <a:gd name="T0" fmla="*/ 45 w 61"/>
              <a:gd name="T1" fmla="*/ 1 h 68"/>
              <a:gd name="T2" fmla="*/ 34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4 h 68"/>
              <a:gd name="T26" fmla="*/ 61 w 61"/>
              <a:gd name="T27" fmla="*/ 31 h 68"/>
              <a:gd name="T28" fmla="*/ 60 w 61"/>
              <a:gd name="T29" fmla="*/ 19 h 68"/>
              <a:gd name="T30" fmla="*/ 54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1"/>
                </a:lnTo>
                <a:lnTo>
                  <a:pt x="5" y="23"/>
                </a:lnTo>
                <a:lnTo>
                  <a:pt x="0" y="36"/>
                </a:lnTo>
                <a:lnTo>
                  <a:pt x="2" y="49"/>
                </a:lnTo>
                <a:lnTo>
                  <a:pt x="8" y="59"/>
                </a:lnTo>
                <a:lnTo>
                  <a:pt x="16" y="66"/>
                </a:lnTo>
                <a:lnTo>
                  <a:pt x="28" y="68"/>
                </a:lnTo>
                <a:lnTo>
                  <a:pt x="39" y="65"/>
                </a:lnTo>
                <a:lnTo>
                  <a:pt x="49" y="56"/>
                </a:lnTo>
                <a:lnTo>
                  <a:pt x="57" y="44"/>
                </a:lnTo>
                <a:lnTo>
                  <a:pt x="61" y="31"/>
                </a:lnTo>
                <a:lnTo>
                  <a:pt x="60" y="19"/>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1" name="Freeform 199"/>
          <p:cNvSpPr>
            <a:spLocks/>
          </p:cNvSpPr>
          <p:nvPr/>
        </p:nvSpPr>
        <p:spPr bwMode="auto">
          <a:xfrm>
            <a:off x="5151438" y="2208883"/>
            <a:ext cx="39687" cy="36512"/>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2" name="Freeform 200"/>
          <p:cNvSpPr>
            <a:spLocks/>
          </p:cNvSpPr>
          <p:nvPr/>
        </p:nvSpPr>
        <p:spPr bwMode="auto">
          <a:xfrm>
            <a:off x="5535613" y="227397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3" name="Freeform 201"/>
          <p:cNvSpPr>
            <a:spLocks/>
          </p:cNvSpPr>
          <p:nvPr/>
        </p:nvSpPr>
        <p:spPr bwMode="auto">
          <a:xfrm>
            <a:off x="4511675" y="1724695"/>
            <a:ext cx="33338" cy="34925"/>
          </a:xfrm>
          <a:custGeom>
            <a:avLst/>
            <a:gdLst>
              <a:gd name="T0" fmla="*/ 45 w 61"/>
              <a:gd name="T1" fmla="*/ 2 h 68"/>
              <a:gd name="T2" fmla="*/ 33 w 61"/>
              <a:gd name="T3" fmla="*/ 0 h 68"/>
              <a:gd name="T4" fmla="*/ 22 w 61"/>
              <a:gd name="T5" fmla="*/ 3 h 68"/>
              <a:gd name="T6" fmla="*/ 12 w 61"/>
              <a:gd name="T7" fmla="*/ 12 h 68"/>
              <a:gd name="T8" fmla="*/ 4 w 61"/>
              <a:gd name="T9" fmla="*/ 24 h 68"/>
              <a:gd name="T10" fmla="*/ 0 w 61"/>
              <a:gd name="T11" fmla="*/ 36 h 68"/>
              <a:gd name="T12" fmla="*/ 2 w 61"/>
              <a:gd name="T13" fmla="*/ 49 h 68"/>
              <a:gd name="T14" fmla="*/ 7 w 61"/>
              <a:gd name="T15" fmla="*/ 60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4"/>
                </a:lnTo>
                <a:lnTo>
                  <a:pt x="0" y="36"/>
                </a:lnTo>
                <a:lnTo>
                  <a:pt x="2" y="49"/>
                </a:lnTo>
                <a:lnTo>
                  <a:pt x="7" y="60"/>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4" name="Freeform 202"/>
          <p:cNvSpPr>
            <a:spLocks/>
          </p:cNvSpPr>
          <p:nvPr/>
        </p:nvSpPr>
        <p:spPr bwMode="auto">
          <a:xfrm>
            <a:off x="4705350" y="1862808"/>
            <a:ext cx="41275"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5" name="Freeform 203"/>
          <p:cNvSpPr>
            <a:spLocks/>
          </p:cNvSpPr>
          <p:nvPr/>
        </p:nvSpPr>
        <p:spPr bwMode="auto">
          <a:xfrm>
            <a:off x="4613275"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5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5"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6" name="Freeform 204"/>
          <p:cNvSpPr>
            <a:spLocks/>
          </p:cNvSpPr>
          <p:nvPr/>
        </p:nvSpPr>
        <p:spPr bwMode="auto">
          <a:xfrm>
            <a:off x="4402138" y="1799308"/>
            <a:ext cx="30162" cy="34925"/>
          </a:xfrm>
          <a:custGeom>
            <a:avLst/>
            <a:gdLst>
              <a:gd name="T0" fmla="*/ 43 w 59"/>
              <a:gd name="T1" fmla="*/ 1 h 67"/>
              <a:gd name="T2" fmla="*/ 32 w 59"/>
              <a:gd name="T3" fmla="*/ 0 h 67"/>
              <a:gd name="T4" fmla="*/ 22 w 59"/>
              <a:gd name="T5" fmla="*/ 3 h 67"/>
              <a:gd name="T6" fmla="*/ 12 w 59"/>
              <a:gd name="T7" fmla="*/ 11 h 67"/>
              <a:gd name="T8" fmla="*/ 5 w 59"/>
              <a:gd name="T9" fmla="*/ 23 h 67"/>
              <a:gd name="T10" fmla="*/ 0 w 59"/>
              <a:gd name="T11" fmla="*/ 36 h 67"/>
              <a:gd name="T12" fmla="*/ 2 w 59"/>
              <a:gd name="T13" fmla="*/ 49 h 67"/>
              <a:gd name="T14" fmla="*/ 7 w 59"/>
              <a:gd name="T15" fmla="*/ 59 h 67"/>
              <a:gd name="T16" fmla="*/ 16 w 59"/>
              <a:gd name="T17" fmla="*/ 66 h 67"/>
              <a:gd name="T18" fmla="*/ 28 w 59"/>
              <a:gd name="T19" fmla="*/ 67 h 67"/>
              <a:gd name="T20" fmla="*/ 38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3"/>
                </a:lnTo>
                <a:lnTo>
                  <a:pt x="12" y="11"/>
                </a:lnTo>
                <a:lnTo>
                  <a:pt x="5" y="23"/>
                </a:lnTo>
                <a:lnTo>
                  <a:pt x="0" y="36"/>
                </a:lnTo>
                <a:lnTo>
                  <a:pt x="2" y="49"/>
                </a:lnTo>
                <a:lnTo>
                  <a:pt x="7" y="59"/>
                </a:lnTo>
                <a:lnTo>
                  <a:pt x="16" y="66"/>
                </a:lnTo>
                <a:lnTo>
                  <a:pt x="28" y="67"/>
                </a:lnTo>
                <a:lnTo>
                  <a:pt x="38"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7" name="Freeform 205"/>
          <p:cNvSpPr>
            <a:spLocks/>
          </p:cNvSpPr>
          <p:nvPr/>
        </p:nvSpPr>
        <p:spPr bwMode="auto">
          <a:xfrm>
            <a:off x="4411663" y="1891383"/>
            <a:ext cx="41275"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1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8" name="Freeform 206"/>
          <p:cNvSpPr>
            <a:spLocks/>
          </p:cNvSpPr>
          <p:nvPr/>
        </p:nvSpPr>
        <p:spPr bwMode="auto">
          <a:xfrm>
            <a:off x="4564063" y="1835820"/>
            <a:ext cx="39687" cy="36513"/>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5"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9" name="Freeform 207"/>
          <p:cNvSpPr>
            <a:spLocks/>
          </p:cNvSpPr>
          <p:nvPr/>
        </p:nvSpPr>
        <p:spPr bwMode="auto">
          <a:xfrm>
            <a:off x="4471988" y="1956470"/>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3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0" name="Freeform 208"/>
          <p:cNvSpPr>
            <a:spLocks/>
          </p:cNvSpPr>
          <p:nvPr/>
        </p:nvSpPr>
        <p:spPr bwMode="auto">
          <a:xfrm>
            <a:off x="4654550" y="17326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1 h 72"/>
              <a:gd name="T32" fmla="*/ 77 w 78"/>
              <a:gd name="T33" fmla="*/ 44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7" y="62"/>
                </a:lnTo>
                <a:lnTo>
                  <a:pt x="75" y="51"/>
                </a:lnTo>
                <a:lnTo>
                  <a:pt x="77" y="44"/>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1" name="Freeform 209"/>
          <p:cNvSpPr>
            <a:spLocks/>
          </p:cNvSpPr>
          <p:nvPr/>
        </p:nvSpPr>
        <p:spPr bwMode="auto">
          <a:xfrm>
            <a:off x="4827588" y="2059658"/>
            <a:ext cx="39687" cy="36512"/>
          </a:xfrm>
          <a:custGeom>
            <a:avLst/>
            <a:gdLst>
              <a:gd name="T0" fmla="*/ 52 w 76"/>
              <a:gd name="T1" fmla="*/ 3 h 70"/>
              <a:gd name="T2" fmla="*/ 45 w 76"/>
              <a:gd name="T3" fmla="*/ 0 h 70"/>
              <a:gd name="T4" fmla="*/ 37 w 76"/>
              <a:gd name="T5" fmla="*/ 0 h 70"/>
              <a:gd name="T6" fmla="*/ 23 w 76"/>
              <a:gd name="T7" fmla="*/ 1 h 70"/>
              <a:gd name="T8" fmla="*/ 11 w 76"/>
              <a:gd name="T9" fmla="*/ 9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9"/>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2" name="Freeform 210"/>
          <p:cNvSpPr>
            <a:spLocks/>
          </p:cNvSpPr>
          <p:nvPr/>
        </p:nvSpPr>
        <p:spPr bwMode="auto">
          <a:xfrm>
            <a:off x="4524375" y="2040608"/>
            <a:ext cx="39688"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3" name="Freeform 211"/>
          <p:cNvSpPr>
            <a:spLocks/>
          </p:cNvSpPr>
          <p:nvPr/>
        </p:nvSpPr>
        <p:spPr bwMode="auto">
          <a:xfrm>
            <a:off x="4737100" y="1985045"/>
            <a:ext cx="39688"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4" name="Freeform 212"/>
          <p:cNvSpPr>
            <a:spLocks/>
          </p:cNvSpPr>
          <p:nvPr/>
        </p:nvSpPr>
        <p:spPr bwMode="auto">
          <a:xfrm>
            <a:off x="4411663" y="2013620"/>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5" name="Freeform 213"/>
          <p:cNvSpPr>
            <a:spLocks/>
          </p:cNvSpPr>
          <p:nvPr/>
        </p:nvSpPr>
        <p:spPr bwMode="auto">
          <a:xfrm>
            <a:off x="4321175" y="1975520"/>
            <a:ext cx="39688"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6" name="Freeform 214"/>
          <p:cNvSpPr>
            <a:spLocks/>
          </p:cNvSpPr>
          <p:nvPr/>
        </p:nvSpPr>
        <p:spPr bwMode="auto">
          <a:xfrm>
            <a:off x="4381500" y="171517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7" name="Freeform 215"/>
          <p:cNvSpPr>
            <a:spLocks/>
          </p:cNvSpPr>
          <p:nvPr/>
        </p:nvSpPr>
        <p:spPr bwMode="auto">
          <a:xfrm>
            <a:off x="4767263" y="1778670"/>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8" name="Freeform 216"/>
          <p:cNvSpPr>
            <a:spLocks/>
          </p:cNvSpPr>
          <p:nvPr/>
        </p:nvSpPr>
        <p:spPr bwMode="auto">
          <a:xfrm>
            <a:off x="5260975" y="2386683"/>
            <a:ext cx="31750" cy="34925"/>
          </a:xfrm>
          <a:custGeom>
            <a:avLst/>
            <a:gdLst>
              <a:gd name="T0" fmla="*/ 43 w 60"/>
              <a:gd name="T1" fmla="*/ 2 h 67"/>
              <a:gd name="T2" fmla="*/ 31 w 60"/>
              <a:gd name="T3" fmla="*/ 0 h 67"/>
              <a:gd name="T4" fmla="*/ 21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1" y="0"/>
                </a:lnTo>
                <a:lnTo>
                  <a:pt x="21"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9" name="Freeform 217"/>
          <p:cNvSpPr>
            <a:spLocks/>
          </p:cNvSpPr>
          <p:nvPr/>
        </p:nvSpPr>
        <p:spPr bwMode="auto">
          <a:xfrm>
            <a:off x="5464175" y="2526383"/>
            <a:ext cx="31750" cy="36512"/>
          </a:xfrm>
          <a:custGeom>
            <a:avLst/>
            <a:gdLst>
              <a:gd name="T0" fmla="*/ 45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0" name="Freeform 218"/>
          <p:cNvSpPr>
            <a:spLocks/>
          </p:cNvSpPr>
          <p:nvPr/>
        </p:nvSpPr>
        <p:spPr bwMode="auto">
          <a:xfrm>
            <a:off x="5362575" y="2675608"/>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8" y="59"/>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1" name="Freeform 219"/>
          <p:cNvSpPr>
            <a:spLocks/>
          </p:cNvSpPr>
          <p:nvPr/>
        </p:nvSpPr>
        <p:spPr bwMode="auto">
          <a:xfrm>
            <a:off x="5151438" y="2459708"/>
            <a:ext cx="39687"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2" name="Freeform 220"/>
          <p:cNvSpPr>
            <a:spLocks/>
          </p:cNvSpPr>
          <p:nvPr/>
        </p:nvSpPr>
        <p:spPr bwMode="auto">
          <a:xfrm>
            <a:off x="5170488" y="2554958"/>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3" name="Freeform 221"/>
          <p:cNvSpPr>
            <a:spLocks/>
          </p:cNvSpPr>
          <p:nvPr/>
        </p:nvSpPr>
        <p:spPr bwMode="auto">
          <a:xfrm>
            <a:off x="5313363" y="2497808"/>
            <a:ext cx="39687"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4" name="Freeform 222"/>
          <p:cNvSpPr>
            <a:spLocks/>
          </p:cNvSpPr>
          <p:nvPr/>
        </p:nvSpPr>
        <p:spPr bwMode="auto">
          <a:xfrm>
            <a:off x="5221288" y="2618458"/>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5" name="Freeform 223"/>
          <p:cNvSpPr>
            <a:spLocks/>
          </p:cNvSpPr>
          <p:nvPr/>
        </p:nvSpPr>
        <p:spPr bwMode="auto">
          <a:xfrm>
            <a:off x="5403850" y="23946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6" name="Freeform 224"/>
          <p:cNvSpPr>
            <a:spLocks/>
          </p:cNvSpPr>
          <p:nvPr/>
        </p:nvSpPr>
        <p:spPr bwMode="auto">
          <a:xfrm>
            <a:off x="5584825" y="2721645"/>
            <a:ext cx="31750" cy="36513"/>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7" name="Freeform 225"/>
          <p:cNvSpPr>
            <a:spLocks/>
          </p:cNvSpPr>
          <p:nvPr/>
        </p:nvSpPr>
        <p:spPr bwMode="auto">
          <a:xfrm>
            <a:off x="5281613" y="2704183"/>
            <a:ext cx="31750" cy="34925"/>
          </a:xfrm>
          <a:custGeom>
            <a:avLst/>
            <a:gdLst>
              <a:gd name="T0" fmla="*/ 43 w 60"/>
              <a:gd name="T1" fmla="*/ 1 h 66"/>
              <a:gd name="T2" fmla="*/ 31 w 60"/>
              <a:gd name="T3" fmla="*/ 0 h 66"/>
              <a:gd name="T4" fmla="*/ 21 w 60"/>
              <a:gd name="T5" fmla="*/ 3 h 66"/>
              <a:gd name="T6" fmla="*/ 11 w 60"/>
              <a:gd name="T7" fmla="*/ 10 h 66"/>
              <a:gd name="T8" fmla="*/ 4 w 60"/>
              <a:gd name="T9" fmla="*/ 21 h 66"/>
              <a:gd name="T10" fmla="*/ 0 w 60"/>
              <a:gd name="T11" fmla="*/ 34 h 66"/>
              <a:gd name="T12" fmla="*/ 1 w 60"/>
              <a:gd name="T13" fmla="*/ 47 h 66"/>
              <a:gd name="T14" fmla="*/ 7 w 60"/>
              <a:gd name="T15" fmla="*/ 57 h 66"/>
              <a:gd name="T16" fmla="*/ 17 w 60"/>
              <a:gd name="T17" fmla="*/ 64 h 66"/>
              <a:gd name="T18" fmla="*/ 28 w 60"/>
              <a:gd name="T19" fmla="*/ 66 h 66"/>
              <a:gd name="T20" fmla="*/ 39 w 60"/>
              <a:gd name="T21" fmla="*/ 63 h 66"/>
              <a:gd name="T22" fmla="*/ 49 w 60"/>
              <a:gd name="T23" fmla="*/ 56 h 66"/>
              <a:gd name="T24" fmla="*/ 56 w 60"/>
              <a:gd name="T25" fmla="*/ 44 h 66"/>
              <a:gd name="T26" fmla="*/ 60 w 60"/>
              <a:gd name="T27" fmla="*/ 31 h 66"/>
              <a:gd name="T28" fmla="*/ 59 w 60"/>
              <a:gd name="T29" fmla="*/ 18 h 66"/>
              <a:gd name="T30" fmla="*/ 53 w 60"/>
              <a:gd name="T31" fmla="*/ 8 h 66"/>
              <a:gd name="T32" fmla="*/ 43 w 60"/>
              <a:gd name="T33" fmla="*/ 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1"/>
                </a:moveTo>
                <a:lnTo>
                  <a:pt x="31" y="0"/>
                </a:lnTo>
                <a:lnTo>
                  <a:pt x="21" y="3"/>
                </a:lnTo>
                <a:lnTo>
                  <a:pt x="11" y="10"/>
                </a:lnTo>
                <a:lnTo>
                  <a:pt x="4" y="21"/>
                </a:lnTo>
                <a:lnTo>
                  <a:pt x="0" y="34"/>
                </a:lnTo>
                <a:lnTo>
                  <a:pt x="1" y="47"/>
                </a:lnTo>
                <a:lnTo>
                  <a:pt x="7" y="57"/>
                </a:lnTo>
                <a:lnTo>
                  <a:pt x="17" y="64"/>
                </a:lnTo>
                <a:lnTo>
                  <a:pt x="28" y="66"/>
                </a:lnTo>
                <a:lnTo>
                  <a:pt x="39" y="63"/>
                </a:lnTo>
                <a:lnTo>
                  <a:pt x="49" y="56"/>
                </a:lnTo>
                <a:lnTo>
                  <a:pt x="56" y="44"/>
                </a:lnTo>
                <a:lnTo>
                  <a:pt x="60" y="31"/>
                </a:lnTo>
                <a:lnTo>
                  <a:pt x="59" y="18"/>
                </a:lnTo>
                <a:lnTo>
                  <a:pt x="53"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8" name="Freeform 226"/>
          <p:cNvSpPr>
            <a:spLocks/>
          </p:cNvSpPr>
          <p:nvPr/>
        </p:nvSpPr>
        <p:spPr bwMode="auto">
          <a:xfrm>
            <a:off x="5494338" y="2647033"/>
            <a:ext cx="31750" cy="36512"/>
          </a:xfrm>
          <a:custGeom>
            <a:avLst/>
            <a:gdLst>
              <a:gd name="T0" fmla="*/ 45 w 61"/>
              <a:gd name="T1" fmla="*/ 1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60"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9" name="Freeform 227"/>
          <p:cNvSpPr>
            <a:spLocks/>
          </p:cNvSpPr>
          <p:nvPr/>
        </p:nvSpPr>
        <p:spPr bwMode="auto">
          <a:xfrm>
            <a:off x="5160963" y="2675608"/>
            <a:ext cx="41275" cy="38100"/>
          </a:xfrm>
          <a:custGeom>
            <a:avLst/>
            <a:gdLst>
              <a:gd name="T0" fmla="*/ 53 w 77"/>
              <a:gd name="T1" fmla="*/ 3 h 72"/>
              <a:gd name="T2" fmla="*/ 46 w 77"/>
              <a:gd name="T3" fmla="*/ 0 h 72"/>
              <a:gd name="T4" fmla="*/ 39 w 77"/>
              <a:gd name="T5" fmla="*/ 0 h 72"/>
              <a:gd name="T6" fmla="*/ 24 w 77"/>
              <a:gd name="T7" fmla="*/ 1 h 72"/>
              <a:gd name="T8" fmla="*/ 11 w 77"/>
              <a:gd name="T9" fmla="*/ 9 h 72"/>
              <a:gd name="T10" fmla="*/ 3 w 77"/>
              <a:gd name="T11" fmla="*/ 20 h 72"/>
              <a:gd name="T12" fmla="*/ 1 w 77"/>
              <a:gd name="T13" fmla="*/ 27 h 72"/>
              <a:gd name="T14" fmla="*/ 0 w 77"/>
              <a:gd name="T15" fmla="*/ 33 h 72"/>
              <a:gd name="T16" fmla="*/ 4 w 77"/>
              <a:gd name="T17" fmla="*/ 47 h 72"/>
              <a:gd name="T18" fmla="*/ 13 w 77"/>
              <a:gd name="T19" fmla="*/ 59 h 72"/>
              <a:gd name="T20" fmla="*/ 24 w 77"/>
              <a:gd name="T21" fmla="*/ 68 h 72"/>
              <a:gd name="T22" fmla="*/ 31 w 77"/>
              <a:gd name="T23" fmla="*/ 70 h 72"/>
              <a:gd name="T24" fmla="*/ 40 w 77"/>
              <a:gd name="T25" fmla="*/ 72 h 72"/>
              <a:gd name="T26" fmla="*/ 54 w 77"/>
              <a:gd name="T27" fmla="*/ 69 h 72"/>
              <a:gd name="T28" fmla="*/ 66 w 77"/>
              <a:gd name="T29" fmla="*/ 62 h 72"/>
              <a:gd name="T30" fmla="*/ 75 w 77"/>
              <a:gd name="T31" fmla="*/ 50 h 72"/>
              <a:gd name="T32" fmla="*/ 76 w 77"/>
              <a:gd name="T33" fmla="*/ 43 h 72"/>
              <a:gd name="T34" fmla="*/ 77 w 77"/>
              <a:gd name="T35" fmla="*/ 37 h 72"/>
              <a:gd name="T36" fmla="*/ 73 w 77"/>
              <a:gd name="T37" fmla="*/ 23 h 72"/>
              <a:gd name="T38" fmla="*/ 66 w 77"/>
              <a:gd name="T39" fmla="*/ 11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9" y="0"/>
                </a:lnTo>
                <a:lnTo>
                  <a:pt x="24" y="1"/>
                </a:lnTo>
                <a:lnTo>
                  <a:pt x="11" y="9"/>
                </a:lnTo>
                <a:lnTo>
                  <a:pt x="3" y="20"/>
                </a:lnTo>
                <a:lnTo>
                  <a:pt x="1" y="27"/>
                </a:lnTo>
                <a:lnTo>
                  <a:pt x="0" y="33"/>
                </a:lnTo>
                <a:lnTo>
                  <a:pt x="4" y="47"/>
                </a:lnTo>
                <a:lnTo>
                  <a:pt x="13" y="59"/>
                </a:lnTo>
                <a:lnTo>
                  <a:pt x="24" y="68"/>
                </a:lnTo>
                <a:lnTo>
                  <a:pt x="31" y="70"/>
                </a:lnTo>
                <a:lnTo>
                  <a:pt x="40" y="72"/>
                </a:lnTo>
                <a:lnTo>
                  <a:pt x="54" y="69"/>
                </a:lnTo>
                <a:lnTo>
                  <a:pt x="66" y="62"/>
                </a:lnTo>
                <a:lnTo>
                  <a:pt x="75" y="50"/>
                </a:lnTo>
                <a:lnTo>
                  <a:pt x="76" y="43"/>
                </a:lnTo>
                <a:lnTo>
                  <a:pt x="77"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0" name="Freeform 228"/>
          <p:cNvSpPr>
            <a:spLocks/>
          </p:cNvSpPr>
          <p:nvPr/>
        </p:nvSpPr>
        <p:spPr bwMode="auto">
          <a:xfrm>
            <a:off x="5080000" y="26390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1" name="Freeform 229"/>
          <p:cNvSpPr>
            <a:spLocks/>
          </p:cNvSpPr>
          <p:nvPr/>
        </p:nvSpPr>
        <p:spPr bwMode="auto">
          <a:xfrm>
            <a:off x="5130800" y="2375570"/>
            <a:ext cx="41275"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2" name="Freeform 230"/>
          <p:cNvSpPr>
            <a:spLocks/>
          </p:cNvSpPr>
          <p:nvPr/>
        </p:nvSpPr>
        <p:spPr bwMode="auto">
          <a:xfrm>
            <a:off x="5514975" y="2442245"/>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7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7"/>
                </a:lnTo>
                <a:lnTo>
                  <a:pt x="0" y="33"/>
                </a:lnTo>
                <a:lnTo>
                  <a:pt x="5" y="48"/>
                </a:lnTo>
                <a:lnTo>
                  <a:pt x="13" y="59"/>
                </a:lnTo>
                <a:lnTo>
                  <a:pt x="25" y="68"/>
                </a:lnTo>
                <a:lnTo>
                  <a:pt x="32" y="71"/>
                </a:lnTo>
                <a:lnTo>
                  <a:pt x="41" y="72"/>
                </a:lnTo>
                <a:lnTo>
                  <a:pt x="55" y="69"/>
                </a:lnTo>
                <a:lnTo>
                  <a:pt x="67" y="62"/>
                </a:lnTo>
                <a:lnTo>
                  <a:pt x="75" y="50"/>
                </a:lnTo>
                <a:lnTo>
                  <a:pt x="77" y="43"/>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3" name="Freeform 231"/>
          <p:cNvSpPr>
            <a:spLocks/>
          </p:cNvSpPr>
          <p:nvPr/>
        </p:nvSpPr>
        <p:spPr bwMode="auto">
          <a:xfrm>
            <a:off x="5372100" y="1631033"/>
            <a:ext cx="33338" cy="34925"/>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4" name="Freeform 232"/>
          <p:cNvSpPr>
            <a:spLocks/>
          </p:cNvSpPr>
          <p:nvPr/>
        </p:nvSpPr>
        <p:spPr bwMode="auto">
          <a:xfrm>
            <a:off x="5575300" y="1770733"/>
            <a:ext cx="31750" cy="36512"/>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5" name="Freeform 233"/>
          <p:cNvSpPr>
            <a:spLocks/>
          </p:cNvSpPr>
          <p:nvPr/>
        </p:nvSpPr>
        <p:spPr bwMode="auto">
          <a:xfrm>
            <a:off x="5473700" y="1919958"/>
            <a:ext cx="31750" cy="36512"/>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6" name="Freeform 234"/>
          <p:cNvSpPr>
            <a:spLocks/>
          </p:cNvSpPr>
          <p:nvPr/>
        </p:nvSpPr>
        <p:spPr bwMode="auto">
          <a:xfrm>
            <a:off x="5260975" y="1705645"/>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7" name="Freeform 235"/>
          <p:cNvSpPr>
            <a:spLocks/>
          </p:cNvSpPr>
          <p:nvPr/>
        </p:nvSpPr>
        <p:spPr bwMode="auto">
          <a:xfrm>
            <a:off x="5281613" y="1799308"/>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8" name="Freeform 236"/>
          <p:cNvSpPr>
            <a:spLocks/>
          </p:cNvSpPr>
          <p:nvPr/>
        </p:nvSpPr>
        <p:spPr bwMode="auto">
          <a:xfrm>
            <a:off x="5424488" y="1742158"/>
            <a:ext cx="39687"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9" name="Freeform 237"/>
          <p:cNvSpPr>
            <a:spLocks/>
          </p:cNvSpPr>
          <p:nvPr/>
        </p:nvSpPr>
        <p:spPr bwMode="auto">
          <a:xfrm>
            <a:off x="5332413" y="1862808"/>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3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0" name="Freeform 238"/>
          <p:cNvSpPr>
            <a:spLocks/>
          </p:cNvSpPr>
          <p:nvPr/>
        </p:nvSpPr>
        <p:spPr bwMode="auto">
          <a:xfrm>
            <a:off x="5514975" y="164055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1" name="Freeform 239"/>
          <p:cNvSpPr>
            <a:spLocks/>
          </p:cNvSpPr>
          <p:nvPr/>
        </p:nvSpPr>
        <p:spPr bwMode="auto">
          <a:xfrm>
            <a:off x="5688013" y="1965995"/>
            <a:ext cx="39687"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2" name="Freeform 240"/>
          <p:cNvSpPr>
            <a:spLocks/>
          </p:cNvSpPr>
          <p:nvPr/>
        </p:nvSpPr>
        <p:spPr bwMode="auto">
          <a:xfrm>
            <a:off x="5392738" y="1948533"/>
            <a:ext cx="31750" cy="34925"/>
          </a:xfrm>
          <a:custGeom>
            <a:avLst/>
            <a:gdLst>
              <a:gd name="T0" fmla="*/ 45 w 60"/>
              <a:gd name="T1" fmla="*/ 1 h 67"/>
              <a:gd name="T2" fmla="*/ 33 w 60"/>
              <a:gd name="T3" fmla="*/ 0 h 67"/>
              <a:gd name="T4" fmla="*/ 22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5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5" y="1"/>
                </a:moveTo>
                <a:lnTo>
                  <a:pt x="33" y="0"/>
                </a:lnTo>
                <a:lnTo>
                  <a:pt x="22"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3" name="Freeform 241"/>
          <p:cNvSpPr>
            <a:spLocks/>
          </p:cNvSpPr>
          <p:nvPr/>
        </p:nvSpPr>
        <p:spPr bwMode="auto">
          <a:xfrm>
            <a:off x="5595938" y="1891383"/>
            <a:ext cx="41275" cy="38100"/>
          </a:xfrm>
          <a:custGeom>
            <a:avLst/>
            <a:gdLst>
              <a:gd name="T0" fmla="*/ 52 w 77"/>
              <a:gd name="T1" fmla="*/ 3 h 71"/>
              <a:gd name="T2" fmla="*/ 45 w 77"/>
              <a:gd name="T3" fmla="*/ 0 h 71"/>
              <a:gd name="T4" fmla="*/ 38 w 77"/>
              <a:gd name="T5" fmla="*/ 0 h 71"/>
              <a:gd name="T6" fmla="*/ 24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1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4" name="Freeform 242"/>
          <p:cNvSpPr>
            <a:spLocks/>
          </p:cNvSpPr>
          <p:nvPr/>
        </p:nvSpPr>
        <p:spPr bwMode="auto">
          <a:xfrm>
            <a:off x="5272088" y="1919958"/>
            <a:ext cx="31750" cy="36512"/>
          </a:xfrm>
          <a:custGeom>
            <a:avLst/>
            <a:gdLst>
              <a:gd name="T0" fmla="*/ 43 w 59"/>
              <a:gd name="T1" fmla="*/ 1 h 67"/>
              <a:gd name="T2" fmla="*/ 32 w 59"/>
              <a:gd name="T3" fmla="*/ 0 h 67"/>
              <a:gd name="T4" fmla="*/ 22 w 59"/>
              <a:gd name="T5" fmla="*/ 3 h 67"/>
              <a:gd name="T6" fmla="*/ 11 w 59"/>
              <a:gd name="T7" fmla="*/ 11 h 67"/>
              <a:gd name="T8" fmla="*/ 4 w 59"/>
              <a:gd name="T9" fmla="*/ 23 h 67"/>
              <a:gd name="T10" fmla="*/ 0 w 59"/>
              <a:gd name="T11" fmla="*/ 36 h 67"/>
              <a:gd name="T12" fmla="*/ 1 w 59"/>
              <a:gd name="T13" fmla="*/ 49 h 67"/>
              <a:gd name="T14" fmla="*/ 7 w 59"/>
              <a:gd name="T15" fmla="*/ 59 h 67"/>
              <a:gd name="T16" fmla="*/ 16 w 59"/>
              <a:gd name="T17" fmla="*/ 66 h 67"/>
              <a:gd name="T18" fmla="*/ 27 w 59"/>
              <a:gd name="T19" fmla="*/ 67 h 67"/>
              <a:gd name="T20" fmla="*/ 37 w 59"/>
              <a:gd name="T21" fmla="*/ 65 h 67"/>
              <a:gd name="T22" fmla="*/ 47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3"/>
                </a:lnTo>
                <a:lnTo>
                  <a:pt x="11" y="11"/>
                </a:lnTo>
                <a:lnTo>
                  <a:pt x="4" y="23"/>
                </a:lnTo>
                <a:lnTo>
                  <a:pt x="0" y="36"/>
                </a:lnTo>
                <a:lnTo>
                  <a:pt x="1" y="49"/>
                </a:lnTo>
                <a:lnTo>
                  <a:pt x="7" y="59"/>
                </a:lnTo>
                <a:lnTo>
                  <a:pt x="16" y="66"/>
                </a:lnTo>
                <a:lnTo>
                  <a:pt x="27" y="67"/>
                </a:lnTo>
                <a:lnTo>
                  <a:pt x="37" y="65"/>
                </a:lnTo>
                <a:lnTo>
                  <a:pt x="47"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5" name="Freeform 243"/>
          <p:cNvSpPr>
            <a:spLocks/>
          </p:cNvSpPr>
          <p:nvPr/>
        </p:nvSpPr>
        <p:spPr bwMode="auto">
          <a:xfrm>
            <a:off x="5191125" y="1883445"/>
            <a:ext cx="31750" cy="34925"/>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6" name="Freeform 244"/>
          <p:cNvSpPr>
            <a:spLocks/>
          </p:cNvSpPr>
          <p:nvPr/>
        </p:nvSpPr>
        <p:spPr bwMode="auto">
          <a:xfrm>
            <a:off x="5241925" y="1621508"/>
            <a:ext cx="41275"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7" name="Freeform 245"/>
          <p:cNvSpPr>
            <a:spLocks/>
          </p:cNvSpPr>
          <p:nvPr/>
        </p:nvSpPr>
        <p:spPr bwMode="auto">
          <a:xfrm>
            <a:off x="5627688" y="1686595"/>
            <a:ext cx="39687" cy="36513"/>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8" name="Rectangle 246"/>
          <p:cNvSpPr>
            <a:spLocks noChangeArrowheads="1"/>
          </p:cNvSpPr>
          <p:nvPr/>
        </p:nvSpPr>
        <p:spPr bwMode="auto">
          <a:xfrm>
            <a:off x="5910263" y="1359570"/>
            <a:ext cx="334962"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49" name="Rectangle 247"/>
          <p:cNvSpPr>
            <a:spLocks noChangeArrowheads="1"/>
          </p:cNvSpPr>
          <p:nvPr/>
        </p:nvSpPr>
        <p:spPr bwMode="auto">
          <a:xfrm>
            <a:off x="6096000" y="1399258"/>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250" name="Rectangle 248"/>
          <p:cNvSpPr>
            <a:spLocks noChangeArrowheads="1"/>
          </p:cNvSpPr>
          <p:nvPr/>
        </p:nvSpPr>
        <p:spPr bwMode="auto">
          <a:xfrm>
            <a:off x="5880100" y="2059658"/>
            <a:ext cx="323850"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51" name="Rectangle 249"/>
          <p:cNvSpPr>
            <a:spLocks noChangeArrowheads="1"/>
          </p:cNvSpPr>
          <p:nvPr/>
        </p:nvSpPr>
        <p:spPr bwMode="auto">
          <a:xfrm>
            <a:off x="6032500" y="2078708"/>
            <a:ext cx="1127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252" name="Rectangle 250"/>
          <p:cNvSpPr>
            <a:spLocks noChangeArrowheads="1"/>
          </p:cNvSpPr>
          <p:nvPr/>
        </p:nvSpPr>
        <p:spPr bwMode="auto">
          <a:xfrm>
            <a:off x="6307138" y="3104233"/>
            <a:ext cx="2379662" cy="19050"/>
          </a:xfrm>
          <a:prstGeom prst="rect">
            <a:avLst/>
          </a:prstGeom>
          <a:solidFill>
            <a:srgbClr val="000000"/>
          </a:solidFill>
          <a:ln w="19050">
            <a:solidFill>
              <a:srgbClr val="000000"/>
            </a:solidFill>
            <a:miter lim="800000"/>
            <a:headEnd/>
            <a:tailEnd/>
          </a:ln>
        </p:spPr>
        <p:txBody>
          <a:bodyPr/>
          <a:lstStyle/>
          <a:p>
            <a:endParaRPr lang="cs-CZ"/>
          </a:p>
        </p:txBody>
      </p:sp>
      <p:sp>
        <p:nvSpPr>
          <p:cNvPr id="253" name="Line 251"/>
          <p:cNvSpPr>
            <a:spLocks noChangeShapeType="1"/>
          </p:cNvSpPr>
          <p:nvPr/>
        </p:nvSpPr>
        <p:spPr bwMode="auto">
          <a:xfrm>
            <a:off x="6143625" y="2189833"/>
            <a:ext cx="2438400"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4" name="Freeform 252"/>
          <p:cNvSpPr>
            <a:spLocks/>
          </p:cNvSpPr>
          <p:nvPr/>
        </p:nvSpPr>
        <p:spPr bwMode="auto">
          <a:xfrm>
            <a:off x="6511925" y="2134270"/>
            <a:ext cx="39688"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5" name="Freeform 253"/>
          <p:cNvSpPr>
            <a:spLocks/>
          </p:cNvSpPr>
          <p:nvPr/>
        </p:nvSpPr>
        <p:spPr bwMode="auto">
          <a:xfrm>
            <a:off x="6440488" y="1696120"/>
            <a:ext cx="31750" cy="36513"/>
          </a:xfrm>
          <a:custGeom>
            <a:avLst/>
            <a:gdLst>
              <a:gd name="T0" fmla="*/ 43 w 59"/>
              <a:gd name="T1" fmla="*/ 2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6" name="Freeform 254"/>
          <p:cNvSpPr>
            <a:spLocks/>
          </p:cNvSpPr>
          <p:nvPr/>
        </p:nvSpPr>
        <p:spPr bwMode="auto">
          <a:xfrm>
            <a:off x="6491288" y="1807245"/>
            <a:ext cx="41275" cy="38100"/>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7" name="Freeform 255"/>
          <p:cNvSpPr>
            <a:spLocks/>
          </p:cNvSpPr>
          <p:nvPr/>
        </p:nvSpPr>
        <p:spPr bwMode="auto">
          <a:xfrm>
            <a:off x="6459538" y="2013620"/>
            <a:ext cx="33337" cy="34925"/>
          </a:xfrm>
          <a:custGeom>
            <a:avLst/>
            <a:gdLst>
              <a:gd name="T0" fmla="*/ 45 w 61"/>
              <a:gd name="T1" fmla="*/ 2 h 68"/>
              <a:gd name="T2" fmla="*/ 33 w 61"/>
              <a:gd name="T3" fmla="*/ 0 h 68"/>
              <a:gd name="T4" fmla="*/ 22 w 61"/>
              <a:gd name="T5" fmla="*/ 3 h 68"/>
              <a:gd name="T6" fmla="*/ 12 w 61"/>
              <a:gd name="T7" fmla="*/ 12 h 68"/>
              <a:gd name="T8" fmla="*/ 5 w 61"/>
              <a:gd name="T9" fmla="*/ 24 h 68"/>
              <a:gd name="T10" fmla="*/ 0 w 61"/>
              <a:gd name="T11" fmla="*/ 36 h 68"/>
              <a:gd name="T12" fmla="*/ 2 w 61"/>
              <a:gd name="T13" fmla="*/ 49 h 68"/>
              <a:gd name="T14" fmla="*/ 7 w 61"/>
              <a:gd name="T15" fmla="*/ 60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4"/>
                </a:lnTo>
                <a:lnTo>
                  <a:pt x="0" y="36"/>
                </a:lnTo>
                <a:lnTo>
                  <a:pt x="2" y="49"/>
                </a:lnTo>
                <a:lnTo>
                  <a:pt x="7" y="60"/>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8" name="Freeform 256"/>
          <p:cNvSpPr>
            <a:spLocks/>
          </p:cNvSpPr>
          <p:nvPr/>
        </p:nvSpPr>
        <p:spPr bwMode="auto">
          <a:xfrm>
            <a:off x="6511925" y="1891383"/>
            <a:ext cx="39688"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7 h 71"/>
              <a:gd name="T36" fmla="*/ 73 w 76"/>
              <a:gd name="T37" fmla="*/ 23 h 71"/>
              <a:gd name="T38" fmla="*/ 64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9" name="Line 257"/>
          <p:cNvSpPr>
            <a:spLocks noChangeShapeType="1"/>
          </p:cNvSpPr>
          <p:nvPr/>
        </p:nvSpPr>
        <p:spPr bwMode="auto">
          <a:xfrm>
            <a:off x="3433763" y="2199358"/>
            <a:ext cx="2449512"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0" name="Rectangle 258"/>
          <p:cNvSpPr>
            <a:spLocks noChangeArrowheads="1"/>
          </p:cNvSpPr>
          <p:nvPr/>
        </p:nvSpPr>
        <p:spPr bwMode="auto">
          <a:xfrm>
            <a:off x="5194300" y="3188370"/>
            <a:ext cx="83026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1" name="Rectangle 259"/>
          <p:cNvSpPr>
            <a:spLocks noChangeArrowheads="1"/>
          </p:cNvSpPr>
          <p:nvPr/>
        </p:nvSpPr>
        <p:spPr bwMode="auto">
          <a:xfrm>
            <a:off x="5356225" y="3234408"/>
            <a:ext cx="601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262" name="Rectangle 260"/>
          <p:cNvSpPr>
            <a:spLocks noChangeArrowheads="1"/>
          </p:cNvSpPr>
          <p:nvPr/>
        </p:nvSpPr>
        <p:spPr bwMode="auto">
          <a:xfrm>
            <a:off x="6015038" y="1359570"/>
            <a:ext cx="333375"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3" name="Rectangle 261"/>
          <p:cNvSpPr>
            <a:spLocks noChangeArrowheads="1"/>
          </p:cNvSpPr>
          <p:nvPr/>
        </p:nvSpPr>
        <p:spPr bwMode="auto">
          <a:xfrm>
            <a:off x="6115050" y="1399258"/>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264" name="Rectangle 262"/>
          <p:cNvSpPr>
            <a:spLocks noChangeArrowheads="1"/>
          </p:cNvSpPr>
          <p:nvPr/>
        </p:nvSpPr>
        <p:spPr bwMode="auto">
          <a:xfrm>
            <a:off x="5983288" y="2059658"/>
            <a:ext cx="325437"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5" name="Rectangle 263"/>
          <p:cNvSpPr>
            <a:spLocks noChangeArrowheads="1"/>
          </p:cNvSpPr>
          <p:nvPr/>
        </p:nvSpPr>
        <p:spPr bwMode="auto">
          <a:xfrm>
            <a:off x="6138863" y="2078708"/>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266" name="Rectangle 264"/>
          <p:cNvSpPr>
            <a:spLocks noChangeArrowheads="1"/>
          </p:cNvSpPr>
          <p:nvPr/>
        </p:nvSpPr>
        <p:spPr bwMode="auto">
          <a:xfrm>
            <a:off x="6284913" y="1457995"/>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267" name="Line 265"/>
          <p:cNvSpPr>
            <a:spLocks noChangeShapeType="1"/>
          </p:cNvSpPr>
          <p:nvPr/>
        </p:nvSpPr>
        <p:spPr bwMode="auto">
          <a:xfrm>
            <a:off x="6308725" y="2189833"/>
            <a:ext cx="2439988"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8" name="Freeform 266"/>
          <p:cNvSpPr>
            <a:spLocks/>
          </p:cNvSpPr>
          <p:nvPr/>
        </p:nvSpPr>
        <p:spPr bwMode="auto">
          <a:xfrm>
            <a:off x="8099425" y="21152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69" name="Freeform 267"/>
          <p:cNvSpPr>
            <a:spLocks/>
          </p:cNvSpPr>
          <p:nvPr/>
        </p:nvSpPr>
        <p:spPr bwMode="auto">
          <a:xfrm>
            <a:off x="8170863" y="2031083"/>
            <a:ext cx="39687" cy="38100"/>
          </a:xfrm>
          <a:custGeom>
            <a:avLst/>
            <a:gdLst>
              <a:gd name="T0" fmla="*/ 52 w 76"/>
              <a:gd name="T1" fmla="*/ 3 h 71"/>
              <a:gd name="T2" fmla="*/ 45 w 76"/>
              <a:gd name="T3" fmla="*/ 0 h 71"/>
              <a:gd name="T4" fmla="*/ 37 w 76"/>
              <a:gd name="T5" fmla="*/ 0 h 71"/>
              <a:gd name="T6" fmla="*/ 23 w 76"/>
              <a:gd name="T7" fmla="*/ 1 h 71"/>
              <a:gd name="T8" fmla="*/ 12 w 76"/>
              <a:gd name="T9" fmla="*/ 9 h 71"/>
              <a:gd name="T10" fmla="*/ 3 w 76"/>
              <a:gd name="T11" fmla="*/ 20 h 71"/>
              <a:gd name="T12" fmla="*/ 1 w 76"/>
              <a:gd name="T13" fmla="*/ 27 h 71"/>
              <a:gd name="T14" fmla="*/ 0 w 76"/>
              <a:gd name="T15" fmla="*/ 33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2" y="9"/>
                </a:lnTo>
                <a:lnTo>
                  <a:pt x="3" y="20"/>
                </a:lnTo>
                <a:lnTo>
                  <a:pt x="1" y="27"/>
                </a:lnTo>
                <a:lnTo>
                  <a:pt x="0" y="33"/>
                </a:lnTo>
                <a:lnTo>
                  <a:pt x="3" y="48"/>
                </a:lnTo>
                <a:lnTo>
                  <a:pt x="12"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0" name="Freeform 268"/>
          <p:cNvSpPr>
            <a:spLocks/>
          </p:cNvSpPr>
          <p:nvPr/>
        </p:nvSpPr>
        <p:spPr bwMode="auto">
          <a:xfrm>
            <a:off x="8150225" y="2032670"/>
            <a:ext cx="31750" cy="34925"/>
          </a:xfrm>
          <a:custGeom>
            <a:avLst/>
            <a:gdLst>
              <a:gd name="T0" fmla="*/ 45 w 61"/>
              <a:gd name="T1" fmla="*/ 2 h 68"/>
              <a:gd name="T2" fmla="*/ 33 w 61"/>
              <a:gd name="T3" fmla="*/ 0 h 68"/>
              <a:gd name="T4" fmla="*/ 22 w 61"/>
              <a:gd name="T5" fmla="*/ 3 h 68"/>
              <a:gd name="T6" fmla="*/ 12 w 61"/>
              <a:gd name="T7" fmla="*/ 12 h 68"/>
              <a:gd name="T8" fmla="*/ 4 w 61"/>
              <a:gd name="T9" fmla="*/ 24 h 68"/>
              <a:gd name="T10" fmla="*/ 0 w 61"/>
              <a:gd name="T11" fmla="*/ 36 h 68"/>
              <a:gd name="T12" fmla="*/ 2 w 61"/>
              <a:gd name="T13" fmla="*/ 49 h 68"/>
              <a:gd name="T14" fmla="*/ 7 w 61"/>
              <a:gd name="T15" fmla="*/ 60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4"/>
                </a:lnTo>
                <a:lnTo>
                  <a:pt x="0" y="36"/>
                </a:lnTo>
                <a:lnTo>
                  <a:pt x="2" y="49"/>
                </a:lnTo>
                <a:lnTo>
                  <a:pt x="7" y="60"/>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1" name="Freeform 269"/>
          <p:cNvSpPr>
            <a:spLocks/>
          </p:cNvSpPr>
          <p:nvPr/>
        </p:nvSpPr>
        <p:spPr bwMode="auto">
          <a:xfrm>
            <a:off x="8261350" y="2105695"/>
            <a:ext cx="41275"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2" name="Freeform 270"/>
          <p:cNvSpPr>
            <a:spLocks/>
          </p:cNvSpPr>
          <p:nvPr/>
        </p:nvSpPr>
        <p:spPr bwMode="auto">
          <a:xfrm>
            <a:off x="8372475" y="2069183"/>
            <a:ext cx="41275" cy="36512"/>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6 w 76"/>
              <a:gd name="T11" fmla="*/ 14 h 70"/>
              <a:gd name="T12" fmla="*/ 3 w 76"/>
              <a:gd name="T13" fmla="*/ 20 h 70"/>
              <a:gd name="T14" fmla="*/ 2 w 76"/>
              <a:gd name="T15" fmla="*/ 27 h 70"/>
              <a:gd name="T16" fmla="*/ 0 w 76"/>
              <a:gd name="T17" fmla="*/ 33 h 70"/>
              <a:gd name="T18" fmla="*/ 4 w 76"/>
              <a:gd name="T19" fmla="*/ 46 h 70"/>
              <a:gd name="T20" fmla="*/ 13 w 76"/>
              <a:gd name="T21" fmla="*/ 57 h 70"/>
              <a:gd name="T22" fmla="*/ 25 w 76"/>
              <a:gd name="T23" fmla="*/ 66 h 70"/>
              <a:gd name="T24" fmla="*/ 32 w 76"/>
              <a:gd name="T25" fmla="*/ 69 h 70"/>
              <a:gd name="T26" fmla="*/ 39 w 76"/>
              <a:gd name="T27" fmla="*/ 70 h 70"/>
              <a:gd name="T28" fmla="*/ 53 w 76"/>
              <a:gd name="T29" fmla="*/ 67 h 70"/>
              <a:gd name="T30" fmla="*/ 65 w 76"/>
              <a:gd name="T31" fmla="*/ 60 h 70"/>
              <a:gd name="T32" fmla="*/ 71 w 76"/>
              <a:gd name="T33" fmla="*/ 56 h 70"/>
              <a:gd name="T34" fmla="*/ 74 w 76"/>
              <a:gd name="T35" fmla="*/ 49 h 70"/>
              <a:gd name="T36" fmla="*/ 75 w 76"/>
              <a:gd name="T37" fmla="*/ 41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8" y="0"/>
                </a:lnTo>
                <a:lnTo>
                  <a:pt x="23" y="1"/>
                </a:lnTo>
                <a:lnTo>
                  <a:pt x="12" y="8"/>
                </a:lnTo>
                <a:lnTo>
                  <a:pt x="6" y="14"/>
                </a:lnTo>
                <a:lnTo>
                  <a:pt x="3" y="20"/>
                </a:lnTo>
                <a:lnTo>
                  <a:pt x="2" y="27"/>
                </a:lnTo>
                <a:lnTo>
                  <a:pt x="0" y="33"/>
                </a:lnTo>
                <a:lnTo>
                  <a:pt x="4" y="46"/>
                </a:lnTo>
                <a:lnTo>
                  <a:pt x="13" y="57"/>
                </a:lnTo>
                <a:lnTo>
                  <a:pt x="25" y="66"/>
                </a:lnTo>
                <a:lnTo>
                  <a:pt x="32" y="69"/>
                </a:lnTo>
                <a:lnTo>
                  <a:pt x="39" y="70"/>
                </a:lnTo>
                <a:lnTo>
                  <a:pt x="53" y="67"/>
                </a:lnTo>
                <a:lnTo>
                  <a:pt x="65" y="60"/>
                </a:lnTo>
                <a:lnTo>
                  <a:pt x="71" y="56"/>
                </a:lnTo>
                <a:lnTo>
                  <a:pt x="74" y="49"/>
                </a:lnTo>
                <a:lnTo>
                  <a:pt x="75" y="41"/>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3" name="Freeform 271"/>
          <p:cNvSpPr>
            <a:spLocks/>
          </p:cNvSpPr>
          <p:nvPr/>
        </p:nvSpPr>
        <p:spPr bwMode="auto">
          <a:xfrm>
            <a:off x="8453438" y="2031083"/>
            <a:ext cx="41275"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4" name="Rectangle 272"/>
          <p:cNvSpPr>
            <a:spLocks noChangeArrowheads="1"/>
          </p:cNvSpPr>
          <p:nvPr/>
        </p:nvSpPr>
        <p:spPr bwMode="auto">
          <a:xfrm>
            <a:off x="7978775" y="3188370"/>
            <a:ext cx="79851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75" name="Rectangle 273"/>
          <p:cNvSpPr>
            <a:spLocks noChangeArrowheads="1"/>
          </p:cNvSpPr>
          <p:nvPr/>
        </p:nvSpPr>
        <p:spPr bwMode="auto">
          <a:xfrm>
            <a:off x="8124825" y="3207420"/>
            <a:ext cx="601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276" name="Freeform 274"/>
          <p:cNvSpPr>
            <a:spLocks/>
          </p:cNvSpPr>
          <p:nvPr/>
        </p:nvSpPr>
        <p:spPr bwMode="auto">
          <a:xfrm>
            <a:off x="8027988" y="1678658"/>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7" name="Freeform 275"/>
          <p:cNvSpPr>
            <a:spLocks/>
          </p:cNvSpPr>
          <p:nvPr/>
        </p:nvSpPr>
        <p:spPr bwMode="auto">
          <a:xfrm>
            <a:off x="8231188" y="181677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8" name="Freeform 276"/>
          <p:cNvSpPr>
            <a:spLocks/>
          </p:cNvSpPr>
          <p:nvPr/>
        </p:nvSpPr>
        <p:spPr bwMode="auto">
          <a:xfrm>
            <a:off x="8129588" y="1967583"/>
            <a:ext cx="31750" cy="34925"/>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9"/>
                </a:lnTo>
                <a:lnTo>
                  <a:pt x="7" y="59"/>
                </a:lnTo>
                <a:lnTo>
                  <a:pt x="16" y="66"/>
                </a:lnTo>
                <a:lnTo>
                  <a:pt x="28" y="67"/>
                </a:lnTo>
                <a:lnTo>
                  <a:pt x="39" y="64"/>
                </a:lnTo>
                <a:lnTo>
                  <a:pt x="49" y="56"/>
                </a:lnTo>
                <a:lnTo>
                  <a:pt x="56"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9" name="Freeform 277"/>
          <p:cNvSpPr>
            <a:spLocks/>
          </p:cNvSpPr>
          <p:nvPr/>
        </p:nvSpPr>
        <p:spPr bwMode="auto">
          <a:xfrm>
            <a:off x="8080375" y="1788195"/>
            <a:ext cx="39688"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60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4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60"/>
                </a:lnTo>
                <a:lnTo>
                  <a:pt x="24" y="68"/>
                </a:lnTo>
                <a:lnTo>
                  <a:pt x="31" y="71"/>
                </a:lnTo>
                <a:lnTo>
                  <a:pt x="39" y="71"/>
                </a:lnTo>
                <a:lnTo>
                  <a:pt x="53" y="70"/>
                </a:lnTo>
                <a:lnTo>
                  <a:pt x="64" y="62"/>
                </a:lnTo>
                <a:lnTo>
                  <a:pt x="73" y="51"/>
                </a:lnTo>
                <a:lnTo>
                  <a:pt x="75" y="44"/>
                </a:lnTo>
                <a:lnTo>
                  <a:pt x="76" y="38"/>
                </a:lnTo>
                <a:lnTo>
                  <a:pt x="73" y="24"/>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0" name="Freeform 278"/>
          <p:cNvSpPr>
            <a:spLocks/>
          </p:cNvSpPr>
          <p:nvPr/>
        </p:nvSpPr>
        <p:spPr bwMode="auto">
          <a:xfrm>
            <a:off x="8170863" y="1686595"/>
            <a:ext cx="39687" cy="36513"/>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1"/>
                </a:lnTo>
                <a:lnTo>
                  <a:pt x="1" y="28"/>
                </a:lnTo>
                <a:lnTo>
                  <a:pt x="0" y="34"/>
                </a:lnTo>
                <a:lnTo>
                  <a:pt x="3" y="48"/>
                </a:lnTo>
                <a:lnTo>
                  <a:pt x="12"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1" name="Freeform 279"/>
          <p:cNvSpPr>
            <a:spLocks/>
          </p:cNvSpPr>
          <p:nvPr/>
        </p:nvSpPr>
        <p:spPr bwMode="auto">
          <a:xfrm>
            <a:off x="8351838"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2" name="Freeform 280"/>
          <p:cNvSpPr>
            <a:spLocks/>
          </p:cNvSpPr>
          <p:nvPr/>
        </p:nvSpPr>
        <p:spPr bwMode="auto">
          <a:xfrm>
            <a:off x="8048625" y="1994570"/>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3" name="Freeform 281"/>
          <p:cNvSpPr>
            <a:spLocks/>
          </p:cNvSpPr>
          <p:nvPr/>
        </p:nvSpPr>
        <p:spPr bwMode="auto">
          <a:xfrm>
            <a:off x="8251825" y="1937420"/>
            <a:ext cx="39688"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4" name="Freeform 282"/>
          <p:cNvSpPr>
            <a:spLocks/>
          </p:cNvSpPr>
          <p:nvPr/>
        </p:nvSpPr>
        <p:spPr bwMode="auto">
          <a:xfrm>
            <a:off x="8281988" y="17326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1 h 72"/>
              <a:gd name="T32" fmla="*/ 77 w 78"/>
              <a:gd name="T33" fmla="*/ 44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7" y="62"/>
                </a:lnTo>
                <a:lnTo>
                  <a:pt x="75" y="51"/>
                </a:lnTo>
                <a:lnTo>
                  <a:pt x="77" y="44"/>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5" name="Freeform 283"/>
          <p:cNvSpPr>
            <a:spLocks/>
          </p:cNvSpPr>
          <p:nvPr/>
        </p:nvSpPr>
        <p:spPr bwMode="auto">
          <a:xfrm>
            <a:off x="8281988" y="162150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6" name="Freeform 284"/>
          <p:cNvSpPr>
            <a:spLocks/>
          </p:cNvSpPr>
          <p:nvPr/>
        </p:nvSpPr>
        <p:spPr bwMode="auto">
          <a:xfrm>
            <a:off x="8483600" y="17612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7" name="Freeform 285"/>
          <p:cNvSpPr>
            <a:spLocks/>
          </p:cNvSpPr>
          <p:nvPr/>
        </p:nvSpPr>
        <p:spPr bwMode="auto">
          <a:xfrm>
            <a:off x="8383588" y="1910433"/>
            <a:ext cx="39687"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6 w 76"/>
              <a:gd name="T11" fmla="*/ 14 h 71"/>
              <a:gd name="T12" fmla="*/ 3 w 76"/>
              <a:gd name="T13" fmla="*/ 20 h 71"/>
              <a:gd name="T14" fmla="*/ 1 w 76"/>
              <a:gd name="T15" fmla="*/ 27 h 71"/>
              <a:gd name="T16" fmla="*/ 0 w 76"/>
              <a:gd name="T17" fmla="*/ 33 h 71"/>
              <a:gd name="T18" fmla="*/ 4 w 76"/>
              <a:gd name="T19" fmla="*/ 46 h 71"/>
              <a:gd name="T20" fmla="*/ 13 w 76"/>
              <a:gd name="T21" fmla="*/ 58 h 71"/>
              <a:gd name="T22" fmla="*/ 24 w 76"/>
              <a:gd name="T23" fmla="*/ 66 h 71"/>
              <a:gd name="T24" fmla="*/ 32 w 76"/>
              <a:gd name="T25" fmla="*/ 69 h 71"/>
              <a:gd name="T26" fmla="*/ 39 w 76"/>
              <a:gd name="T27" fmla="*/ 71 h 71"/>
              <a:gd name="T28" fmla="*/ 53 w 76"/>
              <a:gd name="T29" fmla="*/ 68 h 71"/>
              <a:gd name="T30" fmla="*/ 65 w 76"/>
              <a:gd name="T31" fmla="*/ 60 h 71"/>
              <a:gd name="T32" fmla="*/ 70 w 76"/>
              <a:gd name="T33" fmla="*/ 56 h 71"/>
              <a:gd name="T34" fmla="*/ 73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4" y="0"/>
                </a:lnTo>
                <a:lnTo>
                  <a:pt x="37" y="0"/>
                </a:lnTo>
                <a:lnTo>
                  <a:pt x="23" y="1"/>
                </a:lnTo>
                <a:lnTo>
                  <a:pt x="11" y="9"/>
                </a:lnTo>
                <a:lnTo>
                  <a:pt x="6" y="14"/>
                </a:lnTo>
                <a:lnTo>
                  <a:pt x="3" y="20"/>
                </a:lnTo>
                <a:lnTo>
                  <a:pt x="1" y="27"/>
                </a:lnTo>
                <a:lnTo>
                  <a:pt x="0" y="33"/>
                </a:lnTo>
                <a:lnTo>
                  <a:pt x="4" y="46"/>
                </a:lnTo>
                <a:lnTo>
                  <a:pt x="13" y="58"/>
                </a:lnTo>
                <a:lnTo>
                  <a:pt x="24" y="66"/>
                </a:lnTo>
                <a:lnTo>
                  <a:pt x="32" y="69"/>
                </a:lnTo>
                <a:lnTo>
                  <a:pt x="39" y="71"/>
                </a:lnTo>
                <a:lnTo>
                  <a:pt x="53" y="68"/>
                </a:lnTo>
                <a:lnTo>
                  <a:pt x="65" y="60"/>
                </a:lnTo>
                <a:lnTo>
                  <a:pt x="70" y="56"/>
                </a:lnTo>
                <a:lnTo>
                  <a:pt x="73"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8" name="Freeform 286"/>
          <p:cNvSpPr>
            <a:spLocks/>
          </p:cNvSpPr>
          <p:nvPr/>
        </p:nvSpPr>
        <p:spPr bwMode="auto">
          <a:xfrm>
            <a:off x="8170863" y="1696120"/>
            <a:ext cx="39687" cy="36513"/>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9" name="Freeform 287"/>
          <p:cNvSpPr>
            <a:spLocks/>
          </p:cNvSpPr>
          <p:nvPr/>
        </p:nvSpPr>
        <p:spPr bwMode="auto">
          <a:xfrm>
            <a:off x="8191500" y="1788195"/>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0" name="Freeform 288"/>
          <p:cNvSpPr>
            <a:spLocks/>
          </p:cNvSpPr>
          <p:nvPr/>
        </p:nvSpPr>
        <p:spPr bwMode="auto">
          <a:xfrm>
            <a:off x="8342313" y="1734220"/>
            <a:ext cx="31750"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1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1"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1" name="Freeform 289"/>
          <p:cNvSpPr>
            <a:spLocks/>
          </p:cNvSpPr>
          <p:nvPr/>
        </p:nvSpPr>
        <p:spPr bwMode="auto">
          <a:xfrm>
            <a:off x="8251825" y="1854870"/>
            <a:ext cx="30163"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4 h 68"/>
              <a:gd name="T26" fmla="*/ 59 w 59"/>
              <a:gd name="T27" fmla="*/ 32 h 68"/>
              <a:gd name="T28" fmla="*/ 57 w 59"/>
              <a:gd name="T29" fmla="*/ 19 h 68"/>
              <a:gd name="T30" fmla="*/ 52 w 59"/>
              <a:gd name="T31" fmla="*/ 8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6" y="66"/>
                </a:lnTo>
                <a:lnTo>
                  <a:pt x="27" y="68"/>
                </a:lnTo>
                <a:lnTo>
                  <a:pt x="37" y="65"/>
                </a:lnTo>
                <a:lnTo>
                  <a:pt x="47" y="56"/>
                </a:lnTo>
                <a:lnTo>
                  <a:pt x="54" y="44"/>
                </a:lnTo>
                <a:lnTo>
                  <a:pt x="59" y="32"/>
                </a:lnTo>
                <a:lnTo>
                  <a:pt x="57" y="19"/>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2" name="Freeform 290"/>
          <p:cNvSpPr>
            <a:spLocks/>
          </p:cNvSpPr>
          <p:nvPr/>
        </p:nvSpPr>
        <p:spPr bwMode="auto">
          <a:xfrm>
            <a:off x="8432800" y="1631033"/>
            <a:ext cx="31750" cy="34925"/>
          </a:xfrm>
          <a:custGeom>
            <a:avLst/>
            <a:gdLst>
              <a:gd name="T0" fmla="*/ 43 w 59"/>
              <a:gd name="T1" fmla="*/ 2 h 68"/>
              <a:gd name="T2" fmla="*/ 32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7 h 68"/>
              <a:gd name="T18" fmla="*/ 27 w 59"/>
              <a:gd name="T19" fmla="*/ 68 h 68"/>
              <a:gd name="T20" fmla="*/ 37 w 59"/>
              <a:gd name="T21" fmla="*/ 65 h 68"/>
              <a:gd name="T22" fmla="*/ 47 w 59"/>
              <a:gd name="T23" fmla="*/ 56 h 68"/>
              <a:gd name="T24" fmla="*/ 55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1" y="3"/>
                </a:lnTo>
                <a:lnTo>
                  <a:pt x="11" y="12"/>
                </a:lnTo>
                <a:lnTo>
                  <a:pt x="4" y="23"/>
                </a:lnTo>
                <a:lnTo>
                  <a:pt x="0" y="36"/>
                </a:lnTo>
                <a:lnTo>
                  <a:pt x="1" y="49"/>
                </a:lnTo>
                <a:lnTo>
                  <a:pt x="7" y="59"/>
                </a:lnTo>
                <a:lnTo>
                  <a:pt x="16" y="67"/>
                </a:lnTo>
                <a:lnTo>
                  <a:pt x="27" y="68"/>
                </a:lnTo>
                <a:lnTo>
                  <a:pt x="37" y="65"/>
                </a:lnTo>
                <a:lnTo>
                  <a:pt x="47" y="56"/>
                </a:lnTo>
                <a:lnTo>
                  <a:pt x="55"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3" name="Freeform 291"/>
          <p:cNvSpPr>
            <a:spLocks/>
          </p:cNvSpPr>
          <p:nvPr/>
        </p:nvSpPr>
        <p:spPr bwMode="auto">
          <a:xfrm>
            <a:off x="8605838" y="1956470"/>
            <a:ext cx="39687" cy="38100"/>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4" name="Freeform 292"/>
          <p:cNvSpPr>
            <a:spLocks/>
          </p:cNvSpPr>
          <p:nvPr/>
        </p:nvSpPr>
        <p:spPr bwMode="auto">
          <a:xfrm>
            <a:off x="8302625" y="1937420"/>
            <a:ext cx="39688"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5" name="Freeform 293"/>
          <p:cNvSpPr>
            <a:spLocks/>
          </p:cNvSpPr>
          <p:nvPr/>
        </p:nvSpPr>
        <p:spPr bwMode="auto">
          <a:xfrm>
            <a:off x="8513763" y="1883445"/>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6" name="Freeform 294"/>
          <p:cNvSpPr>
            <a:spLocks/>
          </p:cNvSpPr>
          <p:nvPr/>
        </p:nvSpPr>
        <p:spPr bwMode="auto">
          <a:xfrm>
            <a:off x="8180388" y="1910433"/>
            <a:ext cx="41275"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6 w 76"/>
              <a:gd name="T11" fmla="*/ 14 h 71"/>
              <a:gd name="T12" fmla="*/ 3 w 76"/>
              <a:gd name="T13" fmla="*/ 20 h 71"/>
              <a:gd name="T14" fmla="*/ 2 w 76"/>
              <a:gd name="T15" fmla="*/ 27 h 71"/>
              <a:gd name="T16" fmla="*/ 0 w 76"/>
              <a:gd name="T17" fmla="*/ 33 h 71"/>
              <a:gd name="T18" fmla="*/ 4 w 76"/>
              <a:gd name="T19" fmla="*/ 46 h 71"/>
              <a:gd name="T20" fmla="*/ 13 w 76"/>
              <a:gd name="T21" fmla="*/ 58 h 71"/>
              <a:gd name="T22" fmla="*/ 25 w 76"/>
              <a:gd name="T23" fmla="*/ 66 h 71"/>
              <a:gd name="T24" fmla="*/ 32 w 76"/>
              <a:gd name="T25" fmla="*/ 69 h 71"/>
              <a:gd name="T26" fmla="*/ 39 w 76"/>
              <a:gd name="T27" fmla="*/ 71 h 71"/>
              <a:gd name="T28" fmla="*/ 53 w 76"/>
              <a:gd name="T29" fmla="*/ 68 h 71"/>
              <a:gd name="T30" fmla="*/ 65 w 76"/>
              <a:gd name="T31" fmla="*/ 60 h 71"/>
              <a:gd name="T32" fmla="*/ 71 w 76"/>
              <a:gd name="T33" fmla="*/ 56 h 71"/>
              <a:gd name="T34" fmla="*/ 74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5" y="0"/>
                </a:lnTo>
                <a:lnTo>
                  <a:pt x="38" y="0"/>
                </a:lnTo>
                <a:lnTo>
                  <a:pt x="23" y="1"/>
                </a:lnTo>
                <a:lnTo>
                  <a:pt x="12" y="9"/>
                </a:lnTo>
                <a:lnTo>
                  <a:pt x="6" y="14"/>
                </a:lnTo>
                <a:lnTo>
                  <a:pt x="3" y="20"/>
                </a:lnTo>
                <a:lnTo>
                  <a:pt x="2" y="27"/>
                </a:lnTo>
                <a:lnTo>
                  <a:pt x="0" y="33"/>
                </a:lnTo>
                <a:lnTo>
                  <a:pt x="4" y="46"/>
                </a:lnTo>
                <a:lnTo>
                  <a:pt x="13" y="58"/>
                </a:lnTo>
                <a:lnTo>
                  <a:pt x="25" y="66"/>
                </a:lnTo>
                <a:lnTo>
                  <a:pt x="32" y="69"/>
                </a:lnTo>
                <a:lnTo>
                  <a:pt x="39" y="71"/>
                </a:lnTo>
                <a:lnTo>
                  <a:pt x="53" y="68"/>
                </a:lnTo>
                <a:lnTo>
                  <a:pt x="65" y="60"/>
                </a:lnTo>
                <a:lnTo>
                  <a:pt x="71" y="56"/>
                </a:lnTo>
                <a:lnTo>
                  <a:pt x="74"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7" name="Freeform 295"/>
          <p:cNvSpPr>
            <a:spLocks/>
          </p:cNvSpPr>
          <p:nvPr/>
        </p:nvSpPr>
        <p:spPr bwMode="auto">
          <a:xfrm>
            <a:off x="8099425" y="1872333"/>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3" y="70"/>
                </a:lnTo>
                <a:lnTo>
                  <a:pt x="65" y="62"/>
                </a:lnTo>
                <a:lnTo>
                  <a:pt x="74" y="51"/>
                </a:lnTo>
                <a:lnTo>
                  <a:pt x="75" y="44"/>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8" name="Freeform 296"/>
          <p:cNvSpPr>
            <a:spLocks/>
          </p:cNvSpPr>
          <p:nvPr/>
        </p:nvSpPr>
        <p:spPr bwMode="auto">
          <a:xfrm>
            <a:off x="8150225" y="1611983"/>
            <a:ext cx="41275" cy="36512"/>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9" name="Freeform 297"/>
          <p:cNvSpPr>
            <a:spLocks/>
          </p:cNvSpPr>
          <p:nvPr/>
        </p:nvSpPr>
        <p:spPr bwMode="auto">
          <a:xfrm>
            <a:off x="8543925" y="1678658"/>
            <a:ext cx="31750" cy="34925"/>
          </a:xfrm>
          <a:custGeom>
            <a:avLst/>
            <a:gdLst>
              <a:gd name="T0" fmla="*/ 43 w 59"/>
              <a:gd name="T1" fmla="*/ 1 h 67"/>
              <a:gd name="T2" fmla="*/ 32 w 59"/>
              <a:gd name="T3" fmla="*/ 0 h 67"/>
              <a:gd name="T4" fmla="*/ 22 w 59"/>
              <a:gd name="T5" fmla="*/ 2 h 67"/>
              <a:gd name="T6" fmla="*/ 12 w 59"/>
              <a:gd name="T7" fmla="*/ 11 h 67"/>
              <a:gd name="T8" fmla="*/ 4 w 59"/>
              <a:gd name="T9" fmla="*/ 23 h 67"/>
              <a:gd name="T10" fmla="*/ 0 w 59"/>
              <a:gd name="T11" fmla="*/ 36 h 67"/>
              <a:gd name="T12" fmla="*/ 2 w 59"/>
              <a:gd name="T13" fmla="*/ 49 h 67"/>
              <a:gd name="T14" fmla="*/ 7 w 59"/>
              <a:gd name="T15" fmla="*/ 59 h 67"/>
              <a:gd name="T16" fmla="*/ 16 w 59"/>
              <a:gd name="T17" fmla="*/ 66 h 67"/>
              <a:gd name="T18" fmla="*/ 28 w 59"/>
              <a:gd name="T19" fmla="*/ 67 h 67"/>
              <a:gd name="T20" fmla="*/ 38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2"/>
                </a:lnTo>
                <a:lnTo>
                  <a:pt x="12" y="11"/>
                </a:lnTo>
                <a:lnTo>
                  <a:pt x="4" y="23"/>
                </a:lnTo>
                <a:lnTo>
                  <a:pt x="0" y="36"/>
                </a:lnTo>
                <a:lnTo>
                  <a:pt x="2" y="49"/>
                </a:lnTo>
                <a:lnTo>
                  <a:pt x="7" y="59"/>
                </a:lnTo>
                <a:lnTo>
                  <a:pt x="16" y="66"/>
                </a:lnTo>
                <a:lnTo>
                  <a:pt x="28" y="67"/>
                </a:lnTo>
                <a:lnTo>
                  <a:pt x="38"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0" name="Freeform 298"/>
          <p:cNvSpPr>
            <a:spLocks/>
          </p:cNvSpPr>
          <p:nvPr/>
        </p:nvSpPr>
        <p:spPr bwMode="auto">
          <a:xfrm>
            <a:off x="7388225" y="2721645"/>
            <a:ext cx="41275"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1" name="Freeform 299"/>
          <p:cNvSpPr>
            <a:spLocks/>
          </p:cNvSpPr>
          <p:nvPr/>
        </p:nvSpPr>
        <p:spPr bwMode="auto">
          <a:xfrm>
            <a:off x="7459663" y="2637508"/>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4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4"/>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2" name="Freeform 300"/>
          <p:cNvSpPr>
            <a:spLocks/>
          </p:cNvSpPr>
          <p:nvPr/>
        </p:nvSpPr>
        <p:spPr bwMode="auto">
          <a:xfrm>
            <a:off x="7439025" y="26390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3" name="Freeform 301"/>
          <p:cNvSpPr>
            <a:spLocks/>
          </p:cNvSpPr>
          <p:nvPr/>
        </p:nvSpPr>
        <p:spPr bwMode="auto">
          <a:xfrm>
            <a:off x="7550150" y="2712120"/>
            <a:ext cx="41275" cy="38100"/>
          </a:xfrm>
          <a:custGeom>
            <a:avLst/>
            <a:gdLst>
              <a:gd name="T0" fmla="*/ 52 w 77"/>
              <a:gd name="T1" fmla="*/ 3 h 71"/>
              <a:gd name="T2" fmla="*/ 45 w 77"/>
              <a:gd name="T3" fmla="*/ 0 h 71"/>
              <a:gd name="T4" fmla="*/ 38 w 77"/>
              <a:gd name="T5" fmla="*/ 0 h 71"/>
              <a:gd name="T6" fmla="*/ 24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60 h 71"/>
              <a:gd name="T20" fmla="*/ 25 w 77"/>
              <a:gd name="T21" fmla="*/ 68 h 71"/>
              <a:gd name="T22" fmla="*/ 32 w 77"/>
              <a:gd name="T23" fmla="*/ 71 h 71"/>
              <a:gd name="T24" fmla="*/ 39 w 77"/>
              <a:gd name="T25" fmla="*/ 71 h 71"/>
              <a:gd name="T26" fmla="*/ 54 w 77"/>
              <a:gd name="T27" fmla="*/ 70 h 71"/>
              <a:gd name="T28" fmla="*/ 65 w 77"/>
              <a:gd name="T29" fmla="*/ 62 h 71"/>
              <a:gd name="T30" fmla="*/ 74 w 77"/>
              <a:gd name="T31" fmla="*/ 51 h 71"/>
              <a:gd name="T32" fmla="*/ 75 w 77"/>
              <a:gd name="T33" fmla="*/ 44 h 71"/>
              <a:gd name="T34" fmla="*/ 77 w 77"/>
              <a:gd name="T35" fmla="*/ 38 h 71"/>
              <a:gd name="T36" fmla="*/ 74 w 77"/>
              <a:gd name="T37" fmla="*/ 24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2"/>
                </a:lnTo>
                <a:lnTo>
                  <a:pt x="12" y="9"/>
                </a:lnTo>
                <a:lnTo>
                  <a:pt x="3" y="21"/>
                </a:lnTo>
                <a:lnTo>
                  <a:pt x="2" y="28"/>
                </a:lnTo>
                <a:lnTo>
                  <a:pt x="0" y="34"/>
                </a:lnTo>
                <a:lnTo>
                  <a:pt x="3" y="48"/>
                </a:lnTo>
                <a:lnTo>
                  <a:pt x="12" y="60"/>
                </a:lnTo>
                <a:lnTo>
                  <a:pt x="25" y="68"/>
                </a:lnTo>
                <a:lnTo>
                  <a:pt x="32" y="71"/>
                </a:lnTo>
                <a:lnTo>
                  <a:pt x="39" y="71"/>
                </a:lnTo>
                <a:lnTo>
                  <a:pt x="54" y="70"/>
                </a:lnTo>
                <a:lnTo>
                  <a:pt x="65" y="62"/>
                </a:lnTo>
                <a:lnTo>
                  <a:pt x="74" y="51"/>
                </a:lnTo>
                <a:lnTo>
                  <a:pt x="75" y="44"/>
                </a:lnTo>
                <a:lnTo>
                  <a:pt x="77"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4" name="Freeform 302"/>
          <p:cNvSpPr>
            <a:spLocks/>
          </p:cNvSpPr>
          <p:nvPr/>
        </p:nvSpPr>
        <p:spPr bwMode="auto">
          <a:xfrm>
            <a:off x="7661275" y="2675608"/>
            <a:ext cx="41275" cy="36512"/>
          </a:xfrm>
          <a:custGeom>
            <a:avLst/>
            <a:gdLst>
              <a:gd name="T0" fmla="*/ 52 w 76"/>
              <a:gd name="T1" fmla="*/ 3 h 70"/>
              <a:gd name="T2" fmla="*/ 44 w 76"/>
              <a:gd name="T3" fmla="*/ 0 h 70"/>
              <a:gd name="T4" fmla="*/ 37 w 76"/>
              <a:gd name="T5" fmla="*/ 0 h 70"/>
              <a:gd name="T6" fmla="*/ 23 w 76"/>
              <a:gd name="T7" fmla="*/ 1 h 70"/>
              <a:gd name="T8" fmla="*/ 11 w 76"/>
              <a:gd name="T9" fmla="*/ 9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9"/>
                </a:lnTo>
                <a:lnTo>
                  <a:pt x="3" y="20"/>
                </a:lnTo>
                <a:lnTo>
                  <a:pt x="1" y="27"/>
                </a:lnTo>
                <a:lnTo>
                  <a:pt x="0" y="33"/>
                </a:lnTo>
                <a:lnTo>
                  <a:pt x="3" y="47"/>
                </a:lnTo>
                <a:lnTo>
                  <a:pt x="11" y="59"/>
                </a:lnTo>
                <a:lnTo>
                  <a:pt x="24" y="68"/>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5" name="Freeform 303"/>
          <p:cNvSpPr>
            <a:spLocks/>
          </p:cNvSpPr>
          <p:nvPr/>
        </p:nvSpPr>
        <p:spPr bwMode="auto">
          <a:xfrm>
            <a:off x="7743825" y="2637508"/>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6" name="Freeform 304"/>
          <p:cNvSpPr>
            <a:spLocks/>
          </p:cNvSpPr>
          <p:nvPr/>
        </p:nvSpPr>
        <p:spPr bwMode="auto">
          <a:xfrm>
            <a:off x="7316788" y="2283495"/>
            <a:ext cx="31750"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7" name="Freeform 305"/>
          <p:cNvSpPr>
            <a:spLocks/>
          </p:cNvSpPr>
          <p:nvPr/>
        </p:nvSpPr>
        <p:spPr bwMode="auto">
          <a:xfrm>
            <a:off x="7518400" y="2423195"/>
            <a:ext cx="33338" cy="36513"/>
          </a:xfrm>
          <a:custGeom>
            <a:avLst/>
            <a:gdLst>
              <a:gd name="T0" fmla="*/ 45 w 61"/>
              <a:gd name="T1" fmla="*/ 2 h 68"/>
              <a:gd name="T2" fmla="*/ 34 w 61"/>
              <a:gd name="T3" fmla="*/ 0 h 68"/>
              <a:gd name="T4" fmla="*/ 22 w 61"/>
              <a:gd name="T5" fmla="*/ 3 h 68"/>
              <a:gd name="T6" fmla="*/ 12 w 61"/>
              <a:gd name="T7" fmla="*/ 12 h 68"/>
              <a:gd name="T8" fmla="*/ 5 w 61"/>
              <a:gd name="T9" fmla="*/ 24 h 68"/>
              <a:gd name="T10" fmla="*/ 0 w 61"/>
              <a:gd name="T11" fmla="*/ 37 h 68"/>
              <a:gd name="T12" fmla="*/ 2 w 61"/>
              <a:gd name="T13" fmla="*/ 49 h 68"/>
              <a:gd name="T14" fmla="*/ 8 w 61"/>
              <a:gd name="T15" fmla="*/ 60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4"/>
                </a:lnTo>
                <a:lnTo>
                  <a:pt x="0" y="37"/>
                </a:lnTo>
                <a:lnTo>
                  <a:pt x="2" y="49"/>
                </a:lnTo>
                <a:lnTo>
                  <a:pt x="8" y="60"/>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8" name="Freeform 306"/>
          <p:cNvSpPr>
            <a:spLocks/>
          </p:cNvSpPr>
          <p:nvPr/>
        </p:nvSpPr>
        <p:spPr bwMode="auto">
          <a:xfrm>
            <a:off x="7418388" y="2572420"/>
            <a:ext cx="31750" cy="36513"/>
          </a:xfrm>
          <a:custGeom>
            <a:avLst/>
            <a:gdLst>
              <a:gd name="T0" fmla="*/ 45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8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9" name="Freeform 307"/>
          <p:cNvSpPr>
            <a:spLocks/>
          </p:cNvSpPr>
          <p:nvPr/>
        </p:nvSpPr>
        <p:spPr bwMode="auto">
          <a:xfrm>
            <a:off x="7367588" y="239462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0" name="Freeform 308"/>
          <p:cNvSpPr>
            <a:spLocks/>
          </p:cNvSpPr>
          <p:nvPr/>
        </p:nvSpPr>
        <p:spPr bwMode="auto">
          <a:xfrm>
            <a:off x="7459663" y="2293020"/>
            <a:ext cx="39687"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1" name="Freeform 309"/>
          <p:cNvSpPr>
            <a:spLocks/>
          </p:cNvSpPr>
          <p:nvPr/>
        </p:nvSpPr>
        <p:spPr bwMode="auto">
          <a:xfrm>
            <a:off x="7631113" y="2618458"/>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3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2" y="28"/>
                </a:lnTo>
                <a:lnTo>
                  <a:pt x="0" y="33"/>
                </a:lnTo>
                <a:lnTo>
                  <a:pt x="4" y="48"/>
                </a:lnTo>
                <a:lnTo>
                  <a:pt x="13" y="59"/>
                </a:lnTo>
                <a:lnTo>
                  <a:pt x="25" y="68"/>
                </a:lnTo>
                <a:lnTo>
                  <a:pt x="32" y="71"/>
                </a:lnTo>
                <a:lnTo>
                  <a:pt x="40" y="72"/>
                </a:lnTo>
                <a:lnTo>
                  <a:pt x="55" y="69"/>
                </a:lnTo>
                <a:lnTo>
                  <a:pt x="66" y="62"/>
                </a:lnTo>
                <a:lnTo>
                  <a:pt x="75" y="51"/>
                </a:lnTo>
                <a:lnTo>
                  <a:pt x="76" y="43"/>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2" name="Freeform 310"/>
          <p:cNvSpPr>
            <a:spLocks/>
          </p:cNvSpPr>
          <p:nvPr/>
        </p:nvSpPr>
        <p:spPr bwMode="auto">
          <a:xfrm>
            <a:off x="7337425" y="2600995"/>
            <a:ext cx="31750" cy="36513"/>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6"/>
                </a:lnTo>
                <a:lnTo>
                  <a:pt x="28" y="68"/>
                </a:lnTo>
                <a:lnTo>
                  <a:pt x="39" y="65"/>
                </a:lnTo>
                <a:lnTo>
                  <a:pt x="49" y="56"/>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3" name="Freeform 311"/>
          <p:cNvSpPr>
            <a:spLocks/>
          </p:cNvSpPr>
          <p:nvPr/>
        </p:nvSpPr>
        <p:spPr bwMode="auto">
          <a:xfrm>
            <a:off x="7540625" y="254543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1 w 76"/>
              <a:gd name="T25" fmla="*/ 69 h 70"/>
              <a:gd name="T26" fmla="*/ 39 w 76"/>
              <a:gd name="T27" fmla="*/ 70 h 70"/>
              <a:gd name="T28" fmla="*/ 53 w 76"/>
              <a:gd name="T29" fmla="*/ 67 h 70"/>
              <a:gd name="T30" fmla="*/ 65 w 76"/>
              <a:gd name="T31" fmla="*/ 60 h 70"/>
              <a:gd name="T32" fmla="*/ 70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2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2"/>
                </a:moveTo>
                <a:lnTo>
                  <a:pt x="44" y="0"/>
                </a:lnTo>
                <a:lnTo>
                  <a:pt x="37" y="0"/>
                </a:lnTo>
                <a:lnTo>
                  <a:pt x="23" y="1"/>
                </a:lnTo>
                <a:lnTo>
                  <a:pt x="11" y="8"/>
                </a:lnTo>
                <a:lnTo>
                  <a:pt x="6" y="14"/>
                </a:lnTo>
                <a:lnTo>
                  <a:pt x="3" y="20"/>
                </a:lnTo>
                <a:lnTo>
                  <a:pt x="1" y="27"/>
                </a:lnTo>
                <a:lnTo>
                  <a:pt x="0" y="33"/>
                </a:lnTo>
                <a:lnTo>
                  <a:pt x="4" y="46"/>
                </a:lnTo>
                <a:lnTo>
                  <a:pt x="13" y="57"/>
                </a:lnTo>
                <a:lnTo>
                  <a:pt x="24" y="66"/>
                </a:lnTo>
                <a:lnTo>
                  <a:pt x="31" y="69"/>
                </a:lnTo>
                <a:lnTo>
                  <a:pt x="39" y="70"/>
                </a:lnTo>
                <a:lnTo>
                  <a:pt x="53" y="67"/>
                </a:lnTo>
                <a:lnTo>
                  <a:pt x="65" y="60"/>
                </a:lnTo>
                <a:lnTo>
                  <a:pt x="70" y="56"/>
                </a:lnTo>
                <a:lnTo>
                  <a:pt x="73" y="49"/>
                </a:lnTo>
                <a:lnTo>
                  <a:pt x="75" y="41"/>
                </a:lnTo>
                <a:lnTo>
                  <a:pt x="76" y="36"/>
                </a:lnTo>
                <a:lnTo>
                  <a:pt x="72"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4" name="Freeform 312"/>
          <p:cNvSpPr>
            <a:spLocks/>
          </p:cNvSpPr>
          <p:nvPr/>
        </p:nvSpPr>
        <p:spPr bwMode="auto">
          <a:xfrm>
            <a:off x="7570788" y="233905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5" name="Freeform 313"/>
          <p:cNvSpPr>
            <a:spLocks/>
          </p:cNvSpPr>
          <p:nvPr/>
        </p:nvSpPr>
        <p:spPr bwMode="auto">
          <a:xfrm>
            <a:off x="7570788" y="2227933"/>
            <a:ext cx="41275" cy="36512"/>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6 w 77"/>
              <a:gd name="T11" fmla="*/ 15 h 71"/>
              <a:gd name="T12" fmla="*/ 3 w 77"/>
              <a:gd name="T13" fmla="*/ 20 h 71"/>
              <a:gd name="T14" fmla="*/ 2 w 77"/>
              <a:gd name="T15" fmla="*/ 28 h 71"/>
              <a:gd name="T16" fmla="*/ 0 w 77"/>
              <a:gd name="T17" fmla="*/ 33 h 71"/>
              <a:gd name="T18" fmla="*/ 5 w 77"/>
              <a:gd name="T19" fmla="*/ 46 h 71"/>
              <a:gd name="T20" fmla="*/ 13 w 77"/>
              <a:gd name="T21" fmla="*/ 58 h 71"/>
              <a:gd name="T22" fmla="*/ 25 w 77"/>
              <a:gd name="T23" fmla="*/ 67 h 71"/>
              <a:gd name="T24" fmla="*/ 32 w 77"/>
              <a:gd name="T25" fmla="*/ 69 h 71"/>
              <a:gd name="T26" fmla="*/ 39 w 77"/>
              <a:gd name="T27" fmla="*/ 71 h 71"/>
              <a:gd name="T28" fmla="*/ 54 w 77"/>
              <a:gd name="T29" fmla="*/ 68 h 71"/>
              <a:gd name="T30" fmla="*/ 65 w 77"/>
              <a:gd name="T31" fmla="*/ 61 h 71"/>
              <a:gd name="T32" fmla="*/ 71 w 77"/>
              <a:gd name="T33" fmla="*/ 56 h 71"/>
              <a:gd name="T34" fmla="*/ 74 w 77"/>
              <a:gd name="T35" fmla="*/ 49 h 71"/>
              <a:gd name="T36" fmla="*/ 75 w 77"/>
              <a:gd name="T37" fmla="*/ 42 h 71"/>
              <a:gd name="T38" fmla="*/ 77 w 77"/>
              <a:gd name="T39" fmla="*/ 36 h 71"/>
              <a:gd name="T40" fmla="*/ 72 w 77"/>
              <a:gd name="T41" fmla="*/ 23 h 71"/>
              <a:gd name="T42" fmla="*/ 65 w 77"/>
              <a:gd name="T43" fmla="*/ 12 h 71"/>
              <a:gd name="T44" fmla="*/ 52 w 77"/>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71"/>
              <a:gd name="T71" fmla="*/ 77 w 77"/>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71">
                <a:moveTo>
                  <a:pt x="52" y="3"/>
                </a:moveTo>
                <a:lnTo>
                  <a:pt x="45" y="0"/>
                </a:lnTo>
                <a:lnTo>
                  <a:pt x="38" y="0"/>
                </a:lnTo>
                <a:lnTo>
                  <a:pt x="23" y="2"/>
                </a:lnTo>
                <a:lnTo>
                  <a:pt x="12" y="9"/>
                </a:lnTo>
                <a:lnTo>
                  <a:pt x="6" y="15"/>
                </a:lnTo>
                <a:lnTo>
                  <a:pt x="3" y="20"/>
                </a:lnTo>
                <a:lnTo>
                  <a:pt x="2" y="28"/>
                </a:lnTo>
                <a:lnTo>
                  <a:pt x="0" y="33"/>
                </a:lnTo>
                <a:lnTo>
                  <a:pt x="5" y="46"/>
                </a:lnTo>
                <a:lnTo>
                  <a:pt x="13" y="58"/>
                </a:lnTo>
                <a:lnTo>
                  <a:pt x="25" y="67"/>
                </a:lnTo>
                <a:lnTo>
                  <a:pt x="32" y="69"/>
                </a:lnTo>
                <a:lnTo>
                  <a:pt x="39" y="71"/>
                </a:lnTo>
                <a:lnTo>
                  <a:pt x="54" y="68"/>
                </a:lnTo>
                <a:lnTo>
                  <a:pt x="65" y="61"/>
                </a:lnTo>
                <a:lnTo>
                  <a:pt x="71" y="56"/>
                </a:lnTo>
                <a:lnTo>
                  <a:pt x="74" y="49"/>
                </a:lnTo>
                <a:lnTo>
                  <a:pt x="75" y="42"/>
                </a:lnTo>
                <a:lnTo>
                  <a:pt x="77"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6" name="Freeform 314"/>
          <p:cNvSpPr>
            <a:spLocks/>
          </p:cNvSpPr>
          <p:nvPr/>
        </p:nvSpPr>
        <p:spPr bwMode="auto">
          <a:xfrm>
            <a:off x="7772400" y="2367633"/>
            <a:ext cx="41275" cy="38100"/>
          </a:xfrm>
          <a:custGeom>
            <a:avLst/>
            <a:gdLst>
              <a:gd name="T0" fmla="*/ 53 w 78"/>
              <a:gd name="T1" fmla="*/ 3 h 72"/>
              <a:gd name="T2" fmla="*/ 46 w 78"/>
              <a:gd name="T3" fmla="*/ 0 h 72"/>
              <a:gd name="T4" fmla="*/ 39 w 78"/>
              <a:gd name="T5" fmla="*/ 0 h 72"/>
              <a:gd name="T6" fmla="*/ 25 w 78"/>
              <a:gd name="T7" fmla="*/ 1 h 72"/>
              <a:gd name="T8" fmla="*/ 12 w 78"/>
              <a:gd name="T9" fmla="*/ 9 h 72"/>
              <a:gd name="T10" fmla="*/ 3 w 78"/>
              <a:gd name="T11" fmla="*/ 20 h 72"/>
              <a:gd name="T12" fmla="*/ 1 w 78"/>
              <a:gd name="T13" fmla="*/ 27 h 72"/>
              <a:gd name="T14" fmla="*/ 0 w 78"/>
              <a:gd name="T15" fmla="*/ 33 h 72"/>
              <a:gd name="T16" fmla="*/ 4 w 78"/>
              <a:gd name="T17" fmla="*/ 47 h 72"/>
              <a:gd name="T18" fmla="*/ 13 w 78"/>
              <a:gd name="T19" fmla="*/ 59 h 72"/>
              <a:gd name="T20" fmla="*/ 25 w 78"/>
              <a:gd name="T21" fmla="*/ 68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3 w 78"/>
              <a:gd name="T37" fmla="*/ 23 h 72"/>
              <a:gd name="T38" fmla="*/ 66 w 78"/>
              <a:gd name="T39" fmla="*/ 11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1"/>
                </a:lnTo>
                <a:lnTo>
                  <a:pt x="12" y="9"/>
                </a:lnTo>
                <a:lnTo>
                  <a:pt x="3" y="20"/>
                </a:lnTo>
                <a:lnTo>
                  <a:pt x="1" y="27"/>
                </a:lnTo>
                <a:lnTo>
                  <a:pt x="0" y="33"/>
                </a:lnTo>
                <a:lnTo>
                  <a:pt x="4" y="47"/>
                </a:lnTo>
                <a:lnTo>
                  <a:pt x="13" y="59"/>
                </a:lnTo>
                <a:lnTo>
                  <a:pt x="25" y="68"/>
                </a:lnTo>
                <a:lnTo>
                  <a:pt x="32" y="70"/>
                </a:lnTo>
                <a:lnTo>
                  <a:pt x="40" y="72"/>
                </a:lnTo>
                <a:lnTo>
                  <a:pt x="55" y="69"/>
                </a:lnTo>
                <a:lnTo>
                  <a:pt x="66" y="62"/>
                </a:lnTo>
                <a:lnTo>
                  <a:pt x="75" y="50"/>
                </a:lnTo>
                <a:lnTo>
                  <a:pt x="76" y="43"/>
                </a:lnTo>
                <a:lnTo>
                  <a:pt x="78"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7" name="Freeform 315"/>
          <p:cNvSpPr>
            <a:spLocks/>
          </p:cNvSpPr>
          <p:nvPr/>
        </p:nvSpPr>
        <p:spPr bwMode="auto">
          <a:xfrm>
            <a:off x="7672388" y="2516858"/>
            <a:ext cx="39687" cy="36512"/>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8" name="Freeform 316"/>
          <p:cNvSpPr>
            <a:spLocks/>
          </p:cNvSpPr>
          <p:nvPr/>
        </p:nvSpPr>
        <p:spPr bwMode="auto">
          <a:xfrm>
            <a:off x="7459663" y="2300958"/>
            <a:ext cx="39687"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0 h 71"/>
              <a:gd name="T32" fmla="*/ 75 w 76"/>
              <a:gd name="T33" fmla="*/ 43 h 71"/>
              <a:gd name="T34" fmla="*/ 76 w 76"/>
              <a:gd name="T35" fmla="*/ 37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0"/>
                </a:lnTo>
                <a:lnTo>
                  <a:pt x="75" y="43"/>
                </a:lnTo>
                <a:lnTo>
                  <a:pt x="76"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9" name="Freeform 317"/>
          <p:cNvSpPr>
            <a:spLocks/>
          </p:cNvSpPr>
          <p:nvPr/>
        </p:nvSpPr>
        <p:spPr bwMode="auto">
          <a:xfrm>
            <a:off x="7480300" y="2394620"/>
            <a:ext cx="39688"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0" name="Freeform 318"/>
          <p:cNvSpPr>
            <a:spLocks/>
          </p:cNvSpPr>
          <p:nvPr/>
        </p:nvSpPr>
        <p:spPr bwMode="auto">
          <a:xfrm>
            <a:off x="7631113" y="23390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1" name="Freeform 319"/>
          <p:cNvSpPr>
            <a:spLocks/>
          </p:cNvSpPr>
          <p:nvPr/>
        </p:nvSpPr>
        <p:spPr bwMode="auto">
          <a:xfrm>
            <a:off x="7531100" y="2459708"/>
            <a:ext cx="39688" cy="38100"/>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5"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2" name="Freeform 320"/>
          <p:cNvSpPr>
            <a:spLocks/>
          </p:cNvSpPr>
          <p:nvPr/>
        </p:nvSpPr>
        <p:spPr bwMode="auto">
          <a:xfrm>
            <a:off x="7721600" y="22374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8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5" y="66"/>
                </a:lnTo>
                <a:lnTo>
                  <a:pt x="27" y="68"/>
                </a:lnTo>
                <a:lnTo>
                  <a:pt x="38" y="65"/>
                </a:lnTo>
                <a:lnTo>
                  <a:pt x="48"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3" name="Freeform 321"/>
          <p:cNvSpPr>
            <a:spLocks/>
          </p:cNvSpPr>
          <p:nvPr/>
        </p:nvSpPr>
        <p:spPr bwMode="auto">
          <a:xfrm>
            <a:off x="7894638" y="2564483"/>
            <a:ext cx="30162" cy="34925"/>
          </a:xfrm>
          <a:custGeom>
            <a:avLst/>
            <a:gdLst>
              <a:gd name="T0" fmla="*/ 43 w 59"/>
              <a:gd name="T1" fmla="*/ 1 h 67"/>
              <a:gd name="T2" fmla="*/ 32 w 59"/>
              <a:gd name="T3" fmla="*/ 0 h 67"/>
              <a:gd name="T4" fmla="*/ 22 w 59"/>
              <a:gd name="T5" fmla="*/ 2 h 67"/>
              <a:gd name="T6" fmla="*/ 12 w 59"/>
              <a:gd name="T7" fmla="*/ 11 h 67"/>
              <a:gd name="T8" fmla="*/ 4 w 59"/>
              <a:gd name="T9" fmla="*/ 23 h 67"/>
              <a:gd name="T10" fmla="*/ 0 w 59"/>
              <a:gd name="T11" fmla="*/ 36 h 67"/>
              <a:gd name="T12" fmla="*/ 1 w 59"/>
              <a:gd name="T13" fmla="*/ 49 h 67"/>
              <a:gd name="T14" fmla="*/ 7 w 59"/>
              <a:gd name="T15" fmla="*/ 59 h 67"/>
              <a:gd name="T16" fmla="*/ 16 w 59"/>
              <a:gd name="T17" fmla="*/ 66 h 67"/>
              <a:gd name="T18" fmla="*/ 27 w 59"/>
              <a:gd name="T19" fmla="*/ 67 h 67"/>
              <a:gd name="T20" fmla="*/ 37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2"/>
                </a:lnTo>
                <a:lnTo>
                  <a:pt x="12" y="11"/>
                </a:lnTo>
                <a:lnTo>
                  <a:pt x="4" y="23"/>
                </a:lnTo>
                <a:lnTo>
                  <a:pt x="0" y="36"/>
                </a:lnTo>
                <a:lnTo>
                  <a:pt x="1" y="49"/>
                </a:lnTo>
                <a:lnTo>
                  <a:pt x="7" y="59"/>
                </a:lnTo>
                <a:lnTo>
                  <a:pt x="16" y="66"/>
                </a:lnTo>
                <a:lnTo>
                  <a:pt x="27" y="67"/>
                </a:lnTo>
                <a:lnTo>
                  <a:pt x="37"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4" name="Freeform 322"/>
          <p:cNvSpPr>
            <a:spLocks/>
          </p:cNvSpPr>
          <p:nvPr/>
        </p:nvSpPr>
        <p:spPr bwMode="auto">
          <a:xfrm>
            <a:off x="7591425" y="254543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1 w 76"/>
              <a:gd name="T25" fmla="*/ 69 h 70"/>
              <a:gd name="T26" fmla="*/ 39 w 76"/>
              <a:gd name="T27" fmla="*/ 70 h 70"/>
              <a:gd name="T28" fmla="*/ 53 w 76"/>
              <a:gd name="T29" fmla="*/ 67 h 70"/>
              <a:gd name="T30" fmla="*/ 65 w 76"/>
              <a:gd name="T31" fmla="*/ 60 h 70"/>
              <a:gd name="T32" fmla="*/ 70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2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2"/>
                </a:moveTo>
                <a:lnTo>
                  <a:pt x="44" y="0"/>
                </a:lnTo>
                <a:lnTo>
                  <a:pt x="37" y="0"/>
                </a:lnTo>
                <a:lnTo>
                  <a:pt x="23" y="1"/>
                </a:lnTo>
                <a:lnTo>
                  <a:pt x="11" y="8"/>
                </a:lnTo>
                <a:lnTo>
                  <a:pt x="6" y="14"/>
                </a:lnTo>
                <a:lnTo>
                  <a:pt x="3" y="20"/>
                </a:lnTo>
                <a:lnTo>
                  <a:pt x="1" y="27"/>
                </a:lnTo>
                <a:lnTo>
                  <a:pt x="0" y="33"/>
                </a:lnTo>
                <a:lnTo>
                  <a:pt x="4" y="46"/>
                </a:lnTo>
                <a:lnTo>
                  <a:pt x="13" y="57"/>
                </a:lnTo>
                <a:lnTo>
                  <a:pt x="24" y="66"/>
                </a:lnTo>
                <a:lnTo>
                  <a:pt x="31" y="69"/>
                </a:lnTo>
                <a:lnTo>
                  <a:pt x="39" y="70"/>
                </a:lnTo>
                <a:lnTo>
                  <a:pt x="53" y="67"/>
                </a:lnTo>
                <a:lnTo>
                  <a:pt x="65" y="60"/>
                </a:lnTo>
                <a:lnTo>
                  <a:pt x="70" y="56"/>
                </a:lnTo>
                <a:lnTo>
                  <a:pt x="73" y="49"/>
                </a:lnTo>
                <a:lnTo>
                  <a:pt x="75" y="41"/>
                </a:lnTo>
                <a:lnTo>
                  <a:pt x="76" y="36"/>
                </a:lnTo>
                <a:lnTo>
                  <a:pt x="72"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5" name="Freeform 323"/>
          <p:cNvSpPr>
            <a:spLocks/>
          </p:cNvSpPr>
          <p:nvPr/>
        </p:nvSpPr>
        <p:spPr bwMode="auto">
          <a:xfrm>
            <a:off x="7802563" y="2488283"/>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6" name="Freeform 324"/>
          <p:cNvSpPr>
            <a:spLocks/>
          </p:cNvSpPr>
          <p:nvPr/>
        </p:nvSpPr>
        <p:spPr bwMode="auto">
          <a:xfrm>
            <a:off x="7469188" y="2516858"/>
            <a:ext cx="41275"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7" name="Freeform 325"/>
          <p:cNvSpPr>
            <a:spLocks/>
          </p:cNvSpPr>
          <p:nvPr/>
        </p:nvSpPr>
        <p:spPr bwMode="auto">
          <a:xfrm>
            <a:off x="7388225" y="2478758"/>
            <a:ext cx="41275"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8" name="Freeform 326"/>
          <p:cNvSpPr>
            <a:spLocks/>
          </p:cNvSpPr>
          <p:nvPr/>
        </p:nvSpPr>
        <p:spPr bwMode="auto">
          <a:xfrm>
            <a:off x="7439025" y="221840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3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9" name="Freeform 327"/>
          <p:cNvSpPr>
            <a:spLocks/>
          </p:cNvSpPr>
          <p:nvPr/>
        </p:nvSpPr>
        <p:spPr bwMode="auto">
          <a:xfrm>
            <a:off x="7824788" y="2283495"/>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0" name="Freeform 328"/>
          <p:cNvSpPr>
            <a:spLocks/>
          </p:cNvSpPr>
          <p:nvPr/>
        </p:nvSpPr>
        <p:spPr bwMode="auto">
          <a:xfrm>
            <a:off x="6615113" y="2134270"/>
            <a:ext cx="41275"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1" name="Freeform 329"/>
          <p:cNvSpPr>
            <a:spLocks/>
          </p:cNvSpPr>
          <p:nvPr/>
        </p:nvSpPr>
        <p:spPr bwMode="auto">
          <a:xfrm>
            <a:off x="6686550" y="2050133"/>
            <a:ext cx="39688" cy="36512"/>
          </a:xfrm>
          <a:custGeom>
            <a:avLst/>
            <a:gdLst>
              <a:gd name="T0" fmla="*/ 52 w 76"/>
              <a:gd name="T1" fmla="*/ 2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2" name="Freeform 330"/>
          <p:cNvSpPr>
            <a:spLocks/>
          </p:cNvSpPr>
          <p:nvPr/>
        </p:nvSpPr>
        <p:spPr bwMode="auto">
          <a:xfrm>
            <a:off x="6665913" y="2050133"/>
            <a:ext cx="31750" cy="36512"/>
          </a:xfrm>
          <a:custGeom>
            <a:avLst/>
            <a:gdLst>
              <a:gd name="T0" fmla="*/ 45 w 60"/>
              <a:gd name="T1" fmla="*/ 1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3" name="Freeform 331"/>
          <p:cNvSpPr>
            <a:spLocks/>
          </p:cNvSpPr>
          <p:nvPr/>
        </p:nvSpPr>
        <p:spPr bwMode="auto">
          <a:xfrm>
            <a:off x="6778625" y="2124745"/>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4" name="Freeform 332"/>
          <p:cNvSpPr>
            <a:spLocks/>
          </p:cNvSpPr>
          <p:nvPr/>
        </p:nvSpPr>
        <p:spPr bwMode="auto">
          <a:xfrm>
            <a:off x="6889750" y="2086645"/>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5" name="Freeform 333"/>
          <p:cNvSpPr>
            <a:spLocks/>
          </p:cNvSpPr>
          <p:nvPr/>
        </p:nvSpPr>
        <p:spPr bwMode="auto">
          <a:xfrm>
            <a:off x="6970713" y="2050133"/>
            <a:ext cx="39687" cy="36512"/>
          </a:xfrm>
          <a:custGeom>
            <a:avLst/>
            <a:gdLst>
              <a:gd name="T0" fmla="*/ 51 w 76"/>
              <a:gd name="T1" fmla="*/ 2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2"/>
                </a:moveTo>
                <a:lnTo>
                  <a:pt x="44" y="0"/>
                </a:lnTo>
                <a:lnTo>
                  <a:pt x="37" y="0"/>
                </a:lnTo>
                <a:lnTo>
                  <a:pt x="23" y="1"/>
                </a:lnTo>
                <a:lnTo>
                  <a:pt x="11" y="8"/>
                </a:lnTo>
                <a:lnTo>
                  <a:pt x="2" y="20"/>
                </a:lnTo>
                <a:lnTo>
                  <a:pt x="1" y="27"/>
                </a:lnTo>
                <a:lnTo>
                  <a:pt x="0" y="33"/>
                </a:lnTo>
                <a:lnTo>
                  <a:pt x="2"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1"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6" name="Freeform 334"/>
          <p:cNvSpPr>
            <a:spLocks/>
          </p:cNvSpPr>
          <p:nvPr/>
        </p:nvSpPr>
        <p:spPr bwMode="auto">
          <a:xfrm>
            <a:off x="6545263" y="1696120"/>
            <a:ext cx="30162" cy="36513"/>
          </a:xfrm>
          <a:custGeom>
            <a:avLst/>
            <a:gdLst>
              <a:gd name="T0" fmla="*/ 43 w 59"/>
              <a:gd name="T1" fmla="*/ 2 h 68"/>
              <a:gd name="T2" fmla="*/ 32 w 59"/>
              <a:gd name="T3" fmla="*/ 0 h 68"/>
              <a:gd name="T4" fmla="*/ 22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1" y="12"/>
                </a:lnTo>
                <a:lnTo>
                  <a:pt x="4" y="23"/>
                </a:lnTo>
                <a:lnTo>
                  <a:pt x="0" y="36"/>
                </a:lnTo>
                <a:lnTo>
                  <a:pt x="1" y="49"/>
                </a:lnTo>
                <a:lnTo>
                  <a:pt x="7" y="59"/>
                </a:lnTo>
                <a:lnTo>
                  <a:pt x="16" y="66"/>
                </a:lnTo>
                <a:lnTo>
                  <a:pt x="27" y="68"/>
                </a:lnTo>
                <a:lnTo>
                  <a:pt x="37"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7" name="Freeform 335"/>
          <p:cNvSpPr>
            <a:spLocks/>
          </p:cNvSpPr>
          <p:nvPr/>
        </p:nvSpPr>
        <p:spPr bwMode="auto">
          <a:xfrm>
            <a:off x="6746875" y="183582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8" name="Freeform 336"/>
          <p:cNvSpPr>
            <a:spLocks/>
          </p:cNvSpPr>
          <p:nvPr/>
        </p:nvSpPr>
        <p:spPr bwMode="auto">
          <a:xfrm>
            <a:off x="6645275" y="1985045"/>
            <a:ext cx="31750" cy="36513"/>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9" name="Freeform 337"/>
          <p:cNvSpPr>
            <a:spLocks/>
          </p:cNvSpPr>
          <p:nvPr/>
        </p:nvSpPr>
        <p:spPr bwMode="auto">
          <a:xfrm>
            <a:off x="6596063" y="1807245"/>
            <a:ext cx="39687" cy="38100"/>
          </a:xfrm>
          <a:custGeom>
            <a:avLst/>
            <a:gdLst>
              <a:gd name="T0" fmla="*/ 52 w 77"/>
              <a:gd name="T1" fmla="*/ 2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4"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0" name="Freeform 338"/>
          <p:cNvSpPr>
            <a:spLocks/>
          </p:cNvSpPr>
          <p:nvPr/>
        </p:nvSpPr>
        <p:spPr bwMode="auto">
          <a:xfrm>
            <a:off x="6686550" y="1704058"/>
            <a:ext cx="39688"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1" name="Freeform 339"/>
          <p:cNvSpPr>
            <a:spLocks/>
          </p:cNvSpPr>
          <p:nvPr/>
        </p:nvSpPr>
        <p:spPr bwMode="auto">
          <a:xfrm>
            <a:off x="6867525" y="203267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5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5"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2" name="Freeform 340"/>
          <p:cNvSpPr>
            <a:spLocks/>
          </p:cNvSpPr>
          <p:nvPr/>
        </p:nvSpPr>
        <p:spPr bwMode="auto">
          <a:xfrm>
            <a:off x="6564313" y="2013620"/>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4 h 68"/>
              <a:gd name="T10" fmla="*/ 0 w 61"/>
              <a:gd name="T11" fmla="*/ 36 h 68"/>
              <a:gd name="T12" fmla="*/ 2 w 61"/>
              <a:gd name="T13" fmla="*/ 49 h 68"/>
              <a:gd name="T14" fmla="*/ 8 w 61"/>
              <a:gd name="T15" fmla="*/ 60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4"/>
                </a:lnTo>
                <a:lnTo>
                  <a:pt x="0" y="36"/>
                </a:lnTo>
                <a:lnTo>
                  <a:pt x="2" y="49"/>
                </a:lnTo>
                <a:lnTo>
                  <a:pt x="8" y="60"/>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3" name="Freeform 341"/>
          <p:cNvSpPr>
            <a:spLocks/>
          </p:cNvSpPr>
          <p:nvPr/>
        </p:nvSpPr>
        <p:spPr bwMode="auto">
          <a:xfrm>
            <a:off x="6777038" y="1958058"/>
            <a:ext cx="31750" cy="34925"/>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6"/>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4" name="Freeform 342"/>
          <p:cNvSpPr>
            <a:spLocks/>
          </p:cNvSpPr>
          <p:nvPr/>
        </p:nvSpPr>
        <p:spPr bwMode="auto">
          <a:xfrm>
            <a:off x="6797675" y="1751683"/>
            <a:ext cx="41275" cy="38100"/>
          </a:xfrm>
          <a:custGeom>
            <a:avLst/>
            <a:gdLst>
              <a:gd name="T0" fmla="*/ 52 w 78"/>
              <a:gd name="T1" fmla="*/ 3 h 71"/>
              <a:gd name="T2" fmla="*/ 45 w 78"/>
              <a:gd name="T3" fmla="*/ 0 h 71"/>
              <a:gd name="T4" fmla="*/ 38 w 78"/>
              <a:gd name="T5" fmla="*/ 0 h 71"/>
              <a:gd name="T6" fmla="*/ 23 w 78"/>
              <a:gd name="T7" fmla="*/ 2 h 71"/>
              <a:gd name="T8" fmla="*/ 12 w 78"/>
              <a:gd name="T9" fmla="*/ 8 h 71"/>
              <a:gd name="T10" fmla="*/ 6 w 78"/>
              <a:gd name="T11" fmla="*/ 13 h 71"/>
              <a:gd name="T12" fmla="*/ 3 w 78"/>
              <a:gd name="T13" fmla="*/ 19 h 71"/>
              <a:gd name="T14" fmla="*/ 2 w 78"/>
              <a:gd name="T15" fmla="*/ 26 h 71"/>
              <a:gd name="T16" fmla="*/ 0 w 78"/>
              <a:gd name="T17" fmla="*/ 32 h 71"/>
              <a:gd name="T18" fmla="*/ 2 w 78"/>
              <a:gd name="T19" fmla="*/ 39 h 71"/>
              <a:gd name="T20" fmla="*/ 4 w 78"/>
              <a:gd name="T21" fmla="*/ 46 h 71"/>
              <a:gd name="T22" fmla="*/ 13 w 78"/>
              <a:gd name="T23" fmla="*/ 58 h 71"/>
              <a:gd name="T24" fmla="*/ 26 w 78"/>
              <a:gd name="T25" fmla="*/ 67 h 71"/>
              <a:gd name="T26" fmla="*/ 33 w 78"/>
              <a:gd name="T27" fmla="*/ 69 h 71"/>
              <a:gd name="T28" fmla="*/ 40 w 78"/>
              <a:gd name="T29" fmla="*/ 71 h 71"/>
              <a:gd name="T30" fmla="*/ 55 w 78"/>
              <a:gd name="T31" fmla="*/ 68 h 71"/>
              <a:gd name="T32" fmla="*/ 66 w 78"/>
              <a:gd name="T33" fmla="*/ 62 h 71"/>
              <a:gd name="T34" fmla="*/ 72 w 78"/>
              <a:gd name="T35" fmla="*/ 57 h 71"/>
              <a:gd name="T36" fmla="*/ 75 w 78"/>
              <a:gd name="T37" fmla="*/ 51 h 71"/>
              <a:gd name="T38" fmla="*/ 76 w 78"/>
              <a:gd name="T39" fmla="*/ 44 h 71"/>
              <a:gd name="T40" fmla="*/ 78 w 78"/>
              <a:gd name="T41" fmla="*/ 38 h 71"/>
              <a:gd name="T42" fmla="*/ 76 w 78"/>
              <a:gd name="T43" fmla="*/ 31 h 71"/>
              <a:gd name="T44" fmla="*/ 74 w 78"/>
              <a:gd name="T45" fmla="*/ 23 h 71"/>
              <a:gd name="T46" fmla="*/ 65 w 78"/>
              <a:gd name="T47" fmla="*/ 12 h 71"/>
              <a:gd name="T48" fmla="*/ 52 w 78"/>
              <a:gd name="T49" fmla="*/ 3 h 7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8"/>
              <a:gd name="T76" fmla="*/ 0 h 71"/>
              <a:gd name="T77" fmla="*/ 78 w 78"/>
              <a:gd name="T78" fmla="*/ 71 h 7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8" h="71">
                <a:moveTo>
                  <a:pt x="52" y="3"/>
                </a:moveTo>
                <a:lnTo>
                  <a:pt x="45" y="0"/>
                </a:lnTo>
                <a:lnTo>
                  <a:pt x="38" y="0"/>
                </a:lnTo>
                <a:lnTo>
                  <a:pt x="23" y="2"/>
                </a:lnTo>
                <a:lnTo>
                  <a:pt x="12" y="8"/>
                </a:lnTo>
                <a:lnTo>
                  <a:pt x="6" y="13"/>
                </a:lnTo>
                <a:lnTo>
                  <a:pt x="3" y="19"/>
                </a:lnTo>
                <a:lnTo>
                  <a:pt x="2" y="26"/>
                </a:lnTo>
                <a:lnTo>
                  <a:pt x="0" y="32"/>
                </a:lnTo>
                <a:lnTo>
                  <a:pt x="2" y="39"/>
                </a:lnTo>
                <a:lnTo>
                  <a:pt x="4" y="46"/>
                </a:lnTo>
                <a:lnTo>
                  <a:pt x="13" y="58"/>
                </a:lnTo>
                <a:lnTo>
                  <a:pt x="26" y="67"/>
                </a:lnTo>
                <a:lnTo>
                  <a:pt x="33" y="69"/>
                </a:lnTo>
                <a:lnTo>
                  <a:pt x="40" y="71"/>
                </a:lnTo>
                <a:lnTo>
                  <a:pt x="55" y="68"/>
                </a:lnTo>
                <a:lnTo>
                  <a:pt x="66" y="62"/>
                </a:lnTo>
                <a:lnTo>
                  <a:pt x="72" y="57"/>
                </a:lnTo>
                <a:lnTo>
                  <a:pt x="75" y="51"/>
                </a:lnTo>
                <a:lnTo>
                  <a:pt x="76" y="44"/>
                </a:lnTo>
                <a:lnTo>
                  <a:pt x="78" y="38"/>
                </a:lnTo>
                <a:lnTo>
                  <a:pt x="76" y="31"/>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5" name="Freeform 343"/>
          <p:cNvSpPr>
            <a:spLocks/>
          </p:cNvSpPr>
          <p:nvPr/>
        </p:nvSpPr>
        <p:spPr bwMode="auto">
          <a:xfrm>
            <a:off x="6797675" y="1640558"/>
            <a:ext cx="41275" cy="38100"/>
          </a:xfrm>
          <a:custGeom>
            <a:avLst/>
            <a:gdLst>
              <a:gd name="T0" fmla="*/ 53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4 w 78"/>
              <a:gd name="T17" fmla="*/ 47 h 72"/>
              <a:gd name="T18" fmla="*/ 13 w 78"/>
              <a:gd name="T19" fmla="*/ 59 h 72"/>
              <a:gd name="T20" fmla="*/ 25 w 78"/>
              <a:gd name="T21" fmla="*/ 67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4 w 78"/>
              <a:gd name="T37" fmla="*/ 23 h 72"/>
              <a:gd name="T38" fmla="*/ 66 w 78"/>
              <a:gd name="T39" fmla="*/ 11 h 72"/>
              <a:gd name="T40" fmla="*/ 53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2"/>
                </a:moveTo>
                <a:lnTo>
                  <a:pt x="46" y="0"/>
                </a:lnTo>
                <a:lnTo>
                  <a:pt x="39" y="0"/>
                </a:lnTo>
                <a:lnTo>
                  <a:pt x="25" y="1"/>
                </a:lnTo>
                <a:lnTo>
                  <a:pt x="12" y="8"/>
                </a:lnTo>
                <a:lnTo>
                  <a:pt x="3" y="20"/>
                </a:lnTo>
                <a:lnTo>
                  <a:pt x="2" y="27"/>
                </a:lnTo>
                <a:lnTo>
                  <a:pt x="0" y="33"/>
                </a:lnTo>
                <a:lnTo>
                  <a:pt x="4" y="47"/>
                </a:lnTo>
                <a:lnTo>
                  <a:pt x="13" y="59"/>
                </a:lnTo>
                <a:lnTo>
                  <a:pt x="25" y="67"/>
                </a:lnTo>
                <a:lnTo>
                  <a:pt x="32" y="70"/>
                </a:lnTo>
                <a:lnTo>
                  <a:pt x="40" y="72"/>
                </a:lnTo>
                <a:lnTo>
                  <a:pt x="55" y="69"/>
                </a:lnTo>
                <a:lnTo>
                  <a:pt x="66" y="62"/>
                </a:lnTo>
                <a:lnTo>
                  <a:pt x="75" y="50"/>
                </a:lnTo>
                <a:lnTo>
                  <a:pt x="76" y="43"/>
                </a:lnTo>
                <a:lnTo>
                  <a:pt x="78" y="37"/>
                </a:lnTo>
                <a:lnTo>
                  <a:pt x="74" y="23"/>
                </a:lnTo>
                <a:lnTo>
                  <a:pt x="66" y="11"/>
                </a:lnTo>
                <a:lnTo>
                  <a:pt x="5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6" name="Freeform 344"/>
          <p:cNvSpPr>
            <a:spLocks/>
          </p:cNvSpPr>
          <p:nvPr/>
        </p:nvSpPr>
        <p:spPr bwMode="auto">
          <a:xfrm>
            <a:off x="7000875" y="1778670"/>
            <a:ext cx="39688"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7" name="Freeform 345"/>
          <p:cNvSpPr>
            <a:spLocks/>
          </p:cNvSpPr>
          <p:nvPr/>
        </p:nvSpPr>
        <p:spPr bwMode="auto">
          <a:xfrm>
            <a:off x="6899275" y="192948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8" name="Freeform 346"/>
          <p:cNvSpPr>
            <a:spLocks/>
          </p:cNvSpPr>
          <p:nvPr/>
        </p:nvSpPr>
        <p:spPr bwMode="auto">
          <a:xfrm>
            <a:off x="6686550" y="1715170"/>
            <a:ext cx="39688"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9" name="Freeform 347"/>
          <p:cNvSpPr>
            <a:spLocks/>
          </p:cNvSpPr>
          <p:nvPr/>
        </p:nvSpPr>
        <p:spPr bwMode="auto">
          <a:xfrm>
            <a:off x="6707188" y="1807245"/>
            <a:ext cx="39687" cy="38100"/>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1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1"/>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0" name="Freeform 348"/>
          <p:cNvSpPr>
            <a:spLocks/>
          </p:cNvSpPr>
          <p:nvPr/>
        </p:nvSpPr>
        <p:spPr bwMode="auto">
          <a:xfrm>
            <a:off x="6858000" y="1753270"/>
            <a:ext cx="31750" cy="34925"/>
          </a:xfrm>
          <a:custGeom>
            <a:avLst/>
            <a:gdLst>
              <a:gd name="T0" fmla="*/ 43 w 60"/>
              <a:gd name="T1" fmla="*/ 1 h 66"/>
              <a:gd name="T2" fmla="*/ 32 w 60"/>
              <a:gd name="T3" fmla="*/ 0 h 66"/>
              <a:gd name="T4" fmla="*/ 22 w 60"/>
              <a:gd name="T5" fmla="*/ 3 h 66"/>
              <a:gd name="T6" fmla="*/ 11 w 60"/>
              <a:gd name="T7" fmla="*/ 10 h 66"/>
              <a:gd name="T8" fmla="*/ 4 w 60"/>
              <a:gd name="T9" fmla="*/ 21 h 66"/>
              <a:gd name="T10" fmla="*/ 0 w 60"/>
              <a:gd name="T11" fmla="*/ 34 h 66"/>
              <a:gd name="T12" fmla="*/ 1 w 60"/>
              <a:gd name="T13" fmla="*/ 47 h 66"/>
              <a:gd name="T14" fmla="*/ 7 w 60"/>
              <a:gd name="T15" fmla="*/ 57 h 66"/>
              <a:gd name="T16" fmla="*/ 17 w 60"/>
              <a:gd name="T17" fmla="*/ 65 h 66"/>
              <a:gd name="T18" fmla="*/ 29 w 60"/>
              <a:gd name="T19" fmla="*/ 66 h 66"/>
              <a:gd name="T20" fmla="*/ 39 w 60"/>
              <a:gd name="T21" fmla="*/ 63 h 66"/>
              <a:gd name="T22" fmla="*/ 49 w 60"/>
              <a:gd name="T23" fmla="*/ 56 h 66"/>
              <a:gd name="T24" fmla="*/ 56 w 60"/>
              <a:gd name="T25" fmla="*/ 44 h 66"/>
              <a:gd name="T26" fmla="*/ 60 w 60"/>
              <a:gd name="T27" fmla="*/ 31 h 66"/>
              <a:gd name="T28" fmla="*/ 59 w 60"/>
              <a:gd name="T29" fmla="*/ 19 h 66"/>
              <a:gd name="T30" fmla="*/ 53 w 60"/>
              <a:gd name="T31" fmla="*/ 8 h 66"/>
              <a:gd name="T32" fmla="*/ 43 w 60"/>
              <a:gd name="T33" fmla="*/ 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1"/>
                </a:moveTo>
                <a:lnTo>
                  <a:pt x="32" y="0"/>
                </a:lnTo>
                <a:lnTo>
                  <a:pt x="22" y="3"/>
                </a:lnTo>
                <a:lnTo>
                  <a:pt x="11" y="10"/>
                </a:lnTo>
                <a:lnTo>
                  <a:pt x="4" y="21"/>
                </a:lnTo>
                <a:lnTo>
                  <a:pt x="0" y="34"/>
                </a:lnTo>
                <a:lnTo>
                  <a:pt x="1" y="47"/>
                </a:lnTo>
                <a:lnTo>
                  <a:pt x="7" y="57"/>
                </a:lnTo>
                <a:lnTo>
                  <a:pt x="17" y="65"/>
                </a:lnTo>
                <a:lnTo>
                  <a:pt x="29" y="66"/>
                </a:lnTo>
                <a:lnTo>
                  <a:pt x="39" y="63"/>
                </a:lnTo>
                <a:lnTo>
                  <a:pt x="49" y="56"/>
                </a:lnTo>
                <a:lnTo>
                  <a:pt x="56" y="44"/>
                </a:lnTo>
                <a:lnTo>
                  <a:pt x="60" y="31"/>
                </a:lnTo>
                <a:lnTo>
                  <a:pt x="59" y="19"/>
                </a:lnTo>
                <a:lnTo>
                  <a:pt x="53"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1" name="Freeform 349"/>
          <p:cNvSpPr>
            <a:spLocks/>
          </p:cNvSpPr>
          <p:nvPr/>
        </p:nvSpPr>
        <p:spPr bwMode="auto">
          <a:xfrm>
            <a:off x="6767513" y="1873920"/>
            <a:ext cx="31750"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5 w 59"/>
              <a:gd name="T17" fmla="*/ 66 h 68"/>
              <a:gd name="T18" fmla="*/ 27 w 59"/>
              <a:gd name="T19" fmla="*/ 68 h 68"/>
              <a:gd name="T20" fmla="*/ 37 w 59"/>
              <a:gd name="T21" fmla="*/ 65 h 68"/>
              <a:gd name="T22" fmla="*/ 47 w 59"/>
              <a:gd name="T23" fmla="*/ 56 h 68"/>
              <a:gd name="T24" fmla="*/ 54 w 59"/>
              <a:gd name="T25" fmla="*/ 44 h 68"/>
              <a:gd name="T26" fmla="*/ 59 w 59"/>
              <a:gd name="T27" fmla="*/ 32 h 68"/>
              <a:gd name="T28" fmla="*/ 57 w 59"/>
              <a:gd name="T29" fmla="*/ 19 h 68"/>
              <a:gd name="T30" fmla="*/ 51 w 59"/>
              <a:gd name="T31" fmla="*/ 8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5" y="66"/>
                </a:lnTo>
                <a:lnTo>
                  <a:pt x="27" y="68"/>
                </a:lnTo>
                <a:lnTo>
                  <a:pt x="37" y="65"/>
                </a:lnTo>
                <a:lnTo>
                  <a:pt x="47" y="56"/>
                </a:lnTo>
                <a:lnTo>
                  <a:pt x="54" y="44"/>
                </a:lnTo>
                <a:lnTo>
                  <a:pt x="59" y="32"/>
                </a:lnTo>
                <a:lnTo>
                  <a:pt x="57" y="19"/>
                </a:lnTo>
                <a:lnTo>
                  <a:pt x="51"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2" name="Freeform 350"/>
          <p:cNvSpPr>
            <a:spLocks/>
          </p:cNvSpPr>
          <p:nvPr/>
        </p:nvSpPr>
        <p:spPr bwMode="auto">
          <a:xfrm>
            <a:off x="6950075" y="1650083"/>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3" name="Freeform 351"/>
          <p:cNvSpPr>
            <a:spLocks/>
          </p:cNvSpPr>
          <p:nvPr/>
        </p:nvSpPr>
        <p:spPr bwMode="auto">
          <a:xfrm>
            <a:off x="7123113" y="1975520"/>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4"/>
                </a:lnTo>
                <a:lnTo>
                  <a:pt x="3" y="48"/>
                </a:lnTo>
                <a:lnTo>
                  <a:pt x="11" y="59"/>
                </a:lnTo>
                <a:lnTo>
                  <a:pt x="24" y="68"/>
                </a:lnTo>
                <a:lnTo>
                  <a:pt x="31" y="71"/>
                </a:lnTo>
                <a:lnTo>
                  <a:pt x="39" y="71"/>
                </a:lnTo>
                <a:lnTo>
                  <a:pt x="53" y="70"/>
                </a:lnTo>
                <a:lnTo>
                  <a:pt x="64" y="62"/>
                </a:lnTo>
                <a:lnTo>
                  <a:pt x="73" y="51"/>
                </a:lnTo>
                <a:lnTo>
                  <a:pt x="75" y="44"/>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4" name="Freeform 352"/>
          <p:cNvSpPr>
            <a:spLocks/>
          </p:cNvSpPr>
          <p:nvPr/>
        </p:nvSpPr>
        <p:spPr bwMode="auto">
          <a:xfrm>
            <a:off x="6818313" y="1956470"/>
            <a:ext cx="39687" cy="38100"/>
          </a:xfrm>
          <a:custGeom>
            <a:avLst/>
            <a:gdLst>
              <a:gd name="T0" fmla="*/ 52 w 76"/>
              <a:gd name="T1" fmla="*/ 3 h 70"/>
              <a:gd name="T2" fmla="*/ 45 w 76"/>
              <a:gd name="T3" fmla="*/ 0 h 70"/>
              <a:gd name="T4" fmla="*/ 37 w 76"/>
              <a:gd name="T5" fmla="*/ 0 h 70"/>
              <a:gd name="T6" fmla="*/ 23 w 76"/>
              <a:gd name="T7" fmla="*/ 1 h 70"/>
              <a:gd name="T8" fmla="*/ 12 w 76"/>
              <a:gd name="T9" fmla="*/ 9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9"/>
                </a:lnTo>
                <a:lnTo>
                  <a:pt x="3" y="20"/>
                </a:lnTo>
                <a:lnTo>
                  <a:pt x="1" y="27"/>
                </a:lnTo>
                <a:lnTo>
                  <a:pt x="0" y="33"/>
                </a:lnTo>
                <a:lnTo>
                  <a:pt x="3" y="47"/>
                </a:lnTo>
                <a:lnTo>
                  <a:pt x="12"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5" name="Freeform 353"/>
          <p:cNvSpPr>
            <a:spLocks/>
          </p:cNvSpPr>
          <p:nvPr/>
        </p:nvSpPr>
        <p:spPr bwMode="auto">
          <a:xfrm>
            <a:off x="7031038" y="1900908"/>
            <a:ext cx="39687"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6" name="Freeform 354"/>
          <p:cNvSpPr>
            <a:spLocks/>
          </p:cNvSpPr>
          <p:nvPr/>
        </p:nvSpPr>
        <p:spPr bwMode="auto">
          <a:xfrm>
            <a:off x="6697663" y="1929483"/>
            <a:ext cx="39687"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5"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7" name="Freeform 355"/>
          <p:cNvSpPr>
            <a:spLocks/>
          </p:cNvSpPr>
          <p:nvPr/>
        </p:nvSpPr>
        <p:spPr bwMode="auto">
          <a:xfrm>
            <a:off x="6615113" y="1891383"/>
            <a:ext cx="41275"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8" name="Freeform 356"/>
          <p:cNvSpPr>
            <a:spLocks/>
          </p:cNvSpPr>
          <p:nvPr/>
        </p:nvSpPr>
        <p:spPr bwMode="auto">
          <a:xfrm>
            <a:off x="6675438" y="1631033"/>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9" name="Freeform 357"/>
          <p:cNvSpPr>
            <a:spLocks/>
          </p:cNvSpPr>
          <p:nvPr/>
        </p:nvSpPr>
        <p:spPr bwMode="auto">
          <a:xfrm>
            <a:off x="7061200" y="1696120"/>
            <a:ext cx="31750" cy="36513"/>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60" name="Rectangle 358"/>
          <p:cNvSpPr>
            <a:spLocks noChangeArrowheads="1"/>
          </p:cNvSpPr>
          <p:nvPr/>
        </p:nvSpPr>
        <p:spPr bwMode="auto">
          <a:xfrm>
            <a:off x="8462963" y="2312070"/>
            <a:ext cx="425450" cy="7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61" name="Rectangle 359"/>
          <p:cNvSpPr>
            <a:spLocks noChangeArrowheads="1"/>
          </p:cNvSpPr>
          <p:nvPr/>
        </p:nvSpPr>
        <p:spPr bwMode="auto">
          <a:xfrm>
            <a:off x="8709025" y="2346995"/>
            <a:ext cx="228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5400" i="0">
                <a:solidFill>
                  <a:srgbClr val="A50021"/>
                </a:solidFill>
              </a:rPr>
              <a:t>!</a:t>
            </a:r>
            <a:endParaRPr lang="cs-CZ" sz="5400" b="0" i="0">
              <a:solidFill>
                <a:srgbClr val="A50021"/>
              </a:solidFill>
            </a:endParaRPr>
          </a:p>
        </p:txBody>
      </p:sp>
      <p:sp>
        <p:nvSpPr>
          <p:cNvPr id="362" name="Text Box 360"/>
          <p:cNvSpPr txBox="1">
            <a:spLocks noChangeArrowheads="1"/>
          </p:cNvSpPr>
          <p:nvPr/>
        </p:nvSpPr>
        <p:spPr bwMode="auto">
          <a:xfrm>
            <a:off x="457200" y="908720"/>
            <a:ext cx="3733800" cy="366713"/>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solidFill>
                  <a:schemeClr val="bg1"/>
                </a:solidFill>
              </a:rPr>
              <a:t>Grafy residuí modelů (příklady)</a:t>
            </a:r>
          </a:p>
        </p:txBody>
      </p:sp>
      <p:sp>
        <p:nvSpPr>
          <p:cNvPr id="363" name="Text Box 361"/>
          <p:cNvSpPr txBox="1">
            <a:spLocks noChangeArrowheads="1"/>
          </p:cNvSpPr>
          <p:nvPr/>
        </p:nvSpPr>
        <p:spPr bwMode="auto">
          <a:xfrm>
            <a:off x="457200" y="3545558"/>
            <a:ext cx="4029075" cy="40005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solidFill>
                  <a:schemeClr val="bg1"/>
                </a:solidFill>
              </a:rPr>
              <a:t>Obecné tvary residuí modelů (schéma)</a:t>
            </a:r>
          </a:p>
        </p:txBody>
      </p:sp>
      <p:sp>
        <p:nvSpPr>
          <p:cNvPr id="364" name="Text Box 362"/>
          <p:cNvSpPr txBox="1">
            <a:spLocks noChangeArrowheads="1"/>
          </p:cNvSpPr>
          <p:nvPr/>
        </p:nvSpPr>
        <p:spPr bwMode="auto">
          <a:xfrm>
            <a:off x="247650"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65" name="Line 363"/>
          <p:cNvSpPr>
            <a:spLocks noChangeShapeType="1"/>
          </p:cNvSpPr>
          <p:nvPr/>
        </p:nvSpPr>
        <p:spPr bwMode="auto">
          <a:xfrm>
            <a:off x="566738" y="4205958"/>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66" name="Line 364"/>
          <p:cNvSpPr>
            <a:spLocks noChangeShapeType="1"/>
          </p:cNvSpPr>
          <p:nvPr/>
        </p:nvSpPr>
        <p:spPr bwMode="auto">
          <a:xfrm>
            <a:off x="571500" y="5896645"/>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67" name="Group 365"/>
          <p:cNvGrpSpPr>
            <a:grpSpLocks/>
          </p:cNvGrpSpPr>
          <p:nvPr/>
        </p:nvGrpSpPr>
        <p:grpSpPr bwMode="auto">
          <a:xfrm>
            <a:off x="352425" y="4215483"/>
            <a:ext cx="123825" cy="90487"/>
            <a:chOff x="982" y="249"/>
            <a:chExt cx="13" cy="6"/>
          </a:xfrm>
        </p:grpSpPr>
        <p:sp>
          <p:nvSpPr>
            <p:cNvPr id="368" name="Line 366"/>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69" name="Line 367"/>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70" name="Text Box 368"/>
          <p:cNvSpPr txBox="1">
            <a:spLocks noChangeArrowheads="1"/>
          </p:cNvSpPr>
          <p:nvPr/>
        </p:nvSpPr>
        <p:spPr bwMode="auto">
          <a:xfrm>
            <a:off x="1600200" y="5858545"/>
            <a:ext cx="11525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71" name="Oval 369" descr="Tmavý šikmo nahoru"/>
          <p:cNvSpPr>
            <a:spLocks noChangeArrowheads="1"/>
          </p:cNvSpPr>
          <p:nvPr/>
        </p:nvSpPr>
        <p:spPr bwMode="auto">
          <a:xfrm>
            <a:off x="781050" y="4391695"/>
            <a:ext cx="1390650" cy="1200150"/>
          </a:xfrm>
          <a:prstGeom prst="ellipse">
            <a:avLst/>
          </a:prstGeom>
          <a:pattFill prst="dkUpDiag">
            <a:fgClr>
              <a:srgbClr val="00FF00"/>
            </a:fgClr>
            <a:bgClr>
              <a:srgbClr val="FFFFFF"/>
            </a:bgClr>
          </a:pattFill>
          <a:ln w="22225">
            <a:solidFill>
              <a:srgbClr val="000000"/>
            </a:solidFill>
            <a:round/>
            <a:headEnd/>
            <a:tailEnd/>
          </a:ln>
        </p:spPr>
        <p:txBody>
          <a:bodyPr/>
          <a:lstStyle/>
          <a:p>
            <a:endParaRPr lang="cs-CZ"/>
          </a:p>
        </p:txBody>
      </p:sp>
      <p:sp>
        <p:nvSpPr>
          <p:cNvPr id="372" name="Text Box 370"/>
          <p:cNvSpPr txBox="1">
            <a:spLocks noChangeArrowheads="1"/>
          </p:cNvSpPr>
          <p:nvPr/>
        </p:nvSpPr>
        <p:spPr bwMode="auto">
          <a:xfrm>
            <a:off x="2481263"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73" name="Line 371"/>
          <p:cNvSpPr>
            <a:spLocks noChangeShapeType="1"/>
          </p:cNvSpPr>
          <p:nvPr/>
        </p:nvSpPr>
        <p:spPr bwMode="auto">
          <a:xfrm>
            <a:off x="2843213" y="4201195"/>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74" name="Line 372"/>
          <p:cNvSpPr>
            <a:spLocks noChangeShapeType="1"/>
          </p:cNvSpPr>
          <p:nvPr/>
        </p:nvSpPr>
        <p:spPr bwMode="auto">
          <a:xfrm>
            <a:off x="2843213" y="5891883"/>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75" name="Group 373"/>
          <p:cNvGrpSpPr>
            <a:grpSpLocks/>
          </p:cNvGrpSpPr>
          <p:nvPr/>
        </p:nvGrpSpPr>
        <p:grpSpPr bwMode="auto">
          <a:xfrm>
            <a:off x="2609850" y="4196433"/>
            <a:ext cx="100013" cy="76200"/>
            <a:chOff x="982" y="249"/>
            <a:chExt cx="13" cy="6"/>
          </a:xfrm>
        </p:grpSpPr>
        <p:sp>
          <p:nvSpPr>
            <p:cNvPr id="376" name="Line 374"/>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77" name="Line 375"/>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78" name="Text Box 376"/>
          <p:cNvSpPr txBox="1">
            <a:spLocks noChangeArrowheads="1"/>
          </p:cNvSpPr>
          <p:nvPr/>
        </p:nvSpPr>
        <p:spPr bwMode="auto">
          <a:xfrm>
            <a:off x="3895725" y="5858545"/>
            <a:ext cx="9048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79" name="Freeform 377" descr="Tmavý šikmo nahoru"/>
          <p:cNvSpPr>
            <a:spLocks/>
          </p:cNvSpPr>
          <p:nvPr/>
        </p:nvSpPr>
        <p:spPr bwMode="auto">
          <a:xfrm>
            <a:off x="3024188" y="4205958"/>
            <a:ext cx="1038225" cy="1419225"/>
          </a:xfrm>
          <a:custGeom>
            <a:avLst/>
            <a:gdLst>
              <a:gd name="T0" fmla="*/ 143 w 145"/>
              <a:gd name="T1" fmla="*/ 0 h 149"/>
              <a:gd name="T2" fmla="*/ 0 w 145"/>
              <a:gd name="T3" fmla="*/ 81 h 149"/>
              <a:gd name="T4" fmla="*/ 145 w 145"/>
              <a:gd name="T5" fmla="*/ 149 h 149"/>
              <a:gd name="T6" fmla="*/ 145 w 145"/>
              <a:gd name="T7" fmla="*/ 149 h 149"/>
              <a:gd name="T8" fmla="*/ 0 60000 65536"/>
              <a:gd name="T9" fmla="*/ 0 60000 65536"/>
              <a:gd name="T10" fmla="*/ 0 60000 65536"/>
              <a:gd name="T11" fmla="*/ 0 60000 65536"/>
              <a:gd name="T12" fmla="*/ 0 w 145"/>
              <a:gd name="T13" fmla="*/ 0 h 149"/>
              <a:gd name="T14" fmla="*/ 145 w 145"/>
              <a:gd name="T15" fmla="*/ 149 h 149"/>
            </a:gdLst>
            <a:ahLst/>
            <a:cxnLst>
              <a:cxn ang="T8">
                <a:pos x="T0" y="T1"/>
              </a:cxn>
              <a:cxn ang="T9">
                <a:pos x="T2" y="T3"/>
              </a:cxn>
              <a:cxn ang="T10">
                <a:pos x="T4" y="T5"/>
              </a:cxn>
              <a:cxn ang="T11">
                <a:pos x="T6" y="T7"/>
              </a:cxn>
            </a:cxnLst>
            <a:rect l="T12" t="T13" r="T14" b="T15"/>
            <a:pathLst>
              <a:path w="145" h="149">
                <a:moveTo>
                  <a:pt x="143" y="0"/>
                </a:moveTo>
                <a:lnTo>
                  <a:pt x="0" y="81"/>
                </a:lnTo>
                <a:lnTo>
                  <a:pt x="145" y="149"/>
                </a:lnTo>
              </a:path>
            </a:pathLst>
          </a:custGeom>
          <a:pattFill prst="dkUpDiag">
            <a:fgClr>
              <a:srgbClr val="FF0000"/>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80" name="Text Box 378"/>
          <p:cNvSpPr txBox="1">
            <a:spLocks noChangeArrowheads="1"/>
          </p:cNvSpPr>
          <p:nvPr/>
        </p:nvSpPr>
        <p:spPr bwMode="auto">
          <a:xfrm>
            <a:off x="1447800" y="3901158"/>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a</a:t>
            </a:r>
          </a:p>
        </p:txBody>
      </p:sp>
      <p:sp>
        <p:nvSpPr>
          <p:cNvPr id="381" name="Text Box 379"/>
          <p:cNvSpPr txBox="1">
            <a:spLocks noChangeArrowheads="1"/>
          </p:cNvSpPr>
          <p:nvPr/>
        </p:nvSpPr>
        <p:spPr bwMode="auto">
          <a:xfrm>
            <a:off x="3495675" y="3901158"/>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b</a:t>
            </a:r>
          </a:p>
        </p:txBody>
      </p:sp>
      <p:sp>
        <p:nvSpPr>
          <p:cNvPr id="382" name="Text Box 380"/>
          <p:cNvSpPr txBox="1">
            <a:spLocks noChangeArrowheads="1"/>
          </p:cNvSpPr>
          <p:nvPr/>
        </p:nvSpPr>
        <p:spPr bwMode="auto">
          <a:xfrm>
            <a:off x="4743450"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83" name="Line 381"/>
          <p:cNvSpPr>
            <a:spLocks noChangeShapeType="1"/>
          </p:cNvSpPr>
          <p:nvPr/>
        </p:nvSpPr>
        <p:spPr bwMode="auto">
          <a:xfrm>
            <a:off x="5081588" y="5901408"/>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84" name="Group 382"/>
          <p:cNvGrpSpPr>
            <a:grpSpLocks/>
          </p:cNvGrpSpPr>
          <p:nvPr/>
        </p:nvGrpSpPr>
        <p:grpSpPr bwMode="auto">
          <a:xfrm>
            <a:off x="4829175" y="4229770"/>
            <a:ext cx="142875" cy="80963"/>
            <a:chOff x="982" y="249"/>
            <a:chExt cx="13" cy="6"/>
          </a:xfrm>
        </p:grpSpPr>
        <p:sp>
          <p:nvSpPr>
            <p:cNvPr id="385" name="Line 383"/>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86" name="Line 384"/>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87" name="Text Box 385"/>
          <p:cNvSpPr txBox="1">
            <a:spLocks noChangeArrowheads="1"/>
          </p:cNvSpPr>
          <p:nvPr/>
        </p:nvSpPr>
        <p:spPr bwMode="auto">
          <a:xfrm>
            <a:off x="6105525" y="5858545"/>
            <a:ext cx="9048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88" name="Text Box 386"/>
          <p:cNvSpPr txBox="1">
            <a:spLocks noChangeArrowheads="1"/>
          </p:cNvSpPr>
          <p:nvPr/>
        </p:nvSpPr>
        <p:spPr bwMode="auto">
          <a:xfrm>
            <a:off x="6843713"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89" name="Line 387"/>
          <p:cNvSpPr>
            <a:spLocks noChangeShapeType="1"/>
          </p:cNvSpPr>
          <p:nvPr/>
        </p:nvSpPr>
        <p:spPr bwMode="auto">
          <a:xfrm>
            <a:off x="7210425" y="4182145"/>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0" name="Line 388"/>
          <p:cNvSpPr>
            <a:spLocks noChangeShapeType="1"/>
          </p:cNvSpPr>
          <p:nvPr/>
        </p:nvSpPr>
        <p:spPr bwMode="auto">
          <a:xfrm>
            <a:off x="7200900" y="5887120"/>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91" name="Group 389"/>
          <p:cNvGrpSpPr>
            <a:grpSpLocks/>
          </p:cNvGrpSpPr>
          <p:nvPr/>
        </p:nvGrpSpPr>
        <p:grpSpPr bwMode="auto">
          <a:xfrm>
            <a:off x="6934200" y="4196433"/>
            <a:ext cx="152400" cy="76200"/>
            <a:chOff x="982" y="249"/>
            <a:chExt cx="13" cy="6"/>
          </a:xfrm>
        </p:grpSpPr>
        <p:sp>
          <p:nvSpPr>
            <p:cNvPr id="392" name="Line 390"/>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3" name="Line 391"/>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94" name="Text Box 392"/>
          <p:cNvSpPr txBox="1">
            <a:spLocks noChangeArrowheads="1"/>
          </p:cNvSpPr>
          <p:nvPr/>
        </p:nvSpPr>
        <p:spPr bwMode="auto">
          <a:xfrm>
            <a:off x="8201025" y="5858545"/>
            <a:ext cx="866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95" name="Freeform 393" descr="Tmavý šikmo nahoru"/>
          <p:cNvSpPr>
            <a:spLocks/>
          </p:cNvSpPr>
          <p:nvPr/>
        </p:nvSpPr>
        <p:spPr bwMode="auto">
          <a:xfrm>
            <a:off x="5076825" y="4167858"/>
            <a:ext cx="1209675" cy="1304925"/>
          </a:xfrm>
          <a:custGeom>
            <a:avLst/>
            <a:gdLst>
              <a:gd name="T0" fmla="*/ 167 w 168"/>
              <a:gd name="T1" fmla="*/ 0 h 137"/>
              <a:gd name="T2" fmla="*/ 0 w 168"/>
              <a:gd name="T3" fmla="*/ 82 h 137"/>
              <a:gd name="T4" fmla="*/ 0 w 168"/>
              <a:gd name="T5" fmla="*/ 137 h 137"/>
              <a:gd name="T6" fmla="*/ 168 w 168"/>
              <a:gd name="T7" fmla="*/ 56 h 137"/>
              <a:gd name="T8" fmla="*/ 168 w 168"/>
              <a:gd name="T9" fmla="*/ 56 h 137"/>
              <a:gd name="T10" fmla="*/ 0 60000 65536"/>
              <a:gd name="T11" fmla="*/ 0 60000 65536"/>
              <a:gd name="T12" fmla="*/ 0 60000 65536"/>
              <a:gd name="T13" fmla="*/ 0 60000 65536"/>
              <a:gd name="T14" fmla="*/ 0 60000 65536"/>
              <a:gd name="T15" fmla="*/ 0 w 168"/>
              <a:gd name="T16" fmla="*/ 0 h 137"/>
              <a:gd name="T17" fmla="*/ 168 w 168"/>
              <a:gd name="T18" fmla="*/ 137 h 137"/>
            </a:gdLst>
            <a:ahLst/>
            <a:cxnLst>
              <a:cxn ang="T10">
                <a:pos x="T0" y="T1"/>
              </a:cxn>
              <a:cxn ang="T11">
                <a:pos x="T2" y="T3"/>
              </a:cxn>
              <a:cxn ang="T12">
                <a:pos x="T4" y="T5"/>
              </a:cxn>
              <a:cxn ang="T13">
                <a:pos x="T6" y="T7"/>
              </a:cxn>
              <a:cxn ang="T14">
                <a:pos x="T8" y="T9"/>
              </a:cxn>
            </a:cxnLst>
            <a:rect l="T15" t="T16" r="T17" b="T18"/>
            <a:pathLst>
              <a:path w="168" h="137">
                <a:moveTo>
                  <a:pt x="167" y="0"/>
                </a:moveTo>
                <a:lnTo>
                  <a:pt x="0" y="82"/>
                </a:lnTo>
                <a:lnTo>
                  <a:pt x="0" y="137"/>
                </a:lnTo>
                <a:lnTo>
                  <a:pt x="168" y="56"/>
                </a:lnTo>
              </a:path>
            </a:pathLst>
          </a:custGeom>
          <a:pattFill prst="dkUpDiag">
            <a:fgClr>
              <a:srgbClr val="0000FF"/>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96" name="Text Box 394"/>
          <p:cNvSpPr txBox="1">
            <a:spLocks noChangeArrowheads="1"/>
          </p:cNvSpPr>
          <p:nvPr/>
        </p:nvSpPr>
        <p:spPr bwMode="auto">
          <a:xfrm>
            <a:off x="5781675" y="3901158"/>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c</a:t>
            </a:r>
          </a:p>
        </p:txBody>
      </p:sp>
      <p:sp>
        <p:nvSpPr>
          <p:cNvPr id="397" name="Text Box 395"/>
          <p:cNvSpPr txBox="1">
            <a:spLocks noChangeArrowheads="1"/>
          </p:cNvSpPr>
          <p:nvPr/>
        </p:nvSpPr>
        <p:spPr bwMode="auto">
          <a:xfrm>
            <a:off x="7772400" y="3901158"/>
            <a:ext cx="2286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d</a:t>
            </a:r>
          </a:p>
        </p:txBody>
      </p:sp>
      <p:sp>
        <p:nvSpPr>
          <p:cNvPr id="398" name="Freeform 396" descr="Tmavý šikmo nahoru"/>
          <p:cNvSpPr>
            <a:spLocks/>
          </p:cNvSpPr>
          <p:nvPr/>
        </p:nvSpPr>
        <p:spPr bwMode="auto">
          <a:xfrm>
            <a:off x="7400925" y="4105945"/>
            <a:ext cx="1314450" cy="1381125"/>
          </a:xfrm>
          <a:custGeom>
            <a:avLst/>
            <a:gdLst>
              <a:gd name="T0" fmla="*/ 1 w 183"/>
              <a:gd name="T1" fmla="*/ 28 h 145"/>
              <a:gd name="T2" fmla="*/ 0 w 183"/>
              <a:gd name="T3" fmla="*/ 109 h 145"/>
              <a:gd name="T4" fmla="*/ 61 w 183"/>
              <a:gd name="T5" fmla="*/ 145 h 145"/>
              <a:gd name="T6" fmla="*/ 136 w 183"/>
              <a:gd name="T7" fmla="*/ 126 h 145"/>
              <a:gd name="T8" fmla="*/ 151 w 183"/>
              <a:gd name="T9" fmla="*/ 113 h 145"/>
              <a:gd name="T10" fmla="*/ 176 w 183"/>
              <a:gd name="T11" fmla="*/ 87 h 145"/>
              <a:gd name="T12" fmla="*/ 183 w 183"/>
              <a:gd name="T13" fmla="*/ 77 h 145"/>
              <a:gd name="T14" fmla="*/ 183 w 183"/>
              <a:gd name="T15" fmla="*/ 0 h 145"/>
              <a:gd name="T16" fmla="*/ 7 w 183"/>
              <a:gd name="T17" fmla="*/ 0 h 145"/>
              <a:gd name="T18" fmla="*/ 1 w 183"/>
              <a:gd name="T19" fmla="*/ 28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45"/>
              <a:gd name="T32" fmla="*/ 183 w 183"/>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45">
                <a:moveTo>
                  <a:pt x="1" y="28"/>
                </a:moveTo>
                <a:cubicBezTo>
                  <a:pt x="0" y="67"/>
                  <a:pt x="1" y="88"/>
                  <a:pt x="0" y="109"/>
                </a:cubicBezTo>
                <a:cubicBezTo>
                  <a:pt x="11" y="121"/>
                  <a:pt x="49" y="144"/>
                  <a:pt x="61" y="145"/>
                </a:cubicBezTo>
                <a:cubicBezTo>
                  <a:pt x="103" y="144"/>
                  <a:pt x="104" y="142"/>
                  <a:pt x="136" y="126"/>
                </a:cubicBezTo>
                <a:cubicBezTo>
                  <a:pt x="139" y="121"/>
                  <a:pt x="147" y="117"/>
                  <a:pt x="151" y="113"/>
                </a:cubicBezTo>
                <a:cubicBezTo>
                  <a:pt x="159" y="105"/>
                  <a:pt x="167" y="93"/>
                  <a:pt x="176" y="87"/>
                </a:cubicBezTo>
                <a:cubicBezTo>
                  <a:pt x="178" y="84"/>
                  <a:pt x="183" y="77"/>
                  <a:pt x="183" y="77"/>
                </a:cubicBezTo>
                <a:lnTo>
                  <a:pt x="183" y="0"/>
                </a:lnTo>
                <a:lnTo>
                  <a:pt x="7" y="0"/>
                </a:lnTo>
                <a:lnTo>
                  <a:pt x="1" y="28"/>
                </a:lnTo>
                <a:close/>
              </a:path>
            </a:pathLst>
          </a:custGeom>
          <a:pattFill prst="dkUpDiag">
            <a:fgClr>
              <a:srgbClr val="FF9900"/>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99" name="Freeform 397"/>
          <p:cNvSpPr>
            <a:spLocks/>
          </p:cNvSpPr>
          <p:nvPr/>
        </p:nvSpPr>
        <p:spPr bwMode="auto">
          <a:xfrm>
            <a:off x="7391400" y="3696370"/>
            <a:ext cx="1352550" cy="1381125"/>
          </a:xfrm>
          <a:custGeom>
            <a:avLst/>
            <a:gdLst>
              <a:gd name="T0" fmla="*/ 1 w 183"/>
              <a:gd name="T1" fmla="*/ 28 h 145"/>
              <a:gd name="T2" fmla="*/ 0 w 183"/>
              <a:gd name="T3" fmla="*/ 109 h 145"/>
              <a:gd name="T4" fmla="*/ 61 w 183"/>
              <a:gd name="T5" fmla="*/ 145 h 145"/>
              <a:gd name="T6" fmla="*/ 136 w 183"/>
              <a:gd name="T7" fmla="*/ 126 h 145"/>
              <a:gd name="T8" fmla="*/ 151 w 183"/>
              <a:gd name="T9" fmla="*/ 113 h 145"/>
              <a:gd name="T10" fmla="*/ 176 w 183"/>
              <a:gd name="T11" fmla="*/ 87 h 145"/>
              <a:gd name="T12" fmla="*/ 183 w 183"/>
              <a:gd name="T13" fmla="*/ 77 h 145"/>
              <a:gd name="T14" fmla="*/ 183 w 183"/>
              <a:gd name="T15" fmla="*/ 0 h 145"/>
              <a:gd name="T16" fmla="*/ 7 w 183"/>
              <a:gd name="T17" fmla="*/ 0 h 145"/>
              <a:gd name="T18" fmla="*/ 1 w 183"/>
              <a:gd name="T19" fmla="*/ 28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45"/>
              <a:gd name="T32" fmla="*/ 183 w 183"/>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45">
                <a:moveTo>
                  <a:pt x="1" y="28"/>
                </a:moveTo>
                <a:cubicBezTo>
                  <a:pt x="0" y="67"/>
                  <a:pt x="1" y="88"/>
                  <a:pt x="0" y="109"/>
                </a:cubicBezTo>
                <a:cubicBezTo>
                  <a:pt x="11" y="121"/>
                  <a:pt x="49" y="144"/>
                  <a:pt x="61" y="145"/>
                </a:cubicBezTo>
                <a:cubicBezTo>
                  <a:pt x="103" y="144"/>
                  <a:pt x="104" y="142"/>
                  <a:pt x="136" y="126"/>
                </a:cubicBezTo>
                <a:cubicBezTo>
                  <a:pt x="139" y="121"/>
                  <a:pt x="147" y="117"/>
                  <a:pt x="151" y="113"/>
                </a:cubicBezTo>
                <a:cubicBezTo>
                  <a:pt x="159" y="105"/>
                  <a:pt x="167" y="93"/>
                  <a:pt x="176" y="87"/>
                </a:cubicBezTo>
                <a:cubicBezTo>
                  <a:pt x="178" y="84"/>
                  <a:pt x="183" y="77"/>
                  <a:pt x="183" y="77"/>
                </a:cubicBezTo>
                <a:lnTo>
                  <a:pt x="183" y="0"/>
                </a:lnTo>
                <a:lnTo>
                  <a:pt x="7" y="0"/>
                </a:lnTo>
                <a:lnTo>
                  <a:pt x="1" y="28"/>
                </a:lnTo>
                <a:close/>
              </a:path>
            </a:pathLst>
          </a:custGeom>
          <a:solidFill>
            <a:srgbClr val="FFFFFF"/>
          </a:solidFill>
          <a:ln w="22225" cap="flat" cmpd="sng">
            <a:solidFill>
              <a:schemeClr val="tx1"/>
            </a:solidFill>
            <a:prstDash val="solid"/>
            <a:round/>
            <a:headEnd type="none" w="med" len="med"/>
            <a:tailEnd type="none" w="med" len="med"/>
          </a:ln>
        </p:spPr>
        <p:txBody>
          <a:bodyPr/>
          <a:lstStyle/>
          <a:p>
            <a:endParaRPr lang="cs-CZ"/>
          </a:p>
        </p:txBody>
      </p:sp>
      <p:sp>
        <p:nvSpPr>
          <p:cNvPr id="400" name="Line 398"/>
          <p:cNvSpPr>
            <a:spLocks noChangeShapeType="1"/>
          </p:cNvSpPr>
          <p:nvPr/>
        </p:nvSpPr>
        <p:spPr bwMode="auto">
          <a:xfrm>
            <a:off x="4052888" y="4186908"/>
            <a:ext cx="0" cy="144780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cs-CZ"/>
          </a:p>
        </p:txBody>
      </p:sp>
      <p:sp>
        <p:nvSpPr>
          <p:cNvPr id="401" name="Line 399"/>
          <p:cNvSpPr>
            <a:spLocks noChangeShapeType="1"/>
          </p:cNvSpPr>
          <p:nvPr/>
        </p:nvSpPr>
        <p:spPr bwMode="auto">
          <a:xfrm>
            <a:off x="6262688" y="4167858"/>
            <a:ext cx="14287" cy="54768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cs-CZ"/>
          </a:p>
        </p:txBody>
      </p:sp>
      <p:sp>
        <p:nvSpPr>
          <p:cNvPr id="402" name="Rectangle 400"/>
          <p:cNvSpPr>
            <a:spLocks noChangeArrowheads="1"/>
          </p:cNvSpPr>
          <p:nvPr/>
        </p:nvSpPr>
        <p:spPr bwMode="auto">
          <a:xfrm>
            <a:off x="7162800" y="3467770"/>
            <a:ext cx="1752600" cy="533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3" name="Rectangle 401"/>
          <p:cNvSpPr>
            <a:spLocks noChangeArrowheads="1"/>
          </p:cNvSpPr>
          <p:nvPr/>
        </p:nvSpPr>
        <p:spPr bwMode="auto">
          <a:xfrm>
            <a:off x="7239000" y="3663033"/>
            <a:ext cx="457200" cy="1066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4" name="Rectangle 402"/>
          <p:cNvSpPr>
            <a:spLocks noChangeArrowheads="1"/>
          </p:cNvSpPr>
          <p:nvPr/>
        </p:nvSpPr>
        <p:spPr bwMode="auto">
          <a:xfrm>
            <a:off x="8534400" y="3724945"/>
            <a:ext cx="457200" cy="762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5" name="Text Box 403"/>
          <p:cNvSpPr txBox="1">
            <a:spLocks noChangeArrowheads="1"/>
          </p:cNvSpPr>
          <p:nvPr/>
        </p:nvSpPr>
        <p:spPr bwMode="auto">
          <a:xfrm>
            <a:off x="7772400" y="3891633"/>
            <a:ext cx="4572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d</a:t>
            </a:r>
          </a:p>
        </p:txBody>
      </p:sp>
      <p:sp>
        <p:nvSpPr>
          <p:cNvPr id="406" name="Line 404"/>
          <p:cNvSpPr>
            <a:spLocks noChangeShapeType="1"/>
          </p:cNvSpPr>
          <p:nvPr/>
        </p:nvSpPr>
        <p:spPr bwMode="auto">
          <a:xfrm>
            <a:off x="5076825" y="4196433"/>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Tree>
    <p:extLst>
      <p:ext uri="{BB962C8B-B14F-4D97-AF65-F5344CB8AC3E}">
        <p14:creationId xmlns:p14="http://schemas.microsoft.com/office/powerpoint/2010/main" val="42725504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Analýza rozptylu v regresi</a:t>
            </a:r>
            <a:endParaRPr lang="cs-CZ" dirty="0"/>
          </a:p>
        </p:txBody>
      </p:sp>
      <p:sp>
        <p:nvSpPr>
          <p:cNvPr id="3" name="Content Placeholder 2"/>
          <p:cNvSpPr>
            <a:spLocks noGrp="1"/>
          </p:cNvSpPr>
          <p:nvPr>
            <p:ph idx="1"/>
          </p:nvPr>
        </p:nvSpPr>
        <p:spPr>
          <a:xfrm>
            <a:off x="457200" y="1052736"/>
            <a:ext cx="8229600" cy="4857403"/>
          </a:xfrm>
        </p:spPr>
        <p:txBody>
          <a:bodyPr/>
          <a:lstStyle/>
          <a:p>
            <a:r>
              <a:rPr lang="cs-CZ" dirty="0" smtClean="0"/>
              <a:t>Výpočet statistické významnosti rozptylu vyčerpaného regresním modelem</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38</a:t>
            </a:fld>
            <a:endParaRPr lang="cs-CZ"/>
          </a:p>
        </p:txBody>
      </p:sp>
      <p:sp>
        <p:nvSpPr>
          <p:cNvPr id="7" name="Text Box 5"/>
          <p:cNvSpPr txBox="1">
            <a:spLocks noChangeArrowheads="1"/>
          </p:cNvSpPr>
          <p:nvPr/>
        </p:nvSpPr>
        <p:spPr bwMode="auto">
          <a:xfrm>
            <a:off x="765125" y="1587500"/>
            <a:ext cx="231616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Celková ANOVA</a:t>
            </a:r>
          </a:p>
        </p:txBody>
      </p:sp>
      <p:sp>
        <p:nvSpPr>
          <p:cNvPr id="8" name="Line 6"/>
          <p:cNvSpPr>
            <a:spLocks noChangeShapeType="1"/>
          </p:cNvSpPr>
          <p:nvPr/>
        </p:nvSpPr>
        <p:spPr bwMode="auto">
          <a:xfrm>
            <a:off x="3076525" y="1801813"/>
            <a:ext cx="127635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9" name="Line 7"/>
          <p:cNvSpPr>
            <a:spLocks noChangeShapeType="1"/>
          </p:cNvSpPr>
          <p:nvPr/>
        </p:nvSpPr>
        <p:spPr bwMode="auto">
          <a:xfrm>
            <a:off x="3043187" y="1782763"/>
            <a:ext cx="13208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0" name="Line 8"/>
          <p:cNvSpPr>
            <a:spLocks noChangeShapeType="1"/>
          </p:cNvSpPr>
          <p:nvPr/>
        </p:nvSpPr>
        <p:spPr bwMode="auto">
          <a:xfrm>
            <a:off x="3076525" y="1811338"/>
            <a:ext cx="128746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1" name="Line 9"/>
          <p:cNvSpPr>
            <a:spLocks noChangeShapeType="1"/>
          </p:cNvSpPr>
          <p:nvPr/>
        </p:nvSpPr>
        <p:spPr bwMode="auto">
          <a:xfrm>
            <a:off x="3176537" y="1820863"/>
            <a:ext cx="117633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2" name="Line 10"/>
          <p:cNvSpPr>
            <a:spLocks noChangeShapeType="1"/>
          </p:cNvSpPr>
          <p:nvPr/>
        </p:nvSpPr>
        <p:spPr bwMode="auto">
          <a:xfrm flipH="1">
            <a:off x="3065412" y="1797050"/>
            <a:ext cx="1144588"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a:off x="3065412" y="1792288"/>
            <a:ext cx="1155700" cy="6762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3649612" y="2468563"/>
            <a:ext cx="5826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5" name="Line 13"/>
          <p:cNvSpPr>
            <a:spLocks noChangeShapeType="1"/>
          </p:cNvSpPr>
          <p:nvPr/>
        </p:nvSpPr>
        <p:spPr bwMode="auto">
          <a:xfrm>
            <a:off x="3649612" y="2459038"/>
            <a:ext cx="53816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6" name="Line 14"/>
          <p:cNvSpPr>
            <a:spLocks noChangeShapeType="1"/>
          </p:cNvSpPr>
          <p:nvPr/>
        </p:nvSpPr>
        <p:spPr bwMode="auto">
          <a:xfrm flipH="1" flipV="1">
            <a:off x="3660725" y="2449513"/>
            <a:ext cx="5048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7" name="Line 15"/>
          <p:cNvSpPr>
            <a:spLocks noChangeShapeType="1"/>
          </p:cNvSpPr>
          <p:nvPr/>
        </p:nvSpPr>
        <p:spPr bwMode="auto">
          <a:xfrm flipV="1">
            <a:off x="3649612" y="2468563"/>
            <a:ext cx="5715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8" name="Text Box 16"/>
          <p:cNvSpPr txBox="1">
            <a:spLocks noChangeArrowheads="1"/>
          </p:cNvSpPr>
          <p:nvPr/>
        </p:nvSpPr>
        <p:spPr bwMode="auto">
          <a:xfrm>
            <a:off x="4276675" y="1525588"/>
            <a:ext cx="389572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SS</a:t>
            </a:r>
            <a:r>
              <a:rPr lang="cs-CZ" sz="2400" i="0" baseline="-25000"/>
              <a:t>B</a:t>
            </a:r>
            <a:r>
              <a:rPr lang="cs-CZ" sz="2400" i="0"/>
              <a:t>/SS</a:t>
            </a:r>
            <a:r>
              <a:rPr lang="cs-CZ" sz="2400" i="0" baseline="-25000"/>
              <a:t>T</a:t>
            </a:r>
            <a:r>
              <a:rPr lang="cs-CZ" sz="2400" b="0" i="0"/>
              <a:t>         </a:t>
            </a:r>
            <a:r>
              <a:rPr lang="cs-CZ" sz="2000" b="0" i="0"/>
              <a:t>(variance ratio)</a:t>
            </a:r>
          </a:p>
        </p:txBody>
      </p:sp>
      <p:sp>
        <p:nvSpPr>
          <p:cNvPr id="19" name="Text Box 17"/>
          <p:cNvSpPr txBox="1">
            <a:spLocks noChangeArrowheads="1"/>
          </p:cNvSpPr>
          <p:nvPr/>
        </p:nvSpPr>
        <p:spPr bwMode="auto">
          <a:xfrm>
            <a:off x="4298900" y="2230438"/>
            <a:ext cx="2287587"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MS</a:t>
            </a:r>
            <a:r>
              <a:rPr lang="cs-CZ" sz="2400" i="0" baseline="-25000"/>
              <a:t>B</a:t>
            </a:r>
            <a:r>
              <a:rPr lang="cs-CZ" sz="2400" i="0"/>
              <a:t>/MS</a:t>
            </a:r>
            <a:r>
              <a:rPr lang="cs-CZ" sz="2400" i="0" baseline="-25000"/>
              <a:t>E</a:t>
            </a:r>
            <a:r>
              <a:rPr lang="cs-CZ" sz="2400" i="0"/>
              <a:t> = F</a:t>
            </a:r>
          </a:p>
        </p:txBody>
      </p:sp>
      <p:sp>
        <p:nvSpPr>
          <p:cNvPr id="20" name="Line 18"/>
          <p:cNvSpPr>
            <a:spLocks noChangeShapeType="1"/>
          </p:cNvSpPr>
          <p:nvPr/>
        </p:nvSpPr>
        <p:spPr bwMode="auto">
          <a:xfrm>
            <a:off x="4549775" y="3201988"/>
            <a:ext cx="31480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22" name="Text Box 20"/>
          <p:cNvSpPr txBox="1">
            <a:spLocks noChangeArrowheads="1"/>
          </p:cNvSpPr>
          <p:nvPr/>
        </p:nvSpPr>
        <p:spPr bwMode="auto">
          <a:xfrm>
            <a:off x="741363" y="2890838"/>
            <a:ext cx="7640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Analýza rozptylu regresního modelu (zde přímky)</a:t>
            </a:r>
          </a:p>
        </p:txBody>
      </p:sp>
      <p:sp>
        <p:nvSpPr>
          <p:cNvPr id="23" name="Line 21"/>
          <p:cNvSpPr>
            <a:spLocks noChangeShapeType="1"/>
          </p:cNvSpPr>
          <p:nvPr/>
        </p:nvSpPr>
        <p:spPr bwMode="auto">
          <a:xfrm>
            <a:off x="4157663" y="4832350"/>
            <a:ext cx="149383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24" name="Text Box 22"/>
          <p:cNvSpPr txBox="1">
            <a:spLocks noChangeArrowheads="1"/>
          </p:cNvSpPr>
          <p:nvPr/>
        </p:nvSpPr>
        <p:spPr bwMode="auto">
          <a:xfrm>
            <a:off x="6172200" y="3979863"/>
            <a:ext cx="2743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2000" i="0">
                <a:solidFill>
                  <a:srgbClr val="A50021"/>
                </a:solidFill>
              </a:rPr>
              <a:t>(SS</a:t>
            </a:r>
            <a:r>
              <a:rPr lang="cs-CZ" sz="2000" i="0" baseline="-25000">
                <a:solidFill>
                  <a:srgbClr val="A50021"/>
                </a:solidFill>
              </a:rPr>
              <a:t>MOD</a:t>
            </a:r>
            <a:r>
              <a:rPr lang="cs-CZ" sz="2000" i="0">
                <a:solidFill>
                  <a:srgbClr val="A50021"/>
                </a:solidFill>
              </a:rPr>
              <a:t>/SS</a:t>
            </a:r>
            <a:r>
              <a:rPr lang="cs-CZ" sz="2000" i="0" baseline="-25000">
                <a:solidFill>
                  <a:srgbClr val="A50021"/>
                </a:solidFill>
              </a:rPr>
              <a:t>T</a:t>
            </a:r>
            <a:r>
              <a:rPr lang="cs-CZ" sz="2000" i="0">
                <a:solidFill>
                  <a:srgbClr val="A50021"/>
                </a:solidFill>
              </a:rPr>
              <a:t>) . 100 = % rozptylu Y "vyčerpaného" přímkou = koeficient determinace (R</a:t>
            </a:r>
            <a:r>
              <a:rPr lang="cs-CZ" sz="2000" i="0" baseline="30000">
                <a:solidFill>
                  <a:srgbClr val="A50021"/>
                </a:solidFill>
              </a:rPr>
              <a:t>2</a:t>
            </a:r>
            <a:r>
              <a:rPr lang="cs-CZ" sz="2000" i="0">
                <a:solidFill>
                  <a:srgbClr val="A50021"/>
                </a:solidFill>
              </a:rPr>
              <a:t>)</a:t>
            </a:r>
          </a:p>
        </p:txBody>
      </p:sp>
      <p:sp>
        <p:nvSpPr>
          <p:cNvPr id="25" name="AutoShape 23"/>
          <p:cNvSpPr>
            <a:spLocks/>
          </p:cNvSpPr>
          <p:nvPr/>
        </p:nvSpPr>
        <p:spPr bwMode="auto">
          <a:xfrm>
            <a:off x="5521325" y="3836988"/>
            <a:ext cx="650875" cy="1962150"/>
          </a:xfrm>
          <a:prstGeom prst="rightBrace">
            <a:avLst>
              <a:gd name="adj1" fmla="val 25122"/>
              <a:gd name="adj2" fmla="val 50000"/>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algn="ctr">
              <a:spcBef>
                <a:spcPct val="50000"/>
              </a:spcBef>
            </a:pPr>
            <a:endParaRPr lang="cs-CZ" sz="2400" b="0" i="0"/>
          </a:p>
        </p:txBody>
      </p:sp>
      <p:graphicFrame>
        <p:nvGraphicFramePr>
          <p:cNvPr id="26" name="Group 65"/>
          <p:cNvGraphicFramePr>
            <a:graphicFrameLocks noGrp="1"/>
          </p:cNvGraphicFramePr>
          <p:nvPr/>
        </p:nvGraphicFramePr>
        <p:xfrm>
          <a:off x="288925" y="3778250"/>
          <a:ext cx="5000625" cy="2243138"/>
        </p:xfrm>
        <a:graphic>
          <a:graphicData uri="http://schemas.openxmlformats.org/drawingml/2006/table">
            <a:tbl>
              <a:tblPr/>
              <a:tblGrid>
                <a:gridCol w="1169988"/>
                <a:gridCol w="825500"/>
                <a:gridCol w="827087"/>
                <a:gridCol w="963613"/>
                <a:gridCol w="1214437"/>
              </a:tblGrid>
              <a:tr h="64009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accent2"/>
                          </a:solidFill>
                          <a:effectLst/>
                          <a:latin typeface="Calibri" pitchFamily="34" charset="0"/>
                        </a:rPr>
                        <a:t>Zdroj rozptylu</a:t>
                      </a:r>
                    </a:p>
                  </a:txBody>
                  <a:tcPr marT="45721" marB="45721" anchor="ctr" horzOverflow="overflow">
                    <a:lnL cap="flat">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FF0000"/>
                          </a:solidFill>
                          <a:effectLst/>
                          <a:latin typeface="Calibri" pitchFamily="34" charset="0"/>
                        </a:rPr>
                        <a:t>st.v.</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FF0000"/>
                          </a:solidFill>
                          <a:effectLst/>
                          <a:latin typeface="Calibri" pitchFamily="34" charset="0"/>
                        </a:rPr>
                        <a:t>SS</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FF0000"/>
                          </a:solidFill>
                          <a:effectLst/>
                          <a:latin typeface="Calibri" pitchFamily="34" charset="0"/>
                        </a:rPr>
                        <a:t>MS</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FF0000"/>
                          </a:solidFill>
                          <a:effectLst/>
                          <a:latin typeface="Calibri" pitchFamily="34" charset="0"/>
                        </a:rPr>
                        <a:t>F</a:t>
                      </a:r>
                    </a:p>
                  </a:txBody>
                  <a:tcPr marT="45721" marB="45721" anchor="ctr"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r>
              <a:tr h="694964">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accent2"/>
                          </a:solidFill>
                          <a:effectLst/>
                          <a:latin typeface="Calibri" pitchFamily="34" charset="0"/>
                        </a:rPr>
                        <a:t>Model </a:t>
                      </a:r>
                    </a:p>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accent2"/>
                          </a:solidFill>
                          <a:effectLst/>
                          <a:latin typeface="Calibri" pitchFamily="34" charset="0"/>
                        </a:rPr>
                        <a:t>(přímka)</a:t>
                      </a:r>
                    </a:p>
                  </a:txBody>
                  <a:tcPr marT="45721" marB="45721" anchor="ctr" horzOverflow="overflow">
                    <a:lnL cap="flat">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SS</a:t>
                      </a:r>
                      <a:r>
                        <a:rPr kumimoji="0" lang="cs-CZ" sz="1600" b="1" i="0" u="none" strike="noStrike" cap="none" normalizeH="0" baseline="-25000" smtClean="0">
                          <a:ln>
                            <a:noFill/>
                          </a:ln>
                          <a:solidFill>
                            <a:schemeClr val="tx1"/>
                          </a:solidFill>
                          <a:effectLst/>
                          <a:latin typeface="Calibri" pitchFamily="34" charset="0"/>
                        </a:rPr>
                        <a:t>MOD</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MS</a:t>
                      </a:r>
                      <a:r>
                        <a:rPr kumimoji="0" lang="cs-CZ" sz="1600" b="1" i="0" u="none" strike="noStrike" cap="none" normalizeH="0" baseline="-25000" smtClean="0">
                          <a:ln>
                            <a:noFill/>
                          </a:ln>
                          <a:solidFill>
                            <a:schemeClr val="tx1"/>
                          </a:solidFill>
                          <a:effectLst/>
                          <a:latin typeface="Calibri" pitchFamily="34" charset="0"/>
                        </a:rPr>
                        <a:t>MOD</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MS</a:t>
                      </a:r>
                      <a:r>
                        <a:rPr kumimoji="0" lang="cs-CZ" sz="1600" b="1" i="0" u="none" strike="noStrike" cap="none" normalizeH="0" baseline="-25000" smtClean="0">
                          <a:ln>
                            <a:noFill/>
                          </a:ln>
                          <a:solidFill>
                            <a:schemeClr val="tx1"/>
                          </a:solidFill>
                          <a:effectLst/>
                          <a:latin typeface="Calibri" pitchFamily="34" charset="0"/>
                        </a:rPr>
                        <a:t>MOD </a:t>
                      </a:r>
                      <a:r>
                        <a:rPr kumimoji="0" lang="cs-CZ" sz="1600" b="1" i="0" u="none" strike="noStrike" cap="none" normalizeH="0" baseline="0" smtClean="0">
                          <a:ln>
                            <a:noFill/>
                          </a:ln>
                          <a:solidFill>
                            <a:schemeClr val="tx1"/>
                          </a:solidFill>
                          <a:effectLst/>
                          <a:latin typeface="Calibri" pitchFamily="34" charset="0"/>
                        </a:rPr>
                        <a:t>/ MS</a:t>
                      </a:r>
                      <a:r>
                        <a:rPr kumimoji="0" lang="cs-CZ" sz="1600" b="1" i="0" u="none" strike="noStrike" cap="none" normalizeH="0" baseline="-25000" smtClean="0">
                          <a:ln>
                            <a:noFill/>
                          </a:ln>
                          <a:solidFill>
                            <a:schemeClr val="tx1"/>
                          </a:solidFill>
                          <a:effectLst/>
                          <a:latin typeface="Calibri" pitchFamily="34" charset="0"/>
                        </a:rPr>
                        <a:t>R</a:t>
                      </a:r>
                    </a:p>
                  </a:txBody>
                  <a:tcPr marT="45721" marB="45721" anchor="ctr"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tr>
              <a:tr h="46991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accent2"/>
                          </a:solidFill>
                          <a:effectLst/>
                          <a:latin typeface="Calibri" pitchFamily="34" charset="0"/>
                        </a:rPr>
                        <a:t>Residuum</a:t>
                      </a:r>
                    </a:p>
                  </a:txBody>
                  <a:tcPr marT="45721" marB="45721" anchor="ctr" horzOverflow="overflow">
                    <a:lnL cap="flat">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na - 2</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SS</a:t>
                      </a:r>
                      <a:r>
                        <a:rPr kumimoji="0" lang="cs-CZ" sz="1600" b="1" i="0" u="none" strike="noStrike" cap="none" normalizeH="0" baseline="-25000" smtClean="0">
                          <a:ln>
                            <a:noFill/>
                          </a:ln>
                          <a:solidFill>
                            <a:schemeClr val="tx1"/>
                          </a:solidFill>
                          <a:effectLst/>
                          <a:latin typeface="Calibri" pitchFamily="34" charset="0"/>
                        </a:rPr>
                        <a:t>R</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MS</a:t>
                      </a:r>
                      <a:r>
                        <a:rPr kumimoji="0" lang="cs-CZ" sz="1600" b="1" i="0" u="none" strike="noStrike" cap="none" normalizeH="0" baseline="-25000" smtClean="0">
                          <a:ln>
                            <a:noFill/>
                          </a:ln>
                          <a:solidFill>
                            <a:schemeClr val="tx1"/>
                          </a:solidFill>
                          <a:effectLst/>
                          <a:latin typeface="Calibri" pitchFamily="34" charset="0"/>
                        </a:rPr>
                        <a:t>R</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smtClean="0">
                        <a:ln>
                          <a:noFill/>
                        </a:ln>
                        <a:solidFill>
                          <a:schemeClr val="tx1"/>
                        </a:solidFill>
                        <a:effectLst/>
                        <a:latin typeface="Calibri" pitchFamily="34" charset="0"/>
                      </a:endParaRPr>
                    </a:p>
                  </a:txBody>
                  <a:tcPr marT="45721" marB="45721" anchor="ctr" horzOverflow="overflow">
                    <a:lnL>
                      <a:noFill/>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tr>
              <a:tr h="4381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accent2"/>
                          </a:solidFill>
                          <a:effectLst/>
                          <a:latin typeface="Calibri" pitchFamily="34" charset="0"/>
                        </a:rPr>
                        <a:t>celkem</a:t>
                      </a:r>
                    </a:p>
                  </a:txBody>
                  <a:tcPr marT="45721" marB="45721" anchor="ctr"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na - 1</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SS</a:t>
                      </a:r>
                      <a:r>
                        <a:rPr kumimoji="0" lang="cs-CZ" sz="1600" b="1" i="0" u="none" strike="noStrike" cap="none" normalizeH="0" baseline="-25000" smtClean="0">
                          <a:ln>
                            <a:noFill/>
                          </a:ln>
                          <a:solidFill>
                            <a:schemeClr val="tx1"/>
                          </a:solidFill>
                          <a:effectLst/>
                          <a:latin typeface="Calibri" pitchFamily="34" charset="0"/>
                        </a:rPr>
                        <a:t>T</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smtClean="0">
                        <a:ln>
                          <a:noFill/>
                        </a:ln>
                        <a:solidFill>
                          <a:schemeClr val="tx1"/>
                        </a:solidFill>
                        <a:effectLst/>
                        <a:latin typeface="Calibri" pitchFamily="34" charset="0"/>
                      </a:endParaRP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smtClean="0">
                        <a:ln>
                          <a:noFill/>
                        </a:ln>
                        <a:solidFill>
                          <a:schemeClr val="tx1"/>
                        </a:solidFill>
                        <a:effectLst/>
                        <a:latin typeface="Calibri" pitchFamily="34" charset="0"/>
                      </a:endParaRPr>
                    </a:p>
                  </a:txBody>
                  <a:tcPr marT="45721" marB="45721" anchor="ctr"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3754395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Kroky regresní analýzy</a:t>
            </a:r>
            <a:endParaRPr lang="cs-CZ" dirty="0"/>
          </a:p>
        </p:txBody>
      </p:sp>
      <p:sp>
        <p:nvSpPr>
          <p:cNvPr id="3" name="Content Placeholder 2"/>
          <p:cNvSpPr>
            <a:spLocks noGrp="1"/>
          </p:cNvSpPr>
          <p:nvPr>
            <p:ph idx="1"/>
          </p:nvPr>
        </p:nvSpPr>
        <p:spPr/>
        <p:txBody>
          <a:bodyPr/>
          <a:lstStyle/>
          <a:p>
            <a:r>
              <a:rPr lang="cs-CZ" dirty="0" smtClean="0"/>
              <a:t>Regresní analýza (a obecně i jiné stochastické modely) by měla probíhat v následujících krocích</a:t>
            </a:r>
          </a:p>
          <a:p>
            <a:pPr marL="800100" lvl="1" indent="-342900">
              <a:buFont typeface="+mj-lt"/>
              <a:buAutoNum type="arabicPeriod"/>
            </a:pPr>
            <a:r>
              <a:rPr lang="cs-CZ" dirty="0" smtClean="0"/>
              <a:t>Ověření obecných předpokladů – normalita dat, linearita vztahu</a:t>
            </a:r>
          </a:p>
          <a:p>
            <a:pPr marL="800100" lvl="1" indent="-342900">
              <a:buFont typeface="+mj-lt"/>
              <a:buAutoNum type="arabicPeriod"/>
            </a:pPr>
            <a:r>
              <a:rPr lang="cs-CZ" dirty="0" smtClean="0"/>
              <a:t>Výpočet modelu</a:t>
            </a:r>
          </a:p>
          <a:p>
            <a:pPr marL="800100" lvl="1" indent="-342900">
              <a:buFont typeface="+mj-lt"/>
              <a:buAutoNum type="arabicPeriod"/>
            </a:pPr>
            <a:r>
              <a:rPr lang="cs-CZ" dirty="0" smtClean="0"/>
              <a:t>Analýza reziduí modelu umožňující ověřit vhodnost aplikace lineárního nebo jiného modelu</a:t>
            </a:r>
          </a:p>
          <a:p>
            <a:pPr marL="800100" lvl="1" indent="-342900">
              <a:buFont typeface="+mj-lt"/>
              <a:buAutoNum type="arabicPeriod"/>
            </a:pPr>
            <a:r>
              <a:rPr lang="cs-CZ" dirty="0" smtClean="0"/>
              <a:t>Analýza vyčepané variability testující, zda model variabilitu dat významně vysvětluje</a:t>
            </a:r>
          </a:p>
          <a:p>
            <a:pPr marL="800100" lvl="1" indent="-342900">
              <a:buFont typeface="+mj-lt"/>
              <a:buAutoNum type="arabicPeriod"/>
            </a:pPr>
            <a:r>
              <a:rPr lang="cs-CZ" dirty="0" smtClean="0"/>
              <a:t>Testování regresních koeficientů </a:t>
            </a:r>
          </a:p>
          <a:p>
            <a:pPr marL="1200150" lvl="2" indent="-342900">
              <a:buFont typeface="+mj-lt"/>
              <a:buAutoNum type="arabicPeriod"/>
            </a:pPr>
            <a:r>
              <a:rPr lang="cs-CZ" dirty="0" smtClean="0"/>
              <a:t>Posouzení významnosti komponent modelu</a:t>
            </a:r>
          </a:p>
          <a:p>
            <a:pPr marL="1200150" lvl="2" indent="-342900">
              <a:buFont typeface="+mj-lt"/>
              <a:buAutoNum type="arabicPeriod"/>
            </a:pPr>
            <a:r>
              <a:rPr lang="cs-CZ" dirty="0" smtClean="0"/>
              <a:t>Praktická smysluplnost modelu</a:t>
            </a:r>
          </a:p>
          <a:p>
            <a:pPr marL="800100" lvl="1" indent="-342900">
              <a:buFont typeface="+mj-lt"/>
              <a:buAutoNum type="arabicPeriod"/>
            </a:pPr>
            <a:r>
              <a:rPr lang="cs-CZ" dirty="0" smtClean="0"/>
              <a:t>Závěr o využitelnosti a smysluplnosti modelu </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39</a:t>
            </a:fld>
            <a:endParaRPr lang="cs-CZ"/>
          </a:p>
        </p:txBody>
      </p:sp>
    </p:spTree>
    <p:extLst>
      <p:ext uri="{BB962C8B-B14F-4D97-AF65-F5344CB8AC3E}">
        <p14:creationId xmlns:p14="http://schemas.microsoft.com/office/powerpoint/2010/main" val="1909123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Kombinace typu predikované proměnné a prediktorů</a:t>
            </a:r>
          </a:p>
        </p:txBody>
      </p:sp>
      <p:sp>
        <p:nvSpPr>
          <p:cNvPr id="3" name="Content Placeholder 2"/>
          <p:cNvSpPr>
            <a:spLocks noGrp="1"/>
          </p:cNvSpPr>
          <p:nvPr>
            <p:ph idx="1"/>
          </p:nvPr>
        </p:nvSpPr>
        <p:spPr>
          <a:xfrm>
            <a:off x="179512" y="3429000"/>
            <a:ext cx="8784976" cy="2880320"/>
          </a:xfrm>
        </p:spPr>
        <p:txBody>
          <a:bodyPr>
            <a:normAutofit fontScale="92500" lnSpcReduction="20000"/>
          </a:bodyPr>
          <a:lstStyle/>
          <a:p>
            <a:r>
              <a:rPr lang="cs-CZ" dirty="0" smtClean="0"/>
              <a:t>Y – predikovaná proměnná</a:t>
            </a:r>
          </a:p>
          <a:p>
            <a:r>
              <a:rPr lang="cs-CZ" dirty="0" smtClean="0"/>
              <a:t>X – prediktor</a:t>
            </a:r>
          </a:p>
          <a:p>
            <a:endParaRPr lang="cs-CZ" dirty="0"/>
          </a:p>
          <a:p>
            <a:r>
              <a:rPr lang="cs-CZ" dirty="0" smtClean="0"/>
              <a:t>Binární proměnné jsou častou používány jako prediktory v regresi nebo ordinační analýze</a:t>
            </a:r>
          </a:p>
          <a:p>
            <a:r>
              <a:rPr lang="cs-CZ" dirty="0" smtClean="0"/>
              <a:t>Kategoriální proměnné jsou často překódovány do dummies, tedy do binárních proměnných</a:t>
            </a:r>
          </a:p>
          <a:p>
            <a:r>
              <a:rPr lang="cs-CZ" dirty="0" smtClean="0"/>
              <a:t>Spojité proměnné nemusí být pouze normálně rozděleny a v lineárním vztahu, nicméně v takovém případě je nutné použít trasnformace nebo nelineární regrese/zobecněných lineárních modelů</a:t>
            </a:r>
          </a:p>
          <a:p>
            <a:r>
              <a:rPr lang="cs-CZ" dirty="0" smtClean="0"/>
              <a:t>Existují i přístupy kombinující jako prediktory spojité i binární/kategoriální proměnné</a:t>
            </a:r>
          </a:p>
          <a:p>
            <a:r>
              <a:rPr lang="cs-CZ" dirty="0" smtClean="0"/>
              <a:t>Častým přístupem je také konverze spojitých proměnných na binární s jasnou interpretací dělícího bodu</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4</a:t>
            </a:fld>
            <a:endParaRPr lang="cs-CZ" dirty="0"/>
          </a:p>
        </p:txBody>
      </p:sp>
      <p:graphicFrame>
        <p:nvGraphicFramePr>
          <p:cNvPr id="5" name="Table 4"/>
          <p:cNvGraphicFramePr>
            <a:graphicFrameLocks noGrp="1"/>
          </p:cNvGraphicFramePr>
          <p:nvPr>
            <p:extLst>
              <p:ext uri="{D42A27DB-BD31-4B8C-83A1-F6EECF244321}">
                <p14:modId xmlns:p14="http://schemas.microsoft.com/office/powerpoint/2010/main" val="895752879"/>
              </p:ext>
            </p:extLst>
          </p:nvPr>
        </p:nvGraphicFramePr>
        <p:xfrm>
          <a:off x="467544" y="1052736"/>
          <a:ext cx="7992888" cy="2225040"/>
        </p:xfrm>
        <a:graphic>
          <a:graphicData uri="http://schemas.openxmlformats.org/drawingml/2006/table">
            <a:tbl>
              <a:tblPr firstRow="1" bandRow="1">
                <a:tableStyleId>{5C22544A-7EE6-4342-B048-85BDC9FD1C3A}</a:tableStyleId>
              </a:tblPr>
              <a:tblGrid>
                <a:gridCol w="1440160"/>
                <a:gridCol w="936104"/>
                <a:gridCol w="2160240"/>
                <a:gridCol w="3456384"/>
              </a:tblGrid>
              <a:tr h="370840">
                <a:tc>
                  <a:txBody>
                    <a:bodyPr/>
                    <a:lstStyle/>
                    <a:p>
                      <a:r>
                        <a:rPr lang="cs-CZ" dirty="0" smtClean="0"/>
                        <a:t>Typ Y</a:t>
                      </a:r>
                      <a:endParaRPr lang="cs-CZ" dirty="0"/>
                    </a:p>
                  </a:txBody>
                  <a:tcPr/>
                </a:tc>
                <a:tc>
                  <a:txBody>
                    <a:bodyPr/>
                    <a:lstStyle/>
                    <a:p>
                      <a:r>
                        <a:rPr lang="cs-CZ" dirty="0" smtClean="0"/>
                        <a:t>Počet Y</a:t>
                      </a:r>
                      <a:endParaRPr lang="cs-CZ" dirty="0"/>
                    </a:p>
                  </a:txBody>
                  <a:tcPr/>
                </a:tc>
                <a:tc>
                  <a:txBody>
                    <a:bodyPr/>
                    <a:lstStyle/>
                    <a:p>
                      <a:r>
                        <a:rPr lang="cs-CZ" dirty="0" smtClean="0"/>
                        <a:t>Typ X</a:t>
                      </a:r>
                      <a:endParaRPr lang="cs-CZ" dirty="0"/>
                    </a:p>
                  </a:txBody>
                  <a:tcPr/>
                </a:tc>
                <a:tc>
                  <a:txBody>
                    <a:bodyPr/>
                    <a:lstStyle/>
                    <a:p>
                      <a:r>
                        <a:rPr lang="cs-CZ" dirty="0" smtClean="0"/>
                        <a:t>Metoda</a:t>
                      </a:r>
                      <a:endParaRPr lang="cs-CZ" dirty="0"/>
                    </a:p>
                  </a:txBody>
                  <a:tcPr/>
                </a:tc>
              </a:tr>
              <a:tr h="370840">
                <a:tc>
                  <a:txBody>
                    <a:bodyPr/>
                    <a:lstStyle/>
                    <a:p>
                      <a:r>
                        <a:rPr lang="cs-CZ" dirty="0" smtClean="0"/>
                        <a:t>Spojitá</a:t>
                      </a:r>
                      <a:endParaRPr lang="cs-CZ" dirty="0"/>
                    </a:p>
                  </a:txBody>
                  <a:tcPr/>
                </a:tc>
                <a:tc>
                  <a:txBody>
                    <a:bodyPr/>
                    <a:lstStyle/>
                    <a:p>
                      <a:r>
                        <a:rPr lang="cs-CZ" dirty="0" smtClean="0"/>
                        <a:t>1</a:t>
                      </a:r>
                      <a:endParaRPr lang="cs-CZ" dirty="0"/>
                    </a:p>
                  </a:txBody>
                  <a:tcPr/>
                </a:tc>
                <a:tc>
                  <a:txBody>
                    <a:bodyPr/>
                    <a:lstStyle/>
                    <a:p>
                      <a:r>
                        <a:rPr lang="cs-CZ" dirty="0" smtClean="0"/>
                        <a:t>Spojitá (binární)</a:t>
                      </a:r>
                      <a:endParaRPr lang="cs-CZ" dirty="0"/>
                    </a:p>
                  </a:txBody>
                  <a:tcPr/>
                </a:tc>
                <a:tc>
                  <a:txBody>
                    <a:bodyPr/>
                    <a:lstStyle/>
                    <a:p>
                      <a:r>
                        <a:rPr lang="cs-CZ" dirty="0" smtClean="0"/>
                        <a:t>Linární regrese</a:t>
                      </a:r>
                      <a:endParaRPr lang="cs-CZ" dirty="0"/>
                    </a:p>
                  </a:txBody>
                  <a:tcPr/>
                </a:tc>
              </a:tr>
              <a:tr h="370840">
                <a:tc>
                  <a:txBody>
                    <a:bodyPr/>
                    <a:lstStyle/>
                    <a:p>
                      <a:r>
                        <a:rPr lang="cs-CZ" dirty="0" smtClean="0"/>
                        <a:t>Spojitá</a:t>
                      </a:r>
                      <a:endParaRPr lang="cs-CZ" dirty="0"/>
                    </a:p>
                  </a:txBody>
                  <a:tcPr/>
                </a:tc>
                <a:tc>
                  <a:txBody>
                    <a:bodyPr/>
                    <a:lstStyle/>
                    <a:p>
                      <a:r>
                        <a:rPr lang="cs-CZ" dirty="0" smtClean="0"/>
                        <a:t>1</a:t>
                      </a:r>
                      <a:endParaRPr lang="cs-CZ" dirty="0"/>
                    </a:p>
                  </a:txBody>
                  <a:tcPr/>
                </a:tc>
                <a:tc>
                  <a:txBody>
                    <a:bodyPr/>
                    <a:lstStyle/>
                    <a:p>
                      <a:r>
                        <a:rPr lang="cs-CZ" dirty="0" smtClean="0"/>
                        <a:t>Binární, kategoriální </a:t>
                      </a:r>
                      <a:endParaRPr lang="cs-CZ" dirty="0"/>
                    </a:p>
                  </a:txBody>
                  <a:tcPr/>
                </a:tc>
                <a:tc>
                  <a:txBody>
                    <a:bodyPr/>
                    <a:lstStyle/>
                    <a:p>
                      <a:r>
                        <a:rPr lang="cs-CZ" dirty="0" smtClean="0"/>
                        <a:t>ANOVA</a:t>
                      </a:r>
                      <a:endParaRPr lang="cs-CZ" dirty="0"/>
                    </a:p>
                  </a:txBody>
                  <a:tcPr/>
                </a:tc>
              </a:tr>
              <a:tr h="370840">
                <a:tc>
                  <a:txBody>
                    <a:bodyPr/>
                    <a:lstStyle/>
                    <a:p>
                      <a:r>
                        <a:rPr lang="cs-CZ" dirty="0" smtClean="0"/>
                        <a:t>Spojitá</a:t>
                      </a:r>
                      <a:endParaRPr lang="cs-CZ" dirty="0"/>
                    </a:p>
                  </a:txBody>
                  <a:tcPr/>
                </a:tc>
                <a:tc>
                  <a:txBody>
                    <a:bodyPr/>
                    <a:lstStyle/>
                    <a:p>
                      <a:r>
                        <a:rPr lang="cs-CZ" dirty="0" smtClean="0"/>
                        <a:t>více</a:t>
                      </a:r>
                      <a:endParaRPr lang="cs-CZ" dirty="0"/>
                    </a:p>
                  </a:txBody>
                  <a:tcPr/>
                </a:tc>
                <a:tc>
                  <a:txBody>
                    <a:bodyPr/>
                    <a:lstStyle/>
                    <a:p>
                      <a:r>
                        <a:rPr lang="cs-CZ" dirty="0" smtClean="0"/>
                        <a:t>Spojitá (binární)</a:t>
                      </a:r>
                      <a:endParaRPr lang="cs-CZ" dirty="0"/>
                    </a:p>
                  </a:txBody>
                  <a:tcPr/>
                </a:tc>
                <a:tc>
                  <a:txBody>
                    <a:bodyPr/>
                    <a:lstStyle/>
                    <a:p>
                      <a:r>
                        <a:rPr lang="cs-CZ" dirty="0" smtClean="0"/>
                        <a:t>RDA, CCA, CC, co-inertia</a:t>
                      </a:r>
                      <a:endParaRPr lang="cs-CZ" dirty="0"/>
                    </a:p>
                  </a:txBody>
                  <a:tcPr/>
                </a:tc>
              </a:tr>
              <a:tr h="370840">
                <a:tc>
                  <a:txBody>
                    <a:bodyPr/>
                    <a:lstStyle/>
                    <a:p>
                      <a:r>
                        <a:rPr lang="cs-CZ" dirty="0" smtClean="0"/>
                        <a:t>Binární</a:t>
                      </a:r>
                      <a:endParaRPr lang="cs-CZ" dirty="0"/>
                    </a:p>
                  </a:txBody>
                  <a:tcPr/>
                </a:tc>
                <a:tc>
                  <a:txBody>
                    <a:bodyPr/>
                    <a:lstStyle/>
                    <a:p>
                      <a:r>
                        <a:rPr lang="cs-CZ" dirty="0" smtClean="0"/>
                        <a:t>1</a:t>
                      </a:r>
                      <a:endParaRPr lang="cs-CZ" dirty="0"/>
                    </a:p>
                  </a:txBody>
                  <a:tcPr/>
                </a:tc>
                <a:tc>
                  <a:txBody>
                    <a:bodyPr/>
                    <a:lstStyle/>
                    <a:p>
                      <a:r>
                        <a:rPr lang="cs-CZ" dirty="0" smtClean="0"/>
                        <a:t>Spojitá (binární)</a:t>
                      </a:r>
                      <a:endParaRPr lang="cs-CZ" dirty="0"/>
                    </a:p>
                  </a:txBody>
                  <a:tcPr/>
                </a:tc>
                <a:tc>
                  <a:txBody>
                    <a:bodyPr/>
                    <a:lstStyle/>
                    <a:p>
                      <a:r>
                        <a:rPr lang="cs-CZ" dirty="0" smtClean="0"/>
                        <a:t>Logistická regrese</a:t>
                      </a:r>
                      <a:endParaRPr lang="cs-CZ" dirty="0"/>
                    </a:p>
                  </a:txBody>
                  <a:tcPr/>
                </a:tc>
              </a:tr>
              <a:tr h="370840">
                <a:tc>
                  <a:txBody>
                    <a:bodyPr/>
                    <a:lstStyle/>
                    <a:p>
                      <a:r>
                        <a:rPr lang="cs-CZ" dirty="0" smtClean="0"/>
                        <a:t>Kategoriální</a:t>
                      </a:r>
                      <a:endParaRPr lang="cs-CZ" dirty="0"/>
                    </a:p>
                  </a:txBody>
                  <a:tcPr/>
                </a:tc>
                <a:tc>
                  <a:txBody>
                    <a:bodyPr/>
                    <a:lstStyle/>
                    <a:p>
                      <a:r>
                        <a:rPr lang="cs-CZ" dirty="0" smtClean="0"/>
                        <a:t>1</a:t>
                      </a:r>
                      <a:endParaRPr lang="cs-CZ" dirty="0"/>
                    </a:p>
                  </a:txBody>
                  <a:tcPr/>
                </a:tc>
                <a:tc>
                  <a:txBody>
                    <a:bodyPr/>
                    <a:lstStyle/>
                    <a:p>
                      <a:r>
                        <a:rPr lang="cs-CZ" dirty="0" smtClean="0"/>
                        <a:t>Spojitá (binární)</a:t>
                      </a:r>
                      <a:endParaRPr lang="cs-CZ" dirty="0"/>
                    </a:p>
                  </a:txBody>
                  <a:tcPr/>
                </a:tc>
                <a:tc>
                  <a:txBody>
                    <a:bodyPr/>
                    <a:lstStyle/>
                    <a:p>
                      <a:r>
                        <a:rPr lang="cs-CZ" dirty="0" smtClean="0"/>
                        <a:t>Diskriminační analýza</a:t>
                      </a:r>
                      <a:endParaRPr lang="cs-CZ" dirty="0"/>
                    </a:p>
                  </a:txBody>
                  <a:tcPr/>
                </a:tc>
              </a:tr>
            </a:tbl>
          </a:graphicData>
        </a:graphic>
      </p:graphicFrame>
    </p:spTree>
    <p:extLst>
      <p:ext uri="{BB962C8B-B14F-4D97-AF65-F5344CB8AC3E}">
        <p14:creationId xmlns:p14="http://schemas.microsoft.com/office/powerpoint/2010/main" val="3963129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Obecné zásady tvorby predikčních modelů</a:t>
            </a:r>
            <a:endParaRPr lang="cs-CZ" dirty="0"/>
          </a:p>
        </p:txBody>
      </p:sp>
      <p:sp>
        <p:nvSpPr>
          <p:cNvPr id="3" name="Content Placeholder 2"/>
          <p:cNvSpPr>
            <a:spLocks noGrp="1"/>
          </p:cNvSpPr>
          <p:nvPr>
            <p:ph idx="1"/>
          </p:nvPr>
        </p:nvSpPr>
        <p:spPr/>
        <p:txBody>
          <a:bodyPr/>
          <a:lstStyle/>
          <a:p>
            <a:r>
              <a:rPr lang="cs-CZ" dirty="0" smtClean="0"/>
              <a:t>Požadavky na kvalitní predikční model</a:t>
            </a:r>
          </a:p>
          <a:p>
            <a:pPr lvl="1"/>
            <a:r>
              <a:rPr lang="cs-CZ" dirty="0" smtClean="0"/>
              <a:t>Maximální predikční síla</a:t>
            </a:r>
          </a:p>
          <a:p>
            <a:pPr lvl="1"/>
            <a:r>
              <a:rPr lang="cs-CZ" dirty="0" smtClean="0"/>
              <a:t>Maximální </a:t>
            </a:r>
            <a:r>
              <a:rPr lang="cs-CZ" dirty="0" err="1" smtClean="0"/>
              <a:t>interpretovatelnost</a:t>
            </a:r>
            <a:r>
              <a:rPr lang="cs-CZ" dirty="0" smtClean="0"/>
              <a:t> </a:t>
            </a:r>
          </a:p>
          <a:p>
            <a:pPr lvl="1"/>
            <a:r>
              <a:rPr lang="cs-CZ" dirty="0" smtClean="0"/>
              <a:t>Minimální složitost</a:t>
            </a:r>
          </a:p>
          <a:p>
            <a:r>
              <a:rPr lang="cs-CZ" dirty="0" smtClean="0"/>
              <a:t>Tvorba modelů</a:t>
            </a:r>
          </a:p>
          <a:p>
            <a:pPr lvl="1"/>
            <a:r>
              <a:rPr lang="cs-CZ" dirty="0" smtClean="0"/>
              <a:t>Neobsahuje redundantní proměnné</a:t>
            </a:r>
          </a:p>
          <a:p>
            <a:pPr lvl="1"/>
            <a:r>
              <a:rPr lang="cs-CZ" dirty="0" smtClean="0"/>
              <a:t>Je otestován na nezávislých datech</a:t>
            </a:r>
          </a:p>
          <a:p>
            <a:r>
              <a:rPr lang="cs-CZ" dirty="0" smtClean="0"/>
              <a:t>Výběr proměnných </a:t>
            </a:r>
          </a:p>
          <a:p>
            <a:pPr lvl="1"/>
            <a:r>
              <a:rPr lang="cs-CZ" dirty="0" smtClean="0"/>
              <a:t>Algoritmy typu </a:t>
            </a:r>
            <a:r>
              <a:rPr lang="cs-CZ" dirty="0" err="1" smtClean="0"/>
              <a:t>dopředné</a:t>
            </a:r>
            <a:r>
              <a:rPr lang="cs-CZ" dirty="0" smtClean="0"/>
              <a:t> a zpětné eliminace jsou pouze pomocným ukazatelem při výběru proměnných finálního modelu</a:t>
            </a:r>
          </a:p>
          <a:p>
            <a:pPr lvl="1"/>
            <a:r>
              <a:rPr lang="cs-CZ" dirty="0" smtClean="0"/>
              <a:t>Při výběru proměnných se uplatní jak klasické statistické metody (ANOVA), tak expertní znalost významu proměnných a jejich zastupitelnosti</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Vytváření modelů</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6</a:t>
            </a:fld>
            <a:endParaRPr lang="cs-CZ"/>
          </a:p>
        </p:txBody>
      </p:sp>
      <p:sp>
        <p:nvSpPr>
          <p:cNvPr id="5" name="Text Box 6"/>
          <p:cNvSpPr txBox="1">
            <a:spLocks noChangeArrowheads="1"/>
          </p:cNvSpPr>
          <p:nvPr/>
        </p:nvSpPr>
        <p:spPr bwMode="auto">
          <a:xfrm>
            <a:off x="3457575" y="2670175"/>
            <a:ext cx="1231900" cy="304800"/>
          </a:xfrm>
          <a:prstGeom prst="rect">
            <a:avLst/>
          </a:prstGeom>
          <a:noFill/>
          <a:ln w="9525">
            <a:noFill/>
            <a:miter lim="800000"/>
            <a:headEnd/>
            <a:tailEnd/>
          </a:ln>
        </p:spPr>
        <p:txBody>
          <a:bodyPr wrap="none">
            <a:spAutoFit/>
          </a:bodyPr>
          <a:lstStyle/>
          <a:p>
            <a:r>
              <a:rPr lang="cs-CZ" sz="1400" i="0">
                <a:latin typeface="Verdana" pitchFamily="34" charset="0"/>
              </a:rPr>
              <a:t>Prediktory</a:t>
            </a:r>
          </a:p>
        </p:txBody>
      </p:sp>
      <p:sp>
        <p:nvSpPr>
          <p:cNvPr id="6" name="Text Box 7"/>
          <p:cNvSpPr txBox="1">
            <a:spLocks noChangeArrowheads="1"/>
          </p:cNvSpPr>
          <p:nvPr/>
        </p:nvSpPr>
        <p:spPr bwMode="auto">
          <a:xfrm rot="16200000">
            <a:off x="2316957" y="1885156"/>
            <a:ext cx="1849438" cy="517525"/>
          </a:xfrm>
          <a:prstGeom prst="rect">
            <a:avLst/>
          </a:prstGeom>
          <a:noFill/>
          <a:ln w="9525">
            <a:noFill/>
            <a:miter lim="800000"/>
            <a:headEnd/>
            <a:tailEnd/>
          </a:ln>
        </p:spPr>
        <p:txBody>
          <a:bodyPr>
            <a:spAutoFit/>
          </a:bodyPr>
          <a:lstStyle/>
          <a:p>
            <a:pPr algn="ctr"/>
            <a:r>
              <a:rPr lang="cs-CZ" sz="1400" i="0">
                <a:latin typeface="Verdana" pitchFamily="34" charset="0"/>
              </a:rPr>
              <a:t>Vysvětlovaná proměnná</a:t>
            </a:r>
          </a:p>
        </p:txBody>
      </p:sp>
      <p:sp>
        <p:nvSpPr>
          <p:cNvPr id="7" name="Text Box 8"/>
          <p:cNvSpPr txBox="1">
            <a:spLocks noChangeArrowheads="1"/>
          </p:cNvSpPr>
          <p:nvPr/>
        </p:nvSpPr>
        <p:spPr bwMode="auto">
          <a:xfrm>
            <a:off x="417513" y="1571625"/>
            <a:ext cx="2132012" cy="366713"/>
          </a:xfrm>
          <a:prstGeom prst="rect">
            <a:avLst/>
          </a:prstGeom>
          <a:noFill/>
          <a:ln w="9525">
            <a:noFill/>
            <a:miter lim="800000"/>
            <a:headEnd/>
            <a:tailEnd/>
          </a:ln>
        </p:spPr>
        <p:txBody>
          <a:bodyPr wrap="none">
            <a:spAutoFit/>
          </a:bodyPr>
          <a:lstStyle/>
          <a:p>
            <a:r>
              <a:rPr lang="cs-CZ" sz="1400" b="0" i="0">
                <a:latin typeface="Verdana" pitchFamily="34" charset="0"/>
              </a:rPr>
              <a:t>1.Tvorba modelu</a:t>
            </a:r>
          </a:p>
        </p:txBody>
      </p:sp>
      <p:grpSp>
        <p:nvGrpSpPr>
          <p:cNvPr id="8" name="Group 21"/>
          <p:cNvGrpSpPr>
            <a:grpSpLocks/>
          </p:cNvGrpSpPr>
          <p:nvPr/>
        </p:nvGrpSpPr>
        <p:grpSpPr bwMode="auto">
          <a:xfrm>
            <a:off x="3597275" y="1643063"/>
            <a:ext cx="1119188" cy="1001712"/>
            <a:chOff x="2343" y="847"/>
            <a:chExt cx="705" cy="631"/>
          </a:xfrm>
        </p:grpSpPr>
        <p:sp>
          <p:nvSpPr>
            <p:cNvPr id="9" name="Line 4"/>
            <p:cNvSpPr>
              <a:spLocks noChangeShapeType="1"/>
            </p:cNvSpPr>
            <p:nvPr/>
          </p:nvSpPr>
          <p:spPr bwMode="auto">
            <a:xfrm>
              <a:off x="2343" y="847"/>
              <a:ext cx="0" cy="630"/>
            </a:xfrm>
            <a:prstGeom prst="line">
              <a:avLst/>
            </a:prstGeom>
            <a:noFill/>
            <a:ln w="38100">
              <a:solidFill>
                <a:schemeClr val="tx1"/>
              </a:solidFill>
              <a:round/>
              <a:headEnd/>
              <a:tailEnd/>
            </a:ln>
          </p:spPr>
          <p:txBody>
            <a:bodyPr/>
            <a:lstStyle/>
            <a:p>
              <a:endParaRPr lang="cs-CZ"/>
            </a:p>
          </p:txBody>
        </p:sp>
        <p:sp>
          <p:nvSpPr>
            <p:cNvPr id="10" name="Line 5"/>
            <p:cNvSpPr>
              <a:spLocks noChangeShapeType="1"/>
            </p:cNvSpPr>
            <p:nvPr/>
          </p:nvSpPr>
          <p:spPr bwMode="auto">
            <a:xfrm rot="-5400000">
              <a:off x="2657" y="1163"/>
              <a:ext cx="1" cy="630"/>
            </a:xfrm>
            <a:prstGeom prst="line">
              <a:avLst/>
            </a:prstGeom>
            <a:noFill/>
            <a:ln w="38100">
              <a:solidFill>
                <a:schemeClr val="tx1"/>
              </a:solidFill>
              <a:round/>
              <a:headEnd/>
              <a:tailEnd/>
            </a:ln>
          </p:spPr>
          <p:txBody>
            <a:bodyPr/>
            <a:lstStyle/>
            <a:p>
              <a:endParaRPr lang="cs-CZ"/>
            </a:p>
          </p:txBody>
        </p:sp>
        <p:sp>
          <p:nvSpPr>
            <p:cNvPr id="11" name="Oval 9"/>
            <p:cNvSpPr>
              <a:spLocks noChangeArrowheads="1"/>
            </p:cNvSpPr>
            <p:nvPr/>
          </p:nvSpPr>
          <p:spPr bwMode="auto">
            <a:xfrm>
              <a:off x="2417" y="1342"/>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2" name="Oval 10"/>
            <p:cNvSpPr>
              <a:spLocks noChangeArrowheads="1"/>
            </p:cNvSpPr>
            <p:nvPr/>
          </p:nvSpPr>
          <p:spPr bwMode="auto">
            <a:xfrm>
              <a:off x="2434" y="1174"/>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3" name="Oval 11"/>
            <p:cNvSpPr>
              <a:spLocks noChangeArrowheads="1"/>
            </p:cNvSpPr>
            <p:nvPr/>
          </p:nvSpPr>
          <p:spPr bwMode="auto">
            <a:xfrm>
              <a:off x="2613" y="1185"/>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4" name="Oval 12"/>
            <p:cNvSpPr>
              <a:spLocks noChangeArrowheads="1"/>
            </p:cNvSpPr>
            <p:nvPr/>
          </p:nvSpPr>
          <p:spPr bwMode="auto">
            <a:xfrm>
              <a:off x="2831" y="1125"/>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5" name="Oval 13"/>
            <p:cNvSpPr>
              <a:spLocks noChangeArrowheads="1"/>
            </p:cNvSpPr>
            <p:nvPr/>
          </p:nvSpPr>
          <p:spPr bwMode="auto">
            <a:xfrm>
              <a:off x="2755" y="957"/>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6" name="Oval 14"/>
            <p:cNvSpPr>
              <a:spLocks noChangeArrowheads="1"/>
            </p:cNvSpPr>
            <p:nvPr/>
          </p:nvSpPr>
          <p:spPr bwMode="auto">
            <a:xfrm>
              <a:off x="2897" y="897"/>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7" name="Line 15"/>
            <p:cNvSpPr>
              <a:spLocks noChangeShapeType="1"/>
            </p:cNvSpPr>
            <p:nvPr/>
          </p:nvSpPr>
          <p:spPr bwMode="auto">
            <a:xfrm flipV="1">
              <a:off x="2402" y="975"/>
              <a:ext cx="646" cy="373"/>
            </a:xfrm>
            <a:prstGeom prst="line">
              <a:avLst/>
            </a:prstGeom>
            <a:noFill/>
            <a:ln w="38100">
              <a:solidFill>
                <a:srgbClr val="0000FF"/>
              </a:solidFill>
              <a:round/>
              <a:headEnd/>
              <a:tailEnd/>
            </a:ln>
          </p:spPr>
          <p:txBody>
            <a:bodyPr/>
            <a:lstStyle/>
            <a:p>
              <a:endParaRPr lang="cs-CZ"/>
            </a:p>
          </p:txBody>
        </p:sp>
      </p:grpSp>
      <p:sp>
        <p:nvSpPr>
          <p:cNvPr id="18" name="Text Box 16"/>
          <p:cNvSpPr txBox="1">
            <a:spLocks noChangeArrowheads="1"/>
          </p:cNvSpPr>
          <p:nvPr/>
        </p:nvSpPr>
        <p:spPr bwMode="auto">
          <a:xfrm>
            <a:off x="5056188" y="1438275"/>
            <a:ext cx="3789362" cy="1558925"/>
          </a:xfrm>
          <a:prstGeom prst="rect">
            <a:avLst/>
          </a:prstGeom>
          <a:noFill/>
          <a:ln w="9525">
            <a:noFill/>
            <a:miter lim="800000"/>
            <a:headEnd/>
            <a:tailEnd/>
          </a:ln>
        </p:spPr>
        <p:txBody>
          <a:bodyPr>
            <a:spAutoFit/>
          </a:bodyPr>
          <a:lstStyle/>
          <a:p>
            <a:pPr>
              <a:buFontTx/>
              <a:buChar char="•"/>
            </a:pPr>
            <a:r>
              <a:rPr lang="cs-CZ" sz="1600" b="0" i="0">
                <a:latin typeface="Verdana" pitchFamily="34" charset="0"/>
              </a:rPr>
              <a:t>Parametry ovlivňující vysvětlovanou charakteristiku pacienta </a:t>
            </a:r>
          </a:p>
          <a:p>
            <a:pPr>
              <a:buFontTx/>
              <a:buChar char="•"/>
            </a:pPr>
            <a:r>
              <a:rPr lang="cs-CZ" sz="1600" b="0" i="0">
                <a:latin typeface="Verdana" pitchFamily="34" charset="0"/>
              </a:rPr>
              <a:t> Rovnice umožňující predikci  </a:t>
            </a:r>
          </a:p>
          <a:p>
            <a:pPr>
              <a:buFontTx/>
              <a:buChar char="•"/>
            </a:pPr>
            <a:r>
              <a:rPr lang="cs-CZ" sz="1600" b="0" i="0">
                <a:latin typeface="Verdana" pitchFamily="34" charset="0"/>
              </a:rPr>
              <a:t> Platnost modelu pouze v rozsahu prediktorů</a:t>
            </a:r>
          </a:p>
        </p:txBody>
      </p:sp>
      <p:sp>
        <p:nvSpPr>
          <p:cNvPr id="19" name="Text Box 17"/>
          <p:cNvSpPr txBox="1">
            <a:spLocks noChangeArrowheads="1"/>
          </p:cNvSpPr>
          <p:nvPr/>
        </p:nvSpPr>
        <p:spPr bwMode="auto">
          <a:xfrm>
            <a:off x="417513" y="3487738"/>
            <a:ext cx="2295525" cy="366712"/>
          </a:xfrm>
          <a:prstGeom prst="rect">
            <a:avLst/>
          </a:prstGeom>
          <a:noFill/>
          <a:ln w="9525">
            <a:noFill/>
            <a:miter lim="800000"/>
            <a:headEnd/>
            <a:tailEnd/>
          </a:ln>
        </p:spPr>
        <p:txBody>
          <a:bodyPr wrap="none">
            <a:spAutoFit/>
          </a:bodyPr>
          <a:lstStyle/>
          <a:p>
            <a:r>
              <a:rPr lang="cs-CZ" sz="1400" b="0" i="0">
                <a:latin typeface="Verdana" pitchFamily="34" charset="0"/>
              </a:rPr>
              <a:t>2.Validace modelu</a:t>
            </a:r>
          </a:p>
        </p:txBody>
      </p:sp>
      <p:sp>
        <p:nvSpPr>
          <p:cNvPr id="20" name="Rectangle 18"/>
          <p:cNvSpPr>
            <a:spLocks noChangeArrowheads="1"/>
          </p:cNvSpPr>
          <p:nvPr/>
        </p:nvSpPr>
        <p:spPr bwMode="auto">
          <a:xfrm>
            <a:off x="2989263" y="3363913"/>
            <a:ext cx="282575" cy="282575"/>
          </a:xfrm>
          <a:prstGeom prst="rect">
            <a:avLst/>
          </a:prstGeom>
          <a:solidFill>
            <a:srgbClr val="99CCFF"/>
          </a:solidFill>
          <a:ln w="9525">
            <a:solidFill>
              <a:schemeClr val="tx1"/>
            </a:solidFill>
            <a:miter lim="800000"/>
            <a:headEnd/>
            <a:tailEnd/>
          </a:ln>
        </p:spPr>
        <p:txBody>
          <a:bodyPr wrap="none" anchor="ctr"/>
          <a:lstStyle/>
          <a:p>
            <a:endParaRPr lang="cs-CZ" sz="1400" b="0" i="0">
              <a:latin typeface="Verdana" pitchFamily="34" charset="0"/>
            </a:endParaRPr>
          </a:p>
        </p:txBody>
      </p:sp>
      <p:sp>
        <p:nvSpPr>
          <p:cNvPr id="21" name="Rectangle 19"/>
          <p:cNvSpPr>
            <a:spLocks noChangeArrowheads="1"/>
          </p:cNvSpPr>
          <p:nvPr/>
        </p:nvSpPr>
        <p:spPr bwMode="auto">
          <a:xfrm>
            <a:off x="2989263" y="3641725"/>
            <a:ext cx="282575" cy="282575"/>
          </a:xfrm>
          <a:prstGeom prst="rect">
            <a:avLst/>
          </a:prstGeom>
          <a:solidFill>
            <a:srgbClr val="99CCFF"/>
          </a:solidFill>
          <a:ln w="9525">
            <a:solidFill>
              <a:schemeClr val="tx1"/>
            </a:solidFill>
            <a:miter lim="800000"/>
            <a:headEnd/>
            <a:tailEnd/>
          </a:ln>
        </p:spPr>
        <p:txBody>
          <a:bodyPr wrap="none" anchor="ctr"/>
          <a:lstStyle/>
          <a:p>
            <a:endParaRPr lang="cs-CZ" sz="1400" b="0" i="0">
              <a:latin typeface="Verdana" pitchFamily="34" charset="0"/>
            </a:endParaRPr>
          </a:p>
        </p:txBody>
      </p:sp>
      <p:sp>
        <p:nvSpPr>
          <p:cNvPr id="22" name="Rectangle 20"/>
          <p:cNvSpPr>
            <a:spLocks noChangeArrowheads="1"/>
          </p:cNvSpPr>
          <p:nvPr/>
        </p:nvSpPr>
        <p:spPr bwMode="auto">
          <a:xfrm>
            <a:off x="2989263" y="3917950"/>
            <a:ext cx="282575" cy="282575"/>
          </a:xfrm>
          <a:prstGeom prst="rect">
            <a:avLst/>
          </a:prstGeom>
          <a:solidFill>
            <a:srgbClr val="99CCFF"/>
          </a:solidFill>
          <a:ln w="9525">
            <a:solidFill>
              <a:schemeClr val="tx1"/>
            </a:solidFill>
            <a:miter lim="800000"/>
            <a:headEnd/>
            <a:tailEnd/>
          </a:ln>
        </p:spPr>
        <p:txBody>
          <a:bodyPr wrap="none" anchor="ctr"/>
          <a:lstStyle/>
          <a:p>
            <a:endParaRPr lang="cs-CZ" sz="1400" b="0" i="0">
              <a:latin typeface="Verdana" pitchFamily="34" charset="0"/>
            </a:endParaRPr>
          </a:p>
        </p:txBody>
      </p:sp>
      <p:pic>
        <p:nvPicPr>
          <p:cNvPr id="23" name="Picture 22"/>
          <p:cNvPicPr>
            <a:picLocks noChangeAspect="1" noChangeArrowheads="1"/>
          </p:cNvPicPr>
          <p:nvPr/>
        </p:nvPicPr>
        <p:blipFill>
          <a:blip r:embed="rId2" cstate="print"/>
          <a:srcRect/>
          <a:stretch>
            <a:fillRect/>
          </a:stretch>
        </p:blipFill>
        <p:spPr bwMode="auto">
          <a:xfrm>
            <a:off x="3608388" y="3314700"/>
            <a:ext cx="422275" cy="379413"/>
          </a:xfrm>
          <a:prstGeom prst="rect">
            <a:avLst/>
          </a:prstGeom>
          <a:noFill/>
          <a:ln w="9525">
            <a:noFill/>
            <a:miter lim="800000"/>
            <a:headEnd/>
            <a:tailEnd/>
          </a:ln>
        </p:spPr>
      </p:pic>
      <p:sp>
        <p:nvSpPr>
          <p:cNvPr id="24" name="Line 23"/>
          <p:cNvSpPr>
            <a:spLocks noChangeShapeType="1"/>
          </p:cNvSpPr>
          <p:nvPr/>
        </p:nvSpPr>
        <p:spPr bwMode="auto">
          <a:xfrm>
            <a:off x="3341688" y="3519488"/>
            <a:ext cx="174625" cy="0"/>
          </a:xfrm>
          <a:prstGeom prst="line">
            <a:avLst/>
          </a:prstGeom>
          <a:noFill/>
          <a:ln w="38100">
            <a:solidFill>
              <a:schemeClr val="tx1"/>
            </a:solidFill>
            <a:round/>
            <a:headEnd/>
            <a:tailEnd type="triangle" w="med" len="med"/>
          </a:ln>
        </p:spPr>
        <p:txBody>
          <a:bodyPr/>
          <a:lstStyle/>
          <a:p>
            <a:endParaRPr lang="cs-CZ"/>
          </a:p>
        </p:txBody>
      </p:sp>
      <p:sp>
        <p:nvSpPr>
          <p:cNvPr id="25" name="Line 24"/>
          <p:cNvSpPr>
            <a:spLocks noChangeShapeType="1"/>
          </p:cNvSpPr>
          <p:nvPr/>
        </p:nvSpPr>
        <p:spPr bwMode="auto">
          <a:xfrm flipH="1">
            <a:off x="3351213" y="3730625"/>
            <a:ext cx="439737" cy="69850"/>
          </a:xfrm>
          <a:prstGeom prst="line">
            <a:avLst/>
          </a:prstGeom>
          <a:noFill/>
          <a:ln w="38100">
            <a:solidFill>
              <a:schemeClr val="tx1"/>
            </a:solidFill>
            <a:round/>
            <a:headEnd/>
            <a:tailEnd type="triangle" w="med" len="med"/>
          </a:ln>
        </p:spPr>
        <p:txBody>
          <a:bodyPr/>
          <a:lstStyle/>
          <a:p>
            <a:endParaRPr lang="cs-CZ"/>
          </a:p>
        </p:txBody>
      </p:sp>
      <p:sp>
        <p:nvSpPr>
          <p:cNvPr id="26" name="Line 25"/>
          <p:cNvSpPr>
            <a:spLocks noChangeShapeType="1"/>
          </p:cNvSpPr>
          <p:nvPr/>
        </p:nvSpPr>
        <p:spPr bwMode="auto">
          <a:xfrm flipH="1">
            <a:off x="3351213" y="3767138"/>
            <a:ext cx="492125" cy="350837"/>
          </a:xfrm>
          <a:prstGeom prst="line">
            <a:avLst/>
          </a:prstGeom>
          <a:noFill/>
          <a:ln w="38100">
            <a:solidFill>
              <a:schemeClr val="tx1"/>
            </a:solidFill>
            <a:round/>
            <a:headEnd/>
            <a:tailEnd type="triangle" w="med" len="med"/>
          </a:ln>
        </p:spPr>
        <p:txBody>
          <a:bodyPr/>
          <a:lstStyle/>
          <a:p>
            <a:endParaRPr lang="cs-CZ"/>
          </a:p>
        </p:txBody>
      </p:sp>
      <p:sp>
        <p:nvSpPr>
          <p:cNvPr id="27" name="Text Box 26"/>
          <p:cNvSpPr txBox="1">
            <a:spLocks noChangeArrowheads="1"/>
          </p:cNvSpPr>
          <p:nvPr/>
        </p:nvSpPr>
        <p:spPr bwMode="auto">
          <a:xfrm>
            <a:off x="5056188" y="3211513"/>
            <a:ext cx="3789362" cy="1069975"/>
          </a:xfrm>
          <a:prstGeom prst="rect">
            <a:avLst/>
          </a:prstGeom>
          <a:noFill/>
          <a:ln w="9525">
            <a:noFill/>
            <a:miter lim="800000"/>
            <a:headEnd/>
            <a:tailEnd/>
          </a:ln>
        </p:spPr>
        <p:txBody>
          <a:bodyPr>
            <a:spAutoFit/>
          </a:bodyPr>
          <a:lstStyle/>
          <a:p>
            <a:pPr>
              <a:buFontTx/>
              <a:buChar char="•"/>
            </a:pPr>
            <a:r>
              <a:rPr lang="cs-CZ" sz="1600" b="0" i="0">
                <a:latin typeface="Verdana" pitchFamily="34" charset="0"/>
              </a:rPr>
              <a:t> Nebezpečí „přeučení“ modelu</a:t>
            </a:r>
          </a:p>
          <a:p>
            <a:pPr>
              <a:buFontTx/>
              <a:buChar char="•"/>
            </a:pPr>
            <a:r>
              <a:rPr lang="cs-CZ" sz="1600" b="0" i="0">
                <a:latin typeface="Verdana" pitchFamily="34" charset="0"/>
              </a:rPr>
              <a:t> Testování modelu na známých datech</a:t>
            </a:r>
          </a:p>
          <a:p>
            <a:pPr>
              <a:buFontTx/>
              <a:buChar char="•"/>
            </a:pPr>
            <a:r>
              <a:rPr lang="cs-CZ" sz="1600" b="0" i="0">
                <a:latin typeface="Verdana" pitchFamily="34" charset="0"/>
              </a:rPr>
              <a:t>Krosvalidace</a:t>
            </a:r>
          </a:p>
        </p:txBody>
      </p:sp>
      <p:sp>
        <p:nvSpPr>
          <p:cNvPr id="28" name="Text Box 27"/>
          <p:cNvSpPr txBox="1">
            <a:spLocks noChangeArrowheads="1"/>
          </p:cNvSpPr>
          <p:nvPr/>
        </p:nvSpPr>
        <p:spPr bwMode="auto">
          <a:xfrm>
            <a:off x="417513" y="5343525"/>
            <a:ext cx="2374900" cy="366713"/>
          </a:xfrm>
          <a:prstGeom prst="rect">
            <a:avLst/>
          </a:prstGeom>
          <a:noFill/>
          <a:ln w="9525">
            <a:noFill/>
            <a:miter lim="800000"/>
            <a:headEnd/>
            <a:tailEnd/>
          </a:ln>
        </p:spPr>
        <p:txBody>
          <a:bodyPr wrap="none">
            <a:spAutoFit/>
          </a:bodyPr>
          <a:lstStyle/>
          <a:p>
            <a:r>
              <a:rPr lang="cs-CZ" sz="1400" b="0" i="0">
                <a:latin typeface="Verdana" pitchFamily="34" charset="0"/>
              </a:rPr>
              <a:t>3. Aplikace modelu</a:t>
            </a:r>
          </a:p>
        </p:txBody>
      </p:sp>
      <p:pic>
        <p:nvPicPr>
          <p:cNvPr id="29" name="Picture 28"/>
          <p:cNvPicPr>
            <a:picLocks noChangeAspect="1" noChangeArrowheads="1"/>
          </p:cNvPicPr>
          <p:nvPr/>
        </p:nvPicPr>
        <p:blipFill>
          <a:blip r:embed="rId3" cstate="print"/>
          <a:srcRect/>
          <a:stretch>
            <a:fillRect/>
          </a:stretch>
        </p:blipFill>
        <p:spPr bwMode="auto">
          <a:xfrm>
            <a:off x="4364038" y="4652963"/>
            <a:ext cx="815975" cy="1416050"/>
          </a:xfrm>
          <a:prstGeom prst="rect">
            <a:avLst/>
          </a:prstGeom>
          <a:noFill/>
          <a:ln w="9525">
            <a:noFill/>
            <a:miter lim="800000"/>
            <a:headEnd/>
            <a:tailEnd/>
          </a:ln>
        </p:spPr>
      </p:pic>
      <p:sp>
        <p:nvSpPr>
          <p:cNvPr id="30" name="Text Box 29"/>
          <p:cNvSpPr txBox="1">
            <a:spLocks noChangeArrowheads="1"/>
          </p:cNvSpPr>
          <p:nvPr/>
        </p:nvSpPr>
        <p:spPr bwMode="auto">
          <a:xfrm>
            <a:off x="5486400" y="4660900"/>
            <a:ext cx="3789363" cy="1314450"/>
          </a:xfrm>
          <a:prstGeom prst="rect">
            <a:avLst/>
          </a:prstGeom>
          <a:noFill/>
          <a:ln w="9525">
            <a:noFill/>
            <a:miter lim="800000"/>
            <a:headEnd/>
            <a:tailEnd/>
          </a:ln>
        </p:spPr>
        <p:txBody>
          <a:bodyPr>
            <a:spAutoFit/>
          </a:bodyPr>
          <a:lstStyle/>
          <a:p>
            <a:pPr>
              <a:buFontTx/>
              <a:buChar char="•"/>
            </a:pPr>
            <a:r>
              <a:rPr lang="cs-CZ" sz="1600" b="0" i="0">
                <a:latin typeface="Verdana" pitchFamily="34" charset="0"/>
              </a:rPr>
              <a:t> Individuální predikce stavu nenámých pacientů</a:t>
            </a:r>
          </a:p>
          <a:p>
            <a:pPr>
              <a:buFontTx/>
              <a:buChar char="•"/>
            </a:pPr>
            <a:r>
              <a:rPr lang="cs-CZ" sz="1600" b="0" i="0">
                <a:latin typeface="Verdana" pitchFamily="34" charset="0"/>
              </a:rPr>
              <a:t> Model musí být podložen korektní statistikou a rozsáhlými daty</a:t>
            </a:r>
          </a:p>
        </p:txBody>
      </p:sp>
      <p:pic>
        <p:nvPicPr>
          <p:cNvPr id="31" name="Picture 30"/>
          <p:cNvPicPr>
            <a:picLocks noChangeAspect="1" noChangeArrowheads="1"/>
          </p:cNvPicPr>
          <p:nvPr/>
        </p:nvPicPr>
        <p:blipFill>
          <a:blip r:embed="rId4" cstate="print"/>
          <a:srcRect/>
          <a:stretch>
            <a:fillRect/>
          </a:stretch>
        </p:blipFill>
        <p:spPr bwMode="auto">
          <a:xfrm>
            <a:off x="2841625" y="5135563"/>
            <a:ext cx="754063" cy="754062"/>
          </a:xfrm>
          <a:prstGeom prst="rect">
            <a:avLst/>
          </a:prstGeom>
          <a:noFill/>
          <a:ln w="9525">
            <a:noFill/>
            <a:miter lim="800000"/>
            <a:headEnd/>
            <a:tailEnd/>
          </a:ln>
        </p:spPr>
      </p:pic>
      <p:sp>
        <p:nvSpPr>
          <p:cNvPr id="32" name="Line 31"/>
          <p:cNvSpPr>
            <a:spLocks noChangeShapeType="1"/>
          </p:cNvSpPr>
          <p:nvPr/>
        </p:nvSpPr>
        <p:spPr bwMode="auto">
          <a:xfrm flipV="1">
            <a:off x="3438525" y="5178425"/>
            <a:ext cx="939800" cy="373063"/>
          </a:xfrm>
          <a:prstGeom prst="line">
            <a:avLst/>
          </a:prstGeom>
          <a:noFill/>
          <a:ln w="38100">
            <a:solidFill>
              <a:schemeClr val="tx1"/>
            </a:solidFill>
            <a:round/>
            <a:headEnd/>
            <a:tailEnd type="triangle" w="med" len="med"/>
          </a:ln>
        </p:spPr>
        <p:txBody>
          <a:bodyPr/>
          <a:lstStyle/>
          <a:p>
            <a:endParaRPr lang="cs-CZ"/>
          </a:p>
        </p:txBody>
      </p:sp>
      <p:sp>
        <p:nvSpPr>
          <p:cNvPr id="33" name="Line 32"/>
          <p:cNvSpPr>
            <a:spLocks noChangeShapeType="1"/>
          </p:cNvSpPr>
          <p:nvPr/>
        </p:nvSpPr>
        <p:spPr bwMode="auto">
          <a:xfrm>
            <a:off x="3516313" y="5656263"/>
            <a:ext cx="1233487" cy="282575"/>
          </a:xfrm>
          <a:prstGeom prst="line">
            <a:avLst/>
          </a:prstGeom>
          <a:noFill/>
          <a:ln w="38100">
            <a:solidFill>
              <a:schemeClr val="tx1"/>
            </a:solidFill>
            <a:round/>
            <a:headEnd/>
            <a:tailEnd type="triangle" w="med" len="med"/>
          </a:ln>
        </p:spPr>
        <p:txBody>
          <a:bodyPr/>
          <a:lstStyle/>
          <a:p>
            <a:endParaRPr lang="cs-CZ"/>
          </a:p>
        </p:txBody>
      </p:sp>
      <p:sp>
        <p:nvSpPr>
          <p:cNvPr id="34" name="Line 33"/>
          <p:cNvSpPr>
            <a:spLocks noChangeShapeType="1"/>
          </p:cNvSpPr>
          <p:nvPr/>
        </p:nvSpPr>
        <p:spPr bwMode="auto">
          <a:xfrm flipV="1">
            <a:off x="3508375" y="5516563"/>
            <a:ext cx="992188" cy="79375"/>
          </a:xfrm>
          <a:prstGeom prst="line">
            <a:avLst/>
          </a:prstGeom>
          <a:noFill/>
          <a:ln w="38100">
            <a:solidFill>
              <a:schemeClr val="tx1"/>
            </a:solidFill>
            <a:round/>
            <a:headEnd/>
            <a:tailEnd type="triangle" w="med" len="med"/>
          </a:ln>
        </p:spPr>
        <p:txBody>
          <a:bodyPr/>
          <a:lstStyle/>
          <a:p>
            <a:endParaRPr lang="cs-CZ"/>
          </a:p>
        </p:txBody>
      </p:sp>
      <p:sp>
        <p:nvSpPr>
          <p:cNvPr id="35" name="Oval 35"/>
          <p:cNvSpPr>
            <a:spLocks noChangeArrowheads="1"/>
          </p:cNvSpPr>
          <p:nvPr/>
        </p:nvSpPr>
        <p:spPr bwMode="auto">
          <a:xfrm>
            <a:off x="3778250" y="5154613"/>
            <a:ext cx="319088" cy="319087"/>
          </a:xfrm>
          <a:prstGeom prst="ellipse">
            <a:avLst/>
          </a:prstGeom>
          <a:solidFill>
            <a:srgbClr val="FFFF00"/>
          </a:solidFill>
          <a:ln w="9525">
            <a:solidFill>
              <a:schemeClr val="tx1"/>
            </a:solidFill>
            <a:round/>
            <a:headEnd/>
            <a:tailEnd/>
          </a:ln>
        </p:spPr>
        <p:txBody>
          <a:bodyPr wrap="none" anchor="ctr"/>
          <a:lstStyle/>
          <a:p>
            <a:pPr algn="ctr"/>
            <a:r>
              <a:rPr lang="cs-CZ" sz="1400" i="0">
                <a:latin typeface="Verdana" pitchFamily="34" charset="0"/>
              </a:rPr>
              <a:t>?</a:t>
            </a:r>
          </a:p>
        </p:txBody>
      </p:sp>
      <p:sp>
        <p:nvSpPr>
          <p:cNvPr id="36" name="Oval 36"/>
          <p:cNvSpPr>
            <a:spLocks noChangeArrowheads="1"/>
          </p:cNvSpPr>
          <p:nvPr/>
        </p:nvSpPr>
        <p:spPr bwMode="auto">
          <a:xfrm>
            <a:off x="4046538" y="5422900"/>
            <a:ext cx="319087" cy="319088"/>
          </a:xfrm>
          <a:prstGeom prst="ellipse">
            <a:avLst/>
          </a:prstGeom>
          <a:solidFill>
            <a:srgbClr val="FFFF00"/>
          </a:solidFill>
          <a:ln w="9525">
            <a:solidFill>
              <a:schemeClr val="tx1"/>
            </a:solidFill>
            <a:round/>
            <a:headEnd/>
            <a:tailEnd/>
          </a:ln>
        </p:spPr>
        <p:txBody>
          <a:bodyPr wrap="none" anchor="ctr"/>
          <a:lstStyle/>
          <a:p>
            <a:pPr algn="ctr"/>
            <a:r>
              <a:rPr lang="cs-CZ" sz="1400" i="0">
                <a:latin typeface="Verdana" pitchFamily="34" charset="0"/>
              </a:rPr>
              <a:t>?</a:t>
            </a:r>
          </a:p>
        </p:txBody>
      </p:sp>
      <p:sp>
        <p:nvSpPr>
          <p:cNvPr id="37" name="Oval 37"/>
          <p:cNvSpPr>
            <a:spLocks noChangeArrowheads="1"/>
          </p:cNvSpPr>
          <p:nvPr/>
        </p:nvSpPr>
        <p:spPr bwMode="auto">
          <a:xfrm>
            <a:off x="3702050" y="5621338"/>
            <a:ext cx="319088" cy="319087"/>
          </a:xfrm>
          <a:prstGeom prst="ellipse">
            <a:avLst/>
          </a:prstGeom>
          <a:solidFill>
            <a:srgbClr val="FFFF00"/>
          </a:solidFill>
          <a:ln w="9525">
            <a:solidFill>
              <a:schemeClr val="tx1"/>
            </a:solidFill>
            <a:round/>
            <a:headEnd/>
            <a:tailEnd/>
          </a:ln>
        </p:spPr>
        <p:txBody>
          <a:bodyPr wrap="none" anchor="ctr"/>
          <a:lstStyle/>
          <a:p>
            <a:pPr algn="ctr"/>
            <a:r>
              <a:rPr lang="cs-CZ" sz="1400" i="0">
                <a:latin typeface="Verdana" pitchFamily="34" charset="0"/>
              </a:rPr>
              <a:t>?</a:t>
            </a:r>
          </a:p>
        </p:txBody>
      </p:sp>
      <p:sp>
        <p:nvSpPr>
          <p:cNvPr id="38" name="AutoShape 38"/>
          <p:cNvSpPr>
            <a:spLocks noChangeArrowheads="1"/>
          </p:cNvSpPr>
          <p:nvPr/>
        </p:nvSpPr>
        <p:spPr bwMode="auto">
          <a:xfrm>
            <a:off x="1250950" y="2105025"/>
            <a:ext cx="485775" cy="976313"/>
          </a:xfrm>
          <a:prstGeom prst="down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cs-CZ" sz="1400" b="0" i="0">
              <a:latin typeface="Verdana" pitchFamily="34" charset="0"/>
            </a:endParaRPr>
          </a:p>
        </p:txBody>
      </p:sp>
      <p:sp>
        <p:nvSpPr>
          <p:cNvPr id="39" name="AutoShape 39"/>
          <p:cNvSpPr>
            <a:spLocks noChangeArrowheads="1"/>
          </p:cNvSpPr>
          <p:nvPr/>
        </p:nvSpPr>
        <p:spPr bwMode="auto">
          <a:xfrm>
            <a:off x="1250950" y="4097338"/>
            <a:ext cx="485775" cy="976312"/>
          </a:xfrm>
          <a:prstGeom prst="down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cs-CZ" sz="1400" b="0" i="0">
              <a:latin typeface="Verdan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Klíčové pojmy stochastického modelování</a:t>
            </a:r>
            <a:endParaRPr lang="cs-CZ" dirty="0"/>
          </a:p>
        </p:txBody>
      </p:sp>
      <p:sp>
        <p:nvSpPr>
          <p:cNvPr id="3" name="Content Placeholder 2"/>
          <p:cNvSpPr>
            <a:spLocks noGrp="1"/>
          </p:cNvSpPr>
          <p:nvPr>
            <p:ph idx="1"/>
          </p:nvPr>
        </p:nvSpPr>
        <p:spPr/>
        <p:txBody>
          <a:bodyPr/>
          <a:lstStyle/>
          <a:p>
            <a:r>
              <a:rPr lang="cs-CZ" dirty="0" smtClean="0"/>
              <a:t>Design modelu</a:t>
            </a:r>
          </a:p>
          <a:p>
            <a:pPr lvl="1"/>
            <a:r>
              <a:rPr lang="cs-CZ" dirty="0" smtClean="0"/>
              <a:t>Vhodně zvolená metodika a kombinace proměnných</a:t>
            </a:r>
          </a:p>
          <a:p>
            <a:r>
              <a:rPr lang="cs-CZ" dirty="0" smtClean="0"/>
              <a:t>Výpočet modelu</a:t>
            </a:r>
          </a:p>
          <a:p>
            <a:pPr lvl="1"/>
            <a:r>
              <a:rPr lang="cs-CZ" dirty="0" smtClean="0"/>
              <a:t>Testování </a:t>
            </a:r>
            <a:r>
              <a:rPr lang="cs-CZ" dirty="0"/>
              <a:t>předpokladů zvolené </a:t>
            </a:r>
            <a:r>
              <a:rPr lang="cs-CZ" dirty="0" smtClean="0"/>
              <a:t>metody</a:t>
            </a:r>
          </a:p>
          <a:p>
            <a:pPr lvl="1"/>
            <a:r>
              <a:rPr lang="cs-CZ" dirty="0" smtClean="0"/>
              <a:t>Redundance a kolinearita</a:t>
            </a:r>
          </a:p>
          <a:p>
            <a:pPr lvl="1"/>
            <a:r>
              <a:rPr lang="cs-CZ" dirty="0" smtClean="0"/>
              <a:t>Adjustace proměnných na vliv jiných proměnných</a:t>
            </a:r>
          </a:p>
          <a:p>
            <a:pPr lvl="1"/>
            <a:r>
              <a:rPr lang="cs-CZ" dirty="0" smtClean="0"/>
              <a:t>Výběr </a:t>
            </a:r>
            <a:r>
              <a:rPr lang="cs-CZ" dirty="0"/>
              <a:t>proměnných vícerozměrného modelu</a:t>
            </a:r>
          </a:p>
          <a:p>
            <a:r>
              <a:rPr lang="cs-CZ" dirty="0" smtClean="0"/>
              <a:t>Kvalita modelu</a:t>
            </a:r>
          </a:p>
          <a:p>
            <a:pPr lvl="1"/>
            <a:r>
              <a:rPr lang="cs-CZ" dirty="0" smtClean="0"/>
              <a:t>Vyčerpaná variabilita a její statistická významnost</a:t>
            </a:r>
          </a:p>
          <a:p>
            <a:pPr lvl="1"/>
            <a:r>
              <a:rPr lang="cs-CZ" dirty="0" smtClean="0"/>
              <a:t>Testování výsledků modelu</a:t>
            </a:r>
          </a:p>
          <a:p>
            <a:r>
              <a:rPr lang="cs-CZ" dirty="0" smtClean="0"/>
              <a:t>Interpretace modelu</a:t>
            </a:r>
          </a:p>
          <a:p>
            <a:pPr lvl="1"/>
            <a:r>
              <a:rPr lang="cs-CZ" dirty="0" smtClean="0"/>
              <a:t>Testování dílčích hypotéz</a:t>
            </a:r>
          </a:p>
          <a:p>
            <a:pPr lvl="1"/>
            <a:r>
              <a:rPr lang="cs-CZ" dirty="0" smtClean="0"/>
              <a:t>Hlavní efekty a interakce</a:t>
            </a:r>
          </a:p>
          <a:p>
            <a:pPr lvl="1"/>
            <a:r>
              <a:rPr lang="cs-CZ" dirty="0" smtClean="0"/>
              <a:t>Statistická významnost vs. praktické využití modelu</a:t>
            </a:r>
          </a:p>
          <a:p>
            <a:pPr lvl="1"/>
            <a:r>
              <a:rPr lang="cs-CZ" dirty="0" smtClean="0"/>
              <a:t>Rozsah </a:t>
            </a:r>
            <a:r>
              <a:rPr lang="cs-CZ" dirty="0"/>
              <a:t>aplikovatelnosti modelu</a:t>
            </a:r>
            <a:endParaRPr lang="cs-CZ" dirty="0" smtClean="0"/>
          </a:p>
          <a:p>
            <a:pPr lvl="1"/>
            <a:endParaRPr lang="cs-CZ" dirty="0" smtClean="0"/>
          </a:p>
          <a:p>
            <a:pPr lvl="1"/>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7</a:t>
            </a:fld>
            <a:endParaRPr lang="cs-CZ"/>
          </a:p>
        </p:txBody>
      </p:sp>
    </p:spTree>
    <p:extLst>
      <p:ext uri="{BB962C8B-B14F-4D97-AF65-F5344CB8AC3E}">
        <p14:creationId xmlns:p14="http://schemas.microsoft.com/office/powerpoint/2010/main" val="727869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Design modelu</a:t>
            </a:r>
            <a:endParaRPr lang="cs-CZ" dirty="0"/>
          </a:p>
        </p:txBody>
      </p:sp>
      <p:sp>
        <p:nvSpPr>
          <p:cNvPr id="3" name="Content Placeholder 2"/>
          <p:cNvSpPr>
            <a:spLocks noGrp="1"/>
          </p:cNvSpPr>
          <p:nvPr>
            <p:ph idx="1"/>
          </p:nvPr>
        </p:nvSpPr>
        <p:spPr/>
        <p:txBody>
          <a:bodyPr/>
          <a:lstStyle/>
          <a:p>
            <a:r>
              <a:rPr lang="cs-CZ" dirty="0" smtClean="0"/>
              <a:t>Design modelu znamená jaké proměnné a v jakých kombinacích budou vysvětlovat hodnocenou proměnnou  </a:t>
            </a:r>
          </a:p>
          <a:p>
            <a:r>
              <a:rPr lang="cs-CZ" dirty="0" smtClean="0"/>
              <a:t>Obecně je vhodné ať již expertně nebo jako výsledek předběžné analýzy vytvořit a ověřit hypotézy o vzájemných vztazích proměnných a podle těchto předběžných výsledků vytvářet finální model</a:t>
            </a:r>
          </a:p>
          <a:p>
            <a:r>
              <a:rPr lang="cs-CZ" dirty="0" smtClean="0"/>
              <a:t>Tvorba designu modelu úzce souvisí s pojmy:</a:t>
            </a:r>
          </a:p>
          <a:p>
            <a:pPr lvl="1"/>
            <a:r>
              <a:rPr lang="cs-CZ" dirty="0" smtClean="0"/>
              <a:t>Analýza pouze hlavních efektů proměnných </a:t>
            </a:r>
          </a:p>
          <a:p>
            <a:pPr lvl="1"/>
            <a:r>
              <a:rPr lang="cs-CZ" dirty="0" smtClean="0"/>
              <a:t>Analýza interakcí mezi proměnnými a složitost interakcí </a:t>
            </a:r>
          </a:p>
          <a:p>
            <a:r>
              <a:rPr lang="cs-CZ" dirty="0" smtClean="0"/>
              <a:t>Design modelu lze vyjádřit graficky nebo v rovnici nebo pomocí maticoveho zápisu</a:t>
            </a:r>
            <a:endParaRPr lang="cs-CZ" dirty="0"/>
          </a:p>
          <a:p>
            <a:pPr lvl="1"/>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8</a:t>
            </a:fld>
            <a:endParaRPr lang="cs-CZ"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621778"/>
            <a:ext cx="2888456"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6" name="TextBox 5"/>
              <p:cNvSpPr txBox="1"/>
              <p:nvPr/>
            </p:nvSpPr>
            <p:spPr>
              <a:xfrm>
                <a:off x="2627784" y="4437112"/>
                <a:ext cx="613809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cs-CZ" b="0" i="1" smtClean="0">
                          <a:latin typeface="Cambria Math"/>
                        </a:rPr>
                        <m:t>𝑦</m:t>
                      </m:r>
                      <m:r>
                        <a:rPr lang="cs-CZ" b="0" i="1" smtClean="0">
                          <a:latin typeface="Cambria Math"/>
                        </a:rPr>
                        <m:t>=</m:t>
                      </m:r>
                      <m:r>
                        <a:rPr lang="cs-CZ" b="0" i="1" smtClean="0">
                          <a:latin typeface="Cambria Math"/>
                        </a:rPr>
                        <m:t>h𝑚𝑜𝑡𝑛𝑜𝑠𝑡</m:t>
                      </m:r>
                      <m:r>
                        <a:rPr lang="cs-CZ" b="0" i="1" smtClean="0">
                          <a:latin typeface="Cambria Math"/>
                        </a:rPr>
                        <m:t>∗1.5+</m:t>
                      </m:r>
                      <m:r>
                        <a:rPr lang="cs-CZ" b="0" i="1" smtClean="0">
                          <a:latin typeface="Cambria Math"/>
                        </a:rPr>
                        <m:t>𝑣</m:t>
                      </m:r>
                      <m:r>
                        <a:rPr lang="cs-CZ" b="0" i="1" smtClean="0">
                          <a:latin typeface="Cambria Math"/>
                        </a:rPr>
                        <m:t>ě</m:t>
                      </m:r>
                      <m:r>
                        <a:rPr lang="cs-CZ" b="0" i="1" smtClean="0">
                          <a:latin typeface="Cambria Math"/>
                        </a:rPr>
                        <m:t>𝑘</m:t>
                      </m:r>
                      <m:r>
                        <a:rPr lang="cs-CZ" b="0" i="1" smtClean="0">
                          <a:latin typeface="Cambria Math"/>
                        </a:rPr>
                        <m:t>∗3.6+</m:t>
                      </m:r>
                      <m:r>
                        <a:rPr lang="cs-CZ" b="0" i="1" smtClean="0">
                          <a:latin typeface="Cambria Math"/>
                        </a:rPr>
                        <m:t>h𝑚𝑜𝑡𝑛𝑜𝑠𝑡</m:t>
                      </m:r>
                      <m:r>
                        <a:rPr lang="cs-CZ" b="0" i="1" smtClean="0">
                          <a:latin typeface="Cambria Math"/>
                        </a:rPr>
                        <m:t>∗</m:t>
                      </m:r>
                      <m:r>
                        <a:rPr lang="cs-CZ" b="0" i="1" smtClean="0">
                          <a:latin typeface="Cambria Math"/>
                        </a:rPr>
                        <m:t>𝑣</m:t>
                      </m:r>
                      <m:r>
                        <a:rPr lang="cs-CZ" b="0" i="1" smtClean="0">
                          <a:latin typeface="Cambria Math"/>
                        </a:rPr>
                        <m:t>ě</m:t>
                      </m:r>
                      <m:r>
                        <a:rPr lang="cs-CZ" b="0" i="1" smtClean="0">
                          <a:latin typeface="Cambria Math"/>
                        </a:rPr>
                        <m:t>𝑘</m:t>
                      </m:r>
                      <m:r>
                        <a:rPr lang="cs-CZ" b="0" i="1" smtClean="0">
                          <a:latin typeface="Cambria Math"/>
                        </a:rPr>
                        <m:t>∗1.8+9</m:t>
                      </m:r>
                    </m:oMath>
                  </m:oMathPara>
                </a14:m>
                <a:endParaRPr lang="cs-CZ" dirty="0"/>
              </a:p>
            </p:txBody>
          </p:sp>
        </mc:Choice>
        <mc:Fallback xmlns="">
          <p:sp>
            <p:nvSpPr>
              <p:cNvPr id="6" name="TextBox 5"/>
              <p:cNvSpPr txBox="1">
                <a:spLocks noRot="1" noChangeAspect="1" noMove="1" noResize="1" noEditPoints="1" noAdjustHandles="1" noChangeArrowheads="1" noChangeShapeType="1" noTextEdit="1"/>
              </p:cNvSpPr>
              <p:nvPr/>
            </p:nvSpPr>
            <p:spPr>
              <a:xfrm>
                <a:off x="2627784" y="4437112"/>
                <a:ext cx="6138091" cy="369332"/>
              </a:xfrm>
              <a:prstGeom prst="rect">
                <a:avLst/>
              </a:prstGeom>
              <a:blipFill rotWithShape="1">
                <a:blip r:embed="rId3"/>
                <a:stretch>
                  <a:fillRect b="-6667"/>
                </a:stretch>
              </a:blipFill>
            </p:spPr>
            <p:txBody>
              <a:bodyPr/>
              <a:lstStyle/>
              <a:p>
                <a:r>
                  <a:rPr lang="cs-CZ">
                    <a:noFill/>
                  </a:rPr>
                  <a:t> </a:t>
                </a:r>
              </a:p>
            </p:txBody>
          </p:sp>
        </mc:Fallback>
      </mc:AlternateContent>
      <p:pic>
        <p:nvPicPr>
          <p:cNvPr id="48333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0441" y="5078978"/>
            <a:ext cx="3152775"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6980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Testování předpokladů</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9</a:t>
            </a:fld>
            <a:endParaRPr lang="cs-CZ"/>
          </a:p>
        </p:txBody>
      </p:sp>
      <p:sp>
        <p:nvSpPr>
          <p:cNvPr id="5" name="Content Placeholder 2"/>
          <p:cNvSpPr>
            <a:spLocks noGrp="1"/>
          </p:cNvSpPr>
          <p:nvPr>
            <p:ph idx="1"/>
          </p:nvPr>
        </p:nvSpPr>
        <p:spPr>
          <a:xfrm>
            <a:off x="457200" y="908720"/>
            <a:ext cx="8229600" cy="4857403"/>
          </a:xfrm>
        </p:spPr>
        <p:txBody>
          <a:bodyPr>
            <a:normAutofit/>
          </a:bodyPr>
          <a:lstStyle/>
          <a:p>
            <a:r>
              <a:rPr lang="cs-CZ" sz="1400" dirty="0" smtClean="0"/>
              <a:t>Metody stochastického modelování jsou, stejně jako jiné statistické metody, závislé na dodržení předpokladů</a:t>
            </a:r>
          </a:p>
          <a:p>
            <a:r>
              <a:rPr lang="cs-CZ" sz="1400" dirty="0"/>
              <a:t>Nejčastějším předpokladem je normalita dat a linearita vztahu (ať již původních dat nebo po propojení linkovací funkcí) </a:t>
            </a:r>
            <a:endParaRPr lang="cs-CZ" sz="1400" dirty="0" smtClean="0"/>
          </a:p>
          <a:p>
            <a:r>
              <a:rPr lang="cs-CZ" sz="1400" dirty="0" smtClean="0"/>
              <a:t>Testy </a:t>
            </a:r>
            <a:r>
              <a:rPr lang="cs-CZ" sz="1400" dirty="0"/>
              <a:t>normality pracují s nulovou hypotézou, že není rozdíl mezi zpracovávaným rozložením a normálním rozložením. Vždy je ovšem dobré prohlédnout si i histogram, protože některé odchylky od normality, např. bimodalitu některé testy neodhalí.</a:t>
            </a:r>
          </a:p>
          <a:p>
            <a:endParaRPr lang="cs-CZ" sz="1400" dirty="0"/>
          </a:p>
        </p:txBody>
      </p:sp>
      <p:graphicFrame>
        <p:nvGraphicFramePr>
          <p:cNvPr id="6" name="Object 5"/>
          <p:cNvGraphicFramePr>
            <a:graphicFrameLocks noChangeAspect="1"/>
          </p:cNvGraphicFramePr>
          <p:nvPr>
            <p:extLst>
              <p:ext uri="{D42A27DB-BD31-4B8C-83A1-F6EECF244321}">
                <p14:modId xmlns:p14="http://schemas.microsoft.com/office/powerpoint/2010/main" val="2039314114"/>
              </p:ext>
            </p:extLst>
          </p:nvPr>
        </p:nvGraphicFramePr>
        <p:xfrm>
          <a:off x="35496" y="3068960"/>
          <a:ext cx="3600450" cy="2876550"/>
        </p:xfrm>
        <a:graphic>
          <a:graphicData uri="http://schemas.openxmlformats.org/presentationml/2006/ole">
            <mc:AlternateContent xmlns:mc="http://schemas.openxmlformats.org/markup-compatibility/2006">
              <mc:Choice xmlns:v="urn:schemas-microsoft-com:vml" Requires="v">
                <p:oleObj spid="_x0000_s484363" name="Graph" r:id="rId3" imgW="3599815" imgH="2879725" progId="STATISTICA.Graph">
                  <p:embed/>
                </p:oleObj>
              </mc:Choice>
              <mc:Fallback>
                <p:oleObj name="Graph" r:id="rId3" imgW="3599815" imgH="2879725" progId="STATISTICA.Grap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3068960"/>
                        <a:ext cx="3600450" cy="287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6"/>
          <p:cNvSpPr>
            <a:spLocks noChangeArrowheads="1"/>
          </p:cNvSpPr>
          <p:nvPr/>
        </p:nvSpPr>
        <p:spPr bwMode="auto">
          <a:xfrm>
            <a:off x="3779838" y="2253828"/>
            <a:ext cx="5364162" cy="412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spcBef>
                <a:spcPct val="20000"/>
              </a:spcBef>
              <a:buFontTx/>
              <a:buChar char="•"/>
            </a:pPr>
            <a:r>
              <a:rPr lang="cs-CZ" sz="1400" i="0" dirty="0">
                <a:latin typeface="Calibri" pitchFamily="34" charset="0"/>
              </a:rPr>
              <a:t>Test dobré shody</a:t>
            </a:r>
          </a:p>
          <a:p>
            <a:pPr>
              <a:spcBef>
                <a:spcPct val="20000"/>
              </a:spcBef>
            </a:pPr>
            <a:r>
              <a:rPr lang="cs-CZ" sz="1200" b="0" i="0" dirty="0">
                <a:latin typeface="Calibri" pitchFamily="34" charset="0"/>
              </a:rPr>
              <a:t>V testu dobré shody jsou data rozdělena do kategorií (obdobně jako při tvorbě histogramu), tyto intervaly jsou normalizovány (převedeny na normální rozložení) a podle obecných vzorců normálního rozložení jsou k nim dopočítány očekávané hodnoty v intervalech, pokud by rozložení bylo normální. Pozorované normalizované četnosti jsou poté srovnány s očekávanými četnostmi pomocí </a:t>
            </a:r>
            <a:r>
              <a:rPr lang="cs-CZ" sz="1200" b="0" i="0" dirty="0">
                <a:latin typeface="Calibri" pitchFamily="34" charset="0"/>
                <a:sym typeface="Symbol" pitchFamily="18" charset="2"/>
              </a:rPr>
              <a:t></a:t>
            </a:r>
            <a:r>
              <a:rPr lang="cs-CZ" sz="1200" b="0" i="0" dirty="0">
                <a:latin typeface="Calibri" pitchFamily="34" charset="0"/>
              </a:rPr>
              <a:t>2</a:t>
            </a:r>
            <a:r>
              <a:rPr lang="cs-CZ" sz="1200" b="0" i="0" dirty="0">
                <a:latin typeface="Calibri" pitchFamily="34" charset="0"/>
                <a:sym typeface="Symbol" pitchFamily="18" charset="2"/>
              </a:rPr>
              <a:t> testu dobré shody. Test dává dobré výsledky, ale je náročný na n, tedy množství dat, aby bylo možné vytvořit dostatečný počet tříd hodnot.</a:t>
            </a:r>
            <a:endParaRPr lang="cs-CZ" sz="1200" i="0" dirty="0">
              <a:latin typeface="Calibri" pitchFamily="34" charset="0"/>
              <a:sym typeface="Symbol" pitchFamily="18" charset="2"/>
            </a:endParaRPr>
          </a:p>
          <a:p>
            <a:pPr>
              <a:spcBef>
                <a:spcPct val="20000"/>
              </a:spcBef>
              <a:buFontTx/>
              <a:buChar char="•"/>
            </a:pPr>
            <a:r>
              <a:rPr lang="cs-CZ" sz="1400" i="0" dirty="0">
                <a:latin typeface="Calibri" pitchFamily="34" charset="0"/>
                <a:sym typeface="Symbol" pitchFamily="18" charset="2"/>
              </a:rPr>
              <a:t>Kolgomorov Smirnov test</a:t>
            </a:r>
          </a:p>
          <a:p>
            <a:pPr>
              <a:spcBef>
                <a:spcPct val="20000"/>
              </a:spcBef>
            </a:pPr>
            <a:r>
              <a:rPr lang="cs-CZ" sz="1200" b="0" i="0" dirty="0">
                <a:latin typeface="Calibri" pitchFamily="34" charset="0"/>
                <a:sym typeface="Symbol" pitchFamily="18" charset="2"/>
              </a:rPr>
              <a:t>Tento test je často používán, dokáže dobře najít odlehlé hodnoty, ale počítá spíše se symetrií hodnot než přímo s normalitou. Jde o neparametrický test pro srovnání rozdílu dvou rozložení. Je založen na zjištění rozdílu mezi reálným kumulativním rozložením (vzorek) a teoretickým kumulativním rozložením. Měl by být počítán pouze v případě, že známe průměr a směrodatnou odchylku hypotetického rozložení, pokud tyto hodnoty neznáme, měla by být použita jeho modifikace – Lilieforsův test.</a:t>
            </a:r>
            <a:endParaRPr lang="cs-CZ" sz="1200" i="0" dirty="0">
              <a:latin typeface="Calibri" pitchFamily="34" charset="0"/>
              <a:sym typeface="Symbol" pitchFamily="18" charset="2"/>
            </a:endParaRPr>
          </a:p>
          <a:p>
            <a:pPr>
              <a:spcBef>
                <a:spcPct val="20000"/>
              </a:spcBef>
              <a:buFontTx/>
              <a:buChar char="•"/>
            </a:pPr>
            <a:r>
              <a:rPr lang="cs-CZ" sz="1400" i="0" dirty="0">
                <a:latin typeface="Calibri" pitchFamily="34" charset="0"/>
                <a:sym typeface="Symbol" pitchFamily="18" charset="2"/>
              </a:rPr>
              <a:t>Shapiro-Wilk`s test</a:t>
            </a:r>
          </a:p>
          <a:p>
            <a:pPr>
              <a:spcBef>
                <a:spcPct val="20000"/>
              </a:spcBef>
            </a:pPr>
            <a:r>
              <a:rPr lang="cs-CZ" sz="1200" b="0" i="0" dirty="0">
                <a:latin typeface="Calibri" pitchFamily="34" charset="0"/>
                <a:sym typeface="Symbol" pitchFamily="18" charset="2"/>
              </a:rPr>
              <a:t>Jde o neparametrický test použitelný i při velmi malých n (10) s dobrou sílou testu, zvláště ve srovnání s alternativními typy testů, je zaměřen na testování symetrie.</a:t>
            </a:r>
          </a:p>
        </p:txBody>
      </p:sp>
    </p:spTree>
    <p:extLst>
      <p:ext uri="{BB962C8B-B14F-4D97-AF65-F5344CB8AC3E}">
        <p14:creationId xmlns:p14="http://schemas.microsoft.com/office/powerpoint/2010/main" val="14594246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12422</TotalTime>
  <Words>3059</Words>
  <Application>Microsoft Office PowerPoint</Application>
  <PresentationFormat>On-screen Show (4:3)</PresentationFormat>
  <Paragraphs>694</Paragraphs>
  <Slides>39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49" baseType="lpstr">
      <vt:lpstr>Arial</vt:lpstr>
      <vt:lpstr>Calibri</vt:lpstr>
      <vt:lpstr>Cambria Math</vt:lpstr>
      <vt:lpstr>Symbol</vt:lpstr>
      <vt:lpstr>Times New Roman</vt:lpstr>
      <vt:lpstr>Verdana</vt:lpstr>
      <vt:lpstr>Wingdings 2</vt:lpstr>
      <vt:lpstr>Office Theme</vt:lpstr>
      <vt:lpstr>Graph</vt:lpstr>
      <vt:lpstr>Rovnice</vt:lpstr>
      <vt:lpstr>FSTA: Pokročilé statistické metody</vt:lpstr>
      <vt:lpstr>FSTA: Pokročilé statistické metody</vt:lpstr>
      <vt:lpstr>Cíl stochastického modelování</vt:lpstr>
      <vt:lpstr>Kombinace typu predikované proměnné a prediktorů</vt:lpstr>
      <vt:lpstr>Obecné zásady tvorby predikčních modelů</vt:lpstr>
      <vt:lpstr>Vytváření modelů</vt:lpstr>
      <vt:lpstr>Klíčové pojmy stochastického modelování</vt:lpstr>
      <vt:lpstr>Design modelu</vt:lpstr>
      <vt:lpstr>Testování předpokladů</vt:lpstr>
      <vt:lpstr>Význam identifikace redundantních proměnných</vt:lpstr>
      <vt:lpstr>Identifikace redundantních proměnných</vt:lpstr>
      <vt:lpstr>Adjustace proměnných na vliv jiných proměnných</vt:lpstr>
      <vt:lpstr>Dopředná a zpětná eliminace</vt:lpstr>
      <vt:lpstr>Vyčerpaná variabilita a její statistická významnost</vt:lpstr>
      <vt:lpstr>Ověření modelu na nezávislém souboru</vt:lpstr>
      <vt:lpstr>Testování dílčích hypotéz</vt:lpstr>
      <vt:lpstr>Hlavní efekty a interakce</vt:lpstr>
      <vt:lpstr>Statistická významnost vs. praktické využití modelu</vt:lpstr>
      <vt:lpstr>Rozsah aplikovatelnosti modelu</vt:lpstr>
      <vt:lpstr>FSTA: Pokročilé statistické metody</vt:lpstr>
      <vt:lpstr>ANOVA </vt:lpstr>
      <vt:lpstr>ANOVA – předpoklady </vt:lpstr>
      <vt:lpstr>Princip ANOVA</vt:lpstr>
      <vt:lpstr>Jednoduchý ANOVA design</vt:lpstr>
      <vt:lpstr>Nested ANOVA</vt:lpstr>
      <vt:lpstr>Two way ANOVA</vt:lpstr>
      <vt:lpstr>ANOVA – základní výstup</vt:lpstr>
      <vt:lpstr>Příklad: Anova - One way</vt:lpstr>
      <vt:lpstr>FSTA: Pokročilé statistické metody</vt:lpstr>
      <vt:lpstr>Lineární regrese</vt:lpstr>
      <vt:lpstr>Základy regresní analýzy</vt:lpstr>
      <vt:lpstr>Lineární regrese I</vt:lpstr>
      <vt:lpstr>Lineární regrese II</vt:lpstr>
      <vt:lpstr>Lineární regrese III</vt:lpstr>
      <vt:lpstr>Lineární regrese III</vt:lpstr>
      <vt:lpstr>Lineární regrese IV</vt:lpstr>
      <vt:lpstr>Lineární regrese: analýza reziduí</vt:lpstr>
      <vt:lpstr>Analýza rozptylu v regresi</vt:lpstr>
      <vt:lpstr>Kroky regresní analýzy</vt:lpstr>
    </vt:vector>
  </TitlesOfParts>
  <Company>IBA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Jarkovsky</dc:creator>
  <cp:lastModifiedBy>Jiri Jarkovsky</cp:lastModifiedBy>
  <cp:revision>614</cp:revision>
  <dcterms:created xsi:type="dcterms:W3CDTF">2010-11-20T15:58:13Z</dcterms:created>
  <dcterms:modified xsi:type="dcterms:W3CDTF">2016-02-28T11:06:55Z</dcterms:modified>
</cp:coreProperties>
</file>