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6" r:id="rId2"/>
    <p:sldId id="601" r:id="rId3"/>
    <p:sldId id="598" r:id="rId4"/>
    <p:sldId id="637" r:id="rId5"/>
    <p:sldId id="615" r:id="rId6"/>
    <p:sldId id="616" r:id="rId7"/>
    <p:sldId id="617" r:id="rId8"/>
    <p:sldId id="618" r:id="rId9"/>
    <p:sldId id="619" r:id="rId10"/>
    <p:sldId id="621" r:id="rId11"/>
    <p:sldId id="635" r:id="rId12"/>
    <p:sldId id="634" r:id="rId13"/>
    <p:sldId id="636" r:id="rId14"/>
    <p:sldId id="622" r:id="rId15"/>
    <p:sldId id="602" r:id="rId16"/>
    <p:sldId id="603" r:id="rId17"/>
    <p:sldId id="638" r:id="rId18"/>
    <p:sldId id="623" r:id="rId19"/>
    <p:sldId id="624" r:id="rId20"/>
    <p:sldId id="625" r:id="rId21"/>
    <p:sldId id="626" r:id="rId22"/>
    <p:sldId id="628" r:id="rId23"/>
    <p:sldId id="629" r:id="rId24"/>
    <p:sldId id="630" r:id="rId25"/>
    <p:sldId id="631" r:id="rId26"/>
    <p:sldId id="633"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48" y="304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multiple!$B$1</c:f>
              <c:strCache>
                <c:ptCount val="1"/>
                <c:pt idx="0">
                  <c:v>palfa</c:v>
                </c:pt>
              </c:strCache>
            </c:strRef>
          </c:tx>
          <c:marker>
            <c:symbol val="none"/>
          </c:marker>
          <c:val>
            <c:numRef>
              <c:f>multiple!$B$2:$B$51</c:f>
              <c:numCache>
                <c:formatCode>General</c:formatCode>
                <c:ptCount val="50"/>
                <c:pt idx="0">
                  <c:v>0.05</c:v>
                </c:pt>
                <c:pt idx="1">
                  <c:v>9.7500000000000031E-2</c:v>
                </c:pt>
                <c:pt idx="2">
                  <c:v>0.14262500000000011</c:v>
                </c:pt>
                <c:pt idx="3">
                  <c:v>0.18549375000000012</c:v>
                </c:pt>
                <c:pt idx="4">
                  <c:v>0.22621906250000012</c:v>
                </c:pt>
                <c:pt idx="5">
                  <c:v>0.2649081093750002</c:v>
                </c:pt>
                <c:pt idx="6">
                  <c:v>0.30166270390625027</c:v>
                </c:pt>
                <c:pt idx="7">
                  <c:v>0.33657956871093775</c:v>
                </c:pt>
                <c:pt idx="8">
                  <c:v>0.36975059027539092</c:v>
                </c:pt>
                <c:pt idx="9">
                  <c:v>0.40126306076162144</c:v>
                </c:pt>
                <c:pt idx="10">
                  <c:v>0.43119990772354044</c:v>
                </c:pt>
                <c:pt idx="11">
                  <c:v>0.45963991233736345</c:v>
                </c:pt>
                <c:pt idx="12">
                  <c:v>0.4866579167204953</c:v>
                </c:pt>
                <c:pt idx="13">
                  <c:v>0.51232502088447052</c:v>
                </c:pt>
                <c:pt idx="14">
                  <c:v>0.53670876984024707</c:v>
                </c:pt>
                <c:pt idx="15">
                  <c:v>0.55987333134823469</c:v>
                </c:pt>
                <c:pt idx="16">
                  <c:v>0.58187966478082309</c:v>
                </c:pt>
                <c:pt idx="17">
                  <c:v>0.60278568154178191</c:v>
                </c:pt>
                <c:pt idx="18">
                  <c:v>0.62264639746469286</c:v>
                </c:pt>
                <c:pt idx="19">
                  <c:v>0.64151407759145829</c:v>
                </c:pt>
                <c:pt idx="20">
                  <c:v>0.65943837371188541</c:v>
                </c:pt>
                <c:pt idx="21">
                  <c:v>0.6764664550262911</c:v>
                </c:pt>
                <c:pt idx="22">
                  <c:v>0.69264313227497654</c:v>
                </c:pt>
                <c:pt idx="23">
                  <c:v>0.70801097566122773</c:v>
                </c:pt>
                <c:pt idx="24">
                  <c:v>0.72261042687816635</c:v>
                </c:pt>
                <c:pt idx="25">
                  <c:v>0.73647990553425802</c:v>
                </c:pt>
                <c:pt idx="26">
                  <c:v>0.74965591025754508</c:v>
                </c:pt>
                <c:pt idx="27">
                  <c:v>0.76217311474466787</c:v>
                </c:pt>
                <c:pt idx="28">
                  <c:v>0.77406445900743448</c:v>
                </c:pt>
                <c:pt idx="29">
                  <c:v>0.78536123605706276</c:v>
                </c:pt>
                <c:pt idx="30">
                  <c:v>0.79609317425420967</c:v>
                </c:pt>
                <c:pt idx="31">
                  <c:v>0.80628851554149916</c:v>
                </c:pt>
                <c:pt idx="32">
                  <c:v>0.8159740897644242</c:v>
                </c:pt>
                <c:pt idx="33">
                  <c:v>0.82517538527620304</c:v>
                </c:pt>
                <c:pt idx="34">
                  <c:v>0.83391661601239286</c:v>
                </c:pt>
                <c:pt idx="35">
                  <c:v>0.84222078521177324</c:v>
                </c:pt>
                <c:pt idx="36">
                  <c:v>0.8501097459511846</c:v>
                </c:pt>
                <c:pt idx="37">
                  <c:v>0.85760425865362533</c:v>
                </c:pt>
                <c:pt idx="38">
                  <c:v>0.86472404572094408</c:v>
                </c:pt>
                <c:pt idx="39">
                  <c:v>0.87148784343489694</c:v>
                </c:pt>
                <c:pt idx="40">
                  <c:v>0.87791345126315212</c:v>
                </c:pt>
                <c:pt idx="41">
                  <c:v>0.88401777869999443</c:v>
                </c:pt>
                <c:pt idx="42">
                  <c:v>0.88981688976499473</c:v>
                </c:pt>
                <c:pt idx="43">
                  <c:v>0.89532604527674498</c:v>
                </c:pt>
                <c:pt idx="44">
                  <c:v>0.90055974301290775</c:v>
                </c:pt>
                <c:pt idx="45">
                  <c:v>0.90553175586226242</c:v>
                </c:pt>
                <c:pt idx="46">
                  <c:v>0.9102551680691493</c:v>
                </c:pt>
                <c:pt idx="47">
                  <c:v>0.91474240966569176</c:v>
                </c:pt>
                <c:pt idx="48">
                  <c:v>0.9190052891824072</c:v>
                </c:pt>
                <c:pt idx="49">
                  <c:v>0.92305502472328682</c:v>
                </c:pt>
              </c:numCache>
            </c:numRef>
          </c:val>
          <c:smooth val="0"/>
        </c:ser>
        <c:dLbls>
          <c:showLegendKey val="0"/>
          <c:showVal val="0"/>
          <c:showCatName val="0"/>
          <c:showSerName val="0"/>
          <c:showPercent val="0"/>
          <c:showBubbleSize val="0"/>
        </c:dLbls>
        <c:smooth val="0"/>
        <c:axId val="208394752"/>
        <c:axId val="208395144"/>
      </c:lineChart>
      <c:catAx>
        <c:axId val="208394752"/>
        <c:scaling>
          <c:orientation val="minMax"/>
        </c:scaling>
        <c:delete val="0"/>
        <c:axPos val="b"/>
        <c:majorTickMark val="out"/>
        <c:minorTickMark val="none"/>
        <c:tickLblPos val="nextTo"/>
        <c:crossAx val="208395144"/>
        <c:crosses val="autoZero"/>
        <c:auto val="1"/>
        <c:lblAlgn val="ctr"/>
        <c:lblOffset val="100"/>
        <c:noMultiLvlLbl val="0"/>
      </c:catAx>
      <c:valAx>
        <c:axId val="208395144"/>
        <c:scaling>
          <c:orientation val="minMax"/>
        </c:scaling>
        <c:delete val="0"/>
        <c:axPos val="l"/>
        <c:numFmt formatCode="General" sourceLinked="1"/>
        <c:majorTickMark val="out"/>
        <c:minorTickMark val="none"/>
        <c:tickLblPos val="nextTo"/>
        <c:crossAx val="208394752"/>
        <c:crosses val="autoZero"/>
        <c:crossBetween val="between"/>
      </c:valAx>
      <c:spPr>
        <a:noFill/>
      </c:spPr>
    </c:plotArea>
    <c:plotVisOnly val="1"/>
    <c:dispBlanksAs val="gap"/>
    <c:showDLblsOverMax val="0"/>
  </c:chart>
  <c:spPr>
    <a:noFill/>
    <a:ln>
      <a:noFill/>
    </a:ln>
  </c:sp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48.wmf"/><Relationship Id="rId7" Type="http://schemas.openxmlformats.org/officeDocument/2006/relationships/image" Target="../media/image52.wmf"/><Relationship Id="rId2" Type="http://schemas.openxmlformats.org/officeDocument/2006/relationships/image" Target="../media/image47.wmf"/><Relationship Id="rId1" Type="http://schemas.openxmlformats.org/officeDocument/2006/relationships/image" Target="../media/image46.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42483-8D39-4A18-BFB7-D44016D4AE6D}" type="datetimeFigureOut">
              <a:rPr lang="cs-CZ" smtClean="0"/>
              <a:pPr/>
              <a:t>28.2.2016</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64937F-BCDF-4D2E-A351-ADED93F790EC}" type="slidenum">
              <a:rPr lang="cs-CZ" smtClean="0"/>
              <a:pPr/>
              <a:t>‹#›</a:t>
            </a:fld>
            <a:endParaRPr lang="cs-CZ"/>
          </a:p>
        </p:txBody>
      </p:sp>
    </p:spTree>
    <p:extLst>
      <p:ext uri="{BB962C8B-B14F-4D97-AF65-F5344CB8AC3E}">
        <p14:creationId xmlns:p14="http://schemas.microsoft.com/office/powerpoint/2010/main" val="171495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1C72C5C4-C2FD-4733-8AF5-D995FE99D427}"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7C285DC1-7778-4ED5-9F9B-9068FBEE7FCA}"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54698E72-3B07-4EF7-BDC2-E7118E05BAE3}"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62074"/>
          </a:xfrm>
        </p:spPr>
        <p:txBody>
          <a:bodyPr/>
          <a:lstStyle/>
          <a:p>
            <a:r>
              <a:rPr lang="en-US" smtClean="0"/>
              <a:t>Click to edit Master title style</a:t>
            </a:r>
            <a:endParaRPr lang="cs-CZ"/>
          </a:p>
        </p:txBody>
      </p:sp>
      <p:sp>
        <p:nvSpPr>
          <p:cNvPr id="3" name="Content Placeholder 2"/>
          <p:cNvSpPr>
            <a:spLocks noGrp="1"/>
          </p:cNvSpPr>
          <p:nvPr>
            <p:ph idx="1"/>
          </p:nvPr>
        </p:nvSpPr>
        <p:spPr>
          <a:xfrm>
            <a:off x="457200" y="1268760"/>
            <a:ext cx="8229600" cy="48574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a:xfrm>
            <a:off x="457200" y="6418696"/>
            <a:ext cx="2133600" cy="365125"/>
          </a:xfrm>
        </p:spPr>
        <p:txBody>
          <a:bodyPr/>
          <a:lstStyle/>
          <a:p>
            <a:fld id="{DB60B85E-B246-4B41-BF9C-CE7F316D09A2}" type="datetime1">
              <a:rPr lang="cs-CZ" smtClean="0"/>
              <a:pPr/>
              <a:t>28.2.2016</a:t>
            </a:fld>
            <a:endParaRPr lang="cs-CZ"/>
          </a:p>
        </p:txBody>
      </p:sp>
      <p:sp>
        <p:nvSpPr>
          <p:cNvPr id="5" name="Footer Placeholder 4"/>
          <p:cNvSpPr>
            <a:spLocks noGrp="1"/>
          </p:cNvSpPr>
          <p:nvPr>
            <p:ph type="ftr" sz="quarter" idx="11"/>
          </p:nvPr>
        </p:nvSpPr>
        <p:spPr>
          <a:xfrm>
            <a:off x="3124200" y="6418696"/>
            <a:ext cx="2895600" cy="365125"/>
          </a:xfrm>
        </p:spPr>
        <p:txBody>
          <a:bodyPr/>
          <a:lstStyle/>
          <a:p>
            <a:endParaRPr lang="cs-CZ" dirty="0"/>
          </a:p>
        </p:txBody>
      </p:sp>
      <p:sp>
        <p:nvSpPr>
          <p:cNvPr id="6" name="Slide Number Placeholder 5"/>
          <p:cNvSpPr>
            <a:spLocks noGrp="1"/>
          </p:cNvSpPr>
          <p:nvPr>
            <p:ph type="sldNum" sz="quarter" idx="12"/>
          </p:nvPr>
        </p:nvSpPr>
        <p:spPr>
          <a:xfrm>
            <a:off x="6553200" y="6418696"/>
            <a:ext cx="2133600" cy="365125"/>
          </a:xfrm>
        </p:spPr>
        <p:txBody>
          <a:bodyPr/>
          <a:lstStyle/>
          <a:p>
            <a:fld id="{26682521-B0D5-4576-BDAA-7011366E7E21}" type="slidenum">
              <a:rPr lang="cs-CZ" smtClean="0"/>
              <a:pPr/>
              <a:t>‹#›</a:t>
            </a:fld>
            <a:endParaRPr lang="cs-CZ"/>
          </a:p>
        </p:txBody>
      </p:sp>
      <p:pic>
        <p:nvPicPr>
          <p:cNvPr id="7" name="Picture 18" descr="logo-IBA"/>
          <p:cNvPicPr>
            <a:picLocks noChangeAspect="1" noChangeArrowheads="1"/>
          </p:cNvPicPr>
          <p:nvPr userDrawn="1"/>
        </p:nvPicPr>
        <p:blipFill>
          <a:blip r:embed="rId2" cstate="print"/>
          <a:srcRect/>
          <a:stretch>
            <a:fillRect/>
          </a:stretch>
        </p:blipFill>
        <p:spPr bwMode="auto">
          <a:xfrm>
            <a:off x="138163" y="6433860"/>
            <a:ext cx="360362" cy="341312"/>
          </a:xfrm>
          <a:prstGeom prst="rect">
            <a:avLst/>
          </a:prstGeom>
          <a:noFill/>
          <a:ln w="9525">
            <a:noFill/>
            <a:miter lim="800000"/>
            <a:headEnd/>
            <a:tailEnd/>
          </a:ln>
        </p:spPr>
      </p:pic>
      <p:pic>
        <p:nvPicPr>
          <p:cNvPr id="8" name="Picture 19" descr="logomuni"/>
          <p:cNvPicPr>
            <a:picLocks noChangeAspect="1" noChangeArrowheads="1"/>
          </p:cNvPicPr>
          <p:nvPr userDrawn="1"/>
        </p:nvPicPr>
        <p:blipFill>
          <a:blip r:embed="rId3" cstate="print"/>
          <a:srcRect/>
          <a:stretch>
            <a:fillRect/>
          </a:stretch>
        </p:blipFill>
        <p:spPr bwMode="auto">
          <a:xfrm>
            <a:off x="571550" y="6402110"/>
            <a:ext cx="400050" cy="404812"/>
          </a:xfrm>
          <a:prstGeom prst="rect">
            <a:avLst/>
          </a:prstGeom>
          <a:noFill/>
          <a:ln w="9525">
            <a:noFill/>
            <a:miter lim="800000"/>
            <a:headEnd/>
            <a:tailEnd/>
          </a:ln>
        </p:spPr>
      </p:pic>
      <p:cxnSp>
        <p:nvCxnSpPr>
          <p:cNvPr id="10" name="Straight Connector 9"/>
          <p:cNvCxnSpPr/>
          <p:nvPr userDrawn="1"/>
        </p:nvCxnSpPr>
        <p:spPr>
          <a:xfrm>
            <a:off x="179512" y="6330831"/>
            <a:ext cx="8712968"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971600" y="6464369"/>
            <a:ext cx="3772186" cy="261610"/>
          </a:xfrm>
          <a:prstGeom prst="rect">
            <a:avLst/>
          </a:prstGeom>
          <a:noFill/>
        </p:spPr>
        <p:txBody>
          <a:bodyPr wrap="none" rtlCol="0">
            <a:spAutoFit/>
          </a:bodyPr>
          <a:lstStyle/>
          <a:p>
            <a:r>
              <a:rPr lang="cs-CZ" sz="1100" dirty="0" smtClean="0"/>
              <a:t>Jiří Jarkovský, Simona Littnerová: Pokročilé statistické metody</a:t>
            </a:r>
            <a:endParaRPr lang="cs-CZ" sz="11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552338-27FF-4F10-A1F5-18FD4D6DCBBE}" type="datetime1">
              <a:rPr lang="cs-CZ" smtClean="0"/>
              <a:pPr/>
              <a:t>28.2.2016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FEB40713-F4BC-4489-B1F2-724FB2B86EC4}" type="datetime1">
              <a:rPr lang="cs-CZ" smtClean="0"/>
              <a:pPr/>
              <a:t>28.2.2016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B041CB94-AECA-4CF8-AFD0-2DDF9B78E8C2}" type="datetime1">
              <a:rPr lang="cs-CZ" smtClean="0"/>
              <a:pPr/>
              <a:t>28.2.2016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18CEE2EB-FAEB-4C53-97F8-A340AF39E2CF}" type="datetime1">
              <a:rPr lang="cs-CZ" smtClean="0"/>
              <a:pPr/>
              <a:t>28.2.2016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82DA1A-E37F-47AC-8E44-77067F231C74}" type="datetime1">
              <a:rPr lang="cs-CZ" smtClean="0"/>
              <a:pPr/>
              <a:t>28.2.2016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163A74-3C07-4CA2-B278-406C5D51CB5B}" type="datetime1">
              <a:rPr lang="cs-CZ" smtClean="0"/>
              <a:pPr/>
              <a:t>28.2.2016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33BCAE-CEF1-4830-B075-FB51198D1D3E}" type="datetime1">
              <a:rPr lang="cs-CZ" smtClean="0"/>
              <a:pPr/>
              <a:t>28.2.2016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82521-B0D5-4576-BDAA-7011366E7E2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0622"/>
            <a:ext cx="8229600" cy="562074"/>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980728"/>
            <a:ext cx="8229600" cy="514543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AEC7A7-0068-411C-87BF-48355CFC0A50}" type="datetime1">
              <a:rPr lang="cs-CZ" smtClean="0"/>
              <a:pPr/>
              <a:t>28.2.2016</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82521-B0D5-4576-BDAA-7011366E7E2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0.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0.bin"/><Relationship Id="rId14" Type="http://schemas.openxmlformats.org/officeDocument/2006/relationships/image" Target="../media/image24.wmf"/></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6.png"/><Relationship Id="rId7" Type="http://schemas.openxmlformats.org/officeDocument/2006/relationships/oleObject" Target="../embeddings/oleObject13.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png"/><Relationship Id="rId11" Type="http://schemas.openxmlformats.org/officeDocument/2006/relationships/oleObject" Target="../embeddings/oleObject15.bin"/><Relationship Id="rId5" Type="http://schemas.openxmlformats.org/officeDocument/2006/relationships/image" Target="../media/image8.png"/><Relationship Id="rId10" Type="http://schemas.openxmlformats.org/officeDocument/2006/relationships/image" Target="../media/image4.wmf"/><Relationship Id="rId4" Type="http://schemas.openxmlformats.org/officeDocument/2006/relationships/image" Target="../media/image7.png"/><Relationship Id="rId9"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2.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19.bin"/><Relationship Id="rId14" Type="http://schemas.openxmlformats.org/officeDocument/2006/relationships/image" Target="../media/image3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8.wmf"/><Relationship Id="rId5" Type="http://schemas.openxmlformats.org/officeDocument/2006/relationships/oleObject" Target="../embeddings/oleObject23.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25.bin"/></Relationships>
</file>

<file path=ppt/slides/_rels/slide22.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2.wmf"/><Relationship Id="rId11" Type="http://schemas.openxmlformats.org/officeDocument/2006/relationships/image" Target="../media/image45.emf"/><Relationship Id="rId5" Type="http://schemas.openxmlformats.org/officeDocument/2006/relationships/oleObject" Target="../embeddings/oleObject27.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29.bin"/></Relationships>
</file>

<file path=ppt/slides/_rels/slide23.xml.rels><?xml version="1.0" encoding="UTF-8" standalone="yes"?>
<Relationships xmlns="http://schemas.openxmlformats.org/package/2006/relationships"><Relationship Id="rId8" Type="http://schemas.openxmlformats.org/officeDocument/2006/relationships/image" Target="../media/image48.wmf"/><Relationship Id="rId13" Type="http://schemas.openxmlformats.org/officeDocument/2006/relationships/oleObject" Target="../embeddings/oleObject35.bin"/><Relationship Id="rId18" Type="http://schemas.openxmlformats.org/officeDocument/2006/relationships/image" Target="../media/image53.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50.wmf"/><Relationship Id="rId17" Type="http://schemas.openxmlformats.org/officeDocument/2006/relationships/oleObject" Target="../embeddings/oleObject37.bin"/><Relationship Id="rId2" Type="http://schemas.openxmlformats.org/officeDocument/2006/relationships/slideLayout" Target="../slideLayouts/slideLayout2.xml"/><Relationship Id="rId16" Type="http://schemas.openxmlformats.org/officeDocument/2006/relationships/image" Target="../media/image52.wmf"/><Relationship Id="rId1" Type="http://schemas.openxmlformats.org/officeDocument/2006/relationships/vmlDrawing" Target="../drawings/vmlDrawing8.vml"/><Relationship Id="rId6" Type="http://schemas.openxmlformats.org/officeDocument/2006/relationships/image" Target="../media/image47.wmf"/><Relationship Id="rId11" Type="http://schemas.openxmlformats.org/officeDocument/2006/relationships/oleObject" Target="../embeddings/oleObject34.bin"/><Relationship Id="rId5" Type="http://schemas.openxmlformats.org/officeDocument/2006/relationships/oleObject" Target="../embeddings/oleObject31.bin"/><Relationship Id="rId15" Type="http://schemas.openxmlformats.org/officeDocument/2006/relationships/oleObject" Target="../embeddings/oleObject36.bin"/><Relationship Id="rId10" Type="http://schemas.openxmlformats.org/officeDocument/2006/relationships/image" Target="../media/image49.wmf"/><Relationship Id="rId4" Type="http://schemas.openxmlformats.org/officeDocument/2006/relationships/image" Target="../media/image46.wmf"/><Relationship Id="rId9" Type="http://schemas.openxmlformats.org/officeDocument/2006/relationships/oleObject" Target="../embeddings/oleObject33.bin"/><Relationship Id="rId14" Type="http://schemas.openxmlformats.org/officeDocument/2006/relationships/image" Target="../media/image5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6.png"/><Relationship Id="rId7" Type="http://schemas.openxmlformats.org/officeDocument/2006/relationships/oleObject" Target="../embeddings/oleObject1.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png"/><Relationship Id="rId11" Type="http://schemas.openxmlformats.org/officeDocument/2006/relationships/oleObject" Target="../embeddings/oleObject3.bin"/><Relationship Id="rId5" Type="http://schemas.openxmlformats.org/officeDocument/2006/relationships/image" Target="../media/image8.png"/><Relationship Id="rId10" Type="http://schemas.openxmlformats.org/officeDocument/2006/relationships/image" Target="../media/image4.wmf"/><Relationship Id="rId4" Type="http://schemas.openxmlformats.org/officeDocument/2006/relationships/image" Target="../media/image7.png"/><Relationship Id="rId9"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image" Target="../media/image13.png"/><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10.wmf"/><Relationship Id="rId4" Type="http://schemas.openxmlformats.org/officeDocument/2006/relationships/oleObject" Target="../embeddings/oleObject4.bin"/><Relationship Id="rId9" Type="http://schemas.openxmlformats.org/officeDocument/2006/relationships/image" Target="../media/image12.wmf"/></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smtClean="0"/>
              <a:t>FSTA: Pokročilé statistické metody</a:t>
            </a:r>
            <a:endParaRPr lang="cs-CZ" dirty="0"/>
          </a:p>
        </p:txBody>
      </p:sp>
      <p:sp>
        <p:nvSpPr>
          <p:cNvPr id="3" name="Subtitle 2"/>
          <p:cNvSpPr>
            <a:spLocks noGrp="1"/>
          </p:cNvSpPr>
          <p:nvPr>
            <p:ph type="subTitle" idx="1"/>
          </p:nvPr>
        </p:nvSpPr>
        <p:spPr/>
        <p:txBody>
          <a:bodyPr/>
          <a:lstStyle/>
          <a:p>
            <a:r>
              <a:rPr lang="cs-CZ" dirty="0" smtClean="0"/>
              <a:t>Lineární </a:t>
            </a:r>
            <a:r>
              <a:rPr lang="cs-CZ" dirty="0"/>
              <a:t>modely – základy</a:t>
            </a:r>
          </a:p>
          <a:p>
            <a:endParaRPr lang="cs-CZ" dirty="0" smtClean="0"/>
          </a:p>
          <a:p>
            <a:r>
              <a:rPr lang="cs-CZ" dirty="0" smtClean="0"/>
              <a:t>Jiří Jarkovský, Simona Littnerová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ANOVA – základní výstup</a:t>
            </a:r>
          </a:p>
        </p:txBody>
      </p:sp>
      <p:sp>
        <p:nvSpPr>
          <p:cNvPr id="3" name="Content Placeholder 2"/>
          <p:cNvSpPr>
            <a:spLocks noGrp="1"/>
          </p:cNvSpPr>
          <p:nvPr>
            <p:ph idx="1"/>
          </p:nvPr>
        </p:nvSpPr>
        <p:spPr/>
        <p:txBody>
          <a:bodyPr/>
          <a:lstStyle/>
          <a:p>
            <a:r>
              <a:rPr lang="cs-CZ" dirty="0"/>
              <a:t>Základním výstupem analýzy rozptylu je </a:t>
            </a:r>
            <a:r>
              <a:rPr lang="cs-CZ" dirty="0" smtClean="0"/>
              <a:t>Tabulka </a:t>
            </a:r>
            <a:r>
              <a:rPr lang="cs-CZ" dirty="0"/>
              <a:t>ANOVA - frakcionace komponent rozptylu </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10</a:t>
            </a:fld>
            <a:endParaRPr lang="cs-CZ"/>
          </a:p>
        </p:txBody>
      </p:sp>
      <p:sp>
        <p:nvSpPr>
          <p:cNvPr id="5" name="Text Box 4"/>
          <p:cNvSpPr txBox="1">
            <a:spLocks noChangeArrowheads="1"/>
          </p:cNvSpPr>
          <p:nvPr/>
        </p:nvSpPr>
        <p:spPr bwMode="auto">
          <a:xfrm>
            <a:off x="1438275" y="2138363"/>
            <a:ext cx="16097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Zdroj rozptylu</a:t>
            </a:r>
          </a:p>
        </p:txBody>
      </p:sp>
      <p:grpSp>
        <p:nvGrpSpPr>
          <p:cNvPr id="6" name="Group 5"/>
          <p:cNvGrpSpPr>
            <a:grpSpLocks/>
          </p:cNvGrpSpPr>
          <p:nvPr/>
        </p:nvGrpSpPr>
        <p:grpSpPr bwMode="auto">
          <a:xfrm>
            <a:off x="1447800" y="2133600"/>
            <a:ext cx="6315075" cy="1828800"/>
            <a:chOff x="40" y="140"/>
            <a:chExt cx="550" cy="161"/>
          </a:xfrm>
        </p:grpSpPr>
        <p:sp>
          <p:nvSpPr>
            <p:cNvPr id="7" name="Line 6"/>
            <p:cNvSpPr>
              <a:spLocks noChangeShapeType="1"/>
            </p:cNvSpPr>
            <p:nvPr/>
          </p:nvSpPr>
          <p:spPr bwMode="auto">
            <a:xfrm>
              <a:off x="40" y="140"/>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7"/>
            <p:cNvSpPr>
              <a:spLocks noChangeShapeType="1"/>
            </p:cNvSpPr>
            <p:nvPr/>
          </p:nvSpPr>
          <p:spPr bwMode="auto">
            <a:xfrm>
              <a:off x="40" y="175"/>
              <a:ext cx="549"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41" y="301"/>
              <a:ext cx="549"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0" name="Text Box 9"/>
          <p:cNvSpPr txBox="1">
            <a:spLocks noChangeArrowheads="1"/>
          </p:cNvSpPr>
          <p:nvPr/>
        </p:nvSpPr>
        <p:spPr bwMode="auto">
          <a:xfrm>
            <a:off x="1438275" y="2695575"/>
            <a:ext cx="1533525"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Pok. zásah</a:t>
            </a:r>
          </a:p>
          <a:p>
            <a:r>
              <a:rPr lang="cs-CZ" sz="1400" b="0" i="0"/>
              <a:t>(mezi skupinami)</a:t>
            </a:r>
          </a:p>
          <a:p>
            <a:endParaRPr lang="cs-CZ" sz="1400" b="0" i="0"/>
          </a:p>
          <a:p>
            <a:r>
              <a:rPr lang="cs-CZ" sz="1400" i="0"/>
              <a:t>Uvnitř skupin</a:t>
            </a:r>
          </a:p>
          <a:p>
            <a:endParaRPr lang="cs-CZ" sz="1400" b="0" i="0"/>
          </a:p>
          <a:p>
            <a:endParaRPr lang="cs-CZ" sz="1400" b="0" i="0"/>
          </a:p>
          <a:p>
            <a:endParaRPr lang="cs-CZ" sz="1400" b="0" i="0"/>
          </a:p>
          <a:p>
            <a:r>
              <a:rPr lang="cs-CZ" sz="1400" i="0"/>
              <a:t>Celkem</a:t>
            </a:r>
          </a:p>
          <a:p>
            <a:endParaRPr lang="cs-CZ" sz="1400" i="0"/>
          </a:p>
          <a:p>
            <a:endParaRPr lang="cs-CZ" sz="2000" b="0" i="0"/>
          </a:p>
          <a:p>
            <a:endParaRPr lang="cs-CZ" sz="1400" i="0"/>
          </a:p>
          <a:p>
            <a:r>
              <a:rPr lang="cs-CZ" sz="1400" i="0"/>
              <a:t>SS</a:t>
            </a:r>
            <a:r>
              <a:rPr lang="cs-CZ" sz="1400" i="0" baseline="-25000"/>
              <a:t>B</a:t>
            </a:r>
            <a:r>
              <a:rPr lang="cs-CZ" sz="1400" i="0"/>
              <a:t>/SS</a:t>
            </a:r>
            <a:r>
              <a:rPr lang="cs-CZ" sz="1400" i="0" baseline="-25000"/>
              <a:t>T</a:t>
            </a:r>
          </a:p>
          <a:p>
            <a:endParaRPr lang="cs-CZ" sz="1400" i="0"/>
          </a:p>
          <a:p>
            <a:endParaRPr lang="cs-CZ" sz="1400" i="0"/>
          </a:p>
          <a:p>
            <a:r>
              <a:rPr lang="cs-CZ" sz="1400" i="0"/>
              <a:t>MS</a:t>
            </a:r>
            <a:r>
              <a:rPr lang="cs-CZ" sz="1400" i="0" baseline="-25000"/>
              <a:t>B</a:t>
            </a:r>
            <a:r>
              <a:rPr lang="cs-CZ" sz="1400" i="0"/>
              <a:t>/MS</a:t>
            </a:r>
            <a:r>
              <a:rPr lang="cs-CZ" sz="1400" i="0" baseline="-25000"/>
              <a:t>T</a:t>
            </a:r>
          </a:p>
        </p:txBody>
      </p:sp>
      <p:sp>
        <p:nvSpPr>
          <p:cNvPr id="11" name="Text Box 10"/>
          <p:cNvSpPr txBox="1">
            <a:spLocks noChangeArrowheads="1"/>
          </p:cNvSpPr>
          <p:nvPr/>
        </p:nvSpPr>
        <p:spPr bwMode="auto">
          <a:xfrm>
            <a:off x="3043238" y="2100263"/>
            <a:ext cx="146685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St. v.</a:t>
            </a:r>
          </a:p>
        </p:txBody>
      </p:sp>
      <p:sp>
        <p:nvSpPr>
          <p:cNvPr id="12" name="Text Box 11"/>
          <p:cNvSpPr txBox="1">
            <a:spLocks noChangeArrowheads="1"/>
          </p:cNvSpPr>
          <p:nvPr/>
        </p:nvSpPr>
        <p:spPr bwMode="auto">
          <a:xfrm>
            <a:off x="3152775" y="2657475"/>
            <a:ext cx="5219700"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400" i="0"/>
              <a:t>a -1                        SS</a:t>
            </a:r>
            <a:r>
              <a:rPr lang="cs-CZ" sz="1400" i="0" baseline="-25000"/>
              <a:t>B</a:t>
            </a:r>
            <a:r>
              <a:rPr lang="cs-CZ" sz="1400" i="0"/>
              <a:t>          SS</a:t>
            </a:r>
            <a:r>
              <a:rPr lang="cs-CZ" sz="1400" i="0" baseline="-25000"/>
              <a:t>B</a:t>
            </a:r>
            <a:r>
              <a:rPr lang="cs-CZ" sz="1400" i="0"/>
              <a:t>/(a -1)        MS</a:t>
            </a:r>
            <a:r>
              <a:rPr lang="cs-CZ" sz="1400" i="0" baseline="-25000"/>
              <a:t>B</a:t>
            </a:r>
            <a:r>
              <a:rPr lang="cs-CZ" sz="1400" i="0"/>
              <a:t>/MS</a:t>
            </a:r>
            <a:r>
              <a:rPr lang="cs-CZ" sz="1400" i="0" baseline="-25000"/>
              <a:t>E</a:t>
            </a:r>
          </a:p>
          <a:p>
            <a:endParaRPr lang="cs-CZ" sz="1400" i="0"/>
          </a:p>
          <a:p>
            <a:endParaRPr lang="cs-CZ" sz="1400" i="0"/>
          </a:p>
          <a:p>
            <a:r>
              <a:rPr lang="cs-CZ" sz="1400" i="0"/>
              <a:t>N - a                       SS</a:t>
            </a:r>
            <a:r>
              <a:rPr lang="cs-CZ" sz="1400" i="0" baseline="-25000"/>
              <a:t>E </a:t>
            </a:r>
            <a:r>
              <a:rPr lang="cs-CZ" sz="1400" i="0"/>
              <a:t>         SS</a:t>
            </a:r>
            <a:r>
              <a:rPr lang="cs-CZ" sz="1400" i="0" baseline="-25000"/>
              <a:t>E</a:t>
            </a:r>
            <a:r>
              <a:rPr lang="cs-CZ" sz="1400" i="0"/>
              <a:t>/(N - a)</a:t>
            </a:r>
          </a:p>
          <a:p>
            <a:endParaRPr lang="cs-CZ" sz="1400" i="0"/>
          </a:p>
          <a:p>
            <a:endParaRPr lang="cs-CZ" sz="1400" i="0"/>
          </a:p>
          <a:p>
            <a:endParaRPr lang="cs-CZ" sz="1400" i="0"/>
          </a:p>
          <a:p>
            <a:r>
              <a:rPr lang="cs-CZ" sz="1400" i="0"/>
              <a:t>N -1                        SS</a:t>
            </a:r>
            <a:r>
              <a:rPr lang="cs-CZ" sz="1400" i="0" baseline="-25000"/>
              <a:t>T</a:t>
            </a:r>
          </a:p>
        </p:txBody>
      </p:sp>
      <p:sp>
        <p:nvSpPr>
          <p:cNvPr id="13" name="Text Box 12"/>
          <p:cNvSpPr txBox="1">
            <a:spLocks noChangeArrowheads="1"/>
          </p:cNvSpPr>
          <p:nvPr/>
        </p:nvSpPr>
        <p:spPr bwMode="auto">
          <a:xfrm>
            <a:off x="4572000" y="2114550"/>
            <a:ext cx="14954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SS</a:t>
            </a:r>
          </a:p>
        </p:txBody>
      </p:sp>
      <p:sp>
        <p:nvSpPr>
          <p:cNvPr id="14" name="Text Box 13"/>
          <p:cNvSpPr txBox="1">
            <a:spLocks noChangeArrowheads="1"/>
          </p:cNvSpPr>
          <p:nvPr/>
        </p:nvSpPr>
        <p:spPr bwMode="auto">
          <a:xfrm>
            <a:off x="55626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MS</a:t>
            </a:r>
          </a:p>
        </p:txBody>
      </p:sp>
      <p:sp>
        <p:nvSpPr>
          <p:cNvPr id="15" name="Text Box 14"/>
          <p:cNvSpPr txBox="1">
            <a:spLocks noChangeArrowheads="1"/>
          </p:cNvSpPr>
          <p:nvPr/>
        </p:nvSpPr>
        <p:spPr bwMode="auto">
          <a:xfrm>
            <a:off x="6781800" y="2114550"/>
            <a:ext cx="115252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t>F</a:t>
            </a:r>
          </a:p>
        </p:txBody>
      </p:sp>
      <p:sp>
        <p:nvSpPr>
          <p:cNvPr id="16"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7"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endParaRPr lang="cs-CZ"/>
          </a:p>
        </p:txBody>
      </p:sp>
      <p:sp>
        <p:nvSpPr>
          <p:cNvPr id="18" name="Text Box 17"/>
          <p:cNvSpPr txBox="1">
            <a:spLocks noChangeArrowheads="1"/>
          </p:cNvSpPr>
          <p:nvPr/>
        </p:nvSpPr>
        <p:spPr bwMode="auto">
          <a:xfrm>
            <a:off x="3200400" y="4953000"/>
            <a:ext cx="59436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Kvantifikovaný podíl rozdílu mezi pokusnými zásahy na celkovém rozptylu</a:t>
            </a:r>
          </a:p>
        </p:txBody>
      </p:sp>
      <p:sp>
        <p:nvSpPr>
          <p:cNvPr id="19" name="Text Box 18"/>
          <p:cNvSpPr txBox="1">
            <a:spLocks noChangeArrowheads="1"/>
          </p:cNvSpPr>
          <p:nvPr/>
        </p:nvSpPr>
        <p:spPr bwMode="auto">
          <a:xfrm>
            <a:off x="3200400" y="5715000"/>
            <a:ext cx="371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b="0" i="0"/>
              <a:t>Statistická významnost rozdílu</a:t>
            </a:r>
          </a:p>
        </p:txBody>
      </p:sp>
    </p:spTree>
    <p:extLst>
      <p:ext uri="{BB962C8B-B14F-4D97-AF65-F5344CB8AC3E}">
        <p14:creationId xmlns:p14="http://schemas.microsoft.com/office/powerpoint/2010/main" val="286729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Object 23"/>
          <p:cNvGraphicFramePr>
            <a:graphicFrameLocks noChangeAspect="1"/>
          </p:cNvGraphicFramePr>
          <p:nvPr>
            <p:extLst>
              <p:ext uri="{D42A27DB-BD31-4B8C-83A1-F6EECF244321}">
                <p14:modId xmlns:p14="http://schemas.microsoft.com/office/powerpoint/2010/main" val="2424446529"/>
              </p:ext>
            </p:extLst>
          </p:nvPr>
        </p:nvGraphicFramePr>
        <p:xfrm>
          <a:off x="6299845" y="3371759"/>
          <a:ext cx="2160587" cy="2160587"/>
        </p:xfrm>
        <a:graphic>
          <a:graphicData uri="http://schemas.openxmlformats.org/presentationml/2006/ole">
            <mc:AlternateContent xmlns:mc="http://schemas.openxmlformats.org/markup-compatibility/2006">
              <mc:Choice xmlns:v="urn:schemas-microsoft-com:vml" Requires="v">
                <p:oleObj spid="_x0000_s490522" name="Graph" r:id="rId3" imgW="2160000" imgH="2160000" progId="STATISTICA.Graph">
                  <p:embed/>
                </p:oleObj>
              </mc:Choice>
              <mc:Fallback>
                <p:oleObj name="Graph" r:id="rId3" imgW="2160000" imgH="2160000" progId="STATISTICA.Graph">
                  <p:embed/>
                  <p:pic>
                    <p:nvPicPr>
                      <p:cNvPr id="0" name=""/>
                      <p:cNvPicPr/>
                      <p:nvPr/>
                    </p:nvPicPr>
                    <p:blipFill>
                      <a:blip r:embed="rId4"/>
                      <a:stretch>
                        <a:fillRect/>
                      </a:stretch>
                    </p:blipFill>
                    <p:spPr>
                      <a:xfrm>
                        <a:off x="6299845" y="3371759"/>
                        <a:ext cx="2160587" cy="2160587"/>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71258552"/>
              </p:ext>
            </p:extLst>
          </p:nvPr>
        </p:nvGraphicFramePr>
        <p:xfrm>
          <a:off x="3275856" y="3371759"/>
          <a:ext cx="2160587" cy="2160587"/>
        </p:xfrm>
        <a:graphic>
          <a:graphicData uri="http://schemas.openxmlformats.org/presentationml/2006/ole">
            <mc:AlternateContent xmlns:mc="http://schemas.openxmlformats.org/markup-compatibility/2006">
              <mc:Choice xmlns:v="urn:schemas-microsoft-com:vml" Requires="v">
                <p:oleObj spid="_x0000_s490523" name="Graph" r:id="rId5" imgW="2160000" imgH="2160000" progId="STATISTICA.Graph">
                  <p:embed/>
                </p:oleObj>
              </mc:Choice>
              <mc:Fallback>
                <p:oleObj name="Graph" r:id="rId5" imgW="2160000" imgH="2160000" progId="STATISTICA.Graph">
                  <p:embed/>
                  <p:pic>
                    <p:nvPicPr>
                      <p:cNvPr id="0" name=""/>
                      <p:cNvPicPr/>
                      <p:nvPr/>
                    </p:nvPicPr>
                    <p:blipFill>
                      <a:blip r:embed="rId6"/>
                      <a:stretch>
                        <a:fillRect/>
                      </a:stretch>
                    </p:blipFill>
                    <p:spPr>
                      <a:xfrm>
                        <a:off x="3275856" y="3371759"/>
                        <a:ext cx="2160587" cy="2160587"/>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41241801"/>
              </p:ext>
            </p:extLst>
          </p:nvPr>
        </p:nvGraphicFramePr>
        <p:xfrm>
          <a:off x="251520" y="3371759"/>
          <a:ext cx="2160587" cy="2160587"/>
        </p:xfrm>
        <a:graphic>
          <a:graphicData uri="http://schemas.openxmlformats.org/presentationml/2006/ole">
            <mc:AlternateContent xmlns:mc="http://schemas.openxmlformats.org/markup-compatibility/2006">
              <mc:Choice xmlns:v="urn:schemas-microsoft-com:vml" Requires="v">
                <p:oleObj spid="_x0000_s490524" name="Graph" r:id="rId7" imgW="2160000" imgH="2160000" progId="STATISTICA.Graph">
                  <p:embed/>
                </p:oleObj>
              </mc:Choice>
              <mc:Fallback>
                <p:oleObj name="Graph" r:id="rId7" imgW="2160000" imgH="2160000" progId="STATISTICA.Graph">
                  <p:embed/>
                  <p:pic>
                    <p:nvPicPr>
                      <p:cNvPr id="0" name=""/>
                      <p:cNvPicPr/>
                      <p:nvPr/>
                    </p:nvPicPr>
                    <p:blipFill>
                      <a:blip r:embed="rId8"/>
                      <a:stretch>
                        <a:fillRect/>
                      </a:stretch>
                    </p:blipFill>
                    <p:spPr>
                      <a:xfrm>
                        <a:off x="251520" y="3371759"/>
                        <a:ext cx="2160587" cy="2160587"/>
                      </a:xfrm>
                      <a:prstGeom prst="rect">
                        <a:avLst/>
                      </a:prstGeom>
                    </p:spPr>
                  </p:pic>
                </p:oleObj>
              </mc:Fallback>
            </mc:AlternateContent>
          </a:graphicData>
        </a:graphic>
      </p:graphicFrame>
      <p:sp>
        <p:nvSpPr>
          <p:cNvPr id="2" name="Title 1"/>
          <p:cNvSpPr>
            <a:spLocks noGrp="1"/>
          </p:cNvSpPr>
          <p:nvPr>
            <p:ph type="title"/>
          </p:nvPr>
        </p:nvSpPr>
        <p:spPr>
          <a:xfrm>
            <a:off x="457200" y="-9164"/>
            <a:ext cx="8229600" cy="562074"/>
          </a:xfrm>
        </p:spPr>
        <p:txBody>
          <a:bodyPr>
            <a:normAutofit fontScale="90000"/>
          </a:bodyPr>
          <a:lstStyle/>
          <a:p>
            <a:r>
              <a:rPr lang="cs-CZ" dirty="0" smtClean="0"/>
              <a:t>Hlavní efekty a interakce</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11</a:t>
            </a:fld>
            <a:endParaRPr lang="cs-CZ"/>
          </a:p>
        </p:txBody>
      </p:sp>
      <p:graphicFrame>
        <p:nvGraphicFramePr>
          <p:cNvPr id="7" name="Object 6"/>
          <p:cNvGraphicFramePr>
            <a:graphicFrameLocks noChangeAspect="1"/>
          </p:cNvGraphicFramePr>
          <p:nvPr>
            <p:extLst>
              <p:ext uri="{D42A27DB-BD31-4B8C-83A1-F6EECF244321}">
                <p14:modId xmlns:p14="http://schemas.microsoft.com/office/powerpoint/2010/main" val="224526224"/>
              </p:ext>
            </p:extLst>
          </p:nvPr>
        </p:nvGraphicFramePr>
        <p:xfrm>
          <a:off x="251520" y="404664"/>
          <a:ext cx="2160587" cy="2160587"/>
        </p:xfrm>
        <a:graphic>
          <a:graphicData uri="http://schemas.openxmlformats.org/presentationml/2006/ole">
            <mc:AlternateContent xmlns:mc="http://schemas.openxmlformats.org/markup-compatibility/2006">
              <mc:Choice xmlns:v="urn:schemas-microsoft-com:vml" Requires="v">
                <p:oleObj spid="_x0000_s490525" name="Graph" r:id="rId9" imgW="2160000" imgH="2160000" progId="STATISTICA.Graph">
                  <p:embed/>
                </p:oleObj>
              </mc:Choice>
              <mc:Fallback>
                <p:oleObj name="Graph" r:id="rId9" imgW="2160000" imgH="2160000" progId="STATISTICA.Graph">
                  <p:embed/>
                  <p:pic>
                    <p:nvPicPr>
                      <p:cNvPr id="0" name=""/>
                      <p:cNvPicPr/>
                      <p:nvPr/>
                    </p:nvPicPr>
                    <p:blipFill>
                      <a:blip r:embed="rId10"/>
                      <a:stretch>
                        <a:fillRect/>
                      </a:stretch>
                    </p:blipFill>
                    <p:spPr>
                      <a:xfrm>
                        <a:off x="251520" y="404664"/>
                        <a:ext cx="2160587" cy="2160587"/>
                      </a:xfrm>
                      <a:prstGeom prst="rect">
                        <a:avLst/>
                      </a:prstGeom>
                    </p:spPr>
                  </p:pic>
                </p:oleObj>
              </mc:Fallback>
            </mc:AlternateContent>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44368520"/>
              </p:ext>
            </p:extLst>
          </p:nvPr>
        </p:nvGraphicFramePr>
        <p:xfrm>
          <a:off x="179512" y="2348880"/>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8165.3</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a:solidFill>
                            <a:srgbClr val="FF0000"/>
                          </a:solidFill>
                          <a:effectLst/>
                          <a:latin typeface="+mn-lt"/>
                          <a:ea typeface="+mn-ea"/>
                          <a:cs typeface="+mn-cs"/>
                        </a:rPr>
                        <a:t>1</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1978</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482.2</a:t>
                      </a:r>
                    </a:p>
                  </a:txBody>
                  <a:tcPr marL="9525" marR="9525" marT="9525" marB="0" anchor="ctr"/>
                </a:tc>
                <a:tc>
                  <a:txBody>
                    <a:bodyPr/>
                    <a:lstStyle/>
                    <a:p>
                      <a:pPr algn="ctr" fontAlgn="ctr"/>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0.602</a:t>
                      </a:r>
                    </a:p>
                  </a:txBody>
                  <a:tcPr marL="9525" marR="9525" marT="9525" marB="0" anchor="ctr"/>
                </a:tc>
              </a:tr>
              <a:tr h="154375">
                <a:tc>
                  <a:txBody>
                    <a:bodyPr/>
                    <a:lstStyle/>
                    <a:p>
                      <a:pPr algn="ctr" fontAlgn="ctr"/>
                      <a:r>
                        <a:rPr lang="cs-CZ" sz="900" u="none" strike="noStrike" dirty="0" smtClean="0">
                          <a:effectLst/>
                        </a:rPr>
                        <a:t>F1*F2</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algn="ctr" fontAlgn="ctr"/>
                      <a:r>
                        <a:rPr lang="cs-CZ" sz="900" u="none" strike="noStrike" kern="1200" dirty="0">
                          <a:solidFill>
                            <a:schemeClr val="dk1"/>
                          </a:solidFill>
                          <a:effectLst/>
                          <a:latin typeface="+mn-lt"/>
                          <a:ea typeface="+mn-ea"/>
                          <a:cs typeface="+mn-cs"/>
                        </a:rPr>
                        <a:t>0.570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804</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196</a:t>
                      </a:r>
                    </a:p>
                  </a:txBody>
                  <a:tcPr marL="9525" marR="9525" marT="9525" marB="0" anchor="ctr"/>
                </a:tc>
                <a:tc>
                  <a:txBody>
                    <a:bodyPr/>
                    <a:lstStyle/>
                    <a:p>
                      <a:pPr algn="ctr" fontAlgn="ctr"/>
                      <a:r>
                        <a:rPr lang="cs-CZ" sz="900" u="none" strike="noStrike" kern="1200">
                          <a:solidFill>
                            <a:schemeClr val="dk1"/>
                          </a:solidFill>
                          <a:effectLst/>
                          <a:latin typeface="+mn-lt"/>
                          <a:ea typeface="+mn-ea"/>
                          <a:cs typeface="+mn-cs"/>
                        </a:rPr>
                        <a:t>4</a:t>
                      </a: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algn="ctr" fontAlgn="ctr"/>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375863077"/>
              </p:ext>
            </p:extLst>
          </p:nvPr>
        </p:nvGraphicFramePr>
        <p:xfrm>
          <a:off x="3203501" y="404664"/>
          <a:ext cx="2160587" cy="2160587"/>
        </p:xfrm>
        <a:graphic>
          <a:graphicData uri="http://schemas.openxmlformats.org/presentationml/2006/ole">
            <mc:AlternateContent xmlns:mc="http://schemas.openxmlformats.org/markup-compatibility/2006">
              <mc:Choice xmlns:v="urn:schemas-microsoft-com:vml" Requires="v">
                <p:oleObj spid="_x0000_s490526" name="Graph" r:id="rId11" imgW="2160000" imgH="2160000" progId="STATISTICA.Graph">
                  <p:embed/>
                </p:oleObj>
              </mc:Choice>
              <mc:Fallback>
                <p:oleObj name="Graph" r:id="rId11" imgW="2160000" imgH="2160000" progId="STATISTICA.Graph">
                  <p:embed/>
                  <p:pic>
                    <p:nvPicPr>
                      <p:cNvPr id="0" name=""/>
                      <p:cNvPicPr/>
                      <p:nvPr/>
                    </p:nvPicPr>
                    <p:blipFill>
                      <a:blip r:embed="rId12"/>
                      <a:stretch>
                        <a:fillRect/>
                      </a:stretch>
                    </p:blipFill>
                    <p:spPr>
                      <a:xfrm>
                        <a:off x="3203501" y="404664"/>
                        <a:ext cx="2160587" cy="2160587"/>
                      </a:xfrm>
                      <a:prstGeom prst="rect">
                        <a:avLst/>
                      </a:prstGeom>
                    </p:spPr>
                  </p:pic>
                </p:oleObj>
              </mc:Fallback>
            </mc:AlternateContent>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428794936"/>
              </p:ext>
            </p:extLst>
          </p:nvPr>
        </p:nvGraphicFramePr>
        <p:xfrm>
          <a:off x="3059832" y="2348880"/>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33487</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8165.3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1891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461.1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smtClean="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198867288"/>
              </p:ext>
            </p:extLst>
          </p:nvPr>
        </p:nvGraphicFramePr>
        <p:xfrm>
          <a:off x="6227837" y="404664"/>
          <a:ext cx="2160587" cy="2160587"/>
        </p:xfrm>
        <a:graphic>
          <a:graphicData uri="http://schemas.openxmlformats.org/presentationml/2006/ole">
            <mc:AlternateContent xmlns:mc="http://schemas.openxmlformats.org/markup-compatibility/2006">
              <mc:Choice xmlns:v="urn:schemas-microsoft-com:vml" Requires="v">
                <p:oleObj spid="_x0000_s490527" name="Graph" r:id="rId13" imgW="2160000" imgH="2160000" progId="STATISTICA.Graph">
                  <p:embed/>
                </p:oleObj>
              </mc:Choice>
              <mc:Fallback>
                <p:oleObj name="Graph" r:id="rId13" imgW="2160000" imgH="2160000" progId="STATISTICA.Graph">
                  <p:embed/>
                  <p:pic>
                    <p:nvPicPr>
                      <p:cNvPr id="0" name=""/>
                      <p:cNvPicPr/>
                      <p:nvPr/>
                    </p:nvPicPr>
                    <p:blipFill>
                      <a:blip r:embed="rId14"/>
                      <a:stretch>
                        <a:fillRect/>
                      </a:stretch>
                    </p:blipFill>
                    <p:spPr>
                      <a:xfrm>
                        <a:off x="6227837" y="404664"/>
                        <a:ext cx="2160587" cy="2160587"/>
                      </a:xfrm>
                      <a:prstGeom prst="rect">
                        <a:avLst/>
                      </a:prstGeom>
                    </p:spPr>
                  </p:pic>
                </p:oleObj>
              </mc:Fallback>
            </mc:AlternateContent>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687068784"/>
              </p:ext>
            </p:extLst>
          </p:nvPr>
        </p:nvGraphicFramePr>
        <p:xfrm>
          <a:off x="6156176" y="2348880"/>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57391</a:t>
                      </a:r>
                    </a:p>
                  </a:txBody>
                  <a:tcPr marL="9525" marR="9525" marT="9525" marB="0" anchor="ctr"/>
                </a:tc>
                <a:tc>
                  <a:txBody>
                    <a:bodyPr/>
                    <a:lstStyle/>
                    <a:p>
                      <a:pPr marL="0" algn="ctr" defTabSz="914400" rtl="0" eaLnBrk="1" fontAlgn="ctr" latinLnBrk="0" hangingPunct="1"/>
                      <a:r>
                        <a:rPr lang="cs-CZ" sz="900" u="none" strike="noStrike" kern="1200" dirty="0" smtClean="0">
                          <a:solidFill>
                            <a:schemeClr val="dk1"/>
                          </a:solidFill>
                          <a:effectLst/>
                          <a:latin typeface="+mn-lt"/>
                          <a:ea typeface="+mn-ea"/>
                          <a:cs typeface="+mn-cs"/>
                        </a:rPr>
                        <a:t>13993</a:t>
                      </a: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0" u="none" strike="noStrike">
                          <a:solidFill>
                            <a:srgbClr val="FF0000"/>
                          </a:solidFill>
                          <a:effectLst/>
                        </a:rPr>
                        <a:t>Faktor 1</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5293</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1290.7</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b="0" u="none" strike="noStrike">
                          <a:solidFill>
                            <a:srgbClr val="FF0000"/>
                          </a:solidFill>
                          <a:effectLst/>
                        </a:rPr>
                        <a:t>Faktor 2</a:t>
                      </a:r>
                      <a:endParaRPr lang="cs-CZ" sz="900" b="0"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0" u="none" strike="noStrike" kern="1200">
                          <a:solidFill>
                            <a:srgbClr val="FF0000"/>
                          </a:solidFill>
                          <a:effectLst/>
                          <a:latin typeface="+mn-lt"/>
                          <a:ea typeface="+mn-ea"/>
                          <a:cs typeface="+mn-cs"/>
                        </a:rPr>
                        <a:t>861</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209.9</a:t>
                      </a:r>
                    </a:p>
                  </a:txBody>
                  <a:tcPr marL="9525" marR="9525" marT="9525" marB="0" anchor="ctr"/>
                </a:tc>
                <a:tc>
                  <a:txBody>
                    <a:bodyPr/>
                    <a:lstStyle/>
                    <a:p>
                      <a:pPr marL="0" algn="ctr" defTabSz="914400" rtl="0" eaLnBrk="1" fontAlgn="ctr" latinLnBrk="0" hangingPunct="1"/>
                      <a:r>
                        <a:rPr lang="cs-CZ" sz="900" b="0"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smtClean="0">
                          <a:effectLst/>
                        </a:rPr>
                        <a:t>F1*F2</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0.570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600661558"/>
              </p:ext>
            </p:extLst>
          </p:nvPr>
        </p:nvGraphicFramePr>
        <p:xfrm>
          <a:off x="179512" y="5316322"/>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dirty="0">
                          <a:effectLst/>
                        </a:rPr>
                        <a:t>p</a:t>
                      </a:r>
                      <a:endParaRPr lang="cs-CZ" sz="900" b="1" i="0" u="none" strike="noStrike" dirty="0">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28511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6952.0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1</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1.0</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0.314</a:t>
                      </a:r>
                    </a:p>
                  </a:txBody>
                  <a:tcPr marL="9525" marR="9525" marT="9525" marB="0" anchor="ctr"/>
                </a:tc>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0.602</a:t>
                      </a:r>
                    </a:p>
                  </a:txBody>
                  <a:tcPr marL="9525" marR="9525" marT="9525" marB="0" anchor="ctr"/>
                </a:tc>
              </a:tr>
              <a:tr h="154375">
                <a:tc>
                  <a:txBody>
                    <a:bodyPr/>
                    <a:lstStyle/>
                    <a:p>
                      <a:pPr algn="ctr" fontAlgn="ctr"/>
                      <a:r>
                        <a:rPr lang="cs-CZ" sz="900" b="1" u="none" strike="noStrike" dirty="0" smtClean="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743926260"/>
              </p:ext>
            </p:extLst>
          </p:nvPr>
        </p:nvGraphicFramePr>
        <p:xfrm>
          <a:off x="3059832" y="5316322"/>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38863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9476.2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1" u="none" strike="noStrike">
                          <a:solidFill>
                            <a:srgbClr val="FF0000"/>
                          </a:solidFill>
                          <a:effectLst/>
                        </a:rPr>
                        <a:t>Faktor 1</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920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224.3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a:effectLst/>
                        </a:rPr>
                        <a:t>Faktor 2</a:t>
                      </a:r>
                      <a:endParaRPr lang="cs-CZ" sz="900" b="0" i="0" u="none" strike="noStrike">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0.3</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0.602</a:t>
                      </a:r>
                    </a:p>
                  </a:txBody>
                  <a:tcPr marL="9525" marR="9525" marT="9525" marB="0" anchor="ctr"/>
                </a:tc>
              </a:tr>
              <a:tr h="154375">
                <a:tc>
                  <a:txBody>
                    <a:bodyPr/>
                    <a:lstStyle/>
                    <a:p>
                      <a:pPr algn="ctr" fontAlgn="ctr"/>
                      <a:r>
                        <a:rPr lang="cs-CZ" sz="900" b="1" u="none" strike="noStrike" dirty="0" smtClean="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867</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211.3</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804</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4</a:t>
                      </a:r>
                    </a:p>
                  </a:txBody>
                  <a:tcPr marL="9525" marR="9525" marT="9525" marB="0" anchor="ctr"/>
                </a:tc>
                <a:tc>
                  <a:txBody>
                    <a:bodyPr/>
                    <a:lstStyle/>
                    <a:p>
                      <a:pPr marL="0" algn="ctr" defTabSz="914400" rtl="0" eaLnBrk="1" fontAlgn="ctr" latinLnBrk="0" hangingPunct="1"/>
                      <a:endParaRPr lang="cs-CZ" sz="900" u="none" strike="noStrike" kern="120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104428613"/>
              </p:ext>
            </p:extLst>
          </p:nvPr>
        </p:nvGraphicFramePr>
        <p:xfrm>
          <a:off x="6156176" y="5316322"/>
          <a:ext cx="2448272" cy="936104"/>
        </p:xfrm>
        <a:graphic>
          <a:graphicData uri="http://schemas.openxmlformats.org/drawingml/2006/table">
            <a:tbl>
              <a:tblPr>
                <a:tableStyleId>{FABFCF23-3B69-468F-B69F-88F6DE6A72F2}</a:tableStyleId>
              </a:tblPr>
              <a:tblGrid>
                <a:gridCol w="564985"/>
                <a:gridCol w="388792"/>
                <a:gridCol w="388792"/>
                <a:gridCol w="388792"/>
                <a:gridCol w="388792"/>
                <a:gridCol w="328119"/>
              </a:tblGrid>
              <a:tr h="164229">
                <a:tc>
                  <a:txBody>
                    <a:bodyPr/>
                    <a:lstStyle/>
                    <a:p>
                      <a:pPr algn="ctr" fontAlgn="ctr"/>
                      <a:endParaRPr lang="cs-CZ" sz="900" b="0"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SS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D.f.</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dirty="0">
                          <a:effectLst/>
                        </a:rPr>
                        <a:t>MS</a:t>
                      </a:r>
                      <a:endParaRPr lang="cs-CZ" sz="900" b="1" i="0" u="none" strike="noStrike" dirty="0">
                        <a:solidFill>
                          <a:srgbClr val="000000"/>
                        </a:solidFill>
                        <a:effectLst/>
                        <a:latin typeface="Arial"/>
                      </a:endParaRPr>
                    </a:p>
                  </a:txBody>
                  <a:tcPr marL="9525" marR="9525" marT="9525" marB="0" anchor="ctr"/>
                </a:tc>
                <a:tc>
                  <a:txBody>
                    <a:bodyPr/>
                    <a:lstStyle/>
                    <a:p>
                      <a:pPr algn="ctr" fontAlgn="ctr"/>
                      <a:r>
                        <a:rPr lang="cs-CZ" sz="900" u="none" strike="noStrike">
                          <a:effectLst/>
                        </a:rPr>
                        <a:t>F</a:t>
                      </a:r>
                      <a:endParaRPr lang="cs-CZ" sz="900" b="1" i="0" u="none" strike="noStrike">
                        <a:solidFill>
                          <a:srgbClr val="000000"/>
                        </a:solidFill>
                        <a:effectLst/>
                        <a:latin typeface="Arial"/>
                      </a:endParaRPr>
                    </a:p>
                  </a:txBody>
                  <a:tcPr marL="9525" marR="9525" marT="9525" marB="0" anchor="ctr"/>
                </a:tc>
                <a:tc>
                  <a:txBody>
                    <a:bodyPr/>
                    <a:lstStyle/>
                    <a:p>
                      <a:pPr algn="ctr" fontAlgn="ctr"/>
                      <a:r>
                        <a:rPr lang="cs-CZ" sz="900" u="none" strike="noStrike">
                          <a:effectLst/>
                        </a:rPr>
                        <a:t>p</a:t>
                      </a:r>
                      <a:endParaRPr lang="cs-CZ" sz="900" b="1" i="0" u="none" strike="noStrike">
                        <a:solidFill>
                          <a:srgbClr val="000000"/>
                        </a:solidFill>
                        <a:effectLst/>
                        <a:latin typeface="Arial"/>
                      </a:endParaRPr>
                    </a:p>
                  </a:txBody>
                  <a:tcPr marL="9525" marR="9525" marT="9525" marB="0" anchor="ctr"/>
                </a:tc>
              </a:tr>
              <a:tr h="154375">
                <a:tc>
                  <a:txBody>
                    <a:bodyPr/>
                    <a:lstStyle/>
                    <a:p>
                      <a:pPr algn="ctr" fontAlgn="ctr"/>
                      <a:r>
                        <a:rPr lang="cs-CZ" sz="900" u="none" strike="noStrike" dirty="0">
                          <a:effectLst/>
                        </a:rPr>
                        <a:t>Intercept</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u="none" strike="noStrike" kern="1200" dirty="0">
                          <a:solidFill>
                            <a:schemeClr val="dk1"/>
                          </a:solidFill>
                          <a:effectLst/>
                          <a:latin typeface="+mn-lt"/>
                          <a:ea typeface="+mn-ea"/>
                          <a:cs typeface="+mn-cs"/>
                        </a:rPr>
                        <a:t>45203</a:t>
                      </a:r>
                    </a:p>
                  </a:txBody>
                  <a:tcPr marL="9525" marR="9525" marT="9525" marB="0" anchor="ctr"/>
                </a:tc>
                <a:tc>
                  <a:txBody>
                    <a:bodyPr/>
                    <a:lstStyle/>
                    <a:p>
                      <a:pPr marL="0" algn="ctr" defTabSz="914400" rtl="0" eaLnBrk="1" fontAlgn="ctr" latinLnBrk="0" hangingPunct="1"/>
                      <a:r>
                        <a:rPr lang="cs-CZ" sz="900" u="none" strike="noStrike" kern="1200" dirty="0" smtClean="0">
                          <a:solidFill>
                            <a:schemeClr val="dk1"/>
                          </a:solidFill>
                          <a:effectLst/>
                          <a:latin typeface="+mn-lt"/>
                          <a:ea typeface="+mn-ea"/>
                          <a:cs typeface="+mn-cs"/>
                        </a:rPr>
                        <a:t>13596</a:t>
                      </a:r>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0.000</a:t>
                      </a:r>
                    </a:p>
                  </a:txBody>
                  <a:tcPr marL="9525" marR="9525" marT="9525" marB="0" anchor="ctr"/>
                </a:tc>
              </a:tr>
              <a:tr h="154375">
                <a:tc>
                  <a:txBody>
                    <a:bodyPr/>
                    <a:lstStyle/>
                    <a:p>
                      <a:pPr algn="ctr" fontAlgn="ctr"/>
                      <a:r>
                        <a:rPr lang="cs-CZ" sz="900" b="1" u="none" strike="noStrike" dirty="0">
                          <a:solidFill>
                            <a:srgbClr val="FF0000"/>
                          </a:solidFill>
                          <a:effectLst/>
                        </a:rPr>
                        <a:t>Faktor 1</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4799</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1443.4</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b="1" u="none" strike="noStrike">
                          <a:solidFill>
                            <a:srgbClr val="FF0000"/>
                          </a:solidFill>
                          <a:effectLst/>
                        </a:rPr>
                        <a:t>Faktor 2</a:t>
                      </a:r>
                      <a:endParaRPr lang="cs-CZ" sz="900" b="1" i="0" u="none" strike="noStrike">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316</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95.0</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b="1" u="none" strike="noStrike" dirty="0" smtClean="0">
                          <a:solidFill>
                            <a:srgbClr val="FF0000"/>
                          </a:solidFill>
                          <a:effectLst/>
                        </a:rPr>
                        <a:t>F1*F2</a:t>
                      </a:r>
                      <a:endParaRPr lang="cs-CZ" sz="900" b="1" i="0" u="none" strike="noStrike" dirty="0">
                        <a:solidFill>
                          <a:srgbClr val="FF0000"/>
                        </a:solidFill>
                        <a:effectLst/>
                        <a:latin typeface="Arial"/>
                      </a:endParaRP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a:solidFill>
                            <a:srgbClr val="FF0000"/>
                          </a:solidFill>
                          <a:effectLst/>
                          <a:latin typeface="+mn-lt"/>
                          <a:ea typeface="+mn-ea"/>
                          <a:cs typeface="+mn-cs"/>
                        </a:rPr>
                        <a:t>1</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175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52.5</a:t>
                      </a:r>
                    </a:p>
                  </a:txBody>
                  <a:tcPr marL="9525" marR="9525" marT="9525" marB="0" anchor="ctr"/>
                </a:tc>
                <a:tc>
                  <a:txBody>
                    <a:bodyPr/>
                    <a:lstStyle/>
                    <a:p>
                      <a:pPr marL="0" algn="ctr" defTabSz="914400" rtl="0" eaLnBrk="1" fontAlgn="ctr" latinLnBrk="0" hangingPunct="1"/>
                      <a:r>
                        <a:rPr lang="cs-CZ" sz="900" b="1" u="none" strike="noStrike" kern="1200" dirty="0">
                          <a:solidFill>
                            <a:srgbClr val="FF0000"/>
                          </a:solidFill>
                          <a:effectLst/>
                          <a:latin typeface="+mn-lt"/>
                          <a:ea typeface="+mn-ea"/>
                          <a:cs typeface="+mn-cs"/>
                        </a:rPr>
                        <a:t>0.000</a:t>
                      </a:r>
                    </a:p>
                  </a:txBody>
                  <a:tcPr marL="9525" marR="9525" marT="9525" marB="0" anchor="ctr"/>
                </a:tc>
              </a:tr>
              <a:tr h="154375">
                <a:tc>
                  <a:txBody>
                    <a:bodyPr/>
                    <a:lstStyle/>
                    <a:p>
                      <a:pPr algn="ctr" fontAlgn="ctr"/>
                      <a:r>
                        <a:rPr lang="cs-CZ" sz="900" u="none" strike="noStrike" dirty="0">
                          <a:effectLst/>
                        </a:rPr>
                        <a:t>Error</a:t>
                      </a:r>
                      <a:endParaRPr lang="cs-CZ" sz="900" b="0" i="0" u="none" strike="noStrike" dirty="0">
                        <a:solidFill>
                          <a:srgbClr val="000000"/>
                        </a:solidFill>
                        <a:effectLst/>
                        <a:latin typeface="Arial"/>
                      </a:endParaRP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652</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196</a:t>
                      </a:r>
                    </a:p>
                  </a:txBody>
                  <a:tcPr marL="9525" marR="9525" marT="9525" marB="0" anchor="ctr"/>
                </a:tc>
                <a:tc>
                  <a:txBody>
                    <a:bodyPr/>
                    <a:lstStyle/>
                    <a:p>
                      <a:pPr marL="0" algn="ctr" defTabSz="914400" rtl="0" eaLnBrk="1" fontAlgn="ctr" latinLnBrk="0" hangingPunct="1"/>
                      <a:r>
                        <a:rPr lang="cs-CZ" sz="900" u="none" strike="noStrike" kern="1200">
                          <a:solidFill>
                            <a:schemeClr val="dk1"/>
                          </a:solidFill>
                          <a:effectLst/>
                          <a:latin typeface="+mn-lt"/>
                          <a:ea typeface="+mn-ea"/>
                          <a:cs typeface="+mn-cs"/>
                        </a:rPr>
                        <a:t>3</a:t>
                      </a: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914400" rtl="0" eaLnBrk="1" fontAlgn="ctr" latinLnBrk="0" hangingPunct="1"/>
                      <a:endParaRPr lang="cs-CZ" sz="900" u="none" strike="noStrike" kern="1200" dirty="0">
                        <a:solidFill>
                          <a:schemeClr val="dk1"/>
                        </a:solidFill>
                        <a:effectLst/>
                        <a:latin typeface="+mn-lt"/>
                        <a:ea typeface="+mn-ea"/>
                        <a:cs typeface="+mn-cs"/>
                      </a:endParaRPr>
                    </a:p>
                  </a:txBody>
                  <a:tcPr marL="9525" marR="9525" marT="9525" marB="0" anchor="ctr"/>
                </a:tc>
              </a:tr>
            </a:tbl>
          </a:graphicData>
        </a:graphic>
      </p:graphicFrame>
    </p:spTree>
    <p:extLst>
      <p:ext uri="{BB962C8B-B14F-4D97-AF65-F5344CB8AC3E}">
        <p14:creationId xmlns:p14="http://schemas.microsoft.com/office/powerpoint/2010/main" val="2015126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Testování dílčích hypotéz</a:t>
            </a:r>
            <a:endParaRPr lang="cs-CZ" dirty="0"/>
          </a:p>
        </p:txBody>
      </p:sp>
      <p:sp>
        <p:nvSpPr>
          <p:cNvPr id="3" name="Content Placeholder 2"/>
          <p:cNvSpPr>
            <a:spLocks noGrp="1"/>
          </p:cNvSpPr>
          <p:nvPr>
            <p:ph idx="1"/>
          </p:nvPr>
        </p:nvSpPr>
        <p:spPr>
          <a:xfrm>
            <a:off x="457200" y="836712"/>
            <a:ext cx="8229600" cy="4857403"/>
          </a:xfrm>
        </p:spPr>
        <p:txBody>
          <a:bodyPr>
            <a:normAutofit/>
          </a:bodyPr>
          <a:lstStyle/>
          <a:p>
            <a:r>
              <a:rPr lang="cs-CZ" sz="1600" dirty="0" smtClean="0"/>
              <a:t>V řadě analýz je třeba pracovat se vzájemným testováním více skupin objektů stylem každý s každým</a:t>
            </a:r>
          </a:p>
          <a:p>
            <a:r>
              <a:rPr lang="cs-CZ" sz="1600" dirty="0" smtClean="0"/>
              <a:t>Obecný postup analýzy je</a:t>
            </a:r>
          </a:p>
          <a:p>
            <a:pPr lvl="1"/>
            <a:r>
              <a:rPr lang="cs-CZ" sz="1400" dirty="0" smtClean="0"/>
              <a:t>Testování celkové významnosti – všechny skupiny navzájem (ENG: among groups)</a:t>
            </a:r>
          </a:p>
          <a:p>
            <a:pPr lvl="1"/>
            <a:r>
              <a:rPr lang="cs-CZ" sz="1400" dirty="0" smtClean="0"/>
              <a:t>Pokud je zjištěna celková významnost pokračuje testování analýzou již konkrétních kombinací dvojic skupin (ENG: between)</a:t>
            </a:r>
          </a:p>
          <a:p>
            <a:r>
              <a:rPr lang="cs-CZ" sz="1600" dirty="0" smtClean="0"/>
              <a:t>Problémem je vliv mnohonásobného testování na statistickou významnost testů:</a:t>
            </a:r>
          </a:p>
          <a:p>
            <a:pPr lvl="1"/>
            <a:r>
              <a:rPr lang="cs-CZ" sz="1400" dirty="0" smtClean="0"/>
              <a:t>Každý jeden test má </a:t>
            </a:r>
            <a:r>
              <a:rPr lang="cs-CZ" sz="1400" dirty="0" smtClean="0">
                <a:latin typeface="Symbol" pitchFamily="18" charset="2"/>
              </a:rPr>
              <a:t>a</a:t>
            </a:r>
            <a:r>
              <a:rPr lang="cs-CZ" sz="1400" dirty="0" smtClean="0"/>
              <a:t>=0.05 (chyba I. druhu)</a:t>
            </a:r>
          </a:p>
          <a:p>
            <a:pPr lvl="1"/>
            <a:r>
              <a:rPr lang="cs-CZ" sz="1400" dirty="0" smtClean="0"/>
              <a:t>Při mnohonásobném testování stoupá pravděpodobnost, že alespoň u jednoho testu dojde k chybnému zamítnutí nulové hypotézy (tedy k chybě I. druhu)</a:t>
            </a:r>
            <a:endParaRPr lang="cs-CZ" sz="1400"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12</a:t>
            </a:fld>
            <a:endParaRPr lang="cs-CZ"/>
          </a:p>
        </p:txBody>
      </p:sp>
      <p:graphicFrame>
        <p:nvGraphicFramePr>
          <p:cNvPr id="5" name="Chart 4"/>
          <p:cNvGraphicFramePr>
            <a:graphicFrameLocks/>
          </p:cNvGraphicFramePr>
          <p:nvPr>
            <p:extLst>
              <p:ext uri="{D42A27DB-BD31-4B8C-83A1-F6EECF244321}">
                <p14:modId xmlns:p14="http://schemas.microsoft.com/office/powerpoint/2010/main" val="2832096870"/>
              </p:ext>
            </p:extLst>
          </p:nvPr>
        </p:nvGraphicFramePr>
        <p:xfrm>
          <a:off x="1259632" y="350100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83625" y="4628240"/>
            <a:ext cx="2418226" cy="307777"/>
          </a:xfrm>
          <a:prstGeom prst="rect">
            <a:avLst/>
          </a:prstGeom>
          <a:noFill/>
        </p:spPr>
        <p:txBody>
          <a:bodyPr wrap="none" rtlCol="0">
            <a:spAutoFit/>
          </a:bodyPr>
          <a:lstStyle/>
          <a:p>
            <a:r>
              <a:rPr lang="cs-CZ" sz="1400" dirty="0" smtClean="0"/>
              <a:t>p alespoň jedné chyby I. druhu</a:t>
            </a:r>
            <a:endParaRPr lang="cs-CZ" sz="1400" dirty="0"/>
          </a:p>
        </p:txBody>
      </p:sp>
      <p:sp>
        <p:nvSpPr>
          <p:cNvPr id="7" name="TextBox 6"/>
          <p:cNvSpPr txBox="1"/>
          <p:nvPr/>
        </p:nvSpPr>
        <p:spPr>
          <a:xfrm>
            <a:off x="3022047" y="6088665"/>
            <a:ext cx="1006558" cy="307777"/>
          </a:xfrm>
          <a:prstGeom prst="rect">
            <a:avLst/>
          </a:prstGeom>
          <a:noFill/>
        </p:spPr>
        <p:txBody>
          <a:bodyPr wrap="none" rtlCol="0">
            <a:spAutoFit/>
          </a:bodyPr>
          <a:lstStyle/>
          <a:p>
            <a:r>
              <a:rPr lang="cs-CZ" sz="1400" dirty="0" smtClean="0"/>
              <a:t>Počet testů</a:t>
            </a:r>
            <a:endParaRPr lang="cs-CZ" sz="1400" dirty="0"/>
          </a:p>
        </p:txBody>
      </p:sp>
      <p:sp>
        <p:nvSpPr>
          <p:cNvPr id="8" name="TextBox 7"/>
          <p:cNvSpPr txBox="1"/>
          <p:nvPr/>
        </p:nvSpPr>
        <p:spPr>
          <a:xfrm>
            <a:off x="6156176" y="4055272"/>
            <a:ext cx="2880320" cy="1477328"/>
          </a:xfrm>
          <a:prstGeom prst="rect">
            <a:avLst/>
          </a:prstGeom>
          <a:noFill/>
        </p:spPr>
        <p:txBody>
          <a:bodyPr wrap="square" rtlCol="0">
            <a:spAutoFit/>
          </a:bodyPr>
          <a:lstStyle/>
          <a:p>
            <a:r>
              <a:rPr lang="cs-CZ" dirty="0" smtClean="0"/>
              <a:t>Řešením jsou různé procedury korigující hodnotu p (např. Bonferroniho korekce, FWR, FDR procedury apod.)</a:t>
            </a:r>
            <a:endParaRPr lang="cs-CZ" dirty="0"/>
          </a:p>
        </p:txBody>
      </p:sp>
      <p:sp>
        <p:nvSpPr>
          <p:cNvPr id="10" name="Right Arrow 9"/>
          <p:cNvSpPr/>
          <p:nvPr/>
        </p:nvSpPr>
        <p:spPr>
          <a:xfrm>
            <a:off x="5424886" y="4530100"/>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81035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Řada různých post-hoc testů</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13</a:t>
            </a:fld>
            <a:endParaRPr lang="cs-CZ"/>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366838"/>
            <a:ext cx="4033838" cy="32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9700" y="1417638"/>
            <a:ext cx="3351213"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3573463"/>
            <a:ext cx="41910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538" y="5661025"/>
            <a:ext cx="431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statsof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4388" y="2924175"/>
            <a:ext cx="1368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7675" y="2133600"/>
            <a:ext cx="12001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9303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Anova - One way</a:t>
            </a:r>
          </a:p>
        </p:txBody>
      </p:sp>
      <p:sp>
        <p:nvSpPr>
          <p:cNvPr id="3" name="Content Placeholder 2"/>
          <p:cNvSpPr>
            <a:spLocks noGrp="1"/>
          </p:cNvSpPr>
          <p:nvPr>
            <p:ph idx="1"/>
          </p:nvPr>
        </p:nvSpPr>
        <p:spPr>
          <a:xfrm>
            <a:off x="457200" y="908720"/>
            <a:ext cx="8229600" cy="4857403"/>
          </a:xfrm>
        </p:spPr>
        <p:txBody>
          <a:bodyPr/>
          <a:lstStyle/>
          <a:p>
            <a:pPr marL="0" indent="0">
              <a:buNone/>
            </a:pPr>
            <a:r>
              <a:rPr lang="cs-CZ" dirty="0"/>
              <a:t>Dávka rostlinného stimulátoru  (0, 4, 8, 12  mg/l)</a:t>
            </a:r>
          </a:p>
          <a:p>
            <a:pPr marL="0" indent="0">
              <a:buNone/>
            </a:pPr>
            <a:r>
              <a:rPr lang="cs-CZ" dirty="0"/>
              <a:t>A = 4 ; n = </a:t>
            </a:r>
            <a:r>
              <a:rPr lang="cs-CZ" dirty="0" smtClean="0"/>
              <a:t>8</a:t>
            </a:r>
          </a:p>
          <a:p>
            <a:pPr marL="0" indent="0">
              <a:buNone/>
            </a:pPr>
            <a:endParaRPr lang="cs-CZ" dirty="0"/>
          </a:p>
          <a:p>
            <a:pPr marL="0" indent="0">
              <a:buNone/>
            </a:pPr>
            <a:r>
              <a:rPr lang="cs-CZ" dirty="0" smtClean="0">
                <a:solidFill>
                  <a:schemeClr val="accent2"/>
                </a:solidFill>
              </a:rPr>
              <a:t>I</a:t>
            </a:r>
            <a:r>
              <a:rPr lang="cs-CZ" dirty="0">
                <a:solidFill>
                  <a:schemeClr val="accent2"/>
                </a:solidFill>
              </a:rPr>
              <a:t>.      ANOVA</a:t>
            </a:r>
          </a:p>
          <a:p>
            <a:pPr marL="0" indent="0">
              <a:buNone/>
            </a:pPr>
            <a:r>
              <a:rPr lang="cs-CZ" dirty="0"/>
              <a:t>Bartlett's test:        P = 0,9847</a:t>
            </a:r>
          </a:p>
          <a:p>
            <a:pPr marL="0" indent="0">
              <a:buNone/>
            </a:pPr>
            <a:r>
              <a:rPr lang="cs-CZ" dirty="0"/>
              <a:t>K-S test:                P = 0,482 - 0,6525  pro jednotlivé </a:t>
            </a:r>
            <a:r>
              <a:rPr lang="cs-CZ" dirty="0" smtClean="0"/>
              <a:t>kategorie</a:t>
            </a:r>
          </a:p>
          <a:p>
            <a:pPr marL="0" indent="0">
              <a:buNone/>
            </a:pPr>
            <a:endParaRPr lang="cs-CZ" dirty="0" smtClean="0"/>
          </a:p>
          <a:p>
            <a:pPr marL="0" indent="0">
              <a:buNone/>
            </a:pPr>
            <a:endParaRPr lang="cs-CZ" dirty="0"/>
          </a:p>
          <a:p>
            <a:pPr marL="0" indent="0">
              <a:buNone/>
            </a:pPr>
            <a:endParaRPr lang="cs-CZ" dirty="0"/>
          </a:p>
          <a:p>
            <a:pPr marL="0" indent="0">
              <a:buNone/>
            </a:pPr>
            <a:endParaRPr lang="cs-CZ" dirty="0" smtClean="0"/>
          </a:p>
          <a:p>
            <a:pPr marL="0" indent="0">
              <a:buNone/>
            </a:pPr>
            <a:r>
              <a:rPr lang="cs-CZ" dirty="0">
                <a:solidFill>
                  <a:schemeClr val="accent2"/>
                </a:solidFill>
              </a:rPr>
              <a:t>II.     Multiple Range </a:t>
            </a:r>
            <a:r>
              <a:rPr lang="cs-CZ" dirty="0" smtClean="0">
                <a:solidFill>
                  <a:schemeClr val="accent2"/>
                </a:solidFill>
              </a:rPr>
              <a:t>Test</a:t>
            </a:r>
            <a:r>
              <a:rPr lang="en-US" dirty="0" smtClean="0">
                <a:solidFill>
                  <a:schemeClr val="accent2"/>
                </a:solidFill>
              </a:rPr>
              <a:t> </a:t>
            </a:r>
            <a:r>
              <a:rPr lang="en-US" dirty="0" smtClean="0"/>
              <a:t>(</a:t>
            </a:r>
            <a:r>
              <a:rPr lang="cs-CZ" dirty="0" smtClean="0"/>
              <a:t>NKS –test</a:t>
            </a:r>
            <a:r>
              <a:rPr lang="en-US" dirty="0" smtClean="0"/>
              <a:t>)</a:t>
            </a:r>
            <a:endParaRPr lang="cs-CZ" dirty="0"/>
          </a:p>
          <a:p>
            <a:pPr marL="0" indent="0">
              <a:buNone/>
            </a:pPr>
            <a:endParaRPr lang="cs-CZ" dirty="0" smtClean="0"/>
          </a:p>
          <a:p>
            <a:pPr marL="0" indent="0">
              <a:buNone/>
            </a:pP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14</a:t>
            </a:fld>
            <a:endParaRPr lang="cs-CZ"/>
          </a:p>
        </p:txBody>
      </p:sp>
      <p:graphicFrame>
        <p:nvGraphicFramePr>
          <p:cNvPr id="6" name="Table 5"/>
          <p:cNvGraphicFramePr>
            <a:graphicFrameLocks noGrp="1"/>
          </p:cNvGraphicFramePr>
          <p:nvPr>
            <p:extLst>
              <p:ext uri="{D42A27DB-BD31-4B8C-83A1-F6EECF244321}">
                <p14:modId xmlns:p14="http://schemas.microsoft.com/office/powerpoint/2010/main" val="3448674521"/>
              </p:ext>
            </p:extLst>
          </p:nvPr>
        </p:nvGraphicFramePr>
        <p:xfrm>
          <a:off x="683568" y="2924944"/>
          <a:ext cx="6096000" cy="12192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34026">
                <a:tc>
                  <a:txBody>
                    <a:bodyPr/>
                    <a:lstStyle/>
                    <a:p>
                      <a:r>
                        <a:rPr lang="cs-CZ" sz="1400" dirty="0" smtClean="0"/>
                        <a:t>Source</a:t>
                      </a:r>
                      <a:endParaRPr lang="cs-CZ" sz="1400" dirty="0"/>
                    </a:p>
                  </a:txBody>
                  <a:tcPr/>
                </a:tc>
                <a:tc>
                  <a:txBody>
                    <a:bodyPr/>
                    <a:lstStyle/>
                    <a:p>
                      <a:pPr algn="ctr"/>
                      <a:r>
                        <a:rPr lang="cs-CZ" sz="1400" dirty="0" smtClean="0"/>
                        <a:t>D.f.</a:t>
                      </a:r>
                      <a:endParaRPr lang="cs-CZ" sz="1400" dirty="0"/>
                    </a:p>
                  </a:txBody>
                  <a:tcPr anchor="ctr"/>
                </a:tc>
                <a:tc>
                  <a:txBody>
                    <a:bodyPr/>
                    <a:lstStyle/>
                    <a:p>
                      <a:pPr algn="ctr"/>
                      <a:r>
                        <a:rPr lang="cs-CZ" sz="1400" dirty="0" smtClean="0"/>
                        <a:t>SS</a:t>
                      </a:r>
                      <a:endParaRPr lang="cs-CZ" sz="1400" dirty="0"/>
                    </a:p>
                  </a:txBody>
                  <a:tcPr anchor="ctr"/>
                </a:tc>
                <a:tc>
                  <a:txBody>
                    <a:bodyPr/>
                    <a:lstStyle/>
                    <a:p>
                      <a:pPr algn="ctr"/>
                      <a:r>
                        <a:rPr lang="cs-CZ" sz="1400" dirty="0" smtClean="0"/>
                        <a:t>MS</a:t>
                      </a:r>
                      <a:endParaRPr lang="cs-CZ" sz="1400" dirty="0"/>
                    </a:p>
                  </a:txBody>
                  <a:tcPr anchor="ctr"/>
                </a:tc>
                <a:tc>
                  <a:txBody>
                    <a:bodyPr/>
                    <a:lstStyle/>
                    <a:p>
                      <a:pPr algn="ctr"/>
                      <a:r>
                        <a:rPr lang="cs-CZ" sz="1400" dirty="0" smtClean="0"/>
                        <a:t>F</a:t>
                      </a:r>
                      <a:endParaRPr lang="cs-CZ" sz="1400" dirty="0"/>
                    </a:p>
                  </a:txBody>
                  <a:tcPr anchor="ctr"/>
                </a:tc>
                <a:tc>
                  <a:txBody>
                    <a:bodyPr/>
                    <a:lstStyle/>
                    <a:p>
                      <a:pPr algn="ctr"/>
                      <a:r>
                        <a:rPr lang="cs-CZ" sz="1400" dirty="0" smtClean="0"/>
                        <a:t>p</a:t>
                      </a:r>
                      <a:endParaRPr lang="cs-CZ" sz="1400" dirty="0"/>
                    </a:p>
                  </a:txBody>
                  <a:tcPr anchor="ctr"/>
                </a:tc>
              </a:tr>
              <a:tr h="234026">
                <a:tc>
                  <a:txBody>
                    <a:bodyPr/>
                    <a:lstStyle/>
                    <a:p>
                      <a:r>
                        <a:rPr lang="cs-CZ" sz="1400" dirty="0" smtClean="0"/>
                        <a:t>Between</a:t>
                      </a:r>
                      <a:endParaRPr lang="cs-CZ" sz="1400" dirty="0"/>
                    </a:p>
                  </a:txBody>
                  <a:tcPr/>
                </a:tc>
                <a:tc>
                  <a:txBody>
                    <a:bodyPr/>
                    <a:lstStyle/>
                    <a:p>
                      <a:pPr algn="ctr"/>
                      <a:r>
                        <a:rPr lang="cs-CZ" sz="1400" dirty="0" smtClean="0"/>
                        <a:t>3</a:t>
                      </a:r>
                      <a:endParaRPr lang="cs-CZ" sz="1400" dirty="0"/>
                    </a:p>
                  </a:txBody>
                  <a:tcPr anchor="ctr"/>
                </a:tc>
                <a:tc>
                  <a:txBody>
                    <a:bodyPr/>
                    <a:lstStyle/>
                    <a:p>
                      <a:pPr algn="ctr"/>
                      <a:r>
                        <a:rPr lang="cs-CZ" sz="1400" dirty="0" smtClean="0"/>
                        <a:t>305.8</a:t>
                      </a:r>
                      <a:endParaRPr lang="cs-CZ" sz="1400" dirty="0"/>
                    </a:p>
                  </a:txBody>
                  <a:tcPr anchor="ctr"/>
                </a:tc>
                <a:tc>
                  <a:txBody>
                    <a:bodyPr/>
                    <a:lstStyle/>
                    <a:p>
                      <a:pPr algn="ctr"/>
                      <a:r>
                        <a:rPr lang="cs-CZ" sz="1400" dirty="0" smtClean="0"/>
                        <a:t>101.9</a:t>
                      </a:r>
                      <a:endParaRPr lang="cs-CZ" sz="1400" dirty="0"/>
                    </a:p>
                  </a:txBody>
                  <a:tcPr anchor="ctr"/>
                </a:tc>
                <a:tc>
                  <a:txBody>
                    <a:bodyPr/>
                    <a:lstStyle/>
                    <a:p>
                      <a:pPr algn="ctr"/>
                      <a:r>
                        <a:rPr lang="cs-CZ" sz="1400" dirty="0" smtClean="0"/>
                        <a:t>8.56</a:t>
                      </a:r>
                      <a:endParaRPr lang="cs-CZ" sz="1400" dirty="0"/>
                    </a:p>
                  </a:txBody>
                  <a:tcPr anchor="ctr"/>
                </a:tc>
                <a:tc>
                  <a:txBody>
                    <a:bodyPr/>
                    <a:lstStyle/>
                    <a:p>
                      <a:pPr algn="ctr"/>
                      <a:r>
                        <a:rPr lang="en-US" sz="1400" dirty="0" smtClean="0"/>
                        <a:t>&lt;0.001</a:t>
                      </a:r>
                      <a:endParaRPr lang="cs-CZ" sz="1400" dirty="0"/>
                    </a:p>
                  </a:txBody>
                  <a:tcPr anchor="ctr"/>
                </a:tc>
              </a:tr>
              <a:tr h="234026">
                <a:tc>
                  <a:txBody>
                    <a:bodyPr/>
                    <a:lstStyle/>
                    <a:p>
                      <a:r>
                        <a:rPr lang="en-US" sz="1400" dirty="0" smtClean="0"/>
                        <a:t>Within</a:t>
                      </a:r>
                      <a:endParaRPr lang="cs-CZ" sz="1400" dirty="0"/>
                    </a:p>
                  </a:txBody>
                  <a:tcPr/>
                </a:tc>
                <a:tc>
                  <a:txBody>
                    <a:bodyPr/>
                    <a:lstStyle/>
                    <a:p>
                      <a:pPr algn="ctr"/>
                      <a:r>
                        <a:rPr lang="en-US" sz="1400" dirty="0" smtClean="0"/>
                        <a:t>28</a:t>
                      </a:r>
                      <a:endParaRPr lang="cs-CZ" sz="1400" dirty="0"/>
                    </a:p>
                  </a:txBody>
                  <a:tcPr anchor="ctr"/>
                </a:tc>
                <a:tc>
                  <a:txBody>
                    <a:bodyPr/>
                    <a:lstStyle/>
                    <a:p>
                      <a:pPr algn="ctr"/>
                      <a:r>
                        <a:rPr lang="en-US" sz="1400" dirty="0" smtClean="0"/>
                        <a:t>322.2</a:t>
                      </a:r>
                      <a:endParaRPr lang="cs-CZ" sz="1400" dirty="0"/>
                    </a:p>
                  </a:txBody>
                  <a:tcPr anchor="ctr"/>
                </a:tc>
                <a:tc>
                  <a:txBody>
                    <a:bodyPr/>
                    <a:lstStyle/>
                    <a:p>
                      <a:pPr algn="ctr"/>
                      <a:r>
                        <a:rPr lang="en-US" sz="1400" dirty="0" smtClean="0"/>
                        <a:t>11.9</a:t>
                      </a:r>
                      <a:endParaRPr lang="cs-CZ" sz="1400" dirty="0"/>
                    </a:p>
                  </a:txBody>
                  <a:tcPr anchor="ctr"/>
                </a:tc>
                <a:tc>
                  <a:txBody>
                    <a:bodyPr/>
                    <a:lstStyle/>
                    <a:p>
                      <a:pPr algn="ctr"/>
                      <a:endParaRPr lang="cs-CZ" sz="1400" dirty="0"/>
                    </a:p>
                  </a:txBody>
                  <a:tcPr anchor="ctr"/>
                </a:tc>
                <a:tc>
                  <a:txBody>
                    <a:bodyPr/>
                    <a:lstStyle/>
                    <a:p>
                      <a:pPr algn="ctr"/>
                      <a:endParaRPr lang="cs-CZ" sz="1400" dirty="0"/>
                    </a:p>
                  </a:txBody>
                  <a:tcPr anchor="ctr"/>
                </a:tc>
              </a:tr>
              <a:tr h="234026">
                <a:tc>
                  <a:txBody>
                    <a:bodyPr/>
                    <a:lstStyle/>
                    <a:p>
                      <a:r>
                        <a:rPr lang="en-US" sz="1400" dirty="0" smtClean="0"/>
                        <a:t>Total</a:t>
                      </a:r>
                      <a:endParaRPr lang="cs-CZ" sz="1400" dirty="0"/>
                    </a:p>
                  </a:txBody>
                  <a:tcPr/>
                </a:tc>
                <a:tc>
                  <a:txBody>
                    <a:bodyPr/>
                    <a:lstStyle/>
                    <a:p>
                      <a:pPr algn="ctr"/>
                      <a:r>
                        <a:rPr lang="en-US" sz="1400" dirty="0" smtClean="0"/>
                        <a:t>31</a:t>
                      </a:r>
                      <a:endParaRPr lang="cs-CZ" sz="1400" dirty="0"/>
                    </a:p>
                  </a:txBody>
                  <a:tcPr anchor="ctr"/>
                </a:tc>
                <a:tc>
                  <a:txBody>
                    <a:bodyPr/>
                    <a:lstStyle/>
                    <a:p>
                      <a:pPr algn="ctr"/>
                      <a:r>
                        <a:rPr lang="en-US" sz="1400" dirty="0" smtClean="0"/>
                        <a:t>638</a:t>
                      </a:r>
                      <a:endParaRPr lang="cs-CZ" sz="1400" dirty="0"/>
                    </a:p>
                  </a:txBody>
                  <a:tcPr anchor="ctr"/>
                </a:tc>
                <a:tc>
                  <a:txBody>
                    <a:bodyPr/>
                    <a:lstStyle/>
                    <a:p>
                      <a:pPr algn="ctr"/>
                      <a:endParaRPr lang="cs-CZ" sz="1400"/>
                    </a:p>
                  </a:txBody>
                  <a:tcPr anchor="ctr"/>
                </a:tc>
                <a:tc>
                  <a:txBody>
                    <a:bodyPr/>
                    <a:lstStyle/>
                    <a:p>
                      <a:pPr algn="ctr"/>
                      <a:endParaRPr lang="cs-CZ" sz="1400" dirty="0"/>
                    </a:p>
                  </a:txBody>
                  <a:tcPr anchor="ctr"/>
                </a:tc>
                <a:tc>
                  <a:txBody>
                    <a:bodyPr/>
                    <a:lstStyle/>
                    <a:p>
                      <a:pPr algn="ctr"/>
                      <a:endParaRPr lang="cs-CZ" sz="1400" dirty="0"/>
                    </a:p>
                  </a:txBody>
                  <a:tcPr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15640419"/>
              </p:ext>
            </p:extLst>
          </p:nvPr>
        </p:nvGraphicFramePr>
        <p:xfrm>
          <a:off x="683569" y="4653136"/>
          <a:ext cx="3456385" cy="1524000"/>
        </p:xfrm>
        <a:graphic>
          <a:graphicData uri="http://schemas.openxmlformats.org/drawingml/2006/table">
            <a:tbl>
              <a:tblPr firstRow="1" bandRow="1">
                <a:tableStyleId>{5C22544A-7EE6-4342-B048-85BDC9FD1C3A}</a:tableStyleId>
              </a:tblPr>
              <a:tblGrid>
                <a:gridCol w="691277"/>
                <a:gridCol w="820890"/>
                <a:gridCol w="561664"/>
                <a:gridCol w="691277"/>
                <a:gridCol w="691277"/>
              </a:tblGrid>
              <a:tr h="259229">
                <a:tc>
                  <a:txBody>
                    <a:bodyPr/>
                    <a:lstStyle/>
                    <a:p>
                      <a:pPr algn="ctr"/>
                      <a:r>
                        <a:rPr lang="en-US" sz="1400" dirty="0" smtClean="0"/>
                        <a:t>Level</a:t>
                      </a:r>
                      <a:endParaRPr lang="cs-CZ" sz="1400" dirty="0"/>
                    </a:p>
                  </a:txBody>
                  <a:tcPr anchor="ctr"/>
                </a:tc>
                <a:tc>
                  <a:txBody>
                    <a:bodyPr/>
                    <a:lstStyle/>
                    <a:p>
                      <a:pPr algn="ctr"/>
                      <a:r>
                        <a:rPr lang="en-US" sz="1400" dirty="0" smtClean="0"/>
                        <a:t>Average</a:t>
                      </a:r>
                      <a:endParaRPr lang="cs-CZ" sz="1400" dirty="0"/>
                    </a:p>
                  </a:txBody>
                  <a:tcPr anchor="ctr"/>
                </a:tc>
                <a:tc gridSpan="3">
                  <a:txBody>
                    <a:bodyPr/>
                    <a:lstStyle/>
                    <a:p>
                      <a:pPr algn="ctr"/>
                      <a:r>
                        <a:rPr lang="en-US" sz="1400" dirty="0" smtClean="0"/>
                        <a:t>Homogeneous groups</a:t>
                      </a:r>
                      <a:endParaRPr lang="cs-CZ" sz="1400" dirty="0"/>
                    </a:p>
                  </a:txBody>
                  <a:tcPr anchor="ctr"/>
                </a:tc>
                <a:tc hMerge="1">
                  <a:txBody>
                    <a:bodyPr/>
                    <a:lstStyle/>
                    <a:p>
                      <a:endParaRPr lang="cs-CZ"/>
                    </a:p>
                  </a:txBody>
                  <a:tcPr/>
                </a:tc>
                <a:tc hMerge="1">
                  <a:txBody>
                    <a:bodyPr/>
                    <a:lstStyle/>
                    <a:p>
                      <a:endParaRPr lang="cs-CZ" dirty="0"/>
                    </a:p>
                  </a:txBody>
                  <a:tcPr/>
                </a:tc>
              </a:tr>
              <a:tr h="259229">
                <a:tc>
                  <a:txBody>
                    <a:bodyPr/>
                    <a:lstStyle/>
                    <a:p>
                      <a:pPr algn="ctr"/>
                      <a:r>
                        <a:rPr lang="en-US" sz="1400" dirty="0" smtClean="0"/>
                        <a:t>0</a:t>
                      </a:r>
                      <a:endParaRPr lang="cs-CZ" sz="1400" dirty="0"/>
                    </a:p>
                  </a:txBody>
                  <a:tcPr anchor="ctr"/>
                </a:tc>
                <a:tc>
                  <a:txBody>
                    <a:bodyPr/>
                    <a:lstStyle/>
                    <a:p>
                      <a:pPr algn="ctr"/>
                      <a:r>
                        <a:rPr lang="en-US" sz="1400" dirty="0" smtClean="0"/>
                        <a:t>34.8</a:t>
                      </a:r>
                      <a:endParaRPr lang="cs-CZ" sz="1400" dirty="0"/>
                    </a:p>
                  </a:txBody>
                  <a:tcPr anchor="ctr"/>
                </a:tc>
                <a:tc>
                  <a:txBody>
                    <a:bodyPr/>
                    <a:lstStyle/>
                    <a:p>
                      <a:pPr algn="ctr"/>
                      <a:r>
                        <a:rPr lang="en-US" sz="1400" dirty="0" smtClean="0"/>
                        <a:t>x</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tr>
              <a:tr h="259229">
                <a:tc>
                  <a:txBody>
                    <a:bodyPr/>
                    <a:lstStyle/>
                    <a:p>
                      <a:pPr algn="ctr"/>
                      <a:r>
                        <a:rPr lang="en-US" sz="1400" dirty="0" smtClean="0"/>
                        <a:t>4</a:t>
                      </a:r>
                      <a:endParaRPr lang="cs-CZ" sz="1400" dirty="0"/>
                    </a:p>
                  </a:txBody>
                  <a:tcPr anchor="ctr"/>
                </a:tc>
                <a:tc>
                  <a:txBody>
                    <a:bodyPr/>
                    <a:lstStyle/>
                    <a:p>
                      <a:pPr algn="ctr"/>
                      <a:r>
                        <a:rPr lang="en-US" sz="1400" dirty="0" smtClean="0"/>
                        <a:t>41.4</a:t>
                      </a:r>
                      <a:endParaRPr lang="cs-CZ" sz="1400" dirty="0"/>
                    </a:p>
                  </a:txBody>
                  <a:tcPr anchor="ctr"/>
                </a:tc>
                <a:tc>
                  <a:txBody>
                    <a:bodyPr/>
                    <a:lstStyle/>
                    <a:p>
                      <a:pPr algn="ctr"/>
                      <a:endParaRPr lang="cs-CZ" sz="1400" dirty="0"/>
                    </a:p>
                  </a:txBody>
                  <a:tcPr anchor="ctr"/>
                </a:tc>
                <a:tc>
                  <a:txBody>
                    <a:bodyPr/>
                    <a:lstStyle/>
                    <a:p>
                      <a:pPr algn="ctr"/>
                      <a:r>
                        <a:rPr lang="en-US" sz="1400" dirty="0" smtClean="0"/>
                        <a:t>x</a:t>
                      </a:r>
                      <a:endParaRPr lang="cs-CZ" sz="1400" dirty="0"/>
                    </a:p>
                  </a:txBody>
                  <a:tcPr anchor="ctr"/>
                </a:tc>
                <a:tc>
                  <a:txBody>
                    <a:bodyPr/>
                    <a:lstStyle/>
                    <a:p>
                      <a:pPr algn="ctr"/>
                      <a:endParaRPr lang="cs-CZ" sz="1400"/>
                    </a:p>
                  </a:txBody>
                  <a:tcPr anchor="ctr"/>
                </a:tc>
              </a:tr>
              <a:tr h="259229">
                <a:tc>
                  <a:txBody>
                    <a:bodyPr/>
                    <a:lstStyle/>
                    <a:p>
                      <a:pPr algn="ctr"/>
                      <a:r>
                        <a:rPr lang="en-US" sz="1400" dirty="0" smtClean="0"/>
                        <a:t>12</a:t>
                      </a:r>
                      <a:endParaRPr lang="cs-CZ" sz="1400" dirty="0"/>
                    </a:p>
                  </a:txBody>
                  <a:tcPr anchor="ctr"/>
                </a:tc>
                <a:tc>
                  <a:txBody>
                    <a:bodyPr/>
                    <a:lstStyle/>
                    <a:p>
                      <a:pPr algn="ctr"/>
                      <a:r>
                        <a:rPr lang="en-US" sz="1400" dirty="0" smtClean="0"/>
                        <a:t>41.8</a:t>
                      </a:r>
                      <a:endParaRPr lang="cs-CZ" sz="1400" dirty="0"/>
                    </a:p>
                  </a:txBody>
                  <a:tcPr anchor="ctr"/>
                </a:tc>
                <a:tc>
                  <a:txBody>
                    <a:bodyPr/>
                    <a:lstStyle/>
                    <a:p>
                      <a:pPr algn="ctr"/>
                      <a:endParaRPr lang="cs-CZ" sz="1400" dirty="0"/>
                    </a:p>
                  </a:txBody>
                  <a:tcPr anchor="ctr"/>
                </a:tc>
                <a:tc>
                  <a:txBody>
                    <a:bodyPr/>
                    <a:lstStyle/>
                    <a:p>
                      <a:pPr algn="ctr"/>
                      <a:r>
                        <a:rPr lang="en-US" sz="1400" dirty="0" smtClean="0"/>
                        <a:t>x</a:t>
                      </a:r>
                      <a:endParaRPr lang="cs-CZ" sz="1400" dirty="0"/>
                    </a:p>
                  </a:txBody>
                  <a:tcPr anchor="ctr"/>
                </a:tc>
                <a:tc>
                  <a:txBody>
                    <a:bodyPr/>
                    <a:lstStyle/>
                    <a:p>
                      <a:pPr algn="ctr"/>
                      <a:endParaRPr lang="cs-CZ" sz="1400" dirty="0"/>
                    </a:p>
                  </a:txBody>
                  <a:tcPr anchor="ctr"/>
                </a:tc>
              </a:tr>
              <a:tr h="259229">
                <a:tc>
                  <a:txBody>
                    <a:bodyPr/>
                    <a:lstStyle/>
                    <a:p>
                      <a:pPr algn="ctr"/>
                      <a:r>
                        <a:rPr lang="en-US" sz="1400" dirty="0" smtClean="0"/>
                        <a:t>8</a:t>
                      </a:r>
                      <a:endParaRPr lang="cs-CZ" sz="1400" dirty="0"/>
                    </a:p>
                  </a:txBody>
                  <a:tcPr anchor="ctr"/>
                </a:tc>
                <a:tc>
                  <a:txBody>
                    <a:bodyPr/>
                    <a:lstStyle/>
                    <a:p>
                      <a:pPr algn="ctr"/>
                      <a:r>
                        <a:rPr lang="en-US" sz="1400" dirty="0" smtClean="0"/>
                        <a:t>52.6</a:t>
                      </a:r>
                      <a:endParaRPr lang="cs-CZ" sz="1400" dirty="0"/>
                    </a:p>
                  </a:txBody>
                  <a:tcPr anchor="ctr"/>
                </a:tc>
                <a:tc>
                  <a:txBody>
                    <a:bodyPr/>
                    <a:lstStyle/>
                    <a:p>
                      <a:pPr algn="ctr"/>
                      <a:endParaRPr lang="cs-CZ" sz="1400" dirty="0"/>
                    </a:p>
                  </a:txBody>
                  <a:tcPr anchor="ctr"/>
                </a:tc>
                <a:tc>
                  <a:txBody>
                    <a:bodyPr/>
                    <a:lstStyle/>
                    <a:p>
                      <a:pPr algn="ctr"/>
                      <a:endParaRPr lang="cs-CZ" sz="1400"/>
                    </a:p>
                  </a:txBody>
                  <a:tcPr anchor="ctr"/>
                </a:tc>
                <a:tc>
                  <a:txBody>
                    <a:bodyPr/>
                    <a:lstStyle/>
                    <a:p>
                      <a:pPr algn="ctr"/>
                      <a:r>
                        <a:rPr lang="en-US" sz="1400" dirty="0" smtClean="0"/>
                        <a:t>x</a:t>
                      </a:r>
                      <a:endParaRPr lang="cs-CZ" sz="1400" dirty="0"/>
                    </a:p>
                  </a:txBody>
                  <a:tcPr anchor="ctr"/>
                </a:tc>
              </a:tr>
            </a:tbl>
          </a:graphicData>
        </a:graphic>
      </p:graphicFrame>
    </p:spTree>
    <p:extLst>
      <p:ext uri="{BB962C8B-B14F-4D97-AF65-F5344CB8AC3E}">
        <p14:creationId xmlns:p14="http://schemas.microsoft.com/office/powerpoint/2010/main" val="2071391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smtClean="0"/>
              <a:t>FSTA: Pokročilé statistické metody</a:t>
            </a:r>
            <a:endParaRPr lang="cs-CZ" dirty="0"/>
          </a:p>
        </p:txBody>
      </p:sp>
      <p:sp>
        <p:nvSpPr>
          <p:cNvPr id="3" name="Subtitle 2"/>
          <p:cNvSpPr>
            <a:spLocks noGrp="1"/>
          </p:cNvSpPr>
          <p:nvPr>
            <p:ph type="subTitle" idx="1"/>
          </p:nvPr>
        </p:nvSpPr>
        <p:spPr/>
        <p:txBody>
          <a:bodyPr/>
          <a:lstStyle/>
          <a:p>
            <a:r>
              <a:rPr lang="cs-CZ" dirty="0" smtClean="0"/>
              <a:t>Stochastické </a:t>
            </a:r>
            <a:r>
              <a:rPr lang="cs-CZ" dirty="0"/>
              <a:t>modelování obecně </a:t>
            </a:r>
            <a:r>
              <a:rPr lang="cs-CZ" dirty="0" smtClean="0"/>
              <a:t>– Lineární regrese</a:t>
            </a:r>
            <a:endParaRPr lang="cs-CZ" dirty="0"/>
          </a:p>
        </p:txBody>
      </p:sp>
    </p:spTree>
    <p:extLst>
      <p:ext uri="{BB962C8B-B14F-4D97-AF65-F5344CB8AC3E}">
        <p14:creationId xmlns:p14="http://schemas.microsoft.com/office/powerpoint/2010/main" val="917358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a:t>
            </a:r>
            <a:endParaRPr lang="cs-CZ" dirty="0"/>
          </a:p>
        </p:txBody>
      </p:sp>
      <p:sp>
        <p:nvSpPr>
          <p:cNvPr id="3" name="Content Placeholder 2"/>
          <p:cNvSpPr>
            <a:spLocks noGrp="1"/>
          </p:cNvSpPr>
          <p:nvPr>
            <p:ph idx="1"/>
          </p:nvPr>
        </p:nvSpPr>
        <p:spPr/>
        <p:txBody>
          <a:bodyPr/>
          <a:lstStyle/>
          <a:p>
            <a:r>
              <a:rPr lang="cs-CZ" dirty="0"/>
              <a:t>Korelační analýza je využívána pro vyhodnocení míry vztahu dvou spojitých proměnných. Obdobně jako jiné statistické metody, i korelace mohou být parametrické nebo neparametrické </a:t>
            </a:r>
          </a:p>
          <a:p>
            <a:r>
              <a:rPr lang="cs-CZ" dirty="0"/>
              <a:t>Regresní analýza vytváří model vztahu dvou nebo více proměnných, tedy jakým způsobem jedna proměnná (vysvětlovaná) závisí na jiných proměnných (prediktorech). Regresní analýza je obdobně jako ANOVA nástrojem pro vysvětlení variability hodnocené proměnné</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16</a:t>
            </a:fld>
            <a:endParaRPr lang="cs-CZ"/>
          </a:p>
        </p:txBody>
      </p:sp>
    </p:spTree>
    <p:extLst>
      <p:ext uri="{BB962C8B-B14F-4D97-AF65-F5344CB8AC3E}">
        <p14:creationId xmlns:p14="http://schemas.microsoft.com/office/powerpoint/2010/main" val="12410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2307" name="Picture 3"/>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48643" y="5085184"/>
            <a:ext cx="277858" cy="45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27081" y="1609328"/>
            <a:ext cx="720983" cy="11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37862" y="2924944"/>
            <a:ext cx="499420" cy="811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2175" y="4077072"/>
            <a:ext cx="410795" cy="667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cs-CZ" dirty="0" smtClean="0"/>
              <a:t>Cíl stochastického modelování</a:t>
            </a:r>
            <a:endParaRPr lang="cs-CZ" dirty="0"/>
          </a:p>
        </p:txBody>
      </p:sp>
      <p:sp>
        <p:nvSpPr>
          <p:cNvPr id="3" name="Content Placeholder 2"/>
          <p:cNvSpPr>
            <a:spLocks noGrp="1"/>
          </p:cNvSpPr>
          <p:nvPr>
            <p:ph idx="1"/>
          </p:nvPr>
        </p:nvSpPr>
        <p:spPr>
          <a:xfrm>
            <a:off x="323528" y="1052736"/>
            <a:ext cx="3682752" cy="5040560"/>
          </a:xfrm>
        </p:spPr>
        <p:txBody>
          <a:bodyPr>
            <a:normAutofit/>
          </a:bodyPr>
          <a:lstStyle/>
          <a:p>
            <a:r>
              <a:rPr lang="cs-CZ" dirty="0" smtClean="0"/>
              <a:t>Obecným cílem je snaha </a:t>
            </a:r>
            <a:r>
              <a:rPr lang="cs-CZ" b="1" dirty="0" smtClean="0"/>
              <a:t>vysvětlit variabilitu predikované proměnné </a:t>
            </a:r>
            <a:r>
              <a:rPr lang="cs-CZ" dirty="0" smtClean="0"/>
              <a:t>(endpoint, Y) pomocí </a:t>
            </a:r>
            <a:r>
              <a:rPr lang="cs-CZ" b="1" dirty="0" smtClean="0"/>
              <a:t>prediktorů </a:t>
            </a:r>
            <a:r>
              <a:rPr lang="cs-CZ" dirty="0" smtClean="0"/>
              <a:t>(vysvětlující proměnná, faktor, X)</a:t>
            </a:r>
          </a:p>
          <a:p>
            <a:r>
              <a:rPr lang="cs-CZ" dirty="0" smtClean="0"/>
              <a:t>Jak predikovaná proměnná, tak prediktor mohou být různého typu</a:t>
            </a:r>
          </a:p>
          <a:p>
            <a:pPr lvl="1"/>
            <a:r>
              <a:rPr lang="cs-CZ" dirty="0" smtClean="0"/>
              <a:t>Binární </a:t>
            </a:r>
          </a:p>
          <a:p>
            <a:pPr lvl="1"/>
            <a:r>
              <a:rPr lang="cs-CZ" dirty="0" smtClean="0"/>
              <a:t>Kategoriální</a:t>
            </a:r>
          </a:p>
          <a:p>
            <a:pPr lvl="1"/>
            <a:r>
              <a:rPr lang="cs-CZ" dirty="0" smtClean="0"/>
              <a:t>Ordinální</a:t>
            </a:r>
          </a:p>
          <a:p>
            <a:pPr lvl="1"/>
            <a:r>
              <a:rPr lang="cs-CZ" dirty="0" smtClean="0"/>
              <a:t>Spojitá</a:t>
            </a:r>
          </a:p>
          <a:p>
            <a:pPr lvl="1"/>
            <a:r>
              <a:rPr lang="cs-CZ" dirty="0" smtClean="0"/>
              <a:t>Cenzorovaná (-</a:t>
            </a:r>
            <a:r>
              <a:rPr lang="en-US" dirty="0" smtClean="0"/>
              <a:t>&gt; anal</a:t>
            </a:r>
            <a:r>
              <a:rPr lang="cs-CZ" dirty="0" smtClean="0"/>
              <a:t>ýza přežití)</a:t>
            </a:r>
          </a:p>
          <a:p>
            <a:r>
              <a:rPr lang="cs-CZ" dirty="0" smtClean="0"/>
              <a:t>Kombinace datového typu predikované proměnné a prediktoru určuje použitou metodu analýzy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17</a:t>
            </a:fld>
            <a:endParaRPr lang="cs-CZ"/>
          </a:p>
        </p:txBody>
      </p:sp>
      <p:graphicFrame>
        <p:nvGraphicFramePr>
          <p:cNvPr id="5" name="Object 4"/>
          <p:cNvGraphicFramePr>
            <a:graphicFrameLocks noChangeAspect="1"/>
          </p:cNvGraphicFramePr>
          <p:nvPr>
            <p:extLst>
              <p:ext uri="{D42A27DB-BD31-4B8C-83A1-F6EECF244321}">
                <p14:modId xmlns:p14="http://schemas.microsoft.com/office/powerpoint/2010/main" val="2717913721"/>
              </p:ext>
            </p:extLst>
          </p:nvPr>
        </p:nvGraphicFramePr>
        <p:xfrm>
          <a:off x="4067944" y="1412776"/>
          <a:ext cx="1800225" cy="4319588"/>
        </p:xfrm>
        <a:graphic>
          <a:graphicData uri="http://schemas.openxmlformats.org/presentationml/2006/ole">
            <mc:AlternateContent xmlns:mc="http://schemas.openxmlformats.org/markup-compatibility/2006">
              <mc:Choice xmlns:v="urn:schemas-microsoft-com:vml" Requires="v">
                <p:oleObj spid="_x0000_s492555" name="Graph" r:id="rId7" imgW="1800000" imgH="4320000" progId="STATISTICA.Graph">
                  <p:embed/>
                </p:oleObj>
              </mc:Choice>
              <mc:Fallback>
                <p:oleObj name="Graph" r:id="rId7" imgW="1800000" imgH="4320000" progId="STATISTICA.Graph">
                  <p:embed/>
                  <p:pic>
                    <p:nvPicPr>
                      <p:cNvPr id="0" name=""/>
                      <p:cNvPicPr/>
                      <p:nvPr/>
                    </p:nvPicPr>
                    <p:blipFill>
                      <a:blip r:embed="rId8"/>
                      <a:stretch>
                        <a:fillRect/>
                      </a:stretch>
                    </p:blipFill>
                    <p:spPr>
                      <a:xfrm>
                        <a:off x="4067944" y="1412776"/>
                        <a:ext cx="1800225" cy="4319588"/>
                      </a:xfrm>
                      <a:prstGeom prst="rect">
                        <a:avLst/>
                      </a:prstGeom>
                    </p:spPr>
                  </p:pic>
                </p:oleObj>
              </mc:Fallback>
            </mc:AlternateContent>
          </a:graphicData>
        </a:graphic>
      </p:graphicFrame>
      <p:sp>
        <p:nvSpPr>
          <p:cNvPr id="6" name="TextBox 5"/>
          <p:cNvSpPr txBox="1"/>
          <p:nvPr/>
        </p:nvSpPr>
        <p:spPr>
          <a:xfrm>
            <a:off x="5148064" y="3081734"/>
            <a:ext cx="1152128" cy="923330"/>
          </a:xfrm>
          <a:prstGeom prst="rect">
            <a:avLst/>
          </a:prstGeom>
          <a:noFill/>
        </p:spPr>
        <p:txBody>
          <a:bodyPr wrap="square" rtlCol="0">
            <a:spAutoFit/>
          </a:bodyPr>
          <a:lstStyle/>
          <a:p>
            <a:pPr algn="ctr"/>
            <a:r>
              <a:rPr lang="cs-CZ" b="1" dirty="0" smtClean="0"/>
              <a:t>Proč</a:t>
            </a:r>
            <a:r>
              <a:rPr lang="cs-CZ" dirty="0" smtClean="0"/>
              <a:t> variabilita?</a:t>
            </a:r>
            <a:endParaRPr lang="cs-CZ" dirty="0"/>
          </a:p>
        </p:txBody>
      </p:sp>
      <p:graphicFrame>
        <p:nvGraphicFramePr>
          <p:cNvPr id="11" name="Object 10"/>
          <p:cNvGraphicFramePr>
            <a:graphicFrameLocks noChangeAspect="1"/>
          </p:cNvGraphicFramePr>
          <p:nvPr>
            <p:extLst>
              <p:ext uri="{D42A27DB-BD31-4B8C-83A1-F6EECF244321}">
                <p14:modId xmlns:p14="http://schemas.microsoft.com/office/powerpoint/2010/main" val="518463277"/>
              </p:ext>
            </p:extLst>
          </p:nvPr>
        </p:nvGraphicFramePr>
        <p:xfrm>
          <a:off x="6516216" y="1124744"/>
          <a:ext cx="2160587" cy="2519363"/>
        </p:xfrm>
        <a:graphic>
          <a:graphicData uri="http://schemas.openxmlformats.org/presentationml/2006/ole">
            <mc:AlternateContent xmlns:mc="http://schemas.openxmlformats.org/markup-compatibility/2006">
              <mc:Choice xmlns:v="urn:schemas-microsoft-com:vml" Requires="v">
                <p:oleObj spid="_x0000_s492556" name="Graph" r:id="rId9" imgW="2160000" imgH="2520000" progId="STATISTICA.Graph">
                  <p:embed/>
                </p:oleObj>
              </mc:Choice>
              <mc:Fallback>
                <p:oleObj name="Graph" r:id="rId9" imgW="2160000" imgH="2520000" progId="STATISTICA.Graph">
                  <p:embed/>
                  <p:pic>
                    <p:nvPicPr>
                      <p:cNvPr id="0" name=""/>
                      <p:cNvPicPr/>
                      <p:nvPr/>
                    </p:nvPicPr>
                    <p:blipFill>
                      <a:blip r:embed="rId10"/>
                      <a:stretch>
                        <a:fillRect/>
                      </a:stretch>
                    </p:blipFill>
                    <p:spPr>
                      <a:xfrm>
                        <a:off x="6516216" y="1124744"/>
                        <a:ext cx="2160587" cy="2519363"/>
                      </a:xfrm>
                      <a:prstGeom prst="rect">
                        <a:avLst/>
                      </a:prstGeom>
                    </p:spPr>
                  </p:pic>
                </p:oleObj>
              </mc:Fallback>
            </mc:AlternateContent>
          </a:graphicData>
        </a:graphic>
      </p:graphicFrame>
      <p:sp>
        <p:nvSpPr>
          <p:cNvPr id="13" name="TextBox 12"/>
          <p:cNvSpPr txBox="1"/>
          <p:nvPr/>
        </p:nvSpPr>
        <p:spPr>
          <a:xfrm>
            <a:off x="6876256" y="836712"/>
            <a:ext cx="1944216" cy="523220"/>
          </a:xfrm>
          <a:prstGeom prst="rect">
            <a:avLst/>
          </a:prstGeom>
          <a:noFill/>
        </p:spPr>
        <p:txBody>
          <a:bodyPr wrap="square" rtlCol="0">
            <a:spAutoFit/>
          </a:bodyPr>
          <a:lstStyle/>
          <a:p>
            <a:pPr algn="ctr"/>
            <a:r>
              <a:rPr lang="cs-CZ" sz="1400" b="1" dirty="0" smtClean="0"/>
              <a:t>Vysvětluje kategoriální prediktor?</a:t>
            </a:r>
            <a:endParaRPr lang="cs-CZ" sz="1400" dirty="0"/>
          </a:p>
        </p:txBody>
      </p:sp>
      <p:graphicFrame>
        <p:nvGraphicFramePr>
          <p:cNvPr id="12" name="Object 11"/>
          <p:cNvGraphicFramePr>
            <a:graphicFrameLocks noChangeAspect="1"/>
          </p:cNvGraphicFramePr>
          <p:nvPr>
            <p:extLst>
              <p:ext uri="{D42A27DB-BD31-4B8C-83A1-F6EECF244321}">
                <p14:modId xmlns:p14="http://schemas.microsoft.com/office/powerpoint/2010/main" val="4030326412"/>
              </p:ext>
            </p:extLst>
          </p:nvPr>
        </p:nvGraphicFramePr>
        <p:xfrm>
          <a:off x="6301109" y="3825502"/>
          <a:ext cx="2519363" cy="2519363"/>
        </p:xfrm>
        <a:graphic>
          <a:graphicData uri="http://schemas.openxmlformats.org/presentationml/2006/ole">
            <mc:AlternateContent xmlns:mc="http://schemas.openxmlformats.org/markup-compatibility/2006">
              <mc:Choice xmlns:v="urn:schemas-microsoft-com:vml" Requires="v">
                <p:oleObj spid="_x0000_s492557" name="Graph" r:id="rId11" imgW="2520000" imgH="2520000" progId="STATISTICA.Graph">
                  <p:embed/>
                </p:oleObj>
              </mc:Choice>
              <mc:Fallback>
                <p:oleObj name="Graph" r:id="rId11" imgW="2520000" imgH="2520000" progId="STATISTICA.Graph">
                  <p:embed/>
                  <p:pic>
                    <p:nvPicPr>
                      <p:cNvPr id="0" name=""/>
                      <p:cNvPicPr/>
                      <p:nvPr/>
                    </p:nvPicPr>
                    <p:blipFill>
                      <a:blip r:embed="rId12"/>
                      <a:stretch>
                        <a:fillRect/>
                      </a:stretch>
                    </p:blipFill>
                    <p:spPr>
                      <a:xfrm>
                        <a:off x="6301109" y="3825502"/>
                        <a:ext cx="2519363" cy="2519363"/>
                      </a:xfrm>
                      <a:prstGeom prst="rect">
                        <a:avLst/>
                      </a:prstGeom>
                    </p:spPr>
                  </p:pic>
                </p:oleObj>
              </mc:Fallback>
            </mc:AlternateContent>
          </a:graphicData>
        </a:graphic>
      </p:graphicFrame>
      <p:sp>
        <p:nvSpPr>
          <p:cNvPr id="15" name="TextBox 14"/>
          <p:cNvSpPr txBox="1"/>
          <p:nvPr/>
        </p:nvSpPr>
        <p:spPr>
          <a:xfrm>
            <a:off x="6804248" y="3736504"/>
            <a:ext cx="1944216" cy="523220"/>
          </a:xfrm>
          <a:prstGeom prst="rect">
            <a:avLst/>
          </a:prstGeom>
          <a:noFill/>
        </p:spPr>
        <p:txBody>
          <a:bodyPr wrap="square" rtlCol="0">
            <a:spAutoFit/>
          </a:bodyPr>
          <a:lstStyle/>
          <a:p>
            <a:pPr algn="ctr"/>
            <a:r>
              <a:rPr lang="cs-CZ" sz="1400" b="1" dirty="0" smtClean="0"/>
              <a:t>Vysvětluje spojitý prediktor?</a:t>
            </a:r>
            <a:endParaRPr lang="cs-CZ" sz="1400" dirty="0"/>
          </a:p>
        </p:txBody>
      </p:sp>
      <p:sp>
        <p:nvSpPr>
          <p:cNvPr id="14" name="Right Arrow 13"/>
          <p:cNvSpPr/>
          <p:nvPr/>
        </p:nvSpPr>
        <p:spPr>
          <a:xfrm rot="18900000">
            <a:off x="5547912" y="2310842"/>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Right Arrow 16"/>
          <p:cNvSpPr/>
          <p:nvPr/>
        </p:nvSpPr>
        <p:spPr>
          <a:xfrm rot="2700000">
            <a:off x="5403895" y="4376979"/>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Rectangle 9"/>
          <p:cNvSpPr/>
          <p:nvPr/>
        </p:nvSpPr>
        <p:spPr>
          <a:xfrm>
            <a:off x="6269709" y="847713"/>
            <a:ext cx="2664296" cy="2736304"/>
          </a:xfrm>
          <a:prstGeom prst="rect">
            <a:avLst/>
          </a:prstGeom>
          <a:solidFill>
            <a:schemeClr val="bg1">
              <a:lumMod val="8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24550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Základy regresní analýzy</a:t>
            </a:r>
            <a:endParaRPr lang="cs-CZ" dirty="0"/>
          </a:p>
        </p:txBody>
      </p:sp>
      <p:sp>
        <p:nvSpPr>
          <p:cNvPr id="3" name="Content Placeholder 2"/>
          <p:cNvSpPr>
            <a:spLocks noGrp="1"/>
          </p:cNvSpPr>
          <p:nvPr>
            <p:ph idx="1"/>
          </p:nvPr>
        </p:nvSpPr>
        <p:spPr/>
        <p:txBody>
          <a:bodyPr/>
          <a:lstStyle/>
          <a:p>
            <a:r>
              <a:rPr lang="cs-CZ" dirty="0"/>
              <a:t>Regrese - funkční vztah dvou nebo více proměnných</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18</a:t>
            </a:fld>
            <a:endParaRPr lang="cs-CZ"/>
          </a:p>
        </p:txBody>
      </p:sp>
      <p:sp>
        <p:nvSpPr>
          <p:cNvPr id="5" name="Text Box 4"/>
          <p:cNvSpPr txBox="1">
            <a:spLocks noChangeArrowheads="1"/>
          </p:cNvSpPr>
          <p:nvPr/>
        </p:nvSpPr>
        <p:spPr bwMode="auto">
          <a:xfrm>
            <a:off x="1219200" y="1851025"/>
            <a:ext cx="2352675"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Jednorozměrná</a:t>
            </a:r>
          </a:p>
          <a:p>
            <a:pPr algn="ctr"/>
            <a:r>
              <a:rPr lang="cs-CZ" i="0">
                <a:solidFill>
                  <a:schemeClr val="bg1"/>
                </a:solidFill>
              </a:rPr>
              <a:t>y = f(x)</a:t>
            </a:r>
          </a:p>
        </p:txBody>
      </p:sp>
      <p:sp>
        <p:nvSpPr>
          <p:cNvPr id="6" name="Text Box 5"/>
          <p:cNvSpPr txBox="1">
            <a:spLocks noChangeArrowheads="1"/>
          </p:cNvSpPr>
          <p:nvPr/>
        </p:nvSpPr>
        <p:spPr bwMode="auto">
          <a:xfrm>
            <a:off x="5334000" y="1851025"/>
            <a:ext cx="2819400" cy="7143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Vícerozměrná</a:t>
            </a:r>
          </a:p>
          <a:p>
            <a:pPr algn="ctr"/>
            <a:r>
              <a:rPr lang="cs-CZ" i="0">
                <a:solidFill>
                  <a:schemeClr val="bg1"/>
                </a:solidFill>
              </a:rPr>
              <a:t>y = f(x1, x2, x3, ……xp)</a:t>
            </a:r>
          </a:p>
        </p:txBody>
      </p:sp>
      <p:sp>
        <p:nvSpPr>
          <p:cNvPr id="7" name="Text Box 6"/>
          <p:cNvSpPr txBox="1">
            <a:spLocks noChangeArrowheads="1"/>
          </p:cNvSpPr>
          <p:nvPr/>
        </p:nvSpPr>
        <p:spPr bwMode="auto">
          <a:xfrm>
            <a:off x="249238" y="3905250"/>
            <a:ext cx="1514475"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Vztah x, y</a:t>
            </a:r>
          </a:p>
        </p:txBody>
      </p:sp>
      <p:sp>
        <p:nvSpPr>
          <p:cNvPr id="8" name="Line 7"/>
          <p:cNvSpPr>
            <a:spLocks noChangeShapeType="1"/>
          </p:cNvSpPr>
          <p:nvPr/>
        </p:nvSpPr>
        <p:spPr bwMode="auto">
          <a:xfrm flipV="1">
            <a:off x="1447800" y="3352800"/>
            <a:ext cx="609600" cy="619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9" name="Line 8"/>
          <p:cNvSpPr>
            <a:spLocks noChangeShapeType="1"/>
          </p:cNvSpPr>
          <p:nvPr/>
        </p:nvSpPr>
        <p:spPr bwMode="auto">
          <a:xfrm>
            <a:off x="1447800" y="4267200"/>
            <a:ext cx="371475" cy="704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0" name="Text Box 9"/>
          <p:cNvSpPr txBox="1">
            <a:spLocks noChangeArrowheads="1"/>
          </p:cNvSpPr>
          <p:nvPr/>
        </p:nvSpPr>
        <p:spPr bwMode="auto">
          <a:xfrm>
            <a:off x="2124075" y="2914650"/>
            <a:ext cx="1990725" cy="3810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Deterministický</a:t>
            </a:r>
          </a:p>
        </p:txBody>
      </p:sp>
      <p:sp>
        <p:nvSpPr>
          <p:cNvPr id="11" name="Text Box 10"/>
          <p:cNvSpPr txBox="1">
            <a:spLocks noChangeArrowheads="1"/>
          </p:cNvSpPr>
          <p:nvPr/>
        </p:nvSpPr>
        <p:spPr bwMode="auto">
          <a:xfrm>
            <a:off x="1905000" y="5048250"/>
            <a:ext cx="2743200" cy="3619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i="0">
                <a:solidFill>
                  <a:schemeClr val="bg1"/>
                </a:solidFill>
              </a:rPr>
              <a:t>Regresní, stochastický</a:t>
            </a:r>
          </a:p>
        </p:txBody>
      </p:sp>
      <p:sp>
        <p:nvSpPr>
          <p:cNvPr id="12" name="Freeform 11"/>
          <p:cNvSpPr>
            <a:spLocks/>
          </p:cNvSpPr>
          <p:nvPr/>
        </p:nvSpPr>
        <p:spPr bwMode="auto">
          <a:xfrm>
            <a:off x="5254625" y="2797175"/>
            <a:ext cx="1236663" cy="947738"/>
          </a:xfrm>
          <a:custGeom>
            <a:avLst/>
            <a:gdLst>
              <a:gd name="T0" fmla="*/ 0 w 2337"/>
              <a:gd name="T1" fmla="*/ 1763 h 1790"/>
              <a:gd name="T2" fmla="*/ 22 w 2337"/>
              <a:gd name="T3" fmla="*/ 1790 h 1790"/>
              <a:gd name="T4" fmla="*/ 2337 w 2337"/>
              <a:gd name="T5" fmla="*/ 28 h 1790"/>
              <a:gd name="T6" fmla="*/ 2315 w 2337"/>
              <a:gd name="T7" fmla="*/ 0 h 1790"/>
              <a:gd name="T8" fmla="*/ 0 w 2337"/>
              <a:gd name="T9" fmla="*/ 1763 h 1790"/>
              <a:gd name="T10" fmla="*/ 0 60000 65536"/>
              <a:gd name="T11" fmla="*/ 0 60000 65536"/>
              <a:gd name="T12" fmla="*/ 0 60000 65536"/>
              <a:gd name="T13" fmla="*/ 0 60000 65536"/>
              <a:gd name="T14" fmla="*/ 0 60000 65536"/>
              <a:gd name="T15" fmla="*/ 0 w 2337"/>
              <a:gd name="T16" fmla="*/ 0 h 1790"/>
              <a:gd name="T17" fmla="*/ 2337 w 2337"/>
              <a:gd name="T18" fmla="*/ 1790 h 1790"/>
            </a:gdLst>
            <a:ahLst/>
            <a:cxnLst>
              <a:cxn ang="T10">
                <a:pos x="T0" y="T1"/>
              </a:cxn>
              <a:cxn ang="T11">
                <a:pos x="T2" y="T3"/>
              </a:cxn>
              <a:cxn ang="T12">
                <a:pos x="T4" y="T5"/>
              </a:cxn>
              <a:cxn ang="T13">
                <a:pos x="T6" y="T7"/>
              </a:cxn>
              <a:cxn ang="T14">
                <a:pos x="T8" y="T9"/>
              </a:cxn>
            </a:cxnLst>
            <a:rect l="T15" t="T16" r="T17" b="T18"/>
            <a:pathLst>
              <a:path w="2337" h="1790">
                <a:moveTo>
                  <a:pt x="0" y="1763"/>
                </a:moveTo>
                <a:lnTo>
                  <a:pt x="22" y="1790"/>
                </a:lnTo>
                <a:lnTo>
                  <a:pt x="2337" y="28"/>
                </a:lnTo>
                <a:lnTo>
                  <a:pt x="2315" y="0"/>
                </a:lnTo>
                <a:lnTo>
                  <a:pt x="0" y="1763"/>
                </a:lnTo>
                <a:close/>
              </a:path>
            </a:pathLst>
          </a:custGeom>
          <a:solidFill>
            <a:srgbClr val="000000"/>
          </a:solidFill>
          <a:ln w="19050" cmpd="sng">
            <a:solidFill>
              <a:srgbClr val="000000"/>
            </a:solidFill>
            <a:round/>
            <a:headEnd/>
            <a:tailEnd/>
          </a:ln>
        </p:spPr>
        <p:txBody>
          <a:bodyPr/>
          <a:lstStyle/>
          <a:p>
            <a:endParaRPr lang="cs-CZ"/>
          </a:p>
        </p:txBody>
      </p:sp>
      <p:sp>
        <p:nvSpPr>
          <p:cNvPr id="13" name="Rectangle 12"/>
          <p:cNvSpPr>
            <a:spLocks noChangeArrowheads="1"/>
          </p:cNvSpPr>
          <p:nvPr/>
        </p:nvSpPr>
        <p:spPr bwMode="auto">
          <a:xfrm>
            <a:off x="5089525" y="2730500"/>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14" name="Rectangle 13"/>
          <p:cNvSpPr>
            <a:spLocks noChangeArrowheads="1"/>
          </p:cNvSpPr>
          <p:nvPr/>
        </p:nvSpPr>
        <p:spPr bwMode="auto">
          <a:xfrm>
            <a:off x="5099050" y="3857625"/>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15" name="Rectangle 14"/>
          <p:cNvSpPr>
            <a:spLocks noChangeArrowheads="1"/>
          </p:cNvSpPr>
          <p:nvPr/>
        </p:nvSpPr>
        <p:spPr bwMode="auto">
          <a:xfrm>
            <a:off x="4748213" y="261620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 name="Rectangle 15"/>
          <p:cNvSpPr>
            <a:spLocks noChangeArrowheads="1"/>
          </p:cNvSpPr>
          <p:nvPr/>
        </p:nvSpPr>
        <p:spPr bwMode="auto">
          <a:xfrm>
            <a:off x="4724400" y="259080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7" name="Rectangle 16"/>
          <p:cNvSpPr>
            <a:spLocks noChangeArrowheads="1"/>
          </p:cNvSpPr>
          <p:nvPr/>
        </p:nvSpPr>
        <p:spPr bwMode="auto">
          <a:xfrm>
            <a:off x="4818063" y="260985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18" name="Rectangle 17"/>
          <p:cNvSpPr>
            <a:spLocks noChangeArrowheads="1"/>
          </p:cNvSpPr>
          <p:nvPr/>
        </p:nvSpPr>
        <p:spPr bwMode="auto">
          <a:xfrm>
            <a:off x="6681788" y="3752850"/>
            <a:ext cx="376237"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9" name="Rectangle 18"/>
          <p:cNvSpPr>
            <a:spLocks noChangeArrowheads="1"/>
          </p:cNvSpPr>
          <p:nvPr/>
        </p:nvSpPr>
        <p:spPr bwMode="auto">
          <a:xfrm>
            <a:off x="6657975" y="3727450"/>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0" name="Rectangle 19"/>
          <p:cNvSpPr>
            <a:spLocks noChangeArrowheads="1"/>
          </p:cNvSpPr>
          <p:nvPr/>
        </p:nvSpPr>
        <p:spPr bwMode="auto">
          <a:xfrm>
            <a:off x="6705600" y="39465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21" name="Oval 20"/>
          <p:cNvSpPr>
            <a:spLocks noChangeArrowheads="1"/>
          </p:cNvSpPr>
          <p:nvPr/>
        </p:nvSpPr>
        <p:spPr bwMode="auto">
          <a:xfrm>
            <a:off x="5372100" y="36337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2" name="Oval 21"/>
          <p:cNvSpPr>
            <a:spLocks noChangeArrowheads="1"/>
          </p:cNvSpPr>
          <p:nvPr/>
        </p:nvSpPr>
        <p:spPr bwMode="auto">
          <a:xfrm>
            <a:off x="5564188" y="35036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3" name="Oval 22"/>
          <p:cNvSpPr>
            <a:spLocks noChangeArrowheads="1"/>
          </p:cNvSpPr>
          <p:nvPr/>
        </p:nvSpPr>
        <p:spPr bwMode="auto">
          <a:xfrm>
            <a:off x="5746750" y="3363913"/>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4" name="Oval 23"/>
          <p:cNvSpPr>
            <a:spLocks noChangeArrowheads="1"/>
          </p:cNvSpPr>
          <p:nvPr/>
        </p:nvSpPr>
        <p:spPr bwMode="auto">
          <a:xfrm>
            <a:off x="5918200" y="3214688"/>
            <a:ext cx="50800" cy="47625"/>
          </a:xfrm>
          <a:prstGeom prst="ellipse">
            <a:avLst/>
          </a:prstGeom>
          <a:solidFill>
            <a:srgbClr val="000000"/>
          </a:solidFill>
          <a:ln w="19050">
            <a:solidFill>
              <a:srgbClr val="000000"/>
            </a:solidFill>
            <a:round/>
            <a:headEnd/>
            <a:tailEnd/>
          </a:ln>
        </p:spPr>
        <p:txBody>
          <a:bodyPr/>
          <a:lstStyle/>
          <a:p>
            <a:endParaRPr lang="cs-CZ"/>
          </a:p>
        </p:txBody>
      </p:sp>
      <p:sp>
        <p:nvSpPr>
          <p:cNvPr id="25" name="Oval 24"/>
          <p:cNvSpPr>
            <a:spLocks noChangeArrowheads="1"/>
          </p:cNvSpPr>
          <p:nvPr/>
        </p:nvSpPr>
        <p:spPr bwMode="auto">
          <a:xfrm>
            <a:off x="6080125" y="3084513"/>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6" name="Oval 25"/>
          <p:cNvSpPr>
            <a:spLocks noChangeArrowheads="1"/>
          </p:cNvSpPr>
          <p:nvPr/>
        </p:nvSpPr>
        <p:spPr bwMode="auto">
          <a:xfrm>
            <a:off x="6384925" y="28606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27" name="Oval 26"/>
          <p:cNvSpPr>
            <a:spLocks noChangeArrowheads="1"/>
          </p:cNvSpPr>
          <p:nvPr/>
        </p:nvSpPr>
        <p:spPr bwMode="auto">
          <a:xfrm>
            <a:off x="6211888" y="2982913"/>
            <a:ext cx="50800" cy="46037"/>
          </a:xfrm>
          <a:prstGeom prst="ellipse">
            <a:avLst/>
          </a:prstGeom>
          <a:solidFill>
            <a:srgbClr val="000000"/>
          </a:solidFill>
          <a:ln w="19050">
            <a:solidFill>
              <a:srgbClr val="000000"/>
            </a:solidFill>
            <a:round/>
            <a:headEnd/>
            <a:tailEnd/>
          </a:ln>
        </p:spPr>
        <p:txBody>
          <a:bodyPr/>
          <a:lstStyle/>
          <a:p>
            <a:endParaRPr lang="cs-CZ"/>
          </a:p>
        </p:txBody>
      </p:sp>
      <p:sp>
        <p:nvSpPr>
          <p:cNvPr id="28" name="Freeform 27"/>
          <p:cNvSpPr>
            <a:spLocks/>
          </p:cNvSpPr>
          <p:nvPr/>
        </p:nvSpPr>
        <p:spPr bwMode="auto">
          <a:xfrm>
            <a:off x="5260975" y="4578350"/>
            <a:ext cx="1236663" cy="946150"/>
          </a:xfrm>
          <a:custGeom>
            <a:avLst/>
            <a:gdLst>
              <a:gd name="T0" fmla="*/ 0 w 2337"/>
              <a:gd name="T1" fmla="*/ 1761 h 1789"/>
              <a:gd name="T2" fmla="*/ 22 w 2337"/>
              <a:gd name="T3" fmla="*/ 1789 h 1789"/>
              <a:gd name="T4" fmla="*/ 2337 w 2337"/>
              <a:gd name="T5" fmla="*/ 28 h 1789"/>
              <a:gd name="T6" fmla="*/ 2315 w 2337"/>
              <a:gd name="T7" fmla="*/ 0 h 1789"/>
              <a:gd name="T8" fmla="*/ 0 w 2337"/>
              <a:gd name="T9" fmla="*/ 1761 h 1789"/>
              <a:gd name="T10" fmla="*/ 0 60000 65536"/>
              <a:gd name="T11" fmla="*/ 0 60000 65536"/>
              <a:gd name="T12" fmla="*/ 0 60000 65536"/>
              <a:gd name="T13" fmla="*/ 0 60000 65536"/>
              <a:gd name="T14" fmla="*/ 0 60000 65536"/>
              <a:gd name="T15" fmla="*/ 0 w 2337"/>
              <a:gd name="T16" fmla="*/ 0 h 1789"/>
              <a:gd name="T17" fmla="*/ 2337 w 2337"/>
              <a:gd name="T18" fmla="*/ 1789 h 1789"/>
            </a:gdLst>
            <a:ahLst/>
            <a:cxnLst>
              <a:cxn ang="T10">
                <a:pos x="T0" y="T1"/>
              </a:cxn>
              <a:cxn ang="T11">
                <a:pos x="T2" y="T3"/>
              </a:cxn>
              <a:cxn ang="T12">
                <a:pos x="T4" y="T5"/>
              </a:cxn>
              <a:cxn ang="T13">
                <a:pos x="T6" y="T7"/>
              </a:cxn>
              <a:cxn ang="T14">
                <a:pos x="T8" y="T9"/>
              </a:cxn>
            </a:cxnLst>
            <a:rect l="T15" t="T16" r="T17" b="T18"/>
            <a:pathLst>
              <a:path w="2337" h="1789">
                <a:moveTo>
                  <a:pt x="0" y="1761"/>
                </a:moveTo>
                <a:lnTo>
                  <a:pt x="22" y="1789"/>
                </a:lnTo>
                <a:lnTo>
                  <a:pt x="2337" y="28"/>
                </a:lnTo>
                <a:lnTo>
                  <a:pt x="2315" y="0"/>
                </a:lnTo>
                <a:lnTo>
                  <a:pt x="0" y="1761"/>
                </a:lnTo>
                <a:close/>
              </a:path>
            </a:pathLst>
          </a:custGeom>
          <a:solidFill>
            <a:srgbClr val="000000"/>
          </a:solidFill>
          <a:ln w="19050" cmpd="sng">
            <a:solidFill>
              <a:srgbClr val="000000"/>
            </a:solidFill>
            <a:round/>
            <a:headEnd/>
            <a:tailEnd/>
          </a:ln>
        </p:spPr>
        <p:txBody>
          <a:bodyPr/>
          <a:lstStyle/>
          <a:p>
            <a:endParaRPr lang="cs-CZ"/>
          </a:p>
        </p:txBody>
      </p:sp>
      <p:sp>
        <p:nvSpPr>
          <p:cNvPr id="29" name="Rectangle 28"/>
          <p:cNvSpPr>
            <a:spLocks noChangeArrowheads="1"/>
          </p:cNvSpPr>
          <p:nvPr/>
        </p:nvSpPr>
        <p:spPr bwMode="auto">
          <a:xfrm>
            <a:off x="5095875" y="4510088"/>
            <a:ext cx="19050" cy="11477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0" name="Rectangle 29"/>
          <p:cNvSpPr>
            <a:spLocks noChangeArrowheads="1"/>
          </p:cNvSpPr>
          <p:nvPr/>
        </p:nvSpPr>
        <p:spPr bwMode="auto">
          <a:xfrm>
            <a:off x="5105400" y="5638800"/>
            <a:ext cx="1497013"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1" name="Rectangle 30"/>
          <p:cNvSpPr>
            <a:spLocks noChangeArrowheads="1"/>
          </p:cNvSpPr>
          <p:nvPr/>
        </p:nvSpPr>
        <p:spPr bwMode="auto">
          <a:xfrm>
            <a:off x="4754563" y="4349750"/>
            <a:ext cx="417512"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Rectangle 31"/>
          <p:cNvSpPr>
            <a:spLocks noChangeArrowheads="1"/>
          </p:cNvSpPr>
          <p:nvPr/>
        </p:nvSpPr>
        <p:spPr bwMode="auto">
          <a:xfrm>
            <a:off x="4730750" y="4464050"/>
            <a:ext cx="415925"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3" name="Rectangle 32"/>
          <p:cNvSpPr>
            <a:spLocks noChangeArrowheads="1"/>
          </p:cNvSpPr>
          <p:nvPr/>
        </p:nvSpPr>
        <p:spPr bwMode="auto">
          <a:xfrm>
            <a:off x="4818063" y="4343400"/>
            <a:ext cx="1349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34" name="Rectangle 33"/>
          <p:cNvSpPr>
            <a:spLocks noChangeArrowheads="1"/>
          </p:cNvSpPr>
          <p:nvPr/>
        </p:nvSpPr>
        <p:spPr bwMode="auto">
          <a:xfrm>
            <a:off x="6699250" y="5532438"/>
            <a:ext cx="37465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5" name="Rectangle 34"/>
          <p:cNvSpPr>
            <a:spLocks noChangeArrowheads="1"/>
          </p:cNvSpPr>
          <p:nvPr/>
        </p:nvSpPr>
        <p:spPr bwMode="auto">
          <a:xfrm>
            <a:off x="6673850" y="5508625"/>
            <a:ext cx="374650"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 name="Rectangle 35"/>
          <p:cNvSpPr>
            <a:spLocks noChangeArrowheads="1"/>
          </p:cNvSpPr>
          <p:nvPr/>
        </p:nvSpPr>
        <p:spPr bwMode="auto">
          <a:xfrm>
            <a:off x="6705600"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grpSp>
        <p:nvGrpSpPr>
          <p:cNvPr id="37" name="Group 36"/>
          <p:cNvGrpSpPr>
            <a:grpSpLocks/>
          </p:cNvGrpSpPr>
          <p:nvPr/>
        </p:nvGrpSpPr>
        <p:grpSpPr bwMode="auto">
          <a:xfrm>
            <a:off x="6300788" y="4622800"/>
            <a:ext cx="19050" cy="298450"/>
            <a:chOff x="4053" y="3025"/>
            <a:chExt cx="12" cy="188"/>
          </a:xfrm>
        </p:grpSpPr>
        <p:sp>
          <p:nvSpPr>
            <p:cNvPr id="38" name="Rectangle 37"/>
            <p:cNvSpPr>
              <a:spLocks noChangeArrowheads="1"/>
            </p:cNvSpPr>
            <p:nvPr/>
          </p:nvSpPr>
          <p:spPr bwMode="auto">
            <a:xfrm>
              <a:off x="4053" y="3025"/>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39" name="Rectangle 38"/>
            <p:cNvSpPr>
              <a:spLocks noChangeArrowheads="1"/>
            </p:cNvSpPr>
            <p:nvPr/>
          </p:nvSpPr>
          <p:spPr bwMode="auto">
            <a:xfrm>
              <a:off x="4053" y="3109"/>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0" name="Rectangle 39"/>
            <p:cNvSpPr>
              <a:spLocks noChangeArrowheads="1"/>
            </p:cNvSpPr>
            <p:nvPr/>
          </p:nvSpPr>
          <p:spPr bwMode="auto">
            <a:xfrm>
              <a:off x="4053" y="3193"/>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1" name="Group 40"/>
          <p:cNvGrpSpPr>
            <a:grpSpLocks/>
          </p:cNvGrpSpPr>
          <p:nvPr/>
        </p:nvGrpSpPr>
        <p:grpSpPr bwMode="auto">
          <a:xfrm>
            <a:off x="5975350" y="4856163"/>
            <a:ext cx="19050" cy="296862"/>
            <a:chOff x="3848" y="3172"/>
            <a:chExt cx="12" cy="187"/>
          </a:xfrm>
        </p:grpSpPr>
        <p:sp>
          <p:nvSpPr>
            <p:cNvPr id="42" name="Rectangle 41"/>
            <p:cNvSpPr>
              <a:spLocks noChangeArrowheads="1"/>
            </p:cNvSpPr>
            <p:nvPr/>
          </p:nvSpPr>
          <p:spPr bwMode="auto">
            <a:xfrm>
              <a:off x="3848" y="3172"/>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3" name="Rectangle 42"/>
            <p:cNvSpPr>
              <a:spLocks noChangeArrowheads="1"/>
            </p:cNvSpPr>
            <p:nvPr/>
          </p:nvSpPr>
          <p:spPr bwMode="auto">
            <a:xfrm>
              <a:off x="3848" y="3256"/>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4" name="Rectangle 43"/>
            <p:cNvSpPr>
              <a:spLocks noChangeArrowheads="1"/>
            </p:cNvSpPr>
            <p:nvPr/>
          </p:nvSpPr>
          <p:spPr bwMode="auto">
            <a:xfrm>
              <a:off x="3848" y="3340"/>
              <a:ext cx="12" cy="19"/>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5" name="Group 44"/>
          <p:cNvGrpSpPr>
            <a:grpSpLocks/>
          </p:cNvGrpSpPr>
          <p:nvPr/>
        </p:nvGrpSpPr>
        <p:grpSpPr bwMode="auto">
          <a:xfrm>
            <a:off x="5621338" y="5097463"/>
            <a:ext cx="19050" cy="298450"/>
            <a:chOff x="3625" y="3324"/>
            <a:chExt cx="12" cy="188"/>
          </a:xfrm>
        </p:grpSpPr>
        <p:sp>
          <p:nvSpPr>
            <p:cNvPr id="46" name="Rectangle 45"/>
            <p:cNvSpPr>
              <a:spLocks noChangeArrowheads="1"/>
            </p:cNvSpPr>
            <p:nvPr/>
          </p:nvSpPr>
          <p:spPr bwMode="auto">
            <a:xfrm>
              <a:off x="3625" y="33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7" name="Rectangle 46"/>
            <p:cNvSpPr>
              <a:spLocks noChangeArrowheads="1"/>
            </p:cNvSpPr>
            <p:nvPr/>
          </p:nvSpPr>
          <p:spPr bwMode="auto">
            <a:xfrm>
              <a:off x="3625" y="34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48" name="Rectangle 47"/>
            <p:cNvSpPr>
              <a:spLocks noChangeArrowheads="1"/>
            </p:cNvSpPr>
            <p:nvPr/>
          </p:nvSpPr>
          <p:spPr bwMode="auto">
            <a:xfrm>
              <a:off x="3625" y="3492"/>
              <a:ext cx="12" cy="20"/>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49" name="Group 48"/>
          <p:cNvGrpSpPr>
            <a:grpSpLocks/>
          </p:cNvGrpSpPr>
          <p:nvPr/>
        </p:nvGrpSpPr>
        <p:grpSpPr bwMode="auto">
          <a:xfrm>
            <a:off x="5368925" y="5256213"/>
            <a:ext cx="19050" cy="298450"/>
            <a:chOff x="3466" y="3424"/>
            <a:chExt cx="12" cy="188"/>
          </a:xfrm>
        </p:grpSpPr>
        <p:sp>
          <p:nvSpPr>
            <p:cNvPr id="50" name="Rectangle 49"/>
            <p:cNvSpPr>
              <a:spLocks noChangeArrowheads="1"/>
            </p:cNvSpPr>
            <p:nvPr/>
          </p:nvSpPr>
          <p:spPr bwMode="auto">
            <a:xfrm>
              <a:off x="3466" y="3424"/>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1" name="Rectangle 50"/>
            <p:cNvSpPr>
              <a:spLocks noChangeArrowheads="1"/>
            </p:cNvSpPr>
            <p:nvPr/>
          </p:nvSpPr>
          <p:spPr bwMode="auto">
            <a:xfrm>
              <a:off x="3466" y="3508"/>
              <a:ext cx="12" cy="48"/>
            </a:xfrm>
            <a:prstGeom prst="rect">
              <a:avLst/>
            </a:prstGeom>
            <a:solidFill>
              <a:srgbClr val="000000"/>
            </a:solidFill>
            <a:ln w="19050">
              <a:solidFill>
                <a:srgbClr val="000000"/>
              </a:solidFill>
              <a:miter lim="800000"/>
              <a:headEnd/>
              <a:tailEnd/>
            </a:ln>
          </p:spPr>
          <p:txBody>
            <a:bodyPr/>
            <a:lstStyle/>
            <a:p>
              <a:endParaRPr lang="cs-CZ"/>
            </a:p>
          </p:txBody>
        </p:sp>
        <p:sp>
          <p:nvSpPr>
            <p:cNvPr id="52" name="Rectangle 51"/>
            <p:cNvSpPr>
              <a:spLocks noChangeArrowheads="1"/>
            </p:cNvSpPr>
            <p:nvPr/>
          </p:nvSpPr>
          <p:spPr bwMode="auto">
            <a:xfrm>
              <a:off x="3466" y="3592"/>
              <a:ext cx="12" cy="20"/>
            </a:xfrm>
            <a:prstGeom prst="rect">
              <a:avLst/>
            </a:prstGeom>
            <a:solidFill>
              <a:srgbClr val="000000"/>
            </a:solidFill>
            <a:ln w="19050">
              <a:solidFill>
                <a:srgbClr val="000000"/>
              </a:solidFill>
              <a:miter lim="800000"/>
              <a:headEnd/>
              <a:tailEnd/>
            </a:ln>
          </p:spPr>
          <p:txBody>
            <a:bodyPr/>
            <a:lstStyle/>
            <a:p>
              <a:endParaRPr lang="cs-CZ"/>
            </a:p>
          </p:txBody>
        </p:sp>
      </p:grpSp>
      <p:sp>
        <p:nvSpPr>
          <p:cNvPr id="53" name="Rectangle 52"/>
          <p:cNvSpPr>
            <a:spLocks noChangeArrowheads="1"/>
          </p:cNvSpPr>
          <p:nvPr/>
        </p:nvSpPr>
        <p:spPr bwMode="auto">
          <a:xfrm>
            <a:off x="7213600" y="4481513"/>
            <a:ext cx="19050" cy="1146175"/>
          </a:xfrm>
          <a:prstGeom prst="rect">
            <a:avLst/>
          </a:prstGeom>
          <a:solidFill>
            <a:srgbClr val="000000"/>
          </a:solidFill>
          <a:ln w="19050">
            <a:solidFill>
              <a:srgbClr val="000000"/>
            </a:solidFill>
            <a:miter lim="800000"/>
            <a:headEnd/>
            <a:tailEnd/>
          </a:ln>
        </p:spPr>
        <p:txBody>
          <a:bodyPr/>
          <a:lstStyle/>
          <a:p>
            <a:endParaRPr lang="cs-CZ"/>
          </a:p>
        </p:txBody>
      </p:sp>
      <p:sp>
        <p:nvSpPr>
          <p:cNvPr id="54" name="Rectangle 53"/>
          <p:cNvSpPr>
            <a:spLocks noChangeArrowheads="1"/>
          </p:cNvSpPr>
          <p:nvPr/>
        </p:nvSpPr>
        <p:spPr bwMode="auto">
          <a:xfrm>
            <a:off x="7223125" y="5618163"/>
            <a:ext cx="1497013" cy="19050"/>
          </a:xfrm>
          <a:prstGeom prst="rect">
            <a:avLst/>
          </a:prstGeom>
          <a:solidFill>
            <a:srgbClr val="000000"/>
          </a:solidFill>
          <a:ln w="19050">
            <a:solidFill>
              <a:srgbClr val="000000"/>
            </a:solidFill>
            <a:miter lim="800000"/>
            <a:headEnd/>
            <a:tailEnd/>
          </a:ln>
        </p:spPr>
        <p:txBody>
          <a:bodyPr/>
          <a:lstStyle/>
          <a:p>
            <a:endParaRPr lang="cs-CZ"/>
          </a:p>
        </p:txBody>
      </p:sp>
      <p:sp>
        <p:nvSpPr>
          <p:cNvPr id="55" name="Rectangle 54"/>
          <p:cNvSpPr>
            <a:spLocks noChangeArrowheads="1"/>
          </p:cNvSpPr>
          <p:nvPr/>
        </p:nvSpPr>
        <p:spPr bwMode="auto">
          <a:xfrm>
            <a:off x="6732588" y="43195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6" name="Rectangle 55"/>
          <p:cNvSpPr>
            <a:spLocks noChangeArrowheads="1"/>
          </p:cNvSpPr>
          <p:nvPr/>
        </p:nvSpPr>
        <p:spPr bwMode="auto">
          <a:xfrm>
            <a:off x="6794500" y="4294188"/>
            <a:ext cx="415925"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7" name="Rectangle 56"/>
          <p:cNvSpPr>
            <a:spLocks noChangeArrowheads="1"/>
          </p:cNvSpPr>
          <p:nvPr/>
        </p:nvSpPr>
        <p:spPr bwMode="auto">
          <a:xfrm>
            <a:off x="6975475" y="4343400"/>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a:t>
            </a:r>
            <a:endParaRPr lang="cs-CZ" sz="2400" b="0" i="0"/>
          </a:p>
        </p:txBody>
      </p:sp>
      <p:sp>
        <p:nvSpPr>
          <p:cNvPr id="58" name="Rectangle 57"/>
          <p:cNvSpPr>
            <a:spLocks noChangeArrowheads="1"/>
          </p:cNvSpPr>
          <p:nvPr/>
        </p:nvSpPr>
        <p:spPr bwMode="auto">
          <a:xfrm>
            <a:off x="8655050" y="5465763"/>
            <a:ext cx="376238"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9" name="Rectangle 58"/>
          <p:cNvSpPr>
            <a:spLocks noChangeArrowheads="1"/>
          </p:cNvSpPr>
          <p:nvPr/>
        </p:nvSpPr>
        <p:spPr bwMode="auto">
          <a:xfrm>
            <a:off x="8680450" y="5511800"/>
            <a:ext cx="376238"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0" name="Rectangle 59"/>
          <p:cNvSpPr>
            <a:spLocks noChangeArrowheads="1"/>
          </p:cNvSpPr>
          <p:nvPr/>
        </p:nvSpPr>
        <p:spPr bwMode="auto">
          <a:xfrm>
            <a:off x="8791575" y="5622925"/>
            <a:ext cx="134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X</a:t>
            </a:r>
            <a:endParaRPr lang="cs-CZ" sz="2400" b="0" i="0"/>
          </a:p>
        </p:txBody>
      </p:sp>
      <p:sp>
        <p:nvSpPr>
          <p:cNvPr id="61" name="Oval 60"/>
          <p:cNvSpPr>
            <a:spLocks noChangeArrowheads="1"/>
          </p:cNvSpPr>
          <p:nvPr/>
        </p:nvSpPr>
        <p:spPr bwMode="auto">
          <a:xfrm>
            <a:off x="8477250" y="46815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2" name="Oval 61"/>
          <p:cNvSpPr>
            <a:spLocks noChangeArrowheads="1"/>
          </p:cNvSpPr>
          <p:nvPr/>
        </p:nvSpPr>
        <p:spPr bwMode="auto">
          <a:xfrm>
            <a:off x="8113713" y="47196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3" name="Oval 62"/>
          <p:cNvSpPr>
            <a:spLocks noChangeArrowheads="1"/>
          </p:cNvSpPr>
          <p:nvPr/>
        </p:nvSpPr>
        <p:spPr bwMode="auto">
          <a:xfrm>
            <a:off x="8234363" y="47847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4" name="Oval 63"/>
          <p:cNvSpPr>
            <a:spLocks noChangeArrowheads="1"/>
          </p:cNvSpPr>
          <p:nvPr/>
        </p:nvSpPr>
        <p:spPr bwMode="auto">
          <a:xfrm>
            <a:off x="8012113" y="51196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5" name="Oval 64"/>
          <p:cNvSpPr>
            <a:spLocks noChangeArrowheads="1"/>
          </p:cNvSpPr>
          <p:nvPr/>
        </p:nvSpPr>
        <p:spPr bwMode="auto">
          <a:xfrm>
            <a:off x="8031163" y="49434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6" name="Oval 65"/>
          <p:cNvSpPr>
            <a:spLocks noChangeArrowheads="1"/>
          </p:cNvSpPr>
          <p:nvPr/>
        </p:nvSpPr>
        <p:spPr bwMode="auto">
          <a:xfrm>
            <a:off x="7769225" y="5167313"/>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67" name="Oval 66"/>
          <p:cNvSpPr>
            <a:spLocks noChangeArrowheads="1"/>
          </p:cNvSpPr>
          <p:nvPr/>
        </p:nvSpPr>
        <p:spPr bwMode="auto">
          <a:xfrm>
            <a:off x="7870825" y="499903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68" name="Oval 67"/>
          <p:cNvSpPr>
            <a:spLocks noChangeArrowheads="1"/>
          </p:cNvSpPr>
          <p:nvPr/>
        </p:nvSpPr>
        <p:spPr bwMode="auto">
          <a:xfrm>
            <a:off x="7646988" y="52784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69" name="Oval 68"/>
          <p:cNvSpPr>
            <a:spLocks noChangeArrowheads="1"/>
          </p:cNvSpPr>
          <p:nvPr/>
        </p:nvSpPr>
        <p:spPr bwMode="auto">
          <a:xfrm>
            <a:off x="7586663" y="522287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0" name="Oval 69"/>
          <p:cNvSpPr>
            <a:spLocks noChangeArrowheads="1"/>
          </p:cNvSpPr>
          <p:nvPr/>
        </p:nvSpPr>
        <p:spPr bwMode="auto">
          <a:xfrm>
            <a:off x="7526338" y="5437188"/>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1" name="Oval 70"/>
          <p:cNvSpPr>
            <a:spLocks noChangeArrowheads="1"/>
          </p:cNvSpPr>
          <p:nvPr/>
        </p:nvSpPr>
        <p:spPr bwMode="auto">
          <a:xfrm>
            <a:off x="7383463" y="5418138"/>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2" name="Oval 71"/>
          <p:cNvSpPr>
            <a:spLocks noChangeArrowheads="1"/>
          </p:cNvSpPr>
          <p:nvPr/>
        </p:nvSpPr>
        <p:spPr bwMode="auto">
          <a:xfrm>
            <a:off x="8396288" y="4729163"/>
            <a:ext cx="52387" cy="55562"/>
          </a:xfrm>
          <a:prstGeom prst="ellipse">
            <a:avLst/>
          </a:prstGeom>
          <a:solidFill>
            <a:srgbClr val="000000"/>
          </a:solidFill>
          <a:ln w="19050">
            <a:solidFill>
              <a:srgbClr val="000000"/>
            </a:solidFill>
            <a:round/>
            <a:headEnd/>
            <a:tailEnd/>
          </a:ln>
        </p:spPr>
        <p:txBody>
          <a:bodyPr/>
          <a:lstStyle/>
          <a:p>
            <a:endParaRPr lang="cs-CZ"/>
          </a:p>
        </p:txBody>
      </p:sp>
      <p:sp>
        <p:nvSpPr>
          <p:cNvPr id="73" name="Oval 72"/>
          <p:cNvSpPr>
            <a:spLocks noChangeArrowheads="1"/>
          </p:cNvSpPr>
          <p:nvPr/>
        </p:nvSpPr>
        <p:spPr bwMode="auto">
          <a:xfrm>
            <a:off x="7383463" y="548322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4" name="Oval 73"/>
          <p:cNvSpPr>
            <a:spLocks noChangeArrowheads="1"/>
          </p:cNvSpPr>
          <p:nvPr/>
        </p:nvSpPr>
        <p:spPr bwMode="auto">
          <a:xfrm>
            <a:off x="7910513" y="5083175"/>
            <a:ext cx="52387" cy="55563"/>
          </a:xfrm>
          <a:prstGeom prst="ellipse">
            <a:avLst/>
          </a:prstGeom>
          <a:solidFill>
            <a:srgbClr val="000000"/>
          </a:solidFill>
          <a:ln w="19050">
            <a:solidFill>
              <a:srgbClr val="000000"/>
            </a:solidFill>
            <a:round/>
            <a:headEnd/>
            <a:tailEnd/>
          </a:ln>
        </p:spPr>
        <p:txBody>
          <a:bodyPr/>
          <a:lstStyle/>
          <a:p>
            <a:endParaRPr lang="cs-CZ"/>
          </a:p>
        </p:txBody>
      </p:sp>
      <p:sp>
        <p:nvSpPr>
          <p:cNvPr id="75" name="Oval 74"/>
          <p:cNvSpPr>
            <a:spLocks noChangeArrowheads="1"/>
          </p:cNvSpPr>
          <p:nvPr/>
        </p:nvSpPr>
        <p:spPr bwMode="auto">
          <a:xfrm>
            <a:off x="8174038" y="4924425"/>
            <a:ext cx="50800" cy="57150"/>
          </a:xfrm>
          <a:prstGeom prst="ellipse">
            <a:avLst/>
          </a:prstGeom>
          <a:solidFill>
            <a:srgbClr val="000000"/>
          </a:solidFill>
          <a:ln w="19050">
            <a:solidFill>
              <a:srgbClr val="000000"/>
            </a:solidFill>
            <a:round/>
            <a:headEnd/>
            <a:tailEnd/>
          </a:ln>
        </p:spPr>
        <p:txBody>
          <a:bodyPr/>
          <a:lstStyle/>
          <a:p>
            <a:endParaRPr lang="cs-CZ"/>
          </a:p>
        </p:txBody>
      </p:sp>
      <p:sp>
        <p:nvSpPr>
          <p:cNvPr id="76" name="Oval 75"/>
          <p:cNvSpPr>
            <a:spLocks noChangeArrowheads="1"/>
          </p:cNvSpPr>
          <p:nvPr/>
        </p:nvSpPr>
        <p:spPr bwMode="auto">
          <a:xfrm>
            <a:off x="7546975" y="5316538"/>
            <a:ext cx="50800" cy="55562"/>
          </a:xfrm>
          <a:prstGeom prst="ellipse">
            <a:avLst/>
          </a:prstGeom>
          <a:solidFill>
            <a:srgbClr val="000000"/>
          </a:solidFill>
          <a:ln w="19050">
            <a:solidFill>
              <a:srgbClr val="000000"/>
            </a:solidFill>
            <a:round/>
            <a:headEnd/>
            <a:tailEnd/>
          </a:ln>
        </p:spPr>
        <p:txBody>
          <a:bodyPr/>
          <a:lstStyle/>
          <a:p>
            <a:endParaRPr lang="cs-CZ"/>
          </a:p>
        </p:txBody>
      </p:sp>
      <p:sp>
        <p:nvSpPr>
          <p:cNvPr id="77" name="Oval 76"/>
          <p:cNvSpPr>
            <a:spLocks noChangeArrowheads="1"/>
          </p:cNvSpPr>
          <p:nvPr/>
        </p:nvSpPr>
        <p:spPr bwMode="auto">
          <a:xfrm>
            <a:off x="8396288" y="4625975"/>
            <a:ext cx="52387" cy="57150"/>
          </a:xfrm>
          <a:prstGeom prst="ellipse">
            <a:avLst/>
          </a:prstGeom>
          <a:solidFill>
            <a:srgbClr val="000000"/>
          </a:solidFill>
          <a:ln w="19050">
            <a:solidFill>
              <a:srgbClr val="000000"/>
            </a:solidFill>
            <a:round/>
            <a:headEnd/>
            <a:tailEnd/>
          </a:ln>
        </p:spPr>
        <p:txBody>
          <a:bodyPr/>
          <a:lstStyle/>
          <a:p>
            <a:endParaRPr lang="cs-CZ"/>
          </a:p>
        </p:txBody>
      </p:sp>
      <p:sp>
        <p:nvSpPr>
          <p:cNvPr id="78" name="Oval 77"/>
          <p:cNvSpPr>
            <a:spLocks noChangeArrowheads="1"/>
          </p:cNvSpPr>
          <p:nvPr/>
        </p:nvSpPr>
        <p:spPr bwMode="auto">
          <a:xfrm>
            <a:off x="8213725" y="4924425"/>
            <a:ext cx="52388" cy="57150"/>
          </a:xfrm>
          <a:prstGeom prst="ellipse">
            <a:avLst/>
          </a:prstGeom>
          <a:solidFill>
            <a:srgbClr val="000000"/>
          </a:solidFill>
          <a:ln w="19050">
            <a:solidFill>
              <a:srgbClr val="000000"/>
            </a:solidFill>
            <a:round/>
            <a:headEnd/>
            <a:tailEnd/>
          </a:ln>
        </p:spPr>
        <p:txBody>
          <a:bodyPr/>
          <a:lstStyle/>
          <a:p>
            <a:endParaRPr lang="cs-CZ"/>
          </a:p>
        </p:txBody>
      </p:sp>
      <p:sp>
        <p:nvSpPr>
          <p:cNvPr id="79" name="Text Box 78"/>
          <p:cNvSpPr txBox="1">
            <a:spLocks noChangeArrowheads="1"/>
          </p:cNvSpPr>
          <p:nvPr/>
        </p:nvSpPr>
        <p:spPr bwMode="auto">
          <a:xfrm>
            <a:off x="4356100" y="5949950"/>
            <a:ext cx="4572000" cy="333375"/>
          </a:xfrm>
          <a:prstGeom prst="rect">
            <a:avLst/>
          </a:prstGeom>
          <a:solidFill>
            <a:srgbClr val="FFCC00"/>
          </a:solidFill>
          <a:ln w="9525">
            <a:solidFill>
              <a:srgbClr val="000000"/>
            </a:solidFill>
            <a:miter lim="800000"/>
            <a:headEnd/>
            <a:tailEnd/>
          </a:ln>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t>Pro každé x existuje pravděpodobnostní rozložení y</a:t>
            </a:r>
          </a:p>
        </p:txBody>
      </p:sp>
    </p:spTree>
    <p:extLst>
      <p:ext uri="{BB962C8B-B14F-4D97-AF65-F5344CB8AC3E}">
        <p14:creationId xmlns:p14="http://schemas.microsoft.com/office/powerpoint/2010/main" val="2300100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19</a:t>
            </a:fld>
            <a:endParaRPr lang="cs-CZ"/>
          </a:p>
        </p:txBody>
      </p:sp>
      <p:graphicFrame>
        <p:nvGraphicFramePr>
          <p:cNvPr id="5" name="Object 3"/>
          <p:cNvGraphicFramePr>
            <a:graphicFrameLocks noChangeAspect="1"/>
          </p:cNvGraphicFramePr>
          <p:nvPr>
            <p:extLst>
              <p:ext uri="{D42A27DB-BD31-4B8C-83A1-F6EECF244321}">
                <p14:modId xmlns:p14="http://schemas.microsoft.com/office/powerpoint/2010/main" val="1379084475"/>
              </p:ext>
            </p:extLst>
          </p:nvPr>
        </p:nvGraphicFramePr>
        <p:xfrm>
          <a:off x="1676400" y="1196752"/>
          <a:ext cx="6019800" cy="541337"/>
        </p:xfrm>
        <a:graphic>
          <a:graphicData uri="http://schemas.openxmlformats.org/presentationml/2006/ole">
            <mc:AlternateContent xmlns:mc="http://schemas.openxmlformats.org/markup-compatibility/2006">
              <mc:Choice xmlns:v="urn:schemas-microsoft-com:vml" Requires="v">
                <p:oleObj spid="_x0000_s486504" name="Rovnice" r:id="rId3" imgW="2158920" imgH="203040" progId="Equation.3">
                  <p:embed/>
                </p:oleObj>
              </mc:Choice>
              <mc:Fallback>
                <p:oleObj name="Rovnice" r:id="rId3" imgW="215892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196752"/>
                        <a:ext cx="6019800" cy="54133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p:cNvGraphicFramePr>
            <a:graphicFrameLocks noChangeAspect="1"/>
          </p:cNvGraphicFramePr>
          <p:nvPr>
            <p:extLst>
              <p:ext uri="{D42A27DB-BD31-4B8C-83A1-F6EECF244321}">
                <p14:modId xmlns:p14="http://schemas.microsoft.com/office/powerpoint/2010/main" val="3731081244"/>
              </p:ext>
            </p:extLst>
          </p:nvPr>
        </p:nvGraphicFramePr>
        <p:xfrm>
          <a:off x="217488" y="2312764"/>
          <a:ext cx="609600" cy="485775"/>
        </p:xfrm>
        <a:graphic>
          <a:graphicData uri="http://schemas.openxmlformats.org/presentationml/2006/ole">
            <mc:AlternateContent xmlns:mc="http://schemas.openxmlformats.org/markup-compatibility/2006">
              <mc:Choice xmlns:v="urn:schemas-microsoft-com:vml" Requires="v">
                <p:oleObj spid="_x0000_s486505" name="Rovnice" r:id="rId5" imgW="139680" imgH="164880" progId="Equation.3">
                  <p:embed/>
                </p:oleObj>
              </mc:Choice>
              <mc:Fallback>
                <p:oleObj name="Rovnice" r:id="rId5" imgW="1396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7488" y="2312764"/>
                        <a:ext cx="6096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791631495"/>
              </p:ext>
            </p:extLst>
          </p:nvPr>
        </p:nvGraphicFramePr>
        <p:xfrm>
          <a:off x="1295400" y="1784127"/>
          <a:ext cx="3886200" cy="457200"/>
        </p:xfrm>
        <a:graphic>
          <a:graphicData uri="http://schemas.openxmlformats.org/presentationml/2006/ole">
            <mc:AlternateContent xmlns:mc="http://schemas.openxmlformats.org/markup-compatibility/2006">
              <mc:Choice xmlns:v="urn:schemas-microsoft-com:vml" Requires="v">
                <p:oleObj spid="_x0000_s486506" name="Rovnice" r:id="rId7" imgW="2006280" imgH="241200" progId="Equation.3">
                  <p:embed/>
                </p:oleObj>
              </mc:Choice>
              <mc:Fallback>
                <p:oleObj name="Rovnice" r:id="rId7" imgW="200628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5400" y="1784127"/>
                        <a:ext cx="3886200" cy="45720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3992670958"/>
              </p:ext>
            </p:extLst>
          </p:nvPr>
        </p:nvGraphicFramePr>
        <p:xfrm>
          <a:off x="1295400" y="2300064"/>
          <a:ext cx="3657600" cy="428625"/>
        </p:xfrm>
        <a:graphic>
          <a:graphicData uri="http://schemas.openxmlformats.org/presentationml/2006/ole">
            <mc:AlternateContent xmlns:mc="http://schemas.openxmlformats.org/markup-compatibility/2006">
              <mc:Choice xmlns:v="urn:schemas-microsoft-com:vml" Requires="v">
                <p:oleObj spid="_x0000_s486507" name="Rovnice" r:id="rId9" imgW="1726920" imgH="203040" progId="Equation.3">
                  <p:embed/>
                </p:oleObj>
              </mc:Choice>
              <mc:Fallback>
                <p:oleObj name="Rovnice" r:id="rId9" imgW="172692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2300064"/>
                        <a:ext cx="3657600" cy="4286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2093129242"/>
              </p:ext>
            </p:extLst>
          </p:nvPr>
        </p:nvGraphicFramePr>
        <p:xfrm>
          <a:off x="1295400" y="2746152"/>
          <a:ext cx="5638800" cy="485775"/>
        </p:xfrm>
        <a:graphic>
          <a:graphicData uri="http://schemas.openxmlformats.org/presentationml/2006/ole">
            <mc:AlternateContent xmlns:mc="http://schemas.openxmlformats.org/markup-compatibility/2006">
              <mc:Choice xmlns:v="urn:schemas-microsoft-com:vml" Requires="v">
                <p:oleObj spid="_x0000_s486508" name="Rovnice" r:id="rId11" imgW="2882880" imgH="253800" progId="Equation.3">
                  <p:embed/>
                </p:oleObj>
              </mc:Choice>
              <mc:Fallback>
                <p:oleObj name="Rovnice" r:id="rId11" imgW="28828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95400" y="2746152"/>
                        <a:ext cx="5638800" cy="4857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 Box 8"/>
          <p:cNvSpPr txBox="1">
            <a:spLocks noChangeArrowheads="1"/>
          </p:cNvSpPr>
          <p:nvPr/>
        </p:nvSpPr>
        <p:spPr bwMode="auto">
          <a:xfrm>
            <a:off x="6810375" y="1476152"/>
            <a:ext cx="6000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8800" i="0">
                <a:latin typeface="Times New Roman" pitchFamily="18" charset="0"/>
              </a:rPr>
              <a:t>}</a:t>
            </a:r>
          </a:p>
        </p:txBody>
      </p:sp>
      <p:sp>
        <p:nvSpPr>
          <p:cNvPr id="11" name="Rectangle 9"/>
          <p:cNvSpPr>
            <a:spLocks noChangeArrowheads="1"/>
          </p:cNvSpPr>
          <p:nvPr/>
        </p:nvSpPr>
        <p:spPr bwMode="auto">
          <a:xfrm>
            <a:off x="7391400" y="1785714"/>
            <a:ext cx="1428750" cy="1019175"/>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cs-CZ" sz="1600" i="0">
                <a:solidFill>
                  <a:schemeClr val="bg1"/>
                </a:solidFill>
              </a:rPr>
              <a:t>Komponenty tvořící y se sčítají</a:t>
            </a:r>
          </a:p>
        </p:txBody>
      </p:sp>
      <p:sp>
        <p:nvSpPr>
          <p:cNvPr id="12" name="Line 10"/>
          <p:cNvSpPr>
            <a:spLocks noChangeShapeType="1"/>
          </p:cNvSpPr>
          <p:nvPr/>
        </p:nvSpPr>
        <p:spPr bwMode="auto">
          <a:xfrm flipV="1">
            <a:off x="619125" y="2025427"/>
            <a:ext cx="568325" cy="2460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flipV="1">
            <a:off x="609600" y="2500089"/>
            <a:ext cx="5238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533400" y="2728689"/>
            <a:ext cx="725488" cy="23336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Text Box 13"/>
          <p:cNvSpPr txBox="1">
            <a:spLocks noChangeArrowheads="1"/>
          </p:cNvSpPr>
          <p:nvPr/>
        </p:nvSpPr>
        <p:spPr bwMode="auto">
          <a:xfrm>
            <a:off x="179388" y="4024089"/>
            <a:ext cx="8785225" cy="4762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400" i="0">
                <a:latin typeface="Symbol" pitchFamily="18" charset="2"/>
              </a:rPr>
              <a:t>e</a:t>
            </a:r>
            <a:r>
              <a:rPr lang="cs-CZ" sz="2400" i="0"/>
              <a:t>  - náhodná složka modelu přímky = rezidua přímky</a:t>
            </a:r>
          </a:p>
        </p:txBody>
      </p:sp>
      <p:graphicFrame>
        <p:nvGraphicFramePr>
          <p:cNvPr id="16" name="Object 14"/>
          <p:cNvGraphicFramePr>
            <a:graphicFrameLocks noChangeAspect="1"/>
          </p:cNvGraphicFramePr>
          <p:nvPr>
            <p:extLst>
              <p:ext uri="{D42A27DB-BD31-4B8C-83A1-F6EECF244321}">
                <p14:modId xmlns:p14="http://schemas.microsoft.com/office/powerpoint/2010/main" val="4150843059"/>
              </p:ext>
            </p:extLst>
          </p:nvPr>
        </p:nvGraphicFramePr>
        <p:xfrm>
          <a:off x="2209800" y="5009927"/>
          <a:ext cx="4800600" cy="690562"/>
        </p:xfrm>
        <a:graphic>
          <a:graphicData uri="http://schemas.openxmlformats.org/presentationml/2006/ole">
            <mc:AlternateContent xmlns:mc="http://schemas.openxmlformats.org/markup-compatibility/2006">
              <mc:Choice xmlns:v="urn:schemas-microsoft-com:vml" Requires="v">
                <p:oleObj spid="_x0000_s486509" name="Rovnice" r:id="rId13" imgW="1739880" imgH="253800" progId="Equation.3">
                  <p:embed/>
                </p:oleObj>
              </mc:Choice>
              <mc:Fallback>
                <p:oleObj name="Rovnice" r:id="rId13" imgW="1739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9800" y="5009927"/>
                        <a:ext cx="4800600" cy="690562"/>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837971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1470025"/>
          </a:xfrm>
        </p:spPr>
        <p:txBody>
          <a:bodyPr/>
          <a:lstStyle/>
          <a:p>
            <a:r>
              <a:rPr lang="cs-CZ" dirty="0" smtClean="0"/>
              <a:t>FSTA: Pokročilé statistické metody</a:t>
            </a:r>
            <a:endParaRPr lang="cs-CZ" dirty="0"/>
          </a:p>
        </p:txBody>
      </p:sp>
      <p:sp>
        <p:nvSpPr>
          <p:cNvPr id="3" name="Subtitle 2"/>
          <p:cNvSpPr>
            <a:spLocks noGrp="1"/>
          </p:cNvSpPr>
          <p:nvPr>
            <p:ph type="subTitle" idx="1"/>
          </p:nvPr>
        </p:nvSpPr>
        <p:spPr/>
        <p:txBody>
          <a:bodyPr/>
          <a:lstStyle/>
          <a:p>
            <a:r>
              <a:rPr lang="cs-CZ" dirty="0" smtClean="0"/>
              <a:t>Stochastické modelování obecně - ANOVA</a:t>
            </a:r>
            <a:endParaRPr lang="cs-CZ" dirty="0"/>
          </a:p>
        </p:txBody>
      </p:sp>
    </p:spTree>
    <p:extLst>
      <p:ext uri="{BB962C8B-B14F-4D97-AF65-F5344CB8AC3E}">
        <p14:creationId xmlns:p14="http://schemas.microsoft.com/office/powerpoint/2010/main" val="2955676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II</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20</a:t>
            </a:fld>
            <a:endParaRPr lang="cs-CZ"/>
          </a:p>
        </p:txBody>
      </p:sp>
      <p:sp>
        <p:nvSpPr>
          <p:cNvPr id="5" name="Text Box 3"/>
          <p:cNvSpPr txBox="1">
            <a:spLocks noChangeArrowheads="1"/>
          </p:cNvSpPr>
          <p:nvPr/>
        </p:nvSpPr>
        <p:spPr bwMode="auto">
          <a:xfrm>
            <a:off x="13335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6" name="Text Box 4"/>
          <p:cNvSpPr txBox="1">
            <a:spLocks noChangeArrowheads="1"/>
          </p:cNvSpPr>
          <p:nvPr/>
        </p:nvSpPr>
        <p:spPr bwMode="auto">
          <a:xfrm>
            <a:off x="647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7" name="Text Box 5"/>
          <p:cNvSpPr txBox="1">
            <a:spLocks noChangeArrowheads="1"/>
          </p:cNvSpPr>
          <p:nvPr/>
        </p:nvSpPr>
        <p:spPr bwMode="auto">
          <a:xfrm>
            <a:off x="647700" y="301942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8" name="Line 6"/>
          <p:cNvSpPr>
            <a:spLocks noChangeShapeType="1"/>
          </p:cNvSpPr>
          <p:nvPr/>
        </p:nvSpPr>
        <p:spPr bwMode="auto">
          <a:xfrm>
            <a:off x="809625" y="19812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9" name="Text Box 7"/>
          <p:cNvSpPr txBox="1">
            <a:spLocks noChangeArrowheads="1"/>
          </p:cNvSpPr>
          <p:nvPr/>
        </p:nvSpPr>
        <p:spPr bwMode="auto">
          <a:xfrm>
            <a:off x="1423988"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10" name="Text Box 8"/>
          <p:cNvSpPr txBox="1">
            <a:spLocks noChangeArrowheads="1"/>
          </p:cNvSpPr>
          <p:nvPr/>
        </p:nvSpPr>
        <p:spPr bwMode="auto">
          <a:xfrm>
            <a:off x="36195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11" name="Line 9"/>
          <p:cNvSpPr>
            <a:spLocks noChangeShapeType="1"/>
          </p:cNvSpPr>
          <p:nvPr/>
        </p:nvSpPr>
        <p:spPr bwMode="auto">
          <a:xfrm>
            <a:off x="1390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71650" y="199072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1581150" y="200977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581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5" name="Line 13"/>
          <p:cNvSpPr>
            <a:spLocks noChangeShapeType="1"/>
          </p:cNvSpPr>
          <p:nvPr/>
        </p:nvSpPr>
        <p:spPr bwMode="auto">
          <a:xfrm>
            <a:off x="3962400" y="2009775"/>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Line 14"/>
          <p:cNvSpPr>
            <a:spLocks noChangeShapeType="1"/>
          </p:cNvSpPr>
          <p:nvPr/>
        </p:nvSpPr>
        <p:spPr bwMode="auto">
          <a:xfrm>
            <a:off x="3771900" y="20288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17" name="Text Box 15"/>
          <p:cNvSpPr txBox="1">
            <a:spLocks noChangeArrowheads="1"/>
          </p:cNvSpPr>
          <p:nvPr/>
        </p:nvSpPr>
        <p:spPr bwMode="auto">
          <a:xfrm>
            <a:off x="2933700" y="1514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18" name="Text Box 16"/>
          <p:cNvSpPr txBox="1">
            <a:spLocks noChangeArrowheads="1"/>
          </p:cNvSpPr>
          <p:nvPr/>
        </p:nvSpPr>
        <p:spPr bwMode="auto">
          <a:xfrm>
            <a:off x="2933700" y="30384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19" name="Line 17"/>
          <p:cNvSpPr>
            <a:spLocks noChangeShapeType="1"/>
          </p:cNvSpPr>
          <p:nvPr/>
        </p:nvSpPr>
        <p:spPr bwMode="auto">
          <a:xfrm>
            <a:off x="3086100" y="20193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1295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1676400" y="45720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1485900" y="45815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Text Box 21"/>
          <p:cNvSpPr txBox="1">
            <a:spLocks noChangeArrowheads="1"/>
          </p:cNvSpPr>
          <p:nvPr/>
        </p:nvSpPr>
        <p:spPr bwMode="auto">
          <a:xfrm>
            <a:off x="6477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1</a:t>
            </a:r>
          </a:p>
        </p:txBody>
      </p:sp>
      <p:sp>
        <p:nvSpPr>
          <p:cNvPr id="24" name="Text Box 22"/>
          <p:cNvSpPr txBox="1">
            <a:spLocks noChangeArrowheads="1"/>
          </p:cNvSpPr>
          <p:nvPr/>
        </p:nvSpPr>
        <p:spPr bwMode="auto">
          <a:xfrm>
            <a:off x="647700" y="5591175"/>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n</a:t>
            </a:r>
          </a:p>
        </p:txBody>
      </p:sp>
      <p:sp>
        <p:nvSpPr>
          <p:cNvPr id="25" name="Line 23"/>
          <p:cNvSpPr>
            <a:spLocks noChangeShapeType="1"/>
          </p:cNvSpPr>
          <p:nvPr/>
        </p:nvSpPr>
        <p:spPr bwMode="auto">
          <a:xfrm>
            <a:off x="800100" y="4572000"/>
            <a:ext cx="0" cy="9810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26" name="Text Box 24"/>
          <p:cNvSpPr txBox="1">
            <a:spLocks noChangeArrowheads="1"/>
          </p:cNvSpPr>
          <p:nvPr/>
        </p:nvSpPr>
        <p:spPr bwMode="auto">
          <a:xfrm>
            <a:off x="1876425" y="5019675"/>
            <a:ext cx="135255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 a + b . </a:t>
            </a:r>
          </a:p>
        </p:txBody>
      </p:sp>
      <p:sp>
        <p:nvSpPr>
          <p:cNvPr id="27" name="Text Box 25"/>
          <p:cNvSpPr txBox="1">
            <a:spLocks noChangeArrowheads="1"/>
          </p:cNvSpPr>
          <p:nvPr/>
        </p:nvSpPr>
        <p:spPr bwMode="auto">
          <a:xfrm>
            <a:off x="31242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sp>
        <p:nvSpPr>
          <p:cNvPr id="28" name="Line 26"/>
          <p:cNvSpPr>
            <a:spLocks noChangeShapeType="1"/>
          </p:cNvSpPr>
          <p:nvPr/>
        </p:nvSpPr>
        <p:spPr bwMode="auto">
          <a:xfrm>
            <a:off x="3086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34671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3276600" y="45720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AutoShape 29"/>
          <p:cNvSpPr>
            <a:spLocks noChangeArrowheads="1"/>
          </p:cNvSpPr>
          <p:nvPr/>
        </p:nvSpPr>
        <p:spPr bwMode="auto">
          <a:xfrm>
            <a:off x="3657600" y="5067300"/>
            <a:ext cx="828675" cy="266700"/>
          </a:xfrm>
          <a:prstGeom prst="rightArrow">
            <a:avLst>
              <a:gd name="adj1" fmla="val 50000"/>
              <a:gd name="adj2" fmla="val 77679"/>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2" name="Text Box 30"/>
          <p:cNvSpPr txBox="1">
            <a:spLocks noChangeArrowheads="1"/>
          </p:cNvSpPr>
          <p:nvPr/>
        </p:nvSpPr>
        <p:spPr bwMode="auto">
          <a:xfrm>
            <a:off x="46863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3" name="Line 31"/>
          <p:cNvSpPr>
            <a:spLocks noChangeShapeType="1"/>
          </p:cNvSpPr>
          <p:nvPr/>
        </p:nvSpPr>
        <p:spPr bwMode="auto">
          <a:xfrm>
            <a:off x="4648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0292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5" name="Line 33"/>
          <p:cNvSpPr>
            <a:spLocks noChangeShapeType="1"/>
          </p:cNvSpPr>
          <p:nvPr/>
        </p:nvSpPr>
        <p:spPr bwMode="auto">
          <a:xfrm>
            <a:off x="48387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36" name="Text Box 34"/>
          <p:cNvSpPr txBox="1">
            <a:spLocks noChangeArrowheads="1"/>
          </p:cNvSpPr>
          <p:nvPr/>
        </p:nvSpPr>
        <p:spPr bwMode="auto">
          <a:xfrm>
            <a:off x="5219700" y="48958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37" name="Text Box 35"/>
          <p:cNvSpPr txBox="1">
            <a:spLocks noChangeArrowheads="1"/>
          </p:cNvSpPr>
          <p:nvPr/>
        </p:nvSpPr>
        <p:spPr bwMode="auto">
          <a:xfrm>
            <a:off x="57150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38" name="Line 36"/>
          <p:cNvSpPr>
            <a:spLocks noChangeShapeType="1"/>
          </p:cNvSpPr>
          <p:nvPr/>
        </p:nvSpPr>
        <p:spPr bwMode="auto">
          <a:xfrm>
            <a:off x="5676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 name="Line 37"/>
          <p:cNvSpPr>
            <a:spLocks noChangeShapeType="1"/>
          </p:cNvSpPr>
          <p:nvPr/>
        </p:nvSpPr>
        <p:spPr bwMode="auto">
          <a:xfrm>
            <a:off x="6057900" y="45339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0" name="Line 38"/>
          <p:cNvSpPr>
            <a:spLocks noChangeShapeType="1"/>
          </p:cNvSpPr>
          <p:nvPr/>
        </p:nvSpPr>
        <p:spPr bwMode="auto">
          <a:xfrm>
            <a:off x="5867400" y="4543425"/>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Text Box 39"/>
          <p:cNvSpPr txBox="1">
            <a:spLocks noChangeArrowheads="1"/>
          </p:cNvSpPr>
          <p:nvPr/>
        </p:nvSpPr>
        <p:spPr bwMode="auto">
          <a:xfrm>
            <a:off x="6181725" y="493395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a:t>
            </a:r>
          </a:p>
        </p:txBody>
      </p:sp>
      <p:sp>
        <p:nvSpPr>
          <p:cNvPr id="42" name="Line 40"/>
          <p:cNvSpPr>
            <a:spLocks noChangeShapeType="1"/>
          </p:cNvSpPr>
          <p:nvPr/>
        </p:nvSpPr>
        <p:spPr bwMode="auto">
          <a:xfrm>
            <a:off x="6705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086600" y="4495800"/>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6896100" y="4533900"/>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Text Box 43"/>
          <p:cNvSpPr txBox="1">
            <a:spLocks noChangeArrowheads="1"/>
          </p:cNvSpPr>
          <p:nvPr/>
        </p:nvSpPr>
        <p:spPr bwMode="auto">
          <a:xfrm>
            <a:off x="6705600" y="4076700"/>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e</a:t>
            </a:r>
          </a:p>
        </p:txBody>
      </p:sp>
      <p:sp>
        <p:nvSpPr>
          <p:cNvPr id="46" name="Text Box 44"/>
          <p:cNvSpPr txBox="1">
            <a:spLocks noChangeArrowheads="1"/>
          </p:cNvSpPr>
          <p:nvPr/>
        </p:nvSpPr>
        <p:spPr bwMode="auto">
          <a:xfrm>
            <a:off x="5334000" y="1685925"/>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47" name="Text Box 45"/>
          <p:cNvSpPr txBox="1">
            <a:spLocks noChangeArrowheads="1"/>
          </p:cNvSpPr>
          <p:nvPr/>
        </p:nvSpPr>
        <p:spPr bwMode="auto">
          <a:xfrm>
            <a:off x="7724775" y="3495675"/>
            <a:ext cx="4572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48" name="Group 46"/>
          <p:cNvGrpSpPr>
            <a:grpSpLocks/>
          </p:cNvGrpSpPr>
          <p:nvPr/>
        </p:nvGrpSpPr>
        <p:grpSpPr bwMode="auto">
          <a:xfrm>
            <a:off x="1423988" y="4100513"/>
            <a:ext cx="133350" cy="38100"/>
            <a:chOff x="533" y="266"/>
            <a:chExt cx="102" cy="48"/>
          </a:xfrm>
        </p:grpSpPr>
        <p:sp>
          <p:nvSpPr>
            <p:cNvPr id="49" name="Line 4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0" name="Line 4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nvGrpSpPr>
          <p:cNvPr id="51" name="Group 49"/>
          <p:cNvGrpSpPr>
            <a:grpSpLocks/>
          </p:cNvGrpSpPr>
          <p:nvPr/>
        </p:nvGrpSpPr>
        <p:grpSpPr bwMode="auto">
          <a:xfrm>
            <a:off x="5792788" y="4100513"/>
            <a:ext cx="133350" cy="38100"/>
            <a:chOff x="533" y="266"/>
            <a:chExt cx="102" cy="48"/>
          </a:xfrm>
        </p:grpSpPr>
        <p:sp>
          <p:nvSpPr>
            <p:cNvPr id="52" name="Line 50"/>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 name="Line 51"/>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54" name="Line 52"/>
          <p:cNvSpPr>
            <a:spLocks noChangeShapeType="1"/>
          </p:cNvSpPr>
          <p:nvPr/>
        </p:nvSpPr>
        <p:spPr bwMode="auto">
          <a:xfrm>
            <a:off x="1614488" y="4581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5" name="Line 53"/>
          <p:cNvSpPr>
            <a:spLocks noChangeShapeType="1"/>
          </p:cNvSpPr>
          <p:nvPr/>
        </p:nvSpPr>
        <p:spPr bwMode="auto">
          <a:xfrm>
            <a:off x="1614488" y="580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6" name="Line 54"/>
          <p:cNvSpPr>
            <a:spLocks noChangeShapeType="1"/>
          </p:cNvSpPr>
          <p:nvPr/>
        </p:nvSpPr>
        <p:spPr bwMode="auto">
          <a:xfrm>
            <a:off x="3400425"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7" name="Line 55"/>
          <p:cNvSpPr>
            <a:spLocks noChangeShapeType="1"/>
          </p:cNvSpPr>
          <p:nvPr/>
        </p:nvSpPr>
        <p:spPr bwMode="auto">
          <a:xfrm>
            <a:off x="3400425"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8" name="Line 56"/>
          <p:cNvSpPr>
            <a:spLocks noChangeShapeType="1"/>
          </p:cNvSpPr>
          <p:nvPr/>
        </p:nvSpPr>
        <p:spPr bwMode="auto">
          <a:xfrm>
            <a:off x="4953000"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9" name="Line 57"/>
          <p:cNvSpPr>
            <a:spLocks noChangeShapeType="1"/>
          </p:cNvSpPr>
          <p:nvPr/>
        </p:nvSpPr>
        <p:spPr bwMode="auto">
          <a:xfrm>
            <a:off x="4953000" y="57626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0" name="Line 58"/>
          <p:cNvSpPr>
            <a:spLocks noChangeShapeType="1"/>
          </p:cNvSpPr>
          <p:nvPr/>
        </p:nvSpPr>
        <p:spPr bwMode="auto">
          <a:xfrm>
            <a:off x="5672138" y="45481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 name="Line 59"/>
          <p:cNvSpPr>
            <a:spLocks noChangeShapeType="1"/>
          </p:cNvSpPr>
          <p:nvPr/>
        </p:nvSpPr>
        <p:spPr bwMode="auto">
          <a:xfrm>
            <a:off x="1285875" y="45862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2" name="Line 60"/>
          <p:cNvSpPr>
            <a:spLocks noChangeShapeType="1"/>
          </p:cNvSpPr>
          <p:nvPr/>
        </p:nvSpPr>
        <p:spPr bwMode="auto">
          <a:xfrm>
            <a:off x="1295400" y="58150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3" name="Line 61"/>
          <p:cNvSpPr>
            <a:spLocks noChangeShapeType="1"/>
          </p:cNvSpPr>
          <p:nvPr/>
        </p:nvSpPr>
        <p:spPr bwMode="auto">
          <a:xfrm>
            <a:off x="307657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4" name="Line 62"/>
          <p:cNvSpPr>
            <a:spLocks noChangeShapeType="1"/>
          </p:cNvSpPr>
          <p:nvPr/>
        </p:nvSpPr>
        <p:spPr bwMode="auto">
          <a:xfrm>
            <a:off x="3076575" y="57769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5" name="Line 63"/>
          <p:cNvSpPr>
            <a:spLocks noChangeShapeType="1"/>
          </p:cNvSpPr>
          <p:nvPr/>
        </p:nvSpPr>
        <p:spPr bwMode="auto">
          <a:xfrm>
            <a:off x="4648200"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6" name="Line 64"/>
          <p:cNvSpPr>
            <a:spLocks noChangeShapeType="1"/>
          </p:cNvSpPr>
          <p:nvPr/>
        </p:nvSpPr>
        <p:spPr bwMode="auto">
          <a:xfrm>
            <a:off x="4648200"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7" name="Line 65"/>
          <p:cNvSpPr>
            <a:spLocks noChangeShapeType="1"/>
          </p:cNvSpPr>
          <p:nvPr/>
        </p:nvSpPr>
        <p:spPr bwMode="auto">
          <a:xfrm>
            <a:off x="5681663" y="57721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8" name="Line 66"/>
          <p:cNvSpPr>
            <a:spLocks noChangeShapeType="1"/>
          </p:cNvSpPr>
          <p:nvPr/>
        </p:nvSpPr>
        <p:spPr bwMode="auto">
          <a:xfrm>
            <a:off x="5991225" y="45434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9" name="Line 67"/>
          <p:cNvSpPr>
            <a:spLocks noChangeShapeType="1"/>
          </p:cNvSpPr>
          <p:nvPr/>
        </p:nvSpPr>
        <p:spPr bwMode="auto">
          <a:xfrm>
            <a:off x="5991225" y="57673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0" name="Line 68"/>
          <p:cNvSpPr>
            <a:spLocks noChangeShapeType="1"/>
          </p:cNvSpPr>
          <p:nvPr/>
        </p:nvSpPr>
        <p:spPr bwMode="auto">
          <a:xfrm>
            <a:off x="6705600" y="45005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 name="Line 69"/>
          <p:cNvSpPr>
            <a:spLocks noChangeShapeType="1"/>
          </p:cNvSpPr>
          <p:nvPr/>
        </p:nvSpPr>
        <p:spPr bwMode="auto">
          <a:xfrm>
            <a:off x="6696075" y="57245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2" name="Line 70"/>
          <p:cNvSpPr>
            <a:spLocks noChangeShapeType="1"/>
          </p:cNvSpPr>
          <p:nvPr/>
        </p:nvSpPr>
        <p:spPr bwMode="auto">
          <a:xfrm>
            <a:off x="7024688" y="45053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3" name="Line 71"/>
          <p:cNvSpPr>
            <a:spLocks noChangeShapeType="1"/>
          </p:cNvSpPr>
          <p:nvPr/>
        </p:nvSpPr>
        <p:spPr bwMode="auto">
          <a:xfrm>
            <a:off x="7019925" y="573405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4" name="Line 72"/>
          <p:cNvSpPr>
            <a:spLocks noChangeShapeType="1"/>
          </p:cNvSpPr>
          <p:nvPr/>
        </p:nvSpPr>
        <p:spPr bwMode="auto">
          <a:xfrm>
            <a:off x="1390650" y="199072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5" name="Line 73"/>
          <p:cNvSpPr>
            <a:spLocks noChangeShapeType="1"/>
          </p:cNvSpPr>
          <p:nvPr/>
        </p:nvSpPr>
        <p:spPr bwMode="auto">
          <a:xfrm>
            <a:off x="1404938" y="32289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6" name="Line 74"/>
          <p:cNvSpPr>
            <a:spLocks noChangeShapeType="1"/>
          </p:cNvSpPr>
          <p:nvPr/>
        </p:nvSpPr>
        <p:spPr bwMode="auto">
          <a:xfrm>
            <a:off x="1704975" y="1995488"/>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7" name="Line 75"/>
          <p:cNvSpPr>
            <a:spLocks noChangeShapeType="1"/>
          </p:cNvSpPr>
          <p:nvPr/>
        </p:nvSpPr>
        <p:spPr bwMode="auto">
          <a:xfrm>
            <a:off x="1704975" y="322421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8" name="Line 76"/>
          <p:cNvSpPr>
            <a:spLocks noChangeShapeType="1"/>
          </p:cNvSpPr>
          <p:nvPr/>
        </p:nvSpPr>
        <p:spPr bwMode="auto">
          <a:xfrm>
            <a:off x="3581400" y="2009775"/>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9" name="Line 77"/>
          <p:cNvSpPr>
            <a:spLocks noChangeShapeType="1"/>
          </p:cNvSpPr>
          <p:nvPr/>
        </p:nvSpPr>
        <p:spPr bwMode="auto">
          <a:xfrm>
            <a:off x="3581400" y="32385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0" name="Line 78"/>
          <p:cNvSpPr>
            <a:spLocks noChangeShapeType="1"/>
          </p:cNvSpPr>
          <p:nvPr/>
        </p:nvSpPr>
        <p:spPr bwMode="auto">
          <a:xfrm>
            <a:off x="3886200" y="3243263"/>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1" name="Line 79"/>
          <p:cNvSpPr>
            <a:spLocks noChangeShapeType="1"/>
          </p:cNvSpPr>
          <p:nvPr/>
        </p:nvSpPr>
        <p:spPr bwMode="auto">
          <a:xfrm>
            <a:off x="3881438" y="2019300"/>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2" name="Rectangle 80"/>
          <p:cNvSpPr>
            <a:spLocks noChangeArrowheads="1"/>
          </p:cNvSpPr>
          <p:nvPr/>
        </p:nvSpPr>
        <p:spPr bwMode="auto">
          <a:xfrm>
            <a:off x="5684838" y="1885950"/>
            <a:ext cx="22225" cy="1627188"/>
          </a:xfrm>
          <a:prstGeom prst="rect">
            <a:avLst/>
          </a:prstGeom>
          <a:solidFill>
            <a:srgbClr val="000000"/>
          </a:solidFill>
          <a:ln w="19050">
            <a:solidFill>
              <a:srgbClr val="000000"/>
            </a:solidFill>
            <a:miter lim="800000"/>
            <a:headEnd/>
            <a:tailEnd/>
          </a:ln>
        </p:spPr>
        <p:txBody>
          <a:bodyPr/>
          <a:lstStyle/>
          <a:p>
            <a:endParaRPr lang="cs-CZ"/>
          </a:p>
        </p:txBody>
      </p:sp>
      <p:sp>
        <p:nvSpPr>
          <p:cNvPr id="83" name="Rectangle 81"/>
          <p:cNvSpPr>
            <a:spLocks noChangeArrowheads="1"/>
          </p:cNvSpPr>
          <p:nvPr/>
        </p:nvSpPr>
        <p:spPr bwMode="auto">
          <a:xfrm>
            <a:off x="5694363" y="3490913"/>
            <a:ext cx="2136775" cy="22225"/>
          </a:xfrm>
          <a:prstGeom prst="rect">
            <a:avLst/>
          </a:prstGeom>
          <a:solidFill>
            <a:srgbClr val="000000"/>
          </a:solidFill>
          <a:ln w="19050">
            <a:solidFill>
              <a:srgbClr val="000000"/>
            </a:solidFill>
            <a:miter lim="800000"/>
            <a:headEnd/>
            <a:tailEnd/>
          </a:ln>
        </p:spPr>
        <p:txBody>
          <a:bodyPr/>
          <a:lstStyle/>
          <a:p>
            <a:endParaRPr lang="cs-CZ"/>
          </a:p>
        </p:txBody>
      </p:sp>
      <p:sp>
        <p:nvSpPr>
          <p:cNvPr id="84" name="Oval 82"/>
          <p:cNvSpPr>
            <a:spLocks noChangeArrowheads="1"/>
          </p:cNvSpPr>
          <p:nvPr/>
        </p:nvSpPr>
        <p:spPr bwMode="auto">
          <a:xfrm>
            <a:off x="7481888" y="21113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Oval 83"/>
          <p:cNvSpPr>
            <a:spLocks noChangeArrowheads="1"/>
          </p:cNvSpPr>
          <p:nvPr/>
        </p:nvSpPr>
        <p:spPr bwMode="auto">
          <a:xfrm>
            <a:off x="6959600" y="2165350"/>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Oval 84"/>
          <p:cNvSpPr>
            <a:spLocks noChangeArrowheads="1"/>
          </p:cNvSpPr>
          <p:nvPr/>
        </p:nvSpPr>
        <p:spPr bwMode="auto">
          <a:xfrm>
            <a:off x="7134225" y="2252663"/>
            <a:ext cx="69850" cy="857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Oval 85"/>
          <p:cNvSpPr>
            <a:spLocks noChangeArrowheads="1"/>
          </p:cNvSpPr>
          <p:nvPr/>
        </p:nvSpPr>
        <p:spPr bwMode="auto">
          <a:xfrm>
            <a:off x="6819900" y="2736850"/>
            <a:ext cx="71438"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8" name="Oval 86"/>
          <p:cNvSpPr>
            <a:spLocks noChangeArrowheads="1"/>
          </p:cNvSpPr>
          <p:nvPr/>
        </p:nvSpPr>
        <p:spPr bwMode="auto">
          <a:xfrm>
            <a:off x="6843713" y="2478088"/>
            <a:ext cx="69850" cy="8731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9" name="Oval 87"/>
          <p:cNvSpPr>
            <a:spLocks noChangeArrowheads="1"/>
          </p:cNvSpPr>
          <p:nvPr/>
        </p:nvSpPr>
        <p:spPr bwMode="auto">
          <a:xfrm>
            <a:off x="6472238" y="2801938"/>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0" name="Oval 88"/>
          <p:cNvSpPr>
            <a:spLocks noChangeArrowheads="1"/>
          </p:cNvSpPr>
          <p:nvPr/>
        </p:nvSpPr>
        <p:spPr bwMode="auto">
          <a:xfrm>
            <a:off x="6611938" y="256381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1" name="Oval 89"/>
          <p:cNvSpPr>
            <a:spLocks noChangeArrowheads="1"/>
          </p:cNvSpPr>
          <p:nvPr/>
        </p:nvSpPr>
        <p:spPr bwMode="auto">
          <a:xfrm>
            <a:off x="6299200" y="2962275"/>
            <a:ext cx="69850"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Oval 90"/>
          <p:cNvSpPr>
            <a:spLocks noChangeArrowheads="1"/>
          </p:cNvSpPr>
          <p:nvPr/>
        </p:nvSpPr>
        <p:spPr bwMode="auto">
          <a:xfrm>
            <a:off x="6205538" y="2876550"/>
            <a:ext cx="825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Oval 91"/>
          <p:cNvSpPr>
            <a:spLocks noChangeArrowheads="1"/>
          </p:cNvSpPr>
          <p:nvPr/>
        </p:nvSpPr>
        <p:spPr bwMode="auto">
          <a:xfrm>
            <a:off x="6124575" y="3178175"/>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Oval 92"/>
          <p:cNvSpPr>
            <a:spLocks noChangeArrowheads="1"/>
          </p:cNvSpPr>
          <p:nvPr/>
        </p:nvSpPr>
        <p:spPr bwMode="auto">
          <a:xfrm>
            <a:off x="5926138" y="3155950"/>
            <a:ext cx="71437" cy="777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Oval 93"/>
          <p:cNvSpPr>
            <a:spLocks noChangeArrowheads="1"/>
          </p:cNvSpPr>
          <p:nvPr/>
        </p:nvSpPr>
        <p:spPr bwMode="auto">
          <a:xfrm>
            <a:off x="7366000" y="2176463"/>
            <a:ext cx="698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Oval 94"/>
          <p:cNvSpPr>
            <a:spLocks noChangeArrowheads="1"/>
          </p:cNvSpPr>
          <p:nvPr/>
        </p:nvSpPr>
        <p:spPr bwMode="auto">
          <a:xfrm>
            <a:off x="5926138" y="3252788"/>
            <a:ext cx="71437" cy="7778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Oval 95"/>
          <p:cNvSpPr>
            <a:spLocks noChangeArrowheads="1"/>
          </p:cNvSpPr>
          <p:nvPr/>
        </p:nvSpPr>
        <p:spPr bwMode="auto">
          <a:xfrm>
            <a:off x="6669088" y="2682875"/>
            <a:ext cx="71437"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Oval 96"/>
          <p:cNvSpPr>
            <a:spLocks noChangeArrowheads="1"/>
          </p:cNvSpPr>
          <p:nvPr/>
        </p:nvSpPr>
        <p:spPr bwMode="auto">
          <a:xfrm>
            <a:off x="7042150" y="2457450"/>
            <a:ext cx="80963"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Oval 97"/>
          <p:cNvSpPr>
            <a:spLocks noChangeArrowheads="1"/>
          </p:cNvSpPr>
          <p:nvPr/>
        </p:nvSpPr>
        <p:spPr bwMode="auto">
          <a:xfrm>
            <a:off x="6148388" y="3006725"/>
            <a:ext cx="80962"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Oval 98"/>
          <p:cNvSpPr>
            <a:spLocks noChangeArrowheads="1"/>
          </p:cNvSpPr>
          <p:nvPr/>
        </p:nvSpPr>
        <p:spPr bwMode="auto">
          <a:xfrm>
            <a:off x="7366000" y="2025650"/>
            <a:ext cx="69850" cy="873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Oval 99"/>
          <p:cNvSpPr>
            <a:spLocks noChangeArrowheads="1"/>
          </p:cNvSpPr>
          <p:nvPr/>
        </p:nvSpPr>
        <p:spPr bwMode="auto">
          <a:xfrm>
            <a:off x="7099300" y="2457450"/>
            <a:ext cx="82550" cy="7620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Tree>
    <p:extLst>
      <p:ext uri="{BB962C8B-B14F-4D97-AF65-F5344CB8AC3E}">
        <p14:creationId xmlns:p14="http://schemas.microsoft.com/office/powerpoint/2010/main" val="1379031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III</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21</a:t>
            </a:fld>
            <a:endParaRPr lang="cs-CZ"/>
          </a:p>
        </p:txBody>
      </p:sp>
      <p:sp>
        <p:nvSpPr>
          <p:cNvPr id="5" name="Text Box 3"/>
          <p:cNvSpPr txBox="1">
            <a:spLocks noChangeArrowheads="1"/>
          </p:cNvSpPr>
          <p:nvPr/>
        </p:nvSpPr>
        <p:spPr bwMode="auto">
          <a:xfrm>
            <a:off x="15716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6" name="Line 4"/>
          <p:cNvSpPr>
            <a:spLocks noChangeShapeType="1"/>
          </p:cNvSpPr>
          <p:nvPr/>
        </p:nvSpPr>
        <p:spPr bwMode="auto">
          <a:xfrm>
            <a:off x="1524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 name="Line 5"/>
          <p:cNvSpPr>
            <a:spLocks noChangeShapeType="1"/>
          </p:cNvSpPr>
          <p:nvPr/>
        </p:nvSpPr>
        <p:spPr bwMode="auto">
          <a:xfrm>
            <a:off x="152400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 name="Line 6"/>
          <p:cNvSpPr>
            <a:spLocks noChangeShapeType="1"/>
          </p:cNvSpPr>
          <p:nvPr/>
        </p:nvSpPr>
        <p:spPr bwMode="auto">
          <a:xfrm>
            <a:off x="1533525"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 name="Line 7"/>
          <p:cNvSpPr>
            <a:spLocks noChangeShapeType="1"/>
          </p:cNvSpPr>
          <p:nvPr/>
        </p:nvSpPr>
        <p:spPr bwMode="auto">
          <a:xfrm>
            <a:off x="190500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 name="Line 8"/>
          <p:cNvSpPr>
            <a:spLocks noChangeShapeType="1"/>
          </p:cNvSpPr>
          <p:nvPr/>
        </p:nvSpPr>
        <p:spPr bwMode="auto">
          <a:xfrm>
            <a:off x="1843088"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Line 9"/>
          <p:cNvSpPr>
            <a:spLocks noChangeShapeType="1"/>
          </p:cNvSpPr>
          <p:nvPr/>
        </p:nvSpPr>
        <p:spPr bwMode="auto">
          <a:xfrm>
            <a:off x="182880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 name="Line 10"/>
          <p:cNvSpPr>
            <a:spLocks noChangeShapeType="1"/>
          </p:cNvSpPr>
          <p:nvPr/>
        </p:nvSpPr>
        <p:spPr bwMode="auto">
          <a:xfrm>
            <a:off x="171450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13" name="Group 11"/>
          <p:cNvGrpSpPr>
            <a:grpSpLocks/>
          </p:cNvGrpSpPr>
          <p:nvPr/>
        </p:nvGrpSpPr>
        <p:grpSpPr bwMode="auto">
          <a:xfrm>
            <a:off x="1524000" y="3116039"/>
            <a:ext cx="342900" cy="257175"/>
            <a:chOff x="71" y="271"/>
            <a:chExt cx="36" cy="27"/>
          </a:xfrm>
        </p:grpSpPr>
        <p:sp>
          <p:nvSpPr>
            <p:cNvPr id="14" name="Text Box 12"/>
            <p:cNvSpPr txBox="1">
              <a:spLocks noChangeArrowheads="1"/>
            </p:cNvSpPr>
            <p:nvPr/>
          </p:nvSpPr>
          <p:spPr bwMode="auto">
            <a:xfrm>
              <a:off x="71" y="271"/>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x</a:t>
              </a:r>
            </a:p>
          </p:txBody>
        </p:sp>
        <p:sp>
          <p:nvSpPr>
            <p:cNvPr id="15" name="Line 13"/>
            <p:cNvSpPr>
              <a:spLocks noChangeShapeType="1"/>
            </p:cNvSpPr>
            <p:nvPr/>
          </p:nvSpPr>
          <p:spPr bwMode="auto">
            <a:xfrm>
              <a:off x="84"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16" name="Text Box 14"/>
          <p:cNvSpPr txBox="1">
            <a:spLocks noChangeArrowheads="1"/>
          </p:cNvSpPr>
          <p:nvPr/>
        </p:nvSpPr>
        <p:spPr bwMode="auto">
          <a:xfrm>
            <a:off x="3295650"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17" name="Line 15"/>
          <p:cNvSpPr>
            <a:spLocks noChangeShapeType="1"/>
          </p:cNvSpPr>
          <p:nvPr/>
        </p:nvSpPr>
        <p:spPr bwMode="auto">
          <a:xfrm>
            <a:off x="3257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8" name="Line 16"/>
          <p:cNvSpPr>
            <a:spLocks noChangeShapeType="1"/>
          </p:cNvSpPr>
          <p:nvPr/>
        </p:nvSpPr>
        <p:spPr bwMode="auto">
          <a:xfrm>
            <a:off x="32575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9" name="Line 17"/>
          <p:cNvSpPr>
            <a:spLocks noChangeShapeType="1"/>
          </p:cNvSpPr>
          <p:nvPr/>
        </p:nvSpPr>
        <p:spPr bwMode="auto">
          <a:xfrm>
            <a:off x="3257550" y="29160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0" name="Line 18"/>
          <p:cNvSpPr>
            <a:spLocks noChangeShapeType="1"/>
          </p:cNvSpPr>
          <p:nvPr/>
        </p:nvSpPr>
        <p:spPr bwMode="auto">
          <a:xfrm>
            <a:off x="3638550" y="16872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1" name="Line 19"/>
          <p:cNvSpPr>
            <a:spLocks noChangeShapeType="1"/>
          </p:cNvSpPr>
          <p:nvPr/>
        </p:nvSpPr>
        <p:spPr bwMode="auto">
          <a:xfrm>
            <a:off x="3562350" y="1701577"/>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a:off x="3576638" y="2930302"/>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3" name="Line 21"/>
          <p:cNvSpPr>
            <a:spLocks noChangeShapeType="1"/>
          </p:cNvSpPr>
          <p:nvPr/>
        </p:nvSpPr>
        <p:spPr bwMode="auto">
          <a:xfrm>
            <a:off x="3448050" y="17063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24" name="Group 22"/>
          <p:cNvGrpSpPr>
            <a:grpSpLocks/>
          </p:cNvGrpSpPr>
          <p:nvPr/>
        </p:nvGrpSpPr>
        <p:grpSpPr bwMode="auto">
          <a:xfrm>
            <a:off x="3286125" y="3116039"/>
            <a:ext cx="342900" cy="257175"/>
            <a:chOff x="201" y="267"/>
            <a:chExt cx="36" cy="27"/>
          </a:xfrm>
        </p:grpSpPr>
        <p:sp>
          <p:nvSpPr>
            <p:cNvPr id="25" name="Text Box 23"/>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6" name="Line 24"/>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7" name="Text Box 25"/>
          <p:cNvSpPr txBox="1">
            <a:spLocks noChangeArrowheads="1"/>
          </p:cNvSpPr>
          <p:nvPr/>
        </p:nvSpPr>
        <p:spPr bwMode="auto">
          <a:xfrm>
            <a:off x="541972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28" name="Line 26"/>
          <p:cNvSpPr>
            <a:spLocks noChangeShapeType="1"/>
          </p:cNvSpPr>
          <p:nvPr/>
        </p:nvSpPr>
        <p:spPr bwMode="auto">
          <a:xfrm>
            <a:off x="5381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9" name="Line 27"/>
          <p:cNvSpPr>
            <a:spLocks noChangeShapeType="1"/>
          </p:cNvSpPr>
          <p:nvPr/>
        </p:nvSpPr>
        <p:spPr bwMode="auto">
          <a:xfrm>
            <a:off x="5381625"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0" name="Line 28"/>
          <p:cNvSpPr>
            <a:spLocks noChangeShapeType="1"/>
          </p:cNvSpPr>
          <p:nvPr/>
        </p:nvSpPr>
        <p:spPr bwMode="auto">
          <a:xfrm>
            <a:off x="5391150"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1" name="Line 29"/>
          <p:cNvSpPr>
            <a:spLocks noChangeShapeType="1"/>
          </p:cNvSpPr>
          <p:nvPr/>
        </p:nvSpPr>
        <p:spPr bwMode="auto">
          <a:xfrm>
            <a:off x="5762625" y="172538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2" name="Line 30"/>
          <p:cNvSpPr>
            <a:spLocks noChangeShapeType="1"/>
          </p:cNvSpPr>
          <p:nvPr/>
        </p:nvSpPr>
        <p:spPr bwMode="auto">
          <a:xfrm>
            <a:off x="5700713" y="172538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3" name="Line 31"/>
          <p:cNvSpPr>
            <a:spLocks noChangeShapeType="1"/>
          </p:cNvSpPr>
          <p:nvPr/>
        </p:nvSpPr>
        <p:spPr bwMode="auto">
          <a:xfrm>
            <a:off x="5686425" y="29541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4" name="Line 32"/>
          <p:cNvSpPr>
            <a:spLocks noChangeShapeType="1"/>
          </p:cNvSpPr>
          <p:nvPr/>
        </p:nvSpPr>
        <p:spPr bwMode="auto">
          <a:xfrm>
            <a:off x="5572125" y="1734914"/>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5" name="Group 33"/>
          <p:cNvGrpSpPr>
            <a:grpSpLocks/>
          </p:cNvGrpSpPr>
          <p:nvPr/>
        </p:nvGrpSpPr>
        <p:grpSpPr bwMode="auto">
          <a:xfrm>
            <a:off x="5381625" y="3116039"/>
            <a:ext cx="342900" cy="304800"/>
            <a:chOff x="323" y="275"/>
            <a:chExt cx="36" cy="32"/>
          </a:xfrm>
        </p:grpSpPr>
        <p:grpSp>
          <p:nvGrpSpPr>
            <p:cNvPr id="36" name="Group 34"/>
            <p:cNvGrpSpPr>
              <a:grpSpLocks/>
            </p:cNvGrpSpPr>
            <p:nvPr/>
          </p:nvGrpSpPr>
          <p:grpSpPr bwMode="auto">
            <a:xfrm>
              <a:off x="323" y="280"/>
              <a:ext cx="36" cy="27"/>
              <a:chOff x="323" y="275"/>
              <a:chExt cx="36" cy="27"/>
            </a:xfrm>
          </p:grpSpPr>
          <p:sp>
            <p:nvSpPr>
              <p:cNvPr id="38" name="Text Box 35"/>
              <p:cNvSpPr txBox="1">
                <a:spLocks noChangeArrowheads="1"/>
              </p:cNvSpPr>
              <p:nvPr/>
            </p:nvSpPr>
            <p:spPr bwMode="auto">
              <a:xfrm>
                <a:off x="323" y="275"/>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grpSp>
            <p:nvGrpSpPr>
              <p:cNvPr id="39" name="Group 36"/>
              <p:cNvGrpSpPr>
                <a:grpSpLocks/>
              </p:cNvGrpSpPr>
              <p:nvPr/>
            </p:nvGrpSpPr>
            <p:grpSpPr bwMode="auto">
              <a:xfrm>
                <a:off x="333" y="276"/>
                <a:ext cx="14" cy="4"/>
                <a:chOff x="533" y="266"/>
                <a:chExt cx="102" cy="48"/>
              </a:xfrm>
            </p:grpSpPr>
            <p:sp>
              <p:nvSpPr>
                <p:cNvPr id="40" name="Line 37"/>
                <p:cNvSpPr>
                  <a:spLocks noChangeShapeType="1"/>
                </p:cNvSpPr>
                <p:nvPr/>
              </p:nvSpPr>
              <p:spPr bwMode="auto">
                <a:xfrm flipV="1">
                  <a:off x="533" y="266"/>
                  <a:ext cx="52" cy="4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 name="Line 38"/>
                <p:cNvSpPr>
                  <a:spLocks noChangeShapeType="1"/>
                </p:cNvSpPr>
                <p:nvPr/>
              </p:nvSpPr>
              <p:spPr bwMode="auto">
                <a:xfrm>
                  <a:off x="585" y="266"/>
                  <a:ext cx="50" cy="4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pSp>
        <p:sp>
          <p:nvSpPr>
            <p:cNvPr id="37" name="Line 39"/>
            <p:cNvSpPr>
              <a:spLocks noChangeShapeType="1"/>
            </p:cNvSpPr>
            <p:nvPr/>
          </p:nvSpPr>
          <p:spPr bwMode="auto">
            <a:xfrm>
              <a:off x="335" y="275"/>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42" name="Line 40"/>
          <p:cNvSpPr>
            <a:spLocks noChangeShapeType="1"/>
          </p:cNvSpPr>
          <p:nvPr/>
        </p:nvSpPr>
        <p:spPr bwMode="auto">
          <a:xfrm>
            <a:off x="7162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3" name="Line 41"/>
          <p:cNvSpPr>
            <a:spLocks noChangeShapeType="1"/>
          </p:cNvSpPr>
          <p:nvPr/>
        </p:nvSpPr>
        <p:spPr bwMode="auto">
          <a:xfrm>
            <a:off x="7148513"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4" name="Line 42"/>
          <p:cNvSpPr>
            <a:spLocks noChangeShapeType="1"/>
          </p:cNvSpPr>
          <p:nvPr/>
        </p:nvSpPr>
        <p:spPr bwMode="auto">
          <a:xfrm>
            <a:off x="7148513"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 name="Line 43"/>
          <p:cNvSpPr>
            <a:spLocks noChangeShapeType="1"/>
          </p:cNvSpPr>
          <p:nvPr/>
        </p:nvSpPr>
        <p:spPr bwMode="auto">
          <a:xfrm>
            <a:off x="7543800" y="1744439"/>
            <a:ext cx="0" cy="12477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6" name="Line 44"/>
          <p:cNvSpPr>
            <a:spLocks noChangeShapeType="1"/>
          </p:cNvSpPr>
          <p:nvPr/>
        </p:nvSpPr>
        <p:spPr bwMode="auto">
          <a:xfrm>
            <a:off x="7481888" y="1744439"/>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7" name="Line 45"/>
          <p:cNvSpPr>
            <a:spLocks noChangeShapeType="1"/>
          </p:cNvSpPr>
          <p:nvPr/>
        </p:nvSpPr>
        <p:spPr bwMode="auto">
          <a:xfrm>
            <a:off x="7481888" y="2992214"/>
            <a:ext cx="76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8" name="Line 46"/>
          <p:cNvSpPr>
            <a:spLocks noChangeShapeType="1"/>
          </p:cNvSpPr>
          <p:nvPr/>
        </p:nvSpPr>
        <p:spPr bwMode="auto">
          <a:xfrm>
            <a:off x="7353300" y="1782539"/>
            <a:ext cx="0" cy="1209675"/>
          </a:xfrm>
          <a:prstGeom prst="line">
            <a:avLst/>
          </a:prstGeom>
          <a:noFill/>
          <a:ln w="2857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9" name="Text Box 47"/>
          <p:cNvSpPr txBox="1">
            <a:spLocks noChangeArrowheads="1"/>
          </p:cNvSpPr>
          <p:nvPr/>
        </p:nvSpPr>
        <p:spPr bwMode="auto">
          <a:xfrm>
            <a:off x="7191375" y="1196752"/>
            <a:ext cx="342900" cy="257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e</a:t>
            </a:r>
          </a:p>
        </p:txBody>
      </p:sp>
      <p:grpSp>
        <p:nvGrpSpPr>
          <p:cNvPr id="50" name="Group 48"/>
          <p:cNvGrpSpPr>
            <a:grpSpLocks/>
          </p:cNvGrpSpPr>
          <p:nvPr/>
        </p:nvGrpSpPr>
        <p:grpSpPr bwMode="auto">
          <a:xfrm>
            <a:off x="6967538" y="3116039"/>
            <a:ext cx="881062" cy="304800"/>
            <a:chOff x="412" y="288"/>
            <a:chExt cx="80" cy="32"/>
          </a:xfrm>
        </p:grpSpPr>
        <p:sp>
          <p:nvSpPr>
            <p:cNvPr id="51" name="Text Box 49"/>
            <p:cNvSpPr txBox="1">
              <a:spLocks noChangeArrowheads="1"/>
            </p:cNvSpPr>
            <p:nvPr/>
          </p:nvSpPr>
          <p:spPr bwMode="auto">
            <a:xfrm>
              <a:off x="412" y="288"/>
              <a:ext cx="80" cy="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b="0" i="0">
                  <a:latin typeface="Times New Roman" pitchFamily="18" charset="0"/>
                </a:rPr>
                <a:t> </a:t>
              </a:r>
              <a:r>
                <a:rPr lang="cs-CZ" sz="2000" i="0"/>
                <a:t>e = 0</a:t>
              </a:r>
            </a:p>
          </p:txBody>
        </p:sp>
        <p:sp>
          <p:nvSpPr>
            <p:cNvPr id="52" name="Line 50"/>
            <p:cNvSpPr>
              <a:spLocks noChangeShapeType="1"/>
            </p:cNvSpPr>
            <p:nvPr/>
          </p:nvSpPr>
          <p:spPr bwMode="auto">
            <a:xfrm>
              <a:off x="428" y="29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graphicFrame>
        <p:nvGraphicFramePr>
          <p:cNvPr id="53" name="Object 51"/>
          <p:cNvGraphicFramePr>
            <a:graphicFrameLocks noChangeAspect="1"/>
          </p:cNvGraphicFramePr>
          <p:nvPr>
            <p:extLst>
              <p:ext uri="{D42A27DB-BD31-4B8C-83A1-F6EECF244321}">
                <p14:modId xmlns:p14="http://schemas.microsoft.com/office/powerpoint/2010/main" val="177427669"/>
              </p:ext>
            </p:extLst>
          </p:nvPr>
        </p:nvGraphicFramePr>
        <p:xfrm>
          <a:off x="3708400" y="1963514"/>
          <a:ext cx="427038" cy="676275"/>
        </p:xfrm>
        <a:graphic>
          <a:graphicData uri="http://schemas.openxmlformats.org/presentationml/2006/ole">
            <mc:AlternateContent xmlns:mc="http://schemas.openxmlformats.org/markup-compatibility/2006">
              <mc:Choice xmlns:v="urn:schemas-microsoft-com:vml" Requires="v">
                <p:oleObj spid="_x0000_s487494" name="Rovnice" r:id="rId3" imgW="164880" imgH="253800" progId="Equation.3">
                  <p:embed/>
                </p:oleObj>
              </mc:Choice>
              <mc:Fallback>
                <p:oleObj name="Rovnice" r:id="rId3" imgW="164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1963514"/>
                        <a:ext cx="427038" cy="67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 name="Object 52"/>
          <p:cNvGraphicFramePr>
            <a:graphicFrameLocks noChangeAspect="1"/>
          </p:cNvGraphicFramePr>
          <p:nvPr>
            <p:extLst>
              <p:ext uri="{D42A27DB-BD31-4B8C-83A1-F6EECF244321}">
                <p14:modId xmlns:p14="http://schemas.microsoft.com/office/powerpoint/2010/main" val="1109577870"/>
              </p:ext>
            </p:extLst>
          </p:nvPr>
        </p:nvGraphicFramePr>
        <p:xfrm>
          <a:off x="7667625" y="2027014"/>
          <a:ext cx="473075" cy="695325"/>
        </p:xfrm>
        <a:graphic>
          <a:graphicData uri="http://schemas.openxmlformats.org/presentationml/2006/ole">
            <mc:AlternateContent xmlns:mc="http://schemas.openxmlformats.org/markup-compatibility/2006">
              <mc:Choice xmlns:v="urn:schemas-microsoft-com:vml" Requires="v">
                <p:oleObj spid="_x0000_s487495" name="Rovnice" r:id="rId5" imgW="164880" imgH="241200" progId="Equation.3">
                  <p:embed/>
                </p:oleObj>
              </mc:Choice>
              <mc:Fallback>
                <p:oleObj name="Rovnice" r:id="rId5" imgW="16488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7625" y="2027014"/>
                        <a:ext cx="4730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 name="Text Box 53"/>
          <p:cNvSpPr txBox="1">
            <a:spLocks noChangeArrowheads="1"/>
          </p:cNvSpPr>
          <p:nvPr/>
        </p:nvSpPr>
        <p:spPr bwMode="auto">
          <a:xfrm>
            <a:off x="457200" y="3789139"/>
            <a:ext cx="4857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Y</a:t>
            </a:r>
          </a:p>
        </p:txBody>
      </p:sp>
      <p:sp>
        <p:nvSpPr>
          <p:cNvPr id="56" name="Text Box 54"/>
          <p:cNvSpPr txBox="1">
            <a:spLocks noChangeArrowheads="1"/>
          </p:cNvSpPr>
          <p:nvPr/>
        </p:nvSpPr>
        <p:spPr bwMode="auto">
          <a:xfrm>
            <a:off x="3676650" y="5917977"/>
            <a:ext cx="4381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X</a:t>
            </a:r>
          </a:p>
        </p:txBody>
      </p:sp>
      <p:grpSp>
        <p:nvGrpSpPr>
          <p:cNvPr id="57" name="Group 55"/>
          <p:cNvGrpSpPr>
            <a:grpSpLocks/>
          </p:cNvGrpSpPr>
          <p:nvPr/>
        </p:nvGrpSpPr>
        <p:grpSpPr bwMode="auto">
          <a:xfrm>
            <a:off x="228600" y="4808314"/>
            <a:ext cx="342900" cy="257175"/>
            <a:chOff x="201" y="267"/>
            <a:chExt cx="36" cy="27"/>
          </a:xfrm>
        </p:grpSpPr>
        <p:sp>
          <p:nvSpPr>
            <p:cNvPr id="58" name="Text Box 56"/>
            <p:cNvSpPr txBox="1">
              <a:spLocks noChangeArrowheads="1"/>
            </p:cNvSpPr>
            <p:nvPr/>
          </p:nvSpPr>
          <p:spPr bwMode="auto">
            <a:xfrm>
              <a:off x="201" y="267"/>
              <a:ext cx="36" cy="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y</a:t>
              </a:r>
            </a:p>
          </p:txBody>
        </p:sp>
        <p:sp>
          <p:nvSpPr>
            <p:cNvPr id="59" name="Line 57"/>
            <p:cNvSpPr>
              <a:spLocks noChangeShapeType="1"/>
            </p:cNvSpPr>
            <p:nvPr/>
          </p:nvSpPr>
          <p:spPr bwMode="auto">
            <a:xfrm>
              <a:off x="213" y="272"/>
              <a:ext cx="11"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60" name="Text Box 58"/>
          <p:cNvSpPr txBox="1">
            <a:spLocks noChangeArrowheads="1"/>
          </p:cNvSpPr>
          <p:nvPr/>
        </p:nvSpPr>
        <p:spPr bwMode="auto">
          <a:xfrm>
            <a:off x="3886200" y="4703539"/>
            <a:ext cx="1000125" cy="476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solidFill>
                  <a:srgbClr val="A50021"/>
                </a:solidFill>
              </a:rPr>
              <a:t>b = 0</a:t>
            </a:r>
          </a:p>
        </p:txBody>
      </p:sp>
      <p:graphicFrame>
        <p:nvGraphicFramePr>
          <p:cNvPr id="61" name="Object 59"/>
          <p:cNvGraphicFramePr>
            <a:graphicFrameLocks noChangeAspect="1"/>
          </p:cNvGraphicFramePr>
          <p:nvPr>
            <p:extLst>
              <p:ext uri="{D42A27DB-BD31-4B8C-83A1-F6EECF244321}">
                <p14:modId xmlns:p14="http://schemas.microsoft.com/office/powerpoint/2010/main" val="2334931027"/>
              </p:ext>
            </p:extLst>
          </p:nvPr>
        </p:nvGraphicFramePr>
        <p:xfrm>
          <a:off x="1371600" y="3865339"/>
          <a:ext cx="1143000" cy="527050"/>
        </p:xfrm>
        <a:graphic>
          <a:graphicData uri="http://schemas.openxmlformats.org/presentationml/2006/ole">
            <mc:AlternateContent xmlns:mc="http://schemas.openxmlformats.org/markup-compatibility/2006">
              <mc:Choice xmlns:v="urn:schemas-microsoft-com:vml" Requires="v">
                <p:oleObj spid="_x0000_s487496" name="Rovnice" r:id="rId7" imgW="457200" imgH="253800" progId="Equation.3">
                  <p:embed/>
                </p:oleObj>
              </mc:Choice>
              <mc:Fallback>
                <p:oleObj name="Rovnice" r:id="rId7" imgW="457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386533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2" name="Rectangle 60"/>
          <p:cNvSpPr>
            <a:spLocks noChangeArrowheads="1"/>
          </p:cNvSpPr>
          <p:nvPr/>
        </p:nvSpPr>
        <p:spPr bwMode="auto">
          <a:xfrm>
            <a:off x="801688" y="4055839"/>
            <a:ext cx="22225" cy="1866900"/>
          </a:xfrm>
          <a:prstGeom prst="rect">
            <a:avLst/>
          </a:prstGeom>
          <a:solidFill>
            <a:srgbClr val="000000"/>
          </a:solidFill>
          <a:ln w="19050">
            <a:solidFill>
              <a:srgbClr val="000000"/>
            </a:solidFill>
            <a:miter lim="800000"/>
            <a:headEnd/>
            <a:tailEnd/>
          </a:ln>
        </p:spPr>
        <p:txBody>
          <a:bodyPr/>
          <a:lstStyle/>
          <a:p>
            <a:endParaRPr lang="cs-CZ"/>
          </a:p>
        </p:txBody>
      </p:sp>
      <p:sp>
        <p:nvSpPr>
          <p:cNvPr id="63" name="Rectangle 61"/>
          <p:cNvSpPr>
            <a:spLocks noChangeArrowheads="1"/>
          </p:cNvSpPr>
          <p:nvPr/>
        </p:nvSpPr>
        <p:spPr bwMode="auto">
          <a:xfrm>
            <a:off x="801688" y="5902102"/>
            <a:ext cx="2947987" cy="20637"/>
          </a:xfrm>
          <a:prstGeom prst="rect">
            <a:avLst/>
          </a:prstGeom>
          <a:solidFill>
            <a:srgbClr val="000000"/>
          </a:solidFill>
          <a:ln w="19050">
            <a:solidFill>
              <a:srgbClr val="000000"/>
            </a:solidFill>
            <a:miter lim="800000"/>
            <a:headEnd/>
            <a:tailEnd/>
          </a:ln>
        </p:spPr>
        <p:txBody>
          <a:bodyPr/>
          <a:lstStyle/>
          <a:p>
            <a:endParaRPr lang="cs-CZ"/>
          </a:p>
        </p:txBody>
      </p:sp>
      <p:grpSp>
        <p:nvGrpSpPr>
          <p:cNvPr id="64" name="Group 62"/>
          <p:cNvGrpSpPr>
            <a:grpSpLocks/>
          </p:cNvGrpSpPr>
          <p:nvPr/>
        </p:nvGrpSpPr>
        <p:grpSpPr bwMode="auto">
          <a:xfrm>
            <a:off x="709613" y="4938489"/>
            <a:ext cx="3176587" cy="17463"/>
            <a:chOff x="364" y="3328"/>
            <a:chExt cx="2001" cy="11"/>
          </a:xfrm>
        </p:grpSpPr>
        <p:sp>
          <p:nvSpPr>
            <p:cNvPr id="65" name="Rectangle 63"/>
            <p:cNvSpPr>
              <a:spLocks noChangeArrowheads="1"/>
            </p:cNvSpPr>
            <p:nvPr/>
          </p:nvSpPr>
          <p:spPr bwMode="auto">
            <a:xfrm>
              <a:off x="364"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6" name="Rectangle 64"/>
            <p:cNvSpPr>
              <a:spLocks noChangeArrowheads="1"/>
            </p:cNvSpPr>
            <p:nvPr/>
          </p:nvSpPr>
          <p:spPr bwMode="auto">
            <a:xfrm>
              <a:off x="44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7" name="Rectangle 65"/>
            <p:cNvSpPr>
              <a:spLocks noChangeArrowheads="1"/>
            </p:cNvSpPr>
            <p:nvPr/>
          </p:nvSpPr>
          <p:spPr bwMode="auto">
            <a:xfrm>
              <a:off x="52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8" name="Rectangle 66"/>
            <p:cNvSpPr>
              <a:spLocks noChangeArrowheads="1"/>
            </p:cNvSpPr>
            <p:nvPr/>
          </p:nvSpPr>
          <p:spPr bwMode="auto">
            <a:xfrm>
              <a:off x="60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9" name="Rectangle 67"/>
            <p:cNvSpPr>
              <a:spLocks noChangeArrowheads="1"/>
            </p:cNvSpPr>
            <p:nvPr/>
          </p:nvSpPr>
          <p:spPr bwMode="auto">
            <a:xfrm>
              <a:off x="68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0" name="Rectangle 68"/>
            <p:cNvSpPr>
              <a:spLocks noChangeArrowheads="1"/>
            </p:cNvSpPr>
            <p:nvPr/>
          </p:nvSpPr>
          <p:spPr bwMode="auto">
            <a:xfrm>
              <a:off x="761"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1" name="Rectangle 69"/>
            <p:cNvSpPr>
              <a:spLocks noChangeArrowheads="1"/>
            </p:cNvSpPr>
            <p:nvPr/>
          </p:nvSpPr>
          <p:spPr bwMode="auto">
            <a:xfrm>
              <a:off x="84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2" name="Rectangle 70"/>
            <p:cNvSpPr>
              <a:spLocks noChangeArrowheads="1"/>
            </p:cNvSpPr>
            <p:nvPr/>
          </p:nvSpPr>
          <p:spPr bwMode="auto">
            <a:xfrm>
              <a:off x="92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3" name="Rectangle 71"/>
            <p:cNvSpPr>
              <a:spLocks noChangeArrowheads="1"/>
            </p:cNvSpPr>
            <p:nvPr/>
          </p:nvSpPr>
          <p:spPr bwMode="auto">
            <a:xfrm>
              <a:off x="999"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4" name="Rectangle 72"/>
            <p:cNvSpPr>
              <a:spLocks noChangeArrowheads="1"/>
            </p:cNvSpPr>
            <p:nvPr/>
          </p:nvSpPr>
          <p:spPr bwMode="auto">
            <a:xfrm>
              <a:off x="1079"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5" name="Rectangle 73"/>
            <p:cNvSpPr>
              <a:spLocks noChangeArrowheads="1"/>
            </p:cNvSpPr>
            <p:nvPr/>
          </p:nvSpPr>
          <p:spPr bwMode="auto">
            <a:xfrm>
              <a:off x="1158"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6" name="Rectangle 74"/>
            <p:cNvSpPr>
              <a:spLocks noChangeArrowheads="1"/>
            </p:cNvSpPr>
            <p:nvPr/>
          </p:nvSpPr>
          <p:spPr bwMode="auto">
            <a:xfrm>
              <a:off x="1238"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1317"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1396"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9" name="Rectangle 77"/>
            <p:cNvSpPr>
              <a:spLocks noChangeArrowheads="1"/>
            </p:cNvSpPr>
            <p:nvPr/>
          </p:nvSpPr>
          <p:spPr bwMode="auto">
            <a:xfrm>
              <a:off x="1476"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1555"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1" name="Rectangle 79"/>
            <p:cNvSpPr>
              <a:spLocks noChangeArrowheads="1"/>
            </p:cNvSpPr>
            <p:nvPr/>
          </p:nvSpPr>
          <p:spPr bwMode="auto">
            <a:xfrm>
              <a:off x="1635"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1714"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3" name="Rectangle 81"/>
            <p:cNvSpPr>
              <a:spLocks noChangeArrowheads="1"/>
            </p:cNvSpPr>
            <p:nvPr/>
          </p:nvSpPr>
          <p:spPr bwMode="auto">
            <a:xfrm>
              <a:off x="1793"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4" name="Rectangle 82"/>
            <p:cNvSpPr>
              <a:spLocks noChangeArrowheads="1"/>
            </p:cNvSpPr>
            <p:nvPr/>
          </p:nvSpPr>
          <p:spPr bwMode="auto">
            <a:xfrm>
              <a:off x="1873"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5" name="Rectangle 83"/>
            <p:cNvSpPr>
              <a:spLocks noChangeArrowheads="1"/>
            </p:cNvSpPr>
            <p:nvPr/>
          </p:nvSpPr>
          <p:spPr bwMode="auto">
            <a:xfrm>
              <a:off x="1952"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6" name="Rectangle 84"/>
            <p:cNvSpPr>
              <a:spLocks noChangeArrowheads="1"/>
            </p:cNvSpPr>
            <p:nvPr/>
          </p:nvSpPr>
          <p:spPr bwMode="auto">
            <a:xfrm>
              <a:off x="2032"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7" name="Rectangle 85"/>
            <p:cNvSpPr>
              <a:spLocks noChangeArrowheads="1"/>
            </p:cNvSpPr>
            <p:nvPr/>
          </p:nvSpPr>
          <p:spPr bwMode="auto">
            <a:xfrm>
              <a:off x="2111"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8" name="Rectangle 86"/>
            <p:cNvSpPr>
              <a:spLocks noChangeArrowheads="1"/>
            </p:cNvSpPr>
            <p:nvPr/>
          </p:nvSpPr>
          <p:spPr bwMode="auto">
            <a:xfrm>
              <a:off x="2190" y="3328"/>
              <a:ext cx="4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2270" y="3328"/>
              <a:ext cx="4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90" name="Rectangle 88"/>
            <p:cNvSpPr>
              <a:spLocks noChangeArrowheads="1"/>
            </p:cNvSpPr>
            <p:nvPr/>
          </p:nvSpPr>
          <p:spPr bwMode="auto">
            <a:xfrm>
              <a:off x="2349" y="3328"/>
              <a:ext cx="1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91" name="Freeform 89"/>
          <p:cNvSpPr>
            <a:spLocks/>
          </p:cNvSpPr>
          <p:nvPr/>
        </p:nvSpPr>
        <p:spPr bwMode="auto">
          <a:xfrm>
            <a:off x="2963863" y="4948014"/>
            <a:ext cx="69850" cy="69850"/>
          </a:xfrm>
          <a:custGeom>
            <a:avLst/>
            <a:gdLst>
              <a:gd name="T0" fmla="*/ 74 w 89"/>
              <a:gd name="T1" fmla="*/ 9 h 89"/>
              <a:gd name="T2" fmla="*/ 66 w 89"/>
              <a:gd name="T3" fmla="*/ 5 h 89"/>
              <a:gd name="T4" fmla="*/ 59 w 89"/>
              <a:gd name="T5" fmla="*/ 1 h 89"/>
              <a:gd name="T6" fmla="*/ 50 w 89"/>
              <a:gd name="T7" fmla="*/ 0 h 89"/>
              <a:gd name="T8" fmla="*/ 41 w 89"/>
              <a:gd name="T9" fmla="*/ 0 h 89"/>
              <a:gd name="T10" fmla="*/ 33 w 89"/>
              <a:gd name="T11" fmla="*/ 2 h 89"/>
              <a:gd name="T12" fmla="*/ 25 w 89"/>
              <a:gd name="T13" fmla="*/ 6 h 89"/>
              <a:gd name="T14" fmla="*/ 18 w 89"/>
              <a:gd name="T15" fmla="*/ 11 h 89"/>
              <a:gd name="T16" fmla="*/ 11 w 89"/>
              <a:gd name="T17" fmla="*/ 17 h 89"/>
              <a:gd name="T18" fmla="*/ 6 w 89"/>
              <a:gd name="T19" fmla="*/ 25 h 89"/>
              <a:gd name="T20" fmla="*/ 2 w 89"/>
              <a:gd name="T21" fmla="*/ 34 h 89"/>
              <a:gd name="T22" fmla="*/ 0 w 89"/>
              <a:gd name="T23" fmla="*/ 42 h 89"/>
              <a:gd name="T24" fmla="*/ 0 w 89"/>
              <a:gd name="T25" fmla="*/ 51 h 89"/>
              <a:gd name="T26" fmla="*/ 1 w 89"/>
              <a:gd name="T27" fmla="*/ 59 h 89"/>
              <a:gd name="T28" fmla="*/ 4 w 89"/>
              <a:gd name="T29" fmla="*/ 67 h 89"/>
              <a:gd name="T30" fmla="*/ 8 w 89"/>
              <a:gd name="T31" fmla="*/ 74 h 89"/>
              <a:gd name="T32" fmla="*/ 14 w 89"/>
              <a:gd name="T33" fmla="*/ 80 h 89"/>
              <a:gd name="T34" fmla="*/ 22 w 89"/>
              <a:gd name="T35" fmla="*/ 84 h 89"/>
              <a:gd name="T36" fmla="*/ 30 w 89"/>
              <a:gd name="T37" fmla="*/ 88 h 89"/>
              <a:gd name="T38" fmla="*/ 38 w 89"/>
              <a:gd name="T39" fmla="*/ 89 h 89"/>
              <a:gd name="T40" fmla="*/ 47 w 89"/>
              <a:gd name="T41" fmla="*/ 89 h 89"/>
              <a:gd name="T42" fmla="*/ 55 w 89"/>
              <a:gd name="T43" fmla="*/ 87 h 89"/>
              <a:gd name="T44" fmla="*/ 63 w 89"/>
              <a:gd name="T45" fmla="*/ 83 h 89"/>
              <a:gd name="T46" fmla="*/ 71 w 89"/>
              <a:gd name="T47" fmla="*/ 78 h 89"/>
              <a:gd name="T48" fmla="*/ 77 w 89"/>
              <a:gd name="T49" fmla="*/ 71 h 89"/>
              <a:gd name="T50" fmla="*/ 82 w 89"/>
              <a:gd name="T51" fmla="*/ 64 h 89"/>
              <a:gd name="T52" fmla="*/ 86 w 89"/>
              <a:gd name="T53" fmla="*/ 55 h 89"/>
              <a:gd name="T54" fmla="*/ 88 w 89"/>
              <a:gd name="T55" fmla="*/ 47 h 89"/>
              <a:gd name="T56" fmla="*/ 89 w 89"/>
              <a:gd name="T57" fmla="*/ 39 h 89"/>
              <a:gd name="T58" fmla="*/ 87 w 89"/>
              <a:gd name="T59" fmla="*/ 30 h 89"/>
              <a:gd name="T60" fmla="*/ 85 w 89"/>
              <a:gd name="T61" fmla="*/ 22 h 89"/>
              <a:gd name="T62" fmla="*/ 80 w 89"/>
              <a:gd name="T63" fmla="*/ 15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9" y="1"/>
                </a:lnTo>
                <a:lnTo>
                  <a:pt x="50" y="0"/>
                </a:lnTo>
                <a:lnTo>
                  <a:pt x="41" y="0"/>
                </a:lnTo>
                <a:lnTo>
                  <a:pt x="33" y="2"/>
                </a:lnTo>
                <a:lnTo>
                  <a:pt x="25" y="6"/>
                </a:lnTo>
                <a:lnTo>
                  <a:pt x="18" y="11"/>
                </a:lnTo>
                <a:lnTo>
                  <a:pt x="11" y="17"/>
                </a:lnTo>
                <a:lnTo>
                  <a:pt x="6" y="25"/>
                </a:lnTo>
                <a:lnTo>
                  <a:pt x="2" y="34"/>
                </a:lnTo>
                <a:lnTo>
                  <a:pt x="0" y="42"/>
                </a:lnTo>
                <a:lnTo>
                  <a:pt x="0" y="51"/>
                </a:lnTo>
                <a:lnTo>
                  <a:pt x="1" y="59"/>
                </a:lnTo>
                <a:lnTo>
                  <a:pt x="4" y="67"/>
                </a:lnTo>
                <a:lnTo>
                  <a:pt x="8" y="74"/>
                </a:lnTo>
                <a:lnTo>
                  <a:pt x="14" y="80"/>
                </a:lnTo>
                <a:lnTo>
                  <a:pt x="22" y="84"/>
                </a:lnTo>
                <a:lnTo>
                  <a:pt x="30" y="88"/>
                </a:lnTo>
                <a:lnTo>
                  <a:pt x="38" y="89"/>
                </a:lnTo>
                <a:lnTo>
                  <a:pt x="47" y="89"/>
                </a:lnTo>
                <a:lnTo>
                  <a:pt x="55" y="87"/>
                </a:lnTo>
                <a:lnTo>
                  <a:pt x="63" y="83"/>
                </a:lnTo>
                <a:lnTo>
                  <a:pt x="71" y="78"/>
                </a:lnTo>
                <a:lnTo>
                  <a:pt x="77" y="71"/>
                </a:lnTo>
                <a:lnTo>
                  <a:pt x="82" y="64"/>
                </a:lnTo>
                <a:lnTo>
                  <a:pt x="86" y="55"/>
                </a:lnTo>
                <a:lnTo>
                  <a:pt x="88" y="47"/>
                </a:lnTo>
                <a:lnTo>
                  <a:pt x="89" y="39"/>
                </a:lnTo>
                <a:lnTo>
                  <a:pt x="87" y="30"/>
                </a:lnTo>
                <a:lnTo>
                  <a:pt x="85" y="22"/>
                </a:lnTo>
                <a:lnTo>
                  <a:pt x="80" y="15"/>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2" name="Freeform 90"/>
          <p:cNvSpPr>
            <a:spLocks/>
          </p:cNvSpPr>
          <p:nvPr/>
        </p:nvSpPr>
        <p:spPr bwMode="auto">
          <a:xfrm>
            <a:off x="2530475" y="4684489"/>
            <a:ext cx="71438" cy="73025"/>
          </a:xfrm>
          <a:custGeom>
            <a:avLst/>
            <a:gdLst>
              <a:gd name="T0" fmla="*/ 73 w 88"/>
              <a:gd name="T1" fmla="*/ 9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6 h 90"/>
              <a:gd name="T14" fmla="*/ 17 w 88"/>
              <a:gd name="T15" fmla="*/ 11 h 90"/>
              <a:gd name="T16" fmla="*/ 11 w 88"/>
              <a:gd name="T17" fmla="*/ 18 h 90"/>
              <a:gd name="T18" fmla="*/ 5 w 88"/>
              <a:gd name="T19" fmla="*/ 26 h 90"/>
              <a:gd name="T20" fmla="*/ 2 w 88"/>
              <a:gd name="T21" fmla="*/ 34 h 90"/>
              <a:gd name="T22" fmla="*/ 0 w 88"/>
              <a:gd name="T23" fmla="*/ 43 h 90"/>
              <a:gd name="T24" fmla="*/ 0 w 88"/>
              <a:gd name="T25" fmla="*/ 51 h 90"/>
              <a:gd name="T26" fmla="*/ 1 w 88"/>
              <a:gd name="T27" fmla="*/ 59 h 90"/>
              <a:gd name="T28" fmla="*/ 4 w 88"/>
              <a:gd name="T29" fmla="*/ 68 h 90"/>
              <a:gd name="T30" fmla="*/ 8 w 88"/>
              <a:gd name="T31" fmla="*/ 74 h 90"/>
              <a:gd name="T32" fmla="*/ 15 w 88"/>
              <a:gd name="T33" fmla="*/ 81 h 90"/>
              <a:gd name="T34" fmla="*/ 23 w 88"/>
              <a:gd name="T35" fmla="*/ 85 h 90"/>
              <a:gd name="T36" fmla="*/ 30 w 88"/>
              <a:gd name="T37" fmla="*/ 88 h 90"/>
              <a:gd name="T38" fmla="*/ 39 w 88"/>
              <a:gd name="T39" fmla="*/ 90 h 90"/>
              <a:gd name="T40" fmla="*/ 47 w 88"/>
              <a:gd name="T41" fmla="*/ 89 h 90"/>
              <a:gd name="T42" fmla="*/ 56 w 88"/>
              <a:gd name="T43" fmla="*/ 88 h 90"/>
              <a:gd name="T44" fmla="*/ 64 w 88"/>
              <a:gd name="T45" fmla="*/ 84 h 90"/>
              <a:gd name="T46" fmla="*/ 71 w 88"/>
              <a:gd name="T47" fmla="*/ 78 h 90"/>
              <a:gd name="T48" fmla="*/ 78 w 88"/>
              <a:gd name="T49" fmla="*/ 72 h 90"/>
              <a:gd name="T50" fmla="*/ 83 w 88"/>
              <a:gd name="T51" fmla="*/ 64 h 90"/>
              <a:gd name="T52" fmla="*/ 86 w 88"/>
              <a:gd name="T53" fmla="*/ 56 h 90"/>
              <a:gd name="T54" fmla="*/ 88 w 88"/>
              <a:gd name="T55" fmla="*/ 47 h 90"/>
              <a:gd name="T56" fmla="*/ 88 w 88"/>
              <a:gd name="T57" fmla="*/ 40 h 90"/>
              <a:gd name="T58" fmla="*/ 87 w 88"/>
              <a:gd name="T59" fmla="*/ 31 h 90"/>
              <a:gd name="T60" fmla="*/ 84 w 88"/>
              <a:gd name="T61" fmla="*/ 22 h 90"/>
              <a:gd name="T62" fmla="*/ 80 w 88"/>
              <a:gd name="T63" fmla="*/ 16 h 90"/>
              <a:gd name="T64" fmla="*/ 73 w 88"/>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9"/>
                </a:moveTo>
                <a:lnTo>
                  <a:pt x="66" y="5"/>
                </a:lnTo>
                <a:lnTo>
                  <a:pt x="58" y="2"/>
                </a:lnTo>
                <a:lnTo>
                  <a:pt x="50" y="0"/>
                </a:lnTo>
                <a:lnTo>
                  <a:pt x="41" y="1"/>
                </a:lnTo>
                <a:lnTo>
                  <a:pt x="32" y="2"/>
                </a:lnTo>
                <a:lnTo>
                  <a:pt x="25" y="6"/>
                </a:lnTo>
                <a:lnTo>
                  <a:pt x="17" y="11"/>
                </a:lnTo>
                <a:lnTo>
                  <a:pt x="11" y="18"/>
                </a:lnTo>
                <a:lnTo>
                  <a:pt x="5" y="26"/>
                </a:lnTo>
                <a:lnTo>
                  <a:pt x="2" y="34"/>
                </a:lnTo>
                <a:lnTo>
                  <a:pt x="0" y="43"/>
                </a:lnTo>
                <a:lnTo>
                  <a:pt x="0" y="51"/>
                </a:lnTo>
                <a:lnTo>
                  <a:pt x="1" y="59"/>
                </a:lnTo>
                <a:lnTo>
                  <a:pt x="4" y="68"/>
                </a:lnTo>
                <a:lnTo>
                  <a:pt x="8" y="74"/>
                </a:lnTo>
                <a:lnTo>
                  <a:pt x="15" y="81"/>
                </a:lnTo>
                <a:lnTo>
                  <a:pt x="23" y="85"/>
                </a:lnTo>
                <a:lnTo>
                  <a:pt x="30" y="88"/>
                </a:lnTo>
                <a:lnTo>
                  <a:pt x="39" y="90"/>
                </a:lnTo>
                <a:lnTo>
                  <a:pt x="47" y="89"/>
                </a:lnTo>
                <a:lnTo>
                  <a:pt x="56" y="88"/>
                </a:lnTo>
                <a:lnTo>
                  <a:pt x="64" y="84"/>
                </a:lnTo>
                <a:lnTo>
                  <a:pt x="71" y="78"/>
                </a:lnTo>
                <a:lnTo>
                  <a:pt x="78" y="72"/>
                </a:lnTo>
                <a:lnTo>
                  <a:pt x="83" y="64"/>
                </a:lnTo>
                <a:lnTo>
                  <a:pt x="86" y="56"/>
                </a:lnTo>
                <a:lnTo>
                  <a:pt x="88" y="47"/>
                </a:lnTo>
                <a:lnTo>
                  <a:pt x="88" y="40"/>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3" name="Freeform 91"/>
          <p:cNvSpPr>
            <a:spLocks/>
          </p:cNvSpPr>
          <p:nvPr/>
        </p:nvSpPr>
        <p:spPr bwMode="auto">
          <a:xfrm>
            <a:off x="2608263" y="4854352"/>
            <a:ext cx="74612" cy="79375"/>
          </a:xfrm>
          <a:custGeom>
            <a:avLst/>
            <a:gdLst>
              <a:gd name="T0" fmla="*/ 81 w 94"/>
              <a:gd name="T1" fmla="*/ 9 h 100"/>
              <a:gd name="T2" fmla="*/ 74 w 94"/>
              <a:gd name="T3" fmla="*/ 5 h 100"/>
              <a:gd name="T4" fmla="*/ 66 w 94"/>
              <a:gd name="T5" fmla="*/ 2 h 100"/>
              <a:gd name="T6" fmla="*/ 56 w 94"/>
              <a:gd name="T7" fmla="*/ 0 h 100"/>
              <a:gd name="T8" fmla="*/ 48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1 w 94"/>
              <a:gd name="T35" fmla="*/ 96 h 100"/>
              <a:gd name="T36" fmla="*/ 29 w 94"/>
              <a:gd name="T37" fmla="*/ 99 h 100"/>
              <a:gd name="T38" fmla="*/ 38 w 94"/>
              <a:gd name="T39" fmla="*/ 100 h 100"/>
              <a:gd name="T40" fmla="*/ 47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4" y="5"/>
                </a:lnTo>
                <a:lnTo>
                  <a:pt x="66" y="2"/>
                </a:lnTo>
                <a:lnTo>
                  <a:pt x="56" y="0"/>
                </a:lnTo>
                <a:lnTo>
                  <a:pt x="48"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1" y="96"/>
                </a:lnTo>
                <a:lnTo>
                  <a:pt x="29" y="99"/>
                </a:lnTo>
                <a:lnTo>
                  <a:pt x="38" y="100"/>
                </a:lnTo>
                <a:lnTo>
                  <a:pt x="47"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2052638" y="5041677"/>
            <a:ext cx="69850" cy="71437"/>
          </a:xfrm>
          <a:custGeom>
            <a:avLst/>
            <a:gdLst>
              <a:gd name="T0" fmla="*/ 74 w 89"/>
              <a:gd name="T1" fmla="*/ 10 h 91"/>
              <a:gd name="T2" fmla="*/ 66 w 89"/>
              <a:gd name="T3" fmla="*/ 5 h 91"/>
              <a:gd name="T4" fmla="*/ 58 w 89"/>
              <a:gd name="T5" fmla="*/ 2 h 91"/>
              <a:gd name="T6" fmla="*/ 50 w 89"/>
              <a:gd name="T7" fmla="*/ 0 h 91"/>
              <a:gd name="T8" fmla="*/ 41 w 89"/>
              <a:gd name="T9" fmla="*/ 1 h 91"/>
              <a:gd name="T10" fmla="*/ 33 w 89"/>
              <a:gd name="T11" fmla="*/ 2 h 91"/>
              <a:gd name="T12" fmla="*/ 25 w 89"/>
              <a:gd name="T13" fmla="*/ 6 h 91"/>
              <a:gd name="T14" fmla="*/ 17 w 89"/>
              <a:gd name="T15" fmla="*/ 12 h 91"/>
              <a:gd name="T16" fmla="*/ 11 w 89"/>
              <a:gd name="T17" fmla="*/ 18 h 91"/>
              <a:gd name="T18" fmla="*/ 6 w 89"/>
              <a:gd name="T19" fmla="*/ 26 h 91"/>
              <a:gd name="T20" fmla="*/ 2 w 89"/>
              <a:gd name="T21" fmla="*/ 34 h 91"/>
              <a:gd name="T22" fmla="*/ 0 w 89"/>
              <a:gd name="T23" fmla="*/ 43 h 91"/>
              <a:gd name="T24" fmla="*/ 0 w 89"/>
              <a:gd name="T25" fmla="*/ 52 h 91"/>
              <a:gd name="T26" fmla="*/ 1 w 89"/>
              <a:gd name="T27" fmla="*/ 59 h 91"/>
              <a:gd name="T28" fmla="*/ 4 w 89"/>
              <a:gd name="T29" fmla="*/ 68 h 91"/>
              <a:gd name="T30" fmla="*/ 9 w 89"/>
              <a:gd name="T31" fmla="*/ 74 h 91"/>
              <a:gd name="T32" fmla="*/ 15 w 89"/>
              <a:gd name="T33" fmla="*/ 81 h 91"/>
              <a:gd name="T34" fmla="*/ 23 w 89"/>
              <a:gd name="T35" fmla="*/ 85 h 91"/>
              <a:gd name="T36" fmla="*/ 30 w 89"/>
              <a:gd name="T37" fmla="*/ 88 h 91"/>
              <a:gd name="T38" fmla="*/ 39 w 89"/>
              <a:gd name="T39" fmla="*/ 91 h 91"/>
              <a:gd name="T40" fmla="*/ 48 w 89"/>
              <a:gd name="T41" fmla="*/ 90 h 91"/>
              <a:gd name="T42" fmla="*/ 56 w 89"/>
              <a:gd name="T43" fmla="*/ 88 h 91"/>
              <a:gd name="T44" fmla="*/ 64 w 89"/>
              <a:gd name="T45" fmla="*/ 84 h 91"/>
              <a:gd name="T46" fmla="*/ 71 w 89"/>
              <a:gd name="T47" fmla="*/ 79 h 91"/>
              <a:gd name="T48" fmla="*/ 78 w 89"/>
              <a:gd name="T49" fmla="*/ 72 h 91"/>
              <a:gd name="T50" fmla="*/ 83 w 89"/>
              <a:gd name="T51" fmla="*/ 65 h 91"/>
              <a:gd name="T52" fmla="*/ 87 w 89"/>
              <a:gd name="T53" fmla="*/ 56 h 91"/>
              <a:gd name="T54" fmla="*/ 89 w 89"/>
              <a:gd name="T55" fmla="*/ 47 h 91"/>
              <a:gd name="T56" fmla="*/ 89 w 89"/>
              <a:gd name="T57" fmla="*/ 40 h 91"/>
              <a:gd name="T58" fmla="*/ 88 w 89"/>
              <a:gd name="T59" fmla="*/ 31 h 91"/>
              <a:gd name="T60" fmla="*/ 84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8" y="2"/>
                </a:lnTo>
                <a:lnTo>
                  <a:pt x="50" y="0"/>
                </a:lnTo>
                <a:lnTo>
                  <a:pt x="41" y="1"/>
                </a:lnTo>
                <a:lnTo>
                  <a:pt x="33" y="2"/>
                </a:lnTo>
                <a:lnTo>
                  <a:pt x="25" y="6"/>
                </a:lnTo>
                <a:lnTo>
                  <a:pt x="17" y="12"/>
                </a:lnTo>
                <a:lnTo>
                  <a:pt x="11" y="18"/>
                </a:lnTo>
                <a:lnTo>
                  <a:pt x="6" y="26"/>
                </a:lnTo>
                <a:lnTo>
                  <a:pt x="2" y="34"/>
                </a:lnTo>
                <a:lnTo>
                  <a:pt x="0" y="43"/>
                </a:lnTo>
                <a:lnTo>
                  <a:pt x="0" y="52"/>
                </a:lnTo>
                <a:lnTo>
                  <a:pt x="1" y="59"/>
                </a:lnTo>
                <a:lnTo>
                  <a:pt x="4" y="68"/>
                </a:lnTo>
                <a:lnTo>
                  <a:pt x="9" y="74"/>
                </a:lnTo>
                <a:lnTo>
                  <a:pt x="15" y="81"/>
                </a:lnTo>
                <a:lnTo>
                  <a:pt x="23" y="85"/>
                </a:lnTo>
                <a:lnTo>
                  <a:pt x="30" y="88"/>
                </a:lnTo>
                <a:lnTo>
                  <a:pt x="39" y="91"/>
                </a:lnTo>
                <a:lnTo>
                  <a:pt x="48" y="90"/>
                </a:lnTo>
                <a:lnTo>
                  <a:pt x="56" y="88"/>
                </a:lnTo>
                <a:lnTo>
                  <a:pt x="64" y="84"/>
                </a:lnTo>
                <a:lnTo>
                  <a:pt x="71" y="79"/>
                </a:lnTo>
                <a:lnTo>
                  <a:pt x="78" y="72"/>
                </a:lnTo>
                <a:lnTo>
                  <a:pt x="83" y="65"/>
                </a:lnTo>
                <a:lnTo>
                  <a:pt x="87" y="56"/>
                </a:lnTo>
                <a:lnTo>
                  <a:pt x="89" y="47"/>
                </a:lnTo>
                <a:lnTo>
                  <a:pt x="89" y="40"/>
                </a:lnTo>
                <a:lnTo>
                  <a:pt x="88" y="31"/>
                </a:lnTo>
                <a:lnTo>
                  <a:pt x="84"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2232025" y="4854352"/>
            <a:ext cx="74613" cy="79375"/>
          </a:xfrm>
          <a:custGeom>
            <a:avLst/>
            <a:gdLst>
              <a:gd name="T0" fmla="*/ 81 w 94"/>
              <a:gd name="T1" fmla="*/ 9 h 100"/>
              <a:gd name="T2" fmla="*/ 73 w 94"/>
              <a:gd name="T3" fmla="*/ 5 h 100"/>
              <a:gd name="T4" fmla="*/ 66 w 94"/>
              <a:gd name="T5" fmla="*/ 2 h 100"/>
              <a:gd name="T6" fmla="*/ 56 w 94"/>
              <a:gd name="T7" fmla="*/ 0 h 100"/>
              <a:gd name="T8" fmla="*/ 47 w 94"/>
              <a:gd name="T9" fmla="*/ 2 h 100"/>
              <a:gd name="T10" fmla="*/ 39 w 94"/>
              <a:gd name="T11" fmla="*/ 5 h 100"/>
              <a:gd name="T12" fmla="*/ 30 w 94"/>
              <a:gd name="T13" fmla="*/ 9 h 100"/>
              <a:gd name="T14" fmla="*/ 22 w 94"/>
              <a:gd name="T15" fmla="*/ 16 h 100"/>
              <a:gd name="T16" fmla="*/ 14 w 94"/>
              <a:gd name="T17" fmla="*/ 23 h 100"/>
              <a:gd name="T18" fmla="*/ 8 w 94"/>
              <a:gd name="T19" fmla="*/ 32 h 100"/>
              <a:gd name="T20" fmla="*/ 3 w 94"/>
              <a:gd name="T21" fmla="*/ 41 h 100"/>
              <a:gd name="T22" fmla="*/ 1 w 94"/>
              <a:gd name="T23" fmla="*/ 51 h 100"/>
              <a:gd name="T24" fmla="*/ 0 w 94"/>
              <a:gd name="T25" fmla="*/ 60 h 100"/>
              <a:gd name="T26" fmla="*/ 1 w 94"/>
              <a:gd name="T27" fmla="*/ 68 h 100"/>
              <a:gd name="T28" fmla="*/ 3 w 94"/>
              <a:gd name="T29" fmla="*/ 77 h 100"/>
              <a:gd name="T30" fmla="*/ 8 w 94"/>
              <a:gd name="T31" fmla="*/ 85 h 100"/>
              <a:gd name="T32" fmla="*/ 13 w 94"/>
              <a:gd name="T33" fmla="*/ 91 h 100"/>
              <a:gd name="T34" fmla="*/ 20 w 94"/>
              <a:gd name="T35" fmla="*/ 96 h 100"/>
              <a:gd name="T36" fmla="*/ 29 w 94"/>
              <a:gd name="T37" fmla="*/ 99 h 100"/>
              <a:gd name="T38" fmla="*/ 38 w 94"/>
              <a:gd name="T39" fmla="*/ 100 h 100"/>
              <a:gd name="T40" fmla="*/ 46 w 94"/>
              <a:gd name="T41" fmla="*/ 99 h 100"/>
              <a:gd name="T42" fmla="*/ 55 w 94"/>
              <a:gd name="T43" fmla="*/ 96 h 100"/>
              <a:gd name="T44" fmla="*/ 65 w 94"/>
              <a:gd name="T45" fmla="*/ 91 h 100"/>
              <a:gd name="T46" fmla="*/ 72 w 94"/>
              <a:gd name="T47" fmla="*/ 85 h 100"/>
              <a:gd name="T48" fmla="*/ 80 w 94"/>
              <a:gd name="T49" fmla="*/ 77 h 100"/>
              <a:gd name="T50" fmla="*/ 86 w 94"/>
              <a:gd name="T51" fmla="*/ 68 h 100"/>
              <a:gd name="T52" fmla="*/ 91 w 94"/>
              <a:gd name="T53" fmla="*/ 59 h 100"/>
              <a:gd name="T54" fmla="*/ 93 w 94"/>
              <a:gd name="T55" fmla="*/ 50 h 100"/>
              <a:gd name="T56" fmla="*/ 94 w 94"/>
              <a:gd name="T57" fmla="*/ 40 h 100"/>
              <a:gd name="T58" fmla="*/ 93 w 94"/>
              <a:gd name="T59" fmla="*/ 32 h 100"/>
              <a:gd name="T60" fmla="*/ 91 w 94"/>
              <a:gd name="T61" fmla="*/ 23 h 100"/>
              <a:gd name="T62" fmla="*/ 86 w 94"/>
              <a:gd name="T63" fmla="*/ 16 h 100"/>
              <a:gd name="T64" fmla="*/ 81 w 94"/>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4"/>
              <a:gd name="T100" fmla="*/ 0 h 100"/>
              <a:gd name="T101" fmla="*/ 94 w 94"/>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4" h="100">
                <a:moveTo>
                  <a:pt x="81" y="9"/>
                </a:moveTo>
                <a:lnTo>
                  <a:pt x="73" y="5"/>
                </a:lnTo>
                <a:lnTo>
                  <a:pt x="66" y="2"/>
                </a:lnTo>
                <a:lnTo>
                  <a:pt x="56" y="0"/>
                </a:lnTo>
                <a:lnTo>
                  <a:pt x="47" y="2"/>
                </a:lnTo>
                <a:lnTo>
                  <a:pt x="39" y="5"/>
                </a:lnTo>
                <a:lnTo>
                  <a:pt x="30" y="9"/>
                </a:lnTo>
                <a:lnTo>
                  <a:pt x="22" y="16"/>
                </a:lnTo>
                <a:lnTo>
                  <a:pt x="14" y="23"/>
                </a:lnTo>
                <a:lnTo>
                  <a:pt x="8" y="32"/>
                </a:lnTo>
                <a:lnTo>
                  <a:pt x="3" y="41"/>
                </a:lnTo>
                <a:lnTo>
                  <a:pt x="1" y="51"/>
                </a:lnTo>
                <a:lnTo>
                  <a:pt x="0" y="60"/>
                </a:lnTo>
                <a:lnTo>
                  <a:pt x="1" y="68"/>
                </a:lnTo>
                <a:lnTo>
                  <a:pt x="3" y="77"/>
                </a:lnTo>
                <a:lnTo>
                  <a:pt x="8" y="85"/>
                </a:lnTo>
                <a:lnTo>
                  <a:pt x="13" y="91"/>
                </a:lnTo>
                <a:lnTo>
                  <a:pt x="20" y="96"/>
                </a:lnTo>
                <a:lnTo>
                  <a:pt x="29" y="99"/>
                </a:lnTo>
                <a:lnTo>
                  <a:pt x="38" y="100"/>
                </a:lnTo>
                <a:lnTo>
                  <a:pt x="46" y="99"/>
                </a:lnTo>
                <a:lnTo>
                  <a:pt x="55" y="96"/>
                </a:lnTo>
                <a:lnTo>
                  <a:pt x="65" y="91"/>
                </a:lnTo>
                <a:lnTo>
                  <a:pt x="72" y="85"/>
                </a:lnTo>
                <a:lnTo>
                  <a:pt x="80" y="77"/>
                </a:lnTo>
                <a:lnTo>
                  <a:pt x="86" y="68"/>
                </a:lnTo>
                <a:lnTo>
                  <a:pt x="91" y="59"/>
                </a:lnTo>
                <a:lnTo>
                  <a:pt x="93" y="50"/>
                </a:lnTo>
                <a:lnTo>
                  <a:pt x="94" y="40"/>
                </a:lnTo>
                <a:lnTo>
                  <a:pt x="93" y="32"/>
                </a:lnTo>
                <a:lnTo>
                  <a:pt x="91" y="23"/>
                </a:lnTo>
                <a:lnTo>
                  <a:pt x="86"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1746250" y="4884514"/>
            <a:ext cx="68263" cy="71438"/>
          </a:xfrm>
          <a:custGeom>
            <a:avLst/>
            <a:gdLst>
              <a:gd name="T0" fmla="*/ 73 w 88"/>
              <a:gd name="T1" fmla="*/ 10 h 90"/>
              <a:gd name="T2" fmla="*/ 66 w 88"/>
              <a:gd name="T3" fmla="*/ 6 h 90"/>
              <a:gd name="T4" fmla="*/ 58 w 88"/>
              <a:gd name="T5" fmla="*/ 2 h 90"/>
              <a:gd name="T6" fmla="*/ 50 w 88"/>
              <a:gd name="T7" fmla="*/ 0 h 90"/>
              <a:gd name="T8" fmla="*/ 41 w 88"/>
              <a:gd name="T9" fmla="*/ 1 h 90"/>
              <a:gd name="T10" fmla="*/ 33 w 88"/>
              <a:gd name="T11" fmla="*/ 2 h 90"/>
              <a:gd name="T12" fmla="*/ 25 w 88"/>
              <a:gd name="T13" fmla="*/ 6 h 90"/>
              <a:gd name="T14" fmla="*/ 18 w 88"/>
              <a:gd name="T15" fmla="*/ 11 h 90"/>
              <a:gd name="T16" fmla="*/ 11 w 88"/>
              <a:gd name="T17" fmla="*/ 18 h 90"/>
              <a:gd name="T18" fmla="*/ 6 w 88"/>
              <a:gd name="T19" fmla="*/ 25 h 90"/>
              <a:gd name="T20" fmla="*/ 3 w 88"/>
              <a:gd name="T21" fmla="*/ 34 h 90"/>
              <a:gd name="T22" fmla="*/ 0 w 88"/>
              <a:gd name="T23" fmla="*/ 42 h 90"/>
              <a:gd name="T24" fmla="*/ 0 w 88"/>
              <a:gd name="T25" fmla="*/ 51 h 90"/>
              <a:gd name="T26" fmla="*/ 1 w 88"/>
              <a:gd name="T27" fmla="*/ 60 h 90"/>
              <a:gd name="T28" fmla="*/ 5 w 88"/>
              <a:gd name="T29" fmla="*/ 67 h 90"/>
              <a:gd name="T30" fmla="*/ 9 w 88"/>
              <a:gd name="T31" fmla="*/ 75 h 90"/>
              <a:gd name="T32" fmla="*/ 16 w 88"/>
              <a:gd name="T33" fmla="*/ 80 h 90"/>
              <a:gd name="T34" fmla="*/ 22 w 88"/>
              <a:gd name="T35" fmla="*/ 85 h 90"/>
              <a:gd name="T36" fmla="*/ 31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39 h 90"/>
              <a:gd name="T58" fmla="*/ 87 w 88"/>
              <a:gd name="T59" fmla="*/ 30 h 90"/>
              <a:gd name="T60" fmla="*/ 84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6"/>
                </a:lnTo>
                <a:lnTo>
                  <a:pt x="58" y="2"/>
                </a:lnTo>
                <a:lnTo>
                  <a:pt x="50" y="0"/>
                </a:lnTo>
                <a:lnTo>
                  <a:pt x="41" y="1"/>
                </a:lnTo>
                <a:lnTo>
                  <a:pt x="33" y="2"/>
                </a:lnTo>
                <a:lnTo>
                  <a:pt x="25" y="6"/>
                </a:lnTo>
                <a:lnTo>
                  <a:pt x="18" y="11"/>
                </a:lnTo>
                <a:lnTo>
                  <a:pt x="11" y="18"/>
                </a:lnTo>
                <a:lnTo>
                  <a:pt x="6" y="25"/>
                </a:lnTo>
                <a:lnTo>
                  <a:pt x="3" y="34"/>
                </a:lnTo>
                <a:lnTo>
                  <a:pt x="0" y="42"/>
                </a:lnTo>
                <a:lnTo>
                  <a:pt x="0" y="51"/>
                </a:lnTo>
                <a:lnTo>
                  <a:pt x="1" y="60"/>
                </a:lnTo>
                <a:lnTo>
                  <a:pt x="5" y="67"/>
                </a:lnTo>
                <a:lnTo>
                  <a:pt x="9" y="75"/>
                </a:lnTo>
                <a:lnTo>
                  <a:pt x="16" y="80"/>
                </a:lnTo>
                <a:lnTo>
                  <a:pt x="22" y="85"/>
                </a:lnTo>
                <a:lnTo>
                  <a:pt x="31" y="88"/>
                </a:lnTo>
                <a:lnTo>
                  <a:pt x="38" y="90"/>
                </a:lnTo>
                <a:lnTo>
                  <a:pt x="47" y="90"/>
                </a:lnTo>
                <a:lnTo>
                  <a:pt x="56" y="88"/>
                </a:lnTo>
                <a:lnTo>
                  <a:pt x="63" y="85"/>
                </a:lnTo>
                <a:lnTo>
                  <a:pt x="71" y="79"/>
                </a:lnTo>
                <a:lnTo>
                  <a:pt x="77" y="73"/>
                </a:lnTo>
                <a:lnTo>
                  <a:pt x="83" y="65"/>
                </a:lnTo>
                <a:lnTo>
                  <a:pt x="86" y="56"/>
                </a:lnTo>
                <a:lnTo>
                  <a:pt x="88" y="48"/>
                </a:lnTo>
                <a:lnTo>
                  <a:pt x="88" y="39"/>
                </a:lnTo>
                <a:lnTo>
                  <a:pt x="87" y="30"/>
                </a:lnTo>
                <a:lnTo>
                  <a:pt x="84"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2655888" y="5030564"/>
            <a:ext cx="71437" cy="73025"/>
          </a:xfrm>
          <a:custGeom>
            <a:avLst/>
            <a:gdLst>
              <a:gd name="T0" fmla="*/ 73 w 88"/>
              <a:gd name="T1" fmla="*/ 10 h 91"/>
              <a:gd name="T2" fmla="*/ 65 w 88"/>
              <a:gd name="T3" fmla="*/ 5 h 91"/>
              <a:gd name="T4" fmla="*/ 58 w 88"/>
              <a:gd name="T5" fmla="*/ 2 h 91"/>
              <a:gd name="T6" fmla="*/ 49 w 88"/>
              <a:gd name="T7" fmla="*/ 0 h 91"/>
              <a:gd name="T8" fmla="*/ 41 w 88"/>
              <a:gd name="T9" fmla="*/ 1 h 91"/>
              <a:gd name="T10" fmla="*/ 32 w 88"/>
              <a:gd name="T11" fmla="*/ 2 h 91"/>
              <a:gd name="T12" fmla="*/ 24 w 88"/>
              <a:gd name="T13" fmla="*/ 6 h 91"/>
              <a:gd name="T14" fmla="*/ 17 w 88"/>
              <a:gd name="T15" fmla="*/ 12 h 91"/>
              <a:gd name="T16" fmla="*/ 10 w 88"/>
              <a:gd name="T17" fmla="*/ 18 h 91"/>
              <a:gd name="T18" fmla="*/ 5 w 88"/>
              <a:gd name="T19" fmla="*/ 26 h 91"/>
              <a:gd name="T20" fmla="*/ 2 w 88"/>
              <a:gd name="T21" fmla="*/ 35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9 h 91"/>
              <a:gd name="T38" fmla="*/ 38 w 88"/>
              <a:gd name="T39" fmla="*/ 91 h 91"/>
              <a:gd name="T40" fmla="*/ 47 w 88"/>
              <a:gd name="T41" fmla="*/ 90 h 91"/>
              <a:gd name="T42" fmla="*/ 56 w 88"/>
              <a:gd name="T43" fmla="*/ 89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79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5" y="5"/>
                </a:lnTo>
                <a:lnTo>
                  <a:pt x="58" y="2"/>
                </a:lnTo>
                <a:lnTo>
                  <a:pt x="49" y="0"/>
                </a:lnTo>
                <a:lnTo>
                  <a:pt x="41" y="1"/>
                </a:lnTo>
                <a:lnTo>
                  <a:pt x="32" y="2"/>
                </a:lnTo>
                <a:lnTo>
                  <a:pt x="24" y="6"/>
                </a:lnTo>
                <a:lnTo>
                  <a:pt x="17" y="12"/>
                </a:lnTo>
                <a:lnTo>
                  <a:pt x="10" y="18"/>
                </a:lnTo>
                <a:lnTo>
                  <a:pt x="5" y="26"/>
                </a:lnTo>
                <a:lnTo>
                  <a:pt x="2" y="35"/>
                </a:lnTo>
                <a:lnTo>
                  <a:pt x="0" y="43"/>
                </a:lnTo>
                <a:lnTo>
                  <a:pt x="0" y="52"/>
                </a:lnTo>
                <a:lnTo>
                  <a:pt x="1" y="59"/>
                </a:lnTo>
                <a:lnTo>
                  <a:pt x="4" y="68"/>
                </a:lnTo>
                <a:lnTo>
                  <a:pt x="8" y="74"/>
                </a:lnTo>
                <a:lnTo>
                  <a:pt x="15" y="81"/>
                </a:lnTo>
                <a:lnTo>
                  <a:pt x="22" y="85"/>
                </a:lnTo>
                <a:lnTo>
                  <a:pt x="30" y="89"/>
                </a:lnTo>
                <a:lnTo>
                  <a:pt x="38" y="91"/>
                </a:lnTo>
                <a:lnTo>
                  <a:pt x="47" y="90"/>
                </a:lnTo>
                <a:lnTo>
                  <a:pt x="56" y="89"/>
                </a:lnTo>
                <a:lnTo>
                  <a:pt x="63" y="84"/>
                </a:lnTo>
                <a:lnTo>
                  <a:pt x="71" y="79"/>
                </a:lnTo>
                <a:lnTo>
                  <a:pt x="77" y="72"/>
                </a:lnTo>
                <a:lnTo>
                  <a:pt x="83" y="65"/>
                </a:lnTo>
                <a:lnTo>
                  <a:pt x="86" y="56"/>
                </a:lnTo>
                <a:lnTo>
                  <a:pt x="88" y="47"/>
                </a:lnTo>
                <a:lnTo>
                  <a:pt x="88" y="40"/>
                </a:lnTo>
                <a:lnTo>
                  <a:pt x="87" y="31"/>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1493838" y="4916264"/>
            <a:ext cx="71437" cy="71438"/>
          </a:xfrm>
          <a:custGeom>
            <a:avLst/>
            <a:gdLst>
              <a:gd name="T0" fmla="*/ 73 w 89"/>
              <a:gd name="T1" fmla="*/ 10 h 91"/>
              <a:gd name="T2" fmla="*/ 66 w 89"/>
              <a:gd name="T3" fmla="*/ 6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9 h 91"/>
              <a:gd name="T18" fmla="*/ 5 w 89"/>
              <a:gd name="T19" fmla="*/ 26 h 91"/>
              <a:gd name="T20" fmla="*/ 2 w 89"/>
              <a:gd name="T21" fmla="*/ 35 h 91"/>
              <a:gd name="T22" fmla="*/ 0 w 89"/>
              <a:gd name="T23" fmla="*/ 43 h 91"/>
              <a:gd name="T24" fmla="*/ 0 w 89"/>
              <a:gd name="T25" fmla="*/ 52 h 91"/>
              <a:gd name="T26" fmla="*/ 1 w 89"/>
              <a:gd name="T27" fmla="*/ 60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7 w 89"/>
              <a:gd name="T41" fmla="*/ 90 h 91"/>
              <a:gd name="T42" fmla="*/ 56 w 89"/>
              <a:gd name="T43" fmla="*/ 89 h 91"/>
              <a:gd name="T44" fmla="*/ 64 w 89"/>
              <a:gd name="T45" fmla="*/ 84 h 91"/>
              <a:gd name="T46" fmla="*/ 71 w 89"/>
              <a:gd name="T47" fmla="*/ 79 h 91"/>
              <a:gd name="T48" fmla="*/ 78 w 89"/>
              <a:gd name="T49" fmla="*/ 73 h 91"/>
              <a:gd name="T50" fmla="*/ 83 w 89"/>
              <a:gd name="T51" fmla="*/ 65 h 91"/>
              <a:gd name="T52" fmla="*/ 86 w 89"/>
              <a:gd name="T53" fmla="*/ 56 h 91"/>
              <a:gd name="T54" fmla="*/ 89 w 89"/>
              <a:gd name="T55" fmla="*/ 48 h 91"/>
              <a:gd name="T56" fmla="*/ 89 w 89"/>
              <a:gd name="T57" fmla="*/ 40 h 91"/>
              <a:gd name="T58" fmla="*/ 87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6"/>
                </a:lnTo>
                <a:lnTo>
                  <a:pt x="58" y="2"/>
                </a:lnTo>
                <a:lnTo>
                  <a:pt x="50" y="0"/>
                </a:lnTo>
                <a:lnTo>
                  <a:pt x="41" y="1"/>
                </a:lnTo>
                <a:lnTo>
                  <a:pt x="32" y="2"/>
                </a:lnTo>
                <a:lnTo>
                  <a:pt x="25" y="7"/>
                </a:lnTo>
                <a:lnTo>
                  <a:pt x="17" y="12"/>
                </a:lnTo>
                <a:lnTo>
                  <a:pt x="11" y="19"/>
                </a:lnTo>
                <a:lnTo>
                  <a:pt x="5" y="26"/>
                </a:lnTo>
                <a:lnTo>
                  <a:pt x="2" y="35"/>
                </a:lnTo>
                <a:lnTo>
                  <a:pt x="0" y="43"/>
                </a:lnTo>
                <a:lnTo>
                  <a:pt x="0" y="52"/>
                </a:lnTo>
                <a:lnTo>
                  <a:pt x="1" y="60"/>
                </a:lnTo>
                <a:lnTo>
                  <a:pt x="4" y="68"/>
                </a:lnTo>
                <a:lnTo>
                  <a:pt x="9" y="75"/>
                </a:lnTo>
                <a:lnTo>
                  <a:pt x="15" y="81"/>
                </a:lnTo>
                <a:lnTo>
                  <a:pt x="23" y="85"/>
                </a:lnTo>
                <a:lnTo>
                  <a:pt x="30" y="89"/>
                </a:lnTo>
                <a:lnTo>
                  <a:pt x="39" y="91"/>
                </a:lnTo>
                <a:lnTo>
                  <a:pt x="47" y="90"/>
                </a:lnTo>
                <a:lnTo>
                  <a:pt x="56" y="89"/>
                </a:lnTo>
                <a:lnTo>
                  <a:pt x="64" y="84"/>
                </a:lnTo>
                <a:lnTo>
                  <a:pt x="71" y="79"/>
                </a:lnTo>
                <a:lnTo>
                  <a:pt x="78" y="73"/>
                </a:lnTo>
                <a:lnTo>
                  <a:pt x="83" y="65"/>
                </a:lnTo>
                <a:lnTo>
                  <a:pt x="86" y="56"/>
                </a:lnTo>
                <a:lnTo>
                  <a:pt x="89" y="48"/>
                </a:lnTo>
                <a:lnTo>
                  <a:pt x="89"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1482725" y="4800377"/>
            <a:ext cx="82550" cy="82550"/>
          </a:xfrm>
          <a:custGeom>
            <a:avLst/>
            <a:gdLst>
              <a:gd name="T0" fmla="*/ 85 w 103"/>
              <a:gd name="T1" fmla="*/ 11 h 104"/>
              <a:gd name="T2" fmla="*/ 77 w 103"/>
              <a:gd name="T3" fmla="*/ 6 h 104"/>
              <a:gd name="T4" fmla="*/ 68 w 103"/>
              <a:gd name="T5" fmla="*/ 3 h 104"/>
              <a:gd name="T6" fmla="*/ 58 w 103"/>
              <a:gd name="T7" fmla="*/ 0 h 104"/>
              <a:gd name="T8" fmla="*/ 47 w 103"/>
              <a:gd name="T9" fmla="*/ 1 h 104"/>
              <a:gd name="T10" fmla="*/ 38 w 103"/>
              <a:gd name="T11" fmla="*/ 4 h 104"/>
              <a:gd name="T12" fmla="*/ 29 w 103"/>
              <a:gd name="T13" fmla="*/ 8 h 104"/>
              <a:gd name="T14" fmla="*/ 20 w 103"/>
              <a:gd name="T15" fmla="*/ 13 h 104"/>
              <a:gd name="T16" fmla="*/ 13 w 103"/>
              <a:gd name="T17" fmla="*/ 21 h 104"/>
              <a:gd name="T18" fmla="*/ 6 w 103"/>
              <a:gd name="T19" fmla="*/ 30 h 104"/>
              <a:gd name="T20" fmla="*/ 2 w 103"/>
              <a:gd name="T21" fmla="*/ 39 h 104"/>
              <a:gd name="T22" fmla="*/ 0 w 103"/>
              <a:gd name="T23" fmla="*/ 49 h 104"/>
              <a:gd name="T24" fmla="*/ 0 w 103"/>
              <a:gd name="T25" fmla="*/ 59 h 104"/>
              <a:gd name="T26" fmla="*/ 2 w 103"/>
              <a:gd name="T27" fmla="*/ 68 h 104"/>
              <a:gd name="T28" fmla="*/ 5 w 103"/>
              <a:gd name="T29" fmla="*/ 78 h 104"/>
              <a:gd name="T30" fmla="*/ 11 w 103"/>
              <a:gd name="T31" fmla="*/ 86 h 104"/>
              <a:gd name="T32" fmla="*/ 17 w 103"/>
              <a:gd name="T33" fmla="*/ 93 h 104"/>
              <a:gd name="T34" fmla="*/ 26 w 103"/>
              <a:gd name="T35" fmla="*/ 99 h 104"/>
              <a:gd name="T36" fmla="*/ 36 w 103"/>
              <a:gd name="T37" fmla="*/ 102 h 104"/>
              <a:gd name="T38" fmla="*/ 45 w 103"/>
              <a:gd name="T39" fmla="*/ 104 h 104"/>
              <a:gd name="T40" fmla="*/ 55 w 103"/>
              <a:gd name="T41" fmla="*/ 103 h 104"/>
              <a:gd name="T42" fmla="*/ 65 w 103"/>
              <a:gd name="T43" fmla="*/ 101 h 104"/>
              <a:gd name="T44" fmla="*/ 73 w 103"/>
              <a:gd name="T45" fmla="*/ 98 h 104"/>
              <a:gd name="T46" fmla="*/ 82 w 103"/>
              <a:gd name="T47" fmla="*/ 91 h 104"/>
              <a:gd name="T48" fmla="*/ 90 w 103"/>
              <a:gd name="T49" fmla="*/ 84 h 104"/>
              <a:gd name="T50" fmla="*/ 96 w 103"/>
              <a:gd name="T51" fmla="*/ 75 h 104"/>
              <a:gd name="T52" fmla="*/ 100 w 103"/>
              <a:gd name="T53" fmla="*/ 65 h 104"/>
              <a:gd name="T54" fmla="*/ 103 w 103"/>
              <a:gd name="T55" fmla="*/ 55 h 104"/>
              <a:gd name="T56" fmla="*/ 103 w 103"/>
              <a:gd name="T57" fmla="*/ 46 h 104"/>
              <a:gd name="T58" fmla="*/ 100 w 103"/>
              <a:gd name="T59" fmla="*/ 36 h 104"/>
              <a:gd name="T60" fmla="*/ 97 w 103"/>
              <a:gd name="T61" fmla="*/ 26 h 104"/>
              <a:gd name="T62" fmla="*/ 92 w 103"/>
              <a:gd name="T63" fmla="*/ 19 h 104"/>
              <a:gd name="T64" fmla="*/ 85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5" y="11"/>
                </a:moveTo>
                <a:lnTo>
                  <a:pt x="77" y="6"/>
                </a:lnTo>
                <a:lnTo>
                  <a:pt x="68" y="3"/>
                </a:lnTo>
                <a:lnTo>
                  <a:pt x="58" y="0"/>
                </a:lnTo>
                <a:lnTo>
                  <a:pt x="47" y="1"/>
                </a:lnTo>
                <a:lnTo>
                  <a:pt x="38" y="4"/>
                </a:lnTo>
                <a:lnTo>
                  <a:pt x="29" y="8"/>
                </a:lnTo>
                <a:lnTo>
                  <a:pt x="20" y="13"/>
                </a:lnTo>
                <a:lnTo>
                  <a:pt x="13" y="21"/>
                </a:lnTo>
                <a:lnTo>
                  <a:pt x="6" y="30"/>
                </a:lnTo>
                <a:lnTo>
                  <a:pt x="2" y="39"/>
                </a:lnTo>
                <a:lnTo>
                  <a:pt x="0" y="49"/>
                </a:lnTo>
                <a:lnTo>
                  <a:pt x="0" y="59"/>
                </a:lnTo>
                <a:lnTo>
                  <a:pt x="2" y="68"/>
                </a:lnTo>
                <a:lnTo>
                  <a:pt x="5" y="78"/>
                </a:lnTo>
                <a:lnTo>
                  <a:pt x="11" y="86"/>
                </a:lnTo>
                <a:lnTo>
                  <a:pt x="17" y="93"/>
                </a:lnTo>
                <a:lnTo>
                  <a:pt x="26" y="99"/>
                </a:lnTo>
                <a:lnTo>
                  <a:pt x="36" y="102"/>
                </a:lnTo>
                <a:lnTo>
                  <a:pt x="45" y="104"/>
                </a:lnTo>
                <a:lnTo>
                  <a:pt x="55" y="103"/>
                </a:lnTo>
                <a:lnTo>
                  <a:pt x="65" y="101"/>
                </a:lnTo>
                <a:lnTo>
                  <a:pt x="73" y="98"/>
                </a:lnTo>
                <a:lnTo>
                  <a:pt x="82" y="91"/>
                </a:lnTo>
                <a:lnTo>
                  <a:pt x="90" y="84"/>
                </a:lnTo>
                <a:lnTo>
                  <a:pt x="96" y="75"/>
                </a:lnTo>
                <a:lnTo>
                  <a:pt x="100" y="65"/>
                </a:lnTo>
                <a:lnTo>
                  <a:pt x="103" y="55"/>
                </a:lnTo>
                <a:lnTo>
                  <a:pt x="103" y="46"/>
                </a:lnTo>
                <a:lnTo>
                  <a:pt x="100" y="36"/>
                </a:lnTo>
                <a:lnTo>
                  <a:pt x="97" y="26"/>
                </a:lnTo>
                <a:lnTo>
                  <a:pt x="92" y="19"/>
                </a:lnTo>
                <a:lnTo>
                  <a:pt x="85"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1219200" y="4981352"/>
            <a:ext cx="74613" cy="77787"/>
          </a:xfrm>
          <a:custGeom>
            <a:avLst/>
            <a:gdLst>
              <a:gd name="T0" fmla="*/ 81 w 95"/>
              <a:gd name="T1" fmla="*/ 9 h 100"/>
              <a:gd name="T2" fmla="*/ 74 w 95"/>
              <a:gd name="T3" fmla="*/ 5 h 100"/>
              <a:gd name="T4" fmla="*/ 66 w 95"/>
              <a:gd name="T5" fmla="*/ 1 h 100"/>
              <a:gd name="T6" fmla="*/ 56 w 95"/>
              <a:gd name="T7" fmla="*/ 0 h 100"/>
              <a:gd name="T8" fmla="*/ 48 w 95"/>
              <a:gd name="T9" fmla="*/ 1 h 100"/>
              <a:gd name="T10" fmla="*/ 39 w 95"/>
              <a:gd name="T11" fmla="*/ 5 h 100"/>
              <a:gd name="T12" fmla="*/ 30 w 95"/>
              <a:gd name="T13" fmla="*/ 9 h 100"/>
              <a:gd name="T14" fmla="*/ 22 w 95"/>
              <a:gd name="T15" fmla="*/ 15 h 100"/>
              <a:gd name="T16" fmla="*/ 14 w 95"/>
              <a:gd name="T17" fmla="*/ 23 h 100"/>
              <a:gd name="T18" fmla="*/ 8 w 95"/>
              <a:gd name="T19" fmla="*/ 32 h 100"/>
              <a:gd name="T20" fmla="*/ 3 w 95"/>
              <a:gd name="T21" fmla="*/ 41 h 100"/>
              <a:gd name="T22" fmla="*/ 1 w 95"/>
              <a:gd name="T23" fmla="*/ 51 h 100"/>
              <a:gd name="T24" fmla="*/ 0 w 95"/>
              <a:gd name="T25" fmla="*/ 60 h 100"/>
              <a:gd name="T26" fmla="*/ 1 w 95"/>
              <a:gd name="T27" fmla="*/ 68 h 100"/>
              <a:gd name="T28" fmla="*/ 3 w 95"/>
              <a:gd name="T29" fmla="*/ 77 h 100"/>
              <a:gd name="T30" fmla="*/ 8 w 95"/>
              <a:gd name="T31" fmla="*/ 84 h 100"/>
              <a:gd name="T32" fmla="*/ 14 w 95"/>
              <a:gd name="T33" fmla="*/ 91 h 100"/>
              <a:gd name="T34" fmla="*/ 22 w 95"/>
              <a:gd name="T35" fmla="*/ 95 h 100"/>
              <a:gd name="T36" fmla="*/ 30 w 95"/>
              <a:gd name="T37" fmla="*/ 99 h 100"/>
              <a:gd name="T38" fmla="*/ 39 w 95"/>
              <a:gd name="T39" fmla="*/ 100 h 100"/>
              <a:gd name="T40" fmla="*/ 48 w 95"/>
              <a:gd name="T41" fmla="*/ 99 h 100"/>
              <a:gd name="T42" fmla="*/ 56 w 95"/>
              <a:gd name="T43" fmla="*/ 95 h 100"/>
              <a:gd name="T44" fmla="*/ 66 w 95"/>
              <a:gd name="T45" fmla="*/ 91 h 100"/>
              <a:gd name="T46" fmla="*/ 74 w 95"/>
              <a:gd name="T47" fmla="*/ 84 h 100"/>
              <a:gd name="T48" fmla="*/ 81 w 95"/>
              <a:gd name="T49" fmla="*/ 77 h 100"/>
              <a:gd name="T50" fmla="*/ 88 w 95"/>
              <a:gd name="T51" fmla="*/ 68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8 w 95"/>
              <a:gd name="T63" fmla="*/ 15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4" y="5"/>
                </a:lnTo>
                <a:lnTo>
                  <a:pt x="66" y="1"/>
                </a:lnTo>
                <a:lnTo>
                  <a:pt x="56" y="0"/>
                </a:lnTo>
                <a:lnTo>
                  <a:pt x="48" y="1"/>
                </a:lnTo>
                <a:lnTo>
                  <a:pt x="39" y="5"/>
                </a:lnTo>
                <a:lnTo>
                  <a:pt x="30" y="9"/>
                </a:lnTo>
                <a:lnTo>
                  <a:pt x="22" y="15"/>
                </a:lnTo>
                <a:lnTo>
                  <a:pt x="14" y="23"/>
                </a:lnTo>
                <a:lnTo>
                  <a:pt x="8" y="32"/>
                </a:lnTo>
                <a:lnTo>
                  <a:pt x="3" y="41"/>
                </a:lnTo>
                <a:lnTo>
                  <a:pt x="1" y="51"/>
                </a:lnTo>
                <a:lnTo>
                  <a:pt x="0" y="60"/>
                </a:lnTo>
                <a:lnTo>
                  <a:pt x="1" y="68"/>
                </a:lnTo>
                <a:lnTo>
                  <a:pt x="3" y="77"/>
                </a:lnTo>
                <a:lnTo>
                  <a:pt x="8" y="84"/>
                </a:lnTo>
                <a:lnTo>
                  <a:pt x="14" y="91"/>
                </a:lnTo>
                <a:lnTo>
                  <a:pt x="22" y="95"/>
                </a:lnTo>
                <a:lnTo>
                  <a:pt x="30" y="99"/>
                </a:lnTo>
                <a:lnTo>
                  <a:pt x="39" y="100"/>
                </a:lnTo>
                <a:lnTo>
                  <a:pt x="48" y="99"/>
                </a:lnTo>
                <a:lnTo>
                  <a:pt x="56" y="95"/>
                </a:lnTo>
                <a:lnTo>
                  <a:pt x="66" y="91"/>
                </a:lnTo>
                <a:lnTo>
                  <a:pt x="74" y="84"/>
                </a:lnTo>
                <a:lnTo>
                  <a:pt x="81" y="77"/>
                </a:lnTo>
                <a:lnTo>
                  <a:pt x="88" y="68"/>
                </a:lnTo>
                <a:lnTo>
                  <a:pt x="92" y="59"/>
                </a:lnTo>
                <a:lnTo>
                  <a:pt x="94" y="50"/>
                </a:lnTo>
                <a:lnTo>
                  <a:pt x="95" y="40"/>
                </a:lnTo>
                <a:lnTo>
                  <a:pt x="94" y="32"/>
                </a:lnTo>
                <a:lnTo>
                  <a:pt x="92" y="23"/>
                </a:lnTo>
                <a:lnTo>
                  <a:pt x="88" y="15"/>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1084263" y="4843239"/>
            <a:ext cx="71437"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8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5 h 90"/>
              <a:gd name="T36" fmla="*/ 30 w 88"/>
              <a:gd name="T37" fmla="*/ 88 h 90"/>
              <a:gd name="T38" fmla="*/ 38 w 88"/>
              <a:gd name="T39" fmla="*/ 90 h 90"/>
              <a:gd name="T40" fmla="*/ 47 w 88"/>
              <a:gd name="T41" fmla="*/ 90 h 90"/>
              <a:gd name="T42" fmla="*/ 56 w 88"/>
              <a:gd name="T43" fmla="*/ 88 h 90"/>
              <a:gd name="T44" fmla="*/ 63 w 88"/>
              <a:gd name="T45" fmla="*/ 85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80 w 88"/>
              <a:gd name="T63" fmla="*/ 17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8"/>
                </a:lnTo>
                <a:lnTo>
                  <a:pt x="5" y="25"/>
                </a:lnTo>
                <a:lnTo>
                  <a:pt x="2" y="34"/>
                </a:lnTo>
                <a:lnTo>
                  <a:pt x="0" y="42"/>
                </a:lnTo>
                <a:lnTo>
                  <a:pt x="0" y="51"/>
                </a:lnTo>
                <a:lnTo>
                  <a:pt x="1" y="59"/>
                </a:lnTo>
                <a:lnTo>
                  <a:pt x="4" y="67"/>
                </a:lnTo>
                <a:lnTo>
                  <a:pt x="8" y="74"/>
                </a:lnTo>
                <a:lnTo>
                  <a:pt x="15" y="80"/>
                </a:lnTo>
                <a:lnTo>
                  <a:pt x="22" y="85"/>
                </a:lnTo>
                <a:lnTo>
                  <a:pt x="30" y="88"/>
                </a:lnTo>
                <a:lnTo>
                  <a:pt x="38" y="90"/>
                </a:lnTo>
                <a:lnTo>
                  <a:pt x="47" y="90"/>
                </a:lnTo>
                <a:lnTo>
                  <a:pt x="56" y="88"/>
                </a:lnTo>
                <a:lnTo>
                  <a:pt x="63" y="85"/>
                </a:lnTo>
                <a:lnTo>
                  <a:pt x="71" y="79"/>
                </a:lnTo>
                <a:lnTo>
                  <a:pt x="77" y="73"/>
                </a:lnTo>
                <a:lnTo>
                  <a:pt x="83" y="65"/>
                </a:lnTo>
                <a:lnTo>
                  <a:pt x="86" y="56"/>
                </a:lnTo>
                <a:lnTo>
                  <a:pt x="88" y="48"/>
                </a:lnTo>
                <a:lnTo>
                  <a:pt x="88" y="40"/>
                </a:lnTo>
                <a:lnTo>
                  <a:pt x="87" y="32"/>
                </a:lnTo>
                <a:lnTo>
                  <a:pt x="84" y="23"/>
                </a:lnTo>
                <a:lnTo>
                  <a:pt x="80" y="17"/>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2838450" y="4927377"/>
            <a:ext cx="69850" cy="69850"/>
          </a:xfrm>
          <a:custGeom>
            <a:avLst/>
            <a:gdLst>
              <a:gd name="T0" fmla="*/ 73 w 88"/>
              <a:gd name="T1" fmla="*/ 10 h 90"/>
              <a:gd name="T2" fmla="*/ 65 w 88"/>
              <a:gd name="T3" fmla="*/ 6 h 90"/>
              <a:gd name="T4" fmla="*/ 58 w 88"/>
              <a:gd name="T5" fmla="*/ 2 h 90"/>
              <a:gd name="T6" fmla="*/ 49 w 88"/>
              <a:gd name="T7" fmla="*/ 0 h 90"/>
              <a:gd name="T8" fmla="*/ 41 w 88"/>
              <a:gd name="T9" fmla="*/ 1 h 90"/>
              <a:gd name="T10" fmla="*/ 32 w 88"/>
              <a:gd name="T11" fmla="*/ 2 h 90"/>
              <a:gd name="T12" fmla="*/ 24 w 88"/>
              <a:gd name="T13" fmla="*/ 6 h 90"/>
              <a:gd name="T14" fmla="*/ 17 w 88"/>
              <a:gd name="T15" fmla="*/ 11 h 90"/>
              <a:gd name="T16" fmla="*/ 10 w 88"/>
              <a:gd name="T17" fmla="*/ 17 h 90"/>
              <a:gd name="T18" fmla="*/ 5 w 88"/>
              <a:gd name="T19" fmla="*/ 25 h 90"/>
              <a:gd name="T20" fmla="*/ 2 w 88"/>
              <a:gd name="T21" fmla="*/ 34 h 90"/>
              <a:gd name="T22" fmla="*/ 0 w 88"/>
              <a:gd name="T23" fmla="*/ 42 h 90"/>
              <a:gd name="T24" fmla="*/ 0 w 88"/>
              <a:gd name="T25" fmla="*/ 51 h 90"/>
              <a:gd name="T26" fmla="*/ 1 w 88"/>
              <a:gd name="T27" fmla="*/ 59 h 90"/>
              <a:gd name="T28" fmla="*/ 4 w 88"/>
              <a:gd name="T29" fmla="*/ 67 h 90"/>
              <a:gd name="T30" fmla="*/ 8 w 88"/>
              <a:gd name="T31" fmla="*/ 74 h 90"/>
              <a:gd name="T32" fmla="*/ 15 w 88"/>
              <a:gd name="T33" fmla="*/ 80 h 90"/>
              <a:gd name="T34" fmla="*/ 22 w 88"/>
              <a:gd name="T35" fmla="*/ 84 h 90"/>
              <a:gd name="T36" fmla="*/ 30 w 88"/>
              <a:gd name="T37" fmla="*/ 88 h 90"/>
              <a:gd name="T38" fmla="*/ 38 w 88"/>
              <a:gd name="T39" fmla="*/ 90 h 90"/>
              <a:gd name="T40" fmla="*/ 47 w 88"/>
              <a:gd name="T41" fmla="*/ 90 h 90"/>
              <a:gd name="T42" fmla="*/ 56 w 88"/>
              <a:gd name="T43" fmla="*/ 88 h 90"/>
              <a:gd name="T44" fmla="*/ 63 w 88"/>
              <a:gd name="T45" fmla="*/ 84 h 90"/>
              <a:gd name="T46" fmla="*/ 71 w 88"/>
              <a:gd name="T47" fmla="*/ 79 h 90"/>
              <a:gd name="T48" fmla="*/ 77 w 88"/>
              <a:gd name="T49" fmla="*/ 73 h 90"/>
              <a:gd name="T50" fmla="*/ 83 w 88"/>
              <a:gd name="T51" fmla="*/ 65 h 90"/>
              <a:gd name="T52" fmla="*/ 86 w 88"/>
              <a:gd name="T53" fmla="*/ 56 h 90"/>
              <a:gd name="T54" fmla="*/ 88 w 88"/>
              <a:gd name="T55" fmla="*/ 48 h 90"/>
              <a:gd name="T56" fmla="*/ 88 w 88"/>
              <a:gd name="T57" fmla="*/ 40 h 90"/>
              <a:gd name="T58" fmla="*/ 87 w 88"/>
              <a:gd name="T59" fmla="*/ 32 h 90"/>
              <a:gd name="T60" fmla="*/ 84 w 88"/>
              <a:gd name="T61" fmla="*/ 23 h 90"/>
              <a:gd name="T62" fmla="*/ 79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5" y="6"/>
                </a:lnTo>
                <a:lnTo>
                  <a:pt x="58" y="2"/>
                </a:lnTo>
                <a:lnTo>
                  <a:pt x="49" y="0"/>
                </a:lnTo>
                <a:lnTo>
                  <a:pt x="41" y="1"/>
                </a:lnTo>
                <a:lnTo>
                  <a:pt x="32" y="2"/>
                </a:lnTo>
                <a:lnTo>
                  <a:pt x="24" y="6"/>
                </a:lnTo>
                <a:lnTo>
                  <a:pt x="17" y="11"/>
                </a:lnTo>
                <a:lnTo>
                  <a:pt x="10" y="17"/>
                </a:lnTo>
                <a:lnTo>
                  <a:pt x="5" y="25"/>
                </a:lnTo>
                <a:lnTo>
                  <a:pt x="2" y="34"/>
                </a:lnTo>
                <a:lnTo>
                  <a:pt x="0" y="42"/>
                </a:lnTo>
                <a:lnTo>
                  <a:pt x="0" y="51"/>
                </a:lnTo>
                <a:lnTo>
                  <a:pt x="1" y="59"/>
                </a:lnTo>
                <a:lnTo>
                  <a:pt x="4" y="67"/>
                </a:lnTo>
                <a:lnTo>
                  <a:pt x="8" y="74"/>
                </a:lnTo>
                <a:lnTo>
                  <a:pt x="15" y="80"/>
                </a:lnTo>
                <a:lnTo>
                  <a:pt x="22" y="84"/>
                </a:lnTo>
                <a:lnTo>
                  <a:pt x="30" y="88"/>
                </a:lnTo>
                <a:lnTo>
                  <a:pt x="38" y="90"/>
                </a:lnTo>
                <a:lnTo>
                  <a:pt x="47" y="90"/>
                </a:lnTo>
                <a:lnTo>
                  <a:pt x="56" y="88"/>
                </a:lnTo>
                <a:lnTo>
                  <a:pt x="63" y="84"/>
                </a:lnTo>
                <a:lnTo>
                  <a:pt x="71" y="79"/>
                </a:lnTo>
                <a:lnTo>
                  <a:pt x="77" y="73"/>
                </a:lnTo>
                <a:lnTo>
                  <a:pt x="83" y="65"/>
                </a:lnTo>
                <a:lnTo>
                  <a:pt x="86" y="56"/>
                </a:lnTo>
                <a:lnTo>
                  <a:pt x="88" y="48"/>
                </a:lnTo>
                <a:lnTo>
                  <a:pt x="88" y="40"/>
                </a:lnTo>
                <a:lnTo>
                  <a:pt x="87" y="32"/>
                </a:lnTo>
                <a:lnTo>
                  <a:pt x="84" y="23"/>
                </a:lnTo>
                <a:lnTo>
                  <a:pt x="79"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1028700" y="4916264"/>
            <a:ext cx="69850" cy="71438"/>
          </a:xfrm>
          <a:custGeom>
            <a:avLst/>
            <a:gdLst>
              <a:gd name="T0" fmla="*/ 74 w 89"/>
              <a:gd name="T1" fmla="*/ 10 h 91"/>
              <a:gd name="T2" fmla="*/ 66 w 89"/>
              <a:gd name="T3" fmla="*/ 6 h 91"/>
              <a:gd name="T4" fmla="*/ 59 w 89"/>
              <a:gd name="T5" fmla="*/ 2 h 91"/>
              <a:gd name="T6" fmla="*/ 50 w 89"/>
              <a:gd name="T7" fmla="*/ 0 h 91"/>
              <a:gd name="T8" fmla="*/ 41 w 89"/>
              <a:gd name="T9" fmla="*/ 1 h 91"/>
              <a:gd name="T10" fmla="*/ 33 w 89"/>
              <a:gd name="T11" fmla="*/ 2 h 91"/>
              <a:gd name="T12" fmla="*/ 25 w 89"/>
              <a:gd name="T13" fmla="*/ 7 h 91"/>
              <a:gd name="T14" fmla="*/ 18 w 89"/>
              <a:gd name="T15" fmla="*/ 12 h 91"/>
              <a:gd name="T16" fmla="*/ 11 w 89"/>
              <a:gd name="T17" fmla="*/ 19 h 91"/>
              <a:gd name="T18" fmla="*/ 6 w 89"/>
              <a:gd name="T19" fmla="*/ 26 h 91"/>
              <a:gd name="T20" fmla="*/ 2 w 89"/>
              <a:gd name="T21" fmla="*/ 35 h 91"/>
              <a:gd name="T22" fmla="*/ 0 w 89"/>
              <a:gd name="T23" fmla="*/ 43 h 91"/>
              <a:gd name="T24" fmla="*/ 0 w 89"/>
              <a:gd name="T25" fmla="*/ 52 h 91"/>
              <a:gd name="T26" fmla="*/ 1 w 89"/>
              <a:gd name="T27" fmla="*/ 60 h 91"/>
              <a:gd name="T28" fmla="*/ 5 w 89"/>
              <a:gd name="T29" fmla="*/ 68 h 91"/>
              <a:gd name="T30" fmla="*/ 9 w 89"/>
              <a:gd name="T31" fmla="*/ 75 h 91"/>
              <a:gd name="T32" fmla="*/ 15 w 89"/>
              <a:gd name="T33" fmla="*/ 81 h 91"/>
              <a:gd name="T34" fmla="*/ 23 w 89"/>
              <a:gd name="T35" fmla="*/ 85 h 91"/>
              <a:gd name="T36" fmla="*/ 31 w 89"/>
              <a:gd name="T37" fmla="*/ 89 h 91"/>
              <a:gd name="T38" fmla="*/ 39 w 89"/>
              <a:gd name="T39" fmla="*/ 91 h 91"/>
              <a:gd name="T40" fmla="*/ 48 w 89"/>
              <a:gd name="T41" fmla="*/ 90 h 91"/>
              <a:gd name="T42" fmla="*/ 56 w 89"/>
              <a:gd name="T43" fmla="*/ 89 h 91"/>
              <a:gd name="T44" fmla="*/ 64 w 89"/>
              <a:gd name="T45" fmla="*/ 84 h 91"/>
              <a:gd name="T46" fmla="*/ 72 w 89"/>
              <a:gd name="T47" fmla="*/ 79 h 91"/>
              <a:gd name="T48" fmla="*/ 78 w 89"/>
              <a:gd name="T49" fmla="*/ 73 h 91"/>
              <a:gd name="T50" fmla="*/ 83 w 89"/>
              <a:gd name="T51" fmla="*/ 65 h 91"/>
              <a:gd name="T52" fmla="*/ 87 w 89"/>
              <a:gd name="T53" fmla="*/ 56 h 91"/>
              <a:gd name="T54" fmla="*/ 89 w 89"/>
              <a:gd name="T55" fmla="*/ 48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6"/>
                </a:lnTo>
                <a:lnTo>
                  <a:pt x="59" y="2"/>
                </a:lnTo>
                <a:lnTo>
                  <a:pt x="50" y="0"/>
                </a:lnTo>
                <a:lnTo>
                  <a:pt x="41" y="1"/>
                </a:lnTo>
                <a:lnTo>
                  <a:pt x="33" y="2"/>
                </a:lnTo>
                <a:lnTo>
                  <a:pt x="25" y="7"/>
                </a:lnTo>
                <a:lnTo>
                  <a:pt x="18" y="12"/>
                </a:lnTo>
                <a:lnTo>
                  <a:pt x="11" y="19"/>
                </a:lnTo>
                <a:lnTo>
                  <a:pt x="6" y="26"/>
                </a:lnTo>
                <a:lnTo>
                  <a:pt x="2" y="35"/>
                </a:lnTo>
                <a:lnTo>
                  <a:pt x="0" y="43"/>
                </a:lnTo>
                <a:lnTo>
                  <a:pt x="0" y="52"/>
                </a:lnTo>
                <a:lnTo>
                  <a:pt x="1" y="60"/>
                </a:lnTo>
                <a:lnTo>
                  <a:pt x="5" y="68"/>
                </a:lnTo>
                <a:lnTo>
                  <a:pt x="9" y="75"/>
                </a:lnTo>
                <a:lnTo>
                  <a:pt x="15" y="81"/>
                </a:lnTo>
                <a:lnTo>
                  <a:pt x="23" y="85"/>
                </a:lnTo>
                <a:lnTo>
                  <a:pt x="31" y="89"/>
                </a:lnTo>
                <a:lnTo>
                  <a:pt x="39" y="91"/>
                </a:lnTo>
                <a:lnTo>
                  <a:pt x="48" y="90"/>
                </a:lnTo>
                <a:lnTo>
                  <a:pt x="56" y="89"/>
                </a:lnTo>
                <a:lnTo>
                  <a:pt x="64" y="84"/>
                </a:lnTo>
                <a:lnTo>
                  <a:pt x="72" y="79"/>
                </a:lnTo>
                <a:lnTo>
                  <a:pt x="78" y="73"/>
                </a:lnTo>
                <a:lnTo>
                  <a:pt x="83" y="65"/>
                </a:lnTo>
                <a:lnTo>
                  <a:pt x="87" y="56"/>
                </a:lnTo>
                <a:lnTo>
                  <a:pt x="89" y="48"/>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1973263" y="4916264"/>
            <a:ext cx="69850" cy="71438"/>
          </a:xfrm>
          <a:custGeom>
            <a:avLst/>
            <a:gdLst>
              <a:gd name="T0" fmla="*/ 73 w 88"/>
              <a:gd name="T1" fmla="*/ 10 h 91"/>
              <a:gd name="T2" fmla="*/ 66 w 88"/>
              <a:gd name="T3" fmla="*/ 6 h 91"/>
              <a:gd name="T4" fmla="*/ 58 w 88"/>
              <a:gd name="T5" fmla="*/ 2 h 91"/>
              <a:gd name="T6" fmla="*/ 49 w 88"/>
              <a:gd name="T7" fmla="*/ 0 h 91"/>
              <a:gd name="T8" fmla="*/ 41 w 88"/>
              <a:gd name="T9" fmla="*/ 1 h 91"/>
              <a:gd name="T10" fmla="*/ 32 w 88"/>
              <a:gd name="T11" fmla="*/ 2 h 91"/>
              <a:gd name="T12" fmla="*/ 25 w 88"/>
              <a:gd name="T13" fmla="*/ 7 h 91"/>
              <a:gd name="T14" fmla="*/ 17 w 88"/>
              <a:gd name="T15" fmla="*/ 12 h 91"/>
              <a:gd name="T16" fmla="*/ 10 w 88"/>
              <a:gd name="T17" fmla="*/ 19 h 91"/>
              <a:gd name="T18" fmla="*/ 5 w 88"/>
              <a:gd name="T19" fmla="*/ 26 h 91"/>
              <a:gd name="T20" fmla="*/ 2 w 88"/>
              <a:gd name="T21" fmla="*/ 35 h 91"/>
              <a:gd name="T22" fmla="*/ 0 w 88"/>
              <a:gd name="T23" fmla="*/ 43 h 91"/>
              <a:gd name="T24" fmla="*/ 0 w 88"/>
              <a:gd name="T25" fmla="*/ 52 h 91"/>
              <a:gd name="T26" fmla="*/ 1 w 88"/>
              <a:gd name="T27" fmla="*/ 60 h 91"/>
              <a:gd name="T28" fmla="*/ 4 w 88"/>
              <a:gd name="T29" fmla="*/ 68 h 91"/>
              <a:gd name="T30" fmla="*/ 8 w 88"/>
              <a:gd name="T31" fmla="*/ 75 h 91"/>
              <a:gd name="T32" fmla="*/ 15 w 88"/>
              <a:gd name="T33" fmla="*/ 81 h 91"/>
              <a:gd name="T34" fmla="*/ 22 w 88"/>
              <a:gd name="T35" fmla="*/ 85 h 91"/>
              <a:gd name="T36" fmla="*/ 30 w 88"/>
              <a:gd name="T37" fmla="*/ 89 h 91"/>
              <a:gd name="T38" fmla="*/ 39 w 88"/>
              <a:gd name="T39" fmla="*/ 91 h 91"/>
              <a:gd name="T40" fmla="*/ 47 w 88"/>
              <a:gd name="T41" fmla="*/ 90 h 91"/>
              <a:gd name="T42" fmla="*/ 56 w 88"/>
              <a:gd name="T43" fmla="*/ 89 h 91"/>
              <a:gd name="T44" fmla="*/ 63 w 88"/>
              <a:gd name="T45" fmla="*/ 84 h 91"/>
              <a:gd name="T46" fmla="*/ 71 w 88"/>
              <a:gd name="T47" fmla="*/ 79 h 91"/>
              <a:gd name="T48" fmla="*/ 77 w 88"/>
              <a:gd name="T49" fmla="*/ 73 h 91"/>
              <a:gd name="T50" fmla="*/ 83 w 88"/>
              <a:gd name="T51" fmla="*/ 65 h 91"/>
              <a:gd name="T52" fmla="*/ 86 w 88"/>
              <a:gd name="T53" fmla="*/ 56 h 91"/>
              <a:gd name="T54" fmla="*/ 88 w 88"/>
              <a:gd name="T55" fmla="*/ 48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6"/>
                </a:lnTo>
                <a:lnTo>
                  <a:pt x="58" y="2"/>
                </a:lnTo>
                <a:lnTo>
                  <a:pt x="49" y="0"/>
                </a:lnTo>
                <a:lnTo>
                  <a:pt x="41" y="1"/>
                </a:lnTo>
                <a:lnTo>
                  <a:pt x="32" y="2"/>
                </a:lnTo>
                <a:lnTo>
                  <a:pt x="25" y="7"/>
                </a:lnTo>
                <a:lnTo>
                  <a:pt x="17" y="12"/>
                </a:lnTo>
                <a:lnTo>
                  <a:pt x="10" y="19"/>
                </a:lnTo>
                <a:lnTo>
                  <a:pt x="5" y="26"/>
                </a:lnTo>
                <a:lnTo>
                  <a:pt x="2" y="35"/>
                </a:lnTo>
                <a:lnTo>
                  <a:pt x="0" y="43"/>
                </a:lnTo>
                <a:lnTo>
                  <a:pt x="0" y="52"/>
                </a:lnTo>
                <a:lnTo>
                  <a:pt x="1" y="60"/>
                </a:lnTo>
                <a:lnTo>
                  <a:pt x="4" y="68"/>
                </a:lnTo>
                <a:lnTo>
                  <a:pt x="8" y="75"/>
                </a:lnTo>
                <a:lnTo>
                  <a:pt x="15" y="81"/>
                </a:lnTo>
                <a:lnTo>
                  <a:pt x="22" y="85"/>
                </a:lnTo>
                <a:lnTo>
                  <a:pt x="30" y="89"/>
                </a:lnTo>
                <a:lnTo>
                  <a:pt x="39" y="91"/>
                </a:lnTo>
                <a:lnTo>
                  <a:pt x="47" y="90"/>
                </a:lnTo>
                <a:lnTo>
                  <a:pt x="56" y="89"/>
                </a:lnTo>
                <a:lnTo>
                  <a:pt x="63" y="84"/>
                </a:lnTo>
                <a:lnTo>
                  <a:pt x="71" y="79"/>
                </a:lnTo>
                <a:lnTo>
                  <a:pt x="77" y="73"/>
                </a:lnTo>
                <a:lnTo>
                  <a:pt x="83" y="65"/>
                </a:lnTo>
                <a:lnTo>
                  <a:pt x="86" y="56"/>
                </a:lnTo>
                <a:lnTo>
                  <a:pt x="88" y="48"/>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2397125" y="4955952"/>
            <a:ext cx="77788" cy="76200"/>
          </a:xfrm>
          <a:custGeom>
            <a:avLst/>
            <a:gdLst>
              <a:gd name="T0" fmla="*/ 79 w 99"/>
              <a:gd name="T1" fmla="*/ 12 h 96"/>
              <a:gd name="T2" fmla="*/ 70 w 99"/>
              <a:gd name="T3" fmla="*/ 6 h 96"/>
              <a:gd name="T4" fmla="*/ 62 w 99"/>
              <a:gd name="T5" fmla="*/ 2 h 96"/>
              <a:gd name="T6" fmla="*/ 52 w 99"/>
              <a:gd name="T7" fmla="*/ 0 h 96"/>
              <a:gd name="T8" fmla="*/ 43 w 99"/>
              <a:gd name="T9" fmla="*/ 0 h 96"/>
              <a:gd name="T10" fmla="*/ 34 w 99"/>
              <a:gd name="T11" fmla="*/ 1 h 96"/>
              <a:gd name="T12" fmla="*/ 25 w 99"/>
              <a:gd name="T13" fmla="*/ 4 h 96"/>
              <a:gd name="T14" fmla="*/ 18 w 99"/>
              <a:gd name="T15" fmla="*/ 10 h 96"/>
              <a:gd name="T16" fmla="*/ 11 w 99"/>
              <a:gd name="T17" fmla="*/ 16 h 96"/>
              <a:gd name="T18" fmla="*/ 6 w 99"/>
              <a:gd name="T19" fmla="*/ 24 h 96"/>
              <a:gd name="T20" fmla="*/ 2 w 99"/>
              <a:gd name="T21" fmla="*/ 32 h 96"/>
              <a:gd name="T22" fmla="*/ 0 w 99"/>
              <a:gd name="T23" fmla="*/ 41 h 96"/>
              <a:gd name="T24" fmla="*/ 1 w 99"/>
              <a:gd name="T25" fmla="*/ 51 h 96"/>
              <a:gd name="T26" fmla="*/ 2 w 99"/>
              <a:gd name="T27" fmla="*/ 59 h 96"/>
              <a:gd name="T28" fmla="*/ 7 w 99"/>
              <a:gd name="T29" fmla="*/ 68 h 96"/>
              <a:gd name="T30" fmla="*/ 12 w 99"/>
              <a:gd name="T31" fmla="*/ 77 h 96"/>
              <a:gd name="T32" fmla="*/ 20 w 99"/>
              <a:gd name="T33" fmla="*/ 83 h 96"/>
              <a:gd name="T34" fmla="*/ 28 w 99"/>
              <a:gd name="T35" fmla="*/ 90 h 96"/>
              <a:gd name="T36" fmla="*/ 37 w 99"/>
              <a:gd name="T37" fmla="*/ 93 h 96"/>
              <a:gd name="T38" fmla="*/ 47 w 99"/>
              <a:gd name="T39" fmla="*/ 95 h 96"/>
              <a:gd name="T40" fmla="*/ 55 w 99"/>
              <a:gd name="T41" fmla="*/ 96 h 96"/>
              <a:gd name="T42" fmla="*/ 65 w 99"/>
              <a:gd name="T43" fmla="*/ 94 h 96"/>
              <a:gd name="T44" fmla="*/ 74 w 99"/>
              <a:gd name="T45" fmla="*/ 91 h 96"/>
              <a:gd name="T46" fmla="*/ 81 w 99"/>
              <a:gd name="T47" fmla="*/ 85 h 96"/>
              <a:gd name="T48" fmla="*/ 88 w 99"/>
              <a:gd name="T49" fmla="*/ 79 h 96"/>
              <a:gd name="T50" fmla="*/ 93 w 99"/>
              <a:gd name="T51" fmla="*/ 71 h 96"/>
              <a:gd name="T52" fmla="*/ 96 w 99"/>
              <a:gd name="T53" fmla="*/ 63 h 96"/>
              <a:gd name="T54" fmla="*/ 99 w 99"/>
              <a:gd name="T55" fmla="*/ 54 h 96"/>
              <a:gd name="T56" fmla="*/ 99 w 99"/>
              <a:gd name="T57" fmla="*/ 44 h 96"/>
              <a:gd name="T58" fmla="*/ 96 w 99"/>
              <a:gd name="T59" fmla="*/ 36 h 96"/>
              <a:gd name="T60" fmla="*/ 92 w 99"/>
              <a:gd name="T61" fmla="*/ 27 h 96"/>
              <a:gd name="T62" fmla="*/ 87 w 99"/>
              <a:gd name="T63" fmla="*/ 19 h 96"/>
              <a:gd name="T64" fmla="*/ 79 w 99"/>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9"/>
              <a:gd name="T100" fmla="*/ 0 h 96"/>
              <a:gd name="T101" fmla="*/ 99 w 99"/>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9" h="96">
                <a:moveTo>
                  <a:pt x="79" y="12"/>
                </a:moveTo>
                <a:lnTo>
                  <a:pt x="70" y="6"/>
                </a:lnTo>
                <a:lnTo>
                  <a:pt x="62" y="2"/>
                </a:lnTo>
                <a:lnTo>
                  <a:pt x="52" y="0"/>
                </a:lnTo>
                <a:lnTo>
                  <a:pt x="43" y="0"/>
                </a:lnTo>
                <a:lnTo>
                  <a:pt x="34" y="1"/>
                </a:lnTo>
                <a:lnTo>
                  <a:pt x="25" y="4"/>
                </a:lnTo>
                <a:lnTo>
                  <a:pt x="18" y="10"/>
                </a:lnTo>
                <a:lnTo>
                  <a:pt x="11" y="16"/>
                </a:lnTo>
                <a:lnTo>
                  <a:pt x="6" y="24"/>
                </a:lnTo>
                <a:lnTo>
                  <a:pt x="2" y="32"/>
                </a:lnTo>
                <a:lnTo>
                  <a:pt x="0" y="41"/>
                </a:lnTo>
                <a:lnTo>
                  <a:pt x="1" y="51"/>
                </a:lnTo>
                <a:lnTo>
                  <a:pt x="2" y="59"/>
                </a:lnTo>
                <a:lnTo>
                  <a:pt x="7" y="68"/>
                </a:lnTo>
                <a:lnTo>
                  <a:pt x="12" y="77"/>
                </a:lnTo>
                <a:lnTo>
                  <a:pt x="20" y="83"/>
                </a:lnTo>
                <a:lnTo>
                  <a:pt x="28" y="90"/>
                </a:lnTo>
                <a:lnTo>
                  <a:pt x="37" y="93"/>
                </a:lnTo>
                <a:lnTo>
                  <a:pt x="47" y="95"/>
                </a:lnTo>
                <a:lnTo>
                  <a:pt x="55" y="96"/>
                </a:lnTo>
                <a:lnTo>
                  <a:pt x="65" y="94"/>
                </a:lnTo>
                <a:lnTo>
                  <a:pt x="74" y="91"/>
                </a:lnTo>
                <a:lnTo>
                  <a:pt x="81" y="85"/>
                </a:lnTo>
                <a:lnTo>
                  <a:pt x="88" y="79"/>
                </a:lnTo>
                <a:lnTo>
                  <a:pt x="93" y="71"/>
                </a:lnTo>
                <a:lnTo>
                  <a:pt x="96" y="63"/>
                </a:lnTo>
                <a:lnTo>
                  <a:pt x="99" y="54"/>
                </a:lnTo>
                <a:lnTo>
                  <a:pt x="99" y="44"/>
                </a:lnTo>
                <a:lnTo>
                  <a:pt x="96" y="36"/>
                </a:lnTo>
                <a:lnTo>
                  <a:pt x="92" y="27"/>
                </a:lnTo>
                <a:lnTo>
                  <a:pt x="87" y="19"/>
                </a:lnTo>
                <a:lnTo>
                  <a:pt x="79"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1358900" y="4863877"/>
            <a:ext cx="80963" cy="80962"/>
          </a:xfrm>
          <a:custGeom>
            <a:avLst/>
            <a:gdLst>
              <a:gd name="T0" fmla="*/ 86 w 103"/>
              <a:gd name="T1" fmla="*/ 11 h 104"/>
              <a:gd name="T2" fmla="*/ 77 w 103"/>
              <a:gd name="T3" fmla="*/ 6 h 104"/>
              <a:gd name="T4" fmla="*/ 68 w 103"/>
              <a:gd name="T5" fmla="*/ 2 h 104"/>
              <a:gd name="T6" fmla="*/ 59 w 103"/>
              <a:gd name="T7" fmla="*/ 0 h 104"/>
              <a:gd name="T8" fmla="*/ 48 w 103"/>
              <a:gd name="T9" fmla="*/ 1 h 104"/>
              <a:gd name="T10" fmla="*/ 38 w 103"/>
              <a:gd name="T11" fmla="*/ 3 h 104"/>
              <a:gd name="T12" fmla="*/ 29 w 103"/>
              <a:gd name="T13" fmla="*/ 8 h 104"/>
              <a:gd name="T14" fmla="*/ 21 w 103"/>
              <a:gd name="T15" fmla="*/ 13 h 104"/>
              <a:gd name="T16" fmla="*/ 13 w 103"/>
              <a:gd name="T17" fmla="*/ 21 h 104"/>
              <a:gd name="T18" fmla="*/ 7 w 103"/>
              <a:gd name="T19" fmla="*/ 29 h 104"/>
              <a:gd name="T20" fmla="*/ 2 w 103"/>
              <a:gd name="T21" fmla="*/ 39 h 104"/>
              <a:gd name="T22" fmla="*/ 0 w 103"/>
              <a:gd name="T23" fmla="*/ 49 h 104"/>
              <a:gd name="T24" fmla="*/ 0 w 103"/>
              <a:gd name="T25" fmla="*/ 59 h 104"/>
              <a:gd name="T26" fmla="*/ 2 w 103"/>
              <a:gd name="T27" fmla="*/ 68 h 104"/>
              <a:gd name="T28" fmla="*/ 6 w 103"/>
              <a:gd name="T29" fmla="*/ 78 h 104"/>
              <a:gd name="T30" fmla="*/ 11 w 103"/>
              <a:gd name="T31" fmla="*/ 86 h 104"/>
              <a:gd name="T32" fmla="*/ 17 w 103"/>
              <a:gd name="T33" fmla="*/ 93 h 104"/>
              <a:gd name="T34" fmla="*/ 26 w 103"/>
              <a:gd name="T35" fmla="*/ 99 h 104"/>
              <a:gd name="T36" fmla="*/ 36 w 103"/>
              <a:gd name="T37" fmla="*/ 102 h 104"/>
              <a:gd name="T38" fmla="*/ 46 w 103"/>
              <a:gd name="T39" fmla="*/ 104 h 104"/>
              <a:gd name="T40" fmla="*/ 55 w 103"/>
              <a:gd name="T41" fmla="*/ 103 h 104"/>
              <a:gd name="T42" fmla="*/ 65 w 103"/>
              <a:gd name="T43" fmla="*/ 101 h 104"/>
              <a:gd name="T44" fmla="*/ 74 w 103"/>
              <a:gd name="T45" fmla="*/ 97 h 104"/>
              <a:gd name="T46" fmla="*/ 82 w 103"/>
              <a:gd name="T47" fmla="*/ 91 h 104"/>
              <a:gd name="T48" fmla="*/ 90 w 103"/>
              <a:gd name="T49" fmla="*/ 83 h 104"/>
              <a:gd name="T50" fmla="*/ 96 w 103"/>
              <a:gd name="T51" fmla="*/ 75 h 104"/>
              <a:gd name="T52" fmla="*/ 101 w 103"/>
              <a:gd name="T53" fmla="*/ 65 h 104"/>
              <a:gd name="T54" fmla="*/ 103 w 103"/>
              <a:gd name="T55" fmla="*/ 55 h 104"/>
              <a:gd name="T56" fmla="*/ 103 w 103"/>
              <a:gd name="T57" fmla="*/ 46 h 104"/>
              <a:gd name="T58" fmla="*/ 101 w 103"/>
              <a:gd name="T59" fmla="*/ 36 h 104"/>
              <a:gd name="T60" fmla="*/ 97 w 103"/>
              <a:gd name="T61" fmla="*/ 26 h 104"/>
              <a:gd name="T62" fmla="*/ 92 w 103"/>
              <a:gd name="T63" fmla="*/ 19 h 104"/>
              <a:gd name="T64" fmla="*/ 86 w 103"/>
              <a:gd name="T65" fmla="*/ 11 h 1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04"/>
              <a:gd name="T101" fmla="*/ 103 w 103"/>
              <a:gd name="T102" fmla="*/ 104 h 1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04">
                <a:moveTo>
                  <a:pt x="86" y="11"/>
                </a:moveTo>
                <a:lnTo>
                  <a:pt x="77" y="6"/>
                </a:lnTo>
                <a:lnTo>
                  <a:pt x="68" y="2"/>
                </a:lnTo>
                <a:lnTo>
                  <a:pt x="59" y="0"/>
                </a:lnTo>
                <a:lnTo>
                  <a:pt x="48" y="1"/>
                </a:lnTo>
                <a:lnTo>
                  <a:pt x="38" y="3"/>
                </a:lnTo>
                <a:lnTo>
                  <a:pt x="29" y="8"/>
                </a:lnTo>
                <a:lnTo>
                  <a:pt x="21" y="13"/>
                </a:lnTo>
                <a:lnTo>
                  <a:pt x="13" y="21"/>
                </a:lnTo>
                <a:lnTo>
                  <a:pt x="7" y="29"/>
                </a:lnTo>
                <a:lnTo>
                  <a:pt x="2" y="39"/>
                </a:lnTo>
                <a:lnTo>
                  <a:pt x="0" y="49"/>
                </a:lnTo>
                <a:lnTo>
                  <a:pt x="0" y="59"/>
                </a:lnTo>
                <a:lnTo>
                  <a:pt x="2" y="68"/>
                </a:lnTo>
                <a:lnTo>
                  <a:pt x="6" y="78"/>
                </a:lnTo>
                <a:lnTo>
                  <a:pt x="11" y="86"/>
                </a:lnTo>
                <a:lnTo>
                  <a:pt x="17" y="93"/>
                </a:lnTo>
                <a:lnTo>
                  <a:pt x="26" y="99"/>
                </a:lnTo>
                <a:lnTo>
                  <a:pt x="36" y="102"/>
                </a:lnTo>
                <a:lnTo>
                  <a:pt x="46" y="104"/>
                </a:lnTo>
                <a:lnTo>
                  <a:pt x="55" y="103"/>
                </a:lnTo>
                <a:lnTo>
                  <a:pt x="65" y="101"/>
                </a:lnTo>
                <a:lnTo>
                  <a:pt x="74" y="97"/>
                </a:lnTo>
                <a:lnTo>
                  <a:pt x="82" y="91"/>
                </a:lnTo>
                <a:lnTo>
                  <a:pt x="90" y="83"/>
                </a:lnTo>
                <a:lnTo>
                  <a:pt x="96" y="75"/>
                </a:lnTo>
                <a:lnTo>
                  <a:pt x="101" y="65"/>
                </a:lnTo>
                <a:lnTo>
                  <a:pt x="103" y="55"/>
                </a:lnTo>
                <a:lnTo>
                  <a:pt x="103" y="46"/>
                </a:lnTo>
                <a:lnTo>
                  <a:pt x="101" y="36"/>
                </a:lnTo>
                <a:lnTo>
                  <a:pt x="97" y="26"/>
                </a:lnTo>
                <a:lnTo>
                  <a:pt x="92" y="19"/>
                </a:lnTo>
                <a:lnTo>
                  <a:pt x="86"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2938463" y="4822602"/>
            <a:ext cx="74612" cy="79375"/>
          </a:xfrm>
          <a:custGeom>
            <a:avLst/>
            <a:gdLst>
              <a:gd name="T0" fmla="*/ 81 w 95"/>
              <a:gd name="T1" fmla="*/ 9 h 100"/>
              <a:gd name="T2" fmla="*/ 73 w 95"/>
              <a:gd name="T3" fmla="*/ 5 h 100"/>
              <a:gd name="T4" fmla="*/ 66 w 95"/>
              <a:gd name="T5" fmla="*/ 2 h 100"/>
              <a:gd name="T6" fmla="*/ 56 w 95"/>
              <a:gd name="T7" fmla="*/ 0 h 100"/>
              <a:gd name="T8" fmla="*/ 47 w 95"/>
              <a:gd name="T9" fmla="*/ 2 h 100"/>
              <a:gd name="T10" fmla="*/ 39 w 95"/>
              <a:gd name="T11" fmla="*/ 5 h 100"/>
              <a:gd name="T12" fmla="*/ 30 w 95"/>
              <a:gd name="T13" fmla="*/ 9 h 100"/>
              <a:gd name="T14" fmla="*/ 22 w 95"/>
              <a:gd name="T15" fmla="*/ 16 h 100"/>
              <a:gd name="T16" fmla="*/ 14 w 95"/>
              <a:gd name="T17" fmla="*/ 23 h 100"/>
              <a:gd name="T18" fmla="*/ 7 w 95"/>
              <a:gd name="T19" fmla="*/ 32 h 100"/>
              <a:gd name="T20" fmla="*/ 3 w 95"/>
              <a:gd name="T21" fmla="*/ 42 h 100"/>
              <a:gd name="T22" fmla="*/ 1 w 95"/>
              <a:gd name="T23" fmla="*/ 51 h 100"/>
              <a:gd name="T24" fmla="*/ 0 w 95"/>
              <a:gd name="T25" fmla="*/ 60 h 100"/>
              <a:gd name="T26" fmla="*/ 1 w 95"/>
              <a:gd name="T27" fmla="*/ 69 h 100"/>
              <a:gd name="T28" fmla="*/ 3 w 95"/>
              <a:gd name="T29" fmla="*/ 77 h 100"/>
              <a:gd name="T30" fmla="*/ 7 w 95"/>
              <a:gd name="T31" fmla="*/ 85 h 100"/>
              <a:gd name="T32" fmla="*/ 14 w 95"/>
              <a:gd name="T33" fmla="*/ 91 h 100"/>
              <a:gd name="T34" fmla="*/ 22 w 95"/>
              <a:gd name="T35" fmla="*/ 96 h 100"/>
              <a:gd name="T36" fmla="*/ 30 w 95"/>
              <a:gd name="T37" fmla="*/ 99 h 100"/>
              <a:gd name="T38" fmla="*/ 39 w 95"/>
              <a:gd name="T39" fmla="*/ 100 h 100"/>
              <a:gd name="T40" fmla="*/ 47 w 95"/>
              <a:gd name="T41" fmla="*/ 99 h 100"/>
              <a:gd name="T42" fmla="*/ 56 w 95"/>
              <a:gd name="T43" fmla="*/ 96 h 100"/>
              <a:gd name="T44" fmla="*/ 66 w 95"/>
              <a:gd name="T45" fmla="*/ 91 h 100"/>
              <a:gd name="T46" fmla="*/ 73 w 95"/>
              <a:gd name="T47" fmla="*/ 85 h 100"/>
              <a:gd name="T48" fmla="*/ 81 w 95"/>
              <a:gd name="T49" fmla="*/ 77 h 100"/>
              <a:gd name="T50" fmla="*/ 87 w 95"/>
              <a:gd name="T51" fmla="*/ 69 h 100"/>
              <a:gd name="T52" fmla="*/ 92 w 95"/>
              <a:gd name="T53" fmla="*/ 59 h 100"/>
              <a:gd name="T54" fmla="*/ 94 w 95"/>
              <a:gd name="T55" fmla="*/ 50 h 100"/>
              <a:gd name="T56" fmla="*/ 95 w 95"/>
              <a:gd name="T57" fmla="*/ 40 h 100"/>
              <a:gd name="T58" fmla="*/ 94 w 95"/>
              <a:gd name="T59" fmla="*/ 32 h 100"/>
              <a:gd name="T60" fmla="*/ 92 w 95"/>
              <a:gd name="T61" fmla="*/ 23 h 100"/>
              <a:gd name="T62" fmla="*/ 87 w 95"/>
              <a:gd name="T63" fmla="*/ 16 h 100"/>
              <a:gd name="T64" fmla="*/ 81 w 95"/>
              <a:gd name="T65" fmla="*/ 9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00"/>
              <a:gd name="T101" fmla="*/ 95 w 95"/>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00">
                <a:moveTo>
                  <a:pt x="81" y="9"/>
                </a:moveTo>
                <a:lnTo>
                  <a:pt x="73" y="5"/>
                </a:lnTo>
                <a:lnTo>
                  <a:pt x="66" y="2"/>
                </a:lnTo>
                <a:lnTo>
                  <a:pt x="56" y="0"/>
                </a:lnTo>
                <a:lnTo>
                  <a:pt x="47" y="2"/>
                </a:lnTo>
                <a:lnTo>
                  <a:pt x="39" y="5"/>
                </a:lnTo>
                <a:lnTo>
                  <a:pt x="30" y="9"/>
                </a:lnTo>
                <a:lnTo>
                  <a:pt x="22" y="16"/>
                </a:lnTo>
                <a:lnTo>
                  <a:pt x="14" y="23"/>
                </a:lnTo>
                <a:lnTo>
                  <a:pt x="7" y="32"/>
                </a:lnTo>
                <a:lnTo>
                  <a:pt x="3" y="42"/>
                </a:lnTo>
                <a:lnTo>
                  <a:pt x="1" y="51"/>
                </a:lnTo>
                <a:lnTo>
                  <a:pt x="0" y="60"/>
                </a:lnTo>
                <a:lnTo>
                  <a:pt x="1" y="69"/>
                </a:lnTo>
                <a:lnTo>
                  <a:pt x="3" y="77"/>
                </a:lnTo>
                <a:lnTo>
                  <a:pt x="7" y="85"/>
                </a:lnTo>
                <a:lnTo>
                  <a:pt x="14" y="91"/>
                </a:lnTo>
                <a:lnTo>
                  <a:pt x="22" y="96"/>
                </a:lnTo>
                <a:lnTo>
                  <a:pt x="30" y="99"/>
                </a:lnTo>
                <a:lnTo>
                  <a:pt x="39" y="100"/>
                </a:lnTo>
                <a:lnTo>
                  <a:pt x="47" y="99"/>
                </a:lnTo>
                <a:lnTo>
                  <a:pt x="56" y="96"/>
                </a:lnTo>
                <a:lnTo>
                  <a:pt x="66" y="91"/>
                </a:lnTo>
                <a:lnTo>
                  <a:pt x="73" y="85"/>
                </a:lnTo>
                <a:lnTo>
                  <a:pt x="81" y="77"/>
                </a:lnTo>
                <a:lnTo>
                  <a:pt x="87" y="69"/>
                </a:lnTo>
                <a:lnTo>
                  <a:pt x="92" y="59"/>
                </a:lnTo>
                <a:lnTo>
                  <a:pt x="94" y="50"/>
                </a:lnTo>
                <a:lnTo>
                  <a:pt x="95" y="40"/>
                </a:lnTo>
                <a:lnTo>
                  <a:pt x="94" y="32"/>
                </a:lnTo>
                <a:lnTo>
                  <a:pt x="92" y="23"/>
                </a:lnTo>
                <a:lnTo>
                  <a:pt x="87" y="16"/>
                </a:lnTo>
                <a:lnTo>
                  <a:pt x="8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2441575" y="4997227"/>
            <a:ext cx="77788" cy="76200"/>
          </a:xfrm>
          <a:custGeom>
            <a:avLst/>
            <a:gdLst>
              <a:gd name="T0" fmla="*/ 78 w 98"/>
              <a:gd name="T1" fmla="*/ 12 h 96"/>
              <a:gd name="T2" fmla="*/ 70 w 98"/>
              <a:gd name="T3" fmla="*/ 6 h 96"/>
              <a:gd name="T4" fmla="*/ 61 w 98"/>
              <a:gd name="T5" fmla="*/ 2 h 96"/>
              <a:gd name="T6" fmla="*/ 51 w 98"/>
              <a:gd name="T7" fmla="*/ 0 h 96"/>
              <a:gd name="T8" fmla="*/ 43 w 98"/>
              <a:gd name="T9" fmla="*/ 0 h 96"/>
              <a:gd name="T10" fmla="*/ 33 w 98"/>
              <a:gd name="T11" fmla="*/ 1 h 96"/>
              <a:gd name="T12" fmla="*/ 24 w 98"/>
              <a:gd name="T13" fmla="*/ 4 h 96"/>
              <a:gd name="T14" fmla="*/ 17 w 98"/>
              <a:gd name="T15" fmla="*/ 10 h 96"/>
              <a:gd name="T16" fmla="*/ 10 w 98"/>
              <a:gd name="T17" fmla="*/ 16 h 96"/>
              <a:gd name="T18" fmla="*/ 5 w 98"/>
              <a:gd name="T19" fmla="*/ 24 h 96"/>
              <a:gd name="T20" fmla="*/ 2 w 98"/>
              <a:gd name="T21" fmla="*/ 32 h 96"/>
              <a:gd name="T22" fmla="*/ 0 w 98"/>
              <a:gd name="T23" fmla="*/ 41 h 96"/>
              <a:gd name="T24" fmla="*/ 1 w 98"/>
              <a:gd name="T25" fmla="*/ 51 h 96"/>
              <a:gd name="T26" fmla="*/ 2 w 98"/>
              <a:gd name="T27" fmla="*/ 59 h 96"/>
              <a:gd name="T28" fmla="*/ 6 w 98"/>
              <a:gd name="T29" fmla="*/ 68 h 96"/>
              <a:gd name="T30" fmla="*/ 11 w 98"/>
              <a:gd name="T31" fmla="*/ 77 h 96"/>
              <a:gd name="T32" fmla="*/ 19 w 98"/>
              <a:gd name="T33" fmla="*/ 83 h 96"/>
              <a:gd name="T34" fmla="*/ 28 w 98"/>
              <a:gd name="T35" fmla="*/ 89 h 96"/>
              <a:gd name="T36" fmla="*/ 36 w 98"/>
              <a:gd name="T37" fmla="*/ 93 h 96"/>
              <a:gd name="T38" fmla="*/ 46 w 98"/>
              <a:gd name="T39" fmla="*/ 95 h 96"/>
              <a:gd name="T40" fmla="*/ 55 w 98"/>
              <a:gd name="T41" fmla="*/ 96 h 96"/>
              <a:gd name="T42" fmla="*/ 64 w 98"/>
              <a:gd name="T43" fmla="*/ 94 h 96"/>
              <a:gd name="T44" fmla="*/ 73 w 98"/>
              <a:gd name="T45" fmla="*/ 91 h 96"/>
              <a:gd name="T46" fmla="*/ 81 w 98"/>
              <a:gd name="T47" fmla="*/ 85 h 96"/>
              <a:gd name="T48" fmla="*/ 87 w 98"/>
              <a:gd name="T49" fmla="*/ 79 h 96"/>
              <a:gd name="T50" fmla="*/ 92 w 98"/>
              <a:gd name="T51" fmla="*/ 71 h 96"/>
              <a:gd name="T52" fmla="*/ 96 w 98"/>
              <a:gd name="T53" fmla="*/ 62 h 96"/>
              <a:gd name="T54" fmla="*/ 98 w 98"/>
              <a:gd name="T55" fmla="*/ 54 h 96"/>
              <a:gd name="T56" fmla="*/ 98 w 98"/>
              <a:gd name="T57" fmla="*/ 44 h 96"/>
              <a:gd name="T58" fmla="*/ 96 w 98"/>
              <a:gd name="T59" fmla="*/ 35 h 96"/>
              <a:gd name="T60" fmla="*/ 91 w 98"/>
              <a:gd name="T61" fmla="*/ 27 h 96"/>
              <a:gd name="T62" fmla="*/ 86 w 98"/>
              <a:gd name="T63" fmla="*/ 19 h 96"/>
              <a:gd name="T64" fmla="*/ 78 w 98"/>
              <a:gd name="T65" fmla="*/ 12 h 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8"/>
              <a:gd name="T100" fmla="*/ 0 h 96"/>
              <a:gd name="T101" fmla="*/ 98 w 98"/>
              <a:gd name="T102" fmla="*/ 96 h 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8" h="96">
                <a:moveTo>
                  <a:pt x="78" y="12"/>
                </a:moveTo>
                <a:lnTo>
                  <a:pt x="70" y="6"/>
                </a:lnTo>
                <a:lnTo>
                  <a:pt x="61" y="2"/>
                </a:lnTo>
                <a:lnTo>
                  <a:pt x="51" y="0"/>
                </a:lnTo>
                <a:lnTo>
                  <a:pt x="43" y="0"/>
                </a:lnTo>
                <a:lnTo>
                  <a:pt x="33" y="1"/>
                </a:lnTo>
                <a:lnTo>
                  <a:pt x="24" y="4"/>
                </a:lnTo>
                <a:lnTo>
                  <a:pt x="17" y="10"/>
                </a:lnTo>
                <a:lnTo>
                  <a:pt x="10" y="16"/>
                </a:lnTo>
                <a:lnTo>
                  <a:pt x="5" y="24"/>
                </a:lnTo>
                <a:lnTo>
                  <a:pt x="2" y="32"/>
                </a:lnTo>
                <a:lnTo>
                  <a:pt x="0" y="41"/>
                </a:lnTo>
                <a:lnTo>
                  <a:pt x="1" y="51"/>
                </a:lnTo>
                <a:lnTo>
                  <a:pt x="2" y="59"/>
                </a:lnTo>
                <a:lnTo>
                  <a:pt x="6" y="68"/>
                </a:lnTo>
                <a:lnTo>
                  <a:pt x="11" y="77"/>
                </a:lnTo>
                <a:lnTo>
                  <a:pt x="19" y="83"/>
                </a:lnTo>
                <a:lnTo>
                  <a:pt x="28" y="89"/>
                </a:lnTo>
                <a:lnTo>
                  <a:pt x="36" y="93"/>
                </a:lnTo>
                <a:lnTo>
                  <a:pt x="46" y="95"/>
                </a:lnTo>
                <a:lnTo>
                  <a:pt x="55" y="96"/>
                </a:lnTo>
                <a:lnTo>
                  <a:pt x="64" y="94"/>
                </a:lnTo>
                <a:lnTo>
                  <a:pt x="73" y="91"/>
                </a:lnTo>
                <a:lnTo>
                  <a:pt x="81" y="85"/>
                </a:lnTo>
                <a:lnTo>
                  <a:pt x="87" y="79"/>
                </a:lnTo>
                <a:lnTo>
                  <a:pt x="92" y="71"/>
                </a:lnTo>
                <a:lnTo>
                  <a:pt x="96" y="62"/>
                </a:lnTo>
                <a:lnTo>
                  <a:pt x="98" y="54"/>
                </a:lnTo>
                <a:lnTo>
                  <a:pt x="98" y="44"/>
                </a:lnTo>
                <a:lnTo>
                  <a:pt x="96" y="35"/>
                </a:lnTo>
                <a:lnTo>
                  <a:pt x="91" y="27"/>
                </a:lnTo>
                <a:lnTo>
                  <a:pt x="86" y="19"/>
                </a:lnTo>
                <a:lnTo>
                  <a:pt x="7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1882775" y="4790852"/>
            <a:ext cx="69850" cy="69850"/>
          </a:xfrm>
          <a:custGeom>
            <a:avLst/>
            <a:gdLst>
              <a:gd name="T0" fmla="*/ 74 w 89"/>
              <a:gd name="T1" fmla="*/ 9 h 89"/>
              <a:gd name="T2" fmla="*/ 66 w 89"/>
              <a:gd name="T3" fmla="*/ 5 h 89"/>
              <a:gd name="T4" fmla="*/ 58 w 89"/>
              <a:gd name="T5" fmla="*/ 2 h 89"/>
              <a:gd name="T6" fmla="*/ 50 w 89"/>
              <a:gd name="T7" fmla="*/ 0 h 89"/>
              <a:gd name="T8" fmla="*/ 41 w 89"/>
              <a:gd name="T9" fmla="*/ 0 h 89"/>
              <a:gd name="T10" fmla="*/ 33 w 89"/>
              <a:gd name="T11" fmla="*/ 3 h 89"/>
              <a:gd name="T12" fmla="*/ 25 w 89"/>
              <a:gd name="T13" fmla="*/ 6 h 89"/>
              <a:gd name="T14" fmla="*/ 17 w 89"/>
              <a:gd name="T15" fmla="*/ 11 h 89"/>
              <a:gd name="T16" fmla="*/ 11 w 89"/>
              <a:gd name="T17" fmla="*/ 18 h 89"/>
              <a:gd name="T18" fmla="*/ 6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7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8 w 89"/>
              <a:gd name="T55" fmla="*/ 47 h 89"/>
              <a:gd name="T56" fmla="*/ 89 w 89"/>
              <a:gd name="T57" fmla="*/ 39 h 89"/>
              <a:gd name="T58" fmla="*/ 87 w 89"/>
              <a:gd name="T59" fmla="*/ 31 h 89"/>
              <a:gd name="T60" fmla="*/ 84 w 89"/>
              <a:gd name="T61" fmla="*/ 22 h 89"/>
              <a:gd name="T62" fmla="*/ 80 w 89"/>
              <a:gd name="T63" fmla="*/ 16 h 89"/>
              <a:gd name="T64" fmla="*/ 74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4" y="9"/>
                </a:moveTo>
                <a:lnTo>
                  <a:pt x="66" y="5"/>
                </a:lnTo>
                <a:lnTo>
                  <a:pt x="58" y="2"/>
                </a:lnTo>
                <a:lnTo>
                  <a:pt x="50" y="0"/>
                </a:lnTo>
                <a:lnTo>
                  <a:pt x="41" y="0"/>
                </a:lnTo>
                <a:lnTo>
                  <a:pt x="33" y="3"/>
                </a:lnTo>
                <a:lnTo>
                  <a:pt x="25" y="6"/>
                </a:lnTo>
                <a:lnTo>
                  <a:pt x="17" y="11"/>
                </a:lnTo>
                <a:lnTo>
                  <a:pt x="11" y="18"/>
                </a:lnTo>
                <a:lnTo>
                  <a:pt x="6" y="25"/>
                </a:lnTo>
                <a:lnTo>
                  <a:pt x="2" y="34"/>
                </a:lnTo>
                <a:lnTo>
                  <a:pt x="0" y="43"/>
                </a:lnTo>
                <a:lnTo>
                  <a:pt x="0" y="51"/>
                </a:lnTo>
                <a:lnTo>
                  <a:pt x="1" y="59"/>
                </a:lnTo>
                <a:lnTo>
                  <a:pt x="3" y="67"/>
                </a:lnTo>
                <a:lnTo>
                  <a:pt x="8" y="74"/>
                </a:lnTo>
                <a:lnTo>
                  <a:pt x="14" y="80"/>
                </a:lnTo>
                <a:lnTo>
                  <a:pt x="22" y="85"/>
                </a:lnTo>
                <a:lnTo>
                  <a:pt x="29" y="88"/>
                </a:lnTo>
                <a:lnTo>
                  <a:pt x="38" y="89"/>
                </a:lnTo>
                <a:lnTo>
                  <a:pt x="47" y="89"/>
                </a:lnTo>
                <a:lnTo>
                  <a:pt x="55" y="87"/>
                </a:lnTo>
                <a:lnTo>
                  <a:pt x="63" y="84"/>
                </a:lnTo>
                <a:lnTo>
                  <a:pt x="70" y="78"/>
                </a:lnTo>
                <a:lnTo>
                  <a:pt x="77" y="72"/>
                </a:lnTo>
                <a:lnTo>
                  <a:pt x="82" y="64"/>
                </a:lnTo>
                <a:lnTo>
                  <a:pt x="85" y="56"/>
                </a:lnTo>
                <a:lnTo>
                  <a:pt x="88" y="47"/>
                </a:lnTo>
                <a:lnTo>
                  <a:pt x="89" y="39"/>
                </a:lnTo>
                <a:lnTo>
                  <a:pt x="87" y="31"/>
                </a:lnTo>
                <a:lnTo>
                  <a:pt x="84"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1711325" y="5021039"/>
            <a:ext cx="69850" cy="71438"/>
          </a:xfrm>
          <a:custGeom>
            <a:avLst/>
            <a:gdLst>
              <a:gd name="T0" fmla="*/ 73 w 88"/>
              <a:gd name="T1" fmla="*/ 10 h 90"/>
              <a:gd name="T2" fmla="*/ 66 w 88"/>
              <a:gd name="T3" fmla="*/ 5 h 90"/>
              <a:gd name="T4" fmla="*/ 57 w 88"/>
              <a:gd name="T5" fmla="*/ 2 h 90"/>
              <a:gd name="T6" fmla="*/ 50 w 88"/>
              <a:gd name="T7" fmla="*/ 0 h 90"/>
              <a:gd name="T8" fmla="*/ 41 w 88"/>
              <a:gd name="T9" fmla="*/ 1 h 90"/>
              <a:gd name="T10" fmla="*/ 33 w 88"/>
              <a:gd name="T11" fmla="*/ 2 h 90"/>
              <a:gd name="T12" fmla="*/ 25 w 88"/>
              <a:gd name="T13" fmla="*/ 5 h 90"/>
              <a:gd name="T14" fmla="*/ 17 w 88"/>
              <a:gd name="T15" fmla="*/ 11 h 90"/>
              <a:gd name="T16" fmla="*/ 11 w 88"/>
              <a:gd name="T17" fmla="*/ 17 h 90"/>
              <a:gd name="T18" fmla="*/ 6 w 88"/>
              <a:gd name="T19" fmla="*/ 25 h 90"/>
              <a:gd name="T20" fmla="*/ 2 w 88"/>
              <a:gd name="T21" fmla="*/ 33 h 90"/>
              <a:gd name="T22" fmla="*/ 0 w 88"/>
              <a:gd name="T23" fmla="*/ 42 h 90"/>
              <a:gd name="T24" fmla="*/ 0 w 88"/>
              <a:gd name="T25" fmla="*/ 51 h 90"/>
              <a:gd name="T26" fmla="*/ 1 w 88"/>
              <a:gd name="T27" fmla="*/ 59 h 90"/>
              <a:gd name="T28" fmla="*/ 5 w 88"/>
              <a:gd name="T29" fmla="*/ 67 h 90"/>
              <a:gd name="T30" fmla="*/ 9 w 88"/>
              <a:gd name="T31" fmla="*/ 75 h 90"/>
              <a:gd name="T32" fmla="*/ 15 w 88"/>
              <a:gd name="T33" fmla="*/ 80 h 90"/>
              <a:gd name="T34" fmla="*/ 22 w 88"/>
              <a:gd name="T35" fmla="*/ 84 h 90"/>
              <a:gd name="T36" fmla="*/ 30 w 88"/>
              <a:gd name="T37" fmla="*/ 87 h 90"/>
              <a:gd name="T38" fmla="*/ 38 w 88"/>
              <a:gd name="T39" fmla="*/ 90 h 90"/>
              <a:gd name="T40" fmla="*/ 47 w 88"/>
              <a:gd name="T41" fmla="*/ 90 h 90"/>
              <a:gd name="T42" fmla="*/ 55 w 88"/>
              <a:gd name="T43" fmla="*/ 87 h 90"/>
              <a:gd name="T44" fmla="*/ 63 w 88"/>
              <a:gd name="T45" fmla="*/ 84 h 90"/>
              <a:gd name="T46" fmla="*/ 70 w 88"/>
              <a:gd name="T47" fmla="*/ 79 h 90"/>
              <a:gd name="T48" fmla="*/ 77 w 88"/>
              <a:gd name="T49" fmla="*/ 72 h 90"/>
              <a:gd name="T50" fmla="*/ 82 w 88"/>
              <a:gd name="T51" fmla="*/ 65 h 90"/>
              <a:gd name="T52" fmla="*/ 86 w 88"/>
              <a:gd name="T53" fmla="*/ 56 h 90"/>
              <a:gd name="T54" fmla="*/ 88 w 88"/>
              <a:gd name="T55" fmla="*/ 48 h 90"/>
              <a:gd name="T56" fmla="*/ 88 w 88"/>
              <a:gd name="T57" fmla="*/ 39 h 90"/>
              <a:gd name="T58" fmla="*/ 87 w 88"/>
              <a:gd name="T59" fmla="*/ 30 h 90"/>
              <a:gd name="T60" fmla="*/ 83 w 88"/>
              <a:gd name="T61" fmla="*/ 23 h 90"/>
              <a:gd name="T62" fmla="*/ 79 w 88"/>
              <a:gd name="T63" fmla="*/ 15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5"/>
                </a:lnTo>
                <a:lnTo>
                  <a:pt x="15" y="80"/>
                </a:lnTo>
                <a:lnTo>
                  <a:pt x="22" y="84"/>
                </a:lnTo>
                <a:lnTo>
                  <a:pt x="30" y="87"/>
                </a:lnTo>
                <a:lnTo>
                  <a:pt x="38" y="90"/>
                </a:lnTo>
                <a:lnTo>
                  <a:pt x="47" y="90"/>
                </a:lnTo>
                <a:lnTo>
                  <a:pt x="55" y="87"/>
                </a:lnTo>
                <a:lnTo>
                  <a:pt x="63" y="84"/>
                </a:lnTo>
                <a:lnTo>
                  <a:pt x="70" y="79"/>
                </a:lnTo>
                <a:lnTo>
                  <a:pt x="77" y="72"/>
                </a:lnTo>
                <a:lnTo>
                  <a:pt x="82" y="65"/>
                </a:lnTo>
                <a:lnTo>
                  <a:pt x="86" y="56"/>
                </a:lnTo>
                <a:lnTo>
                  <a:pt x="88" y="48"/>
                </a:lnTo>
                <a:lnTo>
                  <a:pt x="88" y="39"/>
                </a:lnTo>
                <a:lnTo>
                  <a:pt x="87" y="30"/>
                </a:lnTo>
                <a:lnTo>
                  <a:pt x="83" y="23"/>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3248025" y="4811489"/>
            <a:ext cx="71438" cy="71438"/>
          </a:xfrm>
          <a:custGeom>
            <a:avLst/>
            <a:gdLst>
              <a:gd name="T0" fmla="*/ 73 w 89"/>
              <a:gd name="T1" fmla="*/ 9 h 89"/>
              <a:gd name="T2" fmla="*/ 66 w 89"/>
              <a:gd name="T3" fmla="*/ 5 h 89"/>
              <a:gd name="T4" fmla="*/ 58 w 89"/>
              <a:gd name="T5" fmla="*/ 2 h 89"/>
              <a:gd name="T6" fmla="*/ 50 w 89"/>
              <a:gd name="T7" fmla="*/ 0 h 89"/>
              <a:gd name="T8" fmla="*/ 41 w 89"/>
              <a:gd name="T9" fmla="*/ 0 h 89"/>
              <a:gd name="T10" fmla="*/ 32 w 89"/>
              <a:gd name="T11" fmla="*/ 3 h 89"/>
              <a:gd name="T12" fmla="*/ 25 w 89"/>
              <a:gd name="T13" fmla="*/ 6 h 89"/>
              <a:gd name="T14" fmla="*/ 17 w 89"/>
              <a:gd name="T15" fmla="*/ 11 h 89"/>
              <a:gd name="T16" fmla="*/ 11 w 89"/>
              <a:gd name="T17" fmla="*/ 18 h 89"/>
              <a:gd name="T18" fmla="*/ 5 w 89"/>
              <a:gd name="T19" fmla="*/ 25 h 89"/>
              <a:gd name="T20" fmla="*/ 2 w 89"/>
              <a:gd name="T21" fmla="*/ 34 h 89"/>
              <a:gd name="T22" fmla="*/ 0 w 89"/>
              <a:gd name="T23" fmla="*/ 43 h 89"/>
              <a:gd name="T24" fmla="*/ 0 w 89"/>
              <a:gd name="T25" fmla="*/ 51 h 89"/>
              <a:gd name="T26" fmla="*/ 1 w 89"/>
              <a:gd name="T27" fmla="*/ 59 h 89"/>
              <a:gd name="T28" fmla="*/ 3 w 89"/>
              <a:gd name="T29" fmla="*/ 67 h 89"/>
              <a:gd name="T30" fmla="*/ 8 w 89"/>
              <a:gd name="T31" fmla="*/ 74 h 89"/>
              <a:gd name="T32" fmla="*/ 14 w 89"/>
              <a:gd name="T33" fmla="*/ 80 h 89"/>
              <a:gd name="T34" fmla="*/ 22 w 89"/>
              <a:gd name="T35" fmla="*/ 85 h 89"/>
              <a:gd name="T36" fmla="*/ 29 w 89"/>
              <a:gd name="T37" fmla="*/ 88 h 89"/>
              <a:gd name="T38" fmla="*/ 38 w 89"/>
              <a:gd name="T39" fmla="*/ 89 h 89"/>
              <a:gd name="T40" fmla="*/ 46 w 89"/>
              <a:gd name="T41" fmla="*/ 89 h 89"/>
              <a:gd name="T42" fmla="*/ 55 w 89"/>
              <a:gd name="T43" fmla="*/ 87 h 89"/>
              <a:gd name="T44" fmla="*/ 63 w 89"/>
              <a:gd name="T45" fmla="*/ 84 h 89"/>
              <a:gd name="T46" fmla="*/ 70 w 89"/>
              <a:gd name="T47" fmla="*/ 78 h 89"/>
              <a:gd name="T48" fmla="*/ 77 w 89"/>
              <a:gd name="T49" fmla="*/ 72 h 89"/>
              <a:gd name="T50" fmla="*/ 82 w 89"/>
              <a:gd name="T51" fmla="*/ 64 h 89"/>
              <a:gd name="T52" fmla="*/ 85 w 89"/>
              <a:gd name="T53" fmla="*/ 56 h 89"/>
              <a:gd name="T54" fmla="*/ 87 w 89"/>
              <a:gd name="T55" fmla="*/ 47 h 89"/>
              <a:gd name="T56" fmla="*/ 89 w 89"/>
              <a:gd name="T57" fmla="*/ 39 h 89"/>
              <a:gd name="T58" fmla="*/ 86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0"/>
                </a:lnTo>
                <a:lnTo>
                  <a:pt x="32" y="3"/>
                </a:lnTo>
                <a:lnTo>
                  <a:pt x="25" y="6"/>
                </a:lnTo>
                <a:lnTo>
                  <a:pt x="17" y="11"/>
                </a:lnTo>
                <a:lnTo>
                  <a:pt x="11" y="18"/>
                </a:lnTo>
                <a:lnTo>
                  <a:pt x="5" y="25"/>
                </a:lnTo>
                <a:lnTo>
                  <a:pt x="2" y="34"/>
                </a:lnTo>
                <a:lnTo>
                  <a:pt x="0" y="43"/>
                </a:lnTo>
                <a:lnTo>
                  <a:pt x="0" y="51"/>
                </a:lnTo>
                <a:lnTo>
                  <a:pt x="1" y="59"/>
                </a:lnTo>
                <a:lnTo>
                  <a:pt x="3" y="67"/>
                </a:lnTo>
                <a:lnTo>
                  <a:pt x="8" y="74"/>
                </a:lnTo>
                <a:lnTo>
                  <a:pt x="14" y="80"/>
                </a:lnTo>
                <a:lnTo>
                  <a:pt x="22" y="85"/>
                </a:lnTo>
                <a:lnTo>
                  <a:pt x="29" y="88"/>
                </a:lnTo>
                <a:lnTo>
                  <a:pt x="38" y="89"/>
                </a:lnTo>
                <a:lnTo>
                  <a:pt x="46" y="89"/>
                </a:lnTo>
                <a:lnTo>
                  <a:pt x="55" y="87"/>
                </a:lnTo>
                <a:lnTo>
                  <a:pt x="63" y="84"/>
                </a:lnTo>
                <a:lnTo>
                  <a:pt x="70" y="78"/>
                </a:lnTo>
                <a:lnTo>
                  <a:pt x="77" y="72"/>
                </a:lnTo>
                <a:lnTo>
                  <a:pt x="82" y="64"/>
                </a:lnTo>
                <a:lnTo>
                  <a:pt x="85" y="56"/>
                </a:lnTo>
                <a:lnTo>
                  <a:pt x="87" y="47"/>
                </a:lnTo>
                <a:lnTo>
                  <a:pt x="89" y="39"/>
                </a:lnTo>
                <a:lnTo>
                  <a:pt x="86"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3146425" y="5030564"/>
            <a:ext cx="69850" cy="73025"/>
          </a:xfrm>
          <a:custGeom>
            <a:avLst/>
            <a:gdLst>
              <a:gd name="T0" fmla="*/ 74 w 89"/>
              <a:gd name="T1" fmla="*/ 10 h 91"/>
              <a:gd name="T2" fmla="*/ 66 w 89"/>
              <a:gd name="T3" fmla="*/ 5 h 91"/>
              <a:gd name="T4" fmla="*/ 59 w 89"/>
              <a:gd name="T5" fmla="*/ 2 h 91"/>
              <a:gd name="T6" fmla="*/ 50 w 89"/>
              <a:gd name="T7" fmla="*/ 0 h 91"/>
              <a:gd name="T8" fmla="*/ 41 w 89"/>
              <a:gd name="T9" fmla="*/ 1 h 91"/>
              <a:gd name="T10" fmla="*/ 33 w 89"/>
              <a:gd name="T11" fmla="*/ 2 h 91"/>
              <a:gd name="T12" fmla="*/ 25 w 89"/>
              <a:gd name="T13" fmla="*/ 6 h 91"/>
              <a:gd name="T14" fmla="*/ 18 w 89"/>
              <a:gd name="T15" fmla="*/ 12 h 91"/>
              <a:gd name="T16" fmla="*/ 11 w 89"/>
              <a:gd name="T17" fmla="*/ 18 h 91"/>
              <a:gd name="T18" fmla="*/ 6 w 89"/>
              <a:gd name="T19" fmla="*/ 26 h 91"/>
              <a:gd name="T20" fmla="*/ 2 w 89"/>
              <a:gd name="T21" fmla="*/ 35 h 91"/>
              <a:gd name="T22" fmla="*/ 0 w 89"/>
              <a:gd name="T23" fmla="*/ 43 h 91"/>
              <a:gd name="T24" fmla="*/ 0 w 89"/>
              <a:gd name="T25" fmla="*/ 52 h 91"/>
              <a:gd name="T26" fmla="*/ 1 w 89"/>
              <a:gd name="T27" fmla="*/ 59 h 91"/>
              <a:gd name="T28" fmla="*/ 5 w 89"/>
              <a:gd name="T29" fmla="*/ 68 h 91"/>
              <a:gd name="T30" fmla="*/ 9 w 89"/>
              <a:gd name="T31" fmla="*/ 74 h 91"/>
              <a:gd name="T32" fmla="*/ 15 w 89"/>
              <a:gd name="T33" fmla="*/ 81 h 91"/>
              <a:gd name="T34" fmla="*/ 23 w 89"/>
              <a:gd name="T35" fmla="*/ 85 h 91"/>
              <a:gd name="T36" fmla="*/ 31 w 89"/>
              <a:gd name="T37" fmla="*/ 89 h 91"/>
              <a:gd name="T38" fmla="*/ 39 w 89"/>
              <a:gd name="T39" fmla="*/ 91 h 91"/>
              <a:gd name="T40" fmla="*/ 48 w 89"/>
              <a:gd name="T41" fmla="*/ 90 h 91"/>
              <a:gd name="T42" fmla="*/ 57 w 89"/>
              <a:gd name="T43" fmla="*/ 89 h 91"/>
              <a:gd name="T44" fmla="*/ 64 w 89"/>
              <a:gd name="T45" fmla="*/ 84 h 91"/>
              <a:gd name="T46" fmla="*/ 72 w 89"/>
              <a:gd name="T47" fmla="*/ 79 h 91"/>
              <a:gd name="T48" fmla="*/ 78 w 89"/>
              <a:gd name="T49" fmla="*/ 72 h 91"/>
              <a:gd name="T50" fmla="*/ 84 w 89"/>
              <a:gd name="T51" fmla="*/ 65 h 91"/>
              <a:gd name="T52" fmla="*/ 87 w 89"/>
              <a:gd name="T53" fmla="*/ 56 h 91"/>
              <a:gd name="T54" fmla="*/ 89 w 89"/>
              <a:gd name="T55" fmla="*/ 47 h 91"/>
              <a:gd name="T56" fmla="*/ 89 w 89"/>
              <a:gd name="T57" fmla="*/ 40 h 91"/>
              <a:gd name="T58" fmla="*/ 88 w 89"/>
              <a:gd name="T59" fmla="*/ 31 h 91"/>
              <a:gd name="T60" fmla="*/ 85 w 89"/>
              <a:gd name="T61" fmla="*/ 23 h 91"/>
              <a:gd name="T62" fmla="*/ 80 w 89"/>
              <a:gd name="T63" fmla="*/ 16 h 91"/>
              <a:gd name="T64" fmla="*/ 74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4" y="10"/>
                </a:moveTo>
                <a:lnTo>
                  <a:pt x="66" y="5"/>
                </a:lnTo>
                <a:lnTo>
                  <a:pt x="59" y="2"/>
                </a:lnTo>
                <a:lnTo>
                  <a:pt x="50" y="0"/>
                </a:lnTo>
                <a:lnTo>
                  <a:pt x="41" y="1"/>
                </a:lnTo>
                <a:lnTo>
                  <a:pt x="33" y="2"/>
                </a:lnTo>
                <a:lnTo>
                  <a:pt x="25" y="6"/>
                </a:lnTo>
                <a:lnTo>
                  <a:pt x="18" y="12"/>
                </a:lnTo>
                <a:lnTo>
                  <a:pt x="11" y="18"/>
                </a:lnTo>
                <a:lnTo>
                  <a:pt x="6" y="26"/>
                </a:lnTo>
                <a:lnTo>
                  <a:pt x="2" y="35"/>
                </a:lnTo>
                <a:lnTo>
                  <a:pt x="0" y="43"/>
                </a:lnTo>
                <a:lnTo>
                  <a:pt x="0" y="52"/>
                </a:lnTo>
                <a:lnTo>
                  <a:pt x="1" y="59"/>
                </a:lnTo>
                <a:lnTo>
                  <a:pt x="5" y="68"/>
                </a:lnTo>
                <a:lnTo>
                  <a:pt x="9" y="74"/>
                </a:lnTo>
                <a:lnTo>
                  <a:pt x="15" y="81"/>
                </a:lnTo>
                <a:lnTo>
                  <a:pt x="23" y="85"/>
                </a:lnTo>
                <a:lnTo>
                  <a:pt x="31" y="89"/>
                </a:lnTo>
                <a:lnTo>
                  <a:pt x="39" y="91"/>
                </a:lnTo>
                <a:lnTo>
                  <a:pt x="48" y="90"/>
                </a:lnTo>
                <a:lnTo>
                  <a:pt x="57" y="89"/>
                </a:lnTo>
                <a:lnTo>
                  <a:pt x="64" y="84"/>
                </a:lnTo>
                <a:lnTo>
                  <a:pt x="72" y="79"/>
                </a:lnTo>
                <a:lnTo>
                  <a:pt x="78" y="72"/>
                </a:lnTo>
                <a:lnTo>
                  <a:pt x="84" y="65"/>
                </a:lnTo>
                <a:lnTo>
                  <a:pt x="87" y="56"/>
                </a:lnTo>
                <a:lnTo>
                  <a:pt x="89" y="47"/>
                </a:lnTo>
                <a:lnTo>
                  <a:pt x="89" y="40"/>
                </a:lnTo>
                <a:lnTo>
                  <a:pt x="88" y="31"/>
                </a:lnTo>
                <a:lnTo>
                  <a:pt x="85" y="23"/>
                </a:lnTo>
                <a:lnTo>
                  <a:pt x="80" y="16"/>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3441700" y="4747989"/>
            <a:ext cx="69850" cy="71438"/>
          </a:xfrm>
          <a:custGeom>
            <a:avLst/>
            <a:gdLst>
              <a:gd name="T0" fmla="*/ 73 w 89"/>
              <a:gd name="T1" fmla="*/ 9 h 89"/>
              <a:gd name="T2" fmla="*/ 66 w 89"/>
              <a:gd name="T3" fmla="*/ 5 h 89"/>
              <a:gd name="T4" fmla="*/ 58 w 89"/>
              <a:gd name="T5" fmla="*/ 2 h 89"/>
              <a:gd name="T6" fmla="*/ 50 w 89"/>
              <a:gd name="T7" fmla="*/ 0 h 89"/>
              <a:gd name="T8" fmla="*/ 41 w 89"/>
              <a:gd name="T9" fmla="*/ 1 h 89"/>
              <a:gd name="T10" fmla="*/ 32 w 89"/>
              <a:gd name="T11" fmla="*/ 2 h 89"/>
              <a:gd name="T12" fmla="*/ 25 w 89"/>
              <a:gd name="T13" fmla="*/ 5 h 89"/>
              <a:gd name="T14" fmla="*/ 17 w 89"/>
              <a:gd name="T15" fmla="*/ 10 h 89"/>
              <a:gd name="T16" fmla="*/ 11 w 89"/>
              <a:gd name="T17" fmla="*/ 17 h 89"/>
              <a:gd name="T18" fmla="*/ 5 w 89"/>
              <a:gd name="T19" fmla="*/ 24 h 89"/>
              <a:gd name="T20" fmla="*/ 2 w 89"/>
              <a:gd name="T21" fmla="*/ 33 h 89"/>
              <a:gd name="T22" fmla="*/ 0 w 89"/>
              <a:gd name="T23" fmla="*/ 42 h 89"/>
              <a:gd name="T24" fmla="*/ 0 w 89"/>
              <a:gd name="T25" fmla="*/ 50 h 89"/>
              <a:gd name="T26" fmla="*/ 1 w 89"/>
              <a:gd name="T27" fmla="*/ 58 h 89"/>
              <a:gd name="T28" fmla="*/ 4 w 89"/>
              <a:gd name="T29" fmla="*/ 66 h 89"/>
              <a:gd name="T30" fmla="*/ 9 w 89"/>
              <a:gd name="T31" fmla="*/ 73 h 89"/>
              <a:gd name="T32" fmla="*/ 15 w 89"/>
              <a:gd name="T33" fmla="*/ 79 h 89"/>
              <a:gd name="T34" fmla="*/ 23 w 89"/>
              <a:gd name="T35" fmla="*/ 84 h 89"/>
              <a:gd name="T36" fmla="*/ 30 w 89"/>
              <a:gd name="T37" fmla="*/ 87 h 89"/>
              <a:gd name="T38" fmla="*/ 39 w 89"/>
              <a:gd name="T39" fmla="*/ 89 h 89"/>
              <a:gd name="T40" fmla="*/ 48 w 89"/>
              <a:gd name="T41" fmla="*/ 89 h 89"/>
              <a:gd name="T42" fmla="*/ 56 w 89"/>
              <a:gd name="T43" fmla="*/ 87 h 89"/>
              <a:gd name="T44" fmla="*/ 64 w 89"/>
              <a:gd name="T45" fmla="*/ 84 h 89"/>
              <a:gd name="T46" fmla="*/ 71 w 89"/>
              <a:gd name="T47" fmla="*/ 78 h 89"/>
              <a:gd name="T48" fmla="*/ 78 w 89"/>
              <a:gd name="T49" fmla="*/ 72 h 89"/>
              <a:gd name="T50" fmla="*/ 83 w 89"/>
              <a:gd name="T51" fmla="*/ 64 h 89"/>
              <a:gd name="T52" fmla="*/ 86 w 89"/>
              <a:gd name="T53" fmla="*/ 56 h 89"/>
              <a:gd name="T54" fmla="*/ 89 w 89"/>
              <a:gd name="T55" fmla="*/ 47 h 89"/>
              <a:gd name="T56" fmla="*/ 89 w 89"/>
              <a:gd name="T57" fmla="*/ 39 h 89"/>
              <a:gd name="T58" fmla="*/ 87 w 89"/>
              <a:gd name="T59" fmla="*/ 31 h 89"/>
              <a:gd name="T60" fmla="*/ 84 w 89"/>
              <a:gd name="T61" fmla="*/ 22 h 89"/>
              <a:gd name="T62" fmla="*/ 80 w 89"/>
              <a:gd name="T63" fmla="*/ 16 h 89"/>
              <a:gd name="T64" fmla="*/ 73 w 89"/>
              <a:gd name="T65" fmla="*/ 9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89"/>
              <a:gd name="T101" fmla="*/ 89 w 89"/>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89">
                <a:moveTo>
                  <a:pt x="73" y="9"/>
                </a:moveTo>
                <a:lnTo>
                  <a:pt x="66" y="5"/>
                </a:lnTo>
                <a:lnTo>
                  <a:pt x="58" y="2"/>
                </a:lnTo>
                <a:lnTo>
                  <a:pt x="50" y="0"/>
                </a:lnTo>
                <a:lnTo>
                  <a:pt x="41" y="1"/>
                </a:lnTo>
                <a:lnTo>
                  <a:pt x="32" y="2"/>
                </a:lnTo>
                <a:lnTo>
                  <a:pt x="25" y="5"/>
                </a:lnTo>
                <a:lnTo>
                  <a:pt x="17" y="10"/>
                </a:lnTo>
                <a:lnTo>
                  <a:pt x="11" y="17"/>
                </a:lnTo>
                <a:lnTo>
                  <a:pt x="5" y="24"/>
                </a:lnTo>
                <a:lnTo>
                  <a:pt x="2" y="33"/>
                </a:lnTo>
                <a:lnTo>
                  <a:pt x="0" y="42"/>
                </a:lnTo>
                <a:lnTo>
                  <a:pt x="0" y="50"/>
                </a:lnTo>
                <a:lnTo>
                  <a:pt x="1" y="58"/>
                </a:lnTo>
                <a:lnTo>
                  <a:pt x="4" y="66"/>
                </a:lnTo>
                <a:lnTo>
                  <a:pt x="9" y="73"/>
                </a:lnTo>
                <a:lnTo>
                  <a:pt x="15" y="79"/>
                </a:lnTo>
                <a:lnTo>
                  <a:pt x="23" y="84"/>
                </a:lnTo>
                <a:lnTo>
                  <a:pt x="30" y="87"/>
                </a:lnTo>
                <a:lnTo>
                  <a:pt x="39" y="89"/>
                </a:lnTo>
                <a:lnTo>
                  <a:pt x="48" y="89"/>
                </a:lnTo>
                <a:lnTo>
                  <a:pt x="56" y="87"/>
                </a:lnTo>
                <a:lnTo>
                  <a:pt x="64" y="84"/>
                </a:lnTo>
                <a:lnTo>
                  <a:pt x="71" y="78"/>
                </a:lnTo>
                <a:lnTo>
                  <a:pt x="78" y="72"/>
                </a:lnTo>
                <a:lnTo>
                  <a:pt x="83" y="64"/>
                </a:lnTo>
                <a:lnTo>
                  <a:pt x="86" y="56"/>
                </a:lnTo>
                <a:lnTo>
                  <a:pt x="89" y="47"/>
                </a:lnTo>
                <a:lnTo>
                  <a:pt x="89" y="39"/>
                </a:lnTo>
                <a:lnTo>
                  <a:pt x="87" y="31"/>
                </a:lnTo>
                <a:lnTo>
                  <a:pt x="84" y="22"/>
                </a:lnTo>
                <a:lnTo>
                  <a:pt x="80" y="16"/>
                </a:lnTo>
                <a:lnTo>
                  <a:pt x="7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1392238" y="5114702"/>
            <a:ext cx="69850" cy="71437"/>
          </a:xfrm>
          <a:custGeom>
            <a:avLst/>
            <a:gdLst>
              <a:gd name="T0" fmla="*/ 73 w 88"/>
              <a:gd name="T1" fmla="*/ 10 h 89"/>
              <a:gd name="T2" fmla="*/ 66 w 88"/>
              <a:gd name="T3" fmla="*/ 5 h 89"/>
              <a:gd name="T4" fmla="*/ 58 w 88"/>
              <a:gd name="T5" fmla="*/ 2 h 89"/>
              <a:gd name="T6" fmla="*/ 50 w 88"/>
              <a:gd name="T7" fmla="*/ 0 h 89"/>
              <a:gd name="T8" fmla="*/ 41 w 88"/>
              <a:gd name="T9" fmla="*/ 1 h 89"/>
              <a:gd name="T10" fmla="*/ 33 w 88"/>
              <a:gd name="T11" fmla="*/ 2 h 89"/>
              <a:gd name="T12" fmla="*/ 25 w 88"/>
              <a:gd name="T13" fmla="*/ 5 h 89"/>
              <a:gd name="T14" fmla="*/ 18 w 88"/>
              <a:gd name="T15" fmla="*/ 11 h 89"/>
              <a:gd name="T16" fmla="*/ 11 w 88"/>
              <a:gd name="T17" fmla="*/ 17 h 89"/>
              <a:gd name="T18" fmla="*/ 6 w 88"/>
              <a:gd name="T19" fmla="*/ 25 h 89"/>
              <a:gd name="T20" fmla="*/ 3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6 w 88"/>
              <a:gd name="T33" fmla="*/ 80 h 89"/>
              <a:gd name="T34" fmla="*/ 22 w 88"/>
              <a:gd name="T35" fmla="*/ 84 h 89"/>
              <a:gd name="T36" fmla="*/ 31 w 88"/>
              <a:gd name="T37" fmla="*/ 87 h 89"/>
              <a:gd name="T38" fmla="*/ 38 w 88"/>
              <a:gd name="T39" fmla="*/ 89 h 89"/>
              <a:gd name="T40" fmla="*/ 47 w 88"/>
              <a:gd name="T41" fmla="*/ 89 h 89"/>
              <a:gd name="T42" fmla="*/ 55 w 88"/>
              <a:gd name="T43" fmla="*/ 87 h 89"/>
              <a:gd name="T44" fmla="*/ 63 w 88"/>
              <a:gd name="T45" fmla="*/ 84 h 89"/>
              <a:gd name="T46" fmla="*/ 71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4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8" y="2"/>
                </a:lnTo>
                <a:lnTo>
                  <a:pt x="50" y="0"/>
                </a:lnTo>
                <a:lnTo>
                  <a:pt x="41" y="1"/>
                </a:lnTo>
                <a:lnTo>
                  <a:pt x="33" y="2"/>
                </a:lnTo>
                <a:lnTo>
                  <a:pt x="25" y="5"/>
                </a:lnTo>
                <a:lnTo>
                  <a:pt x="18" y="11"/>
                </a:lnTo>
                <a:lnTo>
                  <a:pt x="11" y="17"/>
                </a:lnTo>
                <a:lnTo>
                  <a:pt x="6" y="25"/>
                </a:lnTo>
                <a:lnTo>
                  <a:pt x="3" y="33"/>
                </a:lnTo>
                <a:lnTo>
                  <a:pt x="0" y="42"/>
                </a:lnTo>
                <a:lnTo>
                  <a:pt x="0" y="51"/>
                </a:lnTo>
                <a:lnTo>
                  <a:pt x="1" y="59"/>
                </a:lnTo>
                <a:lnTo>
                  <a:pt x="5" y="67"/>
                </a:lnTo>
                <a:lnTo>
                  <a:pt x="9" y="74"/>
                </a:lnTo>
                <a:lnTo>
                  <a:pt x="16" y="80"/>
                </a:lnTo>
                <a:lnTo>
                  <a:pt x="22" y="84"/>
                </a:lnTo>
                <a:lnTo>
                  <a:pt x="31" y="87"/>
                </a:lnTo>
                <a:lnTo>
                  <a:pt x="38" y="89"/>
                </a:lnTo>
                <a:lnTo>
                  <a:pt x="47" y="89"/>
                </a:lnTo>
                <a:lnTo>
                  <a:pt x="55" y="87"/>
                </a:lnTo>
                <a:lnTo>
                  <a:pt x="63" y="84"/>
                </a:lnTo>
                <a:lnTo>
                  <a:pt x="71" y="79"/>
                </a:lnTo>
                <a:lnTo>
                  <a:pt x="77" y="72"/>
                </a:lnTo>
                <a:lnTo>
                  <a:pt x="82" y="65"/>
                </a:lnTo>
                <a:lnTo>
                  <a:pt x="86" y="56"/>
                </a:lnTo>
                <a:lnTo>
                  <a:pt x="88" y="47"/>
                </a:lnTo>
                <a:lnTo>
                  <a:pt x="88" y="39"/>
                </a:lnTo>
                <a:lnTo>
                  <a:pt x="87" y="30"/>
                </a:lnTo>
                <a:lnTo>
                  <a:pt x="84"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1198563" y="4727352"/>
            <a:ext cx="69850" cy="71437"/>
          </a:xfrm>
          <a:custGeom>
            <a:avLst/>
            <a:gdLst>
              <a:gd name="T0" fmla="*/ 74 w 89"/>
              <a:gd name="T1" fmla="*/ 9 h 90"/>
              <a:gd name="T2" fmla="*/ 66 w 89"/>
              <a:gd name="T3" fmla="*/ 5 h 90"/>
              <a:gd name="T4" fmla="*/ 59 w 89"/>
              <a:gd name="T5" fmla="*/ 2 h 90"/>
              <a:gd name="T6" fmla="*/ 50 w 89"/>
              <a:gd name="T7" fmla="*/ 0 h 90"/>
              <a:gd name="T8" fmla="*/ 41 w 89"/>
              <a:gd name="T9" fmla="*/ 1 h 90"/>
              <a:gd name="T10" fmla="*/ 33 w 89"/>
              <a:gd name="T11" fmla="*/ 2 h 90"/>
              <a:gd name="T12" fmla="*/ 25 w 89"/>
              <a:gd name="T13" fmla="*/ 6 h 90"/>
              <a:gd name="T14" fmla="*/ 18 w 89"/>
              <a:gd name="T15" fmla="*/ 11 h 90"/>
              <a:gd name="T16" fmla="*/ 11 w 89"/>
              <a:gd name="T17" fmla="*/ 18 h 90"/>
              <a:gd name="T18" fmla="*/ 6 w 89"/>
              <a:gd name="T19" fmla="*/ 25 h 90"/>
              <a:gd name="T20" fmla="*/ 2 w 89"/>
              <a:gd name="T21" fmla="*/ 34 h 90"/>
              <a:gd name="T22" fmla="*/ 0 w 89"/>
              <a:gd name="T23" fmla="*/ 43 h 90"/>
              <a:gd name="T24" fmla="*/ 0 w 89"/>
              <a:gd name="T25" fmla="*/ 51 h 90"/>
              <a:gd name="T26" fmla="*/ 1 w 89"/>
              <a:gd name="T27" fmla="*/ 59 h 90"/>
              <a:gd name="T28" fmla="*/ 5 w 89"/>
              <a:gd name="T29" fmla="*/ 68 h 90"/>
              <a:gd name="T30" fmla="*/ 9 w 89"/>
              <a:gd name="T31" fmla="*/ 74 h 90"/>
              <a:gd name="T32" fmla="*/ 15 w 89"/>
              <a:gd name="T33" fmla="*/ 81 h 90"/>
              <a:gd name="T34" fmla="*/ 23 w 89"/>
              <a:gd name="T35" fmla="*/ 85 h 90"/>
              <a:gd name="T36" fmla="*/ 31 w 89"/>
              <a:gd name="T37" fmla="*/ 88 h 90"/>
              <a:gd name="T38" fmla="*/ 39 w 89"/>
              <a:gd name="T39" fmla="*/ 90 h 90"/>
              <a:gd name="T40" fmla="*/ 48 w 89"/>
              <a:gd name="T41" fmla="*/ 89 h 90"/>
              <a:gd name="T42" fmla="*/ 56 w 89"/>
              <a:gd name="T43" fmla="*/ 88 h 90"/>
              <a:gd name="T44" fmla="*/ 64 w 89"/>
              <a:gd name="T45" fmla="*/ 84 h 90"/>
              <a:gd name="T46" fmla="*/ 72 w 89"/>
              <a:gd name="T47" fmla="*/ 78 h 90"/>
              <a:gd name="T48" fmla="*/ 78 w 89"/>
              <a:gd name="T49" fmla="*/ 72 h 90"/>
              <a:gd name="T50" fmla="*/ 83 w 89"/>
              <a:gd name="T51" fmla="*/ 64 h 90"/>
              <a:gd name="T52" fmla="*/ 87 w 89"/>
              <a:gd name="T53" fmla="*/ 56 h 90"/>
              <a:gd name="T54" fmla="*/ 89 w 89"/>
              <a:gd name="T55" fmla="*/ 47 h 90"/>
              <a:gd name="T56" fmla="*/ 89 w 89"/>
              <a:gd name="T57" fmla="*/ 39 h 90"/>
              <a:gd name="T58" fmla="*/ 88 w 89"/>
              <a:gd name="T59" fmla="*/ 31 h 90"/>
              <a:gd name="T60" fmla="*/ 85 w 89"/>
              <a:gd name="T61" fmla="*/ 22 h 90"/>
              <a:gd name="T62" fmla="*/ 80 w 89"/>
              <a:gd name="T63" fmla="*/ 16 h 90"/>
              <a:gd name="T64" fmla="*/ 74 w 89"/>
              <a:gd name="T65" fmla="*/ 9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0"/>
              <a:gd name="T101" fmla="*/ 89 w 89"/>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0">
                <a:moveTo>
                  <a:pt x="74" y="9"/>
                </a:moveTo>
                <a:lnTo>
                  <a:pt x="66" y="5"/>
                </a:lnTo>
                <a:lnTo>
                  <a:pt x="59" y="2"/>
                </a:lnTo>
                <a:lnTo>
                  <a:pt x="50" y="0"/>
                </a:lnTo>
                <a:lnTo>
                  <a:pt x="41" y="1"/>
                </a:lnTo>
                <a:lnTo>
                  <a:pt x="33" y="2"/>
                </a:lnTo>
                <a:lnTo>
                  <a:pt x="25" y="6"/>
                </a:lnTo>
                <a:lnTo>
                  <a:pt x="18" y="11"/>
                </a:lnTo>
                <a:lnTo>
                  <a:pt x="11" y="18"/>
                </a:lnTo>
                <a:lnTo>
                  <a:pt x="6" y="25"/>
                </a:lnTo>
                <a:lnTo>
                  <a:pt x="2" y="34"/>
                </a:lnTo>
                <a:lnTo>
                  <a:pt x="0" y="43"/>
                </a:lnTo>
                <a:lnTo>
                  <a:pt x="0" y="51"/>
                </a:lnTo>
                <a:lnTo>
                  <a:pt x="1" y="59"/>
                </a:lnTo>
                <a:lnTo>
                  <a:pt x="5" y="68"/>
                </a:lnTo>
                <a:lnTo>
                  <a:pt x="9" y="74"/>
                </a:lnTo>
                <a:lnTo>
                  <a:pt x="15" y="81"/>
                </a:lnTo>
                <a:lnTo>
                  <a:pt x="23" y="85"/>
                </a:lnTo>
                <a:lnTo>
                  <a:pt x="31" y="88"/>
                </a:lnTo>
                <a:lnTo>
                  <a:pt x="39" y="90"/>
                </a:lnTo>
                <a:lnTo>
                  <a:pt x="48" y="89"/>
                </a:lnTo>
                <a:lnTo>
                  <a:pt x="56" y="88"/>
                </a:lnTo>
                <a:lnTo>
                  <a:pt x="64" y="84"/>
                </a:lnTo>
                <a:lnTo>
                  <a:pt x="72" y="78"/>
                </a:lnTo>
                <a:lnTo>
                  <a:pt x="78" y="72"/>
                </a:lnTo>
                <a:lnTo>
                  <a:pt x="83" y="64"/>
                </a:lnTo>
                <a:lnTo>
                  <a:pt x="87" y="56"/>
                </a:lnTo>
                <a:lnTo>
                  <a:pt x="89" y="47"/>
                </a:lnTo>
                <a:lnTo>
                  <a:pt x="89" y="39"/>
                </a:lnTo>
                <a:lnTo>
                  <a:pt x="88" y="31"/>
                </a:lnTo>
                <a:lnTo>
                  <a:pt x="85" y="22"/>
                </a:lnTo>
                <a:lnTo>
                  <a:pt x="80" y="16"/>
                </a:lnTo>
                <a:lnTo>
                  <a:pt x="7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958850" y="5073427"/>
            <a:ext cx="71438" cy="71437"/>
          </a:xfrm>
          <a:custGeom>
            <a:avLst/>
            <a:gdLst>
              <a:gd name="T0" fmla="*/ 73 w 88"/>
              <a:gd name="T1" fmla="*/ 10 h 90"/>
              <a:gd name="T2" fmla="*/ 66 w 88"/>
              <a:gd name="T3" fmla="*/ 5 h 90"/>
              <a:gd name="T4" fmla="*/ 58 w 88"/>
              <a:gd name="T5" fmla="*/ 2 h 90"/>
              <a:gd name="T6" fmla="*/ 50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9 w 88"/>
              <a:gd name="T31" fmla="*/ 73 h 90"/>
              <a:gd name="T32" fmla="*/ 15 w 88"/>
              <a:gd name="T33" fmla="*/ 80 h 90"/>
              <a:gd name="T34" fmla="*/ 23 w 88"/>
              <a:gd name="T35" fmla="*/ 84 h 90"/>
              <a:gd name="T36" fmla="*/ 30 w 88"/>
              <a:gd name="T37" fmla="*/ 87 h 90"/>
              <a:gd name="T38" fmla="*/ 39 w 88"/>
              <a:gd name="T39" fmla="*/ 90 h 90"/>
              <a:gd name="T40" fmla="*/ 47 w 88"/>
              <a:gd name="T41" fmla="*/ 90 h 90"/>
              <a:gd name="T42" fmla="*/ 56 w 88"/>
              <a:gd name="T43" fmla="*/ 87 h 90"/>
              <a:gd name="T44" fmla="*/ 64 w 88"/>
              <a:gd name="T45" fmla="*/ 84 h 90"/>
              <a:gd name="T46" fmla="*/ 71 w 88"/>
              <a:gd name="T47" fmla="*/ 79 h 90"/>
              <a:gd name="T48" fmla="*/ 78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50" y="0"/>
                </a:lnTo>
                <a:lnTo>
                  <a:pt x="41" y="1"/>
                </a:lnTo>
                <a:lnTo>
                  <a:pt x="32" y="2"/>
                </a:lnTo>
                <a:lnTo>
                  <a:pt x="25" y="5"/>
                </a:lnTo>
                <a:lnTo>
                  <a:pt x="17" y="11"/>
                </a:lnTo>
                <a:lnTo>
                  <a:pt x="11" y="17"/>
                </a:lnTo>
                <a:lnTo>
                  <a:pt x="5" y="25"/>
                </a:lnTo>
                <a:lnTo>
                  <a:pt x="2" y="33"/>
                </a:lnTo>
                <a:lnTo>
                  <a:pt x="0" y="42"/>
                </a:lnTo>
                <a:lnTo>
                  <a:pt x="0" y="51"/>
                </a:lnTo>
                <a:lnTo>
                  <a:pt x="1" y="58"/>
                </a:lnTo>
                <a:lnTo>
                  <a:pt x="4" y="67"/>
                </a:lnTo>
                <a:lnTo>
                  <a:pt x="9" y="73"/>
                </a:lnTo>
                <a:lnTo>
                  <a:pt x="15" y="80"/>
                </a:lnTo>
                <a:lnTo>
                  <a:pt x="23" y="84"/>
                </a:lnTo>
                <a:lnTo>
                  <a:pt x="30" y="87"/>
                </a:lnTo>
                <a:lnTo>
                  <a:pt x="39" y="90"/>
                </a:lnTo>
                <a:lnTo>
                  <a:pt x="47" y="90"/>
                </a:lnTo>
                <a:lnTo>
                  <a:pt x="56" y="87"/>
                </a:lnTo>
                <a:lnTo>
                  <a:pt x="64" y="84"/>
                </a:lnTo>
                <a:lnTo>
                  <a:pt x="71" y="79"/>
                </a:lnTo>
                <a:lnTo>
                  <a:pt x="78"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1631950" y="4686077"/>
            <a:ext cx="69850" cy="69850"/>
          </a:xfrm>
          <a:custGeom>
            <a:avLst/>
            <a:gdLst>
              <a:gd name="T0" fmla="*/ 73 w 88"/>
              <a:gd name="T1" fmla="*/ 8 h 88"/>
              <a:gd name="T2" fmla="*/ 66 w 88"/>
              <a:gd name="T3" fmla="*/ 4 h 88"/>
              <a:gd name="T4" fmla="*/ 58 w 88"/>
              <a:gd name="T5" fmla="*/ 1 h 88"/>
              <a:gd name="T6" fmla="*/ 49 w 88"/>
              <a:gd name="T7" fmla="*/ 0 h 88"/>
              <a:gd name="T8" fmla="*/ 41 w 88"/>
              <a:gd name="T9" fmla="*/ 0 h 88"/>
              <a:gd name="T10" fmla="*/ 32 w 88"/>
              <a:gd name="T11" fmla="*/ 2 h 88"/>
              <a:gd name="T12" fmla="*/ 25 w 88"/>
              <a:gd name="T13" fmla="*/ 5 h 88"/>
              <a:gd name="T14" fmla="*/ 17 w 88"/>
              <a:gd name="T15" fmla="*/ 10 h 88"/>
              <a:gd name="T16" fmla="*/ 11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8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80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6" y="4"/>
                </a:lnTo>
                <a:lnTo>
                  <a:pt x="58" y="1"/>
                </a:lnTo>
                <a:lnTo>
                  <a:pt x="49" y="0"/>
                </a:lnTo>
                <a:lnTo>
                  <a:pt x="41" y="0"/>
                </a:lnTo>
                <a:lnTo>
                  <a:pt x="32" y="2"/>
                </a:lnTo>
                <a:lnTo>
                  <a:pt x="25" y="5"/>
                </a:lnTo>
                <a:lnTo>
                  <a:pt x="17" y="10"/>
                </a:lnTo>
                <a:lnTo>
                  <a:pt x="11" y="17"/>
                </a:lnTo>
                <a:lnTo>
                  <a:pt x="5" y="25"/>
                </a:lnTo>
                <a:lnTo>
                  <a:pt x="2" y="33"/>
                </a:lnTo>
                <a:lnTo>
                  <a:pt x="0" y="42"/>
                </a:lnTo>
                <a:lnTo>
                  <a:pt x="0" y="50"/>
                </a:lnTo>
                <a:lnTo>
                  <a:pt x="1" y="58"/>
                </a:lnTo>
                <a:lnTo>
                  <a:pt x="3" y="67"/>
                </a:lnTo>
                <a:lnTo>
                  <a:pt x="7" y="73"/>
                </a:lnTo>
                <a:lnTo>
                  <a:pt x="14" y="80"/>
                </a:lnTo>
                <a:lnTo>
                  <a:pt x="21" y="84"/>
                </a:lnTo>
                <a:lnTo>
                  <a:pt x="29" y="87"/>
                </a:lnTo>
                <a:lnTo>
                  <a:pt x="38"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80"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2860675" y="5041677"/>
            <a:ext cx="71438" cy="71437"/>
          </a:xfrm>
          <a:custGeom>
            <a:avLst/>
            <a:gdLst>
              <a:gd name="T0" fmla="*/ 73 w 88"/>
              <a:gd name="T1" fmla="*/ 10 h 91"/>
              <a:gd name="T2" fmla="*/ 66 w 88"/>
              <a:gd name="T3" fmla="*/ 5 h 91"/>
              <a:gd name="T4" fmla="*/ 58 w 88"/>
              <a:gd name="T5" fmla="*/ 2 h 91"/>
              <a:gd name="T6" fmla="*/ 49 w 88"/>
              <a:gd name="T7" fmla="*/ 0 h 91"/>
              <a:gd name="T8" fmla="*/ 41 w 88"/>
              <a:gd name="T9" fmla="*/ 1 h 91"/>
              <a:gd name="T10" fmla="*/ 32 w 88"/>
              <a:gd name="T11" fmla="*/ 2 h 91"/>
              <a:gd name="T12" fmla="*/ 25 w 88"/>
              <a:gd name="T13" fmla="*/ 6 h 91"/>
              <a:gd name="T14" fmla="*/ 17 w 88"/>
              <a:gd name="T15" fmla="*/ 12 h 91"/>
              <a:gd name="T16" fmla="*/ 11 w 88"/>
              <a:gd name="T17" fmla="*/ 18 h 91"/>
              <a:gd name="T18" fmla="*/ 5 w 88"/>
              <a:gd name="T19" fmla="*/ 26 h 91"/>
              <a:gd name="T20" fmla="*/ 2 w 88"/>
              <a:gd name="T21" fmla="*/ 34 h 91"/>
              <a:gd name="T22" fmla="*/ 0 w 88"/>
              <a:gd name="T23" fmla="*/ 43 h 91"/>
              <a:gd name="T24" fmla="*/ 0 w 88"/>
              <a:gd name="T25" fmla="*/ 52 h 91"/>
              <a:gd name="T26" fmla="*/ 1 w 88"/>
              <a:gd name="T27" fmla="*/ 59 h 91"/>
              <a:gd name="T28" fmla="*/ 4 w 88"/>
              <a:gd name="T29" fmla="*/ 68 h 91"/>
              <a:gd name="T30" fmla="*/ 8 w 88"/>
              <a:gd name="T31" fmla="*/ 74 h 91"/>
              <a:gd name="T32" fmla="*/ 15 w 88"/>
              <a:gd name="T33" fmla="*/ 81 h 91"/>
              <a:gd name="T34" fmla="*/ 22 w 88"/>
              <a:gd name="T35" fmla="*/ 85 h 91"/>
              <a:gd name="T36" fmla="*/ 30 w 88"/>
              <a:gd name="T37" fmla="*/ 88 h 91"/>
              <a:gd name="T38" fmla="*/ 39 w 88"/>
              <a:gd name="T39" fmla="*/ 91 h 91"/>
              <a:gd name="T40" fmla="*/ 47 w 88"/>
              <a:gd name="T41" fmla="*/ 90 h 91"/>
              <a:gd name="T42" fmla="*/ 56 w 88"/>
              <a:gd name="T43" fmla="*/ 88 h 91"/>
              <a:gd name="T44" fmla="*/ 63 w 88"/>
              <a:gd name="T45" fmla="*/ 84 h 91"/>
              <a:gd name="T46" fmla="*/ 71 w 88"/>
              <a:gd name="T47" fmla="*/ 79 h 91"/>
              <a:gd name="T48" fmla="*/ 77 w 88"/>
              <a:gd name="T49" fmla="*/ 72 h 91"/>
              <a:gd name="T50" fmla="*/ 83 w 88"/>
              <a:gd name="T51" fmla="*/ 65 h 91"/>
              <a:gd name="T52" fmla="*/ 86 w 88"/>
              <a:gd name="T53" fmla="*/ 56 h 91"/>
              <a:gd name="T54" fmla="*/ 88 w 88"/>
              <a:gd name="T55" fmla="*/ 47 h 91"/>
              <a:gd name="T56" fmla="*/ 88 w 88"/>
              <a:gd name="T57" fmla="*/ 40 h 91"/>
              <a:gd name="T58" fmla="*/ 87 w 88"/>
              <a:gd name="T59" fmla="*/ 31 h 91"/>
              <a:gd name="T60" fmla="*/ 84 w 88"/>
              <a:gd name="T61" fmla="*/ 23 h 91"/>
              <a:gd name="T62" fmla="*/ 80 w 88"/>
              <a:gd name="T63" fmla="*/ 16 h 91"/>
              <a:gd name="T64" fmla="*/ 73 w 88"/>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1"/>
              <a:gd name="T101" fmla="*/ 88 w 88"/>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1">
                <a:moveTo>
                  <a:pt x="73" y="10"/>
                </a:moveTo>
                <a:lnTo>
                  <a:pt x="66" y="5"/>
                </a:lnTo>
                <a:lnTo>
                  <a:pt x="58" y="2"/>
                </a:lnTo>
                <a:lnTo>
                  <a:pt x="49" y="0"/>
                </a:lnTo>
                <a:lnTo>
                  <a:pt x="41" y="1"/>
                </a:lnTo>
                <a:lnTo>
                  <a:pt x="32" y="2"/>
                </a:lnTo>
                <a:lnTo>
                  <a:pt x="25" y="6"/>
                </a:lnTo>
                <a:lnTo>
                  <a:pt x="17" y="12"/>
                </a:lnTo>
                <a:lnTo>
                  <a:pt x="11" y="18"/>
                </a:lnTo>
                <a:lnTo>
                  <a:pt x="5" y="26"/>
                </a:lnTo>
                <a:lnTo>
                  <a:pt x="2" y="34"/>
                </a:lnTo>
                <a:lnTo>
                  <a:pt x="0" y="43"/>
                </a:lnTo>
                <a:lnTo>
                  <a:pt x="0" y="52"/>
                </a:lnTo>
                <a:lnTo>
                  <a:pt x="1" y="59"/>
                </a:lnTo>
                <a:lnTo>
                  <a:pt x="4" y="68"/>
                </a:lnTo>
                <a:lnTo>
                  <a:pt x="8" y="74"/>
                </a:lnTo>
                <a:lnTo>
                  <a:pt x="15" y="81"/>
                </a:lnTo>
                <a:lnTo>
                  <a:pt x="22" y="85"/>
                </a:lnTo>
                <a:lnTo>
                  <a:pt x="30" y="88"/>
                </a:lnTo>
                <a:lnTo>
                  <a:pt x="39" y="91"/>
                </a:lnTo>
                <a:lnTo>
                  <a:pt x="47" y="90"/>
                </a:lnTo>
                <a:lnTo>
                  <a:pt x="56" y="88"/>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3384550" y="5073427"/>
            <a:ext cx="71438" cy="71437"/>
          </a:xfrm>
          <a:custGeom>
            <a:avLst/>
            <a:gdLst>
              <a:gd name="T0" fmla="*/ 73 w 88"/>
              <a:gd name="T1" fmla="*/ 10 h 90"/>
              <a:gd name="T2" fmla="*/ 66 w 88"/>
              <a:gd name="T3" fmla="*/ 5 h 90"/>
              <a:gd name="T4" fmla="*/ 58 w 88"/>
              <a:gd name="T5" fmla="*/ 2 h 90"/>
              <a:gd name="T6" fmla="*/ 49 w 88"/>
              <a:gd name="T7" fmla="*/ 0 h 90"/>
              <a:gd name="T8" fmla="*/ 41 w 88"/>
              <a:gd name="T9" fmla="*/ 1 h 90"/>
              <a:gd name="T10" fmla="*/ 32 w 88"/>
              <a:gd name="T11" fmla="*/ 2 h 90"/>
              <a:gd name="T12" fmla="*/ 25 w 88"/>
              <a:gd name="T13" fmla="*/ 5 h 90"/>
              <a:gd name="T14" fmla="*/ 17 w 88"/>
              <a:gd name="T15" fmla="*/ 11 h 90"/>
              <a:gd name="T16" fmla="*/ 11 w 88"/>
              <a:gd name="T17" fmla="*/ 17 h 90"/>
              <a:gd name="T18" fmla="*/ 5 w 88"/>
              <a:gd name="T19" fmla="*/ 25 h 90"/>
              <a:gd name="T20" fmla="*/ 2 w 88"/>
              <a:gd name="T21" fmla="*/ 33 h 90"/>
              <a:gd name="T22" fmla="*/ 0 w 88"/>
              <a:gd name="T23" fmla="*/ 42 h 90"/>
              <a:gd name="T24" fmla="*/ 0 w 88"/>
              <a:gd name="T25" fmla="*/ 51 h 90"/>
              <a:gd name="T26" fmla="*/ 1 w 88"/>
              <a:gd name="T27" fmla="*/ 58 h 90"/>
              <a:gd name="T28" fmla="*/ 4 w 88"/>
              <a:gd name="T29" fmla="*/ 67 h 90"/>
              <a:gd name="T30" fmla="*/ 8 w 88"/>
              <a:gd name="T31" fmla="*/ 73 h 90"/>
              <a:gd name="T32" fmla="*/ 15 w 88"/>
              <a:gd name="T33" fmla="*/ 80 h 90"/>
              <a:gd name="T34" fmla="*/ 22 w 88"/>
              <a:gd name="T35" fmla="*/ 84 h 90"/>
              <a:gd name="T36" fmla="*/ 30 w 88"/>
              <a:gd name="T37" fmla="*/ 87 h 90"/>
              <a:gd name="T38" fmla="*/ 39 w 88"/>
              <a:gd name="T39" fmla="*/ 90 h 90"/>
              <a:gd name="T40" fmla="*/ 47 w 88"/>
              <a:gd name="T41" fmla="*/ 90 h 90"/>
              <a:gd name="T42" fmla="*/ 56 w 88"/>
              <a:gd name="T43" fmla="*/ 87 h 90"/>
              <a:gd name="T44" fmla="*/ 63 w 88"/>
              <a:gd name="T45" fmla="*/ 84 h 90"/>
              <a:gd name="T46" fmla="*/ 71 w 88"/>
              <a:gd name="T47" fmla="*/ 79 h 90"/>
              <a:gd name="T48" fmla="*/ 77 w 88"/>
              <a:gd name="T49" fmla="*/ 72 h 90"/>
              <a:gd name="T50" fmla="*/ 83 w 88"/>
              <a:gd name="T51" fmla="*/ 65 h 90"/>
              <a:gd name="T52" fmla="*/ 86 w 88"/>
              <a:gd name="T53" fmla="*/ 56 h 90"/>
              <a:gd name="T54" fmla="*/ 88 w 88"/>
              <a:gd name="T55" fmla="*/ 47 h 90"/>
              <a:gd name="T56" fmla="*/ 88 w 88"/>
              <a:gd name="T57" fmla="*/ 40 h 90"/>
              <a:gd name="T58" fmla="*/ 87 w 88"/>
              <a:gd name="T59" fmla="*/ 31 h 90"/>
              <a:gd name="T60" fmla="*/ 84 w 88"/>
              <a:gd name="T61" fmla="*/ 23 h 90"/>
              <a:gd name="T62" fmla="*/ 80 w 88"/>
              <a:gd name="T63" fmla="*/ 16 h 90"/>
              <a:gd name="T64" fmla="*/ 73 w 88"/>
              <a:gd name="T65" fmla="*/ 10 h 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90"/>
              <a:gd name="T101" fmla="*/ 88 w 88"/>
              <a:gd name="T102" fmla="*/ 90 h 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90">
                <a:moveTo>
                  <a:pt x="73" y="10"/>
                </a:moveTo>
                <a:lnTo>
                  <a:pt x="66" y="5"/>
                </a:lnTo>
                <a:lnTo>
                  <a:pt x="58" y="2"/>
                </a:lnTo>
                <a:lnTo>
                  <a:pt x="49" y="0"/>
                </a:lnTo>
                <a:lnTo>
                  <a:pt x="41" y="1"/>
                </a:lnTo>
                <a:lnTo>
                  <a:pt x="32" y="2"/>
                </a:lnTo>
                <a:lnTo>
                  <a:pt x="25" y="5"/>
                </a:lnTo>
                <a:lnTo>
                  <a:pt x="17" y="11"/>
                </a:lnTo>
                <a:lnTo>
                  <a:pt x="11" y="17"/>
                </a:lnTo>
                <a:lnTo>
                  <a:pt x="5" y="25"/>
                </a:lnTo>
                <a:lnTo>
                  <a:pt x="2" y="33"/>
                </a:lnTo>
                <a:lnTo>
                  <a:pt x="0" y="42"/>
                </a:lnTo>
                <a:lnTo>
                  <a:pt x="0" y="51"/>
                </a:lnTo>
                <a:lnTo>
                  <a:pt x="1" y="58"/>
                </a:lnTo>
                <a:lnTo>
                  <a:pt x="4" y="67"/>
                </a:lnTo>
                <a:lnTo>
                  <a:pt x="8" y="73"/>
                </a:lnTo>
                <a:lnTo>
                  <a:pt x="15" y="80"/>
                </a:lnTo>
                <a:lnTo>
                  <a:pt x="22" y="84"/>
                </a:lnTo>
                <a:lnTo>
                  <a:pt x="30" y="87"/>
                </a:lnTo>
                <a:lnTo>
                  <a:pt x="39" y="90"/>
                </a:lnTo>
                <a:lnTo>
                  <a:pt x="47" y="90"/>
                </a:lnTo>
                <a:lnTo>
                  <a:pt x="56" y="87"/>
                </a:lnTo>
                <a:lnTo>
                  <a:pt x="63" y="84"/>
                </a:lnTo>
                <a:lnTo>
                  <a:pt x="71" y="79"/>
                </a:lnTo>
                <a:lnTo>
                  <a:pt x="77" y="72"/>
                </a:lnTo>
                <a:lnTo>
                  <a:pt x="83" y="65"/>
                </a:lnTo>
                <a:lnTo>
                  <a:pt x="86" y="56"/>
                </a:lnTo>
                <a:lnTo>
                  <a:pt x="88" y="47"/>
                </a:lnTo>
                <a:lnTo>
                  <a:pt x="88" y="40"/>
                </a:lnTo>
                <a:lnTo>
                  <a:pt x="87"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2235200" y="5114702"/>
            <a:ext cx="69850" cy="71437"/>
          </a:xfrm>
          <a:custGeom>
            <a:avLst/>
            <a:gdLst>
              <a:gd name="T0" fmla="*/ 73 w 88"/>
              <a:gd name="T1" fmla="*/ 10 h 89"/>
              <a:gd name="T2" fmla="*/ 66 w 88"/>
              <a:gd name="T3" fmla="*/ 5 h 89"/>
              <a:gd name="T4" fmla="*/ 57 w 88"/>
              <a:gd name="T5" fmla="*/ 2 h 89"/>
              <a:gd name="T6" fmla="*/ 50 w 88"/>
              <a:gd name="T7" fmla="*/ 0 h 89"/>
              <a:gd name="T8" fmla="*/ 41 w 88"/>
              <a:gd name="T9" fmla="*/ 1 h 89"/>
              <a:gd name="T10" fmla="*/ 33 w 88"/>
              <a:gd name="T11" fmla="*/ 2 h 89"/>
              <a:gd name="T12" fmla="*/ 25 w 88"/>
              <a:gd name="T13" fmla="*/ 5 h 89"/>
              <a:gd name="T14" fmla="*/ 17 w 88"/>
              <a:gd name="T15" fmla="*/ 11 h 89"/>
              <a:gd name="T16" fmla="*/ 11 w 88"/>
              <a:gd name="T17" fmla="*/ 17 h 89"/>
              <a:gd name="T18" fmla="*/ 6 w 88"/>
              <a:gd name="T19" fmla="*/ 25 h 89"/>
              <a:gd name="T20" fmla="*/ 2 w 88"/>
              <a:gd name="T21" fmla="*/ 33 h 89"/>
              <a:gd name="T22" fmla="*/ 0 w 88"/>
              <a:gd name="T23" fmla="*/ 42 h 89"/>
              <a:gd name="T24" fmla="*/ 0 w 88"/>
              <a:gd name="T25" fmla="*/ 51 h 89"/>
              <a:gd name="T26" fmla="*/ 1 w 88"/>
              <a:gd name="T27" fmla="*/ 59 h 89"/>
              <a:gd name="T28" fmla="*/ 5 w 88"/>
              <a:gd name="T29" fmla="*/ 67 h 89"/>
              <a:gd name="T30" fmla="*/ 9 w 88"/>
              <a:gd name="T31" fmla="*/ 74 h 89"/>
              <a:gd name="T32" fmla="*/ 15 w 88"/>
              <a:gd name="T33" fmla="*/ 80 h 89"/>
              <a:gd name="T34" fmla="*/ 22 w 88"/>
              <a:gd name="T35" fmla="*/ 84 h 89"/>
              <a:gd name="T36" fmla="*/ 30 w 88"/>
              <a:gd name="T37" fmla="*/ 87 h 89"/>
              <a:gd name="T38" fmla="*/ 38 w 88"/>
              <a:gd name="T39" fmla="*/ 89 h 89"/>
              <a:gd name="T40" fmla="*/ 47 w 88"/>
              <a:gd name="T41" fmla="*/ 89 h 89"/>
              <a:gd name="T42" fmla="*/ 55 w 88"/>
              <a:gd name="T43" fmla="*/ 87 h 89"/>
              <a:gd name="T44" fmla="*/ 63 w 88"/>
              <a:gd name="T45" fmla="*/ 84 h 89"/>
              <a:gd name="T46" fmla="*/ 70 w 88"/>
              <a:gd name="T47" fmla="*/ 79 h 89"/>
              <a:gd name="T48" fmla="*/ 77 w 88"/>
              <a:gd name="T49" fmla="*/ 72 h 89"/>
              <a:gd name="T50" fmla="*/ 82 w 88"/>
              <a:gd name="T51" fmla="*/ 65 h 89"/>
              <a:gd name="T52" fmla="*/ 86 w 88"/>
              <a:gd name="T53" fmla="*/ 56 h 89"/>
              <a:gd name="T54" fmla="*/ 88 w 88"/>
              <a:gd name="T55" fmla="*/ 47 h 89"/>
              <a:gd name="T56" fmla="*/ 88 w 88"/>
              <a:gd name="T57" fmla="*/ 39 h 89"/>
              <a:gd name="T58" fmla="*/ 87 w 88"/>
              <a:gd name="T59" fmla="*/ 30 h 89"/>
              <a:gd name="T60" fmla="*/ 83 w 88"/>
              <a:gd name="T61" fmla="*/ 22 h 89"/>
              <a:gd name="T62" fmla="*/ 79 w 88"/>
              <a:gd name="T63" fmla="*/ 15 h 89"/>
              <a:gd name="T64" fmla="*/ 73 w 88"/>
              <a:gd name="T65" fmla="*/ 10 h 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9"/>
              <a:gd name="T101" fmla="*/ 88 w 88"/>
              <a:gd name="T102" fmla="*/ 89 h 8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9">
                <a:moveTo>
                  <a:pt x="73" y="10"/>
                </a:moveTo>
                <a:lnTo>
                  <a:pt x="66" y="5"/>
                </a:lnTo>
                <a:lnTo>
                  <a:pt x="57" y="2"/>
                </a:lnTo>
                <a:lnTo>
                  <a:pt x="50" y="0"/>
                </a:lnTo>
                <a:lnTo>
                  <a:pt x="41" y="1"/>
                </a:lnTo>
                <a:lnTo>
                  <a:pt x="33" y="2"/>
                </a:lnTo>
                <a:lnTo>
                  <a:pt x="25" y="5"/>
                </a:lnTo>
                <a:lnTo>
                  <a:pt x="17" y="11"/>
                </a:lnTo>
                <a:lnTo>
                  <a:pt x="11" y="17"/>
                </a:lnTo>
                <a:lnTo>
                  <a:pt x="6" y="25"/>
                </a:lnTo>
                <a:lnTo>
                  <a:pt x="2" y="33"/>
                </a:lnTo>
                <a:lnTo>
                  <a:pt x="0" y="42"/>
                </a:lnTo>
                <a:lnTo>
                  <a:pt x="0" y="51"/>
                </a:lnTo>
                <a:lnTo>
                  <a:pt x="1" y="59"/>
                </a:lnTo>
                <a:lnTo>
                  <a:pt x="5" y="67"/>
                </a:lnTo>
                <a:lnTo>
                  <a:pt x="9" y="74"/>
                </a:lnTo>
                <a:lnTo>
                  <a:pt x="15" y="80"/>
                </a:lnTo>
                <a:lnTo>
                  <a:pt x="22" y="84"/>
                </a:lnTo>
                <a:lnTo>
                  <a:pt x="30" y="87"/>
                </a:lnTo>
                <a:lnTo>
                  <a:pt x="38" y="89"/>
                </a:lnTo>
                <a:lnTo>
                  <a:pt x="47" y="89"/>
                </a:lnTo>
                <a:lnTo>
                  <a:pt x="55" y="87"/>
                </a:lnTo>
                <a:lnTo>
                  <a:pt x="63" y="84"/>
                </a:lnTo>
                <a:lnTo>
                  <a:pt x="70" y="79"/>
                </a:lnTo>
                <a:lnTo>
                  <a:pt x="77" y="72"/>
                </a:lnTo>
                <a:lnTo>
                  <a:pt x="82" y="65"/>
                </a:lnTo>
                <a:lnTo>
                  <a:pt x="86" y="56"/>
                </a:lnTo>
                <a:lnTo>
                  <a:pt x="88" y="47"/>
                </a:lnTo>
                <a:lnTo>
                  <a:pt x="88" y="39"/>
                </a:lnTo>
                <a:lnTo>
                  <a:pt x="87" y="30"/>
                </a:lnTo>
                <a:lnTo>
                  <a:pt x="83" y="22"/>
                </a:lnTo>
                <a:lnTo>
                  <a:pt x="79" y="15"/>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2120900" y="4674964"/>
            <a:ext cx="71438" cy="71438"/>
          </a:xfrm>
          <a:custGeom>
            <a:avLst/>
            <a:gdLst>
              <a:gd name="T0" fmla="*/ 73 w 88"/>
              <a:gd name="T1" fmla="*/ 8 h 88"/>
              <a:gd name="T2" fmla="*/ 65 w 88"/>
              <a:gd name="T3" fmla="*/ 4 h 88"/>
              <a:gd name="T4" fmla="*/ 58 w 88"/>
              <a:gd name="T5" fmla="*/ 1 h 88"/>
              <a:gd name="T6" fmla="*/ 49 w 88"/>
              <a:gd name="T7" fmla="*/ 0 h 88"/>
              <a:gd name="T8" fmla="*/ 41 w 88"/>
              <a:gd name="T9" fmla="*/ 0 h 88"/>
              <a:gd name="T10" fmla="*/ 32 w 88"/>
              <a:gd name="T11" fmla="*/ 2 h 88"/>
              <a:gd name="T12" fmla="*/ 24 w 88"/>
              <a:gd name="T13" fmla="*/ 5 h 88"/>
              <a:gd name="T14" fmla="*/ 17 w 88"/>
              <a:gd name="T15" fmla="*/ 10 h 88"/>
              <a:gd name="T16" fmla="*/ 10 w 88"/>
              <a:gd name="T17" fmla="*/ 17 h 88"/>
              <a:gd name="T18" fmla="*/ 5 w 88"/>
              <a:gd name="T19" fmla="*/ 25 h 88"/>
              <a:gd name="T20" fmla="*/ 2 w 88"/>
              <a:gd name="T21" fmla="*/ 33 h 88"/>
              <a:gd name="T22" fmla="*/ 0 w 88"/>
              <a:gd name="T23" fmla="*/ 42 h 88"/>
              <a:gd name="T24" fmla="*/ 0 w 88"/>
              <a:gd name="T25" fmla="*/ 50 h 88"/>
              <a:gd name="T26" fmla="*/ 1 w 88"/>
              <a:gd name="T27" fmla="*/ 58 h 88"/>
              <a:gd name="T28" fmla="*/ 3 w 88"/>
              <a:gd name="T29" fmla="*/ 67 h 88"/>
              <a:gd name="T30" fmla="*/ 7 w 88"/>
              <a:gd name="T31" fmla="*/ 73 h 88"/>
              <a:gd name="T32" fmla="*/ 14 w 88"/>
              <a:gd name="T33" fmla="*/ 80 h 88"/>
              <a:gd name="T34" fmla="*/ 21 w 88"/>
              <a:gd name="T35" fmla="*/ 84 h 88"/>
              <a:gd name="T36" fmla="*/ 29 w 88"/>
              <a:gd name="T37" fmla="*/ 87 h 88"/>
              <a:gd name="T38" fmla="*/ 37 w 88"/>
              <a:gd name="T39" fmla="*/ 88 h 88"/>
              <a:gd name="T40" fmla="*/ 46 w 88"/>
              <a:gd name="T41" fmla="*/ 88 h 88"/>
              <a:gd name="T42" fmla="*/ 55 w 88"/>
              <a:gd name="T43" fmla="*/ 86 h 88"/>
              <a:gd name="T44" fmla="*/ 62 w 88"/>
              <a:gd name="T45" fmla="*/ 83 h 88"/>
              <a:gd name="T46" fmla="*/ 70 w 88"/>
              <a:gd name="T47" fmla="*/ 77 h 88"/>
              <a:gd name="T48" fmla="*/ 76 w 88"/>
              <a:gd name="T49" fmla="*/ 71 h 88"/>
              <a:gd name="T50" fmla="*/ 82 w 88"/>
              <a:gd name="T51" fmla="*/ 63 h 88"/>
              <a:gd name="T52" fmla="*/ 85 w 88"/>
              <a:gd name="T53" fmla="*/ 55 h 88"/>
              <a:gd name="T54" fmla="*/ 87 w 88"/>
              <a:gd name="T55" fmla="*/ 46 h 88"/>
              <a:gd name="T56" fmla="*/ 88 w 88"/>
              <a:gd name="T57" fmla="*/ 39 h 88"/>
              <a:gd name="T58" fmla="*/ 86 w 88"/>
              <a:gd name="T59" fmla="*/ 30 h 88"/>
              <a:gd name="T60" fmla="*/ 84 w 88"/>
              <a:gd name="T61" fmla="*/ 21 h 88"/>
              <a:gd name="T62" fmla="*/ 79 w 88"/>
              <a:gd name="T63" fmla="*/ 15 h 88"/>
              <a:gd name="T64" fmla="*/ 73 w 88"/>
              <a:gd name="T65" fmla="*/ 8 h 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8"/>
              <a:gd name="T100" fmla="*/ 0 h 88"/>
              <a:gd name="T101" fmla="*/ 88 w 88"/>
              <a:gd name="T102" fmla="*/ 88 h 8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8" h="88">
                <a:moveTo>
                  <a:pt x="73" y="8"/>
                </a:moveTo>
                <a:lnTo>
                  <a:pt x="65" y="4"/>
                </a:lnTo>
                <a:lnTo>
                  <a:pt x="58" y="1"/>
                </a:lnTo>
                <a:lnTo>
                  <a:pt x="49" y="0"/>
                </a:lnTo>
                <a:lnTo>
                  <a:pt x="41" y="0"/>
                </a:lnTo>
                <a:lnTo>
                  <a:pt x="32" y="2"/>
                </a:lnTo>
                <a:lnTo>
                  <a:pt x="24" y="5"/>
                </a:lnTo>
                <a:lnTo>
                  <a:pt x="17" y="10"/>
                </a:lnTo>
                <a:lnTo>
                  <a:pt x="10" y="17"/>
                </a:lnTo>
                <a:lnTo>
                  <a:pt x="5" y="25"/>
                </a:lnTo>
                <a:lnTo>
                  <a:pt x="2" y="33"/>
                </a:lnTo>
                <a:lnTo>
                  <a:pt x="0" y="42"/>
                </a:lnTo>
                <a:lnTo>
                  <a:pt x="0" y="50"/>
                </a:lnTo>
                <a:lnTo>
                  <a:pt x="1" y="58"/>
                </a:lnTo>
                <a:lnTo>
                  <a:pt x="3" y="67"/>
                </a:lnTo>
                <a:lnTo>
                  <a:pt x="7" y="73"/>
                </a:lnTo>
                <a:lnTo>
                  <a:pt x="14" y="80"/>
                </a:lnTo>
                <a:lnTo>
                  <a:pt x="21" y="84"/>
                </a:lnTo>
                <a:lnTo>
                  <a:pt x="29" y="87"/>
                </a:lnTo>
                <a:lnTo>
                  <a:pt x="37" y="88"/>
                </a:lnTo>
                <a:lnTo>
                  <a:pt x="46" y="88"/>
                </a:lnTo>
                <a:lnTo>
                  <a:pt x="55" y="86"/>
                </a:lnTo>
                <a:lnTo>
                  <a:pt x="62" y="83"/>
                </a:lnTo>
                <a:lnTo>
                  <a:pt x="70" y="77"/>
                </a:lnTo>
                <a:lnTo>
                  <a:pt x="76" y="71"/>
                </a:lnTo>
                <a:lnTo>
                  <a:pt x="82" y="63"/>
                </a:lnTo>
                <a:lnTo>
                  <a:pt x="85" y="55"/>
                </a:lnTo>
                <a:lnTo>
                  <a:pt x="87" y="46"/>
                </a:lnTo>
                <a:lnTo>
                  <a:pt x="88" y="39"/>
                </a:lnTo>
                <a:lnTo>
                  <a:pt x="86" y="30"/>
                </a:lnTo>
                <a:lnTo>
                  <a:pt x="84" y="21"/>
                </a:lnTo>
                <a:lnTo>
                  <a:pt x="79" y="15"/>
                </a:lnTo>
                <a:lnTo>
                  <a:pt x="7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3271838" y="4968652"/>
            <a:ext cx="69850" cy="71437"/>
          </a:xfrm>
          <a:custGeom>
            <a:avLst/>
            <a:gdLst>
              <a:gd name="T0" fmla="*/ 73 w 89"/>
              <a:gd name="T1" fmla="*/ 10 h 91"/>
              <a:gd name="T2" fmla="*/ 66 w 89"/>
              <a:gd name="T3" fmla="*/ 5 h 91"/>
              <a:gd name="T4" fmla="*/ 58 w 89"/>
              <a:gd name="T5" fmla="*/ 2 h 91"/>
              <a:gd name="T6" fmla="*/ 50 w 89"/>
              <a:gd name="T7" fmla="*/ 0 h 91"/>
              <a:gd name="T8" fmla="*/ 41 w 89"/>
              <a:gd name="T9" fmla="*/ 1 h 91"/>
              <a:gd name="T10" fmla="*/ 32 w 89"/>
              <a:gd name="T11" fmla="*/ 2 h 91"/>
              <a:gd name="T12" fmla="*/ 25 w 89"/>
              <a:gd name="T13" fmla="*/ 7 h 91"/>
              <a:gd name="T14" fmla="*/ 17 w 89"/>
              <a:gd name="T15" fmla="*/ 12 h 91"/>
              <a:gd name="T16" fmla="*/ 11 w 89"/>
              <a:gd name="T17" fmla="*/ 18 h 91"/>
              <a:gd name="T18" fmla="*/ 5 w 89"/>
              <a:gd name="T19" fmla="*/ 26 h 91"/>
              <a:gd name="T20" fmla="*/ 2 w 89"/>
              <a:gd name="T21" fmla="*/ 35 h 91"/>
              <a:gd name="T22" fmla="*/ 0 w 89"/>
              <a:gd name="T23" fmla="*/ 43 h 91"/>
              <a:gd name="T24" fmla="*/ 0 w 89"/>
              <a:gd name="T25" fmla="*/ 52 h 91"/>
              <a:gd name="T26" fmla="*/ 1 w 89"/>
              <a:gd name="T27" fmla="*/ 59 h 91"/>
              <a:gd name="T28" fmla="*/ 4 w 89"/>
              <a:gd name="T29" fmla="*/ 68 h 91"/>
              <a:gd name="T30" fmla="*/ 9 w 89"/>
              <a:gd name="T31" fmla="*/ 75 h 91"/>
              <a:gd name="T32" fmla="*/ 15 w 89"/>
              <a:gd name="T33" fmla="*/ 81 h 91"/>
              <a:gd name="T34" fmla="*/ 23 w 89"/>
              <a:gd name="T35" fmla="*/ 85 h 91"/>
              <a:gd name="T36" fmla="*/ 30 w 89"/>
              <a:gd name="T37" fmla="*/ 89 h 91"/>
              <a:gd name="T38" fmla="*/ 39 w 89"/>
              <a:gd name="T39" fmla="*/ 91 h 91"/>
              <a:gd name="T40" fmla="*/ 48 w 89"/>
              <a:gd name="T41" fmla="*/ 90 h 91"/>
              <a:gd name="T42" fmla="*/ 56 w 89"/>
              <a:gd name="T43" fmla="*/ 89 h 91"/>
              <a:gd name="T44" fmla="*/ 64 w 89"/>
              <a:gd name="T45" fmla="*/ 84 h 91"/>
              <a:gd name="T46" fmla="*/ 71 w 89"/>
              <a:gd name="T47" fmla="*/ 79 h 91"/>
              <a:gd name="T48" fmla="*/ 78 w 89"/>
              <a:gd name="T49" fmla="*/ 72 h 91"/>
              <a:gd name="T50" fmla="*/ 83 w 89"/>
              <a:gd name="T51" fmla="*/ 65 h 91"/>
              <a:gd name="T52" fmla="*/ 86 w 89"/>
              <a:gd name="T53" fmla="*/ 56 h 91"/>
              <a:gd name="T54" fmla="*/ 89 w 89"/>
              <a:gd name="T55" fmla="*/ 48 h 91"/>
              <a:gd name="T56" fmla="*/ 89 w 89"/>
              <a:gd name="T57" fmla="*/ 40 h 91"/>
              <a:gd name="T58" fmla="*/ 88 w 89"/>
              <a:gd name="T59" fmla="*/ 31 h 91"/>
              <a:gd name="T60" fmla="*/ 84 w 89"/>
              <a:gd name="T61" fmla="*/ 23 h 91"/>
              <a:gd name="T62" fmla="*/ 80 w 89"/>
              <a:gd name="T63" fmla="*/ 16 h 91"/>
              <a:gd name="T64" fmla="*/ 73 w 89"/>
              <a:gd name="T65" fmla="*/ 10 h 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9"/>
              <a:gd name="T100" fmla="*/ 0 h 91"/>
              <a:gd name="T101" fmla="*/ 89 w 89"/>
              <a:gd name="T102" fmla="*/ 91 h 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9" h="91">
                <a:moveTo>
                  <a:pt x="73" y="10"/>
                </a:moveTo>
                <a:lnTo>
                  <a:pt x="66" y="5"/>
                </a:lnTo>
                <a:lnTo>
                  <a:pt x="58" y="2"/>
                </a:lnTo>
                <a:lnTo>
                  <a:pt x="50" y="0"/>
                </a:lnTo>
                <a:lnTo>
                  <a:pt x="41" y="1"/>
                </a:lnTo>
                <a:lnTo>
                  <a:pt x="32" y="2"/>
                </a:lnTo>
                <a:lnTo>
                  <a:pt x="25" y="7"/>
                </a:lnTo>
                <a:lnTo>
                  <a:pt x="17" y="12"/>
                </a:lnTo>
                <a:lnTo>
                  <a:pt x="11" y="18"/>
                </a:lnTo>
                <a:lnTo>
                  <a:pt x="5" y="26"/>
                </a:lnTo>
                <a:lnTo>
                  <a:pt x="2" y="35"/>
                </a:lnTo>
                <a:lnTo>
                  <a:pt x="0" y="43"/>
                </a:lnTo>
                <a:lnTo>
                  <a:pt x="0" y="52"/>
                </a:lnTo>
                <a:lnTo>
                  <a:pt x="1" y="59"/>
                </a:lnTo>
                <a:lnTo>
                  <a:pt x="4" y="68"/>
                </a:lnTo>
                <a:lnTo>
                  <a:pt x="9" y="75"/>
                </a:lnTo>
                <a:lnTo>
                  <a:pt x="15" y="81"/>
                </a:lnTo>
                <a:lnTo>
                  <a:pt x="23" y="85"/>
                </a:lnTo>
                <a:lnTo>
                  <a:pt x="30" y="89"/>
                </a:lnTo>
                <a:lnTo>
                  <a:pt x="39" y="91"/>
                </a:lnTo>
                <a:lnTo>
                  <a:pt x="48" y="90"/>
                </a:lnTo>
                <a:lnTo>
                  <a:pt x="56" y="89"/>
                </a:lnTo>
                <a:lnTo>
                  <a:pt x="64" y="84"/>
                </a:lnTo>
                <a:lnTo>
                  <a:pt x="71" y="79"/>
                </a:lnTo>
                <a:lnTo>
                  <a:pt x="78" y="72"/>
                </a:lnTo>
                <a:lnTo>
                  <a:pt x="83" y="65"/>
                </a:lnTo>
                <a:lnTo>
                  <a:pt x="86" y="56"/>
                </a:lnTo>
                <a:lnTo>
                  <a:pt x="89" y="48"/>
                </a:lnTo>
                <a:lnTo>
                  <a:pt x="89" y="40"/>
                </a:lnTo>
                <a:lnTo>
                  <a:pt x="88" y="31"/>
                </a:lnTo>
                <a:lnTo>
                  <a:pt x="84" y="23"/>
                </a:lnTo>
                <a:lnTo>
                  <a:pt x="80" y="16"/>
                </a:lnTo>
                <a:lnTo>
                  <a:pt x="7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Rectangle 122"/>
          <p:cNvSpPr>
            <a:spLocks noChangeArrowheads="1"/>
          </p:cNvSpPr>
          <p:nvPr/>
        </p:nvSpPr>
        <p:spPr bwMode="auto">
          <a:xfrm>
            <a:off x="5540375" y="4230464"/>
            <a:ext cx="19050" cy="1658938"/>
          </a:xfrm>
          <a:prstGeom prst="rect">
            <a:avLst/>
          </a:prstGeom>
          <a:solidFill>
            <a:srgbClr val="000000"/>
          </a:solidFill>
          <a:ln w="19050">
            <a:solidFill>
              <a:srgbClr val="000000"/>
            </a:solidFill>
            <a:miter lim="800000"/>
            <a:headEnd/>
            <a:tailEnd/>
          </a:ln>
        </p:spPr>
        <p:txBody>
          <a:bodyPr/>
          <a:lstStyle/>
          <a:p>
            <a:endParaRPr lang="cs-CZ"/>
          </a:p>
        </p:txBody>
      </p:sp>
      <p:sp>
        <p:nvSpPr>
          <p:cNvPr id="124" name="Rectangle 123"/>
          <p:cNvSpPr>
            <a:spLocks noChangeArrowheads="1"/>
          </p:cNvSpPr>
          <p:nvPr/>
        </p:nvSpPr>
        <p:spPr bwMode="auto">
          <a:xfrm>
            <a:off x="5538788" y="5889402"/>
            <a:ext cx="2620962" cy="19050"/>
          </a:xfrm>
          <a:prstGeom prst="rect">
            <a:avLst/>
          </a:prstGeom>
          <a:solidFill>
            <a:srgbClr val="000000"/>
          </a:solidFill>
          <a:ln w="19050">
            <a:solidFill>
              <a:srgbClr val="000000"/>
            </a:solidFill>
            <a:miter lim="800000"/>
            <a:headEnd/>
            <a:tailEnd/>
          </a:ln>
        </p:spPr>
        <p:txBody>
          <a:bodyPr/>
          <a:lstStyle/>
          <a:p>
            <a:endParaRPr lang="cs-CZ"/>
          </a:p>
        </p:txBody>
      </p:sp>
      <p:sp>
        <p:nvSpPr>
          <p:cNvPr id="125" name="Rectangle 124"/>
          <p:cNvSpPr>
            <a:spLocks noChangeArrowheads="1"/>
          </p:cNvSpPr>
          <p:nvPr/>
        </p:nvSpPr>
        <p:spPr bwMode="auto">
          <a:xfrm>
            <a:off x="5118100" y="4032027"/>
            <a:ext cx="517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6" name="Rectangle 125"/>
          <p:cNvSpPr>
            <a:spLocks noChangeArrowheads="1"/>
          </p:cNvSpPr>
          <p:nvPr/>
        </p:nvSpPr>
        <p:spPr bwMode="auto">
          <a:xfrm>
            <a:off x="5094288" y="4006627"/>
            <a:ext cx="515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7" name="Rectangle 126"/>
          <p:cNvSpPr>
            <a:spLocks noChangeArrowheads="1"/>
          </p:cNvSpPr>
          <p:nvPr/>
        </p:nvSpPr>
        <p:spPr bwMode="auto">
          <a:xfrm>
            <a:off x="5105400" y="40256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Y</a:t>
            </a:r>
          </a:p>
        </p:txBody>
      </p:sp>
      <p:sp>
        <p:nvSpPr>
          <p:cNvPr id="128" name="Rectangle 127"/>
          <p:cNvSpPr>
            <a:spLocks noChangeArrowheads="1"/>
          </p:cNvSpPr>
          <p:nvPr/>
        </p:nvSpPr>
        <p:spPr bwMode="auto">
          <a:xfrm>
            <a:off x="8089900" y="5898927"/>
            <a:ext cx="465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29" name="Rectangle 128"/>
          <p:cNvSpPr>
            <a:spLocks noChangeArrowheads="1"/>
          </p:cNvSpPr>
          <p:nvPr/>
        </p:nvSpPr>
        <p:spPr bwMode="auto">
          <a:xfrm>
            <a:off x="8153400" y="5917977"/>
            <a:ext cx="233363"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t>X</a:t>
            </a:r>
          </a:p>
        </p:txBody>
      </p:sp>
      <p:grpSp>
        <p:nvGrpSpPr>
          <p:cNvPr id="130" name="Group 129"/>
          <p:cNvGrpSpPr>
            <a:grpSpLocks/>
          </p:cNvGrpSpPr>
          <p:nvPr/>
        </p:nvGrpSpPr>
        <p:grpSpPr bwMode="auto">
          <a:xfrm>
            <a:off x="5508625" y="5043264"/>
            <a:ext cx="2824163" cy="15875"/>
            <a:chOff x="3470" y="3386"/>
            <a:chExt cx="1779" cy="10"/>
          </a:xfrm>
        </p:grpSpPr>
        <p:sp>
          <p:nvSpPr>
            <p:cNvPr id="131" name="Rectangle 130"/>
            <p:cNvSpPr>
              <a:spLocks noChangeArrowheads="1"/>
            </p:cNvSpPr>
            <p:nvPr/>
          </p:nvSpPr>
          <p:spPr bwMode="auto">
            <a:xfrm>
              <a:off x="347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2" name="Rectangle 131"/>
            <p:cNvSpPr>
              <a:spLocks noChangeArrowheads="1"/>
            </p:cNvSpPr>
            <p:nvPr/>
          </p:nvSpPr>
          <p:spPr bwMode="auto">
            <a:xfrm>
              <a:off x="354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3" name="Rectangle 132"/>
            <p:cNvSpPr>
              <a:spLocks noChangeArrowheads="1"/>
            </p:cNvSpPr>
            <p:nvPr/>
          </p:nvSpPr>
          <p:spPr bwMode="auto">
            <a:xfrm>
              <a:off x="361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4" name="Rectangle 133"/>
            <p:cNvSpPr>
              <a:spLocks noChangeArrowheads="1"/>
            </p:cNvSpPr>
            <p:nvPr/>
          </p:nvSpPr>
          <p:spPr bwMode="auto">
            <a:xfrm>
              <a:off x="3681"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5" name="Rectangle 134"/>
            <p:cNvSpPr>
              <a:spLocks noChangeArrowheads="1"/>
            </p:cNvSpPr>
            <p:nvPr/>
          </p:nvSpPr>
          <p:spPr bwMode="auto">
            <a:xfrm>
              <a:off x="37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6" name="Rectangle 135"/>
            <p:cNvSpPr>
              <a:spLocks noChangeArrowheads="1"/>
            </p:cNvSpPr>
            <p:nvPr/>
          </p:nvSpPr>
          <p:spPr bwMode="auto">
            <a:xfrm>
              <a:off x="382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7" name="Rectangle 136"/>
            <p:cNvSpPr>
              <a:spLocks noChangeArrowheads="1"/>
            </p:cNvSpPr>
            <p:nvPr/>
          </p:nvSpPr>
          <p:spPr bwMode="auto">
            <a:xfrm>
              <a:off x="38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8" name="Rectangle 137"/>
            <p:cNvSpPr>
              <a:spLocks noChangeArrowheads="1"/>
            </p:cNvSpPr>
            <p:nvPr/>
          </p:nvSpPr>
          <p:spPr bwMode="auto">
            <a:xfrm>
              <a:off x="3964"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39" name="Rectangle 138"/>
            <p:cNvSpPr>
              <a:spLocks noChangeArrowheads="1"/>
            </p:cNvSpPr>
            <p:nvPr/>
          </p:nvSpPr>
          <p:spPr bwMode="auto">
            <a:xfrm>
              <a:off x="4034"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0" name="Rectangle 139"/>
            <p:cNvSpPr>
              <a:spLocks noChangeArrowheads="1"/>
            </p:cNvSpPr>
            <p:nvPr/>
          </p:nvSpPr>
          <p:spPr bwMode="auto">
            <a:xfrm>
              <a:off x="4105"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1" name="Rectangle 140"/>
            <p:cNvSpPr>
              <a:spLocks noChangeArrowheads="1"/>
            </p:cNvSpPr>
            <p:nvPr/>
          </p:nvSpPr>
          <p:spPr bwMode="auto">
            <a:xfrm>
              <a:off x="4175"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2" name="Rectangle 141"/>
            <p:cNvSpPr>
              <a:spLocks noChangeArrowheads="1"/>
            </p:cNvSpPr>
            <p:nvPr/>
          </p:nvSpPr>
          <p:spPr bwMode="auto">
            <a:xfrm>
              <a:off x="4246"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3" name="Rectangle 142"/>
            <p:cNvSpPr>
              <a:spLocks noChangeArrowheads="1"/>
            </p:cNvSpPr>
            <p:nvPr/>
          </p:nvSpPr>
          <p:spPr bwMode="auto">
            <a:xfrm>
              <a:off x="4316"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4" name="Rectangle 143"/>
            <p:cNvSpPr>
              <a:spLocks noChangeArrowheads="1"/>
            </p:cNvSpPr>
            <p:nvPr/>
          </p:nvSpPr>
          <p:spPr bwMode="auto">
            <a:xfrm>
              <a:off x="4387"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5" name="Rectangle 144"/>
            <p:cNvSpPr>
              <a:spLocks noChangeArrowheads="1"/>
            </p:cNvSpPr>
            <p:nvPr/>
          </p:nvSpPr>
          <p:spPr bwMode="auto">
            <a:xfrm>
              <a:off x="4458"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6" name="Rectangle 145"/>
            <p:cNvSpPr>
              <a:spLocks noChangeArrowheads="1"/>
            </p:cNvSpPr>
            <p:nvPr/>
          </p:nvSpPr>
          <p:spPr bwMode="auto">
            <a:xfrm>
              <a:off x="4528"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7" name="Rectangle 146"/>
            <p:cNvSpPr>
              <a:spLocks noChangeArrowheads="1"/>
            </p:cNvSpPr>
            <p:nvPr/>
          </p:nvSpPr>
          <p:spPr bwMode="auto">
            <a:xfrm>
              <a:off x="4599"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8" name="Rectangle 147"/>
            <p:cNvSpPr>
              <a:spLocks noChangeArrowheads="1"/>
            </p:cNvSpPr>
            <p:nvPr/>
          </p:nvSpPr>
          <p:spPr bwMode="auto">
            <a:xfrm>
              <a:off x="4669"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49" name="Rectangle 148"/>
            <p:cNvSpPr>
              <a:spLocks noChangeArrowheads="1"/>
            </p:cNvSpPr>
            <p:nvPr/>
          </p:nvSpPr>
          <p:spPr bwMode="auto">
            <a:xfrm>
              <a:off x="4740"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0" name="Rectangle 149"/>
            <p:cNvSpPr>
              <a:spLocks noChangeArrowheads="1"/>
            </p:cNvSpPr>
            <p:nvPr/>
          </p:nvSpPr>
          <p:spPr bwMode="auto">
            <a:xfrm>
              <a:off x="4810"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1" name="Rectangle 150"/>
            <p:cNvSpPr>
              <a:spLocks noChangeArrowheads="1"/>
            </p:cNvSpPr>
            <p:nvPr/>
          </p:nvSpPr>
          <p:spPr bwMode="auto">
            <a:xfrm>
              <a:off x="4881"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2" name="Rectangle 151"/>
            <p:cNvSpPr>
              <a:spLocks noChangeArrowheads="1"/>
            </p:cNvSpPr>
            <p:nvPr/>
          </p:nvSpPr>
          <p:spPr bwMode="auto">
            <a:xfrm>
              <a:off x="495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3" name="Rectangle 152"/>
            <p:cNvSpPr>
              <a:spLocks noChangeArrowheads="1"/>
            </p:cNvSpPr>
            <p:nvPr/>
          </p:nvSpPr>
          <p:spPr bwMode="auto">
            <a:xfrm>
              <a:off x="5022"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4" name="Rectangle 153"/>
            <p:cNvSpPr>
              <a:spLocks noChangeArrowheads="1"/>
            </p:cNvSpPr>
            <p:nvPr/>
          </p:nvSpPr>
          <p:spPr bwMode="auto">
            <a:xfrm>
              <a:off x="5093" y="3386"/>
              <a:ext cx="40"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5" name="Rectangle 154"/>
            <p:cNvSpPr>
              <a:spLocks noChangeArrowheads="1"/>
            </p:cNvSpPr>
            <p:nvPr/>
          </p:nvSpPr>
          <p:spPr bwMode="auto">
            <a:xfrm>
              <a:off x="5163" y="3386"/>
              <a:ext cx="41"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Rectangle 155"/>
            <p:cNvSpPr>
              <a:spLocks noChangeArrowheads="1"/>
            </p:cNvSpPr>
            <p:nvPr/>
          </p:nvSpPr>
          <p:spPr bwMode="auto">
            <a:xfrm>
              <a:off x="5234" y="3386"/>
              <a:ext cx="15"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pSp>
      <p:sp>
        <p:nvSpPr>
          <p:cNvPr id="157" name="Rectangle 156"/>
          <p:cNvSpPr>
            <a:spLocks noChangeArrowheads="1"/>
          </p:cNvSpPr>
          <p:nvPr/>
        </p:nvSpPr>
        <p:spPr bwMode="auto">
          <a:xfrm>
            <a:off x="4986338" y="4887689"/>
            <a:ext cx="3651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8" name="Rectangle 157"/>
          <p:cNvSpPr>
            <a:spLocks noChangeArrowheads="1"/>
          </p:cNvSpPr>
          <p:nvPr/>
        </p:nvSpPr>
        <p:spPr bwMode="auto">
          <a:xfrm>
            <a:off x="4953000" y="4906739"/>
            <a:ext cx="3492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2400" i="0">
                <a:solidFill>
                  <a:srgbClr val="000000"/>
                </a:solidFill>
              </a:rPr>
              <a:t> y</a:t>
            </a:r>
            <a:endParaRPr lang="cs-CZ" sz="2400" b="0" i="0">
              <a:latin typeface="Times New Roman" pitchFamily="18" charset="0"/>
            </a:endParaRPr>
          </a:p>
        </p:txBody>
      </p:sp>
      <p:sp>
        <p:nvSpPr>
          <p:cNvPr id="159" name="Rectangle 158"/>
          <p:cNvSpPr>
            <a:spLocks noChangeArrowheads="1"/>
          </p:cNvSpPr>
          <p:nvPr/>
        </p:nvSpPr>
        <p:spPr bwMode="auto">
          <a:xfrm>
            <a:off x="5122863" y="4925789"/>
            <a:ext cx="111125"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60" name="Freeform 159"/>
          <p:cNvSpPr>
            <a:spLocks/>
          </p:cNvSpPr>
          <p:nvPr/>
        </p:nvSpPr>
        <p:spPr bwMode="auto">
          <a:xfrm>
            <a:off x="5857875" y="4084414"/>
            <a:ext cx="2368550" cy="1616075"/>
          </a:xfrm>
          <a:custGeom>
            <a:avLst/>
            <a:gdLst>
              <a:gd name="T0" fmla="*/ 0 w 4474"/>
              <a:gd name="T1" fmla="*/ 3030 h 3054"/>
              <a:gd name="T2" fmla="*/ 16 w 4474"/>
              <a:gd name="T3" fmla="*/ 3054 h 3054"/>
              <a:gd name="T4" fmla="*/ 4474 w 4474"/>
              <a:gd name="T5" fmla="*/ 25 h 3054"/>
              <a:gd name="T6" fmla="*/ 4458 w 4474"/>
              <a:gd name="T7" fmla="*/ 0 h 3054"/>
              <a:gd name="T8" fmla="*/ 0 w 4474"/>
              <a:gd name="T9" fmla="*/ 3030 h 3054"/>
              <a:gd name="T10" fmla="*/ 0 60000 65536"/>
              <a:gd name="T11" fmla="*/ 0 60000 65536"/>
              <a:gd name="T12" fmla="*/ 0 60000 65536"/>
              <a:gd name="T13" fmla="*/ 0 60000 65536"/>
              <a:gd name="T14" fmla="*/ 0 60000 65536"/>
              <a:gd name="T15" fmla="*/ 0 w 4474"/>
              <a:gd name="T16" fmla="*/ 0 h 3054"/>
              <a:gd name="T17" fmla="*/ 4474 w 4474"/>
              <a:gd name="T18" fmla="*/ 3054 h 3054"/>
            </a:gdLst>
            <a:ahLst/>
            <a:cxnLst>
              <a:cxn ang="T10">
                <a:pos x="T0" y="T1"/>
              </a:cxn>
              <a:cxn ang="T11">
                <a:pos x="T2" y="T3"/>
              </a:cxn>
              <a:cxn ang="T12">
                <a:pos x="T4" y="T5"/>
              </a:cxn>
              <a:cxn ang="T13">
                <a:pos x="T6" y="T7"/>
              </a:cxn>
              <a:cxn ang="T14">
                <a:pos x="T8" y="T9"/>
              </a:cxn>
            </a:cxnLst>
            <a:rect l="T15" t="T16" r="T17" b="T18"/>
            <a:pathLst>
              <a:path w="4474" h="3054">
                <a:moveTo>
                  <a:pt x="0" y="3030"/>
                </a:moveTo>
                <a:lnTo>
                  <a:pt x="16" y="3054"/>
                </a:lnTo>
                <a:lnTo>
                  <a:pt x="4474" y="25"/>
                </a:lnTo>
                <a:lnTo>
                  <a:pt x="4458" y="0"/>
                </a:lnTo>
                <a:lnTo>
                  <a:pt x="0" y="3030"/>
                </a:lnTo>
                <a:close/>
              </a:path>
            </a:pathLst>
          </a:custGeom>
          <a:solidFill>
            <a:srgbClr val="000000"/>
          </a:solidFill>
          <a:ln w="19050" cmpd="sng">
            <a:solidFill>
              <a:srgbClr val="000000"/>
            </a:solidFill>
            <a:round/>
            <a:headEnd/>
            <a:tailEnd/>
          </a:ln>
        </p:spPr>
        <p:txBody>
          <a:bodyPr/>
          <a:lstStyle/>
          <a:p>
            <a:endParaRPr lang="cs-CZ"/>
          </a:p>
        </p:txBody>
      </p:sp>
      <p:grpSp>
        <p:nvGrpSpPr>
          <p:cNvPr id="161" name="Group 160"/>
          <p:cNvGrpSpPr>
            <a:grpSpLocks/>
          </p:cNvGrpSpPr>
          <p:nvPr/>
        </p:nvGrpSpPr>
        <p:grpSpPr bwMode="auto">
          <a:xfrm>
            <a:off x="6049963" y="5340127"/>
            <a:ext cx="12700" cy="400050"/>
            <a:chOff x="3811" y="3573"/>
            <a:chExt cx="8" cy="252"/>
          </a:xfrm>
        </p:grpSpPr>
        <p:sp>
          <p:nvSpPr>
            <p:cNvPr id="162" name="Rectangle 161"/>
            <p:cNvSpPr>
              <a:spLocks noChangeArrowheads="1"/>
            </p:cNvSpPr>
            <p:nvPr/>
          </p:nvSpPr>
          <p:spPr bwMode="auto">
            <a:xfrm>
              <a:off x="3811" y="357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3" name="Rectangle 162"/>
            <p:cNvSpPr>
              <a:spLocks noChangeArrowheads="1"/>
            </p:cNvSpPr>
            <p:nvPr/>
          </p:nvSpPr>
          <p:spPr bwMode="auto">
            <a:xfrm>
              <a:off x="3811" y="363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4" name="Rectangle 163"/>
            <p:cNvSpPr>
              <a:spLocks noChangeArrowheads="1"/>
            </p:cNvSpPr>
            <p:nvPr/>
          </p:nvSpPr>
          <p:spPr bwMode="auto">
            <a:xfrm>
              <a:off x="3811" y="368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65" name="Rectangle 164"/>
            <p:cNvSpPr>
              <a:spLocks noChangeArrowheads="1"/>
            </p:cNvSpPr>
            <p:nvPr/>
          </p:nvSpPr>
          <p:spPr bwMode="auto">
            <a:xfrm>
              <a:off x="3811" y="37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6" name="Rectangle 165"/>
            <p:cNvSpPr>
              <a:spLocks noChangeArrowheads="1"/>
            </p:cNvSpPr>
            <p:nvPr/>
          </p:nvSpPr>
          <p:spPr bwMode="auto">
            <a:xfrm>
              <a:off x="3811" y="380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67" name="Group 166"/>
          <p:cNvGrpSpPr>
            <a:grpSpLocks/>
          </p:cNvGrpSpPr>
          <p:nvPr/>
        </p:nvGrpSpPr>
        <p:grpSpPr bwMode="auto">
          <a:xfrm>
            <a:off x="6272213" y="5190902"/>
            <a:ext cx="12700" cy="400050"/>
            <a:chOff x="3951" y="3479"/>
            <a:chExt cx="8" cy="252"/>
          </a:xfrm>
        </p:grpSpPr>
        <p:sp>
          <p:nvSpPr>
            <p:cNvPr id="168" name="Rectangle 167"/>
            <p:cNvSpPr>
              <a:spLocks noChangeArrowheads="1"/>
            </p:cNvSpPr>
            <p:nvPr/>
          </p:nvSpPr>
          <p:spPr bwMode="auto">
            <a:xfrm>
              <a:off x="3951" y="347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69" name="Rectangle 168"/>
            <p:cNvSpPr>
              <a:spLocks noChangeArrowheads="1"/>
            </p:cNvSpPr>
            <p:nvPr/>
          </p:nvSpPr>
          <p:spPr bwMode="auto">
            <a:xfrm>
              <a:off x="3951" y="353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0" name="Rectangle 169"/>
            <p:cNvSpPr>
              <a:spLocks noChangeArrowheads="1"/>
            </p:cNvSpPr>
            <p:nvPr/>
          </p:nvSpPr>
          <p:spPr bwMode="auto">
            <a:xfrm>
              <a:off x="3951" y="3593"/>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1" name="Rectangle 170"/>
            <p:cNvSpPr>
              <a:spLocks noChangeArrowheads="1"/>
            </p:cNvSpPr>
            <p:nvPr/>
          </p:nvSpPr>
          <p:spPr bwMode="auto">
            <a:xfrm>
              <a:off x="3951" y="365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2" name="Rectangle 171"/>
            <p:cNvSpPr>
              <a:spLocks noChangeArrowheads="1"/>
            </p:cNvSpPr>
            <p:nvPr/>
          </p:nvSpPr>
          <p:spPr bwMode="auto">
            <a:xfrm>
              <a:off x="3951" y="370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3" name="Group 172"/>
          <p:cNvGrpSpPr>
            <a:grpSpLocks/>
          </p:cNvGrpSpPr>
          <p:nvPr/>
        </p:nvGrpSpPr>
        <p:grpSpPr bwMode="auto">
          <a:xfrm>
            <a:off x="6510338" y="5084539"/>
            <a:ext cx="12700" cy="401638"/>
            <a:chOff x="4097" y="3402"/>
            <a:chExt cx="8" cy="253"/>
          </a:xfrm>
        </p:grpSpPr>
        <p:sp>
          <p:nvSpPr>
            <p:cNvPr id="174" name="Rectangle 173"/>
            <p:cNvSpPr>
              <a:spLocks noChangeArrowheads="1"/>
            </p:cNvSpPr>
            <p:nvPr/>
          </p:nvSpPr>
          <p:spPr bwMode="auto">
            <a:xfrm>
              <a:off x="4097" y="340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5" name="Rectangle 174"/>
            <p:cNvSpPr>
              <a:spLocks noChangeArrowheads="1"/>
            </p:cNvSpPr>
            <p:nvPr/>
          </p:nvSpPr>
          <p:spPr bwMode="auto">
            <a:xfrm>
              <a:off x="4097" y="345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6" name="Rectangle 175"/>
            <p:cNvSpPr>
              <a:spLocks noChangeArrowheads="1"/>
            </p:cNvSpPr>
            <p:nvPr/>
          </p:nvSpPr>
          <p:spPr bwMode="auto">
            <a:xfrm>
              <a:off x="4097" y="351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77" name="Rectangle 176"/>
            <p:cNvSpPr>
              <a:spLocks noChangeArrowheads="1"/>
            </p:cNvSpPr>
            <p:nvPr/>
          </p:nvSpPr>
          <p:spPr bwMode="auto">
            <a:xfrm>
              <a:off x="4097" y="357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78" name="Rectangle 177"/>
            <p:cNvSpPr>
              <a:spLocks noChangeArrowheads="1"/>
            </p:cNvSpPr>
            <p:nvPr/>
          </p:nvSpPr>
          <p:spPr bwMode="auto">
            <a:xfrm>
              <a:off x="4097" y="363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79" name="Group 178"/>
          <p:cNvGrpSpPr>
            <a:grpSpLocks/>
          </p:cNvGrpSpPr>
          <p:nvPr/>
        </p:nvGrpSpPr>
        <p:grpSpPr bwMode="auto">
          <a:xfrm>
            <a:off x="6746875" y="4892452"/>
            <a:ext cx="12700" cy="400050"/>
            <a:chOff x="4250" y="3291"/>
            <a:chExt cx="8" cy="252"/>
          </a:xfrm>
        </p:grpSpPr>
        <p:sp>
          <p:nvSpPr>
            <p:cNvPr id="180" name="Rectangle 179"/>
            <p:cNvSpPr>
              <a:spLocks noChangeArrowheads="1"/>
            </p:cNvSpPr>
            <p:nvPr/>
          </p:nvSpPr>
          <p:spPr bwMode="auto">
            <a:xfrm>
              <a:off x="4250" y="3291"/>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1" name="Rectangle 180"/>
            <p:cNvSpPr>
              <a:spLocks noChangeArrowheads="1"/>
            </p:cNvSpPr>
            <p:nvPr/>
          </p:nvSpPr>
          <p:spPr bwMode="auto">
            <a:xfrm>
              <a:off x="4250" y="334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2" name="Rectangle 181"/>
            <p:cNvSpPr>
              <a:spLocks noChangeArrowheads="1"/>
            </p:cNvSpPr>
            <p:nvPr/>
          </p:nvSpPr>
          <p:spPr bwMode="auto">
            <a:xfrm>
              <a:off x="4250" y="340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3" name="Rectangle 182"/>
            <p:cNvSpPr>
              <a:spLocks noChangeArrowheads="1"/>
            </p:cNvSpPr>
            <p:nvPr/>
          </p:nvSpPr>
          <p:spPr bwMode="auto">
            <a:xfrm>
              <a:off x="4250" y="34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4" name="Rectangle 183"/>
            <p:cNvSpPr>
              <a:spLocks noChangeArrowheads="1"/>
            </p:cNvSpPr>
            <p:nvPr/>
          </p:nvSpPr>
          <p:spPr bwMode="auto">
            <a:xfrm>
              <a:off x="4250" y="3519"/>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85" name="Group 184"/>
          <p:cNvGrpSpPr>
            <a:grpSpLocks/>
          </p:cNvGrpSpPr>
          <p:nvPr/>
        </p:nvGrpSpPr>
        <p:grpSpPr bwMode="auto">
          <a:xfrm>
            <a:off x="6950075" y="4743227"/>
            <a:ext cx="12700" cy="400050"/>
            <a:chOff x="4378" y="3197"/>
            <a:chExt cx="8" cy="252"/>
          </a:xfrm>
        </p:grpSpPr>
        <p:sp>
          <p:nvSpPr>
            <p:cNvPr id="186" name="Rectangle 185"/>
            <p:cNvSpPr>
              <a:spLocks noChangeArrowheads="1"/>
            </p:cNvSpPr>
            <p:nvPr/>
          </p:nvSpPr>
          <p:spPr bwMode="auto">
            <a:xfrm>
              <a:off x="4378" y="3197"/>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187" name="Rectangle 186"/>
            <p:cNvSpPr>
              <a:spLocks noChangeArrowheads="1"/>
            </p:cNvSpPr>
            <p:nvPr/>
          </p:nvSpPr>
          <p:spPr bwMode="auto">
            <a:xfrm>
              <a:off x="4378" y="325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8" name="Rectangle 187"/>
            <p:cNvSpPr>
              <a:spLocks noChangeArrowheads="1"/>
            </p:cNvSpPr>
            <p:nvPr/>
          </p:nvSpPr>
          <p:spPr bwMode="auto">
            <a:xfrm>
              <a:off x="4378" y="331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89" name="Rectangle 188"/>
            <p:cNvSpPr>
              <a:spLocks noChangeArrowheads="1"/>
            </p:cNvSpPr>
            <p:nvPr/>
          </p:nvSpPr>
          <p:spPr bwMode="auto">
            <a:xfrm>
              <a:off x="4378" y="336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0" name="Rectangle 189"/>
            <p:cNvSpPr>
              <a:spLocks noChangeArrowheads="1"/>
            </p:cNvSpPr>
            <p:nvPr/>
          </p:nvSpPr>
          <p:spPr bwMode="auto">
            <a:xfrm>
              <a:off x="4378" y="3425"/>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1" name="Group 190"/>
          <p:cNvGrpSpPr>
            <a:grpSpLocks/>
          </p:cNvGrpSpPr>
          <p:nvPr/>
        </p:nvGrpSpPr>
        <p:grpSpPr bwMode="auto">
          <a:xfrm>
            <a:off x="7121525" y="4613052"/>
            <a:ext cx="14288" cy="400050"/>
            <a:chOff x="4486" y="3115"/>
            <a:chExt cx="9" cy="252"/>
          </a:xfrm>
        </p:grpSpPr>
        <p:sp>
          <p:nvSpPr>
            <p:cNvPr id="192" name="Rectangle 191"/>
            <p:cNvSpPr>
              <a:spLocks noChangeArrowheads="1"/>
            </p:cNvSpPr>
            <p:nvPr/>
          </p:nvSpPr>
          <p:spPr bwMode="auto">
            <a:xfrm>
              <a:off x="4486" y="3115"/>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3" name="Rectangle 192"/>
            <p:cNvSpPr>
              <a:spLocks noChangeArrowheads="1"/>
            </p:cNvSpPr>
            <p:nvPr/>
          </p:nvSpPr>
          <p:spPr bwMode="auto">
            <a:xfrm>
              <a:off x="4486" y="3172"/>
              <a:ext cx="9" cy="32"/>
            </a:xfrm>
            <a:prstGeom prst="rect">
              <a:avLst/>
            </a:prstGeom>
            <a:solidFill>
              <a:srgbClr val="000000"/>
            </a:solidFill>
            <a:ln w="19050">
              <a:solidFill>
                <a:srgbClr val="000000"/>
              </a:solidFill>
              <a:miter lim="800000"/>
              <a:headEnd/>
              <a:tailEnd/>
            </a:ln>
          </p:spPr>
          <p:txBody>
            <a:bodyPr/>
            <a:lstStyle/>
            <a:p>
              <a:endParaRPr lang="cs-CZ"/>
            </a:p>
          </p:txBody>
        </p:sp>
        <p:sp>
          <p:nvSpPr>
            <p:cNvPr id="194" name="Rectangle 193"/>
            <p:cNvSpPr>
              <a:spLocks noChangeArrowheads="1"/>
            </p:cNvSpPr>
            <p:nvPr/>
          </p:nvSpPr>
          <p:spPr bwMode="auto">
            <a:xfrm>
              <a:off x="4486" y="3229"/>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5" name="Rectangle 194"/>
            <p:cNvSpPr>
              <a:spLocks noChangeArrowheads="1"/>
            </p:cNvSpPr>
            <p:nvPr/>
          </p:nvSpPr>
          <p:spPr bwMode="auto">
            <a:xfrm>
              <a:off x="4486" y="3286"/>
              <a:ext cx="9" cy="33"/>
            </a:xfrm>
            <a:prstGeom prst="rect">
              <a:avLst/>
            </a:prstGeom>
            <a:solidFill>
              <a:srgbClr val="000000"/>
            </a:solidFill>
            <a:ln w="19050">
              <a:solidFill>
                <a:srgbClr val="000000"/>
              </a:solidFill>
              <a:miter lim="800000"/>
              <a:headEnd/>
              <a:tailEnd/>
            </a:ln>
          </p:spPr>
          <p:txBody>
            <a:bodyPr/>
            <a:lstStyle/>
            <a:p>
              <a:endParaRPr lang="cs-CZ"/>
            </a:p>
          </p:txBody>
        </p:sp>
        <p:sp>
          <p:nvSpPr>
            <p:cNvPr id="196" name="Rectangle 195"/>
            <p:cNvSpPr>
              <a:spLocks noChangeArrowheads="1"/>
            </p:cNvSpPr>
            <p:nvPr/>
          </p:nvSpPr>
          <p:spPr bwMode="auto">
            <a:xfrm>
              <a:off x="4486" y="3343"/>
              <a:ext cx="9"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197" name="Group 196"/>
          <p:cNvGrpSpPr>
            <a:grpSpLocks/>
          </p:cNvGrpSpPr>
          <p:nvPr/>
        </p:nvGrpSpPr>
        <p:grpSpPr bwMode="auto">
          <a:xfrm>
            <a:off x="7324725" y="4490814"/>
            <a:ext cx="12700" cy="401638"/>
            <a:chOff x="4614" y="3038"/>
            <a:chExt cx="8" cy="253"/>
          </a:xfrm>
        </p:grpSpPr>
        <p:sp>
          <p:nvSpPr>
            <p:cNvPr id="198" name="Rectangle 197"/>
            <p:cNvSpPr>
              <a:spLocks noChangeArrowheads="1"/>
            </p:cNvSpPr>
            <p:nvPr/>
          </p:nvSpPr>
          <p:spPr bwMode="auto">
            <a:xfrm>
              <a:off x="4614" y="3038"/>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199" name="Rectangle 198"/>
            <p:cNvSpPr>
              <a:spLocks noChangeArrowheads="1"/>
            </p:cNvSpPr>
            <p:nvPr/>
          </p:nvSpPr>
          <p:spPr bwMode="auto">
            <a:xfrm>
              <a:off x="4614" y="3095"/>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0" name="Rectangle 199"/>
            <p:cNvSpPr>
              <a:spLocks noChangeArrowheads="1"/>
            </p:cNvSpPr>
            <p:nvPr/>
          </p:nvSpPr>
          <p:spPr bwMode="auto">
            <a:xfrm>
              <a:off x="4614" y="3153"/>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1" name="Rectangle 200"/>
            <p:cNvSpPr>
              <a:spLocks noChangeArrowheads="1"/>
            </p:cNvSpPr>
            <p:nvPr/>
          </p:nvSpPr>
          <p:spPr bwMode="auto">
            <a:xfrm>
              <a:off x="4614" y="3210"/>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2" name="Rectangle 201"/>
            <p:cNvSpPr>
              <a:spLocks noChangeArrowheads="1"/>
            </p:cNvSpPr>
            <p:nvPr/>
          </p:nvSpPr>
          <p:spPr bwMode="auto">
            <a:xfrm>
              <a:off x="4614" y="3267"/>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3" name="Group 202"/>
          <p:cNvGrpSpPr>
            <a:grpSpLocks/>
          </p:cNvGrpSpPr>
          <p:nvPr/>
        </p:nvGrpSpPr>
        <p:grpSpPr bwMode="auto">
          <a:xfrm>
            <a:off x="7526338" y="4341589"/>
            <a:ext cx="12700" cy="401638"/>
            <a:chOff x="4741" y="2944"/>
            <a:chExt cx="8" cy="253"/>
          </a:xfrm>
        </p:grpSpPr>
        <p:sp>
          <p:nvSpPr>
            <p:cNvPr id="204" name="Rectangle 203"/>
            <p:cNvSpPr>
              <a:spLocks noChangeArrowheads="1"/>
            </p:cNvSpPr>
            <p:nvPr/>
          </p:nvSpPr>
          <p:spPr bwMode="auto">
            <a:xfrm>
              <a:off x="4741" y="294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5" name="Rectangle 204"/>
            <p:cNvSpPr>
              <a:spLocks noChangeArrowheads="1"/>
            </p:cNvSpPr>
            <p:nvPr/>
          </p:nvSpPr>
          <p:spPr bwMode="auto">
            <a:xfrm>
              <a:off x="4741" y="300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06" name="Rectangle 205"/>
            <p:cNvSpPr>
              <a:spLocks noChangeArrowheads="1"/>
            </p:cNvSpPr>
            <p:nvPr/>
          </p:nvSpPr>
          <p:spPr bwMode="auto">
            <a:xfrm>
              <a:off x="4741" y="3059"/>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7" name="Rectangle 206"/>
            <p:cNvSpPr>
              <a:spLocks noChangeArrowheads="1"/>
            </p:cNvSpPr>
            <p:nvPr/>
          </p:nvSpPr>
          <p:spPr bwMode="auto">
            <a:xfrm>
              <a:off x="4741" y="3116"/>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08" name="Rectangle 207"/>
            <p:cNvSpPr>
              <a:spLocks noChangeArrowheads="1"/>
            </p:cNvSpPr>
            <p:nvPr/>
          </p:nvSpPr>
          <p:spPr bwMode="auto">
            <a:xfrm>
              <a:off x="4741" y="3173"/>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09" name="Group 208"/>
          <p:cNvGrpSpPr>
            <a:grpSpLocks/>
          </p:cNvGrpSpPr>
          <p:nvPr/>
        </p:nvGrpSpPr>
        <p:grpSpPr bwMode="auto">
          <a:xfrm>
            <a:off x="7739063" y="4211414"/>
            <a:ext cx="12700" cy="401638"/>
            <a:chOff x="4875" y="2862"/>
            <a:chExt cx="8" cy="253"/>
          </a:xfrm>
        </p:grpSpPr>
        <p:sp>
          <p:nvSpPr>
            <p:cNvPr id="210" name="Rectangle 209"/>
            <p:cNvSpPr>
              <a:spLocks noChangeArrowheads="1"/>
            </p:cNvSpPr>
            <p:nvPr/>
          </p:nvSpPr>
          <p:spPr bwMode="auto">
            <a:xfrm>
              <a:off x="4875" y="2862"/>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1" name="Rectangle 210"/>
            <p:cNvSpPr>
              <a:spLocks noChangeArrowheads="1"/>
            </p:cNvSpPr>
            <p:nvPr/>
          </p:nvSpPr>
          <p:spPr bwMode="auto">
            <a:xfrm>
              <a:off x="4875" y="2919"/>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2" name="Rectangle 211"/>
            <p:cNvSpPr>
              <a:spLocks noChangeArrowheads="1"/>
            </p:cNvSpPr>
            <p:nvPr/>
          </p:nvSpPr>
          <p:spPr bwMode="auto">
            <a:xfrm>
              <a:off x="4875" y="2976"/>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3" name="Rectangle 212"/>
            <p:cNvSpPr>
              <a:spLocks noChangeArrowheads="1"/>
            </p:cNvSpPr>
            <p:nvPr/>
          </p:nvSpPr>
          <p:spPr bwMode="auto">
            <a:xfrm>
              <a:off x="4875" y="3034"/>
              <a:ext cx="8" cy="32"/>
            </a:xfrm>
            <a:prstGeom prst="rect">
              <a:avLst/>
            </a:prstGeom>
            <a:solidFill>
              <a:srgbClr val="000000"/>
            </a:solidFill>
            <a:ln w="19050">
              <a:solidFill>
                <a:srgbClr val="000000"/>
              </a:solidFill>
              <a:miter lim="800000"/>
              <a:headEnd/>
              <a:tailEnd/>
            </a:ln>
          </p:spPr>
          <p:txBody>
            <a:bodyPr/>
            <a:lstStyle/>
            <a:p>
              <a:endParaRPr lang="cs-CZ"/>
            </a:p>
          </p:txBody>
        </p:sp>
        <p:sp>
          <p:nvSpPr>
            <p:cNvPr id="214" name="Rectangle 213"/>
            <p:cNvSpPr>
              <a:spLocks noChangeArrowheads="1"/>
            </p:cNvSpPr>
            <p:nvPr/>
          </p:nvSpPr>
          <p:spPr bwMode="auto">
            <a:xfrm>
              <a:off x="4875" y="3091"/>
              <a:ext cx="8" cy="24"/>
            </a:xfrm>
            <a:prstGeom prst="rect">
              <a:avLst/>
            </a:prstGeom>
            <a:solidFill>
              <a:srgbClr val="000000"/>
            </a:solidFill>
            <a:ln w="19050">
              <a:solidFill>
                <a:srgbClr val="000000"/>
              </a:solidFill>
              <a:miter lim="800000"/>
              <a:headEnd/>
              <a:tailEnd/>
            </a:ln>
          </p:spPr>
          <p:txBody>
            <a:bodyPr/>
            <a:lstStyle/>
            <a:p>
              <a:endParaRPr lang="cs-CZ"/>
            </a:p>
          </p:txBody>
        </p:sp>
      </p:grpSp>
      <p:grpSp>
        <p:nvGrpSpPr>
          <p:cNvPr id="215" name="Group 214"/>
          <p:cNvGrpSpPr>
            <a:grpSpLocks/>
          </p:cNvGrpSpPr>
          <p:nvPr/>
        </p:nvGrpSpPr>
        <p:grpSpPr bwMode="auto">
          <a:xfrm>
            <a:off x="7951788" y="4081239"/>
            <a:ext cx="12700" cy="401638"/>
            <a:chOff x="5009" y="2780"/>
            <a:chExt cx="8" cy="253"/>
          </a:xfrm>
        </p:grpSpPr>
        <p:sp>
          <p:nvSpPr>
            <p:cNvPr id="216" name="Rectangle 215"/>
            <p:cNvSpPr>
              <a:spLocks noChangeArrowheads="1"/>
            </p:cNvSpPr>
            <p:nvPr/>
          </p:nvSpPr>
          <p:spPr bwMode="auto">
            <a:xfrm>
              <a:off x="5009" y="2780"/>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7" name="Rectangle 216"/>
            <p:cNvSpPr>
              <a:spLocks noChangeArrowheads="1"/>
            </p:cNvSpPr>
            <p:nvPr/>
          </p:nvSpPr>
          <p:spPr bwMode="auto">
            <a:xfrm>
              <a:off x="5009" y="2837"/>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8" name="Rectangle 217"/>
            <p:cNvSpPr>
              <a:spLocks noChangeArrowheads="1"/>
            </p:cNvSpPr>
            <p:nvPr/>
          </p:nvSpPr>
          <p:spPr bwMode="auto">
            <a:xfrm>
              <a:off x="5009" y="2894"/>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19" name="Rectangle 218"/>
            <p:cNvSpPr>
              <a:spLocks noChangeArrowheads="1"/>
            </p:cNvSpPr>
            <p:nvPr/>
          </p:nvSpPr>
          <p:spPr bwMode="auto">
            <a:xfrm>
              <a:off x="5009" y="2951"/>
              <a:ext cx="8" cy="33"/>
            </a:xfrm>
            <a:prstGeom prst="rect">
              <a:avLst/>
            </a:prstGeom>
            <a:solidFill>
              <a:srgbClr val="000000"/>
            </a:solidFill>
            <a:ln w="19050">
              <a:solidFill>
                <a:srgbClr val="000000"/>
              </a:solidFill>
              <a:miter lim="800000"/>
              <a:headEnd/>
              <a:tailEnd/>
            </a:ln>
          </p:spPr>
          <p:txBody>
            <a:bodyPr/>
            <a:lstStyle/>
            <a:p>
              <a:endParaRPr lang="cs-CZ"/>
            </a:p>
          </p:txBody>
        </p:sp>
        <p:sp>
          <p:nvSpPr>
            <p:cNvPr id="220" name="Rectangle 219"/>
            <p:cNvSpPr>
              <a:spLocks noChangeArrowheads="1"/>
            </p:cNvSpPr>
            <p:nvPr/>
          </p:nvSpPr>
          <p:spPr bwMode="auto">
            <a:xfrm>
              <a:off x="5009" y="3009"/>
              <a:ext cx="8" cy="24"/>
            </a:xfrm>
            <a:prstGeom prst="rect">
              <a:avLst/>
            </a:prstGeom>
            <a:solidFill>
              <a:srgbClr val="000000"/>
            </a:solidFill>
            <a:ln w="19050">
              <a:solidFill>
                <a:srgbClr val="000000"/>
              </a:solidFill>
              <a:miter lim="800000"/>
              <a:headEnd/>
              <a:tailEnd/>
            </a:ln>
          </p:spPr>
          <p:txBody>
            <a:bodyPr/>
            <a:lstStyle/>
            <a:p>
              <a:endParaRPr lang="cs-CZ"/>
            </a:p>
          </p:txBody>
        </p:sp>
      </p:grpSp>
      <p:sp>
        <p:nvSpPr>
          <p:cNvPr id="221" name="Rectangle 220"/>
          <p:cNvSpPr>
            <a:spLocks noChangeArrowheads="1"/>
          </p:cNvSpPr>
          <p:nvPr/>
        </p:nvSpPr>
        <p:spPr bwMode="auto">
          <a:xfrm>
            <a:off x="8302625" y="3941539"/>
            <a:ext cx="698500"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22" name="Rectangle 221"/>
          <p:cNvSpPr>
            <a:spLocks noChangeArrowheads="1"/>
          </p:cNvSpPr>
          <p:nvPr/>
        </p:nvSpPr>
        <p:spPr bwMode="auto">
          <a:xfrm>
            <a:off x="7956550" y="3763739"/>
            <a:ext cx="83820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lang="cs-CZ" sz="2000" i="0">
                <a:solidFill>
                  <a:srgbClr val="A50021"/>
                </a:solidFill>
              </a:rPr>
              <a:t>b &gt; 0</a:t>
            </a:r>
          </a:p>
        </p:txBody>
      </p:sp>
      <p:graphicFrame>
        <p:nvGraphicFramePr>
          <p:cNvPr id="223" name="Object 222"/>
          <p:cNvGraphicFramePr>
            <a:graphicFrameLocks noChangeAspect="1"/>
          </p:cNvGraphicFramePr>
          <p:nvPr>
            <p:extLst>
              <p:ext uri="{D42A27DB-BD31-4B8C-83A1-F6EECF244321}">
                <p14:modId xmlns:p14="http://schemas.microsoft.com/office/powerpoint/2010/main" val="2789749794"/>
              </p:ext>
            </p:extLst>
          </p:nvPr>
        </p:nvGraphicFramePr>
        <p:xfrm>
          <a:off x="7689850" y="5217889"/>
          <a:ext cx="1143000" cy="527050"/>
        </p:xfrm>
        <a:graphic>
          <a:graphicData uri="http://schemas.openxmlformats.org/presentationml/2006/ole">
            <mc:AlternateContent xmlns:mc="http://schemas.openxmlformats.org/markup-compatibility/2006">
              <mc:Choice xmlns:v="urn:schemas-microsoft-com:vml" Requires="v">
                <p:oleObj spid="_x0000_s487497" name="Rovnice" r:id="rId9" imgW="457200" imgH="253800" progId="Equation.3">
                  <p:embed/>
                </p:oleObj>
              </mc:Choice>
              <mc:Fallback>
                <p:oleObj name="Rovnice" r:id="rId9" imgW="457200" imgH="253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89850" y="5217889"/>
                        <a:ext cx="1143000" cy="527050"/>
                      </a:xfrm>
                      <a:prstGeom prst="rect">
                        <a:avLst/>
                      </a:prstGeom>
                      <a:solidFill>
                        <a:srgbClr val="CC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57587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Lineární regrese III</a:t>
            </a:r>
          </a:p>
        </p:txBody>
      </p:sp>
      <p:sp>
        <p:nvSpPr>
          <p:cNvPr id="3" name="Content Placeholder 2"/>
          <p:cNvSpPr>
            <a:spLocks noGrp="1"/>
          </p:cNvSpPr>
          <p:nvPr>
            <p:ph idx="1"/>
          </p:nvPr>
        </p:nvSpPr>
        <p:spPr>
          <a:xfrm>
            <a:off x="457200" y="1052736"/>
            <a:ext cx="8229600" cy="4857403"/>
          </a:xfrm>
        </p:spPr>
        <p:txBody>
          <a:bodyPr/>
          <a:lstStyle/>
          <a:p>
            <a:r>
              <a:rPr lang="cs-CZ" dirty="0"/>
              <a:t>Metoda nejmenších čtverců</a:t>
            </a:r>
          </a:p>
          <a:p>
            <a:pPr lvl="1"/>
            <a:r>
              <a:rPr lang="cs-CZ" dirty="0"/>
              <a:t>X: Pevná, nestochastická proměnná</a:t>
            </a:r>
          </a:p>
          <a:p>
            <a:pPr lvl="1"/>
            <a:r>
              <a:rPr lang="cs-CZ" dirty="0" smtClean="0"/>
              <a:t>Rozložení </a:t>
            </a:r>
            <a:r>
              <a:rPr lang="cs-CZ" dirty="0"/>
              <a:t>hodnot y pro každé x je normální</a:t>
            </a:r>
          </a:p>
          <a:p>
            <a:pPr lvl="1"/>
            <a:r>
              <a:rPr lang="cs-CZ" dirty="0" smtClean="0"/>
              <a:t>Rozložení </a:t>
            </a:r>
            <a:r>
              <a:rPr lang="cs-CZ" dirty="0"/>
              <a:t>hodnot y pro každé x má stejný rozptyl</a:t>
            </a:r>
          </a:p>
          <a:p>
            <a:pPr lvl="1"/>
            <a:r>
              <a:rPr lang="cs-CZ" dirty="0" smtClean="0"/>
              <a:t>Rezidua </a:t>
            </a:r>
            <a:r>
              <a:rPr lang="cs-CZ" dirty="0"/>
              <a:t>jsou navzájem nezávislá a mají normální </a:t>
            </a:r>
            <a:r>
              <a:rPr lang="cs-CZ" dirty="0" smtClean="0"/>
              <a:t>rozložení</a:t>
            </a:r>
            <a:endParaRPr lang="cs-CZ" dirty="0"/>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22</a:t>
            </a:fld>
            <a:endParaRPr lang="cs-CZ"/>
          </a:p>
        </p:txBody>
      </p:sp>
      <p:sp>
        <p:nvSpPr>
          <p:cNvPr id="5" name="Rectangle 115"/>
          <p:cNvSpPr>
            <a:spLocks noChangeArrowheads="1"/>
          </p:cNvSpPr>
          <p:nvPr/>
        </p:nvSpPr>
        <p:spPr bwMode="auto">
          <a:xfrm>
            <a:off x="3509963" y="4704607"/>
            <a:ext cx="442912" cy="341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graphicFrame>
        <p:nvGraphicFramePr>
          <p:cNvPr id="6" name="Object 174"/>
          <p:cNvGraphicFramePr>
            <a:graphicFrameLocks noChangeAspect="1"/>
          </p:cNvGraphicFramePr>
          <p:nvPr>
            <p:extLst>
              <p:ext uri="{D42A27DB-BD31-4B8C-83A1-F6EECF244321}">
                <p14:modId xmlns:p14="http://schemas.microsoft.com/office/powerpoint/2010/main" val="689673533"/>
              </p:ext>
            </p:extLst>
          </p:nvPr>
        </p:nvGraphicFramePr>
        <p:xfrm>
          <a:off x="762000" y="5228482"/>
          <a:ext cx="1752600" cy="547688"/>
        </p:xfrm>
        <a:graphic>
          <a:graphicData uri="http://schemas.openxmlformats.org/presentationml/2006/ole">
            <mc:AlternateContent xmlns:mc="http://schemas.openxmlformats.org/markup-compatibility/2006">
              <mc:Choice xmlns:v="urn:schemas-microsoft-com:vml" Requires="v">
                <p:oleObj spid="_x0000_s488518" name="Rovnice" r:id="rId3" imgW="736560" imgH="241200" progId="Equation.3">
                  <p:embed/>
                </p:oleObj>
              </mc:Choice>
              <mc:Fallback>
                <p:oleObj name="Rovnice" r:id="rId3" imgW="73656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228482"/>
                        <a:ext cx="1752600" cy="5476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175"/>
          <p:cNvGraphicFramePr>
            <a:graphicFrameLocks noChangeAspect="1"/>
          </p:cNvGraphicFramePr>
          <p:nvPr>
            <p:extLst>
              <p:ext uri="{D42A27DB-BD31-4B8C-83A1-F6EECF244321}">
                <p14:modId xmlns:p14="http://schemas.microsoft.com/office/powerpoint/2010/main" val="2736574051"/>
              </p:ext>
            </p:extLst>
          </p:nvPr>
        </p:nvGraphicFramePr>
        <p:xfrm>
          <a:off x="6276975" y="5228482"/>
          <a:ext cx="2257425" cy="514350"/>
        </p:xfrm>
        <a:graphic>
          <a:graphicData uri="http://schemas.openxmlformats.org/presentationml/2006/ole">
            <mc:AlternateContent xmlns:mc="http://schemas.openxmlformats.org/markup-compatibility/2006">
              <mc:Choice xmlns:v="urn:schemas-microsoft-com:vml" Requires="v">
                <p:oleObj spid="_x0000_s488519" name="Rovnice" r:id="rId5" imgW="1091880" imgH="253800" progId="Equation.3">
                  <p:embed/>
                </p:oleObj>
              </mc:Choice>
              <mc:Fallback>
                <p:oleObj name="Rovnice" r:id="rId5" imgW="109188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6975" y="5228482"/>
                        <a:ext cx="2257425" cy="51435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76"/>
          <p:cNvGraphicFramePr>
            <a:graphicFrameLocks noChangeAspect="1"/>
          </p:cNvGraphicFramePr>
          <p:nvPr>
            <p:extLst>
              <p:ext uri="{D42A27DB-BD31-4B8C-83A1-F6EECF244321}">
                <p14:modId xmlns:p14="http://schemas.microsoft.com/office/powerpoint/2010/main" val="2497586967"/>
              </p:ext>
            </p:extLst>
          </p:nvPr>
        </p:nvGraphicFramePr>
        <p:xfrm>
          <a:off x="3113088" y="5268170"/>
          <a:ext cx="2508250" cy="400050"/>
        </p:xfrm>
        <a:graphic>
          <a:graphicData uri="http://schemas.openxmlformats.org/presentationml/2006/ole">
            <mc:AlternateContent xmlns:mc="http://schemas.openxmlformats.org/markup-compatibility/2006">
              <mc:Choice xmlns:v="urn:schemas-microsoft-com:vml" Requires="v">
                <p:oleObj spid="_x0000_s488520" name="Rovnice" r:id="rId7" imgW="1460160" imgH="241200" progId="Equation.3">
                  <p:embed/>
                </p:oleObj>
              </mc:Choice>
              <mc:Fallback>
                <p:oleObj name="Rovnice" r:id="rId7" imgW="146016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3088" y="5268170"/>
                        <a:ext cx="2508250" cy="400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Text Box 177"/>
          <p:cNvSpPr txBox="1">
            <a:spLocks noChangeArrowheads="1"/>
          </p:cNvSpPr>
          <p:nvPr/>
        </p:nvSpPr>
        <p:spPr bwMode="auto">
          <a:xfrm>
            <a:off x="304800" y="5769820"/>
            <a:ext cx="2590800" cy="457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1400" i="0">
                <a:solidFill>
                  <a:srgbClr val="A50021"/>
                </a:solidFill>
              </a:rPr>
              <a:t>Smysl proložení přímky</a:t>
            </a:r>
          </a:p>
          <a:p>
            <a:pPr algn="ctr"/>
            <a:r>
              <a:rPr lang="cs-CZ" sz="1400" b="0" i="0">
                <a:solidFill>
                  <a:srgbClr val="A50021"/>
                </a:solidFill>
              </a:rPr>
              <a:t>minimalizace odchylek</a:t>
            </a:r>
          </a:p>
        </p:txBody>
      </p:sp>
      <p:graphicFrame>
        <p:nvGraphicFramePr>
          <p:cNvPr id="10" name="Object 178"/>
          <p:cNvGraphicFramePr>
            <a:graphicFrameLocks noChangeAspect="1"/>
          </p:cNvGraphicFramePr>
          <p:nvPr>
            <p:extLst>
              <p:ext uri="{D42A27DB-BD31-4B8C-83A1-F6EECF244321}">
                <p14:modId xmlns:p14="http://schemas.microsoft.com/office/powerpoint/2010/main" val="4283344180"/>
              </p:ext>
            </p:extLst>
          </p:nvPr>
        </p:nvGraphicFramePr>
        <p:xfrm>
          <a:off x="2819400" y="5793632"/>
          <a:ext cx="3581400" cy="447675"/>
        </p:xfrm>
        <a:graphic>
          <a:graphicData uri="http://schemas.openxmlformats.org/presentationml/2006/ole">
            <mc:AlternateContent xmlns:mc="http://schemas.openxmlformats.org/markup-compatibility/2006">
              <mc:Choice xmlns:v="urn:schemas-microsoft-com:vml" Requires="v">
                <p:oleObj spid="_x0000_s488521" name="Rovnice" r:id="rId9" imgW="1803240" imgH="266400" progId="Equation.3">
                  <p:embed/>
                </p:oleObj>
              </mc:Choice>
              <mc:Fallback>
                <p:oleObj name="Rovnice" r:id="rId9" imgW="1803240" imgH="266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5793632"/>
                        <a:ext cx="3581400" cy="44767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1" name="Picture 18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547813" y="2826595"/>
            <a:ext cx="5976937" cy="233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67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IV</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23</a:t>
            </a:fld>
            <a:endParaRPr lang="cs-CZ"/>
          </a:p>
        </p:txBody>
      </p:sp>
      <p:sp>
        <p:nvSpPr>
          <p:cNvPr id="5" name="Text Box 3"/>
          <p:cNvSpPr txBox="1">
            <a:spLocks noChangeArrowheads="1"/>
          </p:cNvSpPr>
          <p:nvPr/>
        </p:nvSpPr>
        <p:spPr bwMode="auto">
          <a:xfrm>
            <a:off x="293315" y="1237457"/>
            <a:ext cx="5524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a:t>
            </a:r>
          </a:p>
        </p:txBody>
      </p:sp>
      <p:graphicFrame>
        <p:nvGraphicFramePr>
          <p:cNvPr id="6" name="Object 4"/>
          <p:cNvGraphicFramePr>
            <a:graphicFrameLocks noChangeAspect="1"/>
          </p:cNvGraphicFramePr>
          <p:nvPr>
            <p:extLst>
              <p:ext uri="{D42A27DB-BD31-4B8C-83A1-F6EECF244321}">
                <p14:modId xmlns:p14="http://schemas.microsoft.com/office/powerpoint/2010/main" val="4243852269"/>
              </p:ext>
            </p:extLst>
          </p:nvPr>
        </p:nvGraphicFramePr>
        <p:xfrm>
          <a:off x="979115" y="1234282"/>
          <a:ext cx="3559175" cy="695325"/>
        </p:xfrm>
        <a:graphic>
          <a:graphicData uri="http://schemas.openxmlformats.org/presentationml/2006/ole">
            <mc:AlternateContent xmlns:mc="http://schemas.openxmlformats.org/markup-compatibility/2006">
              <mc:Choice xmlns:v="urn:schemas-microsoft-com:vml" Requires="v">
                <p:oleObj spid="_x0000_s489610" name="Rovnice" r:id="rId3" imgW="1968480" imgH="507960" progId="Equation.3">
                  <p:embed/>
                </p:oleObj>
              </mc:Choice>
              <mc:Fallback>
                <p:oleObj name="Rovnice" r:id="rId3" imgW="196848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115" y="1234282"/>
                        <a:ext cx="35591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p:cNvGraphicFramePr>
            <a:graphicFrameLocks noChangeAspect="1"/>
          </p:cNvGraphicFramePr>
          <p:nvPr>
            <p:extLst>
              <p:ext uri="{D42A27DB-BD31-4B8C-83A1-F6EECF244321}">
                <p14:modId xmlns:p14="http://schemas.microsoft.com/office/powerpoint/2010/main" val="1534703119"/>
              </p:ext>
            </p:extLst>
          </p:nvPr>
        </p:nvGraphicFramePr>
        <p:xfrm>
          <a:off x="5484440" y="1124744"/>
          <a:ext cx="2978150" cy="722313"/>
        </p:xfrm>
        <a:graphic>
          <a:graphicData uri="http://schemas.openxmlformats.org/presentationml/2006/ole">
            <mc:AlternateContent xmlns:mc="http://schemas.openxmlformats.org/markup-compatibility/2006">
              <mc:Choice xmlns:v="urn:schemas-microsoft-com:vml" Requires="v">
                <p:oleObj spid="_x0000_s489611" name="Rovnice" r:id="rId5" imgW="1841400" imgH="469800" progId="Equation.3">
                  <p:embed/>
                </p:oleObj>
              </mc:Choice>
              <mc:Fallback>
                <p:oleObj name="Rovnice" r:id="rId5" imgW="1841400" imgH="469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4440" y="1124744"/>
                        <a:ext cx="2978150" cy="722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6"/>
          <p:cNvGraphicFramePr>
            <a:graphicFrameLocks noChangeAspect="1"/>
          </p:cNvGraphicFramePr>
          <p:nvPr>
            <p:extLst>
              <p:ext uri="{D42A27DB-BD31-4B8C-83A1-F6EECF244321}">
                <p14:modId xmlns:p14="http://schemas.microsoft.com/office/powerpoint/2010/main" val="619262413"/>
              </p:ext>
            </p:extLst>
          </p:nvPr>
        </p:nvGraphicFramePr>
        <p:xfrm>
          <a:off x="979115" y="1951832"/>
          <a:ext cx="4638675" cy="695325"/>
        </p:xfrm>
        <a:graphic>
          <a:graphicData uri="http://schemas.openxmlformats.org/presentationml/2006/ole">
            <mc:AlternateContent xmlns:mc="http://schemas.openxmlformats.org/markup-compatibility/2006">
              <mc:Choice xmlns:v="urn:schemas-microsoft-com:vml" Requires="v">
                <p:oleObj spid="_x0000_s489612" name="Rovnice" r:id="rId7" imgW="3238200" imgH="507960" progId="Equation.3">
                  <p:embed/>
                </p:oleObj>
              </mc:Choice>
              <mc:Fallback>
                <p:oleObj name="Rovnice" r:id="rId7" imgW="3238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9115" y="1951832"/>
                        <a:ext cx="4638675" cy="6953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7"/>
          <p:cNvGraphicFramePr>
            <a:graphicFrameLocks noChangeAspect="1"/>
          </p:cNvGraphicFramePr>
          <p:nvPr>
            <p:extLst>
              <p:ext uri="{D42A27DB-BD31-4B8C-83A1-F6EECF244321}">
                <p14:modId xmlns:p14="http://schemas.microsoft.com/office/powerpoint/2010/main" val="1369125512"/>
              </p:ext>
            </p:extLst>
          </p:nvPr>
        </p:nvGraphicFramePr>
        <p:xfrm>
          <a:off x="979115" y="2605882"/>
          <a:ext cx="4098925" cy="763587"/>
        </p:xfrm>
        <a:graphic>
          <a:graphicData uri="http://schemas.openxmlformats.org/presentationml/2006/ole">
            <mc:AlternateContent xmlns:mc="http://schemas.openxmlformats.org/markup-compatibility/2006">
              <mc:Choice xmlns:v="urn:schemas-microsoft-com:vml" Requires="v">
                <p:oleObj spid="_x0000_s489613" name="Rovnice" r:id="rId9" imgW="2984400" imgH="609480" progId="Equation.3">
                  <p:embed/>
                </p:oleObj>
              </mc:Choice>
              <mc:Fallback>
                <p:oleObj name="Rovnice" r:id="rId9" imgW="2984400" imgH="609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9115" y="2605882"/>
                        <a:ext cx="4098925" cy="763587"/>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Line 8"/>
          <p:cNvSpPr>
            <a:spLocks noChangeShapeType="1"/>
          </p:cNvSpPr>
          <p:nvPr/>
        </p:nvSpPr>
        <p:spPr bwMode="auto">
          <a:xfrm flipV="1">
            <a:off x="683840" y="3466307"/>
            <a:ext cx="77724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 name="Text Box 9"/>
          <p:cNvSpPr txBox="1">
            <a:spLocks noChangeArrowheads="1"/>
          </p:cNvSpPr>
          <p:nvPr/>
        </p:nvSpPr>
        <p:spPr bwMode="auto">
          <a:xfrm>
            <a:off x="293315" y="3485357"/>
            <a:ext cx="619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a:t>
            </a:r>
          </a:p>
        </p:txBody>
      </p:sp>
      <p:graphicFrame>
        <p:nvGraphicFramePr>
          <p:cNvPr id="12" name="Object 10"/>
          <p:cNvGraphicFramePr>
            <a:graphicFrameLocks noChangeAspect="1"/>
          </p:cNvGraphicFramePr>
          <p:nvPr>
            <p:extLst>
              <p:ext uri="{D42A27DB-BD31-4B8C-83A1-F6EECF244321}">
                <p14:modId xmlns:p14="http://schemas.microsoft.com/office/powerpoint/2010/main" val="3801488147"/>
              </p:ext>
            </p:extLst>
          </p:nvPr>
        </p:nvGraphicFramePr>
        <p:xfrm>
          <a:off x="979115" y="3906044"/>
          <a:ext cx="2066925" cy="306388"/>
        </p:xfrm>
        <a:graphic>
          <a:graphicData uri="http://schemas.openxmlformats.org/presentationml/2006/ole">
            <mc:AlternateContent xmlns:mc="http://schemas.openxmlformats.org/markup-compatibility/2006">
              <mc:Choice xmlns:v="urn:schemas-microsoft-com:vml" Requires="v">
                <p:oleObj spid="_x0000_s489614" name="Rovnice" r:id="rId11" imgW="1333440" imgH="203040" progId="Equation.3">
                  <p:embed/>
                </p:oleObj>
              </mc:Choice>
              <mc:Fallback>
                <p:oleObj name="Rovnice" r:id="rId11" imgW="133344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9115" y="3906044"/>
                        <a:ext cx="2066925" cy="306388"/>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 Box 11"/>
          <p:cNvSpPr txBox="1">
            <a:spLocks noChangeArrowheads="1"/>
          </p:cNvSpPr>
          <p:nvPr/>
        </p:nvSpPr>
        <p:spPr bwMode="auto">
          <a:xfrm>
            <a:off x="917203" y="4294982"/>
            <a:ext cx="12477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intercept</a:t>
            </a:r>
          </a:p>
        </p:txBody>
      </p:sp>
      <p:graphicFrame>
        <p:nvGraphicFramePr>
          <p:cNvPr id="14" name="Object 12"/>
          <p:cNvGraphicFramePr>
            <a:graphicFrameLocks noChangeAspect="1"/>
          </p:cNvGraphicFramePr>
          <p:nvPr>
            <p:extLst>
              <p:ext uri="{D42A27DB-BD31-4B8C-83A1-F6EECF244321}">
                <p14:modId xmlns:p14="http://schemas.microsoft.com/office/powerpoint/2010/main" val="2317900623"/>
              </p:ext>
            </p:extLst>
          </p:nvPr>
        </p:nvGraphicFramePr>
        <p:xfrm>
          <a:off x="3638178" y="3629819"/>
          <a:ext cx="4392612" cy="885825"/>
        </p:xfrm>
        <a:graphic>
          <a:graphicData uri="http://schemas.openxmlformats.org/presentationml/2006/ole">
            <mc:AlternateContent xmlns:mc="http://schemas.openxmlformats.org/markup-compatibility/2006">
              <mc:Choice xmlns:v="urn:schemas-microsoft-com:vml" Requires="v">
                <p:oleObj spid="_x0000_s489615" name="Rovnice" r:id="rId13" imgW="2171520" imgH="507960" progId="Equation.3">
                  <p:embed/>
                </p:oleObj>
              </mc:Choice>
              <mc:Fallback>
                <p:oleObj name="Rovnice" r:id="rId13" imgW="2171520" imgH="507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178" y="3629819"/>
                        <a:ext cx="4392612" cy="885825"/>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Line 13"/>
          <p:cNvSpPr>
            <a:spLocks noChangeShapeType="1"/>
          </p:cNvSpPr>
          <p:nvPr/>
        </p:nvSpPr>
        <p:spPr bwMode="auto">
          <a:xfrm>
            <a:off x="683840" y="4774407"/>
            <a:ext cx="7848600"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6" name="Text Box 14"/>
          <p:cNvSpPr txBox="1">
            <a:spLocks noChangeArrowheads="1"/>
          </p:cNvSpPr>
          <p:nvPr/>
        </p:nvSpPr>
        <p:spPr bwMode="auto">
          <a:xfrm>
            <a:off x="293315" y="4783932"/>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III.</a:t>
            </a:r>
          </a:p>
        </p:txBody>
      </p:sp>
      <p:sp>
        <p:nvSpPr>
          <p:cNvPr id="17" name="Text Box 15"/>
          <p:cNvSpPr txBox="1">
            <a:spLocks noChangeArrowheads="1"/>
          </p:cNvSpPr>
          <p:nvPr/>
        </p:nvSpPr>
        <p:spPr bwMode="auto">
          <a:xfrm>
            <a:off x="1093415" y="5004594"/>
            <a:ext cx="2714625" cy="333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i="0"/>
              <a:t>Y  :  modelová hodnota</a:t>
            </a:r>
          </a:p>
        </p:txBody>
      </p:sp>
      <p:graphicFrame>
        <p:nvGraphicFramePr>
          <p:cNvPr id="18" name="Object 16"/>
          <p:cNvGraphicFramePr>
            <a:graphicFrameLocks noChangeAspect="1"/>
          </p:cNvGraphicFramePr>
          <p:nvPr>
            <p:extLst>
              <p:ext uri="{D42A27DB-BD31-4B8C-83A1-F6EECF244321}">
                <p14:modId xmlns:p14="http://schemas.microsoft.com/office/powerpoint/2010/main" val="3389225176"/>
              </p:ext>
            </p:extLst>
          </p:nvPr>
        </p:nvGraphicFramePr>
        <p:xfrm>
          <a:off x="1141040" y="5417344"/>
          <a:ext cx="2119313" cy="544513"/>
        </p:xfrm>
        <a:graphic>
          <a:graphicData uri="http://schemas.openxmlformats.org/presentationml/2006/ole">
            <mc:AlternateContent xmlns:mc="http://schemas.openxmlformats.org/markup-compatibility/2006">
              <mc:Choice xmlns:v="urn:schemas-microsoft-com:vml" Requires="v">
                <p:oleObj spid="_x0000_s489616" name="Rovnice" r:id="rId15" imgW="825480" imgH="241200" progId="Equation.3">
                  <p:embed/>
                </p:oleObj>
              </mc:Choice>
              <mc:Fallback>
                <p:oleObj name="Rovnice" r:id="rId15" imgW="825480" imgH="241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41040" y="5417344"/>
                        <a:ext cx="2119313" cy="54451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p:cNvGraphicFramePr>
            <a:graphicFrameLocks noChangeAspect="1"/>
          </p:cNvGraphicFramePr>
          <p:nvPr>
            <p:extLst>
              <p:ext uri="{D42A27DB-BD31-4B8C-83A1-F6EECF244321}">
                <p14:modId xmlns:p14="http://schemas.microsoft.com/office/powerpoint/2010/main" val="3375789785"/>
              </p:ext>
            </p:extLst>
          </p:nvPr>
        </p:nvGraphicFramePr>
        <p:xfrm>
          <a:off x="4497015" y="5093494"/>
          <a:ext cx="2957513" cy="868363"/>
        </p:xfrm>
        <a:graphic>
          <a:graphicData uri="http://schemas.openxmlformats.org/presentationml/2006/ole">
            <mc:AlternateContent xmlns:mc="http://schemas.openxmlformats.org/markup-compatibility/2006">
              <mc:Choice xmlns:v="urn:schemas-microsoft-com:vml" Requires="v">
                <p:oleObj spid="_x0000_s489617" name="Rovnice" r:id="rId17" imgW="1726920" imgH="507960" progId="Equation.3">
                  <p:embed/>
                </p:oleObj>
              </mc:Choice>
              <mc:Fallback>
                <p:oleObj name="Rovnice" r:id="rId17" imgW="1726920" imgH="50796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97015" y="5093494"/>
                        <a:ext cx="2957513" cy="868363"/>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0" name="Group 18"/>
          <p:cNvGrpSpPr>
            <a:grpSpLocks/>
          </p:cNvGrpSpPr>
          <p:nvPr/>
        </p:nvGrpSpPr>
        <p:grpSpPr bwMode="auto">
          <a:xfrm>
            <a:off x="1183903" y="4942682"/>
            <a:ext cx="152400" cy="119062"/>
            <a:chOff x="982" y="249"/>
            <a:chExt cx="13" cy="6"/>
          </a:xfrm>
        </p:grpSpPr>
        <p:sp>
          <p:nvSpPr>
            <p:cNvPr id="21" name="Line 19"/>
            <p:cNvSpPr>
              <a:spLocks noChangeShapeType="1"/>
            </p:cNvSpPr>
            <p:nvPr/>
          </p:nvSpPr>
          <p:spPr bwMode="auto">
            <a:xfrm>
              <a:off x="987" y="249"/>
              <a:ext cx="8"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Line 20"/>
            <p:cNvSpPr>
              <a:spLocks noChangeShapeType="1"/>
            </p:cNvSpPr>
            <p:nvPr/>
          </p:nvSpPr>
          <p:spPr bwMode="auto">
            <a:xfrm flipV="1">
              <a:off x="982" y="249"/>
              <a:ext cx="6" cy="6"/>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Tree>
    <p:extLst>
      <p:ext uri="{BB962C8B-B14F-4D97-AF65-F5344CB8AC3E}">
        <p14:creationId xmlns:p14="http://schemas.microsoft.com/office/powerpoint/2010/main" val="1884514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Lineární regrese: analýza reziduí</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24</a:t>
            </a:fld>
            <a:endParaRPr lang="cs-CZ"/>
          </a:p>
        </p:txBody>
      </p:sp>
      <p:sp>
        <p:nvSpPr>
          <p:cNvPr id="5" name="Rectangle 3"/>
          <p:cNvSpPr>
            <a:spLocks noChangeArrowheads="1"/>
          </p:cNvSpPr>
          <p:nvPr/>
        </p:nvSpPr>
        <p:spPr bwMode="auto">
          <a:xfrm>
            <a:off x="3127375"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6" name="Rectangle 4"/>
          <p:cNvSpPr>
            <a:spLocks noChangeArrowheads="1"/>
          </p:cNvSpPr>
          <p:nvPr/>
        </p:nvSpPr>
        <p:spPr bwMode="auto">
          <a:xfrm>
            <a:off x="3308350" y="1408783"/>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7" name="Rectangle 5"/>
          <p:cNvSpPr>
            <a:spLocks noChangeArrowheads="1"/>
          </p:cNvSpPr>
          <p:nvPr/>
        </p:nvSpPr>
        <p:spPr bwMode="auto">
          <a:xfrm>
            <a:off x="201613" y="1397670"/>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 name="Rectangle 6"/>
          <p:cNvSpPr>
            <a:spLocks noChangeArrowheads="1"/>
          </p:cNvSpPr>
          <p:nvPr/>
        </p:nvSpPr>
        <p:spPr bwMode="auto">
          <a:xfrm>
            <a:off x="296863" y="14214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9" name="Rectangle 7"/>
          <p:cNvSpPr>
            <a:spLocks noChangeArrowheads="1"/>
          </p:cNvSpPr>
          <p:nvPr/>
        </p:nvSpPr>
        <p:spPr bwMode="auto">
          <a:xfrm>
            <a:off x="161925" y="2096170"/>
            <a:ext cx="333375" cy="252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0" name="Rectangle 8"/>
          <p:cNvSpPr>
            <a:spLocks noChangeArrowheads="1"/>
          </p:cNvSpPr>
          <p:nvPr/>
        </p:nvSpPr>
        <p:spPr bwMode="auto">
          <a:xfrm>
            <a:off x="322263" y="2115220"/>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11" name="Rectangle 9"/>
          <p:cNvSpPr>
            <a:spLocks noChangeArrowheads="1"/>
          </p:cNvSpPr>
          <p:nvPr/>
        </p:nvSpPr>
        <p:spPr bwMode="auto">
          <a:xfrm>
            <a:off x="471488" y="1481808"/>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12" name="Rectangle 10"/>
          <p:cNvSpPr>
            <a:spLocks noChangeArrowheads="1"/>
          </p:cNvSpPr>
          <p:nvPr/>
        </p:nvSpPr>
        <p:spPr bwMode="auto">
          <a:xfrm>
            <a:off x="471488" y="3142333"/>
            <a:ext cx="2378075" cy="19050"/>
          </a:xfrm>
          <a:prstGeom prst="rect">
            <a:avLst/>
          </a:prstGeom>
          <a:solidFill>
            <a:srgbClr val="000000"/>
          </a:solidFill>
          <a:ln w="19050">
            <a:solidFill>
              <a:srgbClr val="000000"/>
            </a:solidFill>
            <a:miter lim="800000"/>
            <a:headEnd/>
            <a:tailEnd/>
          </a:ln>
        </p:spPr>
        <p:txBody>
          <a:bodyPr/>
          <a:lstStyle/>
          <a:p>
            <a:endParaRPr lang="cs-CZ"/>
          </a:p>
        </p:txBody>
      </p:sp>
      <p:sp>
        <p:nvSpPr>
          <p:cNvPr id="13" name="Line 11"/>
          <p:cNvSpPr>
            <a:spLocks noChangeShapeType="1"/>
          </p:cNvSpPr>
          <p:nvPr/>
        </p:nvSpPr>
        <p:spPr bwMode="auto">
          <a:xfrm>
            <a:off x="504825" y="22279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Freeform 12"/>
          <p:cNvSpPr>
            <a:spLocks/>
          </p:cNvSpPr>
          <p:nvPr/>
        </p:nvSpPr>
        <p:spPr bwMode="auto">
          <a:xfrm>
            <a:off x="1498600" y="2050133"/>
            <a:ext cx="39688"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 name="Freeform 13"/>
          <p:cNvSpPr>
            <a:spLocks/>
          </p:cNvSpPr>
          <p:nvPr/>
        </p:nvSpPr>
        <p:spPr bwMode="auto">
          <a:xfrm>
            <a:off x="1093788" y="2040608"/>
            <a:ext cx="39687"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 name="Freeform 14"/>
          <p:cNvSpPr>
            <a:spLocks/>
          </p:cNvSpPr>
          <p:nvPr/>
        </p:nvSpPr>
        <p:spPr bwMode="auto">
          <a:xfrm>
            <a:off x="1235075" y="2442245"/>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 name="Freeform 15"/>
          <p:cNvSpPr>
            <a:spLocks/>
          </p:cNvSpPr>
          <p:nvPr/>
        </p:nvSpPr>
        <p:spPr bwMode="auto">
          <a:xfrm>
            <a:off x="1193800"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 name="Freeform 16"/>
          <p:cNvSpPr>
            <a:spLocks/>
          </p:cNvSpPr>
          <p:nvPr/>
        </p:nvSpPr>
        <p:spPr bwMode="auto">
          <a:xfrm>
            <a:off x="1700213" y="2189833"/>
            <a:ext cx="41275"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 name="Freeform 17"/>
          <p:cNvSpPr>
            <a:spLocks/>
          </p:cNvSpPr>
          <p:nvPr/>
        </p:nvSpPr>
        <p:spPr bwMode="auto">
          <a:xfrm>
            <a:off x="1598613" y="233905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 name="Freeform 18"/>
          <p:cNvSpPr>
            <a:spLocks/>
          </p:cNvSpPr>
          <p:nvPr/>
        </p:nvSpPr>
        <p:spPr bwMode="auto">
          <a:xfrm>
            <a:off x="1962150" y="235810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 name="Freeform 19"/>
          <p:cNvSpPr>
            <a:spLocks/>
          </p:cNvSpPr>
          <p:nvPr/>
        </p:nvSpPr>
        <p:spPr bwMode="auto">
          <a:xfrm>
            <a:off x="809625" y="2161258"/>
            <a:ext cx="39688"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 name="Freeform 20"/>
          <p:cNvSpPr>
            <a:spLocks/>
          </p:cNvSpPr>
          <p:nvPr/>
        </p:nvSpPr>
        <p:spPr bwMode="auto">
          <a:xfrm>
            <a:off x="1123950" y="23390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 name="Freeform 21"/>
          <p:cNvSpPr>
            <a:spLocks/>
          </p:cNvSpPr>
          <p:nvPr/>
        </p:nvSpPr>
        <p:spPr bwMode="auto">
          <a:xfrm>
            <a:off x="10826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 name="Freeform 22"/>
          <p:cNvSpPr>
            <a:spLocks/>
          </p:cNvSpPr>
          <p:nvPr/>
        </p:nvSpPr>
        <p:spPr bwMode="auto">
          <a:xfrm>
            <a:off x="1244600"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 name="Freeform 23"/>
          <p:cNvSpPr>
            <a:spLocks/>
          </p:cNvSpPr>
          <p:nvPr/>
        </p:nvSpPr>
        <p:spPr bwMode="auto">
          <a:xfrm>
            <a:off x="1385888" y="21247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 name="Freeform 24"/>
          <p:cNvSpPr>
            <a:spLocks/>
          </p:cNvSpPr>
          <p:nvPr/>
        </p:nvSpPr>
        <p:spPr bwMode="auto">
          <a:xfrm>
            <a:off x="1193800" y="20787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 name="Freeform 25"/>
          <p:cNvSpPr>
            <a:spLocks/>
          </p:cNvSpPr>
          <p:nvPr/>
        </p:nvSpPr>
        <p:spPr bwMode="auto">
          <a:xfrm>
            <a:off x="1274763" y="2367633"/>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8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8"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 name="Freeform 26"/>
          <p:cNvSpPr>
            <a:spLocks/>
          </p:cNvSpPr>
          <p:nvPr/>
        </p:nvSpPr>
        <p:spPr bwMode="auto">
          <a:xfrm>
            <a:off x="1406525" y="2218408"/>
            <a:ext cx="41275"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1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 name="Freeform 27"/>
          <p:cNvSpPr>
            <a:spLocks/>
          </p:cNvSpPr>
          <p:nvPr/>
        </p:nvSpPr>
        <p:spPr bwMode="auto">
          <a:xfrm>
            <a:off x="1557338" y="216284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6 w 61"/>
              <a:gd name="T25" fmla="*/ 44 h 68"/>
              <a:gd name="T26" fmla="*/ 61 w 61"/>
              <a:gd name="T27" fmla="*/ 32 h 68"/>
              <a:gd name="T28" fmla="*/ 59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6" y="44"/>
                </a:lnTo>
                <a:lnTo>
                  <a:pt x="61" y="32"/>
                </a:lnTo>
                <a:lnTo>
                  <a:pt x="59"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 name="Freeform 28"/>
          <p:cNvSpPr>
            <a:spLocks/>
          </p:cNvSpPr>
          <p:nvPr/>
        </p:nvSpPr>
        <p:spPr bwMode="auto">
          <a:xfrm>
            <a:off x="1466850" y="2283495"/>
            <a:ext cx="31750"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 name="Freeform 29"/>
          <p:cNvSpPr>
            <a:spLocks/>
          </p:cNvSpPr>
          <p:nvPr/>
        </p:nvSpPr>
        <p:spPr bwMode="auto">
          <a:xfrm>
            <a:off x="1649413" y="2059658"/>
            <a:ext cx="31750" cy="36512"/>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 name="Freeform 30"/>
          <p:cNvSpPr>
            <a:spLocks/>
          </p:cNvSpPr>
          <p:nvPr/>
        </p:nvSpPr>
        <p:spPr bwMode="auto">
          <a:xfrm>
            <a:off x="1831975" y="201203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 name="Freeform 31"/>
          <p:cNvSpPr>
            <a:spLocks/>
          </p:cNvSpPr>
          <p:nvPr/>
        </p:nvSpPr>
        <p:spPr bwMode="auto">
          <a:xfrm>
            <a:off x="2074863" y="2293020"/>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 name="Freeform 32"/>
          <p:cNvSpPr>
            <a:spLocks/>
          </p:cNvSpPr>
          <p:nvPr/>
        </p:nvSpPr>
        <p:spPr bwMode="auto">
          <a:xfrm>
            <a:off x="1993900" y="2124745"/>
            <a:ext cx="39688"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 name="Freeform 33"/>
          <p:cNvSpPr>
            <a:spLocks/>
          </p:cNvSpPr>
          <p:nvPr/>
        </p:nvSpPr>
        <p:spPr bwMode="auto">
          <a:xfrm>
            <a:off x="1962150" y="2275558"/>
            <a:ext cx="33338"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7"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 name="Freeform 34"/>
          <p:cNvSpPr>
            <a:spLocks/>
          </p:cNvSpPr>
          <p:nvPr/>
        </p:nvSpPr>
        <p:spPr bwMode="auto">
          <a:xfrm>
            <a:off x="1822450" y="2386683"/>
            <a:ext cx="39688"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9 w 76"/>
              <a:gd name="T27" fmla="*/ 70 h 70"/>
              <a:gd name="T28" fmla="*/ 53 w 76"/>
              <a:gd name="T29" fmla="*/ 68 h 70"/>
              <a:gd name="T30" fmla="*/ 64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3" y="20"/>
                </a:lnTo>
                <a:lnTo>
                  <a:pt x="1" y="27"/>
                </a:lnTo>
                <a:lnTo>
                  <a:pt x="0" y="33"/>
                </a:lnTo>
                <a:lnTo>
                  <a:pt x="4" y="46"/>
                </a:lnTo>
                <a:lnTo>
                  <a:pt x="13" y="58"/>
                </a:lnTo>
                <a:lnTo>
                  <a:pt x="24" y="66"/>
                </a:lnTo>
                <a:lnTo>
                  <a:pt x="31" y="69"/>
                </a:lnTo>
                <a:lnTo>
                  <a:pt x="39" y="70"/>
                </a:lnTo>
                <a:lnTo>
                  <a:pt x="53" y="68"/>
                </a:lnTo>
                <a:lnTo>
                  <a:pt x="64" y="60"/>
                </a:lnTo>
                <a:lnTo>
                  <a:pt x="70" y="56"/>
                </a:lnTo>
                <a:lnTo>
                  <a:pt x="73" y="49"/>
                </a:lnTo>
                <a:lnTo>
                  <a:pt x="75"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7" name="Freeform 35"/>
          <p:cNvSpPr>
            <a:spLocks/>
          </p:cNvSpPr>
          <p:nvPr/>
        </p:nvSpPr>
        <p:spPr bwMode="auto">
          <a:xfrm>
            <a:off x="1862138" y="2124745"/>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8" name="Freeform 36"/>
          <p:cNvSpPr>
            <a:spLocks/>
          </p:cNvSpPr>
          <p:nvPr/>
        </p:nvSpPr>
        <p:spPr bwMode="auto">
          <a:xfrm>
            <a:off x="1851025" y="22755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9" name="Freeform 37"/>
          <p:cNvSpPr>
            <a:spLocks/>
          </p:cNvSpPr>
          <p:nvPr/>
        </p:nvSpPr>
        <p:spPr bwMode="auto">
          <a:xfrm>
            <a:off x="1517650" y="236763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0" name="Freeform 38"/>
          <p:cNvSpPr>
            <a:spLocks/>
          </p:cNvSpPr>
          <p:nvPr/>
        </p:nvSpPr>
        <p:spPr bwMode="auto">
          <a:xfrm>
            <a:off x="1730375" y="23120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1" name="Freeform 39"/>
          <p:cNvSpPr>
            <a:spLocks/>
          </p:cNvSpPr>
          <p:nvPr/>
        </p:nvSpPr>
        <p:spPr bwMode="auto">
          <a:xfrm>
            <a:off x="1397000" y="2339058"/>
            <a:ext cx="39688"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2" name="Freeform 40"/>
          <p:cNvSpPr>
            <a:spLocks/>
          </p:cNvSpPr>
          <p:nvPr/>
        </p:nvSpPr>
        <p:spPr bwMode="auto">
          <a:xfrm>
            <a:off x="2125663" y="213427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3" name="Freeform 41"/>
          <p:cNvSpPr>
            <a:spLocks/>
          </p:cNvSpPr>
          <p:nvPr/>
        </p:nvSpPr>
        <p:spPr bwMode="auto">
          <a:xfrm>
            <a:off x="2084388" y="2413670"/>
            <a:ext cx="41275" cy="38100"/>
          </a:xfrm>
          <a:custGeom>
            <a:avLst/>
            <a:gdLst>
              <a:gd name="T0" fmla="*/ 53 w 77"/>
              <a:gd name="T1" fmla="*/ 3 h 72"/>
              <a:gd name="T2" fmla="*/ 46 w 77"/>
              <a:gd name="T3" fmla="*/ 0 h 72"/>
              <a:gd name="T4" fmla="*/ 38 w 77"/>
              <a:gd name="T5" fmla="*/ 0 h 72"/>
              <a:gd name="T6" fmla="*/ 24 w 77"/>
              <a:gd name="T7" fmla="*/ 1 h 72"/>
              <a:gd name="T8" fmla="*/ 11 w 77"/>
              <a:gd name="T9" fmla="*/ 8 h 72"/>
              <a:gd name="T10" fmla="*/ 2 w 77"/>
              <a:gd name="T11" fmla="*/ 20 h 72"/>
              <a:gd name="T12" fmla="*/ 1 w 77"/>
              <a:gd name="T13" fmla="*/ 27 h 72"/>
              <a:gd name="T14" fmla="*/ 0 w 77"/>
              <a:gd name="T15" fmla="*/ 33 h 72"/>
              <a:gd name="T16" fmla="*/ 4 w 77"/>
              <a:gd name="T17" fmla="*/ 47 h 72"/>
              <a:gd name="T18" fmla="*/ 12 w 77"/>
              <a:gd name="T19" fmla="*/ 59 h 72"/>
              <a:gd name="T20" fmla="*/ 24 w 77"/>
              <a:gd name="T21" fmla="*/ 67 h 72"/>
              <a:gd name="T22" fmla="*/ 31 w 77"/>
              <a:gd name="T23" fmla="*/ 70 h 72"/>
              <a:gd name="T24" fmla="*/ 40 w 77"/>
              <a:gd name="T25" fmla="*/ 72 h 72"/>
              <a:gd name="T26" fmla="*/ 54 w 77"/>
              <a:gd name="T27" fmla="*/ 69 h 72"/>
              <a:gd name="T28" fmla="*/ 66 w 77"/>
              <a:gd name="T29" fmla="*/ 62 h 72"/>
              <a:gd name="T30" fmla="*/ 74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1"/>
                </a:lnTo>
                <a:lnTo>
                  <a:pt x="11" y="8"/>
                </a:lnTo>
                <a:lnTo>
                  <a:pt x="2" y="20"/>
                </a:lnTo>
                <a:lnTo>
                  <a:pt x="1" y="27"/>
                </a:lnTo>
                <a:lnTo>
                  <a:pt x="0" y="33"/>
                </a:lnTo>
                <a:lnTo>
                  <a:pt x="4" y="47"/>
                </a:lnTo>
                <a:lnTo>
                  <a:pt x="12" y="59"/>
                </a:lnTo>
                <a:lnTo>
                  <a:pt x="24" y="67"/>
                </a:lnTo>
                <a:lnTo>
                  <a:pt x="31" y="70"/>
                </a:lnTo>
                <a:lnTo>
                  <a:pt x="40" y="72"/>
                </a:lnTo>
                <a:lnTo>
                  <a:pt x="54" y="69"/>
                </a:lnTo>
                <a:lnTo>
                  <a:pt x="66" y="62"/>
                </a:lnTo>
                <a:lnTo>
                  <a:pt x="74"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4" name="Freeform 42"/>
          <p:cNvSpPr>
            <a:spLocks/>
          </p:cNvSpPr>
          <p:nvPr/>
        </p:nvSpPr>
        <p:spPr bwMode="auto">
          <a:xfrm>
            <a:off x="2278063" y="2153320"/>
            <a:ext cx="39687"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5" name="Freeform 43"/>
          <p:cNvSpPr>
            <a:spLocks/>
          </p:cNvSpPr>
          <p:nvPr/>
        </p:nvSpPr>
        <p:spPr bwMode="auto">
          <a:xfrm>
            <a:off x="2266950" y="2321595"/>
            <a:ext cx="31750"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6" name="Freeform 44"/>
          <p:cNvSpPr>
            <a:spLocks/>
          </p:cNvSpPr>
          <p:nvPr/>
        </p:nvSpPr>
        <p:spPr bwMode="auto">
          <a:xfrm>
            <a:off x="2125663" y="2050133"/>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7" name="Freeform 45"/>
          <p:cNvSpPr>
            <a:spLocks/>
          </p:cNvSpPr>
          <p:nvPr/>
        </p:nvSpPr>
        <p:spPr bwMode="auto">
          <a:xfrm>
            <a:off x="2225675" y="2300958"/>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7"/>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8" name="Freeform 46"/>
          <p:cNvSpPr>
            <a:spLocks/>
          </p:cNvSpPr>
          <p:nvPr/>
        </p:nvSpPr>
        <p:spPr bwMode="auto">
          <a:xfrm>
            <a:off x="2357438" y="2069183"/>
            <a:ext cx="31750"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49" name="Freeform 47"/>
          <p:cNvSpPr>
            <a:spLocks/>
          </p:cNvSpPr>
          <p:nvPr/>
        </p:nvSpPr>
        <p:spPr bwMode="auto">
          <a:xfrm>
            <a:off x="1679575" y="2432720"/>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0" name="Freeform 48"/>
          <p:cNvSpPr>
            <a:spLocks/>
          </p:cNvSpPr>
          <p:nvPr/>
        </p:nvSpPr>
        <p:spPr bwMode="auto">
          <a:xfrm>
            <a:off x="2174875" y="2339058"/>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1" name="Freeform 49"/>
          <p:cNvSpPr>
            <a:spLocks/>
          </p:cNvSpPr>
          <p:nvPr/>
        </p:nvSpPr>
        <p:spPr bwMode="auto">
          <a:xfrm>
            <a:off x="2327275" y="2069183"/>
            <a:ext cx="41275" cy="36512"/>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8"/>
                </a:lnTo>
                <a:lnTo>
                  <a:pt x="6" y="14"/>
                </a:lnTo>
                <a:lnTo>
                  <a:pt x="3" y="20"/>
                </a:lnTo>
                <a:lnTo>
                  <a:pt x="1" y="27"/>
                </a:lnTo>
                <a:lnTo>
                  <a:pt x="0" y="33"/>
                </a:lnTo>
                <a:lnTo>
                  <a:pt x="4" y="46"/>
                </a:lnTo>
                <a:lnTo>
                  <a:pt x="13" y="57"/>
                </a:lnTo>
                <a:lnTo>
                  <a:pt x="24" y="66"/>
                </a:lnTo>
                <a:lnTo>
                  <a:pt x="32" y="69"/>
                </a:lnTo>
                <a:lnTo>
                  <a:pt x="39" y="70"/>
                </a:lnTo>
                <a:lnTo>
                  <a:pt x="53" y="67"/>
                </a:lnTo>
                <a:lnTo>
                  <a:pt x="65" y="60"/>
                </a:lnTo>
                <a:lnTo>
                  <a:pt x="71" y="56"/>
                </a:lnTo>
                <a:lnTo>
                  <a:pt x="73"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2" name="Freeform 50"/>
          <p:cNvSpPr>
            <a:spLocks/>
          </p:cNvSpPr>
          <p:nvPr/>
        </p:nvSpPr>
        <p:spPr bwMode="auto">
          <a:xfrm>
            <a:off x="2378075" y="2300958"/>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3" name="Freeform 51"/>
          <p:cNvSpPr>
            <a:spLocks/>
          </p:cNvSpPr>
          <p:nvPr/>
        </p:nvSpPr>
        <p:spPr bwMode="auto">
          <a:xfrm>
            <a:off x="2449513" y="2143795"/>
            <a:ext cx="31750" cy="36513"/>
          </a:xfrm>
          <a:custGeom>
            <a:avLst/>
            <a:gdLst>
              <a:gd name="T0" fmla="*/ 45 w 60"/>
              <a:gd name="T1" fmla="*/ 1 h 68"/>
              <a:gd name="T2" fmla="*/ 33 w 60"/>
              <a:gd name="T3" fmla="*/ 0 h 68"/>
              <a:gd name="T4" fmla="*/ 22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4 h 68"/>
              <a:gd name="T26" fmla="*/ 60 w 60"/>
              <a:gd name="T27" fmla="*/ 31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1"/>
                </a:lnTo>
                <a:lnTo>
                  <a:pt x="4" y="23"/>
                </a:lnTo>
                <a:lnTo>
                  <a:pt x="0" y="36"/>
                </a:lnTo>
                <a:lnTo>
                  <a:pt x="1" y="49"/>
                </a:lnTo>
                <a:lnTo>
                  <a:pt x="7" y="59"/>
                </a:lnTo>
                <a:lnTo>
                  <a:pt x="16" y="66"/>
                </a:lnTo>
                <a:lnTo>
                  <a:pt x="27" y="68"/>
                </a:lnTo>
                <a:lnTo>
                  <a:pt x="39" y="65"/>
                </a:lnTo>
                <a:lnTo>
                  <a:pt x="49" y="56"/>
                </a:lnTo>
                <a:lnTo>
                  <a:pt x="56" y="44"/>
                </a:lnTo>
                <a:lnTo>
                  <a:pt x="60" y="31"/>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4" name="Freeform 52"/>
          <p:cNvSpPr>
            <a:spLocks/>
          </p:cNvSpPr>
          <p:nvPr/>
        </p:nvSpPr>
        <p:spPr bwMode="auto">
          <a:xfrm>
            <a:off x="2490788" y="226444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5" name="Freeform 53"/>
          <p:cNvSpPr>
            <a:spLocks/>
          </p:cNvSpPr>
          <p:nvPr/>
        </p:nvSpPr>
        <p:spPr bwMode="auto">
          <a:xfrm>
            <a:off x="2560638" y="2105695"/>
            <a:ext cx="30162" cy="36513"/>
          </a:xfrm>
          <a:custGeom>
            <a:avLst/>
            <a:gdLst>
              <a:gd name="T0" fmla="*/ 43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7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5" y="23"/>
                </a:lnTo>
                <a:lnTo>
                  <a:pt x="0" y="36"/>
                </a:lnTo>
                <a:lnTo>
                  <a:pt x="2" y="49"/>
                </a:lnTo>
                <a:lnTo>
                  <a:pt x="7" y="59"/>
                </a:lnTo>
                <a:lnTo>
                  <a:pt x="16" y="66"/>
                </a:lnTo>
                <a:lnTo>
                  <a:pt x="28" y="68"/>
                </a:lnTo>
                <a:lnTo>
                  <a:pt x="38"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6" name="Freeform 54"/>
          <p:cNvSpPr>
            <a:spLocks/>
          </p:cNvSpPr>
          <p:nvPr/>
        </p:nvSpPr>
        <p:spPr bwMode="auto">
          <a:xfrm>
            <a:off x="2468563" y="2377158"/>
            <a:ext cx="31750"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7" name="Freeform 55"/>
          <p:cNvSpPr>
            <a:spLocks/>
          </p:cNvSpPr>
          <p:nvPr/>
        </p:nvSpPr>
        <p:spPr bwMode="auto">
          <a:xfrm>
            <a:off x="1973263" y="2134270"/>
            <a:ext cx="31750" cy="36513"/>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8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8"/>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8" name="Freeform 56"/>
          <p:cNvSpPr>
            <a:spLocks/>
          </p:cNvSpPr>
          <p:nvPr/>
        </p:nvSpPr>
        <p:spPr bwMode="auto">
          <a:xfrm>
            <a:off x="1012825" y="2300958"/>
            <a:ext cx="39688"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59" name="Freeform 57"/>
          <p:cNvSpPr>
            <a:spLocks/>
          </p:cNvSpPr>
          <p:nvPr/>
        </p:nvSpPr>
        <p:spPr bwMode="auto">
          <a:xfrm>
            <a:off x="1982788" y="2004095"/>
            <a:ext cx="31750"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7"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0" name="Freeform 58"/>
          <p:cNvSpPr>
            <a:spLocks/>
          </p:cNvSpPr>
          <p:nvPr/>
        </p:nvSpPr>
        <p:spPr bwMode="auto">
          <a:xfrm>
            <a:off x="2287588" y="2459708"/>
            <a:ext cx="39687" cy="38100"/>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5"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1" name="Freeform 59"/>
          <p:cNvSpPr>
            <a:spLocks/>
          </p:cNvSpPr>
          <p:nvPr/>
        </p:nvSpPr>
        <p:spPr bwMode="auto">
          <a:xfrm>
            <a:off x="950913" y="2115220"/>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2" name="Freeform 60"/>
          <p:cNvSpPr>
            <a:spLocks/>
          </p:cNvSpPr>
          <p:nvPr/>
        </p:nvSpPr>
        <p:spPr bwMode="auto">
          <a:xfrm>
            <a:off x="900113" y="2312070"/>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3" name="Freeform 61"/>
          <p:cNvSpPr>
            <a:spLocks/>
          </p:cNvSpPr>
          <p:nvPr/>
        </p:nvSpPr>
        <p:spPr bwMode="auto">
          <a:xfrm>
            <a:off x="1316038" y="2300958"/>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4" name="Freeform 62"/>
          <p:cNvSpPr>
            <a:spLocks/>
          </p:cNvSpPr>
          <p:nvPr/>
        </p:nvSpPr>
        <p:spPr bwMode="auto">
          <a:xfrm>
            <a:off x="849313" y="2040608"/>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5" name="Freeform 63"/>
          <p:cNvSpPr>
            <a:spLocks/>
          </p:cNvSpPr>
          <p:nvPr/>
        </p:nvSpPr>
        <p:spPr bwMode="auto">
          <a:xfrm>
            <a:off x="1022350" y="2413670"/>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6" name="Freeform 64"/>
          <p:cNvSpPr>
            <a:spLocks/>
          </p:cNvSpPr>
          <p:nvPr/>
        </p:nvSpPr>
        <p:spPr bwMode="auto">
          <a:xfrm>
            <a:off x="728663"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7" name="Freeform 65"/>
          <p:cNvSpPr>
            <a:spLocks/>
          </p:cNvSpPr>
          <p:nvPr/>
        </p:nvSpPr>
        <p:spPr bwMode="auto">
          <a:xfrm>
            <a:off x="687388" y="2134270"/>
            <a:ext cx="31750" cy="36513"/>
          </a:xfrm>
          <a:custGeom>
            <a:avLst/>
            <a:gdLst>
              <a:gd name="T0" fmla="*/ 43 w 59"/>
              <a:gd name="T1" fmla="*/ 1 h 67"/>
              <a:gd name="T2" fmla="*/ 31 w 59"/>
              <a:gd name="T3" fmla="*/ 0 h 67"/>
              <a:gd name="T4" fmla="*/ 21 w 59"/>
              <a:gd name="T5" fmla="*/ 2 h 67"/>
              <a:gd name="T6" fmla="*/ 11 w 59"/>
              <a:gd name="T7" fmla="*/ 11 h 67"/>
              <a:gd name="T8" fmla="*/ 4 w 59"/>
              <a:gd name="T9" fmla="*/ 23 h 67"/>
              <a:gd name="T10" fmla="*/ 0 w 59"/>
              <a:gd name="T11" fmla="*/ 36 h 67"/>
              <a:gd name="T12" fmla="*/ 1 w 59"/>
              <a:gd name="T13" fmla="*/ 48 h 67"/>
              <a:gd name="T14" fmla="*/ 7 w 59"/>
              <a:gd name="T15" fmla="*/ 59 h 67"/>
              <a:gd name="T16" fmla="*/ 15 w 59"/>
              <a:gd name="T17" fmla="*/ 66 h 67"/>
              <a:gd name="T18" fmla="*/ 27 w 59"/>
              <a:gd name="T19" fmla="*/ 67 h 67"/>
              <a:gd name="T20" fmla="*/ 37 w 59"/>
              <a:gd name="T21" fmla="*/ 64 h 67"/>
              <a:gd name="T22" fmla="*/ 47 w 59"/>
              <a:gd name="T23" fmla="*/ 56 h 67"/>
              <a:gd name="T24" fmla="*/ 54 w 59"/>
              <a:gd name="T25" fmla="*/ 44 h 67"/>
              <a:gd name="T26" fmla="*/ 59 w 59"/>
              <a:gd name="T27" fmla="*/ 31 h 67"/>
              <a:gd name="T28" fmla="*/ 57 w 59"/>
              <a:gd name="T29" fmla="*/ 18 h 67"/>
              <a:gd name="T30" fmla="*/ 51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1" y="0"/>
                </a:lnTo>
                <a:lnTo>
                  <a:pt x="21" y="2"/>
                </a:lnTo>
                <a:lnTo>
                  <a:pt x="11" y="11"/>
                </a:lnTo>
                <a:lnTo>
                  <a:pt x="4" y="23"/>
                </a:lnTo>
                <a:lnTo>
                  <a:pt x="0" y="36"/>
                </a:lnTo>
                <a:lnTo>
                  <a:pt x="1" y="48"/>
                </a:lnTo>
                <a:lnTo>
                  <a:pt x="7" y="59"/>
                </a:lnTo>
                <a:lnTo>
                  <a:pt x="15" y="66"/>
                </a:lnTo>
                <a:lnTo>
                  <a:pt x="27" y="67"/>
                </a:lnTo>
                <a:lnTo>
                  <a:pt x="37" y="64"/>
                </a:lnTo>
                <a:lnTo>
                  <a:pt x="47" y="56"/>
                </a:lnTo>
                <a:lnTo>
                  <a:pt x="54" y="44"/>
                </a:lnTo>
                <a:lnTo>
                  <a:pt x="59" y="31"/>
                </a:lnTo>
                <a:lnTo>
                  <a:pt x="57" y="18"/>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8" name="Freeform 66"/>
          <p:cNvSpPr>
            <a:spLocks/>
          </p:cNvSpPr>
          <p:nvPr/>
        </p:nvSpPr>
        <p:spPr bwMode="auto">
          <a:xfrm>
            <a:off x="830263" y="2386683"/>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2 w 76"/>
              <a:gd name="T25" fmla="*/ 69 h 70"/>
              <a:gd name="T26" fmla="*/ 39 w 76"/>
              <a:gd name="T27" fmla="*/ 70 h 70"/>
              <a:gd name="T28" fmla="*/ 53 w 76"/>
              <a:gd name="T29" fmla="*/ 68 h 70"/>
              <a:gd name="T30" fmla="*/ 65 w 76"/>
              <a:gd name="T31" fmla="*/ 60 h 70"/>
              <a:gd name="T32" fmla="*/ 70 w 76"/>
              <a:gd name="T33" fmla="*/ 56 h 70"/>
              <a:gd name="T34" fmla="*/ 73 w 76"/>
              <a:gd name="T35" fmla="*/ 49 h 70"/>
              <a:gd name="T36" fmla="*/ 75 w 76"/>
              <a:gd name="T37" fmla="*/ 42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0"/>
                </a:lnTo>
                <a:lnTo>
                  <a:pt x="53" y="68"/>
                </a:lnTo>
                <a:lnTo>
                  <a:pt x="65" y="60"/>
                </a:lnTo>
                <a:lnTo>
                  <a:pt x="70" y="56"/>
                </a:lnTo>
                <a:lnTo>
                  <a:pt x="73" y="49"/>
                </a:lnTo>
                <a:lnTo>
                  <a:pt x="75" y="42"/>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69" name="Freeform 67"/>
          <p:cNvSpPr>
            <a:spLocks/>
          </p:cNvSpPr>
          <p:nvPr/>
        </p:nvSpPr>
        <p:spPr bwMode="auto">
          <a:xfrm>
            <a:off x="2641600" y="2069183"/>
            <a:ext cx="31750" cy="34925"/>
          </a:xfrm>
          <a:custGeom>
            <a:avLst/>
            <a:gdLst>
              <a:gd name="T0" fmla="*/ 43 w 60"/>
              <a:gd name="T1" fmla="*/ 2 h 66"/>
              <a:gd name="T2" fmla="*/ 32 w 60"/>
              <a:gd name="T3" fmla="*/ 0 h 66"/>
              <a:gd name="T4" fmla="*/ 21 w 60"/>
              <a:gd name="T5" fmla="*/ 3 h 66"/>
              <a:gd name="T6" fmla="*/ 11 w 60"/>
              <a:gd name="T7" fmla="*/ 10 h 66"/>
              <a:gd name="T8" fmla="*/ 4 w 60"/>
              <a:gd name="T9" fmla="*/ 22 h 66"/>
              <a:gd name="T10" fmla="*/ 0 w 60"/>
              <a:gd name="T11" fmla="*/ 35 h 66"/>
              <a:gd name="T12" fmla="*/ 1 w 60"/>
              <a:gd name="T13" fmla="*/ 48 h 66"/>
              <a:gd name="T14" fmla="*/ 7 w 60"/>
              <a:gd name="T15" fmla="*/ 58 h 66"/>
              <a:gd name="T16" fmla="*/ 17 w 60"/>
              <a:gd name="T17" fmla="*/ 65 h 66"/>
              <a:gd name="T18" fmla="*/ 29 w 60"/>
              <a:gd name="T19" fmla="*/ 66 h 66"/>
              <a:gd name="T20" fmla="*/ 39 w 60"/>
              <a:gd name="T21" fmla="*/ 63 h 66"/>
              <a:gd name="T22" fmla="*/ 49 w 60"/>
              <a:gd name="T23" fmla="*/ 56 h 66"/>
              <a:gd name="T24" fmla="*/ 56 w 60"/>
              <a:gd name="T25" fmla="*/ 45 h 66"/>
              <a:gd name="T26" fmla="*/ 60 w 60"/>
              <a:gd name="T27" fmla="*/ 32 h 66"/>
              <a:gd name="T28" fmla="*/ 59 w 60"/>
              <a:gd name="T29" fmla="*/ 19 h 66"/>
              <a:gd name="T30" fmla="*/ 53 w 60"/>
              <a:gd name="T31" fmla="*/ 9 h 66"/>
              <a:gd name="T32" fmla="*/ 43 w 60"/>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2"/>
                </a:moveTo>
                <a:lnTo>
                  <a:pt x="32" y="0"/>
                </a:lnTo>
                <a:lnTo>
                  <a:pt x="21" y="3"/>
                </a:lnTo>
                <a:lnTo>
                  <a:pt x="11" y="10"/>
                </a:lnTo>
                <a:lnTo>
                  <a:pt x="4" y="22"/>
                </a:lnTo>
                <a:lnTo>
                  <a:pt x="0" y="35"/>
                </a:lnTo>
                <a:lnTo>
                  <a:pt x="1" y="48"/>
                </a:lnTo>
                <a:lnTo>
                  <a:pt x="7" y="58"/>
                </a:lnTo>
                <a:lnTo>
                  <a:pt x="17" y="65"/>
                </a:lnTo>
                <a:lnTo>
                  <a:pt x="29" y="66"/>
                </a:lnTo>
                <a:lnTo>
                  <a:pt x="39" y="63"/>
                </a:lnTo>
                <a:lnTo>
                  <a:pt x="49" y="56"/>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0" name="Freeform 68"/>
          <p:cNvSpPr>
            <a:spLocks/>
          </p:cNvSpPr>
          <p:nvPr/>
        </p:nvSpPr>
        <p:spPr bwMode="auto">
          <a:xfrm>
            <a:off x="2590800" y="2329533"/>
            <a:ext cx="41275" cy="38100"/>
          </a:xfrm>
          <a:custGeom>
            <a:avLst/>
            <a:gdLst>
              <a:gd name="T0" fmla="*/ 53 w 78"/>
              <a:gd name="T1" fmla="*/ 3 h 72"/>
              <a:gd name="T2" fmla="*/ 46 w 78"/>
              <a:gd name="T3" fmla="*/ 0 h 72"/>
              <a:gd name="T4" fmla="*/ 39 w 78"/>
              <a:gd name="T5" fmla="*/ 0 h 72"/>
              <a:gd name="T6" fmla="*/ 24 w 78"/>
              <a:gd name="T7" fmla="*/ 2 h 72"/>
              <a:gd name="T8" fmla="*/ 11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4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3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4" y="2"/>
                </a:lnTo>
                <a:lnTo>
                  <a:pt x="11" y="9"/>
                </a:lnTo>
                <a:lnTo>
                  <a:pt x="3" y="20"/>
                </a:lnTo>
                <a:lnTo>
                  <a:pt x="1" y="28"/>
                </a:lnTo>
                <a:lnTo>
                  <a:pt x="0" y="33"/>
                </a:lnTo>
                <a:lnTo>
                  <a:pt x="4" y="48"/>
                </a:lnTo>
                <a:lnTo>
                  <a:pt x="13" y="59"/>
                </a:lnTo>
                <a:lnTo>
                  <a:pt x="24" y="68"/>
                </a:lnTo>
                <a:lnTo>
                  <a:pt x="32" y="71"/>
                </a:lnTo>
                <a:lnTo>
                  <a:pt x="40" y="72"/>
                </a:lnTo>
                <a:lnTo>
                  <a:pt x="55" y="69"/>
                </a:lnTo>
                <a:lnTo>
                  <a:pt x="66" y="62"/>
                </a:lnTo>
                <a:lnTo>
                  <a:pt x="75" y="51"/>
                </a:lnTo>
                <a:lnTo>
                  <a:pt x="76" y="44"/>
                </a:lnTo>
                <a:lnTo>
                  <a:pt x="78"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1" name="Freeform 69"/>
          <p:cNvSpPr>
            <a:spLocks/>
          </p:cNvSpPr>
          <p:nvPr/>
        </p:nvSpPr>
        <p:spPr bwMode="auto">
          <a:xfrm>
            <a:off x="1376363" y="2042195"/>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2" name="Freeform 70"/>
          <p:cNvSpPr>
            <a:spLocks/>
          </p:cNvSpPr>
          <p:nvPr/>
        </p:nvSpPr>
        <p:spPr bwMode="auto">
          <a:xfrm>
            <a:off x="1498600" y="2488283"/>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7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1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7"/>
                </a:lnTo>
                <a:lnTo>
                  <a:pt x="11" y="59"/>
                </a:lnTo>
                <a:lnTo>
                  <a:pt x="24" y="68"/>
                </a:lnTo>
                <a:lnTo>
                  <a:pt x="31" y="71"/>
                </a:lnTo>
                <a:lnTo>
                  <a:pt x="38" y="71"/>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3" name="Freeform 71"/>
          <p:cNvSpPr>
            <a:spLocks/>
          </p:cNvSpPr>
          <p:nvPr/>
        </p:nvSpPr>
        <p:spPr bwMode="auto">
          <a:xfrm>
            <a:off x="1609725" y="200409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4" name="Freeform 72"/>
          <p:cNvSpPr>
            <a:spLocks/>
          </p:cNvSpPr>
          <p:nvPr/>
        </p:nvSpPr>
        <p:spPr bwMode="auto">
          <a:xfrm>
            <a:off x="1306513" y="1975520"/>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5" name="Freeform 73"/>
          <p:cNvSpPr>
            <a:spLocks/>
          </p:cNvSpPr>
          <p:nvPr/>
        </p:nvSpPr>
        <p:spPr bwMode="auto">
          <a:xfrm>
            <a:off x="1760538"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76" name="Rectangle 74"/>
          <p:cNvSpPr>
            <a:spLocks noChangeArrowheads="1"/>
          </p:cNvSpPr>
          <p:nvPr/>
        </p:nvSpPr>
        <p:spPr bwMode="auto">
          <a:xfrm>
            <a:off x="2176463" y="3215358"/>
            <a:ext cx="8191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7" name="Rectangle 75"/>
          <p:cNvSpPr>
            <a:spLocks noChangeArrowheads="1"/>
          </p:cNvSpPr>
          <p:nvPr/>
        </p:nvSpPr>
        <p:spPr bwMode="auto">
          <a:xfrm>
            <a:off x="3086100" y="2069183"/>
            <a:ext cx="3349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8" name="Rectangle 76"/>
          <p:cNvSpPr>
            <a:spLocks noChangeArrowheads="1"/>
          </p:cNvSpPr>
          <p:nvPr/>
        </p:nvSpPr>
        <p:spPr bwMode="auto">
          <a:xfrm>
            <a:off x="3246438"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79" name="Rectangle 77"/>
          <p:cNvSpPr>
            <a:spLocks noChangeArrowheads="1"/>
          </p:cNvSpPr>
          <p:nvPr/>
        </p:nvSpPr>
        <p:spPr bwMode="auto">
          <a:xfrm>
            <a:off x="3582988" y="969045"/>
            <a:ext cx="423862" cy="746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0" name="Rectangle 78"/>
          <p:cNvSpPr>
            <a:spLocks noChangeArrowheads="1"/>
          </p:cNvSpPr>
          <p:nvPr/>
        </p:nvSpPr>
        <p:spPr bwMode="auto">
          <a:xfrm>
            <a:off x="3838575" y="1246858"/>
            <a:ext cx="276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spcBef>
                <a:spcPct val="50000"/>
              </a:spcBef>
            </a:pPr>
            <a:r>
              <a:rPr lang="cs-CZ" sz="5400" i="0">
                <a:solidFill>
                  <a:srgbClr val="A50021"/>
                </a:solidFill>
              </a:rPr>
              <a:t>!</a:t>
            </a:r>
          </a:p>
        </p:txBody>
      </p:sp>
      <p:sp>
        <p:nvSpPr>
          <p:cNvPr id="81" name="Rectangle 79"/>
          <p:cNvSpPr>
            <a:spLocks noChangeArrowheads="1"/>
          </p:cNvSpPr>
          <p:nvPr/>
        </p:nvSpPr>
        <p:spPr bwMode="auto">
          <a:xfrm>
            <a:off x="3106738" y="1369095"/>
            <a:ext cx="323850"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2" name="Rectangle 80"/>
          <p:cNvSpPr>
            <a:spLocks noChangeArrowheads="1"/>
          </p:cNvSpPr>
          <p:nvPr/>
        </p:nvSpPr>
        <p:spPr bwMode="auto">
          <a:xfrm>
            <a:off x="3201988" y="1408783"/>
            <a:ext cx="1000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83" name="Freeform 81"/>
          <p:cNvSpPr>
            <a:spLocks/>
          </p:cNvSpPr>
          <p:nvPr/>
        </p:nvSpPr>
        <p:spPr bwMode="auto">
          <a:xfrm>
            <a:off x="2538413" y="2105695"/>
            <a:ext cx="31750" cy="36513"/>
          </a:xfrm>
          <a:custGeom>
            <a:avLst/>
            <a:gdLst>
              <a:gd name="T0" fmla="*/ 44 w 59"/>
              <a:gd name="T1" fmla="*/ 2 h 68"/>
              <a:gd name="T2" fmla="*/ 32 w 59"/>
              <a:gd name="T3" fmla="*/ 0 h 68"/>
              <a:gd name="T4" fmla="*/ 22 w 59"/>
              <a:gd name="T5" fmla="*/ 3 h 68"/>
              <a:gd name="T6" fmla="*/ 12 w 59"/>
              <a:gd name="T7" fmla="*/ 12 h 68"/>
              <a:gd name="T8" fmla="*/ 5 w 59"/>
              <a:gd name="T9" fmla="*/ 23 h 68"/>
              <a:gd name="T10" fmla="*/ 0 w 59"/>
              <a:gd name="T11" fmla="*/ 36 h 68"/>
              <a:gd name="T12" fmla="*/ 2 w 59"/>
              <a:gd name="T13" fmla="*/ 49 h 68"/>
              <a:gd name="T14" fmla="*/ 8 w 59"/>
              <a:gd name="T15" fmla="*/ 59 h 68"/>
              <a:gd name="T16" fmla="*/ 16 w 59"/>
              <a:gd name="T17" fmla="*/ 66 h 68"/>
              <a:gd name="T18" fmla="*/ 28 w 59"/>
              <a:gd name="T19" fmla="*/ 68 h 68"/>
              <a:gd name="T20" fmla="*/ 38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4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4" y="2"/>
                </a:moveTo>
                <a:lnTo>
                  <a:pt x="32" y="0"/>
                </a:lnTo>
                <a:lnTo>
                  <a:pt x="22" y="3"/>
                </a:lnTo>
                <a:lnTo>
                  <a:pt x="12" y="12"/>
                </a:lnTo>
                <a:lnTo>
                  <a:pt x="5" y="23"/>
                </a:lnTo>
                <a:lnTo>
                  <a:pt x="0" y="36"/>
                </a:lnTo>
                <a:lnTo>
                  <a:pt x="2" y="49"/>
                </a:lnTo>
                <a:lnTo>
                  <a:pt x="8" y="59"/>
                </a:lnTo>
                <a:lnTo>
                  <a:pt x="16" y="66"/>
                </a:lnTo>
                <a:lnTo>
                  <a:pt x="28" y="68"/>
                </a:lnTo>
                <a:lnTo>
                  <a:pt x="38" y="65"/>
                </a:lnTo>
                <a:lnTo>
                  <a:pt x="48" y="56"/>
                </a:lnTo>
                <a:lnTo>
                  <a:pt x="55" y="45"/>
                </a:lnTo>
                <a:lnTo>
                  <a:pt x="59" y="32"/>
                </a:lnTo>
                <a:lnTo>
                  <a:pt x="58" y="19"/>
                </a:lnTo>
                <a:lnTo>
                  <a:pt x="52"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4" name="Freeform 82"/>
          <p:cNvSpPr>
            <a:spLocks/>
          </p:cNvSpPr>
          <p:nvPr/>
        </p:nvSpPr>
        <p:spPr bwMode="auto">
          <a:xfrm>
            <a:off x="2619375" y="2069183"/>
            <a:ext cx="33338" cy="34925"/>
          </a:xfrm>
          <a:custGeom>
            <a:avLst/>
            <a:gdLst>
              <a:gd name="T0" fmla="*/ 43 w 61"/>
              <a:gd name="T1" fmla="*/ 2 h 66"/>
              <a:gd name="T2" fmla="*/ 32 w 61"/>
              <a:gd name="T3" fmla="*/ 0 h 66"/>
              <a:gd name="T4" fmla="*/ 22 w 61"/>
              <a:gd name="T5" fmla="*/ 3 h 66"/>
              <a:gd name="T6" fmla="*/ 12 w 61"/>
              <a:gd name="T7" fmla="*/ 10 h 66"/>
              <a:gd name="T8" fmla="*/ 4 w 61"/>
              <a:gd name="T9" fmla="*/ 22 h 66"/>
              <a:gd name="T10" fmla="*/ 0 w 61"/>
              <a:gd name="T11" fmla="*/ 35 h 66"/>
              <a:gd name="T12" fmla="*/ 2 w 61"/>
              <a:gd name="T13" fmla="*/ 48 h 66"/>
              <a:gd name="T14" fmla="*/ 7 w 61"/>
              <a:gd name="T15" fmla="*/ 58 h 66"/>
              <a:gd name="T16" fmla="*/ 17 w 61"/>
              <a:gd name="T17" fmla="*/ 65 h 66"/>
              <a:gd name="T18" fmla="*/ 29 w 61"/>
              <a:gd name="T19" fmla="*/ 66 h 66"/>
              <a:gd name="T20" fmla="*/ 39 w 61"/>
              <a:gd name="T21" fmla="*/ 63 h 66"/>
              <a:gd name="T22" fmla="*/ 49 w 61"/>
              <a:gd name="T23" fmla="*/ 56 h 66"/>
              <a:gd name="T24" fmla="*/ 56 w 61"/>
              <a:gd name="T25" fmla="*/ 45 h 66"/>
              <a:gd name="T26" fmla="*/ 61 w 61"/>
              <a:gd name="T27" fmla="*/ 32 h 66"/>
              <a:gd name="T28" fmla="*/ 59 w 61"/>
              <a:gd name="T29" fmla="*/ 19 h 66"/>
              <a:gd name="T30" fmla="*/ 53 w 61"/>
              <a:gd name="T31" fmla="*/ 9 h 66"/>
              <a:gd name="T32" fmla="*/ 43 w 61"/>
              <a:gd name="T33" fmla="*/ 2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6"/>
              <a:gd name="T53" fmla="*/ 61 w 61"/>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6">
                <a:moveTo>
                  <a:pt x="43" y="2"/>
                </a:moveTo>
                <a:lnTo>
                  <a:pt x="32" y="0"/>
                </a:lnTo>
                <a:lnTo>
                  <a:pt x="22" y="3"/>
                </a:lnTo>
                <a:lnTo>
                  <a:pt x="12" y="10"/>
                </a:lnTo>
                <a:lnTo>
                  <a:pt x="4" y="22"/>
                </a:lnTo>
                <a:lnTo>
                  <a:pt x="0" y="35"/>
                </a:lnTo>
                <a:lnTo>
                  <a:pt x="2" y="48"/>
                </a:lnTo>
                <a:lnTo>
                  <a:pt x="7" y="58"/>
                </a:lnTo>
                <a:lnTo>
                  <a:pt x="17" y="65"/>
                </a:lnTo>
                <a:lnTo>
                  <a:pt x="29" y="66"/>
                </a:lnTo>
                <a:lnTo>
                  <a:pt x="39" y="63"/>
                </a:lnTo>
                <a:lnTo>
                  <a:pt x="49" y="56"/>
                </a:lnTo>
                <a:lnTo>
                  <a:pt x="56" y="45"/>
                </a:lnTo>
                <a:lnTo>
                  <a:pt x="61"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5" name="Freeform 83"/>
          <p:cNvSpPr>
            <a:spLocks/>
          </p:cNvSpPr>
          <p:nvPr/>
        </p:nvSpPr>
        <p:spPr bwMode="auto">
          <a:xfrm>
            <a:off x="2570163" y="2329533"/>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6" name="Freeform 84"/>
          <p:cNvSpPr>
            <a:spLocks/>
          </p:cNvSpPr>
          <p:nvPr/>
        </p:nvSpPr>
        <p:spPr bwMode="auto">
          <a:xfrm>
            <a:off x="4665663" y="184534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87" name="Rectangle 85"/>
          <p:cNvSpPr>
            <a:spLocks noChangeArrowheads="1"/>
          </p:cNvSpPr>
          <p:nvPr/>
        </p:nvSpPr>
        <p:spPr bwMode="auto">
          <a:xfrm>
            <a:off x="2293938" y="3234408"/>
            <a:ext cx="6016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88" name="Rectangle 86"/>
          <p:cNvSpPr>
            <a:spLocks noChangeArrowheads="1"/>
          </p:cNvSpPr>
          <p:nvPr/>
        </p:nvSpPr>
        <p:spPr bwMode="auto">
          <a:xfrm>
            <a:off x="3065463" y="2069183"/>
            <a:ext cx="3349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89" name="Rectangle 87"/>
          <p:cNvSpPr>
            <a:spLocks noChangeArrowheads="1"/>
          </p:cNvSpPr>
          <p:nvPr/>
        </p:nvSpPr>
        <p:spPr bwMode="auto">
          <a:xfrm>
            <a:off x="3224213" y="2088233"/>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90" name="Rectangle 88"/>
          <p:cNvSpPr>
            <a:spLocks noChangeArrowheads="1"/>
          </p:cNvSpPr>
          <p:nvPr/>
        </p:nvSpPr>
        <p:spPr bwMode="auto">
          <a:xfrm>
            <a:off x="3405188" y="1467520"/>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91" name="Rectangle 89"/>
          <p:cNvSpPr>
            <a:spLocks noChangeArrowheads="1"/>
          </p:cNvSpPr>
          <p:nvPr/>
        </p:nvSpPr>
        <p:spPr bwMode="auto">
          <a:xfrm>
            <a:off x="3417888" y="3113758"/>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92" name="Line 90"/>
          <p:cNvSpPr>
            <a:spLocks noChangeShapeType="1"/>
          </p:cNvSpPr>
          <p:nvPr/>
        </p:nvSpPr>
        <p:spPr bwMode="auto">
          <a:xfrm>
            <a:off x="3417888" y="2199358"/>
            <a:ext cx="2449512"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3" name="Freeform 91"/>
          <p:cNvSpPr>
            <a:spLocks/>
          </p:cNvSpPr>
          <p:nvPr/>
        </p:nvSpPr>
        <p:spPr bwMode="auto">
          <a:xfrm>
            <a:off x="4411663" y="2023145"/>
            <a:ext cx="31750" cy="34925"/>
          </a:xfrm>
          <a:custGeom>
            <a:avLst/>
            <a:gdLst>
              <a:gd name="T0" fmla="*/ 45 w 60"/>
              <a:gd name="T1" fmla="*/ 1 h 67"/>
              <a:gd name="T2" fmla="*/ 33 w 60"/>
              <a:gd name="T3" fmla="*/ 0 h 67"/>
              <a:gd name="T4" fmla="*/ 22 w 60"/>
              <a:gd name="T5" fmla="*/ 3 h 67"/>
              <a:gd name="T6" fmla="*/ 12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4" name="Freeform 92"/>
          <p:cNvSpPr>
            <a:spLocks/>
          </p:cNvSpPr>
          <p:nvPr/>
        </p:nvSpPr>
        <p:spPr bwMode="auto">
          <a:xfrm>
            <a:off x="400685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5" name="Freeform 93"/>
          <p:cNvSpPr>
            <a:spLocks/>
          </p:cNvSpPr>
          <p:nvPr/>
        </p:nvSpPr>
        <p:spPr bwMode="auto">
          <a:xfrm>
            <a:off x="4138613" y="2413670"/>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6" name="Freeform 94"/>
          <p:cNvSpPr>
            <a:spLocks/>
          </p:cNvSpPr>
          <p:nvPr/>
        </p:nvSpPr>
        <p:spPr bwMode="auto">
          <a:xfrm>
            <a:off x="4106863" y="2283495"/>
            <a:ext cx="33337"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7" name="Freeform 95"/>
          <p:cNvSpPr>
            <a:spLocks/>
          </p:cNvSpPr>
          <p:nvPr/>
        </p:nvSpPr>
        <p:spPr bwMode="auto">
          <a:xfrm>
            <a:off x="4613275" y="2162845"/>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9 w 60"/>
              <a:gd name="T21" fmla="*/ 65 h 68"/>
              <a:gd name="T22" fmla="*/ 49 w 60"/>
              <a:gd name="T23" fmla="*/ 56 h 68"/>
              <a:gd name="T24" fmla="*/ 56 w 60"/>
              <a:gd name="T25" fmla="*/ 44 h 68"/>
              <a:gd name="T26" fmla="*/ 60 w 60"/>
              <a:gd name="T27" fmla="*/ 32 h 68"/>
              <a:gd name="T28" fmla="*/ 59 w 60"/>
              <a:gd name="T29" fmla="*/ 19 h 68"/>
              <a:gd name="T30" fmla="*/ 53 w 60"/>
              <a:gd name="T31" fmla="*/ 8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9" y="65"/>
                </a:lnTo>
                <a:lnTo>
                  <a:pt x="49" y="56"/>
                </a:lnTo>
                <a:lnTo>
                  <a:pt x="56" y="44"/>
                </a:lnTo>
                <a:lnTo>
                  <a:pt x="60" y="32"/>
                </a:lnTo>
                <a:lnTo>
                  <a:pt x="59" y="19"/>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8" name="Freeform 96"/>
          <p:cNvSpPr>
            <a:spLocks/>
          </p:cNvSpPr>
          <p:nvPr/>
        </p:nvSpPr>
        <p:spPr bwMode="auto">
          <a:xfrm>
            <a:off x="4511675" y="2312070"/>
            <a:ext cx="33338"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99" name="Freeform 97"/>
          <p:cNvSpPr>
            <a:spLocks/>
          </p:cNvSpPr>
          <p:nvPr/>
        </p:nvSpPr>
        <p:spPr bwMode="auto">
          <a:xfrm>
            <a:off x="4867275" y="23295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6 w 78"/>
              <a:gd name="T29" fmla="*/ 62 h 72"/>
              <a:gd name="T30" fmla="*/ 75 w 78"/>
              <a:gd name="T31" fmla="*/ 51 h 72"/>
              <a:gd name="T32" fmla="*/ 77 w 78"/>
              <a:gd name="T33" fmla="*/ 44 h 72"/>
              <a:gd name="T34" fmla="*/ 78 w 78"/>
              <a:gd name="T35" fmla="*/ 38 h 72"/>
              <a:gd name="T36" fmla="*/ 74 w 78"/>
              <a:gd name="T37" fmla="*/ 23 h 72"/>
              <a:gd name="T38" fmla="*/ 66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6" y="62"/>
                </a:lnTo>
                <a:lnTo>
                  <a:pt x="75" y="51"/>
                </a:lnTo>
                <a:lnTo>
                  <a:pt x="77" y="44"/>
                </a:lnTo>
                <a:lnTo>
                  <a:pt x="78" y="38"/>
                </a:lnTo>
                <a:lnTo>
                  <a:pt x="74" y="23"/>
                </a:lnTo>
                <a:lnTo>
                  <a:pt x="66"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0" name="Freeform 98"/>
          <p:cNvSpPr>
            <a:spLocks/>
          </p:cNvSpPr>
          <p:nvPr/>
        </p:nvSpPr>
        <p:spPr bwMode="auto">
          <a:xfrm>
            <a:off x="3722688" y="2134270"/>
            <a:ext cx="33337" cy="36513"/>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60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60"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1" name="Freeform 99"/>
          <p:cNvSpPr>
            <a:spLocks/>
          </p:cNvSpPr>
          <p:nvPr/>
        </p:nvSpPr>
        <p:spPr bwMode="auto">
          <a:xfrm>
            <a:off x="4027488" y="231207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 name="Freeform 100"/>
          <p:cNvSpPr>
            <a:spLocks/>
          </p:cNvSpPr>
          <p:nvPr/>
        </p:nvSpPr>
        <p:spPr bwMode="auto">
          <a:xfrm>
            <a:off x="3986213" y="2134270"/>
            <a:ext cx="31750" cy="36513"/>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8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8"/>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 name="Freeform 101"/>
          <p:cNvSpPr>
            <a:spLocks/>
          </p:cNvSpPr>
          <p:nvPr/>
        </p:nvSpPr>
        <p:spPr bwMode="auto">
          <a:xfrm>
            <a:off x="4148138" y="2105695"/>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4" name="Freeform 102"/>
          <p:cNvSpPr>
            <a:spLocks/>
          </p:cNvSpPr>
          <p:nvPr/>
        </p:nvSpPr>
        <p:spPr bwMode="auto">
          <a:xfrm>
            <a:off x="4300538" y="2097758"/>
            <a:ext cx="31750" cy="34925"/>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5" name="Freeform 103"/>
          <p:cNvSpPr>
            <a:spLocks/>
          </p:cNvSpPr>
          <p:nvPr/>
        </p:nvSpPr>
        <p:spPr bwMode="auto">
          <a:xfrm>
            <a:off x="4106863" y="2050133"/>
            <a:ext cx="33337" cy="36512"/>
          </a:xfrm>
          <a:custGeom>
            <a:avLst/>
            <a:gdLst>
              <a:gd name="T0" fmla="*/ 45 w 61"/>
              <a:gd name="T1" fmla="*/ 1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6" name="Freeform 104"/>
          <p:cNvSpPr>
            <a:spLocks/>
          </p:cNvSpPr>
          <p:nvPr/>
        </p:nvSpPr>
        <p:spPr bwMode="auto">
          <a:xfrm>
            <a:off x="4179888" y="2339058"/>
            <a:ext cx="39687"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7" name="Freeform 105"/>
          <p:cNvSpPr>
            <a:spLocks/>
          </p:cNvSpPr>
          <p:nvPr/>
        </p:nvSpPr>
        <p:spPr bwMode="auto">
          <a:xfrm>
            <a:off x="4311650" y="2189833"/>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8" name="Freeform 106"/>
          <p:cNvSpPr>
            <a:spLocks/>
          </p:cNvSpPr>
          <p:nvPr/>
        </p:nvSpPr>
        <p:spPr bwMode="auto">
          <a:xfrm>
            <a:off x="4462463" y="2134270"/>
            <a:ext cx="41275" cy="36513"/>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9" name="Freeform 107"/>
          <p:cNvSpPr>
            <a:spLocks/>
          </p:cNvSpPr>
          <p:nvPr/>
        </p:nvSpPr>
        <p:spPr bwMode="auto">
          <a:xfrm>
            <a:off x="4371975" y="22549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0" name="Freeform 108"/>
          <p:cNvSpPr>
            <a:spLocks/>
          </p:cNvSpPr>
          <p:nvPr/>
        </p:nvSpPr>
        <p:spPr bwMode="auto">
          <a:xfrm>
            <a:off x="4554538" y="2031083"/>
            <a:ext cx="39687"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1" name="Freeform 109"/>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 name="Freeform 110"/>
          <p:cNvSpPr>
            <a:spLocks/>
          </p:cNvSpPr>
          <p:nvPr/>
        </p:nvSpPr>
        <p:spPr bwMode="auto">
          <a:xfrm>
            <a:off x="4987925" y="2264445"/>
            <a:ext cx="33338" cy="36513"/>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 name="Freeform 111"/>
          <p:cNvSpPr>
            <a:spLocks/>
          </p:cNvSpPr>
          <p:nvPr/>
        </p:nvSpPr>
        <p:spPr bwMode="auto">
          <a:xfrm>
            <a:off x="4908550" y="2097758"/>
            <a:ext cx="30163" cy="34925"/>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5"/>
                </a:lnTo>
                <a:lnTo>
                  <a:pt x="59" y="32"/>
                </a:lnTo>
                <a:lnTo>
                  <a:pt x="57" y="19"/>
                </a:lnTo>
                <a:lnTo>
                  <a:pt x="51"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4" name="Freeform 112"/>
          <p:cNvSpPr>
            <a:spLocks/>
          </p:cNvSpPr>
          <p:nvPr/>
        </p:nvSpPr>
        <p:spPr bwMode="auto">
          <a:xfrm>
            <a:off x="4867275" y="2245395"/>
            <a:ext cx="41275" cy="38100"/>
          </a:xfrm>
          <a:custGeom>
            <a:avLst/>
            <a:gdLst>
              <a:gd name="T0" fmla="*/ 54 w 78"/>
              <a:gd name="T1" fmla="*/ 3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8 h 72"/>
              <a:gd name="T22" fmla="*/ 32 w 78"/>
              <a:gd name="T23" fmla="*/ 70 h 72"/>
              <a:gd name="T24" fmla="*/ 41 w 78"/>
              <a:gd name="T25" fmla="*/ 72 h 72"/>
              <a:gd name="T26" fmla="*/ 55 w 78"/>
              <a:gd name="T27" fmla="*/ 69 h 72"/>
              <a:gd name="T28" fmla="*/ 66 w 78"/>
              <a:gd name="T29" fmla="*/ 62 h 72"/>
              <a:gd name="T30" fmla="*/ 75 w 78"/>
              <a:gd name="T31" fmla="*/ 50 h 72"/>
              <a:gd name="T32" fmla="*/ 77 w 78"/>
              <a:gd name="T33" fmla="*/ 43 h 72"/>
              <a:gd name="T34" fmla="*/ 78 w 78"/>
              <a:gd name="T35" fmla="*/ 37 h 72"/>
              <a:gd name="T36" fmla="*/ 74 w 78"/>
              <a:gd name="T37" fmla="*/ 23 h 72"/>
              <a:gd name="T38" fmla="*/ 66 w 78"/>
              <a:gd name="T39" fmla="*/ 11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1"/>
                </a:lnTo>
                <a:lnTo>
                  <a:pt x="12" y="8"/>
                </a:lnTo>
                <a:lnTo>
                  <a:pt x="3" y="20"/>
                </a:lnTo>
                <a:lnTo>
                  <a:pt x="2" y="27"/>
                </a:lnTo>
                <a:lnTo>
                  <a:pt x="0" y="33"/>
                </a:lnTo>
                <a:lnTo>
                  <a:pt x="5" y="47"/>
                </a:lnTo>
                <a:lnTo>
                  <a:pt x="13" y="59"/>
                </a:lnTo>
                <a:lnTo>
                  <a:pt x="25" y="68"/>
                </a:lnTo>
                <a:lnTo>
                  <a:pt x="32" y="70"/>
                </a:lnTo>
                <a:lnTo>
                  <a:pt x="41" y="72"/>
                </a:lnTo>
                <a:lnTo>
                  <a:pt x="55" y="69"/>
                </a:lnTo>
                <a:lnTo>
                  <a:pt x="66" y="62"/>
                </a:lnTo>
                <a:lnTo>
                  <a:pt x="75" y="50"/>
                </a:lnTo>
                <a:lnTo>
                  <a:pt x="77" y="43"/>
                </a:lnTo>
                <a:lnTo>
                  <a:pt x="78" y="37"/>
                </a:lnTo>
                <a:lnTo>
                  <a:pt x="74" y="23"/>
                </a:lnTo>
                <a:lnTo>
                  <a:pt x="66" y="11"/>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5" name="Freeform 113"/>
          <p:cNvSpPr>
            <a:spLocks/>
          </p:cNvSpPr>
          <p:nvPr/>
        </p:nvSpPr>
        <p:spPr bwMode="auto">
          <a:xfrm>
            <a:off x="4725988" y="23581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6" name="Freeform 114"/>
          <p:cNvSpPr>
            <a:spLocks/>
          </p:cNvSpPr>
          <p:nvPr/>
        </p:nvSpPr>
        <p:spPr bwMode="auto">
          <a:xfrm>
            <a:off x="4767263" y="20961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7" name="Freeform 115"/>
          <p:cNvSpPr>
            <a:spLocks/>
          </p:cNvSpPr>
          <p:nvPr/>
        </p:nvSpPr>
        <p:spPr bwMode="auto">
          <a:xfrm>
            <a:off x="4756150" y="2245395"/>
            <a:ext cx="39688"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8" name="Freeform 116"/>
          <p:cNvSpPr>
            <a:spLocks/>
          </p:cNvSpPr>
          <p:nvPr/>
        </p:nvSpPr>
        <p:spPr bwMode="auto">
          <a:xfrm>
            <a:off x="4422775" y="2339058"/>
            <a:ext cx="39688" cy="36512"/>
          </a:xfrm>
          <a:custGeom>
            <a:avLst/>
            <a:gdLst>
              <a:gd name="T0" fmla="*/ 52 w 76"/>
              <a:gd name="T1" fmla="*/ 2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9" name="Freeform 117"/>
          <p:cNvSpPr>
            <a:spLocks/>
          </p:cNvSpPr>
          <p:nvPr/>
        </p:nvSpPr>
        <p:spPr bwMode="auto">
          <a:xfrm>
            <a:off x="4635500" y="2283495"/>
            <a:ext cx="39688"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59"/>
                </a:lnTo>
                <a:lnTo>
                  <a:pt x="24" y="68"/>
                </a:lnTo>
                <a:lnTo>
                  <a:pt x="32" y="71"/>
                </a:lnTo>
                <a:lnTo>
                  <a:pt x="39" y="71"/>
                </a:lnTo>
                <a:lnTo>
                  <a:pt x="53" y="70"/>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0" name="Freeform 118"/>
          <p:cNvSpPr>
            <a:spLocks/>
          </p:cNvSpPr>
          <p:nvPr/>
        </p:nvSpPr>
        <p:spPr bwMode="auto">
          <a:xfrm>
            <a:off x="4310063" y="23120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1" name="Freeform 119"/>
          <p:cNvSpPr>
            <a:spLocks/>
          </p:cNvSpPr>
          <p:nvPr/>
        </p:nvSpPr>
        <p:spPr bwMode="auto">
          <a:xfrm>
            <a:off x="5029200" y="2105695"/>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2" name="Freeform 120"/>
          <p:cNvSpPr>
            <a:spLocks/>
          </p:cNvSpPr>
          <p:nvPr/>
        </p:nvSpPr>
        <p:spPr bwMode="auto">
          <a:xfrm>
            <a:off x="4999038" y="2386683"/>
            <a:ext cx="31750" cy="34925"/>
          </a:xfrm>
          <a:custGeom>
            <a:avLst/>
            <a:gdLst>
              <a:gd name="T0" fmla="*/ 43 w 60"/>
              <a:gd name="T1" fmla="*/ 2 h 67"/>
              <a:gd name="T2" fmla="*/ 32 w 60"/>
              <a:gd name="T3" fmla="*/ 0 h 67"/>
              <a:gd name="T4" fmla="*/ 22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2"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3" name="Freeform 121"/>
          <p:cNvSpPr>
            <a:spLocks/>
          </p:cNvSpPr>
          <p:nvPr/>
        </p:nvSpPr>
        <p:spPr bwMode="auto">
          <a:xfrm>
            <a:off x="5191125" y="21247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4" name="Freeform 122"/>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5" name="Freeform 123"/>
          <p:cNvSpPr>
            <a:spLocks/>
          </p:cNvSpPr>
          <p:nvPr/>
        </p:nvSpPr>
        <p:spPr bwMode="auto">
          <a:xfrm>
            <a:off x="5029200" y="20215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6" name="Freeform 124"/>
          <p:cNvSpPr>
            <a:spLocks/>
          </p:cNvSpPr>
          <p:nvPr/>
        </p:nvSpPr>
        <p:spPr bwMode="auto">
          <a:xfrm>
            <a:off x="5130800" y="22739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7" name="Freeform 125"/>
          <p:cNvSpPr>
            <a:spLocks/>
          </p:cNvSpPr>
          <p:nvPr/>
        </p:nvSpPr>
        <p:spPr bwMode="auto">
          <a:xfrm>
            <a:off x="5260975" y="20421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8" name="Freeform 126"/>
          <p:cNvSpPr>
            <a:spLocks/>
          </p:cNvSpPr>
          <p:nvPr/>
        </p:nvSpPr>
        <p:spPr bwMode="auto">
          <a:xfrm>
            <a:off x="4594225" y="2405733"/>
            <a:ext cx="31750" cy="34925"/>
          </a:xfrm>
          <a:custGeom>
            <a:avLst/>
            <a:gdLst>
              <a:gd name="T0" fmla="*/ 45 w 61"/>
              <a:gd name="T1" fmla="*/ 1 h 68"/>
              <a:gd name="T2" fmla="*/ 33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5"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29" name="Freeform 127"/>
          <p:cNvSpPr>
            <a:spLocks/>
          </p:cNvSpPr>
          <p:nvPr/>
        </p:nvSpPr>
        <p:spPr bwMode="auto">
          <a:xfrm>
            <a:off x="5080000" y="23120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0" name="Freeform 128"/>
          <p:cNvSpPr>
            <a:spLocks/>
          </p:cNvSpPr>
          <p:nvPr/>
        </p:nvSpPr>
        <p:spPr bwMode="auto">
          <a:xfrm>
            <a:off x="5232400" y="2040608"/>
            <a:ext cx="39688" cy="38100"/>
          </a:xfrm>
          <a:custGeom>
            <a:avLst/>
            <a:gdLst>
              <a:gd name="T0" fmla="*/ 53 w 77"/>
              <a:gd name="T1" fmla="*/ 3 h 72"/>
              <a:gd name="T2" fmla="*/ 46 w 77"/>
              <a:gd name="T3" fmla="*/ 0 h 72"/>
              <a:gd name="T4" fmla="*/ 39 w 77"/>
              <a:gd name="T5" fmla="*/ 0 h 72"/>
              <a:gd name="T6" fmla="*/ 24 w 77"/>
              <a:gd name="T7" fmla="*/ 2 h 72"/>
              <a:gd name="T8" fmla="*/ 11 w 77"/>
              <a:gd name="T9" fmla="*/ 9 h 72"/>
              <a:gd name="T10" fmla="*/ 3 w 77"/>
              <a:gd name="T11" fmla="*/ 20 h 72"/>
              <a:gd name="T12" fmla="*/ 1 w 77"/>
              <a:gd name="T13" fmla="*/ 28 h 72"/>
              <a:gd name="T14" fmla="*/ 0 w 77"/>
              <a:gd name="T15" fmla="*/ 33 h 72"/>
              <a:gd name="T16" fmla="*/ 4 w 77"/>
              <a:gd name="T17" fmla="*/ 48 h 72"/>
              <a:gd name="T18" fmla="*/ 13 w 77"/>
              <a:gd name="T19" fmla="*/ 59 h 72"/>
              <a:gd name="T20" fmla="*/ 24 w 77"/>
              <a:gd name="T21" fmla="*/ 68 h 72"/>
              <a:gd name="T22" fmla="*/ 31 w 77"/>
              <a:gd name="T23" fmla="*/ 71 h 72"/>
              <a:gd name="T24" fmla="*/ 40 w 77"/>
              <a:gd name="T25" fmla="*/ 72 h 72"/>
              <a:gd name="T26" fmla="*/ 54 w 77"/>
              <a:gd name="T27" fmla="*/ 69 h 72"/>
              <a:gd name="T28" fmla="*/ 66 w 77"/>
              <a:gd name="T29" fmla="*/ 62 h 72"/>
              <a:gd name="T30" fmla="*/ 75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2"/>
                </a:lnTo>
                <a:lnTo>
                  <a:pt x="11" y="9"/>
                </a:lnTo>
                <a:lnTo>
                  <a:pt x="3" y="20"/>
                </a:lnTo>
                <a:lnTo>
                  <a:pt x="1" y="28"/>
                </a:lnTo>
                <a:lnTo>
                  <a:pt x="0" y="33"/>
                </a:lnTo>
                <a:lnTo>
                  <a:pt x="4" y="48"/>
                </a:lnTo>
                <a:lnTo>
                  <a:pt x="13" y="59"/>
                </a:lnTo>
                <a:lnTo>
                  <a:pt x="24" y="68"/>
                </a:lnTo>
                <a:lnTo>
                  <a:pt x="31" y="71"/>
                </a:lnTo>
                <a:lnTo>
                  <a:pt x="40" y="72"/>
                </a:lnTo>
                <a:lnTo>
                  <a:pt x="54" y="69"/>
                </a:lnTo>
                <a:lnTo>
                  <a:pt x="66" y="62"/>
                </a:lnTo>
                <a:lnTo>
                  <a:pt x="75"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1" name="Freeform 129"/>
          <p:cNvSpPr>
            <a:spLocks/>
          </p:cNvSpPr>
          <p:nvPr/>
        </p:nvSpPr>
        <p:spPr bwMode="auto">
          <a:xfrm>
            <a:off x="5291138" y="2275558"/>
            <a:ext cx="33337" cy="34925"/>
          </a:xfrm>
          <a:custGeom>
            <a:avLst/>
            <a:gdLst>
              <a:gd name="T0" fmla="*/ 45 w 61"/>
              <a:gd name="T1" fmla="*/ 1 h 67"/>
              <a:gd name="T2" fmla="*/ 34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2"/>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2" name="Freeform 130"/>
          <p:cNvSpPr>
            <a:spLocks/>
          </p:cNvSpPr>
          <p:nvPr/>
        </p:nvSpPr>
        <p:spPr bwMode="auto">
          <a:xfrm>
            <a:off x="5353050" y="2115220"/>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1"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3" name="Freeform 131"/>
          <p:cNvSpPr>
            <a:spLocks/>
          </p:cNvSpPr>
          <p:nvPr/>
        </p:nvSpPr>
        <p:spPr bwMode="auto">
          <a:xfrm>
            <a:off x="5394325" y="2237458"/>
            <a:ext cx="39688"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4" name="Freeform 132"/>
          <p:cNvSpPr>
            <a:spLocks/>
          </p:cNvSpPr>
          <p:nvPr/>
        </p:nvSpPr>
        <p:spPr bwMode="auto">
          <a:xfrm>
            <a:off x="5464175" y="2078708"/>
            <a:ext cx="31750" cy="36512"/>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5" name="Freeform 133"/>
          <p:cNvSpPr>
            <a:spLocks/>
          </p:cNvSpPr>
          <p:nvPr/>
        </p:nvSpPr>
        <p:spPr bwMode="auto">
          <a:xfrm>
            <a:off x="5372100" y="2350170"/>
            <a:ext cx="33338"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2"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6" name="Freeform 134"/>
          <p:cNvSpPr>
            <a:spLocks/>
          </p:cNvSpPr>
          <p:nvPr/>
        </p:nvSpPr>
        <p:spPr bwMode="auto">
          <a:xfrm>
            <a:off x="4876800" y="2105695"/>
            <a:ext cx="31750" cy="36513"/>
          </a:xfrm>
          <a:custGeom>
            <a:avLst/>
            <a:gdLst>
              <a:gd name="T0" fmla="*/ 45 w 60"/>
              <a:gd name="T1" fmla="*/ 2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7" name="Freeform 135"/>
          <p:cNvSpPr>
            <a:spLocks/>
          </p:cNvSpPr>
          <p:nvPr/>
        </p:nvSpPr>
        <p:spPr bwMode="auto">
          <a:xfrm>
            <a:off x="3925888" y="2275558"/>
            <a:ext cx="31750" cy="34925"/>
          </a:xfrm>
          <a:custGeom>
            <a:avLst/>
            <a:gdLst>
              <a:gd name="T0" fmla="*/ 45 w 61"/>
              <a:gd name="T1" fmla="*/ 1 h 67"/>
              <a:gd name="T2" fmla="*/ 33 w 61"/>
              <a:gd name="T3" fmla="*/ 0 h 67"/>
              <a:gd name="T4" fmla="*/ 22 w 61"/>
              <a:gd name="T5" fmla="*/ 2 h 67"/>
              <a:gd name="T6" fmla="*/ 12 w 61"/>
              <a:gd name="T7" fmla="*/ 11 h 67"/>
              <a:gd name="T8" fmla="*/ 4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4"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8" name="Freeform 136"/>
          <p:cNvSpPr>
            <a:spLocks/>
          </p:cNvSpPr>
          <p:nvPr/>
        </p:nvSpPr>
        <p:spPr bwMode="auto">
          <a:xfrm>
            <a:off x="4887913" y="197552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39" name="Freeform 137"/>
          <p:cNvSpPr>
            <a:spLocks/>
          </p:cNvSpPr>
          <p:nvPr/>
        </p:nvSpPr>
        <p:spPr bwMode="auto">
          <a:xfrm>
            <a:off x="5200650" y="2432720"/>
            <a:ext cx="31750" cy="36513"/>
          </a:xfrm>
          <a:custGeom>
            <a:avLst/>
            <a:gdLst>
              <a:gd name="T0" fmla="*/ 43 w 59"/>
              <a:gd name="T1" fmla="*/ 2 h 68"/>
              <a:gd name="T2" fmla="*/ 32 w 59"/>
              <a:gd name="T3" fmla="*/ 0 h 68"/>
              <a:gd name="T4" fmla="*/ 22 w 59"/>
              <a:gd name="T5" fmla="*/ 3 h 68"/>
              <a:gd name="T6" fmla="*/ 12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2"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0" name="Freeform 138"/>
          <p:cNvSpPr>
            <a:spLocks/>
          </p:cNvSpPr>
          <p:nvPr/>
        </p:nvSpPr>
        <p:spPr bwMode="auto">
          <a:xfrm>
            <a:off x="3856038" y="2086645"/>
            <a:ext cx="39687"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1 h 71"/>
              <a:gd name="T32" fmla="*/ 75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4" y="62"/>
                </a:lnTo>
                <a:lnTo>
                  <a:pt x="73" y="51"/>
                </a:lnTo>
                <a:lnTo>
                  <a:pt x="75"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1" name="Freeform 139"/>
          <p:cNvSpPr>
            <a:spLocks/>
          </p:cNvSpPr>
          <p:nvPr/>
        </p:nvSpPr>
        <p:spPr bwMode="auto">
          <a:xfrm>
            <a:off x="3803650" y="2283495"/>
            <a:ext cx="33338" cy="36513"/>
          </a:xfrm>
          <a:custGeom>
            <a:avLst/>
            <a:gdLst>
              <a:gd name="T0" fmla="*/ 45 w 61"/>
              <a:gd name="T1" fmla="*/ 1 h 68"/>
              <a:gd name="T2" fmla="*/ 33 w 61"/>
              <a:gd name="T3" fmla="*/ 0 h 68"/>
              <a:gd name="T4" fmla="*/ 22 w 61"/>
              <a:gd name="T5" fmla="*/ 3 h 68"/>
              <a:gd name="T6" fmla="*/ 12 w 61"/>
              <a:gd name="T7" fmla="*/ 11 h 68"/>
              <a:gd name="T8" fmla="*/ 4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1"/>
                </a:lnTo>
                <a:lnTo>
                  <a:pt x="4" y="23"/>
                </a:lnTo>
                <a:lnTo>
                  <a:pt x="0" y="36"/>
                </a:lnTo>
                <a:lnTo>
                  <a:pt x="2" y="49"/>
                </a:lnTo>
                <a:lnTo>
                  <a:pt x="7" y="59"/>
                </a:lnTo>
                <a:lnTo>
                  <a:pt x="16" y="66"/>
                </a:lnTo>
                <a:lnTo>
                  <a:pt x="28"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2" name="Freeform 140"/>
          <p:cNvSpPr>
            <a:spLocks/>
          </p:cNvSpPr>
          <p:nvPr/>
        </p:nvSpPr>
        <p:spPr bwMode="auto">
          <a:xfrm>
            <a:off x="4219575" y="227397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1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1"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3" name="Freeform 141"/>
          <p:cNvSpPr>
            <a:spLocks/>
          </p:cNvSpPr>
          <p:nvPr/>
        </p:nvSpPr>
        <p:spPr bwMode="auto">
          <a:xfrm>
            <a:off x="3754438" y="2012033"/>
            <a:ext cx="41275"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4" name="Freeform 142"/>
          <p:cNvSpPr>
            <a:spLocks/>
          </p:cNvSpPr>
          <p:nvPr/>
        </p:nvSpPr>
        <p:spPr bwMode="auto">
          <a:xfrm>
            <a:off x="3925888" y="2386683"/>
            <a:ext cx="41275"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5 w 76"/>
              <a:gd name="T11" fmla="*/ 14 h 70"/>
              <a:gd name="T12" fmla="*/ 2 w 76"/>
              <a:gd name="T13" fmla="*/ 20 h 70"/>
              <a:gd name="T14" fmla="*/ 1 w 76"/>
              <a:gd name="T15" fmla="*/ 27 h 70"/>
              <a:gd name="T16" fmla="*/ 0 w 76"/>
              <a:gd name="T17" fmla="*/ 33 h 70"/>
              <a:gd name="T18" fmla="*/ 4 w 76"/>
              <a:gd name="T19" fmla="*/ 46 h 70"/>
              <a:gd name="T20" fmla="*/ 13 w 76"/>
              <a:gd name="T21" fmla="*/ 58 h 70"/>
              <a:gd name="T22" fmla="*/ 24 w 76"/>
              <a:gd name="T23" fmla="*/ 66 h 70"/>
              <a:gd name="T24" fmla="*/ 31 w 76"/>
              <a:gd name="T25" fmla="*/ 69 h 70"/>
              <a:gd name="T26" fmla="*/ 38 w 76"/>
              <a:gd name="T27" fmla="*/ 70 h 70"/>
              <a:gd name="T28" fmla="*/ 53 w 76"/>
              <a:gd name="T29" fmla="*/ 68 h 70"/>
              <a:gd name="T30" fmla="*/ 64 w 76"/>
              <a:gd name="T31" fmla="*/ 60 h 70"/>
              <a:gd name="T32" fmla="*/ 70 w 76"/>
              <a:gd name="T33" fmla="*/ 56 h 70"/>
              <a:gd name="T34" fmla="*/ 73 w 76"/>
              <a:gd name="T35" fmla="*/ 49 h 70"/>
              <a:gd name="T36" fmla="*/ 74 w 76"/>
              <a:gd name="T37" fmla="*/ 42 h 70"/>
              <a:gd name="T38" fmla="*/ 76 w 76"/>
              <a:gd name="T39" fmla="*/ 36 h 70"/>
              <a:gd name="T40" fmla="*/ 72 w 76"/>
              <a:gd name="T41" fmla="*/ 23 h 70"/>
              <a:gd name="T42" fmla="*/ 64 w 76"/>
              <a:gd name="T43" fmla="*/ 11 h 70"/>
              <a:gd name="T44" fmla="*/ 51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1" y="3"/>
                </a:moveTo>
                <a:lnTo>
                  <a:pt x="44" y="0"/>
                </a:lnTo>
                <a:lnTo>
                  <a:pt x="37" y="0"/>
                </a:lnTo>
                <a:lnTo>
                  <a:pt x="23" y="1"/>
                </a:lnTo>
                <a:lnTo>
                  <a:pt x="11" y="9"/>
                </a:lnTo>
                <a:lnTo>
                  <a:pt x="5" y="14"/>
                </a:lnTo>
                <a:lnTo>
                  <a:pt x="2" y="20"/>
                </a:lnTo>
                <a:lnTo>
                  <a:pt x="1" y="27"/>
                </a:lnTo>
                <a:lnTo>
                  <a:pt x="0" y="33"/>
                </a:lnTo>
                <a:lnTo>
                  <a:pt x="4" y="46"/>
                </a:lnTo>
                <a:lnTo>
                  <a:pt x="13" y="58"/>
                </a:lnTo>
                <a:lnTo>
                  <a:pt x="24" y="66"/>
                </a:lnTo>
                <a:lnTo>
                  <a:pt x="31" y="69"/>
                </a:lnTo>
                <a:lnTo>
                  <a:pt x="38" y="70"/>
                </a:lnTo>
                <a:lnTo>
                  <a:pt x="53" y="68"/>
                </a:lnTo>
                <a:lnTo>
                  <a:pt x="64" y="60"/>
                </a:lnTo>
                <a:lnTo>
                  <a:pt x="70" y="56"/>
                </a:lnTo>
                <a:lnTo>
                  <a:pt x="73" y="49"/>
                </a:lnTo>
                <a:lnTo>
                  <a:pt x="74" y="42"/>
                </a:lnTo>
                <a:lnTo>
                  <a:pt x="76" y="36"/>
                </a:lnTo>
                <a:lnTo>
                  <a:pt x="72"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5" name="Freeform 143"/>
          <p:cNvSpPr>
            <a:spLocks/>
          </p:cNvSpPr>
          <p:nvPr/>
        </p:nvSpPr>
        <p:spPr bwMode="auto">
          <a:xfrm>
            <a:off x="3632200" y="2312070"/>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6" name="Freeform 144"/>
          <p:cNvSpPr>
            <a:spLocks/>
          </p:cNvSpPr>
          <p:nvPr/>
        </p:nvSpPr>
        <p:spPr bwMode="auto">
          <a:xfrm>
            <a:off x="3592513" y="2105695"/>
            <a:ext cx="39687"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7" name="Freeform 145"/>
          <p:cNvSpPr>
            <a:spLocks/>
          </p:cNvSpPr>
          <p:nvPr/>
        </p:nvSpPr>
        <p:spPr bwMode="auto">
          <a:xfrm>
            <a:off x="3733800" y="23581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8" name="Freeform 146"/>
          <p:cNvSpPr>
            <a:spLocks/>
          </p:cNvSpPr>
          <p:nvPr/>
        </p:nvSpPr>
        <p:spPr bwMode="auto">
          <a:xfrm>
            <a:off x="5545138" y="2040608"/>
            <a:ext cx="41275" cy="38100"/>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0 h 71"/>
              <a:gd name="T12" fmla="*/ 1 w 76"/>
              <a:gd name="T13" fmla="*/ 28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0"/>
                </a:lnTo>
                <a:lnTo>
                  <a:pt x="1" y="28"/>
                </a:lnTo>
                <a:lnTo>
                  <a:pt x="0" y="33"/>
                </a:lnTo>
                <a:lnTo>
                  <a:pt x="3" y="48"/>
                </a:lnTo>
                <a:lnTo>
                  <a:pt x="12"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49" name="Freeform 147"/>
          <p:cNvSpPr>
            <a:spLocks/>
          </p:cNvSpPr>
          <p:nvPr/>
        </p:nvSpPr>
        <p:spPr bwMode="auto">
          <a:xfrm>
            <a:off x="5495925" y="23009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0" name="Freeform 148"/>
          <p:cNvSpPr>
            <a:spLocks/>
          </p:cNvSpPr>
          <p:nvPr/>
        </p:nvSpPr>
        <p:spPr bwMode="auto">
          <a:xfrm>
            <a:off x="4279900"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1" name="Freeform 149"/>
          <p:cNvSpPr>
            <a:spLocks/>
          </p:cNvSpPr>
          <p:nvPr/>
        </p:nvSpPr>
        <p:spPr bwMode="auto">
          <a:xfrm>
            <a:off x="4411663" y="2461295"/>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2" name="Freeform 150"/>
          <p:cNvSpPr>
            <a:spLocks/>
          </p:cNvSpPr>
          <p:nvPr/>
        </p:nvSpPr>
        <p:spPr bwMode="auto">
          <a:xfrm>
            <a:off x="4513263" y="1975520"/>
            <a:ext cx="41275" cy="38100"/>
          </a:xfrm>
          <a:custGeom>
            <a:avLst/>
            <a:gdLst>
              <a:gd name="T0" fmla="*/ 53 w 77"/>
              <a:gd name="T1" fmla="*/ 3 h 72"/>
              <a:gd name="T2" fmla="*/ 46 w 77"/>
              <a:gd name="T3" fmla="*/ 0 h 72"/>
              <a:gd name="T4" fmla="*/ 38 w 77"/>
              <a:gd name="T5" fmla="*/ 0 h 72"/>
              <a:gd name="T6" fmla="*/ 24 w 77"/>
              <a:gd name="T7" fmla="*/ 2 h 72"/>
              <a:gd name="T8" fmla="*/ 11 w 77"/>
              <a:gd name="T9" fmla="*/ 9 h 72"/>
              <a:gd name="T10" fmla="*/ 2 w 77"/>
              <a:gd name="T11" fmla="*/ 21 h 72"/>
              <a:gd name="T12" fmla="*/ 1 w 77"/>
              <a:gd name="T13" fmla="*/ 28 h 72"/>
              <a:gd name="T14" fmla="*/ 0 w 77"/>
              <a:gd name="T15" fmla="*/ 34 h 72"/>
              <a:gd name="T16" fmla="*/ 4 w 77"/>
              <a:gd name="T17" fmla="*/ 48 h 72"/>
              <a:gd name="T18" fmla="*/ 12 w 77"/>
              <a:gd name="T19" fmla="*/ 59 h 72"/>
              <a:gd name="T20" fmla="*/ 24 w 77"/>
              <a:gd name="T21" fmla="*/ 68 h 72"/>
              <a:gd name="T22" fmla="*/ 31 w 77"/>
              <a:gd name="T23" fmla="*/ 71 h 72"/>
              <a:gd name="T24" fmla="*/ 40 w 77"/>
              <a:gd name="T25" fmla="*/ 72 h 72"/>
              <a:gd name="T26" fmla="*/ 54 w 77"/>
              <a:gd name="T27" fmla="*/ 70 h 72"/>
              <a:gd name="T28" fmla="*/ 66 w 77"/>
              <a:gd name="T29" fmla="*/ 62 h 72"/>
              <a:gd name="T30" fmla="*/ 74 w 77"/>
              <a:gd name="T31" fmla="*/ 51 h 72"/>
              <a:gd name="T32" fmla="*/ 76 w 77"/>
              <a:gd name="T33" fmla="*/ 44 h 72"/>
              <a:gd name="T34" fmla="*/ 77 w 77"/>
              <a:gd name="T35" fmla="*/ 38 h 72"/>
              <a:gd name="T36" fmla="*/ 73 w 77"/>
              <a:gd name="T37" fmla="*/ 23 h 72"/>
              <a:gd name="T38" fmla="*/ 66 w 77"/>
              <a:gd name="T39" fmla="*/ 12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8" y="0"/>
                </a:lnTo>
                <a:lnTo>
                  <a:pt x="24" y="2"/>
                </a:lnTo>
                <a:lnTo>
                  <a:pt x="11" y="9"/>
                </a:lnTo>
                <a:lnTo>
                  <a:pt x="2" y="21"/>
                </a:lnTo>
                <a:lnTo>
                  <a:pt x="1" y="28"/>
                </a:lnTo>
                <a:lnTo>
                  <a:pt x="0" y="34"/>
                </a:lnTo>
                <a:lnTo>
                  <a:pt x="4" y="48"/>
                </a:lnTo>
                <a:lnTo>
                  <a:pt x="12" y="59"/>
                </a:lnTo>
                <a:lnTo>
                  <a:pt x="24" y="68"/>
                </a:lnTo>
                <a:lnTo>
                  <a:pt x="31" y="71"/>
                </a:lnTo>
                <a:lnTo>
                  <a:pt x="40" y="72"/>
                </a:lnTo>
                <a:lnTo>
                  <a:pt x="54" y="70"/>
                </a:lnTo>
                <a:lnTo>
                  <a:pt x="66" y="62"/>
                </a:lnTo>
                <a:lnTo>
                  <a:pt x="74" y="51"/>
                </a:lnTo>
                <a:lnTo>
                  <a:pt x="76" y="44"/>
                </a:lnTo>
                <a:lnTo>
                  <a:pt x="77" y="38"/>
                </a:lnTo>
                <a:lnTo>
                  <a:pt x="73"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3" name="Freeform 151"/>
          <p:cNvSpPr>
            <a:spLocks/>
          </p:cNvSpPr>
          <p:nvPr/>
        </p:nvSpPr>
        <p:spPr bwMode="auto">
          <a:xfrm>
            <a:off x="4219575" y="1948533"/>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5"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4" name="Freeform 152"/>
          <p:cNvSpPr>
            <a:spLocks/>
          </p:cNvSpPr>
          <p:nvPr/>
        </p:nvSpPr>
        <p:spPr bwMode="auto">
          <a:xfrm>
            <a:off x="4665663" y="2078708"/>
            <a:ext cx="39687" cy="36512"/>
          </a:xfrm>
          <a:custGeom>
            <a:avLst/>
            <a:gdLst>
              <a:gd name="T0" fmla="*/ 51 w 76"/>
              <a:gd name="T1" fmla="*/ 3 h 70"/>
              <a:gd name="T2" fmla="*/ 44 w 76"/>
              <a:gd name="T3" fmla="*/ 0 h 70"/>
              <a:gd name="T4" fmla="*/ 37 w 76"/>
              <a:gd name="T5" fmla="*/ 0 h 70"/>
              <a:gd name="T6" fmla="*/ 23 w 76"/>
              <a:gd name="T7" fmla="*/ 1 h 70"/>
              <a:gd name="T8" fmla="*/ 11 w 76"/>
              <a:gd name="T9" fmla="*/ 9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8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9"/>
                </a:lnTo>
                <a:lnTo>
                  <a:pt x="2" y="20"/>
                </a:lnTo>
                <a:lnTo>
                  <a:pt x="1" y="27"/>
                </a:lnTo>
                <a:lnTo>
                  <a:pt x="0" y="33"/>
                </a:lnTo>
                <a:lnTo>
                  <a:pt x="2" y="47"/>
                </a:lnTo>
                <a:lnTo>
                  <a:pt x="11" y="59"/>
                </a:lnTo>
                <a:lnTo>
                  <a:pt x="24" y="68"/>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5" name="Rectangle 153"/>
          <p:cNvSpPr>
            <a:spLocks noChangeArrowheads="1"/>
          </p:cNvSpPr>
          <p:nvPr/>
        </p:nvSpPr>
        <p:spPr bwMode="auto">
          <a:xfrm>
            <a:off x="5091113" y="3188370"/>
            <a:ext cx="83026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156" name="Freeform 154"/>
          <p:cNvSpPr>
            <a:spLocks/>
          </p:cNvSpPr>
          <p:nvPr/>
        </p:nvSpPr>
        <p:spPr bwMode="auto">
          <a:xfrm>
            <a:off x="4310063" y="2461295"/>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7" name="Freeform 155"/>
          <p:cNvSpPr>
            <a:spLocks/>
          </p:cNvSpPr>
          <p:nvPr/>
        </p:nvSpPr>
        <p:spPr bwMode="auto">
          <a:xfrm>
            <a:off x="4897438" y="18358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8" name="Freeform 156"/>
          <p:cNvSpPr>
            <a:spLocks/>
          </p:cNvSpPr>
          <p:nvPr/>
        </p:nvSpPr>
        <p:spPr bwMode="auto">
          <a:xfrm>
            <a:off x="5110163" y="1686595"/>
            <a:ext cx="41275"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3" y="21"/>
                </a:lnTo>
                <a:lnTo>
                  <a:pt x="1" y="28"/>
                </a:lnTo>
                <a:lnTo>
                  <a:pt x="0" y="34"/>
                </a:lnTo>
                <a:lnTo>
                  <a:pt x="3"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59" name="Freeform 157"/>
          <p:cNvSpPr>
            <a:spLocks/>
          </p:cNvSpPr>
          <p:nvPr/>
        </p:nvSpPr>
        <p:spPr bwMode="auto">
          <a:xfrm>
            <a:off x="5313363" y="1826295"/>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0" name="Freeform 158"/>
          <p:cNvSpPr>
            <a:spLocks/>
          </p:cNvSpPr>
          <p:nvPr/>
        </p:nvSpPr>
        <p:spPr bwMode="auto">
          <a:xfrm>
            <a:off x="5211763" y="1975520"/>
            <a:ext cx="41275" cy="36513"/>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1" name="Freeform 159"/>
          <p:cNvSpPr>
            <a:spLocks/>
          </p:cNvSpPr>
          <p:nvPr/>
        </p:nvSpPr>
        <p:spPr bwMode="auto">
          <a:xfrm>
            <a:off x="4999038"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2" name="Freeform 160"/>
          <p:cNvSpPr>
            <a:spLocks/>
          </p:cNvSpPr>
          <p:nvPr/>
        </p:nvSpPr>
        <p:spPr bwMode="auto">
          <a:xfrm>
            <a:off x="5019675" y="185328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4" y="70"/>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3" name="Freeform 161"/>
          <p:cNvSpPr>
            <a:spLocks/>
          </p:cNvSpPr>
          <p:nvPr/>
        </p:nvSpPr>
        <p:spPr bwMode="auto">
          <a:xfrm>
            <a:off x="5170488" y="1799308"/>
            <a:ext cx="31750" cy="34925"/>
          </a:xfrm>
          <a:custGeom>
            <a:avLst/>
            <a:gdLst>
              <a:gd name="T0" fmla="*/ 45 w 61"/>
              <a:gd name="T1" fmla="*/ 1 h 67"/>
              <a:gd name="T2" fmla="*/ 34 w 61"/>
              <a:gd name="T3" fmla="*/ 0 h 67"/>
              <a:gd name="T4" fmla="*/ 22 w 61"/>
              <a:gd name="T5" fmla="*/ 3 h 67"/>
              <a:gd name="T6" fmla="*/ 12 w 61"/>
              <a:gd name="T7" fmla="*/ 11 h 67"/>
              <a:gd name="T8" fmla="*/ 5 w 61"/>
              <a:gd name="T9" fmla="*/ 23 h 67"/>
              <a:gd name="T10" fmla="*/ 0 w 61"/>
              <a:gd name="T11" fmla="*/ 36 h 67"/>
              <a:gd name="T12" fmla="*/ 2 w 61"/>
              <a:gd name="T13" fmla="*/ 49 h 67"/>
              <a:gd name="T14" fmla="*/ 8 w 61"/>
              <a:gd name="T15" fmla="*/ 59 h 67"/>
              <a:gd name="T16" fmla="*/ 16 w 61"/>
              <a:gd name="T17" fmla="*/ 66 h 67"/>
              <a:gd name="T18" fmla="*/ 28 w 61"/>
              <a:gd name="T19" fmla="*/ 67 h 67"/>
              <a:gd name="T20" fmla="*/ 39 w 61"/>
              <a:gd name="T21" fmla="*/ 64 h 67"/>
              <a:gd name="T22" fmla="*/ 49 w 61"/>
              <a:gd name="T23" fmla="*/ 56 h 67"/>
              <a:gd name="T24" fmla="*/ 57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4" y="0"/>
                </a:lnTo>
                <a:lnTo>
                  <a:pt x="22" y="3"/>
                </a:lnTo>
                <a:lnTo>
                  <a:pt x="12" y="11"/>
                </a:lnTo>
                <a:lnTo>
                  <a:pt x="5" y="23"/>
                </a:lnTo>
                <a:lnTo>
                  <a:pt x="0" y="36"/>
                </a:lnTo>
                <a:lnTo>
                  <a:pt x="2" y="49"/>
                </a:lnTo>
                <a:lnTo>
                  <a:pt x="8" y="59"/>
                </a:lnTo>
                <a:lnTo>
                  <a:pt x="16" y="66"/>
                </a:lnTo>
                <a:lnTo>
                  <a:pt x="28" y="67"/>
                </a:lnTo>
                <a:lnTo>
                  <a:pt x="39" y="64"/>
                </a:lnTo>
                <a:lnTo>
                  <a:pt x="49" y="56"/>
                </a:lnTo>
                <a:lnTo>
                  <a:pt x="57"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4" name="Freeform 162"/>
          <p:cNvSpPr>
            <a:spLocks/>
          </p:cNvSpPr>
          <p:nvPr/>
        </p:nvSpPr>
        <p:spPr bwMode="auto">
          <a:xfrm>
            <a:off x="50800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5" name="Freeform 163"/>
          <p:cNvSpPr>
            <a:spLocks/>
          </p:cNvSpPr>
          <p:nvPr/>
        </p:nvSpPr>
        <p:spPr bwMode="auto">
          <a:xfrm>
            <a:off x="5260975" y="16961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6" name="Freeform 164"/>
          <p:cNvSpPr>
            <a:spLocks/>
          </p:cNvSpPr>
          <p:nvPr/>
        </p:nvSpPr>
        <p:spPr bwMode="auto">
          <a:xfrm>
            <a:off x="5434013" y="2021558"/>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7" name="Freeform 165"/>
          <p:cNvSpPr>
            <a:spLocks/>
          </p:cNvSpPr>
          <p:nvPr/>
        </p:nvSpPr>
        <p:spPr bwMode="auto">
          <a:xfrm>
            <a:off x="5130800" y="2004095"/>
            <a:ext cx="41275"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8" name="Freeform 166"/>
          <p:cNvSpPr>
            <a:spLocks/>
          </p:cNvSpPr>
          <p:nvPr/>
        </p:nvSpPr>
        <p:spPr bwMode="auto">
          <a:xfrm>
            <a:off x="5343525" y="1946945"/>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69" name="Freeform 167"/>
          <p:cNvSpPr>
            <a:spLocks/>
          </p:cNvSpPr>
          <p:nvPr/>
        </p:nvSpPr>
        <p:spPr bwMode="auto">
          <a:xfrm>
            <a:off x="5008563" y="1975520"/>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1 h 72"/>
              <a:gd name="T12" fmla="*/ 2 w 78"/>
              <a:gd name="T13" fmla="*/ 28 h 72"/>
              <a:gd name="T14" fmla="*/ 0 w 78"/>
              <a:gd name="T15" fmla="*/ 34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70 h 72"/>
              <a:gd name="T28" fmla="*/ 66 w 78"/>
              <a:gd name="T29" fmla="*/ 62 h 72"/>
              <a:gd name="T30" fmla="*/ 75 w 78"/>
              <a:gd name="T31" fmla="*/ 51 h 72"/>
              <a:gd name="T32" fmla="*/ 76 w 78"/>
              <a:gd name="T33" fmla="*/ 44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1"/>
                </a:lnTo>
                <a:lnTo>
                  <a:pt x="2" y="28"/>
                </a:lnTo>
                <a:lnTo>
                  <a:pt x="0" y="34"/>
                </a:lnTo>
                <a:lnTo>
                  <a:pt x="4" y="48"/>
                </a:lnTo>
                <a:lnTo>
                  <a:pt x="13" y="59"/>
                </a:lnTo>
                <a:lnTo>
                  <a:pt x="25" y="68"/>
                </a:lnTo>
                <a:lnTo>
                  <a:pt x="32" y="71"/>
                </a:lnTo>
                <a:lnTo>
                  <a:pt x="40" y="72"/>
                </a:lnTo>
                <a:lnTo>
                  <a:pt x="55" y="70"/>
                </a:lnTo>
                <a:lnTo>
                  <a:pt x="66" y="62"/>
                </a:lnTo>
                <a:lnTo>
                  <a:pt x="75" y="51"/>
                </a:lnTo>
                <a:lnTo>
                  <a:pt x="76" y="44"/>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0" name="Freeform 168"/>
          <p:cNvSpPr>
            <a:spLocks/>
          </p:cNvSpPr>
          <p:nvPr/>
        </p:nvSpPr>
        <p:spPr bwMode="auto">
          <a:xfrm>
            <a:off x="4927600" y="193742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1" name="Freeform 169"/>
          <p:cNvSpPr>
            <a:spLocks/>
          </p:cNvSpPr>
          <p:nvPr/>
        </p:nvSpPr>
        <p:spPr bwMode="auto">
          <a:xfrm>
            <a:off x="4987925" y="1678658"/>
            <a:ext cx="33338"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2" name="Freeform 170"/>
          <p:cNvSpPr>
            <a:spLocks/>
          </p:cNvSpPr>
          <p:nvPr/>
        </p:nvSpPr>
        <p:spPr bwMode="auto">
          <a:xfrm>
            <a:off x="5372100" y="1742158"/>
            <a:ext cx="33338" cy="36512"/>
          </a:xfrm>
          <a:custGeom>
            <a:avLst/>
            <a:gdLst>
              <a:gd name="T0" fmla="*/ 45 w 61"/>
              <a:gd name="T1" fmla="*/ 1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3" name="Freeform 171"/>
          <p:cNvSpPr>
            <a:spLocks/>
          </p:cNvSpPr>
          <p:nvPr/>
        </p:nvSpPr>
        <p:spPr bwMode="auto">
          <a:xfrm>
            <a:off x="4806950" y="2246983"/>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4" name="Freeform 172"/>
          <p:cNvSpPr>
            <a:spLocks/>
          </p:cNvSpPr>
          <p:nvPr/>
        </p:nvSpPr>
        <p:spPr bwMode="auto">
          <a:xfrm>
            <a:off x="4999038" y="2386683"/>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6 w 77"/>
              <a:gd name="T11" fmla="*/ 14 h 70"/>
              <a:gd name="T12" fmla="*/ 3 w 77"/>
              <a:gd name="T13" fmla="*/ 20 h 70"/>
              <a:gd name="T14" fmla="*/ 2 w 77"/>
              <a:gd name="T15" fmla="*/ 27 h 70"/>
              <a:gd name="T16" fmla="*/ 0 w 77"/>
              <a:gd name="T17" fmla="*/ 33 h 70"/>
              <a:gd name="T18" fmla="*/ 5 w 77"/>
              <a:gd name="T19" fmla="*/ 46 h 70"/>
              <a:gd name="T20" fmla="*/ 13 w 77"/>
              <a:gd name="T21" fmla="*/ 58 h 70"/>
              <a:gd name="T22" fmla="*/ 25 w 77"/>
              <a:gd name="T23" fmla="*/ 66 h 70"/>
              <a:gd name="T24" fmla="*/ 32 w 77"/>
              <a:gd name="T25" fmla="*/ 69 h 70"/>
              <a:gd name="T26" fmla="*/ 39 w 77"/>
              <a:gd name="T27" fmla="*/ 70 h 70"/>
              <a:gd name="T28" fmla="*/ 54 w 77"/>
              <a:gd name="T29" fmla="*/ 68 h 70"/>
              <a:gd name="T30" fmla="*/ 65 w 77"/>
              <a:gd name="T31" fmla="*/ 60 h 70"/>
              <a:gd name="T32" fmla="*/ 71 w 77"/>
              <a:gd name="T33" fmla="*/ 56 h 70"/>
              <a:gd name="T34" fmla="*/ 74 w 77"/>
              <a:gd name="T35" fmla="*/ 49 h 70"/>
              <a:gd name="T36" fmla="*/ 75 w 77"/>
              <a:gd name="T37" fmla="*/ 42 h 70"/>
              <a:gd name="T38" fmla="*/ 77 w 77"/>
              <a:gd name="T39" fmla="*/ 36 h 70"/>
              <a:gd name="T40" fmla="*/ 72 w 77"/>
              <a:gd name="T41" fmla="*/ 23 h 70"/>
              <a:gd name="T42" fmla="*/ 65 w 77"/>
              <a:gd name="T43" fmla="*/ 11 h 70"/>
              <a:gd name="T44" fmla="*/ 52 w 77"/>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0"/>
              <a:gd name="T71" fmla="*/ 77 w 77"/>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0">
                <a:moveTo>
                  <a:pt x="52" y="3"/>
                </a:moveTo>
                <a:lnTo>
                  <a:pt x="45" y="0"/>
                </a:lnTo>
                <a:lnTo>
                  <a:pt x="38" y="0"/>
                </a:lnTo>
                <a:lnTo>
                  <a:pt x="23" y="1"/>
                </a:lnTo>
                <a:lnTo>
                  <a:pt x="12" y="9"/>
                </a:lnTo>
                <a:lnTo>
                  <a:pt x="6" y="14"/>
                </a:lnTo>
                <a:lnTo>
                  <a:pt x="3" y="20"/>
                </a:lnTo>
                <a:lnTo>
                  <a:pt x="2" y="27"/>
                </a:lnTo>
                <a:lnTo>
                  <a:pt x="0" y="33"/>
                </a:lnTo>
                <a:lnTo>
                  <a:pt x="5" y="46"/>
                </a:lnTo>
                <a:lnTo>
                  <a:pt x="13" y="58"/>
                </a:lnTo>
                <a:lnTo>
                  <a:pt x="25" y="66"/>
                </a:lnTo>
                <a:lnTo>
                  <a:pt x="32" y="69"/>
                </a:lnTo>
                <a:lnTo>
                  <a:pt x="39" y="70"/>
                </a:lnTo>
                <a:lnTo>
                  <a:pt x="54" y="68"/>
                </a:lnTo>
                <a:lnTo>
                  <a:pt x="65" y="60"/>
                </a:lnTo>
                <a:lnTo>
                  <a:pt x="71" y="56"/>
                </a:lnTo>
                <a:lnTo>
                  <a:pt x="74" y="49"/>
                </a:lnTo>
                <a:lnTo>
                  <a:pt x="75" y="42"/>
                </a:lnTo>
                <a:lnTo>
                  <a:pt x="77"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5" name="Freeform 173"/>
          <p:cNvSpPr>
            <a:spLocks/>
          </p:cNvSpPr>
          <p:nvPr/>
        </p:nvSpPr>
        <p:spPr bwMode="auto">
          <a:xfrm>
            <a:off x="4908550" y="2535908"/>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5 w 59"/>
              <a:gd name="T17" fmla="*/ 67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1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5" y="67"/>
                </a:lnTo>
                <a:lnTo>
                  <a:pt x="27" y="68"/>
                </a:lnTo>
                <a:lnTo>
                  <a:pt x="37" y="65"/>
                </a:lnTo>
                <a:lnTo>
                  <a:pt x="47" y="56"/>
                </a:lnTo>
                <a:lnTo>
                  <a:pt x="54" y="45"/>
                </a:lnTo>
                <a:lnTo>
                  <a:pt x="59" y="32"/>
                </a:lnTo>
                <a:lnTo>
                  <a:pt x="57" y="19"/>
                </a:lnTo>
                <a:lnTo>
                  <a:pt x="51"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6" name="Freeform 174"/>
          <p:cNvSpPr>
            <a:spLocks/>
          </p:cNvSpPr>
          <p:nvPr/>
        </p:nvSpPr>
        <p:spPr bwMode="auto">
          <a:xfrm>
            <a:off x="4695825" y="2321595"/>
            <a:ext cx="30163" cy="34925"/>
          </a:xfrm>
          <a:custGeom>
            <a:avLst/>
            <a:gdLst>
              <a:gd name="T0" fmla="*/ 43 w 59"/>
              <a:gd name="T1" fmla="*/ 2 h 68"/>
              <a:gd name="T2" fmla="*/ 31 w 59"/>
              <a:gd name="T3" fmla="*/ 0 h 68"/>
              <a:gd name="T4" fmla="*/ 21 w 59"/>
              <a:gd name="T5" fmla="*/ 3 h 68"/>
              <a:gd name="T6" fmla="*/ 11 w 59"/>
              <a:gd name="T7" fmla="*/ 12 h 68"/>
              <a:gd name="T8" fmla="*/ 4 w 59"/>
              <a:gd name="T9" fmla="*/ 24 h 68"/>
              <a:gd name="T10" fmla="*/ 0 w 59"/>
              <a:gd name="T11" fmla="*/ 36 h 68"/>
              <a:gd name="T12" fmla="*/ 1 w 59"/>
              <a:gd name="T13" fmla="*/ 49 h 68"/>
              <a:gd name="T14" fmla="*/ 7 w 59"/>
              <a:gd name="T15" fmla="*/ 60 h 68"/>
              <a:gd name="T16" fmla="*/ 16 w 59"/>
              <a:gd name="T17" fmla="*/ 67 h 68"/>
              <a:gd name="T18" fmla="*/ 27 w 59"/>
              <a:gd name="T19" fmla="*/ 68 h 68"/>
              <a:gd name="T20" fmla="*/ 37 w 59"/>
              <a:gd name="T21" fmla="*/ 65 h 68"/>
              <a:gd name="T22" fmla="*/ 47 w 59"/>
              <a:gd name="T23" fmla="*/ 57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4"/>
                </a:lnTo>
                <a:lnTo>
                  <a:pt x="0" y="36"/>
                </a:lnTo>
                <a:lnTo>
                  <a:pt x="1" y="49"/>
                </a:lnTo>
                <a:lnTo>
                  <a:pt x="7" y="60"/>
                </a:lnTo>
                <a:lnTo>
                  <a:pt x="16" y="67"/>
                </a:lnTo>
                <a:lnTo>
                  <a:pt x="27" y="68"/>
                </a:lnTo>
                <a:lnTo>
                  <a:pt x="37" y="65"/>
                </a:lnTo>
                <a:lnTo>
                  <a:pt x="47" y="57"/>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7" name="Freeform 175"/>
          <p:cNvSpPr>
            <a:spLocks/>
          </p:cNvSpPr>
          <p:nvPr/>
        </p:nvSpPr>
        <p:spPr bwMode="auto">
          <a:xfrm>
            <a:off x="4705350" y="2413670"/>
            <a:ext cx="41275"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8" name="Freeform 176"/>
          <p:cNvSpPr>
            <a:spLocks/>
          </p:cNvSpPr>
          <p:nvPr/>
        </p:nvSpPr>
        <p:spPr bwMode="auto">
          <a:xfrm>
            <a:off x="4857750" y="2358108"/>
            <a:ext cx="39688" cy="36512"/>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79" name="Freeform 177"/>
          <p:cNvSpPr>
            <a:spLocks/>
          </p:cNvSpPr>
          <p:nvPr/>
        </p:nvSpPr>
        <p:spPr bwMode="auto">
          <a:xfrm>
            <a:off x="4767263" y="2478758"/>
            <a:ext cx="39687"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0" name="Freeform 178"/>
          <p:cNvSpPr>
            <a:spLocks/>
          </p:cNvSpPr>
          <p:nvPr/>
        </p:nvSpPr>
        <p:spPr bwMode="auto">
          <a:xfrm>
            <a:off x="4948238" y="22549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1" name="Freeform 179"/>
          <p:cNvSpPr>
            <a:spLocks/>
          </p:cNvSpPr>
          <p:nvPr/>
        </p:nvSpPr>
        <p:spPr bwMode="auto">
          <a:xfrm>
            <a:off x="5119688" y="2581945"/>
            <a:ext cx="41275" cy="36513"/>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2" name="Freeform 180"/>
          <p:cNvSpPr>
            <a:spLocks/>
          </p:cNvSpPr>
          <p:nvPr/>
        </p:nvSpPr>
        <p:spPr bwMode="auto">
          <a:xfrm>
            <a:off x="4816475" y="2562895"/>
            <a:ext cx="41275"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3" name="Freeform 181"/>
          <p:cNvSpPr>
            <a:spLocks/>
          </p:cNvSpPr>
          <p:nvPr/>
        </p:nvSpPr>
        <p:spPr bwMode="auto">
          <a:xfrm>
            <a:off x="5029200" y="250733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7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7"/>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4" name="Freeform 182"/>
          <p:cNvSpPr>
            <a:spLocks/>
          </p:cNvSpPr>
          <p:nvPr/>
        </p:nvSpPr>
        <p:spPr bwMode="auto">
          <a:xfrm>
            <a:off x="4705350" y="253590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60"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5" name="Freeform 183"/>
          <p:cNvSpPr>
            <a:spLocks/>
          </p:cNvSpPr>
          <p:nvPr/>
        </p:nvSpPr>
        <p:spPr bwMode="auto">
          <a:xfrm>
            <a:off x="4614863" y="2497808"/>
            <a:ext cx="39687" cy="36512"/>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6" name="Freeform 184"/>
          <p:cNvSpPr>
            <a:spLocks/>
          </p:cNvSpPr>
          <p:nvPr/>
        </p:nvSpPr>
        <p:spPr bwMode="auto">
          <a:xfrm>
            <a:off x="4675188"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7" name="Freeform 185"/>
          <p:cNvSpPr>
            <a:spLocks/>
          </p:cNvSpPr>
          <p:nvPr/>
        </p:nvSpPr>
        <p:spPr bwMode="auto">
          <a:xfrm>
            <a:off x="5060950" y="2300958"/>
            <a:ext cx="39688" cy="38100"/>
          </a:xfrm>
          <a:custGeom>
            <a:avLst/>
            <a:gdLst>
              <a:gd name="T0" fmla="*/ 51 w 76"/>
              <a:gd name="T1" fmla="*/ 3 h 71"/>
              <a:gd name="T2" fmla="*/ 44 w 76"/>
              <a:gd name="T3" fmla="*/ 0 h 71"/>
              <a:gd name="T4" fmla="*/ 37 w 76"/>
              <a:gd name="T5" fmla="*/ 0 h 71"/>
              <a:gd name="T6" fmla="*/ 23 w 76"/>
              <a:gd name="T7" fmla="*/ 1 h 71"/>
              <a:gd name="T8" fmla="*/ 11 w 76"/>
              <a:gd name="T9" fmla="*/ 9 h 71"/>
              <a:gd name="T10" fmla="*/ 2 w 76"/>
              <a:gd name="T11" fmla="*/ 20 h 71"/>
              <a:gd name="T12" fmla="*/ 1 w 76"/>
              <a:gd name="T13" fmla="*/ 27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0 h 71"/>
              <a:gd name="T32" fmla="*/ 74 w 76"/>
              <a:gd name="T33" fmla="*/ 43 h 71"/>
              <a:gd name="T34" fmla="*/ 76 w 76"/>
              <a:gd name="T35" fmla="*/ 37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1"/>
                </a:lnTo>
                <a:lnTo>
                  <a:pt x="11" y="9"/>
                </a:lnTo>
                <a:lnTo>
                  <a:pt x="2" y="20"/>
                </a:lnTo>
                <a:lnTo>
                  <a:pt x="1" y="27"/>
                </a:lnTo>
                <a:lnTo>
                  <a:pt x="0" y="33"/>
                </a:lnTo>
                <a:lnTo>
                  <a:pt x="2" y="48"/>
                </a:lnTo>
                <a:lnTo>
                  <a:pt x="11" y="59"/>
                </a:lnTo>
                <a:lnTo>
                  <a:pt x="24" y="68"/>
                </a:lnTo>
                <a:lnTo>
                  <a:pt x="31" y="71"/>
                </a:lnTo>
                <a:lnTo>
                  <a:pt x="38" y="71"/>
                </a:lnTo>
                <a:lnTo>
                  <a:pt x="53" y="69"/>
                </a:lnTo>
                <a:lnTo>
                  <a:pt x="64" y="62"/>
                </a:lnTo>
                <a:lnTo>
                  <a:pt x="73" y="50"/>
                </a:lnTo>
                <a:lnTo>
                  <a:pt x="74" y="43"/>
                </a:lnTo>
                <a:lnTo>
                  <a:pt x="76" y="37"/>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8" name="Freeform 186"/>
          <p:cNvSpPr>
            <a:spLocks/>
          </p:cNvSpPr>
          <p:nvPr/>
        </p:nvSpPr>
        <p:spPr bwMode="auto">
          <a:xfrm>
            <a:off x="5281613" y="221840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89" name="Freeform 187"/>
          <p:cNvSpPr>
            <a:spLocks/>
          </p:cNvSpPr>
          <p:nvPr/>
        </p:nvSpPr>
        <p:spPr bwMode="auto">
          <a:xfrm>
            <a:off x="5484813" y="2358108"/>
            <a:ext cx="31750" cy="36512"/>
          </a:xfrm>
          <a:custGeom>
            <a:avLst/>
            <a:gdLst>
              <a:gd name="T0" fmla="*/ 43 w 59"/>
              <a:gd name="T1" fmla="*/ 1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0" name="Freeform 188"/>
          <p:cNvSpPr>
            <a:spLocks/>
          </p:cNvSpPr>
          <p:nvPr/>
        </p:nvSpPr>
        <p:spPr bwMode="auto">
          <a:xfrm>
            <a:off x="5383213" y="250733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1" name="Freeform 189"/>
          <p:cNvSpPr>
            <a:spLocks/>
          </p:cNvSpPr>
          <p:nvPr/>
        </p:nvSpPr>
        <p:spPr bwMode="auto">
          <a:xfrm>
            <a:off x="5170488" y="229302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2" name="Freeform 190"/>
          <p:cNvSpPr>
            <a:spLocks/>
          </p:cNvSpPr>
          <p:nvPr/>
        </p:nvSpPr>
        <p:spPr bwMode="auto">
          <a:xfrm>
            <a:off x="5191125" y="2386683"/>
            <a:ext cx="31750" cy="34925"/>
          </a:xfrm>
          <a:custGeom>
            <a:avLst/>
            <a:gdLst>
              <a:gd name="T0" fmla="*/ 43 w 60"/>
              <a:gd name="T1" fmla="*/ 2 h 67"/>
              <a:gd name="T2" fmla="*/ 32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2"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3" name="Freeform 191"/>
          <p:cNvSpPr>
            <a:spLocks/>
          </p:cNvSpPr>
          <p:nvPr/>
        </p:nvSpPr>
        <p:spPr bwMode="auto">
          <a:xfrm>
            <a:off x="5332413" y="2329533"/>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3 w 77"/>
              <a:gd name="T27" fmla="*/ 69 h 71"/>
              <a:gd name="T28" fmla="*/ 65 w 77"/>
              <a:gd name="T29" fmla="*/ 62 h 71"/>
              <a:gd name="T30" fmla="*/ 74 w 77"/>
              <a:gd name="T31" fmla="*/ 51 h 71"/>
              <a:gd name="T32" fmla="*/ 75 w 77"/>
              <a:gd name="T33" fmla="*/ 44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4" name="Freeform 192"/>
          <p:cNvSpPr>
            <a:spLocks/>
          </p:cNvSpPr>
          <p:nvPr/>
        </p:nvSpPr>
        <p:spPr bwMode="auto">
          <a:xfrm>
            <a:off x="5241925" y="2450183"/>
            <a:ext cx="41275"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5" name="Freeform 193"/>
          <p:cNvSpPr>
            <a:spLocks/>
          </p:cNvSpPr>
          <p:nvPr/>
        </p:nvSpPr>
        <p:spPr bwMode="auto">
          <a:xfrm>
            <a:off x="5424488" y="2227933"/>
            <a:ext cx="39687" cy="36512"/>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6 w 76"/>
              <a:gd name="T11" fmla="*/ 15 h 71"/>
              <a:gd name="T12" fmla="*/ 3 w 76"/>
              <a:gd name="T13" fmla="*/ 20 h 71"/>
              <a:gd name="T14" fmla="*/ 1 w 76"/>
              <a:gd name="T15" fmla="*/ 28 h 71"/>
              <a:gd name="T16" fmla="*/ 0 w 76"/>
              <a:gd name="T17" fmla="*/ 33 h 71"/>
              <a:gd name="T18" fmla="*/ 4 w 76"/>
              <a:gd name="T19" fmla="*/ 46 h 71"/>
              <a:gd name="T20" fmla="*/ 13 w 76"/>
              <a:gd name="T21" fmla="*/ 58 h 71"/>
              <a:gd name="T22" fmla="*/ 24 w 76"/>
              <a:gd name="T23" fmla="*/ 67 h 71"/>
              <a:gd name="T24" fmla="*/ 32 w 76"/>
              <a:gd name="T25" fmla="*/ 69 h 71"/>
              <a:gd name="T26" fmla="*/ 39 w 76"/>
              <a:gd name="T27" fmla="*/ 71 h 71"/>
              <a:gd name="T28" fmla="*/ 53 w 76"/>
              <a:gd name="T29" fmla="*/ 68 h 71"/>
              <a:gd name="T30" fmla="*/ 65 w 76"/>
              <a:gd name="T31" fmla="*/ 61 h 71"/>
              <a:gd name="T32" fmla="*/ 71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7" y="0"/>
                </a:lnTo>
                <a:lnTo>
                  <a:pt x="23" y="2"/>
                </a:lnTo>
                <a:lnTo>
                  <a:pt x="12" y="9"/>
                </a:lnTo>
                <a:lnTo>
                  <a:pt x="6" y="15"/>
                </a:lnTo>
                <a:lnTo>
                  <a:pt x="3" y="20"/>
                </a:lnTo>
                <a:lnTo>
                  <a:pt x="1" y="28"/>
                </a:lnTo>
                <a:lnTo>
                  <a:pt x="0" y="33"/>
                </a:lnTo>
                <a:lnTo>
                  <a:pt x="4" y="46"/>
                </a:lnTo>
                <a:lnTo>
                  <a:pt x="13" y="58"/>
                </a:lnTo>
                <a:lnTo>
                  <a:pt x="24" y="67"/>
                </a:lnTo>
                <a:lnTo>
                  <a:pt x="32" y="69"/>
                </a:lnTo>
                <a:lnTo>
                  <a:pt x="39" y="71"/>
                </a:lnTo>
                <a:lnTo>
                  <a:pt x="53" y="68"/>
                </a:lnTo>
                <a:lnTo>
                  <a:pt x="65" y="61"/>
                </a:lnTo>
                <a:lnTo>
                  <a:pt x="71"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6" name="Freeform 194"/>
          <p:cNvSpPr>
            <a:spLocks/>
          </p:cNvSpPr>
          <p:nvPr/>
        </p:nvSpPr>
        <p:spPr bwMode="auto">
          <a:xfrm>
            <a:off x="5595938" y="2553370"/>
            <a:ext cx="41275" cy="38100"/>
          </a:xfrm>
          <a:custGeom>
            <a:avLst/>
            <a:gdLst>
              <a:gd name="T0" fmla="*/ 52 w 77"/>
              <a:gd name="T1" fmla="*/ 3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4" y="1"/>
                </a:lnTo>
                <a:lnTo>
                  <a:pt x="12" y="8"/>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7" name="Freeform 195"/>
          <p:cNvSpPr>
            <a:spLocks/>
          </p:cNvSpPr>
          <p:nvPr/>
        </p:nvSpPr>
        <p:spPr bwMode="auto">
          <a:xfrm>
            <a:off x="5292725" y="2534320"/>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8" name="Freeform 196"/>
          <p:cNvSpPr>
            <a:spLocks/>
          </p:cNvSpPr>
          <p:nvPr/>
        </p:nvSpPr>
        <p:spPr bwMode="auto">
          <a:xfrm>
            <a:off x="5505450" y="2478758"/>
            <a:ext cx="39688" cy="38100"/>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99" name="Freeform 197"/>
          <p:cNvSpPr>
            <a:spLocks/>
          </p:cNvSpPr>
          <p:nvPr/>
        </p:nvSpPr>
        <p:spPr bwMode="auto">
          <a:xfrm>
            <a:off x="5180013" y="2507333"/>
            <a:ext cx="33337"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0" name="Freeform 198"/>
          <p:cNvSpPr>
            <a:spLocks/>
          </p:cNvSpPr>
          <p:nvPr/>
        </p:nvSpPr>
        <p:spPr bwMode="auto">
          <a:xfrm>
            <a:off x="5099050" y="2470820"/>
            <a:ext cx="33338" cy="36513"/>
          </a:xfrm>
          <a:custGeom>
            <a:avLst/>
            <a:gdLst>
              <a:gd name="T0" fmla="*/ 45 w 61"/>
              <a:gd name="T1" fmla="*/ 1 h 68"/>
              <a:gd name="T2" fmla="*/ 34 w 61"/>
              <a:gd name="T3" fmla="*/ 0 h 68"/>
              <a:gd name="T4" fmla="*/ 22 w 61"/>
              <a:gd name="T5" fmla="*/ 3 h 68"/>
              <a:gd name="T6" fmla="*/ 12 w 61"/>
              <a:gd name="T7" fmla="*/ 11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4 h 68"/>
              <a:gd name="T26" fmla="*/ 61 w 61"/>
              <a:gd name="T27" fmla="*/ 31 h 68"/>
              <a:gd name="T28" fmla="*/ 60 w 61"/>
              <a:gd name="T29" fmla="*/ 19 h 68"/>
              <a:gd name="T30" fmla="*/ 54 w 61"/>
              <a:gd name="T31" fmla="*/ 8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1"/>
                </a:lnTo>
                <a:lnTo>
                  <a:pt x="5" y="23"/>
                </a:lnTo>
                <a:lnTo>
                  <a:pt x="0" y="36"/>
                </a:lnTo>
                <a:lnTo>
                  <a:pt x="2" y="49"/>
                </a:lnTo>
                <a:lnTo>
                  <a:pt x="8" y="59"/>
                </a:lnTo>
                <a:lnTo>
                  <a:pt x="16" y="66"/>
                </a:lnTo>
                <a:lnTo>
                  <a:pt x="28" y="68"/>
                </a:lnTo>
                <a:lnTo>
                  <a:pt x="39" y="65"/>
                </a:lnTo>
                <a:lnTo>
                  <a:pt x="49" y="56"/>
                </a:lnTo>
                <a:lnTo>
                  <a:pt x="57" y="44"/>
                </a:lnTo>
                <a:lnTo>
                  <a:pt x="61" y="31"/>
                </a:lnTo>
                <a:lnTo>
                  <a:pt x="60" y="19"/>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1" name="Freeform 199"/>
          <p:cNvSpPr>
            <a:spLocks/>
          </p:cNvSpPr>
          <p:nvPr/>
        </p:nvSpPr>
        <p:spPr bwMode="auto">
          <a:xfrm>
            <a:off x="5151438" y="2208883"/>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2" name="Freeform 200"/>
          <p:cNvSpPr>
            <a:spLocks/>
          </p:cNvSpPr>
          <p:nvPr/>
        </p:nvSpPr>
        <p:spPr bwMode="auto">
          <a:xfrm>
            <a:off x="5535613" y="227397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3" name="Freeform 201"/>
          <p:cNvSpPr>
            <a:spLocks/>
          </p:cNvSpPr>
          <p:nvPr/>
        </p:nvSpPr>
        <p:spPr bwMode="auto">
          <a:xfrm>
            <a:off x="4511675" y="1724695"/>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4" name="Freeform 202"/>
          <p:cNvSpPr>
            <a:spLocks/>
          </p:cNvSpPr>
          <p:nvPr/>
        </p:nvSpPr>
        <p:spPr bwMode="auto">
          <a:xfrm>
            <a:off x="4705350" y="1862808"/>
            <a:ext cx="41275"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5" name="Freeform 203"/>
          <p:cNvSpPr>
            <a:spLocks/>
          </p:cNvSpPr>
          <p:nvPr/>
        </p:nvSpPr>
        <p:spPr bwMode="auto">
          <a:xfrm>
            <a:off x="4613275"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6" name="Freeform 204"/>
          <p:cNvSpPr>
            <a:spLocks/>
          </p:cNvSpPr>
          <p:nvPr/>
        </p:nvSpPr>
        <p:spPr bwMode="auto">
          <a:xfrm>
            <a:off x="4402138" y="1799308"/>
            <a:ext cx="30162" cy="34925"/>
          </a:xfrm>
          <a:custGeom>
            <a:avLst/>
            <a:gdLst>
              <a:gd name="T0" fmla="*/ 43 w 59"/>
              <a:gd name="T1" fmla="*/ 1 h 67"/>
              <a:gd name="T2" fmla="*/ 32 w 59"/>
              <a:gd name="T3" fmla="*/ 0 h 67"/>
              <a:gd name="T4" fmla="*/ 22 w 59"/>
              <a:gd name="T5" fmla="*/ 3 h 67"/>
              <a:gd name="T6" fmla="*/ 12 w 59"/>
              <a:gd name="T7" fmla="*/ 11 h 67"/>
              <a:gd name="T8" fmla="*/ 5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2" y="11"/>
                </a:lnTo>
                <a:lnTo>
                  <a:pt x="5"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7" name="Freeform 205"/>
          <p:cNvSpPr>
            <a:spLocks/>
          </p:cNvSpPr>
          <p:nvPr/>
        </p:nvSpPr>
        <p:spPr bwMode="auto">
          <a:xfrm>
            <a:off x="4411663" y="1891383"/>
            <a:ext cx="41275" cy="38100"/>
          </a:xfrm>
          <a:custGeom>
            <a:avLst/>
            <a:gdLst>
              <a:gd name="T0" fmla="*/ 52 w 77"/>
              <a:gd name="T1" fmla="*/ 3 h 71"/>
              <a:gd name="T2" fmla="*/ 45 w 77"/>
              <a:gd name="T3" fmla="*/ 0 h 71"/>
              <a:gd name="T4" fmla="*/ 38 w 77"/>
              <a:gd name="T5" fmla="*/ 0 h 71"/>
              <a:gd name="T6" fmla="*/ 23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8" name="Freeform 206"/>
          <p:cNvSpPr>
            <a:spLocks/>
          </p:cNvSpPr>
          <p:nvPr/>
        </p:nvSpPr>
        <p:spPr bwMode="auto">
          <a:xfrm>
            <a:off x="4564063" y="18358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09" name="Freeform 207"/>
          <p:cNvSpPr>
            <a:spLocks/>
          </p:cNvSpPr>
          <p:nvPr/>
        </p:nvSpPr>
        <p:spPr bwMode="auto">
          <a:xfrm>
            <a:off x="4471988" y="1956470"/>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0" name="Freeform 208"/>
          <p:cNvSpPr>
            <a:spLocks/>
          </p:cNvSpPr>
          <p:nvPr/>
        </p:nvSpPr>
        <p:spPr bwMode="auto">
          <a:xfrm>
            <a:off x="4654550"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1" name="Freeform 209"/>
          <p:cNvSpPr>
            <a:spLocks/>
          </p:cNvSpPr>
          <p:nvPr/>
        </p:nvSpPr>
        <p:spPr bwMode="auto">
          <a:xfrm>
            <a:off x="4827588" y="2059658"/>
            <a:ext cx="39687" cy="36512"/>
          </a:xfrm>
          <a:custGeom>
            <a:avLst/>
            <a:gdLst>
              <a:gd name="T0" fmla="*/ 52 w 76"/>
              <a:gd name="T1" fmla="*/ 3 h 70"/>
              <a:gd name="T2" fmla="*/ 45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9"/>
                </a:lnTo>
                <a:lnTo>
                  <a:pt x="3" y="20"/>
                </a:lnTo>
                <a:lnTo>
                  <a:pt x="1" y="27"/>
                </a:lnTo>
                <a:lnTo>
                  <a:pt x="0" y="33"/>
                </a:lnTo>
                <a:lnTo>
                  <a:pt x="3" y="47"/>
                </a:lnTo>
                <a:lnTo>
                  <a:pt x="11"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2" name="Freeform 210"/>
          <p:cNvSpPr>
            <a:spLocks/>
          </p:cNvSpPr>
          <p:nvPr/>
        </p:nvSpPr>
        <p:spPr bwMode="auto">
          <a:xfrm>
            <a:off x="4524375" y="2040608"/>
            <a:ext cx="39688" cy="38100"/>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3" name="Freeform 211"/>
          <p:cNvSpPr>
            <a:spLocks/>
          </p:cNvSpPr>
          <p:nvPr/>
        </p:nvSpPr>
        <p:spPr bwMode="auto">
          <a:xfrm>
            <a:off x="4737100" y="1985045"/>
            <a:ext cx="39688" cy="36513"/>
          </a:xfrm>
          <a:custGeom>
            <a:avLst/>
            <a:gdLst>
              <a:gd name="T0" fmla="*/ 51 w 76"/>
              <a:gd name="T1" fmla="*/ 3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8 w 76"/>
              <a:gd name="T25" fmla="*/ 70 h 70"/>
              <a:gd name="T26" fmla="*/ 53 w 76"/>
              <a:gd name="T27" fmla="*/ 69 h 70"/>
              <a:gd name="T28" fmla="*/ 64 w 76"/>
              <a:gd name="T29" fmla="*/ 62 h 70"/>
              <a:gd name="T30" fmla="*/ 73 w 76"/>
              <a:gd name="T31" fmla="*/ 50 h 70"/>
              <a:gd name="T32" fmla="*/ 74 w 76"/>
              <a:gd name="T33" fmla="*/ 43 h 70"/>
              <a:gd name="T34" fmla="*/ 76 w 76"/>
              <a:gd name="T35" fmla="*/ 37 h 70"/>
              <a:gd name="T36" fmla="*/ 73 w 76"/>
              <a:gd name="T37" fmla="*/ 23 h 70"/>
              <a:gd name="T38" fmla="*/ 64 w 76"/>
              <a:gd name="T39" fmla="*/ 11 h 70"/>
              <a:gd name="T40" fmla="*/ 51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3"/>
                </a:moveTo>
                <a:lnTo>
                  <a:pt x="44" y="0"/>
                </a:lnTo>
                <a:lnTo>
                  <a:pt x="37" y="0"/>
                </a:lnTo>
                <a:lnTo>
                  <a:pt x="23" y="1"/>
                </a:lnTo>
                <a:lnTo>
                  <a:pt x="11" y="8"/>
                </a:lnTo>
                <a:lnTo>
                  <a:pt x="2" y="20"/>
                </a:lnTo>
                <a:lnTo>
                  <a:pt x="1" y="27"/>
                </a:lnTo>
                <a:lnTo>
                  <a:pt x="0" y="33"/>
                </a:lnTo>
                <a:lnTo>
                  <a:pt x="2" y="47"/>
                </a:lnTo>
                <a:lnTo>
                  <a:pt x="11" y="59"/>
                </a:lnTo>
                <a:lnTo>
                  <a:pt x="24" y="67"/>
                </a:lnTo>
                <a:lnTo>
                  <a:pt x="31" y="70"/>
                </a:lnTo>
                <a:lnTo>
                  <a:pt x="38" y="70"/>
                </a:lnTo>
                <a:lnTo>
                  <a:pt x="53" y="69"/>
                </a:lnTo>
                <a:lnTo>
                  <a:pt x="64" y="62"/>
                </a:lnTo>
                <a:lnTo>
                  <a:pt x="73" y="50"/>
                </a:lnTo>
                <a:lnTo>
                  <a:pt x="74" y="43"/>
                </a:lnTo>
                <a:lnTo>
                  <a:pt x="76" y="37"/>
                </a:lnTo>
                <a:lnTo>
                  <a:pt x="73" y="23"/>
                </a:lnTo>
                <a:lnTo>
                  <a:pt x="64" y="11"/>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4" name="Freeform 212"/>
          <p:cNvSpPr>
            <a:spLocks/>
          </p:cNvSpPr>
          <p:nvPr/>
        </p:nvSpPr>
        <p:spPr bwMode="auto">
          <a:xfrm>
            <a:off x="4411663" y="2013620"/>
            <a:ext cx="31750" cy="34925"/>
          </a:xfrm>
          <a:custGeom>
            <a:avLst/>
            <a:gdLst>
              <a:gd name="T0" fmla="*/ 45 w 60"/>
              <a:gd name="T1" fmla="*/ 2 h 68"/>
              <a:gd name="T2" fmla="*/ 33 w 60"/>
              <a:gd name="T3" fmla="*/ 0 h 68"/>
              <a:gd name="T4" fmla="*/ 22 w 60"/>
              <a:gd name="T5" fmla="*/ 3 h 68"/>
              <a:gd name="T6" fmla="*/ 12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5" name="Freeform 213"/>
          <p:cNvSpPr>
            <a:spLocks/>
          </p:cNvSpPr>
          <p:nvPr/>
        </p:nvSpPr>
        <p:spPr bwMode="auto">
          <a:xfrm>
            <a:off x="4321175" y="1975520"/>
            <a:ext cx="39688"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6" name="Freeform 214"/>
          <p:cNvSpPr>
            <a:spLocks/>
          </p:cNvSpPr>
          <p:nvPr/>
        </p:nvSpPr>
        <p:spPr bwMode="auto">
          <a:xfrm>
            <a:off x="4381500" y="1715170"/>
            <a:ext cx="31750" cy="36513"/>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7" name="Freeform 215"/>
          <p:cNvSpPr>
            <a:spLocks/>
          </p:cNvSpPr>
          <p:nvPr/>
        </p:nvSpPr>
        <p:spPr bwMode="auto">
          <a:xfrm>
            <a:off x="4767263" y="1778670"/>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8" name="Freeform 216"/>
          <p:cNvSpPr>
            <a:spLocks/>
          </p:cNvSpPr>
          <p:nvPr/>
        </p:nvSpPr>
        <p:spPr bwMode="auto">
          <a:xfrm>
            <a:off x="5260975" y="2386683"/>
            <a:ext cx="31750" cy="34925"/>
          </a:xfrm>
          <a:custGeom>
            <a:avLst/>
            <a:gdLst>
              <a:gd name="T0" fmla="*/ 43 w 60"/>
              <a:gd name="T1" fmla="*/ 2 h 67"/>
              <a:gd name="T2" fmla="*/ 31 w 60"/>
              <a:gd name="T3" fmla="*/ 0 h 67"/>
              <a:gd name="T4" fmla="*/ 21 w 60"/>
              <a:gd name="T5" fmla="*/ 3 h 67"/>
              <a:gd name="T6" fmla="*/ 11 w 60"/>
              <a:gd name="T7" fmla="*/ 10 h 67"/>
              <a:gd name="T8" fmla="*/ 4 w 60"/>
              <a:gd name="T9" fmla="*/ 22 h 67"/>
              <a:gd name="T10" fmla="*/ 0 w 60"/>
              <a:gd name="T11" fmla="*/ 35 h 67"/>
              <a:gd name="T12" fmla="*/ 1 w 60"/>
              <a:gd name="T13" fmla="*/ 48 h 67"/>
              <a:gd name="T14" fmla="*/ 7 w 60"/>
              <a:gd name="T15" fmla="*/ 58 h 67"/>
              <a:gd name="T16" fmla="*/ 17 w 60"/>
              <a:gd name="T17" fmla="*/ 65 h 67"/>
              <a:gd name="T18" fmla="*/ 29 w 60"/>
              <a:gd name="T19" fmla="*/ 67 h 67"/>
              <a:gd name="T20" fmla="*/ 39 w 60"/>
              <a:gd name="T21" fmla="*/ 64 h 67"/>
              <a:gd name="T22" fmla="*/ 49 w 60"/>
              <a:gd name="T23" fmla="*/ 57 h 67"/>
              <a:gd name="T24" fmla="*/ 56 w 60"/>
              <a:gd name="T25" fmla="*/ 45 h 67"/>
              <a:gd name="T26" fmla="*/ 60 w 60"/>
              <a:gd name="T27" fmla="*/ 32 h 67"/>
              <a:gd name="T28" fmla="*/ 59 w 60"/>
              <a:gd name="T29" fmla="*/ 19 h 67"/>
              <a:gd name="T30" fmla="*/ 53 w 60"/>
              <a:gd name="T31" fmla="*/ 9 h 67"/>
              <a:gd name="T32" fmla="*/ 43 w 60"/>
              <a:gd name="T33" fmla="*/ 2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3" y="2"/>
                </a:moveTo>
                <a:lnTo>
                  <a:pt x="31" y="0"/>
                </a:lnTo>
                <a:lnTo>
                  <a:pt x="21" y="3"/>
                </a:lnTo>
                <a:lnTo>
                  <a:pt x="11" y="10"/>
                </a:lnTo>
                <a:lnTo>
                  <a:pt x="4" y="22"/>
                </a:lnTo>
                <a:lnTo>
                  <a:pt x="0" y="35"/>
                </a:lnTo>
                <a:lnTo>
                  <a:pt x="1" y="48"/>
                </a:lnTo>
                <a:lnTo>
                  <a:pt x="7" y="58"/>
                </a:lnTo>
                <a:lnTo>
                  <a:pt x="17" y="65"/>
                </a:lnTo>
                <a:lnTo>
                  <a:pt x="29" y="67"/>
                </a:lnTo>
                <a:lnTo>
                  <a:pt x="39" y="64"/>
                </a:lnTo>
                <a:lnTo>
                  <a:pt x="49" y="57"/>
                </a:lnTo>
                <a:lnTo>
                  <a:pt x="56" y="45"/>
                </a:lnTo>
                <a:lnTo>
                  <a:pt x="60" y="32"/>
                </a:lnTo>
                <a:lnTo>
                  <a:pt x="59" y="19"/>
                </a:lnTo>
                <a:lnTo>
                  <a:pt x="53"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19" name="Freeform 217"/>
          <p:cNvSpPr>
            <a:spLocks/>
          </p:cNvSpPr>
          <p:nvPr/>
        </p:nvSpPr>
        <p:spPr bwMode="auto">
          <a:xfrm>
            <a:off x="5464175" y="2526383"/>
            <a:ext cx="31750" cy="36512"/>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0" name="Freeform 218"/>
          <p:cNvSpPr>
            <a:spLocks/>
          </p:cNvSpPr>
          <p:nvPr/>
        </p:nvSpPr>
        <p:spPr bwMode="auto">
          <a:xfrm>
            <a:off x="5362575" y="2675608"/>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8" y="59"/>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1" name="Freeform 219"/>
          <p:cNvSpPr>
            <a:spLocks/>
          </p:cNvSpPr>
          <p:nvPr/>
        </p:nvSpPr>
        <p:spPr bwMode="auto">
          <a:xfrm>
            <a:off x="5151438" y="2459708"/>
            <a:ext cx="39687" cy="38100"/>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2" name="Freeform 220"/>
          <p:cNvSpPr>
            <a:spLocks/>
          </p:cNvSpPr>
          <p:nvPr/>
        </p:nvSpPr>
        <p:spPr bwMode="auto">
          <a:xfrm>
            <a:off x="5170488" y="2554958"/>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7 h 68"/>
              <a:gd name="T18" fmla="*/ 28 w 61"/>
              <a:gd name="T19" fmla="*/ 68 h 68"/>
              <a:gd name="T20" fmla="*/ 39 w 61"/>
              <a:gd name="T21" fmla="*/ 65 h 68"/>
              <a:gd name="T22" fmla="*/ 49 w 61"/>
              <a:gd name="T23" fmla="*/ 56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3"/>
                </a:lnTo>
                <a:lnTo>
                  <a:pt x="0" y="36"/>
                </a:lnTo>
                <a:lnTo>
                  <a:pt x="2" y="49"/>
                </a:lnTo>
                <a:lnTo>
                  <a:pt x="8" y="59"/>
                </a:lnTo>
                <a:lnTo>
                  <a:pt x="16" y="67"/>
                </a:lnTo>
                <a:lnTo>
                  <a:pt x="28" y="68"/>
                </a:lnTo>
                <a:lnTo>
                  <a:pt x="39" y="65"/>
                </a:lnTo>
                <a:lnTo>
                  <a:pt x="49" y="56"/>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3" name="Freeform 221"/>
          <p:cNvSpPr>
            <a:spLocks/>
          </p:cNvSpPr>
          <p:nvPr/>
        </p:nvSpPr>
        <p:spPr bwMode="auto">
          <a:xfrm>
            <a:off x="5313363" y="24978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4" name="Freeform 222"/>
          <p:cNvSpPr>
            <a:spLocks/>
          </p:cNvSpPr>
          <p:nvPr/>
        </p:nvSpPr>
        <p:spPr bwMode="auto">
          <a:xfrm>
            <a:off x="5221288" y="2618458"/>
            <a:ext cx="41275"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5" name="Freeform 223"/>
          <p:cNvSpPr>
            <a:spLocks/>
          </p:cNvSpPr>
          <p:nvPr/>
        </p:nvSpPr>
        <p:spPr bwMode="auto">
          <a:xfrm>
            <a:off x="5403850" y="23946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3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3"/>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6" name="Freeform 224"/>
          <p:cNvSpPr>
            <a:spLocks/>
          </p:cNvSpPr>
          <p:nvPr/>
        </p:nvSpPr>
        <p:spPr bwMode="auto">
          <a:xfrm>
            <a:off x="5584825" y="2721645"/>
            <a:ext cx="31750" cy="36513"/>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7" name="Freeform 225"/>
          <p:cNvSpPr>
            <a:spLocks/>
          </p:cNvSpPr>
          <p:nvPr/>
        </p:nvSpPr>
        <p:spPr bwMode="auto">
          <a:xfrm>
            <a:off x="5281613" y="2704183"/>
            <a:ext cx="31750" cy="34925"/>
          </a:xfrm>
          <a:custGeom>
            <a:avLst/>
            <a:gdLst>
              <a:gd name="T0" fmla="*/ 43 w 60"/>
              <a:gd name="T1" fmla="*/ 1 h 66"/>
              <a:gd name="T2" fmla="*/ 31 w 60"/>
              <a:gd name="T3" fmla="*/ 0 h 66"/>
              <a:gd name="T4" fmla="*/ 21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4 h 66"/>
              <a:gd name="T18" fmla="*/ 28 w 60"/>
              <a:gd name="T19" fmla="*/ 66 h 66"/>
              <a:gd name="T20" fmla="*/ 39 w 60"/>
              <a:gd name="T21" fmla="*/ 63 h 66"/>
              <a:gd name="T22" fmla="*/ 49 w 60"/>
              <a:gd name="T23" fmla="*/ 56 h 66"/>
              <a:gd name="T24" fmla="*/ 56 w 60"/>
              <a:gd name="T25" fmla="*/ 44 h 66"/>
              <a:gd name="T26" fmla="*/ 60 w 60"/>
              <a:gd name="T27" fmla="*/ 31 h 66"/>
              <a:gd name="T28" fmla="*/ 59 w 60"/>
              <a:gd name="T29" fmla="*/ 18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1" y="0"/>
                </a:lnTo>
                <a:lnTo>
                  <a:pt x="21" y="3"/>
                </a:lnTo>
                <a:lnTo>
                  <a:pt x="11" y="10"/>
                </a:lnTo>
                <a:lnTo>
                  <a:pt x="4" y="21"/>
                </a:lnTo>
                <a:lnTo>
                  <a:pt x="0" y="34"/>
                </a:lnTo>
                <a:lnTo>
                  <a:pt x="1" y="47"/>
                </a:lnTo>
                <a:lnTo>
                  <a:pt x="7" y="57"/>
                </a:lnTo>
                <a:lnTo>
                  <a:pt x="17" y="64"/>
                </a:lnTo>
                <a:lnTo>
                  <a:pt x="28" y="66"/>
                </a:lnTo>
                <a:lnTo>
                  <a:pt x="39" y="63"/>
                </a:lnTo>
                <a:lnTo>
                  <a:pt x="49" y="56"/>
                </a:lnTo>
                <a:lnTo>
                  <a:pt x="56" y="44"/>
                </a:lnTo>
                <a:lnTo>
                  <a:pt x="60" y="31"/>
                </a:lnTo>
                <a:lnTo>
                  <a:pt x="59" y="18"/>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8" name="Freeform 226"/>
          <p:cNvSpPr>
            <a:spLocks/>
          </p:cNvSpPr>
          <p:nvPr/>
        </p:nvSpPr>
        <p:spPr bwMode="auto">
          <a:xfrm>
            <a:off x="5494338" y="2647033"/>
            <a:ext cx="31750" cy="36512"/>
          </a:xfrm>
          <a:custGeom>
            <a:avLst/>
            <a:gdLst>
              <a:gd name="T0" fmla="*/ 45 w 61"/>
              <a:gd name="T1" fmla="*/ 1 h 68"/>
              <a:gd name="T2" fmla="*/ 34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8 w 61"/>
              <a:gd name="T15" fmla="*/ 59 h 68"/>
              <a:gd name="T16" fmla="*/ 16 w 61"/>
              <a:gd name="T17" fmla="*/ 66 h 68"/>
              <a:gd name="T18" fmla="*/ 28 w 61"/>
              <a:gd name="T19" fmla="*/ 68 h 68"/>
              <a:gd name="T20" fmla="*/ 39 w 61"/>
              <a:gd name="T21" fmla="*/ 65 h 68"/>
              <a:gd name="T22" fmla="*/ 49 w 61"/>
              <a:gd name="T23" fmla="*/ 56 h 68"/>
              <a:gd name="T24" fmla="*/ 57 w 61"/>
              <a:gd name="T25" fmla="*/ 45 h 68"/>
              <a:gd name="T26" fmla="*/ 61 w 61"/>
              <a:gd name="T27" fmla="*/ 32 h 68"/>
              <a:gd name="T28" fmla="*/ 60 w 61"/>
              <a:gd name="T29" fmla="*/ 19 h 68"/>
              <a:gd name="T30" fmla="*/ 54 w 61"/>
              <a:gd name="T31" fmla="*/ 9 h 68"/>
              <a:gd name="T32" fmla="*/ 45 w 61"/>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1"/>
                </a:moveTo>
                <a:lnTo>
                  <a:pt x="34" y="0"/>
                </a:lnTo>
                <a:lnTo>
                  <a:pt x="22" y="3"/>
                </a:lnTo>
                <a:lnTo>
                  <a:pt x="12" y="12"/>
                </a:lnTo>
                <a:lnTo>
                  <a:pt x="5" y="23"/>
                </a:lnTo>
                <a:lnTo>
                  <a:pt x="0" y="36"/>
                </a:lnTo>
                <a:lnTo>
                  <a:pt x="2" y="49"/>
                </a:lnTo>
                <a:lnTo>
                  <a:pt x="8" y="59"/>
                </a:lnTo>
                <a:lnTo>
                  <a:pt x="16" y="66"/>
                </a:lnTo>
                <a:lnTo>
                  <a:pt x="28" y="68"/>
                </a:lnTo>
                <a:lnTo>
                  <a:pt x="39" y="65"/>
                </a:lnTo>
                <a:lnTo>
                  <a:pt x="49" y="56"/>
                </a:lnTo>
                <a:lnTo>
                  <a:pt x="57" y="45"/>
                </a:lnTo>
                <a:lnTo>
                  <a:pt x="61" y="32"/>
                </a:lnTo>
                <a:lnTo>
                  <a:pt x="60" y="19"/>
                </a:lnTo>
                <a:lnTo>
                  <a:pt x="54"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29" name="Freeform 227"/>
          <p:cNvSpPr>
            <a:spLocks/>
          </p:cNvSpPr>
          <p:nvPr/>
        </p:nvSpPr>
        <p:spPr bwMode="auto">
          <a:xfrm>
            <a:off x="5160963" y="2675608"/>
            <a:ext cx="41275" cy="38100"/>
          </a:xfrm>
          <a:custGeom>
            <a:avLst/>
            <a:gdLst>
              <a:gd name="T0" fmla="*/ 53 w 77"/>
              <a:gd name="T1" fmla="*/ 3 h 72"/>
              <a:gd name="T2" fmla="*/ 46 w 77"/>
              <a:gd name="T3" fmla="*/ 0 h 72"/>
              <a:gd name="T4" fmla="*/ 39 w 77"/>
              <a:gd name="T5" fmla="*/ 0 h 72"/>
              <a:gd name="T6" fmla="*/ 24 w 77"/>
              <a:gd name="T7" fmla="*/ 1 h 72"/>
              <a:gd name="T8" fmla="*/ 11 w 77"/>
              <a:gd name="T9" fmla="*/ 9 h 72"/>
              <a:gd name="T10" fmla="*/ 3 w 77"/>
              <a:gd name="T11" fmla="*/ 20 h 72"/>
              <a:gd name="T12" fmla="*/ 1 w 77"/>
              <a:gd name="T13" fmla="*/ 27 h 72"/>
              <a:gd name="T14" fmla="*/ 0 w 77"/>
              <a:gd name="T15" fmla="*/ 33 h 72"/>
              <a:gd name="T16" fmla="*/ 4 w 77"/>
              <a:gd name="T17" fmla="*/ 47 h 72"/>
              <a:gd name="T18" fmla="*/ 13 w 77"/>
              <a:gd name="T19" fmla="*/ 59 h 72"/>
              <a:gd name="T20" fmla="*/ 24 w 77"/>
              <a:gd name="T21" fmla="*/ 68 h 72"/>
              <a:gd name="T22" fmla="*/ 31 w 77"/>
              <a:gd name="T23" fmla="*/ 70 h 72"/>
              <a:gd name="T24" fmla="*/ 40 w 77"/>
              <a:gd name="T25" fmla="*/ 72 h 72"/>
              <a:gd name="T26" fmla="*/ 54 w 77"/>
              <a:gd name="T27" fmla="*/ 69 h 72"/>
              <a:gd name="T28" fmla="*/ 66 w 77"/>
              <a:gd name="T29" fmla="*/ 62 h 72"/>
              <a:gd name="T30" fmla="*/ 75 w 77"/>
              <a:gd name="T31" fmla="*/ 50 h 72"/>
              <a:gd name="T32" fmla="*/ 76 w 77"/>
              <a:gd name="T33" fmla="*/ 43 h 72"/>
              <a:gd name="T34" fmla="*/ 77 w 77"/>
              <a:gd name="T35" fmla="*/ 37 h 72"/>
              <a:gd name="T36" fmla="*/ 73 w 77"/>
              <a:gd name="T37" fmla="*/ 23 h 72"/>
              <a:gd name="T38" fmla="*/ 66 w 77"/>
              <a:gd name="T39" fmla="*/ 11 h 72"/>
              <a:gd name="T40" fmla="*/ 53 w 77"/>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2"/>
              <a:gd name="T65" fmla="*/ 77 w 77"/>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2">
                <a:moveTo>
                  <a:pt x="53" y="3"/>
                </a:moveTo>
                <a:lnTo>
                  <a:pt x="46" y="0"/>
                </a:lnTo>
                <a:lnTo>
                  <a:pt x="39" y="0"/>
                </a:lnTo>
                <a:lnTo>
                  <a:pt x="24" y="1"/>
                </a:lnTo>
                <a:lnTo>
                  <a:pt x="11" y="9"/>
                </a:lnTo>
                <a:lnTo>
                  <a:pt x="3" y="20"/>
                </a:lnTo>
                <a:lnTo>
                  <a:pt x="1" y="27"/>
                </a:lnTo>
                <a:lnTo>
                  <a:pt x="0" y="33"/>
                </a:lnTo>
                <a:lnTo>
                  <a:pt x="4" y="47"/>
                </a:lnTo>
                <a:lnTo>
                  <a:pt x="13" y="59"/>
                </a:lnTo>
                <a:lnTo>
                  <a:pt x="24" y="68"/>
                </a:lnTo>
                <a:lnTo>
                  <a:pt x="31" y="70"/>
                </a:lnTo>
                <a:lnTo>
                  <a:pt x="40" y="72"/>
                </a:lnTo>
                <a:lnTo>
                  <a:pt x="54" y="69"/>
                </a:lnTo>
                <a:lnTo>
                  <a:pt x="66" y="62"/>
                </a:lnTo>
                <a:lnTo>
                  <a:pt x="75" y="50"/>
                </a:lnTo>
                <a:lnTo>
                  <a:pt x="76" y="43"/>
                </a:lnTo>
                <a:lnTo>
                  <a:pt x="77"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0" name="Freeform 228"/>
          <p:cNvSpPr>
            <a:spLocks/>
          </p:cNvSpPr>
          <p:nvPr/>
        </p:nvSpPr>
        <p:spPr bwMode="auto">
          <a:xfrm>
            <a:off x="5080000"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1" name="Freeform 229"/>
          <p:cNvSpPr>
            <a:spLocks/>
          </p:cNvSpPr>
          <p:nvPr/>
        </p:nvSpPr>
        <p:spPr bwMode="auto">
          <a:xfrm>
            <a:off x="5130800" y="2375570"/>
            <a:ext cx="41275"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2" name="Freeform 230"/>
          <p:cNvSpPr>
            <a:spLocks/>
          </p:cNvSpPr>
          <p:nvPr/>
        </p:nvSpPr>
        <p:spPr bwMode="auto">
          <a:xfrm>
            <a:off x="5514975" y="2442245"/>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7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7"/>
                </a:lnTo>
                <a:lnTo>
                  <a:pt x="0" y="33"/>
                </a:lnTo>
                <a:lnTo>
                  <a:pt x="5" y="48"/>
                </a:lnTo>
                <a:lnTo>
                  <a:pt x="13" y="59"/>
                </a:lnTo>
                <a:lnTo>
                  <a:pt x="25" y="68"/>
                </a:lnTo>
                <a:lnTo>
                  <a:pt x="32" y="71"/>
                </a:lnTo>
                <a:lnTo>
                  <a:pt x="41" y="72"/>
                </a:lnTo>
                <a:lnTo>
                  <a:pt x="55" y="69"/>
                </a:lnTo>
                <a:lnTo>
                  <a:pt x="67" y="62"/>
                </a:lnTo>
                <a:lnTo>
                  <a:pt x="75" y="50"/>
                </a:lnTo>
                <a:lnTo>
                  <a:pt x="77" y="43"/>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3" name="Freeform 231"/>
          <p:cNvSpPr>
            <a:spLocks/>
          </p:cNvSpPr>
          <p:nvPr/>
        </p:nvSpPr>
        <p:spPr bwMode="auto">
          <a:xfrm>
            <a:off x="5372100" y="1631033"/>
            <a:ext cx="33338" cy="34925"/>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4" name="Freeform 232"/>
          <p:cNvSpPr>
            <a:spLocks/>
          </p:cNvSpPr>
          <p:nvPr/>
        </p:nvSpPr>
        <p:spPr bwMode="auto">
          <a:xfrm>
            <a:off x="5575300" y="1770733"/>
            <a:ext cx="31750" cy="36512"/>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5" name="Freeform 233"/>
          <p:cNvSpPr>
            <a:spLocks/>
          </p:cNvSpPr>
          <p:nvPr/>
        </p:nvSpPr>
        <p:spPr bwMode="auto">
          <a:xfrm>
            <a:off x="5473700" y="1919958"/>
            <a:ext cx="31750" cy="36512"/>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5 w 60"/>
              <a:gd name="T17" fmla="*/ 66 h 67"/>
              <a:gd name="T18" fmla="*/ 27 w 60"/>
              <a:gd name="T19" fmla="*/ 67 h 67"/>
              <a:gd name="T20" fmla="*/ 38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5" y="66"/>
                </a:lnTo>
                <a:lnTo>
                  <a:pt x="27" y="67"/>
                </a:lnTo>
                <a:lnTo>
                  <a:pt x="38"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6" name="Freeform 234"/>
          <p:cNvSpPr>
            <a:spLocks/>
          </p:cNvSpPr>
          <p:nvPr/>
        </p:nvSpPr>
        <p:spPr bwMode="auto">
          <a:xfrm>
            <a:off x="5260975" y="17056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7" name="Freeform 235"/>
          <p:cNvSpPr>
            <a:spLocks/>
          </p:cNvSpPr>
          <p:nvPr/>
        </p:nvSpPr>
        <p:spPr bwMode="auto">
          <a:xfrm>
            <a:off x="5281613" y="1799308"/>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8" name="Freeform 236"/>
          <p:cNvSpPr>
            <a:spLocks/>
          </p:cNvSpPr>
          <p:nvPr/>
        </p:nvSpPr>
        <p:spPr bwMode="auto">
          <a:xfrm>
            <a:off x="5424488" y="1742158"/>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39" name="Freeform 237"/>
          <p:cNvSpPr>
            <a:spLocks/>
          </p:cNvSpPr>
          <p:nvPr/>
        </p:nvSpPr>
        <p:spPr bwMode="auto">
          <a:xfrm>
            <a:off x="5332413" y="1862808"/>
            <a:ext cx="41275" cy="38100"/>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0" name="Freeform 238"/>
          <p:cNvSpPr>
            <a:spLocks/>
          </p:cNvSpPr>
          <p:nvPr/>
        </p:nvSpPr>
        <p:spPr bwMode="auto">
          <a:xfrm>
            <a:off x="5514975" y="164055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1" name="Freeform 239"/>
          <p:cNvSpPr>
            <a:spLocks/>
          </p:cNvSpPr>
          <p:nvPr/>
        </p:nvSpPr>
        <p:spPr bwMode="auto">
          <a:xfrm>
            <a:off x="5688013" y="1965995"/>
            <a:ext cx="39687"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2" name="Freeform 240"/>
          <p:cNvSpPr>
            <a:spLocks/>
          </p:cNvSpPr>
          <p:nvPr/>
        </p:nvSpPr>
        <p:spPr bwMode="auto">
          <a:xfrm>
            <a:off x="5392738" y="1948533"/>
            <a:ext cx="31750" cy="34925"/>
          </a:xfrm>
          <a:custGeom>
            <a:avLst/>
            <a:gdLst>
              <a:gd name="T0" fmla="*/ 45 w 60"/>
              <a:gd name="T1" fmla="*/ 1 h 67"/>
              <a:gd name="T2" fmla="*/ 33 w 60"/>
              <a:gd name="T3" fmla="*/ 0 h 67"/>
              <a:gd name="T4" fmla="*/ 22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5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5" y="1"/>
                </a:moveTo>
                <a:lnTo>
                  <a:pt x="33" y="0"/>
                </a:lnTo>
                <a:lnTo>
                  <a:pt x="22"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3" name="Freeform 241"/>
          <p:cNvSpPr>
            <a:spLocks/>
          </p:cNvSpPr>
          <p:nvPr/>
        </p:nvSpPr>
        <p:spPr bwMode="auto">
          <a:xfrm>
            <a:off x="5595938" y="1891383"/>
            <a:ext cx="41275" cy="38100"/>
          </a:xfrm>
          <a:custGeom>
            <a:avLst/>
            <a:gdLst>
              <a:gd name="T0" fmla="*/ 52 w 77"/>
              <a:gd name="T1" fmla="*/ 3 h 71"/>
              <a:gd name="T2" fmla="*/ 45 w 77"/>
              <a:gd name="T3" fmla="*/ 0 h 71"/>
              <a:gd name="T4" fmla="*/ 38 w 77"/>
              <a:gd name="T5" fmla="*/ 0 h 71"/>
              <a:gd name="T6" fmla="*/ 24 w 77"/>
              <a:gd name="T7" fmla="*/ 1 h 71"/>
              <a:gd name="T8" fmla="*/ 12 w 77"/>
              <a:gd name="T9" fmla="*/ 9 h 71"/>
              <a:gd name="T10" fmla="*/ 3 w 77"/>
              <a:gd name="T11" fmla="*/ 20 h 71"/>
              <a:gd name="T12" fmla="*/ 2 w 77"/>
              <a:gd name="T13" fmla="*/ 27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0 h 71"/>
              <a:gd name="T32" fmla="*/ 75 w 77"/>
              <a:gd name="T33" fmla="*/ 43 h 71"/>
              <a:gd name="T34" fmla="*/ 77 w 77"/>
              <a:gd name="T35" fmla="*/ 37 h 71"/>
              <a:gd name="T36" fmla="*/ 74 w 77"/>
              <a:gd name="T37" fmla="*/ 23 h 71"/>
              <a:gd name="T38" fmla="*/ 65 w 77"/>
              <a:gd name="T39" fmla="*/ 11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1"/>
                </a:lnTo>
                <a:lnTo>
                  <a:pt x="12" y="9"/>
                </a:lnTo>
                <a:lnTo>
                  <a:pt x="3" y="20"/>
                </a:lnTo>
                <a:lnTo>
                  <a:pt x="2" y="27"/>
                </a:lnTo>
                <a:lnTo>
                  <a:pt x="0" y="33"/>
                </a:lnTo>
                <a:lnTo>
                  <a:pt x="3" y="48"/>
                </a:lnTo>
                <a:lnTo>
                  <a:pt x="12" y="59"/>
                </a:lnTo>
                <a:lnTo>
                  <a:pt x="25" y="68"/>
                </a:lnTo>
                <a:lnTo>
                  <a:pt x="32" y="71"/>
                </a:lnTo>
                <a:lnTo>
                  <a:pt x="39" y="71"/>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4" name="Freeform 242"/>
          <p:cNvSpPr>
            <a:spLocks/>
          </p:cNvSpPr>
          <p:nvPr/>
        </p:nvSpPr>
        <p:spPr bwMode="auto">
          <a:xfrm>
            <a:off x="5272088" y="1919958"/>
            <a:ext cx="31750" cy="36512"/>
          </a:xfrm>
          <a:custGeom>
            <a:avLst/>
            <a:gdLst>
              <a:gd name="T0" fmla="*/ 43 w 59"/>
              <a:gd name="T1" fmla="*/ 1 h 67"/>
              <a:gd name="T2" fmla="*/ 32 w 59"/>
              <a:gd name="T3" fmla="*/ 0 h 67"/>
              <a:gd name="T4" fmla="*/ 22 w 59"/>
              <a:gd name="T5" fmla="*/ 3 h 67"/>
              <a:gd name="T6" fmla="*/ 11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5 h 67"/>
              <a:gd name="T22" fmla="*/ 47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3"/>
                </a:lnTo>
                <a:lnTo>
                  <a:pt x="11" y="11"/>
                </a:lnTo>
                <a:lnTo>
                  <a:pt x="4" y="23"/>
                </a:lnTo>
                <a:lnTo>
                  <a:pt x="0" y="36"/>
                </a:lnTo>
                <a:lnTo>
                  <a:pt x="1" y="49"/>
                </a:lnTo>
                <a:lnTo>
                  <a:pt x="7" y="59"/>
                </a:lnTo>
                <a:lnTo>
                  <a:pt x="16" y="66"/>
                </a:lnTo>
                <a:lnTo>
                  <a:pt x="27" y="67"/>
                </a:lnTo>
                <a:lnTo>
                  <a:pt x="37" y="65"/>
                </a:lnTo>
                <a:lnTo>
                  <a:pt x="47"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5" name="Freeform 243"/>
          <p:cNvSpPr>
            <a:spLocks/>
          </p:cNvSpPr>
          <p:nvPr/>
        </p:nvSpPr>
        <p:spPr bwMode="auto">
          <a:xfrm>
            <a:off x="5191125" y="1883445"/>
            <a:ext cx="31750" cy="34925"/>
          </a:xfrm>
          <a:custGeom>
            <a:avLst/>
            <a:gdLst>
              <a:gd name="T0" fmla="*/ 45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6" name="Freeform 244"/>
          <p:cNvSpPr>
            <a:spLocks/>
          </p:cNvSpPr>
          <p:nvPr/>
        </p:nvSpPr>
        <p:spPr bwMode="auto">
          <a:xfrm>
            <a:off x="5241925" y="1621508"/>
            <a:ext cx="41275"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7" name="Freeform 245"/>
          <p:cNvSpPr>
            <a:spLocks/>
          </p:cNvSpPr>
          <p:nvPr/>
        </p:nvSpPr>
        <p:spPr bwMode="auto">
          <a:xfrm>
            <a:off x="5627688" y="1686595"/>
            <a:ext cx="39687" cy="36513"/>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48" name="Rectangle 246"/>
          <p:cNvSpPr>
            <a:spLocks noChangeArrowheads="1"/>
          </p:cNvSpPr>
          <p:nvPr/>
        </p:nvSpPr>
        <p:spPr bwMode="auto">
          <a:xfrm>
            <a:off x="5910263" y="1359570"/>
            <a:ext cx="334962"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49" name="Rectangle 247"/>
          <p:cNvSpPr>
            <a:spLocks noChangeArrowheads="1"/>
          </p:cNvSpPr>
          <p:nvPr/>
        </p:nvSpPr>
        <p:spPr bwMode="auto">
          <a:xfrm>
            <a:off x="609600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50" name="Rectangle 248"/>
          <p:cNvSpPr>
            <a:spLocks noChangeArrowheads="1"/>
          </p:cNvSpPr>
          <p:nvPr/>
        </p:nvSpPr>
        <p:spPr bwMode="auto">
          <a:xfrm>
            <a:off x="5880100" y="2059658"/>
            <a:ext cx="323850"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51" name="Rectangle 249"/>
          <p:cNvSpPr>
            <a:spLocks noChangeArrowheads="1"/>
          </p:cNvSpPr>
          <p:nvPr/>
        </p:nvSpPr>
        <p:spPr bwMode="auto">
          <a:xfrm>
            <a:off x="6032500" y="2078708"/>
            <a:ext cx="1127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52" name="Rectangle 250"/>
          <p:cNvSpPr>
            <a:spLocks noChangeArrowheads="1"/>
          </p:cNvSpPr>
          <p:nvPr/>
        </p:nvSpPr>
        <p:spPr bwMode="auto">
          <a:xfrm>
            <a:off x="6307138" y="3104233"/>
            <a:ext cx="2379662" cy="19050"/>
          </a:xfrm>
          <a:prstGeom prst="rect">
            <a:avLst/>
          </a:prstGeom>
          <a:solidFill>
            <a:srgbClr val="000000"/>
          </a:solidFill>
          <a:ln w="19050">
            <a:solidFill>
              <a:srgbClr val="000000"/>
            </a:solidFill>
            <a:miter lim="800000"/>
            <a:headEnd/>
            <a:tailEnd/>
          </a:ln>
        </p:spPr>
        <p:txBody>
          <a:bodyPr/>
          <a:lstStyle/>
          <a:p>
            <a:endParaRPr lang="cs-CZ"/>
          </a:p>
        </p:txBody>
      </p:sp>
      <p:sp>
        <p:nvSpPr>
          <p:cNvPr id="253" name="Line 251"/>
          <p:cNvSpPr>
            <a:spLocks noChangeShapeType="1"/>
          </p:cNvSpPr>
          <p:nvPr/>
        </p:nvSpPr>
        <p:spPr bwMode="auto">
          <a:xfrm>
            <a:off x="6143625" y="2189833"/>
            <a:ext cx="2438400" cy="15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54" name="Freeform 252"/>
          <p:cNvSpPr>
            <a:spLocks/>
          </p:cNvSpPr>
          <p:nvPr/>
        </p:nvSpPr>
        <p:spPr bwMode="auto">
          <a:xfrm>
            <a:off x="6511925" y="2134270"/>
            <a:ext cx="39688"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5" name="Freeform 253"/>
          <p:cNvSpPr>
            <a:spLocks/>
          </p:cNvSpPr>
          <p:nvPr/>
        </p:nvSpPr>
        <p:spPr bwMode="auto">
          <a:xfrm>
            <a:off x="6440488" y="1696120"/>
            <a:ext cx="31750" cy="36513"/>
          </a:xfrm>
          <a:custGeom>
            <a:avLst/>
            <a:gdLst>
              <a:gd name="T0" fmla="*/ 43 w 59"/>
              <a:gd name="T1" fmla="*/ 2 h 68"/>
              <a:gd name="T2" fmla="*/ 31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1" y="0"/>
                </a:lnTo>
                <a:lnTo>
                  <a:pt x="21" y="3"/>
                </a:lnTo>
                <a:lnTo>
                  <a:pt x="11" y="12"/>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6" name="Freeform 254"/>
          <p:cNvSpPr>
            <a:spLocks/>
          </p:cNvSpPr>
          <p:nvPr/>
        </p:nvSpPr>
        <p:spPr bwMode="auto">
          <a:xfrm>
            <a:off x="6491288" y="1807245"/>
            <a:ext cx="41275" cy="38100"/>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7" name="Freeform 255"/>
          <p:cNvSpPr>
            <a:spLocks/>
          </p:cNvSpPr>
          <p:nvPr/>
        </p:nvSpPr>
        <p:spPr bwMode="auto">
          <a:xfrm>
            <a:off x="6459538" y="2013620"/>
            <a:ext cx="33337" cy="34925"/>
          </a:xfrm>
          <a:custGeom>
            <a:avLst/>
            <a:gdLst>
              <a:gd name="T0" fmla="*/ 45 w 61"/>
              <a:gd name="T1" fmla="*/ 2 h 68"/>
              <a:gd name="T2" fmla="*/ 33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7 w 61"/>
              <a:gd name="T15" fmla="*/ 60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4"/>
                </a:lnTo>
                <a:lnTo>
                  <a:pt x="0" y="36"/>
                </a:lnTo>
                <a:lnTo>
                  <a:pt x="2" y="49"/>
                </a:lnTo>
                <a:lnTo>
                  <a:pt x="7" y="60"/>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8" name="Freeform 256"/>
          <p:cNvSpPr>
            <a:spLocks/>
          </p:cNvSpPr>
          <p:nvPr/>
        </p:nvSpPr>
        <p:spPr bwMode="auto">
          <a:xfrm>
            <a:off x="6511925" y="1891383"/>
            <a:ext cx="39688"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4 w 76"/>
              <a:gd name="T29" fmla="*/ 62 h 71"/>
              <a:gd name="T30" fmla="*/ 73 w 76"/>
              <a:gd name="T31" fmla="*/ 50 h 71"/>
              <a:gd name="T32" fmla="*/ 75 w 76"/>
              <a:gd name="T33" fmla="*/ 43 h 71"/>
              <a:gd name="T34" fmla="*/ 76 w 76"/>
              <a:gd name="T35" fmla="*/ 37 h 71"/>
              <a:gd name="T36" fmla="*/ 73 w 76"/>
              <a:gd name="T37" fmla="*/ 23 h 71"/>
              <a:gd name="T38" fmla="*/ 64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59" name="Line 257"/>
          <p:cNvSpPr>
            <a:spLocks noChangeShapeType="1"/>
          </p:cNvSpPr>
          <p:nvPr/>
        </p:nvSpPr>
        <p:spPr bwMode="auto">
          <a:xfrm>
            <a:off x="3433763" y="2199358"/>
            <a:ext cx="2449512"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0" name="Rectangle 258"/>
          <p:cNvSpPr>
            <a:spLocks noChangeArrowheads="1"/>
          </p:cNvSpPr>
          <p:nvPr/>
        </p:nvSpPr>
        <p:spPr bwMode="auto">
          <a:xfrm>
            <a:off x="5194300" y="3188370"/>
            <a:ext cx="83026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1" name="Rectangle 259"/>
          <p:cNvSpPr>
            <a:spLocks noChangeArrowheads="1"/>
          </p:cNvSpPr>
          <p:nvPr/>
        </p:nvSpPr>
        <p:spPr bwMode="auto">
          <a:xfrm>
            <a:off x="5356225" y="3234408"/>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62" name="Rectangle 260"/>
          <p:cNvSpPr>
            <a:spLocks noChangeArrowheads="1"/>
          </p:cNvSpPr>
          <p:nvPr/>
        </p:nvSpPr>
        <p:spPr bwMode="auto">
          <a:xfrm>
            <a:off x="6015038" y="1359570"/>
            <a:ext cx="333375" cy="373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3" name="Rectangle 261"/>
          <p:cNvSpPr>
            <a:spLocks noChangeArrowheads="1"/>
          </p:cNvSpPr>
          <p:nvPr/>
        </p:nvSpPr>
        <p:spPr bwMode="auto">
          <a:xfrm>
            <a:off x="6115050" y="1399258"/>
            <a:ext cx="100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i="0">
                <a:solidFill>
                  <a:srgbClr val="000000"/>
                </a:solidFill>
                <a:latin typeface="Symbol" pitchFamily="18" charset="2"/>
              </a:rPr>
              <a:t>e</a:t>
            </a:r>
            <a:endParaRPr lang="cs-CZ" sz="2400" b="0" i="0">
              <a:latin typeface="Times New Roman" pitchFamily="18" charset="0"/>
            </a:endParaRPr>
          </a:p>
        </p:txBody>
      </p:sp>
      <p:sp>
        <p:nvSpPr>
          <p:cNvPr id="264" name="Rectangle 262"/>
          <p:cNvSpPr>
            <a:spLocks noChangeArrowheads="1"/>
          </p:cNvSpPr>
          <p:nvPr/>
        </p:nvSpPr>
        <p:spPr bwMode="auto">
          <a:xfrm>
            <a:off x="5983288" y="2059658"/>
            <a:ext cx="325437"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65" name="Rectangle 263"/>
          <p:cNvSpPr>
            <a:spLocks noChangeArrowheads="1"/>
          </p:cNvSpPr>
          <p:nvPr/>
        </p:nvSpPr>
        <p:spPr bwMode="auto">
          <a:xfrm>
            <a:off x="6138863" y="2078708"/>
            <a:ext cx="1127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0</a:t>
            </a:r>
            <a:endParaRPr lang="cs-CZ" sz="2400" b="0" i="0">
              <a:latin typeface="Times New Roman" pitchFamily="18" charset="0"/>
            </a:endParaRPr>
          </a:p>
        </p:txBody>
      </p:sp>
      <p:sp>
        <p:nvSpPr>
          <p:cNvPr id="266" name="Rectangle 264"/>
          <p:cNvSpPr>
            <a:spLocks noChangeArrowheads="1"/>
          </p:cNvSpPr>
          <p:nvPr/>
        </p:nvSpPr>
        <p:spPr bwMode="auto">
          <a:xfrm>
            <a:off x="6284913" y="1457995"/>
            <a:ext cx="19050" cy="1660525"/>
          </a:xfrm>
          <a:prstGeom prst="rect">
            <a:avLst/>
          </a:prstGeom>
          <a:solidFill>
            <a:srgbClr val="000000"/>
          </a:solidFill>
          <a:ln w="19050">
            <a:solidFill>
              <a:srgbClr val="000000"/>
            </a:solidFill>
            <a:miter lim="800000"/>
            <a:headEnd/>
            <a:tailEnd/>
          </a:ln>
        </p:spPr>
        <p:txBody>
          <a:bodyPr/>
          <a:lstStyle/>
          <a:p>
            <a:endParaRPr lang="cs-CZ"/>
          </a:p>
        </p:txBody>
      </p:sp>
      <p:sp>
        <p:nvSpPr>
          <p:cNvPr id="267" name="Line 265"/>
          <p:cNvSpPr>
            <a:spLocks noChangeShapeType="1"/>
          </p:cNvSpPr>
          <p:nvPr/>
        </p:nvSpPr>
        <p:spPr bwMode="auto">
          <a:xfrm>
            <a:off x="6308725" y="2189833"/>
            <a:ext cx="2439988" cy="158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68" name="Freeform 266"/>
          <p:cNvSpPr>
            <a:spLocks/>
          </p:cNvSpPr>
          <p:nvPr/>
        </p:nvSpPr>
        <p:spPr bwMode="auto">
          <a:xfrm>
            <a:off x="8099425" y="2115220"/>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60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60"/>
                </a:lnTo>
                <a:lnTo>
                  <a:pt x="25" y="68"/>
                </a:lnTo>
                <a:lnTo>
                  <a:pt x="32" y="71"/>
                </a:lnTo>
                <a:lnTo>
                  <a:pt x="39" y="71"/>
                </a:lnTo>
                <a:lnTo>
                  <a:pt x="53" y="70"/>
                </a:lnTo>
                <a:lnTo>
                  <a:pt x="65" y="62"/>
                </a:lnTo>
                <a:lnTo>
                  <a:pt x="74" y="51"/>
                </a:lnTo>
                <a:lnTo>
                  <a:pt x="75" y="44"/>
                </a:lnTo>
                <a:lnTo>
                  <a:pt x="76"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69" name="Freeform 267"/>
          <p:cNvSpPr>
            <a:spLocks/>
          </p:cNvSpPr>
          <p:nvPr/>
        </p:nvSpPr>
        <p:spPr bwMode="auto">
          <a:xfrm>
            <a:off x="8170863" y="2031083"/>
            <a:ext cx="39687" cy="38100"/>
          </a:xfrm>
          <a:custGeom>
            <a:avLst/>
            <a:gdLst>
              <a:gd name="T0" fmla="*/ 52 w 76"/>
              <a:gd name="T1" fmla="*/ 3 h 71"/>
              <a:gd name="T2" fmla="*/ 45 w 76"/>
              <a:gd name="T3" fmla="*/ 0 h 71"/>
              <a:gd name="T4" fmla="*/ 37 w 76"/>
              <a:gd name="T5" fmla="*/ 0 h 71"/>
              <a:gd name="T6" fmla="*/ 23 w 76"/>
              <a:gd name="T7" fmla="*/ 1 h 71"/>
              <a:gd name="T8" fmla="*/ 12 w 76"/>
              <a:gd name="T9" fmla="*/ 9 h 71"/>
              <a:gd name="T10" fmla="*/ 3 w 76"/>
              <a:gd name="T11" fmla="*/ 20 h 71"/>
              <a:gd name="T12" fmla="*/ 1 w 76"/>
              <a:gd name="T13" fmla="*/ 27 h 71"/>
              <a:gd name="T14" fmla="*/ 0 w 76"/>
              <a:gd name="T15" fmla="*/ 33 h 71"/>
              <a:gd name="T16" fmla="*/ 3 w 76"/>
              <a:gd name="T17" fmla="*/ 48 h 71"/>
              <a:gd name="T18" fmla="*/ 12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2" y="9"/>
                </a:lnTo>
                <a:lnTo>
                  <a:pt x="3" y="20"/>
                </a:lnTo>
                <a:lnTo>
                  <a:pt x="1" y="27"/>
                </a:lnTo>
                <a:lnTo>
                  <a:pt x="0" y="33"/>
                </a:lnTo>
                <a:lnTo>
                  <a:pt x="3" y="48"/>
                </a:lnTo>
                <a:lnTo>
                  <a:pt x="12"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0" name="Freeform 268"/>
          <p:cNvSpPr>
            <a:spLocks/>
          </p:cNvSpPr>
          <p:nvPr/>
        </p:nvSpPr>
        <p:spPr bwMode="auto">
          <a:xfrm>
            <a:off x="8150225" y="2032670"/>
            <a:ext cx="31750" cy="34925"/>
          </a:xfrm>
          <a:custGeom>
            <a:avLst/>
            <a:gdLst>
              <a:gd name="T0" fmla="*/ 45 w 61"/>
              <a:gd name="T1" fmla="*/ 2 h 68"/>
              <a:gd name="T2" fmla="*/ 33 w 61"/>
              <a:gd name="T3" fmla="*/ 0 h 68"/>
              <a:gd name="T4" fmla="*/ 22 w 61"/>
              <a:gd name="T5" fmla="*/ 3 h 68"/>
              <a:gd name="T6" fmla="*/ 12 w 61"/>
              <a:gd name="T7" fmla="*/ 12 h 68"/>
              <a:gd name="T8" fmla="*/ 4 w 61"/>
              <a:gd name="T9" fmla="*/ 24 h 68"/>
              <a:gd name="T10" fmla="*/ 0 w 61"/>
              <a:gd name="T11" fmla="*/ 36 h 68"/>
              <a:gd name="T12" fmla="*/ 2 w 61"/>
              <a:gd name="T13" fmla="*/ 49 h 68"/>
              <a:gd name="T14" fmla="*/ 7 w 61"/>
              <a:gd name="T15" fmla="*/ 60 h 68"/>
              <a:gd name="T16" fmla="*/ 16 w 61"/>
              <a:gd name="T17" fmla="*/ 67 h 68"/>
              <a:gd name="T18" fmla="*/ 27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4"/>
                </a:lnTo>
                <a:lnTo>
                  <a:pt x="0" y="36"/>
                </a:lnTo>
                <a:lnTo>
                  <a:pt x="2" y="49"/>
                </a:lnTo>
                <a:lnTo>
                  <a:pt x="7" y="60"/>
                </a:lnTo>
                <a:lnTo>
                  <a:pt x="16" y="67"/>
                </a:lnTo>
                <a:lnTo>
                  <a:pt x="27"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1" name="Freeform 269"/>
          <p:cNvSpPr>
            <a:spLocks/>
          </p:cNvSpPr>
          <p:nvPr/>
        </p:nvSpPr>
        <p:spPr bwMode="auto">
          <a:xfrm>
            <a:off x="8261350" y="2105695"/>
            <a:ext cx="41275"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2" name="Freeform 270"/>
          <p:cNvSpPr>
            <a:spLocks/>
          </p:cNvSpPr>
          <p:nvPr/>
        </p:nvSpPr>
        <p:spPr bwMode="auto">
          <a:xfrm>
            <a:off x="8372475" y="2069183"/>
            <a:ext cx="41275" cy="36512"/>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6 w 76"/>
              <a:gd name="T11" fmla="*/ 14 h 70"/>
              <a:gd name="T12" fmla="*/ 3 w 76"/>
              <a:gd name="T13" fmla="*/ 20 h 70"/>
              <a:gd name="T14" fmla="*/ 2 w 76"/>
              <a:gd name="T15" fmla="*/ 27 h 70"/>
              <a:gd name="T16" fmla="*/ 0 w 76"/>
              <a:gd name="T17" fmla="*/ 33 h 70"/>
              <a:gd name="T18" fmla="*/ 4 w 76"/>
              <a:gd name="T19" fmla="*/ 46 h 70"/>
              <a:gd name="T20" fmla="*/ 13 w 76"/>
              <a:gd name="T21" fmla="*/ 57 h 70"/>
              <a:gd name="T22" fmla="*/ 25 w 76"/>
              <a:gd name="T23" fmla="*/ 66 h 70"/>
              <a:gd name="T24" fmla="*/ 32 w 76"/>
              <a:gd name="T25" fmla="*/ 69 h 70"/>
              <a:gd name="T26" fmla="*/ 39 w 76"/>
              <a:gd name="T27" fmla="*/ 70 h 70"/>
              <a:gd name="T28" fmla="*/ 53 w 76"/>
              <a:gd name="T29" fmla="*/ 67 h 70"/>
              <a:gd name="T30" fmla="*/ 65 w 76"/>
              <a:gd name="T31" fmla="*/ 60 h 70"/>
              <a:gd name="T32" fmla="*/ 71 w 76"/>
              <a:gd name="T33" fmla="*/ 56 h 70"/>
              <a:gd name="T34" fmla="*/ 74 w 76"/>
              <a:gd name="T35" fmla="*/ 49 h 70"/>
              <a:gd name="T36" fmla="*/ 75 w 76"/>
              <a:gd name="T37" fmla="*/ 41 h 70"/>
              <a:gd name="T38" fmla="*/ 76 w 76"/>
              <a:gd name="T39" fmla="*/ 36 h 70"/>
              <a:gd name="T40" fmla="*/ 72 w 76"/>
              <a:gd name="T41" fmla="*/ 23 h 70"/>
              <a:gd name="T42" fmla="*/ 65 w 76"/>
              <a:gd name="T43" fmla="*/ 11 h 70"/>
              <a:gd name="T44" fmla="*/ 52 w 76"/>
              <a:gd name="T45" fmla="*/ 3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3"/>
                </a:moveTo>
                <a:lnTo>
                  <a:pt x="45" y="0"/>
                </a:lnTo>
                <a:lnTo>
                  <a:pt x="38" y="0"/>
                </a:lnTo>
                <a:lnTo>
                  <a:pt x="23" y="1"/>
                </a:lnTo>
                <a:lnTo>
                  <a:pt x="12" y="8"/>
                </a:lnTo>
                <a:lnTo>
                  <a:pt x="6" y="14"/>
                </a:lnTo>
                <a:lnTo>
                  <a:pt x="3" y="20"/>
                </a:lnTo>
                <a:lnTo>
                  <a:pt x="2" y="27"/>
                </a:lnTo>
                <a:lnTo>
                  <a:pt x="0" y="33"/>
                </a:lnTo>
                <a:lnTo>
                  <a:pt x="4" y="46"/>
                </a:lnTo>
                <a:lnTo>
                  <a:pt x="13" y="57"/>
                </a:lnTo>
                <a:lnTo>
                  <a:pt x="25" y="66"/>
                </a:lnTo>
                <a:lnTo>
                  <a:pt x="32" y="69"/>
                </a:lnTo>
                <a:lnTo>
                  <a:pt x="39" y="70"/>
                </a:lnTo>
                <a:lnTo>
                  <a:pt x="53" y="67"/>
                </a:lnTo>
                <a:lnTo>
                  <a:pt x="65" y="60"/>
                </a:lnTo>
                <a:lnTo>
                  <a:pt x="71" y="56"/>
                </a:lnTo>
                <a:lnTo>
                  <a:pt x="74" y="49"/>
                </a:lnTo>
                <a:lnTo>
                  <a:pt x="75" y="41"/>
                </a:lnTo>
                <a:lnTo>
                  <a:pt x="76" y="36"/>
                </a:lnTo>
                <a:lnTo>
                  <a:pt x="72"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3" name="Freeform 271"/>
          <p:cNvSpPr>
            <a:spLocks/>
          </p:cNvSpPr>
          <p:nvPr/>
        </p:nvSpPr>
        <p:spPr bwMode="auto">
          <a:xfrm>
            <a:off x="8453438" y="2031083"/>
            <a:ext cx="41275"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1"/>
                </a:lnTo>
                <a:lnTo>
                  <a:pt x="11" y="9"/>
                </a:lnTo>
                <a:lnTo>
                  <a:pt x="3" y="20"/>
                </a:lnTo>
                <a:lnTo>
                  <a:pt x="1" y="27"/>
                </a:lnTo>
                <a:lnTo>
                  <a:pt x="0" y="33"/>
                </a:lnTo>
                <a:lnTo>
                  <a:pt x="3" y="48"/>
                </a:lnTo>
                <a:lnTo>
                  <a:pt x="11" y="59"/>
                </a:lnTo>
                <a:lnTo>
                  <a:pt x="24" y="68"/>
                </a:lnTo>
                <a:lnTo>
                  <a:pt x="31"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4" name="Rectangle 272"/>
          <p:cNvSpPr>
            <a:spLocks noChangeArrowheads="1"/>
          </p:cNvSpPr>
          <p:nvPr/>
        </p:nvSpPr>
        <p:spPr bwMode="auto">
          <a:xfrm>
            <a:off x="7978775" y="3188370"/>
            <a:ext cx="798513"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275" name="Rectangle 273"/>
          <p:cNvSpPr>
            <a:spLocks noChangeArrowheads="1"/>
          </p:cNvSpPr>
          <p:nvPr/>
        </p:nvSpPr>
        <p:spPr bwMode="auto">
          <a:xfrm>
            <a:off x="8124825" y="3207420"/>
            <a:ext cx="6016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1600" i="0">
                <a:solidFill>
                  <a:srgbClr val="000000"/>
                </a:solidFill>
              </a:rPr>
              <a:t>y (i; x)</a:t>
            </a:r>
            <a:endParaRPr lang="cs-CZ" sz="2400" b="0" i="0">
              <a:latin typeface="Times New Roman" pitchFamily="18" charset="0"/>
            </a:endParaRPr>
          </a:p>
        </p:txBody>
      </p:sp>
      <p:sp>
        <p:nvSpPr>
          <p:cNvPr id="276" name="Freeform 274"/>
          <p:cNvSpPr>
            <a:spLocks/>
          </p:cNvSpPr>
          <p:nvPr/>
        </p:nvSpPr>
        <p:spPr bwMode="auto">
          <a:xfrm>
            <a:off x="8027988" y="1678658"/>
            <a:ext cx="31750" cy="34925"/>
          </a:xfrm>
          <a:custGeom>
            <a:avLst/>
            <a:gdLst>
              <a:gd name="T0" fmla="*/ 44 w 60"/>
              <a:gd name="T1" fmla="*/ 1 h 67"/>
              <a:gd name="T2" fmla="*/ 33 w 60"/>
              <a:gd name="T3" fmla="*/ 0 h 67"/>
              <a:gd name="T4" fmla="*/ 21 w 60"/>
              <a:gd name="T5" fmla="*/ 2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4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2"/>
                </a:lnTo>
                <a:lnTo>
                  <a:pt x="11" y="11"/>
                </a:lnTo>
                <a:lnTo>
                  <a:pt x="4" y="23"/>
                </a:lnTo>
                <a:lnTo>
                  <a:pt x="0" y="36"/>
                </a:lnTo>
                <a:lnTo>
                  <a:pt x="1" y="49"/>
                </a:lnTo>
                <a:lnTo>
                  <a:pt x="7" y="59"/>
                </a:lnTo>
                <a:lnTo>
                  <a:pt x="16" y="66"/>
                </a:lnTo>
                <a:lnTo>
                  <a:pt x="27" y="67"/>
                </a:lnTo>
                <a:lnTo>
                  <a:pt x="39" y="64"/>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7" name="Freeform 275"/>
          <p:cNvSpPr>
            <a:spLocks/>
          </p:cNvSpPr>
          <p:nvPr/>
        </p:nvSpPr>
        <p:spPr bwMode="auto">
          <a:xfrm>
            <a:off x="8231188" y="181677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8" name="Freeform 276"/>
          <p:cNvSpPr>
            <a:spLocks/>
          </p:cNvSpPr>
          <p:nvPr/>
        </p:nvSpPr>
        <p:spPr bwMode="auto">
          <a:xfrm>
            <a:off x="8129588" y="1967583"/>
            <a:ext cx="31750" cy="34925"/>
          </a:xfrm>
          <a:custGeom>
            <a:avLst/>
            <a:gdLst>
              <a:gd name="T0" fmla="*/ 45 w 61"/>
              <a:gd name="T1" fmla="*/ 1 h 67"/>
              <a:gd name="T2" fmla="*/ 33 w 61"/>
              <a:gd name="T3" fmla="*/ 0 h 67"/>
              <a:gd name="T4" fmla="*/ 22 w 61"/>
              <a:gd name="T5" fmla="*/ 2 h 67"/>
              <a:gd name="T6" fmla="*/ 12 w 61"/>
              <a:gd name="T7" fmla="*/ 11 h 67"/>
              <a:gd name="T8" fmla="*/ 5 w 61"/>
              <a:gd name="T9" fmla="*/ 23 h 67"/>
              <a:gd name="T10" fmla="*/ 0 w 61"/>
              <a:gd name="T11" fmla="*/ 36 h 67"/>
              <a:gd name="T12" fmla="*/ 2 w 61"/>
              <a:gd name="T13" fmla="*/ 49 h 67"/>
              <a:gd name="T14" fmla="*/ 7 w 61"/>
              <a:gd name="T15" fmla="*/ 59 h 67"/>
              <a:gd name="T16" fmla="*/ 16 w 61"/>
              <a:gd name="T17" fmla="*/ 66 h 67"/>
              <a:gd name="T18" fmla="*/ 28 w 61"/>
              <a:gd name="T19" fmla="*/ 67 h 67"/>
              <a:gd name="T20" fmla="*/ 39 w 61"/>
              <a:gd name="T21" fmla="*/ 64 h 67"/>
              <a:gd name="T22" fmla="*/ 49 w 61"/>
              <a:gd name="T23" fmla="*/ 56 h 67"/>
              <a:gd name="T24" fmla="*/ 56 w 61"/>
              <a:gd name="T25" fmla="*/ 44 h 67"/>
              <a:gd name="T26" fmla="*/ 61 w 61"/>
              <a:gd name="T27" fmla="*/ 31 h 67"/>
              <a:gd name="T28" fmla="*/ 59 w 61"/>
              <a:gd name="T29" fmla="*/ 18 h 67"/>
              <a:gd name="T30" fmla="*/ 54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2"/>
                </a:lnTo>
                <a:lnTo>
                  <a:pt x="12" y="11"/>
                </a:lnTo>
                <a:lnTo>
                  <a:pt x="5" y="23"/>
                </a:lnTo>
                <a:lnTo>
                  <a:pt x="0" y="36"/>
                </a:lnTo>
                <a:lnTo>
                  <a:pt x="2" y="49"/>
                </a:lnTo>
                <a:lnTo>
                  <a:pt x="7" y="59"/>
                </a:lnTo>
                <a:lnTo>
                  <a:pt x="16" y="66"/>
                </a:lnTo>
                <a:lnTo>
                  <a:pt x="28" y="67"/>
                </a:lnTo>
                <a:lnTo>
                  <a:pt x="39" y="64"/>
                </a:lnTo>
                <a:lnTo>
                  <a:pt x="49" y="56"/>
                </a:lnTo>
                <a:lnTo>
                  <a:pt x="56" y="44"/>
                </a:lnTo>
                <a:lnTo>
                  <a:pt x="61" y="31"/>
                </a:lnTo>
                <a:lnTo>
                  <a:pt x="59" y="18"/>
                </a:lnTo>
                <a:lnTo>
                  <a:pt x="54"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79" name="Freeform 277"/>
          <p:cNvSpPr>
            <a:spLocks/>
          </p:cNvSpPr>
          <p:nvPr/>
        </p:nvSpPr>
        <p:spPr bwMode="auto">
          <a:xfrm>
            <a:off x="8080375" y="1788195"/>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60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4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60"/>
                </a:lnTo>
                <a:lnTo>
                  <a:pt x="24" y="68"/>
                </a:lnTo>
                <a:lnTo>
                  <a:pt x="31" y="71"/>
                </a:lnTo>
                <a:lnTo>
                  <a:pt x="39" y="71"/>
                </a:lnTo>
                <a:lnTo>
                  <a:pt x="53" y="70"/>
                </a:lnTo>
                <a:lnTo>
                  <a:pt x="64" y="62"/>
                </a:lnTo>
                <a:lnTo>
                  <a:pt x="73" y="51"/>
                </a:lnTo>
                <a:lnTo>
                  <a:pt x="75" y="44"/>
                </a:lnTo>
                <a:lnTo>
                  <a:pt x="76" y="38"/>
                </a:lnTo>
                <a:lnTo>
                  <a:pt x="73" y="24"/>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0" name="Freeform 278"/>
          <p:cNvSpPr>
            <a:spLocks/>
          </p:cNvSpPr>
          <p:nvPr/>
        </p:nvSpPr>
        <p:spPr bwMode="auto">
          <a:xfrm>
            <a:off x="8170863" y="1686595"/>
            <a:ext cx="39687" cy="36513"/>
          </a:xfrm>
          <a:custGeom>
            <a:avLst/>
            <a:gdLst>
              <a:gd name="T0" fmla="*/ 52 w 76"/>
              <a:gd name="T1" fmla="*/ 3 h 71"/>
              <a:gd name="T2" fmla="*/ 45 w 76"/>
              <a:gd name="T3" fmla="*/ 0 h 71"/>
              <a:gd name="T4" fmla="*/ 37 w 76"/>
              <a:gd name="T5" fmla="*/ 0 h 71"/>
              <a:gd name="T6" fmla="*/ 23 w 76"/>
              <a:gd name="T7" fmla="*/ 2 h 71"/>
              <a:gd name="T8" fmla="*/ 12 w 76"/>
              <a:gd name="T9" fmla="*/ 9 h 71"/>
              <a:gd name="T10" fmla="*/ 3 w 76"/>
              <a:gd name="T11" fmla="*/ 21 h 71"/>
              <a:gd name="T12" fmla="*/ 1 w 76"/>
              <a:gd name="T13" fmla="*/ 28 h 71"/>
              <a:gd name="T14" fmla="*/ 0 w 76"/>
              <a:gd name="T15" fmla="*/ 34 h 71"/>
              <a:gd name="T16" fmla="*/ 3 w 76"/>
              <a:gd name="T17" fmla="*/ 48 h 71"/>
              <a:gd name="T18" fmla="*/ 12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2" y="9"/>
                </a:lnTo>
                <a:lnTo>
                  <a:pt x="3" y="21"/>
                </a:lnTo>
                <a:lnTo>
                  <a:pt x="1" y="28"/>
                </a:lnTo>
                <a:lnTo>
                  <a:pt x="0" y="34"/>
                </a:lnTo>
                <a:lnTo>
                  <a:pt x="3" y="48"/>
                </a:lnTo>
                <a:lnTo>
                  <a:pt x="12"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1" name="Freeform 279"/>
          <p:cNvSpPr>
            <a:spLocks/>
          </p:cNvSpPr>
          <p:nvPr/>
        </p:nvSpPr>
        <p:spPr bwMode="auto">
          <a:xfrm>
            <a:off x="8351838" y="201362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6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6"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2" name="Freeform 280"/>
          <p:cNvSpPr>
            <a:spLocks/>
          </p:cNvSpPr>
          <p:nvPr/>
        </p:nvSpPr>
        <p:spPr bwMode="auto">
          <a:xfrm>
            <a:off x="8048625" y="1994570"/>
            <a:ext cx="31750" cy="36513"/>
          </a:xfrm>
          <a:custGeom>
            <a:avLst/>
            <a:gdLst>
              <a:gd name="T0" fmla="*/ 44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1"/>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3" name="Freeform 281"/>
          <p:cNvSpPr>
            <a:spLocks/>
          </p:cNvSpPr>
          <p:nvPr/>
        </p:nvSpPr>
        <p:spPr bwMode="auto">
          <a:xfrm>
            <a:off x="82518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4" name="Freeform 282"/>
          <p:cNvSpPr>
            <a:spLocks/>
          </p:cNvSpPr>
          <p:nvPr/>
        </p:nvSpPr>
        <p:spPr bwMode="auto">
          <a:xfrm>
            <a:off x="8281988" y="1732633"/>
            <a:ext cx="41275" cy="38100"/>
          </a:xfrm>
          <a:custGeom>
            <a:avLst/>
            <a:gdLst>
              <a:gd name="T0" fmla="*/ 54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5 w 78"/>
              <a:gd name="T17" fmla="*/ 48 h 72"/>
              <a:gd name="T18" fmla="*/ 13 w 78"/>
              <a:gd name="T19" fmla="*/ 59 h 72"/>
              <a:gd name="T20" fmla="*/ 25 w 78"/>
              <a:gd name="T21" fmla="*/ 68 h 72"/>
              <a:gd name="T22" fmla="*/ 32 w 78"/>
              <a:gd name="T23" fmla="*/ 71 h 72"/>
              <a:gd name="T24" fmla="*/ 41 w 78"/>
              <a:gd name="T25" fmla="*/ 72 h 72"/>
              <a:gd name="T26" fmla="*/ 55 w 78"/>
              <a:gd name="T27" fmla="*/ 69 h 72"/>
              <a:gd name="T28" fmla="*/ 67 w 78"/>
              <a:gd name="T29" fmla="*/ 62 h 72"/>
              <a:gd name="T30" fmla="*/ 75 w 78"/>
              <a:gd name="T31" fmla="*/ 51 h 72"/>
              <a:gd name="T32" fmla="*/ 77 w 78"/>
              <a:gd name="T33" fmla="*/ 44 h 72"/>
              <a:gd name="T34" fmla="*/ 78 w 78"/>
              <a:gd name="T35" fmla="*/ 38 h 72"/>
              <a:gd name="T36" fmla="*/ 74 w 78"/>
              <a:gd name="T37" fmla="*/ 23 h 72"/>
              <a:gd name="T38" fmla="*/ 67 w 78"/>
              <a:gd name="T39" fmla="*/ 12 h 72"/>
              <a:gd name="T40" fmla="*/ 54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3"/>
                </a:moveTo>
                <a:lnTo>
                  <a:pt x="46" y="0"/>
                </a:lnTo>
                <a:lnTo>
                  <a:pt x="39" y="0"/>
                </a:lnTo>
                <a:lnTo>
                  <a:pt x="25" y="2"/>
                </a:lnTo>
                <a:lnTo>
                  <a:pt x="12" y="9"/>
                </a:lnTo>
                <a:lnTo>
                  <a:pt x="3" y="20"/>
                </a:lnTo>
                <a:lnTo>
                  <a:pt x="2" y="28"/>
                </a:lnTo>
                <a:lnTo>
                  <a:pt x="0" y="33"/>
                </a:lnTo>
                <a:lnTo>
                  <a:pt x="5" y="48"/>
                </a:lnTo>
                <a:lnTo>
                  <a:pt x="13" y="59"/>
                </a:lnTo>
                <a:lnTo>
                  <a:pt x="25" y="68"/>
                </a:lnTo>
                <a:lnTo>
                  <a:pt x="32" y="71"/>
                </a:lnTo>
                <a:lnTo>
                  <a:pt x="41" y="72"/>
                </a:lnTo>
                <a:lnTo>
                  <a:pt x="55" y="69"/>
                </a:lnTo>
                <a:lnTo>
                  <a:pt x="67" y="62"/>
                </a:lnTo>
                <a:lnTo>
                  <a:pt x="75" y="51"/>
                </a:lnTo>
                <a:lnTo>
                  <a:pt x="77" y="44"/>
                </a:lnTo>
                <a:lnTo>
                  <a:pt x="78" y="38"/>
                </a:lnTo>
                <a:lnTo>
                  <a:pt x="74" y="23"/>
                </a:lnTo>
                <a:lnTo>
                  <a:pt x="67" y="12"/>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5" name="Freeform 283"/>
          <p:cNvSpPr>
            <a:spLocks/>
          </p:cNvSpPr>
          <p:nvPr/>
        </p:nvSpPr>
        <p:spPr bwMode="auto">
          <a:xfrm>
            <a:off x="8281988" y="1621508"/>
            <a:ext cx="41275" cy="38100"/>
          </a:xfrm>
          <a:custGeom>
            <a:avLst/>
            <a:gdLst>
              <a:gd name="T0" fmla="*/ 54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5 w 78"/>
              <a:gd name="T17" fmla="*/ 47 h 72"/>
              <a:gd name="T18" fmla="*/ 13 w 78"/>
              <a:gd name="T19" fmla="*/ 59 h 72"/>
              <a:gd name="T20" fmla="*/ 25 w 78"/>
              <a:gd name="T21" fmla="*/ 67 h 72"/>
              <a:gd name="T22" fmla="*/ 32 w 78"/>
              <a:gd name="T23" fmla="*/ 70 h 72"/>
              <a:gd name="T24" fmla="*/ 41 w 78"/>
              <a:gd name="T25" fmla="*/ 72 h 72"/>
              <a:gd name="T26" fmla="*/ 55 w 78"/>
              <a:gd name="T27" fmla="*/ 69 h 72"/>
              <a:gd name="T28" fmla="*/ 67 w 78"/>
              <a:gd name="T29" fmla="*/ 62 h 72"/>
              <a:gd name="T30" fmla="*/ 75 w 78"/>
              <a:gd name="T31" fmla="*/ 50 h 72"/>
              <a:gd name="T32" fmla="*/ 77 w 78"/>
              <a:gd name="T33" fmla="*/ 43 h 72"/>
              <a:gd name="T34" fmla="*/ 78 w 78"/>
              <a:gd name="T35" fmla="*/ 37 h 72"/>
              <a:gd name="T36" fmla="*/ 74 w 78"/>
              <a:gd name="T37" fmla="*/ 23 h 72"/>
              <a:gd name="T38" fmla="*/ 67 w 78"/>
              <a:gd name="T39" fmla="*/ 11 h 72"/>
              <a:gd name="T40" fmla="*/ 54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4" y="2"/>
                </a:moveTo>
                <a:lnTo>
                  <a:pt x="46" y="0"/>
                </a:lnTo>
                <a:lnTo>
                  <a:pt x="39" y="0"/>
                </a:lnTo>
                <a:lnTo>
                  <a:pt x="25" y="1"/>
                </a:lnTo>
                <a:lnTo>
                  <a:pt x="12" y="8"/>
                </a:lnTo>
                <a:lnTo>
                  <a:pt x="3" y="20"/>
                </a:lnTo>
                <a:lnTo>
                  <a:pt x="2" y="27"/>
                </a:lnTo>
                <a:lnTo>
                  <a:pt x="0" y="33"/>
                </a:lnTo>
                <a:lnTo>
                  <a:pt x="5" y="47"/>
                </a:lnTo>
                <a:lnTo>
                  <a:pt x="13" y="59"/>
                </a:lnTo>
                <a:lnTo>
                  <a:pt x="25" y="67"/>
                </a:lnTo>
                <a:lnTo>
                  <a:pt x="32" y="70"/>
                </a:lnTo>
                <a:lnTo>
                  <a:pt x="41" y="72"/>
                </a:lnTo>
                <a:lnTo>
                  <a:pt x="55" y="69"/>
                </a:lnTo>
                <a:lnTo>
                  <a:pt x="67" y="62"/>
                </a:lnTo>
                <a:lnTo>
                  <a:pt x="75" y="50"/>
                </a:lnTo>
                <a:lnTo>
                  <a:pt x="77" y="43"/>
                </a:lnTo>
                <a:lnTo>
                  <a:pt x="78" y="37"/>
                </a:lnTo>
                <a:lnTo>
                  <a:pt x="74" y="23"/>
                </a:lnTo>
                <a:lnTo>
                  <a:pt x="67" y="11"/>
                </a:lnTo>
                <a:lnTo>
                  <a:pt x="5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6" name="Freeform 284"/>
          <p:cNvSpPr>
            <a:spLocks/>
          </p:cNvSpPr>
          <p:nvPr/>
        </p:nvSpPr>
        <p:spPr bwMode="auto">
          <a:xfrm>
            <a:off x="8483600" y="1761208"/>
            <a:ext cx="41275" cy="36512"/>
          </a:xfrm>
          <a:custGeom>
            <a:avLst/>
            <a:gdLst>
              <a:gd name="T0" fmla="*/ 52 w 77"/>
              <a:gd name="T1" fmla="*/ 3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7" name="Freeform 285"/>
          <p:cNvSpPr>
            <a:spLocks/>
          </p:cNvSpPr>
          <p:nvPr/>
        </p:nvSpPr>
        <p:spPr bwMode="auto">
          <a:xfrm>
            <a:off x="8383588" y="1910433"/>
            <a:ext cx="39687" cy="38100"/>
          </a:xfrm>
          <a:custGeom>
            <a:avLst/>
            <a:gdLst>
              <a:gd name="T0" fmla="*/ 52 w 76"/>
              <a:gd name="T1" fmla="*/ 3 h 71"/>
              <a:gd name="T2" fmla="*/ 44 w 76"/>
              <a:gd name="T3" fmla="*/ 0 h 71"/>
              <a:gd name="T4" fmla="*/ 37 w 76"/>
              <a:gd name="T5" fmla="*/ 0 h 71"/>
              <a:gd name="T6" fmla="*/ 23 w 76"/>
              <a:gd name="T7" fmla="*/ 1 h 71"/>
              <a:gd name="T8" fmla="*/ 11 w 76"/>
              <a:gd name="T9" fmla="*/ 9 h 71"/>
              <a:gd name="T10" fmla="*/ 6 w 76"/>
              <a:gd name="T11" fmla="*/ 14 h 71"/>
              <a:gd name="T12" fmla="*/ 3 w 76"/>
              <a:gd name="T13" fmla="*/ 20 h 71"/>
              <a:gd name="T14" fmla="*/ 1 w 76"/>
              <a:gd name="T15" fmla="*/ 27 h 71"/>
              <a:gd name="T16" fmla="*/ 0 w 76"/>
              <a:gd name="T17" fmla="*/ 33 h 71"/>
              <a:gd name="T18" fmla="*/ 4 w 76"/>
              <a:gd name="T19" fmla="*/ 46 h 71"/>
              <a:gd name="T20" fmla="*/ 13 w 76"/>
              <a:gd name="T21" fmla="*/ 58 h 71"/>
              <a:gd name="T22" fmla="*/ 24 w 76"/>
              <a:gd name="T23" fmla="*/ 66 h 71"/>
              <a:gd name="T24" fmla="*/ 32 w 76"/>
              <a:gd name="T25" fmla="*/ 69 h 71"/>
              <a:gd name="T26" fmla="*/ 39 w 76"/>
              <a:gd name="T27" fmla="*/ 71 h 71"/>
              <a:gd name="T28" fmla="*/ 53 w 76"/>
              <a:gd name="T29" fmla="*/ 68 h 71"/>
              <a:gd name="T30" fmla="*/ 65 w 76"/>
              <a:gd name="T31" fmla="*/ 60 h 71"/>
              <a:gd name="T32" fmla="*/ 70 w 76"/>
              <a:gd name="T33" fmla="*/ 56 h 71"/>
              <a:gd name="T34" fmla="*/ 73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4" y="0"/>
                </a:lnTo>
                <a:lnTo>
                  <a:pt x="37" y="0"/>
                </a:lnTo>
                <a:lnTo>
                  <a:pt x="23" y="1"/>
                </a:lnTo>
                <a:lnTo>
                  <a:pt x="11" y="9"/>
                </a:lnTo>
                <a:lnTo>
                  <a:pt x="6" y="14"/>
                </a:lnTo>
                <a:lnTo>
                  <a:pt x="3" y="20"/>
                </a:lnTo>
                <a:lnTo>
                  <a:pt x="1" y="27"/>
                </a:lnTo>
                <a:lnTo>
                  <a:pt x="0" y="33"/>
                </a:lnTo>
                <a:lnTo>
                  <a:pt x="4" y="46"/>
                </a:lnTo>
                <a:lnTo>
                  <a:pt x="13" y="58"/>
                </a:lnTo>
                <a:lnTo>
                  <a:pt x="24" y="66"/>
                </a:lnTo>
                <a:lnTo>
                  <a:pt x="32" y="69"/>
                </a:lnTo>
                <a:lnTo>
                  <a:pt x="39" y="71"/>
                </a:lnTo>
                <a:lnTo>
                  <a:pt x="53" y="68"/>
                </a:lnTo>
                <a:lnTo>
                  <a:pt x="65" y="60"/>
                </a:lnTo>
                <a:lnTo>
                  <a:pt x="70" y="56"/>
                </a:lnTo>
                <a:lnTo>
                  <a:pt x="73"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8" name="Freeform 286"/>
          <p:cNvSpPr>
            <a:spLocks/>
          </p:cNvSpPr>
          <p:nvPr/>
        </p:nvSpPr>
        <p:spPr bwMode="auto">
          <a:xfrm>
            <a:off x="8170863" y="1696120"/>
            <a:ext cx="39687" cy="36513"/>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89" name="Freeform 287"/>
          <p:cNvSpPr>
            <a:spLocks/>
          </p:cNvSpPr>
          <p:nvPr/>
        </p:nvSpPr>
        <p:spPr bwMode="auto">
          <a:xfrm>
            <a:off x="8191500" y="178819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60 h 71"/>
              <a:gd name="T20" fmla="*/ 24 w 76"/>
              <a:gd name="T21" fmla="*/ 68 h 71"/>
              <a:gd name="T22" fmla="*/ 32 w 76"/>
              <a:gd name="T23" fmla="*/ 71 h 71"/>
              <a:gd name="T24" fmla="*/ 39 w 76"/>
              <a:gd name="T25" fmla="*/ 71 h 71"/>
              <a:gd name="T26" fmla="*/ 53 w 76"/>
              <a:gd name="T27" fmla="*/ 70 h 71"/>
              <a:gd name="T28" fmla="*/ 65 w 76"/>
              <a:gd name="T29" fmla="*/ 62 h 71"/>
              <a:gd name="T30" fmla="*/ 73 w 76"/>
              <a:gd name="T31" fmla="*/ 51 h 71"/>
              <a:gd name="T32" fmla="*/ 75 w 76"/>
              <a:gd name="T33" fmla="*/ 44 h 71"/>
              <a:gd name="T34" fmla="*/ 76 w 76"/>
              <a:gd name="T35" fmla="*/ 38 h 71"/>
              <a:gd name="T36" fmla="*/ 73 w 76"/>
              <a:gd name="T37" fmla="*/ 24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1"/>
                </a:lnTo>
                <a:lnTo>
                  <a:pt x="1" y="28"/>
                </a:lnTo>
                <a:lnTo>
                  <a:pt x="0" y="34"/>
                </a:lnTo>
                <a:lnTo>
                  <a:pt x="3" y="48"/>
                </a:lnTo>
                <a:lnTo>
                  <a:pt x="11" y="60"/>
                </a:lnTo>
                <a:lnTo>
                  <a:pt x="24" y="68"/>
                </a:lnTo>
                <a:lnTo>
                  <a:pt x="32" y="71"/>
                </a:lnTo>
                <a:lnTo>
                  <a:pt x="39" y="71"/>
                </a:lnTo>
                <a:lnTo>
                  <a:pt x="53" y="70"/>
                </a:lnTo>
                <a:lnTo>
                  <a:pt x="65" y="62"/>
                </a:lnTo>
                <a:lnTo>
                  <a:pt x="73" y="51"/>
                </a:lnTo>
                <a:lnTo>
                  <a:pt x="75" y="44"/>
                </a:lnTo>
                <a:lnTo>
                  <a:pt x="76" y="38"/>
                </a:lnTo>
                <a:lnTo>
                  <a:pt x="73"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0" name="Freeform 288"/>
          <p:cNvSpPr>
            <a:spLocks/>
          </p:cNvSpPr>
          <p:nvPr/>
        </p:nvSpPr>
        <p:spPr bwMode="auto">
          <a:xfrm>
            <a:off x="8342313" y="1734220"/>
            <a:ext cx="31750" cy="34925"/>
          </a:xfrm>
          <a:custGeom>
            <a:avLst/>
            <a:gdLst>
              <a:gd name="T0" fmla="*/ 45 w 61"/>
              <a:gd name="T1" fmla="*/ 1 h 67"/>
              <a:gd name="T2" fmla="*/ 33 w 61"/>
              <a:gd name="T3" fmla="*/ 0 h 67"/>
              <a:gd name="T4" fmla="*/ 22 w 61"/>
              <a:gd name="T5" fmla="*/ 3 h 67"/>
              <a:gd name="T6" fmla="*/ 12 w 61"/>
              <a:gd name="T7" fmla="*/ 11 h 67"/>
              <a:gd name="T8" fmla="*/ 4 w 61"/>
              <a:gd name="T9" fmla="*/ 23 h 67"/>
              <a:gd name="T10" fmla="*/ 0 w 61"/>
              <a:gd name="T11" fmla="*/ 36 h 67"/>
              <a:gd name="T12" fmla="*/ 1 w 61"/>
              <a:gd name="T13" fmla="*/ 49 h 67"/>
              <a:gd name="T14" fmla="*/ 7 w 61"/>
              <a:gd name="T15" fmla="*/ 59 h 67"/>
              <a:gd name="T16" fmla="*/ 16 w 61"/>
              <a:gd name="T17" fmla="*/ 66 h 67"/>
              <a:gd name="T18" fmla="*/ 27 w 61"/>
              <a:gd name="T19" fmla="*/ 67 h 67"/>
              <a:gd name="T20" fmla="*/ 39 w 61"/>
              <a:gd name="T21" fmla="*/ 65 h 67"/>
              <a:gd name="T22" fmla="*/ 49 w 61"/>
              <a:gd name="T23" fmla="*/ 56 h 67"/>
              <a:gd name="T24" fmla="*/ 56 w 61"/>
              <a:gd name="T25" fmla="*/ 44 h 67"/>
              <a:gd name="T26" fmla="*/ 61 w 61"/>
              <a:gd name="T27" fmla="*/ 31 h 67"/>
              <a:gd name="T28" fmla="*/ 59 w 61"/>
              <a:gd name="T29" fmla="*/ 18 h 67"/>
              <a:gd name="T30" fmla="*/ 53 w 61"/>
              <a:gd name="T31" fmla="*/ 8 h 67"/>
              <a:gd name="T32" fmla="*/ 45 w 61"/>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7"/>
              <a:gd name="T53" fmla="*/ 61 w 61"/>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7">
                <a:moveTo>
                  <a:pt x="45" y="1"/>
                </a:moveTo>
                <a:lnTo>
                  <a:pt x="33" y="0"/>
                </a:lnTo>
                <a:lnTo>
                  <a:pt x="22" y="3"/>
                </a:lnTo>
                <a:lnTo>
                  <a:pt x="12" y="11"/>
                </a:lnTo>
                <a:lnTo>
                  <a:pt x="4" y="23"/>
                </a:lnTo>
                <a:lnTo>
                  <a:pt x="0" y="36"/>
                </a:lnTo>
                <a:lnTo>
                  <a:pt x="1" y="49"/>
                </a:lnTo>
                <a:lnTo>
                  <a:pt x="7" y="59"/>
                </a:lnTo>
                <a:lnTo>
                  <a:pt x="16" y="66"/>
                </a:lnTo>
                <a:lnTo>
                  <a:pt x="27" y="67"/>
                </a:lnTo>
                <a:lnTo>
                  <a:pt x="39" y="65"/>
                </a:lnTo>
                <a:lnTo>
                  <a:pt x="49" y="56"/>
                </a:lnTo>
                <a:lnTo>
                  <a:pt x="56" y="44"/>
                </a:lnTo>
                <a:lnTo>
                  <a:pt x="61" y="31"/>
                </a:lnTo>
                <a:lnTo>
                  <a:pt x="59" y="18"/>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1" name="Freeform 289"/>
          <p:cNvSpPr>
            <a:spLocks/>
          </p:cNvSpPr>
          <p:nvPr/>
        </p:nvSpPr>
        <p:spPr bwMode="auto">
          <a:xfrm>
            <a:off x="8251825" y="1854870"/>
            <a:ext cx="30163"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2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4"/>
                </a:lnTo>
                <a:lnTo>
                  <a:pt x="59" y="32"/>
                </a:lnTo>
                <a:lnTo>
                  <a:pt x="57" y="19"/>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2" name="Freeform 290"/>
          <p:cNvSpPr>
            <a:spLocks/>
          </p:cNvSpPr>
          <p:nvPr/>
        </p:nvSpPr>
        <p:spPr bwMode="auto">
          <a:xfrm>
            <a:off x="8432800" y="1631033"/>
            <a:ext cx="31750" cy="34925"/>
          </a:xfrm>
          <a:custGeom>
            <a:avLst/>
            <a:gdLst>
              <a:gd name="T0" fmla="*/ 43 w 59"/>
              <a:gd name="T1" fmla="*/ 2 h 68"/>
              <a:gd name="T2" fmla="*/ 32 w 59"/>
              <a:gd name="T3" fmla="*/ 0 h 68"/>
              <a:gd name="T4" fmla="*/ 21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7 h 68"/>
              <a:gd name="T18" fmla="*/ 27 w 59"/>
              <a:gd name="T19" fmla="*/ 68 h 68"/>
              <a:gd name="T20" fmla="*/ 37 w 59"/>
              <a:gd name="T21" fmla="*/ 65 h 68"/>
              <a:gd name="T22" fmla="*/ 47 w 59"/>
              <a:gd name="T23" fmla="*/ 56 h 68"/>
              <a:gd name="T24" fmla="*/ 55 w 59"/>
              <a:gd name="T25" fmla="*/ 45 h 68"/>
              <a:gd name="T26" fmla="*/ 59 w 59"/>
              <a:gd name="T27" fmla="*/ 32 h 68"/>
              <a:gd name="T28" fmla="*/ 57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1" y="3"/>
                </a:lnTo>
                <a:lnTo>
                  <a:pt x="11" y="12"/>
                </a:lnTo>
                <a:lnTo>
                  <a:pt x="4" y="23"/>
                </a:lnTo>
                <a:lnTo>
                  <a:pt x="0" y="36"/>
                </a:lnTo>
                <a:lnTo>
                  <a:pt x="1" y="49"/>
                </a:lnTo>
                <a:lnTo>
                  <a:pt x="7" y="59"/>
                </a:lnTo>
                <a:lnTo>
                  <a:pt x="16" y="67"/>
                </a:lnTo>
                <a:lnTo>
                  <a:pt x="27" y="68"/>
                </a:lnTo>
                <a:lnTo>
                  <a:pt x="37" y="65"/>
                </a:lnTo>
                <a:lnTo>
                  <a:pt x="47" y="56"/>
                </a:lnTo>
                <a:lnTo>
                  <a:pt x="55" y="45"/>
                </a:lnTo>
                <a:lnTo>
                  <a:pt x="59" y="32"/>
                </a:lnTo>
                <a:lnTo>
                  <a:pt x="57"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3" name="Freeform 291"/>
          <p:cNvSpPr>
            <a:spLocks/>
          </p:cNvSpPr>
          <p:nvPr/>
        </p:nvSpPr>
        <p:spPr bwMode="auto">
          <a:xfrm>
            <a:off x="8605838" y="1956470"/>
            <a:ext cx="39687" cy="38100"/>
          </a:xfrm>
          <a:custGeom>
            <a:avLst/>
            <a:gdLst>
              <a:gd name="T0" fmla="*/ 52 w 77"/>
              <a:gd name="T1" fmla="*/ 3 h 70"/>
              <a:gd name="T2" fmla="*/ 45 w 77"/>
              <a:gd name="T3" fmla="*/ 0 h 70"/>
              <a:gd name="T4" fmla="*/ 38 w 77"/>
              <a:gd name="T5" fmla="*/ 0 h 70"/>
              <a:gd name="T6" fmla="*/ 23 w 77"/>
              <a:gd name="T7" fmla="*/ 1 h 70"/>
              <a:gd name="T8" fmla="*/ 12 w 77"/>
              <a:gd name="T9" fmla="*/ 9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8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3"/>
                </a:moveTo>
                <a:lnTo>
                  <a:pt x="45" y="0"/>
                </a:lnTo>
                <a:lnTo>
                  <a:pt x="38" y="0"/>
                </a:lnTo>
                <a:lnTo>
                  <a:pt x="23" y="1"/>
                </a:lnTo>
                <a:lnTo>
                  <a:pt x="12" y="9"/>
                </a:lnTo>
                <a:lnTo>
                  <a:pt x="3" y="20"/>
                </a:lnTo>
                <a:lnTo>
                  <a:pt x="2" y="27"/>
                </a:lnTo>
                <a:lnTo>
                  <a:pt x="0" y="33"/>
                </a:lnTo>
                <a:lnTo>
                  <a:pt x="3" y="47"/>
                </a:lnTo>
                <a:lnTo>
                  <a:pt x="12" y="59"/>
                </a:lnTo>
                <a:lnTo>
                  <a:pt x="25" y="68"/>
                </a:lnTo>
                <a:lnTo>
                  <a:pt x="32" y="70"/>
                </a:lnTo>
                <a:lnTo>
                  <a:pt x="39" y="70"/>
                </a:lnTo>
                <a:lnTo>
                  <a:pt x="54" y="69"/>
                </a:lnTo>
                <a:lnTo>
                  <a:pt x="65" y="62"/>
                </a:lnTo>
                <a:lnTo>
                  <a:pt x="74" y="50"/>
                </a:lnTo>
                <a:lnTo>
                  <a:pt x="75" y="43"/>
                </a:lnTo>
                <a:lnTo>
                  <a:pt x="77"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4" name="Freeform 292"/>
          <p:cNvSpPr>
            <a:spLocks/>
          </p:cNvSpPr>
          <p:nvPr/>
        </p:nvSpPr>
        <p:spPr bwMode="auto">
          <a:xfrm>
            <a:off x="8302625" y="1937420"/>
            <a:ext cx="39688"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8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8"/>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5" name="Freeform 293"/>
          <p:cNvSpPr>
            <a:spLocks/>
          </p:cNvSpPr>
          <p:nvPr/>
        </p:nvSpPr>
        <p:spPr bwMode="auto">
          <a:xfrm>
            <a:off x="8513763" y="1883445"/>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6"/>
                </a:lnTo>
                <a:lnTo>
                  <a:pt x="27" y="68"/>
                </a:lnTo>
                <a:lnTo>
                  <a:pt x="38"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6" name="Freeform 294"/>
          <p:cNvSpPr>
            <a:spLocks/>
          </p:cNvSpPr>
          <p:nvPr/>
        </p:nvSpPr>
        <p:spPr bwMode="auto">
          <a:xfrm>
            <a:off x="8180388" y="1910433"/>
            <a:ext cx="41275"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6 w 76"/>
              <a:gd name="T11" fmla="*/ 14 h 71"/>
              <a:gd name="T12" fmla="*/ 3 w 76"/>
              <a:gd name="T13" fmla="*/ 20 h 71"/>
              <a:gd name="T14" fmla="*/ 2 w 76"/>
              <a:gd name="T15" fmla="*/ 27 h 71"/>
              <a:gd name="T16" fmla="*/ 0 w 76"/>
              <a:gd name="T17" fmla="*/ 33 h 71"/>
              <a:gd name="T18" fmla="*/ 4 w 76"/>
              <a:gd name="T19" fmla="*/ 46 h 71"/>
              <a:gd name="T20" fmla="*/ 13 w 76"/>
              <a:gd name="T21" fmla="*/ 58 h 71"/>
              <a:gd name="T22" fmla="*/ 25 w 76"/>
              <a:gd name="T23" fmla="*/ 66 h 71"/>
              <a:gd name="T24" fmla="*/ 32 w 76"/>
              <a:gd name="T25" fmla="*/ 69 h 71"/>
              <a:gd name="T26" fmla="*/ 39 w 76"/>
              <a:gd name="T27" fmla="*/ 71 h 71"/>
              <a:gd name="T28" fmla="*/ 53 w 76"/>
              <a:gd name="T29" fmla="*/ 68 h 71"/>
              <a:gd name="T30" fmla="*/ 65 w 76"/>
              <a:gd name="T31" fmla="*/ 60 h 71"/>
              <a:gd name="T32" fmla="*/ 71 w 76"/>
              <a:gd name="T33" fmla="*/ 56 h 71"/>
              <a:gd name="T34" fmla="*/ 74 w 76"/>
              <a:gd name="T35" fmla="*/ 49 h 71"/>
              <a:gd name="T36" fmla="*/ 75 w 76"/>
              <a:gd name="T37" fmla="*/ 42 h 71"/>
              <a:gd name="T38" fmla="*/ 76 w 76"/>
              <a:gd name="T39" fmla="*/ 36 h 71"/>
              <a:gd name="T40" fmla="*/ 72 w 76"/>
              <a:gd name="T41" fmla="*/ 23 h 71"/>
              <a:gd name="T42" fmla="*/ 65 w 76"/>
              <a:gd name="T43" fmla="*/ 12 h 71"/>
              <a:gd name="T44" fmla="*/ 52 w 76"/>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1"/>
              <a:gd name="T71" fmla="*/ 76 w 76"/>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1">
                <a:moveTo>
                  <a:pt x="52" y="3"/>
                </a:moveTo>
                <a:lnTo>
                  <a:pt x="45" y="0"/>
                </a:lnTo>
                <a:lnTo>
                  <a:pt x="38" y="0"/>
                </a:lnTo>
                <a:lnTo>
                  <a:pt x="23" y="1"/>
                </a:lnTo>
                <a:lnTo>
                  <a:pt x="12" y="9"/>
                </a:lnTo>
                <a:lnTo>
                  <a:pt x="6" y="14"/>
                </a:lnTo>
                <a:lnTo>
                  <a:pt x="3" y="20"/>
                </a:lnTo>
                <a:lnTo>
                  <a:pt x="2" y="27"/>
                </a:lnTo>
                <a:lnTo>
                  <a:pt x="0" y="33"/>
                </a:lnTo>
                <a:lnTo>
                  <a:pt x="4" y="46"/>
                </a:lnTo>
                <a:lnTo>
                  <a:pt x="13" y="58"/>
                </a:lnTo>
                <a:lnTo>
                  <a:pt x="25" y="66"/>
                </a:lnTo>
                <a:lnTo>
                  <a:pt x="32" y="69"/>
                </a:lnTo>
                <a:lnTo>
                  <a:pt x="39" y="71"/>
                </a:lnTo>
                <a:lnTo>
                  <a:pt x="53" y="68"/>
                </a:lnTo>
                <a:lnTo>
                  <a:pt x="65" y="60"/>
                </a:lnTo>
                <a:lnTo>
                  <a:pt x="71" y="56"/>
                </a:lnTo>
                <a:lnTo>
                  <a:pt x="74" y="49"/>
                </a:lnTo>
                <a:lnTo>
                  <a:pt x="75" y="42"/>
                </a:lnTo>
                <a:lnTo>
                  <a:pt x="76"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7" name="Freeform 295"/>
          <p:cNvSpPr>
            <a:spLocks/>
          </p:cNvSpPr>
          <p:nvPr/>
        </p:nvSpPr>
        <p:spPr bwMode="auto">
          <a:xfrm>
            <a:off x="8099425" y="1872333"/>
            <a:ext cx="39688"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1 h 71"/>
              <a:gd name="T12" fmla="*/ 2 w 76"/>
              <a:gd name="T13" fmla="*/ 28 h 71"/>
              <a:gd name="T14" fmla="*/ 0 w 76"/>
              <a:gd name="T15" fmla="*/ 34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70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1"/>
                </a:lnTo>
                <a:lnTo>
                  <a:pt x="2" y="28"/>
                </a:lnTo>
                <a:lnTo>
                  <a:pt x="0" y="34"/>
                </a:lnTo>
                <a:lnTo>
                  <a:pt x="3" y="48"/>
                </a:lnTo>
                <a:lnTo>
                  <a:pt x="12" y="59"/>
                </a:lnTo>
                <a:lnTo>
                  <a:pt x="25" y="68"/>
                </a:lnTo>
                <a:lnTo>
                  <a:pt x="32" y="71"/>
                </a:lnTo>
                <a:lnTo>
                  <a:pt x="39" y="71"/>
                </a:lnTo>
                <a:lnTo>
                  <a:pt x="53" y="70"/>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8" name="Freeform 296"/>
          <p:cNvSpPr>
            <a:spLocks/>
          </p:cNvSpPr>
          <p:nvPr/>
        </p:nvSpPr>
        <p:spPr bwMode="auto">
          <a:xfrm>
            <a:off x="8150225" y="1611983"/>
            <a:ext cx="41275" cy="36512"/>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299" name="Freeform 297"/>
          <p:cNvSpPr>
            <a:spLocks/>
          </p:cNvSpPr>
          <p:nvPr/>
        </p:nvSpPr>
        <p:spPr bwMode="auto">
          <a:xfrm>
            <a:off x="8543925" y="1678658"/>
            <a:ext cx="31750"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2 w 59"/>
              <a:gd name="T13" fmla="*/ 49 h 67"/>
              <a:gd name="T14" fmla="*/ 7 w 59"/>
              <a:gd name="T15" fmla="*/ 59 h 67"/>
              <a:gd name="T16" fmla="*/ 16 w 59"/>
              <a:gd name="T17" fmla="*/ 66 h 67"/>
              <a:gd name="T18" fmla="*/ 28 w 59"/>
              <a:gd name="T19" fmla="*/ 67 h 67"/>
              <a:gd name="T20" fmla="*/ 38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2" y="49"/>
                </a:lnTo>
                <a:lnTo>
                  <a:pt x="7" y="59"/>
                </a:lnTo>
                <a:lnTo>
                  <a:pt x="16" y="66"/>
                </a:lnTo>
                <a:lnTo>
                  <a:pt x="28" y="67"/>
                </a:lnTo>
                <a:lnTo>
                  <a:pt x="38"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0" name="Freeform 298"/>
          <p:cNvSpPr>
            <a:spLocks/>
          </p:cNvSpPr>
          <p:nvPr/>
        </p:nvSpPr>
        <p:spPr bwMode="auto">
          <a:xfrm>
            <a:off x="7388225" y="2721645"/>
            <a:ext cx="41275"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1" name="Freeform 299"/>
          <p:cNvSpPr>
            <a:spLocks/>
          </p:cNvSpPr>
          <p:nvPr/>
        </p:nvSpPr>
        <p:spPr bwMode="auto">
          <a:xfrm>
            <a:off x="7459663" y="2637508"/>
            <a:ext cx="39687" cy="38100"/>
          </a:xfrm>
          <a:custGeom>
            <a:avLst/>
            <a:gdLst>
              <a:gd name="T0" fmla="*/ 52 w 76"/>
              <a:gd name="T1" fmla="*/ 3 h 71"/>
              <a:gd name="T2" fmla="*/ 45 w 76"/>
              <a:gd name="T3" fmla="*/ 0 h 71"/>
              <a:gd name="T4" fmla="*/ 38 w 76"/>
              <a:gd name="T5" fmla="*/ 0 h 71"/>
              <a:gd name="T6" fmla="*/ 23 w 76"/>
              <a:gd name="T7" fmla="*/ 2 h 71"/>
              <a:gd name="T8" fmla="*/ 12 w 76"/>
              <a:gd name="T9" fmla="*/ 9 h 71"/>
              <a:gd name="T10" fmla="*/ 3 w 76"/>
              <a:gd name="T11" fmla="*/ 20 h 71"/>
              <a:gd name="T12" fmla="*/ 2 w 76"/>
              <a:gd name="T13" fmla="*/ 28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1 h 71"/>
              <a:gd name="T32" fmla="*/ 75 w 76"/>
              <a:gd name="T33" fmla="*/ 44 h 71"/>
              <a:gd name="T34" fmla="*/ 76 w 76"/>
              <a:gd name="T35" fmla="*/ 38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3" y="69"/>
                </a:lnTo>
                <a:lnTo>
                  <a:pt x="65" y="62"/>
                </a:lnTo>
                <a:lnTo>
                  <a:pt x="74" y="51"/>
                </a:lnTo>
                <a:lnTo>
                  <a:pt x="75" y="44"/>
                </a:lnTo>
                <a:lnTo>
                  <a:pt x="76"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2" name="Freeform 300"/>
          <p:cNvSpPr>
            <a:spLocks/>
          </p:cNvSpPr>
          <p:nvPr/>
        </p:nvSpPr>
        <p:spPr bwMode="auto">
          <a:xfrm>
            <a:off x="7439025" y="2639095"/>
            <a:ext cx="31750" cy="34925"/>
          </a:xfrm>
          <a:custGeom>
            <a:avLst/>
            <a:gdLst>
              <a:gd name="T0" fmla="*/ 44 w 60"/>
              <a:gd name="T1" fmla="*/ 1 h 67"/>
              <a:gd name="T2" fmla="*/ 33 w 60"/>
              <a:gd name="T3" fmla="*/ 0 h 67"/>
              <a:gd name="T4" fmla="*/ 21 w 60"/>
              <a:gd name="T5" fmla="*/ 3 h 67"/>
              <a:gd name="T6" fmla="*/ 11 w 60"/>
              <a:gd name="T7" fmla="*/ 11 h 67"/>
              <a:gd name="T8" fmla="*/ 4 w 60"/>
              <a:gd name="T9" fmla="*/ 23 h 67"/>
              <a:gd name="T10" fmla="*/ 0 w 60"/>
              <a:gd name="T11" fmla="*/ 36 h 67"/>
              <a:gd name="T12" fmla="*/ 1 w 60"/>
              <a:gd name="T13" fmla="*/ 49 h 67"/>
              <a:gd name="T14" fmla="*/ 7 w 60"/>
              <a:gd name="T15" fmla="*/ 59 h 67"/>
              <a:gd name="T16" fmla="*/ 16 w 60"/>
              <a:gd name="T17" fmla="*/ 66 h 67"/>
              <a:gd name="T18" fmla="*/ 27 w 60"/>
              <a:gd name="T19" fmla="*/ 67 h 67"/>
              <a:gd name="T20" fmla="*/ 39 w 60"/>
              <a:gd name="T21" fmla="*/ 65 h 67"/>
              <a:gd name="T22" fmla="*/ 49 w 60"/>
              <a:gd name="T23" fmla="*/ 56 h 67"/>
              <a:gd name="T24" fmla="*/ 56 w 60"/>
              <a:gd name="T25" fmla="*/ 44 h 67"/>
              <a:gd name="T26" fmla="*/ 60 w 60"/>
              <a:gd name="T27" fmla="*/ 31 h 67"/>
              <a:gd name="T28" fmla="*/ 59 w 60"/>
              <a:gd name="T29" fmla="*/ 18 h 67"/>
              <a:gd name="T30" fmla="*/ 53 w 60"/>
              <a:gd name="T31" fmla="*/ 8 h 67"/>
              <a:gd name="T32" fmla="*/ 44 w 60"/>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7"/>
              <a:gd name="T53" fmla="*/ 60 w 60"/>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7">
                <a:moveTo>
                  <a:pt x="44" y="1"/>
                </a:moveTo>
                <a:lnTo>
                  <a:pt x="33" y="0"/>
                </a:lnTo>
                <a:lnTo>
                  <a:pt x="21" y="3"/>
                </a:lnTo>
                <a:lnTo>
                  <a:pt x="11" y="11"/>
                </a:lnTo>
                <a:lnTo>
                  <a:pt x="4" y="23"/>
                </a:lnTo>
                <a:lnTo>
                  <a:pt x="0" y="36"/>
                </a:lnTo>
                <a:lnTo>
                  <a:pt x="1" y="49"/>
                </a:lnTo>
                <a:lnTo>
                  <a:pt x="7" y="59"/>
                </a:lnTo>
                <a:lnTo>
                  <a:pt x="16" y="66"/>
                </a:lnTo>
                <a:lnTo>
                  <a:pt x="27" y="67"/>
                </a:lnTo>
                <a:lnTo>
                  <a:pt x="39" y="65"/>
                </a:lnTo>
                <a:lnTo>
                  <a:pt x="49" y="56"/>
                </a:lnTo>
                <a:lnTo>
                  <a:pt x="56" y="44"/>
                </a:lnTo>
                <a:lnTo>
                  <a:pt x="60" y="31"/>
                </a:lnTo>
                <a:lnTo>
                  <a:pt x="59" y="18"/>
                </a:lnTo>
                <a:lnTo>
                  <a:pt x="53" y="8"/>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3" name="Freeform 301"/>
          <p:cNvSpPr>
            <a:spLocks/>
          </p:cNvSpPr>
          <p:nvPr/>
        </p:nvSpPr>
        <p:spPr bwMode="auto">
          <a:xfrm>
            <a:off x="7550150" y="2712120"/>
            <a:ext cx="41275" cy="38100"/>
          </a:xfrm>
          <a:custGeom>
            <a:avLst/>
            <a:gdLst>
              <a:gd name="T0" fmla="*/ 52 w 77"/>
              <a:gd name="T1" fmla="*/ 3 h 71"/>
              <a:gd name="T2" fmla="*/ 45 w 77"/>
              <a:gd name="T3" fmla="*/ 0 h 71"/>
              <a:gd name="T4" fmla="*/ 38 w 77"/>
              <a:gd name="T5" fmla="*/ 0 h 71"/>
              <a:gd name="T6" fmla="*/ 24 w 77"/>
              <a:gd name="T7" fmla="*/ 2 h 71"/>
              <a:gd name="T8" fmla="*/ 12 w 77"/>
              <a:gd name="T9" fmla="*/ 9 h 71"/>
              <a:gd name="T10" fmla="*/ 3 w 77"/>
              <a:gd name="T11" fmla="*/ 21 h 71"/>
              <a:gd name="T12" fmla="*/ 2 w 77"/>
              <a:gd name="T13" fmla="*/ 28 h 71"/>
              <a:gd name="T14" fmla="*/ 0 w 77"/>
              <a:gd name="T15" fmla="*/ 34 h 71"/>
              <a:gd name="T16" fmla="*/ 3 w 77"/>
              <a:gd name="T17" fmla="*/ 48 h 71"/>
              <a:gd name="T18" fmla="*/ 12 w 77"/>
              <a:gd name="T19" fmla="*/ 60 h 71"/>
              <a:gd name="T20" fmla="*/ 25 w 77"/>
              <a:gd name="T21" fmla="*/ 68 h 71"/>
              <a:gd name="T22" fmla="*/ 32 w 77"/>
              <a:gd name="T23" fmla="*/ 71 h 71"/>
              <a:gd name="T24" fmla="*/ 39 w 77"/>
              <a:gd name="T25" fmla="*/ 71 h 71"/>
              <a:gd name="T26" fmla="*/ 54 w 77"/>
              <a:gd name="T27" fmla="*/ 70 h 71"/>
              <a:gd name="T28" fmla="*/ 65 w 77"/>
              <a:gd name="T29" fmla="*/ 62 h 71"/>
              <a:gd name="T30" fmla="*/ 74 w 77"/>
              <a:gd name="T31" fmla="*/ 51 h 71"/>
              <a:gd name="T32" fmla="*/ 75 w 77"/>
              <a:gd name="T33" fmla="*/ 44 h 71"/>
              <a:gd name="T34" fmla="*/ 77 w 77"/>
              <a:gd name="T35" fmla="*/ 38 h 71"/>
              <a:gd name="T36" fmla="*/ 74 w 77"/>
              <a:gd name="T37" fmla="*/ 24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4" y="2"/>
                </a:lnTo>
                <a:lnTo>
                  <a:pt x="12" y="9"/>
                </a:lnTo>
                <a:lnTo>
                  <a:pt x="3" y="21"/>
                </a:lnTo>
                <a:lnTo>
                  <a:pt x="2" y="28"/>
                </a:lnTo>
                <a:lnTo>
                  <a:pt x="0" y="34"/>
                </a:lnTo>
                <a:lnTo>
                  <a:pt x="3" y="48"/>
                </a:lnTo>
                <a:lnTo>
                  <a:pt x="12" y="60"/>
                </a:lnTo>
                <a:lnTo>
                  <a:pt x="25" y="68"/>
                </a:lnTo>
                <a:lnTo>
                  <a:pt x="32" y="71"/>
                </a:lnTo>
                <a:lnTo>
                  <a:pt x="39" y="71"/>
                </a:lnTo>
                <a:lnTo>
                  <a:pt x="54" y="70"/>
                </a:lnTo>
                <a:lnTo>
                  <a:pt x="65" y="62"/>
                </a:lnTo>
                <a:lnTo>
                  <a:pt x="74" y="51"/>
                </a:lnTo>
                <a:lnTo>
                  <a:pt x="75" y="44"/>
                </a:lnTo>
                <a:lnTo>
                  <a:pt x="77" y="38"/>
                </a:lnTo>
                <a:lnTo>
                  <a:pt x="74" y="24"/>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4" name="Freeform 302"/>
          <p:cNvSpPr>
            <a:spLocks/>
          </p:cNvSpPr>
          <p:nvPr/>
        </p:nvSpPr>
        <p:spPr bwMode="auto">
          <a:xfrm>
            <a:off x="7661275" y="2675608"/>
            <a:ext cx="41275" cy="36512"/>
          </a:xfrm>
          <a:custGeom>
            <a:avLst/>
            <a:gdLst>
              <a:gd name="T0" fmla="*/ 52 w 76"/>
              <a:gd name="T1" fmla="*/ 3 h 70"/>
              <a:gd name="T2" fmla="*/ 44 w 76"/>
              <a:gd name="T3" fmla="*/ 0 h 70"/>
              <a:gd name="T4" fmla="*/ 37 w 76"/>
              <a:gd name="T5" fmla="*/ 0 h 70"/>
              <a:gd name="T6" fmla="*/ 23 w 76"/>
              <a:gd name="T7" fmla="*/ 1 h 70"/>
              <a:gd name="T8" fmla="*/ 11 w 76"/>
              <a:gd name="T9" fmla="*/ 9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8 h 70"/>
              <a:gd name="T22" fmla="*/ 31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9"/>
                </a:lnTo>
                <a:lnTo>
                  <a:pt x="3" y="20"/>
                </a:lnTo>
                <a:lnTo>
                  <a:pt x="1" y="27"/>
                </a:lnTo>
                <a:lnTo>
                  <a:pt x="0" y="33"/>
                </a:lnTo>
                <a:lnTo>
                  <a:pt x="3" y="47"/>
                </a:lnTo>
                <a:lnTo>
                  <a:pt x="11" y="59"/>
                </a:lnTo>
                <a:lnTo>
                  <a:pt x="24" y="68"/>
                </a:lnTo>
                <a:lnTo>
                  <a:pt x="31"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5" name="Freeform 303"/>
          <p:cNvSpPr>
            <a:spLocks/>
          </p:cNvSpPr>
          <p:nvPr/>
        </p:nvSpPr>
        <p:spPr bwMode="auto">
          <a:xfrm>
            <a:off x="7743825" y="2637508"/>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4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4"/>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6" name="Freeform 304"/>
          <p:cNvSpPr>
            <a:spLocks/>
          </p:cNvSpPr>
          <p:nvPr/>
        </p:nvSpPr>
        <p:spPr bwMode="auto">
          <a:xfrm>
            <a:off x="7316788" y="2283495"/>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7 w 59"/>
              <a:gd name="T23" fmla="*/ 56 h 68"/>
              <a:gd name="T24" fmla="*/ 54 w 59"/>
              <a:gd name="T25" fmla="*/ 45 h 68"/>
              <a:gd name="T26" fmla="*/ 59 w 59"/>
              <a:gd name="T27" fmla="*/ 32 h 68"/>
              <a:gd name="T28" fmla="*/ 57 w 59"/>
              <a:gd name="T29" fmla="*/ 19 h 68"/>
              <a:gd name="T30" fmla="*/ 52 w 59"/>
              <a:gd name="T31" fmla="*/ 9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6" y="66"/>
                </a:lnTo>
                <a:lnTo>
                  <a:pt x="27" y="68"/>
                </a:lnTo>
                <a:lnTo>
                  <a:pt x="37" y="65"/>
                </a:lnTo>
                <a:lnTo>
                  <a:pt x="47" y="56"/>
                </a:lnTo>
                <a:lnTo>
                  <a:pt x="54" y="45"/>
                </a:lnTo>
                <a:lnTo>
                  <a:pt x="59" y="32"/>
                </a:lnTo>
                <a:lnTo>
                  <a:pt x="57" y="19"/>
                </a:lnTo>
                <a:lnTo>
                  <a:pt x="52" y="9"/>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7" name="Freeform 305"/>
          <p:cNvSpPr>
            <a:spLocks/>
          </p:cNvSpPr>
          <p:nvPr/>
        </p:nvSpPr>
        <p:spPr bwMode="auto">
          <a:xfrm>
            <a:off x="7518400" y="2423195"/>
            <a:ext cx="33338" cy="36513"/>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7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7"/>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8" name="Freeform 306"/>
          <p:cNvSpPr>
            <a:spLocks/>
          </p:cNvSpPr>
          <p:nvPr/>
        </p:nvSpPr>
        <p:spPr bwMode="auto">
          <a:xfrm>
            <a:off x="7418388" y="2572420"/>
            <a:ext cx="31750" cy="36513"/>
          </a:xfrm>
          <a:custGeom>
            <a:avLst/>
            <a:gdLst>
              <a:gd name="T0" fmla="*/ 45 w 60"/>
              <a:gd name="T1" fmla="*/ 1 h 68"/>
              <a:gd name="T2" fmla="*/ 33 w 60"/>
              <a:gd name="T3" fmla="*/ 0 h 68"/>
              <a:gd name="T4" fmla="*/ 21 w 60"/>
              <a:gd name="T5" fmla="*/ 3 h 68"/>
              <a:gd name="T6" fmla="*/ 11 w 60"/>
              <a:gd name="T7" fmla="*/ 11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8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1" y="3"/>
                </a:lnTo>
                <a:lnTo>
                  <a:pt x="11" y="11"/>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8"/>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09" name="Freeform 307"/>
          <p:cNvSpPr>
            <a:spLocks/>
          </p:cNvSpPr>
          <p:nvPr/>
        </p:nvSpPr>
        <p:spPr bwMode="auto">
          <a:xfrm>
            <a:off x="7367588" y="2394620"/>
            <a:ext cx="41275"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0" name="Freeform 308"/>
          <p:cNvSpPr>
            <a:spLocks/>
          </p:cNvSpPr>
          <p:nvPr/>
        </p:nvSpPr>
        <p:spPr bwMode="auto">
          <a:xfrm>
            <a:off x="7459663" y="2293020"/>
            <a:ext cx="39687" cy="36513"/>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1" name="Freeform 309"/>
          <p:cNvSpPr>
            <a:spLocks/>
          </p:cNvSpPr>
          <p:nvPr/>
        </p:nvSpPr>
        <p:spPr bwMode="auto">
          <a:xfrm>
            <a:off x="7631113" y="2618458"/>
            <a:ext cx="41275" cy="38100"/>
          </a:xfrm>
          <a:custGeom>
            <a:avLst/>
            <a:gdLst>
              <a:gd name="T0" fmla="*/ 53 w 78"/>
              <a:gd name="T1" fmla="*/ 3 h 72"/>
              <a:gd name="T2" fmla="*/ 46 w 78"/>
              <a:gd name="T3" fmla="*/ 0 h 72"/>
              <a:gd name="T4" fmla="*/ 39 w 78"/>
              <a:gd name="T5" fmla="*/ 0 h 72"/>
              <a:gd name="T6" fmla="*/ 25 w 78"/>
              <a:gd name="T7" fmla="*/ 2 h 72"/>
              <a:gd name="T8" fmla="*/ 12 w 78"/>
              <a:gd name="T9" fmla="*/ 9 h 72"/>
              <a:gd name="T10" fmla="*/ 3 w 78"/>
              <a:gd name="T11" fmla="*/ 20 h 72"/>
              <a:gd name="T12" fmla="*/ 2 w 78"/>
              <a:gd name="T13" fmla="*/ 28 h 72"/>
              <a:gd name="T14" fmla="*/ 0 w 78"/>
              <a:gd name="T15" fmla="*/ 33 h 72"/>
              <a:gd name="T16" fmla="*/ 4 w 78"/>
              <a:gd name="T17" fmla="*/ 48 h 72"/>
              <a:gd name="T18" fmla="*/ 13 w 78"/>
              <a:gd name="T19" fmla="*/ 59 h 72"/>
              <a:gd name="T20" fmla="*/ 25 w 78"/>
              <a:gd name="T21" fmla="*/ 68 h 72"/>
              <a:gd name="T22" fmla="*/ 32 w 78"/>
              <a:gd name="T23" fmla="*/ 71 h 72"/>
              <a:gd name="T24" fmla="*/ 40 w 78"/>
              <a:gd name="T25" fmla="*/ 72 h 72"/>
              <a:gd name="T26" fmla="*/ 55 w 78"/>
              <a:gd name="T27" fmla="*/ 69 h 72"/>
              <a:gd name="T28" fmla="*/ 66 w 78"/>
              <a:gd name="T29" fmla="*/ 62 h 72"/>
              <a:gd name="T30" fmla="*/ 75 w 78"/>
              <a:gd name="T31" fmla="*/ 51 h 72"/>
              <a:gd name="T32" fmla="*/ 76 w 78"/>
              <a:gd name="T33" fmla="*/ 43 h 72"/>
              <a:gd name="T34" fmla="*/ 78 w 78"/>
              <a:gd name="T35" fmla="*/ 38 h 72"/>
              <a:gd name="T36" fmla="*/ 74 w 78"/>
              <a:gd name="T37" fmla="*/ 23 h 72"/>
              <a:gd name="T38" fmla="*/ 66 w 78"/>
              <a:gd name="T39" fmla="*/ 12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2"/>
                </a:lnTo>
                <a:lnTo>
                  <a:pt x="12" y="9"/>
                </a:lnTo>
                <a:lnTo>
                  <a:pt x="3" y="20"/>
                </a:lnTo>
                <a:lnTo>
                  <a:pt x="2" y="28"/>
                </a:lnTo>
                <a:lnTo>
                  <a:pt x="0" y="33"/>
                </a:lnTo>
                <a:lnTo>
                  <a:pt x="4" y="48"/>
                </a:lnTo>
                <a:lnTo>
                  <a:pt x="13" y="59"/>
                </a:lnTo>
                <a:lnTo>
                  <a:pt x="25" y="68"/>
                </a:lnTo>
                <a:lnTo>
                  <a:pt x="32" y="71"/>
                </a:lnTo>
                <a:lnTo>
                  <a:pt x="40" y="72"/>
                </a:lnTo>
                <a:lnTo>
                  <a:pt x="55" y="69"/>
                </a:lnTo>
                <a:lnTo>
                  <a:pt x="66" y="62"/>
                </a:lnTo>
                <a:lnTo>
                  <a:pt x="75" y="51"/>
                </a:lnTo>
                <a:lnTo>
                  <a:pt x="76" y="43"/>
                </a:lnTo>
                <a:lnTo>
                  <a:pt x="78" y="38"/>
                </a:lnTo>
                <a:lnTo>
                  <a:pt x="74" y="23"/>
                </a:lnTo>
                <a:lnTo>
                  <a:pt x="66" y="12"/>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2" name="Freeform 310"/>
          <p:cNvSpPr>
            <a:spLocks/>
          </p:cNvSpPr>
          <p:nvPr/>
        </p:nvSpPr>
        <p:spPr bwMode="auto">
          <a:xfrm>
            <a:off x="7337425" y="2600995"/>
            <a:ext cx="31750" cy="36513"/>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6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6"/>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3" name="Freeform 311"/>
          <p:cNvSpPr>
            <a:spLocks/>
          </p:cNvSpPr>
          <p:nvPr/>
        </p:nvSpPr>
        <p:spPr bwMode="auto">
          <a:xfrm>
            <a:off x="75406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4" name="Freeform 312"/>
          <p:cNvSpPr>
            <a:spLocks/>
          </p:cNvSpPr>
          <p:nvPr/>
        </p:nvSpPr>
        <p:spPr bwMode="auto">
          <a:xfrm>
            <a:off x="7570788" y="233905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2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4" y="69"/>
                </a:lnTo>
                <a:lnTo>
                  <a:pt x="65" y="62"/>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5" name="Freeform 313"/>
          <p:cNvSpPr>
            <a:spLocks/>
          </p:cNvSpPr>
          <p:nvPr/>
        </p:nvSpPr>
        <p:spPr bwMode="auto">
          <a:xfrm>
            <a:off x="7570788" y="2227933"/>
            <a:ext cx="41275" cy="36512"/>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6 w 77"/>
              <a:gd name="T11" fmla="*/ 15 h 71"/>
              <a:gd name="T12" fmla="*/ 3 w 77"/>
              <a:gd name="T13" fmla="*/ 20 h 71"/>
              <a:gd name="T14" fmla="*/ 2 w 77"/>
              <a:gd name="T15" fmla="*/ 28 h 71"/>
              <a:gd name="T16" fmla="*/ 0 w 77"/>
              <a:gd name="T17" fmla="*/ 33 h 71"/>
              <a:gd name="T18" fmla="*/ 5 w 77"/>
              <a:gd name="T19" fmla="*/ 46 h 71"/>
              <a:gd name="T20" fmla="*/ 13 w 77"/>
              <a:gd name="T21" fmla="*/ 58 h 71"/>
              <a:gd name="T22" fmla="*/ 25 w 77"/>
              <a:gd name="T23" fmla="*/ 67 h 71"/>
              <a:gd name="T24" fmla="*/ 32 w 77"/>
              <a:gd name="T25" fmla="*/ 69 h 71"/>
              <a:gd name="T26" fmla="*/ 39 w 77"/>
              <a:gd name="T27" fmla="*/ 71 h 71"/>
              <a:gd name="T28" fmla="*/ 54 w 77"/>
              <a:gd name="T29" fmla="*/ 68 h 71"/>
              <a:gd name="T30" fmla="*/ 65 w 77"/>
              <a:gd name="T31" fmla="*/ 61 h 71"/>
              <a:gd name="T32" fmla="*/ 71 w 77"/>
              <a:gd name="T33" fmla="*/ 56 h 71"/>
              <a:gd name="T34" fmla="*/ 74 w 77"/>
              <a:gd name="T35" fmla="*/ 49 h 71"/>
              <a:gd name="T36" fmla="*/ 75 w 77"/>
              <a:gd name="T37" fmla="*/ 42 h 71"/>
              <a:gd name="T38" fmla="*/ 77 w 77"/>
              <a:gd name="T39" fmla="*/ 36 h 71"/>
              <a:gd name="T40" fmla="*/ 72 w 77"/>
              <a:gd name="T41" fmla="*/ 23 h 71"/>
              <a:gd name="T42" fmla="*/ 65 w 77"/>
              <a:gd name="T43" fmla="*/ 12 h 71"/>
              <a:gd name="T44" fmla="*/ 52 w 77"/>
              <a:gd name="T45" fmla="*/ 3 h 7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71"/>
              <a:gd name="T71" fmla="*/ 77 w 77"/>
              <a:gd name="T72" fmla="*/ 71 h 7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71">
                <a:moveTo>
                  <a:pt x="52" y="3"/>
                </a:moveTo>
                <a:lnTo>
                  <a:pt x="45" y="0"/>
                </a:lnTo>
                <a:lnTo>
                  <a:pt x="38" y="0"/>
                </a:lnTo>
                <a:lnTo>
                  <a:pt x="23" y="2"/>
                </a:lnTo>
                <a:lnTo>
                  <a:pt x="12" y="9"/>
                </a:lnTo>
                <a:lnTo>
                  <a:pt x="6" y="15"/>
                </a:lnTo>
                <a:lnTo>
                  <a:pt x="3" y="20"/>
                </a:lnTo>
                <a:lnTo>
                  <a:pt x="2" y="28"/>
                </a:lnTo>
                <a:lnTo>
                  <a:pt x="0" y="33"/>
                </a:lnTo>
                <a:lnTo>
                  <a:pt x="5" y="46"/>
                </a:lnTo>
                <a:lnTo>
                  <a:pt x="13" y="58"/>
                </a:lnTo>
                <a:lnTo>
                  <a:pt x="25" y="67"/>
                </a:lnTo>
                <a:lnTo>
                  <a:pt x="32" y="69"/>
                </a:lnTo>
                <a:lnTo>
                  <a:pt x="39" y="71"/>
                </a:lnTo>
                <a:lnTo>
                  <a:pt x="54" y="68"/>
                </a:lnTo>
                <a:lnTo>
                  <a:pt x="65" y="61"/>
                </a:lnTo>
                <a:lnTo>
                  <a:pt x="71" y="56"/>
                </a:lnTo>
                <a:lnTo>
                  <a:pt x="74" y="49"/>
                </a:lnTo>
                <a:lnTo>
                  <a:pt x="75" y="42"/>
                </a:lnTo>
                <a:lnTo>
                  <a:pt x="77" y="36"/>
                </a:lnTo>
                <a:lnTo>
                  <a:pt x="72"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6" name="Freeform 314"/>
          <p:cNvSpPr>
            <a:spLocks/>
          </p:cNvSpPr>
          <p:nvPr/>
        </p:nvSpPr>
        <p:spPr bwMode="auto">
          <a:xfrm>
            <a:off x="7772400" y="2367633"/>
            <a:ext cx="41275" cy="38100"/>
          </a:xfrm>
          <a:custGeom>
            <a:avLst/>
            <a:gdLst>
              <a:gd name="T0" fmla="*/ 53 w 78"/>
              <a:gd name="T1" fmla="*/ 3 h 72"/>
              <a:gd name="T2" fmla="*/ 46 w 78"/>
              <a:gd name="T3" fmla="*/ 0 h 72"/>
              <a:gd name="T4" fmla="*/ 39 w 78"/>
              <a:gd name="T5" fmla="*/ 0 h 72"/>
              <a:gd name="T6" fmla="*/ 25 w 78"/>
              <a:gd name="T7" fmla="*/ 1 h 72"/>
              <a:gd name="T8" fmla="*/ 12 w 78"/>
              <a:gd name="T9" fmla="*/ 9 h 72"/>
              <a:gd name="T10" fmla="*/ 3 w 78"/>
              <a:gd name="T11" fmla="*/ 20 h 72"/>
              <a:gd name="T12" fmla="*/ 1 w 78"/>
              <a:gd name="T13" fmla="*/ 27 h 72"/>
              <a:gd name="T14" fmla="*/ 0 w 78"/>
              <a:gd name="T15" fmla="*/ 33 h 72"/>
              <a:gd name="T16" fmla="*/ 4 w 78"/>
              <a:gd name="T17" fmla="*/ 47 h 72"/>
              <a:gd name="T18" fmla="*/ 13 w 78"/>
              <a:gd name="T19" fmla="*/ 59 h 72"/>
              <a:gd name="T20" fmla="*/ 25 w 78"/>
              <a:gd name="T21" fmla="*/ 68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3 w 78"/>
              <a:gd name="T37" fmla="*/ 23 h 72"/>
              <a:gd name="T38" fmla="*/ 66 w 78"/>
              <a:gd name="T39" fmla="*/ 11 h 72"/>
              <a:gd name="T40" fmla="*/ 53 w 78"/>
              <a:gd name="T41" fmla="*/ 3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3"/>
                </a:moveTo>
                <a:lnTo>
                  <a:pt x="46" y="0"/>
                </a:lnTo>
                <a:lnTo>
                  <a:pt x="39" y="0"/>
                </a:lnTo>
                <a:lnTo>
                  <a:pt x="25" y="1"/>
                </a:lnTo>
                <a:lnTo>
                  <a:pt x="12" y="9"/>
                </a:lnTo>
                <a:lnTo>
                  <a:pt x="3" y="20"/>
                </a:lnTo>
                <a:lnTo>
                  <a:pt x="1" y="27"/>
                </a:lnTo>
                <a:lnTo>
                  <a:pt x="0" y="33"/>
                </a:lnTo>
                <a:lnTo>
                  <a:pt x="4" y="47"/>
                </a:lnTo>
                <a:lnTo>
                  <a:pt x="13" y="59"/>
                </a:lnTo>
                <a:lnTo>
                  <a:pt x="25" y="68"/>
                </a:lnTo>
                <a:lnTo>
                  <a:pt x="32" y="70"/>
                </a:lnTo>
                <a:lnTo>
                  <a:pt x="40" y="72"/>
                </a:lnTo>
                <a:lnTo>
                  <a:pt x="55" y="69"/>
                </a:lnTo>
                <a:lnTo>
                  <a:pt x="66" y="62"/>
                </a:lnTo>
                <a:lnTo>
                  <a:pt x="75" y="50"/>
                </a:lnTo>
                <a:lnTo>
                  <a:pt x="76" y="43"/>
                </a:lnTo>
                <a:lnTo>
                  <a:pt x="78" y="37"/>
                </a:lnTo>
                <a:lnTo>
                  <a:pt x="73" y="23"/>
                </a:lnTo>
                <a:lnTo>
                  <a:pt x="66" y="11"/>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7" name="Freeform 315"/>
          <p:cNvSpPr>
            <a:spLocks/>
          </p:cNvSpPr>
          <p:nvPr/>
        </p:nvSpPr>
        <p:spPr bwMode="auto">
          <a:xfrm>
            <a:off x="7672388" y="2516858"/>
            <a:ext cx="39687" cy="36512"/>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8" name="Freeform 316"/>
          <p:cNvSpPr>
            <a:spLocks/>
          </p:cNvSpPr>
          <p:nvPr/>
        </p:nvSpPr>
        <p:spPr bwMode="auto">
          <a:xfrm>
            <a:off x="7459663" y="2300958"/>
            <a:ext cx="39687" cy="38100"/>
          </a:xfrm>
          <a:custGeom>
            <a:avLst/>
            <a:gdLst>
              <a:gd name="T0" fmla="*/ 52 w 76"/>
              <a:gd name="T1" fmla="*/ 3 h 71"/>
              <a:gd name="T2" fmla="*/ 45 w 76"/>
              <a:gd name="T3" fmla="*/ 0 h 71"/>
              <a:gd name="T4" fmla="*/ 38 w 76"/>
              <a:gd name="T5" fmla="*/ 0 h 71"/>
              <a:gd name="T6" fmla="*/ 23 w 76"/>
              <a:gd name="T7" fmla="*/ 1 h 71"/>
              <a:gd name="T8" fmla="*/ 12 w 76"/>
              <a:gd name="T9" fmla="*/ 9 h 71"/>
              <a:gd name="T10" fmla="*/ 3 w 76"/>
              <a:gd name="T11" fmla="*/ 20 h 71"/>
              <a:gd name="T12" fmla="*/ 2 w 76"/>
              <a:gd name="T13" fmla="*/ 27 h 71"/>
              <a:gd name="T14" fmla="*/ 0 w 76"/>
              <a:gd name="T15" fmla="*/ 33 h 71"/>
              <a:gd name="T16" fmla="*/ 3 w 76"/>
              <a:gd name="T17" fmla="*/ 48 h 71"/>
              <a:gd name="T18" fmla="*/ 12 w 76"/>
              <a:gd name="T19" fmla="*/ 59 h 71"/>
              <a:gd name="T20" fmla="*/ 25 w 76"/>
              <a:gd name="T21" fmla="*/ 68 h 71"/>
              <a:gd name="T22" fmla="*/ 32 w 76"/>
              <a:gd name="T23" fmla="*/ 71 h 71"/>
              <a:gd name="T24" fmla="*/ 39 w 76"/>
              <a:gd name="T25" fmla="*/ 71 h 71"/>
              <a:gd name="T26" fmla="*/ 53 w 76"/>
              <a:gd name="T27" fmla="*/ 69 h 71"/>
              <a:gd name="T28" fmla="*/ 65 w 76"/>
              <a:gd name="T29" fmla="*/ 62 h 71"/>
              <a:gd name="T30" fmla="*/ 74 w 76"/>
              <a:gd name="T31" fmla="*/ 50 h 71"/>
              <a:gd name="T32" fmla="*/ 75 w 76"/>
              <a:gd name="T33" fmla="*/ 43 h 71"/>
              <a:gd name="T34" fmla="*/ 76 w 76"/>
              <a:gd name="T35" fmla="*/ 37 h 71"/>
              <a:gd name="T36" fmla="*/ 74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8" y="0"/>
                </a:lnTo>
                <a:lnTo>
                  <a:pt x="23" y="1"/>
                </a:lnTo>
                <a:lnTo>
                  <a:pt x="12" y="9"/>
                </a:lnTo>
                <a:lnTo>
                  <a:pt x="3" y="20"/>
                </a:lnTo>
                <a:lnTo>
                  <a:pt x="2" y="27"/>
                </a:lnTo>
                <a:lnTo>
                  <a:pt x="0" y="33"/>
                </a:lnTo>
                <a:lnTo>
                  <a:pt x="3" y="48"/>
                </a:lnTo>
                <a:lnTo>
                  <a:pt x="12" y="59"/>
                </a:lnTo>
                <a:lnTo>
                  <a:pt x="25" y="68"/>
                </a:lnTo>
                <a:lnTo>
                  <a:pt x="32" y="71"/>
                </a:lnTo>
                <a:lnTo>
                  <a:pt x="39" y="71"/>
                </a:lnTo>
                <a:lnTo>
                  <a:pt x="53" y="69"/>
                </a:lnTo>
                <a:lnTo>
                  <a:pt x="65" y="62"/>
                </a:lnTo>
                <a:lnTo>
                  <a:pt x="74" y="50"/>
                </a:lnTo>
                <a:lnTo>
                  <a:pt x="75" y="43"/>
                </a:lnTo>
                <a:lnTo>
                  <a:pt x="76" y="37"/>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19" name="Freeform 317"/>
          <p:cNvSpPr>
            <a:spLocks/>
          </p:cNvSpPr>
          <p:nvPr/>
        </p:nvSpPr>
        <p:spPr bwMode="auto">
          <a:xfrm>
            <a:off x="7480300" y="2394620"/>
            <a:ext cx="39688" cy="38100"/>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0 h 71"/>
              <a:gd name="T12" fmla="*/ 1 w 76"/>
              <a:gd name="T13" fmla="*/ 28 h 71"/>
              <a:gd name="T14" fmla="*/ 0 w 76"/>
              <a:gd name="T15" fmla="*/ 33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69 h 71"/>
              <a:gd name="T28" fmla="*/ 64 w 76"/>
              <a:gd name="T29" fmla="*/ 62 h 71"/>
              <a:gd name="T30" fmla="*/ 73 w 76"/>
              <a:gd name="T31" fmla="*/ 51 h 71"/>
              <a:gd name="T32" fmla="*/ 74 w 76"/>
              <a:gd name="T33" fmla="*/ 43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0"/>
                </a:lnTo>
                <a:lnTo>
                  <a:pt x="1" y="28"/>
                </a:lnTo>
                <a:lnTo>
                  <a:pt x="0" y="33"/>
                </a:lnTo>
                <a:lnTo>
                  <a:pt x="2" y="48"/>
                </a:lnTo>
                <a:lnTo>
                  <a:pt x="11" y="59"/>
                </a:lnTo>
                <a:lnTo>
                  <a:pt x="24" y="68"/>
                </a:lnTo>
                <a:lnTo>
                  <a:pt x="31" y="71"/>
                </a:lnTo>
                <a:lnTo>
                  <a:pt x="38" y="71"/>
                </a:lnTo>
                <a:lnTo>
                  <a:pt x="53" y="69"/>
                </a:lnTo>
                <a:lnTo>
                  <a:pt x="64" y="62"/>
                </a:lnTo>
                <a:lnTo>
                  <a:pt x="73" y="51"/>
                </a:lnTo>
                <a:lnTo>
                  <a:pt x="74" y="43"/>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0" name="Freeform 318"/>
          <p:cNvSpPr>
            <a:spLocks/>
          </p:cNvSpPr>
          <p:nvPr/>
        </p:nvSpPr>
        <p:spPr bwMode="auto">
          <a:xfrm>
            <a:off x="7631113" y="23390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1" name="Freeform 319"/>
          <p:cNvSpPr>
            <a:spLocks/>
          </p:cNvSpPr>
          <p:nvPr/>
        </p:nvSpPr>
        <p:spPr bwMode="auto">
          <a:xfrm>
            <a:off x="7531100" y="2459708"/>
            <a:ext cx="39688" cy="38100"/>
          </a:xfrm>
          <a:custGeom>
            <a:avLst/>
            <a:gdLst>
              <a:gd name="T0" fmla="*/ 52 w 76"/>
              <a:gd name="T1" fmla="*/ 3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2" name="Freeform 320"/>
          <p:cNvSpPr>
            <a:spLocks/>
          </p:cNvSpPr>
          <p:nvPr/>
        </p:nvSpPr>
        <p:spPr bwMode="auto">
          <a:xfrm>
            <a:off x="7721600" y="2237458"/>
            <a:ext cx="31750" cy="36512"/>
          </a:xfrm>
          <a:custGeom>
            <a:avLst/>
            <a:gdLst>
              <a:gd name="T0" fmla="*/ 44 w 60"/>
              <a:gd name="T1" fmla="*/ 1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6 h 68"/>
              <a:gd name="T18" fmla="*/ 27 w 60"/>
              <a:gd name="T19" fmla="*/ 68 h 68"/>
              <a:gd name="T20" fmla="*/ 38 w 60"/>
              <a:gd name="T21" fmla="*/ 65 h 68"/>
              <a:gd name="T22" fmla="*/ 48 w 60"/>
              <a:gd name="T23" fmla="*/ 56 h 68"/>
              <a:gd name="T24" fmla="*/ 56 w 60"/>
              <a:gd name="T25" fmla="*/ 45 h 68"/>
              <a:gd name="T26" fmla="*/ 60 w 60"/>
              <a:gd name="T27" fmla="*/ 32 h 68"/>
              <a:gd name="T28" fmla="*/ 59 w 60"/>
              <a:gd name="T29" fmla="*/ 19 h 68"/>
              <a:gd name="T30" fmla="*/ 53 w 60"/>
              <a:gd name="T31" fmla="*/ 9 h 68"/>
              <a:gd name="T32" fmla="*/ 44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1"/>
                </a:moveTo>
                <a:lnTo>
                  <a:pt x="33" y="0"/>
                </a:lnTo>
                <a:lnTo>
                  <a:pt x="21" y="3"/>
                </a:lnTo>
                <a:lnTo>
                  <a:pt x="11" y="12"/>
                </a:lnTo>
                <a:lnTo>
                  <a:pt x="4" y="23"/>
                </a:lnTo>
                <a:lnTo>
                  <a:pt x="0" y="36"/>
                </a:lnTo>
                <a:lnTo>
                  <a:pt x="1" y="49"/>
                </a:lnTo>
                <a:lnTo>
                  <a:pt x="7" y="59"/>
                </a:lnTo>
                <a:lnTo>
                  <a:pt x="15" y="66"/>
                </a:lnTo>
                <a:lnTo>
                  <a:pt x="27" y="68"/>
                </a:lnTo>
                <a:lnTo>
                  <a:pt x="38" y="65"/>
                </a:lnTo>
                <a:lnTo>
                  <a:pt x="48" y="56"/>
                </a:lnTo>
                <a:lnTo>
                  <a:pt x="56" y="45"/>
                </a:lnTo>
                <a:lnTo>
                  <a:pt x="60" y="32"/>
                </a:lnTo>
                <a:lnTo>
                  <a:pt x="59" y="19"/>
                </a:lnTo>
                <a:lnTo>
                  <a:pt x="53" y="9"/>
                </a:lnTo>
                <a:lnTo>
                  <a:pt x="4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3" name="Freeform 321"/>
          <p:cNvSpPr>
            <a:spLocks/>
          </p:cNvSpPr>
          <p:nvPr/>
        </p:nvSpPr>
        <p:spPr bwMode="auto">
          <a:xfrm>
            <a:off x="7894638" y="2564483"/>
            <a:ext cx="30162" cy="34925"/>
          </a:xfrm>
          <a:custGeom>
            <a:avLst/>
            <a:gdLst>
              <a:gd name="T0" fmla="*/ 43 w 59"/>
              <a:gd name="T1" fmla="*/ 1 h 67"/>
              <a:gd name="T2" fmla="*/ 32 w 59"/>
              <a:gd name="T3" fmla="*/ 0 h 67"/>
              <a:gd name="T4" fmla="*/ 22 w 59"/>
              <a:gd name="T5" fmla="*/ 2 h 67"/>
              <a:gd name="T6" fmla="*/ 12 w 59"/>
              <a:gd name="T7" fmla="*/ 11 h 67"/>
              <a:gd name="T8" fmla="*/ 4 w 59"/>
              <a:gd name="T9" fmla="*/ 23 h 67"/>
              <a:gd name="T10" fmla="*/ 0 w 59"/>
              <a:gd name="T11" fmla="*/ 36 h 67"/>
              <a:gd name="T12" fmla="*/ 1 w 59"/>
              <a:gd name="T13" fmla="*/ 49 h 67"/>
              <a:gd name="T14" fmla="*/ 7 w 59"/>
              <a:gd name="T15" fmla="*/ 59 h 67"/>
              <a:gd name="T16" fmla="*/ 16 w 59"/>
              <a:gd name="T17" fmla="*/ 66 h 67"/>
              <a:gd name="T18" fmla="*/ 27 w 59"/>
              <a:gd name="T19" fmla="*/ 67 h 67"/>
              <a:gd name="T20" fmla="*/ 37 w 59"/>
              <a:gd name="T21" fmla="*/ 64 h 67"/>
              <a:gd name="T22" fmla="*/ 48 w 59"/>
              <a:gd name="T23" fmla="*/ 56 h 67"/>
              <a:gd name="T24" fmla="*/ 55 w 59"/>
              <a:gd name="T25" fmla="*/ 44 h 67"/>
              <a:gd name="T26" fmla="*/ 59 w 59"/>
              <a:gd name="T27" fmla="*/ 31 h 67"/>
              <a:gd name="T28" fmla="*/ 58 w 59"/>
              <a:gd name="T29" fmla="*/ 18 h 67"/>
              <a:gd name="T30" fmla="*/ 52 w 59"/>
              <a:gd name="T31" fmla="*/ 8 h 67"/>
              <a:gd name="T32" fmla="*/ 43 w 59"/>
              <a:gd name="T33" fmla="*/ 1 h 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7"/>
              <a:gd name="T53" fmla="*/ 59 w 59"/>
              <a:gd name="T54" fmla="*/ 67 h 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7">
                <a:moveTo>
                  <a:pt x="43" y="1"/>
                </a:moveTo>
                <a:lnTo>
                  <a:pt x="32" y="0"/>
                </a:lnTo>
                <a:lnTo>
                  <a:pt x="22" y="2"/>
                </a:lnTo>
                <a:lnTo>
                  <a:pt x="12" y="11"/>
                </a:lnTo>
                <a:lnTo>
                  <a:pt x="4" y="23"/>
                </a:lnTo>
                <a:lnTo>
                  <a:pt x="0" y="36"/>
                </a:lnTo>
                <a:lnTo>
                  <a:pt x="1" y="49"/>
                </a:lnTo>
                <a:lnTo>
                  <a:pt x="7" y="59"/>
                </a:lnTo>
                <a:lnTo>
                  <a:pt x="16" y="66"/>
                </a:lnTo>
                <a:lnTo>
                  <a:pt x="27" y="67"/>
                </a:lnTo>
                <a:lnTo>
                  <a:pt x="37" y="64"/>
                </a:lnTo>
                <a:lnTo>
                  <a:pt x="48" y="56"/>
                </a:lnTo>
                <a:lnTo>
                  <a:pt x="55" y="44"/>
                </a:lnTo>
                <a:lnTo>
                  <a:pt x="59" y="31"/>
                </a:lnTo>
                <a:lnTo>
                  <a:pt x="58" y="18"/>
                </a:lnTo>
                <a:lnTo>
                  <a:pt x="52"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4" name="Freeform 322"/>
          <p:cNvSpPr>
            <a:spLocks/>
          </p:cNvSpPr>
          <p:nvPr/>
        </p:nvSpPr>
        <p:spPr bwMode="auto">
          <a:xfrm>
            <a:off x="7591425" y="254543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6 w 76"/>
              <a:gd name="T11" fmla="*/ 14 h 70"/>
              <a:gd name="T12" fmla="*/ 3 w 76"/>
              <a:gd name="T13" fmla="*/ 20 h 70"/>
              <a:gd name="T14" fmla="*/ 1 w 76"/>
              <a:gd name="T15" fmla="*/ 27 h 70"/>
              <a:gd name="T16" fmla="*/ 0 w 76"/>
              <a:gd name="T17" fmla="*/ 33 h 70"/>
              <a:gd name="T18" fmla="*/ 4 w 76"/>
              <a:gd name="T19" fmla="*/ 46 h 70"/>
              <a:gd name="T20" fmla="*/ 13 w 76"/>
              <a:gd name="T21" fmla="*/ 57 h 70"/>
              <a:gd name="T22" fmla="*/ 24 w 76"/>
              <a:gd name="T23" fmla="*/ 66 h 70"/>
              <a:gd name="T24" fmla="*/ 31 w 76"/>
              <a:gd name="T25" fmla="*/ 69 h 70"/>
              <a:gd name="T26" fmla="*/ 39 w 76"/>
              <a:gd name="T27" fmla="*/ 70 h 70"/>
              <a:gd name="T28" fmla="*/ 53 w 76"/>
              <a:gd name="T29" fmla="*/ 67 h 70"/>
              <a:gd name="T30" fmla="*/ 65 w 76"/>
              <a:gd name="T31" fmla="*/ 60 h 70"/>
              <a:gd name="T32" fmla="*/ 70 w 76"/>
              <a:gd name="T33" fmla="*/ 56 h 70"/>
              <a:gd name="T34" fmla="*/ 73 w 76"/>
              <a:gd name="T35" fmla="*/ 49 h 70"/>
              <a:gd name="T36" fmla="*/ 75 w 76"/>
              <a:gd name="T37" fmla="*/ 41 h 70"/>
              <a:gd name="T38" fmla="*/ 76 w 76"/>
              <a:gd name="T39" fmla="*/ 36 h 70"/>
              <a:gd name="T40" fmla="*/ 72 w 76"/>
              <a:gd name="T41" fmla="*/ 23 h 70"/>
              <a:gd name="T42" fmla="*/ 65 w 76"/>
              <a:gd name="T43" fmla="*/ 11 h 70"/>
              <a:gd name="T44" fmla="*/ 52 w 76"/>
              <a:gd name="T45" fmla="*/ 2 h 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6"/>
              <a:gd name="T70" fmla="*/ 0 h 70"/>
              <a:gd name="T71" fmla="*/ 76 w 76"/>
              <a:gd name="T72" fmla="*/ 70 h 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6" h="70">
                <a:moveTo>
                  <a:pt x="52" y="2"/>
                </a:moveTo>
                <a:lnTo>
                  <a:pt x="44" y="0"/>
                </a:lnTo>
                <a:lnTo>
                  <a:pt x="37" y="0"/>
                </a:lnTo>
                <a:lnTo>
                  <a:pt x="23" y="1"/>
                </a:lnTo>
                <a:lnTo>
                  <a:pt x="11" y="8"/>
                </a:lnTo>
                <a:lnTo>
                  <a:pt x="6" y="14"/>
                </a:lnTo>
                <a:lnTo>
                  <a:pt x="3" y="20"/>
                </a:lnTo>
                <a:lnTo>
                  <a:pt x="1" y="27"/>
                </a:lnTo>
                <a:lnTo>
                  <a:pt x="0" y="33"/>
                </a:lnTo>
                <a:lnTo>
                  <a:pt x="4" y="46"/>
                </a:lnTo>
                <a:lnTo>
                  <a:pt x="13" y="57"/>
                </a:lnTo>
                <a:lnTo>
                  <a:pt x="24" y="66"/>
                </a:lnTo>
                <a:lnTo>
                  <a:pt x="31" y="69"/>
                </a:lnTo>
                <a:lnTo>
                  <a:pt x="39" y="70"/>
                </a:lnTo>
                <a:lnTo>
                  <a:pt x="53" y="67"/>
                </a:lnTo>
                <a:lnTo>
                  <a:pt x="65" y="60"/>
                </a:lnTo>
                <a:lnTo>
                  <a:pt x="70" y="56"/>
                </a:lnTo>
                <a:lnTo>
                  <a:pt x="73" y="49"/>
                </a:lnTo>
                <a:lnTo>
                  <a:pt x="75" y="41"/>
                </a:lnTo>
                <a:lnTo>
                  <a:pt x="76" y="36"/>
                </a:lnTo>
                <a:lnTo>
                  <a:pt x="72"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5" name="Freeform 323"/>
          <p:cNvSpPr>
            <a:spLocks/>
          </p:cNvSpPr>
          <p:nvPr/>
        </p:nvSpPr>
        <p:spPr bwMode="auto">
          <a:xfrm>
            <a:off x="7802563" y="2488283"/>
            <a:ext cx="31750" cy="36512"/>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7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7"/>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6" name="Freeform 324"/>
          <p:cNvSpPr>
            <a:spLocks/>
          </p:cNvSpPr>
          <p:nvPr/>
        </p:nvSpPr>
        <p:spPr bwMode="auto">
          <a:xfrm>
            <a:off x="7469188" y="2516858"/>
            <a:ext cx="41275"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1"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7" name="Freeform 325"/>
          <p:cNvSpPr>
            <a:spLocks/>
          </p:cNvSpPr>
          <p:nvPr/>
        </p:nvSpPr>
        <p:spPr bwMode="auto">
          <a:xfrm>
            <a:off x="7388225" y="2478758"/>
            <a:ext cx="41275" cy="38100"/>
          </a:xfrm>
          <a:custGeom>
            <a:avLst/>
            <a:gdLst>
              <a:gd name="T0" fmla="*/ 52 w 76"/>
              <a:gd name="T1" fmla="*/ 3 h 70"/>
              <a:gd name="T2" fmla="*/ 45 w 76"/>
              <a:gd name="T3" fmla="*/ 0 h 70"/>
              <a:gd name="T4" fmla="*/ 38 w 76"/>
              <a:gd name="T5" fmla="*/ 0 h 70"/>
              <a:gd name="T6" fmla="*/ 23 w 76"/>
              <a:gd name="T7" fmla="*/ 1 h 70"/>
              <a:gd name="T8" fmla="*/ 12 w 76"/>
              <a:gd name="T9" fmla="*/ 8 h 70"/>
              <a:gd name="T10" fmla="*/ 3 w 76"/>
              <a:gd name="T11" fmla="*/ 20 h 70"/>
              <a:gd name="T12" fmla="*/ 2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4 w 76"/>
              <a:gd name="T31" fmla="*/ 50 h 70"/>
              <a:gd name="T32" fmla="*/ 75 w 76"/>
              <a:gd name="T33" fmla="*/ 43 h 70"/>
              <a:gd name="T34" fmla="*/ 76 w 76"/>
              <a:gd name="T35" fmla="*/ 37 h 70"/>
              <a:gd name="T36" fmla="*/ 74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2"/>
                </a:lnTo>
                <a:lnTo>
                  <a:pt x="74" y="50"/>
                </a:lnTo>
                <a:lnTo>
                  <a:pt x="75" y="43"/>
                </a:lnTo>
                <a:lnTo>
                  <a:pt x="76" y="37"/>
                </a:lnTo>
                <a:lnTo>
                  <a:pt x="74"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8" name="Freeform 326"/>
          <p:cNvSpPr>
            <a:spLocks/>
          </p:cNvSpPr>
          <p:nvPr/>
        </p:nvSpPr>
        <p:spPr bwMode="auto">
          <a:xfrm>
            <a:off x="7439025" y="2218408"/>
            <a:ext cx="41275" cy="36512"/>
          </a:xfrm>
          <a:custGeom>
            <a:avLst/>
            <a:gdLst>
              <a:gd name="T0" fmla="*/ 52 w 77"/>
              <a:gd name="T1" fmla="*/ 2 h 70"/>
              <a:gd name="T2" fmla="*/ 45 w 77"/>
              <a:gd name="T3" fmla="*/ 0 h 70"/>
              <a:gd name="T4" fmla="*/ 38 w 77"/>
              <a:gd name="T5" fmla="*/ 0 h 70"/>
              <a:gd name="T6" fmla="*/ 23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3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3" y="1"/>
                </a:lnTo>
                <a:lnTo>
                  <a:pt x="12" y="8"/>
                </a:lnTo>
                <a:lnTo>
                  <a:pt x="3" y="20"/>
                </a:lnTo>
                <a:lnTo>
                  <a:pt x="2" y="27"/>
                </a:lnTo>
                <a:lnTo>
                  <a:pt x="0" y="33"/>
                </a:lnTo>
                <a:lnTo>
                  <a:pt x="3" y="47"/>
                </a:lnTo>
                <a:lnTo>
                  <a:pt x="12" y="59"/>
                </a:lnTo>
                <a:lnTo>
                  <a:pt x="25" y="67"/>
                </a:lnTo>
                <a:lnTo>
                  <a:pt x="32" y="70"/>
                </a:lnTo>
                <a:lnTo>
                  <a:pt x="39" y="70"/>
                </a:lnTo>
                <a:lnTo>
                  <a:pt x="53"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29" name="Freeform 327"/>
          <p:cNvSpPr>
            <a:spLocks/>
          </p:cNvSpPr>
          <p:nvPr/>
        </p:nvSpPr>
        <p:spPr bwMode="auto">
          <a:xfrm>
            <a:off x="7824788" y="2283495"/>
            <a:ext cx="39687" cy="36513"/>
          </a:xfrm>
          <a:custGeom>
            <a:avLst/>
            <a:gdLst>
              <a:gd name="T0" fmla="*/ 51 w 76"/>
              <a:gd name="T1" fmla="*/ 3 h 71"/>
              <a:gd name="T2" fmla="*/ 44 w 76"/>
              <a:gd name="T3" fmla="*/ 0 h 71"/>
              <a:gd name="T4" fmla="*/ 37 w 76"/>
              <a:gd name="T5" fmla="*/ 0 h 71"/>
              <a:gd name="T6" fmla="*/ 23 w 76"/>
              <a:gd name="T7" fmla="*/ 2 h 71"/>
              <a:gd name="T8" fmla="*/ 11 w 76"/>
              <a:gd name="T9" fmla="*/ 9 h 71"/>
              <a:gd name="T10" fmla="*/ 2 w 76"/>
              <a:gd name="T11" fmla="*/ 21 h 71"/>
              <a:gd name="T12" fmla="*/ 1 w 76"/>
              <a:gd name="T13" fmla="*/ 28 h 71"/>
              <a:gd name="T14" fmla="*/ 0 w 76"/>
              <a:gd name="T15" fmla="*/ 34 h 71"/>
              <a:gd name="T16" fmla="*/ 2 w 76"/>
              <a:gd name="T17" fmla="*/ 48 h 71"/>
              <a:gd name="T18" fmla="*/ 11 w 76"/>
              <a:gd name="T19" fmla="*/ 59 h 71"/>
              <a:gd name="T20" fmla="*/ 24 w 76"/>
              <a:gd name="T21" fmla="*/ 68 h 71"/>
              <a:gd name="T22" fmla="*/ 31 w 76"/>
              <a:gd name="T23" fmla="*/ 71 h 71"/>
              <a:gd name="T24" fmla="*/ 38 w 76"/>
              <a:gd name="T25" fmla="*/ 71 h 71"/>
              <a:gd name="T26" fmla="*/ 53 w 76"/>
              <a:gd name="T27" fmla="*/ 70 h 71"/>
              <a:gd name="T28" fmla="*/ 64 w 76"/>
              <a:gd name="T29" fmla="*/ 62 h 71"/>
              <a:gd name="T30" fmla="*/ 73 w 76"/>
              <a:gd name="T31" fmla="*/ 51 h 71"/>
              <a:gd name="T32" fmla="*/ 74 w 76"/>
              <a:gd name="T33" fmla="*/ 44 h 71"/>
              <a:gd name="T34" fmla="*/ 76 w 76"/>
              <a:gd name="T35" fmla="*/ 38 h 71"/>
              <a:gd name="T36" fmla="*/ 73 w 76"/>
              <a:gd name="T37" fmla="*/ 23 h 71"/>
              <a:gd name="T38" fmla="*/ 64 w 76"/>
              <a:gd name="T39" fmla="*/ 12 h 71"/>
              <a:gd name="T40" fmla="*/ 51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1" y="3"/>
                </a:moveTo>
                <a:lnTo>
                  <a:pt x="44" y="0"/>
                </a:lnTo>
                <a:lnTo>
                  <a:pt x="37" y="0"/>
                </a:lnTo>
                <a:lnTo>
                  <a:pt x="23" y="2"/>
                </a:lnTo>
                <a:lnTo>
                  <a:pt x="11" y="9"/>
                </a:lnTo>
                <a:lnTo>
                  <a:pt x="2" y="21"/>
                </a:lnTo>
                <a:lnTo>
                  <a:pt x="1" y="28"/>
                </a:lnTo>
                <a:lnTo>
                  <a:pt x="0" y="34"/>
                </a:lnTo>
                <a:lnTo>
                  <a:pt x="2" y="48"/>
                </a:lnTo>
                <a:lnTo>
                  <a:pt x="11" y="59"/>
                </a:lnTo>
                <a:lnTo>
                  <a:pt x="24" y="68"/>
                </a:lnTo>
                <a:lnTo>
                  <a:pt x="31" y="71"/>
                </a:lnTo>
                <a:lnTo>
                  <a:pt x="38" y="71"/>
                </a:lnTo>
                <a:lnTo>
                  <a:pt x="53" y="70"/>
                </a:lnTo>
                <a:lnTo>
                  <a:pt x="64" y="62"/>
                </a:lnTo>
                <a:lnTo>
                  <a:pt x="73" y="51"/>
                </a:lnTo>
                <a:lnTo>
                  <a:pt x="74" y="44"/>
                </a:lnTo>
                <a:lnTo>
                  <a:pt x="76" y="38"/>
                </a:lnTo>
                <a:lnTo>
                  <a:pt x="73" y="23"/>
                </a:lnTo>
                <a:lnTo>
                  <a:pt x="64" y="12"/>
                </a:lnTo>
                <a:lnTo>
                  <a:pt x="51"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0" name="Freeform 328"/>
          <p:cNvSpPr>
            <a:spLocks/>
          </p:cNvSpPr>
          <p:nvPr/>
        </p:nvSpPr>
        <p:spPr bwMode="auto">
          <a:xfrm>
            <a:off x="6615113" y="2134270"/>
            <a:ext cx="41275" cy="36513"/>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1" name="Freeform 329"/>
          <p:cNvSpPr>
            <a:spLocks/>
          </p:cNvSpPr>
          <p:nvPr/>
        </p:nvSpPr>
        <p:spPr bwMode="auto">
          <a:xfrm>
            <a:off x="6686550" y="2050133"/>
            <a:ext cx="39688" cy="36512"/>
          </a:xfrm>
          <a:custGeom>
            <a:avLst/>
            <a:gdLst>
              <a:gd name="T0" fmla="*/ 52 w 76"/>
              <a:gd name="T1" fmla="*/ 2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2" name="Freeform 330"/>
          <p:cNvSpPr>
            <a:spLocks/>
          </p:cNvSpPr>
          <p:nvPr/>
        </p:nvSpPr>
        <p:spPr bwMode="auto">
          <a:xfrm>
            <a:off x="6665913" y="2050133"/>
            <a:ext cx="31750" cy="36512"/>
          </a:xfrm>
          <a:custGeom>
            <a:avLst/>
            <a:gdLst>
              <a:gd name="T0" fmla="*/ 45 w 60"/>
              <a:gd name="T1" fmla="*/ 1 h 68"/>
              <a:gd name="T2" fmla="*/ 33 w 60"/>
              <a:gd name="T3" fmla="*/ 0 h 68"/>
              <a:gd name="T4" fmla="*/ 22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1"/>
                </a:moveTo>
                <a:lnTo>
                  <a:pt x="33" y="0"/>
                </a:lnTo>
                <a:lnTo>
                  <a:pt x="22" y="3"/>
                </a:lnTo>
                <a:lnTo>
                  <a:pt x="11"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3" name="Freeform 331"/>
          <p:cNvSpPr>
            <a:spLocks/>
          </p:cNvSpPr>
          <p:nvPr/>
        </p:nvSpPr>
        <p:spPr bwMode="auto">
          <a:xfrm>
            <a:off x="6778625" y="2124745"/>
            <a:ext cx="39688" cy="36513"/>
          </a:xfrm>
          <a:custGeom>
            <a:avLst/>
            <a:gdLst>
              <a:gd name="T0" fmla="*/ 52 w 76"/>
              <a:gd name="T1" fmla="*/ 3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4" name="Freeform 332"/>
          <p:cNvSpPr>
            <a:spLocks/>
          </p:cNvSpPr>
          <p:nvPr/>
        </p:nvSpPr>
        <p:spPr bwMode="auto">
          <a:xfrm>
            <a:off x="6889750" y="2086645"/>
            <a:ext cx="39688" cy="38100"/>
          </a:xfrm>
          <a:custGeom>
            <a:avLst/>
            <a:gdLst>
              <a:gd name="T0" fmla="*/ 52 w 76"/>
              <a:gd name="T1" fmla="*/ 3 h 71"/>
              <a:gd name="T2" fmla="*/ 45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5" name="Freeform 333"/>
          <p:cNvSpPr>
            <a:spLocks/>
          </p:cNvSpPr>
          <p:nvPr/>
        </p:nvSpPr>
        <p:spPr bwMode="auto">
          <a:xfrm>
            <a:off x="6970713" y="2050133"/>
            <a:ext cx="39687" cy="36512"/>
          </a:xfrm>
          <a:custGeom>
            <a:avLst/>
            <a:gdLst>
              <a:gd name="T0" fmla="*/ 51 w 76"/>
              <a:gd name="T1" fmla="*/ 2 h 70"/>
              <a:gd name="T2" fmla="*/ 44 w 76"/>
              <a:gd name="T3" fmla="*/ 0 h 70"/>
              <a:gd name="T4" fmla="*/ 37 w 76"/>
              <a:gd name="T5" fmla="*/ 0 h 70"/>
              <a:gd name="T6" fmla="*/ 23 w 76"/>
              <a:gd name="T7" fmla="*/ 1 h 70"/>
              <a:gd name="T8" fmla="*/ 11 w 76"/>
              <a:gd name="T9" fmla="*/ 8 h 70"/>
              <a:gd name="T10" fmla="*/ 2 w 76"/>
              <a:gd name="T11" fmla="*/ 20 h 70"/>
              <a:gd name="T12" fmla="*/ 1 w 76"/>
              <a:gd name="T13" fmla="*/ 27 h 70"/>
              <a:gd name="T14" fmla="*/ 0 w 76"/>
              <a:gd name="T15" fmla="*/ 33 h 70"/>
              <a:gd name="T16" fmla="*/ 2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1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1" y="2"/>
                </a:moveTo>
                <a:lnTo>
                  <a:pt x="44" y="0"/>
                </a:lnTo>
                <a:lnTo>
                  <a:pt x="37" y="0"/>
                </a:lnTo>
                <a:lnTo>
                  <a:pt x="23" y="1"/>
                </a:lnTo>
                <a:lnTo>
                  <a:pt x="11" y="8"/>
                </a:lnTo>
                <a:lnTo>
                  <a:pt x="2" y="20"/>
                </a:lnTo>
                <a:lnTo>
                  <a:pt x="1" y="27"/>
                </a:lnTo>
                <a:lnTo>
                  <a:pt x="0" y="33"/>
                </a:lnTo>
                <a:lnTo>
                  <a:pt x="2"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6" name="Freeform 334"/>
          <p:cNvSpPr>
            <a:spLocks/>
          </p:cNvSpPr>
          <p:nvPr/>
        </p:nvSpPr>
        <p:spPr bwMode="auto">
          <a:xfrm>
            <a:off x="6545263" y="1696120"/>
            <a:ext cx="30162" cy="36513"/>
          </a:xfrm>
          <a:custGeom>
            <a:avLst/>
            <a:gdLst>
              <a:gd name="T0" fmla="*/ 43 w 59"/>
              <a:gd name="T1" fmla="*/ 2 h 68"/>
              <a:gd name="T2" fmla="*/ 32 w 59"/>
              <a:gd name="T3" fmla="*/ 0 h 68"/>
              <a:gd name="T4" fmla="*/ 22 w 59"/>
              <a:gd name="T5" fmla="*/ 3 h 68"/>
              <a:gd name="T6" fmla="*/ 11 w 59"/>
              <a:gd name="T7" fmla="*/ 12 h 68"/>
              <a:gd name="T8" fmla="*/ 4 w 59"/>
              <a:gd name="T9" fmla="*/ 23 h 68"/>
              <a:gd name="T10" fmla="*/ 0 w 59"/>
              <a:gd name="T11" fmla="*/ 36 h 68"/>
              <a:gd name="T12" fmla="*/ 1 w 59"/>
              <a:gd name="T13" fmla="*/ 49 h 68"/>
              <a:gd name="T14" fmla="*/ 7 w 59"/>
              <a:gd name="T15" fmla="*/ 59 h 68"/>
              <a:gd name="T16" fmla="*/ 16 w 59"/>
              <a:gd name="T17" fmla="*/ 66 h 68"/>
              <a:gd name="T18" fmla="*/ 27 w 59"/>
              <a:gd name="T19" fmla="*/ 68 h 68"/>
              <a:gd name="T20" fmla="*/ 37 w 59"/>
              <a:gd name="T21" fmla="*/ 65 h 68"/>
              <a:gd name="T22" fmla="*/ 48 w 59"/>
              <a:gd name="T23" fmla="*/ 56 h 68"/>
              <a:gd name="T24" fmla="*/ 55 w 59"/>
              <a:gd name="T25" fmla="*/ 45 h 68"/>
              <a:gd name="T26" fmla="*/ 59 w 59"/>
              <a:gd name="T27" fmla="*/ 32 h 68"/>
              <a:gd name="T28" fmla="*/ 58 w 59"/>
              <a:gd name="T29" fmla="*/ 19 h 68"/>
              <a:gd name="T30" fmla="*/ 52 w 59"/>
              <a:gd name="T31" fmla="*/ 9 h 68"/>
              <a:gd name="T32" fmla="*/ 43 w 59"/>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2"/>
                </a:moveTo>
                <a:lnTo>
                  <a:pt x="32" y="0"/>
                </a:lnTo>
                <a:lnTo>
                  <a:pt x="22" y="3"/>
                </a:lnTo>
                <a:lnTo>
                  <a:pt x="11" y="12"/>
                </a:lnTo>
                <a:lnTo>
                  <a:pt x="4" y="23"/>
                </a:lnTo>
                <a:lnTo>
                  <a:pt x="0" y="36"/>
                </a:lnTo>
                <a:lnTo>
                  <a:pt x="1" y="49"/>
                </a:lnTo>
                <a:lnTo>
                  <a:pt x="7" y="59"/>
                </a:lnTo>
                <a:lnTo>
                  <a:pt x="16" y="66"/>
                </a:lnTo>
                <a:lnTo>
                  <a:pt x="27" y="68"/>
                </a:lnTo>
                <a:lnTo>
                  <a:pt x="37" y="65"/>
                </a:lnTo>
                <a:lnTo>
                  <a:pt x="48" y="56"/>
                </a:lnTo>
                <a:lnTo>
                  <a:pt x="55" y="45"/>
                </a:lnTo>
                <a:lnTo>
                  <a:pt x="59" y="32"/>
                </a:lnTo>
                <a:lnTo>
                  <a:pt x="58" y="19"/>
                </a:lnTo>
                <a:lnTo>
                  <a:pt x="52" y="9"/>
                </a:lnTo>
                <a:lnTo>
                  <a:pt x="4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7" name="Freeform 335"/>
          <p:cNvSpPr>
            <a:spLocks/>
          </p:cNvSpPr>
          <p:nvPr/>
        </p:nvSpPr>
        <p:spPr bwMode="auto">
          <a:xfrm>
            <a:off x="6746875" y="1835820"/>
            <a:ext cx="31750" cy="36513"/>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5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5"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8" name="Freeform 336"/>
          <p:cNvSpPr>
            <a:spLocks/>
          </p:cNvSpPr>
          <p:nvPr/>
        </p:nvSpPr>
        <p:spPr bwMode="auto">
          <a:xfrm>
            <a:off x="6645275" y="1985045"/>
            <a:ext cx="31750" cy="36513"/>
          </a:xfrm>
          <a:custGeom>
            <a:avLst/>
            <a:gdLst>
              <a:gd name="T0" fmla="*/ 45 w 61"/>
              <a:gd name="T1" fmla="*/ 2 h 68"/>
              <a:gd name="T2" fmla="*/ 33 w 61"/>
              <a:gd name="T3" fmla="*/ 0 h 68"/>
              <a:gd name="T4" fmla="*/ 22 w 61"/>
              <a:gd name="T5" fmla="*/ 3 h 68"/>
              <a:gd name="T6" fmla="*/ 12 w 61"/>
              <a:gd name="T7" fmla="*/ 12 h 68"/>
              <a:gd name="T8" fmla="*/ 4 w 61"/>
              <a:gd name="T9" fmla="*/ 23 h 68"/>
              <a:gd name="T10" fmla="*/ 0 w 61"/>
              <a:gd name="T11" fmla="*/ 36 h 68"/>
              <a:gd name="T12" fmla="*/ 2 w 61"/>
              <a:gd name="T13" fmla="*/ 49 h 68"/>
              <a:gd name="T14" fmla="*/ 7 w 61"/>
              <a:gd name="T15" fmla="*/ 59 h 68"/>
              <a:gd name="T16" fmla="*/ 16 w 61"/>
              <a:gd name="T17" fmla="*/ 66 h 68"/>
              <a:gd name="T18" fmla="*/ 27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3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4" y="23"/>
                </a:lnTo>
                <a:lnTo>
                  <a:pt x="0" y="36"/>
                </a:lnTo>
                <a:lnTo>
                  <a:pt x="2" y="49"/>
                </a:lnTo>
                <a:lnTo>
                  <a:pt x="7" y="59"/>
                </a:lnTo>
                <a:lnTo>
                  <a:pt x="16" y="66"/>
                </a:lnTo>
                <a:lnTo>
                  <a:pt x="27" y="68"/>
                </a:lnTo>
                <a:lnTo>
                  <a:pt x="39" y="65"/>
                </a:lnTo>
                <a:lnTo>
                  <a:pt x="49" y="56"/>
                </a:lnTo>
                <a:lnTo>
                  <a:pt x="56" y="45"/>
                </a:lnTo>
                <a:lnTo>
                  <a:pt x="61"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39" name="Freeform 337"/>
          <p:cNvSpPr>
            <a:spLocks/>
          </p:cNvSpPr>
          <p:nvPr/>
        </p:nvSpPr>
        <p:spPr bwMode="auto">
          <a:xfrm>
            <a:off x="6596063" y="1807245"/>
            <a:ext cx="39687" cy="38100"/>
          </a:xfrm>
          <a:custGeom>
            <a:avLst/>
            <a:gdLst>
              <a:gd name="T0" fmla="*/ 52 w 77"/>
              <a:gd name="T1" fmla="*/ 2 h 70"/>
              <a:gd name="T2" fmla="*/ 45 w 77"/>
              <a:gd name="T3" fmla="*/ 0 h 70"/>
              <a:gd name="T4" fmla="*/ 38 w 77"/>
              <a:gd name="T5" fmla="*/ 0 h 70"/>
              <a:gd name="T6" fmla="*/ 24 w 77"/>
              <a:gd name="T7" fmla="*/ 1 h 70"/>
              <a:gd name="T8" fmla="*/ 12 w 77"/>
              <a:gd name="T9" fmla="*/ 8 h 70"/>
              <a:gd name="T10" fmla="*/ 3 w 77"/>
              <a:gd name="T11" fmla="*/ 20 h 70"/>
              <a:gd name="T12" fmla="*/ 2 w 77"/>
              <a:gd name="T13" fmla="*/ 27 h 70"/>
              <a:gd name="T14" fmla="*/ 0 w 77"/>
              <a:gd name="T15" fmla="*/ 33 h 70"/>
              <a:gd name="T16" fmla="*/ 3 w 77"/>
              <a:gd name="T17" fmla="*/ 47 h 70"/>
              <a:gd name="T18" fmla="*/ 12 w 77"/>
              <a:gd name="T19" fmla="*/ 59 h 70"/>
              <a:gd name="T20" fmla="*/ 25 w 77"/>
              <a:gd name="T21" fmla="*/ 67 h 70"/>
              <a:gd name="T22" fmla="*/ 32 w 77"/>
              <a:gd name="T23" fmla="*/ 70 h 70"/>
              <a:gd name="T24" fmla="*/ 39 w 77"/>
              <a:gd name="T25" fmla="*/ 70 h 70"/>
              <a:gd name="T26" fmla="*/ 54 w 77"/>
              <a:gd name="T27" fmla="*/ 69 h 70"/>
              <a:gd name="T28" fmla="*/ 65 w 77"/>
              <a:gd name="T29" fmla="*/ 61 h 70"/>
              <a:gd name="T30" fmla="*/ 74 w 77"/>
              <a:gd name="T31" fmla="*/ 50 h 70"/>
              <a:gd name="T32" fmla="*/ 75 w 77"/>
              <a:gd name="T33" fmla="*/ 43 h 70"/>
              <a:gd name="T34" fmla="*/ 77 w 77"/>
              <a:gd name="T35" fmla="*/ 37 h 70"/>
              <a:gd name="T36" fmla="*/ 74 w 77"/>
              <a:gd name="T37" fmla="*/ 23 h 70"/>
              <a:gd name="T38" fmla="*/ 65 w 77"/>
              <a:gd name="T39" fmla="*/ 11 h 70"/>
              <a:gd name="T40" fmla="*/ 52 w 77"/>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0"/>
              <a:gd name="T65" fmla="*/ 77 w 77"/>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0">
                <a:moveTo>
                  <a:pt x="52" y="2"/>
                </a:moveTo>
                <a:lnTo>
                  <a:pt x="45" y="0"/>
                </a:lnTo>
                <a:lnTo>
                  <a:pt x="38" y="0"/>
                </a:lnTo>
                <a:lnTo>
                  <a:pt x="24" y="1"/>
                </a:lnTo>
                <a:lnTo>
                  <a:pt x="12" y="8"/>
                </a:lnTo>
                <a:lnTo>
                  <a:pt x="3" y="20"/>
                </a:lnTo>
                <a:lnTo>
                  <a:pt x="2" y="27"/>
                </a:lnTo>
                <a:lnTo>
                  <a:pt x="0" y="33"/>
                </a:lnTo>
                <a:lnTo>
                  <a:pt x="3" y="47"/>
                </a:lnTo>
                <a:lnTo>
                  <a:pt x="12" y="59"/>
                </a:lnTo>
                <a:lnTo>
                  <a:pt x="25" y="67"/>
                </a:lnTo>
                <a:lnTo>
                  <a:pt x="32" y="70"/>
                </a:lnTo>
                <a:lnTo>
                  <a:pt x="39" y="70"/>
                </a:lnTo>
                <a:lnTo>
                  <a:pt x="54" y="69"/>
                </a:lnTo>
                <a:lnTo>
                  <a:pt x="65" y="61"/>
                </a:lnTo>
                <a:lnTo>
                  <a:pt x="74" y="50"/>
                </a:lnTo>
                <a:lnTo>
                  <a:pt x="75" y="43"/>
                </a:lnTo>
                <a:lnTo>
                  <a:pt x="77" y="37"/>
                </a:lnTo>
                <a:lnTo>
                  <a:pt x="74"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0" name="Freeform 338"/>
          <p:cNvSpPr>
            <a:spLocks/>
          </p:cNvSpPr>
          <p:nvPr/>
        </p:nvSpPr>
        <p:spPr bwMode="auto">
          <a:xfrm>
            <a:off x="6686550" y="1704058"/>
            <a:ext cx="39688"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1" name="Freeform 339"/>
          <p:cNvSpPr>
            <a:spLocks/>
          </p:cNvSpPr>
          <p:nvPr/>
        </p:nvSpPr>
        <p:spPr bwMode="auto">
          <a:xfrm>
            <a:off x="6867525" y="2032670"/>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4 h 68"/>
              <a:gd name="T10" fmla="*/ 0 w 60"/>
              <a:gd name="T11" fmla="*/ 36 h 68"/>
              <a:gd name="T12" fmla="*/ 1 w 60"/>
              <a:gd name="T13" fmla="*/ 49 h 68"/>
              <a:gd name="T14" fmla="*/ 7 w 60"/>
              <a:gd name="T15" fmla="*/ 60 h 68"/>
              <a:gd name="T16" fmla="*/ 15 w 60"/>
              <a:gd name="T17" fmla="*/ 67 h 68"/>
              <a:gd name="T18" fmla="*/ 27 w 60"/>
              <a:gd name="T19" fmla="*/ 68 h 68"/>
              <a:gd name="T20" fmla="*/ 39 w 60"/>
              <a:gd name="T21" fmla="*/ 65 h 68"/>
              <a:gd name="T22" fmla="*/ 49 w 60"/>
              <a:gd name="T23" fmla="*/ 57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4"/>
                </a:lnTo>
                <a:lnTo>
                  <a:pt x="0" y="36"/>
                </a:lnTo>
                <a:lnTo>
                  <a:pt x="1" y="49"/>
                </a:lnTo>
                <a:lnTo>
                  <a:pt x="7" y="60"/>
                </a:lnTo>
                <a:lnTo>
                  <a:pt x="15" y="67"/>
                </a:lnTo>
                <a:lnTo>
                  <a:pt x="27" y="68"/>
                </a:lnTo>
                <a:lnTo>
                  <a:pt x="39" y="65"/>
                </a:lnTo>
                <a:lnTo>
                  <a:pt x="49" y="57"/>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2" name="Freeform 340"/>
          <p:cNvSpPr>
            <a:spLocks/>
          </p:cNvSpPr>
          <p:nvPr/>
        </p:nvSpPr>
        <p:spPr bwMode="auto">
          <a:xfrm>
            <a:off x="6564313" y="2013620"/>
            <a:ext cx="31750" cy="34925"/>
          </a:xfrm>
          <a:custGeom>
            <a:avLst/>
            <a:gdLst>
              <a:gd name="T0" fmla="*/ 45 w 61"/>
              <a:gd name="T1" fmla="*/ 2 h 68"/>
              <a:gd name="T2" fmla="*/ 34 w 61"/>
              <a:gd name="T3" fmla="*/ 0 h 68"/>
              <a:gd name="T4" fmla="*/ 22 w 61"/>
              <a:gd name="T5" fmla="*/ 3 h 68"/>
              <a:gd name="T6" fmla="*/ 12 w 61"/>
              <a:gd name="T7" fmla="*/ 12 h 68"/>
              <a:gd name="T8" fmla="*/ 5 w 61"/>
              <a:gd name="T9" fmla="*/ 24 h 68"/>
              <a:gd name="T10" fmla="*/ 0 w 61"/>
              <a:gd name="T11" fmla="*/ 36 h 68"/>
              <a:gd name="T12" fmla="*/ 2 w 61"/>
              <a:gd name="T13" fmla="*/ 49 h 68"/>
              <a:gd name="T14" fmla="*/ 8 w 61"/>
              <a:gd name="T15" fmla="*/ 60 h 68"/>
              <a:gd name="T16" fmla="*/ 16 w 61"/>
              <a:gd name="T17" fmla="*/ 67 h 68"/>
              <a:gd name="T18" fmla="*/ 28 w 61"/>
              <a:gd name="T19" fmla="*/ 68 h 68"/>
              <a:gd name="T20" fmla="*/ 39 w 61"/>
              <a:gd name="T21" fmla="*/ 65 h 68"/>
              <a:gd name="T22" fmla="*/ 49 w 61"/>
              <a:gd name="T23" fmla="*/ 57 h 68"/>
              <a:gd name="T24" fmla="*/ 57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4" y="0"/>
                </a:lnTo>
                <a:lnTo>
                  <a:pt x="22" y="3"/>
                </a:lnTo>
                <a:lnTo>
                  <a:pt x="12" y="12"/>
                </a:lnTo>
                <a:lnTo>
                  <a:pt x="5" y="24"/>
                </a:lnTo>
                <a:lnTo>
                  <a:pt x="0" y="36"/>
                </a:lnTo>
                <a:lnTo>
                  <a:pt x="2" y="49"/>
                </a:lnTo>
                <a:lnTo>
                  <a:pt x="8" y="60"/>
                </a:lnTo>
                <a:lnTo>
                  <a:pt x="16" y="67"/>
                </a:lnTo>
                <a:lnTo>
                  <a:pt x="28" y="68"/>
                </a:lnTo>
                <a:lnTo>
                  <a:pt x="39" y="65"/>
                </a:lnTo>
                <a:lnTo>
                  <a:pt x="49" y="57"/>
                </a:lnTo>
                <a:lnTo>
                  <a:pt x="57"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3" name="Freeform 341"/>
          <p:cNvSpPr>
            <a:spLocks/>
          </p:cNvSpPr>
          <p:nvPr/>
        </p:nvSpPr>
        <p:spPr bwMode="auto">
          <a:xfrm>
            <a:off x="6777038" y="1958058"/>
            <a:ext cx="31750" cy="34925"/>
          </a:xfrm>
          <a:custGeom>
            <a:avLst/>
            <a:gdLst>
              <a:gd name="T0" fmla="*/ 45 w 61"/>
              <a:gd name="T1" fmla="*/ 2 h 68"/>
              <a:gd name="T2" fmla="*/ 33 w 61"/>
              <a:gd name="T3" fmla="*/ 0 h 68"/>
              <a:gd name="T4" fmla="*/ 22 w 61"/>
              <a:gd name="T5" fmla="*/ 3 h 68"/>
              <a:gd name="T6" fmla="*/ 12 w 61"/>
              <a:gd name="T7" fmla="*/ 12 h 68"/>
              <a:gd name="T8" fmla="*/ 5 w 61"/>
              <a:gd name="T9" fmla="*/ 23 h 68"/>
              <a:gd name="T10" fmla="*/ 0 w 61"/>
              <a:gd name="T11" fmla="*/ 36 h 68"/>
              <a:gd name="T12" fmla="*/ 2 w 61"/>
              <a:gd name="T13" fmla="*/ 49 h 68"/>
              <a:gd name="T14" fmla="*/ 7 w 61"/>
              <a:gd name="T15" fmla="*/ 59 h 68"/>
              <a:gd name="T16" fmla="*/ 16 w 61"/>
              <a:gd name="T17" fmla="*/ 67 h 68"/>
              <a:gd name="T18" fmla="*/ 28 w 61"/>
              <a:gd name="T19" fmla="*/ 68 h 68"/>
              <a:gd name="T20" fmla="*/ 39 w 61"/>
              <a:gd name="T21" fmla="*/ 65 h 68"/>
              <a:gd name="T22" fmla="*/ 49 w 61"/>
              <a:gd name="T23" fmla="*/ 56 h 68"/>
              <a:gd name="T24" fmla="*/ 56 w 61"/>
              <a:gd name="T25" fmla="*/ 45 h 68"/>
              <a:gd name="T26" fmla="*/ 61 w 61"/>
              <a:gd name="T27" fmla="*/ 32 h 68"/>
              <a:gd name="T28" fmla="*/ 59 w 61"/>
              <a:gd name="T29" fmla="*/ 19 h 68"/>
              <a:gd name="T30" fmla="*/ 54 w 61"/>
              <a:gd name="T31" fmla="*/ 9 h 68"/>
              <a:gd name="T32" fmla="*/ 45 w 61"/>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8"/>
              <a:gd name="T53" fmla="*/ 61 w 6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8">
                <a:moveTo>
                  <a:pt x="45" y="2"/>
                </a:moveTo>
                <a:lnTo>
                  <a:pt x="33" y="0"/>
                </a:lnTo>
                <a:lnTo>
                  <a:pt x="22" y="3"/>
                </a:lnTo>
                <a:lnTo>
                  <a:pt x="12" y="12"/>
                </a:lnTo>
                <a:lnTo>
                  <a:pt x="5" y="23"/>
                </a:lnTo>
                <a:lnTo>
                  <a:pt x="0" y="36"/>
                </a:lnTo>
                <a:lnTo>
                  <a:pt x="2" y="49"/>
                </a:lnTo>
                <a:lnTo>
                  <a:pt x="7" y="59"/>
                </a:lnTo>
                <a:lnTo>
                  <a:pt x="16" y="67"/>
                </a:lnTo>
                <a:lnTo>
                  <a:pt x="28" y="68"/>
                </a:lnTo>
                <a:lnTo>
                  <a:pt x="39" y="65"/>
                </a:lnTo>
                <a:lnTo>
                  <a:pt x="49" y="56"/>
                </a:lnTo>
                <a:lnTo>
                  <a:pt x="56" y="45"/>
                </a:lnTo>
                <a:lnTo>
                  <a:pt x="61" y="32"/>
                </a:lnTo>
                <a:lnTo>
                  <a:pt x="59" y="19"/>
                </a:lnTo>
                <a:lnTo>
                  <a:pt x="54"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4" name="Freeform 342"/>
          <p:cNvSpPr>
            <a:spLocks/>
          </p:cNvSpPr>
          <p:nvPr/>
        </p:nvSpPr>
        <p:spPr bwMode="auto">
          <a:xfrm>
            <a:off x="6797675" y="1751683"/>
            <a:ext cx="41275" cy="38100"/>
          </a:xfrm>
          <a:custGeom>
            <a:avLst/>
            <a:gdLst>
              <a:gd name="T0" fmla="*/ 52 w 78"/>
              <a:gd name="T1" fmla="*/ 3 h 71"/>
              <a:gd name="T2" fmla="*/ 45 w 78"/>
              <a:gd name="T3" fmla="*/ 0 h 71"/>
              <a:gd name="T4" fmla="*/ 38 w 78"/>
              <a:gd name="T5" fmla="*/ 0 h 71"/>
              <a:gd name="T6" fmla="*/ 23 w 78"/>
              <a:gd name="T7" fmla="*/ 2 h 71"/>
              <a:gd name="T8" fmla="*/ 12 w 78"/>
              <a:gd name="T9" fmla="*/ 8 h 71"/>
              <a:gd name="T10" fmla="*/ 6 w 78"/>
              <a:gd name="T11" fmla="*/ 13 h 71"/>
              <a:gd name="T12" fmla="*/ 3 w 78"/>
              <a:gd name="T13" fmla="*/ 19 h 71"/>
              <a:gd name="T14" fmla="*/ 2 w 78"/>
              <a:gd name="T15" fmla="*/ 26 h 71"/>
              <a:gd name="T16" fmla="*/ 0 w 78"/>
              <a:gd name="T17" fmla="*/ 32 h 71"/>
              <a:gd name="T18" fmla="*/ 2 w 78"/>
              <a:gd name="T19" fmla="*/ 39 h 71"/>
              <a:gd name="T20" fmla="*/ 4 w 78"/>
              <a:gd name="T21" fmla="*/ 46 h 71"/>
              <a:gd name="T22" fmla="*/ 13 w 78"/>
              <a:gd name="T23" fmla="*/ 58 h 71"/>
              <a:gd name="T24" fmla="*/ 26 w 78"/>
              <a:gd name="T25" fmla="*/ 67 h 71"/>
              <a:gd name="T26" fmla="*/ 33 w 78"/>
              <a:gd name="T27" fmla="*/ 69 h 71"/>
              <a:gd name="T28" fmla="*/ 40 w 78"/>
              <a:gd name="T29" fmla="*/ 71 h 71"/>
              <a:gd name="T30" fmla="*/ 55 w 78"/>
              <a:gd name="T31" fmla="*/ 68 h 71"/>
              <a:gd name="T32" fmla="*/ 66 w 78"/>
              <a:gd name="T33" fmla="*/ 62 h 71"/>
              <a:gd name="T34" fmla="*/ 72 w 78"/>
              <a:gd name="T35" fmla="*/ 57 h 71"/>
              <a:gd name="T36" fmla="*/ 75 w 78"/>
              <a:gd name="T37" fmla="*/ 51 h 71"/>
              <a:gd name="T38" fmla="*/ 76 w 78"/>
              <a:gd name="T39" fmla="*/ 44 h 71"/>
              <a:gd name="T40" fmla="*/ 78 w 78"/>
              <a:gd name="T41" fmla="*/ 38 h 71"/>
              <a:gd name="T42" fmla="*/ 76 w 78"/>
              <a:gd name="T43" fmla="*/ 31 h 71"/>
              <a:gd name="T44" fmla="*/ 74 w 78"/>
              <a:gd name="T45" fmla="*/ 23 h 71"/>
              <a:gd name="T46" fmla="*/ 65 w 78"/>
              <a:gd name="T47" fmla="*/ 12 h 71"/>
              <a:gd name="T48" fmla="*/ 52 w 78"/>
              <a:gd name="T49" fmla="*/ 3 h 7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8"/>
              <a:gd name="T76" fmla="*/ 0 h 71"/>
              <a:gd name="T77" fmla="*/ 78 w 78"/>
              <a:gd name="T78" fmla="*/ 71 h 7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8" h="71">
                <a:moveTo>
                  <a:pt x="52" y="3"/>
                </a:moveTo>
                <a:lnTo>
                  <a:pt x="45" y="0"/>
                </a:lnTo>
                <a:lnTo>
                  <a:pt x="38" y="0"/>
                </a:lnTo>
                <a:lnTo>
                  <a:pt x="23" y="2"/>
                </a:lnTo>
                <a:lnTo>
                  <a:pt x="12" y="8"/>
                </a:lnTo>
                <a:lnTo>
                  <a:pt x="6" y="13"/>
                </a:lnTo>
                <a:lnTo>
                  <a:pt x="3" y="19"/>
                </a:lnTo>
                <a:lnTo>
                  <a:pt x="2" y="26"/>
                </a:lnTo>
                <a:lnTo>
                  <a:pt x="0" y="32"/>
                </a:lnTo>
                <a:lnTo>
                  <a:pt x="2" y="39"/>
                </a:lnTo>
                <a:lnTo>
                  <a:pt x="4" y="46"/>
                </a:lnTo>
                <a:lnTo>
                  <a:pt x="13" y="58"/>
                </a:lnTo>
                <a:lnTo>
                  <a:pt x="26" y="67"/>
                </a:lnTo>
                <a:lnTo>
                  <a:pt x="33" y="69"/>
                </a:lnTo>
                <a:lnTo>
                  <a:pt x="40" y="71"/>
                </a:lnTo>
                <a:lnTo>
                  <a:pt x="55" y="68"/>
                </a:lnTo>
                <a:lnTo>
                  <a:pt x="66" y="62"/>
                </a:lnTo>
                <a:lnTo>
                  <a:pt x="72" y="57"/>
                </a:lnTo>
                <a:lnTo>
                  <a:pt x="75" y="51"/>
                </a:lnTo>
                <a:lnTo>
                  <a:pt x="76" y="44"/>
                </a:lnTo>
                <a:lnTo>
                  <a:pt x="78" y="38"/>
                </a:lnTo>
                <a:lnTo>
                  <a:pt x="76" y="31"/>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5" name="Freeform 343"/>
          <p:cNvSpPr>
            <a:spLocks/>
          </p:cNvSpPr>
          <p:nvPr/>
        </p:nvSpPr>
        <p:spPr bwMode="auto">
          <a:xfrm>
            <a:off x="6797675" y="1640558"/>
            <a:ext cx="41275" cy="38100"/>
          </a:xfrm>
          <a:custGeom>
            <a:avLst/>
            <a:gdLst>
              <a:gd name="T0" fmla="*/ 53 w 78"/>
              <a:gd name="T1" fmla="*/ 2 h 72"/>
              <a:gd name="T2" fmla="*/ 46 w 78"/>
              <a:gd name="T3" fmla="*/ 0 h 72"/>
              <a:gd name="T4" fmla="*/ 39 w 78"/>
              <a:gd name="T5" fmla="*/ 0 h 72"/>
              <a:gd name="T6" fmla="*/ 25 w 78"/>
              <a:gd name="T7" fmla="*/ 1 h 72"/>
              <a:gd name="T8" fmla="*/ 12 w 78"/>
              <a:gd name="T9" fmla="*/ 8 h 72"/>
              <a:gd name="T10" fmla="*/ 3 w 78"/>
              <a:gd name="T11" fmla="*/ 20 h 72"/>
              <a:gd name="T12" fmla="*/ 2 w 78"/>
              <a:gd name="T13" fmla="*/ 27 h 72"/>
              <a:gd name="T14" fmla="*/ 0 w 78"/>
              <a:gd name="T15" fmla="*/ 33 h 72"/>
              <a:gd name="T16" fmla="*/ 4 w 78"/>
              <a:gd name="T17" fmla="*/ 47 h 72"/>
              <a:gd name="T18" fmla="*/ 13 w 78"/>
              <a:gd name="T19" fmla="*/ 59 h 72"/>
              <a:gd name="T20" fmla="*/ 25 w 78"/>
              <a:gd name="T21" fmla="*/ 67 h 72"/>
              <a:gd name="T22" fmla="*/ 32 w 78"/>
              <a:gd name="T23" fmla="*/ 70 h 72"/>
              <a:gd name="T24" fmla="*/ 40 w 78"/>
              <a:gd name="T25" fmla="*/ 72 h 72"/>
              <a:gd name="T26" fmla="*/ 55 w 78"/>
              <a:gd name="T27" fmla="*/ 69 h 72"/>
              <a:gd name="T28" fmla="*/ 66 w 78"/>
              <a:gd name="T29" fmla="*/ 62 h 72"/>
              <a:gd name="T30" fmla="*/ 75 w 78"/>
              <a:gd name="T31" fmla="*/ 50 h 72"/>
              <a:gd name="T32" fmla="*/ 76 w 78"/>
              <a:gd name="T33" fmla="*/ 43 h 72"/>
              <a:gd name="T34" fmla="*/ 78 w 78"/>
              <a:gd name="T35" fmla="*/ 37 h 72"/>
              <a:gd name="T36" fmla="*/ 74 w 78"/>
              <a:gd name="T37" fmla="*/ 23 h 72"/>
              <a:gd name="T38" fmla="*/ 66 w 78"/>
              <a:gd name="T39" fmla="*/ 11 h 72"/>
              <a:gd name="T40" fmla="*/ 53 w 78"/>
              <a:gd name="T41" fmla="*/ 2 h 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8"/>
              <a:gd name="T64" fmla="*/ 0 h 72"/>
              <a:gd name="T65" fmla="*/ 78 w 78"/>
              <a:gd name="T66" fmla="*/ 72 h 7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8" h="72">
                <a:moveTo>
                  <a:pt x="53" y="2"/>
                </a:moveTo>
                <a:lnTo>
                  <a:pt x="46" y="0"/>
                </a:lnTo>
                <a:lnTo>
                  <a:pt x="39" y="0"/>
                </a:lnTo>
                <a:lnTo>
                  <a:pt x="25" y="1"/>
                </a:lnTo>
                <a:lnTo>
                  <a:pt x="12" y="8"/>
                </a:lnTo>
                <a:lnTo>
                  <a:pt x="3" y="20"/>
                </a:lnTo>
                <a:lnTo>
                  <a:pt x="2" y="27"/>
                </a:lnTo>
                <a:lnTo>
                  <a:pt x="0" y="33"/>
                </a:lnTo>
                <a:lnTo>
                  <a:pt x="4" y="47"/>
                </a:lnTo>
                <a:lnTo>
                  <a:pt x="13" y="59"/>
                </a:lnTo>
                <a:lnTo>
                  <a:pt x="25" y="67"/>
                </a:lnTo>
                <a:lnTo>
                  <a:pt x="32" y="70"/>
                </a:lnTo>
                <a:lnTo>
                  <a:pt x="40" y="72"/>
                </a:lnTo>
                <a:lnTo>
                  <a:pt x="55" y="69"/>
                </a:lnTo>
                <a:lnTo>
                  <a:pt x="66" y="62"/>
                </a:lnTo>
                <a:lnTo>
                  <a:pt x="75" y="50"/>
                </a:lnTo>
                <a:lnTo>
                  <a:pt x="76" y="43"/>
                </a:lnTo>
                <a:lnTo>
                  <a:pt x="78" y="37"/>
                </a:lnTo>
                <a:lnTo>
                  <a:pt x="74" y="23"/>
                </a:lnTo>
                <a:lnTo>
                  <a:pt x="66" y="11"/>
                </a:lnTo>
                <a:lnTo>
                  <a:pt x="53"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6" name="Freeform 344"/>
          <p:cNvSpPr>
            <a:spLocks/>
          </p:cNvSpPr>
          <p:nvPr/>
        </p:nvSpPr>
        <p:spPr bwMode="auto">
          <a:xfrm>
            <a:off x="7000875" y="1778670"/>
            <a:ext cx="39688" cy="38100"/>
          </a:xfrm>
          <a:custGeom>
            <a:avLst/>
            <a:gdLst>
              <a:gd name="T0" fmla="*/ 52 w 77"/>
              <a:gd name="T1" fmla="*/ 3 h 71"/>
              <a:gd name="T2" fmla="*/ 45 w 77"/>
              <a:gd name="T3" fmla="*/ 0 h 71"/>
              <a:gd name="T4" fmla="*/ 38 w 77"/>
              <a:gd name="T5" fmla="*/ 0 h 71"/>
              <a:gd name="T6" fmla="*/ 23 w 77"/>
              <a:gd name="T7" fmla="*/ 2 h 71"/>
              <a:gd name="T8" fmla="*/ 12 w 77"/>
              <a:gd name="T9" fmla="*/ 9 h 71"/>
              <a:gd name="T10" fmla="*/ 3 w 77"/>
              <a:gd name="T11" fmla="*/ 20 h 71"/>
              <a:gd name="T12" fmla="*/ 2 w 77"/>
              <a:gd name="T13" fmla="*/ 28 h 71"/>
              <a:gd name="T14" fmla="*/ 0 w 77"/>
              <a:gd name="T15" fmla="*/ 33 h 71"/>
              <a:gd name="T16" fmla="*/ 3 w 77"/>
              <a:gd name="T17" fmla="*/ 48 h 71"/>
              <a:gd name="T18" fmla="*/ 12 w 77"/>
              <a:gd name="T19" fmla="*/ 59 h 71"/>
              <a:gd name="T20" fmla="*/ 25 w 77"/>
              <a:gd name="T21" fmla="*/ 68 h 71"/>
              <a:gd name="T22" fmla="*/ 32 w 77"/>
              <a:gd name="T23" fmla="*/ 71 h 71"/>
              <a:gd name="T24" fmla="*/ 39 w 77"/>
              <a:gd name="T25" fmla="*/ 71 h 71"/>
              <a:gd name="T26" fmla="*/ 54 w 77"/>
              <a:gd name="T27" fmla="*/ 69 h 71"/>
              <a:gd name="T28" fmla="*/ 65 w 77"/>
              <a:gd name="T29" fmla="*/ 62 h 71"/>
              <a:gd name="T30" fmla="*/ 74 w 77"/>
              <a:gd name="T31" fmla="*/ 51 h 71"/>
              <a:gd name="T32" fmla="*/ 75 w 77"/>
              <a:gd name="T33" fmla="*/ 43 h 71"/>
              <a:gd name="T34" fmla="*/ 77 w 77"/>
              <a:gd name="T35" fmla="*/ 38 h 71"/>
              <a:gd name="T36" fmla="*/ 74 w 77"/>
              <a:gd name="T37" fmla="*/ 23 h 71"/>
              <a:gd name="T38" fmla="*/ 65 w 77"/>
              <a:gd name="T39" fmla="*/ 12 h 71"/>
              <a:gd name="T40" fmla="*/ 52 w 77"/>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1"/>
              <a:gd name="T65" fmla="*/ 77 w 77"/>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1">
                <a:moveTo>
                  <a:pt x="52" y="3"/>
                </a:moveTo>
                <a:lnTo>
                  <a:pt x="45" y="0"/>
                </a:lnTo>
                <a:lnTo>
                  <a:pt x="38" y="0"/>
                </a:lnTo>
                <a:lnTo>
                  <a:pt x="23" y="2"/>
                </a:lnTo>
                <a:lnTo>
                  <a:pt x="12" y="9"/>
                </a:lnTo>
                <a:lnTo>
                  <a:pt x="3" y="20"/>
                </a:lnTo>
                <a:lnTo>
                  <a:pt x="2" y="28"/>
                </a:lnTo>
                <a:lnTo>
                  <a:pt x="0" y="33"/>
                </a:lnTo>
                <a:lnTo>
                  <a:pt x="3" y="48"/>
                </a:lnTo>
                <a:lnTo>
                  <a:pt x="12" y="59"/>
                </a:lnTo>
                <a:lnTo>
                  <a:pt x="25" y="68"/>
                </a:lnTo>
                <a:lnTo>
                  <a:pt x="32" y="71"/>
                </a:lnTo>
                <a:lnTo>
                  <a:pt x="39" y="71"/>
                </a:lnTo>
                <a:lnTo>
                  <a:pt x="54" y="69"/>
                </a:lnTo>
                <a:lnTo>
                  <a:pt x="65" y="62"/>
                </a:lnTo>
                <a:lnTo>
                  <a:pt x="74" y="51"/>
                </a:lnTo>
                <a:lnTo>
                  <a:pt x="75" y="43"/>
                </a:lnTo>
                <a:lnTo>
                  <a:pt x="77" y="38"/>
                </a:lnTo>
                <a:lnTo>
                  <a:pt x="74"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7" name="Freeform 345"/>
          <p:cNvSpPr>
            <a:spLocks/>
          </p:cNvSpPr>
          <p:nvPr/>
        </p:nvSpPr>
        <p:spPr bwMode="auto">
          <a:xfrm>
            <a:off x="6899275" y="1929483"/>
            <a:ext cx="39688" cy="36512"/>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4 w 76"/>
              <a:gd name="T29" fmla="*/ 62 h 70"/>
              <a:gd name="T30" fmla="*/ 73 w 76"/>
              <a:gd name="T31" fmla="*/ 50 h 70"/>
              <a:gd name="T32" fmla="*/ 75 w 76"/>
              <a:gd name="T33" fmla="*/ 43 h 70"/>
              <a:gd name="T34" fmla="*/ 76 w 76"/>
              <a:gd name="T35" fmla="*/ 37 h 70"/>
              <a:gd name="T36" fmla="*/ 73 w 76"/>
              <a:gd name="T37" fmla="*/ 23 h 70"/>
              <a:gd name="T38" fmla="*/ 64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4" y="62"/>
                </a:lnTo>
                <a:lnTo>
                  <a:pt x="73" y="50"/>
                </a:lnTo>
                <a:lnTo>
                  <a:pt x="75" y="43"/>
                </a:lnTo>
                <a:lnTo>
                  <a:pt x="76" y="37"/>
                </a:lnTo>
                <a:lnTo>
                  <a:pt x="73" y="23"/>
                </a:lnTo>
                <a:lnTo>
                  <a:pt x="64"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8" name="Freeform 346"/>
          <p:cNvSpPr>
            <a:spLocks/>
          </p:cNvSpPr>
          <p:nvPr/>
        </p:nvSpPr>
        <p:spPr bwMode="auto">
          <a:xfrm>
            <a:off x="6686550" y="1715170"/>
            <a:ext cx="39688" cy="36513"/>
          </a:xfrm>
          <a:custGeom>
            <a:avLst/>
            <a:gdLst>
              <a:gd name="T0" fmla="*/ 52 w 76"/>
              <a:gd name="T1" fmla="*/ 3 h 70"/>
              <a:gd name="T2" fmla="*/ 45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1" y="8"/>
                </a:lnTo>
                <a:lnTo>
                  <a:pt x="3" y="20"/>
                </a:lnTo>
                <a:lnTo>
                  <a:pt x="1" y="27"/>
                </a:lnTo>
                <a:lnTo>
                  <a:pt x="0" y="33"/>
                </a:lnTo>
                <a:lnTo>
                  <a:pt x="3" y="47"/>
                </a:lnTo>
                <a:lnTo>
                  <a:pt x="11" y="59"/>
                </a:lnTo>
                <a:lnTo>
                  <a:pt x="24" y="67"/>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49" name="Freeform 347"/>
          <p:cNvSpPr>
            <a:spLocks/>
          </p:cNvSpPr>
          <p:nvPr/>
        </p:nvSpPr>
        <p:spPr bwMode="auto">
          <a:xfrm>
            <a:off x="6707188" y="1807245"/>
            <a:ext cx="39687" cy="38100"/>
          </a:xfrm>
          <a:custGeom>
            <a:avLst/>
            <a:gdLst>
              <a:gd name="T0" fmla="*/ 52 w 76"/>
              <a:gd name="T1" fmla="*/ 2 h 70"/>
              <a:gd name="T2" fmla="*/ 44 w 76"/>
              <a:gd name="T3" fmla="*/ 0 h 70"/>
              <a:gd name="T4" fmla="*/ 37 w 76"/>
              <a:gd name="T5" fmla="*/ 0 h 70"/>
              <a:gd name="T6" fmla="*/ 23 w 76"/>
              <a:gd name="T7" fmla="*/ 1 h 70"/>
              <a:gd name="T8" fmla="*/ 11 w 76"/>
              <a:gd name="T9" fmla="*/ 8 h 70"/>
              <a:gd name="T10" fmla="*/ 3 w 76"/>
              <a:gd name="T11" fmla="*/ 20 h 70"/>
              <a:gd name="T12" fmla="*/ 1 w 76"/>
              <a:gd name="T13" fmla="*/ 27 h 70"/>
              <a:gd name="T14" fmla="*/ 0 w 76"/>
              <a:gd name="T15" fmla="*/ 33 h 70"/>
              <a:gd name="T16" fmla="*/ 3 w 76"/>
              <a:gd name="T17" fmla="*/ 47 h 70"/>
              <a:gd name="T18" fmla="*/ 11 w 76"/>
              <a:gd name="T19" fmla="*/ 59 h 70"/>
              <a:gd name="T20" fmla="*/ 24 w 76"/>
              <a:gd name="T21" fmla="*/ 67 h 70"/>
              <a:gd name="T22" fmla="*/ 31 w 76"/>
              <a:gd name="T23" fmla="*/ 70 h 70"/>
              <a:gd name="T24" fmla="*/ 39 w 76"/>
              <a:gd name="T25" fmla="*/ 70 h 70"/>
              <a:gd name="T26" fmla="*/ 53 w 76"/>
              <a:gd name="T27" fmla="*/ 69 h 70"/>
              <a:gd name="T28" fmla="*/ 65 w 76"/>
              <a:gd name="T29" fmla="*/ 61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4" y="0"/>
                </a:lnTo>
                <a:lnTo>
                  <a:pt x="37" y="0"/>
                </a:lnTo>
                <a:lnTo>
                  <a:pt x="23" y="1"/>
                </a:lnTo>
                <a:lnTo>
                  <a:pt x="11" y="8"/>
                </a:lnTo>
                <a:lnTo>
                  <a:pt x="3" y="20"/>
                </a:lnTo>
                <a:lnTo>
                  <a:pt x="1" y="27"/>
                </a:lnTo>
                <a:lnTo>
                  <a:pt x="0" y="33"/>
                </a:lnTo>
                <a:lnTo>
                  <a:pt x="3" y="47"/>
                </a:lnTo>
                <a:lnTo>
                  <a:pt x="11" y="59"/>
                </a:lnTo>
                <a:lnTo>
                  <a:pt x="24" y="67"/>
                </a:lnTo>
                <a:lnTo>
                  <a:pt x="31" y="70"/>
                </a:lnTo>
                <a:lnTo>
                  <a:pt x="39" y="70"/>
                </a:lnTo>
                <a:lnTo>
                  <a:pt x="53" y="69"/>
                </a:lnTo>
                <a:lnTo>
                  <a:pt x="65" y="61"/>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0" name="Freeform 348"/>
          <p:cNvSpPr>
            <a:spLocks/>
          </p:cNvSpPr>
          <p:nvPr/>
        </p:nvSpPr>
        <p:spPr bwMode="auto">
          <a:xfrm>
            <a:off x="6858000" y="1753270"/>
            <a:ext cx="31750" cy="34925"/>
          </a:xfrm>
          <a:custGeom>
            <a:avLst/>
            <a:gdLst>
              <a:gd name="T0" fmla="*/ 43 w 60"/>
              <a:gd name="T1" fmla="*/ 1 h 66"/>
              <a:gd name="T2" fmla="*/ 32 w 60"/>
              <a:gd name="T3" fmla="*/ 0 h 66"/>
              <a:gd name="T4" fmla="*/ 22 w 60"/>
              <a:gd name="T5" fmla="*/ 3 h 66"/>
              <a:gd name="T6" fmla="*/ 11 w 60"/>
              <a:gd name="T7" fmla="*/ 10 h 66"/>
              <a:gd name="T8" fmla="*/ 4 w 60"/>
              <a:gd name="T9" fmla="*/ 21 h 66"/>
              <a:gd name="T10" fmla="*/ 0 w 60"/>
              <a:gd name="T11" fmla="*/ 34 h 66"/>
              <a:gd name="T12" fmla="*/ 1 w 60"/>
              <a:gd name="T13" fmla="*/ 47 h 66"/>
              <a:gd name="T14" fmla="*/ 7 w 60"/>
              <a:gd name="T15" fmla="*/ 57 h 66"/>
              <a:gd name="T16" fmla="*/ 17 w 60"/>
              <a:gd name="T17" fmla="*/ 65 h 66"/>
              <a:gd name="T18" fmla="*/ 29 w 60"/>
              <a:gd name="T19" fmla="*/ 66 h 66"/>
              <a:gd name="T20" fmla="*/ 39 w 60"/>
              <a:gd name="T21" fmla="*/ 63 h 66"/>
              <a:gd name="T22" fmla="*/ 49 w 60"/>
              <a:gd name="T23" fmla="*/ 56 h 66"/>
              <a:gd name="T24" fmla="*/ 56 w 60"/>
              <a:gd name="T25" fmla="*/ 44 h 66"/>
              <a:gd name="T26" fmla="*/ 60 w 60"/>
              <a:gd name="T27" fmla="*/ 31 h 66"/>
              <a:gd name="T28" fmla="*/ 59 w 60"/>
              <a:gd name="T29" fmla="*/ 19 h 66"/>
              <a:gd name="T30" fmla="*/ 53 w 60"/>
              <a:gd name="T31" fmla="*/ 8 h 66"/>
              <a:gd name="T32" fmla="*/ 43 w 60"/>
              <a:gd name="T33" fmla="*/ 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6"/>
              <a:gd name="T53" fmla="*/ 60 w 60"/>
              <a:gd name="T54" fmla="*/ 66 h 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6">
                <a:moveTo>
                  <a:pt x="43" y="1"/>
                </a:moveTo>
                <a:lnTo>
                  <a:pt x="32" y="0"/>
                </a:lnTo>
                <a:lnTo>
                  <a:pt x="22" y="3"/>
                </a:lnTo>
                <a:lnTo>
                  <a:pt x="11" y="10"/>
                </a:lnTo>
                <a:lnTo>
                  <a:pt x="4" y="21"/>
                </a:lnTo>
                <a:lnTo>
                  <a:pt x="0" y="34"/>
                </a:lnTo>
                <a:lnTo>
                  <a:pt x="1" y="47"/>
                </a:lnTo>
                <a:lnTo>
                  <a:pt x="7" y="57"/>
                </a:lnTo>
                <a:lnTo>
                  <a:pt x="17" y="65"/>
                </a:lnTo>
                <a:lnTo>
                  <a:pt x="29" y="66"/>
                </a:lnTo>
                <a:lnTo>
                  <a:pt x="39" y="63"/>
                </a:lnTo>
                <a:lnTo>
                  <a:pt x="49" y="56"/>
                </a:lnTo>
                <a:lnTo>
                  <a:pt x="56" y="44"/>
                </a:lnTo>
                <a:lnTo>
                  <a:pt x="60" y="31"/>
                </a:lnTo>
                <a:lnTo>
                  <a:pt x="59" y="19"/>
                </a:lnTo>
                <a:lnTo>
                  <a:pt x="53"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1" name="Freeform 349"/>
          <p:cNvSpPr>
            <a:spLocks/>
          </p:cNvSpPr>
          <p:nvPr/>
        </p:nvSpPr>
        <p:spPr bwMode="auto">
          <a:xfrm>
            <a:off x="6767513" y="1873920"/>
            <a:ext cx="31750" cy="36513"/>
          </a:xfrm>
          <a:custGeom>
            <a:avLst/>
            <a:gdLst>
              <a:gd name="T0" fmla="*/ 43 w 59"/>
              <a:gd name="T1" fmla="*/ 1 h 68"/>
              <a:gd name="T2" fmla="*/ 31 w 59"/>
              <a:gd name="T3" fmla="*/ 0 h 68"/>
              <a:gd name="T4" fmla="*/ 21 w 59"/>
              <a:gd name="T5" fmla="*/ 3 h 68"/>
              <a:gd name="T6" fmla="*/ 11 w 59"/>
              <a:gd name="T7" fmla="*/ 11 h 68"/>
              <a:gd name="T8" fmla="*/ 4 w 59"/>
              <a:gd name="T9" fmla="*/ 23 h 68"/>
              <a:gd name="T10" fmla="*/ 0 w 59"/>
              <a:gd name="T11" fmla="*/ 36 h 68"/>
              <a:gd name="T12" fmla="*/ 1 w 59"/>
              <a:gd name="T13" fmla="*/ 49 h 68"/>
              <a:gd name="T14" fmla="*/ 7 w 59"/>
              <a:gd name="T15" fmla="*/ 59 h 68"/>
              <a:gd name="T16" fmla="*/ 15 w 59"/>
              <a:gd name="T17" fmla="*/ 66 h 68"/>
              <a:gd name="T18" fmla="*/ 27 w 59"/>
              <a:gd name="T19" fmla="*/ 68 h 68"/>
              <a:gd name="T20" fmla="*/ 37 w 59"/>
              <a:gd name="T21" fmla="*/ 65 h 68"/>
              <a:gd name="T22" fmla="*/ 47 w 59"/>
              <a:gd name="T23" fmla="*/ 56 h 68"/>
              <a:gd name="T24" fmla="*/ 54 w 59"/>
              <a:gd name="T25" fmla="*/ 44 h 68"/>
              <a:gd name="T26" fmla="*/ 59 w 59"/>
              <a:gd name="T27" fmla="*/ 32 h 68"/>
              <a:gd name="T28" fmla="*/ 57 w 59"/>
              <a:gd name="T29" fmla="*/ 19 h 68"/>
              <a:gd name="T30" fmla="*/ 51 w 59"/>
              <a:gd name="T31" fmla="*/ 8 h 68"/>
              <a:gd name="T32" fmla="*/ 43 w 59"/>
              <a:gd name="T33" fmla="*/ 1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68"/>
              <a:gd name="T53" fmla="*/ 59 w 59"/>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68">
                <a:moveTo>
                  <a:pt x="43" y="1"/>
                </a:moveTo>
                <a:lnTo>
                  <a:pt x="31" y="0"/>
                </a:lnTo>
                <a:lnTo>
                  <a:pt x="21" y="3"/>
                </a:lnTo>
                <a:lnTo>
                  <a:pt x="11" y="11"/>
                </a:lnTo>
                <a:lnTo>
                  <a:pt x="4" y="23"/>
                </a:lnTo>
                <a:lnTo>
                  <a:pt x="0" y="36"/>
                </a:lnTo>
                <a:lnTo>
                  <a:pt x="1" y="49"/>
                </a:lnTo>
                <a:lnTo>
                  <a:pt x="7" y="59"/>
                </a:lnTo>
                <a:lnTo>
                  <a:pt x="15" y="66"/>
                </a:lnTo>
                <a:lnTo>
                  <a:pt x="27" y="68"/>
                </a:lnTo>
                <a:lnTo>
                  <a:pt x="37" y="65"/>
                </a:lnTo>
                <a:lnTo>
                  <a:pt x="47" y="56"/>
                </a:lnTo>
                <a:lnTo>
                  <a:pt x="54" y="44"/>
                </a:lnTo>
                <a:lnTo>
                  <a:pt x="59" y="32"/>
                </a:lnTo>
                <a:lnTo>
                  <a:pt x="57" y="19"/>
                </a:lnTo>
                <a:lnTo>
                  <a:pt x="51" y="8"/>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2" name="Freeform 350"/>
          <p:cNvSpPr>
            <a:spLocks/>
          </p:cNvSpPr>
          <p:nvPr/>
        </p:nvSpPr>
        <p:spPr bwMode="auto">
          <a:xfrm>
            <a:off x="6950075" y="165008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3" name="Freeform 351"/>
          <p:cNvSpPr>
            <a:spLocks/>
          </p:cNvSpPr>
          <p:nvPr/>
        </p:nvSpPr>
        <p:spPr bwMode="auto">
          <a:xfrm>
            <a:off x="7123113" y="1975520"/>
            <a:ext cx="39687" cy="36513"/>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1 h 71"/>
              <a:gd name="T12" fmla="*/ 1 w 76"/>
              <a:gd name="T13" fmla="*/ 28 h 71"/>
              <a:gd name="T14" fmla="*/ 0 w 76"/>
              <a:gd name="T15" fmla="*/ 34 h 71"/>
              <a:gd name="T16" fmla="*/ 3 w 76"/>
              <a:gd name="T17" fmla="*/ 48 h 71"/>
              <a:gd name="T18" fmla="*/ 11 w 76"/>
              <a:gd name="T19" fmla="*/ 59 h 71"/>
              <a:gd name="T20" fmla="*/ 24 w 76"/>
              <a:gd name="T21" fmla="*/ 68 h 71"/>
              <a:gd name="T22" fmla="*/ 31 w 76"/>
              <a:gd name="T23" fmla="*/ 71 h 71"/>
              <a:gd name="T24" fmla="*/ 39 w 76"/>
              <a:gd name="T25" fmla="*/ 71 h 71"/>
              <a:gd name="T26" fmla="*/ 53 w 76"/>
              <a:gd name="T27" fmla="*/ 70 h 71"/>
              <a:gd name="T28" fmla="*/ 64 w 76"/>
              <a:gd name="T29" fmla="*/ 62 h 71"/>
              <a:gd name="T30" fmla="*/ 73 w 76"/>
              <a:gd name="T31" fmla="*/ 51 h 71"/>
              <a:gd name="T32" fmla="*/ 75 w 76"/>
              <a:gd name="T33" fmla="*/ 44 h 71"/>
              <a:gd name="T34" fmla="*/ 76 w 76"/>
              <a:gd name="T35" fmla="*/ 38 h 71"/>
              <a:gd name="T36" fmla="*/ 73 w 76"/>
              <a:gd name="T37" fmla="*/ 23 h 71"/>
              <a:gd name="T38" fmla="*/ 64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1"/>
                </a:lnTo>
                <a:lnTo>
                  <a:pt x="1" y="28"/>
                </a:lnTo>
                <a:lnTo>
                  <a:pt x="0" y="34"/>
                </a:lnTo>
                <a:lnTo>
                  <a:pt x="3" y="48"/>
                </a:lnTo>
                <a:lnTo>
                  <a:pt x="11" y="59"/>
                </a:lnTo>
                <a:lnTo>
                  <a:pt x="24" y="68"/>
                </a:lnTo>
                <a:lnTo>
                  <a:pt x="31" y="71"/>
                </a:lnTo>
                <a:lnTo>
                  <a:pt x="39" y="71"/>
                </a:lnTo>
                <a:lnTo>
                  <a:pt x="53" y="70"/>
                </a:lnTo>
                <a:lnTo>
                  <a:pt x="64" y="62"/>
                </a:lnTo>
                <a:lnTo>
                  <a:pt x="73" y="51"/>
                </a:lnTo>
                <a:lnTo>
                  <a:pt x="75" y="44"/>
                </a:lnTo>
                <a:lnTo>
                  <a:pt x="76" y="38"/>
                </a:lnTo>
                <a:lnTo>
                  <a:pt x="73" y="23"/>
                </a:lnTo>
                <a:lnTo>
                  <a:pt x="64"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4" name="Freeform 352"/>
          <p:cNvSpPr>
            <a:spLocks/>
          </p:cNvSpPr>
          <p:nvPr/>
        </p:nvSpPr>
        <p:spPr bwMode="auto">
          <a:xfrm>
            <a:off x="6818313" y="1956470"/>
            <a:ext cx="39687" cy="38100"/>
          </a:xfrm>
          <a:custGeom>
            <a:avLst/>
            <a:gdLst>
              <a:gd name="T0" fmla="*/ 52 w 76"/>
              <a:gd name="T1" fmla="*/ 3 h 70"/>
              <a:gd name="T2" fmla="*/ 45 w 76"/>
              <a:gd name="T3" fmla="*/ 0 h 70"/>
              <a:gd name="T4" fmla="*/ 37 w 76"/>
              <a:gd name="T5" fmla="*/ 0 h 70"/>
              <a:gd name="T6" fmla="*/ 23 w 76"/>
              <a:gd name="T7" fmla="*/ 1 h 70"/>
              <a:gd name="T8" fmla="*/ 12 w 76"/>
              <a:gd name="T9" fmla="*/ 9 h 70"/>
              <a:gd name="T10" fmla="*/ 3 w 76"/>
              <a:gd name="T11" fmla="*/ 20 h 70"/>
              <a:gd name="T12" fmla="*/ 1 w 76"/>
              <a:gd name="T13" fmla="*/ 27 h 70"/>
              <a:gd name="T14" fmla="*/ 0 w 76"/>
              <a:gd name="T15" fmla="*/ 33 h 70"/>
              <a:gd name="T16" fmla="*/ 3 w 76"/>
              <a:gd name="T17" fmla="*/ 47 h 70"/>
              <a:gd name="T18" fmla="*/ 12 w 76"/>
              <a:gd name="T19" fmla="*/ 59 h 70"/>
              <a:gd name="T20" fmla="*/ 24 w 76"/>
              <a:gd name="T21" fmla="*/ 68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3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3"/>
                </a:moveTo>
                <a:lnTo>
                  <a:pt x="45" y="0"/>
                </a:lnTo>
                <a:lnTo>
                  <a:pt x="37" y="0"/>
                </a:lnTo>
                <a:lnTo>
                  <a:pt x="23" y="1"/>
                </a:lnTo>
                <a:lnTo>
                  <a:pt x="12" y="9"/>
                </a:lnTo>
                <a:lnTo>
                  <a:pt x="3" y="20"/>
                </a:lnTo>
                <a:lnTo>
                  <a:pt x="1" y="27"/>
                </a:lnTo>
                <a:lnTo>
                  <a:pt x="0" y="33"/>
                </a:lnTo>
                <a:lnTo>
                  <a:pt x="3" y="47"/>
                </a:lnTo>
                <a:lnTo>
                  <a:pt x="12" y="59"/>
                </a:lnTo>
                <a:lnTo>
                  <a:pt x="24" y="68"/>
                </a:lnTo>
                <a:lnTo>
                  <a:pt x="32" y="70"/>
                </a:lnTo>
                <a:lnTo>
                  <a:pt x="39" y="70"/>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5" name="Freeform 353"/>
          <p:cNvSpPr>
            <a:spLocks/>
          </p:cNvSpPr>
          <p:nvPr/>
        </p:nvSpPr>
        <p:spPr bwMode="auto">
          <a:xfrm>
            <a:off x="7031038" y="1900908"/>
            <a:ext cx="39687" cy="36512"/>
          </a:xfrm>
          <a:custGeom>
            <a:avLst/>
            <a:gdLst>
              <a:gd name="T0" fmla="*/ 52 w 76"/>
              <a:gd name="T1" fmla="*/ 3 h 71"/>
              <a:gd name="T2" fmla="*/ 44 w 76"/>
              <a:gd name="T3" fmla="*/ 0 h 71"/>
              <a:gd name="T4" fmla="*/ 37 w 76"/>
              <a:gd name="T5" fmla="*/ 0 h 71"/>
              <a:gd name="T6" fmla="*/ 23 w 76"/>
              <a:gd name="T7" fmla="*/ 2 h 71"/>
              <a:gd name="T8" fmla="*/ 11 w 76"/>
              <a:gd name="T9" fmla="*/ 9 h 71"/>
              <a:gd name="T10" fmla="*/ 3 w 76"/>
              <a:gd name="T11" fmla="*/ 20 h 71"/>
              <a:gd name="T12" fmla="*/ 1 w 76"/>
              <a:gd name="T13" fmla="*/ 28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1 h 71"/>
              <a:gd name="T32" fmla="*/ 75 w 76"/>
              <a:gd name="T33" fmla="*/ 43 h 71"/>
              <a:gd name="T34" fmla="*/ 76 w 76"/>
              <a:gd name="T35" fmla="*/ 38 h 71"/>
              <a:gd name="T36" fmla="*/ 73 w 76"/>
              <a:gd name="T37" fmla="*/ 23 h 71"/>
              <a:gd name="T38" fmla="*/ 65 w 76"/>
              <a:gd name="T39" fmla="*/ 12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4" y="0"/>
                </a:lnTo>
                <a:lnTo>
                  <a:pt x="37" y="0"/>
                </a:lnTo>
                <a:lnTo>
                  <a:pt x="23" y="2"/>
                </a:lnTo>
                <a:lnTo>
                  <a:pt x="11" y="9"/>
                </a:lnTo>
                <a:lnTo>
                  <a:pt x="3" y="20"/>
                </a:lnTo>
                <a:lnTo>
                  <a:pt x="1" y="28"/>
                </a:lnTo>
                <a:lnTo>
                  <a:pt x="0" y="33"/>
                </a:lnTo>
                <a:lnTo>
                  <a:pt x="3" y="48"/>
                </a:lnTo>
                <a:lnTo>
                  <a:pt x="11" y="59"/>
                </a:lnTo>
                <a:lnTo>
                  <a:pt x="24" y="68"/>
                </a:lnTo>
                <a:lnTo>
                  <a:pt x="32" y="71"/>
                </a:lnTo>
                <a:lnTo>
                  <a:pt x="39" y="71"/>
                </a:lnTo>
                <a:lnTo>
                  <a:pt x="53" y="69"/>
                </a:lnTo>
                <a:lnTo>
                  <a:pt x="65" y="62"/>
                </a:lnTo>
                <a:lnTo>
                  <a:pt x="73" y="51"/>
                </a:lnTo>
                <a:lnTo>
                  <a:pt x="75" y="43"/>
                </a:lnTo>
                <a:lnTo>
                  <a:pt x="76" y="38"/>
                </a:lnTo>
                <a:lnTo>
                  <a:pt x="73" y="23"/>
                </a:lnTo>
                <a:lnTo>
                  <a:pt x="65" y="12"/>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6" name="Freeform 354"/>
          <p:cNvSpPr>
            <a:spLocks/>
          </p:cNvSpPr>
          <p:nvPr/>
        </p:nvSpPr>
        <p:spPr bwMode="auto">
          <a:xfrm>
            <a:off x="6697663" y="1929483"/>
            <a:ext cx="39687" cy="36512"/>
          </a:xfrm>
          <a:custGeom>
            <a:avLst/>
            <a:gdLst>
              <a:gd name="T0" fmla="*/ 52 w 76"/>
              <a:gd name="T1" fmla="*/ 2 h 70"/>
              <a:gd name="T2" fmla="*/ 45 w 76"/>
              <a:gd name="T3" fmla="*/ 0 h 70"/>
              <a:gd name="T4" fmla="*/ 37 w 76"/>
              <a:gd name="T5" fmla="*/ 0 h 70"/>
              <a:gd name="T6" fmla="*/ 23 w 76"/>
              <a:gd name="T7" fmla="*/ 1 h 70"/>
              <a:gd name="T8" fmla="*/ 12 w 76"/>
              <a:gd name="T9" fmla="*/ 8 h 70"/>
              <a:gd name="T10" fmla="*/ 3 w 76"/>
              <a:gd name="T11" fmla="*/ 20 h 70"/>
              <a:gd name="T12" fmla="*/ 1 w 76"/>
              <a:gd name="T13" fmla="*/ 27 h 70"/>
              <a:gd name="T14" fmla="*/ 0 w 76"/>
              <a:gd name="T15" fmla="*/ 33 h 70"/>
              <a:gd name="T16" fmla="*/ 3 w 76"/>
              <a:gd name="T17" fmla="*/ 47 h 70"/>
              <a:gd name="T18" fmla="*/ 12 w 76"/>
              <a:gd name="T19" fmla="*/ 59 h 70"/>
              <a:gd name="T20" fmla="*/ 25 w 76"/>
              <a:gd name="T21" fmla="*/ 67 h 70"/>
              <a:gd name="T22" fmla="*/ 32 w 76"/>
              <a:gd name="T23" fmla="*/ 70 h 70"/>
              <a:gd name="T24" fmla="*/ 39 w 76"/>
              <a:gd name="T25" fmla="*/ 70 h 70"/>
              <a:gd name="T26" fmla="*/ 53 w 76"/>
              <a:gd name="T27" fmla="*/ 69 h 70"/>
              <a:gd name="T28" fmla="*/ 65 w 76"/>
              <a:gd name="T29" fmla="*/ 62 h 70"/>
              <a:gd name="T30" fmla="*/ 73 w 76"/>
              <a:gd name="T31" fmla="*/ 50 h 70"/>
              <a:gd name="T32" fmla="*/ 75 w 76"/>
              <a:gd name="T33" fmla="*/ 43 h 70"/>
              <a:gd name="T34" fmla="*/ 76 w 76"/>
              <a:gd name="T35" fmla="*/ 37 h 70"/>
              <a:gd name="T36" fmla="*/ 73 w 76"/>
              <a:gd name="T37" fmla="*/ 23 h 70"/>
              <a:gd name="T38" fmla="*/ 65 w 76"/>
              <a:gd name="T39" fmla="*/ 11 h 70"/>
              <a:gd name="T40" fmla="*/ 52 w 76"/>
              <a:gd name="T41" fmla="*/ 2 h 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0"/>
              <a:gd name="T65" fmla="*/ 76 w 76"/>
              <a:gd name="T66" fmla="*/ 70 h 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0">
                <a:moveTo>
                  <a:pt x="52" y="2"/>
                </a:moveTo>
                <a:lnTo>
                  <a:pt x="45" y="0"/>
                </a:lnTo>
                <a:lnTo>
                  <a:pt x="37" y="0"/>
                </a:lnTo>
                <a:lnTo>
                  <a:pt x="23" y="1"/>
                </a:lnTo>
                <a:lnTo>
                  <a:pt x="12" y="8"/>
                </a:lnTo>
                <a:lnTo>
                  <a:pt x="3" y="20"/>
                </a:lnTo>
                <a:lnTo>
                  <a:pt x="1" y="27"/>
                </a:lnTo>
                <a:lnTo>
                  <a:pt x="0" y="33"/>
                </a:lnTo>
                <a:lnTo>
                  <a:pt x="3" y="47"/>
                </a:lnTo>
                <a:lnTo>
                  <a:pt x="12" y="59"/>
                </a:lnTo>
                <a:lnTo>
                  <a:pt x="25" y="67"/>
                </a:lnTo>
                <a:lnTo>
                  <a:pt x="32" y="70"/>
                </a:lnTo>
                <a:lnTo>
                  <a:pt x="39" y="70"/>
                </a:lnTo>
                <a:lnTo>
                  <a:pt x="53" y="69"/>
                </a:lnTo>
                <a:lnTo>
                  <a:pt x="65" y="62"/>
                </a:lnTo>
                <a:lnTo>
                  <a:pt x="73" y="50"/>
                </a:lnTo>
                <a:lnTo>
                  <a:pt x="75" y="43"/>
                </a:lnTo>
                <a:lnTo>
                  <a:pt x="76" y="37"/>
                </a:lnTo>
                <a:lnTo>
                  <a:pt x="73" y="23"/>
                </a:lnTo>
                <a:lnTo>
                  <a:pt x="65" y="11"/>
                </a:lnTo>
                <a:lnTo>
                  <a:pt x="52"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7" name="Freeform 355"/>
          <p:cNvSpPr>
            <a:spLocks/>
          </p:cNvSpPr>
          <p:nvPr/>
        </p:nvSpPr>
        <p:spPr bwMode="auto">
          <a:xfrm>
            <a:off x="6615113" y="1891383"/>
            <a:ext cx="41275" cy="38100"/>
          </a:xfrm>
          <a:custGeom>
            <a:avLst/>
            <a:gdLst>
              <a:gd name="T0" fmla="*/ 52 w 76"/>
              <a:gd name="T1" fmla="*/ 3 h 71"/>
              <a:gd name="T2" fmla="*/ 45 w 76"/>
              <a:gd name="T3" fmla="*/ 0 h 71"/>
              <a:gd name="T4" fmla="*/ 37 w 76"/>
              <a:gd name="T5" fmla="*/ 0 h 71"/>
              <a:gd name="T6" fmla="*/ 23 w 76"/>
              <a:gd name="T7" fmla="*/ 1 h 71"/>
              <a:gd name="T8" fmla="*/ 11 w 76"/>
              <a:gd name="T9" fmla="*/ 9 h 71"/>
              <a:gd name="T10" fmla="*/ 3 w 76"/>
              <a:gd name="T11" fmla="*/ 20 h 71"/>
              <a:gd name="T12" fmla="*/ 1 w 76"/>
              <a:gd name="T13" fmla="*/ 27 h 71"/>
              <a:gd name="T14" fmla="*/ 0 w 76"/>
              <a:gd name="T15" fmla="*/ 33 h 71"/>
              <a:gd name="T16" fmla="*/ 3 w 76"/>
              <a:gd name="T17" fmla="*/ 48 h 71"/>
              <a:gd name="T18" fmla="*/ 11 w 76"/>
              <a:gd name="T19" fmla="*/ 59 h 71"/>
              <a:gd name="T20" fmla="*/ 24 w 76"/>
              <a:gd name="T21" fmla="*/ 68 h 71"/>
              <a:gd name="T22" fmla="*/ 32 w 76"/>
              <a:gd name="T23" fmla="*/ 71 h 71"/>
              <a:gd name="T24" fmla="*/ 39 w 76"/>
              <a:gd name="T25" fmla="*/ 71 h 71"/>
              <a:gd name="T26" fmla="*/ 53 w 76"/>
              <a:gd name="T27" fmla="*/ 69 h 71"/>
              <a:gd name="T28" fmla="*/ 65 w 76"/>
              <a:gd name="T29" fmla="*/ 62 h 71"/>
              <a:gd name="T30" fmla="*/ 73 w 76"/>
              <a:gd name="T31" fmla="*/ 50 h 71"/>
              <a:gd name="T32" fmla="*/ 75 w 76"/>
              <a:gd name="T33" fmla="*/ 43 h 71"/>
              <a:gd name="T34" fmla="*/ 76 w 76"/>
              <a:gd name="T35" fmla="*/ 37 h 71"/>
              <a:gd name="T36" fmla="*/ 73 w 76"/>
              <a:gd name="T37" fmla="*/ 23 h 71"/>
              <a:gd name="T38" fmla="*/ 65 w 76"/>
              <a:gd name="T39" fmla="*/ 11 h 71"/>
              <a:gd name="T40" fmla="*/ 52 w 76"/>
              <a:gd name="T41" fmla="*/ 3 h 7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6"/>
              <a:gd name="T64" fmla="*/ 0 h 71"/>
              <a:gd name="T65" fmla="*/ 76 w 76"/>
              <a:gd name="T66" fmla="*/ 71 h 7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6" h="71">
                <a:moveTo>
                  <a:pt x="52" y="3"/>
                </a:moveTo>
                <a:lnTo>
                  <a:pt x="45" y="0"/>
                </a:lnTo>
                <a:lnTo>
                  <a:pt x="37" y="0"/>
                </a:lnTo>
                <a:lnTo>
                  <a:pt x="23" y="1"/>
                </a:lnTo>
                <a:lnTo>
                  <a:pt x="11" y="9"/>
                </a:lnTo>
                <a:lnTo>
                  <a:pt x="3" y="20"/>
                </a:lnTo>
                <a:lnTo>
                  <a:pt x="1" y="27"/>
                </a:lnTo>
                <a:lnTo>
                  <a:pt x="0" y="33"/>
                </a:lnTo>
                <a:lnTo>
                  <a:pt x="3" y="48"/>
                </a:lnTo>
                <a:lnTo>
                  <a:pt x="11" y="59"/>
                </a:lnTo>
                <a:lnTo>
                  <a:pt x="24" y="68"/>
                </a:lnTo>
                <a:lnTo>
                  <a:pt x="32" y="71"/>
                </a:lnTo>
                <a:lnTo>
                  <a:pt x="39" y="71"/>
                </a:lnTo>
                <a:lnTo>
                  <a:pt x="53" y="69"/>
                </a:lnTo>
                <a:lnTo>
                  <a:pt x="65" y="62"/>
                </a:lnTo>
                <a:lnTo>
                  <a:pt x="73" y="50"/>
                </a:lnTo>
                <a:lnTo>
                  <a:pt x="75" y="43"/>
                </a:lnTo>
                <a:lnTo>
                  <a:pt x="76" y="37"/>
                </a:lnTo>
                <a:lnTo>
                  <a:pt x="73" y="23"/>
                </a:lnTo>
                <a:lnTo>
                  <a:pt x="65" y="11"/>
                </a:lnTo>
                <a:lnTo>
                  <a:pt x="5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8" name="Freeform 356"/>
          <p:cNvSpPr>
            <a:spLocks/>
          </p:cNvSpPr>
          <p:nvPr/>
        </p:nvSpPr>
        <p:spPr bwMode="auto">
          <a:xfrm>
            <a:off x="6675438" y="1631033"/>
            <a:ext cx="31750" cy="34925"/>
          </a:xfrm>
          <a:custGeom>
            <a:avLst/>
            <a:gdLst>
              <a:gd name="T0" fmla="*/ 44 w 60"/>
              <a:gd name="T1" fmla="*/ 2 h 68"/>
              <a:gd name="T2" fmla="*/ 33 w 60"/>
              <a:gd name="T3" fmla="*/ 0 h 68"/>
              <a:gd name="T4" fmla="*/ 21 w 60"/>
              <a:gd name="T5" fmla="*/ 3 h 68"/>
              <a:gd name="T6" fmla="*/ 11 w 60"/>
              <a:gd name="T7" fmla="*/ 12 h 68"/>
              <a:gd name="T8" fmla="*/ 4 w 60"/>
              <a:gd name="T9" fmla="*/ 23 h 68"/>
              <a:gd name="T10" fmla="*/ 0 w 60"/>
              <a:gd name="T11" fmla="*/ 36 h 68"/>
              <a:gd name="T12" fmla="*/ 1 w 60"/>
              <a:gd name="T13" fmla="*/ 49 h 68"/>
              <a:gd name="T14" fmla="*/ 7 w 60"/>
              <a:gd name="T15" fmla="*/ 59 h 68"/>
              <a:gd name="T16" fmla="*/ 16 w 60"/>
              <a:gd name="T17" fmla="*/ 67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4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4" y="2"/>
                </a:moveTo>
                <a:lnTo>
                  <a:pt x="33" y="0"/>
                </a:lnTo>
                <a:lnTo>
                  <a:pt x="21" y="3"/>
                </a:lnTo>
                <a:lnTo>
                  <a:pt x="11" y="12"/>
                </a:lnTo>
                <a:lnTo>
                  <a:pt x="4" y="23"/>
                </a:lnTo>
                <a:lnTo>
                  <a:pt x="0" y="36"/>
                </a:lnTo>
                <a:lnTo>
                  <a:pt x="1" y="49"/>
                </a:lnTo>
                <a:lnTo>
                  <a:pt x="7" y="59"/>
                </a:lnTo>
                <a:lnTo>
                  <a:pt x="16" y="67"/>
                </a:lnTo>
                <a:lnTo>
                  <a:pt x="27" y="68"/>
                </a:lnTo>
                <a:lnTo>
                  <a:pt x="39" y="65"/>
                </a:lnTo>
                <a:lnTo>
                  <a:pt x="49" y="56"/>
                </a:lnTo>
                <a:lnTo>
                  <a:pt x="56" y="45"/>
                </a:lnTo>
                <a:lnTo>
                  <a:pt x="60" y="32"/>
                </a:lnTo>
                <a:lnTo>
                  <a:pt x="59" y="19"/>
                </a:lnTo>
                <a:lnTo>
                  <a:pt x="53" y="9"/>
                </a:lnTo>
                <a:lnTo>
                  <a:pt x="44"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59" name="Freeform 357"/>
          <p:cNvSpPr>
            <a:spLocks/>
          </p:cNvSpPr>
          <p:nvPr/>
        </p:nvSpPr>
        <p:spPr bwMode="auto">
          <a:xfrm>
            <a:off x="7061200" y="1696120"/>
            <a:ext cx="31750" cy="36513"/>
          </a:xfrm>
          <a:custGeom>
            <a:avLst/>
            <a:gdLst>
              <a:gd name="T0" fmla="*/ 45 w 60"/>
              <a:gd name="T1" fmla="*/ 2 h 68"/>
              <a:gd name="T2" fmla="*/ 33 w 60"/>
              <a:gd name="T3" fmla="*/ 0 h 68"/>
              <a:gd name="T4" fmla="*/ 22 w 60"/>
              <a:gd name="T5" fmla="*/ 3 h 68"/>
              <a:gd name="T6" fmla="*/ 12 w 60"/>
              <a:gd name="T7" fmla="*/ 12 h 68"/>
              <a:gd name="T8" fmla="*/ 4 w 60"/>
              <a:gd name="T9" fmla="*/ 23 h 68"/>
              <a:gd name="T10" fmla="*/ 0 w 60"/>
              <a:gd name="T11" fmla="*/ 36 h 68"/>
              <a:gd name="T12" fmla="*/ 1 w 60"/>
              <a:gd name="T13" fmla="*/ 49 h 68"/>
              <a:gd name="T14" fmla="*/ 7 w 60"/>
              <a:gd name="T15" fmla="*/ 59 h 68"/>
              <a:gd name="T16" fmla="*/ 16 w 60"/>
              <a:gd name="T17" fmla="*/ 66 h 68"/>
              <a:gd name="T18" fmla="*/ 27 w 60"/>
              <a:gd name="T19" fmla="*/ 68 h 68"/>
              <a:gd name="T20" fmla="*/ 39 w 60"/>
              <a:gd name="T21" fmla="*/ 65 h 68"/>
              <a:gd name="T22" fmla="*/ 49 w 60"/>
              <a:gd name="T23" fmla="*/ 56 h 68"/>
              <a:gd name="T24" fmla="*/ 56 w 60"/>
              <a:gd name="T25" fmla="*/ 45 h 68"/>
              <a:gd name="T26" fmla="*/ 60 w 60"/>
              <a:gd name="T27" fmla="*/ 32 h 68"/>
              <a:gd name="T28" fmla="*/ 59 w 60"/>
              <a:gd name="T29" fmla="*/ 19 h 68"/>
              <a:gd name="T30" fmla="*/ 53 w 60"/>
              <a:gd name="T31" fmla="*/ 9 h 68"/>
              <a:gd name="T32" fmla="*/ 45 w 60"/>
              <a:gd name="T33" fmla="*/ 2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68"/>
              <a:gd name="T53" fmla="*/ 60 w 60"/>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68">
                <a:moveTo>
                  <a:pt x="45" y="2"/>
                </a:moveTo>
                <a:lnTo>
                  <a:pt x="33" y="0"/>
                </a:lnTo>
                <a:lnTo>
                  <a:pt x="22" y="3"/>
                </a:lnTo>
                <a:lnTo>
                  <a:pt x="12" y="12"/>
                </a:lnTo>
                <a:lnTo>
                  <a:pt x="4" y="23"/>
                </a:lnTo>
                <a:lnTo>
                  <a:pt x="0" y="36"/>
                </a:lnTo>
                <a:lnTo>
                  <a:pt x="1" y="49"/>
                </a:lnTo>
                <a:lnTo>
                  <a:pt x="7" y="59"/>
                </a:lnTo>
                <a:lnTo>
                  <a:pt x="16" y="66"/>
                </a:lnTo>
                <a:lnTo>
                  <a:pt x="27" y="68"/>
                </a:lnTo>
                <a:lnTo>
                  <a:pt x="39" y="65"/>
                </a:lnTo>
                <a:lnTo>
                  <a:pt x="49" y="56"/>
                </a:lnTo>
                <a:lnTo>
                  <a:pt x="56" y="45"/>
                </a:lnTo>
                <a:lnTo>
                  <a:pt x="60" y="32"/>
                </a:lnTo>
                <a:lnTo>
                  <a:pt x="59" y="19"/>
                </a:lnTo>
                <a:lnTo>
                  <a:pt x="53" y="9"/>
                </a:lnTo>
                <a:lnTo>
                  <a:pt x="45"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360" name="Rectangle 358"/>
          <p:cNvSpPr>
            <a:spLocks noChangeArrowheads="1"/>
          </p:cNvSpPr>
          <p:nvPr/>
        </p:nvSpPr>
        <p:spPr bwMode="auto">
          <a:xfrm>
            <a:off x="8462963" y="2312070"/>
            <a:ext cx="425450" cy="7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361" name="Rectangle 359"/>
          <p:cNvSpPr>
            <a:spLocks noChangeArrowheads="1"/>
          </p:cNvSpPr>
          <p:nvPr/>
        </p:nvSpPr>
        <p:spPr bwMode="auto">
          <a:xfrm>
            <a:off x="8709025" y="2346995"/>
            <a:ext cx="22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spcBef>
                <a:spcPct val="50000"/>
              </a:spcBef>
            </a:pPr>
            <a:r>
              <a:rPr lang="cs-CZ" sz="5400" i="0">
                <a:solidFill>
                  <a:srgbClr val="A50021"/>
                </a:solidFill>
              </a:rPr>
              <a:t>!</a:t>
            </a:r>
            <a:endParaRPr lang="cs-CZ" sz="5400" b="0" i="0">
              <a:solidFill>
                <a:srgbClr val="A50021"/>
              </a:solidFill>
            </a:endParaRPr>
          </a:p>
        </p:txBody>
      </p:sp>
      <p:sp>
        <p:nvSpPr>
          <p:cNvPr id="362" name="Text Box 360"/>
          <p:cNvSpPr txBox="1">
            <a:spLocks noChangeArrowheads="1"/>
          </p:cNvSpPr>
          <p:nvPr/>
        </p:nvSpPr>
        <p:spPr bwMode="auto">
          <a:xfrm>
            <a:off x="457200" y="908720"/>
            <a:ext cx="3733800" cy="366713"/>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Grafy residuí modelů (příklady)</a:t>
            </a:r>
          </a:p>
        </p:txBody>
      </p:sp>
      <p:sp>
        <p:nvSpPr>
          <p:cNvPr id="363" name="Text Box 361"/>
          <p:cNvSpPr txBox="1">
            <a:spLocks noChangeArrowheads="1"/>
          </p:cNvSpPr>
          <p:nvPr/>
        </p:nvSpPr>
        <p:spPr bwMode="auto">
          <a:xfrm>
            <a:off x="457200" y="3545558"/>
            <a:ext cx="4029075" cy="40005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solidFill>
                  <a:schemeClr val="bg1"/>
                </a:solidFill>
              </a:rPr>
              <a:t>Obecné tvary residuí modelů (schéma)</a:t>
            </a:r>
          </a:p>
        </p:txBody>
      </p:sp>
      <p:sp>
        <p:nvSpPr>
          <p:cNvPr id="364" name="Text Box 362"/>
          <p:cNvSpPr txBox="1">
            <a:spLocks noChangeArrowheads="1"/>
          </p:cNvSpPr>
          <p:nvPr/>
        </p:nvSpPr>
        <p:spPr bwMode="auto">
          <a:xfrm>
            <a:off x="2476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65" name="Line 363"/>
          <p:cNvSpPr>
            <a:spLocks noChangeShapeType="1"/>
          </p:cNvSpPr>
          <p:nvPr/>
        </p:nvSpPr>
        <p:spPr bwMode="auto">
          <a:xfrm>
            <a:off x="566738" y="4205958"/>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6" name="Line 364"/>
          <p:cNvSpPr>
            <a:spLocks noChangeShapeType="1"/>
          </p:cNvSpPr>
          <p:nvPr/>
        </p:nvSpPr>
        <p:spPr bwMode="auto">
          <a:xfrm>
            <a:off x="571500" y="5896645"/>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67" name="Group 365"/>
          <p:cNvGrpSpPr>
            <a:grpSpLocks/>
          </p:cNvGrpSpPr>
          <p:nvPr/>
        </p:nvGrpSpPr>
        <p:grpSpPr bwMode="auto">
          <a:xfrm>
            <a:off x="352425" y="4215483"/>
            <a:ext cx="123825" cy="90487"/>
            <a:chOff x="982" y="249"/>
            <a:chExt cx="13" cy="6"/>
          </a:xfrm>
        </p:grpSpPr>
        <p:sp>
          <p:nvSpPr>
            <p:cNvPr id="368" name="Line 366"/>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69" name="Line 367"/>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0" name="Text Box 368"/>
          <p:cNvSpPr txBox="1">
            <a:spLocks noChangeArrowheads="1"/>
          </p:cNvSpPr>
          <p:nvPr/>
        </p:nvSpPr>
        <p:spPr bwMode="auto">
          <a:xfrm>
            <a:off x="1600200" y="5858545"/>
            <a:ext cx="11525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1" name="Oval 369" descr="Tmavý šikmo nahoru"/>
          <p:cNvSpPr>
            <a:spLocks noChangeArrowheads="1"/>
          </p:cNvSpPr>
          <p:nvPr/>
        </p:nvSpPr>
        <p:spPr bwMode="auto">
          <a:xfrm>
            <a:off x="781050" y="4391695"/>
            <a:ext cx="1390650" cy="1200150"/>
          </a:xfrm>
          <a:prstGeom prst="ellipse">
            <a:avLst/>
          </a:prstGeom>
          <a:pattFill prst="dkUpDiag">
            <a:fgClr>
              <a:srgbClr val="00FF00"/>
            </a:fgClr>
            <a:bgClr>
              <a:srgbClr val="FFFFFF"/>
            </a:bgClr>
          </a:pattFill>
          <a:ln w="22225">
            <a:solidFill>
              <a:srgbClr val="000000"/>
            </a:solidFill>
            <a:round/>
            <a:headEnd/>
            <a:tailEnd/>
          </a:ln>
        </p:spPr>
        <p:txBody>
          <a:bodyPr/>
          <a:lstStyle/>
          <a:p>
            <a:endParaRPr lang="cs-CZ"/>
          </a:p>
        </p:txBody>
      </p:sp>
      <p:sp>
        <p:nvSpPr>
          <p:cNvPr id="372" name="Text Box 370"/>
          <p:cNvSpPr txBox="1">
            <a:spLocks noChangeArrowheads="1"/>
          </p:cNvSpPr>
          <p:nvPr/>
        </p:nvSpPr>
        <p:spPr bwMode="auto">
          <a:xfrm>
            <a:off x="248126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73" name="Line 371"/>
          <p:cNvSpPr>
            <a:spLocks noChangeShapeType="1"/>
          </p:cNvSpPr>
          <p:nvPr/>
        </p:nvSpPr>
        <p:spPr bwMode="auto">
          <a:xfrm>
            <a:off x="2843213" y="420119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4" name="Line 372"/>
          <p:cNvSpPr>
            <a:spLocks noChangeShapeType="1"/>
          </p:cNvSpPr>
          <p:nvPr/>
        </p:nvSpPr>
        <p:spPr bwMode="auto">
          <a:xfrm>
            <a:off x="2843213" y="5891883"/>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75" name="Group 373"/>
          <p:cNvGrpSpPr>
            <a:grpSpLocks/>
          </p:cNvGrpSpPr>
          <p:nvPr/>
        </p:nvGrpSpPr>
        <p:grpSpPr bwMode="auto">
          <a:xfrm>
            <a:off x="2609850" y="4196433"/>
            <a:ext cx="100013" cy="76200"/>
            <a:chOff x="982" y="249"/>
            <a:chExt cx="13" cy="6"/>
          </a:xfrm>
        </p:grpSpPr>
        <p:sp>
          <p:nvSpPr>
            <p:cNvPr id="376" name="Line 374"/>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77" name="Line 375"/>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78" name="Text Box 376"/>
          <p:cNvSpPr txBox="1">
            <a:spLocks noChangeArrowheads="1"/>
          </p:cNvSpPr>
          <p:nvPr/>
        </p:nvSpPr>
        <p:spPr bwMode="auto">
          <a:xfrm>
            <a:off x="38957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79" name="Freeform 377" descr="Tmavý šikmo nahoru"/>
          <p:cNvSpPr>
            <a:spLocks/>
          </p:cNvSpPr>
          <p:nvPr/>
        </p:nvSpPr>
        <p:spPr bwMode="auto">
          <a:xfrm>
            <a:off x="3024188" y="4205958"/>
            <a:ext cx="1038225" cy="1419225"/>
          </a:xfrm>
          <a:custGeom>
            <a:avLst/>
            <a:gdLst>
              <a:gd name="T0" fmla="*/ 143 w 145"/>
              <a:gd name="T1" fmla="*/ 0 h 149"/>
              <a:gd name="T2" fmla="*/ 0 w 145"/>
              <a:gd name="T3" fmla="*/ 81 h 149"/>
              <a:gd name="T4" fmla="*/ 145 w 145"/>
              <a:gd name="T5" fmla="*/ 149 h 149"/>
              <a:gd name="T6" fmla="*/ 145 w 145"/>
              <a:gd name="T7" fmla="*/ 149 h 149"/>
              <a:gd name="T8" fmla="*/ 0 60000 65536"/>
              <a:gd name="T9" fmla="*/ 0 60000 65536"/>
              <a:gd name="T10" fmla="*/ 0 60000 65536"/>
              <a:gd name="T11" fmla="*/ 0 60000 65536"/>
              <a:gd name="T12" fmla="*/ 0 w 145"/>
              <a:gd name="T13" fmla="*/ 0 h 149"/>
              <a:gd name="T14" fmla="*/ 145 w 145"/>
              <a:gd name="T15" fmla="*/ 149 h 149"/>
            </a:gdLst>
            <a:ahLst/>
            <a:cxnLst>
              <a:cxn ang="T8">
                <a:pos x="T0" y="T1"/>
              </a:cxn>
              <a:cxn ang="T9">
                <a:pos x="T2" y="T3"/>
              </a:cxn>
              <a:cxn ang="T10">
                <a:pos x="T4" y="T5"/>
              </a:cxn>
              <a:cxn ang="T11">
                <a:pos x="T6" y="T7"/>
              </a:cxn>
            </a:cxnLst>
            <a:rect l="T12" t="T13" r="T14" b="T15"/>
            <a:pathLst>
              <a:path w="145" h="149">
                <a:moveTo>
                  <a:pt x="143" y="0"/>
                </a:moveTo>
                <a:lnTo>
                  <a:pt x="0" y="81"/>
                </a:lnTo>
                <a:lnTo>
                  <a:pt x="145" y="149"/>
                </a:lnTo>
              </a:path>
            </a:pathLst>
          </a:custGeom>
          <a:pattFill prst="dkUpDiag">
            <a:fgClr>
              <a:srgbClr val="FF00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80" name="Text Box 378"/>
          <p:cNvSpPr txBox="1">
            <a:spLocks noChangeArrowheads="1"/>
          </p:cNvSpPr>
          <p:nvPr/>
        </p:nvSpPr>
        <p:spPr bwMode="auto">
          <a:xfrm>
            <a:off x="1447800" y="3901158"/>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a</a:t>
            </a:r>
          </a:p>
        </p:txBody>
      </p:sp>
      <p:sp>
        <p:nvSpPr>
          <p:cNvPr id="381" name="Text Box 379"/>
          <p:cNvSpPr txBox="1">
            <a:spLocks noChangeArrowheads="1"/>
          </p:cNvSpPr>
          <p:nvPr/>
        </p:nvSpPr>
        <p:spPr bwMode="auto">
          <a:xfrm>
            <a:off x="3495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b</a:t>
            </a:r>
          </a:p>
        </p:txBody>
      </p:sp>
      <p:sp>
        <p:nvSpPr>
          <p:cNvPr id="382" name="Text Box 380"/>
          <p:cNvSpPr txBox="1">
            <a:spLocks noChangeArrowheads="1"/>
          </p:cNvSpPr>
          <p:nvPr/>
        </p:nvSpPr>
        <p:spPr bwMode="auto">
          <a:xfrm>
            <a:off x="4743450"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3" name="Line 381"/>
          <p:cNvSpPr>
            <a:spLocks noChangeShapeType="1"/>
          </p:cNvSpPr>
          <p:nvPr/>
        </p:nvSpPr>
        <p:spPr bwMode="auto">
          <a:xfrm>
            <a:off x="5081588" y="5901408"/>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84" name="Group 382"/>
          <p:cNvGrpSpPr>
            <a:grpSpLocks/>
          </p:cNvGrpSpPr>
          <p:nvPr/>
        </p:nvGrpSpPr>
        <p:grpSpPr bwMode="auto">
          <a:xfrm>
            <a:off x="4829175" y="4229770"/>
            <a:ext cx="142875" cy="80963"/>
            <a:chOff x="982" y="249"/>
            <a:chExt cx="13" cy="6"/>
          </a:xfrm>
        </p:grpSpPr>
        <p:sp>
          <p:nvSpPr>
            <p:cNvPr id="385" name="Line 383"/>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86" name="Line 384"/>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87" name="Text Box 385"/>
          <p:cNvSpPr txBox="1">
            <a:spLocks noChangeArrowheads="1"/>
          </p:cNvSpPr>
          <p:nvPr/>
        </p:nvSpPr>
        <p:spPr bwMode="auto">
          <a:xfrm>
            <a:off x="6105525" y="5858545"/>
            <a:ext cx="904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88" name="Text Box 386"/>
          <p:cNvSpPr txBox="1">
            <a:spLocks noChangeArrowheads="1"/>
          </p:cNvSpPr>
          <p:nvPr/>
        </p:nvSpPr>
        <p:spPr bwMode="auto">
          <a:xfrm>
            <a:off x="6843713" y="4163095"/>
            <a:ext cx="228600"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b="0" i="0"/>
              <a:t>e</a:t>
            </a:r>
          </a:p>
        </p:txBody>
      </p:sp>
      <p:sp>
        <p:nvSpPr>
          <p:cNvPr id="389" name="Line 387"/>
          <p:cNvSpPr>
            <a:spLocks noChangeShapeType="1"/>
          </p:cNvSpPr>
          <p:nvPr/>
        </p:nvSpPr>
        <p:spPr bwMode="auto">
          <a:xfrm>
            <a:off x="7210425" y="4182145"/>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0" name="Line 388"/>
          <p:cNvSpPr>
            <a:spLocks noChangeShapeType="1"/>
          </p:cNvSpPr>
          <p:nvPr/>
        </p:nvSpPr>
        <p:spPr bwMode="auto">
          <a:xfrm>
            <a:off x="7200900" y="5887120"/>
            <a:ext cx="16859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391" name="Group 389"/>
          <p:cNvGrpSpPr>
            <a:grpSpLocks/>
          </p:cNvGrpSpPr>
          <p:nvPr/>
        </p:nvGrpSpPr>
        <p:grpSpPr bwMode="auto">
          <a:xfrm>
            <a:off x="6934200" y="4196433"/>
            <a:ext cx="152400" cy="76200"/>
            <a:chOff x="982" y="249"/>
            <a:chExt cx="13" cy="6"/>
          </a:xfrm>
        </p:grpSpPr>
        <p:sp>
          <p:nvSpPr>
            <p:cNvPr id="392" name="Line 390"/>
            <p:cNvSpPr>
              <a:spLocks noChangeShapeType="1"/>
            </p:cNvSpPr>
            <p:nvPr/>
          </p:nvSpPr>
          <p:spPr bwMode="auto">
            <a:xfrm>
              <a:off x="987" y="249"/>
              <a:ext cx="8"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93" name="Line 391"/>
            <p:cNvSpPr>
              <a:spLocks noChangeShapeType="1"/>
            </p:cNvSpPr>
            <p:nvPr/>
          </p:nvSpPr>
          <p:spPr bwMode="auto">
            <a:xfrm flipV="1">
              <a:off x="982" y="249"/>
              <a:ext cx="6" cy="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394" name="Text Box 392"/>
          <p:cNvSpPr txBox="1">
            <a:spLocks noChangeArrowheads="1"/>
          </p:cNvSpPr>
          <p:nvPr/>
        </p:nvSpPr>
        <p:spPr bwMode="auto">
          <a:xfrm>
            <a:off x="8201025" y="5858545"/>
            <a:ext cx="866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1600" i="0"/>
              <a:t>i, x</a:t>
            </a:r>
            <a:r>
              <a:rPr lang="cs-CZ" sz="1600" i="0" baseline="-25000"/>
              <a:t>j</a:t>
            </a:r>
            <a:r>
              <a:rPr lang="cs-CZ" sz="1600" i="0"/>
              <a:t>, y</a:t>
            </a:r>
          </a:p>
        </p:txBody>
      </p:sp>
      <p:sp>
        <p:nvSpPr>
          <p:cNvPr id="395" name="Freeform 393" descr="Tmavý šikmo nahoru"/>
          <p:cNvSpPr>
            <a:spLocks/>
          </p:cNvSpPr>
          <p:nvPr/>
        </p:nvSpPr>
        <p:spPr bwMode="auto">
          <a:xfrm>
            <a:off x="5076825" y="4167858"/>
            <a:ext cx="1209675" cy="1304925"/>
          </a:xfrm>
          <a:custGeom>
            <a:avLst/>
            <a:gdLst>
              <a:gd name="T0" fmla="*/ 167 w 168"/>
              <a:gd name="T1" fmla="*/ 0 h 137"/>
              <a:gd name="T2" fmla="*/ 0 w 168"/>
              <a:gd name="T3" fmla="*/ 82 h 137"/>
              <a:gd name="T4" fmla="*/ 0 w 168"/>
              <a:gd name="T5" fmla="*/ 137 h 137"/>
              <a:gd name="T6" fmla="*/ 168 w 168"/>
              <a:gd name="T7" fmla="*/ 56 h 137"/>
              <a:gd name="T8" fmla="*/ 168 w 168"/>
              <a:gd name="T9" fmla="*/ 56 h 137"/>
              <a:gd name="T10" fmla="*/ 0 60000 65536"/>
              <a:gd name="T11" fmla="*/ 0 60000 65536"/>
              <a:gd name="T12" fmla="*/ 0 60000 65536"/>
              <a:gd name="T13" fmla="*/ 0 60000 65536"/>
              <a:gd name="T14" fmla="*/ 0 60000 65536"/>
              <a:gd name="T15" fmla="*/ 0 w 168"/>
              <a:gd name="T16" fmla="*/ 0 h 137"/>
              <a:gd name="T17" fmla="*/ 168 w 168"/>
              <a:gd name="T18" fmla="*/ 137 h 137"/>
            </a:gdLst>
            <a:ahLst/>
            <a:cxnLst>
              <a:cxn ang="T10">
                <a:pos x="T0" y="T1"/>
              </a:cxn>
              <a:cxn ang="T11">
                <a:pos x="T2" y="T3"/>
              </a:cxn>
              <a:cxn ang="T12">
                <a:pos x="T4" y="T5"/>
              </a:cxn>
              <a:cxn ang="T13">
                <a:pos x="T6" y="T7"/>
              </a:cxn>
              <a:cxn ang="T14">
                <a:pos x="T8" y="T9"/>
              </a:cxn>
            </a:cxnLst>
            <a:rect l="T15" t="T16" r="T17" b="T18"/>
            <a:pathLst>
              <a:path w="168" h="137">
                <a:moveTo>
                  <a:pt x="167" y="0"/>
                </a:moveTo>
                <a:lnTo>
                  <a:pt x="0" y="82"/>
                </a:lnTo>
                <a:lnTo>
                  <a:pt x="0" y="137"/>
                </a:lnTo>
                <a:lnTo>
                  <a:pt x="168" y="56"/>
                </a:lnTo>
              </a:path>
            </a:pathLst>
          </a:custGeom>
          <a:pattFill prst="dkUpDiag">
            <a:fgClr>
              <a:srgbClr val="0000FF"/>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6" name="Text Box 394"/>
          <p:cNvSpPr txBox="1">
            <a:spLocks noChangeArrowheads="1"/>
          </p:cNvSpPr>
          <p:nvPr/>
        </p:nvSpPr>
        <p:spPr bwMode="auto">
          <a:xfrm>
            <a:off x="5781675" y="3901158"/>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c</a:t>
            </a:r>
          </a:p>
        </p:txBody>
      </p:sp>
      <p:sp>
        <p:nvSpPr>
          <p:cNvPr id="397" name="Text Box 395"/>
          <p:cNvSpPr txBox="1">
            <a:spLocks noChangeArrowheads="1"/>
          </p:cNvSpPr>
          <p:nvPr/>
        </p:nvSpPr>
        <p:spPr bwMode="auto">
          <a:xfrm>
            <a:off x="7772400" y="3901158"/>
            <a:ext cx="22860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398" name="Freeform 396" descr="Tmavý šikmo nahoru"/>
          <p:cNvSpPr>
            <a:spLocks/>
          </p:cNvSpPr>
          <p:nvPr/>
        </p:nvSpPr>
        <p:spPr bwMode="auto">
          <a:xfrm>
            <a:off x="7400925" y="4105945"/>
            <a:ext cx="13144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pattFill prst="dkUpDiag">
            <a:fgClr>
              <a:srgbClr val="FF9900"/>
            </a:fgClr>
            <a:bgClr>
              <a:srgbClr val="FFFFFF"/>
            </a:bgClr>
          </a:pattFill>
          <a:ln w="22225" cap="flat" cmpd="sng">
            <a:solidFill>
              <a:srgbClr val="000000"/>
            </a:solidFill>
            <a:prstDash val="solid"/>
            <a:round/>
            <a:headEnd type="none" w="med" len="med"/>
            <a:tailEnd type="none" w="med" len="med"/>
          </a:ln>
        </p:spPr>
        <p:txBody>
          <a:bodyPr/>
          <a:lstStyle/>
          <a:p>
            <a:endParaRPr lang="cs-CZ"/>
          </a:p>
        </p:txBody>
      </p:sp>
      <p:sp>
        <p:nvSpPr>
          <p:cNvPr id="399" name="Freeform 397"/>
          <p:cNvSpPr>
            <a:spLocks/>
          </p:cNvSpPr>
          <p:nvPr/>
        </p:nvSpPr>
        <p:spPr bwMode="auto">
          <a:xfrm>
            <a:off x="7391400" y="3696370"/>
            <a:ext cx="1352550" cy="1381125"/>
          </a:xfrm>
          <a:custGeom>
            <a:avLst/>
            <a:gdLst>
              <a:gd name="T0" fmla="*/ 1 w 183"/>
              <a:gd name="T1" fmla="*/ 28 h 145"/>
              <a:gd name="T2" fmla="*/ 0 w 183"/>
              <a:gd name="T3" fmla="*/ 109 h 145"/>
              <a:gd name="T4" fmla="*/ 61 w 183"/>
              <a:gd name="T5" fmla="*/ 145 h 145"/>
              <a:gd name="T6" fmla="*/ 136 w 183"/>
              <a:gd name="T7" fmla="*/ 126 h 145"/>
              <a:gd name="T8" fmla="*/ 151 w 183"/>
              <a:gd name="T9" fmla="*/ 113 h 145"/>
              <a:gd name="T10" fmla="*/ 176 w 183"/>
              <a:gd name="T11" fmla="*/ 87 h 145"/>
              <a:gd name="T12" fmla="*/ 183 w 183"/>
              <a:gd name="T13" fmla="*/ 77 h 145"/>
              <a:gd name="T14" fmla="*/ 183 w 183"/>
              <a:gd name="T15" fmla="*/ 0 h 145"/>
              <a:gd name="T16" fmla="*/ 7 w 183"/>
              <a:gd name="T17" fmla="*/ 0 h 145"/>
              <a:gd name="T18" fmla="*/ 1 w 183"/>
              <a:gd name="T19" fmla="*/ 28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3"/>
              <a:gd name="T31" fmla="*/ 0 h 145"/>
              <a:gd name="T32" fmla="*/ 183 w 183"/>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3" h="145">
                <a:moveTo>
                  <a:pt x="1" y="28"/>
                </a:moveTo>
                <a:cubicBezTo>
                  <a:pt x="0" y="67"/>
                  <a:pt x="1" y="88"/>
                  <a:pt x="0" y="109"/>
                </a:cubicBezTo>
                <a:cubicBezTo>
                  <a:pt x="11" y="121"/>
                  <a:pt x="49" y="144"/>
                  <a:pt x="61" y="145"/>
                </a:cubicBezTo>
                <a:cubicBezTo>
                  <a:pt x="103" y="144"/>
                  <a:pt x="104" y="142"/>
                  <a:pt x="136" y="126"/>
                </a:cubicBezTo>
                <a:cubicBezTo>
                  <a:pt x="139" y="121"/>
                  <a:pt x="147" y="117"/>
                  <a:pt x="151" y="113"/>
                </a:cubicBezTo>
                <a:cubicBezTo>
                  <a:pt x="159" y="105"/>
                  <a:pt x="167" y="93"/>
                  <a:pt x="176" y="87"/>
                </a:cubicBezTo>
                <a:cubicBezTo>
                  <a:pt x="178" y="84"/>
                  <a:pt x="183" y="77"/>
                  <a:pt x="183" y="77"/>
                </a:cubicBezTo>
                <a:lnTo>
                  <a:pt x="183" y="0"/>
                </a:lnTo>
                <a:lnTo>
                  <a:pt x="7" y="0"/>
                </a:lnTo>
                <a:lnTo>
                  <a:pt x="1" y="28"/>
                </a:lnTo>
                <a:close/>
              </a:path>
            </a:pathLst>
          </a:custGeom>
          <a:solidFill>
            <a:srgbClr val="FFFFFF"/>
          </a:solidFill>
          <a:ln w="22225" cap="flat" cmpd="sng">
            <a:solidFill>
              <a:schemeClr val="tx1"/>
            </a:solidFill>
            <a:prstDash val="solid"/>
            <a:round/>
            <a:headEnd type="none" w="med" len="med"/>
            <a:tailEnd type="none" w="med" len="med"/>
          </a:ln>
        </p:spPr>
        <p:txBody>
          <a:bodyPr/>
          <a:lstStyle/>
          <a:p>
            <a:endParaRPr lang="cs-CZ"/>
          </a:p>
        </p:txBody>
      </p:sp>
      <p:sp>
        <p:nvSpPr>
          <p:cNvPr id="400" name="Line 398"/>
          <p:cNvSpPr>
            <a:spLocks noChangeShapeType="1"/>
          </p:cNvSpPr>
          <p:nvPr/>
        </p:nvSpPr>
        <p:spPr bwMode="auto">
          <a:xfrm>
            <a:off x="4052888" y="4186908"/>
            <a:ext cx="0" cy="144780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1" name="Line 399"/>
          <p:cNvSpPr>
            <a:spLocks noChangeShapeType="1"/>
          </p:cNvSpPr>
          <p:nvPr/>
        </p:nvSpPr>
        <p:spPr bwMode="auto">
          <a:xfrm>
            <a:off x="6262688" y="4167858"/>
            <a:ext cx="14287" cy="547687"/>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spAutoFit/>
          </a:bodyPr>
          <a:lstStyle/>
          <a:p>
            <a:endParaRPr lang="cs-CZ"/>
          </a:p>
        </p:txBody>
      </p:sp>
      <p:sp>
        <p:nvSpPr>
          <p:cNvPr id="402" name="Rectangle 400"/>
          <p:cNvSpPr>
            <a:spLocks noChangeArrowheads="1"/>
          </p:cNvSpPr>
          <p:nvPr/>
        </p:nvSpPr>
        <p:spPr bwMode="auto">
          <a:xfrm>
            <a:off x="7162800" y="3467770"/>
            <a:ext cx="1752600" cy="533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3" name="Rectangle 401"/>
          <p:cNvSpPr>
            <a:spLocks noChangeArrowheads="1"/>
          </p:cNvSpPr>
          <p:nvPr/>
        </p:nvSpPr>
        <p:spPr bwMode="auto">
          <a:xfrm>
            <a:off x="7239000" y="3663033"/>
            <a:ext cx="457200" cy="1066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4" name="Rectangle 402"/>
          <p:cNvSpPr>
            <a:spLocks noChangeArrowheads="1"/>
          </p:cNvSpPr>
          <p:nvPr/>
        </p:nvSpPr>
        <p:spPr bwMode="auto">
          <a:xfrm>
            <a:off x="8534400" y="3724945"/>
            <a:ext cx="457200" cy="762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cs-CZ"/>
          </a:p>
        </p:txBody>
      </p:sp>
      <p:sp>
        <p:nvSpPr>
          <p:cNvPr id="405" name="Text Box 403"/>
          <p:cNvSpPr txBox="1">
            <a:spLocks noChangeArrowheads="1"/>
          </p:cNvSpPr>
          <p:nvPr/>
        </p:nvSpPr>
        <p:spPr bwMode="auto">
          <a:xfrm>
            <a:off x="7772400" y="3891633"/>
            <a:ext cx="4572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d</a:t>
            </a:r>
          </a:p>
        </p:txBody>
      </p:sp>
      <p:sp>
        <p:nvSpPr>
          <p:cNvPr id="406" name="Line 404"/>
          <p:cNvSpPr>
            <a:spLocks noChangeShapeType="1"/>
          </p:cNvSpPr>
          <p:nvPr/>
        </p:nvSpPr>
        <p:spPr bwMode="auto">
          <a:xfrm>
            <a:off x="5076825" y="4196433"/>
            <a:ext cx="0" cy="1695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272550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Analýza rozptylu v regresi</a:t>
            </a:r>
            <a:endParaRPr lang="cs-CZ" dirty="0"/>
          </a:p>
        </p:txBody>
      </p:sp>
      <p:sp>
        <p:nvSpPr>
          <p:cNvPr id="3" name="Content Placeholder 2"/>
          <p:cNvSpPr>
            <a:spLocks noGrp="1"/>
          </p:cNvSpPr>
          <p:nvPr>
            <p:ph idx="1"/>
          </p:nvPr>
        </p:nvSpPr>
        <p:spPr>
          <a:xfrm>
            <a:off x="457200" y="1052736"/>
            <a:ext cx="8229600" cy="4857403"/>
          </a:xfrm>
        </p:spPr>
        <p:txBody>
          <a:bodyPr/>
          <a:lstStyle/>
          <a:p>
            <a:r>
              <a:rPr lang="cs-CZ" dirty="0" smtClean="0"/>
              <a:t>Výpočet statistické významnosti rozptylu vyčerpaného regresním modelem</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25</a:t>
            </a:fld>
            <a:endParaRPr lang="cs-CZ"/>
          </a:p>
        </p:txBody>
      </p:sp>
      <p:sp>
        <p:nvSpPr>
          <p:cNvPr id="7" name="Text Box 5"/>
          <p:cNvSpPr txBox="1">
            <a:spLocks noChangeArrowheads="1"/>
          </p:cNvSpPr>
          <p:nvPr/>
        </p:nvSpPr>
        <p:spPr bwMode="auto">
          <a:xfrm>
            <a:off x="765125" y="1587500"/>
            <a:ext cx="2316162"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Celková ANOVA</a:t>
            </a:r>
          </a:p>
        </p:txBody>
      </p:sp>
      <p:sp>
        <p:nvSpPr>
          <p:cNvPr id="8" name="Line 6"/>
          <p:cNvSpPr>
            <a:spLocks noChangeShapeType="1"/>
          </p:cNvSpPr>
          <p:nvPr/>
        </p:nvSpPr>
        <p:spPr bwMode="auto">
          <a:xfrm>
            <a:off x="3076525" y="1801813"/>
            <a:ext cx="127635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9" name="Line 7"/>
          <p:cNvSpPr>
            <a:spLocks noChangeShapeType="1"/>
          </p:cNvSpPr>
          <p:nvPr/>
        </p:nvSpPr>
        <p:spPr bwMode="auto">
          <a:xfrm>
            <a:off x="3043187" y="1782763"/>
            <a:ext cx="13208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0" name="Line 8"/>
          <p:cNvSpPr>
            <a:spLocks noChangeShapeType="1"/>
          </p:cNvSpPr>
          <p:nvPr/>
        </p:nvSpPr>
        <p:spPr bwMode="auto">
          <a:xfrm>
            <a:off x="3076525" y="1811338"/>
            <a:ext cx="128746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1" name="Line 9"/>
          <p:cNvSpPr>
            <a:spLocks noChangeShapeType="1"/>
          </p:cNvSpPr>
          <p:nvPr/>
        </p:nvSpPr>
        <p:spPr bwMode="auto">
          <a:xfrm>
            <a:off x="3176537" y="1820863"/>
            <a:ext cx="117633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2" name="Line 10"/>
          <p:cNvSpPr>
            <a:spLocks noChangeShapeType="1"/>
          </p:cNvSpPr>
          <p:nvPr/>
        </p:nvSpPr>
        <p:spPr bwMode="auto">
          <a:xfrm flipH="1">
            <a:off x="3065412" y="1797050"/>
            <a:ext cx="1144588"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3" name="Line 11"/>
          <p:cNvSpPr>
            <a:spLocks noChangeShapeType="1"/>
          </p:cNvSpPr>
          <p:nvPr/>
        </p:nvSpPr>
        <p:spPr bwMode="auto">
          <a:xfrm>
            <a:off x="3065412" y="1792288"/>
            <a:ext cx="1155700" cy="6762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4" name="Line 12"/>
          <p:cNvSpPr>
            <a:spLocks noChangeShapeType="1"/>
          </p:cNvSpPr>
          <p:nvPr/>
        </p:nvSpPr>
        <p:spPr bwMode="auto">
          <a:xfrm>
            <a:off x="3649612" y="2468563"/>
            <a:ext cx="5826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5" name="Line 13"/>
          <p:cNvSpPr>
            <a:spLocks noChangeShapeType="1"/>
          </p:cNvSpPr>
          <p:nvPr/>
        </p:nvSpPr>
        <p:spPr bwMode="auto">
          <a:xfrm>
            <a:off x="3649612" y="2459038"/>
            <a:ext cx="53816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6" name="Line 14"/>
          <p:cNvSpPr>
            <a:spLocks noChangeShapeType="1"/>
          </p:cNvSpPr>
          <p:nvPr/>
        </p:nvSpPr>
        <p:spPr bwMode="auto">
          <a:xfrm flipH="1" flipV="1">
            <a:off x="3660725" y="2449513"/>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7" name="Line 15"/>
          <p:cNvSpPr>
            <a:spLocks noChangeShapeType="1"/>
          </p:cNvSpPr>
          <p:nvPr/>
        </p:nvSpPr>
        <p:spPr bwMode="auto">
          <a:xfrm flipV="1">
            <a:off x="3649612" y="2468563"/>
            <a:ext cx="5715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18" name="Text Box 16"/>
          <p:cNvSpPr txBox="1">
            <a:spLocks noChangeArrowheads="1"/>
          </p:cNvSpPr>
          <p:nvPr/>
        </p:nvSpPr>
        <p:spPr bwMode="auto">
          <a:xfrm>
            <a:off x="4276675" y="1525588"/>
            <a:ext cx="38957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SS</a:t>
            </a:r>
            <a:r>
              <a:rPr lang="cs-CZ" sz="2400" i="0" baseline="-25000"/>
              <a:t>B</a:t>
            </a:r>
            <a:r>
              <a:rPr lang="cs-CZ" sz="2400" i="0"/>
              <a:t>/SS</a:t>
            </a:r>
            <a:r>
              <a:rPr lang="cs-CZ" sz="2400" i="0" baseline="-25000"/>
              <a:t>T</a:t>
            </a:r>
            <a:r>
              <a:rPr lang="cs-CZ" sz="2400" b="0" i="0"/>
              <a:t>         </a:t>
            </a:r>
            <a:r>
              <a:rPr lang="cs-CZ" sz="2000" b="0" i="0"/>
              <a:t>(variance ratio)</a:t>
            </a:r>
          </a:p>
        </p:txBody>
      </p:sp>
      <p:sp>
        <p:nvSpPr>
          <p:cNvPr id="19" name="Text Box 17"/>
          <p:cNvSpPr txBox="1">
            <a:spLocks noChangeArrowheads="1"/>
          </p:cNvSpPr>
          <p:nvPr/>
        </p:nvSpPr>
        <p:spPr bwMode="auto">
          <a:xfrm>
            <a:off x="4298900" y="2230438"/>
            <a:ext cx="2287587"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400" i="0"/>
              <a:t>MS</a:t>
            </a:r>
            <a:r>
              <a:rPr lang="cs-CZ" sz="2400" i="0" baseline="-25000"/>
              <a:t>B</a:t>
            </a:r>
            <a:r>
              <a:rPr lang="cs-CZ" sz="2400" i="0"/>
              <a:t>/MS</a:t>
            </a:r>
            <a:r>
              <a:rPr lang="cs-CZ" sz="2400" i="0" baseline="-25000"/>
              <a:t>E</a:t>
            </a:r>
            <a:r>
              <a:rPr lang="cs-CZ" sz="2400" i="0"/>
              <a:t> = F</a:t>
            </a:r>
          </a:p>
        </p:txBody>
      </p:sp>
      <p:sp>
        <p:nvSpPr>
          <p:cNvPr id="20" name="Line 18"/>
          <p:cNvSpPr>
            <a:spLocks noChangeShapeType="1"/>
          </p:cNvSpPr>
          <p:nvPr/>
        </p:nvSpPr>
        <p:spPr bwMode="auto">
          <a:xfrm>
            <a:off x="4549775" y="3201988"/>
            <a:ext cx="3148013"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2" name="Text Box 20"/>
          <p:cNvSpPr txBox="1">
            <a:spLocks noChangeArrowheads="1"/>
          </p:cNvSpPr>
          <p:nvPr/>
        </p:nvSpPr>
        <p:spPr bwMode="auto">
          <a:xfrm>
            <a:off x="741363" y="2890838"/>
            <a:ext cx="7640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r>
              <a:rPr lang="cs-CZ" sz="2000" i="0"/>
              <a:t>Analýza rozptylu regresního modelu (zde přímky)</a:t>
            </a:r>
          </a:p>
        </p:txBody>
      </p:sp>
      <p:sp>
        <p:nvSpPr>
          <p:cNvPr id="23" name="Line 21"/>
          <p:cNvSpPr>
            <a:spLocks noChangeShapeType="1"/>
          </p:cNvSpPr>
          <p:nvPr/>
        </p:nvSpPr>
        <p:spPr bwMode="auto">
          <a:xfrm>
            <a:off x="4157663" y="4832350"/>
            <a:ext cx="149383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a14:hiddenLine>
            </a:ext>
          </a:extLst>
        </p:spPr>
        <p:txBody>
          <a:bodyPr/>
          <a:lstStyle/>
          <a:p>
            <a:endParaRPr lang="cs-CZ"/>
          </a:p>
        </p:txBody>
      </p:sp>
      <p:sp>
        <p:nvSpPr>
          <p:cNvPr id="24" name="Text Box 22"/>
          <p:cNvSpPr txBox="1">
            <a:spLocks noChangeArrowheads="1"/>
          </p:cNvSpPr>
          <p:nvPr/>
        </p:nvSpPr>
        <p:spPr bwMode="auto">
          <a:xfrm>
            <a:off x="6172200" y="3979863"/>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a:r>
              <a:rPr lang="cs-CZ" sz="2000" i="0">
                <a:solidFill>
                  <a:srgbClr val="A50021"/>
                </a:solidFill>
              </a:rPr>
              <a:t>(SS</a:t>
            </a:r>
            <a:r>
              <a:rPr lang="cs-CZ" sz="2000" i="0" baseline="-25000">
                <a:solidFill>
                  <a:srgbClr val="A50021"/>
                </a:solidFill>
              </a:rPr>
              <a:t>MOD</a:t>
            </a:r>
            <a:r>
              <a:rPr lang="cs-CZ" sz="2000" i="0">
                <a:solidFill>
                  <a:srgbClr val="A50021"/>
                </a:solidFill>
              </a:rPr>
              <a:t>/SS</a:t>
            </a:r>
            <a:r>
              <a:rPr lang="cs-CZ" sz="2000" i="0" baseline="-25000">
                <a:solidFill>
                  <a:srgbClr val="A50021"/>
                </a:solidFill>
              </a:rPr>
              <a:t>T</a:t>
            </a:r>
            <a:r>
              <a:rPr lang="cs-CZ" sz="2000" i="0">
                <a:solidFill>
                  <a:srgbClr val="A50021"/>
                </a:solidFill>
              </a:rPr>
              <a:t>) . 100 = % rozptylu Y "vyčerpaného" přímkou = koeficient determinace (R</a:t>
            </a:r>
            <a:r>
              <a:rPr lang="cs-CZ" sz="2000" i="0" baseline="30000">
                <a:solidFill>
                  <a:srgbClr val="A50021"/>
                </a:solidFill>
              </a:rPr>
              <a:t>2</a:t>
            </a:r>
            <a:r>
              <a:rPr lang="cs-CZ" sz="2000" i="0">
                <a:solidFill>
                  <a:srgbClr val="A50021"/>
                </a:solidFill>
              </a:rPr>
              <a:t>)</a:t>
            </a:r>
          </a:p>
        </p:txBody>
      </p:sp>
      <p:sp>
        <p:nvSpPr>
          <p:cNvPr id="25" name="AutoShape 23"/>
          <p:cNvSpPr>
            <a:spLocks/>
          </p:cNvSpPr>
          <p:nvPr/>
        </p:nvSpPr>
        <p:spPr bwMode="auto">
          <a:xfrm>
            <a:off x="5521325" y="3836988"/>
            <a:ext cx="650875" cy="1962150"/>
          </a:xfrm>
          <a:prstGeom prst="rightBrace">
            <a:avLst>
              <a:gd name="adj1" fmla="val 25122"/>
              <a:gd name="adj2" fmla="val 50000"/>
            </a:avLst>
          </a:prstGeom>
          <a:noFill/>
          <a:ln w="2540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pPr algn="ctr">
              <a:spcBef>
                <a:spcPct val="50000"/>
              </a:spcBef>
            </a:pPr>
            <a:endParaRPr lang="cs-CZ" sz="2400" b="0" i="0"/>
          </a:p>
        </p:txBody>
      </p:sp>
      <p:graphicFrame>
        <p:nvGraphicFramePr>
          <p:cNvPr id="26" name="Group 65"/>
          <p:cNvGraphicFramePr>
            <a:graphicFrameLocks noGrp="1"/>
          </p:cNvGraphicFramePr>
          <p:nvPr/>
        </p:nvGraphicFramePr>
        <p:xfrm>
          <a:off x="288925" y="3778250"/>
          <a:ext cx="5000625" cy="2243138"/>
        </p:xfrm>
        <a:graphic>
          <a:graphicData uri="http://schemas.openxmlformats.org/drawingml/2006/table">
            <a:tbl>
              <a:tblPr/>
              <a:tblGrid>
                <a:gridCol w="1169988"/>
                <a:gridCol w="825500"/>
                <a:gridCol w="827087"/>
                <a:gridCol w="963613"/>
                <a:gridCol w="1214437"/>
              </a:tblGrid>
              <a:tr h="64009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Zdroj rozptylu</a:t>
                      </a:r>
                    </a:p>
                  </a:txBody>
                  <a:tcPr marT="45721" marB="45721" anchor="ctr" horzOverflow="overflow">
                    <a:lnL cap="flat">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st.v.</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SS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MS</a:t>
                      </a:r>
                    </a:p>
                  </a:txBody>
                  <a:tcPr marT="45721" marB="45721" anchor="ctr"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FF0000"/>
                          </a:solidFill>
                          <a:effectLst/>
                          <a:latin typeface="Calibri" pitchFamily="34" charset="0"/>
                        </a:rPr>
                        <a:t>F</a:t>
                      </a:r>
                    </a:p>
                  </a:txBody>
                  <a:tcPr marT="45721" marB="45721" anchor="ctr" horzOverflow="overflow">
                    <a:lnL>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694964">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Model </a:t>
                      </a:r>
                    </a:p>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(přímka)</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SS</a:t>
                      </a:r>
                      <a:r>
                        <a:rPr kumimoji="0" lang="cs-CZ" sz="1600" b="1" i="0" u="none" strike="noStrike" cap="none" normalizeH="0" baseline="-25000" smtClean="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MS</a:t>
                      </a:r>
                      <a:r>
                        <a:rPr kumimoji="0" lang="cs-CZ" sz="1600" b="1" i="0" u="none" strike="noStrike" cap="none" normalizeH="0" baseline="-25000" smtClean="0">
                          <a:ln>
                            <a:noFill/>
                          </a:ln>
                          <a:solidFill>
                            <a:schemeClr val="tx1"/>
                          </a:solidFill>
                          <a:effectLst/>
                          <a:latin typeface="Calibri" pitchFamily="34" charset="0"/>
                        </a:rPr>
                        <a:t>MOD</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MS</a:t>
                      </a:r>
                      <a:r>
                        <a:rPr kumimoji="0" lang="cs-CZ" sz="1600" b="1" i="0" u="none" strike="noStrike" cap="none" normalizeH="0" baseline="-25000" smtClean="0">
                          <a:ln>
                            <a:noFill/>
                          </a:ln>
                          <a:solidFill>
                            <a:schemeClr val="tx1"/>
                          </a:solidFill>
                          <a:effectLst/>
                          <a:latin typeface="Calibri" pitchFamily="34" charset="0"/>
                        </a:rPr>
                        <a:t>MOD </a:t>
                      </a:r>
                      <a:r>
                        <a:rPr kumimoji="0" lang="cs-CZ" sz="1600" b="1" i="0" u="none" strike="noStrike" cap="none" normalizeH="0" baseline="0" smtClean="0">
                          <a:ln>
                            <a:noFill/>
                          </a:ln>
                          <a:solidFill>
                            <a:schemeClr val="tx1"/>
                          </a:solidFill>
                          <a:effectLst/>
                          <a:latin typeface="Calibri" pitchFamily="34" charset="0"/>
                        </a:rPr>
                        <a:t>/ MS</a:t>
                      </a:r>
                      <a:r>
                        <a:rPr kumimoji="0" lang="cs-CZ" sz="1600" b="1" i="0" u="none" strike="noStrike" cap="none" normalizeH="0" baseline="-25000" smtClean="0">
                          <a:ln>
                            <a:noFill/>
                          </a:ln>
                          <a:solidFill>
                            <a:schemeClr val="tx1"/>
                          </a:solidFill>
                          <a:effectLst/>
                          <a:latin typeface="Calibri" pitchFamily="34" charset="0"/>
                        </a:rPr>
                        <a:t>R</a:t>
                      </a: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tr>
              <a:tr h="46991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Residuum</a:t>
                      </a:r>
                    </a:p>
                  </a:txBody>
                  <a:tcPr marT="45721" marB="45721" anchor="ctr" horzOverflow="overflow">
                    <a:lnL cap="flat">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na - 2</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SS</a:t>
                      </a:r>
                      <a:r>
                        <a:rPr kumimoji="0" lang="cs-CZ" sz="1600" b="1" i="0" u="none" strike="noStrike" cap="none" normalizeH="0" baseline="-25000" smtClean="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MS</a:t>
                      </a:r>
                      <a:r>
                        <a:rPr kumimoji="0" lang="cs-CZ" sz="1600" b="1" i="0" u="none" strike="noStrike" cap="none" normalizeH="0" baseline="-25000" smtClean="0">
                          <a:ln>
                            <a:noFill/>
                          </a:ln>
                          <a:solidFill>
                            <a:schemeClr val="tx1"/>
                          </a:solidFill>
                          <a:effectLst/>
                          <a:latin typeface="Calibri" pitchFamily="34" charset="0"/>
                        </a:rPr>
                        <a:t>R</a:t>
                      </a:r>
                    </a:p>
                  </a:txBody>
                  <a:tcPr marT="45721" marB="45721"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smtClean="0">
                        <a:ln>
                          <a:noFill/>
                        </a:ln>
                        <a:solidFill>
                          <a:schemeClr val="tx1"/>
                        </a:solidFill>
                        <a:effectLst/>
                        <a:latin typeface="Calibri" pitchFamily="34" charset="0"/>
                      </a:endParaRPr>
                    </a:p>
                  </a:txBody>
                  <a:tcPr marT="45721" marB="45721" anchor="ct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tr>
              <a:tr h="4381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accent2"/>
                          </a:solidFill>
                          <a:effectLst/>
                          <a:latin typeface="Calibri" pitchFamily="34" charset="0"/>
                        </a:rPr>
                        <a:t>celkem</a:t>
                      </a:r>
                    </a:p>
                  </a:txBody>
                  <a:tcPr marT="45721" marB="45721" anchor="ctr" horzOverflow="overflow">
                    <a:lnL cap="flat">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na - 1</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SS</a:t>
                      </a:r>
                      <a:r>
                        <a:rPr kumimoji="0" lang="cs-CZ" sz="1600" b="1" i="0" u="none" strike="noStrike" cap="none" normalizeH="0" baseline="-25000" smtClean="0">
                          <a:ln>
                            <a:noFill/>
                          </a:ln>
                          <a:solidFill>
                            <a:schemeClr val="tx1"/>
                          </a:solidFill>
                          <a:effectLst/>
                          <a:latin typeface="Calibri" pitchFamily="34" charset="0"/>
                        </a:rPr>
                        <a:t>T</a:t>
                      </a: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smtClean="0">
                        <a:ln>
                          <a:noFill/>
                        </a:ln>
                        <a:solidFill>
                          <a:schemeClr val="tx1"/>
                        </a:solidFill>
                        <a:effectLst/>
                        <a:latin typeface="Calibri" pitchFamily="34" charset="0"/>
                      </a:endParaRPr>
                    </a:p>
                  </a:txBody>
                  <a:tcPr marT="45721" marB="45721" anchor="ct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1600" b="1" i="0" u="none" strike="noStrike" cap="none" normalizeH="0" baseline="0" smtClean="0">
                        <a:ln>
                          <a:noFill/>
                        </a:ln>
                        <a:solidFill>
                          <a:schemeClr val="tx1"/>
                        </a:solidFill>
                        <a:effectLst/>
                        <a:latin typeface="Calibri" pitchFamily="34" charset="0"/>
                      </a:endParaRPr>
                    </a:p>
                  </a:txBody>
                  <a:tcPr marT="45721" marB="45721" anchor="ctr" horzOverflow="overflow">
                    <a:lnL>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754395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Kroky regresní analýzy</a:t>
            </a:r>
            <a:endParaRPr lang="cs-CZ" dirty="0"/>
          </a:p>
        </p:txBody>
      </p:sp>
      <p:sp>
        <p:nvSpPr>
          <p:cNvPr id="3" name="Content Placeholder 2"/>
          <p:cNvSpPr>
            <a:spLocks noGrp="1"/>
          </p:cNvSpPr>
          <p:nvPr>
            <p:ph idx="1"/>
          </p:nvPr>
        </p:nvSpPr>
        <p:spPr/>
        <p:txBody>
          <a:bodyPr/>
          <a:lstStyle/>
          <a:p>
            <a:r>
              <a:rPr lang="cs-CZ" dirty="0" smtClean="0"/>
              <a:t>Regresní analýza (a obecně i jiné stochastické modely) by měla probíhat v následujících krocích</a:t>
            </a:r>
          </a:p>
          <a:p>
            <a:pPr marL="800100" lvl="1" indent="-342900">
              <a:buFont typeface="+mj-lt"/>
              <a:buAutoNum type="arabicPeriod"/>
            </a:pPr>
            <a:r>
              <a:rPr lang="cs-CZ" dirty="0" smtClean="0"/>
              <a:t>Ověření obecných předpokladů – normalita dat, linearita vztahu</a:t>
            </a:r>
          </a:p>
          <a:p>
            <a:pPr marL="800100" lvl="1" indent="-342900">
              <a:buFont typeface="+mj-lt"/>
              <a:buAutoNum type="arabicPeriod"/>
            </a:pPr>
            <a:r>
              <a:rPr lang="cs-CZ" dirty="0" smtClean="0"/>
              <a:t>Výpočet modelu</a:t>
            </a:r>
          </a:p>
          <a:p>
            <a:pPr marL="800100" lvl="1" indent="-342900">
              <a:buFont typeface="+mj-lt"/>
              <a:buAutoNum type="arabicPeriod"/>
            </a:pPr>
            <a:r>
              <a:rPr lang="cs-CZ" dirty="0" smtClean="0"/>
              <a:t>Analýza reziduí modelu umožňující ověřit vhodnost aplikace lineárního nebo jiného modelu</a:t>
            </a:r>
          </a:p>
          <a:p>
            <a:pPr marL="800100" lvl="1" indent="-342900">
              <a:buFont typeface="+mj-lt"/>
              <a:buAutoNum type="arabicPeriod"/>
            </a:pPr>
            <a:r>
              <a:rPr lang="cs-CZ" dirty="0" smtClean="0"/>
              <a:t>Analýza vyčepané variability testující, zda model variabilitu dat významně vysvětluje</a:t>
            </a:r>
          </a:p>
          <a:p>
            <a:pPr marL="800100" lvl="1" indent="-342900">
              <a:buFont typeface="+mj-lt"/>
              <a:buAutoNum type="arabicPeriod"/>
            </a:pPr>
            <a:r>
              <a:rPr lang="cs-CZ" dirty="0" smtClean="0"/>
              <a:t>Testování regresních koeficientů </a:t>
            </a:r>
          </a:p>
          <a:p>
            <a:pPr marL="1200150" lvl="2" indent="-342900">
              <a:buFont typeface="+mj-lt"/>
              <a:buAutoNum type="arabicPeriod"/>
            </a:pPr>
            <a:r>
              <a:rPr lang="cs-CZ" dirty="0" smtClean="0"/>
              <a:t>Posouzení významnosti komponent modelu</a:t>
            </a:r>
          </a:p>
          <a:p>
            <a:pPr marL="1200150" lvl="2" indent="-342900">
              <a:buFont typeface="+mj-lt"/>
              <a:buAutoNum type="arabicPeriod"/>
            </a:pPr>
            <a:r>
              <a:rPr lang="cs-CZ" dirty="0" smtClean="0"/>
              <a:t>Praktická smysluplnost modelu</a:t>
            </a:r>
          </a:p>
          <a:p>
            <a:pPr marL="800100" lvl="1" indent="-342900">
              <a:buFont typeface="+mj-lt"/>
              <a:buAutoNum type="arabicPeriod"/>
            </a:pPr>
            <a:r>
              <a:rPr lang="cs-CZ" dirty="0" smtClean="0"/>
              <a:t>Závěr o využitelnosti a smysluplnosti modelu </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26</a:t>
            </a:fld>
            <a:endParaRPr lang="cs-CZ"/>
          </a:p>
        </p:txBody>
      </p:sp>
    </p:spTree>
    <p:extLst>
      <p:ext uri="{BB962C8B-B14F-4D97-AF65-F5344CB8AC3E}">
        <p14:creationId xmlns:p14="http://schemas.microsoft.com/office/powerpoint/2010/main" val="1909123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ANOVA </a:t>
            </a:r>
            <a:endParaRPr lang="cs-CZ" dirty="0"/>
          </a:p>
        </p:txBody>
      </p:sp>
      <p:sp>
        <p:nvSpPr>
          <p:cNvPr id="3" name="Content Placeholder 2"/>
          <p:cNvSpPr>
            <a:spLocks noGrp="1"/>
          </p:cNvSpPr>
          <p:nvPr>
            <p:ph idx="1"/>
          </p:nvPr>
        </p:nvSpPr>
        <p:spPr/>
        <p:txBody>
          <a:bodyPr/>
          <a:lstStyle/>
          <a:p>
            <a:r>
              <a:rPr lang="cs-CZ" dirty="0"/>
              <a:t>Analýza rozptylu je základním nástrojem pro analýzu rozdílů mezi průměry v několika skupinách pacientů.</a:t>
            </a:r>
          </a:p>
          <a:p>
            <a:r>
              <a:rPr lang="cs-CZ" dirty="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a:t>
            </a:r>
            <a:r>
              <a:rPr lang="cs-CZ" dirty="0" smtClean="0"/>
              <a:t>převažuje, </a:t>
            </a:r>
            <a:r>
              <a:rPr lang="cs-CZ" dirty="0"/>
              <a:t>považujeme daný kategoriální faktor za významný pro vysvětlení variability dat.</a:t>
            </a:r>
          </a:p>
          <a:p>
            <a:r>
              <a:rPr lang="cs-CZ" dirty="0"/>
              <a:t>Analýza rozptylu vyhodnocuje pouze celkový vliv faktoru na variabilitu, v případě analýzy jednotlivých kategorií je třeba využít tzv. post-hoc testy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3</a:t>
            </a:fld>
            <a:endParaRPr lang="cs-CZ"/>
          </a:p>
        </p:txBody>
      </p:sp>
    </p:spTree>
    <p:extLst>
      <p:ext uri="{BB962C8B-B14F-4D97-AF65-F5344CB8AC3E}">
        <p14:creationId xmlns:p14="http://schemas.microsoft.com/office/powerpoint/2010/main" val="1734570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2307" name="Picture 3"/>
          <p:cNvPicPr>
            <a:picLocks noChangeAspect="1" noChangeArrowheads="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48643" y="5085184"/>
            <a:ext cx="277858" cy="45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27081" y="1609328"/>
            <a:ext cx="720983" cy="11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37862" y="2924944"/>
            <a:ext cx="499420" cy="811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6"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82175" y="4077072"/>
            <a:ext cx="410795" cy="667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fontScale="90000"/>
          </a:bodyPr>
          <a:lstStyle/>
          <a:p>
            <a:r>
              <a:rPr lang="cs-CZ" dirty="0" smtClean="0"/>
              <a:t>Cíl stochastického modelování</a:t>
            </a:r>
            <a:endParaRPr lang="cs-CZ" dirty="0"/>
          </a:p>
        </p:txBody>
      </p:sp>
      <p:sp>
        <p:nvSpPr>
          <p:cNvPr id="3" name="Content Placeholder 2"/>
          <p:cNvSpPr>
            <a:spLocks noGrp="1"/>
          </p:cNvSpPr>
          <p:nvPr>
            <p:ph idx="1"/>
          </p:nvPr>
        </p:nvSpPr>
        <p:spPr>
          <a:xfrm>
            <a:off x="323528" y="1052736"/>
            <a:ext cx="3682752" cy="5040560"/>
          </a:xfrm>
        </p:spPr>
        <p:txBody>
          <a:bodyPr>
            <a:normAutofit/>
          </a:bodyPr>
          <a:lstStyle/>
          <a:p>
            <a:r>
              <a:rPr lang="cs-CZ" dirty="0" smtClean="0"/>
              <a:t>Obecným cílem je snaha </a:t>
            </a:r>
            <a:r>
              <a:rPr lang="cs-CZ" b="1" dirty="0" smtClean="0"/>
              <a:t>vysvětlit variabilitu predikované proměnné </a:t>
            </a:r>
            <a:r>
              <a:rPr lang="cs-CZ" dirty="0" smtClean="0"/>
              <a:t>(endpoint, Y) pomocí </a:t>
            </a:r>
            <a:r>
              <a:rPr lang="cs-CZ" b="1" dirty="0" smtClean="0"/>
              <a:t>prediktorů </a:t>
            </a:r>
            <a:r>
              <a:rPr lang="cs-CZ" dirty="0" smtClean="0"/>
              <a:t>(vysvětlující proměnná, faktor, X)</a:t>
            </a:r>
          </a:p>
          <a:p>
            <a:r>
              <a:rPr lang="cs-CZ" dirty="0" smtClean="0"/>
              <a:t>Jak predikovaná proměnná, tak prediktor mohou být různého typu</a:t>
            </a:r>
          </a:p>
          <a:p>
            <a:pPr lvl="1"/>
            <a:r>
              <a:rPr lang="cs-CZ" dirty="0" smtClean="0"/>
              <a:t>Binární </a:t>
            </a:r>
          </a:p>
          <a:p>
            <a:pPr lvl="1"/>
            <a:r>
              <a:rPr lang="cs-CZ" dirty="0" smtClean="0"/>
              <a:t>Kategoriální</a:t>
            </a:r>
          </a:p>
          <a:p>
            <a:pPr lvl="1"/>
            <a:r>
              <a:rPr lang="cs-CZ" dirty="0" smtClean="0"/>
              <a:t>Ordinální</a:t>
            </a:r>
          </a:p>
          <a:p>
            <a:pPr lvl="1"/>
            <a:r>
              <a:rPr lang="cs-CZ" dirty="0" smtClean="0"/>
              <a:t>Spojitá</a:t>
            </a:r>
          </a:p>
          <a:p>
            <a:pPr lvl="1"/>
            <a:r>
              <a:rPr lang="cs-CZ" dirty="0" smtClean="0"/>
              <a:t>Cenzorovaná (-</a:t>
            </a:r>
            <a:r>
              <a:rPr lang="en-US" dirty="0" smtClean="0"/>
              <a:t>&gt; anal</a:t>
            </a:r>
            <a:r>
              <a:rPr lang="cs-CZ" dirty="0" smtClean="0"/>
              <a:t>ýza přežití)</a:t>
            </a:r>
          </a:p>
          <a:p>
            <a:r>
              <a:rPr lang="cs-CZ" dirty="0" smtClean="0"/>
              <a:t>Kombinace datového typu predikované proměnné a prediktoru určuje použitou metodu analýzy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4</a:t>
            </a:fld>
            <a:endParaRPr lang="cs-CZ"/>
          </a:p>
        </p:txBody>
      </p:sp>
      <p:graphicFrame>
        <p:nvGraphicFramePr>
          <p:cNvPr id="5" name="Object 4"/>
          <p:cNvGraphicFramePr>
            <a:graphicFrameLocks noChangeAspect="1"/>
          </p:cNvGraphicFramePr>
          <p:nvPr>
            <p:extLst>
              <p:ext uri="{D42A27DB-BD31-4B8C-83A1-F6EECF244321}">
                <p14:modId xmlns:p14="http://schemas.microsoft.com/office/powerpoint/2010/main" val="1029116327"/>
              </p:ext>
            </p:extLst>
          </p:nvPr>
        </p:nvGraphicFramePr>
        <p:xfrm>
          <a:off x="4067944" y="1412776"/>
          <a:ext cx="1800225" cy="4319588"/>
        </p:xfrm>
        <a:graphic>
          <a:graphicData uri="http://schemas.openxmlformats.org/presentationml/2006/ole">
            <mc:AlternateContent xmlns:mc="http://schemas.openxmlformats.org/markup-compatibility/2006">
              <mc:Choice xmlns:v="urn:schemas-microsoft-com:vml" Requires="v">
                <p:oleObj spid="_x0000_s491531" name="Graph" r:id="rId7" imgW="1800000" imgH="4320000" progId="STATISTICA.Graph">
                  <p:embed/>
                </p:oleObj>
              </mc:Choice>
              <mc:Fallback>
                <p:oleObj name="Graph" r:id="rId7" imgW="1800000" imgH="4320000" progId="STATISTICA.Graph">
                  <p:embed/>
                  <p:pic>
                    <p:nvPicPr>
                      <p:cNvPr id="0" name=""/>
                      <p:cNvPicPr/>
                      <p:nvPr/>
                    </p:nvPicPr>
                    <p:blipFill>
                      <a:blip r:embed="rId8"/>
                      <a:stretch>
                        <a:fillRect/>
                      </a:stretch>
                    </p:blipFill>
                    <p:spPr>
                      <a:xfrm>
                        <a:off x="4067944" y="1412776"/>
                        <a:ext cx="1800225" cy="4319588"/>
                      </a:xfrm>
                      <a:prstGeom prst="rect">
                        <a:avLst/>
                      </a:prstGeom>
                    </p:spPr>
                  </p:pic>
                </p:oleObj>
              </mc:Fallback>
            </mc:AlternateContent>
          </a:graphicData>
        </a:graphic>
      </p:graphicFrame>
      <p:sp>
        <p:nvSpPr>
          <p:cNvPr id="6" name="TextBox 5"/>
          <p:cNvSpPr txBox="1"/>
          <p:nvPr/>
        </p:nvSpPr>
        <p:spPr>
          <a:xfrm>
            <a:off x="5148064" y="3081734"/>
            <a:ext cx="1152128" cy="923330"/>
          </a:xfrm>
          <a:prstGeom prst="rect">
            <a:avLst/>
          </a:prstGeom>
          <a:noFill/>
        </p:spPr>
        <p:txBody>
          <a:bodyPr wrap="square" rtlCol="0">
            <a:spAutoFit/>
          </a:bodyPr>
          <a:lstStyle/>
          <a:p>
            <a:pPr algn="ctr"/>
            <a:r>
              <a:rPr lang="cs-CZ" b="1" dirty="0" smtClean="0"/>
              <a:t>Proč</a:t>
            </a:r>
            <a:r>
              <a:rPr lang="cs-CZ" dirty="0" smtClean="0"/>
              <a:t> variabilita?</a:t>
            </a:r>
            <a:endParaRPr lang="cs-CZ" dirty="0"/>
          </a:p>
        </p:txBody>
      </p:sp>
      <p:graphicFrame>
        <p:nvGraphicFramePr>
          <p:cNvPr id="11" name="Object 10"/>
          <p:cNvGraphicFramePr>
            <a:graphicFrameLocks noChangeAspect="1"/>
          </p:cNvGraphicFramePr>
          <p:nvPr>
            <p:extLst>
              <p:ext uri="{D42A27DB-BD31-4B8C-83A1-F6EECF244321}">
                <p14:modId xmlns:p14="http://schemas.microsoft.com/office/powerpoint/2010/main" val="3892248216"/>
              </p:ext>
            </p:extLst>
          </p:nvPr>
        </p:nvGraphicFramePr>
        <p:xfrm>
          <a:off x="6516216" y="1124744"/>
          <a:ext cx="2160587" cy="2519363"/>
        </p:xfrm>
        <a:graphic>
          <a:graphicData uri="http://schemas.openxmlformats.org/presentationml/2006/ole">
            <mc:AlternateContent xmlns:mc="http://schemas.openxmlformats.org/markup-compatibility/2006">
              <mc:Choice xmlns:v="urn:schemas-microsoft-com:vml" Requires="v">
                <p:oleObj spid="_x0000_s491532" name="Graph" r:id="rId9" imgW="2160000" imgH="2520000" progId="STATISTICA.Graph">
                  <p:embed/>
                </p:oleObj>
              </mc:Choice>
              <mc:Fallback>
                <p:oleObj name="Graph" r:id="rId9" imgW="2160000" imgH="2520000" progId="STATISTICA.Graph">
                  <p:embed/>
                  <p:pic>
                    <p:nvPicPr>
                      <p:cNvPr id="0" name=""/>
                      <p:cNvPicPr/>
                      <p:nvPr/>
                    </p:nvPicPr>
                    <p:blipFill>
                      <a:blip r:embed="rId10"/>
                      <a:stretch>
                        <a:fillRect/>
                      </a:stretch>
                    </p:blipFill>
                    <p:spPr>
                      <a:xfrm>
                        <a:off x="6516216" y="1124744"/>
                        <a:ext cx="2160587" cy="2519363"/>
                      </a:xfrm>
                      <a:prstGeom prst="rect">
                        <a:avLst/>
                      </a:prstGeom>
                    </p:spPr>
                  </p:pic>
                </p:oleObj>
              </mc:Fallback>
            </mc:AlternateContent>
          </a:graphicData>
        </a:graphic>
      </p:graphicFrame>
      <p:sp>
        <p:nvSpPr>
          <p:cNvPr id="13" name="TextBox 12"/>
          <p:cNvSpPr txBox="1"/>
          <p:nvPr/>
        </p:nvSpPr>
        <p:spPr>
          <a:xfrm>
            <a:off x="6876256" y="836712"/>
            <a:ext cx="1944216" cy="523220"/>
          </a:xfrm>
          <a:prstGeom prst="rect">
            <a:avLst/>
          </a:prstGeom>
          <a:noFill/>
        </p:spPr>
        <p:txBody>
          <a:bodyPr wrap="square" rtlCol="0">
            <a:spAutoFit/>
          </a:bodyPr>
          <a:lstStyle/>
          <a:p>
            <a:pPr algn="ctr"/>
            <a:r>
              <a:rPr lang="cs-CZ" sz="1400" b="1" dirty="0" smtClean="0"/>
              <a:t>Vysvětluje kategoriální prediktor?</a:t>
            </a:r>
            <a:endParaRPr lang="cs-CZ" sz="1400" dirty="0"/>
          </a:p>
        </p:txBody>
      </p:sp>
      <p:graphicFrame>
        <p:nvGraphicFramePr>
          <p:cNvPr id="12" name="Object 11"/>
          <p:cNvGraphicFramePr>
            <a:graphicFrameLocks noChangeAspect="1"/>
          </p:cNvGraphicFramePr>
          <p:nvPr>
            <p:extLst>
              <p:ext uri="{D42A27DB-BD31-4B8C-83A1-F6EECF244321}">
                <p14:modId xmlns:p14="http://schemas.microsoft.com/office/powerpoint/2010/main" val="185917178"/>
              </p:ext>
            </p:extLst>
          </p:nvPr>
        </p:nvGraphicFramePr>
        <p:xfrm>
          <a:off x="6301109" y="3825502"/>
          <a:ext cx="2519363" cy="2519363"/>
        </p:xfrm>
        <a:graphic>
          <a:graphicData uri="http://schemas.openxmlformats.org/presentationml/2006/ole">
            <mc:AlternateContent xmlns:mc="http://schemas.openxmlformats.org/markup-compatibility/2006">
              <mc:Choice xmlns:v="urn:schemas-microsoft-com:vml" Requires="v">
                <p:oleObj spid="_x0000_s491533" name="Graph" r:id="rId11" imgW="2520000" imgH="2520000" progId="STATISTICA.Graph">
                  <p:embed/>
                </p:oleObj>
              </mc:Choice>
              <mc:Fallback>
                <p:oleObj name="Graph" r:id="rId11" imgW="2520000" imgH="2520000" progId="STATISTICA.Graph">
                  <p:embed/>
                  <p:pic>
                    <p:nvPicPr>
                      <p:cNvPr id="0" name=""/>
                      <p:cNvPicPr/>
                      <p:nvPr/>
                    </p:nvPicPr>
                    <p:blipFill>
                      <a:blip r:embed="rId12"/>
                      <a:stretch>
                        <a:fillRect/>
                      </a:stretch>
                    </p:blipFill>
                    <p:spPr>
                      <a:xfrm>
                        <a:off x="6301109" y="3825502"/>
                        <a:ext cx="2519363" cy="2519363"/>
                      </a:xfrm>
                      <a:prstGeom prst="rect">
                        <a:avLst/>
                      </a:prstGeom>
                    </p:spPr>
                  </p:pic>
                </p:oleObj>
              </mc:Fallback>
            </mc:AlternateContent>
          </a:graphicData>
        </a:graphic>
      </p:graphicFrame>
      <p:sp>
        <p:nvSpPr>
          <p:cNvPr id="15" name="TextBox 14"/>
          <p:cNvSpPr txBox="1"/>
          <p:nvPr/>
        </p:nvSpPr>
        <p:spPr>
          <a:xfrm>
            <a:off x="6804248" y="3736504"/>
            <a:ext cx="1944216" cy="523220"/>
          </a:xfrm>
          <a:prstGeom prst="rect">
            <a:avLst/>
          </a:prstGeom>
          <a:noFill/>
        </p:spPr>
        <p:txBody>
          <a:bodyPr wrap="square" rtlCol="0">
            <a:spAutoFit/>
          </a:bodyPr>
          <a:lstStyle/>
          <a:p>
            <a:pPr algn="ctr"/>
            <a:r>
              <a:rPr lang="cs-CZ" sz="1400" b="1" dirty="0" smtClean="0"/>
              <a:t>Vysvětluje spojitý prediktor?</a:t>
            </a:r>
            <a:endParaRPr lang="cs-CZ" sz="1400" dirty="0"/>
          </a:p>
        </p:txBody>
      </p:sp>
      <p:sp>
        <p:nvSpPr>
          <p:cNvPr id="14" name="Right Arrow 13"/>
          <p:cNvSpPr/>
          <p:nvPr/>
        </p:nvSpPr>
        <p:spPr>
          <a:xfrm rot="18900000">
            <a:off x="5547912" y="2310842"/>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Right Arrow 16"/>
          <p:cNvSpPr/>
          <p:nvPr/>
        </p:nvSpPr>
        <p:spPr>
          <a:xfrm rot="2700000">
            <a:off x="5403895" y="4376979"/>
            <a:ext cx="978408" cy="314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Rectangle 9"/>
          <p:cNvSpPr/>
          <p:nvPr/>
        </p:nvSpPr>
        <p:spPr>
          <a:xfrm>
            <a:off x="6300192" y="3645024"/>
            <a:ext cx="2664296" cy="2736304"/>
          </a:xfrm>
          <a:prstGeom prst="rect">
            <a:avLst/>
          </a:prstGeom>
          <a:solidFill>
            <a:schemeClr val="bg1">
              <a:lumMod val="85000"/>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599145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ANOVA – předpoklady </a:t>
            </a:r>
            <a:endParaRPr lang="cs-CZ" dirty="0"/>
          </a:p>
        </p:txBody>
      </p:sp>
      <p:sp>
        <p:nvSpPr>
          <p:cNvPr id="3" name="Content Placeholder 2"/>
          <p:cNvSpPr>
            <a:spLocks noGrp="1"/>
          </p:cNvSpPr>
          <p:nvPr>
            <p:ph idx="1"/>
          </p:nvPr>
        </p:nvSpPr>
        <p:spPr/>
        <p:txBody>
          <a:bodyPr>
            <a:normAutofit fontScale="92500" lnSpcReduction="20000"/>
          </a:bodyPr>
          <a:lstStyle/>
          <a:p>
            <a:r>
              <a:rPr lang="cs-CZ" dirty="0"/>
              <a:t> </a:t>
            </a:r>
            <a:r>
              <a:rPr lang="cs-CZ" u="sng" dirty="0"/>
              <a:t>Symetrické rozložení hodnot</a:t>
            </a:r>
            <a:r>
              <a:rPr lang="cs-CZ" sz="1600" u="sng" dirty="0"/>
              <a:t> </a:t>
            </a:r>
            <a:r>
              <a:rPr lang="cs-CZ" u="sng" dirty="0"/>
              <a:t>a normalita odchylek</a:t>
            </a:r>
            <a:r>
              <a:rPr lang="cs-CZ" sz="1600" dirty="0"/>
              <a:t> </a:t>
            </a:r>
            <a:r>
              <a:rPr lang="cs-CZ" dirty="0"/>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a:p>
            <a:r>
              <a:rPr lang="cs-CZ" u="sng" dirty="0"/>
              <a:t>Homogenita rozptylu</a:t>
            </a:r>
            <a:r>
              <a:rPr lang="cs-CZ" dirty="0"/>
              <a:t> 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a:p>
            <a:r>
              <a:rPr lang="cs-CZ" u="sng" dirty="0"/>
              <a:t>Statistická nezávislost reziduí</a:t>
            </a:r>
            <a:r>
              <a:rPr lang="cs-CZ" dirty="0"/>
              <a:t>  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a:t>
            </a:r>
            <a:r>
              <a:rPr lang="cs-CZ" dirty="0" smtClean="0"/>
              <a:t>.</a:t>
            </a:r>
          </a:p>
          <a:p>
            <a:r>
              <a:rPr lang="cs-CZ" u="sng" dirty="0"/>
              <a:t>Aditivita</a:t>
            </a:r>
            <a:r>
              <a:rPr lang="cs-CZ" dirty="0"/>
              <a:t> 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5</a:t>
            </a:fld>
            <a:endParaRPr lang="cs-CZ"/>
          </a:p>
        </p:txBody>
      </p:sp>
    </p:spTree>
    <p:extLst>
      <p:ext uri="{BB962C8B-B14F-4D97-AF65-F5344CB8AC3E}">
        <p14:creationId xmlns:p14="http://schemas.microsoft.com/office/powerpoint/2010/main" val="858052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Princip ANOVA</a:t>
            </a:r>
            <a:endParaRPr lang="cs-CZ" dirty="0"/>
          </a:p>
        </p:txBody>
      </p:sp>
      <p:sp>
        <p:nvSpPr>
          <p:cNvPr id="3" name="Content Placeholder 2"/>
          <p:cNvSpPr>
            <a:spLocks noGrp="1"/>
          </p:cNvSpPr>
          <p:nvPr>
            <p:ph idx="1"/>
          </p:nvPr>
        </p:nvSpPr>
        <p:spPr>
          <a:xfrm>
            <a:off x="457200" y="1052736"/>
            <a:ext cx="8229600" cy="4857403"/>
          </a:xfrm>
        </p:spPr>
        <p:txBody>
          <a:bodyPr/>
          <a:lstStyle/>
          <a:p>
            <a:r>
              <a:rPr lang="cs-CZ" dirty="0"/>
              <a:t>Základním principem ANOVY je porovnání rozptylu připadajícího na:</a:t>
            </a:r>
          </a:p>
          <a:p>
            <a:pPr lvl="1"/>
            <a:r>
              <a:rPr lang="cs-CZ" sz="1500" dirty="0"/>
              <a:t>Rozdělení dat do skupin (tzv. effect, variance between groups)</a:t>
            </a:r>
          </a:p>
          <a:p>
            <a:pPr lvl="1"/>
            <a:r>
              <a:rPr lang="cs-CZ" sz="1500" dirty="0"/>
              <a:t>Variabilitu objektů uvnitř skupin (tzv. error, variance within groups), předpokládá se, že jde o náhodnou variabilitu (=error)</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6</a:t>
            </a:fld>
            <a:endParaRPr lang="cs-CZ"/>
          </a:p>
        </p:txBody>
      </p:sp>
      <p:pic>
        <p:nvPicPr>
          <p:cNvPr id="5" name="Picture 6" descr="ANOV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2349500"/>
            <a:ext cx="3111500"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spid="_x0000_s485432" name="Rovnice" r:id="rId4" imgW="583920" imgH="215640" progId="Equation.3">
                  <p:embed/>
                </p:oleObj>
              </mc:Choice>
              <mc:Fallback>
                <p:oleObj name="Rovnice" r:id="rId4" imgW="583920" imgH="215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spid="_x0000_s485433" name="Rovnice" r:id="rId6" imgW="634680" imgH="215640" progId="Equation.3">
                  <p:embed/>
                </p:oleObj>
              </mc:Choice>
              <mc:Fallback>
                <p:oleObj name="Rovnice" r:id="rId6" imgW="634680" imgH="215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endParaRPr lang="cs-CZ"/>
          </a:p>
        </p:txBody>
      </p:sp>
      <p:graphicFrame>
        <p:nvGraphicFramePr>
          <p:cNvPr id="9"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spid="_x0000_s485434" name="Rovnice" r:id="rId8" imgW="1396800" imgH="419040" progId="Equation.3">
                  <p:embed/>
                </p:oleObj>
              </mc:Choice>
              <mc:Fallback>
                <p:oleObj name="Rovnice" r:id="rId8" imgW="1396800" imgH="419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a:spcBef>
                <a:spcPct val="50000"/>
              </a:spcBef>
            </a:pPr>
            <a:r>
              <a:rPr lang="cs-CZ" sz="1400" b="0" i="0" u="sng"/>
              <a:t>Výsledný poměr (F) porovnáme s tabulkami F rozložení pro </a:t>
            </a:r>
            <a:r>
              <a:rPr lang="cs-CZ" sz="1400" b="0" u="sng"/>
              <a:t>v</a:t>
            </a:r>
            <a:r>
              <a:rPr lang="cs-CZ" sz="1400" b="0" i="0" u="sng" baseline="-25000"/>
              <a:t>1</a:t>
            </a:r>
            <a:r>
              <a:rPr lang="cs-CZ" sz="1400" b="0" i="0" u="sng"/>
              <a:t> a </a:t>
            </a:r>
            <a:r>
              <a:rPr lang="cs-CZ" sz="1400" b="0" u="sng"/>
              <a:t>v</a:t>
            </a:r>
            <a:r>
              <a:rPr lang="cs-CZ" sz="1400" b="0" i="0" u="sng" baseline="-25000"/>
              <a:t>2</a:t>
            </a:r>
            <a:r>
              <a:rPr lang="cs-CZ" sz="1400" b="0" i="0" u="sng"/>
              <a:t> stupňů volnosti</a:t>
            </a:r>
          </a:p>
        </p:txBody>
      </p:sp>
      <p:sp>
        <p:nvSpPr>
          <p:cNvPr id="11"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lvl1pPr eaLnBrk="0" hangingPunct="0">
              <a:defRPr b="1" i="1">
                <a:solidFill>
                  <a:schemeClr val="tx1"/>
                </a:solidFill>
                <a:latin typeface="Arial" pitchFamily="34" charset="0"/>
                <a:cs typeface="Arial" pitchFamily="34" charset="0"/>
              </a:defRPr>
            </a:lvl1pPr>
            <a:lvl2pPr marL="742950" indent="-285750" eaLnBrk="0" hangingPunct="0">
              <a:defRPr b="1" i="1">
                <a:solidFill>
                  <a:schemeClr val="tx1"/>
                </a:solidFill>
                <a:latin typeface="Arial" pitchFamily="34" charset="0"/>
                <a:cs typeface="Arial" pitchFamily="34" charset="0"/>
              </a:defRPr>
            </a:lvl2pPr>
            <a:lvl3pPr marL="1143000" indent="-228600" eaLnBrk="0" hangingPunct="0">
              <a:defRPr b="1" i="1">
                <a:solidFill>
                  <a:schemeClr val="tx1"/>
                </a:solidFill>
                <a:latin typeface="Arial" pitchFamily="34" charset="0"/>
                <a:cs typeface="Arial" pitchFamily="34" charset="0"/>
              </a:defRPr>
            </a:lvl3pPr>
            <a:lvl4pPr marL="1600200" indent="-228600" eaLnBrk="0" hangingPunct="0">
              <a:defRPr b="1" i="1">
                <a:solidFill>
                  <a:schemeClr val="tx1"/>
                </a:solidFill>
                <a:latin typeface="Arial" pitchFamily="34" charset="0"/>
                <a:cs typeface="Arial" pitchFamily="34" charset="0"/>
              </a:defRPr>
            </a:lvl4pPr>
            <a:lvl5pPr marL="2057400" indent="-228600" eaLnBrk="0" hangingPunct="0">
              <a:defRPr b="1"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i="1">
                <a:solidFill>
                  <a:schemeClr val="tx1"/>
                </a:solidFill>
                <a:latin typeface="Arial" pitchFamily="34" charset="0"/>
                <a:cs typeface="Arial" pitchFamily="34" charset="0"/>
              </a:defRPr>
            </a:lvl9pPr>
          </a:lstStyle>
          <a:p>
            <a:pPr algn="ctr" eaLnBrk="1" hangingPunct="1">
              <a:spcBef>
                <a:spcPct val="50000"/>
              </a:spcBef>
            </a:pPr>
            <a:r>
              <a:rPr lang="cs-CZ" b="0" i="0"/>
              <a:t>SS=sum of squares</a:t>
            </a:r>
          </a:p>
        </p:txBody>
      </p:sp>
      <p:sp>
        <p:nvSpPr>
          <p:cNvPr id="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a:pPr>
            <a:r>
              <a:rPr lang="cs-CZ" sz="1400" b="0" i="0" dirty="0"/>
              <a:t>Variabilita mezi skupinami</a:t>
            </a:r>
          </a:p>
          <a:p>
            <a:pPr marL="457200" indent="-457200">
              <a:spcBef>
                <a:spcPct val="50000"/>
              </a:spcBef>
            </a:pPr>
            <a:r>
              <a:rPr lang="cs-CZ" sz="1200" b="0" i="0" dirty="0"/>
              <a:t>Rozptyl je počítán pro celkový průměr (tzv. grand mean) a průměry v jednotlivých skupinách dat</a:t>
            </a:r>
          </a:p>
          <a:p>
            <a:pPr marL="457200" indent="-457200">
              <a:spcBef>
                <a:spcPct val="50000"/>
              </a:spcBef>
            </a:pPr>
            <a:r>
              <a:rPr lang="cs-CZ" sz="1200" b="0" i="0" dirty="0"/>
              <a:t>Stupně volnosti jsou odvozeny od počtu skupin (= počet skupin -1)</a:t>
            </a:r>
          </a:p>
        </p:txBody>
      </p:sp>
      <p:sp>
        <p:nvSpPr>
          <p:cNvPr id="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marL="457200" indent="-457200">
              <a:spcBef>
                <a:spcPct val="50000"/>
              </a:spcBef>
              <a:buFontTx/>
              <a:buAutoNum type="arabicPeriod" startAt="2"/>
            </a:pPr>
            <a:r>
              <a:rPr lang="cs-CZ" sz="1400" b="0" i="0"/>
              <a:t>Variabilita uvnitř skupin</a:t>
            </a:r>
          </a:p>
          <a:p>
            <a:pPr marL="457200" indent="-457200">
              <a:spcBef>
                <a:spcPct val="50000"/>
              </a:spcBef>
            </a:pPr>
            <a:r>
              <a:rPr lang="cs-CZ" sz="1200" b="0" i="0"/>
              <a:t>Rozptyl je počítán pro průměry jednotlivých skupin a objekty uvnitř příslušných, celková variabilita je pak sečtena pro všechny skupiny</a:t>
            </a:r>
          </a:p>
          <a:p>
            <a:pPr marL="457200" indent="-457200">
              <a:spcBef>
                <a:spcPct val="50000"/>
              </a:spcBef>
            </a:pPr>
            <a:r>
              <a:rPr lang="cs-CZ" sz="1200" b="0" i="0"/>
              <a:t>Stupně volnosti jsou odvozeny od počtu hodnot (= počet hodnot - počet skupin)</a:t>
            </a:r>
          </a:p>
        </p:txBody>
      </p:sp>
    </p:spTree>
    <p:extLst>
      <p:ext uri="{BB962C8B-B14F-4D97-AF65-F5344CB8AC3E}">
        <p14:creationId xmlns:p14="http://schemas.microsoft.com/office/powerpoint/2010/main" val="118037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Jednoduchý ANOVA design</a:t>
            </a:r>
          </a:p>
        </p:txBody>
      </p:sp>
      <p:sp>
        <p:nvSpPr>
          <p:cNvPr id="3" name="Content Placeholder 2"/>
          <p:cNvSpPr>
            <a:spLocks noGrp="1"/>
          </p:cNvSpPr>
          <p:nvPr>
            <p:ph idx="1"/>
          </p:nvPr>
        </p:nvSpPr>
        <p:spPr/>
        <p:txBody>
          <a:bodyPr/>
          <a:lstStyle/>
          <a:p>
            <a:r>
              <a:rPr kumimoji="1" lang="cs-CZ" dirty="0"/>
              <a:t>Nejjednodušším případem ANOVA designu je rozdělení na skupiny podle jednoho parametru</a:t>
            </a:r>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7</a:t>
            </a:fld>
            <a:endParaRPr lang="cs-CZ"/>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25488" y="3741738"/>
            <a:ext cx="7842250" cy="2424112"/>
          </a:xfrm>
          <a:prstGeom prst="rect">
            <a:avLst/>
          </a:prstGeom>
          <a:noFill/>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675" y="2141538"/>
            <a:ext cx="2663825"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494103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Nested ANOVA</a:t>
            </a:r>
          </a:p>
        </p:txBody>
      </p:sp>
      <p:sp>
        <p:nvSpPr>
          <p:cNvPr id="3" name="Content Placeholder 2"/>
          <p:cNvSpPr>
            <a:spLocks noGrp="1"/>
          </p:cNvSpPr>
          <p:nvPr>
            <p:ph idx="1"/>
          </p:nvPr>
        </p:nvSpPr>
        <p:spPr/>
        <p:txBody>
          <a:bodyPr/>
          <a:lstStyle/>
          <a:p>
            <a:r>
              <a:rPr lang="cs-CZ" dirty="0"/>
              <a:t>Rozdělení skupin na náhodné podskupiny (např. opakování experimentu)</a:t>
            </a:r>
          </a:p>
          <a:p>
            <a:r>
              <a:rPr lang="cs-CZ" dirty="0"/>
              <a:t> Cílem je zjistit, zda data v jedné skupině nejsou pouhou náhodou</a:t>
            </a:r>
          </a:p>
          <a:p>
            <a:r>
              <a:rPr lang="cs-CZ" dirty="0"/>
              <a:t> Nejprve je testována shoda podskupin v hlavních skupinách, </a:t>
            </a:r>
          </a:p>
          <a:p>
            <a:pPr lvl="1"/>
            <a:r>
              <a:rPr lang="cs-CZ" dirty="0"/>
              <a:t> pokud jsou shodné, je vše v pořádku</a:t>
            </a:r>
          </a:p>
          <a:p>
            <a:pPr lvl="1"/>
            <a:r>
              <a:rPr lang="cs-CZ" dirty="0"/>
              <a:t> pokud nejsou, stále lze zjišťovat, zda se variabilita uvnitř hlavních skupin liší od celkové variability</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8</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376" y="3573016"/>
            <a:ext cx="2297112"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351" y="3573016"/>
            <a:ext cx="22320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85375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Two way ANOVA</a:t>
            </a:r>
          </a:p>
        </p:txBody>
      </p:sp>
      <p:sp>
        <p:nvSpPr>
          <p:cNvPr id="3" name="Content Placeholder 2"/>
          <p:cNvSpPr>
            <a:spLocks noGrp="1"/>
          </p:cNvSpPr>
          <p:nvPr>
            <p:ph idx="1"/>
          </p:nvPr>
        </p:nvSpPr>
        <p:spPr/>
        <p:txBody>
          <a:bodyPr/>
          <a:lstStyle/>
          <a:p>
            <a:r>
              <a:rPr lang="cs-CZ" dirty="0"/>
              <a:t>Pro rozdělení do kategorií je zde více parametrů</a:t>
            </a:r>
          </a:p>
          <a:p>
            <a:r>
              <a:rPr lang="cs-CZ" dirty="0"/>
              <a:t>Na rozdíl od nested ANOVY nejde o náhodná opakování experimentu, ale o řízené zásahy (např.vliv pH a koncentrace O2)</a:t>
            </a:r>
          </a:p>
          <a:p>
            <a:r>
              <a:rPr lang="cs-CZ" dirty="0"/>
              <a:t>Kromě vlivu hlavních faktorů se uplatňuje i jejich interakce</a:t>
            </a:r>
          </a:p>
          <a:p>
            <a:endParaRPr lang="cs-CZ" dirty="0"/>
          </a:p>
        </p:txBody>
      </p:sp>
      <p:sp>
        <p:nvSpPr>
          <p:cNvPr id="4" name="Slide Number Placeholder 3"/>
          <p:cNvSpPr>
            <a:spLocks noGrp="1"/>
          </p:cNvSpPr>
          <p:nvPr>
            <p:ph type="sldNum" sz="quarter" idx="12"/>
          </p:nvPr>
        </p:nvSpPr>
        <p:spPr/>
        <p:txBody>
          <a:bodyPr/>
          <a:lstStyle/>
          <a:p>
            <a:fld id="{26682521-B0D5-4576-BDAA-7011366E7E21}" type="slidenum">
              <a:rPr lang="cs-CZ" smtClean="0"/>
              <a:pPr/>
              <a:t>9</a:t>
            </a:fld>
            <a:endParaRPr lang="cs-CZ"/>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2996952"/>
            <a:ext cx="5776912"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541889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12840</TotalTime>
  <Words>1764</Words>
  <Application>Microsoft Office PowerPoint</Application>
  <PresentationFormat>On-screen Show (4:3)</PresentationFormat>
  <Paragraphs>516</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4" baseType="lpstr">
      <vt:lpstr>Arial</vt:lpstr>
      <vt:lpstr>Calibri</vt:lpstr>
      <vt:lpstr>Symbol</vt:lpstr>
      <vt:lpstr>Times New Roman</vt:lpstr>
      <vt:lpstr>Wingdings 2</vt:lpstr>
      <vt:lpstr>Office Theme</vt:lpstr>
      <vt:lpstr>Graph</vt:lpstr>
      <vt:lpstr>Rovnice</vt:lpstr>
      <vt:lpstr>FSTA: Pokročilé statistické metody</vt:lpstr>
      <vt:lpstr>FSTA: Pokročilé statistické metody</vt:lpstr>
      <vt:lpstr>ANOVA </vt:lpstr>
      <vt:lpstr>Cíl stochastického modelování</vt:lpstr>
      <vt:lpstr>ANOVA – předpoklady </vt:lpstr>
      <vt:lpstr>Princip ANOVA</vt:lpstr>
      <vt:lpstr>Jednoduchý ANOVA design</vt:lpstr>
      <vt:lpstr>Nested ANOVA</vt:lpstr>
      <vt:lpstr>Two way ANOVA</vt:lpstr>
      <vt:lpstr>ANOVA – základní výstup</vt:lpstr>
      <vt:lpstr>Hlavní efekty a interakce</vt:lpstr>
      <vt:lpstr>Testování dílčích hypotéz</vt:lpstr>
      <vt:lpstr>Řada různých post-hoc testů</vt:lpstr>
      <vt:lpstr>Příklad: Anova - One way</vt:lpstr>
      <vt:lpstr>FSTA: Pokročilé statistické metody</vt:lpstr>
      <vt:lpstr>Lineární regrese</vt:lpstr>
      <vt:lpstr>Cíl stochastického modelování</vt:lpstr>
      <vt:lpstr>Základy regresní analýzy</vt:lpstr>
      <vt:lpstr>Lineární regrese I</vt:lpstr>
      <vt:lpstr>Lineární regrese II</vt:lpstr>
      <vt:lpstr>Lineární regrese III</vt:lpstr>
      <vt:lpstr>Lineární regrese III</vt:lpstr>
      <vt:lpstr>Lineární regrese IV</vt:lpstr>
      <vt:lpstr>Lineární regrese: analýza reziduí</vt:lpstr>
      <vt:lpstr>Analýza rozptylu v regresi</vt:lpstr>
      <vt:lpstr>Kroky regresní analýzy</vt:lpstr>
    </vt:vector>
  </TitlesOfParts>
  <Company>IBA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Jarkovsky</dc:creator>
  <cp:lastModifiedBy>Jiri Jarkovsky</cp:lastModifiedBy>
  <cp:revision>621</cp:revision>
  <dcterms:created xsi:type="dcterms:W3CDTF">2010-11-20T15:58:13Z</dcterms:created>
  <dcterms:modified xsi:type="dcterms:W3CDTF">2016-02-28T11:07:27Z</dcterms:modified>
</cp:coreProperties>
</file>