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8" r:id="rId6"/>
    <p:sldId id="26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Hodnotící metriky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dirty="0"/>
              <a:t>2 druhy metrik: </a:t>
            </a:r>
          </a:p>
          <a:p>
            <a:pPr marL="0" indent="0">
              <a:buNone/>
              <a:defRPr/>
            </a:pPr>
            <a:r>
              <a:rPr lang="cs-CZ" sz="2400" b="1" dirty="0"/>
              <a:t>Metriky založené na  druhovém složení </a:t>
            </a:r>
            <a:endParaRPr lang="cs-CZ" sz="2400" dirty="0"/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indexy diverzity (</a:t>
            </a:r>
            <a:r>
              <a:rPr lang="cs-CZ" sz="2400" dirty="0" err="1"/>
              <a:t>Shanon-Wiener</a:t>
            </a:r>
            <a:r>
              <a:rPr lang="cs-CZ" sz="2400" dirty="0"/>
              <a:t>) a indexy druhové bohatosti (</a:t>
            </a:r>
            <a:r>
              <a:rPr lang="cs-CZ" sz="2400" dirty="0" err="1"/>
              <a:t>Evenness</a:t>
            </a:r>
            <a:r>
              <a:rPr lang="cs-CZ" sz="2400" dirty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vychází z předpokladu: čím více druhů, tím lepší společenstvo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nejsou dobré v hodnocení narušení společenstva (např. při organickém znečištění může druhová bohatost vzrůst)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Hodnotící metriky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b="1" dirty="0"/>
              <a:t>Metriky</a:t>
            </a:r>
            <a:r>
              <a:rPr lang="cs-CZ" sz="2400" dirty="0"/>
              <a:t> </a:t>
            </a:r>
            <a:r>
              <a:rPr lang="cs-CZ" sz="2400" b="1" dirty="0"/>
              <a:t>založené na autekologii druhů 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přesně definované ekologické valence druhů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smtClean="0"/>
              <a:t>indexy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všech 17 se dá spočítat v programu </a:t>
            </a:r>
            <a:r>
              <a:rPr lang="cs-CZ" sz="2000" dirty="0" err="1"/>
              <a:t>OMNIDIA</a:t>
            </a:r>
            <a:r>
              <a:rPr lang="cs-CZ" sz="2000" dirty="0"/>
              <a:t> (</a:t>
            </a:r>
            <a:r>
              <a:rPr lang="cs-CZ" sz="2000" dirty="0" err="1"/>
              <a:t>Lecointe</a:t>
            </a:r>
            <a:r>
              <a:rPr lang="cs-CZ" sz="2000" dirty="0"/>
              <a:t> et al 1999)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11000 taxonů s přiřazenými indikačními hodnotami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smtClean="0"/>
              <a:t>většina </a:t>
            </a:r>
            <a:r>
              <a:rPr lang="cs-CZ" sz="2000" dirty="0"/>
              <a:t>indexů vychází z indexu dle Zelinky a Marvana (1961) </a:t>
            </a:r>
            <a:endParaRPr lang="cs-CZ" sz="2000" dirty="0" smtClean="0"/>
          </a:p>
          <a:p>
            <a:pPr marL="0" indent="0">
              <a:buNone/>
              <a:defRPr/>
            </a:pPr>
            <a:endParaRPr lang="cs-CZ" sz="2000" dirty="0" smtClean="0"/>
          </a:p>
          <a:p>
            <a:pPr marL="0" indent="0">
              <a:buNone/>
              <a:defRPr/>
            </a:pPr>
            <a:r>
              <a:rPr lang="cs-CZ" sz="2000" smtClean="0"/>
              <a:t>Metriky </a:t>
            </a:r>
            <a:r>
              <a:rPr lang="cs-CZ" sz="2000" dirty="0"/>
              <a:t>se liší souborem indikačních druhů, indikačními hodnotami a </a:t>
            </a:r>
            <a:r>
              <a:rPr lang="cs-CZ" sz="2000" dirty="0" smtClean="0"/>
              <a:t>  vhodností </a:t>
            </a:r>
            <a:r>
              <a:rPr lang="cs-CZ" sz="2000" dirty="0"/>
              <a:t>použití pro různé toky</a:t>
            </a:r>
          </a:p>
          <a:p>
            <a:pPr marL="0" indent="0">
              <a:buNone/>
              <a:defRPr/>
            </a:pPr>
            <a:r>
              <a:rPr lang="cs-CZ" sz="2000" dirty="0"/>
              <a:t> N</a:t>
            </a:r>
            <a:r>
              <a:rPr lang="cs-CZ" sz="2000" dirty="0" smtClean="0"/>
              <a:t>utnost </a:t>
            </a:r>
            <a:r>
              <a:rPr lang="cs-CZ" sz="2000" dirty="0"/>
              <a:t>testování vhodnosti metriky před samotným zavedením do praxe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indexy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TDI </a:t>
            </a:r>
            <a:r>
              <a:rPr lang="cs-CZ" sz="2400" b="1" dirty="0" err="1"/>
              <a:t>Trophic</a:t>
            </a:r>
            <a:r>
              <a:rPr lang="cs-CZ" sz="2400" b="1" dirty="0"/>
              <a:t> </a:t>
            </a:r>
            <a:r>
              <a:rPr lang="cs-CZ" sz="2400" b="1" dirty="0" err="1"/>
              <a:t>diatom</a:t>
            </a:r>
            <a:r>
              <a:rPr lang="cs-CZ" sz="2400" b="1" dirty="0"/>
              <a:t> index </a:t>
            </a:r>
            <a:r>
              <a:rPr lang="cs-CZ" sz="2400" dirty="0"/>
              <a:t>(</a:t>
            </a:r>
            <a:r>
              <a:rPr lang="cs-CZ" sz="2400" dirty="0" err="1"/>
              <a:t>Kelly</a:t>
            </a:r>
            <a:r>
              <a:rPr lang="cs-CZ" sz="2400" dirty="0"/>
              <a:t> and </a:t>
            </a:r>
            <a:r>
              <a:rPr lang="cs-CZ" sz="2400" dirty="0" err="1"/>
              <a:t>Whitton</a:t>
            </a:r>
            <a:r>
              <a:rPr lang="cs-CZ" sz="2400" dirty="0"/>
              <a:t> 1995)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Interpretace struktury rozsivkových nárostů v závislosti na koncentraci živin v řekách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Součástí výpočtu je stanovení procenta tolerantních druhů k znečištění (suma </a:t>
            </a:r>
            <a:r>
              <a:rPr lang="cs-CZ" sz="2400" dirty="0" err="1"/>
              <a:t>valv</a:t>
            </a:r>
            <a:r>
              <a:rPr lang="cs-CZ" sz="2400" dirty="0"/>
              <a:t> taxonů se širokou ekologickou valencí</a:t>
            </a:r>
            <a:r>
              <a:rPr lang="cs-CZ" sz="2400" dirty="0" smtClean="0"/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SLA (Sládeček 1986) </a:t>
            </a:r>
            <a:r>
              <a:rPr lang="cs-CZ" sz="2400" b="1" dirty="0" err="1"/>
              <a:t>Saprobní</a:t>
            </a:r>
            <a:r>
              <a:rPr lang="cs-CZ" sz="2400" b="1" dirty="0"/>
              <a:t> index podle </a:t>
            </a:r>
            <a:r>
              <a:rPr lang="cs-CZ" sz="2400" b="1" dirty="0" smtClean="0"/>
              <a:t>Sládečka</a:t>
            </a: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 smtClean="0"/>
              <a:t> </a:t>
            </a:r>
            <a:r>
              <a:rPr lang="cs-CZ" sz="2400" dirty="0"/>
              <a:t>Hodnotící metrika kvality vody v ČR. 323 taxonů s určitým </a:t>
            </a:r>
            <a:r>
              <a:rPr lang="cs-CZ" sz="2400" dirty="0" err="1"/>
              <a:t>saprobním</a:t>
            </a:r>
            <a:r>
              <a:rPr lang="cs-CZ" sz="2400" dirty="0"/>
              <a:t> indexem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6886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indexy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GDI</a:t>
            </a:r>
            <a:r>
              <a:rPr lang="cs-CZ" sz="2400" dirty="0"/>
              <a:t>  (</a:t>
            </a:r>
            <a:r>
              <a:rPr lang="cs-CZ" sz="2400" dirty="0" err="1"/>
              <a:t>Coste</a:t>
            </a:r>
            <a:r>
              <a:rPr lang="cs-CZ" sz="2400" dirty="0"/>
              <a:t> and </a:t>
            </a:r>
            <a:r>
              <a:rPr lang="cs-CZ" sz="2400" dirty="0" err="1"/>
              <a:t>Ayphassorho</a:t>
            </a:r>
            <a:r>
              <a:rPr lang="cs-CZ" sz="2400" dirty="0"/>
              <a:t> 1991) </a:t>
            </a:r>
            <a:r>
              <a:rPr lang="cs-CZ" sz="2400" b="1" dirty="0" err="1"/>
              <a:t>Generic</a:t>
            </a:r>
            <a:r>
              <a:rPr lang="cs-CZ" sz="2400" b="1" dirty="0"/>
              <a:t> index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Minimalizuje chyby způsobené chybnou determinací druhů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Determinace jen na rodovou úroveň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Překvapivě přesný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indikátory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251520" y="1230046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Zvýšená </a:t>
            </a:r>
            <a:r>
              <a:rPr lang="cs-CZ" sz="2000" dirty="0" err="1" smtClean="0"/>
              <a:t>trofie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Microcystis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Stephanodiscus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Organické znečištění: </a:t>
            </a:r>
            <a:r>
              <a:rPr lang="cs-CZ" sz="2000" i="1" dirty="0" err="1" smtClean="0"/>
              <a:t>Euglena</a:t>
            </a:r>
            <a:r>
              <a:rPr lang="cs-CZ" sz="2000" i="1" dirty="0" smtClean="0"/>
              <a:t> </a:t>
            </a:r>
            <a:endParaRPr lang="cs-CZ" sz="2000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Kyselé vody: </a:t>
            </a:r>
            <a:r>
              <a:rPr lang="cs-CZ" sz="2000" i="1" dirty="0" err="1" smtClean="0"/>
              <a:t>Eunotia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Frustulia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Pinnularia</a:t>
            </a:r>
            <a:r>
              <a:rPr lang="cs-CZ" sz="2000" i="1" dirty="0" smtClean="0"/>
              <a:t>    </a:t>
            </a:r>
            <a:endParaRPr lang="cs-CZ" sz="2000" i="1" dirty="0"/>
          </a:p>
          <a:p>
            <a:pPr marL="0" indent="0" eaLnBrk="1" hangingPunct="1">
              <a:buNone/>
              <a:defRPr/>
            </a:pPr>
            <a:r>
              <a:rPr lang="cs-CZ" sz="2000" dirty="0" smtClean="0"/>
              <a:t>                       </a:t>
            </a:r>
            <a:r>
              <a:rPr lang="cs-CZ" sz="2000" i="1" dirty="0" err="1" smtClean="0"/>
              <a:t>Micrasterias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Synura</a:t>
            </a:r>
            <a:endParaRPr lang="cs-CZ" sz="2000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Neutrální/zásadité vody: sinice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Železo: </a:t>
            </a:r>
            <a:r>
              <a:rPr lang="cs-CZ" sz="2000" i="1" dirty="0" err="1" smtClean="0"/>
              <a:t>Trachelomonas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Sirovodík: bakterie </a:t>
            </a:r>
            <a:r>
              <a:rPr lang="cs-CZ" sz="2000" i="1" dirty="0" err="1" smtClean="0"/>
              <a:t>Beggiatoa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Salinita: </a:t>
            </a:r>
            <a:r>
              <a:rPr lang="cs-CZ" sz="2000" i="1" dirty="0" err="1" smtClean="0"/>
              <a:t>Nodularia</a:t>
            </a:r>
            <a:r>
              <a:rPr lang="cs-CZ" sz="2000" i="1" dirty="0" smtClean="0"/>
              <a:t> , </a:t>
            </a:r>
            <a:r>
              <a:rPr lang="cs-CZ" sz="2000" i="1" dirty="0" err="1" smtClean="0"/>
              <a:t>Dunaliella</a:t>
            </a:r>
            <a:endParaRPr lang="cs-CZ" sz="2000" i="1" dirty="0" smtClean="0"/>
          </a:p>
        </p:txBody>
      </p:sp>
      <p:pic>
        <p:nvPicPr>
          <p:cNvPr id="1026" name="Picture 2" descr="Výsledek obrázku pro microcys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46858"/>
            <a:ext cx="2417353" cy="18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37785" y="45902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Microcystis</a:t>
            </a:r>
            <a:r>
              <a:rPr lang="cs-CZ" i="1" dirty="0" smtClean="0"/>
              <a:t> </a:t>
            </a:r>
            <a:r>
              <a:rPr lang="cs-CZ" i="1" dirty="0" err="1" smtClean="0"/>
              <a:t>aeruginosa</a:t>
            </a:r>
            <a:endParaRPr lang="cs-CZ" i="1" dirty="0"/>
          </a:p>
        </p:txBody>
      </p:sp>
      <p:pic>
        <p:nvPicPr>
          <p:cNvPr id="1030" name="Picture 6" descr="Výsledek obrázku pro euno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91" y="1778294"/>
            <a:ext cx="1074527" cy="8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innula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11" y="1772816"/>
            <a:ext cx="1752129" cy="7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micrasteri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62" y="5046858"/>
            <a:ext cx="2417355" cy="18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39892" y="4612801"/>
            <a:ext cx="179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i="1" dirty="0" err="1"/>
              <a:t>Micrasterias</a:t>
            </a:r>
            <a:r>
              <a:rPr lang="cs-CZ" dirty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76456" y="465896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Trachelomonas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1040" name="Picture 16" descr="Výsledek obrázku pro trachelomon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6" y="5046859"/>
            <a:ext cx="2134679" cy="18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nodula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" y="5055082"/>
            <a:ext cx="2261406" cy="18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24928" y="465896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Nodularia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0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973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495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Antropogenní vlivy 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bioindikace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Většina povrchových vod zatížena:</a:t>
            </a:r>
          </a:p>
          <a:p>
            <a:pPr marL="0" indent="0">
              <a:buNone/>
            </a:pPr>
            <a:r>
              <a:rPr lang="cs-CZ" sz="2400" dirty="0" smtClean="0"/>
              <a:t>organickými látkami (</a:t>
            </a:r>
            <a:r>
              <a:rPr lang="cs-CZ" sz="2400" dirty="0" err="1" smtClean="0"/>
              <a:t>saprobita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živinami (eutrofizace)</a:t>
            </a:r>
          </a:p>
          <a:p>
            <a:pPr marL="0" indent="0">
              <a:buNone/>
            </a:pPr>
            <a:r>
              <a:rPr lang="cs-CZ" sz="2400" dirty="0"/>
              <a:t>t</a:t>
            </a:r>
            <a:r>
              <a:rPr lang="cs-CZ" sz="2400" dirty="0" smtClean="0"/>
              <a:t>oxiny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těžkými kovy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600" dirty="0" smtClean="0"/>
              <a:t>= polutanty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19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60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7098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395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Narušení vodních ekosystémů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/>
              <a:t>Saprobita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saprobní</a:t>
            </a:r>
            <a:r>
              <a:rPr lang="cs-CZ" altLang="cs-CZ" sz="2400" dirty="0"/>
              <a:t> systém): systém třídění stavu znečištění vod podle zastoupení </a:t>
            </a:r>
            <a:r>
              <a:rPr lang="cs-CZ" altLang="cs-CZ" sz="2400" dirty="0" err="1"/>
              <a:t>saprobních</a:t>
            </a:r>
            <a:r>
              <a:rPr lang="cs-CZ" altLang="cs-CZ" sz="2400" dirty="0"/>
              <a:t> organismů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err="1"/>
              <a:t>Saprobní</a:t>
            </a:r>
            <a:r>
              <a:rPr lang="cs-CZ" altLang="cs-CZ" sz="2400" dirty="0"/>
              <a:t> organismy tříděny podle jejich odolnosti vůči znečištění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/>
              <a:t>Trofie</a:t>
            </a:r>
            <a:r>
              <a:rPr lang="cs-CZ" altLang="cs-CZ" sz="2400" dirty="0"/>
              <a:t> (úživnost) je vlastnost vody, která označuje obsah chemických látek (živin) v 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Škála </a:t>
            </a:r>
            <a:r>
              <a:rPr lang="cs-CZ" altLang="cs-CZ" sz="2400" dirty="0" err="1"/>
              <a:t>oligotrofie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eutrofie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Narušení vodních ekosystémů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Acidifikace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roces okyselování vod vlivem kyselých dešťů (imisní zátěž, smrkové monokultury, sopečný prach)</a:t>
            </a:r>
          </a:p>
          <a:p>
            <a:pPr marL="0" indent="0">
              <a:buNone/>
            </a:pPr>
            <a:r>
              <a:rPr lang="cs-CZ" sz="2000" dirty="0" smtClean="0"/>
              <a:t>výkyvy pH, úhyn ryb a pokles produkce, nedostupnost fosforu- klesá diverzita i produkce fytoplanktonu, rašeliník přeroste ostatní vegetaci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Nejhůře postižené oblasti: Skandinávie, u nás Šumava, na Slovensku Tatry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89" y="465313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Samočištění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Systémy v přírodě se umí do jisté míry se znečištěním vyrovnat</a:t>
            </a:r>
          </a:p>
          <a:p>
            <a:pPr marL="0" indent="0">
              <a:buNone/>
            </a:pPr>
            <a:r>
              <a:rPr lang="cs-CZ" sz="2400" dirty="0" smtClean="0"/>
              <a:t>Mechanismy:</a:t>
            </a:r>
          </a:p>
          <a:p>
            <a:pPr marL="0" indent="0">
              <a:buNone/>
            </a:pPr>
            <a:r>
              <a:rPr lang="cs-CZ" sz="2400" b="1" dirty="0" smtClean="0"/>
              <a:t>Fyzikální</a:t>
            </a:r>
            <a:r>
              <a:rPr lang="cs-CZ" sz="2400" dirty="0" smtClean="0"/>
              <a:t>: ředění, míchání, vyluhování, sedimentace, fragmentace, odnos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Chemické</a:t>
            </a:r>
            <a:r>
              <a:rPr lang="cs-CZ" sz="2400" dirty="0" smtClean="0"/>
              <a:t>:</a:t>
            </a:r>
            <a:r>
              <a:rPr lang="cs-CZ" sz="2400" b="1" dirty="0" smtClean="0"/>
              <a:t> </a:t>
            </a:r>
            <a:r>
              <a:rPr lang="cs-CZ" sz="2400" dirty="0" smtClean="0"/>
              <a:t>oxidace, neutralizace, koagulace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Biologické</a:t>
            </a:r>
            <a:r>
              <a:rPr lang="cs-CZ" sz="2400" dirty="0" smtClean="0"/>
              <a:t>: aerobní/anaerobní rozklad bílkovin, tuků polysacharidů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Samočištění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Sinice a řasy využijí živiny vzniklé biologickým rozkladem + umí akumulují toxiny a těžké kovy ve stélkách = využití v čištění odpadních vod (</a:t>
            </a:r>
            <a:r>
              <a:rPr lang="cs-CZ" sz="2400" dirty="0" err="1" smtClean="0"/>
              <a:t>biofilmy</a:t>
            </a:r>
            <a:r>
              <a:rPr lang="cs-CZ" sz="2400" dirty="0" smtClean="0"/>
              <a:t>, akumulační rybníky)</a:t>
            </a:r>
            <a:endParaRPr lang="cs-CZ" sz="2400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539552" y="844414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Použití bioindikátorů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Schopnost odrážet  změny prostředí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Schopnost určit stupeň degradace vodního prostředí</a:t>
            </a:r>
          </a:p>
          <a:p>
            <a:r>
              <a:rPr lang="cs-CZ" altLang="cs-CZ" sz="2400" dirty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r>
              <a:rPr lang="cs-CZ" altLang="cs-CZ" sz="2400" dirty="0"/>
              <a:t>Referenční tok – antropogenně nenarušený</a:t>
            </a:r>
          </a:p>
          <a:p>
            <a:r>
              <a:rPr lang="cs-CZ" altLang="cs-CZ" sz="2400" dirty="0"/>
              <a:t>Směrnice zahrnuje </a:t>
            </a:r>
            <a:r>
              <a:rPr lang="cs-CZ" altLang="cs-CZ" sz="2400" dirty="0" err="1"/>
              <a:t>makrofyta</a:t>
            </a:r>
            <a:r>
              <a:rPr lang="cs-CZ" altLang="cs-CZ" sz="2400" dirty="0"/>
              <a:t>, ryby, </a:t>
            </a:r>
            <a:r>
              <a:rPr lang="cs-CZ" altLang="cs-CZ" sz="2400" dirty="0" err="1"/>
              <a:t>fytobentos</a:t>
            </a:r>
            <a:r>
              <a:rPr lang="cs-CZ" altLang="cs-CZ" sz="2400" dirty="0"/>
              <a:t>, bezobratlé</a:t>
            </a:r>
          </a:p>
          <a:p>
            <a:r>
              <a:rPr lang="cs-CZ" altLang="cs-CZ" sz="2400" dirty="0" err="1"/>
              <a:t>Fytobentos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nárostové</a:t>
            </a:r>
            <a:r>
              <a:rPr lang="cs-CZ" altLang="cs-CZ" sz="2400" dirty="0"/>
              <a:t> společenstvo řas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888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vody pomocí rozsivek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0009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 Proč rozsivky: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citlivě reagují na změny jednotlivých faktorů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levné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ve vodním prostředí hojně zastoupené- dominantní složka </a:t>
            </a:r>
            <a:r>
              <a:rPr lang="cs-CZ" sz="2400" dirty="0" err="1"/>
              <a:t>fytobentosu</a:t>
            </a:r>
            <a:endParaRPr lang="cs-CZ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význam v potravním řetězci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jednoduché metody vzorkování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vyhodnocení přesné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uchování díky trvalým preparátům – archivace, případná kontrola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vody pomocí rozsivek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i="1" dirty="0"/>
              <a:t> </a:t>
            </a:r>
            <a:r>
              <a:rPr lang="cs-CZ" sz="2400" dirty="0"/>
              <a:t>velmi krátký generační čas- vysoká frekvence dělení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 schopny indikovat změny prostředí v krátkém čase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Rozsivky jsou schopné indikovat</a:t>
            </a:r>
            <a:r>
              <a:rPr lang="cs-CZ" sz="2400" dirty="0" smtClean="0"/>
              <a:t>:</a:t>
            </a:r>
            <a:endParaRPr lang="cs-CZ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organické znečištění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acidifikaci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 err="1"/>
              <a:t>trofii</a:t>
            </a:r>
            <a:r>
              <a:rPr lang="cs-CZ" sz="2400" dirty="0"/>
              <a:t> toku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přítomnost těžkých kovů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případně radiaci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klimatické změny v paleoekologických studiích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988</Words>
  <Application>Microsoft Office PowerPoint</Application>
  <PresentationFormat>Předvádění na obrazovce (4:3)</PresentationFormat>
  <Paragraphs>196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Ekologie sinic a řas 2. přednáška</vt:lpstr>
      <vt:lpstr>Antropogenní vlivy a bioindikace</vt:lpstr>
      <vt:lpstr>Narušení vodních ekosystémů</vt:lpstr>
      <vt:lpstr>Narušení vodních ekosystémů</vt:lpstr>
      <vt:lpstr>Samočištění</vt:lpstr>
      <vt:lpstr>Samočištění</vt:lpstr>
      <vt:lpstr>Biologické hodnocení kvality vody</vt:lpstr>
      <vt:lpstr>Biologické hodnocení kvality vody pomocí rozsivek</vt:lpstr>
      <vt:lpstr>Biologické hodnocení kvality vody pomocí rozsivek</vt:lpstr>
      <vt:lpstr>Hodnotící metriky</vt:lpstr>
      <vt:lpstr>Hodnotící metriky</vt:lpstr>
      <vt:lpstr>Vybrané indexy</vt:lpstr>
      <vt:lpstr>Vybrané indexy</vt:lpstr>
      <vt:lpstr>Vybrané indikátory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63</cp:revision>
  <dcterms:created xsi:type="dcterms:W3CDTF">2014-09-11T14:39:24Z</dcterms:created>
  <dcterms:modified xsi:type="dcterms:W3CDTF">2020-05-20T11:42:37Z</dcterms:modified>
</cp:coreProperties>
</file>