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60" r:id="rId4"/>
    <p:sldId id="262" r:id="rId5"/>
    <p:sldId id="261" r:id="rId6"/>
    <p:sldId id="263" r:id="rId7"/>
    <p:sldId id="264" r:id="rId8"/>
    <p:sldId id="265" r:id="rId9"/>
    <p:sldId id="266" r:id="rId10"/>
    <p:sldId id="29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97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iterak" initials="l" lastIdx="2" clrIdx="0">
    <p:extLst>
      <p:ext uri="{19B8F6BF-5375-455C-9EA6-DF929625EA0E}">
        <p15:presenceInfo xmlns:p15="http://schemas.microsoft.com/office/powerpoint/2012/main" userId="literak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.v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image" Target="../media/image15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drawings/_rels/vmlDrawing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image" Target="../media/image18.emf"/></Relationships>
</file>

<file path=ppt/drawings/_rels/vmlDrawing13.v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emf"/><Relationship Id="rId1" Type="http://schemas.openxmlformats.org/officeDocument/2006/relationships/image" Target="../media/image24.emf"/></Relationships>
</file>

<file path=ppt/drawings/_rels/vmlDrawing14.v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emf"/><Relationship Id="rId1" Type="http://schemas.openxmlformats.org/officeDocument/2006/relationships/image" Target="../media/image27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e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image" Target="../media/image3.e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e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e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emf"/></Relationships>
</file>

<file path=ppt/drawings/_rels/vmlDrawing23.v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image" Target="../media/image36.e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emf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emf"/></Relationships>
</file>

<file path=ppt/drawings/_rels/vmlDrawing26.v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image" Target="../media/image39.emf"/></Relationships>
</file>

<file path=ppt/drawings/_rels/vmlDrawing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emf"/></Relationships>
</file>

<file path=ppt/drawings/_rels/vmlDrawing28.v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image" Target="../media/image41.emf"/></Relationships>
</file>

<file path=ppt/drawings/_rels/vmlDrawing2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30.v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image" Target="../media/image43.emf"/></Relationships>
</file>

<file path=ppt/drawings/_rels/vmlDrawing3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emf"/></Relationships>
</file>

<file path=ppt/drawings/_rels/vmlDrawing3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emf"/></Relationships>
</file>

<file path=ppt/drawings/_rels/vmlDrawing3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emf"/></Relationships>
</file>

<file path=ppt/drawings/_rels/vmlDrawing34.v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image" Target="../media/image47.emf"/></Relationships>
</file>

<file path=ppt/drawings/_rels/vmlDrawing3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emf"/></Relationships>
</file>

<file path=ppt/drawings/_rels/vmlDrawing36.vml.rels><?xml version="1.0" encoding="UTF-8" standalone="yes"?>
<Relationships xmlns="http://schemas.openxmlformats.org/package/2006/relationships"><Relationship Id="rId2" Type="http://schemas.openxmlformats.org/officeDocument/2006/relationships/image" Target="../media/image50.emf"/><Relationship Id="rId1" Type="http://schemas.openxmlformats.org/officeDocument/2006/relationships/image" Target="../media/image49.emf"/></Relationships>
</file>

<file path=ppt/drawings/_rels/vmlDrawing37.vml.rels><?xml version="1.0" encoding="UTF-8" standalone="yes"?>
<Relationships xmlns="http://schemas.openxmlformats.org/package/2006/relationships"><Relationship Id="rId1" Type="http://schemas.openxmlformats.org/officeDocument/2006/relationships/image" Target="../media/image51.emf"/></Relationships>
</file>

<file path=ppt/drawings/_rels/vmlDrawing38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e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image" Target="../media/image7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image" Target="../media/image10.emf"/><Relationship Id="rId4" Type="http://schemas.openxmlformats.org/officeDocument/2006/relationships/image" Target="../media/image13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9.v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image" Target="../media/image15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4902563-221A-4947-B9AA-ED174D5256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87338B52-7F24-4A97-8F7E-A33C3A88ADA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EF8FC49-F9AB-4398-A5CB-B72FC38283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95888-A8C1-4479-AD85-53160FC9BDAB}" type="datetimeFigureOut">
              <a:rPr lang="cs-CZ" smtClean="0"/>
              <a:t>25. 3. 2020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1C1F813-A19D-4716-B507-377C1C98A6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129C45C-2D3C-4390-B1B6-F900F535D3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E68B8-248F-40A2-9B49-47412218DEC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299037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CA2954A-C1A6-4B2F-9D87-8F9AD8874E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76F34EC6-0587-42CC-998F-759EBC35E1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F14C1A4-CBB3-438C-A65E-FE9D06021C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95888-A8C1-4479-AD85-53160FC9BDAB}" type="datetimeFigureOut">
              <a:rPr lang="cs-CZ" smtClean="0"/>
              <a:t>25. 3. 2020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F78486B-0121-466B-B0A2-6C6A50017D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E5BD4B3-6A5F-4305-83B4-F6E98BC057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E68B8-248F-40A2-9B49-47412218DEC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580823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D49825E2-BAF0-41F4-BA07-FD61F51E279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152AD4B2-BFF6-44ED-B0D3-FDAE4C33AF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59278B6-3558-49D3-9A75-1AEA20CAFD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95888-A8C1-4479-AD85-53160FC9BDAB}" type="datetimeFigureOut">
              <a:rPr lang="cs-CZ" smtClean="0"/>
              <a:t>25. 3. 2020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62B18AA-39B2-4EA7-B460-9B4D9178A4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4569C2D-6331-4C92-BAB3-58FD1E57F4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E68B8-248F-40A2-9B49-47412218DEC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107857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62CB75A-B74C-4EB4-8330-AF609709BE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5AB142E-3AB3-40F9-82B6-2BA9CF2011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0C7C2A9-73F9-4DF8-A54D-12405CBB7E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95888-A8C1-4479-AD85-53160FC9BDAB}" type="datetimeFigureOut">
              <a:rPr lang="cs-CZ" smtClean="0"/>
              <a:t>25. 3. 2020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7E03960-01FF-4218-8604-BF608D8207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DA4BE00-9B08-4CD2-8712-8188EEEDD3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E68B8-248F-40A2-9B49-47412218DEC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877633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9DC0099-3118-45CC-89DC-9A0DD6FC50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429B5AF0-5F01-41F1-83B1-FEBFB2D0BE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95B8651-F576-4BA5-A719-712C9E488B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95888-A8C1-4479-AD85-53160FC9BDAB}" type="datetimeFigureOut">
              <a:rPr lang="cs-CZ" smtClean="0"/>
              <a:t>25. 3. 2020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140A9A5-0333-455F-897B-B8A4931F2D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5A4A5F1-2824-4C88-BC94-36588C520D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E68B8-248F-40A2-9B49-47412218DEC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338640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7A32F98-D262-4DB9-98F7-FA03D2FEFD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9012D70-B05B-49ED-8EC0-129D6BAB891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0673A3BE-0637-4183-8C4E-0617602780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D320EA01-9974-4C41-9723-3C62F34E6F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95888-A8C1-4479-AD85-53160FC9BDAB}" type="datetimeFigureOut">
              <a:rPr lang="cs-CZ" smtClean="0"/>
              <a:t>25. 3. 2020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0B272040-7F14-42A5-9DFF-623973677C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7E0B138D-07A2-40AB-93E0-870DE0DA97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E68B8-248F-40A2-9B49-47412218DEC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51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BB23856-1840-40D1-B7D8-8B1AA947C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B8D6B47A-DE91-477C-945F-2597D57E2D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D8FB5C24-2DF2-4792-BC05-13B8721E4A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E1A3C08E-18E2-4B1B-8400-D35ABE2CD9A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3FCEEFE6-8DB0-41B2-A660-269E485F69A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6FFEA517-A6DD-416A-B824-09344B8373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95888-A8C1-4479-AD85-53160FC9BDAB}" type="datetimeFigureOut">
              <a:rPr lang="cs-CZ" smtClean="0"/>
              <a:t>25. 3. 2020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922913EA-504E-491E-967A-BBD0674566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C4A0B4FC-D068-4964-8162-D04289F18E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E68B8-248F-40A2-9B49-47412218DEC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034376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AAFA9FF-F299-4006-A806-F6E99019F7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0130245D-7D22-4280-A1F1-FD4624D7AD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95888-A8C1-4479-AD85-53160FC9BDAB}" type="datetimeFigureOut">
              <a:rPr lang="cs-CZ" smtClean="0"/>
              <a:t>25. 3. 2020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C8045B7C-D109-4A36-B2F0-8B7CEC77C5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16C4B42A-93FF-487A-99C3-E72E553D5A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E68B8-248F-40A2-9B49-47412218DEC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65031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A988CE96-9EBE-43CE-9584-76055EC004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95888-A8C1-4479-AD85-53160FC9BDAB}" type="datetimeFigureOut">
              <a:rPr lang="cs-CZ" smtClean="0"/>
              <a:t>25. 3. 2020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C57CD7C4-50C1-4A31-A2B2-9E8CE8D2EC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EBD3E968-4D79-4D74-BC80-793988F915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E68B8-248F-40A2-9B49-47412218DEC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782659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057DF33-6C03-4AB8-A811-67B42BA6A9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E202EBF-548C-4FC9-B706-8F8B0E263E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660266B8-4C2A-4C41-8BC8-8BD46A5416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48B293DB-0345-4BD2-AA46-1E9BA8149F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95888-A8C1-4479-AD85-53160FC9BDAB}" type="datetimeFigureOut">
              <a:rPr lang="cs-CZ" smtClean="0"/>
              <a:t>25. 3. 2020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36EC5A6E-A93E-4EE8-9D12-189622AD54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0DA3CC3F-45D7-4DDD-A272-86E41C836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E68B8-248F-40A2-9B49-47412218DEC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255637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D257DC4-2224-4A7E-B643-205D6536CD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D1B4F525-B229-469F-95DF-34509CEAF47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15E092BA-6EE5-42B2-BBE3-B3FD829C9F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D9BEE41C-4358-410E-AF6A-753DB3BC87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95888-A8C1-4479-AD85-53160FC9BDAB}" type="datetimeFigureOut">
              <a:rPr lang="cs-CZ" smtClean="0"/>
              <a:t>25. 3. 2020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6DF7DB96-3D59-419A-BDCF-DC8C9D5019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EC27443B-D1C6-4012-9482-48AE47D41D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E68B8-248F-40A2-9B49-47412218DEC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213512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3000D2B-C413-4C73-B7F3-DBA84C090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53DC10B2-841A-40B5-B4D4-A9A9B2B36C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81D1570-449D-4100-924B-89808FA7BE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395888-A8C1-4479-AD85-53160FC9BDAB}" type="datetimeFigureOut">
              <a:rPr lang="cs-CZ" smtClean="0"/>
              <a:t>25. 3. 2020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C2F4123-1194-4A5E-B54E-3DBA769780A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7D0586A-7E96-45B3-9AB1-9A1D666214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0E68B8-248F-40A2-9B49-47412218DEC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587496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7" Type="http://schemas.openxmlformats.org/officeDocument/2006/relationships/image" Target="../media/image2.png"/><Relationship Id="rId2" Type="http://schemas.microsoft.com/office/2007/relationships/media" Target="../media/media1.m4a"/><Relationship Id="rId1" Type="http://schemas.openxmlformats.org/officeDocument/2006/relationships/vmlDrawing" Target="../drawings/vmlDrawing1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.bin"/><Relationship Id="rId4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0.bin"/><Relationship Id="rId3" Type="http://schemas.microsoft.com/office/2007/relationships/media" Target="../media/media10.m4a"/><Relationship Id="rId7" Type="http://schemas.openxmlformats.org/officeDocument/2006/relationships/image" Target="../media/image15.emf"/><Relationship Id="rId2" Type="http://schemas.openxmlformats.org/officeDocument/2006/relationships/tags" Target="../tags/tag3.xml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oleObject19.bin"/><Relationship Id="rId5" Type="http://schemas.openxmlformats.org/officeDocument/2006/relationships/slideLayout" Target="../slideLayouts/slideLayout6.xml"/><Relationship Id="rId10" Type="http://schemas.openxmlformats.org/officeDocument/2006/relationships/image" Target="../media/image2.png"/><Relationship Id="rId4" Type="http://schemas.openxmlformats.org/officeDocument/2006/relationships/audio" Target="../media/media10.m4a"/><Relationship Id="rId9" Type="http://schemas.openxmlformats.org/officeDocument/2006/relationships/image" Target="../media/image16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7" Type="http://schemas.openxmlformats.org/officeDocument/2006/relationships/image" Target="../media/image2.png"/><Relationship Id="rId2" Type="http://schemas.microsoft.com/office/2007/relationships/media" Target="../media/media11.m4a"/><Relationship Id="rId1" Type="http://schemas.openxmlformats.org/officeDocument/2006/relationships/vmlDrawing" Target="../drawings/vmlDrawing11.vml"/><Relationship Id="rId6" Type="http://schemas.openxmlformats.org/officeDocument/2006/relationships/image" Target="../media/image17.emf"/><Relationship Id="rId5" Type="http://schemas.openxmlformats.org/officeDocument/2006/relationships/oleObject" Target="../embeddings/oleObject21.bin"/><Relationship Id="rId4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emf"/><Relationship Id="rId3" Type="http://schemas.openxmlformats.org/officeDocument/2006/relationships/audio" Target="../media/media12.m4a"/><Relationship Id="rId7" Type="http://schemas.openxmlformats.org/officeDocument/2006/relationships/oleObject" Target="../embeddings/oleObject23.bin"/><Relationship Id="rId12" Type="http://schemas.openxmlformats.org/officeDocument/2006/relationships/image" Target="../media/image2.png"/><Relationship Id="rId2" Type="http://schemas.microsoft.com/office/2007/relationships/media" Target="../media/media12.m4a"/><Relationship Id="rId1" Type="http://schemas.openxmlformats.org/officeDocument/2006/relationships/vmlDrawing" Target="../drawings/vmlDrawing12.vml"/><Relationship Id="rId6" Type="http://schemas.openxmlformats.org/officeDocument/2006/relationships/image" Target="../media/image18.emf"/><Relationship Id="rId11" Type="http://schemas.openxmlformats.org/officeDocument/2006/relationships/image" Target="../media/image20.emf"/><Relationship Id="rId5" Type="http://schemas.openxmlformats.org/officeDocument/2006/relationships/oleObject" Target="../embeddings/oleObject22.bin"/><Relationship Id="rId10" Type="http://schemas.openxmlformats.org/officeDocument/2006/relationships/oleObject" Target="../embeddings/oleObject24.bin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2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2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6.bin"/><Relationship Id="rId3" Type="http://schemas.microsoft.com/office/2007/relationships/media" Target="../media/media15.m4a"/><Relationship Id="rId7" Type="http://schemas.openxmlformats.org/officeDocument/2006/relationships/image" Target="../media/image24.emf"/><Relationship Id="rId12" Type="http://schemas.openxmlformats.org/officeDocument/2006/relationships/image" Target="../media/image2.png"/><Relationship Id="rId2" Type="http://schemas.openxmlformats.org/officeDocument/2006/relationships/tags" Target="../tags/tag4.xml"/><Relationship Id="rId1" Type="http://schemas.openxmlformats.org/officeDocument/2006/relationships/vmlDrawing" Target="../drawings/vmlDrawing13.vml"/><Relationship Id="rId6" Type="http://schemas.openxmlformats.org/officeDocument/2006/relationships/oleObject" Target="../embeddings/oleObject25.bin"/><Relationship Id="rId11" Type="http://schemas.openxmlformats.org/officeDocument/2006/relationships/image" Target="../media/image26.emf"/><Relationship Id="rId5" Type="http://schemas.openxmlformats.org/officeDocument/2006/relationships/slideLayout" Target="../slideLayouts/slideLayout6.xml"/><Relationship Id="rId10" Type="http://schemas.openxmlformats.org/officeDocument/2006/relationships/oleObject" Target="../embeddings/oleObject27.bin"/><Relationship Id="rId4" Type="http://schemas.openxmlformats.org/officeDocument/2006/relationships/audio" Target="../media/media15.m4a"/><Relationship Id="rId9" Type="http://schemas.openxmlformats.org/officeDocument/2006/relationships/image" Target="../media/image25.e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9.bin"/><Relationship Id="rId3" Type="http://schemas.microsoft.com/office/2007/relationships/media" Target="../media/media16.m4a"/><Relationship Id="rId7" Type="http://schemas.openxmlformats.org/officeDocument/2006/relationships/image" Target="../media/image27.emf"/><Relationship Id="rId12" Type="http://schemas.openxmlformats.org/officeDocument/2006/relationships/image" Target="../media/image2.png"/><Relationship Id="rId2" Type="http://schemas.openxmlformats.org/officeDocument/2006/relationships/tags" Target="../tags/tag5.xml"/><Relationship Id="rId1" Type="http://schemas.openxmlformats.org/officeDocument/2006/relationships/vmlDrawing" Target="../drawings/vmlDrawing14.vml"/><Relationship Id="rId6" Type="http://schemas.openxmlformats.org/officeDocument/2006/relationships/oleObject" Target="../embeddings/oleObject28.bin"/><Relationship Id="rId11" Type="http://schemas.openxmlformats.org/officeDocument/2006/relationships/image" Target="../media/image29.emf"/><Relationship Id="rId5" Type="http://schemas.openxmlformats.org/officeDocument/2006/relationships/slideLayout" Target="../slideLayouts/slideLayout6.xml"/><Relationship Id="rId10" Type="http://schemas.openxmlformats.org/officeDocument/2006/relationships/oleObject" Target="../embeddings/oleObject30.bin"/><Relationship Id="rId4" Type="http://schemas.openxmlformats.org/officeDocument/2006/relationships/audio" Target="../media/media16.m4a"/><Relationship Id="rId9" Type="http://schemas.openxmlformats.org/officeDocument/2006/relationships/image" Target="../media/image28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media17.m4a"/><Relationship Id="rId7" Type="http://schemas.openxmlformats.org/officeDocument/2006/relationships/image" Target="../media/image2.png"/><Relationship Id="rId2" Type="http://schemas.microsoft.com/office/2007/relationships/media" Target="../media/media17.m4a"/><Relationship Id="rId1" Type="http://schemas.openxmlformats.org/officeDocument/2006/relationships/vmlDrawing" Target="../drawings/vmlDrawing15.vml"/><Relationship Id="rId6" Type="http://schemas.openxmlformats.org/officeDocument/2006/relationships/image" Target="../media/image30.emf"/><Relationship Id="rId5" Type="http://schemas.openxmlformats.org/officeDocument/2006/relationships/oleObject" Target="../embeddings/oleObject31.bin"/><Relationship Id="rId4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media18.m4a"/><Relationship Id="rId7" Type="http://schemas.openxmlformats.org/officeDocument/2006/relationships/image" Target="../media/image2.png"/><Relationship Id="rId2" Type="http://schemas.microsoft.com/office/2007/relationships/media" Target="../media/media18.m4a"/><Relationship Id="rId1" Type="http://schemas.openxmlformats.org/officeDocument/2006/relationships/vmlDrawing" Target="../drawings/vmlDrawing16.vml"/><Relationship Id="rId6" Type="http://schemas.openxmlformats.org/officeDocument/2006/relationships/image" Target="../media/image31.emf"/><Relationship Id="rId5" Type="http://schemas.openxmlformats.org/officeDocument/2006/relationships/oleObject" Target="../embeddings/oleObject32.bin"/><Relationship Id="rId4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media19.m4a"/><Relationship Id="rId7" Type="http://schemas.openxmlformats.org/officeDocument/2006/relationships/image" Target="../media/image2.png"/><Relationship Id="rId2" Type="http://schemas.microsoft.com/office/2007/relationships/media" Target="../media/media19.m4a"/><Relationship Id="rId1" Type="http://schemas.openxmlformats.org/officeDocument/2006/relationships/vmlDrawing" Target="../drawings/vmlDrawing17.vml"/><Relationship Id="rId6" Type="http://schemas.openxmlformats.org/officeDocument/2006/relationships/image" Target="../media/image31.emf"/><Relationship Id="rId5" Type="http://schemas.openxmlformats.org/officeDocument/2006/relationships/oleObject" Target="../embeddings/oleObject33.bin"/><Relationship Id="rId4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3" Type="http://schemas.openxmlformats.org/officeDocument/2006/relationships/audio" Target="../media/media2.m4a"/><Relationship Id="rId7" Type="http://schemas.openxmlformats.org/officeDocument/2006/relationships/oleObject" Target="../embeddings/oleObject3.bin"/><Relationship Id="rId2" Type="http://schemas.microsoft.com/office/2007/relationships/media" Target="../media/media2.m4a"/><Relationship Id="rId1" Type="http://schemas.openxmlformats.org/officeDocument/2006/relationships/vmlDrawing" Target="../drawings/vmlDrawing2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2.bin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20.m4a"/><Relationship Id="rId7" Type="http://schemas.openxmlformats.org/officeDocument/2006/relationships/image" Target="../media/image33.png"/><Relationship Id="rId2" Type="http://schemas.microsoft.com/office/2007/relationships/media" Target="../media/media20.m4a"/><Relationship Id="rId1" Type="http://schemas.openxmlformats.org/officeDocument/2006/relationships/vmlDrawing" Target="../drawings/vmlDrawing18.vml"/><Relationship Id="rId6" Type="http://schemas.openxmlformats.org/officeDocument/2006/relationships/image" Target="../media/image32.emf"/><Relationship Id="rId5" Type="http://schemas.openxmlformats.org/officeDocument/2006/relationships/oleObject" Target="../embeddings/oleObject34.bin"/><Relationship Id="rId4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21.m4a"/><Relationship Id="rId7" Type="http://schemas.openxmlformats.org/officeDocument/2006/relationships/image" Target="../media/image31.emf"/><Relationship Id="rId2" Type="http://schemas.microsoft.com/office/2007/relationships/media" Target="../media/media21.m4a"/><Relationship Id="rId1" Type="http://schemas.openxmlformats.org/officeDocument/2006/relationships/vmlDrawing" Target="../drawings/vmlDrawing19.vml"/><Relationship Id="rId6" Type="http://schemas.openxmlformats.org/officeDocument/2006/relationships/oleObject" Target="../embeddings/oleObject35.bin"/><Relationship Id="rId5" Type="http://schemas.openxmlformats.org/officeDocument/2006/relationships/image" Target="../media/image33.png"/><Relationship Id="rId4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22.m4a"/><Relationship Id="rId7" Type="http://schemas.openxmlformats.org/officeDocument/2006/relationships/image" Target="../media/image31.emf"/><Relationship Id="rId2" Type="http://schemas.microsoft.com/office/2007/relationships/media" Target="../media/media22.m4a"/><Relationship Id="rId1" Type="http://schemas.openxmlformats.org/officeDocument/2006/relationships/vmlDrawing" Target="../drawings/vmlDrawing20.vml"/><Relationship Id="rId6" Type="http://schemas.openxmlformats.org/officeDocument/2006/relationships/oleObject" Target="../embeddings/oleObject36.bin"/><Relationship Id="rId5" Type="http://schemas.openxmlformats.org/officeDocument/2006/relationships/image" Target="../media/image33.png"/><Relationship Id="rId4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media23.m4a"/><Relationship Id="rId7" Type="http://schemas.openxmlformats.org/officeDocument/2006/relationships/image" Target="../media/image2.png"/><Relationship Id="rId2" Type="http://schemas.microsoft.com/office/2007/relationships/media" Target="../media/media23.m4a"/><Relationship Id="rId1" Type="http://schemas.openxmlformats.org/officeDocument/2006/relationships/vmlDrawing" Target="../drawings/vmlDrawing21.vml"/><Relationship Id="rId6" Type="http://schemas.openxmlformats.org/officeDocument/2006/relationships/image" Target="../media/image34.emf"/><Relationship Id="rId5" Type="http://schemas.openxmlformats.org/officeDocument/2006/relationships/oleObject" Target="../embeddings/oleObject37.bin"/><Relationship Id="rId4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media24.m4a"/><Relationship Id="rId7" Type="http://schemas.openxmlformats.org/officeDocument/2006/relationships/image" Target="../media/image2.png"/><Relationship Id="rId2" Type="http://schemas.microsoft.com/office/2007/relationships/media" Target="../media/media24.m4a"/><Relationship Id="rId1" Type="http://schemas.openxmlformats.org/officeDocument/2006/relationships/vmlDrawing" Target="../drawings/vmlDrawing22.vml"/><Relationship Id="rId6" Type="http://schemas.openxmlformats.org/officeDocument/2006/relationships/image" Target="../media/image35.emf"/><Relationship Id="rId5" Type="http://schemas.openxmlformats.org/officeDocument/2006/relationships/oleObject" Target="../embeddings/oleObject38.bin"/><Relationship Id="rId4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0.bin"/><Relationship Id="rId3" Type="http://schemas.microsoft.com/office/2007/relationships/media" Target="../media/media25.m4a"/><Relationship Id="rId7" Type="http://schemas.openxmlformats.org/officeDocument/2006/relationships/image" Target="../media/image36.emf"/><Relationship Id="rId2" Type="http://schemas.openxmlformats.org/officeDocument/2006/relationships/tags" Target="../tags/tag6.xml"/><Relationship Id="rId1" Type="http://schemas.openxmlformats.org/officeDocument/2006/relationships/vmlDrawing" Target="../drawings/vmlDrawing23.vml"/><Relationship Id="rId6" Type="http://schemas.openxmlformats.org/officeDocument/2006/relationships/oleObject" Target="../embeddings/oleObject39.bin"/><Relationship Id="rId5" Type="http://schemas.openxmlformats.org/officeDocument/2006/relationships/slideLayout" Target="../slideLayouts/slideLayout6.xml"/><Relationship Id="rId10" Type="http://schemas.openxmlformats.org/officeDocument/2006/relationships/image" Target="../media/image2.png"/><Relationship Id="rId4" Type="http://schemas.openxmlformats.org/officeDocument/2006/relationships/audio" Target="../media/media25.m4a"/><Relationship Id="rId9" Type="http://schemas.openxmlformats.org/officeDocument/2006/relationships/image" Target="../media/image37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media26.m4a"/><Relationship Id="rId7" Type="http://schemas.openxmlformats.org/officeDocument/2006/relationships/image" Target="../media/image2.png"/><Relationship Id="rId2" Type="http://schemas.microsoft.com/office/2007/relationships/media" Target="../media/media26.m4a"/><Relationship Id="rId1" Type="http://schemas.openxmlformats.org/officeDocument/2006/relationships/vmlDrawing" Target="../drawings/vmlDrawing24.vml"/><Relationship Id="rId6" Type="http://schemas.openxmlformats.org/officeDocument/2006/relationships/image" Target="../media/image38.emf"/><Relationship Id="rId5" Type="http://schemas.openxmlformats.org/officeDocument/2006/relationships/oleObject" Target="../embeddings/oleObject41.bin"/><Relationship Id="rId4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media27.m4a"/><Relationship Id="rId7" Type="http://schemas.openxmlformats.org/officeDocument/2006/relationships/image" Target="../media/image2.png"/><Relationship Id="rId2" Type="http://schemas.microsoft.com/office/2007/relationships/media" Target="../media/media27.m4a"/><Relationship Id="rId1" Type="http://schemas.openxmlformats.org/officeDocument/2006/relationships/vmlDrawing" Target="../drawings/vmlDrawing25.vml"/><Relationship Id="rId6" Type="http://schemas.openxmlformats.org/officeDocument/2006/relationships/image" Target="../media/image39.emf"/><Relationship Id="rId5" Type="http://schemas.openxmlformats.org/officeDocument/2006/relationships/oleObject" Target="../embeddings/oleObject42.bin"/><Relationship Id="rId4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emf"/><Relationship Id="rId3" Type="http://schemas.openxmlformats.org/officeDocument/2006/relationships/audio" Target="../media/media28.m4a"/><Relationship Id="rId7" Type="http://schemas.openxmlformats.org/officeDocument/2006/relationships/oleObject" Target="../embeddings/oleObject44.bin"/><Relationship Id="rId2" Type="http://schemas.microsoft.com/office/2007/relationships/media" Target="../media/media28.m4a"/><Relationship Id="rId1" Type="http://schemas.openxmlformats.org/officeDocument/2006/relationships/vmlDrawing" Target="../drawings/vmlDrawing26.vml"/><Relationship Id="rId6" Type="http://schemas.openxmlformats.org/officeDocument/2006/relationships/image" Target="../media/image39.emf"/><Relationship Id="rId5" Type="http://schemas.openxmlformats.org/officeDocument/2006/relationships/oleObject" Target="../embeddings/oleObject43.bin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media29.m4a"/><Relationship Id="rId7" Type="http://schemas.openxmlformats.org/officeDocument/2006/relationships/image" Target="../media/image2.png"/><Relationship Id="rId2" Type="http://schemas.microsoft.com/office/2007/relationships/media" Target="../media/media29.m4a"/><Relationship Id="rId1" Type="http://schemas.openxmlformats.org/officeDocument/2006/relationships/vmlDrawing" Target="../drawings/vmlDrawing27.vml"/><Relationship Id="rId6" Type="http://schemas.openxmlformats.org/officeDocument/2006/relationships/image" Target="../media/image41.emf"/><Relationship Id="rId5" Type="http://schemas.openxmlformats.org/officeDocument/2006/relationships/oleObject" Target="../embeddings/oleObject45.bin"/><Relationship Id="rId4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3.m4a"/><Relationship Id="rId7" Type="http://schemas.openxmlformats.org/officeDocument/2006/relationships/image" Target="../media/image6.png"/><Relationship Id="rId2" Type="http://schemas.microsoft.com/office/2007/relationships/media" Target="../media/media3.m4a"/><Relationship Id="rId1" Type="http://schemas.openxmlformats.org/officeDocument/2006/relationships/vmlDrawing" Target="../drawings/vmlDrawing3.vml"/><Relationship Id="rId6" Type="http://schemas.openxmlformats.org/officeDocument/2006/relationships/image" Target="../media/image5.emf"/><Relationship Id="rId5" Type="http://schemas.openxmlformats.org/officeDocument/2006/relationships/oleObject" Target="../embeddings/oleObject4.bin"/><Relationship Id="rId4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emf"/><Relationship Id="rId3" Type="http://schemas.openxmlformats.org/officeDocument/2006/relationships/audio" Target="../media/media30.m4a"/><Relationship Id="rId7" Type="http://schemas.openxmlformats.org/officeDocument/2006/relationships/oleObject" Target="../embeddings/oleObject47.bin"/><Relationship Id="rId2" Type="http://schemas.microsoft.com/office/2007/relationships/media" Target="../media/media30.m4a"/><Relationship Id="rId1" Type="http://schemas.openxmlformats.org/officeDocument/2006/relationships/vmlDrawing" Target="../drawings/vmlDrawing28.vml"/><Relationship Id="rId6" Type="http://schemas.openxmlformats.org/officeDocument/2006/relationships/image" Target="../media/image41.emf"/><Relationship Id="rId5" Type="http://schemas.openxmlformats.org/officeDocument/2006/relationships/oleObject" Target="../embeddings/oleObject46.bin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audio" Target="../media/media31.m4a"/><Relationship Id="rId7" Type="http://schemas.openxmlformats.org/officeDocument/2006/relationships/image" Target="../media/image2.png"/><Relationship Id="rId2" Type="http://schemas.microsoft.com/office/2007/relationships/media" Target="../media/media31.m4a"/><Relationship Id="rId1" Type="http://schemas.openxmlformats.org/officeDocument/2006/relationships/vmlDrawing" Target="../drawings/vmlDrawing29.vml"/><Relationship Id="rId6" Type="http://schemas.openxmlformats.org/officeDocument/2006/relationships/image" Target="../media/image43.emf"/><Relationship Id="rId5" Type="http://schemas.openxmlformats.org/officeDocument/2006/relationships/oleObject" Target="../embeddings/oleObject48.bin"/><Relationship Id="rId4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emf"/><Relationship Id="rId3" Type="http://schemas.openxmlformats.org/officeDocument/2006/relationships/audio" Target="../media/media32.m4a"/><Relationship Id="rId7" Type="http://schemas.openxmlformats.org/officeDocument/2006/relationships/oleObject" Target="../embeddings/oleObject50.bin"/><Relationship Id="rId2" Type="http://schemas.microsoft.com/office/2007/relationships/media" Target="../media/media32.m4a"/><Relationship Id="rId1" Type="http://schemas.openxmlformats.org/officeDocument/2006/relationships/vmlDrawing" Target="../drawings/vmlDrawing30.vml"/><Relationship Id="rId6" Type="http://schemas.openxmlformats.org/officeDocument/2006/relationships/image" Target="../media/image43.emf"/><Relationship Id="rId5" Type="http://schemas.openxmlformats.org/officeDocument/2006/relationships/oleObject" Target="../embeddings/oleObject49.bin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3.m4a"/><Relationship Id="rId7" Type="http://schemas.openxmlformats.org/officeDocument/2006/relationships/image" Target="../media/image2.png"/><Relationship Id="rId2" Type="http://schemas.microsoft.com/office/2007/relationships/media" Target="../media/media33.m4a"/><Relationship Id="rId1" Type="http://schemas.openxmlformats.org/officeDocument/2006/relationships/vmlDrawing" Target="../drawings/vmlDrawing31.vml"/><Relationship Id="rId6" Type="http://schemas.openxmlformats.org/officeDocument/2006/relationships/image" Target="../media/image45.emf"/><Relationship Id="rId5" Type="http://schemas.openxmlformats.org/officeDocument/2006/relationships/oleObject" Target="../embeddings/oleObject51.bin"/><Relationship Id="rId4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audio" Target="../media/media34.m4a"/><Relationship Id="rId7" Type="http://schemas.openxmlformats.org/officeDocument/2006/relationships/image" Target="../media/image2.png"/><Relationship Id="rId2" Type="http://schemas.microsoft.com/office/2007/relationships/media" Target="../media/media34.m4a"/><Relationship Id="rId1" Type="http://schemas.openxmlformats.org/officeDocument/2006/relationships/vmlDrawing" Target="../drawings/vmlDrawing32.vml"/><Relationship Id="rId6" Type="http://schemas.openxmlformats.org/officeDocument/2006/relationships/image" Target="../media/image46.emf"/><Relationship Id="rId5" Type="http://schemas.openxmlformats.org/officeDocument/2006/relationships/oleObject" Target="../embeddings/oleObject52.bin"/><Relationship Id="rId4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audio" Target="../media/media35.m4a"/><Relationship Id="rId7" Type="http://schemas.openxmlformats.org/officeDocument/2006/relationships/image" Target="../media/image2.png"/><Relationship Id="rId2" Type="http://schemas.microsoft.com/office/2007/relationships/media" Target="../media/media35.m4a"/><Relationship Id="rId1" Type="http://schemas.openxmlformats.org/officeDocument/2006/relationships/vmlDrawing" Target="../drawings/vmlDrawing33.vml"/><Relationship Id="rId6" Type="http://schemas.openxmlformats.org/officeDocument/2006/relationships/image" Target="../media/image47.emf"/><Relationship Id="rId5" Type="http://schemas.openxmlformats.org/officeDocument/2006/relationships/oleObject" Target="../embeddings/oleObject53.bin"/><Relationship Id="rId4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emf"/><Relationship Id="rId3" Type="http://schemas.openxmlformats.org/officeDocument/2006/relationships/audio" Target="../media/media36.m4a"/><Relationship Id="rId7" Type="http://schemas.openxmlformats.org/officeDocument/2006/relationships/oleObject" Target="../embeddings/oleObject55.bin"/><Relationship Id="rId2" Type="http://schemas.microsoft.com/office/2007/relationships/media" Target="../media/media36.m4a"/><Relationship Id="rId1" Type="http://schemas.openxmlformats.org/officeDocument/2006/relationships/vmlDrawing" Target="../drawings/vmlDrawing34.vml"/><Relationship Id="rId6" Type="http://schemas.openxmlformats.org/officeDocument/2006/relationships/image" Target="../media/image47.emf"/><Relationship Id="rId5" Type="http://schemas.openxmlformats.org/officeDocument/2006/relationships/oleObject" Target="../embeddings/oleObject54.bin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audio" Target="../media/media37.m4a"/><Relationship Id="rId7" Type="http://schemas.openxmlformats.org/officeDocument/2006/relationships/image" Target="../media/image2.png"/><Relationship Id="rId2" Type="http://schemas.microsoft.com/office/2007/relationships/media" Target="../media/media37.m4a"/><Relationship Id="rId1" Type="http://schemas.openxmlformats.org/officeDocument/2006/relationships/vmlDrawing" Target="../drawings/vmlDrawing35.vml"/><Relationship Id="rId6" Type="http://schemas.openxmlformats.org/officeDocument/2006/relationships/image" Target="../media/image49.emf"/><Relationship Id="rId5" Type="http://schemas.openxmlformats.org/officeDocument/2006/relationships/oleObject" Target="../embeddings/oleObject56.bin"/><Relationship Id="rId4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emf"/><Relationship Id="rId3" Type="http://schemas.openxmlformats.org/officeDocument/2006/relationships/audio" Target="../media/media38.m4a"/><Relationship Id="rId7" Type="http://schemas.openxmlformats.org/officeDocument/2006/relationships/oleObject" Target="../embeddings/oleObject58.bin"/><Relationship Id="rId2" Type="http://schemas.microsoft.com/office/2007/relationships/media" Target="../media/media38.m4a"/><Relationship Id="rId1" Type="http://schemas.openxmlformats.org/officeDocument/2006/relationships/vmlDrawing" Target="../drawings/vmlDrawing36.vml"/><Relationship Id="rId6" Type="http://schemas.openxmlformats.org/officeDocument/2006/relationships/image" Target="../media/image49.emf"/><Relationship Id="rId5" Type="http://schemas.openxmlformats.org/officeDocument/2006/relationships/oleObject" Target="../embeddings/oleObject57.bin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audio" Target="../media/media39.m4a"/><Relationship Id="rId7" Type="http://schemas.openxmlformats.org/officeDocument/2006/relationships/image" Target="../media/image2.png"/><Relationship Id="rId2" Type="http://schemas.microsoft.com/office/2007/relationships/media" Target="../media/media39.m4a"/><Relationship Id="rId1" Type="http://schemas.openxmlformats.org/officeDocument/2006/relationships/vmlDrawing" Target="../drawings/vmlDrawing37.vml"/><Relationship Id="rId6" Type="http://schemas.openxmlformats.org/officeDocument/2006/relationships/image" Target="../media/image51.emf"/><Relationship Id="rId5" Type="http://schemas.openxmlformats.org/officeDocument/2006/relationships/oleObject" Target="../embeddings/oleObject59.bin"/><Relationship Id="rId4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audio" Target="../media/media4.m4a"/><Relationship Id="rId7" Type="http://schemas.openxmlformats.org/officeDocument/2006/relationships/oleObject" Target="../embeddings/oleObject6.bin"/><Relationship Id="rId2" Type="http://schemas.microsoft.com/office/2007/relationships/media" Target="../media/media4.m4a"/><Relationship Id="rId1" Type="http://schemas.openxmlformats.org/officeDocument/2006/relationships/vmlDrawing" Target="../drawings/vmlDrawing4.vml"/><Relationship Id="rId6" Type="http://schemas.openxmlformats.org/officeDocument/2006/relationships/image" Target="../media/image7.emf"/><Relationship Id="rId5" Type="http://schemas.openxmlformats.org/officeDocument/2006/relationships/oleObject" Target="../embeddings/oleObject5.bin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audio" Target="../media/media40.m4a"/><Relationship Id="rId7" Type="http://schemas.openxmlformats.org/officeDocument/2006/relationships/image" Target="../media/image2.png"/><Relationship Id="rId2" Type="http://schemas.microsoft.com/office/2007/relationships/media" Target="../media/media40.m4a"/><Relationship Id="rId1" Type="http://schemas.openxmlformats.org/officeDocument/2006/relationships/vmlDrawing" Target="../drawings/vmlDrawing38.vml"/><Relationship Id="rId6" Type="http://schemas.openxmlformats.org/officeDocument/2006/relationships/image" Target="../media/image52.emf"/><Relationship Id="rId5" Type="http://schemas.openxmlformats.org/officeDocument/2006/relationships/oleObject" Target="../embeddings/oleObject60.bin"/><Relationship Id="rId4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5.m4a"/><Relationship Id="rId7" Type="http://schemas.openxmlformats.org/officeDocument/2006/relationships/image" Target="../media/image9.emf"/><Relationship Id="rId2" Type="http://schemas.openxmlformats.org/officeDocument/2006/relationships/tags" Target="../tags/tag1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7.bin"/><Relationship Id="rId5" Type="http://schemas.openxmlformats.org/officeDocument/2006/relationships/slideLayout" Target="../slideLayouts/slideLayout6.xml"/><Relationship Id="rId4" Type="http://schemas.openxmlformats.org/officeDocument/2006/relationships/audio" Target="../media/media5.m4a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.bin"/><Relationship Id="rId13" Type="http://schemas.openxmlformats.org/officeDocument/2006/relationships/image" Target="../media/image13.emf"/><Relationship Id="rId18" Type="http://schemas.openxmlformats.org/officeDocument/2006/relationships/oleObject" Target="../embeddings/oleObject16.bin"/><Relationship Id="rId3" Type="http://schemas.microsoft.com/office/2007/relationships/media" Target="../media/media6.m4a"/><Relationship Id="rId7" Type="http://schemas.openxmlformats.org/officeDocument/2006/relationships/image" Target="../media/image10.emf"/><Relationship Id="rId12" Type="http://schemas.openxmlformats.org/officeDocument/2006/relationships/oleObject" Target="../embeddings/oleObject11.bin"/><Relationship Id="rId17" Type="http://schemas.openxmlformats.org/officeDocument/2006/relationships/oleObject" Target="../embeddings/oleObject15.bin"/><Relationship Id="rId2" Type="http://schemas.openxmlformats.org/officeDocument/2006/relationships/tags" Target="../tags/tag2.xml"/><Relationship Id="rId16" Type="http://schemas.openxmlformats.org/officeDocument/2006/relationships/oleObject" Target="../embeddings/oleObject14.bin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8.bin"/><Relationship Id="rId11" Type="http://schemas.openxmlformats.org/officeDocument/2006/relationships/image" Target="../media/image12.emf"/><Relationship Id="rId5" Type="http://schemas.openxmlformats.org/officeDocument/2006/relationships/slideLayout" Target="../slideLayouts/slideLayout6.xml"/><Relationship Id="rId15" Type="http://schemas.openxmlformats.org/officeDocument/2006/relationships/oleObject" Target="../embeddings/oleObject13.bin"/><Relationship Id="rId10" Type="http://schemas.openxmlformats.org/officeDocument/2006/relationships/oleObject" Target="../embeddings/oleObject10.bin"/><Relationship Id="rId19" Type="http://schemas.openxmlformats.org/officeDocument/2006/relationships/image" Target="../media/image2.png"/><Relationship Id="rId4" Type="http://schemas.openxmlformats.org/officeDocument/2006/relationships/audio" Target="../media/media6.m4a"/><Relationship Id="rId9" Type="http://schemas.openxmlformats.org/officeDocument/2006/relationships/image" Target="../media/image11.emf"/><Relationship Id="rId14" Type="http://schemas.openxmlformats.org/officeDocument/2006/relationships/oleObject" Target="../embeddings/oleObject12.bin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7.m4a"/><Relationship Id="rId7" Type="http://schemas.openxmlformats.org/officeDocument/2006/relationships/image" Target="../media/image14.png"/><Relationship Id="rId2" Type="http://schemas.microsoft.com/office/2007/relationships/media" Target="../media/media7.m4a"/><Relationship Id="rId1" Type="http://schemas.openxmlformats.org/officeDocument/2006/relationships/vmlDrawing" Target="../drawings/vmlDrawing7.vml"/><Relationship Id="rId6" Type="http://schemas.openxmlformats.org/officeDocument/2006/relationships/image" Target="../media/image10.emf"/><Relationship Id="rId5" Type="http://schemas.openxmlformats.org/officeDocument/2006/relationships/oleObject" Target="../embeddings/oleObject17.bin"/><Relationship Id="rId4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7" Type="http://schemas.openxmlformats.org/officeDocument/2006/relationships/image" Target="../media/image2.png"/><Relationship Id="rId2" Type="http://schemas.microsoft.com/office/2007/relationships/media" Target="../media/media8.m4a"/><Relationship Id="rId1" Type="http://schemas.openxmlformats.org/officeDocument/2006/relationships/vmlDrawing" Target="../drawings/vmlDrawing8.vml"/><Relationship Id="rId6" Type="http://schemas.openxmlformats.org/officeDocument/2006/relationships/image" Target="../media/image15.emf"/><Relationship Id="rId5" Type="http://schemas.openxmlformats.org/officeDocument/2006/relationships/oleObject" Target="../embeddings/oleObject18.bin"/><Relationship Id="rId4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emf"/><Relationship Id="rId3" Type="http://schemas.openxmlformats.org/officeDocument/2006/relationships/audio" Target="../media/media9.m4a"/><Relationship Id="rId7" Type="http://schemas.openxmlformats.org/officeDocument/2006/relationships/oleObject" Target="../embeddings/oleObject20.bin"/><Relationship Id="rId2" Type="http://schemas.microsoft.com/office/2007/relationships/media" Target="../media/media9.m4a"/><Relationship Id="rId1" Type="http://schemas.openxmlformats.org/officeDocument/2006/relationships/vmlDrawing" Target="../drawings/vmlDrawing9.vml"/><Relationship Id="rId6" Type="http://schemas.openxmlformats.org/officeDocument/2006/relationships/image" Target="../media/image15.emf"/><Relationship Id="rId5" Type="http://schemas.openxmlformats.org/officeDocument/2006/relationships/oleObject" Target="../embeddings/oleObject19.bin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8403FE6A-97BD-4C81-AB92-21AD511C1D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6101"/>
            <a:ext cx="10515600" cy="840823"/>
          </a:xfrm>
        </p:spPr>
        <p:txBody>
          <a:bodyPr>
            <a:normAutofit/>
          </a:bodyPr>
          <a:lstStyle/>
          <a:p>
            <a:pPr algn="ctr"/>
            <a:r>
              <a:rPr lang="cs-CZ" sz="3200" b="1" dirty="0"/>
              <a:t>Konformační analýza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232FA3F5-9EFD-47C5-BE82-88AE2C6C4F43}"/>
              </a:ext>
            </a:extLst>
          </p:cNvPr>
          <p:cNvSpPr txBox="1"/>
          <p:nvPr/>
        </p:nvSpPr>
        <p:spPr>
          <a:xfrm>
            <a:off x="556591" y="1046924"/>
            <a:ext cx="10515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>
                <a:solidFill>
                  <a:schemeClr val="accent1">
                    <a:lumMod val="75000"/>
                  </a:schemeClr>
                </a:solidFill>
              </a:rPr>
              <a:t>Konformace</a:t>
            </a:r>
            <a:r>
              <a:rPr lang="cs-CZ" sz="2000" dirty="0"/>
              <a:t> – jakékoliv prostorové uspořádání odvozené rotací kolem </a:t>
            </a:r>
            <a:r>
              <a:rPr lang="cs-CZ" sz="2000" dirty="0">
                <a:latin typeface="Symbol" panose="05050102010706020507" pitchFamily="18" charset="2"/>
              </a:rPr>
              <a:t>s</a:t>
            </a:r>
            <a:r>
              <a:rPr lang="cs-CZ" sz="2000" dirty="0"/>
              <a:t>-vazby.</a:t>
            </a:r>
          </a:p>
          <a:p>
            <a:endParaRPr lang="cs-CZ" sz="2000" dirty="0"/>
          </a:p>
          <a:p>
            <a:r>
              <a:rPr lang="cs-CZ" sz="2000" b="1" dirty="0" err="1">
                <a:solidFill>
                  <a:schemeClr val="accent1">
                    <a:lumMod val="75000"/>
                  </a:schemeClr>
                </a:solidFill>
              </a:rPr>
              <a:t>Dihedrální</a:t>
            </a:r>
            <a:r>
              <a:rPr lang="cs-CZ" sz="2000" b="1" dirty="0">
                <a:solidFill>
                  <a:schemeClr val="accent1">
                    <a:lumMod val="75000"/>
                  </a:schemeClr>
                </a:solidFill>
              </a:rPr>
              <a:t> (torzní) úhel </a:t>
            </a:r>
            <a:r>
              <a:rPr lang="cs-CZ" sz="2000" dirty="0"/>
              <a:t>– úhel mezi rovinami </a:t>
            </a:r>
            <a:r>
              <a:rPr lang="cs-CZ" sz="2000" dirty="0">
                <a:solidFill>
                  <a:srgbClr val="FF0000"/>
                </a:solidFill>
              </a:rPr>
              <a:t>A</a:t>
            </a:r>
            <a:r>
              <a:rPr lang="cs-CZ" sz="2000" dirty="0"/>
              <a:t>BC a BC</a:t>
            </a:r>
            <a:r>
              <a:rPr lang="cs-CZ" sz="2000" dirty="0">
                <a:solidFill>
                  <a:srgbClr val="00B0F0"/>
                </a:solidFill>
              </a:rPr>
              <a:t>D</a:t>
            </a:r>
          </a:p>
        </p:txBody>
      </p:sp>
      <p:graphicFrame>
        <p:nvGraphicFramePr>
          <p:cNvPr id="6" name="Objekt 5">
            <a:extLst>
              <a:ext uri="{FF2B5EF4-FFF2-40B4-BE49-F238E27FC236}">
                <a16:creationId xmlns:a16="http://schemas.microsoft.com/office/drawing/2014/main" id="{2BE008DC-F76C-429D-A0D9-F028A07D318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19897193"/>
              </p:ext>
            </p:extLst>
          </p:nvPr>
        </p:nvGraphicFramePr>
        <p:xfrm>
          <a:off x="2796209" y="3199643"/>
          <a:ext cx="6207080" cy="20463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2" name="CS ChemDraw Drawing" r:id="rId5" imgW="3475890" imgH="1145791" progId="ChemDraw.Document.6.0">
                  <p:embed/>
                </p:oleObj>
              </mc:Choice>
              <mc:Fallback>
                <p:oleObj name="CS ChemDraw Drawing" r:id="rId5" imgW="3475890" imgH="1145791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796209" y="3199643"/>
                        <a:ext cx="6207080" cy="204635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4" name="Zvuk 23">
            <a:hlinkClick r:id="" action="ppaction://media"/>
            <a:extLst>
              <a:ext uri="{FF2B5EF4-FFF2-40B4-BE49-F238E27FC236}">
                <a16:creationId xmlns:a16="http://schemas.microsoft.com/office/drawing/2014/main" id="{DCE9757E-F12A-4870-9900-8EE83A3FFF0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114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460"/>
    </mc:Choice>
    <mc:Fallback xmlns="">
      <p:transition spd="slow" advTm="884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>
            <a:extLst>
              <a:ext uri="{FF2B5EF4-FFF2-40B4-BE49-F238E27FC236}">
                <a16:creationId xmlns:a16="http://schemas.microsoft.com/office/drawing/2014/main" id="{21D6DC97-9790-4F83-BC94-024C0276CD1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34211" y="4589585"/>
          <a:ext cx="2074880" cy="19694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24" name="CS ChemDraw Drawing" r:id="rId6" imgW="2281161" imgH="2165299" progId="ChemDraw.Document.6.0">
                  <p:embed/>
                </p:oleObj>
              </mc:Choice>
              <mc:Fallback>
                <p:oleObj name="CS ChemDraw Drawing" r:id="rId6" imgW="2281161" imgH="2165299" progId="ChemDraw.Document.6.0">
                  <p:embed/>
                  <p:pic>
                    <p:nvPicPr>
                      <p:cNvPr id="3" name="Objekt 2">
                        <a:extLst>
                          <a:ext uri="{FF2B5EF4-FFF2-40B4-BE49-F238E27FC236}">
                            <a16:creationId xmlns:a16="http://schemas.microsoft.com/office/drawing/2014/main" id="{21D6DC97-9790-4F83-BC94-024C0276CD1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34211" y="4589585"/>
                        <a:ext cx="2074880" cy="196947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Obdélník 1">
            <a:extLst>
              <a:ext uri="{FF2B5EF4-FFF2-40B4-BE49-F238E27FC236}">
                <a16:creationId xmlns:a16="http://schemas.microsoft.com/office/drawing/2014/main" id="{312B06FA-7113-45E6-962F-AEE17C47F771}"/>
              </a:ext>
            </a:extLst>
          </p:cNvPr>
          <p:cNvSpPr/>
          <p:nvPr/>
        </p:nvSpPr>
        <p:spPr>
          <a:xfrm>
            <a:off x="437320" y="445220"/>
            <a:ext cx="1155538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b="1" dirty="0">
                <a:solidFill>
                  <a:srgbClr val="FF0000"/>
                </a:solidFill>
              </a:rPr>
              <a:t>Příklad č. 2</a:t>
            </a:r>
          </a:p>
          <a:p>
            <a:r>
              <a:rPr lang="cs-CZ" sz="2400" dirty="0"/>
              <a:t>Nazvěte následující konformace butanu</a:t>
            </a:r>
          </a:p>
        </p:txBody>
      </p:sp>
      <p:graphicFrame>
        <p:nvGraphicFramePr>
          <p:cNvPr id="4" name="Objekt 3">
            <a:extLst>
              <a:ext uri="{FF2B5EF4-FFF2-40B4-BE49-F238E27FC236}">
                <a16:creationId xmlns:a16="http://schemas.microsoft.com/office/drawing/2014/main" id="{D9B469EB-E310-43E7-AB6B-40AB097D505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37320" y="1614146"/>
          <a:ext cx="11010516" cy="17796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25" name="CS ChemDraw Drawing" r:id="rId8" imgW="6098785" imgH="985627" progId="ChemDraw.Document.6.0">
                  <p:embed/>
                </p:oleObj>
              </mc:Choice>
              <mc:Fallback>
                <p:oleObj name="CS ChemDraw Drawing" r:id="rId8" imgW="6098785" imgH="985627" progId="ChemDraw.Document.6.0">
                  <p:embed/>
                  <p:pic>
                    <p:nvPicPr>
                      <p:cNvPr id="4" name="Objekt 3">
                        <a:extLst>
                          <a:ext uri="{FF2B5EF4-FFF2-40B4-BE49-F238E27FC236}">
                            <a16:creationId xmlns:a16="http://schemas.microsoft.com/office/drawing/2014/main" id="{D9B469EB-E310-43E7-AB6B-40AB097D505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37320" y="1614146"/>
                        <a:ext cx="11010516" cy="177967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Obdélník 5">
            <a:extLst>
              <a:ext uri="{FF2B5EF4-FFF2-40B4-BE49-F238E27FC236}">
                <a16:creationId xmlns:a16="http://schemas.microsoft.com/office/drawing/2014/main" id="{A93FDA49-5D8D-4068-BE9D-589E3DD3C077}"/>
              </a:ext>
            </a:extLst>
          </p:cNvPr>
          <p:cNvSpPr/>
          <p:nvPr/>
        </p:nvSpPr>
        <p:spPr>
          <a:xfrm>
            <a:off x="334211" y="3345373"/>
            <a:ext cx="180535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 err="1">
                <a:solidFill>
                  <a:srgbClr val="002060"/>
                </a:solidFill>
              </a:rPr>
              <a:t>Synperiplanární</a:t>
            </a:r>
            <a:endParaRPr lang="cs-CZ" dirty="0">
              <a:solidFill>
                <a:srgbClr val="002060"/>
              </a:solidFill>
            </a:endParaRPr>
          </a:p>
          <a:p>
            <a:pPr algn="ctr"/>
            <a:r>
              <a:rPr lang="cs-CZ" dirty="0">
                <a:solidFill>
                  <a:srgbClr val="002060"/>
                </a:solidFill>
              </a:rPr>
              <a:t>konformace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6D369798-74C6-4063-8300-A6971F9CF5C0}"/>
              </a:ext>
            </a:extLst>
          </p:cNvPr>
          <p:cNvSpPr/>
          <p:nvPr/>
        </p:nvSpPr>
        <p:spPr>
          <a:xfrm>
            <a:off x="2854570" y="3393825"/>
            <a:ext cx="161192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>
                <a:solidFill>
                  <a:srgbClr val="002060"/>
                </a:solidFill>
              </a:rPr>
              <a:t>synklinální</a:t>
            </a:r>
          </a:p>
          <a:p>
            <a:r>
              <a:rPr lang="cs-CZ" dirty="0">
                <a:solidFill>
                  <a:srgbClr val="002060"/>
                </a:solidFill>
              </a:rPr>
              <a:t>konformace</a:t>
            </a:r>
          </a:p>
          <a:p>
            <a:r>
              <a:rPr lang="cs-CZ" dirty="0">
                <a:solidFill>
                  <a:srgbClr val="002060"/>
                </a:solidFill>
              </a:rPr>
              <a:t>(</a:t>
            </a:r>
            <a:r>
              <a:rPr lang="cs-CZ" dirty="0" err="1">
                <a:solidFill>
                  <a:srgbClr val="002060"/>
                </a:solidFill>
              </a:rPr>
              <a:t>konformer</a:t>
            </a:r>
            <a:r>
              <a:rPr lang="cs-CZ" dirty="0">
                <a:solidFill>
                  <a:srgbClr val="002060"/>
                </a:solidFill>
              </a:rPr>
              <a:t>)</a:t>
            </a:r>
          </a:p>
          <a:p>
            <a:r>
              <a:rPr lang="cs-CZ" dirty="0">
                <a:solidFill>
                  <a:srgbClr val="002060"/>
                </a:solidFill>
              </a:rPr>
              <a:t>také </a:t>
            </a:r>
            <a:r>
              <a:rPr lang="cs-CZ" dirty="0" err="1">
                <a:solidFill>
                  <a:srgbClr val="002060"/>
                </a:solidFill>
              </a:rPr>
              <a:t>gauche</a:t>
            </a:r>
            <a:endParaRPr lang="cs-CZ" dirty="0">
              <a:solidFill>
                <a:srgbClr val="002060"/>
              </a:solidFill>
            </a:endParaRPr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BACB01D6-CB20-4F2C-8FD7-02A7592D6E83}"/>
              </a:ext>
            </a:extLst>
          </p:cNvPr>
          <p:cNvSpPr/>
          <p:nvPr/>
        </p:nvSpPr>
        <p:spPr>
          <a:xfrm>
            <a:off x="5290038" y="3439943"/>
            <a:ext cx="161192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>
                <a:solidFill>
                  <a:srgbClr val="002060"/>
                </a:solidFill>
              </a:rPr>
              <a:t>antiklinální</a:t>
            </a:r>
          </a:p>
          <a:p>
            <a:r>
              <a:rPr lang="cs-CZ" dirty="0">
                <a:solidFill>
                  <a:srgbClr val="002060"/>
                </a:solidFill>
              </a:rPr>
              <a:t>konformace</a:t>
            </a:r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476FA560-3D58-463B-8947-31C1EC6E58B1}"/>
              </a:ext>
            </a:extLst>
          </p:cNvPr>
          <p:cNvSpPr/>
          <p:nvPr/>
        </p:nvSpPr>
        <p:spPr>
          <a:xfrm>
            <a:off x="7725506" y="3464176"/>
            <a:ext cx="186397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 err="1">
                <a:solidFill>
                  <a:srgbClr val="002060"/>
                </a:solidFill>
              </a:rPr>
              <a:t>antiperiplanární</a:t>
            </a:r>
            <a:endParaRPr lang="cs-CZ" dirty="0">
              <a:solidFill>
                <a:srgbClr val="002060"/>
              </a:solidFill>
            </a:endParaRPr>
          </a:p>
          <a:p>
            <a:r>
              <a:rPr lang="cs-CZ" dirty="0">
                <a:solidFill>
                  <a:srgbClr val="002060"/>
                </a:solidFill>
              </a:rPr>
              <a:t>konformace</a:t>
            </a:r>
          </a:p>
          <a:p>
            <a:r>
              <a:rPr lang="cs-CZ" dirty="0">
                <a:solidFill>
                  <a:srgbClr val="002060"/>
                </a:solidFill>
              </a:rPr>
              <a:t>(</a:t>
            </a:r>
            <a:r>
              <a:rPr lang="cs-CZ" dirty="0" err="1">
                <a:solidFill>
                  <a:srgbClr val="002060"/>
                </a:solidFill>
              </a:rPr>
              <a:t>konformer</a:t>
            </a:r>
            <a:r>
              <a:rPr lang="cs-CZ" dirty="0">
                <a:solidFill>
                  <a:srgbClr val="002060"/>
                </a:solidFill>
              </a:rPr>
              <a:t>)</a:t>
            </a: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0FD2F911-65CD-4858-AA21-4A3903994BFE}"/>
              </a:ext>
            </a:extLst>
          </p:cNvPr>
          <p:cNvSpPr/>
          <p:nvPr/>
        </p:nvSpPr>
        <p:spPr>
          <a:xfrm>
            <a:off x="10160974" y="3464176"/>
            <a:ext cx="161192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>
                <a:solidFill>
                  <a:srgbClr val="002060"/>
                </a:solidFill>
              </a:rPr>
              <a:t>synklinální</a:t>
            </a:r>
          </a:p>
          <a:p>
            <a:r>
              <a:rPr lang="cs-CZ" dirty="0">
                <a:solidFill>
                  <a:srgbClr val="002060"/>
                </a:solidFill>
              </a:rPr>
              <a:t>konformace</a:t>
            </a:r>
          </a:p>
          <a:p>
            <a:r>
              <a:rPr lang="cs-CZ" dirty="0">
                <a:solidFill>
                  <a:srgbClr val="002060"/>
                </a:solidFill>
              </a:rPr>
              <a:t>(</a:t>
            </a:r>
            <a:r>
              <a:rPr lang="cs-CZ" dirty="0" err="1">
                <a:solidFill>
                  <a:srgbClr val="002060"/>
                </a:solidFill>
              </a:rPr>
              <a:t>konformer</a:t>
            </a:r>
            <a:r>
              <a:rPr lang="cs-CZ" dirty="0">
                <a:solidFill>
                  <a:srgbClr val="002060"/>
                </a:solidFill>
              </a:rPr>
              <a:t>)</a:t>
            </a:r>
          </a:p>
        </p:txBody>
      </p:sp>
      <p:pic>
        <p:nvPicPr>
          <p:cNvPr id="16" name="Zvuk 15">
            <a:hlinkClick r:id="" action="ppaction://media"/>
            <a:extLst>
              <a:ext uri="{FF2B5EF4-FFF2-40B4-BE49-F238E27FC236}">
                <a16:creationId xmlns:a16="http://schemas.microsoft.com/office/drawing/2014/main" id="{FA4E12A5-11C1-4C10-AFFA-98023A0AF07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2426630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507"/>
    </mc:Choice>
    <mc:Fallback xmlns="">
      <p:transition spd="slow" advTm="965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id="{232FA3F5-9EFD-47C5-BE82-88AE2C6C4F43}"/>
              </a:ext>
            </a:extLst>
          </p:cNvPr>
          <p:cNvSpPr txBox="1"/>
          <p:nvPr/>
        </p:nvSpPr>
        <p:spPr>
          <a:xfrm>
            <a:off x="437321" y="281715"/>
            <a:ext cx="113795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>
                <a:solidFill>
                  <a:srgbClr val="002060"/>
                </a:solidFill>
              </a:rPr>
              <a:t>Nejstabilnější konformace dlouhých </a:t>
            </a:r>
            <a:r>
              <a:rPr lang="cs-CZ" sz="2800" b="1" i="1" dirty="0">
                <a:solidFill>
                  <a:srgbClr val="002060"/>
                </a:solidFill>
              </a:rPr>
              <a:t>n</a:t>
            </a:r>
            <a:r>
              <a:rPr lang="cs-CZ" sz="2800" b="1" dirty="0">
                <a:solidFill>
                  <a:srgbClr val="002060"/>
                </a:solidFill>
              </a:rPr>
              <a:t>-alkanů</a:t>
            </a:r>
          </a:p>
        </p:txBody>
      </p:sp>
      <p:graphicFrame>
        <p:nvGraphicFramePr>
          <p:cNvPr id="3" name="Objekt 2">
            <a:extLst>
              <a:ext uri="{FF2B5EF4-FFF2-40B4-BE49-F238E27FC236}">
                <a16:creationId xmlns:a16="http://schemas.microsoft.com/office/drawing/2014/main" id="{A454C363-EB3C-471B-B084-82383F3EA99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356662" y="1656521"/>
          <a:ext cx="7478676" cy="19979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1" name="CS ChemDraw Drawing" r:id="rId5" imgW="3678711" imgH="982547" progId="ChemDraw.Document.6.0">
                  <p:embed/>
                </p:oleObj>
              </mc:Choice>
              <mc:Fallback>
                <p:oleObj name="CS ChemDraw Drawing" r:id="rId5" imgW="3678711" imgH="982547" progId="ChemDraw.Document.6.0">
                  <p:embed/>
                  <p:pic>
                    <p:nvPicPr>
                      <p:cNvPr id="3" name="Objekt 2">
                        <a:extLst>
                          <a:ext uri="{FF2B5EF4-FFF2-40B4-BE49-F238E27FC236}">
                            <a16:creationId xmlns:a16="http://schemas.microsoft.com/office/drawing/2014/main" id="{A454C363-EB3C-471B-B084-82383F3EA99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356662" y="1656521"/>
                        <a:ext cx="7478676" cy="199797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ovéPole 5">
            <a:extLst>
              <a:ext uri="{FF2B5EF4-FFF2-40B4-BE49-F238E27FC236}">
                <a16:creationId xmlns:a16="http://schemas.microsoft.com/office/drawing/2014/main" id="{75EB86CE-81BA-4A09-805E-64A0DF41CFBF}"/>
              </a:ext>
            </a:extLst>
          </p:cNvPr>
          <p:cNvSpPr txBox="1"/>
          <p:nvPr/>
        </p:nvSpPr>
        <p:spPr>
          <a:xfrm>
            <a:off x="437321" y="4449625"/>
            <a:ext cx="113795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err="1">
                <a:solidFill>
                  <a:srgbClr val="FF0000"/>
                </a:solidFill>
              </a:rPr>
              <a:t>Antiperiplanární</a:t>
            </a:r>
            <a:r>
              <a:rPr lang="cs-CZ" sz="2400" dirty="0"/>
              <a:t> uspořádání</a:t>
            </a:r>
          </a:p>
        </p:txBody>
      </p:sp>
      <p:pic>
        <p:nvPicPr>
          <p:cNvPr id="25" name="Zvuk 24">
            <a:hlinkClick r:id="" action="ppaction://media"/>
            <a:extLst>
              <a:ext uri="{FF2B5EF4-FFF2-40B4-BE49-F238E27FC236}">
                <a16:creationId xmlns:a16="http://schemas.microsoft.com/office/drawing/2014/main" id="{D52CBAEE-130F-47D0-8FA2-2B0362BCE60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329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558"/>
    </mc:Choice>
    <mc:Fallback xmlns="">
      <p:transition spd="slow" advTm="325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id="{232FA3F5-9EFD-47C5-BE82-88AE2C6C4F43}"/>
              </a:ext>
            </a:extLst>
          </p:cNvPr>
          <p:cNvSpPr txBox="1"/>
          <p:nvPr/>
        </p:nvSpPr>
        <p:spPr>
          <a:xfrm>
            <a:off x="437321" y="281715"/>
            <a:ext cx="113795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>
                <a:solidFill>
                  <a:srgbClr val="002060"/>
                </a:solidFill>
              </a:rPr>
              <a:t>Zdroje vnitřního napětí v cykloalkanech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75EB86CE-81BA-4A09-805E-64A0DF41CFBF}"/>
              </a:ext>
            </a:extLst>
          </p:cNvPr>
          <p:cNvSpPr txBox="1"/>
          <p:nvPr/>
        </p:nvSpPr>
        <p:spPr>
          <a:xfrm>
            <a:off x="437321" y="1043818"/>
            <a:ext cx="80308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rgbClr val="002060"/>
                </a:solidFill>
              </a:rPr>
              <a:t>Úhlové pnutí - </a:t>
            </a:r>
            <a:r>
              <a:rPr lang="cs-CZ" sz="2000" dirty="0"/>
              <a:t>nesoulad vnitřního úhlu n-úhelníku a vazebných úhlů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DE5B444D-5D9B-4F1B-93B5-1B4C168E1721}"/>
              </a:ext>
            </a:extLst>
          </p:cNvPr>
          <p:cNvSpPr txBox="1"/>
          <p:nvPr/>
        </p:nvSpPr>
        <p:spPr>
          <a:xfrm>
            <a:off x="430697" y="2919002"/>
            <a:ext cx="45985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rgbClr val="002060"/>
                </a:solidFill>
              </a:rPr>
              <a:t>Torzní pnutí </a:t>
            </a:r>
            <a:endParaRPr lang="cs-CZ" sz="2400" dirty="0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D80E77A7-3D22-4794-8516-85C102454A47}"/>
              </a:ext>
            </a:extLst>
          </p:cNvPr>
          <p:cNvSpPr txBox="1"/>
          <p:nvPr/>
        </p:nvSpPr>
        <p:spPr>
          <a:xfrm>
            <a:off x="450577" y="5045976"/>
            <a:ext cx="45985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err="1">
                <a:solidFill>
                  <a:srgbClr val="002060"/>
                </a:solidFill>
              </a:rPr>
              <a:t>Transanulární</a:t>
            </a:r>
            <a:r>
              <a:rPr lang="cs-CZ" sz="2400" b="1" dirty="0">
                <a:solidFill>
                  <a:srgbClr val="002060"/>
                </a:solidFill>
              </a:rPr>
              <a:t> pnutí </a:t>
            </a:r>
            <a:endParaRPr lang="cs-CZ" sz="2400" dirty="0"/>
          </a:p>
        </p:txBody>
      </p:sp>
      <p:graphicFrame>
        <p:nvGraphicFramePr>
          <p:cNvPr id="2" name="Objekt 1">
            <a:extLst>
              <a:ext uri="{FF2B5EF4-FFF2-40B4-BE49-F238E27FC236}">
                <a16:creationId xmlns:a16="http://schemas.microsoft.com/office/drawing/2014/main" id="{E7AAFB37-B6BB-463F-9AB8-18AE0E699AB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437216" y="3380667"/>
          <a:ext cx="3771968" cy="12835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23" name="CS ChemDraw Drawing" r:id="rId5" imgW="2360376" imgH="802747" progId="ChemDraw.Document.6.0">
                  <p:embed/>
                </p:oleObj>
              </mc:Choice>
              <mc:Fallback>
                <p:oleObj name="CS ChemDraw Drawing" r:id="rId5" imgW="2360376" imgH="802747" progId="ChemDraw.Document.6.0">
                  <p:embed/>
                  <p:pic>
                    <p:nvPicPr>
                      <p:cNvPr id="2" name="Objekt 1">
                        <a:extLst>
                          <a:ext uri="{FF2B5EF4-FFF2-40B4-BE49-F238E27FC236}">
                            <a16:creationId xmlns:a16="http://schemas.microsoft.com/office/drawing/2014/main" id="{E7AAFB37-B6BB-463F-9AB8-18AE0E699AB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437216" y="3380667"/>
                        <a:ext cx="3771968" cy="128353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kt 3">
            <a:extLst>
              <a:ext uri="{FF2B5EF4-FFF2-40B4-BE49-F238E27FC236}">
                <a16:creationId xmlns:a16="http://schemas.microsoft.com/office/drawing/2014/main" id="{A81CD1C1-2BB2-4048-9173-F7B69614FC8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334063" y="1676587"/>
          <a:ext cx="3371537" cy="10413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24" name="CS ChemDraw Drawing" r:id="rId7" imgW="1988793" imgH="613707" progId="ChemDraw.Document.6.0">
                  <p:embed/>
                </p:oleObj>
              </mc:Choice>
              <mc:Fallback>
                <p:oleObj name="CS ChemDraw Drawing" r:id="rId7" imgW="1988793" imgH="613707" progId="ChemDraw.Document.6.0">
                  <p:embed/>
                  <p:pic>
                    <p:nvPicPr>
                      <p:cNvPr id="4" name="Objekt 3">
                        <a:extLst>
                          <a:ext uri="{FF2B5EF4-FFF2-40B4-BE49-F238E27FC236}">
                            <a16:creationId xmlns:a16="http://schemas.microsoft.com/office/drawing/2014/main" id="{A81CD1C1-2BB2-4048-9173-F7B69614FC8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334063" y="1676587"/>
                        <a:ext cx="3371537" cy="104133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Obrázek 8">
            <a:extLst>
              <a:ext uri="{FF2B5EF4-FFF2-40B4-BE49-F238E27FC236}">
                <a16:creationId xmlns:a16="http://schemas.microsoft.com/office/drawing/2014/main" id="{ABB6FED1-2FEA-47EB-9EBD-9FECD185EC5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15800" y="4936711"/>
            <a:ext cx="2414799" cy="1754941"/>
          </a:xfrm>
          <a:prstGeom prst="rect">
            <a:avLst/>
          </a:prstGeom>
        </p:spPr>
      </p:pic>
      <p:graphicFrame>
        <p:nvGraphicFramePr>
          <p:cNvPr id="11" name="Objekt 10">
            <a:extLst>
              <a:ext uri="{FF2B5EF4-FFF2-40B4-BE49-F238E27FC236}">
                <a16:creationId xmlns:a16="http://schemas.microsoft.com/office/drawing/2014/main" id="{5066D8A8-4F21-4DA7-911B-26BDFB32633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809499" y="5151050"/>
          <a:ext cx="1809612" cy="1326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25" name="CS ChemDraw Drawing" r:id="rId10" imgW="975071" imgH="714195" progId="ChemDraw.Document.6.0">
                  <p:embed/>
                </p:oleObj>
              </mc:Choice>
              <mc:Fallback>
                <p:oleObj name="CS ChemDraw Drawing" r:id="rId10" imgW="975071" imgH="714195" progId="ChemDraw.Document.6.0">
                  <p:embed/>
                  <p:pic>
                    <p:nvPicPr>
                      <p:cNvPr id="11" name="Objekt 10">
                        <a:extLst>
                          <a:ext uri="{FF2B5EF4-FFF2-40B4-BE49-F238E27FC236}">
                            <a16:creationId xmlns:a16="http://schemas.microsoft.com/office/drawing/2014/main" id="{5066D8A8-4F21-4DA7-911B-26BDFB32633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7809499" y="5151050"/>
                        <a:ext cx="1809612" cy="13262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6" name="Zvuk 15">
            <a:hlinkClick r:id="" action="ppaction://media"/>
            <a:extLst>
              <a:ext uri="{FF2B5EF4-FFF2-40B4-BE49-F238E27FC236}">
                <a16:creationId xmlns:a16="http://schemas.microsoft.com/office/drawing/2014/main" id="{C5A1099F-BFAB-4366-9686-A7D874F6DF8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654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4261"/>
    </mc:Choice>
    <mc:Fallback xmlns="">
      <p:transition spd="slow" advTm="1342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id="{232FA3F5-9EFD-47C5-BE82-88AE2C6C4F43}"/>
              </a:ext>
            </a:extLst>
          </p:cNvPr>
          <p:cNvSpPr txBox="1"/>
          <p:nvPr/>
        </p:nvSpPr>
        <p:spPr>
          <a:xfrm>
            <a:off x="437321" y="281715"/>
            <a:ext cx="113795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>
                <a:solidFill>
                  <a:srgbClr val="002060"/>
                </a:solidFill>
              </a:rPr>
              <a:t>Vnitřní napětí v cykloalkanech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B5D97553-7767-4303-A0AB-C854FBBEA7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3891" y="989932"/>
            <a:ext cx="7234443" cy="5699772"/>
          </a:xfrm>
          <a:prstGeom prst="rect">
            <a:avLst/>
          </a:prstGeom>
        </p:spPr>
      </p:pic>
      <p:pic>
        <p:nvPicPr>
          <p:cNvPr id="7" name="Zvuk 6">
            <a:hlinkClick r:id="" action="ppaction://media"/>
            <a:extLst>
              <a:ext uri="{FF2B5EF4-FFF2-40B4-BE49-F238E27FC236}">
                <a16:creationId xmlns:a16="http://schemas.microsoft.com/office/drawing/2014/main" id="{2D24109B-BF6B-4AC1-A54A-CD6CCBE500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858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6884"/>
    </mc:Choice>
    <mc:Fallback xmlns="">
      <p:transition spd="slow" advTm="1168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id="{232FA3F5-9EFD-47C5-BE82-88AE2C6C4F43}"/>
              </a:ext>
            </a:extLst>
          </p:cNvPr>
          <p:cNvSpPr txBox="1"/>
          <p:nvPr/>
        </p:nvSpPr>
        <p:spPr>
          <a:xfrm>
            <a:off x="437321" y="281715"/>
            <a:ext cx="113795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>
                <a:solidFill>
                  <a:srgbClr val="002060"/>
                </a:solidFill>
              </a:rPr>
              <a:t>Cyklohexan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881A44C8-C4C5-4E7D-B5C3-CCB3BCB260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9859" y="913806"/>
            <a:ext cx="7778650" cy="5851429"/>
          </a:xfrm>
          <a:prstGeom prst="rect">
            <a:avLst/>
          </a:prstGeom>
        </p:spPr>
      </p:pic>
      <p:pic>
        <p:nvPicPr>
          <p:cNvPr id="15" name="Zvuk 14">
            <a:hlinkClick r:id="" action="ppaction://media"/>
            <a:extLst>
              <a:ext uri="{FF2B5EF4-FFF2-40B4-BE49-F238E27FC236}">
                <a16:creationId xmlns:a16="http://schemas.microsoft.com/office/drawing/2014/main" id="{06B458FD-5F73-4EE8-B35F-92394DDF9F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649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2245"/>
    </mc:Choice>
    <mc:Fallback xmlns="">
      <p:transition spd="slow" advTm="1722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id="{232FA3F5-9EFD-47C5-BE82-88AE2C6C4F43}"/>
              </a:ext>
            </a:extLst>
          </p:cNvPr>
          <p:cNvSpPr txBox="1"/>
          <p:nvPr/>
        </p:nvSpPr>
        <p:spPr>
          <a:xfrm>
            <a:off x="437321" y="281715"/>
            <a:ext cx="113795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>
                <a:solidFill>
                  <a:srgbClr val="002060"/>
                </a:solidFill>
              </a:rPr>
              <a:t>Cyklohexan</a:t>
            </a:r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18E32EBF-C14B-4238-BBC8-F413D421FE4F}"/>
              </a:ext>
            </a:extLst>
          </p:cNvPr>
          <p:cNvSpPr/>
          <p:nvPr/>
        </p:nvSpPr>
        <p:spPr>
          <a:xfrm>
            <a:off x="755374" y="1051749"/>
            <a:ext cx="1040295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200" dirty="0">
                <a:solidFill>
                  <a:srgbClr val="000000"/>
                </a:solidFill>
              </a:rPr>
              <a:t>V židličkové konformaci cyklohexanu existují dva druhy C-H vazeb </a:t>
            </a:r>
            <a:r>
              <a:rPr lang="cs-CZ" sz="2200" b="1" dirty="0">
                <a:solidFill>
                  <a:srgbClr val="FF0000"/>
                </a:solidFill>
              </a:rPr>
              <a:t>axiální</a:t>
            </a:r>
            <a:r>
              <a:rPr lang="cs-CZ" sz="2200" dirty="0">
                <a:solidFill>
                  <a:srgbClr val="000000"/>
                </a:solidFill>
              </a:rPr>
              <a:t> a </a:t>
            </a:r>
            <a:r>
              <a:rPr lang="cs-CZ" sz="2200" b="1" dirty="0">
                <a:solidFill>
                  <a:srgbClr val="002060"/>
                </a:solidFill>
              </a:rPr>
              <a:t>ekvatoriální</a:t>
            </a:r>
          </a:p>
        </p:txBody>
      </p:sp>
      <p:graphicFrame>
        <p:nvGraphicFramePr>
          <p:cNvPr id="4" name="Objekt 3">
            <a:extLst>
              <a:ext uri="{FF2B5EF4-FFF2-40B4-BE49-F238E27FC236}">
                <a16:creationId xmlns:a16="http://schemas.microsoft.com/office/drawing/2014/main" id="{7BAC1DBA-6C0E-4C33-BBE2-4F7EAD399D8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704523" y="1729450"/>
          <a:ext cx="6598272" cy="17066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47" name="CS ChemDraw Drawing" r:id="rId6" imgW="5775803" imgH="1494611" progId="ChemDraw.Document.6.0">
                  <p:embed/>
                </p:oleObj>
              </mc:Choice>
              <mc:Fallback>
                <p:oleObj name="CS ChemDraw Drawing" r:id="rId6" imgW="5775803" imgH="1494611" progId="ChemDraw.Document.6.0">
                  <p:embed/>
                  <p:pic>
                    <p:nvPicPr>
                      <p:cNvPr id="4" name="Objekt 3">
                        <a:extLst>
                          <a:ext uri="{FF2B5EF4-FFF2-40B4-BE49-F238E27FC236}">
                            <a16:creationId xmlns:a16="http://schemas.microsoft.com/office/drawing/2014/main" id="{7BAC1DBA-6C0E-4C33-BBE2-4F7EAD399D8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704523" y="1729450"/>
                        <a:ext cx="6598272" cy="170669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kt 5">
            <a:extLst>
              <a:ext uri="{FF2B5EF4-FFF2-40B4-BE49-F238E27FC236}">
                <a16:creationId xmlns:a16="http://schemas.microsoft.com/office/drawing/2014/main" id="{508B18AC-3C44-425D-B9CA-160FA3422AB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88737" y="1661220"/>
          <a:ext cx="2337559" cy="13840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48" name="CS ChemDraw Drawing" r:id="rId8" imgW="1361961" imgH="805827" progId="ChemDraw.Document.6.0">
                  <p:embed/>
                </p:oleObj>
              </mc:Choice>
              <mc:Fallback>
                <p:oleObj name="CS ChemDraw Drawing" r:id="rId8" imgW="1361961" imgH="805827" progId="ChemDraw.Document.6.0">
                  <p:embed/>
                  <p:pic>
                    <p:nvPicPr>
                      <p:cNvPr id="6" name="Objekt 5">
                        <a:extLst>
                          <a:ext uri="{FF2B5EF4-FFF2-40B4-BE49-F238E27FC236}">
                            <a16:creationId xmlns:a16="http://schemas.microsoft.com/office/drawing/2014/main" id="{508B18AC-3C44-425D-B9CA-160FA3422AB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988737" y="1661220"/>
                        <a:ext cx="2337559" cy="138400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kt 6">
            <a:extLst>
              <a:ext uri="{FF2B5EF4-FFF2-40B4-BE49-F238E27FC236}">
                <a16:creationId xmlns:a16="http://schemas.microsoft.com/office/drawing/2014/main" id="{A2E11752-CFF7-496F-AEB6-CEE900C909B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782831" y="4508842"/>
          <a:ext cx="8333206" cy="16018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49" name="CS ChemDraw Drawing" r:id="rId10" imgW="5963316" imgH="1145791" progId="ChemDraw.Document.6.0">
                  <p:embed/>
                </p:oleObj>
              </mc:Choice>
              <mc:Fallback>
                <p:oleObj name="CS ChemDraw Drawing" r:id="rId10" imgW="5963316" imgH="1145791" progId="ChemDraw.Document.6.0">
                  <p:embed/>
                  <p:pic>
                    <p:nvPicPr>
                      <p:cNvPr id="7" name="Objekt 6">
                        <a:extLst>
                          <a:ext uri="{FF2B5EF4-FFF2-40B4-BE49-F238E27FC236}">
                            <a16:creationId xmlns:a16="http://schemas.microsoft.com/office/drawing/2014/main" id="{A2E11752-CFF7-496F-AEB6-CEE900C909B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782831" y="4508842"/>
                        <a:ext cx="8333206" cy="16018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5" name="Zvuk 14">
            <a:hlinkClick r:id="" action="ppaction://media"/>
            <a:extLst>
              <a:ext uri="{FF2B5EF4-FFF2-40B4-BE49-F238E27FC236}">
                <a16:creationId xmlns:a16="http://schemas.microsoft.com/office/drawing/2014/main" id="{3C94A3DA-AE0C-41E4-B756-B033B91D216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3659700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2250"/>
    </mc:Choice>
    <mc:Fallback xmlns="">
      <p:transition spd="slow" advTm="2822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ovéPole 7">
            <a:extLst>
              <a:ext uri="{FF2B5EF4-FFF2-40B4-BE49-F238E27FC236}">
                <a16:creationId xmlns:a16="http://schemas.microsoft.com/office/drawing/2014/main" id="{D988FCE8-B90D-4DF6-9732-C1E13A843FCF}"/>
              </a:ext>
            </a:extLst>
          </p:cNvPr>
          <p:cNvSpPr txBox="1"/>
          <p:nvPr/>
        </p:nvSpPr>
        <p:spPr>
          <a:xfrm>
            <a:off x="437321" y="281715"/>
            <a:ext cx="113795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rgbClr val="FF0000"/>
                </a:solidFill>
              </a:rPr>
              <a:t>Příklad č. 3</a:t>
            </a:r>
          </a:p>
          <a:p>
            <a:r>
              <a:rPr lang="cs-CZ" sz="2400" dirty="0"/>
              <a:t>Nakreslete projekční vzorec cyklohexanu a doplňte na všechny atomy uhlíku správně orientované axiální a ekvatoriální vazby.</a:t>
            </a:r>
          </a:p>
        </p:txBody>
      </p:sp>
      <p:graphicFrame>
        <p:nvGraphicFramePr>
          <p:cNvPr id="2" name="Objekt 1">
            <a:extLst>
              <a:ext uri="{FF2B5EF4-FFF2-40B4-BE49-F238E27FC236}">
                <a16:creationId xmlns:a16="http://schemas.microsoft.com/office/drawing/2014/main" id="{A9201BCD-541E-4CDA-A281-E34EA9A7738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34887" y="2407408"/>
          <a:ext cx="1897632" cy="11408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71" name="CS ChemDraw Drawing" r:id="rId6" imgW="792149" imgH="476643" progId="ChemDraw.Document.6.0">
                  <p:embed/>
                </p:oleObj>
              </mc:Choice>
              <mc:Fallback>
                <p:oleObj name="CS ChemDraw Drawing" r:id="rId6" imgW="792149" imgH="476643" progId="ChemDraw.Document.6.0">
                  <p:embed/>
                  <p:pic>
                    <p:nvPicPr>
                      <p:cNvPr id="2" name="Objekt 1">
                        <a:extLst>
                          <a:ext uri="{FF2B5EF4-FFF2-40B4-BE49-F238E27FC236}">
                            <a16:creationId xmlns:a16="http://schemas.microsoft.com/office/drawing/2014/main" id="{A9201BCD-541E-4CDA-A281-E34EA9A7738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834887" y="2407408"/>
                        <a:ext cx="1897632" cy="11408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kt 8">
            <a:extLst>
              <a:ext uri="{FF2B5EF4-FFF2-40B4-BE49-F238E27FC236}">
                <a16:creationId xmlns:a16="http://schemas.microsoft.com/office/drawing/2014/main" id="{A51B5871-3FC0-4510-8684-DAAA09D229A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611755" y="1933799"/>
          <a:ext cx="1699385" cy="22736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72" name="CS ChemDraw Drawing" r:id="rId8" imgW="696097" imgH="930955" progId="ChemDraw.Document.6.0">
                  <p:embed/>
                </p:oleObj>
              </mc:Choice>
              <mc:Fallback>
                <p:oleObj name="CS ChemDraw Drawing" r:id="rId8" imgW="696097" imgH="930955" progId="ChemDraw.Document.6.0">
                  <p:embed/>
                  <p:pic>
                    <p:nvPicPr>
                      <p:cNvPr id="9" name="Objekt 8">
                        <a:extLst>
                          <a:ext uri="{FF2B5EF4-FFF2-40B4-BE49-F238E27FC236}">
                            <a16:creationId xmlns:a16="http://schemas.microsoft.com/office/drawing/2014/main" id="{A51B5871-3FC0-4510-8684-DAAA09D229A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611755" y="1933799"/>
                        <a:ext cx="1699385" cy="227360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kt 10">
            <a:extLst>
              <a:ext uri="{FF2B5EF4-FFF2-40B4-BE49-F238E27FC236}">
                <a16:creationId xmlns:a16="http://schemas.microsoft.com/office/drawing/2014/main" id="{8095370B-AA27-4F17-A0ED-F76AF02C95D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874414" y="2694126"/>
          <a:ext cx="2635946" cy="9068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73" name="CS ChemDraw Drawing" r:id="rId10" imgW="1185163" imgH="408111" progId="ChemDraw.Document.6.0">
                  <p:embed/>
                </p:oleObj>
              </mc:Choice>
              <mc:Fallback>
                <p:oleObj name="CS ChemDraw Drawing" r:id="rId10" imgW="1185163" imgH="408111" progId="ChemDraw.Document.6.0">
                  <p:embed/>
                  <p:pic>
                    <p:nvPicPr>
                      <p:cNvPr id="11" name="Objekt 10">
                        <a:extLst>
                          <a:ext uri="{FF2B5EF4-FFF2-40B4-BE49-F238E27FC236}">
                            <a16:creationId xmlns:a16="http://schemas.microsoft.com/office/drawing/2014/main" id="{8095370B-AA27-4F17-A0ED-F76AF02C95D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7874414" y="2694126"/>
                        <a:ext cx="2635946" cy="90687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DB8EA428-CEA9-4888-81D1-FE8AAAE353B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1585768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8645"/>
    </mc:Choice>
    <mc:Fallback xmlns="">
      <p:transition spd="slow" advTm="1586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ovéPole 7">
            <a:extLst>
              <a:ext uri="{FF2B5EF4-FFF2-40B4-BE49-F238E27FC236}">
                <a16:creationId xmlns:a16="http://schemas.microsoft.com/office/drawing/2014/main" id="{D988FCE8-B90D-4DF6-9732-C1E13A843FCF}"/>
              </a:ext>
            </a:extLst>
          </p:cNvPr>
          <p:cNvSpPr txBox="1"/>
          <p:nvPr/>
        </p:nvSpPr>
        <p:spPr>
          <a:xfrm>
            <a:off x="437321" y="281715"/>
            <a:ext cx="113795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rgbClr val="FF0000"/>
                </a:solidFill>
              </a:rPr>
              <a:t>Příklad č. 3</a:t>
            </a:r>
          </a:p>
          <a:p>
            <a:r>
              <a:rPr lang="cs-CZ" sz="2400" dirty="0"/>
              <a:t>Nakreslete projekční vzorec cyklohexanu a doplňte na všechny atomy uhlíku správně orientované axiální a ekvatoriální vazby.</a:t>
            </a:r>
          </a:p>
        </p:txBody>
      </p:sp>
      <p:graphicFrame>
        <p:nvGraphicFramePr>
          <p:cNvPr id="3" name="Objekt 2">
            <a:extLst>
              <a:ext uri="{FF2B5EF4-FFF2-40B4-BE49-F238E27FC236}">
                <a16:creationId xmlns:a16="http://schemas.microsoft.com/office/drawing/2014/main" id="{2ACA349B-3DBF-4DB6-AC38-79F3E7A331A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922643" y="2534823"/>
          <a:ext cx="3159609" cy="24971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57" name="CS ChemDraw Drawing" r:id="rId5" imgW="885141" imgH="700719" progId="ChemDraw.Document.6.0">
                  <p:embed/>
                </p:oleObj>
              </mc:Choice>
              <mc:Fallback>
                <p:oleObj name="CS ChemDraw Drawing" r:id="rId5" imgW="885141" imgH="700719" progId="ChemDraw.Document.6.0">
                  <p:embed/>
                  <p:pic>
                    <p:nvPicPr>
                      <p:cNvPr id="3" name="Objekt 2">
                        <a:extLst>
                          <a:ext uri="{FF2B5EF4-FFF2-40B4-BE49-F238E27FC236}">
                            <a16:creationId xmlns:a16="http://schemas.microsoft.com/office/drawing/2014/main" id="{2ACA349B-3DBF-4DB6-AC38-79F3E7A331A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922643" y="2534823"/>
                        <a:ext cx="3159609" cy="249710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E2D0451A-DB2E-4ACA-85EE-44AFED442C9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798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271"/>
    </mc:Choice>
    <mc:Fallback xmlns="">
      <p:transition spd="slow" advTm="162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ovéPole 7">
            <a:extLst>
              <a:ext uri="{FF2B5EF4-FFF2-40B4-BE49-F238E27FC236}">
                <a16:creationId xmlns:a16="http://schemas.microsoft.com/office/drawing/2014/main" id="{D988FCE8-B90D-4DF6-9732-C1E13A843FCF}"/>
              </a:ext>
            </a:extLst>
          </p:cNvPr>
          <p:cNvSpPr txBox="1"/>
          <p:nvPr/>
        </p:nvSpPr>
        <p:spPr>
          <a:xfrm>
            <a:off x="437321" y="281715"/>
            <a:ext cx="113795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rgbClr val="FF0000"/>
                </a:solidFill>
              </a:rPr>
              <a:t>Příklad č. 4</a:t>
            </a:r>
          </a:p>
          <a:p>
            <a:r>
              <a:rPr lang="cs-CZ" sz="2400" dirty="0"/>
              <a:t>Energetický rozdíl mezi židličkou a zkříženou vaničkou je cca 21 </a:t>
            </a:r>
            <a:r>
              <a:rPr lang="cs-CZ" sz="2400" dirty="0" err="1"/>
              <a:t>kJ</a:t>
            </a:r>
            <a:r>
              <a:rPr lang="cs-CZ" sz="2400" dirty="0"/>
              <a:t>/mol. Pokuste se odhadnout, jaký je poměr zastoupení jednoho a druhého </a:t>
            </a:r>
            <a:r>
              <a:rPr lang="cs-CZ" sz="2400" dirty="0" err="1"/>
              <a:t>konformeru</a:t>
            </a:r>
            <a:r>
              <a:rPr lang="cs-CZ" sz="2400" dirty="0"/>
              <a:t> za teploty 25 °C.  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5DC3DE6E-92AD-4194-8DB6-8F9158D9CD2F}"/>
              </a:ext>
            </a:extLst>
          </p:cNvPr>
          <p:cNvSpPr txBox="1"/>
          <p:nvPr/>
        </p:nvSpPr>
        <p:spPr>
          <a:xfrm>
            <a:off x="437321" y="3124303"/>
            <a:ext cx="113795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Pro výpočet můžeme použít vztah:</a:t>
            </a:r>
          </a:p>
          <a:p>
            <a:endParaRPr lang="cs-CZ" sz="2400" dirty="0"/>
          </a:p>
          <a:p>
            <a:pPr algn="ctr"/>
            <a:r>
              <a:rPr lang="cs-CZ" sz="2400" dirty="0">
                <a:solidFill>
                  <a:srgbClr val="002060"/>
                </a:solidFill>
                <a:latin typeface="Symbol" panose="05050102010706020507" pitchFamily="18" charset="2"/>
              </a:rPr>
              <a:t>D</a:t>
            </a:r>
            <a:r>
              <a:rPr lang="cs-CZ" sz="2400" i="1" dirty="0">
                <a:solidFill>
                  <a:srgbClr val="002060"/>
                </a:solidFill>
              </a:rPr>
              <a:t>G</a:t>
            </a:r>
            <a:r>
              <a:rPr lang="cs-CZ" sz="2400" dirty="0">
                <a:solidFill>
                  <a:srgbClr val="002060"/>
                </a:solidFill>
              </a:rPr>
              <a:t> = </a:t>
            </a:r>
            <a:r>
              <a:rPr lang="cs-CZ" sz="2400" dirty="0">
                <a:solidFill>
                  <a:srgbClr val="002060"/>
                </a:solidFill>
                <a:sym typeface="Symbol" panose="05050102010706020507" pitchFamily="18" charset="2"/>
              </a:rPr>
              <a:t></a:t>
            </a:r>
            <a:r>
              <a:rPr lang="cs-CZ" sz="2400" i="1" dirty="0">
                <a:solidFill>
                  <a:srgbClr val="002060"/>
                </a:solidFill>
              </a:rPr>
              <a:t>R </a:t>
            </a:r>
            <a:r>
              <a:rPr lang="cs-CZ" sz="2400" dirty="0">
                <a:solidFill>
                  <a:srgbClr val="002060"/>
                </a:solidFill>
                <a:sym typeface="Symbol" panose="05050102010706020507" pitchFamily="18" charset="2"/>
              </a:rPr>
              <a:t> </a:t>
            </a:r>
            <a:r>
              <a:rPr lang="cs-CZ" sz="2400" i="1" dirty="0">
                <a:solidFill>
                  <a:srgbClr val="002060"/>
                </a:solidFill>
              </a:rPr>
              <a:t>T</a:t>
            </a:r>
            <a:r>
              <a:rPr lang="cs-CZ" sz="2400" dirty="0">
                <a:solidFill>
                  <a:srgbClr val="002060"/>
                </a:solidFill>
                <a:sym typeface="Symbol" panose="05050102010706020507" pitchFamily="18" charset="2"/>
              </a:rPr>
              <a:t>  </a:t>
            </a:r>
            <a:r>
              <a:rPr lang="cs-CZ" sz="2400" dirty="0" err="1">
                <a:solidFill>
                  <a:srgbClr val="002060"/>
                </a:solidFill>
              </a:rPr>
              <a:t>ln</a:t>
            </a:r>
            <a:r>
              <a:rPr lang="cs-CZ" sz="2400" dirty="0">
                <a:solidFill>
                  <a:srgbClr val="002060"/>
                </a:solidFill>
              </a:rPr>
              <a:t>(</a:t>
            </a:r>
            <a:r>
              <a:rPr lang="en-GB" sz="2400" dirty="0">
                <a:solidFill>
                  <a:srgbClr val="002060"/>
                </a:solidFill>
              </a:rPr>
              <a:t>[</a:t>
            </a:r>
            <a:r>
              <a:rPr lang="cs-CZ" sz="2400" dirty="0">
                <a:solidFill>
                  <a:srgbClr val="002060"/>
                </a:solidFill>
              </a:rPr>
              <a:t>zkřížená vanička</a:t>
            </a:r>
            <a:r>
              <a:rPr lang="en-GB" sz="2400" dirty="0">
                <a:solidFill>
                  <a:srgbClr val="002060"/>
                </a:solidFill>
              </a:rPr>
              <a:t>]</a:t>
            </a:r>
            <a:r>
              <a:rPr lang="cs-CZ" sz="2400" dirty="0">
                <a:solidFill>
                  <a:srgbClr val="002060"/>
                </a:solidFill>
              </a:rPr>
              <a:t>/</a:t>
            </a:r>
            <a:r>
              <a:rPr lang="en-GB" sz="2400" dirty="0">
                <a:solidFill>
                  <a:srgbClr val="002060"/>
                </a:solidFill>
              </a:rPr>
              <a:t>[</a:t>
            </a:r>
            <a:r>
              <a:rPr lang="cs-CZ" sz="2400" dirty="0">
                <a:solidFill>
                  <a:srgbClr val="002060"/>
                </a:solidFill>
              </a:rPr>
              <a:t>židlička</a:t>
            </a:r>
            <a:r>
              <a:rPr lang="en-GB" sz="2400" dirty="0">
                <a:solidFill>
                  <a:srgbClr val="002060"/>
                </a:solidFill>
              </a:rPr>
              <a:t>])</a:t>
            </a:r>
            <a:endParaRPr lang="cs-CZ" sz="2400" dirty="0">
              <a:solidFill>
                <a:srgbClr val="002060"/>
              </a:solidFill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8ABDBD0C-AA13-47E4-A9AE-084484484B05}"/>
              </a:ext>
            </a:extLst>
          </p:cNvPr>
          <p:cNvSpPr txBox="1"/>
          <p:nvPr/>
        </p:nvSpPr>
        <p:spPr>
          <a:xfrm>
            <a:off x="437321" y="1765958"/>
            <a:ext cx="113795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Rovnováha:</a:t>
            </a:r>
          </a:p>
          <a:p>
            <a:pPr algn="ctr"/>
            <a:r>
              <a:rPr lang="cs-CZ" sz="2400" dirty="0"/>
              <a:t>židlička                    zkřížená vanička</a:t>
            </a:r>
          </a:p>
        </p:txBody>
      </p:sp>
      <p:graphicFrame>
        <p:nvGraphicFramePr>
          <p:cNvPr id="2" name="Objekt 1">
            <a:extLst>
              <a:ext uri="{FF2B5EF4-FFF2-40B4-BE49-F238E27FC236}">
                <a16:creationId xmlns:a16="http://schemas.microsoft.com/office/drawing/2014/main" id="{FE2FD7F5-8E73-4886-9481-BF87C94C8C5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000211" y="2237520"/>
          <a:ext cx="1228311" cy="3013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81" name="CS ChemDraw Drawing" r:id="rId5" imgW="493658" imgH="113963" progId="ChemDraw.Document.6.0">
                  <p:embed/>
                </p:oleObj>
              </mc:Choice>
              <mc:Fallback>
                <p:oleObj name="CS ChemDraw Drawing" r:id="rId5" imgW="493658" imgH="113963" progId="ChemDraw.Document.6.0">
                  <p:embed/>
                  <p:pic>
                    <p:nvPicPr>
                      <p:cNvPr id="2" name="Objekt 1">
                        <a:extLst>
                          <a:ext uri="{FF2B5EF4-FFF2-40B4-BE49-F238E27FC236}">
                            <a16:creationId xmlns:a16="http://schemas.microsoft.com/office/drawing/2014/main" id="{FE2FD7F5-8E73-4886-9481-BF87C94C8C5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000211" y="2237520"/>
                        <a:ext cx="1228311" cy="30138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4DDB73AD-6FF2-43F5-90C7-6BF1CA16F23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015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452"/>
    </mc:Choice>
    <mc:Fallback xmlns="">
      <p:transition spd="slow" advTm="574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ovéPole 7">
            <a:extLst>
              <a:ext uri="{FF2B5EF4-FFF2-40B4-BE49-F238E27FC236}">
                <a16:creationId xmlns:a16="http://schemas.microsoft.com/office/drawing/2014/main" id="{D988FCE8-B90D-4DF6-9732-C1E13A843FCF}"/>
              </a:ext>
            </a:extLst>
          </p:cNvPr>
          <p:cNvSpPr txBox="1"/>
          <p:nvPr/>
        </p:nvSpPr>
        <p:spPr>
          <a:xfrm>
            <a:off x="437321" y="281715"/>
            <a:ext cx="113795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rgbClr val="FF0000"/>
                </a:solidFill>
              </a:rPr>
              <a:t>Příklad č. 4</a:t>
            </a:r>
          </a:p>
          <a:p>
            <a:r>
              <a:rPr lang="cs-CZ" sz="2400" dirty="0"/>
              <a:t>Energetický rozdíl mezi židličkou a zkříženou vaničkou je cca 21 </a:t>
            </a:r>
            <a:r>
              <a:rPr lang="cs-CZ" sz="2400" dirty="0" err="1"/>
              <a:t>kJ</a:t>
            </a:r>
            <a:r>
              <a:rPr lang="cs-CZ" sz="2400" dirty="0"/>
              <a:t>/mol. Pokuste se odhadnout, jaký je poměr zastoupení jednoho a druhého </a:t>
            </a:r>
            <a:r>
              <a:rPr lang="cs-CZ" sz="2400" dirty="0" err="1"/>
              <a:t>konformeru</a:t>
            </a:r>
            <a:r>
              <a:rPr lang="cs-CZ" sz="2400" dirty="0"/>
              <a:t> za teploty 25 °C.  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5DC3DE6E-92AD-4194-8DB6-8F9158D9CD2F}"/>
              </a:ext>
            </a:extLst>
          </p:cNvPr>
          <p:cNvSpPr txBox="1"/>
          <p:nvPr/>
        </p:nvSpPr>
        <p:spPr>
          <a:xfrm>
            <a:off x="437321" y="3124303"/>
            <a:ext cx="113795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Výsledek:</a:t>
            </a:r>
          </a:p>
          <a:p>
            <a:endParaRPr lang="cs-CZ" sz="2400" dirty="0"/>
          </a:p>
          <a:p>
            <a:pPr algn="ctr"/>
            <a:r>
              <a:rPr lang="en-GB" sz="2400" dirty="0">
                <a:solidFill>
                  <a:srgbClr val="002060"/>
                </a:solidFill>
              </a:rPr>
              <a:t>[</a:t>
            </a:r>
            <a:r>
              <a:rPr lang="cs-CZ" sz="2400" dirty="0">
                <a:solidFill>
                  <a:srgbClr val="002060"/>
                </a:solidFill>
              </a:rPr>
              <a:t>zkřížená vanička</a:t>
            </a:r>
            <a:r>
              <a:rPr lang="en-GB" sz="2400" dirty="0">
                <a:solidFill>
                  <a:srgbClr val="002060"/>
                </a:solidFill>
              </a:rPr>
              <a:t>]</a:t>
            </a:r>
            <a:r>
              <a:rPr lang="cs-CZ" sz="2400" dirty="0">
                <a:solidFill>
                  <a:srgbClr val="002060"/>
                </a:solidFill>
              </a:rPr>
              <a:t>/</a:t>
            </a:r>
            <a:r>
              <a:rPr lang="en-GB" sz="2400" dirty="0">
                <a:solidFill>
                  <a:srgbClr val="002060"/>
                </a:solidFill>
              </a:rPr>
              <a:t>[</a:t>
            </a:r>
            <a:r>
              <a:rPr lang="cs-CZ" sz="2400" dirty="0">
                <a:solidFill>
                  <a:srgbClr val="002060"/>
                </a:solidFill>
              </a:rPr>
              <a:t>židlička</a:t>
            </a:r>
            <a:r>
              <a:rPr lang="en-GB" sz="2400" dirty="0">
                <a:solidFill>
                  <a:srgbClr val="002060"/>
                </a:solidFill>
              </a:rPr>
              <a:t>]</a:t>
            </a:r>
            <a:r>
              <a:rPr lang="cs-CZ" sz="2400" dirty="0">
                <a:solidFill>
                  <a:srgbClr val="002060"/>
                </a:solidFill>
              </a:rPr>
              <a:t> je přibližně 1:4800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8ABDBD0C-AA13-47E4-A9AE-084484484B05}"/>
              </a:ext>
            </a:extLst>
          </p:cNvPr>
          <p:cNvSpPr txBox="1"/>
          <p:nvPr/>
        </p:nvSpPr>
        <p:spPr>
          <a:xfrm>
            <a:off x="437321" y="1765958"/>
            <a:ext cx="113795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Rovnováha:</a:t>
            </a:r>
          </a:p>
          <a:p>
            <a:pPr algn="ctr"/>
            <a:r>
              <a:rPr lang="cs-CZ" sz="2400" dirty="0"/>
              <a:t>židlička                    zkřížená vanička</a:t>
            </a:r>
          </a:p>
        </p:txBody>
      </p:sp>
      <p:graphicFrame>
        <p:nvGraphicFramePr>
          <p:cNvPr id="2" name="Objekt 1">
            <a:extLst>
              <a:ext uri="{FF2B5EF4-FFF2-40B4-BE49-F238E27FC236}">
                <a16:creationId xmlns:a16="http://schemas.microsoft.com/office/drawing/2014/main" id="{FE2FD7F5-8E73-4886-9481-BF87C94C8C5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000211" y="2237520"/>
          <a:ext cx="1228311" cy="3013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05" name="CS ChemDraw Drawing" r:id="rId5" imgW="493658" imgH="113963" progId="ChemDraw.Document.6.0">
                  <p:embed/>
                </p:oleObj>
              </mc:Choice>
              <mc:Fallback>
                <p:oleObj name="CS ChemDraw Drawing" r:id="rId5" imgW="493658" imgH="113963" progId="ChemDraw.Document.6.0">
                  <p:embed/>
                  <p:pic>
                    <p:nvPicPr>
                      <p:cNvPr id="2" name="Objekt 1">
                        <a:extLst>
                          <a:ext uri="{FF2B5EF4-FFF2-40B4-BE49-F238E27FC236}">
                            <a16:creationId xmlns:a16="http://schemas.microsoft.com/office/drawing/2014/main" id="{FE2FD7F5-8E73-4886-9481-BF87C94C8C5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000211" y="2237520"/>
                        <a:ext cx="1228311" cy="30138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5" name="Zvuk 14">
            <a:hlinkClick r:id="" action="ppaction://media"/>
            <a:extLst>
              <a:ext uri="{FF2B5EF4-FFF2-40B4-BE49-F238E27FC236}">
                <a16:creationId xmlns:a16="http://schemas.microsoft.com/office/drawing/2014/main" id="{2A03FCDD-F511-42F3-9652-D0891B59FDF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231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688"/>
    </mc:Choice>
    <mc:Fallback xmlns="">
      <p:transition spd="slow" advTm="566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8403FE6A-97BD-4C81-AB92-21AD511C1D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6101"/>
            <a:ext cx="10515600" cy="840823"/>
          </a:xfrm>
        </p:spPr>
        <p:txBody>
          <a:bodyPr>
            <a:normAutofit/>
          </a:bodyPr>
          <a:lstStyle/>
          <a:p>
            <a:pPr algn="ctr"/>
            <a:r>
              <a:rPr lang="cs-CZ" sz="3200" b="1" dirty="0"/>
              <a:t>Konformační analýza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232FA3F5-9EFD-47C5-BE82-88AE2C6C4F43}"/>
              </a:ext>
            </a:extLst>
          </p:cNvPr>
          <p:cNvSpPr txBox="1"/>
          <p:nvPr/>
        </p:nvSpPr>
        <p:spPr>
          <a:xfrm>
            <a:off x="361122" y="927215"/>
            <a:ext cx="101710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chemeClr val="accent1">
                    <a:lumMod val="75000"/>
                  </a:schemeClr>
                </a:solidFill>
              </a:rPr>
              <a:t>Ethan</a:t>
            </a:r>
            <a:r>
              <a:rPr lang="cs-CZ" sz="2000" dirty="0"/>
              <a:t> </a:t>
            </a:r>
          </a:p>
        </p:txBody>
      </p:sp>
      <p:graphicFrame>
        <p:nvGraphicFramePr>
          <p:cNvPr id="2" name="Objekt 1">
            <a:extLst>
              <a:ext uri="{FF2B5EF4-FFF2-40B4-BE49-F238E27FC236}">
                <a16:creationId xmlns:a16="http://schemas.microsoft.com/office/drawing/2014/main" id="{96C1435E-2E5D-4BB0-8879-001AE6739C6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93981350"/>
              </p:ext>
            </p:extLst>
          </p:nvPr>
        </p:nvGraphicFramePr>
        <p:xfrm>
          <a:off x="1586709" y="1887746"/>
          <a:ext cx="4219930" cy="47458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2" name="CS ChemDraw Drawing" r:id="rId5" imgW="2153345" imgH="2421331" progId="ChemDraw.Document.6.0">
                  <p:embed/>
                </p:oleObj>
              </mc:Choice>
              <mc:Fallback>
                <p:oleObj name="CS ChemDraw Drawing" r:id="rId5" imgW="2153345" imgH="2421331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6709" y="1887746"/>
                        <a:ext cx="4219930" cy="474586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kt 2">
            <a:extLst>
              <a:ext uri="{FF2B5EF4-FFF2-40B4-BE49-F238E27FC236}">
                <a16:creationId xmlns:a16="http://schemas.microsoft.com/office/drawing/2014/main" id="{E90CFB85-50A1-41BD-B0E0-95C4D15AA65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40842862"/>
              </p:ext>
            </p:extLst>
          </p:nvPr>
        </p:nvGraphicFramePr>
        <p:xfrm>
          <a:off x="7571871" y="1887746"/>
          <a:ext cx="2960294" cy="47458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3" name="CS ChemDraw Drawing" r:id="rId7" imgW="1399847" imgH="2244226" progId="ChemDraw.Document.6.0">
                  <p:embed/>
                </p:oleObj>
              </mc:Choice>
              <mc:Fallback>
                <p:oleObj name="CS ChemDraw Drawing" r:id="rId7" imgW="1399847" imgH="2244226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7571871" y="1887746"/>
                        <a:ext cx="2960294" cy="474586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ovéPole 7">
            <a:extLst>
              <a:ext uri="{FF2B5EF4-FFF2-40B4-BE49-F238E27FC236}">
                <a16:creationId xmlns:a16="http://schemas.microsoft.com/office/drawing/2014/main" id="{C4835266-0BE3-4899-ABAF-C2E74B865955}"/>
              </a:ext>
            </a:extLst>
          </p:cNvPr>
          <p:cNvSpPr txBox="1"/>
          <p:nvPr/>
        </p:nvSpPr>
        <p:spPr>
          <a:xfrm>
            <a:off x="2937163" y="1327325"/>
            <a:ext cx="80217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FF0000"/>
                </a:solidFill>
              </a:rPr>
              <a:t>střídavá konformace                                                zákrytová konformace</a:t>
            </a:r>
          </a:p>
        </p:txBody>
      </p:sp>
      <p:pic>
        <p:nvPicPr>
          <p:cNvPr id="18" name="Zvuk 17">
            <a:hlinkClick r:id="" action="ppaction://media"/>
            <a:extLst>
              <a:ext uri="{FF2B5EF4-FFF2-40B4-BE49-F238E27FC236}">
                <a16:creationId xmlns:a16="http://schemas.microsoft.com/office/drawing/2014/main" id="{52CE2695-23AC-4B1F-BC43-0FF8313F98F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202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056"/>
    </mc:Choice>
    <mc:Fallback xmlns="">
      <p:transition spd="slow" advTm="220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>
            <a:extLst>
              <a:ext uri="{FF2B5EF4-FFF2-40B4-BE49-F238E27FC236}">
                <a16:creationId xmlns:a16="http://schemas.microsoft.com/office/drawing/2014/main" id="{72FEA117-CA58-434F-B7C1-4AD1B0E3F38D}"/>
              </a:ext>
            </a:extLst>
          </p:cNvPr>
          <p:cNvSpPr txBox="1"/>
          <p:nvPr/>
        </p:nvSpPr>
        <p:spPr>
          <a:xfrm>
            <a:off x="437321" y="281715"/>
            <a:ext cx="113795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 err="1">
                <a:solidFill>
                  <a:srgbClr val="002060"/>
                </a:solidFill>
              </a:rPr>
              <a:t>Monosubstituovaný</a:t>
            </a:r>
            <a:r>
              <a:rPr lang="cs-CZ" sz="2800" b="1" dirty="0">
                <a:solidFill>
                  <a:srgbClr val="002060"/>
                </a:solidFill>
              </a:rPr>
              <a:t> cyklohexan</a:t>
            </a:r>
          </a:p>
        </p:txBody>
      </p:sp>
      <p:graphicFrame>
        <p:nvGraphicFramePr>
          <p:cNvPr id="3" name="Objekt 2">
            <a:extLst>
              <a:ext uri="{FF2B5EF4-FFF2-40B4-BE49-F238E27FC236}">
                <a16:creationId xmlns:a16="http://schemas.microsoft.com/office/drawing/2014/main" id="{684CE327-8794-45E1-9768-31779A2C655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112838" y="1122913"/>
          <a:ext cx="9655655" cy="18588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29" name="CS ChemDraw Drawing" r:id="rId5" imgW="5088508" imgH="979467" progId="ChemDraw.Document.6.0">
                  <p:embed/>
                </p:oleObj>
              </mc:Choice>
              <mc:Fallback>
                <p:oleObj name="CS ChemDraw Drawing" r:id="rId5" imgW="5088508" imgH="979467" progId="ChemDraw.Document.6.0">
                  <p:embed/>
                  <p:pic>
                    <p:nvPicPr>
                      <p:cNvPr id="3" name="Objekt 2">
                        <a:extLst>
                          <a:ext uri="{FF2B5EF4-FFF2-40B4-BE49-F238E27FC236}">
                            <a16:creationId xmlns:a16="http://schemas.microsoft.com/office/drawing/2014/main" id="{684CE327-8794-45E1-9768-31779A2C655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112838" y="1122913"/>
                        <a:ext cx="9655655" cy="185882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Obrázek 6">
            <a:extLst>
              <a:ext uri="{FF2B5EF4-FFF2-40B4-BE49-F238E27FC236}">
                <a16:creationId xmlns:a16="http://schemas.microsoft.com/office/drawing/2014/main" id="{AEE6E18A-EA10-4881-B5FD-6D9351BF889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77112" y="3299717"/>
            <a:ext cx="3548664" cy="2902300"/>
          </a:xfrm>
          <a:prstGeom prst="rect">
            <a:avLst/>
          </a:prstGeom>
        </p:spPr>
      </p:pic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43909B8F-782C-4DEC-876D-0EF8295E889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731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8029"/>
    </mc:Choice>
    <mc:Fallback xmlns="">
      <p:transition spd="slow" advTm="2080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AEE6E18A-EA10-4881-B5FD-6D9351BF88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9686" y="3673985"/>
            <a:ext cx="3548664" cy="2902300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F5AC097F-0070-4F96-8861-C76892CB1569}"/>
              </a:ext>
            </a:extLst>
          </p:cNvPr>
          <p:cNvSpPr txBox="1"/>
          <p:nvPr/>
        </p:nvSpPr>
        <p:spPr>
          <a:xfrm>
            <a:off x="437321" y="281715"/>
            <a:ext cx="113795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rgbClr val="FF0000"/>
                </a:solidFill>
              </a:rPr>
              <a:t>Příklad č. 5</a:t>
            </a:r>
          </a:p>
          <a:p>
            <a:r>
              <a:rPr lang="cs-CZ" sz="2400" dirty="0"/>
              <a:t>Pokuste se odhadnout, zastoupení židličky se substituentem v axiální pozici v </a:t>
            </a:r>
            <a:r>
              <a:rPr lang="cs-CZ" sz="2400" dirty="0" err="1"/>
              <a:t>chlorcyklohexanu</a:t>
            </a:r>
            <a:r>
              <a:rPr lang="cs-CZ" sz="2400" dirty="0"/>
              <a:t>, </a:t>
            </a:r>
            <a:r>
              <a:rPr lang="cs-CZ" sz="2400" dirty="0" err="1"/>
              <a:t>methylcyklohexanu</a:t>
            </a:r>
            <a:r>
              <a:rPr lang="cs-CZ" sz="2400" dirty="0"/>
              <a:t> a </a:t>
            </a:r>
            <a:r>
              <a:rPr lang="cs-CZ" sz="2400" i="1" dirty="0"/>
              <a:t>terc</a:t>
            </a:r>
            <a:r>
              <a:rPr lang="cs-CZ" sz="2400" dirty="0"/>
              <a:t>-</a:t>
            </a:r>
            <a:r>
              <a:rPr lang="cs-CZ" sz="2400" dirty="0" err="1"/>
              <a:t>butylcyklohexanu</a:t>
            </a:r>
            <a:r>
              <a:rPr lang="cs-CZ" sz="2400" dirty="0"/>
              <a:t> za teploty 25 °C.    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D10A8FFB-C9B3-470D-B40A-BD91EB54B7A9}"/>
              </a:ext>
            </a:extLst>
          </p:cNvPr>
          <p:cNvSpPr txBox="1"/>
          <p:nvPr/>
        </p:nvSpPr>
        <p:spPr>
          <a:xfrm>
            <a:off x="437321" y="1722731"/>
            <a:ext cx="113795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Rovnováha:</a:t>
            </a:r>
          </a:p>
          <a:p>
            <a:pPr algn="ctr"/>
            <a:r>
              <a:rPr lang="cs-CZ" sz="2400" dirty="0"/>
              <a:t>axiální                    ekvatoriální</a:t>
            </a:r>
          </a:p>
        </p:txBody>
      </p:sp>
      <p:graphicFrame>
        <p:nvGraphicFramePr>
          <p:cNvPr id="9" name="Objekt 8">
            <a:extLst>
              <a:ext uri="{FF2B5EF4-FFF2-40B4-BE49-F238E27FC236}">
                <a16:creationId xmlns:a16="http://schemas.microsoft.com/office/drawing/2014/main" id="{636EA582-BD42-4998-83D8-AC6F30FA5E5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198992" y="2164730"/>
          <a:ext cx="1228311" cy="3013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53" name="CS ChemDraw Drawing" r:id="rId6" imgW="493658" imgH="113963" progId="ChemDraw.Document.6.0">
                  <p:embed/>
                </p:oleObj>
              </mc:Choice>
              <mc:Fallback>
                <p:oleObj name="CS ChemDraw Drawing" r:id="rId6" imgW="493658" imgH="113963" progId="ChemDraw.Document.6.0">
                  <p:embed/>
                  <p:pic>
                    <p:nvPicPr>
                      <p:cNvPr id="9" name="Objekt 8">
                        <a:extLst>
                          <a:ext uri="{FF2B5EF4-FFF2-40B4-BE49-F238E27FC236}">
                            <a16:creationId xmlns:a16="http://schemas.microsoft.com/office/drawing/2014/main" id="{636EA582-BD42-4998-83D8-AC6F30FA5E5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198992" y="2164730"/>
                        <a:ext cx="1228311" cy="30138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ovéPole 10">
            <a:extLst>
              <a:ext uri="{FF2B5EF4-FFF2-40B4-BE49-F238E27FC236}">
                <a16:creationId xmlns:a16="http://schemas.microsoft.com/office/drawing/2014/main" id="{EC7E8374-6DE3-4D85-867F-0245405B83CC}"/>
              </a:ext>
            </a:extLst>
          </p:cNvPr>
          <p:cNvSpPr txBox="1"/>
          <p:nvPr/>
        </p:nvSpPr>
        <p:spPr>
          <a:xfrm>
            <a:off x="4969565" y="3673985"/>
            <a:ext cx="68472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Pro výpočet můžeme použít vztah:</a:t>
            </a:r>
          </a:p>
          <a:p>
            <a:endParaRPr lang="cs-CZ" sz="2400" dirty="0"/>
          </a:p>
          <a:p>
            <a:r>
              <a:rPr lang="cs-CZ" sz="2400" dirty="0">
                <a:solidFill>
                  <a:srgbClr val="002060"/>
                </a:solidFill>
                <a:latin typeface="Symbol" panose="05050102010706020507" pitchFamily="18" charset="2"/>
              </a:rPr>
              <a:t>D</a:t>
            </a:r>
            <a:r>
              <a:rPr lang="cs-CZ" sz="2400" i="1" dirty="0">
                <a:solidFill>
                  <a:srgbClr val="002060"/>
                </a:solidFill>
              </a:rPr>
              <a:t>G</a:t>
            </a:r>
            <a:r>
              <a:rPr lang="cs-CZ" sz="2400" dirty="0">
                <a:solidFill>
                  <a:srgbClr val="002060"/>
                </a:solidFill>
              </a:rPr>
              <a:t> = </a:t>
            </a:r>
            <a:r>
              <a:rPr lang="cs-CZ" sz="2400" dirty="0">
                <a:solidFill>
                  <a:srgbClr val="002060"/>
                </a:solidFill>
                <a:sym typeface="Symbol" panose="05050102010706020507" pitchFamily="18" charset="2"/>
              </a:rPr>
              <a:t></a:t>
            </a:r>
            <a:r>
              <a:rPr lang="cs-CZ" sz="2400" i="1" dirty="0">
                <a:solidFill>
                  <a:srgbClr val="002060"/>
                </a:solidFill>
              </a:rPr>
              <a:t>R </a:t>
            </a:r>
            <a:r>
              <a:rPr lang="cs-CZ" sz="2400" dirty="0">
                <a:solidFill>
                  <a:srgbClr val="002060"/>
                </a:solidFill>
                <a:sym typeface="Symbol" panose="05050102010706020507" pitchFamily="18" charset="2"/>
              </a:rPr>
              <a:t> </a:t>
            </a:r>
            <a:r>
              <a:rPr lang="cs-CZ" sz="2400" i="1" dirty="0">
                <a:solidFill>
                  <a:srgbClr val="002060"/>
                </a:solidFill>
              </a:rPr>
              <a:t>T</a:t>
            </a:r>
            <a:r>
              <a:rPr lang="cs-CZ" sz="2400" dirty="0">
                <a:solidFill>
                  <a:srgbClr val="002060"/>
                </a:solidFill>
                <a:sym typeface="Symbol" panose="05050102010706020507" pitchFamily="18" charset="2"/>
              </a:rPr>
              <a:t>  </a:t>
            </a:r>
            <a:r>
              <a:rPr lang="cs-CZ" sz="2400" dirty="0" err="1">
                <a:solidFill>
                  <a:srgbClr val="002060"/>
                </a:solidFill>
              </a:rPr>
              <a:t>ln</a:t>
            </a:r>
            <a:r>
              <a:rPr lang="cs-CZ" sz="2400" dirty="0">
                <a:solidFill>
                  <a:srgbClr val="002060"/>
                </a:solidFill>
              </a:rPr>
              <a:t>(</a:t>
            </a:r>
            <a:r>
              <a:rPr lang="en-GB" sz="2400" dirty="0">
                <a:solidFill>
                  <a:srgbClr val="002060"/>
                </a:solidFill>
              </a:rPr>
              <a:t>[</a:t>
            </a:r>
            <a:r>
              <a:rPr lang="cs-CZ" sz="2400" dirty="0">
                <a:solidFill>
                  <a:srgbClr val="002060"/>
                </a:solidFill>
              </a:rPr>
              <a:t>axiální</a:t>
            </a:r>
            <a:r>
              <a:rPr lang="en-GB" sz="2400" dirty="0">
                <a:solidFill>
                  <a:srgbClr val="002060"/>
                </a:solidFill>
              </a:rPr>
              <a:t>]</a:t>
            </a:r>
            <a:r>
              <a:rPr lang="cs-CZ" sz="2400" dirty="0">
                <a:solidFill>
                  <a:srgbClr val="002060"/>
                </a:solidFill>
              </a:rPr>
              <a:t>/</a:t>
            </a:r>
            <a:r>
              <a:rPr lang="en-GB" sz="2400" dirty="0">
                <a:solidFill>
                  <a:srgbClr val="002060"/>
                </a:solidFill>
              </a:rPr>
              <a:t>[</a:t>
            </a:r>
            <a:r>
              <a:rPr lang="cs-CZ" sz="2400" dirty="0">
                <a:solidFill>
                  <a:srgbClr val="002060"/>
                </a:solidFill>
              </a:rPr>
              <a:t>ekvatoriální</a:t>
            </a:r>
            <a:r>
              <a:rPr lang="en-GB" sz="2400" dirty="0">
                <a:solidFill>
                  <a:srgbClr val="002060"/>
                </a:solidFill>
              </a:rPr>
              <a:t>])</a:t>
            </a:r>
            <a:endParaRPr lang="cs-CZ" sz="2400" dirty="0">
              <a:solidFill>
                <a:srgbClr val="002060"/>
              </a:solidFill>
            </a:endParaRPr>
          </a:p>
        </p:txBody>
      </p:sp>
      <p:pic>
        <p:nvPicPr>
          <p:cNvPr id="16" name="Zvuk 15">
            <a:hlinkClick r:id="" action="ppaction://media"/>
            <a:extLst>
              <a:ext uri="{FF2B5EF4-FFF2-40B4-BE49-F238E27FC236}">
                <a16:creationId xmlns:a16="http://schemas.microsoft.com/office/drawing/2014/main" id="{1CC0C7D3-B318-4F59-8304-09166D6F8A5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731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453"/>
    </mc:Choice>
    <mc:Fallback xmlns="">
      <p:transition spd="slow" advTm="714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AEE6E18A-EA10-4881-B5FD-6D9351BF88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9686" y="3673985"/>
            <a:ext cx="3548664" cy="2902300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F5AC097F-0070-4F96-8861-C76892CB1569}"/>
              </a:ext>
            </a:extLst>
          </p:cNvPr>
          <p:cNvSpPr txBox="1"/>
          <p:nvPr/>
        </p:nvSpPr>
        <p:spPr>
          <a:xfrm>
            <a:off x="278295" y="281715"/>
            <a:ext cx="117016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rgbClr val="FF0000"/>
                </a:solidFill>
              </a:rPr>
              <a:t>Příklad č. 5</a:t>
            </a:r>
          </a:p>
          <a:p>
            <a:r>
              <a:rPr lang="cs-CZ" sz="2400" dirty="0"/>
              <a:t>Pokuste se odhadnout, zastoupení židličky se substituentem v axiální pozici v </a:t>
            </a:r>
            <a:r>
              <a:rPr lang="cs-CZ" sz="2400" dirty="0" err="1"/>
              <a:t>chlorcyklohexanu</a:t>
            </a:r>
            <a:r>
              <a:rPr lang="cs-CZ" sz="2400" dirty="0"/>
              <a:t>, </a:t>
            </a:r>
            <a:r>
              <a:rPr lang="cs-CZ" sz="2400" dirty="0" err="1"/>
              <a:t>methylcyklohexanu</a:t>
            </a:r>
            <a:r>
              <a:rPr lang="cs-CZ" sz="2400" dirty="0"/>
              <a:t> a </a:t>
            </a:r>
            <a:r>
              <a:rPr lang="cs-CZ" sz="2400" i="1" dirty="0"/>
              <a:t>terc</a:t>
            </a:r>
            <a:r>
              <a:rPr lang="cs-CZ" sz="2400" dirty="0"/>
              <a:t>-</a:t>
            </a:r>
            <a:r>
              <a:rPr lang="cs-CZ" sz="2400" dirty="0" err="1"/>
              <a:t>butylcyklohexanu</a:t>
            </a:r>
            <a:r>
              <a:rPr lang="cs-CZ" sz="2400" dirty="0"/>
              <a:t> za teploty 25 °C.  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D10A8FFB-C9B3-470D-B40A-BD91EB54B7A9}"/>
              </a:ext>
            </a:extLst>
          </p:cNvPr>
          <p:cNvSpPr txBox="1"/>
          <p:nvPr/>
        </p:nvSpPr>
        <p:spPr>
          <a:xfrm>
            <a:off x="437321" y="1961267"/>
            <a:ext cx="113795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Rovnováha:</a:t>
            </a:r>
          </a:p>
          <a:p>
            <a:pPr algn="ctr"/>
            <a:r>
              <a:rPr lang="cs-CZ" sz="2400" dirty="0"/>
              <a:t>axiální                    ekvatoriální</a:t>
            </a:r>
          </a:p>
        </p:txBody>
      </p:sp>
      <p:graphicFrame>
        <p:nvGraphicFramePr>
          <p:cNvPr id="9" name="Objekt 8">
            <a:extLst>
              <a:ext uri="{FF2B5EF4-FFF2-40B4-BE49-F238E27FC236}">
                <a16:creationId xmlns:a16="http://schemas.microsoft.com/office/drawing/2014/main" id="{636EA582-BD42-4998-83D8-AC6F30FA5E5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198992" y="2416521"/>
          <a:ext cx="1228311" cy="3013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77" name="CS ChemDraw Drawing" r:id="rId6" imgW="493658" imgH="113963" progId="ChemDraw.Document.6.0">
                  <p:embed/>
                </p:oleObj>
              </mc:Choice>
              <mc:Fallback>
                <p:oleObj name="CS ChemDraw Drawing" r:id="rId6" imgW="493658" imgH="113963" progId="ChemDraw.Document.6.0">
                  <p:embed/>
                  <p:pic>
                    <p:nvPicPr>
                      <p:cNvPr id="9" name="Objekt 8">
                        <a:extLst>
                          <a:ext uri="{FF2B5EF4-FFF2-40B4-BE49-F238E27FC236}">
                            <a16:creationId xmlns:a16="http://schemas.microsoft.com/office/drawing/2014/main" id="{636EA582-BD42-4998-83D8-AC6F30FA5E5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198992" y="2416521"/>
                        <a:ext cx="1228311" cy="30138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ovéPole 10">
            <a:extLst>
              <a:ext uri="{FF2B5EF4-FFF2-40B4-BE49-F238E27FC236}">
                <a16:creationId xmlns:a16="http://schemas.microsoft.com/office/drawing/2014/main" id="{800316FF-389C-4BAD-A316-6C6A6D4CF6EF}"/>
              </a:ext>
            </a:extLst>
          </p:cNvPr>
          <p:cNvSpPr txBox="1"/>
          <p:nvPr/>
        </p:nvSpPr>
        <p:spPr>
          <a:xfrm>
            <a:off x="4916557" y="3641135"/>
            <a:ext cx="690030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Výsledek:</a:t>
            </a:r>
          </a:p>
          <a:p>
            <a:endParaRPr lang="cs-CZ" sz="2400" dirty="0"/>
          </a:p>
          <a:p>
            <a:r>
              <a:rPr lang="cs-CZ" sz="2400" dirty="0">
                <a:solidFill>
                  <a:srgbClr val="002060"/>
                </a:solidFill>
              </a:rPr>
              <a:t>-Cl </a:t>
            </a:r>
            <a:r>
              <a:rPr lang="cs-CZ" sz="2400" dirty="0"/>
              <a:t>zastoupení axiální židličky je přibližně </a:t>
            </a:r>
            <a:r>
              <a:rPr lang="cs-CZ" sz="2400" dirty="0">
                <a:solidFill>
                  <a:srgbClr val="002060"/>
                </a:solidFill>
              </a:rPr>
              <a:t>31 %</a:t>
            </a:r>
          </a:p>
          <a:p>
            <a:endParaRPr lang="cs-CZ" sz="2400" dirty="0">
              <a:solidFill>
                <a:srgbClr val="002060"/>
              </a:solidFill>
            </a:endParaRPr>
          </a:p>
          <a:p>
            <a:r>
              <a:rPr lang="cs-CZ" sz="2400" dirty="0">
                <a:solidFill>
                  <a:srgbClr val="002060"/>
                </a:solidFill>
              </a:rPr>
              <a:t>-CH</a:t>
            </a:r>
            <a:r>
              <a:rPr lang="cs-CZ" sz="2400" baseline="-25000" dirty="0">
                <a:solidFill>
                  <a:srgbClr val="002060"/>
                </a:solidFill>
              </a:rPr>
              <a:t>3</a:t>
            </a:r>
            <a:r>
              <a:rPr lang="cs-CZ" sz="2400" dirty="0">
                <a:solidFill>
                  <a:srgbClr val="002060"/>
                </a:solidFill>
              </a:rPr>
              <a:t> </a:t>
            </a:r>
            <a:r>
              <a:rPr lang="cs-CZ" sz="2400" dirty="0"/>
              <a:t>zastoupení axiální židličky je přibližně </a:t>
            </a:r>
            <a:r>
              <a:rPr lang="cs-CZ" sz="2400" dirty="0">
                <a:solidFill>
                  <a:srgbClr val="002060"/>
                </a:solidFill>
              </a:rPr>
              <a:t>4 %</a:t>
            </a:r>
          </a:p>
          <a:p>
            <a:endParaRPr lang="cs-CZ" sz="2400" dirty="0">
              <a:solidFill>
                <a:srgbClr val="002060"/>
              </a:solidFill>
            </a:endParaRPr>
          </a:p>
          <a:p>
            <a:r>
              <a:rPr lang="cs-CZ" sz="2400" dirty="0">
                <a:solidFill>
                  <a:srgbClr val="002060"/>
                </a:solidFill>
              </a:rPr>
              <a:t>-C(CH</a:t>
            </a:r>
            <a:r>
              <a:rPr lang="cs-CZ" sz="2400" baseline="-25000" dirty="0">
                <a:solidFill>
                  <a:srgbClr val="002060"/>
                </a:solidFill>
              </a:rPr>
              <a:t>3</a:t>
            </a:r>
            <a:r>
              <a:rPr lang="cs-CZ" sz="2400" dirty="0">
                <a:solidFill>
                  <a:srgbClr val="002060"/>
                </a:solidFill>
              </a:rPr>
              <a:t>)</a:t>
            </a:r>
            <a:r>
              <a:rPr lang="cs-CZ" sz="2400" baseline="-25000" dirty="0">
                <a:solidFill>
                  <a:srgbClr val="002060"/>
                </a:solidFill>
              </a:rPr>
              <a:t>3</a:t>
            </a:r>
            <a:r>
              <a:rPr lang="cs-CZ" sz="2400" dirty="0">
                <a:solidFill>
                  <a:srgbClr val="002060"/>
                </a:solidFill>
              </a:rPr>
              <a:t> </a:t>
            </a:r>
            <a:r>
              <a:rPr lang="cs-CZ" sz="2400" dirty="0"/>
              <a:t>zastoupení axiální židličky je přibližně </a:t>
            </a:r>
            <a:r>
              <a:rPr lang="cs-CZ" sz="2400" dirty="0">
                <a:solidFill>
                  <a:srgbClr val="002060"/>
                </a:solidFill>
              </a:rPr>
              <a:t>0,01 %</a:t>
            </a:r>
          </a:p>
          <a:p>
            <a:endParaRPr lang="cs-CZ" sz="2400" dirty="0">
              <a:solidFill>
                <a:srgbClr val="002060"/>
              </a:solidFill>
            </a:endParaRPr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F421AF3D-2CF3-4CA5-AA1D-6D95CCB817C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715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830"/>
    </mc:Choice>
    <mc:Fallback xmlns="">
      <p:transition spd="slow" advTm="228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ovéPole 9">
            <a:extLst>
              <a:ext uri="{FF2B5EF4-FFF2-40B4-BE49-F238E27FC236}">
                <a16:creationId xmlns:a16="http://schemas.microsoft.com/office/drawing/2014/main" id="{5B4CB709-0B7E-433F-9FF3-AD026F3B6384}"/>
              </a:ext>
            </a:extLst>
          </p:cNvPr>
          <p:cNvSpPr txBox="1"/>
          <p:nvPr/>
        </p:nvSpPr>
        <p:spPr>
          <a:xfrm>
            <a:off x="437321" y="281715"/>
            <a:ext cx="113795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>
                <a:solidFill>
                  <a:srgbClr val="002060"/>
                </a:solidFill>
              </a:rPr>
              <a:t>Kreslení projekčních vzorců derivátů cyklohexanu</a:t>
            </a:r>
          </a:p>
        </p:txBody>
      </p:sp>
      <p:graphicFrame>
        <p:nvGraphicFramePr>
          <p:cNvPr id="2" name="Objekt 1">
            <a:extLst>
              <a:ext uri="{FF2B5EF4-FFF2-40B4-BE49-F238E27FC236}">
                <a16:creationId xmlns:a16="http://schemas.microsoft.com/office/drawing/2014/main" id="{17049717-8804-4DA1-8F0C-9B797A59AA6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873787" y="1272210"/>
          <a:ext cx="6554114" cy="43864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1" name="CS ChemDraw Drawing" r:id="rId5" imgW="2236770" imgH="1497691" progId="ChemDraw.Document.6.0">
                  <p:embed/>
                </p:oleObj>
              </mc:Choice>
              <mc:Fallback>
                <p:oleObj name="CS ChemDraw Drawing" r:id="rId5" imgW="2236770" imgH="1497691" progId="ChemDraw.Document.6.0">
                  <p:embed/>
                  <p:pic>
                    <p:nvPicPr>
                      <p:cNvPr id="2" name="Objekt 1">
                        <a:extLst>
                          <a:ext uri="{FF2B5EF4-FFF2-40B4-BE49-F238E27FC236}">
                            <a16:creationId xmlns:a16="http://schemas.microsoft.com/office/drawing/2014/main" id="{17049717-8804-4DA1-8F0C-9B797A59AA6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873787" y="1272210"/>
                        <a:ext cx="6554114" cy="438646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7" name="Zvuk 26">
            <a:hlinkClick r:id="" action="ppaction://media"/>
            <a:extLst>
              <a:ext uri="{FF2B5EF4-FFF2-40B4-BE49-F238E27FC236}">
                <a16:creationId xmlns:a16="http://schemas.microsoft.com/office/drawing/2014/main" id="{1BE19A3B-EFBF-4CCA-B691-2C5B32A4E62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5139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2316"/>
    </mc:Choice>
    <mc:Fallback>
      <p:transition spd="slow" advTm="1823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ovéPole 7">
            <a:extLst>
              <a:ext uri="{FF2B5EF4-FFF2-40B4-BE49-F238E27FC236}">
                <a16:creationId xmlns:a16="http://schemas.microsoft.com/office/drawing/2014/main" id="{D988FCE8-B90D-4DF6-9732-C1E13A843FCF}"/>
              </a:ext>
            </a:extLst>
          </p:cNvPr>
          <p:cNvSpPr txBox="1"/>
          <p:nvPr/>
        </p:nvSpPr>
        <p:spPr>
          <a:xfrm>
            <a:off x="437321" y="281715"/>
            <a:ext cx="113795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rgbClr val="FF0000"/>
                </a:solidFill>
              </a:rPr>
              <a:t>Příklad č. 6</a:t>
            </a:r>
          </a:p>
          <a:p>
            <a:r>
              <a:rPr lang="cs-CZ" sz="2400" dirty="0"/>
              <a:t>Nakreslete projekční vzorec nejstabilnějšího </a:t>
            </a:r>
            <a:r>
              <a:rPr lang="cs-CZ" sz="2400" dirty="0" err="1"/>
              <a:t>konformeru</a:t>
            </a:r>
            <a:r>
              <a:rPr lang="cs-CZ" sz="2400" dirty="0"/>
              <a:t> </a:t>
            </a:r>
            <a:r>
              <a:rPr lang="cs-CZ" sz="2400" i="1" dirty="0"/>
              <a:t>cis</a:t>
            </a:r>
            <a:r>
              <a:rPr lang="cs-CZ" sz="2400" dirty="0"/>
              <a:t>-1,2-dimethylcyklohexanu. 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8ABDBD0C-AA13-47E4-A9AE-084484484B05}"/>
              </a:ext>
            </a:extLst>
          </p:cNvPr>
          <p:cNvSpPr txBox="1"/>
          <p:nvPr/>
        </p:nvSpPr>
        <p:spPr>
          <a:xfrm>
            <a:off x="503582" y="3700774"/>
            <a:ext cx="789829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solidFill>
                  <a:schemeClr val="accent1">
                    <a:lumMod val="75000"/>
                  </a:schemeClr>
                </a:solidFill>
              </a:rPr>
              <a:t>Postup:</a:t>
            </a:r>
          </a:p>
          <a:p>
            <a:pPr marL="457200" indent="-457200">
              <a:buFont typeface="+mj-lt"/>
              <a:buAutoNum type="arabicPeriod"/>
            </a:pPr>
            <a:r>
              <a:rPr lang="cs-CZ" sz="2400" dirty="0"/>
              <a:t>Nakreslit projekční vzorec židličky cyklohexanu.</a:t>
            </a:r>
          </a:p>
          <a:p>
            <a:pPr marL="457200" indent="-457200">
              <a:buFont typeface="+mj-lt"/>
              <a:buAutoNum type="arabicPeriod"/>
            </a:pPr>
            <a:r>
              <a:rPr lang="cs-CZ" sz="2400" dirty="0"/>
              <a:t>Doplnit substituenty do odpovídajících pozic.</a:t>
            </a:r>
          </a:p>
          <a:p>
            <a:pPr marL="457200" indent="-457200">
              <a:buFont typeface="+mj-lt"/>
              <a:buAutoNum type="arabicPeriod"/>
            </a:pPr>
            <a:r>
              <a:rPr lang="cs-CZ" sz="2400" dirty="0"/>
              <a:t>Odvodit projekční vzorec druhé židličky.</a:t>
            </a:r>
          </a:p>
          <a:p>
            <a:pPr marL="457200" indent="-457200">
              <a:buFont typeface="+mj-lt"/>
              <a:buAutoNum type="arabicPeriod"/>
            </a:pPr>
            <a:r>
              <a:rPr lang="cs-CZ" sz="2400" dirty="0"/>
              <a:t>Rozhodnout, která židlička je stabilní</a:t>
            </a:r>
          </a:p>
          <a:p>
            <a:pPr algn="r"/>
            <a:endParaRPr lang="cs-CZ" sz="2400" dirty="0"/>
          </a:p>
        </p:txBody>
      </p:sp>
      <p:graphicFrame>
        <p:nvGraphicFramePr>
          <p:cNvPr id="3" name="Objekt 2">
            <a:extLst>
              <a:ext uri="{FF2B5EF4-FFF2-40B4-BE49-F238E27FC236}">
                <a16:creationId xmlns:a16="http://schemas.microsoft.com/office/drawing/2014/main" id="{0FA29D5E-95C7-4AFD-B971-02EC172A8D1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645923" y="1492203"/>
          <a:ext cx="1812551" cy="13967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25" name="CS ChemDraw Drawing" r:id="rId5" imgW="885141" imgH="682624" progId="ChemDraw.Document.6.0">
                  <p:embed/>
                </p:oleObj>
              </mc:Choice>
              <mc:Fallback>
                <p:oleObj name="CS ChemDraw Drawing" r:id="rId5" imgW="885141" imgH="682624" progId="ChemDraw.Document.6.0">
                  <p:embed/>
                  <p:pic>
                    <p:nvPicPr>
                      <p:cNvPr id="3" name="Objekt 2">
                        <a:extLst>
                          <a:ext uri="{FF2B5EF4-FFF2-40B4-BE49-F238E27FC236}">
                            <a16:creationId xmlns:a16="http://schemas.microsoft.com/office/drawing/2014/main" id="{0FA29D5E-95C7-4AFD-B971-02EC172A8D1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645923" y="1492203"/>
                        <a:ext cx="1812551" cy="139676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Zvuk 6">
            <a:hlinkClick r:id="" action="ppaction://media"/>
            <a:extLst>
              <a:ext uri="{FF2B5EF4-FFF2-40B4-BE49-F238E27FC236}">
                <a16:creationId xmlns:a16="http://schemas.microsoft.com/office/drawing/2014/main" id="{E0EBD308-3028-41BE-ABFA-3BE68FBFFA5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6439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8371"/>
    </mc:Choice>
    <mc:Fallback>
      <p:transition spd="slow" advTm="783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ovéPole 7">
            <a:extLst>
              <a:ext uri="{FF2B5EF4-FFF2-40B4-BE49-F238E27FC236}">
                <a16:creationId xmlns:a16="http://schemas.microsoft.com/office/drawing/2014/main" id="{D988FCE8-B90D-4DF6-9732-C1E13A843FCF}"/>
              </a:ext>
            </a:extLst>
          </p:cNvPr>
          <p:cNvSpPr txBox="1"/>
          <p:nvPr/>
        </p:nvSpPr>
        <p:spPr>
          <a:xfrm>
            <a:off x="437321" y="281715"/>
            <a:ext cx="113795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rgbClr val="FF0000"/>
                </a:solidFill>
              </a:rPr>
              <a:t>Příklad č. 6</a:t>
            </a:r>
          </a:p>
          <a:p>
            <a:r>
              <a:rPr lang="cs-CZ" sz="2400" dirty="0"/>
              <a:t>Nakreslete projekční vzorec nejstabilnějšího </a:t>
            </a:r>
            <a:r>
              <a:rPr lang="cs-CZ" sz="2400" dirty="0" err="1"/>
              <a:t>konformeru</a:t>
            </a:r>
            <a:r>
              <a:rPr lang="cs-CZ" sz="2400" dirty="0"/>
              <a:t> </a:t>
            </a:r>
            <a:r>
              <a:rPr lang="cs-CZ" sz="2400" i="1" dirty="0"/>
              <a:t>cis</a:t>
            </a:r>
            <a:r>
              <a:rPr lang="cs-CZ" sz="2400" dirty="0"/>
              <a:t>-1,2-dimethylcyklohexanu. </a:t>
            </a:r>
          </a:p>
        </p:txBody>
      </p:sp>
      <p:graphicFrame>
        <p:nvGraphicFramePr>
          <p:cNvPr id="2" name="Objekt 1">
            <a:extLst>
              <a:ext uri="{FF2B5EF4-FFF2-40B4-BE49-F238E27FC236}">
                <a16:creationId xmlns:a16="http://schemas.microsoft.com/office/drawing/2014/main" id="{38851B92-F67C-46D1-A576-BD6A6A7EAC9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751363" y="1337998"/>
          <a:ext cx="3792086" cy="23328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68" name="CS ChemDraw Drawing" r:id="rId6" imgW="2508091" imgH="1543507" progId="ChemDraw.Document.6.0">
                  <p:embed/>
                </p:oleObj>
              </mc:Choice>
              <mc:Fallback>
                <p:oleObj name="CS ChemDraw Drawing" r:id="rId6" imgW="2508091" imgH="1543507" progId="ChemDraw.Document.6.0">
                  <p:embed/>
                  <p:pic>
                    <p:nvPicPr>
                      <p:cNvPr id="2" name="Objekt 1">
                        <a:extLst>
                          <a:ext uri="{FF2B5EF4-FFF2-40B4-BE49-F238E27FC236}">
                            <a16:creationId xmlns:a16="http://schemas.microsoft.com/office/drawing/2014/main" id="{38851B92-F67C-46D1-A576-BD6A6A7EAC9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751363" y="1337998"/>
                        <a:ext cx="3792086" cy="233285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kt 3">
            <a:extLst>
              <a:ext uri="{FF2B5EF4-FFF2-40B4-BE49-F238E27FC236}">
                <a16:creationId xmlns:a16="http://schemas.microsoft.com/office/drawing/2014/main" id="{F3EF7D78-98E8-4A96-97E8-A004D999563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695851" y="4094923"/>
          <a:ext cx="6524036" cy="21480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69" name="CS ChemDraw Drawing" r:id="rId8" imgW="2849442" imgH="938271" progId="ChemDraw.Document.6.0">
                  <p:embed/>
                </p:oleObj>
              </mc:Choice>
              <mc:Fallback>
                <p:oleObj name="CS ChemDraw Drawing" r:id="rId8" imgW="2849442" imgH="938271" progId="ChemDraw.Document.6.0">
                  <p:embed/>
                  <p:pic>
                    <p:nvPicPr>
                      <p:cNvPr id="4" name="Objekt 3">
                        <a:extLst>
                          <a:ext uri="{FF2B5EF4-FFF2-40B4-BE49-F238E27FC236}">
                            <a16:creationId xmlns:a16="http://schemas.microsoft.com/office/drawing/2014/main" id="{F3EF7D78-98E8-4A96-97E8-A004D999563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2695851" y="4094923"/>
                        <a:ext cx="6524036" cy="214802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93D0AF4C-CC51-4CDC-9B95-F485D161893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1913876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5017"/>
    </mc:Choice>
    <mc:Fallback>
      <p:transition spd="slow" advTm="1250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ovéPole 7">
            <a:extLst>
              <a:ext uri="{FF2B5EF4-FFF2-40B4-BE49-F238E27FC236}">
                <a16:creationId xmlns:a16="http://schemas.microsoft.com/office/drawing/2014/main" id="{D988FCE8-B90D-4DF6-9732-C1E13A843FCF}"/>
              </a:ext>
            </a:extLst>
          </p:cNvPr>
          <p:cNvSpPr txBox="1"/>
          <p:nvPr/>
        </p:nvSpPr>
        <p:spPr>
          <a:xfrm>
            <a:off x="437321" y="652780"/>
            <a:ext cx="1137954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rgbClr val="FF0000"/>
                </a:solidFill>
              </a:rPr>
              <a:t>POZOR!</a:t>
            </a:r>
          </a:p>
          <a:p>
            <a:r>
              <a:rPr lang="cs-CZ" sz="2400" dirty="0"/>
              <a:t>Při odvozování druhé židličky neprovádíme jen výměnu dvou substituentů na atomu uhlíku, v případě chirálních derivátu získáme druhý enantiomer, neztotožnitelný zrcadlový obraz. </a:t>
            </a:r>
          </a:p>
        </p:txBody>
      </p:sp>
      <p:graphicFrame>
        <p:nvGraphicFramePr>
          <p:cNvPr id="6" name="Objekt 5">
            <a:extLst>
              <a:ext uri="{FF2B5EF4-FFF2-40B4-BE49-F238E27FC236}">
                <a16:creationId xmlns:a16="http://schemas.microsoft.com/office/drawing/2014/main" id="{07B16260-A99E-4FC8-B883-E8C285F0C95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78729291"/>
              </p:ext>
            </p:extLst>
          </p:nvPr>
        </p:nvGraphicFramePr>
        <p:xfrm>
          <a:off x="570708" y="2981843"/>
          <a:ext cx="11050584" cy="28322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73" name="CS ChemDraw Drawing" r:id="rId5" imgW="5419144" imgH="1389503" progId="ChemDraw.Document.6.0">
                  <p:embed/>
                </p:oleObj>
              </mc:Choice>
              <mc:Fallback>
                <p:oleObj name="CS ChemDraw Drawing" r:id="rId5" imgW="5419144" imgH="1389503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70708" y="2981843"/>
                        <a:ext cx="11050584" cy="283223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2" name="Zvuk 21">
            <a:hlinkClick r:id="" action="ppaction://media"/>
            <a:extLst>
              <a:ext uri="{FF2B5EF4-FFF2-40B4-BE49-F238E27FC236}">
                <a16:creationId xmlns:a16="http://schemas.microsoft.com/office/drawing/2014/main" id="{4264B871-253E-4DD6-B05F-BA8592BC51B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8173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2242"/>
    </mc:Choice>
    <mc:Fallback>
      <p:transition spd="slow" advTm="1222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ovéPole 7">
            <a:extLst>
              <a:ext uri="{FF2B5EF4-FFF2-40B4-BE49-F238E27FC236}">
                <a16:creationId xmlns:a16="http://schemas.microsoft.com/office/drawing/2014/main" id="{D988FCE8-B90D-4DF6-9732-C1E13A843FCF}"/>
              </a:ext>
            </a:extLst>
          </p:cNvPr>
          <p:cNvSpPr txBox="1"/>
          <p:nvPr/>
        </p:nvSpPr>
        <p:spPr>
          <a:xfrm>
            <a:off x="437321" y="281715"/>
            <a:ext cx="113795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rgbClr val="FF0000"/>
                </a:solidFill>
              </a:rPr>
              <a:t>Příklad č. 7</a:t>
            </a:r>
          </a:p>
          <a:p>
            <a:r>
              <a:rPr lang="cs-CZ" sz="2400" dirty="0"/>
              <a:t>Nakreslete projekční vzorec nejstabilnějšího </a:t>
            </a:r>
            <a:r>
              <a:rPr lang="cs-CZ" sz="2400" dirty="0" err="1"/>
              <a:t>konformeru</a:t>
            </a:r>
            <a:r>
              <a:rPr lang="cs-CZ" sz="2400" dirty="0"/>
              <a:t> </a:t>
            </a:r>
            <a:r>
              <a:rPr lang="cs-CZ" sz="2400" i="1" dirty="0"/>
              <a:t>cis</a:t>
            </a:r>
            <a:r>
              <a:rPr lang="cs-CZ" sz="2400" dirty="0"/>
              <a:t>-1,3-dichlorcyklohexanu. </a:t>
            </a:r>
          </a:p>
        </p:txBody>
      </p:sp>
      <p:graphicFrame>
        <p:nvGraphicFramePr>
          <p:cNvPr id="2" name="Objekt 1">
            <a:extLst>
              <a:ext uri="{FF2B5EF4-FFF2-40B4-BE49-F238E27FC236}">
                <a16:creationId xmlns:a16="http://schemas.microsoft.com/office/drawing/2014/main" id="{457E5A89-F81B-4B83-B676-873B1CE7BF3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786105" y="1420744"/>
          <a:ext cx="1309895" cy="210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97" name="CS ChemDraw Drawing" r:id="rId5" imgW="551060" imgH="885139" progId="ChemDraw.Document.6.0">
                  <p:embed/>
                </p:oleObj>
              </mc:Choice>
              <mc:Fallback>
                <p:oleObj name="CS ChemDraw Drawing" r:id="rId5" imgW="551060" imgH="885139" progId="ChemDraw.Document.6.0">
                  <p:embed/>
                  <p:pic>
                    <p:nvPicPr>
                      <p:cNvPr id="2" name="Objekt 1">
                        <a:extLst>
                          <a:ext uri="{FF2B5EF4-FFF2-40B4-BE49-F238E27FC236}">
                            <a16:creationId xmlns:a16="http://schemas.microsoft.com/office/drawing/2014/main" id="{457E5A89-F81B-4B83-B676-873B1CE7BF3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786105" y="1420744"/>
                        <a:ext cx="1309895" cy="2106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" name="Zvuk 13">
            <a:hlinkClick r:id="" action="ppaction://media"/>
            <a:extLst>
              <a:ext uri="{FF2B5EF4-FFF2-40B4-BE49-F238E27FC236}">
                <a16:creationId xmlns:a16="http://schemas.microsoft.com/office/drawing/2014/main" id="{601A47E2-3E52-4A93-A188-95EF9135B7E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9058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770"/>
    </mc:Choice>
    <mc:Fallback>
      <p:transition spd="slow" advTm="607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ovéPole 7">
            <a:extLst>
              <a:ext uri="{FF2B5EF4-FFF2-40B4-BE49-F238E27FC236}">
                <a16:creationId xmlns:a16="http://schemas.microsoft.com/office/drawing/2014/main" id="{D988FCE8-B90D-4DF6-9732-C1E13A843FCF}"/>
              </a:ext>
            </a:extLst>
          </p:cNvPr>
          <p:cNvSpPr txBox="1"/>
          <p:nvPr/>
        </p:nvSpPr>
        <p:spPr>
          <a:xfrm>
            <a:off x="437321" y="281715"/>
            <a:ext cx="113795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rgbClr val="FF0000"/>
                </a:solidFill>
              </a:rPr>
              <a:t>Příklad č. 7</a:t>
            </a:r>
          </a:p>
          <a:p>
            <a:r>
              <a:rPr lang="cs-CZ" sz="2400" dirty="0"/>
              <a:t>Nakreslete projekční vzorec nejstabilnějšího </a:t>
            </a:r>
            <a:r>
              <a:rPr lang="cs-CZ" sz="2400" dirty="0" err="1"/>
              <a:t>konformeru</a:t>
            </a:r>
            <a:r>
              <a:rPr lang="cs-CZ" sz="2400" dirty="0"/>
              <a:t> </a:t>
            </a:r>
            <a:r>
              <a:rPr lang="cs-CZ" sz="2400" i="1" dirty="0"/>
              <a:t>cis</a:t>
            </a:r>
            <a:r>
              <a:rPr lang="cs-CZ" sz="2400" dirty="0"/>
              <a:t>-1,3-dichlorcyklohexanu. </a:t>
            </a:r>
          </a:p>
        </p:txBody>
      </p:sp>
      <p:graphicFrame>
        <p:nvGraphicFramePr>
          <p:cNvPr id="2" name="Objekt 1">
            <a:extLst>
              <a:ext uri="{FF2B5EF4-FFF2-40B4-BE49-F238E27FC236}">
                <a16:creationId xmlns:a16="http://schemas.microsoft.com/office/drawing/2014/main" id="{457E5A89-F81B-4B83-B676-873B1CE7BF3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786105" y="1420744"/>
          <a:ext cx="1309895" cy="210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40" name="CS ChemDraw Drawing" r:id="rId5" imgW="551060" imgH="885139" progId="ChemDraw.Document.6.0">
                  <p:embed/>
                </p:oleObj>
              </mc:Choice>
              <mc:Fallback>
                <p:oleObj name="CS ChemDraw Drawing" r:id="rId5" imgW="551060" imgH="885139" progId="ChemDraw.Document.6.0">
                  <p:embed/>
                  <p:pic>
                    <p:nvPicPr>
                      <p:cNvPr id="2" name="Objekt 1">
                        <a:extLst>
                          <a:ext uri="{FF2B5EF4-FFF2-40B4-BE49-F238E27FC236}">
                            <a16:creationId xmlns:a16="http://schemas.microsoft.com/office/drawing/2014/main" id="{457E5A89-F81B-4B83-B676-873B1CE7BF3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786105" y="1420744"/>
                        <a:ext cx="1309895" cy="2106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kt 2">
            <a:extLst>
              <a:ext uri="{FF2B5EF4-FFF2-40B4-BE49-F238E27FC236}">
                <a16:creationId xmlns:a16="http://schemas.microsoft.com/office/drawing/2014/main" id="{523E58FD-A622-4F7F-A1FC-7F71F7AF516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154238" y="3839041"/>
          <a:ext cx="8284433" cy="25689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41" name="CS ChemDraw Drawing" r:id="rId7" imgW="3005193" imgH="932495" progId="ChemDraw.Document.6.0">
                  <p:embed/>
                </p:oleObj>
              </mc:Choice>
              <mc:Fallback>
                <p:oleObj name="CS ChemDraw Drawing" r:id="rId7" imgW="3005193" imgH="932495" progId="ChemDraw.Document.6.0">
                  <p:embed/>
                  <p:pic>
                    <p:nvPicPr>
                      <p:cNvPr id="3" name="Objekt 2">
                        <a:extLst>
                          <a:ext uri="{FF2B5EF4-FFF2-40B4-BE49-F238E27FC236}">
                            <a16:creationId xmlns:a16="http://schemas.microsoft.com/office/drawing/2014/main" id="{523E58FD-A622-4F7F-A1FC-7F71F7AF516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154238" y="3839041"/>
                        <a:ext cx="8284433" cy="25689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Zvuk 6">
            <a:hlinkClick r:id="" action="ppaction://media"/>
            <a:extLst>
              <a:ext uri="{FF2B5EF4-FFF2-40B4-BE49-F238E27FC236}">
                <a16:creationId xmlns:a16="http://schemas.microsoft.com/office/drawing/2014/main" id="{7FAA2DDA-4561-4338-9FE3-626276B7C0F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7588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639"/>
    </mc:Choice>
    <mc:Fallback>
      <p:transition spd="slow" advTm="356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ovéPole 7">
            <a:extLst>
              <a:ext uri="{FF2B5EF4-FFF2-40B4-BE49-F238E27FC236}">
                <a16:creationId xmlns:a16="http://schemas.microsoft.com/office/drawing/2014/main" id="{D988FCE8-B90D-4DF6-9732-C1E13A843FCF}"/>
              </a:ext>
            </a:extLst>
          </p:cNvPr>
          <p:cNvSpPr txBox="1"/>
          <p:nvPr/>
        </p:nvSpPr>
        <p:spPr>
          <a:xfrm>
            <a:off x="145774" y="281715"/>
            <a:ext cx="119004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rgbClr val="FF0000"/>
                </a:solidFill>
              </a:rPr>
              <a:t>Příklad č. 8</a:t>
            </a:r>
          </a:p>
          <a:p>
            <a:r>
              <a:rPr lang="cs-CZ" sz="2400" dirty="0"/>
              <a:t>Nakreslete projekční vzorec nejstabilnějšího </a:t>
            </a:r>
            <a:r>
              <a:rPr lang="cs-CZ" sz="2400" dirty="0" err="1"/>
              <a:t>konformeru</a:t>
            </a:r>
            <a:r>
              <a:rPr lang="cs-CZ" sz="2400" dirty="0"/>
              <a:t> </a:t>
            </a:r>
            <a:r>
              <a:rPr lang="cs-CZ" sz="2400" i="1" dirty="0"/>
              <a:t>trans</a:t>
            </a:r>
            <a:r>
              <a:rPr lang="cs-CZ" sz="2400" dirty="0"/>
              <a:t>-1-</a:t>
            </a:r>
            <a:r>
              <a:rPr lang="cs-CZ" sz="2400" i="1" dirty="0"/>
              <a:t>terc</a:t>
            </a:r>
            <a:r>
              <a:rPr lang="cs-CZ" sz="2400" dirty="0"/>
              <a:t>-butyl-3-methylcyklohexanu. </a:t>
            </a:r>
          </a:p>
        </p:txBody>
      </p:sp>
      <p:graphicFrame>
        <p:nvGraphicFramePr>
          <p:cNvPr id="2" name="Objekt 1">
            <a:extLst>
              <a:ext uri="{FF2B5EF4-FFF2-40B4-BE49-F238E27FC236}">
                <a16:creationId xmlns:a16="http://schemas.microsoft.com/office/drawing/2014/main" id="{41A1A043-26ED-48C7-9A77-E6ABAB240C7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84074252"/>
              </p:ext>
            </p:extLst>
          </p:nvPr>
        </p:nvGraphicFramePr>
        <p:xfrm>
          <a:off x="4342157" y="1658938"/>
          <a:ext cx="1661078" cy="2132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57" name="CS ChemDraw Drawing" r:id="rId5" imgW="856057" imgH="1098435" progId="ChemDraw.Document.6.0">
                  <p:embed/>
                </p:oleObj>
              </mc:Choice>
              <mc:Fallback>
                <p:oleObj name="CS ChemDraw Drawing" r:id="rId5" imgW="856057" imgH="1098435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342157" y="1658938"/>
                        <a:ext cx="1661078" cy="2132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Zvuk 9">
            <a:hlinkClick r:id="" action="ppaction://media"/>
            <a:extLst>
              <a:ext uri="{FF2B5EF4-FFF2-40B4-BE49-F238E27FC236}">
                <a16:creationId xmlns:a16="http://schemas.microsoft.com/office/drawing/2014/main" id="{E98FF39C-81CE-41CA-BABB-7C941727C1F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5965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300"/>
    </mc:Choice>
    <mc:Fallback>
      <p:transition spd="slow" advTm="113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8403FE6A-97BD-4C81-AB92-21AD511C1D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826"/>
            <a:ext cx="10515600" cy="840823"/>
          </a:xfrm>
        </p:spPr>
        <p:txBody>
          <a:bodyPr>
            <a:normAutofit/>
          </a:bodyPr>
          <a:lstStyle/>
          <a:p>
            <a:pPr algn="ctr"/>
            <a:r>
              <a:rPr lang="cs-CZ" sz="3200" b="1" dirty="0"/>
              <a:t>Konformační analýza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232FA3F5-9EFD-47C5-BE82-88AE2C6C4F43}"/>
              </a:ext>
            </a:extLst>
          </p:cNvPr>
          <p:cNvSpPr txBox="1"/>
          <p:nvPr/>
        </p:nvSpPr>
        <p:spPr>
          <a:xfrm>
            <a:off x="326485" y="873325"/>
            <a:ext cx="101710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chemeClr val="accent1">
                    <a:lumMod val="75000"/>
                  </a:schemeClr>
                </a:solidFill>
              </a:rPr>
              <a:t>Ethan</a:t>
            </a:r>
            <a:r>
              <a:rPr lang="cs-CZ" sz="2800" dirty="0"/>
              <a:t> </a:t>
            </a:r>
          </a:p>
        </p:txBody>
      </p:sp>
      <p:graphicFrame>
        <p:nvGraphicFramePr>
          <p:cNvPr id="7" name="Objekt 6">
            <a:extLst>
              <a:ext uri="{FF2B5EF4-FFF2-40B4-BE49-F238E27FC236}">
                <a16:creationId xmlns:a16="http://schemas.microsoft.com/office/drawing/2014/main" id="{5308FACF-8EBF-4B07-92DD-A9D0326BB1B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14261063"/>
              </p:ext>
            </p:extLst>
          </p:nvPr>
        </p:nvGraphicFramePr>
        <p:xfrm>
          <a:off x="2479964" y="1190288"/>
          <a:ext cx="7025124" cy="20485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0" name="CS ChemDraw Drawing" r:id="rId5" imgW="7354361" imgH="2144124" progId="ChemDraw.Document.6.0">
                  <p:embed/>
                </p:oleObj>
              </mc:Choice>
              <mc:Fallback>
                <p:oleObj name="CS ChemDraw Drawing" r:id="rId5" imgW="7354361" imgH="2144124" progId="ChemDraw.Document.6.0">
                  <p:embed/>
                  <p:pic>
                    <p:nvPicPr>
                      <p:cNvPr id="7" name="Objekt 6">
                        <a:extLst>
                          <a:ext uri="{FF2B5EF4-FFF2-40B4-BE49-F238E27FC236}">
                            <a16:creationId xmlns:a16="http://schemas.microsoft.com/office/drawing/2014/main" id="{5308FACF-8EBF-4B07-92DD-A9D0326BB1B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479964" y="1190288"/>
                        <a:ext cx="7025124" cy="204855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Obrázek 5">
            <a:extLst>
              <a:ext uri="{FF2B5EF4-FFF2-40B4-BE49-F238E27FC236}">
                <a16:creationId xmlns:a16="http://schemas.microsoft.com/office/drawing/2014/main" id="{8C50F73D-B5BC-4F20-94AD-76D1B2E5A21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96540" y="3211131"/>
            <a:ext cx="7485714" cy="2914286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8DF06574-2609-4515-BBAE-48005A236A9D}"/>
              </a:ext>
            </a:extLst>
          </p:cNvPr>
          <p:cNvSpPr txBox="1"/>
          <p:nvPr/>
        </p:nvSpPr>
        <p:spPr>
          <a:xfrm>
            <a:off x="1482433" y="6359234"/>
            <a:ext cx="41702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err="1">
                <a:solidFill>
                  <a:srgbClr val="002060"/>
                </a:solidFill>
              </a:rPr>
              <a:t>Konformer</a:t>
            </a:r>
            <a:r>
              <a:rPr lang="cs-CZ" sz="2400" dirty="0"/>
              <a:t> – lokální minimum</a:t>
            </a:r>
          </a:p>
        </p:txBody>
      </p:sp>
      <p:pic>
        <p:nvPicPr>
          <p:cNvPr id="46" name="Zvuk 45">
            <a:hlinkClick r:id="" action="ppaction://media"/>
            <a:extLst>
              <a:ext uri="{FF2B5EF4-FFF2-40B4-BE49-F238E27FC236}">
                <a16:creationId xmlns:a16="http://schemas.microsoft.com/office/drawing/2014/main" id="{46E42B44-1F5B-4705-BEF7-9E4A0F8C95D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717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492"/>
    </mc:Choice>
    <mc:Fallback xmlns="">
      <p:transition spd="slow" advTm="954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ovéPole 7">
            <a:extLst>
              <a:ext uri="{FF2B5EF4-FFF2-40B4-BE49-F238E27FC236}">
                <a16:creationId xmlns:a16="http://schemas.microsoft.com/office/drawing/2014/main" id="{D988FCE8-B90D-4DF6-9732-C1E13A843FCF}"/>
              </a:ext>
            </a:extLst>
          </p:cNvPr>
          <p:cNvSpPr txBox="1"/>
          <p:nvPr/>
        </p:nvSpPr>
        <p:spPr>
          <a:xfrm>
            <a:off x="145774" y="281715"/>
            <a:ext cx="119004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rgbClr val="FF0000"/>
                </a:solidFill>
              </a:rPr>
              <a:t>Příklad č. 8</a:t>
            </a:r>
          </a:p>
          <a:p>
            <a:r>
              <a:rPr lang="cs-CZ" sz="2400" dirty="0"/>
              <a:t>Nakreslete projekční vzorec nejstabilnějšího </a:t>
            </a:r>
            <a:r>
              <a:rPr lang="cs-CZ" sz="2400" dirty="0" err="1"/>
              <a:t>konformeru</a:t>
            </a:r>
            <a:r>
              <a:rPr lang="cs-CZ" sz="2400" dirty="0"/>
              <a:t> </a:t>
            </a:r>
            <a:r>
              <a:rPr lang="cs-CZ" sz="2400" i="1" dirty="0"/>
              <a:t>trans</a:t>
            </a:r>
            <a:r>
              <a:rPr lang="cs-CZ" sz="2400" dirty="0"/>
              <a:t>-1-</a:t>
            </a:r>
            <a:r>
              <a:rPr lang="cs-CZ" sz="2400" i="1" dirty="0"/>
              <a:t>terc</a:t>
            </a:r>
            <a:r>
              <a:rPr lang="cs-CZ" sz="2400" dirty="0"/>
              <a:t>-butyl-3-methylcyklohexanu. </a:t>
            </a:r>
          </a:p>
        </p:txBody>
      </p:sp>
      <p:graphicFrame>
        <p:nvGraphicFramePr>
          <p:cNvPr id="2" name="Objekt 1">
            <a:extLst>
              <a:ext uri="{FF2B5EF4-FFF2-40B4-BE49-F238E27FC236}">
                <a16:creationId xmlns:a16="http://schemas.microsoft.com/office/drawing/2014/main" id="{41A1A043-26ED-48C7-9A77-E6ABAB240C7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342157" y="1658938"/>
          <a:ext cx="1661078" cy="2132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28" name="CS ChemDraw Drawing" r:id="rId5" imgW="856057" imgH="1098435" progId="ChemDraw.Document.6.0">
                  <p:embed/>
                </p:oleObj>
              </mc:Choice>
              <mc:Fallback>
                <p:oleObj name="CS ChemDraw Drawing" r:id="rId5" imgW="856057" imgH="1098435" progId="ChemDraw.Document.6.0">
                  <p:embed/>
                  <p:pic>
                    <p:nvPicPr>
                      <p:cNvPr id="2" name="Objekt 1">
                        <a:extLst>
                          <a:ext uri="{FF2B5EF4-FFF2-40B4-BE49-F238E27FC236}">
                            <a16:creationId xmlns:a16="http://schemas.microsoft.com/office/drawing/2014/main" id="{41A1A043-26ED-48C7-9A77-E6ABAB240C7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342157" y="1658938"/>
                        <a:ext cx="1661078" cy="2132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kt 2">
            <a:extLst>
              <a:ext uri="{FF2B5EF4-FFF2-40B4-BE49-F238E27FC236}">
                <a16:creationId xmlns:a16="http://schemas.microsoft.com/office/drawing/2014/main" id="{60C2CA64-8A52-40A4-BDC1-B03813734A2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68442914"/>
              </p:ext>
            </p:extLst>
          </p:nvPr>
        </p:nvGraphicFramePr>
        <p:xfrm>
          <a:off x="1451113" y="3968420"/>
          <a:ext cx="8395252" cy="29245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29" name="CS ChemDraw Drawing" r:id="rId7" imgW="3381368" imgH="1177747" progId="ChemDraw.Document.6.0">
                  <p:embed/>
                </p:oleObj>
              </mc:Choice>
              <mc:Fallback>
                <p:oleObj name="CS ChemDraw Drawing" r:id="rId7" imgW="3381368" imgH="1177747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451113" y="3968420"/>
                        <a:ext cx="8395252" cy="292454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5" name="Zvuk 14">
            <a:hlinkClick r:id="" action="ppaction://media"/>
            <a:extLst>
              <a:ext uri="{FF2B5EF4-FFF2-40B4-BE49-F238E27FC236}">
                <a16:creationId xmlns:a16="http://schemas.microsoft.com/office/drawing/2014/main" id="{E7FE23CA-4B38-4997-904C-90798D98D76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7870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2883"/>
    </mc:Choice>
    <mc:Fallback>
      <p:transition spd="slow" advTm="828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ovéPole 7">
            <a:extLst>
              <a:ext uri="{FF2B5EF4-FFF2-40B4-BE49-F238E27FC236}">
                <a16:creationId xmlns:a16="http://schemas.microsoft.com/office/drawing/2014/main" id="{D988FCE8-B90D-4DF6-9732-C1E13A843FCF}"/>
              </a:ext>
            </a:extLst>
          </p:cNvPr>
          <p:cNvSpPr txBox="1"/>
          <p:nvPr/>
        </p:nvSpPr>
        <p:spPr>
          <a:xfrm>
            <a:off x="119271" y="281715"/>
            <a:ext cx="119004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rgbClr val="FF0000"/>
                </a:solidFill>
              </a:rPr>
              <a:t>Příklad č. 9</a:t>
            </a:r>
          </a:p>
          <a:p>
            <a:r>
              <a:rPr lang="cs-CZ" sz="2400" dirty="0"/>
              <a:t>Nakreslete projekční vzorec nejstabilnějšího </a:t>
            </a:r>
            <a:r>
              <a:rPr lang="cs-CZ" sz="2400" dirty="0" err="1"/>
              <a:t>konformeru</a:t>
            </a:r>
            <a:r>
              <a:rPr lang="cs-CZ" sz="2400" dirty="0"/>
              <a:t> </a:t>
            </a:r>
            <a:r>
              <a:rPr lang="cs-CZ" sz="2400" dirty="0" err="1"/>
              <a:t>lindanu</a:t>
            </a:r>
            <a:r>
              <a:rPr lang="cs-CZ" sz="2400" dirty="0"/>
              <a:t>. </a:t>
            </a:r>
          </a:p>
        </p:txBody>
      </p:sp>
      <p:graphicFrame>
        <p:nvGraphicFramePr>
          <p:cNvPr id="2" name="Objekt 1">
            <a:extLst>
              <a:ext uri="{FF2B5EF4-FFF2-40B4-BE49-F238E27FC236}">
                <a16:creationId xmlns:a16="http://schemas.microsoft.com/office/drawing/2014/main" id="{B816DCCE-E587-405C-A290-278EF28A36F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962814" y="1305548"/>
          <a:ext cx="2133186" cy="17365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69" name="CS ChemDraw Drawing" r:id="rId5" imgW="1084900" imgH="883214" progId="ChemDraw.Document.6.0">
                  <p:embed/>
                </p:oleObj>
              </mc:Choice>
              <mc:Fallback>
                <p:oleObj name="CS ChemDraw Drawing" r:id="rId5" imgW="1084900" imgH="883214" progId="ChemDraw.Document.6.0">
                  <p:embed/>
                  <p:pic>
                    <p:nvPicPr>
                      <p:cNvPr id="2" name="Objekt 1">
                        <a:extLst>
                          <a:ext uri="{FF2B5EF4-FFF2-40B4-BE49-F238E27FC236}">
                            <a16:creationId xmlns:a16="http://schemas.microsoft.com/office/drawing/2014/main" id="{B816DCCE-E587-405C-A290-278EF28A36F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962814" y="1305548"/>
                        <a:ext cx="2133186" cy="173653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ovéPole 5">
            <a:extLst>
              <a:ext uri="{FF2B5EF4-FFF2-40B4-BE49-F238E27FC236}">
                <a16:creationId xmlns:a16="http://schemas.microsoft.com/office/drawing/2014/main" id="{5DE27A93-F3DC-4812-A9F7-51CE13171C9F}"/>
              </a:ext>
            </a:extLst>
          </p:cNvPr>
          <p:cNvSpPr txBox="1"/>
          <p:nvPr/>
        </p:nvSpPr>
        <p:spPr>
          <a:xfrm>
            <a:off x="450574" y="5910469"/>
            <a:ext cx="103870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Lindan</a:t>
            </a:r>
            <a:r>
              <a:rPr lang="cs-CZ" dirty="0"/>
              <a:t> je klasický </a:t>
            </a:r>
            <a:r>
              <a:rPr lang="cs-CZ" dirty="0" err="1"/>
              <a:t>organochlorový</a:t>
            </a:r>
            <a:r>
              <a:rPr lang="cs-CZ" dirty="0"/>
              <a:t> pesticid, kromě zemědělství se dříve používal např. v šamponech proti vším.</a:t>
            </a:r>
          </a:p>
        </p:txBody>
      </p:sp>
      <p:pic>
        <p:nvPicPr>
          <p:cNvPr id="11" name="Zvuk 10">
            <a:hlinkClick r:id="" action="ppaction://media"/>
            <a:extLst>
              <a:ext uri="{FF2B5EF4-FFF2-40B4-BE49-F238E27FC236}">
                <a16:creationId xmlns:a16="http://schemas.microsoft.com/office/drawing/2014/main" id="{E4DE196B-C967-4037-9998-D7D2BF31CC5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0927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310"/>
    </mc:Choice>
    <mc:Fallback>
      <p:transition spd="slow" advTm="233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ovéPole 7">
            <a:extLst>
              <a:ext uri="{FF2B5EF4-FFF2-40B4-BE49-F238E27FC236}">
                <a16:creationId xmlns:a16="http://schemas.microsoft.com/office/drawing/2014/main" id="{D988FCE8-B90D-4DF6-9732-C1E13A843FCF}"/>
              </a:ext>
            </a:extLst>
          </p:cNvPr>
          <p:cNvSpPr txBox="1"/>
          <p:nvPr/>
        </p:nvSpPr>
        <p:spPr>
          <a:xfrm>
            <a:off x="119271" y="281715"/>
            <a:ext cx="119004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rgbClr val="FF0000"/>
                </a:solidFill>
              </a:rPr>
              <a:t>Příklad č. 9</a:t>
            </a:r>
          </a:p>
          <a:p>
            <a:r>
              <a:rPr lang="cs-CZ" sz="2400" dirty="0"/>
              <a:t>Nakreslete projekční vzorec nejstabilnějšího </a:t>
            </a:r>
            <a:r>
              <a:rPr lang="cs-CZ" sz="2400" dirty="0" err="1"/>
              <a:t>konformeru</a:t>
            </a:r>
            <a:r>
              <a:rPr lang="cs-CZ" sz="2400" dirty="0"/>
              <a:t> </a:t>
            </a:r>
            <a:r>
              <a:rPr lang="cs-CZ" sz="2400" dirty="0" err="1"/>
              <a:t>lindanu</a:t>
            </a:r>
            <a:r>
              <a:rPr lang="cs-CZ" sz="2400" dirty="0"/>
              <a:t>. </a:t>
            </a:r>
          </a:p>
        </p:txBody>
      </p:sp>
      <p:graphicFrame>
        <p:nvGraphicFramePr>
          <p:cNvPr id="2" name="Objekt 1">
            <a:extLst>
              <a:ext uri="{FF2B5EF4-FFF2-40B4-BE49-F238E27FC236}">
                <a16:creationId xmlns:a16="http://schemas.microsoft.com/office/drawing/2014/main" id="{B816DCCE-E587-405C-A290-278EF28A36F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962814" y="1305548"/>
          <a:ext cx="2133186" cy="17365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12" name="CS ChemDraw Drawing" r:id="rId5" imgW="1084900" imgH="883214" progId="ChemDraw.Document.6.0">
                  <p:embed/>
                </p:oleObj>
              </mc:Choice>
              <mc:Fallback>
                <p:oleObj name="CS ChemDraw Drawing" r:id="rId5" imgW="1084900" imgH="883214" progId="ChemDraw.Document.6.0">
                  <p:embed/>
                  <p:pic>
                    <p:nvPicPr>
                      <p:cNvPr id="2" name="Objekt 1">
                        <a:extLst>
                          <a:ext uri="{FF2B5EF4-FFF2-40B4-BE49-F238E27FC236}">
                            <a16:creationId xmlns:a16="http://schemas.microsoft.com/office/drawing/2014/main" id="{B816DCCE-E587-405C-A290-278EF28A36F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962814" y="1305548"/>
                        <a:ext cx="2133186" cy="173653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kt 2">
            <a:extLst>
              <a:ext uri="{FF2B5EF4-FFF2-40B4-BE49-F238E27FC236}">
                <a16:creationId xmlns:a16="http://schemas.microsoft.com/office/drawing/2014/main" id="{D2E693E7-CB21-446A-89FB-F96381F22A6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868694" y="3604591"/>
          <a:ext cx="8019789" cy="27511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13" name="CS ChemDraw Drawing" r:id="rId7" imgW="3160179" imgH="1084575" progId="ChemDraw.Document.6.0">
                  <p:embed/>
                </p:oleObj>
              </mc:Choice>
              <mc:Fallback>
                <p:oleObj name="CS ChemDraw Drawing" r:id="rId7" imgW="3160179" imgH="1084575" progId="ChemDraw.Document.6.0">
                  <p:embed/>
                  <p:pic>
                    <p:nvPicPr>
                      <p:cNvPr id="3" name="Objekt 2">
                        <a:extLst>
                          <a:ext uri="{FF2B5EF4-FFF2-40B4-BE49-F238E27FC236}">
                            <a16:creationId xmlns:a16="http://schemas.microsoft.com/office/drawing/2014/main" id="{D2E693E7-CB21-446A-89FB-F96381F22A6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868694" y="3604591"/>
                        <a:ext cx="8019789" cy="275113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" name="Zvuk 12">
            <a:hlinkClick r:id="" action="ppaction://media"/>
            <a:extLst>
              <a:ext uri="{FF2B5EF4-FFF2-40B4-BE49-F238E27FC236}">
                <a16:creationId xmlns:a16="http://schemas.microsoft.com/office/drawing/2014/main" id="{5A11AF7C-E6E3-4DFF-98E0-172C771FBCB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8971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195"/>
    </mc:Choice>
    <mc:Fallback>
      <p:transition spd="slow" advTm="361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ovéPole 7">
            <a:extLst>
              <a:ext uri="{FF2B5EF4-FFF2-40B4-BE49-F238E27FC236}">
                <a16:creationId xmlns:a16="http://schemas.microsoft.com/office/drawing/2014/main" id="{D988FCE8-B90D-4DF6-9732-C1E13A843FCF}"/>
              </a:ext>
            </a:extLst>
          </p:cNvPr>
          <p:cNvSpPr txBox="1"/>
          <p:nvPr/>
        </p:nvSpPr>
        <p:spPr>
          <a:xfrm>
            <a:off x="119271" y="281715"/>
            <a:ext cx="119004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rgbClr val="FF0000"/>
                </a:solidFill>
              </a:rPr>
              <a:t>Příklad č. 10</a:t>
            </a:r>
          </a:p>
          <a:p>
            <a:r>
              <a:rPr lang="cs-CZ" sz="2400" dirty="0"/>
              <a:t>Překreslete do </a:t>
            </a:r>
            <a:r>
              <a:rPr lang="cs-CZ" sz="2400" dirty="0" err="1"/>
              <a:t>klínkového</a:t>
            </a:r>
            <a:r>
              <a:rPr lang="cs-CZ" sz="2400" dirty="0"/>
              <a:t> vzorce následující sloučeninu. Dbejte na to, aby se jednalo o stejný enantiomer. </a:t>
            </a:r>
          </a:p>
        </p:txBody>
      </p:sp>
      <p:graphicFrame>
        <p:nvGraphicFramePr>
          <p:cNvPr id="5" name="Objekt 4">
            <a:extLst>
              <a:ext uri="{FF2B5EF4-FFF2-40B4-BE49-F238E27FC236}">
                <a16:creationId xmlns:a16="http://schemas.microsoft.com/office/drawing/2014/main" id="{0DE6DB98-0D87-434F-B82F-E6950F7ACE6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741116" y="1490773"/>
          <a:ext cx="3577759" cy="18674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17" name="CS ChemDraw Drawing" r:id="rId5" imgW="1554067" imgH="810447" progId="ChemDraw.Document.6.0">
                  <p:embed/>
                </p:oleObj>
              </mc:Choice>
              <mc:Fallback>
                <p:oleObj name="CS ChemDraw Drawing" r:id="rId5" imgW="1554067" imgH="810447" progId="ChemDraw.Document.6.0">
                  <p:embed/>
                  <p:pic>
                    <p:nvPicPr>
                      <p:cNvPr id="5" name="Objekt 4">
                        <a:extLst>
                          <a:ext uri="{FF2B5EF4-FFF2-40B4-BE49-F238E27FC236}">
                            <a16:creationId xmlns:a16="http://schemas.microsoft.com/office/drawing/2014/main" id="{0DE6DB98-0D87-434F-B82F-E6950F7ACE6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741116" y="1490773"/>
                        <a:ext cx="3577759" cy="186745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" name="Zvuk 11">
            <a:hlinkClick r:id="" action="ppaction://media"/>
            <a:extLst>
              <a:ext uri="{FF2B5EF4-FFF2-40B4-BE49-F238E27FC236}">
                <a16:creationId xmlns:a16="http://schemas.microsoft.com/office/drawing/2014/main" id="{E7BD1700-9E65-4658-BD56-83F3E6004A3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1296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430"/>
    </mc:Choice>
    <mc:Fallback>
      <p:transition spd="slow" advTm="274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ovéPole 7">
            <a:extLst>
              <a:ext uri="{FF2B5EF4-FFF2-40B4-BE49-F238E27FC236}">
                <a16:creationId xmlns:a16="http://schemas.microsoft.com/office/drawing/2014/main" id="{D988FCE8-B90D-4DF6-9732-C1E13A843FCF}"/>
              </a:ext>
            </a:extLst>
          </p:cNvPr>
          <p:cNvSpPr txBox="1"/>
          <p:nvPr/>
        </p:nvSpPr>
        <p:spPr>
          <a:xfrm>
            <a:off x="119271" y="281715"/>
            <a:ext cx="119004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rgbClr val="FF0000"/>
                </a:solidFill>
              </a:rPr>
              <a:t>Příklad č. 10</a:t>
            </a:r>
          </a:p>
          <a:p>
            <a:r>
              <a:rPr lang="cs-CZ" sz="2400" dirty="0"/>
              <a:t>Překreslete do </a:t>
            </a:r>
            <a:r>
              <a:rPr lang="cs-CZ" sz="2400" dirty="0" err="1"/>
              <a:t>klínkového</a:t>
            </a:r>
            <a:r>
              <a:rPr lang="cs-CZ" sz="2400" dirty="0"/>
              <a:t> vzorce následující sloučeninu. Dbejte na to, aby se jednalo o stejný enantiomer. </a:t>
            </a:r>
          </a:p>
        </p:txBody>
      </p:sp>
      <p:graphicFrame>
        <p:nvGraphicFramePr>
          <p:cNvPr id="2" name="Objekt 1">
            <a:extLst>
              <a:ext uri="{FF2B5EF4-FFF2-40B4-BE49-F238E27FC236}">
                <a16:creationId xmlns:a16="http://schemas.microsoft.com/office/drawing/2014/main" id="{5B96A274-9381-4938-B7D0-BF35F049EE1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670853" y="1454163"/>
          <a:ext cx="3087756" cy="52090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41" name="CS ChemDraw Drawing" r:id="rId5" imgW="1587360" imgH="2677363" progId="ChemDraw.Document.6.0">
                  <p:embed/>
                </p:oleObj>
              </mc:Choice>
              <mc:Fallback>
                <p:oleObj name="CS ChemDraw Drawing" r:id="rId5" imgW="1587360" imgH="2677363" progId="ChemDraw.Document.6.0">
                  <p:embed/>
                  <p:pic>
                    <p:nvPicPr>
                      <p:cNvPr id="2" name="Objekt 1">
                        <a:extLst>
                          <a:ext uri="{FF2B5EF4-FFF2-40B4-BE49-F238E27FC236}">
                            <a16:creationId xmlns:a16="http://schemas.microsoft.com/office/drawing/2014/main" id="{5B96A274-9381-4938-B7D0-BF35F049EE1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670853" y="1454163"/>
                        <a:ext cx="3087756" cy="520904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Zvuk 6">
            <a:hlinkClick r:id="" action="ppaction://media"/>
            <a:extLst>
              <a:ext uri="{FF2B5EF4-FFF2-40B4-BE49-F238E27FC236}">
                <a16:creationId xmlns:a16="http://schemas.microsoft.com/office/drawing/2014/main" id="{FD58A063-3292-496A-923B-C2C67FDBC15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4023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649"/>
    </mc:Choice>
    <mc:Fallback>
      <p:transition spd="slow" advTm="806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ovéPole 7">
            <a:extLst>
              <a:ext uri="{FF2B5EF4-FFF2-40B4-BE49-F238E27FC236}">
                <a16:creationId xmlns:a16="http://schemas.microsoft.com/office/drawing/2014/main" id="{D988FCE8-B90D-4DF6-9732-C1E13A843FCF}"/>
              </a:ext>
            </a:extLst>
          </p:cNvPr>
          <p:cNvSpPr txBox="1"/>
          <p:nvPr/>
        </p:nvSpPr>
        <p:spPr>
          <a:xfrm>
            <a:off x="119271" y="281715"/>
            <a:ext cx="119004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rgbClr val="FF0000"/>
                </a:solidFill>
              </a:rPr>
              <a:t>Příklad č. 11</a:t>
            </a:r>
          </a:p>
          <a:p>
            <a:r>
              <a:rPr lang="cs-CZ" sz="2400" dirty="0"/>
              <a:t>Kolik šestičlenných cyklů obsahuje následující molekula? Jaké je prostorové uspořádání tohoto šestičlenného cyklu (židlička/vanička)?</a:t>
            </a:r>
          </a:p>
        </p:txBody>
      </p:sp>
      <p:graphicFrame>
        <p:nvGraphicFramePr>
          <p:cNvPr id="3" name="Objekt 2">
            <a:extLst>
              <a:ext uri="{FF2B5EF4-FFF2-40B4-BE49-F238E27FC236}">
                <a16:creationId xmlns:a16="http://schemas.microsoft.com/office/drawing/2014/main" id="{9FA013BF-D4F6-437E-AC69-25297A9C2B2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491798" y="1603431"/>
          <a:ext cx="1339159" cy="15247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65" name="CS ChemDraw Drawing" r:id="rId5" imgW="423245" imgH="482803" progId="ChemDraw.Document.6.0">
                  <p:embed/>
                </p:oleObj>
              </mc:Choice>
              <mc:Fallback>
                <p:oleObj name="CS ChemDraw Drawing" r:id="rId5" imgW="423245" imgH="482803" progId="ChemDraw.Document.6.0">
                  <p:embed/>
                  <p:pic>
                    <p:nvPicPr>
                      <p:cNvPr id="3" name="Objekt 2">
                        <a:extLst>
                          <a:ext uri="{FF2B5EF4-FFF2-40B4-BE49-F238E27FC236}">
                            <a16:creationId xmlns:a16="http://schemas.microsoft.com/office/drawing/2014/main" id="{9FA013BF-D4F6-437E-AC69-25297A9C2B2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491798" y="1603431"/>
                        <a:ext cx="1339159" cy="152473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7" name="Zvuk 16">
            <a:hlinkClick r:id="" action="ppaction://media"/>
            <a:extLst>
              <a:ext uri="{FF2B5EF4-FFF2-40B4-BE49-F238E27FC236}">
                <a16:creationId xmlns:a16="http://schemas.microsoft.com/office/drawing/2014/main" id="{4642B0EE-46FE-4D13-B08E-983A7C7B8B4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9914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440"/>
    </mc:Choice>
    <mc:Fallback>
      <p:transition spd="slow" advTm="394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ovéPole 7">
            <a:extLst>
              <a:ext uri="{FF2B5EF4-FFF2-40B4-BE49-F238E27FC236}">
                <a16:creationId xmlns:a16="http://schemas.microsoft.com/office/drawing/2014/main" id="{D988FCE8-B90D-4DF6-9732-C1E13A843FCF}"/>
              </a:ext>
            </a:extLst>
          </p:cNvPr>
          <p:cNvSpPr txBox="1"/>
          <p:nvPr/>
        </p:nvSpPr>
        <p:spPr>
          <a:xfrm>
            <a:off x="119271" y="281715"/>
            <a:ext cx="119004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rgbClr val="FF0000"/>
                </a:solidFill>
              </a:rPr>
              <a:t>Příklad č. 11</a:t>
            </a:r>
          </a:p>
          <a:p>
            <a:r>
              <a:rPr lang="cs-CZ" sz="2400" dirty="0"/>
              <a:t>Kolik šestičlenných cyklů obsahuje následující molekula? Jaké je prostorové uspořádání tohoto šestičlenného cyklu (židlička/vanička)?</a:t>
            </a:r>
          </a:p>
        </p:txBody>
      </p:sp>
      <p:graphicFrame>
        <p:nvGraphicFramePr>
          <p:cNvPr id="3" name="Objekt 2">
            <a:extLst>
              <a:ext uri="{FF2B5EF4-FFF2-40B4-BE49-F238E27FC236}">
                <a16:creationId xmlns:a16="http://schemas.microsoft.com/office/drawing/2014/main" id="{9FA013BF-D4F6-437E-AC69-25297A9C2B2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491798" y="1603431"/>
          <a:ext cx="1339159" cy="15247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808" name="CS ChemDraw Drawing" r:id="rId5" imgW="423245" imgH="482803" progId="ChemDraw.Document.6.0">
                  <p:embed/>
                </p:oleObj>
              </mc:Choice>
              <mc:Fallback>
                <p:oleObj name="CS ChemDraw Drawing" r:id="rId5" imgW="423245" imgH="482803" progId="ChemDraw.Document.6.0">
                  <p:embed/>
                  <p:pic>
                    <p:nvPicPr>
                      <p:cNvPr id="3" name="Objekt 2">
                        <a:extLst>
                          <a:ext uri="{FF2B5EF4-FFF2-40B4-BE49-F238E27FC236}">
                            <a16:creationId xmlns:a16="http://schemas.microsoft.com/office/drawing/2014/main" id="{9FA013BF-D4F6-437E-AC69-25297A9C2B2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491798" y="1603431"/>
                        <a:ext cx="1339159" cy="152473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ovéPole 4">
            <a:extLst>
              <a:ext uri="{FF2B5EF4-FFF2-40B4-BE49-F238E27FC236}">
                <a16:creationId xmlns:a16="http://schemas.microsoft.com/office/drawing/2014/main" id="{47829793-A498-4BBC-8D5F-11F1AC9332DD}"/>
              </a:ext>
            </a:extLst>
          </p:cNvPr>
          <p:cNvSpPr txBox="1"/>
          <p:nvPr/>
        </p:nvSpPr>
        <p:spPr>
          <a:xfrm>
            <a:off x="119271" y="3217077"/>
            <a:ext cx="119004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Molekula obsahuje </a:t>
            </a:r>
            <a:r>
              <a:rPr lang="cs-CZ" sz="2400" dirty="0">
                <a:solidFill>
                  <a:srgbClr val="FF0000"/>
                </a:solidFill>
              </a:rPr>
              <a:t>1</a:t>
            </a:r>
            <a:r>
              <a:rPr lang="cs-CZ" sz="2400" dirty="0"/>
              <a:t> šestičlenný kruh.</a:t>
            </a:r>
          </a:p>
          <a:p>
            <a:endParaRPr lang="cs-CZ" sz="2400" dirty="0"/>
          </a:p>
          <a:p>
            <a:r>
              <a:rPr lang="cs-CZ" sz="2400" dirty="0"/>
              <a:t>Šestičlenný kruh je uzamčený ve </a:t>
            </a:r>
            <a:r>
              <a:rPr lang="cs-CZ" sz="2400" dirty="0">
                <a:solidFill>
                  <a:srgbClr val="FF0000"/>
                </a:solidFill>
              </a:rPr>
              <a:t>vaničkovém</a:t>
            </a:r>
            <a:r>
              <a:rPr lang="cs-CZ" sz="2400" dirty="0"/>
              <a:t> uspořádání.</a:t>
            </a:r>
          </a:p>
        </p:txBody>
      </p:sp>
      <p:graphicFrame>
        <p:nvGraphicFramePr>
          <p:cNvPr id="4" name="Objekt 3">
            <a:extLst>
              <a:ext uri="{FF2B5EF4-FFF2-40B4-BE49-F238E27FC236}">
                <a16:creationId xmlns:a16="http://schemas.microsoft.com/office/drawing/2014/main" id="{C165269C-1944-452F-AD96-FBFD6F77FC4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366754" y="4562756"/>
          <a:ext cx="3637191" cy="18512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809" name="CS ChemDraw Drawing" r:id="rId7" imgW="1147277" imgH="584831" progId="ChemDraw.Document.6.0">
                  <p:embed/>
                </p:oleObj>
              </mc:Choice>
              <mc:Fallback>
                <p:oleObj name="CS ChemDraw Drawing" r:id="rId7" imgW="1147277" imgH="584831" progId="ChemDraw.Document.6.0">
                  <p:embed/>
                  <p:pic>
                    <p:nvPicPr>
                      <p:cNvPr id="4" name="Objekt 3">
                        <a:extLst>
                          <a:ext uri="{FF2B5EF4-FFF2-40B4-BE49-F238E27FC236}">
                            <a16:creationId xmlns:a16="http://schemas.microsoft.com/office/drawing/2014/main" id="{C165269C-1944-452F-AD96-FBFD6F77FC4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366754" y="4562756"/>
                        <a:ext cx="3637191" cy="185129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" name="Zvuk 11">
            <a:hlinkClick r:id="" action="ppaction://media"/>
            <a:extLst>
              <a:ext uri="{FF2B5EF4-FFF2-40B4-BE49-F238E27FC236}">
                <a16:creationId xmlns:a16="http://schemas.microsoft.com/office/drawing/2014/main" id="{14E93C5C-1D45-40A0-B52E-6D3C254AB9E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7587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007"/>
    </mc:Choice>
    <mc:Fallback>
      <p:transition spd="slow" advTm="220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ovéPole 7">
            <a:extLst>
              <a:ext uri="{FF2B5EF4-FFF2-40B4-BE49-F238E27FC236}">
                <a16:creationId xmlns:a16="http://schemas.microsoft.com/office/drawing/2014/main" id="{D988FCE8-B90D-4DF6-9732-C1E13A843FCF}"/>
              </a:ext>
            </a:extLst>
          </p:cNvPr>
          <p:cNvSpPr txBox="1"/>
          <p:nvPr/>
        </p:nvSpPr>
        <p:spPr>
          <a:xfrm>
            <a:off x="119271" y="281715"/>
            <a:ext cx="119004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rgbClr val="FF0000"/>
                </a:solidFill>
              </a:rPr>
              <a:t>Příklad č. 12</a:t>
            </a:r>
          </a:p>
          <a:p>
            <a:r>
              <a:rPr lang="cs-CZ" sz="2400" dirty="0"/>
              <a:t>Kolik šestičlenných cyklů obsahuje následující molekula? Jaké je prostorové uspořádání tohoto šestičlenného cyklu (židlička/vanička)?</a:t>
            </a:r>
          </a:p>
        </p:txBody>
      </p:sp>
      <p:graphicFrame>
        <p:nvGraphicFramePr>
          <p:cNvPr id="2" name="Objekt 1">
            <a:extLst>
              <a:ext uri="{FF2B5EF4-FFF2-40B4-BE49-F238E27FC236}">
                <a16:creationId xmlns:a16="http://schemas.microsoft.com/office/drawing/2014/main" id="{3F64FFAB-27CA-4FD8-BF88-4A94BFD04FC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584562" y="1482043"/>
          <a:ext cx="1396203" cy="15896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13" name="CS ChemDraw Drawing" r:id="rId5" imgW="423245" imgH="482803" progId="ChemDraw.Document.6.0">
                  <p:embed/>
                </p:oleObj>
              </mc:Choice>
              <mc:Fallback>
                <p:oleObj name="CS ChemDraw Drawing" r:id="rId5" imgW="423245" imgH="482803" progId="ChemDraw.Document.6.0">
                  <p:embed/>
                  <p:pic>
                    <p:nvPicPr>
                      <p:cNvPr id="2" name="Objekt 1">
                        <a:extLst>
                          <a:ext uri="{FF2B5EF4-FFF2-40B4-BE49-F238E27FC236}">
                            <a16:creationId xmlns:a16="http://schemas.microsoft.com/office/drawing/2014/main" id="{3F64FFAB-27CA-4FD8-BF88-4A94BFD04FC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584562" y="1482043"/>
                        <a:ext cx="1396203" cy="158968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1C7B9EE5-0FB7-474B-9DD4-3522E515502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4214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025"/>
    </mc:Choice>
    <mc:Fallback>
      <p:transition spd="slow" advTm="140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ovéPole 7">
            <a:extLst>
              <a:ext uri="{FF2B5EF4-FFF2-40B4-BE49-F238E27FC236}">
                <a16:creationId xmlns:a16="http://schemas.microsoft.com/office/drawing/2014/main" id="{D988FCE8-B90D-4DF6-9732-C1E13A843FCF}"/>
              </a:ext>
            </a:extLst>
          </p:cNvPr>
          <p:cNvSpPr txBox="1"/>
          <p:nvPr/>
        </p:nvSpPr>
        <p:spPr>
          <a:xfrm>
            <a:off x="119271" y="281715"/>
            <a:ext cx="119004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rgbClr val="FF0000"/>
                </a:solidFill>
              </a:rPr>
              <a:t>Příklad č. 12</a:t>
            </a:r>
          </a:p>
          <a:p>
            <a:r>
              <a:rPr lang="cs-CZ" sz="2400" dirty="0"/>
              <a:t>Kolik šestičlenných cyklů obsahuje následující molekula? Jaké je prostorové uspořádání tohoto šestičlenného cyklu (židlička/vanička)?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47829793-A498-4BBC-8D5F-11F1AC9332DD}"/>
              </a:ext>
            </a:extLst>
          </p:cNvPr>
          <p:cNvSpPr txBox="1"/>
          <p:nvPr/>
        </p:nvSpPr>
        <p:spPr>
          <a:xfrm>
            <a:off x="119271" y="3217077"/>
            <a:ext cx="119004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Molekula obsahuje </a:t>
            </a:r>
            <a:r>
              <a:rPr lang="cs-CZ" sz="2400" dirty="0">
                <a:solidFill>
                  <a:srgbClr val="FF0000"/>
                </a:solidFill>
              </a:rPr>
              <a:t>2</a:t>
            </a:r>
            <a:r>
              <a:rPr lang="cs-CZ" sz="2400" dirty="0"/>
              <a:t> šestičlenný kruh.</a:t>
            </a:r>
          </a:p>
          <a:p>
            <a:endParaRPr lang="cs-CZ" sz="2400" dirty="0"/>
          </a:p>
          <a:p>
            <a:r>
              <a:rPr lang="cs-CZ" sz="2400" dirty="0"/>
              <a:t>Oba šestičlenné kruhy jsou uzamčeny ve </a:t>
            </a:r>
            <a:r>
              <a:rPr lang="cs-CZ" sz="2400" dirty="0">
                <a:solidFill>
                  <a:srgbClr val="FF0000"/>
                </a:solidFill>
              </a:rPr>
              <a:t>vaničkovém</a:t>
            </a:r>
            <a:r>
              <a:rPr lang="cs-CZ" sz="2400" dirty="0"/>
              <a:t> uspořádání.</a:t>
            </a:r>
          </a:p>
        </p:txBody>
      </p:sp>
      <p:graphicFrame>
        <p:nvGraphicFramePr>
          <p:cNvPr id="2" name="Objekt 1">
            <a:extLst>
              <a:ext uri="{FF2B5EF4-FFF2-40B4-BE49-F238E27FC236}">
                <a16:creationId xmlns:a16="http://schemas.microsoft.com/office/drawing/2014/main" id="{3F64FFAB-27CA-4FD8-BF88-4A94BFD04FC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584562" y="1482043"/>
          <a:ext cx="1396203" cy="15896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56" name="CS ChemDraw Drawing" r:id="rId5" imgW="423245" imgH="482803" progId="ChemDraw.Document.6.0">
                  <p:embed/>
                </p:oleObj>
              </mc:Choice>
              <mc:Fallback>
                <p:oleObj name="CS ChemDraw Drawing" r:id="rId5" imgW="423245" imgH="482803" progId="ChemDraw.Document.6.0">
                  <p:embed/>
                  <p:pic>
                    <p:nvPicPr>
                      <p:cNvPr id="2" name="Objekt 1">
                        <a:extLst>
                          <a:ext uri="{FF2B5EF4-FFF2-40B4-BE49-F238E27FC236}">
                            <a16:creationId xmlns:a16="http://schemas.microsoft.com/office/drawing/2014/main" id="{3F64FFAB-27CA-4FD8-BF88-4A94BFD04FC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584562" y="1482043"/>
                        <a:ext cx="1396203" cy="158968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kt 5">
            <a:extLst>
              <a:ext uri="{FF2B5EF4-FFF2-40B4-BE49-F238E27FC236}">
                <a16:creationId xmlns:a16="http://schemas.microsoft.com/office/drawing/2014/main" id="{686AFCCF-D638-4310-90EF-13334106449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373584" y="4562757"/>
          <a:ext cx="7214361" cy="20831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57" name="CS ChemDraw Drawing" r:id="rId7" imgW="2907609" imgH="839323" progId="ChemDraw.Document.6.0">
                  <p:embed/>
                </p:oleObj>
              </mc:Choice>
              <mc:Fallback>
                <p:oleObj name="CS ChemDraw Drawing" r:id="rId7" imgW="2907609" imgH="839323" progId="ChemDraw.Document.6.0">
                  <p:embed/>
                  <p:pic>
                    <p:nvPicPr>
                      <p:cNvPr id="6" name="Objekt 5">
                        <a:extLst>
                          <a:ext uri="{FF2B5EF4-FFF2-40B4-BE49-F238E27FC236}">
                            <a16:creationId xmlns:a16="http://schemas.microsoft.com/office/drawing/2014/main" id="{686AFCCF-D638-4310-90EF-13334106449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373584" y="4562757"/>
                        <a:ext cx="7214361" cy="208318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D46E6CBA-7638-470A-AC06-47041D03AD5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4862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746"/>
    </mc:Choice>
    <mc:Fallback>
      <p:transition spd="slow" advTm="107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ovéPole 7">
            <a:extLst>
              <a:ext uri="{FF2B5EF4-FFF2-40B4-BE49-F238E27FC236}">
                <a16:creationId xmlns:a16="http://schemas.microsoft.com/office/drawing/2014/main" id="{D988FCE8-B90D-4DF6-9732-C1E13A843FCF}"/>
              </a:ext>
            </a:extLst>
          </p:cNvPr>
          <p:cNvSpPr txBox="1"/>
          <p:nvPr/>
        </p:nvSpPr>
        <p:spPr>
          <a:xfrm>
            <a:off x="119271" y="281715"/>
            <a:ext cx="119004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rgbClr val="FF0000"/>
                </a:solidFill>
              </a:rPr>
              <a:t>Příklad č. 13</a:t>
            </a:r>
          </a:p>
          <a:p>
            <a:r>
              <a:rPr lang="cs-CZ" sz="2400" dirty="0"/>
              <a:t>Kolik šestičlenných cyklů obsahuje molekula </a:t>
            </a:r>
            <a:r>
              <a:rPr lang="cs-CZ" sz="2400" dirty="0" err="1">
                <a:solidFill>
                  <a:srgbClr val="002060"/>
                </a:solidFill>
              </a:rPr>
              <a:t>adamantanu</a:t>
            </a:r>
            <a:r>
              <a:rPr lang="cs-CZ" sz="2400" dirty="0"/>
              <a:t>? Jaké je prostorové uspořádání tohoto šestičlenného cyklu (židlička/vanička)?</a:t>
            </a:r>
          </a:p>
        </p:txBody>
      </p:sp>
      <p:graphicFrame>
        <p:nvGraphicFramePr>
          <p:cNvPr id="3" name="Objekt 2">
            <a:extLst>
              <a:ext uri="{FF2B5EF4-FFF2-40B4-BE49-F238E27FC236}">
                <a16:creationId xmlns:a16="http://schemas.microsoft.com/office/drawing/2014/main" id="{3FDA6316-F70E-4882-873D-FD621E9B6E4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867137" y="1629327"/>
          <a:ext cx="1480654" cy="18169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61" name="CS ChemDraw Drawing" r:id="rId5" imgW="467636" imgH="574051" progId="ChemDraw.Document.6.0">
                  <p:embed/>
                </p:oleObj>
              </mc:Choice>
              <mc:Fallback>
                <p:oleObj name="CS ChemDraw Drawing" r:id="rId5" imgW="467636" imgH="574051" progId="ChemDraw.Document.6.0">
                  <p:embed/>
                  <p:pic>
                    <p:nvPicPr>
                      <p:cNvPr id="3" name="Objekt 2">
                        <a:extLst>
                          <a:ext uri="{FF2B5EF4-FFF2-40B4-BE49-F238E27FC236}">
                            <a16:creationId xmlns:a16="http://schemas.microsoft.com/office/drawing/2014/main" id="{3FDA6316-F70E-4882-873D-FD621E9B6E4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867137" y="1629327"/>
                        <a:ext cx="1480654" cy="181693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" name="Zvuk 12">
            <a:hlinkClick r:id="" action="ppaction://media"/>
            <a:extLst>
              <a:ext uri="{FF2B5EF4-FFF2-40B4-BE49-F238E27FC236}">
                <a16:creationId xmlns:a16="http://schemas.microsoft.com/office/drawing/2014/main" id="{19D2C47B-BC94-4F4A-8F4D-38E1AC7886A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0455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570"/>
    </mc:Choice>
    <mc:Fallback>
      <p:transition spd="slow" advTm="135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8403FE6A-97BD-4C81-AB92-21AD511C1D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6101"/>
            <a:ext cx="10515600" cy="840823"/>
          </a:xfrm>
        </p:spPr>
        <p:txBody>
          <a:bodyPr>
            <a:normAutofit/>
          </a:bodyPr>
          <a:lstStyle/>
          <a:p>
            <a:pPr algn="ctr"/>
            <a:r>
              <a:rPr lang="cs-CZ" sz="3200" b="1" dirty="0"/>
              <a:t>Konformační analýza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232FA3F5-9EFD-47C5-BE82-88AE2C6C4F43}"/>
              </a:ext>
            </a:extLst>
          </p:cNvPr>
          <p:cNvSpPr txBox="1"/>
          <p:nvPr/>
        </p:nvSpPr>
        <p:spPr>
          <a:xfrm>
            <a:off x="437321" y="1005359"/>
            <a:ext cx="101710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chemeClr val="accent1">
                    <a:lumMod val="75000"/>
                  </a:schemeClr>
                </a:solidFill>
              </a:rPr>
              <a:t>Původ bariery konformačního pohybu</a:t>
            </a:r>
            <a:r>
              <a:rPr lang="cs-CZ" sz="2800" dirty="0"/>
              <a:t> 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3AC16440-40CE-4386-9223-7D166BD2E620}"/>
              </a:ext>
            </a:extLst>
          </p:cNvPr>
          <p:cNvSpPr txBox="1"/>
          <p:nvPr/>
        </p:nvSpPr>
        <p:spPr>
          <a:xfrm>
            <a:off x="437321" y="1817869"/>
            <a:ext cx="98912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FF0000"/>
                </a:solidFill>
              </a:rPr>
              <a:t>Sterická repulze substituentů </a:t>
            </a:r>
            <a:r>
              <a:rPr lang="cs-CZ" dirty="0"/>
              <a:t>v zákrytové konformaci. U ethanu cca 10 % velikosti bariery.</a:t>
            </a:r>
          </a:p>
        </p:txBody>
      </p:sp>
      <p:graphicFrame>
        <p:nvGraphicFramePr>
          <p:cNvPr id="3" name="Objekt 2">
            <a:extLst>
              <a:ext uri="{FF2B5EF4-FFF2-40B4-BE49-F238E27FC236}">
                <a16:creationId xmlns:a16="http://schemas.microsoft.com/office/drawing/2014/main" id="{01B8996B-41E5-4BC3-8186-4C572D2EDE4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00446590"/>
              </p:ext>
            </p:extLst>
          </p:nvPr>
        </p:nvGraphicFramePr>
        <p:xfrm>
          <a:off x="4184074" y="2327838"/>
          <a:ext cx="1676400" cy="13767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69" name="CS ChemDraw Drawing" r:id="rId5" imgW="1224962" imgH="1006803" progId="ChemDraw.Document.6.0">
                  <p:embed/>
                </p:oleObj>
              </mc:Choice>
              <mc:Fallback>
                <p:oleObj name="CS ChemDraw Drawing" r:id="rId5" imgW="1224962" imgH="1006803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184074" y="2327838"/>
                        <a:ext cx="1676400" cy="137673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ovéPole 7">
            <a:extLst>
              <a:ext uri="{FF2B5EF4-FFF2-40B4-BE49-F238E27FC236}">
                <a16:creationId xmlns:a16="http://schemas.microsoft.com/office/drawing/2014/main" id="{3CFCCFE5-B34D-4337-BDC9-3A716192C9D7}"/>
              </a:ext>
            </a:extLst>
          </p:cNvPr>
          <p:cNvSpPr txBox="1"/>
          <p:nvPr/>
        </p:nvSpPr>
        <p:spPr>
          <a:xfrm>
            <a:off x="577228" y="4035197"/>
            <a:ext cx="111160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FF0000"/>
                </a:solidFill>
              </a:rPr>
              <a:t>Interakce zaplněného orbitalu </a:t>
            </a:r>
            <a:r>
              <a:rPr lang="cs-CZ" dirty="0">
                <a:solidFill>
                  <a:srgbClr val="FF0000"/>
                </a:solidFill>
                <a:latin typeface="Symbol" panose="05050102010706020507" pitchFamily="18" charset="2"/>
              </a:rPr>
              <a:t>s</a:t>
            </a:r>
            <a:r>
              <a:rPr lang="cs-CZ" dirty="0">
                <a:solidFill>
                  <a:srgbClr val="FF0000"/>
                </a:solidFill>
              </a:rPr>
              <a:t>-vazby C</a:t>
            </a:r>
            <a:r>
              <a:rPr lang="cs-CZ" dirty="0">
                <a:solidFill>
                  <a:srgbClr val="FF0000"/>
                </a:solidFill>
                <a:latin typeface="Symbol" panose="05050102010706020507" pitchFamily="18" charset="2"/>
              </a:rPr>
              <a:t>-</a:t>
            </a:r>
            <a:r>
              <a:rPr lang="cs-CZ" dirty="0">
                <a:solidFill>
                  <a:srgbClr val="FF0000"/>
                </a:solidFill>
              </a:rPr>
              <a:t>H s prázdným </a:t>
            </a:r>
            <a:r>
              <a:rPr lang="cs-CZ" dirty="0" err="1">
                <a:solidFill>
                  <a:srgbClr val="FF0000"/>
                </a:solidFill>
              </a:rPr>
              <a:t>protivazebným</a:t>
            </a:r>
            <a:r>
              <a:rPr lang="cs-CZ" dirty="0">
                <a:solidFill>
                  <a:srgbClr val="FF0000"/>
                </a:solidFill>
              </a:rPr>
              <a:t> </a:t>
            </a:r>
            <a:r>
              <a:rPr lang="cs-CZ" dirty="0">
                <a:solidFill>
                  <a:srgbClr val="FF0000"/>
                </a:solidFill>
                <a:latin typeface="Symbol" panose="05050102010706020507" pitchFamily="18" charset="2"/>
              </a:rPr>
              <a:t>s*</a:t>
            </a:r>
            <a:r>
              <a:rPr lang="cs-CZ" dirty="0">
                <a:solidFill>
                  <a:srgbClr val="FF0000"/>
                </a:solidFill>
              </a:rPr>
              <a:t>-orbitalem</a:t>
            </a:r>
            <a:r>
              <a:rPr lang="cs-CZ" dirty="0"/>
              <a:t> ve střídavé konformaci. U ethanu cca 90 % velikosti bariery.</a:t>
            </a:r>
          </a:p>
        </p:txBody>
      </p:sp>
      <p:graphicFrame>
        <p:nvGraphicFramePr>
          <p:cNvPr id="9" name="Objekt 8">
            <a:extLst>
              <a:ext uri="{FF2B5EF4-FFF2-40B4-BE49-F238E27FC236}">
                <a16:creationId xmlns:a16="http://schemas.microsoft.com/office/drawing/2014/main" id="{1BA8C289-ABEF-4C17-88DF-264B9043861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32603174"/>
              </p:ext>
            </p:extLst>
          </p:nvPr>
        </p:nvGraphicFramePr>
        <p:xfrm>
          <a:off x="4100943" y="4733585"/>
          <a:ext cx="2222211" cy="17782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70" name="CS ChemDraw Drawing" r:id="rId7" imgW="1477914" imgH="1182367" progId="ChemDraw.Document.6.0">
                  <p:embed/>
                </p:oleObj>
              </mc:Choice>
              <mc:Fallback>
                <p:oleObj name="CS ChemDraw Drawing" r:id="rId7" imgW="1477914" imgH="1182367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100943" y="4733585"/>
                        <a:ext cx="2222211" cy="177824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7" name="Zvuk 26">
            <a:hlinkClick r:id="" action="ppaction://media"/>
            <a:extLst>
              <a:ext uri="{FF2B5EF4-FFF2-40B4-BE49-F238E27FC236}">
                <a16:creationId xmlns:a16="http://schemas.microsoft.com/office/drawing/2014/main" id="{971B907F-5841-4647-AB0E-1254C14EEE7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263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385"/>
    </mc:Choice>
    <mc:Fallback xmlns="">
      <p:transition spd="slow" advTm="903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ovéPole 7">
            <a:extLst>
              <a:ext uri="{FF2B5EF4-FFF2-40B4-BE49-F238E27FC236}">
                <a16:creationId xmlns:a16="http://schemas.microsoft.com/office/drawing/2014/main" id="{D988FCE8-B90D-4DF6-9732-C1E13A843FCF}"/>
              </a:ext>
            </a:extLst>
          </p:cNvPr>
          <p:cNvSpPr txBox="1"/>
          <p:nvPr/>
        </p:nvSpPr>
        <p:spPr>
          <a:xfrm>
            <a:off x="119271" y="281715"/>
            <a:ext cx="119004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rgbClr val="FF0000"/>
                </a:solidFill>
              </a:rPr>
              <a:t>Příklad č. 13</a:t>
            </a:r>
          </a:p>
          <a:p>
            <a:r>
              <a:rPr lang="cs-CZ" sz="2400" dirty="0"/>
              <a:t>Kolik šestičlenných cyklů obsahuje molekula </a:t>
            </a:r>
            <a:r>
              <a:rPr lang="cs-CZ" sz="2400" dirty="0" err="1">
                <a:solidFill>
                  <a:srgbClr val="002060"/>
                </a:solidFill>
              </a:rPr>
              <a:t>adamantanu</a:t>
            </a:r>
            <a:r>
              <a:rPr lang="cs-CZ" sz="2400" dirty="0"/>
              <a:t>? Jaké je prostorové uspořádání tohoto šestičlenného cyklu (židlička/vanička)?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47829793-A498-4BBC-8D5F-11F1AC9332DD}"/>
              </a:ext>
            </a:extLst>
          </p:cNvPr>
          <p:cNvSpPr txBox="1"/>
          <p:nvPr/>
        </p:nvSpPr>
        <p:spPr>
          <a:xfrm>
            <a:off x="119271" y="4038711"/>
            <a:ext cx="1190045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Molekula obsahuje </a:t>
            </a:r>
            <a:r>
              <a:rPr lang="cs-CZ" sz="2400" dirty="0">
                <a:solidFill>
                  <a:srgbClr val="FF0000"/>
                </a:solidFill>
              </a:rPr>
              <a:t>3</a:t>
            </a:r>
            <a:r>
              <a:rPr lang="cs-CZ" sz="2400" dirty="0"/>
              <a:t> šestičlenné kruhy.</a:t>
            </a:r>
          </a:p>
          <a:p>
            <a:endParaRPr lang="cs-CZ" sz="2400" dirty="0"/>
          </a:p>
          <a:p>
            <a:r>
              <a:rPr lang="cs-CZ" sz="2400" dirty="0"/>
              <a:t>Všechny šestičlenné kruhy jsou uzamčeny v </a:t>
            </a:r>
            <a:r>
              <a:rPr lang="cs-CZ" sz="2400" dirty="0">
                <a:solidFill>
                  <a:srgbClr val="FF0000"/>
                </a:solidFill>
              </a:rPr>
              <a:t>židličkovém</a:t>
            </a:r>
            <a:r>
              <a:rPr lang="cs-CZ" sz="2400" dirty="0"/>
              <a:t> uspořádání.</a:t>
            </a:r>
          </a:p>
          <a:p>
            <a:endParaRPr lang="cs-CZ" sz="2400" dirty="0"/>
          </a:p>
          <a:p>
            <a:r>
              <a:rPr lang="cs-CZ" sz="2400" dirty="0" err="1"/>
              <a:t>Adamantan</a:t>
            </a:r>
            <a:r>
              <a:rPr lang="cs-CZ" sz="2400" dirty="0"/>
              <a:t> je naprosto nejstabilnějším isomerem o sumárním vzorci C</a:t>
            </a:r>
            <a:r>
              <a:rPr lang="cs-CZ" sz="2400" baseline="-25000" dirty="0"/>
              <a:t>10</a:t>
            </a:r>
            <a:r>
              <a:rPr lang="cs-CZ" sz="2400" dirty="0"/>
              <a:t>H</a:t>
            </a:r>
            <a:r>
              <a:rPr lang="cs-CZ" sz="2400" baseline="-25000" dirty="0"/>
              <a:t>16</a:t>
            </a:r>
          </a:p>
        </p:txBody>
      </p:sp>
      <p:graphicFrame>
        <p:nvGraphicFramePr>
          <p:cNvPr id="2" name="Objekt 1">
            <a:extLst>
              <a:ext uri="{FF2B5EF4-FFF2-40B4-BE49-F238E27FC236}">
                <a16:creationId xmlns:a16="http://schemas.microsoft.com/office/drawing/2014/main" id="{E66CC78F-16C5-4878-92D5-1FB76CD6EAC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8254610"/>
              </p:ext>
            </p:extLst>
          </p:nvPr>
        </p:nvGraphicFramePr>
        <p:xfrm>
          <a:off x="821429" y="1586707"/>
          <a:ext cx="9925259" cy="20579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885" name="CS ChemDraw Drawing" r:id="rId5" imgW="2809643" imgH="583291" progId="ChemDraw.Document.6.0">
                  <p:embed/>
                </p:oleObj>
              </mc:Choice>
              <mc:Fallback>
                <p:oleObj name="CS ChemDraw Drawing" r:id="rId5" imgW="2809643" imgH="583291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821429" y="1586707"/>
                        <a:ext cx="9925259" cy="205795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5" name="Zvuk 24">
            <a:hlinkClick r:id="" action="ppaction://media"/>
            <a:extLst>
              <a:ext uri="{FF2B5EF4-FFF2-40B4-BE49-F238E27FC236}">
                <a16:creationId xmlns:a16="http://schemas.microsoft.com/office/drawing/2014/main" id="{F17E6E9F-7327-435C-AD1C-EEE10D0570D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9855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2168"/>
    </mc:Choice>
    <mc:Fallback>
      <p:transition spd="slow" advTm="521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8403FE6A-97BD-4C81-AB92-21AD511C1D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6101"/>
            <a:ext cx="10515600" cy="840823"/>
          </a:xfrm>
        </p:spPr>
        <p:txBody>
          <a:bodyPr>
            <a:normAutofit/>
          </a:bodyPr>
          <a:lstStyle/>
          <a:p>
            <a:pPr algn="ctr"/>
            <a:r>
              <a:rPr lang="cs-CZ" sz="3200" b="1" dirty="0"/>
              <a:t>Konformační analýza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232FA3F5-9EFD-47C5-BE82-88AE2C6C4F43}"/>
              </a:ext>
            </a:extLst>
          </p:cNvPr>
          <p:cNvSpPr txBox="1"/>
          <p:nvPr/>
        </p:nvSpPr>
        <p:spPr>
          <a:xfrm>
            <a:off x="437322" y="949939"/>
            <a:ext cx="112510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rgbClr val="FF0000"/>
                </a:solidFill>
              </a:rPr>
              <a:t>Příklad č. 1</a:t>
            </a:r>
          </a:p>
          <a:p>
            <a:r>
              <a:rPr lang="cs-CZ" sz="2400" dirty="0"/>
              <a:t>Načrtněte závislost vnitřní energie molekuly na torzním úhlu při rotaci kolem vazby C</a:t>
            </a:r>
            <a:r>
              <a:rPr lang="cs-CZ" sz="2400" baseline="-25000" dirty="0"/>
              <a:t>2</a:t>
            </a:r>
            <a:r>
              <a:rPr lang="cs-CZ" sz="2400" dirty="0"/>
              <a:t>-C</a:t>
            </a:r>
            <a:r>
              <a:rPr lang="cs-CZ" sz="2400" baseline="-25000" dirty="0"/>
              <a:t>3</a:t>
            </a:r>
            <a:r>
              <a:rPr lang="cs-CZ" sz="2400" dirty="0"/>
              <a:t> v molekule butanu.</a:t>
            </a:r>
          </a:p>
        </p:txBody>
      </p:sp>
      <p:graphicFrame>
        <p:nvGraphicFramePr>
          <p:cNvPr id="2" name="Objekt 1">
            <a:extLst>
              <a:ext uri="{FF2B5EF4-FFF2-40B4-BE49-F238E27FC236}">
                <a16:creationId xmlns:a16="http://schemas.microsoft.com/office/drawing/2014/main" id="{7DAAA4AF-51E0-4C15-A2AB-53B84E6C1DC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5359144"/>
              </p:ext>
            </p:extLst>
          </p:nvPr>
        </p:nvGraphicFramePr>
        <p:xfrm>
          <a:off x="1075233" y="2758175"/>
          <a:ext cx="8998225" cy="4099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3" name="CS ChemDraw Drawing" r:id="rId6" imgW="4007434" imgH="1825335" progId="ChemDraw.Document.6.0">
                  <p:embed/>
                </p:oleObj>
              </mc:Choice>
              <mc:Fallback>
                <p:oleObj name="CS ChemDraw Drawing" r:id="rId6" imgW="4007434" imgH="1825335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075233" y="2758175"/>
                        <a:ext cx="8998225" cy="40998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7" name="Zvuk 16">
            <a:hlinkClick r:id="" action="ppaction://media"/>
            <a:extLst>
              <a:ext uri="{FF2B5EF4-FFF2-40B4-BE49-F238E27FC236}">
                <a16:creationId xmlns:a16="http://schemas.microsoft.com/office/drawing/2014/main" id="{8F13F097-2CB8-4889-83C7-9DE970DEB55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1157992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874"/>
    </mc:Choice>
    <mc:Fallback xmlns="">
      <p:transition spd="slow" advTm="238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id="{232FA3F5-9EFD-47C5-BE82-88AE2C6C4F43}"/>
              </a:ext>
            </a:extLst>
          </p:cNvPr>
          <p:cNvSpPr txBox="1"/>
          <p:nvPr/>
        </p:nvSpPr>
        <p:spPr>
          <a:xfrm>
            <a:off x="437322" y="281715"/>
            <a:ext cx="112378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rgbClr val="FF0000"/>
                </a:solidFill>
              </a:rPr>
              <a:t>Příklad č. 1</a:t>
            </a:r>
          </a:p>
          <a:p>
            <a:r>
              <a:rPr lang="cs-CZ" sz="2400" dirty="0"/>
              <a:t>Načrtněte závislost vnitřní energie molekuly na torzním úhlu při rotaci kolem vazby C</a:t>
            </a:r>
            <a:r>
              <a:rPr lang="cs-CZ" sz="2400" baseline="-25000" dirty="0"/>
              <a:t>2</a:t>
            </a:r>
            <a:r>
              <a:rPr lang="cs-CZ" sz="2400" dirty="0"/>
              <a:t>-C</a:t>
            </a:r>
            <a:r>
              <a:rPr lang="cs-CZ" sz="2400" baseline="-25000" dirty="0"/>
              <a:t>3</a:t>
            </a:r>
            <a:r>
              <a:rPr lang="cs-CZ" sz="2400" dirty="0"/>
              <a:t> v molekule butanu.</a:t>
            </a:r>
          </a:p>
        </p:txBody>
      </p:sp>
      <p:graphicFrame>
        <p:nvGraphicFramePr>
          <p:cNvPr id="9" name="Objekt 8">
            <a:extLst>
              <a:ext uri="{FF2B5EF4-FFF2-40B4-BE49-F238E27FC236}">
                <a16:creationId xmlns:a16="http://schemas.microsoft.com/office/drawing/2014/main" id="{09C595D0-5926-4D48-B7F3-3A682C9142C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681532" y="1403633"/>
          <a:ext cx="6163529" cy="18212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17" name="CS ChemDraw Drawing" r:id="rId6" imgW="7354361" imgH="2172999" progId="ChemDraw.Document.6.0">
                  <p:embed/>
                </p:oleObj>
              </mc:Choice>
              <mc:Fallback>
                <p:oleObj name="CS ChemDraw Drawing" r:id="rId6" imgW="7354361" imgH="2172999" progId="ChemDraw.Document.6.0">
                  <p:embed/>
                  <p:pic>
                    <p:nvPicPr>
                      <p:cNvPr id="9" name="Objekt 8">
                        <a:extLst>
                          <a:ext uri="{FF2B5EF4-FFF2-40B4-BE49-F238E27FC236}">
                            <a16:creationId xmlns:a16="http://schemas.microsoft.com/office/drawing/2014/main" id="{09C595D0-5926-4D48-B7F3-3A682C9142C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681532" y="1403633"/>
                        <a:ext cx="6163529" cy="182125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kt 10">
            <a:extLst>
              <a:ext uri="{FF2B5EF4-FFF2-40B4-BE49-F238E27FC236}">
                <a16:creationId xmlns:a16="http://schemas.microsoft.com/office/drawing/2014/main" id="{6A2EEBAE-7C8F-421F-A1FB-EC27F90D95E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988147" y="3224887"/>
          <a:ext cx="7625501" cy="31936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18" name="CS ChemDraw Drawing" r:id="rId8" imgW="4946533" imgH="2072127" progId="ChemDraw.Document.6.0">
                  <p:embed/>
                </p:oleObj>
              </mc:Choice>
              <mc:Fallback>
                <p:oleObj name="CS ChemDraw Drawing" r:id="rId8" imgW="4946533" imgH="2072127" progId="ChemDraw.Document.6.0">
                  <p:embed/>
                  <p:pic>
                    <p:nvPicPr>
                      <p:cNvPr id="11" name="Objekt 10">
                        <a:extLst>
                          <a:ext uri="{FF2B5EF4-FFF2-40B4-BE49-F238E27FC236}">
                            <a16:creationId xmlns:a16="http://schemas.microsoft.com/office/drawing/2014/main" id="{6A2EEBAE-7C8F-421F-A1FB-EC27F90D95E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988147" y="3224887"/>
                        <a:ext cx="7625501" cy="319360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kt 14">
            <a:extLst>
              <a:ext uri="{FF2B5EF4-FFF2-40B4-BE49-F238E27FC236}">
                <a16:creationId xmlns:a16="http://schemas.microsoft.com/office/drawing/2014/main" id="{9E60C085-3C37-4893-AD20-E3164A368E2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197107" y="3428999"/>
          <a:ext cx="346075" cy="347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19" name="CS ChemDraw Drawing" r:id="rId10" imgW="345561" imgH="347279" progId="ChemDraw.Document.6.0">
                  <p:embed/>
                </p:oleObj>
              </mc:Choice>
              <mc:Fallback>
                <p:oleObj name="CS ChemDraw Drawing" r:id="rId10" imgW="345561" imgH="347279" progId="ChemDraw.Document.6.0">
                  <p:embed/>
                  <p:pic>
                    <p:nvPicPr>
                      <p:cNvPr id="15" name="Objekt 14">
                        <a:extLst>
                          <a:ext uri="{FF2B5EF4-FFF2-40B4-BE49-F238E27FC236}">
                            <a16:creationId xmlns:a16="http://schemas.microsoft.com/office/drawing/2014/main" id="{9E60C085-3C37-4893-AD20-E3164A368E2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2197107" y="3428999"/>
                        <a:ext cx="346075" cy="3476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kt 15">
            <a:extLst>
              <a:ext uri="{FF2B5EF4-FFF2-40B4-BE49-F238E27FC236}">
                <a16:creationId xmlns:a16="http://schemas.microsoft.com/office/drawing/2014/main" id="{EADF336C-6EDD-4371-93BD-9284BB7D966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424360" y="4665443"/>
          <a:ext cx="347663" cy="347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20" name="CS ChemDraw Drawing" r:id="rId12" imgW="347092" imgH="346894" progId="ChemDraw.Document.6.0">
                  <p:embed/>
                </p:oleObj>
              </mc:Choice>
              <mc:Fallback>
                <p:oleObj name="CS ChemDraw Drawing" r:id="rId12" imgW="347092" imgH="346894" progId="ChemDraw.Document.6.0">
                  <p:embed/>
                  <p:pic>
                    <p:nvPicPr>
                      <p:cNvPr id="16" name="Objekt 15">
                        <a:extLst>
                          <a:ext uri="{FF2B5EF4-FFF2-40B4-BE49-F238E27FC236}">
                            <a16:creationId xmlns:a16="http://schemas.microsoft.com/office/drawing/2014/main" id="{EADF336C-6EDD-4371-93BD-9284BB7D966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3424360" y="4665443"/>
                        <a:ext cx="347663" cy="3476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kt 16">
            <a:extLst>
              <a:ext uri="{FF2B5EF4-FFF2-40B4-BE49-F238E27FC236}">
                <a16:creationId xmlns:a16="http://schemas.microsoft.com/office/drawing/2014/main" id="{BDF1274C-8D0C-40D7-89DF-54265FDC18D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393103" y="3805713"/>
          <a:ext cx="346075" cy="347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21" name="CS ChemDraw Drawing" r:id="rId14" imgW="345561" imgH="347279" progId="ChemDraw.Document.6.0">
                  <p:embed/>
                </p:oleObj>
              </mc:Choice>
              <mc:Fallback>
                <p:oleObj name="CS ChemDraw Drawing" r:id="rId14" imgW="345561" imgH="347279" progId="ChemDraw.Document.6.0">
                  <p:embed/>
                  <p:pic>
                    <p:nvPicPr>
                      <p:cNvPr id="17" name="Objekt 16">
                        <a:extLst>
                          <a:ext uri="{FF2B5EF4-FFF2-40B4-BE49-F238E27FC236}">
                            <a16:creationId xmlns:a16="http://schemas.microsoft.com/office/drawing/2014/main" id="{BDF1274C-8D0C-40D7-89DF-54265FDC18D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4393103" y="3805713"/>
                        <a:ext cx="346075" cy="3476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kt 17">
            <a:extLst>
              <a:ext uri="{FF2B5EF4-FFF2-40B4-BE49-F238E27FC236}">
                <a16:creationId xmlns:a16="http://schemas.microsoft.com/office/drawing/2014/main" id="{56FAEAAC-650A-4B14-A588-D2C0FB70A0B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690819" y="3782263"/>
          <a:ext cx="346075" cy="347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22" name="CS ChemDraw Drawing" r:id="rId15" imgW="345561" imgH="347279" progId="ChemDraw.Document.6.0">
                  <p:embed/>
                </p:oleObj>
              </mc:Choice>
              <mc:Fallback>
                <p:oleObj name="CS ChemDraw Drawing" r:id="rId15" imgW="345561" imgH="347279" progId="ChemDraw.Document.6.0">
                  <p:embed/>
                  <p:pic>
                    <p:nvPicPr>
                      <p:cNvPr id="18" name="Objekt 17">
                        <a:extLst>
                          <a:ext uri="{FF2B5EF4-FFF2-40B4-BE49-F238E27FC236}">
                            <a16:creationId xmlns:a16="http://schemas.microsoft.com/office/drawing/2014/main" id="{56FAEAAC-650A-4B14-A588-D2C0FB70A0B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6690819" y="3782263"/>
                        <a:ext cx="346075" cy="3476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kt 18">
            <a:extLst>
              <a:ext uri="{FF2B5EF4-FFF2-40B4-BE49-F238E27FC236}">
                <a16:creationId xmlns:a16="http://schemas.microsoft.com/office/drawing/2014/main" id="{D27725DE-B099-48F6-96FA-C64DEFE5D14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621226" y="4817843"/>
          <a:ext cx="347663" cy="347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23" name="CS ChemDraw Drawing" r:id="rId16" imgW="347092" imgH="346894" progId="ChemDraw.Document.6.0">
                  <p:embed/>
                </p:oleObj>
              </mc:Choice>
              <mc:Fallback>
                <p:oleObj name="CS ChemDraw Drawing" r:id="rId16" imgW="347092" imgH="346894" progId="ChemDraw.Document.6.0">
                  <p:embed/>
                  <p:pic>
                    <p:nvPicPr>
                      <p:cNvPr id="19" name="Objekt 18">
                        <a:extLst>
                          <a:ext uri="{FF2B5EF4-FFF2-40B4-BE49-F238E27FC236}">
                            <a16:creationId xmlns:a16="http://schemas.microsoft.com/office/drawing/2014/main" id="{D27725DE-B099-48F6-96FA-C64DEFE5D14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7621226" y="4817843"/>
                        <a:ext cx="347663" cy="3476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kt 19">
            <a:extLst>
              <a:ext uri="{FF2B5EF4-FFF2-40B4-BE49-F238E27FC236}">
                <a16:creationId xmlns:a16="http://schemas.microsoft.com/office/drawing/2014/main" id="{F36718E7-1A28-47AA-9E9C-BE3F94A533D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785486" y="3423134"/>
          <a:ext cx="346075" cy="347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24" name="CS ChemDraw Drawing" r:id="rId17" imgW="345561" imgH="347279" progId="ChemDraw.Document.6.0">
                  <p:embed/>
                </p:oleObj>
              </mc:Choice>
              <mc:Fallback>
                <p:oleObj name="CS ChemDraw Drawing" r:id="rId17" imgW="345561" imgH="347279" progId="ChemDraw.Document.6.0">
                  <p:embed/>
                  <p:pic>
                    <p:nvPicPr>
                      <p:cNvPr id="20" name="Objekt 19">
                        <a:extLst>
                          <a:ext uri="{FF2B5EF4-FFF2-40B4-BE49-F238E27FC236}">
                            <a16:creationId xmlns:a16="http://schemas.microsoft.com/office/drawing/2014/main" id="{F36718E7-1A28-47AA-9E9C-BE3F94A533D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8785486" y="3423134"/>
                        <a:ext cx="346075" cy="3476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kt 20">
            <a:extLst>
              <a:ext uri="{FF2B5EF4-FFF2-40B4-BE49-F238E27FC236}">
                <a16:creationId xmlns:a16="http://schemas.microsoft.com/office/drawing/2014/main" id="{C195154E-483F-467A-9898-DA8C85B50A5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528653" y="5556399"/>
          <a:ext cx="347663" cy="347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25" name="CS ChemDraw Drawing" r:id="rId18" imgW="347092" imgH="346894" progId="ChemDraw.Document.6.0">
                  <p:embed/>
                </p:oleObj>
              </mc:Choice>
              <mc:Fallback>
                <p:oleObj name="CS ChemDraw Drawing" r:id="rId18" imgW="347092" imgH="346894" progId="ChemDraw.Document.6.0">
                  <p:embed/>
                  <p:pic>
                    <p:nvPicPr>
                      <p:cNvPr id="21" name="Objekt 20">
                        <a:extLst>
                          <a:ext uri="{FF2B5EF4-FFF2-40B4-BE49-F238E27FC236}">
                            <a16:creationId xmlns:a16="http://schemas.microsoft.com/office/drawing/2014/main" id="{C195154E-483F-467A-9898-DA8C85B50A5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5528653" y="5556399"/>
                        <a:ext cx="347663" cy="3476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3" name="Zvuk 32">
            <a:hlinkClick r:id="" action="ppaction://media"/>
            <a:extLst>
              <a:ext uri="{FF2B5EF4-FFF2-40B4-BE49-F238E27FC236}">
                <a16:creationId xmlns:a16="http://schemas.microsoft.com/office/drawing/2014/main" id="{7DA72C1A-532C-491F-A075-BEA81369A00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296152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7094"/>
    </mc:Choice>
    <mc:Fallback xmlns="">
      <p:transition spd="slow" advTm="1070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id="{232FA3F5-9EFD-47C5-BE82-88AE2C6C4F43}"/>
              </a:ext>
            </a:extLst>
          </p:cNvPr>
          <p:cNvSpPr txBox="1"/>
          <p:nvPr/>
        </p:nvSpPr>
        <p:spPr>
          <a:xfrm>
            <a:off x="437321" y="281715"/>
            <a:ext cx="113795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rgbClr val="FF0000"/>
                </a:solidFill>
              </a:rPr>
              <a:t>Příklad č. 1</a:t>
            </a:r>
          </a:p>
          <a:p>
            <a:r>
              <a:rPr lang="cs-CZ" sz="2400" dirty="0"/>
              <a:t>Načrtněte závislost vnitřní energie molekuly na torzním úhlu při rotaci kolem vazby C2-C3 v molekule butanu.</a:t>
            </a:r>
          </a:p>
        </p:txBody>
      </p:sp>
      <p:graphicFrame>
        <p:nvGraphicFramePr>
          <p:cNvPr id="9" name="Objekt 8">
            <a:extLst>
              <a:ext uri="{FF2B5EF4-FFF2-40B4-BE49-F238E27FC236}">
                <a16:creationId xmlns:a16="http://schemas.microsoft.com/office/drawing/2014/main" id="{09C595D0-5926-4D48-B7F3-3A682C9142C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681532" y="1386048"/>
          <a:ext cx="6163529" cy="18212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9" name="CS ChemDraw Drawing" r:id="rId5" imgW="7354361" imgH="2172999" progId="ChemDraw.Document.6.0">
                  <p:embed/>
                </p:oleObj>
              </mc:Choice>
              <mc:Fallback>
                <p:oleObj name="CS ChemDraw Drawing" r:id="rId5" imgW="7354361" imgH="2172999" progId="ChemDraw.Document.6.0">
                  <p:embed/>
                  <p:pic>
                    <p:nvPicPr>
                      <p:cNvPr id="9" name="Objekt 8">
                        <a:extLst>
                          <a:ext uri="{FF2B5EF4-FFF2-40B4-BE49-F238E27FC236}">
                            <a16:creationId xmlns:a16="http://schemas.microsoft.com/office/drawing/2014/main" id="{09C595D0-5926-4D48-B7F3-3A682C9142C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681532" y="1386048"/>
                        <a:ext cx="6163529" cy="182125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Obrázek 1">
            <a:extLst>
              <a:ext uri="{FF2B5EF4-FFF2-40B4-BE49-F238E27FC236}">
                <a16:creationId xmlns:a16="http://schemas.microsoft.com/office/drawing/2014/main" id="{D39535B6-EB87-4265-A0D9-DF6DEC8D8D9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85051" y="3182815"/>
            <a:ext cx="6635989" cy="3675185"/>
          </a:xfrm>
          <a:prstGeom prst="rect">
            <a:avLst/>
          </a:prstGeom>
        </p:spPr>
      </p:pic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D82717C6-3C1B-4DF9-8214-266AF6973EC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412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82"/>
    </mc:Choice>
    <mc:Fallback xmlns="">
      <p:transition spd="slow" advTm="21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id="{232FA3F5-9EFD-47C5-BE82-88AE2C6C4F43}"/>
              </a:ext>
            </a:extLst>
          </p:cNvPr>
          <p:cNvSpPr txBox="1"/>
          <p:nvPr/>
        </p:nvSpPr>
        <p:spPr>
          <a:xfrm>
            <a:off x="437321" y="281715"/>
            <a:ext cx="113795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>
                <a:solidFill>
                  <a:srgbClr val="002060"/>
                </a:solidFill>
              </a:rPr>
              <a:t>Označení orientace referenčních skupin v konformacích</a:t>
            </a:r>
          </a:p>
        </p:txBody>
      </p:sp>
      <p:graphicFrame>
        <p:nvGraphicFramePr>
          <p:cNvPr id="3" name="Objekt 2">
            <a:extLst>
              <a:ext uri="{FF2B5EF4-FFF2-40B4-BE49-F238E27FC236}">
                <a16:creationId xmlns:a16="http://schemas.microsoft.com/office/drawing/2014/main" id="{21D6DC97-9790-4F83-BC94-024C0276CD1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653326" y="1158142"/>
          <a:ext cx="5244489" cy="49780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13" name="CS ChemDraw Drawing" r:id="rId5" imgW="2281161" imgH="2165299" progId="ChemDraw.Document.6.0">
                  <p:embed/>
                </p:oleObj>
              </mc:Choice>
              <mc:Fallback>
                <p:oleObj name="CS ChemDraw Drawing" r:id="rId5" imgW="2281161" imgH="2165299" progId="ChemDraw.Document.6.0">
                  <p:embed/>
                  <p:pic>
                    <p:nvPicPr>
                      <p:cNvPr id="3" name="Objekt 2">
                        <a:extLst>
                          <a:ext uri="{FF2B5EF4-FFF2-40B4-BE49-F238E27FC236}">
                            <a16:creationId xmlns:a16="http://schemas.microsoft.com/office/drawing/2014/main" id="{21D6DC97-9790-4F83-BC94-024C0276CD1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653326" y="1158142"/>
                        <a:ext cx="5244489" cy="497806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6" name="Zvuk 25">
            <a:hlinkClick r:id="" action="ppaction://media"/>
            <a:extLst>
              <a:ext uri="{FF2B5EF4-FFF2-40B4-BE49-F238E27FC236}">
                <a16:creationId xmlns:a16="http://schemas.microsoft.com/office/drawing/2014/main" id="{7E9009F8-3C5E-4FAB-B2E6-1F1BC721982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493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227"/>
    </mc:Choice>
    <mc:Fallback xmlns="">
      <p:transition spd="slow" advTm="832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>
            <a:extLst>
              <a:ext uri="{FF2B5EF4-FFF2-40B4-BE49-F238E27FC236}">
                <a16:creationId xmlns:a16="http://schemas.microsoft.com/office/drawing/2014/main" id="{21D6DC97-9790-4F83-BC94-024C0276CD1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34211" y="4589585"/>
          <a:ext cx="2074880" cy="19694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56" name="CS ChemDraw Drawing" r:id="rId5" imgW="2281161" imgH="2165299" progId="ChemDraw.Document.6.0">
                  <p:embed/>
                </p:oleObj>
              </mc:Choice>
              <mc:Fallback>
                <p:oleObj name="CS ChemDraw Drawing" r:id="rId5" imgW="2281161" imgH="2165299" progId="ChemDraw.Document.6.0">
                  <p:embed/>
                  <p:pic>
                    <p:nvPicPr>
                      <p:cNvPr id="3" name="Objekt 2">
                        <a:extLst>
                          <a:ext uri="{FF2B5EF4-FFF2-40B4-BE49-F238E27FC236}">
                            <a16:creationId xmlns:a16="http://schemas.microsoft.com/office/drawing/2014/main" id="{21D6DC97-9790-4F83-BC94-024C0276CD1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34211" y="4589585"/>
                        <a:ext cx="2074880" cy="196947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Obdélník 1">
            <a:extLst>
              <a:ext uri="{FF2B5EF4-FFF2-40B4-BE49-F238E27FC236}">
                <a16:creationId xmlns:a16="http://schemas.microsoft.com/office/drawing/2014/main" id="{312B06FA-7113-45E6-962F-AEE17C47F771}"/>
              </a:ext>
            </a:extLst>
          </p:cNvPr>
          <p:cNvSpPr/>
          <p:nvPr/>
        </p:nvSpPr>
        <p:spPr>
          <a:xfrm>
            <a:off x="437320" y="445220"/>
            <a:ext cx="1155538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b="1" dirty="0">
                <a:solidFill>
                  <a:srgbClr val="FF0000"/>
                </a:solidFill>
              </a:rPr>
              <a:t>Příklad č. 2</a:t>
            </a:r>
          </a:p>
          <a:p>
            <a:r>
              <a:rPr lang="cs-CZ" sz="2400" dirty="0"/>
              <a:t>Nazvěte následující konformace butanu</a:t>
            </a:r>
          </a:p>
        </p:txBody>
      </p:sp>
      <p:graphicFrame>
        <p:nvGraphicFramePr>
          <p:cNvPr id="4" name="Objekt 3">
            <a:extLst>
              <a:ext uri="{FF2B5EF4-FFF2-40B4-BE49-F238E27FC236}">
                <a16:creationId xmlns:a16="http://schemas.microsoft.com/office/drawing/2014/main" id="{D9B469EB-E310-43E7-AB6B-40AB097D505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37320" y="1614146"/>
          <a:ext cx="11010516" cy="17796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57" name="CS ChemDraw Drawing" r:id="rId7" imgW="6098785" imgH="985627" progId="ChemDraw.Document.6.0">
                  <p:embed/>
                </p:oleObj>
              </mc:Choice>
              <mc:Fallback>
                <p:oleObj name="CS ChemDraw Drawing" r:id="rId7" imgW="6098785" imgH="985627" progId="ChemDraw.Document.6.0">
                  <p:embed/>
                  <p:pic>
                    <p:nvPicPr>
                      <p:cNvPr id="4" name="Objekt 3">
                        <a:extLst>
                          <a:ext uri="{FF2B5EF4-FFF2-40B4-BE49-F238E27FC236}">
                            <a16:creationId xmlns:a16="http://schemas.microsoft.com/office/drawing/2014/main" id="{D9B469EB-E310-43E7-AB6B-40AB097D505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37320" y="1614146"/>
                        <a:ext cx="11010516" cy="177967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2688B102-B502-4654-81C6-E47BF58799D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104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91"/>
    </mc:Choice>
    <mc:Fallback xmlns="">
      <p:transition spd="slow" advTm="79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7|7|23|18.5|26.1|0.7|1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7|19.6|21.5|18.5|14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45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6.3|35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7"/>
</p:tagLst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444</TotalTime>
  <Words>909</Words>
  <Application>Microsoft Office PowerPoint</Application>
  <PresentationFormat>Širokoúhlá obrazovka</PresentationFormat>
  <Paragraphs>139</Paragraphs>
  <Slides>40</Slides>
  <Notes>0</Notes>
  <HiddenSlides>0</HiddenSlides>
  <MMClips>40</MMClips>
  <ScaleCrop>false</ScaleCrop>
  <HeadingPairs>
    <vt:vector size="8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40</vt:i4>
      </vt:variant>
    </vt:vector>
  </HeadingPairs>
  <TitlesOfParts>
    <vt:vector size="46" baseType="lpstr">
      <vt:lpstr>Arial</vt:lpstr>
      <vt:lpstr>Calibri</vt:lpstr>
      <vt:lpstr>Calibri Light</vt:lpstr>
      <vt:lpstr>Symbol</vt:lpstr>
      <vt:lpstr>Motiv Office</vt:lpstr>
      <vt:lpstr>CS ChemDraw Drawing</vt:lpstr>
      <vt:lpstr>Konformační analýza</vt:lpstr>
      <vt:lpstr>Konformační analýza</vt:lpstr>
      <vt:lpstr>Konformační analýza</vt:lpstr>
      <vt:lpstr>Konformační analýza</vt:lpstr>
      <vt:lpstr>Konformační analýza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Konformační analýza</dc:title>
  <dc:creator>literak</dc:creator>
  <cp:lastModifiedBy>literak</cp:lastModifiedBy>
  <cp:revision>27</cp:revision>
  <dcterms:created xsi:type="dcterms:W3CDTF">2020-03-18T10:24:57Z</dcterms:created>
  <dcterms:modified xsi:type="dcterms:W3CDTF">2020-03-25T13:30:40Z</dcterms:modified>
</cp:coreProperties>
</file>