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63" r:id="rId4"/>
    <p:sldId id="300" r:id="rId5"/>
    <p:sldId id="264" r:id="rId6"/>
    <p:sldId id="265" r:id="rId7"/>
    <p:sldId id="266" r:id="rId8"/>
    <p:sldId id="301" r:id="rId9"/>
    <p:sldId id="267" r:id="rId10"/>
    <p:sldId id="302" r:id="rId11"/>
    <p:sldId id="268" r:id="rId12"/>
    <p:sldId id="303" r:id="rId13"/>
    <p:sldId id="269" r:id="rId14"/>
    <p:sldId id="304" r:id="rId15"/>
    <p:sldId id="270" r:id="rId16"/>
    <p:sldId id="305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terak" initials="l" lastIdx="2" clrIdx="0">
    <p:extLst>
      <p:ext uri="{19B8F6BF-5375-455C-9EA6-DF929625EA0E}">
        <p15:presenceInfo xmlns:p15="http://schemas.microsoft.com/office/powerpoint/2012/main" userId="litera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image" Target="../media/image16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image" Target="../media/image26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3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image" Target="../media/image31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902563-221A-4947-B9AA-ED174D5256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7338B52-7F24-4A97-8F7E-A33C3A88AD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EF8FC49-F9AB-4398-A5CB-B72FC3828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5888-A8C1-4479-AD85-53160FC9BDAB}" type="datetimeFigureOut">
              <a:rPr lang="cs-CZ" smtClean="0"/>
              <a:t>20. 3. 2020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1C1F813-A19D-4716-B507-377C1C98A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129C45C-2D3C-4390-B1B6-F900F535D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E68B8-248F-40A2-9B49-47412218DE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9903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A2954A-C1A6-4B2F-9D87-8F9AD8874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6F34EC6-0587-42CC-998F-759EBC35E1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F14C1A4-CBB3-438C-A65E-FE9D06021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5888-A8C1-4479-AD85-53160FC9BDAB}" type="datetimeFigureOut">
              <a:rPr lang="cs-CZ" smtClean="0"/>
              <a:t>20. 3. 2020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F78486B-0121-466B-B0A2-6C6A50017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E5BD4B3-6A5F-4305-83B4-F6E98BC05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E68B8-248F-40A2-9B49-47412218DE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808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49825E2-BAF0-41F4-BA07-FD61F51E27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52AD4B2-BFF6-44ED-B0D3-FDAE4C33AF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59278B6-3558-49D3-9A75-1AEA20CAF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5888-A8C1-4479-AD85-53160FC9BDAB}" type="datetimeFigureOut">
              <a:rPr lang="cs-CZ" smtClean="0"/>
              <a:t>20. 3. 2020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62B18AA-39B2-4EA7-B460-9B4D9178A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4569C2D-6331-4C92-BAB3-58FD1E57F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E68B8-248F-40A2-9B49-47412218DE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0785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2CB75A-B74C-4EB4-8330-AF609709B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AB142E-3AB3-40F9-82B6-2BA9CF201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0C7C2A9-73F9-4DF8-A54D-12405CBB7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5888-A8C1-4479-AD85-53160FC9BDAB}" type="datetimeFigureOut">
              <a:rPr lang="cs-CZ" smtClean="0"/>
              <a:t>20. 3. 2020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7E03960-01FF-4218-8604-BF608D820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DA4BE00-9B08-4CD2-8712-8188EEEDD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E68B8-248F-40A2-9B49-47412218DE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7763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DC0099-3118-45CC-89DC-9A0DD6FC5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29B5AF0-5F01-41F1-83B1-FEBFB2D0BE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95B8651-F576-4BA5-A719-712C9E488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5888-A8C1-4479-AD85-53160FC9BDAB}" type="datetimeFigureOut">
              <a:rPr lang="cs-CZ" smtClean="0"/>
              <a:t>20. 3. 2020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140A9A5-0333-455F-897B-B8A4931F2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5A4A5F1-2824-4C88-BC94-36588C520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E68B8-248F-40A2-9B49-47412218DE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3864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A32F98-D262-4DB9-98F7-FA03D2FEF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012D70-B05B-49ED-8EC0-129D6BAB89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673A3BE-0637-4183-8C4E-0617602780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320EA01-9974-4C41-9723-3C62F34E6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5888-A8C1-4479-AD85-53160FC9BDAB}" type="datetimeFigureOut">
              <a:rPr lang="cs-CZ" smtClean="0"/>
              <a:t>20. 3. 2020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B272040-7F14-42A5-9DFF-623973677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E0B138D-07A2-40AB-93E0-870DE0DA9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E68B8-248F-40A2-9B49-47412218DE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B23856-1840-40D1-B7D8-8B1AA947C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8D6B47A-DE91-477C-945F-2597D57E2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8FB5C24-2DF2-4792-BC05-13B8721E4A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1A3C08E-18E2-4B1B-8400-D35ABE2CD9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FCEEFE6-8DB0-41B2-A660-269E485F69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FFEA517-A6DD-416A-B824-09344B837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5888-A8C1-4479-AD85-53160FC9BDAB}" type="datetimeFigureOut">
              <a:rPr lang="cs-CZ" smtClean="0"/>
              <a:t>20. 3. 2020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22913EA-504E-491E-967A-BBD067456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4A0B4FC-D068-4964-8162-D04289F18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E68B8-248F-40A2-9B49-47412218DE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3437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AFA9FF-F299-4006-A806-F6E99019F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130245D-7D22-4280-A1F1-FD4624D7A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5888-A8C1-4479-AD85-53160FC9BDAB}" type="datetimeFigureOut">
              <a:rPr lang="cs-CZ" smtClean="0"/>
              <a:t>20. 3. 2020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8045B7C-D109-4A36-B2F0-8B7CEC77C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6C4B42A-93FF-487A-99C3-E72E553D5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E68B8-248F-40A2-9B49-47412218DE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503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988CE96-9EBE-43CE-9584-76055EC00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5888-A8C1-4479-AD85-53160FC9BDAB}" type="datetimeFigureOut">
              <a:rPr lang="cs-CZ" smtClean="0"/>
              <a:t>20. 3. 2020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57CD7C4-50C1-4A31-A2B2-9E8CE8D2E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BD3E968-4D79-4D74-BC80-793988F91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E68B8-248F-40A2-9B49-47412218DE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8265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57DF33-6C03-4AB8-A811-67B42BA6A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E202EBF-548C-4FC9-B706-8F8B0E263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60266B8-4C2A-4C41-8BC8-8BD46A541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8B293DB-0345-4BD2-AA46-1E9BA8149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5888-A8C1-4479-AD85-53160FC9BDAB}" type="datetimeFigureOut">
              <a:rPr lang="cs-CZ" smtClean="0"/>
              <a:t>20. 3. 2020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6EC5A6E-A93E-4EE8-9D12-189622AD5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DA3CC3F-45D7-4DDD-A272-86E41C836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E68B8-248F-40A2-9B49-47412218DE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5563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257DC4-2224-4A7E-B643-205D6536C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1B4F525-B229-469F-95DF-34509CEAF4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5E092BA-6EE5-42B2-BBE3-B3FD829C9F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9BEE41C-4358-410E-AF6A-753DB3BC8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5888-A8C1-4479-AD85-53160FC9BDAB}" type="datetimeFigureOut">
              <a:rPr lang="cs-CZ" smtClean="0"/>
              <a:t>20. 3. 2020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DF7DB96-3D59-419A-BDCF-DC8C9D501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C27443B-D1C6-4012-9482-48AE47D41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E68B8-248F-40A2-9B49-47412218DE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1351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3000D2B-C413-4C73-B7F3-DBA84C090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3DC10B2-841A-40B5-B4D4-A9A9B2B36C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81D1570-449D-4100-924B-89808FA7BE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395888-A8C1-4479-AD85-53160FC9BDAB}" type="datetimeFigureOut">
              <a:rPr lang="cs-CZ" smtClean="0"/>
              <a:t>20. 3. 2020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C2F4123-1194-4A5E-B54E-3DBA769780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7D0586A-7E96-45B3-9AB1-9A1D666214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0E68B8-248F-40A2-9B49-47412218DE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8749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3.png"/><Relationship Id="rId2" Type="http://schemas.microsoft.com/office/2007/relationships/media" Target="../media/media10.m4a"/><Relationship Id="rId1" Type="http://schemas.openxmlformats.org/officeDocument/2006/relationships/vmlDrawing" Target="../drawings/vmlDrawing9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6.bin"/><Relationship Id="rId4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3.png"/><Relationship Id="rId2" Type="http://schemas.microsoft.com/office/2007/relationships/media" Target="../media/media11.m4a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7.bin"/><Relationship Id="rId4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3.png"/><Relationship Id="rId2" Type="http://schemas.microsoft.com/office/2007/relationships/media" Target="../media/media12.m4a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7.bin"/><Relationship Id="rId4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3.png"/><Relationship Id="rId2" Type="http://schemas.microsoft.com/office/2007/relationships/media" Target="../media/media13.m4a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8.bin"/><Relationship Id="rId4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3.png"/><Relationship Id="rId2" Type="http://schemas.microsoft.com/office/2007/relationships/media" Target="../media/media14.m4a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8.bin"/><Relationship Id="rId4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3.png"/><Relationship Id="rId2" Type="http://schemas.microsoft.com/office/2007/relationships/media" Target="../media/media15.m4a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9.bin"/><Relationship Id="rId4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3.png"/><Relationship Id="rId2" Type="http://schemas.microsoft.com/office/2007/relationships/media" Target="../media/media16.m4a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9.bin"/><Relationship Id="rId4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7.m4a"/><Relationship Id="rId7" Type="http://schemas.openxmlformats.org/officeDocument/2006/relationships/image" Target="../media/image13.emf"/><Relationship Id="rId2" Type="http://schemas.microsoft.com/office/2007/relationships/media" Target="../media/media17.m4a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7" Type="http://schemas.openxmlformats.org/officeDocument/2006/relationships/image" Target="../media/image3.png"/><Relationship Id="rId2" Type="http://schemas.microsoft.com/office/2007/relationships/media" Target="../media/media18.m4a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11.bin"/><Relationship Id="rId4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audio" Target="../media/media19.m4a"/><Relationship Id="rId7" Type="http://schemas.openxmlformats.org/officeDocument/2006/relationships/oleObject" Target="../embeddings/oleObject13.bin"/><Relationship Id="rId2" Type="http://schemas.microsoft.com/office/2007/relationships/media" Target="../media/media19.m4a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12.bin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3.png"/><Relationship Id="rId2" Type="http://schemas.microsoft.com/office/2007/relationships/media" Target="../media/media2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7" Type="http://schemas.openxmlformats.org/officeDocument/2006/relationships/image" Target="../media/image3.png"/><Relationship Id="rId2" Type="http://schemas.microsoft.com/office/2007/relationships/media" Target="../media/media20.m4a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14.bin"/><Relationship Id="rId4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7" Type="http://schemas.openxmlformats.org/officeDocument/2006/relationships/image" Target="../media/image3.png"/><Relationship Id="rId2" Type="http://schemas.microsoft.com/office/2007/relationships/media" Target="../media/media21.m4a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15.bin"/><Relationship Id="rId4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7" Type="http://schemas.openxmlformats.org/officeDocument/2006/relationships/image" Target="../media/image3.png"/><Relationship Id="rId2" Type="http://schemas.microsoft.com/office/2007/relationships/media" Target="../media/media22.m4a"/><Relationship Id="rId1" Type="http://schemas.openxmlformats.org/officeDocument/2006/relationships/vmlDrawing" Target="../drawings/vmlDrawing21.v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16.bin"/><Relationship Id="rId4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7" Type="http://schemas.openxmlformats.org/officeDocument/2006/relationships/image" Target="../media/image3.png"/><Relationship Id="rId2" Type="http://schemas.microsoft.com/office/2007/relationships/media" Target="../media/media23.m4a"/><Relationship Id="rId1" Type="http://schemas.openxmlformats.org/officeDocument/2006/relationships/vmlDrawing" Target="../drawings/vmlDrawing22.v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17.bin"/><Relationship Id="rId4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7" Type="http://schemas.openxmlformats.org/officeDocument/2006/relationships/image" Target="../media/image3.png"/><Relationship Id="rId2" Type="http://schemas.microsoft.com/office/2007/relationships/media" Target="../media/media24.m4a"/><Relationship Id="rId1" Type="http://schemas.openxmlformats.org/officeDocument/2006/relationships/vmlDrawing" Target="../drawings/vmlDrawing23.vml"/><Relationship Id="rId6" Type="http://schemas.openxmlformats.org/officeDocument/2006/relationships/image" Target="../media/image22.emf"/><Relationship Id="rId5" Type="http://schemas.openxmlformats.org/officeDocument/2006/relationships/oleObject" Target="../embeddings/oleObject18.bin"/><Relationship Id="rId4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7" Type="http://schemas.openxmlformats.org/officeDocument/2006/relationships/image" Target="../media/image3.png"/><Relationship Id="rId2" Type="http://schemas.microsoft.com/office/2007/relationships/media" Target="../media/media25.m4a"/><Relationship Id="rId1" Type="http://schemas.openxmlformats.org/officeDocument/2006/relationships/vmlDrawing" Target="../drawings/vmlDrawing24.vml"/><Relationship Id="rId6" Type="http://schemas.openxmlformats.org/officeDocument/2006/relationships/image" Target="../media/image23.emf"/><Relationship Id="rId5" Type="http://schemas.openxmlformats.org/officeDocument/2006/relationships/oleObject" Target="../embeddings/oleObject19.bin"/><Relationship Id="rId4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7" Type="http://schemas.openxmlformats.org/officeDocument/2006/relationships/image" Target="../media/image3.png"/><Relationship Id="rId2" Type="http://schemas.microsoft.com/office/2007/relationships/media" Target="../media/media26.m4a"/><Relationship Id="rId1" Type="http://schemas.openxmlformats.org/officeDocument/2006/relationships/vmlDrawing" Target="../drawings/vmlDrawing25.vml"/><Relationship Id="rId6" Type="http://schemas.openxmlformats.org/officeDocument/2006/relationships/image" Target="../media/image24.emf"/><Relationship Id="rId5" Type="http://schemas.openxmlformats.org/officeDocument/2006/relationships/oleObject" Target="../embeddings/oleObject20.bin"/><Relationship Id="rId4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7" Type="http://schemas.openxmlformats.org/officeDocument/2006/relationships/image" Target="../media/image3.png"/><Relationship Id="rId2" Type="http://schemas.microsoft.com/office/2007/relationships/media" Target="../media/media27.m4a"/><Relationship Id="rId1" Type="http://schemas.openxmlformats.org/officeDocument/2006/relationships/vmlDrawing" Target="../drawings/vmlDrawing26.v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21.bin"/><Relationship Id="rId4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3" Type="http://schemas.microsoft.com/office/2007/relationships/media" Target="../media/media28.m4a"/><Relationship Id="rId7" Type="http://schemas.openxmlformats.org/officeDocument/2006/relationships/image" Target="../media/image26.emf"/><Relationship Id="rId2" Type="http://schemas.openxmlformats.org/officeDocument/2006/relationships/tags" Target="../tags/tag1.xml"/><Relationship Id="rId1" Type="http://schemas.openxmlformats.org/officeDocument/2006/relationships/vmlDrawing" Target="../drawings/vmlDrawing27.vml"/><Relationship Id="rId6" Type="http://schemas.openxmlformats.org/officeDocument/2006/relationships/oleObject" Target="../embeddings/oleObject22.bin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3.png"/><Relationship Id="rId4" Type="http://schemas.openxmlformats.org/officeDocument/2006/relationships/audio" Target="../media/media28.m4a"/><Relationship Id="rId9" Type="http://schemas.openxmlformats.org/officeDocument/2006/relationships/image" Target="../media/image27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4a"/><Relationship Id="rId7" Type="http://schemas.openxmlformats.org/officeDocument/2006/relationships/image" Target="../media/image3.png"/><Relationship Id="rId2" Type="http://schemas.microsoft.com/office/2007/relationships/media" Target="../media/media29.m4a"/><Relationship Id="rId1" Type="http://schemas.openxmlformats.org/officeDocument/2006/relationships/vmlDrawing" Target="../drawings/vmlDrawing28.vml"/><Relationship Id="rId6" Type="http://schemas.openxmlformats.org/officeDocument/2006/relationships/image" Target="../media/image28.emf"/><Relationship Id="rId5" Type="http://schemas.openxmlformats.org/officeDocument/2006/relationships/oleObject" Target="../embeddings/oleObject24.bin"/><Relationship Id="rId4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3.png"/><Relationship Id="rId2" Type="http://schemas.microsoft.com/office/2007/relationships/media" Target="../media/media3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m4a"/><Relationship Id="rId7" Type="http://schemas.openxmlformats.org/officeDocument/2006/relationships/image" Target="../media/image3.png"/><Relationship Id="rId2" Type="http://schemas.microsoft.com/office/2007/relationships/media" Target="../media/media30.m4a"/><Relationship Id="rId1" Type="http://schemas.openxmlformats.org/officeDocument/2006/relationships/vmlDrawing" Target="../drawings/vmlDrawing29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25.bin"/><Relationship Id="rId4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m4a"/><Relationship Id="rId7" Type="http://schemas.openxmlformats.org/officeDocument/2006/relationships/image" Target="../media/image3.png"/><Relationship Id="rId2" Type="http://schemas.microsoft.com/office/2007/relationships/media" Target="../media/media31.m4a"/><Relationship Id="rId1" Type="http://schemas.openxmlformats.org/officeDocument/2006/relationships/vmlDrawing" Target="../drawings/vmlDrawing30.vml"/><Relationship Id="rId6" Type="http://schemas.openxmlformats.org/officeDocument/2006/relationships/image" Target="../media/image30.emf"/><Relationship Id="rId5" Type="http://schemas.openxmlformats.org/officeDocument/2006/relationships/oleObject" Target="../embeddings/oleObject26.bin"/><Relationship Id="rId4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3" Type="http://schemas.microsoft.com/office/2007/relationships/media" Target="../media/media32.m4a"/><Relationship Id="rId7" Type="http://schemas.openxmlformats.org/officeDocument/2006/relationships/image" Target="../media/image31.emf"/><Relationship Id="rId2" Type="http://schemas.openxmlformats.org/officeDocument/2006/relationships/tags" Target="../tags/tag2.xml"/><Relationship Id="rId1" Type="http://schemas.openxmlformats.org/officeDocument/2006/relationships/vmlDrawing" Target="../drawings/vmlDrawing31.vml"/><Relationship Id="rId6" Type="http://schemas.openxmlformats.org/officeDocument/2006/relationships/oleObject" Target="../embeddings/oleObject27.bin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3.png"/><Relationship Id="rId4" Type="http://schemas.openxmlformats.org/officeDocument/2006/relationships/audio" Target="../media/media32.m4a"/><Relationship Id="rId9" Type="http://schemas.openxmlformats.org/officeDocument/2006/relationships/image" Target="../media/image3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m4a"/><Relationship Id="rId7" Type="http://schemas.openxmlformats.org/officeDocument/2006/relationships/image" Target="../media/image3.png"/><Relationship Id="rId2" Type="http://schemas.microsoft.com/office/2007/relationships/media" Target="../media/media33.m4a"/><Relationship Id="rId1" Type="http://schemas.openxmlformats.org/officeDocument/2006/relationships/vmlDrawing" Target="../drawings/vmlDrawing32.vml"/><Relationship Id="rId6" Type="http://schemas.openxmlformats.org/officeDocument/2006/relationships/image" Target="../media/image33.emf"/><Relationship Id="rId5" Type="http://schemas.openxmlformats.org/officeDocument/2006/relationships/oleObject" Target="../embeddings/oleObject29.bin"/><Relationship Id="rId4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m4a"/><Relationship Id="rId7" Type="http://schemas.openxmlformats.org/officeDocument/2006/relationships/image" Target="../media/image3.png"/><Relationship Id="rId2" Type="http://schemas.microsoft.com/office/2007/relationships/media" Target="../media/media34.m4a"/><Relationship Id="rId1" Type="http://schemas.openxmlformats.org/officeDocument/2006/relationships/vmlDrawing" Target="../drawings/vmlDrawing33.vml"/><Relationship Id="rId6" Type="http://schemas.openxmlformats.org/officeDocument/2006/relationships/image" Target="../media/image34.emf"/><Relationship Id="rId5" Type="http://schemas.openxmlformats.org/officeDocument/2006/relationships/oleObject" Target="../embeddings/oleObject30.bin"/><Relationship Id="rId4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m4a"/><Relationship Id="rId7" Type="http://schemas.openxmlformats.org/officeDocument/2006/relationships/image" Target="../media/image3.png"/><Relationship Id="rId2" Type="http://schemas.microsoft.com/office/2007/relationships/media" Target="../media/media35.m4a"/><Relationship Id="rId1" Type="http://schemas.openxmlformats.org/officeDocument/2006/relationships/vmlDrawing" Target="../drawings/vmlDrawing34.vml"/><Relationship Id="rId6" Type="http://schemas.openxmlformats.org/officeDocument/2006/relationships/image" Target="../media/image35.emf"/><Relationship Id="rId5" Type="http://schemas.openxmlformats.org/officeDocument/2006/relationships/oleObject" Target="../embeddings/oleObject31.bin"/><Relationship Id="rId4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6.m4a"/><Relationship Id="rId7" Type="http://schemas.openxmlformats.org/officeDocument/2006/relationships/image" Target="../media/image3.png"/><Relationship Id="rId2" Type="http://schemas.microsoft.com/office/2007/relationships/media" Target="../media/media36.m4a"/><Relationship Id="rId1" Type="http://schemas.openxmlformats.org/officeDocument/2006/relationships/vmlDrawing" Target="../drawings/vmlDrawing35.vml"/><Relationship Id="rId6" Type="http://schemas.openxmlformats.org/officeDocument/2006/relationships/image" Target="../media/image36.emf"/><Relationship Id="rId5" Type="http://schemas.openxmlformats.org/officeDocument/2006/relationships/oleObject" Target="../embeddings/oleObject32.bin"/><Relationship Id="rId4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7.m4a"/><Relationship Id="rId7" Type="http://schemas.openxmlformats.org/officeDocument/2006/relationships/image" Target="../media/image3.png"/><Relationship Id="rId2" Type="http://schemas.microsoft.com/office/2007/relationships/media" Target="../media/media37.m4a"/><Relationship Id="rId1" Type="http://schemas.openxmlformats.org/officeDocument/2006/relationships/vmlDrawing" Target="../drawings/vmlDrawing36.vml"/><Relationship Id="rId6" Type="http://schemas.openxmlformats.org/officeDocument/2006/relationships/image" Target="../media/image37.emf"/><Relationship Id="rId5" Type="http://schemas.openxmlformats.org/officeDocument/2006/relationships/oleObject" Target="../embeddings/oleObject33.bin"/><Relationship Id="rId4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8.m4a"/><Relationship Id="rId7" Type="http://schemas.openxmlformats.org/officeDocument/2006/relationships/image" Target="../media/image3.png"/><Relationship Id="rId2" Type="http://schemas.microsoft.com/office/2007/relationships/media" Target="../media/media38.m4a"/><Relationship Id="rId1" Type="http://schemas.openxmlformats.org/officeDocument/2006/relationships/vmlDrawing" Target="../drawings/vmlDrawing37.vml"/><Relationship Id="rId6" Type="http://schemas.openxmlformats.org/officeDocument/2006/relationships/image" Target="../media/image38.emf"/><Relationship Id="rId5" Type="http://schemas.openxmlformats.org/officeDocument/2006/relationships/oleObject" Target="../embeddings/oleObject34.bin"/><Relationship Id="rId4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3.png"/><Relationship Id="rId2" Type="http://schemas.microsoft.com/office/2007/relationships/media" Target="../media/media4.m4a"/><Relationship Id="rId1" Type="http://schemas.openxmlformats.org/officeDocument/2006/relationships/vmlDrawing" Target="../drawings/vmlDrawing3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media40.m4a"/><Relationship Id="rId7" Type="http://schemas.openxmlformats.org/officeDocument/2006/relationships/image" Target="../media/image3.png"/><Relationship Id="rId2" Type="http://schemas.microsoft.com/office/2007/relationships/media" Target="../media/media40.m4a"/><Relationship Id="rId1" Type="http://schemas.openxmlformats.org/officeDocument/2006/relationships/vmlDrawing" Target="../drawings/vmlDrawing38.vml"/><Relationship Id="rId6" Type="http://schemas.openxmlformats.org/officeDocument/2006/relationships/image" Target="../media/image39.emf"/><Relationship Id="rId5" Type="http://schemas.openxmlformats.org/officeDocument/2006/relationships/oleObject" Target="../embeddings/oleObject35.bin"/><Relationship Id="rId4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media41.m4a"/><Relationship Id="rId7" Type="http://schemas.openxmlformats.org/officeDocument/2006/relationships/image" Target="../media/image3.png"/><Relationship Id="rId2" Type="http://schemas.microsoft.com/office/2007/relationships/media" Target="../media/media41.m4a"/><Relationship Id="rId1" Type="http://schemas.openxmlformats.org/officeDocument/2006/relationships/vmlDrawing" Target="../drawings/vmlDrawing39.vml"/><Relationship Id="rId6" Type="http://schemas.openxmlformats.org/officeDocument/2006/relationships/image" Target="../media/image40.emf"/><Relationship Id="rId5" Type="http://schemas.openxmlformats.org/officeDocument/2006/relationships/oleObject" Target="../embeddings/oleObject36.bin"/><Relationship Id="rId4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media42.m4a"/><Relationship Id="rId7" Type="http://schemas.openxmlformats.org/officeDocument/2006/relationships/image" Target="../media/image3.png"/><Relationship Id="rId2" Type="http://schemas.microsoft.com/office/2007/relationships/media" Target="../media/media42.m4a"/><Relationship Id="rId1" Type="http://schemas.openxmlformats.org/officeDocument/2006/relationships/vmlDrawing" Target="../drawings/vmlDrawing40.vml"/><Relationship Id="rId6" Type="http://schemas.openxmlformats.org/officeDocument/2006/relationships/image" Target="../media/image41.emf"/><Relationship Id="rId5" Type="http://schemas.openxmlformats.org/officeDocument/2006/relationships/oleObject" Target="../embeddings/oleObject37.bin"/><Relationship Id="rId4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3.m4a"/><Relationship Id="rId7" Type="http://schemas.openxmlformats.org/officeDocument/2006/relationships/image" Target="../media/image3.png"/><Relationship Id="rId2" Type="http://schemas.microsoft.com/office/2007/relationships/media" Target="../media/media43.m4a"/><Relationship Id="rId1" Type="http://schemas.openxmlformats.org/officeDocument/2006/relationships/vmlDrawing" Target="../drawings/vmlDrawing41.vml"/><Relationship Id="rId6" Type="http://schemas.openxmlformats.org/officeDocument/2006/relationships/image" Target="../media/image42.emf"/><Relationship Id="rId5" Type="http://schemas.openxmlformats.org/officeDocument/2006/relationships/oleObject" Target="../embeddings/oleObject38.bin"/><Relationship Id="rId4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4.m4a"/><Relationship Id="rId7" Type="http://schemas.openxmlformats.org/officeDocument/2006/relationships/image" Target="../media/image3.png"/><Relationship Id="rId2" Type="http://schemas.microsoft.com/office/2007/relationships/media" Target="../media/media44.m4a"/><Relationship Id="rId1" Type="http://schemas.openxmlformats.org/officeDocument/2006/relationships/vmlDrawing" Target="../drawings/vmlDrawing42.vml"/><Relationship Id="rId6" Type="http://schemas.openxmlformats.org/officeDocument/2006/relationships/image" Target="../media/image43.emf"/><Relationship Id="rId5" Type="http://schemas.openxmlformats.org/officeDocument/2006/relationships/oleObject" Target="../embeddings/oleObject39.bin"/><Relationship Id="rId4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5.m4a"/><Relationship Id="rId7" Type="http://schemas.openxmlformats.org/officeDocument/2006/relationships/image" Target="../media/image3.png"/><Relationship Id="rId2" Type="http://schemas.microsoft.com/office/2007/relationships/media" Target="../media/media45.m4a"/><Relationship Id="rId1" Type="http://schemas.openxmlformats.org/officeDocument/2006/relationships/vmlDrawing" Target="../drawings/vmlDrawing43.vml"/><Relationship Id="rId6" Type="http://schemas.openxmlformats.org/officeDocument/2006/relationships/image" Target="../media/image44.emf"/><Relationship Id="rId5" Type="http://schemas.openxmlformats.org/officeDocument/2006/relationships/oleObject" Target="../embeddings/oleObject40.bin"/><Relationship Id="rId4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3.png"/><Relationship Id="rId2" Type="http://schemas.microsoft.com/office/2007/relationships/media" Target="../media/media5.m4a"/><Relationship Id="rId1" Type="http://schemas.openxmlformats.org/officeDocument/2006/relationships/vmlDrawing" Target="../drawings/vmlDrawing4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3.png"/><Relationship Id="rId2" Type="http://schemas.microsoft.com/office/2007/relationships/media" Target="../media/media6.m4a"/><Relationship Id="rId1" Type="http://schemas.openxmlformats.org/officeDocument/2006/relationships/vmlDrawing" Target="../drawings/vmlDrawing5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4.bin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3.png"/><Relationship Id="rId2" Type="http://schemas.microsoft.com/office/2007/relationships/media" Target="../media/media7.m4a"/><Relationship Id="rId1" Type="http://schemas.openxmlformats.org/officeDocument/2006/relationships/vmlDrawing" Target="../drawings/vmlDrawing6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5.bin"/><Relationship Id="rId4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3.png"/><Relationship Id="rId2" Type="http://schemas.microsoft.com/office/2007/relationships/media" Target="../media/media8.m4a"/><Relationship Id="rId1" Type="http://schemas.openxmlformats.org/officeDocument/2006/relationships/vmlDrawing" Target="../drawings/vmlDrawing7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5.bin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3.png"/><Relationship Id="rId2" Type="http://schemas.microsoft.com/office/2007/relationships/media" Target="../media/media9.m4a"/><Relationship Id="rId1" Type="http://schemas.openxmlformats.org/officeDocument/2006/relationships/vmlDrawing" Target="../drawings/vmlDrawing8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6.bin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232FA3F5-9EFD-47C5-BE82-88AE2C6C4F43}"/>
              </a:ext>
            </a:extLst>
          </p:cNvPr>
          <p:cNvSpPr txBox="1"/>
          <p:nvPr/>
        </p:nvSpPr>
        <p:spPr>
          <a:xfrm>
            <a:off x="357809" y="216581"/>
            <a:ext cx="11237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Isomery - </a:t>
            </a:r>
            <a:r>
              <a:rPr lang="cs-CZ" sz="2400" dirty="0"/>
              <a:t>různé molekuly, které mají stejný sumární vzorec.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15DE39CF-813A-4572-B2E4-209B592DA0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5018" y="822722"/>
            <a:ext cx="6174893" cy="547206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9F771C4D-DB73-4BB0-9A29-F275D29881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358" y="4363965"/>
            <a:ext cx="3174603" cy="2158730"/>
          </a:xfrm>
          <a:prstGeom prst="rect">
            <a:avLst/>
          </a:prstGeom>
        </p:spPr>
      </p:pic>
      <p:pic>
        <p:nvPicPr>
          <p:cNvPr id="13" name="Zvuk 12">
            <a:hlinkClick r:id="" action="ppaction://media"/>
            <a:extLst>
              <a:ext uri="{FF2B5EF4-FFF2-40B4-BE49-F238E27FC236}">
                <a16:creationId xmlns:a16="http://schemas.microsoft.com/office/drawing/2014/main" id="{AC0491D2-45F2-416C-AA46-48883D89B3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6F5CB0FC-8E1D-4FDF-9FBE-EBB4588B2AEA}"/>
              </a:ext>
            </a:extLst>
          </p:cNvPr>
          <p:cNvSpPr txBox="1"/>
          <p:nvPr/>
        </p:nvSpPr>
        <p:spPr>
          <a:xfrm>
            <a:off x="357809" y="1749287"/>
            <a:ext cx="3684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70C0"/>
                </a:solidFill>
              </a:rPr>
              <a:t>Konstituce </a:t>
            </a:r>
            <a:r>
              <a:rPr lang="cs-CZ" dirty="0"/>
              <a:t>– způsob, jakým jsou atomy v molekule spojeny vazbami</a:t>
            </a:r>
          </a:p>
        </p:txBody>
      </p:sp>
    </p:spTree>
    <p:extLst>
      <p:ext uri="{BB962C8B-B14F-4D97-AF65-F5344CB8AC3E}">
        <p14:creationId xmlns:p14="http://schemas.microsoft.com/office/powerpoint/2010/main" val="1157992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408"/>
    </mc:Choice>
    <mc:Fallback>
      <p:transition spd="slow" advTm="76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232FA3F5-9EFD-47C5-BE82-88AE2C6C4F43}"/>
              </a:ext>
            </a:extLst>
          </p:cNvPr>
          <p:cNvSpPr txBox="1"/>
          <p:nvPr/>
        </p:nvSpPr>
        <p:spPr>
          <a:xfrm>
            <a:off x="285337" y="349101"/>
            <a:ext cx="112378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Příklad č. 4 </a:t>
            </a:r>
          </a:p>
          <a:p>
            <a:r>
              <a:rPr lang="cs-CZ" sz="2400" dirty="0"/>
              <a:t>V jakém vztahu jsou následující dvojice molekul? Volte z následujících možností:</a:t>
            </a:r>
          </a:p>
          <a:p>
            <a:endParaRPr lang="cs-CZ" sz="2400" dirty="0"/>
          </a:p>
          <a:p>
            <a:pPr marL="457200" indent="-457200">
              <a:buFont typeface="+mj-lt"/>
              <a:buAutoNum type="alphaLcParenR"/>
            </a:pP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Identické </a:t>
            </a:r>
          </a:p>
          <a:p>
            <a:pPr marL="457200" indent="-457200">
              <a:buFont typeface="+mj-lt"/>
              <a:buAutoNum type="alphaLcParenR"/>
            </a:pP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Konstituční isomery</a:t>
            </a:r>
          </a:p>
          <a:p>
            <a:pPr marL="457200" indent="-457200">
              <a:buFont typeface="+mj-lt"/>
              <a:buAutoNum type="alphaLcParenR"/>
            </a:pP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Enantiomery</a:t>
            </a:r>
          </a:p>
          <a:p>
            <a:pPr marL="457200" indent="-457200">
              <a:buFont typeface="+mj-lt"/>
              <a:buAutoNum type="alphaLcParenR"/>
            </a:pPr>
            <a:r>
              <a:rPr lang="cs-CZ" sz="2400" dirty="0" err="1">
                <a:solidFill>
                  <a:schemeClr val="accent1">
                    <a:lumMod val="75000"/>
                  </a:schemeClr>
                </a:solidFill>
              </a:rPr>
              <a:t>Diastereomery</a:t>
            </a: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754747A2-C531-41A5-BE98-D42B07C3C02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73164" y="3317211"/>
          <a:ext cx="9719556" cy="28317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59" name="CS ChemDraw Drawing" r:id="rId5" imgW="3139131" imgH="914015" progId="ChemDraw.Document.6.0">
                  <p:embed/>
                </p:oleObj>
              </mc:Choice>
              <mc:Fallback>
                <p:oleObj name="CS ChemDraw Drawing" r:id="rId5" imgW="3139131" imgH="914015" progId="ChemDraw.Document.6.0">
                  <p:embed/>
                  <p:pic>
                    <p:nvPicPr>
                      <p:cNvPr id="3" name="Objekt 2">
                        <a:extLst>
                          <a:ext uri="{FF2B5EF4-FFF2-40B4-BE49-F238E27FC236}">
                            <a16:creationId xmlns:a16="http://schemas.microsoft.com/office/drawing/2014/main" id="{754747A2-C531-41A5-BE98-D42B07C3C02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73164" y="3317211"/>
                        <a:ext cx="9719556" cy="28317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7FD3D3C-D8E5-41A1-8D34-51BB83E5E59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418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45"/>
    </mc:Choice>
    <mc:Fallback>
      <p:transition spd="slow" advTm="14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232FA3F5-9EFD-47C5-BE82-88AE2C6C4F43}"/>
              </a:ext>
            </a:extLst>
          </p:cNvPr>
          <p:cNvSpPr txBox="1"/>
          <p:nvPr/>
        </p:nvSpPr>
        <p:spPr>
          <a:xfrm>
            <a:off x="285337" y="349101"/>
            <a:ext cx="112378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Příklad č. 5</a:t>
            </a:r>
          </a:p>
          <a:p>
            <a:r>
              <a:rPr lang="cs-CZ" sz="2400" dirty="0"/>
              <a:t>V jakém vztahu jsou následující dvojice molekul? Volte z následujících možností:</a:t>
            </a:r>
          </a:p>
          <a:p>
            <a:endParaRPr lang="cs-CZ" sz="2400" dirty="0"/>
          </a:p>
          <a:p>
            <a:pPr marL="457200" indent="-457200">
              <a:buFont typeface="+mj-lt"/>
              <a:buAutoNum type="alphaLcParenR"/>
            </a:pP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Identické </a:t>
            </a:r>
          </a:p>
          <a:p>
            <a:pPr marL="457200" indent="-457200">
              <a:buFont typeface="+mj-lt"/>
              <a:buAutoNum type="alphaLcParenR"/>
            </a:pP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Konstituční isomery</a:t>
            </a:r>
          </a:p>
          <a:p>
            <a:pPr marL="457200" indent="-457200">
              <a:buFont typeface="+mj-lt"/>
              <a:buAutoNum type="alphaLcParenR"/>
            </a:pP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Enantiomery</a:t>
            </a:r>
          </a:p>
          <a:p>
            <a:pPr marL="457200" indent="-457200">
              <a:buFont typeface="+mj-lt"/>
              <a:buAutoNum type="alphaLcParenR"/>
            </a:pPr>
            <a:r>
              <a:rPr lang="cs-CZ" sz="2400" dirty="0" err="1">
                <a:solidFill>
                  <a:schemeClr val="accent1">
                    <a:lumMod val="75000"/>
                  </a:schemeClr>
                </a:solidFill>
              </a:rPr>
              <a:t>Diastereomery</a:t>
            </a: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71559146-7BEA-4F47-8440-7AA0FB76C1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145988"/>
              </p:ext>
            </p:extLst>
          </p:nvPr>
        </p:nvGraphicFramePr>
        <p:xfrm>
          <a:off x="2491272" y="3429000"/>
          <a:ext cx="6825974" cy="29455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2" name="CS ChemDraw Drawing" r:id="rId5" imgW="2387546" imgH="1029903" progId="ChemDraw.Document.6.0">
                  <p:embed/>
                </p:oleObj>
              </mc:Choice>
              <mc:Fallback>
                <p:oleObj name="CS ChemDraw Drawing" r:id="rId5" imgW="2387546" imgH="1029903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91272" y="3429000"/>
                        <a:ext cx="6825974" cy="29455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E85AC06A-F112-436D-A10B-CC51D2C3787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854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32"/>
    </mc:Choice>
    <mc:Fallback>
      <p:transition spd="slow" advTm="11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232FA3F5-9EFD-47C5-BE82-88AE2C6C4F43}"/>
              </a:ext>
            </a:extLst>
          </p:cNvPr>
          <p:cNvSpPr txBox="1"/>
          <p:nvPr/>
        </p:nvSpPr>
        <p:spPr>
          <a:xfrm>
            <a:off x="285337" y="349101"/>
            <a:ext cx="112378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Příklad č. 5</a:t>
            </a:r>
          </a:p>
          <a:p>
            <a:r>
              <a:rPr lang="cs-CZ" sz="2400" dirty="0"/>
              <a:t>V jakém vztahu jsou následující dvojice molekul? Volte z následujících možností:</a:t>
            </a:r>
          </a:p>
          <a:p>
            <a:endParaRPr lang="cs-CZ" sz="2400" dirty="0"/>
          </a:p>
          <a:p>
            <a:pPr marL="457200" indent="-457200">
              <a:buFont typeface="+mj-lt"/>
              <a:buAutoNum type="alphaLcParenR"/>
            </a:pP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Identické </a:t>
            </a:r>
          </a:p>
          <a:p>
            <a:pPr marL="457200" indent="-457200">
              <a:buFont typeface="+mj-lt"/>
              <a:buAutoNum type="alphaLcParenR"/>
            </a:pP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Konstituční isomery</a:t>
            </a:r>
          </a:p>
          <a:p>
            <a:pPr marL="457200" indent="-457200">
              <a:buFont typeface="+mj-lt"/>
              <a:buAutoNum type="alphaLcParenR"/>
            </a:pP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Enantiomery</a:t>
            </a:r>
          </a:p>
          <a:p>
            <a:pPr marL="457200" indent="-457200">
              <a:buFont typeface="+mj-lt"/>
              <a:buAutoNum type="alphaLcParenR"/>
            </a:pPr>
            <a:r>
              <a:rPr lang="cs-CZ" sz="2400" dirty="0" err="1">
                <a:solidFill>
                  <a:schemeClr val="accent1">
                    <a:lumMod val="75000"/>
                  </a:schemeClr>
                </a:solidFill>
              </a:rPr>
              <a:t>Diastereomery</a:t>
            </a: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71559146-7BEA-4F47-8440-7AA0FB76C14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91272" y="3429000"/>
          <a:ext cx="6825974" cy="29455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83" name="CS ChemDraw Drawing" r:id="rId5" imgW="2387546" imgH="1029903" progId="ChemDraw.Document.6.0">
                  <p:embed/>
                </p:oleObj>
              </mc:Choice>
              <mc:Fallback>
                <p:oleObj name="CS ChemDraw Drawing" r:id="rId5" imgW="2387546" imgH="1029903" progId="ChemDraw.Document.6.0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71559146-7BEA-4F47-8440-7AA0FB76C1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91272" y="3429000"/>
                        <a:ext cx="6825974" cy="29455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Zvuk 22">
            <a:hlinkClick r:id="" action="ppaction://media"/>
            <a:extLst>
              <a:ext uri="{FF2B5EF4-FFF2-40B4-BE49-F238E27FC236}">
                <a16:creationId xmlns:a16="http://schemas.microsoft.com/office/drawing/2014/main" id="{61F1DA16-3479-4BDB-899D-500D59DEDBA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170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151"/>
    </mc:Choice>
    <mc:Fallback>
      <p:transition spd="slow" advTm="97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232FA3F5-9EFD-47C5-BE82-88AE2C6C4F43}"/>
              </a:ext>
            </a:extLst>
          </p:cNvPr>
          <p:cNvSpPr txBox="1"/>
          <p:nvPr/>
        </p:nvSpPr>
        <p:spPr>
          <a:xfrm>
            <a:off x="285337" y="349101"/>
            <a:ext cx="112378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Příklad č. 6</a:t>
            </a:r>
          </a:p>
          <a:p>
            <a:r>
              <a:rPr lang="cs-CZ" sz="2400" dirty="0"/>
              <a:t>V jakém vztahu jsou následující dvojice molekul? Volte z následujících možností:</a:t>
            </a:r>
          </a:p>
          <a:p>
            <a:endParaRPr lang="cs-CZ" sz="2400" dirty="0"/>
          </a:p>
          <a:p>
            <a:pPr marL="457200" indent="-457200">
              <a:buFont typeface="+mj-lt"/>
              <a:buAutoNum type="alphaLcParenR"/>
            </a:pP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Identické </a:t>
            </a:r>
          </a:p>
          <a:p>
            <a:pPr marL="457200" indent="-457200">
              <a:buFont typeface="+mj-lt"/>
              <a:buAutoNum type="alphaLcParenR"/>
            </a:pP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Konstituční isomery</a:t>
            </a:r>
          </a:p>
          <a:p>
            <a:pPr marL="457200" indent="-457200">
              <a:buFont typeface="+mj-lt"/>
              <a:buAutoNum type="alphaLcParenR"/>
            </a:pP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Enantiomery</a:t>
            </a:r>
          </a:p>
          <a:p>
            <a:pPr marL="457200" indent="-457200">
              <a:buFont typeface="+mj-lt"/>
              <a:buAutoNum type="alphaLcParenR"/>
            </a:pPr>
            <a:r>
              <a:rPr lang="cs-CZ" sz="2400" dirty="0" err="1">
                <a:solidFill>
                  <a:schemeClr val="accent1">
                    <a:lumMod val="75000"/>
                  </a:schemeClr>
                </a:solidFill>
              </a:rPr>
              <a:t>Diastereomery</a:t>
            </a: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84769663-84B1-433C-A9C0-D90D350260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0563285"/>
              </p:ext>
            </p:extLst>
          </p:nvPr>
        </p:nvGraphicFramePr>
        <p:xfrm>
          <a:off x="2434742" y="3225540"/>
          <a:ext cx="6432943" cy="2677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5" name="CS ChemDraw Drawing" r:id="rId5" imgW="3108517" imgH="1293635" progId="ChemDraw.Document.6.0">
                  <p:embed/>
                </p:oleObj>
              </mc:Choice>
              <mc:Fallback>
                <p:oleObj name="CS ChemDraw Drawing" r:id="rId5" imgW="3108517" imgH="129363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34742" y="3225540"/>
                        <a:ext cx="6432943" cy="26776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70EE60F-464C-4FCA-81AA-A3E7892F5EC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649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00"/>
    </mc:Choice>
    <mc:Fallback>
      <p:transition spd="slow" advTm="3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232FA3F5-9EFD-47C5-BE82-88AE2C6C4F43}"/>
              </a:ext>
            </a:extLst>
          </p:cNvPr>
          <p:cNvSpPr txBox="1"/>
          <p:nvPr/>
        </p:nvSpPr>
        <p:spPr>
          <a:xfrm>
            <a:off x="285337" y="349101"/>
            <a:ext cx="112378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Příklad č. 6</a:t>
            </a:r>
          </a:p>
          <a:p>
            <a:r>
              <a:rPr lang="cs-CZ" sz="2400" dirty="0"/>
              <a:t>V jakém vztahu jsou následující dvojice molekul? Volte z následujících možností:</a:t>
            </a:r>
          </a:p>
          <a:p>
            <a:endParaRPr lang="cs-CZ" sz="2400" dirty="0"/>
          </a:p>
          <a:p>
            <a:pPr marL="457200" indent="-457200">
              <a:buFont typeface="+mj-lt"/>
              <a:buAutoNum type="alphaLcParenR"/>
            </a:pP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Identické </a:t>
            </a:r>
          </a:p>
          <a:p>
            <a:pPr marL="457200" indent="-457200">
              <a:buFont typeface="+mj-lt"/>
              <a:buAutoNum type="alphaLcParenR"/>
            </a:pP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Konstituční isomery</a:t>
            </a:r>
          </a:p>
          <a:p>
            <a:pPr marL="457200" indent="-457200">
              <a:buFont typeface="+mj-lt"/>
              <a:buAutoNum type="alphaLcParenR"/>
            </a:pP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Enantiomery</a:t>
            </a:r>
          </a:p>
          <a:p>
            <a:pPr marL="457200" indent="-457200">
              <a:buFont typeface="+mj-lt"/>
              <a:buAutoNum type="alphaLcParenR"/>
            </a:pPr>
            <a:r>
              <a:rPr lang="cs-CZ" sz="2400" dirty="0" err="1">
                <a:solidFill>
                  <a:schemeClr val="accent1">
                    <a:lumMod val="75000"/>
                  </a:schemeClr>
                </a:solidFill>
              </a:rPr>
              <a:t>Diastereomery</a:t>
            </a: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84769663-84B1-433C-A9C0-D90D350260F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34742" y="3225540"/>
          <a:ext cx="6432943" cy="2677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7" name="CS ChemDraw Drawing" r:id="rId5" imgW="3108517" imgH="1293635" progId="ChemDraw.Document.6.0">
                  <p:embed/>
                </p:oleObj>
              </mc:Choice>
              <mc:Fallback>
                <p:oleObj name="CS ChemDraw Drawing" r:id="rId5" imgW="3108517" imgH="1293635" progId="ChemDraw.Document.6.0">
                  <p:embed/>
                  <p:pic>
                    <p:nvPicPr>
                      <p:cNvPr id="3" name="Objekt 2">
                        <a:extLst>
                          <a:ext uri="{FF2B5EF4-FFF2-40B4-BE49-F238E27FC236}">
                            <a16:creationId xmlns:a16="http://schemas.microsoft.com/office/drawing/2014/main" id="{84769663-84B1-433C-A9C0-D90D350260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34742" y="3225540"/>
                        <a:ext cx="6432943" cy="26776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07B9E5E4-91C4-4EC2-8A76-260A305BDB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4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808"/>
    </mc:Choice>
    <mc:Fallback>
      <p:transition spd="slow" advTm="76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232FA3F5-9EFD-47C5-BE82-88AE2C6C4F43}"/>
              </a:ext>
            </a:extLst>
          </p:cNvPr>
          <p:cNvSpPr txBox="1"/>
          <p:nvPr/>
        </p:nvSpPr>
        <p:spPr>
          <a:xfrm>
            <a:off x="285337" y="349101"/>
            <a:ext cx="112378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Příklad č. 7</a:t>
            </a:r>
          </a:p>
          <a:p>
            <a:r>
              <a:rPr lang="cs-CZ" sz="2400" dirty="0"/>
              <a:t>V jakém vztahu jsou následující dvojice molekul? Volte z následujících možností:</a:t>
            </a:r>
          </a:p>
          <a:p>
            <a:endParaRPr lang="cs-CZ" sz="2400" dirty="0"/>
          </a:p>
          <a:p>
            <a:pPr marL="457200" indent="-457200">
              <a:buFont typeface="+mj-lt"/>
              <a:buAutoNum type="alphaLcParenR"/>
            </a:pP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Identické </a:t>
            </a:r>
          </a:p>
          <a:p>
            <a:pPr marL="457200" indent="-457200">
              <a:buFont typeface="+mj-lt"/>
              <a:buAutoNum type="alphaLcParenR"/>
            </a:pP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Konstituční isomery</a:t>
            </a:r>
          </a:p>
          <a:p>
            <a:pPr marL="457200" indent="-457200">
              <a:buFont typeface="+mj-lt"/>
              <a:buAutoNum type="alphaLcParenR"/>
            </a:pP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Enantiomery</a:t>
            </a:r>
          </a:p>
          <a:p>
            <a:pPr marL="457200" indent="-457200">
              <a:buFont typeface="+mj-lt"/>
              <a:buAutoNum type="alphaLcParenR"/>
            </a:pPr>
            <a:r>
              <a:rPr lang="cs-CZ" sz="2400" dirty="0" err="1">
                <a:solidFill>
                  <a:schemeClr val="accent1">
                    <a:lumMod val="75000"/>
                  </a:schemeClr>
                </a:solidFill>
              </a:rPr>
              <a:t>Diastereomery</a:t>
            </a: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3F3E68DA-22D1-4E7E-B914-EA2C696CF5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2189721"/>
              </p:ext>
            </p:extLst>
          </p:nvPr>
        </p:nvGraphicFramePr>
        <p:xfrm>
          <a:off x="599642" y="3627783"/>
          <a:ext cx="10992715" cy="2203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0" name="CS ChemDraw Drawing" r:id="rId5" imgW="5274491" imgH="1057624" progId="ChemDraw.Document.6.0">
                  <p:embed/>
                </p:oleObj>
              </mc:Choice>
              <mc:Fallback>
                <p:oleObj name="CS ChemDraw Drawing" r:id="rId5" imgW="5274491" imgH="1057624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99642" y="3627783"/>
                        <a:ext cx="10992715" cy="22031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4C06AD5F-F51C-442A-B331-9C39BB20772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272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69"/>
    </mc:Choice>
    <mc:Fallback>
      <p:transition spd="slow" advTm="12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232FA3F5-9EFD-47C5-BE82-88AE2C6C4F43}"/>
              </a:ext>
            </a:extLst>
          </p:cNvPr>
          <p:cNvSpPr txBox="1"/>
          <p:nvPr/>
        </p:nvSpPr>
        <p:spPr>
          <a:xfrm>
            <a:off x="285337" y="349101"/>
            <a:ext cx="112378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Příklad č. 7</a:t>
            </a:r>
          </a:p>
          <a:p>
            <a:r>
              <a:rPr lang="cs-CZ" sz="2400" dirty="0"/>
              <a:t>V jakém vztahu jsou následující dvojice molekul? Volte z následujících možností:</a:t>
            </a:r>
          </a:p>
          <a:p>
            <a:endParaRPr lang="cs-CZ" sz="2400" dirty="0"/>
          </a:p>
          <a:p>
            <a:pPr marL="457200" indent="-457200">
              <a:buFont typeface="+mj-lt"/>
              <a:buAutoNum type="alphaLcParenR"/>
            </a:pP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Identické </a:t>
            </a:r>
          </a:p>
          <a:p>
            <a:pPr marL="457200" indent="-457200">
              <a:buFont typeface="+mj-lt"/>
              <a:buAutoNum type="alphaLcParenR"/>
            </a:pP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Konstituční isomery</a:t>
            </a:r>
          </a:p>
          <a:p>
            <a:pPr marL="457200" indent="-457200">
              <a:buFont typeface="+mj-lt"/>
              <a:buAutoNum type="alphaLcParenR"/>
            </a:pP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Enantiomery</a:t>
            </a:r>
          </a:p>
          <a:p>
            <a:pPr marL="457200" indent="-457200">
              <a:buFont typeface="+mj-lt"/>
              <a:buAutoNum type="alphaLcParenR"/>
            </a:pPr>
            <a:r>
              <a:rPr lang="cs-CZ" sz="2400" dirty="0" err="1">
                <a:solidFill>
                  <a:schemeClr val="accent1">
                    <a:lumMod val="75000"/>
                  </a:schemeClr>
                </a:solidFill>
              </a:rPr>
              <a:t>Diastereomery</a:t>
            </a: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3F3E68DA-22D1-4E7E-B914-EA2C696CF5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9642" y="3627783"/>
          <a:ext cx="10992715" cy="2203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30" name="CS ChemDraw Drawing" r:id="rId5" imgW="5274491" imgH="1057624" progId="ChemDraw.Document.6.0">
                  <p:embed/>
                </p:oleObj>
              </mc:Choice>
              <mc:Fallback>
                <p:oleObj name="CS ChemDraw Drawing" r:id="rId5" imgW="5274491" imgH="1057624" progId="ChemDraw.Document.6.0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3F3E68DA-22D1-4E7E-B914-EA2C696CF5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99642" y="3627783"/>
                        <a:ext cx="10992715" cy="22031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Zvuk 15">
            <a:hlinkClick r:id="" action="ppaction://media"/>
            <a:extLst>
              <a:ext uri="{FF2B5EF4-FFF2-40B4-BE49-F238E27FC236}">
                <a16:creationId xmlns:a16="http://schemas.microsoft.com/office/drawing/2014/main" id="{F8F01869-2928-4D86-8BB4-ABCD8A997BF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292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148"/>
    </mc:Choice>
    <mc:Fallback>
      <p:transition spd="slow" advTm="110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232FA3F5-9EFD-47C5-BE82-88AE2C6C4F43}"/>
              </a:ext>
            </a:extLst>
          </p:cNvPr>
          <p:cNvSpPr txBox="1"/>
          <p:nvPr/>
        </p:nvSpPr>
        <p:spPr>
          <a:xfrm>
            <a:off x="285337" y="349101"/>
            <a:ext cx="112378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Centrum chirality - </a:t>
            </a:r>
            <a:r>
              <a:rPr lang="cs-CZ" sz="2400" dirty="0"/>
              <a:t> </a:t>
            </a:r>
            <a:r>
              <a:rPr lang="cs-CZ" sz="2400" dirty="0" err="1"/>
              <a:t>stereogenním</a:t>
            </a:r>
            <a:r>
              <a:rPr lang="cs-CZ" sz="2400" dirty="0"/>
              <a:t> centrem je nejčastěji atom uhlíku nesoucí čtyři rozdílné substituenty.</a:t>
            </a:r>
          </a:p>
          <a:p>
            <a:endParaRPr lang="cs-CZ" sz="2400" dirty="0"/>
          </a:p>
          <a:p>
            <a:endParaRPr lang="cs-CZ" sz="24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12CA2F1-E341-490D-AC3B-68485847B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1825" y="1262269"/>
            <a:ext cx="3844375" cy="2196786"/>
          </a:xfrm>
          <a:prstGeom prst="rect">
            <a:avLst/>
          </a:prstGeom>
        </p:spPr>
      </p:pic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EA6079C9-8BEB-4A80-AF8F-F82681A79F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8054944"/>
              </p:ext>
            </p:extLst>
          </p:nvPr>
        </p:nvGraphicFramePr>
        <p:xfrm>
          <a:off x="2209182" y="4372222"/>
          <a:ext cx="6577009" cy="20457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5" name="CS ChemDraw Drawing" r:id="rId6" imgW="3419254" imgH="1063399" progId="ChemDraw.Document.6.0">
                  <p:embed/>
                </p:oleObj>
              </mc:Choice>
              <mc:Fallback>
                <p:oleObj name="CS ChemDraw Drawing" r:id="rId6" imgW="3419254" imgH="106339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209182" y="4372222"/>
                        <a:ext cx="6577009" cy="20457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527D57B-FAE0-43C8-A6C2-8627A926EFB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244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051"/>
    </mc:Choice>
    <mc:Fallback>
      <p:transition spd="slow" advTm="64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232FA3F5-9EFD-47C5-BE82-88AE2C6C4F43}"/>
              </a:ext>
            </a:extLst>
          </p:cNvPr>
          <p:cNvSpPr txBox="1"/>
          <p:nvPr/>
        </p:nvSpPr>
        <p:spPr>
          <a:xfrm>
            <a:off x="285337" y="349101"/>
            <a:ext cx="11562106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Algoritmus pro popis </a:t>
            </a:r>
            <a:r>
              <a:rPr lang="cs-CZ" sz="2400" dirty="0">
                <a:solidFill>
                  <a:srgbClr val="FF0000"/>
                </a:solidFill>
              </a:rPr>
              <a:t>konfigurace centra chirality </a:t>
            </a:r>
            <a:r>
              <a:rPr lang="cs-CZ" sz="2400" dirty="0"/>
              <a:t>deskriptorem </a:t>
            </a:r>
            <a:r>
              <a:rPr lang="cs-CZ" sz="2400" i="1" dirty="0">
                <a:solidFill>
                  <a:srgbClr val="FF0000"/>
                </a:solidFill>
              </a:rPr>
              <a:t>R</a:t>
            </a:r>
            <a:r>
              <a:rPr lang="cs-CZ" sz="2400" dirty="0"/>
              <a:t> nebo </a:t>
            </a:r>
            <a:r>
              <a:rPr lang="cs-CZ" sz="2400" i="1" dirty="0">
                <a:solidFill>
                  <a:srgbClr val="FF0000"/>
                </a:solidFill>
              </a:rPr>
              <a:t>S</a:t>
            </a:r>
            <a:r>
              <a:rPr lang="cs-CZ" sz="2400" dirty="0"/>
              <a:t>.</a:t>
            </a:r>
          </a:p>
          <a:p>
            <a:endParaRPr lang="cs-CZ" sz="2400" dirty="0"/>
          </a:p>
          <a:p>
            <a:r>
              <a:rPr lang="cs-CZ" sz="2400" dirty="0"/>
              <a:t>1. Seřazení substituentů na centru chirality </a:t>
            </a:r>
            <a:r>
              <a:rPr lang="cs-CZ" sz="2400" dirty="0">
                <a:solidFill>
                  <a:srgbClr val="002060"/>
                </a:solidFill>
              </a:rPr>
              <a:t>- </a:t>
            </a:r>
            <a:r>
              <a:rPr lang="cs-CZ" sz="2400" dirty="0" err="1">
                <a:solidFill>
                  <a:srgbClr val="002060"/>
                </a:solidFill>
              </a:rPr>
              <a:t>Cahnovy</a:t>
            </a:r>
            <a:r>
              <a:rPr lang="cs-CZ" sz="2400" dirty="0">
                <a:solidFill>
                  <a:srgbClr val="002060"/>
                </a:solidFill>
              </a:rPr>
              <a:t>, </a:t>
            </a:r>
            <a:r>
              <a:rPr lang="cs-CZ" sz="2400" dirty="0" err="1">
                <a:solidFill>
                  <a:srgbClr val="002060"/>
                </a:solidFill>
              </a:rPr>
              <a:t>Ingoldovy</a:t>
            </a:r>
            <a:r>
              <a:rPr lang="cs-CZ" sz="2400" dirty="0">
                <a:solidFill>
                  <a:srgbClr val="002060"/>
                </a:solidFill>
              </a:rPr>
              <a:t> a </a:t>
            </a:r>
            <a:r>
              <a:rPr lang="cs-CZ" sz="2400" dirty="0" err="1">
                <a:solidFill>
                  <a:srgbClr val="002060"/>
                </a:solidFill>
              </a:rPr>
              <a:t>Prelogovy</a:t>
            </a:r>
            <a:r>
              <a:rPr lang="cs-CZ" sz="2400" dirty="0">
                <a:solidFill>
                  <a:srgbClr val="002060"/>
                </a:solidFill>
              </a:rPr>
              <a:t> pravidla (CIP):</a:t>
            </a:r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r>
              <a:rPr lang="cs-CZ" sz="2400" dirty="0"/>
              <a:t>Postupně posuzujeme skupiny atomů vzdálených od centra chirality </a:t>
            </a:r>
            <a:r>
              <a:rPr lang="cs-CZ" sz="2400" dirty="0">
                <a:solidFill>
                  <a:srgbClr val="002060"/>
                </a:solidFill>
              </a:rPr>
              <a:t>stejným počtem vazeb</a:t>
            </a:r>
            <a:r>
              <a:rPr lang="cs-CZ" sz="2400" dirty="0"/>
              <a:t>, rozhodujeme </a:t>
            </a:r>
            <a:r>
              <a:rPr lang="cs-CZ" sz="2400" dirty="0">
                <a:solidFill>
                  <a:srgbClr val="002060"/>
                </a:solidFill>
              </a:rPr>
              <a:t>podle protonového čísla</a:t>
            </a:r>
            <a:r>
              <a:rPr lang="cs-CZ" sz="2400" dirty="0"/>
              <a:t>.</a:t>
            </a:r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76EC560C-BC9E-489B-95A8-7111FBD450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5558225"/>
              </p:ext>
            </p:extLst>
          </p:nvPr>
        </p:nvGraphicFramePr>
        <p:xfrm>
          <a:off x="2979324" y="1671569"/>
          <a:ext cx="5515320" cy="4107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9" name="CS ChemDraw Drawing" r:id="rId5" imgW="3793133" imgH="2824822" progId="ChemDraw.Document.6.0">
                  <p:embed/>
                </p:oleObj>
              </mc:Choice>
              <mc:Fallback>
                <p:oleObj name="CS ChemDraw Drawing" r:id="rId5" imgW="3793133" imgH="2824822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79324" y="1671569"/>
                        <a:ext cx="5515320" cy="41070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Zvuk 23">
            <a:hlinkClick r:id="" action="ppaction://media"/>
            <a:extLst>
              <a:ext uri="{FF2B5EF4-FFF2-40B4-BE49-F238E27FC236}">
                <a16:creationId xmlns:a16="http://schemas.microsoft.com/office/drawing/2014/main" id="{A2121950-FB58-4E71-A09B-E477D64999B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19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403"/>
    </mc:Choice>
    <mc:Fallback>
      <p:transition spd="slow" advTm="200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232FA3F5-9EFD-47C5-BE82-88AE2C6C4F43}"/>
              </a:ext>
            </a:extLst>
          </p:cNvPr>
          <p:cNvSpPr txBox="1"/>
          <p:nvPr/>
        </p:nvSpPr>
        <p:spPr>
          <a:xfrm>
            <a:off x="285337" y="216581"/>
            <a:ext cx="1156210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Násobné vazby zrušíme a nahradíme fantomovými atomy:</a:t>
            </a:r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sz="800" dirty="0"/>
          </a:p>
          <a:p>
            <a:endParaRPr lang="cs-CZ" sz="800" dirty="0"/>
          </a:p>
          <a:p>
            <a:endParaRPr lang="cs-CZ" sz="2400" dirty="0"/>
          </a:p>
          <a:p>
            <a:endParaRPr lang="cs-CZ" sz="2400" dirty="0"/>
          </a:p>
          <a:p>
            <a:r>
              <a:rPr lang="cs-CZ" sz="2400" dirty="0"/>
              <a:t>2. Podíváme se na centrum chirality tak, aby skupina s nejnižší prioritou byla v zákrytu.</a:t>
            </a:r>
          </a:p>
          <a:p>
            <a:r>
              <a:rPr lang="cs-CZ" sz="2400" dirty="0"/>
              <a:t>Určíme, zda při pohyby </a:t>
            </a:r>
            <a:r>
              <a:rPr lang="cs-CZ" sz="2400" dirty="0">
                <a:solidFill>
                  <a:srgbClr val="002060"/>
                </a:solidFill>
              </a:rPr>
              <a:t>1 </a:t>
            </a:r>
            <a:r>
              <a:rPr lang="cs-CZ" sz="2400" dirty="0">
                <a:solidFill>
                  <a:srgbClr val="002060"/>
                </a:solidFill>
                <a:sym typeface="Symbol" panose="05050102010706020507" pitchFamily="18" charset="2"/>
              </a:rPr>
              <a:t></a:t>
            </a:r>
            <a:r>
              <a:rPr lang="cs-CZ" sz="2400" dirty="0">
                <a:solidFill>
                  <a:srgbClr val="002060"/>
                </a:solidFill>
              </a:rPr>
              <a:t> 2 </a:t>
            </a:r>
            <a:r>
              <a:rPr lang="cs-CZ" sz="2400" dirty="0">
                <a:solidFill>
                  <a:srgbClr val="002060"/>
                </a:solidFill>
                <a:sym typeface="Symbol" panose="05050102010706020507" pitchFamily="18" charset="2"/>
              </a:rPr>
              <a:t></a:t>
            </a:r>
            <a:r>
              <a:rPr lang="cs-CZ" sz="2400" dirty="0">
                <a:solidFill>
                  <a:srgbClr val="002060"/>
                </a:solidFill>
              </a:rPr>
              <a:t> 3 </a:t>
            </a:r>
            <a:r>
              <a:rPr lang="cs-CZ" sz="2400" dirty="0"/>
              <a:t>točíme </a:t>
            </a:r>
            <a:r>
              <a:rPr lang="cs-CZ" sz="2400" dirty="0">
                <a:solidFill>
                  <a:srgbClr val="FF0000"/>
                </a:solidFill>
              </a:rPr>
              <a:t>po (</a:t>
            </a:r>
            <a:r>
              <a:rPr lang="cs-CZ" sz="2400" i="1" dirty="0">
                <a:solidFill>
                  <a:srgbClr val="FF0000"/>
                </a:solidFill>
              </a:rPr>
              <a:t>R</a:t>
            </a:r>
            <a:r>
              <a:rPr lang="cs-CZ" sz="2400" dirty="0">
                <a:solidFill>
                  <a:srgbClr val="FF0000"/>
                </a:solidFill>
              </a:rPr>
              <a:t> – </a:t>
            </a:r>
            <a:r>
              <a:rPr lang="cs-CZ" sz="2400" dirty="0" err="1">
                <a:solidFill>
                  <a:srgbClr val="FF0000"/>
                </a:solidFill>
              </a:rPr>
              <a:t>rectus</a:t>
            </a:r>
            <a:r>
              <a:rPr lang="cs-CZ" sz="2400" dirty="0">
                <a:solidFill>
                  <a:srgbClr val="FF0000"/>
                </a:solidFill>
              </a:rPr>
              <a:t>)</a:t>
            </a:r>
            <a:r>
              <a:rPr lang="cs-CZ" sz="2400" dirty="0"/>
              <a:t> nebo </a:t>
            </a:r>
            <a:r>
              <a:rPr lang="cs-CZ" sz="2400" dirty="0">
                <a:solidFill>
                  <a:srgbClr val="FF0000"/>
                </a:solidFill>
              </a:rPr>
              <a:t>proti (</a:t>
            </a:r>
            <a:r>
              <a:rPr lang="cs-CZ" sz="2400" i="1" dirty="0">
                <a:solidFill>
                  <a:srgbClr val="FF0000"/>
                </a:solidFill>
              </a:rPr>
              <a:t>S</a:t>
            </a:r>
            <a:r>
              <a:rPr lang="cs-CZ" sz="2400" dirty="0">
                <a:solidFill>
                  <a:srgbClr val="FF0000"/>
                </a:solidFill>
              </a:rPr>
              <a:t> – </a:t>
            </a:r>
            <a:r>
              <a:rPr lang="cs-CZ" sz="2400" dirty="0" err="1">
                <a:solidFill>
                  <a:srgbClr val="FF0000"/>
                </a:solidFill>
              </a:rPr>
              <a:t>sinister</a:t>
            </a:r>
            <a:r>
              <a:rPr lang="cs-CZ" sz="2400" dirty="0">
                <a:solidFill>
                  <a:srgbClr val="FF0000"/>
                </a:solidFill>
              </a:rPr>
              <a:t>) smyslu pohybu hodinových ručiček</a:t>
            </a:r>
            <a:r>
              <a:rPr lang="cs-CZ" sz="2400" dirty="0"/>
              <a:t>.</a:t>
            </a:r>
          </a:p>
        </p:txBody>
      </p:sp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71F7B22D-B88E-4EC0-8E93-4D56FABB1E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7878446"/>
              </p:ext>
            </p:extLst>
          </p:nvPr>
        </p:nvGraphicFramePr>
        <p:xfrm>
          <a:off x="3644969" y="746057"/>
          <a:ext cx="3639053" cy="1453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5" name="CS ChemDraw Drawing" r:id="rId5" imgW="2542914" imgH="1016428" progId="ChemDraw.Document.6.0">
                  <p:embed/>
                </p:oleObj>
              </mc:Choice>
              <mc:Fallback>
                <p:oleObj name="CS ChemDraw Drawing" r:id="rId5" imgW="2542914" imgH="101642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644969" y="746057"/>
                        <a:ext cx="3639053" cy="14538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A663F27C-E002-43EF-9323-20CA2CB65F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6769785"/>
              </p:ext>
            </p:extLst>
          </p:nvPr>
        </p:nvGraphicFramePr>
        <p:xfrm>
          <a:off x="1772189" y="4658140"/>
          <a:ext cx="8161037" cy="1983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6" name="CS ChemDraw Drawing" r:id="rId7" imgW="3808057" imgH="924795" progId="ChemDraw.Document.6.0">
                  <p:embed/>
                </p:oleObj>
              </mc:Choice>
              <mc:Fallback>
                <p:oleObj name="CS ChemDraw Drawing" r:id="rId7" imgW="3808057" imgH="92479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772189" y="4658140"/>
                        <a:ext cx="8161037" cy="19832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Zvuk 13">
            <a:hlinkClick r:id="" action="ppaction://media"/>
            <a:extLst>
              <a:ext uri="{FF2B5EF4-FFF2-40B4-BE49-F238E27FC236}">
                <a16:creationId xmlns:a16="http://schemas.microsoft.com/office/drawing/2014/main" id="{8214865E-AE83-48D5-99B1-23A2534698C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559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930"/>
    </mc:Choice>
    <mc:Fallback>
      <p:transition spd="slow" advTm="89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232FA3F5-9EFD-47C5-BE82-88AE2C6C4F43}"/>
              </a:ext>
            </a:extLst>
          </p:cNvPr>
          <p:cNvSpPr txBox="1"/>
          <p:nvPr/>
        </p:nvSpPr>
        <p:spPr>
          <a:xfrm>
            <a:off x="357809" y="335849"/>
            <a:ext cx="112378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Zdrojem rozdílného prostorového uspořádání může být:</a:t>
            </a:r>
          </a:p>
          <a:p>
            <a:endParaRPr lang="cs-CZ" sz="24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Konformace - </a:t>
            </a:r>
            <a:r>
              <a:rPr lang="cs-CZ" sz="2400" dirty="0"/>
              <a:t>prostorové uspořádání odvoditelné otáčením kolem </a:t>
            </a:r>
            <a:r>
              <a:rPr lang="cs-CZ" sz="2400" dirty="0">
                <a:latin typeface="Symbol" panose="05050102010706020507" pitchFamily="18" charset="2"/>
              </a:rPr>
              <a:t>s</a:t>
            </a:r>
            <a:r>
              <a:rPr lang="cs-CZ" sz="2400" dirty="0"/>
              <a:t>-vazeb.</a:t>
            </a:r>
          </a:p>
          <a:p>
            <a:endParaRPr lang="cs-CZ" sz="2400" dirty="0"/>
          </a:p>
          <a:p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Konfigurace</a:t>
            </a: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 - </a:t>
            </a:r>
            <a:r>
              <a:rPr lang="cs-CZ" sz="2400" dirty="0"/>
              <a:t>prostorové uspořádání, které </a:t>
            </a:r>
            <a:r>
              <a:rPr lang="cs-CZ" sz="2400" dirty="0">
                <a:solidFill>
                  <a:srgbClr val="FF0000"/>
                </a:solidFill>
              </a:rPr>
              <a:t>nelze</a:t>
            </a:r>
            <a:r>
              <a:rPr lang="cs-CZ" sz="2400" dirty="0"/>
              <a:t> odvodit konformačním pohybem.</a:t>
            </a:r>
          </a:p>
          <a:p>
            <a:endParaRPr lang="cs-CZ" sz="2400" dirty="0"/>
          </a:p>
          <a:p>
            <a:endParaRPr lang="cs-CZ" sz="2400" dirty="0"/>
          </a:p>
          <a:p>
            <a:r>
              <a:rPr lang="cs-CZ" sz="2400" b="1" dirty="0" err="1">
                <a:solidFill>
                  <a:schemeClr val="accent1">
                    <a:lumMod val="75000"/>
                  </a:schemeClr>
                </a:solidFill>
              </a:rPr>
              <a:t>Stereogenní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 centrum </a:t>
            </a: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-</a:t>
            </a:r>
            <a:r>
              <a:rPr lang="cs-CZ" sz="2400" dirty="0"/>
              <a:t> část molekuly, která podmiňuje existenci stereoisomerů.</a:t>
            </a:r>
          </a:p>
        </p:txBody>
      </p:sp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id="{92697275-92B7-4FE2-9D5F-B6C8C14110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90368"/>
              </p:ext>
            </p:extLst>
          </p:nvPr>
        </p:nvGraphicFramePr>
        <p:xfrm>
          <a:off x="2412725" y="3475164"/>
          <a:ext cx="6983068" cy="328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3" name="CS ChemDraw Drawing" r:id="rId5" imgW="2779411" imgH="1307111" progId="ChemDraw.Document.6.0">
                  <p:embed/>
                </p:oleObj>
              </mc:Choice>
              <mc:Fallback>
                <p:oleObj name="CS ChemDraw Drawing" r:id="rId5" imgW="2779411" imgH="1307111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12725" y="3475164"/>
                        <a:ext cx="6983068" cy="3282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Zvuk 12">
            <a:hlinkClick r:id="" action="ppaction://media"/>
            <a:extLst>
              <a:ext uri="{FF2B5EF4-FFF2-40B4-BE49-F238E27FC236}">
                <a16:creationId xmlns:a16="http://schemas.microsoft.com/office/drawing/2014/main" id="{1C7FD6CC-6809-4839-85AD-5C8AAC5299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323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788"/>
    </mc:Choice>
    <mc:Fallback>
      <p:transition spd="slow" advTm="1467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232FA3F5-9EFD-47C5-BE82-88AE2C6C4F43}"/>
              </a:ext>
            </a:extLst>
          </p:cNvPr>
          <p:cNvSpPr txBox="1"/>
          <p:nvPr/>
        </p:nvSpPr>
        <p:spPr>
          <a:xfrm>
            <a:off x="285337" y="349101"/>
            <a:ext cx="112378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Příklad č. 8</a:t>
            </a:r>
          </a:p>
          <a:p>
            <a:r>
              <a:rPr lang="cs-CZ" sz="2400" dirty="0"/>
              <a:t>V molekule daného enantiomeru </a:t>
            </a:r>
            <a:r>
              <a:rPr lang="cs-CZ" sz="2400" dirty="0">
                <a:solidFill>
                  <a:srgbClr val="002060"/>
                </a:solidFill>
              </a:rPr>
              <a:t>glyceraldehydu</a:t>
            </a:r>
            <a:r>
              <a:rPr lang="cs-CZ" sz="2400" dirty="0"/>
              <a:t> najděte centrum chirality a označte jeho absolutní konfiguraci deskriptorem </a:t>
            </a:r>
            <a:r>
              <a:rPr lang="cs-CZ" sz="2400" i="1" dirty="0"/>
              <a:t>R</a:t>
            </a:r>
            <a:r>
              <a:rPr lang="cs-CZ" sz="2400" dirty="0"/>
              <a:t> nebo </a:t>
            </a:r>
            <a:r>
              <a:rPr lang="cs-CZ" sz="2400" i="1" dirty="0"/>
              <a:t>S</a:t>
            </a:r>
            <a:r>
              <a:rPr lang="cs-CZ" sz="2400" dirty="0"/>
              <a:t>.</a:t>
            </a:r>
          </a:p>
        </p:txBody>
      </p:sp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20A62461-70E9-4983-8B51-2C4BC6760F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4949803"/>
              </p:ext>
            </p:extLst>
          </p:nvPr>
        </p:nvGraphicFramePr>
        <p:xfrm>
          <a:off x="3040269" y="2092256"/>
          <a:ext cx="4036392" cy="3561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5" name="CS ChemDraw Drawing" r:id="rId5" imgW="863711" imgH="761936" progId="ChemDraw.Document.6.0">
                  <p:embed/>
                </p:oleObj>
              </mc:Choice>
              <mc:Fallback>
                <p:oleObj name="CS ChemDraw Drawing" r:id="rId5" imgW="863711" imgH="76193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40269" y="2092256"/>
                        <a:ext cx="4036392" cy="35615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D4D9BC0D-1776-45FA-988C-11BBF447D6A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783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16"/>
    </mc:Choice>
    <mc:Fallback>
      <p:transition spd="slow" advTm="22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232FA3F5-9EFD-47C5-BE82-88AE2C6C4F43}"/>
              </a:ext>
            </a:extLst>
          </p:cNvPr>
          <p:cNvSpPr txBox="1"/>
          <p:nvPr/>
        </p:nvSpPr>
        <p:spPr>
          <a:xfrm>
            <a:off x="285337" y="349101"/>
            <a:ext cx="112378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Příklad č. 8</a:t>
            </a:r>
          </a:p>
          <a:p>
            <a:r>
              <a:rPr lang="cs-CZ" sz="2400" dirty="0"/>
              <a:t>V molekule daného enantiomeru </a:t>
            </a:r>
            <a:r>
              <a:rPr lang="cs-CZ" sz="2400" dirty="0">
                <a:solidFill>
                  <a:srgbClr val="002060"/>
                </a:solidFill>
              </a:rPr>
              <a:t>glyceraldehydu</a:t>
            </a:r>
            <a:r>
              <a:rPr lang="cs-CZ" sz="2400" dirty="0"/>
              <a:t> najděte centrum chirality a označte jeho absolutní konfiguraci deskriptorem </a:t>
            </a:r>
            <a:r>
              <a:rPr lang="cs-CZ" sz="2400" i="1" dirty="0"/>
              <a:t>R</a:t>
            </a:r>
            <a:r>
              <a:rPr lang="cs-CZ" sz="2400" dirty="0"/>
              <a:t> nebo </a:t>
            </a:r>
            <a:r>
              <a:rPr lang="cs-CZ" sz="2400" i="1" dirty="0"/>
              <a:t>S</a:t>
            </a:r>
            <a:r>
              <a:rPr lang="cs-CZ" sz="2400" dirty="0"/>
              <a:t>.</a:t>
            </a:r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368F6F1C-4B19-42EC-B164-D0AA6735DA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1949716"/>
              </p:ext>
            </p:extLst>
          </p:nvPr>
        </p:nvGraphicFramePr>
        <p:xfrm>
          <a:off x="2694920" y="1720476"/>
          <a:ext cx="6802159" cy="47884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9" name="CS ChemDraw Drawing" r:id="rId5" imgW="2326700" imgH="1638220" progId="ChemDraw.Document.6.0">
                  <p:embed/>
                </p:oleObj>
              </mc:Choice>
              <mc:Fallback>
                <p:oleObj name="CS ChemDraw Drawing" r:id="rId5" imgW="2326700" imgH="163822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94920" y="1720476"/>
                        <a:ext cx="6802159" cy="47884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Zvuk 11">
            <a:hlinkClick r:id="" action="ppaction://media"/>
            <a:extLst>
              <a:ext uri="{FF2B5EF4-FFF2-40B4-BE49-F238E27FC236}">
                <a16:creationId xmlns:a16="http://schemas.microsoft.com/office/drawing/2014/main" id="{5BCC9C17-89B2-49A8-9E31-1A6A09041DF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13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189"/>
    </mc:Choice>
    <mc:Fallback>
      <p:transition spd="slow" advTm="195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232FA3F5-9EFD-47C5-BE82-88AE2C6C4F43}"/>
              </a:ext>
            </a:extLst>
          </p:cNvPr>
          <p:cNvSpPr txBox="1"/>
          <p:nvPr/>
        </p:nvSpPr>
        <p:spPr>
          <a:xfrm>
            <a:off x="285337" y="349101"/>
            <a:ext cx="112378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Příklad č. 8</a:t>
            </a:r>
          </a:p>
          <a:p>
            <a:r>
              <a:rPr lang="cs-CZ" sz="2400" dirty="0"/>
              <a:t>V molekule daného enantiomeru </a:t>
            </a:r>
            <a:r>
              <a:rPr lang="cs-CZ" sz="2400" dirty="0">
                <a:solidFill>
                  <a:srgbClr val="002060"/>
                </a:solidFill>
              </a:rPr>
              <a:t>glyceraldehydu</a:t>
            </a:r>
            <a:r>
              <a:rPr lang="cs-CZ" sz="2400" dirty="0"/>
              <a:t> najděte centrum chirality a označte jeho absolutní konfiguraci deskriptorem </a:t>
            </a:r>
            <a:r>
              <a:rPr lang="cs-CZ" sz="2400" i="1" dirty="0"/>
              <a:t>R</a:t>
            </a:r>
            <a:r>
              <a:rPr lang="cs-CZ" sz="2400" dirty="0"/>
              <a:t> nebo </a:t>
            </a:r>
            <a:r>
              <a:rPr lang="cs-CZ" sz="2400" i="1" dirty="0"/>
              <a:t>S</a:t>
            </a:r>
            <a:r>
              <a:rPr lang="cs-CZ" sz="2400" dirty="0"/>
              <a:t>.</a:t>
            </a:r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E6A36F80-0AE1-4D50-84D2-EEDFE7E63F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8680057"/>
              </p:ext>
            </p:extLst>
          </p:nvPr>
        </p:nvGraphicFramePr>
        <p:xfrm>
          <a:off x="1698210" y="2080964"/>
          <a:ext cx="8160969" cy="4160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3" name="CS ChemDraw Drawing" r:id="rId5" imgW="1612235" imgH="822382" progId="ChemDraw.Document.6.0">
                  <p:embed/>
                </p:oleObj>
              </mc:Choice>
              <mc:Fallback>
                <p:oleObj name="CS ChemDraw Drawing" r:id="rId5" imgW="1612235" imgH="822382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98210" y="2080964"/>
                        <a:ext cx="8160969" cy="41608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E9C7B56-E825-4BD1-A275-58D2143EF67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29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664"/>
    </mc:Choice>
    <mc:Fallback>
      <p:transition spd="slow" advTm="66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232FA3F5-9EFD-47C5-BE82-88AE2C6C4F43}"/>
              </a:ext>
            </a:extLst>
          </p:cNvPr>
          <p:cNvSpPr txBox="1"/>
          <p:nvPr/>
        </p:nvSpPr>
        <p:spPr>
          <a:xfrm>
            <a:off x="285337" y="349101"/>
            <a:ext cx="112378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Příklad č. 9</a:t>
            </a:r>
          </a:p>
          <a:p>
            <a:r>
              <a:rPr lang="cs-CZ" sz="2400" dirty="0"/>
              <a:t>V molekule dané látky najděte centra chirality a označte jejich absolutní konfiguraci deskriptorem </a:t>
            </a:r>
            <a:r>
              <a:rPr lang="cs-CZ" sz="2400" i="1" dirty="0"/>
              <a:t>R</a:t>
            </a:r>
            <a:r>
              <a:rPr lang="cs-CZ" sz="2400" dirty="0"/>
              <a:t> nebo </a:t>
            </a:r>
            <a:r>
              <a:rPr lang="cs-CZ" sz="2400" i="1" dirty="0"/>
              <a:t>S</a:t>
            </a:r>
            <a:r>
              <a:rPr lang="cs-CZ" sz="2400" dirty="0"/>
              <a:t>.</a:t>
            </a:r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3185D2CA-FF89-4C24-B49F-EDC41B6B78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2468389"/>
              </p:ext>
            </p:extLst>
          </p:nvPr>
        </p:nvGraphicFramePr>
        <p:xfrm>
          <a:off x="3955498" y="2198203"/>
          <a:ext cx="2670589" cy="30622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6" name="CS ChemDraw Drawing" r:id="rId5" imgW="595451" imgH="682239" progId="ChemDraw.Document.6.0">
                  <p:embed/>
                </p:oleObj>
              </mc:Choice>
              <mc:Fallback>
                <p:oleObj name="CS ChemDraw Drawing" r:id="rId5" imgW="595451" imgH="68223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55498" y="2198203"/>
                        <a:ext cx="2670589" cy="30622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C6C54826-F110-4F4B-984F-582C3A3617D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035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29"/>
    </mc:Choice>
    <mc:Fallback>
      <p:transition spd="slow" advTm="12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232FA3F5-9EFD-47C5-BE82-88AE2C6C4F43}"/>
              </a:ext>
            </a:extLst>
          </p:cNvPr>
          <p:cNvSpPr txBox="1"/>
          <p:nvPr/>
        </p:nvSpPr>
        <p:spPr>
          <a:xfrm>
            <a:off x="285337" y="349101"/>
            <a:ext cx="112378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Příklad č. 9</a:t>
            </a:r>
          </a:p>
          <a:p>
            <a:r>
              <a:rPr lang="cs-CZ" sz="2400" dirty="0"/>
              <a:t>V molekule dané látky najděte centra chirality a označte jejich absolutní konfiguraci deskriptorem </a:t>
            </a:r>
            <a:r>
              <a:rPr lang="cs-CZ" sz="2400" i="1" dirty="0"/>
              <a:t>R</a:t>
            </a:r>
            <a:r>
              <a:rPr lang="cs-CZ" sz="2400" dirty="0"/>
              <a:t> nebo </a:t>
            </a:r>
            <a:r>
              <a:rPr lang="cs-CZ" sz="2400" i="1" dirty="0"/>
              <a:t>S</a:t>
            </a:r>
            <a:r>
              <a:rPr lang="cs-CZ" sz="2400" dirty="0"/>
              <a:t>.</a:t>
            </a:r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C3D61F2F-9221-4FD7-8AED-8935AF3B12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4347817"/>
              </p:ext>
            </p:extLst>
          </p:nvPr>
        </p:nvGraphicFramePr>
        <p:xfrm>
          <a:off x="3485322" y="1835659"/>
          <a:ext cx="3909392" cy="4785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30" name="CS ChemDraw Drawing" r:id="rId5" imgW="828504" imgH="1014503" progId="ChemDraw.Document.6.0">
                  <p:embed/>
                </p:oleObj>
              </mc:Choice>
              <mc:Fallback>
                <p:oleObj name="CS ChemDraw Drawing" r:id="rId5" imgW="828504" imgH="1014503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85322" y="1835659"/>
                        <a:ext cx="3909392" cy="4785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13A46923-990A-441B-9460-3A9792C04F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126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72"/>
    </mc:Choice>
    <mc:Fallback>
      <p:transition spd="slow" advTm="10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232FA3F5-9EFD-47C5-BE82-88AE2C6C4F43}"/>
              </a:ext>
            </a:extLst>
          </p:cNvPr>
          <p:cNvSpPr txBox="1"/>
          <p:nvPr/>
        </p:nvSpPr>
        <p:spPr>
          <a:xfrm>
            <a:off x="285337" y="349101"/>
            <a:ext cx="112378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Příklad č. 10</a:t>
            </a:r>
          </a:p>
          <a:p>
            <a:r>
              <a:rPr lang="cs-CZ" sz="2400" dirty="0"/>
              <a:t>V molekule dané látky najděte centra chirality a označte jejich absolutní konfiguraci deskriptorem </a:t>
            </a:r>
            <a:r>
              <a:rPr lang="cs-CZ" sz="2400" i="1" dirty="0"/>
              <a:t>R</a:t>
            </a:r>
            <a:r>
              <a:rPr lang="cs-CZ" sz="2400" dirty="0"/>
              <a:t> nebo </a:t>
            </a:r>
            <a:r>
              <a:rPr lang="cs-CZ" sz="2400" i="1" dirty="0"/>
              <a:t>S</a:t>
            </a:r>
            <a:r>
              <a:rPr lang="cs-CZ" sz="2400" dirty="0"/>
              <a:t>.</a:t>
            </a:r>
          </a:p>
          <a:p>
            <a:endParaRPr lang="cs-CZ" sz="2400" dirty="0"/>
          </a:p>
          <a:p>
            <a:r>
              <a:rPr lang="cs-CZ" sz="2400" dirty="0"/>
              <a:t>Je molekula chirální?</a:t>
            </a:r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169B4EAF-BF65-4EFB-A995-FAABFB7513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9080834"/>
              </p:ext>
            </p:extLst>
          </p:nvPr>
        </p:nvGraphicFramePr>
        <p:xfrm>
          <a:off x="3663950" y="2412320"/>
          <a:ext cx="3564309" cy="40965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3" name="CS ChemDraw Drawing" r:id="rId5" imgW="595451" imgH="683779" progId="ChemDraw.Document.6.0">
                  <p:embed/>
                </p:oleObj>
              </mc:Choice>
              <mc:Fallback>
                <p:oleObj name="CS ChemDraw Drawing" r:id="rId5" imgW="595451" imgH="68377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663950" y="2412320"/>
                        <a:ext cx="3564309" cy="40965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73F96DD6-CC4B-4062-9DDD-441514DBEA3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200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98"/>
    </mc:Choice>
    <mc:Fallback>
      <p:transition spd="slow" advTm="13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232FA3F5-9EFD-47C5-BE82-88AE2C6C4F43}"/>
              </a:ext>
            </a:extLst>
          </p:cNvPr>
          <p:cNvSpPr txBox="1"/>
          <p:nvPr/>
        </p:nvSpPr>
        <p:spPr>
          <a:xfrm>
            <a:off x="285337" y="349101"/>
            <a:ext cx="112378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Příklad č. 10</a:t>
            </a:r>
          </a:p>
          <a:p>
            <a:r>
              <a:rPr lang="cs-CZ" sz="2400" dirty="0"/>
              <a:t>V molekule dané látky najděte centra chirality a označte jejich absolutní konfiguraci deskriptorem </a:t>
            </a:r>
            <a:r>
              <a:rPr lang="cs-CZ" sz="2400" i="1" dirty="0"/>
              <a:t>R</a:t>
            </a:r>
            <a:r>
              <a:rPr lang="cs-CZ" sz="2400" dirty="0"/>
              <a:t> nebo </a:t>
            </a:r>
            <a:r>
              <a:rPr lang="cs-CZ" sz="2400" i="1" dirty="0"/>
              <a:t>S</a:t>
            </a:r>
            <a:r>
              <a:rPr lang="cs-CZ" sz="2400" dirty="0"/>
              <a:t>.</a:t>
            </a:r>
          </a:p>
          <a:p>
            <a:endParaRPr lang="cs-CZ" sz="2400" dirty="0"/>
          </a:p>
          <a:p>
            <a:r>
              <a:rPr lang="cs-CZ" sz="2400" dirty="0"/>
              <a:t>Je molekula chirální?</a:t>
            </a:r>
          </a:p>
        </p:txBody>
      </p:sp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485FA6BA-A289-4446-840B-969B3ABAF4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428433"/>
              </p:ext>
            </p:extLst>
          </p:nvPr>
        </p:nvGraphicFramePr>
        <p:xfrm>
          <a:off x="1077472" y="2409867"/>
          <a:ext cx="10037055" cy="3506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6" name="CS ChemDraw Drawing" r:id="rId5" imgW="2867811" imgH="1001027" progId="ChemDraw.Document.6.0">
                  <p:embed/>
                </p:oleObj>
              </mc:Choice>
              <mc:Fallback>
                <p:oleObj name="CS ChemDraw Drawing" r:id="rId5" imgW="2867811" imgH="100102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77472" y="2409867"/>
                        <a:ext cx="10037055" cy="35068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ovéPole 3">
            <a:extLst>
              <a:ext uri="{FF2B5EF4-FFF2-40B4-BE49-F238E27FC236}">
                <a16:creationId xmlns:a16="http://schemas.microsoft.com/office/drawing/2014/main" id="{3C639AC8-E3D0-4D16-8C29-27EC2B85E173}"/>
              </a:ext>
            </a:extLst>
          </p:cNvPr>
          <p:cNvSpPr txBox="1"/>
          <p:nvPr/>
        </p:nvSpPr>
        <p:spPr>
          <a:xfrm>
            <a:off x="298589" y="6003237"/>
            <a:ext cx="11509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Molekula je </a:t>
            </a:r>
            <a:r>
              <a:rPr lang="cs-CZ" sz="2400" dirty="0" err="1">
                <a:solidFill>
                  <a:srgbClr val="FF0000"/>
                </a:solidFill>
              </a:rPr>
              <a:t>achiráln</a:t>
            </a:r>
            <a:r>
              <a:rPr lang="cs-CZ" sz="2400" dirty="0" err="1"/>
              <a:t>í</a:t>
            </a:r>
            <a:r>
              <a:rPr lang="cs-CZ" sz="2400" dirty="0"/>
              <a:t>, molekula obsahuje centra chirality, ale rovina má rovinu symetrie. Jde o </a:t>
            </a:r>
            <a:r>
              <a:rPr lang="cs-CZ" sz="2400" i="1" dirty="0" err="1">
                <a:solidFill>
                  <a:srgbClr val="FF0000"/>
                </a:solidFill>
              </a:rPr>
              <a:t>meso</a:t>
            </a:r>
            <a:r>
              <a:rPr lang="cs-CZ" sz="2400" dirty="0">
                <a:solidFill>
                  <a:srgbClr val="FF0000"/>
                </a:solidFill>
              </a:rPr>
              <a:t>-sloučeninu</a:t>
            </a:r>
            <a:r>
              <a:rPr lang="cs-CZ" sz="2400" dirty="0"/>
              <a:t>.</a:t>
            </a:r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78648383-49DA-48E4-AF9B-E9429A0499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527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321"/>
    </mc:Choice>
    <mc:Fallback>
      <p:transition spd="slow" advTm="65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232FA3F5-9EFD-47C5-BE82-88AE2C6C4F43}"/>
              </a:ext>
            </a:extLst>
          </p:cNvPr>
          <p:cNvSpPr txBox="1"/>
          <p:nvPr/>
        </p:nvSpPr>
        <p:spPr>
          <a:xfrm>
            <a:off x="285337" y="349101"/>
            <a:ext cx="112378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Příklad č. 11</a:t>
            </a:r>
          </a:p>
          <a:p>
            <a:r>
              <a:rPr lang="cs-CZ" sz="2400" dirty="0"/>
              <a:t>V molekule </a:t>
            </a:r>
            <a:r>
              <a:rPr lang="cs-CZ" sz="2400" dirty="0">
                <a:solidFill>
                  <a:srgbClr val="002060"/>
                </a:solidFill>
              </a:rPr>
              <a:t>kafru</a:t>
            </a:r>
            <a:r>
              <a:rPr lang="cs-CZ" sz="2400" dirty="0"/>
              <a:t> najděte centra chirality a označte jejich absolutní konfiguraci deskriptorem </a:t>
            </a:r>
            <a:r>
              <a:rPr lang="cs-CZ" sz="2400" i="1" dirty="0"/>
              <a:t>R</a:t>
            </a:r>
            <a:r>
              <a:rPr lang="cs-CZ" sz="2400" dirty="0"/>
              <a:t> nebo </a:t>
            </a:r>
            <a:r>
              <a:rPr lang="cs-CZ" sz="2400" i="1" dirty="0"/>
              <a:t>S</a:t>
            </a:r>
            <a:r>
              <a:rPr lang="cs-CZ" sz="2400" dirty="0"/>
              <a:t>.</a:t>
            </a:r>
          </a:p>
        </p:txBody>
      </p:sp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3F24F51D-8B1B-43CE-B45B-4B458F32614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8373882"/>
              </p:ext>
            </p:extLst>
          </p:nvPr>
        </p:nvGraphicFramePr>
        <p:xfrm>
          <a:off x="3592513" y="1889953"/>
          <a:ext cx="3563661" cy="47337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8" name="CS ChemDraw Drawing" r:id="rId5" imgW="740488" imgH="982547" progId="ChemDraw.Document.6.0">
                  <p:embed/>
                </p:oleObj>
              </mc:Choice>
              <mc:Fallback>
                <p:oleObj name="CS ChemDraw Drawing" r:id="rId5" imgW="740488" imgH="98254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92513" y="1889953"/>
                        <a:ext cx="3563661" cy="47337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B0F3D4D4-DF00-4858-AD90-8C844E6C645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89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70"/>
    </mc:Choice>
    <mc:Fallback>
      <p:transition spd="slow" advTm="18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232FA3F5-9EFD-47C5-BE82-88AE2C6C4F43}"/>
              </a:ext>
            </a:extLst>
          </p:cNvPr>
          <p:cNvSpPr txBox="1"/>
          <p:nvPr/>
        </p:nvSpPr>
        <p:spPr>
          <a:xfrm>
            <a:off x="285337" y="349101"/>
            <a:ext cx="112378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Příklad č. 11</a:t>
            </a:r>
          </a:p>
          <a:p>
            <a:r>
              <a:rPr lang="cs-CZ" sz="2400" dirty="0"/>
              <a:t>V molekule </a:t>
            </a:r>
            <a:r>
              <a:rPr lang="cs-CZ" sz="2400" dirty="0">
                <a:solidFill>
                  <a:srgbClr val="002060"/>
                </a:solidFill>
              </a:rPr>
              <a:t>kafru</a:t>
            </a:r>
            <a:r>
              <a:rPr lang="cs-CZ" sz="2400" dirty="0"/>
              <a:t> najděte centra chirality a označte jejich absolutní konfiguraci deskriptorem </a:t>
            </a:r>
            <a:r>
              <a:rPr lang="cs-CZ" sz="2400" i="1" dirty="0"/>
              <a:t>R</a:t>
            </a:r>
            <a:r>
              <a:rPr lang="cs-CZ" sz="2400" dirty="0"/>
              <a:t> nebo </a:t>
            </a:r>
            <a:r>
              <a:rPr lang="cs-CZ" sz="2400" i="1" dirty="0"/>
              <a:t>S</a:t>
            </a:r>
            <a:r>
              <a:rPr lang="cs-CZ" sz="2400" dirty="0"/>
              <a:t>.</a:t>
            </a:r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4D35124D-6271-4F5B-B9FD-2892D78D99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9802012"/>
              </p:ext>
            </p:extLst>
          </p:nvPr>
        </p:nvGraphicFramePr>
        <p:xfrm>
          <a:off x="230158" y="1846362"/>
          <a:ext cx="7248653" cy="2420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46" name="CS ChemDraw Drawing" r:id="rId6" imgW="2491253" imgH="831623" progId="ChemDraw.Document.6.0">
                  <p:embed/>
                </p:oleObj>
              </mc:Choice>
              <mc:Fallback>
                <p:oleObj name="CS ChemDraw Drawing" r:id="rId6" imgW="2491253" imgH="831623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30158" y="1846362"/>
                        <a:ext cx="7248653" cy="2420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AB914A38-E897-4AF9-95A4-7416FB6FA6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8660842"/>
              </p:ext>
            </p:extLst>
          </p:nvPr>
        </p:nvGraphicFramePr>
        <p:xfrm>
          <a:off x="8362121" y="2670236"/>
          <a:ext cx="3068295" cy="3838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47" name="CS ChemDraw Drawing" r:id="rId8" imgW="740488" imgH="925950" progId="ChemDraw.Document.6.0">
                  <p:embed/>
                </p:oleObj>
              </mc:Choice>
              <mc:Fallback>
                <p:oleObj name="CS ChemDraw Drawing" r:id="rId8" imgW="740488" imgH="92595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362121" y="2670236"/>
                        <a:ext cx="3068295" cy="3838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Zvuk 10">
            <a:hlinkClick r:id="" action="ppaction://media"/>
            <a:extLst>
              <a:ext uri="{FF2B5EF4-FFF2-40B4-BE49-F238E27FC236}">
                <a16:creationId xmlns:a16="http://schemas.microsoft.com/office/drawing/2014/main" id="{CB9F02D7-5D39-4531-9E81-B14A80F8ED2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306929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153"/>
    </mc:Choice>
    <mc:Fallback>
      <p:transition spd="slow" advTm="61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232FA3F5-9EFD-47C5-BE82-88AE2C6C4F43}"/>
              </a:ext>
            </a:extLst>
          </p:cNvPr>
          <p:cNvSpPr txBox="1"/>
          <p:nvPr/>
        </p:nvSpPr>
        <p:spPr>
          <a:xfrm>
            <a:off x="285337" y="349101"/>
            <a:ext cx="112378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Příklad č. 12</a:t>
            </a:r>
          </a:p>
          <a:p>
            <a:r>
              <a:rPr lang="cs-CZ" sz="2400" dirty="0"/>
              <a:t>V molekule </a:t>
            </a:r>
            <a:r>
              <a:rPr lang="cs-CZ" sz="2400" dirty="0">
                <a:solidFill>
                  <a:srgbClr val="002060"/>
                </a:solidFill>
              </a:rPr>
              <a:t>d-</a:t>
            </a:r>
            <a:r>
              <a:rPr lang="cs-CZ" sz="2400" dirty="0" err="1">
                <a:solidFill>
                  <a:srgbClr val="002060"/>
                </a:solidFill>
              </a:rPr>
              <a:t>erythrosy</a:t>
            </a:r>
            <a:r>
              <a:rPr lang="cs-CZ" sz="2400" dirty="0"/>
              <a:t> najděte centra chirality a označte jejich absolutní konfiguraci deskriptorem </a:t>
            </a:r>
            <a:r>
              <a:rPr lang="cs-CZ" sz="2400" i="1" dirty="0"/>
              <a:t>R</a:t>
            </a:r>
            <a:r>
              <a:rPr lang="cs-CZ" sz="2400" dirty="0"/>
              <a:t> nebo </a:t>
            </a:r>
            <a:r>
              <a:rPr lang="cs-CZ" sz="2400" i="1" dirty="0"/>
              <a:t>S</a:t>
            </a:r>
            <a:r>
              <a:rPr lang="cs-CZ" sz="2400" dirty="0"/>
              <a:t>.</a:t>
            </a:r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A967EECA-F0C9-4390-A6EF-C9DF097A75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0950814"/>
              </p:ext>
            </p:extLst>
          </p:nvPr>
        </p:nvGraphicFramePr>
        <p:xfrm>
          <a:off x="4411455" y="2056985"/>
          <a:ext cx="2837484" cy="4298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4" name="CS ChemDraw Drawing" r:id="rId5" imgW="689974" imgH="1046459" progId="ChemDraw.Document.6.0">
                  <p:embed/>
                </p:oleObj>
              </mc:Choice>
              <mc:Fallback>
                <p:oleObj name="CS ChemDraw Drawing" r:id="rId5" imgW="689974" imgH="104645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11455" y="2056985"/>
                        <a:ext cx="2837484" cy="42986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2E01A107-BD06-4BDE-B9C3-FC7222BC624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411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87"/>
    </mc:Choice>
    <mc:Fallback>
      <p:transition spd="slow" advTm="9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232FA3F5-9EFD-47C5-BE82-88AE2C6C4F43}"/>
              </a:ext>
            </a:extLst>
          </p:cNvPr>
          <p:cNvSpPr txBox="1"/>
          <p:nvPr/>
        </p:nvSpPr>
        <p:spPr>
          <a:xfrm>
            <a:off x="285337" y="349101"/>
            <a:ext cx="112378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Příklad č. 1 </a:t>
            </a:r>
          </a:p>
          <a:p>
            <a:r>
              <a:rPr lang="cs-CZ" sz="2400" dirty="0"/>
              <a:t>V jakém vztahu jsou následující dvojice molekul? Volte z následujících možností:</a:t>
            </a:r>
          </a:p>
          <a:p>
            <a:endParaRPr lang="cs-CZ" sz="2400" dirty="0"/>
          </a:p>
          <a:p>
            <a:pPr marL="457200" indent="-457200">
              <a:buFont typeface="+mj-lt"/>
              <a:buAutoNum type="alphaLcParenR"/>
            </a:pP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Identické </a:t>
            </a:r>
          </a:p>
          <a:p>
            <a:pPr marL="457200" indent="-457200">
              <a:buFont typeface="+mj-lt"/>
              <a:buAutoNum type="alphaLcParenR"/>
            </a:pP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Konstituční isomery</a:t>
            </a:r>
          </a:p>
          <a:p>
            <a:pPr marL="457200" indent="-457200">
              <a:buFont typeface="+mj-lt"/>
              <a:buAutoNum type="alphaLcParenR"/>
            </a:pP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Enantiomery</a:t>
            </a:r>
          </a:p>
          <a:p>
            <a:pPr marL="457200" indent="-457200">
              <a:buFont typeface="+mj-lt"/>
              <a:buAutoNum type="alphaLcParenR"/>
            </a:pPr>
            <a:r>
              <a:rPr lang="cs-CZ" sz="2400" dirty="0" err="1">
                <a:solidFill>
                  <a:schemeClr val="accent1">
                    <a:lumMod val="75000"/>
                  </a:schemeClr>
                </a:solidFill>
              </a:rPr>
              <a:t>Diastereomery</a:t>
            </a: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5FB42E67-11B9-48BF-9B27-46893A0E97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9367450"/>
              </p:ext>
            </p:extLst>
          </p:nvPr>
        </p:nvGraphicFramePr>
        <p:xfrm>
          <a:off x="2503350" y="3429000"/>
          <a:ext cx="6031050" cy="28795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4" name="CS ChemDraw Drawing" r:id="rId5" imgW="2148370" imgH="1025283" progId="ChemDraw.Document.6.0">
                  <p:embed/>
                </p:oleObj>
              </mc:Choice>
              <mc:Fallback>
                <p:oleObj name="CS ChemDraw Drawing" r:id="rId5" imgW="2148370" imgH="1025283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03350" y="3429000"/>
                        <a:ext cx="6031050" cy="28795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0CE4F702-970A-41CF-99BD-65FEEBAE1C1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95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62"/>
    </mc:Choice>
    <mc:Fallback>
      <p:transition spd="slow" advTm="17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232FA3F5-9EFD-47C5-BE82-88AE2C6C4F43}"/>
              </a:ext>
            </a:extLst>
          </p:cNvPr>
          <p:cNvSpPr txBox="1"/>
          <p:nvPr/>
        </p:nvSpPr>
        <p:spPr>
          <a:xfrm>
            <a:off x="285337" y="349101"/>
            <a:ext cx="112378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Příklad č. 12</a:t>
            </a:r>
          </a:p>
          <a:p>
            <a:r>
              <a:rPr lang="cs-CZ" sz="2400" dirty="0"/>
              <a:t>V molekule </a:t>
            </a:r>
            <a:r>
              <a:rPr lang="cs-CZ" sz="2400" dirty="0">
                <a:solidFill>
                  <a:srgbClr val="002060"/>
                </a:solidFill>
              </a:rPr>
              <a:t>d-</a:t>
            </a:r>
            <a:r>
              <a:rPr lang="cs-CZ" sz="2400" dirty="0" err="1">
                <a:solidFill>
                  <a:srgbClr val="002060"/>
                </a:solidFill>
              </a:rPr>
              <a:t>erythrosy</a:t>
            </a:r>
            <a:r>
              <a:rPr lang="cs-CZ" sz="2400" dirty="0"/>
              <a:t> najděte centra chirality a označte jejich absolutní konfiguraci deskriptorem </a:t>
            </a:r>
            <a:r>
              <a:rPr lang="cs-CZ" sz="2400" i="1" dirty="0"/>
              <a:t>R</a:t>
            </a:r>
            <a:r>
              <a:rPr lang="cs-CZ" sz="2400" dirty="0"/>
              <a:t> nebo </a:t>
            </a:r>
            <a:r>
              <a:rPr lang="cs-CZ" sz="2400" i="1" dirty="0"/>
              <a:t>S</a:t>
            </a:r>
            <a:r>
              <a:rPr lang="cs-CZ" sz="2400" dirty="0"/>
              <a:t>.</a:t>
            </a:r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42AFFD4C-7B7E-4D76-8FA8-0C3403E662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4260148"/>
              </p:ext>
            </p:extLst>
          </p:nvPr>
        </p:nvGraphicFramePr>
        <p:xfrm>
          <a:off x="1669038" y="2389671"/>
          <a:ext cx="8853923" cy="29907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8" name="CS ChemDraw Drawing" r:id="rId5" imgW="2378362" imgH="803132" progId="ChemDraw.Document.6.0">
                  <p:embed/>
                </p:oleObj>
              </mc:Choice>
              <mc:Fallback>
                <p:oleObj name="CS ChemDraw Drawing" r:id="rId5" imgW="2378362" imgH="803132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69038" y="2389671"/>
                        <a:ext cx="8853923" cy="29907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7956EA0C-E8A3-49D7-A5E1-415B40C9F6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365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088"/>
    </mc:Choice>
    <mc:Fallback>
      <p:transition spd="slow" advTm="37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232FA3F5-9EFD-47C5-BE82-88AE2C6C4F43}"/>
              </a:ext>
            </a:extLst>
          </p:cNvPr>
          <p:cNvSpPr txBox="1"/>
          <p:nvPr/>
        </p:nvSpPr>
        <p:spPr>
          <a:xfrm>
            <a:off x="285337" y="349101"/>
            <a:ext cx="112378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Příklad č. 13</a:t>
            </a:r>
          </a:p>
          <a:p>
            <a:r>
              <a:rPr lang="cs-CZ" sz="2400" dirty="0"/>
              <a:t>V molekule následující látky najděte centra chirality a označte jejich absolutní konfiguraci deskriptorem </a:t>
            </a:r>
            <a:r>
              <a:rPr lang="cs-CZ" sz="2400" i="1" dirty="0"/>
              <a:t>R</a:t>
            </a:r>
            <a:r>
              <a:rPr lang="cs-CZ" sz="2400" dirty="0"/>
              <a:t> nebo </a:t>
            </a:r>
            <a:r>
              <a:rPr lang="cs-CZ" sz="2400" i="1" dirty="0"/>
              <a:t>S</a:t>
            </a:r>
            <a:r>
              <a:rPr lang="cs-CZ" sz="2400" dirty="0"/>
              <a:t>.</a:t>
            </a:r>
          </a:p>
        </p:txBody>
      </p:sp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0FB58FCE-E7D9-4F72-8B74-C86FF4B3E4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9001268"/>
              </p:ext>
            </p:extLst>
          </p:nvPr>
        </p:nvGraphicFramePr>
        <p:xfrm>
          <a:off x="2887040" y="2110685"/>
          <a:ext cx="3924577" cy="29434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91" name="CS ChemDraw Drawing" r:id="rId5" imgW="825443" imgH="619867" progId="ChemDraw.Document.6.0">
                  <p:embed/>
                </p:oleObj>
              </mc:Choice>
              <mc:Fallback>
                <p:oleObj name="CS ChemDraw Drawing" r:id="rId5" imgW="825443" imgH="61986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87040" y="2110685"/>
                        <a:ext cx="3924577" cy="29434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BE25ACB5-2BCE-4CEA-A22A-9D054100B77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966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67"/>
    </mc:Choice>
    <mc:Fallback>
      <p:transition spd="slow" advTm="17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232FA3F5-9EFD-47C5-BE82-88AE2C6C4F43}"/>
              </a:ext>
            </a:extLst>
          </p:cNvPr>
          <p:cNvSpPr txBox="1"/>
          <p:nvPr/>
        </p:nvSpPr>
        <p:spPr>
          <a:xfrm>
            <a:off x="285337" y="229833"/>
            <a:ext cx="112378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Příklad č. 13</a:t>
            </a:r>
          </a:p>
          <a:p>
            <a:r>
              <a:rPr lang="cs-CZ" sz="2400" dirty="0"/>
              <a:t>V molekule následující látky najděte centra chirality a označte jejich absolutní konfiguraci deskriptorem </a:t>
            </a:r>
            <a:r>
              <a:rPr lang="cs-CZ" sz="2400" i="1" dirty="0"/>
              <a:t>R</a:t>
            </a:r>
            <a:r>
              <a:rPr lang="cs-CZ" sz="2400" dirty="0"/>
              <a:t> nebo </a:t>
            </a:r>
            <a:r>
              <a:rPr lang="cs-CZ" sz="2400" i="1" dirty="0"/>
              <a:t>S</a:t>
            </a:r>
            <a:r>
              <a:rPr lang="cs-CZ" sz="2400" dirty="0"/>
              <a:t>.</a:t>
            </a:r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46969A0E-811D-4A86-BBBD-DDE9281FB3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0603415"/>
              </p:ext>
            </p:extLst>
          </p:nvPr>
        </p:nvGraphicFramePr>
        <p:xfrm>
          <a:off x="738256" y="1595095"/>
          <a:ext cx="10406821" cy="25319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36" name="CS ChemDraw Drawing" r:id="rId6" imgW="5918925" imgH="1439554" progId="ChemDraw.Document.6.0">
                  <p:embed/>
                </p:oleObj>
              </mc:Choice>
              <mc:Fallback>
                <p:oleObj name="CS ChemDraw Drawing" r:id="rId6" imgW="5918925" imgH="1439554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38256" y="1595095"/>
                        <a:ext cx="10406821" cy="25319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31518E7A-432E-43B3-8AEA-61669A7479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3479383"/>
              </p:ext>
            </p:extLst>
          </p:nvPr>
        </p:nvGraphicFramePr>
        <p:xfrm>
          <a:off x="4446657" y="4463281"/>
          <a:ext cx="2881795" cy="22576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37" name="CS ChemDraw Drawing" r:id="rId8" imgW="938334" imgH="735755" progId="ChemDraw.Document.6.0">
                  <p:embed/>
                </p:oleObj>
              </mc:Choice>
              <mc:Fallback>
                <p:oleObj name="CS ChemDraw Drawing" r:id="rId8" imgW="938334" imgH="73575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446657" y="4463281"/>
                        <a:ext cx="2881795" cy="22576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5B9A735D-4EFA-40C8-845C-89340C0D244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487544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577"/>
    </mc:Choice>
    <mc:Fallback>
      <p:transition spd="slow" advTm="67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232FA3F5-9EFD-47C5-BE82-88AE2C6C4F43}"/>
              </a:ext>
            </a:extLst>
          </p:cNvPr>
          <p:cNvSpPr txBox="1"/>
          <p:nvPr/>
        </p:nvSpPr>
        <p:spPr>
          <a:xfrm>
            <a:off x="285337" y="229833"/>
            <a:ext cx="112378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Příklad č. 14</a:t>
            </a:r>
          </a:p>
          <a:p>
            <a:r>
              <a:rPr lang="cs-CZ" sz="2400" dirty="0"/>
              <a:t>V molekule následující látky najděte centra chirality a označte jejich absolutní konfiguraci deskriptorem </a:t>
            </a:r>
            <a:r>
              <a:rPr lang="cs-CZ" sz="2400" i="1" dirty="0"/>
              <a:t>R</a:t>
            </a:r>
            <a:r>
              <a:rPr lang="cs-CZ" sz="2400" dirty="0"/>
              <a:t> nebo </a:t>
            </a:r>
            <a:r>
              <a:rPr lang="cs-CZ" sz="2400" i="1" dirty="0"/>
              <a:t>S</a:t>
            </a:r>
            <a:r>
              <a:rPr lang="cs-CZ" sz="2400" dirty="0"/>
              <a:t>.</a:t>
            </a:r>
          </a:p>
        </p:txBody>
      </p:sp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546827E6-4147-4C42-AFAC-405A79F498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6532978"/>
              </p:ext>
            </p:extLst>
          </p:nvPr>
        </p:nvGraphicFramePr>
        <p:xfrm>
          <a:off x="4076218" y="2430599"/>
          <a:ext cx="3835330" cy="34273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8" name="CS ChemDraw Drawing" r:id="rId5" imgW="1045101" imgH="933651" progId="ChemDraw.Document.6.0">
                  <p:embed/>
                </p:oleObj>
              </mc:Choice>
              <mc:Fallback>
                <p:oleObj name="CS ChemDraw Drawing" r:id="rId5" imgW="1045101" imgH="933651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076218" y="2430599"/>
                        <a:ext cx="3835330" cy="34273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07B1FEFD-784F-4015-92D9-A8AE7AFAC11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424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16"/>
    </mc:Choice>
    <mc:Fallback>
      <p:transition spd="slow" advTm="5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232FA3F5-9EFD-47C5-BE82-88AE2C6C4F43}"/>
              </a:ext>
            </a:extLst>
          </p:cNvPr>
          <p:cNvSpPr txBox="1"/>
          <p:nvPr/>
        </p:nvSpPr>
        <p:spPr>
          <a:xfrm>
            <a:off x="285337" y="229833"/>
            <a:ext cx="112378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Příklad č. 14</a:t>
            </a:r>
          </a:p>
          <a:p>
            <a:r>
              <a:rPr lang="cs-CZ" sz="2400" dirty="0"/>
              <a:t>V molekule následující látky najděte centra chirality a označte jejich absolutní konfiguraci deskriptorem </a:t>
            </a:r>
            <a:r>
              <a:rPr lang="cs-CZ" sz="2400" i="1" dirty="0"/>
              <a:t>R</a:t>
            </a:r>
            <a:r>
              <a:rPr lang="cs-CZ" sz="2400" dirty="0"/>
              <a:t> nebo </a:t>
            </a:r>
            <a:r>
              <a:rPr lang="cs-CZ" sz="2400" i="1" dirty="0"/>
              <a:t>S</a:t>
            </a:r>
            <a:r>
              <a:rPr lang="cs-CZ" sz="2400" dirty="0"/>
              <a:t>.</a:t>
            </a:r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086D21BA-1C0C-46F4-806C-EB4AD01430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0427304"/>
              </p:ext>
            </p:extLst>
          </p:nvPr>
        </p:nvGraphicFramePr>
        <p:xfrm>
          <a:off x="2033380" y="2489891"/>
          <a:ext cx="8429537" cy="29567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61" name="CS ChemDraw Drawing" r:id="rId5" imgW="2398261" imgH="840863" progId="ChemDraw.Document.6.0">
                  <p:embed/>
                </p:oleObj>
              </mc:Choice>
              <mc:Fallback>
                <p:oleObj name="CS ChemDraw Drawing" r:id="rId5" imgW="2398261" imgH="840863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33380" y="2489891"/>
                        <a:ext cx="8429537" cy="29567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6E143E98-A593-45D1-B857-6DDAF970F1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371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64"/>
    </mc:Choice>
    <mc:Fallback>
      <p:transition spd="slow" advTm="16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232FA3F5-9EFD-47C5-BE82-88AE2C6C4F43}"/>
              </a:ext>
            </a:extLst>
          </p:cNvPr>
          <p:cNvSpPr txBox="1"/>
          <p:nvPr/>
        </p:nvSpPr>
        <p:spPr>
          <a:xfrm>
            <a:off x="285337" y="229833"/>
            <a:ext cx="112378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Příklad č. 15</a:t>
            </a:r>
          </a:p>
          <a:p>
            <a:r>
              <a:rPr lang="cs-CZ" sz="2400" dirty="0"/>
              <a:t>V molekule následující látky najděte centra chirality a označte jejich absolutní konfiguraci deskriptorem </a:t>
            </a:r>
            <a:r>
              <a:rPr lang="cs-CZ" sz="2400" i="1" dirty="0"/>
              <a:t>R</a:t>
            </a:r>
            <a:r>
              <a:rPr lang="cs-CZ" sz="2400" dirty="0"/>
              <a:t> nebo </a:t>
            </a:r>
            <a:r>
              <a:rPr lang="cs-CZ" sz="2400" i="1" dirty="0"/>
              <a:t>S</a:t>
            </a:r>
            <a:r>
              <a:rPr lang="cs-CZ" sz="2400" dirty="0"/>
              <a:t>.</a:t>
            </a:r>
          </a:p>
        </p:txBody>
      </p:sp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FC5709E2-8163-4CE1-B2B3-57320D7493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1615539"/>
              </p:ext>
            </p:extLst>
          </p:nvPr>
        </p:nvGraphicFramePr>
        <p:xfrm>
          <a:off x="2036625" y="2619031"/>
          <a:ext cx="5980806" cy="29071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83" name="CS ChemDraw Drawing" r:id="rId5" imgW="1253663" imgH="609087" progId="ChemDraw.Document.6.0">
                  <p:embed/>
                </p:oleObj>
              </mc:Choice>
              <mc:Fallback>
                <p:oleObj name="CS ChemDraw Drawing" r:id="rId5" imgW="1253663" imgH="60908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36625" y="2619031"/>
                        <a:ext cx="5980806" cy="29071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F316079-7BF1-4683-B031-CC03385E4BA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939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78"/>
    </mc:Choice>
    <mc:Fallback>
      <p:transition spd="slow" advTm="6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232FA3F5-9EFD-47C5-BE82-88AE2C6C4F43}"/>
              </a:ext>
            </a:extLst>
          </p:cNvPr>
          <p:cNvSpPr txBox="1"/>
          <p:nvPr/>
        </p:nvSpPr>
        <p:spPr>
          <a:xfrm>
            <a:off x="285337" y="229833"/>
            <a:ext cx="112378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Příklad č. 15</a:t>
            </a:r>
          </a:p>
          <a:p>
            <a:r>
              <a:rPr lang="cs-CZ" sz="2400" dirty="0"/>
              <a:t>V molekule následující látky najděte centra chirality a označte jejich absolutní konfiguraci deskriptorem </a:t>
            </a:r>
            <a:r>
              <a:rPr lang="cs-CZ" sz="2400" i="1" dirty="0"/>
              <a:t>R</a:t>
            </a:r>
            <a:r>
              <a:rPr lang="cs-CZ" sz="2400" dirty="0"/>
              <a:t> nebo </a:t>
            </a:r>
            <a:r>
              <a:rPr lang="cs-CZ" sz="2400" i="1" dirty="0"/>
              <a:t>S</a:t>
            </a:r>
            <a:r>
              <a:rPr lang="cs-CZ" sz="2400" dirty="0"/>
              <a:t>.</a:t>
            </a:r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85338337-E9AB-4C6A-9C6F-63D524B46F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2932186"/>
              </p:ext>
            </p:extLst>
          </p:nvPr>
        </p:nvGraphicFramePr>
        <p:xfrm>
          <a:off x="683799" y="2317881"/>
          <a:ext cx="10557981" cy="2837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7" name="CS ChemDraw Drawing" r:id="rId5" imgW="3030833" imgH="815067" progId="ChemDraw.Document.6.0">
                  <p:embed/>
                </p:oleObj>
              </mc:Choice>
              <mc:Fallback>
                <p:oleObj name="CS ChemDraw Drawing" r:id="rId5" imgW="3030833" imgH="81506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83799" y="2317881"/>
                        <a:ext cx="10557981" cy="28372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2E08DA64-68C0-458E-A6A8-2D5D2169F5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30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568"/>
    </mc:Choice>
    <mc:Fallback>
      <p:transition spd="slow" advTm="28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232FA3F5-9EFD-47C5-BE82-88AE2C6C4F43}"/>
              </a:ext>
            </a:extLst>
          </p:cNvPr>
          <p:cNvSpPr txBox="1"/>
          <p:nvPr/>
        </p:nvSpPr>
        <p:spPr>
          <a:xfrm>
            <a:off x="285337" y="229833"/>
            <a:ext cx="112378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Příklad č. 16</a:t>
            </a:r>
          </a:p>
          <a:p>
            <a:r>
              <a:rPr lang="cs-CZ" sz="2400" dirty="0"/>
              <a:t>V molekule </a:t>
            </a:r>
            <a:r>
              <a:rPr lang="cs-CZ" sz="2400" dirty="0" err="1">
                <a:solidFill>
                  <a:srgbClr val="002060"/>
                </a:solidFill>
              </a:rPr>
              <a:t>isoleucinu</a:t>
            </a:r>
            <a:r>
              <a:rPr lang="cs-CZ" sz="2400" dirty="0"/>
              <a:t> najděte centra chirality a označte jejich absolutní konfiguraci deskriptorem </a:t>
            </a:r>
            <a:r>
              <a:rPr lang="cs-CZ" sz="2400" i="1" dirty="0"/>
              <a:t>R</a:t>
            </a:r>
            <a:r>
              <a:rPr lang="cs-CZ" sz="2400" dirty="0"/>
              <a:t> nebo </a:t>
            </a:r>
            <a:r>
              <a:rPr lang="cs-CZ" sz="2400" i="1" dirty="0"/>
              <a:t>S</a:t>
            </a:r>
            <a:r>
              <a:rPr lang="cs-CZ" sz="2400" dirty="0"/>
              <a:t>.</a:t>
            </a:r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711CD484-9409-4D8F-8306-7D6F1EAC2C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7926409"/>
              </p:ext>
            </p:extLst>
          </p:nvPr>
        </p:nvGraphicFramePr>
        <p:xfrm>
          <a:off x="2732018" y="1963463"/>
          <a:ext cx="5655493" cy="3801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0" name="CS ChemDraw Drawing" r:id="rId5" imgW="1162585" imgH="781571" progId="ChemDraw.Document.6.0">
                  <p:embed/>
                </p:oleObj>
              </mc:Choice>
              <mc:Fallback>
                <p:oleObj name="CS ChemDraw Drawing" r:id="rId5" imgW="1162585" imgH="781571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32018" y="1963463"/>
                        <a:ext cx="5655493" cy="38012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8F4A353-E1A0-4366-A119-16FE5604E2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901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27"/>
    </mc:Choice>
    <mc:Fallback>
      <p:transition spd="slow" advTm="115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232FA3F5-9EFD-47C5-BE82-88AE2C6C4F43}"/>
              </a:ext>
            </a:extLst>
          </p:cNvPr>
          <p:cNvSpPr txBox="1"/>
          <p:nvPr/>
        </p:nvSpPr>
        <p:spPr>
          <a:xfrm>
            <a:off x="285337" y="229833"/>
            <a:ext cx="112378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Příklad č. 16</a:t>
            </a:r>
          </a:p>
          <a:p>
            <a:r>
              <a:rPr lang="cs-CZ" sz="2400" dirty="0"/>
              <a:t>V molekule </a:t>
            </a:r>
            <a:r>
              <a:rPr lang="cs-CZ" sz="2400" dirty="0" err="1">
                <a:solidFill>
                  <a:srgbClr val="002060"/>
                </a:solidFill>
              </a:rPr>
              <a:t>isoleucinu</a:t>
            </a:r>
            <a:r>
              <a:rPr lang="cs-CZ" sz="2400" dirty="0"/>
              <a:t> najděte centra chirality a označte jejich absolutní konfiguraci deskriptorem </a:t>
            </a:r>
            <a:r>
              <a:rPr lang="cs-CZ" sz="2400" i="1" dirty="0"/>
              <a:t>R</a:t>
            </a:r>
            <a:r>
              <a:rPr lang="cs-CZ" sz="2400" dirty="0"/>
              <a:t> nebo </a:t>
            </a:r>
            <a:r>
              <a:rPr lang="cs-CZ" sz="2400" i="1" dirty="0"/>
              <a:t>S</a:t>
            </a:r>
            <a:r>
              <a:rPr lang="cs-CZ" sz="2400" dirty="0"/>
              <a:t>.</a:t>
            </a:r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BACE2E27-E8B1-4F25-8753-4C86F18180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4622724"/>
              </p:ext>
            </p:extLst>
          </p:nvPr>
        </p:nvGraphicFramePr>
        <p:xfrm>
          <a:off x="2652506" y="1822519"/>
          <a:ext cx="6027668" cy="44219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4" name="CS ChemDraw Drawing" r:id="rId5" imgW="1162585" imgH="853183" progId="ChemDraw.Document.6.0">
                  <p:embed/>
                </p:oleObj>
              </mc:Choice>
              <mc:Fallback>
                <p:oleObj name="CS ChemDraw Drawing" r:id="rId5" imgW="1162585" imgH="853183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52506" y="1822519"/>
                        <a:ext cx="6027668" cy="44219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8CD4E52B-F098-49C8-89EF-67CC13C463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763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06"/>
    </mc:Choice>
    <mc:Fallback>
      <p:transition spd="slow" advTm="8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232FA3F5-9EFD-47C5-BE82-88AE2C6C4F43}"/>
              </a:ext>
            </a:extLst>
          </p:cNvPr>
          <p:cNvSpPr txBox="1"/>
          <p:nvPr/>
        </p:nvSpPr>
        <p:spPr>
          <a:xfrm>
            <a:off x="285337" y="229833"/>
            <a:ext cx="115621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Příklad č. 17</a:t>
            </a:r>
          </a:p>
          <a:p>
            <a:r>
              <a:rPr lang="cs-CZ" sz="2400" dirty="0"/>
              <a:t>Všechny chirální kódované aminokyseliny jsou l-aminokyseliny (mají stejné prostorové uspořádání na </a:t>
            </a:r>
            <a:r>
              <a:rPr lang="cs-CZ" sz="2400" dirty="0">
                <a:latin typeface="Symbol" panose="05050102010706020507" pitchFamily="18" charset="2"/>
              </a:rPr>
              <a:t>a</a:t>
            </a:r>
            <a:r>
              <a:rPr lang="cs-CZ" sz="2400" dirty="0"/>
              <a:t>-atomu uhlíku). S jednou výjimkou popíšeme tuto konfiguraci deskriptorem </a:t>
            </a:r>
            <a:r>
              <a:rPr lang="cs-CZ" sz="2400" i="1" dirty="0">
                <a:solidFill>
                  <a:srgbClr val="FF0000"/>
                </a:solidFill>
              </a:rPr>
              <a:t>S</a:t>
            </a:r>
            <a:r>
              <a:rPr lang="cs-CZ" sz="2400" dirty="0"/>
              <a:t>. Která aminokyselina je touto výjimkou?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DE3EBC50-AFC2-46DC-90E4-B2ECFF8BB5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743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387"/>
    </mc:Choice>
    <mc:Fallback>
      <p:transition spd="slow" advTm="26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232FA3F5-9EFD-47C5-BE82-88AE2C6C4F43}"/>
              </a:ext>
            </a:extLst>
          </p:cNvPr>
          <p:cNvSpPr txBox="1"/>
          <p:nvPr/>
        </p:nvSpPr>
        <p:spPr>
          <a:xfrm>
            <a:off x="285337" y="349101"/>
            <a:ext cx="112378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Příklad č. 1 </a:t>
            </a:r>
          </a:p>
          <a:p>
            <a:r>
              <a:rPr lang="cs-CZ" sz="2400" dirty="0"/>
              <a:t>V jakém vztahu jsou následující dvojice molekul? Volte z následujících možností:</a:t>
            </a:r>
          </a:p>
          <a:p>
            <a:endParaRPr lang="cs-CZ" sz="2400" dirty="0"/>
          </a:p>
          <a:p>
            <a:pPr marL="457200" indent="-457200">
              <a:buFont typeface="+mj-lt"/>
              <a:buAutoNum type="alphaLcParenR"/>
            </a:pP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Identické </a:t>
            </a:r>
          </a:p>
          <a:p>
            <a:pPr marL="457200" indent="-457200">
              <a:buFont typeface="+mj-lt"/>
              <a:buAutoNum type="alphaLcParenR"/>
            </a:pP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Konstituční isomery</a:t>
            </a:r>
          </a:p>
          <a:p>
            <a:pPr marL="457200" indent="-457200">
              <a:buFont typeface="+mj-lt"/>
              <a:buAutoNum type="alphaLcParenR"/>
            </a:pP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Enantiomery</a:t>
            </a:r>
          </a:p>
          <a:p>
            <a:pPr marL="457200" indent="-457200">
              <a:buFont typeface="+mj-lt"/>
              <a:buAutoNum type="alphaLcParenR"/>
            </a:pPr>
            <a:r>
              <a:rPr lang="cs-CZ" sz="2400" dirty="0" err="1">
                <a:solidFill>
                  <a:schemeClr val="accent1">
                    <a:lumMod val="75000"/>
                  </a:schemeClr>
                </a:solidFill>
              </a:rPr>
              <a:t>Diastereomery</a:t>
            </a: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5FB42E67-11B9-48BF-9B27-46893A0E972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03350" y="3429000"/>
          <a:ext cx="6031050" cy="28795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11" name="CS ChemDraw Drawing" r:id="rId5" imgW="2148370" imgH="1025283" progId="ChemDraw.Document.6.0">
                  <p:embed/>
                </p:oleObj>
              </mc:Choice>
              <mc:Fallback>
                <p:oleObj name="CS ChemDraw Drawing" r:id="rId5" imgW="2148370" imgH="1025283" progId="ChemDraw.Document.6.0">
                  <p:embed/>
                  <p:pic>
                    <p:nvPicPr>
                      <p:cNvPr id="3" name="Objekt 2">
                        <a:extLst>
                          <a:ext uri="{FF2B5EF4-FFF2-40B4-BE49-F238E27FC236}">
                            <a16:creationId xmlns:a16="http://schemas.microsoft.com/office/drawing/2014/main" id="{5FB42E67-11B9-48BF-9B27-46893A0E97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03350" y="3429000"/>
                        <a:ext cx="6031050" cy="28795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CBA0D004-C4EB-45ED-A097-AC0F7B22AA0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539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814"/>
    </mc:Choice>
    <mc:Fallback>
      <p:transition spd="slow" advTm="42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232FA3F5-9EFD-47C5-BE82-88AE2C6C4F43}"/>
              </a:ext>
            </a:extLst>
          </p:cNvPr>
          <p:cNvSpPr txBox="1"/>
          <p:nvPr/>
        </p:nvSpPr>
        <p:spPr>
          <a:xfrm>
            <a:off x="285337" y="229833"/>
            <a:ext cx="115621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Příklad č. 17</a:t>
            </a:r>
          </a:p>
          <a:p>
            <a:r>
              <a:rPr lang="cs-CZ" sz="2400" dirty="0"/>
              <a:t>Všechny chirální kódované aminokyseliny jsou l-aminokyseliny (mají stejné prostorové uspořádání na </a:t>
            </a:r>
            <a:r>
              <a:rPr lang="cs-CZ" sz="2400" dirty="0">
                <a:latin typeface="Symbol" panose="05050102010706020507" pitchFamily="18" charset="2"/>
              </a:rPr>
              <a:t>a</a:t>
            </a:r>
            <a:r>
              <a:rPr lang="cs-CZ" sz="2400" dirty="0"/>
              <a:t>-atomu uhlíku). S jednou výjimkou popíšeme tuto konfiguraci deskriptorem </a:t>
            </a:r>
            <a:r>
              <a:rPr lang="cs-CZ" sz="2400" i="1" dirty="0">
                <a:solidFill>
                  <a:srgbClr val="FF0000"/>
                </a:solidFill>
              </a:rPr>
              <a:t>S</a:t>
            </a:r>
            <a:r>
              <a:rPr lang="cs-CZ" sz="2400" dirty="0"/>
              <a:t>. Která aminokyselina je touto výjimkou?</a:t>
            </a:r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1DDDE5C1-C0DB-4948-9B3C-22E74B46C2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669874"/>
              </p:ext>
            </p:extLst>
          </p:nvPr>
        </p:nvGraphicFramePr>
        <p:xfrm>
          <a:off x="1374986" y="2503694"/>
          <a:ext cx="9442028" cy="3632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7" name="CS ChemDraw Drawing" r:id="rId5" imgW="2256669" imgH="868584" progId="ChemDraw.Document.6.0">
                  <p:embed/>
                </p:oleObj>
              </mc:Choice>
              <mc:Fallback>
                <p:oleObj name="CS ChemDraw Drawing" r:id="rId5" imgW="2256669" imgH="868584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74986" y="2503694"/>
                        <a:ext cx="9442028" cy="3632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0A784E37-8B3B-4031-B20B-D84B198DF2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169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94"/>
    </mc:Choice>
    <mc:Fallback>
      <p:transition spd="slow" advTm="15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232FA3F5-9EFD-47C5-BE82-88AE2C6C4F43}"/>
              </a:ext>
            </a:extLst>
          </p:cNvPr>
          <p:cNvSpPr txBox="1"/>
          <p:nvPr/>
        </p:nvSpPr>
        <p:spPr>
          <a:xfrm>
            <a:off x="285337" y="229833"/>
            <a:ext cx="1156210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0070C0"/>
                </a:solidFill>
              </a:rPr>
              <a:t>Deskriptory konfigurace dvojné vazby</a:t>
            </a:r>
          </a:p>
          <a:p>
            <a:pPr algn="ctr"/>
            <a:endParaRPr lang="cs-CZ" sz="2800" b="1" dirty="0">
              <a:solidFill>
                <a:schemeClr val="tx2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400" dirty="0"/>
              <a:t>Na dvojné vazbě se nacházejí </a:t>
            </a:r>
            <a:r>
              <a:rPr lang="cs-CZ" sz="2400" b="1" dirty="0">
                <a:solidFill>
                  <a:srgbClr val="0070C0"/>
                </a:solidFill>
              </a:rPr>
              <a:t>dvě stejné skupiny </a:t>
            </a:r>
            <a:r>
              <a:rPr lang="cs-CZ" sz="2400" dirty="0"/>
              <a:t>(nejčastěji atomy vodíku) – deskriptory </a:t>
            </a:r>
            <a:r>
              <a:rPr lang="cs-CZ" sz="2400" i="1" dirty="0">
                <a:solidFill>
                  <a:srgbClr val="FF0000"/>
                </a:solidFill>
              </a:rPr>
              <a:t>cis</a:t>
            </a:r>
            <a:r>
              <a:rPr lang="cs-CZ" sz="2400" dirty="0"/>
              <a:t> a </a:t>
            </a:r>
            <a:r>
              <a:rPr lang="cs-CZ" sz="2400" i="1" dirty="0">
                <a:solidFill>
                  <a:srgbClr val="FF0000"/>
                </a:solidFill>
              </a:rPr>
              <a:t>trans</a:t>
            </a:r>
            <a:r>
              <a:rPr lang="cs-CZ" sz="2400" dirty="0"/>
              <a:t>.</a:t>
            </a:r>
          </a:p>
        </p:txBody>
      </p:sp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2606358F-1727-4C9F-8135-8E4E6D5EBE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9341067"/>
              </p:ext>
            </p:extLst>
          </p:nvPr>
        </p:nvGraphicFramePr>
        <p:xfrm>
          <a:off x="2193316" y="2291302"/>
          <a:ext cx="7805367" cy="37202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8" name="CS ChemDraw Drawing" r:id="rId5" imgW="2581183" imgH="1230879" progId="ChemDraw.Document.6.0">
                  <p:embed/>
                </p:oleObj>
              </mc:Choice>
              <mc:Fallback>
                <p:oleObj name="CS ChemDraw Drawing" r:id="rId5" imgW="2581183" imgH="123087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93316" y="2291302"/>
                        <a:ext cx="7805367" cy="37202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B67744E5-DF42-4FCE-8601-115BBA20942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764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148"/>
    </mc:Choice>
    <mc:Fallback>
      <p:transition spd="slow" advTm="40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232FA3F5-9EFD-47C5-BE82-88AE2C6C4F43}"/>
              </a:ext>
            </a:extLst>
          </p:cNvPr>
          <p:cNvSpPr txBox="1"/>
          <p:nvPr/>
        </p:nvSpPr>
        <p:spPr>
          <a:xfrm>
            <a:off x="285337" y="229833"/>
            <a:ext cx="1156210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0070C0"/>
                </a:solidFill>
              </a:rPr>
              <a:t>Deskriptory konfigurace dvojné vazby</a:t>
            </a:r>
          </a:p>
          <a:p>
            <a:pPr algn="ctr"/>
            <a:endParaRPr lang="cs-CZ" sz="2800" b="1" dirty="0">
              <a:solidFill>
                <a:schemeClr val="tx2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400" dirty="0"/>
              <a:t>Na dvojné vazbě se </a:t>
            </a:r>
            <a:r>
              <a:rPr lang="cs-CZ" sz="2400" b="1" dirty="0">
                <a:solidFill>
                  <a:srgbClr val="FF0000"/>
                </a:solidFill>
              </a:rPr>
              <a:t>nenajdeme</a:t>
            </a:r>
            <a:r>
              <a:rPr lang="cs-CZ" sz="2400" dirty="0"/>
              <a:t> dvě stejné skupiny – deskriptory </a:t>
            </a:r>
            <a:r>
              <a:rPr lang="cs-CZ" sz="2400" i="1" dirty="0">
                <a:solidFill>
                  <a:srgbClr val="FF0000"/>
                </a:solidFill>
              </a:rPr>
              <a:t>E</a:t>
            </a:r>
            <a:r>
              <a:rPr lang="cs-CZ" sz="2400" dirty="0"/>
              <a:t> a </a:t>
            </a:r>
            <a:r>
              <a:rPr lang="cs-CZ" sz="2400" i="1" dirty="0">
                <a:solidFill>
                  <a:srgbClr val="FF0000"/>
                </a:solidFill>
              </a:rPr>
              <a:t>Z</a:t>
            </a:r>
            <a:r>
              <a:rPr lang="cs-CZ" sz="2400" dirty="0"/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400" dirty="0"/>
              <a:t>Přiřazení deskriptoru – substituenty na jednom i druhém atomu </a:t>
            </a:r>
            <a:r>
              <a:rPr lang="cs-CZ" sz="2400" dirty="0">
                <a:solidFill>
                  <a:srgbClr val="0070C0"/>
                </a:solidFill>
              </a:rPr>
              <a:t>seřadíme podle CIP pravidel</a:t>
            </a:r>
            <a:r>
              <a:rPr lang="cs-CZ" sz="2400" dirty="0"/>
              <a:t>.</a:t>
            </a:r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5FF5B6EB-DEF4-4654-89A9-B2877F4F0A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6357702"/>
              </p:ext>
            </p:extLst>
          </p:nvPr>
        </p:nvGraphicFramePr>
        <p:xfrm>
          <a:off x="1345553" y="3107973"/>
          <a:ext cx="9500893" cy="29747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20" name="CS ChemDraw Drawing" r:id="rId5" imgW="3610211" imgH="1130391" progId="ChemDraw.Document.6.0">
                  <p:embed/>
                </p:oleObj>
              </mc:Choice>
              <mc:Fallback>
                <p:oleObj name="CS ChemDraw Drawing" r:id="rId5" imgW="3610211" imgH="1130391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45553" y="3107973"/>
                        <a:ext cx="9500893" cy="29747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Zvuk 17">
            <a:hlinkClick r:id="" action="ppaction://media"/>
            <a:extLst>
              <a:ext uri="{FF2B5EF4-FFF2-40B4-BE49-F238E27FC236}">
                <a16:creationId xmlns:a16="http://schemas.microsoft.com/office/drawing/2014/main" id="{8D77F0CD-B47B-417E-A4D3-42FEAC58D0D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0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194"/>
    </mc:Choice>
    <mc:Fallback>
      <p:transition spd="slow" advTm="79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232FA3F5-9EFD-47C5-BE82-88AE2C6C4F43}"/>
              </a:ext>
            </a:extLst>
          </p:cNvPr>
          <p:cNvSpPr txBox="1"/>
          <p:nvPr/>
        </p:nvSpPr>
        <p:spPr>
          <a:xfrm>
            <a:off x="285337" y="229833"/>
            <a:ext cx="115621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Příklad č. 18</a:t>
            </a:r>
          </a:p>
          <a:p>
            <a:r>
              <a:rPr lang="cs-CZ" sz="2400" dirty="0"/>
              <a:t>Najděte v následující molekule všechna </a:t>
            </a:r>
            <a:r>
              <a:rPr lang="cs-CZ" sz="2400" dirty="0" err="1"/>
              <a:t>stereogenní</a:t>
            </a:r>
            <a:r>
              <a:rPr lang="cs-CZ" sz="2400" dirty="0"/>
              <a:t> centra a označte jejich konfiguraci příslušným deskriptorem.</a:t>
            </a:r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F67DAC46-6FAE-43E0-83C3-5B4C3684449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956536"/>
              </p:ext>
            </p:extLst>
          </p:nvPr>
        </p:nvGraphicFramePr>
        <p:xfrm>
          <a:off x="2999064" y="1821070"/>
          <a:ext cx="4687197" cy="46364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3" name="CS ChemDraw Drawing" r:id="rId5" imgW="1025202" imgH="1014888" progId="ChemDraw.Document.6.0">
                  <p:embed/>
                </p:oleObj>
              </mc:Choice>
              <mc:Fallback>
                <p:oleObj name="CS ChemDraw Drawing" r:id="rId5" imgW="1025202" imgH="101488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99064" y="1821070"/>
                        <a:ext cx="4687197" cy="46364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A0580B32-8F68-46CB-AF6D-B1B6251A4D4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787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99"/>
    </mc:Choice>
    <mc:Fallback>
      <p:transition spd="slow" advTm="12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232FA3F5-9EFD-47C5-BE82-88AE2C6C4F43}"/>
              </a:ext>
            </a:extLst>
          </p:cNvPr>
          <p:cNvSpPr txBox="1"/>
          <p:nvPr/>
        </p:nvSpPr>
        <p:spPr>
          <a:xfrm>
            <a:off x="285337" y="229833"/>
            <a:ext cx="115621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Příklad č. 18</a:t>
            </a:r>
          </a:p>
          <a:p>
            <a:r>
              <a:rPr lang="cs-CZ" sz="2400" dirty="0"/>
              <a:t>Najděte v následující molekule všechna </a:t>
            </a:r>
            <a:r>
              <a:rPr lang="cs-CZ" sz="2400" dirty="0" err="1"/>
              <a:t>stereogenní</a:t>
            </a:r>
            <a:r>
              <a:rPr lang="cs-CZ" sz="2400" dirty="0"/>
              <a:t> centra a označte jejich konfiguraci příslušným deskriptorem.</a:t>
            </a:r>
          </a:p>
        </p:txBody>
      </p:sp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6C34F6C4-F088-4983-A37B-6EFF31331B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7351987"/>
              </p:ext>
            </p:extLst>
          </p:nvPr>
        </p:nvGraphicFramePr>
        <p:xfrm>
          <a:off x="2801525" y="1592677"/>
          <a:ext cx="5481084" cy="48885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7" name="CS ChemDraw Drawing" r:id="rId5" imgW="1234146" imgH="1099975" progId="ChemDraw.Document.6.0">
                  <p:embed/>
                </p:oleObj>
              </mc:Choice>
              <mc:Fallback>
                <p:oleObj name="CS ChemDraw Drawing" r:id="rId5" imgW="1234146" imgH="109997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01525" y="1592677"/>
                        <a:ext cx="5481084" cy="48885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484C59C-4EB5-4CC3-B744-F89A1C4F9D0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849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31"/>
    </mc:Choice>
    <mc:Fallback>
      <p:transition spd="slow" advTm="10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AEF215D7-4602-498F-88F5-D9ADDFF90267}"/>
              </a:ext>
            </a:extLst>
          </p:cNvPr>
          <p:cNvSpPr txBox="1"/>
          <p:nvPr/>
        </p:nvSpPr>
        <p:spPr>
          <a:xfrm>
            <a:off x="285337" y="229833"/>
            <a:ext cx="115621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0070C0"/>
                </a:solidFill>
              </a:rPr>
              <a:t>Deskriptory konfigurace na cyklu</a:t>
            </a:r>
          </a:p>
          <a:p>
            <a:pPr algn="ctr"/>
            <a:endParaRPr lang="cs-CZ" sz="2800" b="1" dirty="0">
              <a:solidFill>
                <a:schemeClr val="tx2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400" dirty="0"/>
              <a:t>Pouze deskriptory </a:t>
            </a:r>
            <a:r>
              <a:rPr lang="cs-CZ" sz="2400" i="1" dirty="0">
                <a:solidFill>
                  <a:srgbClr val="FF0000"/>
                </a:solidFill>
              </a:rPr>
              <a:t>cis</a:t>
            </a:r>
            <a:r>
              <a:rPr lang="cs-CZ" sz="2400" dirty="0"/>
              <a:t> a </a:t>
            </a:r>
            <a:r>
              <a:rPr lang="cs-CZ" sz="2400" i="1" dirty="0">
                <a:solidFill>
                  <a:srgbClr val="FF0000"/>
                </a:solidFill>
              </a:rPr>
              <a:t>trans</a:t>
            </a:r>
            <a:r>
              <a:rPr lang="cs-CZ" sz="2400" dirty="0"/>
              <a:t>.</a:t>
            </a:r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30066ADD-0A97-4C4F-B4CF-A0A0355910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1121181"/>
              </p:ext>
            </p:extLst>
          </p:nvPr>
        </p:nvGraphicFramePr>
        <p:xfrm>
          <a:off x="526218" y="2234234"/>
          <a:ext cx="11139564" cy="23895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90" name="CS ChemDraw Drawing" r:id="rId5" imgW="4070194" imgH="872819" progId="ChemDraw.Document.6.0">
                  <p:embed/>
                </p:oleObj>
              </mc:Choice>
              <mc:Fallback>
                <p:oleObj name="CS ChemDraw Drawing" r:id="rId5" imgW="4070194" imgH="87281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6218" y="2234234"/>
                        <a:ext cx="11139564" cy="23895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F9C5FEF5-CAB2-476C-A2E4-DE20E753FDC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773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443"/>
    </mc:Choice>
    <mc:Fallback>
      <p:transition spd="slow" advTm="32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232FA3F5-9EFD-47C5-BE82-88AE2C6C4F43}"/>
              </a:ext>
            </a:extLst>
          </p:cNvPr>
          <p:cNvSpPr txBox="1"/>
          <p:nvPr/>
        </p:nvSpPr>
        <p:spPr>
          <a:xfrm>
            <a:off x="285337" y="349101"/>
            <a:ext cx="112378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Příklad č. 2 </a:t>
            </a:r>
          </a:p>
          <a:p>
            <a:r>
              <a:rPr lang="cs-CZ" sz="2400" dirty="0"/>
              <a:t>V jakém vztahu jsou následující dvojice molekul? Volte z následujících možností:</a:t>
            </a:r>
          </a:p>
          <a:p>
            <a:endParaRPr lang="cs-CZ" sz="2400" dirty="0"/>
          </a:p>
          <a:p>
            <a:pPr marL="457200" indent="-457200">
              <a:buFont typeface="+mj-lt"/>
              <a:buAutoNum type="alphaLcParenR"/>
            </a:pP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Identické </a:t>
            </a:r>
          </a:p>
          <a:p>
            <a:pPr marL="457200" indent="-457200">
              <a:buFont typeface="+mj-lt"/>
              <a:buAutoNum type="alphaLcParenR"/>
            </a:pP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Konstituční isomery</a:t>
            </a:r>
          </a:p>
          <a:p>
            <a:pPr marL="457200" indent="-457200">
              <a:buFont typeface="+mj-lt"/>
              <a:buAutoNum type="alphaLcParenR"/>
            </a:pP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Enantiomery</a:t>
            </a:r>
          </a:p>
          <a:p>
            <a:pPr marL="457200" indent="-457200">
              <a:buFont typeface="+mj-lt"/>
              <a:buAutoNum type="alphaLcParenR"/>
            </a:pPr>
            <a:r>
              <a:rPr lang="cs-CZ" sz="2400" dirty="0" err="1">
                <a:solidFill>
                  <a:schemeClr val="accent1">
                    <a:lumMod val="75000"/>
                  </a:schemeClr>
                </a:solidFill>
              </a:rPr>
              <a:t>Diastereomery</a:t>
            </a: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71317884-8AB6-4ED8-88E4-880674A55E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6122727"/>
              </p:ext>
            </p:extLst>
          </p:nvPr>
        </p:nvGraphicFramePr>
        <p:xfrm>
          <a:off x="1908988" y="3680790"/>
          <a:ext cx="7967459" cy="1633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7" name="CS ChemDraw Drawing" r:id="rId5" imgW="2222993" imgH="455082" progId="ChemDraw.Document.6.0">
                  <p:embed/>
                </p:oleObj>
              </mc:Choice>
              <mc:Fallback>
                <p:oleObj name="CS ChemDraw Drawing" r:id="rId5" imgW="2222993" imgH="455082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08988" y="3680790"/>
                        <a:ext cx="7967459" cy="16333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29C18AE1-17E8-4A31-8683-7B8EB44B960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097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91"/>
    </mc:Choice>
    <mc:Fallback>
      <p:transition spd="slow" advTm="8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232FA3F5-9EFD-47C5-BE82-88AE2C6C4F43}"/>
              </a:ext>
            </a:extLst>
          </p:cNvPr>
          <p:cNvSpPr txBox="1"/>
          <p:nvPr/>
        </p:nvSpPr>
        <p:spPr>
          <a:xfrm>
            <a:off x="285337" y="349101"/>
            <a:ext cx="112378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Příklad č. 2 </a:t>
            </a:r>
          </a:p>
          <a:p>
            <a:r>
              <a:rPr lang="cs-CZ" sz="2400" dirty="0"/>
              <a:t>V jakém vztahu jsou následující dvojice molekul? Volte z následujících možností:</a:t>
            </a:r>
          </a:p>
          <a:p>
            <a:endParaRPr lang="cs-CZ" sz="2400" dirty="0"/>
          </a:p>
          <a:p>
            <a:pPr marL="457200" indent="-457200">
              <a:buFont typeface="+mj-lt"/>
              <a:buAutoNum type="alphaLcParenR"/>
            </a:pP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Identické </a:t>
            </a:r>
          </a:p>
          <a:p>
            <a:pPr marL="457200" indent="-457200">
              <a:buFont typeface="+mj-lt"/>
              <a:buAutoNum type="alphaLcParenR"/>
            </a:pP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Konstituční isomery</a:t>
            </a:r>
          </a:p>
          <a:p>
            <a:pPr marL="457200" indent="-457200">
              <a:buFont typeface="+mj-lt"/>
              <a:buAutoNum type="alphaLcParenR"/>
            </a:pP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Enantiomery</a:t>
            </a:r>
          </a:p>
          <a:p>
            <a:pPr marL="457200" indent="-457200">
              <a:buFont typeface="+mj-lt"/>
              <a:buAutoNum type="alphaLcParenR"/>
            </a:pPr>
            <a:r>
              <a:rPr lang="cs-CZ" sz="2400" dirty="0" err="1">
                <a:solidFill>
                  <a:schemeClr val="accent1">
                    <a:lumMod val="75000"/>
                  </a:schemeClr>
                </a:solidFill>
              </a:rPr>
              <a:t>Diastereomery</a:t>
            </a: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E04B1479-CB1A-4D81-A1CE-34A8AB55A4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6925937"/>
              </p:ext>
            </p:extLst>
          </p:nvPr>
        </p:nvGraphicFramePr>
        <p:xfrm>
          <a:off x="1576526" y="3248609"/>
          <a:ext cx="8760170" cy="3001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1" name="CS ChemDraw Drawing" r:id="rId5" imgW="3712005" imgH="1272075" progId="ChemDraw.Document.6.0">
                  <p:embed/>
                </p:oleObj>
              </mc:Choice>
              <mc:Fallback>
                <p:oleObj name="CS ChemDraw Drawing" r:id="rId5" imgW="3712005" imgH="127207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76526" y="3248609"/>
                        <a:ext cx="8760170" cy="3001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A71D11F2-3A0C-477E-ACD2-F8CA9ECBE40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853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912"/>
    </mc:Choice>
    <mc:Fallback>
      <p:transition spd="slow" advTm="89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232FA3F5-9EFD-47C5-BE82-88AE2C6C4F43}"/>
              </a:ext>
            </a:extLst>
          </p:cNvPr>
          <p:cNvSpPr txBox="1"/>
          <p:nvPr/>
        </p:nvSpPr>
        <p:spPr>
          <a:xfrm>
            <a:off x="285337" y="349101"/>
            <a:ext cx="112378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Příklad č. 3 </a:t>
            </a:r>
          </a:p>
          <a:p>
            <a:r>
              <a:rPr lang="cs-CZ" sz="2400" dirty="0"/>
              <a:t>V jakém vztahu jsou následující dvojice molekul? Volte z následujících možností:</a:t>
            </a:r>
          </a:p>
          <a:p>
            <a:endParaRPr lang="cs-CZ" sz="2400" dirty="0"/>
          </a:p>
          <a:p>
            <a:pPr marL="457200" indent="-457200">
              <a:buFont typeface="+mj-lt"/>
              <a:buAutoNum type="alphaLcParenR"/>
            </a:pP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Identické </a:t>
            </a:r>
          </a:p>
          <a:p>
            <a:pPr marL="457200" indent="-457200">
              <a:buFont typeface="+mj-lt"/>
              <a:buAutoNum type="alphaLcParenR"/>
            </a:pP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Konstituční isomery</a:t>
            </a:r>
          </a:p>
          <a:p>
            <a:pPr marL="457200" indent="-457200">
              <a:buFont typeface="+mj-lt"/>
              <a:buAutoNum type="alphaLcParenR"/>
            </a:pP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Enantiomery</a:t>
            </a:r>
          </a:p>
          <a:p>
            <a:pPr marL="457200" indent="-457200">
              <a:buFont typeface="+mj-lt"/>
              <a:buAutoNum type="alphaLcParenR"/>
            </a:pPr>
            <a:r>
              <a:rPr lang="cs-CZ" sz="2400" dirty="0" err="1">
                <a:solidFill>
                  <a:schemeClr val="accent1">
                    <a:lumMod val="75000"/>
                  </a:schemeClr>
                </a:solidFill>
              </a:rPr>
              <a:t>Diastereomery</a:t>
            </a: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DDFB35C4-D715-4F98-B3F0-0EF83DE5DE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3350165"/>
              </p:ext>
            </p:extLst>
          </p:nvPr>
        </p:nvGraphicFramePr>
        <p:xfrm>
          <a:off x="1238111" y="3600642"/>
          <a:ext cx="10060983" cy="21242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5" name="CS ChemDraw Drawing" r:id="rId5" imgW="2849442" imgH="601771" progId="ChemDraw.Document.6.0">
                  <p:embed/>
                </p:oleObj>
              </mc:Choice>
              <mc:Fallback>
                <p:oleObj name="CS ChemDraw Drawing" r:id="rId5" imgW="2849442" imgH="601771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38111" y="3600642"/>
                        <a:ext cx="10060983" cy="21242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1D1DCAD0-F979-44A5-AFB8-E2D5DDBECBC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344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89"/>
    </mc:Choice>
    <mc:Fallback>
      <p:transition spd="slow" advTm="12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232FA3F5-9EFD-47C5-BE82-88AE2C6C4F43}"/>
              </a:ext>
            </a:extLst>
          </p:cNvPr>
          <p:cNvSpPr txBox="1"/>
          <p:nvPr/>
        </p:nvSpPr>
        <p:spPr>
          <a:xfrm>
            <a:off x="285337" y="349101"/>
            <a:ext cx="112378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Příklad č. 3 </a:t>
            </a:r>
          </a:p>
          <a:p>
            <a:r>
              <a:rPr lang="cs-CZ" sz="2400" dirty="0"/>
              <a:t>V jakém vztahu jsou následující dvojice molekul? Volte z následujících možností:</a:t>
            </a:r>
          </a:p>
          <a:p>
            <a:endParaRPr lang="cs-CZ" sz="2400" dirty="0"/>
          </a:p>
          <a:p>
            <a:pPr marL="457200" indent="-457200">
              <a:buFont typeface="+mj-lt"/>
              <a:buAutoNum type="alphaLcParenR"/>
            </a:pP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Identické </a:t>
            </a:r>
          </a:p>
          <a:p>
            <a:pPr marL="457200" indent="-457200">
              <a:buFont typeface="+mj-lt"/>
              <a:buAutoNum type="alphaLcParenR"/>
            </a:pP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Konstituční isomery</a:t>
            </a:r>
          </a:p>
          <a:p>
            <a:pPr marL="457200" indent="-457200">
              <a:buFont typeface="+mj-lt"/>
              <a:buAutoNum type="alphaLcParenR"/>
            </a:pP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Enantiomery</a:t>
            </a:r>
          </a:p>
          <a:p>
            <a:pPr marL="457200" indent="-457200">
              <a:buFont typeface="+mj-lt"/>
              <a:buAutoNum type="alphaLcParenR"/>
            </a:pPr>
            <a:r>
              <a:rPr lang="cs-CZ" sz="2400" dirty="0" err="1">
                <a:solidFill>
                  <a:schemeClr val="accent1">
                    <a:lumMod val="75000"/>
                  </a:schemeClr>
                </a:solidFill>
              </a:rPr>
              <a:t>Diastereomery</a:t>
            </a: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DDFB35C4-D715-4F98-B3F0-0EF83DE5DE8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38111" y="3600642"/>
          <a:ext cx="10060983" cy="21242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5" name="CS ChemDraw Drawing" r:id="rId5" imgW="2849442" imgH="601771" progId="ChemDraw.Document.6.0">
                  <p:embed/>
                </p:oleObj>
              </mc:Choice>
              <mc:Fallback>
                <p:oleObj name="CS ChemDraw Drawing" r:id="rId5" imgW="2849442" imgH="601771" progId="ChemDraw.Document.6.0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DDFB35C4-D715-4F98-B3F0-0EF83DE5DE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38111" y="3600642"/>
                        <a:ext cx="10060983" cy="21242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Zvuk 17">
            <a:hlinkClick r:id="" action="ppaction://media"/>
            <a:extLst>
              <a:ext uri="{FF2B5EF4-FFF2-40B4-BE49-F238E27FC236}">
                <a16:creationId xmlns:a16="http://schemas.microsoft.com/office/drawing/2014/main" id="{7EAADF21-D2BC-4F5E-B453-23F406AE79F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9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198"/>
    </mc:Choice>
    <mc:Fallback>
      <p:transition spd="slow" advTm="62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232FA3F5-9EFD-47C5-BE82-88AE2C6C4F43}"/>
              </a:ext>
            </a:extLst>
          </p:cNvPr>
          <p:cNvSpPr txBox="1"/>
          <p:nvPr/>
        </p:nvSpPr>
        <p:spPr>
          <a:xfrm>
            <a:off x="285337" y="349101"/>
            <a:ext cx="112378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Příklad č. 4 </a:t>
            </a:r>
          </a:p>
          <a:p>
            <a:r>
              <a:rPr lang="cs-CZ" sz="2400" dirty="0"/>
              <a:t>V jakém vztahu jsou následující dvojice molekul? Volte z následujících možností:</a:t>
            </a:r>
          </a:p>
          <a:p>
            <a:endParaRPr lang="cs-CZ" sz="2400" dirty="0"/>
          </a:p>
          <a:p>
            <a:pPr marL="457200" indent="-457200">
              <a:buFont typeface="+mj-lt"/>
              <a:buAutoNum type="alphaLcParenR"/>
            </a:pP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Identické </a:t>
            </a:r>
          </a:p>
          <a:p>
            <a:pPr marL="457200" indent="-457200">
              <a:buFont typeface="+mj-lt"/>
              <a:buAutoNum type="alphaLcParenR"/>
            </a:pP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Konstituční isomery</a:t>
            </a:r>
          </a:p>
          <a:p>
            <a:pPr marL="457200" indent="-457200">
              <a:buFont typeface="+mj-lt"/>
              <a:buAutoNum type="alphaLcParenR"/>
            </a:pP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Enantiomery</a:t>
            </a:r>
          </a:p>
          <a:p>
            <a:pPr marL="457200" indent="-457200">
              <a:buFont typeface="+mj-lt"/>
              <a:buAutoNum type="alphaLcParenR"/>
            </a:pPr>
            <a:r>
              <a:rPr lang="cs-CZ" sz="2400" dirty="0" err="1">
                <a:solidFill>
                  <a:schemeClr val="accent1">
                    <a:lumMod val="75000"/>
                  </a:schemeClr>
                </a:solidFill>
              </a:rPr>
              <a:t>Diastereomery</a:t>
            </a: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754747A2-C531-41A5-BE98-D42B07C3C0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1040194"/>
              </p:ext>
            </p:extLst>
          </p:nvPr>
        </p:nvGraphicFramePr>
        <p:xfrm>
          <a:off x="1173164" y="3317211"/>
          <a:ext cx="9719556" cy="28317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9" name="CS ChemDraw Drawing" r:id="rId5" imgW="3139131" imgH="914015" progId="ChemDraw.Document.6.0">
                  <p:embed/>
                </p:oleObj>
              </mc:Choice>
              <mc:Fallback>
                <p:oleObj name="CS ChemDraw Drawing" r:id="rId5" imgW="3139131" imgH="91401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73164" y="3317211"/>
                        <a:ext cx="9719556" cy="28317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C0FD1EA-AC51-49BA-AA33-376404C2C10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406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51"/>
    </mc:Choice>
    <mc:Fallback>
      <p:transition spd="slow" advTm="6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.6"/>
</p:tagLst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</TotalTime>
  <Words>1074</Words>
  <Application>Microsoft Office PowerPoint</Application>
  <PresentationFormat>Širokoúhlá obrazovka</PresentationFormat>
  <Paragraphs>198</Paragraphs>
  <Slides>45</Slides>
  <Notes>0</Notes>
  <HiddenSlides>0</HiddenSlides>
  <MMClips>45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45</vt:i4>
      </vt:variant>
    </vt:vector>
  </HeadingPairs>
  <TitlesOfParts>
    <vt:vector size="51" baseType="lpstr">
      <vt:lpstr>Arial</vt:lpstr>
      <vt:lpstr>Calibri</vt:lpstr>
      <vt:lpstr>Calibri Light</vt:lpstr>
      <vt:lpstr>Symbol</vt:lpstr>
      <vt:lpstr>Motiv Office</vt:lpstr>
      <vt:lpstr>CS ChemDraw Drawing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Konformační analýza</dc:title>
  <dc:creator>literak</dc:creator>
  <cp:lastModifiedBy>literak</cp:lastModifiedBy>
  <cp:revision>55</cp:revision>
  <dcterms:created xsi:type="dcterms:W3CDTF">2020-03-18T10:24:57Z</dcterms:created>
  <dcterms:modified xsi:type="dcterms:W3CDTF">2020-03-20T14:22:49Z</dcterms:modified>
</cp:coreProperties>
</file>