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81" r:id="rId2"/>
    <p:sldId id="282" r:id="rId3"/>
    <p:sldId id="284" r:id="rId4"/>
    <p:sldId id="289" r:id="rId5"/>
    <p:sldId id="285" r:id="rId6"/>
    <p:sldId id="286" r:id="rId7"/>
    <p:sldId id="287" r:id="rId8"/>
    <p:sldId id="290" r:id="rId9"/>
    <p:sldId id="293" r:id="rId10"/>
    <p:sldId id="288" r:id="rId11"/>
    <p:sldId id="291" r:id="rId12"/>
    <p:sldId id="338" r:id="rId13"/>
    <p:sldId id="292" r:id="rId14"/>
    <p:sldId id="337" r:id="rId15"/>
    <p:sldId id="294" r:id="rId16"/>
    <p:sldId id="295" r:id="rId17"/>
    <p:sldId id="296" r:id="rId18"/>
    <p:sldId id="297" r:id="rId19"/>
    <p:sldId id="327" r:id="rId20"/>
    <p:sldId id="298" r:id="rId21"/>
    <p:sldId id="299" r:id="rId22"/>
    <p:sldId id="301" r:id="rId23"/>
    <p:sldId id="300" r:id="rId24"/>
    <p:sldId id="302" r:id="rId25"/>
    <p:sldId id="303" r:id="rId26"/>
    <p:sldId id="324" r:id="rId27"/>
    <p:sldId id="319" r:id="rId28"/>
    <p:sldId id="329" r:id="rId29"/>
    <p:sldId id="330" r:id="rId30"/>
    <p:sldId id="313" r:id="rId31"/>
    <p:sldId id="312" r:id="rId32"/>
    <p:sldId id="314" r:id="rId33"/>
    <p:sldId id="325" r:id="rId34"/>
    <p:sldId id="315" r:id="rId35"/>
    <p:sldId id="316" r:id="rId36"/>
    <p:sldId id="332" r:id="rId37"/>
    <p:sldId id="317" r:id="rId38"/>
    <p:sldId id="318" r:id="rId39"/>
    <p:sldId id="334" r:id="rId40"/>
    <p:sldId id="305" r:id="rId41"/>
    <p:sldId id="304" r:id="rId42"/>
    <p:sldId id="306" r:id="rId43"/>
    <p:sldId id="307" r:id="rId44"/>
    <p:sldId id="308" r:id="rId45"/>
    <p:sldId id="309" r:id="rId46"/>
    <p:sldId id="339" r:id="rId47"/>
    <p:sldId id="340" r:id="rId48"/>
    <p:sldId id="310" r:id="rId49"/>
    <p:sldId id="311" r:id="rId50"/>
    <p:sldId id="342" r:id="rId51"/>
    <p:sldId id="320" r:id="rId52"/>
    <p:sldId id="322" r:id="rId53"/>
    <p:sldId id="341" r:id="rId54"/>
    <p:sldId id="344" r:id="rId55"/>
    <p:sldId id="323" r:id="rId56"/>
    <p:sldId id="343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9F3"/>
    <a:srgbClr val="6B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541C-D7FB-4E49-84F5-4BF6EEB3DF46}" type="datetimeFigureOut">
              <a:rPr lang="sk-SK" smtClean="0"/>
              <a:pPr/>
              <a:t>7.3.2017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3269F-E74E-4661-8239-19C908FA6D6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2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BD86-A9A5-4F96-9122-020F1C86BADF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E88D-6E18-4FF0-94D2-B7EDFBB2A2F1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997B-B7F9-40DA-8C89-B3871A5DEA61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4CC0-6705-4CC1-A6A3-FC69806812ED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1D63-CC2A-4A22-A022-D32CB13B3DDC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C7-C984-4721-A5C3-3D3C1562C178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0545-BEBC-4553-8670-8A13A6AC240C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AE91-7D75-49C5-8909-95DF80CC16A7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7453-F5C7-4000-BB48-9FDD7B24ACD6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AB6D-84FC-4D2E-83F4-1B1F1091855A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3609-CCCF-4281-A8F6-FA683B5C2D6E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5CFC-7E83-4EA7-B5C1-AA013CC30A8E}" type="datetime1">
              <a:rPr lang="cs-CZ" smtClean="0"/>
              <a:pPr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ot.cz/knihy/oddeleni/vyvoj-a-knihypro-vyvoja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Programovanie v PYTHONE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Veronika </a:t>
            </a:r>
            <a:r>
              <a:rPr lang="sk-SK" dirty="0" err="1"/>
              <a:t>Dillingerová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08918"/>
          </a:xfrm>
        </p:spPr>
        <p:txBody>
          <a:bodyPr>
            <a:noAutofit/>
          </a:bodyPr>
          <a:lstStyle/>
          <a:p>
            <a:r>
              <a:rPr lang="sk-SK" sz="3600" b="1" dirty="0"/>
              <a:t>Vlastnosti jazyka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b="1" dirty="0"/>
              <a:t>vysoko-úrovňový</a:t>
            </a:r>
            <a:r>
              <a:rPr lang="cs-CZ" dirty="0"/>
              <a:t> – velká </a:t>
            </a:r>
            <a:r>
              <a:rPr lang="sk-SK" dirty="0"/>
              <a:t>miera abstrakcie</a:t>
            </a:r>
            <a:endParaRPr lang="sk-SK" b="1" dirty="0"/>
          </a:p>
          <a:p>
            <a:r>
              <a:rPr lang="sk-SK" b="1" dirty="0"/>
              <a:t>interpretovaný</a:t>
            </a:r>
            <a:r>
              <a:rPr lang="sk-SK" dirty="0"/>
              <a:t> programovací jazyk ("skriptovací jazyk")</a:t>
            </a:r>
          </a:p>
          <a:p>
            <a:r>
              <a:rPr lang="sk-SK" dirty="0"/>
              <a:t>dynamicky typovaný programovací jazyk</a:t>
            </a:r>
          </a:p>
          <a:p>
            <a:r>
              <a:rPr lang="sk-SK" dirty="0"/>
              <a:t>voľne a ľahko dostupný na všetkých platformách </a:t>
            </a:r>
          </a:p>
          <a:p>
            <a:r>
              <a:rPr lang="cs-CZ" dirty="0"/>
              <a:t>široká nabídka knihoven</a:t>
            </a:r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sk-SK" sz="3600" b="1" dirty="0"/>
              <a:t>Využití </a:t>
            </a:r>
            <a:r>
              <a:rPr lang="sk-SK" sz="3600" b="1" dirty="0" err="1"/>
              <a:t>Pythonu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9289032" cy="5544616"/>
          </a:xfrm>
        </p:spPr>
        <p:txBody>
          <a:bodyPr>
            <a:normAutofit/>
          </a:bodyPr>
          <a:lstStyle/>
          <a:p>
            <a:r>
              <a:rPr lang="sk-SK" sz="2800" b="1" dirty="0"/>
              <a:t>skriptovanie</a:t>
            </a:r>
          </a:p>
          <a:p>
            <a:r>
              <a:rPr lang="sk-SK" sz="2800" dirty="0"/>
              <a:t> </a:t>
            </a:r>
            <a:r>
              <a:rPr lang="sk-SK" sz="2800" b="1" dirty="0"/>
              <a:t>vedecké výpočty (</a:t>
            </a:r>
            <a:r>
              <a:rPr lang="sk-SK" sz="2800" b="1" dirty="0" err="1"/>
              <a:t>chemoinformatika</a:t>
            </a:r>
            <a:r>
              <a:rPr lang="sk-SK" sz="2800" b="1" dirty="0"/>
              <a:t>, </a:t>
            </a:r>
            <a:r>
              <a:rPr lang="sk-SK" sz="2800" b="1" dirty="0" err="1"/>
              <a:t>bioinformatika</a:t>
            </a:r>
            <a:r>
              <a:rPr lang="sk-SK" sz="2800" b="1" dirty="0"/>
              <a:t>, ...)</a:t>
            </a:r>
          </a:p>
          <a:p>
            <a:r>
              <a:rPr lang="sk-SK" sz="2800" dirty="0"/>
              <a:t>webové aplikácie</a:t>
            </a:r>
          </a:p>
          <a:p>
            <a:r>
              <a:rPr lang="sk-SK" sz="2800" dirty="0"/>
              <a:t> administrácia</a:t>
            </a:r>
          </a:p>
          <a:p>
            <a:r>
              <a:rPr lang="sk-SK" sz="2800" dirty="0"/>
              <a:t> grafika</a:t>
            </a:r>
          </a:p>
          <a:p>
            <a:r>
              <a:rPr lang="sk-SK" sz="2800" dirty="0"/>
              <a:t> audio</a:t>
            </a:r>
          </a:p>
          <a:p>
            <a:r>
              <a:rPr lang="sk-SK" sz="2800" dirty="0"/>
              <a:t> </a:t>
            </a:r>
            <a:r>
              <a:rPr lang="sk-SK" sz="2800" dirty="0" err="1"/>
              <a:t>networking</a:t>
            </a:r>
            <a:endParaRPr lang="sk-SK" sz="2800" dirty="0"/>
          </a:p>
          <a:p>
            <a:r>
              <a:rPr lang="sk-SK" sz="2800" dirty="0"/>
              <a:t> hry</a:t>
            </a:r>
          </a:p>
          <a:p>
            <a:r>
              <a:rPr lang="sk-SK" sz="2800" dirty="0"/>
              <a:t> aplikácie pre chytré telefóny</a:t>
            </a:r>
          </a:p>
          <a:p>
            <a:r>
              <a:rPr lang="sk-SK" sz="2800" dirty="0"/>
              <a:t> 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72044"/>
          </a:xfrm>
        </p:spPr>
        <p:txBody>
          <a:bodyPr>
            <a:normAutofit/>
          </a:bodyPr>
          <a:lstStyle/>
          <a:p>
            <a:r>
              <a:rPr lang="sk-SK" sz="3600" b="1" dirty="0"/>
              <a:t>Analýza dát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853" y="2974786"/>
            <a:ext cx="6076950" cy="288607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27584" y="1595725"/>
            <a:ext cx="7859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Python, </a:t>
            </a:r>
            <a:r>
              <a:rPr lang="cs-CZ" sz="2800" dirty="0" err="1"/>
              <a:t>NumPy</a:t>
            </a:r>
            <a:r>
              <a:rPr lang="cs-CZ" sz="2800" dirty="0"/>
              <a:t>, </a:t>
            </a:r>
            <a:r>
              <a:rPr lang="cs-CZ" sz="2800" dirty="0" err="1"/>
              <a:t>SciPy</a:t>
            </a:r>
            <a:r>
              <a:rPr lang="cs-CZ" sz="2800" dirty="0"/>
              <a:t>, </a:t>
            </a:r>
            <a:r>
              <a:rPr lang="cs-CZ" sz="2800" dirty="0" err="1"/>
              <a:t>Pandas</a:t>
            </a:r>
            <a:r>
              <a:rPr lang="cs-CZ" sz="2800" dirty="0"/>
              <a:t>, </a:t>
            </a:r>
            <a:r>
              <a:rPr lang="cs-CZ" sz="2800" dirty="0" err="1"/>
              <a:t>matplotlib</a:t>
            </a:r>
            <a:r>
              <a:rPr lang="cs-CZ" sz="2800" dirty="0"/>
              <a:t>, </a:t>
            </a:r>
            <a:r>
              <a:rPr lang="cs-CZ" sz="2800" dirty="0" err="1"/>
              <a:t>Kartograph</a:t>
            </a:r>
            <a:r>
              <a:rPr lang="cs-CZ" sz="2800" dirty="0"/>
              <a:t>, </a:t>
            </a:r>
            <a:r>
              <a:rPr lang="cs-CZ" sz="2800" dirty="0" err="1"/>
              <a:t>networkx</a:t>
            </a:r>
            <a:r>
              <a:rPr lang="cs-CZ" sz="2800" dirty="0"/>
              <a:t>, . . .</a:t>
            </a:r>
          </a:p>
        </p:txBody>
      </p:sp>
    </p:spTree>
    <p:extLst>
      <p:ext uri="{BB962C8B-B14F-4D97-AF65-F5344CB8AC3E}">
        <p14:creationId xmlns:p14="http://schemas.microsoft.com/office/powerpoint/2010/main" val="137021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/>
              <a:t>Firmy používajúce PYTHON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696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cs-CZ" sz="3600" b="1" dirty="0" err="1"/>
              <a:t>Pracovné</a:t>
            </a:r>
            <a:r>
              <a:rPr lang="cs-CZ" sz="3600" b="1" dirty="0"/>
              <a:t> </a:t>
            </a:r>
            <a:r>
              <a:rPr lang="cs-CZ" sz="3600" b="1" dirty="0" err="1"/>
              <a:t>prostredie</a:t>
            </a:r>
            <a:endParaRPr lang="cs-CZ" sz="36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/>
          <a:lstStyle/>
          <a:p>
            <a:r>
              <a:rPr lang="en-US" dirty="0"/>
              <a:t>IDE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679750"/>
            <a:ext cx="4040188" cy="1605234"/>
          </a:xfrm>
        </p:spPr>
        <p:txBody>
          <a:bodyPr>
            <a:normAutofit/>
          </a:bodyPr>
          <a:lstStyle/>
          <a:p>
            <a:r>
              <a:rPr lang="cs-CZ" dirty="0"/>
              <a:t>IDE – vývojové </a:t>
            </a:r>
            <a:r>
              <a:rPr lang="cs-CZ" dirty="0" err="1"/>
              <a:t>prostredie</a:t>
            </a:r>
            <a:endParaRPr lang="cs-CZ" dirty="0"/>
          </a:p>
          <a:p>
            <a:r>
              <a:rPr lang="cs-CZ" dirty="0"/>
              <a:t>IDLE, </a:t>
            </a:r>
            <a:r>
              <a:rPr lang="cs-CZ" dirty="0" err="1"/>
              <a:t>Wing</a:t>
            </a:r>
            <a:r>
              <a:rPr lang="cs-CZ" dirty="0"/>
              <a:t>, </a:t>
            </a:r>
            <a:r>
              <a:rPr lang="cs-CZ" dirty="0" err="1"/>
              <a:t>PyStudio</a:t>
            </a:r>
            <a:r>
              <a:rPr lang="cs-CZ" dirty="0"/>
              <a:t>, </a:t>
            </a:r>
            <a:r>
              <a:rPr lang="cs-CZ" dirty="0" err="1"/>
              <a:t>Eclipse</a:t>
            </a:r>
            <a:r>
              <a:rPr lang="cs-CZ" dirty="0"/>
              <a:t> …</a:t>
            </a: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/>
          <a:lstStyle/>
          <a:p>
            <a:r>
              <a:rPr lang="cs-CZ" dirty="0"/>
              <a:t>Shell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1085" y="1679750"/>
            <a:ext cx="4041775" cy="1605234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Prostredie</a:t>
            </a:r>
            <a:r>
              <a:rPr lang="cs-CZ" dirty="0"/>
              <a:t>, kde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vykonávaju</a:t>
            </a:r>
            <a:r>
              <a:rPr lang="cs-CZ" dirty="0"/>
              <a:t> </a:t>
            </a:r>
            <a:r>
              <a:rPr lang="cs-CZ" dirty="0" err="1"/>
              <a:t>prikazy</a:t>
            </a:r>
            <a:r>
              <a:rPr lang="cs-CZ" dirty="0"/>
              <a:t> </a:t>
            </a:r>
            <a:r>
              <a:rPr lang="cs-CZ" dirty="0" err="1"/>
              <a:t>priamo</a:t>
            </a:r>
            <a:r>
              <a:rPr lang="cs-CZ" dirty="0"/>
              <a:t> po </a:t>
            </a:r>
            <a:r>
              <a:rPr lang="cs-CZ" dirty="0" err="1"/>
              <a:t>napísaní</a:t>
            </a:r>
            <a:endParaRPr lang="cs-CZ" dirty="0"/>
          </a:p>
          <a:p>
            <a:r>
              <a:rPr lang="cs-CZ" dirty="0" err="1"/>
              <a:t>Príkazový</a:t>
            </a:r>
            <a:r>
              <a:rPr lang="cs-CZ" dirty="0"/>
              <a:t> </a:t>
            </a:r>
            <a:r>
              <a:rPr lang="cs-CZ" dirty="0" err="1"/>
              <a:t>riadok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43" y="3573016"/>
            <a:ext cx="2801938" cy="261637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48607"/>
            <a:ext cx="38572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8918"/>
          </a:xfrm>
        </p:spPr>
        <p:txBody>
          <a:bodyPr>
            <a:noAutofit/>
          </a:bodyPr>
          <a:lstStyle/>
          <a:p>
            <a:r>
              <a:rPr lang="sk-SK" sz="3600" b="1" dirty="0" err="1"/>
              <a:t>Hello</a:t>
            </a:r>
            <a:r>
              <a:rPr lang="sk-SK" sz="3600" b="1" dirty="0"/>
              <a:t> </a:t>
            </a:r>
            <a:r>
              <a:rPr lang="sk-SK" sz="3600" b="1" dirty="0" err="1"/>
              <a:t>world</a:t>
            </a:r>
            <a:r>
              <a:rPr lang="sk-SK" sz="3600" b="1" dirty="0"/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i="1" dirty="0"/>
              <a:t>		</a:t>
            </a:r>
            <a:r>
              <a:rPr lang="sk-SK" i="1" dirty="0" err="1"/>
              <a:t>print</a:t>
            </a:r>
            <a:r>
              <a:rPr lang="sk-SK" i="1" dirty="0"/>
              <a:t> ("</a:t>
            </a:r>
            <a:r>
              <a:rPr lang="sk-SK" i="1" dirty="0" err="1"/>
              <a:t>Hello</a:t>
            </a:r>
            <a:r>
              <a:rPr lang="sk-SK" i="1" dirty="0"/>
              <a:t> </a:t>
            </a:r>
            <a:r>
              <a:rPr lang="sk-SK" i="1" dirty="0" err="1"/>
              <a:t>World</a:t>
            </a:r>
            <a:r>
              <a:rPr lang="sk-SK" i="1" dirty="0"/>
              <a:t>! ")</a:t>
            </a:r>
          </a:p>
          <a:p>
            <a:pPr>
              <a:buNone/>
            </a:pPr>
            <a:endParaRPr lang="sk-SK" i="1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Zadajte príkaz priamo do </a:t>
            </a:r>
            <a:r>
              <a:rPr lang="sk-SK" dirty="0" err="1"/>
              <a:t>shellu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Vytvorte súbor </a:t>
            </a:r>
            <a:r>
              <a:rPr lang="sk-SK" dirty="0" err="1"/>
              <a:t>MyFirstSkript.py</a:t>
            </a:r>
            <a:r>
              <a:rPr lang="sk-SK" dirty="0"/>
              <a:t> a spustite ho pomocou F5 v IDLE (</a:t>
            </a:r>
            <a:r>
              <a:rPr lang="sk-SK" dirty="0" err="1"/>
              <a:t>Python</a:t>
            </a:r>
            <a:r>
              <a:rPr lang="sk-SK" dirty="0"/>
              <a:t> GUI)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6505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sk-SK" sz="3600" b="1" dirty="0"/>
              <a:t>Premenná (</a:t>
            </a:r>
            <a:r>
              <a:rPr lang="sk-SK" sz="3600" b="1" dirty="0" err="1"/>
              <a:t>variable</a:t>
            </a:r>
            <a:r>
              <a:rPr lang="sk-SK" sz="3600" b="1" dirty="0"/>
              <a:t>)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má svoj názov (identifikátor, </a:t>
            </a:r>
            <a:r>
              <a:rPr lang="sk-SK" dirty="0" err="1"/>
              <a:t>identifier</a:t>
            </a:r>
            <a:r>
              <a:rPr lang="sk-SK" dirty="0"/>
              <a:t>): 	  </a:t>
            </a:r>
            <a:r>
              <a:rPr lang="sk-SK" i="1" dirty="0"/>
              <a:t>a</a:t>
            </a:r>
          </a:p>
          <a:p>
            <a:r>
              <a:rPr lang="pl-PL" dirty="0"/>
              <a:t> odkazuje na miesto v pamäti, kde je uložená tzv.  hodnota </a:t>
            </a:r>
            <a:r>
              <a:rPr lang="sk-SK" dirty="0"/>
              <a:t>(</a:t>
            </a:r>
            <a:r>
              <a:rPr lang="sk-SK" dirty="0" err="1"/>
              <a:t>value</a:t>
            </a:r>
            <a:r>
              <a:rPr lang="sk-SK" dirty="0"/>
              <a:t>) premennej, prepojenie premennej a jej hodnoty robíme pomocou priradenia (</a:t>
            </a:r>
            <a:r>
              <a:rPr lang="sk-SK" dirty="0" err="1"/>
              <a:t>assign</a:t>
            </a:r>
            <a:r>
              <a:rPr lang="sk-SK" dirty="0"/>
              <a:t>) (=)</a:t>
            </a:r>
          </a:p>
          <a:p>
            <a:pPr>
              <a:buNone/>
            </a:pPr>
            <a:r>
              <a:rPr lang="sk-SK" dirty="0"/>
              <a:t>		a = 1</a:t>
            </a:r>
          </a:p>
          <a:p>
            <a:r>
              <a:rPr lang="pl-PL" dirty="0"/>
              <a:t> Python je jazyk s dynamickou typovou kontrolou (do </a:t>
            </a:r>
            <a:r>
              <a:rPr lang="sk-SK" dirty="0"/>
              <a:t>premennej môžete uložiť čokoľvek, ale hodnoty si pamätajú svoj typ)</a:t>
            </a:r>
          </a:p>
          <a:p>
            <a:pPr>
              <a:buNone/>
            </a:pPr>
            <a:r>
              <a:rPr lang="sk-SK" dirty="0"/>
              <a:t>		a = 10 + </a:t>
            </a:r>
            <a:r>
              <a:rPr lang="en-US" dirty="0"/>
              <a:t>“a”</a:t>
            </a:r>
            <a:endParaRPr lang="sk-SK" dirty="0"/>
          </a:p>
          <a:p>
            <a:r>
              <a:rPr lang="sk-SK" dirty="0"/>
              <a:t>názov premennej sa môže skladať z malých (a veľkých) písmen (bez diakritiky), čísel a </a:t>
            </a:r>
            <a:r>
              <a:rPr lang="sk-SK" dirty="0" err="1"/>
              <a:t>podtržítka</a:t>
            </a:r>
            <a:r>
              <a:rPr lang="sk-SK" dirty="0"/>
              <a:t> (_), nesmie začínať číslom, </a:t>
            </a:r>
            <a:r>
              <a:rPr lang="sk-SK" dirty="0" err="1"/>
              <a:t>podtržítkom</a:t>
            </a:r>
            <a:r>
              <a:rPr lang="sk-SK" dirty="0"/>
              <a:t> začínajú špeciálne premenné</a:t>
            </a:r>
          </a:p>
          <a:p>
            <a:r>
              <a:rPr lang="sk-SK" dirty="0"/>
              <a:t>názov premennej sa nesmie zhodovať so žiadnym z 34 </a:t>
            </a:r>
            <a:r>
              <a:rPr lang="en-US" dirty="0"/>
              <a:t>k</a:t>
            </a:r>
            <a:r>
              <a:rPr lang="sk-SK" dirty="0" err="1"/>
              <a:t>ľúč</a:t>
            </a:r>
            <a:r>
              <a:rPr lang="en-US" dirty="0" err="1"/>
              <a:t>ových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Python: </a:t>
            </a:r>
            <a:endParaRPr lang="sk-SK" dirty="0"/>
          </a:p>
          <a:p>
            <a:pPr>
              <a:buNone/>
            </a:pPr>
            <a:r>
              <a:rPr lang="sk-SK" dirty="0"/>
              <a:t>	</a:t>
            </a:r>
            <a:r>
              <a:rPr lang="en-US" sz="2900" i="1" dirty="0"/>
              <a:t>and, as, assert, break,</a:t>
            </a:r>
            <a:r>
              <a:rPr lang="sk-SK" sz="2900" i="1" dirty="0"/>
              <a:t> </a:t>
            </a:r>
            <a:r>
              <a:rPr lang="en-US" sz="2900" i="1" dirty="0"/>
              <a:t>class, continue, def, del, </a:t>
            </a:r>
            <a:r>
              <a:rPr lang="en-US" sz="2900" i="1" dirty="0" err="1"/>
              <a:t>elif</a:t>
            </a:r>
            <a:r>
              <a:rPr lang="en-US" sz="2900" i="1" dirty="0"/>
              <a:t>, else, expect,</a:t>
            </a:r>
            <a:r>
              <a:rPr lang="sk-SK" sz="2900" i="1" dirty="0"/>
              <a:t> f</a:t>
            </a:r>
            <a:r>
              <a:rPr lang="en-US" sz="2900" i="1" dirty="0" err="1"/>
              <a:t>inally</a:t>
            </a:r>
            <a:r>
              <a:rPr lang="en-US" sz="2900" i="1" dirty="0"/>
              <a:t>, for, from, global, if, import, in, is,</a:t>
            </a:r>
            <a:r>
              <a:rPr lang="sk-SK" sz="2900" i="1" dirty="0"/>
              <a:t> </a:t>
            </a:r>
            <a:r>
              <a:rPr lang="en-US" sz="2900" i="1" dirty="0"/>
              <a:t>lambda, nonlocal, not, or, pass, raise, return,</a:t>
            </a:r>
            <a:r>
              <a:rPr lang="sk-SK" sz="2900" i="1" dirty="0"/>
              <a:t> </a:t>
            </a:r>
            <a:r>
              <a:rPr lang="en-US" sz="2900" i="1" dirty="0"/>
              <a:t>try, while, with, yield, True, False, None</a:t>
            </a:r>
            <a:endParaRPr lang="sk-SK" sz="29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/>
              <a:t>Základné dátové typy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 </a:t>
            </a:r>
            <a:r>
              <a:rPr lang="sk-SK" b="1" dirty="0" err="1"/>
              <a:t>bool</a:t>
            </a:r>
            <a:r>
              <a:rPr lang="sk-SK" dirty="0" err="1"/>
              <a:t>ean</a:t>
            </a:r>
            <a:r>
              <a:rPr lang="sk-SK" b="1" dirty="0"/>
              <a:t> </a:t>
            </a:r>
            <a:r>
              <a:rPr lang="sk-SK" dirty="0"/>
              <a:t>(booleovský typ) nadobúda buď hodnoty </a:t>
            </a:r>
            <a:r>
              <a:rPr lang="sk-SK" i="1" dirty="0" err="1"/>
              <a:t>True</a:t>
            </a:r>
            <a:r>
              <a:rPr lang="sk-SK" dirty="0"/>
              <a:t> nebo </a:t>
            </a:r>
            <a:r>
              <a:rPr lang="sk-SK" i="1" dirty="0" err="1"/>
              <a:t>False</a:t>
            </a:r>
            <a:endParaRPr lang="sk-SK" i="1" dirty="0"/>
          </a:p>
          <a:p>
            <a:r>
              <a:rPr lang="sk-SK" dirty="0"/>
              <a:t> Čísla môžu byť celé (</a:t>
            </a:r>
            <a:r>
              <a:rPr lang="sk-SK" b="1" dirty="0" err="1"/>
              <a:t>int</a:t>
            </a:r>
            <a:r>
              <a:rPr lang="sk-SK" dirty="0" err="1"/>
              <a:t>eger</a:t>
            </a:r>
            <a:r>
              <a:rPr lang="sk-SK" dirty="0"/>
              <a:t>; 1 a 2), reálne </a:t>
            </a:r>
            <a:r>
              <a:rPr lang="sk-SK" b="1" dirty="0"/>
              <a:t>(</a:t>
            </a:r>
            <a:r>
              <a:rPr lang="sk-SK" b="1" dirty="0" err="1"/>
              <a:t>float</a:t>
            </a:r>
            <a:r>
              <a:rPr lang="sk-SK" dirty="0"/>
              <a:t>; 1.1 a 1.2) nebo komplexné (</a:t>
            </a:r>
            <a:r>
              <a:rPr lang="sk-SK" b="1" dirty="0" err="1"/>
              <a:t>complex</a:t>
            </a:r>
            <a:r>
              <a:rPr lang="sk-SK" dirty="0"/>
              <a:t>; 3+1j).</a:t>
            </a:r>
          </a:p>
          <a:p>
            <a:r>
              <a:rPr lang="sk-SK" dirty="0"/>
              <a:t>Reťazce (</a:t>
            </a:r>
            <a:r>
              <a:rPr lang="sk-SK" b="1" dirty="0" err="1"/>
              <a:t>str</a:t>
            </a:r>
            <a:r>
              <a:rPr lang="sk-SK" dirty="0" err="1"/>
              <a:t>ing</a:t>
            </a:r>
            <a:r>
              <a:rPr lang="sk-SK" dirty="0"/>
              <a:t>) sú postupnosti </a:t>
            </a:r>
            <a:r>
              <a:rPr lang="sk-SK" dirty="0" err="1"/>
              <a:t>Unicode</a:t>
            </a:r>
            <a:r>
              <a:rPr lang="sk-SK" dirty="0"/>
              <a:t> znakov. Tuto podobu môže mať napríklad html dokument.</a:t>
            </a:r>
          </a:p>
          <a:p>
            <a:r>
              <a:rPr lang="sk-SK" dirty="0"/>
              <a:t>Bajty (</a:t>
            </a:r>
            <a:r>
              <a:rPr lang="sk-SK" b="1" dirty="0"/>
              <a:t>byte) </a:t>
            </a:r>
            <a:r>
              <a:rPr lang="sk-SK" dirty="0"/>
              <a:t>a pole bajtov, napríklad súbor s obrázkom vo formáte </a:t>
            </a:r>
            <a:r>
              <a:rPr lang="sk-SK" dirty="0" err="1"/>
              <a:t>jpeg</a:t>
            </a:r>
            <a:r>
              <a:rPr lang="sk-SK" dirty="0"/>
              <a:t>.</a:t>
            </a:r>
          </a:p>
          <a:p>
            <a:r>
              <a:rPr lang="sk-SK" dirty="0"/>
              <a:t>Zoznamy (</a:t>
            </a:r>
            <a:r>
              <a:rPr lang="sk-SK" b="1" dirty="0"/>
              <a:t>list</a:t>
            </a:r>
            <a:r>
              <a:rPr lang="sk-SK" dirty="0"/>
              <a:t>) sú usporiadané postupnosti hodnôt.</a:t>
            </a:r>
          </a:p>
          <a:p>
            <a:r>
              <a:rPr lang="sk-SK" dirty="0" err="1"/>
              <a:t>N-tice</a:t>
            </a:r>
            <a:r>
              <a:rPr lang="sk-SK" dirty="0"/>
              <a:t> (</a:t>
            </a:r>
            <a:r>
              <a:rPr lang="sk-SK" b="1" dirty="0" err="1"/>
              <a:t>tuple</a:t>
            </a:r>
            <a:r>
              <a:rPr lang="sk-SK" dirty="0"/>
              <a:t>) sú usporiadané, nemenné postupnosti hodnôt.</a:t>
            </a:r>
          </a:p>
          <a:p>
            <a:r>
              <a:rPr lang="sk-SK" dirty="0"/>
              <a:t>Slovníky (</a:t>
            </a:r>
            <a:r>
              <a:rPr lang="sk-SK" b="1" dirty="0" err="1"/>
              <a:t>dictionary</a:t>
            </a:r>
            <a:r>
              <a:rPr lang="sk-SK" dirty="0"/>
              <a:t>) sú neusporiadané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kolekcie dvojíc </a:t>
            </a:r>
            <a:r>
              <a:rPr lang="sk-SK" dirty="0" err="1"/>
              <a:t>kľúč-hodnota</a:t>
            </a:r>
            <a:r>
              <a:rPr lang="sk-SK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sk-SK" sz="3600" b="1" dirty="0"/>
              <a:t>Matematické operátory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07524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/>
              <a:t>+</a:t>
            </a:r>
            <a:r>
              <a:rPr lang="sk-SK" dirty="0"/>
              <a:t> 		súčet (napr. 10 + 3)</a:t>
            </a:r>
          </a:p>
          <a:p>
            <a:pPr>
              <a:buNone/>
            </a:pPr>
            <a:r>
              <a:rPr lang="sk-SK" b="1" dirty="0"/>
              <a:t>-</a:t>
            </a:r>
            <a:r>
              <a:rPr lang="sk-SK" dirty="0"/>
              <a:t>  		rozdiel (napr. 10 - 3)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b="1" dirty="0"/>
              <a:t>*</a:t>
            </a:r>
            <a:r>
              <a:rPr lang="sk-SK" dirty="0"/>
              <a:t> 		násobenie (napr. 10 * 3)</a:t>
            </a:r>
          </a:p>
          <a:p>
            <a:pPr>
              <a:buNone/>
            </a:pPr>
            <a:r>
              <a:rPr lang="sk-SK" dirty="0"/>
              <a:t>/ 		delenie (napr. 10/3)</a:t>
            </a:r>
          </a:p>
          <a:p>
            <a:pPr>
              <a:buNone/>
            </a:pPr>
            <a:r>
              <a:rPr lang="sk-SK" dirty="0"/>
              <a:t>// 		celočíselné delenie (napr. 10 // 3 = ??)</a:t>
            </a:r>
          </a:p>
          <a:p>
            <a:pPr>
              <a:buNone/>
            </a:pPr>
            <a:r>
              <a:rPr lang="sk-SK" dirty="0"/>
              <a:t>% 		</a:t>
            </a:r>
            <a:r>
              <a:rPr lang="sk-SK" dirty="0" err="1"/>
              <a:t>modulo</a:t>
            </a:r>
            <a:r>
              <a:rPr lang="sk-SK" dirty="0"/>
              <a:t> (</a:t>
            </a:r>
            <a:r>
              <a:rPr lang="sk-SK" dirty="0" err="1"/>
              <a:t>zbytok</a:t>
            </a:r>
            <a:r>
              <a:rPr lang="sk-SK" dirty="0"/>
              <a:t> po celočíselnom delení; </a:t>
            </a:r>
          </a:p>
          <a:p>
            <a:pPr>
              <a:buNone/>
            </a:pPr>
            <a:r>
              <a:rPr lang="sk-SK" dirty="0"/>
              <a:t>		napr. 	10 % 3 = ??)</a:t>
            </a:r>
          </a:p>
          <a:p>
            <a:pPr>
              <a:buNone/>
            </a:pPr>
            <a:r>
              <a:rPr lang="sk-SK" dirty="0"/>
              <a:t> **	umocňovanie (napr. 10 ** 3)</a:t>
            </a:r>
          </a:p>
          <a:p>
            <a:pPr>
              <a:buNone/>
            </a:pPr>
            <a:r>
              <a:rPr lang="sk-SK" dirty="0"/>
              <a:t>() 		zátvorky</a:t>
            </a:r>
          </a:p>
          <a:p>
            <a:pPr>
              <a:buNone/>
            </a:pPr>
            <a:r>
              <a:rPr lang="sk-SK" dirty="0" err="1"/>
              <a:t>abs</a:t>
            </a:r>
            <a:r>
              <a:rPr lang="sk-SK" dirty="0"/>
              <a:t>() 	funkcia, ktorá vracia absolútnu hodnotu</a:t>
            </a:r>
          </a:p>
          <a:p>
            <a:pPr>
              <a:buNone/>
            </a:pPr>
            <a:r>
              <a:rPr lang="sk-SK" dirty="0" err="1"/>
              <a:t>round</a:t>
            </a:r>
            <a:r>
              <a:rPr lang="sk-SK" dirty="0"/>
              <a:t>(x,2) 	zaokrúhli x na 2 desatinné miesta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/>
              <a:t>Špeciálne typy priradenia: +=  -=  *=  /=  %=  //=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pt-BR" dirty="0"/>
              <a:t>a += 1 </a:t>
            </a:r>
            <a:r>
              <a:rPr lang="sk-SK" dirty="0"/>
              <a:t>		</a:t>
            </a:r>
            <a:r>
              <a:rPr lang="pt-BR" dirty="0"/>
              <a:t> a = a + 1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sk-SK" dirty="0"/>
              <a:t>Vyriešte rovnicu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Pre x1 = 11 a x2 = 66</a:t>
            </a:r>
          </a:p>
          <a:p>
            <a:endParaRPr lang="sk-SK" dirty="0"/>
          </a:p>
          <a:p>
            <a:r>
              <a:rPr lang="sk-SK" dirty="0"/>
              <a:t>Výsledok zaokrúhlite na 4 desatinné miesta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236134" cy="11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b="1" dirty="0"/>
              <a:t>Programy </a:t>
            </a:r>
            <a:r>
              <a:rPr lang="sk-SK" sz="2800" b="1" i="1" dirty="0" err="1"/>
              <a:t>vs</a:t>
            </a:r>
            <a:r>
              <a:rPr lang="sk-SK" sz="2800" b="1" dirty="0"/>
              <a:t> </a:t>
            </a:r>
            <a:r>
              <a:rPr lang="sk-SK" sz="2800" b="1" dirty="0" err="1"/>
              <a:t>Skripty</a:t>
            </a:r>
            <a:endParaRPr lang="sk-SK" sz="28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4237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PROGRAM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2952329"/>
          </a:xfrm>
        </p:spPr>
        <p:txBody>
          <a:bodyPr>
            <a:normAutofit fontScale="92500"/>
          </a:bodyPr>
          <a:lstStyle/>
          <a:p>
            <a:r>
              <a:rPr lang="sk-SK" dirty="0"/>
              <a:t>súbor strojových inštrukcií spracovávaných priamo procesorom.</a:t>
            </a:r>
          </a:p>
          <a:p>
            <a:r>
              <a:rPr lang="sk-SK" dirty="0"/>
              <a:t>vzniká prekladom zdrojového kódu programovacieho jazyka.</a:t>
            </a:r>
          </a:p>
          <a:p>
            <a:r>
              <a:rPr lang="sk-SK" b="1" dirty="0"/>
              <a:t>Prekladané jazyky</a:t>
            </a:r>
            <a:r>
              <a:rPr lang="sk-SK" dirty="0"/>
              <a:t>: </a:t>
            </a:r>
          </a:p>
          <a:p>
            <a:pPr lvl="1"/>
            <a:r>
              <a:rPr lang="sk-SK" dirty="0"/>
              <a:t>C/C++</a:t>
            </a:r>
          </a:p>
          <a:p>
            <a:pPr lvl="1"/>
            <a:r>
              <a:rPr lang="sk-SK" dirty="0"/>
              <a:t> </a:t>
            </a:r>
            <a:r>
              <a:rPr lang="sk-SK" dirty="0" err="1"/>
              <a:t>Fortran</a:t>
            </a:r>
            <a:r>
              <a:rPr lang="sk-SK" dirty="0"/>
              <a:t> 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495746"/>
          </a:xfrm>
        </p:spPr>
        <p:txBody>
          <a:bodyPr/>
          <a:lstStyle/>
          <a:p>
            <a:r>
              <a:rPr lang="sk-SK" dirty="0"/>
              <a:t>SKRIPT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331236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textový súbor obsahujúci príkazy a riadiace sekvencie, ktoré sú vykonávané interpreterom použitého skriptovacieho jazyka. </a:t>
            </a:r>
          </a:p>
          <a:p>
            <a:r>
              <a:rPr lang="sk-SK" b="1" dirty="0"/>
              <a:t>Skriptovací jazyky</a:t>
            </a:r>
            <a:r>
              <a:rPr lang="sk-SK" dirty="0"/>
              <a:t>: </a:t>
            </a:r>
          </a:p>
          <a:p>
            <a:pPr lvl="1"/>
            <a:r>
              <a:rPr lang="sk-SK" dirty="0" err="1"/>
              <a:t>bash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gnuplot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awk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JavaScript </a:t>
            </a:r>
          </a:p>
          <a:p>
            <a:pPr lvl="1"/>
            <a:r>
              <a:rPr lang="sk-SK" dirty="0"/>
              <a:t>PHP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905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09120"/>
            <a:ext cx="3762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sk-SK" sz="3600" b="1" dirty="0"/>
              <a:t>Logické operátory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/>
              <a:t>and 		a</a:t>
            </a:r>
          </a:p>
          <a:p>
            <a:pPr>
              <a:buNone/>
            </a:pPr>
            <a:r>
              <a:rPr lang="sk-SK" dirty="0"/>
              <a:t>or			alebo</a:t>
            </a:r>
          </a:p>
          <a:p>
            <a:pPr>
              <a:buNone/>
            </a:pPr>
            <a:r>
              <a:rPr lang="sk-SK" dirty="0" err="1"/>
              <a:t>not</a:t>
            </a:r>
            <a:r>
              <a:rPr lang="sk-SK" dirty="0"/>
              <a:t>	 	negácia</a:t>
            </a:r>
          </a:p>
          <a:p>
            <a:pPr>
              <a:buNone/>
            </a:pPr>
            <a:r>
              <a:rPr lang="sk-SK" dirty="0"/>
              <a:t>== 		je rovno</a:t>
            </a:r>
          </a:p>
          <a:p>
            <a:pPr>
              <a:buNone/>
            </a:pPr>
            <a:r>
              <a:rPr lang="sk-SK" dirty="0"/>
              <a:t>! =, &lt;&gt; 		nie je rovno</a:t>
            </a:r>
          </a:p>
          <a:p>
            <a:pPr>
              <a:buNone/>
            </a:pPr>
            <a:r>
              <a:rPr lang="sk-SK" dirty="0"/>
              <a:t>&gt;		 	je väčšie</a:t>
            </a:r>
          </a:p>
          <a:p>
            <a:pPr>
              <a:buNone/>
            </a:pPr>
            <a:r>
              <a:rPr lang="sk-SK" dirty="0"/>
              <a:t>&lt; 			je menšie</a:t>
            </a:r>
          </a:p>
          <a:p>
            <a:pPr>
              <a:buNone/>
            </a:pPr>
            <a:r>
              <a:rPr lang="sk-SK" dirty="0"/>
              <a:t>&gt;= 		je väčšie alebo rovno</a:t>
            </a:r>
          </a:p>
          <a:p>
            <a:pPr>
              <a:buNone/>
            </a:pPr>
            <a:r>
              <a:rPr lang="sk-SK" dirty="0"/>
              <a:t>&lt;= 		je menšie alebo rovno</a:t>
            </a:r>
          </a:p>
          <a:p>
            <a:pPr>
              <a:buNone/>
            </a:pPr>
            <a:r>
              <a:rPr lang="en-US" dirty="0"/>
              <a:t>is, is not </a:t>
            </a:r>
            <a:r>
              <a:rPr lang="sk-SK" dirty="0"/>
              <a:t>	</a:t>
            </a:r>
            <a:r>
              <a:rPr lang="en-US" dirty="0"/>
              <a:t>je, </a:t>
            </a:r>
            <a:r>
              <a:rPr lang="sk-SK" dirty="0"/>
              <a:t>nie je</a:t>
            </a:r>
            <a:r>
              <a:rPr lang="en-US" dirty="0"/>
              <a:t> (</a:t>
            </a:r>
            <a:r>
              <a:rPr lang="en-US" dirty="0" err="1"/>
              <a:t>napr</a:t>
            </a:r>
            <a:r>
              <a:rPr lang="en-US" dirty="0"/>
              <a:t>.</a:t>
            </a:r>
            <a:r>
              <a:rPr lang="sk-SK" dirty="0"/>
              <a:t>:</a:t>
            </a:r>
            <a:r>
              <a:rPr lang="en-US" dirty="0"/>
              <a:t> </a:t>
            </a:r>
            <a:r>
              <a:rPr lang="en-US" i="1" dirty="0"/>
              <a:t>1 is </a:t>
            </a:r>
            <a:r>
              <a:rPr lang="en-US" i="1" dirty="0" err="1"/>
              <a:t>int</a:t>
            </a:r>
            <a:r>
              <a:rPr lang="en-US" i="1" dirty="0"/>
              <a:t>() </a:t>
            </a:r>
            <a:r>
              <a:rPr lang="sk-SK" i="1" dirty="0" err="1"/>
              <a:t>a</a:t>
            </a:r>
            <a:r>
              <a:rPr lang="sk-SK" dirty="0" err="1"/>
              <a:t>l</a:t>
            </a:r>
            <a:r>
              <a:rPr lang="en-US" dirty="0" err="1"/>
              <a:t>ebo</a:t>
            </a:r>
            <a:r>
              <a:rPr lang="en-US" dirty="0"/>
              <a:t> </a:t>
            </a:r>
            <a:r>
              <a:rPr lang="en-US" i="1" dirty="0"/>
              <a:t>a is not</a:t>
            </a:r>
            <a:r>
              <a:rPr lang="sk-SK" i="1" dirty="0"/>
              <a:t> </a:t>
            </a:r>
            <a:r>
              <a:rPr lang="sk-SK" i="1" dirty="0" err="1"/>
              <a:t>None</a:t>
            </a:r>
            <a:r>
              <a:rPr lang="sk-SK" dirty="0"/>
              <a:t>)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en-US" dirty="0"/>
              <a:t>in, not in </a:t>
            </a:r>
            <a:r>
              <a:rPr lang="sk-SK" dirty="0"/>
              <a:t>	</a:t>
            </a:r>
            <a:r>
              <a:rPr lang="en-US" dirty="0"/>
              <a:t>je v, </a:t>
            </a:r>
            <a:r>
              <a:rPr lang="sk-SK" dirty="0"/>
              <a:t>nie je</a:t>
            </a:r>
            <a:r>
              <a:rPr lang="en-US" dirty="0"/>
              <a:t> v (</a:t>
            </a:r>
            <a:r>
              <a:rPr lang="en-US" dirty="0" err="1"/>
              <a:t>napr</a:t>
            </a:r>
            <a:r>
              <a:rPr lang="en-US" dirty="0"/>
              <a:t>.</a:t>
            </a:r>
            <a:r>
              <a:rPr lang="sk-SK" dirty="0"/>
              <a:t>:</a:t>
            </a:r>
            <a:r>
              <a:rPr lang="en-US" dirty="0"/>
              <a:t> ’</a:t>
            </a:r>
            <a:r>
              <a:rPr lang="en-US" dirty="0" err="1"/>
              <a:t>pes</a:t>
            </a:r>
            <a:r>
              <a:rPr lang="en-US" dirty="0"/>
              <a:t>’ not in</a:t>
            </a:r>
            <a:r>
              <a:rPr lang="sk-SK" dirty="0"/>
              <a:t> ’</a:t>
            </a:r>
            <a:r>
              <a:rPr lang="sk-SK" dirty="0" err="1"/>
              <a:t>Harapes</a:t>
            </a:r>
            <a:r>
              <a:rPr lang="sk-SK" dirty="0"/>
              <a:t>’ alebo ’a’ 		in ’test’)</a:t>
            </a:r>
          </a:p>
          <a:p>
            <a:pPr>
              <a:buNone/>
            </a:pPr>
            <a:r>
              <a:rPr lang="sk-SK" dirty="0"/>
              <a:t> </a:t>
            </a:r>
          </a:p>
          <a:p>
            <a:pPr>
              <a:buNone/>
            </a:pPr>
            <a:r>
              <a:rPr lang="sk-SK" dirty="0"/>
              <a:t>poradie operácií: matematické operácie; &lt; &gt; &lt;= &gt;=; == !=;</a:t>
            </a:r>
          </a:p>
          <a:p>
            <a:pPr>
              <a:buNone/>
            </a:pPr>
            <a:r>
              <a:rPr lang="en-US" dirty="0"/>
              <a:t>&lt;&gt;; is, is not; in, not in; not; and; or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Char</a:t>
            </a:r>
            <a:r>
              <a:rPr lang="sk-SK" sz="3600" b="1" dirty="0"/>
              <a:t> (znak)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/>
              <a:t>ľubovolný znak na klavesnici aj mimo ňu</a:t>
            </a:r>
          </a:p>
          <a:p>
            <a:r>
              <a:rPr lang="sk-SK" dirty="0" err="1"/>
              <a:t>Python</a:t>
            </a:r>
            <a:r>
              <a:rPr lang="sk-SK" dirty="0"/>
              <a:t> nemá špeciálny typ pre znak, používa preňho </a:t>
            </a:r>
            <a:r>
              <a:rPr lang="sk-SK" dirty="0" err="1"/>
              <a:t>string</a:t>
            </a:r>
            <a:r>
              <a:rPr lang="sk-SK" dirty="0"/>
              <a:t>, </a:t>
            </a:r>
            <a:r>
              <a:rPr lang="it-IT" dirty="0"/>
              <a:t>ale má pr</a:t>
            </a:r>
            <a:r>
              <a:rPr lang="sk-SK" dirty="0" err="1"/>
              <a:t>eňho</a:t>
            </a:r>
            <a:r>
              <a:rPr lang="it-IT" dirty="0"/>
              <a:t> </a:t>
            </a:r>
            <a:r>
              <a:rPr lang="sk-SK" dirty="0" err="1"/>
              <a:t>vs</a:t>
            </a:r>
            <a:r>
              <a:rPr lang="it-IT" dirty="0"/>
              <a:t>tav</a:t>
            </a:r>
            <a:r>
              <a:rPr lang="sk-SK" dirty="0"/>
              <a:t>a</a:t>
            </a:r>
            <a:r>
              <a:rPr lang="it-IT" dirty="0"/>
              <a:t>né funkc</a:t>
            </a:r>
            <a:r>
              <a:rPr lang="sk-SK" dirty="0"/>
              <a:t>i</a:t>
            </a:r>
            <a:r>
              <a:rPr lang="it-IT" dirty="0"/>
              <a:t>e</a:t>
            </a:r>
          </a:p>
          <a:p>
            <a:r>
              <a:rPr lang="sk-SK" dirty="0"/>
              <a:t>funkcia </a:t>
            </a:r>
            <a:r>
              <a:rPr lang="sk-SK" dirty="0" err="1"/>
              <a:t>chr</a:t>
            </a:r>
            <a:r>
              <a:rPr lang="sk-SK" dirty="0"/>
              <a:t>() vracia znak pre zadanú ASCII hodnotu</a:t>
            </a:r>
          </a:p>
          <a:p>
            <a:r>
              <a:rPr lang="sk-SK" dirty="0"/>
              <a:t>funkcia </a:t>
            </a:r>
            <a:r>
              <a:rPr lang="sk-SK" dirty="0" err="1"/>
              <a:t>ord</a:t>
            </a:r>
            <a:r>
              <a:rPr lang="sk-SK" dirty="0"/>
              <a:t>() vracia ASCII hodnotu pre zadaný znak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1026" name="Picture 2" descr="http://upload.wikimedia.org/wikipedia/commons/thumb/7/7b/Ascii_Table-nocolor.svg/1000px-Ascii_Table-nocolo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5492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sk-SK" sz="3600" b="1" dirty="0"/>
              <a:t>Reťazec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616624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je postupnosť znakov</a:t>
            </a:r>
          </a:p>
          <a:p>
            <a:r>
              <a:rPr lang="sk-SK" dirty="0" err="1"/>
              <a:t>Python</a:t>
            </a:r>
            <a:r>
              <a:rPr lang="sk-SK" dirty="0"/>
              <a:t> rozpoznáva reťazce ohraničené úvodzovkami " a apostrofmi ’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reťazec = "ja som reťazec"</a:t>
            </a:r>
          </a:p>
          <a:p>
            <a:r>
              <a:rPr lang="sk-SK" dirty="0"/>
              <a:t>Reťazce sa dajú</a:t>
            </a:r>
          </a:p>
          <a:p>
            <a:pPr lvl="1"/>
            <a:r>
              <a:rPr lang="sk-SK" dirty="0"/>
              <a:t> spojovať (reťaziť) pomocou operátoru +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"ahoj "+ 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uživateli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" </a:t>
            </a:r>
          </a:p>
          <a:p>
            <a:pPr lvl="1"/>
            <a:r>
              <a:rPr lang="sk-SK" dirty="0"/>
              <a:t>opakovať operátorom *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"ahoj " * 10</a:t>
            </a:r>
          </a:p>
          <a:p>
            <a:r>
              <a:rPr lang="sk-SK" dirty="0"/>
              <a:t> pristupovať ku konkrétnemu znaku pomocou indexu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reťazec[0] </a:t>
            </a:r>
            <a:r>
              <a:rPr lang="sk-SK" dirty="0"/>
              <a:t>alebo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reťazec [1:4]</a:t>
            </a:r>
          </a:p>
          <a:p>
            <a:r>
              <a:rPr lang="sk-SK" dirty="0"/>
              <a:t> na reťazce môžeme volať vstavané funkcie</a:t>
            </a:r>
          </a:p>
          <a:p>
            <a:pPr>
              <a:buNone/>
            </a:pPr>
            <a:r>
              <a:rPr lang="pl-PL" dirty="0"/>
              <a:t>		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"ja som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reťazec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".find("ja")</a:t>
            </a:r>
          </a:p>
          <a:p>
            <a:r>
              <a:rPr lang="sk-SK" dirty="0"/>
              <a:t> môžeme zisťovať dĺžku reťazca 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len("test")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365" y="159026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Prístup k hodnotám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 fontScale="92500"/>
          </a:bodyPr>
          <a:lstStyle/>
          <a:p>
            <a:r>
              <a:rPr lang="sk-SK" dirty="0"/>
              <a:t>môžeme pristupovať k akémukoľvek znaku pomocou jeho indexu </a:t>
            </a:r>
            <a:r>
              <a:rPr lang="sk-SK" dirty="0" err="1"/>
              <a:t>string</a:t>
            </a:r>
            <a:r>
              <a:rPr lang="sk-SK" dirty="0"/>
              <a:t>[x], kde kladné čísla od nuly určujú index zľava </a:t>
            </a:r>
            <a:r>
              <a:rPr lang="pt-BR" dirty="0"/>
              <a:t>a zaporn</a:t>
            </a:r>
            <a:r>
              <a:rPr lang="sk-SK" dirty="0"/>
              <a:t>é</a:t>
            </a:r>
            <a:r>
              <a:rPr lang="pt-BR" dirty="0"/>
              <a:t> </a:t>
            </a:r>
            <a:r>
              <a:rPr lang="sk-SK" dirty="0"/>
              <a:t>č</a:t>
            </a:r>
            <a:r>
              <a:rPr lang="pt-BR" dirty="0"/>
              <a:t>ísla ur</a:t>
            </a:r>
            <a:r>
              <a:rPr lang="sk-SK" dirty="0"/>
              <a:t>č</a:t>
            </a:r>
            <a:r>
              <a:rPr lang="pt-BR" dirty="0"/>
              <a:t>uj</a:t>
            </a:r>
            <a:r>
              <a:rPr lang="sk-SK" dirty="0"/>
              <a:t>ú</a:t>
            </a:r>
            <a:r>
              <a:rPr lang="pt-BR" dirty="0"/>
              <a:t> index zprava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"[0] 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"[1] 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"[-1]</a:t>
            </a:r>
          </a:p>
          <a:p>
            <a:r>
              <a:rPr lang="sk-SK" dirty="0"/>
              <a:t>cez dvojbodku môžeme nadefinovať rozsah</a:t>
            </a:r>
          </a:p>
          <a:p>
            <a:r>
              <a:rPr lang="sk-SK" dirty="0" err="1"/>
              <a:t>string</a:t>
            </a:r>
            <a:r>
              <a:rPr lang="sk-SK" dirty="0"/>
              <a:t>[</a:t>
            </a:r>
            <a:r>
              <a:rPr lang="sk-SK" dirty="0" err="1"/>
              <a:t>x:y</a:t>
            </a:r>
            <a:r>
              <a:rPr lang="sk-SK" dirty="0"/>
              <a:t>], kde tieto výrazy si odpovedajú:</a:t>
            </a:r>
          </a:p>
          <a:p>
            <a:pPr lvl="2"/>
            <a:r>
              <a:rPr lang="sk-SK" dirty="0" err="1"/>
              <a:t>string</a:t>
            </a:r>
            <a:r>
              <a:rPr lang="sk-SK" dirty="0"/>
              <a:t>[:] == </a:t>
            </a:r>
            <a:r>
              <a:rPr lang="sk-SK" dirty="0" err="1"/>
              <a:t>string</a:t>
            </a:r>
            <a:endParaRPr lang="sk-SK" dirty="0"/>
          </a:p>
          <a:p>
            <a:pPr lvl="2"/>
            <a:r>
              <a:rPr lang="sk-SK" dirty="0" err="1"/>
              <a:t>string</a:t>
            </a:r>
            <a:r>
              <a:rPr lang="sk-SK" dirty="0"/>
              <a:t>[x:] == </a:t>
            </a:r>
            <a:r>
              <a:rPr lang="sk-SK" dirty="0" err="1"/>
              <a:t>string</a:t>
            </a:r>
            <a:r>
              <a:rPr lang="sk-SK" dirty="0"/>
              <a:t>[</a:t>
            </a:r>
            <a:r>
              <a:rPr lang="sk-SK" dirty="0" err="1"/>
              <a:t>x:len</a:t>
            </a:r>
            <a:r>
              <a:rPr lang="sk-SK" dirty="0"/>
              <a:t>(</a:t>
            </a:r>
            <a:r>
              <a:rPr lang="sk-SK" dirty="0" err="1"/>
              <a:t>string</a:t>
            </a:r>
            <a:r>
              <a:rPr lang="sk-SK" dirty="0"/>
              <a:t>)]</a:t>
            </a:r>
          </a:p>
          <a:p>
            <a:pPr lvl="2"/>
            <a:r>
              <a:rPr lang="sk-SK" dirty="0" err="1"/>
              <a:t>string</a:t>
            </a:r>
            <a:r>
              <a:rPr lang="sk-SK" dirty="0"/>
              <a:t>[:y] == </a:t>
            </a:r>
            <a:r>
              <a:rPr lang="sk-SK" dirty="0" err="1"/>
              <a:t>string</a:t>
            </a:r>
            <a:r>
              <a:rPr lang="sk-SK" dirty="0"/>
              <a:t>[0:y]</a:t>
            </a:r>
          </a:p>
          <a:p>
            <a:r>
              <a:rPr lang="sk-SK" dirty="0"/>
              <a:t>čo bude výsledkom?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"[1:4]	 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"[2:2] 	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"[2:] 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"[-2:]	 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"[:2]	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"[:-2]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sk-SK" sz="3600" b="1" dirty="0"/>
              <a:t>Vstavané funkcie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72272" cy="5472608"/>
          </a:xfrm>
        </p:spPr>
        <p:txBody>
          <a:bodyPr>
            <a:normAutofit/>
          </a:bodyPr>
          <a:lstStyle/>
          <a:p>
            <a:r>
              <a:rPr lang="sk-SK" dirty="0"/>
              <a:t>Hľadanie</a:t>
            </a:r>
          </a:p>
          <a:p>
            <a:pPr lvl="1"/>
            <a:r>
              <a:rPr lang="sk-SK" b="1" dirty="0" err="1"/>
              <a:t>count</a:t>
            </a:r>
            <a:r>
              <a:rPr lang="sk-SK" b="1" dirty="0"/>
              <a:t> </a:t>
            </a:r>
          </a:p>
          <a:p>
            <a:pPr lvl="2"/>
            <a:r>
              <a:rPr lang="sk-SK" dirty="0"/>
              <a:t>string1.count(string2)</a:t>
            </a:r>
          </a:p>
          <a:p>
            <a:pPr lvl="2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".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count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")</a:t>
            </a:r>
          </a:p>
          <a:p>
            <a:pPr lvl="2"/>
            <a:r>
              <a:rPr lang="sk-SK" dirty="0"/>
              <a:t>vracia počet výskytu string2 v String1</a:t>
            </a:r>
          </a:p>
          <a:p>
            <a:pPr lvl="1"/>
            <a:r>
              <a:rPr lang="sk-SK" b="1" dirty="0" err="1"/>
              <a:t>find</a:t>
            </a:r>
            <a:endParaRPr lang="sk-SK" b="1" dirty="0"/>
          </a:p>
          <a:p>
            <a:pPr lvl="2"/>
            <a:r>
              <a:rPr lang="sk-SK" dirty="0"/>
              <a:t>string1.find(string2)</a:t>
            </a:r>
          </a:p>
          <a:p>
            <a:pPr lvl="2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Danny".find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("n")</a:t>
            </a:r>
          </a:p>
          <a:p>
            <a:pPr lvl="2"/>
            <a:r>
              <a:rPr lang="sk-SK" dirty="0"/>
              <a:t>vracia index prvého výskytu string2 v string1</a:t>
            </a:r>
          </a:p>
          <a:p>
            <a:pPr lvl="2">
              <a:buNone/>
            </a:pPr>
            <a:endParaRPr lang="sk-SK" b="1" dirty="0"/>
          </a:p>
          <a:p>
            <a:pPr lvl="2">
              <a:buNone/>
            </a:pP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244280" cy="5145435"/>
          </a:xfrm>
        </p:spPr>
        <p:txBody>
          <a:bodyPr>
            <a:normAutofit/>
          </a:bodyPr>
          <a:lstStyle/>
          <a:p>
            <a:r>
              <a:rPr lang="sk-SK" dirty="0"/>
              <a:t>nahradzovanie a rozdeľovanie</a:t>
            </a:r>
          </a:p>
          <a:p>
            <a:pPr lvl="1"/>
            <a:r>
              <a:rPr lang="sk-SK" b="1" dirty="0" err="1"/>
              <a:t>replace</a:t>
            </a:r>
            <a:endParaRPr lang="sk-SK" b="1" dirty="0"/>
          </a:p>
          <a:p>
            <a:pPr lvl="2"/>
            <a:r>
              <a:rPr lang="sk-SK" dirty="0" err="1"/>
              <a:t>string.replace</a:t>
            </a:r>
            <a:r>
              <a:rPr lang="sk-SK" dirty="0"/>
              <a:t>(</a:t>
            </a:r>
            <a:r>
              <a:rPr lang="sk-SK" dirty="0" err="1"/>
              <a:t>old</a:t>
            </a:r>
            <a:r>
              <a:rPr lang="sk-SK" dirty="0"/>
              <a:t>, new)</a:t>
            </a:r>
          </a:p>
          <a:p>
            <a:pPr lvl="2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Danny".replace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an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", "e")</a:t>
            </a:r>
          </a:p>
          <a:p>
            <a:pPr lvl="2"/>
            <a:r>
              <a:rPr lang="sk-SK" dirty="0"/>
              <a:t>nahradí </a:t>
            </a:r>
            <a:r>
              <a:rPr lang="sk-SK" dirty="0" err="1"/>
              <a:t>old</a:t>
            </a:r>
            <a:r>
              <a:rPr lang="sk-SK" dirty="0"/>
              <a:t> za new v reťazci </a:t>
            </a:r>
            <a:r>
              <a:rPr lang="sk-SK" dirty="0" err="1"/>
              <a:t>string</a:t>
            </a:r>
            <a:endParaRPr lang="sk-SK" dirty="0"/>
          </a:p>
          <a:p>
            <a:pPr lvl="1"/>
            <a:r>
              <a:rPr lang="sk-SK" b="1" dirty="0" err="1"/>
              <a:t>split</a:t>
            </a:r>
            <a:endParaRPr lang="sk-SK" b="1" dirty="0"/>
          </a:p>
          <a:p>
            <a:pPr lvl="2"/>
            <a:r>
              <a:rPr lang="sk-SK" dirty="0" err="1"/>
              <a:t>string.split</a:t>
            </a:r>
            <a:r>
              <a:rPr lang="sk-SK" dirty="0"/>
              <a:t>(</a:t>
            </a:r>
            <a:r>
              <a:rPr lang="sk-SK" dirty="0" err="1"/>
              <a:t>sep</a:t>
            </a:r>
            <a:r>
              <a:rPr lang="sk-SK" dirty="0"/>
              <a:t>)</a:t>
            </a:r>
          </a:p>
          <a:p>
            <a:pPr lvl="2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"1 2 3".split(" ")</a:t>
            </a:r>
          </a:p>
          <a:p>
            <a:pPr lvl="2"/>
            <a:r>
              <a:rPr lang="sk-SK" dirty="0"/>
              <a:t>Vracia list reťazcov, ktoré vzniknú </a:t>
            </a:r>
            <a:r>
              <a:rPr lang="nb-NO" dirty="0"/>
              <a:t>rozdelením string podle sep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563" y="62678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/>
              <a:t>Zmena veľkosti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 err="1"/>
              <a:t>upper</a:t>
            </a:r>
            <a:endParaRPr lang="sk-SK" b="1" dirty="0"/>
          </a:p>
          <a:p>
            <a:r>
              <a:rPr lang="sk-SK" dirty="0" err="1"/>
              <a:t>string.upper</a:t>
            </a:r>
            <a:r>
              <a:rPr lang="sk-SK" dirty="0"/>
              <a:t>()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danny".upper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r>
              <a:rPr lang="sk-SK" dirty="0"/>
              <a:t>zväčší všetky písmena</a:t>
            </a:r>
          </a:p>
          <a:p>
            <a:endParaRPr lang="sk-SK" dirty="0"/>
          </a:p>
          <a:p>
            <a:pPr>
              <a:buNone/>
            </a:pPr>
            <a:r>
              <a:rPr lang="sk-SK" b="1" dirty="0" err="1"/>
              <a:t>lower</a:t>
            </a:r>
            <a:endParaRPr lang="sk-SK" b="1" dirty="0"/>
          </a:p>
          <a:p>
            <a:r>
              <a:rPr lang="sk-SK" dirty="0" err="1"/>
              <a:t>string.lower</a:t>
            </a:r>
            <a:r>
              <a:rPr lang="sk-SK" dirty="0"/>
              <a:t>()</a:t>
            </a:r>
          </a:p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DANNY".lower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r>
              <a:rPr lang="sk-SK" dirty="0"/>
              <a:t>zmenší všetky písmena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 err="1"/>
              <a:t>title</a:t>
            </a:r>
            <a:endParaRPr lang="sk-SK" b="1" dirty="0"/>
          </a:p>
          <a:p>
            <a:r>
              <a:rPr lang="sk-SK" dirty="0" err="1"/>
              <a:t>string.title</a:t>
            </a:r>
            <a:r>
              <a:rPr lang="sk-SK" dirty="0"/>
              <a:t>()</a:t>
            </a:r>
          </a:p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je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pes".title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r>
              <a:rPr lang="sk-SK" dirty="0"/>
              <a:t>zväčší prvé písmena slov</a:t>
            </a:r>
          </a:p>
          <a:p>
            <a:endParaRPr lang="sk-SK" dirty="0"/>
          </a:p>
          <a:p>
            <a:pPr>
              <a:buNone/>
            </a:pPr>
            <a:r>
              <a:rPr lang="sk-SK" b="1" dirty="0" err="1"/>
              <a:t>capitalize</a:t>
            </a:r>
            <a:endParaRPr lang="sk-SK" b="1" dirty="0"/>
          </a:p>
          <a:p>
            <a:r>
              <a:rPr lang="sk-SK" dirty="0" err="1"/>
              <a:t>string.capitalize</a:t>
            </a:r>
            <a:r>
              <a:rPr lang="sk-SK" dirty="0"/>
              <a:t>()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danny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je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pes".capitalize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r>
              <a:rPr lang="sk-SK" dirty="0"/>
              <a:t>zväčší prvé písmeno reťazca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/>
          <a:lstStyle/>
          <a:p>
            <a:r>
              <a:rPr lang="sk-SK" sz="3600" b="1" dirty="0"/>
              <a:t>Vstup a výstup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402832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/>
              <a:t>Vstup:</a:t>
            </a:r>
          </a:p>
          <a:p>
            <a:r>
              <a:rPr lang="sk-SK" dirty="0" err="1"/>
              <a:t>raw_input</a:t>
            </a:r>
            <a:r>
              <a:rPr lang="sk-SK" dirty="0"/>
              <a:t>() v </a:t>
            </a:r>
            <a:r>
              <a:rPr lang="sk-SK" dirty="0" err="1"/>
              <a:t>Pythonu</a:t>
            </a:r>
            <a:r>
              <a:rPr lang="sk-SK" dirty="0"/>
              <a:t> 2.x nebo </a:t>
            </a:r>
            <a:r>
              <a:rPr lang="sk-SK" dirty="0" err="1"/>
              <a:t>input</a:t>
            </a:r>
            <a:r>
              <a:rPr lang="sk-SK" dirty="0"/>
              <a:t> v </a:t>
            </a:r>
            <a:r>
              <a:rPr lang="sk-SK" dirty="0" err="1"/>
              <a:t>Pythonu</a:t>
            </a:r>
            <a:r>
              <a:rPr lang="sk-SK" dirty="0"/>
              <a:t> 3</a:t>
            </a:r>
          </a:p>
          <a:p>
            <a:r>
              <a:rPr lang="sk-SK" dirty="0"/>
              <a:t>argumenty programu (cez modul </a:t>
            </a:r>
            <a:r>
              <a:rPr lang="sk-SK" dirty="0" err="1"/>
              <a:t>sys</a:t>
            </a:r>
            <a:r>
              <a:rPr lang="sk-SK" dirty="0"/>
              <a:t>): 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import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sys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len(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sys.args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) &gt; 1: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sys.argv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[1]</a:t>
            </a:r>
          </a:p>
          <a:p>
            <a:r>
              <a:rPr lang="sk-SK" dirty="0"/>
              <a:t> zo súboru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196752"/>
            <a:ext cx="3898776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/>
              <a:t>Výstup:</a:t>
            </a:r>
          </a:p>
          <a:p>
            <a:r>
              <a:rPr lang="sk-SK" dirty="0"/>
              <a:t> </a:t>
            </a:r>
            <a:r>
              <a:rPr lang="sk-SK" dirty="0" err="1"/>
              <a:t>print</a:t>
            </a:r>
            <a:r>
              <a:rPr lang="sk-SK" dirty="0"/>
              <a:t>()</a:t>
            </a:r>
          </a:p>
          <a:p>
            <a:r>
              <a:rPr lang="sk-SK" dirty="0"/>
              <a:t> </a:t>
            </a:r>
            <a:r>
              <a:rPr lang="sk-SK" dirty="0" err="1"/>
              <a:t>sys.stdout</a:t>
            </a:r>
            <a:r>
              <a:rPr lang="sk-SK" dirty="0"/>
              <a:t> a </a:t>
            </a:r>
            <a:r>
              <a:rPr lang="sk-SK" dirty="0" err="1"/>
              <a:t>sys.stderr</a:t>
            </a:r>
            <a:endParaRPr lang="sk-SK" dirty="0"/>
          </a:p>
          <a:p>
            <a:r>
              <a:rPr lang="sk-SK" dirty="0"/>
              <a:t> do súboru</a:t>
            </a:r>
          </a:p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Vstup zo súboru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363272" cy="5145435"/>
          </a:xfrm>
        </p:spPr>
        <p:txBody>
          <a:bodyPr/>
          <a:lstStyle/>
          <a:p>
            <a:r>
              <a:rPr lang="sk-SK" dirty="0"/>
              <a:t>otvorenie súboru 	</a:t>
            </a:r>
            <a:r>
              <a:rPr lang="sk-SK" dirty="0" err="1"/>
              <a:t>open</a:t>
            </a:r>
            <a:r>
              <a:rPr lang="sk-SK" dirty="0"/>
              <a:t>(</a:t>
            </a:r>
            <a:r>
              <a:rPr lang="sk-SK" dirty="0" err="1"/>
              <a:t>name</a:t>
            </a:r>
            <a:r>
              <a:rPr lang="sk-SK" dirty="0"/>
              <a:t>, </a:t>
            </a:r>
            <a:r>
              <a:rPr lang="sk-SK" dirty="0" err="1"/>
              <a:t>mode</a:t>
            </a:r>
            <a:r>
              <a:rPr lang="sk-SK" dirty="0"/>
              <a:t>)</a:t>
            </a:r>
          </a:p>
          <a:p>
            <a:r>
              <a:rPr lang="sk-SK" dirty="0"/>
              <a:t> módy:	 r , r+ , w , t  , b  </a:t>
            </a:r>
          </a:p>
          <a:p>
            <a:r>
              <a:rPr lang="sk-SK" dirty="0"/>
              <a:t> čítanie dát v súbore 	</a:t>
            </a:r>
            <a:r>
              <a:rPr lang="sk-SK" dirty="0" err="1"/>
              <a:t>read</a:t>
            </a:r>
            <a:r>
              <a:rPr lang="sk-SK" dirty="0"/>
              <a:t> </a:t>
            </a:r>
          </a:p>
          <a:p>
            <a:r>
              <a:rPr lang="sk-SK" dirty="0"/>
              <a:t> zápis dát do súboru 	</a:t>
            </a:r>
            <a:r>
              <a:rPr lang="sk-SK" dirty="0" err="1"/>
              <a:t>write</a:t>
            </a:r>
            <a:r>
              <a:rPr lang="sk-SK" dirty="0"/>
              <a:t>  </a:t>
            </a:r>
          </a:p>
          <a:p>
            <a:r>
              <a:rPr lang="sk-SK" dirty="0"/>
              <a:t>uzatvorenie súboru 	</a:t>
            </a:r>
            <a:r>
              <a:rPr lang="sk-SK" dirty="0" err="1"/>
              <a:t>close</a:t>
            </a:r>
            <a:r>
              <a:rPr lang="sk-SK" dirty="0"/>
              <a:t> </a:t>
            </a:r>
          </a:p>
          <a:p>
            <a:endParaRPr lang="sk-SK" dirty="0"/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myfile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open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test.txt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", "r") </a:t>
            </a:r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data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myfile.read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 </a:t>
            </a:r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myfile.close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err="1"/>
              <a:t>Stiahnite</a:t>
            </a:r>
            <a:r>
              <a:rPr lang="cs-CZ" dirty="0"/>
              <a:t> si </a:t>
            </a:r>
            <a:r>
              <a:rPr lang="cs-CZ" dirty="0" err="1"/>
              <a:t>súbor</a:t>
            </a:r>
            <a:endParaRPr lang="cs-CZ" dirty="0"/>
          </a:p>
          <a:p>
            <a:r>
              <a:rPr lang="cs-CZ" dirty="0"/>
              <a:t>Uložte do </a:t>
            </a:r>
            <a:r>
              <a:rPr lang="cs-CZ" dirty="0" err="1"/>
              <a:t>priečinku</a:t>
            </a:r>
            <a:r>
              <a:rPr lang="cs-CZ" dirty="0"/>
              <a:t> v </a:t>
            </a:r>
            <a:r>
              <a:rPr lang="cs-CZ" dirty="0" err="1"/>
              <a:t>ktorom</a:t>
            </a:r>
            <a:r>
              <a:rPr lang="cs-CZ" dirty="0"/>
              <a:t> pracujete </a:t>
            </a:r>
            <a:br>
              <a:rPr lang="cs-CZ" dirty="0"/>
            </a:br>
            <a:r>
              <a:rPr lang="cs-CZ" dirty="0"/>
              <a:t>(tam kde si ukládáte skripty)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 skripte:</a:t>
            </a:r>
          </a:p>
          <a:p>
            <a:r>
              <a:rPr lang="en-US" dirty="0" err="1"/>
              <a:t>Otvorte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 err="1"/>
              <a:t>bor</a:t>
            </a:r>
            <a:r>
              <a:rPr lang="sk-SK" dirty="0"/>
              <a:t> "</a:t>
            </a:r>
            <a:r>
              <a:rPr lang="sk-SK" dirty="0" err="1"/>
              <a:t>Kocur</a:t>
            </a:r>
            <a:r>
              <a:rPr lang="sk-SK" dirty="0"/>
              <a:t> v botach.txt"</a:t>
            </a:r>
          </a:p>
          <a:p>
            <a:r>
              <a:rPr lang="sk-SK" dirty="0"/>
              <a:t>Spočítajte výskyt slova "</a:t>
            </a:r>
            <a:r>
              <a:rPr lang="sk-SK" dirty="0" err="1"/>
              <a:t>kocour</a:t>
            </a:r>
            <a:r>
              <a:rPr lang="sk-SK" dirty="0"/>
              <a:t>" v texte</a:t>
            </a:r>
          </a:p>
          <a:p>
            <a:r>
              <a:rPr lang="sk-SK" dirty="0"/>
              <a:t>Vypíšte počet</a:t>
            </a:r>
          </a:p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b="1" dirty="0"/>
              <a:t>Programy </a:t>
            </a:r>
            <a:r>
              <a:rPr lang="sk-SK" sz="2800" b="1" i="1" dirty="0" err="1"/>
              <a:t>vs</a:t>
            </a:r>
            <a:r>
              <a:rPr lang="sk-SK" sz="2800" b="1" dirty="0"/>
              <a:t> </a:t>
            </a:r>
            <a:r>
              <a:rPr lang="sk-SK" sz="2800" b="1" dirty="0" err="1"/>
              <a:t>Skripty</a:t>
            </a:r>
            <a:endParaRPr lang="sk-SK" sz="28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4237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PROGRAM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40188" cy="2448273"/>
          </a:xfrm>
        </p:spPr>
        <p:txBody>
          <a:bodyPr>
            <a:normAutofit/>
          </a:bodyPr>
          <a:lstStyle/>
          <a:p>
            <a:r>
              <a:rPr lang="sk-SK" dirty="0"/>
              <a:t>ľahká optimalizácia </a:t>
            </a:r>
          </a:p>
          <a:p>
            <a:r>
              <a:rPr lang="sk-SK" dirty="0"/>
              <a:t>rýchle vykonávanie </a:t>
            </a:r>
          </a:p>
          <a:p>
            <a:r>
              <a:rPr lang="sk-SK" dirty="0"/>
              <a:t>nutnosť rekompilácie </a:t>
            </a:r>
          </a:p>
          <a:p>
            <a:r>
              <a:rPr lang="sk-SK" dirty="0"/>
              <a:t>nedá sa vytvárať </a:t>
            </a:r>
            <a:r>
              <a:rPr lang="sk-SK" dirty="0" err="1"/>
              <a:t>samospustiteľný</a:t>
            </a:r>
            <a:r>
              <a:rPr lang="sk-SK" dirty="0"/>
              <a:t> kód </a:t>
            </a:r>
          </a:p>
          <a:p>
            <a:endParaRPr lang="sk-SK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495746"/>
          </a:xfrm>
        </p:spPr>
        <p:txBody>
          <a:bodyPr/>
          <a:lstStyle/>
          <a:p>
            <a:r>
              <a:rPr lang="sk-SK" dirty="0"/>
              <a:t>SKRIPT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041775" cy="2592288"/>
          </a:xfrm>
        </p:spPr>
        <p:txBody>
          <a:bodyPr>
            <a:normAutofit/>
          </a:bodyPr>
          <a:lstStyle/>
          <a:p>
            <a:r>
              <a:rPr lang="sk-SK" dirty="0"/>
              <a:t>nevyžaduje rekompiláciu </a:t>
            </a:r>
          </a:p>
          <a:p>
            <a:r>
              <a:rPr lang="sk-SK" dirty="0"/>
              <a:t>vytváranie </a:t>
            </a:r>
            <a:r>
              <a:rPr lang="sk-SK" dirty="0" err="1"/>
              <a:t>samospustiteľného</a:t>
            </a:r>
            <a:r>
              <a:rPr lang="sk-SK" dirty="0"/>
              <a:t> kódu </a:t>
            </a:r>
          </a:p>
          <a:p>
            <a:r>
              <a:rPr lang="sk-SK" dirty="0"/>
              <a:t>zlá </a:t>
            </a:r>
            <a:r>
              <a:rPr lang="sk-SK" dirty="0" err="1"/>
              <a:t>optimalizovateľnosť</a:t>
            </a:r>
            <a:r>
              <a:rPr lang="sk-SK" dirty="0"/>
              <a:t> </a:t>
            </a:r>
          </a:p>
          <a:p>
            <a:r>
              <a:rPr lang="sk-SK" dirty="0"/>
              <a:t>pomalšie vykonávanie </a:t>
            </a:r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905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09120"/>
            <a:ext cx="3762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Vetvenie programu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305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960440" cy="52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Podmienka </a:t>
            </a:r>
            <a:endParaRPr lang="sk-SK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err="1"/>
              <a:t>if</a:t>
            </a:r>
            <a:r>
              <a:rPr lang="sk-SK" dirty="0"/>
              <a:t> ‘podmienka‘: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print</a:t>
            </a:r>
            <a:r>
              <a:rPr lang="sk-SK" dirty="0"/>
              <a:t>("Podmienka </a:t>
            </a:r>
            <a:r>
              <a:rPr lang="sk-SK" dirty="0" err="1"/>
              <a:t>splnena</a:t>
            </a:r>
            <a:r>
              <a:rPr lang="sk-SK" dirty="0"/>
              <a:t>.")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9 &gt; 5: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print("Dev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äť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je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väčšie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ako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p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äť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.")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age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20</a:t>
            </a:r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is_man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True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if age &gt;= 18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is_man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("Plnoletý muž.")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Podmienka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392488" cy="45693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err="1"/>
              <a:t>if</a:t>
            </a:r>
            <a:r>
              <a:rPr lang="sk-SK" dirty="0"/>
              <a:t> ‘podmienka‘: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print</a:t>
            </a:r>
            <a:r>
              <a:rPr lang="sk-SK" dirty="0"/>
              <a:t>("Podmienka splnená.")</a:t>
            </a:r>
          </a:p>
          <a:p>
            <a:pPr>
              <a:buNone/>
            </a:pPr>
            <a:r>
              <a:rPr lang="sk-SK" dirty="0" err="1"/>
              <a:t>else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print</a:t>
            </a:r>
            <a:r>
              <a:rPr lang="sk-SK" dirty="0"/>
              <a:t>("Podmienka nesplnená.")</a:t>
            </a:r>
          </a:p>
          <a:p>
            <a:endParaRPr lang="sk-SK" dirty="0"/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9 &lt; 5: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print("Dev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äť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je menš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ako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äť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.")</a:t>
            </a:r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else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("Deväť je väčšie ako päť.")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>
            <a:normAutofit/>
          </a:bodyPr>
          <a:lstStyle/>
          <a:p>
            <a:r>
              <a:rPr lang="sk-SK" dirty="0"/>
              <a:t>Podmienka </a:t>
            </a:r>
            <a:r>
              <a:rPr lang="sk-SK" dirty="0" err="1"/>
              <a:t>if</a:t>
            </a:r>
            <a:r>
              <a:rPr lang="sk-SK" dirty="0"/>
              <a:t> .. </a:t>
            </a:r>
            <a:r>
              <a:rPr lang="sk-SK" dirty="0" err="1"/>
              <a:t>elif</a:t>
            </a:r>
            <a:r>
              <a:rPr lang="sk-SK" dirty="0"/>
              <a:t> .. </a:t>
            </a:r>
            <a:r>
              <a:rPr lang="sk-SK" dirty="0" err="1"/>
              <a:t>else</a:t>
            </a:r>
            <a:endParaRPr lang="sk-SK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247455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err="1"/>
              <a:t>if</a:t>
            </a:r>
            <a:r>
              <a:rPr lang="sk-SK" dirty="0"/>
              <a:t> ‘podmienka‘ and ‘podmínka2‘: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print</a:t>
            </a:r>
            <a:r>
              <a:rPr lang="sk-SK" dirty="0"/>
              <a:t>("Podmienka splnená.")</a:t>
            </a:r>
          </a:p>
          <a:p>
            <a:pPr>
              <a:buNone/>
            </a:pPr>
            <a:r>
              <a:rPr lang="sk-SK" dirty="0" err="1"/>
              <a:t>elif</a:t>
            </a:r>
            <a:r>
              <a:rPr lang="sk-SK" dirty="0"/>
              <a:t> ‘podmienka2‘: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print</a:t>
            </a:r>
            <a:r>
              <a:rPr lang="sk-SK" dirty="0"/>
              <a:t>("Aspoň podmienka2 splnená.")</a:t>
            </a:r>
          </a:p>
          <a:p>
            <a:pPr>
              <a:buNone/>
            </a:pPr>
            <a:r>
              <a:rPr lang="sk-SK" dirty="0" err="1"/>
              <a:t>else</a:t>
            </a:r>
            <a:r>
              <a:rPr lang="sk-SK" dirty="0"/>
              <a:t>: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err="1"/>
              <a:t>print</a:t>
            </a:r>
            <a:r>
              <a:rPr lang="sk-SK" dirty="0"/>
              <a:t>("Podmienky nesplnené.")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39762"/>
          </a:xfrm>
        </p:spPr>
        <p:txBody>
          <a:bodyPr/>
          <a:lstStyle/>
          <a:p>
            <a:r>
              <a:rPr lang="sk-SK" dirty="0"/>
              <a:t>Podmienka </a:t>
            </a:r>
            <a:r>
              <a:rPr lang="sk-SK" dirty="0" err="1"/>
              <a:t>if</a:t>
            </a:r>
            <a:r>
              <a:rPr lang="sk-SK" dirty="0"/>
              <a:t> .. </a:t>
            </a:r>
            <a:r>
              <a:rPr lang="sk-SK" dirty="0" err="1"/>
              <a:t>else</a:t>
            </a:r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9566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sk-SK" dirty="0"/>
              <a:t>Napíšte </a:t>
            </a:r>
            <a:r>
              <a:rPr lang="sk-SK" dirty="0" err="1"/>
              <a:t>skript</a:t>
            </a:r>
            <a:r>
              <a:rPr lang="sk-SK" dirty="0"/>
              <a:t>, ktorý načíta číslo zo štandardného vstupu a zistí, či je číslo deliteľné 3 alebo 5 alebo obomi.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/>
          <a:lstStyle/>
          <a:p>
            <a:r>
              <a:rPr lang="sk-SK" sz="3600" b="1" dirty="0"/>
              <a:t>Cykly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7" y="1295264"/>
            <a:ext cx="90356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251520" y="4653136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Podobne ako podmienky sa riadia logickým výrazom, ktorý rozhoduje o spustení príslušného bloku, tieto bloky môžu </a:t>
            </a:r>
            <a:r>
              <a:rPr lang="pl-PL" sz="2400" dirty="0"/>
              <a:t>bežať i niekoľkokrát po sebe.</a:t>
            </a:r>
          </a:p>
          <a:p>
            <a:endParaRPr lang="pl-PL" dirty="0"/>
          </a:p>
          <a:p>
            <a:endParaRPr lang="pl-PL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/>
              <a:t>Cyklus </a:t>
            </a:r>
            <a:r>
              <a:rPr lang="sk-SK" sz="3600" b="1" dirty="0" err="1"/>
              <a:t>while</a:t>
            </a:r>
            <a:endParaRPr lang="sk-SK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err="1"/>
              <a:t>while</a:t>
            </a:r>
            <a:r>
              <a:rPr lang="sk-SK" dirty="0"/>
              <a:t> ‘podmienka‘:</a:t>
            </a:r>
          </a:p>
          <a:p>
            <a:pPr>
              <a:buNone/>
            </a:pPr>
            <a:r>
              <a:rPr lang="sk-SK" dirty="0"/>
              <a:t>	blok</a:t>
            </a:r>
          </a:p>
          <a:p>
            <a:pPr>
              <a:buNone/>
            </a:pPr>
            <a:r>
              <a:rPr lang="sk-SK" dirty="0"/>
              <a:t>	blok</a:t>
            </a:r>
          </a:p>
          <a:p>
            <a:endParaRPr lang="sk-SK" dirty="0"/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i = 0</a:t>
            </a:r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while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 &lt; 10: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(i)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i +=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59"/>
            <a:ext cx="3528392" cy="51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k-SK" dirty="0"/>
              <a:t>Napíšte cyklus, ktorý vypíše prvých 10 čísel </a:t>
            </a:r>
            <a:r>
              <a:rPr lang="sk-SK" dirty="0" err="1"/>
              <a:t>fibonacciho</a:t>
            </a:r>
            <a:r>
              <a:rPr lang="sk-SK" dirty="0"/>
              <a:t> postupnosti</a:t>
            </a:r>
          </a:p>
          <a:p>
            <a:r>
              <a:rPr lang="sk-SK" b="1" dirty="0" err="1"/>
              <a:t>Fibonacciho</a:t>
            </a:r>
            <a:r>
              <a:rPr lang="sk-SK" b="1" dirty="0"/>
              <a:t> postupnosť</a:t>
            </a:r>
            <a:r>
              <a:rPr lang="sk-SK" dirty="0"/>
              <a:t> je postupnosť čísiel, v ktorej každý ďalší člen je súčtom dvoch predchádzajúcich.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/>
              <a:t>(1, 1, 2, 3, 5, 8, 13, 21...)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2050" name="Picture 2" descr="F_n = F_{n-2} + F_{n-1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3312368" cy="392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Cyklus </a:t>
            </a:r>
            <a:r>
              <a:rPr lang="sk-SK" sz="3600" b="1" dirty="0" err="1"/>
              <a:t>for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145435"/>
          </a:xfrm>
        </p:spPr>
        <p:txBody>
          <a:bodyPr numCol="1">
            <a:normAutofit/>
          </a:bodyPr>
          <a:lstStyle/>
          <a:p>
            <a:r>
              <a:rPr lang="sk-SK" dirty="0"/>
              <a:t>cyklus s </a:t>
            </a:r>
            <a:r>
              <a:rPr lang="sk-SK" dirty="0" err="1"/>
              <a:t>predom</a:t>
            </a:r>
            <a:r>
              <a:rPr lang="sk-SK" dirty="0"/>
              <a:t> známym počtom opakovaní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/>
              <a:t>for</a:t>
            </a:r>
            <a:r>
              <a:rPr lang="sk-SK" dirty="0"/>
              <a:t> i in ...:</a:t>
            </a:r>
          </a:p>
          <a:p>
            <a:pPr>
              <a:buNone/>
            </a:pPr>
            <a:r>
              <a:rPr lang="sk-SK" dirty="0"/>
              <a:t>	blok</a:t>
            </a:r>
          </a:p>
          <a:p>
            <a:pPr>
              <a:buNone/>
            </a:pPr>
            <a:r>
              <a:rPr lang="sk-SK" dirty="0"/>
              <a:t>	blok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 in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range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(10):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(i)</a:t>
            </a: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23928" y="234207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 = [[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*j for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in range(10)] for j in range(10)]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sz="2800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2800" dirty="0" err="1">
                <a:solidFill>
                  <a:schemeClr val="accent5">
                    <a:lumMod val="50000"/>
                  </a:schemeClr>
                </a:solidFill>
              </a:rPr>
              <a:t>row</a:t>
            </a: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sk-SK" sz="2800" dirty="0" err="1">
                <a:solidFill>
                  <a:schemeClr val="accent5">
                    <a:lumMod val="50000"/>
                  </a:schemeClr>
                </a:solidFill>
              </a:rPr>
              <a:t>data</a:t>
            </a: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sz="2800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sz="2800" dirty="0" err="1">
                <a:solidFill>
                  <a:schemeClr val="accent5">
                    <a:lumMod val="50000"/>
                  </a:schemeClr>
                </a:solidFill>
              </a:rPr>
              <a:t>sum</a:t>
            </a: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sz="2800" dirty="0" err="1">
                <a:solidFill>
                  <a:schemeClr val="accent5">
                    <a:lumMod val="50000"/>
                  </a:schemeClr>
                </a:solidFill>
              </a:rPr>
              <a:t>row</a:t>
            </a:r>
            <a:r>
              <a:rPr lang="sk-SK" sz="2800" dirty="0">
                <a:solidFill>
                  <a:schemeClr val="accent5">
                    <a:lumMod val="50000"/>
                  </a:schemeClr>
                </a:solidFill>
              </a:rPr>
              <a:t>))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Prerušenie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break</a:t>
            </a:r>
            <a:r>
              <a:rPr lang="sk-SK" dirty="0"/>
              <a:t> vynúti ukončenie cyklu</a:t>
            </a:r>
          </a:p>
          <a:p>
            <a:r>
              <a:rPr lang="sk-SK" b="1" dirty="0" err="1"/>
              <a:t>continue</a:t>
            </a:r>
            <a:r>
              <a:rPr lang="sk-SK" dirty="0"/>
              <a:t> vynúti ukončenie vykonávania bloku a spustí ďalšiu </a:t>
            </a:r>
            <a:r>
              <a:rPr lang="sk-SK" dirty="0" err="1"/>
              <a:t>smyčku</a:t>
            </a:r>
            <a:endParaRPr lang="sk-SK" dirty="0"/>
          </a:p>
          <a:p>
            <a:endParaRPr lang="sk-SK" dirty="0"/>
          </a:p>
          <a:p>
            <a:pPr>
              <a:buNone/>
            </a:pP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 in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range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(100):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i%3 == 0: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("&lt;3")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continue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 &gt;= 10: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break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Napíšte skript, ktorý vypíše štvorec zložený z písmen x, dĺžku zadá užívateľ</a:t>
            </a:r>
          </a:p>
          <a:p>
            <a:r>
              <a:rPr lang="sk-SK" dirty="0"/>
              <a:t>Napíšte </a:t>
            </a:r>
            <a:r>
              <a:rPr lang="sk-SK" dirty="0" err="1"/>
              <a:t>skript</a:t>
            </a:r>
            <a:r>
              <a:rPr lang="sk-SK" dirty="0"/>
              <a:t> tak, aby bol štvorec prázdny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sz="1800" dirty="0"/>
              <a:t>	 X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 		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</a:t>
            </a:r>
          </a:p>
          <a:p>
            <a:pPr>
              <a:buNone/>
            </a:pPr>
            <a:r>
              <a:rPr lang="sk-SK" sz="1800" dirty="0"/>
              <a:t>		 X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		</a:t>
            </a:r>
            <a:r>
              <a:rPr lang="sk-SK" sz="1800" dirty="0" err="1"/>
              <a:t>X</a:t>
            </a:r>
            <a:r>
              <a:rPr lang="sk-SK" sz="1800" dirty="0"/>
              <a:t>           </a:t>
            </a:r>
            <a:r>
              <a:rPr lang="sk-SK" sz="1800" dirty="0" err="1"/>
              <a:t>X</a:t>
            </a:r>
            <a:r>
              <a:rPr lang="sk-SK" sz="1800" dirty="0"/>
              <a:t> </a:t>
            </a:r>
          </a:p>
          <a:p>
            <a:pPr>
              <a:buNone/>
            </a:pPr>
            <a:r>
              <a:rPr lang="sk-SK" sz="1800" dirty="0"/>
              <a:t>		 X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		</a:t>
            </a:r>
            <a:r>
              <a:rPr lang="sk-SK" sz="1800" dirty="0" err="1"/>
              <a:t>X</a:t>
            </a:r>
            <a:r>
              <a:rPr lang="sk-SK" sz="1800" dirty="0"/>
              <a:t>           </a:t>
            </a:r>
            <a:r>
              <a:rPr lang="sk-SK" sz="1800" dirty="0" err="1"/>
              <a:t>X</a:t>
            </a:r>
            <a:r>
              <a:rPr lang="sk-SK" sz="1800" dirty="0"/>
              <a:t> </a:t>
            </a:r>
          </a:p>
          <a:p>
            <a:pPr>
              <a:buNone/>
            </a:pPr>
            <a:r>
              <a:rPr lang="sk-SK" sz="1800" dirty="0"/>
              <a:t>		 X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		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r>
              <a:rPr lang="sk-SK" sz="1800" dirty="0"/>
              <a:t>  </a:t>
            </a:r>
            <a:r>
              <a:rPr lang="sk-SK" sz="1800" dirty="0" err="1"/>
              <a:t>X</a:t>
            </a:r>
            <a:endParaRPr lang="sk-SK" sz="1800" dirty="0"/>
          </a:p>
          <a:p>
            <a:pPr>
              <a:buNone/>
            </a:pPr>
            <a:endParaRPr lang="sk-SK" sz="1800" dirty="0"/>
          </a:p>
          <a:p>
            <a:r>
              <a:rPr lang="sk-SK" dirty="0"/>
              <a:t>Aby funkcia </a:t>
            </a:r>
            <a:r>
              <a:rPr lang="sk-SK" dirty="0" err="1"/>
              <a:t>print</a:t>
            </a:r>
            <a:r>
              <a:rPr lang="sk-SK" dirty="0"/>
              <a:t> písala do riadku, je treba pridať na koniec čiarku ,</a:t>
            </a:r>
          </a:p>
          <a:p>
            <a:pPr>
              <a:buNone/>
            </a:pPr>
            <a:r>
              <a:rPr lang="sk-SK" dirty="0"/>
              <a:t>		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" X",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3439" cy="43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/>
              <a:t>Typy polí</a:t>
            </a:r>
            <a:endParaRPr lang="sk-SK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Zoznamy (List)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sz="2400" dirty="0"/>
              <a:t>list = [“</a:t>
            </a:r>
            <a:r>
              <a:rPr lang="sk-SK" sz="2400" dirty="0" err="1"/>
              <a:t>abc</a:t>
            </a:r>
            <a:r>
              <a:rPr lang="sk-SK" sz="2400" dirty="0"/>
              <a:t>”, 1, 3.14]</a:t>
            </a:r>
          </a:p>
          <a:p>
            <a:r>
              <a:rPr lang="sk-SK" dirty="0" err="1"/>
              <a:t>N-tice</a:t>
            </a:r>
            <a:r>
              <a:rPr lang="sk-SK" dirty="0"/>
              <a:t> (</a:t>
            </a:r>
            <a:r>
              <a:rPr lang="sk-SK" dirty="0" err="1"/>
              <a:t>Tuples</a:t>
            </a:r>
            <a:r>
              <a:rPr lang="sk-SK" dirty="0"/>
              <a:t>)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sz="2400" dirty="0" err="1"/>
              <a:t>tuple</a:t>
            </a:r>
            <a:r>
              <a:rPr lang="sk-SK" sz="2400" dirty="0"/>
              <a:t> = {“</a:t>
            </a:r>
            <a:r>
              <a:rPr lang="sk-SK" sz="2400" dirty="0" err="1"/>
              <a:t>abc</a:t>
            </a:r>
            <a:r>
              <a:rPr lang="sk-SK" sz="2400" dirty="0"/>
              <a:t>”, 1, 3.14}</a:t>
            </a:r>
          </a:p>
          <a:p>
            <a:r>
              <a:rPr lang="sk-SK" dirty="0"/>
              <a:t>Množiny (Set)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400" dirty="0"/>
              <a:t>set = {“</a:t>
            </a:r>
            <a:r>
              <a:rPr lang="sk-SK" sz="2400" dirty="0" err="1"/>
              <a:t>abc</a:t>
            </a:r>
            <a:r>
              <a:rPr lang="sk-SK" sz="2400" dirty="0"/>
              <a:t>”, 1, 3.14}</a:t>
            </a:r>
          </a:p>
          <a:p>
            <a:r>
              <a:rPr lang="sk-SK" dirty="0"/>
              <a:t>Slovníky (</a:t>
            </a:r>
            <a:r>
              <a:rPr lang="sk-SK" dirty="0" err="1"/>
              <a:t>Dictionary</a:t>
            </a:r>
            <a:r>
              <a:rPr lang="sk-SK" dirty="0"/>
              <a:t>)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sz="2400" dirty="0" err="1"/>
              <a:t>dict</a:t>
            </a:r>
            <a:r>
              <a:rPr lang="sk-SK" sz="2400" dirty="0"/>
              <a:t> = {“</a:t>
            </a:r>
            <a:r>
              <a:rPr lang="sk-SK" sz="2400" dirty="0" err="1"/>
              <a:t>string</a:t>
            </a:r>
            <a:r>
              <a:rPr lang="sk-SK" sz="2400" dirty="0"/>
              <a:t>” : “</a:t>
            </a:r>
            <a:r>
              <a:rPr lang="sk-SK" sz="2400" dirty="0" err="1"/>
              <a:t>abc</a:t>
            </a:r>
            <a:r>
              <a:rPr lang="sk-SK" sz="2400" dirty="0"/>
              <a:t>”, “</a:t>
            </a:r>
            <a:r>
              <a:rPr lang="sk-SK" sz="2400" dirty="0" err="1"/>
              <a:t>integer</a:t>
            </a:r>
            <a:r>
              <a:rPr lang="sk-SK" sz="2400" dirty="0"/>
              <a:t>” : 1, “</a:t>
            </a:r>
            <a:r>
              <a:rPr lang="sk-SK" sz="2400" dirty="0" err="1"/>
              <a:t>float</a:t>
            </a:r>
            <a:r>
              <a:rPr lang="sk-SK" sz="2400" dirty="0"/>
              <a:t>” : 3.14}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6950"/>
          </a:xfrm>
        </p:spPr>
        <p:txBody>
          <a:bodyPr>
            <a:normAutofit/>
          </a:bodyPr>
          <a:lstStyle/>
          <a:p>
            <a:r>
              <a:rPr lang="sk-SK" sz="3600" b="1" dirty="0"/>
              <a:t>List (zoznam)</a:t>
            </a:r>
            <a:endParaRPr lang="sk-SK" sz="3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pl-PL" dirty="0"/>
              <a:t>patria do kolekcií, podobne ako N-tice a slovník</a:t>
            </a:r>
          </a:p>
          <a:p>
            <a:r>
              <a:rPr lang="sk-SK" dirty="0"/>
              <a:t> vytvárame pomocou hranatých zátvoriek []</a:t>
            </a:r>
          </a:p>
          <a:p>
            <a:r>
              <a:rPr lang="sk-SK" dirty="0"/>
              <a:t>["a", "b", "c", "d"]</a:t>
            </a:r>
          </a:p>
          <a:p>
            <a:r>
              <a:rPr lang="sk-SK" dirty="0"/>
              <a:t>každý prvok má svoj automatický index, ktorý odpovedá poradiu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>
            <a:normAutofit/>
          </a:bodyPr>
          <a:lstStyle/>
          <a:p>
            <a:r>
              <a:rPr lang="sk-SK" sz="3600" b="1" dirty="0"/>
              <a:t>Práce </a:t>
            </a:r>
            <a:r>
              <a:rPr lang="sk-SK" sz="3600" b="1" dirty="0" err="1"/>
              <a:t>se</a:t>
            </a:r>
            <a:r>
              <a:rPr lang="sk-SK" sz="3600" b="1" dirty="0"/>
              <a:t> zoznamy 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/>
              <a:t>vytvorenie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zoznam1 = [1, 1, 2, 3, 5, 8, 13]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zoznam2 = list(zoznam1)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zoznam3 = zoznam1[:]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zoznam4 = zoznam1 </a:t>
            </a:r>
            <a:r>
              <a:rPr lang="pl-PL" dirty="0"/>
              <a:t># nejedna se o novy list, </a:t>
            </a:r>
            <a:r>
              <a:rPr lang="sk-SK" dirty="0"/>
              <a:t>iba odkaz na starý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zoznam5 =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range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(2,20,2)</a:t>
            </a:r>
            <a:r>
              <a:rPr lang="sk-SK" dirty="0"/>
              <a:t>	# [2, 4, 6, 8, 10, 12, 14, 16, 18]</a:t>
            </a:r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 pridávame prvky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zoznam1.append(21)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	# [1, 1, 2, 3, 5, 8, 13, 21]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zoznam2.insert(2, 90)</a:t>
            </a:r>
            <a:r>
              <a:rPr lang="sk-SK" dirty="0"/>
              <a:t>	# [1, 1, 90, 2, 3, 5, 8, 13]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zoznam3.extend([21, 34])</a:t>
            </a:r>
            <a:r>
              <a:rPr lang="sk-SK" dirty="0"/>
              <a:t>	# [1, 1, 90, 2, 3, 5, 8, 13, 21, 34]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zoznam3.append([21, 34])</a:t>
            </a:r>
            <a:r>
              <a:rPr lang="sk-SK" dirty="0"/>
              <a:t># [1, 1, 2, 3, 5, 8, 13, [21, 34]]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Práca so zoznamami 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/>
              <a:t>mazanie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zoznam1.remove(1)</a:t>
            </a:r>
            <a:r>
              <a:rPr lang="sk-SK" dirty="0"/>
              <a:t> 		# [1, 2, 3, 5, 8, 13, 21]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last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zoznam1.pop() </a:t>
            </a:r>
            <a:r>
              <a:rPr lang="sk-SK" dirty="0"/>
              <a:t>	</a:t>
            </a:r>
            <a:r>
              <a:rPr lang="en-US" dirty="0"/>
              <a:t># last = 21; [1, 1, 2, 3, 5, 8, 13]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b="1" dirty="0"/>
              <a:t>výber pomocou []: </a:t>
            </a:r>
            <a:r>
              <a:rPr lang="sk-SK" dirty="0"/>
              <a:t>rovnako ako u reťazcov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zoznam1[1]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zoznam1[1:5]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zoznam1[-2:]</a:t>
            </a:r>
          </a:p>
          <a:p>
            <a:pPr>
              <a:buNone/>
            </a:pPr>
            <a:r>
              <a:rPr lang="sk-SK" b="1" dirty="0"/>
              <a:t> prehodenie smeru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zoznam1.reverse()</a:t>
            </a:r>
            <a:r>
              <a:rPr lang="sk-SK" dirty="0"/>
              <a:t>	# [13, 8, 5, 3, 2, 1, 1]</a:t>
            </a:r>
          </a:p>
          <a:p>
            <a:pPr>
              <a:buNone/>
            </a:pPr>
            <a:r>
              <a:rPr lang="sk-SK" b="1" dirty="0"/>
              <a:t>Vyhľadávanie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zoznam1.index(5)</a:t>
            </a:r>
            <a:r>
              <a:rPr lang="sk-SK" dirty="0"/>
              <a:t>	 # 4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zoznam1.count(1)</a:t>
            </a:r>
            <a:r>
              <a:rPr lang="sk-SK" dirty="0"/>
              <a:t> 	# 2</a:t>
            </a:r>
          </a:p>
          <a:p>
            <a:pPr>
              <a:buNone/>
            </a:pPr>
            <a:r>
              <a:rPr lang="sk-SK" b="1" dirty="0"/>
              <a:t> zoradenie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zoznam = [1, 4, 3, 6, 2, 5]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zoznam.sort()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		# [1, 2, 3, 4, 5, 6]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zoznam.sort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reverse=True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sk-SK" dirty="0"/>
              <a:t>	# [6, 5, 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/>
              <a:t> počítanie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zoznam1 = [1, 1, 2, 3, 5, 8, 13</a:t>
            </a:r>
            <a:r>
              <a:rPr lang="pl-PL" dirty="0"/>
              <a:t>]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len(zoznam1) </a:t>
            </a:r>
            <a:r>
              <a:rPr lang="sk-SK" dirty="0"/>
              <a:t>	 # 7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sum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(zoznam1)</a:t>
            </a:r>
            <a:r>
              <a:rPr lang="sk-SK" dirty="0"/>
              <a:t>	 # 33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min(zoznam1)</a:t>
            </a:r>
            <a:r>
              <a:rPr lang="sk-SK" dirty="0"/>
              <a:t>	 # 1</a:t>
            </a:r>
          </a:p>
          <a:p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max(zoznam1)</a:t>
            </a:r>
            <a:r>
              <a:rPr lang="sk-SK" dirty="0"/>
              <a:t>	 # 13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b="1" dirty="0"/>
              <a:t>prechádzanie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 item in [1, 2, 3]: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item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)			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 in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range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(0,len(zoznam1)):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(zoznam1[i])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item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in (zoznam1):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item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Práca so zoznamami </a:t>
            </a:r>
            <a:endParaRPr lang="sk-SK"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240" y="92225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Tuple</a:t>
            </a:r>
            <a:r>
              <a:rPr lang="sk-SK" sz="3600" b="1" dirty="0"/>
              <a:t> (</a:t>
            </a:r>
            <a:r>
              <a:rPr lang="sk-SK" sz="3600" b="1" dirty="0" err="1"/>
              <a:t>N-tice</a:t>
            </a:r>
            <a:r>
              <a:rPr lang="sk-SK" sz="3600" b="1" dirty="0"/>
              <a:t>)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</p:spPr>
        <p:txBody>
          <a:bodyPr>
            <a:normAutofit/>
          </a:bodyPr>
          <a:lstStyle/>
          <a:p>
            <a:r>
              <a:rPr lang="sk-SK" dirty="0"/>
              <a:t>vytvárame pomocou jednoduchých zátvoriek ()</a:t>
            </a:r>
          </a:p>
          <a:p>
            <a:r>
              <a:rPr lang="pl-PL" dirty="0"/>
              <a:t>môžeme s nimi pracovať podobne ako so zoznamami, iba </a:t>
            </a:r>
            <a:r>
              <a:rPr lang="sk-SK" dirty="0"/>
              <a:t>ich nemôžeme meniť, tzn. že funkcia </a:t>
            </a:r>
            <a:r>
              <a:rPr lang="sk-SK" dirty="0" err="1"/>
              <a:t>append</a:t>
            </a:r>
            <a:r>
              <a:rPr lang="sk-SK" dirty="0"/>
              <a:t> a ďalšie nie sú dostupné</a:t>
            </a:r>
          </a:p>
          <a:p>
            <a:r>
              <a:rPr lang="sk-SK" dirty="0"/>
              <a:t>môžeme jednoducho prevádzať na list pomocou list((1,2)) a podobne späť </a:t>
            </a:r>
            <a:r>
              <a:rPr lang="sk-SK" dirty="0" err="1"/>
              <a:t>tuple</a:t>
            </a:r>
            <a:r>
              <a:rPr lang="sk-SK" dirty="0"/>
              <a:t>([1,2])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4942"/>
          </a:xfrm>
        </p:spPr>
        <p:txBody>
          <a:bodyPr>
            <a:normAutofit/>
          </a:bodyPr>
          <a:lstStyle/>
          <a:p>
            <a:r>
              <a:rPr lang="cs-CZ" sz="3600" b="1" dirty="0"/>
              <a:t>Množiny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err="1"/>
              <a:t>Neusporiadaná</a:t>
            </a:r>
            <a:r>
              <a:rPr lang="cs-CZ" dirty="0"/>
              <a:t> množina jedinečných </a:t>
            </a:r>
            <a:r>
              <a:rPr lang="cs-CZ" dirty="0" err="1"/>
              <a:t>hodn</a:t>
            </a:r>
            <a:r>
              <a:rPr lang="sk-SK" dirty="0" err="1"/>
              <a:t>ôt</a:t>
            </a:r>
            <a:endParaRPr lang="sk-SK" dirty="0"/>
          </a:p>
          <a:p>
            <a:r>
              <a:rPr lang="sk-SK" dirty="0"/>
              <a:t>Vytvorenie: A=</a:t>
            </a:r>
            <a:r>
              <a:rPr lang="en-GB" dirty="0"/>
              <a:t>{</a:t>
            </a:r>
            <a:r>
              <a:rPr lang="sk-SK" dirty="0"/>
              <a:t>1,2,3</a:t>
            </a:r>
            <a:r>
              <a:rPr lang="en-GB" dirty="0"/>
              <a:t>};</a:t>
            </a:r>
            <a:r>
              <a:rPr lang="sk-SK" dirty="0"/>
              <a:t> B=</a:t>
            </a:r>
            <a:r>
              <a:rPr lang="en-GB" dirty="0"/>
              <a:t>{</a:t>
            </a:r>
            <a:r>
              <a:rPr lang="sk-SK" dirty="0"/>
              <a:t>3,4,5</a:t>
            </a:r>
            <a:r>
              <a:rPr lang="en-GB" dirty="0"/>
              <a:t>}</a:t>
            </a:r>
            <a:r>
              <a:rPr lang="sk-SK" dirty="0"/>
              <a:t> </a:t>
            </a:r>
          </a:p>
          <a:p>
            <a:endParaRPr lang="en-GB" dirty="0"/>
          </a:p>
          <a:p>
            <a:r>
              <a:rPr lang="sk-SK" dirty="0"/>
              <a:t>Prienik </a:t>
            </a:r>
            <a:r>
              <a:rPr lang="en-GB" dirty="0"/>
              <a:t>			A&amp;B	# {3}</a:t>
            </a:r>
          </a:p>
          <a:p>
            <a:r>
              <a:rPr lang="en-GB" dirty="0" err="1"/>
              <a:t>Zjednotenie</a:t>
            </a:r>
            <a:r>
              <a:rPr lang="en-GB" dirty="0"/>
              <a:t> 		A|B	# {1, 2, 3, 4, 5}</a:t>
            </a:r>
          </a:p>
          <a:p>
            <a:r>
              <a:rPr lang="en-GB" dirty="0" err="1"/>
              <a:t>Rozdiel</a:t>
            </a:r>
            <a:r>
              <a:rPr lang="en-GB" dirty="0"/>
              <a:t> 			A-B	# {1, 2}</a:t>
            </a:r>
          </a:p>
          <a:p>
            <a:r>
              <a:rPr lang="en-GB" dirty="0" err="1"/>
              <a:t>Symetricky</a:t>
            </a:r>
            <a:r>
              <a:rPr lang="en-GB" dirty="0"/>
              <a:t> </a:t>
            </a:r>
            <a:r>
              <a:rPr lang="en-GB" dirty="0" err="1"/>
              <a:t>rozdiel</a:t>
            </a:r>
            <a:r>
              <a:rPr lang="en-GB" dirty="0"/>
              <a:t>	A^B	# {1, 2, 4, 5}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975546"/>
            <a:ext cx="1143000" cy="838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664" y="4022253"/>
            <a:ext cx="1143000" cy="838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068960"/>
            <a:ext cx="1143000" cy="838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114189"/>
            <a:ext cx="1143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0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720" y="116632"/>
            <a:ext cx="8229600" cy="724942"/>
          </a:xfrm>
        </p:spPr>
        <p:txBody>
          <a:bodyPr/>
          <a:lstStyle/>
          <a:p>
            <a:r>
              <a:rPr lang="cs-CZ" sz="3600" b="1" dirty="0"/>
              <a:t>Množiny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41574"/>
            <a:ext cx="8856984" cy="5284589"/>
          </a:xfrm>
        </p:spPr>
        <p:txBody>
          <a:bodyPr/>
          <a:lstStyle/>
          <a:p>
            <a:r>
              <a:rPr lang="en-GB" dirty="0"/>
              <a:t>Z</a:t>
            </a:r>
            <a:r>
              <a:rPr lang="sk-SK" dirty="0" err="1"/>
              <a:t>ákladné</a:t>
            </a:r>
            <a:r>
              <a:rPr lang="sk-SK" dirty="0"/>
              <a:t> operácie s množinami</a:t>
            </a:r>
          </a:p>
          <a:p>
            <a:pPr marL="0" indent="0">
              <a:buNone/>
            </a:pPr>
            <a:endParaRPr lang="sk-S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len(s)</a:t>
            </a:r>
            <a:r>
              <a:rPr lang="cs-CZ" dirty="0"/>
              <a:t>		</a:t>
            </a:r>
            <a:r>
              <a:rPr lang="en-GB" dirty="0"/>
              <a:t>#</a:t>
            </a:r>
            <a:r>
              <a:rPr lang="sk-SK" dirty="0"/>
              <a:t> vráti počet prvkov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x in s</a:t>
            </a:r>
            <a:r>
              <a:rPr lang="cs-CZ" dirty="0"/>
              <a:t>		</a:t>
            </a:r>
            <a:r>
              <a:rPr lang="en-GB" dirty="0"/>
              <a:t>#</a:t>
            </a:r>
            <a:r>
              <a:rPr lang="sk-SK" dirty="0"/>
              <a:t> </a:t>
            </a:r>
            <a:r>
              <a:rPr lang="cs-CZ" dirty="0"/>
              <a:t>testuje či je x v </a:t>
            </a:r>
            <a:r>
              <a:rPr lang="cs-CZ" dirty="0" err="1"/>
              <a:t>množine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>
                <a:solidFill>
                  <a:schemeClr val="accent5">
                    <a:lumMod val="50000"/>
                  </a:schemeClr>
                </a:solidFill>
              </a:rPr>
              <a:t>s.issubset</a:t>
            </a: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(t)</a:t>
            </a:r>
            <a:r>
              <a:rPr lang="cs-CZ" dirty="0"/>
              <a:t>	</a:t>
            </a:r>
            <a:r>
              <a:rPr lang="en-GB" dirty="0"/>
              <a:t>#</a:t>
            </a:r>
            <a:r>
              <a:rPr lang="sk-SK" dirty="0"/>
              <a:t> </a:t>
            </a:r>
            <a:r>
              <a:rPr lang="cs-CZ" dirty="0"/>
              <a:t>testuje či každý prvok množiny s je v 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>
                <a:solidFill>
                  <a:schemeClr val="accent5">
                    <a:lumMod val="50000"/>
                  </a:schemeClr>
                </a:solidFill>
              </a:rPr>
              <a:t>s.union</a:t>
            </a: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(t)</a:t>
            </a:r>
            <a:r>
              <a:rPr lang="cs-CZ" dirty="0"/>
              <a:t>	</a:t>
            </a:r>
            <a:r>
              <a:rPr lang="en-GB" dirty="0"/>
              <a:t>#</a:t>
            </a:r>
            <a:r>
              <a:rPr lang="sk-SK" dirty="0"/>
              <a:t> nová množina obsahujúca prvky s aj t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>
                <a:solidFill>
                  <a:schemeClr val="accent5">
                    <a:lumMod val="50000"/>
                  </a:schemeClr>
                </a:solidFill>
              </a:rPr>
              <a:t>s.intersection</a:t>
            </a: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(t)</a:t>
            </a:r>
            <a:r>
              <a:rPr lang="cs-CZ" dirty="0"/>
              <a:t>	</a:t>
            </a:r>
            <a:r>
              <a:rPr lang="en-GB" dirty="0"/>
              <a:t>#</a:t>
            </a:r>
            <a:r>
              <a:rPr lang="sk-SK" dirty="0"/>
              <a:t> množina s prvkami v oboch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>
                <a:solidFill>
                  <a:schemeClr val="accent5">
                    <a:lumMod val="50000"/>
                  </a:schemeClr>
                </a:solidFill>
              </a:rPr>
              <a:t>s.difference</a:t>
            </a: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(t)</a:t>
            </a:r>
            <a:r>
              <a:rPr lang="cs-CZ" dirty="0"/>
              <a:t>	</a:t>
            </a:r>
            <a:r>
              <a:rPr lang="en-GB" dirty="0"/>
              <a:t> </a:t>
            </a:r>
            <a:r>
              <a:rPr lang="sk-SK" dirty="0"/>
              <a:t>	</a:t>
            </a:r>
            <a:r>
              <a:rPr lang="en-GB" dirty="0"/>
              <a:t>#</a:t>
            </a:r>
            <a:r>
              <a:rPr lang="sk-SK" dirty="0"/>
              <a:t> to isté ako s-t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>
                <a:solidFill>
                  <a:schemeClr val="accent5">
                    <a:lumMod val="50000"/>
                  </a:schemeClr>
                </a:solidFill>
              </a:rPr>
              <a:t>s.symmetric_difference</a:t>
            </a:r>
            <a:r>
              <a:rPr lang="cs-CZ" sz="2500" dirty="0">
                <a:solidFill>
                  <a:schemeClr val="accent5">
                    <a:lumMod val="50000"/>
                  </a:schemeClr>
                </a:solidFill>
              </a:rPr>
              <a:t>(t)</a:t>
            </a:r>
            <a:r>
              <a:rPr lang="cs-CZ" dirty="0"/>
              <a:t>	</a:t>
            </a:r>
            <a:r>
              <a:rPr lang="en-GB" dirty="0"/>
              <a:t> # </a:t>
            </a:r>
            <a:r>
              <a:rPr lang="sk-SK" dirty="0"/>
              <a:t>v s alebo t ale nie v oboch</a:t>
            </a: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170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Dictionary</a:t>
            </a:r>
            <a:r>
              <a:rPr lang="sk-SK" sz="3600" b="1" dirty="0"/>
              <a:t> (slovník)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dirty="0"/>
              <a:t>vytvárame pomocou zložených zátvoriek {}</a:t>
            </a:r>
          </a:p>
          <a:p>
            <a:r>
              <a:rPr lang="sk-SK" dirty="0"/>
              <a:t>{1: </a:t>
            </a:r>
            <a:r>
              <a:rPr lang="sk-SK" dirty="0" err="1"/>
              <a:t>one</a:t>
            </a:r>
            <a:r>
              <a:rPr lang="sk-SK" dirty="0"/>
              <a:t>, 2: </a:t>
            </a:r>
            <a:r>
              <a:rPr lang="sk-SK" dirty="0" err="1"/>
              <a:t>two</a:t>
            </a:r>
            <a:r>
              <a:rPr lang="sk-SK" dirty="0"/>
              <a:t>}</a:t>
            </a:r>
          </a:p>
          <a:p>
            <a:r>
              <a:rPr lang="es-ES" dirty="0"/>
              <a:t> prv</a:t>
            </a:r>
            <a:r>
              <a:rPr lang="sk-SK" dirty="0"/>
              <a:t>o</a:t>
            </a:r>
            <a:r>
              <a:rPr lang="es-ES" dirty="0"/>
              <a:t>k v slovníku s</a:t>
            </a:r>
            <a:r>
              <a:rPr lang="sk-SK" dirty="0"/>
              <a:t>a</a:t>
            </a:r>
            <a:r>
              <a:rPr lang="es-ES" dirty="0"/>
              <a:t> skládá z k</a:t>
            </a:r>
            <a:r>
              <a:rPr lang="sk-SK" dirty="0" err="1"/>
              <a:t>ľúča</a:t>
            </a:r>
            <a:r>
              <a:rPr lang="es-ES" dirty="0"/>
              <a:t> a jeho hodnoty </a:t>
            </a:r>
            <a:endParaRPr lang="sk-SK" dirty="0"/>
          </a:p>
          <a:p>
            <a:r>
              <a:rPr lang="es-ES" dirty="0"/>
              <a:t>1 a 2</a:t>
            </a:r>
            <a:r>
              <a:rPr lang="sk-SK" dirty="0"/>
              <a:t> sú kľúče, ich hodnoty sú </a:t>
            </a:r>
            <a:r>
              <a:rPr lang="sk-SK" dirty="0" err="1"/>
              <a:t>one</a:t>
            </a:r>
            <a:r>
              <a:rPr lang="sk-SK" dirty="0"/>
              <a:t>, resp. </a:t>
            </a:r>
            <a:r>
              <a:rPr lang="sk-SK" dirty="0" err="1"/>
              <a:t>two</a:t>
            </a:r>
            <a:endParaRPr lang="sk-SK" dirty="0"/>
          </a:p>
          <a:p>
            <a:r>
              <a:rPr lang="pl-PL" dirty="0"/>
              <a:t> nefungují zde indexy, na hodnoty sa dotazujeme pomocou </a:t>
            </a:r>
            <a:r>
              <a:rPr lang="es-ES" dirty="0"/>
              <a:t>k</a:t>
            </a:r>
            <a:r>
              <a:rPr lang="sk-SK" dirty="0" err="1"/>
              <a:t>ľúča</a:t>
            </a:r>
            <a:endParaRPr lang="sk-SK" dirty="0"/>
          </a:p>
          <a:p>
            <a:r>
              <a:rPr lang="sk-SK" dirty="0"/>
              <a:t> každý </a:t>
            </a:r>
            <a:r>
              <a:rPr lang="es-ES" dirty="0"/>
              <a:t>k</a:t>
            </a:r>
            <a:r>
              <a:rPr lang="sk-SK" dirty="0" err="1"/>
              <a:t>ľúč</a:t>
            </a:r>
            <a:r>
              <a:rPr lang="sk-SK" dirty="0"/>
              <a:t> je unikátny, žiadny slovník nemôže obsahovať dva rovnaké </a:t>
            </a:r>
            <a:r>
              <a:rPr lang="es-ES" dirty="0"/>
              <a:t>k</a:t>
            </a:r>
            <a:r>
              <a:rPr lang="sk-SK" dirty="0" err="1"/>
              <a:t>ľúče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Operácie so slovníkmi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b="1" dirty="0"/>
              <a:t>vytvorenie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{’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Name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’: 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Zara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’, 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Age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’: 7, 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Class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’: 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First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’}</a:t>
            </a:r>
          </a:p>
          <a:p>
            <a:pPr>
              <a:buNone/>
            </a:pPr>
            <a:r>
              <a:rPr lang="sk-SK" b="1" dirty="0"/>
              <a:t>čítanie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[’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Name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’]) </a:t>
            </a:r>
            <a:r>
              <a:rPr lang="sk-SK" dirty="0"/>
              <a:t>	# </a:t>
            </a:r>
            <a:r>
              <a:rPr lang="sk-SK" dirty="0" err="1"/>
              <a:t>Zara</a:t>
            </a:r>
            <a:endParaRPr lang="sk-SK" dirty="0"/>
          </a:p>
          <a:p>
            <a:pPr>
              <a:buNone/>
            </a:pPr>
            <a:r>
              <a:rPr lang="sk-SK" dirty="0"/>
              <a:t> </a:t>
            </a:r>
            <a:r>
              <a:rPr lang="sk-SK" b="1" dirty="0"/>
              <a:t>úprava hodnôt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[’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Age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’] = 8 </a:t>
            </a:r>
            <a:r>
              <a:rPr lang="sk-SK" dirty="0"/>
              <a:t>		# úprava stávajúcej hodnoty</a:t>
            </a: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[’School’] = "DPS School„</a:t>
            </a:r>
            <a:r>
              <a:rPr lang="sk-SK" dirty="0"/>
              <a:t>	</a:t>
            </a:r>
            <a:r>
              <a:rPr lang="en-US" dirty="0"/>
              <a:t># </a:t>
            </a:r>
            <a:r>
              <a:rPr lang="en-US" dirty="0" err="1"/>
              <a:t>prid</a:t>
            </a:r>
            <a:r>
              <a:rPr lang="sk-SK" dirty="0"/>
              <a:t>a</a:t>
            </a:r>
            <a:r>
              <a:rPr lang="en-US" dirty="0"/>
              <a:t>n</a:t>
            </a:r>
            <a:r>
              <a:rPr lang="sk-SK" dirty="0" err="1"/>
              <a:t>ie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k-SK" dirty="0"/>
              <a:t>ej</a:t>
            </a:r>
            <a:endParaRPr lang="en-US" dirty="0"/>
          </a:p>
          <a:p>
            <a:pPr>
              <a:buNone/>
            </a:pPr>
            <a:r>
              <a:rPr lang="sk-SK" b="1" dirty="0"/>
              <a:t> zmazanie hodnôt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del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[’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Name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’]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dict.clear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  <a:r>
              <a:rPr lang="sk-SK" dirty="0"/>
              <a:t>		# zmaže všetky položky</a:t>
            </a:r>
          </a:p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del dict </a:t>
            </a:r>
            <a:r>
              <a:rPr lang="sk-SK" dirty="0"/>
              <a:t>		</a:t>
            </a:r>
            <a:r>
              <a:rPr lang="it-IT" dirty="0"/>
              <a:t># </a:t>
            </a:r>
            <a:r>
              <a:rPr lang="sk-SK" dirty="0"/>
              <a:t>z</a:t>
            </a:r>
            <a:r>
              <a:rPr lang="it-IT" dirty="0"/>
              <a:t>maže celý slovník</a:t>
            </a:r>
          </a:p>
          <a:p>
            <a:pPr>
              <a:buNone/>
            </a:pPr>
            <a:r>
              <a:rPr lang="sk-SK" b="1" dirty="0"/>
              <a:t>prechádzanie hodnôt</a:t>
            </a:r>
          </a:p>
          <a:p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dict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key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])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24942"/>
          </a:xfrm>
        </p:spPr>
        <p:txBody>
          <a:bodyPr>
            <a:normAutofit/>
          </a:bodyPr>
          <a:lstStyle/>
          <a:p>
            <a:r>
              <a:rPr lang="sk-SK" sz="2800" b="1" dirty="0"/>
              <a:t>Kompilované programovacie jazyky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2664295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(napr. Pascal, C, C++)</a:t>
            </a:r>
          </a:p>
          <a:p>
            <a:r>
              <a:rPr lang="sk-SK" dirty="0"/>
              <a:t>pred spustením sú najprv kompletne preložené kompilátorom</a:t>
            </a:r>
          </a:p>
          <a:p>
            <a:r>
              <a:rPr lang="sk-SK" dirty="0"/>
              <a:t>výsledkom je väčšia rýchlosť, ale tiež väčšia náročnosť na správne zapísaný kód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613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"/>
            <a:ext cx="8229600" cy="868958"/>
          </a:xfrm>
        </p:spPr>
        <p:txBody>
          <a:bodyPr/>
          <a:lstStyle/>
          <a:p>
            <a:r>
              <a:rPr lang="sk-SK" sz="3600" b="1" dirty="0"/>
              <a:t>Funkcie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k-SK" dirty="0"/>
              <a:t>opakované spúšťanie rovnakého (veľmi podobného) kódu na rôznych miestach algoritmu</a:t>
            </a:r>
          </a:p>
          <a:p>
            <a:r>
              <a:rPr lang="sk-SK" dirty="0"/>
              <a:t>ľahšie uvažovanie o problému, deľba práce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861048"/>
            <a:ext cx="5474164" cy="20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9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555" y="102434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/>
              <a:t>Funkcie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1662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funkcia je </a:t>
            </a:r>
            <a:r>
              <a:rPr lang="pl-PL" b="1" dirty="0"/>
              <a:t>časť programu (je podprogram, angl. </a:t>
            </a:r>
            <a:r>
              <a:rPr lang="sk-SK" dirty="0" err="1"/>
              <a:t>subroutine</a:t>
            </a:r>
            <a:r>
              <a:rPr lang="sk-SK" dirty="0"/>
              <a:t>), ktorá  sa dá volať opakovane z rôznych častí programu</a:t>
            </a:r>
          </a:p>
          <a:p>
            <a:r>
              <a:rPr lang="sk-SK" dirty="0"/>
              <a:t> každá funkcia má svoj </a:t>
            </a:r>
            <a:r>
              <a:rPr lang="sk-SK" b="1" dirty="0"/>
              <a:t>identifikátor </a:t>
            </a:r>
            <a:r>
              <a:rPr lang="sk-SK" dirty="0"/>
              <a:t>(podobne ako</a:t>
            </a:r>
            <a:r>
              <a:rPr lang="sk-SK" b="1" dirty="0"/>
              <a:t> </a:t>
            </a:r>
            <a:r>
              <a:rPr lang="sk-SK" dirty="0"/>
              <a:t>premenná), pomocou ktorého ju môžeme volať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moja_funkcia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r>
              <a:rPr lang="pl-PL" dirty="0"/>
              <a:t> požiadavky na funkciu môžeme špecifikovať pomocou </a:t>
            </a:r>
            <a:r>
              <a:rPr lang="sk-SK" b="1" dirty="0"/>
              <a:t>parametrov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moja_funkcia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(parametr1, parametr2)</a:t>
            </a:r>
          </a:p>
          <a:p>
            <a:r>
              <a:rPr lang="sk-SK" dirty="0"/>
              <a:t> výsledok funkcie môže byť predaný ako </a:t>
            </a:r>
            <a:r>
              <a:rPr lang="sk-SK" b="1" dirty="0"/>
              <a:t>návratová hodnota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navratova_hodnota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moja_funkcia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Definice</a:t>
            </a:r>
            <a:r>
              <a:rPr lang="sk-SK" sz="3600" b="1" dirty="0"/>
              <a:t> </a:t>
            </a:r>
            <a:r>
              <a:rPr lang="sk-SK" sz="3600" b="1" dirty="0" err="1"/>
              <a:t>funkce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pomocou </a:t>
            </a:r>
            <a:r>
              <a:rPr lang="es-ES" dirty="0"/>
              <a:t>k</a:t>
            </a:r>
            <a:r>
              <a:rPr lang="sk-SK" dirty="0" err="1"/>
              <a:t>ľúčového</a:t>
            </a:r>
            <a:r>
              <a:rPr lang="sk-SK" dirty="0"/>
              <a:t> slova </a:t>
            </a:r>
            <a:r>
              <a:rPr lang="sk-SK" b="1" dirty="0" err="1"/>
              <a:t>def</a:t>
            </a:r>
            <a:r>
              <a:rPr lang="sk-SK" dirty="0"/>
              <a:t> a bloku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def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moja_funkcia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(parameter):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pass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dirty="0"/>
          </a:p>
          <a:p>
            <a:r>
              <a:rPr lang="sk-SK" dirty="0"/>
              <a:t>návratovú hodnotu definujeme </a:t>
            </a:r>
            <a:r>
              <a:rPr lang="es-ES" dirty="0"/>
              <a:t>k</a:t>
            </a:r>
            <a:r>
              <a:rPr lang="sk-SK" dirty="0" err="1"/>
              <a:t>ľúčovým</a:t>
            </a:r>
            <a:r>
              <a:rPr lang="sk-SK" dirty="0"/>
              <a:t> slovom </a:t>
            </a:r>
            <a:r>
              <a:rPr lang="sk-SK" b="1" dirty="0" err="1"/>
              <a:t>return</a:t>
            </a:r>
            <a:r>
              <a:rPr lang="sk-SK" dirty="0"/>
              <a:t>,</a:t>
            </a:r>
          </a:p>
          <a:p>
            <a:r>
              <a:rPr lang="sk-SK" dirty="0"/>
              <a:t>POZOR: po jej zavolaní sa už v prevádzaní funkcie nepokračuje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def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moja_funkcia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(parameter):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return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True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print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() </a:t>
            </a:r>
            <a:r>
              <a:rPr lang="sk-SK" dirty="0"/>
              <a:t># nedosiahnuteľný kód</a:t>
            </a:r>
          </a:p>
          <a:p>
            <a:pPr>
              <a:buNone/>
            </a:pPr>
            <a:endParaRPr lang="sk-SK" dirty="0"/>
          </a:p>
          <a:p>
            <a:r>
              <a:rPr lang="sk-SK" dirty="0"/>
              <a:t>pomocí </a:t>
            </a:r>
            <a:r>
              <a:rPr lang="sk-SK" dirty="0" err="1"/>
              <a:t>return</a:t>
            </a:r>
            <a:r>
              <a:rPr lang="sk-SK" dirty="0"/>
              <a:t> môžeme navracať hodnotu, hodnotu premennej alebo tiež nič (</a:t>
            </a:r>
            <a:r>
              <a:rPr lang="sk-SK" dirty="0" err="1"/>
              <a:t>None</a:t>
            </a:r>
            <a:r>
              <a:rPr lang="sk-SK" dirty="0"/>
              <a:t>)</a:t>
            </a:r>
          </a:p>
          <a:p>
            <a:pPr>
              <a:buNone/>
            </a:pPr>
            <a:r>
              <a:rPr lang="sk-SK" dirty="0"/>
              <a:t>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def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moja_funkcia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(parameter):</a:t>
            </a:r>
          </a:p>
          <a:p>
            <a:pPr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return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624" y="34328"/>
            <a:ext cx="8229600" cy="724942"/>
          </a:xfrm>
        </p:spPr>
        <p:txBody>
          <a:bodyPr>
            <a:normAutofit/>
          </a:bodyPr>
          <a:lstStyle/>
          <a:p>
            <a:r>
              <a:rPr lang="sk-SK" sz="3600" b="1" dirty="0"/>
              <a:t>Funkcie - príklady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00600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def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sum_two_numbers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(a, b):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return a + b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&gt;&gt;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sum_two_numbers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27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sk-SK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def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dec_to_bin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(n):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output = []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if n == 0: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return [0]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else: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while n &gt; 0: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if n % 2 == 0: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output.append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(0)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else: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output.append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(1)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   n = n // 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return output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433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/>
          <a:lstStyle/>
          <a:p>
            <a:r>
              <a:rPr lang="cs-CZ" sz="3600" b="1" dirty="0" err="1"/>
              <a:t>Rekurzia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definovanie funkcie pomocou seba samej</a:t>
            </a:r>
          </a:p>
          <a:p>
            <a:r>
              <a:rPr lang="sk-SK" dirty="0"/>
              <a:t>funkcia, ktorá v svojom tele volá samu seba</a:t>
            </a:r>
          </a:p>
          <a:p>
            <a:r>
              <a:rPr lang="sk-SK" dirty="0"/>
              <a:t>volanie funkcie je vždy podmienené, aby bolo zaručené, že výpočet skončí</a:t>
            </a:r>
          </a:p>
          <a:p>
            <a:endParaRPr lang="sk-SK" dirty="0"/>
          </a:p>
          <a:p>
            <a:pPr marL="0" indent="0">
              <a:buNone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def sequence(n):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if n &gt; 1: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sequence(n-1)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print(n)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sk-SK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852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dirty="0"/>
              <a:t>Napíšte funkciu, ktorá vráti </a:t>
            </a:r>
            <a:r>
              <a:rPr lang="sk-SK" dirty="0" err="1"/>
              <a:t>faktoriál</a:t>
            </a:r>
            <a:r>
              <a:rPr lang="sk-SK" dirty="0"/>
              <a:t> zo zadaného čísla</a:t>
            </a:r>
          </a:p>
          <a:p>
            <a:endParaRPr lang="sk-SK" dirty="0"/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def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faktorial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(a):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…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return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faktoral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/>
          </a:bodyPr>
          <a:lstStyle/>
          <a:p>
            <a:r>
              <a:rPr lang="sk-SK" sz="3600" b="1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Napíšte funkciu, ktorá zistí či zadaný reťazec je </a:t>
            </a:r>
            <a:r>
              <a:rPr lang="sk-SK" dirty="0" err="1"/>
              <a:t>palyndrom</a:t>
            </a:r>
            <a:endParaRPr lang="sk-SK" dirty="0"/>
          </a:p>
          <a:p>
            <a:r>
              <a:rPr lang="sk-SK" dirty="0" err="1"/>
              <a:t>Palyndrom</a:t>
            </a:r>
            <a:r>
              <a:rPr lang="sk-SK" dirty="0"/>
              <a:t> je ľubovoľná postupnosť symbolov, ktorá je rovnaká (má rovnaký význam) pri čítaní z oboch strán (zľava doprava i sprava doľava).</a:t>
            </a:r>
          </a:p>
          <a:p>
            <a:r>
              <a:rPr lang="sk-SK" i="1" dirty="0"/>
              <a:t>oko, kajak, </a:t>
            </a:r>
            <a:r>
              <a:rPr lang="sk-SK" i="1" dirty="0" err="1"/>
              <a:t>jelenovi</a:t>
            </a:r>
            <a:r>
              <a:rPr lang="sk-SK" i="1" dirty="0"/>
              <a:t> pivo nelej, 191 ... </a:t>
            </a:r>
          </a:p>
          <a:p>
            <a:r>
              <a:rPr lang="sk-SK" dirty="0"/>
              <a:t>Bez diakritiky </a:t>
            </a:r>
          </a:p>
          <a:p>
            <a:r>
              <a:rPr lang="sk-SK" dirty="0"/>
              <a:t>Zjednodušenie:</a:t>
            </a:r>
          </a:p>
          <a:p>
            <a:pPr lvl="1"/>
            <a:r>
              <a:rPr lang="sk-SK" dirty="0"/>
              <a:t>Zadávanie reťazca bez medzier</a:t>
            </a:r>
          </a:p>
          <a:p>
            <a:pPr lvl="1"/>
            <a:r>
              <a:rPr lang="sk-SK" dirty="0"/>
              <a:t>Všetky písmená malé/veľké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3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sk-SK" sz="3600" b="1" dirty="0"/>
              <a:t>Interpretované programovacie jazyky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528392"/>
          </a:xfrm>
        </p:spPr>
        <p:txBody>
          <a:bodyPr>
            <a:normAutofit/>
          </a:bodyPr>
          <a:lstStyle/>
          <a:p>
            <a:r>
              <a:rPr lang="sk-SK" b="1" dirty="0"/>
              <a:t>(napr. BASIC, </a:t>
            </a:r>
            <a:r>
              <a:rPr lang="sk-SK" b="1" dirty="0" err="1"/>
              <a:t>Perl</a:t>
            </a:r>
            <a:r>
              <a:rPr lang="sk-SK" b="1" dirty="0"/>
              <a:t>, </a:t>
            </a:r>
            <a:r>
              <a:rPr lang="sk-SK" b="1" dirty="0" err="1"/>
              <a:t>Python</a:t>
            </a:r>
            <a:r>
              <a:rPr lang="sk-SK" b="1" dirty="0"/>
              <a:t>, </a:t>
            </a:r>
            <a:r>
              <a:rPr lang="sk-SK" b="1" dirty="0" err="1"/>
              <a:t>shell</a:t>
            </a:r>
            <a:r>
              <a:rPr lang="sk-SK" b="1" dirty="0"/>
              <a:t>)</a:t>
            </a:r>
          </a:p>
          <a:p>
            <a:r>
              <a:rPr lang="fr-FR" dirty="0"/>
              <a:t>interpretované jazyky, které s</a:t>
            </a:r>
            <a:r>
              <a:rPr lang="sk-SK" dirty="0"/>
              <a:t>a</a:t>
            </a:r>
            <a:r>
              <a:rPr lang="fr-FR" dirty="0"/>
              <a:t> </a:t>
            </a:r>
            <a:r>
              <a:rPr lang="sk-SK" dirty="0"/>
              <a:t>iba interpretujú (z toho dôvodu sú pomalšie)</a:t>
            </a:r>
          </a:p>
          <a:p>
            <a:r>
              <a:rPr lang="sk-SK" dirty="0"/>
              <a:t>interpretované jazyky, ktoré sa prekladajú, ale </a:t>
            </a:r>
            <a:r>
              <a:rPr lang="pl-PL" dirty="0"/>
              <a:t>iba do medzikódu, nie do strojového kódu </a:t>
            </a:r>
            <a:r>
              <a:rPr lang="sk-SK" dirty="0"/>
              <a:t>počítača (napr. </a:t>
            </a:r>
            <a:r>
              <a:rPr lang="sk-SK" dirty="0" err="1"/>
              <a:t>Java</a:t>
            </a:r>
            <a:r>
              <a:rPr lang="sk-SK" dirty="0"/>
              <a:t>, </a:t>
            </a:r>
            <a:r>
              <a:rPr lang="sk-SK" dirty="0" err="1"/>
              <a:t>Python</a:t>
            </a:r>
            <a:r>
              <a:rPr lang="sk-SK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4040188" cy="639762"/>
          </a:xfrm>
        </p:spPr>
        <p:txBody>
          <a:bodyPr/>
          <a:lstStyle/>
          <a:p>
            <a:r>
              <a:rPr lang="sk-SK" dirty="0"/>
              <a:t>Interpretované jazyky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8686800" cy="1614165"/>
          </a:xfrm>
        </p:spPr>
        <p:txBody>
          <a:bodyPr/>
          <a:lstStyle/>
          <a:p>
            <a:r>
              <a:rPr lang="sk-SK" dirty="0"/>
              <a:t>ktoré sa po spustení za behu programu prekladajú do strojového kódu počítača</a:t>
            </a:r>
          </a:p>
          <a:p>
            <a:r>
              <a:rPr lang="sk-SK" dirty="0"/>
              <a:t>(napr. </a:t>
            </a:r>
            <a:r>
              <a:rPr lang="sk-SK" dirty="0" err="1"/>
              <a:t>Java</a:t>
            </a:r>
            <a:r>
              <a:rPr lang="sk-SK" dirty="0"/>
              <a:t>, pokiaľ sa použije systém JIT)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251520" y="2564904"/>
            <a:ext cx="4041775" cy="639762"/>
          </a:xfrm>
        </p:spPr>
        <p:txBody>
          <a:bodyPr/>
          <a:lstStyle/>
          <a:p>
            <a:r>
              <a:rPr lang="sk-SK" dirty="0"/>
              <a:t>Skriptovacie jazyky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7544" y="3356993"/>
            <a:ext cx="7127775" cy="1296144"/>
          </a:xfrm>
        </p:spPr>
        <p:txBody>
          <a:bodyPr/>
          <a:lstStyle/>
          <a:p>
            <a:r>
              <a:rPr lang="sk-SK" dirty="0"/>
              <a:t>špecializované k riešeniu určitých problémov </a:t>
            </a:r>
          </a:p>
          <a:p>
            <a:r>
              <a:rPr lang="sk-SK" dirty="0"/>
              <a:t> </a:t>
            </a:r>
            <a:r>
              <a:rPr lang="sk-SK" dirty="0" err="1"/>
              <a:t>Awk</a:t>
            </a:r>
            <a:r>
              <a:rPr lang="sk-SK" dirty="0"/>
              <a:t>, </a:t>
            </a:r>
            <a:r>
              <a:rPr lang="sk-SK" dirty="0" err="1"/>
              <a:t>Perl</a:t>
            </a:r>
            <a:r>
              <a:rPr lang="sk-SK" dirty="0"/>
              <a:t>, html, </a:t>
            </a:r>
            <a:r>
              <a:rPr lang="sk-SK" dirty="0" err="1"/>
              <a:t>Php</a:t>
            </a:r>
            <a:r>
              <a:rPr lang="sk-SK" dirty="0"/>
              <a:t>, VBA, </a:t>
            </a:r>
            <a:r>
              <a:rPr lang="sk-SK" dirty="0" err="1"/>
              <a:t>Bash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1128"/>
            <a:ext cx="6134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sk-SK" dirty="0"/>
              <a:t>PYTHON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0768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>
            <a:normAutofit/>
          </a:bodyPr>
          <a:lstStyle/>
          <a:p>
            <a:r>
              <a:rPr lang="sk-SK" sz="3200" b="1" dirty="0" err="1"/>
              <a:t>Volne</a:t>
            </a:r>
            <a:r>
              <a:rPr lang="sk-SK" sz="3200" b="1" dirty="0"/>
              <a:t> dostupné výukové učebnice </a:t>
            </a:r>
            <a:r>
              <a:rPr lang="sk-SK" sz="3200" b="1" dirty="0" err="1"/>
              <a:t>Pythonu</a:t>
            </a:r>
            <a:endParaRPr lang="sk-SK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http://www.root.cz/knihy/oddeleni/vyvoj-a-knihypro-vyvojare/</a:t>
            </a:r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en-US" b="1" dirty="0"/>
              <a:t>Think Python </a:t>
            </a:r>
            <a:r>
              <a:rPr lang="en-US" dirty="0"/>
              <a:t>- Allen Downey (en</a:t>
            </a:r>
            <a:r>
              <a:rPr lang="sk-SK" dirty="0"/>
              <a:t>)</a:t>
            </a:r>
            <a:endParaRPr lang="en-US" dirty="0"/>
          </a:p>
          <a:p>
            <a:r>
              <a:rPr lang="sk-SK" b="1" dirty="0"/>
              <a:t>Učebnice jazyka </a:t>
            </a:r>
            <a:r>
              <a:rPr lang="sk-SK" b="1" dirty="0" err="1"/>
              <a:t>Python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Jan</a:t>
            </a:r>
            <a:r>
              <a:rPr lang="sk-SK" dirty="0"/>
              <a:t> Švec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8087</TotalTime>
  <Words>1355</Words>
  <Application>Microsoft Office PowerPoint</Application>
  <PresentationFormat>Předvádění na obrazovce (4:3)</PresentationFormat>
  <Paragraphs>559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Calibri</vt:lpstr>
      <vt:lpstr>Motiv sady Office</vt:lpstr>
      <vt:lpstr>Programovanie v PYTHONE</vt:lpstr>
      <vt:lpstr>Programy vs Skripty</vt:lpstr>
      <vt:lpstr>Programy vs Skripty</vt:lpstr>
      <vt:lpstr>Prezentace aplikace PowerPoint</vt:lpstr>
      <vt:lpstr>Kompilované programovacie jazyky </vt:lpstr>
      <vt:lpstr>Interpretované programovacie jazyky </vt:lpstr>
      <vt:lpstr>Prezentace aplikace PowerPoint</vt:lpstr>
      <vt:lpstr>PYTHON</vt:lpstr>
      <vt:lpstr>Volne dostupné výukové učebnice Pythonu</vt:lpstr>
      <vt:lpstr>Vlastnosti jazyka</vt:lpstr>
      <vt:lpstr>Využití Pythonu</vt:lpstr>
      <vt:lpstr>Analýza dát</vt:lpstr>
      <vt:lpstr>Firmy používajúce PYTHON</vt:lpstr>
      <vt:lpstr>Pracovné prostredie</vt:lpstr>
      <vt:lpstr>Hello world!</vt:lpstr>
      <vt:lpstr>Premenná (variable)</vt:lpstr>
      <vt:lpstr>Základné dátové typy</vt:lpstr>
      <vt:lpstr>Matematické operátory</vt:lpstr>
      <vt:lpstr>Úloha</vt:lpstr>
      <vt:lpstr>Logické operátory</vt:lpstr>
      <vt:lpstr>Char (znak)</vt:lpstr>
      <vt:lpstr>Prezentace aplikace PowerPoint</vt:lpstr>
      <vt:lpstr>Reťazec</vt:lpstr>
      <vt:lpstr>Prístup k hodnotám</vt:lpstr>
      <vt:lpstr>Vstavané funkcie</vt:lpstr>
      <vt:lpstr>Zmena veľkosti</vt:lpstr>
      <vt:lpstr>Vstup a výstup</vt:lpstr>
      <vt:lpstr>Vstup zo súboru</vt:lpstr>
      <vt:lpstr>Úloha</vt:lpstr>
      <vt:lpstr>Vetvenie programu</vt:lpstr>
      <vt:lpstr>Podmienka </vt:lpstr>
      <vt:lpstr>Podmienka</vt:lpstr>
      <vt:lpstr>Úloha</vt:lpstr>
      <vt:lpstr>Cykly</vt:lpstr>
      <vt:lpstr>Cyklus while</vt:lpstr>
      <vt:lpstr>Úloha</vt:lpstr>
      <vt:lpstr>Cyklus for</vt:lpstr>
      <vt:lpstr>Prerušenie cyklu</vt:lpstr>
      <vt:lpstr>Úloha</vt:lpstr>
      <vt:lpstr>Typy polí</vt:lpstr>
      <vt:lpstr>List (zoznam)</vt:lpstr>
      <vt:lpstr>Práce se zoznamy </vt:lpstr>
      <vt:lpstr>Práca so zoznamami </vt:lpstr>
      <vt:lpstr>Práca so zoznamami </vt:lpstr>
      <vt:lpstr>Tuple (N-tice)</vt:lpstr>
      <vt:lpstr>Množiny</vt:lpstr>
      <vt:lpstr>Množiny</vt:lpstr>
      <vt:lpstr>Dictionary (slovník)</vt:lpstr>
      <vt:lpstr>Operácie so slovníkmi</vt:lpstr>
      <vt:lpstr>Funkcie</vt:lpstr>
      <vt:lpstr>Funkcie</vt:lpstr>
      <vt:lpstr>Definice funkce</vt:lpstr>
      <vt:lpstr>Funkcie - príklady</vt:lpstr>
      <vt:lpstr>Rekurzia</vt:lpstr>
      <vt:lpstr>Úloha</vt:lpstr>
      <vt:lpstr>Úloha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LA-ICP-MS analýza skleněných materiálů Bakalářská práce Veronika Dillingerová </dc:title>
  <cp:lastModifiedBy>Hříbek</cp:lastModifiedBy>
  <cp:revision>314</cp:revision>
  <dcterms:modified xsi:type="dcterms:W3CDTF">2017-03-07T20:29:51Z</dcterms:modified>
</cp:coreProperties>
</file>