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8" r:id="rId3"/>
    <p:sldId id="257" r:id="rId4"/>
    <p:sldId id="258" r:id="rId5"/>
    <p:sldId id="259" r:id="rId6"/>
    <p:sldId id="260" r:id="rId7"/>
    <p:sldId id="261" r:id="rId8"/>
    <p:sldId id="262" r:id="rId9"/>
    <p:sldId id="269" r:id="rId10"/>
    <p:sldId id="263" r:id="rId11"/>
    <p:sldId id="267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82" y="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E98A-4241-4C35-8277-886EFE83FC68}" type="datetimeFigureOut">
              <a:rPr lang="cs-CZ" smtClean="0"/>
              <a:pPr/>
              <a:t>22.2.2017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7B40-E156-47AB-8AA0-1924960C1E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4537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E98A-4241-4C35-8277-886EFE83FC68}" type="datetimeFigureOut">
              <a:rPr lang="cs-CZ" smtClean="0"/>
              <a:pPr/>
              <a:t>22.2.2017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7B40-E156-47AB-8AA0-1924960C1E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0013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E98A-4241-4C35-8277-886EFE83FC68}" type="datetimeFigureOut">
              <a:rPr lang="cs-CZ" smtClean="0"/>
              <a:pPr/>
              <a:t>22.2.2017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7B40-E156-47AB-8AA0-1924960C1E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33934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A7933-7A8F-4BF6-9C7D-3D5EDBD678B0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7414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24551D-81D9-40A1-B66F-E43DCCF2E449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8826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368670-5DD3-4D22-87FD-C4E5251AB9EF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4176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4D420-FB7F-40A4-925B-8C97AD49E8E8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9910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A4026-5CEF-4977-BB63-F7E81894F28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3438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CDDF21-24F9-40CA-9581-23CC267DB16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9086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18440-5EA4-4688-A749-502EA6B18B69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9940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4A543-2DBC-49B3-A8B0-59FFFA2164E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500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E98A-4241-4C35-8277-886EFE83FC68}" type="datetimeFigureOut">
              <a:rPr lang="cs-CZ" smtClean="0"/>
              <a:pPr/>
              <a:t>22.2.2017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7B40-E156-47AB-8AA0-1924960C1E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77518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D407D-2278-471F-BBCB-E6E2C82929B8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9797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98AD7-F9D6-40A7-98AE-6314189904E7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2781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E2662A-CCC3-4274-A775-1BC0A0128B89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057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E98A-4241-4C35-8277-886EFE83FC68}" type="datetimeFigureOut">
              <a:rPr lang="cs-CZ" smtClean="0"/>
              <a:pPr/>
              <a:t>22.2.2017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7B40-E156-47AB-8AA0-1924960C1E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6485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E98A-4241-4C35-8277-886EFE83FC68}" type="datetimeFigureOut">
              <a:rPr lang="cs-CZ" smtClean="0"/>
              <a:pPr/>
              <a:t>22.2.2017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7B40-E156-47AB-8AA0-1924960C1E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4059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E98A-4241-4C35-8277-886EFE83FC68}" type="datetimeFigureOut">
              <a:rPr lang="cs-CZ" smtClean="0"/>
              <a:pPr/>
              <a:t>22.2.2017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7B40-E156-47AB-8AA0-1924960C1E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9073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E98A-4241-4C35-8277-886EFE83FC68}" type="datetimeFigureOut">
              <a:rPr lang="cs-CZ" smtClean="0"/>
              <a:pPr/>
              <a:t>22.2.2017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7B40-E156-47AB-8AA0-1924960C1E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0126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E98A-4241-4C35-8277-886EFE83FC68}" type="datetimeFigureOut">
              <a:rPr lang="cs-CZ" smtClean="0"/>
              <a:pPr/>
              <a:t>22.2.2017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7B40-E156-47AB-8AA0-1924960C1E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7846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E98A-4241-4C35-8277-886EFE83FC68}" type="datetimeFigureOut">
              <a:rPr lang="cs-CZ" smtClean="0"/>
              <a:pPr/>
              <a:t>22.2.2017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7B40-E156-47AB-8AA0-1924960C1E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7263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E98A-4241-4C35-8277-886EFE83FC68}" type="datetimeFigureOut">
              <a:rPr lang="cs-CZ" smtClean="0"/>
              <a:pPr/>
              <a:t>22.2.2017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7B40-E156-47AB-8AA0-1924960C1E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7622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FE98A-4241-4C35-8277-886EFE83FC68}" type="datetimeFigureOut">
              <a:rPr lang="cs-CZ" smtClean="0"/>
              <a:pPr/>
              <a:t>22.2.2017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07B40-E156-47AB-8AA0-1924960C1E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5513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295AB2-7043-465E-AFCB-A5FCA50DFA7A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480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827088" y="692150"/>
            <a:ext cx="7772400" cy="1470025"/>
          </a:xfrm>
        </p:spPr>
        <p:txBody>
          <a:bodyPr/>
          <a:lstStyle/>
          <a:p>
            <a:r>
              <a:rPr lang="cs-CZ" dirty="0" smtClean="0">
                <a:latin typeface="AR ESSENCE" pitchFamily="2" charset="0"/>
              </a:rPr>
              <a:t>C6200-Biochemické metody</a:t>
            </a:r>
          </a:p>
        </p:txBody>
      </p:sp>
      <p:sp>
        <p:nvSpPr>
          <p:cNvPr id="2051" name="Podnadpis 2"/>
          <p:cNvSpPr>
            <a:spLocks noGrp="1"/>
          </p:cNvSpPr>
          <p:nvPr>
            <p:ph type="subTitle" idx="1"/>
          </p:nvPr>
        </p:nvSpPr>
        <p:spPr>
          <a:xfrm>
            <a:off x="0" y="3213100"/>
            <a:ext cx="9144000" cy="3384550"/>
          </a:xfrm>
        </p:spPr>
        <p:txBody>
          <a:bodyPr/>
          <a:lstStyle/>
          <a:p>
            <a:r>
              <a:rPr lang="cs-CZ" sz="5400" dirty="0" smtClean="0">
                <a:latin typeface="Algerian" pitchFamily="82" charset="0"/>
                <a:cs typeface="Times New Roman" pitchFamily="18" charset="0"/>
              </a:rPr>
              <a:t>08A_Spektrální metody</a:t>
            </a: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Petr Zbořil</a:t>
            </a:r>
          </a:p>
        </p:txBody>
      </p:sp>
    </p:spTree>
    <p:extLst>
      <p:ext uri="{BB962C8B-B14F-4D97-AF65-F5344CB8AC3E}">
        <p14:creationId xmlns:p14="http://schemas.microsoft.com/office/powerpoint/2010/main" val="263232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dirty="0" smtClean="0"/>
              <a:t>Charakteristiky záření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052736"/>
            <a:ext cx="3824669" cy="5725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344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Metody založené na interakci elektromagnetického záření s hmotou</a:t>
            </a:r>
          </a:p>
          <a:p>
            <a:r>
              <a:rPr lang="cs-CZ" dirty="0" smtClean="0"/>
              <a:t>Změna parametrů záření</a:t>
            </a:r>
          </a:p>
          <a:p>
            <a:pPr lvl="1"/>
            <a:r>
              <a:rPr lang="cs-CZ" dirty="0" err="1" smtClean="0"/>
              <a:t>Absorbce</a:t>
            </a:r>
            <a:r>
              <a:rPr lang="cs-CZ" dirty="0" smtClean="0"/>
              <a:t> </a:t>
            </a:r>
            <a:r>
              <a:rPr lang="cs-CZ" dirty="0"/>
              <a:t>– </a:t>
            </a:r>
            <a:r>
              <a:rPr lang="cs-CZ" dirty="0" err="1"/>
              <a:t>absorbční</a:t>
            </a:r>
            <a:r>
              <a:rPr lang="cs-CZ" dirty="0"/>
              <a:t> metody</a:t>
            </a:r>
          </a:p>
          <a:p>
            <a:pPr lvl="1"/>
            <a:r>
              <a:rPr lang="cs-CZ" dirty="0"/>
              <a:t>Změna rychlosti (zpomalení) – disperzní metody</a:t>
            </a:r>
          </a:p>
          <a:p>
            <a:pPr lvl="1"/>
            <a:r>
              <a:rPr lang="cs-CZ" dirty="0"/>
              <a:t>Vyhodnocení změn</a:t>
            </a:r>
          </a:p>
          <a:p>
            <a:pPr lvl="1"/>
            <a:r>
              <a:rPr lang="cs-CZ" dirty="0"/>
              <a:t>Charakteristika </a:t>
            </a:r>
            <a:r>
              <a:rPr lang="cs-CZ" dirty="0" smtClean="0"/>
              <a:t>vzorku</a:t>
            </a:r>
            <a:endParaRPr lang="cs-CZ" dirty="0"/>
          </a:p>
          <a:p>
            <a:r>
              <a:rPr lang="cs-CZ" dirty="0" smtClean="0"/>
              <a:t>Další metody</a:t>
            </a:r>
          </a:p>
          <a:p>
            <a:pPr lvl="1"/>
            <a:r>
              <a:rPr lang="cs-CZ" dirty="0" smtClean="0"/>
              <a:t>Rozptyl, ohyb, difrakce, interference 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69309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Vlastnosti elektromagnetického záření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Vlnění elektromagnetického pole</a:t>
            </a:r>
          </a:p>
          <a:p>
            <a:r>
              <a:rPr lang="cs-CZ" dirty="0" smtClean="0"/>
              <a:t>Šíří se v kvantech – fotony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Schematické znázornění fotonu – elektrický a magnetický vektor</a:t>
            </a:r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780928"/>
            <a:ext cx="3728571" cy="2342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421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Charakteristika elektromagnetického vlnění – fotonu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349374"/>
            <a:ext cx="8784976" cy="4525963"/>
          </a:xfrm>
        </p:spPr>
        <p:txBody>
          <a:bodyPr>
            <a:normAutofit/>
          </a:bodyPr>
          <a:lstStyle/>
          <a:p>
            <a:r>
              <a:rPr lang="cs-CZ" dirty="0" smtClean="0"/>
              <a:t>rychlost šíření</a:t>
            </a:r>
            <a:r>
              <a:rPr lang="cs-CZ" b="1" dirty="0" smtClean="0"/>
              <a:t> c </a:t>
            </a:r>
            <a:r>
              <a:rPr lang="cs-CZ" dirty="0" smtClean="0"/>
              <a:t>(nejvyšší ve vakuu) </a:t>
            </a:r>
            <a:r>
              <a:rPr lang="en-US" dirty="0" smtClean="0"/>
              <a:t>[</a:t>
            </a:r>
            <a:r>
              <a:rPr lang="cs-CZ" dirty="0" smtClean="0"/>
              <a:t>m.s</a:t>
            </a:r>
            <a:r>
              <a:rPr lang="cs-CZ" baseline="30000" dirty="0" smtClean="0"/>
              <a:t>-1</a:t>
            </a:r>
            <a:r>
              <a:rPr lang="en-US" dirty="0" smtClean="0"/>
              <a:t>]</a:t>
            </a:r>
            <a:endParaRPr lang="cs-CZ" dirty="0" smtClean="0"/>
          </a:p>
          <a:p>
            <a:r>
              <a:rPr lang="cs-CZ" dirty="0" smtClean="0"/>
              <a:t>kmitočet </a:t>
            </a:r>
            <a:r>
              <a:rPr lang="cs-CZ" b="1" dirty="0" smtClean="0"/>
              <a:t>ν</a:t>
            </a:r>
            <a:r>
              <a:rPr lang="cs-CZ" dirty="0" smtClean="0"/>
              <a:t> </a:t>
            </a:r>
            <a:r>
              <a:rPr lang="en-US" dirty="0" smtClean="0"/>
              <a:t>[</a:t>
            </a:r>
            <a:r>
              <a:rPr lang="cs-CZ" dirty="0" smtClean="0"/>
              <a:t>s</a:t>
            </a:r>
            <a:r>
              <a:rPr lang="cs-CZ" baseline="30000" dirty="0" smtClean="0"/>
              <a:t>-1</a:t>
            </a:r>
            <a:r>
              <a:rPr lang="en-US" dirty="0" smtClean="0"/>
              <a:t>]</a:t>
            </a:r>
            <a:r>
              <a:rPr lang="cs-CZ" dirty="0" smtClean="0"/>
              <a:t>, perioda </a:t>
            </a:r>
            <a:r>
              <a:rPr lang="cs-CZ" b="1" dirty="0" smtClean="0"/>
              <a:t>T</a:t>
            </a:r>
            <a:r>
              <a:rPr lang="cs-CZ" dirty="0" smtClean="0"/>
              <a:t> = 1/ν </a:t>
            </a:r>
            <a:r>
              <a:rPr lang="en-US" dirty="0" smtClean="0"/>
              <a:t>[</a:t>
            </a:r>
            <a:r>
              <a:rPr lang="cs-CZ" dirty="0" smtClean="0"/>
              <a:t>s, </a:t>
            </a:r>
            <a:r>
              <a:rPr lang="cs-CZ" dirty="0" err="1" smtClean="0"/>
              <a:t>ns</a:t>
            </a:r>
            <a:r>
              <a:rPr lang="en-US" dirty="0" smtClean="0"/>
              <a:t>]</a:t>
            </a:r>
          </a:p>
          <a:p>
            <a:r>
              <a:rPr lang="cs-CZ" dirty="0" smtClean="0"/>
              <a:t>vlnová délka λ = c/ ν </a:t>
            </a:r>
            <a:r>
              <a:rPr lang="en-US" dirty="0" smtClean="0"/>
              <a:t>[</a:t>
            </a:r>
            <a:r>
              <a:rPr lang="cs-CZ" dirty="0" smtClean="0"/>
              <a:t>m, </a:t>
            </a:r>
            <a:r>
              <a:rPr lang="cs-CZ" dirty="0" err="1" smtClean="0"/>
              <a:t>nm</a:t>
            </a:r>
            <a:r>
              <a:rPr lang="en-US" dirty="0" smtClean="0"/>
              <a:t>]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vlnočet ν̃ = 1/ λ </a:t>
            </a:r>
            <a:r>
              <a:rPr lang="en-US" dirty="0" smtClean="0"/>
              <a:t>[</a:t>
            </a:r>
            <a:r>
              <a:rPr lang="cs-CZ" dirty="0" smtClean="0"/>
              <a:t>m</a:t>
            </a:r>
            <a:r>
              <a:rPr lang="cs-CZ" baseline="30000" dirty="0" smtClean="0"/>
              <a:t>-1</a:t>
            </a:r>
            <a:r>
              <a:rPr lang="cs-CZ" dirty="0" smtClean="0"/>
              <a:t>, cm</a:t>
            </a:r>
            <a:r>
              <a:rPr lang="cs-CZ" baseline="30000" dirty="0" smtClean="0"/>
              <a:t>-1</a:t>
            </a:r>
            <a:r>
              <a:rPr lang="en-US" dirty="0"/>
              <a:t>]</a:t>
            </a:r>
            <a:endParaRPr lang="cs-CZ" dirty="0"/>
          </a:p>
          <a:p>
            <a:r>
              <a:rPr lang="cs-CZ" dirty="0" smtClean="0"/>
              <a:t>energie </a:t>
            </a:r>
            <a:r>
              <a:rPr lang="cs-CZ" b="1" dirty="0" smtClean="0"/>
              <a:t>E</a:t>
            </a:r>
            <a:r>
              <a:rPr lang="cs-CZ" dirty="0" smtClean="0"/>
              <a:t> </a:t>
            </a:r>
            <a:r>
              <a:rPr lang="en-US" dirty="0" smtClean="0"/>
              <a:t>[J]</a:t>
            </a:r>
            <a:r>
              <a:rPr lang="cs-CZ" dirty="0" smtClean="0"/>
              <a:t>, E = h ν, </a:t>
            </a:r>
          </a:p>
          <a:p>
            <a:pPr lvl="1"/>
            <a:r>
              <a:rPr lang="cs-CZ" b="1" dirty="0" smtClean="0"/>
              <a:t>h</a:t>
            </a:r>
            <a:r>
              <a:rPr lang="cs-CZ" dirty="0" smtClean="0"/>
              <a:t> = 6.62618x10</a:t>
            </a:r>
            <a:r>
              <a:rPr lang="cs-CZ" baseline="30000" dirty="0" smtClean="0"/>
              <a:t>-34</a:t>
            </a:r>
            <a:r>
              <a:rPr lang="cs-CZ" dirty="0" smtClean="0"/>
              <a:t> </a:t>
            </a:r>
            <a:r>
              <a:rPr lang="cs-CZ" dirty="0" err="1" smtClean="0"/>
              <a:t>J·s</a:t>
            </a:r>
            <a:r>
              <a:rPr lang="cs-CZ" dirty="0" smtClean="0"/>
              <a:t> – Planckova konstanta</a:t>
            </a:r>
          </a:p>
          <a:p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Picture 4" descr="po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4725144"/>
            <a:ext cx="4968875" cy="196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0014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US" dirty="0" err="1" smtClean="0"/>
              <a:t>Vlastnosti</a:t>
            </a:r>
            <a:r>
              <a:rPr lang="en-US" dirty="0" smtClean="0"/>
              <a:t> pros</a:t>
            </a:r>
            <a:r>
              <a:rPr lang="cs-CZ" dirty="0" err="1" smtClean="0"/>
              <a:t>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8552" y="1052736"/>
            <a:ext cx="8229600" cy="4525963"/>
          </a:xfrm>
        </p:spPr>
        <p:txBody>
          <a:bodyPr>
            <a:normAutofit/>
          </a:bodyPr>
          <a:lstStyle/>
          <a:p>
            <a:endParaRPr lang="cs-CZ" b="1" dirty="0" smtClean="0"/>
          </a:p>
          <a:p>
            <a:r>
              <a:rPr lang="cs-CZ" b="1" dirty="0" smtClean="0"/>
              <a:t>Absorpční</a:t>
            </a:r>
            <a:r>
              <a:rPr lang="cs-CZ" dirty="0" smtClean="0"/>
              <a:t> – kvantifikuje </a:t>
            </a:r>
            <a:r>
              <a:rPr lang="cs-CZ" b="1" dirty="0" smtClean="0"/>
              <a:t>absorbance</a:t>
            </a:r>
          </a:p>
          <a:p>
            <a:pPr lvl="1"/>
            <a:r>
              <a:rPr lang="cs-CZ" b="1" dirty="0"/>
              <a:t>Emisní – </a:t>
            </a:r>
            <a:r>
              <a:rPr lang="cs-CZ" dirty="0"/>
              <a:t>AES, </a:t>
            </a:r>
            <a:r>
              <a:rPr lang="cs-CZ" b="1" dirty="0" smtClean="0"/>
              <a:t>luminiscence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b="1" dirty="0" smtClean="0"/>
              <a:t>Disperzní</a:t>
            </a:r>
            <a:r>
              <a:rPr lang="cs-CZ" dirty="0" smtClean="0"/>
              <a:t> – vyjadřuje </a:t>
            </a:r>
            <a:r>
              <a:rPr lang="cs-CZ" b="1" dirty="0" smtClean="0"/>
              <a:t>index lomu </a:t>
            </a:r>
            <a:r>
              <a:rPr lang="cs-CZ" dirty="0" smtClean="0"/>
              <a:t>n = c/</a:t>
            </a:r>
            <a:r>
              <a:rPr lang="cs-CZ" dirty="0" err="1" smtClean="0"/>
              <a:t>c</a:t>
            </a:r>
            <a:r>
              <a:rPr lang="cs-CZ" baseline="-25000" dirty="0" err="1" smtClean="0"/>
              <a:t>x</a:t>
            </a:r>
            <a:endParaRPr lang="cs-CZ" dirty="0" smtClean="0"/>
          </a:p>
          <a:p>
            <a:r>
              <a:rPr lang="cs-CZ" dirty="0" smtClean="0"/>
              <a:t>Další jevy</a:t>
            </a:r>
          </a:p>
          <a:p>
            <a:pPr lvl="1"/>
            <a:r>
              <a:rPr lang="cs-CZ" dirty="0" smtClean="0"/>
              <a:t>Difrakce a interference</a:t>
            </a:r>
          </a:p>
          <a:p>
            <a:pPr lvl="1"/>
            <a:r>
              <a:rPr lang="cs-CZ" dirty="0" smtClean="0"/>
              <a:t>Rozptyl</a:t>
            </a:r>
          </a:p>
          <a:p>
            <a:pPr lvl="1"/>
            <a:r>
              <a:rPr lang="cs-CZ" dirty="0" smtClean="0"/>
              <a:t>Odraz</a:t>
            </a:r>
          </a:p>
        </p:txBody>
      </p:sp>
    </p:spTree>
    <p:extLst>
      <p:ext uri="{BB962C8B-B14F-4D97-AF65-F5344CB8AC3E}">
        <p14:creationId xmlns:p14="http://schemas.microsoft.com/office/powerpoint/2010/main" val="401184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Absorbce</a:t>
            </a:r>
            <a:r>
              <a:rPr lang="cs-CZ" dirty="0" smtClean="0"/>
              <a:t> záření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Foton je pohlcen jako celek</a:t>
            </a:r>
          </a:p>
          <a:p>
            <a:pPr lvl="1"/>
            <a:r>
              <a:rPr lang="cs-CZ" dirty="0" smtClean="0"/>
              <a:t>Jeho energie způsobí přechod do vyššího energetického stavu – jsou kvantovány</a:t>
            </a:r>
          </a:p>
          <a:p>
            <a:r>
              <a:rPr lang="cs-CZ" dirty="0" smtClean="0"/>
              <a:t>Podmínka pro absorpci fotonu</a:t>
            </a:r>
            <a:endParaRPr lang="cs-CZ" dirty="0"/>
          </a:p>
          <a:p>
            <a:r>
              <a:rPr lang="cs-CZ" dirty="0" smtClean="0">
                <a:sym typeface="Symbol"/>
              </a:rPr>
              <a:t>                         </a:t>
            </a:r>
            <a:r>
              <a:rPr lang="cs-CZ" b="1" dirty="0" smtClean="0">
                <a:sym typeface="Symbol"/>
              </a:rPr>
              <a:t>E = h.</a:t>
            </a:r>
          </a:p>
          <a:p>
            <a:r>
              <a:rPr lang="cs-CZ" dirty="0" err="1" smtClean="0">
                <a:sym typeface="Symbol"/>
              </a:rPr>
              <a:t>Absorbce</a:t>
            </a:r>
            <a:r>
              <a:rPr lang="cs-CZ" dirty="0" smtClean="0">
                <a:sym typeface="Symbol"/>
              </a:rPr>
              <a:t> závisí na  (), vynesena proti  dává </a:t>
            </a:r>
            <a:r>
              <a:rPr lang="cs-CZ" dirty="0" err="1" smtClean="0">
                <a:sym typeface="Symbol"/>
              </a:rPr>
              <a:t>absorbční</a:t>
            </a:r>
            <a:r>
              <a:rPr lang="cs-CZ" dirty="0" smtClean="0">
                <a:sym typeface="Symbol"/>
              </a:rPr>
              <a:t> spektrum</a:t>
            </a:r>
            <a:endParaRPr lang="cs-CZ" dirty="0">
              <a:sym typeface="Symbol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404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Disperze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Změna c </a:t>
            </a:r>
            <a:r>
              <a:rPr lang="cs-CZ" dirty="0" smtClean="0">
                <a:sym typeface="Symbol"/>
              </a:rPr>
              <a:t> 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56792" y="2348880"/>
            <a:ext cx="14685963" cy="464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777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Chirální 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>
            <a:normAutofit/>
          </a:bodyPr>
          <a:lstStyle/>
          <a:p>
            <a:r>
              <a:rPr lang="cs-CZ" dirty="0" smtClean="0">
                <a:sym typeface="Symbol"/>
              </a:rPr>
              <a:t>Chiralita </a:t>
            </a:r>
            <a:r>
              <a:rPr lang="cs-CZ" dirty="0" smtClean="0">
                <a:sym typeface="Symbol"/>
              </a:rPr>
              <a:t>prostředí – různé vlivy na složky záření</a:t>
            </a:r>
          </a:p>
          <a:p>
            <a:r>
              <a:rPr lang="cs-CZ" dirty="0" smtClean="0">
                <a:sym typeface="Symbol"/>
              </a:rPr>
              <a:t>Absorpční </a:t>
            </a:r>
          </a:p>
          <a:p>
            <a:pPr lvl="2"/>
            <a:r>
              <a:rPr lang="cs-CZ" dirty="0" smtClean="0">
                <a:sym typeface="Symbol"/>
              </a:rPr>
              <a:t>CD</a:t>
            </a:r>
          </a:p>
          <a:p>
            <a:r>
              <a:rPr lang="cs-CZ" dirty="0" smtClean="0">
                <a:sym typeface="Symbol"/>
              </a:rPr>
              <a:t>Disperzní</a:t>
            </a:r>
          </a:p>
          <a:p>
            <a:pPr lvl="2"/>
            <a:r>
              <a:rPr lang="cs-CZ" dirty="0" smtClean="0">
                <a:sym typeface="Symbol"/>
              </a:rPr>
              <a:t>Optická otáčivost</a:t>
            </a:r>
          </a:p>
          <a:p>
            <a:pPr lvl="2"/>
            <a:r>
              <a:rPr lang="cs-CZ" dirty="0" smtClean="0">
                <a:sym typeface="Symbol"/>
              </a:rPr>
              <a:t>ORD</a:t>
            </a:r>
          </a:p>
          <a:p>
            <a:r>
              <a:rPr lang="cs-CZ" dirty="0" smtClean="0">
                <a:sym typeface="Symbol"/>
              </a:rPr>
              <a:t>Disperze </a:t>
            </a:r>
            <a:r>
              <a:rPr lang="cs-CZ" dirty="0">
                <a:sym typeface="Symbol"/>
              </a:rPr>
              <a:t>závisí na  (), </a:t>
            </a:r>
            <a:r>
              <a:rPr lang="cs-CZ" dirty="0" smtClean="0">
                <a:sym typeface="Symbol"/>
              </a:rPr>
              <a:t>odvozená veličina vynesená </a:t>
            </a:r>
            <a:r>
              <a:rPr lang="cs-CZ" dirty="0">
                <a:sym typeface="Symbol"/>
              </a:rPr>
              <a:t>proti  dává </a:t>
            </a:r>
            <a:r>
              <a:rPr lang="cs-CZ" dirty="0" smtClean="0">
                <a:sym typeface="Symbol"/>
              </a:rPr>
              <a:t>disperzní </a:t>
            </a:r>
            <a:r>
              <a:rPr lang="cs-CZ" dirty="0">
                <a:sym typeface="Symbol"/>
              </a:rPr>
              <a:t>spektrum</a:t>
            </a:r>
          </a:p>
          <a:p>
            <a:r>
              <a:rPr lang="cs-CZ" sz="2000" i="1" dirty="0" smtClean="0"/>
              <a:t>Chiralita a související metody mají obecnější charakter, nejen </a:t>
            </a:r>
            <a:r>
              <a:rPr lang="cs-CZ" sz="2000" i="1" smtClean="0"/>
              <a:t>ve spektroskopii</a:t>
            </a: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292878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Spektrum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Zastoupení fotonů podle energie</a:t>
            </a:r>
          </a:p>
          <a:p>
            <a:r>
              <a:rPr lang="cs-CZ" dirty="0" smtClean="0"/>
              <a:t>Využití ke studiu různých oblastí molekuly -nástroje analýzy vzorku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645024"/>
            <a:ext cx="8657144" cy="2757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461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268</Words>
  <Application>Microsoft Office PowerPoint</Application>
  <PresentationFormat>Předvádění na obrazovce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10</vt:i4>
      </vt:variant>
    </vt:vector>
  </HeadingPairs>
  <TitlesOfParts>
    <vt:vector size="12" baseType="lpstr">
      <vt:lpstr>Motiv systému Office</vt:lpstr>
      <vt:lpstr>Výchozí návrh</vt:lpstr>
      <vt:lpstr>C6200-Biochemické metody</vt:lpstr>
      <vt:lpstr>Definice</vt:lpstr>
      <vt:lpstr>Vlastnosti elektromagnetického záření</vt:lpstr>
      <vt:lpstr>Charakteristika elektromagnetického vlnění – fotonu </vt:lpstr>
      <vt:lpstr>Vlastnosti prostředí</vt:lpstr>
      <vt:lpstr>Absorbce záření</vt:lpstr>
      <vt:lpstr>Disperze</vt:lpstr>
      <vt:lpstr>Chirální metody</vt:lpstr>
      <vt:lpstr>Spektrum </vt:lpstr>
      <vt:lpstr>Charakteristiky záření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Spektrální metody</dc:title>
  <dc:creator>Zbořil</dc:creator>
  <cp:lastModifiedBy>Zboril</cp:lastModifiedBy>
  <cp:revision>20</cp:revision>
  <dcterms:created xsi:type="dcterms:W3CDTF">2012-02-21T12:38:29Z</dcterms:created>
  <dcterms:modified xsi:type="dcterms:W3CDTF">2017-02-22T09:06:59Z</dcterms:modified>
</cp:coreProperties>
</file>