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89" r:id="rId2"/>
    <p:sldId id="367" r:id="rId3"/>
    <p:sldId id="411" r:id="rId4"/>
    <p:sldId id="368" r:id="rId5"/>
    <p:sldId id="369" r:id="rId6"/>
    <p:sldId id="370" r:id="rId7"/>
    <p:sldId id="371" r:id="rId8"/>
    <p:sldId id="426" r:id="rId9"/>
    <p:sldId id="427" r:id="rId10"/>
    <p:sldId id="412" r:id="rId11"/>
    <p:sldId id="413" r:id="rId12"/>
    <p:sldId id="435" r:id="rId13"/>
    <p:sldId id="373" r:id="rId14"/>
    <p:sldId id="428" r:id="rId15"/>
    <p:sldId id="415" r:id="rId16"/>
    <p:sldId id="416" r:id="rId17"/>
    <p:sldId id="374" r:id="rId18"/>
    <p:sldId id="375" r:id="rId19"/>
    <p:sldId id="417" r:id="rId20"/>
    <p:sldId id="381" r:id="rId21"/>
    <p:sldId id="429" r:id="rId22"/>
    <p:sldId id="383" r:id="rId23"/>
    <p:sldId id="430" r:id="rId24"/>
    <p:sldId id="431" r:id="rId25"/>
    <p:sldId id="384" r:id="rId26"/>
    <p:sldId id="440" r:id="rId27"/>
    <p:sldId id="439" r:id="rId28"/>
    <p:sldId id="385" r:id="rId29"/>
    <p:sldId id="386" r:id="rId30"/>
    <p:sldId id="418" r:id="rId31"/>
    <p:sldId id="438" r:id="rId32"/>
    <p:sldId id="433" r:id="rId33"/>
    <p:sldId id="387" r:id="rId34"/>
    <p:sldId id="388" r:id="rId35"/>
    <p:sldId id="437" r:id="rId36"/>
    <p:sldId id="436" r:id="rId37"/>
    <p:sldId id="434" r:id="rId38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9933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45790-2D2D-47BF-88AE-CA888BC63A41}" type="datetimeFigureOut">
              <a:rPr lang="cs-CZ"/>
              <a:pPr>
                <a:defRPr/>
              </a:pPr>
              <a:t>21.02.2020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7114D8-008F-42E1-BF1B-DEA98BC16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3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E036C4-6992-450E-885E-90A1DC0F6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0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865188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865188"/>
            <a:ext cx="4641850" cy="34813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865188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7BF08-A676-4237-AF2A-A8368403B6E3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DDBF98-99FB-4557-AFE4-59F9095EDA58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865188"/>
            <a:ext cx="4637088" cy="34798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9355"/>
            <a:ext cx="4890665" cy="4181575"/>
          </a:xfrm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865188"/>
            <a:ext cx="4641850" cy="3481387"/>
          </a:xfrm>
          <a:ln cap="flat"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8971"/>
            <a:ext cx="4890665" cy="4181919"/>
          </a:xfrm>
          <a:ln/>
        </p:spPr>
        <p:txBody>
          <a:bodyPr/>
          <a:lstStyle/>
          <a:p>
            <a:endParaRPr lang="hr-HR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BB759A-A64B-45CD-AB84-B2D7D3B10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A812-F0AF-491D-9745-CF4E386B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10BA-1C25-450D-ABFE-F9E9D0FA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7D59-88A3-4B96-B09E-070CE7FE2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9ECF-F1AA-4EB6-95C7-2EF76F58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3DAD-A016-445C-A24C-B28A74E8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B1EA-0BE4-4BCC-A781-F1CCC2D2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E0D7-6122-4001-8B73-1D6AA603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4D2B-953F-4D04-950B-A6C11841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0599-9721-46D5-8A32-5D41B40E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DE3F-DAB1-421C-9AA3-AAA05AE0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0534-62D5-474C-9F74-ADCD59B5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8EA0-2655-420E-B350-C171AE8D8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62E2A6FF-2F0B-4FA6-B699-36D6D2893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43608" y="1700808"/>
            <a:ext cx="7777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Hlavní mechanismy toxicity cizorodých látek</a:t>
            </a:r>
            <a:endParaRPr lang="cs-CZ" altLang="cs-CZ" sz="36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43512" y="2206147"/>
            <a:ext cx="160813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detoxikace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metabolická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aktivace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tvorba </a:t>
            </a:r>
            <a:r>
              <a:rPr lang="cs-CZ" altLang="cs-CZ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aduktů</a:t>
            </a: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s proteiny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tvorba </a:t>
            </a:r>
            <a:r>
              <a:rPr lang="cs-CZ" altLang="cs-CZ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aduktů</a:t>
            </a:r>
            <a:endParaRPr lang="cs-CZ" altLang="cs-CZ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s DNA</a:t>
            </a:r>
          </a:p>
        </p:txBody>
      </p:sp>
      <p:sp>
        <p:nvSpPr>
          <p:cNvPr id="13316" name="Ovál 1"/>
          <p:cNvSpPr>
            <a:spLocks noChangeArrowheads="1"/>
          </p:cNvSpPr>
          <p:nvPr/>
        </p:nvSpPr>
        <p:spPr bwMode="auto">
          <a:xfrm>
            <a:off x="4788024" y="2564904"/>
            <a:ext cx="12969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19" name="Ovál 11"/>
          <p:cNvSpPr>
            <a:spLocks noChangeArrowheads="1"/>
          </p:cNvSpPr>
          <p:nvPr/>
        </p:nvSpPr>
        <p:spPr bwMode="auto">
          <a:xfrm>
            <a:off x="962025" y="2421732"/>
            <a:ext cx="1316038" cy="43021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20" name="Ovál 12"/>
          <p:cNvSpPr>
            <a:spLocks noChangeArrowheads="1"/>
          </p:cNvSpPr>
          <p:nvPr/>
        </p:nvSpPr>
        <p:spPr bwMode="auto">
          <a:xfrm>
            <a:off x="955310" y="2851944"/>
            <a:ext cx="1460500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483768" y="787131"/>
            <a:ext cx="6562725" cy="5638800"/>
            <a:chOff x="1197" y="288"/>
            <a:chExt cx="4134" cy="3552"/>
          </a:xfrm>
        </p:grpSpPr>
        <p:pic>
          <p:nvPicPr>
            <p:cNvPr id="133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288"/>
              <a:ext cx="4134" cy="3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2699" y="346"/>
              <a:ext cx="1043" cy="1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itchFamily="2" charset="2"/>
                <a:buChar char="o"/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5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p"/>
                <a:defRPr sz="2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o"/>
                <a:defRPr sz="20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600">
                <a:solidFill>
                  <a:schemeClr val="tx1"/>
                </a:solidFill>
              </a:endParaRPr>
            </a:p>
          </p:txBody>
        </p:sp>
      </p:grpSp>
      <p:sp>
        <p:nvSpPr>
          <p:cNvPr id="11" name="Ovál 12"/>
          <p:cNvSpPr>
            <a:spLocks noChangeArrowheads="1"/>
          </p:cNvSpPr>
          <p:nvPr/>
        </p:nvSpPr>
        <p:spPr bwMode="auto">
          <a:xfrm>
            <a:off x="4868193" y="2619631"/>
            <a:ext cx="1071959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2" name="Ovál 12"/>
          <p:cNvSpPr>
            <a:spLocks noChangeArrowheads="1"/>
          </p:cNvSpPr>
          <p:nvPr/>
        </p:nvSpPr>
        <p:spPr bwMode="auto">
          <a:xfrm>
            <a:off x="5940152" y="3501529"/>
            <a:ext cx="936104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" name="Ovál 12"/>
          <p:cNvSpPr>
            <a:spLocks noChangeArrowheads="1"/>
          </p:cNvSpPr>
          <p:nvPr/>
        </p:nvSpPr>
        <p:spPr bwMode="auto">
          <a:xfrm>
            <a:off x="2915816" y="2567825"/>
            <a:ext cx="1008112" cy="722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3317" name="Ovál 9"/>
          <p:cNvSpPr>
            <a:spLocks noChangeArrowheads="1"/>
          </p:cNvSpPr>
          <p:nvPr/>
        </p:nvSpPr>
        <p:spPr bwMode="auto">
          <a:xfrm>
            <a:off x="3059832" y="4437112"/>
            <a:ext cx="720080" cy="56980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4" name="Ovál 9"/>
          <p:cNvSpPr>
            <a:spLocks noChangeArrowheads="1"/>
          </p:cNvSpPr>
          <p:nvPr/>
        </p:nvSpPr>
        <p:spPr bwMode="auto">
          <a:xfrm>
            <a:off x="5076477" y="4437112"/>
            <a:ext cx="720080" cy="56980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55841" y="345302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Akrylamid: detoxikace vs. tvorba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aduktů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62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MALONDIALDEHYD - TYPICKÝ PRODUKT PEROXIDACE LIPIDŮ TVOŘÍ ADUKTY S DNA</a:t>
            </a:r>
          </a:p>
        </p:txBody>
      </p:sp>
      <p:pic>
        <p:nvPicPr>
          <p:cNvPr id="14341" name="Picture 5" descr="Obr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693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Metabolická aktivace, detoxikace a toxické efekty benzenu</a:t>
            </a:r>
            <a:endParaRPr lang="cs-CZ" alt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5" name="Picture 3" descr="Obr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49363"/>
            <a:ext cx="6981825" cy="4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Oval 4"/>
          <p:cNvSpPr>
            <a:spLocks noChangeArrowheads="1"/>
          </p:cNvSpPr>
          <p:nvPr/>
        </p:nvSpPr>
        <p:spPr bwMode="auto">
          <a:xfrm>
            <a:off x="2484438" y="3500438"/>
            <a:ext cx="1366837" cy="14414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3708400" y="1989138"/>
            <a:ext cx="1008063" cy="411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0" y="5084763"/>
            <a:ext cx="21194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>
                <a:solidFill>
                  <a:srgbClr val="0070C0"/>
                </a:solidFill>
              </a:rPr>
              <a:t>oxidative</a:t>
            </a:r>
            <a:r>
              <a:rPr lang="cs-CZ" altLang="cs-CZ" sz="2000" dirty="0">
                <a:solidFill>
                  <a:srgbClr val="0070C0"/>
                </a:solidFill>
              </a:rPr>
              <a:t> stress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79388" y="2708275"/>
            <a:ext cx="1709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>
                <a:solidFill>
                  <a:srgbClr val="0070C0"/>
                </a:solidFill>
              </a:rPr>
              <a:t>mutagenicity</a:t>
            </a:r>
            <a:endParaRPr lang="cs-CZ" altLang="cs-CZ" sz="2000" dirty="0">
              <a:solidFill>
                <a:srgbClr val="0070C0"/>
              </a:solidFill>
            </a:endParaRP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3400425" y="6256338"/>
            <a:ext cx="1880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>
                <a:solidFill>
                  <a:srgbClr val="0070C0"/>
                </a:solidFill>
              </a:rPr>
              <a:t>detoxification</a:t>
            </a:r>
            <a:endParaRPr lang="cs-CZ" altLang="cs-CZ" sz="2000" dirty="0">
              <a:solidFill>
                <a:srgbClr val="0070C0"/>
              </a:solidFill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58750" y="1647825"/>
            <a:ext cx="1358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>
                <a:solidFill>
                  <a:srgbClr val="0070C0"/>
                </a:solidFill>
              </a:rPr>
              <a:t>metabolic</a:t>
            </a:r>
            <a:endParaRPr lang="cs-CZ" altLang="cs-CZ" sz="2000" dirty="0">
              <a:solidFill>
                <a:srgbClr val="0070C0"/>
              </a:solidFill>
            </a:endParaRPr>
          </a:p>
          <a:p>
            <a:r>
              <a:rPr lang="cs-CZ" altLang="cs-CZ" sz="2000" dirty="0" err="1">
                <a:solidFill>
                  <a:srgbClr val="0070C0"/>
                </a:solidFill>
              </a:rPr>
              <a:t>activation</a:t>
            </a:r>
            <a:endParaRPr lang="cs-CZ" altLang="cs-CZ" sz="2000" dirty="0">
              <a:solidFill>
                <a:srgbClr val="0070C0"/>
              </a:solidFill>
            </a:endParaRPr>
          </a:p>
        </p:txBody>
      </p:sp>
      <p:sp>
        <p:nvSpPr>
          <p:cNvPr id="197644" name="Oval 12"/>
          <p:cNvSpPr>
            <a:spLocks noChangeArrowheads="1"/>
          </p:cNvSpPr>
          <p:nvPr/>
        </p:nvSpPr>
        <p:spPr bwMode="auto">
          <a:xfrm>
            <a:off x="4500563" y="2492375"/>
            <a:ext cx="863600" cy="936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45" name="Oval 13"/>
          <p:cNvSpPr>
            <a:spLocks noChangeArrowheads="1"/>
          </p:cNvSpPr>
          <p:nvPr/>
        </p:nvSpPr>
        <p:spPr bwMode="auto">
          <a:xfrm>
            <a:off x="1" y="1484313"/>
            <a:ext cx="1547812" cy="936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46" name="Oval 14"/>
          <p:cNvSpPr>
            <a:spLocks noChangeArrowheads="1"/>
          </p:cNvSpPr>
          <p:nvPr/>
        </p:nvSpPr>
        <p:spPr bwMode="auto">
          <a:xfrm>
            <a:off x="210302" y="2601118"/>
            <a:ext cx="1678208" cy="7191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47" name="Oval 15"/>
          <p:cNvSpPr>
            <a:spLocks noChangeArrowheads="1"/>
          </p:cNvSpPr>
          <p:nvPr/>
        </p:nvSpPr>
        <p:spPr bwMode="auto">
          <a:xfrm>
            <a:off x="0" y="4868863"/>
            <a:ext cx="2051720" cy="792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48" name="Oval 16"/>
          <p:cNvSpPr>
            <a:spLocks noChangeArrowheads="1"/>
          </p:cNvSpPr>
          <p:nvPr/>
        </p:nvSpPr>
        <p:spPr bwMode="auto">
          <a:xfrm>
            <a:off x="4284663" y="4652963"/>
            <a:ext cx="1150937" cy="10080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49" name="Oval 17"/>
          <p:cNvSpPr>
            <a:spLocks noChangeArrowheads="1"/>
          </p:cNvSpPr>
          <p:nvPr/>
        </p:nvSpPr>
        <p:spPr bwMode="auto">
          <a:xfrm>
            <a:off x="3409604" y="5949950"/>
            <a:ext cx="1871464" cy="908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 flipH="1">
            <a:off x="2051719" y="4797425"/>
            <a:ext cx="720055" cy="3595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 flipV="1">
            <a:off x="1888510" y="2276472"/>
            <a:ext cx="1891328" cy="63185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" name="Přímá spojnice 2"/>
          <p:cNvCxnSpPr/>
          <p:nvPr/>
        </p:nvCxnSpPr>
        <p:spPr bwMode="auto">
          <a:xfrm flipV="1">
            <a:off x="4572000" y="5661025"/>
            <a:ext cx="144463" cy="2889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84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98727" y="260648"/>
            <a:ext cx="774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HLAVNÍ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TYPY POŠKOZENÍ DNA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3" name="Picture 5" descr="Genotox_bulky DNA ad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51165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94458" y="3276025"/>
            <a:ext cx="2295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Alkylace (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methylace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= O      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-OCH</a:t>
            </a:r>
            <a:r>
              <a:rPr lang="cs-CZ" altLang="cs-CZ" sz="1600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94458" y="4581128"/>
            <a:ext cx="1906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</a:t>
            </a:r>
            <a:r>
              <a:rPr lang="en-US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objemn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</a:t>
            </a:r>
            <a:r>
              <a:rPr lang="en-US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cs-CZ" altLang="cs-CZ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aduktů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(“bulky </a:t>
            </a:r>
            <a:r>
              <a:rPr lang="cs-CZ" alt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adducts</a:t>
            </a: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59648" y="1988839"/>
            <a:ext cx="125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UV záření: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dimerizace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475656" y="3717032"/>
            <a:ext cx="504056" cy="0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076020" y="6070600"/>
            <a:ext cx="2238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poškození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DNA – viz dále</a:t>
            </a:r>
          </a:p>
        </p:txBody>
      </p:sp>
      <p:sp>
        <p:nvSpPr>
          <p:cNvPr id="10249" name="TextovéPole 1"/>
          <p:cNvSpPr txBox="1">
            <a:spLocks noChangeArrowheads="1"/>
          </p:cNvSpPr>
          <p:nvPr/>
        </p:nvSpPr>
        <p:spPr bwMode="auto">
          <a:xfrm>
            <a:off x="3378616" y="3348831"/>
            <a:ext cx="344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250" name="TextovéPole 9"/>
          <p:cNvSpPr txBox="1">
            <a:spLocks noChangeArrowheads="1"/>
          </p:cNvSpPr>
          <p:nvPr/>
        </p:nvSpPr>
        <p:spPr bwMode="auto">
          <a:xfrm>
            <a:off x="5220072" y="3233291"/>
            <a:ext cx="754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OCH</a:t>
            </a:r>
            <a:r>
              <a:rPr lang="cs-CZ" altLang="cs-CZ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0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endParaRPr lang="en-GB" altLang="cs-CZ">
              <a:latin typeface="Times New Roman" pitchFamily="18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53404" y="322262"/>
            <a:ext cx="8970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GENOTOXICKÉ EFEKTY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PAHs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ctr" eaLnBrk="1" hangingPunct="1">
              <a:defRPr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detekce stabilních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aduktů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DNA s metabolity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PAHs</a:t>
            </a:r>
            <a:endParaRPr lang="cs-CZ" sz="28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3624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7988" y="2224088"/>
            <a:ext cx="373050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Metoda 32P-postlabeling: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expozice buněk, izolace  DNA, 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digesce a značení 32P, TLC,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detekce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radioakt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fosforu</a:t>
            </a:r>
          </a:p>
          <a:p>
            <a:pPr eaLnBrk="1" hangingPunct="1"/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DBalP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DBaeP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BgChry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BaP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–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silně genotoxické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PAHs</a:t>
            </a:r>
            <a:r>
              <a:rPr lang="en-US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DBahA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BbF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Chry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BaA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–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převážně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negenotoxické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efekty</a:t>
            </a: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(aktivace </a:t>
            </a: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atd.)</a:t>
            </a:r>
          </a:p>
        </p:txBody>
      </p:sp>
    </p:spTree>
    <p:extLst>
      <p:ext uri="{BB962C8B-B14F-4D97-AF65-F5344CB8AC3E}">
        <p14:creationId xmlns:p14="http://schemas.microsoft.com/office/powerpoint/2010/main" val="10080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3568" y="116632"/>
            <a:ext cx="77406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HLAVNÍ TYPY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OXID. POŠKOZENÍ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DNA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(“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apurinic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sites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16389" name="Picture 6" descr="01-depu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465296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71600" y="2276872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Oxidativní deaminace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971600" y="4487382"/>
            <a:ext cx="2663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Depurinace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(nestabilní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modifikované nukleotidy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74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15342" y="332656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PRODUKTY OXIDATIVNÍHO POŠKOZENÍ DNA</a:t>
            </a:r>
          </a:p>
        </p:txBody>
      </p:sp>
      <p:pic>
        <p:nvPicPr>
          <p:cNvPr id="17413" name="Picture 5" descr="Obr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36" y="1009203"/>
            <a:ext cx="7056189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73137" y="2949875"/>
            <a:ext cx="14398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Biomarker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oxidativního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poškození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(stanovení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HPLC)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339751" y="3140968"/>
            <a:ext cx="2448273" cy="4320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043608" y="260648"/>
            <a:ext cx="7457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POSTGENOTOXICKÉ </a:t>
            </a: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SIGNÁLY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03161" y="804338"/>
            <a:ext cx="79928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POSTGENOTOXICKÉ SIGNÁLY: sensory 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genotox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poškození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přenos</a:t>
            </a: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cs-CZ" altLang="cs-CZ" sz="1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post-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genotoxických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signálů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regulátory bun. cyklu, oprav DNA 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endParaRPr lang="cs-CZ" altLang="cs-CZ" sz="1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apoptózy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(H2AX, ATM, ATR, ChK1, ChK2, p53)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1999828"/>
            <a:ext cx="6156325" cy="43815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0304" y="2636912"/>
            <a:ext cx="2891630" cy="3068192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44208" y="6381328"/>
            <a:ext cx="2579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(podle </a:t>
            </a:r>
            <a:r>
              <a:rPr lang="cs-CZ" altLang="cs-CZ" sz="1600" b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Roos</a:t>
            </a:r>
            <a:r>
              <a:rPr lang="cs-CZ" altLang="cs-CZ" sz="1600" b="0" dirty="0">
                <a:solidFill>
                  <a:schemeClr val="tx1"/>
                </a:solidFill>
                <a:latin typeface="Comic Sans MS" panose="030F0702030302020204" pitchFamily="66" charset="0"/>
              </a:rPr>
              <a:t>, Kaina, </a:t>
            </a:r>
            <a:r>
              <a:rPr lang="cs-CZ" altLang="cs-CZ" sz="16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2006)</a:t>
            </a:r>
            <a:endParaRPr lang="cs-CZ" altLang="cs-CZ" sz="16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ál 1"/>
          <p:cNvSpPr/>
          <p:nvPr/>
        </p:nvSpPr>
        <p:spPr bwMode="auto">
          <a:xfrm>
            <a:off x="6228184" y="4221088"/>
            <a:ext cx="648072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6876256" y="5373216"/>
            <a:ext cx="1080119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8172400" y="4170164"/>
            <a:ext cx="823649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931037" y="188640"/>
            <a:ext cx="5908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POSTGENOTOXICKÉ </a:t>
            </a: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SIGNÁLY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31037" y="711860"/>
            <a:ext cx="5792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(sensory poškození a regulátory buněčného cyklu)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43426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46188"/>
            <a:ext cx="6856413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6381328"/>
            <a:ext cx="55483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odpovědí na dvoušroubovicové zlomy (DSB)</a:t>
            </a:r>
          </a:p>
        </p:txBody>
      </p:sp>
    </p:spTree>
    <p:extLst>
      <p:ext uri="{BB962C8B-B14F-4D97-AF65-F5344CB8AC3E}">
        <p14:creationId xmlns:p14="http://schemas.microsoft.com/office/powerpoint/2010/main" val="23206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7624" y="2204864"/>
            <a:ext cx="7345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STRES</a:t>
            </a:r>
          </a:p>
        </p:txBody>
      </p:sp>
    </p:spTree>
    <p:extLst>
      <p:ext uri="{BB962C8B-B14F-4D97-AF65-F5344CB8AC3E}">
        <p14:creationId xmlns:p14="http://schemas.microsoft.com/office/powerpoint/2010/main" val="1766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27584" y="116632"/>
            <a:ext cx="8064896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HLAVNÍ MECHANISMY TOXICITY XENOBIOTIK</a:t>
            </a:r>
          </a:p>
          <a:p>
            <a:pPr>
              <a:defRPr/>
            </a:pPr>
            <a:endParaRPr lang="cs-CZ" altLang="cs-CZ" sz="18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latin typeface="Comic Sans MS" panose="030F0702030302020204" pitchFamily="66" charset="0"/>
              </a:rPr>
              <a:t>Genotoxicita - p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římé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/mutageny; metabolická aktivace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promutagenů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;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adukty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s DNA, zlomy DNA, chromosomální aberace; oxidativní stres - oxidativní poškození DNA</a:t>
            </a:r>
          </a:p>
          <a:p>
            <a:pPr marL="0" indent="0">
              <a:buClr>
                <a:srgbClr val="FF0000"/>
              </a:buClr>
              <a:buSzPct val="150000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Mechanismy nádorové promoce – 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negenotoxické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 modulace intracelulární signální transdukce a změny genové exprese, oxidativní stres aj. 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AhR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-dependentní (dioxinová) aktivita. Efekty v plasmatické membráně. Chemicky indukovaná karcinogeneze.</a:t>
            </a:r>
          </a:p>
          <a:p>
            <a:pPr marL="0" indent="0">
              <a:buClr>
                <a:srgbClr val="FF0000"/>
              </a:buClr>
              <a:buSzPct val="150000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 Receptor-dependentní mechanismy endokrinní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disrupce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(např.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estrogenita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antiestrogenita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None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 Inhibice mitochondriálních funkcí (respirace, syntéza ATP, ale také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apoptóza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– porušení mitochondriální membrány)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err="1" smtClean="0">
                <a:latin typeface="Comic Sans MS" panose="030F0702030302020204" pitchFamily="66" charset="0"/>
              </a:rPr>
              <a:t>Neurotoxicita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endParaRPr lang="cs-CZ" altLang="cs-CZ" sz="1800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err="1" smtClean="0">
                <a:latin typeface="Comic Sans MS" panose="030F0702030302020204" pitchFamily="66" charset="0"/>
              </a:rPr>
              <a:t>Imunotoxicita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endParaRPr lang="cs-CZ" altLang="cs-CZ" sz="1800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Poruchy metabolismu endogenních látek </a:t>
            </a:r>
            <a:r>
              <a:rPr lang="it-IT" altLang="cs-CZ" sz="1800" dirty="0">
                <a:latin typeface="Comic Sans MS" panose="030F0702030302020204" pitchFamily="66" charset="0"/>
              </a:rPr>
              <a:t>po expozici cizorodými látkami (CAR, PXR, PPARa, PPARg</a:t>
            </a:r>
            <a:r>
              <a:rPr lang="it-IT" altLang="cs-CZ" sz="1800" dirty="0" smtClean="0">
                <a:latin typeface="Comic Sans MS" panose="030F0702030302020204" pitchFamily="66" charset="0"/>
              </a:rPr>
              <a:t>).</a:t>
            </a:r>
            <a:endParaRPr lang="it-IT" altLang="cs-CZ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45032" y="625377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OXIDATIVNÍ STRES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85141" y="1412776"/>
            <a:ext cx="806514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Oxidativní stres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je nerovnováha mezi (zvýšenou) produkcí ROS a oxidovaných metabolitů a limitovanou kapacitou antioxidačních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mechanismů.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Hlavní mechanismy: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chorobné stavy (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reumatoidní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choroby, záněty...)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vedlejší produkty respirace a dalších metabolických procesů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(prostaglandin H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syntáza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diaminooxidáza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xanthinoxidáza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radiace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metabolismus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ciz.látek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aktivace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 cyklu P450 (např.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pomalu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metabolizované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substráty fenobarbital, 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lindan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CYP2B);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redoxní cyklování chinonů aj.; v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experimentálních studiích </a:t>
            </a:r>
            <a:endParaRPr lang="cs-CZ" altLang="cs-CZ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přímá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produkce ROS (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terc-</a:t>
            </a:r>
            <a:r>
              <a:rPr lang="cs-CZ" altLang="cs-CZ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BuHP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), snížení </a:t>
            </a: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hladiny GSH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dietylmaleát</a:t>
            </a:r>
            <a:r>
              <a:rPr lang="cs-CZ" altLang="cs-CZ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1" y="2337629"/>
            <a:ext cx="7947299" cy="45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7889" y="171211"/>
            <a:ext cx="4750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1" hangingPunct="1"/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REAKTIVNÍ FORMY KYSLÍKU (ROS)</a:t>
            </a:r>
          </a:p>
        </p:txBody>
      </p:sp>
      <p:pic>
        <p:nvPicPr>
          <p:cNvPr id="18435" name="Picture 5" descr="Obr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40543"/>
            <a:ext cx="74517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82562" y="786606"/>
            <a:ext cx="140176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Superoxid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eaLnBrk="1" hangingPunct="1"/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eaLnBrk="1" hangingPunct="1"/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Peroxid</a:t>
            </a:r>
          </a:p>
          <a:p>
            <a:pPr eaLnBrk="1" hangingPunct="1"/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eaLnBrk="1" hangingPunct="1"/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Hydroxylový</a:t>
            </a:r>
          </a:p>
          <a:p>
            <a:pPr eaLnBrk="1" hangingPunct="1"/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radikál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403350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007" y="2747450"/>
            <a:ext cx="7733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1" hangingPunct="1"/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REAKTIVNÍ </a:t>
            </a: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SLOUČENINY NEBO INTERMEDIÁTY XENOBITIK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52021" y="4813014"/>
            <a:ext cx="58481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1" hangingPunct="1"/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REAKTIVNÍ </a:t>
            </a: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INTERMEDIÁTY ENDOGEN. LÁTEK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0363" y="3116782"/>
            <a:ext cx="3692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Nitrososloučeniny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semichinony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aj. 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95274" y="5561859"/>
            <a:ext cx="3193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Peroxidy membránových lipidů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26361"/>
            <a:ext cx="1440160" cy="8382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20845"/>
            <a:ext cx="3170263" cy="25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30440" y="404664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REAKTIVNÍ FORMY KYSLÍKU: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redoxní cyklování chinonů / antioxidační enzymy</a:t>
            </a:r>
          </a:p>
        </p:txBody>
      </p:sp>
      <p:pic>
        <p:nvPicPr>
          <p:cNvPr id="20485" name="Picture 5" descr="Obr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93850"/>
            <a:ext cx="8280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600" y="404664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PEROXIDACE LIPIDŮ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1436792"/>
            <a:ext cx="2773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vznik peroxidů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lipidů a LP cyklování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(„propagace“)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9" y="1412776"/>
            <a:ext cx="6209439" cy="49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99815" y="26064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PEROXIDACE LIPIDŮ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1255344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Produkty </a:t>
            </a:r>
            <a:r>
              <a:rPr lang="cs-CZ" sz="2000" b="1" dirty="0" err="1" smtClean="0">
                <a:solidFill>
                  <a:srgbClr val="0070C0"/>
                </a:solidFill>
              </a:rPr>
              <a:t>lipidní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peroxidace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285087"/>
            <a:ext cx="4633664" cy="53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99815" y="26064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PEROXIDACE LIPIDŮ</a:t>
            </a:r>
          </a:p>
        </p:txBody>
      </p:sp>
      <p:pic>
        <p:nvPicPr>
          <p:cNvPr id="21509" name="Picture 5" descr="Obr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55260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1359550"/>
            <a:ext cx="2895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vznik peroxidů lipidů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(PUFA = nenasycené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mastné kyseliny v 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membr</a:t>
            </a:r>
            <a:r>
              <a:rPr lang="cs-CZ" sz="2000" b="1" dirty="0" smtClean="0">
                <a:solidFill>
                  <a:srgbClr val="0070C0"/>
                </a:solidFill>
              </a:rPr>
              <a:t>. fosfolipidech)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68827" y="1052736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detoxikace aldehydů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(AKR aj. reduktázami)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3068960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detoxikace </a:t>
            </a:r>
            <a:r>
              <a:rPr lang="cs-CZ" sz="2000" b="1" dirty="0" err="1" smtClean="0">
                <a:solidFill>
                  <a:srgbClr val="0070C0"/>
                </a:solidFill>
              </a:rPr>
              <a:t>org</a:t>
            </a:r>
            <a:r>
              <a:rPr lang="cs-CZ" sz="2000" b="1" dirty="0" smtClean="0">
                <a:solidFill>
                  <a:srgbClr val="0070C0"/>
                </a:solidFill>
              </a:rPr>
              <a:t>. hydro-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peroxidů (</a:t>
            </a:r>
            <a:r>
              <a:rPr lang="cs-CZ" sz="2000" b="1" dirty="0" err="1" smtClean="0">
                <a:solidFill>
                  <a:srgbClr val="0070C0"/>
                </a:solidFill>
              </a:rPr>
              <a:t>GPx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>
            <a:stCxn id="2" idx="3"/>
          </p:cNvCxnSpPr>
          <p:nvPr/>
        </p:nvCxnSpPr>
        <p:spPr bwMode="auto">
          <a:xfrm flipV="1">
            <a:off x="3794936" y="1760622"/>
            <a:ext cx="633048" cy="2606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7092280" y="1792302"/>
            <a:ext cx="605409" cy="3405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 flipH="1">
            <a:off x="4111460" y="3500437"/>
            <a:ext cx="185803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1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15616" y="548680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PŘEHLED ANTIOXIDAČNÍCH SYSTÉMŮ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700808"/>
            <a:ext cx="332174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Centrální role </a:t>
            </a:r>
            <a:r>
              <a:rPr lang="cs-CZ" sz="2000" b="1" dirty="0" err="1" smtClean="0">
                <a:solidFill>
                  <a:srgbClr val="0070C0"/>
                </a:solidFill>
              </a:rPr>
              <a:t>glutathionu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glutaredoxin</a:t>
            </a:r>
            <a:r>
              <a:rPr lang="cs-CZ" sz="2000" b="1" dirty="0" smtClean="0">
                <a:solidFill>
                  <a:srgbClr val="0070C0"/>
                </a:solidFill>
              </a:rPr>
              <a:t> (GRX)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glutathionreduktáza</a:t>
            </a:r>
            <a:r>
              <a:rPr lang="cs-CZ" sz="2000" b="1" dirty="0" smtClean="0">
                <a:solidFill>
                  <a:srgbClr val="0070C0"/>
                </a:solidFill>
              </a:rPr>
              <a:t> (GR)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Další antioxidant - 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peroxiredoxin</a:t>
            </a:r>
            <a:r>
              <a:rPr lang="cs-CZ" sz="2000" b="1" dirty="0" smtClean="0">
                <a:solidFill>
                  <a:srgbClr val="0070C0"/>
                </a:solidFill>
              </a:rPr>
              <a:t> (</a:t>
            </a:r>
            <a:r>
              <a:rPr lang="cs-CZ" sz="2000" b="1" dirty="0" err="1" smtClean="0">
                <a:solidFill>
                  <a:srgbClr val="0070C0"/>
                </a:solidFill>
              </a:rPr>
              <a:t>Prx</a:t>
            </a:r>
            <a:r>
              <a:rPr lang="cs-CZ" sz="2000" b="1" dirty="0" smtClean="0">
                <a:solidFill>
                  <a:srgbClr val="0070C0"/>
                </a:solidFill>
              </a:rPr>
              <a:t>) je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recyklován pomocí 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thioredoxinu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(</a:t>
            </a:r>
            <a:r>
              <a:rPr lang="cs-CZ" sz="2000" b="1" dirty="0" err="1" smtClean="0">
                <a:solidFill>
                  <a:srgbClr val="0070C0"/>
                </a:solidFill>
              </a:rPr>
              <a:t>Trx</a:t>
            </a:r>
            <a:r>
              <a:rPr lang="cs-CZ" sz="2000" b="1" dirty="0" smtClean="0">
                <a:solidFill>
                  <a:srgbClr val="0070C0"/>
                </a:solidFill>
              </a:rPr>
              <a:t>),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oxidovaný stav </a:t>
            </a:r>
            <a:r>
              <a:rPr lang="cs-CZ" sz="2000" b="1" dirty="0" err="1" smtClean="0">
                <a:solidFill>
                  <a:srgbClr val="0070C0"/>
                </a:solidFill>
              </a:rPr>
              <a:t>Trx</a:t>
            </a:r>
            <a:r>
              <a:rPr lang="cs-CZ" sz="2000" b="1" dirty="0" smtClean="0">
                <a:solidFill>
                  <a:srgbClr val="0070C0"/>
                </a:solidFill>
              </a:rPr>
              <a:t> je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redukován 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thioreduxinreduktázou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(</a:t>
            </a:r>
            <a:r>
              <a:rPr lang="cs-CZ" sz="2000" b="1" dirty="0" err="1" smtClean="0">
                <a:solidFill>
                  <a:srgbClr val="0070C0"/>
                </a:solidFill>
              </a:rPr>
              <a:t>TrxR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700808"/>
            <a:ext cx="4973802" cy="324300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 bwMode="auto">
          <a:xfrm>
            <a:off x="6266813" y="1556792"/>
            <a:ext cx="1041491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7813" y="326486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DŮSLEDKY OXIDATIVNÍHO STRESU </a:t>
            </a:r>
          </a:p>
        </p:txBody>
      </p:sp>
      <p:pic>
        <p:nvPicPr>
          <p:cNvPr id="22533" name="Picture 5" descr="Oxid_s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767513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7313" y="22479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688" y="6093296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(různé role </a:t>
            </a:r>
            <a:r>
              <a:rPr lang="cs-CZ" sz="2000" b="1" dirty="0" err="1" smtClean="0">
                <a:solidFill>
                  <a:srgbClr val="0070C0"/>
                </a:solidFill>
              </a:rPr>
              <a:t>ox</a:t>
            </a:r>
            <a:r>
              <a:rPr lang="cs-CZ" sz="2000" b="1" dirty="0" smtClean="0">
                <a:solidFill>
                  <a:srgbClr val="0070C0"/>
                </a:solidFill>
              </a:rPr>
              <a:t>. stresu v chemické karcinogenezi)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5" y="892224"/>
            <a:ext cx="8377278" cy="5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7813" y="326486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DŮSLEDKY OXIDATIVNÍHO STRESU </a:t>
            </a:r>
          </a:p>
        </p:txBody>
      </p:sp>
      <p:pic>
        <p:nvPicPr>
          <p:cNvPr id="22533" name="Picture 5" descr="Oxid_s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767513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7313" y="22479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688" y="6093296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(různé role </a:t>
            </a:r>
            <a:r>
              <a:rPr lang="cs-CZ" sz="2000" b="1" dirty="0" err="1" smtClean="0">
                <a:solidFill>
                  <a:srgbClr val="0070C0"/>
                </a:solidFill>
              </a:rPr>
              <a:t>ox</a:t>
            </a:r>
            <a:r>
              <a:rPr lang="cs-CZ" sz="2000" b="1" dirty="0" smtClean="0">
                <a:solidFill>
                  <a:srgbClr val="0070C0"/>
                </a:solidFill>
              </a:rPr>
              <a:t>. stresu v chemické karcinogenezi)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62" y="1075066"/>
            <a:ext cx="6983886" cy="557003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5744" y="1655089"/>
            <a:ext cx="254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 smtClean="0">
                <a:solidFill>
                  <a:srgbClr val="0070C0"/>
                </a:solidFill>
              </a:rPr>
              <a:t>vys</a:t>
            </a:r>
            <a:r>
              <a:rPr lang="cs-CZ" sz="1800" dirty="0" smtClean="0">
                <a:solidFill>
                  <a:srgbClr val="0070C0"/>
                </a:solidFill>
              </a:rPr>
              <a:t>. hladiny ROS</a:t>
            </a:r>
          </a:p>
          <a:p>
            <a:r>
              <a:rPr lang="cs-CZ" sz="1800" dirty="0" smtClean="0">
                <a:solidFill>
                  <a:srgbClr val="0070C0"/>
                </a:solidFill>
              </a:rPr>
              <a:t>působí v progresi rakoviny různými</a:t>
            </a:r>
          </a:p>
          <a:p>
            <a:r>
              <a:rPr lang="cs-CZ" sz="1800" dirty="0" smtClean="0">
                <a:solidFill>
                  <a:srgbClr val="0070C0"/>
                </a:solidFill>
              </a:rPr>
              <a:t>mechanismy</a:t>
            </a:r>
            <a:endParaRPr lang="cs-CZ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25073" y="2591326"/>
            <a:ext cx="7561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ENDOKRINNÍ DISRUPCE</a:t>
            </a:r>
          </a:p>
        </p:txBody>
      </p:sp>
    </p:spTree>
    <p:extLst>
      <p:ext uri="{BB962C8B-B14F-4D97-AF65-F5344CB8AC3E}">
        <p14:creationId xmlns:p14="http://schemas.microsoft.com/office/powerpoint/2010/main" val="29173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87624" y="390862"/>
            <a:ext cx="7561263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</a:t>
            </a:r>
          </a:p>
          <a:p>
            <a:pPr>
              <a:defRPr/>
            </a:pPr>
            <a:endParaRPr lang="cs-CZ" altLang="cs-CZ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Genotoxicita = potenciálně škodlivé účinky chemických látek nebo záření na genetický materiál</a:t>
            </a:r>
            <a:r>
              <a:rPr lang="cs-CZ" altLang="cs-CZ" sz="1800" dirty="0">
                <a:latin typeface="Comic Sans MS" panose="030F0702030302020204" pitchFamily="66" charset="0"/>
              </a:rPr>
              <a:t>;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důsledkem </a:t>
            </a:r>
            <a:r>
              <a:rPr lang="cs-CZ" altLang="cs-CZ" sz="1800" dirty="0">
                <a:latin typeface="Comic Sans MS" panose="030F0702030302020204" pitchFamily="66" charset="0"/>
              </a:rPr>
              <a:t>nemusí být smrt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buňky, ale trvalé genetické změny (mutace, chromosomální aberace aj.).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Příklady hlavních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genotoxinů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: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PAHs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benzo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[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a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]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apyren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, alkyl-PAHs,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aromatick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é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 a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heterocyklick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é</a:t>
            </a:r>
            <a:r>
              <a:rPr lang="en-US" altLang="cs-CZ" sz="1800" dirty="0" smtClean="0">
                <a:latin typeface="Comic Sans MS" panose="030F0702030302020204" pitchFamily="66" charset="0"/>
              </a:rPr>
              <a:t> </a:t>
            </a:r>
            <a:r>
              <a:rPr lang="en-US" altLang="cs-CZ" sz="1800" dirty="0" err="1" smtClean="0">
                <a:latin typeface="Comic Sans MS" panose="030F0702030302020204" pitchFamily="66" charset="0"/>
              </a:rPr>
              <a:t>aminy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nitro- a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nitrososloučeniny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halogen. deriváty uhlovodíků (CCl</a:t>
            </a:r>
            <a:r>
              <a:rPr lang="cs-CZ" altLang="cs-CZ" sz="1800" baseline="-25000" dirty="0" smtClean="0">
                <a:latin typeface="Comic Sans MS" panose="030F0702030302020204" pitchFamily="66" charset="0"/>
              </a:rPr>
              <a:t>4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), aldehydy a epoxidy, azobarviva a akridinová barviva, silná oxidační činidla, některé těžké kovy (Cd) aj.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Typy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genotox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poškození: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bodové mutace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(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ox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deaminací cytosinu vzniká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uracyl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analoga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bazí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alkylace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bazí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);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chromosomální aberace 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(delece, inserce, duplikace, inverze úseku chromosomu, translokace úseku chromosomu na nehomologní chromosom);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klastogeny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způsobují zlomy chromosomů (UV záření,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interkalační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látky);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euploidie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změna počtu chromosomových sad, např.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tetraploidie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, </a:t>
            </a:r>
            <a:r>
              <a:rPr lang="cs-CZ" altLang="cs-CZ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aneuploidie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 = změna počtu jednotlivých chromosomů. </a:t>
            </a:r>
          </a:p>
          <a:p>
            <a:pPr>
              <a:buClr>
                <a:srgbClr val="FF0000"/>
              </a:buClr>
              <a:buSzPct val="150000"/>
              <a:buFont typeface="Wingdings 2" pitchFamily="18" charset="2"/>
              <a:buChar char="E"/>
              <a:defRPr/>
            </a:pPr>
            <a:r>
              <a:rPr lang="cs-CZ" altLang="cs-CZ" sz="1800" dirty="0" smtClean="0">
                <a:latin typeface="Comic Sans MS" panose="030F0702030302020204" pitchFamily="66" charset="0"/>
              </a:rPr>
              <a:t>Teratogeneze – vznik poškození plodu (vrozené vývojové vady apod.); způsobují to teratogeny (některá </a:t>
            </a:r>
            <a:r>
              <a:rPr lang="cs-CZ" altLang="cs-CZ" sz="1800" dirty="0" err="1" smtClean="0">
                <a:latin typeface="Comic Sans MS" panose="030F0702030302020204" pitchFamily="66" charset="0"/>
              </a:rPr>
              <a:t>org</a:t>
            </a:r>
            <a:r>
              <a:rPr lang="cs-CZ" altLang="cs-CZ" sz="1800" dirty="0" smtClean="0">
                <a:latin typeface="Comic Sans MS" panose="030F0702030302020204" pitchFamily="66" charset="0"/>
              </a:rPr>
              <a:t>. rozpouštědla, viry aj.; mutagenní látky mohou působit jako teratogeny).</a:t>
            </a:r>
          </a:p>
          <a:p>
            <a:pPr marL="0" indent="0">
              <a:buClr>
                <a:srgbClr val="FF0000"/>
              </a:buClr>
              <a:buSzPct val="150000"/>
              <a:defRPr/>
            </a:pPr>
            <a:endParaRPr lang="cs-CZ" altLang="cs-CZ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31640" y="836712"/>
            <a:ext cx="75612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MECHANISMY ENDOKRINNÍ DISRUPCE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biosyntéza steroidních hormonů (např. inhibice CYP19 –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aromatázy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snižuje hladinu estrogenů);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transport steroidních a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thyroidních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hormonů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kompetice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vazby hormonů na transportní bílkoviny snižuje hladinu hormonů v cílových tkáních);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nebo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nukleárních receptorů (AR, ER, TR aj.) vede k nežádoucím změnám v receptor-závislé genové expresi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katabolismus (inaktivace) hormonů probíhá za účasti biotransformačních enzymů (např. hydroxylace steroidů enzymy CYP)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04924" y="317859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RECEPTORY - KLASIFIKACE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653" name="Picture 6" descr="_N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341438"/>
            <a:ext cx="584517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_NR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08133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91880" y="623731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Ligandy (agonisté) jaderných receptorů</a:t>
            </a:r>
            <a:endParaRPr lang="cs-CZ" sz="18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H="1" flipV="1">
            <a:off x="3059832" y="5661248"/>
            <a:ext cx="64807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1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0650"/>
            <a:ext cx="8229848" cy="685800"/>
          </a:xfrm>
          <a:noFill/>
          <a:ln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r>
              <a:rPr lang="cs-CZ" alt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Stanovení estrogenní/</a:t>
            </a:r>
            <a:r>
              <a:rPr lang="cs-CZ" altLang="cs-CZ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antiestrogenní</a:t>
            </a:r>
            <a:r>
              <a:rPr lang="cs-CZ" alt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aktivity (aktivace ER-závislé genové exprese měřena jako luciferázová aktivita))</a:t>
            </a: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4371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24744"/>
            <a:ext cx="7959725" cy="5441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77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5616" y="404664"/>
            <a:ext cx="756126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AKTIVACE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AhR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NUKLEÁRNÍCH RECEPTORŮ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Aktivace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(indukce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CYP1A1/1A2/1B1 = ovlivnění katabolismu steroidních hormonů; aberantní aktivace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vývojové defekty; interakce s ER aj. nukleárními receptory).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/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ER =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jako estrogeny / antiestrogeny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Aktivace /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AR  = androgeny 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/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antiandrogeny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modulující </a:t>
            </a:r>
            <a:r>
              <a:rPr lang="cs-CZ" altLang="cs-CZ" sz="1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thyroidní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funkce (aktivace nebo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 = např.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neurodevelopmentální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defekty;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kompetice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 proteiny transportu T4)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Aktivace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obesogeny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tributyltin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bisfenol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A, 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alkylftaláty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– několik mechanismů, např.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metabolismu lipidů a ukládání tuku (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1800" b="1" dirty="0" err="1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zvyšuje biosyntézu lipidů); diferenciace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preadipocytů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na adipocyty; v mozku deregulace apetitu – „“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central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balance of </a:t>
            </a:r>
            <a:r>
              <a:rPr lang="cs-CZ" altLang="cs-CZ" sz="1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energy</a:t>
            </a:r>
            <a:r>
              <a:rPr lang="cs-CZ" altLang="cs-CZ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 (např. receptory neurotransmiterů)</a:t>
            </a:r>
            <a:endParaRPr lang="cs-CZ" altLang="cs-CZ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5616" y="188860"/>
            <a:ext cx="7561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PCB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jako endokrinní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disruptory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(příklad působení cizorodých látek více mechanismy)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3706"/>
            <a:ext cx="3291834" cy="225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8" y="4077072"/>
            <a:ext cx="2988693" cy="223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40284" y="1303813"/>
            <a:ext cx="502894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Koplanární PCB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induktory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(“dioxin-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like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compounds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efekty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také na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thyroidní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funkce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kompetitivní </a:t>
            </a:r>
            <a:endParaRPr lang="cs-CZ" altLang="cs-CZ" sz="1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vazba na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thyroid-binding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antiestrogenita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suprese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ER-dependentní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genové exprese; 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antiestrogenita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zvýšená hydroxylace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(= inaktivace) estradiolu indukovanými CYP1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040284" y="4077072"/>
            <a:ext cx="48013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Nekoplanární PCB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nízkomolekulární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kongenery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mají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estrogenní aktivitu (aktivace ER);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výšechlorované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PCB jsou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antiestrogenní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endParaRPr lang="cs-CZ" altLang="cs-CZ" sz="1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antiandrogenní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(ER, AR);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vazba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thyroid-binding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protein;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vazba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RyR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disrupce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Ca2+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signálování</a:t>
            </a:r>
            <a:endParaRPr lang="cs-CZ" altLang="cs-CZ" sz="1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=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neurotoxicita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neurodevelopment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toxicita)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82986" y="355600"/>
            <a:ext cx="7561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Komplexní směs PCB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– </a:t>
            </a:r>
            <a:r>
              <a:rPr lang="cs-CZ" alt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antiestrogenita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123" name="Picture 3" descr="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6840538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924175"/>
            <a:ext cx="17430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zvýšení </a:t>
            </a:r>
          </a:p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metabolismu E2</a:t>
            </a:r>
          </a:p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= inaktivace</a:t>
            </a:r>
          </a:p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hormonu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060575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vliv na </a:t>
            </a:r>
          </a:p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biosyntézu?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9388" y="422116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endParaRPr lang="hr-HR" altLang="cs-CZ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4292600"/>
            <a:ext cx="1300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aktivace/</a:t>
            </a:r>
          </a:p>
          <a:p>
            <a:pPr eaLnBrk="1" hangingPunct="1"/>
            <a:r>
              <a:rPr lang="cs-CZ" altLang="cs-CZ" sz="1600" b="1">
                <a:latin typeface="Arial" pitchFamily="34" charset="0"/>
                <a:cs typeface="Arial" pitchFamily="34" charset="0"/>
              </a:rPr>
              <a:t>suprese ER</a:t>
            </a:r>
          </a:p>
        </p:txBody>
      </p:sp>
    </p:spTree>
    <p:extLst>
      <p:ext uri="{BB962C8B-B14F-4D97-AF65-F5344CB8AC3E}">
        <p14:creationId xmlns:p14="http://schemas.microsoft.com/office/powerpoint/2010/main" val="32485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40126"/>
            <a:ext cx="8353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METABOLITY POLYCHLOROVANÝCH </a:t>
            </a: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BIFENYLŮ (PCB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) </a:t>
            </a:r>
            <a:r>
              <a:rPr lang="cs-CZ" alt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po 2. fázi biotransformace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7171" name="Picture 3" descr="Obr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2564904"/>
            <a:ext cx="9129081" cy="333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1196752"/>
            <a:ext cx="8641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Methylsulfonyl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-PCB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zůstávají jako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relatyivně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lipofilní rezidua v tkáních – </a:t>
            </a:r>
          </a:p>
          <a:p>
            <a:pPr eaLnBrk="1" hangingPunct="1"/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také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toxicky významné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endokrinní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disruptory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– např. vazba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na GR,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modulace 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2. fáze metabolismu estradiolu aj. 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efekty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685800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Stanovení dioxinové toxicity v transgenním rybím modelu (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zebrafish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alt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25538"/>
            <a:ext cx="450056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5508104" y="2204864"/>
            <a:ext cx="318228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70C0"/>
                </a:solidFill>
              </a:rPr>
              <a:t>exprese zeleného</a:t>
            </a:r>
          </a:p>
          <a:p>
            <a:r>
              <a:rPr lang="cs-CZ" altLang="cs-CZ" sz="2000" b="1" dirty="0" smtClean="0">
                <a:solidFill>
                  <a:srgbClr val="0070C0"/>
                </a:solidFill>
              </a:rPr>
              <a:t>fluorescenčního proteinu</a:t>
            </a:r>
          </a:p>
          <a:p>
            <a:r>
              <a:rPr lang="cs-CZ" altLang="cs-CZ" sz="2000" b="1" dirty="0" smtClean="0">
                <a:solidFill>
                  <a:srgbClr val="0070C0"/>
                </a:solidFill>
              </a:rPr>
              <a:t>(GFP) v přítomnosti</a:t>
            </a:r>
          </a:p>
          <a:p>
            <a:r>
              <a:rPr lang="cs-CZ" altLang="cs-CZ" sz="2000" b="1" dirty="0" smtClean="0">
                <a:solidFill>
                  <a:srgbClr val="0070C0"/>
                </a:solidFill>
              </a:rPr>
              <a:t>dioxinových sloučenin</a:t>
            </a:r>
          </a:p>
          <a:p>
            <a:r>
              <a:rPr lang="cs-CZ" altLang="cs-CZ" sz="2000" b="1" dirty="0">
                <a:solidFill>
                  <a:srgbClr val="0070C0"/>
                </a:solidFill>
              </a:rPr>
              <a:t>(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exprese GFP závislá na</a:t>
            </a:r>
          </a:p>
          <a:p>
            <a:r>
              <a:rPr lang="cs-CZ" altLang="cs-CZ" sz="2000" b="1" dirty="0" smtClean="0">
                <a:solidFill>
                  <a:srgbClr val="0070C0"/>
                </a:solidFill>
              </a:rPr>
              <a:t>aktivaci </a:t>
            </a:r>
            <a:r>
              <a:rPr lang="cs-CZ" altLang="cs-CZ" sz="2000" b="1" dirty="0" err="1" smtClean="0">
                <a:solidFill>
                  <a:srgbClr val="0070C0"/>
                </a:solidFill>
              </a:rPr>
              <a:t>AhR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 dioxiny a </a:t>
            </a:r>
          </a:p>
          <a:p>
            <a:r>
              <a:rPr lang="cs-CZ" altLang="cs-CZ" sz="2000" b="1" dirty="0" err="1" smtClean="0">
                <a:solidFill>
                  <a:srgbClr val="0070C0"/>
                </a:solidFill>
              </a:rPr>
              <a:t>PAHs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)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9632" y="188640"/>
            <a:ext cx="774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 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5" name="Picture 6" descr="Obr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9646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81003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DETOXIKACE POLYCYKLICKÝCH AROMATICKÝCH UHLOVODÍKŮ: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Protektivní úloha GST, UDPGT aj. enzymů 2. fáze biotransformace</a:t>
            </a:r>
          </a:p>
        </p:txBody>
      </p:sp>
      <p:pic>
        <p:nvPicPr>
          <p:cNvPr id="6149" name="Picture 6" descr="GST_reakce BaP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7740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 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FF00"/>
              </a:solidFill>
            </a:endParaRPr>
          </a:p>
        </p:txBody>
      </p:sp>
      <p:pic>
        <p:nvPicPr>
          <p:cNvPr id="7173" name="Picture 5" descr="Obr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3653904"/>
            <a:ext cx="360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cs-CZ" sz="3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99455" y="3653904"/>
            <a:ext cx="360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cs-CZ" sz="3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21047" y="5703639"/>
            <a:ext cx="8065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nejsilnější </a:t>
            </a:r>
            <a:r>
              <a:rPr lang="cs-CZ" sz="1800" b="1" dirty="0" err="1" smtClean="0">
                <a:solidFill>
                  <a:srgbClr val="0070C0"/>
                </a:solidFill>
              </a:rPr>
              <a:t>genotoxin</a:t>
            </a:r>
            <a:r>
              <a:rPr lang="cs-CZ" sz="1800" b="1" dirty="0" smtClean="0">
                <a:solidFill>
                  <a:srgbClr val="0070C0"/>
                </a:solidFill>
              </a:rPr>
              <a:t> ze skupiny </a:t>
            </a:r>
            <a:r>
              <a:rPr lang="cs-CZ" sz="1800" b="1" dirty="0" err="1" smtClean="0">
                <a:solidFill>
                  <a:srgbClr val="0070C0"/>
                </a:solidFill>
              </a:rPr>
              <a:t>PAHs</a:t>
            </a:r>
            <a:r>
              <a:rPr lang="cs-CZ" sz="1800" b="1" dirty="0" smtClean="0">
                <a:solidFill>
                  <a:srgbClr val="0070C0"/>
                </a:solidFill>
              </a:rPr>
              <a:t> je </a:t>
            </a:r>
            <a:r>
              <a:rPr lang="cs-CZ" sz="1800" b="1" dirty="0" err="1" smtClean="0">
                <a:solidFill>
                  <a:srgbClr val="0070C0"/>
                </a:solidFill>
              </a:rPr>
              <a:t>dibenzo</a:t>
            </a:r>
            <a:r>
              <a:rPr lang="en-US" sz="1800" b="1" dirty="0" smtClean="0">
                <a:solidFill>
                  <a:srgbClr val="0070C0"/>
                </a:solidFill>
              </a:rPr>
              <a:t>[</a:t>
            </a:r>
            <a:r>
              <a:rPr lang="en-US" sz="1800" b="1" dirty="0" err="1" smtClean="0">
                <a:solidFill>
                  <a:srgbClr val="0070C0"/>
                </a:solidFill>
              </a:rPr>
              <a:t>a,l</a:t>
            </a:r>
            <a:r>
              <a:rPr lang="en-US" sz="1800" b="1" dirty="0" smtClean="0">
                <a:solidFill>
                  <a:srgbClr val="0070C0"/>
                </a:solidFill>
              </a:rPr>
              <a:t>]</a:t>
            </a:r>
            <a:r>
              <a:rPr lang="en-US" sz="1800" b="1" dirty="0" err="1" smtClean="0">
                <a:solidFill>
                  <a:srgbClr val="0070C0"/>
                </a:solidFill>
              </a:rPr>
              <a:t>pyren</a:t>
            </a:r>
            <a:r>
              <a:rPr lang="en-US" sz="1800" b="1" dirty="0" smtClean="0">
                <a:solidFill>
                  <a:srgbClr val="0070C0"/>
                </a:solidFill>
              </a:rPr>
              <a:t> (DB[al]P)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stérická</a:t>
            </a:r>
            <a:r>
              <a:rPr lang="cs-CZ" sz="1800" b="1" dirty="0" smtClean="0">
                <a:solidFill>
                  <a:srgbClr val="0070C0"/>
                </a:solidFill>
              </a:rPr>
              <a:t> dostupnost metabolitů (</a:t>
            </a:r>
            <a:r>
              <a:rPr lang="cs-CZ" sz="1800" b="1" dirty="0" err="1" smtClean="0">
                <a:solidFill>
                  <a:srgbClr val="0070C0"/>
                </a:solidFill>
              </a:rPr>
              <a:t>dihydrodiolepoxidů</a:t>
            </a:r>
            <a:r>
              <a:rPr lang="cs-CZ" sz="1800" b="1" dirty="0" smtClean="0">
                <a:solidFill>
                  <a:srgbClr val="0070C0"/>
                </a:solidFill>
              </a:rPr>
              <a:t>) pro GST event.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další enzymy 2. fáze biotransformace</a:t>
            </a:r>
            <a:endParaRPr lang="cs-CZ" sz="1800" b="1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6408204" y="5102994"/>
            <a:ext cx="648072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4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9632" y="332656"/>
            <a:ext cx="774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GENOTOXICITA – METABOLICKÁ 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7" name="Picture 6" descr="Obr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802798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endParaRPr lang="en-GB" altLang="cs-CZ">
              <a:latin typeface="Times New Roman" pitchFamily="18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540" y="260350"/>
            <a:ext cx="91262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GENOTOXICKÉ EFEKTY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PAHs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alternativní dráha (AKR) vede k oxidačnímu poškození DNA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4150" y="1409905"/>
            <a:ext cx="9020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marL="0" indent="0" eaLnBrk="1" hangingPunct="1"/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Metabolická dráha CYP1/EH vede k detoxikaci event. stabilním DNA 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aduktům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/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Alternativní AKR dráha vede k 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ox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stresu (</a:t>
            </a:r>
            <a:r>
              <a:rPr lang="cs-CZ" altLang="cs-CZ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redox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cyklování chinonů).</a:t>
            </a:r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96728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153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993300"/>
                </a:solidFill>
              </a:rPr>
              <a:t>Stabilní </a:t>
            </a:r>
            <a:r>
              <a:rPr lang="cs-CZ" altLang="cs-CZ" sz="1600" b="1" dirty="0" err="1">
                <a:solidFill>
                  <a:srgbClr val="993300"/>
                </a:solidFill>
              </a:rPr>
              <a:t>adukty</a:t>
            </a:r>
            <a:endParaRPr lang="cs-CZ" altLang="cs-CZ" sz="1600" b="1" dirty="0">
              <a:solidFill>
                <a:srgbClr val="993300"/>
              </a:solidFill>
            </a:endParaRPr>
          </a:p>
          <a:p>
            <a:pPr eaLnBrk="1" hangingPunct="1"/>
            <a:r>
              <a:rPr lang="cs-CZ" altLang="cs-CZ" sz="1600" b="1" dirty="0">
                <a:solidFill>
                  <a:srgbClr val="993300"/>
                </a:solidFill>
              </a:rPr>
              <a:t>DNA-PAH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235825" y="4149725"/>
            <a:ext cx="17796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Oxidativní stres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164388" y="4941888"/>
            <a:ext cx="18113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Oxidativní</a:t>
            </a:r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poškození DNA</a:t>
            </a:r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(oxidace </a:t>
            </a:r>
            <a:r>
              <a:rPr lang="cs-CZ" alt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bazí</a:t>
            </a: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/>
            <a:r>
              <a:rPr lang="cs-CZ" alt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apurinová</a:t>
            </a: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místa)</a:t>
            </a:r>
          </a:p>
        </p:txBody>
      </p:sp>
    </p:spTree>
    <p:extLst>
      <p:ext uri="{BB962C8B-B14F-4D97-AF65-F5344CB8AC3E}">
        <p14:creationId xmlns:p14="http://schemas.microsoft.com/office/powerpoint/2010/main" val="13795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341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endParaRPr lang="en-GB" altLang="cs-CZ">
              <a:latin typeface="Times New Roman" pitchFamily="18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830766" y="260350"/>
            <a:ext cx="5469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GENOTOXICKÉ EFEKTY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PAHs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44198" y="832344"/>
            <a:ext cx="7872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marL="0" indent="0"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Metabolická aktivace 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cytochromy 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P450 (CYP1A1, CYP1A2, CYP1B1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);</a:t>
            </a:r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alternativní </a:t>
            </a: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dráha v lid. buňkách(AKR1C1-AKR1C4, AKR1A1)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9" y="1700808"/>
            <a:ext cx="6266341" cy="49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1364</Words>
  <Application>Microsoft Office PowerPoint</Application>
  <PresentationFormat>Předvádění na obrazovce (4:3)</PresentationFormat>
  <Paragraphs>242</Paragraphs>
  <Slides>37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Comic Sans MS</vt:lpstr>
      <vt:lpstr>Symbol</vt:lpstr>
      <vt:lpstr>Times New Roman</vt:lpstr>
      <vt:lpstr>Times New Roman CE</vt:lpstr>
      <vt:lpstr>Wingdings</vt:lpstr>
      <vt:lpstr>Wingdings 2</vt:lpstr>
      <vt:lpstr>Dad's Tie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Stanovení estrogenní/antiestrogenní aktivity (aktivace ER-závislé genové exprese měřena jako luciferázová aktivita))</vt:lpstr>
      <vt:lpstr>Prezentace aplikace PowerPoint</vt:lpstr>
      <vt:lpstr>Prezentace aplikace PowerPoint</vt:lpstr>
      <vt:lpstr>Prezentace aplikace PowerPoint</vt:lpstr>
      <vt:lpstr>Prezentace aplikace PowerPoint</vt:lpstr>
      <vt:lpstr>Stanovení dioxinové toxicity v transgenním rybím modelu (zebrafish)</vt:lpstr>
    </vt:vector>
  </TitlesOfParts>
  <Company>BFÚ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 Soucek</dc:creator>
  <cp:lastModifiedBy>Miroslav Machala</cp:lastModifiedBy>
  <cp:revision>269</cp:revision>
  <cp:lastPrinted>2016-02-16T14:40:35Z</cp:lastPrinted>
  <dcterms:created xsi:type="dcterms:W3CDTF">2007-02-05T17:05:44Z</dcterms:created>
  <dcterms:modified xsi:type="dcterms:W3CDTF">2020-02-21T08:26:55Z</dcterms:modified>
</cp:coreProperties>
</file>