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423" r:id="rId2"/>
    <p:sldId id="424" r:id="rId3"/>
    <p:sldId id="425" r:id="rId4"/>
    <p:sldId id="426" r:id="rId5"/>
    <p:sldId id="427" r:id="rId6"/>
    <p:sldId id="437" r:id="rId7"/>
    <p:sldId id="428" r:id="rId8"/>
    <p:sldId id="429" r:id="rId9"/>
    <p:sldId id="430" r:id="rId10"/>
    <p:sldId id="431" r:id="rId11"/>
    <p:sldId id="432" r:id="rId12"/>
    <p:sldId id="433" r:id="rId13"/>
    <p:sldId id="435" r:id="rId14"/>
    <p:sldId id="434" r:id="rId15"/>
    <p:sldId id="436" r:id="rId16"/>
  </p:sldIdLst>
  <p:sldSz cx="9144000" cy="6858000" type="screen4x3"/>
  <p:notesSz cx="6669088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900"/>
    <a:srgbClr val="000000"/>
    <a:srgbClr val="FF0000"/>
    <a:srgbClr val="993300"/>
    <a:srgbClr val="FF3300"/>
    <a:srgbClr val="FF33CC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3" autoAdjust="0"/>
  </p:normalViewPr>
  <p:slideViewPr>
    <p:cSldViewPr>
      <p:cViewPr>
        <p:scale>
          <a:sx n="110" d="100"/>
          <a:sy n="110" d="100"/>
        </p:scale>
        <p:origin x="156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445790-2D2D-47BF-88AE-CA888BC63A41}" type="datetimeFigureOut">
              <a:rPr lang="cs-CZ"/>
              <a:pPr>
                <a:defRPr/>
              </a:pPr>
              <a:t>21.02.2020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7114D8-008F-42E1-BF1B-DEA98BC160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93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DE036C4-6992-450E-885E-90A1DC0F60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805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185812434 h 720"/>
                  <a:gd name="T4" fmla="*/ 59 w 1000"/>
                  <a:gd name="T5" fmla="*/ 185812434 h 720"/>
                  <a:gd name="T6" fmla="*/ 59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511 h 272"/>
                  <a:gd name="T4" fmla="*/ 240 w 624"/>
                  <a:gd name="T5" fmla="*/ 1334 h 272"/>
                  <a:gd name="T6" fmla="*/ 624 w 624"/>
                  <a:gd name="T7" fmla="*/ 151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37 h 362"/>
                  <a:gd name="T4" fmla="*/ 248 w 632"/>
                  <a:gd name="T5" fmla="*/ 137 h 362"/>
                  <a:gd name="T6" fmla="*/ 632 w 632"/>
                  <a:gd name="T7" fmla="*/ 137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4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71600"/>
            <a:ext cx="7772400" cy="11128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Klepnutím lze upravit styl předlohy nadpisů.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Klepnutím lze upravit styl předlohy podnadpisů.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4BB759A-A64B-45CD-AB84-B2D7D3B10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0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DA812-F0AF-491D-9745-CF4E386B2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6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510BA-1C25-450D-ABFE-F9E9D0FA3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0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173163" y="457200"/>
            <a:ext cx="7772400" cy="563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87D59-88A3-4B96-B09E-070CE7FE2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8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19ECF-F1AA-4EB6-95C7-2EF76F588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1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13DAD-A016-445C-A24C-B28A74E83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0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1B1EA-0BE4-4BCC-A781-F1CCC2D23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1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3E0D7-6122-4001-8B73-1D6AA603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0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C4D2B-953F-4D04-950B-A6C11841F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00599-9721-46D5-8A32-5D41B40EA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5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2DE3F-DAB1-421C-9AA3-AAA05AE05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1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80534-62D5-474C-9F74-ADCD59B55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4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08EA0-2655-420E-B350-C171AE8D8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8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6800" cy="6858001"/>
            <a:chOff x="0" y="-3"/>
            <a:chExt cx="672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185812434 h 720"/>
                  <a:gd name="T4" fmla="*/ 59 w 1000"/>
                  <a:gd name="T5" fmla="*/ 185812434 h 720"/>
                  <a:gd name="T6" fmla="*/ 59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511 h 272"/>
                  <a:gd name="T4" fmla="*/ 240 w 624"/>
                  <a:gd name="T5" fmla="*/ 1334 h 272"/>
                  <a:gd name="T6" fmla="*/ 624 w 624"/>
                  <a:gd name="T7" fmla="*/ 151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1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37 h 362"/>
                  <a:gd name="T4" fmla="*/ 248 w 632"/>
                  <a:gd name="T5" fmla="*/ 137 h 362"/>
                  <a:gd name="T6" fmla="*/ 632 w 632"/>
                  <a:gd name="T7" fmla="*/ 137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73 h 317"/>
                  <a:gd name="T4" fmla="*/ 624 w 624"/>
                  <a:gd name="T5" fmla="*/ 173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490 h 317"/>
                  <a:gd name="T4" fmla="*/ 624 w 624"/>
                  <a:gd name="T5" fmla="*/ 1490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515 h 317"/>
                  <a:gd name="T4" fmla="*/ 624 w 624"/>
                  <a:gd name="T5" fmla="*/ 1515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6 h 370"/>
                  <a:gd name="T2" fmla="*/ 0 w 624"/>
                  <a:gd name="T3" fmla="*/ 34 h 370"/>
                  <a:gd name="T4" fmla="*/ 624 w 624"/>
                  <a:gd name="T5" fmla="*/ 34 h 370"/>
                  <a:gd name="T6" fmla="*/ 624 w 624"/>
                  <a:gd name="T7" fmla="*/ 6 h 370"/>
                  <a:gd name="T8" fmla="*/ 384 w 624"/>
                  <a:gd name="T9" fmla="*/ 1 h 370"/>
                  <a:gd name="T10" fmla="*/ 0 w 624"/>
                  <a:gd name="T11" fmla="*/ 6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2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1486 h 272"/>
                  <a:gd name="T4" fmla="*/ 240 w 624"/>
                  <a:gd name="T5" fmla="*/ 1313 h 272"/>
                  <a:gd name="T6" fmla="*/ 624 w 624"/>
                  <a:gd name="T7" fmla="*/ 148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20 h 362"/>
                  <a:gd name="T2" fmla="*/ 8 w 632"/>
                  <a:gd name="T3" fmla="*/ 141 h 362"/>
                  <a:gd name="T4" fmla="*/ 248 w 632"/>
                  <a:gd name="T5" fmla="*/ 141 h 362"/>
                  <a:gd name="T6" fmla="*/ 632 w 632"/>
                  <a:gd name="T7" fmla="*/ 141 h 362"/>
                  <a:gd name="T8" fmla="*/ 632 w 632"/>
                  <a:gd name="T9" fmla="*/ 20 h 362"/>
                  <a:gd name="T10" fmla="*/ 104 w 632"/>
                  <a:gd name="T11" fmla="*/ 20 h 362"/>
                  <a:gd name="T12" fmla="*/ 8 w 632"/>
                  <a:gd name="T13" fmla="*/ 2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11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ltGray">
            <a:xfrm rot="16200000" flipH="1">
              <a:off x="-1582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62E2A6FF-2F0B-4FA6-B699-36D6D2893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1042988" y="115888"/>
            <a:ext cx="774065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CHEMOPROTEKTIVNÍ LÁTKY</a:t>
            </a:r>
          </a:p>
          <a:p>
            <a:pPr eaLnBrk="1" hangingPunct="1"/>
            <a:endParaRPr lang="cs-CZ" altLang="cs-CZ" b="1" dirty="0">
              <a:solidFill>
                <a:srgbClr val="FFFF00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2000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snižují riziko </a:t>
            </a:r>
            <a:r>
              <a:rPr lang="cs-CZ" altLang="cs-CZ" sz="1800" b="1" dirty="0" smtClean="0">
                <a:latin typeface="Comic Sans MS" panose="030F0702030302020204" pitchFamily="66" charset="0"/>
                <a:cs typeface="Arial" pitchFamily="34" charset="0"/>
              </a:rPr>
              <a:t>karcinogeneze, chronického zánětu atd. 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různými mechanismy účinku </a:t>
            </a:r>
            <a:r>
              <a:rPr lang="cs-CZ" altLang="cs-CZ" sz="1800" b="1" dirty="0" smtClean="0">
                <a:latin typeface="Comic Sans MS" panose="030F0702030302020204" pitchFamily="66" charset="0"/>
                <a:cs typeface="Arial" pitchFamily="34" charset="0"/>
              </a:rPr>
              <a:t>(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inhibice enzymů, antioxidační efekty)</a:t>
            </a:r>
          </a:p>
          <a:p>
            <a:pPr marL="0" indent="0" eaLnBrk="1" hangingPunct="1">
              <a:buClr>
                <a:srgbClr val="FF0000"/>
              </a:buClr>
              <a:buSzPct val="150000"/>
            </a:pPr>
            <a:endParaRPr lang="cs-CZ" altLang="cs-CZ" sz="1800" b="1" dirty="0" smtClean="0">
              <a:latin typeface="Comic Sans MS" panose="030F0702030302020204" pitchFamily="66" charset="0"/>
              <a:cs typeface="Arial" pitchFamily="34" charset="0"/>
            </a:endParaRP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b="1" dirty="0" smtClean="0">
                <a:latin typeface="Comic Sans MS" panose="030F0702030302020204" pitchFamily="66" charset="0"/>
                <a:cs typeface="Arial" pitchFamily="34" charset="0"/>
              </a:rPr>
              <a:t>přírodní 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(směsi i individuální chemické látky) nebo syntetického </a:t>
            </a:r>
            <a:r>
              <a:rPr lang="cs-CZ" altLang="cs-CZ" sz="1800" b="1" dirty="0" smtClean="0">
                <a:latin typeface="Comic Sans MS" panose="030F0702030302020204" pitchFamily="66" charset="0"/>
                <a:cs typeface="Arial" pitchFamily="34" charset="0"/>
              </a:rPr>
              <a:t>původu</a:t>
            </a:r>
          </a:p>
          <a:p>
            <a:pPr marL="0" indent="0" eaLnBrk="1" hangingPunct="1">
              <a:buClr>
                <a:srgbClr val="FF0000"/>
              </a:buClr>
              <a:buSzPct val="150000"/>
            </a:pPr>
            <a:endParaRPr lang="cs-CZ" altLang="cs-CZ" sz="1800" b="1" dirty="0">
              <a:latin typeface="Comic Sans MS" panose="030F0702030302020204" pitchFamily="66" charset="0"/>
              <a:cs typeface="Arial" pitchFamily="34" charset="0"/>
            </a:endParaRP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Char char="E"/>
            </a:pP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 příklady </a:t>
            </a:r>
            <a:r>
              <a:rPr lang="cs-CZ" altLang="cs-CZ" sz="1800" b="1" dirty="0" err="1">
                <a:latin typeface="Comic Sans MS" panose="030F0702030302020204" pitchFamily="66" charset="0"/>
                <a:cs typeface="Arial" pitchFamily="34" charset="0"/>
              </a:rPr>
              <a:t>chemoprotektivních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 sloučenin: </a:t>
            </a: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	dietární </a:t>
            </a:r>
            <a:r>
              <a:rPr lang="cs-CZ" altLang="cs-CZ" sz="1800" b="1" dirty="0" err="1">
                <a:latin typeface="Comic Sans MS" panose="030F0702030302020204" pitchFamily="66" charset="0"/>
                <a:cs typeface="Arial" pitchFamily="34" charset="0"/>
              </a:rPr>
              <a:t>flavonoidy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 </a:t>
            </a:r>
            <a:r>
              <a:rPr lang="cs-CZ" altLang="cs-CZ" sz="1800" b="1" dirty="0" smtClean="0">
                <a:latin typeface="Comic Sans MS" panose="030F0702030302020204" pitchFamily="66" charset="0"/>
                <a:cs typeface="Arial" pitchFamily="34" charset="0"/>
              </a:rPr>
              <a:t>a glykosidy </a:t>
            </a:r>
            <a:r>
              <a:rPr lang="cs-CZ" altLang="cs-CZ" sz="1800" b="1" dirty="0" err="1">
                <a:latin typeface="Comic Sans MS" panose="030F0702030302020204" pitchFamily="66" charset="0"/>
                <a:cs typeface="Arial" pitchFamily="34" charset="0"/>
              </a:rPr>
              <a:t>flavonoidů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 </a:t>
            </a:r>
            <a:endParaRPr lang="cs-CZ" altLang="cs-CZ" sz="1800" b="1" dirty="0" smtClean="0">
              <a:latin typeface="Comic Sans MS" panose="030F0702030302020204" pitchFamily="66" charset="0"/>
              <a:cs typeface="Arial" pitchFamily="34" charset="0"/>
            </a:endParaRPr>
          </a:p>
          <a:p>
            <a:pPr eaLnBrk="1" hangingPunct="1">
              <a:buClr>
                <a:srgbClr val="FF0000"/>
              </a:buClr>
              <a:buSzPct val="150000"/>
              <a:buFont typeface="Wingdings 2" pitchFamily="18" charset="2"/>
              <a:buNone/>
            </a:pP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 </a:t>
            </a:r>
            <a:r>
              <a:rPr lang="cs-CZ" altLang="cs-CZ" sz="1800" b="1" dirty="0" smtClean="0">
                <a:latin typeface="Comic Sans MS" panose="030F0702030302020204" pitchFamily="66" charset="0"/>
                <a:cs typeface="Arial" pitchFamily="34" charset="0"/>
              </a:rPr>
              <a:t>  (= antioxidanty</a:t>
            </a:r>
            <a:r>
              <a:rPr lang="cs-CZ" altLang="cs-CZ" sz="1800" b="1" dirty="0">
                <a:latin typeface="Comic Sans MS" panose="030F0702030302020204" pitchFamily="66" charset="0"/>
                <a:cs typeface="Arial" pitchFamily="34" charset="0"/>
              </a:rPr>
              <a:t>, antiestrogeny, modulátory CYP enzymů aj.)</a:t>
            </a:r>
          </a:p>
        </p:txBody>
      </p:sp>
      <p:pic>
        <p:nvPicPr>
          <p:cNvPr id="178181" name="Picture 5" descr="Obr-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82114"/>
            <a:ext cx="6624638" cy="303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09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971600" y="332656"/>
            <a:ext cx="78851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MECHANISMY PROTEKTIVNÍCH VLASTNOSTÍ RESVERATROLU</a:t>
            </a:r>
          </a:p>
        </p:txBody>
      </p:sp>
      <p:pic>
        <p:nvPicPr>
          <p:cNvPr id="184325" name="Picture 5" descr="Obr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7338"/>
            <a:ext cx="4376738" cy="45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26" name="Picture 6" descr="Obr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0" y="1557338"/>
            <a:ext cx="4667250" cy="45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27" name="Oval 7"/>
          <p:cNvSpPr>
            <a:spLocks noChangeArrowheads="1"/>
          </p:cNvSpPr>
          <p:nvPr/>
        </p:nvSpPr>
        <p:spPr bwMode="auto">
          <a:xfrm>
            <a:off x="4427538" y="2492375"/>
            <a:ext cx="1512887" cy="720725"/>
          </a:xfrm>
          <a:prstGeom prst="ellipse">
            <a:avLst/>
          </a:prstGeom>
          <a:noFill/>
          <a:ln w="19050">
            <a:solidFill>
              <a:srgbClr val="DEA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328" name="Oval 8"/>
          <p:cNvSpPr>
            <a:spLocks noChangeArrowheads="1"/>
          </p:cNvSpPr>
          <p:nvPr/>
        </p:nvSpPr>
        <p:spPr bwMode="auto">
          <a:xfrm>
            <a:off x="6011863" y="2420938"/>
            <a:ext cx="1223962" cy="720725"/>
          </a:xfrm>
          <a:prstGeom prst="ellipse">
            <a:avLst/>
          </a:prstGeom>
          <a:noFill/>
          <a:ln w="19050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600422" y="1264950"/>
            <a:ext cx="23743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70C0"/>
                </a:solidFill>
              </a:rPr>
              <a:t>inhibice tvorby </a:t>
            </a:r>
          </a:p>
          <a:p>
            <a:r>
              <a:rPr lang="cs-CZ" sz="1600" b="1" dirty="0" err="1" smtClean="0">
                <a:solidFill>
                  <a:srgbClr val="0070C0"/>
                </a:solidFill>
              </a:rPr>
              <a:t>genotox</a:t>
            </a:r>
            <a:r>
              <a:rPr lang="cs-CZ" sz="1600" b="1" dirty="0" smtClean="0">
                <a:solidFill>
                  <a:srgbClr val="0070C0"/>
                </a:solidFill>
              </a:rPr>
              <a:t>. intermediátů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468300" y="1124744"/>
            <a:ext cx="20168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DEA900"/>
                </a:solidFill>
              </a:rPr>
              <a:t>inhibice 3. fáze</a:t>
            </a:r>
          </a:p>
          <a:p>
            <a:r>
              <a:rPr lang="cs-CZ" sz="1600" b="1" dirty="0" smtClean="0">
                <a:solidFill>
                  <a:srgbClr val="DEA900"/>
                </a:solidFill>
              </a:rPr>
              <a:t>biotransformace</a:t>
            </a:r>
          </a:p>
          <a:p>
            <a:r>
              <a:rPr lang="cs-CZ" sz="1600" b="1" dirty="0" smtClean="0">
                <a:solidFill>
                  <a:srgbClr val="DEA900"/>
                </a:solidFill>
              </a:rPr>
              <a:t>(snížení resistence</a:t>
            </a:r>
          </a:p>
          <a:p>
            <a:r>
              <a:rPr lang="cs-CZ" sz="1600" b="1" dirty="0" smtClean="0">
                <a:solidFill>
                  <a:srgbClr val="DEA900"/>
                </a:solidFill>
              </a:rPr>
              <a:t>rakovin. buněk)</a:t>
            </a:r>
            <a:endParaRPr lang="cs-CZ" sz="1600" b="1" dirty="0">
              <a:solidFill>
                <a:srgbClr val="DEA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5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700375" y="404664"/>
            <a:ext cx="81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MECHANISMY PROTEKTIVNÍCH VLASTNOSTÍ RESVERATROLU</a:t>
            </a:r>
          </a:p>
        </p:txBody>
      </p:sp>
      <p:pic>
        <p:nvPicPr>
          <p:cNvPr id="185349" name="Picture 5" descr="Obr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675"/>
            <a:ext cx="4643438" cy="415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350" name="Oval 6"/>
          <p:cNvSpPr>
            <a:spLocks noChangeArrowheads="1"/>
          </p:cNvSpPr>
          <p:nvPr/>
        </p:nvSpPr>
        <p:spPr bwMode="auto">
          <a:xfrm>
            <a:off x="0" y="3068638"/>
            <a:ext cx="684213" cy="7207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351" name="Oval 7"/>
          <p:cNvSpPr>
            <a:spLocks noChangeArrowheads="1"/>
          </p:cNvSpPr>
          <p:nvPr/>
        </p:nvSpPr>
        <p:spPr bwMode="auto">
          <a:xfrm>
            <a:off x="2124075" y="3141663"/>
            <a:ext cx="863600" cy="7207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85352" name="Picture 8" descr="Obr-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1844675"/>
            <a:ext cx="4392612" cy="412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5848350" y="1286461"/>
            <a:ext cx="25619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600" b="1" dirty="0">
                <a:solidFill>
                  <a:srgbClr val="0070C0"/>
                </a:solidFill>
                <a:cs typeface="Arial" pitchFamily="34" charset="0"/>
              </a:rPr>
              <a:t>aktivační vlastnosti </a:t>
            </a:r>
            <a:r>
              <a:rPr lang="cs-CZ" altLang="cs-CZ" sz="1600" b="1" dirty="0" smtClean="0">
                <a:solidFill>
                  <a:srgbClr val="0070C0"/>
                </a:solidFill>
                <a:cs typeface="Arial" pitchFamily="34" charset="0"/>
              </a:rPr>
              <a:t>RES</a:t>
            </a:r>
          </a:p>
          <a:p>
            <a:pPr eaLnBrk="1" hangingPunct="1"/>
            <a:r>
              <a:rPr lang="cs-CZ" altLang="cs-CZ" sz="1600" b="1" dirty="0" smtClean="0">
                <a:solidFill>
                  <a:srgbClr val="0070C0"/>
                </a:solidFill>
                <a:cs typeface="Arial" pitchFamily="34" charset="0"/>
              </a:rPr>
              <a:t>(modulace </a:t>
            </a:r>
            <a:r>
              <a:rPr lang="cs-CZ" altLang="cs-CZ" sz="1600" b="1" dirty="0" err="1" smtClean="0">
                <a:solidFill>
                  <a:srgbClr val="0070C0"/>
                </a:solidFill>
                <a:cs typeface="Arial" pitchFamily="34" charset="0"/>
              </a:rPr>
              <a:t>apoptózy</a:t>
            </a:r>
            <a:r>
              <a:rPr lang="cs-CZ" altLang="cs-CZ" sz="1600" b="1" dirty="0" smtClean="0">
                <a:solidFill>
                  <a:srgbClr val="0070C0"/>
                </a:solidFill>
                <a:cs typeface="Arial" pitchFamily="34" charset="0"/>
              </a:rPr>
              <a:t>)</a:t>
            </a:r>
            <a:endParaRPr lang="cs-CZ" altLang="cs-CZ" sz="16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185354" name="Text Box 10"/>
          <p:cNvSpPr txBox="1">
            <a:spLocks noChangeArrowheads="1"/>
          </p:cNvSpPr>
          <p:nvPr/>
        </p:nvSpPr>
        <p:spPr bwMode="auto">
          <a:xfrm>
            <a:off x="1691680" y="1409571"/>
            <a:ext cx="28520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600" b="1" dirty="0">
                <a:solidFill>
                  <a:srgbClr val="0070C0"/>
                </a:solidFill>
                <a:cs typeface="Arial" pitchFamily="34" charset="0"/>
              </a:rPr>
              <a:t>protizánětlivá aktivita RES</a:t>
            </a:r>
          </a:p>
        </p:txBody>
      </p:sp>
    </p:spTree>
    <p:extLst>
      <p:ext uri="{BB962C8B-B14F-4D97-AF65-F5344CB8AC3E}">
        <p14:creationId xmlns:p14="http://schemas.microsoft.com/office/powerpoint/2010/main" val="269076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395536" y="332656"/>
            <a:ext cx="831716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PREVENCE / BLOKOVÁNÍ RAKOVINY PROSTATY XENOBIOTIKY Z POTRAVY (regulátory buněčného </a:t>
            </a:r>
            <a:r>
              <a:rPr lang="cs-CZ" altLang="cs-CZ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signálování</a:t>
            </a:r>
            <a:r>
              <a:rPr lang="cs-CZ" alt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 a </a:t>
            </a:r>
            <a:r>
              <a:rPr lang="cs-CZ" alt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buněčného </a:t>
            </a:r>
            <a:r>
              <a:rPr lang="cs-CZ" alt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cyklu)</a:t>
            </a:r>
          </a:p>
        </p:txBody>
      </p:sp>
      <p:pic>
        <p:nvPicPr>
          <p:cNvPr id="186373" name="Picture 5" descr="Obr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964613" cy="393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75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0" y="288845"/>
            <a:ext cx="91440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PREVENCE / BLOKOVÁNÍ RAKOVINY PROSTATY XENOBIOTIKY Z </a:t>
            </a:r>
            <a:r>
              <a:rPr lang="cs-CZ" altLang="cs-CZ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POTRAVY NEBO LÉČIVY </a:t>
            </a:r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(</a:t>
            </a:r>
            <a:r>
              <a:rPr lang="cs-CZ" altLang="cs-CZ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regulátory buněčného </a:t>
            </a:r>
            <a:r>
              <a:rPr lang="cs-CZ" altLang="cs-CZ" sz="1800" b="1" dirty="0" err="1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signálování</a:t>
            </a:r>
            <a:r>
              <a:rPr lang="cs-CZ" altLang="cs-CZ" sz="18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 a bun. cyklu</a:t>
            </a:r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)</a:t>
            </a:r>
          </a:p>
        </p:txBody>
      </p:sp>
      <p:pic>
        <p:nvPicPr>
          <p:cNvPr id="188421" name="Picture 5" descr="Obr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84313"/>
            <a:ext cx="3671887" cy="464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8422" name="Picture 6" descr="Obr-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84313"/>
            <a:ext cx="3989388" cy="455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231231" y="1188510"/>
            <a:ext cx="38427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solidFill>
                  <a:srgbClr val="0070C0"/>
                </a:solidFill>
              </a:rPr>
              <a:t>synt</a:t>
            </a:r>
            <a:r>
              <a:rPr lang="cs-CZ" sz="1600" dirty="0" smtClean="0">
                <a:solidFill>
                  <a:srgbClr val="0070C0"/>
                </a:solidFill>
              </a:rPr>
              <a:t>. inhibitory </a:t>
            </a:r>
            <a:r>
              <a:rPr lang="cs-CZ" sz="1600" dirty="0" err="1" smtClean="0">
                <a:solidFill>
                  <a:srgbClr val="0070C0"/>
                </a:solidFill>
              </a:rPr>
              <a:t>tyrosinkináz</a:t>
            </a:r>
            <a:r>
              <a:rPr lang="cs-CZ" sz="1600" dirty="0" smtClean="0">
                <a:solidFill>
                  <a:srgbClr val="0070C0"/>
                </a:solidFill>
              </a:rPr>
              <a:t>, </a:t>
            </a:r>
            <a:r>
              <a:rPr lang="cs-CZ" sz="1600" dirty="0" err="1" smtClean="0">
                <a:solidFill>
                  <a:srgbClr val="0070C0"/>
                </a:solidFill>
              </a:rPr>
              <a:t>kurkumin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487408" y="2817926"/>
            <a:ext cx="16161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inhibitory MAP</a:t>
            </a:r>
          </a:p>
          <a:p>
            <a:r>
              <a:rPr lang="cs-CZ" sz="1600" dirty="0" smtClean="0">
                <a:solidFill>
                  <a:srgbClr val="0070C0"/>
                </a:solidFill>
              </a:rPr>
              <a:t> kináz</a:t>
            </a:r>
            <a:endParaRPr lang="cs-CZ" sz="1600" dirty="0">
              <a:solidFill>
                <a:srgbClr val="0070C0"/>
              </a:solidFill>
            </a:endParaRPr>
          </a:p>
        </p:txBody>
      </p:sp>
      <p:cxnSp>
        <p:nvCxnSpPr>
          <p:cNvPr id="4" name="Přímá spojnice 3"/>
          <p:cNvCxnSpPr/>
          <p:nvPr/>
        </p:nvCxnSpPr>
        <p:spPr bwMode="auto">
          <a:xfrm flipH="1">
            <a:off x="2987824" y="1585734"/>
            <a:ext cx="432048" cy="115074"/>
          </a:xfrm>
          <a:prstGeom prst="line">
            <a:avLst/>
          </a:prstGeom>
          <a:ln w="22225"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 bwMode="auto">
          <a:xfrm flipH="1" flipV="1">
            <a:off x="3020128" y="3122697"/>
            <a:ext cx="399744" cy="2906"/>
          </a:xfrm>
          <a:prstGeom prst="line">
            <a:avLst/>
          </a:prstGeom>
          <a:ln w="22225"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 bwMode="auto">
          <a:xfrm flipV="1">
            <a:off x="3020128" y="2990016"/>
            <a:ext cx="1" cy="279627"/>
          </a:xfrm>
          <a:prstGeom prst="line">
            <a:avLst/>
          </a:prstGeom>
          <a:ln w="22225"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 bwMode="auto">
          <a:xfrm flipH="1" flipV="1">
            <a:off x="2951332" y="1553917"/>
            <a:ext cx="84467" cy="279626"/>
          </a:xfrm>
          <a:prstGeom prst="line">
            <a:avLst/>
          </a:prstGeom>
          <a:ln w="22225"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050062" y="4186954"/>
            <a:ext cx="1043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>
                <a:solidFill>
                  <a:srgbClr val="0070C0"/>
                </a:solidFill>
              </a:rPr>
              <a:t>kurkumin</a:t>
            </a:r>
            <a:endParaRPr lang="cs-CZ" sz="1600" dirty="0">
              <a:solidFill>
                <a:srgbClr val="0070C0"/>
              </a:solidFill>
            </a:endParaRPr>
          </a:p>
        </p:txBody>
      </p:sp>
      <p:cxnSp>
        <p:nvCxnSpPr>
          <p:cNvPr id="12" name="Přímá spojnice 11"/>
          <p:cNvCxnSpPr/>
          <p:nvPr/>
        </p:nvCxnSpPr>
        <p:spPr bwMode="auto">
          <a:xfrm flipH="1" flipV="1">
            <a:off x="3650318" y="4383797"/>
            <a:ext cx="399744" cy="2906"/>
          </a:xfrm>
          <a:prstGeom prst="line">
            <a:avLst/>
          </a:prstGeom>
          <a:ln w="22225"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 bwMode="auto">
          <a:xfrm flipV="1">
            <a:off x="3653669" y="4245881"/>
            <a:ext cx="1" cy="279627"/>
          </a:xfrm>
          <a:prstGeom prst="line">
            <a:avLst/>
          </a:prstGeom>
          <a:ln w="22225">
            <a:headEnd type="none" w="med" len="med"/>
            <a:tailEnd type="none" w="med" len="med"/>
          </a:ln>
          <a:ex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00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539552" y="476250"/>
            <a:ext cx="86044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PREVENCE / BLOKOVÁNÍ RAKOVINY PROSTATY XENOBIOTIKY Z POTRAVY (regulátory buněčného </a:t>
            </a:r>
            <a:r>
              <a:rPr lang="cs-CZ" altLang="cs-CZ" sz="2000" b="1" dirty="0" err="1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signálování</a:t>
            </a:r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 a bun. cyklu)</a:t>
            </a:r>
          </a:p>
        </p:txBody>
      </p:sp>
      <p:pic>
        <p:nvPicPr>
          <p:cNvPr id="187397" name="Picture 5" descr="Obr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84313"/>
            <a:ext cx="7018338" cy="464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56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2195513" y="1557338"/>
            <a:ext cx="4732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UČIT SE, UČIT SE, UČIT SE</a:t>
            </a:r>
          </a:p>
        </p:txBody>
      </p:sp>
    </p:spTree>
    <p:extLst>
      <p:ext uri="{BB962C8B-B14F-4D97-AF65-F5344CB8AC3E}">
        <p14:creationId xmlns:p14="http://schemas.microsoft.com/office/powerpoint/2010/main" val="39818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451859" y="247962"/>
            <a:ext cx="867645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IN VITRO SCREENING </a:t>
            </a:r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CHEMOPROTEKTIVNÍCH VLASTNOSTÍ </a:t>
            </a:r>
            <a:r>
              <a:rPr lang="cs-CZ" altLang="cs-CZ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XENOBIOTIK (přírodních směsí, jejich chromatografických frakcí nebo individuálních látek)</a:t>
            </a:r>
            <a:endParaRPr lang="cs-CZ" altLang="cs-CZ" sz="2000" b="1" dirty="0">
              <a:solidFill>
                <a:srgbClr val="FF0000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pic>
        <p:nvPicPr>
          <p:cNvPr id="17920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387" y="1380931"/>
            <a:ext cx="6121400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9206" name="Group 6"/>
          <p:cNvGrpSpPr>
            <a:grpSpLocks/>
          </p:cNvGrpSpPr>
          <p:nvPr/>
        </p:nvGrpSpPr>
        <p:grpSpPr bwMode="auto">
          <a:xfrm>
            <a:off x="1935762" y="741962"/>
            <a:ext cx="5160962" cy="5835650"/>
            <a:chOff x="1273" y="295"/>
            <a:chExt cx="3251" cy="3676"/>
          </a:xfrm>
        </p:grpSpPr>
        <p:sp>
          <p:nvSpPr>
            <p:cNvPr id="179207" name="AutoShape 7"/>
            <p:cNvSpPr>
              <a:spLocks noChangeAspect="1" noChangeArrowheads="1" noTextEdit="1"/>
            </p:cNvSpPr>
            <p:nvPr/>
          </p:nvSpPr>
          <p:spPr bwMode="auto">
            <a:xfrm>
              <a:off x="1273" y="295"/>
              <a:ext cx="3214" cy="3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08" name="Rectangle 8"/>
            <p:cNvSpPr>
              <a:spLocks noChangeArrowheads="1"/>
            </p:cNvSpPr>
            <p:nvPr/>
          </p:nvSpPr>
          <p:spPr bwMode="auto">
            <a:xfrm>
              <a:off x="1371" y="783"/>
              <a:ext cx="80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1. Antimutagenita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09" name="Rectangle 9"/>
            <p:cNvSpPr>
              <a:spLocks noChangeArrowheads="1"/>
            </p:cNvSpPr>
            <p:nvPr/>
          </p:nvSpPr>
          <p:spPr bwMode="auto">
            <a:xfrm>
              <a:off x="3079" y="783"/>
              <a:ext cx="8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Pozitivní mutagen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0" name="Rectangle 10"/>
            <p:cNvSpPr>
              <a:spLocks noChangeArrowheads="1"/>
            </p:cNvSpPr>
            <p:nvPr/>
          </p:nvSpPr>
          <p:spPr bwMode="auto">
            <a:xfrm>
              <a:off x="3079" y="884"/>
              <a:ext cx="7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+ testovaná látka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1" name="Rectangle 11"/>
            <p:cNvSpPr>
              <a:spLocks noChangeArrowheads="1"/>
            </p:cNvSpPr>
            <p:nvPr/>
          </p:nvSpPr>
          <p:spPr bwMode="auto">
            <a:xfrm>
              <a:off x="3079" y="1121"/>
              <a:ext cx="129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detekce : Ames, umu test aj.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2" name="Rectangle 12"/>
            <p:cNvSpPr>
              <a:spLocks noChangeArrowheads="1"/>
            </p:cNvSpPr>
            <p:nvPr/>
          </p:nvSpPr>
          <p:spPr bwMode="auto">
            <a:xfrm>
              <a:off x="1347" y="1341"/>
              <a:ext cx="85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2. Inhibice enzymů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3" name="Rectangle 13"/>
            <p:cNvSpPr>
              <a:spLocks noChangeArrowheads="1"/>
            </p:cNvSpPr>
            <p:nvPr/>
          </p:nvSpPr>
          <p:spPr bwMode="auto">
            <a:xfrm>
              <a:off x="1347" y="1442"/>
              <a:ext cx="101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 mtabolické aktivace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4" name="Rectangle 14"/>
            <p:cNvSpPr>
              <a:spLocks noChangeArrowheads="1"/>
            </p:cNvSpPr>
            <p:nvPr/>
          </p:nvSpPr>
          <p:spPr bwMode="auto">
            <a:xfrm>
              <a:off x="1347" y="1840"/>
              <a:ext cx="11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3. Indukce detoxikačních 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5" name="Rectangle 15"/>
            <p:cNvSpPr>
              <a:spLocks noChangeArrowheads="1"/>
            </p:cNvSpPr>
            <p:nvPr/>
          </p:nvSpPr>
          <p:spPr bwMode="auto">
            <a:xfrm>
              <a:off x="1347" y="1941"/>
              <a:ext cx="16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 enzymů (2. fáze biotransformace)</a:t>
              </a:r>
              <a:endParaRPr lang="cs-CZ" altLang="cs-CZ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6" name="Rectangle 16"/>
            <p:cNvSpPr>
              <a:spLocks noChangeArrowheads="1"/>
            </p:cNvSpPr>
            <p:nvPr/>
          </p:nvSpPr>
          <p:spPr bwMode="auto">
            <a:xfrm>
              <a:off x="1347" y="2160"/>
              <a:ext cx="104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4. Antioxidační aktivita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7" name="Rectangle 17"/>
            <p:cNvSpPr>
              <a:spLocks noChangeArrowheads="1"/>
            </p:cNvSpPr>
            <p:nvPr/>
          </p:nvSpPr>
          <p:spPr bwMode="auto">
            <a:xfrm>
              <a:off x="1347" y="2638"/>
              <a:ext cx="123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5. Protektivita proti inhibici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8" name="Rectangle 18"/>
            <p:cNvSpPr>
              <a:spLocks noChangeArrowheads="1"/>
            </p:cNvSpPr>
            <p:nvPr/>
          </p:nvSpPr>
          <p:spPr bwMode="auto">
            <a:xfrm>
              <a:off x="1347" y="2739"/>
              <a:ext cx="129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 mezibuněčné komunikace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19" name="Rectangle 19"/>
            <p:cNvSpPr>
              <a:spLocks noChangeArrowheads="1"/>
            </p:cNvSpPr>
            <p:nvPr/>
          </p:nvSpPr>
          <p:spPr bwMode="auto">
            <a:xfrm>
              <a:off x="1347" y="2840"/>
              <a:ext cx="39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 (GJIC)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0" name="Rectangle 20"/>
            <p:cNvSpPr>
              <a:spLocks noChangeArrowheads="1"/>
            </p:cNvSpPr>
            <p:nvPr/>
          </p:nvSpPr>
          <p:spPr bwMode="auto">
            <a:xfrm>
              <a:off x="1347" y="3361"/>
              <a:ext cx="117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6. Antiproliferační aktivita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1" name="Rectangle 21"/>
            <p:cNvSpPr>
              <a:spLocks noChangeArrowheads="1"/>
            </p:cNvSpPr>
            <p:nvPr/>
          </p:nvSpPr>
          <p:spPr bwMode="auto">
            <a:xfrm>
              <a:off x="3071" y="1341"/>
              <a:ext cx="109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Inhibice CYP1A  aktivity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2" name="Rectangle 22"/>
            <p:cNvSpPr>
              <a:spLocks noChangeArrowheads="1"/>
            </p:cNvSpPr>
            <p:nvPr/>
          </p:nvSpPr>
          <p:spPr bwMode="auto">
            <a:xfrm>
              <a:off x="3071" y="1442"/>
              <a:ext cx="96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(např. inhibice EROD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3" name="Rectangle 23"/>
            <p:cNvSpPr>
              <a:spLocks noChangeArrowheads="1"/>
            </p:cNvSpPr>
            <p:nvPr/>
          </p:nvSpPr>
          <p:spPr bwMode="auto">
            <a:xfrm>
              <a:off x="3071" y="1543"/>
              <a:ext cx="113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 jaterních mikrosomech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4" name="Rectangle 24"/>
            <p:cNvSpPr>
              <a:spLocks noChangeArrowheads="1"/>
            </p:cNvSpPr>
            <p:nvPr/>
          </p:nvSpPr>
          <p:spPr bwMode="auto">
            <a:xfrm>
              <a:off x="3071" y="1635"/>
              <a:ext cx="12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nebo v </a:t>
              </a:r>
              <a:r>
                <a:rPr lang="cs-CZ" altLang="cs-CZ" sz="1200" b="1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hepatoma</a:t>
              </a:r>
              <a:r>
                <a:rPr lang="cs-CZ" altLang="cs-CZ" sz="12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buňkách</a:t>
              </a:r>
              <a:endParaRPr lang="cs-CZ" altLang="cs-CZ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5" name="Rectangle 25"/>
            <p:cNvSpPr>
              <a:spLocks noChangeArrowheads="1"/>
            </p:cNvSpPr>
            <p:nvPr/>
          </p:nvSpPr>
          <p:spPr bwMode="auto">
            <a:xfrm>
              <a:off x="3071" y="1840"/>
              <a:ext cx="100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Indukce GST,  UDPGT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6" name="Rectangle 26"/>
            <p:cNvSpPr>
              <a:spLocks noChangeArrowheads="1"/>
            </p:cNvSpPr>
            <p:nvPr/>
          </p:nvSpPr>
          <p:spPr bwMode="auto">
            <a:xfrm>
              <a:off x="3071" y="1941"/>
              <a:ext cx="95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 hepatoma buňkách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7" name="Rectangle 27"/>
            <p:cNvSpPr>
              <a:spLocks noChangeArrowheads="1"/>
            </p:cNvSpPr>
            <p:nvPr/>
          </p:nvSpPr>
          <p:spPr bwMode="auto">
            <a:xfrm>
              <a:off x="3071" y="2160"/>
              <a:ext cx="120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Inhibice lipidní peroxidace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8" name="Rectangle 28"/>
            <p:cNvSpPr>
              <a:spLocks noChangeArrowheads="1"/>
            </p:cNvSpPr>
            <p:nvPr/>
          </p:nvSpPr>
          <p:spPr bwMode="auto">
            <a:xfrm>
              <a:off x="3071" y="2261"/>
              <a:ext cx="105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Inhibice produkce ROS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29" name="Rectangle 29"/>
            <p:cNvSpPr>
              <a:spLocks noChangeArrowheads="1"/>
            </p:cNvSpPr>
            <p:nvPr/>
          </p:nvSpPr>
          <p:spPr bwMode="auto">
            <a:xfrm>
              <a:off x="3071" y="2362"/>
              <a:ext cx="12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Inhibice některých enzymů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0" name="Rectangle 30"/>
            <p:cNvSpPr>
              <a:spLocks noChangeArrowheads="1"/>
            </p:cNvSpPr>
            <p:nvPr/>
          </p:nvSpPr>
          <p:spPr bwMode="auto">
            <a:xfrm>
              <a:off x="3071" y="2454"/>
              <a:ext cx="124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             produkujících ROS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1" name="Rectangle 31"/>
            <p:cNvSpPr>
              <a:spLocks noChangeArrowheads="1"/>
            </p:cNvSpPr>
            <p:nvPr/>
          </p:nvSpPr>
          <p:spPr bwMode="auto">
            <a:xfrm>
              <a:off x="3071" y="2638"/>
              <a:ext cx="113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Modelový inhibitor GJIC 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2" name="Rectangle 32"/>
            <p:cNvSpPr>
              <a:spLocks noChangeArrowheads="1"/>
            </p:cNvSpPr>
            <p:nvPr/>
          </p:nvSpPr>
          <p:spPr bwMode="auto">
            <a:xfrm>
              <a:off x="3071" y="2739"/>
              <a:ext cx="80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+ testovaná látka 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3" name="Rectangle 33"/>
            <p:cNvSpPr>
              <a:spLocks noChangeArrowheads="1"/>
            </p:cNvSpPr>
            <p:nvPr/>
          </p:nvSpPr>
          <p:spPr bwMode="auto">
            <a:xfrm>
              <a:off x="3071" y="3361"/>
              <a:ext cx="84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modelový mitogen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4" name="Rectangle 34"/>
            <p:cNvSpPr>
              <a:spLocks noChangeArrowheads="1"/>
            </p:cNvSpPr>
            <p:nvPr/>
          </p:nvSpPr>
          <p:spPr bwMode="auto">
            <a:xfrm>
              <a:off x="3071" y="3462"/>
              <a:ext cx="7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+ testovaná látka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5" name="Rectangle 35"/>
            <p:cNvSpPr>
              <a:spLocks noChangeArrowheads="1"/>
            </p:cNvSpPr>
            <p:nvPr/>
          </p:nvSpPr>
          <p:spPr bwMode="auto">
            <a:xfrm>
              <a:off x="3071" y="3654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6" name="Rectangle 36"/>
            <p:cNvSpPr>
              <a:spLocks noChangeArrowheads="1"/>
            </p:cNvSpPr>
            <p:nvPr/>
          </p:nvSpPr>
          <p:spPr bwMode="auto">
            <a:xfrm>
              <a:off x="3658" y="3755"/>
              <a:ext cx="496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značeného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7" name="Rectangle 37"/>
            <p:cNvSpPr>
              <a:spLocks noChangeArrowheads="1"/>
            </p:cNvSpPr>
            <p:nvPr/>
          </p:nvSpPr>
          <p:spPr bwMode="auto">
            <a:xfrm>
              <a:off x="3071" y="3856"/>
              <a:ext cx="51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thymidinu, 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8" name="Rectangle 38"/>
            <p:cNvSpPr>
              <a:spLocks noChangeArrowheads="1"/>
            </p:cNvSpPr>
            <p:nvPr/>
          </p:nvSpPr>
          <p:spPr bwMode="auto">
            <a:xfrm>
              <a:off x="3117" y="3654"/>
              <a:ext cx="140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tanovení parametrů proliferace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39" name="Rectangle 39"/>
            <p:cNvSpPr>
              <a:spLocks noChangeArrowheads="1"/>
            </p:cNvSpPr>
            <p:nvPr/>
          </p:nvSpPr>
          <p:spPr bwMode="auto">
            <a:xfrm>
              <a:off x="3071" y="3755"/>
              <a:ext cx="60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(inkorporace 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40" name="Rectangle 40"/>
            <p:cNvSpPr>
              <a:spLocks noChangeArrowheads="1"/>
            </p:cNvSpPr>
            <p:nvPr/>
          </p:nvSpPr>
          <p:spPr bwMode="auto">
            <a:xfrm>
              <a:off x="3566" y="3856"/>
              <a:ext cx="88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počty buněk apod.)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41" name="Rectangle 41"/>
            <p:cNvSpPr>
              <a:spLocks noChangeArrowheads="1"/>
            </p:cNvSpPr>
            <p:nvPr/>
          </p:nvSpPr>
          <p:spPr bwMode="auto">
            <a:xfrm>
              <a:off x="3071" y="2974"/>
              <a:ext cx="99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detekce inhibice GJIC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42" name="Rectangle 42"/>
            <p:cNvSpPr>
              <a:spLocks noChangeArrowheads="1"/>
            </p:cNvSpPr>
            <p:nvPr/>
          </p:nvSpPr>
          <p:spPr bwMode="auto">
            <a:xfrm>
              <a:off x="3071" y="3075"/>
              <a:ext cx="95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(např. v epiteliálních 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43" name="Rectangle 43"/>
            <p:cNvSpPr>
              <a:spLocks noChangeArrowheads="1"/>
            </p:cNvSpPr>
            <p:nvPr/>
          </p:nvSpPr>
          <p:spPr bwMode="auto">
            <a:xfrm>
              <a:off x="3071" y="3176"/>
              <a:ext cx="8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/>
              <a:r>
                <a:rPr lang="cs-CZ" altLang="cs-CZ" sz="1200" b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buňkách WB-F344)</a:t>
              </a:r>
              <a:endParaRPr lang="cs-CZ" altLang="cs-CZ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244" name="Line 44"/>
            <p:cNvSpPr>
              <a:spLocks noChangeShapeType="1"/>
            </p:cNvSpPr>
            <p:nvPr/>
          </p:nvSpPr>
          <p:spPr bwMode="auto">
            <a:xfrm>
              <a:off x="3442" y="986"/>
              <a:ext cx="1" cy="1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45" name="Freeform 45"/>
            <p:cNvSpPr>
              <a:spLocks/>
            </p:cNvSpPr>
            <p:nvPr/>
          </p:nvSpPr>
          <p:spPr bwMode="auto">
            <a:xfrm>
              <a:off x="3415" y="1054"/>
              <a:ext cx="53" cy="58"/>
            </a:xfrm>
            <a:custGeom>
              <a:avLst/>
              <a:gdLst>
                <a:gd name="T0" fmla="*/ 27 w 53"/>
                <a:gd name="T1" fmla="*/ 58 h 58"/>
                <a:gd name="T2" fmla="*/ 53 w 53"/>
                <a:gd name="T3" fmla="*/ 0 h 58"/>
                <a:gd name="T4" fmla="*/ 53 w 53"/>
                <a:gd name="T5" fmla="*/ 0 h 58"/>
                <a:gd name="T6" fmla="*/ 48 w 53"/>
                <a:gd name="T7" fmla="*/ 0 h 58"/>
                <a:gd name="T8" fmla="*/ 48 w 53"/>
                <a:gd name="T9" fmla="*/ 0 h 58"/>
                <a:gd name="T10" fmla="*/ 42 w 53"/>
                <a:gd name="T11" fmla="*/ 5 h 58"/>
                <a:gd name="T12" fmla="*/ 42 w 53"/>
                <a:gd name="T13" fmla="*/ 5 h 58"/>
                <a:gd name="T14" fmla="*/ 37 w 53"/>
                <a:gd name="T15" fmla="*/ 5 h 58"/>
                <a:gd name="T16" fmla="*/ 32 w 53"/>
                <a:gd name="T17" fmla="*/ 5 h 58"/>
                <a:gd name="T18" fmla="*/ 32 w 53"/>
                <a:gd name="T19" fmla="*/ 5 h 58"/>
                <a:gd name="T20" fmla="*/ 27 w 53"/>
                <a:gd name="T21" fmla="*/ 5 h 58"/>
                <a:gd name="T22" fmla="*/ 27 w 53"/>
                <a:gd name="T23" fmla="*/ 5 h 58"/>
                <a:gd name="T24" fmla="*/ 21 w 53"/>
                <a:gd name="T25" fmla="*/ 5 h 58"/>
                <a:gd name="T26" fmla="*/ 16 w 53"/>
                <a:gd name="T27" fmla="*/ 5 h 58"/>
                <a:gd name="T28" fmla="*/ 16 w 53"/>
                <a:gd name="T29" fmla="*/ 5 h 58"/>
                <a:gd name="T30" fmla="*/ 11 w 53"/>
                <a:gd name="T31" fmla="*/ 5 h 58"/>
                <a:gd name="T32" fmla="*/ 11 w 53"/>
                <a:gd name="T33" fmla="*/ 0 h 58"/>
                <a:gd name="T34" fmla="*/ 5 w 53"/>
                <a:gd name="T35" fmla="*/ 0 h 58"/>
                <a:gd name="T36" fmla="*/ 0 w 53"/>
                <a:gd name="T37" fmla="*/ 0 h 58"/>
                <a:gd name="T38" fmla="*/ 27 w 53"/>
                <a:gd name="T39" fmla="*/ 58 h 58"/>
                <a:gd name="T40" fmla="*/ 27 w 53"/>
                <a:gd name="T41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" h="58">
                  <a:moveTo>
                    <a:pt x="27" y="58"/>
                  </a:moveTo>
                  <a:lnTo>
                    <a:pt x="53" y="0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7" y="5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1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1" y="5"/>
                  </a:lnTo>
                  <a:lnTo>
                    <a:pt x="11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27" y="58"/>
                  </a:lnTo>
                  <a:lnTo>
                    <a:pt x="27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46" name="Line 46"/>
            <p:cNvSpPr>
              <a:spLocks noChangeShapeType="1"/>
            </p:cNvSpPr>
            <p:nvPr/>
          </p:nvSpPr>
          <p:spPr bwMode="auto">
            <a:xfrm>
              <a:off x="3442" y="2842"/>
              <a:ext cx="1" cy="12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47" name="Freeform 47"/>
            <p:cNvSpPr>
              <a:spLocks/>
            </p:cNvSpPr>
            <p:nvPr/>
          </p:nvSpPr>
          <p:spPr bwMode="auto">
            <a:xfrm>
              <a:off x="3415" y="2910"/>
              <a:ext cx="53" cy="58"/>
            </a:xfrm>
            <a:custGeom>
              <a:avLst/>
              <a:gdLst>
                <a:gd name="T0" fmla="*/ 27 w 53"/>
                <a:gd name="T1" fmla="*/ 58 h 58"/>
                <a:gd name="T2" fmla="*/ 53 w 53"/>
                <a:gd name="T3" fmla="*/ 0 h 58"/>
                <a:gd name="T4" fmla="*/ 53 w 53"/>
                <a:gd name="T5" fmla="*/ 0 h 58"/>
                <a:gd name="T6" fmla="*/ 48 w 53"/>
                <a:gd name="T7" fmla="*/ 0 h 58"/>
                <a:gd name="T8" fmla="*/ 48 w 53"/>
                <a:gd name="T9" fmla="*/ 0 h 58"/>
                <a:gd name="T10" fmla="*/ 42 w 53"/>
                <a:gd name="T11" fmla="*/ 5 h 58"/>
                <a:gd name="T12" fmla="*/ 42 w 53"/>
                <a:gd name="T13" fmla="*/ 5 h 58"/>
                <a:gd name="T14" fmla="*/ 37 w 53"/>
                <a:gd name="T15" fmla="*/ 5 h 58"/>
                <a:gd name="T16" fmla="*/ 32 w 53"/>
                <a:gd name="T17" fmla="*/ 5 h 58"/>
                <a:gd name="T18" fmla="*/ 32 w 53"/>
                <a:gd name="T19" fmla="*/ 5 h 58"/>
                <a:gd name="T20" fmla="*/ 27 w 53"/>
                <a:gd name="T21" fmla="*/ 5 h 58"/>
                <a:gd name="T22" fmla="*/ 27 w 53"/>
                <a:gd name="T23" fmla="*/ 5 h 58"/>
                <a:gd name="T24" fmla="*/ 21 w 53"/>
                <a:gd name="T25" fmla="*/ 5 h 58"/>
                <a:gd name="T26" fmla="*/ 16 w 53"/>
                <a:gd name="T27" fmla="*/ 5 h 58"/>
                <a:gd name="T28" fmla="*/ 16 w 53"/>
                <a:gd name="T29" fmla="*/ 5 h 58"/>
                <a:gd name="T30" fmla="*/ 11 w 53"/>
                <a:gd name="T31" fmla="*/ 5 h 58"/>
                <a:gd name="T32" fmla="*/ 11 w 53"/>
                <a:gd name="T33" fmla="*/ 0 h 58"/>
                <a:gd name="T34" fmla="*/ 5 w 53"/>
                <a:gd name="T35" fmla="*/ 0 h 58"/>
                <a:gd name="T36" fmla="*/ 0 w 53"/>
                <a:gd name="T37" fmla="*/ 0 h 58"/>
                <a:gd name="T38" fmla="*/ 27 w 53"/>
                <a:gd name="T39" fmla="*/ 58 h 58"/>
                <a:gd name="T40" fmla="*/ 27 w 53"/>
                <a:gd name="T41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" h="58">
                  <a:moveTo>
                    <a:pt x="27" y="58"/>
                  </a:moveTo>
                  <a:lnTo>
                    <a:pt x="53" y="0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7" y="5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1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1" y="5"/>
                  </a:lnTo>
                  <a:lnTo>
                    <a:pt x="11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27" y="58"/>
                  </a:lnTo>
                  <a:lnTo>
                    <a:pt x="27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48" name="Line 48"/>
            <p:cNvSpPr>
              <a:spLocks noChangeShapeType="1"/>
            </p:cNvSpPr>
            <p:nvPr/>
          </p:nvSpPr>
          <p:spPr bwMode="auto">
            <a:xfrm>
              <a:off x="3442" y="3552"/>
              <a:ext cx="1" cy="1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49" name="Freeform 49"/>
            <p:cNvSpPr>
              <a:spLocks/>
            </p:cNvSpPr>
            <p:nvPr/>
          </p:nvSpPr>
          <p:spPr bwMode="auto">
            <a:xfrm>
              <a:off x="3415" y="3615"/>
              <a:ext cx="53" cy="58"/>
            </a:xfrm>
            <a:custGeom>
              <a:avLst/>
              <a:gdLst>
                <a:gd name="T0" fmla="*/ 27 w 53"/>
                <a:gd name="T1" fmla="*/ 58 h 58"/>
                <a:gd name="T2" fmla="*/ 53 w 53"/>
                <a:gd name="T3" fmla="*/ 0 h 58"/>
                <a:gd name="T4" fmla="*/ 53 w 53"/>
                <a:gd name="T5" fmla="*/ 0 h 58"/>
                <a:gd name="T6" fmla="*/ 48 w 53"/>
                <a:gd name="T7" fmla="*/ 5 h 58"/>
                <a:gd name="T8" fmla="*/ 48 w 53"/>
                <a:gd name="T9" fmla="*/ 5 h 58"/>
                <a:gd name="T10" fmla="*/ 42 w 53"/>
                <a:gd name="T11" fmla="*/ 5 h 58"/>
                <a:gd name="T12" fmla="*/ 42 w 53"/>
                <a:gd name="T13" fmla="*/ 5 h 58"/>
                <a:gd name="T14" fmla="*/ 37 w 53"/>
                <a:gd name="T15" fmla="*/ 5 h 58"/>
                <a:gd name="T16" fmla="*/ 32 w 53"/>
                <a:gd name="T17" fmla="*/ 5 h 58"/>
                <a:gd name="T18" fmla="*/ 32 w 53"/>
                <a:gd name="T19" fmla="*/ 5 h 58"/>
                <a:gd name="T20" fmla="*/ 27 w 53"/>
                <a:gd name="T21" fmla="*/ 5 h 58"/>
                <a:gd name="T22" fmla="*/ 27 w 53"/>
                <a:gd name="T23" fmla="*/ 5 h 58"/>
                <a:gd name="T24" fmla="*/ 21 w 53"/>
                <a:gd name="T25" fmla="*/ 5 h 58"/>
                <a:gd name="T26" fmla="*/ 16 w 53"/>
                <a:gd name="T27" fmla="*/ 5 h 58"/>
                <a:gd name="T28" fmla="*/ 16 w 53"/>
                <a:gd name="T29" fmla="*/ 5 h 58"/>
                <a:gd name="T30" fmla="*/ 11 w 53"/>
                <a:gd name="T31" fmla="*/ 5 h 58"/>
                <a:gd name="T32" fmla="*/ 11 w 53"/>
                <a:gd name="T33" fmla="*/ 5 h 58"/>
                <a:gd name="T34" fmla="*/ 5 w 53"/>
                <a:gd name="T35" fmla="*/ 5 h 58"/>
                <a:gd name="T36" fmla="*/ 0 w 53"/>
                <a:gd name="T37" fmla="*/ 0 h 58"/>
                <a:gd name="T38" fmla="*/ 27 w 53"/>
                <a:gd name="T39" fmla="*/ 58 h 58"/>
                <a:gd name="T40" fmla="*/ 27 w 53"/>
                <a:gd name="T41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3" h="58">
                  <a:moveTo>
                    <a:pt x="27" y="58"/>
                  </a:moveTo>
                  <a:lnTo>
                    <a:pt x="53" y="0"/>
                  </a:lnTo>
                  <a:lnTo>
                    <a:pt x="53" y="0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2" y="5"/>
                  </a:lnTo>
                  <a:lnTo>
                    <a:pt x="42" y="5"/>
                  </a:lnTo>
                  <a:lnTo>
                    <a:pt x="37" y="5"/>
                  </a:lnTo>
                  <a:lnTo>
                    <a:pt x="32" y="5"/>
                  </a:lnTo>
                  <a:lnTo>
                    <a:pt x="32" y="5"/>
                  </a:lnTo>
                  <a:lnTo>
                    <a:pt x="27" y="5"/>
                  </a:lnTo>
                  <a:lnTo>
                    <a:pt x="27" y="5"/>
                  </a:lnTo>
                  <a:lnTo>
                    <a:pt x="21" y="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27" y="58"/>
                  </a:lnTo>
                  <a:lnTo>
                    <a:pt x="27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50" name="Rectangle 50"/>
            <p:cNvSpPr>
              <a:spLocks noChangeArrowheads="1"/>
            </p:cNvSpPr>
            <p:nvPr/>
          </p:nvSpPr>
          <p:spPr bwMode="auto">
            <a:xfrm>
              <a:off x="1280" y="1296"/>
              <a:ext cx="319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51" name="Rectangle 51"/>
            <p:cNvSpPr>
              <a:spLocks noChangeArrowheads="1"/>
            </p:cNvSpPr>
            <p:nvPr/>
          </p:nvSpPr>
          <p:spPr bwMode="auto">
            <a:xfrm>
              <a:off x="1280" y="1769"/>
              <a:ext cx="3197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52" name="Rectangle 52"/>
            <p:cNvSpPr>
              <a:spLocks noChangeArrowheads="1"/>
            </p:cNvSpPr>
            <p:nvPr/>
          </p:nvSpPr>
          <p:spPr bwMode="auto">
            <a:xfrm>
              <a:off x="1280" y="2090"/>
              <a:ext cx="319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53" name="Rectangle 53"/>
            <p:cNvSpPr>
              <a:spLocks noChangeArrowheads="1"/>
            </p:cNvSpPr>
            <p:nvPr/>
          </p:nvSpPr>
          <p:spPr bwMode="auto">
            <a:xfrm>
              <a:off x="1280" y="2600"/>
              <a:ext cx="3197" cy="1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9254" name="Rectangle 54"/>
            <p:cNvSpPr>
              <a:spLocks noChangeArrowheads="1"/>
            </p:cNvSpPr>
            <p:nvPr/>
          </p:nvSpPr>
          <p:spPr bwMode="auto">
            <a:xfrm>
              <a:off x="1280" y="3310"/>
              <a:ext cx="3197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4" name="Obdélník 53"/>
          <p:cNvSpPr/>
          <p:nvPr/>
        </p:nvSpPr>
        <p:spPr bwMode="auto">
          <a:xfrm>
            <a:off x="938018" y="1276709"/>
            <a:ext cx="7378397" cy="553767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Modulace intracelulárních signálních drah a genové exprese: např.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kurkumin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inhibuje EGFR, HER2, NF-kB, AP-1; EGCG inhibuje NF-kB, AP-1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Modulace buněčného cyklu: </a:t>
            </a:r>
            <a:r>
              <a:rPr kumimoji="0" 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kurkumin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a EGCG indukují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expresi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p21,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p27, snižují expresi modulátorů bun. cyklu (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cyklinů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a 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cdc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Modulace 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apoptózy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(zajímavé např. pro 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proapoptotické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signály v rakovinných buňkách)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Inhibice migrace rakovinných buněk (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gingerol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inhibuje expresi MMP-2 a MMP-9)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Inhibice angiogeneze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Protizánětlivé efekty – inhibice COX-2 (aspirin, 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gingerol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, EGCG, 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resveratrol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aj.)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Modulace metabolismu 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xenobiotik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a 3. fáze biotransformace (např. </a:t>
            </a:r>
            <a:r>
              <a:rPr kumimoji="0" lang="cs-CZ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kurkumin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působí </a:t>
            </a:r>
            <a:r>
              <a:rPr lang="cs-CZ" sz="1800" dirty="0" smtClean="0"/>
              <a:t>snížení exprese </a:t>
            </a:r>
            <a:r>
              <a:rPr kumimoji="0" 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P-glykoproteinu)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570" y="4467155"/>
            <a:ext cx="1661023" cy="65234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255816" y="4936852"/>
            <a:ext cx="8835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[6]-</a:t>
            </a:r>
            <a:r>
              <a:rPr lang="cs-CZ" sz="1000" dirty="0" err="1" smtClean="0"/>
              <a:t>gingerol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92749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395536" y="333375"/>
            <a:ext cx="874846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1. AKTIVACE XRE (transkripční faktor </a:t>
            </a:r>
            <a:r>
              <a:rPr lang="cs-CZ" altLang="cs-CZ" sz="2000" b="1" dirty="0" err="1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AhR</a:t>
            </a:r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) / </a:t>
            </a:r>
          </a:p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 AKTIVACE ARE (transkripční faktor Nrf2)</a:t>
            </a:r>
          </a:p>
        </p:txBody>
      </p:sp>
      <p:pic>
        <p:nvPicPr>
          <p:cNvPr id="180229" name="Picture 5" descr="Obr-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8316913" cy="396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4860032" y="1628775"/>
            <a:ext cx="42130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600" b="1" dirty="0">
                <a:solidFill>
                  <a:srgbClr val="0070C0"/>
                </a:solidFill>
                <a:cs typeface="Arial" pitchFamily="34" charset="0"/>
              </a:rPr>
              <a:t>ANTIOXIDANT RESPONSE ELEMENTS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386596" y="1339824"/>
            <a:ext cx="418095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600" b="1" dirty="0">
                <a:solidFill>
                  <a:srgbClr val="FF0000"/>
                </a:solidFill>
                <a:cs typeface="Arial" pitchFamily="34" charset="0"/>
              </a:rPr>
              <a:t>XENOBIOTICS-RESPONSE ELEMENTS</a:t>
            </a:r>
          </a:p>
        </p:txBody>
      </p:sp>
      <p:sp>
        <p:nvSpPr>
          <p:cNvPr id="180232" name="Oval 8"/>
          <p:cNvSpPr>
            <a:spLocks noChangeArrowheads="1"/>
          </p:cNvSpPr>
          <p:nvPr/>
        </p:nvSpPr>
        <p:spPr bwMode="auto">
          <a:xfrm>
            <a:off x="2555875" y="5157788"/>
            <a:ext cx="1800225" cy="792162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233" name="Oval 9"/>
          <p:cNvSpPr>
            <a:spLocks noChangeArrowheads="1"/>
          </p:cNvSpPr>
          <p:nvPr/>
        </p:nvSpPr>
        <p:spPr bwMode="auto">
          <a:xfrm>
            <a:off x="4067175" y="4437063"/>
            <a:ext cx="1800225" cy="79216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Šipka dolů 1"/>
          <p:cNvSpPr/>
          <p:nvPr/>
        </p:nvSpPr>
        <p:spPr bwMode="auto">
          <a:xfrm>
            <a:off x="5076056" y="2060575"/>
            <a:ext cx="576808" cy="79208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Šipka dolů 8"/>
          <p:cNvSpPr/>
          <p:nvPr/>
        </p:nvSpPr>
        <p:spPr bwMode="auto">
          <a:xfrm>
            <a:off x="360165" y="1696137"/>
            <a:ext cx="576808" cy="792088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828796" y="4761707"/>
            <a:ext cx="1800225" cy="792162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4662799" y="5802686"/>
            <a:ext cx="3026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>
                <a:solidFill>
                  <a:schemeClr val="accent2"/>
                </a:solidFill>
              </a:rPr>
              <a:t>Chemoprotektivní</a:t>
            </a:r>
            <a:r>
              <a:rPr lang="cs-CZ" sz="2000" dirty="0" smtClean="0">
                <a:solidFill>
                  <a:schemeClr val="accent2"/>
                </a:solidFill>
              </a:rPr>
              <a:t> látky:</a:t>
            </a: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chemeClr val="accent2"/>
                </a:solidFill>
              </a:rPr>
              <a:t>inhibitory CYP1</a:t>
            </a: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chemeClr val="accent2"/>
                </a:solidFill>
              </a:rPr>
              <a:t>induktory ARE</a:t>
            </a:r>
            <a:endParaRPr lang="cs-CZ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32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2" name="Text Box 4"/>
          <p:cNvSpPr txBox="1">
            <a:spLocks noChangeArrowheads="1"/>
          </p:cNvSpPr>
          <p:nvPr/>
        </p:nvSpPr>
        <p:spPr bwMode="auto">
          <a:xfrm>
            <a:off x="810419" y="332656"/>
            <a:ext cx="7740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INDUKTORY </a:t>
            </a:r>
            <a:r>
              <a:rPr lang="cs-CZ" alt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1</a:t>
            </a:r>
            <a:r>
              <a:rPr lang="cs-CZ" altLang="cs-CZ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. A 2. FÁZE BIOTRANSFORMACE</a:t>
            </a:r>
          </a:p>
        </p:txBody>
      </p:sp>
      <p:pic>
        <p:nvPicPr>
          <p:cNvPr id="181253" name="Picture 5" descr="Obr-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060575"/>
            <a:ext cx="8281988" cy="399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3276600" y="1484313"/>
            <a:ext cx="609600" cy="3460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XRE</a:t>
            </a:r>
          </a:p>
        </p:txBody>
      </p: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5867400" y="1484313"/>
            <a:ext cx="620713" cy="3460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ARE</a:t>
            </a:r>
          </a:p>
        </p:txBody>
      </p:sp>
      <p:sp>
        <p:nvSpPr>
          <p:cNvPr id="181256" name="Line 8"/>
          <p:cNvSpPr>
            <a:spLocks noChangeShapeType="1"/>
          </p:cNvSpPr>
          <p:nvPr/>
        </p:nvSpPr>
        <p:spPr bwMode="auto">
          <a:xfrm flipV="1">
            <a:off x="2700338" y="1916113"/>
            <a:ext cx="792162" cy="720725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257" name="Line 9"/>
          <p:cNvSpPr>
            <a:spLocks noChangeShapeType="1"/>
          </p:cNvSpPr>
          <p:nvPr/>
        </p:nvSpPr>
        <p:spPr bwMode="auto">
          <a:xfrm flipV="1">
            <a:off x="2771800" y="1760417"/>
            <a:ext cx="2880866" cy="938212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258" name="Line 10"/>
          <p:cNvSpPr>
            <a:spLocks noChangeShapeType="1"/>
          </p:cNvSpPr>
          <p:nvPr/>
        </p:nvSpPr>
        <p:spPr bwMode="auto">
          <a:xfrm flipH="1" flipV="1">
            <a:off x="6227763" y="1989138"/>
            <a:ext cx="576262" cy="719137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5148064" y="2025649"/>
            <a:ext cx="810454" cy="68262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425686" y="6114782"/>
            <a:ext cx="6495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70C0"/>
                </a:solidFill>
              </a:rPr>
              <a:t>Výhodnější poměr hladin konjugačních a antioxidačních enzymů </a:t>
            </a:r>
          </a:p>
          <a:p>
            <a:r>
              <a:rPr lang="cs-CZ" sz="1600" b="1" dirty="0" smtClean="0">
                <a:solidFill>
                  <a:srgbClr val="0070C0"/>
                </a:solidFill>
              </a:rPr>
              <a:t>(induktory 2. fáze biotransformace) vs. CYP1 enzymů</a:t>
            </a:r>
            <a:endParaRPr lang="cs-CZ" sz="1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395536" y="260648"/>
            <a:ext cx="85324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cs-CZ" altLang="cs-CZ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INHIBITORY </a:t>
            </a:r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1. </a:t>
            </a:r>
            <a:r>
              <a:rPr lang="cs-CZ" altLang="cs-CZ" sz="2000" b="1" dirty="0" smtClean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FÁZE </a:t>
            </a:r>
            <a:r>
              <a:rPr lang="cs-CZ" altLang="cs-CZ" sz="2000" b="1" dirty="0">
                <a:solidFill>
                  <a:srgbClr val="FF0000"/>
                </a:solidFill>
                <a:latin typeface="Comic Sans MS" panose="030F0702030302020204" pitchFamily="66" charset="0"/>
                <a:cs typeface="Arial" pitchFamily="34" charset="0"/>
              </a:rPr>
              <a:t>BIOTRANSFORMACE</a:t>
            </a:r>
          </a:p>
        </p:txBody>
      </p:sp>
      <p:pic>
        <p:nvPicPr>
          <p:cNvPr id="183301" name="Picture 5" descr="Obr-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877888"/>
            <a:ext cx="6840537" cy="509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302" name="Text Box 6"/>
          <p:cNvSpPr txBox="1">
            <a:spLocks noChangeArrowheads="1"/>
          </p:cNvSpPr>
          <p:nvPr/>
        </p:nvSpPr>
        <p:spPr bwMode="auto">
          <a:xfrm>
            <a:off x="0" y="2708275"/>
            <a:ext cx="16795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>
                <a:solidFill>
                  <a:srgbClr val="FF5008"/>
                </a:solidFill>
              </a:rPr>
              <a:t>Inhibitory</a:t>
            </a:r>
          </a:p>
          <a:p>
            <a:r>
              <a:rPr lang="cs-CZ" altLang="cs-CZ" sz="2000">
                <a:solidFill>
                  <a:srgbClr val="FF5008"/>
                </a:solidFill>
              </a:rPr>
              <a:t>CYP1 jsou</a:t>
            </a:r>
          </a:p>
          <a:p>
            <a:r>
              <a:rPr lang="cs-CZ" altLang="cs-CZ" sz="2000">
                <a:solidFill>
                  <a:srgbClr val="FF5008"/>
                </a:solidFill>
              </a:rPr>
              <a:t>inhibitory</a:t>
            </a:r>
          </a:p>
          <a:p>
            <a:r>
              <a:rPr lang="cs-CZ" altLang="cs-CZ" sz="2000">
                <a:solidFill>
                  <a:srgbClr val="FF5008"/>
                </a:solidFill>
              </a:rPr>
              <a:t>metabolické</a:t>
            </a:r>
          </a:p>
          <a:p>
            <a:r>
              <a:rPr lang="cs-CZ" altLang="cs-CZ" sz="2000">
                <a:solidFill>
                  <a:srgbClr val="FF5008"/>
                </a:solidFill>
              </a:rPr>
              <a:t>aktivace</a:t>
            </a:r>
          </a:p>
          <a:p>
            <a:r>
              <a:rPr lang="cs-CZ" altLang="cs-CZ" sz="2000">
                <a:solidFill>
                  <a:srgbClr val="FF5008"/>
                </a:solidFill>
              </a:rPr>
              <a:t>promutagenů</a:t>
            </a: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1547813" y="3573463"/>
            <a:ext cx="2303462" cy="15843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9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899592" y="404664"/>
            <a:ext cx="7042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PŘÍRODNÍ A SYNTETICKÉ ANTIOXIDANTY</a:t>
            </a:r>
            <a:endParaRPr lang="cs-CZ" alt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393567"/>
            <a:ext cx="9007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err="1" smtClean="0"/>
              <a:t>Fytát</a:t>
            </a:r>
            <a:r>
              <a:rPr lang="cs-CZ" sz="1600" dirty="0" smtClean="0"/>
              <a:t> (</a:t>
            </a:r>
            <a:r>
              <a:rPr lang="cs-CZ" sz="1600" dirty="0" err="1" smtClean="0"/>
              <a:t>chelátor</a:t>
            </a:r>
            <a:r>
              <a:rPr lang="cs-CZ" sz="1600" dirty="0" smtClean="0"/>
              <a:t> kationtů přechodných kovů) – příklad „lapače“ radikálů a iontů („</a:t>
            </a:r>
            <a:r>
              <a:rPr lang="cs-CZ" sz="1600" dirty="0" err="1" smtClean="0"/>
              <a:t>scavengers</a:t>
            </a:r>
            <a:r>
              <a:rPr lang="cs-CZ" sz="1600" dirty="0" smtClean="0"/>
              <a:t>“)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48"/>
            <a:ext cx="2900331" cy="282319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635896" y="2440007"/>
            <a:ext cx="527420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Fentonova</a:t>
            </a:r>
            <a:r>
              <a:rPr lang="cs-CZ" dirty="0" smtClean="0">
                <a:solidFill>
                  <a:srgbClr val="0070C0"/>
                </a:solidFill>
              </a:rPr>
              <a:t> reakce:</a:t>
            </a:r>
          </a:p>
          <a:p>
            <a:r>
              <a:rPr lang="pt-BR" dirty="0" smtClean="0">
                <a:solidFill>
                  <a:srgbClr val="0070C0"/>
                </a:solidFill>
              </a:rPr>
              <a:t>Fe</a:t>
            </a:r>
            <a:r>
              <a:rPr lang="pt-BR" baseline="30000" dirty="0" smtClean="0">
                <a:solidFill>
                  <a:srgbClr val="0070C0"/>
                </a:solidFill>
              </a:rPr>
              <a:t>2</a:t>
            </a:r>
            <a:r>
              <a:rPr lang="pt-BR" baseline="30000" dirty="0">
                <a:solidFill>
                  <a:srgbClr val="0070C0"/>
                </a:solidFill>
              </a:rPr>
              <a:t>+</a:t>
            </a:r>
            <a:r>
              <a:rPr lang="pt-BR" dirty="0">
                <a:solidFill>
                  <a:srgbClr val="0070C0"/>
                </a:solidFill>
              </a:rPr>
              <a:t>  +  H</a:t>
            </a:r>
            <a:r>
              <a:rPr lang="pt-BR" baseline="-25000" dirty="0">
                <a:solidFill>
                  <a:srgbClr val="0070C0"/>
                </a:solidFill>
              </a:rPr>
              <a:t>2</a:t>
            </a:r>
            <a:r>
              <a:rPr lang="pt-BR" dirty="0">
                <a:solidFill>
                  <a:srgbClr val="0070C0"/>
                </a:solidFill>
              </a:rPr>
              <a:t>O</a:t>
            </a:r>
            <a:r>
              <a:rPr lang="pt-BR" baseline="-25000" dirty="0">
                <a:solidFill>
                  <a:srgbClr val="0070C0"/>
                </a:solidFill>
              </a:rPr>
              <a:t>2   </a:t>
            </a:r>
            <a:r>
              <a:rPr lang="cs-CZ" dirty="0" smtClean="0">
                <a:solidFill>
                  <a:srgbClr val="0070C0"/>
                </a:solidFill>
              </a:rPr>
              <a:t>= </a:t>
            </a:r>
            <a:r>
              <a:rPr lang="pt-BR" dirty="0">
                <a:solidFill>
                  <a:srgbClr val="0070C0"/>
                </a:solidFill>
              </a:rPr>
              <a:t> Fe</a:t>
            </a:r>
            <a:r>
              <a:rPr lang="pt-BR" baseline="30000" dirty="0">
                <a:solidFill>
                  <a:srgbClr val="0070C0"/>
                </a:solidFill>
              </a:rPr>
              <a:t>3+</a:t>
            </a:r>
            <a:r>
              <a:rPr lang="pt-BR" dirty="0">
                <a:solidFill>
                  <a:srgbClr val="0070C0"/>
                </a:solidFill>
              </a:rPr>
              <a:t>  +  </a:t>
            </a:r>
            <a:r>
              <a:rPr lang="pt-BR" sz="3200" baseline="30000" dirty="0">
                <a:solidFill>
                  <a:srgbClr val="0070C0"/>
                </a:solidFill>
              </a:rPr>
              <a:t>·</a:t>
            </a:r>
            <a:r>
              <a:rPr lang="pt-BR" dirty="0">
                <a:solidFill>
                  <a:srgbClr val="0070C0"/>
                </a:solidFill>
              </a:rPr>
              <a:t>OH  +  OH</a:t>
            </a:r>
            <a:r>
              <a:rPr lang="pt-BR" sz="2800" baseline="30000" dirty="0">
                <a:solidFill>
                  <a:srgbClr val="0070C0"/>
                </a:solidFill>
              </a:rPr>
              <a:t>–</a:t>
            </a:r>
            <a:endParaRPr lang="pt-BR" sz="2800" dirty="0">
              <a:solidFill>
                <a:srgbClr val="0070C0"/>
              </a:solidFill>
            </a:endParaRPr>
          </a:p>
          <a:p>
            <a:r>
              <a:rPr lang="pt-BR" dirty="0" smtClean="0">
                <a:solidFill>
                  <a:srgbClr val="0070C0"/>
                </a:solidFill>
              </a:rPr>
              <a:t>Cu</a:t>
            </a:r>
            <a:r>
              <a:rPr lang="pt-BR" baseline="30000" dirty="0">
                <a:solidFill>
                  <a:srgbClr val="0070C0"/>
                </a:solidFill>
              </a:rPr>
              <a:t>+</a:t>
            </a:r>
            <a:r>
              <a:rPr lang="pt-BR" dirty="0">
                <a:solidFill>
                  <a:srgbClr val="0070C0"/>
                </a:solidFill>
              </a:rPr>
              <a:t>  +  H</a:t>
            </a:r>
            <a:r>
              <a:rPr lang="pt-BR" baseline="-25000" dirty="0">
                <a:solidFill>
                  <a:srgbClr val="0070C0"/>
                </a:solidFill>
              </a:rPr>
              <a:t>2</a:t>
            </a:r>
            <a:r>
              <a:rPr lang="pt-BR" dirty="0">
                <a:solidFill>
                  <a:srgbClr val="0070C0"/>
                </a:solidFill>
              </a:rPr>
              <a:t>O</a:t>
            </a:r>
            <a:r>
              <a:rPr lang="pt-BR" baseline="-25000" dirty="0">
                <a:solidFill>
                  <a:srgbClr val="0070C0"/>
                </a:solidFill>
              </a:rPr>
              <a:t>2  </a:t>
            </a:r>
            <a:r>
              <a:rPr lang="cs-CZ" dirty="0" smtClean="0">
                <a:solidFill>
                  <a:srgbClr val="0070C0"/>
                </a:solidFill>
              </a:rPr>
              <a:t>=  </a:t>
            </a:r>
            <a:r>
              <a:rPr lang="pt-BR" dirty="0" smtClean="0">
                <a:solidFill>
                  <a:srgbClr val="0070C0"/>
                </a:solidFill>
              </a:rPr>
              <a:t>Cu</a:t>
            </a:r>
            <a:r>
              <a:rPr lang="pt-BR" baseline="30000" dirty="0" smtClean="0">
                <a:solidFill>
                  <a:srgbClr val="0070C0"/>
                </a:solidFill>
              </a:rPr>
              <a:t>2</a:t>
            </a:r>
            <a:r>
              <a:rPr lang="pt-BR" baseline="30000" dirty="0">
                <a:solidFill>
                  <a:srgbClr val="0070C0"/>
                </a:solidFill>
              </a:rPr>
              <a:t>+</a:t>
            </a:r>
            <a:r>
              <a:rPr lang="pt-BR" dirty="0">
                <a:solidFill>
                  <a:srgbClr val="0070C0"/>
                </a:solidFill>
              </a:rPr>
              <a:t>  +  </a:t>
            </a:r>
            <a:r>
              <a:rPr lang="pt-BR" sz="3200" baseline="30000" dirty="0">
                <a:solidFill>
                  <a:srgbClr val="0070C0"/>
                </a:solidFill>
              </a:rPr>
              <a:t>·</a:t>
            </a:r>
            <a:r>
              <a:rPr lang="pt-BR" dirty="0">
                <a:solidFill>
                  <a:srgbClr val="0070C0"/>
                </a:solidFill>
              </a:rPr>
              <a:t>OH  +  OH</a:t>
            </a:r>
            <a:r>
              <a:rPr lang="pt-BR" sz="2800" baseline="30000" dirty="0">
                <a:solidFill>
                  <a:srgbClr val="0070C0"/>
                </a:solidFill>
              </a:rPr>
              <a:t>–</a:t>
            </a:r>
            <a:endParaRPr lang="pt-BR" sz="2800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38062" y="2000288"/>
            <a:ext cx="4669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u="sng" dirty="0">
                <a:solidFill>
                  <a:srgbClr val="0070C0"/>
                </a:solidFill>
              </a:rPr>
              <a:t>Efekt volných kationtů přechodných kovů</a:t>
            </a:r>
            <a:r>
              <a:rPr lang="cs-CZ" sz="1800" u="sng" dirty="0" smtClean="0">
                <a:solidFill>
                  <a:srgbClr val="0070C0"/>
                </a:solidFill>
              </a:rPr>
              <a:t>:</a:t>
            </a:r>
            <a:endParaRPr lang="cs-CZ" sz="1800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68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ext Box 2"/>
          <p:cNvSpPr txBox="1">
            <a:spLocks noChangeArrowheads="1"/>
          </p:cNvSpPr>
          <p:nvPr/>
        </p:nvSpPr>
        <p:spPr bwMode="auto">
          <a:xfrm>
            <a:off x="395288" y="2205038"/>
            <a:ext cx="6770687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INHIBICE MITOGENNÍCH DRAH</a:t>
            </a:r>
          </a:p>
          <a:p>
            <a:endParaRPr lang="cs-CZ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RETINOIDY A DALŠÍ MODULÁTORY FUNKCE</a:t>
            </a:r>
          </a:p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TRANSKRIPČNÍCH FAKTORŮ</a:t>
            </a:r>
          </a:p>
          <a:p>
            <a:endParaRPr lang="cs-CZ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MODULÁTORY APOPTÓZY</a:t>
            </a:r>
          </a:p>
          <a:p>
            <a:endParaRPr lang="cs-CZ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INHIBITORY ABC TRANSPORTERŮ </a:t>
            </a:r>
          </a:p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(3. FÁZE BIOTRANSFORMACE)</a:t>
            </a:r>
          </a:p>
        </p:txBody>
      </p:sp>
      <p:sp>
        <p:nvSpPr>
          <p:cNvPr id="201731" name="Text Box 3"/>
          <p:cNvSpPr txBox="1">
            <a:spLocks noChangeArrowheads="1"/>
          </p:cNvSpPr>
          <p:nvPr/>
        </p:nvSpPr>
        <p:spPr bwMode="auto">
          <a:xfrm>
            <a:off x="1403350" y="549275"/>
            <a:ext cx="63530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PŘÍKLADY NOVĚ VYVÍJENÝCH FARMAK</a:t>
            </a:r>
          </a:p>
          <a:p>
            <a:r>
              <a:rPr lang="cs-CZ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STUDOVANÝCH PŘÍRODNÍCH LÁTEK</a:t>
            </a:r>
          </a:p>
        </p:txBody>
      </p:sp>
    </p:spTree>
    <p:extLst>
      <p:ext uri="{BB962C8B-B14F-4D97-AF65-F5344CB8AC3E}">
        <p14:creationId xmlns:p14="http://schemas.microsoft.com/office/powerpoint/2010/main" val="104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836613"/>
            <a:ext cx="3081338" cy="2608262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179512" y="249120"/>
            <a:ext cx="88521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INHIBITORY INTRACELULÁRNÍCH SIGNÁLNÍCH DRAH</a:t>
            </a:r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447675" y="1550988"/>
            <a:ext cx="4732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/>
              <a:t>U0126 (selektivní inhibitor MEK1/2 </a:t>
            </a:r>
          </a:p>
          <a:p>
            <a:r>
              <a:rPr lang="cs-CZ" altLang="cs-CZ" sz="2000"/>
              <a:t>= inhibitor dráhy Erb-B1 – ras – ERK1/2)</a:t>
            </a:r>
          </a:p>
        </p:txBody>
      </p:sp>
      <p:pic>
        <p:nvPicPr>
          <p:cNvPr id="199685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3500438"/>
            <a:ext cx="3068638" cy="2665412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199686" name="Text Box 6"/>
          <p:cNvSpPr txBox="1">
            <a:spLocks noChangeArrowheads="1"/>
          </p:cNvSpPr>
          <p:nvPr/>
        </p:nvSpPr>
        <p:spPr bwMode="auto">
          <a:xfrm>
            <a:off x="468313" y="4076700"/>
            <a:ext cx="4573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/>
              <a:t>GF 109203 (inhibitor „klasických“ PKC)</a:t>
            </a:r>
          </a:p>
        </p:txBody>
      </p:sp>
    </p:spTree>
    <p:extLst>
      <p:ext uri="{BB962C8B-B14F-4D97-AF65-F5344CB8AC3E}">
        <p14:creationId xmlns:p14="http://schemas.microsoft.com/office/powerpoint/2010/main" val="380364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782638"/>
            <a:ext cx="4319587" cy="2857500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200707" name="Text Box 3"/>
          <p:cNvSpPr txBox="1">
            <a:spLocks noChangeArrowheads="1"/>
          </p:cNvSpPr>
          <p:nvPr/>
        </p:nvSpPr>
        <p:spPr bwMode="auto">
          <a:xfrm>
            <a:off x="259836" y="188912"/>
            <a:ext cx="88521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INHIBITORY INTRACELULÁRNÍCH SIGNÁLNÍCH DRAH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447675" y="1550988"/>
            <a:ext cx="40719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/>
              <a:t>Indomethacin (selektivní inhibitor</a:t>
            </a:r>
          </a:p>
          <a:p>
            <a:r>
              <a:rPr lang="cs-CZ" altLang="cs-CZ" sz="2000"/>
              <a:t>cyklooxygenáz, velmi nízký</a:t>
            </a:r>
          </a:p>
          <a:p>
            <a:r>
              <a:rPr lang="cs-CZ" altLang="cs-CZ" sz="2000"/>
              <a:t>efekt na 5-LOX, 12-LOX, 15-LOX) </a:t>
            </a:r>
          </a:p>
        </p:txBody>
      </p:sp>
      <p:pic>
        <p:nvPicPr>
          <p:cNvPr id="20070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3789363"/>
            <a:ext cx="4332287" cy="2339975"/>
          </a:xfr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519113" y="3856038"/>
            <a:ext cx="3606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/>
              <a:t>Nodihydroguaiaretic acid</a:t>
            </a:r>
          </a:p>
          <a:p>
            <a:r>
              <a:rPr lang="cs-CZ" altLang="cs-CZ" sz="2000"/>
              <a:t>(NDGA) – selektivně inhibuje</a:t>
            </a:r>
          </a:p>
          <a:p>
            <a:r>
              <a:rPr lang="cs-CZ" altLang="cs-CZ" sz="2000"/>
              <a:t>5-LOX</a:t>
            </a:r>
            <a:r>
              <a:rPr lang="en-US" altLang="cs-CZ" sz="2000"/>
              <a:t> &gt; 12-LOX = 15-LOX &gt;&gt;</a:t>
            </a:r>
          </a:p>
          <a:p>
            <a:r>
              <a:rPr lang="en-US" altLang="cs-CZ" sz="2000"/>
              <a:t>COX</a:t>
            </a: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8588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d's Tie">
  <a:themeElements>
    <a:clrScheme name="Dad'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'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ad'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'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</TotalTime>
  <Words>661</Words>
  <Application>Microsoft Office PowerPoint</Application>
  <PresentationFormat>Předvádění na obrazovce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</vt:lpstr>
      <vt:lpstr>Wingdings 2</vt:lpstr>
      <vt:lpstr>Dad's Tie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BFÚ AV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Soucek</dc:creator>
  <cp:lastModifiedBy>Miroslav Machala</cp:lastModifiedBy>
  <cp:revision>286</cp:revision>
  <cp:lastPrinted>2016-02-16T14:40:35Z</cp:lastPrinted>
  <dcterms:created xsi:type="dcterms:W3CDTF">2007-02-05T17:05:44Z</dcterms:created>
  <dcterms:modified xsi:type="dcterms:W3CDTF">2020-02-21T14:01:18Z</dcterms:modified>
</cp:coreProperties>
</file>