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28" r:id="rId3"/>
    <p:sldId id="298" r:id="rId4"/>
    <p:sldId id="341" r:id="rId5"/>
    <p:sldId id="330" r:id="rId6"/>
    <p:sldId id="333" r:id="rId7"/>
    <p:sldId id="368" r:id="rId8"/>
    <p:sldId id="334" r:id="rId9"/>
    <p:sldId id="335" r:id="rId10"/>
    <p:sldId id="343" r:id="rId11"/>
    <p:sldId id="346" r:id="rId12"/>
    <p:sldId id="348" r:id="rId13"/>
    <p:sldId id="345" r:id="rId14"/>
    <p:sldId id="338" r:id="rId15"/>
    <p:sldId id="347" r:id="rId16"/>
    <p:sldId id="349" r:id="rId17"/>
    <p:sldId id="339" r:id="rId18"/>
    <p:sldId id="340" r:id="rId19"/>
    <p:sldId id="310" r:id="rId20"/>
    <p:sldId id="374" r:id="rId21"/>
    <p:sldId id="295" r:id="rId22"/>
    <p:sldId id="279" r:id="rId23"/>
    <p:sldId id="356" r:id="rId24"/>
    <p:sldId id="357" r:id="rId25"/>
    <p:sldId id="350" r:id="rId26"/>
    <p:sldId id="352" r:id="rId27"/>
    <p:sldId id="351" r:id="rId28"/>
    <p:sldId id="285" r:id="rId29"/>
    <p:sldId id="324" r:id="rId30"/>
    <p:sldId id="375" r:id="rId31"/>
    <p:sldId id="273" r:id="rId32"/>
    <p:sldId id="370" r:id="rId33"/>
    <p:sldId id="282" r:id="rId34"/>
    <p:sldId id="369" r:id="rId35"/>
    <p:sldId id="271" r:id="rId36"/>
    <p:sldId id="286" r:id="rId37"/>
    <p:sldId id="257" r:id="rId38"/>
    <p:sldId id="323" r:id="rId39"/>
    <p:sldId id="325" r:id="rId40"/>
    <p:sldId id="258" r:id="rId41"/>
    <p:sldId id="305" r:id="rId42"/>
    <p:sldId id="353" r:id="rId43"/>
    <p:sldId id="354" r:id="rId44"/>
    <p:sldId id="372" r:id="rId45"/>
    <p:sldId id="355" r:id="rId46"/>
    <p:sldId id="373" r:id="rId47"/>
    <p:sldId id="363" r:id="rId48"/>
    <p:sldId id="304" r:id="rId49"/>
    <p:sldId id="312" r:id="rId50"/>
    <p:sldId id="366" r:id="rId51"/>
    <p:sldId id="376" r:id="rId52"/>
    <p:sldId id="360" r:id="rId53"/>
    <p:sldId id="361" r:id="rId54"/>
    <p:sldId id="362" r:id="rId55"/>
    <p:sldId id="364" r:id="rId56"/>
    <p:sldId id="308" r:id="rId57"/>
    <p:sldId id="365" r:id="rId5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76" autoAdjust="0"/>
    <p:restoredTop sz="94660"/>
  </p:normalViewPr>
  <p:slideViewPr>
    <p:cSldViewPr>
      <p:cViewPr varScale="1">
        <p:scale>
          <a:sx n="70" d="100"/>
          <a:sy n="70" d="100"/>
        </p:scale>
        <p:origin x="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6CC86-009D-4948-9E0A-CCADF41F92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54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0C39C-DF76-4108-BE9F-1C1E90C3D3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254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A941C-51F4-46D6-8C05-A885EBD012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10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8EF6E6-7AAF-4EC3-AE0C-6737351F5D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79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716436-4CAC-4054-AC74-8C34951B1E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69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4D04DA-24DE-4276-ABEF-F8B29AB894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352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A2B069-3B2D-4535-868E-29FA2BF500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484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CF43A-E0F1-4D80-8F09-E3744DAB11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2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817F3-5E83-4D1C-8980-40BA4A6EC4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111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8B0AE-3A0E-4749-9813-71CEAD31E1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38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6A505-ABFB-4DCD-88C6-9C574E0096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57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6BCBE-6DA0-47BD-8680-BCB945EFA9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230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FD1DE-887E-4DB3-ACB8-1E2497E25B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55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7BA15-27A1-4D05-A799-F297910008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34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C1153-1AE5-4D5B-9DC3-77BCAAF591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620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9F53F-C8CE-490B-94E4-1B1D4AC6186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8135937" cy="1470025"/>
          </a:xfrm>
        </p:spPr>
        <p:txBody>
          <a:bodyPr anchor="ctr"/>
          <a:lstStyle/>
          <a:p>
            <a:r>
              <a:rPr lang="cs-CZ" altLang="cs-CZ" sz="4400" b="1" dirty="0"/>
              <a:t>Interakce laserů s materiálem</a:t>
            </a:r>
          </a:p>
        </p:txBody>
      </p:sp>
      <p:pic>
        <p:nvPicPr>
          <p:cNvPr id="4" name="Picture 3" descr="http://www.gunaxin.com/wp-content/uploads/2009/05/spay-any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4410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altLang="cs-CZ" sz="3600"/>
              <a:t> </a:t>
            </a:r>
            <a:r>
              <a:rPr lang="cs-CZ" altLang="cs-CZ" sz="3600">
                <a:solidFill>
                  <a:schemeClr val="tx1"/>
                </a:solidFill>
              </a:rPr>
              <a:t>Polovodiče</a:t>
            </a:r>
            <a:r>
              <a:rPr lang="cs-CZ" altLang="cs-CZ" sz="3600"/>
              <a:t> a nevodiče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304800" y="1143000"/>
            <a:ext cx="849788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	</a:t>
            </a:r>
          </a:p>
          <a:p>
            <a:r>
              <a:rPr lang="cs-CZ" altLang="cs-CZ" dirty="0"/>
              <a:t>	Zakázaný pás u </a:t>
            </a:r>
            <a:r>
              <a:rPr lang="cs-CZ" altLang="cs-CZ" b="1" i="1" dirty="0"/>
              <a:t>polovodičů</a:t>
            </a:r>
            <a:r>
              <a:rPr lang="cs-CZ" altLang="cs-CZ" dirty="0"/>
              <a:t> je úzký, za pokojové teploty je dostatečné množství elektronů tepelně excitováno do vodivostního pásu. K excitaci u polovodičů dochází v blízké IR a VIS (mezní vlnová délka).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	Pro </a:t>
            </a:r>
            <a:r>
              <a:rPr lang="cs-CZ" altLang="cs-CZ" b="1" i="1" dirty="0"/>
              <a:t>nevodiče</a:t>
            </a:r>
            <a:r>
              <a:rPr lang="cs-CZ" altLang="cs-CZ" dirty="0"/>
              <a:t>, díky širokému zakázanému pásu, nejsou téměř žádné nosiče náboje za pokojové teploty termicky excitovány do vodivostního pásu a přechody mezi pásy se dějí jen v při excitaci v UV nebo VUV. </a:t>
            </a:r>
            <a:r>
              <a:rPr lang="cs-CZ" altLang="cs-CZ" dirty="0" smtClean="0"/>
              <a:t>V </a:t>
            </a:r>
            <a:r>
              <a:rPr lang="cs-CZ" altLang="cs-CZ" dirty="0"/>
              <a:t>iontových materiálech (např. </a:t>
            </a:r>
            <a:r>
              <a:rPr lang="cs-CZ" altLang="cs-CZ" dirty="0" err="1"/>
              <a:t>NaCl</a:t>
            </a:r>
            <a:r>
              <a:rPr lang="cs-CZ" altLang="cs-CZ" dirty="0"/>
              <a:t>) jsou valenční elektrony silně lokalizovány na negativním iontu, optické spektrum obsahuje některé znaky atomových spekter (rezonance).</a:t>
            </a:r>
          </a:p>
          <a:p>
            <a:r>
              <a:rPr lang="cs-CZ" altLang="cs-CZ" dirty="0"/>
              <a:t>	</a:t>
            </a:r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	Reálné materiály (nevodiče a polovodiče) nejsou ideálně krystalické, vykazují různé defekty, které umožňují zaujímat elektronové stavy v zakázaném pásu.  Tyto stavy jsou hlavně v VIS, materiály se jeví jako zbarvené.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Molekuly</a:t>
            </a:r>
          </a:p>
        </p:txBody>
      </p:sp>
      <p:sp>
        <p:nvSpPr>
          <p:cNvPr id="157700" name="Rectangle 1028"/>
          <p:cNvSpPr>
            <a:spLocks noChangeArrowheads="1"/>
          </p:cNvSpPr>
          <p:nvPr/>
        </p:nvSpPr>
        <p:spPr bwMode="auto">
          <a:xfrm>
            <a:off x="395288" y="1125538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Záření v VIS nebo UV vede k excitaci elektronu v molekule/chromoforu ze základního stavu do excitovaného (Franck–Condonův princip).</a:t>
            </a:r>
          </a:p>
        </p:txBody>
      </p:sp>
      <p:pic>
        <p:nvPicPr>
          <p:cNvPr id="157701" name="Picture 1029" descr="Lasers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89138"/>
            <a:ext cx="6192838" cy="3613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7703" name="Rectangle 1031"/>
          <p:cNvSpPr>
            <a:spLocks noChangeArrowheads="1"/>
          </p:cNvSpPr>
          <p:nvPr/>
        </p:nvSpPr>
        <p:spPr bwMode="auto">
          <a:xfrm>
            <a:off x="323850" y="5661025"/>
            <a:ext cx="8497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Dynamika přechodu do excitovaného stavu v molekule je mnohem komplexnější, dva a více excitované stavy mohou interagovat mezi sebou (b).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Fluorescence</a:t>
            </a:r>
          </a:p>
        </p:txBody>
      </p:sp>
      <p:pic>
        <p:nvPicPr>
          <p:cNvPr id="164868" name="Picture 4" descr="cos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500438"/>
            <a:ext cx="4038600" cy="2557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0" name="Picture 6" descr="cost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500438"/>
            <a:ext cx="4038600" cy="254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539750" y="2636838"/>
            <a:ext cx="793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zh-CN"/>
              <a:t>Aplikace ultrafialové fluorescence - zviditelnění časem degradovaného textu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3600"/>
              <a:t>Multifotonová excitace</a:t>
            </a:r>
          </a:p>
        </p:txBody>
      </p:sp>
      <p:pic>
        <p:nvPicPr>
          <p:cNvPr id="155651" name="Picture 3" descr="photon_exc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16113"/>
            <a:ext cx="5905500" cy="47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79388" y="1412875"/>
            <a:ext cx="8640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Je možná pouze u laserů, který má dostatečně silný tok záření, mizí vliv červeného prahu fotoefektu.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026" descr="image15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2816"/>
            <a:ext cx="8434562" cy="44058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  <a:ln/>
        </p:spPr>
        <p:txBody>
          <a:bodyPr/>
          <a:lstStyle/>
          <a:p>
            <a:r>
              <a:rPr lang="cs-CZ" altLang="cs-CZ" sz="3600"/>
              <a:t>Odraz záření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cs-CZ" altLang="cs-CZ" sz="3600"/>
              <a:t>Reflektografie</a:t>
            </a:r>
          </a:p>
        </p:txBody>
      </p:sp>
      <p:pic>
        <p:nvPicPr>
          <p:cNvPr id="161796" name="Picture 1028" descr="cos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284538"/>
            <a:ext cx="4038600" cy="2767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8" name="Picture 1030" descr="cos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284538"/>
            <a:ext cx="4038600" cy="2786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800" name="Rectangle 1032"/>
          <p:cNvSpPr>
            <a:spLocks noChangeArrowheads="1"/>
          </p:cNvSpPr>
          <p:nvPr/>
        </p:nvSpPr>
        <p:spPr bwMode="auto">
          <a:xfrm>
            <a:off x="457200" y="2286000"/>
            <a:ext cx="628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zh-CN"/>
              <a:t>Aplikace infračervené reflektografie - zviditelnění podkresby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cs-CZ" altLang="cs-CZ" sz="3600"/>
              <a:t>Reflektografie</a:t>
            </a:r>
          </a:p>
        </p:txBody>
      </p:sp>
      <p:pic>
        <p:nvPicPr>
          <p:cNvPr id="167940" name="Picture 4" descr="n247-left-hand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40100"/>
            <a:ext cx="4032250" cy="302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3" name="Picture 7" descr="n247-right-hand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376613"/>
            <a:ext cx="3887788" cy="291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719931" y="1620044"/>
            <a:ext cx="8135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zh-CN" dirty="0"/>
              <a:t>Aplikace infračervené reflektografie - zviditelnění </a:t>
            </a:r>
            <a:r>
              <a:rPr lang="cs-CZ" altLang="cs-CZ" dirty="0"/>
              <a:t>tetování na mumifikovaných rukou z pohřebiště </a:t>
            </a:r>
            <a:r>
              <a:rPr lang="cs-CZ" altLang="cs-CZ" dirty="0" err="1"/>
              <a:t>Semna</a:t>
            </a:r>
            <a:r>
              <a:rPr lang="cs-CZ" altLang="cs-CZ" dirty="0"/>
              <a:t> </a:t>
            </a:r>
            <a:r>
              <a:rPr lang="cs-CZ" altLang="cs-CZ" dirty="0" err="1"/>
              <a:t>South</a:t>
            </a:r>
            <a:r>
              <a:rPr lang="cs-CZ" altLang="cs-CZ" dirty="0"/>
              <a:t>, Núbie (dnešní Súdán), stáří cca 2000 let.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06437"/>
          </a:xfrm>
        </p:spPr>
        <p:txBody>
          <a:bodyPr/>
          <a:lstStyle/>
          <a:p>
            <a:r>
              <a:rPr lang="cs-CZ" altLang="cs-CZ" sz="3600">
                <a:solidFill>
                  <a:schemeClr val="tx1"/>
                </a:solidFill>
              </a:rPr>
              <a:t>Vliv drsnosti povrchu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468313" y="1442851"/>
            <a:ext cx="7993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000" dirty="0"/>
              <a:t>Drsnější povrchy u téhož materiálu absorbují víc </a:t>
            </a:r>
          </a:p>
          <a:p>
            <a:r>
              <a:rPr lang="cs-CZ" altLang="cs-CZ" sz="2000" dirty="0"/>
              <a:t>(větší plocha + různé interakce v důsledku odrazů od povrchu) </a:t>
            </a:r>
          </a:p>
          <a:p>
            <a:pPr eaLnBrk="0" hangingPunct="0"/>
            <a:endParaRPr lang="cs-CZ" altLang="cs-CZ" sz="2000" dirty="0"/>
          </a:p>
        </p:txBody>
      </p:sp>
      <p:pic>
        <p:nvPicPr>
          <p:cNvPr id="145412" name="Picture 4" descr="lom sd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07" y="2780928"/>
            <a:ext cx="8101012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1" y="176874"/>
            <a:ext cx="8229600" cy="922337"/>
          </a:xfrm>
        </p:spPr>
        <p:txBody>
          <a:bodyPr/>
          <a:lstStyle/>
          <a:p>
            <a:r>
              <a:rPr lang="cs-CZ" altLang="cs-CZ" sz="3600" dirty="0"/>
              <a:t>Rozptyl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1181100"/>
          </a:xfrm>
        </p:spPr>
        <p:txBody>
          <a:bodyPr/>
          <a:lstStyle/>
          <a:p>
            <a:r>
              <a:rPr lang="cs-CZ" altLang="cs-CZ" sz="2000"/>
              <a:t>Optický (Rayleighův)</a:t>
            </a:r>
          </a:p>
          <a:p>
            <a:r>
              <a:rPr lang="cs-CZ" altLang="cs-CZ" sz="2000"/>
              <a:t>Ramanův</a:t>
            </a:r>
          </a:p>
        </p:txBody>
      </p:sp>
      <p:pic>
        <p:nvPicPr>
          <p:cNvPr id="146436" name="Picture 4" descr="Lasers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567218"/>
            <a:ext cx="2774330" cy="26500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611188" y="2781300"/>
            <a:ext cx="2736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Ramanova spektrometrie</a:t>
            </a:r>
          </a:p>
          <a:p>
            <a:endParaRPr lang="cs-CZ" altLang="cs-CZ"/>
          </a:p>
          <a:p>
            <a:r>
              <a:rPr lang="cs-CZ" altLang="cs-CZ"/>
              <a:t>Nefelometrie</a:t>
            </a:r>
          </a:p>
        </p:txBody>
      </p:sp>
      <p:pic>
        <p:nvPicPr>
          <p:cNvPr id="14643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2707" y="3511683"/>
            <a:ext cx="5127625" cy="304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20637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332656"/>
            <a:ext cx="8229600" cy="1282700"/>
          </a:xfrm>
        </p:spPr>
        <p:txBody>
          <a:bodyPr/>
          <a:lstStyle/>
          <a:p>
            <a:r>
              <a:rPr lang="cs-CZ" altLang="cs-CZ" sz="3600" dirty="0"/>
              <a:t>Procesy probíhající při absorpci laserového záření materiálem</a:t>
            </a:r>
          </a:p>
        </p:txBody>
      </p:sp>
      <p:pic>
        <p:nvPicPr>
          <p:cNvPr id="101379" name="Picture 3" descr="ab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848"/>
            <a:ext cx="8642350" cy="44644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600"/>
              <a:t>Interakce laserů s materiálem</a:t>
            </a:r>
          </a:p>
        </p:txBody>
      </p:sp>
      <p:pic>
        <p:nvPicPr>
          <p:cNvPr id="129028" name="Picture 1028" descr="Laser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060575"/>
            <a:ext cx="3527425" cy="293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9031" name="Text Box 1031"/>
          <p:cNvSpPr txBox="1">
            <a:spLocks noChangeArrowheads="1"/>
          </p:cNvSpPr>
          <p:nvPr/>
        </p:nvSpPr>
        <p:spPr bwMode="auto">
          <a:xfrm>
            <a:off x="468313" y="2708275"/>
            <a:ext cx="4679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Dopadající záření o fluenci Fo interaguje s materiálem. Fab, Fsc a Ftr jsou absorbovaná, rozptýlená a propuštěná část záření.</a:t>
            </a:r>
          </a:p>
        </p:txBody>
      </p:sp>
      <p:sp>
        <p:nvSpPr>
          <p:cNvPr id="129032" name="Rectangle 1032"/>
          <p:cNvSpPr>
            <a:spLocks noChangeArrowheads="1"/>
          </p:cNvSpPr>
          <p:nvPr/>
        </p:nvSpPr>
        <p:spPr bwMode="auto">
          <a:xfrm>
            <a:off x="1331913" y="1773238"/>
            <a:ext cx="2273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/>
              <a:t>F</a:t>
            </a:r>
            <a:r>
              <a:rPr lang="cs-CZ" altLang="cs-CZ"/>
              <a:t>0 = </a:t>
            </a:r>
            <a:r>
              <a:rPr lang="cs-CZ" altLang="cs-CZ" i="1"/>
              <a:t>F</a:t>
            </a:r>
            <a:r>
              <a:rPr lang="cs-CZ" altLang="cs-CZ"/>
              <a:t>ab + </a:t>
            </a:r>
            <a:r>
              <a:rPr lang="cs-CZ" altLang="cs-CZ" i="1"/>
              <a:t>F</a:t>
            </a:r>
            <a:r>
              <a:rPr lang="cs-CZ" altLang="cs-CZ"/>
              <a:t>sc + </a:t>
            </a:r>
            <a:r>
              <a:rPr lang="cs-CZ" altLang="cs-CZ" i="1"/>
              <a:t>F</a:t>
            </a:r>
            <a:r>
              <a:rPr lang="cs-CZ" altLang="cs-CZ"/>
              <a:t>tr</a:t>
            </a:r>
          </a:p>
        </p:txBody>
      </p:sp>
      <p:sp>
        <p:nvSpPr>
          <p:cNvPr id="129033" name="Rectangle 1033"/>
          <p:cNvSpPr>
            <a:spLocks noChangeArrowheads="1"/>
          </p:cNvSpPr>
          <p:nvPr/>
        </p:nvSpPr>
        <p:spPr bwMode="auto">
          <a:xfrm>
            <a:off x="971550" y="4365625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/>
              <a:t>F</a:t>
            </a:r>
            <a:r>
              <a:rPr lang="cs-CZ" altLang="cs-CZ"/>
              <a:t>ab = </a:t>
            </a:r>
            <a:r>
              <a:rPr lang="cs-CZ" altLang="cs-CZ" i="1"/>
              <a:t>F</a:t>
            </a:r>
            <a:r>
              <a:rPr lang="cs-CZ" altLang="cs-CZ"/>
              <a:t>th + </a:t>
            </a:r>
            <a:r>
              <a:rPr lang="cs-CZ" altLang="cs-CZ" i="1"/>
              <a:t>F</a:t>
            </a:r>
            <a:r>
              <a:rPr lang="cs-CZ" altLang="cs-CZ"/>
              <a:t>ph + </a:t>
            </a:r>
            <a:r>
              <a:rPr lang="cs-CZ" altLang="cs-CZ" i="1"/>
              <a:t>F</a:t>
            </a:r>
            <a:r>
              <a:rPr lang="cs-CZ" altLang="cs-CZ"/>
              <a:t>fl</a:t>
            </a:r>
          </a:p>
        </p:txBody>
      </p:sp>
      <p:sp>
        <p:nvSpPr>
          <p:cNvPr id="129034" name="Rectangle 1034"/>
          <p:cNvSpPr>
            <a:spLocks noChangeArrowheads="1"/>
          </p:cNvSpPr>
          <p:nvPr/>
        </p:nvSpPr>
        <p:spPr bwMode="auto">
          <a:xfrm>
            <a:off x="539750" y="5445125"/>
            <a:ext cx="8137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Absorbované fluence </a:t>
            </a:r>
            <a:r>
              <a:rPr lang="cs-CZ" altLang="cs-CZ" i="1"/>
              <a:t>F</a:t>
            </a:r>
            <a:r>
              <a:rPr lang="cs-CZ" altLang="cs-CZ"/>
              <a:t>ab může v materiálu způsobit termický efekt (</a:t>
            </a:r>
            <a:r>
              <a:rPr lang="cs-CZ" altLang="cs-CZ" i="1"/>
              <a:t>F</a:t>
            </a:r>
            <a:r>
              <a:rPr lang="cs-CZ" altLang="cs-CZ"/>
              <a:t>th) nebo fotochemickou modifikaci (</a:t>
            </a:r>
            <a:r>
              <a:rPr lang="cs-CZ" altLang="cs-CZ" i="1"/>
              <a:t>F</a:t>
            </a:r>
            <a:r>
              <a:rPr lang="cs-CZ" altLang="cs-CZ"/>
              <a:t>ph), část může být vyzářena jako fluorescence nebo fosforescence (</a:t>
            </a:r>
            <a:r>
              <a:rPr lang="cs-CZ" altLang="cs-CZ" i="1"/>
              <a:t>F</a:t>
            </a:r>
            <a:r>
              <a:rPr lang="cs-CZ" altLang="cs-CZ"/>
              <a:t>fl).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!!!Z_APPL_dispense_Pulitura_laser1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648"/>
            <a:ext cx="9073655" cy="65702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abl0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92" y="548680"/>
            <a:ext cx="8867304" cy="5962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3600"/>
              <a:t>Fotochemická interakce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87337" y="2348880"/>
            <a:ext cx="856932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• Hlavní idea: </a:t>
            </a:r>
          </a:p>
          <a:p>
            <a:r>
              <a:rPr lang="cs-CZ" altLang="cs-CZ" dirty="0"/>
              <a:t>	selektivní fotochemické reakce, vedoucí k některým chemickým 	transformacím</a:t>
            </a:r>
          </a:p>
          <a:p>
            <a:endParaRPr lang="cs-CZ" altLang="cs-CZ" dirty="0"/>
          </a:p>
          <a:p>
            <a:r>
              <a:rPr lang="cs-CZ" altLang="cs-CZ" dirty="0"/>
              <a:t>• Pozorování: </a:t>
            </a:r>
          </a:p>
          <a:p>
            <a:r>
              <a:rPr lang="cs-CZ" altLang="cs-CZ" dirty="0"/>
              <a:t>	bez makroskopických projevů</a:t>
            </a:r>
          </a:p>
          <a:p>
            <a:endParaRPr lang="cs-CZ" altLang="cs-CZ" dirty="0"/>
          </a:p>
          <a:p>
            <a:r>
              <a:rPr lang="cs-CZ" altLang="cs-CZ" dirty="0"/>
              <a:t>• Typické lasery: </a:t>
            </a:r>
          </a:p>
          <a:p>
            <a:r>
              <a:rPr lang="cs-CZ" altLang="cs-CZ" dirty="0"/>
              <a:t>	červené barvivové lasery, diodové lasery</a:t>
            </a:r>
          </a:p>
          <a:p>
            <a:endParaRPr lang="cs-CZ" altLang="cs-CZ" dirty="0"/>
          </a:p>
          <a:p>
            <a:r>
              <a:rPr lang="cs-CZ" altLang="cs-CZ" dirty="0"/>
              <a:t>• Typická délka pulsu:</a:t>
            </a:r>
          </a:p>
          <a:p>
            <a:r>
              <a:rPr lang="cs-CZ" altLang="cs-CZ" dirty="0"/>
              <a:t>	 1 s . . . CW</a:t>
            </a:r>
          </a:p>
          <a:p>
            <a:endParaRPr lang="cs-CZ" altLang="cs-CZ" dirty="0"/>
          </a:p>
          <a:p>
            <a:r>
              <a:rPr lang="cs-CZ" altLang="cs-CZ" dirty="0"/>
              <a:t>• Typické hustoty výkonu: </a:t>
            </a:r>
          </a:p>
          <a:p>
            <a:r>
              <a:rPr lang="cs-CZ" altLang="cs-CZ" dirty="0"/>
              <a:t>	0.01 . . . 50 W/cm</a:t>
            </a:r>
            <a:r>
              <a:rPr lang="cs-CZ" altLang="cs-CZ" baseline="30000" dirty="0"/>
              <a:t>2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778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se uplatňuje při nízkých hustotách výkonu laserového záření. Dochází zde k chemickým reakcím na makromolekulární úrovni.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Fotoablace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509587" y="2348880"/>
            <a:ext cx="80645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• Hlavní idea : </a:t>
            </a:r>
          </a:p>
          <a:p>
            <a:r>
              <a:rPr lang="cs-CZ" altLang="cs-CZ" dirty="0"/>
              <a:t>	přímé štěpení chemických vazeb UV fotony</a:t>
            </a:r>
          </a:p>
          <a:p>
            <a:endParaRPr lang="cs-CZ" altLang="cs-CZ" dirty="0"/>
          </a:p>
          <a:p>
            <a:r>
              <a:rPr lang="cs-CZ" altLang="cs-CZ" dirty="0"/>
              <a:t>• Pozorování: </a:t>
            </a:r>
          </a:p>
          <a:p>
            <a:r>
              <a:rPr lang="cs-CZ" altLang="cs-CZ" dirty="0"/>
              <a:t>	velmi čistá ablace, spojená se zvukovým projevem a viditelnou 	fluorescencí</a:t>
            </a:r>
          </a:p>
          <a:p>
            <a:endParaRPr lang="cs-CZ" altLang="cs-CZ" dirty="0"/>
          </a:p>
          <a:p>
            <a:r>
              <a:rPr lang="cs-CZ" altLang="cs-CZ" dirty="0"/>
              <a:t>• Typické lasery: </a:t>
            </a:r>
          </a:p>
          <a:p>
            <a:r>
              <a:rPr lang="cs-CZ" altLang="cs-CZ" dirty="0"/>
              <a:t>	</a:t>
            </a:r>
            <a:r>
              <a:rPr lang="cs-CZ" altLang="cs-CZ" dirty="0" err="1"/>
              <a:t>excimerové</a:t>
            </a:r>
            <a:r>
              <a:rPr lang="cs-CZ" altLang="cs-CZ" dirty="0"/>
              <a:t> lasery (</a:t>
            </a:r>
            <a:r>
              <a:rPr lang="cs-CZ" altLang="cs-CZ" dirty="0" err="1"/>
              <a:t>ArF</a:t>
            </a:r>
            <a:r>
              <a:rPr lang="cs-CZ" altLang="cs-CZ" dirty="0"/>
              <a:t>, </a:t>
            </a:r>
            <a:r>
              <a:rPr lang="cs-CZ" altLang="cs-CZ" dirty="0" err="1"/>
              <a:t>KrF</a:t>
            </a:r>
            <a:r>
              <a:rPr lang="cs-CZ" altLang="cs-CZ" dirty="0"/>
              <a:t>, </a:t>
            </a:r>
            <a:r>
              <a:rPr lang="cs-CZ" altLang="cs-CZ" dirty="0" err="1"/>
              <a:t>XeCl</a:t>
            </a:r>
            <a:r>
              <a:rPr lang="cs-CZ" altLang="cs-CZ" dirty="0"/>
              <a:t>, </a:t>
            </a:r>
            <a:r>
              <a:rPr lang="cs-CZ" altLang="cs-CZ" dirty="0" err="1"/>
              <a:t>XeF</a:t>
            </a:r>
            <a:r>
              <a:rPr lang="cs-CZ" altLang="cs-CZ" dirty="0"/>
              <a:t>)</a:t>
            </a:r>
          </a:p>
          <a:p>
            <a:endParaRPr lang="cs-CZ" altLang="cs-CZ" dirty="0"/>
          </a:p>
          <a:p>
            <a:r>
              <a:rPr lang="cs-CZ" altLang="cs-CZ" dirty="0"/>
              <a:t>• Typická délka pulsu: </a:t>
            </a:r>
          </a:p>
          <a:p>
            <a:r>
              <a:rPr lang="cs-CZ" altLang="cs-CZ" dirty="0"/>
              <a:t>	10 . . . 100 </a:t>
            </a:r>
            <a:r>
              <a:rPr lang="cs-CZ" altLang="cs-CZ" dirty="0" err="1"/>
              <a:t>ns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• Typická hustota výkonu: </a:t>
            </a:r>
          </a:p>
          <a:p>
            <a:r>
              <a:rPr lang="cs-CZ" altLang="cs-CZ" dirty="0"/>
              <a:t>	107 . . . 1010 W/cm</a:t>
            </a:r>
            <a:r>
              <a:rPr lang="cs-CZ" altLang="cs-CZ" baseline="30000" dirty="0"/>
              <a:t>2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50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dirty="0"/>
              <a:t>dochází k přímému rozpadu molekulárních vazeb pomocí vysoce energetických fotonů UV záření např. u pulsních </a:t>
            </a:r>
            <a:r>
              <a:rPr lang="cs-CZ" altLang="cs-CZ" dirty="0" err="1"/>
              <a:t>excimerových</a:t>
            </a:r>
            <a:r>
              <a:rPr lang="cs-CZ" altLang="cs-CZ" dirty="0"/>
              <a:t> laserů.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3600"/>
              <a:t>Mechanismus UV fotoablace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323850" y="1700213"/>
            <a:ext cx="3313113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Absorpce UV fotonů</a:t>
            </a:r>
          </a:p>
          <a:p>
            <a:endParaRPr lang="cs-CZ" altLang="cs-CZ" sz="800"/>
          </a:p>
          <a:p>
            <a:r>
              <a:rPr lang="cs-CZ" altLang="cs-CZ" sz="2000" b="1"/>
              <a:t>⇓</a:t>
            </a:r>
          </a:p>
          <a:p>
            <a:endParaRPr lang="cs-CZ" altLang="cs-CZ" sz="800" b="1"/>
          </a:p>
          <a:p>
            <a:r>
              <a:rPr lang="cs-CZ" altLang="cs-CZ" sz="2000"/>
              <a:t>dosažení repulsivních excitovaných stavů</a:t>
            </a:r>
          </a:p>
          <a:p>
            <a:endParaRPr lang="cs-CZ" altLang="cs-CZ" sz="800"/>
          </a:p>
          <a:p>
            <a:r>
              <a:rPr lang="cs-CZ" altLang="cs-CZ" sz="2000" b="1"/>
              <a:t>⇓</a:t>
            </a:r>
          </a:p>
          <a:p>
            <a:endParaRPr lang="cs-CZ" altLang="cs-CZ" sz="800" b="1"/>
          </a:p>
          <a:p>
            <a:r>
              <a:rPr lang="cs-CZ" altLang="cs-CZ" sz="2000"/>
              <a:t>Disociace</a:t>
            </a:r>
          </a:p>
          <a:p>
            <a:endParaRPr lang="cs-CZ" altLang="cs-CZ" sz="800"/>
          </a:p>
          <a:p>
            <a:r>
              <a:rPr lang="cs-CZ" altLang="cs-CZ" sz="2000" b="1"/>
              <a:t>⇓</a:t>
            </a:r>
          </a:p>
          <a:p>
            <a:endParaRPr lang="cs-CZ" altLang="cs-CZ" sz="800" b="1"/>
          </a:p>
          <a:p>
            <a:r>
              <a:rPr lang="cs-CZ" altLang="cs-CZ" sz="2000"/>
              <a:t>Ejekce fragmentů</a:t>
            </a:r>
          </a:p>
          <a:p>
            <a:endParaRPr lang="cs-CZ" altLang="cs-CZ" sz="800"/>
          </a:p>
          <a:p>
            <a:r>
              <a:rPr lang="cs-CZ" altLang="cs-CZ" sz="2000" b="1"/>
              <a:t>⇓</a:t>
            </a:r>
          </a:p>
          <a:p>
            <a:endParaRPr lang="cs-CZ" altLang="cs-CZ" sz="800" b="1"/>
          </a:p>
          <a:p>
            <a:r>
              <a:rPr lang="cs-CZ" altLang="cs-CZ" sz="2000"/>
              <a:t>Ablace</a:t>
            </a:r>
          </a:p>
        </p:txBody>
      </p:sp>
      <p:pic>
        <p:nvPicPr>
          <p:cNvPr id="1781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51000"/>
            <a:ext cx="5653088" cy="4906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  <a:ln/>
        </p:spPr>
        <p:txBody>
          <a:bodyPr/>
          <a:lstStyle/>
          <a:p>
            <a:r>
              <a:rPr lang="cs-CZ" altLang="cs-CZ" sz="3600"/>
              <a:t>Vliv vlnové délky (energie fotonu)</a:t>
            </a:r>
          </a:p>
        </p:txBody>
      </p:sp>
      <p:graphicFrame>
        <p:nvGraphicFramePr>
          <p:cNvPr id="171011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1488006"/>
              </p:ext>
            </p:extLst>
          </p:nvPr>
        </p:nvGraphicFramePr>
        <p:xfrm>
          <a:off x="4932040" y="2924174"/>
          <a:ext cx="3595688" cy="3211513"/>
        </p:xfrm>
        <a:graphic>
          <a:graphicData uri="http://schemas.openxmlformats.org/drawingml/2006/table">
            <a:tbl>
              <a:tblPr/>
              <a:tblGrid>
                <a:gridCol w="1730375"/>
                <a:gridCol w="1865313"/>
              </a:tblGrid>
              <a:tr h="10033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Typ kovalentní vazby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Vazebná energie (eV)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C-C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3,6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C-O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3,7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C-H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4,3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O-H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4,8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C=C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6,4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336462" y="1373188"/>
            <a:ext cx="8353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000" dirty="0"/>
              <a:t>Energie fotonu je nepřímo úměrná vlnové délce laserového záření = UV fotony jsou </a:t>
            </a:r>
            <a:r>
              <a:rPr lang="cs-CZ" altLang="cs-CZ" sz="2000" dirty="0" err="1"/>
              <a:t>energetičtější</a:t>
            </a:r>
            <a:r>
              <a:rPr lang="cs-CZ" altLang="cs-CZ" sz="2000" dirty="0"/>
              <a:t> než IR. Energie UV fotonu je vyšší než energie většiny kovalentních vazeb, u IR jde o důsledek </a:t>
            </a:r>
            <a:r>
              <a:rPr lang="cs-CZ" altLang="cs-CZ" sz="2000" dirty="0" err="1"/>
              <a:t>multifotonové</a:t>
            </a:r>
            <a:r>
              <a:rPr lang="cs-CZ" altLang="cs-CZ" sz="2000" dirty="0"/>
              <a:t> excitace.</a:t>
            </a:r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323850" y="3797300"/>
            <a:ext cx="401161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altLang="cs-CZ"/>
              <a:t>Energie fotonu (λ = 1,06 μm) = 1,2 eV</a:t>
            </a:r>
          </a:p>
          <a:p>
            <a:pPr algn="ctr"/>
            <a:endParaRPr lang="cs-CZ" altLang="cs-CZ"/>
          </a:p>
          <a:p>
            <a:pPr algn="ctr"/>
            <a:r>
              <a:rPr lang="cs-CZ" altLang="cs-CZ"/>
              <a:t>Energie fotonu (λ = 248 nm) = 5,0 eV</a:t>
            </a:r>
          </a:p>
          <a:p>
            <a:pPr algn="ctr"/>
            <a:endParaRPr lang="cs-CZ" altLang="cs-CZ"/>
          </a:p>
          <a:p>
            <a:pPr algn="ctr"/>
            <a:r>
              <a:rPr lang="cs-CZ" altLang="cs-CZ"/>
              <a:t>1 eV = 1,6 . 10-19 J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Disociační energie některých typů vazeb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-540568" y="2275975"/>
            <a:ext cx="565212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dirty="0" smtClean="0"/>
              <a:t>	Type </a:t>
            </a:r>
            <a:r>
              <a:rPr lang="cs-CZ" altLang="cs-CZ" dirty="0" err="1"/>
              <a:t>of</a:t>
            </a:r>
            <a:r>
              <a:rPr lang="cs-CZ" altLang="cs-CZ" dirty="0"/>
              <a:t> bond 	</a:t>
            </a:r>
            <a:r>
              <a:rPr lang="cs-CZ" altLang="cs-CZ" dirty="0" err="1" smtClean="0"/>
              <a:t>Dissociation</a:t>
            </a:r>
            <a:r>
              <a:rPr lang="cs-CZ" altLang="cs-CZ" dirty="0" smtClean="0"/>
              <a:t> </a:t>
            </a:r>
            <a:r>
              <a:rPr lang="cs-CZ" altLang="cs-CZ" dirty="0" err="1"/>
              <a:t>energy</a:t>
            </a:r>
            <a:r>
              <a:rPr lang="cs-CZ" altLang="cs-CZ" dirty="0"/>
              <a:t> (eV)</a:t>
            </a:r>
          </a:p>
          <a:p>
            <a:pPr algn="ctr"/>
            <a:endParaRPr lang="cs-CZ" altLang="cs-CZ" dirty="0"/>
          </a:p>
          <a:p>
            <a:pPr algn="ctr"/>
            <a:r>
              <a:rPr lang="cs-CZ" altLang="cs-CZ" dirty="0"/>
              <a:t>C=O 		7.1</a:t>
            </a:r>
          </a:p>
          <a:p>
            <a:pPr algn="ctr"/>
            <a:r>
              <a:rPr lang="cs-CZ" altLang="cs-CZ" dirty="0"/>
              <a:t>C=C 		6.4</a:t>
            </a:r>
          </a:p>
          <a:p>
            <a:pPr algn="ctr"/>
            <a:r>
              <a:rPr lang="cs-CZ" altLang="cs-CZ" dirty="0"/>
              <a:t>O−H 		4.8</a:t>
            </a:r>
          </a:p>
          <a:p>
            <a:pPr algn="ctr"/>
            <a:r>
              <a:rPr lang="cs-CZ" altLang="cs-CZ" dirty="0"/>
              <a:t>N−H 		4.1</a:t>
            </a:r>
          </a:p>
          <a:p>
            <a:pPr algn="ctr"/>
            <a:r>
              <a:rPr lang="cs-CZ" altLang="cs-CZ" dirty="0"/>
              <a:t>C−O 		3.6</a:t>
            </a:r>
          </a:p>
          <a:p>
            <a:pPr algn="ctr"/>
            <a:r>
              <a:rPr lang="cs-CZ" altLang="cs-CZ" dirty="0"/>
              <a:t>C−C 		3.6</a:t>
            </a:r>
          </a:p>
          <a:p>
            <a:pPr algn="ctr"/>
            <a:r>
              <a:rPr lang="cs-CZ" altLang="cs-CZ" dirty="0"/>
              <a:t>S−H 		3.5</a:t>
            </a:r>
          </a:p>
          <a:p>
            <a:pPr algn="ctr"/>
            <a:r>
              <a:rPr lang="cs-CZ" altLang="cs-CZ" dirty="0"/>
              <a:t>C−N 		3.0</a:t>
            </a:r>
          </a:p>
          <a:p>
            <a:pPr algn="ctr"/>
            <a:r>
              <a:rPr lang="cs-CZ" altLang="cs-CZ" dirty="0"/>
              <a:t>C−S 		2.7</a:t>
            </a:r>
          </a:p>
        </p:txBody>
      </p:sp>
      <p:pic>
        <p:nvPicPr>
          <p:cNvPr id="1026" name="Picture 2" descr="http://s3.postimg.org/78gdk9403/dissociationenergy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5623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2400"/>
              <a:t>Vlnové délky a energie fotonů pro různé typy laserů</a:t>
            </a:r>
          </a:p>
        </p:txBody>
      </p:sp>
      <p:sp>
        <p:nvSpPr>
          <p:cNvPr id="172035" name="Rectangle 1027"/>
          <p:cNvSpPr>
            <a:spLocks noChangeArrowheads="1"/>
          </p:cNvSpPr>
          <p:nvPr/>
        </p:nvSpPr>
        <p:spPr bwMode="auto">
          <a:xfrm>
            <a:off x="1258888" y="1484313"/>
            <a:ext cx="68405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1" dirty="0"/>
              <a:t>Laser type 	</a:t>
            </a:r>
            <a:r>
              <a:rPr lang="cs-CZ" altLang="cs-CZ" i="1" dirty="0" err="1"/>
              <a:t>Wavelength</a:t>
            </a:r>
            <a:r>
              <a:rPr lang="cs-CZ" altLang="cs-CZ" i="1" dirty="0"/>
              <a:t> (</a:t>
            </a:r>
            <a:r>
              <a:rPr lang="cs-CZ" altLang="cs-CZ" i="1" dirty="0" err="1"/>
              <a:t>nm</a:t>
            </a:r>
            <a:r>
              <a:rPr lang="cs-CZ" altLang="cs-CZ" i="1" dirty="0"/>
              <a:t>) 		</a:t>
            </a:r>
            <a:r>
              <a:rPr lang="cs-CZ" altLang="cs-CZ" i="1" dirty="0" err="1"/>
              <a:t>Photon</a:t>
            </a:r>
            <a:r>
              <a:rPr lang="cs-CZ" altLang="cs-CZ" i="1" dirty="0"/>
              <a:t> </a:t>
            </a:r>
            <a:r>
              <a:rPr lang="cs-CZ" altLang="cs-CZ" i="1" dirty="0" err="1"/>
              <a:t>energy</a:t>
            </a:r>
            <a:r>
              <a:rPr lang="cs-CZ" altLang="cs-CZ" i="1" dirty="0"/>
              <a:t> (eV)</a:t>
            </a:r>
          </a:p>
          <a:p>
            <a:endParaRPr lang="cs-CZ" altLang="cs-CZ" i="1" dirty="0"/>
          </a:p>
          <a:p>
            <a:r>
              <a:rPr lang="cs-CZ" altLang="cs-CZ" dirty="0" err="1"/>
              <a:t>ArF</a:t>
            </a:r>
            <a:r>
              <a:rPr lang="cs-CZ" altLang="cs-CZ" dirty="0"/>
              <a:t> 		193 			6.4</a:t>
            </a:r>
          </a:p>
          <a:p>
            <a:r>
              <a:rPr lang="cs-CZ" altLang="cs-CZ" dirty="0" err="1"/>
              <a:t>KrF</a:t>
            </a:r>
            <a:r>
              <a:rPr lang="cs-CZ" altLang="cs-CZ" dirty="0"/>
              <a:t> 		248 			5.0</a:t>
            </a:r>
          </a:p>
          <a:p>
            <a:r>
              <a:rPr lang="cs-CZ" altLang="cs-CZ" dirty="0" err="1"/>
              <a:t>Nd:YLF</a:t>
            </a:r>
            <a:r>
              <a:rPr lang="cs-CZ" altLang="cs-CZ" dirty="0"/>
              <a:t> (4ω) 	263 			4.7</a:t>
            </a:r>
          </a:p>
          <a:p>
            <a:r>
              <a:rPr lang="cs-CZ" altLang="cs-CZ" dirty="0" err="1"/>
              <a:t>XeCl</a:t>
            </a:r>
            <a:r>
              <a:rPr lang="cs-CZ" altLang="cs-CZ" dirty="0"/>
              <a:t> 		308 			4.0</a:t>
            </a:r>
          </a:p>
          <a:p>
            <a:r>
              <a:rPr lang="cs-CZ" altLang="cs-CZ" dirty="0" err="1"/>
              <a:t>XeF</a:t>
            </a:r>
            <a:r>
              <a:rPr lang="cs-CZ" altLang="cs-CZ" dirty="0"/>
              <a:t> 		351 			3.5</a:t>
            </a:r>
          </a:p>
          <a:p>
            <a:r>
              <a:rPr lang="cs-CZ" altLang="cs-CZ" dirty="0"/>
              <a:t>Argon ion 	514 			2.4</a:t>
            </a:r>
          </a:p>
          <a:p>
            <a:r>
              <a:rPr lang="cs-CZ" altLang="cs-CZ" dirty="0" err="1"/>
              <a:t>Nd:YLF</a:t>
            </a:r>
            <a:r>
              <a:rPr lang="cs-CZ" altLang="cs-CZ" dirty="0"/>
              <a:t> (2ω) 	526.5 			2.4</a:t>
            </a:r>
          </a:p>
          <a:p>
            <a:r>
              <a:rPr lang="cs-CZ" altLang="cs-CZ" dirty="0"/>
              <a:t>He-Ne 		633 			2.0</a:t>
            </a:r>
          </a:p>
          <a:p>
            <a:r>
              <a:rPr lang="cs-CZ" altLang="cs-CZ" dirty="0" err="1"/>
              <a:t>Diode</a:t>
            </a:r>
            <a:r>
              <a:rPr lang="cs-CZ" altLang="cs-CZ" dirty="0"/>
              <a:t> 		800 			1.6</a:t>
            </a:r>
          </a:p>
          <a:p>
            <a:r>
              <a:rPr lang="cs-CZ" altLang="cs-CZ" dirty="0" err="1"/>
              <a:t>Nd:YLF</a:t>
            </a:r>
            <a:r>
              <a:rPr lang="cs-CZ" altLang="cs-CZ" dirty="0"/>
              <a:t> 		1053 			1.2</a:t>
            </a:r>
          </a:p>
          <a:p>
            <a:r>
              <a:rPr lang="cs-CZ" altLang="cs-CZ" dirty="0" err="1"/>
              <a:t>Nd:YAG</a:t>
            </a:r>
            <a:r>
              <a:rPr lang="cs-CZ" altLang="cs-CZ" dirty="0"/>
              <a:t> 		1064 			1.2</a:t>
            </a:r>
          </a:p>
          <a:p>
            <a:r>
              <a:rPr lang="cs-CZ" altLang="cs-CZ" dirty="0" err="1"/>
              <a:t>Ho:YAG</a:t>
            </a:r>
            <a:r>
              <a:rPr lang="cs-CZ" altLang="cs-CZ" dirty="0"/>
              <a:t> 		2120 			0.6</a:t>
            </a:r>
          </a:p>
          <a:p>
            <a:r>
              <a:rPr lang="cs-CZ" altLang="cs-CZ" dirty="0" err="1"/>
              <a:t>Er:YAG</a:t>
            </a:r>
            <a:r>
              <a:rPr lang="cs-CZ" altLang="cs-CZ" dirty="0"/>
              <a:t> 		2940 			0.4</a:t>
            </a:r>
          </a:p>
          <a:p>
            <a:r>
              <a:rPr lang="cs-CZ" altLang="cs-CZ" dirty="0"/>
              <a:t>CO</a:t>
            </a:r>
            <a:r>
              <a:rPr lang="cs-CZ" altLang="cs-CZ" baseline="-25000" dirty="0"/>
              <a:t>2</a:t>
            </a:r>
            <a:r>
              <a:rPr lang="cs-CZ" altLang="cs-CZ" dirty="0"/>
              <a:t> 		10600 			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Fotodisrupce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57200" y="3200400"/>
            <a:ext cx="835183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• Hlavní idea : fragmentace materiálu mechanickou silou</a:t>
            </a:r>
          </a:p>
          <a:p>
            <a:endParaRPr lang="cs-CZ" altLang="cs-CZ"/>
          </a:p>
          <a:p>
            <a:r>
              <a:rPr lang="cs-CZ" altLang="cs-CZ"/>
              <a:t>• Pozorování: záblesky plazmatu, vznik kavitace rázovou vlnou</a:t>
            </a:r>
          </a:p>
          <a:p>
            <a:endParaRPr lang="cs-CZ" altLang="cs-CZ"/>
          </a:p>
          <a:p>
            <a:r>
              <a:rPr lang="cs-CZ" altLang="cs-CZ"/>
              <a:t>• Typické lasery: pevnolátkové lasery, tj. Nd:YAG, Nd:YLF, Ti:Sapphire</a:t>
            </a:r>
          </a:p>
          <a:p>
            <a:endParaRPr lang="cs-CZ" altLang="cs-CZ"/>
          </a:p>
          <a:p>
            <a:r>
              <a:rPr lang="cs-CZ" altLang="cs-CZ"/>
              <a:t>• Typická délka pulzu: 100 fs . . . 100 ns</a:t>
            </a:r>
          </a:p>
          <a:p>
            <a:endParaRPr lang="cs-CZ" altLang="cs-CZ"/>
          </a:p>
          <a:p>
            <a:r>
              <a:rPr lang="cs-CZ" altLang="cs-CZ"/>
              <a:t>• Typická hustota výkonu: 1011 . . . 1016 W/cm2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využívá hlavně mechanický efekt: laser vytváří miniaturní bleskový výboj provázený mechanickým i akustickým výbojem.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3505200" cy="777875"/>
          </a:xfrm>
        </p:spPr>
        <p:txBody>
          <a:bodyPr/>
          <a:lstStyle/>
          <a:p>
            <a:r>
              <a:rPr lang="cs-CZ" altLang="cs-CZ" sz="3600"/>
              <a:t>Rázová vlna</a:t>
            </a:r>
          </a:p>
        </p:txBody>
      </p:sp>
      <p:pic>
        <p:nvPicPr>
          <p:cNvPr id="1177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52800"/>
            <a:ext cx="4648200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7527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5" name="Picture 5" descr="http://music.concordia.ca/Images_folder/Compression_Rarefac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832225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692275" y="2205038"/>
            <a:ext cx="6408738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koeficient odrazu (reflectivity) pro danou vlnovou délku</a:t>
            </a:r>
          </a:p>
          <a:p>
            <a:endParaRPr lang="cs-CZ" altLang="cs-CZ"/>
          </a:p>
          <a:p>
            <a:r>
              <a:rPr lang="cs-CZ" altLang="cs-CZ"/>
              <a:t>koeficient absorpce (absorptivity) pro danou 	vlnovou délku</a:t>
            </a:r>
          </a:p>
          <a:p>
            <a:endParaRPr lang="cs-CZ" altLang="cs-CZ"/>
          </a:p>
          <a:p>
            <a:r>
              <a:rPr lang="cs-CZ" altLang="cs-CZ"/>
              <a:t>koeficient rozptylu (scattering) pro danou vlnovou délku</a:t>
            </a:r>
          </a:p>
          <a:p>
            <a:endParaRPr lang="cs-CZ" altLang="cs-CZ"/>
          </a:p>
          <a:p>
            <a:r>
              <a:rPr lang="cs-CZ" altLang="cs-CZ"/>
              <a:t>drsnost povrchu	</a:t>
            </a:r>
          </a:p>
          <a:p>
            <a:endParaRPr lang="cs-CZ" altLang="cs-CZ"/>
          </a:p>
          <a:p>
            <a:r>
              <a:rPr lang="cs-CZ" altLang="cs-CZ"/>
              <a:t>tepelná vodivost </a:t>
            </a:r>
          </a:p>
          <a:p>
            <a:endParaRPr lang="cs-CZ" altLang="cs-CZ"/>
          </a:p>
          <a:p>
            <a:r>
              <a:rPr lang="cs-CZ" altLang="cs-CZ"/>
              <a:t>tepelná kapacita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484438" y="765175"/>
            <a:ext cx="429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/>
              <a:t>Vlastnosti materiálu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kiskripta.eu/images/thumb/7/72/Tlak_v_RV_a_UZ3.png/450px-Tlak_v_RV_a_U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60" cy="59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3528" y="370846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Mechanismus šíření rázové tlakové </a:t>
            </a:r>
            <a:r>
              <a:rPr lang="cs-CZ" dirty="0">
                <a:solidFill>
                  <a:srgbClr val="000000"/>
                </a:solidFill>
              </a:rPr>
              <a:t>i ultrazvukové </a:t>
            </a:r>
            <a:r>
              <a:rPr lang="cs-CZ" dirty="0" smtClean="0">
                <a:solidFill>
                  <a:srgbClr val="000000"/>
                </a:solidFill>
              </a:rPr>
              <a:t>vlny je zhuštění </a:t>
            </a:r>
            <a:r>
              <a:rPr lang="cs-CZ" dirty="0">
                <a:solidFill>
                  <a:srgbClr val="000000"/>
                </a:solidFill>
              </a:rPr>
              <a:t>a zředění </a:t>
            </a:r>
            <a:r>
              <a:rPr lang="cs-CZ" dirty="0" smtClean="0">
                <a:solidFill>
                  <a:srgbClr val="000000"/>
                </a:solidFill>
              </a:rPr>
              <a:t>prostředí.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756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altLang="cs-CZ" sz="3600"/>
              <a:t>Termické interakce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81000" y="1524000"/>
            <a:ext cx="842486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• Hlavní idea : </a:t>
            </a:r>
          </a:p>
          <a:p>
            <a:r>
              <a:rPr lang="cs-CZ" altLang="cs-CZ"/>
              <a:t>	dosažení určité teploty vedoucí k daným termickým efektům</a:t>
            </a:r>
          </a:p>
          <a:p>
            <a:endParaRPr lang="cs-CZ" altLang="cs-CZ"/>
          </a:p>
          <a:p>
            <a:r>
              <a:rPr lang="cs-CZ" altLang="cs-CZ"/>
              <a:t>• Pozorování: </a:t>
            </a:r>
          </a:p>
          <a:p>
            <a:r>
              <a:rPr lang="cs-CZ" altLang="cs-CZ"/>
              <a:t>	koagulace (organika), odpařování, karbonizace nebo tavení</a:t>
            </a:r>
          </a:p>
          <a:p>
            <a:endParaRPr lang="cs-CZ" altLang="cs-CZ"/>
          </a:p>
          <a:p>
            <a:r>
              <a:rPr lang="cs-CZ" altLang="cs-CZ"/>
              <a:t>• Typické lasery: </a:t>
            </a:r>
          </a:p>
          <a:p>
            <a:r>
              <a:rPr lang="cs-CZ" altLang="cs-CZ"/>
              <a:t>	CO</a:t>
            </a:r>
            <a:r>
              <a:rPr lang="cs-CZ" altLang="cs-CZ" baseline="-25000"/>
              <a:t>2</a:t>
            </a:r>
            <a:r>
              <a:rPr lang="cs-CZ" altLang="cs-CZ"/>
              <a:t>, Nd:YAG, Er:YAG, Ho:YAG, Ar ion a diodové lasery</a:t>
            </a:r>
          </a:p>
          <a:p>
            <a:endParaRPr lang="cs-CZ" altLang="cs-CZ"/>
          </a:p>
          <a:p>
            <a:r>
              <a:rPr lang="cs-CZ" altLang="cs-CZ"/>
              <a:t>• Typická délka pulsu: </a:t>
            </a:r>
          </a:p>
          <a:p>
            <a:r>
              <a:rPr lang="cs-CZ" altLang="cs-CZ"/>
              <a:t>	1 μs . . . 1min, hlavně u kontinuálních laserů</a:t>
            </a:r>
          </a:p>
          <a:p>
            <a:endParaRPr lang="cs-CZ" altLang="cs-CZ"/>
          </a:p>
          <a:p>
            <a:r>
              <a:rPr lang="cs-CZ" altLang="cs-CZ"/>
              <a:t>• Typická hustota výkonu:</a:t>
            </a:r>
          </a:p>
          <a:p>
            <a:r>
              <a:rPr lang="cs-CZ" altLang="cs-CZ"/>
              <a:t>	10 . . . 106 W/cm2</a:t>
            </a:r>
          </a:p>
          <a:p>
            <a:endParaRPr lang="cs-CZ" altLang="cs-CZ"/>
          </a:p>
          <a:p>
            <a:r>
              <a:rPr lang="cs-CZ" altLang="cs-CZ"/>
              <a:t>• Speciální aplikace (různá kombinace expoziční doby a plošné hustoty výkonu) : </a:t>
            </a:r>
          </a:p>
          <a:p>
            <a:r>
              <a:rPr lang="cs-CZ" altLang="cs-CZ"/>
              <a:t>	koagulace, odpařování, tavení, tepelný rozklad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!!!Z_APPL_dispense_Pulitura_laser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686800" cy="5160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914400" y="533400"/>
            <a:ext cx="4264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/>
              <a:t>Termomechanické změny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3600"/>
              <a:t>Ablace indukovaná plazmatem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5800" y="2286000"/>
            <a:ext cx="77755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• Hlavní idea : </a:t>
            </a:r>
          </a:p>
          <a:p>
            <a:r>
              <a:rPr lang="cs-CZ" altLang="cs-CZ"/>
              <a:t>	ablace vznikem plazmatu</a:t>
            </a:r>
          </a:p>
          <a:p>
            <a:endParaRPr lang="cs-CZ" altLang="cs-CZ"/>
          </a:p>
          <a:p>
            <a:r>
              <a:rPr lang="cs-CZ" altLang="cs-CZ"/>
              <a:t>• Pozorování: </a:t>
            </a:r>
          </a:p>
          <a:p>
            <a:r>
              <a:rPr lang="cs-CZ" altLang="cs-CZ"/>
              <a:t>	velmi čistá ablace, spojená s akustickým projevem a záblesky	plazmatu</a:t>
            </a:r>
          </a:p>
          <a:p>
            <a:endParaRPr lang="cs-CZ" altLang="cs-CZ"/>
          </a:p>
          <a:p>
            <a:r>
              <a:rPr lang="cs-CZ" altLang="cs-CZ"/>
              <a:t>• Typické lasery: </a:t>
            </a:r>
          </a:p>
          <a:p>
            <a:r>
              <a:rPr lang="cs-CZ" altLang="cs-CZ"/>
              <a:t>	Nd:YAG, Nd:YLF, Ti:Sapphire</a:t>
            </a:r>
          </a:p>
          <a:p>
            <a:endParaRPr lang="cs-CZ" altLang="cs-CZ"/>
          </a:p>
          <a:p>
            <a:r>
              <a:rPr lang="cs-CZ" altLang="cs-CZ"/>
              <a:t>• Typická délka pulzu: </a:t>
            </a:r>
          </a:p>
          <a:p>
            <a:r>
              <a:rPr lang="cs-CZ" altLang="cs-CZ"/>
              <a:t>	100 fs . . . 500 ps</a:t>
            </a:r>
          </a:p>
          <a:p>
            <a:endParaRPr lang="cs-CZ" altLang="cs-CZ"/>
          </a:p>
          <a:p>
            <a:r>
              <a:rPr lang="cs-CZ" altLang="cs-CZ"/>
              <a:t>• Typická husota výkonu: </a:t>
            </a:r>
          </a:p>
          <a:p>
            <a:r>
              <a:rPr lang="cs-CZ" altLang="cs-CZ"/>
              <a:t>	1011 . . . 1013 W/cm2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7864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vzniká plazma, které samo absorbuje záření a dochází tak expanzi a kolapsu plazmatického obláčku a k následným rázovým vlnám.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!!!Z_APPL_dispense_Pulitura_laser18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8064500" cy="622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49275"/>
            <a:ext cx="7488237" cy="5688013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60350"/>
            <a:ext cx="5545137" cy="5211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23850" y="5805488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Přibližná doba trvání procesů přispívajících k fotodisrupci. Předpokládá se 30 ps laserový puls.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Tvorba plazmatu</a:t>
            </a:r>
          </a:p>
        </p:txBody>
      </p:sp>
      <p:pic>
        <p:nvPicPr>
          <p:cNvPr id="3079" name="Picture 7" descr="ab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997200"/>
            <a:ext cx="4537075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95288" y="1341438"/>
            <a:ext cx="8245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Při velmi vysokých hustotách výkonu se při ablaci materiálu tvoří plazma. Materiál se odpaří velmi brzy během pulsu, oblak plynů těsně nad povrchem absorbuje část energie laserového pulsu což vede k intenzivnímu zahřátí a ionizaci uvolněného materiálu a tvoří se plazma. </a:t>
            </a:r>
          </a:p>
        </p:txBody>
      </p:sp>
      <p:pic>
        <p:nvPicPr>
          <p:cNvPr id="3082" name="Picture 10" descr="abl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213100"/>
            <a:ext cx="4038600" cy="2798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1" name="Picture 5" descr="PlasmaEvol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76250"/>
            <a:ext cx="5903913" cy="355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84213" y="4365625"/>
            <a:ext cx="81756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Plasma silně absorbuje energii laserového pulsu a stává se extrémně </a:t>
            </a:r>
            <a:r>
              <a:rPr lang="cs-CZ" altLang="cs-CZ" dirty="0" smtClean="0"/>
              <a:t>horkým. </a:t>
            </a:r>
            <a:r>
              <a:rPr lang="cs-CZ" altLang="cs-CZ" dirty="0"/>
              <a:t>Pokud hustota částic v plazmatu dosáhne kritické hodnoty, plasma slouží jako štít bránící energii pulzu proniknout k povrchu = energie je silně absorbována velmi tenkou vrstvičkou plazmatu, která se extrémně ohřívá, expanduje a produkuje impulsní reakci na povrch. Po ukončení pulsu plasma expanduje od povrchu a </a:t>
            </a:r>
            <a:r>
              <a:rPr lang="cs-CZ" altLang="cs-CZ" dirty="0" err="1" smtClean="0"/>
              <a:t>dissipuje</a:t>
            </a:r>
            <a:r>
              <a:rPr lang="cs-CZ" altLang="cs-CZ" dirty="0"/>
              <a:t>.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Plasmaplum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4533900" cy="3128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79388" y="1484313"/>
            <a:ext cx="3671887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i="1"/>
              <a:t>Region-I</a:t>
            </a:r>
            <a:r>
              <a:rPr lang="en-US" altLang="cs-CZ"/>
              <a:t>: centr</a:t>
            </a:r>
            <a:r>
              <a:rPr lang="cs-CZ" altLang="cs-CZ"/>
              <a:t>á</a:t>
            </a:r>
            <a:r>
              <a:rPr lang="en-US" altLang="cs-CZ"/>
              <a:t>l</a:t>
            </a:r>
            <a:r>
              <a:rPr lang="cs-CZ" altLang="cs-CZ"/>
              <a:t>ní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core</a:t>
            </a:r>
            <a:r>
              <a:rPr lang="cs-CZ" altLang="cs-CZ"/>
              <a:t>)</a:t>
            </a:r>
            <a:r>
              <a:rPr lang="en-US" altLang="cs-CZ"/>
              <a:t> </a:t>
            </a:r>
            <a:r>
              <a:rPr lang="cs-CZ" altLang="cs-CZ"/>
              <a:t>část</a:t>
            </a:r>
            <a:r>
              <a:rPr lang="en-US" altLang="cs-CZ"/>
              <a:t>. </a:t>
            </a:r>
            <a:r>
              <a:rPr lang="cs-CZ" altLang="cs-CZ"/>
              <a:t>Emise plazmatu blízko povrchu vzorku</a:t>
            </a:r>
            <a:r>
              <a:rPr lang="en-US" altLang="cs-CZ"/>
              <a:t>, </a:t>
            </a:r>
            <a:r>
              <a:rPr lang="cs-CZ" altLang="cs-CZ"/>
              <a:t>kd</a:t>
            </a:r>
            <a:r>
              <a:rPr lang="en-US" altLang="cs-CZ"/>
              <a:t>e </a:t>
            </a:r>
            <a:r>
              <a:rPr lang="cs-CZ" altLang="cs-CZ"/>
              <a:t>j</a:t>
            </a:r>
            <a:r>
              <a:rPr lang="en-US" altLang="cs-CZ"/>
              <a:t>e </a:t>
            </a:r>
            <a:r>
              <a:rPr lang="cs-CZ" altLang="cs-CZ"/>
              <a:t>teplota</a:t>
            </a:r>
            <a:r>
              <a:rPr lang="en-US" altLang="cs-CZ"/>
              <a:t> maxim</a:t>
            </a:r>
            <a:r>
              <a:rPr lang="cs-CZ" altLang="cs-CZ"/>
              <a:t>ální</a:t>
            </a:r>
            <a:r>
              <a:rPr lang="en-US" altLang="cs-CZ"/>
              <a:t> a </a:t>
            </a:r>
            <a:r>
              <a:rPr lang="cs-CZ" altLang="cs-CZ"/>
              <a:t>většina</a:t>
            </a:r>
            <a:r>
              <a:rPr lang="en-US" altLang="cs-CZ"/>
              <a:t> speci</a:t>
            </a:r>
            <a:r>
              <a:rPr lang="cs-CZ" altLang="cs-CZ"/>
              <a:t>í</a:t>
            </a:r>
            <a:r>
              <a:rPr lang="en-US" altLang="cs-CZ"/>
              <a:t> </a:t>
            </a:r>
            <a:r>
              <a:rPr lang="cs-CZ" altLang="cs-CZ"/>
              <a:t>j</a:t>
            </a:r>
            <a:r>
              <a:rPr lang="en-US" altLang="cs-CZ"/>
              <a:t>e </a:t>
            </a:r>
            <a:r>
              <a:rPr lang="cs-CZ" altLang="cs-CZ"/>
              <a:t>v</a:t>
            </a:r>
            <a:r>
              <a:rPr lang="en-US" altLang="cs-CZ"/>
              <a:t> ioni</a:t>
            </a:r>
            <a:r>
              <a:rPr lang="cs-CZ" altLang="cs-CZ"/>
              <a:t>zovaném</a:t>
            </a:r>
            <a:r>
              <a:rPr lang="en-US" altLang="cs-CZ"/>
              <a:t> sta</a:t>
            </a:r>
            <a:r>
              <a:rPr lang="cs-CZ" altLang="cs-CZ"/>
              <a:t>vu</a:t>
            </a:r>
            <a:r>
              <a:rPr lang="en-US" altLang="cs-CZ"/>
              <a:t>. </a:t>
            </a:r>
          </a:p>
          <a:p>
            <a:endParaRPr lang="en-US" altLang="cs-CZ"/>
          </a:p>
          <a:p>
            <a:r>
              <a:rPr lang="en-US" altLang="cs-CZ" i="1"/>
              <a:t>Region-II</a:t>
            </a:r>
            <a:r>
              <a:rPr lang="en-US" altLang="cs-CZ"/>
              <a:t>: </a:t>
            </a:r>
            <a:r>
              <a:rPr lang="cs-CZ" altLang="cs-CZ"/>
              <a:t>Střední oblast</a:t>
            </a:r>
            <a:r>
              <a:rPr lang="en-US" altLang="cs-CZ"/>
              <a:t>. </a:t>
            </a:r>
            <a:r>
              <a:rPr lang="cs-CZ" altLang="cs-CZ"/>
              <a:t>Vedl</a:t>
            </a:r>
            <a:r>
              <a:rPr lang="en-US" altLang="cs-CZ"/>
              <a:t>e ioni</a:t>
            </a:r>
            <a:r>
              <a:rPr lang="cs-CZ" altLang="cs-CZ"/>
              <a:t>zovaných</a:t>
            </a:r>
            <a:r>
              <a:rPr lang="en-US" altLang="cs-CZ"/>
              <a:t> speci</a:t>
            </a:r>
            <a:r>
              <a:rPr lang="cs-CZ" altLang="cs-CZ"/>
              <a:t>í</a:t>
            </a:r>
            <a:r>
              <a:rPr lang="en-US" altLang="cs-CZ"/>
              <a:t>, </a:t>
            </a:r>
            <a:r>
              <a:rPr lang="cs-CZ" altLang="cs-CZ"/>
              <a:t>jsou přítomny také</a:t>
            </a:r>
            <a:r>
              <a:rPr lang="en-US" altLang="cs-CZ"/>
              <a:t> neutr</a:t>
            </a:r>
            <a:r>
              <a:rPr lang="cs-CZ" altLang="cs-CZ"/>
              <a:t>ální</a:t>
            </a:r>
            <a:r>
              <a:rPr lang="en-US" altLang="cs-CZ"/>
              <a:t> </a:t>
            </a:r>
            <a:r>
              <a:rPr lang="cs-CZ" altLang="cs-CZ"/>
              <a:t>částice </a:t>
            </a:r>
            <a:r>
              <a:rPr lang="en-US" altLang="cs-CZ"/>
              <a:t>a </a:t>
            </a:r>
            <a:r>
              <a:rPr lang="cs-CZ" altLang="cs-CZ"/>
              <a:t>určitý počet</a:t>
            </a:r>
            <a:r>
              <a:rPr lang="en-US" altLang="cs-CZ"/>
              <a:t> mole</a:t>
            </a:r>
            <a:r>
              <a:rPr lang="cs-CZ" altLang="cs-CZ"/>
              <a:t>k</a:t>
            </a:r>
            <a:r>
              <a:rPr lang="en-US" altLang="cs-CZ"/>
              <a:t>ul</a:t>
            </a:r>
            <a:r>
              <a:rPr lang="cs-CZ" altLang="cs-CZ"/>
              <a:t>á</a:t>
            </a:r>
            <a:r>
              <a:rPr lang="en-US" altLang="cs-CZ"/>
              <a:t>r</a:t>
            </a:r>
            <a:r>
              <a:rPr lang="cs-CZ" altLang="cs-CZ"/>
              <a:t>ních</a:t>
            </a:r>
            <a:r>
              <a:rPr lang="en-US" altLang="cs-CZ"/>
              <a:t> speci</a:t>
            </a:r>
            <a:r>
              <a:rPr lang="cs-CZ" altLang="cs-CZ"/>
              <a:t>í</a:t>
            </a:r>
            <a:r>
              <a:rPr lang="en-US" altLang="cs-CZ"/>
              <a:t>.</a:t>
            </a:r>
          </a:p>
          <a:p>
            <a:endParaRPr lang="en-US" altLang="cs-CZ"/>
          </a:p>
          <a:p>
            <a:r>
              <a:rPr lang="en-US" altLang="cs-CZ" i="1"/>
              <a:t>Region-III</a:t>
            </a:r>
            <a:r>
              <a:rPr lang="en-US" altLang="cs-CZ"/>
              <a:t>: </a:t>
            </a:r>
            <a:r>
              <a:rPr lang="cs-CZ" altLang="cs-CZ"/>
              <a:t>okrajová</a:t>
            </a:r>
            <a:r>
              <a:rPr lang="en-US" altLang="cs-CZ"/>
              <a:t> </a:t>
            </a:r>
            <a:r>
              <a:rPr lang="cs-CZ" altLang="cs-CZ"/>
              <a:t>oblast plazmatu</a:t>
            </a:r>
            <a:r>
              <a:rPr lang="en-US" altLang="cs-CZ"/>
              <a:t>. </a:t>
            </a:r>
            <a:r>
              <a:rPr lang="cs-CZ" altLang="cs-CZ"/>
              <a:t>Jeho teplota</a:t>
            </a:r>
            <a:r>
              <a:rPr lang="en-US" altLang="cs-CZ"/>
              <a:t> </a:t>
            </a:r>
            <a:r>
              <a:rPr lang="cs-CZ" altLang="cs-CZ"/>
              <a:t>je menší a je vyšší zastoupení m</a:t>
            </a:r>
            <a:r>
              <a:rPr lang="en-US" altLang="cs-CZ"/>
              <a:t>ole</a:t>
            </a:r>
            <a:r>
              <a:rPr lang="cs-CZ" altLang="cs-CZ"/>
              <a:t>k</a:t>
            </a:r>
            <a:r>
              <a:rPr lang="en-US" altLang="cs-CZ"/>
              <a:t>ul</a:t>
            </a:r>
            <a:r>
              <a:rPr lang="cs-CZ" altLang="cs-CZ"/>
              <a:t>á</a:t>
            </a:r>
            <a:r>
              <a:rPr lang="en-US" altLang="cs-CZ"/>
              <a:t>r</a:t>
            </a:r>
            <a:r>
              <a:rPr lang="cs-CZ" altLang="cs-CZ"/>
              <a:t>ních</a:t>
            </a:r>
            <a:r>
              <a:rPr lang="en-US" altLang="cs-CZ"/>
              <a:t> speci</a:t>
            </a:r>
            <a:r>
              <a:rPr lang="cs-CZ" altLang="cs-CZ"/>
              <a:t>í</a:t>
            </a:r>
            <a:r>
              <a:rPr lang="en-US" altLang="cs-CZ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600">
                <a:solidFill>
                  <a:schemeClr val="tx1"/>
                </a:solidFill>
              </a:rPr>
              <a:t>Parametry laseru a záření</a:t>
            </a:r>
          </a:p>
        </p:txBody>
      </p:sp>
      <p:sp>
        <p:nvSpPr>
          <p:cNvPr id="148483" name="Rectangle 1027"/>
          <p:cNvSpPr>
            <a:spLocks noChangeArrowheads="1"/>
          </p:cNvSpPr>
          <p:nvPr/>
        </p:nvSpPr>
        <p:spPr bwMode="auto">
          <a:xfrm>
            <a:off x="827088" y="1412875"/>
            <a:ext cx="65532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	vlnová délka (energie fotonu)</a:t>
            </a:r>
          </a:p>
          <a:p>
            <a:endParaRPr lang="cs-CZ" altLang="cs-CZ"/>
          </a:p>
          <a:p>
            <a:r>
              <a:rPr lang="cs-CZ" altLang="cs-CZ"/>
              <a:t>	fluence (energie na jednotku plochy)</a:t>
            </a:r>
          </a:p>
          <a:p>
            <a:endParaRPr lang="cs-CZ" altLang="cs-CZ"/>
          </a:p>
          <a:p>
            <a:r>
              <a:rPr lang="cs-CZ" altLang="cs-CZ"/>
              <a:t>	intenzita	</a:t>
            </a:r>
          </a:p>
          <a:p>
            <a:endParaRPr lang="cs-CZ" altLang="cs-CZ"/>
          </a:p>
          <a:p>
            <a:r>
              <a:rPr lang="cs-CZ" altLang="cs-CZ"/>
              <a:t>	délka pulsu</a:t>
            </a:r>
          </a:p>
          <a:p>
            <a:endParaRPr lang="cs-CZ" altLang="cs-CZ"/>
          </a:p>
          <a:p>
            <a:r>
              <a:rPr lang="cs-CZ" altLang="cs-CZ"/>
              <a:t>	 pulse repetition rate</a:t>
            </a:r>
          </a:p>
          <a:p>
            <a:endParaRPr lang="cs-CZ" altLang="cs-CZ"/>
          </a:p>
          <a:p>
            <a:r>
              <a:rPr lang="cs-CZ" altLang="cs-CZ"/>
              <a:t>	hustota výkonu</a:t>
            </a:r>
          </a:p>
          <a:p>
            <a:endParaRPr lang="cs-CZ" altLang="cs-CZ"/>
          </a:p>
          <a:p>
            <a:r>
              <a:rPr lang="cs-CZ" altLang="cs-CZ"/>
              <a:t>	mód (kontinuální / pulsní)</a:t>
            </a:r>
          </a:p>
          <a:p>
            <a:endParaRPr lang="cs-CZ" altLang="cs-CZ"/>
          </a:p>
          <a:p>
            <a:r>
              <a:rPr lang="cs-CZ" altLang="cs-CZ"/>
              <a:t>	kvalita paprsku </a:t>
            </a:r>
          </a:p>
          <a:p>
            <a:endParaRPr lang="cs-CZ" altLang="cs-CZ"/>
          </a:p>
          <a:p>
            <a:r>
              <a:rPr lang="cs-CZ" altLang="cs-CZ"/>
              <a:t>	koherenční délka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3600">
                <a:solidFill>
                  <a:schemeClr val="tx1"/>
                </a:solidFill>
              </a:rPr>
              <a:t>Vznik akustického pulsu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1484313"/>
            <a:ext cx="8569325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Důsledkem rázové vlny je i vznik akustického pulsu: 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Za </a:t>
            </a:r>
            <a:r>
              <a:rPr lang="cs-CZ" altLang="cs-CZ" b="1" i="1"/>
              <a:t>nízkých hustot výkonu</a:t>
            </a:r>
            <a:r>
              <a:rPr lang="cs-CZ" altLang="cs-CZ"/>
              <a:t> (ne ablace) absorpce záření a následné ohřátí a termická expanze povrchu vede k rychlé expanzi a kompresi molekul vzduchu těsně nad povrchem. 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Při </a:t>
            </a:r>
            <a:r>
              <a:rPr lang="cs-CZ" altLang="cs-CZ" b="1" i="1"/>
              <a:t>vyšších hustotách výkonu</a:t>
            </a:r>
            <a:r>
              <a:rPr lang="cs-CZ" altLang="cs-CZ"/>
              <a:t> ablace generuje ve vzduchu nad ozářeným povrchem akustické vlny (praskání).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Při </a:t>
            </a:r>
            <a:r>
              <a:rPr lang="cs-CZ" altLang="cs-CZ" b="1" i="1"/>
              <a:t>velmi vysokých hustotách výkonu</a:t>
            </a:r>
            <a:r>
              <a:rPr lang="cs-CZ" altLang="cs-CZ"/>
              <a:t> vzniklé plazma generuje šokové pulsy. amplituda akustické vlny  generované ve vzduchu v důsledku absorpce laserového záření je závislý na interakci mezi pulsem a povrchem.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>
                <a:solidFill>
                  <a:schemeClr val="tx1"/>
                </a:solidFill>
              </a:rPr>
              <a:t>Radiační tlak</a:t>
            </a:r>
          </a:p>
        </p:txBody>
      </p:sp>
      <p:pic>
        <p:nvPicPr>
          <p:cNvPr id="85003" name="Picture 11" descr="reflabstra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744788"/>
            <a:ext cx="5105400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95288" y="1700213"/>
            <a:ext cx="8280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i="1"/>
              <a:t>Radiační tlak</a:t>
            </a:r>
            <a:r>
              <a:rPr lang="cs-CZ" altLang="cs-CZ"/>
              <a:t> = důsledek změny hybnosti fotonů v důsledku jejich absorpce a odrazu na povrchu. vzniklé síly a stresy jsou o několik řádů menší než u předchozích procesů.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altLang="cs-CZ" sz="3600"/>
              <a:t>Délka pulsu</a:t>
            </a:r>
          </a:p>
        </p:txBody>
      </p:sp>
      <p:pic>
        <p:nvPicPr>
          <p:cNvPr id="174083" name="Picture 1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403225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4" name="Picture 1028" descr="relati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141663"/>
            <a:ext cx="4465637" cy="3498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026"/>
          <p:cNvSpPr txBox="1">
            <a:spLocks noChangeArrowheads="1"/>
          </p:cNvSpPr>
          <p:nvPr/>
        </p:nvSpPr>
        <p:spPr bwMode="auto">
          <a:xfrm>
            <a:off x="250825" y="765175"/>
            <a:ext cx="86614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i="1"/>
              <a:t>Femtosekundový puls</a:t>
            </a:r>
            <a:r>
              <a:rPr lang="cs-CZ" altLang="cs-CZ" i="1"/>
              <a:t> </a:t>
            </a:r>
          </a:p>
          <a:p>
            <a:r>
              <a:rPr lang="cs-CZ" altLang="cs-CZ"/>
              <a:t>	relaxační doba elektronu je 10</a:t>
            </a:r>
            <a:r>
              <a:rPr lang="cs-CZ" altLang="cs-CZ" baseline="30000"/>
              <a:t>-14</a:t>
            </a:r>
            <a:r>
              <a:rPr lang="cs-CZ" altLang="cs-CZ"/>
              <a:t>sek = o několik řádů kratší než u iontů krystalové mřížky, dopad vlny – elektron se natáhne, iont má velkou setrvačnost (nehýbe se) – veškerá interakce probíhá pouze s elektrony, po odezněni pulzu elektrony relaxuji a následně interagují s iontem mřížky a v důsledku své vysoké energie elektrony dokážou ionty vyrazit z materiálu (ablace).</a:t>
            </a:r>
          </a:p>
          <a:p>
            <a:endParaRPr lang="cs-CZ" altLang="cs-CZ"/>
          </a:p>
          <a:p>
            <a:r>
              <a:rPr lang="cs-CZ" altLang="cs-CZ" i="1"/>
              <a:t>Inverse bremsstrahlung</a:t>
            </a:r>
            <a:r>
              <a:rPr lang="cs-CZ" altLang="cs-CZ"/>
              <a:t> (inverzni brzdná absorpce) – elektrony jsou zpomalovány v elektrickém poli iontu mřížky a předávají jim kinetickou energii. 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 b="1" i="1"/>
              <a:t>Nanosekundový puls</a:t>
            </a:r>
            <a:r>
              <a:rPr lang="cs-CZ" altLang="cs-CZ"/>
              <a:t> </a:t>
            </a:r>
          </a:p>
          <a:p>
            <a:r>
              <a:rPr lang="cs-CZ" altLang="cs-CZ"/>
              <a:t>	puls probíhá mnohem déle a proto musí proniknout přes vznikající mikroplasma. </a:t>
            </a:r>
          </a:p>
          <a:p>
            <a:r>
              <a:rPr lang="cs-CZ" altLang="cs-CZ"/>
              <a:t>	Pokud plazmová frekvence převyšuje frekvenci záření, vzniká odstínění v důsledku vysoké hustoty elektronů a iontů v plazmatu. Paradoxně tak vyšší dodávaná energie může vést k nižší míře ablace.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 descr="!!!Z_APPL_dispense_Pulitura_laser1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01825"/>
            <a:ext cx="3889375" cy="3660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924" name="Picture 4" descr="!!!Z_APPL_dispense_Pulitura_laser1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916113"/>
            <a:ext cx="3786187" cy="362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Vliv hustoty výkonu</a:t>
            </a:r>
          </a:p>
        </p:txBody>
      </p:sp>
      <p:pic>
        <p:nvPicPr>
          <p:cNvPr id="176131" name="Picture 3" descr="abl0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190750"/>
            <a:ext cx="7995295" cy="42779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066800" y="1447800"/>
            <a:ext cx="651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Hustota výkonu = výkon působící na jednotku plochy paprsku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!!!Z_APPL_dispense_Pulitura_laser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12776"/>
            <a:ext cx="8623910" cy="42483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Interakce laserového záření s kapalinami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400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051050"/>
            <a:ext cx="5473700" cy="4452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2592388" cy="119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627313" y="549275"/>
            <a:ext cx="320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/>
              <a:t>Absorpce vody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23850" y="4508500"/>
            <a:ext cx="2808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Fokusované rázové vlny šířící se v kapalině bývají doprovázeny vznikem kavitací.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187450" y="636588"/>
            <a:ext cx="6913563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Absorpční </a:t>
            </a:r>
            <a:r>
              <a:rPr lang="cs-CZ" altLang="cs-CZ" dirty="0" err="1"/>
              <a:t>koefficienty</a:t>
            </a:r>
            <a:r>
              <a:rPr lang="cs-CZ" altLang="cs-CZ" dirty="0"/>
              <a:t> α a absorpční délky L vody pro různé vlnové délky. </a:t>
            </a:r>
          </a:p>
          <a:p>
            <a:endParaRPr lang="cs-CZ" altLang="cs-CZ" dirty="0"/>
          </a:p>
          <a:p>
            <a:r>
              <a:rPr lang="cs-CZ" altLang="cs-CZ" sz="1400" dirty="0" err="1"/>
              <a:t>Wavelength</a:t>
            </a:r>
            <a:r>
              <a:rPr lang="cs-CZ" altLang="cs-CZ" sz="1400" dirty="0"/>
              <a:t> (</a:t>
            </a:r>
            <a:r>
              <a:rPr lang="cs-CZ" altLang="cs-CZ" sz="1400" dirty="0" err="1"/>
              <a:t>nm</a:t>
            </a:r>
            <a:r>
              <a:rPr lang="cs-CZ" altLang="cs-CZ" sz="1400" dirty="0"/>
              <a:t>) 	Laser type 		α (cm−1) 		L (cm)</a:t>
            </a:r>
          </a:p>
          <a:p>
            <a:endParaRPr lang="cs-CZ" altLang="cs-CZ" sz="1400" dirty="0"/>
          </a:p>
          <a:p>
            <a:r>
              <a:rPr lang="cs-CZ" altLang="cs-CZ" dirty="0"/>
              <a:t>193	 	</a:t>
            </a:r>
            <a:r>
              <a:rPr lang="cs-CZ" altLang="cs-CZ" dirty="0" err="1"/>
              <a:t>ArF</a:t>
            </a:r>
            <a:r>
              <a:rPr lang="cs-CZ" altLang="cs-CZ" dirty="0"/>
              <a:t> 		0.1 		10</a:t>
            </a:r>
          </a:p>
          <a:p>
            <a:r>
              <a:rPr lang="cs-CZ" altLang="cs-CZ" dirty="0"/>
              <a:t>248 		</a:t>
            </a:r>
            <a:r>
              <a:rPr lang="cs-CZ" altLang="cs-CZ" dirty="0" err="1"/>
              <a:t>KrF</a:t>
            </a:r>
            <a:r>
              <a:rPr lang="cs-CZ" altLang="cs-CZ" dirty="0"/>
              <a:t> 		0.018 		55</a:t>
            </a:r>
          </a:p>
          <a:p>
            <a:r>
              <a:rPr lang="cs-CZ" altLang="cs-CZ" dirty="0"/>
              <a:t>308 		</a:t>
            </a:r>
            <a:r>
              <a:rPr lang="cs-CZ" altLang="cs-CZ" dirty="0" err="1"/>
              <a:t>XeCl</a:t>
            </a:r>
            <a:r>
              <a:rPr lang="cs-CZ" altLang="cs-CZ" dirty="0"/>
              <a:t> 		0.0058 		170</a:t>
            </a:r>
          </a:p>
          <a:p>
            <a:r>
              <a:rPr lang="cs-CZ" altLang="cs-CZ" dirty="0"/>
              <a:t>351 		</a:t>
            </a:r>
            <a:r>
              <a:rPr lang="cs-CZ" altLang="cs-CZ" dirty="0" err="1"/>
              <a:t>XeF</a:t>
            </a:r>
            <a:r>
              <a:rPr lang="cs-CZ" altLang="cs-CZ" dirty="0"/>
              <a:t> 		0.0023 		430</a:t>
            </a:r>
          </a:p>
          <a:p>
            <a:r>
              <a:rPr lang="cs-CZ" altLang="cs-CZ" dirty="0"/>
              <a:t>514 		Argon ion 	0.00029 		3400</a:t>
            </a:r>
          </a:p>
          <a:p>
            <a:r>
              <a:rPr lang="cs-CZ" altLang="cs-CZ" dirty="0"/>
              <a:t>633 		He-Ne 		0.0029 		340</a:t>
            </a:r>
          </a:p>
          <a:p>
            <a:r>
              <a:rPr lang="cs-CZ" altLang="cs-CZ" dirty="0"/>
              <a:t>694 		Ruby 		0.0056 		180</a:t>
            </a:r>
          </a:p>
          <a:p>
            <a:r>
              <a:rPr lang="cs-CZ" altLang="cs-CZ" dirty="0"/>
              <a:t>800 		</a:t>
            </a:r>
            <a:r>
              <a:rPr lang="cs-CZ" altLang="cs-CZ" dirty="0" err="1"/>
              <a:t>Diode</a:t>
            </a:r>
            <a:r>
              <a:rPr lang="cs-CZ" altLang="cs-CZ" dirty="0"/>
              <a:t> 		0.020 		50</a:t>
            </a:r>
          </a:p>
          <a:p>
            <a:r>
              <a:rPr lang="cs-CZ" altLang="cs-CZ" dirty="0"/>
              <a:t>1053 		</a:t>
            </a:r>
            <a:r>
              <a:rPr lang="cs-CZ" altLang="cs-CZ" dirty="0" err="1"/>
              <a:t>Nd:YLF</a:t>
            </a:r>
            <a:r>
              <a:rPr lang="cs-CZ" altLang="cs-CZ" dirty="0"/>
              <a:t> 		0.57 		1.7</a:t>
            </a:r>
          </a:p>
          <a:p>
            <a:r>
              <a:rPr lang="cs-CZ" altLang="cs-CZ" dirty="0"/>
              <a:t>1064 		</a:t>
            </a:r>
            <a:r>
              <a:rPr lang="cs-CZ" altLang="cs-CZ" dirty="0" err="1"/>
              <a:t>Nd:YAG</a:t>
            </a:r>
            <a:r>
              <a:rPr lang="cs-CZ" altLang="cs-CZ" dirty="0"/>
              <a:t> 		0.61 		1.6</a:t>
            </a:r>
          </a:p>
          <a:p>
            <a:r>
              <a:rPr lang="cs-CZ" altLang="cs-CZ" dirty="0"/>
              <a:t>2120 		</a:t>
            </a:r>
            <a:r>
              <a:rPr lang="cs-CZ" altLang="cs-CZ" dirty="0" err="1"/>
              <a:t>Ho:YAG</a:t>
            </a:r>
            <a:r>
              <a:rPr lang="cs-CZ" altLang="cs-CZ" dirty="0"/>
              <a:t> 		36 		0.028</a:t>
            </a:r>
          </a:p>
          <a:p>
            <a:r>
              <a:rPr lang="cs-CZ" altLang="cs-CZ" dirty="0"/>
              <a:t>2940 		</a:t>
            </a:r>
            <a:r>
              <a:rPr lang="cs-CZ" altLang="cs-CZ" dirty="0" err="1"/>
              <a:t>Er:YAG</a:t>
            </a:r>
            <a:r>
              <a:rPr lang="cs-CZ" altLang="cs-CZ" dirty="0"/>
              <a:t> 		12 000 		0.00008</a:t>
            </a:r>
          </a:p>
          <a:p>
            <a:r>
              <a:rPr lang="cs-CZ" altLang="cs-CZ" dirty="0"/>
              <a:t>10600 		CO2 		860 		0.001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cs-CZ" altLang="cs-CZ" sz="3600"/>
              <a:t>Druh okolní atmosféry</a:t>
            </a:r>
          </a:p>
        </p:txBody>
      </p:sp>
      <p:sp>
        <p:nvSpPr>
          <p:cNvPr id="132100" name="Rectangle 1028"/>
          <p:cNvSpPr>
            <a:spLocks noChangeArrowheads="1"/>
          </p:cNvSpPr>
          <p:nvPr/>
        </p:nvSpPr>
        <p:spPr bwMode="auto">
          <a:xfrm>
            <a:off x="1692275" y="2636838"/>
            <a:ext cx="4572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vzduch</a:t>
            </a:r>
          </a:p>
          <a:p>
            <a:endParaRPr lang="cs-CZ" altLang="cs-CZ"/>
          </a:p>
          <a:p>
            <a:r>
              <a:rPr lang="cs-CZ" altLang="cs-CZ"/>
              <a:t>inertní atmosféra (He, Ar)</a:t>
            </a:r>
          </a:p>
          <a:p>
            <a:endParaRPr lang="cs-CZ" altLang="cs-CZ"/>
          </a:p>
          <a:p>
            <a:r>
              <a:rPr lang="cs-CZ" altLang="cs-CZ"/>
              <a:t>vakuum</a:t>
            </a:r>
          </a:p>
        </p:txBody>
      </p:sp>
      <p:sp>
        <p:nvSpPr>
          <p:cNvPr id="132101" name="Text Box 1029"/>
          <p:cNvSpPr txBox="1">
            <a:spLocks noChangeArrowheads="1"/>
          </p:cNvSpPr>
          <p:nvPr/>
        </p:nvSpPr>
        <p:spPr bwMode="auto">
          <a:xfrm>
            <a:off x="827088" y="4941888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Sekundární efekty: oxidace, nitridace, absorpce záření atmosférou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4392612" cy="1223963"/>
          </a:xfrm>
        </p:spPr>
        <p:txBody>
          <a:bodyPr/>
          <a:lstStyle/>
          <a:p>
            <a:r>
              <a:rPr lang="cs-CZ" altLang="cs-CZ" sz="3600"/>
              <a:t>„Suchá“ a „mokrá“ ablace</a:t>
            </a:r>
          </a:p>
        </p:txBody>
      </p:sp>
      <p:pic>
        <p:nvPicPr>
          <p:cNvPr id="189444" name="Picture 4" descr="sdarticlelax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88913"/>
            <a:ext cx="3168650" cy="3032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447" name="Picture 7" descr="sdarticlelax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068638"/>
            <a:ext cx="7488237" cy="363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kiskripta.eu/images/thumb/7/72/Tlak_v_RV_a_UZ3.png/450px-Tlak_v_RV_a_U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60" cy="59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3528" y="370846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Mechanismus šíření rázové tlakové </a:t>
            </a:r>
            <a:r>
              <a:rPr lang="cs-CZ" dirty="0">
                <a:solidFill>
                  <a:srgbClr val="000000"/>
                </a:solidFill>
              </a:rPr>
              <a:t>i ultrazvukové </a:t>
            </a:r>
            <a:r>
              <a:rPr lang="cs-CZ" dirty="0" smtClean="0">
                <a:solidFill>
                  <a:srgbClr val="000000"/>
                </a:solidFill>
              </a:rPr>
              <a:t>vlny je zhuštění </a:t>
            </a:r>
            <a:r>
              <a:rPr lang="cs-CZ" dirty="0">
                <a:solidFill>
                  <a:srgbClr val="000000"/>
                </a:solidFill>
              </a:rPr>
              <a:t>a zředění </a:t>
            </a:r>
            <a:r>
              <a:rPr lang="cs-CZ" dirty="0" smtClean="0">
                <a:solidFill>
                  <a:srgbClr val="000000"/>
                </a:solidFill>
              </a:rPr>
              <a:t>prostředí.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882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3600"/>
              <a:t>Kavitace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304800" y="1082675"/>
            <a:ext cx="84248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b="1"/>
              <a:t>Kavitace</a:t>
            </a:r>
            <a:r>
              <a:rPr lang="cs-CZ" altLang="cs-CZ"/>
              <a:t> = vznik bublin v kapalině při lokálním poklesu tlaku (důsledek průchodu rázové akustické vlny). Kavitační bublina je zpočátku vyplněna vakuem, později do ní mohou difundovat plyny z okolní kapaliny. Při vymizení podtlaku bublina kolabuje (imploze) za vzniku rázové vlny s destruktivním účinkem na okolní materiál. </a:t>
            </a:r>
          </a:p>
        </p:txBody>
      </p:sp>
      <p:pic>
        <p:nvPicPr>
          <p:cNvPr id="1822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8580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cs-CZ" altLang="cs-CZ" sz="3600"/>
              <a:t>Kavitace</a:t>
            </a:r>
          </a:p>
        </p:txBody>
      </p:sp>
      <p:pic>
        <p:nvPicPr>
          <p:cNvPr id="183299" name="Picture 3" descr="cav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592388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32480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dirty="0"/>
              <a:t>Na vznik kavitace má vliv především velikost podtlaku, povrchové napětí kapaliny a teplota: čím je nižší, tím menší je kavitace.</a:t>
            </a:r>
          </a:p>
        </p:txBody>
      </p:sp>
      <p:pic>
        <p:nvPicPr>
          <p:cNvPr id="183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000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cs-CZ" altLang="cs-CZ" sz="4000"/>
              <a:t>Kavitace</a:t>
            </a:r>
          </a:p>
        </p:txBody>
      </p:sp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8100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43434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381000" y="1295400"/>
            <a:ext cx="838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Kavitace vzniká například na lopatkách lodních šroubů, turbín, na čerpadlech a dalších zařízeních, která se velkou rychlostí pohybují v kapalině. Kavitace způsobuje hluk, snižuje účinnost strojů a může způsobit i jejich mechanické poškození.</a:t>
            </a:r>
          </a:p>
          <a:p>
            <a:pPr eaLnBrk="0" hangingPunct="0"/>
            <a:endParaRPr lang="cs-CZ" alt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cs-CZ" altLang="cs-CZ" sz="3600"/>
              <a:t>Kavitace indukovaná ultrazvukem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62450"/>
            <a:ext cx="35814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47339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228600" y="35052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Přibližně v okamžiku dosažení nejmenšího poloměru produkuje bublina viditelné světlo – tzv. </a:t>
            </a:r>
            <a:r>
              <a:rPr lang="cs-CZ" altLang="cs-CZ" i="1"/>
              <a:t>sonoluminiscenci</a:t>
            </a:r>
            <a:r>
              <a:rPr lang="cs-CZ" altLang="cs-CZ"/>
              <a:t>. 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381000" y="1447800"/>
            <a:ext cx="838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Ultrazvuk je mechanické vlnění s frekvencí vyšší 16 kHz. Ultrazvukové vlnění získáme například periodickým nabíjením destičky vhodného materiálu (např. křemene, syntetické látky). Nastává piezoelektrický jev. Vlivem proudu se materiál smršťuje a rozpíná (deformuje). A tím vzniká mechanické vlnění. Tyto destičky bývají umístěny pod dnem ultrazvukové vany a vysílají své vlnění směrem k hladině, kde se část vlnění odráží zpět ke dnu.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066800"/>
          </a:xfrm>
        </p:spPr>
        <p:txBody>
          <a:bodyPr/>
          <a:lstStyle/>
          <a:p>
            <a:r>
              <a:rPr lang="cs-CZ" altLang="cs-CZ" sz="3600"/>
              <a:t>Kavitace a mechanismus čištění ultrazvukem</a:t>
            </a:r>
          </a:p>
        </p:txBody>
      </p:sp>
      <p:pic>
        <p:nvPicPr>
          <p:cNvPr id="90126" name="Picture 14" descr="1s-solder-joi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953000"/>
            <a:ext cx="2286000" cy="150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250825" y="1557338"/>
            <a:ext cx="864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Pro čištění je nejrozšířenější používání kmitočtů v rozmezí 20 - 100 kHz. Běžně se efektů kavitace využívá k čištění špatně dostupných míst na malých předmětech (např. k čištění šperků). Předmět je umístěn do vodní lázně a zdroj ultrazvuku v lázni vyvolává akustickou kavitaci, která narušuje nečistoty na povrchu.</a:t>
            </a:r>
          </a:p>
        </p:txBody>
      </p:sp>
      <p:pic>
        <p:nvPicPr>
          <p:cNvPr id="9014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171950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4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1905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228600" y="3048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Ultrazvukové čištění je energeticky poměrně nenáročné, největší část energie se spotřebuje na ohřev lázně. Čistící proces je možno kombinovat i s odmašťováním, případně s dezinfekcí. 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 i="1"/>
              <a:t>Objem čistící vany</a:t>
            </a:r>
            <a:r>
              <a:rPr lang="cs-CZ" altLang="cs-CZ" sz="1600"/>
              <a:t>. Je třeba jej volit takový, aby čištěné předměty byly dokonale ponořené. </a:t>
            </a:r>
          </a:p>
          <a:p>
            <a:endParaRPr lang="cs-CZ" altLang="cs-CZ" sz="1600"/>
          </a:p>
          <a:p>
            <a:r>
              <a:rPr lang="cs-CZ" altLang="cs-CZ" sz="1600" b="1" i="1"/>
              <a:t>Výkon ultrazvukového generátoru</a:t>
            </a:r>
            <a:r>
              <a:rPr lang="cs-CZ" altLang="cs-CZ" sz="1600"/>
              <a:t>. Závislost mezi objemem vany a potřebným výkonem na jednotku objemu (Watt/litr) je nelineárně klesající.</a:t>
            </a:r>
          </a:p>
          <a:p>
            <a:endParaRPr lang="cs-CZ" altLang="cs-CZ" sz="1600"/>
          </a:p>
          <a:p>
            <a:r>
              <a:rPr lang="cs-CZ" altLang="cs-CZ" sz="1600" b="1" i="1"/>
              <a:t>Teplota lázně</a:t>
            </a:r>
            <a:r>
              <a:rPr lang="cs-CZ" altLang="cs-CZ" sz="1600"/>
              <a:t>. Maximální efekt ultrazvukového čištění je v rozmezí 50-60°C (pro médium na bázi vody). </a:t>
            </a:r>
          </a:p>
          <a:p>
            <a:endParaRPr lang="cs-CZ" altLang="cs-CZ" sz="1600"/>
          </a:p>
          <a:p>
            <a:r>
              <a:rPr lang="cs-CZ" altLang="cs-CZ" sz="1600" b="1" i="1"/>
              <a:t>Kmitočet ultrazvuku</a:t>
            </a:r>
            <a:r>
              <a:rPr lang="cs-CZ" altLang="cs-CZ" sz="1600"/>
              <a:t>. Nižší kmitočet má vyšší erozívní účinky a je méně absorbován čistícím médiem i předměty (proto je vhodnější pro čištění objemnějších a těžších předmětů a pro odstraňování většího znečištění), ultrazvuk vyšších kmitočtů má lepší schopnost pronikat i do nejmenších otvorů a spár. </a:t>
            </a:r>
          </a:p>
          <a:p>
            <a:endParaRPr lang="cs-CZ" altLang="cs-CZ" sz="1600"/>
          </a:p>
          <a:p>
            <a:r>
              <a:rPr lang="cs-CZ" altLang="cs-CZ" sz="1600" b="1" i="1"/>
              <a:t>Odplyněná voda</a:t>
            </a:r>
            <a:r>
              <a:rPr lang="cs-CZ" altLang="cs-CZ" sz="1600"/>
              <a:t>. Běžná voda  obsahuje relativně velké množství rozpuštěných plynů, především vzduchu. Protože plyn je, na rozdíl od kapalin, stlačitelný, po přivedení ultrazvuku začne pružit a tím do značné míry potlačí vznik kavitačních účinků. Proto je třeba pro čištění používat odplyněnou vodu. Tu je možné získat buď pouhým odstátím, což bývá zdlouhavé, a nebo chodem zařízení naprázdno, bez čištěných předmětů, po dobu desítek minut. </a:t>
            </a:r>
          </a:p>
          <a:p>
            <a:endParaRPr lang="cs-CZ" altLang="cs-CZ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700" cy="1143000"/>
          </a:xfrm>
        </p:spPr>
        <p:txBody>
          <a:bodyPr/>
          <a:lstStyle/>
          <a:p>
            <a:r>
              <a:rPr lang="cs-CZ" altLang="cs-CZ" sz="3600"/>
              <a:t>Absorpce záření</a:t>
            </a:r>
          </a:p>
        </p:txBody>
      </p:sp>
      <p:pic>
        <p:nvPicPr>
          <p:cNvPr id="136195" name="Picture 1027" descr="absorp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3068638"/>
            <a:ext cx="6192837" cy="3503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7" name="Text Box 1029"/>
          <p:cNvSpPr txBox="1">
            <a:spLocks noChangeArrowheads="1"/>
          </p:cNvSpPr>
          <p:nvPr/>
        </p:nvSpPr>
        <p:spPr bwMode="auto">
          <a:xfrm>
            <a:off x="684213" y="1700213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Lambert – Beerův zákon</a:t>
            </a:r>
          </a:p>
        </p:txBody>
      </p:sp>
      <p:pic>
        <p:nvPicPr>
          <p:cNvPr id="136198" name="Picture 1030" descr="Laser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692150"/>
            <a:ext cx="3622675" cy="200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0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14478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!!!Z_APPL_dispense_Pulitura_laser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60350"/>
            <a:ext cx="6696075" cy="3567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39" name="Picture 7" descr="!!!Z_APPL_dispense_Pulitura_laser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076700"/>
            <a:ext cx="6486525" cy="2490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Absorpce záření</a:t>
            </a:r>
          </a:p>
        </p:txBody>
      </p:sp>
      <p:pic>
        <p:nvPicPr>
          <p:cNvPr id="137222" name="Picture 1030" descr="Lasers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581525"/>
            <a:ext cx="2962275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25" name="Rectangle 1033"/>
          <p:cNvSpPr>
            <a:spLocks noChangeArrowheads="1"/>
          </p:cNvSpPr>
          <p:nvPr/>
        </p:nvSpPr>
        <p:spPr bwMode="auto">
          <a:xfrm>
            <a:off x="468313" y="1628775"/>
            <a:ext cx="49672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absorpce volnými elektrony (kovy)</a:t>
            </a:r>
          </a:p>
          <a:p>
            <a:endParaRPr lang="cs-CZ" altLang="cs-CZ"/>
          </a:p>
          <a:p>
            <a:r>
              <a:rPr lang="cs-CZ" altLang="cs-CZ"/>
              <a:t>vázanými elektrony (polovodiče) = excitace</a:t>
            </a:r>
          </a:p>
          <a:p>
            <a:endParaRPr lang="cs-CZ" altLang="cs-CZ"/>
          </a:p>
          <a:p>
            <a:r>
              <a:rPr lang="cs-CZ" altLang="cs-CZ"/>
              <a:t>vibrace mřížky</a:t>
            </a:r>
          </a:p>
          <a:p>
            <a:endParaRPr lang="cs-CZ" altLang="cs-CZ"/>
          </a:p>
          <a:p>
            <a:r>
              <a:rPr lang="cs-CZ" altLang="cs-CZ"/>
              <a:t>Exitace elektronů v molekule</a:t>
            </a:r>
          </a:p>
        </p:txBody>
      </p:sp>
      <p:pic>
        <p:nvPicPr>
          <p:cNvPr id="137230" name="Picture 10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038475"/>
            <a:ext cx="5113337" cy="3548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395288" y="1700213"/>
            <a:ext cx="84978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dirty="0"/>
              <a:t>	Interakce elektromagnetického záření s volnými elektrony v kovech je silná, penetrační hloubka záření je jen několik vlnových délek (skin </a:t>
            </a:r>
            <a:r>
              <a:rPr lang="cs-CZ" altLang="cs-CZ" dirty="0" err="1"/>
              <a:t>depth</a:t>
            </a:r>
            <a:r>
              <a:rPr lang="cs-CZ" altLang="cs-CZ" dirty="0"/>
              <a:t>). Absorpční koeficient kovů v blízké UV, VIS a blízké IR je mezi 105 a 107 cm</a:t>
            </a:r>
            <a:r>
              <a:rPr lang="cs-CZ" altLang="cs-CZ" baseline="30000" dirty="0"/>
              <a:t>–1</a:t>
            </a:r>
            <a:r>
              <a:rPr lang="cs-CZ" altLang="cs-CZ" dirty="0"/>
              <a:t>. </a:t>
            </a:r>
          </a:p>
          <a:p>
            <a:r>
              <a:rPr lang="cs-CZ" altLang="cs-CZ" dirty="0"/>
              <a:t>	Reflektivita kovů v VIS se pohybuje mezi 0.25 a 0.95,  v IR mezi 0.90 a 0.99; reflektivita výrazně klesá při vlnových délkách pod 300 </a:t>
            </a:r>
            <a:r>
              <a:rPr lang="cs-CZ" altLang="cs-CZ" dirty="0" err="1"/>
              <a:t>nm</a:t>
            </a:r>
            <a:r>
              <a:rPr lang="cs-CZ" altLang="cs-CZ" dirty="0"/>
              <a:t> (elektrony nemohou odpovídat na vysokou frekvenci UV záření). Některé kovy (Au, </a:t>
            </a:r>
            <a:r>
              <a:rPr lang="cs-CZ" altLang="cs-CZ" dirty="0" err="1"/>
              <a:t>Cu</a:t>
            </a:r>
            <a:r>
              <a:rPr lang="cs-CZ" altLang="cs-CZ" dirty="0"/>
              <a:t>) vykazují selektivní absorpci (= excitace elektronů v d-orbitalech) a tudíž i selektivní odraz (je zodpovědný za zbarvení těchto kovů).</a:t>
            </a:r>
          </a:p>
        </p:txBody>
      </p:sp>
      <p:pic>
        <p:nvPicPr>
          <p:cNvPr id="140296" name="Picture 8" descr="showImagex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495800"/>
            <a:ext cx="2032000" cy="1874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/>
              <a:t> </a:t>
            </a:r>
            <a:r>
              <a:rPr lang="cs-CZ" altLang="cs-CZ" sz="3600">
                <a:solidFill>
                  <a:schemeClr val="tx1"/>
                </a:solidFill>
              </a:rPr>
              <a:t>Kovy</a:t>
            </a:r>
            <a:endParaRPr lang="cs-CZ" altLang="cs-CZ" sz="3600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609600" y="427038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3600"/>
              <a:t> </a:t>
            </a:r>
          </a:p>
        </p:txBody>
      </p: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2809875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1140</Words>
  <Application>Microsoft Office PowerPoint</Application>
  <PresentationFormat>Předvádění na obrazovce (4:3)</PresentationFormat>
  <Paragraphs>313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0" baseType="lpstr">
      <vt:lpstr>SimSun</vt:lpstr>
      <vt:lpstr>Arial</vt:lpstr>
      <vt:lpstr>Výchozí návrh</vt:lpstr>
      <vt:lpstr>Interakce laserů s materiálem</vt:lpstr>
      <vt:lpstr>Interakce laserů s materiálem</vt:lpstr>
      <vt:lpstr>Prezentace aplikace PowerPoint</vt:lpstr>
      <vt:lpstr>Parametry laseru a záření</vt:lpstr>
      <vt:lpstr>Druh okolní atmosféry</vt:lpstr>
      <vt:lpstr>Absorpce záření</vt:lpstr>
      <vt:lpstr>Prezentace aplikace PowerPoint</vt:lpstr>
      <vt:lpstr>Absorpce záření</vt:lpstr>
      <vt:lpstr>Prezentace aplikace PowerPoint</vt:lpstr>
      <vt:lpstr> Polovodiče a nevodiče</vt:lpstr>
      <vt:lpstr>Molekuly</vt:lpstr>
      <vt:lpstr>Fluorescence</vt:lpstr>
      <vt:lpstr>Multifotonová excitace</vt:lpstr>
      <vt:lpstr>Odraz záření</vt:lpstr>
      <vt:lpstr>Reflektografie</vt:lpstr>
      <vt:lpstr>Reflektografie</vt:lpstr>
      <vt:lpstr>Vliv drsnosti povrchu</vt:lpstr>
      <vt:lpstr>Rozptyl</vt:lpstr>
      <vt:lpstr>Procesy probíhající při absorpci laserového záření materiálem</vt:lpstr>
      <vt:lpstr>Prezentace aplikace PowerPoint</vt:lpstr>
      <vt:lpstr>Prezentace aplikace PowerPoint</vt:lpstr>
      <vt:lpstr>Fotochemická interakce</vt:lpstr>
      <vt:lpstr>Fotoablace</vt:lpstr>
      <vt:lpstr>Mechanismus UV fotoablace</vt:lpstr>
      <vt:lpstr>Vliv vlnové délky (energie fotonu)</vt:lpstr>
      <vt:lpstr>Disociační energie některých typů vazeb</vt:lpstr>
      <vt:lpstr>Vlnové délky a energie fotonů pro různé typy laserů</vt:lpstr>
      <vt:lpstr>Fotodisrupce</vt:lpstr>
      <vt:lpstr>Rázová vlna</vt:lpstr>
      <vt:lpstr>Prezentace aplikace PowerPoint</vt:lpstr>
      <vt:lpstr>Termické interakce</vt:lpstr>
      <vt:lpstr>Prezentace aplikace PowerPoint</vt:lpstr>
      <vt:lpstr>Ablace indukovaná plazmatem</vt:lpstr>
      <vt:lpstr>Prezentace aplikace PowerPoint</vt:lpstr>
      <vt:lpstr>Prezentace aplikace PowerPoint</vt:lpstr>
      <vt:lpstr>Prezentace aplikace PowerPoint</vt:lpstr>
      <vt:lpstr>Tvorba plazmatu</vt:lpstr>
      <vt:lpstr>Prezentace aplikace PowerPoint</vt:lpstr>
      <vt:lpstr>Prezentace aplikace PowerPoint</vt:lpstr>
      <vt:lpstr>Vznik akustického pulsu</vt:lpstr>
      <vt:lpstr>Radiační tlak</vt:lpstr>
      <vt:lpstr>Délka pulsu</vt:lpstr>
      <vt:lpstr>Prezentace aplikace PowerPoint</vt:lpstr>
      <vt:lpstr>Prezentace aplikace PowerPoint</vt:lpstr>
      <vt:lpstr>Vliv hustoty výkonu</vt:lpstr>
      <vt:lpstr>Prezentace aplikace PowerPoint</vt:lpstr>
      <vt:lpstr>Interakce laserového záření s kapalinami</vt:lpstr>
      <vt:lpstr>Prezentace aplikace PowerPoint</vt:lpstr>
      <vt:lpstr>Prezentace aplikace PowerPoint</vt:lpstr>
      <vt:lpstr>„Suchá“ a „mokrá“ ablace</vt:lpstr>
      <vt:lpstr>Prezentace aplikace PowerPoint</vt:lpstr>
      <vt:lpstr>Kavitace</vt:lpstr>
      <vt:lpstr>Kavitace</vt:lpstr>
      <vt:lpstr>Kavitace</vt:lpstr>
      <vt:lpstr>Kavitace indukovaná ultrazvukem</vt:lpstr>
      <vt:lpstr>Kavitace a mechanismus čištění ultrazvukem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Lubomír Prokeš</cp:lastModifiedBy>
  <cp:revision>289</cp:revision>
  <dcterms:created xsi:type="dcterms:W3CDTF">2008-02-18T08:33:34Z</dcterms:created>
  <dcterms:modified xsi:type="dcterms:W3CDTF">2016-04-04T18:09:22Z</dcterms:modified>
</cp:coreProperties>
</file>