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70" r:id="rId5"/>
    <p:sldId id="264" r:id="rId6"/>
    <p:sldId id="268" r:id="rId7"/>
    <p:sldId id="259" r:id="rId8"/>
    <p:sldId id="260" r:id="rId9"/>
    <p:sldId id="263" r:id="rId10"/>
    <p:sldId id="267" r:id="rId11"/>
    <p:sldId id="266" r:id="rId12"/>
    <p:sldId id="265" r:id="rId13"/>
    <p:sldId id="261" r:id="rId14"/>
    <p:sldId id="262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B9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9" d="100"/>
          <a:sy n="59" d="100"/>
        </p:scale>
        <p:origin x="-74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cs-CZ"/>
              <a:t>C6320 Uvodní hodina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0C2FC0E-E651-403C-9849-CE0D63ECD76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3958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D69502E-6054-481B-87DB-63B82CBBFC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349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0E3F7E8-C974-4356-A788-0B1C6B1E1C62}" type="slidenum">
              <a:rPr kumimoji="0" lang="cs-CZ" altLang="cs-CZ" smtClean="0"/>
              <a:pPr>
                <a:spcBef>
                  <a:spcPct val="0"/>
                </a:spcBef>
              </a:pPr>
              <a:t>1</a:t>
            </a:fld>
            <a:endParaRPr kumimoji="0" lang="cs-CZ" altLang="cs-CZ" smtClean="0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D966916-543C-493E-BE1B-95B362A2619D}" type="slidenum">
              <a:rPr lang="cs-CZ"/>
              <a:pPr lvl="1"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696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FE19C57-0F63-40FD-BAAD-E5BEFDEC4432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310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B967C08-9010-4721-A26F-ED72E29B2583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3424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Nadpis, klipar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4213" y="609600"/>
            <a:ext cx="8078787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klipart 2"/>
          <p:cNvSpPr>
            <a:spLocks noGrp="1"/>
          </p:cNvSpPr>
          <p:nvPr>
            <p:ph type="clipArt" sz="half" idx="1"/>
          </p:nvPr>
        </p:nvSpPr>
        <p:spPr>
          <a:xfrm>
            <a:off x="684213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646613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684213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0DF883A-F8A0-4A31-8C3D-2B2D62C7DDC3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199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CF65FB0-740A-4E9C-9226-9D73B903A75A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78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024E6EC-9E71-4606-831E-21CF0C68CF96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80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36A0BE1-26EA-4758-8CD5-D96F17DD62ED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48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1BEB360-F70E-4F21-800E-EBDA31615ADB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892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0F9FE86-4F93-413A-BC97-4565D659410D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086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222460E-0CE6-40A8-A432-F5A1EEC92F46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7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91BD981-E600-4ADF-9200-EE0A95894D64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355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EA14DA5-CD62-45F6-AE33-993C765A1B36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905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994C1FAD-5585-4139-BAF7-438ED02CB92E}" type="slidenum">
              <a:rPr lang="cs-CZ"/>
              <a:pPr lvl="1">
                <a:defRPr/>
              </a:pPr>
              <a:t>‹#›</a:t>
            </a:fld>
            <a:endParaRPr lang="cs-CZ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elektrodov%C3%A1+dvojvrstva&amp;source=images&amp;cd=&amp;cad=rja&amp;docid=aXFrkjISFa4kXM&amp;tbnid=iR1z3EmpXjPsWM:&amp;ved=0CAUQjRw&amp;url=http%3A%2F%2Fwww.wikiskripta.eu%2Findex.php%2FElektrodov%25C3%25BD_potenci%25C3%25A1l&amp;ei=QauMUauWJ4GEtAar7YDgCw&amp;bvm=bv.46340616,d.Yms&amp;psig=AFQjCNFGvOYTnckXzYAfSg1czEohX3ZSrA&amp;ust=136825976751880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elektrode+doublelayer&amp;source=images&amp;cd=&amp;cad=rja&amp;docid=wRfJnuM4Uw25vM&amp;tbnid=X_2B_W4uXXfsWM:&amp;ved=0CAUQjRw&amp;url=http%3A%2F%2Fwww.electronicproducts.com%2FPassive_Components%2FCapacitors%2FSupercaps_Components_with_a_split_personality.aspx&amp;ei=4p-MUcC7BYzEtAa8oIDADQ&amp;psig=AFQjCNGXcoaf4gCYn1VEaHtetM8j3CP6iQ&amp;ust=1368256478867978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667000"/>
          </a:xfrm>
        </p:spPr>
        <p:txBody>
          <a:bodyPr/>
          <a:lstStyle/>
          <a:p>
            <a:pPr eaLnBrk="1" hangingPunct="1"/>
            <a:r>
              <a:rPr lang="cs-CZ" altLang="cs-CZ" smtClean="0"/>
              <a:t>C6320 Chemická kinetika:</a:t>
            </a:r>
            <a:br>
              <a:rPr lang="cs-CZ" altLang="cs-CZ" smtClean="0"/>
            </a:br>
            <a:r>
              <a:rPr lang="cs-CZ" altLang="cs-CZ" smtClean="0"/>
              <a:t/>
            </a:r>
            <a:br>
              <a:rPr lang="cs-CZ" altLang="cs-CZ" smtClean="0"/>
            </a:br>
            <a:r>
              <a:rPr lang="cs-CZ" altLang="cs-CZ" smtClean="0"/>
              <a:t>Elektrodová kinetika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Sopousek, L01_02 Chemická kinetika</a:t>
            </a:r>
          </a:p>
        </p:txBody>
      </p:sp>
      <p:sp>
        <p:nvSpPr>
          <p:cNvPr id="4100" name="Rectangle 9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C03A4D95-A215-4FDE-B84F-2CCE407C98A1}" type="slidenum">
              <a:rPr lang="cs-CZ" altLang="cs-CZ" sz="2400" smtClean="0">
                <a:latin typeface="Times New Roman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2400" smtClean="0">
              <a:latin typeface="Times New Roman" pitchFamily="18" charset="0"/>
            </a:endParaRPr>
          </a:p>
        </p:txBody>
      </p:sp>
      <p:pic>
        <p:nvPicPr>
          <p:cNvPr id="4101" name="Picture 11" descr="http://www.cartage.org.lb/en/themes/Sciences/Chemistry/Electrochemis/Electrochemical/ElectrodeKinetics/kinfi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3810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Obdélník 1"/>
          <p:cNvSpPr>
            <a:spLocks noChangeArrowheads="1"/>
          </p:cNvSpPr>
          <p:nvPr/>
        </p:nvSpPr>
        <p:spPr bwMode="auto">
          <a:xfrm>
            <a:off x="684213" y="5951538"/>
            <a:ext cx="588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http://www.cartage.org.lb/en/themes/Sciences/Chemistry/Electrochemis/mainpage.htm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dirty="0" smtClean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0EDC242D-5200-4942-9990-838D89F9D4B2}" type="slidenum">
              <a:rPr lang="cs-CZ"/>
              <a:pPr lvl="1">
                <a:defRPr/>
              </a:pPr>
              <a:t>10</a:t>
            </a:fld>
            <a:endParaRPr lang="cs-CZ">
              <a:latin typeface="+mn-lt"/>
            </a:endParaRPr>
          </a:p>
        </p:txBody>
      </p:sp>
      <p:sp>
        <p:nvSpPr>
          <p:cNvPr id="13316" name="Obdélník 3"/>
          <p:cNvSpPr>
            <a:spLocks noChangeArrowheads="1"/>
          </p:cNvSpPr>
          <p:nvPr/>
        </p:nvSpPr>
        <p:spPr bwMode="auto">
          <a:xfrm>
            <a:off x="179388" y="2657475"/>
            <a:ext cx="6797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Zjednodušená Butler-Volmer rovnice  pro dokonalé míchanou dvojvrstvu:</a:t>
            </a:r>
          </a:p>
        </p:txBody>
      </p:sp>
      <p:pic>
        <p:nvPicPr>
          <p:cNvPr id="13317" name="Picture 2" descr="http://www.cartage.org.lb/en/themes/Sciences/Chemistry/Electrochemis/Electrochemical/ElectrodeKinetics/eq7ele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05150"/>
            <a:ext cx="3505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http://www.cartage.org.lb/en/themes/Sciences/Chemistry/Electrochemis/Electrochemical/ElectrodeKinetics/kinfi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38" y="2754313"/>
            <a:ext cx="3810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Obdélník 3"/>
          <p:cNvSpPr>
            <a:spLocks noChangeArrowheads="1"/>
          </p:cNvSpPr>
          <p:nvPr/>
        </p:nvSpPr>
        <p:spPr bwMode="auto">
          <a:xfrm>
            <a:off x="684213" y="4365625"/>
            <a:ext cx="4572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Vliv parametru výměnného proudu i</a:t>
            </a:r>
            <a:r>
              <a:rPr lang="cs-CZ" altLang="cs-CZ" sz="1600" baseline="-25000">
                <a:latin typeface="Arial" charset="0"/>
                <a:cs typeface="Arial" charset="0"/>
              </a:rPr>
              <a:t>o</a:t>
            </a:r>
            <a:r>
              <a:rPr lang="cs-CZ" altLang="cs-CZ" sz="1600">
                <a:latin typeface="Arial" charset="0"/>
                <a:cs typeface="Arial" charset="0"/>
              </a:rPr>
              <a:t> při (</a:t>
            </a: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 =0,5)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i="1">
                <a:latin typeface="Times New Roman" pitchFamily="18" charset="0"/>
              </a:rPr>
              <a:t>E - E</a:t>
            </a:r>
            <a:r>
              <a:rPr lang="cs-CZ" altLang="cs-CZ" sz="1600" b="1" i="1" baseline="-25000">
                <a:latin typeface="Times New Roman" pitchFamily="18" charset="0"/>
              </a:rPr>
              <a:t>e</a:t>
            </a:r>
            <a:r>
              <a:rPr lang="cs-CZ" altLang="cs-CZ" sz="1600" b="1" i="1">
                <a:latin typeface="Times New Roman" pitchFamily="18" charset="0"/>
              </a:rPr>
              <a:t> = 0</a:t>
            </a:r>
            <a:r>
              <a:rPr lang="cs-CZ" altLang="cs-CZ" sz="1600">
                <a:latin typeface="Times New Roman" pitchFamily="18" charset="0"/>
              </a:rPr>
              <a:t>  …rovnováha</a:t>
            </a:r>
            <a:endParaRPr lang="cs-CZ" altLang="cs-CZ" sz="16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I</a:t>
            </a:r>
            <a:r>
              <a:rPr lang="cs-CZ" altLang="cs-CZ" sz="1600" baseline="-25000">
                <a:latin typeface="Arial" charset="0"/>
                <a:cs typeface="Arial" charset="0"/>
              </a:rPr>
              <a:t>o </a:t>
            </a:r>
            <a:r>
              <a:rPr lang="cs-CZ" altLang="cs-CZ" sz="1600">
                <a:latin typeface="Arial" charset="0"/>
                <a:cs typeface="Arial" charset="0"/>
              </a:rPr>
              <a:t>velké</a:t>
            </a: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 …reverzibilní el. reakce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I</a:t>
            </a:r>
            <a:r>
              <a:rPr lang="cs-CZ" altLang="cs-CZ" sz="1600" baseline="-25000">
                <a:latin typeface="Arial" charset="0"/>
                <a:cs typeface="Arial" charset="0"/>
              </a:rPr>
              <a:t>o  </a:t>
            </a:r>
            <a:r>
              <a:rPr lang="cs-CZ" altLang="cs-CZ" sz="1600">
                <a:latin typeface="Arial" charset="0"/>
                <a:cs typeface="Arial" charset="0"/>
              </a:rPr>
              <a:t>střední</a:t>
            </a: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 …semireverzibilní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I</a:t>
            </a:r>
            <a:r>
              <a:rPr lang="cs-CZ" altLang="cs-CZ" sz="1600" baseline="-25000">
                <a:latin typeface="Arial" charset="0"/>
                <a:cs typeface="Arial" charset="0"/>
              </a:rPr>
              <a:t>o  </a:t>
            </a:r>
            <a:r>
              <a:rPr lang="cs-CZ" altLang="cs-CZ" sz="1600">
                <a:latin typeface="Arial" charset="0"/>
                <a:cs typeface="Arial" charset="0"/>
              </a:rPr>
              <a:t>malý</a:t>
            </a: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 …ireverzibilní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600">
              <a:latin typeface="Arial" charset="0"/>
              <a:cs typeface="Arial" charset="0"/>
            </a:endParaRPr>
          </a:p>
        </p:txBody>
      </p:sp>
      <p:sp>
        <p:nvSpPr>
          <p:cNvPr id="13320" name="Obdélník 4"/>
          <p:cNvSpPr>
            <a:spLocks noChangeArrowheads="1"/>
          </p:cNvSpPr>
          <p:nvPr/>
        </p:nvSpPr>
        <p:spPr bwMode="auto">
          <a:xfrm>
            <a:off x="211138" y="6092825"/>
            <a:ext cx="83931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http://www.cartage.org.lb/en/themes/Sciences/Chemistry/Electrochemis/Electrochemical/mainpage.htm</a:t>
            </a:r>
          </a:p>
        </p:txBody>
      </p:sp>
      <p:pic>
        <p:nvPicPr>
          <p:cNvPr id="13321" name="Picture 14" descr="http://www.cartage.org.lb/en/themes/Sciences/Chemistry/Electrochemis/Electrochemical/ElectrodeKinetics/eq6ele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844675"/>
            <a:ext cx="4581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Obdélník 8"/>
          <p:cNvSpPr>
            <a:spLocks noChangeArrowheads="1"/>
          </p:cNvSpPr>
          <p:nvPr/>
        </p:nvSpPr>
        <p:spPr bwMode="auto">
          <a:xfrm>
            <a:off x="233363" y="1125538"/>
            <a:ext cx="4541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Spojením rovnic získáme Butler-Volmer rovnici: </a:t>
            </a:r>
          </a:p>
        </p:txBody>
      </p:sp>
      <p:sp>
        <p:nvSpPr>
          <p:cNvPr id="13323" name="Obdélník 17"/>
          <p:cNvSpPr>
            <a:spLocks noChangeArrowheads="1"/>
          </p:cNvSpPr>
          <p:nvPr/>
        </p:nvSpPr>
        <p:spPr bwMode="auto">
          <a:xfrm>
            <a:off x="6215063" y="1844675"/>
            <a:ext cx="2039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I</a:t>
            </a:r>
            <a:r>
              <a:rPr lang="cs-CZ" altLang="cs-CZ" sz="1600" baseline="-25000">
                <a:latin typeface="Arial" charset="0"/>
                <a:cs typeface="Arial" charset="0"/>
              </a:rPr>
              <a:t>o</a:t>
            </a:r>
            <a:r>
              <a:rPr lang="cs-CZ" altLang="cs-CZ" sz="1600">
                <a:latin typeface="Arial" charset="0"/>
                <a:cs typeface="Arial" charset="0"/>
              </a:rPr>
              <a:t>…výměnný proud </a:t>
            </a:r>
          </a:p>
        </p:txBody>
      </p:sp>
      <p:pic>
        <p:nvPicPr>
          <p:cNvPr id="13324" name="Picture 9" descr="http://individual.utoronto.ca/sadeghi/electrochemical_files/image04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3721100"/>
            <a:ext cx="2276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1" descr="http://individual.utoronto.ca/sadeghi/electrochemical_files/image04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3" y="3830638"/>
            <a:ext cx="14573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6" name="Obdélník 5"/>
          <p:cNvSpPr>
            <a:spLocks noChangeArrowheads="1"/>
          </p:cNvSpPr>
          <p:nvPr/>
        </p:nvSpPr>
        <p:spPr bwMode="auto">
          <a:xfrm>
            <a:off x="233363" y="5765800"/>
            <a:ext cx="8370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http://individual.utoronto.ca/sadeghi/electrochemical.htm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CB9085A4-AB4A-4C8D-835C-80C13AED8E9E}" type="slidenum">
              <a:rPr lang="cs-CZ"/>
              <a:pPr lvl="1">
                <a:defRPr/>
              </a:pPr>
              <a:t>11</a:t>
            </a:fld>
            <a:endParaRPr lang="cs-CZ">
              <a:latin typeface="+mn-lt"/>
            </a:endParaRPr>
          </a:p>
        </p:txBody>
      </p:sp>
      <p:sp>
        <p:nvSpPr>
          <p:cNvPr id="14340" name="Obdélník 3"/>
          <p:cNvSpPr>
            <a:spLocks noChangeArrowheads="1"/>
          </p:cNvSpPr>
          <p:nvPr/>
        </p:nvSpPr>
        <p:spPr bwMode="auto">
          <a:xfrm>
            <a:off x="900113" y="5805488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http://individual.utoronto.ca/sadeghi/electrochemical.htm</a:t>
            </a:r>
          </a:p>
        </p:txBody>
      </p:sp>
      <p:pic>
        <p:nvPicPr>
          <p:cNvPr id="14341" name="Picture 2" descr="http://individual.utoronto.ca/sadeghi/electrochemical_files/image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2420938"/>
            <a:ext cx="36576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4" descr="http://individual.utoronto.ca/sadeghi/electrochemical_files/image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347913"/>
            <a:ext cx="4310062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Faradeův a kapacitní proud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A6EAE29D-19AA-423E-AE2B-024F94B2C1C9}" type="slidenum">
              <a:rPr lang="cs-CZ"/>
              <a:pPr lvl="1">
                <a:defRPr/>
              </a:pPr>
              <a:t>12</a:t>
            </a:fld>
            <a:endParaRPr lang="cs-CZ">
              <a:latin typeface="+mn-lt"/>
            </a:endParaRPr>
          </a:p>
        </p:txBody>
      </p:sp>
      <p:pic>
        <p:nvPicPr>
          <p:cNvPr id="15364" name="Picture 2" descr="http://www.felixmay.com/ESB/images/electrode-electrolyte-int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341438"/>
            <a:ext cx="4325937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http://www.seas.ucla.edu/~pilon/images/supercapacitors/CV%20Schemat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1312863"/>
            <a:ext cx="35099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Obdélník 3"/>
          <p:cNvSpPr>
            <a:spLocks noChangeArrowheads="1"/>
          </p:cNvSpPr>
          <p:nvPr/>
        </p:nvSpPr>
        <p:spPr bwMode="auto">
          <a:xfrm>
            <a:off x="238125" y="6381750"/>
            <a:ext cx="457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http://www.seas.ucla.edu/~pilon/CV.htm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Koroze a pasivace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8DE1B574-E877-4920-9083-333410574988}" type="slidenum">
              <a:rPr lang="cs-CZ"/>
              <a:pPr lvl="1">
                <a:defRPr/>
              </a:pPr>
              <a:t>13</a:t>
            </a:fld>
            <a:endParaRPr lang="cs-CZ">
              <a:latin typeface="+mn-lt"/>
            </a:endParaRPr>
          </a:p>
        </p:txBody>
      </p:sp>
      <p:sp>
        <p:nvSpPr>
          <p:cNvPr id="16388" name="Obdélník 3"/>
          <p:cNvSpPr>
            <a:spLocks noChangeArrowheads="1"/>
          </p:cNvSpPr>
          <p:nvPr/>
        </p:nvSpPr>
        <p:spPr bwMode="auto">
          <a:xfrm>
            <a:off x="395288" y="6165850"/>
            <a:ext cx="457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http://jhamernik.sweb.cz/Koroze.htm</a:t>
            </a:r>
          </a:p>
        </p:txBody>
      </p:sp>
      <p:pic>
        <p:nvPicPr>
          <p:cNvPr id="16389" name="Picture 2" descr="http://jhamernik.sweb.cz/Koroze_soubory/image0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32275"/>
            <a:ext cx="27051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 descr="http://jhamernik.sweb.cz/Koroze_soubory/image00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484313"/>
            <a:ext cx="20859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6" descr="http://jhamernik.sweb.cz/Koroze_soubory/image00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2613025"/>
            <a:ext cx="19907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http://2012books.lardbucket.org/books/general-chemistry-principles-patterns-and-applications-v1.0/section_23/28f7e127eabcc9de2916eefc451f6e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196975"/>
            <a:ext cx="4748213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Obdélník 4"/>
          <p:cNvSpPr>
            <a:spLocks noChangeArrowheads="1"/>
          </p:cNvSpPr>
          <p:nvPr/>
        </p:nvSpPr>
        <p:spPr bwMode="auto">
          <a:xfrm>
            <a:off x="425450" y="6534150"/>
            <a:ext cx="7891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http://2012books.lardbucket.org/books/general-chemistry-principles-patterns-and-applications-v1.0/section_23_06.html</a:t>
            </a:r>
            <a:endParaRPr lang="cs-CZ" altLang="cs-CZ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altLang="cs-CZ" smtClean="0"/>
              <a:t>Diskuze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A3769CE4-1CA0-4637-B970-4699AAF4A201}" type="slidenum">
              <a:rPr lang="cs-CZ"/>
              <a:pPr lvl="1">
                <a:defRPr/>
              </a:pPr>
              <a:t>14</a:t>
            </a:fld>
            <a:endParaRPr lang="cs-CZ">
              <a:latin typeface="+mn-lt"/>
            </a:endParaRPr>
          </a:p>
        </p:txBody>
      </p:sp>
      <p:pic>
        <p:nvPicPr>
          <p:cNvPr id="17412" name="Picture 2" descr="http://electronicdesign.com/files/29/17465/figure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133600"/>
            <a:ext cx="60579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ovéPole 3"/>
          <p:cNvSpPr txBox="1">
            <a:spLocks noChangeArrowheads="1"/>
          </p:cNvSpPr>
          <p:nvPr/>
        </p:nvSpPr>
        <p:spPr bwMode="auto">
          <a:xfrm>
            <a:off x="539750" y="1412875"/>
            <a:ext cx="2198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Superkapacitory</a:t>
            </a:r>
          </a:p>
        </p:txBody>
      </p:sp>
      <p:sp>
        <p:nvSpPr>
          <p:cNvPr id="17414" name="Obdélník 4"/>
          <p:cNvSpPr>
            <a:spLocks noChangeArrowheads="1"/>
          </p:cNvSpPr>
          <p:nvPr/>
        </p:nvSpPr>
        <p:spPr bwMode="auto">
          <a:xfrm>
            <a:off x="539750" y="6092825"/>
            <a:ext cx="63896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http://www.seas.ucla.edu/~pilon/CV.htm</a:t>
            </a:r>
          </a:p>
        </p:txBody>
      </p:sp>
      <p:pic>
        <p:nvPicPr>
          <p:cNvPr id="17415" name="Picture 4" descr="http://www.seas.ucla.edu/~pilon/images/supercapacitors/Power%20vs%20Energ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17488"/>
            <a:ext cx="3322637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72C7376D-50A7-4D96-ACC1-1236B1CB908B}" type="slidenum">
              <a:rPr lang="cs-CZ" smtClean="0"/>
              <a:pPr lvl="1">
                <a:defRPr/>
              </a:pPr>
              <a:t>15</a:t>
            </a:fld>
            <a:endParaRPr lang="cs-CZ">
              <a:latin typeface="+mn-lt"/>
            </a:endParaRPr>
          </a:p>
        </p:txBody>
      </p:sp>
      <p:pic>
        <p:nvPicPr>
          <p:cNvPr id="18436" name="Picture 8" descr="http://www.meta-synthesis.com/webbook/24_complexity/transf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3035300"/>
            <a:ext cx="58483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Základní pojmy elektrochemie</a:t>
            </a:r>
          </a:p>
        </p:txBody>
      </p:sp>
      <p:sp>
        <p:nvSpPr>
          <p:cNvPr id="5123" name="Zástupný symbol pro číslo snímku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7D3EC0B1-6A49-4637-8299-C1F5F9ADC154}" type="slidenum">
              <a:rPr lang="cs-CZ" altLang="cs-CZ" sz="2400" smtClean="0">
                <a:latin typeface="Times New Roman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2400" smtClean="0">
              <a:latin typeface="Times New Roman" pitchFamily="18" charset="0"/>
            </a:endParaRP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89088"/>
            <a:ext cx="8542337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035300" cy="1498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 smtClean="0"/>
              <a:t>Standardní elektrodové potenciály</a:t>
            </a:r>
            <a:endParaRPr lang="cs-CZ" sz="3200" dirty="0"/>
          </a:p>
        </p:txBody>
      </p:sp>
      <p:sp>
        <p:nvSpPr>
          <p:cNvPr id="6147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807FA2ED-9454-4694-97AD-5DFF7C48E90A}" type="slidenum">
              <a:rPr lang="cs-CZ" altLang="cs-CZ" sz="2400" smtClean="0">
                <a:latin typeface="Times New Roman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2400" smtClean="0">
              <a:latin typeface="Times New Roman" pitchFamily="18" charset="0"/>
            </a:endParaRP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4691062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6149" name="Picture 12" descr="http://www.wikiskripta.eu/images/math/9/9/8/998917d6e26a4a6dc77d850dde8cc27d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84763"/>
            <a:ext cx="3240087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4" descr="http://individual.utoronto.ca/sadeghi/electrochemical_files/image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636838"/>
            <a:ext cx="30861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ovéPole 1"/>
          <p:cNvSpPr txBox="1">
            <a:spLocks noChangeArrowheads="1"/>
          </p:cNvSpPr>
          <p:nvPr/>
        </p:nvSpPr>
        <p:spPr bwMode="auto">
          <a:xfrm>
            <a:off x="395288" y="2060575"/>
            <a:ext cx="3240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>
                <a:latin typeface="Arial" charset="0"/>
                <a:cs typeface="Arial" charset="0"/>
              </a:rPr>
              <a:t>Nernstova-Petersova rovnice: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95288" y="5732463"/>
            <a:ext cx="3240087" cy="83185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dirty="0"/>
              <a:t>Předpokládá se stacionární stav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841375"/>
          </a:xfrm>
        </p:spPr>
        <p:txBody>
          <a:bodyPr/>
          <a:lstStyle/>
          <a:p>
            <a:r>
              <a:rPr lang="cs-CZ" altLang="cs-CZ" sz="3600" smtClean="0"/>
              <a:t>Elektrický potenciál elektrod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A19BBA75-C472-4EAC-9538-3530277DF4E6}" type="slidenum">
              <a:rPr lang="cs-CZ" smtClean="0"/>
              <a:pPr lvl="1">
                <a:defRPr/>
              </a:pPr>
              <a:t>4</a:t>
            </a:fld>
            <a:endParaRPr lang="cs-CZ">
              <a:latin typeface="+mn-lt"/>
            </a:endParaRPr>
          </a:p>
        </p:txBody>
      </p:sp>
      <p:sp>
        <p:nvSpPr>
          <p:cNvPr id="6" name="TextovéPole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86029" y="1922744"/>
            <a:ext cx="2109873" cy="461665"/>
          </a:xfrm>
          <a:prstGeom prst="rect">
            <a:avLst/>
          </a:prstGeom>
          <a:blipFill rotWithShape="1">
            <a:blip r:embed="rId2"/>
            <a:stretch>
              <a:fillRect l="-4335" t="-10526" b="-28947"/>
            </a:stretch>
          </a:blipFill>
        </p:spPr>
        <p:txBody>
          <a:bodyPr/>
          <a:lstStyle/>
          <a:p>
            <a:pPr>
              <a:defRPr/>
            </a:pPr>
            <a:r>
              <a:rPr lang="cs-CZ">
                <a:noFill/>
              </a:rPr>
              <a:t> </a:t>
            </a:r>
          </a:p>
        </p:txBody>
      </p:sp>
      <p:sp>
        <p:nvSpPr>
          <p:cNvPr id="7173" name="Obdélník 6"/>
          <p:cNvSpPr>
            <a:spLocks noChangeArrowheads="1"/>
          </p:cNvSpPr>
          <p:nvPr/>
        </p:nvSpPr>
        <p:spPr bwMode="auto">
          <a:xfrm>
            <a:off x="403225" y="4065588"/>
            <a:ext cx="4270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latin typeface="Times New Roman" pitchFamily="18" charset="0"/>
              </a:rPr>
              <a:t>Elektromotorické  napětí článků</a:t>
            </a:r>
          </a:p>
        </p:txBody>
      </p:sp>
      <p:sp>
        <p:nvSpPr>
          <p:cNvPr id="8" name="TextovéPole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99007" y="2409258"/>
            <a:ext cx="1943161" cy="461665"/>
          </a:xfrm>
          <a:prstGeom prst="rect">
            <a:avLst/>
          </a:prstGeom>
          <a:blipFill rotWithShape="1">
            <a:blip r:embed="rId3"/>
            <a:stretch>
              <a:fillRect l="-4702" t="-10526" b="-28947"/>
            </a:stretch>
          </a:blipFill>
        </p:spPr>
        <p:txBody>
          <a:bodyPr/>
          <a:lstStyle/>
          <a:p>
            <a:pPr>
              <a:defRPr/>
            </a:pPr>
            <a:r>
              <a:rPr lang="cs-CZ">
                <a:noFill/>
              </a:rPr>
              <a:t> </a:t>
            </a:r>
          </a:p>
        </p:txBody>
      </p:sp>
      <p:sp>
        <p:nvSpPr>
          <p:cNvPr id="7176" name="TextovéPole 9"/>
          <p:cNvSpPr txBox="1">
            <a:spLocks noChangeArrowheads="1"/>
          </p:cNvSpPr>
          <p:nvPr/>
        </p:nvSpPr>
        <p:spPr bwMode="auto">
          <a:xfrm>
            <a:off x="250825" y="1484313"/>
            <a:ext cx="93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>
                <a:latin typeface="Times New Roman" pitchFamily="18" charset="0"/>
              </a:rPr>
              <a:t>1.druh</a:t>
            </a:r>
          </a:p>
        </p:txBody>
      </p:sp>
      <p:sp>
        <p:nvSpPr>
          <p:cNvPr id="10" name="TextovéPole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31640" y="1412776"/>
            <a:ext cx="2076209" cy="461665"/>
          </a:xfrm>
          <a:prstGeom prst="rect">
            <a:avLst/>
          </a:prstGeom>
          <a:blipFill rotWithShape="1">
            <a:blip r:embed="rId4"/>
            <a:stretch>
              <a:fillRect l="-4399" t="-10667" b="-30667"/>
            </a:stretch>
          </a:blipFill>
        </p:spPr>
        <p:txBody>
          <a:bodyPr/>
          <a:lstStyle/>
          <a:p>
            <a:pPr>
              <a:defRPr/>
            </a:pPr>
            <a:r>
              <a:rPr lang="cs-CZ">
                <a:noFill/>
              </a:rPr>
              <a:t> </a:t>
            </a:r>
          </a:p>
        </p:txBody>
      </p:sp>
      <p:sp>
        <p:nvSpPr>
          <p:cNvPr id="7178" name="TextovéPole 9"/>
          <p:cNvSpPr txBox="1">
            <a:spLocks noChangeArrowheads="1"/>
          </p:cNvSpPr>
          <p:nvPr/>
        </p:nvSpPr>
        <p:spPr bwMode="auto">
          <a:xfrm>
            <a:off x="330200" y="2409825"/>
            <a:ext cx="93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>
                <a:latin typeface="Times New Roman" pitchFamily="18" charset="0"/>
              </a:rPr>
              <a:t>Redox</a:t>
            </a:r>
          </a:p>
        </p:txBody>
      </p:sp>
      <p:sp>
        <p:nvSpPr>
          <p:cNvPr id="7179" name="TextovéPole 9"/>
          <p:cNvSpPr txBox="1">
            <a:spLocks noChangeArrowheads="1"/>
          </p:cNvSpPr>
          <p:nvPr/>
        </p:nvSpPr>
        <p:spPr bwMode="auto">
          <a:xfrm>
            <a:off x="330200" y="3227388"/>
            <a:ext cx="1649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>
                <a:latin typeface="Times New Roman" pitchFamily="18" charset="0"/>
              </a:rPr>
              <a:t>Koncentrační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123728" y="342744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Cu</a:t>
            </a:r>
            <a:r>
              <a:rPr lang="cs-CZ" baseline="30000" dirty="0" smtClean="0"/>
              <a:t>2+</a:t>
            </a:r>
            <a:r>
              <a:rPr lang="cs-CZ" dirty="0" smtClean="0"/>
              <a:t>(c</a:t>
            </a:r>
            <a:r>
              <a:rPr lang="cs-CZ" baseline="-25000" dirty="0" smtClean="0"/>
              <a:t>1</a:t>
            </a:r>
            <a:r>
              <a:rPr lang="cs-CZ" dirty="0" smtClean="0"/>
              <a:t>)</a:t>
            </a:r>
            <a:r>
              <a:rPr lang="cs-CZ" dirty="0" smtClean="0">
                <a:sym typeface="Symbol"/>
              </a:rPr>
              <a:t></a:t>
            </a:r>
            <a:r>
              <a:rPr lang="cs-CZ" dirty="0" smtClean="0"/>
              <a:t> Cu</a:t>
            </a:r>
            <a:r>
              <a:rPr lang="cs-CZ" baseline="30000" dirty="0" smtClean="0"/>
              <a:t>2+</a:t>
            </a:r>
            <a:r>
              <a:rPr lang="cs-CZ" dirty="0" smtClean="0"/>
              <a:t>(c</a:t>
            </a:r>
            <a:r>
              <a:rPr lang="cs-CZ" baseline="-25000" dirty="0" smtClean="0"/>
              <a:t>2</a:t>
            </a:r>
            <a:r>
              <a:rPr lang="cs-CZ" dirty="0" smtClean="0"/>
              <a:t>)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ovéPole 4"/>
              <p:cNvSpPr txBox="1"/>
              <p:nvPr/>
            </p:nvSpPr>
            <p:spPr>
              <a:xfrm>
                <a:off x="4673600" y="1281794"/>
                <a:ext cx="2285754" cy="587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𝐸</m:t>
                          </m:r>
                        </m:e>
                        <m:sup/>
                      </m:sSup>
                      <m:r>
                        <a:rPr lang="cs-CZ" sz="1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𝐸</m:t>
                          </m:r>
                        </m:e>
                        <m:sup>
                          <m:r>
                            <a:rPr lang="cs-CZ" sz="1600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1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0" i="1" smtClean="0">
                              <a:latin typeface="Cambria Math"/>
                            </a:rPr>
                            <m:t>𝑅𝑇</m:t>
                          </m:r>
                        </m:num>
                        <m:den>
                          <m:r>
                            <a:rPr lang="cs-CZ" sz="1600" b="0" i="1" smtClean="0">
                              <a:latin typeface="Cambria Math"/>
                            </a:rPr>
                            <m:t>𝑛𝐹</m:t>
                          </m:r>
                        </m:den>
                      </m:f>
                      <m:r>
                        <a:rPr lang="cs-CZ" sz="1600" b="0" i="1" smtClean="0">
                          <a:latin typeface="Cambria Math"/>
                        </a:rPr>
                        <m:t>𝑙𝑛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𝐶𝑢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𝐶𝑢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2+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1600" dirty="0"/>
              </a:p>
            </p:txBody>
          </p:sp>
        </mc:Choice>
        <mc:Fallback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600" y="1281794"/>
                <a:ext cx="2285754" cy="58798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ovéPole 15"/>
              <p:cNvSpPr txBox="1"/>
              <p:nvPr/>
            </p:nvSpPr>
            <p:spPr>
              <a:xfrm>
                <a:off x="4816681" y="2346099"/>
                <a:ext cx="2271326" cy="586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𝐸</m:t>
                          </m:r>
                        </m:e>
                        <m:sup/>
                      </m:sSup>
                      <m:r>
                        <a:rPr lang="cs-CZ" sz="1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𝐸</m:t>
                          </m:r>
                        </m:e>
                        <m:sup>
                          <m:r>
                            <a:rPr lang="cs-CZ" sz="1600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1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0" i="1" smtClean="0">
                              <a:latin typeface="Cambria Math"/>
                            </a:rPr>
                            <m:t>𝑅𝑇</m:t>
                          </m:r>
                        </m:num>
                        <m:den>
                          <m:r>
                            <a:rPr lang="cs-CZ" sz="1600" b="0" i="1" smtClean="0">
                              <a:latin typeface="Cambria Math"/>
                            </a:rPr>
                            <m:t>𝑛𝐹</m:t>
                          </m:r>
                        </m:den>
                      </m:f>
                      <m:r>
                        <a:rPr lang="cs-CZ" sz="1600" b="0" i="1" smtClean="0">
                          <a:latin typeface="Cambria Math"/>
                        </a:rPr>
                        <m:t>𝑙𝑛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𝐹𝑒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2+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𝐹𝑒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3+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1600" dirty="0"/>
              </a:p>
            </p:txBody>
          </p:sp>
        </mc:Choice>
        <mc:Fallback>
          <p:sp>
            <p:nvSpPr>
              <p:cNvPr id="16" name="TextovéPo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681" y="2346099"/>
                <a:ext cx="2271326" cy="58657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ovéPole 16"/>
              <p:cNvSpPr txBox="1"/>
              <p:nvPr/>
            </p:nvSpPr>
            <p:spPr>
              <a:xfrm>
                <a:off x="5357686" y="3440514"/>
                <a:ext cx="2284343" cy="601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1600" b="0" i="1" smtClean="0">
                              <a:latin typeface="Cambria Math"/>
                            </a:rPr>
                            <m:t>𝐸</m:t>
                          </m:r>
                        </m:e>
                        <m:sup/>
                      </m:sSup>
                      <m:r>
                        <a:rPr lang="cs-CZ" sz="16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1600" b="0" i="1" smtClean="0">
                              <a:latin typeface="Cambria Math"/>
                            </a:rPr>
                            <m:t>𝑅𝑇</m:t>
                          </m:r>
                        </m:num>
                        <m:den>
                          <m:r>
                            <a:rPr lang="cs-CZ" sz="1600" b="0" i="1" smtClean="0">
                              <a:latin typeface="Cambria Math"/>
                            </a:rPr>
                            <m:t>𝑛𝐹</m:t>
                          </m:r>
                        </m:den>
                      </m:f>
                      <m:r>
                        <a:rPr lang="cs-CZ" sz="1600" b="0" i="1" smtClean="0">
                          <a:latin typeface="Cambria Math"/>
                        </a:rPr>
                        <m:t>𝑙𝑛</m:t>
                      </m:r>
                      <m:f>
                        <m:fPr>
                          <m:ctrlPr>
                            <a:rPr lang="cs-CZ" sz="1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𝐶𝑢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2+(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1)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sz="1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1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sz="1600" b="0" i="1" smtClean="0">
                                  <a:latin typeface="Cambria Math"/>
                                </a:rPr>
                                <m:t>𝐶𝑢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2+(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cs-CZ" sz="1600" b="0" i="1" smtClean="0">
                                  <a:latin typeface="Cambria Math"/>
                                </a:rPr>
                                <m:t>2)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1600" dirty="0"/>
              </a:p>
            </p:txBody>
          </p:sp>
        </mc:Choice>
        <mc:Fallback>
          <p:sp>
            <p:nvSpPr>
              <p:cNvPr id="17" name="TextovéPol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686" y="3440514"/>
                <a:ext cx="2284343" cy="60151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510088" y="508518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Cu</a:t>
            </a:r>
            <a:r>
              <a:rPr lang="cs-CZ" baseline="30000" dirty="0" smtClean="0"/>
              <a:t>2+</a:t>
            </a:r>
            <a:r>
              <a:rPr lang="cs-CZ" dirty="0" smtClean="0"/>
              <a:t>+</a:t>
            </a:r>
            <a:r>
              <a:rPr lang="cs-CZ" dirty="0" err="1" smtClean="0"/>
              <a:t>Zn</a:t>
            </a:r>
            <a:r>
              <a:rPr lang="cs-CZ" dirty="0" smtClean="0">
                <a:sym typeface="Symbol"/>
              </a:rPr>
              <a:t></a:t>
            </a:r>
            <a:r>
              <a:rPr lang="cs-CZ" dirty="0" smtClean="0"/>
              <a:t> Zn</a:t>
            </a:r>
            <a:r>
              <a:rPr lang="cs-CZ" baseline="30000" dirty="0" smtClean="0"/>
              <a:t>2+</a:t>
            </a:r>
            <a:r>
              <a:rPr lang="cs-CZ" dirty="0" smtClean="0"/>
              <a:t> + </a:t>
            </a:r>
            <a:r>
              <a:rPr lang="cs-CZ" dirty="0" err="1" smtClean="0"/>
              <a:t>Cu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ovéPole 10"/>
              <p:cNvSpPr txBox="1"/>
              <p:nvPr/>
            </p:nvSpPr>
            <p:spPr>
              <a:xfrm>
                <a:off x="4507076" y="5229200"/>
                <a:ext cx="4210896" cy="835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cs-CZ" b="0" i="1" smtClean="0">
                          <a:latin typeface="Cambria Math"/>
                        </a:rPr>
                        <m:t>𝐸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𝐸</m:t>
                          </m:r>
                        </m:e>
                        <m:sub/>
                        <m:sup>
                          <m:r>
                            <a:rPr lang="cs-CZ" b="0" i="1" smtClean="0">
                              <a:latin typeface="Cambria Math"/>
                            </a:rPr>
                            <m:t>0</m:t>
                          </m:r>
                        </m:sup>
                      </m:sSubSup>
                      <m:r>
                        <a:rPr lang="cs-CZ" b="0" i="1" baseline="-25000" smtClean="0">
                          <a:latin typeface="Cambria Math"/>
                        </a:rPr>
                        <m:t>č</m:t>
                      </m:r>
                      <m:r>
                        <a:rPr lang="cs-CZ" b="0" i="1" baseline="-25000" smtClean="0">
                          <a:latin typeface="Cambria Math"/>
                        </a:rPr>
                        <m:t>𝑙</m:t>
                      </m:r>
                      <m:r>
                        <a:rPr lang="cs-CZ" b="0" i="1" baseline="-25000" smtClean="0">
                          <a:latin typeface="Cambria Math"/>
                        </a:rPr>
                        <m:t>.−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/>
                            </a:rPr>
                            <m:t>𝑅𝑇</m:t>
                          </m:r>
                        </m:num>
                        <m:den>
                          <m:r>
                            <a:rPr lang="cs-CZ" b="0" i="1" smtClean="0">
                              <a:latin typeface="Cambria Math"/>
                            </a:rPr>
                            <m:t>𝑛𝐹</m:t>
                          </m:r>
                        </m:den>
                      </m:f>
                      <m:r>
                        <a:rPr lang="cs-CZ" b="0" i="1" smtClean="0">
                          <a:latin typeface="Cambria Math"/>
                        </a:rPr>
                        <m:t>𝑙𝑛</m:t>
                      </m:r>
                      <m:f>
                        <m:f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𝑍𝑛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2+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𝐶𝑢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𝐶𝑢</m:t>
                              </m:r>
                              <m:r>
                                <a:rPr lang="cs-CZ" b="0" i="1" smtClean="0">
                                  <a:latin typeface="Cambria Math"/>
                                </a:rPr>
                                <m:t>2+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𝑍𝑛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7076" y="5229200"/>
                <a:ext cx="4210896" cy="83580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Energie elektronu v kovech a roztocích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1E0459B4-A1A0-49B0-A5F8-D55112739C18}" type="slidenum">
              <a:rPr lang="cs-CZ"/>
              <a:pPr lvl="1">
                <a:defRPr/>
              </a:pPr>
              <a:t>5</a:t>
            </a:fld>
            <a:endParaRPr lang="cs-CZ" dirty="0">
              <a:latin typeface="+mn-lt"/>
            </a:endParaRPr>
          </a:p>
        </p:txBody>
      </p:sp>
      <p:pic>
        <p:nvPicPr>
          <p:cNvPr id="8196" name="Picture 10" descr="http://www.cartage.org.lb/en/themes/Sciences/Chemistry/Electrochemis/Electrochemical/ElectrodeKinetics/fermi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17763"/>
            <a:ext cx="47625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Obdélník 4"/>
          <p:cNvSpPr>
            <a:spLocks noChangeArrowheads="1"/>
          </p:cNvSpPr>
          <p:nvPr/>
        </p:nvSpPr>
        <p:spPr bwMode="auto">
          <a:xfrm>
            <a:off x="395288" y="1341438"/>
            <a:ext cx="76327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Chování elektronů v kovech snadno porozumíne uvážíme li Fermiho hladinu. Elektrony v kovech obsazují hladivy, které se těsně překrývají a vytváří pásy. Nejvyšší hladina je Fermiho. Tuto hladinu můžeme měnit připojením k vnějšímu potenciálu. </a:t>
            </a:r>
          </a:p>
        </p:txBody>
      </p:sp>
      <p:pic>
        <p:nvPicPr>
          <p:cNvPr id="8198" name="Picture 2" descr="http://www.cartage.org.lb/en/themes/Sciences/Chemistry/Electrochemis/Electrochemical/ElectrodeKinetics/fermi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724400"/>
            <a:ext cx="4970463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ovéPole 5"/>
          <p:cNvSpPr txBox="1">
            <a:spLocks noChangeArrowheads="1"/>
          </p:cNvSpPr>
          <p:nvPr/>
        </p:nvSpPr>
        <p:spPr bwMode="auto">
          <a:xfrm>
            <a:off x="544513" y="4065588"/>
            <a:ext cx="41417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Chování  molekul a iontů v roztocích je jiné:</a:t>
            </a:r>
          </a:p>
        </p:txBody>
      </p:sp>
      <p:sp>
        <p:nvSpPr>
          <p:cNvPr id="8200" name="TextovéPole 6"/>
          <p:cNvSpPr txBox="1">
            <a:spLocks noChangeArrowheads="1"/>
          </p:cNvSpPr>
          <p:nvPr/>
        </p:nvSpPr>
        <p:spPr bwMode="auto">
          <a:xfrm>
            <a:off x="615950" y="4403725"/>
            <a:ext cx="4316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Elektrony se pak přemísťují do místa s nižším potenciálem</a:t>
            </a:r>
          </a:p>
        </p:txBody>
      </p:sp>
      <p:sp>
        <p:nvSpPr>
          <p:cNvPr id="9" name="Šipka doprava 8"/>
          <p:cNvSpPr/>
          <p:nvPr/>
        </p:nvSpPr>
        <p:spPr>
          <a:xfrm>
            <a:off x="4598988" y="4916488"/>
            <a:ext cx="185737" cy="16827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2" name="Šipka doprava 11"/>
          <p:cNvSpPr/>
          <p:nvPr/>
        </p:nvSpPr>
        <p:spPr>
          <a:xfrm>
            <a:off x="2268538" y="5300663"/>
            <a:ext cx="184150" cy="1698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3" name="Přímá spojnice 12"/>
          <p:cNvCxnSpPr/>
          <p:nvPr/>
        </p:nvCxnSpPr>
        <p:spPr>
          <a:xfrm flipH="1">
            <a:off x="2241550" y="5278438"/>
            <a:ext cx="185738" cy="33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2225675" y="5278438"/>
            <a:ext cx="184150" cy="215900"/>
          </a:xfrm>
          <a:prstGeom prst="line">
            <a:avLst/>
          </a:prstGeom>
          <a:effectLst>
            <a:outerShdw blurRad="50800" dist="50800" dir="5400000" algn="ctr" rotWithShape="0">
              <a:srgbClr val="FF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5" name="TextovéPole 15"/>
          <p:cNvSpPr txBox="1">
            <a:spLocks noChangeArrowheads="1"/>
          </p:cNvSpPr>
          <p:nvPr/>
        </p:nvSpPr>
        <p:spPr bwMode="auto">
          <a:xfrm>
            <a:off x="5670550" y="3954463"/>
            <a:ext cx="2879725" cy="13239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Dochází tak k přenosu elektronů dokud se neustaví  rovnováha tj. rovnost potenciální energie elektronu  v kovu a v iontu</a:t>
            </a:r>
          </a:p>
        </p:txBody>
      </p:sp>
      <p:pic>
        <p:nvPicPr>
          <p:cNvPr id="8206" name="Picture 4" descr="http://www.cartage.org.lb/en/themes/Sciences/Chemistry/Electrochemis/Electrochemical/ElectrodeKinetics/eq1ele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272088"/>
            <a:ext cx="19907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Přímá spojnice se šipkou 4"/>
          <p:cNvCxnSpPr/>
          <p:nvPr/>
        </p:nvCxnSpPr>
        <p:spPr>
          <a:xfrm flipH="1">
            <a:off x="2360613" y="2205038"/>
            <a:ext cx="3219450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 flipH="1">
            <a:off x="3708400" y="2205038"/>
            <a:ext cx="2232025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H="1">
            <a:off x="4598988" y="2205038"/>
            <a:ext cx="1701800" cy="1036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0" name="TextovéPole 10"/>
          <p:cNvSpPr txBox="1">
            <a:spLocks noChangeArrowheads="1"/>
          </p:cNvSpPr>
          <p:nvPr/>
        </p:nvSpPr>
        <p:spPr bwMode="auto">
          <a:xfrm>
            <a:off x="5724525" y="5584825"/>
            <a:ext cx="2771775" cy="5842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Přesun elektronu ale vyvolává vznik dvojvrstvy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cs-CZ" altLang="cs-CZ" sz="2400" smtClean="0"/>
              <a:t>Modely rozhraní s přenosem elektrického náboje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5148B97C-883F-497E-9391-EDD4E1088253}" type="slidenum">
              <a:rPr lang="cs-CZ" smtClean="0"/>
              <a:pPr lvl="1">
                <a:defRPr/>
              </a:pPr>
              <a:t>6</a:t>
            </a:fld>
            <a:endParaRPr lang="cs-CZ">
              <a:latin typeface="+mn-lt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288" y="1268413"/>
            <a:ext cx="2016125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 err="1">
                <a:latin typeface="Arial" charset="0"/>
                <a:cs typeface="Arial" charset="0"/>
              </a:rPr>
              <a:t>Helmholzl</a:t>
            </a:r>
            <a:endParaRPr lang="cs-CZ" sz="1600" dirty="0">
              <a:latin typeface="Arial" charset="0"/>
              <a:cs typeface="Arial" charset="0"/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700213"/>
            <a:ext cx="1493837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5229225"/>
            <a:ext cx="197802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203575" y="1268413"/>
            <a:ext cx="2016125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 err="1">
                <a:latin typeface="Arial" charset="0"/>
                <a:cs typeface="Arial" charset="0"/>
              </a:rPr>
              <a:t>Gouyon_Chapman</a:t>
            </a:r>
            <a:endParaRPr lang="cs-CZ" sz="1600" dirty="0">
              <a:latin typeface="Arial" charset="0"/>
              <a:cs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300788" y="1268413"/>
            <a:ext cx="2016125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latin typeface="Arial" charset="0"/>
                <a:cs typeface="Arial" charset="0"/>
              </a:rPr>
              <a:t>Stern</a:t>
            </a:r>
          </a:p>
        </p:txBody>
      </p:sp>
      <p:pic>
        <p:nvPicPr>
          <p:cNvPr id="92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1773238"/>
            <a:ext cx="2589213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92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4873625"/>
            <a:ext cx="2333625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9227" name="TextovéPole 4"/>
          <p:cNvSpPr txBox="1">
            <a:spLocks noChangeArrowheads="1"/>
          </p:cNvSpPr>
          <p:nvPr/>
        </p:nvSpPr>
        <p:spPr bwMode="auto">
          <a:xfrm>
            <a:off x="2627313" y="6165850"/>
            <a:ext cx="287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Uvažuje narušování dvojvrstvy tepelným pohybem </a:t>
            </a:r>
          </a:p>
        </p:txBody>
      </p:sp>
      <p:sp>
        <p:nvSpPr>
          <p:cNvPr id="9228" name="TextovéPole 13"/>
          <p:cNvSpPr txBox="1">
            <a:spLocks noChangeArrowheads="1"/>
          </p:cNvSpPr>
          <p:nvPr/>
        </p:nvSpPr>
        <p:spPr bwMode="auto">
          <a:xfrm>
            <a:off x="6084888" y="1989138"/>
            <a:ext cx="2590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Kombinace Obou modelů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6232525" y="2708275"/>
            <a:ext cx="2016125" cy="83185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latin typeface="Arial" charset="0"/>
                <a:cs typeface="Arial" charset="0"/>
              </a:rPr>
              <a:t>Závislost potenciálu na vzdálenosti od </a:t>
            </a:r>
            <a:r>
              <a:rPr lang="cs-CZ" sz="1600" dirty="0" err="1">
                <a:latin typeface="Arial" charset="0"/>
                <a:cs typeface="Arial" charset="0"/>
              </a:rPr>
              <a:t>eldy</a:t>
            </a:r>
            <a:r>
              <a:rPr lang="cs-CZ" sz="1600" dirty="0">
                <a:latin typeface="Arial" charset="0"/>
                <a:cs typeface="Arial" charset="0"/>
              </a:rPr>
              <a:t>:</a:t>
            </a:r>
          </a:p>
        </p:txBody>
      </p:sp>
      <p:pic>
        <p:nvPicPr>
          <p:cNvPr id="923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70313"/>
            <a:ext cx="2301875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Elektronová dvojvrstva a difúzní vrstva</a:t>
            </a:r>
            <a:endParaRPr lang="cs-CZ" dirty="0"/>
          </a:p>
        </p:txBody>
      </p:sp>
      <p:sp>
        <p:nvSpPr>
          <p:cNvPr id="10243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6F75673F-413C-4362-AAD2-C9D9003FA62D}" type="slidenum">
              <a:rPr lang="cs-CZ" altLang="cs-CZ" sz="2400" smtClean="0">
                <a:latin typeface="Times New Roman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2400" smtClean="0">
              <a:latin typeface="Times New Roman" pitchFamily="18" charset="0"/>
            </a:endParaRPr>
          </a:p>
        </p:txBody>
      </p:sp>
      <p:pic>
        <p:nvPicPr>
          <p:cNvPr id="10244" name="Picture 7" descr="http://wandlowski.dcb.unibe.ch/research/edl/edl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84313"/>
            <a:ext cx="367188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9" descr="http://www.electronicproducts.com/images2/facm_illinois_cap_fig2_oct-copy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05263"/>
            <a:ext cx="38100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1" descr="http://individual.utoronto.ca/sadeghi/electrochemical_files/image0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50" y="1341438"/>
            <a:ext cx="3321050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492FB878-B3E4-4883-BD66-E1F78BA29235}" type="slidenum">
              <a:rPr lang="cs-CZ" altLang="cs-CZ" sz="2400" smtClean="0">
                <a:latin typeface="Times New Roman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2400" smtClean="0">
              <a:latin typeface="Times New Roman" pitchFamily="18" charset="0"/>
            </a:endParaRPr>
          </a:p>
        </p:txBody>
      </p:sp>
      <p:pic>
        <p:nvPicPr>
          <p:cNvPr id="11267" name="Picture 9" descr="http://2012books.lardbucket.org/books/general-chemistry-principles-patterns-and-applications-v1.0/section_23/b45fb1f467be4a8e28df94c7d3af4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1075"/>
            <a:ext cx="7694613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ovéPole 1"/>
          <p:cNvSpPr txBox="1">
            <a:spLocks noChangeArrowheads="1"/>
          </p:cNvSpPr>
          <p:nvPr/>
        </p:nvSpPr>
        <p:spPr bwMode="auto">
          <a:xfrm>
            <a:off x="1042988" y="260350"/>
            <a:ext cx="234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Elektrický článek</a:t>
            </a:r>
          </a:p>
        </p:txBody>
      </p:sp>
      <p:sp>
        <p:nvSpPr>
          <p:cNvPr id="11269" name="Obdélník 3"/>
          <p:cNvSpPr>
            <a:spLocks noChangeArrowheads="1"/>
          </p:cNvSpPr>
          <p:nvPr/>
        </p:nvSpPr>
        <p:spPr bwMode="auto">
          <a:xfrm>
            <a:off x="566738" y="5299075"/>
            <a:ext cx="7893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http://2012books.lardbucket.org/books/general-chemistry-principles-patterns-and-applications-v1.0/section_23_01.html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600" dirty="0" smtClean="0"/>
              <a:t>Rychlost přenosu elektronu na el. dvojvrstvě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2E03F9D7-BED6-4689-B415-F02EFE835B8F}" type="slidenum">
              <a:rPr lang="cs-CZ"/>
              <a:pPr lvl="1">
                <a:defRPr/>
              </a:pPr>
              <a:t>9</a:t>
            </a:fld>
            <a:endParaRPr lang="cs-CZ" dirty="0">
              <a:latin typeface="+mn-lt"/>
            </a:endParaRPr>
          </a:p>
        </p:txBody>
      </p:sp>
      <p:pic>
        <p:nvPicPr>
          <p:cNvPr id="12292" name="Picture 2" descr="http://www.cartage.org.lb/en/themes/Sciences/Chemistry/Electrochemis/Electrochemical/ElectrodeKinetics/eq1ele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19907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http://www.cartage.org.lb/en/themes/Sciences/Chemistry/Electrochemis/Electrochemical/ElectrodeKinetics/eq3ele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2455863"/>
            <a:ext cx="40481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http://individual.utoronto.ca/sadeghi/electrochemical_files/image00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36688"/>
            <a:ext cx="17526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ovéPole 4"/>
          <p:cNvSpPr txBox="1">
            <a:spLocks noChangeArrowheads="1"/>
          </p:cNvSpPr>
          <p:nvPr/>
        </p:nvSpPr>
        <p:spPr bwMode="auto">
          <a:xfrm>
            <a:off x="5580063" y="1508125"/>
            <a:ext cx="3348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C</a:t>
            </a:r>
            <a:r>
              <a:rPr lang="cs-CZ" altLang="cs-CZ" sz="1600" baseline="30000">
                <a:latin typeface="Arial" charset="0"/>
                <a:cs typeface="Arial" charset="0"/>
              </a:rPr>
              <a:t>S</a:t>
            </a:r>
            <a:r>
              <a:rPr lang="cs-CZ" altLang="cs-CZ" sz="1600" baseline="-25000">
                <a:latin typeface="Arial" charset="0"/>
                <a:cs typeface="Arial" charset="0"/>
              </a:rPr>
              <a:t>j</a:t>
            </a:r>
            <a:r>
              <a:rPr lang="cs-CZ" altLang="cs-CZ" sz="1600">
                <a:latin typeface="Arial" charset="0"/>
                <a:cs typeface="Arial" charset="0"/>
              </a:rPr>
              <a:t>…koncentrace na povrchu eldy. (konc. Elektronů jako by zahrnuta do konstant)</a:t>
            </a:r>
          </a:p>
        </p:txBody>
      </p:sp>
      <p:sp>
        <p:nvSpPr>
          <p:cNvPr id="12296" name="TextovéPole 5"/>
          <p:cNvSpPr txBox="1">
            <a:spLocks noChangeArrowheads="1"/>
          </p:cNvSpPr>
          <p:nvPr/>
        </p:nvSpPr>
        <p:spPr bwMode="auto">
          <a:xfrm>
            <a:off x="3887788" y="1909763"/>
            <a:ext cx="962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mol s</a:t>
            </a:r>
            <a:r>
              <a:rPr lang="cs-CZ" altLang="cs-CZ" sz="1400" baseline="30000">
                <a:latin typeface="Times New Roman" pitchFamily="18" charset="0"/>
              </a:rPr>
              <a:t>-1</a:t>
            </a:r>
            <a:r>
              <a:rPr lang="cs-CZ" altLang="cs-CZ" sz="1400">
                <a:latin typeface="Times New Roman" pitchFamily="18" charset="0"/>
              </a:rPr>
              <a:t> m</a:t>
            </a:r>
            <a:r>
              <a:rPr lang="cs-CZ" altLang="cs-CZ" sz="1400" baseline="30000">
                <a:latin typeface="Times New Roman" pitchFamily="18" charset="0"/>
              </a:rPr>
              <a:t>-3</a:t>
            </a:r>
            <a:endParaRPr lang="cs-CZ" altLang="cs-CZ" sz="1400">
              <a:latin typeface="Times New Roman" pitchFamily="18" charset="0"/>
            </a:endParaRPr>
          </a:p>
        </p:txBody>
      </p:sp>
      <p:sp>
        <p:nvSpPr>
          <p:cNvPr id="12297" name="Obdélník 6"/>
          <p:cNvSpPr>
            <a:spLocks noChangeArrowheads="1"/>
          </p:cNvSpPr>
          <p:nvPr/>
        </p:nvSpPr>
        <p:spPr bwMode="auto">
          <a:xfrm>
            <a:off x="395288" y="2779713"/>
            <a:ext cx="5581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Dle teorie přechodného stavu platí pro rychlostní konstanty předpoklad:</a:t>
            </a:r>
            <a:endParaRPr lang="cs-CZ" altLang="cs-CZ" sz="1600">
              <a:latin typeface="Times New Roman" pitchFamily="18" charset="0"/>
            </a:endParaRPr>
          </a:p>
        </p:txBody>
      </p:sp>
      <p:pic>
        <p:nvPicPr>
          <p:cNvPr id="12298" name="Picture 10" descr="http://chemwiki.ucdavis.edu/@api/deki/files/6482/=Example_Reaction_Profile_Modifi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414588"/>
            <a:ext cx="2908300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Obdélník 13"/>
          <p:cNvSpPr>
            <a:spLocks noChangeArrowheads="1"/>
          </p:cNvSpPr>
          <p:nvPr/>
        </p:nvSpPr>
        <p:spPr bwMode="auto">
          <a:xfrm>
            <a:off x="2203450" y="3230563"/>
            <a:ext cx="3560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Protože je energie přech. stavu ovlivněna i rozdílem vůči rovnovážnému potenciálu:</a:t>
            </a:r>
            <a:endParaRPr lang="cs-CZ" altLang="cs-CZ" sz="1600">
              <a:latin typeface="Times New Roman" pitchFamily="18" charset="0"/>
            </a:endParaRPr>
          </a:p>
        </p:txBody>
      </p:sp>
      <p:sp>
        <p:nvSpPr>
          <p:cNvPr id="12300" name="Obdélník 7"/>
          <p:cNvSpPr>
            <a:spLocks noChangeArrowheads="1"/>
          </p:cNvSpPr>
          <p:nvPr/>
        </p:nvSpPr>
        <p:spPr bwMode="auto">
          <a:xfrm>
            <a:off x="4500563" y="4057650"/>
            <a:ext cx="18224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anodický a katodický koeficient přenosu (citlivost na -</a:t>
            </a:r>
            <a:r>
              <a:rPr lang="cs-CZ" altLang="cs-CZ" sz="1600" baseline="-25000">
                <a:latin typeface="Arial" charset="0"/>
                <a:cs typeface="Arial" charset="0"/>
                <a:sym typeface="Symbol" pitchFamily="18" charset="2"/>
              </a:rPr>
              <a:t>oo</a:t>
            </a:r>
            <a:r>
              <a:rPr lang="cs-CZ" altLang="cs-CZ" sz="1600">
                <a:latin typeface="Arial" charset="0"/>
                <a:cs typeface="Arial" charset="0"/>
                <a:sym typeface="Symbol" pitchFamily="18" charset="2"/>
              </a:rPr>
              <a:t>).</a:t>
            </a:r>
            <a:endParaRPr lang="cs-CZ" altLang="cs-CZ" sz="1600">
              <a:latin typeface="Arial" charset="0"/>
              <a:cs typeface="Arial" charset="0"/>
            </a:endParaRPr>
          </a:p>
        </p:txBody>
      </p:sp>
      <p:pic>
        <p:nvPicPr>
          <p:cNvPr id="12301" name="Picture 21" descr="http://individual.utoronto.ca/sadeghi/electrochemical_files/image01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4478338"/>
            <a:ext cx="21050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23" descr="http://individual.utoronto.ca/sadeghi/electrochemical_files/image010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3378200"/>
            <a:ext cx="14763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25" descr="http://individual.utoronto.ca/sadeghi/electrochemical_files/image012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798888"/>
            <a:ext cx="1524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4" name="Picture 27" descr="http://individual.utoronto.ca/sadeghi/electrochemical_files/image018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4230688"/>
            <a:ext cx="110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Picture 29" descr="http://individual.utoronto.ca/sadeghi/electrochemical_files/image022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4852988"/>
            <a:ext cx="22002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Picture 31" descr="http://individual.utoronto.ca/sadeghi/electrochemical_files/image024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4762500"/>
            <a:ext cx="11525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Picture 33" descr="http://individual.utoronto.ca/sadeghi/electrochemical_files/image028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057775"/>
            <a:ext cx="6000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8" name="Picture 37" descr="http://individual.utoronto.ca/sadeghi/electrochemical_files/image032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5876925"/>
            <a:ext cx="36195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Picture 39" descr="http://individual.utoronto.ca/sadeghi/electrochemical_files/image036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225" y="5732463"/>
            <a:ext cx="1457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0" name="Obdélník 6"/>
          <p:cNvSpPr>
            <a:spLocks noChangeArrowheads="1"/>
          </p:cNvSpPr>
          <p:nvPr/>
        </p:nvSpPr>
        <p:spPr bwMode="auto">
          <a:xfrm>
            <a:off x="4511675" y="5873750"/>
            <a:ext cx="747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kde:</a:t>
            </a:r>
            <a:endParaRPr lang="cs-CZ" altLang="cs-CZ" sz="1600">
              <a:latin typeface="Times New Roman" pitchFamily="18" charset="0"/>
            </a:endParaRPr>
          </a:p>
        </p:txBody>
      </p:sp>
      <p:sp>
        <p:nvSpPr>
          <p:cNvPr id="12311" name="Obdélník 3"/>
          <p:cNvSpPr>
            <a:spLocks noChangeArrowheads="1"/>
          </p:cNvSpPr>
          <p:nvPr/>
        </p:nvSpPr>
        <p:spPr bwMode="auto">
          <a:xfrm>
            <a:off x="146050" y="6453188"/>
            <a:ext cx="457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http://individual.utoronto.ca/sadeghi/electrochemical.htm</a:t>
            </a:r>
          </a:p>
        </p:txBody>
      </p:sp>
      <p:pic>
        <p:nvPicPr>
          <p:cNvPr id="12312" name="Picture 41" descr="http://individual.utoronto.ca/sadeghi/electrochemical_files/image038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762625"/>
            <a:ext cx="68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3" name="Obdélník 6"/>
          <p:cNvSpPr>
            <a:spLocks noChangeArrowheads="1"/>
          </p:cNvSpPr>
          <p:nvPr/>
        </p:nvSpPr>
        <p:spPr bwMode="auto">
          <a:xfrm>
            <a:off x="7475538" y="5948363"/>
            <a:ext cx="1200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Přepětí</a:t>
            </a:r>
            <a:endParaRPr lang="cs-CZ" altLang="cs-CZ" sz="1600">
              <a:latin typeface="Times New Roman" pitchFamily="18" charset="0"/>
            </a:endParaRPr>
          </a:p>
        </p:txBody>
      </p:sp>
      <p:sp>
        <p:nvSpPr>
          <p:cNvPr id="12314" name="TextovéPole 3"/>
          <p:cNvSpPr txBox="1">
            <a:spLocks noChangeArrowheads="1"/>
          </p:cNvSpPr>
          <p:nvPr/>
        </p:nvSpPr>
        <p:spPr bwMode="auto">
          <a:xfrm>
            <a:off x="395288" y="1924050"/>
            <a:ext cx="30241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latin typeface="Arial" charset="0"/>
                <a:cs typeface="Arial" charset="0"/>
              </a:rPr>
              <a:t>Obecně: i=nFA.v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456</Words>
  <Application>Microsoft Office PowerPoint</Application>
  <PresentationFormat>Předvádění na obrazovce (4:3)</PresentationFormat>
  <Paragraphs>82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Calibri</vt:lpstr>
      <vt:lpstr>Symbol</vt:lpstr>
      <vt:lpstr>Motiv systému Office</vt:lpstr>
      <vt:lpstr>C6320 Chemická kinetika:  Elektrodová kinetika</vt:lpstr>
      <vt:lpstr>Základní pojmy elektrochemie</vt:lpstr>
      <vt:lpstr>Standardní elektrodové potenciály</vt:lpstr>
      <vt:lpstr>Elektrický potenciál elektrod</vt:lpstr>
      <vt:lpstr>Energie elektronu v kovech a roztocích</vt:lpstr>
      <vt:lpstr>Modely rozhraní s přenosem elektrického náboje</vt:lpstr>
      <vt:lpstr>Elektronová dvojvrstva a difúzní vrstva</vt:lpstr>
      <vt:lpstr>Prezentace aplikace PowerPoint</vt:lpstr>
      <vt:lpstr>Rychlost přenosu elektronu na el. dvojvrstvě</vt:lpstr>
      <vt:lpstr>Prezentace aplikace PowerPoint</vt:lpstr>
      <vt:lpstr>Prezentace aplikace PowerPoint</vt:lpstr>
      <vt:lpstr>Faradeův a kapacitní proud </vt:lpstr>
      <vt:lpstr>Koroze a pasivace </vt:lpstr>
      <vt:lpstr>Diskuze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sopousek</dc:creator>
  <cp:lastModifiedBy>sopousek</cp:lastModifiedBy>
  <cp:revision>46</cp:revision>
  <cp:lastPrinted>1601-01-01T00:00:00Z</cp:lastPrinted>
  <dcterms:created xsi:type="dcterms:W3CDTF">1601-01-01T00:00:00Z</dcterms:created>
  <dcterms:modified xsi:type="dcterms:W3CDTF">2016-05-11T11:12:39Z</dcterms:modified>
</cp:coreProperties>
</file>