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7" r:id="rId2"/>
    <p:sldId id="268" r:id="rId3"/>
    <p:sldId id="347" r:id="rId4"/>
    <p:sldId id="348" r:id="rId5"/>
    <p:sldId id="351" r:id="rId6"/>
    <p:sldId id="370" r:id="rId7"/>
    <p:sldId id="350" r:id="rId8"/>
    <p:sldId id="384" r:id="rId9"/>
    <p:sldId id="385" r:id="rId10"/>
    <p:sldId id="357" r:id="rId11"/>
    <p:sldId id="382" r:id="rId12"/>
    <p:sldId id="379" r:id="rId13"/>
    <p:sldId id="358" r:id="rId14"/>
    <p:sldId id="377" r:id="rId15"/>
    <p:sldId id="378" r:id="rId16"/>
    <p:sldId id="359" r:id="rId17"/>
    <p:sldId id="383" r:id="rId18"/>
    <p:sldId id="360" r:id="rId19"/>
    <p:sldId id="361" r:id="rId20"/>
    <p:sldId id="395" r:id="rId21"/>
    <p:sldId id="387" r:id="rId22"/>
    <p:sldId id="386" r:id="rId23"/>
    <p:sldId id="388" r:id="rId24"/>
    <p:sldId id="389" r:id="rId25"/>
    <p:sldId id="390" r:id="rId26"/>
    <p:sldId id="391" r:id="rId27"/>
    <p:sldId id="392" r:id="rId28"/>
    <p:sldId id="393" r:id="rId29"/>
    <p:sldId id="381" r:id="rId30"/>
    <p:sldId id="371" r:id="rId31"/>
    <p:sldId id="380" r:id="rId32"/>
    <p:sldId id="394" r:id="rId33"/>
    <p:sldId id="362" r:id="rId34"/>
    <p:sldId id="363" r:id="rId35"/>
    <p:sldId id="368" r:id="rId36"/>
    <p:sldId id="369" r:id="rId37"/>
    <p:sldId id="364" r:id="rId38"/>
    <p:sldId id="372" r:id="rId39"/>
    <p:sldId id="365" r:id="rId40"/>
    <p:sldId id="373" r:id="rId41"/>
    <p:sldId id="366" r:id="rId42"/>
    <p:sldId id="374" r:id="rId43"/>
    <p:sldId id="367" r:id="rId44"/>
    <p:sldId id="375" r:id="rId45"/>
    <p:sldId id="396" r:id="rId46"/>
    <p:sldId id="283" r:id="rId47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48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23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0E78C618-B891-4EB2-8AF8-86476EE68F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AE17EAD-B6A5-4CD6-A578-30F3829EEA4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65A84F0-D5EC-448E-B35F-CDE789E1EAA8}" type="datetimeFigureOut">
              <a:rPr lang="cs-CZ"/>
              <a:pPr>
                <a:defRPr/>
              </a:pPr>
              <a:t>21. 9. 2020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8DDE313B-A456-43F3-8CB2-A4F8DB567BF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0B4139A0-A6DD-4416-9F8A-8AFBD7A871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BD9BB1C-E5A0-4AC5-89F5-48287763152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8AC1274-18C8-4FC1-A5C5-C7CA6061AC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B94D8C8-A8C9-42C0-97DF-3E5A0007F66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E5E142A-6686-4F7B-9A4A-06A534D63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0A200-7CF8-4817-A71F-DFC047122663}" type="datetimeFigureOut">
              <a:rPr lang="cs-CZ"/>
              <a:pPr>
                <a:defRPr/>
              </a:pPr>
              <a:t>21. 9. 2020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6401143-093D-4C8F-9CC4-A4377D698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CBB6A1-F1A3-4DC7-B4EF-6732F80E7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6EA77-CBB5-43AF-B3DA-59AA720604C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54802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FC0FD1D-24B9-42D8-9958-2DC615182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BC84A-2CEA-4DCE-B18D-9D530C64A182}" type="datetimeFigureOut">
              <a:rPr lang="cs-CZ"/>
              <a:pPr>
                <a:defRPr/>
              </a:pPr>
              <a:t>21. 9. 2020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DC1B88-CDCA-46BA-AB9E-07C3C7574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29D530-2DAA-498C-B94E-622807D39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2FC34-10B2-4B68-8D64-7604B31A48A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8931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CA4C846-4597-4570-870E-B1CE126FD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C23C9-6969-4127-88F6-25DF4420EB94}" type="datetimeFigureOut">
              <a:rPr lang="cs-CZ"/>
              <a:pPr>
                <a:defRPr/>
              </a:pPr>
              <a:t>21. 9. 2020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649A671-4DC8-49E5-93E3-2BDBBFE52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860506D-2837-44DA-99FF-707651E04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C0367-1D99-443C-A8C4-AD5C9060EF8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29764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46727F-DA24-469F-AD0C-10368E826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5BE55-AF1E-41C1-9806-D64A7E215278}" type="datetimeFigureOut">
              <a:rPr lang="cs-CZ"/>
              <a:pPr>
                <a:defRPr/>
              </a:pPr>
              <a:t>21. 9. 2020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17A4AED-3223-4AA9-B9C2-0192DFF0A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67D54EF-03EC-4063-8E38-B0814A0B2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05300-59BF-4978-A8EB-5C266464D42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93688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4F27559-FEF8-4564-9AEA-817BE8089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8FFC8-C60D-4E1A-999E-7EC201F580E2}" type="datetimeFigureOut">
              <a:rPr lang="cs-CZ"/>
              <a:pPr>
                <a:defRPr/>
              </a:pPr>
              <a:t>21. 9. 2020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1E966A9-7109-46D5-8B3B-C58325B7D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BCBC870-9A44-4DB4-891C-2A1B5FB07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4F561-94DD-4D1B-8977-9DF622843FC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55060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FBC2033D-48C1-49E5-A5DF-DBD867A6B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CF5D9-1420-4734-80BB-A5EA44C3A9D9}" type="datetimeFigureOut">
              <a:rPr lang="cs-CZ"/>
              <a:pPr>
                <a:defRPr/>
              </a:pPr>
              <a:t>21. 9. 2020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A6E088A5-5502-433B-9154-4EC20BBC1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D58A62B4-B88F-4308-A28C-2FEC3F0F1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4DB80-BB38-43BF-B6CD-2940B41D462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66790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899FCE64-F523-42F6-A44C-6893DAFA8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A768D-E7D7-465F-9F07-D06DE21FB7A3}" type="datetimeFigureOut">
              <a:rPr lang="cs-CZ"/>
              <a:pPr>
                <a:defRPr/>
              </a:pPr>
              <a:t>21. 9. 2020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47058B81-3A7B-4ADA-A6B9-9A0500D99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14C1D218-C338-49F3-90DC-8CF77BA59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13B02-B73B-421B-A019-9BA7CE2A72C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414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62087CF2-9423-4DB5-94BF-BBB75D2CA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61CC5-D233-461B-95F1-932CA128883C}" type="datetimeFigureOut">
              <a:rPr lang="cs-CZ"/>
              <a:pPr>
                <a:defRPr/>
              </a:pPr>
              <a:t>21. 9. 2020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31C864EE-D183-43E0-9DB2-7EB92DC04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3F368B85-B548-45ED-8952-BA7F24ECB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3E17B-7E4F-4B19-B535-34234955097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09486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A5A0471F-FF17-4D49-A6CE-8D586C18F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38D84-3D79-41BF-90F5-8C8F3B61BF92}" type="datetimeFigureOut">
              <a:rPr lang="cs-CZ"/>
              <a:pPr>
                <a:defRPr/>
              </a:pPr>
              <a:t>21. 9. 2020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45481C77-1EFE-4306-9118-750C8A2E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F7F397AB-5D67-42BD-A732-22CE448B0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74D3B-C651-418E-A5DF-AD3A6947F90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41884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5024A22B-9160-4CAC-AE42-0053493E5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E4977-8357-4F4F-A370-37A0B9E1E3A0}" type="datetimeFigureOut">
              <a:rPr lang="cs-CZ"/>
              <a:pPr>
                <a:defRPr/>
              </a:pPr>
              <a:t>21. 9. 2020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2174E7E6-0BC0-4668-BF20-D0FDA87E1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8507BCC8-2294-4D1E-8B6C-3A2DCB306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CF08A-7ACC-425E-8C3D-4A597092F1E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13522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CF47F551-00A0-4754-90A1-A9847F21C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AE088-E28F-4234-B040-2A97173DC552}" type="datetimeFigureOut">
              <a:rPr lang="cs-CZ"/>
              <a:pPr>
                <a:defRPr/>
              </a:pPr>
              <a:t>21. 9. 2020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63B47F08-8899-4123-BE7F-41386D117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37247F4A-E856-402B-A43B-9575DD0DB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011B9-F159-4CBD-AA57-F937007383B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95631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C2D6509C-6DE5-4B2A-8C40-C3F53228A1B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Klepnutím lze upravit styl předlohy nadpisů.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57D05BD3-A1EB-4915-A8E6-D5EF3136B0B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Klepnutím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338E5A3-D61C-4B27-BE2D-C83684A2FA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E3DE19-26F4-4705-9D1F-6B8CA1F02418}" type="datetimeFigureOut">
              <a:rPr lang="cs-CZ"/>
              <a:pPr>
                <a:defRPr/>
              </a:pPr>
              <a:t>21. 9. 2020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691A80A-9D1D-412A-9233-5B2D4B3B11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79B64C7-B2AE-48C5-93D7-8DE0DDB658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2171F79-81D4-4CAB-BFF9-0350E48385E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2.png"/><Relationship Id="rId4" Type="http://schemas.openxmlformats.org/officeDocument/2006/relationships/image" Target="../media/image26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8.m4a"/><Relationship Id="rId7" Type="http://schemas.openxmlformats.org/officeDocument/2006/relationships/image" Target="../media/image29.jpeg"/><Relationship Id="rId2" Type="http://schemas.microsoft.com/office/2007/relationships/media" Target="../media/media38.m4a"/><Relationship Id="rId1" Type="http://schemas.openxmlformats.org/officeDocument/2006/relationships/tags" Target="../tags/tag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audio" Target="../media/media4.m4a"/><Relationship Id="rId7" Type="http://schemas.openxmlformats.org/officeDocument/2006/relationships/oleObject" Target="../embeddings/oleObject1.bin"/><Relationship Id="rId2" Type="http://schemas.microsoft.com/office/2007/relationships/media" Target="../media/media4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Q3fIK14D3iI" TargetMode="External"/><Relationship Id="rId4" Type="http://schemas.openxmlformats.org/officeDocument/2006/relationships/hyperlink" Target="https://youtu.be/hrvJ3vVmI70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hyperlink" Target="https://www.youtube.com/watch?v=A_M8WBJMcM0" TargetMode="External"/><Relationship Id="rId5" Type="http://schemas.openxmlformats.org/officeDocument/2006/relationships/hyperlink" Target="https://www.youtube.com/watch?v=S6hNFuaV7ro" TargetMode="External"/><Relationship Id="rId4" Type="http://schemas.openxmlformats.org/officeDocument/2006/relationships/hyperlink" Target="https://www.youtube.com/watch?v=JMGkbrETU8M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hyperlink" Target="https://www.youtube.com/watch?v=gRmJeITh_r4" TargetMode="External"/><Relationship Id="rId5" Type="http://schemas.openxmlformats.org/officeDocument/2006/relationships/hyperlink" Target="https://www.youtube.com/watch?v=u03S1Nmslw4" TargetMode="External"/><Relationship Id="rId4" Type="http://schemas.openxmlformats.org/officeDocument/2006/relationships/hyperlink" Target="https://www.youtube.com/watch?v=UBrjRB_X0I8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audio" Target="../media/media9.m4a"/><Relationship Id="rId7" Type="http://schemas.openxmlformats.org/officeDocument/2006/relationships/oleObject" Target="../embeddings/oleObject2.bin"/><Relationship Id="rId2" Type="http://schemas.microsoft.com/office/2007/relationships/media" Target="../media/media9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5566AE6-B4D6-4E9C-A0FA-8D4BF0458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038" y="1341438"/>
            <a:ext cx="8629650" cy="12858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SKLO</a:t>
            </a:r>
            <a:br>
              <a:rPr lang="cs-CZ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technologie výroby</a:t>
            </a:r>
            <a:br>
              <a:rPr lang="cs-CZ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cs-CZ" sz="8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Obrázek 4" descr="csm_EA160628-VSP-157_low_4f25b23909.jpg">
            <a:extLst>
              <a:ext uri="{FF2B5EF4-FFF2-40B4-BE49-F238E27FC236}">
                <a16:creationId xmlns:a16="http://schemas.microsoft.com/office/drawing/2014/main" id="{8318CA88-AA57-40E8-8F6C-CA78F7B7F5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2349500"/>
            <a:ext cx="5319713" cy="355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dnadpis 5">
            <a:extLst>
              <a:ext uri="{FF2B5EF4-FFF2-40B4-BE49-F238E27FC236}">
                <a16:creationId xmlns:a16="http://schemas.microsoft.com/office/drawing/2014/main" id="{9803CDFD-0915-4E75-B421-A28E94DEAD96}"/>
              </a:ext>
            </a:extLst>
          </p:cNvPr>
          <p:cNvSpPr txBox="1">
            <a:spLocks/>
          </p:cNvSpPr>
          <p:nvPr/>
        </p:nvSpPr>
        <p:spPr bwMode="auto">
          <a:xfrm>
            <a:off x="133350" y="5964238"/>
            <a:ext cx="8964613" cy="85725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500" lnSpcReduction="2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cs-CZ" sz="2200" b="1" dirty="0">
                <a:solidFill>
                  <a:schemeClr val="tx1"/>
                </a:solidFill>
              </a:rPr>
              <a:t>Chemie a metodiky konzervování předmětů vyrobených z anorganických materiálů</a:t>
            </a:r>
            <a:endParaRPr lang="cs-CZ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Masarykova univerzita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Mgr. Romana Kozáková</a:t>
            </a: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D22AC60E-E9EF-4C6C-87DA-32E4EFF25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D92C24F5-2B28-45AA-B884-A1C3AFE4ED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74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4ACD6B16-1EFC-487E-8A77-E232E0F45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Suroviny – SiO</a:t>
            </a:r>
            <a:r>
              <a:rPr lang="cs-CZ" altLang="cs-CZ" baseline="-25000"/>
              <a:t>2</a:t>
            </a:r>
          </a:p>
        </p:txBody>
      </p:sp>
      <p:sp>
        <p:nvSpPr>
          <p:cNvPr id="13315" name="Zástupný symbol pro obsah 2">
            <a:extLst>
              <a:ext uri="{FF2B5EF4-FFF2-40B4-BE49-F238E27FC236}">
                <a16:creationId xmlns:a16="http://schemas.microsoft.com/office/drawing/2014/main" id="{B3122FC5-0AA1-42A2-8A34-C725B2813DC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altLang="cs-CZ"/>
              <a:t>Písek</a:t>
            </a:r>
          </a:p>
          <a:p>
            <a:r>
              <a:rPr lang="cs-CZ" altLang="cs-CZ"/>
              <a:t>Křemen (kusy, valouny)</a:t>
            </a:r>
          </a:p>
          <a:p>
            <a:r>
              <a:rPr lang="cs-CZ" altLang="cs-CZ" b="1"/>
              <a:t>Velká spotřeba</a:t>
            </a:r>
          </a:p>
          <a:p>
            <a:r>
              <a:rPr lang="cs-CZ" altLang="cs-CZ" b="1"/>
              <a:t>Lokální</a:t>
            </a:r>
            <a:r>
              <a:rPr lang="cs-CZ" altLang="cs-CZ"/>
              <a:t> zdroje</a:t>
            </a:r>
          </a:p>
          <a:p>
            <a:endParaRPr lang="cs-CZ" altLang="cs-CZ"/>
          </a:p>
        </p:txBody>
      </p:sp>
      <p:pic>
        <p:nvPicPr>
          <p:cNvPr id="13316" name="Zástupný symbol pro obsah 4" descr="20200530_133332.jpg">
            <a:extLst>
              <a:ext uri="{FF2B5EF4-FFF2-40B4-BE49-F238E27FC236}">
                <a16:creationId xmlns:a16="http://schemas.microsoft.com/office/drawing/2014/main" id="{A1422F96-D003-4F9C-A90C-2EB7F15166A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3" t="40382" r="45282" b="10089"/>
          <a:stretch>
            <a:fillRect/>
          </a:stretch>
        </p:blipFill>
        <p:spPr>
          <a:xfrm>
            <a:off x="4284663" y="2813050"/>
            <a:ext cx="4645025" cy="3830638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B0D90A7-AA75-4AED-BA72-28C3B8E14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E84F82F-6C7D-4DD1-8646-AFBE65D6A4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414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54CD0B26">
            <a:extLst>
              <a:ext uri="{FF2B5EF4-FFF2-40B4-BE49-F238E27FC236}">
                <a16:creationId xmlns:a16="http://schemas.microsoft.com/office/drawing/2014/main" id="{54117CA1-877C-4500-9473-2A43C7CA786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775" y="2897188"/>
            <a:ext cx="4610100" cy="3714750"/>
          </a:xfrm>
          <a:noFill/>
        </p:spPr>
      </p:pic>
      <p:pic>
        <p:nvPicPr>
          <p:cNvPr id="14339" name="Picture 4" descr="33FE4B79">
            <a:extLst>
              <a:ext uri="{FF2B5EF4-FFF2-40B4-BE49-F238E27FC236}">
                <a16:creationId xmlns:a16="http://schemas.microsoft.com/office/drawing/2014/main" id="{0EF01D2A-F6CE-455C-BF41-20EE6BDB1FF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140000">
            <a:off x="3802063" y="1500188"/>
            <a:ext cx="6027737" cy="4097337"/>
          </a:xfrm>
          <a:noFill/>
        </p:spPr>
      </p:pic>
      <p:sp>
        <p:nvSpPr>
          <p:cNvPr id="14340" name="TextovéPole 6">
            <a:extLst>
              <a:ext uri="{FF2B5EF4-FFF2-40B4-BE49-F238E27FC236}">
                <a16:creationId xmlns:a16="http://schemas.microsoft.com/office/drawing/2014/main" id="{D7CBE966-B816-43F0-949A-99CB5BE4F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500063"/>
            <a:ext cx="43576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Úprava křemene ve středoevropském prostředí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C4B9F79-29DC-4D0C-855E-FE7D551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474AE7D-1878-4C3A-8BD9-5B39AB12FF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57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62D1E7C1-1F5D-4339-A7DD-8D0CC4246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5363" name="Zástupný symbol pro obsah 6" descr="IMG-6476.JPG">
            <a:extLst>
              <a:ext uri="{FF2B5EF4-FFF2-40B4-BE49-F238E27FC236}">
                <a16:creationId xmlns:a16="http://schemas.microsoft.com/office/drawing/2014/main" id="{1A36A85F-090A-435C-9797-1134ABE2C40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25" y="71438"/>
            <a:ext cx="8332788" cy="5556250"/>
          </a:xfrm>
        </p:spPr>
      </p:pic>
      <p:sp>
        <p:nvSpPr>
          <p:cNvPr id="15364" name="TextovéPole 7">
            <a:extLst>
              <a:ext uri="{FF2B5EF4-FFF2-40B4-BE49-F238E27FC236}">
                <a16:creationId xmlns:a16="http://schemas.microsoft.com/office/drawing/2014/main" id="{22E7CD11-D3F7-445C-9791-32B3D47C9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5715000"/>
            <a:ext cx="82867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Lom sklářského písku Střeleč v Českém ráji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Pro představu velikosti -  obdobné lomy se provozovaly v syrských těžebních oblastech již před naším letopočtem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3BDD6D9-6F58-4571-87BA-3E9169B58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B9DA2A4-CFF9-4FD0-949E-F8619EA12C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72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427C0871-9B05-4D61-9E73-0F6EB588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Suroviny – Na</a:t>
            </a:r>
            <a:r>
              <a:rPr lang="cs-CZ" altLang="cs-CZ" baseline="-25000"/>
              <a:t>2</a:t>
            </a:r>
            <a:r>
              <a:rPr lang="cs-CZ" altLang="cs-CZ"/>
              <a:t>O</a:t>
            </a:r>
          </a:p>
        </p:txBody>
      </p:sp>
      <p:pic>
        <p:nvPicPr>
          <p:cNvPr id="16387" name="Zástupný symbol pro obsah 5" descr="kelp low March.jpg">
            <a:extLst>
              <a:ext uri="{FF2B5EF4-FFF2-40B4-BE49-F238E27FC236}">
                <a16:creationId xmlns:a16="http://schemas.microsoft.com/office/drawing/2014/main" id="{DF9BED95-8F1F-4E22-A5EA-97A447D0BF9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00750" y="4343400"/>
            <a:ext cx="3143250" cy="2514600"/>
          </a:xfrm>
        </p:spPr>
      </p:pic>
      <p:pic>
        <p:nvPicPr>
          <p:cNvPr id="16388" name="Zástupný symbol pro obsah 6" descr="salicornia.jpg">
            <a:extLst>
              <a:ext uri="{FF2B5EF4-FFF2-40B4-BE49-F238E27FC236}">
                <a16:creationId xmlns:a16="http://schemas.microsoft.com/office/drawing/2014/main" id="{0B52B2B5-0B4B-4025-B416-C105B515036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8925" y="1692275"/>
            <a:ext cx="3560763" cy="2665413"/>
          </a:xfrm>
        </p:spPr>
      </p:pic>
      <p:sp>
        <p:nvSpPr>
          <p:cNvPr id="16389" name="TextovéPole 8">
            <a:extLst>
              <a:ext uri="{FF2B5EF4-FFF2-40B4-BE49-F238E27FC236}">
                <a16:creationId xmlns:a16="http://schemas.microsoft.com/office/drawing/2014/main" id="{A856016F-BB0E-406D-B393-4B1C8C9BF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1357313"/>
            <a:ext cx="5143500" cy="51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cs-CZ" altLang="cs-CZ" sz="2000">
                <a:latin typeface="Arial" panose="020B0604020202020204" pitchFamily="34" charset="0"/>
              </a:rPr>
              <a:t> </a:t>
            </a:r>
            <a:r>
              <a:rPr lang="cs-CZ" altLang="cs-CZ" sz="2000" b="1">
                <a:latin typeface="Arial" panose="020B0604020202020204" pitchFamily="34" charset="0"/>
              </a:rPr>
              <a:t>Popel halofilních rostlin </a:t>
            </a:r>
            <a:r>
              <a:rPr lang="cs-CZ" altLang="cs-CZ" sz="2000">
                <a:latin typeface="Arial" panose="020B0604020202020204" pitchFamily="34" charset="0"/>
              </a:rPr>
              <a:t>(rod Salicornia, Laminaria a další) – různé historické názvy kelp,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Výrobní lokality na mořském pobřeží (např. okolo Středozemního moře)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cs-CZ" altLang="cs-CZ" sz="2000">
                <a:latin typeface="Arial" panose="020B0604020202020204" pitchFamily="34" charset="0"/>
              </a:rPr>
              <a:t> </a:t>
            </a:r>
            <a:r>
              <a:rPr lang="cs-CZ" altLang="cs-CZ" sz="2000" b="1">
                <a:latin typeface="Arial" panose="020B0604020202020204" pitchFamily="34" charset="0"/>
              </a:rPr>
              <a:t>Minerální soda</a:t>
            </a:r>
            <a:r>
              <a:rPr lang="cs-CZ" altLang="cs-CZ" sz="2000">
                <a:latin typeface="Arial" panose="020B0604020202020204" pitchFamily="34" charset="0"/>
              </a:rPr>
              <a:t> (hornina </a:t>
            </a:r>
            <a:r>
              <a:rPr lang="cs-CZ" altLang="cs-CZ" sz="2000" b="1">
                <a:latin typeface="Arial" panose="020B0604020202020204" pitchFamily="34" charset="0"/>
              </a:rPr>
              <a:t>natron </a:t>
            </a:r>
            <a:r>
              <a:rPr lang="cs-CZ" altLang="cs-CZ" sz="2000">
                <a:latin typeface="Arial" panose="020B0604020202020204" pitchFamily="34" charset="0"/>
              </a:rPr>
              <a:t>=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Na</a:t>
            </a:r>
            <a:r>
              <a:rPr lang="cs-CZ" altLang="cs-CZ" sz="2000" baseline="-25000">
                <a:latin typeface="Arial" panose="020B0604020202020204" pitchFamily="34" charset="0"/>
              </a:rPr>
              <a:t>2</a:t>
            </a:r>
            <a:r>
              <a:rPr lang="cs-CZ" altLang="cs-CZ" sz="2000">
                <a:latin typeface="Arial" panose="020B0604020202020204" pitchFamily="34" charset="0"/>
              </a:rPr>
              <a:t>CO</a:t>
            </a:r>
            <a:r>
              <a:rPr lang="cs-CZ" altLang="cs-CZ" sz="2000" baseline="-25000">
                <a:latin typeface="Arial" panose="020B0604020202020204" pitchFamily="34" charset="0"/>
              </a:rPr>
              <a:t>3 </a:t>
            </a:r>
            <a:r>
              <a:rPr lang="cs-CZ" altLang="cs-CZ" sz="2000">
                <a:latin typeface="Arial" panose="020B0604020202020204" pitchFamily="34" charset="0"/>
              </a:rPr>
              <a:t>.10H</a:t>
            </a:r>
            <a:r>
              <a:rPr lang="cs-CZ" altLang="cs-CZ" sz="2000" baseline="-25000">
                <a:latin typeface="Arial" panose="020B0604020202020204" pitchFamily="34" charset="0"/>
              </a:rPr>
              <a:t>2</a:t>
            </a:r>
            <a:r>
              <a:rPr lang="cs-CZ" altLang="cs-CZ" sz="2000">
                <a:latin typeface="Arial" panose="020B0604020202020204" pitchFamily="34" charset="0"/>
              </a:rPr>
              <a:t>O + příměsi NaHCO</a:t>
            </a:r>
            <a:r>
              <a:rPr lang="cs-CZ" altLang="cs-CZ" sz="2000" baseline="-25000">
                <a:latin typeface="Arial" panose="020B0604020202020204" pitchFamily="34" charset="0"/>
              </a:rPr>
              <a:t>3 , </a:t>
            </a:r>
            <a:r>
              <a:rPr lang="cs-CZ" altLang="cs-CZ" sz="2000">
                <a:latin typeface="Arial" panose="020B0604020202020204" pitchFamily="34" charset="0"/>
              </a:rPr>
              <a:t>NaCl)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Těžební lokality na místě vyschlých slaných jezer – dnešní Egypt, Sýrie, USA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200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2000">
              <a:latin typeface="Arial" panose="020B0604020202020204" pitchFamily="34" charset="0"/>
            </a:endParaRPr>
          </a:p>
        </p:txBody>
      </p:sp>
      <p:sp>
        <p:nvSpPr>
          <p:cNvPr id="16390" name="TextovéPole 10">
            <a:extLst>
              <a:ext uri="{FF2B5EF4-FFF2-40B4-BE49-F238E27FC236}">
                <a16:creationId xmlns:a16="http://schemas.microsoft.com/office/drawing/2014/main" id="{2E763DE9-99A6-4B62-8BE7-6A08651BE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5429250"/>
            <a:ext cx="20081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cs-CZ" altLang="cs-CZ" sz="1800">
                <a:latin typeface="Arial" panose="020B0604020202020204" pitchFamily="34" charset="0"/>
              </a:rPr>
              <a:t>Leblankova soda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cs-CZ" altLang="cs-CZ" sz="1800">
                <a:latin typeface="Arial" panose="020B0604020202020204" pitchFamily="34" charset="0"/>
              </a:rPr>
              <a:t>Solvayova soda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0638820-0E73-4271-BF36-47AE2CDD9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46A1F54-B7B8-4421-ACD6-FD279C3540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08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9">
            <a:extLst>
              <a:ext uri="{FF2B5EF4-FFF2-40B4-BE49-F238E27FC236}">
                <a16:creationId xmlns:a16="http://schemas.microsoft.com/office/drawing/2014/main" id="{E44D6E5C-BFD0-49B2-B58D-49F050AE2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0" y="274638"/>
            <a:ext cx="4972050" cy="1143000"/>
          </a:xfrm>
        </p:spPr>
        <p:txBody>
          <a:bodyPr/>
          <a:lstStyle/>
          <a:p>
            <a:r>
              <a:rPr lang="cs-CZ" altLang="cs-CZ"/>
              <a:t>Natron</a:t>
            </a:r>
          </a:p>
        </p:txBody>
      </p:sp>
      <p:pic>
        <p:nvPicPr>
          <p:cNvPr id="17411" name="Zástupný symbol pro obsah 4" descr="Emi_Koussi_crater_natron.jpg">
            <a:extLst>
              <a:ext uri="{FF2B5EF4-FFF2-40B4-BE49-F238E27FC236}">
                <a16:creationId xmlns:a16="http://schemas.microsoft.com/office/drawing/2014/main" id="{26171754-288B-4CC8-BFCA-543199F55DD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2875"/>
            <a:ext cx="4038600" cy="2687638"/>
          </a:xfrm>
        </p:spPr>
      </p:pic>
      <p:pic>
        <p:nvPicPr>
          <p:cNvPr id="17412" name="Zástupný symbol pro obsah 7" descr="defc11a2a6c3ae95659de3c42f59eb90.jpg">
            <a:extLst>
              <a:ext uri="{FF2B5EF4-FFF2-40B4-BE49-F238E27FC236}">
                <a16:creationId xmlns:a16="http://schemas.microsoft.com/office/drawing/2014/main" id="{469E2CE8-3E6B-47DC-A5C4-D07E0CD515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8813" r="7201" b="11998"/>
          <a:stretch>
            <a:fillRect/>
          </a:stretch>
        </p:blipFill>
        <p:spPr bwMode="auto">
          <a:xfrm>
            <a:off x="4000500" y="2143125"/>
            <a:ext cx="514350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Zástupný symbol pro obsah 9" descr="1252529212-Evaporit-Natron-Natron-Evaporit.jpg">
            <a:extLst>
              <a:ext uri="{FF2B5EF4-FFF2-40B4-BE49-F238E27FC236}">
                <a16:creationId xmlns:a16="http://schemas.microsoft.com/office/drawing/2014/main" id="{CCD532D0-EB26-4392-9167-D9E0A33B35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071938"/>
            <a:ext cx="2924175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023DA3E-D376-45E5-B2AD-2DE016435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ABFC920-2048-4488-9D45-D7F2CA8A95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97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299CA34E-5633-4775-A473-B4FA0A577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1143000"/>
          </a:xfrm>
        </p:spPr>
        <p:txBody>
          <a:bodyPr/>
          <a:lstStyle/>
          <a:p>
            <a:r>
              <a:rPr lang="cs-CZ" altLang="cs-CZ"/>
              <a:t>Průmyslová soda</a:t>
            </a:r>
          </a:p>
        </p:txBody>
      </p:sp>
      <p:sp>
        <p:nvSpPr>
          <p:cNvPr id="18435" name="Zástupný symbol pro obsah 2">
            <a:extLst>
              <a:ext uri="{FF2B5EF4-FFF2-40B4-BE49-F238E27FC236}">
                <a16:creationId xmlns:a16="http://schemas.microsoft.com/office/drawing/2014/main" id="{30D533BF-41E3-432F-9A08-DE046B128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00125"/>
            <a:ext cx="8229600" cy="4525963"/>
          </a:xfrm>
        </p:spPr>
        <p:txBody>
          <a:bodyPr/>
          <a:lstStyle/>
          <a:p>
            <a:r>
              <a:rPr lang="cs-CZ" altLang="cs-CZ" sz="2000"/>
              <a:t>Obrovská spotřeba pro různá průmyslová odvětví = jedna z prvních chemicky vyráběných surovin</a:t>
            </a:r>
          </a:p>
          <a:p>
            <a:r>
              <a:rPr lang="cs-CZ" altLang="cs-CZ" sz="2000"/>
              <a:t>Od</a:t>
            </a:r>
            <a:r>
              <a:rPr lang="pt-BR" altLang="cs-CZ" sz="2000"/>
              <a:t> roku </a:t>
            </a:r>
            <a:r>
              <a:rPr lang="cs-CZ" altLang="cs-CZ" sz="2000"/>
              <a:t>1791 (továrna 1829) do cca </a:t>
            </a:r>
            <a:r>
              <a:rPr lang="pt-BR" altLang="cs-CZ" sz="2000"/>
              <a:t>20</a:t>
            </a:r>
            <a:r>
              <a:rPr lang="cs-CZ" altLang="cs-CZ" sz="2000"/>
              <a:t>. let</a:t>
            </a:r>
            <a:r>
              <a:rPr lang="pt-BR" altLang="cs-CZ" sz="2000"/>
              <a:t> se pro výrobu sody využíval </a:t>
            </a:r>
            <a:r>
              <a:rPr lang="pt-BR" altLang="cs-CZ" sz="2000" b="1"/>
              <a:t>Le Blancův postup</a:t>
            </a:r>
            <a:endParaRPr lang="cs-CZ" altLang="cs-CZ" sz="2000" b="1"/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/>
              <a:t>Na chlorid sodný se působí koncentrovanou kyselinou sírovou za vzniku síranu sodného a kyseliny chlorovodíkové. Síran sodný se poté smísí s uhličitanem vápenatým (vápencem) a uhlím a taví se v peci.</a:t>
            </a:r>
          </a:p>
          <a:p>
            <a:endParaRPr lang="cs-CZ" altLang="cs-CZ" sz="1800"/>
          </a:p>
          <a:p>
            <a:r>
              <a:rPr lang="cs-CZ" altLang="cs-CZ" sz="2000"/>
              <a:t>Od r. 1861 dodnes se používá </a:t>
            </a:r>
            <a:r>
              <a:rPr lang="cs-CZ" altLang="cs-CZ" sz="2000" b="1"/>
              <a:t>Solvayův proces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/>
              <a:t>Postup spočívá v tvorbě poměrně málo rozpustného hydrogenuhličitanu sodného (NaHCO</a:t>
            </a:r>
            <a:r>
              <a:rPr lang="cs-CZ" altLang="cs-CZ" sz="2000" baseline="-25000"/>
              <a:t>3</a:t>
            </a:r>
            <a:r>
              <a:rPr lang="cs-CZ" altLang="cs-CZ" sz="2000"/>
              <a:t>) reakcí hydrogenuhličitanu amonného a chloridu sodného ve vodném roztoku.</a:t>
            </a:r>
          </a:p>
          <a:p>
            <a:r>
              <a:rPr lang="cs-CZ" altLang="cs-CZ" sz="2000"/>
              <a:t>Novější provozy používají </a:t>
            </a:r>
            <a:r>
              <a:rPr lang="cs-CZ" altLang="cs-CZ" sz="2000" b="1"/>
              <a:t>neutralizační proces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/>
              <a:t>Uhličitan sodný se vyrábí neutralizací hydroxidu sodného (získané elektrolyticky NaCl) pomocí CO</a:t>
            </a:r>
            <a:r>
              <a:rPr lang="cs-CZ" altLang="cs-CZ" sz="2000" baseline="-25000"/>
              <a:t>2</a:t>
            </a:r>
            <a:r>
              <a:rPr lang="cs-CZ" altLang="cs-CZ" sz="2000"/>
              <a:t>.</a:t>
            </a:r>
          </a:p>
          <a:p>
            <a:r>
              <a:rPr lang="cs-CZ" altLang="cs-CZ" sz="2000"/>
              <a:t>V oblastech s ložisky </a:t>
            </a:r>
            <a:r>
              <a:rPr lang="cs-CZ" altLang="cs-CZ" sz="2000" b="1"/>
              <a:t>natronu/trony </a:t>
            </a:r>
            <a:r>
              <a:rPr lang="cs-CZ" altLang="cs-CZ" sz="2000"/>
              <a:t>se vyrábí soda z těchto minerálních látek.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F069238-D453-4E8B-BA1B-1CB808486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62F9803-12D3-4BCE-A867-00671B6002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05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>
            <a:extLst>
              <a:ext uri="{FF2B5EF4-FFF2-40B4-BE49-F238E27FC236}">
                <a16:creationId xmlns:a16="http://schemas.microsoft.com/office/drawing/2014/main" id="{196DA1BD-FCBC-475C-A8C9-D0F884E5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74638"/>
            <a:ext cx="8229600" cy="1143000"/>
          </a:xfrm>
        </p:spPr>
        <p:txBody>
          <a:bodyPr/>
          <a:lstStyle/>
          <a:p>
            <a:r>
              <a:rPr lang="cs-CZ" altLang="cs-CZ"/>
              <a:t>Suroviny – K</a:t>
            </a:r>
            <a:r>
              <a:rPr lang="cs-CZ" altLang="cs-CZ" baseline="-25000"/>
              <a:t>2</a:t>
            </a:r>
            <a:r>
              <a:rPr lang="cs-CZ" altLang="cs-CZ"/>
              <a:t>O</a:t>
            </a:r>
          </a:p>
        </p:txBody>
      </p:sp>
      <p:sp>
        <p:nvSpPr>
          <p:cNvPr id="19459" name="Zástupný symbol pro obsah 10">
            <a:extLst>
              <a:ext uri="{FF2B5EF4-FFF2-40B4-BE49-F238E27FC236}">
                <a16:creationId xmlns:a16="http://schemas.microsoft.com/office/drawing/2014/main" id="{99850C0D-1705-4485-A64B-8E448E7FEF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571625"/>
            <a:ext cx="4543425" cy="4525963"/>
          </a:xfrm>
        </p:spPr>
        <p:txBody>
          <a:bodyPr/>
          <a:lstStyle/>
          <a:p>
            <a:r>
              <a:rPr lang="cs-CZ" altLang="cs-CZ" sz="2400" b="1"/>
              <a:t>Popel dřevin </a:t>
            </a:r>
            <a:r>
              <a:rPr lang="cs-CZ" altLang="cs-CZ" sz="2400"/>
              <a:t>(nejčastěji buk a smrk)</a:t>
            </a:r>
          </a:p>
          <a:p>
            <a:r>
              <a:rPr lang="cs-CZ" altLang="cs-CZ" sz="2400" b="1"/>
              <a:t>Upravený popel dřevin </a:t>
            </a:r>
            <a:r>
              <a:rPr lang="cs-CZ" altLang="cs-CZ" sz="2400"/>
              <a:t>- mnoho historických názvů – salajka, flus, potaš, draslo</a:t>
            </a:r>
          </a:p>
          <a:p>
            <a:r>
              <a:rPr lang="cs-CZ" altLang="cs-CZ" sz="2400"/>
              <a:t>Historická výroba = </a:t>
            </a:r>
            <a:r>
              <a:rPr lang="cs-CZ" altLang="cs-CZ" sz="2400" b="1"/>
              <a:t>draslářství</a:t>
            </a:r>
          </a:p>
          <a:p>
            <a:r>
              <a:rPr lang="cs-CZ" altLang="cs-CZ" sz="2400" b="1"/>
              <a:t>Obrovská</a:t>
            </a:r>
            <a:r>
              <a:rPr lang="cs-CZ" altLang="cs-CZ" sz="2400"/>
              <a:t> spotřeba dřeva na výrobu = devastace lesů</a:t>
            </a:r>
          </a:p>
          <a:p>
            <a:endParaRPr lang="cs-CZ" altLang="cs-CZ" sz="2400"/>
          </a:p>
          <a:p>
            <a:r>
              <a:rPr lang="cs-CZ" altLang="cs-CZ" sz="2400"/>
              <a:t>Dnes výroba absorpcí oxidu uhličitého v roztoku KOH</a:t>
            </a:r>
          </a:p>
          <a:p>
            <a:endParaRPr lang="cs-CZ" altLang="cs-CZ" sz="2400"/>
          </a:p>
          <a:p>
            <a:endParaRPr lang="cs-CZ" altLang="cs-CZ" sz="2400"/>
          </a:p>
        </p:txBody>
      </p:sp>
      <p:pic>
        <p:nvPicPr>
          <p:cNvPr id="19460" name="Zástupný symbol pro obsah 6" descr="potas.JPG_580306637.jpg">
            <a:extLst>
              <a:ext uri="{FF2B5EF4-FFF2-40B4-BE49-F238E27FC236}">
                <a16:creationId xmlns:a16="http://schemas.microsoft.com/office/drawing/2014/main" id="{34CA7E5F-E456-4B9E-9D18-8B28D78F69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1428750"/>
            <a:ext cx="35718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9B68FC7-40B9-4DB3-BFF4-4F3122095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5A38165-E1F0-4936-AF03-4610EFAA13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136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9CEEBBD5">
            <a:extLst>
              <a:ext uri="{FF2B5EF4-FFF2-40B4-BE49-F238E27FC236}">
                <a16:creationId xmlns:a16="http://schemas.microsoft.com/office/drawing/2014/main" id="{E3CB7791-00F6-4D11-A23C-2A7F02D0D00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670425" cy="6858000"/>
          </a:xfrm>
          <a:noFill/>
        </p:spPr>
      </p:pic>
      <p:pic>
        <p:nvPicPr>
          <p:cNvPr id="20483" name="Zástupný symbol pro obsah 11" descr="panenska_jedle_milir.jpg">
            <a:extLst>
              <a:ext uri="{FF2B5EF4-FFF2-40B4-BE49-F238E27FC236}">
                <a16:creationId xmlns:a16="http://schemas.microsoft.com/office/drawing/2014/main" id="{E0FB9679-C94F-4545-893C-271EDB13B97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7750" y="2428875"/>
            <a:ext cx="4038600" cy="2505075"/>
          </a:xfrm>
        </p:spPr>
      </p:pic>
      <p:sp>
        <p:nvSpPr>
          <p:cNvPr id="20484" name="TextovéPole 6">
            <a:extLst>
              <a:ext uri="{FF2B5EF4-FFF2-40B4-BE49-F238E27FC236}">
                <a16:creationId xmlns:a16="http://schemas.microsoft.com/office/drawing/2014/main" id="{19FAD8E1-C7DA-4DC0-8081-E6679B566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25" y="500063"/>
            <a:ext cx="39290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Pro představu: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Z 1000 kg dřeva se vyrobilo asi 1 až 1,3 kg salajky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17B4708-F851-47B1-9333-9C61B1053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F4AF263-7074-4CC4-913D-53C92025E7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34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2DA09F41-18E0-468A-95C6-78A5EA3FE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Suroviny – CaO</a:t>
            </a:r>
          </a:p>
        </p:txBody>
      </p:sp>
      <p:sp>
        <p:nvSpPr>
          <p:cNvPr id="21507" name="Zástupný symbol pro obsah 2">
            <a:extLst>
              <a:ext uri="{FF2B5EF4-FFF2-40B4-BE49-F238E27FC236}">
                <a16:creationId xmlns:a16="http://schemas.microsoft.com/office/drawing/2014/main" id="{073AB0D5-45F9-4FF0-ACBD-E2A47073C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625" y="1500188"/>
            <a:ext cx="4714875" cy="39512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vápenec 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 (CaCO</a:t>
            </a:r>
            <a:r>
              <a:rPr lang="cs-CZ" altLang="cs-CZ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CaCO</a:t>
            </a:r>
            <a:r>
              <a:rPr lang="cs-CZ" altLang="cs-CZ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 jako </a:t>
            </a: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součást popele rostlin</a:t>
            </a:r>
          </a:p>
          <a:p>
            <a:pPr>
              <a:lnSpc>
                <a:spcPct val="150000"/>
              </a:lnSpc>
            </a:pP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CaCO</a:t>
            </a:r>
            <a:r>
              <a:rPr lang="cs-CZ" altLang="cs-CZ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 jako </a:t>
            </a: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součást 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některých sklářských </a:t>
            </a: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písků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 – např. v Egyptě, tzv. mušlový písek s obsahem 8% CaO</a:t>
            </a:r>
          </a:p>
        </p:txBody>
      </p:sp>
      <p:sp>
        <p:nvSpPr>
          <p:cNvPr id="21508" name="Zástupný symbol pro text 4">
            <a:extLst>
              <a:ext uri="{FF2B5EF4-FFF2-40B4-BE49-F238E27FC236}">
                <a16:creationId xmlns:a16="http://schemas.microsoft.com/office/drawing/2014/main" id="{97E724E9-DE4E-453B-B62A-D7776E85C3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09" name="Zástupný symbol pro obsah 7">
            <a:extLst>
              <a:ext uri="{FF2B5EF4-FFF2-40B4-BE49-F238E27FC236}">
                <a16:creationId xmlns:a16="http://schemas.microsoft.com/office/drawing/2014/main" id="{A14BD767-5FEB-4944-812E-92C9877ED83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7B587DD-C056-4DB0-ADED-3AB860FD4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6C8256A-5493-468D-BC02-D7E766EB4A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76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5922FEEE-D1B1-4959-B4DC-F089D17BB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Suroviny – PbO</a:t>
            </a:r>
          </a:p>
        </p:txBody>
      </p:sp>
      <p:sp>
        <p:nvSpPr>
          <p:cNvPr id="22531" name="Zástupný symbol pro obsah 2">
            <a:extLst>
              <a:ext uri="{FF2B5EF4-FFF2-40B4-BE49-F238E27FC236}">
                <a16:creationId xmlns:a16="http://schemas.microsoft.com/office/drawing/2014/main" id="{E2CAD1AC-A092-4704-AEA4-8F5DB2A0D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5829300" cy="4525963"/>
          </a:xfrm>
        </p:spPr>
        <p:txBody>
          <a:bodyPr/>
          <a:lstStyle/>
          <a:p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Klejt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(PbO) - vzniklý pálením surového olova</a:t>
            </a:r>
          </a:p>
          <a:p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Minium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(Pb</a:t>
            </a:r>
            <a:r>
              <a:rPr lang="cs-CZ" altLang="cs-CZ" sz="2400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cs-CZ" sz="2400" baseline="-250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) -  získané dalším žíháním PbO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Velmi často v pravěkých opaktních barevných sklech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Olovnatý křišťál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7906D8B-AFF2-49AA-83E2-9707D8702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3323E48-E0D8-4D62-94F9-B749475B16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45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A1BFD802-7495-447C-ADCD-E7B095564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b="1">
                <a:latin typeface="Arial" panose="020B0604020202020204" pitchFamily="34" charset="0"/>
                <a:cs typeface="Arial" panose="020B0604020202020204" pitchFamily="34" charset="0"/>
              </a:rPr>
              <a:t>Obsah přednášky</a:t>
            </a:r>
          </a:p>
        </p:txBody>
      </p:sp>
      <p:sp>
        <p:nvSpPr>
          <p:cNvPr id="4099" name="Zástupný symbol pro obsah 2">
            <a:extLst>
              <a:ext uri="{FF2B5EF4-FFF2-40B4-BE49-F238E27FC236}">
                <a16:creationId xmlns:a16="http://schemas.microsoft.com/office/drawing/2014/main" id="{8A8CB21E-0CD5-460B-AE82-664AAA587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1. Materiálová podstata skla.</a:t>
            </a:r>
          </a:p>
          <a:p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Základy výroby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skla.</a:t>
            </a:r>
          </a:p>
          <a:p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3. Sklářské suroviny používané v minulosti a dnes.</a:t>
            </a:r>
          </a:p>
          <a:p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4. Základní techniky tvarování skla.</a:t>
            </a:r>
          </a:p>
          <a:p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5. Základní techniky zušlechťování skla.</a:t>
            </a:r>
          </a:p>
        </p:txBody>
      </p:sp>
      <p:sp>
        <p:nvSpPr>
          <p:cNvPr id="4100" name="TextovéPole 1">
            <a:extLst>
              <a:ext uri="{FF2B5EF4-FFF2-40B4-BE49-F238E27FC236}">
                <a16:creationId xmlns:a16="http://schemas.microsoft.com/office/drawing/2014/main" id="{DF608AAA-ABDF-4E29-BF55-5EFDB0302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5713" y="6308725"/>
            <a:ext cx="6161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Sklo je krásné a čím víc o něm víte, tím víc vás fascinuje…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EA1E1D7-E54D-4746-A213-C9820B151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54A87E3-64A7-4E21-90EE-3E6408F07B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18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:a16="http://schemas.microsoft.com/office/drawing/2014/main" id="{1B0A6CCB-343B-457B-97F8-898CBD300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Dnešní sortiment</a:t>
            </a:r>
          </a:p>
        </p:txBody>
      </p:sp>
      <p:pic>
        <p:nvPicPr>
          <p:cNvPr id="23555" name="Zástupný symbol pro obsah 3" descr="1280px-Dülmen,_Alte_Brennerei_Löhning_--_2015_--_8677-81.jpg">
            <a:extLst>
              <a:ext uri="{FF2B5EF4-FFF2-40B4-BE49-F238E27FC236}">
                <a16:creationId xmlns:a16="http://schemas.microsoft.com/office/drawing/2014/main" id="{8D274361-A9D2-4A2D-96E9-FE5B3910CF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4275" y="1600200"/>
            <a:ext cx="6775450" cy="4525963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57CA38D-55FE-4772-AD8F-7BA47A320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D5323E5-346B-4D8F-A4A2-6BE91E6CA9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90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8F53E0CE-2645-4F66-8553-4F0E7F215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cs-CZ" altLang="cs-CZ" b="1"/>
            </a:br>
            <a:r>
              <a:rPr lang="cs-CZ" altLang="cs-CZ" b="1"/>
              <a:t>Křemenné sklo</a:t>
            </a:r>
            <a:br>
              <a:rPr lang="cs-CZ" altLang="cs-CZ"/>
            </a:br>
            <a:endParaRPr lang="cs-CZ" altLang="cs-CZ"/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70EAE64B-AE4D-4C26-8378-A20F2418A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/>
              <a:t>Křemenné sklo vzniká tavením čistého křišťálu, nebo žilného křemene ve vakuu při teplotě kolem 2000 °C.</a:t>
            </a:r>
          </a:p>
          <a:p>
            <a:r>
              <a:rPr lang="cs-CZ" altLang="cs-CZ" sz="2400"/>
              <a:t>Nejčastěji se používá pro výrobu osvětlovacích výbojek a různých aparatur, průzorů do pecí. 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3594F20-9E62-4684-8949-6FB90D564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EFF7526-86A5-4CC6-A3D0-E2D1B654A7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09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>
            <a:extLst>
              <a:ext uri="{FF2B5EF4-FFF2-40B4-BE49-F238E27FC236}">
                <a16:creationId xmlns:a16="http://schemas.microsoft.com/office/drawing/2014/main" id="{F2C8513E-409D-4006-9132-E00E29746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Rozpustné (vodní sklo)</a:t>
            </a:r>
            <a:endParaRPr lang="cs-CZ" altLang="cs-CZ"/>
          </a:p>
        </p:txBody>
      </p:sp>
      <p:sp>
        <p:nvSpPr>
          <p:cNvPr id="25603" name="Zástupný symbol pro obsah 2">
            <a:extLst>
              <a:ext uri="{FF2B5EF4-FFF2-40B4-BE49-F238E27FC236}">
                <a16:creationId xmlns:a16="http://schemas.microsoft.com/office/drawing/2014/main" id="{A1F7EDEB-140B-464E-8D5B-3EE9C3ECDF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/>
              <a:t>Vodní sklo je obchodní název tavenin alkalických křemičitanů, bez obsahu stabilizátorů.</a:t>
            </a:r>
          </a:p>
          <a:p>
            <a:r>
              <a:rPr lang="cs-CZ" altLang="cs-CZ" sz="2400"/>
              <a:t>Používalo se nebo se používá k impregnaci papírových tkanin, ke konzervaci vajec, jako plnivo do mýdel, k ochraně a sanaci přírodního kamene, ale zejména jako pojivo kyselinovzdorných tmelů, žáruvzdorných materiálů, nástřiků pro protipožární ochranu konstrukcí nebo geopolymerů.</a:t>
            </a:r>
          </a:p>
          <a:p>
            <a:r>
              <a:rPr lang="cs-CZ" altLang="cs-CZ" sz="2400"/>
              <a:t>Rozpustné vodou</a:t>
            </a:r>
          </a:p>
          <a:p>
            <a:pPr>
              <a:buFont typeface="Arial" panose="020B0604020202020204" pitchFamily="34" charset="0"/>
              <a:buNone/>
            </a:pPr>
            <a:endParaRPr lang="cs-CZ" altLang="cs-CZ" sz="24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C3446B7-C21A-435E-82A5-0D1107C4F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45EBCF8-2D23-474C-890B-0751EB1C8D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37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F439F1DD-37BC-4CBC-BB8F-EB66AF40B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Sodnovápenaté sklo</a:t>
            </a:r>
            <a:endParaRPr lang="cs-CZ" altLang="cs-CZ"/>
          </a:p>
        </p:txBody>
      </p:sp>
      <p:sp>
        <p:nvSpPr>
          <p:cNvPr id="26627" name="Zástupný symbol pro obsah 2">
            <a:extLst>
              <a:ext uri="{FF2B5EF4-FFF2-40B4-BE49-F238E27FC236}">
                <a16:creationId xmlns:a16="http://schemas.microsoft.com/office/drawing/2014/main" id="{3837EEF2-B417-4DBD-B42F-C0B37B363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/>
              <a:t>Vyrábí se tavením sklářského písku se sodou a vápencem. Používá se na výrobu plochého skla, lahví a sklenic a běžného stolního skla.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41DC871-98FA-4271-B3E4-8ED28207B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55D6B54-E674-4E2A-8305-B05CA555F3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04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04E0CF42-0E7B-4A31-A447-6A3D9BA36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Draselnovápenaté sklo</a:t>
            </a:r>
            <a:endParaRPr lang="cs-CZ" altLang="cs-CZ"/>
          </a:p>
        </p:txBody>
      </p:sp>
      <p:sp>
        <p:nvSpPr>
          <p:cNvPr id="27651" name="Zástupný symbol pro obsah 2">
            <a:extLst>
              <a:ext uri="{FF2B5EF4-FFF2-40B4-BE49-F238E27FC236}">
                <a16:creationId xmlns:a16="http://schemas.microsoft.com/office/drawing/2014/main" id="{A258E355-7966-4B35-A5B1-E3EB06C8EE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/>
              <a:t>Vyrábí se tavením sklářského písku s potaší a vápencem. Je tvrdší, hůře tavitelné, lesklé a stálé. Jedná se o tzv. křišťálové sklo, „český křišťál“. Je vhodné pro výrobu chemického a stolního skla. Dále se používá pro výrobky umělecké a dekorační.</a:t>
            </a:r>
          </a:p>
          <a:p>
            <a:endParaRPr lang="cs-CZ" altLang="cs-CZ" sz="2400"/>
          </a:p>
          <a:p>
            <a:r>
              <a:rPr lang="cs-CZ" altLang="cs-CZ" sz="2400"/>
              <a:t>Náhradou části potaše vzniká sklo sodnodraselnovápenaté, které je nejužívanější pro výrobu levného stolního skla.</a:t>
            </a:r>
          </a:p>
          <a:p>
            <a:endParaRPr lang="cs-CZ" altLang="cs-CZ" sz="240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822624C-C728-4656-BE2D-4076C0014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8581447-B63D-4FDC-AB38-CEED23F548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65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36B01552-648D-4448-9E2A-3C7CED1AB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Draselnoolovnaté sklo</a:t>
            </a:r>
            <a:endParaRPr lang="cs-CZ" altLang="cs-CZ"/>
          </a:p>
        </p:txBody>
      </p:sp>
      <p:sp>
        <p:nvSpPr>
          <p:cNvPr id="28675" name="Zástupný symbol pro obsah 2">
            <a:extLst>
              <a:ext uri="{FF2B5EF4-FFF2-40B4-BE49-F238E27FC236}">
                <a16:creationId xmlns:a16="http://schemas.microsoft.com/office/drawing/2014/main" id="{FDB8DE27-5DF1-493C-B3D5-83613FFEA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/>
              <a:t>Tento typ skla se připravuje tavením sklářského písku s potaší a oxidy olova. Sklo je měkké, má vysoký lesk a index lomu. Jedná se o tzv. olovnatý křišťál, proslulý např. v Anglii. Obsahuje-li sklo 24% oxidu olovnatého je nazýváno olovnatý křišťál.</a:t>
            </a:r>
          </a:p>
          <a:p>
            <a:r>
              <a:rPr lang="cs-CZ" altLang="cs-CZ" sz="2400"/>
              <a:t>Vybroušené a vyleštěné se používají pro broušené sklo,  bižuterii a jako ověsy na lustry.</a:t>
            </a:r>
          </a:p>
          <a:p>
            <a:r>
              <a:rPr lang="cs-CZ" altLang="cs-CZ" sz="2400"/>
              <a:t>Vyrábí se i skla s obsahem oxidu olovnatého 30%.  Jedná se např. o tyčinky pro figurky, bižuterii, vinuté perle.</a:t>
            </a:r>
          </a:p>
          <a:p>
            <a:r>
              <a:rPr lang="cs-CZ" altLang="cs-CZ" sz="2400"/>
              <a:t>Oxid olovnatý a oxid draselný jsou častou součástí skel optických.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32FDA7E-C44E-41E9-94FD-CDDF9A721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3DA9821-F365-45FA-BCAA-C1E44D6D82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82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0AA1F5A6-5DFE-432C-871A-2AF9DD100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Boritokřemičité sklo</a:t>
            </a:r>
            <a:endParaRPr lang="cs-CZ" altLang="cs-CZ"/>
          </a:p>
        </p:txBody>
      </p:sp>
      <p:sp>
        <p:nvSpPr>
          <p:cNvPr id="29699" name="Zástupný symbol pro obsah 2">
            <a:extLst>
              <a:ext uri="{FF2B5EF4-FFF2-40B4-BE49-F238E27FC236}">
                <a16:creationId xmlns:a16="http://schemas.microsoft.com/office/drawing/2014/main" id="{852537E6-CC28-499E-823E-2D1CF10A17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/>
              <a:t>Boritokřemičitá skla obsahují oxid boritý. Skla vykazují vysokou odolnost vůči chemické korozi a vůči teplotním změnám. Jejich použití zahrnuje komponenty pro chemické procesy, laboratorní zařízení, farmaceutické obaly, svítidla, varné nádobí atd.. Dále se boritokřemičité sklo používá k výrobě skleněného vlákna jak spřadatelného nekonečného vlákna (technické textilie, výztuhy), tak izolačního vlákna.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E9E37AB-BAA7-46D8-A29D-148574332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472D2D6-49F5-482C-9E2A-224153227A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94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4022E3E5-CE7B-4ADB-927D-170EC2D43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Speciální skla</a:t>
            </a:r>
            <a:br>
              <a:rPr lang="cs-CZ" altLang="cs-CZ"/>
            </a:br>
            <a:endParaRPr lang="cs-CZ" altLang="cs-CZ"/>
          </a:p>
        </p:txBody>
      </p:sp>
      <p:sp>
        <p:nvSpPr>
          <p:cNvPr id="30723" name="Zástupný symbol pro obsah 2">
            <a:extLst>
              <a:ext uri="{FF2B5EF4-FFF2-40B4-BE49-F238E27FC236}">
                <a16:creationId xmlns:a16="http://schemas.microsoft.com/office/drawing/2014/main" id="{F0889B7B-8DAF-440E-BE35-E5B9B1ABF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/>
              <a:t>Speciální skla zahrnují rozmanité, vysoce specializované hodnotné výrobky vyráběné v malém objemu, jejichž složení se výrazně mění podle požadovaných vlastností konečného výrobku. </a:t>
            </a:r>
          </a:p>
          <a:p>
            <a:r>
              <a:rPr lang="cs-CZ" altLang="cs-CZ" sz="2400"/>
              <a:t>Některé aplikace jsou:optická skla, skla pro elektrotechnologii a elektrotechniku, obrazovky, výrobky z taveného křemene, sklokeramika a glazury.</a:t>
            </a:r>
          </a:p>
          <a:p>
            <a:endParaRPr lang="cs-CZ" altLang="cs-CZ" sz="2400"/>
          </a:p>
          <a:p>
            <a:endParaRPr lang="cs-CZ" altLang="cs-CZ" sz="24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42BCE95-D911-4D7B-8F2D-1B43E746E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B9D9696-7449-41C9-9BF4-74DCE99E8D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07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89289FE0-80F5-4F16-B04B-8A1E71AA0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Základní typy historických skel</a:t>
            </a:r>
          </a:p>
        </p:txBody>
      </p:sp>
      <p:sp>
        <p:nvSpPr>
          <p:cNvPr id="45059" name="Text Box 3">
            <a:extLst>
              <a:ext uri="{FF2B5EF4-FFF2-40B4-BE49-F238E27FC236}">
                <a16:creationId xmlns:a16="http://schemas.microsoft.com/office/drawing/2014/main" id="{889CC3C9-98BE-4764-AF1B-4854BD1EB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0" y="2428875"/>
            <a:ext cx="556895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  <a:defRPr/>
            </a:pP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Sodná</a:t>
            </a: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: Na</a:t>
            </a:r>
            <a:r>
              <a:rPr lang="cs-CZ" sz="2400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2</a:t>
            </a: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O – </a:t>
            </a:r>
            <a:r>
              <a:rPr lang="cs-CZ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CaO</a:t>
            </a: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– SiO</a:t>
            </a:r>
            <a:r>
              <a:rPr lang="cs-CZ" sz="2400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2</a:t>
            </a:r>
            <a:endParaRPr lang="cs-CZ" sz="2400" b="1" dirty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  <a:p>
            <a:pPr eaLnBrk="1" hangingPunct="1">
              <a:buFontTx/>
              <a:buChar char="•"/>
              <a:defRPr/>
            </a:pPr>
            <a:endParaRPr lang="cs-CZ" sz="2400" b="1" dirty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Draselná</a:t>
            </a: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: K</a:t>
            </a:r>
            <a:r>
              <a:rPr lang="cs-CZ" sz="2400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2</a:t>
            </a: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O – </a:t>
            </a:r>
            <a:r>
              <a:rPr lang="cs-CZ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CaO</a:t>
            </a: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– SiO</a:t>
            </a:r>
            <a:r>
              <a:rPr lang="cs-CZ" sz="2400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2</a:t>
            </a:r>
          </a:p>
          <a:p>
            <a:pPr eaLnBrk="1" hangingPunct="1">
              <a:buFontTx/>
              <a:buChar char="•"/>
              <a:defRPr/>
            </a:pPr>
            <a:endParaRPr lang="cs-CZ" sz="2400" b="1" baseline="-25000" dirty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cs-CZ" sz="2400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cs-CZ" sz="24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Smíšená</a:t>
            </a: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: Na</a:t>
            </a:r>
            <a:r>
              <a:rPr lang="cs-CZ" sz="2400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2</a:t>
            </a: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O – K</a:t>
            </a:r>
            <a:r>
              <a:rPr lang="cs-CZ" sz="2400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2</a:t>
            </a: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O – </a:t>
            </a:r>
            <a:r>
              <a:rPr lang="cs-CZ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CaO</a:t>
            </a: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– SiO</a:t>
            </a:r>
            <a:r>
              <a:rPr lang="cs-CZ" sz="2400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2</a:t>
            </a:r>
            <a:endParaRPr lang="cs-CZ" sz="2400" b="1" dirty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  <a:p>
            <a:pPr eaLnBrk="1" hangingPunct="1">
              <a:defRPr/>
            </a:pPr>
            <a:endParaRPr lang="cs-CZ" sz="2400" b="1" dirty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Olovnatá</a:t>
            </a: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: K</a:t>
            </a:r>
            <a:r>
              <a:rPr lang="cs-CZ" sz="2400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2</a:t>
            </a: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O – </a:t>
            </a:r>
            <a:r>
              <a:rPr lang="cs-CZ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CaO</a:t>
            </a: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– </a:t>
            </a:r>
            <a:r>
              <a:rPr lang="cs-CZ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PbO</a:t>
            </a: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– SiO</a:t>
            </a:r>
            <a:r>
              <a:rPr lang="cs-CZ" sz="2400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2</a:t>
            </a:r>
            <a:endParaRPr lang="cs-CZ" sz="2400" b="1" dirty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  <a:p>
            <a:pPr eaLnBrk="1" hangingPunct="1">
              <a:buFontTx/>
              <a:buChar char="•"/>
              <a:defRPr/>
            </a:pP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7194E78-B88B-4CC7-B96E-A4B26B7B9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DB95014-315F-4559-8154-3785495A17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87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>
            <a:extLst>
              <a:ext uri="{FF2B5EF4-FFF2-40B4-BE49-F238E27FC236}">
                <a16:creationId xmlns:a16="http://schemas.microsoft.com/office/drawing/2014/main" id="{CC0AB83B-2E67-44F2-9787-EE45152E9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>
                <a:latin typeface="Arial" panose="020B0604020202020204" pitchFamily="34" charset="0"/>
                <a:cs typeface="Arial" panose="020B0604020202020204" pitchFamily="34" charset="0"/>
              </a:rPr>
              <a:t>Chemické složení skla a jeho význam pro interpretaci historických skel</a:t>
            </a:r>
          </a:p>
        </p:txBody>
      </p:sp>
      <p:sp>
        <p:nvSpPr>
          <p:cNvPr id="32771" name="Zástupný symbol pro obsah 2">
            <a:extLst>
              <a:ext uri="{FF2B5EF4-FFF2-40B4-BE49-F238E27FC236}">
                <a16:creationId xmlns:a16="http://schemas.microsoft.com/office/drawing/2014/main" id="{2FFFCAC8-870A-4969-AFB6-0F617CEE2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74850"/>
            <a:ext cx="8229600" cy="4525963"/>
          </a:xfrm>
        </p:spPr>
        <p:txBody>
          <a:bodyPr/>
          <a:lstStyle/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Určují </a:t>
            </a: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vstupní suroviny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Suroviny se odvíjejí od zdrojových možností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V minulosti pouze přírodní suroviny a upravené přírodní suroviny s typickými příměsemi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Místní zdroje = určování provenience</a:t>
            </a:r>
          </a:p>
          <a:p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Dálkový obchod se surovinami není prokázán až do 19. století.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Technologicky je složitější vozit suroviny než surové sklo k další tavbě.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B8AA714-68D5-4156-AFFD-F03C33012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29F0D923-EC3D-4E4C-82BB-BEFFF6D4D7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164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6587A582-548B-40AC-A82F-9CCF62115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Co je to sklo</a:t>
            </a:r>
          </a:p>
        </p:txBody>
      </p:sp>
      <p:sp>
        <p:nvSpPr>
          <p:cNvPr id="5123" name="Text Box 4">
            <a:extLst>
              <a:ext uri="{FF2B5EF4-FFF2-40B4-BE49-F238E27FC236}">
                <a16:creationId xmlns:a16="http://schemas.microsoft.com/office/drawing/2014/main" id="{DD4154F5-F8D7-4517-B1E6-8E06E1985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35975" cy="4746625"/>
          </a:xfrm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Sklo je 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amorfní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látka</a:t>
            </a:r>
          </a:p>
          <a:p>
            <a:pPr>
              <a:buFontTx/>
              <a:buChar char="•"/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•"/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Postrádá pravidelné uspořádání atomů na větší vzdálenost </a:t>
            </a:r>
          </a:p>
          <a:p>
            <a:pPr>
              <a:buFontTx/>
              <a:buChar char="•"/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•"/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Vzniká obvykle 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ztuhnutím taveniny bez krystalizace</a:t>
            </a:r>
          </a:p>
          <a:p>
            <a:pPr>
              <a:buFontTx/>
              <a:buChar char="•"/>
              <a:defRPr/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•"/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Pro představu je to tak tuhá kapalina, že už neteče a vypadá jako pevná látka</a:t>
            </a:r>
            <a:endParaRPr lang="en-US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79A4683-86A0-41FA-8860-620C2E4F0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E09B68F-1256-47EB-8205-EF6A788171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96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11C25298-C792-4613-8DA5-E224BA0AF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/>
              <a:t>Příklad složení historických skel</a:t>
            </a:r>
          </a:p>
        </p:txBody>
      </p:sp>
      <p:graphicFrame>
        <p:nvGraphicFramePr>
          <p:cNvPr id="52315" name="Group 91">
            <a:extLst>
              <a:ext uri="{FF2B5EF4-FFF2-40B4-BE49-F238E27FC236}">
                <a16:creationId xmlns:a16="http://schemas.microsoft.com/office/drawing/2014/main" id="{F2E21ED3-F508-4709-A349-52DD35B24146}"/>
              </a:ext>
            </a:extLst>
          </p:cNvPr>
          <p:cNvGraphicFramePr>
            <a:graphicFrameLocks noGrp="1"/>
          </p:cNvGraphicFramePr>
          <p:nvPr/>
        </p:nvGraphicFramePr>
        <p:xfrm>
          <a:off x="1116013" y="2492375"/>
          <a:ext cx="1584325" cy="2743200"/>
        </p:xfrm>
        <a:graphic>
          <a:graphicData uri="http://schemas.openxmlformats.org/drawingml/2006/table">
            <a:tbl>
              <a:tblPr/>
              <a:tblGrid>
                <a:gridCol w="792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1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Na2O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0.06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K2O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16.95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MgO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3.98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CaO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14.56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MnO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3.58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Al2O3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1.50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Fe2O3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0.41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SiO2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57.52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P2O5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1.42</a:t>
                      </a:r>
                      <a:endParaRPr kumimoji="0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52497" name="Group 273">
            <a:extLst>
              <a:ext uri="{FF2B5EF4-FFF2-40B4-BE49-F238E27FC236}">
                <a16:creationId xmlns:a16="http://schemas.microsoft.com/office/drawing/2014/main" id="{C4D26A4A-29ED-4863-BDFE-99B97C684746}"/>
              </a:ext>
            </a:extLst>
          </p:cNvPr>
          <p:cNvGraphicFramePr>
            <a:graphicFrameLocks noGrp="1"/>
          </p:cNvGraphicFramePr>
          <p:nvPr/>
        </p:nvGraphicFramePr>
        <p:xfrm>
          <a:off x="3714750" y="4143375"/>
          <a:ext cx="1727200" cy="1219200"/>
        </p:xfrm>
        <a:graphic>
          <a:graphicData uri="http://schemas.openxmlformats.org/drawingml/2006/table">
            <a:tbl>
              <a:tblPr/>
              <a:tblGrid>
                <a:gridCol w="869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Výluh</a:t>
                      </a: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22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Popel-L</a:t>
                      </a: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35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Písek</a:t>
                      </a: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43</a:t>
                      </a:r>
                      <a:endParaRPr kumimoji="0" 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Suma</a:t>
                      </a: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</a:t>
                      </a:r>
                      <a:endParaRPr kumimoji="0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2498" name="Text Box 274">
            <a:extLst>
              <a:ext uri="{FF2B5EF4-FFF2-40B4-BE49-F238E27FC236}">
                <a16:creationId xmlns:a16="http://schemas.microsoft.com/office/drawing/2014/main" id="{35C3E5C7-6476-4524-835D-21E7D76D3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688" y="1989138"/>
            <a:ext cx="497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Sklárna </a:t>
            </a:r>
            <a:r>
              <a:rPr lang="cs-CZ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Moldava</a:t>
            </a:r>
            <a:r>
              <a:rPr lang="cs-CZ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, Krušné hory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(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hmot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.%)</a:t>
            </a:r>
            <a:endParaRPr lang="cs-CZ" sz="20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52499" name="Text Box 275">
            <a:extLst>
              <a:ext uri="{FF2B5EF4-FFF2-40B4-BE49-F238E27FC236}">
                <a16:creationId xmlns:a16="http://schemas.microsoft.com/office/drawing/2014/main" id="{3F1EF86D-B921-4459-AB0A-AF0EDA31F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3313" y="3571875"/>
            <a:ext cx="1427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Receptura</a:t>
            </a:r>
          </a:p>
        </p:txBody>
      </p:sp>
      <p:pic>
        <p:nvPicPr>
          <p:cNvPr id="33825" name="Obrázek 8" descr="PICT1029.JPG">
            <a:extLst>
              <a:ext uri="{FF2B5EF4-FFF2-40B4-BE49-F238E27FC236}">
                <a16:creationId xmlns:a16="http://schemas.microsoft.com/office/drawing/2014/main" id="{9BA14839-A004-4DF8-B687-70E6A902E6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1285875"/>
            <a:ext cx="3286125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75">
            <a:extLst>
              <a:ext uri="{FF2B5EF4-FFF2-40B4-BE49-F238E27FC236}">
                <a16:creationId xmlns:a16="http://schemas.microsoft.com/office/drawing/2014/main" id="{567D6B77-783F-4AD6-A7DA-8E793258D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75" y="3929063"/>
            <a:ext cx="1651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Interpretace</a:t>
            </a:r>
          </a:p>
        </p:txBody>
      </p:sp>
      <p:sp>
        <p:nvSpPr>
          <p:cNvPr id="33827" name="TextovéPole 10">
            <a:extLst>
              <a:ext uri="{FF2B5EF4-FFF2-40B4-BE49-F238E27FC236}">
                <a16:creationId xmlns:a16="http://schemas.microsoft.com/office/drawing/2014/main" id="{3F269554-A91B-416E-8D5C-0176A56E6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75" y="4357688"/>
            <a:ext cx="328612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Složení typické pro oblast stř. Evropy, v období vrcholného středověku (cca 1400-4150). V porovnání s nálezovými okolnostmi a typologií se jedná se o výrobek domácích skláren.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B0DE8AC-FDA0-464C-8DF1-0BC3172A8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802C7FE-4233-4EF2-9F92-D8D6827FDB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439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>
            <a:extLst>
              <a:ext uri="{FF2B5EF4-FFF2-40B4-BE49-F238E27FC236}">
                <a16:creationId xmlns:a16="http://schemas.microsoft.com/office/drawing/2014/main" id="{0D4F7752-889B-4169-84E9-49D150B5B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Typická složení pro určité provenience a datace</a:t>
            </a:r>
          </a:p>
        </p:txBody>
      </p:sp>
      <p:sp>
        <p:nvSpPr>
          <p:cNvPr id="34819" name="Zástupný symbol pro obsah 2">
            <a:extLst>
              <a:ext uri="{FF2B5EF4-FFF2-40B4-BE49-F238E27FC236}">
                <a16:creationId xmlns:a16="http://schemas.microsoft.com/office/drawing/2014/main" id="{3821BC28-42D1-4BE3-9D6B-5FE34590F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8" y="2617788"/>
            <a:ext cx="7572375" cy="4025900"/>
          </a:xfrm>
        </p:spPr>
        <p:txBody>
          <a:bodyPr/>
          <a:lstStyle/>
          <a:p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Pravěk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popelové sklo do cca 8. st. př. n. l.</a:t>
            </a:r>
          </a:p>
          <a:p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Starověk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Přední východ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(vč. Černomoří)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Na popelové sklo</a:t>
            </a:r>
          </a:p>
          <a:p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Starověk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Egypt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Na natronové sklo</a:t>
            </a:r>
          </a:p>
          <a:p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Antický svět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(Řecko, Řím a jeho provincie, vč. Evropských Keltů)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Na natronové sklo, velmi čisté</a:t>
            </a:r>
          </a:p>
        </p:txBody>
      </p:sp>
      <p:sp>
        <p:nvSpPr>
          <p:cNvPr id="34820" name="TextovéPole 4">
            <a:extLst>
              <a:ext uri="{FF2B5EF4-FFF2-40B4-BE49-F238E27FC236}">
                <a16:creationId xmlns:a16="http://schemas.microsoft.com/office/drawing/2014/main" id="{ABBE8B5C-AEB4-4B70-A05F-2C2C5EBBD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00188"/>
            <a:ext cx="9144000" cy="1016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Uvedená  rámcová složení jsou vždy ta nejtypičtější pro danou oblast, pro bližší interpretaci skla je nutné vyhodnotit dostupné analogie a archeologické podklady – stratigrafii lokality, typologii skel, další nálezy atd.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51A4A191-38EE-4E33-BE3F-EE8C2EA9E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0079D7E-C4D1-461F-8313-F07C80D8E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861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sah 3">
            <a:extLst>
              <a:ext uri="{FF2B5EF4-FFF2-40B4-BE49-F238E27FC236}">
                <a16:creationId xmlns:a16="http://schemas.microsoft.com/office/drawing/2014/main" id="{02D2E670-62C8-4201-A8F7-4D93E868D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02125"/>
          </a:xfrm>
        </p:spPr>
        <p:txBody>
          <a:bodyPr>
            <a:spAutoFit/>
          </a:bodyPr>
          <a:lstStyle/>
          <a:p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Středověk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Islámský svět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(vč. Španělska a Benátek – vliv Konstantinopole)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Na popelové sklo</a:t>
            </a:r>
          </a:p>
          <a:p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Středověk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zaalpská Evropa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K popelové sklo, vyšší podíl taviv</a:t>
            </a:r>
          </a:p>
          <a:p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Novověk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Středomoří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Různé dle oblasti, velký mix Na-K</a:t>
            </a:r>
          </a:p>
          <a:p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Novověk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zaalpská Evropa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K popelové sklo, nižší podíl taviv, užití salajky místo popela, později sklo křídové („český křišťál“)</a:t>
            </a:r>
          </a:p>
        </p:txBody>
      </p:sp>
      <p:sp>
        <p:nvSpPr>
          <p:cNvPr id="35843" name="Nadpis 1">
            <a:extLst>
              <a:ext uri="{FF2B5EF4-FFF2-40B4-BE49-F238E27FC236}">
                <a16:creationId xmlns:a16="http://schemas.microsoft.com/office/drawing/2014/main" id="{A08721EE-C9BC-477F-BA6B-F75004599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Typická složení pro určité provenience a datace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BAA7236-EEEA-4DF8-B346-7FF839630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5564F98-F743-4AB2-B764-A953525821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394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>
            <a:extLst>
              <a:ext uri="{FF2B5EF4-FFF2-40B4-BE49-F238E27FC236}">
                <a16:creationId xmlns:a16="http://schemas.microsoft.com/office/drawing/2014/main" id="{6D51A1E3-1EF4-4201-AD8F-7DE6247C8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Výroba</a:t>
            </a:r>
          </a:p>
        </p:txBody>
      </p:sp>
      <p:sp>
        <p:nvSpPr>
          <p:cNvPr id="36867" name="Zástupný symbol pro obsah 2">
            <a:extLst>
              <a:ext uri="{FF2B5EF4-FFF2-40B4-BE49-F238E27FC236}">
                <a16:creationId xmlns:a16="http://schemas.microsoft.com/office/drawing/2014/main" id="{FF7B2274-F153-48A6-850F-08D85C8D6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Primární tavba x sekundární tavba</a:t>
            </a:r>
          </a:p>
          <a:p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Ruční</a:t>
            </a:r>
          </a:p>
          <a:p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Strojní</a:t>
            </a:r>
          </a:p>
          <a:p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57EB97D-97E4-4767-B982-55F1ABB2B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B5E5BF5-FA88-487B-913E-0482DFC3F5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33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>
            <a:extLst>
              <a:ext uri="{FF2B5EF4-FFF2-40B4-BE49-F238E27FC236}">
                <a16:creationId xmlns:a16="http://schemas.microsoft.com/office/drawing/2014/main" id="{3D54A8E7-5B20-44D5-A216-974090CB5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Primární tavba</a:t>
            </a:r>
          </a:p>
        </p:txBody>
      </p:sp>
      <p:sp>
        <p:nvSpPr>
          <p:cNvPr id="37891" name="Zástupný symbol pro obsah 2">
            <a:extLst>
              <a:ext uri="{FF2B5EF4-FFF2-40B4-BE49-F238E27FC236}">
                <a16:creationId xmlns:a16="http://schemas.microsoft.com/office/drawing/2014/main" id="{B78221A6-1D2B-46F8-A26B-20E87D969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Ze sklářského kmene (směsi sypkých surovin) vzniká sklo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Může se rovnou tvarovat nebo se distribuuje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Velké provozy – v minulosti i dnes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Obchod se surovým sklem doložen již ve starověku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BA6A808-527B-48D1-AAA9-7F41733D3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6214AAD-1046-4119-86ED-0AB72A50B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15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>
            <a:extLst>
              <a:ext uri="{FF2B5EF4-FFF2-40B4-BE49-F238E27FC236}">
                <a16:creationId xmlns:a16="http://schemas.microsoft.com/office/drawing/2014/main" id="{1A1F258A-A355-4A8C-B3C9-0A308973C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8915" name="Zástupný symbol pro obsah 3" descr="20200530_133418.jpg">
            <a:extLst>
              <a:ext uri="{FF2B5EF4-FFF2-40B4-BE49-F238E27FC236}">
                <a16:creationId xmlns:a16="http://schemas.microsoft.com/office/drawing/2014/main" id="{730AAC33-A60E-418B-BFA4-CC11350B4C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3813" y="0"/>
            <a:ext cx="9144001" cy="6858000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7F95F55-75C7-49DF-8400-B2BDA80B2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DDE1611-13CB-41F6-B049-8988E10BBB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172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3">
            <a:extLst>
              <a:ext uri="{FF2B5EF4-FFF2-40B4-BE49-F238E27FC236}">
                <a16:creationId xmlns:a16="http://schemas.microsoft.com/office/drawing/2014/main" id="{D4E49186-8E0C-4099-A694-A9127AC64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9939" name="Zástupný symbol pro obsah 7" descr="6263420614_462e0716c9_b.jpg">
            <a:extLst>
              <a:ext uri="{FF2B5EF4-FFF2-40B4-BE49-F238E27FC236}">
                <a16:creationId xmlns:a16="http://schemas.microsoft.com/office/drawing/2014/main" id="{0618199D-45CE-4153-8178-07A67A52605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150225" cy="4090988"/>
          </a:xfrm>
        </p:spPr>
      </p:pic>
      <p:pic>
        <p:nvPicPr>
          <p:cNvPr id="39940" name="Zástupný symbol pro obsah 6" descr="uluburun_1_copperingots.jpg">
            <a:extLst>
              <a:ext uri="{FF2B5EF4-FFF2-40B4-BE49-F238E27FC236}">
                <a16:creationId xmlns:a16="http://schemas.microsoft.com/office/drawing/2014/main" id="{01F3FEEC-ABD2-4523-B406-EBD62F06037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4650" y="3786188"/>
            <a:ext cx="3689350" cy="3071812"/>
          </a:xfrm>
        </p:spPr>
      </p:pic>
      <p:pic>
        <p:nvPicPr>
          <p:cNvPr id="39941" name="Obrázek 8" descr="The-two-glass-ingots-found-at-Amarna-site-M5014-16-in-2014-with-ingot-fragment-40344.jpg">
            <a:extLst>
              <a:ext uri="{FF2B5EF4-FFF2-40B4-BE49-F238E27FC236}">
                <a16:creationId xmlns:a16="http://schemas.microsoft.com/office/drawing/2014/main" id="{1E8B9E5B-4898-4D42-80EA-0BEB7B45CD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588" y="3714750"/>
            <a:ext cx="2078037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ovéPole 9">
            <a:extLst>
              <a:ext uri="{FF2B5EF4-FFF2-40B4-BE49-F238E27FC236}">
                <a16:creationId xmlns:a16="http://schemas.microsoft.com/office/drawing/2014/main" id="{EF846DAF-966F-4469-8D1A-5B75CB794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4071938"/>
            <a:ext cx="2786063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Příklady archeologických nálezů tzv. </a:t>
            </a:r>
            <a:r>
              <a:rPr lang="cs-CZ" altLang="cs-CZ" sz="1800" b="1">
                <a:latin typeface="Arial" panose="020B0604020202020204" pitchFamily="34" charset="0"/>
              </a:rPr>
              <a:t>ingotů </a:t>
            </a:r>
            <a:r>
              <a:rPr lang="cs-CZ" altLang="cs-CZ" sz="1800">
                <a:latin typeface="Arial" panose="020B0604020202020204" pitchFamily="34" charset="0"/>
              </a:rPr>
              <a:t>– surového skla a kovů určených pro obchod a lokální zpracování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Nálezy z vraků obchodních lodí z naleziště Al-Amarna a Uluburun , 14. st. př. n. l.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5BF49D2-8028-429F-9407-E0C0B749469E}"/>
              </a:ext>
            </a:extLst>
          </p:cNvPr>
          <p:cNvSpPr txBox="1"/>
          <p:nvPr/>
        </p:nvSpPr>
        <p:spPr>
          <a:xfrm>
            <a:off x="7286625" y="6345238"/>
            <a:ext cx="18573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Měděné ingoty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7902B0B-1719-43AF-8EE9-A52AA7C940FC}"/>
              </a:ext>
            </a:extLst>
          </p:cNvPr>
          <p:cNvSpPr txBox="1"/>
          <p:nvPr/>
        </p:nvSpPr>
        <p:spPr>
          <a:xfrm>
            <a:off x="5857875" y="285750"/>
            <a:ext cx="235743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Skleněné ingoty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3CC43BE-2F65-4968-880A-1AE2AC4AF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B9787A5-F922-4D12-9CCF-C63F58A09F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25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>
            <a:extLst>
              <a:ext uri="{FF2B5EF4-FFF2-40B4-BE49-F238E27FC236}">
                <a16:creationId xmlns:a16="http://schemas.microsoft.com/office/drawing/2014/main" id="{00426CD9-01A3-45ED-8402-6CFEC48AC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Sekundární tavba</a:t>
            </a:r>
          </a:p>
        </p:txBody>
      </p:sp>
      <p:sp>
        <p:nvSpPr>
          <p:cNvPr id="40963" name="Zástupný symbol pro obsah 2">
            <a:extLst>
              <a:ext uri="{FF2B5EF4-FFF2-40B4-BE49-F238E27FC236}">
                <a16:creationId xmlns:a16="http://schemas.microsoft.com/office/drawing/2014/main" id="{B662F063-37DF-453C-AD86-49B710AB7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400550" cy="4525963"/>
          </a:xfrm>
        </p:spPr>
        <p:txBody>
          <a:bodyPr/>
          <a:lstStyle/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Utavené sklo se znovu roztaví a vytvaruje se výrobek</a:t>
            </a:r>
          </a:p>
          <a:p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Recyklace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Přísady</a:t>
            </a:r>
          </a:p>
          <a:p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Pravděpodobně nejrozšířenější v době antické civilizace</a:t>
            </a:r>
          </a:p>
        </p:txBody>
      </p:sp>
      <p:pic>
        <p:nvPicPr>
          <p:cNvPr id="40964" name="Obrázek 4" descr="page_7.jpg">
            <a:extLst>
              <a:ext uri="{FF2B5EF4-FFF2-40B4-BE49-F238E27FC236}">
                <a16:creationId xmlns:a16="http://schemas.microsoft.com/office/drawing/2014/main" id="{D723AB9E-AE30-47AA-97A9-64774A9CF3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4" r="919" b="20470"/>
          <a:stretch>
            <a:fillRect/>
          </a:stretch>
        </p:blipFill>
        <p:spPr bwMode="auto">
          <a:xfrm>
            <a:off x="4929188" y="1500188"/>
            <a:ext cx="3946525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FA0FCA7-DA8C-4768-B028-22F7103FB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00CC93B-A7C1-420E-A83D-09A85DD873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40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ástupný symbol pro text 4">
            <a:extLst>
              <a:ext uri="{FF2B5EF4-FFF2-40B4-BE49-F238E27FC236}">
                <a16:creationId xmlns:a16="http://schemas.microsoft.com/office/drawing/2014/main" id="{5ACE89F1-A03A-4F19-A688-2D68DA4182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41987" name="Picture 6" descr="K:\ZALOHA_novy_svazek_K\ruzne\prednaska_MUNI\79299273.E28RXGLR.SyriaMay07287.jpg">
            <a:extLst>
              <a:ext uri="{FF2B5EF4-FFF2-40B4-BE49-F238E27FC236}">
                <a16:creationId xmlns:a16="http://schemas.microsoft.com/office/drawing/2014/main" id="{9D068088-7A72-4EB4-BFBB-069D664A0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5945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 descr="K:\ZALOHA_novy_svazek_K\ruzne\prednaska_MUNI\Munich_Cup_Diatretum_22102016_1.jpg">
            <a:extLst>
              <a:ext uri="{FF2B5EF4-FFF2-40B4-BE49-F238E27FC236}">
                <a16:creationId xmlns:a16="http://schemas.microsoft.com/office/drawing/2014/main" id="{22E612EC-EDBC-47C6-8174-398CB2A80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4071938"/>
            <a:ext cx="3209925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Zástupný symbol pro obsah 16" descr="Syria-Damascus-Tekiya-Salaymanieh-Glass-Bowers-2.jpg">
            <a:extLst>
              <a:ext uri="{FF2B5EF4-FFF2-40B4-BE49-F238E27FC236}">
                <a16:creationId xmlns:a16="http://schemas.microsoft.com/office/drawing/2014/main" id="{9A8CB343-9C73-4C82-BC33-80696325AC6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79850" y="3479800"/>
            <a:ext cx="5264150" cy="3378200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FFD68F3-ACB5-4681-9497-344D34C2E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98E83E3-8BDE-4455-B013-1C35620D54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893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>
            <a:extLst>
              <a:ext uri="{FF2B5EF4-FFF2-40B4-BE49-F238E27FC236}">
                <a16:creationId xmlns:a16="http://schemas.microsoft.com/office/drawing/2014/main" id="{6373EBF0-ED9B-4AA1-A819-8ECE71EE1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Techniky tvarování - ruční</a:t>
            </a:r>
          </a:p>
        </p:txBody>
      </p:sp>
      <p:sp>
        <p:nvSpPr>
          <p:cNvPr id="43011" name="Zástupný symbol pro obsah 2">
            <a:extLst>
              <a:ext uri="{FF2B5EF4-FFF2-40B4-BE49-F238E27FC236}">
                <a16:creationId xmlns:a16="http://schemas.microsoft.com/office/drawing/2014/main" id="{A1933C58-F89B-4150-96E5-35C7611C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Techniky historické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Dodnes v malých provozech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Běžné techniky:</a:t>
            </a:r>
          </a:p>
          <a:p>
            <a:pPr lvl="1"/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Tvarování na jádro</a:t>
            </a:r>
          </a:p>
          <a:p>
            <a:pPr lvl="1"/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Spékání – slinování – fusing</a:t>
            </a:r>
          </a:p>
          <a:p>
            <a:pPr lvl="1"/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Lití</a:t>
            </a:r>
          </a:p>
          <a:p>
            <a:pPr lvl="1"/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Foukání volné</a:t>
            </a:r>
          </a:p>
          <a:p>
            <a:pPr lvl="1"/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Foukání do forem</a:t>
            </a:r>
          </a:p>
          <a:p>
            <a:pPr lvl="1"/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Volné tvarování</a:t>
            </a:r>
          </a:p>
          <a:p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519EB01-9FFA-41A9-89A7-3B6D266D6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9EC744D-D9D2-475A-91EE-F98D563C7A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65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3EC7B45F-BD62-4038-8C23-C6730B0E5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333375"/>
            <a:ext cx="7793037" cy="1143000"/>
          </a:xfrm>
        </p:spPr>
        <p:txBody>
          <a:bodyPr/>
          <a:lstStyle/>
          <a:p>
            <a:r>
              <a:rPr lang="cs-CZ" altLang="cs-CZ" sz="3600" b="1"/>
              <a:t>Amorfní struktura skla</a:t>
            </a:r>
            <a:endParaRPr lang="en-US" altLang="cs-CZ" sz="3600" b="1"/>
          </a:p>
        </p:txBody>
      </p:sp>
      <p:sp>
        <p:nvSpPr>
          <p:cNvPr id="6147" name="Text Box 4">
            <a:extLst>
              <a:ext uri="{FF2B5EF4-FFF2-40B4-BE49-F238E27FC236}">
                <a16:creationId xmlns:a16="http://schemas.microsoft.com/office/drawing/2014/main" id="{3D0B0F25-8821-4088-8125-1133A5D7E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5589588"/>
            <a:ext cx="8858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Křemen SiO</a:t>
            </a:r>
            <a:r>
              <a:rPr lang="cs-CZ" altLang="cs-CZ" sz="2400" baseline="-25000">
                <a:latin typeface="Arial" panose="020B0604020202020204" pitchFamily="34" charset="0"/>
              </a:rPr>
              <a:t>2</a:t>
            </a:r>
            <a:r>
              <a:rPr lang="cs-CZ" altLang="cs-CZ" sz="2400">
                <a:latin typeface="Arial" panose="020B0604020202020204" pitchFamily="34" charset="0"/>
              </a:rPr>
              <a:t>                    SiO</a:t>
            </a:r>
            <a:r>
              <a:rPr lang="cs-CZ" altLang="cs-CZ" sz="2400" baseline="-25000">
                <a:latin typeface="Arial" panose="020B0604020202020204" pitchFamily="34" charset="0"/>
              </a:rPr>
              <a:t>2</a:t>
            </a:r>
            <a:r>
              <a:rPr lang="cs-CZ" altLang="cs-CZ" sz="2400">
                <a:latin typeface="Arial" panose="020B0604020202020204" pitchFamily="34" charset="0"/>
              </a:rPr>
              <a:t> sklo                K</a:t>
            </a:r>
            <a:r>
              <a:rPr lang="cs-CZ" altLang="cs-CZ" sz="2400" baseline="-25000">
                <a:latin typeface="Arial" panose="020B0604020202020204" pitchFamily="34" charset="0"/>
              </a:rPr>
              <a:t>2</a:t>
            </a:r>
            <a:r>
              <a:rPr lang="cs-CZ" altLang="cs-CZ" sz="2400">
                <a:latin typeface="Arial" panose="020B0604020202020204" pitchFamily="34" charset="0"/>
              </a:rPr>
              <a:t>O-SiO</a:t>
            </a:r>
            <a:r>
              <a:rPr lang="cs-CZ" altLang="cs-CZ" sz="2400" baseline="-25000">
                <a:latin typeface="Arial" panose="020B0604020202020204" pitchFamily="34" charset="0"/>
              </a:rPr>
              <a:t>2</a:t>
            </a:r>
            <a:r>
              <a:rPr lang="cs-CZ" altLang="cs-CZ" sz="2400">
                <a:latin typeface="Arial" panose="020B0604020202020204" pitchFamily="34" charset="0"/>
              </a:rPr>
              <a:t> sklo</a:t>
            </a:r>
            <a:endParaRPr lang="en-US" altLang="cs-CZ" sz="2400">
              <a:latin typeface="Arial" panose="020B0604020202020204" pitchFamily="34" charset="0"/>
            </a:endParaRPr>
          </a:p>
        </p:txBody>
      </p:sp>
      <p:pic>
        <p:nvPicPr>
          <p:cNvPr id="6148" name="Picture 12" descr="ReCrystaline">
            <a:extLst>
              <a:ext uri="{FF2B5EF4-FFF2-40B4-BE49-F238E27FC236}">
                <a16:creationId xmlns:a16="http://schemas.microsoft.com/office/drawing/2014/main" id="{1A5096E6-02D3-4F68-B0F8-EF57A2DA4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500188"/>
            <a:ext cx="28638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1" descr="ReAmorphous">
            <a:extLst>
              <a:ext uri="{FF2B5EF4-FFF2-40B4-BE49-F238E27FC236}">
                <a16:creationId xmlns:a16="http://schemas.microsoft.com/office/drawing/2014/main" id="{E7249682-578E-4DDF-8E57-999C13002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88" y="2714625"/>
            <a:ext cx="2921000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50" name="Object 5">
            <a:extLst>
              <a:ext uri="{FF2B5EF4-FFF2-40B4-BE49-F238E27FC236}">
                <a16:creationId xmlns:a16="http://schemas.microsoft.com/office/drawing/2014/main" id="{2965BDDA-AC5E-41EA-81AC-14C0DD74C2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43625" y="1393825"/>
          <a:ext cx="3000375" cy="288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8" name="Picture" r:id="rId7" imgW="5478780" imgH="5274564" progId="Word.Picture.8">
                  <p:embed/>
                </p:oleObj>
              </mc:Choice>
              <mc:Fallback>
                <p:oleObj name="Picture" r:id="rId7" imgW="5478780" imgH="5274564" progId="Word.Pictur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3625" y="1393825"/>
                        <a:ext cx="3000375" cy="2887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1C39B2E-1BD2-49F2-BA9C-AD51B9990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4CE87316-77AF-4F9D-ACE4-8E534D2F22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04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6">
            <a:extLst>
              <a:ext uri="{FF2B5EF4-FFF2-40B4-BE49-F238E27FC236}">
                <a16:creationId xmlns:a16="http://schemas.microsoft.com/office/drawing/2014/main" id="{8FA1C943-B528-404B-BB17-53F4CE467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Příklady ruční výroby</a:t>
            </a:r>
          </a:p>
        </p:txBody>
      </p:sp>
      <p:sp>
        <p:nvSpPr>
          <p:cNvPr id="44035" name="Zástupný symbol pro text 2">
            <a:extLst>
              <a:ext uri="{FF2B5EF4-FFF2-40B4-BE49-F238E27FC236}">
                <a16:creationId xmlns:a16="http://schemas.microsoft.com/office/drawing/2014/main" id="{A4A7FF3F-58A7-45D8-A893-BAF19910E1D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42950" y="1535113"/>
            <a:ext cx="8401050" cy="639762"/>
          </a:xfrm>
        </p:spPr>
        <p:txBody>
          <a:bodyPr/>
          <a:lstStyle/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Klasická hutní výroba: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Příklad autentického prostředí Předního východu (změna od vynálezu píšťaly žádná)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https://youtu.be/hrvJ3vVmI70</a:t>
            </a: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Příklad výroby v Polsku (změny jsou viditelné, ale podstata výroby stejná)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https://www.youtube.com/watch?v=Q3fIK14D3iI</a:t>
            </a: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692F5B0-0D1E-4CA3-9CE5-4CFAD2000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F3E0FF0-E378-422D-BC12-3269E322C8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74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>
            <a:extLst>
              <a:ext uri="{FF2B5EF4-FFF2-40B4-BE49-F238E27FC236}">
                <a16:creationId xmlns:a16="http://schemas.microsoft.com/office/drawing/2014/main" id="{73820036-30AE-489B-9186-53A0314B5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Techniky tvarování - strojní</a:t>
            </a:r>
          </a:p>
        </p:txBody>
      </p:sp>
      <p:sp>
        <p:nvSpPr>
          <p:cNvPr id="45059" name="Zástupný symbol pro obsah 2">
            <a:extLst>
              <a:ext uri="{FF2B5EF4-FFF2-40B4-BE49-F238E27FC236}">
                <a16:creationId xmlns:a16="http://schemas.microsoft.com/office/drawing/2014/main" id="{E322433F-A763-4E5E-AA4D-C17CD9961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Od poloviny 19. století</a:t>
            </a:r>
          </a:p>
          <a:p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Velké provozy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Běžné techniky:</a:t>
            </a:r>
          </a:p>
          <a:p>
            <a:pPr lvl="1"/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lisování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 (obalové a užitkové sklo)</a:t>
            </a:r>
          </a:p>
          <a:p>
            <a:pPr lvl="1"/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lisofoukání 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(lahvové sklo)</a:t>
            </a:r>
          </a:p>
          <a:p>
            <a:pPr lvl="1"/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tažení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(ploché sklo, vlákna, tyče, trubice)</a:t>
            </a:r>
          </a:p>
          <a:p>
            <a:pPr lvl="1"/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lití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(ploché sklo, balotina)</a:t>
            </a:r>
          </a:p>
          <a:p>
            <a:pPr lvl="1"/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výroba bižuterních komponentů 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(korálky, náhražky kamenů)</a:t>
            </a:r>
          </a:p>
          <a:p>
            <a:pPr lvl="1"/>
            <a:endParaRPr lang="cs-CZ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5406EB9-727B-4A38-A986-69A4561F9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9A836CB-81E0-4A11-814E-E1869980CB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71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>
            <a:extLst>
              <a:ext uri="{FF2B5EF4-FFF2-40B4-BE49-F238E27FC236}">
                <a16:creationId xmlns:a16="http://schemas.microsoft.com/office/drawing/2014/main" id="{C8C584B5-8F98-4D9F-8425-CB2D77E11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Příklady strojní výroby</a:t>
            </a:r>
          </a:p>
        </p:txBody>
      </p:sp>
      <p:sp>
        <p:nvSpPr>
          <p:cNvPr id="46083" name="Zástupný symbol pro obsah 2">
            <a:extLst>
              <a:ext uri="{FF2B5EF4-FFF2-40B4-BE49-F238E27FC236}">
                <a16:creationId xmlns:a16="http://schemas.microsoft.com/office/drawing/2014/main" id="{AEAB3CFA-EBE6-4D1C-AA35-99C585339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338" y="1571625"/>
            <a:ext cx="8229600" cy="4525963"/>
          </a:xfrm>
        </p:spPr>
        <p:txBody>
          <a:bodyPr/>
          <a:lstStyle/>
          <a:p>
            <a:r>
              <a:rPr lang="cs-CZ" altLang="cs-CZ" sz="2800"/>
              <a:t>Ploché sklo plavením: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800">
                <a:hlinkClick r:id="rId4"/>
              </a:rPr>
              <a:t>https://www.youtube.com/watch?v=JMGkbrETU8M</a:t>
            </a:r>
            <a:endParaRPr lang="cs-CZ" altLang="cs-CZ" sz="2800"/>
          </a:p>
          <a:p>
            <a:r>
              <a:rPr lang="cs-CZ" altLang="cs-CZ" sz="2800"/>
              <a:t>Ploché sklo katedrální (pro srovnání):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800">
                <a:hlinkClick r:id="rId5"/>
              </a:rPr>
              <a:t>https://www.youtube.com/watch?v=S6hNFuaV7ro</a:t>
            </a:r>
            <a:endParaRPr lang="cs-CZ" altLang="cs-CZ" sz="2800"/>
          </a:p>
          <a:p>
            <a:endParaRPr lang="cs-CZ" altLang="cs-CZ" sz="2800"/>
          </a:p>
          <a:p>
            <a:r>
              <a:rPr lang="cs-CZ" altLang="cs-CZ" sz="2800"/>
              <a:t>Lisofoukací způsob, bohužel bez komentáře: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800">
                <a:hlinkClick r:id="rId6"/>
              </a:rPr>
              <a:t>https://www.youtube.com/watch?v=A_M8WBJMcM0</a:t>
            </a:r>
            <a:endParaRPr lang="cs-CZ" altLang="cs-CZ" sz="2800"/>
          </a:p>
          <a:p>
            <a:pPr>
              <a:buFont typeface="Arial" panose="020B0604020202020204" pitchFamily="34" charset="0"/>
              <a:buNone/>
            </a:pPr>
            <a:endParaRPr lang="cs-CZ" altLang="cs-CZ" sz="2800"/>
          </a:p>
          <a:p>
            <a:endParaRPr lang="cs-CZ" altLang="cs-CZ" sz="2800"/>
          </a:p>
          <a:p>
            <a:endParaRPr lang="cs-CZ" altLang="cs-CZ" sz="2800"/>
          </a:p>
          <a:p>
            <a:endParaRPr lang="cs-CZ" altLang="cs-CZ" sz="2800"/>
          </a:p>
          <a:p>
            <a:endParaRPr lang="cs-CZ" altLang="cs-CZ" sz="28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6D86864-E169-4B17-96B8-C72F43C39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1AE6E0F-1467-477B-B98C-F67DEB9924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17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>
            <a:extLst>
              <a:ext uri="{FF2B5EF4-FFF2-40B4-BE49-F238E27FC236}">
                <a16:creationId xmlns:a16="http://schemas.microsoft.com/office/drawing/2014/main" id="{0E734E88-3529-4CBC-BB87-F934D52FA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Zušlechťování skla</a:t>
            </a:r>
          </a:p>
        </p:txBody>
      </p:sp>
      <p:sp>
        <p:nvSpPr>
          <p:cNvPr id="47107" name="Zástupný symbol pro obsah 2">
            <a:extLst>
              <a:ext uri="{FF2B5EF4-FFF2-40B4-BE49-F238E27FC236}">
                <a16:creationId xmlns:a16="http://schemas.microsoft.com/office/drawing/2014/main" id="{2BAF56CF-C71C-4162-9ABA-AD9CF58DB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8750"/>
            <a:ext cx="8229600" cy="4525963"/>
          </a:xfrm>
        </p:spPr>
        <p:txBody>
          <a:bodyPr/>
          <a:lstStyle/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Techniky úpravy povrchu a zdobení po ukončení horkého procesu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Běžné techniky:</a:t>
            </a:r>
          </a:p>
          <a:p>
            <a:pPr lvl="1"/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Malování, zlacení, potisk</a:t>
            </a:r>
          </a:p>
          <a:p>
            <a:pPr lvl="1"/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Zrcadla</a:t>
            </a:r>
          </a:p>
          <a:p>
            <a:pPr lvl="1"/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Leptání, chemické leštění</a:t>
            </a:r>
          </a:p>
          <a:p>
            <a:pPr lvl="1"/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Pískování</a:t>
            </a:r>
          </a:p>
          <a:p>
            <a:pPr lvl="1"/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Broušení, rytí, leštění</a:t>
            </a:r>
          </a:p>
          <a:p>
            <a:pPr lvl="1"/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Nanášení moderních tenkých vrstev (naprašování,  napařování, sol-gel)</a:t>
            </a:r>
          </a:p>
          <a:p>
            <a:pPr lvl="1"/>
            <a:endParaRPr lang="cs-CZ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16ADC20-3896-41FE-9D37-71F7DC31A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66E6D92-2F85-42E6-9D38-74E12098B9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71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>
            <a:extLst>
              <a:ext uri="{FF2B5EF4-FFF2-40B4-BE49-F238E27FC236}">
                <a16:creationId xmlns:a16="http://schemas.microsoft.com/office/drawing/2014/main" id="{9D1B7001-4767-46C8-8AD6-73C3C5623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Příklady zušlechťování</a:t>
            </a:r>
          </a:p>
        </p:txBody>
      </p:sp>
      <p:sp>
        <p:nvSpPr>
          <p:cNvPr id="48131" name="Zástupný symbol pro obsah 2">
            <a:extLst>
              <a:ext uri="{FF2B5EF4-FFF2-40B4-BE49-F238E27FC236}">
                <a16:creationId xmlns:a16="http://schemas.microsoft.com/office/drawing/2014/main" id="{28DF7AB2-0FD1-4E12-873B-2501E121B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800"/>
              <a:t>Zušlechťování plochého skla: </a:t>
            </a:r>
            <a:r>
              <a:rPr lang="cs-CZ" altLang="cs-CZ" sz="2800">
                <a:hlinkClick r:id="rId4"/>
              </a:rPr>
              <a:t>https://www.youtube.com/watch?v=UBrjRB_X0I8</a:t>
            </a:r>
            <a:endParaRPr lang="cs-CZ" altLang="cs-CZ" sz="2800"/>
          </a:p>
          <a:p>
            <a:r>
              <a:rPr lang="cs-CZ" altLang="cs-CZ" sz="2800">
                <a:hlinkClick r:id="rId5"/>
              </a:rPr>
              <a:t>https://www.youtube.com/watch?v=u03S1Nmslw4</a:t>
            </a:r>
            <a:endParaRPr lang="cs-CZ" altLang="cs-CZ" sz="2800"/>
          </a:p>
          <a:p>
            <a:r>
              <a:rPr lang="cs-CZ" altLang="cs-CZ" sz="2800"/>
              <a:t>Různé typy zušlechtění, dlouhé, ale dobré a české video:</a:t>
            </a:r>
          </a:p>
          <a:p>
            <a:r>
              <a:rPr lang="cs-CZ" altLang="cs-CZ" sz="2800">
                <a:hlinkClick r:id="rId6"/>
              </a:rPr>
              <a:t>https://www.youtube.com/watch?v=gRmJeITh_r4</a:t>
            </a:r>
            <a:endParaRPr lang="cs-CZ" altLang="cs-CZ" sz="2800"/>
          </a:p>
          <a:p>
            <a:pPr>
              <a:buFont typeface="Arial" panose="020B0604020202020204" pitchFamily="34" charset="0"/>
              <a:buNone/>
            </a:pPr>
            <a:endParaRPr lang="cs-CZ" altLang="cs-CZ" sz="2800"/>
          </a:p>
          <a:p>
            <a:endParaRPr lang="cs-CZ" altLang="cs-CZ" sz="28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6DE6648-72C4-41F3-AE52-4BDB51062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B4A73BD-DEA1-4038-82BC-3204D737DF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7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C9F27F03-2319-425E-97A5-1D6AFDF5E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/>
          <a:lstStyle/>
          <a:p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Literatura</a:t>
            </a:r>
          </a:p>
        </p:txBody>
      </p:sp>
      <p:sp>
        <p:nvSpPr>
          <p:cNvPr id="49155" name="Zástupný symbol pro obsah 2">
            <a:extLst>
              <a:ext uri="{FF2B5EF4-FFF2-40B4-BE49-F238E27FC236}">
                <a16:creationId xmlns:a16="http://schemas.microsoft.com/office/drawing/2014/main" id="{CC154600-EA8D-49AA-937F-B3A380A01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00125"/>
            <a:ext cx="8229600" cy="452596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Technologie:</a:t>
            </a:r>
          </a:p>
          <a:p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Hlaváč J. 1981: </a:t>
            </a:r>
            <a:r>
              <a:rPr lang="cs-CZ" altLang="cs-CZ" sz="1400" i="1">
                <a:latin typeface="Arial" panose="020B0604020202020204" pitchFamily="34" charset="0"/>
                <a:cs typeface="Arial" panose="020B0604020202020204" pitchFamily="34" charset="0"/>
              </a:rPr>
              <a:t>Technologie silikátů</a:t>
            </a:r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, SNTL Praha (klasická technologie, poměrně srozumitelné)</a:t>
            </a:r>
          </a:p>
          <a:p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Matoušek J. 1992: </a:t>
            </a:r>
            <a:r>
              <a:rPr lang="cs-CZ" altLang="cs-CZ" sz="1400" i="1">
                <a:latin typeface="Arial" panose="020B0604020202020204" pitchFamily="34" charset="0"/>
                <a:cs typeface="Arial" panose="020B0604020202020204" pitchFamily="34" charset="0"/>
              </a:rPr>
              <a:t>Anorganické nekovové materiály. Skriptum VŠCHT </a:t>
            </a:r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(v kostce vše – sklo, keramika, pojiva; velmi dobré)</a:t>
            </a:r>
          </a:p>
          <a:p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Tavení skla, Autorský kolektiv, vedený Ing. Antonínem Smrčkem CSc. (detaily tavby, velmi odborné, pro laika nečitelné)</a:t>
            </a:r>
          </a:p>
          <a:p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Petrášová H. a kol. 1984:</a:t>
            </a:r>
            <a:r>
              <a:rPr lang="cs-CZ" altLang="cs-CZ" sz="1400" i="1">
                <a:latin typeface="Arial" panose="020B0604020202020204" pitchFamily="34" charset="0"/>
                <a:cs typeface="Arial" panose="020B0604020202020204" pitchFamily="34" charset="0"/>
              </a:rPr>
              <a:t>Technologie skla pro 3. ročník SPŠ sklářských, </a:t>
            </a:r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SNTL Praha (základy pro střední školu, velmi názorné a dobré čtivo, doporučuji)</a:t>
            </a:r>
          </a:p>
          <a:p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 Dvořák S. 1970: </a:t>
            </a:r>
            <a:r>
              <a:rPr lang="cs-CZ" altLang="cs-CZ" sz="1400" i="1">
                <a:latin typeface="Arial" panose="020B0604020202020204" pitchFamily="34" charset="0"/>
                <a:cs typeface="Arial" panose="020B0604020202020204" pitchFamily="34" charset="0"/>
              </a:rPr>
              <a:t>Foukač dutého skla: technologie pro 1. až 3. ročník odborných učilišť a učňovských škol.</a:t>
            </a:r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 SNTL Praha. (základy pro střední školu, velmi názorné a dobré čtivo, doporučuji)</a:t>
            </a:r>
          </a:p>
          <a:p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Fanderlík I. 2009: </a:t>
            </a:r>
            <a:r>
              <a:rPr lang="cs-CZ" altLang="cs-CZ" sz="1400" i="1">
                <a:latin typeface="Arial" panose="020B0604020202020204" pitchFamily="34" charset="0"/>
                <a:cs typeface="Arial" panose="020B0604020202020204" pitchFamily="34" charset="0"/>
              </a:rPr>
              <a:t>Barvení skla. </a:t>
            </a:r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3. zcela přeprac. a dopl. vyd., Glass centrum, Valašské Meziříčí. (detaily chem. složení a vliv na barevnost, velmi odborné, ale dá se číst) 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Suroviny – chronologie – provenience:</a:t>
            </a:r>
          </a:p>
          <a:p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Historie sklářské výroby v českých zemích" díl I. , II/1 a II./2 (velmi souhrnné pro české prostředí, velmi dobré mít v knihovně, celé se číst nedá, ale dohledáte  prakticky vše + rozsáhlý seznam literatury)</a:t>
            </a:r>
          </a:p>
          <a:p>
            <a:r>
              <a:rPr lang="de-DE" altLang="cs-CZ" sz="1400">
                <a:latin typeface="Arial" panose="020B0604020202020204" pitchFamily="34" charset="0"/>
                <a:cs typeface="Arial" panose="020B0604020202020204" pitchFamily="34" charset="0"/>
              </a:rPr>
              <a:t>Wedepohl, K. H. 2003: </a:t>
            </a:r>
            <a:r>
              <a:rPr lang="de-DE" altLang="cs-CZ" sz="1400" i="1">
                <a:latin typeface="Arial" panose="020B0604020202020204" pitchFamily="34" charset="0"/>
                <a:cs typeface="Arial" panose="020B0604020202020204" pitchFamily="34" charset="0"/>
              </a:rPr>
              <a:t>Glas in Antike und Mittelalter. Geschichte eines Werkstoffs. </a:t>
            </a:r>
            <a:r>
              <a:rPr lang="de-DE" altLang="cs-CZ" sz="1400">
                <a:latin typeface="Arial" panose="020B0604020202020204" pitchFamily="34" charset="0"/>
                <a:cs typeface="Arial" panose="020B0604020202020204" pitchFamily="34" charset="0"/>
              </a:rPr>
              <a:t>Stuttgart: E. Schweizerbartsche Verlagbuchhandlung.</a:t>
            </a:r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(velmi dobré, ale pouze němčina)</a:t>
            </a:r>
          </a:p>
          <a:p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Henderson (cokoliv od tohoto autora je smysluplné, mnoho článků na webu, soustředí se na oblast primárních skláren + jeho citace literatury (academia.edu, researchgate.com, sciencedirect.com)</a:t>
            </a:r>
          </a:p>
          <a:p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Venclová, Zlámalová-Cílová, Vaďurová/Břečková – české prostředí (cokoliv od těchto autorek je smysluplné)</a:t>
            </a:r>
          </a:p>
          <a:p>
            <a:endParaRPr lang="cs-CZ" altLang="cs-CZ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C087FAF-8ABE-43B9-8C39-E66E23FA4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7A1BF22-FE1D-44BC-A01D-E690DA8BF9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651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3">
            <a:extLst>
              <a:ext uri="{FF2B5EF4-FFF2-40B4-BE49-F238E27FC236}">
                <a16:creationId xmlns:a16="http://schemas.microsoft.com/office/drawing/2014/main" id="{E36FBC61-12BA-4047-BD85-33F20216E8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Děkuji za pozornost</a:t>
            </a:r>
            <a:br>
              <a:rPr lang="cs-CZ" altLang="en-US"/>
            </a:br>
            <a:br>
              <a:rPr lang="cs-CZ" altLang="en-US"/>
            </a:br>
            <a:br>
              <a:rPr lang="cs-CZ" altLang="en-US"/>
            </a:br>
            <a:r>
              <a:rPr lang="cs-CZ" altLang="cs-CZ" sz="3200">
                <a:latin typeface="Arial" panose="020B0604020202020204" pitchFamily="34" charset="0"/>
                <a:cs typeface="Arial" panose="020B0604020202020204" pitchFamily="34" charset="0"/>
              </a:rPr>
              <a:t>A zajeďte do některé z přístupných skláren na exkurzi </a:t>
            </a:r>
            <a:r>
              <a:rPr lang="cs-CZ" altLang="cs-CZ" sz="32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b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altLang="en-US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7DF3E2C-D809-44D2-A1DB-5BC0EB25F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BE8893C-1F11-4EFC-BA3F-E532CEA3D0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10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CAA5657-3DFD-45C3-824D-85616E9BA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Výrobní  postup</a:t>
            </a:r>
            <a:endParaRPr lang="en-US" altLang="cs-CZ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1" name="Text Box 4">
            <a:extLst>
              <a:ext uri="{FF2B5EF4-FFF2-40B4-BE49-F238E27FC236}">
                <a16:creationId xmlns:a16="http://schemas.microsoft.com/office/drawing/2014/main" id="{A1D373C8-F661-456E-A80A-33118AF2A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857375"/>
            <a:ext cx="80010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Receptura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(složení sklářského kmene)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Vážení či odměřování surovin, míchání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Tavení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(20 – 1400 °C)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Čeření a homogenizace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(dnes obvykle nad 1400°C)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Tvarování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(700 – 1000°C)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Chlazení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(550 - 20°C)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Zušlechťování skla</a:t>
            </a:r>
            <a:endParaRPr lang="en-US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74873AE-5EAE-48EE-9FC5-2825550FA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5C3E4E1-791F-4C2E-BE8D-D594193564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797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>
            <a:extLst>
              <a:ext uri="{FF2B5EF4-FFF2-40B4-BE49-F238E27FC236}">
                <a16:creationId xmlns:a16="http://schemas.microsoft.com/office/drawing/2014/main" id="{D4C8DEAB-5738-4511-9656-BFF82825B5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000125"/>
            <a:ext cx="9067800" cy="4991100"/>
          </a:xfrm>
          <a:noFill/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7CF95DC-2334-4E97-9D7D-60FE8B7A4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565422C9-5A40-4D83-9A06-F7E1528249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505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5F53C6DC-8E18-4641-9796-3B665F586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Vznik skla z taveniny</a:t>
            </a:r>
            <a:endParaRPr lang="en-US" altLang="cs-CZ" b="1"/>
          </a:p>
        </p:txBody>
      </p:sp>
      <p:sp>
        <p:nvSpPr>
          <p:cNvPr id="10243" name="Text Box 4">
            <a:extLst>
              <a:ext uri="{FF2B5EF4-FFF2-40B4-BE49-F238E27FC236}">
                <a16:creationId xmlns:a16="http://schemas.microsoft.com/office/drawing/2014/main" id="{B15A1B64-526E-48FB-B8E8-2B499E7B6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928813"/>
            <a:ext cx="39592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cs-CZ" sz="2400" b="1">
                <a:latin typeface="Arial" panose="020B0604020202020204" pitchFamily="34" charset="0"/>
              </a:rPr>
              <a:t> Dostatečně rychlé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  zchlazení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cs-CZ" altLang="cs-CZ" sz="24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cs-CZ" sz="2400" b="1">
                <a:latin typeface="Arial" panose="020B0604020202020204" pitchFamily="34" charset="0"/>
              </a:rPr>
              <a:t> Zabránění krystalizaci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cs-CZ" altLang="cs-CZ" sz="24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cs-CZ" sz="2400" b="1">
                <a:latin typeface="Arial" panose="020B0604020202020204" pitchFamily="34" charset="0"/>
              </a:rPr>
              <a:t> Skelná transformace</a:t>
            </a:r>
            <a:endParaRPr lang="en-US" altLang="cs-CZ" sz="2400" b="1">
              <a:latin typeface="Arial" panose="020B0604020202020204" pitchFamily="34" charset="0"/>
            </a:endParaRPr>
          </a:p>
        </p:txBody>
      </p:sp>
      <p:pic>
        <p:nvPicPr>
          <p:cNvPr id="10244" name="Picture 5">
            <a:extLst>
              <a:ext uri="{FF2B5EF4-FFF2-40B4-BE49-F238E27FC236}">
                <a16:creationId xmlns:a16="http://schemas.microsoft.com/office/drawing/2014/main" id="{3F7EFB0F-E016-4843-A244-0B9FCDA4E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1714500"/>
            <a:ext cx="4748212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ovéPole 5">
            <a:extLst>
              <a:ext uri="{FF2B5EF4-FFF2-40B4-BE49-F238E27FC236}">
                <a16:creationId xmlns:a16="http://schemas.microsoft.com/office/drawing/2014/main" id="{59662E3E-A5B5-4CE2-95FE-41933A66A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4897438"/>
            <a:ext cx="87153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 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400">
                <a:latin typeface="Arial" panose="020B0604020202020204" pitchFamily="34" charset="0"/>
              </a:rPr>
              <a:t> při vzniku skla musí být křivka chladnutí taveniny (a) tak strmá, aby se vyhnula oblasti krystalické fáze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400">
                <a:latin typeface="Arial" panose="020B0604020202020204" pitchFamily="34" charset="0"/>
              </a:rPr>
              <a:t> krystalizaci odpovídá křivka (b)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400">
                <a:latin typeface="Arial" panose="020B0604020202020204" pitchFamily="34" charset="0"/>
              </a:rPr>
              <a:t>zpětné krystalizaci (odskelnění neboli devitrifikace) odpovídá křivka (c)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(k lokálním odskelnění může dojít i v hotovém skleněném výrobku, když chladnutí není dostatečně rychlé a rovnoměrné v celém objemu nebo při opětovném pomalém zahřívání)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1771DFF-63E0-4BEE-9448-9426FAF7F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6D226EF-DBB3-4138-9FE0-F24EC26AB7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42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590285B5-CC25-4A3D-864C-A03350014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Funkce základních složek</a:t>
            </a:r>
          </a:p>
        </p:txBody>
      </p:sp>
      <p:sp>
        <p:nvSpPr>
          <p:cNvPr id="11267" name="Zástupný symbol pro obsah 2">
            <a:extLst>
              <a:ext uri="{FF2B5EF4-FFF2-40B4-BE49-F238E27FC236}">
                <a16:creationId xmlns:a16="http://schemas.microsoft.com/office/drawing/2014/main" id="{AAABA364-6754-4164-B9EB-0DAC2173D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 err="1"/>
              <a:t>sklotvorný</a:t>
            </a:r>
            <a:r>
              <a:rPr lang="cs-CZ" altLang="cs-CZ" dirty="0"/>
              <a:t> oxid - SiO</a:t>
            </a:r>
            <a:r>
              <a:rPr lang="cs-CZ" altLang="cs-CZ" baseline="-25000" dirty="0"/>
              <a:t>2</a:t>
            </a:r>
          </a:p>
          <a:p>
            <a:r>
              <a:rPr lang="cs-CZ" altLang="cs-CZ" dirty="0" err="1"/>
              <a:t>sklotvorný</a:t>
            </a:r>
            <a:r>
              <a:rPr lang="cs-CZ" altLang="cs-CZ" dirty="0"/>
              <a:t> oxid + tavivo - </a:t>
            </a:r>
            <a:r>
              <a:rPr lang="cs-CZ" altLang="cs-CZ" dirty="0" err="1"/>
              <a:t>PbO</a:t>
            </a:r>
            <a:endParaRPr lang="cs-CZ" altLang="cs-CZ" dirty="0"/>
          </a:p>
          <a:p>
            <a:r>
              <a:rPr lang="cs-CZ" altLang="cs-CZ" dirty="0"/>
              <a:t>taviva - Na</a:t>
            </a:r>
            <a:r>
              <a:rPr lang="cs-CZ" altLang="cs-CZ" baseline="-25000" dirty="0"/>
              <a:t>2</a:t>
            </a:r>
            <a:r>
              <a:rPr lang="cs-CZ" altLang="cs-CZ" dirty="0"/>
              <a:t>O, K</a:t>
            </a:r>
            <a:r>
              <a:rPr lang="cs-CZ" altLang="cs-CZ" baseline="-25000" dirty="0"/>
              <a:t>2</a:t>
            </a:r>
            <a:r>
              <a:rPr lang="cs-CZ" altLang="cs-CZ" dirty="0"/>
              <a:t>O</a:t>
            </a:r>
          </a:p>
          <a:p>
            <a:r>
              <a:rPr lang="cs-CZ" altLang="cs-CZ" dirty="0"/>
              <a:t>stabilizátor - </a:t>
            </a:r>
            <a:r>
              <a:rPr lang="cs-CZ" altLang="cs-CZ" dirty="0" err="1"/>
              <a:t>CaO</a:t>
            </a:r>
            <a:endParaRPr lang="cs-CZ" altLang="cs-CZ" dirty="0"/>
          </a:p>
          <a:p>
            <a:endParaRPr lang="cs-CZ" altLang="cs-CZ" dirty="0"/>
          </a:p>
          <a:p>
            <a:r>
              <a:rPr lang="cs-CZ" altLang="cs-CZ" dirty="0"/>
              <a:t>barviva</a:t>
            </a:r>
          </a:p>
          <a:p>
            <a:r>
              <a:rPr lang="cs-CZ" altLang="cs-CZ" dirty="0" err="1"/>
              <a:t>čeřiva</a:t>
            </a:r>
            <a:endParaRPr lang="cs-CZ" altLang="cs-CZ" dirty="0"/>
          </a:p>
          <a:p>
            <a:r>
              <a:rPr lang="cs-CZ" altLang="cs-CZ" dirty="0"/>
              <a:t>další složky</a:t>
            </a:r>
          </a:p>
          <a:p>
            <a:endParaRPr lang="cs-CZ" alt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4CC0E79-02B6-4FF3-830F-1284317CD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F4696AE-AE49-4A94-8028-382B31292A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72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9571CAB4-FF7E-4848-8C55-C142FAD1F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500063"/>
            <a:ext cx="7793037" cy="1143000"/>
          </a:xfrm>
        </p:spPr>
        <p:txBody>
          <a:bodyPr/>
          <a:lstStyle/>
          <a:p>
            <a:r>
              <a:rPr lang="cs-CZ" altLang="cs-CZ" sz="3600" b="1"/>
              <a:t>Amorfní struktura skla</a:t>
            </a:r>
            <a:endParaRPr lang="en-US" altLang="cs-CZ" sz="3600" b="1"/>
          </a:p>
        </p:txBody>
      </p:sp>
      <p:sp>
        <p:nvSpPr>
          <p:cNvPr id="12291" name="Text Box 4">
            <a:extLst>
              <a:ext uri="{FF2B5EF4-FFF2-40B4-BE49-F238E27FC236}">
                <a16:creationId xmlns:a16="http://schemas.microsoft.com/office/drawing/2014/main" id="{A0E76E5B-44EA-4CD3-99F1-97329D0E6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5589588"/>
            <a:ext cx="8858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Křemen SiO</a:t>
            </a:r>
            <a:r>
              <a:rPr lang="cs-CZ" altLang="cs-CZ" sz="2400" baseline="-25000">
                <a:latin typeface="Arial" panose="020B0604020202020204" pitchFamily="34" charset="0"/>
              </a:rPr>
              <a:t>2</a:t>
            </a:r>
            <a:r>
              <a:rPr lang="cs-CZ" altLang="cs-CZ" sz="2400">
                <a:latin typeface="Arial" panose="020B0604020202020204" pitchFamily="34" charset="0"/>
              </a:rPr>
              <a:t>                    SiO</a:t>
            </a:r>
            <a:r>
              <a:rPr lang="cs-CZ" altLang="cs-CZ" sz="2400" baseline="-25000">
                <a:latin typeface="Arial" panose="020B0604020202020204" pitchFamily="34" charset="0"/>
              </a:rPr>
              <a:t>2</a:t>
            </a:r>
            <a:r>
              <a:rPr lang="cs-CZ" altLang="cs-CZ" sz="2400">
                <a:latin typeface="Arial" panose="020B0604020202020204" pitchFamily="34" charset="0"/>
              </a:rPr>
              <a:t> sklo                K</a:t>
            </a:r>
            <a:r>
              <a:rPr lang="cs-CZ" altLang="cs-CZ" sz="2400" baseline="-25000">
                <a:latin typeface="Arial" panose="020B0604020202020204" pitchFamily="34" charset="0"/>
              </a:rPr>
              <a:t>2</a:t>
            </a:r>
            <a:r>
              <a:rPr lang="cs-CZ" altLang="cs-CZ" sz="2400">
                <a:latin typeface="Arial" panose="020B0604020202020204" pitchFamily="34" charset="0"/>
              </a:rPr>
              <a:t>O-SiO</a:t>
            </a:r>
            <a:r>
              <a:rPr lang="cs-CZ" altLang="cs-CZ" sz="2400" baseline="-25000">
                <a:latin typeface="Arial" panose="020B0604020202020204" pitchFamily="34" charset="0"/>
              </a:rPr>
              <a:t>2</a:t>
            </a:r>
            <a:r>
              <a:rPr lang="cs-CZ" altLang="cs-CZ" sz="2400">
                <a:latin typeface="Arial" panose="020B0604020202020204" pitchFamily="34" charset="0"/>
              </a:rPr>
              <a:t> sklo</a:t>
            </a:r>
            <a:endParaRPr lang="en-US" altLang="cs-CZ" sz="2400">
              <a:latin typeface="Arial" panose="020B0604020202020204" pitchFamily="34" charset="0"/>
            </a:endParaRPr>
          </a:p>
        </p:txBody>
      </p:sp>
      <p:pic>
        <p:nvPicPr>
          <p:cNvPr id="12292" name="Picture 12" descr="ReCrystaline">
            <a:extLst>
              <a:ext uri="{FF2B5EF4-FFF2-40B4-BE49-F238E27FC236}">
                <a16:creationId xmlns:a16="http://schemas.microsoft.com/office/drawing/2014/main" id="{2880407B-BBA9-48F3-9CD3-DF098C638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500188"/>
            <a:ext cx="28638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1" descr="ReAmorphous">
            <a:extLst>
              <a:ext uri="{FF2B5EF4-FFF2-40B4-BE49-F238E27FC236}">
                <a16:creationId xmlns:a16="http://schemas.microsoft.com/office/drawing/2014/main" id="{B42725DB-3C75-47EE-92A2-968C4D374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88" y="2714625"/>
            <a:ext cx="2921000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294" name="Object 2">
            <a:extLst>
              <a:ext uri="{FF2B5EF4-FFF2-40B4-BE49-F238E27FC236}">
                <a16:creationId xmlns:a16="http://schemas.microsoft.com/office/drawing/2014/main" id="{256E42F5-DFC9-49E0-A6C1-22DAA8AB74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43625" y="1393825"/>
          <a:ext cx="3000375" cy="288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2" name="Picture" r:id="rId7" imgW="5478780" imgH="5274564" progId="Word.Picture.8">
                  <p:embed/>
                </p:oleObj>
              </mc:Choice>
              <mc:Fallback>
                <p:oleObj name="Picture" r:id="rId7" imgW="5478780" imgH="5274564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3625" y="1393825"/>
                        <a:ext cx="3000375" cy="2887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52E6128-188B-444A-BE7F-853CA7CA9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3E5436A-75FE-4B22-901C-3A70A84B77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42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6"/>
</p:tagLst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1499</TotalTime>
  <Words>2163</Words>
  <Application>Microsoft Office PowerPoint</Application>
  <PresentationFormat>Předvádění na obrazovce (4:3)</PresentationFormat>
  <Paragraphs>288</Paragraphs>
  <Slides>46</Slides>
  <Notes>0</Notes>
  <HiddenSlides>0</HiddenSlides>
  <MMClips>46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1" baseType="lpstr">
      <vt:lpstr>Arial</vt:lpstr>
      <vt:lpstr>Calibri</vt:lpstr>
      <vt:lpstr>Times New Roman</vt:lpstr>
      <vt:lpstr>Motiv sady Office</vt:lpstr>
      <vt:lpstr>Picture</vt:lpstr>
      <vt:lpstr>SKLO technologie výroby </vt:lpstr>
      <vt:lpstr>Obsah přednášky</vt:lpstr>
      <vt:lpstr>Co je to sklo</vt:lpstr>
      <vt:lpstr>Amorfní struktura skla</vt:lpstr>
      <vt:lpstr>Výrobní  postup</vt:lpstr>
      <vt:lpstr>Prezentace aplikace PowerPoint</vt:lpstr>
      <vt:lpstr>Vznik skla z taveniny</vt:lpstr>
      <vt:lpstr>Funkce základních složek</vt:lpstr>
      <vt:lpstr>Amorfní struktura skla</vt:lpstr>
      <vt:lpstr>Suroviny – SiO2</vt:lpstr>
      <vt:lpstr>Prezentace aplikace PowerPoint</vt:lpstr>
      <vt:lpstr>Prezentace aplikace PowerPoint</vt:lpstr>
      <vt:lpstr>Suroviny – Na2O</vt:lpstr>
      <vt:lpstr>Natron</vt:lpstr>
      <vt:lpstr>Průmyslová soda</vt:lpstr>
      <vt:lpstr>Suroviny – K2O</vt:lpstr>
      <vt:lpstr>Prezentace aplikace PowerPoint</vt:lpstr>
      <vt:lpstr>Suroviny – CaO</vt:lpstr>
      <vt:lpstr>Suroviny – PbO</vt:lpstr>
      <vt:lpstr>Dnešní sortiment</vt:lpstr>
      <vt:lpstr> Křemenné sklo </vt:lpstr>
      <vt:lpstr>Rozpustné (vodní sklo)</vt:lpstr>
      <vt:lpstr>Sodnovápenaté sklo</vt:lpstr>
      <vt:lpstr>Draselnovápenaté sklo</vt:lpstr>
      <vt:lpstr>Draselnoolovnaté sklo</vt:lpstr>
      <vt:lpstr>Boritokřemičité sklo</vt:lpstr>
      <vt:lpstr>Speciální skla </vt:lpstr>
      <vt:lpstr>Základní typy historických skel</vt:lpstr>
      <vt:lpstr>Chemické složení skla a jeho význam pro interpretaci historických skel</vt:lpstr>
      <vt:lpstr>Příklad složení historických skel</vt:lpstr>
      <vt:lpstr>Typická složení pro určité provenience a datace</vt:lpstr>
      <vt:lpstr>Typická složení pro určité provenience a datace</vt:lpstr>
      <vt:lpstr>Výroba</vt:lpstr>
      <vt:lpstr>Primární tavba</vt:lpstr>
      <vt:lpstr>Prezentace aplikace PowerPoint</vt:lpstr>
      <vt:lpstr>Prezentace aplikace PowerPoint</vt:lpstr>
      <vt:lpstr>Sekundární tavba</vt:lpstr>
      <vt:lpstr>Prezentace aplikace PowerPoint</vt:lpstr>
      <vt:lpstr>Techniky tvarování - ruční</vt:lpstr>
      <vt:lpstr>Příklady ruční výroby</vt:lpstr>
      <vt:lpstr>Techniky tvarování - strojní</vt:lpstr>
      <vt:lpstr>Příklady strojní výroby</vt:lpstr>
      <vt:lpstr>Zušlechťování skla</vt:lpstr>
      <vt:lpstr>Příklady zušlechťování</vt:lpstr>
      <vt:lpstr>Literatura</vt:lpstr>
      <vt:lpstr>Děkuji za pozornost   A zajeďte do některé z přístupných skláren na exkurzi 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Konzervace skla</dc:title>
  <dc:creator>Michal Kirchner</dc:creator>
  <cp:lastModifiedBy>Gabriela Vyskočilová</cp:lastModifiedBy>
  <cp:revision>161</cp:revision>
  <dcterms:modified xsi:type="dcterms:W3CDTF">2020-09-21T09:08:36Z</dcterms:modified>
  <cp:contentStatus/>
</cp:coreProperties>
</file>