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50"/>
  </p:notesMasterIdLst>
  <p:sldIdLst>
    <p:sldId id="256" r:id="rId2"/>
    <p:sldId id="257" r:id="rId3"/>
    <p:sldId id="298" r:id="rId4"/>
    <p:sldId id="293" r:id="rId5"/>
    <p:sldId id="294" r:id="rId6"/>
    <p:sldId id="295" r:id="rId7"/>
    <p:sldId id="296" r:id="rId8"/>
    <p:sldId id="264" r:id="rId9"/>
    <p:sldId id="299" r:id="rId10"/>
    <p:sldId id="288" r:id="rId11"/>
    <p:sldId id="265" r:id="rId12"/>
    <p:sldId id="300" r:id="rId13"/>
    <p:sldId id="266" r:id="rId14"/>
    <p:sldId id="267" r:id="rId15"/>
    <p:sldId id="268" r:id="rId16"/>
    <p:sldId id="302" r:id="rId17"/>
    <p:sldId id="301" r:id="rId18"/>
    <p:sldId id="303" r:id="rId19"/>
    <p:sldId id="269" r:id="rId20"/>
    <p:sldId id="270" r:id="rId21"/>
    <p:sldId id="283" r:id="rId22"/>
    <p:sldId id="276" r:id="rId23"/>
    <p:sldId id="304" r:id="rId24"/>
    <p:sldId id="317" r:id="rId25"/>
    <p:sldId id="314" r:id="rId26"/>
    <p:sldId id="271" r:id="rId27"/>
    <p:sldId id="272" r:id="rId28"/>
    <p:sldId id="305" r:id="rId29"/>
    <p:sldId id="273" r:id="rId30"/>
    <p:sldId id="275" r:id="rId31"/>
    <p:sldId id="274" r:id="rId32"/>
    <p:sldId id="307" r:id="rId33"/>
    <p:sldId id="289" r:id="rId34"/>
    <p:sldId id="309" r:id="rId35"/>
    <p:sldId id="310" r:id="rId36"/>
    <p:sldId id="311" r:id="rId37"/>
    <p:sldId id="308" r:id="rId38"/>
    <p:sldId id="312" r:id="rId39"/>
    <p:sldId id="313" r:id="rId40"/>
    <p:sldId id="306" r:id="rId41"/>
    <p:sldId id="287" r:id="rId42"/>
    <p:sldId id="290" r:id="rId43"/>
    <p:sldId id="291" r:id="rId44"/>
    <p:sldId id="286" r:id="rId45"/>
    <p:sldId id="292" r:id="rId46"/>
    <p:sldId id="315" r:id="rId47"/>
    <p:sldId id="297" r:id="rId48"/>
    <p:sldId id="316" r:id="rId4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5" autoAdjust="0"/>
    <p:restoredTop sz="94660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1F753-CFCE-4A65-BECF-A3ACC99C4E4F}" type="datetimeFigureOut">
              <a:rPr lang="cs-CZ" smtClean="0"/>
              <a:t>11.09.2020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0DAD7-A851-4730-9085-F76F45AAEE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382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7D7-E260-40AB-91AA-495B97CE47AD}" type="datetime1">
              <a:rPr lang="cs-CZ" smtClean="0"/>
              <a:t>11.09.2020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FF7FC-4BFC-4B8D-AF9E-E63B341E6366}" type="datetime1">
              <a:rPr lang="cs-CZ" smtClean="0"/>
              <a:t>11.09.2020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DE53F-DF05-4B7E-A6F2-4635B78F7D82}" type="datetime1">
              <a:rPr lang="cs-CZ" smtClean="0"/>
              <a:t>11.09.2020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39C3A-FC78-4B16-B0F7-DEF3115D06C8}" type="datetime1">
              <a:rPr lang="cs-CZ" smtClean="0"/>
              <a:t>11.09.2020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FD3EB-61B9-489A-918E-5338621006BA}" type="datetime1">
              <a:rPr lang="cs-CZ" smtClean="0"/>
              <a:t>11.09.2020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B889F-6AD9-4EDF-A9AB-50DFEB2E9BA7}" type="datetime1">
              <a:rPr lang="cs-CZ" smtClean="0"/>
              <a:t>11.09.2020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46E35-180A-4AF5-8010-B1B4DC4F63B2}" type="datetime1">
              <a:rPr lang="cs-CZ" smtClean="0"/>
              <a:t>11.09.2020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9CFAE-BEF3-41EF-9C0D-E7EEC7A326C5}" type="datetime1">
              <a:rPr lang="cs-CZ" smtClean="0"/>
              <a:t>11.09.2020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5DA4E-1716-4909-9BF5-0D534F139756}" type="datetime1">
              <a:rPr lang="cs-CZ" smtClean="0"/>
              <a:t>11.09.2020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0F3DE-07AA-4981-A17E-921ED2A50935}" type="datetime1">
              <a:rPr lang="cs-CZ" smtClean="0"/>
              <a:t>11.09.2020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EB65A-59D8-4175-B562-7A531BFA5463}" type="datetime1">
              <a:rPr lang="cs-CZ" smtClean="0"/>
              <a:t>11.09.2020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FC01075-5585-4367-BB41-2E8B37A48700}" type="datetime1">
              <a:rPr lang="cs-CZ" smtClean="0"/>
              <a:t>11.09.2020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hyperlink" Target="http://www.ceskatelevize.cz/ivysilani/10214726264-devatero-remesel/211563230470004-david-matasek-kamenosochare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2.png"/><Relationship Id="rId4" Type="http://schemas.openxmlformats.org/officeDocument/2006/relationships/hyperlink" Target="https://www.youtube.com/watch?v=CBZpkVDm9Yo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gif"/><Relationship Id="rId4" Type="http://schemas.openxmlformats.org/officeDocument/2006/relationships/image" Target="../media/image2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s://youtu.be/3SoOgQUNWo4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old.vscht.cz/met/stranky/vyuka/predmety/koroze_materialu_pro_restauratory/kadm/pdf/2_4.pdf" TargetMode="External"/><Relationship Id="rId3" Type="http://schemas.openxmlformats.org/officeDocument/2006/relationships/hyperlink" Target="http://atlas.horniny.sci.muni.cz/sedimentarni/piskovec.html" TargetMode="External"/><Relationship Id="rId7" Type="http://schemas.openxmlformats.org/officeDocument/2006/relationships/hyperlink" Target="http://www.geology.cz/aplikace/encyklopedie/term.pl?granit" TargetMode="External"/><Relationship Id="rId2" Type="http://schemas.openxmlformats.org/officeDocument/2006/relationships/hyperlink" Target="http://www.geology.cz/aplikace/encyklopedie/term.pl?piskove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tlas.horniny.sci.muni.cz/metamorfovane/mramor.html" TargetMode="External"/><Relationship Id="rId5" Type="http://schemas.openxmlformats.org/officeDocument/2006/relationships/hyperlink" Target="http://www.geology.cz/aplikace/encyklopedie/term.pl?vapenec" TargetMode="External"/><Relationship Id="rId4" Type="http://schemas.openxmlformats.org/officeDocument/2006/relationships/hyperlink" Target="http://www.geology.cz/aplikace/encyklopedie/term.pl?opuka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mineralogie.sci.muni.cz/kap_4_3_optika/epidot.htm" TargetMode="External"/><Relationship Id="rId3" Type="http://schemas.openxmlformats.org/officeDocument/2006/relationships/hyperlink" Target="https://cs.wikipedia.org/wiki/Kamenn%C3%A1_hlava_z_M%C5%A1eck%C3%BDch_%C5%Bdehrovic" TargetMode="External"/><Relationship Id="rId7" Type="http://schemas.openxmlformats.org/officeDocument/2006/relationships/hyperlink" Target="https://cdn.pixabay.com/photo/2016/10/23/22/28/gull-1764882_960_720.jpg" TargetMode="External"/><Relationship Id="rId12" Type="http://schemas.openxmlformats.org/officeDocument/2006/relationships/hyperlink" Target="http://www.propamatky.info/cs/zpravodajstvi/hlavni-mesto-praha/opravene-pamatky/zidovska-obec-nechala-na-zizkove-obnovit-temer-500-nahrobku/3231/" TargetMode="External"/><Relationship Id="rId2" Type="http://schemas.openxmlformats.org/officeDocument/2006/relationships/hyperlink" Target="http://www.geology.cz/aplikace/encyklopedie/term.pl?o=15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thumb/4/47/Stackhummer--w.jpg/220px-Stackhummer--w.jpg" TargetMode="External"/><Relationship Id="rId11" Type="http://schemas.openxmlformats.org/officeDocument/2006/relationships/hyperlink" Target="http://www.propamatky.info/cs/zpravodajstvi/jihomoravsky-kraj/opravene-pamatky/ve-valticich-byly-umisteny-repliky-baroknich-soch-symbolizujici-ctyri-rocni-obdobi/3904/" TargetMode="External"/><Relationship Id="rId5" Type="http://schemas.openxmlformats.org/officeDocument/2006/relationships/hyperlink" Target="http://www.geology.cz/aplikace/encyklopedie/term.pl?granit" TargetMode="External"/><Relationship Id="rId10" Type="http://schemas.openxmlformats.org/officeDocument/2006/relationships/hyperlink" Target="http://www.propamatky.info/cs/zpravodajstvi/olomoucky-kraj/opravene-pamatky/nejkrasnejsi-socha-unicovskeho-hrbitova-prosla-obnovou/4127/" TargetMode="External"/><Relationship Id="rId4" Type="http://schemas.openxmlformats.org/officeDocument/2006/relationships/hyperlink" Target="https://mymodernmet.com/michelangelo-david-facts/" TargetMode="External"/><Relationship Id="rId9" Type="http://schemas.openxmlformats.org/officeDocument/2006/relationships/hyperlink" Target="http://www.propamatky.info/cs/zpravodajstvi/hlavni-mesto-praha/opravene-pamatky/sousosi-geniu-se-vratilo-do-historicke-budovy-narodniho-muzea/4191/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hyperlink" Target="http://www.ceskatelevize.cz/ivysilani/1096911352-objektiv/213411030400217/obsah/244905-mramor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7772400" cy="4064496"/>
          </a:xfrm>
        </p:spPr>
        <p:txBody>
          <a:bodyPr/>
          <a:lstStyle/>
          <a:p>
            <a:r>
              <a:rPr lang="cs-CZ" sz="7200"/>
              <a:t>Kámen </a:t>
            </a:r>
            <a:br>
              <a:rPr lang="cs-CZ" sz="7200"/>
            </a:br>
            <a:r>
              <a:rPr lang="cs-CZ" sz="7200"/>
              <a:t>a jeho konzervace</a:t>
            </a:r>
            <a:endParaRPr lang="en-US" sz="7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797152"/>
            <a:ext cx="8424936" cy="914400"/>
          </a:xfrm>
        </p:spPr>
        <p:txBody>
          <a:bodyPr>
            <a:normAutofit/>
          </a:bodyPr>
          <a:lstStyle/>
          <a:p>
            <a:r>
              <a:rPr lang="cs-CZ" sz="1800" dirty="0"/>
              <a:t>C6190 </a:t>
            </a:r>
            <a:r>
              <a:rPr lang="cs-CZ" sz="1800" b="1" cap="small" dirty="0"/>
              <a:t>Chemie a metodiky konzervování předmětů z anorganických materiálů II</a:t>
            </a:r>
            <a:endParaRPr lang="en-US" sz="1800" cap="small" dirty="0"/>
          </a:p>
        </p:txBody>
      </p:sp>
      <p:sp>
        <p:nvSpPr>
          <p:cNvPr id="4" name="TextovéPole 3"/>
          <p:cNvSpPr txBox="1"/>
          <p:nvPr/>
        </p:nvSpPr>
        <p:spPr>
          <a:xfrm>
            <a:off x="3851920" y="6627168"/>
            <a:ext cx="1564852" cy="253916"/>
          </a:xfrm>
          <a:prstGeom prst="rect">
            <a:avLst/>
          </a:prstGeom>
          <a:solidFill>
            <a:schemeClr val="bg1">
              <a:alpha val="8000"/>
            </a:schemeClr>
          </a:solidFill>
        </p:spPr>
        <p:txBody>
          <a:bodyPr wrap="none" rtlCol="0">
            <a:spAutoFit/>
          </a:bodyPr>
          <a:lstStyle/>
          <a:p>
            <a:r>
              <a:rPr lang="cs-CZ" sz="1050" dirty="0">
                <a:solidFill>
                  <a:srgbClr val="283658"/>
                </a:solidFill>
              </a:rPr>
              <a:t>Eva </a:t>
            </a:r>
            <a:r>
              <a:rPr lang="en-US" sz="1050" dirty="0" err="1">
                <a:solidFill>
                  <a:srgbClr val="283658"/>
                </a:solidFill>
              </a:rPr>
              <a:t>Zikmundová</a:t>
            </a:r>
            <a:r>
              <a:rPr lang="cs-CZ" sz="1050" dirty="0">
                <a:solidFill>
                  <a:srgbClr val="283658"/>
                </a:solidFill>
              </a:rPr>
              <a:t>, 20</a:t>
            </a:r>
            <a:r>
              <a:rPr lang="en-US" sz="1050" dirty="0">
                <a:solidFill>
                  <a:srgbClr val="283658"/>
                </a:solidFill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3478844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1800200"/>
          </a:xfrm>
        </p:spPr>
        <p:txBody>
          <a:bodyPr>
            <a:normAutofit/>
          </a:bodyPr>
          <a:lstStyle/>
          <a:p>
            <a:r>
              <a:rPr lang="cs-CZ" cap="small"/>
              <a:t>Ukázka kamenosochařského řemesla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996952"/>
            <a:ext cx="7848872" cy="3456384"/>
          </a:xfrm>
        </p:spPr>
        <p:txBody>
          <a:bodyPr>
            <a:normAutofit/>
          </a:bodyPr>
          <a:lstStyle/>
          <a:p>
            <a:r>
              <a:rPr lang="cs-CZ" sz="1800" b="0" cap="small">
                <a:hlinkClick r:id="rId4"/>
              </a:rPr>
              <a:t>http://www.ceskatelevize.cz/ivysilani/10214726264-devatero-remesel/211563230470004-david-matasek-kamenosocharem</a:t>
            </a:r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10</a:t>
            </a:fld>
            <a:endParaRPr lang="cs-CZ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C2872DCA-18F2-4FC2-AE5E-D966C32C66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02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04"/>
    </mc:Choice>
    <mc:Fallback>
      <p:transition spd="slow" advTm="6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Degradace kamene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k degradaci kamene dochází vlivem fyzikálních, chemických </a:t>
            </a:r>
            <a:br>
              <a:rPr lang="cs-CZ" sz="1800" b="0" dirty="0"/>
            </a:br>
            <a:r>
              <a:rPr lang="cs-CZ" sz="1800" b="0" dirty="0"/>
              <a:t>a biologických procesů, působících v materiálu současně, výsledky jednoho typu degradace také mohou podporovat průběh jiného typu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vliv na míru degradace má také tvrdost, pružnost a pórovitost kamene a jeho zpracování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s pórovitostí souvisí také kapilární jevy</a:t>
            </a:r>
          </a:p>
          <a:p>
            <a:pPr marL="800100" lvl="1" indent="-342900"/>
            <a:endParaRPr lang="cs-CZ" sz="1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11</a:t>
            </a:fld>
            <a:endParaRPr lang="cs-CZ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E8080A0-2ABA-487B-BBE4-4F8B5CF357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990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83"/>
    </mc:Choice>
    <mc:Fallback>
      <p:transition spd="slow" advTm="80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Degradace kamene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fyzikální – změny tlaku, který může působit zevnitř i zvenčí, vznik například v závislosti na změnách teploty či vlhkosti, přítomnosti roztoků solí nebo růstu živých organismů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chemická - spočívá v chemické přeměně některé ze složek materiálu vlivem reakcí s okolím, tedy například s nečistotami v atmosféře, s vodou nebo s produkty činnosti živých organismů, následkem bývá zvýšení rozpustnosti, snížení soudržnosti a změna systému pórů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biologická - ačkoli jsou výsledkem jejích procesů fyzikální nebo chemické změny materiálu, zahrnujeme do této skupiny procesy, které jsou vyvolány, či podmíněny činnosti živých organismů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918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Degradační faktory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4373563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cap="small"/>
              <a:t>prostředí uložení předmětu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/>
              <a:t>Vlhkost</a:t>
            </a:r>
          </a:p>
          <a:p>
            <a:pPr marL="800100" lvl="1" indent="-342900"/>
            <a:r>
              <a:rPr lang="cs-CZ" sz="1800" b="0"/>
              <a:t>každý kamenný předmět má rovnovážný obsah vlhkosti, měnící se v závislosti na okolní t a RV</a:t>
            </a:r>
          </a:p>
          <a:p>
            <a:pPr marL="800100" lvl="1" indent="-342900"/>
            <a:r>
              <a:rPr lang="cs-CZ" sz="1800"/>
              <a:t>v pórovitých materiálech se voda vyskytuje ve volné a vázané formě (chemisorpce i fyzikální adsorpce na stěny pórů)</a:t>
            </a:r>
          </a:p>
          <a:p>
            <a:pPr marL="800100" lvl="1" indent="-342900"/>
            <a:r>
              <a:rPr lang="cs-CZ" sz="1800"/>
              <a:t>volnou vodu lze odstranit zahřátím na 100 °C, vodu vázanou pouze obtížně za vysokých teplot</a:t>
            </a:r>
          </a:p>
          <a:p>
            <a:pPr marL="800100" lvl="1" indent="-342900"/>
            <a:r>
              <a:rPr lang="cs-CZ" sz="1800"/>
              <a:t>voda – mechanický i chemický faktor, pomáhá urychlovat další degradační procesy, podporuje existenci živých organismů a funguje jako transportní médium solí</a:t>
            </a:r>
            <a:endParaRPr lang="cs-CZ" sz="18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696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Degradační faktory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cap="small"/>
              <a:t>Teplota</a:t>
            </a:r>
          </a:p>
          <a:p>
            <a:pPr marL="800100" lvl="1" indent="-342900"/>
            <a:r>
              <a:rPr lang="cs-CZ" sz="1800" b="0"/>
              <a:t>rizikový je vznik teplotního gradientu (rozdíl mezi teplotami na povrchu a uvnitř kamene, který špatně vede teplo), při němž dochází k nerovnoměrnému rozpínání a smršťování materiálu, pnutí a vzniku prasklin </a:t>
            </a:r>
          </a:p>
          <a:p>
            <a:pPr marL="800100" lvl="1" indent="-342900"/>
            <a:r>
              <a:rPr lang="cs-CZ" sz="1800"/>
              <a:t>objemové změny závisí na schopnosti materiálu absorbovat světlo (vliv barvy, velikosti), která je vyjádřena koeficientem teplotní roztažnosti</a:t>
            </a:r>
          </a:p>
          <a:p>
            <a:pPr marL="800100" lvl="1" indent="-342900"/>
            <a:r>
              <a:rPr lang="cs-CZ" sz="1800"/>
              <a:t>vystavení mrazu (zvětšení objemu vody o 9 %obj.) může způsobit uvolnění částí předmětu, které jsou pak ještě náchylnější k degradaci</a:t>
            </a:r>
            <a:endParaRPr lang="cs-CZ" sz="18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489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Degradační faktory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7992888" cy="51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cap="small"/>
              <a:t>působení solí rozpustných ve vodě</a:t>
            </a:r>
          </a:p>
          <a:p>
            <a:pPr marL="800100" lvl="1" indent="-342900"/>
            <a:r>
              <a:rPr lang="cs-CZ" sz="1800"/>
              <a:t>přítomnost solí v materiálu je nejčastější příčinou poškození kamene</a:t>
            </a:r>
          </a:p>
          <a:p>
            <a:pPr marL="800100" lvl="1" indent="-342900"/>
            <a:r>
              <a:rPr lang="cs-CZ" sz="1800"/>
              <a:t>mohou být obsaženy v materiálu, vznikat procesy zvětrávání nebo jsou transportovány vodou skrz póry</a:t>
            </a:r>
          </a:p>
          <a:p>
            <a:pPr marL="800100" lvl="1" indent="-342900"/>
            <a:r>
              <a:rPr lang="cs-CZ" sz="1800"/>
              <a:t>zdrojem solí může být i neodborný konzervátorský zásah (např. u vápenných a cementových doplňků)</a:t>
            </a:r>
          </a:p>
          <a:p>
            <a:pPr marL="800100" lvl="1" indent="-342900"/>
            <a:r>
              <a:rPr lang="cs-CZ" sz="1800"/>
              <a:t>povrchové výkvěty – vznikají, je-li rychlost odpařování z povrchu menší než přísun solí zevnitř, barevná změna</a:t>
            </a:r>
          </a:p>
          <a:p>
            <a:pPr marL="800100" lvl="1" indent="-342900"/>
            <a:r>
              <a:rPr lang="cs-CZ" sz="1800"/>
              <a:t>krystalizace pod povrchem – je-li rychlost odpařování a přísunu solí v rovnováze, vede k poškozování povrchových vrstev, některé soli krystalizují jako hydráty (ještě větší zvýšení tlaku)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95220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Degradační faktory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7992888" cy="51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působení solí rozpustných ve vodě</a:t>
            </a:r>
          </a:p>
          <a:p>
            <a:pPr marL="800100" lvl="1" indent="-342900"/>
            <a:r>
              <a:rPr lang="cs-CZ" sz="1800" dirty="0"/>
              <a:t>krusty </a:t>
            </a:r>
          </a:p>
          <a:p>
            <a:pPr marL="1485900" lvl="2" indent="-342900"/>
            <a:r>
              <a:rPr lang="cs-CZ" sz="1700" dirty="0"/>
              <a:t>nerozpustné vrstvy s hydrofobními vlastnostmi odlišnými od původního materiálu, které uzavírají povrch kamene (delaminace)</a:t>
            </a:r>
          </a:p>
          <a:p>
            <a:pPr marL="1485900" lvl="2" indent="-342900"/>
            <a:r>
              <a:rPr lang="cs-CZ" sz="1700" dirty="0"/>
              <a:t>vznik nejčastěji působením chlorovodíku, oxidů C, S a N</a:t>
            </a:r>
          </a:p>
          <a:p>
            <a:pPr marL="1485900" lvl="2" indent="-342900"/>
            <a:r>
              <a:rPr lang="cs-CZ" sz="1700" dirty="0"/>
              <a:t>mohou mít ochranné vlastnosti, většinou však přispívají k další degradaci </a:t>
            </a:r>
          </a:p>
          <a:p>
            <a:pPr marL="1485900" lvl="2" indent="-342900"/>
            <a:r>
              <a:rPr lang="cs-CZ" sz="1700" dirty="0"/>
              <a:t>jejich vznik je ovlivněn přítomností snadno napadnutelných látek (např. uhličitany) a pórovitostí, neporézní druhy kamenů bez obsahu karbonátů jsou nejodolnější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znečištění ovzduší – </a:t>
            </a:r>
            <a:r>
              <a:rPr lang="cs-CZ" sz="1800" b="0" dirty="0" err="1"/>
              <a:t>SO</a:t>
            </a:r>
            <a:r>
              <a:rPr lang="cs-CZ" sz="1800" b="0" baseline="-25000" dirty="0" err="1"/>
              <a:t>x</a:t>
            </a:r>
            <a:r>
              <a:rPr lang="cs-CZ" sz="1800" b="0" dirty="0"/>
              <a:t>, </a:t>
            </a:r>
            <a:r>
              <a:rPr lang="cs-CZ" sz="1800" b="0" dirty="0" err="1"/>
              <a:t>NO</a:t>
            </a:r>
            <a:r>
              <a:rPr lang="cs-CZ" sz="1800" b="0" baseline="-25000" dirty="0" err="1"/>
              <a:t>x</a:t>
            </a:r>
            <a:r>
              <a:rPr lang="cs-CZ" sz="1800" b="0" dirty="0"/>
              <a:t>, CO</a:t>
            </a:r>
            <a:r>
              <a:rPr lang="cs-CZ" sz="1800" b="0" baseline="-25000" dirty="0"/>
              <a:t>2</a:t>
            </a:r>
            <a:r>
              <a:rPr lang="cs-CZ" sz="1800" b="0" dirty="0"/>
              <a:t> a sloučeniny Cl v plynném skupenství tvoří s deštěm slabé roztoky kyselin, dochází k reakcím na jiné, více rozpustné soli, což vede k jejich vymývání a následnému snižování pevnosti materiálu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eroze</a:t>
            </a:r>
            <a:r>
              <a:rPr lang="cs-CZ" sz="1800" b="0" dirty="0"/>
              <a:t> – mechanické vlivy (tekoucí voda, působení větru)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9466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 dirty="0"/>
              <a:t>Degradační faktory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84784"/>
                <a:ext cx="4968552" cy="5112568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cs-CZ" sz="1800" b="0" cap="small" dirty="0" err="1"/>
                  <a:t>biokoroze</a:t>
                </a:r>
                <a:endParaRPr lang="cs-CZ" sz="1800" b="0" cap="small" dirty="0"/>
              </a:p>
              <a:p>
                <a:pPr marL="800100" lvl="1" indent="-342900"/>
                <a:r>
                  <a:rPr lang="cs-CZ" sz="1800" dirty="0"/>
                  <a:t>mezi organismy způsobující </a:t>
                </a:r>
                <a:r>
                  <a:rPr lang="cs-CZ" sz="1800" dirty="0" err="1"/>
                  <a:t>biokorozi</a:t>
                </a:r>
                <a:r>
                  <a:rPr lang="cs-CZ" sz="1800" dirty="0"/>
                  <a:t>, tzv. </a:t>
                </a:r>
                <a:r>
                  <a:rPr lang="cs-CZ" sz="1800" dirty="0" err="1"/>
                  <a:t>biodeteriogeny</a:t>
                </a:r>
                <a:r>
                  <a:rPr lang="cs-CZ" sz="1800" dirty="0"/>
                  <a:t>, patří mikroorganismy, houby, lišejníky, rostliny, hmyz a obratlovci</a:t>
                </a:r>
              </a:p>
              <a:p>
                <a:pPr marL="800100" lvl="1" indent="-342900"/>
                <a:r>
                  <a:rPr lang="cs-CZ" sz="1800" dirty="0"/>
                  <a:t>její průběh závisí na klimatických podmínkách prostředí a podmínkách na rozhraní materiálu a </a:t>
                </a:r>
                <a:r>
                  <a:rPr lang="cs-CZ" sz="1800" dirty="0" err="1"/>
                  <a:t>biodeteriogenu</a:t>
                </a:r>
                <a:r>
                  <a:rPr lang="cs-CZ" sz="1800" dirty="0"/>
                  <a:t> (pH, RV, t, přístup kyslíku)</a:t>
                </a:r>
              </a:p>
              <a:p>
                <a:pPr marL="800100" lvl="1" indent="-342900"/>
                <a:r>
                  <a:rPr lang="cs-CZ" sz="1800" dirty="0"/>
                  <a:t>ptačí trus – sloučeniny P, N, S, živná půda pro mikroorganismy</a:t>
                </a:r>
              </a:p>
              <a:p>
                <a:pPr marL="800100" lvl="1" indent="-342900"/>
                <a:r>
                  <a:rPr lang="cs-CZ" sz="1800" dirty="0"/>
                  <a:t>fyzikální </a:t>
                </a:r>
                <a14:m>
                  <m:oMath xmlns:m="http://schemas.openxmlformats.org/officeDocument/2006/math">
                    <m:r>
                      <a:rPr lang="cs-CZ" sz="1800" i="1" smtClean="0"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cs-CZ" sz="1800" dirty="0"/>
                  <a:t> chemické (působení produktů životních pochodů organismů)</a:t>
                </a:r>
              </a:p>
              <a:p>
                <a:pPr marL="800100" lvl="1" indent="-342900"/>
                <a:endParaRPr lang="cs-CZ" sz="1800" dirty="0"/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84784"/>
                <a:ext cx="4968552" cy="5112568"/>
              </a:xfrm>
              <a:blipFill rotWithShape="1">
                <a:blip r:embed="rId2"/>
                <a:stretch>
                  <a:fillRect l="-859" t="-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17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7192"/>
            <a:ext cx="2400000" cy="36000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143312" y="5157192"/>
            <a:ext cx="671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   [7]</a:t>
            </a:r>
          </a:p>
        </p:txBody>
      </p:sp>
    </p:spTree>
    <p:extLst>
      <p:ext uri="{BB962C8B-B14F-4D97-AF65-F5344CB8AC3E}">
        <p14:creationId xmlns:p14="http://schemas.microsoft.com/office/powerpoint/2010/main" val="4023819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Degradační faktory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7992888" cy="51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činnost člověka</a:t>
            </a:r>
          </a:p>
          <a:p>
            <a:pPr marL="800100" lvl="1" indent="-342900"/>
            <a:r>
              <a:rPr lang="cs-CZ" sz="1800" dirty="0"/>
              <a:t>průmyslová činnost (znečištění </a:t>
            </a:r>
            <a:r>
              <a:rPr lang="cs-CZ" sz="1800" dirty="0" err="1"/>
              <a:t>ovduší</a:t>
            </a:r>
            <a:r>
              <a:rPr lang="cs-CZ" sz="1800" dirty="0"/>
              <a:t>, vody a půdy)</a:t>
            </a:r>
          </a:p>
          <a:p>
            <a:pPr marL="800100" lvl="1" indent="-342900"/>
            <a:r>
              <a:rPr lang="cs-CZ" sz="1800" dirty="0"/>
              <a:t>nedbalost či neznalost zacházení s kamenem jako materiálem</a:t>
            </a:r>
          </a:p>
          <a:p>
            <a:pPr marL="800100" lvl="1" indent="-342900"/>
            <a:r>
              <a:rPr lang="cs-CZ" sz="1800" dirty="0"/>
              <a:t>vandalismus</a:t>
            </a:r>
            <a:endParaRPr lang="cs-CZ" sz="1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vliv těžby a opracování</a:t>
            </a:r>
            <a:endParaRPr lang="cs-CZ" sz="1800" b="0" dirty="0"/>
          </a:p>
          <a:p>
            <a:pPr marL="800100" lvl="1" indent="-342900"/>
            <a:r>
              <a:rPr lang="cs-CZ" sz="1800" dirty="0"/>
              <a:t>různé části kamenných objektů jsou nerovnoměrně zatěžovány, u sedimentárních hornin je důležité, aby byly orientovány do stejné polohy jako před vytěžením</a:t>
            </a:r>
          </a:p>
          <a:p>
            <a:pPr marL="800100" lvl="1" indent="-342900"/>
            <a:r>
              <a:rPr lang="cs-CZ" sz="1800" dirty="0"/>
              <a:t>vznik trhlin při použití trhavin nebo ručním či strojovým opracováním kamene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/>
              <a:t>nevhodné konzervátorské a restaurátorské zásahy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cap="small" dirty="0">
                <a:solidFill>
                  <a:schemeClr val="tx2"/>
                </a:solidFill>
              </a:rPr>
              <a:t>koroze kovových součástí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050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Preventivní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sochy v interiéru nenáročné (vysávání prachu, omývání malým množstvím vody)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sochy v exteriéru se mohou přes zimu zakrývat lehkým, světlým nepromokavým obalem, který je ale propustný pro vodní páru (např. </a:t>
            </a:r>
            <a:r>
              <a:rPr lang="cs-CZ" sz="1800" b="0" dirty="0" err="1"/>
              <a:t>geotextilie</a:t>
            </a:r>
            <a:r>
              <a:rPr lang="cs-CZ" sz="1800" b="0" dirty="0"/>
              <a:t>), aby nedocházelo ke kondenzaci vody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stabilní klimatické podmínky bez výkyvů t a RV</a:t>
            </a:r>
          </a:p>
          <a:p>
            <a:pPr marL="800100" lvl="1" indent="-342900"/>
            <a:r>
              <a:rPr lang="cs-CZ" sz="1800" dirty="0"/>
              <a:t>relativní vlhkost 40 – 60% </a:t>
            </a:r>
          </a:p>
          <a:p>
            <a:pPr marL="800100" lvl="1" indent="-342900"/>
            <a:r>
              <a:rPr lang="cs-CZ" sz="1800" dirty="0"/>
              <a:t>t</a:t>
            </a:r>
            <a:r>
              <a:rPr lang="cs-CZ" sz="1800" b="0" dirty="0"/>
              <a:t>eplota 20 ± 2 °C</a:t>
            </a:r>
          </a:p>
          <a:p>
            <a:pPr marL="800100" lvl="1" indent="-342900"/>
            <a:r>
              <a:rPr lang="cs-CZ" sz="1800" dirty="0"/>
              <a:t>celková roční expozice 100 000 </a:t>
            </a:r>
            <a:r>
              <a:rPr lang="cs-CZ" sz="1800" dirty="0" err="1"/>
              <a:t>lx</a:t>
            </a:r>
            <a:r>
              <a:rPr lang="cs-CZ" sz="1800" dirty="0"/>
              <a:t>/h/rok</a:t>
            </a:r>
          </a:p>
          <a:p>
            <a:pPr marL="800100" lvl="1" indent="-342900"/>
            <a:r>
              <a:rPr lang="cs-CZ" sz="1800" dirty="0"/>
              <a:t>intenzita osvětlení max. 50 </a:t>
            </a:r>
            <a:r>
              <a:rPr lang="cs-CZ" sz="1800" dirty="0" err="1"/>
              <a:t>lx</a:t>
            </a:r>
            <a:endParaRPr lang="cs-CZ" sz="180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1814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Kámen jako materiál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7914456" cy="4536504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užití kamene pro sochařské účely má dlouhou historii, mnohé kamenné památky vděčí za svou dlouhověkost právě použitému materiálu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materiál pro sochařské práce by měl být co nejvíce homogenní, bez vnitřních kazů a prasklin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r>
              <a:rPr lang="cs-CZ" sz="1800" b="0" dirty="0">
                <a:sym typeface="Wingdings" pitchFamily="2" charset="2"/>
              </a:rPr>
              <a:t>                        </a:t>
            </a:r>
          </a:p>
          <a:p>
            <a:r>
              <a:rPr lang="cs-CZ" sz="1800" b="0" dirty="0">
                <a:sym typeface="Wingdings" pitchFamily="2" charset="2"/>
              </a:rPr>
              <a:t>                                                                             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</a:t>
            </a:fld>
            <a:endParaRPr lang="cs-CZ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DB65CC51-474A-4DA4-B5FC-2097B89210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26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373"/>
    </mc:Choice>
    <mc:Fallback>
      <p:transition spd="slow" advTm="163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průzkum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vyžaduje interdisciplinární spolupráci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umělecko-historický – datace, sloh/styl, autor, provenience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statický – ochrana památky i pracovníků a návštěvníků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petrografická analýza – polarizační mikroskop, rozlišení minerálů na základě jejich optických vlastností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mikroskopická a prvková analýza – SEM-EDX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fyzikální vlastnosti zkoumány normovanými laboratorními zkouškami</a:t>
            </a:r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467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15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5328592" cy="5112568"/>
          </a:xfrm>
        </p:spPr>
        <p:txBody>
          <a:bodyPr>
            <a:normAutofit lnSpcReduction="10000"/>
          </a:bodyPr>
          <a:lstStyle/>
          <a:p>
            <a:r>
              <a:rPr lang="cs-CZ" sz="1800" b="0" cap="small"/>
              <a:t>průzkum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petrografická analýza – studium materiálu a obsažených minerálů, pórovitosti, atd.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polarizační mikroskop</a:t>
            </a:r>
          </a:p>
          <a:p>
            <a:pPr marL="800100" lvl="1" indent="-342900"/>
            <a:r>
              <a:rPr lang="cs-CZ" sz="1800"/>
              <a:t>v lineárně polarizovaném světle (pouze polarizátor) – studium barvy, pleochroismu (různých odstínů a intenzity barev při různé orientaci krystalu), tvaru a stavby minerálů, štěpnost, velikost zrn, uzavřeniny, atd.</a:t>
            </a:r>
          </a:p>
          <a:p>
            <a:pPr marL="800100" lvl="1" indent="-342900"/>
            <a:r>
              <a:rPr lang="cs-CZ" sz="1800"/>
              <a:t>p</a:t>
            </a:r>
            <a:r>
              <a:rPr lang="cs-CZ" sz="1800" b="0"/>
              <a:t>ři zkřížených nikolech (polarizátor i analyzátor) - </a:t>
            </a:r>
            <a:r>
              <a:rPr lang="cs-CZ" sz="1800"/>
              <a:t>polarizátor propouští světlo polarizované v rovině předozadní a analyzátor propouští světlo kmitající v rovině pravolevé, umožňuje rozlišit izotropní a neizotropní látky, studium výše dvojlomu nebo zhášení minerálů</a:t>
            </a:r>
          </a:p>
          <a:p>
            <a:pPr lvl="1" indent="0">
              <a:buNone/>
            </a:pPr>
            <a:r>
              <a:rPr lang="cs-CZ" sz="1800"/>
              <a:t>                                                                     [8]</a:t>
            </a:r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69" y="2132856"/>
            <a:ext cx="2857500" cy="2143125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269" y="4365104"/>
            <a:ext cx="2857500" cy="2143125"/>
          </a:xfrm>
          <a:prstGeom prst="rect">
            <a:avLst/>
          </a:prstGeom>
        </p:spPr>
      </p:pic>
      <p:sp>
        <p:nvSpPr>
          <p:cNvPr id="18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 rot="16200000">
            <a:off x="8227377" y="5885497"/>
            <a:ext cx="1315721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8421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445224"/>
          </a:xfrm>
        </p:spPr>
        <p:txBody>
          <a:bodyPr>
            <a:normAutofit/>
          </a:bodyPr>
          <a:lstStyle/>
          <a:p>
            <a:r>
              <a:rPr lang="cs-CZ" sz="1800" b="0" cap="small"/>
              <a:t>čištění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usnadňuje ochranu předmětu, zlepšuje penetraci prostředků, zvyšuje estetickou hodnotu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hrozí-li poškození předmětu, je nutno předmět zpevnit, není-li možné, upřednostňuje se zachování znečištěného, ale nepoškozeného povrchu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mechanicky za sucha, vodou bez přídavku chemikálií, chemicky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328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445224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Čištění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mechanické – kartáče, štětce, špachtle, skalpely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otryskávání – proudem vzduchu s abrazivem (korund, balotina, ořechové skořápky), není nejvhodnější, kámen po něm snáz zvětrává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vodné – malým množstvím vody, aby nedocházelo k zavlhčení materiálu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parní – lepší rozpustnost solí, očištění i nepravidelného povrchu, ale hrozí delaminace krust</a:t>
            </a:r>
            <a:endParaRPr lang="cs-CZ" sz="16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tenzidy – kationaktivní (lepší smáčivost kamene)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organická rozpouštědla – odstranění mastnoty, nátěrů, fermeží, pomocí zábalů</a:t>
            </a:r>
            <a:endParaRPr lang="en-US" sz="1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883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445224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Čištění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laserové čištění – odprašování tenké vrstvičky materiálu pomocí laserových pulzů (laserová ablace)</a:t>
            </a:r>
          </a:p>
          <a:p>
            <a:pPr marL="742950" lvl="1" indent="-285750"/>
            <a:r>
              <a:rPr lang="cs-CZ" sz="1800" b="0" dirty="0"/>
              <a:t>monitoring laserového čištění</a:t>
            </a:r>
            <a:r>
              <a:rPr lang="cs-CZ" sz="1800" dirty="0"/>
              <a:t> lze provádět metodou LIBS – sleduje se prvkové složení ablatovaného materiálu, přičemž prvkové složení znečištěné vrstvy a neznečištěného vnitřního materiálu se zpravidla liší</a:t>
            </a:r>
            <a:endParaRPr lang="cs-CZ" sz="1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24</a:t>
            </a:fld>
            <a:endParaRPr lang="cs-CZ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5FADB0A5-5063-4921-AAB3-FEF9BF9E80C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20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120"/>
    </mc:Choice>
    <mc:Fallback>
      <p:transition spd="slow" advTm="17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25</a:t>
            </a:fld>
            <a:endParaRPr lang="cs-CZ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19944" y="4130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619944" y="1565176"/>
            <a:ext cx="7620000" cy="5445224"/>
          </a:xfrm>
        </p:spPr>
        <p:txBody>
          <a:bodyPr>
            <a:normAutofit/>
          </a:bodyPr>
          <a:lstStyle/>
          <a:p>
            <a:r>
              <a:rPr lang="cs-CZ" sz="1800" b="0" cap="small"/>
              <a:t>Restaurování baptisteria ve Florencii</a:t>
            </a:r>
          </a:p>
          <a:p>
            <a:endParaRPr lang="cs-CZ" sz="1800" b="0" cap="small"/>
          </a:p>
          <a:p>
            <a:r>
              <a:rPr lang="cs-CZ" sz="1800" b="0" cap="small">
                <a:hlinkClick r:id="rId4"/>
              </a:rPr>
              <a:t>https://www.youtube.com/watch?v=CBZpkVDm9Yo</a:t>
            </a:r>
            <a:endParaRPr lang="cs-CZ" sz="1800" b="0" cap="small"/>
          </a:p>
          <a:p>
            <a:endParaRPr lang="cs-CZ" sz="1800" b="0" cap="small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08DE463-EE68-4B59-B905-E3A3F716F5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28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54"/>
    </mc:Choice>
    <mc:Fallback>
      <p:transition spd="slow" advTm="107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desalinace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vysoké množství solí vlivem zimního zasolování, reakcemi s výfukovými a dalšími plyny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kumulace solí na povrchu vzlínáním vody, znemožnění penetrace konzervačních prostředků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destilovaná nebo deionizovaná voda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ponor, zábal, obklady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potřeba sledovat průběh odsolování (ISE, důkazové reakce příslušných aniontů, titračně)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dochází ke zdrsnění povrchu a zvětšení pórů, nutné ošetření konzervačními prostředky</a:t>
            </a:r>
          </a:p>
          <a:p>
            <a:endParaRPr lang="cs-CZ" sz="1800" b="0"/>
          </a:p>
          <a:p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5902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184576"/>
          </a:xfrm>
        </p:spPr>
        <p:txBody>
          <a:bodyPr>
            <a:normAutofit/>
          </a:bodyPr>
          <a:lstStyle/>
          <a:p>
            <a:r>
              <a:rPr lang="cs-CZ" sz="1800" b="0" cap="small"/>
              <a:t>konsolidace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konsolidaci neboli zpevnění předmětu je nutné provádět až po desalinaci a vysušení předmětu!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provádí se nástřikem, ponořením do roztoku nebo opakovaným nanášením konsolidačního přípravku na povrch předmětu, k zanesení do hlubších trhlinek je možné použít injekční stříkačku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možné provádět za sníženého tlaku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27</a:t>
            </a:fld>
            <a:endParaRPr lang="cs-CZ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A50BBBA6-CCF3-48C7-A827-40A255C559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515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69"/>
    </mc:Choice>
    <mc:Fallback>
      <p:transition spd="slow" advTm="5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620000" cy="5445224"/>
          </a:xfrm>
        </p:spPr>
        <p:txBody>
          <a:bodyPr>
            <a:normAutofit/>
          </a:bodyPr>
          <a:lstStyle/>
          <a:p>
            <a:r>
              <a:rPr lang="cs-CZ" sz="1800" b="0" cap="small"/>
              <a:t>konsolidace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konsolidant by měl být stálý, chemicky inertní, odolný proti světlu, vlhkosti a biologickému napadení, měl by mít nízkou viskozitu a malý kontaktní úhel, neměl by ovlivňovat barvu a propustnost kamene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konsolidant je nutné volit tak, aby nedošlo k vytvoření nepropustné krusty na povrchu předmětu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používají se nejčastěji organokřemičitany, především estery kyseliny křemičité, které hydrolyzují za vzniku SiO</a:t>
            </a:r>
            <a:r>
              <a:rPr lang="cs-CZ" sz="1800" b="0" baseline="-25000"/>
              <a:t>2</a:t>
            </a:r>
            <a:r>
              <a:rPr lang="cs-CZ" sz="1800" b="0"/>
              <a:t> gelu a alkoholu, který se odpaří, mohou mít i hydrofobizační účinek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další konsolidanty: vápenná voda (špatná penetrace), oleje (lněný, makový), vosky (včelí, lanolin; mohou zachycovat nečistoty), akrylátové disperze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2715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920880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lepení</a:t>
            </a:r>
            <a:endParaRPr lang="cs-CZ" sz="1800" b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přechází mu sestavení tvaru a zjištění chybějících částí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velká škála používaných lepidel, např:</a:t>
            </a:r>
          </a:p>
          <a:p>
            <a:pPr marL="800100" lvl="1" indent="-342900"/>
            <a:r>
              <a:rPr lang="cs-CZ" sz="1800"/>
              <a:t>polyesterová – reakční lepidla, polykondenzace anhydridů s vícemocnými alkoholy, monomerní složkou (ředidlo) bývá styren, tvrdidlem bývá např. dibenzoylperoxid, lepený spoj se tvoří pomaleji</a:t>
            </a:r>
          </a:p>
          <a:p>
            <a:pPr marL="800100" lvl="1" indent="-342900"/>
            <a:r>
              <a:rPr lang="cs-CZ" sz="1800"/>
              <a:t>epoxidová – vícesložková polymerní lepidla, vytvrzují polykondenzací vícemocných fenolů s epichlorhydrinem, jako tvrdidlo se používají polyaminy, lepený spoj vytvrzuje až hodiny, po delší časový interval nemá požadovanou pevnost</a:t>
            </a:r>
          </a:p>
          <a:p>
            <a:pPr marL="800100" lvl="1" indent="-342900"/>
            <a:r>
              <a:rPr lang="cs-CZ" sz="1800"/>
              <a:t>disperzní – tuhnou vlivem vytěkání rozpouštědla, spoj se vytvrzuje poměrně rychle, jsou rozpustná ve vodě, tvoří tenký spoj, např. polyvinylacetátová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29</a:t>
            </a:fld>
            <a:endParaRPr lang="cs-CZ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9C30B2FD-2996-4E72-94C6-A266F7E016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35"/>
    </mc:Choice>
    <mc:Fallback>
      <p:transition spd="slow" advTm="106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Kámen jako materiál</a:t>
            </a:r>
            <a:endParaRPr lang="en-US" cap="smal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412776"/>
                <a:ext cx="7914456" cy="544522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cs-CZ" b="0" cap="small" dirty="0"/>
                  <a:t>Pískovec</a:t>
                </a:r>
                <a:endParaRPr lang="cs-CZ" b="0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cs-CZ" sz="1800" b="0" dirty="0"/>
                  <a:t>zpevněný klastický sediment s hlavní složkou pískových zrn (křemene) (</a:t>
                </a:r>
                <a14:m>
                  <m:oMath xmlns:m="http://schemas.openxmlformats.org/officeDocument/2006/math">
                    <m:r>
                      <a:rPr lang="cs-CZ" sz="1800" b="0" i="1" smtClean="0">
                        <a:latin typeface="Cambria Math"/>
                        <a:ea typeface="Cambria Math"/>
                      </a:rPr>
                      <m:t>∅</m:t>
                    </m:r>
                  </m:oMath>
                </a14:m>
                <a:r>
                  <a:rPr lang="cs-CZ" sz="1800" b="0" dirty="0"/>
                  <a:t> 0,6 – 2 mm) a úlomků stabilních hornin a s dalším obsahem živců, úlomků nestabilních hornin, jílu a siltu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cs-CZ" sz="1800" b="0" dirty="0"/>
                  <a:t>barva dle příměsí, může být i různobarevný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cs-CZ" sz="1800" b="0" dirty="0">
                    <a:sym typeface="Wingdings" pitchFamily="2" charset="2"/>
                  </a:rPr>
                  <a:t>klasifikace je složitá, kritérii jsou např. složení klastických částic, základní hmota, tmel, příměsi, atd.; podle obsahu složek se dělí do tří základních skupin: křemenný, arkózovitý a drobovitý</a:t>
                </a:r>
                <a:endParaRPr lang="cs-CZ" sz="1800" dirty="0">
                  <a:sym typeface="Wingdings" pitchFamily="2" charset="2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cs-CZ" sz="1800" b="0" dirty="0">
                    <a:sym typeface="Wingdings" pitchFamily="2" charset="2"/>
                  </a:rPr>
                  <a:t>ČR: hořický (Jičínsko), žehrovický </a:t>
                </a:r>
                <a:br>
                  <a:rPr lang="cs-CZ" sz="1800" b="0" dirty="0">
                    <a:sym typeface="Wingdings" pitchFamily="2" charset="2"/>
                  </a:rPr>
                </a:br>
                <a:r>
                  <a:rPr lang="cs-CZ" sz="1800" b="0" dirty="0">
                    <a:sym typeface="Wingdings" pitchFamily="2" charset="2"/>
                  </a:rPr>
                  <a:t>(Kladensko), mšenský (Litoměřicko), </a:t>
                </a:r>
                <a:br>
                  <a:rPr lang="cs-CZ" sz="1800" b="0" dirty="0">
                    <a:sym typeface="Wingdings" pitchFamily="2" charset="2"/>
                  </a:rPr>
                </a:br>
                <a:r>
                  <a:rPr lang="cs-CZ" sz="1800" b="0" dirty="0">
                    <a:sym typeface="Wingdings" pitchFamily="2" charset="2"/>
                  </a:rPr>
                  <a:t>božanovský (Broumovsko)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cs-CZ" sz="1800" b="0" dirty="0">
                  <a:sym typeface="Wingdings" pitchFamily="2" charset="2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endParaRPr lang="cs-CZ" sz="1800" b="0" dirty="0">
                  <a:sym typeface="Wingdings" pitchFamily="2" charset="2"/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endParaRPr lang="cs-CZ" sz="1800" b="0" dirty="0">
                  <a:sym typeface="Wingdings" pitchFamily="2" charset="2"/>
                </a:endParaRPr>
              </a:p>
              <a:p>
                <a:r>
                  <a:rPr lang="cs-CZ" sz="1800" b="0" dirty="0">
                    <a:sym typeface="Wingdings" pitchFamily="2" charset="2"/>
                  </a:rPr>
                  <a:t>                        </a:t>
                </a:r>
              </a:p>
              <a:p>
                <a:r>
                  <a:rPr lang="cs-CZ" sz="1800" b="0" dirty="0">
                    <a:sym typeface="Wingdings" pitchFamily="2" charset="2"/>
                  </a:rPr>
                  <a:t>                                                                              </a:t>
                </a:r>
              </a:p>
              <a:p>
                <a:r>
                  <a:rPr lang="cs-CZ" sz="1800" b="0" dirty="0">
                    <a:sym typeface="Wingdings" pitchFamily="2" charset="2"/>
                  </a:rPr>
                  <a:t>                                                                               </a:t>
                </a:r>
                <a:r>
                  <a:rPr lang="cs-CZ" sz="1800" b="0" dirty="0">
                    <a:solidFill>
                      <a:schemeClr val="tx2"/>
                    </a:solidFill>
                    <a:sym typeface="Wingdings" pitchFamily="2" charset="2"/>
                  </a:rPr>
                  <a:t>Trojúhelníkový diagram</a:t>
                </a:r>
                <a:r>
                  <a:rPr lang="cs-CZ" sz="1800" b="0" dirty="0">
                    <a:sym typeface="Wingdings" pitchFamily="2" charset="2"/>
                  </a:rPr>
                  <a:t> </a:t>
                </a:r>
                <a:r>
                  <a:rPr lang="cs-CZ" sz="1800" b="0" dirty="0">
                    <a:solidFill>
                      <a:schemeClr val="tx2"/>
                    </a:solidFill>
                    <a:sym typeface="Wingdings" pitchFamily="2" charset="2"/>
                  </a:rPr>
                  <a:t>[1]</a:t>
                </a:r>
                <a:endParaRPr lang="cs-CZ" sz="1800" b="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412776"/>
                <a:ext cx="7914456" cy="5445224"/>
              </a:xfrm>
              <a:blipFill rotWithShape="1">
                <a:blip r:embed="rId4"/>
                <a:stretch>
                  <a:fillRect l="-770" t="-1120" b="-11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"/>
          <a:stretch/>
        </p:blipFill>
        <p:spPr>
          <a:xfrm>
            <a:off x="4944342" y="3866086"/>
            <a:ext cx="3437657" cy="2659258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D9659C99-5F18-4A88-AC2D-483FBBFAB4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77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514"/>
    </mc:Choice>
    <mc:Fallback>
      <p:transition spd="slow" advTm="115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7920880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lepení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požadované vlastnosti lepeného spoje</a:t>
            </a:r>
          </a:p>
          <a:p>
            <a:pPr marL="800100" lvl="1" indent="-342900"/>
            <a:r>
              <a:rPr lang="cs-CZ" sz="1800"/>
              <a:t>snadnost manipulace</a:t>
            </a:r>
          </a:p>
          <a:p>
            <a:pPr marL="800100" lvl="1" indent="-342900"/>
            <a:r>
              <a:rPr lang="cs-CZ" sz="1800"/>
              <a:t>pevnost spoje</a:t>
            </a:r>
          </a:p>
          <a:p>
            <a:pPr marL="800100" lvl="1" indent="-342900"/>
            <a:r>
              <a:rPr lang="cs-CZ" sz="1800"/>
              <a:t>reverzibilita</a:t>
            </a:r>
          </a:p>
          <a:p>
            <a:pPr marL="800100" lvl="1" indent="-342900"/>
            <a:r>
              <a:rPr lang="cs-CZ" sz="1800"/>
              <a:t>mechanická odolnost – pevnost spoje by měla odpovídat pevnosti použitého materiálu</a:t>
            </a:r>
          </a:p>
          <a:p>
            <a:pPr marL="800100" lvl="1" indent="-342900"/>
            <a:r>
              <a:rPr lang="cs-CZ" sz="1800"/>
              <a:t>odolnost v nepříznivých klimatických podmínkách</a:t>
            </a:r>
          </a:p>
          <a:p>
            <a:pPr marL="800100" lvl="1" indent="-342900"/>
            <a:r>
              <a:rPr lang="cs-CZ" sz="1800"/>
              <a:t>estetické hledisko</a:t>
            </a:r>
            <a:endParaRPr lang="cs-CZ" sz="1800" b="0"/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08516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7848872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Doplňování a tmelení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často se používá směs hydraulického vápna, písku a portlandského cementu, možné přidat i pigmenty, poměr složek závisí na tom, </a:t>
            </a:r>
            <a:r>
              <a:rPr lang="cs-CZ" sz="1800" b="0" dirty="0" err="1"/>
              <a:t>jeslti</a:t>
            </a:r>
            <a:r>
              <a:rPr lang="cs-CZ" sz="1800" b="0" dirty="0"/>
              <a:t> je směs určena k doplňování nebo tmelení, jako pojivo lze použít vodu nebo akrylátovou disperzi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k tvorbě kopií a doplňků se používají sádrové formy (dvoj- a vícedílná)</a:t>
            </a:r>
          </a:p>
          <a:p>
            <a:pPr marL="800100" lvl="1" indent="-342900"/>
            <a:r>
              <a:rPr lang="cs-CZ" sz="1800" b="0" dirty="0"/>
              <a:t>separace povrchu forem šelakovým nátěrem v lihu nebo mazlavým mýdlem</a:t>
            </a:r>
          </a:p>
          <a:p>
            <a:pPr marL="800100" lvl="1" indent="-342900"/>
            <a:r>
              <a:rPr lang="cs-CZ" sz="1800" dirty="0"/>
              <a:t>sesazení forem pomocí tzv. zámků - na jedné formě vytvarují otvory či čepy, na něž se následně odlije negativ pro napojení</a:t>
            </a:r>
            <a:endParaRPr lang="cs-CZ" sz="1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pro detailnější modelaci se mezi model a sádrovou formu někdy vkládá forma </a:t>
            </a:r>
            <a:r>
              <a:rPr lang="cs-CZ" sz="1800" b="0" dirty="0" err="1"/>
              <a:t>lukoprenová</a:t>
            </a:r>
            <a:r>
              <a:rPr lang="cs-CZ" sz="1800" b="0" dirty="0"/>
              <a:t> (silikonový kaučuk) – vznik vulkanizací kaučuku po přidání tvrdidla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1625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Sanační konzervace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7848872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Povrchové úpravy a retuše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výsledkem konzervačních zásahů může být nejednotný vzhled předmětu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retušování pomocí anorganických pigmentů (přírodních nebo syntetických) – lze spojit s hydrofobizací</a:t>
            </a:r>
            <a:endParaRPr lang="en-US" sz="1800" b="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1800" b="0" dirty="0" err="1"/>
              <a:t>biocidní</a:t>
            </a:r>
            <a:r>
              <a:rPr lang="en-US" sz="1800" b="0" dirty="0"/>
              <a:t> </a:t>
            </a:r>
            <a:r>
              <a:rPr lang="en-US" sz="1800" b="0" dirty="0" err="1"/>
              <a:t>přípravky</a:t>
            </a:r>
            <a:r>
              <a:rPr lang="en-US" sz="1800" b="0" dirty="0"/>
              <a:t> – k </a:t>
            </a:r>
            <a:r>
              <a:rPr lang="en-US" sz="1800" b="0" dirty="0" err="1"/>
              <a:t>odstranění</a:t>
            </a:r>
            <a:r>
              <a:rPr lang="en-US" sz="1800" b="0" dirty="0"/>
              <a:t> </a:t>
            </a:r>
            <a:r>
              <a:rPr lang="en-US" sz="1800" b="0" dirty="0" err="1"/>
              <a:t>biologických</a:t>
            </a:r>
            <a:r>
              <a:rPr lang="en-US" sz="1800" b="0" dirty="0"/>
              <a:t> </a:t>
            </a:r>
            <a:r>
              <a:rPr lang="en-US" sz="1800" b="0" dirty="0" err="1"/>
              <a:t>degradačních</a:t>
            </a:r>
            <a:r>
              <a:rPr lang="en-US" sz="1800" b="0" dirty="0"/>
              <a:t> </a:t>
            </a:r>
            <a:r>
              <a:rPr lang="en-US" sz="1800" b="0" dirty="0" err="1"/>
              <a:t>faktorů</a:t>
            </a:r>
            <a:r>
              <a:rPr lang="en-US" sz="1800" b="0" dirty="0"/>
              <a:t> a </a:t>
            </a:r>
            <a:r>
              <a:rPr lang="en-US" sz="1800" b="0" dirty="0" err="1"/>
              <a:t>omezení</a:t>
            </a:r>
            <a:r>
              <a:rPr lang="en-US" sz="1800" b="0" dirty="0"/>
              <a:t> </a:t>
            </a:r>
            <a:r>
              <a:rPr lang="en-US" sz="1800" b="0" dirty="0" err="1"/>
              <a:t>nebo</a:t>
            </a:r>
            <a:r>
              <a:rPr lang="en-US" sz="1800" b="0" dirty="0"/>
              <a:t> </a:t>
            </a:r>
            <a:r>
              <a:rPr lang="en-US" sz="1800" b="0" dirty="0" err="1"/>
              <a:t>zabránění</a:t>
            </a:r>
            <a:r>
              <a:rPr lang="en-US" sz="1800" b="0" dirty="0"/>
              <a:t> </a:t>
            </a:r>
            <a:r>
              <a:rPr lang="en-US" sz="1800" b="0" dirty="0" err="1"/>
              <a:t>jejich</a:t>
            </a:r>
            <a:r>
              <a:rPr lang="en-US" sz="1800" b="0" dirty="0"/>
              <a:t> </a:t>
            </a:r>
            <a:r>
              <a:rPr lang="en-US" sz="1800" b="0" dirty="0" err="1"/>
              <a:t>opětovnému</a:t>
            </a:r>
            <a:r>
              <a:rPr lang="en-US" sz="1800" b="0" dirty="0"/>
              <a:t> </a:t>
            </a:r>
            <a:r>
              <a:rPr lang="en-US" sz="1800" b="0" dirty="0" err="1"/>
              <a:t>působení</a:t>
            </a:r>
            <a:endParaRPr lang="en-US" sz="1800" b="0" dirty="0"/>
          </a:p>
          <a:p>
            <a:pPr marL="800100" lvl="1" indent="-342900"/>
            <a:r>
              <a:rPr lang="en-US" sz="1800" b="0" dirty="0"/>
              <a:t>moni</a:t>
            </a:r>
            <a:r>
              <a:rPr lang="en-US" sz="1800" dirty="0"/>
              <a:t>toring </a:t>
            </a:r>
            <a:r>
              <a:rPr lang="en-US" sz="1800" dirty="0" err="1"/>
              <a:t>míry</a:t>
            </a:r>
            <a:r>
              <a:rPr lang="en-US" sz="1800" dirty="0"/>
              <a:t> </a:t>
            </a:r>
            <a:r>
              <a:rPr lang="en-US" sz="1800" dirty="0" err="1"/>
              <a:t>penetrace</a:t>
            </a:r>
            <a:r>
              <a:rPr lang="en-US" sz="1800" dirty="0"/>
              <a:t> </a:t>
            </a:r>
            <a:r>
              <a:rPr lang="en-US" sz="1800" dirty="0" err="1"/>
              <a:t>biocidních</a:t>
            </a:r>
            <a:r>
              <a:rPr lang="en-US" sz="1800" dirty="0"/>
              <a:t> </a:t>
            </a:r>
            <a:r>
              <a:rPr lang="en-US" sz="1800" dirty="0" err="1"/>
              <a:t>prostředků</a:t>
            </a:r>
            <a:r>
              <a:rPr lang="en-US" sz="1800" dirty="0"/>
              <a:t> </a:t>
            </a:r>
            <a:r>
              <a:rPr lang="en-US" sz="1800" dirty="0" err="1"/>
              <a:t>lze</a:t>
            </a:r>
            <a:r>
              <a:rPr lang="en-US" sz="1800" dirty="0"/>
              <a:t> </a:t>
            </a:r>
            <a:r>
              <a:rPr lang="en-US" sz="1800" dirty="0" err="1"/>
              <a:t>provést</a:t>
            </a:r>
            <a:r>
              <a:rPr lang="en-US" sz="1800" dirty="0"/>
              <a:t> </a:t>
            </a:r>
            <a:r>
              <a:rPr lang="en-US" sz="1800" dirty="0" err="1"/>
              <a:t>pomocí</a:t>
            </a:r>
            <a:r>
              <a:rPr lang="en-US" sz="1800" dirty="0"/>
              <a:t> </a:t>
            </a:r>
            <a:r>
              <a:rPr lang="en-US" sz="1800" dirty="0" err="1"/>
              <a:t>metody</a:t>
            </a:r>
            <a:r>
              <a:rPr lang="en-US" sz="1800" dirty="0"/>
              <a:t> LIBS (</a:t>
            </a:r>
            <a:r>
              <a:rPr lang="en-US" sz="1800" dirty="0" err="1"/>
              <a:t>např</a:t>
            </a:r>
            <a:r>
              <a:rPr lang="en-US" sz="1800" dirty="0"/>
              <a:t>. v </a:t>
            </a:r>
            <a:r>
              <a:rPr lang="en-US" sz="1800" dirty="0" err="1"/>
              <a:t>případě</a:t>
            </a:r>
            <a:r>
              <a:rPr lang="en-US" sz="1800" dirty="0"/>
              <a:t> </a:t>
            </a:r>
            <a:r>
              <a:rPr lang="en-US" sz="1800" dirty="0" err="1"/>
              <a:t>biocidního</a:t>
            </a:r>
            <a:r>
              <a:rPr lang="en-US" sz="1800" dirty="0"/>
              <a:t> </a:t>
            </a:r>
            <a:r>
              <a:rPr lang="en-US" sz="1800" dirty="0" err="1"/>
              <a:t>ošetření</a:t>
            </a:r>
            <a:r>
              <a:rPr lang="en-US" sz="1800" dirty="0"/>
              <a:t> </a:t>
            </a:r>
            <a:r>
              <a:rPr lang="en-US" sz="1800" dirty="0" err="1"/>
              <a:t>stříbrnými</a:t>
            </a:r>
            <a:r>
              <a:rPr lang="en-US" sz="1800" dirty="0"/>
              <a:t> </a:t>
            </a:r>
            <a:r>
              <a:rPr lang="en-US" sz="1800" dirty="0" err="1"/>
              <a:t>nanočásticemi</a:t>
            </a:r>
            <a:r>
              <a:rPr lang="en-US" sz="1800" dirty="0"/>
              <a:t> (</a:t>
            </a:r>
            <a:r>
              <a:rPr lang="en-US" sz="1800" dirty="0" err="1"/>
              <a:t>Bercerra</a:t>
            </a:r>
            <a:r>
              <a:rPr lang="en-US" sz="1800" dirty="0"/>
              <a:t>, 2019))</a:t>
            </a: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1723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4464496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Hlava sochy sv. Jana Nepomuckého (Josefov)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autor: František </a:t>
            </a:r>
            <a:r>
              <a:rPr lang="cs-CZ" sz="1800" b="0" dirty="0" err="1"/>
              <a:t>Štábla</a:t>
            </a:r>
            <a:r>
              <a:rPr lang="cs-CZ" sz="1800" b="0" dirty="0"/>
              <a:t>, osazeno: 1907, </a:t>
            </a:r>
            <a:br>
              <a:rPr lang="cs-CZ" sz="1800" b="0" dirty="0"/>
            </a:br>
            <a:r>
              <a:rPr lang="cs-CZ" sz="1800" b="0" dirty="0"/>
              <a:t>materiál: pískovec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okolo roku 1981 došlo k oddělení hlavy od zbytku sochy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návrh na restaurování byl příliš drahý, hlava byla tedy nahrazena novou (</a:t>
            </a:r>
            <a:r>
              <a:rPr lang="cs-CZ" sz="1800" b="0" dirty="0" err="1"/>
              <a:t>ak</a:t>
            </a:r>
            <a:r>
              <a:rPr lang="cs-CZ" sz="1800" b="0" dirty="0"/>
              <a:t>. </a:t>
            </a:r>
            <a:r>
              <a:rPr lang="cs-CZ" sz="1800" b="0" dirty="0" err="1"/>
              <a:t>mal</a:t>
            </a:r>
            <a:r>
              <a:rPr lang="cs-CZ" sz="1800" b="0" dirty="0"/>
              <a:t>. Jan Pospíšil)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původní hlava byla přemístěna do vinného sklepa v nedalekých Dolních Bojanovicích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33</a:t>
            </a:fld>
            <a:endParaRPr lang="cs-CZ"/>
          </a:p>
        </p:txBody>
      </p:sp>
      <p:pic>
        <p:nvPicPr>
          <p:cNvPr id="6" name="Obrázek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62" r="12604"/>
          <a:stretch/>
        </p:blipFill>
        <p:spPr bwMode="auto">
          <a:xfrm>
            <a:off x="5220072" y="476672"/>
            <a:ext cx="2191407" cy="4514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69" r="31313" b="22961"/>
          <a:stretch/>
        </p:blipFill>
        <p:spPr>
          <a:xfrm>
            <a:off x="6548111" y="3789040"/>
            <a:ext cx="2128345" cy="276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680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4464496" cy="5517232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Hlava sochy sv. Jana Nepomuckého (Josefov)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stav předmětu před zásahem</a:t>
            </a:r>
          </a:p>
          <a:p>
            <a:pPr marL="742950" lvl="1" indent="-285750"/>
            <a:r>
              <a:rPr lang="cs-CZ" sz="1600" dirty="0"/>
              <a:t>nepůvodní doplněk z cementové maltoviny s prasklinou</a:t>
            </a:r>
          </a:p>
          <a:p>
            <a:pPr marL="742950" lvl="1" indent="-285750"/>
            <a:r>
              <a:rPr lang="cs-CZ" sz="1600" dirty="0"/>
              <a:t>uražená špička nosu</a:t>
            </a:r>
          </a:p>
          <a:p>
            <a:pPr marL="742950" lvl="1" indent="-285750"/>
            <a:r>
              <a:rPr lang="cs-CZ" sz="1600" dirty="0"/>
              <a:t>v záhybech mechanické nečistoty (pavučiny, hmyz, prach)</a:t>
            </a:r>
          </a:p>
          <a:p>
            <a:pPr marL="742950" lvl="1" indent="-285750"/>
            <a:r>
              <a:rPr lang="cs-CZ" sz="1600" dirty="0"/>
              <a:t>šedá vrstva v oblasti krku</a:t>
            </a:r>
          </a:p>
          <a:p>
            <a:pPr marL="742950" lvl="1" indent="-285750"/>
            <a:r>
              <a:rPr lang="cs-CZ" sz="1600" dirty="0"/>
              <a:t>skvrny od lepidla kolem spojů</a:t>
            </a:r>
          </a:p>
          <a:p>
            <a:pPr marL="742950" lvl="1" indent="-285750"/>
            <a:r>
              <a:rPr lang="cs-CZ" sz="1600" dirty="0"/>
              <a:t>sekundární znečištění bílou a růžovou barvou</a:t>
            </a:r>
          </a:p>
          <a:p>
            <a:pPr marL="742950" lvl="1" indent="-285750"/>
            <a:r>
              <a:rPr lang="cs-CZ" sz="1600" dirty="0"/>
              <a:t>bílá a hnědá skvrna v oblasti vlasů</a:t>
            </a:r>
          </a:p>
          <a:p>
            <a:pPr marL="742950" lvl="1" indent="-285750"/>
            <a:r>
              <a:rPr lang="cs-CZ" sz="1600" dirty="0"/>
              <a:t>zespodu otvor pro čep s pozůstatky tmelu a chybějícím materiálem</a:t>
            </a:r>
          </a:p>
          <a:p>
            <a:pPr marL="742950" lvl="1" indent="-285750"/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34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269" r="31313" b="22961"/>
          <a:stretch/>
        </p:blipFill>
        <p:spPr>
          <a:xfrm>
            <a:off x="5004048" y="1844824"/>
            <a:ext cx="3328305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931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dirty="0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5112568" cy="5517232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Hlava sochy sv. Jana Nepomuckého (Josefov)</a:t>
            </a:r>
          </a:p>
          <a:p>
            <a:pPr marL="285750" lvl="1" indent="-285750">
              <a:spcAft>
                <a:spcPts val="600"/>
              </a:spcAft>
              <a:buClrTx/>
            </a:pPr>
            <a:r>
              <a:rPr lang="cs-CZ" sz="1800" dirty="0">
                <a:sym typeface="Wingdings" pitchFamily="2" charset="2"/>
              </a:rPr>
              <a:t>hnědá skvrna – pozůstatek korozních produktů?  důkaz Fe</a:t>
            </a:r>
            <a:r>
              <a:rPr lang="cs-CZ" sz="1800" baseline="30000" dirty="0">
                <a:sym typeface="Wingdings" pitchFamily="2" charset="2"/>
              </a:rPr>
              <a:t>3+ </a:t>
            </a:r>
            <a:r>
              <a:rPr lang="cs-CZ" sz="1800" dirty="0" err="1">
                <a:sym typeface="Wingdings" pitchFamily="2" charset="2"/>
              </a:rPr>
              <a:t>hexakyanoželeznatanem</a:t>
            </a:r>
            <a:r>
              <a:rPr lang="cs-CZ" sz="1800" dirty="0">
                <a:sym typeface="Wingdings" pitchFamily="2" charset="2"/>
              </a:rPr>
              <a:t> draselným K</a:t>
            </a:r>
            <a:r>
              <a:rPr lang="cs-CZ" sz="1800" baseline="-25000" dirty="0">
                <a:sym typeface="Wingdings" pitchFamily="2" charset="2"/>
              </a:rPr>
              <a:t>4</a:t>
            </a:r>
            <a:r>
              <a:rPr lang="cs-CZ" sz="1800" dirty="0">
                <a:sym typeface="Wingdings" pitchFamily="2" charset="2"/>
              </a:rPr>
              <a:t>[</a:t>
            </a:r>
            <a:r>
              <a:rPr lang="cs-CZ" sz="1800" dirty="0" err="1">
                <a:sym typeface="Wingdings" pitchFamily="2" charset="2"/>
              </a:rPr>
              <a:t>Fe</a:t>
            </a:r>
            <a:r>
              <a:rPr lang="cs-CZ" sz="1800" dirty="0">
                <a:sym typeface="Wingdings" pitchFamily="2" charset="2"/>
              </a:rPr>
              <a:t>(CN)</a:t>
            </a:r>
            <a:r>
              <a:rPr lang="cs-CZ" sz="1800" baseline="-25000" dirty="0">
                <a:sym typeface="Wingdings" pitchFamily="2" charset="2"/>
              </a:rPr>
              <a:t>6</a:t>
            </a:r>
            <a:r>
              <a:rPr lang="cs-CZ" sz="1800" dirty="0">
                <a:sym typeface="Wingdings" pitchFamily="2" charset="2"/>
              </a:rPr>
              <a:t>]  </a:t>
            </a:r>
            <a:r>
              <a:rPr lang="cs-CZ" sz="1800" b="1" dirty="0">
                <a:sym typeface="Wingdings" pitchFamily="2" charset="2"/>
              </a:rPr>
              <a:t>pozitivní</a:t>
            </a:r>
          </a:p>
          <a:p>
            <a:pPr marL="285750" lvl="1" indent="-285750">
              <a:spcAft>
                <a:spcPts val="600"/>
              </a:spcAft>
              <a:buClrTx/>
            </a:pPr>
            <a:endParaRPr lang="cs-CZ" sz="1800" b="1" dirty="0">
              <a:sym typeface="Wingdings" pitchFamily="2" charset="2"/>
            </a:endParaRPr>
          </a:p>
          <a:p>
            <a:pPr marL="285750" lvl="1" indent="-285750">
              <a:spcAft>
                <a:spcPts val="600"/>
              </a:spcAft>
              <a:buClrTx/>
            </a:pPr>
            <a:r>
              <a:rPr lang="cs-CZ" sz="1800" dirty="0"/>
              <a:t>bílá skvrna – vápenný nátěr? </a:t>
            </a:r>
            <a:r>
              <a:rPr lang="cs-CZ" sz="1800" dirty="0">
                <a:sym typeface="Wingdings" pitchFamily="2" charset="2"/>
              </a:rPr>
              <a:t> důkaz Ca</a:t>
            </a:r>
            <a:r>
              <a:rPr lang="cs-CZ" sz="1800" baseline="30000" dirty="0">
                <a:sym typeface="Wingdings" pitchFamily="2" charset="2"/>
              </a:rPr>
              <a:t>2+</a:t>
            </a:r>
            <a:r>
              <a:rPr lang="cs-CZ" sz="1800" dirty="0">
                <a:sym typeface="Wingdings" pitchFamily="2" charset="2"/>
              </a:rPr>
              <a:t> iontů plamenovou zkouškou  </a:t>
            </a:r>
            <a:r>
              <a:rPr lang="cs-CZ" sz="1800" b="1" dirty="0">
                <a:sym typeface="Wingdings" pitchFamily="2" charset="2"/>
              </a:rPr>
              <a:t>pozitivní</a:t>
            </a:r>
            <a:endParaRPr lang="cs-CZ" sz="1800" dirty="0">
              <a:sym typeface="Wingdings" pitchFamily="2" charset="2"/>
            </a:endParaRPr>
          </a:p>
          <a:p>
            <a:pPr marL="0" lvl="1" indent="0">
              <a:spcAft>
                <a:spcPts val="600"/>
              </a:spcAft>
              <a:buClrTx/>
              <a:buNone/>
            </a:pPr>
            <a:endParaRPr lang="cs-CZ" sz="1800" dirty="0">
              <a:sym typeface="Wingdings" pitchFamily="2" charset="2"/>
            </a:endParaRPr>
          </a:p>
          <a:p>
            <a:pPr marL="285750" lvl="1" indent="-285750">
              <a:spcAft>
                <a:spcPts val="600"/>
              </a:spcAft>
              <a:buClrTx/>
            </a:pPr>
            <a:r>
              <a:rPr lang="cs-CZ" sz="1800" dirty="0"/>
              <a:t>šedá vrstva – síranová krusta? </a:t>
            </a:r>
            <a:r>
              <a:rPr lang="cs-CZ" sz="1800" dirty="0">
                <a:sym typeface="Wingdings" pitchFamily="2" charset="2"/>
              </a:rPr>
              <a:t> důkaz SO</a:t>
            </a:r>
            <a:r>
              <a:rPr lang="cs-CZ" sz="1800" baseline="-25000" dirty="0">
                <a:sym typeface="Wingdings" pitchFamily="2" charset="2"/>
              </a:rPr>
              <a:t>4</a:t>
            </a:r>
            <a:r>
              <a:rPr lang="cs-CZ" sz="1800" baseline="30000" dirty="0">
                <a:sym typeface="Wingdings" pitchFamily="2" charset="2"/>
              </a:rPr>
              <a:t>2-</a:t>
            </a:r>
            <a:r>
              <a:rPr lang="cs-CZ" sz="1800" dirty="0">
                <a:sym typeface="Wingdings" pitchFamily="2" charset="2"/>
              </a:rPr>
              <a:t> chloridem barnatým  </a:t>
            </a:r>
            <a:r>
              <a:rPr lang="cs-CZ" sz="1800" b="1" dirty="0">
                <a:sym typeface="Wingdings" pitchFamily="2" charset="2"/>
              </a:rPr>
              <a:t>pozitivní</a:t>
            </a:r>
            <a:endParaRPr lang="cs-CZ" sz="1800" b="1" dirty="0"/>
          </a:p>
          <a:p>
            <a:pPr marL="742950" lvl="1" indent="-285750"/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35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1772816"/>
            <a:ext cx="3240000" cy="198468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3861048"/>
            <a:ext cx="3240000" cy="201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335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dirty="0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5112568" cy="5517232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Hlava sochy sv. Jana Nepomuckého (Josefov)</a:t>
            </a:r>
          </a:p>
          <a:p>
            <a:pPr marL="285750" lvl="1" indent="-285750">
              <a:spcAft>
                <a:spcPts val="600"/>
              </a:spcAft>
              <a:buClrTx/>
            </a:pPr>
            <a:r>
              <a:rPr lang="cs-CZ" sz="1800" dirty="0">
                <a:sym typeface="Wingdings" pitchFamily="2" charset="2"/>
              </a:rPr>
              <a:t>stanovení obsahu Cl</a:t>
            </a:r>
            <a:r>
              <a:rPr lang="cs-CZ" sz="1800" baseline="30000" dirty="0">
                <a:sym typeface="Wingdings" pitchFamily="2" charset="2"/>
              </a:rPr>
              <a:t>-</a:t>
            </a:r>
            <a:r>
              <a:rPr lang="cs-CZ" sz="1800" dirty="0">
                <a:sym typeface="Wingdings" pitchFamily="2" charset="2"/>
              </a:rPr>
              <a:t> - </a:t>
            </a:r>
            <a:r>
              <a:rPr lang="cs-CZ" sz="1800" dirty="0" err="1">
                <a:sym typeface="Wingdings" pitchFamily="2" charset="2"/>
              </a:rPr>
              <a:t>merkurimetrická</a:t>
            </a:r>
            <a:r>
              <a:rPr lang="cs-CZ" sz="1800" dirty="0">
                <a:sym typeface="Wingdings" pitchFamily="2" charset="2"/>
              </a:rPr>
              <a:t> titrace</a:t>
            </a:r>
            <a:endParaRPr lang="cs-CZ" sz="1800" b="1" dirty="0">
              <a:sym typeface="Wingdings" pitchFamily="2" charset="2"/>
            </a:endParaRPr>
          </a:p>
          <a:p>
            <a:pPr marL="285750" lvl="1" indent="-285750">
              <a:spcAft>
                <a:spcPts val="600"/>
              </a:spcAft>
              <a:buClrTx/>
            </a:pPr>
            <a:r>
              <a:rPr lang="cs-CZ" sz="1800" dirty="0"/>
              <a:t>stanovení obsahu NO</a:t>
            </a:r>
            <a:r>
              <a:rPr lang="cs-CZ" sz="1800" baseline="-25000" dirty="0"/>
              <a:t>3</a:t>
            </a:r>
            <a:r>
              <a:rPr lang="cs-CZ" sz="1800" baseline="30000" dirty="0"/>
              <a:t>-</a:t>
            </a:r>
            <a:r>
              <a:rPr lang="cs-CZ" sz="1800" dirty="0"/>
              <a:t> - fotometrické titrace odměrným roztokem salicylanu sodného</a:t>
            </a:r>
            <a:endParaRPr lang="cs-CZ" sz="1800" dirty="0">
              <a:sym typeface="Wingdings" pitchFamily="2" charset="2"/>
            </a:endParaRPr>
          </a:p>
          <a:p>
            <a:pPr marL="285750" lvl="1" indent="-285750">
              <a:spcAft>
                <a:spcPts val="600"/>
              </a:spcAft>
              <a:buClrTx/>
            </a:pPr>
            <a:r>
              <a:rPr lang="cs-CZ" sz="1800" dirty="0"/>
              <a:t>stanovení obsahu SO</a:t>
            </a:r>
            <a:r>
              <a:rPr lang="cs-CZ" sz="1800" baseline="-25000" dirty="0"/>
              <a:t>4</a:t>
            </a:r>
            <a:r>
              <a:rPr lang="cs-CZ" sz="1800" baseline="30000" dirty="0"/>
              <a:t>2-</a:t>
            </a:r>
            <a:r>
              <a:rPr lang="cs-CZ" sz="1800" dirty="0"/>
              <a:t> - srážecí titrace odměrným roztokem dusičnanu olovnatého na indikátor </a:t>
            </a:r>
            <a:r>
              <a:rPr lang="cs-CZ" sz="1800" dirty="0" err="1"/>
              <a:t>dithizon</a:t>
            </a:r>
            <a:r>
              <a:rPr lang="cs-CZ" sz="1800" dirty="0"/>
              <a:t> </a:t>
            </a:r>
          </a:p>
          <a:p>
            <a:pPr marL="285750" lvl="1" indent="-285750">
              <a:spcAft>
                <a:spcPts val="600"/>
              </a:spcAft>
              <a:buClrTx/>
            </a:pPr>
            <a:endParaRPr lang="cs-CZ" sz="1800" b="0" dirty="0"/>
          </a:p>
          <a:p>
            <a:pPr marL="285750" lvl="1" indent="-285750">
              <a:spcAft>
                <a:spcPts val="600"/>
              </a:spcAft>
              <a:buClrTx/>
            </a:pPr>
            <a:endParaRPr lang="cs-CZ" sz="1800" dirty="0"/>
          </a:p>
          <a:p>
            <a:pPr marL="285750" lvl="1" indent="-285750">
              <a:spcAft>
                <a:spcPts val="600"/>
              </a:spcAft>
              <a:buClrTx/>
            </a:pPr>
            <a:endParaRPr lang="cs-CZ" sz="1800" b="0" dirty="0"/>
          </a:p>
          <a:p>
            <a:pPr marL="285750" lvl="1" indent="-285750">
              <a:spcAft>
                <a:spcPts val="600"/>
              </a:spcAft>
              <a:buClrTx/>
            </a:pPr>
            <a:endParaRPr lang="cs-CZ" sz="1800" dirty="0"/>
          </a:p>
          <a:p>
            <a:pPr marL="285750" lvl="1" indent="-285750">
              <a:spcAft>
                <a:spcPts val="600"/>
              </a:spcAft>
              <a:buClrTx/>
            </a:pPr>
            <a:endParaRPr lang="cs-CZ" sz="1800" b="0" dirty="0"/>
          </a:p>
          <a:p>
            <a:pPr marL="285750" lvl="1" indent="-285750">
              <a:spcAft>
                <a:spcPts val="600"/>
              </a:spcAft>
              <a:buClrTx/>
            </a:pPr>
            <a:r>
              <a:rPr lang="cs-CZ" sz="1800" dirty="0" err="1"/>
              <a:t>desalinace</a:t>
            </a:r>
            <a:r>
              <a:rPr lang="cs-CZ" sz="1800" dirty="0"/>
              <a:t> ponorem na 14 dní</a:t>
            </a: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36</a:t>
            </a:fld>
            <a:endParaRPr lang="cs-CZ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067671"/>
              </p:ext>
            </p:extLst>
          </p:nvPr>
        </p:nvGraphicFramePr>
        <p:xfrm>
          <a:off x="827584" y="4293096"/>
          <a:ext cx="7128793" cy="1512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80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8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8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02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8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 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Chloridy Cl</a:t>
                      </a:r>
                      <a:r>
                        <a:rPr lang="cs-CZ" sz="1500" baseline="30000">
                          <a:effectLst/>
                        </a:rPr>
                        <a:t>-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Dusičnany NO</a:t>
                      </a:r>
                      <a:r>
                        <a:rPr lang="cs-CZ" sz="1500" baseline="-25000">
                          <a:effectLst/>
                        </a:rPr>
                        <a:t>3</a:t>
                      </a:r>
                      <a:r>
                        <a:rPr lang="cs-CZ" sz="1500" baseline="30000">
                          <a:effectLst/>
                        </a:rPr>
                        <a:t>-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Sírany SO</a:t>
                      </a:r>
                      <a:r>
                        <a:rPr lang="cs-CZ" sz="1500" baseline="-25000">
                          <a:effectLst/>
                        </a:rPr>
                        <a:t>4</a:t>
                      </a:r>
                      <a:r>
                        <a:rPr lang="cs-CZ" sz="1500" baseline="30000">
                          <a:effectLst/>
                        </a:rPr>
                        <a:t>2-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Obsah v mg/kg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1292,8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1407,7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6781,7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Obsah v %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0,13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0,14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0,68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Stupeň zasolení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zvýšený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zvýšený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zvýšený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9994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6164138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Hlava sochy sv. Jana Nepomuckého (Josefov)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petrografická analýza – PPL (nahoře) a XPL (dole)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37</a:t>
            </a:fld>
            <a:endParaRPr lang="cs-CZ"/>
          </a:p>
        </p:txBody>
      </p:sp>
      <p:pic>
        <p:nvPicPr>
          <p:cNvPr id="2051" name="Obrázek 64" descr="Popis: f-3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7" y="2204864"/>
            <a:ext cx="17716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Obrázek 65" descr="Popis: f-5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356" y="2204864"/>
            <a:ext cx="17811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ázek 66" descr="Popis: f-8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17716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521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63757" y="4644715"/>
            <a:ext cx="57679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Obr. 1– uprostřed snímku muskovit vedle </a:t>
            </a:r>
            <a:r>
              <a:rPr kumimoji="0" lang="cs-CZ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poloostrohranných</a:t>
            </a:r>
            <a:r>
              <a:rPr kumimoji="0" lang="cs-CZ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zrn křemene, 2 – uprostřed úlomek </a:t>
            </a:r>
            <a:r>
              <a:rPr kumimoji="0" lang="cs-CZ" sz="140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metakvarcitu</a:t>
            </a:r>
            <a:r>
              <a:rPr kumimoji="0" lang="cs-CZ" sz="14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, 3 – železitý tmel</a:t>
            </a:r>
            <a:endParaRPr kumimoji="0" lang="cs-CZ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8927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dirty="0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136904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Hlava sochy sv. Jana Nepomuckého (Josefov)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čištění – za sucha, za mokra a za mokra s přídavkem saponátu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odstranění lepených spojů – nepodařilo 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odstranění doplňku – mechanicky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konsolidace – prostředek </a:t>
            </a:r>
            <a:r>
              <a:rPr lang="cs-CZ" sz="1800" b="0" dirty="0" err="1"/>
              <a:t>Silex</a:t>
            </a:r>
            <a:r>
              <a:rPr lang="cs-CZ" sz="1800" b="0" dirty="0"/>
              <a:t> OH-100 (KEIM) na bázi </a:t>
            </a:r>
            <a:r>
              <a:rPr lang="cs-CZ" sz="1800" b="0" dirty="0" err="1"/>
              <a:t>organokřemičitanů</a:t>
            </a:r>
            <a:r>
              <a:rPr lang="cs-CZ" sz="1800" b="0" dirty="0"/>
              <a:t>, před aplikací byl povrch mírně navlhčen, nátěr cca 10x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modelace doplňku z keramické hlíny, tvorba </a:t>
            </a:r>
            <a:r>
              <a:rPr lang="cs-CZ" sz="1800" b="0" dirty="0" err="1"/>
              <a:t>lukoprenové</a:t>
            </a:r>
            <a:r>
              <a:rPr lang="cs-CZ" sz="1800" b="0" dirty="0"/>
              <a:t> a sádrové formy, tvorba odlitku z umělého kamene (750 g jemnozrnného písku, 250 g kamenné moučky, 250 g bílého cementu a 218,75 g roztoku disperze o ředění 1 : 10 objemových dílů s destilovanou vodou, 6,25 g pigmentu </a:t>
            </a:r>
            <a:r>
              <a:rPr lang="cs-CZ" sz="1800" b="0" dirty="0" err="1"/>
              <a:t>Lichter</a:t>
            </a:r>
            <a:r>
              <a:rPr lang="cs-CZ" sz="1800" b="0" dirty="0"/>
              <a:t> </a:t>
            </a:r>
            <a:r>
              <a:rPr lang="cs-CZ" sz="1800" b="0" dirty="0" err="1"/>
              <a:t>Ocker</a:t>
            </a:r>
            <a:r>
              <a:rPr lang="cs-CZ" sz="1800" b="0" dirty="0"/>
              <a:t>, 6,25 g pigmentu </a:t>
            </a:r>
            <a:r>
              <a:rPr lang="cs-CZ" sz="1800" b="0" dirty="0" err="1"/>
              <a:t>Goldocker</a:t>
            </a:r>
            <a:r>
              <a:rPr lang="cs-CZ" sz="1800" b="0" dirty="0"/>
              <a:t> </a:t>
            </a:r>
            <a:r>
              <a:rPr lang="cs-CZ" sz="1800" b="0" dirty="0" err="1"/>
              <a:t>hell</a:t>
            </a:r>
            <a:r>
              <a:rPr lang="cs-CZ" sz="1800" b="0" dirty="0"/>
              <a:t> a 6,25 g pigmentu </a:t>
            </a:r>
            <a:r>
              <a:rPr lang="cs-CZ" sz="1800" b="0" dirty="0" err="1"/>
              <a:t>Dunkler</a:t>
            </a:r>
            <a:r>
              <a:rPr lang="cs-CZ" sz="1800" b="0" dirty="0"/>
              <a:t> </a:t>
            </a:r>
            <a:r>
              <a:rPr lang="cs-CZ" sz="1800" b="0" dirty="0" err="1"/>
              <a:t>Ocker</a:t>
            </a:r>
            <a:r>
              <a:rPr lang="cs-CZ" sz="1800" b="0" dirty="0"/>
              <a:t> </a:t>
            </a:r>
            <a:r>
              <a:rPr lang="cs-CZ" sz="1800" b="0" dirty="0" err="1"/>
              <a:t>deutsch</a:t>
            </a:r>
            <a:r>
              <a:rPr lang="cs-CZ" sz="1800" b="0" dirty="0"/>
              <a:t>), zabroušení doplňku smirkovým papírem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tmelení – použita směs jako pro tvorbu doplňku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 dirty="0"/>
              <a:t>lepení – dispe</a:t>
            </a:r>
            <a:r>
              <a:rPr lang="en-US" sz="1800" b="0" dirty="0"/>
              <a:t>r</a:t>
            </a:r>
            <a:r>
              <a:rPr lang="cs-CZ" sz="1800" b="0" dirty="0"/>
              <a:t>zní polyvinylacetátové lepidlo Herkules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38</a:t>
            </a:fld>
            <a:endParaRPr lang="cs-CZ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521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169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 dirty="0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136904" cy="5112568"/>
          </a:xfrm>
        </p:spPr>
        <p:txBody>
          <a:bodyPr>
            <a:normAutofit/>
          </a:bodyPr>
          <a:lstStyle/>
          <a:p>
            <a:r>
              <a:rPr lang="cs-CZ" sz="1800" b="0" cap="small" dirty="0"/>
              <a:t>Hlava sochy sv. Jana Nepomuckého (Josefov)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 dirty="0"/>
          </a:p>
          <a:p>
            <a:endParaRPr lang="cs-CZ" sz="18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/>
          </a:p>
          <a:p>
            <a:pPr marL="800100" lvl="1" indent="-342900"/>
            <a:endParaRPr lang="cs-CZ" sz="1800" b="0" dirty="0"/>
          </a:p>
          <a:p>
            <a:pPr marL="800100" lvl="1" indent="-342900"/>
            <a:endParaRPr lang="cs-CZ" sz="16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39</a:t>
            </a:fld>
            <a:endParaRPr lang="cs-CZ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838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521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260065"/>
            <a:ext cx="7920000" cy="318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65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Kámen jako materiál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5328592"/>
          </a:xfrm>
        </p:spPr>
        <p:txBody>
          <a:bodyPr>
            <a:normAutofit/>
          </a:bodyPr>
          <a:lstStyle/>
          <a:p>
            <a:r>
              <a:rPr lang="cs-CZ" b="0" cap="small"/>
              <a:t>Opuka</a:t>
            </a:r>
            <a:endParaRPr lang="cs-CZ" b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sedimentární hornina, písčitý slínovec </a:t>
            </a:r>
            <a:br>
              <a:rPr lang="cs-CZ" sz="1800" b="0"/>
            </a:br>
            <a:r>
              <a:rPr lang="cs-CZ" sz="1800" b="0"/>
              <a:t>s podílem biogenního křemene, dalšími </a:t>
            </a:r>
            <a:br>
              <a:rPr lang="cs-CZ" sz="1800" b="0"/>
            </a:br>
            <a:r>
              <a:rPr lang="cs-CZ" sz="1800" b="0"/>
              <a:t>složkami jsou především kalcit a živce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>
                <a:sym typeface="Wingdings" pitchFamily="2" charset="2"/>
              </a:rPr>
              <a:t>velmi dobře zpracovatelná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>
                <a:sym typeface="Wingdings" pitchFamily="2" charset="2"/>
              </a:rPr>
              <a:t>barva dle příměsí</a:t>
            </a:r>
            <a:endParaRPr lang="cs-CZ" sz="180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>
                <a:sym typeface="Wingdings" pitchFamily="2" charset="2"/>
              </a:rPr>
              <a:t>ČR: Bílá hora (Praha), Bílé stráně </a:t>
            </a:r>
            <a:br>
              <a:rPr lang="cs-CZ" sz="1800" b="0">
                <a:sym typeface="Wingdings" pitchFamily="2" charset="2"/>
              </a:rPr>
            </a:br>
            <a:r>
              <a:rPr lang="cs-CZ" sz="1800" b="0">
                <a:sym typeface="Wingdings" pitchFamily="2" charset="2"/>
              </a:rPr>
              <a:t>(Litoměřicko)</a:t>
            </a:r>
          </a:p>
          <a:p>
            <a:endParaRPr lang="cs-CZ" sz="1800" b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>
              <a:sym typeface="Wingdings" pitchFamily="2" charset="2"/>
            </a:endParaRPr>
          </a:p>
          <a:p>
            <a:r>
              <a:rPr lang="cs-CZ" sz="1800" b="0">
                <a:sym typeface="Wingdings" pitchFamily="2" charset="2"/>
              </a:rPr>
              <a:t>                                                                                                                 </a:t>
            </a:r>
          </a:p>
          <a:p>
            <a:endParaRPr lang="cs-CZ" sz="1800" b="0">
              <a:sym typeface="Wingdings" pitchFamily="2" charset="2"/>
            </a:endParaRPr>
          </a:p>
          <a:p>
            <a:pPr algn="r"/>
            <a:r>
              <a:rPr lang="cs-CZ" sz="1800" b="0">
                <a:solidFill>
                  <a:schemeClr val="tx2"/>
                </a:solidFill>
                <a:sym typeface="Wingdings" pitchFamily="2" charset="2"/>
              </a:rPr>
              <a:t>  Kamenná hlava z Mšeckých Žehrovic [2]</a:t>
            </a:r>
            <a:endParaRPr lang="cs-CZ" sz="1800" b="0" dirty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2" t="7363" r="6890" b="7065"/>
          <a:stretch/>
        </p:blipFill>
        <p:spPr>
          <a:xfrm>
            <a:off x="5025359" y="1556792"/>
            <a:ext cx="3325396" cy="432000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1108F1A3-3E80-49F4-9C48-98C8604C0E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8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622"/>
    </mc:Choice>
    <mc:Fallback>
      <p:transition spd="slow" advTm="106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5112568"/>
          </a:xfrm>
        </p:spPr>
        <p:txBody>
          <a:bodyPr>
            <a:normAutofit fontScale="92500" lnSpcReduction="10000"/>
          </a:bodyPr>
          <a:lstStyle/>
          <a:p>
            <a:r>
              <a:rPr lang="cs-CZ" sz="1800" b="0" cap="small"/>
              <a:t>Sousoší Géniů (Národní muzeum, Praha)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autor: Antonín Popp, osazeno: 1899, </a:t>
            </a:r>
            <a:br>
              <a:rPr lang="cs-CZ" sz="1800" b="0"/>
            </a:br>
            <a:r>
              <a:rPr lang="cs-CZ" sz="1800" b="0"/>
              <a:t>materiál: hořický pískovec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dvě nadživotní postavy okřídlených </a:t>
            </a:r>
            <a:br>
              <a:rPr lang="cs-CZ" sz="1800" b="0"/>
            </a:br>
            <a:r>
              <a:rPr lang="cs-CZ" sz="1800" b="0"/>
              <a:t>chlapeckých Géniů nesoucích v rukou </a:t>
            </a:r>
            <a:br>
              <a:rPr lang="cs-CZ" sz="1800" b="0"/>
            </a:br>
            <a:r>
              <a:rPr lang="cs-CZ" sz="1800" b="0"/>
              <a:t>svatováclavskou korunu a atributy v </a:t>
            </a:r>
            <a:br>
              <a:rPr lang="cs-CZ" sz="1800" b="0"/>
            </a:br>
            <a:r>
              <a:rPr lang="cs-CZ" sz="1800" b="0"/>
              <a:t>podobě pochodně a vavřínového věnce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originál sestaven ze dvou bloků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ovlivněno událostmi z roku 1945 a 1968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začátek restaurování 2005, deinstalováno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2006 pro statické problémy                                                                              [9]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tvorba sekané kopie z jednoho bloku božanovského pískovce tečkovací metodou (trvala 5 let), která je umístěna na původní místo, originál je nyní instalován v interiéru muzea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>
                <a:solidFill>
                  <a:schemeClr val="tx2"/>
                </a:solidFill>
                <a:hlinkClick r:id="rId2" tooltip="Odkaz pro sdílení"/>
              </a:rPr>
              <a:t>https://youtu.be/3SoOgQUNWo4</a:t>
            </a:r>
            <a:endParaRPr lang="cs-CZ" sz="1800" b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cap="small"/>
          </a:p>
          <a:p>
            <a:endParaRPr lang="cs-CZ" sz="1800" b="0" cap="small"/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40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8" b="19260"/>
          <a:stretch/>
        </p:blipFill>
        <p:spPr>
          <a:xfrm>
            <a:off x="5004048" y="1412776"/>
            <a:ext cx="3060000" cy="328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9850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5517232"/>
          </a:xfrm>
        </p:spPr>
        <p:txBody>
          <a:bodyPr>
            <a:normAutofit/>
          </a:bodyPr>
          <a:lstStyle/>
          <a:p>
            <a:r>
              <a:rPr lang="cs-CZ" sz="1800" b="0" cap="small"/>
              <a:t>Socha Marthy Millerové (Uničov)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osazeno: 1913, materiál: carrarský mramor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náhrobní socha dcery místního lékaře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očištění </a:t>
            </a:r>
            <a:r>
              <a:rPr lang="cs-CZ" sz="1800" b="0">
                <a:sym typeface="Wingdings" panose="05000000000000000000" pitchFamily="2" charset="2"/>
              </a:rPr>
              <a:t> odstranění drobných prasklin </a:t>
            </a:r>
            <a:br>
              <a:rPr lang="cs-CZ" sz="1800" b="0">
                <a:sym typeface="Wingdings" panose="05000000000000000000" pitchFamily="2" charset="2"/>
              </a:rPr>
            </a:br>
            <a:r>
              <a:rPr lang="cs-CZ" sz="1800" b="0">
                <a:sym typeface="Wingdings" panose="05000000000000000000" pitchFamily="2" charset="2"/>
              </a:rPr>
              <a:t> doplnění palce na noze pod drapérií</a:t>
            </a:r>
            <a:endParaRPr lang="cs-CZ" sz="1800" b="0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r>
              <a:rPr lang="cs-CZ" sz="1800" b="0" cap="small"/>
              <a:t>                                                                                                                         [10]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41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02"/>
          <a:stretch/>
        </p:blipFill>
        <p:spPr>
          <a:xfrm>
            <a:off x="5329877" y="188640"/>
            <a:ext cx="2842243" cy="334613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725016"/>
            <a:ext cx="4316628" cy="2880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96" b="2755"/>
          <a:stretch/>
        </p:blipFill>
        <p:spPr>
          <a:xfrm>
            <a:off x="5329877" y="3700811"/>
            <a:ext cx="284224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023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496944" cy="5517232"/>
          </a:xfrm>
        </p:spPr>
        <p:txBody>
          <a:bodyPr>
            <a:normAutofit/>
          </a:bodyPr>
          <a:lstStyle/>
          <a:p>
            <a:r>
              <a:rPr lang="cs-CZ" sz="1800" b="0" cap="small"/>
              <a:t>Čtyři roční období (Valtice) - kopie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autor: Daniel Daubner, osazeno: 2017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umístění na balustrádě mostu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barokní originály zničeny po válce</a:t>
            </a:r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endParaRPr lang="cs-CZ" sz="1800" b="0" cap="small"/>
          </a:p>
          <a:p>
            <a:r>
              <a:rPr lang="cs-CZ" sz="1800" b="0" cap="small"/>
              <a:t>                                                                                                                         [11]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/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42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3" r="19502"/>
          <a:stretch/>
        </p:blipFill>
        <p:spPr>
          <a:xfrm>
            <a:off x="5050667" y="909040"/>
            <a:ext cx="3121453" cy="288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16" y="3310618"/>
            <a:ext cx="3840000" cy="2880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20" y="4109818"/>
            <a:ext cx="3121200" cy="208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641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Příklady z praxe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4608512" cy="5517232"/>
          </a:xfrm>
        </p:spPr>
        <p:txBody>
          <a:bodyPr>
            <a:normAutofit/>
          </a:bodyPr>
          <a:lstStyle/>
          <a:p>
            <a:r>
              <a:rPr lang="cs-CZ" sz="1800" b="0" cap="small"/>
              <a:t>Nový židovský hřbitov (Praha)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obnova 480 náhrobků a 3 hrobek (celkem 27000 náhrobků)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jsou zde pohřbeni např. Franz Kafka, Ota Pavel, Jiří Orten či Arnošt Lustig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zhroucení náhrobních kamenů zapříčiňují nejčastěji kořeny stromů i popínavý břečťan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financováno z norských grantů</a:t>
            </a:r>
          </a:p>
          <a:p>
            <a:endParaRPr lang="cs-CZ" sz="1800" b="0"/>
          </a:p>
          <a:p>
            <a:endParaRPr lang="cs-CZ" sz="1800" b="0"/>
          </a:p>
          <a:p>
            <a:endParaRPr lang="cs-CZ" sz="1800" b="0"/>
          </a:p>
          <a:p>
            <a:endParaRPr lang="cs-CZ" sz="1800" b="0"/>
          </a:p>
          <a:p>
            <a:r>
              <a:rPr lang="cs-CZ" sz="1800" b="0"/>
              <a:t>                                                               [12]</a:t>
            </a:r>
          </a:p>
          <a:p>
            <a:pPr marL="800100" lvl="1" indent="-342900"/>
            <a:endParaRPr lang="cs-CZ" sz="1800" b="0"/>
          </a:p>
          <a:p>
            <a:pPr marL="800100" lvl="1" indent="-342900"/>
            <a:endParaRPr lang="cs-CZ" sz="1600" b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43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62"/>
          <a:stretch/>
        </p:blipFill>
        <p:spPr>
          <a:xfrm>
            <a:off x="5004048" y="476672"/>
            <a:ext cx="3240360" cy="58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819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5229200"/>
            <a:ext cx="7283152" cy="1371600"/>
          </a:xfrm>
        </p:spPr>
        <p:txBody>
          <a:bodyPr/>
          <a:lstStyle/>
          <a:p>
            <a:r>
              <a:rPr lang="cs-CZ"/>
              <a:t>Děkuji za pozornost.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86763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Zdroje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7848872" cy="5517232"/>
          </a:xfrm>
        </p:spPr>
        <p:txBody>
          <a:bodyPr>
            <a:normAutofit/>
          </a:bodyPr>
          <a:lstStyle/>
          <a:p>
            <a:r>
              <a:rPr lang="en-US" sz="1400" b="0" dirty="0"/>
              <a:t>BERCERRA J. et al. </a:t>
            </a:r>
            <a:r>
              <a:rPr lang="en-US" sz="1400" b="0" i="1" dirty="0"/>
              <a:t>Evaluation of the applicability of nano-biocide treatments on limestones used in cultural heritage. </a:t>
            </a:r>
            <a:r>
              <a:rPr lang="en-US" sz="1400" b="0" dirty="0"/>
              <a:t>Journal of Cultural Heritage, 38 (2019), 126-135.</a:t>
            </a:r>
            <a:endParaRPr lang="en-US" sz="1400" b="0" i="1" dirty="0"/>
          </a:p>
          <a:p>
            <a:r>
              <a:rPr lang="cs-CZ" sz="1400" b="0" dirty="0"/>
              <a:t>DOEHNE, E., PRICE, C. A. </a:t>
            </a:r>
            <a:r>
              <a:rPr lang="cs-CZ" sz="1400" b="0" i="1" dirty="0"/>
              <a:t>Stone Conservation: An Overview of Current Research</a:t>
            </a:r>
            <a:r>
              <a:rPr lang="cs-CZ" sz="1400" b="0" dirty="0"/>
              <a:t>. 2nd edition. Los Angeles: The Getty Conservation Institute, 2010. ISBN 978-1-60606-046-9.</a:t>
            </a:r>
          </a:p>
          <a:p>
            <a:r>
              <a:rPr lang="cs-CZ" sz="1400" b="0" dirty="0"/>
              <a:t>GREGEROVÁ, M., FOJT, B., VÁVRA, V. </a:t>
            </a:r>
            <a:r>
              <a:rPr lang="cs-CZ" sz="1400" b="0" i="1" dirty="0"/>
              <a:t>Mikroskopie horninotvorných </a:t>
            </a:r>
            <a:br>
              <a:rPr lang="cs-CZ" sz="1400" b="0" i="1" dirty="0"/>
            </a:br>
            <a:r>
              <a:rPr lang="cs-CZ" sz="1400" b="0" i="1" dirty="0"/>
              <a:t>a technických minerálů</a:t>
            </a:r>
            <a:r>
              <a:rPr lang="cs-CZ" sz="1400" b="0" dirty="0"/>
              <a:t>. Brno: Moravské zemské muzeum, Masarykova univerzita, 2002. ISBN 80-7028-195-2.</a:t>
            </a:r>
          </a:p>
          <a:p>
            <a:r>
              <a:rPr lang="cs-CZ" sz="1400" b="0" dirty="0"/>
              <a:t>HOLZBECHER, Z., CHURÁČEK, J. a kol. </a:t>
            </a:r>
            <a:r>
              <a:rPr lang="cs-CZ" sz="1400" b="0" i="1" dirty="0"/>
              <a:t>Analytická chemie</a:t>
            </a:r>
            <a:r>
              <a:rPr lang="cs-CZ" sz="1400" b="0" dirty="0"/>
              <a:t>. 1. vyd. Praha: Státní nakladatelství technické literatury, 1987. </a:t>
            </a:r>
          </a:p>
          <a:p>
            <a:r>
              <a:rPr lang="cs-CZ" sz="1400" b="0" dirty="0"/>
              <a:t>KOPECKÁ, I. a kol. </a:t>
            </a:r>
            <a:r>
              <a:rPr lang="cs-CZ" sz="1400" b="0" i="1" dirty="0"/>
              <a:t>Preventivní péče o historické objekty a sbírky v nich uložené</a:t>
            </a:r>
            <a:r>
              <a:rPr lang="cs-CZ" sz="1400" b="0" dirty="0"/>
              <a:t>. Praha: Státní ústav památkové péče, 2002. ISBN 80-86234-28-2.</a:t>
            </a:r>
          </a:p>
          <a:p>
            <a:r>
              <a:rPr lang="cs-CZ" sz="1400" b="0" dirty="0"/>
              <a:t>LEDEREROVÁ, J. a kol. </a:t>
            </a:r>
            <a:r>
              <a:rPr lang="cs-CZ" sz="1400" b="0" i="1" dirty="0"/>
              <a:t>Biokorozní vlivy na stavební díla.</a:t>
            </a:r>
            <a:r>
              <a:rPr lang="cs-CZ" sz="1400" b="0" dirty="0"/>
              <a:t> 1. vyd. Praha: Silikátový svaz pro Výzkumný ústav stavebních hmot, a.s., 2009. ISBN 978-80-86821-50-4.</a:t>
            </a:r>
          </a:p>
          <a:p>
            <a:r>
              <a:rPr lang="cs-CZ" sz="1400" b="0" dirty="0"/>
              <a:t>MLEZIVA J., KÁLAL, K. </a:t>
            </a:r>
            <a:r>
              <a:rPr lang="cs-CZ" sz="1400" b="0" i="1" dirty="0"/>
              <a:t>Základy makromolekulární chemie</a:t>
            </a:r>
            <a:r>
              <a:rPr lang="cs-CZ" sz="1400" b="0" dirty="0"/>
              <a:t>. Praha: Státní nakladatelství technické literatury, 1986.</a:t>
            </a:r>
          </a:p>
          <a:p>
            <a:r>
              <a:rPr lang="cs-CZ" sz="1400" b="0" dirty="0"/>
              <a:t>NIKITIN, M. K., MEL’NIKOVA, E. P. </a:t>
            </a:r>
            <a:r>
              <a:rPr lang="cs-CZ" sz="1400" b="0" i="1" dirty="0"/>
              <a:t>Chemie v konzervátorské a restaurátorské praxi</a:t>
            </a:r>
            <a:r>
              <a:rPr lang="cs-CZ" sz="1400" b="0" dirty="0"/>
              <a:t>. Brno: Masarykova univerzita, 2003. ISBN 80-210-3062-3.</a:t>
            </a:r>
          </a:p>
          <a:p>
            <a:r>
              <a:rPr lang="cs-CZ" sz="1400" b="0" dirty="0"/>
              <a:t>OSTEN, M. </a:t>
            </a:r>
            <a:r>
              <a:rPr lang="cs-CZ" sz="1400" b="0" i="1" dirty="0"/>
              <a:t>Práce s lepidly a tmely</a:t>
            </a:r>
            <a:r>
              <a:rPr lang="cs-CZ" sz="1400" b="0" dirty="0"/>
              <a:t>. 1. vyd. Praha: Státní nakladatelství technické literatury, 1975.</a:t>
            </a:r>
          </a:p>
          <a:p>
            <a:r>
              <a:rPr lang="cs-CZ" sz="1400" b="0" dirty="0"/>
              <a:t>POSPÍŠILOVÁ, E. </a:t>
            </a:r>
            <a:r>
              <a:rPr lang="cs-CZ" sz="1400" b="0" i="1" dirty="0"/>
              <a:t>Konzervace a restaurování pískovcového artefaktu</a:t>
            </a:r>
            <a:r>
              <a:rPr lang="cs-CZ" sz="1400" b="0" dirty="0"/>
              <a:t>. Brno, 2013.</a:t>
            </a:r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400" b="0" dirty="0"/>
          </a:p>
          <a:p>
            <a:pPr marL="800100" lvl="1" indent="-342900"/>
            <a:endParaRPr lang="cs-CZ" sz="1400" b="0" dirty="0"/>
          </a:p>
          <a:p>
            <a:pPr marL="800100" lvl="1" indent="-342900"/>
            <a:endParaRPr lang="cs-CZ" sz="14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958584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Zdroje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7848872" cy="5112568"/>
          </a:xfrm>
        </p:spPr>
        <p:txBody>
          <a:bodyPr>
            <a:normAutofit lnSpcReduction="10000"/>
          </a:bodyPr>
          <a:lstStyle/>
          <a:p>
            <a:r>
              <a:rPr lang="cs-CZ" sz="1400" b="0" dirty="0"/>
              <a:t>SEJKORA, J., KOUŘIMSKÝ, J. </a:t>
            </a:r>
            <a:r>
              <a:rPr lang="cs-CZ" sz="1400" b="0" i="1" dirty="0"/>
              <a:t>Atlas minerálů České a Slovenské republiky</a:t>
            </a:r>
            <a:r>
              <a:rPr lang="cs-CZ" sz="1400" b="0" dirty="0"/>
              <a:t>. </a:t>
            </a:r>
            <a:br>
              <a:rPr lang="cs-CZ" sz="1400" b="0" dirty="0"/>
            </a:br>
            <a:r>
              <a:rPr lang="cs-CZ" sz="1400" b="0" dirty="0"/>
              <a:t>1. vyd. Praha: Academia, 2005. ISBN 978-80-200-1682-9.</a:t>
            </a:r>
          </a:p>
          <a:p>
            <a:r>
              <a:rPr lang="cs-CZ" sz="1400" b="0" dirty="0"/>
              <a:t>SELUCKÁ, A., GROSSMANNOVÁ, H., MAZÍK. M. </a:t>
            </a:r>
            <a:r>
              <a:rPr lang="cs-CZ" sz="1400" b="0" i="1" dirty="0"/>
              <a:t>Preventivní konzervace: Moderní postupy a technologie</a:t>
            </a:r>
            <a:r>
              <a:rPr lang="cs-CZ" sz="1400" b="0" dirty="0"/>
              <a:t>. Brno: Jihomoravský kraj, Technické muzeum v Brně, 2014.</a:t>
            </a:r>
          </a:p>
          <a:p>
            <a:r>
              <a:rPr lang="cs-CZ" sz="1400" b="0" dirty="0"/>
              <a:t>ŠEDÝ, V. </a:t>
            </a:r>
            <a:r>
              <a:rPr lang="cs-CZ" sz="1400" b="0" i="1" dirty="0"/>
              <a:t>Sochařské řemeslo, základ sochařského umění.</a:t>
            </a:r>
            <a:r>
              <a:rPr lang="cs-CZ" sz="1400" b="0" dirty="0"/>
              <a:t> 1. vyd. Praha: Státní nakladatelství krásné literatury, hudby a umění, 1953. </a:t>
            </a:r>
          </a:p>
          <a:p>
            <a:r>
              <a:rPr lang="cs-CZ" sz="1400" b="0" dirty="0"/>
              <a:t>TEPLÝ, B. </a:t>
            </a:r>
            <a:r>
              <a:rPr lang="cs-CZ" sz="1400" b="0" i="1" dirty="0"/>
              <a:t>Konzervování a restaurování kamene</a:t>
            </a:r>
            <a:r>
              <a:rPr lang="cs-CZ" sz="1400" b="0" dirty="0"/>
              <a:t>. 1. vyd. Hořice v Podkrkonoší: Nadace střední průmyslové školy kamenické a sochařské, 1997. </a:t>
            </a:r>
          </a:p>
          <a:p>
            <a:r>
              <a:rPr lang="cs-CZ" sz="1400" b="0" dirty="0"/>
              <a:t>ZELINGER, J. a kol. </a:t>
            </a:r>
            <a:r>
              <a:rPr lang="cs-CZ" sz="1400" b="0" i="1" dirty="0"/>
              <a:t>Chemie v práci konzervátora a restaurátora</a:t>
            </a:r>
            <a:r>
              <a:rPr lang="cs-CZ" sz="1400" b="0" dirty="0"/>
              <a:t>. 2. vyd. Praha: Academia, nakladatelství Československé akademie věd, 1987. </a:t>
            </a:r>
          </a:p>
          <a:p>
            <a:r>
              <a:rPr lang="cs-CZ" sz="1400" b="0" cap="small" dirty="0">
                <a:hlinkClick r:id="rId2"/>
              </a:rPr>
              <a:t>http://www.geology.cz/aplikace/encyklopedie/term.pl?piskovec</a:t>
            </a:r>
            <a:endParaRPr lang="cs-CZ" sz="1400" b="0" cap="small" dirty="0"/>
          </a:p>
          <a:p>
            <a:r>
              <a:rPr lang="cs-CZ" sz="1400" b="0" cap="small" dirty="0">
                <a:hlinkClick r:id="rId3"/>
              </a:rPr>
              <a:t>http://atlas.horniny.sci.muni.cz/sedimentarni/piskovec.html</a:t>
            </a:r>
            <a:endParaRPr lang="cs-CZ" sz="1400" b="0" cap="small" dirty="0"/>
          </a:p>
          <a:p>
            <a:r>
              <a:rPr lang="cs-CZ" sz="1400" b="0" cap="small" dirty="0">
                <a:hlinkClick r:id="rId4"/>
              </a:rPr>
              <a:t>http://www.geology.cz/aplikace/encyklopedie/term.pl?opuka</a:t>
            </a:r>
            <a:endParaRPr lang="cs-CZ" sz="1400" b="0" cap="small" dirty="0"/>
          </a:p>
          <a:p>
            <a:r>
              <a:rPr lang="cs-CZ" sz="1400" b="0" cap="small" dirty="0">
                <a:hlinkClick r:id="rId5"/>
              </a:rPr>
              <a:t>http://www.geology.cz/aplikace/encyklopedie/term.pl?vapenec</a:t>
            </a:r>
            <a:endParaRPr lang="cs-CZ" sz="1400" b="0" cap="small" dirty="0"/>
          </a:p>
          <a:p>
            <a:r>
              <a:rPr lang="cs-CZ" sz="1400" b="0" cap="small" dirty="0">
                <a:hlinkClick r:id="rId6"/>
              </a:rPr>
              <a:t>http://atlas.horniny.sci.muni.cz/metamorfovane/mramor.html</a:t>
            </a:r>
            <a:endParaRPr lang="cs-CZ" sz="1400" b="0" cap="small" dirty="0"/>
          </a:p>
          <a:p>
            <a:r>
              <a:rPr lang="cs-CZ" sz="1400" b="0" cap="small" dirty="0">
                <a:hlinkClick r:id="rId7"/>
              </a:rPr>
              <a:t>http://www.geology.cz/aplikace/encyklopedie/term.pl?granit</a:t>
            </a:r>
            <a:endParaRPr lang="cs-CZ" sz="1400" b="0" cap="small" dirty="0"/>
          </a:p>
          <a:p>
            <a:r>
              <a:rPr lang="cs-CZ" sz="1400" b="0" u="sng" cap="small" dirty="0">
                <a:hlinkClick r:id="rId8"/>
              </a:rPr>
              <a:t>http://old.vscht.cz/met/stranky/vyuka/predmety/koroze_materialu_pro_restauratory/kadm/pdf/2_4.pdf</a:t>
            </a:r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sz="1400" b="0" dirty="0"/>
          </a:p>
          <a:p>
            <a:pPr marL="800100" lvl="1" indent="-342900"/>
            <a:endParaRPr lang="cs-CZ" sz="1400" b="0" dirty="0"/>
          </a:p>
          <a:p>
            <a:pPr marL="800100" lvl="1" indent="-342900"/>
            <a:endParaRPr lang="cs-CZ" sz="14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8169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47</a:t>
            </a:fld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619944" y="4130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Zdroje obrázků</a:t>
            </a:r>
            <a:endParaRPr lang="en-US" cap="small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619944" y="1122629"/>
            <a:ext cx="7992888" cy="5517232"/>
          </a:xfrm>
        </p:spPr>
        <p:txBody>
          <a:bodyPr>
            <a:noAutofit/>
          </a:bodyPr>
          <a:lstStyle/>
          <a:p>
            <a:r>
              <a:rPr lang="cs-CZ" sz="1400" b="0" cap="small" dirty="0"/>
              <a:t>[1] </a:t>
            </a:r>
            <a:r>
              <a:rPr lang="cs-CZ" sz="1400" b="0" cap="small" dirty="0">
                <a:hlinkClick r:id="rId2"/>
              </a:rPr>
              <a:t>http://www.geology.cz/aplikace/encyklopedie/term.pl?o=156</a:t>
            </a:r>
            <a:endParaRPr lang="cs-CZ" sz="1400" b="0" cap="small" dirty="0"/>
          </a:p>
          <a:p>
            <a:r>
              <a:rPr lang="cs-CZ" sz="1400" b="0" cap="small" dirty="0"/>
              <a:t>[2]</a:t>
            </a:r>
            <a:r>
              <a:rPr lang="cs-CZ" sz="1400" b="0" cap="small" dirty="0">
                <a:hlinkClick r:id="rId3"/>
              </a:rPr>
              <a:t>Https://cs.wikipedia.org/wiki/Kamenn%C3%A1_hlava_z_M%C5%A1eck%C3%BDch_%C5%Bdehrovic</a:t>
            </a:r>
            <a:endParaRPr lang="cs-CZ" sz="1400" b="0" cap="small" dirty="0"/>
          </a:p>
          <a:p>
            <a:r>
              <a:rPr lang="cs-CZ" sz="1400" b="0" cap="small" dirty="0"/>
              <a:t>[3] </a:t>
            </a:r>
            <a:r>
              <a:rPr lang="cs-CZ" sz="1400" b="0" cap="small" dirty="0">
                <a:hlinkClick r:id="rId4"/>
              </a:rPr>
              <a:t>https://mymodernmet.com/michelangelo-david-facts/</a:t>
            </a:r>
            <a:endParaRPr lang="cs-CZ" sz="1400" b="0" cap="small" dirty="0"/>
          </a:p>
          <a:p>
            <a:r>
              <a:rPr lang="cs-CZ" sz="1400" b="0" cap="small" dirty="0"/>
              <a:t>[4] </a:t>
            </a:r>
            <a:r>
              <a:rPr lang="cs-CZ" sz="1400" b="0" cap="small" dirty="0">
                <a:hlinkClick r:id="rId5"/>
              </a:rPr>
              <a:t>http://www.geology.cz/aplikace/encyklopedie/term.pl?granit</a:t>
            </a:r>
            <a:endParaRPr lang="cs-CZ" sz="1400" b="0" cap="small" dirty="0"/>
          </a:p>
          <a:p>
            <a:r>
              <a:rPr lang="cs-CZ" sz="1400" b="0" cap="small" dirty="0"/>
              <a:t>[5] </a:t>
            </a:r>
            <a:r>
              <a:rPr lang="cs-CZ" sz="1400" b="0" cap="small" dirty="0">
                <a:hlinkClick r:id="rId6"/>
              </a:rPr>
              <a:t>https://upload.wikimedia.org/wikipedia/commons/thumb/4/47/Stackhummer--w.jpg/220px-Stackhummer--w.jpg</a:t>
            </a:r>
            <a:endParaRPr lang="cs-CZ" sz="1400" b="0" cap="small" dirty="0"/>
          </a:p>
          <a:p>
            <a:r>
              <a:rPr lang="cs-CZ" sz="1400" b="0" cap="small" dirty="0"/>
              <a:t>[6] </a:t>
            </a:r>
            <a:r>
              <a:rPr lang="cs-CZ" sz="1400" b="0" dirty="0"/>
              <a:t>ŠEDÝ, V. </a:t>
            </a:r>
            <a:r>
              <a:rPr lang="cs-CZ" sz="1400" b="0" i="1" dirty="0"/>
              <a:t>Sochařské řemeslo, základ sochařského umění.</a:t>
            </a:r>
            <a:r>
              <a:rPr lang="cs-CZ" sz="1400" b="0" dirty="0"/>
              <a:t> 1. vyd. Praha: Státní nakladatelství krásné literatury, hudby a umění, 1953. Příloha, obr. 3.</a:t>
            </a:r>
          </a:p>
          <a:p>
            <a:r>
              <a:rPr lang="cs-CZ" sz="1400" b="0" dirty="0"/>
              <a:t>[7] </a:t>
            </a:r>
            <a:r>
              <a:rPr lang="cs-CZ" sz="1400" b="0" cap="small" dirty="0">
                <a:hlinkClick r:id="rId7"/>
              </a:rPr>
              <a:t>https://cdn.pixabay.com/photo/2016/10/23/22/28/gull-1764882_960_720.jpg</a:t>
            </a:r>
            <a:endParaRPr lang="cs-CZ" sz="1400" b="0" cap="small" dirty="0"/>
          </a:p>
          <a:p>
            <a:r>
              <a:rPr lang="cs-CZ" sz="1400" b="0" cap="small" dirty="0"/>
              <a:t>[8] </a:t>
            </a:r>
            <a:r>
              <a:rPr lang="cs-CZ" sz="1400" b="0" cap="small" dirty="0">
                <a:hlinkClick r:id="rId8"/>
              </a:rPr>
              <a:t>http://mineralogie.sci.muni.cz/kap_4_3_optika/epidot.htm</a:t>
            </a:r>
            <a:endParaRPr lang="cs-CZ" sz="1400" b="0" cap="small" dirty="0"/>
          </a:p>
          <a:p>
            <a:r>
              <a:rPr lang="cs-CZ" sz="1400" b="0" cap="small" dirty="0"/>
              <a:t>[9] </a:t>
            </a:r>
            <a:r>
              <a:rPr lang="cs-CZ" sz="1400" b="0" cap="small" dirty="0">
                <a:hlinkClick r:id="rId9"/>
              </a:rPr>
              <a:t>http://www.propamatky.info/cs/zpravodajstvi/hlavni-mesto-praha/opravene-pamatky/sousosi-geniu-se-vratilo-do-historicke-budovy-narodniho-muzea/4191/</a:t>
            </a:r>
            <a:endParaRPr lang="cs-CZ" sz="1400" b="0" cap="small" dirty="0"/>
          </a:p>
          <a:p>
            <a:r>
              <a:rPr lang="cs-CZ" sz="1400" b="0" cap="small" dirty="0"/>
              <a:t>[10] </a:t>
            </a:r>
            <a:r>
              <a:rPr lang="cs-CZ" sz="1400" b="0" cap="small" dirty="0">
                <a:hlinkClick r:id="rId10"/>
              </a:rPr>
              <a:t>http://www.propamatky.info/cs/zpravodajstvi/olomoucky-kraj/opravene-pamatky/nejkrasnejsi-socha-unicovskeho-hrbitova-prosla-obnovou/4127/</a:t>
            </a:r>
            <a:endParaRPr lang="cs-CZ" sz="1400" b="0" cap="small" dirty="0"/>
          </a:p>
          <a:p>
            <a:r>
              <a:rPr lang="cs-CZ" sz="1400" b="0" cap="small" dirty="0"/>
              <a:t>[11] </a:t>
            </a:r>
            <a:r>
              <a:rPr lang="cs-CZ" sz="1400" b="0" cap="small" dirty="0">
                <a:hlinkClick r:id="rId11"/>
              </a:rPr>
              <a:t>http://www.propamatky.info/cs/zpravodajstvi/jihomoravsky-kraj/opravene-pamatky/ve-valticich-byly-umisteny-repliky-baroknich-soch-symbolizujici-ctyri-rocni-obdobi/3904/</a:t>
            </a:r>
            <a:endParaRPr lang="cs-CZ" sz="1400" b="0" cap="small" dirty="0"/>
          </a:p>
          <a:p>
            <a:r>
              <a:rPr lang="cs-CZ" sz="1400" b="0" cap="small" dirty="0"/>
              <a:t>[12] </a:t>
            </a:r>
            <a:r>
              <a:rPr lang="cs-CZ" sz="1400" b="0" cap="small" dirty="0">
                <a:hlinkClick r:id="rId12"/>
              </a:rPr>
              <a:t>http://www.propamatky.info/cs/zpravodajstvi/hlavni-mesto-praha/opravene-pamatky/zidovska-obec-nechala-na-zizkove-obnovit-temer-500-nahrobku/3231/</a:t>
            </a:r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dirty="0"/>
          </a:p>
          <a:p>
            <a:endParaRPr lang="cs-CZ" sz="1400" b="0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b="0" dirty="0"/>
          </a:p>
          <a:p>
            <a:pPr marL="800100" lvl="1" indent="-342900"/>
            <a:endParaRPr lang="cs-CZ" b="0" dirty="0"/>
          </a:p>
          <a:p>
            <a:pPr marL="800100" lvl="1" indent="-342900"/>
            <a:endParaRPr lang="cs-CZ" sz="1800" b="0" dirty="0"/>
          </a:p>
        </p:txBody>
      </p:sp>
    </p:spTree>
    <p:extLst>
      <p:ext uri="{BB962C8B-B14F-4D97-AF65-F5344CB8AC3E}">
        <p14:creationId xmlns:p14="http://schemas.microsoft.com/office/powerpoint/2010/main" val="11333751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48</a:t>
            </a:fld>
            <a:endParaRPr lang="cs-CZ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619944" y="413048"/>
            <a:ext cx="6192688" cy="683994"/>
          </a:xfrm>
        </p:spPr>
        <p:txBody>
          <a:bodyPr>
            <a:normAutofit/>
          </a:bodyPr>
          <a:lstStyle/>
          <a:p>
            <a:r>
              <a:rPr lang="cs-CZ" cap="small"/>
              <a:t>Zdroje obrázků</a:t>
            </a:r>
            <a:endParaRPr lang="en-US" cap="small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611560" y="1268760"/>
            <a:ext cx="7992888" cy="5517232"/>
          </a:xfrm>
        </p:spPr>
        <p:txBody>
          <a:bodyPr>
            <a:noAutofit/>
          </a:bodyPr>
          <a:lstStyle/>
          <a:p>
            <a:r>
              <a:rPr lang="cs-CZ" sz="1400" b="0" cap="small"/>
              <a:t>Nečíslované obrázky vznikly v rámci diplomové práce:</a:t>
            </a:r>
          </a:p>
          <a:p>
            <a:r>
              <a:rPr lang="cs-CZ" sz="1400" b="0"/>
              <a:t>POSPÍŠILOVÁ, E. </a:t>
            </a:r>
            <a:r>
              <a:rPr lang="cs-CZ" sz="1400" b="0" i="1"/>
              <a:t>Konzervace a restaurování pískovcového artefaktu</a:t>
            </a:r>
            <a:r>
              <a:rPr lang="cs-CZ" sz="1400" b="0"/>
              <a:t>. Brno, 2015.</a:t>
            </a:r>
          </a:p>
          <a:p>
            <a:endParaRPr lang="cs-CZ" sz="1400" b="0" cap="small"/>
          </a:p>
          <a:p>
            <a:endParaRPr lang="cs-CZ" sz="1400" b="0" cap="small" dirty="0"/>
          </a:p>
          <a:p>
            <a:endParaRPr lang="cs-CZ" sz="1400" b="0"/>
          </a:p>
          <a:p>
            <a:endParaRPr lang="cs-CZ" sz="1400" b="0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sz="1400" b="0" cap="small" dirty="0"/>
          </a:p>
          <a:p>
            <a:endParaRPr lang="cs-CZ" b="0" cap="small" dirty="0"/>
          </a:p>
          <a:p>
            <a:pPr marL="342900" indent="-342900">
              <a:buFont typeface="Arial" pitchFamily="34" charset="0"/>
              <a:buChar char="•"/>
            </a:pPr>
            <a:endParaRPr lang="cs-CZ" b="0" dirty="0"/>
          </a:p>
          <a:p>
            <a:pPr marL="800100" lvl="1" indent="-342900"/>
            <a:endParaRPr lang="cs-CZ" b="0" dirty="0"/>
          </a:p>
          <a:p>
            <a:pPr marL="800100" lvl="1" indent="-342900"/>
            <a:endParaRPr lang="cs-CZ" sz="1800" b="0" dirty="0"/>
          </a:p>
        </p:txBody>
      </p:sp>
    </p:spTree>
    <p:extLst>
      <p:ext uri="{BB962C8B-B14F-4D97-AF65-F5344CB8AC3E}">
        <p14:creationId xmlns:p14="http://schemas.microsoft.com/office/powerpoint/2010/main" val="3433387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Kámen jako materiál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4896544"/>
          </a:xfrm>
        </p:spPr>
        <p:txBody>
          <a:bodyPr>
            <a:normAutofit/>
          </a:bodyPr>
          <a:lstStyle/>
          <a:p>
            <a:r>
              <a:rPr lang="cs-CZ" b="0" cap="small"/>
              <a:t>Vápenec</a:t>
            </a:r>
            <a:endParaRPr lang="cs-CZ" b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/>
              <a:t>nejčastěji se vyskytující sedimentární hornina, jejíž hlavní složkou je kalcit a aragonit (CaCO</a:t>
            </a:r>
            <a:r>
              <a:rPr lang="cs-CZ" sz="1800" b="0" baseline="-25000"/>
              <a:t>3</a:t>
            </a:r>
            <a:r>
              <a:rPr lang="cs-CZ" sz="1800" b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>
                <a:sym typeface="Wingdings" pitchFamily="2" charset="2"/>
              </a:rPr>
              <a:t>v závislosti na složení může přecházet v dolomitický (CaMg(CO</a:t>
            </a:r>
            <a:r>
              <a:rPr lang="cs-CZ" sz="1800" b="0" baseline="-25000">
                <a:sym typeface="Wingdings" pitchFamily="2" charset="2"/>
              </a:rPr>
              <a:t>3</a:t>
            </a:r>
            <a:r>
              <a:rPr lang="cs-CZ" sz="1800" b="0">
                <a:sym typeface="Wingdings" pitchFamily="2" charset="2"/>
              </a:rPr>
              <a:t>)</a:t>
            </a:r>
            <a:r>
              <a:rPr lang="cs-CZ" sz="1800" b="0" baseline="-25000">
                <a:sym typeface="Wingdings" pitchFamily="2" charset="2"/>
              </a:rPr>
              <a:t>2</a:t>
            </a:r>
            <a:r>
              <a:rPr lang="cs-CZ" sz="1800" b="0">
                <a:sym typeface="Wingdings" pitchFamily="2" charset="2"/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>
                <a:sym typeface="Wingdings" pitchFamily="2" charset="2"/>
              </a:rPr>
              <a:t>barva bílá</a:t>
            </a:r>
            <a:endParaRPr lang="cs-CZ" sz="180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>
                <a:sym typeface="Wingdings" pitchFamily="2" charset="2"/>
              </a:rPr>
              <a:t>ČR: krasy, Pavlovské vrchy, atd.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>
              <a:sym typeface="Wingdings" pitchFamily="2" charset="2"/>
            </a:endParaRPr>
          </a:p>
          <a:p>
            <a:r>
              <a:rPr lang="cs-CZ" sz="1800" b="0">
                <a:sym typeface="Wingdings" pitchFamily="2" charset="2"/>
              </a:rPr>
              <a:t>                                                                                                                    </a:t>
            </a:r>
          </a:p>
          <a:p>
            <a:endParaRPr lang="cs-CZ" sz="1800" b="0">
              <a:solidFill>
                <a:schemeClr val="tx2"/>
              </a:solidFill>
              <a:sym typeface="Wingdings" pitchFamily="2" charset="2"/>
            </a:endParaRPr>
          </a:p>
          <a:p>
            <a:endParaRPr lang="cs-CZ" sz="1800" b="0">
              <a:solidFill>
                <a:schemeClr val="tx2"/>
              </a:solidFill>
              <a:sym typeface="Wingdings" pitchFamily="2" charset="2"/>
            </a:endParaRPr>
          </a:p>
          <a:p>
            <a:endParaRPr lang="cs-CZ" sz="1800" b="0">
              <a:solidFill>
                <a:schemeClr val="tx2"/>
              </a:solidFill>
              <a:sym typeface="Wingdings" pitchFamily="2" charset="2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5</a:t>
            </a:fld>
            <a:endParaRPr lang="cs-CZ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DC3A32F-7658-41E1-BDB0-0B7DC56A1A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8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01"/>
    </mc:Choice>
    <mc:Fallback>
      <p:transition spd="slow" advTm="66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Kámen jako materiál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08912" cy="5328592"/>
          </a:xfrm>
        </p:spPr>
        <p:txBody>
          <a:bodyPr>
            <a:normAutofit/>
          </a:bodyPr>
          <a:lstStyle/>
          <a:p>
            <a:r>
              <a:rPr lang="cs-CZ" b="0" cap="small" dirty="0"/>
              <a:t>Mramor</a:t>
            </a:r>
            <a:endParaRPr lang="cs-CZ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jedná se o metamorfovaný vápenec, případně dolomit; </a:t>
            </a:r>
            <a:br>
              <a:rPr lang="cs-CZ" sz="1800" b="0" dirty="0"/>
            </a:br>
            <a:r>
              <a:rPr lang="cs-CZ" sz="1800" b="0" dirty="0"/>
              <a:t>krystalický dolomit a vápenec mohou tvořit plynulé </a:t>
            </a:r>
            <a:br>
              <a:rPr lang="cs-CZ" sz="1800" b="0" dirty="0"/>
            </a:br>
            <a:r>
              <a:rPr lang="cs-CZ" sz="1800" b="0" dirty="0"/>
              <a:t>přechody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barva může být bílá, světle šedá, načervenalá, zelenavá, </a:t>
            </a:r>
            <a:br>
              <a:rPr lang="cs-CZ" sz="1800" b="0" dirty="0"/>
            </a:br>
            <a:r>
              <a:rPr lang="cs-CZ" sz="1800" b="0" dirty="0"/>
              <a:t>tmavě šedé až černá, zbarvení je způsobeno obvykle </a:t>
            </a:r>
            <a:br>
              <a:rPr lang="cs-CZ" sz="1800" b="0" dirty="0"/>
            </a:br>
            <a:r>
              <a:rPr lang="cs-CZ" sz="1800" b="0" dirty="0"/>
              <a:t>oxidy železa, chloritem nebo grafitem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</a:rPr>
              <a:t>ČR: Jeseníky, Českokrumlovsko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</a:rPr>
              <a:t>patrně nejznámnější je mramor z Carrary v Itálii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  <a:hlinkClick r:id="rId4"/>
              </a:rPr>
              <a:t>http://www.ceskatelevize.cz/ivysilani/1096911352-   objektiv/213411030400217/obsah/244905-mramor</a:t>
            </a:r>
            <a:r>
              <a:rPr lang="cs-CZ" sz="1800" b="0" dirty="0">
                <a:sym typeface="Wingdings" pitchFamily="2" charset="2"/>
              </a:rPr>
              <a:t>           </a:t>
            </a:r>
            <a:r>
              <a:rPr lang="cs-CZ" sz="1400" b="0" dirty="0">
                <a:solidFill>
                  <a:schemeClr val="tx2"/>
                </a:solidFill>
                <a:sym typeface="Wingdings" pitchFamily="2" charset="2"/>
              </a:rPr>
              <a:t>Michelangelo: David [3]</a:t>
            </a:r>
          </a:p>
          <a:p>
            <a:r>
              <a:rPr lang="cs-CZ" sz="1800" b="0" dirty="0">
                <a:sym typeface="Wingdings" pitchFamily="2" charset="2"/>
              </a:rPr>
              <a:t>                                                                                                                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6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" r="71779"/>
          <a:stretch/>
        </p:blipFill>
        <p:spPr>
          <a:xfrm>
            <a:off x="6732240" y="1403596"/>
            <a:ext cx="1800200" cy="4256562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B3922941-1E8B-4720-99A8-63FB768A2B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71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453"/>
    </mc:Choice>
    <mc:Fallback>
      <p:transition spd="slow" advTm="19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Kámen jako materiál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5445224"/>
          </a:xfrm>
        </p:spPr>
        <p:txBody>
          <a:bodyPr>
            <a:normAutofit fontScale="92500" lnSpcReduction="10000"/>
          </a:bodyPr>
          <a:lstStyle/>
          <a:p>
            <a:r>
              <a:rPr lang="cs-CZ" b="0" cap="small" dirty="0"/>
              <a:t>Žula (granit)</a:t>
            </a:r>
            <a:endParaRPr lang="cs-CZ" b="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/>
              <a:t>vyvřelá hornina složená převážně z křemene, živců (ortoklas, mikroklin) a menšího množství tmavých minerálů (biotit, muskovit)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</a:rPr>
              <a:t>dělení: alkalické, vápenato-alkalické, monzonitické, mikrogranity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800" b="0" dirty="0">
                <a:sym typeface="Wingdings" pitchFamily="2" charset="2"/>
              </a:rPr>
              <a:t>výskyt: Šumava, Krkonoše, Jeseníky a další</a:t>
            </a: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1800" b="0" dirty="0">
              <a:sym typeface="Wingdings" pitchFamily="2" charset="2"/>
            </a:endParaRPr>
          </a:p>
          <a:p>
            <a:pPr marL="342900" indent="-342900">
              <a:buFont typeface="Arial" pitchFamily="34" charset="0"/>
              <a:buChar char="•"/>
            </a:pPr>
            <a:endParaRPr lang="cs-CZ" sz="1800" b="0" dirty="0">
              <a:sym typeface="Wingdings" pitchFamily="2" charset="2"/>
            </a:endParaRPr>
          </a:p>
          <a:p>
            <a:r>
              <a:rPr lang="cs-CZ" sz="1800" b="0" dirty="0">
                <a:sym typeface="Wingdings" pitchFamily="2" charset="2"/>
              </a:rPr>
              <a:t>                                           </a:t>
            </a:r>
          </a:p>
          <a:p>
            <a:r>
              <a:rPr lang="cs-CZ" sz="1800" b="0" dirty="0">
                <a:sym typeface="Wingdings" pitchFamily="2" charset="2"/>
              </a:rPr>
              <a:t>                                                                        </a:t>
            </a:r>
            <a:r>
              <a:rPr lang="cs-CZ" sz="1800" b="0" dirty="0">
                <a:solidFill>
                  <a:schemeClr val="tx2"/>
                </a:solidFill>
                <a:sym typeface="Wingdings" pitchFamily="2" charset="2"/>
              </a:rPr>
              <a:t>Trojúhelníkový diagram [4]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7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573016"/>
            <a:ext cx="3377952" cy="2862814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B0C35711-132D-48F3-A482-981B28A943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3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720"/>
    </mc:Choice>
    <mc:Fallback>
      <p:transition spd="slow" advTm="137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Zpracování kamene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proces tvorby kamenného výrobku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zpracování kamene pro sochařské účely se provádí většinou ručně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možná strojová předúprava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800" b="0"/>
              <a:t>používá se množství nástrojů</a:t>
            </a:r>
          </a:p>
          <a:p>
            <a:pPr marL="742950" lvl="1" indent="-285750"/>
            <a:r>
              <a:rPr lang="cs-CZ" sz="1800"/>
              <a:t>kladiva – různé velikosti, oba konce tupé, s kratší rukojetí</a:t>
            </a:r>
          </a:p>
          <a:p>
            <a:pPr marL="742950" lvl="1" indent="-285750"/>
            <a:r>
              <a:rPr lang="cs-CZ" sz="1800"/>
              <a:t>pemrlice – kladivo se čtvercovou násadou s hroty, pro hrubé opracování</a:t>
            </a:r>
          </a:p>
          <a:p>
            <a:pPr marL="742950" lvl="1" indent="-285750"/>
            <a:r>
              <a:rPr lang="cs-CZ" sz="1800"/>
              <a:t>dláta – špičáky, zubáky, lemovadla</a:t>
            </a:r>
          </a:p>
          <a:p>
            <a:pPr marL="742950" lvl="1" indent="-285750"/>
            <a:r>
              <a:rPr lang="cs-CZ" sz="1800"/>
              <a:t>prýskače a rozmýtače – k hrubému </a:t>
            </a:r>
            <a:br>
              <a:rPr lang="cs-CZ" sz="1800"/>
            </a:br>
            <a:r>
              <a:rPr lang="cs-CZ" sz="1800"/>
              <a:t>odseknutí většího kusu</a:t>
            </a:r>
          </a:p>
          <a:p>
            <a:pPr marL="742950" lvl="1" indent="-285750"/>
            <a:r>
              <a:rPr lang="cs-CZ" sz="1800"/>
              <a:t>hoblovadla – k vyhlazení povrchu</a:t>
            </a:r>
          </a:p>
          <a:p>
            <a:pPr marL="742950" lvl="1" indent="-285750"/>
            <a:r>
              <a:rPr lang="cs-CZ" sz="1800"/>
              <a:t>kružidla a pravítka – pro měření, </a:t>
            </a:r>
            <a:br>
              <a:rPr lang="cs-CZ" sz="1800"/>
            </a:br>
            <a:r>
              <a:rPr lang="cs-CZ" sz="1800"/>
              <a:t>zmenšování nebo zvětšování </a:t>
            </a:r>
            <a:br>
              <a:rPr lang="cs-CZ" sz="1800"/>
            </a:br>
            <a:r>
              <a:rPr lang="cs-CZ" sz="1800"/>
              <a:t>dle modelu                                                      </a:t>
            </a:r>
            <a:r>
              <a:rPr lang="cs-CZ" sz="1800">
                <a:solidFill>
                  <a:schemeClr val="tx2"/>
                </a:solidFill>
              </a:rPr>
              <a:t>Pemrlice [5]</a:t>
            </a:r>
            <a:endParaRPr lang="cs-CZ" sz="1800" b="0">
              <a:solidFill>
                <a:schemeClr val="tx2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8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61048"/>
            <a:ext cx="237626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643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5791200" cy="683994"/>
          </a:xfrm>
        </p:spPr>
        <p:txBody>
          <a:bodyPr/>
          <a:lstStyle/>
          <a:p>
            <a:r>
              <a:rPr lang="cs-CZ" cap="small"/>
              <a:t>Zpracování kamene</a:t>
            </a:r>
            <a:endParaRPr lang="en-US" cap="small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7920880" cy="5112568"/>
          </a:xfrm>
        </p:spPr>
        <p:txBody>
          <a:bodyPr>
            <a:normAutofit/>
          </a:bodyPr>
          <a:lstStyle/>
          <a:p>
            <a:r>
              <a:rPr lang="cs-CZ" sz="1800" b="0" cap="small"/>
              <a:t>proces tvorby kamenného výrobku</a:t>
            </a:r>
          </a:p>
          <a:p>
            <a:endParaRPr lang="cs-CZ" sz="1800" b="0"/>
          </a:p>
          <a:p>
            <a:pPr marL="742950" lvl="1" indent="-285750"/>
            <a:r>
              <a:rPr lang="cs-CZ" sz="1800" b="0"/>
              <a:t>špičáky (1, 11, 12)</a:t>
            </a:r>
          </a:p>
          <a:p>
            <a:pPr marL="742950" lvl="1" indent="-285750"/>
            <a:r>
              <a:rPr lang="cs-CZ" sz="1800" b="0"/>
              <a:t>zubáky (3 - 7)</a:t>
            </a:r>
          </a:p>
          <a:p>
            <a:pPr marL="742950" lvl="1" indent="-285750"/>
            <a:r>
              <a:rPr lang="cs-CZ" sz="1800" b="0"/>
              <a:t>prýskač (8)</a:t>
            </a:r>
          </a:p>
          <a:p>
            <a:pPr marL="742950" lvl="1" indent="-285750"/>
            <a:r>
              <a:rPr lang="cs-CZ" sz="1800" b="0"/>
              <a:t>dláta (9, 10, 13 – 19)</a:t>
            </a:r>
          </a:p>
          <a:p>
            <a:endParaRPr lang="cs-CZ" sz="1800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/>
          </a:p>
          <a:p>
            <a:r>
              <a:rPr lang="cs-CZ" sz="1800" b="0">
                <a:solidFill>
                  <a:schemeClr val="tx2"/>
                </a:solidFill>
              </a:rPr>
              <a:t>      Nástroje na obrábění kamene [6]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9</a:t>
            </a:fld>
            <a:endParaRPr lang="cs-CZ"/>
          </a:p>
        </p:txBody>
      </p:sp>
      <p:pic>
        <p:nvPicPr>
          <p:cNvPr id="7" name="Obrázek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8" y="1916832"/>
            <a:ext cx="3816425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3720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Vlastní 1">
      <a:dk1>
        <a:srgbClr val="283658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31648</TotalTime>
  <Words>3824</Words>
  <Application>Microsoft Office PowerPoint</Application>
  <PresentationFormat>On-screen Show (4:3)</PresentationFormat>
  <Paragraphs>546</Paragraphs>
  <Slides>48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4" baseType="lpstr">
      <vt:lpstr>Arial</vt:lpstr>
      <vt:lpstr>Arial Black</vt:lpstr>
      <vt:lpstr>Bookman Old Style</vt:lpstr>
      <vt:lpstr>Calibri</vt:lpstr>
      <vt:lpstr>Cambria Math</vt:lpstr>
      <vt:lpstr>Základní</vt:lpstr>
      <vt:lpstr>Kámen  a jeho konzervace</vt:lpstr>
      <vt:lpstr>Kámen jako materiál</vt:lpstr>
      <vt:lpstr>Kámen jako materiál</vt:lpstr>
      <vt:lpstr>Kámen jako materiál</vt:lpstr>
      <vt:lpstr>Kámen jako materiál</vt:lpstr>
      <vt:lpstr>Kámen jako materiál</vt:lpstr>
      <vt:lpstr>Kámen jako materiál</vt:lpstr>
      <vt:lpstr>Zpracování kamene</vt:lpstr>
      <vt:lpstr>Zpracování kamene</vt:lpstr>
      <vt:lpstr>Ukázka kamenosochařského řemesla</vt:lpstr>
      <vt:lpstr>Degradace kamene</vt:lpstr>
      <vt:lpstr>Degradace kamene</vt:lpstr>
      <vt:lpstr>Degradační faktory</vt:lpstr>
      <vt:lpstr>Degradační faktory</vt:lpstr>
      <vt:lpstr>Degradační faktory</vt:lpstr>
      <vt:lpstr>Degradační faktory</vt:lpstr>
      <vt:lpstr>Degradační faktory</vt:lpstr>
      <vt:lpstr>Degradační faktory</vt:lpstr>
      <vt:lpstr>Preventivní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Sanační konzervace</vt:lpstr>
      <vt:lpstr>Příklady z praxe</vt:lpstr>
      <vt:lpstr>Příklady z praxe</vt:lpstr>
      <vt:lpstr>Příklady z praxe</vt:lpstr>
      <vt:lpstr>Příklady z praxe</vt:lpstr>
      <vt:lpstr>Příklady z praxe</vt:lpstr>
      <vt:lpstr>Příklady z praxe</vt:lpstr>
      <vt:lpstr>Příklady z praxe</vt:lpstr>
      <vt:lpstr>Příklady z praxe</vt:lpstr>
      <vt:lpstr>Příklady z praxe</vt:lpstr>
      <vt:lpstr>Příklady z praxe</vt:lpstr>
      <vt:lpstr>Příklady z praxe</vt:lpstr>
      <vt:lpstr>Děkuji za pozornost.</vt:lpstr>
      <vt:lpstr>Zdroje</vt:lpstr>
      <vt:lpstr>Zdroje</vt:lpstr>
      <vt:lpstr>Zdroje obrázků</vt:lpstr>
      <vt:lpstr>Zdroje obrázků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Konzervace keramiky</dc:title>
  <dc:creator>Eva</dc:creator>
  <cp:lastModifiedBy>Zikmund Tomáš (53682)</cp:lastModifiedBy>
  <cp:revision>118</cp:revision>
  <dcterms:created xsi:type="dcterms:W3CDTF">2018-02-05T10:09:01Z</dcterms:created>
  <dcterms:modified xsi:type="dcterms:W3CDTF">2020-09-11T10:51:31Z</dcterms:modified>
</cp:coreProperties>
</file>