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7"/>
  </p:notesMasterIdLst>
  <p:sldIdLst>
    <p:sldId id="256" r:id="rId2"/>
    <p:sldId id="257" r:id="rId3"/>
    <p:sldId id="261" r:id="rId4"/>
    <p:sldId id="262" r:id="rId5"/>
    <p:sldId id="264" r:id="rId6"/>
    <p:sldId id="259" r:id="rId7"/>
    <p:sldId id="265" r:id="rId8"/>
    <p:sldId id="266" r:id="rId9"/>
    <p:sldId id="267" r:id="rId10"/>
    <p:sldId id="268" r:id="rId11"/>
    <p:sldId id="269" r:id="rId12"/>
    <p:sldId id="270" r:id="rId13"/>
    <p:sldId id="283" r:id="rId14"/>
    <p:sldId id="289" r:id="rId15"/>
    <p:sldId id="276" r:id="rId16"/>
    <p:sldId id="281" r:id="rId17"/>
    <p:sldId id="271" r:id="rId18"/>
    <p:sldId id="272" r:id="rId19"/>
    <p:sldId id="273" r:id="rId20"/>
    <p:sldId id="277" r:id="rId21"/>
    <p:sldId id="275" r:id="rId22"/>
    <p:sldId id="274" r:id="rId23"/>
    <p:sldId id="286" r:id="rId24"/>
    <p:sldId id="287" r:id="rId25"/>
    <p:sldId id="288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6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1F753-CFCE-4A65-BECF-A3ACC99C4E4F}" type="datetimeFigureOut">
              <a:rPr lang="cs-CZ" smtClean="0"/>
              <a:t>10.05.2020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0DAD7-A851-4730-9085-F76F45AAE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382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A67D7-E260-40AB-91AA-495B97CE47AD}" type="datetime1">
              <a:rPr lang="cs-CZ" smtClean="0"/>
              <a:t>10.05.2020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F7FC-4BFC-4B8D-AF9E-E63B341E6366}" type="datetime1">
              <a:rPr lang="cs-CZ" smtClean="0"/>
              <a:t>10.05.2020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E53F-DF05-4B7E-A6F2-4635B78F7D82}" type="datetime1">
              <a:rPr lang="cs-CZ" smtClean="0"/>
              <a:t>10.05.2020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39C3A-FC78-4B16-B0F7-DEF3115D06C8}" type="datetime1">
              <a:rPr lang="cs-CZ" smtClean="0"/>
              <a:t>10.05.2020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D3EB-61B9-489A-918E-5338621006BA}" type="datetime1">
              <a:rPr lang="cs-CZ" smtClean="0"/>
              <a:t>10.05.2020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889F-6AD9-4EDF-A9AB-50DFEB2E9BA7}" type="datetime1">
              <a:rPr lang="cs-CZ" smtClean="0"/>
              <a:t>10.05.2020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6E35-180A-4AF5-8010-B1B4DC4F63B2}" type="datetime1">
              <a:rPr lang="cs-CZ" smtClean="0"/>
              <a:t>10.05.2020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9CFAE-BEF3-41EF-9C0D-E7EEC7A326C5}" type="datetime1">
              <a:rPr lang="cs-CZ" smtClean="0"/>
              <a:t>10.05.2020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A4E-1716-4909-9BF5-0D534F139756}" type="datetime1">
              <a:rPr lang="cs-CZ" smtClean="0"/>
              <a:t>10.05.2020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F3DE-07AA-4981-A17E-921ED2A50935}" type="datetime1">
              <a:rPr lang="cs-CZ" smtClean="0"/>
              <a:t>10.05.2020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B65A-59D8-4175-B562-7A531BFA5463}" type="datetime1">
              <a:rPr lang="cs-CZ" smtClean="0"/>
              <a:t>10.05.2020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FC01075-5585-4367-BB41-2E8B37A48700}" type="datetime1">
              <a:rPr lang="cs-CZ" smtClean="0"/>
              <a:t>10.05.2020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ct24/veda/2445481-naprosta-nahoda-geologove-u-brna-nasli-ulomky-keramicke-venuse" TargetMode="External"/><Relationship Id="rId2" Type="http://schemas.openxmlformats.org/officeDocument/2006/relationships/hyperlink" Target="http://www.vscht.cz/met/stranky/vyuka/predmety/koroze_materialu_pro_restauratory/kadm/pdf/2_3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ct24/veda/2445481-naprosta-nahoda-geologove-u-brna-nasli-ulomky-keramicke-venuse" TargetMode="External"/><Relationship Id="rId7" Type="http://schemas.openxmlformats.org/officeDocument/2006/relationships/hyperlink" Target="https://adoc.tips/queue/restaurovani-archeologicke-keramiky-a-porcelanu-v-souladu-s-.html" TargetMode="External"/><Relationship Id="rId2" Type="http://schemas.openxmlformats.org/officeDocument/2006/relationships/hyperlink" Target="https://www.novinky.cz/cestovani/276483-pavlov-novomlynska-nadrz-a-lovci-mamutu-ve-vestonicich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neralogie.sci.muni.cz/kap_4_3_optika/epidot.htm" TargetMode="External"/><Relationship Id="rId5" Type="http://schemas.openxmlformats.org/officeDocument/2006/relationships/hyperlink" Target="https://www.ceskestavby.cz/clanky/jak-posuzovat-stav-starsiho-domu-24306.html" TargetMode="External"/><Relationship Id="rId4" Type="http://schemas.openxmlformats.org/officeDocument/2006/relationships/hyperlink" Target="https://www.ceskestavby.cz/clanky/jak-vycistit-porcelan-keramiku-20123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772400" cy="4064496"/>
          </a:xfrm>
        </p:spPr>
        <p:txBody>
          <a:bodyPr/>
          <a:lstStyle/>
          <a:p>
            <a:r>
              <a:rPr lang="cs-CZ" sz="7200"/>
              <a:t>Keramika </a:t>
            </a:r>
            <a:br>
              <a:rPr lang="cs-CZ" sz="7200"/>
            </a:br>
            <a:r>
              <a:rPr lang="cs-CZ" sz="7200"/>
              <a:t>a její konzervace</a:t>
            </a:r>
            <a:endParaRPr lang="en-US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797152"/>
            <a:ext cx="8424936" cy="914400"/>
          </a:xfrm>
        </p:spPr>
        <p:txBody>
          <a:bodyPr>
            <a:normAutofit/>
          </a:bodyPr>
          <a:lstStyle/>
          <a:p>
            <a:r>
              <a:rPr lang="cs-CZ" sz="1800" dirty="0"/>
              <a:t>C6190 </a:t>
            </a:r>
            <a:r>
              <a:rPr lang="cs-CZ" sz="1800" b="1" cap="small" dirty="0"/>
              <a:t>Chemie a metodiky konzervování předmětů z anorganických materiálů II</a:t>
            </a:r>
            <a:endParaRPr lang="en-US" sz="1800" cap="small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48020" y="6604084"/>
            <a:ext cx="1564852" cy="253916"/>
          </a:xfrm>
          <a:prstGeom prst="rect">
            <a:avLst/>
          </a:prstGeom>
          <a:solidFill>
            <a:schemeClr val="bg1">
              <a:alpha val="8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050" dirty="0">
                <a:solidFill>
                  <a:srgbClr val="283658"/>
                </a:solidFill>
              </a:rPr>
              <a:t>Eva </a:t>
            </a:r>
            <a:r>
              <a:rPr lang="en-US" sz="1050" dirty="0" err="1">
                <a:solidFill>
                  <a:srgbClr val="283658"/>
                </a:solidFill>
              </a:rPr>
              <a:t>Zikmundová</a:t>
            </a:r>
            <a:r>
              <a:rPr lang="en-US" sz="1050" dirty="0">
                <a:solidFill>
                  <a:srgbClr val="283658"/>
                </a:solidFill>
              </a:rPr>
              <a:t>, 2020</a:t>
            </a:r>
          </a:p>
        </p:txBody>
      </p:sp>
    </p:spTree>
    <p:extLst>
      <p:ext uri="{BB962C8B-B14F-4D97-AF65-F5344CB8AC3E}">
        <p14:creationId xmlns:p14="http://schemas.microsoft.com/office/powerpoint/2010/main" val="3478844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/>
              <a:t>Degradační faktory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7992888" cy="542420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cap="small"/>
              <a:t>působení solí rozpustných ve vodě</a:t>
            </a:r>
          </a:p>
          <a:p>
            <a:pPr marL="800100" lvl="1" indent="-342900"/>
            <a:r>
              <a:rPr lang="cs-CZ" sz="1800"/>
              <a:t>působením vysoké RV na předmět dochází k transportu rozpustných solí materiálem, následná rekrystalizace způsobuje zvýšení tlaku na strukturu</a:t>
            </a:r>
          </a:p>
          <a:p>
            <a:pPr marL="800100" lvl="1" indent="-342900"/>
            <a:r>
              <a:rPr lang="cs-CZ" sz="1800"/>
              <a:t>vlivem nízké RV dochází k tvorbě solných výkvětů na povrchu keramických předmětů</a:t>
            </a:r>
          </a:p>
          <a:p>
            <a:pPr marL="1485900" lvl="2" indent="-342900"/>
            <a:r>
              <a:rPr lang="cs-CZ" sz="1600"/>
              <a:t>bílé výkvěty – způsobeny přítomností síranů, některé z nichž obsahují krystalickou vodu a mohou tak měnit objem a způsobovat tlak</a:t>
            </a:r>
          </a:p>
          <a:p>
            <a:pPr marL="1485900" lvl="2" indent="-342900"/>
            <a:r>
              <a:rPr lang="cs-CZ" sz="1600"/>
              <a:t>barevné výkvěty – soli obsahují barevné příměsi (např. Fe)</a:t>
            </a:r>
          </a:p>
          <a:p>
            <a:pPr marL="1485900" lvl="2" indent="-342900"/>
            <a:r>
              <a:rPr lang="cs-CZ" sz="1600"/>
              <a:t>vápenný nálet – způsoben přítomností uhličitanu vápenatého</a:t>
            </a:r>
          </a:p>
          <a:p>
            <a:pPr marL="1485900" lvl="2" indent="-342900"/>
            <a:r>
              <a:rPr lang="cs-CZ" sz="1600"/>
              <a:t>vápenný závoj – vznik karbonatací vyplaveného vápenného hydrátu vzdušným oxidem uhličitým</a:t>
            </a:r>
          </a:p>
          <a:p>
            <a:pPr marL="1485900" lvl="2" indent="-342900"/>
            <a:endParaRPr lang="cs-CZ" sz="1600"/>
          </a:p>
          <a:p>
            <a:pPr marL="1485900" lvl="2" indent="-342900"/>
            <a:endParaRPr lang="cs-CZ" sz="1600"/>
          </a:p>
          <a:p>
            <a:pPr lvl="2" indent="0">
              <a:buNone/>
            </a:pPr>
            <a:endParaRPr lang="cs-CZ" sz="1600"/>
          </a:p>
          <a:p>
            <a:pPr lvl="2" indent="0">
              <a:buNone/>
            </a:pPr>
            <a:endParaRPr lang="cs-CZ" sz="1600"/>
          </a:p>
          <a:p>
            <a:pPr lvl="2" indent="0">
              <a:buNone/>
            </a:pPr>
            <a:r>
              <a:rPr lang="cs-CZ" sz="1600"/>
              <a:t>                                              [3]                                                [4]</a:t>
            </a:r>
          </a:p>
          <a:p>
            <a:r>
              <a:rPr lang="cs-CZ" sz="1800" b="0" cap="small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892965"/>
            <a:ext cx="2700000" cy="1800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99"/>
          <a:stretch/>
        </p:blipFill>
        <p:spPr>
          <a:xfrm>
            <a:off x="1760312" y="4892964"/>
            <a:ext cx="2564948" cy="1800000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52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Preventivní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51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bezprašné prostředí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prostředí bez rizik mechanického poškození z důvodu křehkosti keramiky – v depozitáři i při vystavování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stabilní klimatické podmínky bez výkyvů t a RV</a:t>
            </a:r>
          </a:p>
          <a:p>
            <a:pPr marL="800100" lvl="1" indent="-342900"/>
            <a:r>
              <a:rPr lang="cs-CZ" sz="1800"/>
              <a:t>relativní vlhkost 45 – 65% </a:t>
            </a:r>
          </a:p>
          <a:p>
            <a:pPr marL="800100" lvl="1" indent="-342900"/>
            <a:r>
              <a:rPr lang="cs-CZ" sz="1800"/>
              <a:t>t</a:t>
            </a:r>
            <a:r>
              <a:rPr lang="cs-CZ" sz="1800" b="0"/>
              <a:t>eplota 15 – 20 °C</a:t>
            </a:r>
          </a:p>
          <a:p>
            <a:pPr marL="800100" lvl="1" indent="-342900"/>
            <a:r>
              <a:rPr lang="cs-CZ" sz="1800"/>
              <a:t>celková roční expozice 100 000 lx/h/rok</a:t>
            </a:r>
          </a:p>
          <a:p>
            <a:pPr marL="800100" lvl="1" indent="-342900"/>
            <a:r>
              <a:rPr lang="cs-CZ" sz="1800"/>
              <a:t>intenzita osvětlení max. 50 lx</a:t>
            </a:r>
          </a:p>
          <a:p>
            <a:pPr marL="800100" lvl="1" indent="-342900"/>
            <a:endParaRPr lang="cs-CZ" sz="1800" b="0"/>
          </a:p>
          <a:p>
            <a:pPr marL="800100" lvl="1" indent="-342900"/>
            <a:endParaRPr lang="cs-CZ" sz="1800" b="0"/>
          </a:p>
          <a:p>
            <a:pPr marL="800100" lvl="1" indent="-342900"/>
            <a:endParaRPr lang="cs-CZ" sz="1800" b="0"/>
          </a:p>
          <a:p>
            <a:pPr marL="800100" lvl="1" indent="-342900"/>
            <a:endParaRPr lang="cs-CZ" sz="1600" b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814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5112568"/>
          </a:xfrm>
        </p:spPr>
        <p:txBody>
          <a:bodyPr>
            <a:normAutofit/>
          </a:bodyPr>
          <a:lstStyle/>
          <a:p>
            <a:r>
              <a:rPr lang="cs-CZ" sz="1800" b="0" cap="small"/>
              <a:t>průzkum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analýza materiálu – slinutost, barva střepu/glazury, zjištění chemického složení, stanovení teploty výpalu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sestavení střepů na sucho, odhad tvaru, není-li patrný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stanovení pravděpodobného způsobu výroby (litím, točením)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datace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provenience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zjištění charakteru poškození</a:t>
            </a:r>
          </a:p>
          <a:p>
            <a:pPr marL="800100" lvl="1" indent="-342900"/>
            <a:endParaRPr lang="cs-CZ" sz="1800" b="0"/>
          </a:p>
          <a:p>
            <a:pPr marL="800100" lvl="1" indent="-342900"/>
            <a:endParaRPr lang="cs-CZ" sz="1600" b="0"/>
          </a:p>
        </p:txBody>
      </p:sp>
      <p:pic>
        <p:nvPicPr>
          <p:cNvPr id="4" name="Obrázek 3" descr="miska stredodunajska2.jpg"/>
          <p:cNvPicPr/>
          <p:nvPr/>
        </p:nvPicPr>
        <p:blipFill>
          <a:blip r:embed="rId2" cstate="print"/>
          <a:srcRect t="3484" b="9418"/>
          <a:stretch>
            <a:fillRect/>
          </a:stretch>
        </p:blipFill>
        <p:spPr>
          <a:xfrm>
            <a:off x="3995936" y="4819780"/>
            <a:ext cx="3794760" cy="1579880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467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63464"/>
            <a:ext cx="5328592" cy="5317864"/>
          </a:xfrm>
        </p:spPr>
        <p:txBody>
          <a:bodyPr>
            <a:normAutofit fontScale="92500" lnSpcReduction="10000"/>
          </a:bodyPr>
          <a:lstStyle/>
          <a:p>
            <a:r>
              <a:rPr lang="cs-CZ" sz="1800" b="0" cap="small" dirty="0"/>
              <a:t>průzkum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mikropetrografická analýza – studium mikrostruktury materiálu a obsažených minerálů, pórovitosti, atd.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polarizační mikroskop</a:t>
            </a:r>
          </a:p>
          <a:p>
            <a:pPr marL="800100" lvl="1" indent="-342900"/>
            <a:r>
              <a:rPr lang="cs-CZ" sz="1800" dirty="0"/>
              <a:t>v lineárně polarizovaném světle (pouze polarizátor) – studium barvy, pleochroismu (různých odstínů a intenzity barev při různé orientaci krystalu), tvaru a stavby minerálů, štěpnost, velikost zrn, uzavřeniny, atd.</a:t>
            </a:r>
          </a:p>
          <a:p>
            <a:pPr marL="800100" lvl="1" indent="-342900"/>
            <a:r>
              <a:rPr lang="cs-CZ" sz="1800" dirty="0"/>
              <a:t>p</a:t>
            </a:r>
            <a:r>
              <a:rPr lang="cs-CZ" sz="1800" b="0" dirty="0"/>
              <a:t>ři zkřížených nikolech (polarizátor i analyzátor) - </a:t>
            </a:r>
            <a:r>
              <a:rPr lang="cs-CZ" sz="1800" dirty="0"/>
              <a:t>polarizátor propouští světlo polarizované v rovině předozadní a analyzátor propouští světlo kmitající v rovině pravolevé, umožňuje rozlišit izotropní a neizotropní látky, studium výše dvojlomu nebo zhášení minerálů</a:t>
            </a:r>
            <a:endParaRPr lang="en-US" sz="1800" dirty="0"/>
          </a:p>
          <a:p>
            <a:pPr lvl="1" indent="0" algn="r">
              <a:buNone/>
            </a:pPr>
            <a:r>
              <a:rPr lang="en-US" sz="1600" dirty="0"/>
              <a:t>[5]</a:t>
            </a:r>
            <a:endParaRPr 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/>
              <a:t>další analytické metody                                                                     </a:t>
            </a:r>
            <a:endParaRPr lang="cs-CZ" sz="1600" b="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734147"/>
            <a:ext cx="2857500" cy="214312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484784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42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63464"/>
            <a:ext cx="8064896" cy="5317864"/>
          </a:xfrm>
        </p:spPr>
        <p:txBody>
          <a:bodyPr>
            <a:normAutofit/>
          </a:bodyPr>
          <a:lstStyle/>
          <a:p>
            <a:r>
              <a:rPr lang="cs-CZ" sz="1800" b="0" cap="small" dirty="0"/>
              <a:t>průzkum</a:t>
            </a:r>
            <a:r>
              <a:rPr lang="en-US" sz="1800" b="0" cap="small" dirty="0"/>
              <a:t> </a:t>
            </a:r>
            <a:r>
              <a:rPr lang="cs-CZ" sz="1800" b="0" cap="small" dirty="0"/>
              <a:t>– příklady použití analytických metod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R</a:t>
            </a:r>
            <a:r>
              <a:rPr lang="cs-CZ" sz="1800" b="0" dirty="0"/>
              <a:t>entgenov</a:t>
            </a:r>
            <a:r>
              <a:rPr lang="en-US" sz="1800" b="0" dirty="0"/>
              <a:t>á</a:t>
            </a:r>
            <a:r>
              <a:rPr lang="cs-CZ" sz="1800" b="0" dirty="0"/>
              <a:t> počítačov</a:t>
            </a:r>
            <a:r>
              <a:rPr lang="en-US" sz="1800" b="0" dirty="0"/>
              <a:t>á</a:t>
            </a:r>
            <a:r>
              <a:rPr lang="cs-CZ" sz="1800" b="0" dirty="0"/>
              <a:t> tomografie</a:t>
            </a:r>
            <a:r>
              <a:rPr lang="en-US" sz="1800" b="0" dirty="0"/>
              <a:t> (CT)</a:t>
            </a:r>
            <a:r>
              <a:rPr lang="cs-CZ" sz="1800" b="0" dirty="0"/>
              <a:t> v neinvazivním studiu výrobní techniky keramických nádob – modelové nádoby byly vyrobeny pomocí různých historických postupů a pomocí CT byla zkoumána vnitřní struktura závisející na typu výrobní techniky; na základě porovnání s reálnými vzorky </a:t>
            </a:r>
            <a:r>
              <a:rPr lang="en-US" sz="1800" b="0" dirty="0"/>
              <a:t>je </a:t>
            </a:r>
            <a:r>
              <a:rPr lang="cs-CZ" sz="1800" b="0" dirty="0"/>
              <a:t>možná identifikace výrobní techniky (</a:t>
            </a:r>
            <a:r>
              <a:rPr lang="cs-CZ" sz="1800" b="0" i="1" dirty="0"/>
              <a:t>Sanger, 2016</a:t>
            </a:r>
            <a:r>
              <a:rPr lang="cs-CZ" sz="1800" b="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/>
              <a:t>Ramanova spektrometrie v neinvazivní materiálové analýze glazury keramického fragmentu (vč. kaliv či barviv) – byla identifikována tradiční olovnatá glazura, zajímavostí však byla přítomnost mikročásteček drceného recyklovaného skla, které se při výrobě glazury přidávalo (jiné složení, jiné vlastnosti) (</a:t>
            </a:r>
            <a:r>
              <a:rPr lang="cs-CZ" sz="1800" b="0" i="1" dirty="0"/>
              <a:t>Caggiani, 2020</a:t>
            </a:r>
            <a:r>
              <a:rPr lang="cs-CZ" sz="1800" b="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/>
              <a:t>Mikroinvazivní materiálový průzkum hloubkového profil</a:t>
            </a:r>
            <a:r>
              <a:rPr lang="en-US" sz="1800" b="0" dirty="0"/>
              <a:t>u</a:t>
            </a:r>
            <a:r>
              <a:rPr lang="cs-CZ" sz="1800" b="0" dirty="0"/>
              <a:t> keramiky metodou LIBS (spektroskopie laserem buzeného plazmatu) – st</a:t>
            </a:r>
            <a:r>
              <a:rPr lang="en-US" sz="1800" b="0" dirty="0"/>
              <a:t>u</a:t>
            </a:r>
            <a:r>
              <a:rPr lang="cs-CZ" sz="1800" b="0" dirty="0"/>
              <a:t>dium prvkového složení zacílením většího množství laserových pulzů (zde 100) do jednoho místa (čím více pulzů, tím větší hloubka kráteru), nejprve získaný signál odpovídá glazuře, poté keramickému střepu (</a:t>
            </a:r>
            <a:r>
              <a:rPr lang="cs-CZ" sz="1800" b="0" i="1" dirty="0"/>
              <a:t>López, 2005</a:t>
            </a:r>
            <a:r>
              <a:rPr lang="cs-CZ" sz="1800" b="0" dirty="0"/>
              <a:t>)</a:t>
            </a:r>
          </a:p>
          <a:p>
            <a:endParaRPr lang="cs-CZ" sz="18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167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5112568"/>
          </a:xfrm>
        </p:spPr>
        <p:txBody>
          <a:bodyPr>
            <a:normAutofit/>
          </a:bodyPr>
          <a:lstStyle/>
          <a:p>
            <a:r>
              <a:rPr lang="cs-CZ" sz="1800" b="0" cap="small"/>
              <a:t>čištění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nejčastější původci znečištění: hlína, solné výkvěty, zbytky potravin a produkty jejich rozkladu, barvy, předchozí konzervátorské zásahy, atp.</a:t>
            </a:r>
          </a:p>
          <a:p>
            <a:pPr marL="800100" lvl="1" indent="-342900">
              <a:lnSpc>
                <a:spcPct val="124000"/>
              </a:lnSpc>
            </a:pPr>
            <a:r>
              <a:rPr lang="cs-CZ" sz="1800"/>
              <a:t>v případě obalení předmětu hlínou je nutno očištěnou hlínu uchovat a prozkoumat</a:t>
            </a:r>
            <a:endParaRPr lang="cs-CZ" sz="1800" b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mechanické čištění – suché, mokré (destilovanou vodou)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k čištění s použitím chemických látek je dobré přistupovat na základě zkušební aplikace (ideálně na skrytém místě) a vždy od méně agresivních prostředků, např. ethanol, aceton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u některých typů znečištění, např. krust, se k čištění dokonce nepřistupuje, mohlo by dojít k poškození původního materiálu; tento typ znečištění je také někdy zachováván ve smyslu vývoje předmětu v čase</a:t>
            </a:r>
          </a:p>
          <a:p>
            <a:pPr marL="800100" lvl="1" indent="-342900"/>
            <a:endParaRPr lang="cs-CZ" sz="1800" b="0"/>
          </a:p>
          <a:p>
            <a:pPr marL="800100" lvl="1" indent="-342900"/>
            <a:endParaRPr lang="cs-CZ" sz="1600" b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328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5112568"/>
          </a:xfrm>
        </p:spPr>
        <p:txBody>
          <a:bodyPr>
            <a:normAutofit/>
          </a:bodyPr>
          <a:lstStyle/>
          <a:p>
            <a:r>
              <a:rPr lang="cs-CZ" sz="1800" b="0" cap="small"/>
              <a:t>čištění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zejména u neglazované archeologické keramiky je důležitá šetrná manipulace, aby nedocházelo procesem čištění k poškození střepu, obzvláště u keramiky s nízkou teplotou výpalu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1800" b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odstranění starých doplňků a jiných zásahů</a:t>
            </a:r>
          </a:p>
          <a:p>
            <a:pPr marL="800100" lvl="1" indent="-342900"/>
            <a:endParaRPr lang="cs-CZ" sz="1800" b="0"/>
          </a:p>
          <a:p>
            <a:pPr marL="800100" lvl="1" indent="-342900"/>
            <a:endParaRPr lang="cs-CZ" sz="1800" b="0"/>
          </a:p>
          <a:p>
            <a:pPr marL="800100" lvl="1" indent="-342900"/>
            <a:endParaRPr lang="cs-CZ" sz="1600" b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548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5112568"/>
          </a:xfrm>
        </p:spPr>
        <p:txBody>
          <a:bodyPr>
            <a:normAutofit/>
          </a:bodyPr>
          <a:lstStyle/>
          <a:p>
            <a:r>
              <a:rPr lang="cs-CZ" sz="1800" b="0" cap="small"/>
              <a:t>desalinace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provádí se pomocí destilované/deionizované vody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některé soli (např. sírany) mají ve vodě nízkou rozpustnost, lze je ale odstranit vyluhováním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luhování ponorem, zábaly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kontrola průběhu desalinace - stanovení přítomnosti solí ve výluhu, např. titračně nebo pomocí iontově selektivní elektrody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1800" b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do destilované vody pro desalinaci lze přidat antimikrobiální přípravky (např. thymol)</a:t>
            </a:r>
          </a:p>
          <a:p>
            <a:endParaRPr lang="cs-CZ" sz="1800" b="0"/>
          </a:p>
          <a:p>
            <a:endParaRPr lang="cs-CZ" sz="1800" b="0"/>
          </a:p>
          <a:p>
            <a:pPr marL="800100" lvl="1" indent="-342900"/>
            <a:endParaRPr lang="cs-CZ" sz="1800" b="0"/>
          </a:p>
          <a:p>
            <a:pPr marL="800100" lvl="1" indent="-342900"/>
            <a:endParaRPr lang="cs-CZ" sz="1600" b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902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5112568"/>
          </a:xfrm>
        </p:spPr>
        <p:txBody>
          <a:bodyPr>
            <a:normAutofit/>
          </a:bodyPr>
          <a:lstStyle/>
          <a:p>
            <a:r>
              <a:rPr lang="cs-CZ" sz="1800" b="0" cap="small"/>
              <a:t>konsolidace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konsolidaci neboli zpevnění předmětu je nutné provádět až po desalinaci a vysušení předmětu!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provádí se ponořením do roztoku nebo opakovaným nanášením konsolidačního přípravku na povrch předmětu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může být vakuová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cílem je dosáhnout co největší penetrace prostředku do nitra předmětu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konsolidant je nutné volit tak, aby nedošlo k vytvoření nepropustné krusty na povrchu předmětu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používají se především organokřemičitany, dále např. roztok polyvinylbutyralu v ethanolu nebo roztok polybutylmethakrylátu v acetonu nebo toluenu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1800" b="0"/>
          </a:p>
          <a:p>
            <a:pPr marL="800100" lvl="1" indent="-342900"/>
            <a:endParaRPr lang="cs-CZ" sz="1800" b="0"/>
          </a:p>
          <a:p>
            <a:pPr marL="800100" lvl="1" indent="-342900"/>
            <a:endParaRPr lang="cs-CZ" sz="1600" b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515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7920880" cy="5112568"/>
          </a:xfrm>
        </p:spPr>
        <p:txBody>
          <a:bodyPr>
            <a:normAutofit/>
          </a:bodyPr>
          <a:lstStyle/>
          <a:p>
            <a:r>
              <a:rPr lang="cs-CZ" sz="1800" b="0" cap="small"/>
              <a:t>lepení</a:t>
            </a:r>
            <a:endParaRPr lang="cs-CZ" sz="1800" b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přechází mu sestavení tvaru a zjištění chybějících částí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velká škála používaných lepidel, např:</a:t>
            </a:r>
          </a:p>
          <a:p>
            <a:pPr marL="800100" lvl="1" indent="-342900"/>
            <a:r>
              <a:rPr lang="cs-CZ" sz="1800"/>
              <a:t>kyanoakrylátová – vysoce reaktivní jednosložková lepidla, rychle vytvrzují vzdušnou vlhkostí, tvoří tenký spoj</a:t>
            </a:r>
          </a:p>
          <a:p>
            <a:pPr marL="800100" lvl="1" indent="-342900"/>
            <a:r>
              <a:rPr lang="cs-CZ" sz="1800"/>
              <a:t>epoxidová – vícesložková polymerní lepidla, vytvrzují polykondenzací, lepený spoj vytvrzuje až hodiny, po delší časový interval nemá požadovanou pevnost</a:t>
            </a:r>
          </a:p>
          <a:p>
            <a:pPr marL="800100" lvl="1" indent="-342900"/>
            <a:r>
              <a:rPr lang="cs-CZ" sz="1800"/>
              <a:t>disperzní – tuhnou vlivem vytěkání rozpouštědla, spoj se vytvrzuje poměrně rychle, jsou rozpustná ve vodě, tvoří tenký spoj, např. polyvinylacetátová</a:t>
            </a:r>
          </a:p>
          <a:p>
            <a:pPr marL="800100" lvl="1" indent="-342900"/>
            <a:r>
              <a:rPr lang="cs-CZ" sz="1800"/>
              <a:t>tavná – lepidlo je před nanesením nejprve nutné roztavit, například pomocí tavné pistole, tvoří silnější spoj, lze použít i jako tmel</a:t>
            </a:r>
          </a:p>
          <a:p>
            <a:pPr marL="800100" lvl="1" indent="-342900"/>
            <a:r>
              <a:rPr lang="cs-CZ" sz="1800"/>
              <a:t>š</a:t>
            </a:r>
            <a:r>
              <a:rPr lang="cs-CZ" sz="1800" b="0"/>
              <a:t>elaková – přírodní živice z výměšků červce lakového, obvykle ve formě ethanolového roztoku, tuhnou vlivem vytěkání rozpouštědla, tvoří tenký spoj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1800" b="0"/>
          </a:p>
          <a:p>
            <a:pPr marL="800100" lvl="1" indent="-342900"/>
            <a:endParaRPr lang="cs-CZ" sz="1800" b="0"/>
          </a:p>
          <a:p>
            <a:pPr marL="800100" lvl="1" indent="-342900"/>
            <a:endParaRPr lang="cs-CZ" sz="1600" b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5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/>
              <a:t>Keramika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920880" cy="4373563"/>
          </a:xfrm>
        </p:spPr>
        <p:txBody>
          <a:bodyPr>
            <a:normAutofit lnSpcReduction="10000"/>
          </a:bodyPr>
          <a:lstStyle/>
          <a:p>
            <a:r>
              <a:rPr lang="cs-CZ" b="0" cap="small"/>
              <a:t>keramická hlína</a:t>
            </a:r>
            <a:r>
              <a:rPr lang="cs-CZ" b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jemnozrnný materiál pro výrobu keramiky, který po smísení s vodou získává plasticitu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je tvořena především hlinitokřemičitany, jako doprovodné prvky se často vyskytují např. železo, alkalické kovy nebo kovy alkalických zemin</a:t>
            </a:r>
            <a:endParaRPr lang="cs-CZ" sz="18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>
                <a:sym typeface="Wingdings" pitchFamily="2" charset="2"/>
              </a:rPr>
              <a:t>hlavní složkou jsou minerály ze skupiny fylosilikátů (vrstevnatých silikátů), především </a:t>
            </a:r>
            <a:r>
              <a:rPr lang="cs-CZ" sz="1800">
                <a:sym typeface="Wingdings" pitchFamily="2" charset="2"/>
              </a:rPr>
              <a:t>kaolinit</a:t>
            </a:r>
            <a:r>
              <a:rPr lang="cs-CZ" sz="1800" b="0">
                <a:sym typeface="Wingdings" pitchFamily="2" charset="2"/>
              </a:rPr>
              <a:t> </a:t>
            </a:r>
            <a:r>
              <a:rPr lang="cs-CZ" sz="1800" b="0"/>
              <a:t>Al</a:t>
            </a:r>
            <a:r>
              <a:rPr lang="cs-CZ" sz="1800" b="0" baseline="-25000"/>
              <a:t>2</a:t>
            </a:r>
            <a:r>
              <a:rPr lang="cs-CZ" sz="1800" b="0"/>
              <a:t>Si</a:t>
            </a:r>
            <a:r>
              <a:rPr lang="cs-CZ" sz="1800" b="0" baseline="-25000"/>
              <a:t>2</a:t>
            </a:r>
            <a:r>
              <a:rPr lang="cs-CZ" sz="1800" b="0"/>
              <a:t>O</a:t>
            </a:r>
            <a:r>
              <a:rPr lang="cs-CZ" sz="1800" b="0" baseline="-25000"/>
              <a:t>5</a:t>
            </a:r>
            <a:r>
              <a:rPr lang="cs-CZ" sz="1800" b="0"/>
              <a:t>(OH)</a:t>
            </a:r>
            <a:r>
              <a:rPr lang="cs-CZ" sz="1800" b="0" baseline="-25000"/>
              <a:t>4</a:t>
            </a:r>
            <a:r>
              <a:rPr lang="cs-CZ" sz="1800" b="0"/>
              <a:t>, dále také </a:t>
            </a:r>
            <a:r>
              <a:rPr lang="cs-CZ" sz="1800"/>
              <a:t>montmorillonit</a:t>
            </a:r>
            <a:r>
              <a:rPr lang="cs-CZ" sz="1800" b="0"/>
              <a:t> (Ca,Na)MgAl</a:t>
            </a:r>
            <a:r>
              <a:rPr lang="cs-CZ" sz="1800" b="0" baseline="-25000"/>
              <a:t>2</a:t>
            </a:r>
            <a:r>
              <a:rPr lang="cs-CZ" sz="1800" b="0"/>
              <a:t>(Si</a:t>
            </a:r>
            <a:r>
              <a:rPr lang="cs-CZ" sz="1800" b="0" baseline="-25000"/>
              <a:t>4</a:t>
            </a:r>
            <a:r>
              <a:rPr lang="cs-CZ" sz="1800" b="0"/>
              <a:t>O</a:t>
            </a:r>
            <a:r>
              <a:rPr lang="cs-CZ" sz="1800" b="0" baseline="-25000"/>
              <a:t>10</a:t>
            </a:r>
            <a:r>
              <a:rPr lang="cs-CZ" sz="1800" b="0"/>
              <a:t>)(OH)</a:t>
            </a:r>
            <a:r>
              <a:rPr lang="cs-CZ" sz="1800" b="0" baseline="-25000"/>
              <a:t>2</a:t>
            </a:r>
            <a:r>
              <a:rPr lang="cs-CZ" sz="1800" b="0"/>
              <a:t> ± nH</a:t>
            </a:r>
            <a:r>
              <a:rPr lang="cs-CZ" sz="1800" b="0" baseline="-25000"/>
              <a:t>2</a:t>
            </a:r>
            <a:r>
              <a:rPr lang="cs-CZ" sz="1800" b="0"/>
              <a:t>O a </a:t>
            </a:r>
            <a:r>
              <a:rPr lang="cs-CZ" sz="1800"/>
              <a:t>illit 	</a:t>
            </a:r>
            <a:r>
              <a:rPr lang="cs-CZ" sz="1800" b="0"/>
              <a:t>(K,H</a:t>
            </a:r>
            <a:r>
              <a:rPr lang="cs-CZ" sz="1800" b="0" baseline="-25000"/>
              <a:t>3</a:t>
            </a:r>
            <a:r>
              <a:rPr lang="cs-CZ" sz="1800" b="0"/>
              <a:t>O)Al</a:t>
            </a:r>
            <a:r>
              <a:rPr lang="cs-CZ" sz="1800" b="0" baseline="-25000"/>
              <a:t>2</a:t>
            </a:r>
            <a:r>
              <a:rPr lang="cs-CZ" sz="1800" b="0"/>
              <a:t>(AlSi</a:t>
            </a:r>
            <a:r>
              <a:rPr lang="cs-CZ" sz="1800" b="0" baseline="-25000"/>
              <a:t>3</a:t>
            </a:r>
            <a:r>
              <a:rPr lang="cs-CZ" sz="1800" b="0"/>
              <a:t>O</a:t>
            </a:r>
            <a:r>
              <a:rPr lang="cs-CZ" sz="1800" b="0" baseline="-25000"/>
              <a:t>10</a:t>
            </a:r>
            <a:r>
              <a:rPr lang="cs-CZ" sz="1800" b="0"/>
              <a:t>)(OH)</a:t>
            </a:r>
            <a:r>
              <a:rPr lang="cs-CZ" sz="1800" b="0" baseline="-25000"/>
              <a:t>2</a:t>
            </a:r>
            <a:r>
              <a:rPr lang="cs-CZ" sz="1800" b="0"/>
              <a:t>; často vznikají zvětráváním živců</a:t>
            </a:r>
            <a:endParaRPr lang="cs-CZ" sz="1800" b="0" dirty="0"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>
                <a:sym typeface="Wingdings" pitchFamily="2" charset="2"/>
              </a:rPr>
              <a:t>dalšími složkami jsou např. křemen, kalcit, sloučeniny železa nebo organické sloučeniny vzniklé degradací organických materiálů (neplastické materiály), které se do hlíny také cíleně přidávaly jako</a:t>
            </a:r>
            <a:r>
              <a:rPr lang="cs-CZ" sz="1800" b="0"/>
              <a:t> tzv. ostřiva, která ovlivňují vlastnosti keramiky během jejího zpracování, sušení i výpalu. </a:t>
            </a:r>
            <a:endParaRPr lang="cs-CZ" sz="18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226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7920880" cy="5112568"/>
          </a:xfrm>
        </p:spPr>
        <p:txBody>
          <a:bodyPr>
            <a:normAutofit lnSpcReduction="10000"/>
          </a:bodyPr>
          <a:lstStyle/>
          <a:p>
            <a:r>
              <a:rPr lang="cs-CZ" sz="1800" b="0" cap="small"/>
              <a:t>lepení</a:t>
            </a:r>
            <a:endParaRPr lang="cs-CZ" sz="1800" b="0"/>
          </a:p>
          <a:p>
            <a:endParaRPr lang="cs-CZ" sz="1800" b="0"/>
          </a:p>
          <a:p>
            <a:endParaRPr lang="cs-CZ" sz="1800" b="0"/>
          </a:p>
          <a:p>
            <a:endParaRPr lang="cs-CZ" sz="1800" b="0"/>
          </a:p>
          <a:p>
            <a:endParaRPr lang="cs-CZ" sz="1800" b="0"/>
          </a:p>
          <a:p>
            <a:r>
              <a:rPr lang="cs-CZ" sz="1800" b="0"/>
              <a:t>                                          (I)                            (II)                             (III)</a:t>
            </a:r>
          </a:p>
          <a:p>
            <a:endParaRPr lang="cs-CZ" sz="1800" b="0"/>
          </a:p>
          <a:p>
            <a:endParaRPr lang="cs-CZ" sz="1800" b="0"/>
          </a:p>
          <a:p>
            <a:endParaRPr lang="cs-CZ" sz="1800" b="0"/>
          </a:p>
          <a:p>
            <a:endParaRPr lang="cs-CZ" sz="1800" b="0"/>
          </a:p>
          <a:p>
            <a:r>
              <a:rPr lang="cs-CZ" sz="1800" b="0"/>
              <a:t>                                                         (IV)                          (V)</a:t>
            </a:r>
          </a:p>
          <a:p>
            <a:r>
              <a:rPr lang="cs-CZ" sz="1800" b="0"/>
              <a:t>Ukázka použitých lepidel po aplikaci: disperzní (I), kyanoakrylátové (II), tavné (III), epoxidové (IV), šelakové (V)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1800" b="0"/>
          </a:p>
          <a:p>
            <a:pPr marL="800100" lvl="1" indent="-342900"/>
            <a:endParaRPr lang="cs-CZ" sz="1800"/>
          </a:p>
          <a:p>
            <a:pPr marL="800100" lvl="1" indent="-342900"/>
            <a:endParaRPr lang="cs-CZ" sz="1600"/>
          </a:p>
        </p:txBody>
      </p:sp>
      <p:pic>
        <p:nvPicPr>
          <p:cNvPr id="4" name="Obrázek 3" descr="P3260222.JP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619672" y="1888259"/>
            <a:ext cx="1564640" cy="1847850"/>
          </a:xfrm>
          <a:prstGeom prst="rect">
            <a:avLst/>
          </a:prstGeom>
        </p:spPr>
      </p:pic>
      <p:pic>
        <p:nvPicPr>
          <p:cNvPr id="5" name="Obrázek 4" descr="P3260234.JP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607568" y="1874980"/>
            <a:ext cx="1543050" cy="1847850"/>
          </a:xfrm>
          <a:prstGeom prst="rect">
            <a:avLst/>
          </a:prstGeom>
        </p:spPr>
      </p:pic>
      <p:pic>
        <p:nvPicPr>
          <p:cNvPr id="6" name="Obrázek 5" descr="P3260245.JP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613881" y="1874980"/>
            <a:ext cx="1673860" cy="1845310"/>
          </a:xfrm>
          <a:prstGeom prst="rect">
            <a:avLst/>
          </a:prstGeom>
        </p:spPr>
      </p:pic>
      <p:pic>
        <p:nvPicPr>
          <p:cNvPr id="7" name="Obrázek 6" descr="P3260264.JPG"/>
          <p:cNvPicPr/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2555776" y="3789040"/>
            <a:ext cx="1572260" cy="1790700"/>
          </a:xfrm>
          <a:prstGeom prst="rect">
            <a:avLst/>
          </a:prstGeom>
        </p:spPr>
      </p:pic>
      <p:pic>
        <p:nvPicPr>
          <p:cNvPr id="8" name="Obrázek 7" descr="P3260284.JPG"/>
          <p:cNvPicPr/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4572000" y="3764682"/>
            <a:ext cx="1544320" cy="1781175"/>
          </a:xfrm>
          <a:prstGeom prst="rect">
            <a:avLst/>
          </a:prstGeom>
        </p:spPr>
      </p:pic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161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7920880" cy="5112568"/>
          </a:xfrm>
        </p:spPr>
        <p:txBody>
          <a:bodyPr>
            <a:normAutofit/>
          </a:bodyPr>
          <a:lstStyle/>
          <a:p>
            <a:r>
              <a:rPr lang="cs-CZ" sz="1800" b="0" cap="small"/>
              <a:t>lepení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požadované vlastnosti lepeného spoje</a:t>
            </a:r>
          </a:p>
          <a:p>
            <a:pPr marL="800100" lvl="1" indent="-342900"/>
            <a:r>
              <a:rPr lang="cs-CZ" sz="1800"/>
              <a:t>snadnost manipulace</a:t>
            </a:r>
          </a:p>
          <a:p>
            <a:pPr marL="800100" lvl="1" indent="-342900"/>
            <a:r>
              <a:rPr lang="cs-CZ" sz="1800"/>
              <a:t>pevnost spoje</a:t>
            </a:r>
          </a:p>
          <a:p>
            <a:pPr marL="800100" lvl="1" indent="-342900"/>
            <a:r>
              <a:rPr lang="cs-CZ" sz="1800"/>
              <a:t>reverzibilita</a:t>
            </a:r>
          </a:p>
          <a:p>
            <a:pPr marL="800100" lvl="1" indent="-342900"/>
            <a:r>
              <a:rPr lang="cs-CZ" sz="1800"/>
              <a:t>mechanická odolnost – pevnost spoje by měla odpovídat pevnosti použitého materiálu</a:t>
            </a:r>
          </a:p>
          <a:p>
            <a:pPr marL="800100" lvl="1" indent="-342900"/>
            <a:r>
              <a:rPr lang="cs-CZ" sz="1800"/>
              <a:t>odolnost v nepříznivých klimatických podmínkách</a:t>
            </a:r>
          </a:p>
          <a:p>
            <a:pPr marL="800100" lvl="1" indent="-342900"/>
            <a:r>
              <a:rPr lang="cs-CZ" sz="1800"/>
              <a:t>estetické hledisko</a:t>
            </a:r>
            <a:endParaRPr lang="cs-CZ" sz="1800" b="0"/>
          </a:p>
          <a:p>
            <a:pPr marL="342900" indent="-342900">
              <a:buFont typeface="Arial" pitchFamily="34" charset="0"/>
              <a:buChar char="•"/>
            </a:pPr>
            <a:endParaRPr lang="cs-CZ" sz="1800" b="0"/>
          </a:p>
          <a:p>
            <a:pPr marL="800100" lvl="1" indent="-342900"/>
            <a:endParaRPr lang="cs-CZ" sz="1800" b="0"/>
          </a:p>
          <a:p>
            <a:pPr marL="800100" lvl="1" indent="-342900"/>
            <a:endParaRPr lang="cs-CZ" sz="1600" b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851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Sanační konzervace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4896544" cy="5112568"/>
          </a:xfrm>
        </p:spPr>
        <p:txBody>
          <a:bodyPr>
            <a:normAutofit/>
          </a:bodyPr>
          <a:lstStyle/>
          <a:p>
            <a:r>
              <a:rPr lang="cs-CZ" sz="1800" b="0" cap="small" dirty="0"/>
              <a:t>doplňování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nejčastěji sádrou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pro zvýšení pevnosti doplňku lze přidat např. přídavek kyselin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doplňovaná část se z jedné strany podloží (např. keramickou hlínou) a otvor se vylije sádrou, po jejím vytvrzení se obě strany zbrousí jemným smirkovým papírem do roviny s původním materiálem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doplňky je možno retušovat, např. anorg. pigmenty v ethanolu či šelaku</a:t>
            </a:r>
            <a:endParaRPr lang="en-US" sz="1800" b="0" dirty="0"/>
          </a:p>
          <a:p>
            <a:pPr marL="342900" indent="-342900">
              <a:buFont typeface="Arial" pitchFamily="34" charset="0"/>
              <a:buChar char="•"/>
            </a:pPr>
            <a:endParaRPr lang="en-US" sz="1800" b="0" dirty="0"/>
          </a:p>
          <a:p>
            <a:pPr marL="342900" indent="-342900">
              <a:buFont typeface="Arial" pitchFamily="34" charset="0"/>
              <a:buChar char="•"/>
            </a:pPr>
            <a:endParaRPr lang="en-US" sz="1800" b="0" dirty="0"/>
          </a:p>
          <a:p>
            <a:pPr algn="r"/>
            <a:r>
              <a:rPr lang="en-US" sz="1800" b="0" dirty="0"/>
              <a:t>[6]</a:t>
            </a:r>
            <a:endParaRPr lang="cs-CZ" sz="1800" b="0" dirty="0"/>
          </a:p>
          <a:p>
            <a:pPr marL="342900" indent="-342900">
              <a:buFont typeface="Arial" pitchFamily="34" charset="0"/>
              <a:buChar char="•"/>
            </a:pPr>
            <a:endParaRPr lang="cs-CZ" sz="1800" b="0" dirty="0"/>
          </a:p>
          <a:p>
            <a:pPr marL="800100" lvl="1" indent="-342900"/>
            <a:endParaRPr lang="cs-CZ" sz="1800" b="0" dirty="0"/>
          </a:p>
          <a:p>
            <a:pPr marL="800100" lvl="1" indent="-342900"/>
            <a:endParaRPr lang="cs-CZ" sz="16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/>
          </a:p>
        </p:txBody>
      </p:sp>
      <p:pic>
        <p:nvPicPr>
          <p:cNvPr id="1026" name="Picture 2" descr="Restaurování archeologické keramiky a porcelánu v souladu s ...">
            <a:extLst>
              <a:ext uri="{FF2B5EF4-FFF2-40B4-BE49-F238E27FC236}">
                <a16:creationId xmlns:a16="http://schemas.microsoft.com/office/drawing/2014/main" id="{30C2F7F1-65A7-4A49-8A21-2C5070420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037" y="2924944"/>
            <a:ext cx="3410595" cy="3365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162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229200"/>
            <a:ext cx="7283152" cy="1371600"/>
          </a:xfrm>
        </p:spPr>
        <p:txBody>
          <a:bodyPr/>
          <a:lstStyle/>
          <a:p>
            <a:r>
              <a:rPr lang="cs-CZ"/>
              <a:t>Děkuji za pozornost.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676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Zdroje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70317"/>
            <a:ext cx="7848872" cy="5755603"/>
          </a:xfrm>
        </p:spPr>
        <p:txBody>
          <a:bodyPr>
            <a:normAutofit fontScale="92500" lnSpcReduction="20000"/>
          </a:bodyPr>
          <a:lstStyle/>
          <a:p>
            <a:r>
              <a:rPr lang="cs-CZ" sz="1400" b="0" i="1" dirty="0"/>
              <a:t>Boublík V.</a:t>
            </a:r>
            <a:r>
              <a:rPr lang="cs-CZ" sz="1400" b="0" dirty="0"/>
              <a:t>: Lepidla a jejich příprava. Praha, 1966.</a:t>
            </a:r>
            <a:endParaRPr lang="en-US" sz="1400" b="0" dirty="0"/>
          </a:p>
          <a:p>
            <a:r>
              <a:rPr lang="en-US" sz="1400" b="0" i="1" dirty="0" err="1"/>
              <a:t>Caggiani</a:t>
            </a:r>
            <a:r>
              <a:rPr lang="en-US" sz="1400" b="0" i="1" dirty="0"/>
              <a:t>, M.C. a </a:t>
            </a:r>
            <a:r>
              <a:rPr lang="en-US" sz="1400" b="0" i="1" dirty="0" err="1"/>
              <a:t>kol</a:t>
            </a:r>
            <a:r>
              <a:rPr lang="en-US" sz="1400" b="0" dirty="0"/>
              <a:t>.: Raman and SEM‐EDS insights into technological aspects of Medieval and Renaissance ceramics from Southern Italy, Journal of Raman Spectroscopy, 2020</a:t>
            </a:r>
            <a:endParaRPr lang="cs-CZ" sz="1400" b="0" dirty="0"/>
          </a:p>
          <a:p>
            <a:r>
              <a:rPr lang="cs-CZ" sz="1400" b="0" i="1" dirty="0"/>
              <a:t>Cronyn J.M.</a:t>
            </a:r>
            <a:r>
              <a:rPr lang="cs-CZ" sz="1400" b="0" dirty="0"/>
              <a:t>: The Elements of Archaeological Conservation. 1990</a:t>
            </a:r>
          </a:p>
          <a:p>
            <a:r>
              <a:rPr lang="cs-CZ" sz="1400" b="0" i="1" dirty="0"/>
              <a:t>Gibson A.M., Woods A.</a:t>
            </a:r>
            <a:r>
              <a:rPr lang="cs-CZ" sz="1400" b="0" dirty="0"/>
              <a:t>: Prehistoric Pottery for the Archaeologist. Leicester, 1997</a:t>
            </a:r>
          </a:p>
          <a:p>
            <a:r>
              <a:rPr lang="cs-CZ" sz="1400" b="0" i="1" dirty="0"/>
              <a:t>Gregerová M. a kol.</a:t>
            </a:r>
            <a:r>
              <a:rPr lang="cs-CZ" sz="1400" b="0" dirty="0"/>
              <a:t>: Petroarcheologie keramiky v historické minulosti Moravy a Slezska. Brno, 2010</a:t>
            </a:r>
          </a:p>
          <a:p>
            <a:r>
              <a:rPr lang="cs-CZ" sz="1400" b="0" i="1" dirty="0"/>
              <a:t>Hložek M.</a:t>
            </a:r>
            <a:r>
              <a:rPr lang="cs-CZ" sz="1400" b="0" dirty="0"/>
              <a:t>: Multidisciplinární technologická analýza neolitické keramiky, Brno, 2012</a:t>
            </a:r>
          </a:p>
          <a:p>
            <a:r>
              <a:rPr lang="cs-CZ" sz="1400" b="0" i="1" dirty="0"/>
              <a:t>Kopecká I. a kol.</a:t>
            </a:r>
            <a:r>
              <a:rPr lang="cs-CZ" sz="1400" b="0" dirty="0"/>
              <a:t>: Preventivní péče o historické objekty a sbírky v nich uložené, Praha, 2002</a:t>
            </a:r>
            <a:endParaRPr lang="en-US" sz="1400" b="0" dirty="0"/>
          </a:p>
          <a:p>
            <a:r>
              <a:rPr lang="en-US" sz="1400" b="0" i="1" dirty="0"/>
              <a:t>López A.K. a </a:t>
            </a:r>
            <a:r>
              <a:rPr lang="en-US" sz="1400" b="0" i="1" dirty="0" err="1"/>
              <a:t>kol</a:t>
            </a:r>
            <a:r>
              <a:rPr lang="en-US" sz="1400" b="0" dirty="0"/>
              <a:t>.: Compositional analysis of Hispanic Terra Sigillata by laser-induced breakdown spectroscopy, </a:t>
            </a:r>
            <a:r>
              <a:rPr lang="en-US" sz="1400" b="0" dirty="0" err="1"/>
              <a:t>Spectrochimica</a:t>
            </a:r>
            <a:r>
              <a:rPr lang="en-US" sz="1400" b="0" dirty="0"/>
              <a:t> Acta B, 60 (2005), 1149-1154</a:t>
            </a:r>
            <a:endParaRPr lang="cs-CZ" sz="1400" b="0" dirty="0"/>
          </a:p>
          <a:p>
            <a:r>
              <a:rPr lang="cs-CZ" sz="1400" b="0" i="1" dirty="0"/>
              <a:t>Nikitin M.K., Meľnikova J.P.</a:t>
            </a:r>
            <a:r>
              <a:rPr lang="cs-CZ" sz="1400" b="0" dirty="0"/>
              <a:t>: Materiály pro konzervaci a restaurování, Brno, 2003</a:t>
            </a:r>
          </a:p>
          <a:p>
            <a:r>
              <a:rPr lang="cs-CZ" sz="1400" b="0" i="1" dirty="0"/>
              <a:t>Osten M.</a:t>
            </a:r>
            <a:r>
              <a:rPr lang="cs-CZ" sz="1400" b="0" dirty="0"/>
              <a:t>: Práce s lepidly a tmely, Praha, 1975</a:t>
            </a:r>
          </a:p>
          <a:p>
            <a:r>
              <a:rPr lang="cs-CZ" sz="1400" b="0" i="1" dirty="0"/>
              <a:t>Podborský V.</a:t>
            </a:r>
            <a:r>
              <a:rPr lang="cs-CZ" sz="1400" b="0" dirty="0"/>
              <a:t>: Pravěké dějiny Moravy, Brno, 1993</a:t>
            </a:r>
            <a:endParaRPr lang="en-US" sz="1400" b="0" dirty="0"/>
          </a:p>
          <a:p>
            <a:r>
              <a:rPr lang="en-US" sz="1400" b="0" i="1" dirty="0"/>
              <a:t>Sanger M.C.</a:t>
            </a:r>
            <a:r>
              <a:rPr lang="en-US" sz="1400" b="0" dirty="0"/>
              <a:t>: Investigating pottery vessel manufacturing techniques using radiographic imaging and computed tomography: Studies from the Late Archaic American Southeast, Journal of Archaeological Science: Reports, 9 (2016), 586-598</a:t>
            </a:r>
          </a:p>
          <a:p>
            <a:r>
              <a:rPr lang="cs-CZ" sz="1400" b="0" i="1" dirty="0"/>
              <a:t>Sejkora J., Kouřimský J.</a:t>
            </a:r>
            <a:r>
              <a:rPr lang="cs-CZ" sz="1400" b="0" dirty="0"/>
              <a:t>: Atlas minerálů České a Slovenské republiky, Praha, 2005</a:t>
            </a:r>
          </a:p>
          <a:p>
            <a:r>
              <a:rPr lang="cs-CZ" sz="1400" b="0" i="1" dirty="0"/>
              <a:t>Shepard A. O.</a:t>
            </a:r>
            <a:r>
              <a:rPr lang="cs-CZ" sz="1400" b="0" dirty="0"/>
              <a:t>: Ceramics for the Archaeologist, Washington DC, 1966</a:t>
            </a:r>
          </a:p>
          <a:p>
            <a:r>
              <a:rPr lang="cs-CZ" sz="1400" b="0" i="1" dirty="0"/>
              <a:t>Vitešníková A.</a:t>
            </a:r>
            <a:r>
              <a:rPr lang="cs-CZ" sz="1400" b="0" dirty="0"/>
              <a:t>: Vlastnosti lepidel používaných v muzejní praxi, Brno, 2007</a:t>
            </a:r>
          </a:p>
          <a:p>
            <a:r>
              <a:rPr lang="cs-CZ" sz="1400" u="sng" cap="small" dirty="0">
                <a:hlinkClick r:id="rId2"/>
              </a:rPr>
              <a:t>http://www.vscht.cz/met/stranky/vyuka/predmety/koroze_materialu_pro_restauratory/kadm/pdf/2_3.pdf</a:t>
            </a:r>
            <a:r>
              <a:rPr lang="cs-CZ" sz="1400" cap="small" dirty="0"/>
              <a:t> </a:t>
            </a:r>
          </a:p>
          <a:p>
            <a:r>
              <a:rPr lang="cs-CZ" sz="1400" cap="small" dirty="0">
                <a:hlinkClick r:id="rId3"/>
              </a:rPr>
              <a:t>http://www.ceskatelevize.cz/ct24/veda/2445481-naprosta-nahoda-geologove-u-brna-nasli-ulomky-keramicke-venuse</a:t>
            </a:r>
            <a:endParaRPr lang="cs-CZ" sz="1400" cap="small" dirty="0"/>
          </a:p>
          <a:p>
            <a:endParaRPr lang="cs-CZ" sz="1400" cap="small" dirty="0"/>
          </a:p>
          <a:p>
            <a:endParaRPr lang="cs-CZ" sz="1400" b="0" dirty="0"/>
          </a:p>
          <a:p>
            <a:endParaRPr lang="cs-CZ" sz="1400" b="0" dirty="0"/>
          </a:p>
          <a:p>
            <a:endParaRPr lang="cs-CZ" sz="1600" b="0" dirty="0"/>
          </a:p>
          <a:p>
            <a:pPr marL="800100" lvl="1" indent="-342900"/>
            <a:endParaRPr lang="cs-CZ" sz="1800" b="0" dirty="0"/>
          </a:p>
          <a:p>
            <a:pPr marL="800100" lvl="1" indent="-342900"/>
            <a:endParaRPr lang="cs-CZ" sz="16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5950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192688" cy="683994"/>
          </a:xfrm>
        </p:spPr>
        <p:txBody>
          <a:bodyPr>
            <a:normAutofit/>
          </a:bodyPr>
          <a:lstStyle/>
          <a:p>
            <a:r>
              <a:rPr lang="cs-CZ" cap="small"/>
              <a:t>Zdroje obrázků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7848872" cy="5184576"/>
          </a:xfrm>
        </p:spPr>
        <p:txBody>
          <a:bodyPr>
            <a:normAutofit/>
          </a:bodyPr>
          <a:lstStyle/>
          <a:p>
            <a:r>
              <a:rPr lang="cs-CZ" sz="1400" b="0" dirty="0"/>
              <a:t>[1] </a:t>
            </a:r>
            <a:r>
              <a:rPr lang="cs-CZ" sz="1400" b="0" cap="small" dirty="0">
                <a:hlinkClick r:id="rId2"/>
              </a:rPr>
              <a:t>https://www.novinky.cz/cestovani/276483-pavlov-novomlynska-nadrz-a-lovci-mamutu-ve-vestonicich.html</a:t>
            </a:r>
            <a:endParaRPr lang="cs-CZ" sz="1400" b="0" cap="small" dirty="0"/>
          </a:p>
          <a:p>
            <a:r>
              <a:rPr lang="cs-CZ" sz="1400" b="0" cap="small" dirty="0"/>
              <a:t>[2] </a:t>
            </a:r>
            <a:r>
              <a:rPr lang="cs-CZ" sz="1400" b="0" cap="small" dirty="0">
                <a:hlinkClick r:id="rId3"/>
              </a:rPr>
              <a:t>http://www.ceskatelevize.cz/ct24/veda/2445481-naprosta-nahoda-geologove-u-brna-nasli-ulomky-keramicke-venuse</a:t>
            </a:r>
            <a:endParaRPr lang="cs-CZ" sz="1400" b="0" cap="small" dirty="0"/>
          </a:p>
          <a:p>
            <a:r>
              <a:rPr lang="cs-CZ" sz="1400" b="0" cap="small" dirty="0"/>
              <a:t>[3] </a:t>
            </a:r>
            <a:r>
              <a:rPr lang="cs-CZ" sz="1400" b="0" cap="small" dirty="0">
                <a:hlinkClick r:id="rId4"/>
              </a:rPr>
              <a:t>https://www.ceskestavby.cz/clanky/jak-vycistit-porcelan-keramiku-20123.html</a:t>
            </a:r>
            <a:endParaRPr lang="cs-CZ" sz="1400" b="0" cap="small" dirty="0"/>
          </a:p>
          <a:p>
            <a:r>
              <a:rPr lang="cs-CZ" sz="1400" b="0" cap="small" dirty="0"/>
              <a:t>[4] </a:t>
            </a:r>
            <a:r>
              <a:rPr lang="cs-CZ" sz="1400" b="0" cap="small" dirty="0">
                <a:hlinkClick r:id="rId5"/>
              </a:rPr>
              <a:t>https://www.ceskestavby.cz/clanky/jak-posuzovat-stav-starsiho-domu-24306.html</a:t>
            </a:r>
            <a:endParaRPr lang="cs-CZ" sz="1400" b="0" cap="small" dirty="0"/>
          </a:p>
          <a:p>
            <a:r>
              <a:rPr lang="cs-CZ" sz="1400" b="0" cap="small" dirty="0"/>
              <a:t>[5] </a:t>
            </a:r>
            <a:r>
              <a:rPr lang="cs-CZ" sz="1400" b="0" cap="small" dirty="0">
                <a:hlinkClick r:id="rId6"/>
              </a:rPr>
              <a:t>http://mineralogie.sci.muni.cz/kap_4_3_optika/epidot.htm</a:t>
            </a:r>
            <a:endParaRPr lang="cs-CZ" sz="1400" b="0" cap="small" dirty="0"/>
          </a:p>
          <a:p>
            <a:r>
              <a:rPr lang="en-US" sz="1400" b="0" cap="small" dirty="0"/>
              <a:t>[6] </a:t>
            </a:r>
            <a:r>
              <a:rPr lang="en-US" sz="1400" b="0" cap="small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https://adoc.tips/queue/restaurovani-archeologicke-keramiky-a-porcelanu-v-souladu-s-.html</a:t>
            </a:r>
            <a:endParaRPr lang="cs-CZ" sz="1400" b="0" cap="small" dirty="0"/>
          </a:p>
          <a:p>
            <a:r>
              <a:rPr lang="cs-CZ" sz="1400" b="0" cap="small" dirty="0"/>
              <a:t>Autor nečíslovaných obrázků: Eva </a:t>
            </a:r>
            <a:r>
              <a:rPr lang="en-US" sz="1400" b="0" cap="small" dirty="0" err="1"/>
              <a:t>Zikmundová</a:t>
            </a:r>
            <a:endParaRPr lang="cs-CZ" sz="1400" b="0" dirty="0"/>
          </a:p>
          <a:p>
            <a:endParaRPr lang="cs-CZ" sz="1600" b="0" dirty="0"/>
          </a:p>
          <a:p>
            <a:pPr marL="800100" lvl="1" indent="-342900"/>
            <a:endParaRPr lang="cs-CZ" sz="1800" b="0" dirty="0"/>
          </a:p>
          <a:p>
            <a:pPr marL="800100" lvl="1" indent="-342900"/>
            <a:endParaRPr lang="cs-CZ" sz="16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35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/>
              <a:t>Keramika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920880" cy="4373563"/>
          </a:xfrm>
        </p:spPr>
        <p:txBody>
          <a:bodyPr>
            <a:normAutofit/>
          </a:bodyPr>
          <a:lstStyle/>
          <a:p>
            <a:r>
              <a:rPr lang="cs-CZ" b="0" cap="small"/>
              <a:t>vlastnosti hlíny</a:t>
            </a:r>
            <a:endParaRPr lang="cs-CZ" b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plasticita - vlastnost směsi hlíny s vodou, která umožňuje její tváření do podoby, v níž zůstane i po uvolnění působícího tlaku, částice hlíny snadno adsorbují vlhkost, voda funguje jako zvlhčovadlo a malé destičkové částice po sobě mohou snadno klouzat, ale odtrhnout je od sebe je poměrně náročné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nasákavost – souvisí se schopností hlíny dostat se do plastického stavu, je to rychlost, s jakou dojde k rozpadu hlíny při ponoření do vody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barva – závisí především na nečistotách, např. Fe barví hlínu do žluta až červena, barva surové a vypálené hlíny se liší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smrštění při výpalu – způsobeno ztrátou vody, je tím větší, čím jemnější a plastičtější je hlína</a:t>
            </a:r>
            <a:endParaRPr lang="cs-CZ" sz="18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6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/>
              <a:t>Keramika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920880" cy="4373563"/>
          </a:xfrm>
        </p:spPr>
        <p:txBody>
          <a:bodyPr>
            <a:normAutofit/>
          </a:bodyPr>
          <a:lstStyle/>
          <a:p>
            <a:r>
              <a:rPr lang="cs-CZ" b="0" cap="small"/>
              <a:t>příprava hlíny</a:t>
            </a:r>
            <a:endParaRPr lang="cs-CZ" b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zbavení nečistot a hrubších částeček</a:t>
            </a:r>
            <a:endParaRPr lang="cs-CZ" sz="180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důkladné provlhčení – mokrá hlína se nechávala zrát i po několik měsíců, aby došlo k provlhčení i nejjemnějších částeček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smísení plastické hlíny s ostřivem</a:t>
            </a:r>
          </a:p>
          <a:p>
            <a:r>
              <a:rPr lang="cs-CZ" sz="1800" b="0" cap="small"/>
              <a:t>plastifikace sprašové hlíny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/>
              <a:t>není-li hlína při vytěžení plastická, je nutné ji nechat odležet přes jednu zimu, kdy vlivem přemrznutí a chemických reakcí jílových minerálů s vodou a s organickými látkami dochází k výrazné změně vlastností původní spraše a dochází k přeměně na kvalitní tvářecí hmotu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/>
              <a:t>slouží například k tvorbě replik archeologické keramiky nebo k ověření lokálního původu keramické hlíny</a:t>
            </a:r>
          </a:p>
          <a:p>
            <a:endParaRPr lang="cs-CZ" sz="1800" b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604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/>
              <a:t>Keramika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920880" cy="4373563"/>
          </a:xfrm>
        </p:spPr>
        <p:txBody>
          <a:bodyPr>
            <a:normAutofit/>
          </a:bodyPr>
          <a:lstStyle/>
          <a:p>
            <a:r>
              <a:rPr lang="cs-CZ" sz="1800" b="0" cap="small"/>
              <a:t>proces tvorby keramického výrobku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/>
              <a:t>tváření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/>
              <a:t>sušení – dochází ke smršťování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/>
              <a:t>výpal</a:t>
            </a:r>
          </a:p>
          <a:p>
            <a:pPr marL="742950" lvl="1" indent="-285750"/>
            <a:r>
              <a:rPr lang="cs-CZ" sz="1800"/>
              <a:t>dehydratační fáze – z výrobku se při nízké teplotě odpařuje voda tak, aby nedošlo k náhlému uvolnění páry a poškození výrobku</a:t>
            </a:r>
          </a:p>
          <a:p>
            <a:pPr marL="742950" lvl="1" indent="-285750"/>
            <a:r>
              <a:rPr lang="cs-CZ" sz="1800"/>
              <a:t>oxidační fáze – z hlíny je vypalována uhlíkatá složka a všechny ostatní obsažené sloučeniny jsou plně oxidovány</a:t>
            </a:r>
          </a:p>
          <a:p>
            <a:pPr marL="742950" lvl="1" indent="-285750"/>
            <a:r>
              <a:rPr lang="cs-CZ" sz="1800"/>
              <a:t>s</a:t>
            </a:r>
            <a:r>
              <a:rPr lang="cs-CZ" sz="1800" b="0"/>
              <a:t>linutí – složky hlíny se vzájemně stmelují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643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 dirty="0"/>
              <a:t>Keramika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3735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soudržná, ve vodě nerozpustná, polykrystalická látka z anorganických nekovových surovin získaná slinováním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 dirty="0"/>
              <a:t>slinování</a:t>
            </a:r>
            <a:r>
              <a:rPr lang="cs-CZ" sz="1800" b="0" dirty="0"/>
              <a:t> = proces, při kterém dochází ke zpevňování disperzních systémů za vysoké teploty a získání požadovaných fyzikálních a mechanických vlastností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tvorba krystalických fází s určitým podílem skelné fáze a s větším či menším množstvím pórů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/>
              <a:t>první uměle vyrobený a zároveň jeden z nejdéle používaných materiálů v historii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dirty="0">
                <a:sym typeface="Wingdings" pitchFamily="2" charset="2"/>
              </a:rPr>
              <a:t>zásadní význam ve stavebnictví, uplatnění ve výrobě </a:t>
            </a:r>
            <a:r>
              <a:rPr lang="cs-CZ" sz="1800" dirty="0">
                <a:sym typeface="Wingdings" pitchFamily="2" charset="2"/>
              </a:rPr>
              <a:t>užitkových</a:t>
            </a:r>
            <a:r>
              <a:rPr lang="cs-CZ" sz="1800" b="0" dirty="0">
                <a:sym typeface="Wingdings" pitchFamily="2" charset="2"/>
              </a:rPr>
              <a:t> (nádobí, žáruvzdorné hmoty, elektrotechnika) a </a:t>
            </a:r>
            <a:r>
              <a:rPr lang="cs-CZ" sz="1800" dirty="0">
                <a:sym typeface="Wingdings" pitchFamily="2" charset="2"/>
              </a:rPr>
              <a:t>dekorativních</a:t>
            </a:r>
            <a:r>
              <a:rPr lang="cs-CZ" sz="1800" b="0" dirty="0">
                <a:sym typeface="Wingdings" pitchFamily="2" charset="2"/>
              </a:rPr>
              <a:t> předmětů</a:t>
            </a:r>
            <a:endParaRPr lang="cs-CZ" sz="18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221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/>
              <a:t>Degradace keramiky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3735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velmi odolný materiál </a:t>
            </a:r>
            <a:r>
              <a:rPr lang="cs-CZ" sz="1800" b="0">
                <a:sym typeface="Wingdings" pitchFamily="2" charset="2"/>
              </a:rPr>
              <a:t> v některých obdobích tvoří často jediný doklad o lidské činnosti a existenci</a:t>
            </a:r>
            <a:endParaRPr lang="cs-CZ" sz="18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degradace je závislá jak na vlastnostech materiálu výrobku, tak na okolních podmínkách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keramické předměty jsou po výpalu tvořeny materiálem, který se tolik neliší od jeho formy nacházející se v přírodě, nejsou tedy příliš náchylné k chemické degradaci a jejich poškození je převážně způsobeno mechanickými vlivy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/>
              <a:t>glazura – funguje jako ochranná vrstva, nicméně je sama náchylná k degradaci (oděr, usazování nečistot s prasklinách)</a:t>
            </a:r>
            <a:endParaRPr lang="cs-CZ" sz="18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990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/>
              <a:t>Degradační faktory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3735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cap="small"/>
              <a:t>prostředí uložení předmětu </a:t>
            </a:r>
            <a:r>
              <a:rPr lang="cs-CZ" sz="1800" b="0"/>
              <a:t>– archeologická keramika je často po velmi dlouhou dobu uložena v neměnném prostředí</a:t>
            </a:r>
            <a:endParaRPr lang="cs-CZ" sz="18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/>
              <a:t>vlhkost </a:t>
            </a:r>
            <a:r>
              <a:rPr lang="cs-CZ" sz="1800" b="0"/>
              <a:t>- pro novější keramiku, obzvláště glazovanou, není zásadně problematická, u archeologické keramiky, která se vyznačuje vysokou pórovitostí a malým obsahem skelné fáze, je třeba uvažovat působení vlhkosti, především jejích výkyvů</a:t>
            </a:r>
          </a:p>
          <a:p>
            <a:pPr marL="800100" lvl="1" indent="-342900"/>
            <a:r>
              <a:rPr lang="cs-CZ" sz="1800"/>
              <a:t>vlhkostní roztažnost – vázání difundované nebo kondenzované vody v pórech způsobjící nevratné zvětšování objemu střepu, závisí na obsahu jílových složek a na teplotě výpalu</a:t>
            </a:r>
          </a:p>
          <a:p>
            <a:pPr marL="800100" lvl="1" indent="-342900"/>
            <a:r>
              <a:rPr lang="cs-CZ" sz="1800"/>
              <a:t>u glazované keramiky problém různé roztažnosti glazury a střepu</a:t>
            </a:r>
          </a:p>
          <a:p>
            <a:pPr marL="800100" lvl="1" indent="-342900"/>
            <a:r>
              <a:rPr lang="cs-CZ" sz="1800"/>
              <a:t>voda – mechanický i chemický faktor, pomáhá urychlovat další degradační procesy</a:t>
            </a:r>
            <a:endParaRPr lang="cs-CZ" sz="1800" b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696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5791200" cy="683994"/>
          </a:xfrm>
        </p:spPr>
        <p:txBody>
          <a:bodyPr/>
          <a:lstStyle/>
          <a:p>
            <a:r>
              <a:rPr lang="cs-CZ" cap="small"/>
              <a:t>Degradační faktory</a:t>
            </a:r>
            <a:endParaRPr lang="en-US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5112568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1800" b="0" cap="small"/>
              <a:t>teplota </a:t>
            </a:r>
            <a:r>
              <a:rPr lang="cs-CZ" sz="1800" b="0"/>
              <a:t>– pro pórovitou keramiku je rizikový především mráz, kdy dochází ke zvětšení objemu vody v pórech až o 9 %obj., vznik tlaku, který způsobuje porušení struktury, oprýskání materiálu nebo jeho úplnému prasknutí </a:t>
            </a:r>
            <a:endParaRPr lang="cs-CZ" sz="18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1800" b="0" cap="small"/>
              <a:t>působení alkalických roztoků a kyselin</a:t>
            </a:r>
            <a:r>
              <a:rPr lang="cs-CZ" sz="1800" b="0"/>
              <a:t> – např. kyselina fluorovodíková způsobuje rozpouštění skelné fáze</a:t>
            </a:r>
            <a:endParaRPr lang="cs-CZ" sz="1600" b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489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Vlastní 1">
      <a:dk1>
        <a:srgbClr val="283658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1185</TotalTime>
  <Words>2238</Words>
  <Application>Microsoft Office PowerPoint</Application>
  <PresentationFormat>On-screen Show (4:3)</PresentationFormat>
  <Paragraphs>228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Arial Black</vt:lpstr>
      <vt:lpstr>Calibri</vt:lpstr>
      <vt:lpstr>Základní</vt:lpstr>
      <vt:lpstr>Keramika  a její konzervace</vt:lpstr>
      <vt:lpstr>Keramika</vt:lpstr>
      <vt:lpstr>Keramika</vt:lpstr>
      <vt:lpstr>Keramika</vt:lpstr>
      <vt:lpstr>Keramika</vt:lpstr>
      <vt:lpstr>Keramika</vt:lpstr>
      <vt:lpstr>Degradace keramiky</vt:lpstr>
      <vt:lpstr>Degradační faktory</vt:lpstr>
      <vt:lpstr>Degradační faktory</vt:lpstr>
      <vt:lpstr>Degradační faktory</vt:lpstr>
      <vt:lpstr>Preventivní konzervace</vt:lpstr>
      <vt:lpstr>Sanační konzervace</vt:lpstr>
      <vt:lpstr>Sanační konzervace</vt:lpstr>
      <vt:lpstr>Sanační konzervace</vt:lpstr>
      <vt:lpstr>Sanační konzervace</vt:lpstr>
      <vt:lpstr>Sanační konzervace</vt:lpstr>
      <vt:lpstr>Sanační konzervace</vt:lpstr>
      <vt:lpstr>Sanační konzervace</vt:lpstr>
      <vt:lpstr>Sanační konzervace</vt:lpstr>
      <vt:lpstr>Sanační konzervace</vt:lpstr>
      <vt:lpstr>Sanační konzervace</vt:lpstr>
      <vt:lpstr>Sanační konzervace</vt:lpstr>
      <vt:lpstr>Děkuji za pozornost.</vt:lpstr>
      <vt:lpstr>Zdroje</vt:lpstr>
      <vt:lpstr>Zdroje obrázků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Konzervace keramiky</dc:title>
  <dc:creator>Eva</dc:creator>
  <cp:lastModifiedBy>Eva Pospíšilová</cp:lastModifiedBy>
  <cp:revision>59</cp:revision>
  <dcterms:created xsi:type="dcterms:W3CDTF">2018-02-05T10:09:01Z</dcterms:created>
  <dcterms:modified xsi:type="dcterms:W3CDTF">2020-05-10T20:42:03Z</dcterms:modified>
</cp:coreProperties>
</file>