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28"/>
  </p:notesMasterIdLst>
  <p:sldIdLst>
    <p:sldId id="256" r:id="rId2"/>
    <p:sldId id="262" r:id="rId3"/>
    <p:sldId id="269" r:id="rId4"/>
    <p:sldId id="270" r:id="rId5"/>
    <p:sldId id="275" r:id="rId6"/>
    <p:sldId id="258" r:id="rId7"/>
    <p:sldId id="259" r:id="rId8"/>
    <p:sldId id="271" r:id="rId9"/>
    <p:sldId id="272" r:id="rId10"/>
    <p:sldId id="273" r:id="rId11"/>
    <p:sldId id="260" r:id="rId12"/>
    <p:sldId id="274" r:id="rId13"/>
    <p:sldId id="266" r:id="rId14"/>
    <p:sldId id="261" r:id="rId15"/>
    <p:sldId id="276" r:id="rId16"/>
    <p:sldId id="277" r:id="rId17"/>
    <p:sldId id="265" r:id="rId18"/>
    <p:sldId id="278" r:id="rId19"/>
    <p:sldId id="263" r:id="rId20"/>
    <p:sldId id="284" r:id="rId21"/>
    <p:sldId id="283" r:id="rId22"/>
    <p:sldId id="281" r:id="rId23"/>
    <p:sldId id="279" r:id="rId24"/>
    <p:sldId id="268" r:id="rId25"/>
    <p:sldId id="267" r:id="rId26"/>
    <p:sldId id="282" r:id="rId2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EFF"/>
    <a:srgbClr val="85DFFF"/>
    <a:srgbClr val="0099CC"/>
    <a:srgbClr val="D0EF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94660"/>
  </p:normalViewPr>
  <p:slideViewPr>
    <p:cSldViewPr>
      <p:cViewPr>
        <p:scale>
          <a:sx n="100" d="100"/>
          <a:sy n="100" d="100"/>
        </p:scale>
        <p:origin x="35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va\Desktop\Erasmus%20INO\Madonna%20Manet\Grafici%20colorimetrici%20La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0"/>
    <c:plotArea>
      <c:layout>
        <c:manualLayout>
          <c:layoutTarget val="inner"/>
          <c:xMode val="edge"/>
          <c:yMode val="edge"/>
          <c:x val="0.12178919466749824"/>
          <c:y val="0.13362345835802783"/>
          <c:w val="0.84908072622309061"/>
          <c:h val="0.8105515431260748"/>
        </c:manualLayout>
      </c:layout>
      <c:barChart>
        <c:barDir val="col"/>
        <c:grouping val="clustered"/>
        <c:varyColors val="0"/>
        <c:ser>
          <c:idx val="0"/>
          <c:order val="0"/>
          <c:tx>
            <c:v>t0</c:v>
          </c:tx>
          <c:spPr>
            <a:solidFill>
              <a:srgbClr val="0099CC"/>
            </a:solidFill>
          </c:spPr>
          <c:invertIfNegative val="0"/>
          <c:errBars>
            <c:errBarType val="both"/>
            <c:errValType val="cust"/>
            <c:noEndCap val="0"/>
            <c:plus>
              <c:numRef>
                <c:f>(colorimetia!$P$19,colorimetia!$R$19,colorimetia!$T$19)</c:f>
                <c:numCache>
                  <c:formatCode>General</c:formatCode>
                  <c:ptCount val="3"/>
                  <c:pt idx="0">
                    <c:v>1.1241441192706661E-2</c:v>
                  </c:pt>
                  <c:pt idx="1">
                    <c:v>4.425904803916815E-2</c:v>
                  </c:pt>
                  <c:pt idx="2">
                    <c:v>5.0145887169820602E-2</c:v>
                  </c:pt>
                </c:numCache>
              </c:numRef>
            </c:plus>
            <c:minus>
              <c:numRef>
                <c:f>(colorimetia!$P$19,colorimetia!$R$19,colorimetia!$T$19)</c:f>
                <c:numCache>
                  <c:formatCode>General</c:formatCode>
                  <c:ptCount val="3"/>
                  <c:pt idx="0">
                    <c:v>1.1241441192706661E-2</c:v>
                  </c:pt>
                  <c:pt idx="1">
                    <c:v>4.425904803916815E-2</c:v>
                  </c:pt>
                  <c:pt idx="2">
                    <c:v>5.0145887169820602E-2</c:v>
                  </c:pt>
                </c:numCache>
              </c:numRef>
            </c:minus>
          </c:errBars>
          <c:cat>
            <c:strRef>
              <c:f>(colorimetia!$O$2,colorimetia!$Q$2,colorimetia!$S$2)</c:f>
              <c:strCache>
                <c:ptCount val="3"/>
                <c:pt idx="0">
                  <c:v>L*</c:v>
                </c:pt>
                <c:pt idx="1">
                  <c:v>a*</c:v>
                </c:pt>
                <c:pt idx="2">
                  <c:v>b*</c:v>
                </c:pt>
              </c:strCache>
            </c:strRef>
          </c:cat>
          <c:val>
            <c:numRef>
              <c:f>(colorimetia!$O$19,colorimetia!$Q$19,colorimetia!$S$19)</c:f>
              <c:numCache>
                <c:formatCode>0.00</c:formatCode>
                <c:ptCount val="3"/>
                <c:pt idx="0">
                  <c:v>28.4498</c:v>
                </c:pt>
                <c:pt idx="1">
                  <c:v>-1.0715666666666668</c:v>
                </c:pt>
                <c:pt idx="2">
                  <c:v>20.8247</c:v>
                </c:pt>
              </c:numCache>
            </c:numRef>
          </c:val>
          <c:extLst>
            <c:ext xmlns:c16="http://schemas.microsoft.com/office/drawing/2014/chart" uri="{C3380CC4-5D6E-409C-BE32-E72D297353CC}">
              <c16:uniqueId val="{00000000-19DB-4741-A81E-B3F1816DF758}"/>
            </c:ext>
          </c:extLst>
        </c:ser>
        <c:ser>
          <c:idx val="1"/>
          <c:order val="1"/>
          <c:tx>
            <c:v>t1</c:v>
          </c:tx>
          <c:spPr>
            <a:solidFill>
              <a:srgbClr val="85DFFF"/>
            </a:solidFill>
          </c:spPr>
          <c:invertIfNegative val="0"/>
          <c:errBars>
            <c:errBarType val="both"/>
            <c:errValType val="cust"/>
            <c:noEndCap val="0"/>
            <c:plus>
              <c:numRef>
                <c:f>(colorimetia!$J$19,colorimetia!$L$19,colorimetia!$N$19)</c:f>
                <c:numCache>
                  <c:formatCode>General</c:formatCode>
                  <c:ptCount val="3"/>
                  <c:pt idx="0">
                    <c:v>1.9325630649670286E-2</c:v>
                  </c:pt>
                  <c:pt idx="1">
                    <c:v>1.3661747082263346E-2</c:v>
                  </c:pt>
                  <c:pt idx="2">
                    <c:v>4.5696425825979235E-2</c:v>
                  </c:pt>
                </c:numCache>
              </c:numRef>
            </c:plus>
            <c:minus>
              <c:numRef>
                <c:f>(colorimetia!$J$19,colorimetia!$L$19,colorimetia!$N$19)</c:f>
                <c:numCache>
                  <c:formatCode>General</c:formatCode>
                  <c:ptCount val="3"/>
                  <c:pt idx="0">
                    <c:v>1.9325630649670286E-2</c:v>
                  </c:pt>
                  <c:pt idx="1">
                    <c:v>1.3661747082263346E-2</c:v>
                  </c:pt>
                  <c:pt idx="2">
                    <c:v>4.5696425825979235E-2</c:v>
                  </c:pt>
                </c:numCache>
              </c:numRef>
            </c:minus>
          </c:errBars>
          <c:cat>
            <c:strRef>
              <c:f>(colorimetia!$O$2,colorimetia!$Q$2,colorimetia!$S$2)</c:f>
              <c:strCache>
                <c:ptCount val="3"/>
                <c:pt idx="0">
                  <c:v>L*</c:v>
                </c:pt>
                <c:pt idx="1">
                  <c:v>a*</c:v>
                </c:pt>
                <c:pt idx="2">
                  <c:v>b*</c:v>
                </c:pt>
              </c:strCache>
            </c:strRef>
          </c:cat>
          <c:val>
            <c:numRef>
              <c:f>(colorimetia!$I$19,colorimetia!$K$19,colorimetia!$M$19)</c:f>
              <c:numCache>
                <c:formatCode>0.00</c:formatCode>
                <c:ptCount val="3"/>
                <c:pt idx="0">
                  <c:v>32.161700000000003</c:v>
                </c:pt>
                <c:pt idx="1">
                  <c:v>-4.2394666666666661</c:v>
                </c:pt>
                <c:pt idx="2">
                  <c:v>16.373933333333337</c:v>
                </c:pt>
              </c:numCache>
            </c:numRef>
          </c:val>
          <c:extLst>
            <c:ext xmlns:c16="http://schemas.microsoft.com/office/drawing/2014/chart" uri="{C3380CC4-5D6E-409C-BE32-E72D297353CC}">
              <c16:uniqueId val="{00000001-19DB-4741-A81E-B3F1816DF758}"/>
            </c:ext>
          </c:extLst>
        </c:ser>
        <c:ser>
          <c:idx val="2"/>
          <c:order val="2"/>
          <c:tx>
            <c:v>t2</c:v>
          </c:tx>
          <c:spPr>
            <a:solidFill>
              <a:srgbClr val="BDEEFF"/>
            </a:solidFill>
          </c:spPr>
          <c:invertIfNegative val="0"/>
          <c:errBars>
            <c:errBarType val="both"/>
            <c:errValType val="cust"/>
            <c:noEndCap val="0"/>
            <c:plus>
              <c:numRef>
                <c:f>(colorimetia!$D$19,colorimetia!$F$19,colorimetia!$H$19)</c:f>
                <c:numCache>
                  <c:formatCode>General</c:formatCode>
                  <c:ptCount val="3"/>
                  <c:pt idx="0">
                    <c:v>2.0051018261758452E-2</c:v>
                  </c:pt>
                  <c:pt idx="1">
                    <c:v>2.476799009474397E-2</c:v>
                  </c:pt>
                  <c:pt idx="2">
                    <c:v>3.5690521617556183E-2</c:v>
                  </c:pt>
                </c:numCache>
              </c:numRef>
            </c:plus>
            <c:minus>
              <c:numRef>
                <c:f>(colorimetia!$D$19,colorimetia!$F$19,colorimetia!$H$19)</c:f>
                <c:numCache>
                  <c:formatCode>General</c:formatCode>
                  <c:ptCount val="3"/>
                  <c:pt idx="0">
                    <c:v>2.0051018261758452E-2</c:v>
                  </c:pt>
                  <c:pt idx="1">
                    <c:v>2.476799009474397E-2</c:v>
                  </c:pt>
                  <c:pt idx="2">
                    <c:v>3.5690521617556183E-2</c:v>
                  </c:pt>
                </c:numCache>
              </c:numRef>
            </c:minus>
          </c:errBars>
          <c:cat>
            <c:strRef>
              <c:f>(colorimetia!$O$2,colorimetia!$Q$2,colorimetia!$S$2)</c:f>
              <c:strCache>
                <c:ptCount val="3"/>
                <c:pt idx="0">
                  <c:v>L*</c:v>
                </c:pt>
                <c:pt idx="1">
                  <c:v>a*</c:v>
                </c:pt>
                <c:pt idx="2">
                  <c:v>b*</c:v>
                </c:pt>
              </c:strCache>
            </c:strRef>
          </c:cat>
          <c:val>
            <c:numRef>
              <c:f>(colorimetia!$C$19,colorimetia!$E$19,colorimetia!$G$19)</c:f>
              <c:numCache>
                <c:formatCode>0.00</c:formatCode>
                <c:ptCount val="3"/>
                <c:pt idx="0">
                  <c:v>32.389766666666667</c:v>
                </c:pt>
                <c:pt idx="1">
                  <c:v>-5.0459333333333332</c:v>
                </c:pt>
                <c:pt idx="2">
                  <c:v>17.095733333333332</c:v>
                </c:pt>
              </c:numCache>
            </c:numRef>
          </c:val>
          <c:extLst>
            <c:ext xmlns:c16="http://schemas.microsoft.com/office/drawing/2014/chart" uri="{C3380CC4-5D6E-409C-BE32-E72D297353CC}">
              <c16:uniqueId val="{00000002-19DB-4741-A81E-B3F1816DF758}"/>
            </c:ext>
          </c:extLst>
        </c:ser>
        <c:dLbls>
          <c:showLegendKey val="0"/>
          <c:showVal val="0"/>
          <c:showCatName val="0"/>
          <c:showSerName val="0"/>
          <c:showPercent val="0"/>
          <c:showBubbleSize val="0"/>
        </c:dLbls>
        <c:gapWidth val="150"/>
        <c:axId val="39424000"/>
        <c:axId val="39425536"/>
      </c:barChart>
      <c:catAx>
        <c:axId val="39424000"/>
        <c:scaling>
          <c:orientation val="minMax"/>
        </c:scaling>
        <c:delete val="0"/>
        <c:axPos val="b"/>
        <c:numFmt formatCode="General" sourceLinked="0"/>
        <c:majorTickMark val="out"/>
        <c:minorTickMark val="none"/>
        <c:tickLblPos val="nextTo"/>
        <c:crossAx val="39425536"/>
        <c:crosses val="autoZero"/>
        <c:auto val="1"/>
        <c:lblAlgn val="ctr"/>
        <c:lblOffset val="100"/>
        <c:noMultiLvlLbl val="0"/>
      </c:catAx>
      <c:valAx>
        <c:axId val="39425536"/>
        <c:scaling>
          <c:orientation val="minMax"/>
        </c:scaling>
        <c:delete val="0"/>
        <c:axPos val="l"/>
        <c:majorGridlines/>
        <c:numFmt formatCode="0.00" sourceLinked="1"/>
        <c:majorTickMark val="out"/>
        <c:minorTickMark val="none"/>
        <c:tickLblPos val="nextTo"/>
        <c:crossAx val="39424000"/>
        <c:crosses val="autoZero"/>
        <c:crossBetween val="between"/>
      </c:valAx>
    </c:plotArea>
    <c:legend>
      <c:legendPos val="r"/>
      <c:layout>
        <c:manualLayout>
          <c:xMode val="edge"/>
          <c:yMode val="edge"/>
          <c:x val="0.41635036496350364"/>
          <c:y val="1.6669381844510816E-2"/>
          <c:w val="0.29816707218167071"/>
          <c:h val="0.12068386279301294"/>
        </c:manualLayout>
      </c:layout>
      <c:overlay val="0"/>
    </c:legend>
    <c:plotVisOnly val="1"/>
    <c:dispBlanksAs val="gap"/>
    <c:showDLblsOverMax val="0"/>
  </c:chart>
  <c:spPr>
    <a:solidFill>
      <a:schemeClr val="bg1"/>
    </a:solid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531D5B-7FFA-4EAB-84E5-9147F3126AFB}" type="datetimeFigureOut">
              <a:rPr lang="cs-CZ" smtClean="0"/>
              <a:t>13.05.2020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C1DD5B-843F-41CE-B6E3-8B00D6BAAC22}" type="slidenum">
              <a:rPr lang="cs-CZ" smtClean="0"/>
              <a:t>‹#›</a:t>
            </a:fld>
            <a:endParaRPr lang="cs-CZ"/>
          </a:p>
        </p:txBody>
      </p:sp>
    </p:spTree>
    <p:extLst>
      <p:ext uri="{BB962C8B-B14F-4D97-AF65-F5344CB8AC3E}">
        <p14:creationId xmlns:p14="http://schemas.microsoft.com/office/powerpoint/2010/main" val="39194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13</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15</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16</a:t>
            </a:fld>
            <a:endParaRPr lang="cs-CZ"/>
          </a:p>
        </p:txBody>
      </p:sp>
    </p:spTree>
    <p:extLst>
      <p:ext uri="{BB962C8B-B14F-4D97-AF65-F5344CB8AC3E}">
        <p14:creationId xmlns:p14="http://schemas.microsoft.com/office/powerpoint/2010/main" val="318040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cs-CZ"/>
              <a:t>Kliknutím lze upravit styl.</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82E6A568-03EA-4BCE-AA8D-0A07962EC612}" type="datetime4">
              <a:rPr lang="en-US" smtClean="0"/>
              <a:t>May 13, 2020</a:t>
            </a:fld>
            <a:endParaRPr lang="cs-CZ"/>
          </a:p>
        </p:txBody>
      </p:sp>
      <p:sp>
        <p:nvSpPr>
          <p:cNvPr id="5" name="Footer Placeholder 4"/>
          <p:cNvSpPr>
            <a:spLocks noGrp="1"/>
          </p:cNvSpPr>
          <p:nvPr>
            <p:ph type="ftr" sz="quarter" idx="11"/>
          </p:nvPr>
        </p:nvSpPr>
        <p:spPr/>
        <p:txBody>
          <a:bodyPr/>
          <a:lstStyle/>
          <a:p>
            <a:endParaRPr lang="cs-CZ"/>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D30FCB35-FB32-42DD-9E0F-323ABC7B1ADC}" type="datetime4">
              <a:rPr lang="en-US" smtClean="0"/>
              <a:t>May 13,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6779FEEB-0DB5-4DFB-875B-7FF98C22249E}" type="datetime4">
              <a:rPr lang="en-US" smtClean="0"/>
              <a:t>May 13,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7264FE-F68C-495F-B8EF-AB374C9B018A}" type="datetime4">
              <a:rPr lang="en-US" smtClean="0"/>
              <a:t>May 13,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cs-CZ"/>
              <a:t>Kliknutím lze upravit styl.</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7" name="Date Placeholder 6"/>
          <p:cNvSpPr>
            <a:spLocks noGrp="1"/>
          </p:cNvSpPr>
          <p:nvPr>
            <p:ph type="dt" sz="half" idx="10"/>
          </p:nvPr>
        </p:nvSpPr>
        <p:spPr/>
        <p:txBody>
          <a:bodyPr/>
          <a:lstStyle/>
          <a:p>
            <a:fld id="{30D7A94E-8661-4736-B6A3-574B9D473B6D}" type="datetime4">
              <a:rPr lang="en-US" smtClean="0"/>
              <a:t>May 13, 2020</a:t>
            </a:fld>
            <a:endParaRPr lang="cs-CZ"/>
          </a:p>
        </p:txBody>
      </p:sp>
      <p:sp>
        <p:nvSpPr>
          <p:cNvPr id="8" name="Slide Number Placeholder 7"/>
          <p:cNvSpPr>
            <a:spLocks noGrp="1"/>
          </p:cNvSpPr>
          <p:nvPr>
            <p:ph type="sldNum" sz="quarter" idx="11"/>
          </p:nvPr>
        </p:nvSpPr>
        <p:spPr/>
        <p:txBody>
          <a:bodyPr/>
          <a:lstStyle/>
          <a:p>
            <a:fld id="{AC57A5DF-1266-40EA-9282-1E66B9DE06C0}" type="slidenum">
              <a:rPr lang="cs-CZ" smtClean="0"/>
              <a:t>‹#›</a:t>
            </a:fld>
            <a:endParaRPr lang="cs-CZ"/>
          </a:p>
        </p:txBody>
      </p:sp>
      <p:sp>
        <p:nvSpPr>
          <p:cNvPr id="9" name="Footer Placeholder 8"/>
          <p:cNvSpPr>
            <a:spLocks noGrp="1"/>
          </p:cNvSpPr>
          <p:nvPr>
            <p:ph type="ftr" sz="quarter" idx="12"/>
          </p:nvPr>
        </p:nvSpPr>
        <p:spPr/>
        <p:txBody>
          <a:bodyPr/>
          <a:lstStyle/>
          <a:p>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0743D2F-EB99-4E3E-8945-E38AFF491AAC}" type="datetime4">
              <a:rPr lang="en-US" smtClean="0"/>
              <a:t>May 13,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cs-CZ"/>
              <a:t>Kliknutím lze upravit styly předlohy textu.</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A88AB8B-AFB6-4C8E-B244-D1ED3AFF8AAE}" type="datetime4">
              <a:rPr lang="en-US" smtClean="0"/>
              <a:t>May 13, 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2"/>
          <p:cNvSpPr>
            <a:spLocks noGrp="1"/>
          </p:cNvSpPr>
          <p:nvPr>
            <p:ph type="dt" sz="half" idx="10"/>
          </p:nvPr>
        </p:nvSpPr>
        <p:spPr/>
        <p:txBody>
          <a:bodyPr/>
          <a:lstStyle/>
          <a:p>
            <a:fld id="{68200A03-213E-4A37-8DF8-33C7E5032B50}" type="datetime4">
              <a:rPr lang="en-US" smtClean="0"/>
              <a:t>May 13, 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022FE-C945-410F-BA60-1846D2E36531}" type="datetime4">
              <a:rPr lang="en-US" smtClean="0"/>
              <a:t>May 13, 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BD5B257-5A46-40AB-BD20-6FC6E120001E}" type="datetime4">
              <a:rPr lang="en-US" smtClean="0"/>
              <a:t>May 13,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1DBB1AB6-93F7-4D93-B240-1687527B623F}" type="datetime4">
              <a:rPr lang="en-US" smtClean="0"/>
              <a:t>May 13,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C57A5DF-1266-40EA-9282-1E66B9DE06C0}" type="slidenum">
              <a:rPr lang="cs-CZ" smtClean="0"/>
              <a:t>‹#›</a:t>
            </a:fld>
            <a:endParaRPr lang="cs-CZ"/>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cs-CZ"/>
              <a:t>Kliknutím lze upravit styl.</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FDC1B046-960E-46DE-9C8E-C89081837791}" type="datetime4">
              <a:rPr lang="en-US" smtClean="0"/>
              <a:t>May 13, 2020</a:t>
            </a:fld>
            <a:endParaRPr lang="cs-CZ"/>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cs-CZ"/>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C57A5DF-1266-40EA-9282-1E66B9DE06C0}" type="slidenum">
              <a:rPr lang="cs-CZ" smtClean="0"/>
              <a:t>‹#›</a:t>
            </a:fld>
            <a:endParaRPr lang="cs-CZ"/>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mp"/><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4000/ceroart.3248" TargetMode="External"/><Relationship Id="rId3" Type="http://schemas.openxmlformats.org/officeDocument/2006/relationships/hyperlink" Target="http://www.artic.edu/collections/conservation/revealing-picasso-conservation-project/examination-techniques/infrared" TargetMode="External"/><Relationship Id="rId7" Type="http://schemas.openxmlformats.org/officeDocument/2006/relationships/hyperlink" Target="http://lisa.chem.ut.ee/IR_spectra/paint/pigments/prussian-blue/" TargetMode="External"/><Relationship Id="rId2" Type="http://schemas.openxmlformats.org/officeDocument/2006/relationships/hyperlink" Target="http://www.memoriagrafica.com/5/post/2011/02/modelo-cie-1976-lab.html" TargetMode="External"/><Relationship Id="rId1" Type="http://schemas.openxmlformats.org/officeDocument/2006/relationships/slideLayout" Target="../slideLayouts/slideLayout2.xml"/><Relationship Id="rId6" Type="http://schemas.openxmlformats.org/officeDocument/2006/relationships/hyperlink" Target="https://innovx.ca/DELTA_R_D.html" TargetMode="External"/><Relationship Id="rId5" Type="http://schemas.openxmlformats.org/officeDocument/2006/relationships/hyperlink" Target="https://theunvarnishedtruth.mcmaster.ca/the-analysis-of-inorganic-pigments-using-spectrometric-techniques/" TargetMode="External"/><Relationship Id="rId4" Type="http://schemas.openxmlformats.org/officeDocument/2006/relationships/hyperlink" Target="http://www.thermofisher.com/cz/en/home/industrial/spectroscopy-elemental-isotope-analysis/spectroscopy-elemental-isotope-analysis-learning-center/elemental-analysis-information/xrf-technology.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geologie.vsb.cz/loziska/suroviny/pigmenty_barviva.html" TargetMode="External"/><Relationship Id="rId2" Type="http://schemas.openxmlformats.org/officeDocument/2006/relationships/hyperlink" Target="http://libs.fme.vutbr.cz/index.php/teorie/fyzikalni-princip-libs-zaklad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nationalgallery.org.uk/upload/pdf/billinge_campbell1995.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88640"/>
            <a:ext cx="7772400" cy="4571999"/>
          </a:xfrm>
        </p:spPr>
        <p:txBody>
          <a:bodyPr/>
          <a:lstStyle/>
          <a:p>
            <a:r>
              <a:rPr lang="cs-CZ" sz="8000" dirty="0">
                <a:latin typeface="Bookman Old Style" pitchFamily="18" charset="0"/>
              </a:rPr>
              <a:t>Materiálová</a:t>
            </a:r>
            <a:br>
              <a:rPr lang="cs-CZ" sz="8000" dirty="0">
                <a:latin typeface="Bookman Old Style" pitchFamily="18" charset="0"/>
              </a:rPr>
            </a:br>
            <a:r>
              <a:rPr lang="cs-CZ" sz="8000" dirty="0">
                <a:latin typeface="Bookman Old Style" pitchFamily="18" charset="0"/>
              </a:rPr>
              <a:t>Analýza</a:t>
            </a:r>
            <a:br>
              <a:rPr lang="cs-CZ" sz="8000" dirty="0">
                <a:latin typeface="Bookman Old Style" pitchFamily="18" charset="0"/>
              </a:rPr>
            </a:br>
            <a:r>
              <a:rPr lang="cs-CZ" sz="8000" dirty="0">
                <a:latin typeface="Bookman Old Style" pitchFamily="18" charset="0"/>
              </a:rPr>
              <a:t>Maleb</a:t>
            </a:r>
            <a:endParaRPr lang="cs-CZ" sz="7200" dirty="0">
              <a:latin typeface="Bookman Old Style" pitchFamily="18" charset="0"/>
            </a:endParaRPr>
          </a:p>
        </p:txBody>
      </p:sp>
      <p:sp>
        <p:nvSpPr>
          <p:cNvPr id="6" name="Podnadpis 2">
            <a:extLst>
              <a:ext uri="{FF2B5EF4-FFF2-40B4-BE49-F238E27FC236}">
                <a16:creationId xmlns:a16="http://schemas.microsoft.com/office/drawing/2014/main" id="{0E4FAC43-7CF8-4F02-A714-CBE5032E1F1E}"/>
              </a:ext>
            </a:extLst>
          </p:cNvPr>
          <p:cNvSpPr>
            <a:spLocks noGrp="1"/>
          </p:cNvSpPr>
          <p:nvPr>
            <p:ph type="subTitle" idx="1"/>
          </p:nvPr>
        </p:nvSpPr>
        <p:spPr>
          <a:xfrm>
            <a:off x="685800" y="4797152"/>
            <a:ext cx="8134672" cy="914400"/>
          </a:xfrm>
        </p:spPr>
        <p:txBody>
          <a:bodyPr>
            <a:normAutofit/>
          </a:bodyPr>
          <a:lstStyle/>
          <a:p>
            <a:r>
              <a:rPr lang="cs-CZ" sz="1800" b="1" dirty="0">
                <a:latin typeface="Bookman Old Style" panose="02050604050505020204" pitchFamily="18" charset="0"/>
              </a:rPr>
              <a:t>C6190 </a:t>
            </a:r>
            <a:r>
              <a:rPr lang="cs-CZ" sz="1800" b="1" cap="small" dirty="0">
                <a:latin typeface="Bookman Old Style" panose="02050604050505020204" pitchFamily="18" charset="0"/>
              </a:rPr>
              <a:t>Chemie a metodiky konzervování předmětů z anorganických materiálů II</a:t>
            </a:r>
            <a:endParaRPr lang="en-US" sz="1800" b="1" cap="small" dirty="0">
              <a:latin typeface="Bookman Old Style" panose="02050604050505020204" pitchFamily="18" charset="0"/>
            </a:endParaRPr>
          </a:p>
        </p:txBody>
      </p:sp>
      <p:sp>
        <p:nvSpPr>
          <p:cNvPr id="7" name="TextovéPole 3">
            <a:extLst>
              <a:ext uri="{FF2B5EF4-FFF2-40B4-BE49-F238E27FC236}">
                <a16:creationId xmlns:a16="http://schemas.microsoft.com/office/drawing/2014/main" id="{EF5F6B46-CE8C-458B-ABBD-FA70BD41181B}"/>
              </a:ext>
            </a:extLst>
          </p:cNvPr>
          <p:cNvSpPr txBox="1"/>
          <p:nvPr/>
        </p:nvSpPr>
        <p:spPr>
          <a:xfrm>
            <a:off x="3856897" y="6596390"/>
            <a:ext cx="1792478" cy="261610"/>
          </a:xfrm>
          <a:prstGeom prst="rect">
            <a:avLst/>
          </a:prstGeom>
          <a:solidFill>
            <a:schemeClr val="bg1">
              <a:alpha val="8000"/>
            </a:schemeClr>
          </a:solidFill>
        </p:spPr>
        <p:txBody>
          <a:bodyPr wrap="none" rtlCol="0">
            <a:spAutoFit/>
          </a:bodyPr>
          <a:lstStyle/>
          <a:p>
            <a:r>
              <a:rPr lang="cs-CZ" sz="1100" dirty="0">
                <a:solidFill>
                  <a:srgbClr val="283658"/>
                </a:solidFill>
                <a:latin typeface="Bookman Old Style" panose="02050604050505020204" pitchFamily="18" charset="0"/>
              </a:rPr>
              <a:t>Eva </a:t>
            </a:r>
            <a:r>
              <a:rPr lang="en-US" sz="1100" dirty="0" err="1">
                <a:solidFill>
                  <a:srgbClr val="283658"/>
                </a:solidFill>
                <a:latin typeface="Bookman Old Style" panose="02050604050505020204" pitchFamily="18" charset="0"/>
              </a:rPr>
              <a:t>Zikmundová</a:t>
            </a:r>
            <a:r>
              <a:rPr lang="cs-CZ" sz="1100" dirty="0">
                <a:solidFill>
                  <a:srgbClr val="283658"/>
                </a:solidFill>
                <a:latin typeface="Bookman Old Style" panose="02050604050505020204" pitchFamily="18" charset="0"/>
              </a:rPr>
              <a:t>, 20</a:t>
            </a:r>
            <a:r>
              <a:rPr lang="en-US" sz="1100" dirty="0">
                <a:solidFill>
                  <a:srgbClr val="283658"/>
                </a:solidFill>
                <a:latin typeface="Bookman Old Style" panose="02050604050505020204" pitchFamily="18" charset="0"/>
              </a:rPr>
              <a:t>20</a:t>
            </a:r>
          </a:p>
        </p:txBody>
      </p:sp>
    </p:spTree>
    <p:extLst>
      <p:ext uri="{BB962C8B-B14F-4D97-AF65-F5344CB8AC3E}">
        <p14:creationId xmlns:p14="http://schemas.microsoft.com/office/powerpoint/2010/main" val="3072269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b="0" dirty="0">
                <a:latin typeface="Bookman Old Style" pitchFamily="18" charset="0"/>
              </a:rPr>
              <a:t>Multispektrální reflektografie</a:t>
            </a:r>
          </a:p>
          <a:p>
            <a:pPr lvl="1" indent="0">
              <a:buNone/>
            </a:pPr>
            <a:endParaRPr lang="cs-CZ" sz="1800" dirty="0">
              <a:latin typeface="Bookman Old Style" pitchFamily="18" charset="0"/>
            </a:endParaRP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10</a:t>
            </a:fld>
            <a:endParaRPr lang="cs-CZ"/>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5" name="Zástupný symbol pro obsah 4"/>
          <p:cNvPicPr>
            <a:picLocks/>
          </p:cNvPicPr>
          <p:nvPr/>
        </p:nvPicPr>
        <p:blipFill>
          <a:blip r:embed="rId2">
            <a:extLst>
              <a:ext uri="{28A0092B-C50C-407E-A947-70E740481C1C}">
                <a14:useLocalDpi xmlns:a14="http://schemas.microsoft.com/office/drawing/2010/main" val="0"/>
              </a:ext>
            </a:extLst>
          </a:blip>
          <a:stretch>
            <a:fillRect/>
          </a:stretch>
        </p:blipFill>
        <p:spPr>
          <a:xfrm>
            <a:off x="1043608" y="2276872"/>
            <a:ext cx="3651451" cy="2736304"/>
          </a:xfrm>
          <a:prstGeom prst="rect">
            <a:avLst/>
          </a:prstGeom>
        </p:spPr>
      </p:pic>
      <p:sp>
        <p:nvSpPr>
          <p:cNvPr id="6" name="TextovéPole 5"/>
          <p:cNvSpPr txBox="1"/>
          <p:nvPr/>
        </p:nvSpPr>
        <p:spPr>
          <a:xfrm>
            <a:off x="1043608" y="5013176"/>
            <a:ext cx="3851736" cy="523220"/>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5</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Schematické znázornění multispektrálního scanneru</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286" y="2276872"/>
            <a:ext cx="280807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ovéPole 8"/>
          <p:cNvSpPr txBox="1"/>
          <p:nvPr/>
        </p:nvSpPr>
        <p:spPr>
          <a:xfrm>
            <a:off x="4895344" y="6451016"/>
            <a:ext cx="3851736" cy="307777"/>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6</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Multispektrální scanner INO-CNR</a:t>
            </a:r>
          </a:p>
        </p:txBody>
      </p:sp>
    </p:spTree>
    <p:extLst>
      <p:ext uri="{BB962C8B-B14F-4D97-AF65-F5344CB8AC3E}">
        <p14:creationId xmlns:p14="http://schemas.microsoft.com/office/powerpoint/2010/main" val="80426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47936"/>
            <a:ext cx="7620000" cy="5377986"/>
          </a:xfrm>
        </p:spPr>
        <p:txBody>
          <a:bodyPr>
            <a:normAutofit lnSpcReduction="10000"/>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dirty="0">
                <a:latin typeface="Bookman Old Style" pitchFamily="18" charset="0"/>
              </a:rPr>
              <a:t>Multispektrální reflektografie (VIS/NIR </a:t>
            </a:r>
            <a:r>
              <a:rPr lang="cs-CZ" sz="1800" dirty="0" err="1">
                <a:latin typeface="Bookman Old Style" pitchFamily="18" charset="0"/>
              </a:rPr>
              <a:t>imaging</a:t>
            </a:r>
            <a:r>
              <a:rPr lang="cs-CZ" sz="1800" dirty="0">
                <a:latin typeface="Bookman Old Style" pitchFamily="18" charset="0"/>
              </a:rPr>
              <a:t>)</a:t>
            </a: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en-US"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cs-CZ" sz="1800" dirty="0">
              <a:latin typeface="Bookman Old Style" pitchFamily="18" charset="0"/>
            </a:endParaRPr>
          </a:p>
          <a:p>
            <a:pPr marL="800100" lvl="1" indent="-342900"/>
            <a:endParaRPr lang="en-US" sz="1800" dirty="0">
              <a:latin typeface="Bookman Old Style" pitchFamily="18" charset="0"/>
            </a:endParaRPr>
          </a:p>
          <a:p>
            <a:pPr marL="800100" lvl="1" indent="-342900"/>
            <a:endParaRPr lang="cs-CZ" sz="1800" dirty="0">
              <a:latin typeface="Bookman Old Style" pitchFamily="18" charset="0"/>
            </a:endParaRPr>
          </a:p>
          <a:p>
            <a:pPr marL="800100" lvl="1" indent="-342900">
              <a:buFont typeface="Wingdings" pitchFamily="2" charset="2"/>
              <a:buChar char="§"/>
            </a:pPr>
            <a:endParaRPr lang="en-US" sz="1600" dirty="0">
              <a:latin typeface="Bookman Old Style" pitchFamily="18" charset="0"/>
            </a:endParaRPr>
          </a:p>
          <a:p>
            <a:pPr marL="800100" lvl="1" indent="-342900">
              <a:buFont typeface="Wingdings" pitchFamily="2" charset="2"/>
              <a:buChar char="§"/>
            </a:pPr>
            <a:r>
              <a:rPr lang="cs-CZ" sz="1600" dirty="0">
                <a:latin typeface="Bookman Old Style" pitchFamily="18" charset="0"/>
              </a:rPr>
              <a:t>výsledek analýzy: dvourozměrná </a:t>
            </a:r>
            <a:r>
              <a:rPr lang="en-US" sz="1600" dirty="0">
                <a:latin typeface="Bookman Old Style" pitchFamily="18" charset="0"/>
              </a:rPr>
              <a:t>p</a:t>
            </a:r>
            <a:r>
              <a:rPr lang="cs-CZ" sz="1600" dirty="0">
                <a:latin typeface="Bookman Old Style" pitchFamily="18" charset="0"/>
              </a:rPr>
              <a:t>rostorová informace o objektu v různých vlnových délkách + spektrum</a:t>
            </a:r>
            <a:r>
              <a:rPr lang="en-US" sz="1600" dirty="0">
                <a:latin typeface="Bookman Old Style" pitchFamily="18" charset="0"/>
              </a:rPr>
              <a:t> </a:t>
            </a:r>
            <a:r>
              <a:rPr lang="cs-CZ" sz="1600" dirty="0">
                <a:latin typeface="Bookman Old Style" pitchFamily="18" charset="0"/>
              </a:rPr>
              <a:t>každého zobrazeného bodu</a:t>
            </a:r>
          </a:p>
          <a:p>
            <a:pPr marL="800100" lvl="1" indent="-342900">
              <a:buFont typeface="Wingdings" pitchFamily="2" charset="2"/>
              <a:buChar char="§"/>
            </a:pPr>
            <a:r>
              <a:rPr lang="cs-CZ" sz="1600" dirty="0">
                <a:latin typeface="Bookman Old Style" pitchFamily="18" charset="0"/>
              </a:rPr>
              <a:t>průhlednost vrstev malby obecně </a:t>
            </a:r>
            <a:r>
              <a:rPr lang="en-US" sz="1600" dirty="0">
                <a:latin typeface="Bookman Old Style" pitchFamily="18" charset="0"/>
              </a:rPr>
              <a:t>s</a:t>
            </a:r>
            <a:r>
              <a:rPr lang="cs-CZ" sz="1600" dirty="0">
                <a:latin typeface="Bookman Old Style" pitchFamily="18" charset="0"/>
              </a:rPr>
              <a:t>toupá s rostoucí vlnovou délkou</a:t>
            </a:r>
          </a:p>
          <a:p>
            <a:pPr marL="800100" lvl="1" indent="-342900"/>
            <a:endParaRPr lang="cs-CZ" sz="1800" dirty="0">
              <a:latin typeface="Bookman Old Style" pitchFamily="18" charset="0"/>
            </a:endParaRPr>
          </a:p>
        </p:txBody>
      </p:sp>
      <p:pic>
        <p:nvPicPr>
          <p:cNvPr id="47" name="Obrázek 46" descr="Závěrečná zpráva (naposledy uloženo uživatelem) - Microsoft Word nekomerční použití"/>
          <p:cNvPicPr>
            <a:picLocks noChangeAspect="1"/>
          </p:cNvPicPr>
          <p:nvPr/>
        </p:nvPicPr>
        <p:blipFill rotWithShape="1">
          <a:blip r:embed="rId2">
            <a:extLst>
              <a:ext uri="{28A0092B-C50C-407E-A947-70E740481C1C}">
                <a14:useLocalDpi xmlns:a14="http://schemas.microsoft.com/office/drawing/2010/main" val="0"/>
              </a:ext>
            </a:extLst>
          </a:blip>
          <a:srcRect l="32113" t="30978" r="34021" b="22421"/>
          <a:stretch/>
        </p:blipFill>
        <p:spPr>
          <a:xfrm>
            <a:off x="5277948" y="2544232"/>
            <a:ext cx="3005034" cy="2225989"/>
          </a:xfrm>
          <a:prstGeom prst="rect">
            <a:avLst/>
          </a:prstGeom>
        </p:spPr>
      </p:pic>
      <p:sp>
        <p:nvSpPr>
          <p:cNvPr id="48" name="Rettangolo 198"/>
          <p:cNvSpPr/>
          <p:nvPr/>
        </p:nvSpPr>
        <p:spPr>
          <a:xfrm>
            <a:off x="6522863" y="4181639"/>
            <a:ext cx="1957797" cy="54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9" name="Picture 2"/>
          <p:cNvPicPr>
            <a:picLocks noChangeArrowheads="1"/>
          </p:cNvPicPr>
          <p:nvPr/>
        </p:nvPicPr>
        <p:blipFill>
          <a:blip r:embed="rId3" cstate="print"/>
          <a:srcRect/>
          <a:stretch>
            <a:fillRect/>
          </a:stretch>
        </p:blipFill>
        <p:spPr bwMode="auto">
          <a:xfrm>
            <a:off x="6094176" y="4179019"/>
            <a:ext cx="494048" cy="56651"/>
          </a:xfrm>
          <a:prstGeom prst="rect">
            <a:avLst/>
          </a:prstGeom>
          <a:noFill/>
          <a:ln w="9525">
            <a:noFill/>
            <a:miter lim="800000"/>
            <a:headEnd/>
            <a:tailEnd/>
          </a:ln>
        </p:spPr>
      </p:pic>
      <p:sp>
        <p:nvSpPr>
          <p:cNvPr id="50" name="TextovéPole 49"/>
          <p:cNvSpPr txBox="1"/>
          <p:nvPr/>
        </p:nvSpPr>
        <p:spPr>
          <a:xfrm>
            <a:off x="5700702" y="2131798"/>
            <a:ext cx="1237799" cy="415498"/>
          </a:xfrm>
          <a:prstGeom prst="rect">
            <a:avLst/>
          </a:prstGeom>
          <a:noFill/>
        </p:spPr>
        <p:txBody>
          <a:bodyPr wrap="square" rtlCol="0">
            <a:spAutoFit/>
          </a:bodyPr>
          <a:lstStyle/>
          <a:p>
            <a:pPr algn="ctr"/>
            <a:r>
              <a:rPr lang="cs-CZ" sz="1050" dirty="0">
                <a:solidFill>
                  <a:schemeClr val="tx2"/>
                </a:solidFill>
                <a:latin typeface="Cambria" panose="02040503050406030204" pitchFamily="18" charset="0"/>
              </a:rPr>
              <a:t>16 VIS </a:t>
            </a:r>
            <a:r>
              <a:rPr lang="cs-CZ" sz="1050" dirty="0" err="1">
                <a:solidFill>
                  <a:schemeClr val="tx2"/>
                </a:solidFill>
                <a:latin typeface="Cambria" panose="02040503050406030204" pitchFamily="18" charset="0"/>
              </a:rPr>
              <a:t>channels</a:t>
            </a:r>
            <a:endParaRPr lang="cs-CZ" sz="1050" dirty="0">
              <a:solidFill>
                <a:schemeClr val="tx2"/>
              </a:solidFill>
              <a:latin typeface="Cambria" panose="02040503050406030204" pitchFamily="18" charset="0"/>
            </a:endParaRPr>
          </a:p>
          <a:p>
            <a:pPr algn="ctr"/>
            <a:r>
              <a:rPr lang="cs-CZ" sz="1050" dirty="0">
                <a:solidFill>
                  <a:schemeClr val="tx2"/>
                </a:solidFill>
                <a:latin typeface="Cambria" panose="02040503050406030204" pitchFamily="18" charset="0"/>
              </a:rPr>
              <a:t>25 </a:t>
            </a:r>
            <a:r>
              <a:rPr lang="cs-CZ" sz="1050" dirty="0" err="1">
                <a:solidFill>
                  <a:schemeClr val="tx2"/>
                </a:solidFill>
                <a:latin typeface="Cambria" panose="02040503050406030204" pitchFamily="18" charset="0"/>
              </a:rPr>
              <a:t>nm</a:t>
            </a:r>
            <a:r>
              <a:rPr lang="cs-CZ" sz="1050" dirty="0">
                <a:solidFill>
                  <a:schemeClr val="tx2"/>
                </a:solidFill>
                <a:latin typeface="Cambria" panose="02040503050406030204" pitchFamily="18" charset="0"/>
              </a:rPr>
              <a:t> </a:t>
            </a:r>
            <a:r>
              <a:rPr lang="cs-CZ" sz="1050" dirty="0" err="1">
                <a:solidFill>
                  <a:schemeClr val="tx2"/>
                </a:solidFill>
                <a:latin typeface="Cambria" panose="02040503050406030204" pitchFamily="18" charset="0"/>
              </a:rPr>
              <a:t>difference</a:t>
            </a:r>
            <a:endParaRPr lang="cs-CZ" sz="1050" dirty="0">
              <a:solidFill>
                <a:schemeClr val="tx2"/>
              </a:solidFill>
              <a:latin typeface="Cambria" panose="02040503050406030204" pitchFamily="18" charset="0"/>
            </a:endParaRPr>
          </a:p>
        </p:txBody>
      </p:sp>
      <p:sp>
        <p:nvSpPr>
          <p:cNvPr id="51" name="TextovéPole 50"/>
          <p:cNvSpPr txBox="1"/>
          <p:nvPr/>
        </p:nvSpPr>
        <p:spPr>
          <a:xfrm>
            <a:off x="6849875" y="2131798"/>
            <a:ext cx="1237311" cy="415498"/>
          </a:xfrm>
          <a:prstGeom prst="rect">
            <a:avLst/>
          </a:prstGeom>
          <a:noFill/>
        </p:spPr>
        <p:txBody>
          <a:bodyPr wrap="square" rtlCol="0">
            <a:spAutoFit/>
          </a:bodyPr>
          <a:lstStyle/>
          <a:p>
            <a:pPr algn="ctr"/>
            <a:r>
              <a:rPr lang="cs-CZ" sz="1050" dirty="0">
                <a:solidFill>
                  <a:schemeClr val="tx2"/>
                </a:solidFill>
                <a:latin typeface="Cambria" panose="02040503050406030204" pitchFamily="18" charset="0"/>
              </a:rPr>
              <a:t>16 IR </a:t>
            </a:r>
            <a:r>
              <a:rPr lang="cs-CZ" sz="1050" dirty="0" err="1">
                <a:solidFill>
                  <a:schemeClr val="tx2"/>
                </a:solidFill>
                <a:latin typeface="Cambria" panose="02040503050406030204" pitchFamily="18" charset="0"/>
              </a:rPr>
              <a:t>channels</a:t>
            </a:r>
            <a:r>
              <a:rPr lang="cs-CZ" sz="1050" dirty="0">
                <a:solidFill>
                  <a:schemeClr val="tx2"/>
                </a:solidFill>
                <a:latin typeface="Cambria" panose="02040503050406030204" pitchFamily="18" charset="0"/>
              </a:rPr>
              <a:t> </a:t>
            </a:r>
          </a:p>
          <a:p>
            <a:pPr algn="ctr"/>
            <a:r>
              <a:rPr lang="cs-CZ" sz="1050" dirty="0">
                <a:solidFill>
                  <a:schemeClr val="tx2"/>
                </a:solidFill>
                <a:latin typeface="Cambria" panose="02040503050406030204" pitchFamily="18" charset="0"/>
              </a:rPr>
              <a:t>100 </a:t>
            </a:r>
            <a:r>
              <a:rPr lang="cs-CZ" sz="1050" dirty="0" err="1">
                <a:solidFill>
                  <a:schemeClr val="tx2"/>
                </a:solidFill>
                <a:latin typeface="Cambria" panose="02040503050406030204" pitchFamily="18" charset="0"/>
              </a:rPr>
              <a:t>nm</a:t>
            </a:r>
            <a:r>
              <a:rPr lang="cs-CZ" sz="1050" dirty="0">
                <a:solidFill>
                  <a:schemeClr val="tx2"/>
                </a:solidFill>
                <a:latin typeface="Cambria" panose="02040503050406030204" pitchFamily="18" charset="0"/>
              </a:rPr>
              <a:t> </a:t>
            </a:r>
            <a:r>
              <a:rPr lang="cs-CZ" sz="1050" dirty="0" err="1">
                <a:solidFill>
                  <a:schemeClr val="tx2"/>
                </a:solidFill>
                <a:latin typeface="Cambria" panose="02040503050406030204" pitchFamily="18" charset="0"/>
              </a:rPr>
              <a:t>difference</a:t>
            </a:r>
            <a:endParaRPr lang="cs-CZ" sz="1050" dirty="0">
              <a:solidFill>
                <a:schemeClr val="tx2"/>
              </a:solidFill>
              <a:latin typeface="Cambria" panose="02040503050406030204" pitchFamily="18" charset="0"/>
            </a:endParaRPr>
          </a:p>
        </p:txBody>
      </p:sp>
      <p:sp>
        <p:nvSpPr>
          <p:cNvPr id="2" name="Zástupný symbol pro číslo snímku 1"/>
          <p:cNvSpPr>
            <a:spLocks noGrp="1"/>
          </p:cNvSpPr>
          <p:nvPr>
            <p:ph type="sldNum" sz="quarter" idx="12"/>
          </p:nvPr>
        </p:nvSpPr>
        <p:spPr/>
        <p:txBody>
          <a:bodyPr/>
          <a:lstStyle/>
          <a:p>
            <a:fld id="{AC57A5DF-1266-40EA-9282-1E66B9DE06C0}" type="slidenum">
              <a:rPr lang="cs-CZ" smtClean="0"/>
              <a:t>11</a:t>
            </a:fld>
            <a:endParaRPr lang="cs-CZ"/>
          </a:p>
        </p:txBody>
      </p:sp>
      <p:sp>
        <p:nvSpPr>
          <p:cNvPr id="52" name="TextovéPole 51"/>
          <p:cNvSpPr txBox="1"/>
          <p:nvPr/>
        </p:nvSpPr>
        <p:spPr>
          <a:xfrm>
            <a:off x="5277948" y="4876056"/>
            <a:ext cx="3542524" cy="738664"/>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8</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Srovnání spekter</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získaných</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metodou</a:t>
            </a:r>
            <a:r>
              <a:rPr lang="en-US" sz="1400" dirty="0">
                <a:solidFill>
                  <a:schemeClr val="tx2"/>
                </a:solidFill>
                <a:latin typeface="Bookman Old Style" panose="02050604050505020204" pitchFamily="18" charset="0"/>
              </a:rPr>
              <a:t> FORS a </a:t>
            </a:r>
            <a:r>
              <a:rPr lang="en-US" sz="1400" dirty="0" err="1">
                <a:solidFill>
                  <a:schemeClr val="tx2"/>
                </a:solidFill>
                <a:latin typeface="Bookman Old Style" panose="02050604050505020204" pitchFamily="18" charset="0"/>
              </a:rPr>
              <a:t>multispektrálním</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scannerem</a:t>
            </a:r>
            <a:r>
              <a:rPr lang="en-US" sz="1400" dirty="0">
                <a:solidFill>
                  <a:schemeClr val="tx2"/>
                </a:solidFill>
                <a:latin typeface="Bookman Old Style" panose="02050604050505020204" pitchFamily="18" charset="0"/>
              </a:rPr>
              <a:t> </a:t>
            </a:r>
            <a:endParaRPr lang="cs-CZ" sz="1400" dirty="0">
              <a:solidFill>
                <a:schemeClr val="tx2"/>
              </a:solidFill>
              <a:latin typeface="Bookman Old Style" panose="02050604050505020204" pitchFamily="18" charset="0"/>
            </a:endParaRPr>
          </a:p>
        </p:txBody>
      </p:sp>
      <p:sp>
        <p:nvSpPr>
          <p:cNvPr id="5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63" name="TextovéPole 62"/>
          <p:cNvSpPr txBox="1"/>
          <p:nvPr/>
        </p:nvSpPr>
        <p:spPr>
          <a:xfrm>
            <a:off x="1056456" y="4876056"/>
            <a:ext cx="3606361" cy="738664"/>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7</a:t>
            </a:r>
            <a:r>
              <a:rPr lang="cs-CZ" sz="1400" b="1"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Vý</a:t>
            </a:r>
            <a:r>
              <a:rPr lang="cs-CZ" sz="1400" dirty="0">
                <a:solidFill>
                  <a:schemeClr val="tx2"/>
                </a:solidFill>
                <a:latin typeface="Bookman Old Style" panose="02050604050505020204" pitchFamily="18" charset="0"/>
              </a:rPr>
              <a:t>stupem scanneru je celkem 32 snímků v různých vlnových délkách</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zde</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příklad</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pěti</a:t>
            </a:r>
            <a:r>
              <a:rPr lang="en-US" sz="1400" dirty="0">
                <a:solidFill>
                  <a:schemeClr val="tx2"/>
                </a:solidFill>
                <a:latin typeface="Bookman Old Style" panose="02050604050505020204" pitchFamily="18" charset="0"/>
              </a:rPr>
              <a:t>)</a:t>
            </a:r>
            <a:endParaRPr lang="cs-CZ" sz="1400" dirty="0">
              <a:solidFill>
                <a:schemeClr val="tx2"/>
              </a:solidFill>
              <a:latin typeface="Bookman Old Style" panose="02050604050505020204" pitchFamily="18" charset="0"/>
            </a:endParaRPr>
          </a:p>
        </p:txBody>
      </p:sp>
      <p:pic>
        <p:nvPicPr>
          <p:cNvPr id="4" name="Picture 3" descr="A picture containing text, photo, showing, different&#10;&#10;Description automatically generated">
            <a:extLst>
              <a:ext uri="{FF2B5EF4-FFF2-40B4-BE49-F238E27FC236}">
                <a16:creationId xmlns:a16="http://schemas.microsoft.com/office/drawing/2014/main" id="{3729836B-C9E3-40A3-9D1A-A309B1B47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782" y="2132856"/>
            <a:ext cx="3359117" cy="2743200"/>
          </a:xfrm>
          <a:prstGeom prst="rect">
            <a:avLst/>
          </a:prstGeom>
        </p:spPr>
      </p:pic>
    </p:spTree>
    <p:extLst>
      <p:ext uri="{BB962C8B-B14F-4D97-AF65-F5344CB8AC3E}">
        <p14:creationId xmlns:p14="http://schemas.microsoft.com/office/powerpoint/2010/main" val="387321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AC57A5DF-1266-40EA-9282-1E66B9DE06C0}" type="slidenum">
              <a:rPr lang="cs-CZ" smtClean="0"/>
              <a:t>12</a:t>
            </a:fld>
            <a:endParaRPr lang="cs-CZ"/>
          </a:p>
        </p:txBody>
      </p:sp>
      <p:sp>
        <p:nvSpPr>
          <p:cNvPr id="5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85" name="TextovéPole 84"/>
          <p:cNvSpPr txBox="1"/>
          <p:nvPr/>
        </p:nvSpPr>
        <p:spPr>
          <a:xfrm>
            <a:off x="436406" y="6424164"/>
            <a:ext cx="2853666" cy="338554"/>
          </a:xfrm>
          <a:prstGeom prst="rect">
            <a:avLst/>
          </a:prstGeom>
          <a:noFill/>
        </p:spPr>
        <p:txBody>
          <a:bodyPr wrap="none" rtlCol="0">
            <a:spAutoFit/>
          </a:bodyPr>
          <a:lstStyle/>
          <a:p>
            <a:r>
              <a:rPr lang="cs-CZ" sz="1600" b="1" dirty="0">
                <a:solidFill>
                  <a:schemeClr val="tx2"/>
                </a:solidFill>
                <a:latin typeface="Bookman Old Style" panose="02050604050505020204" pitchFamily="18" charset="0"/>
              </a:rPr>
              <a:t>Fig. </a:t>
            </a:r>
            <a:r>
              <a:rPr lang="en-US" sz="1600" b="1" dirty="0">
                <a:solidFill>
                  <a:schemeClr val="tx2"/>
                </a:solidFill>
                <a:latin typeface="Bookman Old Style" panose="02050604050505020204" pitchFamily="18" charset="0"/>
              </a:rPr>
              <a:t>9</a:t>
            </a:r>
            <a:r>
              <a:rPr lang="cs-CZ" sz="1600" b="1" dirty="0">
                <a:solidFill>
                  <a:schemeClr val="tx2"/>
                </a:solidFill>
                <a:latin typeface="Bookman Old Style" panose="02050604050505020204" pitchFamily="18" charset="0"/>
              </a:rPr>
              <a:t> </a:t>
            </a:r>
            <a:r>
              <a:rPr lang="cs-CZ" sz="1600" dirty="0">
                <a:solidFill>
                  <a:schemeClr val="tx2"/>
                </a:solidFill>
                <a:latin typeface="Bookman Old Style" panose="02050604050505020204" pitchFamily="18" charset="0"/>
              </a:rPr>
              <a:t>Režim „false colour“</a:t>
            </a:r>
          </a:p>
        </p:txBody>
      </p:sp>
      <p:pic>
        <p:nvPicPr>
          <p:cNvPr id="1026" name="Picture 2" descr="Color (RGB) and False Color Images (IrRG). ">
            <a:extLst>
              <a:ext uri="{FF2B5EF4-FFF2-40B4-BE49-F238E27FC236}">
                <a16:creationId xmlns:a16="http://schemas.microsoft.com/office/drawing/2014/main" id="{7CE2F1A2-41D1-4439-81C3-DC7BD0A1F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3" y="1176338"/>
            <a:ext cx="5705475" cy="4505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4851F1-4DC4-4BC5-BA9D-4C10E803B3F7}"/>
              </a:ext>
            </a:extLst>
          </p:cNvPr>
          <p:cNvSpPr txBox="1"/>
          <p:nvPr/>
        </p:nvSpPr>
        <p:spPr>
          <a:xfrm flipH="1">
            <a:off x="4562526" y="1176337"/>
            <a:ext cx="864096" cy="369332"/>
          </a:xfrm>
          <a:prstGeom prst="rect">
            <a:avLst/>
          </a:prstGeom>
          <a:noFill/>
        </p:spPr>
        <p:txBody>
          <a:bodyPr wrap="square" rtlCol="0">
            <a:spAutoFit/>
          </a:bodyPr>
          <a:lstStyle/>
          <a:p>
            <a:r>
              <a:rPr lang="en-US" dirty="0">
                <a:solidFill>
                  <a:schemeClr val="bg1"/>
                </a:solidFill>
              </a:rPr>
              <a:t>RGB</a:t>
            </a:r>
          </a:p>
        </p:txBody>
      </p:sp>
      <p:sp>
        <p:nvSpPr>
          <p:cNvPr id="33" name="TextBox 32">
            <a:extLst>
              <a:ext uri="{FF2B5EF4-FFF2-40B4-BE49-F238E27FC236}">
                <a16:creationId xmlns:a16="http://schemas.microsoft.com/office/drawing/2014/main" id="{0C68ED92-E165-4EFC-A6BB-5E046D3C9C4D}"/>
              </a:ext>
            </a:extLst>
          </p:cNvPr>
          <p:cNvSpPr txBox="1"/>
          <p:nvPr/>
        </p:nvSpPr>
        <p:spPr>
          <a:xfrm flipH="1">
            <a:off x="6012158" y="5312330"/>
            <a:ext cx="1512169" cy="369332"/>
          </a:xfrm>
          <a:prstGeom prst="rect">
            <a:avLst/>
          </a:prstGeom>
          <a:noFill/>
        </p:spPr>
        <p:txBody>
          <a:bodyPr wrap="square" rtlCol="0">
            <a:spAutoFit/>
          </a:bodyPr>
          <a:lstStyle/>
          <a:p>
            <a:r>
              <a:rPr lang="en-US" dirty="0">
                <a:solidFill>
                  <a:schemeClr val="bg1"/>
                </a:solidFill>
              </a:rPr>
              <a:t>False colour</a:t>
            </a:r>
          </a:p>
        </p:txBody>
      </p:sp>
      <p:sp>
        <p:nvSpPr>
          <p:cNvPr id="34" name="TextBox 33">
            <a:extLst>
              <a:ext uri="{FF2B5EF4-FFF2-40B4-BE49-F238E27FC236}">
                <a16:creationId xmlns:a16="http://schemas.microsoft.com/office/drawing/2014/main" id="{09203E84-9FD3-4D4F-B1CF-11405A6B975B}"/>
              </a:ext>
            </a:extLst>
          </p:cNvPr>
          <p:cNvSpPr txBox="1"/>
          <p:nvPr/>
        </p:nvSpPr>
        <p:spPr>
          <a:xfrm flipH="1">
            <a:off x="6516216" y="2564904"/>
            <a:ext cx="492804" cy="369332"/>
          </a:xfrm>
          <a:prstGeom prst="rect">
            <a:avLst/>
          </a:prstGeom>
          <a:noFill/>
        </p:spPr>
        <p:txBody>
          <a:bodyPr wrap="square" rtlCol="0">
            <a:spAutoFit/>
          </a:bodyPr>
          <a:lstStyle/>
          <a:p>
            <a:r>
              <a:rPr lang="en-US" dirty="0">
                <a:solidFill>
                  <a:schemeClr val="bg1"/>
                </a:solidFill>
              </a:rPr>
              <a:t>IR</a:t>
            </a:r>
          </a:p>
        </p:txBody>
      </p:sp>
    </p:spTree>
    <p:extLst>
      <p:ext uri="{BB962C8B-B14F-4D97-AF65-F5344CB8AC3E}">
        <p14:creationId xmlns:p14="http://schemas.microsoft.com/office/powerpoint/2010/main" val="24076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sz="1800" b="0" dirty="0">
                <a:latin typeface="Bookman Old Style" pitchFamily="18" charset="0"/>
              </a:rPr>
              <a:t>Neinvazivní metody</a:t>
            </a:r>
          </a:p>
          <a:p>
            <a:pPr marL="800100" lvl="1" indent="-342900"/>
            <a:r>
              <a:rPr lang="cs-CZ" sz="1500" b="0" dirty="0">
                <a:latin typeface="Bookman Old Style" pitchFamily="18" charset="0"/>
              </a:rPr>
              <a:t>Vyhodnocení barevné změny</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13</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graphicFrame>
        <p:nvGraphicFramePr>
          <p:cNvPr id="21" name="Graf 20"/>
          <p:cNvGraphicFramePr/>
          <p:nvPr>
            <p:extLst>
              <p:ext uri="{D42A27DB-BD31-4B8C-83A1-F6EECF244321}">
                <p14:modId xmlns:p14="http://schemas.microsoft.com/office/powerpoint/2010/main" val="1330080582"/>
              </p:ext>
            </p:extLst>
          </p:nvPr>
        </p:nvGraphicFramePr>
        <p:xfrm>
          <a:off x="1115616" y="2060848"/>
          <a:ext cx="4968552" cy="2511172"/>
        </p:xfrm>
        <a:graphic>
          <a:graphicData uri="http://schemas.openxmlformats.org/drawingml/2006/chart">
            <c:chart xmlns:c="http://schemas.openxmlformats.org/drawingml/2006/chart" xmlns:r="http://schemas.openxmlformats.org/officeDocument/2006/relationships" r:id="rId3"/>
          </a:graphicData>
        </a:graphic>
      </p:graphicFrame>
      <p:pic>
        <p:nvPicPr>
          <p:cNvPr id="22" name="Zástupný symbol pro obsah 5"/>
          <p:cNvPicPr>
            <a:picLocks/>
          </p:cNvPicPr>
          <p:nvPr/>
        </p:nvPicPr>
        <p:blipFill rotWithShape="1">
          <a:blip r:embed="rId4">
            <a:extLst>
              <a:ext uri="{28A0092B-C50C-407E-A947-70E740481C1C}">
                <a14:useLocalDpi xmlns:a14="http://schemas.microsoft.com/office/drawing/2010/main"/>
              </a:ext>
            </a:extLst>
          </a:blip>
          <a:srcRect r="57527"/>
          <a:stretch/>
        </p:blipFill>
        <p:spPr>
          <a:xfrm>
            <a:off x="6185149" y="2060848"/>
            <a:ext cx="1803284" cy="2160240"/>
          </a:xfrm>
          <a:prstGeom prst="rect">
            <a:avLst/>
          </a:prstGeom>
        </p:spPr>
      </p:pic>
      <p:pic>
        <p:nvPicPr>
          <p:cNvPr id="23" name="Obrázek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5616" y="4869160"/>
            <a:ext cx="2114853" cy="1656000"/>
          </a:xfrm>
          <a:prstGeom prst="rect">
            <a:avLst/>
          </a:prstGeom>
        </p:spPr>
      </p:pic>
      <p:pic>
        <p:nvPicPr>
          <p:cNvPr id="24" name="Obrázek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75622" y="4869160"/>
            <a:ext cx="2114853" cy="1656000"/>
          </a:xfrm>
          <a:prstGeom prst="rect">
            <a:avLst/>
          </a:prstGeom>
        </p:spPr>
      </p:pic>
      <p:pic>
        <p:nvPicPr>
          <p:cNvPr id="25" name="Obrázek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68145" y="4877753"/>
            <a:ext cx="2114853" cy="1656000"/>
          </a:xfrm>
          <a:prstGeom prst="rect">
            <a:avLst/>
          </a:prstGeom>
        </p:spPr>
      </p:pic>
      <p:sp>
        <p:nvSpPr>
          <p:cNvPr id="26" name="Ovál 25"/>
          <p:cNvSpPr>
            <a:spLocks noChangeArrowheads="1"/>
          </p:cNvSpPr>
          <p:nvPr/>
        </p:nvSpPr>
        <p:spPr bwMode="auto">
          <a:xfrm>
            <a:off x="2041914" y="5415220"/>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27" name="Ovál 26"/>
          <p:cNvSpPr>
            <a:spLocks noChangeArrowheads="1"/>
          </p:cNvSpPr>
          <p:nvPr/>
        </p:nvSpPr>
        <p:spPr bwMode="auto">
          <a:xfrm>
            <a:off x="4401919" y="5315060"/>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31" name="Ovál 30"/>
          <p:cNvSpPr>
            <a:spLocks noChangeArrowheads="1"/>
          </p:cNvSpPr>
          <p:nvPr/>
        </p:nvSpPr>
        <p:spPr bwMode="auto">
          <a:xfrm>
            <a:off x="6809883" y="5327742"/>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32" name="Textové pole 2"/>
          <p:cNvSpPr txBox="1">
            <a:spLocks noChangeArrowheads="1"/>
          </p:cNvSpPr>
          <p:nvPr/>
        </p:nvSpPr>
        <p:spPr bwMode="auto">
          <a:xfrm>
            <a:off x="2840921" y="6261484"/>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t0</a:t>
            </a:r>
            <a:endParaRPr lang="cs-CZ" sz="1100">
              <a:effectLst/>
              <a:latin typeface="Calibri"/>
              <a:ea typeface="Calibri"/>
              <a:cs typeface="Times New Roman"/>
            </a:endParaRPr>
          </a:p>
        </p:txBody>
      </p:sp>
      <p:sp>
        <p:nvSpPr>
          <p:cNvPr id="33" name="Textové pole 2"/>
          <p:cNvSpPr txBox="1">
            <a:spLocks noChangeArrowheads="1"/>
          </p:cNvSpPr>
          <p:nvPr/>
        </p:nvSpPr>
        <p:spPr bwMode="auto">
          <a:xfrm>
            <a:off x="5231652" y="6265439"/>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t1</a:t>
            </a:r>
            <a:endParaRPr lang="cs-CZ" sz="1100">
              <a:effectLst/>
              <a:latin typeface="Calibri"/>
              <a:ea typeface="Calibri"/>
              <a:cs typeface="Times New Roman"/>
            </a:endParaRPr>
          </a:p>
        </p:txBody>
      </p:sp>
      <p:sp>
        <p:nvSpPr>
          <p:cNvPr id="34" name="Textové pole 2"/>
          <p:cNvSpPr txBox="1">
            <a:spLocks noChangeArrowheads="1"/>
          </p:cNvSpPr>
          <p:nvPr/>
        </p:nvSpPr>
        <p:spPr bwMode="auto">
          <a:xfrm>
            <a:off x="7607433" y="6261483"/>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t2</a:t>
            </a:r>
            <a:endParaRPr lang="cs-CZ" sz="1100">
              <a:effectLst/>
              <a:latin typeface="Calibri"/>
              <a:ea typeface="Calibri"/>
              <a:cs typeface="Times New Roman"/>
            </a:endParaRPr>
          </a:p>
        </p:txBody>
      </p:sp>
      <p:sp>
        <p:nvSpPr>
          <p:cNvPr id="35" name="TextovéPole 34"/>
          <p:cNvSpPr txBox="1"/>
          <p:nvPr/>
        </p:nvSpPr>
        <p:spPr>
          <a:xfrm>
            <a:off x="6796049" y="4149080"/>
            <a:ext cx="521297" cy="738664"/>
          </a:xfrm>
          <a:prstGeom prst="rect">
            <a:avLst/>
          </a:prstGeom>
          <a:noFill/>
        </p:spPr>
        <p:txBody>
          <a:bodyPr wrap="none" rtlCol="0">
            <a:spAutoFit/>
          </a:bodyPr>
          <a:lstStyle/>
          <a:p>
            <a:r>
              <a:rPr lang="cs-CZ" sz="1400" dirty="0">
                <a:latin typeface="Bookman Old Style" panose="02050604050505020204" pitchFamily="18" charset="0"/>
              </a:rPr>
              <a:t>L* ↑</a:t>
            </a:r>
          </a:p>
          <a:p>
            <a:r>
              <a:rPr lang="cs-CZ" sz="1400" dirty="0">
                <a:latin typeface="Bookman Old Style" panose="02050604050505020204" pitchFamily="18" charset="0"/>
              </a:rPr>
              <a:t>a* ↓</a:t>
            </a:r>
          </a:p>
          <a:p>
            <a:r>
              <a:rPr lang="cs-CZ" sz="1400" dirty="0">
                <a:latin typeface="Bookman Old Style" panose="02050604050505020204" pitchFamily="18" charset="0"/>
              </a:rPr>
              <a:t>b* ↓</a:t>
            </a:r>
          </a:p>
        </p:txBody>
      </p:sp>
      <p:sp>
        <p:nvSpPr>
          <p:cNvPr id="36" name="TextovéPole 35"/>
          <p:cNvSpPr txBox="1"/>
          <p:nvPr/>
        </p:nvSpPr>
        <p:spPr>
          <a:xfrm>
            <a:off x="1115616" y="4581128"/>
            <a:ext cx="5229317"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1</a:t>
            </a:r>
            <a:r>
              <a:rPr lang="en-US" sz="1400" b="1" dirty="0">
                <a:solidFill>
                  <a:schemeClr val="tx2"/>
                </a:solidFill>
                <a:latin typeface="Bookman Old Style" panose="02050604050505020204" pitchFamily="18" charset="0"/>
              </a:rPr>
              <a:t>0</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Změna koordinát L*a*b* před, během a po čištění</a:t>
            </a:r>
          </a:p>
        </p:txBody>
      </p:sp>
      <p:sp>
        <p:nvSpPr>
          <p:cNvPr id="37" name="TextovéPole 36"/>
          <p:cNvSpPr txBox="1"/>
          <p:nvPr/>
        </p:nvSpPr>
        <p:spPr>
          <a:xfrm>
            <a:off x="1115616" y="6517399"/>
            <a:ext cx="5229317"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1</a:t>
            </a:r>
            <a:r>
              <a:rPr lang="en-US" sz="1400" b="1" dirty="0">
                <a:solidFill>
                  <a:schemeClr val="tx2"/>
                </a:solidFill>
                <a:latin typeface="Bookman Old Style" panose="02050604050505020204" pitchFamily="18" charset="0"/>
              </a:rPr>
              <a:t>1</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Změna koordinát L*a*b* před, během a po čištění</a:t>
            </a:r>
          </a:p>
        </p:txBody>
      </p:sp>
    </p:spTree>
    <p:extLst>
      <p:ext uri="{BB962C8B-B14F-4D97-AF65-F5344CB8AC3E}">
        <p14:creationId xmlns:p14="http://schemas.microsoft.com/office/powerpoint/2010/main" val="214691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dirty="0">
                <a:latin typeface="Bookman Old Style" pitchFamily="18" charset="0"/>
              </a:rPr>
              <a:t>Multispektrální reflektografie (VIS/NIR </a:t>
            </a:r>
            <a:r>
              <a:rPr lang="cs-CZ" sz="1800" dirty="0" err="1">
                <a:latin typeface="Bookman Old Style" pitchFamily="18" charset="0"/>
              </a:rPr>
              <a:t>imaging</a:t>
            </a:r>
            <a:r>
              <a:rPr lang="cs-CZ" sz="1800" dirty="0">
                <a:latin typeface="Bookman Old Style" pitchFamily="18" charset="0"/>
              </a:rPr>
              <a:t>)</a:t>
            </a:r>
          </a:p>
          <a:p>
            <a:pPr marL="800100" lvl="1" indent="-342900"/>
            <a:endParaRPr lang="cs-CZ" sz="1800" dirty="0">
              <a:latin typeface="Bookman Old Style" pitchFamily="18" charset="0"/>
            </a:endParaRPr>
          </a:p>
        </p:txBody>
      </p:sp>
      <p:sp>
        <p:nvSpPr>
          <p:cNvPr id="60" name="TextovéPole 164"/>
          <p:cNvSpPr txBox="1"/>
          <p:nvPr/>
        </p:nvSpPr>
        <p:spPr>
          <a:xfrm>
            <a:off x="1834955" y="5692168"/>
            <a:ext cx="587070" cy="276999"/>
          </a:xfrm>
          <a:prstGeom prst="rect">
            <a:avLst/>
          </a:prstGeom>
          <a:noFill/>
        </p:spPr>
        <p:txBody>
          <a:bodyPr wrap="square" rtlCol="0">
            <a:spAutoFit/>
          </a:bodyPr>
          <a:lstStyle/>
          <a:p>
            <a:r>
              <a:rPr lang="cs-CZ" sz="1200" b="1" dirty="0">
                <a:solidFill>
                  <a:schemeClr val="tx2"/>
                </a:solidFill>
                <a:latin typeface="Bookman Old Style" pitchFamily="18" charset="0"/>
              </a:rPr>
              <a:t>RGB</a:t>
            </a:r>
          </a:p>
        </p:txBody>
      </p:sp>
      <p:sp>
        <p:nvSpPr>
          <p:cNvPr id="61" name="TextovéPole 164"/>
          <p:cNvSpPr txBox="1"/>
          <p:nvPr/>
        </p:nvSpPr>
        <p:spPr>
          <a:xfrm>
            <a:off x="4406749" y="5692168"/>
            <a:ext cx="684075" cy="276999"/>
          </a:xfrm>
          <a:prstGeom prst="rect">
            <a:avLst/>
          </a:prstGeom>
          <a:noFill/>
        </p:spPr>
        <p:txBody>
          <a:bodyPr wrap="square" rtlCol="0">
            <a:spAutoFit/>
          </a:bodyPr>
          <a:lstStyle/>
          <a:p>
            <a:r>
              <a:rPr lang="en-US" sz="1200" b="1" dirty="0">
                <a:solidFill>
                  <a:schemeClr val="tx2"/>
                </a:solidFill>
                <a:latin typeface="Bookman Old Style" pitchFamily="18" charset="0"/>
              </a:rPr>
              <a:t>IR</a:t>
            </a:r>
            <a:endParaRPr lang="cs-CZ" sz="1200" b="1" dirty="0">
              <a:solidFill>
                <a:schemeClr val="tx2"/>
              </a:solidFill>
              <a:latin typeface="Bookman Old Style" pitchFamily="18" charset="0"/>
            </a:endParaRPr>
          </a:p>
        </p:txBody>
      </p:sp>
      <p:sp>
        <p:nvSpPr>
          <p:cNvPr id="62" name="TextovéPole 61"/>
          <p:cNvSpPr txBox="1"/>
          <p:nvPr/>
        </p:nvSpPr>
        <p:spPr>
          <a:xfrm>
            <a:off x="5740427" y="4937390"/>
            <a:ext cx="2347117" cy="784830"/>
          </a:xfrm>
          <a:prstGeom prst="rect">
            <a:avLst/>
          </a:prstGeom>
          <a:noFill/>
        </p:spPr>
        <p:txBody>
          <a:bodyPr wrap="none" rtlCol="0">
            <a:spAutoFit/>
          </a:bodyPr>
          <a:lstStyle/>
          <a:p>
            <a:r>
              <a:rPr lang="cs-CZ" sz="1500" b="1" dirty="0">
                <a:latin typeface="Bookman Old Style" pitchFamily="18" charset="0"/>
              </a:rPr>
              <a:t>Fig. 1</a:t>
            </a:r>
            <a:r>
              <a:rPr lang="en-US" sz="1500" b="1" dirty="0">
                <a:latin typeface="Bookman Old Style" pitchFamily="18" charset="0"/>
              </a:rPr>
              <a:t>2</a:t>
            </a:r>
            <a:r>
              <a:rPr lang="cs-CZ" sz="1500" b="1" dirty="0">
                <a:latin typeface="Bookman Old Style" pitchFamily="18" charset="0"/>
              </a:rPr>
              <a:t> </a:t>
            </a:r>
            <a:r>
              <a:rPr lang="cs-CZ" sz="1500" dirty="0">
                <a:latin typeface="Bookman Old Style" pitchFamily="18" charset="0"/>
              </a:rPr>
              <a:t>Starý kytarista</a:t>
            </a:r>
          </a:p>
          <a:p>
            <a:r>
              <a:rPr lang="cs-CZ" sz="1500" i="1" dirty="0">
                <a:latin typeface="Bookman Old Style" pitchFamily="18" charset="0"/>
              </a:rPr>
              <a:t>           - </a:t>
            </a:r>
            <a:r>
              <a:rPr lang="cs-CZ" sz="1500" dirty="0">
                <a:latin typeface="Bookman Old Style" pitchFamily="18" charset="0"/>
              </a:rPr>
              <a:t>Pablo Picasso</a:t>
            </a:r>
          </a:p>
          <a:p>
            <a:r>
              <a:rPr lang="cs-CZ" sz="1500" dirty="0">
                <a:latin typeface="Bookman Old Style" pitchFamily="18" charset="0"/>
              </a:rPr>
              <a:t>            </a:t>
            </a:r>
            <a:r>
              <a:rPr lang="cs-CZ" sz="1500" i="1" dirty="0">
                <a:latin typeface="Bookman Old Style" pitchFamily="18" charset="0"/>
              </a:rPr>
              <a:t>starší plátno</a:t>
            </a: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14</a:t>
            </a:fld>
            <a:endParaRPr lang="cs-CZ"/>
          </a:p>
        </p:txBody>
      </p:sp>
      <p:sp>
        <p:nvSpPr>
          <p:cNvPr id="19"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622" y="2247500"/>
            <a:ext cx="2311736" cy="3474720"/>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122" y="2247500"/>
            <a:ext cx="2363755" cy="3474720"/>
          </a:xfrm>
          <a:prstGeom prst="rect">
            <a:avLst/>
          </a:prstGeom>
        </p:spPr>
      </p:pic>
    </p:spTree>
    <p:extLst>
      <p:ext uri="{BB962C8B-B14F-4D97-AF65-F5344CB8AC3E}">
        <p14:creationId xmlns:p14="http://schemas.microsoft.com/office/powerpoint/2010/main" val="1242811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sz="1800" b="0" dirty="0">
                <a:latin typeface="Bookman Old Style" pitchFamily="18" charset="0"/>
              </a:rPr>
              <a:t>Neinvazivní metody</a:t>
            </a:r>
          </a:p>
          <a:p>
            <a:pPr marL="800100" lvl="1" indent="-342900"/>
            <a:r>
              <a:rPr lang="cs-CZ" sz="1500" b="0" dirty="0">
                <a:latin typeface="Bookman Old Style" pitchFamily="18" charset="0"/>
              </a:rPr>
              <a:t>Identifikace pigmentů</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15</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34" name="Obrázek 206" descr="Závěrečná zpráva (naposledy uloženo uživatelem) - Microsoft Word nekomerční použití"/>
          <p:cNvPicPr>
            <a:picLocks noChangeAspect="1"/>
          </p:cNvPicPr>
          <p:nvPr/>
        </p:nvPicPr>
        <p:blipFill rotWithShape="1">
          <a:blip r:embed="rId3">
            <a:extLst>
              <a:ext uri="{28A0092B-C50C-407E-A947-70E740481C1C}">
                <a14:useLocalDpi xmlns:a14="http://schemas.microsoft.com/office/drawing/2010/main" val="0"/>
              </a:ext>
            </a:extLst>
          </a:blip>
          <a:srcRect l="23516" t="25393" r="25908" b="5391"/>
          <a:stretch/>
        </p:blipFill>
        <p:spPr>
          <a:xfrm>
            <a:off x="5580112" y="2912153"/>
            <a:ext cx="3240000" cy="2372846"/>
          </a:xfrm>
          <a:prstGeom prst="rect">
            <a:avLst/>
          </a:prstGeom>
        </p:spPr>
      </p:pic>
      <p:pic>
        <p:nvPicPr>
          <p:cNvPr id="35" name="Obrázek 3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070" y="2733317"/>
            <a:ext cx="2520000" cy="1973243"/>
          </a:xfrm>
          <a:prstGeom prst="rect">
            <a:avLst/>
          </a:prstGeom>
        </p:spPr>
      </p:pic>
      <p:pic>
        <p:nvPicPr>
          <p:cNvPr id="36" name="Picture 2" descr="C:\Users\Eva\Desktop\E\Erasmus INO\Madonna Manet\Madonna Manet_scanner t1\TIF.8bit_norm.255\Ch18_NIR_0950nm_d100_n_8b.tif"/>
          <p:cNvPicPr>
            <a:picLocks noChangeAspect="1" noChangeArrowheads="1"/>
          </p:cNvPicPr>
          <p:nvPr/>
        </p:nvPicPr>
        <p:blipFill rotWithShape="1">
          <a:blip r:embed="rId5">
            <a:extLst>
              <a:ext uri="{28A0092B-C50C-407E-A947-70E740481C1C}">
                <a14:useLocalDpi xmlns:a14="http://schemas.microsoft.com/office/drawing/2010/main" val="0"/>
              </a:ext>
            </a:extLst>
          </a:blip>
          <a:srcRect l="12186" t="64917" r="71331" b="19933"/>
          <a:stretch/>
        </p:blipFill>
        <p:spPr bwMode="auto">
          <a:xfrm>
            <a:off x="2870505" y="2152893"/>
            <a:ext cx="2520000" cy="19241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C:\Users\Eva\Desktop\E\Erasmus INO\Madonna Manet\Madonna Manet_scanner t1\TIF.8bit_norm.255\Ch22_NIR_1400nm_d100_n_8b.tif"/>
          <p:cNvPicPr>
            <a:picLocks noChangeAspect="1" noChangeArrowheads="1"/>
          </p:cNvPicPr>
          <p:nvPr/>
        </p:nvPicPr>
        <p:blipFill rotWithShape="1">
          <a:blip r:embed="rId6">
            <a:extLst>
              <a:ext uri="{28A0092B-C50C-407E-A947-70E740481C1C}">
                <a14:useLocalDpi xmlns:a14="http://schemas.microsoft.com/office/drawing/2010/main" val="0"/>
              </a:ext>
            </a:extLst>
          </a:blip>
          <a:srcRect l="12190" t="64471" r="71074" b="20168"/>
          <a:stretch/>
        </p:blipFill>
        <p:spPr bwMode="auto">
          <a:xfrm>
            <a:off x="2870505" y="4149080"/>
            <a:ext cx="2520000" cy="1921653"/>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Přímá spojnice se šipkou 37"/>
          <p:cNvCxnSpPr/>
          <p:nvPr/>
        </p:nvCxnSpPr>
        <p:spPr>
          <a:xfrm>
            <a:off x="4528799" y="2564904"/>
            <a:ext cx="1987417" cy="947690"/>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p:nvPr/>
        </p:nvCxnSpPr>
        <p:spPr>
          <a:xfrm flipV="1">
            <a:off x="4528799" y="4725144"/>
            <a:ext cx="2923521" cy="55985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ovéPole 164"/>
          <p:cNvSpPr txBox="1"/>
          <p:nvPr/>
        </p:nvSpPr>
        <p:spPr>
          <a:xfrm>
            <a:off x="5418318" y="2564904"/>
            <a:ext cx="2610066" cy="307777"/>
          </a:xfrm>
          <a:prstGeom prst="rect">
            <a:avLst/>
          </a:prstGeom>
          <a:noFill/>
        </p:spPr>
        <p:txBody>
          <a:bodyPr wrap="square" rtlCol="0">
            <a:spAutoFit/>
          </a:bodyPr>
          <a:lstStyle/>
          <a:p>
            <a:r>
              <a:rPr lang="cs-CZ" sz="1400" b="1" dirty="0">
                <a:solidFill>
                  <a:schemeClr val="tx2"/>
                </a:solidFill>
                <a:latin typeface="Bookman Old Style" pitchFamily="18" charset="0"/>
              </a:rPr>
              <a:t>950 </a:t>
            </a:r>
            <a:r>
              <a:rPr lang="cs-CZ" sz="1400" b="1" dirty="0" err="1">
                <a:solidFill>
                  <a:schemeClr val="tx2"/>
                </a:solidFill>
                <a:latin typeface="Bookman Old Style" pitchFamily="18" charset="0"/>
              </a:rPr>
              <a:t>nm</a:t>
            </a:r>
            <a:r>
              <a:rPr lang="cs-CZ" sz="1400" b="1" dirty="0">
                <a:solidFill>
                  <a:schemeClr val="tx2"/>
                </a:solidFill>
                <a:latin typeface="Bookman Old Style" pitchFamily="18" charset="0"/>
              </a:rPr>
              <a:t> ~ reflexní pás</a:t>
            </a:r>
          </a:p>
        </p:txBody>
      </p:sp>
      <p:sp>
        <p:nvSpPr>
          <p:cNvPr id="41" name="TextovéPole 164"/>
          <p:cNvSpPr txBox="1"/>
          <p:nvPr/>
        </p:nvSpPr>
        <p:spPr>
          <a:xfrm>
            <a:off x="5418318" y="5284998"/>
            <a:ext cx="2826090" cy="307777"/>
          </a:xfrm>
          <a:prstGeom prst="rect">
            <a:avLst/>
          </a:prstGeom>
          <a:noFill/>
        </p:spPr>
        <p:txBody>
          <a:bodyPr wrap="square" rtlCol="0">
            <a:spAutoFit/>
          </a:bodyPr>
          <a:lstStyle/>
          <a:p>
            <a:r>
              <a:rPr lang="cs-CZ" sz="1400" b="1" dirty="0">
                <a:solidFill>
                  <a:schemeClr val="tx2"/>
                </a:solidFill>
                <a:latin typeface="Bookman Old Style" pitchFamily="18" charset="0"/>
              </a:rPr>
              <a:t>1400 </a:t>
            </a:r>
            <a:r>
              <a:rPr lang="cs-CZ" sz="1400" b="1" dirty="0" err="1">
                <a:solidFill>
                  <a:schemeClr val="tx2"/>
                </a:solidFill>
                <a:latin typeface="Bookman Old Style" pitchFamily="18" charset="0"/>
              </a:rPr>
              <a:t>nm</a:t>
            </a:r>
            <a:r>
              <a:rPr lang="cs-CZ" sz="1400" b="1" dirty="0">
                <a:solidFill>
                  <a:schemeClr val="tx2"/>
                </a:solidFill>
                <a:latin typeface="Bookman Old Style" pitchFamily="18" charset="0"/>
              </a:rPr>
              <a:t> ~ absorpční pás</a:t>
            </a:r>
          </a:p>
        </p:txBody>
      </p:sp>
      <p:sp>
        <p:nvSpPr>
          <p:cNvPr id="42" name="TextovéPole 164"/>
          <p:cNvSpPr txBox="1"/>
          <p:nvPr/>
        </p:nvSpPr>
        <p:spPr>
          <a:xfrm>
            <a:off x="280338" y="4706560"/>
            <a:ext cx="2707485" cy="1169551"/>
          </a:xfrm>
          <a:prstGeom prst="rect">
            <a:avLst/>
          </a:prstGeom>
          <a:noFill/>
        </p:spPr>
        <p:txBody>
          <a:bodyPr wrap="square" rtlCol="0">
            <a:spAutoFit/>
          </a:bodyPr>
          <a:lstStyle/>
          <a:p>
            <a:r>
              <a:rPr lang="cs-CZ" sz="1400" b="1" dirty="0">
                <a:latin typeface="Bookman Old Style" pitchFamily="18" charset="0"/>
              </a:rPr>
              <a:t>Fig. 1</a:t>
            </a:r>
            <a:r>
              <a:rPr lang="en-US" sz="1400" b="1" dirty="0">
                <a:latin typeface="Bookman Old Style" pitchFamily="18" charset="0"/>
              </a:rPr>
              <a:t>3</a:t>
            </a:r>
            <a:r>
              <a:rPr lang="cs-CZ" sz="1400" b="1" dirty="0">
                <a:latin typeface="Bookman Old Style" pitchFamily="18" charset="0"/>
              </a:rPr>
              <a:t> </a:t>
            </a:r>
            <a:r>
              <a:rPr lang="cs-CZ" sz="1400" dirty="0">
                <a:latin typeface="Bookman Old Style" pitchFamily="18" charset="0"/>
              </a:rPr>
              <a:t>Identifikace kobaltové modři, obrázky </a:t>
            </a:r>
            <a:br>
              <a:rPr lang="cs-CZ" sz="1400" dirty="0">
                <a:latin typeface="Bookman Old Style" pitchFamily="18" charset="0"/>
              </a:rPr>
            </a:br>
            <a:r>
              <a:rPr lang="cs-CZ" sz="1400" dirty="0">
                <a:latin typeface="Bookman Old Style" pitchFamily="18" charset="0"/>
              </a:rPr>
              <a:t>v RGB, 950 nm (nahoře) </a:t>
            </a:r>
            <a:br>
              <a:rPr lang="cs-CZ" sz="1400" dirty="0">
                <a:latin typeface="Bookman Old Style" pitchFamily="18" charset="0"/>
              </a:rPr>
            </a:br>
            <a:r>
              <a:rPr lang="cs-CZ" sz="1400" dirty="0">
                <a:latin typeface="Bookman Old Style" pitchFamily="18" charset="0"/>
              </a:rPr>
              <a:t>a 1400 nm; naměřené spektrum</a:t>
            </a:r>
          </a:p>
        </p:txBody>
      </p:sp>
      <p:sp>
        <p:nvSpPr>
          <p:cNvPr id="43" name="Ovál 42"/>
          <p:cNvSpPr/>
          <p:nvPr/>
        </p:nvSpPr>
        <p:spPr>
          <a:xfrm>
            <a:off x="1450509" y="3429000"/>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4" name="Obdélník 3"/>
          <p:cNvSpPr/>
          <p:nvPr/>
        </p:nvSpPr>
        <p:spPr>
          <a:xfrm>
            <a:off x="6516216" y="3114982"/>
            <a:ext cx="936104" cy="117811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bdélník 43"/>
          <p:cNvSpPr/>
          <p:nvPr/>
        </p:nvSpPr>
        <p:spPr>
          <a:xfrm>
            <a:off x="7452320" y="4437112"/>
            <a:ext cx="936104" cy="36004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sz="1800" b="0" dirty="0">
                <a:latin typeface="Bookman Old Style" pitchFamily="18" charset="0"/>
              </a:rPr>
              <a:t>Neinvazivní metody</a:t>
            </a:r>
          </a:p>
          <a:p>
            <a:pPr marL="800100" lvl="1" indent="-342900"/>
            <a:r>
              <a:rPr lang="cs-CZ" sz="1500" b="0" dirty="0">
                <a:latin typeface="Bookman Old Style" pitchFamily="18" charset="0"/>
              </a:rPr>
              <a:t>Identifikace pigmentů</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16</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17" name="obrázek 74" descr="17 Blu chiaro RGB"/>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3568" y="2994145"/>
            <a:ext cx="2513791" cy="1929600"/>
          </a:xfrm>
          <a:prstGeom prst="rect">
            <a:avLst/>
          </a:prstGeom>
          <a:noFill/>
          <a:ln>
            <a:noFill/>
          </a:ln>
        </p:spPr>
      </p:pic>
      <p:pic>
        <p:nvPicPr>
          <p:cNvPr id="20" name="obrázek 75" descr="17 Blu chiaro FC 95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93597" y="1980271"/>
            <a:ext cx="2513791" cy="1929600"/>
          </a:xfrm>
          <a:prstGeom prst="rect">
            <a:avLst/>
          </a:prstGeom>
          <a:noFill/>
          <a:ln>
            <a:noFill/>
          </a:ln>
        </p:spPr>
      </p:pic>
      <p:pic>
        <p:nvPicPr>
          <p:cNvPr id="21" name="obrázek 76" descr="17 Blu chiaro FC 1600"/>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93596" y="3979327"/>
            <a:ext cx="2513791" cy="1929600"/>
          </a:xfrm>
          <a:prstGeom prst="rect">
            <a:avLst/>
          </a:prstGeom>
          <a:noFill/>
          <a:ln>
            <a:noFill/>
          </a:ln>
        </p:spPr>
      </p:pic>
      <p:pic>
        <p:nvPicPr>
          <p:cNvPr id="22" name="obrázek 77" descr="17 Blu di cobalto RGB"/>
          <p:cNvPicPr/>
          <p:nvPr/>
        </p:nvPicPr>
        <p:blipFill>
          <a:blip r:embed="rId6" cstate="print">
            <a:extLst>
              <a:ext uri="{28A0092B-C50C-407E-A947-70E740481C1C}">
                <a14:useLocalDpi xmlns:a14="http://schemas.microsoft.com/office/drawing/2010/main"/>
              </a:ext>
            </a:extLst>
          </a:blip>
          <a:srcRect/>
          <a:stretch>
            <a:fillRect/>
          </a:stretch>
        </p:blipFill>
        <p:spPr bwMode="auto">
          <a:xfrm rot="5400000">
            <a:off x="3151332" y="4046295"/>
            <a:ext cx="1079500" cy="686435"/>
          </a:xfrm>
          <a:prstGeom prst="rect">
            <a:avLst/>
          </a:prstGeom>
          <a:noFill/>
          <a:ln>
            <a:noFill/>
          </a:ln>
        </p:spPr>
      </p:pic>
      <p:pic>
        <p:nvPicPr>
          <p:cNvPr id="23" name="obrázek 78" descr="17 Blu di cobalto FC 950"/>
          <p:cNvPicPr/>
          <p:nvPr/>
        </p:nvPicPr>
        <p:blipFill>
          <a:blip r:embed="rId7" cstate="print">
            <a:extLst>
              <a:ext uri="{28A0092B-C50C-407E-A947-70E740481C1C}">
                <a14:useLocalDpi xmlns:a14="http://schemas.microsoft.com/office/drawing/2010/main"/>
              </a:ext>
            </a:extLst>
          </a:blip>
          <a:srcRect/>
          <a:stretch>
            <a:fillRect/>
          </a:stretch>
        </p:blipFill>
        <p:spPr bwMode="auto">
          <a:xfrm rot="5400000">
            <a:off x="6661358" y="3026904"/>
            <a:ext cx="1079500" cy="686435"/>
          </a:xfrm>
          <a:prstGeom prst="rect">
            <a:avLst/>
          </a:prstGeom>
          <a:noFill/>
          <a:ln>
            <a:noFill/>
          </a:ln>
        </p:spPr>
      </p:pic>
      <p:pic>
        <p:nvPicPr>
          <p:cNvPr id="24" name="obrázek 79" descr="17 Blu di cobalto FC 1600"/>
          <p:cNvPicPr/>
          <p:nvPr/>
        </p:nvPicPr>
        <p:blipFill>
          <a:blip r:embed="rId8" cstate="print">
            <a:extLst>
              <a:ext uri="{28A0092B-C50C-407E-A947-70E740481C1C}">
                <a14:useLocalDpi xmlns:a14="http://schemas.microsoft.com/office/drawing/2010/main"/>
              </a:ext>
            </a:extLst>
          </a:blip>
          <a:srcRect/>
          <a:stretch>
            <a:fillRect/>
          </a:stretch>
        </p:blipFill>
        <p:spPr bwMode="auto">
          <a:xfrm rot="5400000">
            <a:off x="6661359" y="5025960"/>
            <a:ext cx="1079500" cy="686435"/>
          </a:xfrm>
          <a:prstGeom prst="rect">
            <a:avLst/>
          </a:prstGeom>
          <a:noFill/>
          <a:ln>
            <a:noFill/>
          </a:ln>
        </p:spPr>
      </p:pic>
      <p:sp>
        <p:nvSpPr>
          <p:cNvPr id="25" name="TextovéPole 24"/>
          <p:cNvSpPr txBox="1"/>
          <p:nvPr/>
        </p:nvSpPr>
        <p:spPr>
          <a:xfrm>
            <a:off x="3197359" y="3002676"/>
            <a:ext cx="652743" cy="338554"/>
          </a:xfrm>
          <a:prstGeom prst="rect">
            <a:avLst/>
          </a:prstGeom>
          <a:noFill/>
        </p:spPr>
        <p:txBody>
          <a:bodyPr wrap="none" rtlCol="0">
            <a:spAutoFit/>
          </a:bodyPr>
          <a:lstStyle/>
          <a:p>
            <a:r>
              <a:rPr lang="cs-CZ" sz="1600" b="1" dirty="0">
                <a:solidFill>
                  <a:schemeClr val="tx2"/>
                </a:solidFill>
                <a:latin typeface="Bookman Old Style" pitchFamily="18" charset="0"/>
              </a:rPr>
              <a:t>RGB</a:t>
            </a:r>
          </a:p>
        </p:txBody>
      </p:sp>
      <p:sp>
        <p:nvSpPr>
          <p:cNvPr id="26" name="TextovéPole 25"/>
          <p:cNvSpPr txBox="1"/>
          <p:nvPr/>
        </p:nvSpPr>
        <p:spPr>
          <a:xfrm>
            <a:off x="6728039" y="1980271"/>
            <a:ext cx="1370888" cy="338554"/>
          </a:xfrm>
          <a:prstGeom prst="rect">
            <a:avLst/>
          </a:prstGeom>
          <a:noFill/>
        </p:spPr>
        <p:txBody>
          <a:bodyPr wrap="none" rtlCol="0">
            <a:spAutoFit/>
          </a:bodyPr>
          <a:lstStyle/>
          <a:p>
            <a:r>
              <a:rPr lang="cs-CZ" sz="1600" b="1" dirty="0">
                <a:solidFill>
                  <a:schemeClr val="tx2"/>
                </a:solidFill>
                <a:latin typeface="Bookman Old Style" pitchFamily="18" charset="0"/>
              </a:rPr>
              <a:t>FC 950 </a:t>
            </a:r>
            <a:r>
              <a:rPr lang="cs-CZ" sz="1600" b="1" dirty="0" err="1">
                <a:solidFill>
                  <a:schemeClr val="tx2"/>
                </a:solidFill>
                <a:latin typeface="Bookman Old Style" pitchFamily="18" charset="0"/>
              </a:rPr>
              <a:t>nm</a:t>
            </a:r>
            <a:endParaRPr lang="cs-CZ" sz="1600" b="1" dirty="0">
              <a:solidFill>
                <a:schemeClr val="tx2"/>
              </a:solidFill>
              <a:latin typeface="Bookman Old Style" pitchFamily="18" charset="0"/>
            </a:endParaRPr>
          </a:p>
        </p:txBody>
      </p:sp>
      <p:sp>
        <p:nvSpPr>
          <p:cNvPr id="27" name="TextovéPole 26"/>
          <p:cNvSpPr txBox="1"/>
          <p:nvPr/>
        </p:nvSpPr>
        <p:spPr>
          <a:xfrm>
            <a:off x="6710521" y="4017981"/>
            <a:ext cx="1507144" cy="338554"/>
          </a:xfrm>
          <a:prstGeom prst="rect">
            <a:avLst/>
          </a:prstGeom>
          <a:noFill/>
        </p:spPr>
        <p:txBody>
          <a:bodyPr wrap="none" rtlCol="0">
            <a:spAutoFit/>
          </a:bodyPr>
          <a:lstStyle/>
          <a:p>
            <a:r>
              <a:rPr lang="cs-CZ" sz="1600" b="1" dirty="0">
                <a:solidFill>
                  <a:schemeClr val="tx2"/>
                </a:solidFill>
                <a:latin typeface="Bookman Old Style" pitchFamily="18" charset="0"/>
              </a:rPr>
              <a:t>FC 1600 </a:t>
            </a:r>
            <a:r>
              <a:rPr lang="cs-CZ" sz="1600" b="1" dirty="0" err="1">
                <a:solidFill>
                  <a:schemeClr val="tx2"/>
                </a:solidFill>
                <a:latin typeface="Bookman Old Style" pitchFamily="18" charset="0"/>
              </a:rPr>
              <a:t>nm</a:t>
            </a:r>
            <a:endParaRPr lang="cs-CZ" sz="1600" b="1" dirty="0">
              <a:solidFill>
                <a:schemeClr val="tx2"/>
              </a:solidFill>
              <a:latin typeface="Bookman Old Style" pitchFamily="18" charset="0"/>
            </a:endParaRPr>
          </a:p>
        </p:txBody>
      </p:sp>
      <p:sp>
        <p:nvSpPr>
          <p:cNvPr id="31" name="Ovál 30"/>
          <p:cNvSpPr/>
          <p:nvPr/>
        </p:nvSpPr>
        <p:spPr>
          <a:xfrm>
            <a:off x="1954861" y="3762767"/>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32" name="Ovál 31"/>
          <p:cNvSpPr/>
          <p:nvPr/>
        </p:nvSpPr>
        <p:spPr>
          <a:xfrm>
            <a:off x="5436096" y="2829380"/>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33" name="Ovál 32"/>
          <p:cNvSpPr/>
          <p:nvPr/>
        </p:nvSpPr>
        <p:spPr>
          <a:xfrm>
            <a:off x="5464887" y="4763921"/>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9" name="TextovéPole 164"/>
          <p:cNvSpPr txBox="1"/>
          <p:nvPr/>
        </p:nvSpPr>
        <p:spPr>
          <a:xfrm>
            <a:off x="698273" y="4923745"/>
            <a:ext cx="2707485" cy="1169551"/>
          </a:xfrm>
          <a:prstGeom prst="rect">
            <a:avLst/>
          </a:prstGeom>
          <a:noFill/>
        </p:spPr>
        <p:txBody>
          <a:bodyPr wrap="square" rtlCol="0">
            <a:spAutoFit/>
          </a:bodyPr>
          <a:lstStyle/>
          <a:p>
            <a:r>
              <a:rPr lang="cs-CZ" sz="1400" b="1" dirty="0">
                <a:latin typeface="Bookman Old Style" pitchFamily="18" charset="0"/>
              </a:rPr>
              <a:t>Fig. 1</a:t>
            </a:r>
            <a:r>
              <a:rPr lang="en-US" sz="1400" b="1" dirty="0">
                <a:latin typeface="Bookman Old Style" pitchFamily="18" charset="0"/>
              </a:rPr>
              <a:t>4</a:t>
            </a:r>
            <a:r>
              <a:rPr lang="cs-CZ" sz="1400" b="1" dirty="0">
                <a:latin typeface="Bookman Old Style" pitchFamily="18" charset="0"/>
              </a:rPr>
              <a:t> </a:t>
            </a:r>
            <a:r>
              <a:rPr lang="cs-CZ" sz="1400" dirty="0">
                <a:latin typeface="Bookman Old Style" pitchFamily="18" charset="0"/>
              </a:rPr>
              <a:t>Identifikace kobaltové modři, obrázky </a:t>
            </a:r>
            <a:br>
              <a:rPr lang="cs-CZ" sz="1400" dirty="0">
                <a:latin typeface="Bookman Old Style" pitchFamily="18" charset="0"/>
              </a:rPr>
            </a:br>
            <a:r>
              <a:rPr lang="cs-CZ" sz="1400" dirty="0">
                <a:latin typeface="Bookman Old Style" pitchFamily="18" charset="0"/>
              </a:rPr>
              <a:t>v RGB, 950 nm (nahoře) </a:t>
            </a:r>
            <a:br>
              <a:rPr lang="cs-CZ" sz="1400" dirty="0">
                <a:latin typeface="Bookman Old Style" pitchFamily="18" charset="0"/>
              </a:rPr>
            </a:br>
            <a:r>
              <a:rPr lang="cs-CZ" sz="1400" dirty="0">
                <a:latin typeface="Bookman Old Style" pitchFamily="18" charset="0"/>
              </a:rPr>
              <a:t>a 1400 nm; naměřené spektrum</a:t>
            </a:r>
          </a:p>
        </p:txBody>
      </p:sp>
    </p:spTree>
    <p:extLst>
      <p:ext uri="{BB962C8B-B14F-4D97-AF65-F5344CB8AC3E}">
        <p14:creationId xmlns:p14="http://schemas.microsoft.com/office/powerpoint/2010/main" val="407641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4608512" cy="5157430"/>
          </a:xfrm>
        </p:spPr>
        <p:txBody>
          <a:bodyPr>
            <a:normAutofit/>
          </a:bodyPr>
          <a:lstStyle/>
          <a:p>
            <a:pPr marL="342900" indent="-342900">
              <a:buFont typeface="Arial" pitchFamily="34" charset="0"/>
              <a:buChar char="•"/>
            </a:pPr>
            <a:r>
              <a:rPr lang="cs-CZ" sz="1800" b="0" dirty="0">
                <a:latin typeface="Bookman Old Style" pitchFamily="18" charset="0"/>
              </a:rPr>
              <a:t>Neinvazivní metody</a:t>
            </a:r>
          </a:p>
          <a:p>
            <a:pPr marL="800100" lvl="1" indent="-342900"/>
            <a:r>
              <a:rPr lang="cs-CZ" sz="1500" b="0" dirty="0">
                <a:latin typeface="Bookman Old Style" pitchFamily="18" charset="0"/>
              </a:rPr>
              <a:t>Rentgen-fluorescenční analýza (XRF)</a:t>
            </a:r>
          </a:p>
          <a:p>
            <a:pPr marL="800100" lvl="1" indent="-342900"/>
            <a:endParaRPr lang="cs-CZ" sz="1500" dirty="0">
              <a:latin typeface="Bookman Old Style" pitchFamily="18" charset="0"/>
            </a:endParaRPr>
          </a:p>
          <a:p>
            <a:pPr marL="800100" lvl="1" indent="-342900"/>
            <a:r>
              <a:rPr lang="cs-CZ" sz="1500" dirty="0">
                <a:latin typeface="Bookman Old Style" pitchFamily="18" charset="0"/>
              </a:rPr>
              <a:t>interakcí </a:t>
            </a:r>
            <a:r>
              <a:rPr lang="cs-CZ" sz="1500" dirty="0" err="1">
                <a:latin typeface="Bookman Old Style" pitchFamily="18" charset="0"/>
              </a:rPr>
              <a:t>rentgenova</a:t>
            </a:r>
            <a:r>
              <a:rPr lang="cs-CZ" sz="1500" dirty="0">
                <a:latin typeface="Bookman Old Style" pitchFamily="18" charset="0"/>
              </a:rPr>
              <a:t> záření s materiálem dochází k vyražení vnitřních elektronů z elektronového obalu</a:t>
            </a:r>
          </a:p>
          <a:p>
            <a:pPr marL="800100" lvl="1" indent="-342900"/>
            <a:r>
              <a:rPr lang="cs-CZ" sz="1500" dirty="0">
                <a:latin typeface="Bookman Old Style" pitchFamily="18" charset="0"/>
              </a:rPr>
              <a:t>vyražené elektrony jsou nahrazovány elektrony z vyšších energetických hladin, přičemž dochází k vyzáření energie odpovídající energetickému rozdílu jednotlivých hladin, která je charakteristická pro každý prvek</a:t>
            </a:r>
          </a:p>
          <a:p>
            <a:pPr marL="800100" lvl="1" indent="-342900"/>
            <a:r>
              <a:rPr lang="cs-CZ" sz="1500" dirty="0">
                <a:latin typeface="Bookman Old Style" pitchFamily="18" charset="0"/>
              </a:rPr>
              <a:t>vyzářené fotony jsou detekovány pomocí </a:t>
            </a:r>
            <a:r>
              <a:rPr lang="cs-CZ" sz="1500" dirty="0" err="1">
                <a:latin typeface="Bookman Old Style" pitchFamily="18" charset="0"/>
              </a:rPr>
              <a:t>energiově</a:t>
            </a:r>
            <a:r>
              <a:rPr lang="cs-CZ" sz="1500" dirty="0">
                <a:latin typeface="Bookman Old Style" pitchFamily="18" charset="0"/>
              </a:rPr>
              <a:t>-disperzního spektrometru (EDX), tedy rozlišeny na základě rozdílných energií</a:t>
            </a:r>
          </a:p>
          <a:p>
            <a:pPr marL="800100" lvl="1" indent="-342900"/>
            <a:r>
              <a:rPr lang="cs-CZ" sz="1500" b="0" dirty="0">
                <a:latin typeface="Bookman Old Style" pitchFamily="18" charset="0"/>
              </a:rPr>
              <a:t>na základě získan</a:t>
            </a:r>
            <a:r>
              <a:rPr lang="cs-CZ" sz="1500" dirty="0">
                <a:latin typeface="Bookman Old Style" pitchFamily="18" charset="0"/>
              </a:rPr>
              <a:t>ého spektra lze určit </a:t>
            </a:r>
            <a:r>
              <a:rPr lang="cs-CZ" sz="1500" b="1" dirty="0">
                <a:latin typeface="Bookman Old Style" pitchFamily="18" charset="0"/>
              </a:rPr>
              <a:t>prvkové složení </a:t>
            </a:r>
            <a:r>
              <a:rPr lang="cs-CZ" sz="1500" dirty="0">
                <a:latin typeface="Bookman Old Style" pitchFamily="18" charset="0"/>
              </a:rPr>
              <a:t>měřeného materiálu</a:t>
            </a:r>
            <a:endParaRPr lang="cs-CZ" sz="1500" b="0" dirty="0">
              <a:latin typeface="Bookman Old Style" pitchFamily="18" charset="0"/>
            </a:endParaRPr>
          </a:p>
        </p:txBody>
      </p:sp>
      <p:sp>
        <p:nvSpPr>
          <p:cNvPr id="63" name="TextovéPole 62"/>
          <p:cNvSpPr txBox="1"/>
          <p:nvPr/>
        </p:nvSpPr>
        <p:spPr>
          <a:xfrm>
            <a:off x="4486212" y="6200983"/>
            <a:ext cx="378630" cy="276999"/>
          </a:xfrm>
          <a:prstGeom prst="rect">
            <a:avLst/>
          </a:prstGeom>
          <a:noFill/>
        </p:spPr>
        <p:txBody>
          <a:bodyPr wrap="none" rtlCol="0">
            <a:spAutoFit/>
          </a:bodyPr>
          <a:lstStyle/>
          <a:p>
            <a:r>
              <a:rPr lang="cs-CZ" sz="1200" b="1" dirty="0">
                <a:solidFill>
                  <a:schemeClr val="bg1"/>
                </a:solidFill>
                <a:latin typeface="Bookman Old Style" pitchFamily="18" charset="0"/>
              </a:rPr>
              <a:t>[1]</a:t>
            </a:r>
            <a:endParaRPr lang="en-US" b="1" dirty="0">
              <a:solidFill>
                <a:schemeClr val="bg1"/>
              </a:solidFill>
              <a:latin typeface="Bookman Old Style" pitchFamily="18" charset="0"/>
            </a:endParaRP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17</a:t>
            </a:fld>
            <a:endParaRPr lang="cs-CZ"/>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12767" r="2688"/>
          <a:stretch/>
        </p:blipFill>
        <p:spPr>
          <a:xfrm>
            <a:off x="5076056" y="1521288"/>
            <a:ext cx="3550227" cy="4500000"/>
          </a:xfrm>
          <a:prstGeom prst="rect">
            <a:avLst/>
          </a:prstGeom>
        </p:spPr>
      </p:pic>
      <p:sp>
        <p:nvSpPr>
          <p:cNvPr id="8" name="TextovéPole 7"/>
          <p:cNvSpPr txBox="1"/>
          <p:nvPr/>
        </p:nvSpPr>
        <p:spPr>
          <a:xfrm>
            <a:off x="5076056" y="6021288"/>
            <a:ext cx="3541354"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1</a:t>
            </a:r>
            <a:r>
              <a:rPr lang="en-US" sz="1400" b="1" dirty="0">
                <a:solidFill>
                  <a:schemeClr val="tx2"/>
                </a:solidFill>
                <a:latin typeface="Bookman Old Style" panose="02050604050505020204" pitchFamily="18" charset="0"/>
              </a:rPr>
              <a:t>5</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Schéma principu XRF analýzy</a:t>
            </a:r>
          </a:p>
        </p:txBody>
      </p:sp>
      <p:sp>
        <p:nvSpPr>
          <p:cNvPr id="9"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Tree>
    <p:extLst>
      <p:ext uri="{BB962C8B-B14F-4D97-AF65-F5344CB8AC3E}">
        <p14:creationId xmlns:p14="http://schemas.microsoft.com/office/powerpoint/2010/main" val="2463163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sz="1800" b="0" dirty="0">
                <a:latin typeface="Bookman Old Style" pitchFamily="18" charset="0"/>
              </a:rPr>
              <a:t>Neinvazivní metody</a:t>
            </a:r>
          </a:p>
          <a:p>
            <a:pPr marL="800100" lvl="1" indent="-342900"/>
            <a:r>
              <a:rPr lang="cs-CZ" sz="1500" b="0" dirty="0">
                <a:latin typeface="Bookman Old Style" pitchFamily="18" charset="0"/>
              </a:rPr>
              <a:t>Rentgen-fluorescenční analýza (XRF)</a:t>
            </a:r>
          </a:p>
        </p:txBody>
      </p:sp>
      <p:sp>
        <p:nvSpPr>
          <p:cNvPr id="63" name="TextovéPole 62"/>
          <p:cNvSpPr txBox="1"/>
          <p:nvPr/>
        </p:nvSpPr>
        <p:spPr>
          <a:xfrm>
            <a:off x="4486212" y="6200983"/>
            <a:ext cx="378630" cy="276999"/>
          </a:xfrm>
          <a:prstGeom prst="rect">
            <a:avLst/>
          </a:prstGeom>
          <a:noFill/>
        </p:spPr>
        <p:txBody>
          <a:bodyPr wrap="none" rtlCol="0">
            <a:spAutoFit/>
          </a:bodyPr>
          <a:lstStyle/>
          <a:p>
            <a:r>
              <a:rPr lang="cs-CZ" sz="1200" b="1" dirty="0">
                <a:solidFill>
                  <a:schemeClr val="bg1"/>
                </a:solidFill>
                <a:latin typeface="Bookman Old Style" pitchFamily="18" charset="0"/>
              </a:rPr>
              <a:t>[1]</a:t>
            </a:r>
            <a:endParaRPr lang="en-US" b="1" dirty="0">
              <a:solidFill>
                <a:schemeClr val="bg1"/>
              </a:solidFill>
              <a:latin typeface="Bookman Old Style" pitchFamily="18" charset="0"/>
            </a:endParaRP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18</a:t>
            </a:fld>
            <a:endParaRPr lang="cs-CZ"/>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12160" y="2142447"/>
            <a:ext cx="2520000" cy="325862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795438" y="5217165"/>
            <a:ext cx="2839239" cy="323165"/>
          </a:xfrm>
          <a:prstGeom prst="rect">
            <a:avLst/>
          </a:prstGeom>
          <a:noFill/>
        </p:spPr>
        <p:txBody>
          <a:bodyPr wrap="none" rtlCol="0">
            <a:spAutoFit/>
          </a:bodyPr>
          <a:lstStyle/>
          <a:p>
            <a:r>
              <a:rPr lang="cs-CZ" sz="1500" b="1" dirty="0">
                <a:solidFill>
                  <a:schemeClr val="tx2"/>
                </a:solidFill>
                <a:latin typeface="Bookman Old Style" panose="02050604050505020204" pitchFamily="18" charset="0"/>
              </a:rPr>
              <a:t>Fig. 1</a:t>
            </a:r>
            <a:r>
              <a:rPr lang="en-US" sz="1500" b="1" dirty="0">
                <a:solidFill>
                  <a:schemeClr val="tx2"/>
                </a:solidFill>
                <a:latin typeface="Bookman Old Style" panose="02050604050505020204" pitchFamily="18" charset="0"/>
              </a:rPr>
              <a:t>6</a:t>
            </a:r>
            <a:r>
              <a:rPr lang="cs-CZ" sz="1500" dirty="0">
                <a:solidFill>
                  <a:schemeClr val="tx2"/>
                </a:solidFill>
                <a:latin typeface="Bookman Old Style" panose="02050604050505020204" pitchFamily="18" charset="0"/>
              </a:rPr>
              <a:t> Příklad XRF spektra</a:t>
            </a:r>
          </a:p>
        </p:txBody>
      </p:sp>
      <p:sp>
        <p:nvSpPr>
          <p:cNvPr id="11" name="TextovéPole 10"/>
          <p:cNvSpPr txBox="1"/>
          <p:nvPr/>
        </p:nvSpPr>
        <p:spPr>
          <a:xfrm>
            <a:off x="6012160" y="5446826"/>
            <a:ext cx="1955985" cy="323165"/>
          </a:xfrm>
          <a:prstGeom prst="rect">
            <a:avLst/>
          </a:prstGeom>
          <a:noFill/>
        </p:spPr>
        <p:txBody>
          <a:bodyPr wrap="none" rtlCol="0">
            <a:spAutoFit/>
          </a:bodyPr>
          <a:lstStyle/>
          <a:p>
            <a:r>
              <a:rPr lang="cs-CZ" sz="1500" b="1" dirty="0">
                <a:solidFill>
                  <a:schemeClr val="tx2"/>
                </a:solidFill>
                <a:latin typeface="Bookman Old Style" panose="02050604050505020204" pitchFamily="18" charset="0"/>
              </a:rPr>
              <a:t>Fig. 1</a:t>
            </a:r>
            <a:r>
              <a:rPr lang="en-US" sz="1500" b="1" dirty="0">
                <a:solidFill>
                  <a:schemeClr val="tx2"/>
                </a:solidFill>
                <a:latin typeface="Bookman Old Style" panose="02050604050505020204" pitchFamily="18" charset="0"/>
              </a:rPr>
              <a:t>7</a:t>
            </a:r>
            <a:r>
              <a:rPr lang="cs-CZ" sz="1500" dirty="0">
                <a:solidFill>
                  <a:schemeClr val="tx2"/>
                </a:solidFill>
                <a:latin typeface="Bookman Old Style" panose="02050604050505020204" pitchFamily="18" charset="0"/>
              </a:rPr>
              <a:t> Ruční XRF</a:t>
            </a:r>
          </a:p>
        </p:txBody>
      </p:sp>
      <p:sp>
        <p:nvSpPr>
          <p:cNvPr id="12" name="Podnadpis 2"/>
          <p:cNvSpPr txBox="1">
            <a:spLocks/>
          </p:cNvSpPr>
          <p:nvPr/>
        </p:nvSpPr>
        <p:spPr>
          <a:xfrm>
            <a:off x="2814299" y="6509345"/>
            <a:ext cx="3429000" cy="500608"/>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algn="ctr"/>
            <a:r>
              <a:rPr lang="cs-CZ" sz="1100" dirty="0">
                <a:solidFill>
                  <a:schemeClr val="tx1"/>
                </a:solidFill>
                <a:latin typeface="Bookman Old Style" pitchFamily="18" charset="0"/>
              </a:rPr>
              <a:t>SCIENTIFIC MEETING </a:t>
            </a:r>
            <a:r>
              <a:rPr lang="cs-CZ" sz="1100" cap="none" dirty="0">
                <a:solidFill>
                  <a:schemeClr val="tx1"/>
                </a:solidFill>
                <a:latin typeface="Bookman Old Style" pitchFamily="18" charset="0"/>
              </a:rPr>
              <a:t>October</a:t>
            </a:r>
            <a:r>
              <a:rPr lang="cs-CZ" sz="1100" dirty="0">
                <a:solidFill>
                  <a:schemeClr val="tx1"/>
                </a:solidFill>
                <a:latin typeface="Bookman Old Style" pitchFamily="18" charset="0"/>
              </a:rPr>
              <a:t> 4, 2017</a:t>
            </a:r>
          </a:p>
          <a:p>
            <a:pPr algn="ctr"/>
            <a:endParaRPr lang="cs-CZ" sz="1800" dirty="0">
              <a:solidFill>
                <a:schemeClr val="tx1"/>
              </a:solidFill>
              <a:latin typeface="Bookman Old Style" pitchFamily="18" charset="0"/>
            </a:endParaRPr>
          </a:p>
          <a:p>
            <a:pPr algn="ctr"/>
            <a:endParaRPr lang="cs-CZ" sz="1800" dirty="0">
              <a:solidFill>
                <a:schemeClr val="tx1"/>
              </a:solidFill>
              <a:latin typeface="Bookman Old Style" pitchFamily="18" charset="0"/>
            </a:endParaRPr>
          </a:p>
        </p:txBody>
      </p:sp>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t="7883"/>
          <a:stretch/>
        </p:blipFill>
        <p:spPr>
          <a:xfrm>
            <a:off x="795438" y="2232561"/>
            <a:ext cx="4320000" cy="2984604"/>
          </a:xfrm>
          <a:prstGeom prst="rect">
            <a:avLst/>
          </a:prstGeom>
        </p:spPr>
      </p:pic>
      <p:sp>
        <p:nvSpPr>
          <p:cNvPr id="13"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Tree>
    <p:extLst>
      <p:ext uri="{BB962C8B-B14F-4D97-AF65-F5344CB8AC3E}">
        <p14:creationId xmlns:p14="http://schemas.microsoft.com/office/powerpoint/2010/main" val="2090952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30977"/>
            <a:ext cx="7283152" cy="687606"/>
          </a:xfrm>
        </p:spPr>
        <p:txBody>
          <a:bodyPr>
            <a:normAutofit/>
          </a:bodyPr>
          <a:lstStyle/>
          <a:p>
            <a:r>
              <a:rPr lang="cs-CZ" sz="2800" dirty="0">
                <a:latin typeface="Bookman Old Style" pitchFamily="18" charset="0"/>
              </a:rPr>
              <a:t>Analýzy odebraných vzorků/Řezů</a:t>
            </a:r>
            <a:endParaRPr lang="en-US" sz="2800" dirty="0">
              <a:latin typeface="Bookman Old Style" pitchFamily="18" charset="0"/>
            </a:endParaRPr>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9374" y="1052736"/>
            <a:ext cx="3547012" cy="2660259"/>
          </a:xfrm>
        </p:spPr>
      </p:pic>
      <p:sp>
        <p:nvSpPr>
          <p:cNvPr id="4" name="Zástupný symbol pro číslo snímku 3"/>
          <p:cNvSpPr>
            <a:spLocks noGrp="1"/>
          </p:cNvSpPr>
          <p:nvPr>
            <p:ph type="sldNum" sz="quarter" idx="12"/>
          </p:nvPr>
        </p:nvSpPr>
        <p:spPr/>
        <p:txBody>
          <a:bodyPr/>
          <a:lstStyle/>
          <a:p>
            <a:fld id="{AC57A5DF-1266-40EA-9282-1E66B9DE06C0}" type="slidenum">
              <a:rPr lang="cs-CZ" smtClean="0">
                <a:latin typeface="Bookman Old Style" pitchFamily="18" charset="0"/>
              </a:rPr>
              <a:t>19</a:t>
            </a:fld>
            <a:endParaRPr lang="cs-CZ">
              <a:latin typeface="Bookman Old Style" pitchFamily="18" charset="0"/>
            </a:endParaRPr>
          </a:p>
        </p:txBody>
      </p:sp>
      <p:sp>
        <p:nvSpPr>
          <p:cNvPr id="6" name="TextovéPole 5"/>
          <p:cNvSpPr txBox="1"/>
          <p:nvPr/>
        </p:nvSpPr>
        <p:spPr>
          <a:xfrm>
            <a:off x="5802551" y="976856"/>
            <a:ext cx="1568058" cy="369332"/>
          </a:xfrm>
          <a:prstGeom prst="rect">
            <a:avLst/>
          </a:prstGeom>
          <a:noFill/>
        </p:spPr>
        <p:txBody>
          <a:bodyPr wrap="none" rtlCol="0">
            <a:spAutoFit/>
          </a:bodyPr>
          <a:lstStyle/>
          <a:p>
            <a:pPr algn="ctr"/>
            <a:r>
              <a:rPr lang="cs-CZ" dirty="0">
                <a:latin typeface="Bookman Old Style" pitchFamily="18" charset="0"/>
              </a:rPr>
              <a:t>mikroskopie</a:t>
            </a:r>
            <a:endParaRPr lang="en-US" dirty="0">
              <a:latin typeface="Bookman Old Style" pitchFamily="18" charset="0"/>
            </a:endParaRPr>
          </a:p>
        </p:txBody>
      </p:sp>
      <p:sp>
        <p:nvSpPr>
          <p:cNvPr id="7" name="TextovéPole 6"/>
          <p:cNvSpPr txBox="1"/>
          <p:nvPr/>
        </p:nvSpPr>
        <p:spPr>
          <a:xfrm>
            <a:off x="5911387" y="1819245"/>
            <a:ext cx="1326004" cy="369332"/>
          </a:xfrm>
          <a:prstGeom prst="rect">
            <a:avLst/>
          </a:prstGeom>
          <a:noFill/>
        </p:spPr>
        <p:txBody>
          <a:bodyPr wrap="none" rtlCol="0">
            <a:spAutoFit/>
          </a:bodyPr>
          <a:lstStyle/>
          <a:p>
            <a:r>
              <a:rPr lang="cs-CZ" dirty="0">
                <a:latin typeface="Bookman Old Style" pitchFamily="18" charset="0"/>
              </a:rPr>
              <a:t>SEM-EDX</a:t>
            </a:r>
          </a:p>
        </p:txBody>
      </p:sp>
      <p:sp>
        <p:nvSpPr>
          <p:cNvPr id="8" name="TextovéPole 7"/>
          <p:cNvSpPr txBox="1"/>
          <p:nvPr/>
        </p:nvSpPr>
        <p:spPr>
          <a:xfrm>
            <a:off x="5719196" y="4303735"/>
            <a:ext cx="1744388" cy="646331"/>
          </a:xfrm>
          <a:prstGeom prst="rect">
            <a:avLst/>
          </a:prstGeom>
          <a:noFill/>
        </p:spPr>
        <p:txBody>
          <a:bodyPr wrap="square" rtlCol="0">
            <a:spAutoFit/>
          </a:bodyPr>
          <a:lstStyle/>
          <a:p>
            <a:pPr algn="ctr"/>
            <a:r>
              <a:rPr lang="cs-CZ" dirty="0">
                <a:latin typeface="Bookman Old Style" pitchFamily="18" charset="0"/>
              </a:rPr>
              <a:t>prášková </a:t>
            </a:r>
            <a:r>
              <a:rPr lang="cs-CZ" dirty="0" err="1">
                <a:latin typeface="Bookman Old Style" pitchFamily="18" charset="0"/>
              </a:rPr>
              <a:t>mikrodifrakce</a:t>
            </a:r>
            <a:endParaRPr lang="en-US" dirty="0">
              <a:latin typeface="Bookman Old Style" pitchFamily="18" charset="0"/>
            </a:endParaRPr>
          </a:p>
        </p:txBody>
      </p:sp>
      <p:sp>
        <p:nvSpPr>
          <p:cNvPr id="9" name="TextovéPole 8"/>
          <p:cNvSpPr txBox="1"/>
          <p:nvPr/>
        </p:nvSpPr>
        <p:spPr>
          <a:xfrm>
            <a:off x="5709578" y="2539325"/>
            <a:ext cx="1754006" cy="646331"/>
          </a:xfrm>
          <a:prstGeom prst="rect">
            <a:avLst/>
          </a:prstGeom>
          <a:noFill/>
        </p:spPr>
        <p:txBody>
          <a:bodyPr wrap="none" rtlCol="0">
            <a:spAutoFit/>
          </a:bodyPr>
          <a:lstStyle/>
          <a:p>
            <a:pPr algn="ctr"/>
            <a:r>
              <a:rPr lang="cs-CZ" dirty="0">
                <a:latin typeface="Bookman Old Style" pitchFamily="18" charset="0"/>
              </a:rPr>
              <a:t>infračervená </a:t>
            </a:r>
          </a:p>
          <a:p>
            <a:pPr algn="ctr"/>
            <a:r>
              <a:rPr lang="cs-CZ" dirty="0">
                <a:latin typeface="Bookman Old Style" pitchFamily="18" charset="0"/>
              </a:rPr>
              <a:t>spektroskopie</a:t>
            </a:r>
            <a:endParaRPr lang="en-US" dirty="0">
              <a:latin typeface="Bookman Old Style" pitchFamily="18" charset="0"/>
            </a:endParaRPr>
          </a:p>
        </p:txBody>
      </p:sp>
      <p:sp>
        <p:nvSpPr>
          <p:cNvPr id="10" name="TextovéPole 9"/>
          <p:cNvSpPr txBox="1"/>
          <p:nvPr/>
        </p:nvSpPr>
        <p:spPr>
          <a:xfrm>
            <a:off x="5614784" y="5875060"/>
            <a:ext cx="1422184" cy="369332"/>
          </a:xfrm>
          <a:prstGeom prst="rect">
            <a:avLst/>
          </a:prstGeom>
          <a:noFill/>
        </p:spPr>
        <p:txBody>
          <a:bodyPr wrap="none" rtlCol="0">
            <a:spAutoFit/>
          </a:bodyPr>
          <a:lstStyle/>
          <a:p>
            <a:r>
              <a:rPr lang="cs-CZ" dirty="0">
                <a:latin typeface="Bookman Old Style" pitchFamily="18" charset="0"/>
              </a:rPr>
              <a:t>LA-ICP-MS</a:t>
            </a:r>
            <a:endParaRPr lang="en-US" dirty="0">
              <a:latin typeface="Bookman Old Style" pitchFamily="18" charset="0"/>
            </a:endParaRPr>
          </a:p>
        </p:txBody>
      </p:sp>
      <p:cxnSp>
        <p:nvCxnSpPr>
          <p:cNvPr id="12" name="Přímá spojnice se šipkou 11"/>
          <p:cNvCxnSpPr>
            <a:stCxn id="5" idx="3"/>
            <a:endCxn id="6" idx="1"/>
          </p:cNvCxnSpPr>
          <p:nvPr/>
        </p:nvCxnSpPr>
        <p:spPr>
          <a:xfrm flipV="1">
            <a:off x="4206386" y="1161522"/>
            <a:ext cx="1596165" cy="122134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a:stCxn id="5" idx="3"/>
            <a:endCxn id="7" idx="1"/>
          </p:cNvCxnSpPr>
          <p:nvPr/>
        </p:nvCxnSpPr>
        <p:spPr>
          <a:xfrm flipV="1">
            <a:off x="4206386" y="2003911"/>
            <a:ext cx="1705001" cy="37895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a:stCxn id="5" idx="3"/>
            <a:endCxn id="9" idx="1"/>
          </p:cNvCxnSpPr>
          <p:nvPr/>
        </p:nvCxnSpPr>
        <p:spPr>
          <a:xfrm>
            <a:off x="4206386" y="2382866"/>
            <a:ext cx="1503192" cy="47962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a:stCxn id="5" idx="3"/>
            <a:endCxn id="5" idx="3"/>
          </p:cNvCxnSpPr>
          <p:nvPr/>
        </p:nvCxnSpPr>
        <p:spPr>
          <a:xfrm>
            <a:off x="4206386" y="238286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a:cxnSpLocks/>
            <a:stCxn id="5" idx="3"/>
            <a:endCxn id="8" idx="1"/>
          </p:cNvCxnSpPr>
          <p:nvPr/>
        </p:nvCxnSpPr>
        <p:spPr>
          <a:xfrm>
            <a:off x="4206386" y="2382866"/>
            <a:ext cx="1512810" cy="224403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a:stCxn id="5" idx="3"/>
            <a:endCxn id="10" idx="1"/>
          </p:cNvCxnSpPr>
          <p:nvPr/>
        </p:nvCxnSpPr>
        <p:spPr>
          <a:xfrm>
            <a:off x="4206386" y="2382866"/>
            <a:ext cx="1408398" cy="3676860"/>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74" name="Picture 2" descr="C:\Users\Uživatel\Downloads\IMG_20170329_083419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55" t="46450" r="39387" b="-1863"/>
          <a:stretch/>
        </p:blipFill>
        <p:spPr bwMode="auto">
          <a:xfrm>
            <a:off x="660386" y="3997570"/>
            <a:ext cx="3546000" cy="2671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60385" y="3659619"/>
            <a:ext cx="3624710"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18</a:t>
            </a:r>
            <a:r>
              <a:rPr lang="cs-CZ"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Řez</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modelovým</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vzorkem</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malby</a:t>
            </a:r>
            <a:endParaRPr lang="cs-CZ" sz="1400" dirty="0">
              <a:solidFill>
                <a:schemeClr val="tx2"/>
              </a:solidFill>
              <a:latin typeface="Bookman Old Style" panose="02050604050505020204" pitchFamily="18" charset="0"/>
            </a:endParaRPr>
          </a:p>
        </p:txBody>
      </p:sp>
      <p:sp>
        <p:nvSpPr>
          <p:cNvPr id="19" name="TextovéPole 18"/>
          <p:cNvSpPr txBox="1"/>
          <p:nvPr/>
        </p:nvSpPr>
        <p:spPr>
          <a:xfrm>
            <a:off x="660384" y="6577607"/>
            <a:ext cx="4177747"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19</a:t>
            </a:r>
            <a:r>
              <a:rPr lang="cs-CZ"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Mikrovzorek</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odebraný</a:t>
            </a:r>
            <a:r>
              <a:rPr lang="en-US" sz="1400" dirty="0">
                <a:solidFill>
                  <a:schemeClr val="tx2"/>
                </a:solidFill>
                <a:latin typeface="Bookman Old Style" panose="02050604050505020204" pitchFamily="18" charset="0"/>
              </a:rPr>
              <a:t> pro IČ </a:t>
            </a:r>
            <a:r>
              <a:rPr lang="en-US" sz="1400" dirty="0" err="1">
                <a:solidFill>
                  <a:schemeClr val="tx2"/>
                </a:solidFill>
                <a:latin typeface="Bookman Old Style" panose="02050604050505020204" pitchFamily="18" charset="0"/>
              </a:rPr>
              <a:t>analýzu</a:t>
            </a:r>
            <a:endParaRPr lang="cs-CZ" sz="1400" dirty="0">
              <a:solidFill>
                <a:schemeClr val="tx2"/>
              </a:solidFill>
              <a:latin typeface="Bookman Old Style" panose="02050604050505020204" pitchFamily="18" charset="0"/>
            </a:endParaRPr>
          </a:p>
        </p:txBody>
      </p:sp>
      <p:cxnSp>
        <p:nvCxnSpPr>
          <p:cNvPr id="22" name="Přímá spojnice se šipkou 21"/>
          <p:cNvCxnSpPr>
            <a:cxnSpLocks/>
            <a:stCxn id="5" idx="3"/>
            <a:endCxn id="37" idx="1"/>
          </p:cNvCxnSpPr>
          <p:nvPr/>
        </p:nvCxnSpPr>
        <p:spPr>
          <a:xfrm>
            <a:off x="4206386" y="2382866"/>
            <a:ext cx="1651921" cy="304145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ovéPole 9">
            <a:extLst>
              <a:ext uri="{FF2B5EF4-FFF2-40B4-BE49-F238E27FC236}">
                <a16:creationId xmlns:a16="http://schemas.microsoft.com/office/drawing/2014/main" id="{F9F1A883-2BA7-41E9-AC40-41D4F432984B}"/>
              </a:ext>
            </a:extLst>
          </p:cNvPr>
          <p:cNvSpPr txBox="1"/>
          <p:nvPr/>
        </p:nvSpPr>
        <p:spPr>
          <a:xfrm>
            <a:off x="5773684" y="3457277"/>
            <a:ext cx="1744388" cy="646331"/>
          </a:xfrm>
          <a:prstGeom prst="rect">
            <a:avLst/>
          </a:prstGeom>
          <a:noFill/>
        </p:spPr>
        <p:txBody>
          <a:bodyPr wrap="none" rtlCol="0">
            <a:spAutoFit/>
          </a:bodyPr>
          <a:lstStyle/>
          <a:p>
            <a:r>
              <a:rPr lang="en-US" dirty="0" err="1">
                <a:latin typeface="Bookman Old Style" pitchFamily="18" charset="0"/>
              </a:rPr>
              <a:t>Ramanova</a:t>
            </a:r>
            <a:r>
              <a:rPr lang="en-US" dirty="0">
                <a:latin typeface="Bookman Old Style" pitchFamily="18" charset="0"/>
              </a:rPr>
              <a:t> </a:t>
            </a:r>
          </a:p>
          <a:p>
            <a:r>
              <a:rPr lang="en-US" dirty="0" err="1">
                <a:latin typeface="Bookman Old Style" pitchFamily="18" charset="0"/>
              </a:rPr>
              <a:t>spektrometrie</a:t>
            </a:r>
            <a:endParaRPr lang="en-US" dirty="0">
              <a:latin typeface="Bookman Old Style" pitchFamily="18" charset="0"/>
            </a:endParaRPr>
          </a:p>
        </p:txBody>
      </p:sp>
      <p:cxnSp>
        <p:nvCxnSpPr>
          <p:cNvPr id="25" name="Přímá spojnice se šipkou 32">
            <a:extLst>
              <a:ext uri="{FF2B5EF4-FFF2-40B4-BE49-F238E27FC236}">
                <a16:creationId xmlns:a16="http://schemas.microsoft.com/office/drawing/2014/main" id="{EF8A9C6B-5C1D-4F74-8B36-B4963BE90148}"/>
              </a:ext>
            </a:extLst>
          </p:cNvPr>
          <p:cNvCxnSpPr>
            <a:cxnSpLocks/>
            <a:stCxn id="5" idx="3"/>
            <a:endCxn id="24" idx="1"/>
          </p:cNvCxnSpPr>
          <p:nvPr/>
        </p:nvCxnSpPr>
        <p:spPr>
          <a:xfrm>
            <a:off x="4206386" y="2382866"/>
            <a:ext cx="1567298" cy="1397577"/>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ovéPole 9">
            <a:extLst>
              <a:ext uri="{FF2B5EF4-FFF2-40B4-BE49-F238E27FC236}">
                <a16:creationId xmlns:a16="http://schemas.microsoft.com/office/drawing/2014/main" id="{782CACA6-27AA-4273-A0AB-D7D3A68C471E}"/>
              </a:ext>
            </a:extLst>
          </p:cNvPr>
          <p:cNvSpPr txBox="1"/>
          <p:nvPr/>
        </p:nvSpPr>
        <p:spPr>
          <a:xfrm>
            <a:off x="5858307" y="5239654"/>
            <a:ext cx="724878" cy="369332"/>
          </a:xfrm>
          <a:prstGeom prst="rect">
            <a:avLst/>
          </a:prstGeom>
          <a:noFill/>
        </p:spPr>
        <p:txBody>
          <a:bodyPr wrap="none" rtlCol="0">
            <a:spAutoFit/>
          </a:bodyPr>
          <a:lstStyle/>
          <a:p>
            <a:r>
              <a:rPr lang="cs-CZ" dirty="0">
                <a:latin typeface="Bookman Old Style" pitchFamily="18" charset="0"/>
              </a:rPr>
              <a:t>L</a:t>
            </a:r>
            <a:r>
              <a:rPr lang="en-US" dirty="0">
                <a:latin typeface="Bookman Old Style" pitchFamily="18" charset="0"/>
              </a:rPr>
              <a:t>IBS</a:t>
            </a:r>
          </a:p>
        </p:txBody>
      </p:sp>
    </p:spTree>
    <p:extLst>
      <p:ext uri="{BB962C8B-B14F-4D97-AF65-F5344CB8AC3E}">
        <p14:creationId xmlns:p14="http://schemas.microsoft.com/office/powerpoint/2010/main" val="95750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3" name="Zástupný symbol pro obsah 2"/>
          <p:cNvSpPr>
            <a:spLocks noGrp="1"/>
          </p:cNvSpPr>
          <p:nvPr>
            <p:ph idx="1"/>
          </p:nvPr>
        </p:nvSpPr>
        <p:spPr>
          <a:xfrm>
            <a:off x="467544" y="1412776"/>
            <a:ext cx="7620000" cy="4968552"/>
          </a:xfrm>
        </p:spPr>
        <p:txBody>
          <a:bodyPr>
            <a:normAutofit/>
          </a:bodyPr>
          <a:lstStyle/>
          <a:p>
            <a:r>
              <a:rPr lang="cs-CZ" sz="1800" b="0" dirty="0">
                <a:latin typeface="Bookman Old Style" pitchFamily="18" charset="0"/>
              </a:rPr>
              <a:t>Co nás zajímá?</a:t>
            </a:r>
          </a:p>
          <a:p>
            <a:pPr marL="342900" indent="-342900">
              <a:buFont typeface="Arial" pitchFamily="34" charset="0"/>
              <a:buChar char="•"/>
            </a:pPr>
            <a:r>
              <a:rPr lang="cs-CZ" sz="1800" b="0" dirty="0">
                <a:latin typeface="Bookman Old Style" pitchFamily="18" charset="0"/>
              </a:rPr>
              <a:t>použité materiály</a:t>
            </a:r>
          </a:p>
          <a:p>
            <a:pPr marL="342900" indent="-342900">
              <a:buFont typeface="Arial" pitchFamily="34" charset="0"/>
              <a:buChar char="•"/>
            </a:pPr>
            <a:r>
              <a:rPr lang="cs-CZ" sz="1800" b="0" dirty="0">
                <a:latin typeface="Bookman Old Style" pitchFamily="18" charset="0"/>
              </a:rPr>
              <a:t>technika malby</a:t>
            </a:r>
          </a:p>
          <a:p>
            <a:pPr marL="342900" indent="-342900">
              <a:buFont typeface="Arial" pitchFamily="34" charset="0"/>
              <a:buChar char="•"/>
            </a:pPr>
            <a:r>
              <a:rPr lang="cs-CZ" sz="1800" b="0" dirty="0">
                <a:latin typeface="Bookman Old Style" pitchFamily="18" charset="0"/>
              </a:rPr>
              <a:t>přítomnost </a:t>
            </a:r>
            <a:r>
              <a:rPr lang="cs-CZ" sz="1800" b="0" dirty="0" err="1">
                <a:latin typeface="Bookman Old Style" pitchFamily="18" charset="0"/>
              </a:rPr>
              <a:t>podkresby</a:t>
            </a:r>
            <a:r>
              <a:rPr lang="cs-CZ" sz="1800" b="0" dirty="0">
                <a:latin typeface="Bookman Old Style" pitchFamily="18" charset="0"/>
              </a:rPr>
              <a:t>, </a:t>
            </a:r>
            <a:r>
              <a:rPr lang="cs-CZ" sz="1800" b="0" dirty="0" err="1">
                <a:latin typeface="Bookman Old Style" pitchFamily="18" charset="0"/>
              </a:rPr>
              <a:t>pentimenti</a:t>
            </a:r>
            <a:r>
              <a:rPr lang="cs-CZ" sz="1800" b="0" dirty="0">
                <a:latin typeface="Bookman Old Style" pitchFamily="18" charset="0"/>
              </a:rPr>
              <a:t>, přemaleb a předchozích zásahů</a:t>
            </a:r>
          </a:p>
          <a:p>
            <a:endParaRPr lang="cs-CZ" sz="1800" b="0" dirty="0">
              <a:latin typeface="Bookman Old Style" pitchFamily="18" charset="0"/>
            </a:endParaRPr>
          </a:p>
          <a:p>
            <a:r>
              <a:rPr lang="cs-CZ" sz="1800" b="0" dirty="0">
                <a:latin typeface="Bookman Old Style" pitchFamily="18" charset="0"/>
              </a:rPr>
              <a:t>Proč?</a:t>
            </a:r>
          </a:p>
          <a:p>
            <a:pPr marL="342900" indent="-342900">
              <a:buFont typeface="Arial" pitchFamily="34" charset="0"/>
              <a:buChar char="•"/>
            </a:pPr>
            <a:r>
              <a:rPr lang="cs-CZ" sz="1800" b="0" dirty="0">
                <a:latin typeface="Bookman Old Style" pitchFamily="18" charset="0"/>
              </a:rPr>
              <a:t>datace díla</a:t>
            </a:r>
          </a:p>
          <a:p>
            <a:pPr marL="342900" indent="-342900">
              <a:buFont typeface="Arial" pitchFamily="34" charset="0"/>
              <a:buChar char="•"/>
            </a:pPr>
            <a:r>
              <a:rPr lang="cs-CZ" sz="1800" b="0" dirty="0">
                <a:latin typeface="Bookman Old Style" pitchFamily="18" charset="0"/>
              </a:rPr>
              <a:t>autor</a:t>
            </a:r>
          </a:p>
          <a:p>
            <a:pPr marL="342900" indent="-342900">
              <a:buFont typeface="Arial" pitchFamily="34" charset="0"/>
              <a:buChar char="•"/>
            </a:pPr>
            <a:r>
              <a:rPr lang="cs-CZ" sz="1800" b="0" dirty="0">
                <a:latin typeface="Bookman Old Style" pitchFamily="18" charset="0"/>
              </a:rPr>
              <a:t>provenience</a:t>
            </a:r>
          </a:p>
          <a:p>
            <a:pPr marL="342900" indent="-342900">
              <a:buFont typeface="Arial" pitchFamily="34" charset="0"/>
              <a:buChar char="•"/>
            </a:pPr>
            <a:r>
              <a:rPr lang="cs-CZ" sz="1800" b="0" dirty="0">
                <a:latin typeface="Bookman Old Style" pitchFamily="18" charset="0"/>
              </a:rPr>
              <a:t>autenticita</a:t>
            </a:r>
          </a:p>
          <a:p>
            <a:pPr marL="342900" indent="-342900">
              <a:buFont typeface="Arial" pitchFamily="34" charset="0"/>
              <a:buChar char="•"/>
            </a:pPr>
            <a:r>
              <a:rPr lang="cs-CZ" sz="1800" b="0" dirty="0">
                <a:latin typeface="Bookman Old Style" pitchFamily="18" charset="0"/>
              </a:rPr>
              <a:t>průzkum před konzervací/restaurování</a:t>
            </a:r>
          </a:p>
          <a:p>
            <a:pPr marL="342900" indent="-342900">
              <a:buFont typeface="Arial" pitchFamily="34" charset="0"/>
              <a:buChar char="•"/>
            </a:pPr>
            <a:endParaRPr lang="cs-CZ" sz="1800" b="0" dirty="0">
              <a:latin typeface="Bookman Old Style" pitchFamily="18" charset="0"/>
            </a:endParaRPr>
          </a:p>
          <a:p>
            <a:pPr marL="342900" indent="-342900">
              <a:buFont typeface="Arial" pitchFamily="34" charset="0"/>
              <a:buChar char="•"/>
            </a:pPr>
            <a:endParaRPr lang="cs-CZ" b="0" dirty="0">
              <a:latin typeface="Bookman Old Style" pitchFamily="18" charset="0"/>
            </a:endParaRPr>
          </a:p>
          <a:p>
            <a:endParaRPr lang="cs-CZ" b="0" dirty="0">
              <a:latin typeface="Bookman Old Style" pitchFamily="18" charset="0"/>
            </a:endParaRPr>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2</a:t>
            </a:fld>
            <a:endParaRPr lang="cs-CZ"/>
          </a:p>
        </p:txBody>
      </p:sp>
    </p:spTree>
    <p:extLst>
      <p:ext uri="{BB962C8B-B14F-4D97-AF65-F5344CB8AC3E}">
        <p14:creationId xmlns:p14="http://schemas.microsoft.com/office/powerpoint/2010/main" val="2735813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20</a:t>
            </a:fld>
            <a:endParaRPr lang="cs-CZ"/>
          </a:p>
        </p:txBody>
      </p:sp>
      <p:sp>
        <p:nvSpPr>
          <p:cNvPr id="5" name="Zástupný symbol pro obsah 2"/>
          <p:cNvSpPr>
            <a:spLocks noGrp="1"/>
          </p:cNvSpPr>
          <p:nvPr>
            <p:ph idx="1"/>
          </p:nvPr>
        </p:nvSpPr>
        <p:spPr>
          <a:xfrm>
            <a:off x="467544" y="1032052"/>
            <a:ext cx="8064896" cy="5517232"/>
          </a:xfrm>
        </p:spPr>
        <p:txBody>
          <a:bodyPr>
            <a:normAutofit/>
          </a:bodyPr>
          <a:lstStyle/>
          <a:p>
            <a:pPr marL="285750" indent="-285750">
              <a:buFont typeface="Arial" pitchFamily="34" charset="0"/>
              <a:buChar char="•"/>
            </a:pPr>
            <a:r>
              <a:rPr lang="cs-CZ" sz="1600" b="0" dirty="0">
                <a:latin typeface="Bookman Old Style" pitchFamily="18" charset="0"/>
              </a:rPr>
              <a:t>Ne</a:t>
            </a:r>
            <a:r>
              <a:rPr lang="en-US" sz="1600" b="0" dirty="0" err="1">
                <a:latin typeface="Bookman Old Style" pitchFamily="18" charset="0"/>
              </a:rPr>
              <a:t>destruktivní</a:t>
            </a:r>
            <a:r>
              <a:rPr lang="en-US" sz="1600" b="0" dirty="0">
                <a:latin typeface="Bookman Old Style" pitchFamily="18" charset="0"/>
              </a:rPr>
              <a:t> </a:t>
            </a:r>
            <a:r>
              <a:rPr lang="cs-CZ" sz="1600" b="0" dirty="0">
                <a:latin typeface="Bookman Old Style" pitchFamily="18" charset="0"/>
              </a:rPr>
              <a:t>metody</a:t>
            </a:r>
          </a:p>
          <a:p>
            <a:pPr marL="742950" lvl="1" indent="-285750"/>
            <a:r>
              <a:rPr lang="cs-CZ" sz="1400" dirty="0">
                <a:latin typeface="Bookman Old Style" pitchFamily="18" charset="0"/>
              </a:rPr>
              <a:t>infračervená spektroskopie – molekulová spektrometrie, vlivem absorpce IR záření dochází k vibračním (a rotačním přechodům), u kterých dochází ke změně dipólového momentu, absorbována je ta část spektra, která odpovídá energii vibrací atomů molekul, poloha charakteristických absorpčních pásů je dána jejich vlnočtem</a:t>
            </a:r>
            <a:endParaRPr lang="en-US" sz="1400" dirty="0">
              <a:latin typeface="Bookman Old Style" pitchFamily="18" charset="0"/>
            </a:endParaRPr>
          </a:p>
          <a:p>
            <a:pPr marL="742950" lvl="1" indent="-285750"/>
            <a:r>
              <a:rPr lang="cs-CZ" sz="1400" dirty="0">
                <a:latin typeface="Bookman Old Style" pitchFamily="18" charset="0"/>
              </a:rPr>
              <a:t>Ramanova spektroskopie – molekulová sp</a:t>
            </a:r>
            <a:r>
              <a:rPr lang="en-US" sz="1400" dirty="0" err="1">
                <a:latin typeface="Bookman Old Style" pitchFamily="18" charset="0"/>
              </a:rPr>
              <a:t>ektrometrie</a:t>
            </a:r>
            <a:r>
              <a:rPr lang="cs-CZ" sz="1400" dirty="0">
                <a:latin typeface="Bookman Old Style" pitchFamily="18" charset="0"/>
              </a:rPr>
              <a:t>, podstatou Ramanova jevu je zářivý přechod, který nastane po interakci optického záření s molekulami látky, kdy dochází k nepružným srážkám; u nepružných srážek foton část své energie předá částici, tím ji excituje do vyššího rotačně- vibračního stavu a sám se odrazí s nižší energií, podmínkou je změna polarizovatelnosti molekuly; poskytuje tzv. </a:t>
            </a:r>
            <a:r>
              <a:rPr lang="cs-CZ" sz="1400" i="1" dirty="0">
                <a:latin typeface="Bookman Old Style" pitchFamily="18" charset="0"/>
              </a:rPr>
              <a:t>fingerprint</a:t>
            </a:r>
            <a:r>
              <a:rPr lang="cs-CZ" sz="1400" dirty="0">
                <a:latin typeface="Bookman Old Style" pitchFamily="18" charset="0"/>
              </a:rPr>
              <a:t> zkoumané látky</a:t>
            </a:r>
            <a:endParaRPr lang="en-US" sz="1400" dirty="0">
              <a:latin typeface="Bookman Old Style" pitchFamily="18" charset="0"/>
            </a:endParaRPr>
          </a:p>
          <a:p>
            <a:pPr marL="742950" lvl="1" indent="-285750"/>
            <a:endParaRPr lang="cs-CZ" sz="1500" dirty="0">
              <a:latin typeface="Bookman Old Style" pitchFamily="18" charset="0"/>
            </a:endParaRPr>
          </a:p>
          <a:p>
            <a:pPr marL="742950" lvl="1" indent="-285750"/>
            <a:endParaRPr lang="cs-CZ" sz="1500" b="0" dirty="0">
              <a:latin typeface="Bookman Old Style" pitchFamily="18" charset="0"/>
            </a:endParaRPr>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3" name="Picture 2" descr="A close up of a map&#10;&#10;Description automatically generated">
            <a:extLst>
              <a:ext uri="{FF2B5EF4-FFF2-40B4-BE49-F238E27FC236}">
                <a16:creationId xmlns:a16="http://schemas.microsoft.com/office/drawing/2014/main" id="{82231115-1BAB-4F8E-BDD7-3426EE5AD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076" y="3853173"/>
            <a:ext cx="2743200" cy="2743200"/>
          </a:xfrm>
          <a:prstGeom prst="rect">
            <a:avLst/>
          </a:prstGeom>
        </p:spPr>
      </p:pic>
      <p:sp>
        <p:nvSpPr>
          <p:cNvPr id="8" name="TextovéPole 18">
            <a:extLst>
              <a:ext uri="{FF2B5EF4-FFF2-40B4-BE49-F238E27FC236}">
                <a16:creationId xmlns:a16="http://schemas.microsoft.com/office/drawing/2014/main" id="{50CAEFEF-6325-49ED-9CC9-2D3F5B4D6D02}"/>
              </a:ext>
            </a:extLst>
          </p:cNvPr>
          <p:cNvSpPr txBox="1"/>
          <p:nvPr/>
        </p:nvSpPr>
        <p:spPr>
          <a:xfrm>
            <a:off x="1328412" y="6525344"/>
            <a:ext cx="2743200" cy="307777"/>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20</a:t>
            </a:r>
            <a:r>
              <a:rPr lang="cs-CZ"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Ramanova</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spektra</a:t>
            </a:r>
            <a:endParaRPr lang="cs-CZ" sz="1400" dirty="0">
              <a:solidFill>
                <a:schemeClr val="tx2"/>
              </a:solidFill>
              <a:latin typeface="Bookman Old Style" panose="02050604050505020204" pitchFamily="18" charset="0"/>
            </a:endParaRPr>
          </a:p>
        </p:txBody>
      </p:sp>
      <p:pic>
        <p:nvPicPr>
          <p:cNvPr id="2050" name="Picture 2" descr="Prussian blue (mid-IR)">
            <a:extLst>
              <a:ext uri="{FF2B5EF4-FFF2-40B4-BE49-F238E27FC236}">
                <a16:creationId xmlns:a16="http://schemas.microsoft.com/office/drawing/2014/main" id="{7EC887C0-0175-435C-BC7E-BC4D8BBA41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9653" y="3851780"/>
            <a:ext cx="3879409"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18">
            <a:extLst>
              <a:ext uri="{FF2B5EF4-FFF2-40B4-BE49-F238E27FC236}">
                <a16:creationId xmlns:a16="http://schemas.microsoft.com/office/drawing/2014/main" id="{76BB61B9-16BA-47CC-9704-DDB9F5381FDC}"/>
              </a:ext>
            </a:extLst>
          </p:cNvPr>
          <p:cNvSpPr txBox="1"/>
          <p:nvPr/>
        </p:nvSpPr>
        <p:spPr>
          <a:xfrm>
            <a:off x="4354989" y="6550223"/>
            <a:ext cx="2743200" cy="307777"/>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21</a:t>
            </a:r>
            <a:r>
              <a:rPr lang="cs-CZ" sz="1400" dirty="0">
                <a:solidFill>
                  <a:schemeClr val="tx2"/>
                </a:solidFill>
                <a:latin typeface="Bookman Old Style" panose="02050604050505020204" pitchFamily="18" charset="0"/>
              </a:rPr>
              <a:t> </a:t>
            </a:r>
            <a:r>
              <a:rPr lang="en-US" sz="1400" dirty="0">
                <a:solidFill>
                  <a:schemeClr val="tx2"/>
                </a:solidFill>
                <a:latin typeface="Bookman Old Style" panose="02050604050505020204" pitchFamily="18" charset="0"/>
              </a:rPr>
              <a:t>IČ </a:t>
            </a:r>
            <a:r>
              <a:rPr lang="en-US" sz="1400" dirty="0" err="1">
                <a:solidFill>
                  <a:schemeClr val="tx2"/>
                </a:solidFill>
                <a:latin typeface="Bookman Old Style" panose="02050604050505020204" pitchFamily="18" charset="0"/>
              </a:rPr>
              <a:t>spektrum</a:t>
            </a:r>
            <a:endParaRPr lang="cs-CZ" sz="1400" dirty="0">
              <a:solidFill>
                <a:schemeClr val="tx2"/>
              </a:solidFill>
              <a:latin typeface="Bookman Old Style" panose="02050604050505020204" pitchFamily="18" charset="0"/>
            </a:endParaRPr>
          </a:p>
        </p:txBody>
      </p:sp>
    </p:spTree>
    <p:extLst>
      <p:ext uri="{BB962C8B-B14F-4D97-AF65-F5344CB8AC3E}">
        <p14:creationId xmlns:p14="http://schemas.microsoft.com/office/powerpoint/2010/main" val="1266723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21</a:t>
            </a:fld>
            <a:endParaRPr lang="cs-CZ"/>
          </a:p>
        </p:txBody>
      </p:sp>
      <p:sp>
        <p:nvSpPr>
          <p:cNvPr id="5" name="Zástupný symbol pro obsah 2"/>
          <p:cNvSpPr>
            <a:spLocks noGrp="1"/>
          </p:cNvSpPr>
          <p:nvPr>
            <p:ph idx="1"/>
          </p:nvPr>
        </p:nvSpPr>
        <p:spPr>
          <a:xfrm>
            <a:off x="257616" y="1148250"/>
            <a:ext cx="3600400" cy="5517232"/>
          </a:xfrm>
        </p:spPr>
        <p:txBody>
          <a:bodyPr>
            <a:normAutofit/>
          </a:bodyPr>
          <a:lstStyle/>
          <a:p>
            <a:pPr marL="285750" indent="-285750">
              <a:buFont typeface="Arial" pitchFamily="34" charset="0"/>
              <a:buChar char="•"/>
            </a:pPr>
            <a:r>
              <a:rPr lang="cs-CZ" sz="1600" b="0" dirty="0">
                <a:latin typeface="Bookman Old Style" pitchFamily="18" charset="0"/>
              </a:rPr>
              <a:t>Ne</a:t>
            </a:r>
            <a:r>
              <a:rPr lang="en-US" sz="1600" b="0" dirty="0" err="1">
                <a:latin typeface="Bookman Old Style" pitchFamily="18" charset="0"/>
              </a:rPr>
              <a:t>destruktivní</a:t>
            </a:r>
            <a:r>
              <a:rPr lang="en-US" sz="1600" b="0" dirty="0">
                <a:latin typeface="Bookman Old Style" pitchFamily="18" charset="0"/>
              </a:rPr>
              <a:t> </a:t>
            </a:r>
            <a:r>
              <a:rPr lang="cs-CZ" sz="1600" b="0" dirty="0">
                <a:latin typeface="Bookman Old Style" pitchFamily="18" charset="0"/>
              </a:rPr>
              <a:t>metody</a:t>
            </a:r>
          </a:p>
          <a:p>
            <a:pPr marL="742950" lvl="1" indent="-285750"/>
            <a:r>
              <a:rPr lang="cs-CZ" sz="1500" b="0" dirty="0">
                <a:latin typeface="Bookman Old Style" pitchFamily="18" charset="0"/>
              </a:rPr>
              <a:t>SEM-EDX – elektronová spektrometrie s </a:t>
            </a:r>
            <a:r>
              <a:rPr lang="cs-CZ" sz="1500" b="0" dirty="0" err="1">
                <a:latin typeface="Bookman Old Style" pitchFamily="18" charset="0"/>
              </a:rPr>
              <a:t>energiově</a:t>
            </a:r>
            <a:r>
              <a:rPr lang="cs-CZ" sz="1500" b="0" dirty="0">
                <a:latin typeface="Bookman Old Style" pitchFamily="18" charset="0"/>
              </a:rPr>
              <a:t>-disperzním spektrometrem, primárním zářením je vysokoenergetický elektronový svazek, prvková metoda, detekuje se charakteristické RTG záření</a:t>
            </a:r>
          </a:p>
          <a:p>
            <a:pPr marL="742950" lvl="1" indent="-285750"/>
            <a:r>
              <a:rPr lang="cs-CZ" sz="1500" b="0" dirty="0">
                <a:latin typeface="Bookman Old Style" pitchFamily="18" charset="0"/>
              </a:rPr>
              <a:t>prášková mikrodifrakce - využívá vysokoenergetické rentgenovo záření k analýzám krystalických látek, kdy interakcí se vzorkem dochází k difrakci záření na krystalové mřížce; z poloh difraktovaného záření pak můžeme určit uspořádání atomů v krystalové mříži a popsat strukturu nebo identifikovat přítomné fáze ve vzorcích</a:t>
            </a:r>
            <a:endParaRPr lang="en-US" sz="1500" b="0" dirty="0">
              <a:latin typeface="Bookman Old Style" pitchFamily="18" charset="0"/>
            </a:endParaRPr>
          </a:p>
          <a:p>
            <a:pPr lvl="1" indent="0">
              <a:buNone/>
            </a:pPr>
            <a:endParaRPr lang="cs-CZ" sz="1500" dirty="0">
              <a:latin typeface="Bookman Old Style" pitchFamily="18" charset="0"/>
            </a:endParaRPr>
          </a:p>
          <a:p>
            <a:pPr marL="742950" lvl="1" indent="-285750"/>
            <a:endParaRPr lang="cs-CZ" sz="1500" b="0" dirty="0">
              <a:latin typeface="Bookman Old Style" pitchFamily="18" charset="0"/>
            </a:endParaRPr>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pic>
        <p:nvPicPr>
          <p:cNvPr id="1026" name="Picture 2" descr="Fig. 5 (a) Cross-section of the yellow paint with ground layer (the clouds above Our Lady) from the Baptism of Christ and Our Lady of Mount Carmel (200x). (b) EDX spectrum of the ground layer brownish matrix">
            <a:extLst>
              <a:ext uri="{FF2B5EF4-FFF2-40B4-BE49-F238E27FC236}">
                <a16:creationId xmlns:a16="http://schemas.microsoft.com/office/drawing/2014/main" id="{51B60FD4-F217-4E2F-A804-7D9A56FB2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2325" y="982903"/>
            <a:ext cx="24797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6 (a) Cross-section of the dark blue paint with ground layer (Our Lady's mantle) from the Baptism of Christ and Our Lady of Mount Carmel. 100x. (b) EDX element maps">
            <a:extLst>
              <a:ext uri="{FF2B5EF4-FFF2-40B4-BE49-F238E27FC236}">
                <a16:creationId xmlns:a16="http://schemas.microsoft.com/office/drawing/2014/main" id="{048D9796-20A4-44B3-9E29-DC2BD6B71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238" y="978960"/>
            <a:ext cx="239406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2922B2-BAC9-4A83-8BB9-B6D394FAD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134" y="4207689"/>
            <a:ext cx="3910892"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18">
            <a:extLst>
              <a:ext uri="{FF2B5EF4-FFF2-40B4-BE49-F238E27FC236}">
                <a16:creationId xmlns:a16="http://schemas.microsoft.com/office/drawing/2014/main" id="{08FC1069-C1F5-4DE4-8F1C-743638E56E18}"/>
              </a:ext>
            </a:extLst>
          </p:cNvPr>
          <p:cNvSpPr txBox="1"/>
          <p:nvPr/>
        </p:nvSpPr>
        <p:spPr>
          <a:xfrm>
            <a:off x="4023190" y="3684469"/>
            <a:ext cx="4941298" cy="523220"/>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22</a:t>
            </a:r>
            <a:r>
              <a:rPr lang="cs-CZ" sz="1400" dirty="0">
                <a:solidFill>
                  <a:schemeClr val="tx2"/>
                </a:solidFill>
                <a:latin typeface="Bookman Old Style" panose="02050604050505020204" pitchFamily="18" charset="0"/>
              </a:rPr>
              <a:t> </a:t>
            </a:r>
            <a:r>
              <a:rPr lang="en-US" sz="1400" dirty="0">
                <a:solidFill>
                  <a:schemeClr val="tx2"/>
                </a:solidFill>
                <a:latin typeface="Bookman Old Style" panose="02050604050505020204" pitchFamily="18" charset="0"/>
              </a:rPr>
              <a:t>Spektrum </a:t>
            </a:r>
            <a:r>
              <a:rPr lang="en-US" sz="1400" dirty="0" err="1">
                <a:solidFill>
                  <a:schemeClr val="tx2"/>
                </a:solidFill>
                <a:latin typeface="Bookman Old Style" panose="02050604050505020204" pitchFamily="18" charset="0"/>
              </a:rPr>
              <a:t>ze</a:t>
            </a:r>
            <a:r>
              <a:rPr lang="en-US" sz="1400" dirty="0">
                <a:solidFill>
                  <a:schemeClr val="tx2"/>
                </a:solidFill>
                <a:latin typeface="Bookman Old Style" panose="02050604050505020204" pitchFamily="18" charset="0"/>
              </a:rPr>
              <a:t> SEM-EDS + </a:t>
            </a:r>
            <a:r>
              <a:rPr lang="cs-CZ" sz="1400" dirty="0">
                <a:solidFill>
                  <a:schemeClr val="tx2"/>
                </a:solidFill>
                <a:latin typeface="Bookman Old Style" panose="02050604050505020204" pitchFamily="18" charset="0"/>
              </a:rPr>
              <a:t>distribuční mapy jednotlivých prvků</a:t>
            </a:r>
          </a:p>
        </p:txBody>
      </p:sp>
      <p:sp>
        <p:nvSpPr>
          <p:cNvPr id="9" name="TextovéPole 18">
            <a:extLst>
              <a:ext uri="{FF2B5EF4-FFF2-40B4-BE49-F238E27FC236}">
                <a16:creationId xmlns:a16="http://schemas.microsoft.com/office/drawing/2014/main" id="{2B682C15-E2D1-4C3B-9E88-649912627F49}"/>
              </a:ext>
            </a:extLst>
          </p:cNvPr>
          <p:cNvSpPr txBox="1"/>
          <p:nvPr/>
        </p:nvSpPr>
        <p:spPr>
          <a:xfrm>
            <a:off x="4036487" y="6479770"/>
            <a:ext cx="4666187" cy="307777"/>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23</a:t>
            </a:r>
            <a:r>
              <a:rPr lang="cs-CZ"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Difraktogram</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získaný</a:t>
            </a:r>
            <a:r>
              <a:rPr lang="en-US" sz="1400" dirty="0">
                <a:solidFill>
                  <a:schemeClr val="tx2"/>
                </a:solidFill>
                <a:latin typeface="Bookman Old Style" panose="02050604050505020204" pitchFamily="18" charset="0"/>
              </a:rPr>
              <a:t> </a:t>
            </a:r>
            <a:r>
              <a:rPr lang="en-US" sz="1400" dirty="0" err="1">
                <a:solidFill>
                  <a:schemeClr val="tx2"/>
                </a:solidFill>
                <a:latin typeface="Bookman Old Style" panose="02050604050505020204" pitchFamily="18" charset="0"/>
              </a:rPr>
              <a:t>metodou</a:t>
            </a:r>
            <a:r>
              <a:rPr lang="en-US" sz="1400" dirty="0">
                <a:solidFill>
                  <a:schemeClr val="tx2"/>
                </a:solidFill>
                <a:latin typeface="Bookman Old Style" panose="02050604050505020204" pitchFamily="18" charset="0"/>
              </a:rPr>
              <a:t> micro-XRD</a:t>
            </a:r>
            <a:endParaRPr lang="cs-CZ" sz="1400" dirty="0">
              <a:solidFill>
                <a:schemeClr val="tx2"/>
              </a:solidFill>
              <a:latin typeface="Bookman Old Style" panose="02050604050505020204" pitchFamily="18" charset="0"/>
            </a:endParaRPr>
          </a:p>
        </p:txBody>
      </p:sp>
    </p:spTree>
    <p:extLst>
      <p:ext uri="{BB962C8B-B14F-4D97-AF65-F5344CB8AC3E}">
        <p14:creationId xmlns:p14="http://schemas.microsoft.com/office/powerpoint/2010/main" val="1339128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22</a:t>
            </a:fld>
            <a:endParaRPr lang="cs-CZ"/>
          </a:p>
        </p:txBody>
      </p:sp>
      <p:sp>
        <p:nvSpPr>
          <p:cNvPr id="5" name="Zástupný symbol pro obsah 2"/>
          <p:cNvSpPr>
            <a:spLocks noGrp="1"/>
          </p:cNvSpPr>
          <p:nvPr>
            <p:ph idx="1"/>
          </p:nvPr>
        </p:nvSpPr>
        <p:spPr>
          <a:xfrm>
            <a:off x="467544" y="1371591"/>
            <a:ext cx="7620000" cy="5517232"/>
          </a:xfrm>
        </p:spPr>
        <p:txBody>
          <a:bodyPr>
            <a:normAutofit/>
          </a:bodyPr>
          <a:lstStyle/>
          <a:p>
            <a:pPr marL="285750" indent="-285750">
              <a:buFont typeface="Arial" pitchFamily="34" charset="0"/>
              <a:buChar char="•"/>
            </a:pPr>
            <a:r>
              <a:rPr lang="cs-CZ" sz="1500" b="0" dirty="0">
                <a:latin typeface="Bookman Old Style" pitchFamily="18" charset="0"/>
              </a:rPr>
              <a:t>Mikro</a:t>
            </a:r>
            <a:r>
              <a:rPr lang="en-US" sz="1500" b="0" dirty="0" err="1">
                <a:latin typeface="Bookman Old Style" pitchFamily="18" charset="0"/>
              </a:rPr>
              <a:t>invazivní</a:t>
            </a:r>
            <a:r>
              <a:rPr lang="cs-CZ" sz="1500" b="0" dirty="0">
                <a:latin typeface="Bookman Old Style" pitchFamily="18" charset="0"/>
              </a:rPr>
              <a:t> metody</a:t>
            </a:r>
          </a:p>
          <a:p>
            <a:pPr marL="742950" lvl="1" indent="-285750"/>
            <a:r>
              <a:rPr lang="cs-CZ" sz="1500" b="0" dirty="0">
                <a:latin typeface="Bookman Old Style" pitchFamily="18" charset="0"/>
              </a:rPr>
              <a:t>LA-ICP-MS - hmotnostní spektrometrie s indukčně vázaným plazmatem a laserovou ablací; umožňuje přímou analýzu pevných vzorků odpařením aerosolu z povrchu vzorku pomocí laserového svazku, který je nosným plynem unášen do hmotnostního spektrometru; </a:t>
            </a:r>
            <a:r>
              <a:rPr lang="en-US" sz="1500" b="0" dirty="0" err="1">
                <a:latin typeface="Bookman Old Style" pitchFamily="18" charset="0"/>
              </a:rPr>
              <a:t>vzniklé</a:t>
            </a:r>
            <a:r>
              <a:rPr lang="en-US" sz="1500" b="0" dirty="0">
                <a:latin typeface="Bookman Old Style" pitchFamily="18" charset="0"/>
              </a:rPr>
              <a:t> </a:t>
            </a:r>
            <a:r>
              <a:rPr lang="en-US" sz="1500" b="0" dirty="0" err="1">
                <a:latin typeface="Bookman Old Style" pitchFamily="18" charset="0"/>
              </a:rPr>
              <a:t>částice</a:t>
            </a:r>
            <a:r>
              <a:rPr lang="en-US" sz="1500" b="0" dirty="0">
                <a:latin typeface="Bookman Old Style" pitchFamily="18" charset="0"/>
              </a:rPr>
              <a:t> </a:t>
            </a:r>
            <a:r>
              <a:rPr lang="en-US" sz="1500" b="0" dirty="0" err="1">
                <a:latin typeface="Bookman Old Style" pitchFamily="18" charset="0"/>
              </a:rPr>
              <a:t>jsou</a:t>
            </a:r>
            <a:r>
              <a:rPr lang="en-US" sz="1500" b="0" dirty="0">
                <a:latin typeface="Bookman Old Style" pitchFamily="18" charset="0"/>
              </a:rPr>
              <a:t> </a:t>
            </a:r>
            <a:r>
              <a:rPr lang="en-US" sz="1500" b="0" dirty="0" err="1">
                <a:latin typeface="Bookman Old Style" pitchFamily="18" charset="0"/>
              </a:rPr>
              <a:t>ionizovány</a:t>
            </a:r>
            <a:r>
              <a:rPr lang="en-US" sz="1500" b="0" dirty="0">
                <a:latin typeface="Bookman Old Style" pitchFamily="18" charset="0"/>
              </a:rPr>
              <a:t> a </a:t>
            </a:r>
            <a:r>
              <a:rPr lang="en-US" sz="1500" b="0" dirty="0" err="1">
                <a:latin typeface="Bookman Old Style" pitchFamily="18" charset="0"/>
              </a:rPr>
              <a:t>ionty</a:t>
            </a:r>
            <a:r>
              <a:rPr lang="cs-CZ" sz="1500" b="0" dirty="0">
                <a:latin typeface="Bookman Old Style" pitchFamily="18" charset="0"/>
              </a:rPr>
              <a:t> jsou následně detekovány a analyzovány na základě rozdílného poměru m/Z (hmotnost/náboj)</a:t>
            </a:r>
            <a:r>
              <a:rPr lang="en-US" sz="1500" b="0" dirty="0">
                <a:latin typeface="Bookman Old Style" pitchFamily="18" charset="0"/>
              </a:rPr>
              <a:t>;</a:t>
            </a:r>
            <a:r>
              <a:rPr lang="cs-CZ" sz="1500" b="0" dirty="0">
                <a:latin typeface="Bookman Old Style" pitchFamily="18" charset="0"/>
              </a:rPr>
              <a:t> vznik ablačních kráterů, lze analyzovat téměř všechny prvky, vysoká citlivost</a:t>
            </a:r>
          </a:p>
          <a:p>
            <a:pPr marL="742950" lvl="1" indent="-285750"/>
            <a:r>
              <a:rPr lang="cs-CZ" sz="1500" b="0" dirty="0">
                <a:latin typeface="Bookman Old Style" pitchFamily="18" charset="0"/>
              </a:rPr>
              <a:t>LIBS - spektroskopie laserem buzeného plazmatu; spektroskopická metoda, která využívá záření mikroplazmatu vznikajícího po dopadu laserového paprsku na povrch vzorku, přičemž dochází k emisi vlnových délek charakteristických pro prvky přítomné ve vzorku, prvková analýza, vznik ablačních kráterů, komplementární k XRF</a:t>
            </a:r>
            <a:endParaRPr lang="en-US" sz="1500" b="0" dirty="0">
              <a:latin typeface="Bookman Old Style" pitchFamily="18" charset="0"/>
            </a:endParaRPr>
          </a:p>
          <a:p>
            <a:pPr marL="742950" lvl="1" indent="-285750"/>
            <a:endParaRPr lang="en-US" sz="1500" dirty="0">
              <a:latin typeface="Bookman Old Style" pitchFamily="18" charset="0"/>
            </a:endParaRPr>
          </a:p>
          <a:p>
            <a:pPr marL="742950" lvl="1" indent="-285750"/>
            <a:r>
              <a:rPr lang="en-US" sz="1500" dirty="0" err="1">
                <a:latin typeface="Bookman Old Style" pitchFamily="18" charset="0"/>
              </a:rPr>
              <a:t>obě</a:t>
            </a:r>
            <a:r>
              <a:rPr lang="en-US" sz="1500" dirty="0">
                <a:latin typeface="Bookman Old Style" pitchFamily="18" charset="0"/>
              </a:rPr>
              <a:t> </a:t>
            </a:r>
            <a:r>
              <a:rPr lang="en-US" sz="1500" dirty="0" err="1">
                <a:latin typeface="Bookman Old Style" pitchFamily="18" charset="0"/>
              </a:rPr>
              <a:t>metody</a:t>
            </a:r>
            <a:r>
              <a:rPr lang="en-US" sz="1500" dirty="0">
                <a:latin typeface="Bookman Old Style" pitchFamily="18" charset="0"/>
              </a:rPr>
              <a:t> </a:t>
            </a:r>
            <a:r>
              <a:rPr lang="en-US" sz="1500" dirty="0" err="1">
                <a:latin typeface="Bookman Old Style" pitchFamily="18" charset="0"/>
              </a:rPr>
              <a:t>mají</a:t>
            </a:r>
            <a:r>
              <a:rPr lang="en-US" sz="1500" dirty="0">
                <a:latin typeface="Bookman Old Style" pitchFamily="18" charset="0"/>
              </a:rPr>
              <a:t> výborné </a:t>
            </a:r>
            <a:r>
              <a:rPr lang="en-US" sz="1500" dirty="0" err="1">
                <a:latin typeface="Bookman Old Style" pitchFamily="18" charset="0"/>
              </a:rPr>
              <a:t>prostorové</a:t>
            </a:r>
            <a:r>
              <a:rPr lang="en-US" sz="1500" dirty="0">
                <a:latin typeface="Bookman Old Style" pitchFamily="18" charset="0"/>
              </a:rPr>
              <a:t> </a:t>
            </a:r>
            <a:r>
              <a:rPr lang="en-US" sz="1500" dirty="0" err="1">
                <a:latin typeface="Bookman Old Style" pitchFamily="18" charset="0"/>
              </a:rPr>
              <a:t>rozlišení</a:t>
            </a:r>
            <a:r>
              <a:rPr lang="en-US" sz="1500" dirty="0">
                <a:latin typeface="Bookman Old Style" pitchFamily="18" charset="0"/>
              </a:rPr>
              <a:t> </a:t>
            </a:r>
            <a:r>
              <a:rPr lang="en-US" sz="1500" dirty="0">
                <a:latin typeface="Bookman Old Style" pitchFamily="18" charset="0"/>
                <a:sym typeface="Wingdings" panose="05000000000000000000" pitchFamily="2" charset="2"/>
              </a:rPr>
              <a:t> </a:t>
            </a:r>
            <a:r>
              <a:rPr lang="cs-CZ" sz="1500" dirty="0">
                <a:latin typeface="Bookman Old Style" pitchFamily="18" charset="0"/>
              </a:rPr>
              <a:t>lze j</a:t>
            </a:r>
            <a:r>
              <a:rPr lang="en-US" sz="1500" dirty="0">
                <a:latin typeface="Bookman Old Style" pitchFamily="18" charset="0"/>
              </a:rPr>
              <a:t>e</a:t>
            </a:r>
            <a:r>
              <a:rPr lang="cs-CZ" sz="1500" dirty="0">
                <a:latin typeface="Bookman Old Style" pitchFamily="18" charset="0"/>
              </a:rPr>
              <a:t> využít k mapování nebo hloubkovému profilování</a:t>
            </a:r>
          </a:p>
          <a:p>
            <a:pPr marL="742950" lvl="1" indent="-285750"/>
            <a:endParaRPr lang="en-US" sz="1500" b="0" dirty="0">
              <a:latin typeface="Bookman Old Style" pitchFamily="18" charset="0"/>
            </a:endParaRPr>
          </a:p>
          <a:p>
            <a:pPr marL="742950" lvl="1" indent="-285750"/>
            <a:endParaRPr lang="en-US" sz="1500" dirty="0">
              <a:latin typeface="Bookman Old Style" pitchFamily="18" charset="0"/>
            </a:endParaRPr>
          </a:p>
          <a:p>
            <a:pPr marL="742950" lvl="1" indent="-285750"/>
            <a:endParaRPr lang="en-US" sz="1500" b="0" dirty="0">
              <a:latin typeface="Bookman Old Style" pitchFamily="18" charset="0"/>
            </a:endParaRPr>
          </a:p>
          <a:p>
            <a:pPr marL="742950" lvl="1" indent="-285750"/>
            <a:endParaRPr lang="en-US" sz="1500" dirty="0">
              <a:latin typeface="Bookman Old Style" pitchFamily="18" charset="0"/>
            </a:endParaRPr>
          </a:p>
          <a:p>
            <a:pPr marL="742950" lvl="1" indent="-285750"/>
            <a:endParaRPr lang="cs-CZ" sz="1500" b="0" dirty="0">
              <a:latin typeface="Bookman Old Style" pitchFamily="18" charset="0"/>
            </a:endParaRPr>
          </a:p>
          <a:p>
            <a:pPr marL="285750" indent="-285750">
              <a:buFont typeface="Arial" pitchFamily="34" charset="0"/>
              <a:buChar char="•"/>
            </a:pPr>
            <a:endParaRPr lang="cs-CZ" sz="1500" b="0" dirty="0">
              <a:latin typeface="Bookman Old Style" pitchFamily="18" charset="0"/>
            </a:endParaRPr>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Tree>
    <p:extLst>
      <p:ext uri="{BB962C8B-B14F-4D97-AF65-F5344CB8AC3E}">
        <p14:creationId xmlns:p14="http://schemas.microsoft.com/office/powerpoint/2010/main" val="505482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23</a:t>
            </a:fld>
            <a:endParaRPr lang="cs-CZ"/>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1412777"/>
            <a:ext cx="1963258" cy="117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9"/>
          <p:cNvSpPr txBox="1"/>
          <p:nvPr/>
        </p:nvSpPr>
        <p:spPr>
          <a:xfrm>
            <a:off x="599051" y="2155900"/>
            <a:ext cx="2792643" cy="215444"/>
          </a:xfrm>
          <a:prstGeom prst="rect">
            <a:avLst/>
          </a:prstGeom>
          <a:noFill/>
        </p:spPr>
        <p:txBody>
          <a:bodyPr wrap="square" rtlCol="0">
            <a:spAutoFit/>
          </a:bodyPr>
          <a:lstStyle/>
          <a:p>
            <a:r>
              <a:rPr lang="cs-CZ" sz="800" dirty="0">
                <a:latin typeface="Cambria" panose="02040503050406030204" pitchFamily="18" charset="0"/>
              </a:rPr>
              <a:t>1 - Ca   </a:t>
            </a:r>
            <a:r>
              <a:rPr lang="en-US" sz="800" dirty="0">
                <a:latin typeface="Cambria" panose="02040503050406030204" pitchFamily="18" charset="0"/>
              </a:rPr>
              <a:t>   </a:t>
            </a:r>
            <a:r>
              <a:rPr lang="cs-CZ" sz="800" dirty="0">
                <a:latin typeface="Cambria" panose="02040503050406030204" pitchFamily="18" charset="0"/>
              </a:rPr>
              <a:t> </a:t>
            </a:r>
            <a:r>
              <a:rPr lang="en-US" sz="800" dirty="0">
                <a:latin typeface="Cambria" panose="02040503050406030204" pitchFamily="18" charset="0"/>
              </a:rPr>
              <a:t> </a:t>
            </a:r>
            <a:r>
              <a:rPr lang="cs-CZ" sz="800" dirty="0">
                <a:latin typeface="Cambria" panose="02040503050406030204" pitchFamily="18" charset="0"/>
              </a:rPr>
              <a:t> 2            </a:t>
            </a:r>
            <a:r>
              <a:rPr lang="en-US" sz="800" dirty="0">
                <a:latin typeface="Cambria" panose="02040503050406030204" pitchFamily="18" charset="0"/>
              </a:rPr>
              <a:t>    </a:t>
            </a:r>
            <a:r>
              <a:rPr lang="cs-CZ" sz="800" dirty="0">
                <a:latin typeface="Cambria" panose="02040503050406030204" pitchFamily="18" charset="0"/>
              </a:rPr>
              <a:t>   </a:t>
            </a:r>
            <a:r>
              <a:rPr lang="cs-CZ" sz="800" dirty="0">
                <a:solidFill>
                  <a:schemeClr val="bg1"/>
                </a:solidFill>
                <a:latin typeface="Cambria" panose="02040503050406030204" pitchFamily="18" charset="0"/>
              </a:rPr>
              <a:t>3 - Cu   </a:t>
            </a:r>
            <a:r>
              <a:rPr lang="en-US" sz="800" dirty="0">
                <a:solidFill>
                  <a:schemeClr val="bg1"/>
                </a:solidFill>
                <a:latin typeface="Cambria" panose="02040503050406030204" pitchFamily="18" charset="0"/>
              </a:rPr>
              <a:t>   </a:t>
            </a:r>
            <a:r>
              <a:rPr lang="cs-CZ" sz="800" dirty="0">
                <a:solidFill>
                  <a:schemeClr val="bg1"/>
                </a:solidFill>
                <a:latin typeface="Cambria" panose="02040503050406030204" pitchFamily="18" charset="0"/>
              </a:rPr>
              <a:t> </a:t>
            </a:r>
            <a:r>
              <a:rPr lang="en-US" sz="800" dirty="0">
                <a:solidFill>
                  <a:schemeClr val="bg1"/>
                </a:solidFill>
                <a:latin typeface="Cambria" panose="02040503050406030204" pitchFamily="18" charset="0"/>
              </a:rPr>
              <a:t>  </a:t>
            </a:r>
            <a:r>
              <a:rPr lang="cs-CZ" sz="800" dirty="0">
                <a:solidFill>
                  <a:schemeClr val="bg1"/>
                </a:solidFill>
                <a:latin typeface="Cambria" panose="02040503050406030204" pitchFamily="18" charset="0"/>
              </a:rPr>
              <a:t>  4 - Al</a:t>
            </a:r>
          </a:p>
        </p:txBody>
      </p:sp>
      <p:pic>
        <p:nvPicPr>
          <p:cNvPr id="11" name="Obrázek 10" descr="Graph3.bmp"/>
          <p:cNvPicPr>
            <a:picLocks noChangeAspect="1"/>
          </p:cNvPicPr>
          <p:nvPr/>
        </p:nvPicPr>
        <p:blipFill>
          <a:blip r:embed="rId3" cstate="print">
            <a:extLst>
              <a:ext uri="{28A0092B-C50C-407E-A947-70E740481C1C}">
                <a14:useLocalDpi xmlns:a14="http://schemas.microsoft.com/office/drawing/2010/main" val="0"/>
              </a:ext>
            </a:extLst>
          </a:blip>
          <a:srcRect l="8319" r="10576" b="5680"/>
          <a:stretch>
            <a:fillRect/>
          </a:stretch>
        </p:blipFill>
        <p:spPr>
          <a:xfrm>
            <a:off x="680531" y="3275982"/>
            <a:ext cx="3744416" cy="3040338"/>
          </a:xfrm>
          <a:prstGeom prst="rect">
            <a:avLst/>
          </a:prstGeom>
        </p:spPr>
      </p:pic>
      <p:sp>
        <p:nvSpPr>
          <p:cNvPr id="12" name="TextovéPole 11"/>
          <p:cNvSpPr txBox="1"/>
          <p:nvPr/>
        </p:nvSpPr>
        <p:spPr>
          <a:xfrm>
            <a:off x="639032" y="2974463"/>
            <a:ext cx="3703258" cy="307777"/>
          </a:xfrm>
          <a:prstGeom prst="rect">
            <a:avLst/>
          </a:prstGeom>
          <a:noFill/>
        </p:spPr>
        <p:txBody>
          <a:bodyPr wrap="none" rtlCol="0">
            <a:spAutoFit/>
          </a:bodyPr>
          <a:lstStyle/>
          <a:p>
            <a:r>
              <a:rPr lang="cs-CZ" sz="1400" b="1" dirty="0" err="1">
                <a:solidFill>
                  <a:schemeClr val="tx2"/>
                </a:solidFill>
                <a:latin typeface="Bookman Old Style" panose="02050604050505020204" pitchFamily="18" charset="0"/>
              </a:rPr>
              <a:t>Fig</a:t>
            </a:r>
            <a:r>
              <a:rPr lang="cs-CZ" sz="1400" b="1" dirty="0">
                <a:solidFill>
                  <a:schemeClr val="tx2"/>
                </a:solidFill>
                <a:latin typeface="Bookman Old Style" panose="02050604050505020204" pitchFamily="18" charset="0"/>
              </a:rPr>
              <a:t>. 23</a:t>
            </a:r>
            <a:r>
              <a:rPr lang="cs-CZ" sz="1400" dirty="0">
                <a:solidFill>
                  <a:schemeClr val="tx2"/>
                </a:solidFill>
                <a:latin typeface="Bookman Old Style" panose="02050604050505020204" pitchFamily="18" charset="0"/>
              </a:rPr>
              <a:t> Modelový vzorek</a:t>
            </a:r>
            <a:r>
              <a:rPr lang="en-US" sz="1400" dirty="0">
                <a:solidFill>
                  <a:schemeClr val="tx2"/>
                </a:solidFill>
                <a:latin typeface="Bookman Old Style" panose="02050604050505020204" pitchFamily="18" charset="0"/>
              </a:rPr>
              <a:t> + LIBS </a:t>
            </a:r>
            <a:r>
              <a:rPr lang="en-US" sz="1400" dirty="0" err="1">
                <a:solidFill>
                  <a:schemeClr val="tx2"/>
                </a:solidFill>
                <a:latin typeface="Bookman Old Style" panose="02050604050505020204" pitchFamily="18" charset="0"/>
              </a:rPr>
              <a:t>spektra</a:t>
            </a:r>
            <a:endParaRPr lang="cs-CZ" sz="1400" dirty="0">
              <a:solidFill>
                <a:schemeClr val="tx2"/>
              </a:solidFill>
              <a:latin typeface="Bookman Old Style" panose="02050604050505020204" pitchFamily="18" charset="0"/>
            </a:endParaRPr>
          </a:p>
        </p:txBody>
      </p:sp>
      <p:sp>
        <p:nvSpPr>
          <p:cNvPr id="13" name="TextovéPole 12"/>
          <p:cNvSpPr txBox="1"/>
          <p:nvPr/>
        </p:nvSpPr>
        <p:spPr>
          <a:xfrm>
            <a:off x="539552" y="6320740"/>
            <a:ext cx="4567014" cy="523220"/>
          </a:xfrm>
          <a:prstGeom prst="rect">
            <a:avLst/>
          </a:prstGeom>
          <a:noFill/>
        </p:spPr>
        <p:txBody>
          <a:bodyPr wrap="square" rtlCol="0">
            <a:spAutoFit/>
          </a:bodyPr>
          <a:lstStyle/>
          <a:p>
            <a:r>
              <a:rPr lang="cs-CZ" sz="1400" b="1" dirty="0">
                <a:solidFill>
                  <a:schemeClr val="tx2"/>
                </a:solidFill>
                <a:latin typeface="Bookman Old Style" panose="02050604050505020204" pitchFamily="18" charset="0"/>
              </a:rPr>
              <a:t>Fig. 2</a:t>
            </a:r>
            <a:r>
              <a:rPr lang="en-US" sz="1400" b="1" dirty="0">
                <a:solidFill>
                  <a:schemeClr val="tx2"/>
                </a:solidFill>
                <a:latin typeface="Bookman Old Style" panose="02050604050505020204" pitchFamily="18" charset="0"/>
              </a:rPr>
              <a:t>4</a:t>
            </a:r>
            <a:r>
              <a:rPr lang="cs-CZ" sz="1400" dirty="0">
                <a:solidFill>
                  <a:schemeClr val="tx2"/>
                </a:solidFill>
                <a:latin typeface="Bookman Old Style" panose="02050604050505020204" pitchFamily="18" charset="0"/>
              </a:rPr>
              <a:t> Hloubkový profil modelového vzorku</a:t>
            </a:r>
            <a:r>
              <a:rPr lang="en-US" sz="1400" dirty="0">
                <a:solidFill>
                  <a:schemeClr val="tx2"/>
                </a:solidFill>
                <a:latin typeface="Bookman Old Style" panose="02050604050505020204" pitchFamily="18" charset="0"/>
              </a:rPr>
              <a:t> </a:t>
            </a:r>
          </a:p>
          <a:p>
            <a:r>
              <a:rPr lang="en-US" sz="1400" dirty="0">
                <a:solidFill>
                  <a:schemeClr val="tx2"/>
                </a:solidFill>
                <a:latin typeface="Bookman Old Style" panose="02050604050505020204" pitchFamily="18" charset="0"/>
              </a:rPr>
              <a:t>z LIBS </a:t>
            </a:r>
            <a:r>
              <a:rPr lang="en-US" sz="1400" dirty="0" err="1">
                <a:solidFill>
                  <a:schemeClr val="tx2"/>
                </a:solidFill>
                <a:latin typeface="Bookman Old Style" panose="02050604050505020204" pitchFamily="18" charset="0"/>
              </a:rPr>
              <a:t>spekter</a:t>
            </a:r>
            <a:endParaRPr lang="cs-CZ" sz="1400" dirty="0">
              <a:solidFill>
                <a:schemeClr val="tx2"/>
              </a:solidFill>
              <a:latin typeface="Bookman Old Style" panose="02050604050505020204" pitchFamily="18" charset="0"/>
            </a:endParaRPr>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17" name="Zástupný symbol pro obsah 2">
            <a:extLst>
              <a:ext uri="{FF2B5EF4-FFF2-40B4-BE49-F238E27FC236}">
                <a16:creationId xmlns:a16="http://schemas.microsoft.com/office/drawing/2014/main" id="{79BCB710-5787-409A-96C5-417AFFC75613}"/>
              </a:ext>
            </a:extLst>
          </p:cNvPr>
          <p:cNvSpPr>
            <a:spLocks noGrp="1"/>
          </p:cNvSpPr>
          <p:nvPr>
            <p:ph idx="1"/>
          </p:nvPr>
        </p:nvSpPr>
        <p:spPr>
          <a:xfrm>
            <a:off x="467544" y="1091992"/>
            <a:ext cx="7620000" cy="544091"/>
          </a:xfrm>
        </p:spPr>
        <p:txBody>
          <a:bodyPr>
            <a:normAutofit/>
          </a:bodyPr>
          <a:lstStyle/>
          <a:p>
            <a:pPr marL="285750" indent="-285750">
              <a:buFont typeface="Arial" pitchFamily="34" charset="0"/>
              <a:buChar char="•"/>
            </a:pPr>
            <a:r>
              <a:rPr lang="en-US" sz="1500" b="0" dirty="0">
                <a:latin typeface="Bookman Old Style" pitchFamily="18" charset="0"/>
              </a:rPr>
              <a:t>LIBS a LA-ICP-MS</a:t>
            </a:r>
          </a:p>
        </p:txBody>
      </p:sp>
      <p:pic>
        <p:nvPicPr>
          <p:cNvPr id="2" name="Picture 1">
            <a:extLst>
              <a:ext uri="{FF2B5EF4-FFF2-40B4-BE49-F238E27FC236}">
                <a16:creationId xmlns:a16="http://schemas.microsoft.com/office/drawing/2014/main" id="{2D4F8345-CA93-4E63-AC08-E0A8B7E8E010}"/>
              </a:ext>
            </a:extLst>
          </p:cNvPr>
          <p:cNvPicPr>
            <a:picLocks noChangeAspect="1"/>
          </p:cNvPicPr>
          <p:nvPr/>
        </p:nvPicPr>
        <p:blipFill>
          <a:blip r:embed="rId4"/>
          <a:stretch>
            <a:fillRect/>
          </a:stretch>
        </p:blipFill>
        <p:spPr>
          <a:xfrm>
            <a:off x="4788026" y="1091992"/>
            <a:ext cx="3961869" cy="5411447"/>
          </a:xfrm>
          <a:prstGeom prst="rect">
            <a:avLst/>
          </a:prstGeom>
        </p:spPr>
      </p:pic>
      <p:sp>
        <p:nvSpPr>
          <p:cNvPr id="18" name="TextovéPole 12">
            <a:extLst>
              <a:ext uri="{FF2B5EF4-FFF2-40B4-BE49-F238E27FC236}">
                <a16:creationId xmlns:a16="http://schemas.microsoft.com/office/drawing/2014/main" id="{EF6F7801-CDDD-4966-9FBD-00BC6411C056}"/>
              </a:ext>
            </a:extLst>
          </p:cNvPr>
          <p:cNvSpPr txBox="1"/>
          <p:nvPr/>
        </p:nvSpPr>
        <p:spPr>
          <a:xfrm>
            <a:off x="4705369" y="6503439"/>
            <a:ext cx="3701654"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2</a:t>
            </a:r>
            <a:r>
              <a:rPr lang="en-US" sz="1400" b="1" dirty="0">
                <a:solidFill>
                  <a:schemeClr val="tx2"/>
                </a:solidFill>
                <a:latin typeface="Bookman Old Style" panose="02050604050505020204" pitchFamily="18" charset="0"/>
              </a:rPr>
              <a:t>5</a:t>
            </a:r>
            <a:r>
              <a:rPr lang="cs-CZ" sz="1400" dirty="0">
                <a:solidFill>
                  <a:schemeClr val="tx2"/>
                </a:solidFill>
                <a:latin typeface="Bookman Old Style" panose="02050604050505020204" pitchFamily="18" charset="0"/>
              </a:rPr>
              <a:t> Mapování na řezu vzorku malby</a:t>
            </a:r>
          </a:p>
        </p:txBody>
      </p:sp>
      <p:pic>
        <p:nvPicPr>
          <p:cNvPr id="3" name="Picture 2">
            <a:extLst>
              <a:ext uri="{FF2B5EF4-FFF2-40B4-BE49-F238E27FC236}">
                <a16:creationId xmlns:a16="http://schemas.microsoft.com/office/drawing/2014/main" id="{6173E591-311D-46C3-9418-388AC3A1BA37}"/>
              </a:ext>
            </a:extLst>
          </p:cNvPr>
          <p:cNvPicPr>
            <a:picLocks noChangeAspect="1"/>
          </p:cNvPicPr>
          <p:nvPr/>
        </p:nvPicPr>
        <p:blipFill rotWithShape="1">
          <a:blip r:embed="rId5"/>
          <a:srcRect l="51400" t="42209" r="6600" b="35300"/>
          <a:stretch/>
        </p:blipFill>
        <p:spPr>
          <a:xfrm>
            <a:off x="2601302" y="1412777"/>
            <a:ext cx="2160240" cy="1542420"/>
          </a:xfrm>
          <a:prstGeom prst="rect">
            <a:avLst/>
          </a:prstGeom>
        </p:spPr>
      </p:pic>
    </p:spTree>
    <p:extLst>
      <p:ext uri="{BB962C8B-B14F-4D97-AF65-F5344CB8AC3E}">
        <p14:creationId xmlns:p14="http://schemas.microsoft.com/office/powerpoint/2010/main" val="372373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085184"/>
            <a:ext cx="8208912" cy="723528"/>
          </a:xfrm>
        </p:spPr>
        <p:txBody>
          <a:bodyPr>
            <a:normAutofit/>
          </a:bodyPr>
          <a:lstStyle/>
          <a:p>
            <a:r>
              <a:rPr lang="cs-CZ" sz="3200" dirty="0">
                <a:latin typeface="Bookman Old Style" panose="02050604050505020204" pitchFamily="18" charset="0"/>
              </a:rPr>
              <a:t>Děkuji za pozornost</a:t>
            </a:r>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24</a:t>
            </a:fld>
            <a:endParaRPr lang="cs-CZ"/>
          </a:p>
        </p:txBody>
      </p:sp>
    </p:spTree>
    <p:extLst>
      <p:ext uri="{BB962C8B-B14F-4D97-AF65-F5344CB8AC3E}">
        <p14:creationId xmlns:p14="http://schemas.microsoft.com/office/powerpoint/2010/main" val="744034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832269"/>
            <a:ext cx="5791200" cy="471582"/>
          </a:xfrm>
        </p:spPr>
        <p:txBody>
          <a:bodyPr>
            <a:normAutofit/>
          </a:bodyPr>
          <a:lstStyle/>
          <a:p>
            <a:r>
              <a:rPr lang="cs-CZ" sz="2000" dirty="0" err="1">
                <a:latin typeface="Bookman Old Style" panose="02050604050505020204" pitchFamily="18" charset="0"/>
              </a:rPr>
              <a:t>POděkování</a:t>
            </a:r>
            <a:r>
              <a:rPr lang="cs-CZ" sz="2000" dirty="0">
                <a:latin typeface="Bookman Old Style" panose="02050604050505020204" pitchFamily="18" charset="0"/>
              </a:rPr>
              <a:t>:</a:t>
            </a:r>
            <a:endParaRPr lang="cs-CZ" sz="3200" dirty="0">
              <a:latin typeface="Bookman Old Style" panose="02050604050505020204" pitchFamily="18" charset="0"/>
            </a:endParaRPr>
          </a:p>
        </p:txBody>
      </p:sp>
      <p:sp>
        <p:nvSpPr>
          <p:cNvPr id="3" name="Zástupný symbol pro obsah 2"/>
          <p:cNvSpPr>
            <a:spLocks noGrp="1"/>
          </p:cNvSpPr>
          <p:nvPr>
            <p:ph idx="1"/>
          </p:nvPr>
        </p:nvSpPr>
        <p:spPr>
          <a:xfrm>
            <a:off x="467544" y="1052737"/>
            <a:ext cx="8064896" cy="4968551"/>
          </a:xfrm>
        </p:spPr>
        <p:txBody>
          <a:bodyPr>
            <a:normAutofit fontScale="85000" lnSpcReduction="20000"/>
          </a:bodyPr>
          <a:lstStyle/>
          <a:p>
            <a:r>
              <a:rPr lang="cs-CZ" sz="1200" dirty="0" err="1">
                <a:latin typeface="Bookman Old Style" panose="02050604050505020204" pitchFamily="18" charset="0"/>
              </a:rPr>
              <a:t>Fig</a:t>
            </a:r>
            <a:r>
              <a:rPr lang="cs-CZ" sz="1200" dirty="0">
                <a:latin typeface="Bookman Old Style" panose="02050604050505020204" pitchFamily="18" charset="0"/>
              </a:rPr>
              <a:t>. 2 </a:t>
            </a:r>
            <a:r>
              <a:rPr lang="it-IT" sz="1200" b="0" i="1" dirty="0">
                <a:latin typeface="Bookman Old Style" panose="02050604050505020204" pitchFamily="18" charset="0"/>
              </a:rPr>
              <a:t>Modelo CIE 1976 L*a*b*</a:t>
            </a:r>
            <a:r>
              <a:rPr lang="it-IT" sz="1200" b="0" dirty="0">
                <a:latin typeface="Bookman Old Style" panose="02050604050505020204" pitchFamily="18" charset="0"/>
              </a:rPr>
              <a:t> [online]. </a:t>
            </a:r>
            <a:r>
              <a:rPr lang="en-US" sz="1200" b="0" dirty="0">
                <a:latin typeface="Bookman Old Style" panose="02050604050505020204" pitchFamily="18" charset="0"/>
              </a:rPr>
              <a:t>22/02/2011 [accessed 2015-11-10]. Accessible from: </a:t>
            </a:r>
            <a:r>
              <a:rPr lang="en-US" sz="1200" b="0" u="sng" dirty="0">
                <a:latin typeface="Bookman Old Style" panose="02050604050505020204" pitchFamily="18" charset="0"/>
                <a:hlinkClick r:id="rId2"/>
              </a:rPr>
              <a:t>http://www.memoriagrafica.com/5/post/2011/02/modelo-cie-1976-lab.html</a:t>
            </a:r>
            <a:endParaRPr lang="cs-CZ" sz="1200" b="0" dirty="0">
              <a:latin typeface="Bookman Old Style" panose="02050604050505020204" pitchFamily="18" charset="0"/>
            </a:endParaRPr>
          </a:p>
          <a:p>
            <a:r>
              <a:rPr lang="cs-CZ" sz="1200" dirty="0">
                <a:latin typeface="Bookman Old Style" panose="02050604050505020204" pitchFamily="18" charset="0"/>
              </a:rPr>
              <a:t>Fig. </a:t>
            </a:r>
            <a:r>
              <a:rPr lang="en-US" sz="1200" dirty="0">
                <a:latin typeface="Bookman Old Style" panose="02050604050505020204" pitchFamily="18" charset="0"/>
              </a:rPr>
              <a:t>3 </a:t>
            </a:r>
            <a:r>
              <a:rPr lang="cs-CZ" sz="1200" b="0" dirty="0">
                <a:latin typeface="Bookman Old Style" panose="02050604050505020204" pitchFamily="18" charset="0"/>
              </a:rPr>
              <a:t>MILANO, E. </a:t>
            </a:r>
            <a:r>
              <a:rPr lang="cs-CZ" sz="1200" b="0" dirty="0" err="1">
                <a:latin typeface="Bookman Old Style" panose="02050604050505020204" pitchFamily="18" charset="0"/>
              </a:rPr>
              <a:t>Diploma</a:t>
            </a:r>
            <a:r>
              <a:rPr lang="cs-CZ" sz="1200" b="0" dirty="0">
                <a:latin typeface="Bookman Old Style" panose="02050604050505020204" pitchFamily="18" charset="0"/>
              </a:rPr>
              <a:t> thesis </a:t>
            </a:r>
            <a:r>
              <a:rPr lang="cs-CZ" sz="1200" b="0" dirty="0" err="1">
                <a:latin typeface="Bookman Old Style" panose="02050604050505020204" pitchFamily="18" charset="0"/>
              </a:rPr>
              <a:t>presentation</a:t>
            </a:r>
            <a:endParaRPr lang="cs-CZ" sz="1200" b="0" dirty="0">
              <a:latin typeface="Bookman Old Style" panose="02050604050505020204" pitchFamily="18" charset="0"/>
            </a:endParaRPr>
          </a:p>
          <a:p>
            <a:r>
              <a:rPr lang="cs-CZ" sz="1200" dirty="0">
                <a:latin typeface="Bookman Old Style" panose="02050604050505020204" pitchFamily="18" charset="0"/>
              </a:rPr>
              <a:t>Fig. </a:t>
            </a:r>
            <a:r>
              <a:rPr lang="en-US" sz="1200" dirty="0">
                <a:latin typeface="Bookman Old Style" panose="02050604050505020204" pitchFamily="18" charset="0"/>
              </a:rPr>
              <a:t>5</a:t>
            </a:r>
            <a:r>
              <a:rPr lang="cs-CZ" sz="1200" dirty="0">
                <a:latin typeface="Bookman Old Style" panose="02050604050505020204" pitchFamily="18" charset="0"/>
              </a:rPr>
              <a:t>, </a:t>
            </a:r>
            <a:r>
              <a:rPr lang="en-US" sz="1200" dirty="0">
                <a:latin typeface="Bookman Old Style" panose="02050604050505020204" pitchFamily="18" charset="0"/>
              </a:rPr>
              <a:t>6</a:t>
            </a:r>
            <a:r>
              <a:rPr lang="cs-CZ" sz="1200" b="0" dirty="0">
                <a:latin typeface="Bookman Old Style" panose="02050604050505020204" pitchFamily="18" charset="0"/>
              </a:rPr>
              <a:t> FONTANA</a:t>
            </a:r>
            <a:r>
              <a:rPr lang="en-US" sz="1200" b="0" dirty="0">
                <a:latin typeface="Bookman Old Style" panose="02050604050505020204" pitchFamily="18" charset="0"/>
              </a:rPr>
              <a:t> R.</a:t>
            </a:r>
            <a:r>
              <a:rPr lang="cs-CZ" sz="1200" b="0" dirty="0">
                <a:latin typeface="Bookman Old Style" panose="02050604050505020204" pitchFamily="18" charset="0"/>
              </a:rPr>
              <a:t> et al.: </a:t>
            </a:r>
            <a:r>
              <a:rPr lang="cs-CZ" sz="1200" b="0" i="1" dirty="0">
                <a:latin typeface="Bookman Old Style" panose="02050604050505020204" pitchFamily="18" charset="0"/>
              </a:rPr>
              <a:t>From Leonardo to Raffaello insights by VIS IR reflectography</a:t>
            </a:r>
            <a:r>
              <a:rPr lang="cs-CZ" sz="1200" b="0" dirty="0">
                <a:latin typeface="Bookman Old Style" panose="02050604050505020204" pitchFamily="18" charset="0"/>
              </a:rPr>
              <a:t>. </a:t>
            </a:r>
            <a:r>
              <a:rPr lang="en-US" sz="1200" b="0" dirty="0">
                <a:latin typeface="Bookman Old Style" panose="02050604050505020204" pitchFamily="18" charset="0"/>
              </a:rPr>
              <a:t>Acta </a:t>
            </a:r>
            <a:r>
              <a:rPr lang="en-US" sz="1200" b="0" dirty="0" err="1">
                <a:latin typeface="Bookman Old Style" panose="02050604050505020204" pitchFamily="18" charset="0"/>
              </a:rPr>
              <a:t>Artis</a:t>
            </a:r>
            <a:r>
              <a:rPr lang="en-US" sz="1200" b="0" dirty="0">
                <a:latin typeface="Bookman Old Style" panose="02050604050505020204" pitchFamily="18" charset="0"/>
              </a:rPr>
              <a:t> </a:t>
            </a:r>
            <a:r>
              <a:rPr lang="en-US" sz="1200" b="0" dirty="0" err="1">
                <a:latin typeface="Bookman Old Style" panose="02050604050505020204" pitchFamily="18" charset="0"/>
              </a:rPr>
              <a:t>Academica</a:t>
            </a:r>
            <a:r>
              <a:rPr lang="en-US" sz="1200" b="0" dirty="0">
                <a:latin typeface="Bookman Old Style" panose="02050604050505020204" pitchFamily="18" charset="0"/>
              </a:rPr>
              <a:t>, </a:t>
            </a:r>
            <a:r>
              <a:rPr lang="cs-CZ" sz="1200" b="0" dirty="0">
                <a:latin typeface="Bookman Old Style" panose="02050604050505020204" pitchFamily="18" charset="0"/>
              </a:rPr>
              <a:t>Praha, 2014.</a:t>
            </a:r>
            <a:endParaRPr lang="en-US" sz="1200" b="0" dirty="0">
              <a:latin typeface="Bookman Old Style" panose="02050604050505020204" pitchFamily="18" charset="0"/>
            </a:endParaRPr>
          </a:p>
          <a:p>
            <a:r>
              <a:rPr lang="en-US" sz="1200" dirty="0">
                <a:latin typeface="Bookman Old Style" panose="02050604050505020204" pitchFamily="18" charset="0"/>
              </a:rPr>
              <a:t>Fig. 7 </a:t>
            </a:r>
            <a:r>
              <a:rPr lang="en-US" sz="1200" b="0" dirty="0">
                <a:latin typeface="Bookman Old Style" panose="02050604050505020204" pitchFamily="18" charset="0"/>
              </a:rPr>
              <a:t>DAFFARA C. et al.: </a:t>
            </a:r>
            <a:r>
              <a:rPr lang="en-US" sz="1200" b="0" i="1" dirty="0">
                <a:latin typeface="Bookman Old Style" panose="02050604050505020204" pitchFamily="18" charset="0"/>
              </a:rPr>
              <a:t>Multispectral Infrared Reflectography to Differentiate Features in Paintings. </a:t>
            </a:r>
            <a:r>
              <a:rPr lang="en-US" sz="1200" b="0" dirty="0">
                <a:latin typeface="Bookman Old Style" panose="02050604050505020204" pitchFamily="18" charset="0"/>
              </a:rPr>
              <a:t>Microscopy and microanalysis, 17 (2011), 691-695.</a:t>
            </a:r>
          </a:p>
          <a:p>
            <a:r>
              <a:rPr lang="en-US" sz="1200" dirty="0">
                <a:latin typeface="Bookman Old Style" panose="02050604050505020204" pitchFamily="18" charset="0"/>
              </a:rPr>
              <a:t>Fig. 9 </a:t>
            </a:r>
            <a:r>
              <a:rPr lang="en-US" sz="1200" b="0" dirty="0">
                <a:latin typeface="Bookman Old Style" panose="02050604050505020204" pitchFamily="18" charset="0"/>
              </a:rPr>
              <a:t>SALERNO E. et al.: </a:t>
            </a:r>
            <a:r>
              <a:rPr lang="en-US" sz="1200" b="0" i="1" dirty="0">
                <a:latin typeface="Bookman Old Style" panose="02050604050505020204" pitchFamily="18" charset="0"/>
              </a:rPr>
              <a:t>Analysis of Multispectral Images in Cultural Heritage and Archaeology.</a:t>
            </a:r>
            <a:r>
              <a:rPr lang="en-US" sz="1200" dirty="0"/>
              <a:t> </a:t>
            </a:r>
            <a:r>
              <a:rPr lang="en-US" sz="1200" b="0" dirty="0">
                <a:latin typeface="Bookman Old Style" panose="02050604050505020204" pitchFamily="18" charset="0"/>
              </a:rPr>
              <a:t>Journal of Applied and Laser Spectroscopy, 1 (2014), 22-27.</a:t>
            </a:r>
            <a:endParaRPr lang="cs-CZ" sz="1200" b="0" dirty="0">
              <a:latin typeface="Bookman Old Style" panose="02050604050505020204" pitchFamily="18" charset="0"/>
            </a:endParaRPr>
          </a:p>
          <a:p>
            <a:r>
              <a:rPr lang="cs-CZ" sz="1200" dirty="0">
                <a:latin typeface="Bookman Old Style" panose="02050604050505020204" pitchFamily="18" charset="0"/>
              </a:rPr>
              <a:t>Fig. 1</a:t>
            </a:r>
            <a:r>
              <a:rPr lang="en-US" sz="1200" dirty="0">
                <a:latin typeface="Bookman Old Style" panose="02050604050505020204" pitchFamily="18" charset="0"/>
              </a:rPr>
              <a:t>2</a:t>
            </a:r>
            <a:r>
              <a:rPr lang="cs-CZ" sz="1200" dirty="0">
                <a:latin typeface="Bookman Old Style" panose="02050604050505020204" pitchFamily="18" charset="0"/>
              </a:rPr>
              <a:t> </a:t>
            </a:r>
            <a:r>
              <a:rPr lang="cs-CZ" sz="1200" b="0" i="1" dirty="0">
                <a:latin typeface="Bookman Old Style" panose="02050604050505020204" pitchFamily="18" charset="0"/>
              </a:rPr>
              <a:t>Infrared reflectography </a:t>
            </a:r>
            <a:r>
              <a:rPr lang="cs-CZ" sz="1200" b="0" dirty="0">
                <a:latin typeface="Bookman Old Style" panose="02050604050505020204" pitchFamily="18" charset="0"/>
              </a:rPr>
              <a:t>[online]. [</a:t>
            </a:r>
            <a:r>
              <a:rPr lang="cs-CZ" sz="1200" b="0" dirty="0" err="1">
                <a:latin typeface="Bookman Old Style" panose="02050604050505020204" pitchFamily="18" charset="0"/>
              </a:rPr>
              <a:t>accessed</a:t>
            </a:r>
            <a:r>
              <a:rPr lang="cs-CZ" sz="1200" b="0" dirty="0">
                <a:latin typeface="Bookman Old Style" panose="02050604050505020204" pitchFamily="18" charset="0"/>
              </a:rPr>
              <a:t> 2018-16-05]. </a:t>
            </a:r>
            <a:r>
              <a:rPr lang="cs-CZ" sz="1200" b="0" dirty="0" err="1">
                <a:latin typeface="Bookman Old Style" panose="02050604050505020204" pitchFamily="18" charset="0"/>
              </a:rPr>
              <a:t>Accessible</a:t>
            </a:r>
            <a:r>
              <a:rPr lang="cs-CZ" sz="1200" b="0" dirty="0">
                <a:latin typeface="Bookman Old Style" panose="02050604050505020204" pitchFamily="18" charset="0"/>
              </a:rPr>
              <a:t> </a:t>
            </a:r>
            <a:r>
              <a:rPr lang="cs-CZ" sz="1200" b="0" dirty="0" err="1">
                <a:latin typeface="Bookman Old Style" panose="02050604050505020204" pitchFamily="18" charset="0"/>
              </a:rPr>
              <a:t>from</a:t>
            </a:r>
            <a:r>
              <a:rPr lang="cs-CZ" sz="1200" b="0" dirty="0">
                <a:latin typeface="Bookman Old Style" panose="02050604050505020204" pitchFamily="18" charset="0"/>
              </a:rPr>
              <a:t>: </a:t>
            </a:r>
            <a:r>
              <a:rPr lang="cs-CZ" sz="1200" b="0" dirty="0">
                <a:latin typeface="Bookman Old Style" panose="02050604050505020204" pitchFamily="18" charset="0"/>
                <a:hlinkClick r:id="rId3"/>
              </a:rPr>
              <a:t>http://www.artic.edu/collections/conservation/revealing-picasso-conservation-project/examination-techniques/infrared</a:t>
            </a:r>
            <a:endParaRPr lang="cs-CZ" sz="1200" b="0" dirty="0">
              <a:latin typeface="Bookman Old Style" panose="02050604050505020204" pitchFamily="18" charset="0"/>
            </a:endParaRPr>
          </a:p>
          <a:p>
            <a:r>
              <a:rPr lang="cs-CZ" sz="1200" dirty="0">
                <a:latin typeface="Bookman Old Style" panose="02050604050505020204" pitchFamily="18" charset="0"/>
              </a:rPr>
              <a:t>Fig. 1</a:t>
            </a:r>
            <a:r>
              <a:rPr lang="en-US" sz="1200" dirty="0">
                <a:latin typeface="Bookman Old Style" panose="02050604050505020204" pitchFamily="18" charset="0"/>
              </a:rPr>
              <a:t>5</a:t>
            </a:r>
            <a:r>
              <a:rPr lang="cs-CZ" sz="1200" b="0" dirty="0">
                <a:latin typeface="Bookman Old Style" panose="02050604050505020204" pitchFamily="18" charset="0"/>
              </a:rPr>
              <a:t> </a:t>
            </a:r>
            <a:r>
              <a:rPr lang="cs-CZ" sz="1200" b="0" i="1" dirty="0">
                <a:latin typeface="Bookman Old Style" panose="02050604050505020204" pitchFamily="18" charset="0"/>
              </a:rPr>
              <a:t>XRF Technology </a:t>
            </a:r>
            <a:r>
              <a:rPr lang="cs-CZ" sz="1200" b="0" dirty="0">
                <a:latin typeface="Bookman Old Style" panose="02050604050505020204" pitchFamily="18" charset="0"/>
              </a:rPr>
              <a:t>[online]. [</a:t>
            </a:r>
            <a:r>
              <a:rPr lang="cs-CZ" sz="1200" b="0" dirty="0" err="1">
                <a:latin typeface="Bookman Old Style" panose="02050604050505020204" pitchFamily="18" charset="0"/>
              </a:rPr>
              <a:t>accessed</a:t>
            </a:r>
            <a:r>
              <a:rPr lang="cs-CZ" sz="1200" b="0" dirty="0">
                <a:latin typeface="Bookman Old Style" panose="02050604050505020204" pitchFamily="18" charset="0"/>
              </a:rPr>
              <a:t> 2018-16-05]. </a:t>
            </a:r>
            <a:r>
              <a:rPr lang="cs-CZ" sz="1200" b="0" dirty="0" err="1">
                <a:latin typeface="Bookman Old Style" panose="02050604050505020204" pitchFamily="18" charset="0"/>
              </a:rPr>
              <a:t>Accessible</a:t>
            </a:r>
            <a:r>
              <a:rPr lang="cs-CZ" sz="1200" b="0" dirty="0">
                <a:latin typeface="Bookman Old Style" panose="02050604050505020204" pitchFamily="18" charset="0"/>
              </a:rPr>
              <a:t> </a:t>
            </a:r>
            <a:r>
              <a:rPr lang="cs-CZ" sz="1200" b="0" dirty="0" err="1">
                <a:latin typeface="Bookman Old Style" panose="02050604050505020204" pitchFamily="18" charset="0"/>
              </a:rPr>
              <a:t>from</a:t>
            </a:r>
            <a:r>
              <a:rPr lang="cs-CZ" sz="1200" b="0" dirty="0">
                <a:latin typeface="Bookman Old Style" panose="02050604050505020204" pitchFamily="18" charset="0"/>
              </a:rPr>
              <a:t>: </a:t>
            </a:r>
            <a:r>
              <a:rPr lang="cs-CZ" sz="1200" b="0" dirty="0">
                <a:latin typeface="Bookman Old Style" panose="02050604050505020204" pitchFamily="18" charset="0"/>
                <a:hlinkClick r:id="rId4"/>
              </a:rPr>
              <a:t>http://www.thermofisher.com/cz/en/home/industrial/spectroscopy-elemental-isotope-analysis/spectroscopy-elemental-isotope-analysis-learning-center/elemental-analysis-information/xrf-technology.html</a:t>
            </a:r>
            <a:endParaRPr lang="cs-CZ" sz="1200" b="0" dirty="0">
              <a:latin typeface="Bookman Old Style" panose="02050604050505020204" pitchFamily="18" charset="0"/>
            </a:endParaRPr>
          </a:p>
          <a:p>
            <a:r>
              <a:rPr lang="cs-CZ" sz="1200" dirty="0">
                <a:latin typeface="Bookman Old Style" panose="02050604050505020204" pitchFamily="18" charset="0"/>
              </a:rPr>
              <a:t>Fig. 1</a:t>
            </a:r>
            <a:r>
              <a:rPr lang="en-US" sz="1200" dirty="0">
                <a:latin typeface="Bookman Old Style" panose="02050604050505020204" pitchFamily="18" charset="0"/>
              </a:rPr>
              <a:t>6</a:t>
            </a:r>
            <a:r>
              <a:rPr lang="cs-CZ" sz="1200" dirty="0">
                <a:latin typeface="Bookman Old Style" panose="02050604050505020204" pitchFamily="18" charset="0"/>
              </a:rPr>
              <a:t> </a:t>
            </a:r>
            <a:r>
              <a:rPr lang="en-US" sz="1200" b="0" i="1" dirty="0">
                <a:latin typeface="Bookman Old Style" panose="02050604050505020204" pitchFamily="18" charset="0"/>
              </a:rPr>
              <a:t>The Analysis of Inorganic Pigments Using Spectrometric Techniques</a:t>
            </a:r>
            <a:r>
              <a:rPr lang="cs-CZ" sz="1200" b="0" i="1" dirty="0">
                <a:latin typeface="Bookman Old Style" panose="02050604050505020204" pitchFamily="18" charset="0"/>
              </a:rPr>
              <a:t> </a:t>
            </a:r>
            <a:r>
              <a:rPr lang="cs-CZ" sz="1200" b="0" dirty="0">
                <a:latin typeface="Bookman Old Style" panose="02050604050505020204" pitchFamily="18" charset="0"/>
              </a:rPr>
              <a:t>[online]. [</a:t>
            </a:r>
            <a:r>
              <a:rPr lang="cs-CZ" sz="1200" b="0" dirty="0" err="1">
                <a:latin typeface="Bookman Old Style" panose="02050604050505020204" pitchFamily="18" charset="0"/>
              </a:rPr>
              <a:t>accessed</a:t>
            </a:r>
            <a:r>
              <a:rPr lang="cs-CZ" sz="1200" b="0" dirty="0">
                <a:latin typeface="Bookman Old Style" panose="02050604050505020204" pitchFamily="18" charset="0"/>
              </a:rPr>
              <a:t> 2018-18-05]. </a:t>
            </a:r>
            <a:r>
              <a:rPr lang="cs-CZ" sz="1200" b="0" dirty="0" err="1">
                <a:latin typeface="Bookman Old Style" panose="02050604050505020204" pitchFamily="18" charset="0"/>
              </a:rPr>
              <a:t>Accessible</a:t>
            </a:r>
            <a:r>
              <a:rPr lang="cs-CZ" sz="1200" b="0" dirty="0">
                <a:latin typeface="Bookman Old Style" panose="02050604050505020204" pitchFamily="18" charset="0"/>
              </a:rPr>
              <a:t> </a:t>
            </a:r>
            <a:r>
              <a:rPr lang="cs-CZ" sz="1200" b="0" dirty="0" err="1">
                <a:latin typeface="Bookman Old Style" panose="02050604050505020204" pitchFamily="18" charset="0"/>
              </a:rPr>
              <a:t>from</a:t>
            </a:r>
            <a:r>
              <a:rPr lang="cs-CZ" sz="1200" b="0" dirty="0">
                <a:latin typeface="Bookman Old Style" panose="02050604050505020204" pitchFamily="18" charset="0"/>
              </a:rPr>
              <a:t>: </a:t>
            </a:r>
            <a:r>
              <a:rPr lang="cs-CZ" sz="1200" b="0" dirty="0">
                <a:latin typeface="Bookman Old Style" panose="02050604050505020204" pitchFamily="18" charset="0"/>
                <a:hlinkClick r:id="rId5"/>
              </a:rPr>
              <a:t>https://theunvarnishedtruth.mcmaster.ca/the-analysis-of-inorganic-pigments-using-spectrometric-techniques/</a:t>
            </a:r>
            <a:endParaRPr lang="cs-CZ" sz="1200" b="0" dirty="0">
              <a:latin typeface="Bookman Old Style" panose="02050604050505020204" pitchFamily="18" charset="0"/>
            </a:endParaRPr>
          </a:p>
          <a:p>
            <a:r>
              <a:rPr lang="cs-CZ" sz="1200" dirty="0">
                <a:latin typeface="Bookman Old Style" panose="02050604050505020204" pitchFamily="18" charset="0"/>
              </a:rPr>
              <a:t>Fig. 1</a:t>
            </a:r>
            <a:r>
              <a:rPr lang="en-US" sz="1200" dirty="0">
                <a:latin typeface="Bookman Old Style" panose="02050604050505020204" pitchFamily="18" charset="0"/>
              </a:rPr>
              <a:t>7</a:t>
            </a:r>
            <a:r>
              <a:rPr lang="cs-CZ" sz="1200" b="0" dirty="0">
                <a:latin typeface="Bookman Old Style" panose="02050604050505020204" pitchFamily="18" charset="0"/>
              </a:rPr>
              <a:t> </a:t>
            </a:r>
            <a:r>
              <a:rPr lang="sv-SE" sz="1200" b="0" i="1" dirty="0">
                <a:latin typeface="Bookman Old Style" panose="02050604050505020204" pitchFamily="18" charset="0"/>
              </a:rPr>
              <a:t>DELTA R&amp;D Handheld XRF Analyzer</a:t>
            </a:r>
            <a:r>
              <a:rPr lang="cs-CZ" sz="1200" b="0" i="1" dirty="0">
                <a:latin typeface="Bookman Old Style" panose="02050604050505020204" pitchFamily="18" charset="0"/>
              </a:rPr>
              <a:t> </a:t>
            </a:r>
            <a:r>
              <a:rPr lang="cs-CZ" sz="1200" b="0" dirty="0">
                <a:latin typeface="Bookman Old Style" panose="02050604050505020204" pitchFamily="18" charset="0"/>
              </a:rPr>
              <a:t>[online]. [</a:t>
            </a:r>
            <a:r>
              <a:rPr lang="cs-CZ" sz="1200" b="0" dirty="0" err="1">
                <a:latin typeface="Bookman Old Style" panose="02050604050505020204" pitchFamily="18" charset="0"/>
              </a:rPr>
              <a:t>accessed</a:t>
            </a:r>
            <a:r>
              <a:rPr lang="cs-CZ" sz="1200" b="0" dirty="0">
                <a:latin typeface="Bookman Old Style" panose="02050604050505020204" pitchFamily="18" charset="0"/>
              </a:rPr>
              <a:t> 2018-18-05]. </a:t>
            </a:r>
            <a:r>
              <a:rPr lang="cs-CZ" sz="1200" b="0" dirty="0" err="1">
                <a:latin typeface="Bookman Old Style" panose="02050604050505020204" pitchFamily="18" charset="0"/>
              </a:rPr>
              <a:t>Accessible</a:t>
            </a:r>
            <a:r>
              <a:rPr lang="cs-CZ" sz="1200" b="0" dirty="0">
                <a:latin typeface="Bookman Old Style" panose="02050604050505020204" pitchFamily="18" charset="0"/>
              </a:rPr>
              <a:t> </a:t>
            </a:r>
            <a:r>
              <a:rPr lang="cs-CZ" sz="1200" b="0" dirty="0" err="1">
                <a:latin typeface="Bookman Old Style" panose="02050604050505020204" pitchFamily="18" charset="0"/>
              </a:rPr>
              <a:t>from</a:t>
            </a:r>
            <a:r>
              <a:rPr lang="cs-CZ" sz="1200" b="0" dirty="0">
                <a:latin typeface="Bookman Old Style" panose="02050604050505020204" pitchFamily="18" charset="0"/>
              </a:rPr>
              <a:t>: </a:t>
            </a:r>
            <a:r>
              <a:rPr lang="cs-CZ" sz="1200" b="0" dirty="0">
                <a:latin typeface="Bookman Old Style" panose="02050604050505020204" pitchFamily="18" charset="0"/>
                <a:hlinkClick r:id="rId6"/>
              </a:rPr>
              <a:t>https://innovx.ca/DELTA_R_D.html</a:t>
            </a:r>
            <a:endParaRPr lang="cs-CZ" sz="1200" b="0" dirty="0">
              <a:latin typeface="Bookman Old Style" panose="02050604050505020204" pitchFamily="18" charset="0"/>
            </a:endParaRPr>
          </a:p>
          <a:p>
            <a:r>
              <a:rPr lang="en-US" sz="1200" dirty="0">
                <a:latin typeface="Bookman Old Style" panose="02050604050505020204" pitchFamily="18" charset="0"/>
              </a:rPr>
              <a:t>Fig. 20</a:t>
            </a:r>
            <a:r>
              <a:rPr lang="en-US" sz="1200" b="0" dirty="0">
                <a:latin typeface="Bookman Old Style" panose="02050604050505020204" pitchFamily="18" charset="0"/>
              </a:rPr>
              <a:t> KOŠAŘOVÁ V. et al.: </a:t>
            </a:r>
            <a:r>
              <a:rPr lang="en-US" sz="1200" b="0" i="1" dirty="0">
                <a:latin typeface="Bookman Old Style" panose="02050604050505020204" pitchFamily="18" charset="0"/>
              </a:rPr>
              <a:t>Microanalysis of clay-based pigments in painted artworks by the means of Raman spectroscopy</a:t>
            </a:r>
            <a:r>
              <a:rPr lang="en-US" sz="1200" b="0" dirty="0">
                <a:latin typeface="Bookman Old Style" panose="02050604050505020204" pitchFamily="18" charset="0"/>
              </a:rPr>
              <a:t>. Journal of Raman Spectroscopy, 44 (2013), 1570-1577.</a:t>
            </a:r>
          </a:p>
          <a:p>
            <a:r>
              <a:rPr lang="en-US" sz="1200" dirty="0">
                <a:latin typeface="Bookman Old Style" panose="02050604050505020204" pitchFamily="18" charset="0"/>
              </a:rPr>
              <a:t>Fig. 21 </a:t>
            </a:r>
            <a:r>
              <a:rPr lang="en-US" sz="1200" b="0" i="1" dirty="0">
                <a:latin typeface="Bookman Old Style" panose="02050604050505020204" pitchFamily="18" charset="0"/>
              </a:rPr>
              <a:t>Database of ATR-FT-IR spectra of various materials</a:t>
            </a:r>
            <a:r>
              <a:rPr lang="en-US" sz="1200" b="0" dirty="0">
                <a:latin typeface="Bookman Old Style" panose="02050604050505020204" pitchFamily="18" charset="0"/>
              </a:rPr>
              <a:t> [online]. [accessed 2020-12-05]. Accessible from: </a:t>
            </a:r>
            <a:r>
              <a:rPr lang="en-US" sz="1200" b="0" dirty="0">
                <a:latin typeface="Bookman Old Style" panose="02050604050505020204" pitchFamily="18" charset="0"/>
                <a:hlinkClick r:id="rId7">
                  <a:extLst>
                    <a:ext uri="{A12FA001-AC4F-418D-AE19-62706E023703}">
                      <ahyp:hlinkClr xmlns:ahyp="http://schemas.microsoft.com/office/drawing/2018/hyperlinkcolor" val="tx"/>
                    </a:ext>
                  </a:extLst>
                </a:hlinkClick>
              </a:rPr>
              <a:t>http://lisa.chem.ut.ee/IR_spectra/paint/pigments/prussian-blue/</a:t>
            </a:r>
            <a:endParaRPr lang="en-US" sz="1200" b="0" dirty="0">
              <a:latin typeface="Bookman Old Style" panose="02050604050505020204" pitchFamily="18" charset="0"/>
            </a:endParaRPr>
          </a:p>
          <a:p>
            <a:r>
              <a:rPr lang="en-US" sz="1200" dirty="0">
                <a:latin typeface="Bookman Old Style" panose="02050604050505020204" pitchFamily="18" charset="0"/>
              </a:rPr>
              <a:t>Fig. 22</a:t>
            </a:r>
            <a:r>
              <a:rPr lang="en-US" sz="1200" b="0" dirty="0">
                <a:latin typeface="Bookman Old Style" panose="02050604050505020204" pitchFamily="18" charset="0"/>
              </a:rPr>
              <a:t> ZAGORA J.: </a:t>
            </a:r>
            <a:r>
              <a:rPr lang="en-US" sz="1200" b="0" i="1" dirty="0">
                <a:latin typeface="Bookman Old Style" panose="02050604050505020204" pitchFamily="18" charset="0"/>
              </a:rPr>
              <a:t>SEM-EDX Pigment Analysis and Multi-Analytical Study of the Ground and Paint layers of Francesco </a:t>
            </a:r>
            <a:r>
              <a:rPr lang="en-US" sz="1200" b="0" i="1" dirty="0" err="1">
                <a:latin typeface="Bookman Old Style" panose="02050604050505020204" pitchFamily="18" charset="0"/>
              </a:rPr>
              <a:t>Fedrigazzi's</a:t>
            </a:r>
            <a:r>
              <a:rPr lang="en-US" sz="1200" b="0" i="1" dirty="0">
                <a:latin typeface="Bookman Old Style" panose="02050604050505020204" pitchFamily="18" charset="0"/>
              </a:rPr>
              <a:t> painting from </a:t>
            </a:r>
            <a:r>
              <a:rPr lang="en-US" sz="1200" b="0" i="1" dirty="0" err="1">
                <a:latin typeface="Bookman Old Style" panose="02050604050505020204" pitchFamily="18" charset="0"/>
              </a:rPr>
              <a:t>Kostanje</a:t>
            </a:r>
            <a:r>
              <a:rPr lang="en-US" sz="1200" b="0" i="1" dirty="0">
                <a:latin typeface="Bookman Old Style" panose="02050604050505020204" pitchFamily="18" charset="0"/>
              </a:rPr>
              <a:t>. </a:t>
            </a:r>
            <a:r>
              <a:rPr lang="en-US" sz="1200" b="0" dirty="0">
                <a:latin typeface="Bookman Old Style" panose="02050604050505020204" pitchFamily="18" charset="0"/>
              </a:rPr>
              <a:t>Available from: </a:t>
            </a:r>
            <a:r>
              <a:rPr lang="en-US" sz="1200" b="0" dirty="0">
                <a:latin typeface="Bookman Old Style" panose="02050604050505020204" pitchFamily="18" charset="0"/>
                <a:hlinkClick r:id="rId8">
                  <a:extLst>
                    <a:ext uri="{A12FA001-AC4F-418D-AE19-62706E023703}">
                      <ahyp:hlinkClr xmlns:ahyp="http://schemas.microsoft.com/office/drawing/2018/hyperlinkcolor" val="tx"/>
                    </a:ext>
                  </a:extLst>
                </a:hlinkClick>
              </a:rPr>
              <a:t>https://doi.org/10.4000/ceroart.3248</a:t>
            </a:r>
            <a:endParaRPr lang="en-US" sz="1200" b="0" dirty="0">
              <a:latin typeface="Bookman Old Style" panose="02050604050505020204" pitchFamily="18" charset="0"/>
            </a:endParaRPr>
          </a:p>
          <a:p>
            <a:r>
              <a:rPr lang="en-US" sz="1200" dirty="0">
                <a:latin typeface="Bookman Old Style" panose="02050604050505020204" pitchFamily="18" charset="0"/>
              </a:rPr>
              <a:t>Fig. 23</a:t>
            </a:r>
            <a:r>
              <a:rPr lang="en-US" sz="1200" b="0" dirty="0">
                <a:latin typeface="Bookman Old Style" panose="02050604050505020204" pitchFamily="18" charset="0"/>
              </a:rPr>
              <a:t> HRADIL D. et al.: </a:t>
            </a:r>
            <a:r>
              <a:rPr lang="en-US" sz="1200" b="0" i="1" dirty="0">
                <a:latin typeface="Bookman Old Style" panose="02050604050505020204" pitchFamily="18" charset="0"/>
              </a:rPr>
              <a:t>Microanalysis of clay-based pigments in paintings by XRD techniques. </a:t>
            </a:r>
            <a:r>
              <a:rPr lang="en-US" sz="1200" b="0" dirty="0">
                <a:latin typeface="Bookman Old Style" panose="02050604050505020204" pitchFamily="18" charset="0"/>
              </a:rPr>
              <a:t>Microchemical Journal, 125 (2016), 10-20.</a:t>
            </a:r>
          </a:p>
          <a:p>
            <a:r>
              <a:rPr lang="en-US" sz="1200" dirty="0">
                <a:latin typeface="Bookman Old Style" panose="02050604050505020204" pitchFamily="18" charset="0"/>
              </a:rPr>
              <a:t>Fig. 25 </a:t>
            </a:r>
            <a:r>
              <a:rPr lang="en-US" sz="1200" b="0" dirty="0">
                <a:latin typeface="Bookman Old Style" panose="02050604050505020204" pitchFamily="18" charset="0"/>
              </a:rPr>
              <a:t>SYTA O. et al.: </a:t>
            </a:r>
            <a:r>
              <a:rPr lang="en-US" sz="1100" b="0" i="1" dirty="0">
                <a:latin typeface="Bookman Old Style" panose="02050604050505020204" pitchFamily="18" charset="0"/>
              </a:rPr>
              <a:t>Elemental imaging of heterogeneous inorganic archaeological samples by means of simultaneous laser induced breakdown spectroscopy and laser ablation inductively coupled plasma mass spectrometry measurements. </a:t>
            </a:r>
            <a:r>
              <a:rPr lang="en-US" sz="1100" b="0" dirty="0" err="1">
                <a:latin typeface="Bookman Old Style" panose="02050604050505020204" pitchFamily="18" charset="0"/>
              </a:rPr>
              <a:t>Talanta</a:t>
            </a:r>
            <a:r>
              <a:rPr lang="en-US" sz="1100" b="0" dirty="0">
                <a:latin typeface="Bookman Old Style" panose="02050604050505020204" pitchFamily="18" charset="0"/>
              </a:rPr>
              <a:t>, 179 (2017), 784-791.</a:t>
            </a:r>
            <a:endParaRPr lang="en-US" sz="1200" b="0" dirty="0">
              <a:latin typeface="Bookman Old Style" panose="02050604050505020204" pitchFamily="18" charset="0"/>
            </a:endParaRPr>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25</a:t>
            </a:fld>
            <a:endParaRPr lang="cs-CZ"/>
          </a:p>
        </p:txBody>
      </p:sp>
      <p:sp>
        <p:nvSpPr>
          <p:cNvPr id="6" name="Nadpis 1"/>
          <p:cNvSpPr txBox="1">
            <a:spLocks/>
          </p:cNvSpPr>
          <p:nvPr/>
        </p:nvSpPr>
        <p:spPr>
          <a:xfrm>
            <a:off x="467544" y="476672"/>
            <a:ext cx="5791200" cy="4715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cs-CZ" sz="2000" dirty="0">
                <a:latin typeface="Bookman Old Style" panose="02050604050505020204" pitchFamily="18" charset="0"/>
              </a:rPr>
              <a:t>ZDROJE:</a:t>
            </a:r>
            <a:endParaRPr lang="cs-CZ" sz="3200" dirty="0">
              <a:latin typeface="Bookman Old Style" panose="02050604050505020204" pitchFamily="18" charset="0"/>
            </a:endParaRPr>
          </a:p>
        </p:txBody>
      </p:sp>
      <p:sp>
        <p:nvSpPr>
          <p:cNvPr id="7" name="Zástupný symbol pro obsah 2"/>
          <p:cNvSpPr txBox="1">
            <a:spLocks/>
          </p:cNvSpPr>
          <p:nvPr/>
        </p:nvSpPr>
        <p:spPr>
          <a:xfrm>
            <a:off x="467544" y="6281935"/>
            <a:ext cx="7920880" cy="57606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just"/>
            <a:r>
              <a:rPr lang="en-US" sz="1050" b="0" dirty="0">
                <a:latin typeface="Bookman Old Style" panose="02050604050505020204" pitchFamily="18" charset="0"/>
              </a:rPr>
              <a:t>O</a:t>
            </a:r>
            <a:r>
              <a:rPr lang="cs-CZ" sz="1050" b="0" dirty="0">
                <a:latin typeface="Bookman Old Style" panose="02050604050505020204" pitchFamily="18" charset="0"/>
              </a:rPr>
              <a:t>brázky</a:t>
            </a:r>
            <a:r>
              <a:rPr lang="en-US" sz="1050" b="0" dirty="0">
                <a:latin typeface="Bookman Old Style" panose="02050604050505020204" pitchFamily="18" charset="0"/>
              </a:rPr>
              <a:t> č.</a:t>
            </a:r>
            <a:r>
              <a:rPr lang="cs-CZ" sz="1050" b="0" dirty="0">
                <a:latin typeface="Bookman Old Style" panose="02050604050505020204" pitchFamily="18" charset="0"/>
              </a:rPr>
              <a:t> </a:t>
            </a:r>
            <a:r>
              <a:rPr lang="en-US" sz="1050" b="0" dirty="0">
                <a:latin typeface="Bookman Old Style" panose="02050604050505020204" pitchFamily="18" charset="0"/>
              </a:rPr>
              <a:t>4, 8, 10, 11, 13 a 14 </a:t>
            </a:r>
            <a:r>
              <a:rPr lang="cs-CZ" sz="1050" b="0" dirty="0">
                <a:latin typeface="Bookman Old Style" panose="02050604050505020204" pitchFamily="18" charset="0"/>
              </a:rPr>
              <a:t>pochází z projektu zpracovaném v rámci pracovní stáže Erasmus+ v Istituto Nazionale di Ottica, Florencie, Itálie pod vedením Jany Striové, Ph.D. a prof. </a:t>
            </a:r>
            <a:r>
              <a:rPr lang="cs-CZ" sz="1050" b="0" dirty="0" err="1">
                <a:latin typeface="Bookman Old Style" panose="02050604050505020204" pitchFamily="18" charset="0"/>
              </a:rPr>
              <a:t>Raffaelly</a:t>
            </a:r>
            <a:r>
              <a:rPr lang="cs-CZ" sz="1050" b="0" dirty="0">
                <a:latin typeface="Bookman Old Style" panose="02050604050505020204" pitchFamily="18" charset="0"/>
              </a:rPr>
              <a:t> </a:t>
            </a:r>
            <a:r>
              <a:rPr lang="cs-CZ" sz="1050" b="0" dirty="0" err="1">
                <a:latin typeface="Bookman Old Style" panose="02050604050505020204" pitchFamily="18" charset="0"/>
              </a:rPr>
              <a:t>Fontana</a:t>
            </a:r>
            <a:r>
              <a:rPr lang="cs-CZ" sz="1050" b="0" dirty="0">
                <a:latin typeface="Bookman Old Style" panose="02050604050505020204" pitchFamily="18" charset="0"/>
              </a:rPr>
              <a:t>.</a:t>
            </a:r>
          </a:p>
        </p:txBody>
      </p:sp>
    </p:spTree>
    <p:extLst>
      <p:ext uri="{BB962C8B-B14F-4D97-AF65-F5344CB8AC3E}">
        <p14:creationId xmlns:p14="http://schemas.microsoft.com/office/powerpoint/2010/main" val="1775187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052737"/>
            <a:ext cx="8064896" cy="4392487"/>
          </a:xfrm>
        </p:spPr>
        <p:txBody>
          <a:bodyPr>
            <a:normAutofit/>
          </a:bodyPr>
          <a:lstStyle/>
          <a:p>
            <a:r>
              <a:rPr lang="cs-CZ" sz="1200" b="0" cap="small" dirty="0" err="1">
                <a:latin typeface="Bookman Old Style" panose="02050604050505020204" pitchFamily="18" charset="0"/>
              </a:rPr>
              <a:t>Fontana</a:t>
            </a:r>
            <a:r>
              <a:rPr lang="cs-CZ" sz="1200" b="0" cap="small" dirty="0">
                <a:latin typeface="Bookman Old Style" panose="02050604050505020204" pitchFamily="18" charset="0"/>
              </a:rPr>
              <a:t> R. et al.: </a:t>
            </a:r>
            <a:r>
              <a:rPr lang="cs-CZ" sz="1200" b="0" cap="small" dirty="0" err="1">
                <a:latin typeface="Bookman Old Style" panose="02050604050505020204" pitchFamily="18" charset="0"/>
              </a:rPr>
              <a:t>From</a:t>
            </a:r>
            <a:r>
              <a:rPr lang="cs-CZ" sz="1200" b="0" cap="small" dirty="0">
                <a:latin typeface="Bookman Old Style" panose="02050604050505020204" pitchFamily="18" charset="0"/>
              </a:rPr>
              <a:t> Leonardo to </a:t>
            </a:r>
            <a:r>
              <a:rPr lang="cs-CZ" sz="1200" b="0" cap="small" dirty="0" err="1">
                <a:latin typeface="Bookman Old Style" panose="02050604050505020204" pitchFamily="18" charset="0"/>
              </a:rPr>
              <a:t>Raffaello</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insights</a:t>
            </a:r>
            <a:r>
              <a:rPr lang="cs-CZ" sz="1200" b="0" cap="small" dirty="0">
                <a:latin typeface="Bookman Old Style" panose="02050604050505020204" pitchFamily="18" charset="0"/>
              </a:rPr>
              <a:t> by VIS IR reflectography, Praha, 2014.</a:t>
            </a:r>
          </a:p>
          <a:p>
            <a:r>
              <a:rPr lang="cs-CZ" sz="1200" b="0" cap="small" dirty="0">
                <a:latin typeface="Bookman Old Style" panose="02050604050505020204" pitchFamily="18" charset="0"/>
              </a:rPr>
              <a:t>Klouda, P.: Moderní analytické metody. 2. </a:t>
            </a:r>
            <a:r>
              <a:rPr lang="cs-CZ" sz="1200" b="0" cap="small" dirty="0" err="1">
                <a:latin typeface="Bookman Old Style" panose="02050604050505020204" pitchFamily="18" charset="0"/>
              </a:rPr>
              <a:t>upr</a:t>
            </a:r>
            <a:r>
              <a:rPr lang="cs-CZ" sz="1200" b="0" cap="small" dirty="0">
                <a:latin typeface="Bookman Old Style" panose="02050604050505020204" pitchFamily="18" charset="0"/>
              </a:rPr>
              <a:t>. a dopl. vyd. Ostrava: Pavel Klouda, 2003, ISBN 8086369072.</a:t>
            </a:r>
          </a:p>
          <a:p>
            <a:r>
              <a:rPr lang="cs-CZ" sz="1200" b="0" cap="small" dirty="0">
                <a:latin typeface="Bookman Old Style" panose="02050604050505020204" pitchFamily="18" charset="0"/>
              </a:rPr>
              <a:t>Pospíšilová E.: Use </a:t>
            </a:r>
            <a:r>
              <a:rPr lang="cs-CZ" sz="1200" b="0" cap="small" dirty="0" err="1">
                <a:latin typeface="Bookman Old Style" panose="02050604050505020204" pitchFamily="18" charset="0"/>
              </a:rPr>
              <a:t>of</a:t>
            </a:r>
            <a:r>
              <a:rPr lang="cs-CZ" sz="1200" b="0" cap="small" dirty="0">
                <a:latin typeface="Bookman Old Style" panose="02050604050505020204" pitchFamily="18" charset="0"/>
              </a:rPr>
              <a:t> non-</a:t>
            </a:r>
            <a:r>
              <a:rPr lang="cs-CZ" sz="1200" b="0" cap="small" dirty="0" err="1">
                <a:latin typeface="Bookman Old Style" panose="02050604050505020204" pitchFamily="18" charset="0"/>
              </a:rPr>
              <a:t>invasive</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optical</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techniques</a:t>
            </a:r>
            <a:r>
              <a:rPr lang="cs-CZ" sz="1200" b="0" cap="small" dirty="0">
                <a:latin typeface="Bookman Old Style" panose="02050604050505020204" pitchFamily="18" charset="0"/>
              </a:rPr>
              <a:t> in </a:t>
            </a:r>
            <a:r>
              <a:rPr lang="cs-CZ" sz="1200" b="0" cap="small" dirty="0" err="1">
                <a:latin typeface="Bookman Old Style" panose="02050604050505020204" pitchFamily="18" charset="0"/>
              </a:rPr>
              <a:t>the</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analysis</a:t>
            </a:r>
            <a:r>
              <a:rPr lang="cs-CZ" sz="1200" b="0" cap="small" dirty="0">
                <a:latin typeface="Bookman Old Style" panose="02050604050505020204" pitchFamily="18" charset="0"/>
              </a:rPr>
              <a:t> and monitoring </a:t>
            </a:r>
            <a:r>
              <a:rPr lang="cs-CZ" sz="1200" b="0" cap="small" dirty="0" err="1">
                <a:latin typeface="Bookman Old Style" panose="02050604050505020204" pitchFamily="18" charset="0"/>
              </a:rPr>
              <a:t>of</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the</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restoration</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process</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of</a:t>
            </a:r>
            <a:r>
              <a:rPr lang="cs-CZ" sz="1200" b="0" cap="small" dirty="0">
                <a:latin typeface="Bookman Old Style" panose="02050604050505020204" pitchFamily="18" charset="0"/>
              </a:rPr>
              <a:t> 19th </a:t>
            </a:r>
            <a:r>
              <a:rPr lang="cs-CZ" sz="1200" b="0" cap="small" dirty="0" err="1">
                <a:latin typeface="Bookman Old Style" panose="02050604050505020204" pitchFamily="18" charset="0"/>
              </a:rPr>
              <a:t>century</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painting</a:t>
            </a:r>
            <a:r>
              <a:rPr lang="cs-CZ" sz="1200" b="0" cap="small" dirty="0">
                <a:latin typeface="Bookman Old Style" panose="02050604050505020204" pitchFamily="18" charset="0"/>
              </a:rPr>
              <a:t> (Erasmus + </a:t>
            </a:r>
            <a:r>
              <a:rPr lang="cs-CZ" sz="1200" b="0" cap="small" dirty="0" err="1">
                <a:latin typeface="Bookman Old Style" panose="02050604050505020204" pitchFamily="18" charset="0"/>
              </a:rPr>
              <a:t>Traineeship</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Final</a:t>
            </a:r>
            <a:r>
              <a:rPr lang="cs-CZ" sz="1200" b="0" cap="small" dirty="0">
                <a:latin typeface="Bookman Old Style" panose="02050604050505020204" pitchFamily="18" charset="0"/>
              </a:rPr>
              <a:t> Report)</a:t>
            </a:r>
          </a:p>
          <a:p>
            <a:endParaRPr lang="cs-CZ" sz="1200" b="0" cap="small" dirty="0">
              <a:latin typeface="Bookman Old Style" panose="02050604050505020204" pitchFamily="18" charset="0"/>
            </a:endParaRPr>
          </a:p>
          <a:p>
            <a:r>
              <a:rPr lang="en-GB" sz="1200" b="0" cap="small" dirty="0" err="1">
                <a:latin typeface="Bookman Old Style" pitchFamily="18" charset="0"/>
              </a:rPr>
              <a:t>Fyzikální</a:t>
            </a:r>
            <a:r>
              <a:rPr lang="en-GB" sz="1200" b="0" cap="small" dirty="0">
                <a:latin typeface="Bookman Old Style" pitchFamily="18" charset="0"/>
              </a:rPr>
              <a:t> </a:t>
            </a:r>
            <a:r>
              <a:rPr lang="en-GB" sz="1200" b="0" cap="small" dirty="0" err="1">
                <a:latin typeface="Bookman Old Style" pitchFamily="18" charset="0"/>
              </a:rPr>
              <a:t>princip</a:t>
            </a:r>
            <a:r>
              <a:rPr lang="en-GB" sz="1200" b="0" cap="small" dirty="0">
                <a:latin typeface="Bookman Old Style" pitchFamily="18" charset="0"/>
              </a:rPr>
              <a:t> LIBS [online]. 2014-11-09 [accessed 2016-10-10]. Accessible from:</a:t>
            </a:r>
            <a:r>
              <a:rPr lang="cs-CZ" sz="1200" b="0" cap="small" dirty="0">
                <a:latin typeface="Bookman Old Style" pitchFamily="18" charset="0"/>
              </a:rPr>
              <a:t> </a:t>
            </a:r>
            <a:r>
              <a:rPr lang="en-GB" sz="1200" b="0" u="sng" cap="small" dirty="0">
                <a:latin typeface="Bookman Old Style" pitchFamily="18" charset="0"/>
                <a:hlinkClick r:id="rId2"/>
              </a:rPr>
              <a:t>http://libs.fme.vutbr.cz/index.php/teorie/fyzikalni-princip-libs-zaklady</a:t>
            </a:r>
            <a:endParaRPr lang="cs-CZ" sz="1200" b="0" dirty="0">
              <a:latin typeface="Bookman Old Style" panose="02050604050505020204" pitchFamily="18" charset="0"/>
            </a:endParaRPr>
          </a:p>
          <a:p>
            <a:r>
              <a:rPr lang="cs-CZ" sz="1200" b="0" cap="small" dirty="0">
                <a:latin typeface="Bookman Old Style" panose="02050604050505020204" pitchFamily="18" charset="0"/>
              </a:rPr>
              <a:t>Minerální pigmenty a barviva [online]. [</a:t>
            </a:r>
            <a:r>
              <a:rPr lang="cs-CZ" sz="1200" b="0" cap="small" dirty="0" err="1">
                <a:latin typeface="Bookman Old Style" panose="02050604050505020204" pitchFamily="18" charset="0"/>
              </a:rPr>
              <a:t>accessed</a:t>
            </a:r>
            <a:r>
              <a:rPr lang="cs-CZ" sz="1200" b="0" cap="small" dirty="0">
                <a:latin typeface="Bookman Old Style" panose="02050604050505020204" pitchFamily="18" charset="0"/>
              </a:rPr>
              <a:t> 2018-16-05]. </a:t>
            </a:r>
            <a:r>
              <a:rPr lang="cs-CZ" sz="1200" b="0" cap="small" dirty="0" err="1">
                <a:latin typeface="Bookman Old Style" panose="02050604050505020204" pitchFamily="18" charset="0"/>
              </a:rPr>
              <a:t>Accessible</a:t>
            </a:r>
            <a:r>
              <a:rPr lang="cs-CZ" sz="1200" b="0" cap="small" dirty="0">
                <a:latin typeface="Bookman Old Style" panose="02050604050505020204" pitchFamily="18" charset="0"/>
              </a:rPr>
              <a:t> </a:t>
            </a:r>
            <a:r>
              <a:rPr lang="cs-CZ" sz="1200" b="0" cap="small" dirty="0" err="1">
                <a:latin typeface="Bookman Old Style" panose="02050604050505020204" pitchFamily="18" charset="0"/>
              </a:rPr>
              <a:t>from</a:t>
            </a:r>
            <a:r>
              <a:rPr lang="cs-CZ" sz="1200" b="0" cap="small" dirty="0">
                <a:latin typeface="Bookman Old Style" panose="02050604050505020204" pitchFamily="18" charset="0"/>
              </a:rPr>
              <a:t>: </a:t>
            </a:r>
            <a:r>
              <a:rPr lang="cs-CZ" sz="1200" b="0" cap="small" dirty="0">
                <a:latin typeface="Bookman Old Style" panose="02050604050505020204" pitchFamily="18" charset="0"/>
                <a:hlinkClick r:id="rId3"/>
              </a:rPr>
              <a:t>http://geologie.vsb.cz/loziska/suroviny/pigmenty_barviva.html</a:t>
            </a:r>
            <a:endParaRPr lang="cs-CZ" sz="1200" b="0" cap="small" dirty="0">
              <a:latin typeface="Bookman Old Style" panose="02050604050505020204" pitchFamily="18" charset="0"/>
            </a:endParaRPr>
          </a:p>
          <a:p>
            <a:endParaRPr lang="en-US" sz="1200" b="0" dirty="0">
              <a:latin typeface="Bookman Old Style" panose="02050604050505020204" pitchFamily="18" charset="0"/>
            </a:endParaRPr>
          </a:p>
          <a:p>
            <a:endParaRPr lang="cs-CZ" sz="1200" dirty="0">
              <a:latin typeface="Bookman Old Style" panose="02050604050505020204" pitchFamily="18" charset="0"/>
            </a:endParaRPr>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26</a:t>
            </a:fld>
            <a:endParaRPr lang="cs-CZ"/>
          </a:p>
        </p:txBody>
      </p:sp>
      <p:sp>
        <p:nvSpPr>
          <p:cNvPr id="6" name="Nadpis 1"/>
          <p:cNvSpPr txBox="1">
            <a:spLocks/>
          </p:cNvSpPr>
          <p:nvPr/>
        </p:nvSpPr>
        <p:spPr>
          <a:xfrm>
            <a:off x="467544" y="476672"/>
            <a:ext cx="5791200" cy="4715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cs-CZ" sz="2000" dirty="0">
                <a:latin typeface="Bookman Old Style" panose="02050604050505020204" pitchFamily="18" charset="0"/>
              </a:rPr>
              <a:t>ZDROJE:</a:t>
            </a:r>
            <a:endParaRPr lang="cs-CZ" sz="3200" dirty="0">
              <a:latin typeface="Bookman Old Style" panose="02050604050505020204" pitchFamily="18" charset="0"/>
            </a:endParaRPr>
          </a:p>
        </p:txBody>
      </p:sp>
    </p:spTree>
    <p:extLst>
      <p:ext uri="{BB962C8B-B14F-4D97-AF65-F5344CB8AC3E}">
        <p14:creationId xmlns:p14="http://schemas.microsoft.com/office/powerpoint/2010/main" val="405673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3" name="Zástupný symbol pro obsah 2"/>
          <p:cNvSpPr>
            <a:spLocks noGrp="1"/>
          </p:cNvSpPr>
          <p:nvPr>
            <p:ph idx="1"/>
          </p:nvPr>
        </p:nvSpPr>
        <p:spPr>
          <a:xfrm>
            <a:off x="467544" y="1412776"/>
            <a:ext cx="7620000" cy="4968552"/>
          </a:xfrm>
        </p:spPr>
        <p:txBody>
          <a:bodyPr>
            <a:normAutofit lnSpcReduction="10000"/>
          </a:bodyPr>
          <a:lstStyle/>
          <a:p>
            <a:r>
              <a:rPr lang="cs-CZ" sz="1800" b="0" dirty="0">
                <a:latin typeface="Bookman Old Style" pitchFamily="18" charset="0"/>
              </a:rPr>
              <a:t>Materiály použité v malbách</a:t>
            </a:r>
          </a:p>
          <a:p>
            <a:pPr marL="342900" indent="-342900">
              <a:buFont typeface="Arial" pitchFamily="34" charset="0"/>
              <a:buChar char="•"/>
            </a:pPr>
            <a:r>
              <a:rPr lang="cs-CZ" sz="1800" b="0" dirty="0">
                <a:latin typeface="Bookman Old Style" pitchFamily="18" charset="0"/>
              </a:rPr>
              <a:t>pigmenty – materiály, které mění barvu odráženého světla selektivní absorpcí určitých</a:t>
            </a:r>
            <a:r>
              <a:rPr lang="en-US" sz="1800" b="0" dirty="0">
                <a:latin typeface="Bookman Old Style" pitchFamily="18" charset="0"/>
              </a:rPr>
              <a:t> </a:t>
            </a:r>
            <a:r>
              <a:rPr lang="en-US" sz="1800" b="0" dirty="0" err="1">
                <a:latin typeface="Bookman Old Style" pitchFamily="18" charset="0"/>
              </a:rPr>
              <a:t>vlnových</a:t>
            </a:r>
            <a:r>
              <a:rPr lang="en-US" sz="1800" b="0" dirty="0">
                <a:latin typeface="Bookman Old Style" pitchFamily="18" charset="0"/>
              </a:rPr>
              <a:t> </a:t>
            </a:r>
            <a:r>
              <a:rPr lang="en-US" sz="1800" b="0" dirty="0" err="1">
                <a:latin typeface="Bookman Old Style" pitchFamily="18" charset="0"/>
              </a:rPr>
              <a:t>délek</a:t>
            </a:r>
            <a:r>
              <a:rPr lang="cs-CZ" sz="1800" b="0" dirty="0">
                <a:latin typeface="Bookman Old Style" pitchFamily="18" charset="0"/>
              </a:rPr>
              <a:t> </a:t>
            </a:r>
            <a:r>
              <a:rPr lang="en-US" sz="1800" b="0" dirty="0">
                <a:latin typeface="Bookman Old Style" pitchFamily="18" charset="0"/>
              </a:rPr>
              <a:t>(</a:t>
            </a:r>
            <a:r>
              <a:rPr lang="el-GR" sz="1800" b="0" dirty="0">
                <a:latin typeface="Bookman Old Style" pitchFamily="18" charset="0"/>
              </a:rPr>
              <a:t>λ</a:t>
            </a:r>
            <a:r>
              <a:rPr lang="en-US" sz="1800" b="0" dirty="0">
                <a:latin typeface="Bookman Old Style" pitchFamily="18" charset="0"/>
              </a:rPr>
              <a:t>)</a:t>
            </a:r>
            <a:r>
              <a:rPr lang="cs-CZ" sz="1800" b="0" dirty="0">
                <a:latin typeface="Bookman Old Style" pitchFamily="18" charset="0"/>
              </a:rPr>
              <a:t>, výsledná barva je dána spektrem odražených </a:t>
            </a:r>
            <a:r>
              <a:rPr lang="el-GR" sz="1800" b="0" dirty="0">
                <a:latin typeface="Bookman Old Style" pitchFamily="18" charset="0"/>
              </a:rPr>
              <a:t>λ</a:t>
            </a:r>
            <a:r>
              <a:rPr lang="cs-CZ" sz="1800" b="0" dirty="0">
                <a:latin typeface="Bookman Old Style" pitchFamily="18" charset="0"/>
              </a:rPr>
              <a:t>; převážně anorganické, nerozpustné v pojivech; přírodní (hlinky, minerály) nebo syntetické</a:t>
            </a:r>
          </a:p>
          <a:p>
            <a:pPr marL="342900" indent="-342900">
              <a:buFont typeface="Arial" pitchFamily="34" charset="0"/>
              <a:buChar char="•"/>
            </a:pPr>
            <a:r>
              <a:rPr lang="cs-CZ" sz="1800" b="0" dirty="0">
                <a:latin typeface="Bookman Old Style" pitchFamily="18" charset="0"/>
              </a:rPr>
              <a:t>barviva – organická, rostlinného i živočišného původu, rozpustná v pojivech; k výrobě pigmentů vysrážením na neutrální podklad (např. karmínová červeň z červce nopálového na kamenci)</a:t>
            </a:r>
          </a:p>
          <a:p>
            <a:pPr marL="342900" indent="-342900">
              <a:buFont typeface="Arial" pitchFamily="34" charset="0"/>
              <a:buChar char="•"/>
            </a:pPr>
            <a:r>
              <a:rPr lang="cs-CZ" sz="1800" b="0" dirty="0">
                <a:latin typeface="Bookman Old Style" pitchFamily="18" charset="0"/>
              </a:rPr>
              <a:t>pojiva – tvoří spojitou vrstvu pro částice pigmentu, převážně organické látky přírodního (oleje, žloutek) nebo syntetického (akrylátová pryskyřice) původu, často tvoří disperzní systémy</a:t>
            </a:r>
          </a:p>
          <a:p>
            <a:pPr marL="342900" indent="-342900">
              <a:buFont typeface="Arial" pitchFamily="34" charset="0"/>
              <a:buChar char="•"/>
            </a:pPr>
            <a:r>
              <a:rPr lang="cs-CZ" sz="1800" b="0" dirty="0">
                <a:latin typeface="Bookman Old Style" pitchFamily="18" charset="0"/>
              </a:rPr>
              <a:t>plniva – nerozpustné minerály (křída, vápenec, apod.), které slouží k úpravě mechanických vlastností nebo nastavení objemu u drahých pigmentů</a:t>
            </a:r>
          </a:p>
          <a:p>
            <a:pPr marL="342900" indent="-342900">
              <a:buFont typeface="Arial" pitchFamily="34" charset="0"/>
              <a:buChar char="•"/>
            </a:pPr>
            <a:endParaRPr lang="cs-CZ" sz="1800" b="0" dirty="0">
              <a:latin typeface="Bookman Old Style" pitchFamily="18" charset="0"/>
            </a:endParaRPr>
          </a:p>
          <a:p>
            <a:pPr marL="342900" indent="-342900">
              <a:buFont typeface="Arial" pitchFamily="34" charset="0"/>
              <a:buChar char="•"/>
            </a:pPr>
            <a:endParaRPr lang="cs-CZ" b="0" dirty="0">
              <a:latin typeface="Bookman Old Style" pitchFamily="18" charset="0"/>
            </a:endParaRPr>
          </a:p>
          <a:p>
            <a:endParaRPr lang="cs-CZ" b="0" dirty="0">
              <a:latin typeface="Bookman Old Style" pitchFamily="18" charset="0"/>
            </a:endParaRPr>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3</a:t>
            </a:fld>
            <a:endParaRPr lang="cs-CZ"/>
          </a:p>
        </p:txBody>
      </p:sp>
    </p:spTree>
    <p:extLst>
      <p:ext uri="{BB962C8B-B14F-4D97-AF65-F5344CB8AC3E}">
        <p14:creationId xmlns:p14="http://schemas.microsoft.com/office/powerpoint/2010/main" val="2710051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3" name="Zástupný symbol pro obsah 2"/>
          <p:cNvSpPr>
            <a:spLocks noGrp="1"/>
          </p:cNvSpPr>
          <p:nvPr>
            <p:ph idx="1"/>
          </p:nvPr>
        </p:nvSpPr>
        <p:spPr>
          <a:xfrm>
            <a:off x="467544" y="1412776"/>
            <a:ext cx="7620000" cy="4968552"/>
          </a:xfrm>
        </p:spPr>
        <p:txBody>
          <a:bodyPr>
            <a:normAutofit/>
          </a:bodyPr>
          <a:lstStyle/>
          <a:p>
            <a:r>
              <a:rPr lang="cs-CZ" sz="1800" b="0" dirty="0">
                <a:latin typeface="Bookman Old Style" pitchFamily="18" charset="0"/>
              </a:rPr>
              <a:t>Struktura maleb</a:t>
            </a:r>
          </a:p>
          <a:p>
            <a:pPr marL="342900" indent="-342900">
              <a:buFont typeface="Arial" pitchFamily="34" charset="0"/>
              <a:buChar char="•"/>
            </a:pPr>
            <a:r>
              <a:rPr lang="cs-CZ" sz="1800" b="0" dirty="0">
                <a:latin typeface="Bookman Old Style" pitchFamily="18" charset="0"/>
              </a:rPr>
              <a:t>vícevrstevný systém</a:t>
            </a:r>
          </a:p>
          <a:p>
            <a:pPr marL="2857500" lvl="5" indent="-342900"/>
            <a:r>
              <a:rPr lang="cs-CZ" sz="1400" dirty="0">
                <a:latin typeface="Bookman Old Style" pitchFamily="18" charset="0"/>
              </a:rPr>
              <a:t>Vrstva 4 – </a:t>
            </a:r>
            <a:r>
              <a:rPr lang="en-US" sz="1400" dirty="0" err="1">
                <a:latin typeface="Bookman Old Style" pitchFamily="18" charset="0"/>
              </a:rPr>
              <a:t>lazura</a:t>
            </a:r>
            <a:r>
              <a:rPr lang="en-US" sz="1400" dirty="0">
                <a:latin typeface="Bookman Old Style" pitchFamily="18" charset="0"/>
              </a:rPr>
              <a:t> </a:t>
            </a:r>
            <a:r>
              <a:rPr lang="en-US" sz="1400" dirty="0" err="1">
                <a:latin typeface="Bookman Old Style" pitchFamily="18" charset="0"/>
              </a:rPr>
              <a:t>či</a:t>
            </a:r>
            <a:r>
              <a:rPr lang="en-US" sz="1400" dirty="0">
                <a:latin typeface="Bookman Old Style" pitchFamily="18" charset="0"/>
              </a:rPr>
              <a:t> </a:t>
            </a:r>
            <a:r>
              <a:rPr lang="en-US" sz="1400" dirty="0" err="1">
                <a:latin typeface="Bookman Old Style" pitchFamily="18" charset="0"/>
              </a:rPr>
              <a:t>ochranná</a:t>
            </a:r>
            <a:r>
              <a:rPr lang="en-US" sz="1400" dirty="0">
                <a:latin typeface="Bookman Old Style" pitchFamily="18" charset="0"/>
              </a:rPr>
              <a:t> </a:t>
            </a:r>
            <a:r>
              <a:rPr lang="en-US" sz="1400" dirty="0" err="1">
                <a:latin typeface="Bookman Old Style" pitchFamily="18" charset="0"/>
              </a:rPr>
              <a:t>laková</a:t>
            </a:r>
            <a:r>
              <a:rPr lang="en-US" sz="1400" dirty="0">
                <a:latin typeface="Bookman Old Style" pitchFamily="18" charset="0"/>
              </a:rPr>
              <a:t> </a:t>
            </a:r>
            <a:r>
              <a:rPr lang="en-US" sz="1400" dirty="0" err="1">
                <a:latin typeface="Bookman Old Style" pitchFamily="18" charset="0"/>
              </a:rPr>
              <a:t>vrstva</a:t>
            </a:r>
            <a:endParaRPr lang="cs-CZ" sz="1400" dirty="0">
              <a:latin typeface="Bookman Old Style" pitchFamily="18" charset="0"/>
            </a:endParaRPr>
          </a:p>
          <a:p>
            <a:pPr marL="2857500" lvl="5" indent="-342900"/>
            <a:r>
              <a:rPr lang="cs-CZ" sz="1400" b="0" dirty="0">
                <a:latin typeface="Bookman Old Style" pitchFamily="18" charset="0"/>
              </a:rPr>
              <a:t>Vrstva 3 – </a:t>
            </a:r>
            <a:r>
              <a:rPr lang="en-US" sz="1400" b="0" dirty="0" err="1">
                <a:latin typeface="Bookman Old Style" pitchFamily="18" charset="0"/>
              </a:rPr>
              <a:t>barevná</a:t>
            </a:r>
            <a:r>
              <a:rPr lang="en-US" sz="1400" b="0" dirty="0">
                <a:latin typeface="Bookman Old Style" pitchFamily="18" charset="0"/>
              </a:rPr>
              <a:t> </a:t>
            </a:r>
            <a:r>
              <a:rPr lang="en-US" sz="1400" b="0" dirty="0" err="1">
                <a:latin typeface="Bookman Old Style" pitchFamily="18" charset="0"/>
              </a:rPr>
              <a:t>vrstva</a:t>
            </a:r>
            <a:r>
              <a:rPr lang="en-US" sz="1400" b="0" dirty="0">
                <a:latin typeface="Bookman Old Style" pitchFamily="18" charset="0"/>
              </a:rPr>
              <a:t> (</a:t>
            </a:r>
            <a:r>
              <a:rPr lang="en-US" sz="1400" b="0" dirty="0" err="1">
                <a:latin typeface="Bookman Old Style" pitchFamily="18" charset="0"/>
              </a:rPr>
              <a:t>použití</a:t>
            </a:r>
            <a:r>
              <a:rPr lang="en-US" sz="1400" b="0" dirty="0">
                <a:latin typeface="Bookman Old Style" pitchFamily="18" charset="0"/>
              </a:rPr>
              <a:t> </a:t>
            </a:r>
            <a:r>
              <a:rPr lang="en-US" sz="1400" b="0" dirty="0" err="1">
                <a:latin typeface="Bookman Old Style" pitchFamily="18" charset="0"/>
              </a:rPr>
              <a:t>různých</a:t>
            </a:r>
            <a:r>
              <a:rPr lang="en-US" sz="1400" b="0" dirty="0">
                <a:latin typeface="Bookman Old Style" pitchFamily="18" charset="0"/>
              </a:rPr>
              <a:t> </a:t>
            </a:r>
            <a:r>
              <a:rPr lang="en-US" sz="1400" b="0" dirty="0" err="1">
                <a:latin typeface="Bookman Old Style" pitchFamily="18" charset="0"/>
              </a:rPr>
              <a:t>pigmentů</a:t>
            </a:r>
            <a:r>
              <a:rPr lang="en-US" sz="1400" b="0" dirty="0">
                <a:latin typeface="Bookman Old Style" pitchFamily="18" charset="0"/>
              </a:rPr>
              <a:t> </a:t>
            </a:r>
            <a:r>
              <a:rPr lang="en-US" sz="1400" b="0" dirty="0" err="1">
                <a:latin typeface="Bookman Old Style" pitchFamily="18" charset="0"/>
              </a:rPr>
              <a:t>spojených</a:t>
            </a:r>
            <a:r>
              <a:rPr lang="en-US" sz="1400" b="0" dirty="0">
                <a:latin typeface="Bookman Old Style" pitchFamily="18" charset="0"/>
              </a:rPr>
              <a:t> </a:t>
            </a:r>
            <a:r>
              <a:rPr lang="en-US" sz="1400" b="0" dirty="0" err="1">
                <a:latin typeface="Bookman Old Style" pitchFamily="18" charset="0"/>
              </a:rPr>
              <a:t>převážně</a:t>
            </a:r>
            <a:r>
              <a:rPr lang="en-US" sz="1400" b="0" dirty="0">
                <a:latin typeface="Bookman Old Style" pitchFamily="18" charset="0"/>
              </a:rPr>
              <a:t> </a:t>
            </a:r>
            <a:r>
              <a:rPr lang="en-US" sz="1400" b="0" dirty="0" err="1">
                <a:latin typeface="Bookman Old Style" pitchFamily="18" charset="0"/>
              </a:rPr>
              <a:t>organickými</a:t>
            </a:r>
            <a:r>
              <a:rPr lang="en-US" sz="1400" b="0" dirty="0">
                <a:latin typeface="Bookman Old Style" pitchFamily="18" charset="0"/>
              </a:rPr>
              <a:t> </a:t>
            </a:r>
            <a:r>
              <a:rPr lang="en-US" sz="1400" b="0" dirty="0" err="1">
                <a:latin typeface="Bookman Old Style" pitchFamily="18" charset="0"/>
              </a:rPr>
              <a:t>pojivy</a:t>
            </a:r>
            <a:r>
              <a:rPr lang="en-US" sz="1400" b="0" dirty="0">
                <a:latin typeface="Bookman Old Style" pitchFamily="18" charset="0"/>
              </a:rPr>
              <a:t>)</a:t>
            </a:r>
            <a:endParaRPr lang="cs-CZ" sz="1400" b="0" dirty="0">
              <a:latin typeface="Bookman Old Style" pitchFamily="18" charset="0"/>
            </a:endParaRPr>
          </a:p>
          <a:p>
            <a:pPr marL="2857500" lvl="5" indent="-342900"/>
            <a:r>
              <a:rPr lang="cs-CZ" sz="1400" dirty="0">
                <a:latin typeface="Bookman Old Style" pitchFamily="18" charset="0"/>
              </a:rPr>
              <a:t>Vrstva 2 – klihová izolace</a:t>
            </a:r>
          </a:p>
          <a:p>
            <a:pPr marL="2857500" lvl="5" indent="-342900"/>
            <a:r>
              <a:rPr lang="cs-CZ" sz="1400" b="0" dirty="0">
                <a:latin typeface="Bookman Old Style" pitchFamily="18" charset="0"/>
              </a:rPr>
              <a:t>Vrstva 1 – </a:t>
            </a:r>
            <a:r>
              <a:rPr lang="en-US" sz="1400" b="0" dirty="0" err="1">
                <a:latin typeface="Bookman Old Style" pitchFamily="18" charset="0"/>
              </a:rPr>
              <a:t>podkladová</a:t>
            </a:r>
            <a:r>
              <a:rPr lang="en-US" sz="1400" b="0" dirty="0">
                <a:latin typeface="Bookman Old Style" pitchFamily="18" charset="0"/>
              </a:rPr>
              <a:t> </a:t>
            </a:r>
            <a:r>
              <a:rPr lang="en-US" sz="1400" b="0" dirty="0" err="1">
                <a:latin typeface="Bookman Old Style" pitchFamily="18" charset="0"/>
              </a:rPr>
              <a:t>vrstva</a:t>
            </a:r>
            <a:r>
              <a:rPr lang="en-US" sz="1400" b="0" dirty="0">
                <a:latin typeface="Bookman Old Style" pitchFamily="18" charset="0"/>
              </a:rPr>
              <a:t> (</a:t>
            </a:r>
            <a:r>
              <a:rPr lang="en-US" sz="1400" b="0" dirty="0" err="1">
                <a:latin typeface="Bookman Old Style" pitchFamily="18" charset="0"/>
              </a:rPr>
              <a:t>křídová</a:t>
            </a:r>
            <a:r>
              <a:rPr lang="en-US" sz="1400" dirty="0">
                <a:latin typeface="Bookman Old Style" pitchFamily="18" charset="0"/>
              </a:rPr>
              <a:t>, </a:t>
            </a:r>
            <a:r>
              <a:rPr lang="en-US" sz="1400" dirty="0" err="1">
                <a:latin typeface="Bookman Old Style" pitchFamily="18" charset="0"/>
              </a:rPr>
              <a:t>hlinková</a:t>
            </a:r>
            <a:r>
              <a:rPr lang="en-US" sz="1400" dirty="0">
                <a:latin typeface="Bookman Old Style" pitchFamily="18" charset="0"/>
              </a:rPr>
              <a:t>)</a:t>
            </a:r>
            <a:endParaRPr lang="cs-CZ" sz="1400" b="0" dirty="0">
              <a:latin typeface="Bookman Old Style" pitchFamily="18" charset="0"/>
            </a:endParaRPr>
          </a:p>
          <a:p>
            <a:pPr marL="2857500" lvl="5" indent="-342900"/>
            <a:r>
              <a:rPr lang="cs-CZ" sz="1400" dirty="0">
                <a:latin typeface="Bookman Old Style" pitchFamily="18" charset="0"/>
              </a:rPr>
              <a:t>Podklad – </a:t>
            </a:r>
            <a:r>
              <a:rPr lang="en-US" sz="1400" dirty="0" err="1">
                <a:latin typeface="Bookman Old Style" pitchFamily="18" charset="0"/>
              </a:rPr>
              <a:t>nejčastěji</a:t>
            </a:r>
            <a:r>
              <a:rPr lang="en-US" sz="1400" dirty="0">
                <a:latin typeface="Bookman Old Style" pitchFamily="18" charset="0"/>
              </a:rPr>
              <a:t> </a:t>
            </a:r>
            <a:r>
              <a:rPr lang="en-US" sz="1400" dirty="0" err="1">
                <a:latin typeface="Bookman Old Style" pitchFamily="18" charset="0"/>
              </a:rPr>
              <a:t>dřevěná</a:t>
            </a:r>
            <a:r>
              <a:rPr lang="en-US" sz="1400" dirty="0">
                <a:latin typeface="Bookman Old Style" pitchFamily="18" charset="0"/>
              </a:rPr>
              <a:t> </a:t>
            </a:r>
            <a:r>
              <a:rPr lang="en-US" sz="1400" dirty="0" err="1">
                <a:latin typeface="Bookman Old Style" pitchFamily="18" charset="0"/>
              </a:rPr>
              <a:t>deska</a:t>
            </a:r>
            <a:r>
              <a:rPr lang="en-US" sz="1400" dirty="0">
                <a:latin typeface="Bookman Old Style" pitchFamily="18" charset="0"/>
              </a:rPr>
              <a:t> </a:t>
            </a:r>
            <a:r>
              <a:rPr lang="en-US" sz="1400" dirty="0" err="1">
                <a:latin typeface="Bookman Old Style" pitchFamily="18" charset="0"/>
              </a:rPr>
              <a:t>nebo</a:t>
            </a:r>
            <a:r>
              <a:rPr lang="en-US" sz="1400" dirty="0">
                <a:latin typeface="Bookman Old Style" pitchFamily="18" charset="0"/>
              </a:rPr>
              <a:t> </a:t>
            </a:r>
            <a:r>
              <a:rPr lang="en-US" sz="1400" dirty="0" err="1">
                <a:latin typeface="Bookman Old Style" pitchFamily="18" charset="0"/>
              </a:rPr>
              <a:t>plátno</a:t>
            </a:r>
            <a:endParaRPr lang="cs-CZ" sz="1400" b="0" dirty="0">
              <a:latin typeface="Bookman Old Style" pitchFamily="18" charset="0"/>
            </a:endParaRPr>
          </a:p>
          <a:p>
            <a:endParaRPr lang="cs-CZ" sz="1800" b="0" dirty="0">
              <a:latin typeface="Bookman Old Style" pitchFamily="18" charset="0"/>
            </a:endParaRPr>
          </a:p>
          <a:p>
            <a:pPr marL="285750" indent="-285750">
              <a:buFont typeface="Arial" pitchFamily="34" charset="0"/>
              <a:buChar char="•"/>
            </a:pPr>
            <a:r>
              <a:rPr lang="cs-CZ" sz="1800" b="0" dirty="0">
                <a:latin typeface="Bookman Old Style" pitchFamily="18" charset="0"/>
              </a:rPr>
              <a:t>heterogenní systém, anorganické i organické materiály </a:t>
            </a:r>
            <a:br>
              <a:rPr lang="cs-CZ" sz="1800" b="0" dirty="0">
                <a:latin typeface="Bookman Old Style" pitchFamily="18" charset="0"/>
              </a:rPr>
            </a:br>
            <a:r>
              <a:rPr lang="cs-CZ" sz="1800" b="0" dirty="0">
                <a:latin typeface="Bookman Old Style" pitchFamily="18" charset="0"/>
              </a:rPr>
              <a:t>--&gt; komplikace při analýzách </a:t>
            </a:r>
          </a:p>
          <a:p>
            <a:endParaRPr lang="cs-CZ" sz="1800" b="0" dirty="0">
              <a:latin typeface="Bookman Old Style" pitchFamily="18" charset="0"/>
            </a:endParaRPr>
          </a:p>
          <a:p>
            <a:pPr marL="342900" indent="-342900">
              <a:buFont typeface="Arial" pitchFamily="34" charset="0"/>
              <a:buChar char="•"/>
            </a:pPr>
            <a:endParaRPr lang="cs-CZ" b="0" dirty="0">
              <a:latin typeface="Bookman Old Style" pitchFamily="18" charset="0"/>
            </a:endParaRPr>
          </a:p>
          <a:p>
            <a:endParaRPr lang="cs-CZ" b="0" dirty="0">
              <a:latin typeface="Bookman Old Style" pitchFamily="18" charset="0"/>
            </a:endParaRPr>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4</a:t>
            </a:fld>
            <a:endParaRPr lang="cs-CZ"/>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r="59492"/>
          <a:stretch/>
        </p:blipFill>
        <p:spPr>
          <a:xfrm>
            <a:off x="909595" y="2276872"/>
            <a:ext cx="2006221" cy="1368152"/>
          </a:xfrm>
          <a:prstGeom prst="rect">
            <a:avLst/>
          </a:prstGeom>
        </p:spPr>
      </p:pic>
      <p:sp>
        <p:nvSpPr>
          <p:cNvPr id="5" name="Obdélník 4"/>
          <p:cNvSpPr/>
          <p:nvPr/>
        </p:nvSpPr>
        <p:spPr>
          <a:xfrm>
            <a:off x="909595" y="3647394"/>
            <a:ext cx="2105063" cy="461665"/>
          </a:xfrm>
          <a:prstGeom prst="rect">
            <a:avLst/>
          </a:prstGeom>
        </p:spPr>
        <p:txBody>
          <a:bodyPr wrap="none">
            <a:spAutoFit/>
          </a:bodyPr>
          <a:lstStyle/>
          <a:p>
            <a:r>
              <a:rPr lang="cs-CZ" sz="1200" b="1" dirty="0" err="1">
                <a:solidFill>
                  <a:schemeClr val="tx2"/>
                </a:solidFill>
                <a:latin typeface="Bookman Old Style" panose="02050604050505020204" pitchFamily="18" charset="0"/>
              </a:rPr>
              <a:t>Fig</a:t>
            </a:r>
            <a:r>
              <a:rPr lang="cs-CZ" sz="1200" b="1" dirty="0">
                <a:solidFill>
                  <a:schemeClr val="tx2"/>
                </a:solidFill>
                <a:latin typeface="Bookman Old Style" panose="02050604050505020204" pitchFamily="18" charset="0"/>
              </a:rPr>
              <a:t>. 1</a:t>
            </a:r>
            <a:r>
              <a:rPr lang="cs-CZ" sz="1200" dirty="0">
                <a:solidFill>
                  <a:schemeClr val="tx2"/>
                </a:solidFill>
                <a:latin typeface="Bookman Old Style" panose="02050604050505020204" pitchFamily="18" charset="0"/>
              </a:rPr>
              <a:t> Schéma struktury </a:t>
            </a:r>
          </a:p>
          <a:p>
            <a:r>
              <a:rPr lang="cs-CZ" sz="1200" dirty="0">
                <a:solidFill>
                  <a:schemeClr val="tx2"/>
                </a:solidFill>
                <a:latin typeface="Bookman Old Style" panose="02050604050505020204" pitchFamily="18" charset="0"/>
              </a:rPr>
              <a:t>malby</a:t>
            </a:r>
          </a:p>
        </p:txBody>
      </p:sp>
    </p:spTree>
    <p:extLst>
      <p:ext uri="{BB962C8B-B14F-4D97-AF65-F5344CB8AC3E}">
        <p14:creationId xmlns:p14="http://schemas.microsoft.com/office/powerpoint/2010/main" val="548115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
        <p:nvSpPr>
          <p:cNvPr id="3" name="Zástupný symbol pro obsah 2"/>
          <p:cNvSpPr>
            <a:spLocks noGrp="1"/>
          </p:cNvSpPr>
          <p:nvPr>
            <p:ph idx="1"/>
          </p:nvPr>
        </p:nvSpPr>
        <p:spPr>
          <a:xfrm>
            <a:off x="467544" y="1412776"/>
            <a:ext cx="8064896" cy="4968552"/>
          </a:xfrm>
        </p:spPr>
        <p:txBody>
          <a:bodyPr>
            <a:normAutofit/>
          </a:bodyPr>
          <a:lstStyle/>
          <a:p>
            <a:r>
              <a:rPr lang="cs-CZ" sz="1800" b="0" dirty="0">
                <a:latin typeface="Bookman Old Style" pitchFamily="18" charset="0"/>
              </a:rPr>
              <a:t>Struktura maleb</a:t>
            </a:r>
          </a:p>
          <a:p>
            <a:pPr marL="342900" indent="-342900">
              <a:buFont typeface="Arial" pitchFamily="34" charset="0"/>
              <a:buChar char="•"/>
            </a:pPr>
            <a:r>
              <a:rPr lang="cs-CZ" sz="1800" b="0" i="1" dirty="0" err="1">
                <a:latin typeface="Bookman Old Style" pitchFamily="18" charset="0"/>
              </a:rPr>
              <a:t>podkresba</a:t>
            </a:r>
            <a:r>
              <a:rPr lang="cs-CZ" sz="1800" b="0" i="1" dirty="0">
                <a:latin typeface="Bookman Old Style" pitchFamily="18" charset="0"/>
              </a:rPr>
              <a:t> (přípravná kresba) </a:t>
            </a:r>
            <a:r>
              <a:rPr lang="cs-CZ" sz="1800" b="0" dirty="0">
                <a:latin typeface="Bookman Old Style" pitchFamily="18" charset="0"/>
              </a:rPr>
              <a:t>= rozvržení kompozice v obrysech, obvykle tužkou, uhlem</a:t>
            </a:r>
            <a:endParaRPr lang="cs-CZ" sz="1800" b="0" i="1" dirty="0">
              <a:latin typeface="Bookman Old Style" pitchFamily="18" charset="0"/>
            </a:endParaRPr>
          </a:p>
          <a:p>
            <a:pPr marL="342900" indent="-342900">
              <a:buFont typeface="Arial" pitchFamily="34" charset="0"/>
              <a:buChar char="•"/>
            </a:pPr>
            <a:r>
              <a:rPr lang="cs-CZ" sz="1800" b="0" i="1" dirty="0" err="1">
                <a:latin typeface="Bookman Old Style" pitchFamily="18" charset="0"/>
              </a:rPr>
              <a:t>pentimenti</a:t>
            </a:r>
            <a:r>
              <a:rPr lang="cs-CZ" sz="1800" b="0" dirty="0">
                <a:latin typeface="Bookman Old Style" pitchFamily="18" charset="0"/>
              </a:rPr>
              <a:t> = změna záměru autora v průběhu práce na obraze, někdy viditelné i ve výsledné verzi, ale často odhalitelné pouze pomocí reflektografických metod</a:t>
            </a:r>
          </a:p>
          <a:p>
            <a:pPr marL="342900" indent="-342900">
              <a:buFont typeface="Arial" pitchFamily="34" charset="0"/>
              <a:buChar char="•"/>
            </a:pPr>
            <a:r>
              <a:rPr lang="cs-CZ" sz="1800" b="0" i="1" dirty="0">
                <a:latin typeface="Bookman Old Style" pitchFamily="18" charset="0"/>
              </a:rPr>
              <a:t>přemalba</a:t>
            </a:r>
            <a:r>
              <a:rPr lang="cs-CZ" sz="1800" b="0" dirty="0">
                <a:latin typeface="Bookman Old Style" pitchFamily="18" charset="0"/>
              </a:rPr>
              <a:t> = odborná (autor, restaurátor) či neodborná (často laická veřejnost)</a:t>
            </a:r>
          </a:p>
          <a:p>
            <a:pPr marL="342900" indent="-342900">
              <a:buFont typeface="Arial" pitchFamily="34" charset="0"/>
              <a:buChar char="•"/>
            </a:pPr>
            <a:r>
              <a:rPr lang="cs-CZ" sz="1800" b="0" i="1" dirty="0">
                <a:latin typeface="Bookman Old Style" pitchFamily="18" charset="0"/>
              </a:rPr>
              <a:t>předchozí restaurátorské zásahy</a:t>
            </a:r>
            <a:r>
              <a:rPr lang="cs-CZ" sz="1800" b="0" dirty="0">
                <a:latin typeface="Bookman Old Style" pitchFamily="18" charset="0"/>
              </a:rPr>
              <a:t> </a:t>
            </a:r>
            <a:r>
              <a:rPr lang="en-US" sz="1800" b="0" dirty="0">
                <a:latin typeface="Bookman Old Style" pitchFamily="18" charset="0"/>
                <a:sym typeface="Wingdings" panose="05000000000000000000" pitchFamily="2" charset="2"/>
              </a:rPr>
              <a:t></a:t>
            </a:r>
            <a:r>
              <a:rPr lang="cs-CZ" sz="1800" b="0" dirty="0">
                <a:latin typeface="Bookman Old Style" pitchFamily="18" charset="0"/>
              </a:rPr>
              <a:t> zdařilé či nezdařilé</a:t>
            </a:r>
          </a:p>
          <a:p>
            <a:endParaRPr lang="en-US" sz="1800" b="0" dirty="0">
              <a:latin typeface="Bookman Old Style" pitchFamily="18" charset="0"/>
            </a:endParaRPr>
          </a:p>
          <a:p>
            <a:endParaRPr lang="en-US" sz="1800" b="0" dirty="0">
              <a:latin typeface="Bookman Old Style" pitchFamily="18" charset="0"/>
            </a:endParaRPr>
          </a:p>
          <a:p>
            <a:r>
              <a:rPr lang="en-US" sz="1800" b="0" dirty="0" err="1">
                <a:latin typeface="Bookman Old Style" pitchFamily="18" charset="0"/>
              </a:rPr>
              <a:t>Příklad</a:t>
            </a:r>
            <a:r>
              <a:rPr lang="en-US" sz="1800" b="0" dirty="0">
                <a:latin typeface="Bookman Old Style" pitchFamily="18" charset="0"/>
              </a:rPr>
              <a:t>: </a:t>
            </a:r>
            <a:r>
              <a:rPr lang="en-US" sz="1600" b="0" cap="small" dirty="0">
                <a:solidFill>
                  <a:schemeClr val="tx2"/>
                </a:solidFill>
                <a:latin typeface="Bookman Old Style" pitchFamily="18" charset="0"/>
                <a:hlinkClick r:id="rId2">
                  <a:extLst>
                    <a:ext uri="{A12FA001-AC4F-418D-AE19-62706E023703}">
                      <ahyp:hlinkClr xmlns:ahyp="http://schemas.microsoft.com/office/drawing/2018/hyperlinkcolor" val="tx"/>
                    </a:ext>
                  </a:extLst>
                </a:hlinkClick>
              </a:rPr>
              <a:t>https://www.nationalgallery.org.uk/upload/pdf/billinge_campbell1995.pdf</a:t>
            </a:r>
            <a:endParaRPr lang="en-US" sz="1600" b="0" cap="small" dirty="0">
              <a:solidFill>
                <a:schemeClr val="tx2"/>
              </a:solidFill>
              <a:latin typeface="Bookman Old Style" pitchFamily="18" charset="0"/>
            </a:endParaRPr>
          </a:p>
          <a:p>
            <a:endParaRPr lang="cs-CZ" sz="1800" b="0" dirty="0">
              <a:latin typeface="Bookman Old Style" pitchFamily="18" charset="0"/>
            </a:endParaRPr>
          </a:p>
          <a:p>
            <a:pPr marL="342900" indent="-342900">
              <a:buFont typeface="Arial" pitchFamily="34" charset="0"/>
              <a:buChar char="•"/>
            </a:pPr>
            <a:endParaRPr lang="cs-CZ" b="0" dirty="0">
              <a:latin typeface="Bookman Old Style" pitchFamily="18" charset="0"/>
            </a:endParaRPr>
          </a:p>
          <a:p>
            <a:endParaRPr lang="cs-CZ" b="0" dirty="0">
              <a:latin typeface="Bookman Old Style" pitchFamily="18" charset="0"/>
            </a:endParaRPr>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5</a:t>
            </a:fld>
            <a:endParaRPr lang="cs-CZ"/>
          </a:p>
        </p:txBody>
      </p:sp>
    </p:spTree>
    <p:extLst>
      <p:ext uri="{BB962C8B-B14F-4D97-AF65-F5344CB8AC3E}">
        <p14:creationId xmlns:p14="http://schemas.microsoft.com/office/powerpoint/2010/main" val="2074025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dirty="0">
                <a:latin typeface="Bookman Old Style" pitchFamily="18" charset="0"/>
              </a:rPr>
              <a:t>kolorimetrie – sledování barevné změny</a:t>
            </a:r>
          </a:p>
          <a:p>
            <a:pPr lvl="1" indent="0">
              <a:buNone/>
            </a:pPr>
            <a:endParaRPr lang="cs-CZ" sz="1500" dirty="0">
              <a:latin typeface="Bookman Old Style" pitchFamily="18" charset="0"/>
            </a:endParaRPr>
          </a:p>
        </p:txBody>
      </p:sp>
      <p:pic>
        <p:nvPicPr>
          <p:cNvPr id="9" name="Obrázek 1026"/>
          <p:cNvPicPr>
            <a:picLocks noChangeAspect="1"/>
          </p:cNvPicPr>
          <p:nvPr/>
        </p:nvPicPr>
        <p:blipFill rotWithShape="1">
          <a:blip r:embed="rId2">
            <a:extLst>
              <a:ext uri="{28A0092B-C50C-407E-A947-70E740481C1C}">
                <a14:useLocalDpi xmlns:a14="http://schemas.microsoft.com/office/drawing/2010/main" val="0"/>
              </a:ext>
            </a:extLst>
          </a:blip>
          <a:srcRect l="43838" r="5698"/>
          <a:stretch/>
        </p:blipFill>
        <p:spPr>
          <a:xfrm>
            <a:off x="107504" y="2548945"/>
            <a:ext cx="2958928" cy="2608431"/>
          </a:xfrm>
          <a:prstGeom prst="rect">
            <a:avLst/>
          </a:prstGeom>
          <a:ln w="38100">
            <a:noFill/>
          </a:ln>
        </p:spPr>
      </p:pic>
      <mc:AlternateContent xmlns:mc="http://schemas.openxmlformats.org/markup-compatibility/2006" xmlns:a14="http://schemas.microsoft.com/office/drawing/2010/main">
        <mc:Choice Requires="a14">
          <p:sp>
            <p:nvSpPr>
              <p:cNvPr id="10" name="TextovéPole 67"/>
              <p:cNvSpPr txBox="1"/>
              <p:nvPr/>
            </p:nvSpPr>
            <p:spPr>
              <a:xfrm>
                <a:off x="3066432" y="2548945"/>
                <a:ext cx="5826048" cy="2360262"/>
              </a:xfrm>
              <a:prstGeom prst="rect">
                <a:avLst/>
              </a:prstGeom>
              <a:noFill/>
              <a:ln>
                <a:noFill/>
              </a:ln>
            </p:spPr>
            <p:txBody>
              <a:bodyPr wrap="square" lIns="180000" rtlCol="0">
                <a:spAutoFit/>
              </a:bodyPr>
              <a:lstStyle/>
              <a:p>
                <a:r>
                  <a:rPr lang="cs-CZ" sz="1600" dirty="0">
                    <a:latin typeface="Bookman Old Style" pitchFamily="18" charset="0"/>
                  </a:rPr>
                  <a:t>Koordináta </a:t>
                </a:r>
                <a:r>
                  <a:rPr lang="cs-CZ" sz="1600" b="1" dirty="0">
                    <a:latin typeface="Bookman Old Style" pitchFamily="18" charset="0"/>
                  </a:rPr>
                  <a:t>L* </a:t>
                </a:r>
                <a:r>
                  <a:rPr lang="cs-CZ" sz="1600" dirty="0">
                    <a:latin typeface="Bookman Old Style" pitchFamily="18" charset="0"/>
                  </a:rPr>
                  <a:t>spojena se světlostí objektu ve škále od </a:t>
                </a:r>
                <a:r>
                  <a:rPr lang="cs-CZ" sz="1600" b="1" dirty="0">
                    <a:latin typeface="Bookman Old Style" pitchFamily="18" charset="0"/>
                  </a:rPr>
                  <a:t>0 (černá)</a:t>
                </a:r>
                <a:r>
                  <a:rPr lang="cs-CZ" sz="1600" dirty="0">
                    <a:latin typeface="Bookman Old Style" pitchFamily="18" charset="0"/>
                  </a:rPr>
                  <a:t> do </a:t>
                </a:r>
                <a:r>
                  <a:rPr lang="cs-CZ" sz="1600" b="1" dirty="0">
                    <a:latin typeface="Bookman Old Style" pitchFamily="18" charset="0"/>
                  </a:rPr>
                  <a:t>100 (bílá)</a:t>
                </a:r>
              </a:p>
              <a:p>
                <a:endParaRPr lang="cs-CZ" sz="1600" dirty="0">
                  <a:latin typeface="Bookman Old Style" pitchFamily="18" charset="0"/>
                </a:endParaRPr>
              </a:p>
              <a:p>
                <a:r>
                  <a:rPr lang="cs-CZ" sz="1600" dirty="0">
                    <a:latin typeface="Bookman Old Style" pitchFamily="18" charset="0"/>
                  </a:rPr>
                  <a:t>Koordináta </a:t>
                </a:r>
                <a:r>
                  <a:rPr lang="cs-CZ" sz="1600" b="1" dirty="0">
                    <a:latin typeface="Bookman Old Style" pitchFamily="18" charset="0"/>
                  </a:rPr>
                  <a:t>a* </a:t>
                </a:r>
                <a:r>
                  <a:rPr lang="cs-CZ" sz="1600" dirty="0">
                    <a:latin typeface="Bookman Old Style" pitchFamily="18" charset="0"/>
                  </a:rPr>
                  <a:t>ve škále od </a:t>
                </a:r>
                <a:r>
                  <a:rPr lang="cs-CZ" sz="1600" b="1" dirty="0">
                    <a:latin typeface="Bookman Old Style" pitchFamily="18" charset="0"/>
                  </a:rPr>
                  <a:t>–a* (zelená)</a:t>
                </a:r>
                <a:r>
                  <a:rPr lang="cs-CZ" sz="1600" dirty="0">
                    <a:latin typeface="Bookman Old Style" pitchFamily="18" charset="0"/>
                  </a:rPr>
                  <a:t> do </a:t>
                </a:r>
                <a:r>
                  <a:rPr lang="cs-CZ" sz="1600" b="1" dirty="0">
                    <a:latin typeface="Bookman Old Style" pitchFamily="18" charset="0"/>
                  </a:rPr>
                  <a:t>+a* (červená)</a:t>
                </a:r>
              </a:p>
              <a:p>
                <a:endParaRPr lang="cs-CZ" sz="1600" dirty="0">
                  <a:latin typeface="Bookman Old Style" pitchFamily="18" charset="0"/>
                </a:endParaRPr>
              </a:p>
              <a:p>
                <a:r>
                  <a:rPr lang="cs-CZ" sz="1600" dirty="0">
                    <a:latin typeface="Bookman Old Style" pitchFamily="18" charset="0"/>
                  </a:rPr>
                  <a:t>Koordináta </a:t>
                </a:r>
                <a:r>
                  <a:rPr lang="cs-CZ" sz="1600" b="1" dirty="0">
                    <a:latin typeface="Bookman Old Style" pitchFamily="18" charset="0"/>
                  </a:rPr>
                  <a:t>b* </a:t>
                </a:r>
                <a:r>
                  <a:rPr lang="cs-CZ" sz="1600" dirty="0">
                    <a:latin typeface="Bookman Old Style" pitchFamily="18" charset="0"/>
                  </a:rPr>
                  <a:t>ve škále od </a:t>
                </a:r>
                <a:r>
                  <a:rPr lang="cs-CZ" sz="1600" b="1" dirty="0">
                    <a:latin typeface="Bookman Old Style" pitchFamily="18" charset="0"/>
                  </a:rPr>
                  <a:t>–b* (modrá) </a:t>
                </a:r>
                <a:r>
                  <a:rPr lang="cs-CZ" sz="1600" dirty="0">
                    <a:latin typeface="Bookman Old Style" pitchFamily="18" charset="0"/>
                  </a:rPr>
                  <a:t>do </a:t>
                </a:r>
                <a:r>
                  <a:rPr lang="cs-CZ" sz="1600" b="1" dirty="0">
                    <a:latin typeface="Bookman Old Style" pitchFamily="18" charset="0"/>
                  </a:rPr>
                  <a:t>+b* (žlutá)</a:t>
                </a:r>
              </a:p>
              <a:p>
                <a:endParaRPr lang="cs-CZ" sz="1600" dirty="0">
                  <a:latin typeface="Bookman Old Style" pitchFamily="18" charset="0"/>
                </a:endParaRPr>
              </a:p>
              <a:p>
                <a:r>
                  <a:rPr lang="cs-CZ" sz="1600" dirty="0">
                    <a:latin typeface="Bookman Old Style" pitchFamily="18" charset="0"/>
                  </a:rPr>
                  <a:t>Celková barevná změna: </a:t>
                </a:r>
                <a14:m>
                  <m:oMath xmlns:m="http://schemas.openxmlformats.org/officeDocument/2006/math">
                    <m:r>
                      <a:rPr lang="en-GB" sz="1600" b="1" i="1">
                        <a:ln>
                          <a:noFill/>
                        </a:ln>
                        <a:solidFill>
                          <a:schemeClr val="tx1"/>
                        </a:solidFill>
                        <a:latin typeface="Cambria Math"/>
                      </a:rPr>
                      <m:t>∆</m:t>
                    </m:r>
                    <m:r>
                      <a:rPr lang="en-GB" sz="1600" b="1" i="1">
                        <a:ln>
                          <a:noFill/>
                        </a:ln>
                        <a:solidFill>
                          <a:schemeClr val="tx1"/>
                        </a:solidFill>
                        <a:latin typeface="Cambria Math"/>
                      </a:rPr>
                      <m:t>𝑬</m:t>
                    </m:r>
                    <m:r>
                      <a:rPr lang="en-GB" sz="1600" b="1" i="1">
                        <a:ln>
                          <a:noFill/>
                        </a:ln>
                        <a:solidFill>
                          <a:schemeClr val="tx1"/>
                        </a:solidFill>
                        <a:latin typeface="Cambria Math"/>
                      </a:rPr>
                      <m:t>=</m:t>
                    </m:r>
                    <m:sSub>
                      <m:sSubPr>
                        <m:ctrlPr>
                          <a:rPr lang="cs-CZ" sz="1600" b="1" i="1">
                            <a:ln>
                              <a:noFill/>
                            </a:ln>
                            <a:solidFill>
                              <a:schemeClr val="tx1"/>
                            </a:solidFill>
                            <a:latin typeface="Cambria Math" panose="02040503050406030204" pitchFamily="18" charset="0"/>
                          </a:rPr>
                        </m:ctrlPr>
                      </m:sSubPr>
                      <m:e>
                        <m:r>
                          <a:rPr lang="en-GB" sz="1600" b="1" i="1">
                            <a:ln>
                              <a:noFill/>
                            </a:ln>
                            <a:solidFill>
                              <a:schemeClr val="tx1"/>
                            </a:solidFill>
                            <a:latin typeface="Cambria Math"/>
                          </a:rPr>
                          <m:t>𝑬</m:t>
                        </m:r>
                      </m:e>
                      <m:sub>
                        <m:r>
                          <a:rPr lang="en-GB" sz="1600" b="1" i="1">
                            <a:ln>
                              <a:noFill/>
                            </a:ln>
                            <a:solidFill>
                              <a:schemeClr val="tx1"/>
                            </a:solidFill>
                            <a:latin typeface="Cambria Math"/>
                          </a:rPr>
                          <m:t>𝟐</m:t>
                        </m:r>
                      </m:sub>
                    </m:sSub>
                    <m:r>
                      <a:rPr lang="en-GB" sz="1600" b="1" i="1">
                        <a:ln>
                          <a:noFill/>
                        </a:ln>
                        <a:solidFill>
                          <a:schemeClr val="tx1"/>
                        </a:solidFill>
                        <a:latin typeface="Cambria Math"/>
                      </a:rPr>
                      <m:t>−</m:t>
                    </m:r>
                    <m:sSub>
                      <m:sSubPr>
                        <m:ctrlPr>
                          <a:rPr lang="cs-CZ" sz="1600" b="1" i="1">
                            <a:ln>
                              <a:noFill/>
                            </a:ln>
                            <a:solidFill>
                              <a:schemeClr val="tx1"/>
                            </a:solidFill>
                            <a:latin typeface="Cambria Math" panose="02040503050406030204" pitchFamily="18" charset="0"/>
                          </a:rPr>
                        </m:ctrlPr>
                      </m:sSubPr>
                      <m:e>
                        <m:r>
                          <a:rPr lang="en-GB" sz="1600" b="1" i="1">
                            <a:ln>
                              <a:noFill/>
                            </a:ln>
                            <a:solidFill>
                              <a:schemeClr val="tx1"/>
                            </a:solidFill>
                            <a:latin typeface="Cambria Math"/>
                          </a:rPr>
                          <m:t>𝑬</m:t>
                        </m:r>
                      </m:e>
                      <m:sub>
                        <m:r>
                          <a:rPr lang="en-GB" sz="1600" b="1" i="1">
                            <a:ln>
                              <a:noFill/>
                            </a:ln>
                            <a:solidFill>
                              <a:schemeClr val="tx1"/>
                            </a:solidFill>
                            <a:latin typeface="Cambria Math"/>
                          </a:rPr>
                          <m:t>𝟏</m:t>
                        </m:r>
                      </m:sub>
                    </m:sSub>
                    <m:r>
                      <a:rPr lang="en-GB" sz="1600" b="1" i="1">
                        <a:ln>
                          <a:noFill/>
                        </a:ln>
                        <a:solidFill>
                          <a:schemeClr val="tx1"/>
                        </a:solidFill>
                        <a:latin typeface="Cambria Math"/>
                      </a:rPr>
                      <m:t>=</m:t>
                    </m:r>
                    <m:rad>
                      <m:radPr>
                        <m:degHide m:val="on"/>
                        <m:ctrlPr>
                          <a:rPr lang="cs-CZ" sz="1600" b="1" i="1">
                            <a:ln>
                              <a:noFill/>
                            </a:ln>
                            <a:solidFill>
                              <a:schemeClr val="tx1"/>
                            </a:solidFill>
                            <a:latin typeface="Cambria Math" panose="02040503050406030204" pitchFamily="18" charset="0"/>
                          </a:rPr>
                        </m:ctrlPr>
                      </m:radPr>
                      <m:deg/>
                      <m:e>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𝑳</m:t>
                                    </m:r>
                                  </m:e>
                                  <m:sub>
                                    <m:r>
                                      <a:rPr lang="en-GB" sz="1600" b="1" i="1">
                                        <a:ln>
                                          <a:noFill/>
                                        </a:ln>
                                        <a:solidFill>
                                          <a:schemeClr val="tx1"/>
                                        </a:solidFill>
                                        <a:latin typeface="Cambria Math"/>
                                      </a:rPr>
                                      <m:t>𝟐</m:t>
                                    </m:r>
                                  </m:sub>
                                  <m:sup>
                                    <m:r>
                                      <a:rPr lang="en-GB" sz="1600" b="1" i="1">
                                        <a:ln>
                                          <a:noFill/>
                                        </a:ln>
                                        <a:solidFill>
                                          <a:schemeClr val="tx1"/>
                                        </a:solidFill>
                                        <a:latin typeface="Cambria Math"/>
                                      </a:rPr>
                                      <m:t>∗</m:t>
                                    </m:r>
                                  </m:sup>
                                </m:sSubSup>
                                <m:r>
                                  <a:rPr lang="en-GB" sz="1600" b="1" i="1">
                                    <a:ln>
                                      <a:noFill/>
                                    </a:ln>
                                    <a:solidFill>
                                      <a:schemeClr val="tx1"/>
                                    </a:solidFill>
                                    <a:latin typeface="Cambria Math"/>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𝑳</m:t>
                                    </m:r>
                                  </m:e>
                                  <m:sub>
                                    <m:r>
                                      <a:rPr lang="en-GB" sz="1600" b="1" i="1">
                                        <a:ln>
                                          <a:noFill/>
                                        </a:ln>
                                        <a:solidFill>
                                          <a:schemeClr val="tx1"/>
                                        </a:solidFill>
                                        <a:latin typeface="Cambria Math"/>
                                      </a:rPr>
                                      <m:t>𝟏</m:t>
                                    </m:r>
                                  </m:sub>
                                  <m:sup>
                                    <m:r>
                                      <a:rPr lang="en-GB" sz="1600" b="1" i="1">
                                        <a:ln>
                                          <a:noFill/>
                                        </a:ln>
                                        <a:solidFill>
                                          <a:schemeClr val="tx1"/>
                                        </a:solidFill>
                                        <a:latin typeface="Cambria Math"/>
                                      </a:rPr>
                                      <m:t>∗</m:t>
                                    </m:r>
                                  </m:sup>
                                </m:sSubSup>
                              </m:e>
                            </m:d>
                          </m:e>
                          <m:sup>
                            <m:r>
                              <a:rPr lang="en-GB" sz="1600" b="1" i="1">
                                <a:ln>
                                  <a:noFill/>
                                </a:ln>
                                <a:solidFill>
                                  <a:schemeClr val="tx1"/>
                                </a:solidFill>
                                <a:latin typeface="Cambria Math"/>
                              </a:rPr>
                              <m:t>𝟐</m:t>
                            </m:r>
                          </m:sup>
                        </m:sSup>
                        <m:r>
                          <a:rPr lang="en-GB" sz="1600" b="1" i="1">
                            <a:ln>
                              <a:noFill/>
                            </a:ln>
                            <a:solidFill>
                              <a:schemeClr val="tx1"/>
                            </a:solidFill>
                            <a:latin typeface="Cambria Math"/>
                          </a:rPr>
                          <m:t>+</m:t>
                        </m:r>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𝒂</m:t>
                                    </m:r>
                                  </m:e>
                                  <m:sub>
                                    <m:r>
                                      <a:rPr lang="en-GB" sz="1600" b="1" i="1">
                                        <a:ln>
                                          <a:noFill/>
                                        </a:ln>
                                        <a:solidFill>
                                          <a:schemeClr val="tx1"/>
                                        </a:solidFill>
                                        <a:latin typeface="Cambria Math"/>
                                      </a:rPr>
                                      <m:t>𝟐</m:t>
                                    </m:r>
                                  </m:sub>
                                  <m:sup>
                                    <m:r>
                                      <a:rPr lang="en-GB" sz="1600" b="1" i="1">
                                        <a:ln>
                                          <a:noFill/>
                                        </a:ln>
                                        <a:solidFill>
                                          <a:schemeClr val="tx1"/>
                                        </a:solidFill>
                                        <a:latin typeface="Cambria Math"/>
                                      </a:rPr>
                                      <m:t>∗</m:t>
                                    </m:r>
                                  </m:sup>
                                </m:sSubSup>
                                <m:r>
                                  <a:rPr lang="en-GB" sz="1600" b="1" i="1">
                                    <a:ln>
                                      <a:noFill/>
                                    </a:ln>
                                    <a:solidFill>
                                      <a:schemeClr val="tx1"/>
                                    </a:solidFill>
                                    <a:latin typeface="Cambria Math"/>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𝒂</m:t>
                                    </m:r>
                                  </m:e>
                                  <m:sub>
                                    <m:r>
                                      <a:rPr lang="en-GB" sz="1600" b="1" i="1">
                                        <a:ln>
                                          <a:noFill/>
                                        </a:ln>
                                        <a:solidFill>
                                          <a:schemeClr val="tx1"/>
                                        </a:solidFill>
                                        <a:latin typeface="Cambria Math"/>
                                      </a:rPr>
                                      <m:t>𝟏</m:t>
                                    </m:r>
                                  </m:sub>
                                  <m:sup>
                                    <m:r>
                                      <a:rPr lang="en-GB" sz="1600" b="1" i="1">
                                        <a:ln>
                                          <a:noFill/>
                                        </a:ln>
                                        <a:solidFill>
                                          <a:schemeClr val="tx1"/>
                                        </a:solidFill>
                                        <a:latin typeface="Cambria Math"/>
                                      </a:rPr>
                                      <m:t>∗</m:t>
                                    </m:r>
                                  </m:sup>
                                </m:sSubSup>
                              </m:e>
                            </m:d>
                          </m:e>
                          <m:sup>
                            <m:r>
                              <a:rPr lang="en-GB" sz="1600" b="1" i="1">
                                <a:ln>
                                  <a:noFill/>
                                </a:ln>
                                <a:solidFill>
                                  <a:schemeClr val="tx1"/>
                                </a:solidFill>
                                <a:latin typeface="Cambria Math"/>
                              </a:rPr>
                              <m:t>𝟐</m:t>
                            </m:r>
                          </m:sup>
                        </m:sSup>
                        <m:r>
                          <a:rPr lang="en-GB" sz="1600" b="1" i="1">
                            <a:ln>
                              <a:noFill/>
                            </a:ln>
                            <a:solidFill>
                              <a:schemeClr val="tx1"/>
                            </a:solidFill>
                            <a:latin typeface="Cambria Math"/>
                          </a:rPr>
                          <m:t>+ </m:t>
                        </m:r>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𝒃</m:t>
                                    </m:r>
                                  </m:e>
                                  <m:sub>
                                    <m:r>
                                      <a:rPr lang="en-GB" sz="1600" b="1" i="1">
                                        <a:ln>
                                          <a:noFill/>
                                        </a:ln>
                                        <a:solidFill>
                                          <a:schemeClr val="tx1"/>
                                        </a:solidFill>
                                        <a:latin typeface="Cambria Math"/>
                                      </a:rPr>
                                      <m:t>𝟐</m:t>
                                    </m:r>
                                  </m:sub>
                                  <m:sup>
                                    <m:r>
                                      <a:rPr lang="en-GB" sz="1600" b="1" i="1">
                                        <a:ln>
                                          <a:noFill/>
                                        </a:ln>
                                        <a:solidFill>
                                          <a:schemeClr val="tx1"/>
                                        </a:solidFill>
                                        <a:latin typeface="Cambria Math"/>
                                      </a:rPr>
                                      <m:t>∗</m:t>
                                    </m:r>
                                  </m:sup>
                                </m:sSubSup>
                                <m:r>
                                  <a:rPr lang="en-GB" sz="1600" b="1" i="1">
                                    <a:ln>
                                      <a:noFill/>
                                    </a:ln>
                                    <a:solidFill>
                                      <a:schemeClr val="tx1"/>
                                    </a:solidFill>
                                    <a:latin typeface="Cambria Math"/>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a:rPr>
                                      <m:t>𝒃</m:t>
                                    </m:r>
                                  </m:e>
                                  <m:sub>
                                    <m:r>
                                      <a:rPr lang="en-GB" sz="1600" b="1" i="1">
                                        <a:ln>
                                          <a:noFill/>
                                        </a:ln>
                                        <a:solidFill>
                                          <a:schemeClr val="tx1"/>
                                        </a:solidFill>
                                        <a:latin typeface="Cambria Math"/>
                                      </a:rPr>
                                      <m:t>𝟏</m:t>
                                    </m:r>
                                  </m:sub>
                                  <m:sup>
                                    <m:r>
                                      <a:rPr lang="en-GB" sz="1600" b="1" i="1">
                                        <a:ln>
                                          <a:noFill/>
                                        </a:ln>
                                        <a:solidFill>
                                          <a:schemeClr val="tx1"/>
                                        </a:solidFill>
                                        <a:latin typeface="Cambria Math"/>
                                      </a:rPr>
                                      <m:t>∗</m:t>
                                    </m:r>
                                  </m:sup>
                                </m:sSubSup>
                              </m:e>
                            </m:d>
                          </m:e>
                          <m:sup>
                            <m:r>
                              <a:rPr lang="en-GB" sz="1600" b="1" i="1">
                                <a:ln>
                                  <a:noFill/>
                                </a:ln>
                                <a:solidFill>
                                  <a:schemeClr val="tx1"/>
                                </a:solidFill>
                                <a:latin typeface="Cambria Math"/>
                              </a:rPr>
                              <m:t>𝟐</m:t>
                            </m:r>
                          </m:sup>
                        </m:sSup>
                      </m:e>
                    </m:rad>
                  </m:oMath>
                </a14:m>
                <a:endParaRPr lang="cs-CZ" sz="1400" b="1" dirty="0">
                  <a:ln>
                    <a:noFill/>
                  </a:ln>
                  <a:solidFill>
                    <a:schemeClr val="tx1"/>
                  </a:solidFill>
                  <a:latin typeface="Bookman Old Style" panose="02050604050505020204" pitchFamily="18" charset="0"/>
                </a:endParaRPr>
              </a:p>
            </p:txBody>
          </p:sp>
        </mc:Choice>
        <mc:Fallback xmlns="">
          <p:sp>
            <p:nvSpPr>
              <p:cNvPr id="10" name="TextovéPole 67"/>
              <p:cNvSpPr txBox="1">
                <a:spLocks noRot="1" noChangeAspect="1" noMove="1" noResize="1" noEditPoints="1" noAdjustHandles="1" noChangeArrowheads="1" noChangeShapeType="1" noTextEdit="1"/>
              </p:cNvSpPr>
              <p:nvPr/>
            </p:nvSpPr>
            <p:spPr>
              <a:xfrm>
                <a:off x="3066432" y="2548945"/>
                <a:ext cx="5826048" cy="2360262"/>
              </a:xfrm>
              <a:prstGeom prst="rect">
                <a:avLst/>
              </a:prstGeom>
              <a:blipFill rotWithShape="1">
                <a:blip r:embed="rId3"/>
                <a:stretch>
                  <a:fillRect t="-775"/>
                </a:stretch>
              </a:blipFill>
              <a:ln>
                <a:noFill/>
              </a:ln>
            </p:spPr>
            <p:txBody>
              <a:bodyPr/>
              <a:lstStyle/>
              <a:p>
                <a:r>
                  <a:rPr lang="en-US">
                    <a:noFill/>
                  </a:rPr>
                  <a:t> </a:t>
                </a:r>
              </a:p>
            </p:txBody>
          </p:sp>
        </mc:Fallback>
      </mc:AlternateContent>
      <p:sp>
        <p:nvSpPr>
          <p:cNvPr id="2" name="Zástupný symbol pro číslo snímku 1"/>
          <p:cNvSpPr>
            <a:spLocks noGrp="1"/>
          </p:cNvSpPr>
          <p:nvPr>
            <p:ph type="sldNum" sz="quarter" idx="12"/>
          </p:nvPr>
        </p:nvSpPr>
        <p:spPr/>
        <p:txBody>
          <a:bodyPr/>
          <a:lstStyle/>
          <a:p>
            <a:fld id="{AC57A5DF-1266-40EA-9282-1E66B9DE06C0}" type="slidenum">
              <a:rPr lang="cs-CZ" smtClean="0"/>
              <a:t>6</a:t>
            </a:fld>
            <a:endParaRPr lang="cs-CZ"/>
          </a:p>
        </p:txBody>
      </p:sp>
      <p:sp>
        <p:nvSpPr>
          <p:cNvPr id="4" name="TextovéPole 3"/>
          <p:cNvSpPr txBox="1"/>
          <p:nvPr/>
        </p:nvSpPr>
        <p:spPr>
          <a:xfrm>
            <a:off x="180172" y="5157376"/>
            <a:ext cx="3118161" cy="307777"/>
          </a:xfrm>
          <a:prstGeom prst="rect">
            <a:avLst/>
          </a:prstGeom>
          <a:noFill/>
        </p:spPr>
        <p:txBody>
          <a:bodyPr wrap="none" rtlCol="0">
            <a:spAutoFit/>
          </a:bodyPr>
          <a:lstStyle/>
          <a:p>
            <a:r>
              <a:rPr lang="cs-CZ" sz="1400" b="1" dirty="0" err="1">
                <a:solidFill>
                  <a:schemeClr val="tx2"/>
                </a:solidFill>
                <a:latin typeface="Bookman Old Style" panose="02050604050505020204" pitchFamily="18" charset="0"/>
              </a:rPr>
              <a:t>Fig</a:t>
            </a:r>
            <a:r>
              <a:rPr lang="cs-CZ" sz="1400" b="1" dirty="0">
                <a:solidFill>
                  <a:schemeClr val="tx2"/>
                </a:solidFill>
                <a:latin typeface="Bookman Old Style" panose="02050604050505020204" pitchFamily="18" charset="0"/>
              </a:rPr>
              <a:t>. 2</a:t>
            </a:r>
            <a:r>
              <a:rPr lang="cs-CZ" sz="1400" dirty="0">
                <a:solidFill>
                  <a:schemeClr val="tx2"/>
                </a:solidFill>
                <a:latin typeface="Bookman Old Style" panose="02050604050505020204" pitchFamily="18" charset="0"/>
              </a:rPr>
              <a:t> Barevný prostor CIEL*a*b*</a:t>
            </a:r>
          </a:p>
        </p:txBody>
      </p:sp>
      <p:sp>
        <p:nvSpPr>
          <p:cNvPr id="17"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Tree>
    <p:extLst>
      <p:ext uri="{BB962C8B-B14F-4D97-AF65-F5344CB8AC3E}">
        <p14:creationId xmlns:p14="http://schemas.microsoft.com/office/powerpoint/2010/main" val="2891163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b="0" dirty="0">
                <a:latin typeface="Bookman Old Style" pitchFamily="18" charset="0"/>
              </a:rPr>
              <a:t>VIS/NIR reflexní spektrometrie</a:t>
            </a:r>
          </a:p>
          <a:p>
            <a:pPr marL="800100" lvl="1" indent="-342900"/>
            <a:endParaRPr lang="cs-CZ" sz="1500" dirty="0">
              <a:latin typeface="Bookman Old Style" pitchFamily="18" charset="0"/>
            </a:endParaRPr>
          </a:p>
          <a:p>
            <a:pPr marL="742950" lvl="1" indent="-285750">
              <a:buFont typeface="Wingdings" pitchFamily="2" charset="2"/>
              <a:buChar char="§"/>
            </a:pPr>
            <a:r>
              <a:rPr lang="cs-CZ" sz="1600" i="1" dirty="0">
                <a:latin typeface="Bookman Old Style" pitchFamily="18" charset="0"/>
              </a:rPr>
              <a:t>FORS = </a:t>
            </a:r>
            <a:r>
              <a:rPr lang="cs-CZ" sz="1600" i="1" dirty="0" err="1">
                <a:latin typeface="Bookman Old Style" pitchFamily="18" charset="0"/>
              </a:rPr>
              <a:t>fibre</a:t>
            </a:r>
            <a:r>
              <a:rPr lang="cs-CZ" sz="1600" i="1" dirty="0">
                <a:latin typeface="Bookman Old Style" pitchFamily="18" charset="0"/>
              </a:rPr>
              <a:t> </a:t>
            </a:r>
            <a:r>
              <a:rPr lang="cs-CZ" sz="1600" i="1" dirty="0" err="1">
                <a:latin typeface="Bookman Old Style" pitchFamily="18" charset="0"/>
              </a:rPr>
              <a:t>optics</a:t>
            </a:r>
            <a:r>
              <a:rPr lang="cs-CZ" sz="1600" i="1" dirty="0">
                <a:latin typeface="Bookman Old Style" pitchFamily="18" charset="0"/>
              </a:rPr>
              <a:t> </a:t>
            </a:r>
            <a:r>
              <a:rPr lang="cs-CZ" sz="1600" i="1" dirty="0" err="1">
                <a:latin typeface="Bookman Old Style" pitchFamily="18" charset="0"/>
              </a:rPr>
              <a:t>reflectance</a:t>
            </a:r>
            <a:r>
              <a:rPr lang="cs-CZ" sz="1600" i="1" dirty="0">
                <a:latin typeface="Bookman Old Style" pitchFamily="18" charset="0"/>
              </a:rPr>
              <a:t> </a:t>
            </a:r>
            <a:r>
              <a:rPr lang="cs-CZ" sz="1600" i="1" dirty="0" err="1">
                <a:latin typeface="Bookman Old Style" pitchFamily="18" charset="0"/>
              </a:rPr>
              <a:t>spectroscopy</a:t>
            </a:r>
            <a:endParaRPr lang="cs-CZ" sz="1600" i="1" dirty="0">
              <a:latin typeface="Bookman Old Style" pitchFamily="18" charset="0"/>
            </a:endParaRPr>
          </a:p>
          <a:p>
            <a:pPr marL="742950" lvl="1" indent="-285750">
              <a:buFont typeface="Wingdings" pitchFamily="2" charset="2"/>
              <a:buChar char="§"/>
            </a:pPr>
            <a:r>
              <a:rPr lang="cs-CZ" sz="1600" dirty="0">
                <a:latin typeface="Bookman Old Style" pitchFamily="18" charset="0"/>
              </a:rPr>
              <a:t>bodová analýza (ploška o průměru cca 3 mm)</a:t>
            </a:r>
          </a:p>
          <a:p>
            <a:pPr marL="742950" lvl="1" indent="-285750">
              <a:buFont typeface="Wingdings" pitchFamily="2" charset="2"/>
              <a:buChar char="§"/>
            </a:pPr>
            <a:r>
              <a:rPr lang="cs-CZ" sz="1600" dirty="0">
                <a:latin typeface="Bookman Old Style" pitchFamily="18" charset="0"/>
              </a:rPr>
              <a:t>výsledkem měření je </a:t>
            </a:r>
            <a:r>
              <a:rPr lang="cs-CZ" sz="1600" b="1" dirty="0" err="1">
                <a:latin typeface="Bookman Old Style" pitchFamily="18" charset="0"/>
              </a:rPr>
              <a:t>reflektance</a:t>
            </a:r>
            <a:r>
              <a:rPr lang="cs-CZ" sz="1600" dirty="0">
                <a:latin typeface="Bookman Old Style" pitchFamily="18" charset="0"/>
              </a:rPr>
              <a:t> – poměr odraženého světla ze vzorku a odraženého světla ze standardu</a:t>
            </a:r>
          </a:p>
          <a:p>
            <a:pPr marL="742950" lvl="1" indent="-285750">
              <a:buFont typeface="Wingdings" pitchFamily="2" charset="2"/>
              <a:buChar char="§"/>
            </a:pPr>
            <a:r>
              <a:rPr lang="cs-CZ" sz="1600" dirty="0">
                <a:latin typeface="Bookman Old Style" pitchFamily="18" charset="0"/>
              </a:rPr>
              <a:t>nižší citlivost</a:t>
            </a:r>
          </a:p>
          <a:p>
            <a:pPr marL="742950" lvl="1" indent="-285750">
              <a:buFont typeface="Wingdings" pitchFamily="2" charset="2"/>
              <a:buChar char="§"/>
            </a:pPr>
            <a:r>
              <a:rPr lang="cs-CZ" sz="1600" dirty="0">
                <a:latin typeface="Bookman Old Style" pitchFamily="18" charset="0"/>
              </a:rPr>
              <a:t>jednoduše použitelná, rychlá, </a:t>
            </a:r>
          </a:p>
          <a:p>
            <a:pPr lvl="1" indent="0">
              <a:buNone/>
            </a:pPr>
            <a:r>
              <a:rPr lang="cs-CZ" sz="1600" dirty="0">
                <a:latin typeface="Bookman Old Style" pitchFamily="18" charset="0"/>
              </a:rPr>
              <a:t>    přenosná a dostupná technika</a:t>
            </a:r>
          </a:p>
          <a:p>
            <a:pPr marL="742950" lvl="1" indent="-285750">
              <a:buFont typeface="Wingdings" pitchFamily="2" charset="2"/>
              <a:buChar char="§"/>
            </a:pPr>
            <a:r>
              <a:rPr lang="cs-CZ" sz="1600" dirty="0">
                <a:latin typeface="Bookman Old Style" pitchFamily="18" charset="0"/>
              </a:rPr>
              <a:t>výsledkem je spektrální a </a:t>
            </a:r>
          </a:p>
          <a:p>
            <a:pPr lvl="1" indent="0">
              <a:buNone/>
            </a:pPr>
            <a:r>
              <a:rPr lang="cs-CZ" sz="1600" dirty="0">
                <a:latin typeface="Bookman Old Style" pitchFamily="18" charset="0"/>
              </a:rPr>
              <a:t>    kolorimetrická informace</a:t>
            </a:r>
          </a:p>
          <a:p>
            <a:pPr marL="800100" lvl="1" indent="-342900">
              <a:buFont typeface="Wingdings" pitchFamily="2" charset="2"/>
              <a:buChar char="§"/>
            </a:pPr>
            <a:endParaRPr lang="cs-CZ" sz="1500" b="0" dirty="0">
              <a:latin typeface="Bookman Old Style" pitchFamily="18" charset="0"/>
            </a:endParaRP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7</a:t>
            </a:fld>
            <a:endParaRPr lang="cs-CZ"/>
          </a:p>
        </p:txBody>
      </p:sp>
      <p:sp>
        <p:nvSpPr>
          <p:cNvPr id="16"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Tree>
    <p:extLst>
      <p:ext uri="{BB962C8B-B14F-4D97-AF65-F5344CB8AC3E}">
        <p14:creationId xmlns:p14="http://schemas.microsoft.com/office/powerpoint/2010/main" val="3105918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b="0" dirty="0">
                <a:latin typeface="Bookman Old Style" pitchFamily="18" charset="0"/>
              </a:rPr>
              <a:t>VIS/NIR reflexní spektrometrie</a:t>
            </a:r>
          </a:p>
        </p:txBody>
      </p:sp>
      <p:pic>
        <p:nvPicPr>
          <p:cNvPr id="11" name="Obrázek 206" descr="Závěrečná zpráva (naposledy uloženo uživatelem) - Microsoft Word nekomerční použití"/>
          <p:cNvPicPr>
            <a:picLocks noChangeAspect="1"/>
          </p:cNvPicPr>
          <p:nvPr/>
        </p:nvPicPr>
        <p:blipFill rotWithShape="1">
          <a:blip r:embed="rId2">
            <a:extLst>
              <a:ext uri="{28A0092B-C50C-407E-A947-70E740481C1C}">
                <a14:useLocalDpi xmlns:a14="http://schemas.microsoft.com/office/drawing/2010/main" val="0"/>
              </a:ext>
            </a:extLst>
          </a:blip>
          <a:srcRect l="23516" t="25393" r="25908" b="5391"/>
          <a:stretch/>
        </p:blipFill>
        <p:spPr>
          <a:xfrm>
            <a:off x="5660924" y="3573016"/>
            <a:ext cx="3240000" cy="2372846"/>
          </a:xfrm>
          <a:prstGeom prst="rect">
            <a:avLst/>
          </a:prstGeom>
        </p:spPr>
      </p:pic>
      <p:sp>
        <p:nvSpPr>
          <p:cNvPr id="12" name="Šipka ohnutá nahoru 11"/>
          <p:cNvSpPr/>
          <p:nvPr/>
        </p:nvSpPr>
        <p:spPr>
          <a:xfrm flipV="1">
            <a:off x="5734129" y="2996952"/>
            <a:ext cx="403648" cy="401502"/>
          </a:xfrm>
          <a:prstGeom prst="bentUpArrow">
            <a:avLst/>
          </a:prstGeom>
          <a:solidFill>
            <a:schemeClr val="bg1"/>
          </a:solidFill>
          <a:ln>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8</a:t>
            </a:fld>
            <a:endParaRPr lang="cs-CZ"/>
          </a:p>
        </p:txBody>
      </p:sp>
      <p:sp>
        <p:nvSpPr>
          <p:cNvPr id="10" name="TextovéPole 9"/>
          <p:cNvSpPr txBox="1"/>
          <p:nvPr/>
        </p:nvSpPr>
        <p:spPr>
          <a:xfrm>
            <a:off x="326185" y="5168109"/>
            <a:ext cx="3385863"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3</a:t>
            </a:r>
            <a:r>
              <a:rPr lang="cs-CZ" sz="1400" dirty="0">
                <a:solidFill>
                  <a:schemeClr val="tx2"/>
                </a:solidFill>
                <a:latin typeface="Bookman Old Style" panose="02050604050505020204" pitchFamily="18" charset="0"/>
              </a:rPr>
              <a:t> Schéma FORS spektrometru</a:t>
            </a:r>
          </a:p>
        </p:txBody>
      </p:sp>
      <p:sp>
        <p:nvSpPr>
          <p:cNvPr id="13" name="TextovéPole 12"/>
          <p:cNvSpPr txBox="1"/>
          <p:nvPr/>
        </p:nvSpPr>
        <p:spPr>
          <a:xfrm>
            <a:off x="5643776" y="5945862"/>
            <a:ext cx="1983235" cy="307777"/>
          </a:xfrm>
          <a:prstGeom prst="rect">
            <a:avLst/>
          </a:prstGeom>
          <a:noFill/>
        </p:spPr>
        <p:txBody>
          <a:bodyPr wrap="none" rtlCol="0">
            <a:spAutoFit/>
          </a:bodyPr>
          <a:lstStyle/>
          <a:p>
            <a:r>
              <a:rPr lang="cs-CZ" sz="1400" b="1" dirty="0">
                <a:solidFill>
                  <a:schemeClr val="tx2"/>
                </a:solidFill>
                <a:latin typeface="Bookman Old Style" panose="02050604050505020204" pitchFamily="18" charset="0"/>
              </a:rPr>
              <a:t>Fig. </a:t>
            </a:r>
            <a:r>
              <a:rPr lang="en-US" sz="1400" b="1" dirty="0">
                <a:solidFill>
                  <a:schemeClr val="tx2"/>
                </a:solidFill>
                <a:latin typeface="Bookman Old Style" panose="02050604050505020204" pitchFamily="18" charset="0"/>
              </a:rPr>
              <a:t>4</a:t>
            </a:r>
            <a:r>
              <a:rPr lang="cs-CZ" sz="1400" b="1" dirty="0">
                <a:solidFill>
                  <a:schemeClr val="tx2"/>
                </a:solidFill>
                <a:latin typeface="Bookman Old Style" panose="02050604050505020204" pitchFamily="18" charset="0"/>
              </a:rPr>
              <a:t> </a:t>
            </a:r>
            <a:r>
              <a:rPr lang="cs-CZ" sz="1400" dirty="0">
                <a:solidFill>
                  <a:schemeClr val="tx2"/>
                </a:solidFill>
                <a:latin typeface="Bookman Old Style" panose="02050604050505020204" pitchFamily="18" charset="0"/>
              </a:rPr>
              <a:t>FORS spektra</a:t>
            </a:r>
          </a:p>
        </p:txBody>
      </p:sp>
      <p:pic>
        <p:nvPicPr>
          <p:cNvPr id="15" name="Obrázek 14"/>
          <p:cNvPicPr>
            <a:picLocks noChangeAspect="1"/>
          </p:cNvPicPr>
          <p:nvPr/>
        </p:nvPicPr>
        <p:blipFill rotWithShape="1">
          <a:blip r:embed="rId3">
            <a:extLst>
              <a:ext uri="{28A0092B-C50C-407E-A947-70E740481C1C}">
                <a14:useLocalDpi xmlns:a14="http://schemas.microsoft.com/office/drawing/2010/main" val="0"/>
              </a:ext>
            </a:extLst>
          </a:blip>
          <a:srcRect b="13856"/>
          <a:stretch/>
        </p:blipFill>
        <p:spPr>
          <a:xfrm>
            <a:off x="419494" y="2238076"/>
            <a:ext cx="5160618" cy="2930033"/>
          </a:xfrm>
          <a:prstGeom prst="rect">
            <a:avLst/>
          </a:prstGeom>
        </p:spPr>
      </p:pic>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Tree>
    <p:extLst>
      <p:ext uri="{BB962C8B-B14F-4D97-AF65-F5344CB8AC3E}">
        <p14:creationId xmlns:p14="http://schemas.microsoft.com/office/powerpoint/2010/main" val="2816919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pPr marL="342900" indent="-342900">
              <a:buFont typeface="Arial" pitchFamily="34" charset="0"/>
              <a:buChar char="•"/>
            </a:pPr>
            <a:r>
              <a:rPr lang="cs-CZ" b="0" dirty="0">
                <a:latin typeface="Bookman Old Style" pitchFamily="18" charset="0"/>
              </a:rPr>
              <a:t>Neinvazivní metody</a:t>
            </a:r>
          </a:p>
          <a:p>
            <a:pPr marL="800100" lvl="1" indent="-342900"/>
            <a:r>
              <a:rPr lang="cs-CZ" sz="1800" b="0" dirty="0">
                <a:latin typeface="Bookman Old Style" pitchFamily="18" charset="0"/>
              </a:rPr>
              <a:t>Multispektrální reflektografie</a:t>
            </a:r>
          </a:p>
          <a:p>
            <a:pPr marL="800100" lvl="1" indent="-342900"/>
            <a:endParaRPr lang="cs-CZ" sz="1800" dirty="0">
              <a:latin typeface="Bookman Old Style" pitchFamily="18" charset="0"/>
            </a:endParaRPr>
          </a:p>
          <a:p>
            <a:pPr marL="742950" lvl="1" indent="-285750">
              <a:lnSpc>
                <a:spcPct val="110000"/>
              </a:lnSpc>
              <a:buFont typeface="Wingdings" pitchFamily="2" charset="2"/>
              <a:buChar char="§"/>
            </a:pPr>
            <a:r>
              <a:rPr lang="cs-CZ" sz="1600" b="0" dirty="0">
                <a:solidFill>
                  <a:schemeClr val="tx1">
                    <a:lumMod val="75000"/>
                  </a:schemeClr>
                </a:solidFill>
                <a:latin typeface="Bookman Old Style" panose="02050604050505020204" pitchFamily="18" charset="0"/>
              </a:rPr>
              <a:t>plošná analýza – až 1 m</a:t>
            </a:r>
            <a:r>
              <a:rPr lang="cs-CZ" sz="1600" b="0" baseline="30000" dirty="0">
                <a:solidFill>
                  <a:schemeClr val="tx1">
                    <a:lumMod val="75000"/>
                  </a:schemeClr>
                </a:solidFill>
                <a:latin typeface="Bookman Old Style" panose="02050604050505020204" pitchFamily="18" charset="0"/>
              </a:rPr>
              <a:t>2</a:t>
            </a:r>
          </a:p>
          <a:p>
            <a:pPr marL="742950" lvl="1" indent="-285750">
              <a:lnSpc>
                <a:spcPct val="110000"/>
              </a:lnSpc>
              <a:buFont typeface="Wingdings" pitchFamily="2" charset="2"/>
              <a:buChar char="§"/>
            </a:pPr>
            <a:r>
              <a:rPr lang="cs-CZ" sz="1600" b="0" dirty="0">
                <a:solidFill>
                  <a:schemeClr val="tx1">
                    <a:lumMod val="75000"/>
                  </a:schemeClr>
                </a:solidFill>
                <a:latin typeface="Bookman Old Style" panose="02050604050505020204" pitchFamily="18" charset="0"/>
              </a:rPr>
              <a:t>interakce mezi zářením ze zdroje a zkoumaným objektem a detekce zpětně odraženého záření 32 kanály (400 – 2500 </a:t>
            </a:r>
            <a:r>
              <a:rPr lang="cs-CZ" sz="1600" b="0" dirty="0" err="1">
                <a:solidFill>
                  <a:schemeClr val="tx1">
                    <a:lumMod val="75000"/>
                  </a:schemeClr>
                </a:solidFill>
                <a:latin typeface="Bookman Old Style" panose="02050604050505020204" pitchFamily="18" charset="0"/>
              </a:rPr>
              <a:t>nm</a:t>
            </a:r>
            <a:r>
              <a:rPr lang="cs-CZ" sz="1600" b="0" dirty="0">
                <a:solidFill>
                  <a:schemeClr val="tx1">
                    <a:lumMod val="75000"/>
                  </a:schemeClr>
                </a:solidFill>
                <a:latin typeface="Bookman Old Style" panose="02050604050505020204" pitchFamily="18" charset="0"/>
              </a:rPr>
              <a:t>)</a:t>
            </a:r>
          </a:p>
          <a:p>
            <a:pPr marL="742950" lvl="1" indent="-285750">
              <a:lnSpc>
                <a:spcPct val="110000"/>
              </a:lnSpc>
              <a:buFont typeface="Wingdings" pitchFamily="2" charset="2"/>
              <a:buChar char="§"/>
            </a:pPr>
            <a:r>
              <a:rPr lang="cs-CZ" sz="1600" b="0" dirty="0">
                <a:solidFill>
                  <a:schemeClr val="tx1">
                    <a:lumMod val="75000"/>
                  </a:schemeClr>
                </a:solidFill>
                <a:latin typeface="Bookman Old Style" panose="02050604050505020204" pitchFamily="18" charset="0"/>
              </a:rPr>
              <a:t>umožňuje zobrazení vrstev pod povrchem pro lidské oko neviditelných</a:t>
            </a:r>
          </a:p>
          <a:p>
            <a:pPr marL="742950" lvl="1" indent="-285750">
              <a:lnSpc>
                <a:spcPct val="110000"/>
              </a:lnSpc>
              <a:buFont typeface="Wingdings" pitchFamily="2" charset="2"/>
              <a:buChar char="§"/>
            </a:pPr>
            <a:r>
              <a:rPr lang="cs-CZ" sz="1600" b="0" dirty="0">
                <a:solidFill>
                  <a:schemeClr val="tx1">
                    <a:lumMod val="75000"/>
                  </a:schemeClr>
                </a:solidFill>
                <a:latin typeface="Bookman Old Style" panose="02050604050505020204" pitchFamily="18" charset="0"/>
              </a:rPr>
              <a:t>chromatických aberací prosté, rozměrově </a:t>
            </a:r>
          </a:p>
          <a:p>
            <a:pPr lvl="1" indent="0">
              <a:lnSpc>
                <a:spcPct val="110000"/>
              </a:lnSpc>
              <a:buNone/>
            </a:pPr>
            <a:r>
              <a:rPr lang="cs-CZ" sz="1600" dirty="0">
                <a:solidFill>
                  <a:schemeClr val="tx1">
                    <a:lumMod val="75000"/>
                  </a:schemeClr>
                </a:solidFill>
                <a:latin typeface="Bookman Old Style" panose="02050604050505020204" pitchFamily="18" charset="0"/>
              </a:rPr>
              <a:t>    </a:t>
            </a:r>
            <a:r>
              <a:rPr lang="cs-CZ" sz="1600" b="0" dirty="0">
                <a:solidFill>
                  <a:schemeClr val="tx1">
                    <a:lumMod val="75000"/>
                  </a:schemeClr>
                </a:solidFill>
                <a:latin typeface="Bookman Old Style" panose="02050604050505020204" pitchFamily="18" charset="0"/>
              </a:rPr>
              <a:t>správné, rovnoměrně osvětlené výstupy</a:t>
            </a:r>
          </a:p>
          <a:p>
            <a:pPr marL="742950" lvl="1" indent="-285750">
              <a:lnSpc>
                <a:spcPct val="110000"/>
              </a:lnSpc>
              <a:buFont typeface="Wingdings" pitchFamily="2" charset="2"/>
              <a:buChar char="§"/>
            </a:pPr>
            <a:r>
              <a:rPr lang="cs-CZ" sz="1600" b="0" dirty="0">
                <a:solidFill>
                  <a:schemeClr val="tx1">
                    <a:lumMod val="75000"/>
                  </a:schemeClr>
                </a:solidFill>
                <a:latin typeface="Bookman Old Style" panose="02050604050505020204" pitchFamily="18" charset="0"/>
              </a:rPr>
              <a:t>delší čas analýzy</a:t>
            </a:r>
          </a:p>
          <a:p>
            <a:pPr marL="800100" lvl="1" indent="-342900"/>
            <a:endParaRPr lang="cs-CZ" sz="1800" b="0" dirty="0">
              <a:latin typeface="Bookman Old Style" pitchFamily="18" charset="0"/>
            </a:endParaRP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9</a:t>
            </a:fld>
            <a:endParaRPr lang="cs-CZ"/>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Bookman Old Style" pitchFamily="18" charset="0"/>
              </a:rPr>
              <a:t>Materiálová Analýza maleb</a:t>
            </a:r>
            <a:endParaRPr lang="en-US" sz="2800" dirty="0">
              <a:latin typeface="Bookman Old Style" pitchFamily="18" charset="0"/>
            </a:endParaRPr>
          </a:p>
        </p:txBody>
      </p:sp>
    </p:spTree>
    <p:extLst>
      <p:ext uri="{BB962C8B-B14F-4D97-AF65-F5344CB8AC3E}">
        <p14:creationId xmlns:p14="http://schemas.microsoft.com/office/powerpoint/2010/main" val="24532890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ákladní">
  <a:themeElements>
    <a:clrScheme name="Vlastní 1">
      <a:dk1>
        <a:srgbClr val="283658"/>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Základní">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Základní">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11067</TotalTime>
  <Words>2093</Words>
  <Application>Microsoft Office PowerPoint</Application>
  <PresentationFormat>On-screen Show (4:3)</PresentationFormat>
  <Paragraphs>260</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Black</vt:lpstr>
      <vt:lpstr>Bookman Old Style</vt:lpstr>
      <vt:lpstr>Calibri</vt:lpstr>
      <vt:lpstr>Cambria</vt:lpstr>
      <vt:lpstr>Cambria Math</vt:lpstr>
      <vt:lpstr>Wingdings</vt:lpstr>
      <vt:lpstr>Základní</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Analýzy odebraných vzorků/Řezů</vt:lpstr>
      <vt:lpstr>Materiálová Analýza maleb</vt:lpstr>
      <vt:lpstr>Materiálová Analýza maleb</vt:lpstr>
      <vt:lpstr>Materiálová Analýza maleb</vt:lpstr>
      <vt:lpstr>Materiálová Analýza maleb</vt:lpstr>
      <vt:lpstr>Děkuji za pozornost</vt:lpstr>
      <vt:lpstr>POděkování:</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dc:creator>
  <cp:lastModifiedBy>Tomáš</cp:lastModifiedBy>
  <cp:revision>115</cp:revision>
  <dcterms:created xsi:type="dcterms:W3CDTF">2017-09-25T08:35:47Z</dcterms:created>
  <dcterms:modified xsi:type="dcterms:W3CDTF">2020-05-13T19:26:49Z</dcterms:modified>
</cp:coreProperties>
</file>