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12834"/>
              </p:ext>
            </p:extLst>
          </p:nvPr>
        </p:nvGraphicFramePr>
        <p:xfrm>
          <a:off x="1912215" y="117205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827748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116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TWA (</a:t>
                      </a:r>
                      <a:r>
                        <a:rPr lang="cs-CZ" b="1" dirty="0" err="1" smtClean="0"/>
                        <a:t>ppm</a:t>
                      </a:r>
                      <a:r>
                        <a:rPr lang="cs-CZ" b="1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99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08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EtOAc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7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53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t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BuOH</a:t>
                      </a:r>
                      <a:endParaRPr lang="cs-CZ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90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MTBE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912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MeCN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792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0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Pyridine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47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2-Methoxyethanol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7305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648" y="5062888"/>
            <a:ext cx="109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TWA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Time-Weighted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 h shift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141" y="1058779"/>
            <a:ext cx="10953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physical-chemical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Flammability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Recycling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Polarity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27048"/>
              </p:ext>
            </p:extLst>
          </p:nvPr>
        </p:nvGraphicFramePr>
        <p:xfrm>
          <a:off x="1983874" y="1913199"/>
          <a:ext cx="8127999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Disadvantage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Alternative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replacement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Diethylether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Flammable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Diisopropylether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Peroxide </a:t>
                      </a:r>
                      <a:r>
                        <a:rPr lang="cs-CZ" b="1" dirty="0" err="1" smtClean="0"/>
                        <a:t>formation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Electrostatic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charge</a:t>
                      </a:r>
                      <a:endParaRPr lang="cs-CZ" b="1" dirty="0" smtClean="0"/>
                    </a:p>
                    <a:p>
                      <a:pPr algn="ctr"/>
                      <a:r>
                        <a:rPr lang="cs-CZ" b="1" dirty="0" err="1" smtClean="0"/>
                        <a:t>Neurological</a:t>
                      </a:r>
                      <a:r>
                        <a:rPr lang="cs-CZ" b="1" dirty="0" smtClean="0"/>
                        <a:t>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Heptanes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-octane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Mutagenicity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aspects</a:t>
                      </a:r>
                      <a:r>
                        <a:rPr lang="cs-CZ" b="1" dirty="0" smtClean="0"/>
                        <a:t>, 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Dichloromethane</a:t>
                      </a:r>
                      <a:r>
                        <a:rPr lang="cs-CZ" b="1" dirty="0" smtClean="0"/>
                        <a:t>, </a:t>
                      </a:r>
                    </a:p>
                    <a:p>
                      <a:pPr algn="ctr"/>
                      <a:r>
                        <a:rPr lang="cs-CZ" b="1" dirty="0" smtClean="0"/>
                        <a:t>2-MeTHF, 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Toxicity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1,2-Propandiol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Acetonitrile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Animal teratogen,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potential</a:t>
                      </a:r>
                      <a:r>
                        <a:rPr lang="cs-CZ" b="1" baseline="0" dirty="0" smtClean="0"/>
                        <a:t> acetamide </a:t>
                      </a:r>
                      <a:r>
                        <a:rPr lang="cs-CZ" b="1" baseline="0" dirty="0" err="1" smtClean="0"/>
                        <a:t>generation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genotoxic</a:t>
                      </a:r>
                      <a:r>
                        <a:rPr lang="cs-CZ" b="1" baseline="0" dirty="0" smtClean="0"/>
                        <a:t>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2-propanol, </a:t>
                      </a:r>
                    </a:p>
                    <a:p>
                      <a:pPr algn="ctr"/>
                      <a:r>
                        <a:rPr lang="cs-CZ" b="1" dirty="0" smtClean="0"/>
                        <a:t>acetone - </a:t>
                      </a:r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Pfizer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30255"/>
              </p:ext>
            </p:extLst>
          </p:nvPr>
        </p:nvGraphicFramePr>
        <p:xfrm>
          <a:off x="1912215" y="1720693"/>
          <a:ext cx="81279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9154055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4310818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009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Preferred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Usable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Undesirable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62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Pentane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90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Acetone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Heptane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Hexanes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06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Toluene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Diisopropyl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97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2-Propanol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cyclohexane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Diethyl</a:t>
                      </a:r>
                      <a:r>
                        <a:rPr lang="cs-CZ" b="1" dirty="0" smtClean="0"/>
                        <a:t> ether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8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acetate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MTBE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Dichloroethane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7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</a:t>
                      </a:r>
                      <a:r>
                        <a:rPr lang="cs-CZ" b="1" i="0" dirty="0" smtClean="0"/>
                        <a:t>-Propyl </a:t>
                      </a:r>
                      <a:r>
                        <a:rPr lang="cs-CZ" b="1" i="0" dirty="0" err="1" smtClean="0"/>
                        <a:t>acetate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i-</a:t>
                      </a:r>
                      <a:r>
                        <a:rPr lang="cs-CZ" b="1" i="0" dirty="0" smtClean="0"/>
                        <a:t>Octane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Dichloromethane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02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Methanol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2-MeTHF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Chloroform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553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Methyl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ethyl</a:t>
                      </a:r>
                      <a:r>
                        <a:rPr lang="cs-CZ" b="1" dirty="0" smtClean="0"/>
                        <a:t> ketone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DMSO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DMF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09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n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AcOH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NMP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44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 smtClean="0"/>
                        <a:t>t</a:t>
                      </a:r>
                      <a:r>
                        <a:rPr lang="cs-CZ" b="1" i="0" dirty="0" smtClean="0"/>
                        <a:t>-Butanol</a:t>
                      </a:r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Ethylene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glycol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1,4-Dioxane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00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Benzene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61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Carbon</a:t>
                      </a:r>
                      <a:r>
                        <a:rPr lang="cs-CZ" b="1" dirty="0" smtClean="0"/>
                        <a:t> tetrachloride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4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1903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Reichardt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243138" indent="-2243138"/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Ed.,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-VCH,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pPr marL="2243138" indent="-2243138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38" indent="-2243138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Hughes-Ingold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((de)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81792"/>
              </p:ext>
            </p:extLst>
          </p:nvPr>
        </p:nvGraphicFramePr>
        <p:xfrm>
          <a:off x="1745422" y="3880367"/>
          <a:ext cx="8752491" cy="2534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S ChemDraw Drawing" r:id="rId3" imgW="4582456" imgH="1327201" progId="ChemDraw.Document.6.0">
                  <p:embed/>
                </p:oleObj>
              </mc:Choice>
              <mc:Fallback>
                <p:oleObj name="CS ChemDraw Drawing" r:id="rId3" imgW="4582456" imgH="13272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5422" y="3880367"/>
                        <a:ext cx="8752491" cy="2534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0950" indent="-1250950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1300" indent="-2781300" algn="just"/>
            <a:r>
              <a:rPr lang="cs-C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solvatochromism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betaine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shift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*</a:t>
            </a:r>
            <a:r>
              <a:rPr lang="cs-CZ" sz="2800" baseline="300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tetramethylsilane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L="2781300" indent="-2781300" algn="just"/>
            <a:r>
              <a:rPr lang="cs-CZ" sz="2800" i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are indikative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polarities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combination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dissolve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cs-CZ" sz="2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972151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77342"/>
              </p:ext>
            </p:extLst>
          </p:nvPr>
        </p:nvGraphicFramePr>
        <p:xfrm>
          <a:off x="767252" y="1713186"/>
          <a:ext cx="10216056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676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449997864"/>
                    </a:ext>
                  </a:extLst>
                </a:gridCol>
                <a:gridCol w="1702676">
                  <a:extLst>
                    <a:ext uri="{9D8B030D-6E8A-4147-A177-3AD203B41FA5}">
                      <a16:colId xmlns:a16="http://schemas.microsoft.com/office/drawing/2014/main" val="2699491136"/>
                    </a:ext>
                  </a:extLst>
                </a:gridCol>
              </a:tblGrid>
              <a:tr h="264312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Solubility</a:t>
                      </a:r>
                      <a:r>
                        <a:rPr lang="cs-CZ" dirty="0" smtClean="0"/>
                        <a:t> in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Bp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water-solvent</a:t>
                      </a:r>
                      <a:r>
                        <a:rPr lang="cs-CZ" dirty="0" smtClean="0"/>
                        <a:t>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wt</a:t>
                      </a:r>
                      <a:r>
                        <a:rPr lang="cs-CZ" dirty="0" smtClean="0"/>
                        <a:t>%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water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removed</a:t>
                      </a:r>
                      <a:r>
                        <a:rPr lang="cs-CZ" dirty="0" smtClean="0"/>
                        <a:t> by azeotrope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ICH </a:t>
                      </a:r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class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Water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0.648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77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DMF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0.404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Acetone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0.355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ym typeface="Symbol" panose="05050102010706020507" pitchFamily="18" charset="2"/>
                        </a:rPr>
                        <a:t>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0.309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38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Toluene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0.099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84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0.043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75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386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Heptane(s)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0.012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6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Cyclohexane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0.006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69 </a:t>
                      </a:r>
                      <a:r>
                        <a:rPr lang="cs-CZ" dirty="0" smtClean="0">
                          <a:sym typeface="Symbol" panose="05050102010706020507" pitchFamily="18" charset="2"/>
                        </a:rPr>
                        <a:t>C</a:t>
                      </a:r>
                      <a:endParaRPr lang="cs-CZ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77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2" y="877558"/>
            <a:ext cx="1095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Polarity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70519"/>
              </p:ext>
            </p:extLst>
          </p:nvPr>
        </p:nvGraphicFramePr>
        <p:xfrm>
          <a:off x="756739" y="1640840"/>
          <a:ext cx="1028963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377601090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896619743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063290092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583859843"/>
                    </a:ext>
                  </a:extLst>
                </a:gridCol>
              </a:tblGrid>
              <a:tr h="450894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Polarity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Solvent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mixture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i="0" dirty="0" err="1" smtClean="0"/>
                        <a:t>Calculated</a:t>
                      </a:r>
                      <a:r>
                        <a:rPr lang="cs-CZ" b="1" i="0" baseline="0" dirty="0" smtClean="0"/>
                        <a:t> </a:t>
                      </a:r>
                    </a:p>
                    <a:p>
                      <a:pPr algn="ctr"/>
                      <a:r>
                        <a:rPr lang="cs-CZ" b="1" i="1" dirty="0" smtClean="0"/>
                        <a:t>E</a:t>
                      </a:r>
                      <a:r>
                        <a:rPr lang="cs-CZ" b="1" baseline="-25000" dirty="0" smtClean="0"/>
                        <a:t>T</a:t>
                      </a:r>
                      <a:r>
                        <a:rPr lang="cs-CZ" b="1" baseline="30000" dirty="0" smtClean="0"/>
                        <a:t>N</a:t>
                      </a:r>
                      <a:endParaRPr lang="cs-CZ" b="1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02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6.9:3.1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0.762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12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EtOH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Acetone:H</a:t>
                      </a:r>
                      <a:r>
                        <a:rPr lang="cs-CZ" sz="2000" baseline="-25000" dirty="0" smtClean="0"/>
                        <a:t>2</a:t>
                      </a:r>
                      <a:r>
                        <a:rPr lang="cs-CZ" sz="2000" dirty="0" smtClean="0"/>
                        <a:t>O = 4.6:5.4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0.654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9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O:MIBK = 1.9:98.1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1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O:EtOAc = 3.3:96.7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0.253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28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O:CH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Cl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= 0.2:99.8</a:t>
                      </a:r>
                      <a:endParaRPr lang="cs-CZ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0.310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O:2-MeTHF = 5.3:94.7</a:t>
                      </a:r>
                      <a:endParaRPr lang="cs-CZ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0.223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110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i</a:t>
                      </a:r>
                      <a:r>
                        <a:rPr lang="cs-CZ" i="0" baseline="0" dirty="0" smtClean="0"/>
                        <a:t>-</a:t>
                      </a:r>
                      <a:r>
                        <a:rPr lang="cs-CZ" i="0" baseline="0" dirty="0" err="1" smtClean="0"/>
                        <a:t>PrOAc</a:t>
                      </a:r>
                      <a:endParaRPr lang="cs-CZ" i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Heptanes:EtOAc</a:t>
                      </a:r>
                      <a:r>
                        <a:rPr lang="cs-CZ" dirty="0" smtClean="0"/>
                        <a:t> = 0.8:9.2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0.210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2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7:1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0.792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EtOH:H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O = 5:3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9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16956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381" y="877558"/>
            <a:ext cx="1129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azeotropes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dry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dependence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4962"/>
              </p:ext>
            </p:extLst>
          </p:nvPr>
        </p:nvGraphicFramePr>
        <p:xfrm>
          <a:off x="1800773" y="4012395"/>
          <a:ext cx="81279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66132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258607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72893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Pressure</a:t>
                      </a:r>
                      <a:r>
                        <a:rPr lang="cs-CZ" b="1" dirty="0" smtClean="0"/>
                        <a:t> (mm)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Bp</a:t>
                      </a:r>
                      <a:r>
                        <a:rPr lang="cs-CZ" b="1" dirty="0" smtClean="0"/>
                        <a:t> (</a:t>
                      </a:r>
                      <a:r>
                        <a:rPr lang="cs-CZ" b="1" dirty="0" smtClean="0">
                          <a:sym typeface="Symbol" panose="05050102010706020507" pitchFamily="18" charset="2"/>
                        </a:rPr>
                        <a:t>C)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Water</a:t>
                      </a:r>
                      <a:r>
                        <a:rPr lang="cs-CZ" b="1" dirty="0" smtClean="0"/>
                        <a:t> in azeotrope</a:t>
                      </a:r>
                      <a:r>
                        <a:rPr lang="cs-CZ" b="1" baseline="0" dirty="0" smtClean="0"/>
                        <a:t> (</a:t>
                      </a:r>
                      <a:r>
                        <a:rPr lang="cs-CZ" b="1" baseline="0" dirty="0" err="1" smtClean="0"/>
                        <a:t>wt</a:t>
                      </a:r>
                      <a:r>
                        <a:rPr lang="cs-CZ" b="1" baseline="0" dirty="0" smtClean="0"/>
                        <a:t>%)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50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760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17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44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303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45" y="3124327"/>
            <a:ext cx="1092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EtOAc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Denatured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BHT in THF)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(hydrogen)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peroxides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butadiene, acetaldehyde, 1,4-dioxane, styrene,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acrylonitrile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2-butanol,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THF, MIBK, 2-propyl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SOLVENTS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medium (transport,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(In)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 IN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890" y="1173481"/>
            <a:ext cx="1060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DMF)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reesterifications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23204"/>
              </p:ext>
            </p:extLst>
          </p:nvPr>
        </p:nvGraphicFramePr>
        <p:xfrm>
          <a:off x="2136060" y="2871093"/>
          <a:ext cx="7993454" cy="142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S ChemDraw Drawing" r:id="rId3" imgW="5328969" imgH="947435" progId="ChemDraw.Document.6.0">
                  <p:embed/>
                </p:oleObj>
              </mc:Choice>
              <mc:Fallback>
                <p:oleObj name="CS ChemDraw Drawing" r:id="rId3" imgW="5328969" imgH="9474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6060" y="2871093"/>
                        <a:ext cx="7993454" cy="142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1545" y="4761186"/>
            <a:ext cx="10279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unwanted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SACRIFICIAL SOLVENTS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96936"/>
              </p:ext>
            </p:extLst>
          </p:nvPr>
        </p:nvGraphicFramePr>
        <p:xfrm>
          <a:off x="1034915" y="3108048"/>
          <a:ext cx="10030204" cy="239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3" imgW="6191484" imgH="1481011" progId="ChemDraw.Document.6.0">
                  <p:embed/>
                </p:oleObj>
              </mc:Choice>
              <mc:Fallback>
                <p:oleObj name="CS ChemDraw Drawing" r:id="rId3" imgW="6191484" imgH="14810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915" y="3108048"/>
                        <a:ext cx="10030204" cy="239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4915" y="5801710"/>
            <a:ext cx="103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Harrington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1157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15" y="1019504"/>
            <a:ext cx="10011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98% 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toluene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sulfonation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diminished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IONIC LIQUIDS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952" y="1177159"/>
            <a:ext cx="1064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C.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13" y="2562154"/>
            <a:ext cx="7827158" cy="42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CARBON DIOXIDE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221" y="5566869"/>
            <a:ext cx="1068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Beilstein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J.Org.Chem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1878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Beckman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E.J.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J.Supercritical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121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87" y="808485"/>
            <a:ext cx="483937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1" y="15940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 ON SOLVENT SELECTION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27070"/>
              </p:ext>
            </p:extLst>
          </p:nvPr>
        </p:nvGraphicFramePr>
        <p:xfrm>
          <a:off x="1646051" y="741680"/>
          <a:ext cx="8128000" cy="61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85886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89231297"/>
                    </a:ext>
                  </a:extLst>
                </a:gridCol>
              </a:tblGrid>
              <a:tr h="25025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ASPECT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COMMENT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Safety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Avoid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solvents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that</a:t>
                      </a:r>
                      <a:r>
                        <a:rPr lang="cs-CZ" sz="1600" dirty="0" smtClean="0"/>
                        <a:t> are </a:t>
                      </a:r>
                      <a:r>
                        <a:rPr lang="cs-CZ" sz="1600" dirty="0" err="1" smtClean="0"/>
                        <a:t>toxic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highly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flammable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949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Promote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high-yielding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Compatible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with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desired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chemistry</a:t>
                      </a:r>
                      <a:r>
                        <a:rPr lang="cs-CZ" sz="1600" dirty="0" smtClean="0"/>
                        <a:t>; </a:t>
                      </a:r>
                      <a:r>
                        <a:rPr lang="cs-CZ" sz="1600" dirty="0" err="1" smtClean="0"/>
                        <a:t>Can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in </a:t>
                      </a:r>
                      <a:r>
                        <a:rPr lang="cs-CZ" sz="1600" dirty="0" err="1" smtClean="0"/>
                        <a:t>good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yield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2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Convenient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minimize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processing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operations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Isolate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product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from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solvent</a:t>
                      </a:r>
                      <a:r>
                        <a:rPr lang="cs-CZ" sz="1600" dirty="0" smtClean="0"/>
                        <a:t>?</a:t>
                      </a:r>
                    </a:p>
                    <a:p>
                      <a:r>
                        <a:rPr lang="cs-CZ" sz="1600" dirty="0" err="1" smtClean="0"/>
                        <a:t>Operate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high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concentrations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88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miscibility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Azeotroping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ability</a:t>
                      </a:r>
                      <a:endParaRPr lang="cs-CZ" sz="1600" dirty="0" smtClean="0"/>
                    </a:p>
                    <a:p>
                      <a:r>
                        <a:rPr lang="cs-CZ" sz="1600" dirty="0" err="1" smtClean="0"/>
                        <a:t>Control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amount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water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28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bulk</a:t>
                      </a:r>
                      <a:r>
                        <a:rPr lang="cs-CZ" sz="1600" dirty="0" smtClean="0"/>
                        <a:t> and </a:t>
                      </a:r>
                      <a:r>
                        <a:rPr lang="cs-CZ" sz="1600" dirty="0" err="1" smtClean="0"/>
                        <a:t>recoverability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More </a:t>
                      </a:r>
                      <a:r>
                        <a:rPr lang="cs-CZ" sz="1600" dirty="0" err="1" smtClean="0"/>
                        <a:t>important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at</a:t>
                      </a:r>
                      <a:r>
                        <a:rPr lang="cs-CZ" sz="1600" dirty="0" smtClean="0"/>
                        <a:t> end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development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cycle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61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Environmental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Ethics</a:t>
                      </a:r>
                      <a:r>
                        <a:rPr lang="cs-CZ" sz="1600" dirty="0" smtClean="0"/>
                        <a:t>, and </a:t>
                      </a:r>
                      <a:r>
                        <a:rPr lang="cs-CZ" sz="1600" dirty="0" err="1" smtClean="0"/>
                        <a:t>cost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of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recovery</a:t>
                      </a:r>
                      <a:r>
                        <a:rPr lang="cs-CZ" sz="1600" dirty="0" smtClean="0"/>
                        <a:t> and non-</a:t>
                      </a:r>
                      <a:r>
                        <a:rPr lang="cs-CZ" sz="1600" dirty="0" err="1" smtClean="0"/>
                        <a:t>compliance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7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Long-term </a:t>
                      </a:r>
                      <a:r>
                        <a:rPr lang="cs-CZ" sz="1600" dirty="0" err="1" smtClean="0"/>
                        <a:t>availability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Acceptability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for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human</a:t>
                      </a:r>
                      <a:r>
                        <a:rPr lang="cs-CZ" sz="1600" dirty="0" smtClean="0"/>
                        <a:t> use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82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Water</a:t>
                      </a:r>
                      <a:r>
                        <a:rPr lang="cs-CZ" sz="1600" dirty="0" smtClean="0"/>
                        <a:t> as </a:t>
                      </a:r>
                      <a:r>
                        <a:rPr lang="cs-CZ" sz="1600" dirty="0" err="1" smtClean="0"/>
                        <a:t>solvent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But,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recovery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product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from</a:t>
                      </a:r>
                      <a:r>
                        <a:rPr lang="cs-CZ" sz="1600" baseline="0" dirty="0" smtClean="0"/>
                        <a:t> aqueous </a:t>
                      </a:r>
                      <a:r>
                        <a:rPr lang="cs-CZ" sz="1600" baseline="0" dirty="0" err="1" smtClean="0"/>
                        <a:t>layer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be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costly</a:t>
                      </a:r>
                      <a:r>
                        <a:rPr lang="cs-CZ" sz="1600" baseline="0" dirty="0" smtClean="0"/>
                        <a:t>, plus </a:t>
                      </a:r>
                      <a:r>
                        <a:rPr lang="cs-CZ" sz="1600" baseline="0" dirty="0" err="1" smtClean="0"/>
                        <a:t>cost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of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disposal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85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Neat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reactions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02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Ionic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dirty="0" err="1" smtClean="0"/>
                        <a:t>liquids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4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970575"/>
            <a:ext cx="10799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Beecham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Curzons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A.D.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96" y="2549052"/>
            <a:ext cx="6985359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Sanofi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95" y="1548629"/>
            <a:ext cx="7331832" cy="52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365" y="333791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SELECTION GUIDES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480" y="941210"/>
            <a:ext cx="10500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4213" indent="-3224213"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GlaxoSmithKline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Henderson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R.K.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Green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854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9" y="2491626"/>
            <a:ext cx="12212185" cy="22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Q3C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276089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195" y="860864"/>
            <a:ext cx="10991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Novartis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Dimroth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rearrangement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94066"/>
              </p:ext>
            </p:extLst>
          </p:nvPr>
        </p:nvGraphicFramePr>
        <p:xfrm>
          <a:off x="1912215" y="2983208"/>
          <a:ext cx="8555530" cy="242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S ChemDraw Drawing" r:id="rId3" imgW="4432917" imgH="1255846" progId="ChemDraw.Document.6.0">
                  <p:embed/>
                </p:oleObj>
              </mc:Choice>
              <mc:Fallback>
                <p:oleObj name="CS ChemDraw Drawing" r:id="rId3" imgW="4432917" imgH="12558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2215" y="2983208"/>
                        <a:ext cx="8555530" cy="2423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269" y="5881036"/>
            <a:ext cx="109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Fischer, R.W.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Dev.5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581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766" y="76393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64" y="734740"/>
            <a:ext cx="1099146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Schotten-Baumann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Finkelstein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Menshutkin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(1890)</a:t>
            </a: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alkyl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quaternary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(hexane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benzyl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welcomed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8431</TotalTime>
  <Words>1320</Words>
  <Application>Microsoft Office PowerPoint</Application>
  <PresentationFormat>Widescreen</PresentationFormat>
  <Paragraphs>322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212</cp:revision>
  <dcterms:created xsi:type="dcterms:W3CDTF">2019-06-12T10:14:44Z</dcterms:created>
  <dcterms:modified xsi:type="dcterms:W3CDTF">2020-03-10T09:03:40Z</dcterms:modified>
</cp:coreProperties>
</file>