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86" r:id="rId9"/>
    <p:sldId id="263" r:id="rId10"/>
    <p:sldId id="262" r:id="rId11"/>
    <p:sldId id="264" r:id="rId12"/>
    <p:sldId id="265" r:id="rId13"/>
    <p:sldId id="266" r:id="rId14"/>
    <p:sldId id="267" r:id="rId15"/>
    <p:sldId id="287" r:id="rId16"/>
    <p:sldId id="269" r:id="rId17"/>
    <p:sldId id="270" r:id="rId18"/>
    <p:sldId id="268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3979" autoAdjust="0"/>
  </p:normalViewPr>
  <p:slideViewPr>
    <p:cSldViewPr snapToGrid="0">
      <p:cViewPr varScale="1">
        <p:scale>
          <a:sx n="101" d="100"/>
          <a:sy n="101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2688" y="6217920"/>
            <a:ext cx="316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Petr Beňovský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1280260" y="1891167"/>
            <a:ext cx="960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SYNTHETIC ROUTE DESIGN AND SELECTION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5" y="1126820"/>
            <a:ext cx="4121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C O N O M I C 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11063" y="2017986"/>
            <a:ext cx="899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1296" y="2851867"/>
            <a:ext cx="61695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and/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licensing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7255" y="5339255"/>
            <a:ext cx="11067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(API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packaging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expressed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selling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32697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 O N T R O L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3554" y="1126820"/>
            <a:ext cx="90687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region (FDA, EMEA, ASEAN, ICH)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acceptable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unknown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Mutagenic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impurities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ICH M7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stability (DVS, TGA)</a:t>
            </a:r>
          </a:p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enforced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degradation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Polymorphism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metals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QbD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PAT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4594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 H R O U G H P U T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3554" y="1166649"/>
            <a:ext cx="98570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unit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late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1545" y="4543140"/>
            <a:ext cx="10552386" cy="310854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vessels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-up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Convergency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4594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 H R O U G H P U T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3554" y="1166649"/>
            <a:ext cx="98570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undestanding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kinetics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consuming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throughput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telescoping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solubility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Protecting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deprotecting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sequences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 - THROUGHPUT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476561"/>
              </p:ext>
            </p:extLst>
          </p:nvPr>
        </p:nvGraphicFramePr>
        <p:xfrm>
          <a:off x="3125788" y="1095375"/>
          <a:ext cx="5370512" cy="540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CS ChemDraw Drawing" r:id="rId3" imgW="4008958" imgH="4033612" progId="ChemDraw.Document.6.0">
                  <p:embed/>
                </p:oleObj>
              </mc:Choice>
              <mc:Fallback>
                <p:oleObj name="CS ChemDraw Drawing" r:id="rId3" imgW="4008958" imgH="40336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5788" y="1095375"/>
                        <a:ext cx="5370512" cy="540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00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 - THROUGHPUT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283043"/>
              </p:ext>
            </p:extLst>
          </p:nvPr>
        </p:nvGraphicFramePr>
        <p:xfrm>
          <a:off x="1641475" y="1803400"/>
          <a:ext cx="9013825" cy="388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CS ChemDraw Drawing" r:id="rId3" imgW="4621973" imgH="1994506" progId="ChemDraw.Document.6.0">
                  <p:embed/>
                </p:oleObj>
              </mc:Choice>
              <mc:Fallback>
                <p:oleObj name="CS ChemDraw Drawing" r:id="rId3" imgW="4621973" imgH="19945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1475" y="1803400"/>
                        <a:ext cx="9013825" cy="388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1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PHASES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38" y="961759"/>
            <a:ext cx="11478343" cy="506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354457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PHASES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132" y="1240221"/>
            <a:ext cx="108466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4613" indent="-134461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(20-80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healthy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1344613" indent="-134461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100-300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</a:p>
          <a:p>
            <a:pPr marL="1344613" indent="-134461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(1000-3000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monitoring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registered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344613" indent="-1344613" algn="just"/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4613" indent="-1344613" algn="just"/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gathering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dosing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085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593090"/>
              </p:ext>
            </p:extLst>
          </p:nvPr>
        </p:nvGraphicFramePr>
        <p:xfrm>
          <a:off x="3881438" y="1504950"/>
          <a:ext cx="3868737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CS ChemDraw Drawing" r:id="rId3" imgW="2015643" imgH="1528232" progId="ChemDraw.Document.6.0">
                  <p:embed/>
                </p:oleObj>
              </mc:Choice>
              <mc:Fallback>
                <p:oleObj name="CS ChemDraw Drawing" r:id="rId3" imgW="2015643" imgH="15282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1438" y="1504950"/>
                        <a:ext cx="3868737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6234" y="4551795"/>
            <a:ext cx="10489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Bristol-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Squibb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thromboxane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A2 receptor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antagonist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antithrombotic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anti-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ischemic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Mueller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R.H.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p.37, Marcel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Dekker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Inc.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1999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ISBN 0-8247-1981-6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535215"/>
              </p:ext>
            </p:extLst>
          </p:nvPr>
        </p:nvGraphicFramePr>
        <p:xfrm>
          <a:off x="2542572" y="2358449"/>
          <a:ext cx="7359852" cy="4081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CS ChemDraw Drawing" r:id="rId3" imgW="4687804" imgH="2599697" progId="ChemDraw.Document.6.0">
                  <p:embed/>
                </p:oleObj>
              </mc:Choice>
              <mc:Fallback>
                <p:oleObj name="CS ChemDraw Drawing" r:id="rId3" imgW="4687804" imgH="259969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2572" y="2358449"/>
                        <a:ext cx="7359852" cy="4081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93554" y="1597572"/>
            <a:ext cx="8595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ISSUES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528" y="1347537"/>
            <a:ext cx="107995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Academia vs.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involving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chemists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Moreover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“in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stress,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continually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capability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Audit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 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Select</a:t>
            </a:r>
            <a:endParaRPr lang="cs-CZ" sz="2800" b="1" dirty="0" smtClean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Understand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sources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available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limitations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priorities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risks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quality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quantity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budget, …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5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96801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482165"/>
              </p:ext>
            </p:extLst>
          </p:nvPr>
        </p:nvGraphicFramePr>
        <p:xfrm>
          <a:off x="2494176" y="1150908"/>
          <a:ext cx="7966229" cy="5453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CS ChemDraw Drawing" r:id="rId3" imgW="5310819" imgH="3635929" progId="ChemDraw.Document.6.0">
                  <p:embed/>
                </p:oleObj>
              </mc:Choice>
              <mc:Fallback>
                <p:oleObj name="CS ChemDraw Drawing" r:id="rId3" imgW="5310819" imgH="363592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4176" y="1150908"/>
                        <a:ext cx="7966229" cy="5453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96801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764038"/>
              </p:ext>
            </p:extLst>
          </p:nvPr>
        </p:nvGraphicFramePr>
        <p:xfrm>
          <a:off x="2616117" y="1150908"/>
          <a:ext cx="6833640" cy="2878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CS ChemDraw Drawing" r:id="rId3" imgW="5216519" imgH="2197335" progId="ChemDraw.Document.6.0">
                  <p:embed/>
                </p:oleObj>
              </mc:Choice>
              <mc:Fallback>
                <p:oleObj name="CS ChemDraw Drawing" r:id="rId3" imgW="5216519" imgH="219733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6117" y="1150908"/>
                        <a:ext cx="6833640" cy="28785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6538" y="4035972"/>
            <a:ext cx="1114096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made in Kilo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SQ-28668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failed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chosen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(SQ-30741) – but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exhibited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extensive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first-pass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metabolism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halted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17 kg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remained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unutilized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BMS-180291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promising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proved very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start in Kilo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campaign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97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96801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833010"/>
              </p:ext>
            </p:extLst>
          </p:nvPr>
        </p:nvGraphicFramePr>
        <p:xfrm>
          <a:off x="3399351" y="1091571"/>
          <a:ext cx="6158735" cy="5766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CS ChemDraw Drawing" r:id="rId3" imgW="5598850" imgH="5242208" progId="ChemDraw.Document.6.0">
                  <p:embed/>
                </p:oleObj>
              </mc:Choice>
              <mc:Fallback>
                <p:oleObj name="CS ChemDraw Drawing" r:id="rId3" imgW="5598850" imgH="524220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99351" y="1091571"/>
                        <a:ext cx="6158735" cy="5766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9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728685"/>
              </p:ext>
            </p:extLst>
          </p:nvPr>
        </p:nvGraphicFramePr>
        <p:xfrm>
          <a:off x="3291489" y="137838"/>
          <a:ext cx="5275640" cy="6576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CS ChemDraw Drawing" r:id="rId3" imgW="4977019" imgH="6203913" progId="ChemDraw.Document.6.0">
                  <p:embed/>
                </p:oleObj>
              </mc:Choice>
              <mc:Fallback>
                <p:oleObj name="CS ChemDraw Drawing" r:id="rId3" imgW="4977019" imgH="620391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1489" y="137838"/>
                        <a:ext cx="5275640" cy="6576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0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96801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0828" y="1150908"/>
            <a:ext cx="1078361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(so far):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convergent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longest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sequence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consists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&lt; 3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involve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oxidation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stage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adjustment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BMS-18029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seemed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promising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preliminary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Quick-fixes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“ in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(20 kg by a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Kilo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and Pilot Plant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efforts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meantime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route</a:t>
            </a:r>
            <a:endParaRPr lang="cs-CZ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0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151" y="1277032"/>
            <a:ext cx="976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Diels-Alder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142830"/>
              </p:ext>
            </p:extLst>
          </p:nvPr>
        </p:nvGraphicFramePr>
        <p:xfrm>
          <a:off x="3385527" y="1800252"/>
          <a:ext cx="7198236" cy="3285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CS ChemDraw Drawing" r:id="rId3" imgW="4831031" imgH="2204867" progId="ChemDraw.Document.6.0">
                  <p:embed/>
                </p:oleObj>
              </mc:Choice>
              <mc:Fallback>
                <p:oleObj name="CS ChemDraw Drawing" r:id="rId3" imgW="4831031" imgH="220486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5527" y="1800252"/>
                        <a:ext cx="7198236" cy="3285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2358" y="5391807"/>
            <a:ext cx="10426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propargylic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derivative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4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1033691" y="1292772"/>
            <a:ext cx="1020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Stereoselective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avoid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004120"/>
              </p:ext>
            </p:extLst>
          </p:nvPr>
        </p:nvGraphicFramePr>
        <p:xfrm>
          <a:off x="1149675" y="1903902"/>
          <a:ext cx="8633909" cy="45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CS ChemDraw Drawing" r:id="rId3" imgW="6443216" imgH="3364384" progId="ChemDraw.Document.6.0">
                  <p:embed/>
                </p:oleObj>
              </mc:Choice>
              <mc:Fallback>
                <p:oleObj name="CS ChemDraw Drawing" r:id="rId3" imgW="6443216" imgH="33643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9675" y="1903902"/>
                        <a:ext cx="8633909" cy="450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0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2944"/>
              </p:ext>
            </p:extLst>
          </p:nvPr>
        </p:nvGraphicFramePr>
        <p:xfrm>
          <a:off x="2380860" y="1292772"/>
          <a:ext cx="7549192" cy="3600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CS ChemDraw Drawing" r:id="rId3" imgW="4338616" imgH="2069292" progId="ChemDraw.Document.6.0">
                  <p:embed/>
                </p:oleObj>
              </mc:Choice>
              <mc:Fallback>
                <p:oleObj name="CS ChemDraw Drawing" r:id="rId3" imgW="4338616" imgH="20692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0860" y="1292772"/>
                        <a:ext cx="7549192" cy="3600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144" y="5119287"/>
            <a:ext cx="11456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original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Grignard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lactone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conversion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practical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819546"/>
              </p:ext>
            </p:extLst>
          </p:nvPr>
        </p:nvGraphicFramePr>
        <p:xfrm>
          <a:off x="2071666" y="1194600"/>
          <a:ext cx="7847370" cy="400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CS ChemDraw Drawing" r:id="rId3" imgW="4998325" imgH="2552524" progId="ChemDraw.Document.6.0">
                  <p:embed/>
                </p:oleObj>
              </mc:Choice>
              <mc:Fallback>
                <p:oleObj name="CS ChemDraw Drawing" r:id="rId3" imgW="4998325" imgH="255252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1666" y="1194600"/>
                        <a:ext cx="7847370" cy="400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2455" y="5265683"/>
            <a:ext cx="107836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valinol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phenylglycinol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auxiliaries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65%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 72%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Relatively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inexpensive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auxiliary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methylbenzylamine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provided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selectivity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94 : 6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99 : 1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crystallization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) in 89%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Serine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derived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chiral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auxiliaries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gave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yields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stereoselectivity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6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528375"/>
              </p:ext>
            </p:extLst>
          </p:nvPr>
        </p:nvGraphicFramePr>
        <p:xfrm>
          <a:off x="5240090" y="1204760"/>
          <a:ext cx="6697907" cy="267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CS ChemDraw Drawing" r:id="rId3" imgW="4465271" imgH="1785855" progId="ChemDraw.Document.6.0">
                  <p:embed/>
                </p:oleObj>
              </mc:Choice>
              <mc:Fallback>
                <p:oleObj name="CS ChemDraw Drawing" r:id="rId3" imgW="4465271" imgH="17858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40090" y="1204760"/>
                        <a:ext cx="6697907" cy="2678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908353"/>
              </p:ext>
            </p:extLst>
          </p:nvPr>
        </p:nvGraphicFramePr>
        <p:xfrm>
          <a:off x="824439" y="3088558"/>
          <a:ext cx="6795561" cy="3381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CS ChemDraw Drawing" r:id="rId5" imgW="4530374" imgH="2254022" progId="ChemDraw.Document.6.0">
                  <p:embed/>
                </p:oleObj>
              </mc:Choice>
              <mc:Fallback>
                <p:oleObj name="CS ChemDraw Drawing" r:id="rId5" imgW="4530374" imgH="225402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4439" y="3088558"/>
                        <a:ext cx="6795561" cy="3381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33691" y="1066825"/>
            <a:ext cx="6586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5790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766" y="5087007"/>
            <a:ext cx="106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3002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481775"/>
              </p:ext>
            </p:extLst>
          </p:nvPr>
        </p:nvGraphicFramePr>
        <p:xfrm>
          <a:off x="3116863" y="2171310"/>
          <a:ext cx="6653351" cy="3014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CS ChemDraw Drawing" r:id="rId3" imgW="4107007" imgH="1860778" progId="ChemDraw.Document.6.0">
                  <p:embed/>
                </p:oleObj>
              </mc:Choice>
              <mc:Fallback>
                <p:oleObj name="CS ChemDraw Drawing" r:id="rId3" imgW="4107007" imgH="186077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6863" y="2171310"/>
                        <a:ext cx="6653351" cy="3014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33691" y="1198179"/>
            <a:ext cx="1019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efficiency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085" y="112718"/>
            <a:ext cx="763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PRACTICAL SYNTHESIS OF IFETROBAN SODIUM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972" y="12927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082587"/>
              </p:ext>
            </p:extLst>
          </p:nvPr>
        </p:nvGraphicFramePr>
        <p:xfrm>
          <a:off x="3564373" y="1066825"/>
          <a:ext cx="8186395" cy="405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CS ChemDraw Drawing" r:id="rId3" imgW="6155184" imgH="3049233" progId="ChemDraw.Document.6.0">
                  <p:embed/>
                </p:oleObj>
              </mc:Choice>
              <mc:Fallback>
                <p:oleObj name="CS ChemDraw Drawing" r:id="rId3" imgW="6155184" imgH="304923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4373" y="1066825"/>
                        <a:ext cx="8186395" cy="4055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3691" y="1187669"/>
            <a:ext cx="3706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SUMMARY: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277" y="5328745"/>
            <a:ext cx="108466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convergent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oxidation-reduction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10;</a:t>
            </a:r>
          </a:p>
          <a:p>
            <a:pPr algn="just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83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28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%;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7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3017" y="259863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5790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5008" y="6022428"/>
            <a:ext cx="106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Butters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106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3002 (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67601"/>
              </p:ext>
            </p:extLst>
          </p:nvPr>
        </p:nvGraphicFramePr>
        <p:xfrm>
          <a:off x="1893554" y="974953"/>
          <a:ext cx="9524124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708">
                  <a:extLst>
                    <a:ext uri="{9D8B030D-6E8A-4147-A177-3AD203B41FA5}">
                      <a16:colId xmlns:a16="http://schemas.microsoft.com/office/drawing/2014/main" val="346619377"/>
                    </a:ext>
                  </a:extLst>
                </a:gridCol>
                <a:gridCol w="3174708">
                  <a:extLst>
                    <a:ext uri="{9D8B030D-6E8A-4147-A177-3AD203B41FA5}">
                      <a16:colId xmlns:a16="http://schemas.microsoft.com/office/drawing/2014/main" val="3818610981"/>
                    </a:ext>
                  </a:extLst>
                </a:gridCol>
                <a:gridCol w="3174708">
                  <a:extLst>
                    <a:ext uri="{9D8B030D-6E8A-4147-A177-3AD203B41FA5}">
                      <a16:colId xmlns:a16="http://schemas.microsoft.com/office/drawing/2014/main" val="217838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Criteria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Subcriteria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 smtClean="0"/>
                        <a:t>Potential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Issues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7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SAFETY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Process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health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Thermal</a:t>
                      </a:r>
                      <a:r>
                        <a:rPr lang="cs-CZ" b="1" dirty="0" smtClean="0"/>
                        <a:t> risk, </a:t>
                      </a:r>
                      <a:r>
                        <a:rPr lang="cs-CZ" b="1" dirty="0" err="1" smtClean="0"/>
                        <a:t>carcinogens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sensitisers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9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ENVIRONMENTAL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Waste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environmental</a:t>
                      </a:r>
                      <a:r>
                        <a:rPr lang="cs-CZ" b="1" dirty="0" smtClean="0"/>
                        <a:t> hazard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Inceneration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solvents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aquatic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toxins</a:t>
                      </a:r>
                      <a:r>
                        <a:rPr lang="cs-CZ" b="1" dirty="0" smtClean="0"/>
                        <a:t>,</a:t>
                      </a:r>
                      <a:r>
                        <a:rPr lang="cs-CZ" b="1" baseline="0" dirty="0" smtClean="0"/>
                        <a:t> ozone </a:t>
                      </a:r>
                      <a:r>
                        <a:rPr lang="cs-CZ" b="1" baseline="0" dirty="0" err="1" smtClean="0"/>
                        <a:t>depleting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chemicals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383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LEGAL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Intellectual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property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Indication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compound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protection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process</a:t>
                      </a:r>
                      <a:r>
                        <a:rPr lang="cs-CZ" b="1" dirty="0" smtClean="0"/>
                        <a:t> 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99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ECONOMICS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Cost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goods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production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cost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concentration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Length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the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synthesis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cost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operations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45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CONTROL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Control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quality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parameters</a:t>
                      </a:r>
                      <a:r>
                        <a:rPr lang="cs-CZ" b="1" dirty="0" smtClean="0"/>
                        <a:t>, P-CH </a:t>
                      </a:r>
                      <a:r>
                        <a:rPr lang="cs-CZ" b="1" dirty="0" err="1" smtClean="0"/>
                        <a:t>parameters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/>
                        <a:t>Meeting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baseline="0" dirty="0" err="1" smtClean="0"/>
                        <a:t>specifications</a:t>
                      </a:r>
                      <a:r>
                        <a:rPr lang="cs-CZ" b="1" baseline="0" dirty="0" smtClean="0"/>
                        <a:t>, GMP </a:t>
                      </a:r>
                      <a:r>
                        <a:rPr lang="cs-CZ" b="1" baseline="0" dirty="0" err="1" smtClean="0"/>
                        <a:t>requirements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398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THROUGHPUT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Time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scale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manufacture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/>
                        <a:t>Continuity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steps</a:t>
                      </a:r>
                      <a:r>
                        <a:rPr lang="cs-CZ" b="1" dirty="0" smtClean="0"/>
                        <a:t>, </a:t>
                      </a:r>
                      <a:r>
                        <a:rPr lang="cs-CZ" b="1" dirty="0" err="1" smtClean="0"/>
                        <a:t>operations</a:t>
                      </a:r>
                      <a:r>
                        <a:rPr lang="cs-CZ" b="1" dirty="0" smtClean="0"/>
                        <a:t>, transfer, </a:t>
                      </a:r>
                      <a:r>
                        <a:rPr lang="cs-CZ" b="1" dirty="0" err="1" smtClean="0"/>
                        <a:t>availability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of</a:t>
                      </a:r>
                      <a:r>
                        <a:rPr lang="cs-CZ" b="1" dirty="0" smtClean="0"/>
                        <a:t> </a:t>
                      </a:r>
                      <a:r>
                        <a:rPr lang="cs-CZ" b="1" dirty="0" err="1" smtClean="0"/>
                        <a:t>chemicals</a:t>
                      </a:r>
                      <a:endParaRPr lang="cs-CZ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766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6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5" y="1126820"/>
            <a:ext cx="26601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A F E T Y 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340139"/>
              </p:ext>
            </p:extLst>
          </p:nvPr>
        </p:nvGraphicFramePr>
        <p:xfrm>
          <a:off x="3119923" y="1609716"/>
          <a:ext cx="8147570" cy="435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CS ChemDraw Drawing" r:id="rId3" imgW="5658035" imgH="3026241" progId="ChemDraw.Document.6.0">
                  <p:embed/>
                </p:oleObj>
              </mc:Choice>
              <mc:Fallback>
                <p:oleObj name="CS ChemDraw Drawing" r:id="rId3" imgW="5658035" imgH="302624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19923" y="1609716"/>
                        <a:ext cx="8147570" cy="435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3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5" y="1126820"/>
            <a:ext cx="58342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N V I R O N M E N T A L 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6152" y="2490952"/>
            <a:ext cx="92806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totally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hazard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2229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E G A 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6069" y="1072055"/>
            <a:ext cx="80509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civilized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API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breaking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laws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infringing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/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arise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and patent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litigations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pretty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banned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substances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unacceptable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quantities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hazardous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-party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restrictions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infrigment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8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354457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2229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E G A 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258" y="1463250"/>
            <a:ext cx="7906410" cy="4916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4813" y="5171090"/>
            <a:ext cx="1597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ADR</a:t>
            </a: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554" y="438539"/>
            <a:ext cx="763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CRITERIA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3914" y="1126820"/>
            <a:ext cx="22291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 E G A L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r>
              <a:rPr lang="cs-CZ" sz="36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  <a:p>
            <a:r>
              <a:rPr lang="cs-CZ" sz="36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077994"/>
              </p:ext>
            </p:extLst>
          </p:nvPr>
        </p:nvGraphicFramePr>
        <p:xfrm>
          <a:off x="3423297" y="961759"/>
          <a:ext cx="7733043" cy="5327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CS ChemDraw Drawing" r:id="rId3" imgW="5155362" imgH="3551889" progId="ChemDraw.Document.6.0">
                  <p:embed/>
                </p:oleObj>
              </mc:Choice>
              <mc:Fallback>
                <p:oleObj name="CS ChemDraw Drawing" r:id="rId3" imgW="5155362" imgH="355188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3297" y="961759"/>
                        <a:ext cx="7733043" cy="5327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11431</TotalTime>
  <Words>1149</Words>
  <Application>Microsoft Office PowerPoint</Application>
  <PresentationFormat>Widescreen</PresentationFormat>
  <Paragraphs>216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Symbol</vt:lpstr>
      <vt:lpstr>Tw Cen MT</vt:lpstr>
      <vt:lpstr>Droplet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Synthon,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</dc:title>
  <dc:creator>Petr Beňovský</dc:creator>
  <cp:lastModifiedBy>Petr Beňovský</cp:lastModifiedBy>
  <cp:revision>268</cp:revision>
  <dcterms:created xsi:type="dcterms:W3CDTF">2019-06-12T10:14:44Z</dcterms:created>
  <dcterms:modified xsi:type="dcterms:W3CDTF">2020-03-10T06:54:09Z</dcterms:modified>
</cp:coreProperties>
</file>