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4" r:id="rId9"/>
    <p:sldId id="265" r:id="rId10"/>
    <p:sldId id="266" r:id="rId11"/>
    <p:sldId id="269" r:id="rId12"/>
    <p:sldId id="270" r:id="rId13"/>
    <p:sldId id="271" r:id="rId14"/>
    <p:sldId id="268" r:id="rId15"/>
    <p:sldId id="272" r:id="rId16"/>
    <p:sldId id="274" r:id="rId17"/>
    <p:sldId id="273" r:id="rId18"/>
    <p:sldId id="275" r:id="rId19"/>
    <p:sldId id="277" r:id="rId20"/>
    <p:sldId id="278" r:id="rId21"/>
    <p:sldId id="279" r:id="rId22"/>
    <p:sldId id="276" r:id="rId23"/>
    <p:sldId id="280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61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32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9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54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53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6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1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13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00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4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DAD2-671F-4C0C-9622-AF8CC097251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42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sissetexchange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C9930, 10. </a:t>
            </a:r>
            <a:r>
              <a:rPr lang="en-US" sz="4000" dirty="0" err="1" smtClean="0"/>
              <a:t>lekce</a:t>
            </a:r>
            <a:r>
              <a:rPr lang="en-US" sz="4000" dirty="0" smtClean="0"/>
              <a:t>,</a:t>
            </a:r>
            <a:r>
              <a:rPr lang="cs-CZ" sz="4000" dirty="0" smtClean="0"/>
              <a:t> </a:t>
            </a:r>
            <a:r>
              <a:rPr lang="en-US" sz="4000" dirty="0" smtClean="0"/>
              <a:t>15. </a:t>
            </a:r>
            <a:r>
              <a:rPr lang="en-US" sz="4000" dirty="0"/>
              <a:t>5</a:t>
            </a:r>
            <a:r>
              <a:rPr lang="en-US" sz="4000" dirty="0" smtClean="0"/>
              <a:t>. 2020</a:t>
            </a:r>
            <a:br>
              <a:rPr lang="en-US" sz="4000" dirty="0" smtClean="0"/>
            </a:br>
            <a:r>
              <a:rPr lang="en-US" sz="3100" dirty="0" err="1" smtClean="0">
                <a:solidFill>
                  <a:srgbClr val="00FF00"/>
                </a:solidFill>
              </a:rPr>
              <a:t>konzultace</a:t>
            </a:r>
            <a:r>
              <a:rPr lang="en-US" sz="3100" dirty="0" smtClean="0">
                <a:solidFill>
                  <a:srgbClr val="00FF00"/>
                </a:solidFill>
              </a:rPr>
              <a:t> s </a:t>
            </a:r>
            <a:r>
              <a:rPr lang="cs-CZ" sz="3100" dirty="0" smtClean="0">
                <a:solidFill>
                  <a:srgbClr val="00FF00"/>
                </a:solidFill>
              </a:rPr>
              <a:t>řešením úloh </a:t>
            </a:r>
            <a:r>
              <a:rPr lang="en-US" sz="3100" dirty="0" smtClean="0">
                <a:solidFill>
                  <a:srgbClr val="00FF00"/>
                </a:solidFill>
              </a:rPr>
              <a:t>k t</a:t>
            </a:r>
            <a:r>
              <a:rPr lang="cs-CZ" sz="3100" dirty="0" smtClean="0">
                <a:solidFill>
                  <a:srgbClr val="00FF00"/>
                </a:solidFill>
              </a:rPr>
              <a:t>éto lekci: </a:t>
            </a:r>
            <a:br>
              <a:rPr lang="cs-CZ" sz="3100" dirty="0" smtClean="0">
                <a:solidFill>
                  <a:srgbClr val="00FF00"/>
                </a:solidFill>
              </a:rPr>
            </a:br>
            <a:r>
              <a:rPr lang="cs-CZ" sz="3100" dirty="0" smtClean="0">
                <a:solidFill>
                  <a:srgbClr val="00FF00"/>
                </a:solidFill>
              </a:rPr>
              <a:t>St </a:t>
            </a:r>
            <a:r>
              <a:rPr lang="en-US" sz="3100" dirty="0" smtClean="0">
                <a:solidFill>
                  <a:srgbClr val="00FF00"/>
                </a:solidFill>
              </a:rPr>
              <a:t>20.5., 12.00 </a:t>
            </a:r>
            <a:r>
              <a:rPr lang="cs-CZ" sz="3100" dirty="0" smtClean="0">
                <a:solidFill>
                  <a:srgbClr val="00FF00"/>
                </a:solidFill>
              </a:rPr>
              <a:t>(prosím přihlásit do Út</a:t>
            </a:r>
            <a:r>
              <a:rPr lang="en-US" sz="3100" dirty="0" smtClean="0">
                <a:solidFill>
                  <a:srgbClr val="00FF00"/>
                </a:solidFill>
              </a:rPr>
              <a:t> 19. 5. , 24.00)</a:t>
            </a:r>
            <a:endParaRPr lang="cs-CZ" sz="3100" dirty="0">
              <a:solidFill>
                <a:srgbClr val="00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8265"/>
            <a:ext cx="8280920" cy="1752600"/>
          </a:xfrm>
        </p:spPr>
        <p:txBody>
          <a:bodyPr>
            <a:normAutofit fontScale="62500" lnSpcReduction="20000"/>
          </a:bodyPr>
          <a:lstStyle/>
          <a:p>
            <a:r>
              <a:rPr lang="en-US" sz="4400" dirty="0" err="1" smtClean="0">
                <a:solidFill>
                  <a:srgbClr val="FFC000"/>
                </a:solidFill>
              </a:rPr>
              <a:t>Celkov</a:t>
            </a:r>
            <a:r>
              <a:rPr lang="cs-CZ" sz="4400" dirty="0" smtClean="0">
                <a:solidFill>
                  <a:srgbClr val="FFC000"/>
                </a:solidFill>
              </a:rPr>
              <a:t>á elektronová energie v HF-</a:t>
            </a:r>
            <a:r>
              <a:rPr lang="en-US" sz="4400" dirty="0" smtClean="0">
                <a:solidFill>
                  <a:srgbClr val="FFC000"/>
                </a:solidFill>
              </a:rPr>
              <a:t>SCF</a:t>
            </a:r>
            <a:endParaRPr lang="cs-CZ" sz="4400" dirty="0" smtClean="0">
              <a:solidFill>
                <a:srgbClr val="FFC000"/>
              </a:solidFill>
            </a:endParaRPr>
          </a:p>
          <a:p>
            <a:r>
              <a:rPr lang="cs-CZ" sz="4400" dirty="0" smtClean="0">
                <a:solidFill>
                  <a:srgbClr val="FFC000"/>
                </a:solidFill>
              </a:rPr>
              <a:t>Báze</a:t>
            </a:r>
          </a:p>
          <a:p>
            <a:r>
              <a:rPr lang="cs-CZ" sz="4400" dirty="0" smtClean="0">
                <a:solidFill>
                  <a:srgbClr val="FFC000"/>
                </a:solidFill>
              </a:rPr>
              <a:t>HF limita a korelační energie</a:t>
            </a:r>
          </a:p>
          <a:p>
            <a:r>
              <a:rPr lang="cs-CZ" sz="4400" dirty="0" smtClean="0">
                <a:solidFill>
                  <a:srgbClr val="FFC000"/>
                </a:solidFill>
              </a:rPr>
              <a:t>Koopmansův teorém</a:t>
            </a:r>
            <a:endParaRPr lang="en-US" sz="4400" dirty="0" smtClean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79712" y="3995678"/>
            <a:ext cx="55446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Lowe, Quantum Chemistry, </a:t>
            </a:r>
            <a:r>
              <a:rPr lang="en-US" sz="2400" dirty="0" err="1" smtClean="0"/>
              <a:t>Kapitol</a:t>
            </a:r>
            <a:r>
              <a:rPr lang="cs-CZ" sz="2400" dirty="0"/>
              <a:t>a</a:t>
            </a:r>
            <a:r>
              <a:rPr lang="en-US" sz="2400" dirty="0" smtClean="0"/>
              <a:t> 11: </a:t>
            </a:r>
            <a:endParaRPr lang="cs-CZ" sz="2400" dirty="0" smtClean="0"/>
          </a:p>
          <a:p>
            <a:pPr algn="ctr">
              <a:lnSpc>
                <a:spcPct val="150000"/>
              </a:lnSpc>
            </a:pPr>
            <a:r>
              <a:rPr lang="en-US" sz="2400" dirty="0" smtClean="0">
                <a:solidFill>
                  <a:srgbClr val="00FF00"/>
                </a:solidFill>
              </a:rPr>
              <a:t>11-7</a:t>
            </a:r>
          </a:p>
          <a:p>
            <a:pPr algn="ctr">
              <a:lnSpc>
                <a:spcPct val="150000"/>
              </a:lnSpc>
            </a:pPr>
            <a:r>
              <a:rPr lang="en-US" sz="2400" dirty="0" smtClean="0">
                <a:solidFill>
                  <a:srgbClr val="00FF00"/>
                </a:solidFill>
              </a:rPr>
              <a:t>11-8</a:t>
            </a:r>
          </a:p>
          <a:p>
            <a:pPr algn="ctr">
              <a:lnSpc>
                <a:spcPct val="150000"/>
              </a:lnSpc>
            </a:pPr>
            <a:r>
              <a:rPr lang="en-US" sz="2400" dirty="0" smtClean="0">
                <a:solidFill>
                  <a:srgbClr val="00FF00"/>
                </a:solidFill>
              </a:rPr>
              <a:t>11-9 a 11-10</a:t>
            </a:r>
          </a:p>
          <a:p>
            <a:pPr algn="ctr">
              <a:lnSpc>
                <a:spcPct val="150000"/>
              </a:lnSpc>
            </a:pPr>
            <a:r>
              <a:rPr lang="en-US" sz="2400" dirty="0" smtClean="0">
                <a:solidFill>
                  <a:srgbClr val="00FF00"/>
                </a:solidFill>
              </a:rPr>
              <a:t>11-11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9761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395536" y="476672"/>
                <a:ext cx="8229600" cy="1143000"/>
              </a:xfrm>
            </p:spPr>
            <p:txBody>
              <a:bodyPr>
                <a:normAutofit fontScale="90000"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sz="2700" dirty="0" smtClean="0">
                    <a:solidFill>
                      <a:srgbClr val="FFC000"/>
                    </a:solidFill>
                  </a:rPr>
                  <a:t>Obr. 11-1. </a:t>
                </a:r>
                <a:r>
                  <a:rPr lang="en-US" sz="2700" dirty="0" err="1" smtClean="0">
                    <a:solidFill>
                      <a:srgbClr val="FFC000"/>
                    </a:solidFill>
                  </a:rPr>
                  <a:t>Radi</a:t>
                </a:r>
                <a:r>
                  <a:rPr lang="cs-CZ" sz="2700" dirty="0" smtClean="0">
                    <a:solidFill>
                      <a:srgbClr val="FFC000"/>
                    </a:solidFill>
                  </a:rPr>
                  <a:t>ální funkce </a:t>
                </a:r>
                <a14:m>
                  <m:oMath xmlns:m="http://schemas.openxmlformats.org/officeDocument/2006/math">
                    <m:r>
                      <a:rPr lang="cs-CZ" sz="2700" b="0" i="1" smtClean="0">
                        <a:solidFill>
                          <a:srgbClr val="FFC000"/>
                        </a:solidFill>
                        <a:latin typeface="Cambria Math"/>
                      </a:rPr>
                      <m:t>𝑅</m:t>
                    </m:r>
                    <m:d>
                      <m:dPr>
                        <m:ctrlPr>
                          <a:rPr lang="cs-CZ" sz="27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7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𝑟</m:t>
                        </m:r>
                      </m:e>
                    </m:d>
                    <m:r>
                      <a:rPr lang="cs-CZ" sz="2700" b="0" i="1" smtClean="0">
                        <a:solidFill>
                          <a:srgbClr val="FFC000"/>
                        </a:solidFill>
                        <a:latin typeface="Cambria Math"/>
                      </a:rPr>
                      <m:t>=</m:t>
                    </m:r>
                    <m:r>
                      <a:rPr lang="en-US" sz="2700" b="0" i="1" smtClean="0">
                        <a:solidFill>
                          <a:srgbClr val="FFC000"/>
                        </a:solidFill>
                        <a:latin typeface="Cambria Math"/>
                      </a:rPr>
                      <m:t>𝑟</m:t>
                    </m:r>
                    <m:func>
                      <m:funcPr>
                        <m:ctrlPr>
                          <a:rPr lang="en-US" sz="27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700" b="0" i="0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sz="27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700" b="0" i="1" smtClean="0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l-GR" sz="2700" b="0" i="1" smtClean="0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ζ</m:t>
                            </m:r>
                            <m:r>
                              <a:rPr lang="en-US" sz="2700" b="0" i="1" smtClean="0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2700" dirty="0" smtClean="0">
                    <a:solidFill>
                      <a:srgbClr val="FFC000"/>
                    </a:solidFill>
                  </a:rPr>
                  <a:t> pro STO </a:t>
                </a:r>
                <a:r>
                  <a:rPr lang="en-US" sz="2700" dirty="0" err="1" smtClean="0">
                    <a:solidFill>
                      <a:srgbClr val="FFC000"/>
                    </a:solidFill>
                  </a:rPr>
                  <a:t>typu</a:t>
                </a:r>
                <a:r>
                  <a:rPr lang="en-US" sz="2700" dirty="0" smtClean="0">
                    <a:solidFill>
                      <a:srgbClr val="FFC000"/>
                    </a:solidFill>
                  </a:rPr>
                  <a:t> 2p.</a:t>
                </a:r>
                <a:r>
                  <a:rPr lang="cs-CZ" dirty="0" smtClean="0">
                    <a:solidFill>
                      <a:srgbClr val="FFC000"/>
                    </a:solidFill>
                  </a:rPr>
                  <a:t/>
                </a:r>
                <a:br>
                  <a:rPr lang="cs-CZ" dirty="0" smtClean="0">
                    <a:solidFill>
                      <a:srgbClr val="FFC000"/>
                    </a:solidFill>
                  </a:rPr>
                </a:br>
                <a:r>
                  <a:rPr lang="en-US" sz="2200" dirty="0" smtClean="0"/>
                  <a:t>V</a:t>
                </a:r>
                <a:r>
                  <a:rPr lang="cs-CZ" sz="2200" dirty="0" smtClean="0"/>
                  <a:t>ětší hodnota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200" i="1">
                        <a:latin typeface="Cambria Math"/>
                      </a:rPr>
                      <m:t>ζ</m:t>
                    </m:r>
                  </m:oMath>
                </a14:m>
                <a:r>
                  <a:rPr lang="cs-CZ" sz="2200" dirty="0" smtClean="0"/>
                  <a:t> poskytuje STO více kontrahovaný kolem jádra. </a:t>
                </a:r>
                <a:r>
                  <a:rPr lang="en-US" sz="2200" dirty="0" smtClean="0"/>
                  <a:t/>
                </a:r>
                <a:br>
                  <a:rPr lang="en-US" sz="2200" dirty="0" smtClean="0"/>
                </a:br>
                <a:r>
                  <a:rPr lang="cs-CZ" sz="2200" dirty="0" smtClean="0"/>
                  <a:t>Proto je někdy nazýván „vnitřní“ STO.</a:t>
                </a:r>
                <a:endParaRPr lang="cs-CZ" sz="22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95536" y="476672"/>
                <a:ext cx="8229600" cy="1143000"/>
              </a:xfrm>
              <a:blipFill rotWithShape="1">
                <a:blip r:embed="rId2"/>
                <a:stretch>
                  <a:fillRect l="-1185" t="-11170" b="-228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95536" y="6339988"/>
            <a:ext cx="1375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Lowe, p. </a:t>
            </a:r>
            <a:r>
              <a:rPr lang="en-US" dirty="0" smtClean="0"/>
              <a:t>354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2132856"/>
            <a:ext cx="7163555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742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FFC000"/>
                </a:solidFill>
              </a:rPr>
              <a:t>Polarizace a polarizační funkce</a:t>
            </a:r>
            <a:endParaRPr lang="cs-CZ" sz="2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Polarizace = obvyklé rozšíření báze o funkce s vyšším momentem hybnosti, než odpovídá valenčním AO. Těmto funkcím pak říkáme polarizační. </a:t>
            </a:r>
          </a:p>
          <a:p>
            <a:endParaRPr lang="cs-CZ" sz="2400" dirty="0" smtClean="0"/>
          </a:p>
          <a:p>
            <a:r>
              <a:rPr lang="cs-CZ" sz="2400" dirty="0" smtClean="0"/>
              <a:t>Zahrnutím polarizačních funkcí může být náboj přesouván </a:t>
            </a:r>
            <a:r>
              <a:rPr lang="cs-CZ" sz="2400" i="1" dirty="0" smtClean="0"/>
              <a:t>do</a:t>
            </a:r>
            <a:r>
              <a:rPr lang="cs-CZ" sz="2400" dirty="0" smtClean="0"/>
              <a:t> nebo </a:t>
            </a:r>
            <a:r>
              <a:rPr lang="cs-CZ" sz="2400" i="1" dirty="0" smtClean="0"/>
              <a:t>z</a:t>
            </a:r>
            <a:r>
              <a:rPr lang="cs-CZ" sz="2400" dirty="0" smtClean="0"/>
              <a:t> vazebných oblastí novými způsoby.</a:t>
            </a:r>
          </a:p>
          <a:p>
            <a:endParaRPr lang="cs-CZ" sz="2400" dirty="0" smtClean="0"/>
          </a:p>
          <a:p>
            <a:r>
              <a:rPr lang="cs-CZ" sz="2400" dirty="0" smtClean="0"/>
              <a:t>Typicky se jedná o </a:t>
            </a:r>
            <a:r>
              <a:rPr lang="cs-CZ" sz="2400" i="1" dirty="0" smtClean="0"/>
              <a:t>p</a:t>
            </a:r>
            <a:r>
              <a:rPr lang="cs-CZ" sz="2400" dirty="0" smtClean="0"/>
              <a:t> orbitaly pro vodík, </a:t>
            </a:r>
            <a:r>
              <a:rPr lang="cs-CZ" sz="2400" i="1" dirty="0" smtClean="0"/>
              <a:t>d</a:t>
            </a:r>
            <a:r>
              <a:rPr lang="cs-CZ" sz="2400" dirty="0" smtClean="0"/>
              <a:t> orbitaly pro nižší p- prvky a </a:t>
            </a:r>
            <a:r>
              <a:rPr lang="cs-CZ" sz="2400" i="1" dirty="0" smtClean="0"/>
              <a:t>f</a:t>
            </a:r>
            <a:r>
              <a:rPr lang="cs-CZ" sz="2400" dirty="0" smtClean="0"/>
              <a:t> orbitaly pro d-prvky.</a:t>
            </a:r>
            <a:endParaRPr lang="cs-CZ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6339988"/>
            <a:ext cx="1563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Lowe, p. </a:t>
            </a:r>
            <a:r>
              <a:rPr lang="en-US" dirty="0" smtClean="0"/>
              <a:t>354-5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948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solidFill>
                  <a:srgbClr val="FFC000"/>
                </a:solidFill>
              </a:rPr>
              <a:t>Obr</a:t>
            </a:r>
            <a:r>
              <a:rPr lang="en-US" sz="2400" dirty="0">
                <a:solidFill>
                  <a:srgbClr val="FFC000"/>
                </a:solidFill>
              </a:rPr>
              <a:t>. </a:t>
            </a:r>
            <a:r>
              <a:rPr lang="en-US" sz="2400" dirty="0" smtClean="0">
                <a:solidFill>
                  <a:srgbClr val="FFC000"/>
                </a:solidFill>
              </a:rPr>
              <a:t>11-</a:t>
            </a:r>
            <a:r>
              <a:rPr lang="en-US" sz="2400" dirty="0">
                <a:solidFill>
                  <a:srgbClr val="FFC000"/>
                </a:solidFill>
              </a:rPr>
              <a:t>2</a:t>
            </a:r>
            <a:r>
              <a:rPr lang="en-US" sz="2400" dirty="0" smtClean="0">
                <a:solidFill>
                  <a:srgbClr val="FFC000"/>
                </a:solidFill>
              </a:rPr>
              <a:t>. </a:t>
            </a:r>
            <a:r>
              <a:rPr lang="en-US" sz="2400" dirty="0" err="1">
                <a:solidFill>
                  <a:srgbClr val="FFC000"/>
                </a:solidFill>
              </a:rPr>
              <a:t>Radi</a:t>
            </a:r>
            <a:r>
              <a:rPr lang="cs-CZ" sz="2400" dirty="0" smtClean="0">
                <a:solidFill>
                  <a:srgbClr val="FFC000"/>
                </a:solidFill>
              </a:rPr>
              <a:t>ální</a:t>
            </a:r>
            <a:r>
              <a:rPr lang="en-US" sz="2400" dirty="0" smtClean="0">
                <a:solidFill>
                  <a:srgbClr val="FFC000"/>
                </a:solidFill>
              </a:rPr>
              <a:t> z</a:t>
            </a:r>
            <a:r>
              <a:rPr lang="cs-CZ" sz="2400" dirty="0" smtClean="0">
                <a:solidFill>
                  <a:srgbClr val="FFC000"/>
                </a:solidFill>
              </a:rPr>
              <a:t>ávislost vodíkových a gaussovských funkcí.</a:t>
            </a:r>
            <a:endParaRPr lang="cs-CZ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258" y="3356992"/>
            <a:ext cx="651510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1556792"/>
            <a:ext cx="7549311" cy="12757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S použitím Gaussovských funkcí jsou spojeny dva problémy: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smtClean="0">
                <a:solidFill>
                  <a:srgbClr val="00FF00"/>
                </a:solidFill>
              </a:rPr>
              <a:t>V bod</a:t>
            </a:r>
            <a:r>
              <a:rPr lang="cs-CZ" sz="2000" dirty="0" smtClean="0">
                <a:solidFill>
                  <a:srgbClr val="00FF00"/>
                </a:solidFill>
              </a:rPr>
              <a:t>ě </a:t>
            </a:r>
            <a:r>
              <a:rPr lang="cs-CZ" sz="2000" i="1" dirty="0" smtClean="0">
                <a:solidFill>
                  <a:srgbClr val="00FF00"/>
                </a:solidFill>
              </a:rPr>
              <a:t>r</a:t>
            </a:r>
            <a:r>
              <a:rPr lang="en-US" sz="2000" i="1" dirty="0" smtClean="0">
                <a:solidFill>
                  <a:srgbClr val="00FF00"/>
                </a:solidFill>
              </a:rPr>
              <a:t> </a:t>
            </a:r>
            <a:r>
              <a:rPr lang="cs-CZ" sz="2000" dirty="0" smtClean="0">
                <a:solidFill>
                  <a:srgbClr val="00FF00"/>
                </a:solidFill>
              </a:rPr>
              <a:t>=</a:t>
            </a:r>
            <a:r>
              <a:rPr lang="en-US" sz="2000" dirty="0" smtClean="0">
                <a:solidFill>
                  <a:srgbClr val="00FF00"/>
                </a:solidFill>
              </a:rPr>
              <a:t> 0 </a:t>
            </a:r>
            <a:r>
              <a:rPr lang="cs-CZ" sz="2000" dirty="0" smtClean="0">
                <a:solidFill>
                  <a:srgbClr val="00FF00"/>
                </a:solidFill>
              </a:rPr>
              <a:t>na rozdíl od vodíkových orbitalů typu </a:t>
            </a:r>
            <a:r>
              <a:rPr lang="cs-CZ" sz="2000" i="1" dirty="0" smtClean="0">
                <a:solidFill>
                  <a:srgbClr val="00FF00"/>
                </a:solidFill>
              </a:rPr>
              <a:t>s</a:t>
            </a:r>
            <a:r>
              <a:rPr lang="cs-CZ" sz="2000" dirty="0" smtClean="0">
                <a:solidFill>
                  <a:srgbClr val="00FF00"/>
                </a:solidFill>
              </a:rPr>
              <a:t> </a:t>
            </a:r>
            <a:r>
              <a:rPr lang="en-US" sz="2000" dirty="0" err="1" smtClean="0">
                <a:solidFill>
                  <a:srgbClr val="00FF00"/>
                </a:solidFill>
              </a:rPr>
              <a:t>nemaj</a:t>
            </a:r>
            <a:r>
              <a:rPr lang="cs-CZ" sz="2000" dirty="0" smtClean="0">
                <a:solidFill>
                  <a:srgbClr val="00FF00"/>
                </a:solidFill>
              </a:rPr>
              <a:t>í „špičky“</a:t>
            </a:r>
            <a:r>
              <a:rPr lang="en-US" sz="2000" dirty="0" smtClean="0">
                <a:solidFill>
                  <a:srgbClr val="00FF00"/>
                </a:solidFill>
              </a:rPr>
              <a:t>.</a:t>
            </a:r>
            <a:endParaRPr lang="cs-CZ" sz="2000" dirty="0" smtClean="0">
              <a:solidFill>
                <a:srgbClr val="00FF00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cs-CZ" sz="2000" dirty="0" smtClean="0">
                <a:solidFill>
                  <a:srgbClr val="00FF00"/>
                </a:solidFill>
              </a:rPr>
              <a:t>Pro velká </a:t>
            </a:r>
            <a:r>
              <a:rPr lang="cs-CZ" sz="2000" i="1" dirty="0" smtClean="0">
                <a:solidFill>
                  <a:srgbClr val="00FF00"/>
                </a:solidFill>
              </a:rPr>
              <a:t>r </a:t>
            </a:r>
            <a:r>
              <a:rPr lang="cs-CZ" sz="2000" dirty="0" smtClean="0">
                <a:solidFill>
                  <a:srgbClr val="00FF00"/>
                </a:solidFill>
              </a:rPr>
              <a:t>klesají rychleji než vodíkové funkce</a:t>
            </a:r>
            <a:r>
              <a:rPr lang="en-US" sz="2000" dirty="0" smtClean="0">
                <a:solidFill>
                  <a:srgbClr val="00FF00"/>
                </a:solidFill>
              </a:rPr>
              <a:t>.</a:t>
            </a:r>
            <a:r>
              <a:rPr lang="cs-CZ" sz="2000" dirty="0" smtClean="0">
                <a:solidFill>
                  <a:srgbClr val="00FF00"/>
                </a:solidFill>
              </a:rPr>
              <a:t> </a:t>
            </a:r>
            <a:endParaRPr lang="cs-CZ" sz="2000" dirty="0">
              <a:solidFill>
                <a:srgbClr val="00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6339988"/>
            <a:ext cx="1375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Lowe, p. </a:t>
            </a:r>
            <a:r>
              <a:rPr lang="en-US" dirty="0" smtClean="0"/>
              <a:t>35</a:t>
            </a:r>
            <a:r>
              <a:rPr lang="en-US" dirty="0"/>
              <a:t>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55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0436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00FF00"/>
                </a:solidFill>
              </a:rPr>
              <a:t>Primitivn</a:t>
            </a:r>
            <a:r>
              <a:rPr lang="cs-CZ" sz="2800" dirty="0" smtClean="0">
                <a:solidFill>
                  <a:srgbClr val="00FF00"/>
                </a:solidFill>
              </a:rPr>
              <a:t>í</a:t>
            </a:r>
            <a:r>
              <a:rPr lang="cs-CZ" sz="2800" dirty="0" smtClean="0">
                <a:solidFill>
                  <a:srgbClr val="FFC000"/>
                </a:solidFill>
              </a:rPr>
              <a:t> a </a:t>
            </a:r>
            <a:r>
              <a:rPr lang="cs-CZ" sz="2800" dirty="0" smtClean="0">
                <a:solidFill>
                  <a:srgbClr val="00FF00"/>
                </a:solidFill>
              </a:rPr>
              <a:t>kontrahované</a:t>
            </a:r>
            <a:r>
              <a:rPr lang="cs-CZ" sz="2800" dirty="0" smtClean="0">
                <a:solidFill>
                  <a:srgbClr val="FFC000"/>
                </a:solidFill>
              </a:rPr>
              <a:t> Gaussovské funkce</a:t>
            </a:r>
            <a:endParaRPr lang="cs-CZ" sz="2800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79205" y="1268760"/>
                <a:ext cx="8856984" cy="4525963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 smtClean="0"/>
                  <a:t>Ka</a:t>
                </a:r>
                <a:r>
                  <a:rPr lang="cs-CZ" sz="2400" dirty="0" smtClean="0"/>
                  <a:t>ždý STO (fungující </a:t>
                </a:r>
                <a:r>
                  <a:rPr lang="en-US" sz="2400" dirty="0" smtClean="0"/>
                  <a:t>v r</a:t>
                </a:r>
                <a:r>
                  <a:rPr lang="cs-CZ" sz="2400" dirty="0" smtClean="0"/>
                  <a:t>ámci lineární kombinace jako „složka náhrady“ za orbitaly typu </a:t>
                </a:r>
                <a:r>
                  <a:rPr lang="en-US" sz="2400" dirty="0" smtClean="0"/>
                  <a:t>H</a:t>
                </a:r>
                <a:r>
                  <a:rPr lang="cs-CZ" sz="2400" dirty="0" smtClean="0"/>
                  <a:t>) je dále rozvinut jako lineární kombinace několika gaussovských fukcí. Tyto jsou charakterizovány exponenty </a:t>
                </a:r>
                <a:r>
                  <a:rPr lang="el-GR" sz="2400" dirty="0" smtClean="0">
                    <a:solidFill>
                      <a:srgbClr val="FFC000"/>
                    </a:solidFill>
                  </a:rPr>
                  <a:t>α</a:t>
                </a:r>
                <a:r>
                  <a:rPr lang="cs-CZ" sz="2400" dirty="0" smtClean="0"/>
                  <a:t> ve výrazu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FFC000"/>
                            </a:solidFill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sz="24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l-GR" sz="2400" i="1" smtClean="0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α</m:t>
                            </m:r>
                            <m:r>
                              <a:rPr lang="en-US" sz="2400" b="0" i="1" baseline="30000" smtClean="0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2400" dirty="0">
                    <a:solidFill>
                      <a:srgbClr val="FFC000"/>
                    </a:solidFill>
                  </a:rPr>
                  <a:t> </a:t>
                </a:r>
                <a:r>
                  <a:rPr lang="cs-CZ" sz="2400" dirty="0" smtClean="0"/>
                  <a:t>a nazývají se </a:t>
                </a:r>
                <a:r>
                  <a:rPr lang="cs-CZ" sz="2400" dirty="0" smtClean="0">
                    <a:solidFill>
                      <a:srgbClr val="FFC000"/>
                    </a:solidFill>
                  </a:rPr>
                  <a:t>primitivní gaussiány.</a:t>
                </a:r>
              </a:p>
              <a:p>
                <a:endParaRPr lang="cs-CZ" sz="2400" dirty="0" smtClean="0">
                  <a:solidFill>
                    <a:srgbClr val="FFC000"/>
                  </a:solidFill>
                </a:endParaRPr>
              </a:p>
              <a:p>
                <a:r>
                  <a:rPr lang="cs-CZ" sz="2400" dirty="0" smtClean="0"/>
                  <a:t>Často je výhodné do lineární kombinace, která má „představovat“ určitý STO, vybrat určitý počet primitivních gaussiánů, zoptimalizovat jejich </a:t>
                </a:r>
                <a:r>
                  <a:rPr lang="cs-CZ" sz="2400" dirty="0" smtClean="0">
                    <a:solidFill>
                      <a:srgbClr val="FFC000"/>
                    </a:solidFill>
                  </a:rPr>
                  <a:t>exponenty </a:t>
                </a:r>
                <a:r>
                  <a:rPr lang="el-GR" sz="2400" dirty="0" smtClean="0">
                    <a:solidFill>
                      <a:srgbClr val="FFC000"/>
                    </a:solidFill>
                  </a:rPr>
                  <a:t>α</a:t>
                </a:r>
                <a:r>
                  <a:rPr lang="cs-CZ" sz="2400" dirty="0" smtClean="0">
                    <a:solidFill>
                      <a:srgbClr val="FFC000"/>
                    </a:solidFill>
                  </a:rPr>
                  <a:t> </a:t>
                </a:r>
                <a:r>
                  <a:rPr lang="cs-CZ" sz="2400" dirty="0" smtClean="0"/>
                  <a:t>a </a:t>
                </a:r>
                <a:r>
                  <a:rPr lang="cs-CZ" sz="2400" dirty="0" smtClean="0">
                    <a:solidFill>
                      <a:srgbClr val="FFC000"/>
                    </a:solidFill>
                  </a:rPr>
                  <a:t>koeficienty</a:t>
                </a:r>
                <a:r>
                  <a:rPr lang="cs-CZ" sz="2400" dirty="0" smtClean="0"/>
                  <a:t> v lineární kombinaci, a získané vyjádření STO pro účely dalších výpočtů </a:t>
                </a:r>
                <a:r>
                  <a:rPr lang="cs-CZ" sz="2400" dirty="0" smtClean="0">
                    <a:solidFill>
                      <a:srgbClr val="FFC000"/>
                    </a:solidFill>
                  </a:rPr>
                  <a:t>„zmrazit“</a:t>
                </a:r>
                <a:r>
                  <a:rPr lang="cs-CZ" sz="2400" dirty="0" smtClean="0"/>
                  <a:t>. </a:t>
                </a:r>
                <a:endParaRPr lang="cs-CZ" sz="2400" dirty="0" smtClean="0"/>
              </a:p>
              <a:p>
                <a:endParaRPr lang="cs-CZ" sz="2400" dirty="0" smtClean="0"/>
              </a:p>
              <a:p>
                <a:r>
                  <a:rPr lang="cs-CZ" sz="2400" dirty="0" smtClean="0"/>
                  <a:t>Hovoříme </a:t>
                </a:r>
                <a:r>
                  <a:rPr lang="cs-CZ" sz="2400" dirty="0" smtClean="0"/>
                  <a:t>pak o tzv. </a:t>
                </a:r>
                <a:r>
                  <a:rPr lang="cs-CZ" sz="2400" dirty="0" smtClean="0">
                    <a:solidFill>
                      <a:srgbClr val="FFC000"/>
                    </a:solidFill>
                  </a:rPr>
                  <a:t>kontrahované gaussovské funkci </a:t>
                </a:r>
                <a:r>
                  <a:rPr lang="cs-CZ" sz="2400" dirty="0" smtClean="0"/>
                  <a:t>(Contracted Gaussian-Type Function, </a:t>
                </a:r>
                <a:r>
                  <a:rPr lang="cs-CZ" sz="2400" dirty="0" smtClean="0">
                    <a:solidFill>
                      <a:srgbClr val="FFC000"/>
                    </a:solidFill>
                  </a:rPr>
                  <a:t>CGTF</a:t>
                </a:r>
                <a:r>
                  <a:rPr lang="cs-CZ" sz="2400" dirty="0" smtClean="0"/>
                  <a:t>). Koeficienty v lineární kombinaci nazýváme </a:t>
                </a:r>
                <a:r>
                  <a:rPr lang="cs-CZ" sz="2400" dirty="0" smtClean="0">
                    <a:solidFill>
                      <a:srgbClr val="FFC000"/>
                    </a:solidFill>
                  </a:rPr>
                  <a:t>kontrakčními koeficienty.</a:t>
                </a:r>
                <a:endParaRPr lang="cs-CZ" sz="24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9205" y="1268760"/>
                <a:ext cx="8856984" cy="4525963"/>
              </a:xfrm>
              <a:blipFill>
                <a:blip r:embed="rId2"/>
                <a:stretch>
                  <a:fillRect l="-964" t="-1077" r="-688" b="-24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346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0609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FFC000"/>
                </a:solidFill>
              </a:rPr>
              <a:t>Nejfrekventovanější bázové funkce v literatuře</a:t>
            </a:r>
            <a:endParaRPr lang="cs-CZ" sz="24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6339988"/>
            <a:ext cx="1375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Lowe, p. </a:t>
            </a:r>
            <a:r>
              <a:rPr lang="en-US" dirty="0" smtClean="0"/>
              <a:t>35</a:t>
            </a:r>
            <a:r>
              <a:rPr lang="en-US" dirty="0"/>
              <a:t>6</a:t>
            </a:r>
            <a:endParaRPr lang="cs-CZ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391233"/>
              </p:ext>
            </p:extLst>
          </p:nvPr>
        </p:nvGraphicFramePr>
        <p:xfrm>
          <a:off x="179512" y="792480"/>
          <a:ext cx="8640960" cy="544028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16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230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DZP</a:t>
                      </a:r>
                      <a:endParaRPr lang="cs-CZ" sz="20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double-</a:t>
                      </a:r>
                      <a:r>
                        <a:rPr lang="el-GR" sz="2000" b="0" dirty="0" smtClean="0"/>
                        <a:t>ζ</a:t>
                      </a:r>
                      <a:r>
                        <a:rPr lang="en-US" sz="2000" b="0" dirty="0" smtClean="0"/>
                        <a:t> (</a:t>
                      </a:r>
                      <a:r>
                        <a:rPr lang="en-US" sz="2000" b="0" dirty="0" err="1" smtClean="0"/>
                        <a:t>obvykle</a:t>
                      </a:r>
                      <a:r>
                        <a:rPr lang="en-US" sz="2000" b="0" baseline="0" dirty="0" smtClean="0"/>
                        <a:t> </a:t>
                      </a:r>
                      <a:r>
                        <a:rPr lang="en-US" sz="2000" b="0" baseline="0" dirty="0" err="1" smtClean="0"/>
                        <a:t>Gaussovsk</a:t>
                      </a:r>
                      <a:r>
                        <a:rPr lang="cs-CZ" sz="2000" b="0" baseline="0" dirty="0" smtClean="0"/>
                        <a:t>á, může však být i Slaterovská) báze s polarizací</a:t>
                      </a:r>
                      <a:endParaRPr lang="cs-CZ" sz="20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00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STO-3G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</a:t>
                      </a:r>
                      <a:r>
                        <a:rPr lang="en-US" sz="2000" dirty="0" smtClean="0"/>
                        <a:t>a</a:t>
                      </a:r>
                      <a:r>
                        <a:rPr lang="cs-CZ" sz="2000" dirty="0" smtClean="0"/>
                        <a:t>ždý</a:t>
                      </a:r>
                      <a:r>
                        <a:rPr lang="cs-CZ" sz="2000" baseline="0" dirty="0" smtClean="0"/>
                        <a:t> STO je aproximován jako lineární kombinace tří primitivních gaussiánů.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6-31G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Každý</a:t>
                      </a:r>
                      <a:r>
                        <a:rPr lang="cs-CZ" sz="2000" baseline="0" dirty="0" smtClean="0"/>
                        <a:t> STO pro vnitřní slupky je aproximován jednou CGTF složenou ze </a:t>
                      </a:r>
                      <a:r>
                        <a:rPr lang="en-US" sz="2000" baseline="0" dirty="0" smtClean="0"/>
                        <a:t>6 </a:t>
                      </a:r>
                      <a:r>
                        <a:rPr lang="en-US" sz="2000" baseline="0" dirty="0" err="1" smtClean="0"/>
                        <a:t>primitivn</a:t>
                      </a:r>
                      <a:r>
                        <a:rPr lang="cs-CZ" sz="2000" baseline="0" dirty="0" smtClean="0"/>
                        <a:t>ích Gaussiánů</a:t>
                      </a:r>
                      <a:r>
                        <a:rPr lang="en-US" sz="2000" baseline="0" dirty="0" smtClean="0"/>
                        <a:t>; k</a:t>
                      </a:r>
                      <a:r>
                        <a:rPr lang="cs-CZ" sz="2000" baseline="0" dirty="0" smtClean="0"/>
                        <a:t>aždý valenční STO je rozštěpen na vnitřní a vnější část (</a:t>
                      </a:r>
                      <a:r>
                        <a:rPr lang="en-US" sz="2000" dirty="0" smtClean="0"/>
                        <a:t>double-</a:t>
                      </a:r>
                      <a:r>
                        <a:rPr lang="el-GR" sz="2000" dirty="0" smtClean="0"/>
                        <a:t>ζ</a:t>
                      </a:r>
                      <a:r>
                        <a:rPr lang="cs-CZ" sz="2000" dirty="0" smtClean="0"/>
                        <a:t>), z nichž</a:t>
                      </a:r>
                      <a:r>
                        <a:rPr lang="cs-CZ" sz="2000" baseline="0" dirty="0" smtClean="0"/>
                        <a:t> vnitřní je CGTF ze </a:t>
                      </a:r>
                      <a:r>
                        <a:rPr lang="en-US" sz="2000" baseline="0" dirty="0" smtClean="0"/>
                        <a:t>3 </a:t>
                      </a:r>
                      <a:r>
                        <a:rPr lang="en-US" sz="2000" baseline="0" dirty="0" err="1" smtClean="0"/>
                        <a:t>gaussi</a:t>
                      </a:r>
                      <a:r>
                        <a:rPr lang="cs-CZ" sz="2000" baseline="0" dirty="0" smtClean="0"/>
                        <a:t>ánů a vnější </a:t>
                      </a:r>
                      <a:r>
                        <a:rPr lang="en-US" sz="2000" baseline="0" dirty="0" smtClean="0"/>
                        <a:t>1 </a:t>
                      </a:r>
                      <a:r>
                        <a:rPr lang="en-US" sz="2000" baseline="0" dirty="0" err="1" smtClean="0"/>
                        <a:t>gaussi</a:t>
                      </a:r>
                      <a:r>
                        <a:rPr lang="cs-CZ" sz="2000" baseline="0" dirty="0" smtClean="0"/>
                        <a:t>ánem.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6-31G*</a:t>
                      </a:r>
                      <a:endParaRPr lang="cs-CZ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Báze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en-US" sz="2000" baseline="0" dirty="0" smtClean="0"/>
                        <a:t>6-31G </a:t>
                      </a:r>
                      <a:r>
                        <a:rPr lang="en-US" sz="2000" baseline="0" dirty="0" err="1" smtClean="0"/>
                        <a:t>dopln</a:t>
                      </a:r>
                      <a:r>
                        <a:rPr lang="cs-CZ" sz="2000" baseline="0" dirty="0" smtClean="0"/>
                        <a:t>ěná o </a:t>
                      </a:r>
                      <a:r>
                        <a:rPr lang="en-US" sz="2000" baseline="0" dirty="0" smtClean="0"/>
                        <a:t>1 </a:t>
                      </a:r>
                      <a:r>
                        <a:rPr lang="cs-CZ" sz="2000" baseline="0" dirty="0" smtClean="0"/>
                        <a:t>sadu orbitalů typu d </a:t>
                      </a:r>
                      <a:r>
                        <a:rPr lang="en-US" sz="2000" baseline="0" dirty="0" smtClean="0"/>
                        <a:t>pro </a:t>
                      </a:r>
                      <a:r>
                        <a:rPr lang="cs-CZ" sz="2000" baseline="0" dirty="0" smtClean="0"/>
                        <a:t>všechny těžké atomy (atomy mimo H, He).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6-31G**</a:t>
                      </a:r>
                      <a:endParaRPr lang="cs-CZ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Báze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en-US" sz="2000" dirty="0" smtClean="0"/>
                        <a:t>6-31G*</a:t>
                      </a:r>
                      <a:r>
                        <a:rPr lang="cs-CZ" sz="2000" baseline="0" dirty="0" smtClean="0"/>
                        <a:t> doplněná o </a:t>
                      </a:r>
                      <a:r>
                        <a:rPr lang="en-US" sz="2000" baseline="0" dirty="0" smtClean="0"/>
                        <a:t>1 </a:t>
                      </a:r>
                      <a:r>
                        <a:rPr lang="en-US" sz="2000" baseline="0" dirty="0" err="1" smtClean="0"/>
                        <a:t>sadu</a:t>
                      </a:r>
                      <a:r>
                        <a:rPr lang="en-US" sz="2000" baseline="0" dirty="0" smtClean="0"/>
                        <a:t> orbital</a:t>
                      </a:r>
                      <a:r>
                        <a:rPr lang="cs-CZ" sz="2000" baseline="0" dirty="0" smtClean="0"/>
                        <a:t>ů typu p na H a He. Dobrá pro systémy, kde je H můstkovým atomem, jako např. v diboranu nebo v H-vazbách.</a:t>
                      </a:r>
                      <a:endParaRPr lang="cs-CZ" sz="20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6-31+G**</a:t>
                      </a:r>
                      <a:endParaRPr lang="cs-CZ" sz="2000" dirty="0" smtClean="0"/>
                    </a:p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Báze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en-US" sz="2000" dirty="0" smtClean="0"/>
                        <a:t>6-31G** </a:t>
                      </a:r>
                      <a:r>
                        <a:rPr lang="en-US" sz="2000" dirty="0" err="1" smtClean="0"/>
                        <a:t>dopln</a:t>
                      </a:r>
                      <a:r>
                        <a:rPr lang="cs-CZ" sz="2000" dirty="0" smtClean="0"/>
                        <a:t>ěná</a:t>
                      </a:r>
                      <a:r>
                        <a:rPr lang="cs-CZ" sz="2000" baseline="0" dirty="0" smtClean="0"/>
                        <a:t> o jednu difúzní funkci typu s a jednu sadu difúzních funkcí typu p pro všechny těžké atomy. Umožňuje reprezentovat difúzní elektronové distribuce, jak např. v aniontech.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27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B</a:t>
            </a:r>
            <a:r>
              <a:rPr lang="cs-CZ" dirty="0" err="1" smtClean="0">
                <a:solidFill>
                  <a:srgbClr val="FFC000"/>
                </a:solidFill>
              </a:rPr>
              <a:t>ázové</a:t>
            </a:r>
            <a:r>
              <a:rPr lang="cs-CZ" dirty="0" smtClean="0">
                <a:solidFill>
                  <a:srgbClr val="FFC000"/>
                </a:solidFill>
              </a:rPr>
              <a:t> funkce: příklad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sz="2700" dirty="0" smtClean="0"/>
              <a:t>(Ira N. Levine, Quantum Chemistry, </a:t>
            </a:r>
            <a:r>
              <a:rPr lang="en-US" sz="2700" dirty="0" smtClean="0"/>
              <a:t>6</a:t>
            </a:r>
            <a:r>
              <a:rPr lang="en-US" sz="2700" baseline="30000" dirty="0" smtClean="0"/>
              <a:t>th</a:t>
            </a:r>
            <a:r>
              <a:rPr lang="en-US" sz="2700" dirty="0" smtClean="0"/>
              <a:t> Edition, str. 484-5)</a:t>
            </a:r>
            <a:endParaRPr lang="cs-CZ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cs-CZ" sz="2800" dirty="0" smtClean="0">
                <a:solidFill>
                  <a:srgbClr val="00FF00"/>
                </a:solidFill>
              </a:rPr>
              <a:t>Využijeme portál </a:t>
            </a:r>
            <a:r>
              <a:rPr lang="cs-CZ" sz="2800" dirty="0">
                <a:solidFill>
                  <a:srgbClr val="00FF00"/>
                </a:solidFill>
                <a:hlinkClick r:id="rId2"/>
              </a:rPr>
              <a:t>https://www.basissetexchange.org</a:t>
            </a:r>
            <a:r>
              <a:rPr lang="cs-CZ" sz="2800" dirty="0" smtClean="0">
                <a:solidFill>
                  <a:srgbClr val="00FF00"/>
                </a:solidFill>
                <a:hlinkClick r:id="rId2"/>
              </a:rPr>
              <a:t>/</a:t>
            </a:r>
            <a:r>
              <a:rPr lang="cs-CZ" sz="2800" dirty="0" smtClean="0">
                <a:solidFill>
                  <a:srgbClr val="00FF00"/>
                </a:solidFill>
              </a:rPr>
              <a:t>   </a:t>
            </a:r>
            <a:r>
              <a:rPr lang="en-US" sz="2800" dirty="0" smtClean="0">
                <a:solidFill>
                  <a:srgbClr val="00FF00"/>
                </a:solidFill>
              </a:rPr>
              <a:t>   </a:t>
            </a:r>
            <a:r>
              <a:rPr lang="cs-CZ" sz="2800" dirty="0" smtClean="0">
                <a:solidFill>
                  <a:srgbClr val="00FF00"/>
                </a:solidFill>
              </a:rPr>
              <a:t>k </a:t>
            </a:r>
            <a:r>
              <a:rPr lang="cs-CZ" sz="2800" dirty="0" smtClean="0">
                <a:solidFill>
                  <a:srgbClr val="00FF00"/>
                </a:solidFill>
              </a:rPr>
              <a:t>nalezení báze </a:t>
            </a:r>
            <a:r>
              <a:rPr lang="en-US" sz="2800" dirty="0" smtClean="0">
                <a:solidFill>
                  <a:srgbClr val="00FF00"/>
                </a:solidFill>
              </a:rPr>
              <a:t>3-21G pro </a:t>
            </a:r>
            <a:r>
              <a:rPr lang="cs-CZ" sz="2800" dirty="0" smtClean="0">
                <a:solidFill>
                  <a:srgbClr val="00FF00"/>
                </a:solidFill>
              </a:rPr>
              <a:t>atom </a:t>
            </a:r>
            <a:r>
              <a:rPr lang="cs-CZ" sz="2800" dirty="0" smtClean="0">
                <a:solidFill>
                  <a:srgbClr val="00FF00"/>
                </a:solidFill>
              </a:rPr>
              <a:t>kyslíku </a:t>
            </a:r>
            <a:r>
              <a:rPr lang="cs-CZ" sz="2800" dirty="0" smtClean="0">
                <a:solidFill>
                  <a:srgbClr val="00FF00"/>
                </a:solidFill>
              </a:rPr>
              <a:t>ve formátu </a:t>
            </a:r>
            <a:r>
              <a:rPr lang="en-US" sz="2800" dirty="0" err="1" smtClean="0">
                <a:solidFill>
                  <a:srgbClr val="00FF00"/>
                </a:solidFill>
              </a:rPr>
              <a:t>programu</a:t>
            </a:r>
            <a:r>
              <a:rPr lang="en-US" sz="2800" dirty="0" smtClean="0">
                <a:solidFill>
                  <a:srgbClr val="00FF00"/>
                </a:solidFill>
              </a:rPr>
              <a:t> </a:t>
            </a:r>
            <a:r>
              <a:rPr lang="cs-CZ" sz="2800" dirty="0" err="1" smtClean="0">
                <a:solidFill>
                  <a:srgbClr val="00FF00"/>
                </a:solidFill>
              </a:rPr>
              <a:t>Gaussian</a:t>
            </a:r>
            <a:r>
              <a:rPr lang="cs-CZ" sz="2800" dirty="0" smtClean="0">
                <a:solidFill>
                  <a:srgbClr val="00FF00"/>
                </a:solidFill>
              </a:rPr>
              <a:t>. </a:t>
            </a:r>
            <a:endParaRPr lang="cs-CZ" sz="2800" dirty="0" smtClean="0">
              <a:solidFill>
                <a:srgbClr val="00FF00"/>
              </a:solidFill>
            </a:endParaRPr>
          </a:p>
          <a:p>
            <a:pPr>
              <a:lnSpc>
                <a:spcPct val="120000"/>
              </a:lnSpc>
            </a:pPr>
            <a:endParaRPr lang="cs-CZ" sz="2800" dirty="0"/>
          </a:p>
          <a:p>
            <a:pPr>
              <a:lnSpc>
                <a:spcPct val="120000"/>
              </a:lnSpc>
            </a:pPr>
            <a:r>
              <a:rPr lang="cs-CZ" sz="2800" dirty="0" smtClean="0">
                <a:solidFill>
                  <a:srgbClr val="FFC000"/>
                </a:solidFill>
              </a:rPr>
              <a:t>Po volbě báze v </a:t>
            </a:r>
            <a:r>
              <a:rPr lang="cs-CZ" sz="2800" dirty="0" smtClean="0">
                <a:solidFill>
                  <a:srgbClr val="FFC000"/>
                </a:solidFill>
              </a:rPr>
              <a:t>seznamu vlevo, </a:t>
            </a:r>
            <a:r>
              <a:rPr lang="cs-CZ" sz="2800" dirty="0">
                <a:solidFill>
                  <a:srgbClr val="FFC000"/>
                </a:solidFill>
              </a:rPr>
              <a:t>kliknutí na symbol </a:t>
            </a:r>
            <a:r>
              <a:rPr lang="cs-CZ" sz="2800" dirty="0" smtClean="0">
                <a:solidFill>
                  <a:srgbClr val="FFC000"/>
                </a:solidFill>
              </a:rPr>
              <a:t>atomu v PT, volbě formátu výpisu dole pod PT a kliknutí na „</a:t>
            </a:r>
            <a:r>
              <a:rPr lang="cs-CZ" sz="2800" dirty="0" err="1" smtClean="0">
                <a:solidFill>
                  <a:srgbClr val="FFC000"/>
                </a:solidFill>
              </a:rPr>
              <a:t>Get</a:t>
            </a:r>
            <a:r>
              <a:rPr lang="cs-CZ" sz="2800" dirty="0" smtClean="0">
                <a:solidFill>
                  <a:srgbClr val="FFC000"/>
                </a:solidFill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</a:rPr>
              <a:t>Basis</a:t>
            </a:r>
            <a:r>
              <a:rPr lang="cs-CZ" sz="2800" dirty="0" smtClean="0">
                <a:solidFill>
                  <a:srgbClr val="FFC000"/>
                </a:solidFill>
              </a:rPr>
              <a:t> Set“ byste měli uvidět stejný výpis jako na  následující straně. Na dalších snímcích </a:t>
            </a:r>
            <a:r>
              <a:rPr lang="cs-CZ" sz="2800" dirty="0" smtClean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je popsáno, jak zápisu báze </a:t>
            </a:r>
            <a:r>
              <a:rPr lang="cs-CZ" sz="2800" dirty="0" smtClean="0">
                <a:solidFill>
                  <a:srgbClr val="FFC000"/>
                </a:solidFill>
              </a:rPr>
              <a:t>rozumět.</a:t>
            </a:r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18404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05" y="82797"/>
            <a:ext cx="7880835" cy="665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385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88640"/>
                <a:ext cx="8784976" cy="6624736"/>
              </a:xfrm>
            </p:spPr>
            <p:txBody>
              <a:bodyPr>
                <a:normAutofit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cs-CZ" sz="2200" dirty="0" smtClean="0">
                    <a:solidFill>
                      <a:srgbClr val="00FF00"/>
                    </a:solidFill>
                  </a:rPr>
                  <a:t>„O“ v prvním řádku značí atom kyslíku. Číslo </a:t>
                </a:r>
                <a:r>
                  <a:rPr lang="en-US" sz="2200" dirty="0">
                    <a:solidFill>
                      <a:srgbClr val="00FF00"/>
                    </a:solidFill>
                  </a:rPr>
                  <a:t>0 </a:t>
                </a:r>
                <a:r>
                  <a:rPr lang="cs-CZ" sz="2200" dirty="0" smtClean="0">
                    <a:solidFill>
                      <a:srgbClr val="00FF00"/>
                    </a:solidFill>
                  </a:rPr>
                  <a:t>vedle </a:t>
                </a:r>
                <a:r>
                  <a:rPr lang="en-US" sz="2200" dirty="0" smtClean="0">
                    <a:solidFill>
                      <a:srgbClr val="00FF00"/>
                    </a:solidFill>
                  </a:rPr>
                  <a:t>je </a:t>
                </a:r>
                <a:r>
                  <a:rPr lang="en-US" sz="2200" dirty="0">
                    <a:solidFill>
                      <a:srgbClr val="00FF00"/>
                    </a:solidFill>
                  </a:rPr>
                  <a:t>v</a:t>
                </a:r>
                <a:r>
                  <a:rPr lang="cs-CZ" sz="2200" dirty="0" err="1">
                    <a:solidFill>
                      <a:srgbClr val="00FF00"/>
                    </a:solidFill>
                  </a:rPr>
                  <a:t>yžadováno</a:t>
                </a:r>
                <a:r>
                  <a:rPr lang="cs-CZ" sz="2200" dirty="0">
                    <a:solidFill>
                      <a:srgbClr val="00FF00"/>
                    </a:solidFill>
                  </a:rPr>
                  <a:t> QCH programem, znamená, že báze bude aplikována na všechny atomy kyslíku </a:t>
                </a:r>
                <a:r>
                  <a:rPr lang="cs-CZ" sz="2200" dirty="0" smtClean="0">
                    <a:solidFill>
                      <a:srgbClr val="00FF00"/>
                    </a:solidFill>
                  </a:rPr>
                  <a:t>molekule.</a:t>
                </a:r>
                <a:endParaRPr lang="en-US" sz="2200" dirty="0" smtClean="0">
                  <a:solidFill>
                    <a:srgbClr val="00FF00"/>
                  </a:solidFill>
                </a:endParaRPr>
              </a:p>
              <a:p>
                <a:pPr>
                  <a:lnSpc>
                    <a:spcPct val="120000"/>
                  </a:lnSpc>
                </a:pPr>
                <a:endParaRPr lang="cs-CZ" sz="2800" dirty="0">
                  <a:solidFill>
                    <a:srgbClr val="00FF00"/>
                  </a:solidFill>
                </a:endParaRPr>
              </a:p>
              <a:p>
                <a:r>
                  <a:rPr lang="cs-CZ" sz="2200" dirty="0" smtClean="0">
                    <a:solidFill>
                      <a:srgbClr val="FFC000"/>
                    </a:solidFill>
                  </a:rPr>
                  <a:t>„</a:t>
                </a:r>
                <a:r>
                  <a:rPr lang="cs-CZ" sz="2200" dirty="0">
                    <a:solidFill>
                      <a:srgbClr val="FFC000"/>
                    </a:solidFill>
                  </a:rPr>
                  <a:t>S“ a „</a:t>
                </a:r>
                <a:r>
                  <a:rPr lang="en-US" sz="2200" dirty="0">
                    <a:solidFill>
                      <a:srgbClr val="FFC000"/>
                    </a:solidFill>
                  </a:rPr>
                  <a:t>3” </a:t>
                </a:r>
                <a:r>
                  <a:rPr lang="cs-CZ" sz="2200" dirty="0" smtClean="0">
                    <a:solidFill>
                      <a:srgbClr val="FFC000"/>
                    </a:solidFill>
                  </a:rPr>
                  <a:t>na druhém řádku značí</a:t>
                </a:r>
                <a:r>
                  <a:rPr lang="en-US" sz="2200" dirty="0" smtClean="0">
                    <a:solidFill>
                      <a:srgbClr val="FFC000"/>
                    </a:solidFill>
                  </a:rPr>
                  <a:t>, </a:t>
                </a:r>
                <a:r>
                  <a:rPr lang="cs-CZ" sz="2200" dirty="0">
                    <a:solidFill>
                      <a:srgbClr val="FFC000"/>
                    </a:solidFill>
                  </a:rPr>
                  <a:t>že následuje CGTF typu s  složená ze </a:t>
                </a:r>
                <a:r>
                  <a:rPr lang="en-US" sz="2200" dirty="0">
                    <a:solidFill>
                      <a:srgbClr val="FFC000"/>
                    </a:solidFill>
                  </a:rPr>
                  <a:t>3 </a:t>
                </a:r>
                <a:r>
                  <a:rPr lang="en-US" sz="2200" dirty="0" err="1">
                    <a:solidFill>
                      <a:srgbClr val="FFC000"/>
                    </a:solidFill>
                  </a:rPr>
                  <a:t>primitivn</a:t>
                </a:r>
                <a:r>
                  <a:rPr lang="cs-CZ" sz="2200" dirty="0">
                    <a:solidFill>
                      <a:srgbClr val="FFC000"/>
                    </a:solidFill>
                  </a:rPr>
                  <a:t>í</a:t>
                </a:r>
                <a:r>
                  <a:rPr lang="en-US" sz="2200" dirty="0" err="1">
                    <a:solidFill>
                      <a:srgbClr val="FFC000"/>
                    </a:solidFill>
                  </a:rPr>
                  <a:t>ch</a:t>
                </a:r>
                <a:r>
                  <a:rPr lang="en-US" sz="2200" dirty="0">
                    <a:solidFill>
                      <a:srgbClr val="FFC000"/>
                    </a:solidFill>
                  </a:rPr>
                  <a:t> </a:t>
                </a:r>
                <a:r>
                  <a:rPr lang="en-US" sz="2200" dirty="0" err="1">
                    <a:solidFill>
                      <a:srgbClr val="FFC000"/>
                    </a:solidFill>
                  </a:rPr>
                  <a:t>gaussi</a:t>
                </a:r>
                <a:r>
                  <a:rPr lang="cs-CZ" sz="2200" dirty="0" err="1">
                    <a:solidFill>
                      <a:srgbClr val="FFC000"/>
                    </a:solidFill>
                  </a:rPr>
                  <a:t>ánů</a:t>
                </a:r>
                <a:r>
                  <a:rPr lang="cs-CZ" sz="2200" dirty="0">
                    <a:solidFill>
                      <a:srgbClr val="FFC000"/>
                    </a:solidFill>
                  </a:rPr>
                  <a:t>. </a:t>
                </a:r>
                <a:r>
                  <a:rPr lang="en-US" sz="2200" dirty="0">
                    <a:solidFill>
                      <a:srgbClr val="FFC000"/>
                    </a:solidFill>
                  </a:rPr>
                  <a:t>1.00 je </a:t>
                </a:r>
                <a:r>
                  <a:rPr lang="cs-CZ" sz="2200" dirty="0" err="1">
                    <a:solidFill>
                      <a:srgbClr val="FFC000"/>
                    </a:solidFill>
                  </a:rPr>
                  <a:t>škálovací</a:t>
                </a:r>
                <a:r>
                  <a:rPr lang="cs-CZ" sz="2200" dirty="0">
                    <a:solidFill>
                      <a:srgbClr val="FFC000"/>
                    </a:solidFill>
                  </a:rPr>
                  <a:t> faktor, který, je-li roven </a:t>
                </a:r>
                <a:r>
                  <a:rPr lang="en-US" sz="2200" dirty="0">
                    <a:solidFill>
                      <a:srgbClr val="FFC000"/>
                    </a:solidFill>
                  </a:rPr>
                  <a:t>1, m</a:t>
                </a:r>
                <a:r>
                  <a:rPr lang="cs-CZ" sz="2200" dirty="0" err="1">
                    <a:solidFill>
                      <a:srgbClr val="FFC000"/>
                    </a:solidFill>
                  </a:rPr>
                  <a:t>ůže</a:t>
                </a:r>
                <a:r>
                  <a:rPr lang="cs-CZ" sz="2200" dirty="0">
                    <a:solidFill>
                      <a:srgbClr val="FFC000"/>
                    </a:solidFill>
                  </a:rPr>
                  <a:t> být ignorován</a:t>
                </a:r>
                <a:r>
                  <a:rPr lang="cs-CZ" sz="2200" dirty="0" smtClean="0">
                    <a:solidFill>
                      <a:srgbClr val="FFC000"/>
                    </a:solidFill>
                  </a:rPr>
                  <a:t>.</a:t>
                </a:r>
                <a:endParaRPr lang="en-US" sz="2200" dirty="0" smtClean="0">
                  <a:solidFill>
                    <a:srgbClr val="FFC000"/>
                  </a:solidFill>
                </a:endParaRPr>
              </a:p>
              <a:p>
                <a:endParaRPr lang="cs-CZ" sz="2800" dirty="0">
                  <a:solidFill>
                    <a:srgbClr val="FFC000"/>
                  </a:solidFill>
                </a:endParaRPr>
              </a:p>
              <a:p>
                <a:pPr>
                  <a:lnSpc>
                    <a:spcPct val="120000"/>
                  </a:lnSpc>
                </a:pPr>
                <a:r>
                  <a:rPr lang="cs-CZ" sz="2200" dirty="0" smtClean="0"/>
                  <a:t>První a druhý sloupec </a:t>
                </a:r>
                <a:r>
                  <a:rPr lang="cs-CZ" sz="2200" dirty="0"/>
                  <a:t>v následujících třech řádcích udávají po řadě </a:t>
                </a:r>
                <a:r>
                  <a:rPr lang="cs-CZ" sz="2200" dirty="0" smtClean="0"/>
                  <a:t>orbitální exponenty a kontrakční </a:t>
                </a:r>
                <a:r>
                  <a:rPr lang="cs-CZ" sz="2200" dirty="0"/>
                  <a:t>koeficienty</a:t>
                </a:r>
                <a:r>
                  <a:rPr lang="cs-CZ" sz="2200" dirty="0" smtClean="0"/>
                  <a:t>. Velké hodnoty těchto exponentů ukazují, že se jedná o AO vnitřní slupky</a:t>
                </a:r>
                <a:r>
                  <a:rPr lang="en-US" sz="2200" dirty="0" smtClean="0"/>
                  <a:t> (1s). CGTO pro orbital 1s je </a:t>
                </a:r>
                <a:r>
                  <a:rPr lang="en-US" sz="2200" dirty="0" err="1" smtClean="0"/>
                  <a:t>tedy</a:t>
                </a:r>
                <a:r>
                  <a:rPr lang="en-US" sz="2200" dirty="0" smtClean="0"/>
                  <a:t> (s p</a:t>
                </a:r>
                <a:r>
                  <a:rPr lang="cs-CZ" sz="2200" dirty="0" err="1" smtClean="0"/>
                  <a:t>řesností</a:t>
                </a:r>
                <a:r>
                  <a:rPr lang="cs-CZ" sz="2200" dirty="0" smtClean="0"/>
                  <a:t> na </a:t>
                </a:r>
                <a:r>
                  <a:rPr lang="en-US" sz="2200" dirty="0" smtClean="0"/>
                  <a:t>6 </a:t>
                </a:r>
                <a:r>
                  <a:rPr lang="cs-CZ" sz="2200" dirty="0" smtClean="0"/>
                  <a:t>platných číslic)</a:t>
                </a:r>
                <a:endParaRPr lang="en-US" sz="2200" dirty="0" smtClean="0"/>
              </a:p>
              <a:p>
                <a:pPr>
                  <a:lnSpc>
                    <a:spcPct val="120000"/>
                  </a:lnSpc>
                </a:pPr>
                <a:endParaRPr lang="en-US" sz="2200" dirty="0"/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=0.059239</m:t>
                    </m:r>
                    <m:r>
                      <a:rPr lang="cs-CZ" sz="20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322.037</m:t>
                        </m:r>
                      </m:e>
                    </m:d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+0.351500</m:t>
                    </m:r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48.4308</m:t>
                        </m:r>
                      </m:e>
                    </m:d>
                  </m:oMath>
                </a14:m>
                <a:r>
                  <a:rPr lang="en-US" sz="2000" dirty="0" smtClean="0"/>
                  <a:t> + 0.70765</a:t>
                </a:r>
                <a:r>
                  <a:rPr lang="en-US" sz="2000" dirty="0"/>
                  <a:t>8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.4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en-US" sz="2000" dirty="0" smtClean="0"/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US" sz="2000" dirty="0"/>
              </a:p>
              <a:p>
                <a:pPr marL="0" indent="0">
                  <a:lnSpc>
                    <a:spcPct val="110000"/>
                  </a:lnSpc>
                  <a:buNone/>
                </a:pPr>
                <a:r>
                  <a:rPr lang="en-US" sz="2000" dirty="0" err="1"/>
                  <a:t>k</a:t>
                </a:r>
                <a:r>
                  <a:rPr lang="en-US" sz="2000" dirty="0" err="1" smtClean="0"/>
                  <a:t>de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322.037</m:t>
                        </m:r>
                      </m:e>
                    </m:d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err="1" smtClean="0"/>
                  <a:t>zna</a:t>
                </a:r>
                <a:r>
                  <a:rPr lang="cs-CZ" sz="2000" dirty="0" smtClean="0"/>
                  <a:t>čí normovaný primitivní </a:t>
                </a:r>
                <a:r>
                  <a:rPr lang="cs-CZ" sz="2000" dirty="0" err="1" smtClean="0"/>
                  <a:t>gaussián</a:t>
                </a:r>
                <a:r>
                  <a:rPr lang="cs-CZ" sz="2000" dirty="0" smtClean="0"/>
                  <a:t> typu </a:t>
                </a:r>
                <a:r>
                  <a:rPr lang="cs-CZ" sz="2000" i="1" dirty="0" smtClean="0"/>
                  <a:t>s</a:t>
                </a:r>
                <a:r>
                  <a:rPr lang="cs-CZ" sz="2000" dirty="0" smtClean="0"/>
                  <a:t> </a:t>
                </a:r>
                <a:r>
                  <a:rPr lang="cs-CZ" sz="2000" dirty="0" err="1" smtClean="0"/>
                  <a:t>s</a:t>
                </a:r>
                <a:r>
                  <a:rPr lang="cs-CZ" sz="2000" dirty="0" smtClean="0"/>
                  <a:t> orbitálním exponentem </a:t>
                </a:r>
                <a:r>
                  <a:rPr lang="en-US" sz="2000" dirty="0" smtClean="0"/>
                  <a:t>322.037.</a:t>
                </a:r>
                <a:endParaRPr lang="cs-CZ" sz="2000" dirty="0"/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88640"/>
                <a:ext cx="8784976" cy="6624736"/>
              </a:xfrm>
              <a:blipFill>
                <a:blip r:embed="rId2"/>
                <a:stretch>
                  <a:fillRect l="-763" t="-460" r="-416" b="-9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5797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688632"/>
          </a:xfrm>
        </p:spPr>
        <p:txBody>
          <a:bodyPr>
            <a:normAutofit/>
          </a:bodyPr>
          <a:lstStyle/>
          <a:p>
            <a:r>
              <a:rPr lang="cs-CZ" sz="2200" dirty="0" smtClean="0">
                <a:solidFill>
                  <a:srgbClr val="00FF00"/>
                </a:solidFill>
              </a:rPr>
              <a:t>„S</a:t>
            </a:r>
            <a:r>
              <a:rPr lang="en-US" sz="2200" dirty="0" smtClean="0">
                <a:solidFill>
                  <a:srgbClr val="00FF00"/>
                </a:solidFill>
              </a:rPr>
              <a:t>P</a:t>
            </a:r>
            <a:r>
              <a:rPr lang="cs-CZ" sz="2200" dirty="0" smtClean="0">
                <a:solidFill>
                  <a:srgbClr val="00FF00"/>
                </a:solidFill>
              </a:rPr>
              <a:t>“ </a:t>
            </a:r>
            <a:r>
              <a:rPr lang="cs-CZ" sz="2200" dirty="0">
                <a:solidFill>
                  <a:srgbClr val="00FF00"/>
                </a:solidFill>
              </a:rPr>
              <a:t>a „</a:t>
            </a:r>
            <a:r>
              <a:rPr lang="en-US" sz="2200" dirty="0">
                <a:solidFill>
                  <a:srgbClr val="00FF00"/>
                </a:solidFill>
              </a:rPr>
              <a:t>3” </a:t>
            </a:r>
            <a:r>
              <a:rPr lang="cs-CZ" sz="2200" dirty="0" smtClean="0">
                <a:solidFill>
                  <a:srgbClr val="00FF00"/>
                </a:solidFill>
              </a:rPr>
              <a:t>na šestém a devátém řádku značí, že následují orbitální exponenty a kontrakční pro CGTF </a:t>
            </a:r>
            <a:r>
              <a:rPr lang="cs-CZ" sz="2200" dirty="0">
                <a:solidFill>
                  <a:srgbClr val="00FF00"/>
                </a:solidFill>
              </a:rPr>
              <a:t>typu </a:t>
            </a:r>
            <a:r>
              <a:rPr lang="cs-CZ" sz="2200" i="1" dirty="0">
                <a:solidFill>
                  <a:srgbClr val="00FF00"/>
                </a:solidFill>
              </a:rPr>
              <a:t>s</a:t>
            </a:r>
            <a:r>
              <a:rPr lang="cs-CZ" sz="2200" dirty="0">
                <a:solidFill>
                  <a:srgbClr val="00FF00"/>
                </a:solidFill>
              </a:rPr>
              <a:t>  </a:t>
            </a:r>
            <a:r>
              <a:rPr lang="cs-CZ" sz="2200" dirty="0" smtClean="0">
                <a:solidFill>
                  <a:srgbClr val="00FF00"/>
                </a:solidFill>
              </a:rPr>
              <a:t>a </a:t>
            </a:r>
            <a:r>
              <a:rPr lang="cs-CZ" sz="2200" i="1" dirty="0" smtClean="0">
                <a:solidFill>
                  <a:srgbClr val="00FF00"/>
                </a:solidFill>
              </a:rPr>
              <a:t>p</a:t>
            </a:r>
            <a:r>
              <a:rPr lang="cs-CZ" sz="2200" dirty="0" smtClean="0">
                <a:solidFill>
                  <a:srgbClr val="00FF00"/>
                </a:solidFill>
              </a:rPr>
              <a:t>. Ty odpovídají valenčním AO </a:t>
            </a:r>
            <a:r>
              <a:rPr lang="en-US" sz="2200" dirty="0" smtClean="0">
                <a:solidFill>
                  <a:srgbClr val="00FF00"/>
                </a:solidFill>
              </a:rPr>
              <a:t>2</a:t>
            </a:r>
            <a:r>
              <a:rPr lang="en-US" sz="2200" i="1" dirty="0" smtClean="0">
                <a:solidFill>
                  <a:srgbClr val="00FF00"/>
                </a:solidFill>
              </a:rPr>
              <a:t>s</a:t>
            </a:r>
            <a:r>
              <a:rPr lang="en-US" sz="2200" dirty="0" smtClean="0">
                <a:solidFill>
                  <a:srgbClr val="00FF00"/>
                </a:solidFill>
              </a:rPr>
              <a:t> a 2</a:t>
            </a:r>
            <a:r>
              <a:rPr lang="en-US" sz="2200" i="1" dirty="0" smtClean="0">
                <a:solidFill>
                  <a:srgbClr val="00FF00"/>
                </a:solidFill>
              </a:rPr>
              <a:t>p</a:t>
            </a:r>
            <a:r>
              <a:rPr lang="en-US" sz="2200" dirty="0" smtClean="0">
                <a:solidFill>
                  <a:srgbClr val="00FF00"/>
                </a:solidFill>
              </a:rPr>
              <a:t>. B</a:t>
            </a:r>
            <a:r>
              <a:rPr lang="cs-CZ" sz="2200" dirty="0" err="1" smtClean="0">
                <a:solidFill>
                  <a:srgbClr val="00FF00"/>
                </a:solidFill>
              </a:rPr>
              <a:t>áze</a:t>
            </a:r>
            <a:r>
              <a:rPr lang="cs-CZ" sz="2200" dirty="0" smtClean="0">
                <a:solidFill>
                  <a:srgbClr val="00FF00"/>
                </a:solidFill>
              </a:rPr>
              <a:t> </a:t>
            </a:r>
            <a:r>
              <a:rPr lang="en-US" sz="2200" dirty="0" smtClean="0">
                <a:solidFill>
                  <a:srgbClr val="00FF00"/>
                </a:solidFill>
              </a:rPr>
              <a:t>3-21G </a:t>
            </a:r>
            <a:r>
              <a:rPr lang="en-US" sz="2200" dirty="0" err="1" smtClean="0">
                <a:solidFill>
                  <a:srgbClr val="00FF00"/>
                </a:solidFill>
              </a:rPr>
              <a:t>pou</a:t>
            </a:r>
            <a:r>
              <a:rPr lang="cs-CZ" sz="2200" dirty="0" err="1" smtClean="0">
                <a:solidFill>
                  <a:srgbClr val="00FF00"/>
                </a:solidFill>
              </a:rPr>
              <a:t>žívá</a:t>
            </a:r>
            <a:r>
              <a:rPr lang="cs-CZ" sz="2200" dirty="0" smtClean="0">
                <a:solidFill>
                  <a:srgbClr val="00FF00"/>
                </a:solidFill>
              </a:rPr>
              <a:t> stejné orbitální exponenty pro AO </a:t>
            </a:r>
            <a:r>
              <a:rPr lang="en-US" sz="2200" dirty="0">
                <a:solidFill>
                  <a:srgbClr val="00FF00"/>
                </a:solidFill>
              </a:rPr>
              <a:t>2</a:t>
            </a:r>
            <a:r>
              <a:rPr lang="en-US" sz="2200" i="1" dirty="0">
                <a:solidFill>
                  <a:srgbClr val="00FF00"/>
                </a:solidFill>
              </a:rPr>
              <a:t>s</a:t>
            </a:r>
            <a:r>
              <a:rPr lang="en-US" sz="2200" dirty="0">
                <a:solidFill>
                  <a:srgbClr val="00FF00"/>
                </a:solidFill>
              </a:rPr>
              <a:t> a </a:t>
            </a:r>
            <a:r>
              <a:rPr lang="en-US" sz="2200" dirty="0" smtClean="0">
                <a:solidFill>
                  <a:srgbClr val="00FF00"/>
                </a:solidFill>
              </a:rPr>
              <a:t>2</a:t>
            </a:r>
            <a:r>
              <a:rPr lang="en-US" sz="2200" i="1" dirty="0" smtClean="0">
                <a:solidFill>
                  <a:srgbClr val="00FF00"/>
                </a:solidFill>
              </a:rPr>
              <a:t>p</a:t>
            </a:r>
            <a:r>
              <a:rPr lang="cs-CZ" sz="2200" i="1" dirty="0" smtClean="0">
                <a:solidFill>
                  <a:srgbClr val="00FF00"/>
                </a:solidFill>
              </a:rPr>
              <a:t> </a:t>
            </a:r>
            <a:r>
              <a:rPr lang="cs-CZ" sz="2200" dirty="0" smtClean="0">
                <a:solidFill>
                  <a:srgbClr val="00FF00"/>
                </a:solidFill>
              </a:rPr>
              <a:t>kvůli urychlení výpočtů.</a:t>
            </a:r>
          </a:p>
          <a:p>
            <a:endParaRPr lang="en-US" sz="2200" dirty="0" smtClean="0">
              <a:solidFill>
                <a:srgbClr val="00FF00"/>
              </a:solidFill>
            </a:endParaRPr>
          </a:p>
          <a:p>
            <a:r>
              <a:rPr lang="en-US" sz="2200" dirty="0" err="1" smtClean="0">
                <a:solidFill>
                  <a:srgbClr val="FFC000"/>
                </a:solidFill>
              </a:rPr>
              <a:t>Prvn</a:t>
            </a:r>
            <a:r>
              <a:rPr lang="cs-CZ" sz="2200" dirty="0" smtClean="0">
                <a:solidFill>
                  <a:srgbClr val="FFC000"/>
                </a:solidFill>
              </a:rPr>
              <a:t>í sloupec čísel udává orbitální exponenty a druhý a třetí sloupec udávají kontrakční koeficienty.</a:t>
            </a:r>
          </a:p>
        </p:txBody>
      </p:sp>
    </p:spTree>
    <p:extLst>
      <p:ext uri="{BB962C8B-B14F-4D97-AF65-F5344CB8AC3E}">
        <p14:creationId xmlns:p14="http://schemas.microsoft.com/office/powerpoint/2010/main" val="2764149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116632"/>
            <a:ext cx="861999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dirty="0">
              <a:solidFill>
                <a:srgbClr val="FFC000"/>
              </a:solidFill>
            </a:endParaRPr>
          </a:p>
          <a:p>
            <a:r>
              <a:rPr lang="cs-CZ" sz="2400" dirty="0"/>
              <a:t>Cvičení </a:t>
            </a:r>
            <a:r>
              <a:rPr lang="en-US" sz="2400" dirty="0"/>
              <a:t>10.1 (</a:t>
            </a:r>
            <a:r>
              <a:rPr lang="en-US" sz="2400" dirty="0" err="1"/>
              <a:t>vztahuje</a:t>
            </a:r>
            <a:r>
              <a:rPr lang="en-US" sz="2400" dirty="0"/>
              <a:t> se k p</a:t>
            </a:r>
            <a:r>
              <a:rPr lang="cs-CZ" sz="2400" dirty="0" err="1"/>
              <a:t>ředchozímu</a:t>
            </a:r>
            <a:r>
              <a:rPr lang="cs-CZ" sz="2400" dirty="0"/>
              <a:t> příkladu)</a:t>
            </a:r>
          </a:p>
          <a:p>
            <a:r>
              <a:rPr lang="cs-CZ" sz="2400" dirty="0">
                <a:solidFill>
                  <a:srgbClr val="00FF00"/>
                </a:solidFill>
              </a:rPr>
              <a:t>Zapište, jakými lineárními kombinacemi jsou vyjádřeny valenční CGTF </a:t>
            </a:r>
            <a:r>
              <a:rPr lang="en-US" sz="2400" dirty="0">
                <a:solidFill>
                  <a:srgbClr val="00FF00"/>
                </a:solidFill>
              </a:rPr>
              <a:t>2s</a:t>
            </a:r>
            <a:r>
              <a:rPr lang="cs-CZ" sz="2400" dirty="0">
                <a:solidFill>
                  <a:srgbClr val="00FF00"/>
                </a:solidFill>
              </a:rPr>
              <a:t>', </a:t>
            </a:r>
            <a:r>
              <a:rPr lang="en-US" sz="2400" dirty="0">
                <a:solidFill>
                  <a:srgbClr val="00FF00"/>
                </a:solidFill>
              </a:rPr>
              <a:t>2</a:t>
            </a:r>
            <a:r>
              <a:rPr lang="cs-CZ" sz="2400" dirty="0" err="1">
                <a:solidFill>
                  <a:srgbClr val="00FF00"/>
                </a:solidFill>
              </a:rPr>
              <a:t>p</a:t>
            </a:r>
            <a:r>
              <a:rPr lang="cs-CZ" sz="2400" baseline="-25000" dirty="0" err="1">
                <a:solidFill>
                  <a:srgbClr val="00FF00"/>
                </a:solidFill>
              </a:rPr>
              <a:t>x</a:t>
            </a:r>
            <a:r>
              <a:rPr lang="cs-CZ" sz="2400" dirty="0">
                <a:solidFill>
                  <a:srgbClr val="00FF00"/>
                </a:solidFill>
              </a:rPr>
              <a:t>', </a:t>
            </a:r>
            <a:r>
              <a:rPr lang="en-US" sz="2400" dirty="0">
                <a:solidFill>
                  <a:srgbClr val="00FF00"/>
                </a:solidFill>
              </a:rPr>
              <a:t>2s</a:t>
            </a:r>
            <a:r>
              <a:rPr lang="cs-CZ" sz="2400" dirty="0">
                <a:solidFill>
                  <a:srgbClr val="00FF00"/>
                </a:solidFill>
              </a:rPr>
              <a:t>'', </a:t>
            </a:r>
            <a:r>
              <a:rPr lang="en-US" sz="2400" dirty="0">
                <a:solidFill>
                  <a:srgbClr val="00FF00"/>
                </a:solidFill>
              </a:rPr>
              <a:t>2</a:t>
            </a:r>
            <a:r>
              <a:rPr lang="cs-CZ" sz="2400" dirty="0" err="1">
                <a:solidFill>
                  <a:srgbClr val="00FF00"/>
                </a:solidFill>
              </a:rPr>
              <a:t>p</a:t>
            </a:r>
            <a:r>
              <a:rPr lang="cs-CZ" sz="2400" baseline="-25000" dirty="0" err="1">
                <a:solidFill>
                  <a:srgbClr val="00FF00"/>
                </a:solidFill>
              </a:rPr>
              <a:t>x</a:t>
            </a:r>
            <a:r>
              <a:rPr lang="cs-CZ" sz="2400" dirty="0">
                <a:solidFill>
                  <a:srgbClr val="00FF00"/>
                </a:solidFill>
              </a:rPr>
              <a:t>'', kde jeden nebo dva apostrofy znamenají vnitřní nebo vnější valenční CGTF. Úhlové části funkcí neřešte</a:t>
            </a:r>
            <a:r>
              <a:rPr lang="cs-CZ" sz="2400" dirty="0" smtClean="0">
                <a:solidFill>
                  <a:srgbClr val="00FF00"/>
                </a:solidFill>
              </a:rPr>
              <a:t>.</a:t>
            </a:r>
          </a:p>
          <a:p>
            <a:endParaRPr lang="en-US" sz="2400" dirty="0" smtClean="0">
              <a:solidFill>
                <a:srgbClr val="00FF00"/>
              </a:solidFill>
            </a:endParaRPr>
          </a:p>
          <a:p>
            <a:endParaRPr lang="en-US" sz="2400" dirty="0">
              <a:solidFill>
                <a:srgbClr val="00FF00"/>
              </a:solidFill>
            </a:endParaRPr>
          </a:p>
          <a:p>
            <a:r>
              <a:rPr lang="cs-CZ" sz="2400" dirty="0"/>
              <a:t>Cvičení </a:t>
            </a:r>
            <a:r>
              <a:rPr lang="en-US" sz="2400" dirty="0"/>
              <a:t>10.2 (</a:t>
            </a:r>
            <a:r>
              <a:rPr lang="en-US" sz="2400" dirty="0" err="1"/>
              <a:t>vztahuje</a:t>
            </a:r>
            <a:r>
              <a:rPr lang="en-US" sz="2400" dirty="0"/>
              <a:t> se k p</a:t>
            </a:r>
            <a:r>
              <a:rPr lang="cs-CZ" sz="2400" dirty="0" err="1"/>
              <a:t>ředchozímu</a:t>
            </a:r>
            <a:r>
              <a:rPr lang="cs-CZ" sz="2400" dirty="0"/>
              <a:t> příkladu)</a:t>
            </a:r>
          </a:p>
          <a:p>
            <a:r>
              <a:rPr lang="cs-CZ" sz="2400" dirty="0">
                <a:solidFill>
                  <a:srgbClr val="00FF00"/>
                </a:solidFill>
              </a:rPr>
              <a:t>Pokuste se vysvětlit, proč je pro orbital </a:t>
            </a:r>
            <a:r>
              <a:rPr lang="en-US" sz="2400" dirty="0">
                <a:solidFill>
                  <a:srgbClr val="00FF00"/>
                </a:solidFill>
              </a:rPr>
              <a:t>2s</a:t>
            </a:r>
            <a:r>
              <a:rPr lang="cs-CZ" sz="2400" dirty="0">
                <a:solidFill>
                  <a:srgbClr val="00FF00"/>
                </a:solidFill>
              </a:rPr>
              <a:t>' jeden koeficient kladný a druhý záporný</a:t>
            </a:r>
            <a:r>
              <a:rPr lang="cs-CZ" sz="2400" dirty="0" smtClean="0">
                <a:solidFill>
                  <a:srgbClr val="00FF00"/>
                </a:solidFill>
              </a:rPr>
              <a:t>.</a:t>
            </a:r>
          </a:p>
          <a:p>
            <a:endParaRPr lang="en-US" sz="2400" dirty="0" smtClean="0">
              <a:solidFill>
                <a:srgbClr val="00FF00"/>
              </a:solidFill>
            </a:endParaRPr>
          </a:p>
          <a:p>
            <a:endParaRPr lang="en-US" sz="2400" dirty="0">
              <a:solidFill>
                <a:srgbClr val="00FF00"/>
              </a:solidFill>
            </a:endParaRPr>
          </a:p>
          <a:p>
            <a:r>
              <a:rPr lang="cs-CZ" sz="2400" dirty="0"/>
              <a:t>Cvičení </a:t>
            </a:r>
            <a:r>
              <a:rPr lang="en-US" sz="2400" dirty="0"/>
              <a:t>10.3 (k t</a:t>
            </a:r>
            <a:r>
              <a:rPr lang="cs-CZ" sz="2400" dirty="0" err="1"/>
              <a:t>ématu</a:t>
            </a:r>
            <a:r>
              <a:rPr lang="cs-CZ" sz="2400" dirty="0"/>
              <a:t> báze)</a:t>
            </a:r>
          </a:p>
          <a:p>
            <a:r>
              <a:rPr lang="cs-CZ" sz="2400" dirty="0">
                <a:solidFill>
                  <a:srgbClr val="00FF00"/>
                </a:solidFill>
              </a:rPr>
              <a:t>Pro molekulu C</a:t>
            </a:r>
            <a:r>
              <a:rPr lang="en-US" sz="2400" baseline="-25000" dirty="0">
                <a:solidFill>
                  <a:srgbClr val="00FF00"/>
                </a:solidFill>
              </a:rPr>
              <a:t>4</a:t>
            </a:r>
            <a:r>
              <a:rPr lang="en-US" sz="2400" dirty="0">
                <a:solidFill>
                  <a:srgbClr val="00FF00"/>
                </a:solidFill>
              </a:rPr>
              <a:t>H</a:t>
            </a:r>
            <a:r>
              <a:rPr lang="en-US" sz="2400" baseline="-25000" dirty="0">
                <a:solidFill>
                  <a:srgbClr val="00FF00"/>
                </a:solidFill>
              </a:rPr>
              <a:t>9</a:t>
            </a:r>
            <a:r>
              <a:rPr lang="en-US" sz="2400" dirty="0">
                <a:solidFill>
                  <a:srgbClr val="00FF00"/>
                </a:solidFill>
              </a:rPr>
              <a:t>OH </a:t>
            </a:r>
            <a:r>
              <a:rPr lang="en-US" sz="2400" dirty="0" err="1">
                <a:solidFill>
                  <a:srgbClr val="00FF00"/>
                </a:solidFill>
              </a:rPr>
              <a:t>ur</a:t>
            </a:r>
            <a:r>
              <a:rPr lang="cs-CZ" sz="2400" dirty="0" err="1">
                <a:solidFill>
                  <a:srgbClr val="00FF00"/>
                </a:solidFill>
              </a:rPr>
              <a:t>čete</a:t>
            </a:r>
            <a:r>
              <a:rPr lang="cs-CZ" sz="2400" dirty="0">
                <a:solidFill>
                  <a:srgbClr val="00FF00"/>
                </a:solidFill>
              </a:rPr>
              <a:t> počet CGTF použitých při výpočtu </a:t>
            </a:r>
            <a:r>
              <a:rPr lang="cs-CZ" sz="2400" dirty="0" smtClean="0">
                <a:solidFill>
                  <a:srgbClr val="00FF00"/>
                </a:solidFill>
              </a:rPr>
              <a:t>        s </a:t>
            </a:r>
            <a:r>
              <a:rPr lang="cs-CZ" sz="2400" dirty="0">
                <a:solidFill>
                  <a:srgbClr val="00FF00"/>
                </a:solidFill>
              </a:rPr>
              <a:t>každou z následujících bází:</a:t>
            </a:r>
          </a:p>
          <a:p>
            <a:r>
              <a:rPr lang="cs-CZ" sz="2400" dirty="0"/>
              <a:t>(a) </a:t>
            </a:r>
            <a:r>
              <a:rPr lang="cs-CZ" sz="2400" dirty="0">
                <a:solidFill>
                  <a:srgbClr val="00FF00"/>
                </a:solidFill>
              </a:rPr>
              <a:t>STO-</a:t>
            </a:r>
            <a:r>
              <a:rPr lang="en-US" sz="2400" dirty="0">
                <a:solidFill>
                  <a:srgbClr val="00FF00"/>
                </a:solidFill>
              </a:rPr>
              <a:t>3G, </a:t>
            </a:r>
            <a:r>
              <a:rPr lang="en-US" sz="2400" dirty="0"/>
              <a:t>(b) </a:t>
            </a:r>
            <a:r>
              <a:rPr lang="en-US" sz="2400" dirty="0">
                <a:solidFill>
                  <a:srgbClr val="00FF00"/>
                </a:solidFill>
              </a:rPr>
              <a:t>6-31G, </a:t>
            </a:r>
            <a:r>
              <a:rPr lang="en-US" sz="2400" dirty="0"/>
              <a:t>(c) </a:t>
            </a:r>
            <a:r>
              <a:rPr lang="en-US" sz="2400" dirty="0">
                <a:solidFill>
                  <a:srgbClr val="00FF00"/>
                </a:solidFill>
              </a:rPr>
              <a:t>6-31G*, </a:t>
            </a:r>
            <a:r>
              <a:rPr lang="en-US" sz="2400" dirty="0"/>
              <a:t>(d) </a:t>
            </a:r>
            <a:r>
              <a:rPr lang="en-US" sz="2400" dirty="0">
                <a:solidFill>
                  <a:srgbClr val="00FF00"/>
                </a:solidFill>
              </a:rPr>
              <a:t>6-31G**, </a:t>
            </a:r>
            <a:r>
              <a:rPr lang="en-US" sz="2400" dirty="0"/>
              <a:t>(e) </a:t>
            </a:r>
            <a:r>
              <a:rPr lang="en-US" sz="2400" dirty="0">
                <a:solidFill>
                  <a:srgbClr val="00FF00"/>
                </a:solidFill>
              </a:rPr>
              <a:t>6-31+G**</a:t>
            </a:r>
            <a:endParaRPr lang="cs-CZ" sz="24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791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FF00"/>
                </a:solidFill>
              </a:rPr>
              <a:t>11-7 </a:t>
            </a:r>
            <a:r>
              <a:rPr lang="en-US" sz="3600" dirty="0" err="1" smtClean="0">
                <a:solidFill>
                  <a:srgbClr val="FFC000"/>
                </a:solidFill>
              </a:rPr>
              <a:t>Celkov</a:t>
            </a:r>
            <a:r>
              <a:rPr lang="cs-CZ" sz="3600" dirty="0">
                <a:solidFill>
                  <a:srgbClr val="FFC000"/>
                </a:solidFill>
              </a:rPr>
              <a:t>á elektronová energie v HF-</a:t>
            </a:r>
            <a:r>
              <a:rPr lang="en-US" sz="3600" dirty="0" smtClean="0">
                <a:solidFill>
                  <a:srgbClr val="FFC000"/>
                </a:solidFill>
              </a:rPr>
              <a:t>SCF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1829529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55574"/>
                <a:ext cx="8229600" cy="5513786"/>
              </a:xfrm>
            </p:spPr>
            <p:txBody>
              <a:bodyPr>
                <a:normAutofit/>
              </a:bodyPr>
              <a:lstStyle/>
              <a:p>
                <a:r>
                  <a:rPr lang="cs-CZ" sz="2400" dirty="0" smtClean="0"/>
                  <a:t>V přednášce jsme </a:t>
                </a:r>
                <a:r>
                  <a:rPr lang="cs-CZ" sz="2400" dirty="0" err="1" smtClean="0"/>
                  <a:t>Koopmansův</a:t>
                </a:r>
                <a:r>
                  <a:rPr lang="cs-CZ" sz="2400" dirty="0" smtClean="0"/>
                  <a:t> teorém ilustrovali na příkladu atomu </a:t>
                </a:r>
                <a:r>
                  <a:rPr lang="en-US" sz="2400" dirty="0" smtClean="0"/>
                  <a:t>He</a:t>
                </a:r>
                <a:r>
                  <a:rPr lang="cs-CZ" sz="2400" dirty="0" smtClean="0"/>
                  <a:t>.</a:t>
                </a:r>
              </a:p>
              <a:p>
                <a:r>
                  <a:rPr lang="cs-CZ" sz="2400" dirty="0" smtClean="0"/>
                  <a:t>Obecně lze podle </a:t>
                </a:r>
                <a:r>
                  <a:rPr lang="cs-CZ" sz="2400" dirty="0" err="1" smtClean="0"/>
                  <a:t>Koopmansova</a:t>
                </a:r>
                <a:r>
                  <a:rPr lang="cs-CZ" sz="2400" dirty="0" smtClean="0"/>
                  <a:t> teorému ionizační energii neutrálního atomu,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smtClean="0"/>
                  <a:t>pro </a:t>
                </a:r>
                <a:r>
                  <a:rPr lang="en-US" sz="2400" dirty="0" err="1" smtClean="0"/>
                  <a:t>ionizaci</a:t>
                </a:r>
                <a:r>
                  <a:rPr lang="en-US" sz="2400" dirty="0" smtClean="0"/>
                  <a:t> z MO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 err="1" smtClean="0"/>
                  <a:t>vyj</a:t>
                </a:r>
                <a:r>
                  <a:rPr lang="cs-CZ" sz="2400" dirty="0" err="1" smtClean="0"/>
                  <a:t>ádřit</a:t>
                </a:r>
                <a:r>
                  <a:rPr lang="cs-CZ" sz="2400" dirty="0" smtClean="0"/>
                  <a:t> jako</a:t>
                </a:r>
                <a:endParaRPr lang="en-US" sz="2400" dirty="0" smtClean="0"/>
              </a:p>
              <a:p>
                <a:endParaRPr lang="en-US" sz="2400" dirty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r>
                  <a:rPr lang="en-US" sz="2400" dirty="0" err="1" smtClean="0"/>
                  <a:t>Vztah</a:t>
                </a:r>
                <a:r>
                  <a:rPr lang="en-US" sz="2400" dirty="0" smtClean="0"/>
                  <a:t> (11-28) je </a:t>
                </a:r>
                <a:r>
                  <a:rPr lang="en-US" sz="2400" dirty="0" err="1" smtClean="0"/>
                  <a:t>ve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skute</a:t>
                </a:r>
                <a:r>
                  <a:rPr lang="cs-CZ" sz="2400" dirty="0" err="1" smtClean="0"/>
                  <a:t>čnosti</a:t>
                </a:r>
                <a:r>
                  <a:rPr lang="cs-CZ" sz="2400" dirty="0" smtClean="0"/>
                  <a:t> splněn pouze přibližně.</a:t>
                </a:r>
              </a:p>
              <a:p>
                <a:r>
                  <a:rPr lang="cs-CZ" sz="2400" dirty="0" smtClean="0"/>
                  <a:t>Jedním z důvodů je předpoklad, že dvojně obsazené SCF MO získané variačním výpočtem na neutrální molekule budou vhodné i pro MO kationtu.</a:t>
                </a:r>
              </a:p>
              <a:p>
                <a:r>
                  <a:rPr lang="cs-CZ" sz="2400" dirty="0" smtClean="0"/>
                  <a:t>Ve skutečnosti tyto MO minimalizují energii neutrálního atomu, ale pro kation poskytují energii příliš vysokou. Proč?</a:t>
                </a:r>
                <a:endParaRPr lang="cs-CZ" sz="24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55574"/>
                <a:ext cx="8229600" cy="5513786"/>
              </a:xfrm>
              <a:blipFill>
                <a:blip r:embed="rId2"/>
                <a:stretch>
                  <a:fillRect l="-963" t="-8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FF00"/>
                </a:solidFill>
              </a:rPr>
              <a:t>11-11   </a:t>
            </a:r>
            <a:r>
              <a:rPr lang="en-US" sz="3600" dirty="0" smtClean="0">
                <a:solidFill>
                  <a:srgbClr val="FFC000"/>
                </a:solidFill>
              </a:rPr>
              <a:t>Koopmans</a:t>
            </a:r>
            <a:r>
              <a:rPr lang="cs-CZ" sz="3600" dirty="0" err="1" smtClean="0">
                <a:solidFill>
                  <a:srgbClr val="FFC000"/>
                </a:solidFill>
              </a:rPr>
              <a:t>ův</a:t>
            </a:r>
            <a:r>
              <a:rPr lang="cs-CZ" sz="3600" dirty="0" smtClean="0">
                <a:solidFill>
                  <a:srgbClr val="FFC000"/>
                </a:solidFill>
              </a:rPr>
              <a:t> teoré</a:t>
            </a:r>
            <a:r>
              <a:rPr lang="cs-CZ" sz="3600" dirty="0">
                <a:solidFill>
                  <a:srgbClr val="FFC000"/>
                </a:solidFill>
              </a:rPr>
              <a:t>m</a:t>
            </a:r>
            <a:endParaRPr lang="cs-CZ" sz="36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t="17895" r="55891" b="19472"/>
          <a:stretch/>
        </p:blipFill>
        <p:spPr>
          <a:xfrm>
            <a:off x="1691680" y="2996952"/>
            <a:ext cx="2880320" cy="50405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6056" y="2996952"/>
            <a:ext cx="1136646" cy="476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6092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 tohoto důvodu předpokládáme, že ionizační energie určené pomocí </a:t>
            </a:r>
            <a:r>
              <a:rPr lang="cs-CZ" sz="2400" dirty="0" err="1" smtClean="0"/>
              <a:t>Koopmansova</a:t>
            </a:r>
            <a:r>
              <a:rPr lang="cs-CZ" sz="2400" dirty="0" smtClean="0"/>
              <a:t> teorému budou vyšší než ionizační energie vypočtené pomocí dvou </a:t>
            </a:r>
            <a:r>
              <a:rPr lang="cs-CZ" sz="2400" dirty="0" smtClean="0">
                <a:solidFill>
                  <a:srgbClr val="00FF00"/>
                </a:solidFill>
              </a:rPr>
              <a:t>nezávislých SCF výpočtů </a:t>
            </a:r>
            <a:r>
              <a:rPr lang="cs-CZ" sz="2400" dirty="0" smtClean="0"/>
              <a:t>na neutrálním atomu a kationtu, které symbolizujeme jako </a:t>
            </a:r>
            <a:r>
              <a:rPr lang="cs-CZ" sz="2400" dirty="0" smtClean="0">
                <a:solidFill>
                  <a:srgbClr val="00FF00"/>
                </a:solidFill>
                <a:latin typeface="Symbol" panose="05050102010706020507" pitchFamily="18" charset="2"/>
              </a:rPr>
              <a:t>D</a:t>
            </a:r>
            <a:r>
              <a:rPr lang="cs-CZ" sz="2400" dirty="0" smtClean="0">
                <a:solidFill>
                  <a:srgbClr val="00FF00"/>
                </a:solidFill>
              </a:rPr>
              <a:t>SCF</a:t>
            </a:r>
            <a:r>
              <a:rPr lang="cs-CZ" sz="2400" dirty="0" smtClean="0"/>
              <a:t>.</a:t>
            </a:r>
          </a:p>
          <a:p>
            <a:endParaRPr lang="cs-CZ" sz="2400" dirty="0" smtClean="0"/>
          </a:p>
          <a:p>
            <a:r>
              <a:rPr lang="cs-CZ" sz="2400" dirty="0" smtClean="0"/>
              <a:t>Druhým důvodem pouze přibližné platnosti vztahu </a:t>
            </a:r>
            <a:r>
              <a:rPr lang="en-US" sz="2400" dirty="0" smtClean="0"/>
              <a:t>(11-28) je </a:t>
            </a:r>
            <a:r>
              <a:rPr lang="en-US" sz="2400" dirty="0" err="1" smtClean="0"/>
              <a:t>zanedb</a:t>
            </a:r>
            <a:r>
              <a:rPr lang="cs-CZ" sz="2400" dirty="0" err="1" smtClean="0"/>
              <a:t>ání</a:t>
            </a:r>
            <a:r>
              <a:rPr lang="cs-CZ" sz="2400" dirty="0" smtClean="0"/>
              <a:t> elektronové korelace v metodě SCF.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62768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276872"/>
            <a:ext cx="8367377" cy="259228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980728"/>
            <a:ext cx="8062175" cy="103113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75514" y="564137"/>
            <a:ext cx="815039" cy="584775"/>
          </a:xfrm>
          <a:prstGeom prst="rect">
            <a:avLst/>
          </a:prstGeom>
          <a:solidFill>
            <a:schemeClr val="tx1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chemeClr val="bg1"/>
                </a:solidFill>
              </a:rPr>
              <a:t>Cvičení </a:t>
            </a:r>
            <a:r>
              <a:rPr lang="en-US" sz="1600" dirty="0" smtClean="0">
                <a:solidFill>
                  <a:schemeClr val="bg1"/>
                </a:solidFill>
              </a:rPr>
              <a:t>10.4</a:t>
            </a: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79512" y="5134172"/>
            <a:ext cx="82308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Interpretační otázky: </a:t>
            </a:r>
          </a:p>
          <a:p>
            <a:r>
              <a:rPr lang="cs-CZ" dirty="0" smtClean="0">
                <a:solidFill>
                  <a:srgbClr val="00FF00"/>
                </a:solidFill>
              </a:rPr>
              <a:t>Proč jsou ionizační energie určené pomocí </a:t>
            </a:r>
            <a:r>
              <a:rPr lang="cs-CZ" dirty="0" smtClean="0">
                <a:solidFill>
                  <a:srgbClr val="00FF00"/>
                </a:solidFill>
                <a:latin typeface="Symbol" panose="05050102010706020507" pitchFamily="18" charset="2"/>
              </a:rPr>
              <a:t>D</a:t>
            </a:r>
            <a:r>
              <a:rPr lang="cs-CZ" dirty="0" smtClean="0">
                <a:solidFill>
                  <a:srgbClr val="00FF00"/>
                </a:solidFill>
              </a:rPr>
              <a:t>SCF naopak nižší než experimentální hodnoty?</a:t>
            </a:r>
            <a:endParaRPr lang="cs-CZ" dirty="0">
              <a:solidFill>
                <a:srgbClr val="00FF00"/>
              </a:solidFill>
            </a:endParaRPr>
          </a:p>
          <a:p>
            <a:r>
              <a:rPr lang="cs-CZ" dirty="0" smtClean="0"/>
              <a:t>Jak je možné, že první dva ionizační potenciály korelují s experimentem lépe v případě „</a:t>
            </a:r>
            <a:r>
              <a:rPr lang="cs-CZ" dirty="0" err="1" smtClean="0"/>
              <a:t>Koopmans</a:t>
            </a:r>
            <a:r>
              <a:rPr lang="cs-CZ" dirty="0" smtClean="0"/>
              <a:t>“ n</a:t>
            </a:r>
            <a:r>
              <a:rPr lang="en-US" dirty="0" smtClean="0"/>
              <a:t>e</a:t>
            </a:r>
            <a:r>
              <a:rPr lang="cs-CZ" dirty="0" smtClean="0"/>
              <a:t>ž v případě </a:t>
            </a:r>
            <a:r>
              <a:rPr lang="cs-CZ" dirty="0" smtClean="0">
                <a:solidFill>
                  <a:srgbClr val="00FF00"/>
                </a:solidFill>
              </a:rPr>
              <a:t>„</a:t>
            </a:r>
            <a:r>
              <a:rPr lang="cs-CZ" dirty="0">
                <a:solidFill>
                  <a:srgbClr val="00FF00"/>
                </a:solidFill>
                <a:latin typeface="Symbol" panose="05050102010706020507" pitchFamily="18" charset="2"/>
              </a:rPr>
              <a:t> </a:t>
            </a:r>
            <a:r>
              <a:rPr lang="cs-CZ" dirty="0" smtClean="0">
                <a:solidFill>
                  <a:srgbClr val="00FF00"/>
                </a:solidFill>
                <a:latin typeface="Symbol" panose="05050102010706020507" pitchFamily="18" charset="2"/>
              </a:rPr>
              <a:t>D</a:t>
            </a:r>
            <a:r>
              <a:rPr lang="cs-CZ" dirty="0" smtClean="0">
                <a:solidFill>
                  <a:srgbClr val="00FF00"/>
                </a:solidFill>
              </a:rPr>
              <a:t>SCF“ ?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16488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023" y="2166813"/>
            <a:ext cx="8650953" cy="356644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79512" y="1874425"/>
            <a:ext cx="815039" cy="584775"/>
          </a:xfrm>
          <a:prstGeom prst="rect">
            <a:avLst/>
          </a:prstGeom>
          <a:solidFill>
            <a:schemeClr val="tx1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chemeClr val="bg1"/>
                </a:solidFill>
              </a:rPr>
              <a:t>Cvičení </a:t>
            </a:r>
            <a:r>
              <a:rPr lang="en-US" sz="1600" dirty="0" smtClean="0">
                <a:solidFill>
                  <a:schemeClr val="bg1"/>
                </a:solidFill>
              </a:rPr>
              <a:t>10.</a:t>
            </a:r>
            <a:r>
              <a:rPr lang="en-US" sz="1600" dirty="0">
                <a:solidFill>
                  <a:schemeClr val="bg1"/>
                </a:solidFill>
              </a:rPr>
              <a:t>5</a:t>
            </a:r>
            <a:endParaRPr lang="cs-CZ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401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 one-electron molecule: H2+ - Book chapter - IOPscie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68524"/>
            <a:ext cx="711517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2378" y="113440"/>
            <a:ext cx="8622109" cy="864097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00FF00"/>
                </a:solidFill>
              </a:rPr>
              <a:t>Orbitální energie a </a:t>
            </a:r>
            <a:r>
              <a:rPr lang="en-US" sz="3200" dirty="0" err="1" smtClean="0">
                <a:solidFill>
                  <a:srgbClr val="FFC000"/>
                </a:solidFill>
              </a:rPr>
              <a:t>Coulombovsk</a:t>
            </a:r>
            <a:r>
              <a:rPr lang="cs-CZ" sz="3200" dirty="0" smtClean="0">
                <a:solidFill>
                  <a:srgbClr val="FFC000"/>
                </a:solidFill>
              </a:rPr>
              <a:t>é integrály pro H</a:t>
            </a:r>
            <a:r>
              <a:rPr lang="en-US" sz="3200" baseline="-25000" dirty="0" smtClean="0">
                <a:solidFill>
                  <a:srgbClr val="FFC000"/>
                </a:solidFill>
              </a:rPr>
              <a:t>2</a:t>
            </a:r>
            <a:endParaRPr lang="cs-CZ" sz="3200" baseline="-25000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156" y="1223655"/>
            <a:ext cx="3829050" cy="390525"/>
          </a:xfrm>
          <a:prstGeom prst="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798"/>
          <a:stretch/>
        </p:blipFill>
        <p:spPr bwMode="auto">
          <a:xfrm>
            <a:off x="52044" y="4855518"/>
            <a:ext cx="4591964" cy="501009"/>
          </a:xfrm>
          <a:prstGeom prst="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371"/>
          <a:stretch/>
        </p:blipFill>
        <p:spPr bwMode="auto">
          <a:xfrm>
            <a:off x="4572000" y="4841878"/>
            <a:ext cx="4484637" cy="528291"/>
          </a:xfrm>
          <a:prstGeom prst="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3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 b="50000"/>
          <a:stretch/>
        </p:blipFill>
        <p:spPr bwMode="auto">
          <a:xfrm>
            <a:off x="2610900" y="5947487"/>
            <a:ext cx="4591964" cy="478022"/>
          </a:xfrm>
          <a:prstGeom prst="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171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772816"/>
            <a:ext cx="4130773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FF00"/>
                </a:solidFill>
              </a:rPr>
              <a:t>Výměnný integrál pro H</a:t>
            </a:r>
            <a:r>
              <a:rPr lang="en-US" baseline="-25000" dirty="0" smtClean="0">
                <a:solidFill>
                  <a:srgbClr val="00FF00"/>
                </a:solidFill>
              </a:rPr>
              <a:t>2 </a:t>
            </a:r>
            <a:r>
              <a:rPr lang="cs-CZ" baseline="-25000" dirty="0" smtClean="0">
                <a:solidFill>
                  <a:srgbClr val="00FF00"/>
                </a:solidFill>
              </a:rPr>
              <a:t/>
            </a:r>
            <a:br>
              <a:rPr lang="cs-CZ" baseline="-25000" dirty="0" smtClean="0">
                <a:solidFill>
                  <a:srgbClr val="00FF00"/>
                </a:solidFill>
              </a:rPr>
            </a:br>
            <a:r>
              <a:rPr lang="en-US" dirty="0" smtClean="0"/>
              <a:t>(p</a:t>
            </a:r>
            <a:r>
              <a:rPr lang="cs-CZ" dirty="0" smtClean="0"/>
              <a:t>řispívá k energii pro excitovaný stav)</a:t>
            </a:r>
            <a:endParaRPr lang="cs-CZ" baseline="-25000" dirty="0"/>
          </a:p>
        </p:txBody>
      </p:sp>
      <p:pic>
        <p:nvPicPr>
          <p:cNvPr id="4" name="Picture 10" descr="6 QUANTUM MECHANICS AND ATOMIC STRUCTURE - ppt downlo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53" b="37420"/>
          <a:stretch/>
        </p:blipFill>
        <p:spPr bwMode="auto">
          <a:xfrm>
            <a:off x="4499992" y="548680"/>
            <a:ext cx="3954811" cy="457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661248"/>
            <a:ext cx="767520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8674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11-8   </a:t>
            </a:r>
            <a:r>
              <a:rPr lang="cs-CZ" dirty="0" smtClean="0">
                <a:solidFill>
                  <a:srgbClr val="FFC000"/>
                </a:solidFill>
              </a:rPr>
              <a:t>Báze</a:t>
            </a:r>
            <a:endParaRPr lang="cs-CZ" dirty="0"/>
          </a:p>
        </p:txBody>
      </p:sp>
      <p:sp>
        <p:nvSpPr>
          <p:cNvPr id="4" name="AutoShape 2" descr="METODY VÝPOČETNÍ CHEMI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901" y="2204864"/>
            <a:ext cx="5026814" cy="379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893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152" y="2890391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11-9, </a:t>
            </a:r>
            <a:r>
              <a:rPr lang="en-US" sz="4000" dirty="0" smtClean="0"/>
              <a:t>11-10 </a:t>
            </a:r>
            <a:r>
              <a:rPr lang="cs-CZ" sz="4000" dirty="0" smtClean="0">
                <a:solidFill>
                  <a:srgbClr val="FFC000"/>
                </a:solidFill>
              </a:rPr>
              <a:t>HF </a:t>
            </a:r>
            <a:r>
              <a:rPr lang="cs-CZ" sz="4000" dirty="0">
                <a:solidFill>
                  <a:srgbClr val="FFC000"/>
                </a:solidFill>
              </a:rPr>
              <a:t>limita a korelační energie</a:t>
            </a:r>
          </a:p>
        </p:txBody>
      </p:sp>
    </p:spTree>
    <p:extLst>
      <p:ext uri="{BB962C8B-B14F-4D97-AF65-F5344CB8AC3E}">
        <p14:creationId xmlns:p14="http://schemas.microsoft.com/office/powerpoint/2010/main" val="2318626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916832"/>
            <a:ext cx="3080287" cy="431505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71600" y="5862555"/>
            <a:ext cx="2170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cs-CZ" b="1" dirty="0"/>
              <a:t>Tjalling C. Koopmans</a:t>
            </a:r>
          </a:p>
        </p:txBody>
      </p:sp>
      <p:sp>
        <p:nvSpPr>
          <p:cNvPr id="8" name="Rectangle 7"/>
          <p:cNvSpPr/>
          <p:nvPr/>
        </p:nvSpPr>
        <p:spPr>
          <a:xfrm>
            <a:off x="1952011" y="831448"/>
            <a:ext cx="52692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11-11 </a:t>
            </a:r>
            <a:r>
              <a:rPr lang="cs-CZ" sz="3600" dirty="0" smtClean="0">
                <a:solidFill>
                  <a:srgbClr val="FFC000"/>
                </a:solidFill>
              </a:rPr>
              <a:t>Koopmansův </a:t>
            </a:r>
            <a:r>
              <a:rPr lang="cs-CZ" sz="3600" dirty="0">
                <a:solidFill>
                  <a:srgbClr val="FFC000"/>
                </a:solidFill>
              </a:rPr>
              <a:t>teorém</a:t>
            </a:r>
            <a:endParaRPr 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653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Doplnění tématu vůči přednášce, zadání cvičení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66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800" dirty="0" smtClean="0"/>
              <a:t>Existují dvě důležitá kritéria vhodnosti bází (=sad bázových funkcí) pro </a:t>
            </a:r>
            <a:r>
              <a:rPr lang="cs-CZ" sz="2800" i="1" dirty="0" smtClean="0"/>
              <a:t>ab initio </a:t>
            </a:r>
            <a:r>
              <a:rPr lang="cs-CZ" sz="2800" dirty="0" smtClean="0"/>
              <a:t>výpočty:</a:t>
            </a:r>
          </a:p>
          <a:p>
            <a:pPr marL="0" indent="0">
              <a:buNone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FF00"/>
                </a:solidFill>
              </a:rPr>
              <a:t>Schopnost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  <a:r>
              <a:rPr lang="en-US" dirty="0" err="1" smtClean="0">
                <a:solidFill>
                  <a:srgbClr val="00FF00"/>
                </a:solidFill>
              </a:rPr>
              <a:t>popsat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  <a:r>
              <a:rPr lang="en-US" dirty="0" err="1" smtClean="0">
                <a:solidFill>
                  <a:srgbClr val="00FF00"/>
                </a:solidFill>
              </a:rPr>
              <a:t>vlnovou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  <a:r>
              <a:rPr lang="en-US" dirty="0" err="1" smtClean="0">
                <a:solidFill>
                  <a:srgbClr val="00FF00"/>
                </a:solidFill>
              </a:rPr>
              <a:t>funkci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  <a:r>
              <a:rPr lang="cs-CZ" dirty="0" smtClean="0">
                <a:solidFill>
                  <a:srgbClr val="00FF00"/>
                </a:solidFill>
              </a:rPr>
              <a:t>natolik dobře, aby byly získány chemicky použitelné výsledky.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>
              <a:solidFill>
                <a:srgbClr val="00FF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FFC000"/>
                </a:solidFill>
              </a:rPr>
              <a:t>Rozumná přesnost výpočtů maticových elementů Fockova operátoru a překryvu v reálném čase.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11-8   </a:t>
            </a:r>
            <a:r>
              <a:rPr lang="cs-CZ" dirty="0" smtClean="0">
                <a:solidFill>
                  <a:srgbClr val="FFC000"/>
                </a:solidFill>
              </a:rPr>
              <a:t>Báze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6339988"/>
            <a:ext cx="1375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Lowe, p. </a:t>
            </a:r>
            <a:r>
              <a:rPr lang="en-US" dirty="0" smtClean="0"/>
              <a:t>353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345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1319</Words>
  <Application>Microsoft Office PowerPoint</Application>
  <PresentationFormat>Předvádění na obrazovce (4:3)</PresentationFormat>
  <Paragraphs>103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 Math</vt:lpstr>
      <vt:lpstr>Symbol</vt:lpstr>
      <vt:lpstr>Office Theme</vt:lpstr>
      <vt:lpstr>C9930, 10. lekce, 15. 5. 2020 konzultace s řešením úloh k této lekci:  St 20.5., 12.00 (prosím přihlásit do Út 19. 5. , 24.00)</vt:lpstr>
      <vt:lpstr>11-7 Celková elektronová energie v HF-SCF</vt:lpstr>
      <vt:lpstr>Orbitální energie a Coulombovské integrály pro H2</vt:lpstr>
      <vt:lpstr>Výměnný integrál pro H2  (přispívá k energii pro excitovaný stav)</vt:lpstr>
      <vt:lpstr>11-8   Báze</vt:lpstr>
      <vt:lpstr>Prezentace aplikace PowerPoint</vt:lpstr>
      <vt:lpstr>Prezentace aplikace PowerPoint</vt:lpstr>
      <vt:lpstr>Doplnění tématu vůči přednášce, zadání cvičení</vt:lpstr>
      <vt:lpstr>11-8   Báze</vt:lpstr>
      <vt:lpstr>Obr. 11-1. Radiální funkce R(r)=r exp⁡(-ζr) pro STO typu 2p. Větší hodnota ζ poskytuje STO více kontrahovaný kolem jádra.  Proto je někdy nazýván „vnitřní“ STO.</vt:lpstr>
      <vt:lpstr>Polarizace a polarizační funkce</vt:lpstr>
      <vt:lpstr>Obr. 11-2. Radiální závislost vodíkových a gaussovských funkcí.</vt:lpstr>
      <vt:lpstr>Primitivní a kontrahované Gaussovské funkce</vt:lpstr>
      <vt:lpstr>Nejfrekventovanější bázové funkce v literatuře</vt:lpstr>
      <vt:lpstr>Bázové funkce: příklad  (Ira N. Levine, Quantum Chemistry, 6th Edition, str. 484-5)</vt:lpstr>
      <vt:lpstr>Prezentace aplikace PowerPoint</vt:lpstr>
      <vt:lpstr>Prezentace aplikace PowerPoint</vt:lpstr>
      <vt:lpstr>Prezentace aplikace PowerPoint</vt:lpstr>
      <vt:lpstr>Prezentace aplikace PowerPoint</vt:lpstr>
      <vt:lpstr>11-11   Koopmansův teorém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C9930, 3. přednáška  17. 3. 2020</dc:title>
  <dc:creator>Marketa</dc:creator>
  <cp:lastModifiedBy>Markéta Munzarová</cp:lastModifiedBy>
  <cp:revision>197</cp:revision>
  <dcterms:created xsi:type="dcterms:W3CDTF">2020-03-17T08:33:54Z</dcterms:created>
  <dcterms:modified xsi:type="dcterms:W3CDTF">2020-05-19T21:34:07Z</dcterms:modified>
</cp:coreProperties>
</file>