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67" r:id="rId5"/>
    <p:sldId id="26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C9930, 8. </a:t>
            </a:r>
            <a:r>
              <a:rPr lang="en-US" sz="4000" dirty="0" err="1"/>
              <a:t>lekce</a:t>
            </a:r>
            <a:r>
              <a:rPr lang="en-US" sz="4000" dirty="0"/>
              <a:t>,</a:t>
            </a:r>
            <a:r>
              <a:rPr lang="cs-CZ" sz="4000" dirty="0"/>
              <a:t> </a:t>
            </a:r>
            <a:r>
              <a:rPr lang="en-US" sz="4000" dirty="0"/>
              <a:t>7. 5. 2020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8280920" cy="1752600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FFC000"/>
                </a:solidFill>
              </a:rPr>
              <a:t>Hartreeho</a:t>
            </a:r>
            <a:r>
              <a:rPr lang="en-US" sz="4400" dirty="0">
                <a:solidFill>
                  <a:srgbClr val="FFC000"/>
                </a:solidFill>
              </a:rPr>
              <a:t> </a:t>
            </a:r>
            <a:r>
              <a:rPr lang="en-US" sz="4400" dirty="0" err="1">
                <a:solidFill>
                  <a:srgbClr val="FFC000"/>
                </a:solidFill>
              </a:rPr>
              <a:t>metoda</a:t>
            </a:r>
            <a:r>
              <a:rPr lang="en-US" sz="4400" dirty="0">
                <a:solidFill>
                  <a:srgbClr val="FFC000"/>
                </a:solidFill>
              </a:rPr>
              <a:t> SCF: </a:t>
            </a:r>
            <a:r>
              <a:rPr lang="en-US" sz="4400" dirty="0" err="1">
                <a:solidFill>
                  <a:srgbClr val="FFC000"/>
                </a:solidFill>
              </a:rPr>
              <a:t>dokon</a:t>
            </a:r>
            <a:r>
              <a:rPr lang="cs-CZ" sz="4400" dirty="0">
                <a:solidFill>
                  <a:srgbClr val="FFC000"/>
                </a:solidFill>
              </a:rPr>
              <a:t>čení</a:t>
            </a:r>
            <a:r>
              <a:rPr lang="en-US" sz="4400" dirty="0">
                <a:solidFill>
                  <a:srgbClr val="FFC000"/>
                </a:solidFill>
              </a:rPr>
              <a:t>,</a:t>
            </a:r>
            <a:endParaRPr lang="cs-CZ" sz="4400" dirty="0">
              <a:solidFill>
                <a:srgbClr val="FFC000"/>
              </a:solidFill>
            </a:endParaRPr>
          </a:p>
          <a:p>
            <a:r>
              <a:rPr lang="cs-CZ" sz="4400" dirty="0">
                <a:solidFill>
                  <a:srgbClr val="FFC000"/>
                </a:solidFill>
              </a:rPr>
              <a:t>Slaterovy determinanty</a:t>
            </a:r>
            <a:endParaRPr lang="cs-CZ" sz="4400" dirty="0">
              <a:solidFill>
                <a:srgbClr val="00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9337" y="4365104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Lowe, Quantum Chemistry, </a:t>
            </a:r>
            <a:r>
              <a:rPr lang="en-US" sz="2400" dirty="0" err="1"/>
              <a:t>Kapitola</a:t>
            </a:r>
            <a:r>
              <a:rPr lang="en-US" sz="2400" dirty="0"/>
              <a:t> 5: </a:t>
            </a:r>
            <a:endParaRPr lang="cs-CZ" sz="2400" dirty="0"/>
          </a:p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rgbClr val="00FF00"/>
                </a:solidFill>
              </a:rPr>
              <a:t>5-6,</a:t>
            </a:r>
            <a:r>
              <a:rPr lang="cs-CZ" sz="2400" dirty="0">
                <a:solidFill>
                  <a:srgbClr val="00FF00"/>
                </a:solidFill>
              </a:rPr>
              <a:t> </a:t>
            </a:r>
            <a:r>
              <a:rPr lang="en-US" sz="2400" dirty="0">
                <a:solidFill>
                  <a:srgbClr val="00FF00"/>
                </a:solidFill>
              </a:rPr>
              <a:t>5-3 (v </a:t>
            </a:r>
            <a:r>
              <a:rPr lang="en-US" sz="2400" dirty="0" err="1">
                <a:solidFill>
                  <a:srgbClr val="00FF00"/>
                </a:solidFill>
              </a:rPr>
              <a:t>tomto</a:t>
            </a:r>
            <a:r>
              <a:rPr lang="en-US" sz="2400" dirty="0">
                <a:solidFill>
                  <a:srgbClr val="00FF00"/>
                </a:solidFill>
              </a:rPr>
              <a:t> </a:t>
            </a:r>
            <a:r>
              <a:rPr lang="en-US" sz="2400" dirty="0" err="1">
                <a:solidFill>
                  <a:srgbClr val="00FF00"/>
                </a:solidFill>
              </a:rPr>
              <a:t>po</a:t>
            </a:r>
            <a:r>
              <a:rPr lang="cs-CZ" sz="2400" dirty="0">
                <a:solidFill>
                  <a:srgbClr val="00FF00"/>
                </a:solidFill>
              </a:rPr>
              <a:t>řadí)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5-6 </a:t>
            </a:r>
            <a:r>
              <a:rPr lang="en-US" sz="3200" dirty="0" err="1">
                <a:solidFill>
                  <a:srgbClr val="FFC000"/>
                </a:solidFill>
              </a:rPr>
              <a:t>Hartreeho</a:t>
            </a:r>
            <a:r>
              <a:rPr lang="cs-CZ" sz="3200" dirty="0">
                <a:solidFill>
                  <a:srgbClr val="FFC000"/>
                </a:solidFill>
              </a:rPr>
              <a:t> metoda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selfkonzistentn</a:t>
            </a:r>
            <a:r>
              <a:rPr lang="cs-CZ" sz="3200" dirty="0">
                <a:solidFill>
                  <a:srgbClr val="FFC000"/>
                </a:solidFill>
              </a:rPr>
              <a:t>ího pole</a:t>
            </a:r>
            <a:br>
              <a:rPr lang="cs-CZ" sz="3200" dirty="0">
                <a:solidFill>
                  <a:srgbClr val="FFC000"/>
                </a:solidFill>
              </a:rPr>
            </a:br>
            <a:r>
              <a:rPr lang="cs-CZ" sz="3200" dirty="0">
                <a:solidFill>
                  <a:srgbClr val="FFC000"/>
                </a:solidFill>
              </a:rPr>
              <a:t>(Hartree SCF)</a:t>
            </a:r>
          </a:p>
        </p:txBody>
      </p:sp>
      <p:pic>
        <p:nvPicPr>
          <p:cNvPr id="1026" name="Picture 2" descr="Advert in Pears' Annual Christmas 1920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56792"/>
            <a:ext cx="3360037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Douglas Rayner Hartree (1897 - 1958) - Genea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47147"/>
            <a:ext cx="3197530" cy="459965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9498" y="6246802"/>
            <a:ext cx="3995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Douglas</a:t>
            </a:r>
            <a:r>
              <a:rPr lang="en-US" dirty="0"/>
              <a:t> Rayner </a:t>
            </a:r>
            <a:r>
              <a:rPr lang="en-US" b="1" dirty="0" err="1"/>
              <a:t>Hartree</a:t>
            </a:r>
            <a:r>
              <a:rPr lang="cs-CZ" dirty="0"/>
              <a:t>  </a:t>
            </a:r>
            <a:r>
              <a:rPr lang="en-US" dirty="0"/>
              <a:t>(1897 –1958)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89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AD4A4-25F0-4A48-862B-A1EA6ECE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cs-CZ" dirty="0" err="1"/>
              <a:t>ásledující</a:t>
            </a:r>
            <a:r>
              <a:rPr lang="cs-CZ" dirty="0"/>
              <a:t> dva snímky v přednášce nebyly komentovány.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BC0C6-A161-4B55-822A-96823359F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Jejich obsah komentuji přímo na jednotlivých snímcích.</a:t>
            </a:r>
          </a:p>
        </p:txBody>
      </p:sp>
    </p:spTree>
    <p:extLst>
      <p:ext uri="{BB962C8B-B14F-4D97-AF65-F5344CB8AC3E}">
        <p14:creationId xmlns:p14="http://schemas.microsoft.com/office/powerpoint/2010/main" val="71420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768752" cy="361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5653" y="552546"/>
            <a:ext cx="815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FFC000"/>
                </a:solidFill>
              </a:rPr>
              <a:t>Problém započtení interakce dvojice elektronů v atomu He (</a:t>
            </a:r>
            <a:r>
              <a:rPr lang="en-US" sz="2400" dirty="0">
                <a:solidFill>
                  <a:srgbClr val="FFC000"/>
                </a:solidFill>
              </a:rPr>
              <a:t>1s</a:t>
            </a:r>
            <a:r>
              <a:rPr lang="en-US" sz="2400" baseline="30000" dirty="0">
                <a:solidFill>
                  <a:srgbClr val="FFC000"/>
                </a:solidFill>
              </a:rPr>
              <a:t>2</a:t>
            </a:r>
            <a:r>
              <a:rPr lang="en-US" sz="2400" dirty="0">
                <a:solidFill>
                  <a:srgbClr val="FFC000"/>
                </a:solidFill>
              </a:rPr>
              <a:t>)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40346E1-34F9-4C4B-9E2F-70F90B04353B}"/>
              </a:ext>
            </a:extLst>
          </p:cNvPr>
          <p:cNvSpPr txBox="1"/>
          <p:nvPr/>
        </p:nvSpPr>
        <p:spPr>
          <a:xfrm>
            <a:off x="1115616" y="5157192"/>
            <a:ext cx="7712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přednášce jsme z této tabulky uvedli první hodnotu, jako hodnotu získanou se započtením repulze pro neoptimalizované, „</a:t>
            </a:r>
            <a:r>
              <a:rPr lang="cs-CZ" dirty="0" err="1"/>
              <a:t>raw</a:t>
            </a:r>
            <a:r>
              <a:rPr lang="cs-CZ" dirty="0"/>
              <a:t>“ orbitaly iontu typu vodíku.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48A7EA-019F-4261-A179-45406402163B}"/>
              </a:ext>
            </a:extLst>
          </p:cNvPr>
          <p:cNvSpPr txBox="1"/>
          <p:nvPr/>
        </p:nvSpPr>
        <p:spPr>
          <a:xfrm>
            <a:off x="1043609" y="5897064"/>
            <a:ext cx="6840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Další výsledky ilustrují, jak blízko k experimentální hodnotě z přednášky </a:t>
            </a:r>
            <a:r>
              <a:rPr lang="en-US" dirty="0">
                <a:solidFill>
                  <a:srgbClr val="FFC000"/>
                </a:solidFill>
              </a:rPr>
              <a:t>(–79.0143) se </a:t>
            </a:r>
            <a:r>
              <a:rPr lang="en-US" dirty="0" err="1">
                <a:solidFill>
                  <a:srgbClr val="FFC000"/>
                </a:solidFill>
              </a:rPr>
              <a:t>lze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dostat</a:t>
            </a:r>
            <a:r>
              <a:rPr lang="en-US" dirty="0">
                <a:solidFill>
                  <a:srgbClr val="FFC000"/>
                </a:solidFill>
              </a:rPr>
              <a:t>, a co to </a:t>
            </a:r>
            <a:r>
              <a:rPr lang="en-US" dirty="0" err="1">
                <a:solidFill>
                  <a:srgbClr val="FFC000"/>
                </a:solidFill>
              </a:rPr>
              <a:t>stoj</a:t>
            </a:r>
            <a:r>
              <a:rPr lang="cs-CZ" dirty="0">
                <a:solidFill>
                  <a:srgbClr val="FFC000"/>
                </a:solidFill>
              </a:rPr>
              <a:t>í.</a:t>
            </a:r>
          </a:p>
        </p:txBody>
      </p:sp>
    </p:spTree>
    <p:extLst>
      <p:ext uri="{BB962C8B-B14F-4D97-AF65-F5344CB8AC3E}">
        <p14:creationId xmlns:p14="http://schemas.microsoft.com/office/powerpoint/2010/main" val="165096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54778"/>
            <a:ext cx="7056784" cy="5298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521CBDA-5852-4009-8DAD-C432383EF456}"/>
              </a:ext>
            </a:extLst>
          </p:cNvPr>
          <p:cNvSpPr txBox="1"/>
          <p:nvPr/>
        </p:nvSpPr>
        <p:spPr>
          <a:xfrm>
            <a:off x="1006128" y="332656"/>
            <a:ext cx="6840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Tento obrázek pro atom He porovnává vstupní a výstupní orbital </a:t>
            </a:r>
            <a:r>
              <a:rPr lang="cs-CZ" dirty="0" err="1">
                <a:solidFill>
                  <a:srgbClr val="FFC000"/>
                </a:solidFill>
              </a:rPr>
              <a:t>precedury</a:t>
            </a:r>
            <a:r>
              <a:rPr lang="cs-CZ" dirty="0">
                <a:solidFill>
                  <a:srgbClr val="FFC000"/>
                </a:solidFill>
              </a:rPr>
              <a:t> SCF.</a:t>
            </a:r>
          </a:p>
        </p:txBody>
      </p:sp>
    </p:spTree>
    <p:extLst>
      <p:ext uri="{BB962C8B-B14F-4D97-AF65-F5344CB8AC3E}">
        <p14:creationId xmlns:p14="http://schemas.microsoft.com/office/powerpoint/2010/main" val="164463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150</Words>
  <Application>Microsoft Office PowerPoint</Application>
  <PresentationFormat>Předvádění na obrazovce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C9930, 8. lekce, 7. 5. 2020</vt:lpstr>
      <vt:lpstr>5-6 Hartreeho metoda selfkonzistentního pole (Hartree SCF)</vt:lpstr>
      <vt:lpstr>Následující dva snímky v přednášce nebyly komentovány.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ucitel</cp:lastModifiedBy>
  <cp:revision>48</cp:revision>
  <dcterms:created xsi:type="dcterms:W3CDTF">2020-03-17T08:33:54Z</dcterms:created>
  <dcterms:modified xsi:type="dcterms:W3CDTF">2020-05-07T11:47:04Z</dcterms:modified>
</cp:coreProperties>
</file>