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5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3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0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4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DAD2-671F-4C0C-9622-AF8CC097251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C9930, </a:t>
            </a:r>
            <a:r>
              <a:rPr lang="en-US" sz="4000" dirty="0" smtClean="0"/>
              <a:t>9. </a:t>
            </a:r>
            <a:r>
              <a:rPr lang="en-US" sz="4000" dirty="0" err="1" smtClean="0"/>
              <a:t>lekce</a:t>
            </a:r>
            <a:r>
              <a:rPr lang="en-US" sz="4000" dirty="0" smtClean="0"/>
              <a:t>,</a:t>
            </a:r>
            <a:r>
              <a:rPr lang="cs-CZ" sz="4000" dirty="0" smtClean="0"/>
              <a:t> </a:t>
            </a:r>
            <a:r>
              <a:rPr lang="en-US" sz="4000" dirty="0" smtClean="0"/>
              <a:t>11. </a:t>
            </a:r>
            <a:r>
              <a:rPr lang="en-US" sz="4000" dirty="0"/>
              <a:t>5</a:t>
            </a:r>
            <a:r>
              <a:rPr lang="en-US" sz="4000" dirty="0" smtClean="0"/>
              <a:t>. 2020</a:t>
            </a:r>
            <a:endParaRPr lang="cs-CZ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8280920" cy="1752600"/>
          </a:xfrm>
        </p:spPr>
        <p:txBody>
          <a:bodyPr>
            <a:normAutofit fontScale="92500" lnSpcReduction="20000"/>
          </a:bodyPr>
          <a:lstStyle/>
          <a:p>
            <a:r>
              <a:rPr lang="cs-CZ" sz="4400" dirty="0" smtClean="0">
                <a:solidFill>
                  <a:srgbClr val="FFC000"/>
                </a:solidFill>
              </a:rPr>
              <a:t>Slaterovy determinanty</a:t>
            </a:r>
            <a:r>
              <a:rPr lang="en-US" sz="4400" dirty="0" smtClean="0">
                <a:solidFill>
                  <a:srgbClr val="FFC000"/>
                </a:solidFill>
              </a:rPr>
              <a:t> a </a:t>
            </a:r>
            <a:r>
              <a:rPr lang="en-US" sz="4400" dirty="0" err="1" smtClean="0">
                <a:solidFill>
                  <a:srgbClr val="FFC000"/>
                </a:solidFill>
              </a:rPr>
              <a:t>Hartree-Fockova</a:t>
            </a:r>
            <a:r>
              <a:rPr lang="en-US" sz="4400" dirty="0" smtClean="0">
                <a:solidFill>
                  <a:srgbClr val="FFC000"/>
                </a:solidFill>
              </a:rPr>
              <a:t> </a:t>
            </a:r>
            <a:r>
              <a:rPr lang="en-US" sz="4400" dirty="0" err="1" smtClean="0">
                <a:solidFill>
                  <a:srgbClr val="FFC000"/>
                </a:solidFill>
              </a:rPr>
              <a:t>metoda</a:t>
            </a:r>
            <a:r>
              <a:rPr lang="en-US" sz="4400" dirty="0" smtClean="0">
                <a:solidFill>
                  <a:srgbClr val="FFC000"/>
                </a:solidFill>
              </a:rPr>
              <a:t> SCF</a:t>
            </a:r>
          </a:p>
          <a:p>
            <a:r>
              <a:rPr lang="en-US" sz="4400" i="1" dirty="0" err="1" smtClean="0">
                <a:solidFill>
                  <a:srgbClr val="00B0F0"/>
                </a:solidFill>
              </a:rPr>
              <a:t>Dopln</a:t>
            </a:r>
            <a:r>
              <a:rPr lang="cs-CZ" sz="4400" i="1" dirty="0" smtClean="0">
                <a:solidFill>
                  <a:srgbClr val="00B0F0"/>
                </a:solidFill>
              </a:rPr>
              <a:t>ění k videu </a:t>
            </a:r>
            <a:r>
              <a:rPr lang="en-US" sz="4400" i="1" dirty="0" smtClean="0">
                <a:solidFill>
                  <a:srgbClr val="00B0F0"/>
                </a:solidFill>
              </a:rPr>
              <a:t>a D</a:t>
            </a:r>
            <a:r>
              <a:rPr lang="cs-CZ" sz="4400" i="1" dirty="0" smtClean="0">
                <a:solidFill>
                  <a:srgbClr val="00B0F0"/>
                </a:solidFill>
              </a:rPr>
              <a:t>Ú</a:t>
            </a:r>
            <a:endParaRPr lang="cs-CZ" sz="4400" i="1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9337" y="4365104"/>
            <a:ext cx="554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Lowe, Quantum Chemistry, </a:t>
            </a:r>
            <a:r>
              <a:rPr lang="en-US" sz="2400" dirty="0" err="1" smtClean="0"/>
              <a:t>Kapitol</a:t>
            </a:r>
            <a:r>
              <a:rPr lang="cs-CZ" sz="2400" dirty="0" smtClean="0"/>
              <a:t>y</a:t>
            </a:r>
            <a:r>
              <a:rPr lang="en-US" sz="2400" dirty="0" smtClean="0"/>
              <a:t> 5</a:t>
            </a:r>
            <a:r>
              <a:rPr lang="cs-CZ" sz="2400" dirty="0" smtClean="0"/>
              <a:t> a </a:t>
            </a:r>
            <a:r>
              <a:rPr lang="en-US" sz="2400" dirty="0" smtClean="0"/>
              <a:t>11: </a:t>
            </a:r>
            <a:endParaRPr lang="cs-CZ" sz="2400" dirty="0" smtClean="0"/>
          </a:p>
          <a:p>
            <a:pPr algn="ctr">
              <a:lnSpc>
                <a:spcPct val="150000"/>
              </a:lnSpc>
            </a:pPr>
            <a:r>
              <a:rPr lang="en-US" sz="2400" dirty="0" smtClean="0">
                <a:solidFill>
                  <a:srgbClr val="00FF00"/>
                </a:solidFill>
              </a:rPr>
              <a:t>5-3, 5-4, 11-3, 11-5, 11-6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9761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Konkretizujte</a:t>
            </a:r>
            <a:r>
              <a:rPr lang="en-US" dirty="0" smtClean="0"/>
              <a:t> </a:t>
            </a:r>
            <a:r>
              <a:rPr lang="en-US" dirty="0" err="1" smtClean="0"/>
              <a:t>vztah</a:t>
            </a:r>
            <a:r>
              <a:rPr lang="en-US" dirty="0" smtClean="0"/>
              <a:t> 11-14 pro atom </a:t>
            </a:r>
            <a:r>
              <a:rPr lang="en-US" baseline="-25000" dirty="0" smtClean="0"/>
              <a:t>4</a:t>
            </a:r>
            <a:r>
              <a:rPr lang="en-US" dirty="0" smtClean="0"/>
              <a:t>Be</a:t>
            </a:r>
            <a:r>
              <a:rPr lang="cs-CZ" dirty="0" smtClean="0"/>
              <a:t> v základním stavu (</a:t>
            </a:r>
            <a:r>
              <a:rPr lang="en-US" dirty="0" smtClean="0"/>
              <a:t>1s</a:t>
            </a:r>
            <a:r>
              <a:rPr lang="en-US" baseline="30000" dirty="0" smtClean="0"/>
              <a:t>2</a:t>
            </a:r>
            <a:r>
              <a:rPr lang="en-US" dirty="0" smtClean="0"/>
              <a:t> 2s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  <a:r>
              <a:rPr lang="cs-CZ" dirty="0" smtClean="0"/>
              <a:t>takto:</a:t>
            </a:r>
          </a:p>
          <a:p>
            <a:r>
              <a:rPr lang="cs-CZ" dirty="0" smtClean="0"/>
              <a:t>Vyjádřete </a:t>
            </a:r>
            <a:r>
              <a:rPr lang="cs-CZ" dirty="0" smtClean="0">
                <a:latin typeface="Symbol" panose="05050102010706020507" pitchFamily="18" charset="2"/>
              </a:rPr>
              <a:t>e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p</a:t>
            </a:r>
            <a:r>
              <a:rPr lang="cs-CZ" dirty="0" smtClean="0"/>
              <a:t>ro </a:t>
            </a:r>
            <a:r>
              <a:rPr lang="en-US" dirty="0" smtClean="0">
                <a:latin typeface="Symbol" panose="05050102010706020507" pitchFamily="18" charset="2"/>
              </a:rPr>
              <a:t>f</a:t>
            </a:r>
            <a:r>
              <a:rPr lang="en-US" baseline="-25000" dirty="0" smtClean="0"/>
              <a:t>1</a:t>
            </a:r>
            <a:r>
              <a:rPr lang="cs-CZ" dirty="0" smtClean="0"/>
              <a:t>=</a:t>
            </a:r>
            <a:r>
              <a:rPr lang="en-US" dirty="0" smtClean="0"/>
              <a:t>1s: </a:t>
            </a:r>
            <a:r>
              <a:rPr lang="en-US" dirty="0" err="1" smtClean="0"/>
              <a:t>Dosa</a:t>
            </a:r>
            <a:r>
              <a:rPr lang="cs-CZ" dirty="0" smtClean="0"/>
              <a:t>ďte v </a:t>
            </a:r>
            <a:r>
              <a:rPr lang="en-US" dirty="0" smtClean="0"/>
              <a:t>11-14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l-GR" dirty="0" smtClean="0"/>
              <a:t>φ</a:t>
            </a:r>
            <a:r>
              <a:rPr lang="cs-CZ" baseline="-25000" dirty="0" smtClean="0"/>
              <a:t>i</a:t>
            </a:r>
            <a:r>
              <a:rPr lang="cs-CZ" dirty="0" smtClean="0"/>
              <a:t>, </a:t>
            </a:r>
            <a:r>
              <a:rPr lang="en-US" dirty="0" err="1" smtClean="0"/>
              <a:t>sumaci</a:t>
            </a:r>
            <a:r>
              <a:rPr lang="en-US" dirty="0" smtClean="0"/>
              <a:t> p</a:t>
            </a:r>
            <a:r>
              <a:rPr lang="cs-CZ" dirty="0" smtClean="0"/>
              <a:t>řes </a:t>
            </a:r>
            <a:r>
              <a:rPr lang="el-GR" dirty="0" smtClean="0"/>
              <a:t>μ</a:t>
            </a:r>
            <a:r>
              <a:rPr lang="cs-CZ" dirty="0" smtClean="0"/>
              <a:t> převeďte na jediný člen</a:t>
            </a:r>
            <a:r>
              <a:rPr lang="en-US" dirty="0" smtClean="0"/>
              <a:t> </a:t>
            </a:r>
            <a:r>
              <a:rPr lang="cs-CZ" dirty="0" smtClean="0"/>
              <a:t>a vypište všechny členy sumace přes j.  </a:t>
            </a:r>
            <a:endParaRPr lang="en-US" dirty="0" smtClean="0"/>
          </a:p>
          <a:p>
            <a:r>
              <a:rPr lang="cs-CZ" dirty="0" smtClean="0"/>
              <a:t>Z těchto členů pak ponechte pouze ty, které odpovídají reálným interakcím (neodečtou se navzájem).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v</a:t>
            </a:r>
            <a:r>
              <a:rPr lang="cs-CZ" dirty="0" smtClean="0"/>
              <a:t>ýsledném vztahu označte členy kinetické energie, přitahování jádrem a o</a:t>
            </a:r>
            <a:r>
              <a:rPr lang="en-US" dirty="0" smtClean="0"/>
              <a:t>d</a:t>
            </a:r>
            <a:r>
              <a:rPr lang="cs-CZ" dirty="0" smtClean="0"/>
              <a:t>puzování elektronů.</a:t>
            </a:r>
          </a:p>
          <a:p>
            <a:r>
              <a:rPr lang="cs-CZ" dirty="0" smtClean="0"/>
              <a:t>Totéž proveďte pro </a:t>
            </a:r>
            <a:r>
              <a:rPr lang="cs-CZ" dirty="0" smtClean="0">
                <a:latin typeface="Symbol" panose="05050102010706020507" pitchFamily="18" charset="2"/>
              </a:rPr>
              <a:t>e</a:t>
            </a:r>
            <a:r>
              <a:rPr lang="en-US" baseline="-25000" dirty="0" smtClean="0"/>
              <a:t>2</a:t>
            </a:r>
            <a:r>
              <a:rPr lang="en-US" dirty="0" smtClean="0"/>
              <a:t> a </a:t>
            </a:r>
            <a:r>
              <a:rPr lang="en-US" dirty="0" smtClean="0">
                <a:latin typeface="Symbol" panose="05050102010706020507" pitchFamily="18" charset="2"/>
              </a:rPr>
              <a:t>f</a:t>
            </a:r>
            <a:r>
              <a:rPr lang="en-US" baseline="-25000" dirty="0" smtClean="0"/>
              <a:t>2</a:t>
            </a:r>
            <a:r>
              <a:rPr lang="cs-CZ" dirty="0" smtClean="0"/>
              <a:t>=</a:t>
            </a:r>
            <a:r>
              <a:rPr lang="en-US" dirty="0" smtClean="0"/>
              <a:t>2s.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FFFF"/>
                </a:solidFill>
              </a:rPr>
              <a:t>2.2 </a:t>
            </a:r>
            <a:r>
              <a:rPr lang="cs-CZ" dirty="0" smtClean="0">
                <a:solidFill>
                  <a:srgbClr val="00FFFF"/>
                </a:solidFill>
              </a:rPr>
              <a:t>Cvičení </a:t>
            </a:r>
            <a:r>
              <a:rPr lang="en-US" dirty="0" smtClean="0">
                <a:solidFill>
                  <a:srgbClr val="00FFFF"/>
                </a:solidFill>
              </a:rPr>
              <a:t>11.5./2 </a:t>
            </a:r>
            <a:br>
              <a:rPr lang="en-US" dirty="0" smtClean="0">
                <a:solidFill>
                  <a:srgbClr val="00FFFF"/>
                </a:solidFill>
              </a:rPr>
            </a:br>
            <a:r>
              <a:rPr lang="en-US" sz="2700" dirty="0" smtClean="0"/>
              <a:t>(Orbit</a:t>
            </a:r>
            <a:r>
              <a:rPr lang="cs-CZ" sz="2700" dirty="0" smtClean="0"/>
              <a:t>ální celková energie pro atom </a:t>
            </a:r>
            <a:r>
              <a:rPr lang="en-US" sz="2700" baseline="-25000" dirty="0" smtClean="0"/>
              <a:t>4</a:t>
            </a:r>
            <a:r>
              <a:rPr lang="en-US" sz="2700" dirty="0" smtClean="0"/>
              <a:t>Be, </a:t>
            </a:r>
            <a:r>
              <a:rPr lang="en-US" sz="2700" dirty="0" err="1" smtClean="0"/>
              <a:t>zapo</a:t>
            </a:r>
            <a:r>
              <a:rPr lang="cs-CZ" sz="2700" dirty="0" smtClean="0"/>
              <a:t>čato v přednášce)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77757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980728"/>
                <a:ext cx="8229600" cy="452596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cs-CZ" dirty="0" smtClean="0"/>
                  <a:t>Nyní </a:t>
                </a:r>
                <a:r>
                  <a:rPr lang="en-US" dirty="0" err="1" smtClean="0"/>
                  <a:t>ur</a:t>
                </a:r>
                <a:r>
                  <a:rPr lang="cs-CZ" dirty="0" smtClean="0"/>
                  <a:t>čete součet orbitálních energií </a:t>
                </a:r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cs-CZ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cs-CZ" dirty="0">
                              <a:latin typeface="Symbol" panose="05050102010706020507" pitchFamily="18" charset="2"/>
                            </a:rPr>
                            <m:t>e</m:t>
                          </m:r>
                          <m:r>
                            <m:rPr>
                              <m:nor/>
                            </m:rPr>
                            <a:rPr lang="en-US" b="0" i="0" baseline="-25000" dirty="0" smtClean="0"/>
                            <m:t>i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latin typeface="Symbol" panose="05050102010706020507" pitchFamily="18" charset="2"/>
                            </a:rPr>
                            <m:t> </m:t>
                          </m:r>
                        </m:e>
                      </m:nary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US" dirty="0"/>
                        <m:t>2</m:t>
                      </m:r>
                      <m:r>
                        <m:rPr>
                          <m:nor/>
                        </m:rPr>
                        <a:rPr lang="cs-CZ" dirty="0">
                          <a:latin typeface="Symbol" panose="05050102010706020507" pitchFamily="18" charset="2"/>
                        </a:rPr>
                        <m:t>e</m:t>
                      </m:r>
                      <m:r>
                        <m:rPr>
                          <m:nor/>
                        </m:rPr>
                        <a:rPr lang="en-US" baseline="-25000" dirty="0"/>
                        <m:t>1 </m:t>
                      </m:r>
                      <m:r>
                        <m:rPr>
                          <m:nor/>
                        </m:rPr>
                        <a:rPr lang="en-US" dirty="0"/>
                        <m:t>+ </m:t>
                      </m:r>
                      <m:r>
                        <m:rPr>
                          <m:nor/>
                        </m:rPr>
                        <a:rPr lang="en-US" dirty="0"/>
                        <m:t>2</m:t>
                      </m:r>
                      <m:r>
                        <m:rPr>
                          <m:nor/>
                        </m:rPr>
                        <a:rPr lang="cs-CZ" dirty="0">
                          <a:latin typeface="Symbol" panose="05050102010706020507" pitchFamily="18" charset="2"/>
                        </a:rPr>
                        <m:t>e</m:t>
                      </m:r>
                      <m:r>
                        <m:rPr>
                          <m:nor/>
                        </m:rPr>
                        <a:rPr lang="en-US" baseline="-25000" dirty="0"/>
                        <m:t>2</m:t>
                      </m:r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D</a:t>
                </a:r>
                <a:r>
                  <a:rPr lang="cs-CZ" dirty="0" smtClean="0"/>
                  <a:t>ále určete fyzikální úvahou, které členy a kolikrát jsou přítomny ve vyjádření skutečné celkové energie systému, E</a:t>
                </a:r>
                <a:r>
                  <a:rPr lang="cs-CZ" baseline="-25000" dirty="0" smtClean="0"/>
                  <a:t>TOT.</a:t>
                </a:r>
              </a:p>
              <a:p>
                <a:pPr marL="0" indent="0">
                  <a:buNone/>
                </a:pPr>
                <a:endParaRPr lang="cs-CZ" baseline="-25000" dirty="0"/>
              </a:p>
              <a:p>
                <a:r>
                  <a:rPr lang="cs-CZ" dirty="0" smtClean="0"/>
                  <a:t>Jak se liší E</a:t>
                </a:r>
                <a:r>
                  <a:rPr lang="cs-CZ" baseline="-25000" dirty="0" smtClean="0"/>
                  <a:t>TOT</a:t>
                </a:r>
                <a:r>
                  <a:rPr lang="cs-CZ" dirty="0" smtClean="0"/>
                  <a:t> od součtu orbitálních energií?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</a:t>
                </a:r>
                <a:endParaRPr lang="cs-CZ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980728"/>
                <a:ext cx="8229600" cy="4525963"/>
              </a:xfrm>
              <a:blipFill rotWithShape="1">
                <a:blip r:embed="rId2"/>
                <a:stretch>
                  <a:fillRect l="-1556" t="-2695" r="-27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4170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i="1" dirty="0">
                <a:solidFill>
                  <a:srgbClr val="FFC000"/>
                </a:solidFill>
              </a:rPr>
              <a:t>Tato </a:t>
            </a:r>
            <a:r>
              <a:rPr lang="en-US" sz="3600" i="1" dirty="0" err="1">
                <a:solidFill>
                  <a:srgbClr val="FFC000"/>
                </a:solidFill>
              </a:rPr>
              <a:t>prezentace</a:t>
            </a:r>
            <a:r>
              <a:rPr lang="en-US" sz="3600" i="1" dirty="0">
                <a:solidFill>
                  <a:srgbClr val="FFC000"/>
                </a:solidFill>
              </a:rPr>
              <a:t> </a:t>
            </a:r>
            <a:r>
              <a:rPr lang="en-US" sz="3600" i="1" dirty="0" err="1">
                <a:solidFill>
                  <a:srgbClr val="FFC000"/>
                </a:solidFill>
              </a:rPr>
              <a:t>byla</a:t>
            </a:r>
            <a:r>
              <a:rPr lang="en-US" sz="3600" i="1" dirty="0">
                <a:solidFill>
                  <a:srgbClr val="FFC000"/>
                </a:solidFill>
              </a:rPr>
              <a:t> </a:t>
            </a:r>
            <a:r>
              <a:rPr lang="en-US" sz="3600" i="1" dirty="0" err="1">
                <a:solidFill>
                  <a:srgbClr val="FFC000"/>
                </a:solidFill>
              </a:rPr>
              <a:t>vytvo</a:t>
            </a:r>
            <a:r>
              <a:rPr lang="cs-CZ" sz="3600" i="1" dirty="0">
                <a:solidFill>
                  <a:srgbClr val="FFC000"/>
                </a:solidFill>
              </a:rPr>
              <a:t>řena po nahrání přednáškového videa </a:t>
            </a:r>
            <a:r>
              <a:rPr lang="cs-CZ" sz="3600" i="1" dirty="0" smtClean="0">
                <a:solidFill>
                  <a:srgbClr val="FFC000"/>
                </a:solidFill>
              </a:rPr>
              <a:t>k </a:t>
            </a:r>
            <a:r>
              <a:rPr lang="cs-CZ" sz="3600" i="1" dirty="0">
                <a:solidFill>
                  <a:srgbClr val="FFC000"/>
                </a:solidFill>
              </a:rPr>
              <a:t>dvojímu účelu</a:t>
            </a:r>
            <a:r>
              <a:rPr lang="cs-CZ" sz="3600" i="1" dirty="0" smtClean="0">
                <a:solidFill>
                  <a:srgbClr val="FFC000"/>
                </a:solidFill>
              </a:rPr>
              <a:t>:</a:t>
            </a:r>
            <a:endParaRPr lang="cs-CZ" i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1. </a:t>
            </a:r>
            <a:r>
              <a:rPr lang="en-US" dirty="0" err="1" smtClean="0">
                <a:solidFill>
                  <a:srgbClr val="00B0F0"/>
                </a:solidFill>
              </a:rPr>
              <a:t>Vyjasn</a:t>
            </a:r>
            <a:r>
              <a:rPr lang="cs-CZ" dirty="0" smtClean="0">
                <a:solidFill>
                  <a:srgbClr val="00B0F0"/>
                </a:solidFill>
              </a:rPr>
              <a:t>ění několika přednáškových bodů, které se mi zpětně jeví jako nedovysvětlené nebo utrpěly přeřeknutími.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cs-CZ" dirty="0" smtClean="0"/>
              <a:t>Zadání procvičovacích úloh na doma popř. ke konzultačnímu řešení ve středu </a:t>
            </a:r>
            <a:r>
              <a:rPr lang="en-US" dirty="0" smtClean="0"/>
              <a:t>13. 5.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7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FFFF"/>
                </a:solidFill>
              </a:rPr>
              <a:t>1.1 P</a:t>
            </a:r>
            <a:r>
              <a:rPr lang="cs-CZ" sz="3200" dirty="0" smtClean="0">
                <a:solidFill>
                  <a:srgbClr val="00FFFF"/>
                </a:solidFill>
              </a:rPr>
              <a:t>řeřeknutí resp. chybějící stříšky u Coulombova</a:t>
            </a:r>
            <a:r>
              <a:rPr lang="en-US" sz="3200" dirty="0" smtClean="0">
                <a:solidFill>
                  <a:srgbClr val="00FFFF"/>
                </a:solidFill>
              </a:rPr>
              <a:t> </a:t>
            </a:r>
            <a:r>
              <a:rPr lang="en-US" sz="3200" u="sng" dirty="0" err="1" smtClean="0">
                <a:solidFill>
                  <a:srgbClr val="00FFFF"/>
                </a:solidFill>
              </a:rPr>
              <a:t>oper</a:t>
            </a:r>
            <a:r>
              <a:rPr lang="cs-CZ" sz="3200" u="sng" dirty="0" smtClean="0">
                <a:solidFill>
                  <a:srgbClr val="00FFFF"/>
                </a:solidFill>
              </a:rPr>
              <a:t>átoru</a:t>
            </a:r>
            <a:r>
              <a:rPr lang="cs-CZ" sz="3200" dirty="0" smtClean="0">
                <a:solidFill>
                  <a:srgbClr val="00FFFF"/>
                </a:solidFill>
              </a:rPr>
              <a:t>  </a:t>
            </a:r>
            <a:r>
              <a:rPr lang="en-US" sz="3200" dirty="0" smtClean="0">
                <a:solidFill>
                  <a:srgbClr val="00FFFF"/>
                </a:solidFill>
              </a:rPr>
              <a:t>a </a:t>
            </a:r>
            <a:r>
              <a:rPr lang="cs-CZ" sz="3200" dirty="0" smtClean="0">
                <a:solidFill>
                  <a:srgbClr val="00FFFF"/>
                </a:solidFill>
              </a:rPr>
              <a:t>výměnného </a:t>
            </a:r>
            <a:r>
              <a:rPr lang="cs-CZ" sz="3200" u="sng" dirty="0" smtClean="0">
                <a:solidFill>
                  <a:srgbClr val="00FFFF"/>
                </a:solidFill>
              </a:rPr>
              <a:t>operátoru</a:t>
            </a:r>
            <a:r>
              <a:rPr lang="cs-CZ" sz="3200" dirty="0" smtClean="0">
                <a:solidFill>
                  <a:srgbClr val="00FFFF"/>
                </a:solidFill>
              </a:rPr>
              <a:t>, snímky </a:t>
            </a:r>
            <a:r>
              <a:rPr lang="en-US" sz="3200" dirty="0" smtClean="0">
                <a:solidFill>
                  <a:srgbClr val="00FFFF"/>
                </a:solidFill>
              </a:rPr>
              <a:t>9-12</a:t>
            </a:r>
            <a:endParaRPr lang="cs-CZ" sz="3200" dirty="0">
              <a:solidFill>
                <a:srgbClr val="00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Hartreeho operátor obsahuje operátor kinetické energie, operátor přitahování jádrem a tzv. Coulombův </a:t>
            </a:r>
            <a:r>
              <a:rPr lang="cs-CZ" dirty="0" smtClean="0">
                <a:solidFill>
                  <a:srgbClr val="FFC000"/>
                </a:solidFill>
              </a:rPr>
              <a:t>operátor </a:t>
            </a:r>
            <a:r>
              <a:rPr lang="cs-CZ" dirty="0" smtClean="0"/>
              <a:t>(několikrát </a:t>
            </a:r>
            <a:r>
              <a:rPr lang="cs-CZ" dirty="0" smtClean="0">
                <a:solidFill>
                  <a:srgbClr val="FFC000"/>
                </a:solidFill>
              </a:rPr>
              <a:t>chybně nazván integrálem</a:t>
            </a:r>
            <a:r>
              <a:rPr lang="cs-CZ" dirty="0" smtClean="0"/>
              <a:t>).</a:t>
            </a:r>
          </a:p>
          <a:p>
            <a:r>
              <a:rPr lang="cs-CZ" dirty="0" smtClean="0"/>
              <a:t>Fockův operátor obsahuje totéž co Hartreeho operátor a navíc tzv. výměnný </a:t>
            </a:r>
            <a:r>
              <a:rPr lang="cs-CZ" dirty="0" smtClean="0">
                <a:solidFill>
                  <a:srgbClr val="FFC000"/>
                </a:solidFill>
              </a:rPr>
              <a:t>operátor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FFC000"/>
                </a:solidFill>
              </a:rPr>
              <a:t>nikoli integrál</a:t>
            </a:r>
            <a:r>
              <a:rPr lang="cs-CZ" dirty="0" smtClean="0"/>
              <a:t>).</a:t>
            </a:r>
          </a:p>
          <a:p>
            <a:r>
              <a:rPr lang="cs-CZ" dirty="0" smtClean="0"/>
              <a:t>U obou operátorů jsem myslím </a:t>
            </a:r>
            <a:r>
              <a:rPr lang="cs-CZ" dirty="0" smtClean="0">
                <a:solidFill>
                  <a:srgbClr val="FFC000"/>
                </a:solidFill>
              </a:rPr>
              <a:t>stříšky doplňovala až později během výkladu</a:t>
            </a:r>
            <a:r>
              <a:rPr lang="cs-CZ" dirty="0" smtClean="0"/>
              <a:t> (video ještě nevidím).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40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Od </a:t>
            </a:r>
            <a:r>
              <a:rPr lang="cs-CZ" dirty="0" smtClean="0"/>
              <a:t>chvíle, kdy hovoříme nikoli o rovnicích k hledání orbitalů (to byly snímky </a:t>
            </a:r>
            <a:r>
              <a:rPr lang="en-US" dirty="0" smtClean="0"/>
              <a:t>9-12), ale </a:t>
            </a:r>
            <a:r>
              <a:rPr lang="en-US" dirty="0" err="1" smtClean="0"/>
              <a:t>ji</a:t>
            </a:r>
            <a:r>
              <a:rPr lang="cs-CZ" dirty="0" smtClean="0"/>
              <a:t>ž</a:t>
            </a:r>
            <a:r>
              <a:rPr lang="en-US" dirty="0" smtClean="0"/>
              <a:t> </a:t>
            </a:r>
            <a:r>
              <a:rPr lang="cs-CZ" dirty="0" smtClean="0"/>
              <a:t>o </a:t>
            </a:r>
            <a:r>
              <a:rPr lang="en-US" dirty="0" err="1" smtClean="0">
                <a:solidFill>
                  <a:srgbClr val="00FF00"/>
                </a:solidFill>
              </a:rPr>
              <a:t>energi</a:t>
            </a:r>
            <a:r>
              <a:rPr lang="cs-CZ" dirty="0" smtClean="0">
                <a:solidFill>
                  <a:srgbClr val="00FF00"/>
                </a:solidFill>
              </a:rPr>
              <a:t>ích počítaných pro výsledné orbitaly </a:t>
            </a:r>
            <a:r>
              <a:rPr lang="cs-CZ" dirty="0" smtClean="0"/>
              <a:t>(snímky </a:t>
            </a:r>
            <a:r>
              <a:rPr lang="en-US" dirty="0" smtClean="0"/>
              <a:t>14-19)</a:t>
            </a:r>
            <a:r>
              <a:rPr lang="cs-CZ" dirty="0" smtClean="0"/>
              <a:t>, pracujeme se vztahy integrované přes souřadnice obou elektronů.</a:t>
            </a:r>
          </a:p>
          <a:p>
            <a:endParaRPr lang="cs-CZ" dirty="0" smtClean="0"/>
          </a:p>
          <a:p>
            <a:r>
              <a:rPr lang="cs-CZ" dirty="0" smtClean="0"/>
              <a:t> V příspěvcích k energii pak vystupuje </a:t>
            </a:r>
            <a:r>
              <a:rPr lang="cs-CZ" i="1" dirty="0" smtClean="0">
                <a:solidFill>
                  <a:srgbClr val="FF00FF"/>
                </a:solidFill>
              </a:rPr>
              <a:t>Coulombův integrál J</a:t>
            </a:r>
            <a:r>
              <a:rPr lang="cs-CZ" i="1" baseline="-25000" dirty="0" smtClean="0">
                <a:solidFill>
                  <a:srgbClr val="FF00FF"/>
                </a:solidFill>
              </a:rPr>
              <a:t>ij</a:t>
            </a:r>
            <a:r>
              <a:rPr lang="cs-CZ" dirty="0" smtClean="0">
                <a:solidFill>
                  <a:srgbClr val="FF00FF"/>
                </a:solidFill>
              </a:rPr>
              <a:t> </a:t>
            </a:r>
            <a:r>
              <a:rPr lang="cs-CZ" dirty="0" smtClean="0"/>
              <a:t>a </a:t>
            </a:r>
            <a:r>
              <a:rPr lang="cs-CZ" i="1" dirty="0" smtClean="0">
                <a:solidFill>
                  <a:srgbClr val="00FF00"/>
                </a:solidFill>
              </a:rPr>
              <a:t>výměnný integrál K</a:t>
            </a:r>
            <a:r>
              <a:rPr lang="cs-CZ" i="1" baseline="-25000" dirty="0" smtClean="0">
                <a:solidFill>
                  <a:srgbClr val="00FF00"/>
                </a:solidFill>
              </a:rPr>
              <a:t>ij</a:t>
            </a:r>
            <a:r>
              <a:rPr lang="cs-CZ" dirty="0" smtClean="0"/>
              <a:t>. Nemají stříšku a jsou rovny konkrétním číslům (nikoli operátorovým předpisům).</a:t>
            </a:r>
            <a:endParaRPr lang="cs-CZ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FFFF"/>
                </a:solidFill>
              </a:rPr>
              <a:t>1.</a:t>
            </a:r>
            <a:r>
              <a:rPr lang="en-US" sz="3200" dirty="0">
                <a:solidFill>
                  <a:srgbClr val="00FFFF"/>
                </a:solidFill>
              </a:rPr>
              <a:t>2</a:t>
            </a:r>
            <a:r>
              <a:rPr lang="en-US" sz="3200" dirty="0" smtClean="0">
                <a:solidFill>
                  <a:srgbClr val="00FFFF"/>
                </a:solidFill>
              </a:rPr>
              <a:t> P</a:t>
            </a:r>
            <a:r>
              <a:rPr lang="cs-CZ" sz="3200" dirty="0" smtClean="0">
                <a:solidFill>
                  <a:srgbClr val="00FFFF"/>
                </a:solidFill>
              </a:rPr>
              <a:t>řeřeknutí u Coulombova</a:t>
            </a:r>
            <a:r>
              <a:rPr lang="en-US" sz="3200" dirty="0" smtClean="0">
                <a:solidFill>
                  <a:srgbClr val="00FFFF"/>
                </a:solidFill>
              </a:rPr>
              <a:t> </a:t>
            </a:r>
            <a:r>
              <a:rPr lang="en-US" sz="3200" u="sng" dirty="0" err="1" smtClean="0">
                <a:solidFill>
                  <a:srgbClr val="00FFFF"/>
                </a:solidFill>
              </a:rPr>
              <a:t>integr</a:t>
            </a:r>
            <a:r>
              <a:rPr lang="cs-CZ" sz="3200" u="sng" dirty="0" smtClean="0">
                <a:solidFill>
                  <a:srgbClr val="00FFFF"/>
                </a:solidFill>
              </a:rPr>
              <a:t>álu</a:t>
            </a:r>
            <a:r>
              <a:rPr lang="cs-CZ" sz="3200" dirty="0" smtClean="0">
                <a:solidFill>
                  <a:srgbClr val="00FFFF"/>
                </a:solidFill>
              </a:rPr>
              <a:t>  </a:t>
            </a:r>
            <a:r>
              <a:rPr lang="en-US" sz="3200" dirty="0" smtClean="0">
                <a:solidFill>
                  <a:srgbClr val="00FFFF"/>
                </a:solidFill>
              </a:rPr>
              <a:t>a </a:t>
            </a:r>
            <a:r>
              <a:rPr lang="cs-CZ" sz="3200" dirty="0" smtClean="0">
                <a:solidFill>
                  <a:srgbClr val="00FFFF"/>
                </a:solidFill>
              </a:rPr>
              <a:t>výměnného </a:t>
            </a:r>
            <a:r>
              <a:rPr lang="cs-CZ" sz="3200" u="sng" dirty="0" smtClean="0">
                <a:solidFill>
                  <a:srgbClr val="00FFFF"/>
                </a:solidFill>
              </a:rPr>
              <a:t>integrálu</a:t>
            </a:r>
            <a:r>
              <a:rPr lang="cs-CZ" sz="3200" dirty="0" smtClean="0">
                <a:solidFill>
                  <a:srgbClr val="00FFFF"/>
                </a:solidFill>
              </a:rPr>
              <a:t>, snímky </a:t>
            </a:r>
            <a:r>
              <a:rPr lang="en-US" sz="3200" dirty="0" smtClean="0">
                <a:solidFill>
                  <a:srgbClr val="00FFFF"/>
                </a:solidFill>
              </a:rPr>
              <a:t>15-19</a:t>
            </a:r>
            <a:endParaRPr lang="cs-CZ" sz="3200" dirty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33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268760"/>
                <a:ext cx="8640960" cy="5429200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sz="3000" i="1" dirty="0" smtClean="0"/>
                  <a:t>Abstraktn</a:t>
                </a:r>
                <a:r>
                  <a:rPr lang="cs-CZ" sz="3000" i="1" dirty="0" smtClean="0"/>
                  <a:t>í vztah </a:t>
                </a:r>
                <a:r>
                  <a:rPr lang="en-US" sz="3000" i="1" dirty="0" smtClean="0"/>
                  <a:t>11-14 </a:t>
                </a:r>
                <a:r>
                  <a:rPr lang="en-US" sz="3000" i="1" dirty="0" err="1" smtClean="0"/>
                  <a:t>jsem</a:t>
                </a:r>
                <a:r>
                  <a:rPr lang="en-US" sz="3000" i="1" dirty="0" smtClean="0"/>
                  <a:t> se </a:t>
                </a:r>
                <a:r>
                  <a:rPr lang="en-US" sz="3000" i="1" dirty="0" err="1" smtClean="0"/>
                  <a:t>sna</a:t>
                </a:r>
                <a:r>
                  <a:rPr lang="cs-CZ" sz="3000" i="1" dirty="0" smtClean="0"/>
                  <a:t>žila „zprůhlednit“ na příkladu atomu </a:t>
                </a:r>
                <a:r>
                  <a:rPr lang="en-US" sz="3000" i="1" baseline="-25000" dirty="0" smtClean="0"/>
                  <a:t>2</a:t>
                </a:r>
                <a:r>
                  <a:rPr lang="en-US" sz="3000" i="1" dirty="0" smtClean="0"/>
                  <a:t>He, ale </a:t>
                </a:r>
                <a:r>
                  <a:rPr lang="en-US" sz="3000" i="1" dirty="0" err="1" smtClean="0"/>
                  <a:t>vysv</a:t>
                </a:r>
                <a:r>
                  <a:rPr lang="cs-CZ" sz="3000" i="1" dirty="0" smtClean="0"/>
                  <a:t>ětlení</a:t>
                </a:r>
                <a:r>
                  <a:rPr lang="en-US" sz="3000" i="1" dirty="0" smtClean="0"/>
                  <a:t> </a:t>
                </a:r>
                <a:r>
                  <a:rPr lang="en-US" sz="3000" i="1" dirty="0" err="1" smtClean="0"/>
                  <a:t>jsem</a:t>
                </a:r>
                <a:r>
                  <a:rPr lang="en-US" sz="3000" i="1" dirty="0" smtClean="0"/>
                  <a:t> </a:t>
                </a:r>
                <a:r>
                  <a:rPr lang="en-US" sz="3000" i="1" dirty="0" err="1" smtClean="0"/>
                  <a:t>nedot</a:t>
                </a:r>
                <a:r>
                  <a:rPr lang="cs-CZ" sz="3000" i="1" dirty="0" smtClean="0"/>
                  <a:t>áhla do konce. Doplňuji níže.</a:t>
                </a:r>
                <a:endParaRPr lang="en-US" sz="3000" i="1" dirty="0" smtClean="0"/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cs-CZ" dirty="0" smtClean="0"/>
              </a:p>
              <a:p>
                <a:pPr>
                  <a:lnSpc>
                    <a:spcPct val="120000"/>
                  </a:lnSpc>
                </a:pPr>
                <a:r>
                  <a:rPr lang="cs-CZ" dirty="0" smtClean="0"/>
                  <a:t>Dle výkladu </a:t>
                </a:r>
                <a:r>
                  <a:rPr lang="en-US" dirty="0" smtClean="0"/>
                  <a:t>u </a:t>
                </a:r>
                <a:r>
                  <a:rPr lang="en-US" dirty="0" err="1" smtClean="0"/>
                  <a:t>sn</a:t>
                </a:r>
                <a:r>
                  <a:rPr lang="cs-CZ" dirty="0" smtClean="0"/>
                  <a:t>ímku  </a:t>
                </a:r>
                <a:r>
                  <a:rPr lang="en-US" dirty="0" smtClean="0"/>
                  <a:t>12 </a:t>
                </a:r>
                <a:r>
                  <a:rPr lang="cs-CZ" dirty="0" smtClean="0"/>
                  <a:t>„působí výměnný operátor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 smtClean="0">
                            <a:solidFill>
                              <a:srgbClr val="00FF00"/>
                            </a:solidFill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i="1" smtClean="0">
                                <a:solidFill>
                                  <a:srgbClr val="00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i="1">
                                <a:solidFill>
                                  <a:srgbClr val="00FF00"/>
                                </a:solidFill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rgbClr val="00FF00"/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acc>
                  </m:oMath>
                </a14:m>
                <a:r>
                  <a:rPr lang="cs-CZ" dirty="0" smtClean="0"/>
                  <a:t> pouze na elektrony se stejným spinem“. </a:t>
                </a:r>
                <a:endParaRPr lang="en-US" dirty="0" smtClean="0"/>
              </a:p>
              <a:p>
                <a:pPr>
                  <a:lnSpc>
                    <a:spcPct val="120000"/>
                  </a:lnSpc>
                </a:pPr>
                <a:r>
                  <a:rPr lang="cs-CZ" i="1" dirty="0" smtClean="0">
                    <a:solidFill>
                      <a:srgbClr val="FFC000"/>
                    </a:solidFill>
                  </a:rPr>
                  <a:t>Tím je míněno, že výměnný integrál z něj vypočtený je nulový, neboť do něj zahrnujeme </a:t>
                </a:r>
                <a:r>
                  <a:rPr lang="en-US" i="1" dirty="0" smtClean="0">
                    <a:solidFill>
                      <a:srgbClr val="FFC000"/>
                    </a:solidFill>
                  </a:rPr>
                  <a:t>i </a:t>
                </a:r>
                <a:r>
                  <a:rPr lang="cs-CZ" i="1" dirty="0" smtClean="0">
                    <a:solidFill>
                      <a:srgbClr val="FFC000"/>
                    </a:solidFill>
                  </a:rPr>
                  <a:t>spinové funkce</a:t>
                </a:r>
                <a:r>
                  <a:rPr lang="en-US" i="1" dirty="0" smtClean="0">
                    <a:solidFill>
                      <a:srgbClr val="FFC000"/>
                    </a:solidFill>
                  </a:rPr>
                  <a:t>, </a:t>
                </a:r>
                <a:r>
                  <a:rPr lang="en-US" i="1" dirty="0" err="1" smtClean="0">
                    <a:solidFill>
                      <a:srgbClr val="FFC000"/>
                    </a:solidFill>
                  </a:rPr>
                  <a:t>kter</a:t>
                </a:r>
                <a:r>
                  <a:rPr lang="cs-CZ" i="1" dirty="0" smtClean="0">
                    <a:solidFill>
                      <a:srgbClr val="FFC000"/>
                    </a:solidFill>
                  </a:rPr>
                  <a:t>é integrál pro různé spiny „vynulují</a:t>
                </a:r>
                <a:r>
                  <a:rPr lang="en-US" dirty="0" smtClean="0">
                    <a:solidFill>
                      <a:srgbClr val="FFC000"/>
                    </a:solidFill>
                  </a:rPr>
                  <a:t>”</a:t>
                </a:r>
                <a:r>
                  <a:rPr lang="cs-CZ" dirty="0" smtClean="0"/>
                  <a:t>.</a:t>
                </a: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268760"/>
                <a:ext cx="8640960" cy="5429200"/>
              </a:xfrm>
              <a:blipFill rotWithShape="1">
                <a:blip r:embed="rId2"/>
                <a:stretch>
                  <a:fillRect l="-1410" t="-112" r="-17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FFFF"/>
                </a:solidFill>
              </a:rPr>
              <a:t>1.</a:t>
            </a:r>
            <a:r>
              <a:rPr lang="en-US" sz="3200" dirty="0">
                <a:solidFill>
                  <a:srgbClr val="00FFFF"/>
                </a:solidFill>
              </a:rPr>
              <a:t>3</a:t>
            </a:r>
            <a:r>
              <a:rPr lang="en-US" sz="3200" dirty="0" smtClean="0">
                <a:solidFill>
                  <a:srgbClr val="00FFFF"/>
                </a:solidFill>
              </a:rPr>
              <a:t> </a:t>
            </a:r>
            <a:r>
              <a:rPr lang="en-US" sz="3200" dirty="0" err="1" smtClean="0">
                <a:solidFill>
                  <a:srgbClr val="00FFFF"/>
                </a:solidFill>
              </a:rPr>
              <a:t>Nedovysv</a:t>
            </a:r>
            <a:r>
              <a:rPr lang="cs-CZ" sz="3200" dirty="0" smtClean="0">
                <a:solidFill>
                  <a:srgbClr val="00FFFF"/>
                </a:solidFill>
              </a:rPr>
              <a:t>ětlení vztahu </a:t>
            </a:r>
            <a:r>
              <a:rPr lang="en-US" sz="3200" dirty="0" smtClean="0">
                <a:solidFill>
                  <a:srgbClr val="00FFFF"/>
                </a:solidFill>
              </a:rPr>
              <a:t>11-14 </a:t>
            </a:r>
            <a:r>
              <a:rPr lang="en-US" sz="3200" dirty="0" err="1" smtClean="0">
                <a:solidFill>
                  <a:srgbClr val="00FFFF"/>
                </a:solidFill>
              </a:rPr>
              <a:t>na</a:t>
            </a:r>
            <a:r>
              <a:rPr lang="en-US" sz="3200" dirty="0" smtClean="0">
                <a:solidFill>
                  <a:srgbClr val="00FFFF"/>
                </a:solidFill>
              </a:rPr>
              <a:t> </a:t>
            </a:r>
            <a:r>
              <a:rPr lang="en-US" sz="3200" dirty="0" err="1" smtClean="0">
                <a:solidFill>
                  <a:srgbClr val="00FFFF"/>
                </a:solidFill>
              </a:rPr>
              <a:t>sn</a:t>
            </a:r>
            <a:r>
              <a:rPr lang="cs-CZ" sz="3200" dirty="0" smtClean="0">
                <a:solidFill>
                  <a:srgbClr val="00FFFF"/>
                </a:solidFill>
              </a:rPr>
              <a:t>ímku </a:t>
            </a:r>
            <a:r>
              <a:rPr lang="en-US" sz="3200" dirty="0" smtClean="0">
                <a:solidFill>
                  <a:srgbClr val="00FFFF"/>
                </a:solidFill>
              </a:rPr>
              <a:t>15</a:t>
            </a:r>
            <a:r>
              <a:rPr lang="cs-CZ" sz="3200" dirty="0" smtClean="0">
                <a:solidFill>
                  <a:srgbClr val="00FFFF"/>
                </a:solidFill>
              </a:rPr>
              <a:t> </a:t>
            </a:r>
            <a:endParaRPr lang="cs-CZ" sz="3200" dirty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30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20688"/>
            <a:ext cx="8784976" cy="5505475"/>
          </a:xfrm>
        </p:spPr>
        <p:txBody>
          <a:bodyPr>
            <a:normAutofit/>
          </a:bodyPr>
          <a:lstStyle/>
          <a:p>
            <a:r>
              <a:rPr lang="cs-CZ" dirty="0" smtClean="0"/>
              <a:t>Vztah </a:t>
            </a:r>
            <a:r>
              <a:rPr lang="en-US" dirty="0" smtClean="0"/>
              <a:t>11-14</a:t>
            </a:r>
            <a:r>
              <a:rPr lang="cs-CZ" dirty="0" smtClean="0"/>
              <a:t> a související definice na snímku </a:t>
            </a:r>
            <a:r>
              <a:rPr lang="en-US" dirty="0" smtClean="0"/>
              <a:t>16 </a:t>
            </a:r>
            <a:r>
              <a:rPr lang="cs-CZ" dirty="0" smtClean="0"/>
              <a:t>j</a:t>
            </a:r>
            <a:r>
              <a:rPr lang="en-US" dirty="0" err="1" smtClean="0"/>
              <a:t>sou</a:t>
            </a:r>
            <a:r>
              <a:rPr lang="cs-CZ" dirty="0" smtClean="0"/>
              <a:t> </a:t>
            </a:r>
            <a:r>
              <a:rPr lang="en-US" dirty="0" err="1" smtClean="0"/>
              <a:t>ov</a:t>
            </a:r>
            <a:r>
              <a:rPr lang="cs-CZ" dirty="0" smtClean="0"/>
              <a:t>šem formulován</a:t>
            </a:r>
            <a:r>
              <a:rPr lang="en-US" dirty="0" smtClean="0"/>
              <a:t>y</a:t>
            </a:r>
            <a:r>
              <a:rPr lang="cs-CZ" dirty="0" smtClean="0"/>
              <a:t> tak, že se integruje </a:t>
            </a:r>
            <a:r>
              <a:rPr lang="en-US" dirty="0" err="1" smtClean="0"/>
              <a:t>pouze</a:t>
            </a:r>
            <a:r>
              <a:rPr lang="en-US" dirty="0" smtClean="0"/>
              <a:t> p</a:t>
            </a:r>
            <a:r>
              <a:rPr lang="cs-CZ" dirty="0" smtClean="0"/>
              <a:t>řes prostorovou část orbitalů a spiny se opomíjejí.</a:t>
            </a:r>
          </a:p>
          <a:p>
            <a:endParaRPr lang="cs-CZ" dirty="0" smtClean="0"/>
          </a:p>
          <a:p>
            <a:r>
              <a:rPr lang="cs-CZ" dirty="0" smtClean="0"/>
              <a:t>Tím pádem  se i pro atom </a:t>
            </a:r>
            <a:r>
              <a:rPr lang="en-US" baseline="-25000" dirty="0" smtClean="0"/>
              <a:t>2</a:t>
            </a:r>
            <a:r>
              <a:rPr lang="en-US" dirty="0" smtClean="0"/>
              <a:t>He </a:t>
            </a:r>
            <a:r>
              <a:rPr lang="cs-CZ" dirty="0" smtClean="0"/>
              <a:t>při aplikaci vztahu </a:t>
            </a:r>
            <a:r>
              <a:rPr lang="en-US" dirty="0" smtClean="0"/>
              <a:t>11-14</a:t>
            </a:r>
            <a:r>
              <a:rPr lang="cs-CZ" dirty="0" smtClean="0"/>
              <a:t>, kde </a:t>
            </a:r>
            <a:r>
              <a:rPr lang="cs-CZ" i="1" dirty="0" smtClean="0">
                <a:solidFill>
                  <a:srgbClr val="FFC000"/>
                </a:solidFill>
              </a:rPr>
              <a:t>j</a:t>
            </a:r>
            <a:r>
              <a:rPr lang="cs-CZ" dirty="0" smtClean="0">
                <a:solidFill>
                  <a:srgbClr val="FFC000"/>
                </a:solidFill>
              </a:rPr>
              <a:t> = </a:t>
            </a:r>
            <a:r>
              <a:rPr lang="en-US" dirty="0" smtClean="0">
                <a:solidFill>
                  <a:srgbClr val="FFC000"/>
                </a:solidFill>
              </a:rPr>
              <a:t>1 </a:t>
            </a:r>
            <a:r>
              <a:rPr lang="en-US" dirty="0" smtClean="0"/>
              <a:t>(</a:t>
            </a:r>
            <a:r>
              <a:rPr lang="en-US" baseline="-25000" dirty="0"/>
              <a:t>2</a:t>
            </a:r>
            <a:r>
              <a:rPr lang="en-US" dirty="0"/>
              <a:t>He </a:t>
            </a:r>
            <a:r>
              <a:rPr lang="cs-CZ" dirty="0" smtClean="0"/>
              <a:t>má </a:t>
            </a:r>
            <a:r>
              <a:rPr lang="en-US" dirty="0" err="1" smtClean="0"/>
              <a:t>jeden</a:t>
            </a:r>
            <a:r>
              <a:rPr lang="en-US" dirty="0" smtClean="0"/>
              <a:t> </a:t>
            </a:r>
            <a:r>
              <a:rPr lang="en-US" dirty="0" err="1" smtClean="0"/>
              <a:t>dvojn</a:t>
            </a:r>
            <a:r>
              <a:rPr lang="cs-CZ" dirty="0" smtClean="0"/>
              <a:t>ě obsazený AO) </a:t>
            </a:r>
            <a:r>
              <a:rPr lang="en-US" dirty="0" err="1" smtClean="0">
                <a:solidFill>
                  <a:srgbClr val="00FF00"/>
                </a:solidFill>
              </a:rPr>
              <a:t>objev</a:t>
            </a:r>
            <a:r>
              <a:rPr lang="cs-CZ" dirty="0" smtClean="0">
                <a:solidFill>
                  <a:srgbClr val="00FF00"/>
                </a:solidFill>
              </a:rPr>
              <a:t>í jedenkrát integrál </a:t>
            </a:r>
            <a:r>
              <a:rPr lang="cs-CZ" i="1" dirty="0" smtClean="0">
                <a:solidFill>
                  <a:srgbClr val="00FF00"/>
                </a:solidFill>
              </a:rPr>
              <a:t>K</a:t>
            </a:r>
            <a:r>
              <a:rPr lang="en-US" i="1" baseline="-25000" dirty="0" smtClean="0">
                <a:solidFill>
                  <a:srgbClr val="00FF00"/>
                </a:solidFill>
              </a:rPr>
              <a:t>11 </a:t>
            </a:r>
            <a:r>
              <a:rPr lang="en-US" i="1" dirty="0" smtClean="0">
                <a:solidFill>
                  <a:srgbClr val="00FFFF"/>
                </a:solidFill>
              </a:rPr>
              <a:t>(a</a:t>
            </a:r>
            <a:r>
              <a:rPr lang="cs-CZ" i="1" dirty="0" smtClean="0">
                <a:solidFill>
                  <a:srgbClr val="00FFFF"/>
                </a:solidFill>
              </a:rPr>
              <a:t>čkoli nečekáme žádnou výměnu)</a:t>
            </a:r>
            <a:r>
              <a:rPr lang="cs-CZ" i="1" dirty="0" smtClean="0">
                <a:solidFill>
                  <a:srgbClr val="00FF00"/>
                </a:solidFill>
              </a:rPr>
              <a:t> a </a:t>
            </a:r>
            <a:r>
              <a:rPr lang="cs-CZ" i="1" dirty="0" smtClean="0">
                <a:solidFill>
                  <a:srgbClr val="FF00FF"/>
                </a:solidFill>
              </a:rPr>
              <a:t>integrál J</a:t>
            </a:r>
            <a:r>
              <a:rPr lang="en-US" i="1" baseline="-25000" dirty="0" smtClean="0">
                <a:solidFill>
                  <a:srgbClr val="FF00FF"/>
                </a:solidFill>
              </a:rPr>
              <a:t>11 </a:t>
            </a:r>
            <a:r>
              <a:rPr lang="en-US" i="1" dirty="0" smtClean="0">
                <a:solidFill>
                  <a:srgbClr val="FF00FF"/>
                </a:solidFill>
              </a:rPr>
              <a:t>se </a:t>
            </a:r>
            <a:r>
              <a:rPr lang="en-US" i="1" dirty="0" err="1" smtClean="0">
                <a:solidFill>
                  <a:srgbClr val="FF00FF"/>
                </a:solidFill>
              </a:rPr>
              <a:t>objev</a:t>
            </a:r>
            <a:r>
              <a:rPr lang="cs-CZ" i="1" dirty="0" smtClean="0">
                <a:solidFill>
                  <a:srgbClr val="FF00FF"/>
                </a:solidFill>
              </a:rPr>
              <a:t>í dvakrát </a:t>
            </a:r>
            <a:r>
              <a:rPr lang="cs-CZ" i="1" dirty="0" smtClean="0">
                <a:solidFill>
                  <a:srgbClr val="00FFFF"/>
                </a:solidFill>
              </a:rPr>
              <a:t>(ačkoli čekáme pouze jednu repulzi dvou e-)</a:t>
            </a:r>
            <a:endParaRPr lang="cs-CZ" i="1" baseline="-25000" dirty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20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11560" y="980728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Vtip je v tom, že </a:t>
            </a:r>
            <a:r>
              <a:rPr lang="cs-CZ" i="1" dirty="0" smtClean="0">
                <a:solidFill>
                  <a:srgbClr val="00FF00"/>
                </a:solidFill>
              </a:rPr>
              <a:t>K</a:t>
            </a:r>
            <a:r>
              <a:rPr lang="en-US" i="1" baseline="-25000" dirty="0" smtClean="0">
                <a:solidFill>
                  <a:srgbClr val="00FF00"/>
                </a:solidFill>
              </a:rPr>
              <a:t>11 </a:t>
            </a:r>
            <a:r>
              <a:rPr lang="cs-CZ" i="1" dirty="0" smtClean="0">
                <a:solidFill>
                  <a:srgbClr val="00FF00"/>
                </a:solidFill>
              </a:rPr>
              <a:t>a </a:t>
            </a:r>
            <a:r>
              <a:rPr lang="cs-CZ" i="1" dirty="0" smtClean="0">
                <a:solidFill>
                  <a:srgbClr val="FF00FF"/>
                </a:solidFill>
              </a:rPr>
              <a:t>J</a:t>
            </a:r>
            <a:r>
              <a:rPr lang="en-US" i="1" baseline="-25000" dirty="0" smtClean="0">
                <a:solidFill>
                  <a:srgbClr val="FF00FF"/>
                </a:solidFill>
              </a:rPr>
              <a:t>11 </a:t>
            </a:r>
            <a:r>
              <a:rPr lang="en-US" i="1" dirty="0" smtClean="0"/>
              <a:t>se </a:t>
            </a:r>
            <a:r>
              <a:rPr lang="cs-CZ" i="1" dirty="0" smtClean="0"/>
              <a:t>přesně odečtou</a:t>
            </a:r>
            <a:r>
              <a:rPr lang="cs-CZ" i="1" dirty="0" smtClean="0">
                <a:solidFill>
                  <a:srgbClr val="00FF00"/>
                </a:solidFill>
              </a:rPr>
              <a:t>.</a:t>
            </a:r>
          </a:p>
          <a:p>
            <a:pPr marL="0" indent="0">
              <a:buNone/>
            </a:pPr>
            <a:endParaRPr lang="cs-CZ" i="1" dirty="0" smtClean="0">
              <a:solidFill>
                <a:srgbClr val="00FF00"/>
              </a:solidFill>
            </a:endParaRPr>
          </a:p>
          <a:p>
            <a:r>
              <a:rPr lang="cs-CZ" i="1" dirty="0" smtClean="0"/>
              <a:t>Tj. nefyzikální Coulombovská self-repulze elektronu se sebou samým (započtená v nadbytečném </a:t>
            </a:r>
            <a:r>
              <a:rPr lang="cs-CZ" i="1" dirty="0" smtClean="0">
                <a:solidFill>
                  <a:srgbClr val="FF00FF"/>
                </a:solidFill>
              </a:rPr>
              <a:t>J</a:t>
            </a:r>
            <a:r>
              <a:rPr lang="en-US" i="1" baseline="-25000" dirty="0" smtClean="0">
                <a:solidFill>
                  <a:srgbClr val="FF00FF"/>
                </a:solidFill>
              </a:rPr>
              <a:t>11</a:t>
            </a:r>
            <a:r>
              <a:rPr lang="en-US" i="1" dirty="0" smtClean="0"/>
              <a:t>) se </a:t>
            </a:r>
            <a:r>
              <a:rPr lang="en-US" i="1" dirty="0" err="1" smtClean="0"/>
              <a:t>kompenzuje</a:t>
            </a:r>
            <a:r>
              <a:rPr lang="en-US" i="1" dirty="0" smtClean="0"/>
              <a:t> </a:t>
            </a:r>
            <a:r>
              <a:rPr lang="cs-CZ" i="1" dirty="0" smtClean="0"/>
              <a:t>jedním </a:t>
            </a:r>
            <a:r>
              <a:rPr lang="cs-CZ" i="1" dirty="0" smtClean="0">
                <a:solidFill>
                  <a:srgbClr val="00FF00"/>
                </a:solidFill>
              </a:rPr>
              <a:t>K</a:t>
            </a:r>
            <a:r>
              <a:rPr lang="en-US" i="1" baseline="-25000" dirty="0" smtClean="0">
                <a:solidFill>
                  <a:srgbClr val="00FF00"/>
                </a:solidFill>
              </a:rPr>
              <a:t>11</a:t>
            </a:r>
            <a:r>
              <a:rPr lang="cs-CZ" i="1" dirty="0" smtClean="0">
                <a:solidFill>
                  <a:srgbClr val="00FF00"/>
                </a:solidFill>
              </a:rPr>
              <a:t> </a:t>
            </a:r>
            <a:r>
              <a:rPr lang="cs-CZ" i="1" dirty="0" smtClean="0"/>
              <a:t>přidaným „navíc.“</a:t>
            </a:r>
          </a:p>
          <a:p>
            <a:endParaRPr lang="cs-CZ" i="1" dirty="0" smtClean="0"/>
          </a:p>
          <a:p>
            <a:r>
              <a:rPr lang="cs-CZ" i="1" dirty="0" smtClean="0">
                <a:solidFill>
                  <a:srgbClr val="FF00FF"/>
                </a:solidFill>
              </a:rPr>
              <a:t>Coulombův integrál </a:t>
            </a:r>
            <a:r>
              <a:rPr lang="cs-CZ" i="1" dirty="0" smtClean="0"/>
              <a:t>se zde přesně rovná </a:t>
            </a:r>
            <a:r>
              <a:rPr lang="cs-CZ" i="1" dirty="0" smtClean="0">
                <a:solidFill>
                  <a:srgbClr val="00FF00"/>
                </a:solidFill>
              </a:rPr>
              <a:t>výměnnému integrálu, </a:t>
            </a:r>
            <a:r>
              <a:rPr lang="cs-CZ" i="1" dirty="0" smtClean="0"/>
              <a:t>protože měníme </a:t>
            </a:r>
            <a:r>
              <a:rPr lang="cs-CZ" i="1" dirty="0" smtClean="0">
                <a:solidFill>
                  <a:srgbClr val="FF00FF"/>
                </a:solidFill>
              </a:rPr>
              <a:t>jeden orbital (</a:t>
            </a:r>
            <a:r>
              <a:rPr lang="en-US" i="1" dirty="0" smtClean="0">
                <a:solidFill>
                  <a:srgbClr val="FF00FF"/>
                </a:solidFill>
              </a:rPr>
              <a:t>1s)</a:t>
            </a:r>
            <a:r>
              <a:rPr lang="en-US" i="1" dirty="0" smtClean="0">
                <a:solidFill>
                  <a:srgbClr val="00FF00"/>
                </a:solidFill>
              </a:rPr>
              <a:t> </a:t>
            </a:r>
            <a:r>
              <a:rPr lang="en-US" i="1" dirty="0" smtClean="0"/>
              <a:t>se </a:t>
            </a:r>
            <a:r>
              <a:rPr lang="en-US" i="1" dirty="0" err="1" smtClean="0"/>
              <a:t>zcela</a:t>
            </a:r>
            <a:r>
              <a:rPr lang="en-US" i="1" dirty="0" smtClean="0"/>
              <a:t> </a:t>
            </a:r>
            <a:r>
              <a:rPr lang="en-US" i="1" dirty="0" err="1" smtClean="0">
                <a:solidFill>
                  <a:srgbClr val="00FF00"/>
                </a:solidFill>
              </a:rPr>
              <a:t>stejn</a:t>
            </a:r>
            <a:r>
              <a:rPr lang="cs-CZ" i="1" dirty="0" smtClean="0">
                <a:solidFill>
                  <a:srgbClr val="00FF00"/>
                </a:solidFill>
              </a:rPr>
              <a:t>ým (</a:t>
            </a:r>
            <a:r>
              <a:rPr lang="en-US" i="1" dirty="0" smtClean="0">
                <a:solidFill>
                  <a:srgbClr val="00FF00"/>
                </a:solidFill>
              </a:rPr>
              <a:t>1s)</a:t>
            </a:r>
            <a:r>
              <a:rPr lang="cs-CZ" i="1" dirty="0" smtClean="0">
                <a:solidFill>
                  <a:srgbClr val="00FF00"/>
                </a:solidFill>
              </a:rPr>
              <a:t>.</a:t>
            </a:r>
            <a:endParaRPr lang="cs-CZ" i="1" baseline="-250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35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i="1" dirty="0" err="1" smtClean="0">
                <a:solidFill>
                  <a:srgbClr val="00FFFF"/>
                </a:solidFill>
              </a:rPr>
              <a:t>Poz</a:t>
            </a:r>
            <a:r>
              <a:rPr lang="cs-CZ" sz="3600" i="1" dirty="0" smtClean="0">
                <a:solidFill>
                  <a:srgbClr val="00FFFF"/>
                </a:solidFill>
              </a:rPr>
              <a:t>námka: Důvod umělého přidávání </a:t>
            </a:r>
            <a:r>
              <a:rPr lang="en-US" sz="3600" i="1" dirty="0">
                <a:solidFill>
                  <a:srgbClr val="00FFFF"/>
                </a:solidFill>
              </a:rPr>
              <a:t> </a:t>
            </a:r>
            <a:r>
              <a:rPr lang="en-US" sz="3600" i="1" dirty="0" smtClean="0">
                <a:solidFill>
                  <a:srgbClr val="00FFFF"/>
                </a:solidFill>
              </a:rPr>
              <a:t> </a:t>
            </a:r>
            <a:r>
              <a:rPr lang="cs-CZ" sz="3600" i="1" dirty="0" smtClean="0"/>
              <a:t/>
            </a:r>
            <a:br>
              <a:rPr lang="cs-CZ" sz="3600" i="1" dirty="0" smtClean="0"/>
            </a:br>
            <a:r>
              <a:rPr lang="cs-CZ" sz="3600" i="1" dirty="0" smtClean="0">
                <a:solidFill>
                  <a:srgbClr val="00FF00"/>
                </a:solidFill>
              </a:rPr>
              <a:t>-K</a:t>
            </a:r>
            <a:r>
              <a:rPr lang="cs-CZ" sz="3600" i="1" baseline="-25000" dirty="0" smtClean="0">
                <a:solidFill>
                  <a:srgbClr val="00FF00"/>
                </a:solidFill>
              </a:rPr>
              <a:t>ij</a:t>
            </a:r>
            <a:r>
              <a:rPr lang="cs-CZ" sz="3600" i="1" dirty="0" smtClean="0"/>
              <a:t> a </a:t>
            </a:r>
            <a:r>
              <a:rPr lang="en-US" sz="3600" i="1" dirty="0" smtClean="0">
                <a:solidFill>
                  <a:srgbClr val="FF00FF"/>
                </a:solidFill>
              </a:rPr>
              <a:t>+</a:t>
            </a:r>
            <a:r>
              <a:rPr lang="cs-CZ" sz="3600" i="1" dirty="0" smtClean="0">
                <a:solidFill>
                  <a:srgbClr val="FF00FF"/>
                </a:solidFill>
              </a:rPr>
              <a:t>J</a:t>
            </a:r>
            <a:r>
              <a:rPr lang="cs-CZ" sz="3600" i="1" baseline="-25000" dirty="0" smtClean="0">
                <a:solidFill>
                  <a:srgbClr val="FF00FF"/>
                </a:solidFill>
              </a:rPr>
              <a:t>ij</a:t>
            </a:r>
            <a:r>
              <a:rPr lang="cs-CZ" sz="3600" i="1" dirty="0" smtClean="0">
                <a:solidFill>
                  <a:srgbClr val="FF00FF"/>
                </a:solidFill>
              </a:rPr>
              <a:t> </a:t>
            </a:r>
            <a:r>
              <a:rPr lang="cs-CZ" sz="3600" i="1" dirty="0" smtClean="0"/>
              <a:t>do vztahu </a:t>
            </a:r>
            <a:r>
              <a:rPr lang="en-US" sz="3600" i="1" dirty="0" smtClean="0"/>
              <a:t>11-4</a:t>
            </a:r>
            <a:endParaRPr lang="cs-CZ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496944" cy="4248472"/>
          </a:xfrm>
        </p:spPr>
        <p:txBody>
          <a:bodyPr>
            <a:normAutofit/>
          </a:bodyPr>
          <a:lstStyle/>
          <a:p>
            <a:r>
              <a:rPr lang="en-US" i="1" dirty="0" smtClean="0"/>
              <a:t>V</a:t>
            </a:r>
            <a:r>
              <a:rPr lang="cs-CZ" i="1" dirty="0" smtClean="0"/>
              <a:t>ýše popsané přidání selfrepulze (</a:t>
            </a:r>
            <a:r>
              <a:rPr lang="en-US" i="1" dirty="0">
                <a:solidFill>
                  <a:srgbClr val="FF00FF"/>
                </a:solidFill>
              </a:rPr>
              <a:t>+</a:t>
            </a:r>
            <a:r>
              <a:rPr lang="cs-CZ" i="1" dirty="0">
                <a:solidFill>
                  <a:srgbClr val="FF00FF"/>
                </a:solidFill>
              </a:rPr>
              <a:t>J</a:t>
            </a:r>
            <a:r>
              <a:rPr lang="cs-CZ" i="1" baseline="-25000" dirty="0">
                <a:solidFill>
                  <a:srgbClr val="FF00FF"/>
                </a:solidFill>
              </a:rPr>
              <a:t>ij</a:t>
            </a:r>
            <a:r>
              <a:rPr lang="cs-CZ" i="1" dirty="0">
                <a:solidFill>
                  <a:srgbClr val="FF00FF"/>
                </a:solidFill>
              </a:rPr>
              <a:t> </a:t>
            </a:r>
            <a:r>
              <a:rPr lang="cs-CZ" i="1" dirty="0" smtClean="0"/>
              <a:t>) odečtené nadbytečnou výměnou (</a:t>
            </a:r>
            <a:r>
              <a:rPr lang="cs-CZ" i="1" dirty="0">
                <a:solidFill>
                  <a:srgbClr val="00FF00"/>
                </a:solidFill>
              </a:rPr>
              <a:t>-K</a:t>
            </a:r>
            <a:r>
              <a:rPr lang="cs-CZ" i="1" baseline="-25000" dirty="0">
                <a:solidFill>
                  <a:srgbClr val="00FF00"/>
                </a:solidFill>
              </a:rPr>
              <a:t>ij</a:t>
            </a:r>
            <a:r>
              <a:rPr lang="cs-CZ" i="1" dirty="0"/>
              <a:t> </a:t>
            </a:r>
            <a:r>
              <a:rPr lang="cs-CZ" i="1" dirty="0" smtClean="0"/>
              <a:t>) se v rovnicích zavádí proto, aby šla sumace stručně zapsat přes sadu </a:t>
            </a:r>
            <a:r>
              <a:rPr lang="cs-CZ" i="1" dirty="0" smtClean="0">
                <a:solidFill>
                  <a:srgbClr val="FFC000"/>
                </a:solidFill>
              </a:rPr>
              <a:t>j</a:t>
            </a:r>
            <a:r>
              <a:rPr lang="cs-CZ" i="1" dirty="0" smtClean="0"/>
              <a:t> dvojně obsazených orbitalů. 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00FFFF"/>
                </a:solidFill>
              </a:rPr>
              <a:t>Vztah </a:t>
            </a:r>
            <a:r>
              <a:rPr lang="en-US" dirty="0" smtClean="0">
                <a:solidFill>
                  <a:srgbClr val="00FFFF"/>
                </a:solidFill>
              </a:rPr>
              <a:t>11-4 </a:t>
            </a:r>
            <a:r>
              <a:rPr lang="cs-CZ" dirty="0" smtClean="0">
                <a:solidFill>
                  <a:srgbClr val="00FFFF"/>
                </a:solidFill>
              </a:rPr>
              <a:t>ovšem díky tomu </a:t>
            </a:r>
            <a:r>
              <a:rPr lang="en-US" dirty="0" smtClean="0">
                <a:solidFill>
                  <a:srgbClr val="00FFFF"/>
                </a:solidFill>
              </a:rPr>
              <a:t>plat</a:t>
            </a:r>
            <a:r>
              <a:rPr lang="cs-CZ" dirty="0" smtClean="0">
                <a:solidFill>
                  <a:srgbClr val="00FFFF"/>
                </a:solidFill>
              </a:rPr>
              <a:t>í pouze pro tzv. closed-shell systémy (tj. ty bez nepárových e</a:t>
            </a:r>
            <a:r>
              <a:rPr lang="cs-CZ" baseline="30000" dirty="0" smtClean="0">
                <a:solidFill>
                  <a:srgbClr val="00FFFF"/>
                </a:solidFill>
              </a:rPr>
              <a:t>-</a:t>
            </a:r>
            <a:r>
              <a:rPr lang="cs-CZ" dirty="0" smtClean="0">
                <a:solidFill>
                  <a:srgbClr val="00FFFF"/>
                </a:solidFill>
              </a:rPr>
              <a:t>)</a:t>
            </a:r>
            <a:r>
              <a:rPr lang="en-US" dirty="0" smtClean="0">
                <a:solidFill>
                  <a:srgbClr val="00FFFF"/>
                </a:solidFill>
              </a:rPr>
              <a:t>!</a:t>
            </a:r>
            <a:endParaRPr lang="cs-CZ" dirty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96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FFFF"/>
                </a:solidFill>
              </a:rPr>
              <a:t>2.1 </a:t>
            </a:r>
            <a:r>
              <a:rPr lang="cs-CZ" dirty="0" smtClean="0">
                <a:solidFill>
                  <a:srgbClr val="00FFFF"/>
                </a:solidFill>
              </a:rPr>
              <a:t>Cvičení </a:t>
            </a:r>
            <a:r>
              <a:rPr lang="en-US" dirty="0" smtClean="0">
                <a:solidFill>
                  <a:srgbClr val="00FFFF"/>
                </a:solidFill>
              </a:rPr>
              <a:t>11.5./1 </a:t>
            </a:r>
            <a:br>
              <a:rPr lang="en-US" dirty="0" smtClean="0">
                <a:solidFill>
                  <a:srgbClr val="00FFFF"/>
                </a:solidFill>
              </a:rPr>
            </a:br>
            <a:r>
              <a:rPr lang="en-US" sz="2700" dirty="0" smtClean="0"/>
              <a:t>(Slater</a:t>
            </a:r>
            <a:r>
              <a:rPr lang="cs-CZ" sz="2700" dirty="0" smtClean="0"/>
              <a:t>ův determinant a antisymetrie, </a:t>
            </a:r>
            <a:r>
              <a:rPr lang="en-US" sz="2700" dirty="0" err="1" smtClean="0"/>
              <a:t>formulov</a:t>
            </a:r>
            <a:r>
              <a:rPr lang="cs-CZ" sz="2700" dirty="0" smtClean="0"/>
              <a:t>án</a:t>
            </a:r>
            <a:r>
              <a:rPr lang="en-US" sz="2700" dirty="0" smtClean="0"/>
              <a:t>o</a:t>
            </a:r>
            <a:r>
              <a:rPr lang="cs-CZ" sz="2700" dirty="0" smtClean="0"/>
              <a:t> též ve videu)</a:t>
            </a:r>
            <a:endParaRPr lang="cs-CZ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Zapište Slaterův determinant pro atom </a:t>
            </a:r>
            <a:r>
              <a:rPr lang="en-US" baseline="-25000" dirty="0" smtClean="0"/>
              <a:t>3</a:t>
            </a:r>
            <a:r>
              <a:rPr lang="en-US" dirty="0" smtClean="0"/>
              <a:t>Li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tvaru</a:t>
            </a:r>
            <a:r>
              <a:rPr lang="en-US" dirty="0" smtClean="0"/>
              <a:t> Lowe/(5-38), </a:t>
            </a:r>
            <a:r>
              <a:rPr lang="en-US" dirty="0" err="1" smtClean="0"/>
              <a:t>tj</a:t>
            </a:r>
            <a:r>
              <a:rPr lang="en-US" dirty="0" smtClean="0"/>
              <a:t>. s </a:t>
            </a:r>
            <a:r>
              <a:rPr lang="en-US" dirty="0" err="1" smtClean="0"/>
              <a:t>rozeps</a:t>
            </a:r>
            <a:r>
              <a:rPr lang="cs-CZ" dirty="0" smtClean="0"/>
              <a:t>áním prostorové i spinové části orbitalu pro každý e</a:t>
            </a:r>
            <a:r>
              <a:rPr lang="en-US" dirty="0" err="1" smtClean="0"/>
              <a:t>lektron</a:t>
            </a:r>
            <a:r>
              <a:rPr lang="cs-CZ" dirty="0" smtClean="0"/>
              <a:t>.</a:t>
            </a:r>
            <a:endParaRPr lang="en-US" dirty="0" smtClean="0"/>
          </a:p>
          <a:p>
            <a:endParaRPr lang="cs-CZ" dirty="0" smtClean="0"/>
          </a:p>
          <a:p>
            <a:r>
              <a:rPr lang="cs-CZ" dirty="0" smtClean="0"/>
              <a:t>Dle vlastní volby přehoďte pořadí dvou elektronů a rozepsáním determinantu ukažte, že Slaterův determinant se v důsledku toho pouze vynásobí číslem </a:t>
            </a:r>
            <a:r>
              <a:rPr lang="en-US" dirty="0" smtClean="0"/>
              <a:t>-1.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61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751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C9930, 9. lekce, 11. 5. 2020</vt:lpstr>
      <vt:lpstr>Tato prezentace byla vytvořena po nahrání přednáškového videa k dvojímu účelu:</vt:lpstr>
      <vt:lpstr>1.1 Přeřeknutí resp. chybějící stříšky u Coulombova operátoru  a výměnného operátoru, snímky 9-12</vt:lpstr>
      <vt:lpstr>1.2 Přeřeknutí u Coulombova integrálu  a výměnného integrálu, snímky 15-19</vt:lpstr>
      <vt:lpstr>1.3 Nedovysvětlení vztahu 11-14 na snímku 15 </vt:lpstr>
      <vt:lpstr>PowerPoint Presentation</vt:lpstr>
      <vt:lpstr>PowerPoint Presentation</vt:lpstr>
      <vt:lpstr>Poznámka: Důvod umělého přidávání    -Kij a +Jij do vztahu 11-4</vt:lpstr>
      <vt:lpstr>2.1 Cvičení 11.5./1  (Slaterův determinant a antisymetrie, formulováno též ve videu)</vt:lpstr>
      <vt:lpstr>2.2 Cvičení 11.5./2  (Orbitální celková energie pro atom 4Be, započato v přednášce)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C9930, 3. přednáška  17. 3. 2020</dc:title>
  <dc:creator>Marketa</dc:creator>
  <cp:lastModifiedBy>Marketa</cp:lastModifiedBy>
  <cp:revision>98</cp:revision>
  <dcterms:created xsi:type="dcterms:W3CDTF">2020-03-17T08:33:54Z</dcterms:created>
  <dcterms:modified xsi:type="dcterms:W3CDTF">2020-05-11T19:59:01Z</dcterms:modified>
</cp:coreProperties>
</file>