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1" r:id="rId10"/>
    <p:sldId id="262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C9930, 3. </a:t>
            </a:r>
            <a:r>
              <a:rPr lang="en-US" sz="4000" dirty="0" smtClean="0"/>
              <a:t>cvi</a:t>
            </a:r>
            <a:r>
              <a:rPr lang="cs-CZ" sz="4000" dirty="0" smtClean="0"/>
              <a:t>čení</a:t>
            </a:r>
            <a:r>
              <a:rPr lang="en-US" sz="4000" dirty="0" smtClean="0"/>
              <a:t>,</a:t>
            </a:r>
            <a:r>
              <a:rPr lang="cs-CZ" sz="4000" dirty="0" smtClean="0"/>
              <a:t> </a:t>
            </a:r>
            <a:r>
              <a:rPr lang="en-US" sz="4000" dirty="0" smtClean="0"/>
              <a:t>1</a:t>
            </a:r>
            <a:r>
              <a:rPr lang="en-US" sz="4000" dirty="0"/>
              <a:t>8</a:t>
            </a:r>
            <a:r>
              <a:rPr lang="en-US" sz="4000" dirty="0" smtClean="0"/>
              <a:t>. </a:t>
            </a:r>
            <a:r>
              <a:rPr lang="en-US" sz="4000" dirty="0" smtClean="0"/>
              <a:t>3. 2020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83" y="1700808"/>
            <a:ext cx="8208912" cy="1008112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FFC000"/>
                </a:solidFill>
              </a:rPr>
              <a:t>V</a:t>
            </a:r>
            <a:r>
              <a:rPr lang="en-US" sz="4400" dirty="0" err="1" smtClean="0">
                <a:solidFill>
                  <a:srgbClr val="FFC000"/>
                </a:solidFill>
              </a:rPr>
              <a:t>aria</a:t>
            </a:r>
            <a:r>
              <a:rPr lang="cs-CZ" sz="4400" dirty="0" smtClean="0">
                <a:solidFill>
                  <a:srgbClr val="FFC000"/>
                </a:solidFill>
              </a:rPr>
              <a:t>ční </a:t>
            </a:r>
            <a:r>
              <a:rPr lang="cs-CZ" sz="4400" dirty="0" smtClean="0">
                <a:solidFill>
                  <a:srgbClr val="FFC000"/>
                </a:solidFill>
              </a:rPr>
              <a:t>metod</a:t>
            </a:r>
            <a:r>
              <a:rPr lang="en-US" sz="4400" dirty="0" smtClean="0">
                <a:solidFill>
                  <a:srgbClr val="FFC000"/>
                </a:solidFill>
              </a:rPr>
              <a:t>a </a:t>
            </a:r>
            <a:r>
              <a:rPr lang="en-US" sz="4400" dirty="0" smtClean="0">
                <a:solidFill>
                  <a:srgbClr val="00FF00"/>
                </a:solidFill>
              </a:rPr>
              <a:t>– </a:t>
            </a:r>
            <a:r>
              <a:rPr lang="en-US" sz="4400" dirty="0" err="1" smtClean="0">
                <a:solidFill>
                  <a:srgbClr val="00FF00"/>
                </a:solidFill>
              </a:rPr>
              <a:t>procvi</a:t>
            </a:r>
            <a:r>
              <a:rPr lang="cs-CZ" sz="4400" dirty="0" smtClean="0">
                <a:solidFill>
                  <a:srgbClr val="00FF00"/>
                </a:solidFill>
              </a:rPr>
              <a:t>čování </a:t>
            </a:r>
            <a:endParaRPr lang="cs-CZ" sz="4400" dirty="0" smtClean="0">
              <a:solidFill>
                <a:srgbClr val="00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0756" y="2924944"/>
            <a:ext cx="687906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Literatura:</a:t>
            </a:r>
            <a:r>
              <a:rPr lang="en-US" sz="2400" dirty="0" smtClean="0"/>
              <a:t> </a:t>
            </a:r>
            <a:r>
              <a:rPr lang="cs-CZ" sz="2400" dirty="0" smtClean="0"/>
              <a:t> John P.  Löwe, Quantum Chemistry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C000"/>
                </a:solidFill>
              </a:rPr>
              <a:t>7-8.A Problems / 7-2 </a:t>
            </a:r>
            <a:r>
              <a:rPr lang="en-US" sz="2400" dirty="0" smtClean="0">
                <a:solidFill>
                  <a:srgbClr val="00FF00"/>
                </a:solidFill>
              </a:rPr>
              <a:t>(</a:t>
            </a:r>
            <a:r>
              <a:rPr lang="en-US" sz="2400" dirty="0" err="1" smtClean="0">
                <a:solidFill>
                  <a:srgbClr val="00FF00"/>
                </a:solidFill>
              </a:rPr>
              <a:t>povinn</a:t>
            </a:r>
            <a:r>
              <a:rPr lang="cs-CZ" sz="2400" dirty="0" smtClean="0">
                <a:solidFill>
                  <a:srgbClr val="00FF00"/>
                </a:solidFill>
              </a:rPr>
              <a:t>ě ke splnění semináře)</a:t>
            </a:r>
            <a:endParaRPr lang="cs-CZ" sz="2400" dirty="0" smtClean="0">
              <a:solidFill>
                <a:srgbClr val="00FF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C000"/>
                </a:solidFill>
              </a:rPr>
              <a:t>7-2 Nonlinear Variation: The Hydrogen Atom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00FF00"/>
                </a:solidFill>
              </a:rPr>
              <a:t>(povinně ke splnění semináře)</a:t>
            </a:r>
            <a:endParaRPr lang="cs-CZ" sz="2400" dirty="0" smtClean="0">
              <a:solidFill>
                <a:srgbClr val="00FF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</a:rPr>
              <a:t>7-8.A Problems / </a:t>
            </a:r>
            <a:r>
              <a:rPr lang="en-US" sz="2400" dirty="0" smtClean="0">
                <a:solidFill>
                  <a:srgbClr val="FFC000"/>
                </a:solidFill>
              </a:rPr>
              <a:t>7-5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00FF00"/>
                </a:solidFill>
              </a:rPr>
              <a:t>(dobrovolně k získání bonusových bodů ke zkoušce)</a:t>
            </a:r>
            <a:endParaRPr lang="cs-CZ" sz="2400" dirty="0">
              <a:solidFill>
                <a:srgbClr val="00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" y="836712"/>
            <a:ext cx="8899054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9529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901660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77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836712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Vyřešené úlohy mi prosím zasílejte emailem, formou naskenovaných nebo vyfotografovaných ručně psaných řešení v ČJ nebo SJ. 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663914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FF00"/>
                </a:solidFill>
              </a:rPr>
              <a:t>Počítám s dotazy při problémech s řešením. </a:t>
            </a:r>
          </a:p>
          <a:p>
            <a:pPr algn="ctr"/>
            <a:r>
              <a:rPr lang="cs-CZ" sz="2800" dirty="0" smtClean="0">
                <a:solidFill>
                  <a:srgbClr val="00FF00"/>
                </a:solidFill>
              </a:rPr>
              <a:t>Prosím o trpělivost, pokud jde o termín mé odpovědi.</a:t>
            </a:r>
            <a:endParaRPr lang="cs-CZ" sz="2800" dirty="0">
              <a:solidFill>
                <a:srgbClr val="00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7370" y="4221088"/>
            <a:ext cx="86031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u="sng" dirty="0" smtClean="0">
                <a:solidFill>
                  <a:srgbClr val="00FFFF"/>
                </a:solidFill>
              </a:rPr>
              <a:t>Termíny z Vaší strany</a:t>
            </a:r>
            <a:r>
              <a:rPr lang="cs-CZ" sz="2000" dirty="0" smtClean="0">
                <a:solidFill>
                  <a:srgbClr val="00FFFF"/>
                </a:solidFill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FFFF"/>
                </a:solidFill>
              </a:rPr>
              <a:t>Vždy </a:t>
            </a:r>
            <a:r>
              <a:rPr lang="en-US" sz="2000" dirty="0" smtClean="0">
                <a:solidFill>
                  <a:srgbClr val="00FFFF"/>
                </a:solidFill>
              </a:rPr>
              <a:t>1 t</a:t>
            </a:r>
            <a:r>
              <a:rPr lang="cs-CZ" sz="2000" dirty="0" smtClean="0">
                <a:solidFill>
                  <a:srgbClr val="00FFFF"/>
                </a:solidFill>
              </a:rPr>
              <a:t>ýden od mého emailu oznamujícího, že na ISu bylo zveřejněno video.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FFFF"/>
                </a:solidFill>
              </a:rPr>
              <a:t>V termínu, prosím, zašlete řešení bu</a:t>
            </a:r>
            <a:r>
              <a:rPr lang="cs-CZ" sz="2000" dirty="0">
                <a:solidFill>
                  <a:srgbClr val="00FFFF"/>
                </a:solidFill>
              </a:rPr>
              <a:t>ď</a:t>
            </a:r>
            <a:r>
              <a:rPr lang="cs-CZ" sz="2000" dirty="0" smtClean="0">
                <a:solidFill>
                  <a:srgbClr val="00FFFF"/>
                </a:solidFill>
              </a:rPr>
              <a:t> kompletní, nebo částečné s dotazy ohledně nejasností. Pokud budete mít dotazy, prodlužuje se Vám termín dopočítání  na </a:t>
            </a:r>
            <a:r>
              <a:rPr lang="en-US" sz="2000" dirty="0" smtClean="0">
                <a:solidFill>
                  <a:srgbClr val="00FFFF"/>
                </a:solidFill>
              </a:rPr>
              <a:t>1 t</a:t>
            </a:r>
            <a:r>
              <a:rPr lang="cs-CZ" sz="2000" dirty="0" smtClean="0">
                <a:solidFill>
                  <a:srgbClr val="00FFFF"/>
                </a:solidFill>
              </a:rPr>
              <a:t>ýden od chvíle, kdy Vám odpovím.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57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3"/>
          <a:stretch/>
        </p:blipFill>
        <p:spPr bwMode="auto">
          <a:xfrm>
            <a:off x="180131" y="2564905"/>
            <a:ext cx="892866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09147" y="1203211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7-8.A Problems / 7-2 </a:t>
            </a:r>
            <a:r>
              <a:rPr lang="en-US" sz="2800" dirty="0">
                <a:solidFill>
                  <a:srgbClr val="00FF00"/>
                </a:solidFill>
              </a:rPr>
              <a:t>(</a:t>
            </a:r>
            <a:r>
              <a:rPr lang="en-US" sz="2800" dirty="0" err="1">
                <a:solidFill>
                  <a:srgbClr val="00FF00"/>
                </a:solidFill>
              </a:rPr>
              <a:t>povinn</a:t>
            </a:r>
            <a:r>
              <a:rPr lang="cs-CZ" sz="2800" dirty="0">
                <a:solidFill>
                  <a:srgbClr val="00FF00"/>
                </a:solidFill>
              </a:rPr>
              <a:t>ě ke splnění </a:t>
            </a:r>
            <a:r>
              <a:rPr lang="cs-CZ" sz="2800" dirty="0" smtClean="0">
                <a:solidFill>
                  <a:srgbClr val="00FF00"/>
                </a:solidFill>
              </a:rPr>
              <a:t>semináře)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640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990" y="260648"/>
            <a:ext cx="7128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FFC000"/>
                </a:solidFill>
              </a:rPr>
              <a:t>7-2 Nonlinear Variation: The Hydrogen Atom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cs-CZ" sz="2800" dirty="0">
                <a:solidFill>
                  <a:srgbClr val="00FF00"/>
                </a:solidFill>
              </a:rPr>
              <a:t>(povinně ke splnění semináře)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8296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09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695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C000"/>
                </a:solidFill>
              </a:rPr>
              <a:t>Konkr</a:t>
            </a:r>
            <a:r>
              <a:rPr lang="cs-CZ" sz="3600" dirty="0" smtClean="0">
                <a:solidFill>
                  <a:srgbClr val="FFC000"/>
                </a:solidFill>
              </a:rPr>
              <a:t>étní úkoly k </a:t>
            </a:r>
            <a:r>
              <a:rPr lang="en-US" sz="3600" dirty="0" smtClean="0">
                <a:solidFill>
                  <a:srgbClr val="FFC000"/>
                </a:solidFill>
              </a:rPr>
              <a:t>Problems/ 7-2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</a:t>
            </a:r>
            <a:r>
              <a:rPr lang="cs-CZ" dirty="0" smtClean="0"/>
              <a:t>ůsobte </a:t>
            </a:r>
            <a:r>
              <a:rPr lang="cs-CZ" sz="2800" dirty="0" smtClean="0"/>
              <a:t>oprátorem</a:t>
            </a:r>
          </a:p>
          <a:p>
            <a:pPr marL="0" indent="0">
              <a:buNone/>
            </a:pPr>
            <a:r>
              <a:rPr lang="cs-CZ" sz="2800" dirty="0" smtClean="0"/>
              <a:t>na zkušební vlnovou funkci  - uveďte celý postup výpočtu.</a:t>
            </a:r>
          </a:p>
          <a:p>
            <a:r>
              <a:rPr lang="cs-CZ" sz="2800" dirty="0" smtClean="0"/>
              <a:t>Pomocí získaného výsledku  určete hodnotu zkušební energie. Nezapomeňte, že při integraci podle r </a:t>
            </a:r>
            <a:r>
              <a:rPr lang="en-US" sz="2800" dirty="0" err="1" smtClean="0"/>
              <a:t>ve</a:t>
            </a:r>
            <a:r>
              <a:rPr lang="en-US" sz="2800" dirty="0" smtClean="0"/>
              <a:t> sf</a:t>
            </a:r>
            <a:r>
              <a:rPr lang="cs-CZ" sz="2800" dirty="0" smtClean="0"/>
              <a:t>érických souřadnicích je Jakobián roven r</a:t>
            </a:r>
            <a:r>
              <a:rPr lang="en-US" sz="2800" baseline="30000" dirty="0" smtClean="0"/>
              <a:t>2</a:t>
            </a:r>
            <a:r>
              <a:rPr lang="cs-CZ" sz="2800" dirty="0" smtClean="0"/>
              <a:t>sin</a:t>
            </a:r>
            <a:r>
              <a:rPr lang="el-GR" sz="2800" dirty="0" smtClean="0"/>
              <a:t>θ</a:t>
            </a:r>
            <a:r>
              <a:rPr lang="cs-CZ" sz="2800" dirty="0" smtClean="0"/>
              <a:t>, přičemž z něj uvažujete pouze </a:t>
            </a:r>
            <a:r>
              <a:rPr lang="cs-CZ" dirty="0"/>
              <a:t>r</a:t>
            </a:r>
            <a:r>
              <a:rPr lang="en-US" baseline="30000" dirty="0" smtClean="0"/>
              <a:t>2</a:t>
            </a:r>
            <a:r>
              <a:rPr lang="cs-CZ" baseline="30000" dirty="0" smtClean="0"/>
              <a:t> 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Získanou zkušební energii pak derivujte podle parametru </a:t>
            </a:r>
            <a:r>
              <a:rPr lang="el-GR" dirty="0" smtClean="0"/>
              <a:t>ζ</a:t>
            </a:r>
            <a:r>
              <a:rPr lang="cs-CZ" dirty="0" smtClean="0"/>
              <a:t> („zeta“) a určete, kdy je tato drivace rovna nule.</a:t>
            </a:r>
          </a:p>
          <a:p>
            <a:r>
              <a:rPr lang="cs-CZ" dirty="0" smtClean="0"/>
              <a:t>Zpětným dosazením </a:t>
            </a:r>
            <a:r>
              <a:rPr lang="el-GR" dirty="0" smtClean="0"/>
              <a:t>ζ</a:t>
            </a:r>
            <a:r>
              <a:rPr lang="cs-CZ" dirty="0" smtClean="0"/>
              <a:t> určete hodnotu zkušební energie.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24744"/>
            <a:ext cx="368869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29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548680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FFC000"/>
                </a:solidFill>
              </a:rPr>
              <a:t>7-8.A Problems / 7-5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FF00"/>
                </a:solidFill>
              </a:rPr>
              <a:t>(dobrovolně k získání bonusových bodů ke zkoušce)</a:t>
            </a:r>
            <a:endParaRPr lang="cs-CZ" sz="2800" dirty="0">
              <a:solidFill>
                <a:srgbClr val="00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2" y="2674164"/>
            <a:ext cx="8827635" cy="168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71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4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C9930, </a:t>
            </a:r>
            <a:r>
              <a:rPr lang="en-US" sz="4000" dirty="0"/>
              <a:t>4</a:t>
            </a:r>
            <a:r>
              <a:rPr lang="en-US" sz="4000" dirty="0" smtClean="0"/>
              <a:t>. p</a:t>
            </a:r>
            <a:r>
              <a:rPr lang="cs-CZ" sz="4000" dirty="0" smtClean="0"/>
              <a:t>řednáška</a:t>
            </a:r>
            <a:r>
              <a:rPr lang="en-US" sz="4000" dirty="0" smtClean="0"/>
              <a:t>,</a:t>
            </a:r>
            <a:r>
              <a:rPr lang="cs-CZ" sz="4000" dirty="0" smtClean="0"/>
              <a:t> </a:t>
            </a:r>
            <a:r>
              <a:rPr lang="en-US" sz="4000" dirty="0" smtClean="0"/>
              <a:t>1</a:t>
            </a:r>
            <a:r>
              <a:rPr lang="en-US" sz="4000" dirty="0"/>
              <a:t>8</a:t>
            </a:r>
            <a:r>
              <a:rPr lang="en-US" sz="4000" dirty="0" smtClean="0"/>
              <a:t>. </a:t>
            </a:r>
            <a:r>
              <a:rPr lang="en-US" sz="4000" dirty="0" smtClean="0"/>
              <a:t>3. 2020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83" y="1700808"/>
            <a:ext cx="8208912" cy="1008112"/>
          </a:xfrm>
        </p:spPr>
        <p:txBody>
          <a:bodyPr>
            <a:normAutofit fontScale="85000" lnSpcReduction="10000"/>
          </a:bodyPr>
          <a:lstStyle/>
          <a:p>
            <a:r>
              <a:rPr lang="cs-CZ" sz="4400" dirty="0" smtClean="0">
                <a:solidFill>
                  <a:srgbClr val="FFC000"/>
                </a:solidFill>
              </a:rPr>
              <a:t>Rozšířená H</a:t>
            </a:r>
            <a:r>
              <a:rPr lang="cs-CZ" sz="4400" dirty="0" smtClean="0">
                <a:solidFill>
                  <a:srgbClr val="FFC000"/>
                </a:solidFill>
                <a:latin typeface="Sitka Small"/>
              </a:rPr>
              <a:t>ückelova metoda - úvod</a:t>
            </a:r>
            <a:r>
              <a:rPr lang="cs-CZ" sz="4400" dirty="0" smtClean="0">
                <a:solidFill>
                  <a:srgbClr val="00FF00"/>
                </a:solidFill>
              </a:rPr>
              <a:t> </a:t>
            </a:r>
            <a:endParaRPr lang="cs-CZ" sz="4400" dirty="0" smtClean="0">
              <a:solidFill>
                <a:srgbClr val="00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212976"/>
            <a:ext cx="7863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Literatura:</a:t>
            </a:r>
            <a:r>
              <a:rPr lang="en-US" sz="3200" dirty="0" smtClean="0"/>
              <a:t> </a:t>
            </a:r>
            <a:r>
              <a:rPr lang="cs-CZ" sz="3200" dirty="0" smtClean="0"/>
              <a:t> John P.  Löwe, Quantum Chemistry</a:t>
            </a:r>
          </a:p>
          <a:p>
            <a:pPr algn="ctr">
              <a:lnSpc>
                <a:spcPct val="150000"/>
              </a:lnSpc>
            </a:pPr>
            <a:r>
              <a:rPr lang="cs-CZ" sz="3200" dirty="0" smtClean="0">
                <a:solidFill>
                  <a:srgbClr val="FFC000"/>
                </a:solidFill>
              </a:rPr>
              <a:t>Kapitola </a:t>
            </a:r>
            <a:r>
              <a:rPr lang="en-US" sz="3200" dirty="0" smtClean="0">
                <a:solidFill>
                  <a:srgbClr val="FFC000"/>
                </a:solidFill>
              </a:rPr>
              <a:t>10</a:t>
            </a:r>
            <a:endParaRPr lang="cs-CZ" sz="3200" dirty="0">
              <a:solidFill>
                <a:srgbClr val="00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599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0671"/>
            <a:ext cx="7416823" cy="629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9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311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C9930, 3. cvičení, 18. 3. 2020</vt:lpstr>
      <vt:lpstr>Vyřešené úlohy mi prosím zasílejte emailem, formou naskenovaných nebo vyfotografovaných ručně psaných řešení v ČJ nebo SJ. </vt:lpstr>
      <vt:lpstr>PowerPoint Presentation</vt:lpstr>
      <vt:lpstr>PowerPoint Presentation</vt:lpstr>
      <vt:lpstr>Konkrétní úkoly k Problems/ 7-2</vt:lpstr>
      <vt:lpstr>PowerPoint Presentation</vt:lpstr>
      <vt:lpstr>PowerPoint Presentation</vt:lpstr>
      <vt:lpstr>C9930, 4. přednáška, 18. 3. 2020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Marketa</cp:lastModifiedBy>
  <cp:revision>37</cp:revision>
  <dcterms:created xsi:type="dcterms:W3CDTF">2020-03-17T08:33:54Z</dcterms:created>
  <dcterms:modified xsi:type="dcterms:W3CDTF">2020-03-18T09:56:57Z</dcterms:modified>
</cp:coreProperties>
</file>