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359" r:id="rId3"/>
    <p:sldId id="275" r:id="rId4"/>
    <p:sldId id="330" r:id="rId5"/>
    <p:sldId id="341" r:id="rId6"/>
    <p:sldId id="450" r:id="rId7"/>
    <p:sldId id="276" r:id="rId8"/>
    <p:sldId id="350" r:id="rId9"/>
    <p:sldId id="351" r:id="rId10"/>
    <p:sldId id="278" r:id="rId11"/>
    <p:sldId id="339" r:id="rId12"/>
    <p:sldId id="352" r:id="rId13"/>
    <p:sldId id="279" r:id="rId14"/>
    <p:sldId id="452" r:id="rId15"/>
    <p:sldId id="298" r:id="rId16"/>
    <p:sldId id="453" r:id="rId17"/>
    <p:sldId id="335" r:id="rId18"/>
    <p:sldId id="431" r:id="rId19"/>
    <p:sldId id="454" r:id="rId20"/>
    <p:sldId id="455" r:id="rId21"/>
    <p:sldId id="272" r:id="rId22"/>
    <p:sldId id="274" r:id="rId23"/>
    <p:sldId id="456" r:id="rId24"/>
    <p:sldId id="299" r:id="rId25"/>
    <p:sldId id="342" r:id="rId26"/>
    <p:sldId id="343" r:id="rId27"/>
    <p:sldId id="432" r:id="rId28"/>
    <p:sldId id="433" r:id="rId29"/>
    <p:sldId id="332" r:id="rId30"/>
    <p:sldId id="290" r:id="rId31"/>
    <p:sldId id="291" r:id="rId32"/>
    <p:sldId id="304" r:id="rId33"/>
    <p:sldId id="292" r:id="rId34"/>
    <p:sldId id="293" r:id="rId35"/>
    <p:sldId id="294" r:id="rId36"/>
    <p:sldId id="379" r:id="rId37"/>
    <p:sldId id="381" r:id="rId38"/>
    <p:sldId id="382" r:id="rId39"/>
    <p:sldId id="435" r:id="rId40"/>
    <p:sldId id="390" r:id="rId41"/>
    <p:sldId id="360" r:id="rId42"/>
    <p:sldId id="446" r:id="rId43"/>
    <p:sldId id="280" r:id="rId44"/>
    <p:sldId id="288" r:id="rId45"/>
    <p:sldId id="320" r:id="rId46"/>
    <p:sldId id="411" r:id="rId47"/>
    <p:sldId id="410" r:id="rId48"/>
    <p:sldId id="408" r:id="rId49"/>
    <p:sldId id="425" r:id="rId50"/>
    <p:sldId id="404" r:id="rId51"/>
    <p:sldId id="426" r:id="rId52"/>
    <p:sldId id="427" r:id="rId53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5"/>
    <p:restoredTop sz="94709"/>
  </p:normalViewPr>
  <p:slideViewPr>
    <p:cSldViewPr snapToGrid="0" snapToObjects="1">
      <p:cViewPr varScale="1">
        <p:scale>
          <a:sx n="153" d="100"/>
          <a:sy n="153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E1D86-BBF6-D94F-96C9-CBA1C55198C1}" type="datetimeFigureOut">
              <a:rPr lang="en-CZ" smtClean="0"/>
              <a:t>23/04/2020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4FC1A-DE69-8444-B68A-49F20E5FBFC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7703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4FC1A-DE69-8444-B68A-49F20E5FBFC5}" type="slidenum">
              <a:rPr lang="en-CZ" smtClean="0"/>
              <a:t>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6601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34181-5679-4A4C-94F9-1A6EFE587362}" type="slidenum">
              <a:rPr lang="en-US"/>
              <a:pPr/>
              <a:t>49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53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34181-5679-4A4C-94F9-1A6EFE587362}" type="slidenum">
              <a:rPr lang="en-US"/>
              <a:pPr/>
              <a:t>50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7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34181-5679-4A4C-94F9-1A6EFE587362}" type="slidenum">
              <a:rPr lang="en-US"/>
              <a:pPr/>
              <a:t>51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02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34181-5679-4A4C-94F9-1A6EFE587362}" type="slidenum">
              <a:rPr lang="en-US"/>
              <a:pPr/>
              <a:t>52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8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32B1B25-D6A8-2A42-BF71-9D02843BF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ED71AFB0-B9D5-3547-A3EF-4FCE21BBC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568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4FC1A-DE69-8444-B68A-49F20E5FBFC5}" type="slidenum">
              <a:rPr lang="en-CZ" smtClean="0"/>
              <a:t>36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2155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studied the interaction between</a:t>
            </a:r>
            <a:r>
              <a:rPr lang="en-US" baseline="0" dirty="0"/>
              <a:t> CTD and CID by m</a:t>
            </a:r>
            <a:r>
              <a:rPr lang="en-US" dirty="0"/>
              <a:t>onitoring</a:t>
            </a:r>
            <a:r>
              <a:rPr lang="en-US" baseline="0" dirty="0"/>
              <a:t> the chemical shift changes of the CID residues – one peak represents one amino acid in this spectra - upon addition of the CTD. In this way, we indentified the interacting surface of the Nrd1-CID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8A6A9-30E3-584F-8EE0-D174B9F4C04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88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that are located</a:t>
            </a:r>
            <a:r>
              <a:rPr lang="en-US" baseline="0" dirty="0"/>
              <a:t> on three helices of the CID.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8A6A9-30E3-584F-8EE0-D174B9F4C04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37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Additionally,</a:t>
            </a:r>
            <a:r>
              <a:rPr lang="en-US" baseline="0" dirty="0"/>
              <a:t> still analyzing the chemical shift perturbations, we have selected the residues crucial for  the interaction and have mutated them to observe a dramatic drop in the affinity as measured by fluorescence anisotropy.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8A6A9-30E3-584F-8EE0-D174B9F4C04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2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Next, we determined</a:t>
            </a:r>
            <a:r>
              <a:rPr lang="en-US" baseline="0" dirty="0"/>
              <a:t> the NMR structure of the complex between Nrd1-CID and Ser5P-CTD by measuring intermolecular contacts that are defined by these </a:t>
            </a:r>
            <a:r>
              <a:rPr lang="en-US" baseline="0" dirty="0" err="1"/>
              <a:t>NOEs</a:t>
            </a:r>
            <a:r>
              <a:rPr lang="en-US" baseline="0" dirty="0"/>
              <a:t>, where in one frequency domain, we acquired the resonances of the protein and in the second dimension the resonances of the </a:t>
            </a:r>
            <a:r>
              <a:rPr lang="en-US" baseline="0" dirty="0" err="1"/>
              <a:t>ligand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F8A6A9-30E3-584F-8EE0-D174B9F4C04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9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0AE50-D55D-AD45-8E7B-CE24E4FB6184}" type="slidenum">
              <a:rPr lang="en-US"/>
              <a:pPr/>
              <a:t>46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The correlation time is roughly defined as the time taken for a molecule to rotate one radian or move a distance of the order of its own dimension. Usually it is assumed that the correlation time depend on temperature according to an Arrhenius type of function; </a:t>
            </a:r>
          </a:p>
          <a:p>
            <a:r>
              <a:rPr lang="en-US"/>
              <a:t>Correlation time - The characteristic time between significant fluctuations in the local magnetic field experienced by a spin due to molecular motions. </a:t>
            </a:r>
          </a:p>
        </p:txBody>
      </p:sp>
    </p:spTree>
    <p:extLst>
      <p:ext uri="{BB962C8B-B14F-4D97-AF65-F5344CB8AC3E}">
        <p14:creationId xmlns:p14="http://schemas.microsoft.com/office/powerpoint/2010/main" val="1495228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F433BE-BE46-EF44-9116-A3A58424682D}" type="slidenum">
              <a:rPr lang="en-US"/>
              <a:pPr/>
              <a:t>47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D615-173B-4B41-904B-D554AB150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009C3-583A-764E-AB03-3A9F15E25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AACA1-84C6-C44D-8418-C743F5C9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FAE94-D455-D943-8CD5-FA3CFC23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76BE9-0051-6F4C-BD3C-93BD3FDC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9155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413C-0351-874E-A721-57417E8DF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8CE6B-74AD-F642-821F-60C7FF6F1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2D854-DB0D-3E42-AC76-325ACEA4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5FF45-DD8D-D747-987D-AE69B6B8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8553B-8FA8-144E-91E5-9EE11F25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8112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A7E99-DFFF-AA48-89FE-C40C539F1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58767-50B5-964E-9E4B-4CE0816F1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1B4BB-08AD-4D4D-85B2-250EDE1E7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8BD82-4216-9E47-8870-33C1BF9F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F6BB3-4C9B-0049-BE2C-5C6DA4AF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4334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5926A-7004-DF48-BE36-16A709AC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19 March 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34399-4387-B143-924B-A2B4C272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Karel Kubíček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44A527-5C2F-B848-9636-7D3FA6FE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D372DE8B-0A12-024C-8010-E66D632444E1}" type="slidenum">
              <a:rPr lang="cs-CZ" altLang="en-CZ"/>
              <a:pPr/>
              <a:t>‹#›</a:t>
            </a:fld>
            <a:endParaRPr lang="cs-CZ" altLang="en-CZ"/>
          </a:p>
        </p:txBody>
      </p:sp>
    </p:spTree>
    <p:extLst>
      <p:ext uri="{BB962C8B-B14F-4D97-AF65-F5344CB8AC3E}">
        <p14:creationId xmlns:p14="http://schemas.microsoft.com/office/powerpoint/2010/main" val="153461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A2E6-138D-F042-ABC7-A4A16E4E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0C9AC-2B4C-0F43-8E47-635D796E1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C6D28-AE0F-0144-A9D7-4F76DDB9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8500E-A789-114B-BA81-FF3AE562D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779B3-C551-4C4D-B50E-403A23F2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9861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F304-E1C2-FE42-AE53-28BAE099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37274-ACD2-A94C-9A80-79A2E0C5B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E8250-35D3-E348-B9B1-0D9FD9603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D240B-2F06-464D-BE35-5860E863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69265-103D-FC4C-B2C0-DF20659A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8559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EF94-1A6A-D848-924C-6FA8784F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A1D37-9C8E-4A4E-AB1C-39432C121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27740-5043-1045-81C5-5337868F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FC84D-B019-FC4C-9FD9-7194AD90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F2AA2-87DD-684A-9E86-AD6EA2C0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3C50D-6722-E344-98B7-3849BB2A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445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507C-C10D-0345-9B03-4A72BB69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59B2D-6743-534E-8E68-828211D0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AFFC-4718-2A47-AA6E-32A94C090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9E92A-3963-D44C-9844-D08C410C6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964C-63DC-9A40-9F9C-543A6EE3B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C815D-2339-E14E-BD1B-F86C2BD7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46E8E-3B64-D346-B6D4-4FAC6C28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925AE-DAB7-EF46-B054-8F96066C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3657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9E4C1-A455-0646-A4B6-F45F7306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4EF5FB-E9E6-5147-87D7-BEDE15FA8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F49E5-4EF1-4642-A092-70F227ED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4D419-8EC6-984C-8727-AB0EF7E3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013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2E58F-C799-394B-9255-D0F75382D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C9B47-19F8-8A4F-8B03-6EAD7A95E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54AA-15C5-F648-B2CC-3A7A2D88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3678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8FD07-6D33-6146-ACFB-5C3E4979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A6036-5074-4042-91DF-C3C79EA87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AFF5E-FD1A-FE4B-AFD8-1D9F7E411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18ADA-A226-3943-93DB-BDDCB87E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74AA2-AB0C-7845-8B02-2669D7B2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A8F55-7505-9B45-AB92-BB35FFC5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900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FC41F-B8D4-3042-864D-2DB7EA6A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0BCE1-614E-5D47-9B87-629A790DF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D5C29-49CD-C34F-BE49-105783502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331E5-12DF-FE46-B278-1B78F8EAE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 March 2020</a:t>
            </a:r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72554-6CEC-B94E-BE91-ED6A2524D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Karel Kubíček</a:t>
            </a:r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7AC69-07CB-B94D-99DF-7E200CD0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134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05CED-3E86-324D-945A-7C40C9C6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9966C-0EC3-EF4F-9A48-090854141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4BB86-19DD-074A-8498-4048B36E5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19 March 2020</a:t>
            </a:r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21604-2AC9-E24A-A21F-2F9B1608C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Karel Kubíček</a:t>
            </a:r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4B027-4624-E14F-B1E0-5F660419B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62A80-EB26-3A40-B0E0-F394796029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3885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://www.fbreagents.com/basics_nmr/9protein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9.jpe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9.jpeg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99F613-F40B-FB4C-BEFC-A1994382F843}"/>
              </a:ext>
            </a:extLst>
          </p:cNvPr>
          <p:cNvSpPr txBox="1"/>
          <p:nvPr/>
        </p:nvSpPr>
        <p:spPr>
          <a:xfrm>
            <a:off x="892629" y="1273629"/>
            <a:ext cx="103305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NMR-based Structural Biology for Studying Biomolecular Interactions</a:t>
            </a:r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r>
              <a:rPr lang="en-GB" sz="2400" dirty="0"/>
              <a:t>Karel </a:t>
            </a:r>
            <a:r>
              <a:rPr lang="en-GB" sz="2400" dirty="0" err="1"/>
              <a:t>Kubíček</a:t>
            </a:r>
            <a:endParaRPr lang="en-GB" sz="24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5137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ig6">
            <a:extLst>
              <a:ext uri="{FF2B5EF4-FFF2-40B4-BE49-F238E27FC236}">
                <a16:creationId xmlns:a16="http://schemas.microsoft.com/office/drawing/2014/main" id="{E1F04772-93CB-E24A-B332-952FBCCA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23363"/>
          <a:stretch>
            <a:fillRect/>
          </a:stretch>
        </p:blipFill>
        <p:spPr bwMode="auto">
          <a:xfrm>
            <a:off x="2438400" y="152401"/>
            <a:ext cx="26670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3" descr="c-mag-4">
            <a:extLst>
              <a:ext uri="{FF2B5EF4-FFF2-40B4-BE49-F238E27FC236}">
                <a16:creationId xmlns:a16="http://schemas.microsoft.com/office/drawing/2014/main" id="{F7027CC3-298B-E14B-8C19-DBA2FB8A2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971801"/>
            <a:ext cx="29702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Oval 4">
            <a:extLst>
              <a:ext uri="{FF2B5EF4-FFF2-40B4-BE49-F238E27FC236}">
                <a16:creationId xmlns:a16="http://schemas.microsoft.com/office/drawing/2014/main" id="{6E2961EA-1C6E-654B-9DA1-E12EC1460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52400"/>
            <a:ext cx="2362200" cy="23622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73" name="Oval 5">
            <a:extLst>
              <a:ext uri="{FF2B5EF4-FFF2-40B4-BE49-F238E27FC236}">
                <a16:creationId xmlns:a16="http://schemas.microsoft.com/office/drawing/2014/main" id="{F43772E6-AEDC-5B4F-B9F9-389219EB4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33400"/>
            <a:ext cx="1600200" cy="1600200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74" name="Oval 6">
            <a:extLst>
              <a:ext uri="{FF2B5EF4-FFF2-40B4-BE49-F238E27FC236}">
                <a16:creationId xmlns:a16="http://schemas.microsoft.com/office/drawing/2014/main" id="{FDEBEDC1-4E71-C549-9B4E-D1D0A1EAC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219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75" name="Oval 7">
            <a:extLst>
              <a:ext uri="{FF2B5EF4-FFF2-40B4-BE49-F238E27FC236}">
                <a16:creationId xmlns:a16="http://schemas.microsoft.com/office/drawing/2014/main" id="{04AB95DD-0B68-8644-9C13-9B4F68D53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609600"/>
            <a:ext cx="152400" cy="1524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76" name="Oval 8">
            <a:extLst>
              <a:ext uri="{FF2B5EF4-FFF2-40B4-BE49-F238E27FC236}">
                <a16:creationId xmlns:a16="http://schemas.microsoft.com/office/drawing/2014/main" id="{F557E372-13C4-4542-8D2A-FE707650D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77" name="Oval 9">
            <a:extLst>
              <a:ext uri="{FF2B5EF4-FFF2-40B4-BE49-F238E27FC236}">
                <a16:creationId xmlns:a16="http://schemas.microsoft.com/office/drawing/2014/main" id="{7F7F774B-285A-BE45-A754-5AD84A7F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600200"/>
            <a:ext cx="152400" cy="152400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78" name="Oval 10">
            <a:extLst>
              <a:ext uri="{FF2B5EF4-FFF2-40B4-BE49-F238E27FC236}">
                <a16:creationId xmlns:a16="http://schemas.microsoft.com/office/drawing/2014/main" id="{B163F769-87FA-4E47-9984-6EAC6BE9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137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79" name="Oval 11">
            <a:extLst>
              <a:ext uri="{FF2B5EF4-FFF2-40B4-BE49-F238E27FC236}">
                <a16:creationId xmlns:a16="http://schemas.microsoft.com/office/drawing/2014/main" id="{EFBFE1EB-4911-7B4D-9DAB-BF41A87A2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80" name="Line 12">
            <a:extLst>
              <a:ext uri="{FF2B5EF4-FFF2-40B4-BE49-F238E27FC236}">
                <a16:creationId xmlns:a16="http://schemas.microsoft.com/office/drawing/2014/main" id="{4CF94EFB-F672-D248-949F-C23D32DCE3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752600"/>
            <a:ext cx="1295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81" name="Line 13">
            <a:extLst>
              <a:ext uri="{FF2B5EF4-FFF2-40B4-BE49-F238E27FC236}">
                <a16:creationId xmlns:a16="http://schemas.microsoft.com/office/drawing/2014/main" id="{75DF06D5-2526-5D43-973C-C3653ABA0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905000"/>
            <a:ext cx="1752600" cy="213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82" name="Line 14">
            <a:extLst>
              <a:ext uri="{FF2B5EF4-FFF2-40B4-BE49-F238E27FC236}">
                <a16:creationId xmlns:a16="http://schemas.microsoft.com/office/drawing/2014/main" id="{9A657ADD-E412-6E41-A289-7E58307C46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1676400"/>
            <a:ext cx="457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83" name="Text Box 15">
            <a:extLst>
              <a:ext uri="{FF2B5EF4-FFF2-40B4-BE49-F238E27FC236}">
                <a16:creationId xmlns:a16="http://schemas.microsoft.com/office/drawing/2014/main" id="{EB7F1849-1F45-D444-9CAD-F96BD74A1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577850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600" dirty="0"/>
              <a:t>Bore </a:t>
            </a:r>
            <a:r>
              <a:rPr lang="en-US" altLang="en-CZ" sz="1600" dirty="0" err="1"/>
              <a:t>cca</a:t>
            </a:r>
            <a:r>
              <a:rPr lang="en-US" altLang="en-CZ" sz="1600" dirty="0"/>
              <a:t> 55 mm</a:t>
            </a:r>
            <a:endParaRPr lang="cs-CZ" altLang="en-CZ" sz="1600" dirty="0"/>
          </a:p>
        </p:txBody>
      </p:sp>
      <p:sp>
        <p:nvSpPr>
          <p:cNvPr id="160784" name="Line 16">
            <a:extLst>
              <a:ext uri="{FF2B5EF4-FFF2-40B4-BE49-F238E27FC236}">
                <a16:creationId xmlns:a16="http://schemas.microsoft.com/office/drawing/2014/main" id="{43945E66-EA4F-7845-8596-7E48B25D33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1676400"/>
            <a:ext cx="1524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85" name="Line 17">
            <a:extLst>
              <a:ext uri="{FF2B5EF4-FFF2-40B4-BE49-F238E27FC236}">
                <a16:creationId xmlns:a16="http://schemas.microsoft.com/office/drawing/2014/main" id="{DCAA4658-19FB-934E-98A4-22FE70F668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685800"/>
            <a:ext cx="10668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86" name="Line 18">
            <a:extLst>
              <a:ext uri="{FF2B5EF4-FFF2-40B4-BE49-F238E27FC236}">
                <a16:creationId xmlns:a16="http://schemas.microsoft.com/office/drawing/2014/main" id="{85BDF292-8F43-694D-8D23-26C5E76FB3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838200"/>
            <a:ext cx="1524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87" name="Line 19">
            <a:extLst>
              <a:ext uri="{FF2B5EF4-FFF2-40B4-BE49-F238E27FC236}">
                <a16:creationId xmlns:a16="http://schemas.microsoft.com/office/drawing/2014/main" id="{198956D9-CFF3-734D-8C55-3982A14BB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447800"/>
            <a:ext cx="762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0788" name="Text Box 20">
            <a:extLst>
              <a:ext uri="{FF2B5EF4-FFF2-40B4-BE49-F238E27FC236}">
                <a16:creationId xmlns:a16="http://schemas.microsoft.com/office/drawing/2014/main" id="{579D5E0D-7797-FA4E-821E-113F59CAD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895600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dirty="0"/>
              <a:t>He-refill</a:t>
            </a:r>
            <a:endParaRPr lang="cs-CZ" altLang="en-CZ" sz="1800" dirty="0"/>
          </a:p>
        </p:txBody>
      </p:sp>
      <p:sp>
        <p:nvSpPr>
          <p:cNvPr id="160789" name="Text Box 21">
            <a:extLst>
              <a:ext uri="{FF2B5EF4-FFF2-40B4-BE49-F238E27FC236}">
                <a16:creationId xmlns:a16="http://schemas.microsoft.com/office/drawing/2014/main" id="{0AA35BC5-A851-B44C-B22A-3FEA953E2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1371600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dirty="0"/>
              <a:t>N</a:t>
            </a:r>
            <a:r>
              <a:rPr lang="en-US" altLang="en-CZ" sz="1800" baseline="-25000" dirty="0"/>
              <a:t>2</a:t>
            </a:r>
            <a:r>
              <a:rPr lang="en-US" altLang="en-CZ" sz="1800" dirty="0"/>
              <a:t>-refill</a:t>
            </a:r>
            <a:endParaRPr lang="cs-CZ" altLang="en-CZ" sz="1800" dirty="0"/>
          </a:p>
        </p:txBody>
      </p:sp>
    </p:spTree>
    <p:extLst>
      <p:ext uri="{BB962C8B-B14F-4D97-AF65-F5344CB8AC3E}">
        <p14:creationId xmlns:p14="http://schemas.microsoft.com/office/powerpoint/2010/main" val="416247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16">
            <a:extLst>
              <a:ext uri="{FF2B5EF4-FFF2-40B4-BE49-F238E27FC236}">
                <a16:creationId xmlns:a16="http://schemas.microsoft.com/office/drawing/2014/main" id="{A6338209-D66D-264F-B5F3-87A87B5BF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38" y="10326"/>
            <a:ext cx="9404049" cy="9541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cs typeface="ＭＳ Ｐゴシック"/>
              </a:rPr>
              <a:t>Improvement of sensitivity, resolution and signal-to-noise ratio </a:t>
            </a:r>
          </a:p>
          <a:p>
            <a:pPr algn="ctr">
              <a:defRPr/>
            </a:pPr>
            <a:r>
              <a:rPr lang="en-US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cs typeface="ＭＳ Ｐゴシック"/>
              </a:rPr>
              <a:t>Of NMR magnets</a:t>
            </a:r>
          </a:p>
        </p:txBody>
      </p:sp>
      <p:sp>
        <p:nvSpPr>
          <p:cNvPr id="27650" name="Text Box 53">
            <a:extLst>
              <a:ext uri="{FF2B5EF4-FFF2-40B4-BE49-F238E27FC236}">
                <a16:creationId xmlns:a16="http://schemas.microsoft.com/office/drawing/2014/main" id="{B94C2F46-89C2-684C-970B-6762380F4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95988"/>
            <a:ext cx="10668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 sz="1000"/>
              <a:t>J. Emsley &amp;</a:t>
            </a:r>
          </a:p>
          <a:p>
            <a:pPr eaLnBrk="1" hangingPunct="1"/>
            <a:r>
              <a:rPr lang="en-GB" altLang="en-CZ" sz="1000"/>
              <a:t> R. Feeney, </a:t>
            </a:r>
          </a:p>
          <a:p>
            <a:pPr eaLnBrk="1" hangingPunct="1"/>
            <a:r>
              <a:rPr lang="en-GB" altLang="en-CZ" sz="1000"/>
              <a:t>Progr.. NMR </a:t>
            </a:r>
          </a:p>
          <a:p>
            <a:pPr eaLnBrk="1" hangingPunct="1"/>
            <a:r>
              <a:rPr lang="en-GB" altLang="en-CZ" sz="1000"/>
              <a:t>Spectroscopy 1995, 28, 1</a:t>
            </a:r>
          </a:p>
        </p:txBody>
      </p:sp>
      <p:sp>
        <p:nvSpPr>
          <p:cNvPr id="27651" name="Line 4">
            <a:extLst>
              <a:ext uri="{FF2B5EF4-FFF2-40B4-BE49-F238E27FC236}">
                <a16:creationId xmlns:a16="http://schemas.microsoft.com/office/drawing/2014/main" id="{EE5994C0-E910-C84B-A13D-30A39285E8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3050" y="5842000"/>
            <a:ext cx="74882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B5D93380-6A08-E84F-8980-807A05D26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9789" y="6057901"/>
            <a:ext cx="681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 </a:t>
            </a:r>
            <a:r>
              <a:rPr lang="en-GB" altLang="en-US"/>
              <a:t>‘</a:t>
            </a:r>
            <a:r>
              <a:rPr lang="en-GB" altLang="en-CZ"/>
              <a:t>10</a:t>
            </a:r>
          </a:p>
        </p:txBody>
      </p:sp>
      <p:sp>
        <p:nvSpPr>
          <p:cNvPr id="27653" name="Line 6">
            <a:extLst>
              <a:ext uri="{FF2B5EF4-FFF2-40B4-BE49-F238E27FC236}">
                <a16:creationId xmlns:a16="http://schemas.microsoft.com/office/drawing/2014/main" id="{59EF630E-C61A-D544-8484-FED2999CE0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3050" y="874714"/>
            <a:ext cx="0" cy="4967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54" name="Line 8">
            <a:extLst>
              <a:ext uri="{FF2B5EF4-FFF2-40B4-BE49-F238E27FC236}">
                <a16:creationId xmlns:a16="http://schemas.microsoft.com/office/drawing/2014/main" id="{203C70E7-5A8A-C248-A61C-F639B1480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1825" y="58420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55" name="Text Box 9">
            <a:extLst>
              <a:ext uri="{FF2B5EF4-FFF2-40B4-BE49-F238E27FC236}">
                <a16:creationId xmlns:a16="http://schemas.microsoft.com/office/drawing/2014/main" id="{89C33ADA-65FD-9B4D-8022-80DE4C1A3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9" y="6057901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1945</a:t>
            </a:r>
          </a:p>
        </p:txBody>
      </p:sp>
      <p:sp>
        <p:nvSpPr>
          <p:cNvPr id="27656" name="Line 10">
            <a:extLst>
              <a:ext uri="{FF2B5EF4-FFF2-40B4-BE49-F238E27FC236}">
                <a16:creationId xmlns:a16="http://schemas.microsoft.com/office/drawing/2014/main" id="{FC429AE4-557B-7D45-9293-7790DFD11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564" y="5338763"/>
            <a:ext cx="2174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57" name="Text Box 11">
            <a:extLst>
              <a:ext uri="{FF2B5EF4-FFF2-40B4-BE49-F238E27FC236}">
                <a16:creationId xmlns:a16="http://schemas.microsoft.com/office/drawing/2014/main" id="{75A36B76-37FF-D645-B240-A6893D71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1" y="5141914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60</a:t>
            </a:r>
          </a:p>
        </p:txBody>
      </p:sp>
      <p:sp>
        <p:nvSpPr>
          <p:cNvPr id="27658" name="Line 12">
            <a:extLst>
              <a:ext uri="{FF2B5EF4-FFF2-40B4-BE49-F238E27FC236}">
                <a16:creationId xmlns:a16="http://schemas.microsoft.com/office/drawing/2014/main" id="{0349087B-7C12-1E47-8C7F-50135D8E4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4350" y="58420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59" name="Text Box 13">
            <a:extLst>
              <a:ext uri="{FF2B5EF4-FFF2-40B4-BE49-F238E27FC236}">
                <a16:creationId xmlns:a16="http://schemas.microsoft.com/office/drawing/2014/main" id="{D9961FA3-F5D3-0A41-8093-683625063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1" y="6057901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1961</a:t>
            </a:r>
          </a:p>
        </p:txBody>
      </p:sp>
      <p:sp>
        <p:nvSpPr>
          <p:cNvPr id="27660" name="Line 14">
            <a:extLst>
              <a:ext uri="{FF2B5EF4-FFF2-40B4-BE49-F238E27FC236}">
                <a16:creationId xmlns:a16="http://schemas.microsoft.com/office/drawing/2014/main" id="{69657B3C-6CE8-134B-B0D0-06932E827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564" y="4672013"/>
            <a:ext cx="2174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61" name="Text Box 15">
            <a:extLst>
              <a:ext uri="{FF2B5EF4-FFF2-40B4-BE49-F238E27FC236}">
                <a16:creationId xmlns:a16="http://schemas.microsoft.com/office/drawing/2014/main" id="{21B1405D-55D7-7A44-8E24-9BDE2E48B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4475164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220</a:t>
            </a:r>
          </a:p>
        </p:txBody>
      </p:sp>
      <p:sp>
        <p:nvSpPr>
          <p:cNvPr id="27662" name="AutoShape 17">
            <a:extLst>
              <a:ext uri="{FF2B5EF4-FFF2-40B4-BE49-F238E27FC236}">
                <a16:creationId xmlns:a16="http://schemas.microsoft.com/office/drawing/2014/main" id="{CECF8AD6-7E10-B844-9245-F476A71C7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489" y="5194300"/>
            <a:ext cx="504825" cy="338138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663" name="AutoShape 18">
            <a:extLst>
              <a:ext uri="{FF2B5EF4-FFF2-40B4-BE49-F238E27FC236}">
                <a16:creationId xmlns:a16="http://schemas.microsoft.com/office/drawing/2014/main" id="{EB937882-0918-6E4E-824C-585D16917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989" y="4495800"/>
            <a:ext cx="504825" cy="338138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664" name="Line 19">
            <a:extLst>
              <a:ext uri="{FF2B5EF4-FFF2-40B4-BE49-F238E27FC236}">
                <a16:creationId xmlns:a16="http://schemas.microsoft.com/office/drawing/2014/main" id="{9EC713F0-C323-DE40-A901-716A19375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3313" y="58420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65" name="Text Box 20">
            <a:extLst>
              <a:ext uri="{FF2B5EF4-FFF2-40B4-BE49-F238E27FC236}">
                <a16:creationId xmlns:a16="http://schemas.microsoft.com/office/drawing/2014/main" id="{98A1E42D-DBCD-694D-9B19-D92430E60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288" y="6057901"/>
            <a:ext cx="595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/>
              <a:t>‘</a:t>
            </a:r>
            <a:r>
              <a:rPr lang="en-GB" altLang="en-CZ"/>
              <a:t>65</a:t>
            </a:r>
          </a:p>
        </p:txBody>
      </p:sp>
      <p:sp>
        <p:nvSpPr>
          <p:cNvPr id="27666" name="AutoShape 21">
            <a:extLst>
              <a:ext uri="{FF2B5EF4-FFF2-40B4-BE49-F238E27FC236}">
                <a16:creationId xmlns:a16="http://schemas.microsoft.com/office/drawing/2014/main" id="{7F0B8C79-7CAA-444B-95B8-CBE33B5C2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89" y="4137025"/>
            <a:ext cx="504825" cy="338138"/>
          </a:xfrm>
          <a:prstGeom prst="star4">
            <a:avLst>
              <a:gd name="adj" fmla="val 12500"/>
            </a:avLst>
          </a:prstGeom>
          <a:solidFill>
            <a:srgbClr val="1963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667" name="Line 24">
            <a:extLst>
              <a:ext uri="{FF2B5EF4-FFF2-40B4-BE49-F238E27FC236}">
                <a16:creationId xmlns:a16="http://schemas.microsoft.com/office/drawing/2014/main" id="{1BAF8C52-E2FB-514C-A909-0CC3B5C3D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8675" y="58420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68" name="Text Box 25">
            <a:extLst>
              <a:ext uri="{FF2B5EF4-FFF2-40B4-BE49-F238E27FC236}">
                <a16:creationId xmlns:a16="http://schemas.microsoft.com/office/drawing/2014/main" id="{13001053-4E9A-0E45-8BB3-D28ABF621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9" y="6057901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1973</a:t>
            </a:r>
          </a:p>
        </p:txBody>
      </p:sp>
      <p:sp>
        <p:nvSpPr>
          <p:cNvPr id="27669" name="Line 26">
            <a:extLst>
              <a:ext uri="{FF2B5EF4-FFF2-40B4-BE49-F238E27FC236}">
                <a16:creationId xmlns:a16="http://schemas.microsoft.com/office/drawing/2014/main" id="{AA773B41-B0AE-934A-BB3D-6C3465808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6675" y="3944938"/>
            <a:ext cx="217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70" name="Text Box 27">
            <a:extLst>
              <a:ext uri="{FF2B5EF4-FFF2-40B4-BE49-F238E27FC236}">
                <a16:creationId xmlns:a16="http://schemas.microsoft.com/office/drawing/2014/main" id="{48D9B577-81B5-D84D-9EF5-2816DBC6C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3" y="3748089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360</a:t>
            </a:r>
          </a:p>
        </p:txBody>
      </p:sp>
      <p:sp>
        <p:nvSpPr>
          <p:cNvPr id="27671" name="AutoShape 31">
            <a:extLst>
              <a:ext uri="{FF2B5EF4-FFF2-40B4-BE49-F238E27FC236}">
                <a16:creationId xmlns:a16="http://schemas.microsoft.com/office/drawing/2014/main" id="{2C319909-96A5-964A-84D7-738A7BF35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4" y="3687764"/>
            <a:ext cx="504825" cy="33813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672" name="Line 32">
            <a:extLst>
              <a:ext uri="{FF2B5EF4-FFF2-40B4-BE49-F238E27FC236}">
                <a16:creationId xmlns:a16="http://schemas.microsoft.com/office/drawing/2014/main" id="{8B5710C3-D8BC-3D47-BE12-C2474E18F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0838" y="58420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73" name="Text Box 33">
            <a:extLst>
              <a:ext uri="{FF2B5EF4-FFF2-40B4-BE49-F238E27FC236}">
                <a16:creationId xmlns:a16="http://schemas.microsoft.com/office/drawing/2014/main" id="{18F24468-9645-7145-9E78-DCF5B0CF6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1" y="6057901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1979</a:t>
            </a:r>
          </a:p>
        </p:txBody>
      </p:sp>
      <p:sp>
        <p:nvSpPr>
          <p:cNvPr id="27674" name="Line 34">
            <a:extLst>
              <a:ext uri="{FF2B5EF4-FFF2-40B4-BE49-F238E27FC236}">
                <a16:creationId xmlns:a16="http://schemas.microsoft.com/office/drawing/2014/main" id="{79052156-2944-E34A-A929-F010152A3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6675" y="3087688"/>
            <a:ext cx="217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75" name="Text Box 35">
            <a:extLst>
              <a:ext uri="{FF2B5EF4-FFF2-40B4-BE49-F238E27FC236}">
                <a16:creationId xmlns:a16="http://schemas.microsoft.com/office/drawing/2014/main" id="{35895866-AD10-414A-BE16-0E1200986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3" y="2890839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500</a:t>
            </a:r>
          </a:p>
        </p:txBody>
      </p:sp>
      <p:sp>
        <p:nvSpPr>
          <p:cNvPr id="27676" name="AutoShape 36">
            <a:extLst>
              <a:ext uri="{FF2B5EF4-FFF2-40B4-BE49-F238E27FC236}">
                <a16:creationId xmlns:a16="http://schemas.microsoft.com/office/drawing/2014/main" id="{0EA6809D-5796-F749-97F0-D4D519810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4" y="3127375"/>
            <a:ext cx="504825" cy="338138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677" name="Line 37">
            <a:extLst>
              <a:ext uri="{FF2B5EF4-FFF2-40B4-BE49-F238E27FC236}">
                <a16:creationId xmlns:a16="http://schemas.microsoft.com/office/drawing/2014/main" id="{2313843C-237C-AC47-8D89-D8FBEFC78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4425" y="58420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78" name="Text Box 38">
            <a:extLst>
              <a:ext uri="{FF2B5EF4-FFF2-40B4-BE49-F238E27FC236}">
                <a16:creationId xmlns:a16="http://schemas.microsoft.com/office/drawing/2014/main" id="{16BCA4DE-814E-024B-80C2-30C88547C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9" y="6057901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1987</a:t>
            </a:r>
          </a:p>
        </p:txBody>
      </p:sp>
      <p:sp>
        <p:nvSpPr>
          <p:cNvPr id="27679" name="Line 39">
            <a:extLst>
              <a:ext uri="{FF2B5EF4-FFF2-40B4-BE49-F238E27FC236}">
                <a16:creationId xmlns:a16="http://schemas.microsoft.com/office/drawing/2014/main" id="{FA654D82-A0B3-CC47-A73E-1D08CFA0E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3975" y="2400300"/>
            <a:ext cx="217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80" name="Text Box 40">
            <a:extLst>
              <a:ext uri="{FF2B5EF4-FFF2-40B4-BE49-F238E27FC236}">
                <a16:creationId xmlns:a16="http://schemas.microsoft.com/office/drawing/2014/main" id="{EAE89F44-E1B4-7144-B33E-0003E1532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3" y="2203451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600</a:t>
            </a:r>
          </a:p>
        </p:txBody>
      </p:sp>
      <p:sp>
        <p:nvSpPr>
          <p:cNvPr id="27681" name="AutoShape 41">
            <a:extLst>
              <a:ext uri="{FF2B5EF4-FFF2-40B4-BE49-F238E27FC236}">
                <a16:creationId xmlns:a16="http://schemas.microsoft.com/office/drawing/2014/main" id="{01B522F0-4171-8541-8EFF-7B82E4E70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176" y="2601914"/>
            <a:ext cx="504825" cy="33813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682" name="Line 42">
            <a:extLst>
              <a:ext uri="{FF2B5EF4-FFF2-40B4-BE49-F238E27FC236}">
                <a16:creationId xmlns:a16="http://schemas.microsoft.com/office/drawing/2014/main" id="{6A53EA7E-16B8-6646-8F07-1E9AFBECA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8038" y="58420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83" name="Text Box 43">
            <a:extLst>
              <a:ext uri="{FF2B5EF4-FFF2-40B4-BE49-F238E27FC236}">
                <a16:creationId xmlns:a16="http://schemas.microsoft.com/office/drawing/2014/main" id="{8D0ACB10-38AF-F245-9738-595B93522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1" y="6057901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/>
              <a:t>‘</a:t>
            </a:r>
            <a:r>
              <a:rPr lang="en-GB" altLang="en-CZ"/>
              <a:t>92</a:t>
            </a:r>
          </a:p>
        </p:txBody>
      </p:sp>
      <p:sp>
        <p:nvSpPr>
          <p:cNvPr id="27684" name="AutoShape 44">
            <a:extLst>
              <a:ext uri="{FF2B5EF4-FFF2-40B4-BE49-F238E27FC236}">
                <a16:creationId xmlns:a16="http://schemas.microsoft.com/office/drawing/2014/main" id="{882A50BB-7FC2-E248-AD30-38815423B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1" y="2170114"/>
            <a:ext cx="504825" cy="33813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685" name="Line 45">
            <a:extLst>
              <a:ext uri="{FF2B5EF4-FFF2-40B4-BE49-F238E27FC236}">
                <a16:creationId xmlns:a16="http://schemas.microsoft.com/office/drawing/2014/main" id="{4AB783A5-4CF2-D34C-A989-B3AC94B98F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564" y="2006600"/>
            <a:ext cx="2174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86" name="Text Box 46">
            <a:extLst>
              <a:ext uri="{FF2B5EF4-FFF2-40B4-BE49-F238E27FC236}">
                <a16:creationId xmlns:a16="http://schemas.microsoft.com/office/drawing/2014/main" id="{8781F15E-E626-4146-AB3A-E5D6F300B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1809751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750</a:t>
            </a:r>
          </a:p>
        </p:txBody>
      </p:sp>
      <p:sp>
        <p:nvSpPr>
          <p:cNvPr id="27687" name="Line 47">
            <a:extLst>
              <a:ext uri="{FF2B5EF4-FFF2-40B4-BE49-F238E27FC236}">
                <a16:creationId xmlns:a16="http://schemas.microsoft.com/office/drawing/2014/main" id="{2D18E849-ACDC-E74D-99CC-0A68F43874EB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7900" y="584200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88" name="AutoShape 49">
            <a:extLst>
              <a:ext uri="{FF2B5EF4-FFF2-40B4-BE49-F238E27FC236}">
                <a16:creationId xmlns:a16="http://schemas.microsoft.com/office/drawing/2014/main" id="{9F35F556-ADC4-6844-A389-9C303136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4664" y="1401764"/>
            <a:ext cx="504825" cy="33813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689" name="Line 51">
            <a:extLst>
              <a:ext uri="{FF2B5EF4-FFF2-40B4-BE49-F238E27FC236}">
                <a16:creationId xmlns:a16="http://schemas.microsoft.com/office/drawing/2014/main" id="{92E07E9B-1E3B-1843-AC59-C3D0EA439A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564" y="1279525"/>
            <a:ext cx="2174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90" name="Text Box 52">
            <a:extLst>
              <a:ext uri="{FF2B5EF4-FFF2-40B4-BE49-F238E27FC236}">
                <a16:creationId xmlns:a16="http://schemas.microsoft.com/office/drawing/2014/main" id="{E02445B8-BB86-D94D-BE7E-9DF23B1C5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6" y="1082676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1000</a:t>
            </a:r>
          </a:p>
        </p:txBody>
      </p:sp>
      <p:sp>
        <p:nvSpPr>
          <p:cNvPr id="27691" name="Line 42">
            <a:extLst>
              <a:ext uri="{FF2B5EF4-FFF2-40B4-BE49-F238E27FC236}">
                <a16:creationId xmlns:a16="http://schemas.microsoft.com/office/drawing/2014/main" id="{E8264762-8D8B-3D4E-8E82-4E4C0BBAA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3338" y="583565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92" name="Text Box 43">
            <a:extLst>
              <a:ext uri="{FF2B5EF4-FFF2-40B4-BE49-F238E27FC236}">
                <a16:creationId xmlns:a16="http://schemas.microsoft.com/office/drawing/2014/main" id="{22188F25-AAC6-3D47-B455-A65327F46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1" y="6057901"/>
            <a:ext cx="766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  </a:t>
            </a:r>
            <a:r>
              <a:rPr lang="en-GB" altLang="en-US"/>
              <a:t>‘</a:t>
            </a:r>
            <a:r>
              <a:rPr lang="en-GB" altLang="en-CZ"/>
              <a:t>97</a:t>
            </a:r>
          </a:p>
        </p:txBody>
      </p:sp>
      <p:sp>
        <p:nvSpPr>
          <p:cNvPr id="27693" name="Line 42">
            <a:extLst>
              <a:ext uri="{FF2B5EF4-FFF2-40B4-BE49-F238E27FC236}">
                <a16:creationId xmlns:a16="http://schemas.microsoft.com/office/drawing/2014/main" id="{EF65D4E0-F360-4A40-AC95-008AD7723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3713" y="584835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94" name="Text Box 43">
            <a:extLst>
              <a:ext uri="{FF2B5EF4-FFF2-40B4-BE49-F238E27FC236}">
                <a16:creationId xmlns:a16="http://schemas.microsoft.com/office/drawing/2014/main" id="{FF40E36A-2258-524E-8540-2BFB864AE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6" y="6057901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2000</a:t>
            </a:r>
          </a:p>
        </p:txBody>
      </p:sp>
      <p:sp>
        <p:nvSpPr>
          <p:cNvPr id="27695" name="Line 19">
            <a:extLst>
              <a:ext uri="{FF2B5EF4-FFF2-40B4-BE49-F238E27FC236}">
                <a16:creationId xmlns:a16="http://schemas.microsoft.com/office/drawing/2014/main" id="{C5DAB936-93AC-9E41-A074-AEA137D396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1150" y="5848350"/>
            <a:ext cx="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Z"/>
          </a:p>
        </p:txBody>
      </p:sp>
      <p:sp>
        <p:nvSpPr>
          <p:cNvPr id="27696" name="Text Box 20">
            <a:extLst>
              <a:ext uri="{FF2B5EF4-FFF2-40B4-BE49-F238E27FC236}">
                <a16:creationId xmlns:a16="http://schemas.microsoft.com/office/drawing/2014/main" id="{8E627CE9-3A4D-BD48-8902-30B714CC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6057901"/>
            <a:ext cx="766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  </a:t>
            </a:r>
            <a:r>
              <a:rPr lang="en-GB" altLang="en-US"/>
              <a:t>‘</a:t>
            </a:r>
            <a:r>
              <a:rPr lang="en-GB" altLang="en-CZ"/>
              <a:t>68</a:t>
            </a:r>
          </a:p>
        </p:txBody>
      </p:sp>
      <p:sp>
        <p:nvSpPr>
          <p:cNvPr id="27697" name="Text Box 23">
            <a:extLst>
              <a:ext uri="{FF2B5EF4-FFF2-40B4-BE49-F238E27FC236}">
                <a16:creationId xmlns:a16="http://schemas.microsoft.com/office/drawing/2014/main" id="{CE8CD623-341F-BB43-9EE9-E45C6AD6B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5" y="482601"/>
            <a:ext cx="167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CA" altLang="en-CZ"/>
              <a:t>decoupling</a:t>
            </a:r>
          </a:p>
          <a:p>
            <a:pPr eaLnBrk="1" hangingPunct="1"/>
            <a:endParaRPr lang="fr-CA" altLang="en-CZ"/>
          </a:p>
        </p:txBody>
      </p:sp>
      <p:sp>
        <p:nvSpPr>
          <p:cNvPr id="27698" name="Text Box 23">
            <a:extLst>
              <a:ext uri="{FF2B5EF4-FFF2-40B4-BE49-F238E27FC236}">
                <a16:creationId xmlns:a16="http://schemas.microsoft.com/office/drawing/2014/main" id="{6967C34A-0EEF-FD40-8F5A-F3C9CC66E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6" y="2692401"/>
            <a:ext cx="167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CA" altLang="en-CZ"/>
              <a:t>decoupling</a:t>
            </a:r>
          </a:p>
        </p:txBody>
      </p:sp>
      <p:sp>
        <p:nvSpPr>
          <p:cNvPr id="27699" name="Text Box 23">
            <a:extLst>
              <a:ext uri="{FF2B5EF4-FFF2-40B4-BE49-F238E27FC236}">
                <a16:creationId xmlns:a16="http://schemas.microsoft.com/office/drawing/2014/main" id="{3A34B52D-52D7-F645-B1BE-824C533B7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6" y="787401"/>
            <a:ext cx="1249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TROSY</a:t>
            </a:r>
          </a:p>
        </p:txBody>
      </p:sp>
      <p:sp>
        <p:nvSpPr>
          <p:cNvPr id="27700" name="AutoShape 17">
            <a:extLst>
              <a:ext uri="{FF2B5EF4-FFF2-40B4-BE49-F238E27FC236}">
                <a16:creationId xmlns:a16="http://schemas.microsoft.com/office/drawing/2014/main" id="{325A38D2-155E-534E-80C3-062F04CE0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4" y="3905250"/>
            <a:ext cx="504825" cy="33813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701" name="AutoShape 17">
            <a:extLst>
              <a:ext uri="{FF2B5EF4-FFF2-40B4-BE49-F238E27FC236}">
                <a16:creationId xmlns:a16="http://schemas.microsoft.com/office/drawing/2014/main" id="{3D354FA4-9F8F-E84C-B4C7-CC7991815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1" y="1887539"/>
            <a:ext cx="504825" cy="338137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27702" name="AutoShape 17">
            <a:extLst>
              <a:ext uri="{FF2B5EF4-FFF2-40B4-BE49-F238E27FC236}">
                <a16:creationId xmlns:a16="http://schemas.microsoft.com/office/drawing/2014/main" id="{B321387B-38D4-FA45-8F0C-53AF565D9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6" y="1630364"/>
            <a:ext cx="504825" cy="338137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pic>
        <p:nvPicPr>
          <p:cNvPr id="27703" name="Picture 5">
            <a:extLst>
              <a:ext uri="{FF2B5EF4-FFF2-40B4-BE49-F238E27FC236}">
                <a16:creationId xmlns:a16="http://schemas.microsoft.com/office/drawing/2014/main" id="{42287295-EB6A-F14E-9495-C5CDE40F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449763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04" name="Text Box 23">
            <a:extLst>
              <a:ext uri="{FF2B5EF4-FFF2-40B4-BE49-F238E27FC236}">
                <a16:creationId xmlns:a16="http://schemas.microsoft.com/office/drawing/2014/main" id="{FD61CBBA-A48C-6C45-86F7-AB35AABC7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9" y="3230563"/>
            <a:ext cx="1633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CZ"/>
              <a:t>FT and nD</a:t>
            </a:r>
          </a:p>
        </p:txBody>
      </p:sp>
      <p:sp>
        <p:nvSpPr>
          <p:cNvPr id="27705" name="Text Box 23">
            <a:extLst>
              <a:ext uri="{FF2B5EF4-FFF2-40B4-BE49-F238E27FC236}">
                <a16:creationId xmlns:a16="http://schemas.microsoft.com/office/drawing/2014/main" id="{9A84206F-0639-AA43-9D1B-EFCEDC685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343" y="1477964"/>
            <a:ext cx="19087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CZ"/>
              <a:t>DNP in high </a:t>
            </a:r>
          </a:p>
          <a:p>
            <a:pPr algn="ctr" eaLnBrk="1" hangingPunct="1"/>
            <a:r>
              <a:rPr lang="en-GB" altLang="en-CZ"/>
              <a:t>fields</a:t>
            </a:r>
          </a:p>
        </p:txBody>
      </p:sp>
      <p:sp>
        <p:nvSpPr>
          <p:cNvPr id="142" name="AutoShape 44">
            <a:extLst>
              <a:ext uri="{FF2B5EF4-FFF2-40B4-BE49-F238E27FC236}">
                <a16:creationId xmlns:a16="http://schemas.microsoft.com/office/drawing/2014/main" id="{FC4E131F-218D-734E-A880-392BCDDE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1" y="2011364"/>
            <a:ext cx="504825" cy="338137"/>
          </a:xfrm>
          <a:prstGeom prst="star4">
            <a:avLst>
              <a:gd name="adj" fmla="val 12500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44" name="AutoShape 44">
            <a:extLst>
              <a:ext uri="{FF2B5EF4-FFF2-40B4-BE49-F238E27FC236}">
                <a16:creationId xmlns:a16="http://schemas.microsoft.com/office/drawing/2014/main" id="{C0E03EC7-0AB9-1240-89A4-CEF6A30C1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451" y="1520825"/>
            <a:ext cx="504825" cy="338138"/>
          </a:xfrm>
          <a:prstGeom prst="star4">
            <a:avLst>
              <a:gd name="adj" fmla="val 12500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45" name="Arc 144">
            <a:extLst>
              <a:ext uri="{FF2B5EF4-FFF2-40B4-BE49-F238E27FC236}">
                <a16:creationId xmlns:a16="http://schemas.microsoft.com/office/drawing/2014/main" id="{77E1D100-6043-2944-B9ED-FE4F2E035836}"/>
              </a:ext>
            </a:extLst>
          </p:cNvPr>
          <p:cNvSpPr>
            <a:spLocks/>
          </p:cNvSpPr>
          <p:nvPr/>
        </p:nvSpPr>
        <p:spPr bwMode="auto">
          <a:xfrm rot="7560000">
            <a:off x="8340725" y="1344613"/>
            <a:ext cx="1447800" cy="533400"/>
          </a:xfrm>
          <a:custGeom>
            <a:avLst/>
            <a:gdLst>
              <a:gd name="T0" fmla="*/ 723900 w 1447800"/>
              <a:gd name="T1" fmla="*/ 0 h 533400"/>
              <a:gd name="T2" fmla="*/ 1447800 w 1447800"/>
              <a:gd name="T3" fmla="*/ 266700 h 5334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7800" h="533400" stroke="0">
                <a:moveTo>
                  <a:pt x="723900" y="0"/>
                </a:moveTo>
                <a:cubicBezTo>
                  <a:pt x="1123699" y="0"/>
                  <a:pt x="1447800" y="119406"/>
                  <a:pt x="1447800" y="266700"/>
                </a:cubicBezTo>
                <a:lnTo>
                  <a:pt x="723900" y="266700"/>
                </a:lnTo>
                <a:lnTo>
                  <a:pt x="723900" y="0"/>
                </a:lnTo>
                <a:close/>
              </a:path>
              <a:path w="1447800" h="533400" fill="none">
                <a:moveTo>
                  <a:pt x="723900" y="0"/>
                </a:moveTo>
                <a:cubicBezTo>
                  <a:pt x="1123699" y="0"/>
                  <a:pt x="1447800" y="119406"/>
                  <a:pt x="1447800" y="266700"/>
                </a:cubicBezTo>
              </a:path>
            </a:pathLst>
          </a:custGeom>
          <a:noFill/>
          <a:ln w="25400" cap="flat" cmpd="sng">
            <a:solidFill>
              <a:srgbClr val="000090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CZ"/>
          </a:p>
        </p:txBody>
      </p:sp>
      <p:sp>
        <p:nvSpPr>
          <p:cNvPr id="27709" name="AutoShape 21">
            <a:extLst>
              <a:ext uri="{FF2B5EF4-FFF2-40B4-BE49-F238E27FC236}">
                <a16:creationId xmlns:a16="http://schemas.microsoft.com/office/drawing/2014/main" id="{19E4D1CA-24A3-AE43-94DB-66B77AE0C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51" y="3535364"/>
            <a:ext cx="504825" cy="338137"/>
          </a:xfrm>
          <a:prstGeom prst="star4">
            <a:avLst>
              <a:gd name="adj" fmla="val 12500"/>
            </a:avLst>
          </a:prstGeom>
          <a:solidFill>
            <a:srgbClr val="1963B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Z" sz="1800"/>
          </a:p>
        </p:txBody>
      </p:sp>
      <p:sp>
        <p:nvSpPr>
          <p:cNvPr id="149" name="Arc 148">
            <a:extLst>
              <a:ext uri="{FF2B5EF4-FFF2-40B4-BE49-F238E27FC236}">
                <a16:creationId xmlns:a16="http://schemas.microsoft.com/office/drawing/2014/main" id="{B2ADBC85-9170-F742-A66F-E3C8CB428A53}"/>
              </a:ext>
            </a:extLst>
          </p:cNvPr>
          <p:cNvSpPr>
            <a:spLocks/>
          </p:cNvSpPr>
          <p:nvPr/>
        </p:nvSpPr>
        <p:spPr bwMode="auto">
          <a:xfrm rot="7560000">
            <a:off x="4826795" y="3431382"/>
            <a:ext cx="1309687" cy="857250"/>
          </a:xfrm>
          <a:custGeom>
            <a:avLst/>
            <a:gdLst>
              <a:gd name="T0" fmla="*/ 219426 w 1309687"/>
              <a:gd name="T1" fmla="*/ 108478 h 857250"/>
              <a:gd name="T2" fmla="*/ 798777 w 1309687"/>
              <a:gd name="T3" fmla="*/ 10482 h 857250"/>
              <a:gd name="T4" fmla="*/ 1309044 w 1309687"/>
              <a:gd name="T5" fmla="*/ 447622 h 8572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09687" h="857250" stroke="0">
                <a:moveTo>
                  <a:pt x="219426" y="108478"/>
                </a:moveTo>
                <a:cubicBezTo>
                  <a:pt x="377117" y="16593"/>
                  <a:pt x="592817" y="-19892"/>
                  <a:pt x="798777" y="10482"/>
                </a:cubicBezTo>
                <a:cubicBezTo>
                  <a:pt x="1108137" y="56105"/>
                  <a:pt x="1323099" y="240260"/>
                  <a:pt x="1309044" y="447622"/>
                </a:cubicBezTo>
                <a:lnTo>
                  <a:pt x="654844" y="428625"/>
                </a:lnTo>
                <a:lnTo>
                  <a:pt x="219426" y="108478"/>
                </a:lnTo>
                <a:close/>
              </a:path>
              <a:path w="1309687" h="857250" fill="none">
                <a:moveTo>
                  <a:pt x="219426" y="108478"/>
                </a:moveTo>
                <a:cubicBezTo>
                  <a:pt x="377117" y="16593"/>
                  <a:pt x="592817" y="-19892"/>
                  <a:pt x="798777" y="10482"/>
                </a:cubicBezTo>
                <a:cubicBezTo>
                  <a:pt x="1108137" y="56105"/>
                  <a:pt x="1323099" y="240260"/>
                  <a:pt x="1309044" y="447622"/>
                </a:cubicBezTo>
              </a:path>
            </a:pathLst>
          </a:custGeom>
          <a:noFill/>
          <a:ln w="25400" cap="flat" cmpd="sng">
            <a:solidFill>
              <a:srgbClr val="000090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CZ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303FE5-866A-2448-88C9-D8DFD8C87AE5}"/>
              </a:ext>
            </a:extLst>
          </p:cNvPr>
          <p:cNvCxnSpPr/>
          <p:nvPr/>
        </p:nvCxnSpPr>
        <p:spPr>
          <a:xfrm flipH="1">
            <a:off x="3389313" y="5194301"/>
            <a:ext cx="2900362" cy="14446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E35310F-BBA1-FA47-81A7-A3B165BB91C6}"/>
              </a:ext>
            </a:extLst>
          </p:cNvPr>
          <p:cNvCxnSpPr>
            <a:stCxn id="27704" idx="2"/>
          </p:cNvCxnSpPr>
          <p:nvPr/>
        </p:nvCxnSpPr>
        <p:spPr>
          <a:xfrm>
            <a:off x="3871913" y="3692526"/>
            <a:ext cx="958850" cy="59372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78D8E8A-2AE9-5741-B05E-87674CA1A43C}"/>
              </a:ext>
            </a:extLst>
          </p:cNvPr>
          <p:cNvCxnSpPr>
            <a:endCxn id="27700" idx="0"/>
          </p:cNvCxnSpPr>
          <p:nvPr/>
        </p:nvCxnSpPr>
        <p:spPr>
          <a:xfrm>
            <a:off x="5189539" y="3078164"/>
            <a:ext cx="84137" cy="82708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6930969-7FF5-E04B-858A-26631B20F87D}"/>
              </a:ext>
            </a:extLst>
          </p:cNvPr>
          <p:cNvCxnSpPr/>
          <p:nvPr/>
        </p:nvCxnSpPr>
        <p:spPr>
          <a:xfrm>
            <a:off x="6670675" y="1968501"/>
            <a:ext cx="1600200" cy="20161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6FF4EF3-8755-8C4A-A7FB-E03010FBD382}"/>
              </a:ext>
            </a:extLst>
          </p:cNvPr>
          <p:cNvCxnSpPr/>
          <p:nvPr/>
        </p:nvCxnSpPr>
        <p:spPr>
          <a:xfrm>
            <a:off x="7143751" y="1209676"/>
            <a:ext cx="1508125" cy="79692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05F5B24-3ED5-184C-95AE-294AC32F338E}"/>
              </a:ext>
            </a:extLst>
          </p:cNvPr>
          <p:cNvCxnSpPr/>
          <p:nvPr/>
        </p:nvCxnSpPr>
        <p:spPr>
          <a:xfrm>
            <a:off x="8794751" y="874714"/>
            <a:ext cx="187325" cy="86518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717" name="Picture 19" descr="1GHz_Bruker.jpg">
            <a:extLst>
              <a:ext uri="{FF2B5EF4-FFF2-40B4-BE49-F238E27FC236}">
                <a16:creationId xmlns:a16="http://schemas.microsoft.com/office/drawing/2014/main" id="{8D1ABEAB-805F-CC4D-9DEA-A7C3BB674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>
            <a:fillRect/>
          </a:stretch>
        </p:blipFill>
        <p:spPr bwMode="auto">
          <a:xfrm>
            <a:off x="8270876" y="2692400"/>
            <a:ext cx="22399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F0A7BFC-EDDB-B14C-BF89-E370251096A4}"/>
              </a:ext>
            </a:extLst>
          </p:cNvPr>
          <p:cNvCxnSpPr>
            <a:endCxn id="27688" idx="2"/>
          </p:cNvCxnSpPr>
          <p:nvPr/>
        </p:nvCxnSpPr>
        <p:spPr>
          <a:xfrm flipV="1">
            <a:off x="9309101" y="1739900"/>
            <a:ext cx="307975" cy="200818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19" name="TextBox 24">
            <a:extLst>
              <a:ext uri="{FF2B5EF4-FFF2-40B4-BE49-F238E27FC236}">
                <a16:creationId xmlns:a16="http://schemas.microsoft.com/office/drawing/2014/main" id="{B86E741E-F653-BC45-8E12-DBDEC6C23AC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06400" y="3003551"/>
            <a:ext cx="4335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/>
              <a:t>Spectrometer Frequency [Hz]</a:t>
            </a:r>
          </a:p>
        </p:txBody>
      </p:sp>
      <p:sp>
        <p:nvSpPr>
          <p:cNvPr id="27720" name="TextBox 25">
            <a:extLst>
              <a:ext uri="{FF2B5EF4-FFF2-40B4-BE49-F238E27FC236}">
                <a16:creationId xmlns:a16="http://schemas.microsoft.com/office/drawing/2014/main" id="{BC629E1E-D4D9-0E41-B45D-A9F845097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988" y="6335714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CZ"/>
              <a:t>Time [year]</a:t>
            </a:r>
          </a:p>
        </p:txBody>
      </p:sp>
    </p:spTree>
    <p:extLst>
      <p:ext uri="{BB962C8B-B14F-4D97-AF65-F5344CB8AC3E}">
        <p14:creationId xmlns:p14="http://schemas.microsoft.com/office/powerpoint/2010/main" val="97564307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7695F4-115B-894E-9BC9-9AB70B6C637D}"/>
              </a:ext>
            </a:extLst>
          </p:cNvPr>
          <p:cNvSpPr txBox="1"/>
          <p:nvPr/>
        </p:nvSpPr>
        <p:spPr>
          <a:xfrm>
            <a:off x="1981200" y="533401"/>
            <a:ext cx="8382000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Quench</a:t>
            </a:r>
          </a:p>
          <a:p>
            <a:pPr>
              <a:defRPr/>
            </a:pPr>
            <a:endParaRPr lang="en-US" sz="16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abnormal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termination of magnet operation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Occurs when part of the superconducting coil enters the normal (resistive) state. 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can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occur</a:t>
            </a:r>
          </a:p>
          <a:p>
            <a:pPr>
              <a:defRPr/>
            </a:pPr>
            <a:endParaRPr lang="en-US" sz="12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00050" indent="-400050">
              <a:buFontTx/>
              <a:buAutoNum type="romanLcParenR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because the field inside the magnet is too large </a:t>
            </a:r>
          </a:p>
          <a:p>
            <a:pPr marL="400050" indent="-400050">
              <a:buFontTx/>
              <a:buAutoNum type="romanLcParenR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rate of change of field is too large (causing eddy currents and resultant heating in the copper support matrix)</a:t>
            </a:r>
          </a:p>
          <a:p>
            <a:pPr marL="400050" indent="-400050">
              <a:buFontTx/>
              <a:buAutoNum type="romanLcParenR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 a combination of the two. </a:t>
            </a:r>
          </a:p>
          <a:p>
            <a:pPr marL="400050" indent="-400050">
              <a:buFontTx/>
              <a:buAutoNum type="romanLcParenR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defect in the magnet can cause a quench.</a:t>
            </a:r>
          </a:p>
          <a:p>
            <a:pPr marL="400050" indent="-400050">
              <a:buFontTx/>
              <a:buAutoNum type="romanLcParenR"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00050" indent="-400050">
              <a:buFontTx/>
              <a:buAutoNum type="romanLcParenR"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MOVIE: https://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www.youtube.com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watch?v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=d-G3Kg-7n_M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6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6914430-0-large">
            <a:extLst>
              <a:ext uri="{FF2B5EF4-FFF2-40B4-BE49-F238E27FC236}">
                <a16:creationId xmlns:a16="http://schemas.microsoft.com/office/drawing/2014/main" id="{5DE4B6EE-CB1D-294C-B671-557676F7C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2590800"/>
            <a:ext cx="29384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probe">
            <a:extLst>
              <a:ext uri="{FF2B5EF4-FFF2-40B4-BE49-F238E27FC236}">
                <a16:creationId xmlns:a16="http://schemas.microsoft.com/office/drawing/2014/main" id="{4178D94A-2A13-B44F-847F-1E882A094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2" b="23967"/>
          <a:stretch>
            <a:fillRect/>
          </a:stretch>
        </p:blipFill>
        <p:spPr bwMode="auto">
          <a:xfrm>
            <a:off x="1905000" y="990600"/>
            <a:ext cx="453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probe4">
            <a:extLst>
              <a:ext uri="{FF2B5EF4-FFF2-40B4-BE49-F238E27FC236}">
                <a16:creationId xmlns:a16="http://schemas.microsoft.com/office/drawing/2014/main" id="{2742798F-0C68-1E41-94DC-B778632AD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1" b="23404"/>
          <a:stretch>
            <a:fillRect/>
          </a:stretch>
        </p:blipFill>
        <p:spPr bwMode="auto">
          <a:xfrm>
            <a:off x="2209800" y="2590800"/>
            <a:ext cx="39766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probe5">
            <a:extLst>
              <a:ext uri="{FF2B5EF4-FFF2-40B4-BE49-F238E27FC236}">
                <a16:creationId xmlns:a16="http://schemas.microsoft.com/office/drawing/2014/main" id="{E1379D3F-3387-6148-A9F6-00E5D3D3E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1" b="21461"/>
          <a:stretch>
            <a:fillRect/>
          </a:stretch>
        </p:blipFill>
        <p:spPr bwMode="auto">
          <a:xfrm>
            <a:off x="1828800" y="4419600"/>
            <a:ext cx="5557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Text Box 6">
            <a:extLst>
              <a:ext uri="{FF2B5EF4-FFF2-40B4-BE49-F238E27FC236}">
                <a16:creationId xmlns:a16="http://schemas.microsoft.com/office/drawing/2014/main" id="{EBB08932-336F-B346-8B5A-7C73391F3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739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NMR Probe(head)</a:t>
            </a:r>
            <a:endParaRPr lang="cs-CZ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30726" name="Picture 7" descr="LRC">
            <a:extLst>
              <a:ext uri="{FF2B5EF4-FFF2-40B4-BE49-F238E27FC236}">
                <a16:creationId xmlns:a16="http://schemas.microsoft.com/office/drawing/2014/main" id="{7675C0D8-0DE1-5F4E-BC1D-91AA16D3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3401"/>
            <a:ext cx="33528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Line 8">
            <a:extLst>
              <a:ext uri="{FF2B5EF4-FFF2-40B4-BE49-F238E27FC236}">
                <a16:creationId xmlns:a16="http://schemas.microsoft.com/office/drawing/2014/main" id="{C3C2A4C4-30C9-D64B-9BBF-1C1A3E6BEF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1905000"/>
            <a:ext cx="464820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1801" name="Line 9">
            <a:extLst>
              <a:ext uri="{FF2B5EF4-FFF2-40B4-BE49-F238E27FC236}">
                <a16:creationId xmlns:a16="http://schemas.microsoft.com/office/drawing/2014/main" id="{6EDA0579-4E6F-D245-8056-B61F191B9E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1066800"/>
            <a:ext cx="41910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1802" name="Line 10">
            <a:extLst>
              <a:ext uri="{FF2B5EF4-FFF2-40B4-BE49-F238E27FC236}">
                <a16:creationId xmlns:a16="http://schemas.microsoft.com/office/drawing/2014/main" id="{3C2D0897-2B32-0948-A271-D35834EAE6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1828800"/>
            <a:ext cx="4419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34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2">
            <a:extLst>
              <a:ext uri="{FF2B5EF4-FFF2-40B4-BE49-F238E27FC236}">
                <a16:creationId xmlns:a16="http://schemas.microsoft.com/office/drawing/2014/main" id="{144CEBD9-9FB4-1A4F-AB42-5019FAEEAF55}"/>
              </a:ext>
            </a:extLst>
          </p:cNvPr>
          <p:cNvGrpSpPr>
            <a:grpSpLocks/>
          </p:cNvGrpSpPr>
          <p:nvPr/>
        </p:nvGrpSpPr>
        <p:grpSpPr bwMode="auto">
          <a:xfrm>
            <a:off x="3352801" y="1752600"/>
            <a:ext cx="5292725" cy="3970338"/>
            <a:chOff x="1152" y="1104"/>
            <a:chExt cx="3334" cy="2501"/>
          </a:xfrm>
        </p:grpSpPr>
        <p:pic>
          <p:nvPicPr>
            <p:cNvPr id="31753" name="Picture 3" descr="console">
              <a:extLst>
                <a:ext uri="{FF2B5EF4-FFF2-40B4-BE49-F238E27FC236}">
                  <a16:creationId xmlns:a16="http://schemas.microsoft.com/office/drawing/2014/main" id="{4C2C161B-9F02-8B4F-82B5-4AB593AC9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104"/>
              <a:ext cx="3334" cy="2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0" name="Rectangle 4">
              <a:extLst>
                <a:ext uri="{FF2B5EF4-FFF2-40B4-BE49-F238E27FC236}">
                  <a16:creationId xmlns:a16="http://schemas.microsoft.com/office/drawing/2014/main" id="{82DA4C88-30FF-C143-A2EF-03A7B3D3A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680"/>
              <a:ext cx="1056" cy="624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62821" name="Rectangle 5">
              <a:extLst>
                <a:ext uri="{FF2B5EF4-FFF2-40B4-BE49-F238E27FC236}">
                  <a16:creationId xmlns:a16="http://schemas.microsoft.com/office/drawing/2014/main" id="{1B5531A1-4486-D24C-9773-034BF5BC0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352"/>
              <a:ext cx="960" cy="4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62822" name="Rectangle 6">
              <a:extLst>
                <a:ext uri="{FF2B5EF4-FFF2-40B4-BE49-F238E27FC236}">
                  <a16:creationId xmlns:a16="http://schemas.microsoft.com/office/drawing/2014/main" id="{973B7205-6C90-AC47-8544-D081938F5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928"/>
              <a:ext cx="912" cy="4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62823" name="Rectangle 7">
              <a:extLst>
                <a:ext uri="{FF2B5EF4-FFF2-40B4-BE49-F238E27FC236}">
                  <a16:creationId xmlns:a16="http://schemas.microsoft.com/office/drawing/2014/main" id="{EA4EB3B6-C969-2B48-8038-DC8236639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640"/>
              <a:ext cx="912" cy="81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62824" name="Rectangle 8">
              <a:extLst>
                <a:ext uri="{FF2B5EF4-FFF2-40B4-BE49-F238E27FC236}">
                  <a16:creationId xmlns:a16="http://schemas.microsoft.com/office/drawing/2014/main" id="{33D0F045-9FEC-784C-BC52-330EDC106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016"/>
              <a:ext cx="912" cy="57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62825" name="Rectangle 9">
              <a:extLst>
                <a:ext uri="{FF2B5EF4-FFF2-40B4-BE49-F238E27FC236}">
                  <a16:creationId xmlns:a16="http://schemas.microsoft.com/office/drawing/2014/main" id="{49A89161-9D19-0446-9C24-3AFFDB692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48"/>
              <a:ext cx="1008" cy="72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62826" name="Text Box 10">
            <a:extLst>
              <a:ext uri="{FF2B5EF4-FFF2-40B4-BE49-F238E27FC236}">
                <a16:creationId xmlns:a16="http://schemas.microsoft.com/office/drawing/2014/main" id="{364C3908-CB7A-5B43-8F2F-FFCD8B9DD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"/>
            <a:ext cx="830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Spectrometer</a:t>
            </a:r>
            <a:endParaRPr lang="cs-CZ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2827" name="Text Box 11">
            <a:extLst>
              <a:ext uri="{FF2B5EF4-FFF2-40B4-BE49-F238E27FC236}">
                <a16:creationId xmlns:a16="http://schemas.microsoft.com/office/drawing/2014/main" id="{A5BE32F0-0102-CB47-8D03-B97F1476C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43201"/>
            <a:ext cx="16764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CBU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Arial" charset="0"/>
                <a:ea typeface="ＭＳ Ｐゴシック" charset="0"/>
              </a:rPr>
              <a:t>Control board unit</a:t>
            </a:r>
            <a:endParaRPr lang="cs-CZ" sz="1600" b="1">
              <a:latin typeface="Arial" charset="0"/>
              <a:ea typeface="ＭＳ Ｐゴシック" charset="0"/>
            </a:endParaRPr>
          </a:p>
        </p:txBody>
      </p:sp>
      <p:sp>
        <p:nvSpPr>
          <p:cNvPr id="162828" name="Text Box 12">
            <a:extLst>
              <a:ext uri="{FF2B5EF4-FFF2-40B4-BE49-F238E27FC236}">
                <a16:creationId xmlns:a16="http://schemas.microsoft.com/office/drawing/2014/main" id="{6DAF0BC1-4BC5-1C4F-A0EA-ED29D2369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733801"/>
            <a:ext cx="1447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FGU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Arial" charset="0"/>
                <a:ea typeface="ＭＳ Ｐゴシック" charset="0"/>
              </a:rPr>
              <a:t>Frequency gen. u.</a:t>
            </a:r>
            <a:endParaRPr lang="cs-CZ" sz="1600" b="1">
              <a:latin typeface="Arial" charset="0"/>
              <a:ea typeface="ＭＳ Ｐゴシック" charset="0"/>
            </a:endParaRPr>
          </a:p>
        </p:txBody>
      </p:sp>
      <p:sp>
        <p:nvSpPr>
          <p:cNvPr id="162829" name="Text Box 13">
            <a:extLst>
              <a:ext uri="{FF2B5EF4-FFF2-40B4-BE49-F238E27FC236}">
                <a16:creationId xmlns:a16="http://schemas.microsoft.com/office/drawing/2014/main" id="{6B4E6BA4-DD2D-0743-8F75-AEC5456A7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0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Shimms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62830" name="Text Box 14">
            <a:extLst>
              <a:ext uri="{FF2B5EF4-FFF2-40B4-BE49-F238E27FC236}">
                <a16:creationId xmlns:a16="http://schemas.microsoft.com/office/drawing/2014/main" id="{A5EB742D-34CF-F141-B9EF-6A4F6B3A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514601"/>
            <a:ext cx="2057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Temperature</a:t>
            </a:r>
            <a:r>
              <a:rPr lang="en-US">
                <a:latin typeface="Arial" charset="0"/>
                <a:ea typeface="ＭＳ Ｐゴシック" charset="0"/>
              </a:rPr>
              <a:t> </a:t>
            </a:r>
            <a:r>
              <a:rPr lang="en-US" b="1">
                <a:latin typeface="Arial" charset="0"/>
                <a:ea typeface="ＭＳ Ｐゴシック" charset="0"/>
              </a:rPr>
              <a:t>Unit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62831" name="Text Box 15">
            <a:extLst>
              <a:ext uri="{FF2B5EF4-FFF2-40B4-BE49-F238E27FC236}">
                <a16:creationId xmlns:a16="http://schemas.microsoft.com/office/drawing/2014/main" id="{5EED6DA3-4855-2841-86FC-A757FA09E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429001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AcquisitionControler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62832" name="Text Box 16">
            <a:extLst>
              <a:ext uri="{FF2B5EF4-FFF2-40B4-BE49-F238E27FC236}">
                <a16:creationId xmlns:a16="http://schemas.microsoft.com/office/drawing/2014/main" id="{8198091C-E2BB-A84A-8A69-05A4C699E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648200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Transmitter</a:t>
            </a:r>
            <a:endParaRPr lang="cs-CZ" b="1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2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TMP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140" y="2170772"/>
            <a:ext cx="3995736" cy="348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3" descr="TMP6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9" y="2226401"/>
            <a:ext cx="4393315" cy="353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TMP4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49" y="214496"/>
            <a:ext cx="3220605" cy="344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1905000" y="304800"/>
            <a:ext cx="830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</a:rPr>
              <a:t>NMR Spectrometer - Overview</a:t>
            </a:r>
            <a:endParaRPr lang="cs-CZ" b="1" dirty="0">
              <a:solidFill>
                <a:srgbClr val="FF0000"/>
              </a:solidFill>
            </a:endParaRPr>
          </a:p>
        </p:txBody>
      </p:sp>
      <p:grpSp>
        <p:nvGrpSpPr>
          <p:cNvPr id="22533" name="Group 6"/>
          <p:cNvGrpSpPr>
            <a:grpSpLocks/>
          </p:cNvGrpSpPr>
          <p:nvPr/>
        </p:nvGrpSpPr>
        <p:grpSpPr bwMode="auto">
          <a:xfrm>
            <a:off x="9518076" y="6092539"/>
            <a:ext cx="3048000" cy="504825"/>
            <a:chOff x="480" y="3648"/>
            <a:chExt cx="1920" cy="318"/>
          </a:xfrm>
        </p:grpSpPr>
        <p:sp>
          <p:nvSpPr>
            <p:cNvPr id="163847" name="Text Box 7"/>
            <p:cNvSpPr txBox="1">
              <a:spLocks noChangeArrowheads="1"/>
            </p:cNvSpPr>
            <p:nvPr/>
          </p:nvSpPr>
          <p:spPr bwMode="auto">
            <a:xfrm>
              <a:off x="480" y="3648"/>
              <a:ext cx="19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Signal</a:t>
              </a:r>
              <a:r>
                <a:rPr lang="en-US" dirty="0"/>
                <a:t> -  </a:t>
              </a:r>
              <a:r>
                <a:rPr lang="en-US" dirty="0" err="1"/>
                <a:t>s</a:t>
              </a:r>
              <a:r>
                <a:rPr lang="en-US" baseline="-25000" dirty="0" err="1"/>
                <a:t>l</a:t>
              </a:r>
              <a:r>
                <a:rPr lang="en-US" i="1" dirty="0"/>
                <a:t>(t)</a:t>
              </a:r>
              <a:r>
                <a:rPr lang="en-US" dirty="0"/>
                <a:t>=</a:t>
              </a:r>
              <a:r>
                <a:rPr lang="en-US" dirty="0">
                  <a:sym typeface="Symbol" charset="0"/>
                </a:rPr>
                <a:t> </a:t>
              </a:r>
              <a:r>
                <a:rPr lang="en-US" dirty="0" err="1">
                  <a:sym typeface="Symbol" charset="0"/>
                </a:rPr>
                <a:t>s</a:t>
              </a:r>
              <a:r>
                <a:rPr lang="en-US" baseline="-25000" dirty="0" err="1">
                  <a:sym typeface="Symbol" charset="0"/>
                </a:rPr>
                <a:t>l</a:t>
              </a:r>
              <a:r>
                <a:rPr lang="en-US" i="1" dirty="0">
                  <a:sym typeface="Symbol" charset="0"/>
                </a:rPr>
                <a:t>(t)</a:t>
              </a:r>
              <a:endParaRPr lang="cs-CZ" i="1" dirty="0"/>
            </a:p>
          </p:txBody>
        </p:sp>
        <p:sp>
          <p:nvSpPr>
            <p:cNvPr id="163848" name="Text Box 8"/>
            <p:cNvSpPr txBox="1">
              <a:spLocks noChangeArrowheads="1"/>
            </p:cNvSpPr>
            <p:nvPr/>
          </p:nvSpPr>
          <p:spPr bwMode="auto">
            <a:xfrm>
              <a:off x="1728" y="3792"/>
              <a:ext cx="19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aseline="-25000"/>
                <a:t>l</a:t>
              </a:r>
              <a:endParaRPr lang="cs-CZ" baseline="-25000"/>
            </a:p>
          </p:txBody>
        </p:sp>
      </p:grpSp>
      <p:sp>
        <p:nvSpPr>
          <p:cNvPr id="163849" name="Line 9"/>
          <p:cNvSpPr>
            <a:spLocks noChangeShapeType="1"/>
          </p:cNvSpPr>
          <p:nvPr/>
        </p:nvSpPr>
        <p:spPr bwMode="auto">
          <a:xfrm>
            <a:off x="10785766" y="4724114"/>
            <a:ext cx="1" cy="1173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0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TMP5_1r">
            <a:extLst>
              <a:ext uri="{FF2B5EF4-FFF2-40B4-BE49-F238E27FC236}">
                <a16:creationId xmlns:a16="http://schemas.microsoft.com/office/drawing/2014/main" id="{F716257A-91F6-7C4B-BF2E-ED7A6A85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087438"/>
            <a:ext cx="38131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 descr="TMP5_2r">
            <a:extLst>
              <a:ext uri="{FF2B5EF4-FFF2-40B4-BE49-F238E27FC236}">
                <a16:creationId xmlns:a16="http://schemas.microsoft.com/office/drawing/2014/main" id="{719A8832-7DC6-B747-A64A-7333BB8BB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124201"/>
            <a:ext cx="35528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TMP5_3r">
            <a:extLst>
              <a:ext uri="{FF2B5EF4-FFF2-40B4-BE49-F238E27FC236}">
                <a16:creationId xmlns:a16="http://schemas.microsoft.com/office/drawing/2014/main" id="{4BAAE927-20B0-6B47-B563-2C0EBD2FA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800601"/>
            <a:ext cx="29257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Text Box 5">
            <a:extLst>
              <a:ext uri="{FF2B5EF4-FFF2-40B4-BE49-F238E27FC236}">
                <a16:creationId xmlns:a16="http://schemas.microsoft.com/office/drawing/2014/main" id="{DF807ECC-48E6-DA4B-A07B-671F9066A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0"/>
            <a:ext cx="845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NMR radiofrequency pulse</a:t>
            </a:r>
            <a:endParaRPr lang="cs-CZ" altLang="en-CZ" sz="1800" b="1" dirty="0">
              <a:solidFill>
                <a:schemeClr val="accent2"/>
              </a:solidFill>
            </a:endParaRPr>
          </a:p>
        </p:txBody>
      </p:sp>
      <p:sp>
        <p:nvSpPr>
          <p:cNvPr id="164870" name="Text Box 6">
            <a:extLst>
              <a:ext uri="{FF2B5EF4-FFF2-40B4-BE49-F238E27FC236}">
                <a16:creationId xmlns:a16="http://schemas.microsoft.com/office/drawing/2014/main" id="{714D7AFE-701F-DE44-9A05-E3CE48E5F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862138"/>
            <a:ext cx="43434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/>
              <a:t>Pulzy: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CZ"/>
              <a:t>tvrdé – 7-30 </a:t>
            </a:r>
            <a:r>
              <a:rPr lang="en-US" altLang="en-CZ">
                <a:latin typeface="Symbol" pitchFamily="2" charset="2"/>
              </a:rPr>
              <a:t>m</a:t>
            </a:r>
            <a:r>
              <a:rPr lang="en-US" altLang="en-CZ"/>
              <a:t>s@-3~+3dB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CZ"/>
              <a:t>selektivní – ms~s@&gt;30db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CZ"/>
              <a:t>adiabatické</a:t>
            </a:r>
            <a:endParaRPr lang="cs-CZ" altLang="en-CZ"/>
          </a:p>
        </p:txBody>
      </p:sp>
    </p:spTree>
    <p:extLst>
      <p:ext uri="{BB962C8B-B14F-4D97-AF65-F5344CB8AC3E}">
        <p14:creationId xmlns:p14="http://schemas.microsoft.com/office/powerpoint/2010/main" val="496109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1" descr="earth-magfield.jpg">
            <a:extLst>
              <a:ext uri="{FF2B5EF4-FFF2-40B4-BE49-F238E27FC236}">
                <a16:creationId xmlns:a16="http://schemas.microsoft.com/office/drawing/2014/main" id="{B69DDA8D-069A-0D4E-BB9D-475E4E0E2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7" y="13716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CB58E0-743F-3843-BB4A-77B7EE0A6AF2}"/>
              </a:ext>
            </a:extLst>
          </p:cNvPr>
          <p:cNvGrpSpPr/>
          <p:nvPr/>
        </p:nvGrpSpPr>
        <p:grpSpPr>
          <a:xfrm>
            <a:off x="7032169" y="-10887"/>
            <a:ext cx="2946400" cy="2844800"/>
            <a:chOff x="7391400" y="0"/>
            <a:chExt cx="2946400" cy="2844800"/>
          </a:xfrm>
        </p:grpSpPr>
        <p:pic>
          <p:nvPicPr>
            <p:cNvPr id="38914" name="Picture 3" descr="spins.gif">
              <a:extLst>
                <a:ext uri="{FF2B5EF4-FFF2-40B4-BE49-F238E27FC236}">
                  <a16:creationId xmlns:a16="http://schemas.microsoft.com/office/drawing/2014/main" id="{FC5771AD-8F02-714B-B6CE-F9F4410EF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0"/>
              <a:ext cx="29464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E703326-FFA5-8243-8331-9F555FE00156}"/>
                </a:ext>
              </a:extLst>
            </p:cNvPr>
            <p:cNvSpPr/>
            <p:nvPr/>
          </p:nvSpPr>
          <p:spPr>
            <a:xfrm>
              <a:off x="7391400" y="1894114"/>
              <a:ext cx="2946400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D4FD94-31F7-3040-9569-B5D3AA28750F}"/>
              </a:ext>
            </a:extLst>
          </p:cNvPr>
          <p:cNvGrpSpPr/>
          <p:nvPr/>
        </p:nvGrpSpPr>
        <p:grpSpPr>
          <a:xfrm>
            <a:off x="6687456" y="3331034"/>
            <a:ext cx="3784600" cy="3543300"/>
            <a:chOff x="6883400" y="3124200"/>
            <a:chExt cx="3784600" cy="3543300"/>
          </a:xfrm>
        </p:grpSpPr>
        <p:pic>
          <p:nvPicPr>
            <p:cNvPr id="38913" name="Picture 2" descr="precession.gif">
              <a:extLst>
                <a:ext uri="{FF2B5EF4-FFF2-40B4-BE49-F238E27FC236}">
                  <a16:creationId xmlns:a16="http://schemas.microsoft.com/office/drawing/2014/main" id="{329C43BB-F4AC-1A4B-9803-9FAE2D73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400" y="3124200"/>
              <a:ext cx="3784600" cy="354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75956D-E014-7C4A-A77F-C8D72D9604DF}"/>
                </a:ext>
              </a:extLst>
            </p:cNvPr>
            <p:cNvSpPr/>
            <p:nvPr/>
          </p:nvSpPr>
          <p:spPr>
            <a:xfrm>
              <a:off x="7206346" y="5584372"/>
              <a:ext cx="2946400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740CA4-AC21-B24B-BD7D-84CD880D018F}"/>
              </a:ext>
            </a:extLst>
          </p:cNvPr>
          <p:cNvSpPr txBox="1"/>
          <p:nvPr/>
        </p:nvSpPr>
        <p:spPr>
          <a:xfrm>
            <a:off x="10152746" y="784918"/>
            <a:ext cx="188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b="1" dirty="0">
                <a:solidFill>
                  <a:srgbClr val="FF0000"/>
                </a:solidFill>
              </a:rPr>
              <a:t>magnetic field =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73346-BB0A-5A42-A353-2ECBEA9C5374}"/>
              </a:ext>
            </a:extLst>
          </p:cNvPr>
          <p:cNvSpPr txBox="1"/>
          <p:nvPr/>
        </p:nvSpPr>
        <p:spPr>
          <a:xfrm>
            <a:off x="10152746" y="4301671"/>
            <a:ext cx="188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b="1" dirty="0">
                <a:solidFill>
                  <a:srgbClr val="FF0000"/>
                </a:solidFill>
              </a:rPr>
              <a:t>magnetic field &gt; 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4AADF-DF64-7346-8862-74790FBE63E7}"/>
              </a:ext>
            </a:extLst>
          </p:cNvPr>
          <p:cNvSpPr txBox="1"/>
          <p:nvPr/>
        </p:nvSpPr>
        <p:spPr>
          <a:xfrm>
            <a:off x="435427" y="136525"/>
            <a:ext cx="590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2400" b="1" dirty="0"/>
              <a:t>For NMR, nuclear spin is needed!!!</a:t>
            </a:r>
          </a:p>
          <a:p>
            <a:pPr algn="ctr"/>
            <a:endParaRPr lang="en-CZ" sz="2400" b="1" dirty="0"/>
          </a:p>
          <a:p>
            <a:pPr algn="ctr"/>
            <a:r>
              <a:rPr lang="en-CZ" sz="2400" b="1" dirty="0"/>
              <a:t>Spin analogy to a compass needle</a:t>
            </a:r>
          </a:p>
        </p:txBody>
      </p:sp>
    </p:spTree>
    <p:extLst>
      <p:ext uri="{BB962C8B-B14F-4D97-AF65-F5344CB8AC3E}">
        <p14:creationId xmlns:p14="http://schemas.microsoft.com/office/powerpoint/2010/main" val="3603057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9B5894-F5EA-9C40-97B2-49CCC01B3238}"/>
              </a:ext>
            </a:extLst>
          </p:cNvPr>
          <p:cNvGrpSpPr/>
          <p:nvPr/>
        </p:nvGrpSpPr>
        <p:grpSpPr>
          <a:xfrm>
            <a:off x="718460" y="1502228"/>
            <a:ext cx="5399313" cy="3537857"/>
            <a:chOff x="337458" y="381000"/>
            <a:chExt cx="5399313" cy="35378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D35FF4F-02AE-374F-ABDB-B587989CCE7A}"/>
                </a:ext>
              </a:extLst>
            </p:cNvPr>
            <p:cNvGrpSpPr/>
            <p:nvPr/>
          </p:nvGrpSpPr>
          <p:grpSpPr>
            <a:xfrm>
              <a:off x="337458" y="381000"/>
              <a:ext cx="4468585" cy="3537857"/>
              <a:chOff x="337458" y="381000"/>
              <a:chExt cx="4468585" cy="3537857"/>
            </a:xfrm>
          </p:grpSpPr>
          <p:pic>
            <p:nvPicPr>
              <p:cNvPr id="3" name="Picture 2" descr="A close up of a necklace&#10;&#10;Description automatically generated">
                <a:extLst>
                  <a:ext uri="{FF2B5EF4-FFF2-40B4-BE49-F238E27FC236}">
                    <a16:creationId xmlns:a16="http://schemas.microsoft.com/office/drawing/2014/main" id="{005DE8C2-EA6D-7043-86EF-42BBA150D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9385" r="17231"/>
              <a:stretch/>
            </p:blipFill>
            <p:spPr>
              <a:xfrm>
                <a:off x="337458" y="381000"/>
                <a:ext cx="3363685" cy="3537857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A9F900-162D-DC47-81CE-54241B0A8A65}"/>
                  </a:ext>
                </a:extLst>
              </p:cNvPr>
              <p:cNvSpPr txBox="1"/>
              <p:nvPr/>
            </p:nvSpPr>
            <p:spPr>
              <a:xfrm>
                <a:off x="2596243" y="718457"/>
                <a:ext cx="220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dirty="0"/>
                  <a:t>Electron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09CB3C-5DF8-8A42-8A7A-0B4BA27F9F27}"/>
                </a:ext>
              </a:extLst>
            </p:cNvPr>
            <p:cNvSpPr txBox="1"/>
            <p:nvPr/>
          </p:nvSpPr>
          <p:spPr>
            <a:xfrm>
              <a:off x="3331029" y="1807029"/>
              <a:ext cx="2405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Z" dirty="0">
                  <a:solidFill>
                    <a:srgbClr val="0209FA"/>
                  </a:solidFill>
                </a:rPr>
                <a:t>Proton</a:t>
              </a:r>
            </a:p>
            <a:p>
              <a:r>
                <a:rPr lang="en-CZ" dirty="0">
                  <a:solidFill>
                    <a:srgbClr val="FF0000"/>
                  </a:solidFill>
                </a:rPr>
                <a:t>Neutron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6C0E6D-8EAA-9C4D-8836-D28880A25618}"/>
              </a:ext>
            </a:extLst>
          </p:cNvPr>
          <p:cNvSpPr txBox="1"/>
          <p:nvPr/>
        </p:nvSpPr>
        <p:spPr>
          <a:xfrm>
            <a:off x="424545" y="370859"/>
            <a:ext cx="399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3200" dirty="0"/>
              <a:t>Atom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4B2C8-788E-1745-960E-CCE8C89CF9BA}"/>
              </a:ext>
            </a:extLst>
          </p:cNvPr>
          <p:cNvSpPr txBox="1"/>
          <p:nvPr/>
        </p:nvSpPr>
        <p:spPr>
          <a:xfrm>
            <a:off x="5382988" y="2609436"/>
            <a:ext cx="734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8000" dirty="0"/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A04BA0-5C7C-1443-B724-2A95C423BEEB}"/>
              </a:ext>
            </a:extLst>
          </p:cNvPr>
          <p:cNvSpPr txBox="1"/>
          <p:nvPr/>
        </p:nvSpPr>
        <p:spPr>
          <a:xfrm>
            <a:off x="7086595" y="268381"/>
            <a:ext cx="438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 In the planetary model of the atom, an </a:t>
            </a:r>
            <a:r>
              <a:rPr lang="en-GB" b="1" dirty="0">
                <a:solidFill>
                  <a:srgbClr val="FF0000"/>
                </a:solidFill>
              </a:rPr>
              <a:t>electron orbits a nucleus</a:t>
            </a:r>
            <a:r>
              <a:rPr lang="en-GB" dirty="0"/>
              <a:t>, forming a closed-current loop and </a:t>
            </a:r>
            <a:r>
              <a:rPr lang="en-GB" b="1" dirty="0">
                <a:solidFill>
                  <a:srgbClr val="FF0000"/>
                </a:solidFill>
              </a:rPr>
              <a:t>producing a magnetic field </a:t>
            </a:r>
            <a:r>
              <a:rPr lang="en-GB" dirty="0"/>
              <a:t>with a north pole and a south pole.</a:t>
            </a:r>
            <a:endParaRPr lang="en-CZ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96B388-CC82-5541-990E-ED37FEBB6E5A}"/>
              </a:ext>
            </a:extLst>
          </p:cNvPr>
          <p:cNvSpPr txBox="1"/>
          <p:nvPr/>
        </p:nvSpPr>
        <p:spPr>
          <a:xfrm>
            <a:off x="114300" y="5628557"/>
            <a:ext cx="1196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2400" dirty="0"/>
              <a:t>Molecule is hence a group of small magnetic fields and each atom within the molecule experiences different local magnetic field.</a:t>
            </a:r>
          </a:p>
        </p:txBody>
      </p:sp>
      <p:pic>
        <p:nvPicPr>
          <p:cNvPr id="23" name="Picture 22" descr="A picture containing game&#10;&#10;Description automatically generated">
            <a:extLst>
              <a:ext uri="{FF2B5EF4-FFF2-40B4-BE49-F238E27FC236}">
                <a16:creationId xmlns:a16="http://schemas.microsoft.com/office/drawing/2014/main" id="{985FC20C-7137-0D43-80E5-845708A3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645" y="1607428"/>
            <a:ext cx="4386946" cy="326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1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>
            <a:extLst>
              <a:ext uri="{FF2B5EF4-FFF2-40B4-BE49-F238E27FC236}">
                <a16:creationId xmlns:a16="http://schemas.microsoft.com/office/drawing/2014/main" id="{441A8D04-9CF2-E241-A895-FBF66E67D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"/>
            <a:ext cx="9067800" cy="36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3600" b="1" i="1">
                <a:solidFill>
                  <a:schemeClr val="accent2"/>
                </a:solidFill>
              </a:rPr>
              <a:t>NMR - </a:t>
            </a:r>
            <a:r>
              <a:rPr lang="en-US" altLang="en-CZ" b="1">
                <a:solidFill>
                  <a:srgbClr val="FF0000"/>
                </a:solidFill>
              </a:rPr>
              <a:t>R</a:t>
            </a:r>
            <a:r>
              <a:rPr lang="en-US" altLang="en-CZ" sz="2800" b="1">
                <a:solidFill>
                  <a:srgbClr val="FF0000"/>
                </a:solidFill>
              </a:rPr>
              <a:t>efresh</a:t>
            </a:r>
          </a:p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en-US" altLang="en-CZ" sz="1800"/>
              <a:t>nuclear spin </a:t>
            </a:r>
            <a:r>
              <a:rPr lang="en-US" altLang="en-CZ" sz="1800">
                <a:sym typeface="Symbol" pitchFamily="2" charset="2"/>
              </a:rPr>
              <a:t> 0 (</a:t>
            </a:r>
            <a:r>
              <a:rPr lang="en-US" altLang="en-CZ" sz="1800" baseline="30000">
                <a:sym typeface="Symbol" pitchFamily="2" charset="2"/>
              </a:rPr>
              <a:t>1</a:t>
            </a:r>
            <a:r>
              <a:rPr lang="en-US" altLang="en-CZ" sz="1800">
                <a:sym typeface="Symbol" pitchFamily="2" charset="2"/>
              </a:rPr>
              <a:t>H, </a:t>
            </a:r>
            <a:r>
              <a:rPr lang="en-US" altLang="en-CZ" sz="1800" baseline="30000">
                <a:sym typeface="Symbol" pitchFamily="2" charset="2"/>
              </a:rPr>
              <a:t>13</a:t>
            </a:r>
            <a:r>
              <a:rPr lang="en-US" altLang="en-CZ" sz="1800">
                <a:sym typeface="Symbol" pitchFamily="2" charset="2"/>
              </a:rPr>
              <a:t>C, </a:t>
            </a:r>
            <a:r>
              <a:rPr lang="en-US" altLang="en-CZ" sz="1800" baseline="30000">
                <a:sym typeface="Symbol" pitchFamily="2" charset="2"/>
              </a:rPr>
              <a:t>15</a:t>
            </a:r>
            <a:r>
              <a:rPr lang="en-US" altLang="en-CZ" sz="1800">
                <a:sym typeface="Symbol" pitchFamily="2" charset="2"/>
              </a:rPr>
              <a:t>N, </a:t>
            </a:r>
            <a:r>
              <a:rPr lang="en-US" altLang="en-CZ" sz="1800" baseline="30000">
                <a:sym typeface="Symbol" pitchFamily="2" charset="2"/>
              </a:rPr>
              <a:t>31</a:t>
            </a:r>
            <a:r>
              <a:rPr lang="en-US" altLang="en-CZ" sz="1800">
                <a:sym typeface="Symbol" pitchFamily="2" charset="2"/>
              </a:rPr>
              <a:t>P)					         </a:t>
            </a:r>
            <a:r>
              <a:rPr lang="en-US" altLang="en-CZ" sz="1800" b="1">
                <a:sym typeface="Symbol" pitchFamily="2" charset="2"/>
              </a:rPr>
              <a:t> </a:t>
            </a:r>
            <a:r>
              <a:rPr lang="en-US" altLang="en-CZ" sz="1800">
                <a:sym typeface="Symbol" pitchFamily="2" charset="2"/>
              </a:rPr>
              <a:t>-  </a:t>
            </a:r>
            <a:r>
              <a:rPr lang="cs-CZ" altLang="en-CZ" sz="1600">
                <a:sym typeface="Symbol" pitchFamily="2" charset="2"/>
              </a:rPr>
              <a:t>number of neutrons </a:t>
            </a:r>
            <a:r>
              <a:rPr lang="cs-CZ" altLang="en-CZ" sz="1600" b="1">
                <a:sym typeface="Symbol" pitchFamily="2" charset="2"/>
              </a:rPr>
              <a:t>and</a:t>
            </a:r>
            <a:r>
              <a:rPr lang="cs-CZ" altLang="en-CZ" sz="1600">
                <a:sym typeface="Symbol" pitchFamily="2" charset="2"/>
              </a:rPr>
              <a:t> the number of protons </a:t>
            </a:r>
            <a:r>
              <a:rPr lang="cs-CZ" altLang="en-CZ" sz="1600" b="1">
                <a:sym typeface="Symbol" pitchFamily="2" charset="2"/>
              </a:rPr>
              <a:t>both even</a:t>
            </a:r>
            <a:r>
              <a:rPr lang="en-US" altLang="en-CZ" sz="1600">
                <a:sym typeface="Symbol" pitchFamily="2" charset="2"/>
              </a:rPr>
              <a:t> </a:t>
            </a:r>
            <a:r>
              <a:rPr lang="cs-CZ" altLang="en-CZ" sz="1600">
                <a:sym typeface="Symbol" pitchFamily="2" charset="2"/>
              </a:rPr>
              <a:t> </a:t>
            </a:r>
            <a:r>
              <a:rPr lang="cs-CZ" altLang="en-CZ" sz="1600" b="1">
                <a:sym typeface="Symbol" pitchFamily="2" charset="2"/>
              </a:rPr>
              <a:t>NO</a:t>
            </a:r>
            <a:r>
              <a:rPr lang="cs-CZ" altLang="en-CZ" sz="1600">
                <a:sym typeface="Symbol" pitchFamily="2" charset="2"/>
              </a:rPr>
              <a:t> </a:t>
            </a:r>
            <a:r>
              <a:rPr lang="en-US" altLang="en-CZ" sz="1600">
                <a:sym typeface="Symbol" pitchFamily="2" charset="2"/>
              </a:rPr>
              <a:t>nuclear </a:t>
            </a:r>
            <a:r>
              <a:rPr lang="cs-CZ" altLang="en-CZ" sz="1600" b="1">
                <a:sym typeface="Symbol" pitchFamily="2" charset="2"/>
              </a:rPr>
              <a:t>spin</a:t>
            </a:r>
            <a:r>
              <a:rPr lang="cs-CZ" altLang="en-CZ" sz="1600">
                <a:sym typeface="Symbol" pitchFamily="2" charset="2"/>
              </a:rPr>
              <a:t> </a:t>
            </a:r>
            <a:r>
              <a:rPr lang="en-US" altLang="en-CZ" sz="1600">
                <a:sym typeface="Symbol" pitchFamily="2" charset="2"/>
              </a:rPr>
              <a:t>	           -  </a:t>
            </a:r>
            <a:r>
              <a:rPr lang="cs-CZ" altLang="en-CZ" sz="1600">
                <a:sym typeface="Symbol" pitchFamily="2" charset="2"/>
              </a:rPr>
              <a:t>number of neutrons </a:t>
            </a:r>
            <a:r>
              <a:rPr lang="cs-CZ" altLang="en-CZ" sz="1600" b="1">
                <a:sym typeface="Symbol" pitchFamily="2" charset="2"/>
              </a:rPr>
              <a:t>plus</a:t>
            </a:r>
            <a:r>
              <a:rPr lang="cs-CZ" altLang="en-CZ" sz="1600">
                <a:sym typeface="Symbol" pitchFamily="2" charset="2"/>
              </a:rPr>
              <a:t> the number of protons </a:t>
            </a:r>
            <a:r>
              <a:rPr lang="cs-CZ" altLang="en-CZ" sz="1600" b="1">
                <a:sym typeface="Symbol" pitchFamily="2" charset="2"/>
              </a:rPr>
              <a:t>odd</a:t>
            </a:r>
            <a:r>
              <a:rPr lang="en-US" altLang="en-CZ" sz="1600">
                <a:sym typeface="Symbol" pitchFamily="2" charset="2"/>
              </a:rPr>
              <a:t> </a:t>
            </a:r>
            <a:r>
              <a:rPr lang="cs-CZ" altLang="en-CZ" sz="1600">
                <a:sym typeface="Symbol" pitchFamily="2" charset="2"/>
              </a:rPr>
              <a:t> </a:t>
            </a:r>
            <a:r>
              <a:rPr lang="cs-CZ" altLang="en-CZ" sz="1600" b="1">
                <a:sym typeface="Symbol" pitchFamily="2" charset="2"/>
              </a:rPr>
              <a:t>half-integer spin</a:t>
            </a:r>
            <a:r>
              <a:rPr lang="cs-CZ" altLang="en-CZ" sz="1600">
                <a:sym typeface="Symbol" pitchFamily="2" charset="2"/>
              </a:rPr>
              <a:t> (i.e. </a:t>
            </a:r>
            <a:r>
              <a:rPr lang="en-US" altLang="en-CZ" sz="1600">
                <a:sym typeface="Symbol" pitchFamily="2" charset="2"/>
              </a:rPr>
              <a:t>½, 3/2, 5/2)</a:t>
            </a:r>
            <a:r>
              <a:rPr lang="cs-CZ" altLang="en-CZ" sz="1600">
                <a:sym typeface="Symbol" pitchFamily="2" charset="2"/>
              </a:rPr>
              <a:t> </a:t>
            </a:r>
            <a:r>
              <a:rPr lang="en-US" altLang="en-CZ" sz="1600">
                <a:sym typeface="Symbol" pitchFamily="2" charset="2"/>
              </a:rPr>
              <a:t>     -  </a:t>
            </a:r>
            <a:r>
              <a:rPr lang="cs-CZ" altLang="en-CZ" sz="1600">
                <a:sym typeface="Symbol" pitchFamily="2" charset="2"/>
              </a:rPr>
              <a:t>number of neutrons </a:t>
            </a:r>
            <a:r>
              <a:rPr lang="cs-CZ" altLang="en-CZ" sz="1600" b="1">
                <a:sym typeface="Symbol" pitchFamily="2" charset="2"/>
              </a:rPr>
              <a:t>and</a:t>
            </a:r>
            <a:r>
              <a:rPr lang="cs-CZ" altLang="en-CZ" sz="1600">
                <a:sym typeface="Symbol" pitchFamily="2" charset="2"/>
              </a:rPr>
              <a:t> the number of protons </a:t>
            </a:r>
            <a:r>
              <a:rPr lang="cs-CZ" altLang="en-CZ" sz="1600" b="1">
                <a:sym typeface="Symbol" pitchFamily="2" charset="2"/>
              </a:rPr>
              <a:t>both odd</a:t>
            </a:r>
            <a:r>
              <a:rPr lang="en-US" altLang="en-CZ" sz="1600">
                <a:sym typeface="Symbol" pitchFamily="2" charset="2"/>
              </a:rPr>
              <a:t> </a:t>
            </a:r>
            <a:r>
              <a:rPr lang="cs-CZ" altLang="en-CZ" sz="1600">
                <a:sym typeface="Symbol" pitchFamily="2" charset="2"/>
              </a:rPr>
              <a:t> </a:t>
            </a:r>
            <a:r>
              <a:rPr lang="cs-CZ" altLang="en-CZ" sz="1600" b="1">
                <a:sym typeface="Symbol" pitchFamily="2" charset="2"/>
              </a:rPr>
              <a:t>integer spin</a:t>
            </a:r>
            <a:r>
              <a:rPr lang="cs-CZ" altLang="en-CZ" sz="1600">
                <a:sym typeface="Symbol" pitchFamily="2" charset="2"/>
              </a:rPr>
              <a:t> (i.e. 1, 2, 3)</a:t>
            </a:r>
            <a:r>
              <a:rPr lang="cs-CZ" altLang="en-CZ" sz="1400">
                <a:sym typeface="Symbol" pitchFamily="2" charset="2"/>
              </a:rPr>
              <a:t> </a:t>
            </a:r>
            <a:endParaRPr lang="en-US" altLang="en-CZ" sz="1400">
              <a:sym typeface="Symbol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en-US" altLang="en-CZ" sz="1800">
                <a:sym typeface="Symbol" pitchFamily="2" charset="2"/>
              </a:rPr>
              <a:t> </a:t>
            </a:r>
            <a:r>
              <a:rPr lang="cs-CZ" altLang="en-CZ" sz="1800" b="1">
                <a:sym typeface="Symbol" pitchFamily="2" charset="2"/>
              </a:rPr>
              <a:t></a:t>
            </a:r>
            <a:r>
              <a:rPr lang="en-US" altLang="en-CZ" sz="1800">
                <a:sym typeface="Symbol" pitchFamily="2" charset="2"/>
              </a:rPr>
              <a:t>=</a:t>
            </a:r>
            <a:r>
              <a:rPr lang="cs-CZ" altLang="en-CZ" sz="1800" b="1">
                <a:sym typeface="Symbol" pitchFamily="2" charset="2"/>
              </a:rPr>
              <a:t></a:t>
            </a:r>
            <a:r>
              <a:rPr lang="en-US" altLang="en-CZ" sz="1800" b="1">
                <a:sym typeface="Symbol" pitchFamily="2" charset="2"/>
              </a:rPr>
              <a:t>*</a:t>
            </a:r>
            <a:r>
              <a:rPr lang="en-US" altLang="en-CZ" sz="1800">
                <a:sym typeface="Symbol" pitchFamily="2" charset="2"/>
              </a:rPr>
              <a:t>B </a:t>
            </a:r>
            <a:r>
              <a:rPr lang="en-US" altLang="en-CZ" sz="1800" b="1">
                <a:sym typeface="Symbol" pitchFamily="2" charset="2"/>
              </a:rPr>
              <a:t>(1)</a:t>
            </a:r>
            <a:r>
              <a:rPr lang="en-US" altLang="en-CZ" sz="1800">
                <a:sym typeface="Symbol" pitchFamily="2" charset="2"/>
              </a:rPr>
              <a:t> -</a:t>
            </a:r>
            <a:r>
              <a:rPr lang="en-US" altLang="en-CZ" sz="1800" b="1">
                <a:sym typeface="Symbol" pitchFamily="2" charset="2"/>
              </a:rPr>
              <a:t> </a:t>
            </a:r>
            <a:r>
              <a:rPr lang="en-US" altLang="en-CZ" sz="1600">
                <a:sym typeface="Symbol" pitchFamily="2" charset="2"/>
              </a:rPr>
              <a:t>w</a:t>
            </a:r>
            <a:r>
              <a:rPr lang="cs-CZ" altLang="en-CZ" sz="1600">
                <a:sym typeface="Symbol" pitchFamily="2" charset="2"/>
              </a:rPr>
              <a:t>hen placed in a magnetic field of strength </a:t>
            </a:r>
            <a:r>
              <a:rPr lang="cs-CZ" altLang="en-CZ" sz="1600" b="1">
                <a:solidFill>
                  <a:schemeClr val="accent2"/>
                </a:solidFill>
                <a:sym typeface="Symbol" pitchFamily="2" charset="2"/>
              </a:rPr>
              <a:t>B</a:t>
            </a:r>
            <a:r>
              <a:rPr lang="cs-CZ" altLang="en-CZ" sz="1600">
                <a:sym typeface="Symbol" pitchFamily="2" charset="2"/>
              </a:rPr>
              <a:t>, a </a:t>
            </a:r>
            <a:r>
              <a:rPr lang="en-US" altLang="en-CZ" sz="1600">
                <a:sym typeface="Symbol" pitchFamily="2" charset="2"/>
              </a:rPr>
              <a:t>nuclei</a:t>
            </a:r>
            <a:r>
              <a:rPr lang="cs-CZ" altLang="en-CZ" sz="1600">
                <a:sym typeface="Symbol" pitchFamily="2" charset="2"/>
              </a:rPr>
              <a:t> with a net spin can absorb a photon, of frequency </a:t>
            </a:r>
            <a:r>
              <a:rPr lang="cs-CZ" altLang="en-CZ" sz="1600" b="1">
                <a:solidFill>
                  <a:schemeClr val="accent2"/>
                </a:solidFill>
                <a:sym typeface="Symbol" pitchFamily="2" charset="2"/>
              </a:rPr>
              <a:t></a:t>
            </a:r>
            <a:r>
              <a:rPr lang="cs-CZ" altLang="en-CZ" sz="1600">
                <a:sym typeface="Symbol" pitchFamily="2" charset="2"/>
              </a:rPr>
              <a:t>. The frequency  </a:t>
            </a:r>
            <a:r>
              <a:rPr lang="cs-CZ" altLang="en-CZ" sz="1600" b="1">
                <a:solidFill>
                  <a:schemeClr val="accent2"/>
                </a:solidFill>
                <a:sym typeface="Symbol" pitchFamily="2" charset="2"/>
              </a:rPr>
              <a:t></a:t>
            </a:r>
            <a:r>
              <a:rPr lang="cs-CZ" altLang="en-CZ" sz="1600">
                <a:sym typeface="Symbol" pitchFamily="2" charset="2"/>
              </a:rPr>
              <a:t> depends on the gyromagnetic ratio, </a:t>
            </a:r>
            <a:r>
              <a:rPr lang="cs-CZ" altLang="en-CZ" sz="1600" b="1">
                <a:solidFill>
                  <a:schemeClr val="accent2"/>
                </a:solidFill>
                <a:sym typeface="Symbol" pitchFamily="2" charset="2"/>
              </a:rPr>
              <a:t></a:t>
            </a:r>
            <a:r>
              <a:rPr lang="cs-CZ" altLang="en-CZ" sz="1600">
                <a:sym typeface="Symbol" pitchFamily="2" charset="2"/>
              </a:rPr>
              <a:t> of the </a:t>
            </a:r>
            <a:r>
              <a:rPr lang="en-US" altLang="en-CZ" sz="1600">
                <a:sym typeface="Symbol" pitchFamily="2" charset="2"/>
              </a:rPr>
              <a:t>nuclei</a:t>
            </a:r>
          </a:p>
          <a:p>
            <a:pPr eaLnBrk="1" hangingPunct="1">
              <a:spcBef>
                <a:spcPct val="50000"/>
              </a:spcBef>
              <a:buFontTx/>
              <a:buAutoNum type="arabicParenR"/>
            </a:pPr>
            <a:r>
              <a:rPr lang="en-US" altLang="en-CZ" sz="1800">
                <a:sym typeface="Symbol" pitchFamily="2" charset="2"/>
              </a:rPr>
              <a:t>from quantum mechanics  we know that nucleus with spin </a:t>
            </a:r>
            <a:r>
              <a:rPr lang="en-US" altLang="en-CZ" sz="1800" b="1" i="1">
                <a:solidFill>
                  <a:schemeClr val="accent2"/>
                </a:solidFill>
                <a:sym typeface="Symbol" pitchFamily="2" charset="2"/>
              </a:rPr>
              <a:t>I</a:t>
            </a:r>
            <a:r>
              <a:rPr lang="en-US" altLang="en-CZ" sz="1800">
                <a:sym typeface="Symbol" pitchFamily="2" charset="2"/>
              </a:rPr>
              <a:t> can have </a:t>
            </a:r>
            <a:r>
              <a:rPr lang="en-US" altLang="en-CZ" sz="1800" b="1" i="1">
                <a:solidFill>
                  <a:schemeClr val="accent2"/>
                </a:solidFill>
                <a:sym typeface="Symbol" pitchFamily="2" charset="2"/>
              </a:rPr>
              <a:t>2I +1</a:t>
            </a:r>
            <a:r>
              <a:rPr lang="en-US" altLang="en-CZ" sz="1800">
                <a:sym typeface="Symbol" pitchFamily="2" charset="2"/>
              </a:rPr>
              <a:t> orientations </a:t>
            </a:r>
            <a:r>
              <a:rPr lang="cs-CZ" altLang="en-CZ" sz="1600">
                <a:sym typeface="Symbol" pitchFamily="2" charset="2"/>
              </a:rPr>
              <a:t></a:t>
            </a:r>
            <a:r>
              <a:rPr lang="en-US" altLang="en-CZ" sz="1800">
                <a:sym typeface="Symbol" pitchFamily="2" charset="2"/>
              </a:rPr>
              <a:t> </a:t>
            </a:r>
            <a:r>
              <a:rPr lang="en-US" altLang="en-CZ" sz="1800" b="1">
                <a:solidFill>
                  <a:schemeClr val="accent2"/>
                </a:solidFill>
                <a:sym typeface="Symbol" pitchFamily="2" charset="2"/>
              </a:rPr>
              <a:t>nuclei with a spin ½ </a:t>
            </a:r>
            <a:r>
              <a:rPr lang="en-US" altLang="en-CZ" sz="1800">
                <a:sym typeface="Symbol" pitchFamily="2" charset="2"/>
              </a:rPr>
              <a:t>can have </a:t>
            </a:r>
            <a:r>
              <a:rPr lang="en-US" altLang="en-CZ" sz="1800" b="1">
                <a:solidFill>
                  <a:schemeClr val="accent2"/>
                </a:solidFill>
                <a:sym typeface="Symbol" pitchFamily="2" charset="2"/>
              </a:rPr>
              <a:t>two orientations in</a:t>
            </a:r>
            <a:r>
              <a:rPr lang="en-US" altLang="en-CZ" sz="1800">
                <a:sym typeface="Symbol" pitchFamily="2" charset="2"/>
              </a:rPr>
              <a:t> an external </a:t>
            </a:r>
            <a:r>
              <a:rPr lang="en-US" altLang="en-CZ" sz="1800" b="1">
                <a:solidFill>
                  <a:schemeClr val="accent2"/>
                </a:solidFill>
                <a:sym typeface="Symbol" pitchFamily="2" charset="2"/>
              </a:rPr>
              <a:t>magnetic field</a:t>
            </a:r>
            <a:r>
              <a:rPr lang="en-US" altLang="en-CZ" sz="1800">
                <a:sym typeface="Symbol" pitchFamily="2" charset="2"/>
              </a:rPr>
              <a:t>– </a:t>
            </a:r>
            <a:r>
              <a:rPr lang="en-US" altLang="en-CZ" sz="1800" b="1">
                <a:solidFill>
                  <a:schemeClr val="accent2"/>
                </a:solidFill>
                <a:sym typeface="Symbol" pitchFamily="2" charset="2"/>
              </a:rPr>
              <a:t>low / high energy</a:t>
            </a:r>
            <a:endParaRPr lang="cs-CZ" altLang="en-CZ" sz="1800" b="1">
              <a:solidFill>
                <a:schemeClr val="accent2"/>
              </a:solidFill>
              <a:sym typeface="Symbol" pitchFamily="2" charset="2"/>
            </a:endParaRPr>
          </a:p>
        </p:txBody>
      </p:sp>
      <p:grpSp>
        <p:nvGrpSpPr>
          <p:cNvPr id="39938" name="Group 3">
            <a:extLst>
              <a:ext uri="{FF2B5EF4-FFF2-40B4-BE49-F238E27FC236}">
                <a16:creationId xmlns:a16="http://schemas.microsoft.com/office/drawing/2014/main" id="{D091A50E-0C2A-3042-9AD5-20A4DA1C104E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648200"/>
            <a:ext cx="304800" cy="914400"/>
            <a:chOff x="2400" y="3312"/>
            <a:chExt cx="192" cy="576"/>
          </a:xfrm>
        </p:grpSpPr>
        <p:sp>
          <p:nvSpPr>
            <p:cNvPr id="106500" name="Rectangle 4">
              <a:extLst>
                <a:ext uri="{FF2B5EF4-FFF2-40B4-BE49-F238E27FC236}">
                  <a16:creationId xmlns:a16="http://schemas.microsoft.com/office/drawing/2014/main" id="{B770DC98-81A9-AF40-8FCB-EC1437B28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12"/>
              <a:ext cx="192" cy="2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  <p:sp>
          <p:nvSpPr>
            <p:cNvPr id="106501" name="Rectangle 5">
              <a:extLst>
                <a:ext uri="{FF2B5EF4-FFF2-40B4-BE49-F238E27FC236}">
                  <a16:creationId xmlns:a16="http://schemas.microsoft.com/office/drawing/2014/main" id="{328FEAD5-368A-A44F-9C6A-AB54F994E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00"/>
              <a:ext cx="192" cy="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</p:grpSp>
      <p:grpSp>
        <p:nvGrpSpPr>
          <p:cNvPr id="39939" name="Group 6">
            <a:extLst>
              <a:ext uri="{FF2B5EF4-FFF2-40B4-BE49-F238E27FC236}">
                <a16:creationId xmlns:a16="http://schemas.microsoft.com/office/drawing/2014/main" id="{27AF0C21-9FDE-9D48-AB41-29EBCB82EA3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305800" y="4648200"/>
            <a:ext cx="304800" cy="914400"/>
            <a:chOff x="2400" y="3312"/>
            <a:chExt cx="192" cy="576"/>
          </a:xfrm>
        </p:grpSpPr>
        <p:sp>
          <p:nvSpPr>
            <p:cNvPr id="106503" name="Rectangle 7">
              <a:extLst>
                <a:ext uri="{FF2B5EF4-FFF2-40B4-BE49-F238E27FC236}">
                  <a16:creationId xmlns:a16="http://schemas.microsoft.com/office/drawing/2014/main" id="{2FACE306-1A1A-3442-975C-BDA3D6299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3315"/>
              <a:ext cx="192" cy="2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  <p:sp>
          <p:nvSpPr>
            <p:cNvPr id="106504" name="Rectangle 8">
              <a:extLst>
                <a:ext uri="{FF2B5EF4-FFF2-40B4-BE49-F238E27FC236}">
                  <a16:creationId xmlns:a16="http://schemas.microsoft.com/office/drawing/2014/main" id="{8FE2DDD2-095B-BE45-87E4-16E8FE4EC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3603"/>
              <a:ext cx="192" cy="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</p:grpSp>
      <p:sp>
        <p:nvSpPr>
          <p:cNvPr id="106505" name="Rectangle 9">
            <a:extLst>
              <a:ext uri="{FF2B5EF4-FFF2-40B4-BE49-F238E27FC236}">
                <a16:creationId xmlns:a16="http://schemas.microsoft.com/office/drawing/2014/main" id="{C41F3073-EC65-EB42-B79D-DA321B65E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038600"/>
            <a:ext cx="64770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06" name="Rectangle 10">
            <a:extLst>
              <a:ext uri="{FF2B5EF4-FFF2-40B4-BE49-F238E27FC236}">
                <a16:creationId xmlns:a16="http://schemas.microsoft.com/office/drawing/2014/main" id="{B313676D-9562-A743-A889-50C3EF005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638800"/>
            <a:ext cx="64008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07" name="Text Box 11">
            <a:extLst>
              <a:ext uri="{FF2B5EF4-FFF2-40B4-BE49-F238E27FC236}">
                <a16:creationId xmlns:a16="http://schemas.microsoft.com/office/drawing/2014/main" id="{DEE6B157-4F0C-C648-8BA0-082CD8FF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054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N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6508" name="Text Box 12">
            <a:extLst>
              <a:ext uri="{FF2B5EF4-FFF2-40B4-BE49-F238E27FC236}">
                <a16:creationId xmlns:a16="http://schemas.microsoft.com/office/drawing/2014/main" id="{BCBB9C85-530A-DC49-A050-062CBF2C3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482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S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6509" name="Text Box 13">
            <a:extLst>
              <a:ext uri="{FF2B5EF4-FFF2-40B4-BE49-F238E27FC236}">
                <a16:creationId xmlns:a16="http://schemas.microsoft.com/office/drawing/2014/main" id="{13C022E0-9CB9-C548-A6E1-157C04D69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6482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N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6510" name="Text Box 14">
            <a:extLst>
              <a:ext uri="{FF2B5EF4-FFF2-40B4-BE49-F238E27FC236}">
                <a16:creationId xmlns:a16="http://schemas.microsoft.com/office/drawing/2014/main" id="{D03AB067-96FD-2E44-A4FB-9C81814FD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1054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S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6511" name="Text Box 15">
            <a:extLst>
              <a:ext uri="{FF2B5EF4-FFF2-40B4-BE49-F238E27FC236}">
                <a16:creationId xmlns:a16="http://schemas.microsoft.com/office/drawing/2014/main" id="{5C6EF8CF-2C98-2248-A907-9022D8473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0386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N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6512" name="Text Box 16">
            <a:extLst>
              <a:ext uri="{FF2B5EF4-FFF2-40B4-BE49-F238E27FC236}">
                <a16:creationId xmlns:a16="http://schemas.microsoft.com/office/drawing/2014/main" id="{C41D1D91-A8B1-C94C-BB1B-9971F409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6388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S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6513" name="Rectangle 17">
            <a:extLst>
              <a:ext uri="{FF2B5EF4-FFF2-40B4-BE49-F238E27FC236}">
                <a16:creationId xmlns:a16="http://schemas.microsoft.com/office/drawing/2014/main" id="{30FAED0A-6384-204D-AC83-DF8AFFB18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724400"/>
            <a:ext cx="16610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Arial" charset="0"/>
                <a:ea typeface="ＭＳ Ｐゴシック" charset="0"/>
                <a:sym typeface="Symbol" charset="0"/>
              </a:rPr>
              <a:t>E=h </a:t>
            </a:r>
            <a:r>
              <a:rPr lang="cs-CZ" sz="2800">
                <a:latin typeface="Arial" charset="0"/>
                <a:ea typeface="ＭＳ Ｐゴシック" charset="0"/>
                <a:sym typeface="Symbol" charset="0"/>
              </a:rPr>
              <a:t></a:t>
            </a:r>
            <a:r>
              <a:rPr lang="en-US" sz="2800">
                <a:latin typeface="Arial" charset="0"/>
                <a:ea typeface="ＭＳ Ｐゴシック" charset="0"/>
                <a:sym typeface="Symbol" charset="0"/>
              </a:rPr>
              <a:t> (2)</a:t>
            </a:r>
            <a:endParaRPr lang="cs-CZ" sz="280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106514" name="Line 18">
            <a:extLst>
              <a:ext uri="{FF2B5EF4-FFF2-40B4-BE49-F238E27FC236}">
                <a16:creationId xmlns:a16="http://schemas.microsoft.com/office/drawing/2014/main" id="{29E00BA4-444E-6A4A-8665-EF6DFA4E5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5029200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15" name="Line 19">
            <a:extLst>
              <a:ext uri="{FF2B5EF4-FFF2-40B4-BE49-F238E27FC236}">
                <a16:creationId xmlns:a16="http://schemas.microsoft.com/office/drawing/2014/main" id="{D8DFB7C4-0238-F446-B45B-63B061014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5029200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16" name="Rectangle 20">
            <a:extLst>
              <a:ext uri="{FF2B5EF4-FFF2-40B4-BE49-F238E27FC236}">
                <a16:creationId xmlns:a16="http://schemas.microsoft.com/office/drawing/2014/main" id="{2AA69565-3F63-984E-92BF-6CD51BF59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905000"/>
            <a:ext cx="1143000" cy="304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17" name="Rectangle 21">
            <a:extLst>
              <a:ext uri="{FF2B5EF4-FFF2-40B4-BE49-F238E27FC236}">
                <a16:creationId xmlns:a16="http://schemas.microsoft.com/office/drawing/2014/main" id="{583F77AE-EAA4-A64A-91BF-FCE87F74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724400"/>
            <a:ext cx="1524000" cy="5334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4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brazova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258" y="156959"/>
            <a:ext cx="6681653" cy="62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3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>
            <a:extLst>
              <a:ext uri="{FF2B5EF4-FFF2-40B4-BE49-F238E27FC236}">
                <a16:creationId xmlns:a16="http://schemas.microsoft.com/office/drawing/2014/main" id="{F5162674-E57D-A642-9893-8A8763AA0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"/>
            <a:ext cx="76200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i="1">
                <a:solidFill>
                  <a:schemeClr val="accent2"/>
                </a:solidFill>
                <a:latin typeface="Arial" charset="0"/>
              </a:rPr>
              <a:t>Nuclear Magnetic Resonance</a:t>
            </a:r>
            <a:r>
              <a:rPr lang="en-US" b="1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1600" b="1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accent2"/>
                </a:solidFill>
                <a:latin typeface="Arial" charset="0"/>
              </a:rPr>
              <a:t>Refresh</a:t>
            </a:r>
          </a:p>
          <a:p>
            <a:pPr>
              <a:spcBef>
                <a:spcPct val="50000"/>
              </a:spcBef>
              <a:defRPr/>
            </a:pPr>
            <a:r>
              <a:rPr lang="en-US" sz="2800">
                <a:latin typeface="Arial" charset="0"/>
              </a:rPr>
              <a:t>From (1) and (2):</a:t>
            </a:r>
            <a:r>
              <a:rPr lang="en-US" sz="2800" b="1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800">
                <a:latin typeface="Arial" charset="0"/>
                <a:sym typeface="Symbol" charset="0"/>
              </a:rPr>
              <a:t>E=h </a:t>
            </a:r>
            <a:r>
              <a:rPr lang="cs-CZ" sz="2800">
                <a:latin typeface="Arial" charset="0"/>
                <a:sym typeface="Symbol" charset="0"/>
              </a:rPr>
              <a:t></a:t>
            </a:r>
            <a:r>
              <a:rPr lang="en-US" sz="2800">
                <a:latin typeface="Arial" charset="0"/>
                <a:sym typeface="Symbol" charset="0"/>
              </a:rPr>
              <a:t> B</a:t>
            </a:r>
            <a:endParaRPr lang="en-US" sz="2800" b="1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2800" b="1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7523" name="Line 3">
            <a:extLst>
              <a:ext uri="{FF2B5EF4-FFF2-40B4-BE49-F238E27FC236}">
                <a16:creationId xmlns:a16="http://schemas.microsoft.com/office/drawing/2014/main" id="{5D5DB625-2EF7-DD42-9371-EC6DFABE1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895600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7524" name="Line 4">
            <a:extLst>
              <a:ext uri="{FF2B5EF4-FFF2-40B4-BE49-F238E27FC236}">
                <a16:creationId xmlns:a16="http://schemas.microsoft.com/office/drawing/2014/main" id="{BFE90428-74E1-6B46-8463-2077FA029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6019800"/>
            <a:ext cx="571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7525" name="Line 5">
            <a:extLst>
              <a:ext uri="{FF2B5EF4-FFF2-40B4-BE49-F238E27FC236}">
                <a16:creationId xmlns:a16="http://schemas.microsoft.com/office/drawing/2014/main" id="{D1EFC0DC-F1F9-184C-9BC4-607FA78745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819400"/>
            <a:ext cx="40386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7526" name="Line 6">
            <a:extLst>
              <a:ext uri="{FF2B5EF4-FFF2-40B4-BE49-F238E27FC236}">
                <a16:creationId xmlns:a16="http://schemas.microsoft.com/office/drawing/2014/main" id="{0A8AEA3B-3393-F343-BB29-E618FEB33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495800"/>
            <a:ext cx="41148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40966" name="Group 7">
            <a:extLst>
              <a:ext uri="{FF2B5EF4-FFF2-40B4-BE49-F238E27FC236}">
                <a16:creationId xmlns:a16="http://schemas.microsoft.com/office/drawing/2014/main" id="{E2DBDCBA-CF58-A644-8630-9AFBE022731E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4876800"/>
            <a:ext cx="304800" cy="914400"/>
            <a:chOff x="2400" y="3312"/>
            <a:chExt cx="192" cy="576"/>
          </a:xfrm>
        </p:grpSpPr>
        <p:sp>
          <p:nvSpPr>
            <p:cNvPr id="107528" name="Rectangle 8">
              <a:extLst>
                <a:ext uri="{FF2B5EF4-FFF2-40B4-BE49-F238E27FC236}">
                  <a16:creationId xmlns:a16="http://schemas.microsoft.com/office/drawing/2014/main" id="{63B4A57B-9C9E-4848-B118-655FDACA0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12"/>
              <a:ext cx="192" cy="2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  <p:sp>
          <p:nvSpPr>
            <p:cNvPr id="107529" name="Rectangle 9">
              <a:extLst>
                <a:ext uri="{FF2B5EF4-FFF2-40B4-BE49-F238E27FC236}">
                  <a16:creationId xmlns:a16="http://schemas.microsoft.com/office/drawing/2014/main" id="{CF1BC038-BCF3-8E4A-84FC-DC64566E4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00"/>
              <a:ext cx="192" cy="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</p:grpSp>
      <p:grpSp>
        <p:nvGrpSpPr>
          <p:cNvPr id="40967" name="Group 10">
            <a:extLst>
              <a:ext uri="{FF2B5EF4-FFF2-40B4-BE49-F238E27FC236}">
                <a16:creationId xmlns:a16="http://schemas.microsoft.com/office/drawing/2014/main" id="{6C8F7D67-C0CA-724A-AB12-7AC19BFA30F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239000" y="2438400"/>
            <a:ext cx="304800" cy="914400"/>
            <a:chOff x="2400" y="3312"/>
            <a:chExt cx="192" cy="576"/>
          </a:xfrm>
        </p:grpSpPr>
        <p:sp>
          <p:nvSpPr>
            <p:cNvPr id="107531" name="Rectangle 11">
              <a:extLst>
                <a:ext uri="{FF2B5EF4-FFF2-40B4-BE49-F238E27FC236}">
                  <a16:creationId xmlns:a16="http://schemas.microsoft.com/office/drawing/2014/main" id="{4CB66A3C-6447-934E-95C0-B6C56034B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3315"/>
              <a:ext cx="192" cy="2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  <p:sp>
          <p:nvSpPr>
            <p:cNvPr id="107532" name="Rectangle 12">
              <a:extLst>
                <a:ext uri="{FF2B5EF4-FFF2-40B4-BE49-F238E27FC236}">
                  <a16:creationId xmlns:a16="http://schemas.microsoft.com/office/drawing/2014/main" id="{6EF27A5A-0942-874E-A2ED-CB3BE4622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3603"/>
              <a:ext cx="192" cy="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</p:grpSp>
      <p:sp>
        <p:nvSpPr>
          <p:cNvPr id="107533" name="Text Box 13">
            <a:extLst>
              <a:ext uri="{FF2B5EF4-FFF2-40B4-BE49-F238E27FC236}">
                <a16:creationId xmlns:a16="http://schemas.microsoft.com/office/drawing/2014/main" id="{04238831-C1D9-7244-A1CF-D945AD759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3340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N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7534" name="Text Box 14">
            <a:extLst>
              <a:ext uri="{FF2B5EF4-FFF2-40B4-BE49-F238E27FC236}">
                <a16:creationId xmlns:a16="http://schemas.microsoft.com/office/drawing/2014/main" id="{929F0EE2-1643-634B-A103-6A4A07E47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8768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S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7535" name="Text Box 15">
            <a:extLst>
              <a:ext uri="{FF2B5EF4-FFF2-40B4-BE49-F238E27FC236}">
                <a16:creationId xmlns:a16="http://schemas.microsoft.com/office/drawing/2014/main" id="{5980F765-5D9E-5D4F-98EC-027680BD5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4384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N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7536" name="Text Box 16">
            <a:extLst>
              <a:ext uri="{FF2B5EF4-FFF2-40B4-BE49-F238E27FC236}">
                <a16:creationId xmlns:a16="http://schemas.microsoft.com/office/drawing/2014/main" id="{9B1532D9-7076-B743-8F6B-6FC785503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8956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S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7537" name="Rectangle 17">
            <a:extLst>
              <a:ext uri="{FF2B5EF4-FFF2-40B4-BE49-F238E27FC236}">
                <a16:creationId xmlns:a16="http://schemas.microsoft.com/office/drawing/2014/main" id="{4E2546A3-86D9-9D45-81E0-62BA83A7AC57}"/>
              </a:ext>
            </a:extLst>
          </p:cNvPr>
          <p:cNvSpPr>
            <a:spLocks noChangeArrowheads="1"/>
          </p:cNvSpPr>
          <p:nvPr/>
        </p:nvSpPr>
        <p:spPr bwMode="auto">
          <a:xfrm rot="16244419">
            <a:off x="1745243" y="4051628"/>
            <a:ext cx="13244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Arial" charset="0"/>
                <a:ea typeface="ＭＳ Ｐゴシック" charset="0"/>
                <a:sym typeface="Symbol" charset="0"/>
              </a:rPr>
              <a:t>Energy</a:t>
            </a:r>
            <a:endParaRPr lang="cs-CZ" sz="280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107538" name="Rectangle 18">
            <a:extLst>
              <a:ext uri="{FF2B5EF4-FFF2-40B4-BE49-F238E27FC236}">
                <a16:creationId xmlns:a16="http://schemas.microsoft.com/office/drawing/2014/main" id="{91F4032F-31E1-344E-B6BA-94973A1A5E6C}"/>
              </a:ext>
            </a:extLst>
          </p:cNvPr>
          <p:cNvSpPr>
            <a:spLocks noChangeArrowheads="1"/>
          </p:cNvSpPr>
          <p:nvPr/>
        </p:nvSpPr>
        <p:spPr bwMode="auto">
          <a:xfrm rot="21571152">
            <a:off x="4786644" y="6089184"/>
            <a:ext cx="2525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Arial" charset="0"/>
                <a:ea typeface="ＭＳ Ｐゴシック" charset="0"/>
                <a:sym typeface="Symbol" charset="0"/>
              </a:rPr>
              <a:t>Magnetic Field</a:t>
            </a:r>
            <a:endParaRPr lang="cs-CZ" sz="280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107539" name="Line 19">
            <a:extLst>
              <a:ext uri="{FF2B5EF4-FFF2-40B4-BE49-F238E27FC236}">
                <a16:creationId xmlns:a16="http://schemas.microsoft.com/office/drawing/2014/main" id="{ADE207BB-704B-D443-A120-80B242370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3352800"/>
            <a:ext cx="0" cy="17526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41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Line 2">
            <a:extLst>
              <a:ext uri="{FF2B5EF4-FFF2-40B4-BE49-F238E27FC236}">
                <a16:creationId xmlns:a16="http://schemas.microsoft.com/office/drawing/2014/main" id="{8A78D135-324E-0647-84C0-D809DE98A7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704850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47" name="Line 3">
            <a:extLst>
              <a:ext uri="{FF2B5EF4-FFF2-40B4-BE49-F238E27FC236}">
                <a16:creationId xmlns:a16="http://schemas.microsoft.com/office/drawing/2014/main" id="{82513006-87EA-A244-B543-5B8C0318D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829050"/>
            <a:ext cx="571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48" name="Line 4">
            <a:extLst>
              <a:ext uri="{FF2B5EF4-FFF2-40B4-BE49-F238E27FC236}">
                <a16:creationId xmlns:a16="http://schemas.microsoft.com/office/drawing/2014/main" id="{BB64AEE6-A690-1A45-9CEC-DBC9F41EED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628650"/>
            <a:ext cx="40386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49" name="Line 5">
            <a:extLst>
              <a:ext uri="{FF2B5EF4-FFF2-40B4-BE49-F238E27FC236}">
                <a16:creationId xmlns:a16="http://schemas.microsoft.com/office/drawing/2014/main" id="{ADFD5752-6A01-6249-8699-D490A36647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305050"/>
            <a:ext cx="41148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41989" name="Group 6">
            <a:extLst>
              <a:ext uri="{FF2B5EF4-FFF2-40B4-BE49-F238E27FC236}">
                <a16:creationId xmlns:a16="http://schemas.microsoft.com/office/drawing/2014/main" id="{D87283C5-1EC3-4D41-B13A-CA6FFD122088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2686050"/>
            <a:ext cx="304800" cy="914400"/>
            <a:chOff x="2400" y="3312"/>
            <a:chExt cx="192" cy="576"/>
          </a:xfrm>
        </p:grpSpPr>
        <p:sp>
          <p:nvSpPr>
            <p:cNvPr id="108551" name="Rectangle 7">
              <a:extLst>
                <a:ext uri="{FF2B5EF4-FFF2-40B4-BE49-F238E27FC236}">
                  <a16:creationId xmlns:a16="http://schemas.microsoft.com/office/drawing/2014/main" id="{C1F427D9-32D1-A94D-9F82-942100E0C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12"/>
              <a:ext cx="192" cy="2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  <p:sp>
          <p:nvSpPr>
            <p:cNvPr id="108552" name="Rectangle 8">
              <a:extLst>
                <a:ext uri="{FF2B5EF4-FFF2-40B4-BE49-F238E27FC236}">
                  <a16:creationId xmlns:a16="http://schemas.microsoft.com/office/drawing/2014/main" id="{47FEBA43-139C-CF4D-9C03-B3E0F558B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00"/>
              <a:ext cx="192" cy="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</p:grpSp>
      <p:grpSp>
        <p:nvGrpSpPr>
          <p:cNvPr id="41990" name="Group 9">
            <a:extLst>
              <a:ext uri="{FF2B5EF4-FFF2-40B4-BE49-F238E27FC236}">
                <a16:creationId xmlns:a16="http://schemas.microsoft.com/office/drawing/2014/main" id="{42545A58-2A3D-1C4C-AF3D-28E15B31C35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934200" y="247650"/>
            <a:ext cx="304800" cy="914400"/>
            <a:chOff x="2400" y="3312"/>
            <a:chExt cx="192" cy="576"/>
          </a:xfrm>
        </p:grpSpPr>
        <p:sp>
          <p:nvSpPr>
            <p:cNvPr id="108554" name="Rectangle 10">
              <a:extLst>
                <a:ext uri="{FF2B5EF4-FFF2-40B4-BE49-F238E27FC236}">
                  <a16:creationId xmlns:a16="http://schemas.microsoft.com/office/drawing/2014/main" id="{A759F02E-7904-6D49-941A-393B9D94F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3315"/>
              <a:ext cx="192" cy="28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  <p:sp>
          <p:nvSpPr>
            <p:cNvPr id="108555" name="Rectangle 11">
              <a:extLst>
                <a:ext uri="{FF2B5EF4-FFF2-40B4-BE49-F238E27FC236}">
                  <a16:creationId xmlns:a16="http://schemas.microsoft.com/office/drawing/2014/main" id="{4C49A039-EA56-7A44-AB5C-9CAA98450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3603"/>
              <a:ext cx="192" cy="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latin typeface="AvantGarde Bk BT" charset="0"/>
                <a:ea typeface="ＭＳ Ｐゴシック" charset="0"/>
              </a:endParaRPr>
            </a:p>
          </p:txBody>
        </p:sp>
      </p:grpSp>
      <p:sp>
        <p:nvSpPr>
          <p:cNvPr id="108556" name="Text Box 12">
            <a:extLst>
              <a:ext uri="{FF2B5EF4-FFF2-40B4-BE49-F238E27FC236}">
                <a16:creationId xmlns:a16="http://schemas.microsoft.com/office/drawing/2014/main" id="{E0BD0D3E-4EE9-2445-A1FE-40B040A2F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14325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N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8557" name="Text Box 13">
            <a:extLst>
              <a:ext uri="{FF2B5EF4-FFF2-40B4-BE49-F238E27FC236}">
                <a16:creationId xmlns:a16="http://schemas.microsoft.com/office/drawing/2014/main" id="{42D157B7-5FD5-3E42-8149-B768D286D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68605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S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8558" name="Text Box 14">
            <a:extLst>
              <a:ext uri="{FF2B5EF4-FFF2-40B4-BE49-F238E27FC236}">
                <a16:creationId xmlns:a16="http://schemas.microsoft.com/office/drawing/2014/main" id="{E2AC0A93-E521-0B4C-8545-DE81FD339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4765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N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8559" name="Text Box 15">
            <a:extLst>
              <a:ext uri="{FF2B5EF4-FFF2-40B4-BE49-F238E27FC236}">
                <a16:creationId xmlns:a16="http://schemas.microsoft.com/office/drawing/2014/main" id="{8A2CFEE3-5C02-DC44-B491-69FB08667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70485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latin typeface="Arial" charset="0"/>
                <a:ea typeface="ＭＳ Ｐゴシック" charset="0"/>
              </a:rPr>
              <a:t>S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08560" name="Rectangle 16">
            <a:extLst>
              <a:ext uri="{FF2B5EF4-FFF2-40B4-BE49-F238E27FC236}">
                <a16:creationId xmlns:a16="http://schemas.microsoft.com/office/drawing/2014/main" id="{AC4CB802-4516-6142-86E2-C39B5E5DD1DA}"/>
              </a:ext>
            </a:extLst>
          </p:cNvPr>
          <p:cNvSpPr>
            <a:spLocks noChangeArrowheads="1"/>
          </p:cNvSpPr>
          <p:nvPr/>
        </p:nvSpPr>
        <p:spPr bwMode="auto">
          <a:xfrm rot="16244419">
            <a:off x="1440443" y="1860878"/>
            <a:ext cx="13244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Arial" charset="0"/>
                <a:ea typeface="ＭＳ Ｐゴシック" charset="0"/>
                <a:sym typeface="Symbol" charset="0"/>
              </a:rPr>
              <a:t>Energy</a:t>
            </a:r>
            <a:endParaRPr lang="cs-CZ" sz="280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108561" name="Rectangle 17">
            <a:extLst>
              <a:ext uri="{FF2B5EF4-FFF2-40B4-BE49-F238E27FC236}">
                <a16:creationId xmlns:a16="http://schemas.microsoft.com/office/drawing/2014/main" id="{345ABD99-1BAA-0F44-9173-B2D1D2B1CC9B}"/>
              </a:ext>
            </a:extLst>
          </p:cNvPr>
          <p:cNvSpPr>
            <a:spLocks noChangeArrowheads="1"/>
          </p:cNvSpPr>
          <p:nvPr/>
        </p:nvSpPr>
        <p:spPr bwMode="auto">
          <a:xfrm rot="21571152">
            <a:off x="4481844" y="3898434"/>
            <a:ext cx="2525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Arial" charset="0"/>
                <a:ea typeface="ＭＳ Ｐゴシック" charset="0"/>
                <a:sym typeface="Symbol" charset="0"/>
              </a:rPr>
              <a:t>Magnetic Field</a:t>
            </a:r>
            <a:endParaRPr lang="cs-CZ" sz="280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108562" name="Line 18">
            <a:extLst>
              <a:ext uri="{FF2B5EF4-FFF2-40B4-BE49-F238E27FC236}">
                <a16:creationId xmlns:a16="http://schemas.microsoft.com/office/drawing/2014/main" id="{D65EF1C6-2378-9D46-B5CA-B8A8EC656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162050"/>
            <a:ext cx="0" cy="17526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63" name="Line 19">
            <a:extLst>
              <a:ext uri="{FF2B5EF4-FFF2-40B4-BE49-F238E27FC236}">
                <a16:creationId xmlns:a16="http://schemas.microsoft.com/office/drawing/2014/main" id="{98D03F90-32DB-2445-994F-30BD09E0A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5943600"/>
            <a:ext cx="1981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64" name="Line 20">
            <a:extLst>
              <a:ext uri="{FF2B5EF4-FFF2-40B4-BE49-F238E27FC236}">
                <a16:creationId xmlns:a16="http://schemas.microsoft.com/office/drawing/2014/main" id="{DF93B888-2C22-3343-A439-A9CB27035C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4953000"/>
            <a:ext cx="457200" cy="990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65" name="Line 21">
            <a:extLst>
              <a:ext uri="{FF2B5EF4-FFF2-40B4-BE49-F238E27FC236}">
                <a16:creationId xmlns:a16="http://schemas.microsoft.com/office/drawing/2014/main" id="{C95325E5-C942-AD44-9473-6D703586C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953000"/>
            <a:ext cx="533400" cy="990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66" name="Line 22">
            <a:extLst>
              <a:ext uri="{FF2B5EF4-FFF2-40B4-BE49-F238E27FC236}">
                <a16:creationId xmlns:a16="http://schemas.microsoft.com/office/drawing/2014/main" id="{BA999FDD-42D3-A64F-B888-18E798A7AD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943600"/>
            <a:ext cx="2667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67" name="Line 23">
            <a:extLst>
              <a:ext uri="{FF2B5EF4-FFF2-40B4-BE49-F238E27FC236}">
                <a16:creationId xmlns:a16="http://schemas.microsoft.com/office/drawing/2014/main" id="{6CE754C7-3C40-2441-96C6-9748945D89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4343400"/>
            <a:ext cx="0" cy="1771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68" name="Line 24">
            <a:extLst>
              <a:ext uri="{FF2B5EF4-FFF2-40B4-BE49-F238E27FC236}">
                <a16:creationId xmlns:a16="http://schemas.microsoft.com/office/drawing/2014/main" id="{DD7AD69B-408C-A54C-AA6E-B7B7545CF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6115050"/>
            <a:ext cx="571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69" name="Rectangle 25">
            <a:extLst>
              <a:ext uri="{FF2B5EF4-FFF2-40B4-BE49-F238E27FC236}">
                <a16:creationId xmlns:a16="http://schemas.microsoft.com/office/drawing/2014/main" id="{9480CC18-AE13-CA40-958C-1480D178D574}"/>
              </a:ext>
            </a:extLst>
          </p:cNvPr>
          <p:cNvSpPr>
            <a:spLocks noChangeArrowheads="1"/>
          </p:cNvSpPr>
          <p:nvPr/>
        </p:nvSpPr>
        <p:spPr bwMode="auto">
          <a:xfrm rot="16244419">
            <a:off x="1437482" y="4939507"/>
            <a:ext cx="1330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Arial" charset="0"/>
                <a:ea typeface="ＭＳ Ｐゴシック" charset="0"/>
                <a:sym typeface="Symbol" charset="0"/>
              </a:rPr>
              <a:t>Abs. E.</a:t>
            </a:r>
            <a:endParaRPr lang="cs-CZ" sz="280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108570" name="Rectangle 26">
            <a:extLst>
              <a:ext uri="{FF2B5EF4-FFF2-40B4-BE49-F238E27FC236}">
                <a16:creationId xmlns:a16="http://schemas.microsoft.com/office/drawing/2014/main" id="{E349CABF-392A-154D-A718-CE4596047192}"/>
              </a:ext>
            </a:extLst>
          </p:cNvPr>
          <p:cNvSpPr>
            <a:spLocks noChangeArrowheads="1"/>
          </p:cNvSpPr>
          <p:nvPr/>
        </p:nvSpPr>
        <p:spPr bwMode="auto">
          <a:xfrm rot="21571152">
            <a:off x="4558044" y="6246347"/>
            <a:ext cx="2525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Arial" charset="0"/>
                <a:ea typeface="ＭＳ Ｐゴシック" charset="0"/>
                <a:sym typeface="Symbol" charset="0"/>
              </a:rPr>
              <a:t>Magnetic Field</a:t>
            </a:r>
            <a:endParaRPr lang="cs-CZ" sz="280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108571" name="Line 27">
            <a:extLst>
              <a:ext uri="{FF2B5EF4-FFF2-40B4-BE49-F238E27FC236}">
                <a16:creationId xmlns:a16="http://schemas.microsoft.com/office/drawing/2014/main" id="{7B9E3ACD-DCE0-A140-ACC2-D095D30BB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9812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72" name="Line 28">
            <a:extLst>
              <a:ext uri="{FF2B5EF4-FFF2-40B4-BE49-F238E27FC236}">
                <a16:creationId xmlns:a16="http://schemas.microsoft.com/office/drawing/2014/main" id="{5947FF4D-2DE7-DD4B-BDD8-986BB82BE21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7544594" y="1980406"/>
            <a:ext cx="15240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8573" name="Rectangle 29">
            <a:extLst>
              <a:ext uri="{FF2B5EF4-FFF2-40B4-BE49-F238E27FC236}">
                <a16:creationId xmlns:a16="http://schemas.microsoft.com/office/drawing/2014/main" id="{C7D16C15-1BFF-3042-8C9C-E469B643C0B8}"/>
              </a:ext>
            </a:extLst>
          </p:cNvPr>
          <p:cNvSpPr>
            <a:spLocks noChangeArrowheads="1"/>
          </p:cNvSpPr>
          <p:nvPr/>
        </p:nvSpPr>
        <p:spPr bwMode="auto">
          <a:xfrm rot="21571152">
            <a:off x="5791201" y="1447801"/>
            <a:ext cx="1554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ea typeface="ＭＳ Ｐゴシック" charset="0"/>
                <a:sym typeface="Symbol" charset="0"/>
              </a:rPr>
              <a:t>change field</a:t>
            </a:r>
            <a:endParaRPr lang="cs-CZ" sz="200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108574" name="Rectangle 30">
            <a:extLst>
              <a:ext uri="{FF2B5EF4-FFF2-40B4-BE49-F238E27FC236}">
                <a16:creationId xmlns:a16="http://schemas.microsoft.com/office/drawing/2014/main" id="{DFCD6EC2-CC6F-2643-A36C-DD4AE31257F7}"/>
              </a:ext>
            </a:extLst>
          </p:cNvPr>
          <p:cNvSpPr>
            <a:spLocks noChangeArrowheads="1"/>
          </p:cNvSpPr>
          <p:nvPr/>
        </p:nvSpPr>
        <p:spPr bwMode="auto">
          <a:xfrm rot="21571152">
            <a:off x="8305800" y="1749426"/>
            <a:ext cx="220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ea typeface="ＭＳ Ｐゴシック" charset="0"/>
                <a:sym typeface="Symbol" charset="0"/>
              </a:rPr>
              <a:t>change frequency</a:t>
            </a:r>
            <a:endParaRPr lang="cs-CZ" sz="2000">
              <a:latin typeface="Arial" charset="0"/>
              <a:ea typeface="ＭＳ Ｐゴシック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12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31B52214-E581-EE41-8B7E-2B30FFCE4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CW vs. </a:t>
            </a:r>
            <a:r>
              <a:rPr lang="cs-CZ" sz="28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Fourier transform NMR</a:t>
            </a:r>
            <a:r>
              <a:rPr lang="cs-CZ" b="1">
                <a:latin typeface="Arial" charset="0"/>
                <a:ea typeface="ＭＳ Ｐゴシック" charset="0"/>
              </a:rPr>
              <a:t> </a:t>
            </a:r>
            <a:endParaRPr lang="en-US" b="1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endParaRPr lang="en-US" sz="800" b="1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r>
              <a:rPr lang="en-US" b="1">
                <a:latin typeface="Arial" charset="0"/>
                <a:ea typeface="ＭＳ Ｐゴシック" charset="0"/>
              </a:rPr>
              <a:t>Problem of NMR</a:t>
            </a:r>
          </a:p>
          <a:p>
            <a:pPr marL="457200" indent="-457200">
              <a:defRPr/>
            </a:pPr>
            <a:r>
              <a:rPr lang="en-US">
                <a:latin typeface="Arial" charset="0"/>
                <a:ea typeface="ＭＳ Ｐゴシック" charset="0"/>
              </a:rPr>
              <a:t>	t</a:t>
            </a:r>
            <a:r>
              <a:rPr lang="cs-CZ">
                <a:latin typeface="Arial" charset="0"/>
                <a:ea typeface="ＭＳ Ｐゴシック" charset="0"/>
              </a:rPr>
              <a:t>he magnitude of the energy changes in NMR spectroscopy small</a:t>
            </a:r>
            <a:r>
              <a:rPr lang="en-US">
                <a:latin typeface="Arial" charset="0"/>
                <a:ea typeface="ＭＳ Ｐゴシック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sym typeface="Symbol" charset="0"/>
              </a:rPr>
              <a:t></a:t>
            </a:r>
            <a:r>
              <a:rPr lang="cs-CZ" b="1">
                <a:latin typeface="Arial" charset="0"/>
                <a:ea typeface="ＭＳ Ｐゴシック" charset="0"/>
              </a:rPr>
              <a:t> </a:t>
            </a:r>
            <a:r>
              <a:rPr lang="cs-CZ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sensitivity is a major limitation</a:t>
            </a:r>
            <a:endParaRPr lang="en-US" b="1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endParaRPr lang="en-US" sz="800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r>
              <a:rPr lang="en-US" b="1">
                <a:latin typeface="Arial" charset="0"/>
                <a:ea typeface="ＭＳ Ｐゴシック" charset="0"/>
              </a:rPr>
              <a:t>Solution I.</a:t>
            </a:r>
          </a:p>
          <a:p>
            <a:pPr marL="457200" indent="-457200">
              <a:defRPr/>
            </a:pPr>
            <a:r>
              <a:rPr lang="en-US">
                <a:latin typeface="Arial" charset="0"/>
                <a:ea typeface="ＭＳ Ｐゴシック" charset="0"/>
              </a:rPr>
              <a:t>	</a:t>
            </a:r>
            <a:r>
              <a:rPr lang="cs-CZ">
                <a:latin typeface="Arial" charset="0"/>
                <a:ea typeface="ＭＳ Ｐゴシック" charset="0"/>
              </a:rPr>
              <a:t>increase sensitivity </a:t>
            </a:r>
            <a:r>
              <a:rPr lang="en-US">
                <a:latin typeface="Arial" charset="0"/>
                <a:ea typeface="ＭＳ Ｐゴシック" charset="0"/>
              </a:rPr>
              <a:t>by</a:t>
            </a:r>
            <a:r>
              <a:rPr lang="cs-CZ">
                <a:latin typeface="Arial" charset="0"/>
                <a:ea typeface="ＭＳ Ｐゴシック" charset="0"/>
              </a:rPr>
              <a:t> record</a:t>
            </a:r>
            <a:r>
              <a:rPr lang="en-US">
                <a:latin typeface="Arial" charset="0"/>
                <a:ea typeface="ＭＳ Ｐゴシック" charset="0"/>
              </a:rPr>
              <a:t>ing</a:t>
            </a:r>
            <a:r>
              <a:rPr lang="cs-CZ">
                <a:latin typeface="Arial" charset="0"/>
                <a:ea typeface="ＭＳ Ｐゴシック" charset="0"/>
              </a:rPr>
              <a:t> many spectra, and then add them together; because </a:t>
            </a:r>
            <a:r>
              <a:rPr lang="cs-CZ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noise is random</a:t>
            </a:r>
            <a:r>
              <a:rPr lang="cs-CZ">
                <a:latin typeface="Arial" charset="0"/>
                <a:ea typeface="ＭＳ Ｐゴシック" charset="0"/>
              </a:rPr>
              <a:t>, it adds as the square root of the number of spectra recorded. </a:t>
            </a:r>
            <a:endParaRPr lang="en-US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endParaRPr lang="en-US" sz="800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r>
              <a:rPr lang="cs-CZ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For example</a:t>
            </a:r>
            <a:r>
              <a:rPr lang="cs-CZ">
                <a:latin typeface="Arial" charset="0"/>
                <a:ea typeface="ＭＳ Ｐゴシック" charset="0"/>
              </a:rPr>
              <a:t>, if 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100</a:t>
            </a:r>
            <a:r>
              <a:rPr lang="cs-CZ">
                <a:latin typeface="Arial" charset="0"/>
                <a:ea typeface="ＭＳ Ｐゴシック" charset="0"/>
              </a:rPr>
              <a:t> spectra of a compound were recorded and summed, then the </a:t>
            </a:r>
            <a:r>
              <a:rPr lang="cs-CZ" b="1" i="1">
                <a:latin typeface="Arial" charset="0"/>
                <a:ea typeface="ＭＳ Ｐゴシック" charset="0"/>
              </a:rPr>
              <a:t>noise would increase</a:t>
            </a:r>
            <a:r>
              <a:rPr lang="cs-CZ">
                <a:latin typeface="Arial" charset="0"/>
                <a:ea typeface="ＭＳ Ｐゴシック" charset="0"/>
              </a:rPr>
              <a:t> by a factor of 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10</a:t>
            </a:r>
            <a:r>
              <a:rPr lang="cs-CZ">
                <a:latin typeface="Arial" charset="0"/>
                <a:ea typeface="ＭＳ Ｐゴシック" charset="0"/>
              </a:rPr>
              <a:t>, </a:t>
            </a:r>
            <a:endParaRPr lang="en-US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endParaRPr lang="en-US" sz="800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r>
              <a:rPr lang="cs-CZ" b="1" i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but</a:t>
            </a:r>
            <a:r>
              <a:rPr lang="cs-CZ">
                <a:latin typeface="Arial" charset="0"/>
                <a:ea typeface="ＭＳ Ｐゴシック" charset="0"/>
              </a:rPr>
              <a:t> the </a:t>
            </a:r>
            <a:r>
              <a:rPr lang="cs-CZ" b="1" i="1">
                <a:latin typeface="Arial" charset="0"/>
                <a:ea typeface="ＭＳ Ｐゴシック" charset="0"/>
              </a:rPr>
              <a:t>signal would increase</a:t>
            </a:r>
            <a:r>
              <a:rPr lang="cs-CZ">
                <a:latin typeface="Arial" charset="0"/>
                <a:ea typeface="ＭＳ Ｐゴシック" charset="0"/>
              </a:rPr>
              <a:t> in magnitude by a factor of 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100</a:t>
            </a:r>
            <a:r>
              <a:rPr lang="en-US">
                <a:latin typeface="Arial" charset="0"/>
                <a:ea typeface="ＭＳ Ｐゴシック" charset="0"/>
              </a:rPr>
              <a:t> </a:t>
            </a:r>
          </a:p>
          <a:p>
            <a:pPr marL="457200" indent="-457200">
              <a:defRPr/>
            </a:pPr>
            <a:r>
              <a:rPr lang="en-US">
                <a:latin typeface="Arial" charset="0"/>
                <a:ea typeface="ＭＳ Ｐゴシック" charset="0"/>
              </a:rPr>
              <a:t>	</a:t>
            </a:r>
            <a:r>
              <a:rPr lang="cs-CZ" b="1">
                <a:solidFill>
                  <a:srgbClr val="FF0000"/>
                </a:solidFill>
                <a:latin typeface="Arial" charset="0"/>
                <a:ea typeface="ＭＳ Ｐゴシック" charset="0"/>
                <a:sym typeface="Symbol" charset="0"/>
              </a:rPr>
              <a:t></a:t>
            </a:r>
            <a:r>
              <a:rPr lang="cs-CZ" b="1">
                <a:latin typeface="Arial" charset="0"/>
                <a:ea typeface="ＭＳ Ｐゴシック" charset="0"/>
              </a:rPr>
              <a:t> </a:t>
            </a:r>
            <a:r>
              <a:rPr lang="cs-CZ">
                <a:latin typeface="Arial" charset="0"/>
                <a:ea typeface="ＭＳ Ｐゴシック" charset="0"/>
              </a:rPr>
              <a:t>large increase in sensitivity. </a:t>
            </a:r>
            <a:endParaRPr lang="en-US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endParaRPr lang="en-US" sz="800">
              <a:latin typeface="Arial" charset="0"/>
              <a:ea typeface="ＭＳ Ｐゴシック" charset="0"/>
            </a:endParaRPr>
          </a:p>
          <a:p>
            <a:pPr marL="457200" indent="-457200">
              <a:defRPr/>
            </a:pPr>
            <a:r>
              <a:rPr lang="cs-CZ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However</a:t>
            </a:r>
            <a:r>
              <a:rPr lang="cs-CZ">
                <a:latin typeface="Arial" charset="0"/>
                <a:ea typeface="ＭＳ Ｐゴシック" charset="0"/>
              </a:rPr>
              <a:t>, if this is done using a </a:t>
            </a:r>
            <a:r>
              <a:rPr lang="en-US" b="1">
                <a:latin typeface="Arial" charset="0"/>
                <a:ea typeface="ＭＳ Ｐゴシック" charset="0"/>
              </a:rPr>
              <a:t>CW-NMR</a:t>
            </a:r>
            <a:r>
              <a:rPr lang="cs-CZ">
                <a:latin typeface="Arial" charset="0"/>
                <a:ea typeface="ＭＳ Ｐゴシック" charset="0"/>
              </a:rPr>
              <a:t>, the time needed to collect the spectra is very large (one scan takes </a:t>
            </a:r>
            <a:r>
              <a:rPr lang="en-US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</a:t>
            </a:r>
            <a:r>
              <a:rPr lang="cs-CZ">
                <a:latin typeface="Arial" charset="0"/>
                <a:ea typeface="ＭＳ Ｐゴシック" charset="0"/>
              </a:rPr>
              <a:t> </a:t>
            </a:r>
            <a:r>
              <a:rPr lang="en-US">
                <a:latin typeface="Arial" charset="0"/>
                <a:ea typeface="ＭＳ Ｐゴシック" charset="0"/>
              </a:rPr>
              <a:t>-</a:t>
            </a:r>
            <a:r>
              <a:rPr lang="cs-CZ">
                <a:latin typeface="Arial" charset="0"/>
                <a:ea typeface="ＭＳ Ｐゴシック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8</a:t>
            </a:r>
            <a:r>
              <a:rPr lang="cs-CZ">
                <a:latin typeface="Arial" charset="0"/>
                <a:ea typeface="ＭＳ Ｐゴシック" charset="0"/>
              </a:rPr>
              <a:t> minutes).</a:t>
            </a:r>
          </a:p>
          <a:p>
            <a:pPr marL="457200" indent="-457200" eaLnBrk="0" hangingPunct="0">
              <a:defRPr/>
            </a:pPr>
            <a:endParaRPr lang="cs-CZ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7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FID">
            <a:extLst>
              <a:ext uri="{FF2B5EF4-FFF2-40B4-BE49-F238E27FC236}">
                <a16:creationId xmlns:a16="http://schemas.microsoft.com/office/drawing/2014/main" id="{6F6F5FC4-FE06-9B49-B974-62ECCF81C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0"/>
            <a:ext cx="23749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>
            <a:extLst>
              <a:ext uri="{FF2B5EF4-FFF2-40B4-BE49-F238E27FC236}">
                <a16:creationId xmlns:a16="http://schemas.microsoft.com/office/drawing/2014/main" id="{318CFF5E-DC91-9B4E-BFC2-60BB1AEB4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296400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82600">
              <a:defRPr/>
            </a:pPr>
            <a:r>
              <a:rPr lang="en-US" sz="28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CW vs. </a:t>
            </a:r>
            <a:r>
              <a:rPr lang="cs-CZ" sz="28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Fourier </a:t>
            </a:r>
            <a:r>
              <a:rPr lang="cs-CZ" sz="2800" b="1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transform</a:t>
            </a:r>
            <a:r>
              <a:rPr lang="cs-CZ" sz="28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NMR</a:t>
            </a:r>
            <a:r>
              <a:rPr lang="cs-CZ" b="1" dirty="0">
                <a:latin typeface="Arial" charset="0"/>
                <a:ea typeface="ＭＳ Ｐゴシック" charset="0"/>
              </a:rPr>
              <a:t> </a:t>
            </a:r>
            <a:endParaRPr lang="en-US" b="1" dirty="0">
              <a:latin typeface="Arial" charset="0"/>
              <a:ea typeface="ＭＳ Ｐゴシック" charset="0"/>
            </a:endParaRPr>
          </a:p>
          <a:p>
            <a:pPr defTabSz="482600" eaLnBrk="0" hangingPunct="0">
              <a:defRPr/>
            </a:pPr>
            <a:endParaRPr lang="en-US" sz="800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defTabSz="482600" eaLnBrk="0" hangingPunct="0">
              <a:defRPr/>
            </a:pPr>
            <a:r>
              <a:rPr lang="en-US" b="1" dirty="0">
                <a:latin typeface="Arial" charset="0"/>
                <a:ea typeface="ＭＳ Ｐゴシック" charset="0"/>
              </a:rPr>
              <a:t>Solution II.</a:t>
            </a:r>
          </a:p>
          <a:p>
            <a:pPr defTabSz="482600" eaLnBrk="0" hangingPunct="0">
              <a:defRPr/>
            </a:pPr>
            <a:endParaRPr lang="en-US" sz="800" b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defTabSz="482600" eaLnBrk="0" hangingPunct="0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	</a:t>
            </a:r>
            <a:r>
              <a:rPr lang="cs-CZ" b="1" dirty="0">
                <a:latin typeface="Arial" charset="0"/>
                <a:ea typeface="ＭＳ Ｐゴシック" charset="0"/>
              </a:rPr>
              <a:t>FT-NMR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sym typeface="Symbol" charset="0"/>
              </a:rPr>
              <a:t>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b="1" i="1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all</a:t>
            </a:r>
            <a:r>
              <a:rPr lang="cs-CZ" b="1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cs-CZ" b="1" i="1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frequencies</a:t>
            </a:r>
            <a:r>
              <a:rPr lang="cs-CZ" dirty="0">
                <a:latin typeface="Arial" charset="0"/>
                <a:ea typeface="ＭＳ Ｐゴシック" charset="0"/>
              </a:rPr>
              <a:t> in a </a:t>
            </a:r>
            <a:r>
              <a:rPr lang="cs-CZ" dirty="0" err="1">
                <a:latin typeface="Arial" charset="0"/>
                <a:ea typeface="ＭＳ Ｐゴシック" charset="0"/>
              </a:rPr>
              <a:t>spectrum</a:t>
            </a:r>
            <a:r>
              <a:rPr lang="cs-CZ" dirty="0">
                <a:latin typeface="Arial" charset="0"/>
                <a:ea typeface="ＭＳ Ｐゴシック" charset="0"/>
              </a:rPr>
              <a:t> are </a:t>
            </a:r>
            <a:r>
              <a:rPr lang="cs-CZ" b="1" i="1" dirty="0" err="1">
                <a:latin typeface="Arial" charset="0"/>
                <a:ea typeface="ＭＳ Ｐゴシック" charset="0"/>
              </a:rPr>
              <a:t>irradiate</a:t>
            </a:r>
            <a:r>
              <a:rPr lang="en-US" b="1" i="1" dirty="0">
                <a:latin typeface="Arial" charset="0"/>
                <a:ea typeface="ＭＳ Ｐゴシック" charset="0"/>
              </a:rPr>
              <a:t>d</a:t>
            </a:r>
          </a:p>
          <a:p>
            <a:pPr defTabSz="482600" eaLnBrk="0" hangingPunct="0">
              <a:defRPr/>
            </a:pPr>
            <a:r>
              <a:rPr lang="en-US" b="1" i="1" dirty="0">
                <a:latin typeface="Arial" charset="0"/>
                <a:ea typeface="ＭＳ Ｐゴシック" charset="0"/>
              </a:rPr>
              <a:t>	</a:t>
            </a:r>
            <a:r>
              <a:rPr lang="cs-CZ" b="1" i="1" dirty="0" err="1">
                <a:latin typeface="Arial" charset="0"/>
                <a:ea typeface="ＭＳ Ｐゴシック" charset="0"/>
              </a:rPr>
              <a:t>simultaneously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with</a:t>
            </a:r>
            <a:r>
              <a:rPr lang="cs-CZ" dirty="0">
                <a:latin typeface="Arial" charset="0"/>
                <a:ea typeface="ＭＳ Ｐゴシック" charset="0"/>
              </a:rPr>
              <a:t> a </a:t>
            </a:r>
            <a:r>
              <a:rPr lang="cs-CZ" dirty="0" err="1">
                <a:latin typeface="Arial" charset="0"/>
                <a:ea typeface="ＭＳ Ｐゴシック" charset="0"/>
              </a:rPr>
              <a:t>radio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frequency</a:t>
            </a:r>
            <a:r>
              <a:rPr lang="cs-CZ" dirty="0">
                <a:latin typeface="Arial" charset="0"/>
                <a:ea typeface="ＭＳ Ｐゴシック" charset="0"/>
              </a:rPr>
              <a:t> pulse. </a:t>
            </a:r>
            <a:endParaRPr lang="en-US" dirty="0">
              <a:latin typeface="Arial" charset="0"/>
              <a:ea typeface="ＭＳ Ｐゴシック" charset="0"/>
            </a:endParaRPr>
          </a:p>
          <a:p>
            <a:pPr defTabSz="482600" eaLnBrk="0" hangingPunct="0">
              <a:defRPr/>
            </a:pPr>
            <a:endParaRPr lang="en-US" sz="800" dirty="0">
              <a:latin typeface="Arial" charset="0"/>
              <a:ea typeface="ＭＳ Ｐゴシック" charset="0"/>
            </a:endParaRPr>
          </a:p>
          <a:p>
            <a:pPr defTabSz="482600" eaLnBrk="0" hangingPunct="0">
              <a:defRPr/>
            </a:pPr>
            <a:r>
              <a:rPr lang="cs-CZ" dirty="0">
                <a:latin typeface="Arial" charset="0"/>
                <a:ea typeface="ＭＳ Ｐゴシック" charset="0"/>
              </a:rPr>
              <a:t>	</a:t>
            </a:r>
            <a:r>
              <a:rPr lang="cs-CZ" dirty="0" err="1">
                <a:latin typeface="Arial" charset="0"/>
                <a:ea typeface="ＭＳ Ｐゴシック" charset="0"/>
              </a:rPr>
              <a:t>Followin</a:t>
            </a:r>
            <a:r>
              <a:rPr lang="en-US" dirty="0">
                <a:latin typeface="Arial" charset="0"/>
                <a:ea typeface="ＭＳ Ｐゴシック" charset="0"/>
              </a:rPr>
              <a:t>g </a:t>
            </a:r>
            <a:r>
              <a:rPr lang="cs-CZ" dirty="0" err="1">
                <a:latin typeface="Arial" charset="0"/>
                <a:ea typeface="ＭＳ Ｐゴシック" charset="0"/>
              </a:rPr>
              <a:t>the</a:t>
            </a:r>
            <a:r>
              <a:rPr lang="cs-CZ" dirty="0">
                <a:latin typeface="Arial" charset="0"/>
                <a:ea typeface="ＭＳ Ｐゴシック" charset="0"/>
              </a:rPr>
              <a:t> pulse,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the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nuclei</a:t>
            </a:r>
            <a:r>
              <a:rPr lang="cs-CZ" dirty="0">
                <a:latin typeface="Arial" charset="0"/>
                <a:ea typeface="ＭＳ Ｐゴシック" charset="0"/>
              </a:rPr>
              <a:t> return to </a:t>
            </a:r>
            <a:r>
              <a:rPr lang="cs-CZ" dirty="0" err="1">
                <a:latin typeface="Arial" charset="0"/>
                <a:ea typeface="ＭＳ Ｐゴシック" charset="0"/>
              </a:rPr>
              <a:t>thermal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equilibrium</a:t>
            </a:r>
            <a:r>
              <a:rPr lang="cs-CZ" dirty="0">
                <a:latin typeface="Arial" charset="0"/>
                <a:ea typeface="ＭＳ Ｐゴシック" charset="0"/>
              </a:rPr>
              <a:t>. </a:t>
            </a:r>
          </a:p>
          <a:p>
            <a:pPr defTabSz="482600" eaLnBrk="0" hangingPunct="0">
              <a:defRPr/>
            </a:pPr>
            <a:r>
              <a:rPr lang="cs-CZ" dirty="0">
                <a:latin typeface="Arial" charset="0"/>
                <a:ea typeface="ＭＳ Ｐゴシック" charset="0"/>
              </a:rPr>
              <a:t>	A </a:t>
            </a:r>
            <a:r>
              <a:rPr lang="cs-CZ" b="1" i="1" dirty="0" err="1">
                <a:latin typeface="Arial" charset="0"/>
                <a:ea typeface="ＭＳ Ｐゴシック" charset="0"/>
              </a:rPr>
              <a:t>time</a:t>
            </a:r>
            <a:r>
              <a:rPr lang="cs-CZ" b="1" i="1" dirty="0">
                <a:latin typeface="Arial" charset="0"/>
                <a:ea typeface="ＭＳ Ｐゴシック" charset="0"/>
              </a:rPr>
              <a:t> </a:t>
            </a:r>
            <a:r>
              <a:rPr lang="cs-CZ" b="1" i="1" dirty="0" err="1">
                <a:latin typeface="Arial" charset="0"/>
                <a:ea typeface="ＭＳ Ｐゴシック" charset="0"/>
              </a:rPr>
              <a:t>domain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emission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signal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is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recorded</a:t>
            </a:r>
            <a:r>
              <a:rPr lang="cs-CZ" dirty="0">
                <a:latin typeface="Arial" charset="0"/>
                <a:ea typeface="ＭＳ Ｐゴシック" charset="0"/>
              </a:rPr>
              <a:t> by </a:t>
            </a:r>
            <a:r>
              <a:rPr lang="cs-CZ" dirty="0" err="1">
                <a:latin typeface="Arial" charset="0"/>
                <a:ea typeface="ＭＳ Ｐゴシック" charset="0"/>
              </a:rPr>
              <a:t>the</a:t>
            </a:r>
            <a:r>
              <a:rPr lang="cs-CZ" dirty="0">
                <a:latin typeface="Arial" charset="0"/>
                <a:ea typeface="ＭＳ Ｐゴシック" charset="0"/>
              </a:rPr>
              <a:t> instrument as</a:t>
            </a:r>
            <a:endParaRPr lang="en-US" dirty="0">
              <a:latin typeface="Arial" charset="0"/>
              <a:ea typeface="ＭＳ Ｐゴシック" charset="0"/>
            </a:endParaRPr>
          </a:p>
          <a:p>
            <a:pPr defTabSz="482600" eaLnBrk="0" hangingPunct="0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	</a:t>
            </a:r>
            <a:r>
              <a:rPr lang="cs-CZ" dirty="0" err="1">
                <a:latin typeface="Arial" charset="0"/>
                <a:ea typeface="ＭＳ Ｐゴシック" charset="0"/>
              </a:rPr>
              <a:t>the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nuclei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relax</a:t>
            </a:r>
            <a:r>
              <a:rPr lang="cs-CZ" dirty="0">
                <a:latin typeface="Arial" charset="0"/>
                <a:ea typeface="ＭＳ Ｐゴシック" charset="0"/>
              </a:rPr>
              <a:t>. </a:t>
            </a:r>
            <a:endParaRPr lang="en-US" dirty="0">
              <a:latin typeface="Arial" charset="0"/>
              <a:ea typeface="ＭＳ Ｐゴシック" charset="0"/>
            </a:endParaRPr>
          </a:p>
          <a:p>
            <a:pPr defTabSz="482600" eaLnBrk="0" hangingPunct="0">
              <a:defRPr/>
            </a:pPr>
            <a:endParaRPr lang="en-US" sz="800" dirty="0">
              <a:latin typeface="Arial" charset="0"/>
              <a:ea typeface="ＭＳ Ｐゴシック" charset="0"/>
            </a:endParaRPr>
          </a:p>
          <a:p>
            <a:pPr defTabSz="482600" eaLnBrk="0" hangingPunct="0">
              <a:defRPr/>
            </a:pPr>
            <a:r>
              <a:rPr lang="cs-CZ" dirty="0">
                <a:latin typeface="Arial" charset="0"/>
                <a:ea typeface="ＭＳ Ｐゴシック" charset="0"/>
              </a:rPr>
              <a:t>	A </a:t>
            </a:r>
            <a:r>
              <a:rPr lang="cs-CZ" b="1" i="1" dirty="0" err="1">
                <a:latin typeface="Arial" charset="0"/>
                <a:ea typeface="ＭＳ Ｐゴシック" charset="0"/>
              </a:rPr>
              <a:t>frequency</a:t>
            </a:r>
            <a:r>
              <a:rPr lang="cs-CZ" b="1" i="1" dirty="0">
                <a:latin typeface="Arial" charset="0"/>
                <a:ea typeface="ＭＳ Ｐゴシック" charset="0"/>
              </a:rPr>
              <a:t> </a:t>
            </a:r>
            <a:r>
              <a:rPr lang="cs-CZ" b="1" i="1" dirty="0" err="1">
                <a:latin typeface="Arial" charset="0"/>
                <a:ea typeface="ＭＳ Ｐゴシック" charset="0"/>
              </a:rPr>
              <a:t>domain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spectrum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dirty="0" err="1">
                <a:latin typeface="Arial" charset="0"/>
                <a:ea typeface="ＭＳ Ｐゴシック" charset="0"/>
              </a:rPr>
              <a:t>is</a:t>
            </a:r>
            <a:r>
              <a:rPr lang="cs-CZ" dirty="0">
                <a:latin typeface="Arial" charset="0"/>
                <a:ea typeface="ＭＳ Ｐゴシック" charset="0"/>
              </a:rPr>
              <a:t> </a:t>
            </a:r>
            <a:r>
              <a:rPr lang="cs-CZ" b="1" i="1" dirty="0" err="1">
                <a:latin typeface="Arial" charset="0"/>
                <a:ea typeface="ＭＳ Ｐゴシック" charset="0"/>
              </a:rPr>
              <a:t>obtained</a:t>
            </a:r>
            <a:r>
              <a:rPr lang="en-US" b="1" i="1" dirty="0">
                <a:latin typeface="Arial" charset="0"/>
                <a:ea typeface="ＭＳ Ｐゴシック" charset="0"/>
              </a:rPr>
              <a:t> </a:t>
            </a:r>
            <a:r>
              <a:rPr lang="cs-CZ" b="1" i="1" dirty="0">
                <a:latin typeface="Arial" charset="0"/>
                <a:ea typeface="ＭＳ Ｐゴシック" charset="0"/>
              </a:rPr>
              <a:t>by Fourier </a:t>
            </a:r>
            <a:r>
              <a:rPr lang="cs-CZ" b="1" i="1" dirty="0" err="1">
                <a:latin typeface="Arial" charset="0"/>
                <a:ea typeface="ＭＳ Ｐゴシック" charset="0"/>
              </a:rPr>
              <a:t>transformation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  <a:endParaRPr lang="cs-CZ" dirty="0">
              <a:latin typeface="Arial" charset="0"/>
              <a:ea typeface="ＭＳ Ｐゴシック" charset="0"/>
            </a:endParaRPr>
          </a:p>
        </p:txBody>
      </p:sp>
      <p:pic>
        <p:nvPicPr>
          <p:cNvPr id="44035" name="Picture 4" descr="1pulse">
            <a:extLst>
              <a:ext uri="{FF2B5EF4-FFF2-40B4-BE49-F238E27FC236}">
                <a16:creationId xmlns:a16="http://schemas.microsoft.com/office/drawing/2014/main" id="{C39B998A-BDB9-CF47-9E60-0050C562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7"/>
          <a:stretch>
            <a:fillRect/>
          </a:stretch>
        </p:blipFill>
        <p:spPr bwMode="auto">
          <a:xfrm>
            <a:off x="6400801" y="4038600"/>
            <a:ext cx="228282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Line 5">
            <a:extLst>
              <a:ext uri="{FF2B5EF4-FFF2-40B4-BE49-F238E27FC236}">
                <a16:creationId xmlns:a16="http://schemas.microsoft.com/office/drawing/2014/main" id="{7E4F9B9A-50E8-7845-948A-F0B55AEB5E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91400" y="5562600"/>
            <a:ext cx="990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0598" name="Line 6">
            <a:extLst>
              <a:ext uri="{FF2B5EF4-FFF2-40B4-BE49-F238E27FC236}">
                <a16:creationId xmlns:a16="http://schemas.microsoft.com/office/drawing/2014/main" id="{C40A0542-5614-D442-A9B4-31317EDFD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4864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0599" name="Text Box 7">
            <a:extLst>
              <a:ext uri="{FF2B5EF4-FFF2-40B4-BE49-F238E27FC236}">
                <a16:creationId xmlns:a16="http://schemas.microsoft.com/office/drawing/2014/main" id="{B1F0B351-164C-264E-8803-DB80BA960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029200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charset="0"/>
                <a:ea typeface="ＭＳ Ｐゴシック" charset="0"/>
              </a:rPr>
              <a:t>FT</a:t>
            </a:r>
            <a:endParaRPr lang="cs-CZ" b="1">
              <a:latin typeface="Arial" charset="0"/>
              <a:ea typeface="ＭＳ Ｐゴシック" charset="0"/>
            </a:endParaRPr>
          </a:p>
        </p:txBody>
      </p:sp>
      <p:sp>
        <p:nvSpPr>
          <p:cNvPr id="110600" name="Text Box 8">
            <a:extLst>
              <a:ext uri="{FF2B5EF4-FFF2-40B4-BE49-F238E27FC236}">
                <a16:creationId xmlns:a16="http://schemas.microsoft.com/office/drawing/2014/main" id="{C5A49A29-F52D-5646-A72E-9F72B704C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6248400"/>
            <a:ext cx="43545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>
                <a:solidFill>
                  <a:srgbClr val="006600"/>
                </a:solidFill>
              </a:rPr>
              <a:t>time domain (</a:t>
            </a:r>
            <a:r>
              <a:rPr lang="en-US" altLang="en-CZ" sz="1800" b="1">
                <a:solidFill>
                  <a:srgbClr val="006600"/>
                </a:solidFill>
              </a:rPr>
              <a:t>FID</a:t>
            </a:r>
            <a:r>
              <a:rPr lang="en-US" altLang="en-CZ" sz="1800">
                <a:solidFill>
                  <a:srgbClr val="006600"/>
                </a:solidFill>
              </a:rPr>
              <a:t> – free induction decay)</a:t>
            </a:r>
            <a:endParaRPr lang="cs-CZ" altLang="en-CZ" sz="1800">
              <a:solidFill>
                <a:srgbClr val="006600"/>
              </a:solidFill>
            </a:endParaRPr>
          </a:p>
        </p:txBody>
      </p:sp>
      <p:sp>
        <p:nvSpPr>
          <p:cNvPr id="110601" name="Text Box 9">
            <a:extLst>
              <a:ext uri="{FF2B5EF4-FFF2-40B4-BE49-F238E27FC236}">
                <a16:creationId xmlns:a16="http://schemas.microsoft.com/office/drawing/2014/main" id="{0297B5B3-68D0-964B-98E9-B90F174FF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39" y="6019800"/>
            <a:ext cx="20185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</a:rPr>
              <a:t>frequency domain</a:t>
            </a:r>
            <a:endParaRPr lang="cs-CZ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0602" name="Line 10">
            <a:extLst>
              <a:ext uri="{FF2B5EF4-FFF2-40B4-BE49-F238E27FC236}">
                <a16:creationId xmlns:a16="http://schemas.microsoft.com/office/drawing/2014/main" id="{57D185BA-E860-BF43-85C3-FFC6E1D3EF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5715000"/>
            <a:ext cx="838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0603" name="Line 11">
            <a:extLst>
              <a:ext uri="{FF2B5EF4-FFF2-40B4-BE49-F238E27FC236}">
                <a16:creationId xmlns:a16="http://schemas.microsoft.com/office/drawing/2014/main" id="{837EA605-4D5E-4C4A-88E5-67418D0A3B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257800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0604" name="Rectangle 12">
            <a:extLst>
              <a:ext uri="{FF2B5EF4-FFF2-40B4-BE49-F238E27FC236}">
                <a16:creationId xmlns:a16="http://schemas.microsoft.com/office/drawing/2014/main" id="{3D5A253E-F8F4-774C-8BA3-FEAC1BF39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191000"/>
            <a:ext cx="3048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0605" name="Line 13">
            <a:extLst>
              <a:ext uri="{FF2B5EF4-FFF2-40B4-BE49-F238E27FC236}">
                <a16:creationId xmlns:a16="http://schemas.microsoft.com/office/drawing/2014/main" id="{0A771817-6478-4146-8C64-7F36327048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14600" y="4343400"/>
            <a:ext cx="1066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0606" name="Text Box 14">
            <a:extLst>
              <a:ext uri="{FF2B5EF4-FFF2-40B4-BE49-F238E27FC236}">
                <a16:creationId xmlns:a16="http://schemas.microsoft.com/office/drawing/2014/main" id="{A44DDACD-55C2-4545-9CD4-1F41BFCEE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1" y="3886200"/>
            <a:ext cx="16209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ea typeface="ＭＳ Ｐゴシック" charset="0"/>
              </a:rPr>
              <a:t>RF</a:t>
            </a:r>
            <a:r>
              <a:rPr lang="en-US">
                <a:latin typeface="Arial" charset="0"/>
                <a:ea typeface="ＭＳ Ｐゴシック" charset="0"/>
              </a:rPr>
              <a:t>  pulse 90</a:t>
            </a:r>
            <a:r>
              <a:rPr lang="en-US">
                <a:latin typeface="Arial" charset="0"/>
                <a:ea typeface="ＭＳ Ｐゴシック" charset="0"/>
                <a:sym typeface="Symbol" charset="0"/>
              </a:rPr>
              <a:t></a:t>
            </a:r>
            <a:endParaRPr lang="cs-CZ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1dspec_1">
            <a:extLst>
              <a:ext uri="{FF2B5EF4-FFF2-40B4-BE49-F238E27FC236}">
                <a16:creationId xmlns:a16="http://schemas.microsoft.com/office/drawing/2014/main" id="{C4A43119-122E-E749-824D-608184A1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6" y="2933700"/>
            <a:ext cx="64357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3" descr="etoh2_1">
            <a:extLst>
              <a:ext uri="{FF2B5EF4-FFF2-40B4-BE49-F238E27FC236}">
                <a16:creationId xmlns:a16="http://schemas.microsoft.com/office/drawing/2014/main" id="{E205910A-D666-E344-B3A1-AB665C9D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571501"/>
            <a:ext cx="50180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9CC4BD28-B788-8B46-9E55-82A292AE7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75" y="110490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Arial" charset="0"/>
                <a:ea typeface="ＭＳ Ｐゴシック" charset="0"/>
              </a:rPr>
              <a:t>EtOH</a:t>
            </a:r>
            <a:endParaRPr lang="cs-CZ">
              <a:latin typeface="Arial" charset="0"/>
              <a:ea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6355EF0C-E320-3E49-9CA3-2DCF90F1D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4838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Arial" charset="0"/>
                <a:ea typeface="ＭＳ Ｐゴシック" charset="0"/>
              </a:rPr>
              <a:t>protein</a:t>
            </a:r>
            <a:endParaRPr lang="cs-CZ">
              <a:latin typeface="Arial" charset="0"/>
              <a:ea typeface="ＭＳ Ｐゴシック" charset="0"/>
            </a:endParaRPr>
          </a:p>
        </p:txBody>
      </p:sp>
      <p:sp>
        <p:nvSpPr>
          <p:cNvPr id="202758" name="Line 6">
            <a:extLst>
              <a:ext uri="{FF2B5EF4-FFF2-40B4-BE49-F238E27FC236}">
                <a16:creationId xmlns:a16="http://schemas.microsoft.com/office/drawing/2014/main" id="{AAB1C6DC-3880-634C-A1D1-FB47035CF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0675" y="5295900"/>
            <a:ext cx="1981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2759" name="Line 7">
            <a:extLst>
              <a:ext uri="{FF2B5EF4-FFF2-40B4-BE49-F238E27FC236}">
                <a16:creationId xmlns:a16="http://schemas.microsoft.com/office/drawing/2014/main" id="{39A02744-2F66-CE46-83C3-95DFBDADFD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89875" y="1562100"/>
            <a:ext cx="1981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2760" name="Text Box 8">
            <a:extLst>
              <a:ext uri="{FF2B5EF4-FFF2-40B4-BE49-F238E27FC236}">
                <a16:creationId xmlns:a16="http://schemas.microsoft.com/office/drawing/2014/main" id="{660DAEF4-7685-5D40-A521-CE71BA7CE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30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Each proton = 1 NMR signal</a:t>
            </a:r>
            <a:endParaRPr lang="cs-CZ" altLang="en-CZ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00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1dspec_1">
            <a:extLst>
              <a:ext uri="{FF2B5EF4-FFF2-40B4-BE49-F238E27FC236}">
                <a16:creationId xmlns:a16="http://schemas.microsoft.com/office/drawing/2014/main" id="{6B4AA40A-682F-EE4A-AC14-E3B8AF5B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762000"/>
            <a:ext cx="84502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0" name="Text Box 8">
            <a:extLst>
              <a:ext uri="{FF2B5EF4-FFF2-40B4-BE49-F238E27FC236}">
                <a16:creationId xmlns:a16="http://schemas.microsoft.com/office/drawing/2014/main" id="{766728E7-90E1-C342-B837-3209E7880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30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Each (non-exchangeable) proton = 1 NMR signal</a:t>
            </a:r>
            <a:endParaRPr lang="cs-CZ" altLang="en-CZ" sz="1800" b="1" dirty="0">
              <a:solidFill>
                <a:schemeClr val="accent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BB9551-2B06-4741-ACE6-77BD0EE05B9D}"/>
              </a:ext>
            </a:extLst>
          </p:cNvPr>
          <p:cNvCxnSpPr/>
          <p:nvPr/>
        </p:nvCxnSpPr>
        <p:spPr>
          <a:xfrm>
            <a:off x="2743200" y="3810000"/>
            <a:ext cx="0" cy="220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F80A14-E109-884E-A968-18F553198709}"/>
              </a:ext>
            </a:extLst>
          </p:cNvPr>
          <p:cNvCxnSpPr/>
          <p:nvPr/>
        </p:nvCxnSpPr>
        <p:spPr>
          <a:xfrm>
            <a:off x="2209800" y="3810000"/>
            <a:ext cx="0" cy="220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50A7CF-45E6-814A-8550-136FE7AE45E2}"/>
              </a:ext>
            </a:extLst>
          </p:cNvPr>
          <p:cNvCxnSpPr/>
          <p:nvPr/>
        </p:nvCxnSpPr>
        <p:spPr>
          <a:xfrm>
            <a:off x="5715000" y="3810000"/>
            <a:ext cx="0" cy="220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028EF0-7EA5-0848-B454-33F67140A77F}"/>
              </a:ext>
            </a:extLst>
          </p:cNvPr>
          <p:cNvCxnSpPr/>
          <p:nvPr/>
        </p:nvCxnSpPr>
        <p:spPr>
          <a:xfrm>
            <a:off x="4419600" y="3886200"/>
            <a:ext cx="0" cy="220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6BB0AF-A4D3-414C-8D82-BC6557064AE0}"/>
              </a:ext>
            </a:extLst>
          </p:cNvPr>
          <p:cNvCxnSpPr/>
          <p:nvPr/>
        </p:nvCxnSpPr>
        <p:spPr>
          <a:xfrm>
            <a:off x="7010400" y="3810000"/>
            <a:ext cx="0" cy="220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6F3025-14A5-BE4F-925F-84F22E327F27}"/>
              </a:ext>
            </a:extLst>
          </p:cNvPr>
          <p:cNvCxnSpPr/>
          <p:nvPr/>
        </p:nvCxnSpPr>
        <p:spPr>
          <a:xfrm>
            <a:off x="8382000" y="3810000"/>
            <a:ext cx="0" cy="220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FD2A7-81C8-D345-B0F7-BB81CFCCD9D6}"/>
              </a:ext>
            </a:extLst>
          </p:cNvPr>
          <p:cNvCxnSpPr/>
          <p:nvPr/>
        </p:nvCxnSpPr>
        <p:spPr>
          <a:xfrm>
            <a:off x="9601200" y="3810000"/>
            <a:ext cx="0" cy="2209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8" name="TextBox 5">
            <a:extLst>
              <a:ext uri="{FF2B5EF4-FFF2-40B4-BE49-F238E27FC236}">
                <a16:creationId xmlns:a16="http://schemas.microsoft.com/office/drawing/2014/main" id="{A81C2FBC-17C7-C648-8504-8C980FD79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363914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>
                <a:solidFill>
                  <a:srgbClr val="3366FF"/>
                </a:solidFill>
              </a:rPr>
              <a:t>W</a:t>
            </a:r>
            <a:r>
              <a:rPr lang="en-US" altLang="en-CZ" sz="1800" b="1">
                <a:solidFill>
                  <a:srgbClr val="3366FF"/>
                </a:solidFill>
                <a:latin typeface="Symbol" pitchFamily="2" charset="2"/>
              </a:rPr>
              <a:t>e</a:t>
            </a:r>
          </a:p>
        </p:txBody>
      </p:sp>
      <p:sp>
        <p:nvSpPr>
          <p:cNvPr id="63499" name="TextBox 19">
            <a:extLst>
              <a:ext uri="{FF2B5EF4-FFF2-40B4-BE49-F238E27FC236}">
                <a16:creationId xmlns:a16="http://schemas.microsoft.com/office/drawing/2014/main" id="{71C79734-F9EB-5A42-949E-8F51C0974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3528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>
                <a:solidFill>
                  <a:srgbClr val="3366FF"/>
                </a:solidFill>
              </a:rPr>
              <a:t>-NH</a:t>
            </a:r>
            <a:endParaRPr lang="en-US" altLang="en-CZ" sz="1800" b="1">
              <a:solidFill>
                <a:srgbClr val="3366FF"/>
              </a:solidFill>
              <a:latin typeface="Symbol" pitchFamily="2" charset="2"/>
            </a:endParaRPr>
          </a:p>
        </p:txBody>
      </p:sp>
      <p:sp>
        <p:nvSpPr>
          <p:cNvPr id="63500" name="TextBox 20">
            <a:extLst>
              <a:ext uri="{FF2B5EF4-FFF2-40B4-BE49-F238E27FC236}">
                <a16:creationId xmlns:a16="http://schemas.microsoft.com/office/drawing/2014/main" id="{6510E5B4-E7C5-E444-9838-E2C50FEE1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3528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>
                <a:solidFill>
                  <a:srgbClr val="3366FF"/>
                </a:solidFill>
              </a:rPr>
              <a:t>-NH/-NH</a:t>
            </a:r>
            <a:r>
              <a:rPr lang="en-US" altLang="en-CZ" sz="1800" b="1" baseline="-25000">
                <a:solidFill>
                  <a:srgbClr val="3366FF"/>
                </a:solidFill>
              </a:rPr>
              <a:t>2</a:t>
            </a:r>
            <a:r>
              <a:rPr lang="en-US" altLang="en-CZ" sz="1800" b="1">
                <a:solidFill>
                  <a:srgbClr val="3366FF"/>
                </a:solidFill>
              </a:rPr>
              <a:t>/arom</a:t>
            </a:r>
            <a:endParaRPr lang="en-US" altLang="en-CZ" sz="1800" b="1">
              <a:solidFill>
                <a:srgbClr val="3366FF"/>
              </a:solidFill>
              <a:latin typeface="Symbol" pitchFamily="2" charset="2"/>
            </a:endParaRPr>
          </a:p>
        </p:txBody>
      </p:sp>
      <p:sp>
        <p:nvSpPr>
          <p:cNvPr id="63501" name="TextBox 21">
            <a:extLst>
              <a:ext uri="{FF2B5EF4-FFF2-40B4-BE49-F238E27FC236}">
                <a16:creationId xmlns:a16="http://schemas.microsoft.com/office/drawing/2014/main" id="{D4FADFCD-2C17-B949-8B87-58ECA88C0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6388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>
                <a:solidFill>
                  <a:srgbClr val="3366FF"/>
                </a:solidFill>
              </a:rPr>
              <a:t>H</a:t>
            </a:r>
            <a:r>
              <a:rPr lang="en-US" altLang="en-CZ" sz="1800" b="1">
                <a:solidFill>
                  <a:srgbClr val="3366FF"/>
                </a:solidFill>
                <a:latin typeface="Symbol" pitchFamily="2" charset="2"/>
              </a:rPr>
              <a:t>a</a:t>
            </a:r>
          </a:p>
        </p:txBody>
      </p:sp>
      <p:sp>
        <p:nvSpPr>
          <p:cNvPr id="63502" name="TextBox 22">
            <a:extLst>
              <a:ext uri="{FF2B5EF4-FFF2-40B4-BE49-F238E27FC236}">
                <a16:creationId xmlns:a16="http://schemas.microsoft.com/office/drawing/2014/main" id="{EC742EB7-E514-154A-9C3A-EC8E5BF46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6388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>
                <a:solidFill>
                  <a:srgbClr val="3366FF"/>
                </a:solidFill>
              </a:rPr>
              <a:t>H</a:t>
            </a:r>
            <a:r>
              <a:rPr lang="en-US" altLang="en-CZ" sz="1800" b="1">
                <a:solidFill>
                  <a:srgbClr val="3366FF"/>
                </a:solidFill>
                <a:latin typeface="Symbol" pitchFamily="2" charset="2"/>
              </a:rPr>
              <a:t>b</a:t>
            </a:r>
          </a:p>
        </p:txBody>
      </p:sp>
      <p:sp>
        <p:nvSpPr>
          <p:cNvPr id="63503" name="TextBox 23">
            <a:extLst>
              <a:ext uri="{FF2B5EF4-FFF2-40B4-BE49-F238E27FC236}">
                <a16:creationId xmlns:a16="http://schemas.microsoft.com/office/drawing/2014/main" id="{C06B108D-E81E-164B-9B06-FAA22BF1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6388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>
                <a:solidFill>
                  <a:srgbClr val="3366FF"/>
                </a:solidFill>
              </a:rPr>
              <a:t>-CH</a:t>
            </a:r>
            <a:r>
              <a:rPr lang="en-US" altLang="en-CZ" sz="1800" b="1" baseline="-25000">
                <a:solidFill>
                  <a:srgbClr val="3366FF"/>
                </a:solidFill>
              </a:rPr>
              <a:t>3</a:t>
            </a:r>
            <a:endParaRPr lang="en-US" altLang="en-CZ" sz="1800" b="1" baseline="-25000">
              <a:solidFill>
                <a:srgbClr val="3366FF"/>
              </a:solidFill>
              <a:latin typeface="Symbol" pitchFamily="2" charset="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396F0D-DBE4-2B4F-85DF-5E6AFDC06351}"/>
              </a:ext>
            </a:extLst>
          </p:cNvPr>
          <p:cNvCxnSpPr/>
          <p:nvPr/>
        </p:nvCxnSpPr>
        <p:spPr>
          <a:xfrm>
            <a:off x="6172200" y="1066800"/>
            <a:ext cx="0" cy="495300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505" name="TextBox 7">
            <a:extLst>
              <a:ext uri="{FF2B5EF4-FFF2-40B4-BE49-F238E27FC236}">
                <a16:creationId xmlns:a16="http://schemas.microsoft.com/office/drawing/2014/main" id="{F75EB32D-AE85-5F44-831D-DD76D9C4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30914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b="1"/>
              <a:t>H</a:t>
            </a:r>
            <a:r>
              <a:rPr lang="en-US" altLang="en-CZ" sz="1800" b="1" baseline="-25000"/>
              <a:t>2</a:t>
            </a:r>
            <a:r>
              <a:rPr lang="en-US" altLang="en-CZ" sz="1800" b="1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56627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9">
            <a:extLst>
              <a:ext uri="{FF2B5EF4-FFF2-40B4-BE49-F238E27FC236}">
                <a16:creationId xmlns:a16="http://schemas.microsoft.com/office/drawing/2014/main" id="{A14397F9-7DAF-BF4C-ACB4-3885C1771FDC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219200"/>
            <a:ext cx="7905750" cy="5303838"/>
            <a:chOff x="348" y="2348"/>
            <a:chExt cx="2465" cy="1377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EE814719-0648-6948-BE65-E4F5F5EF3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2348"/>
              <a:ext cx="2466" cy="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7" name="Text Box 11">
              <a:extLst>
                <a:ext uri="{FF2B5EF4-FFF2-40B4-BE49-F238E27FC236}">
                  <a16:creationId xmlns:a16="http://schemas.microsoft.com/office/drawing/2014/main" id="{F8C69008-CD5F-2A48-BC43-503302C7E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" y="2348"/>
              <a:ext cx="2466" cy="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" name="Text Box 8">
            <a:extLst>
              <a:ext uri="{FF2B5EF4-FFF2-40B4-BE49-F238E27FC236}">
                <a16:creationId xmlns:a16="http://schemas.microsoft.com/office/drawing/2014/main" id="{2E1D2995-3882-A248-A67B-5DF2D485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"/>
            <a:ext cx="830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Each (non-exchangeable) proton = 1 NMR signal</a:t>
            </a:r>
            <a:endParaRPr lang="cs-CZ" altLang="en-CZ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85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C2F083-294A-424D-9DF7-08A5AB4842C2}"/>
              </a:ext>
            </a:extLst>
          </p:cNvPr>
          <p:cNvSpPr txBox="1"/>
          <p:nvPr/>
        </p:nvSpPr>
        <p:spPr>
          <a:xfrm>
            <a:off x="0" y="141514"/>
            <a:ext cx="120287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b="1" dirty="0"/>
              <a:t>	   Size</a:t>
            </a:r>
            <a:r>
              <a:rPr lang="en-CZ" dirty="0"/>
              <a:t> 		</a:t>
            </a:r>
            <a:r>
              <a:rPr lang="en-CZ" sz="2400" b="1" dirty="0"/>
              <a:t>Relaxation			FID		       NMR line(width) after FT</a:t>
            </a:r>
          </a:p>
          <a:p>
            <a:endParaRPr lang="en-CZ" sz="2400" b="1" dirty="0"/>
          </a:p>
          <a:p>
            <a:r>
              <a:rPr lang="en-CZ" sz="2400" b="1" dirty="0"/>
              <a:t>      </a:t>
            </a:r>
            <a:r>
              <a:rPr lang="en-CZ" dirty="0"/>
              <a:t> 			slow (i.e. long </a:t>
            </a:r>
            <a:r>
              <a:rPr lang="en-CZ" sz="2400" b="1" dirty="0"/>
              <a:t>t</a:t>
            </a:r>
            <a:r>
              <a:rPr lang="en-CZ" sz="2400" baseline="-25000" dirty="0"/>
              <a:t>2</a:t>
            </a:r>
            <a:r>
              <a:rPr lang="en-CZ" dirty="0"/>
              <a:t> time)  </a:t>
            </a:r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r>
              <a:rPr lang="en-CZ" dirty="0"/>
              <a:t>				</a:t>
            </a:r>
          </a:p>
          <a:p>
            <a:r>
              <a:rPr lang="en-CZ" dirty="0"/>
              <a:t>			      medium</a:t>
            </a:r>
          </a:p>
          <a:p>
            <a:r>
              <a:rPr lang="en-CZ" dirty="0"/>
              <a:t>				</a:t>
            </a:r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r>
              <a:rPr lang="en-CZ" dirty="0"/>
              <a:t>	 		        fast</a:t>
            </a:r>
          </a:p>
        </p:txBody>
      </p:sp>
      <p:pic>
        <p:nvPicPr>
          <p:cNvPr id="3" name="Picture 2" descr="A close up of a glove&#10;&#10;Description automatically generated">
            <a:extLst>
              <a:ext uri="{FF2B5EF4-FFF2-40B4-BE49-F238E27FC236}">
                <a16:creationId xmlns:a16="http://schemas.microsoft.com/office/drawing/2014/main" id="{8E6AD9A9-BEEE-C94E-BD8F-C3A4959C8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" y="4376057"/>
            <a:ext cx="2481943" cy="2481943"/>
          </a:xfrm>
          <a:prstGeom prst="rect">
            <a:avLst/>
          </a:prstGeom>
        </p:spPr>
      </p:pic>
      <p:pic>
        <p:nvPicPr>
          <p:cNvPr id="5" name="Picture 4" descr="A picture containing ball, game&#10;&#10;Description automatically generated">
            <a:extLst>
              <a:ext uri="{FF2B5EF4-FFF2-40B4-BE49-F238E27FC236}">
                <a16:creationId xmlns:a16="http://schemas.microsoft.com/office/drawing/2014/main" id="{A26CBF41-3A22-294B-B5D4-83E5CD1CA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8" t="15476" r="14086" b="16072"/>
          <a:stretch/>
        </p:blipFill>
        <p:spPr>
          <a:xfrm>
            <a:off x="783771" y="665848"/>
            <a:ext cx="1219200" cy="1219200"/>
          </a:xfrm>
          <a:prstGeom prst="rect">
            <a:avLst/>
          </a:prstGeom>
        </p:spPr>
      </p:pic>
      <p:pic>
        <p:nvPicPr>
          <p:cNvPr id="7" name="Picture 6" descr="A yellow ball&#10;&#10;Description automatically generated">
            <a:extLst>
              <a:ext uri="{FF2B5EF4-FFF2-40B4-BE49-F238E27FC236}">
                <a16:creationId xmlns:a16="http://schemas.microsoft.com/office/drawing/2014/main" id="{F8E9FEEC-4EF5-1B46-B51A-8486E490E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46" y="2255159"/>
            <a:ext cx="2044635" cy="1941448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BC55DEBE-A379-A546-9C1E-9A2E58BD3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508" y="414879"/>
            <a:ext cx="2541890" cy="185557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9627FF3-C3DC-9248-A7A7-B3FA313B44D0}"/>
              </a:ext>
            </a:extLst>
          </p:cNvPr>
          <p:cNvGrpSpPr/>
          <p:nvPr/>
        </p:nvGrpSpPr>
        <p:grpSpPr>
          <a:xfrm>
            <a:off x="5660259" y="2460170"/>
            <a:ext cx="2873834" cy="2249021"/>
            <a:chOff x="5660259" y="2460170"/>
            <a:chExt cx="2873834" cy="22490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09313A8-DBCB-6242-9C41-9759871D100D}"/>
                </a:ext>
              </a:extLst>
            </p:cNvPr>
            <p:cNvGrpSpPr/>
            <p:nvPr/>
          </p:nvGrpSpPr>
          <p:grpSpPr>
            <a:xfrm>
              <a:off x="5660259" y="2460170"/>
              <a:ext cx="2873834" cy="2249021"/>
              <a:chOff x="5660259" y="2460170"/>
              <a:chExt cx="2873834" cy="2249021"/>
            </a:xfrm>
          </p:grpSpPr>
          <p:pic>
            <p:nvPicPr>
              <p:cNvPr id="23" name="Picture 22" descr="A picture containing object&#10;&#10;Description automatically generated">
                <a:extLst>
                  <a:ext uri="{FF2B5EF4-FFF2-40B4-BE49-F238E27FC236}">
                    <a16:creationId xmlns:a16="http://schemas.microsoft.com/office/drawing/2014/main" id="{F29BFC37-7FF4-684B-A5D7-A792AB1E3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242" t="1642"/>
              <a:stretch/>
            </p:blipFill>
            <p:spPr>
              <a:xfrm>
                <a:off x="5819774" y="2460170"/>
                <a:ext cx="1316605" cy="2249021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6AD490A-2F0E-2844-9B24-FDC4072E1443}"/>
                  </a:ext>
                </a:extLst>
              </p:cNvPr>
              <p:cNvCxnSpPr/>
              <p:nvPr/>
            </p:nvCxnSpPr>
            <p:spPr>
              <a:xfrm>
                <a:off x="5819774" y="3741442"/>
                <a:ext cx="2388924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3675FF-B86C-9C4C-B2BE-8412BB10CCBD}"/>
                  </a:ext>
                </a:extLst>
              </p:cNvPr>
              <p:cNvSpPr txBox="1"/>
              <p:nvPr/>
            </p:nvSpPr>
            <p:spPr>
              <a:xfrm>
                <a:off x="7902268" y="3701999"/>
                <a:ext cx="6318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Time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519BDE2-9774-6B45-A14E-9C51F69BDE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9561" y="2520363"/>
                <a:ext cx="0" cy="1221080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35747A5-288D-2244-9C1D-1ACE69A0AB1D}"/>
                  </a:ext>
                </a:extLst>
              </p:cNvPr>
              <p:cNvSpPr txBox="1"/>
              <p:nvPr/>
            </p:nvSpPr>
            <p:spPr>
              <a:xfrm rot="16200000">
                <a:off x="5435153" y="2768958"/>
                <a:ext cx="63487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Induced voltage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240D88-65ED-234F-8F22-CFF5C288D76D}"/>
                </a:ext>
              </a:extLst>
            </p:cNvPr>
            <p:cNvSpPr/>
            <p:nvPr/>
          </p:nvSpPr>
          <p:spPr>
            <a:xfrm>
              <a:off x="6868172" y="3765679"/>
              <a:ext cx="323203" cy="136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6AC3B3-9DFB-4C45-B33A-E0B9900D898C}"/>
              </a:ext>
            </a:extLst>
          </p:cNvPr>
          <p:cNvGrpSpPr/>
          <p:nvPr/>
        </p:nvGrpSpPr>
        <p:grpSpPr>
          <a:xfrm>
            <a:off x="5622159" y="4764536"/>
            <a:ext cx="2873834" cy="1381712"/>
            <a:chOff x="5660259" y="2520363"/>
            <a:chExt cx="2873834" cy="138171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A462ABD-29D4-0640-9813-60B2E25AA079}"/>
                </a:ext>
              </a:extLst>
            </p:cNvPr>
            <p:cNvGrpSpPr/>
            <p:nvPr/>
          </p:nvGrpSpPr>
          <p:grpSpPr>
            <a:xfrm>
              <a:off x="5660259" y="2520363"/>
              <a:ext cx="2873834" cy="1366302"/>
              <a:chOff x="5660259" y="2520363"/>
              <a:chExt cx="2873834" cy="136630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0E453A8-4B8C-F544-8B0F-12CD88A5E02F}"/>
                  </a:ext>
                </a:extLst>
              </p:cNvPr>
              <p:cNvCxnSpPr/>
              <p:nvPr/>
            </p:nvCxnSpPr>
            <p:spPr>
              <a:xfrm>
                <a:off x="5819774" y="3741442"/>
                <a:ext cx="2388924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6FC2DC3-EC27-B84A-B00A-52483F8C9912}"/>
                  </a:ext>
                </a:extLst>
              </p:cNvPr>
              <p:cNvSpPr txBox="1"/>
              <p:nvPr/>
            </p:nvSpPr>
            <p:spPr>
              <a:xfrm>
                <a:off x="7902268" y="3701999"/>
                <a:ext cx="6318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Time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BF78BF6-FA8E-8D4A-B190-FBD096AECD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9561" y="2520363"/>
                <a:ext cx="0" cy="1221080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3B25C17-B62C-C84E-AF86-876402304C45}"/>
                  </a:ext>
                </a:extLst>
              </p:cNvPr>
              <p:cNvSpPr txBox="1"/>
              <p:nvPr/>
            </p:nvSpPr>
            <p:spPr>
              <a:xfrm rot="16200000">
                <a:off x="5435153" y="2768958"/>
                <a:ext cx="63487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Induced voltage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B394F01-3DB4-5D4E-8779-2E0E2DCCBDA0}"/>
                </a:ext>
              </a:extLst>
            </p:cNvPr>
            <p:cNvSpPr/>
            <p:nvPr/>
          </p:nvSpPr>
          <p:spPr>
            <a:xfrm>
              <a:off x="6868172" y="3765679"/>
              <a:ext cx="323203" cy="136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5A4AFCC4-3EC5-CA41-B848-73FAB66BDAD4}"/>
              </a:ext>
            </a:extLst>
          </p:cNvPr>
          <p:cNvSpPr/>
          <p:nvPr/>
        </p:nvSpPr>
        <p:spPr>
          <a:xfrm>
            <a:off x="5791200" y="4957221"/>
            <a:ext cx="889000" cy="1623198"/>
          </a:xfrm>
          <a:custGeom>
            <a:avLst/>
            <a:gdLst>
              <a:gd name="connsiteX0" fmla="*/ 0 w 1257300"/>
              <a:gd name="connsiteY0" fmla="*/ 1021304 h 1623198"/>
              <a:gd name="connsiteX1" fmla="*/ 44450 w 1257300"/>
              <a:gd name="connsiteY1" fmla="*/ 11654 h 1623198"/>
              <a:gd name="connsiteX2" fmla="*/ 63500 w 1257300"/>
              <a:gd name="connsiteY2" fmla="*/ 1618204 h 1623198"/>
              <a:gd name="connsiteX3" fmla="*/ 142875 w 1257300"/>
              <a:gd name="connsiteY3" fmla="*/ 541879 h 1623198"/>
              <a:gd name="connsiteX4" fmla="*/ 206375 w 1257300"/>
              <a:gd name="connsiteY4" fmla="*/ 1307054 h 1623198"/>
              <a:gd name="connsiteX5" fmla="*/ 301625 w 1257300"/>
              <a:gd name="connsiteY5" fmla="*/ 795879 h 1623198"/>
              <a:gd name="connsiteX6" fmla="*/ 517525 w 1257300"/>
              <a:gd name="connsiteY6" fmla="*/ 1151479 h 1623198"/>
              <a:gd name="connsiteX7" fmla="*/ 688975 w 1257300"/>
              <a:gd name="connsiteY7" fmla="*/ 903829 h 1623198"/>
              <a:gd name="connsiteX8" fmla="*/ 1019175 w 1257300"/>
              <a:gd name="connsiteY8" fmla="*/ 1078454 h 1623198"/>
              <a:gd name="connsiteX9" fmla="*/ 1203325 w 1257300"/>
              <a:gd name="connsiteY9" fmla="*/ 1040354 h 1623198"/>
              <a:gd name="connsiteX10" fmla="*/ 1257300 w 1257300"/>
              <a:gd name="connsiteY10" fmla="*/ 1021304 h 162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7300" h="1623198">
                <a:moveTo>
                  <a:pt x="0" y="1021304"/>
                </a:moveTo>
                <a:cubicBezTo>
                  <a:pt x="16933" y="466737"/>
                  <a:pt x="33867" y="-87829"/>
                  <a:pt x="44450" y="11654"/>
                </a:cubicBezTo>
                <a:cubicBezTo>
                  <a:pt x="55033" y="111137"/>
                  <a:pt x="47096" y="1529833"/>
                  <a:pt x="63500" y="1618204"/>
                </a:cubicBezTo>
                <a:cubicBezTo>
                  <a:pt x="79904" y="1706575"/>
                  <a:pt x="119063" y="593737"/>
                  <a:pt x="142875" y="541879"/>
                </a:cubicBezTo>
                <a:cubicBezTo>
                  <a:pt x="166687" y="490021"/>
                  <a:pt x="179917" y="1264721"/>
                  <a:pt x="206375" y="1307054"/>
                </a:cubicBezTo>
                <a:cubicBezTo>
                  <a:pt x="232833" y="1349387"/>
                  <a:pt x="249767" y="821808"/>
                  <a:pt x="301625" y="795879"/>
                </a:cubicBezTo>
                <a:cubicBezTo>
                  <a:pt x="353483" y="769950"/>
                  <a:pt x="452967" y="1133487"/>
                  <a:pt x="517525" y="1151479"/>
                </a:cubicBezTo>
                <a:cubicBezTo>
                  <a:pt x="582083" y="1169471"/>
                  <a:pt x="605367" y="916000"/>
                  <a:pt x="688975" y="903829"/>
                </a:cubicBezTo>
                <a:cubicBezTo>
                  <a:pt x="772583" y="891658"/>
                  <a:pt x="933450" y="1055700"/>
                  <a:pt x="1019175" y="1078454"/>
                </a:cubicBezTo>
                <a:cubicBezTo>
                  <a:pt x="1104900" y="1101208"/>
                  <a:pt x="1163638" y="1049879"/>
                  <a:pt x="1203325" y="1040354"/>
                </a:cubicBezTo>
                <a:cubicBezTo>
                  <a:pt x="1243013" y="1030829"/>
                  <a:pt x="1250156" y="1026066"/>
                  <a:pt x="1257300" y="1021304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59B0109-CC0B-BE42-BB69-9723B80490D0}"/>
              </a:ext>
            </a:extLst>
          </p:cNvPr>
          <p:cNvCxnSpPr/>
          <p:nvPr/>
        </p:nvCxnSpPr>
        <p:spPr>
          <a:xfrm>
            <a:off x="9276483" y="2290800"/>
            <a:ext cx="2388924" cy="0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200440-0D8C-EC40-98C5-47A72C7009F2}"/>
              </a:ext>
            </a:extLst>
          </p:cNvPr>
          <p:cNvGrpSpPr/>
          <p:nvPr/>
        </p:nvGrpSpPr>
        <p:grpSpPr>
          <a:xfrm>
            <a:off x="9236075" y="655317"/>
            <a:ext cx="2517775" cy="1583058"/>
            <a:chOff x="9296400" y="655317"/>
            <a:chExt cx="2517775" cy="1583058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797CFFB-166D-5F44-B8A2-CC75059F1D81}"/>
                </a:ext>
              </a:extLst>
            </p:cNvPr>
            <p:cNvSpPr/>
            <p:nvPr/>
          </p:nvSpPr>
          <p:spPr>
            <a:xfrm>
              <a:off x="9296400" y="656271"/>
              <a:ext cx="1289050" cy="1582104"/>
            </a:xfrm>
            <a:custGeom>
              <a:avLst/>
              <a:gdLst>
                <a:gd name="connsiteX0" fmla="*/ 0 w 1289050"/>
                <a:gd name="connsiteY0" fmla="*/ 1582104 h 1582104"/>
                <a:gd name="connsiteX1" fmla="*/ 723900 w 1289050"/>
                <a:gd name="connsiteY1" fmla="*/ 1569404 h 1582104"/>
                <a:gd name="connsiteX2" fmla="*/ 996950 w 1289050"/>
                <a:gd name="connsiteY2" fmla="*/ 1512254 h 1582104"/>
                <a:gd name="connsiteX3" fmla="*/ 1168400 w 1289050"/>
                <a:gd name="connsiteY3" fmla="*/ 1236029 h 1582104"/>
                <a:gd name="connsiteX4" fmla="*/ 1257300 w 1289050"/>
                <a:gd name="connsiteY4" fmla="*/ 954 h 1582104"/>
                <a:gd name="connsiteX5" fmla="*/ 1289050 w 1289050"/>
                <a:gd name="connsiteY5" fmla="*/ 1074104 h 15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9050" h="1582104">
                  <a:moveTo>
                    <a:pt x="0" y="1582104"/>
                  </a:moveTo>
                  <a:cubicBezTo>
                    <a:pt x="278871" y="1581575"/>
                    <a:pt x="557742" y="1581046"/>
                    <a:pt x="723900" y="1569404"/>
                  </a:cubicBezTo>
                  <a:cubicBezTo>
                    <a:pt x="890058" y="1557762"/>
                    <a:pt x="922867" y="1567816"/>
                    <a:pt x="996950" y="1512254"/>
                  </a:cubicBezTo>
                  <a:cubicBezTo>
                    <a:pt x="1071033" y="1456692"/>
                    <a:pt x="1125008" y="1487912"/>
                    <a:pt x="1168400" y="1236029"/>
                  </a:cubicBezTo>
                  <a:cubicBezTo>
                    <a:pt x="1211792" y="984146"/>
                    <a:pt x="1237192" y="27941"/>
                    <a:pt x="1257300" y="954"/>
                  </a:cubicBezTo>
                  <a:cubicBezTo>
                    <a:pt x="1277408" y="-26034"/>
                    <a:pt x="1283229" y="524035"/>
                    <a:pt x="1289050" y="107410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64C8B86-05D4-0E48-B4EA-4E0BE7FFF8B9}"/>
                </a:ext>
              </a:extLst>
            </p:cNvPr>
            <p:cNvSpPr/>
            <p:nvPr/>
          </p:nvSpPr>
          <p:spPr>
            <a:xfrm flipH="1">
              <a:off x="10525125" y="655317"/>
              <a:ext cx="1289050" cy="1582104"/>
            </a:xfrm>
            <a:custGeom>
              <a:avLst/>
              <a:gdLst>
                <a:gd name="connsiteX0" fmla="*/ 0 w 1289050"/>
                <a:gd name="connsiteY0" fmla="*/ 1582104 h 1582104"/>
                <a:gd name="connsiteX1" fmla="*/ 723900 w 1289050"/>
                <a:gd name="connsiteY1" fmla="*/ 1569404 h 1582104"/>
                <a:gd name="connsiteX2" fmla="*/ 996950 w 1289050"/>
                <a:gd name="connsiteY2" fmla="*/ 1512254 h 1582104"/>
                <a:gd name="connsiteX3" fmla="*/ 1168400 w 1289050"/>
                <a:gd name="connsiteY3" fmla="*/ 1236029 h 1582104"/>
                <a:gd name="connsiteX4" fmla="*/ 1257300 w 1289050"/>
                <a:gd name="connsiteY4" fmla="*/ 954 h 1582104"/>
                <a:gd name="connsiteX5" fmla="*/ 1289050 w 1289050"/>
                <a:gd name="connsiteY5" fmla="*/ 1074104 h 15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9050" h="1582104">
                  <a:moveTo>
                    <a:pt x="0" y="1582104"/>
                  </a:moveTo>
                  <a:cubicBezTo>
                    <a:pt x="278871" y="1581575"/>
                    <a:pt x="557742" y="1581046"/>
                    <a:pt x="723900" y="1569404"/>
                  </a:cubicBezTo>
                  <a:cubicBezTo>
                    <a:pt x="890058" y="1557762"/>
                    <a:pt x="922867" y="1567816"/>
                    <a:pt x="996950" y="1512254"/>
                  </a:cubicBezTo>
                  <a:cubicBezTo>
                    <a:pt x="1071033" y="1456692"/>
                    <a:pt x="1125008" y="1487912"/>
                    <a:pt x="1168400" y="1236029"/>
                  </a:cubicBezTo>
                  <a:cubicBezTo>
                    <a:pt x="1211792" y="984146"/>
                    <a:pt x="1237192" y="27941"/>
                    <a:pt x="1257300" y="954"/>
                  </a:cubicBezTo>
                  <a:cubicBezTo>
                    <a:pt x="1277408" y="-26034"/>
                    <a:pt x="1283229" y="524035"/>
                    <a:pt x="1289050" y="107410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6CBDF191-8961-F34F-B2C8-D6C6C96A8EF6}"/>
                </a:ext>
              </a:extLst>
            </p:cNvPr>
            <p:cNvSpPr/>
            <p:nvPr/>
          </p:nvSpPr>
          <p:spPr>
            <a:xfrm>
              <a:off x="10499726" y="723900"/>
              <a:ext cx="107949" cy="103505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E2C7849-A245-4B45-A0DA-8E60121E3F8D}"/>
              </a:ext>
            </a:extLst>
          </p:cNvPr>
          <p:cNvCxnSpPr/>
          <p:nvPr/>
        </p:nvCxnSpPr>
        <p:spPr>
          <a:xfrm>
            <a:off x="9300359" y="4501851"/>
            <a:ext cx="2388924" cy="0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C287E4E-CEEA-554E-ACAA-FFACB59E8E70}"/>
              </a:ext>
            </a:extLst>
          </p:cNvPr>
          <p:cNvGrpSpPr/>
          <p:nvPr/>
        </p:nvGrpSpPr>
        <p:grpSpPr>
          <a:xfrm>
            <a:off x="9245600" y="2739314"/>
            <a:ext cx="2489200" cy="1686636"/>
            <a:chOff x="9245600" y="2739314"/>
            <a:chExt cx="2489200" cy="1686636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94B5DF0-115A-CC4F-9744-84F2194F3DFD}"/>
                </a:ext>
              </a:extLst>
            </p:cNvPr>
            <p:cNvSpPr/>
            <p:nvPr/>
          </p:nvSpPr>
          <p:spPr>
            <a:xfrm>
              <a:off x="9245600" y="2739314"/>
              <a:ext cx="1301750" cy="1686636"/>
            </a:xfrm>
            <a:custGeom>
              <a:avLst/>
              <a:gdLst>
                <a:gd name="connsiteX0" fmla="*/ 0 w 1301750"/>
                <a:gd name="connsiteY0" fmla="*/ 1686636 h 1686636"/>
                <a:gd name="connsiteX1" fmla="*/ 615950 w 1301750"/>
                <a:gd name="connsiteY1" fmla="*/ 1565986 h 1686636"/>
                <a:gd name="connsiteX2" fmla="*/ 939800 w 1301750"/>
                <a:gd name="connsiteY2" fmla="*/ 994486 h 1686636"/>
                <a:gd name="connsiteX3" fmla="*/ 1193800 w 1301750"/>
                <a:gd name="connsiteY3" fmla="*/ 80086 h 1686636"/>
                <a:gd name="connsiteX4" fmla="*/ 1301750 w 1301750"/>
                <a:gd name="connsiteY4" fmla="*/ 105486 h 168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750" h="1686636">
                  <a:moveTo>
                    <a:pt x="0" y="1686636"/>
                  </a:moveTo>
                  <a:cubicBezTo>
                    <a:pt x="229658" y="1683990"/>
                    <a:pt x="459317" y="1681344"/>
                    <a:pt x="615950" y="1565986"/>
                  </a:cubicBezTo>
                  <a:cubicBezTo>
                    <a:pt x="772583" y="1450628"/>
                    <a:pt x="843492" y="1242136"/>
                    <a:pt x="939800" y="994486"/>
                  </a:cubicBezTo>
                  <a:cubicBezTo>
                    <a:pt x="1036108" y="746836"/>
                    <a:pt x="1133475" y="228253"/>
                    <a:pt x="1193800" y="80086"/>
                  </a:cubicBezTo>
                  <a:cubicBezTo>
                    <a:pt x="1254125" y="-68081"/>
                    <a:pt x="1277937" y="18702"/>
                    <a:pt x="1301750" y="10548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06CD659-E7CD-9F46-A53F-D2F693C8941C}"/>
                </a:ext>
              </a:extLst>
            </p:cNvPr>
            <p:cNvSpPr/>
            <p:nvPr/>
          </p:nvSpPr>
          <p:spPr>
            <a:xfrm flipH="1">
              <a:off x="10433050" y="2739314"/>
              <a:ext cx="1301750" cy="1686636"/>
            </a:xfrm>
            <a:custGeom>
              <a:avLst/>
              <a:gdLst>
                <a:gd name="connsiteX0" fmla="*/ 0 w 1301750"/>
                <a:gd name="connsiteY0" fmla="*/ 1686636 h 1686636"/>
                <a:gd name="connsiteX1" fmla="*/ 615950 w 1301750"/>
                <a:gd name="connsiteY1" fmla="*/ 1565986 h 1686636"/>
                <a:gd name="connsiteX2" fmla="*/ 939800 w 1301750"/>
                <a:gd name="connsiteY2" fmla="*/ 994486 h 1686636"/>
                <a:gd name="connsiteX3" fmla="*/ 1193800 w 1301750"/>
                <a:gd name="connsiteY3" fmla="*/ 80086 h 1686636"/>
                <a:gd name="connsiteX4" fmla="*/ 1301750 w 1301750"/>
                <a:gd name="connsiteY4" fmla="*/ 105486 h 168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750" h="1686636">
                  <a:moveTo>
                    <a:pt x="0" y="1686636"/>
                  </a:moveTo>
                  <a:cubicBezTo>
                    <a:pt x="229658" y="1683990"/>
                    <a:pt x="459317" y="1681344"/>
                    <a:pt x="615950" y="1565986"/>
                  </a:cubicBezTo>
                  <a:cubicBezTo>
                    <a:pt x="772583" y="1450628"/>
                    <a:pt x="843492" y="1242136"/>
                    <a:pt x="939800" y="994486"/>
                  </a:cubicBezTo>
                  <a:cubicBezTo>
                    <a:pt x="1036108" y="746836"/>
                    <a:pt x="1133475" y="228253"/>
                    <a:pt x="1193800" y="80086"/>
                  </a:cubicBezTo>
                  <a:cubicBezTo>
                    <a:pt x="1254125" y="-68081"/>
                    <a:pt x="1277937" y="18702"/>
                    <a:pt x="1301750" y="10548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A5C9AF6-AD1B-384C-BB73-D66833791EB6}"/>
              </a:ext>
            </a:extLst>
          </p:cNvPr>
          <p:cNvCxnSpPr/>
          <p:nvPr/>
        </p:nvCxnSpPr>
        <p:spPr>
          <a:xfrm>
            <a:off x="9276483" y="6580419"/>
            <a:ext cx="2388924" cy="0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5">
            <a:extLst>
              <a:ext uri="{FF2B5EF4-FFF2-40B4-BE49-F238E27FC236}">
                <a16:creationId xmlns:a16="http://schemas.microsoft.com/office/drawing/2014/main" id="{C6CD63FC-7C87-644D-A719-590F07E74A4F}"/>
              </a:ext>
            </a:extLst>
          </p:cNvPr>
          <p:cNvSpPr/>
          <p:nvPr/>
        </p:nvSpPr>
        <p:spPr>
          <a:xfrm>
            <a:off x="9271000" y="6152429"/>
            <a:ext cx="2388924" cy="369021"/>
          </a:xfrm>
          <a:custGeom>
            <a:avLst/>
            <a:gdLst>
              <a:gd name="connsiteX0" fmla="*/ 0 w 2711450"/>
              <a:gd name="connsiteY0" fmla="*/ 356321 h 369021"/>
              <a:gd name="connsiteX1" fmla="*/ 869950 w 2711450"/>
              <a:gd name="connsiteY1" fmla="*/ 76921 h 369021"/>
              <a:gd name="connsiteX2" fmla="*/ 1657350 w 2711450"/>
              <a:gd name="connsiteY2" fmla="*/ 19771 h 369021"/>
              <a:gd name="connsiteX3" fmla="*/ 2711450 w 2711450"/>
              <a:gd name="connsiteY3" fmla="*/ 369021 h 3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0" h="369021">
                <a:moveTo>
                  <a:pt x="0" y="356321"/>
                </a:moveTo>
                <a:cubicBezTo>
                  <a:pt x="296862" y="244667"/>
                  <a:pt x="593725" y="133013"/>
                  <a:pt x="869950" y="76921"/>
                </a:cubicBezTo>
                <a:cubicBezTo>
                  <a:pt x="1146175" y="20829"/>
                  <a:pt x="1350433" y="-28912"/>
                  <a:pt x="1657350" y="19771"/>
                </a:cubicBezTo>
                <a:cubicBezTo>
                  <a:pt x="1964267" y="68454"/>
                  <a:pt x="2337858" y="218737"/>
                  <a:pt x="2711450" y="36902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528738A-5C1E-E641-A12C-90C43D6B20AB}"/>
              </a:ext>
            </a:extLst>
          </p:cNvPr>
          <p:cNvSpPr txBox="1"/>
          <p:nvPr/>
        </p:nvSpPr>
        <p:spPr>
          <a:xfrm>
            <a:off x="11620500" y="2247900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200" dirty="0"/>
              <a:t>Hz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1278EC-43E6-8548-A68C-5F57814A2D5B}"/>
              </a:ext>
            </a:extLst>
          </p:cNvPr>
          <p:cNvSpPr txBox="1"/>
          <p:nvPr/>
        </p:nvSpPr>
        <p:spPr>
          <a:xfrm>
            <a:off x="11623646" y="4492785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200" dirty="0"/>
              <a:t>Hz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93789D2-7673-6149-883F-F2CAA49621A5}"/>
              </a:ext>
            </a:extLst>
          </p:cNvPr>
          <p:cNvSpPr txBox="1"/>
          <p:nvPr/>
        </p:nvSpPr>
        <p:spPr>
          <a:xfrm>
            <a:off x="11620500" y="6576203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200" dirty="0"/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2903350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5843BA50-1F2C-A941-9E32-399F8E9F14B0}"/>
              </a:ext>
            </a:extLst>
          </p:cNvPr>
          <p:cNvSpPr txBox="1"/>
          <p:nvPr/>
        </p:nvSpPr>
        <p:spPr>
          <a:xfrm>
            <a:off x="0" y="141514"/>
            <a:ext cx="120287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b="1" dirty="0"/>
              <a:t>	   Size</a:t>
            </a:r>
            <a:r>
              <a:rPr lang="en-CZ" dirty="0"/>
              <a:t> 		</a:t>
            </a:r>
            <a:r>
              <a:rPr lang="en-CZ" sz="2400" b="1" dirty="0"/>
              <a:t>Relaxation			FID		       NMR line(width) after FT</a:t>
            </a:r>
          </a:p>
          <a:p>
            <a:endParaRPr lang="en-CZ" sz="2400" b="1" dirty="0"/>
          </a:p>
          <a:p>
            <a:r>
              <a:rPr lang="en-CZ" sz="2400" b="1" dirty="0"/>
              <a:t>      </a:t>
            </a:r>
            <a:r>
              <a:rPr lang="en-CZ" dirty="0"/>
              <a:t> 			slow (i.e. long </a:t>
            </a:r>
            <a:r>
              <a:rPr lang="en-CZ" sz="2400" b="1" dirty="0"/>
              <a:t>t</a:t>
            </a:r>
            <a:r>
              <a:rPr lang="en-CZ" sz="2400" baseline="-25000" dirty="0"/>
              <a:t>2</a:t>
            </a:r>
            <a:r>
              <a:rPr lang="en-CZ" dirty="0"/>
              <a:t> time)  </a:t>
            </a:r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r>
              <a:rPr lang="en-CZ" dirty="0"/>
              <a:t>				</a:t>
            </a:r>
          </a:p>
          <a:p>
            <a:r>
              <a:rPr lang="en-CZ" dirty="0"/>
              <a:t>			      medium</a:t>
            </a:r>
          </a:p>
          <a:p>
            <a:r>
              <a:rPr lang="en-CZ" dirty="0"/>
              <a:t>				</a:t>
            </a:r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r>
              <a:rPr lang="en-CZ" dirty="0"/>
              <a:t>	 		        fast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60AC52-C4D4-2340-8C3A-85653200D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682" y="431691"/>
            <a:ext cx="2132724" cy="1434742"/>
          </a:xfrm>
          <a:prstGeom prst="rect">
            <a:avLst/>
          </a:prstGeom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7431144E-A6FB-7F48-BF91-361C7E679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 r="5278"/>
          <a:stretch/>
        </p:blipFill>
        <p:spPr bwMode="auto">
          <a:xfrm>
            <a:off x="95250" y="2165675"/>
            <a:ext cx="2317134" cy="194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BA9DCE8-1B87-074A-BA46-D91535EB2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26" y="4596756"/>
            <a:ext cx="1754843" cy="1894278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738B9D46-C7EA-4B41-A9F3-2E3113BA3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508" y="414879"/>
            <a:ext cx="2541890" cy="185557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D988DA84-7B4D-2245-A7B2-9E9D8AA3E7B1}"/>
              </a:ext>
            </a:extLst>
          </p:cNvPr>
          <p:cNvGrpSpPr/>
          <p:nvPr/>
        </p:nvGrpSpPr>
        <p:grpSpPr>
          <a:xfrm>
            <a:off x="5660259" y="2460170"/>
            <a:ext cx="2873834" cy="2249021"/>
            <a:chOff x="5660259" y="2460170"/>
            <a:chExt cx="2873834" cy="2249021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CC94E55-D01B-3A4D-BDED-42F394D452B7}"/>
                </a:ext>
              </a:extLst>
            </p:cNvPr>
            <p:cNvGrpSpPr/>
            <p:nvPr/>
          </p:nvGrpSpPr>
          <p:grpSpPr>
            <a:xfrm>
              <a:off x="5660259" y="2460170"/>
              <a:ext cx="2873834" cy="2249021"/>
              <a:chOff x="5660259" y="2460170"/>
              <a:chExt cx="2873834" cy="2249021"/>
            </a:xfrm>
          </p:grpSpPr>
          <p:pic>
            <p:nvPicPr>
              <p:cNvPr id="62" name="Picture 61" descr="A picture containing object&#10;&#10;Description automatically generated">
                <a:extLst>
                  <a:ext uri="{FF2B5EF4-FFF2-40B4-BE49-F238E27FC236}">
                    <a16:creationId xmlns:a16="http://schemas.microsoft.com/office/drawing/2014/main" id="{DE0986E2-4A95-8044-B0C0-368F8412F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242" t="1642"/>
              <a:stretch/>
            </p:blipFill>
            <p:spPr>
              <a:xfrm>
                <a:off x="5819774" y="2460170"/>
                <a:ext cx="1316605" cy="2249021"/>
              </a:xfrm>
              <a:prstGeom prst="rect">
                <a:avLst/>
              </a:prstGeom>
            </p:spPr>
          </p:pic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2392128-DA33-E842-92F2-73EE7EEF6F83}"/>
                  </a:ext>
                </a:extLst>
              </p:cNvPr>
              <p:cNvCxnSpPr/>
              <p:nvPr/>
            </p:nvCxnSpPr>
            <p:spPr>
              <a:xfrm>
                <a:off x="5819774" y="3741442"/>
                <a:ext cx="2388924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D8B08CC-B721-364B-974D-25779BCD3E24}"/>
                  </a:ext>
                </a:extLst>
              </p:cNvPr>
              <p:cNvSpPr txBox="1"/>
              <p:nvPr/>
            </p:nvSpPr>
            <p:spPr>
              <a:xfrm>
                <a:off x="7902268" y="3701999"/>
                <a:ext cx="6318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Time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9DDD5E4-63C4-3443-9888-9B712DF840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9561" y="2520363"/>
                <a:ext cx="0" cy="1221080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AF1436D-40F3-6C4A-BA8D-490316BD625E}"/>
                  </a:ext>
                </a:extLst>
              </p:cNvPr>
              <p:cNvSpPr txBox="1"/>
              <p:nvPr/>
            </p:nvSpPr>
            <p:spPr>
              <a:xfrm rot="16200000">
                <a:off x="5435153" y="2768958"/>
                <a:ext cx="63487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Induced voltage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9698D97-63C0-9649-968B-046F4B61DE30}"/>
                </a:ext>
              </a:extLst>
            </p:cNvPr>
            <p:cNvSpPr/>
            <p:nvPr/>
          </p:nvSpPr>
          <p:spPr>
            <a:xfrm>
              <a:off x="6868172" y="3765679"/>
              <a:ext cx="323203" cy="136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6923F0E-FEB9-BA44-BE76-E4A6F9589371}"/>
              </a:ext>
            </a:extLst>
          </p:cNvPr>
          <p:cNvGrpSpPr/>
          <p:nvPr/>
        </p:nvGrpSpPr>
        <p:grpSpPr>
          <a:xfrm>
            <a:off x="5622159" y="4764536"/>
            <a:ext cx="2873834" cy="1381712"/>
            <a:chOff x="5660259" y="2520363"/>
            <a:chExt cx="2873834" cy="138171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B0BA8E7-E6DF-1E4D-BAAF-BCD51B206A3B}"/>
                </a:ext>
              </a:extLst>
            </p:cNvPr>
            <p:cNvGrpSpPr/>
            <p:nvPr/>
          </p:nvGrpSpPr>
          <p:grpSpPr>
            <a:xfrm>
              <a:off x="5660259" y="2520363"/>
              <a:ext cx="2873834" cy="1366302"/>
              <a:chOff x="5660259" y="2520363"/>
              <a:chExt cx="2873834" cy="1366302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ABA02A1-CC5B-B54D-BA55-357BC1572416}"/>
                  </a:ext>
                </a:extLst>
              </p:cNvPr>
              <p:cNvCxnSpPr/>
              <p:nvPr/>
            </p:nvCxnSpPr>
            <p:spPr>
              <a:xfrm>
                <a:off x="5819774" y="3741442"/>
                <a:ext cx="2388924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58B56B-734D-D54A-99E2-C42176C39DAD}"/>
                  </a:ext>
                </a:extLst>
              </p:cNvPr>
              <p:cNvSpPr txBox="1"/>
              <p:nvPr/>
            </p:nvSpPr>
            <p:spPr>
              <a:xfrm>
                <a:off x="7902268" y="3701999"/>
                <a:ext cx="6318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Time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07C7991-07E9-B148-B672-ECCC1AB212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9561" y="2520363"/>
                <a:ext cx="0" cy="1221080"/>
              </a:xfrm>
              <a:prstGeom prst="line">
                <a:avLst/>
              </a:prstGeom>
              <a:ln w="3175">
                <a:solidFill>
                  <a:schemeClr val="tx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3F6CCE7-6CF2-8A46-AB35-D838E3E0EF27}"/>
                  </a:ext>
                </a:extLst>
              </p:cNvPr>
              <p:cNvSpPr txBox="1"/>
              <p:nvPr/>
            </p:nvSpPr>
            <p:spPr>
              <a:xfrm rot="16200000">
                <a:off x="5435153" y="2768958"/>
                <a:ext cx="63487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Induced voltage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FF5F64A-2181-F943-95A9-2644BAFC37E3}"/>
                </a:ext>
              </a:extLst>
            </p:cNvPr>
            <p:cNvSpPr/>
            <p:nvPr/>
          </p:nvSpPr>
          <p:spPr>
            <a:xfrm>
              <a:off x="6868172" y="3765679"/>
              <a:ext cx="323203" cy="136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sp>
        <p:nvSpPr>
          <p:cNvPr id="80" name="Freeform 79">
            <a:extLst>
              <a:ext uri="{FF2B5EF4-FFF2-40B4-BE49-F238E27FC236}">
                <a16:creationId xmlns:a16="http://schemas.microsoft.com/office/drawing/2014/main" id="{26B266A3-E832-E34F-AA4C-FBDB95FA91D8}"/>
              </a:ext>
            </a:extLst>
          </p:cNvPr>
          <p:cNvSpPr/>
          <p:nvPr/>
        </p:nvSpPr>
        <p:spPr>
          <a:xfrm>
            <a:off x="5791200" y="4957221"/>
            <a:ext cx="889000" cy="1623198"/>
          </a:xfrm>
          <a:custGeom>
            <a:avLst/>
            <a:gdLst>
              <a:gd name="connsiteX0" fmla="*/ 0 w 1257300"/>
              <a:gd name="connsiteY0" fmla="*/ 1021304 h 1623198"/>
              <a:gd name="connsiteX1" fmla="*/ 44450 w 1257300"/>
              <a:gd name="connsiteY1" fmla="*/ 11654 h 1623198"/>
              <a:gd name="connsiteX2" fmla="*/ 63500 w 1257300"/>
              <a:gd name="connsiteY2" fmla="*/ 1618204 h 1623198"/>
              <a:gd name="connsiteX3" fmla="*/ 142875 w 1257300"/>
              <a:gd name="connsiteY3" fmla="*/ 541879 h 1623198"/>
              <a:gd name="connsiteX4" fmla="*/ 206375 w 1257300"/>
              <a:gd name="connsiteY4" fmla="*/ 1307054 h 1623198"/>
              <a:gd name="connsiteX5" fmla="*/ 301625 w 1257300"/>
              <a:gd name="connsiteY5" fmla="*/ 795879 h 1623198"/>
              <a:gd name="connsiteX6" fmla="*/ 517525 w 1257300"/>
              <a:gd name="connsiteY6" fmla="*/ 1151479 h 1623198"/>
              <a:gd name="connsiteX7" fmla="*/ 688975 w 1257300"/>
              <a:gd name="connsiteY7" fmla="*/ 903829 h 1623198"/>
              <a:gd name="connsiteX8" fmla="*/ 1019175 w 1257300"/>
              <a:gd name="connsiteY8" fmla="*/ 1078454 h 1623198"/>
              <a:gd name="connsiteX9" fmla="*/ 1203325 w 1257300"/>
              <a:gd name="connsiteY9" fmla="*/ 1040354 h 1623198"/>
              <a:gd name="connsiteX10" fmla="*/ 1257300 w 1257300"/>
              <a:gd name="connsiteY10" fmla="*/ 1021304 h 162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7300" h="1623198">
                <a:moveTo>
                  <a:pt x="0" y="1021304"/>
                </a:moveTo>
                <a:cubicBezTo>
                  <a:pt x="16933" y="466737"/>
                  <a:pt x="33867" y="-87829"/>
                  <a:pt x="44450" y="11654"/>
                </a:cubicBezTo>
                <a:cubicBezTo>
                  <a:pt x="55033" y="111137"/>
                  <a:pt x="47096" y="1529833"/>
                  <a:pt x="63500" y="1618204"/>
                </a:cubicBezTo>
                <a:cubicBezTo>
                  <a:pt x="79904" y="1706575"/>
                  <a:pt x="119063" y="593737"/>
                  <a:pt x="142875" y="541879"/>
                </a:cubicBezTo>
                <a:cubicBezTo>
                  <a:pt x="166687" y="490021"/>
                  <a:pt x="179917" y="1264721"/>
                  <a:pt x="206375" y="1307054"/>
                </a:cubicBezTo>
                <a:cubicBezTo>
                  <a:pt x="232833" y="1349387"/>
                  <a:pt x="249767" y="821808"/>
                  <a:pt x="301625" y="795879"/>
                </a:cubicBezTo>
                <a:cubicBezTo>
                  <a:pt x="353483" y="769950"/>
                  <a:pt x="452967" y="1133487"/>
                  <a:pt x="517525" y="1151479"/>
                </a:cubicBezTo>
                <a:cubicBezTo>
                  <a:pt x="582083" y="1169471"/>
                  <a:pt x="605367" y="916000"/>
                  <a:pt x="688975" y="903829"/>
                </a:cubicBezTo>
                <a:cubicBezTo>
                  <a:pt x="772583" y="891658"/>
                  <a:pt x="933450" y="1055700"/>
                  <a:pt x="1019175" y="1078454"/>
                </a:cubicBezTo>
                <a:cubicBezTo>
                  <a:pt x="1104900" y="1101208"/>
                  <a:pt x="1163638" y="1049879"/>
                  <a:pt x="1203325" y="1040354"/>
                </a:cubicBezTo>
                <a:cubicBezTo>
                  <a:pt x="1243013" y="1030829"/>
                  <a:pt x="1250156" y="1026066"/>
                  <a:pt x="1257300" y="1021304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99D9FF3-F63E-2043-8058-0DD90570B882}"/>
              </a:ext>
            </a:extLst>
          </p:cNvPr>
          <p:cNvCxnSpPr/>
          <p:nvPr/>
        </p:nvCxnSpPr>
        <p:spPr>
          <a:xfrm>
            <a:off x="9276483" y="2290800"/>
            <a:ext cx="2388924" cy="0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C90249-5E92-194A-9B49-B5478CBAFB17}"/>
              </a:ext>
            </a:extLst>
          </p:cNvPr>
          <p:cNvGrpSpPr/>
          <p:nvPr/>
        </p:nvGrpSpPr>
        <p:grpSpPr>
          <a:xfrm>
            <a:off x="9236075" y="655317"/>
            <a:ext cx="2517775" cy="1583058"/>
            <a:chOff x="9296400" y="655317"/>
            <a:chExt cx="2517775" cy="1583058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C6F656F-71E0-3D45-B351-0570D3FAF069}"/>
                </a:ext>
              </a:extLst>
            </p:cNvPr>
            <p:cNvSpPr/>
            <p:nvPr/>
          </p:nvSpPr>
          <p:spPr>
            <a:xfrm>
              <a:off x="9296400" y="656271"/>
              <a:ext cx="1289050" cy="1582104"/>
            </a:xfrm>
            <a:custGeom>
              <a:avLst/>
              <a:gdLst>
                <a:gd name="connsiteX0" fmla="*/ 0 w 1289050"/>
                <a:gd name="connsiteY0" fmla="*/ 1582104 h 1582104"/>
                <a:gd name="connsiteX1" fmla="*/ 723900 w 1289050"/>
                <a:gd name="connsiteY1" fmla="*/ 1569404 h 1582104"/>
                <a:gd name="connsiteX2" fmla="*/ 996950 w 1289050"/>
                <a:gd name="connsiteY2" fmla="*/ 1512254 h 1582104"/>
                <a:gd name="connsiteX3" fmla="*/ 1168400 w 1289050"/>
                <a:gd name="connsiteY3" fmla="*/ 1236029 h 1582104"/>
                <a:gd name="connsiteX4" fmla="*/ 1257300 w 1289050"/>
                <a:gd name="connsiteY4" fmla="*/ 954 h 1582104"/>
                <a:gd name="connsiteX5" fmla="*/ 1289050 w 1289050"/>
                <a:gd name="connsiteY5" fmla="*/ 1074104 h 15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9050" h="1582104">
                  <a:moveTo>
                    <a:pt x="0" y="1582104"/>
                  </a:moveTo>
                  <a:cubicBezTo>
                    <a:pt x="278871" y="1581575"/>
                    <a:pt x="557742" y="1581046"/>
                    <a:pt x="723900" y="1569404"/>
                  </a:cubicBezTo>
                  <a:cubicBezTo>
                    <a:pt x="890058" y="1557762"/>
                    <a:pt x="922867" y="1567816"/>
                    <a:pt x="996950" y="1512254"/>
                  </a:cubicBezTo>
                  <a:cubicBezTo>
                    <a:pt x="1071033" y="1456692"/>
                    <a:pt x="1125008" y="1487912"/>
                    <a:pt x="1168400" y="1236029"/>
                  </a:cubicBezTo>
                  <a:cubicBezTo>
                    <a:pt x="1211792" y="984146"/>
                    <a:pt x="1237192" y="27941"/>
                    <a:pt x="1257300" y="954"/>
                  </a:cubicBezTo>
                  <a:cubicBezTo>
                    <a:pt x="1277408" y="-26034"/>
                    <a:pt x="1283229" y="524035"/>
                    <a:pt x="1289050" y="107410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1FA1921-CA36-5441-9DDB-8E1C393CDF09}"/>
                </a:ext>
              </a:extLst>
            </p:cNvPr>
            <p:cNvSpPr/>
            <p:nvPr/>
          </p:nvSpPr>
          <p:spPr>
            <a:xfrm flipH="1">
              <a:off x="10525125" y="655317"/>
              <a:ext cx="1289050" cy="1582104"/>
            </a:xfrm>
            <a:custGeom>
              <a:avLst/>
              <a:gdLst>
                <a:gd name="connsiteX0" fmla="*/ 0 w 1289050"/>
                <a:gd name="connsiteY0" fmla="*/ 1582104 h 1582104"/>
                <a:gd name="connsiteX1" fmla="*/ 723900 w 1289050"/>
                <a:gd name="connsiteY1" fmla="*/ 1569404 h 1582104"/>
                <a:gd name="connsiteX2" fmla="*/ 996950 w 1289050"/>
                <a:gd name="connsiteY2" fmla="*/ 1512254 h 1582104"/>
                <a:gd name="connsiteX3" fmla="*/ 1168400 w 1289050"/>
                <a:gd name="connsiteY3" fmla="*/ 1236029 h 1582104"/>
                <a:gd name="connsiteX4" fmla="*/ 1257300 w 1289050"/>
                <a:gd name="connsiteY4" fmla="*/ 954 h 1582104"/>
                <a:gd name="connsiteX5" fmla="*/ 1289050 w 1289050"/>
                <a:gd name="connsiteY5" fmla="*/ 1074104 h 15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9050" h="1582104">
                  <a:moveTo>
                    <a:pt x="0" y="1582104"/>
                  </a:moveTo>
                  <a:cubicBezTo>
                    <a:pt x="278871" y="1581575"/>
                    <a:pt x="557742" y="1581046"/>
                    <a:pt x="723900" y="1569404"/>
                  </a:cubicBezTo>
                  <a:cubicBezTo>
                    <a:pt x="890058" y="1557762"/>
                    <a:pt x="922867" y="1567816"/>
                    <a:pt x="996950" y="1512254"/>
                  </a:cubicBezTo>
                  <a:cubicBezTo>
                    <a:pt x="1071033" y="1456692"/>
                    <a:pt x="1125008" y="1487912"/>
                    <a:pt x="1168400" y="1236029"/>
                  </a:cubicBezTo>
                  <a:cubicBezTo>
                    <a:pt x="1211792" y="984146"/>
                    <a:pt x="1237192" y="27941"/>
                    <a:pt x="1257300" y="954"/>
                  </a:cubicBezTo>
                  <a:cubicBezTo>
                    <a:pt x="1277408" y="-26034"/>
                    <a:pt x="1283229" y="524035"/>
                    <a:pt x="1289050" y="107410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85" name="Triangle 84">
              <a:extLst>
                <a:ext uri="{FF2B5EF4-FFF2-40B4-BE49-F238E27FC236}">
                  <a16:creationId xmlns:a16="http://schemas.microsoft.com/office/drawing/2014/main" id="{B215A4BB-7D95-C745-A78D-3EF7F4623B15}"/>
                </a:ext>
              </a:extLst>
            </p:cNvPr>
            <p:cNvSpPr/>
            <p:nvPr/>
          </p:nvSpPr>
          <p:spPr>
            <a:xfrm>
              <a:off x="10499726" y="723900"/>
              <a:ext cx="107949" cy="103505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09CC670-3A2F-0748-870F-426C906D6DDC}"/>
              </a:ext>
            </a:extLst>
          </p:cNvPr>
          <p:cNvCxnSpPr/>
          <p:nvPr/>
        </p:nvCxnSpPr>
        <p:spPr>
          <a:xfrm>
            <a:off x="9300359" y="4501851"/>
            <a:ext cx="2388924" cy="0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E280026-F862-5648-8B6A-44B118C4835D}"/>
              </a:ext>
            </a:extLst>
          </p:cNvPr>
          <p:cNvGrpSpPr/>
          <p:nvPr/>
        </p:nvGrpSpPr>
        <p:grpSpPr>
          <a:xfrm>
            <a:off x="9245600" y="2739314"/>
            <a:ext cx="2489200" cy="1686636"/>
            <a:chOff x="9245600" y="2739314"/>
            <a:chExt cx="2489200" cy="1686636"/>
          </a:xfrm>
        </p:grpSpPr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71D95F6A-8529-A448-815B-64DBE4C7468D}"/>
                </a:ext>
              </a:extLst>
            </p:cNvPr>
            <p:cNvSpPr/>
            <p:nvPr/>
          </p:nvSpPr>
          <p:spPr>
            <a:xfrm>
              <a:off x="9245600" y="2739314"/>
              <a:ext cx="1301750" cy="1686636"/>
            </a:xfrm>
            <a:custGeom>
              <a:avLst/>
              <a:gdLst>
                <a:gd name="connsiteX0" fmla="*/ 0 w 1301750"/>
                <a:gd name="connsiteY0" fmla="*/ 1686636 h 1686636"/>
                <a:gd name="connsiteX1" fmla="*/ 615950 w 1301750"/>
                <a:gd name="connsiteY1" fmla="*/ 1565986 h 1686636"/>
                <a:gd name="connsiteX2" fmla="*/ 939800 w 1301750"/>
                <a:gd name="connsiteY2" fmla="*/ 994486 h 1686636"/>
                <a:gd name="connsiteX3" fmla="*/ 1193800 w 1301750"/>
                <a:gd name="connsiteY3" fmla="*/ 80086 h 1686636"/>
                <a:gd name="connsiteX4" fmla="*/ 1301750 w 1301750"/>
                <a:gd name="connsiteY4" fmla="*/ 105486 h 168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750" h="1686636">
                  <a:moveTo>
                    <a:pt x="0" y="1686636"/>
                  </a:moveTo>
                  <a:cubicBezTo>
                    <a:pt x="229658" y="1683990"/>
                    <a:pt x="459317" y="1681344"/>
                    <a:pt x="615950" y="1565986"/>
                  </a:cubicBezTo>
                  <a:cubicBezTo>
                    <a:pt x="772583" y="1450628"/>
                    <a:pt x="843492" y="1242136"/>
                    <a:pt x="939800" y="994486"/>
                  </a:cubicBezTo>
                  <a:cubicBezTo>
                    <a:pt x="1036108" y="746836"/>
                    <a:pt x="1133475" y="228253"/>
                    <a:pt x="1193800" y="80086"/>
                  </a:cubicBezTo>
                  <a:cubicBezTo>
                    <a:pt x="1254125" y="-68081"/>
                    <a:pt x="1277937" y="18702"/>
                    <a:pt x="1301750" y="10548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584D7DC-8783-DF47-94ED-7BED4A075DD3}"/>
                </a:ext>
              </a:extLst>
            </p:cNvPr>
            <p:cNvSpPr/>
            <p:nvPr/>
          </p:nvSpPr>
          <p:spPr>
            <a:xfrm flipH="1">
              <a:off x="10433050" y="2739314"/>
              <a:ext cx="1301750" cy="1686636"/>
            </a:xfrm>
            <a:custGeom>
              <a:avLst/>
              <a:gdLst>
                <a:gd name="connsiteX0" fmla="*/ 0 w 1301750"/>
                <a:gd name="connsiteY0" fmla="*/ 1686636 h 1686636"/>
                <a:gd name="connsiteX1" fmla="*/ 615950 w 1301750"/>
                <a:gd name="connsiteY1" fmla="*/ 1565986 h 1686636"/>
                <a:gd name="connsiteX2" fmla="*/ 939800 w 1301750"/>
                <a:gd name="connsiteY2" fmla="*/ 994486 h 1686636"/>
                <a:gd name="connsiteX3" fmla="*/ 1193800 w 1301750"/>
                <a:gd name="connsiteY3" fmla="*/ 80086 h 1686636"/>
                <a:gd name="connsiteX4" fmla="*/ 1301750 w 1301750"/>
                <a:gd name="connsiteY4" fmla="*/ 105486 h 168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1750" h="1686636">
                  <a:moveTo>
                    <a:pt x="0" y="1686636"/>
                  </a:moveTo>
                  <a:cubicBezTo>
                    <a:pt x="229658" y="1683990"/>
                    <a:pt x="459317" y="1681344"/>
                    <a:pt x="615950" y="1565986"/>
                  </a:cubicBezTo>
                  <a:cubicBezTo>
                    <a:pt x="772583" y="1450628"/>
                    <a:pt x="843492" y="1242136"/>
                    <a:pt x="939800" y="994486"/>
                  </a:cubicBezTo>
                  <a:cubicBezTo>
                    <a:pt x="1036108" y="746836"/>
                    <a:pt x="1133475" y="228253"/>
                    <a:pt x="1193800" y="80086"/>
                  </a:cubicBezTo>
                  <a:cubicBezTo>
                    <a:pt x="1254125" y="-68081"/>
                    <a:pt x="1277937" y="18702"/>
                    <a:pt x="1301750" y="10548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FC420F-66A1-F044-820F-C993C2BA124A}"/>
              </a:ext>
            </a:extLst>
          </p:cNvPr>
          <p:cNvCxnSpPr/>
          <p:nvPr/>
        </p:nvCxnSpPr>
        <p:spPr>
          <a:xfrm>
            <a:off x="9276483" y="6580419"/>
            <a:ext cx="2388924" cy="0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 90">
            <a:extLst>
              <a:ext uri="{FF2B5EF4-FFF2-40B4-BE49-F238E27FC236}">
                <a16:creationId xmlns:a16="http://schemas.microsoft.com/office/drawing/2014/main" id="{D26E2DFD-5DC8-4545-BB6D-94D2D12CC11E}"/>
              </a:ext>
            </a:extLst>
          </p:cNvPr>
          <p:cNvSpPr/>
          <p:nvPr/>
        </p:nvSpPr>
        <p:spPr>
          <a:xfrm>
            <a:off x="9271000" y="6152429"/>
            <a:ext cx="2388924" cy="369021"/>
          </a:xfrm>
          <a:custGeom>
            <a:avLst/>
            <a:gdLst>
              <a:gd name="connsiteX0" fmla="*/ 0 w 2711450"/>
              <a:gd name="connsiteY0" fmla="*/ 356321 h 369021"/>
              <a:gd name="connsiteX1" fmla="*/ 869950 w 2711450"/>
              <a:gd name="connsiteY1" fmla="*/ 76921 h 369021"/>
              <a:gd name="connsiteX2" fmla="*/ 1657350 w 2711450"/>
              <a:gd name="connsiteY2" fmla="*/ 19771 h 369021"/>
              <a:gd name="connsiteX3" fmla="*/ 2711450 w 2711450"/>
              <a:gd name="connsiteY3" fmla="*/ 369021 h 3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0" h="369021">
                <a:moveTo>
                  <a:pt x="0" y="356321"/>
                </a:moveTo>
                <a:cubicBezTo>
                  <a:pt x="296862" y="244667"/>
                  <a:pt x="593725" y="133013"/>
                  <a:pt x="869950" y="76921"/>
                </a:cubicBezTo>
                <a:cubicBezTo>
                  <a:pt x="1146175" y="20829"/>
                  <a:pt x="1350433" y="-28912"/>
                  <a:pt x="1657350" y="19771"/>
                </a:cubicBezTo>
                <a:cubicBezTo>
                  <a:pt x="1964267" y="68454"/>
                  <a:pt x="2337858" y="218737"/>
                  <a:pt x="2711450" y="36902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94DA4F6-7E6B-684D-95DF-F2521400845F}"/>
              </a:ext>
            </a:extLst>
          </p:cNvPr>
          <p:cNvSpPr txBox="1"/>
          <p:nvPr/>
        </p:nvSpPr>
        <p:spPr>
          <a:xfrm>
            <a:off x="11620500" y="2247900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200" dirty="0"/>
              <a:t>Hz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090B333-2A97-694E-B2CE-9DA5BD51A94D}"/>
              </a:ext>
            </a:extLst>
          </p:cNvPr>
          <p:cNvSpPr txBox="1"/>
          <p:nvPr/>
        </p:nvSpPr>
        <p:spPr>
          <a:xfrm>
            <a:off x="11623646" y="4492785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200" dirty="0"/>
              <a:t>Hz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A9DB80-D862-9043-84F7-F0E15FB4E4BE}"/>
              </a:ext>
            </a:extLst>
          </p:cNvPr>
          <p:cNvSpPr txBox="1"/>
          <p:nvPr/>
        </p:nvSpPr>
        <p:spPr>
          <a:xfrm>
            <a:off x="11620500" y="6576203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1200" dirty="0"/>
              <a:t>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44164-320F-4747-97F7-F3575BB1749D}"/>
              </a:ext>
            </a:extLst>
          </p:cNvPr>
          <p:cNvSpPr txBox="1"/>
          <p:nvPr/>
        </p:nvSpPr>
        <p:spPr>
          <a:xfrm>
            <a:off x="332509" y="1866433"/>
            <a:ext cx="175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1400" dirty="0"/>
              <a:t>e.g. Cholesterol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932DC-E815-9B44-B1D4-A4FDEDC53FE7}"/>
              </a:ext>
            </a:extLst>
          </p:cNvPr>
          <p:cNvSpPr txBox="1"/>
          <p:nvPr/>
        </p:nvSpPr>
        <p:spPr>
          <a:xfrm>
            <a:off x="147682" y="4086341"/>
            <a:ext cx="2317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</a:t>
            </a:r>
            <a:r>
              <a:rPr lang="en-CZ" sz="1400" dirty="0"/>
              <a:t>iomolecules 5-30 kDa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44D26B5-D206-3A4C-BFC5-5D3F551F8F8B}"/>
              </a:ext>
            </a:extLst>
          </p:cNvPr>
          <p:cNvSpPr txBox="1"/>
          <p:nvPr/>
        </p:nvSpPr>
        <p:spPr>
          <a:xfrm>
            <a:off x="64781" y="6484660"/>
            <a:ext cx="2317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Large molecules 50+ </a:t>
            </a:r>
            <a:r>
              <a:rPr lang="en-GB" sz="1400" dirty="0" err="1"/>
              <a:t>kDa</a:t>
            </a:r>
            <a:endParaRPr lang="en-CZ" sz="1400" dirty="0"/>
          </a:p>
        </p:txBody>
      </p:sp>
    </p:spTree>
    <p:extLst>
      <p:ext uri="{BB962C8B-B14F-4D97-AF65-F5344CB8AC3E}">
        <p14:creationId xmlns:p14="http://schemas.microsoft.com/office/powerpoint/2010/main" val="1009893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6">
            <a:extLst>
              <a:ext uri="{FF2B5EF4-FFF2-40B4-BE49-F238E27FC236}">
                <a16:creationId xmlns:a16="http://schemas.microsoft.com/office/drawing/2014/main" id="{0C018B1B-385C-8348-84B3-5F0A43189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2755900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CZ" sz="3600" b="1" dirty="0">
                <a:cs typeface="Arial" panose="020B0604020202020204" pitchFamily="34" charset="0"/>
              </a:rPr>
              <a:t>NMR data processing</a:t>
            </a:r>
          </a:p>
          <a:p>
            <a:pPr algn="ctr" eaLnBrk="1" hangingPunct="1"/>
            <a:endParaRPr lang="en-US" altLang="en-CZ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4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y:\Presentations\080513_KampusBohunice_Mornstein\composition_earth_seawater_human_bod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609601"/>
            <a:ext cx="67818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7543800" y="1066800"/>
            <a:ext cx="2057400" cy="2133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33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window_function">
            <a:extLst>
              <a:ext uri="{FF2B5EF4-FFF2-40B4-BE49-F238E27FC236}">
                <a16:creationId xmlns:a16="http://schemas.microsoft.com/office/drawing/2014/main" id="{96B2A0BB-40F9-2247-BBD2-C8730A472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438275"/>
            <a:ext cx="2260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ext Box 3">
            <a:extLst>
              <a:ext uri="{FF2B5EF4-FFF2-40B4-BE49-F238E27FC236}">
                <a16:creationId xmlns:a16="http://schemas.microsoft.com/office/drawing/2014/main" id="{3B968E8A-8EB5-D14F-9FE7-0EABA71E5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04875"/>
            <a:ext cx="8153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NMR data processing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CZ" sz="1800" dirty="0"/>
              <a:t>				Window functions: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CZ" sz="1800" dirty="0"/>
              <a:t>				1) improvements od S/N ratio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CZ" sz="1800" dirty="0"/>
              <a:t>				</a:t>
            </a:r>
          </a:p>
          <a:p>
            <a:pPr eaLnBrk="1" hangingPunct="1">
              <a:spcBef>
                <a:spcPct val="50000"/>
              </a:spcBef>
            </a:pPr>
            <a:endParaRPr lang="en-US" altLang="en-CZ" sz="1800" dirty="0"/>
          </a:p>
          <a:p>
            <a:pPr eaLnBrk="1" hangingPunct="1">
              <a:spcBef>
                <a:spcPct val="50000"/>
              </a:spcBef>
            </a:pPr>
            <a:r>
              <a:rPr lang="en-US" altLang="en-CZ" sz="1800" dirty="0"/>
              <a:t>				2) increasing resolution</a:t>
            </a:r>
          </a:p>
          <a:p>
            <a:pPr eaLnBrk="1" hangingPunct="1">
              <a:spcBef>
                <a:spcPct val="50000"/>
              </a:spcBef>
            </a:pPr>
            <a:endParaRPr lang="cs-CZ" altLang="en-CZ" sz="1800" b="1" dirty="0">
              <a:solidFill>
                <a:schemeClr val="accent2"/>
              </a:solidFill>
            </a:endParaRPr>
          </a:p>
        </p:txBody>
      </p:sp>
      <p:sp>
        <p:nvSpPr>
          <p:cNvPr id="178180" name="Line 4">
            <a:extLst>
              <a:ext uri="{FF2B5EF4-FFF2-40B4-BE49-F238E27FC236}">
                <a16:creationId xmlns:a16="http://schemas.microsoft.com/office/drawing/2014/main" id="{0C5F581D-F2BA-E44A-A7BF-89FA6BAA8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638675"/>
            <a:ext cx="670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40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avanagh1">
            <a:extLst>
              <a:ext uri="{FF2B5EF4-FFF2-40B4-BE49-F238E27FC236}">
                <a16:creationId xmlns:a16="http://schemas.microsoft.com/office/drawing/2014/main" id="{2E6171F0-532F-B640-A052-1B7B678E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685800"/>
            <a:ext cx="34210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3" descr="cavanagh2A">
            <a:extLst>
              <a:ext uri="{FF2B5EF4-FFF2-40B4-BE49-F238E27FC236}">
                <a16:creationId xmlns:a16="http://schemas.microsoft.com/office/drawing/2014/main" id="{B943E506-7D39-0442-872B-2ECD94233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3830638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FF239F6B-2A8D-F849-B5AB-A66119685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098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Exp</a:t>
            </a:r>
            <a:endParaRPr lang="cs-CZ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46DFDFB4-27FD-5B4E-8E94-0A6D14C26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Lor.-Gauss</a:t>
            </a:r>
            <a:endParaRPr lang="cs-CZ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9206" name="Text Box 6">
            <a:extLst>
              <a:ext uri="{FF2B5EF4-FFF2-40B4-BE49-F238E27FC236}">
                <a16:creationId xmlns:a16="http://schemas.microsoft.com/office/drawing/2014/main" id="{0A82DA4C-3BAB-294A-95B1-68916ECB0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653088"/>
            <a:ext cx="22970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Kaiser w. function</a:t>
            </a:r>
            <a:endParaRPr lang="cs-CZ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9207" name="Text Box 7">
            <a:extLst>
              <a:ext uri="{FF2B5EF4-FFF2-40B4-BE49-F238E27FC236}">
                <a16:creationId xmlns:a16="http://schemas.microsoft.com/office/drawing/2014/main" id="{0E7D6D1A-CBC0-C54B-9559-CD162D44F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2400"/>
            <a:ext cx="815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NMR data processing – window functions – apodization</a:t>
            </a:r>
          </a:p>
        </p:txBody>
      </p:sp>
    </p:spTree>
    <p:extLst>
      <p:ext uri="{BB962C8B-B14F-4D97-AF65-F5344CB8AC3E}">
        <p14:creationId xmlns:p14="http://schemas.microsoft.com/office/powerpoint/2010/main" val="3516509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y:\Presentations\080430_UFKL_NMRSeminar\plot_NMR.png">
            <a:extLst>
              <a:ext uri="{FF2B5EF4-FFF2-40B4-BE49-F238E27FC236}">
                <a16:creationId xmlns:a16="http://schemas.microsoft.com/office/drawing/2014/main" id="{545596AB-B1A2-EF45-879A-18370FC2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" b="2466"/>
          <a:stretch>
            <a:fillRect/>
          </a:stretch>
        </p:blipFill>
        <p:spPr bwMode="auto">
          <a:xfrm>
            <a:off x="1524000" y="152400"/>
            <a:ext cx="89154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659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avanagh3">
            <a:extLst>
              <a:ext uri="{FF2B5EF4-FFF2-40B4-BE49-F238E27FC236}">
                <a16:creationId xmlns:a16="http://schemas.microsoft.com/office/drawing/2014/main" id="{015D8B9A-1D01-FF47-9D77-4D397227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43434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3" descr="zero_filing">
            <a:extLst>
              <a:ext uri="{FF2B5EF4-FFF2-40B4-BE49-F238E27FC236}">
                <a16:creationId xmlns:a16="http://schemas.microsoft.com/office/drawing/2014/main" id="{3014EFEE-4204-8141-B223-61CC35F22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1"/>
            <a:ext cx="3810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AE994240-D461-7E44-B393-4EFB5FCF8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2400"/>
            <a:ext cx="815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NMR data processing – Zero Filling, Linear prediction</a:t>
            </a: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83B80849-FB2F-7F4F-ACE1-91BA25724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1430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Linear prediction</a:t>
            </a:r>
            <a:endParaRPr lang="cs-CZ" altLang="en-CZ" sz="1800" b="1" dirty="0">
              <a:solidFill>
                <a:srgbClr val="CC0000"/>
              </a:solidFill>
            </a:endParaRPr>
          </a:p>
        </p:txBody>
      </p:sp>
      <p:sp>
        <p:nvSpPr>
          <p:cNvPr id="181254" name="Text Box 6">
            <a:extLst>
              <a:ext uri="{FF2B5EF4-FFF2-40B4-BE49-F238E27FC236}">
                <a16:creationId xmlns:a16="http://schemas.microsoft.com/office/drawing/2014/main" id="{890AF740-21C8-6546-A4FB-FD5E62BB1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133601"/>
            <a:ext cx="2209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CC0000"/>
                </a:solidFill>
                <a:latin typeface="Arial" charset="0"/>
                <a:ea typeface="ＭＳ Ｐゴシック" charset="0"/>
              </a:rPr>
              <a:t>Zero filling</a:t>
            </a:r>
            <a:endParaRPr lang="cs-CZ" b="1">
              <a:solidFill>
                <a:srgbClr val="CC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1255" name="Text Box 7">
            <a:extLst>
              <a:ext uri="{FF2B5EF4-FFF2-40B4-BE49-F238E27FC236}">
                <a16:creationId xmlns:a16="http://schemas.microsoft.com/office/drawing/2014/main" id="{D88E5671-E5B5-CC46-B102-0FED1678D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799" y="1676401"/>
            <a:ext cx="1339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dirty="0">
                <a:solidFill>
                  <a:schemeClr val="accent2"/>
                </a:solidFill>
              </a:rPr>
              <a:t>240 points</a:t>
            </a:r>
            <a:endParaRPr lang="cs-CZ" altLang="en-CZ" sz="1800" dirty="0">
              <a:solidFill>
                <a:schemeClr val="accent2"/>
              </a:solidFill>
            </a:endParaRPr>
          </a:p>
        </p:txBody>
      </p:sp>
      <p:sp>
        <p:nvSpPr>
          <p:cNvPr id="181256" name="Text Box 8">
            <a:extLst>
              <a:ext uri="{FF2B5EF4-FFF2-40B4-BE49-F238E27FC236}">
                <a16:creationId xmlns:a16="http://schemas.microsoft.com/office/drawing/2014/main" id="{0034C5D7-22BD-2446-BA99-34331B31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6050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dirty="0">
                <a:solidFill>
                  <a:schemeClr val="accent2"/>
                </a:solidFill>
              </a:rPr>
              <a:t>64 pts</a:t>
            </a:r>
            <a:endParaRPr lang="cs-CZ" altLang="en-CZ" sz="1800" dirty="0">
              <a:solidFill>
                <a:schemeClr val="accent2"/>
              </a:solidFill>
            </a:endParaRPr>
          </a:p>
        </p:txBody>
      </p:sp>
      <p:sp>
        <p:nvSpPr>
          <p:cNvPr id="181257" name="Text Box 9">
            <a:extLst>
              <a:ext uri="{FF2B5EF4-FFF2-40B4-BE49-F238E27FC236}">
                <a16:creationId xmlns:a16="http://schemas.microsoft.com/office/drawing/2014/main" id="{B5871F6B-2B47-484C-9F8F-89656C467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519488"/>
            <a:ext cx="182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dirty="0">
                <a:solidFill>
                  <a:schemeClr val="accent2"/>
                </a:solidFill>
              </a:rPr>
              <a:t>LP to 128 pts</a:t>
            </a:r>
            <a:endParaRPr lang="cs-CZ" altLang="en-CZ" sz="1800" dirty="0">
              <a:solidFill>
                <a:schemeClr val="accent2"/>
              </a:solidFill>
            </a:endParaRPr>
          </a:p>
        </p:txBody>
      </p:sp>
      <p:sp>
        <p:nvSpPr>
          <p:cNvPr id="181258" name="Text Box 10">
            <a:extLst>
              <a:ext uri="{FF2B5EF4-FFF2-40B4-BE49-F238E27FC236}">
                <a16:creationId xmlns:a16="http://schemas.microsoft.com/office/drawing/2014/main" id="{02C0930F-FFF1-3841-B694-9C82837AE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4196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dirty="0">
                <a:solidFill>
                  <a:schemeClr val="accent2"/>
                </a:solidFill>
              </a:rPr>
              <a:t>LP to 240 pts</a:t>
            </a:r>
            <a:endParaRPr lang="cs-CZ" altLang="en-CZ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74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>
            <a:extLst>
              <a:ext uri="{FF2B5EF4-FFF2-40B4-BE49-F238E27FC236}">
                <a16:creationId xmlns:a16="http://schemas.microsoft.com/office/drawing/2014/main" id="{E9002486-8343-EA48-9EE9-64E37EC76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711576"/>
            <a:ext cx="51816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sz="1600">
              <a:latin typeface="Arial" charset="0"/>
              <a:ea typeface="ＭＳ Ｐゴシック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1600">
                <a:latin typeface="Arial" charset="0"/>
                <a:ea typeface="ＭＳ Ｐゴシック" charset="0"/>
              </a:rPr>
              <a:t>|nmrPipe -fn POLY -time \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1600">
                <a:latin typeface="Arial" charset="0"/>
                <a:ea typeface="ＭＳ Ｐゴシック" charset="0"/>
              </a:rPr>
              <a:t>|nmrPipe -fn SP -off 0.33 -end 0.98 -pow 2 -c 1.0   \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1600">
                <a:latin typeface="Arial" charset="0"/>
                <a:ea typeface="ＭＳ Ｐゴシック" charset="0"/>
              </a:rPr>
              <a:t>|nmrPipe -fn ZF -size 2048 \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1600">
                <a:latin typeface="Arial" charset="0"/>
                <a:ea typeface="ＭＳ Ｐゴシック" charset="0"/>
              </a:rPr>
              <a:t>|nmrPipe -fn FT -auto \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1600">
                <a:latin typeface="Arial" charset="0"/>
                <a:ea typeface="ＭＳ Ｐゴシック" charset="0"/>
              </a:rPr>
              <a:t>|nmrPipe -fn PS -p0 -76.0 -p1 0.0 -di \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1600">
                <a:latin typeface="Arial" charset="0"/>
                <a:ea typeface="ＭＳ Ｐゴシック" charset="0"/>
              </a:rPr>
              <a:t>|nmrPipe -fn EXT -x1 11.0ppm -xn  6.0ppm -sw \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1600">
                <a:latin typeface="Arial" charset="0"/>
                <a:ea typeface="ＭＳ Ｐゴシック" charset="0"/>
              </a:rPr>
              <a:t>|nmrPipe -fn POLY -ord 3 -auto \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cs-CZ" sz="1600">
                <a:latin typeface="Arial" charset="0"/>
                <a:ea typeface="ＭＳ Ｐゴシック" charset="0"/>
              </a:rPr>
              <a:t>|nmrPipe -fn TP \</a:t>
            </a:r>
          </a:p>
          <a:p>
            <a:pPr>
              <a:spcBef>
                <a:spcPct val="50000"/>
              </a:spcBef>
              <a:defRPr/>
            </a:pPr>
            <a:endParaRPr lang="cs-CZ" sz="1600">
              <a:latin typeface="Arial" charset="0"/>
              <a:ea typeface="ＭＳ Ｐゴシック" charset="0"/>
            </a:endParaRPr>
          </a:p>
        </p:txBody>
      </p:sp>
      <p:sp>
        <p:nvSpPr>
          <p:cNvPr id="182275" name="Text Box 3">
            <a:extLst>
              <a:ext uri="{FF2B5EF4-FFF2-40B4-BE49-F238E27FC236}">
                <a16:creationId xmlns:a16="http://schemas.microsoft.com/office/drawing/2014/main" id="{D3AEF3F7-4562-594B-98EA-BAC45D66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9" y="1136070"/>
            <a:ext cx="844573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romanUcParenR"/>
            </a:pPr>
            <a:r>
              <a:rPr lang="en-US" altLang="en-CZ" dirty="0">
                <a:solidFill>
                  <a:srgbClr val="CC0000"/>
                </a:solidFill>
              </a:rPr>
              <a:t>Solvent suppression</a:t>
            </a:r>
          </a:p>
          <a:p>
            <a:pPr eaLnBrk="1" hangingPunct="1">
              <a:spcBef>
                <a:spcPct val="50000"/>
              </a:spcBef>
              <a:buFontTx/>
              <a:buAutoNum type="romanUcParenR"/>
            </a:pPr>
            <a:r>
              <a:rPr lang="en-US" altLang="en-CZ" dirty="0">
                <a:solidFill>
                  <a:srgbClr val="CC0000"/>
                </a:solidFill>
              </a:rPr>
              <a:t>Window function</a:t>
            </a:r>
          </a:p>
          <a:p>
            <a:pPr eaLnBrk="1" hangingPunct="1">
              <a:spcBef>
                <a:spcPct val="50000"/>
              </a:spcBef>
              <a:buFontTx/>
              <a:buAutoNum type="romanUcParenR"/>
            </a:pPr>
            <a:r>
              <a:rPr lang="en-US" altLang="en-CZ" dirty="0">
                <a:solidFill>
                  <a:srgbClr val="CC0000"/>
                </a:solidFill>
              </a:rPr>
              <a:t>Zero-filling</a:t>
            </a:r>
          </a:p>
          <a:p>
            <a:pPr eaLnBrk="1" hangingPunct="1">
              <a:spcBef>
                <a:spcPct val="50000"/>
              </a:spcBef>
              <a:buFontTx/>
              <a:buAutoNum type="romanUcParenR"/>
            </a:pPr>
            <a:r>
              <a:rPr lang="en-US" altLang="en-CZ" dirty="0">
                <a:solidFill>
                  <a:srgbClr val="CC0000"/>
                </a:solidFill>
              </a:rPr>
              <a:t>FT</a:t>
            </a:r>
          </a:p>
          <a:p>
            <a:pPr eaLnBrk="1" hangingPunct="1">
              <a:spcBef>
                <a:spcPct val="50000"/>
              </a:spcBef>
              <a:buFontTx/>
              <a:buAutoNum type="romanUcParenR"/>
            </a:pPr>
            <a:r>
              <a:rPr lang="en-US" altLang="en-CZ" dirty="0">
                <a:solidFill>
                  <a:srgbClr val="CC0000"/>
                </a:solidFill>
              </a:rPr>
              <a:t>Transpose (in case of multidimensional spectra)</a:t>
            </a:r>
            <a:endParaRPr lang="cs-CZ" altLang="en-CZ" dirty="0">
              <a:solidFill>
                <a:srgbClr val="CC0000"/>
              </a:solidFill>
            </a:endParaRPr>
          </a:p>
        </p:txBody>
      </p:sp>
      <p:sp>
        <p:nvSpPr>
          <p:cNvPr id="182276" name="Text Box 4">
            <a:extLst>
              <a:ext uri="{FF2B5EF4-FFF2-40B4-BE49-F238E27FC236}">
                <a16:creationId xmlns:a16="http://schemas.microsoft.com/office/drawing/2014/main" id="{BEC38085-7EB4-6B49-BE88-D9BE3CA98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137025"/>
            <a:ext cx="1600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F2</a:t>
            </a:r>
            <a:endParaRPr lang="cs-CZ" sz="6600" b="1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9EA90990-2FB4-0041-88A5-787A3261B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2400"/>
            <a:ext cx="815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b="1" dirty="0">
                <a:solidFill>
                  <a:schemeClr val="accent2"/>
                </a:solidFill>
              </a:rPr>
              <a:t>NMR data processing - summary</a:t>
            </a:r>
          </a:p>
        </p:txBody>
      </p:sp>
    </p:spTree>
    <p:extLst>
      <p:ext uri="{BB962C8B-B14F-4D97-AF65-F5344CB8AC3E}">
        <p14:creationId xmlns:p14="http://schemas.microsoft.com/office/powerpoint/2010/main" val="4231373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6" descr="11_HSQC_15N_zoom1">
            <a:extLst>
              <a:ext uri="{FF2B5EF4-FFF2-40B4-BE49-F238E27FC236}">
                <a16:creationId xmlns:a16="http://schemas.microsoft.com/office/drawing/2014/main" id="{F199FE65-2AEA-7A45-974F-62D55BB1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3886201"/>
            <a:ext cx="402272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13" descr="ft_only_zoom1">
            <a:extLst>
              <a:ext uri="{FF2B5EF4-FFF2-40B4-BE49-F238E27FC236}">
                <a16:creationId xmlns:a16="http://schemas.microsoft.com/office/drawing/2014/main" id="{32B82CF2-D945-3D4D-87BE-4B206A7B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52388"/>
            <a:ext cx="4022725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 descr="11_HSQC_15N">
            <a:extLst>
              <a:ext uri="{FF2B5EF4-FFF2-40B4-BE49-F238E27FC236}">
                <a16:creationId xmlns:a16="http://schemas.microsoft.com/office/drawing/2014/main" id="{D9B1CEEE-B050-0F4C-BDD4-F20E56291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3"/>
          <a:stretch>
            <a:fillRect/>
          </a:stretch>
        </p:blipFill>
        <p:spPr bwMode="auto">
          <a:xfrm>
            <a:off x="1676400" y="152400"/>
            <a:ext cx="4800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ft_only">
            <a:extLst>
              <a:ext uri="{FF2B5EF4-FFF2-40B4-BE49-F238E27FC236}">
                <a16:creationId xmlns:a16="http://schemas.microsoft.com/office/drawing/2014/main" id="{C10B6A95-0A4D-AC43-BFDD-88174FC0B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3"/>
          <a:stretch>
            <a:fillRect/>
          </a:stretch>
        </p:blipFill>
        <p:spPr bwMode="auto">
          <a:xfrm>
            <a:off x="5562600" y="2913064"/>
            <a:ext cx="4876800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Rectangle 6">
            <a:extLst>
              <a:ext uri="{FF2B5EF4-FFF2-40B4-BE49-F238E27FC236}">
                <a16:creationId xmlns:a16="http://schemas.microsoft.com/office/drawing/2014/main" id="{A47A08B3-C1CE-1F49-854F-38B4200BD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0"/>
            <a:ext cx="144780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D0A52C26-CE41-E541-AD6E-6AADC72D5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14800"/>
            <a:ext cx="144780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83304" name="Line 8">
            <a:extLst>
              <a:ext uri="{FF2B5EF4-FFF2-40B4-BE49-F238E27FC236}">
                <a16:creationId xmlns:a16="http://schemas.microsoft.com/office/drawing/2014/main" id="{07596C3D-4A86-3D47-A279-CE32A4A684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5600" y="2667000"/>
            <a:ext cx="3810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83305" name="Line 9">
            <a:extLst>
              <a:ext uri="{FF2B5EF4-FFF2-40B4-BE49-F238E27FC236}">
                <a16:creationId xmlns:a16="http://schemas.microsoft.com/office/drawing/2014/main" id="{31EAA352-1165-9B4D-AD7A-1013D622BC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4400" y="2667000"/>
            <a:ext cx="13716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83306" name="Line 10">
            <a:extLst>
              <a:ext uri="{FF2B5EF4-FFF2-40B4-BE49-F238E27FC236}">
                <a16:creationId xmlns:a16="http://schemas.microsoft.com/office/drawing/2014/main" id="{92EB89B8-6C34-0440-82BB-57C2062F66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8200" y="2514600"/>
            <a:ext cx="4572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83307" name="Line 11">
            <a:extLst>
              <a:ext uri="{FF2B5EF4-FFF2-40B4-BE49-F238E27FC236}">
                <a16:creationId xmlns:a16="http://schemas.microsoft.com/office/drawing/2014/main" id="{B219ABA2-A5AE-CD4D-B47A-B5BBFFA0D0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2514600"/>
            <a:ext cx="12954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58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0169" y="289679"/>
            <a:ext cx="86713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NMR as a tool for study </a:t>
            </a:r>
            <a:r>
              <a:rPr lang="en-US" b="1" dirty="0"/>
              <a:t>structure</a:t>
            </a:r>
            <a:r>
              <a:rPr lang="en-US" dirty="0"/>
              <a:t>, </a:t>
            </a:r>
            <a:r>
              <a:rPr lang="en-US" b="1" dirty="0"/>
              <a:t>dynamics </a:t>
            </a:r>
            <a:r>
              <a:rPr lang="en-US" dirty="0"/>
              <a:t>and</a:t>
            </a:r>
            <a:r>
              <a:rPr lang="en-US" b="1" dirty="0"/>
              <a:t> interactions </a:t>
            </a:r>
            <a:r>
              <a:rPr lang="en-US" dirty="0"/>
              <a:t>of biomolecules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Structure determination of NAs and proteins</a:t>
            </a:r>
          </a:p>
          <a:p>
            <a:pPr marL="342900" indent="-342900"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Protein – metal interaction</a:t>
            </a:r>
          </a:p>
          <a:p>
            <a:pPr marL="342900" indent="-342900"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Protein – ligand interaction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most of the modern applications, enrichment by </a:t>
            </a:r>
            <a:r>
              <a:rPr lang="en-US" baseline="30000" dirty="0"/>
              <a:t>13</a:t>
            </a:r>
            <a:r>
              <a:rPr lang="en-US" dirty="0"/>
              <a:t>C, </a:t>
            </a:r>
            <a:r>
              <a:rPr lang="en-US" baseline="30000" dirty="0"/>
              <a:t>15</a:t>
            </a:r>
            <a:r>
              <a:rPr lang="en-US" dirty="0"/>
              <a:t>N and often </a:t>
            </a:r>
            <a:r>
              <a:rPr lang="en-US" baseline="30000" dirty="0"/>
              <a:t>2</a:t>
            </a:r>
            <a:r>
              <a:rPr lang="en-US" dirty="0"/>
              <a:t>H needed!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903026"/>
              </p:ext>
            </p:extLst>
          </p:nvPr>
        </p:nvGraphicFramePr>
        <p:xfrm>
          <a:off x="2675395" y="2821498"/>
          <a:ext cx="6926453" cy="3235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3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1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Ground state spin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 abundance [%]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Rel.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Sensitivity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</a:t>
                      </a:r>
                      <a:r>
                        <a:rPr lang="en-US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~100</a:t>
                      </a: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__</a:t>
                      </a:r>
                      <a:r>
                        <a:rPr lang="en-US" baseline="0" dirty="0"/>
                        <a:t>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1.00x10</a:t>
                      </a:r>
                      <a:r>
                        <a:rPr lang="en-US" baseline="30000" dirty="0"/>
                        <a:t>+0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</a:t>
                      </a:r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1.59x10</a:t>
                      </a:r>
                      <a:r>
                        <a:rPr lang="en-US" baseline="30000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15</a:t>
                      </a:r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1.04x10</a:t>
                      </a:r>
                      <a:r>
                        <a:rPr lang="en-US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19</a:t>
                      </a:r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</a:t>
                      </a:r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8.30x10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31</a:t>
                      </a:r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~100</a:t>
                      </a: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__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6.63x10</a:t>
                      </a:r>
                      <a:r>
                        <a:rPr lang="en-US" baseline="30000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98.90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16</a:t>
                      </a:r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~100</a:t>
                      </a: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__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587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arelk\Presentations\070314-UFKLSeminar\NMR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461623"/>
            <a:ext cx="2320925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895850" y="3382466"/>
            <a:ext cx="2628900" cy="2971800"/>
            <a:chOff x="5181600" y="3530600"/>
            <a:chExt cx="2628900" cy="2971800"/>
          </a:xfrm>
        </p:grpSpPr>
        <p:pic>
          <p:nvPicPr>
            <p:cNvPr id="5" name="Picture 9" descr="D:\karelk\Presentations\070314-UFKLSeminar\NMR-1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810000"/>
              <a:ext cx="2628900" cy="269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184900" y="3530600"/>
              <a:ext cx="774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/>
                  <a:cs typeface="Times New Roman"/>
                </a:rPr>
                <a:t>r</a:t>
              </a:r>
              <a:r>
                <a:rPr lang="en-US" sz="2800" baseline="-25000" dirty="0">
                  <a:latin typeface="Times New Roman"/>
                  <a:cs typeface="Times New Roman"/>
                </a:rPr>
                <a:t>1,2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45400" y="5511374"/>
            <a:ext cx="2832100" cy="105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n-US" sz="2800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1,2;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r</a:t>
            </a:r>
            <a:r>
              <a:rPr lang="en-US" sz="2800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1,3;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r</a:t>
            </a:r>
            <a:r>
              <a:rPr lang="en-US" sz="2800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2,3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≤ 6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Å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800" baseline="-25000" dirty="0">
              <a:latin typeface="Times New Roman"/>
              <a:cs typeface="Times New Roman"/>
            </a:endParaRPr>
          </a:p>
          <a:p>
            <a:pPr algn="r"/>
            <a:r>
              <a:rPr lang="en-US" sz="1600" dirty="0">
                <a:latin typeface="Times New Roman"/>
                <a:cs typeface="Times New Roman"/>
              </a:rPr>
              <a:t>1Å=1.10</a:t>
            </a:r>
            <a:r>
              <a:rPr lang="en-US" sz="1600" baseline="30000" dirty="0">
                <a:latin typeface="Times New Roman"/>
                <a:cs typeface="Times New Roman"/>
              </a:rPr>
              <a:t>-10</a:t>
            </a:r>
            <a:r>
              <a:rPr lang="en-US" sz="1600" dirty="0">
                <a:latin typeface="Times New Roman"/>
                <a:cs typeface="Times New Roman"/>
              </a:rPr>
              <a:t>m</a:t>
            </a:r>
            <a:endParaRPr lang="en-US" sz="1600" baseline="-25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2900" y="3060878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NOE: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824" y="152707"/>
            <a:ext cx="106983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NMR as a tool for study </a:t>
            </a:r>
            <a:r>
              <a:rPr lang="en-US" sz="3200" b="1" dirty="0">
                <a:solidFill>
                  <a:srgbClr val="FF0000"/>
                </a:solidFill>
              </a:rPr>
              <a:t>structure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b="1" dirty="0">
                <a:solidFill>
                  <a:srgbClr val="FF0000"/>
                </a:solidFill>
              </a:rPr>
              <a:t>dynamics </a:t>
            </a:r>
            <a:r>
              <a:rPr lang="en-US" sz="3200" dirty="0">
                <a:solidFill>
                  <a:srgbClr val="FF0000"/>
                </a:solidFill>
              </a:rPr>
              <a:t>and</a:t>
            </a:r>
            <a:r>
              <a:rPr lang="en-US" sz="3200" b="1" dirty="0">
                <a:solidFill>
                  <a:srgbClr val="FF0000"/>
                </a:solidFill>
              </a:rPr>
              <a:t> interactions </a:t>
            </a:r>
            <a:r>
              <a:rPr lang="en-US" sz="3200" dirty="0">
                <a:solidFill>
                  <a:srgbClr val="FF0000"/>
                </a:solidFill>
              </a:rPr>
              <a:t>of biomolecules</a:t>
            </a:r>
          </a:p>
          <a:p>
            <a:endParaRPr lang="en-US" dirty="0"/>
          </a:p>
          <a:p>
            <a:r>
              <a:rPr lang="en-US" dirty="0"/>
              <a:t>0)   AA/NA sequence, resonance assignment, standard chemical shifts</a:t>
            </a:r>
          </a:p>
          <a:p>
            <a:pPr marL="342900" indent="-342900">
              <a:buAutoNum type="arabicParenR"/>
            </a:pPr>
            <a:r>
              <a:rPr lang="en-US" dirty="0"/>
              <a:t>Structure determination of proteins/NAs</a:t>
            </a:r>
          </a:p>
          <a:p>
            <a:pPr marL="342900" indent="-342900">
              <a:buAutoNum type="arabicParenR"/>
            </a:pPr>
            <a:r>
              <a:rPr lang="en-US" dirty="0"/>
              <a:t>NMR can provide detailed information about the structure at the atomic level resolution relying on the spatial proximity of  two interacting protons – nuclear </a:t>
            </a:r>
            <a:r>
              <a:rPr lang="en-US" dirty="0" err="1"/>
              <a:t>Overhauser</a:t>
            </a:r>
            <a:r>
              <a:rPr lang="en-US" dirty="0"/>
              <a:t> enhancement (</a:t>
            </a:r>
            <a:r>
              <a:rPr lang="en-US" dirty="0">
                <a:solidFill>
                  <a:srgbClr val="0000FF"/>
                </a:solidFill>
              </a:rPr>
              <a:t>NOE</a:t>
            </a:r>
            <a:r>
              <a:rPr lang="en-US" dirty="0"/>
              <a:t>)</a:t>
            </a:r>
          </a:p>
          <a:p>
            <a:pPr marL="342900" indent="-342900">
              <a:buAutoNum type="arabicParenR"/>
            </a:pPr>
            <a:r>
              <a:rPr lang="en-US" dirty="0"/>
              <a:t>Additional structural information can be obtained (residual dipolar couplings – </a:t>
            </a:r>
            <a:r>
              <a:rPr lang="en-US" dirty="0">
                <a:solidFill>
                  <a:srgbClr val="0000FF"/>
                </a:solidFill>
              </a:rPr>
              <a:t>RDC</a:t>
            </a:r>
            <a:r>
              <a:rPr lang="en-US" dirty="0"/>
              <a:t>s, </a:t>
            </a:r>
            <a:r>
              <a:rPr lang="en-US" i="1" dirty="0">
                <a:solidFill>
                  <a:srgbClr val="0000FF"/>
                </a:solidFill>
              </a:rPr>
              <a:t>J</a:t>
            </a:r>
            <a:r>
              <a:rPr lang="en-US" dirty="0"/>
              <a:t>-couplings, backbone chemical shifts - </a:t>
            </a:r>
            <a:r>
              <a:rPr lang="en-US" dirty="0">
                <a:solidFill>
                  <a:srgbClr val="0000FF"/>
                </a:solidFill>
              </a:rPr>
              <a:t>CSI</a:t>
            </a:r>
            <a:r>
              <a:rPr lang="en-US" dirty="0"/>
              <a:t>)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40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62600" y="6434554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2"/>
              </a:rPr>
              <a:t>http://www.fbreagents.com/basics_nmr/9proteins.htm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854200" y="552647"/>
            <a:ext cx="7046580" cy="2375704"/>
            <a:chOff x="330200" y="1720014"/>
            <a:chExt cx="8509000" cy="2868749"/>
          </a:xfrm>
        </p:grpSpPr>
        <p:pic>
          <p:nvPicPr>
            <p:cNvPr id="4" name="Picture 3" descr="structuredeterminati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00" y="1720014"/>
              <a:ext cx="8509000" cy="28687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65602" y="2882899"/>
              <a:ext cx="2296396" cy="3716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Structure calculation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54200" y="75168"/>
            <a:ext cx="717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Iterative procedure of structure determination by NMR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140" y="3557431"/>
            <a:ext cx="3735860" cy="2645467"/>
            <a:chOff x="5408140" y="3557430"/>
            <a:chExt cx="3735860" cy="2645467"/>
          </a:xfrm>
        </p:grpSpPr>
        <p:pic>
          <p:nvPicPr>
            <p:cNvPr id="9" name="Picture 8" descr="2lo6_nrd1_cid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2561" r="22083"/>
            <a:stretch/>
          </p:blipFill>
          <p:spPr>
            <a:xfrm>
              <a:off x="5549900" y="3557430"/>
              <a:ext cx="3289300" cy="26454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08140" y="4376908"/>
              <a:ext cx="524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96255" y="5831293"/>
              <a:ext cx="447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C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73900" y="5812758"/>
            <a:ext cx="15324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Nrd1 CID</a:t>
            </a:r>
          </a:p>
          <a:p>
            <a:r>
              <a:rPr lang="en-US" sz="1600" dirty="0"/>
              <a:t>PDB ID: 2LO6</a:t>
            </a:r>
          </a:p>
        </p:txBody>
      </p:sp>
      <p:sp>
        <p:nvSpPr>
          <p:cNvPr id="17" name="Freeform 16"/>
          <p:cNvSpPr/>
          <p:nvPr/>
        </p:nvSpPr>
        <p:spPr>
          <a:xfrm>
            <a:off x="7874445" y="2706646"/>
            <a:ext cx="859556" cy="1334079"/>
          </a:xfrm>
          <a:custGeom>
            <a:avLst/>
            <a:gdLst>
              <a:gd name="connsiteX0" fmla="*/ 0 w 859556"/>
              <a:gd name="connsiteY0" fmla="*/ 0 h 1334079"/>
              <a:gd name="connsiteX1" fmla="*/ 538826 w 859556"/>
              <a:gd name="connsiteY1" fmla="*/ 346347 h 1334079"/>
              <a:gd name="connsiteX2" fmla="*/ 859556 w 859556"/>
              <a:gd name="connsiteY2" fmla="*/ 1334079 h 133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9556" h="1334079">
                <a:moveTo>
                  <a:pt x="0" y="0"/>
                </a:moveTo>
                <a:cubicBezTo>
                  <a:pt x="197783" y="62000"/>
                  <a:pt x="395567" y="124000"/>
                  <a:pt x="538826" y="346347"/>
                </a:cubicBezTo>
                <a:cubicBezTo>
                  <a:pt x="682085" y="568694"/>
                  <a:pt x="859556" y="1334079"/>
                  <a:pt x="859556" y="1334079"/>
                </a:cubicBezTo>
              </a:path>
            </a:pathLst>
          </a:cu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45407" y="4007576"/>
            <a:ext cx="3540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Uncertainty of the final structure represented as a family of 10-20 structures with deviation among individual members indicated by RMSD (typically &lt;1.5 Å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29363" y="2873402"/>
            <a:ext cx="898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Final structure</a:t>
            </a:r>
          </a:p>
        </p:txBody>
      </p:sp>
    </p:spTree>
    <p:extLst>
      <p:ext uri="{BB962C8B-B14F-4D97-AF65-F5344CB8AC3E}">
        <p14:creationId xmlns:p14="http://schemas.microsoft.com/office/powerpoint/2010/main" val="2278641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9518B5F-D4EF-B44A-9968-95B8A036E158}"/>
              </a:ext>
            </a:extLst>
          </p:cNvPr>
          <p:cNvCxnSpPr>
            <a:cxnSpLocks/>
          </p:cNvCxnSpPr>
          <p:nvPr/>
        </p:nvCxnSpPr>
        <p:spPr>
          <a:xfrm>
            <a:off x="203519" y="2843438"/>
            <a:ext cx="0" cy="38352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92E5CDF1-813A-A74F-AC6D-3B6365651632}"/>
              </a:ext>
            </a:extLst>
          </p:cNvPr>
          <p:cNvSpPr txBox="1"/>
          <p:nvPr/>
        </p:nvSpPr>
        <p:spPr>
          <a:xfrm rot="16200000">
            <a:off x="-397860" y="4138450"/>
            <a:ext cx="1203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Z" baseline="30000" dirty="0"/>
              <a:t>15</a:t>
            </a:r>
            <a:r>
              <a:rPr lang="en-CZ" dirty="0"/>
              <a:t>N / ppm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6FB37D0-B63E-C54E-BF36-A4F92E8B4C04}"/>
              </a:ext>
            </a:extLst>
          </p:cNvPr>
          <p:cNvCxnSpPr>
            <a:cxnSpLocks/>
          </p:cNvCxnSpPr>
          <p:nvPr/>
        </p:nvCxnSpPr>
        <p:spPr>
          <a:xfrm flipH="1">
            <a:off x="374482" y="6678705"/>
            <a:ext cx="115990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5238F71-031A-A24A-B3CC-65B30A96C134}"/>
              </a:ext>
            </a:extLst>
          </p:cNvPr>
          <p:cNvSpPr txBox="1"/>
          <p:nvPr/>
        </p:nvSpPr>
        <p:spPr>
          <a:xfrm>
            <a:off x="5855850" y="6494039"/>
            <a:ext cx="1091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Z" baseline="30000" dirty="0"/>
              <a:t>1</a:t>
            </a:r>
            <a:r>
              <a:rPr lang="en-CZ" dirty="0"/>
              <a:t>H / ppm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0025E-8684-B544-92B5-BBFE2A2AFA38}"/>
              </a:ext>
            </a:extLst>
          </p:cNvPr>
          <p:cNvSpPr txBox="1"/>
          <p:nvPr/>
        </p:nvSpPr>
        <p:spPr>
          <a:xfrm>
            <a:off x="28268" y="-27715"/>
            <a:ext cx="1210097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b="1" dirty="0">
                <a:solidFill>
                  <a:srgbClr val="0209FA"/>
                </a:solidFill>
              </a:rPr>
              <a:t>Studying interactions by NMR titration</a:t>
            </a:r>
          </a:p>
          <a:p>
            <a:endParaRPr lang="en-CZ" sz="800" dirty="0"/>
          </a:p>
          <a:p>
            <a:pPr marL="342900" indent="-342900">
              <a:buAutoNum type="arabicParenR"/>
            </a:pPr>
            <a:r>
              <a:rPr lang="en-CZ" b="1" dirty="0"/>
              <a:t>Slow</a:t>
            </a:r>
            <a:r>
              <a:rPr lang="en-CZ" dirty="0"/>
              <a:t> exch. regime (on the NMR timescale) 	– individual peaks for each of the studied states (e.g. free / complexed forms of 					   a protein), peak intensity representing population of a given state</a:t>
            </a:r>
          </a:p>
          <a:p>
            <a:pPr marL="342900" indent="-342900">
              <a:buAutoNum type="arabicParenR"/>
            </a:pPr>
            <a:r>
              <a:rPr lang="en-CZ" b="1" dirty="0"/>
              <a:t>Intermediate</a:t>
            </a:r>
            <a:r>
              <a:rPr lang="en-CZ" dirty="0"/>
              <a:t> exchange regime			</a:t>
            </a:r>
          </a:p>
          <a:p>
            <a:pPr marL="342900" indent="-342900">
              <a:buAutoNum type="arabicParenR"/>
            </a:pPr>
            <a:r>
              <a:rPr lang="en-CZ" b="1" dirty="0"/>
              <a:t>Fast</a:t>
            </a:r>
            <a:r>
              <a:rPr lang="en-CZ" dirty="0"/>
              <a:t> exchange regime			– single peak whose chemical shift position is given by the molar ratio of the 						   states present in solution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93ADE1-4684-1B43-A750-BB42B03A7952}"/>
              </a:ext>
            </a:extLst>
          </p:cNvPr>
          <p:cNvGrpSpPr/>
          <p:nvPr/>
        </p:nvGrpSpPr>
        <p:grpSpPr>
          <a:xfrm>
            <a:off x="332918" y="2070176"/>
            <a:ext cx="3688773" cy="4472426"/>
            <a:chOff x="270163" y="2177756"/>
            <a:chExt cx="3688773" cy="4472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890274-3D09-B041-B615-2802585F917C}"/>
                </a:ext>
              </a:extLst>
            </p:cNvPr>
            <p:cNvSpPr/>
            <p:nvPr/>
          </p:nvSpPr>
          <p:spPr>
            <a:xfrm>
              <a:off x="311727" y="2951018"/>
              <a:ext cx="3366655" cy="36991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BDDFEDE-0777-C448-A3C0-81C9D529E998}"/>
                </a:ext>
              </a:extLst>
            </p:cNvPr>
            <p:cNvCxnSpPr/>
            <p:nvPr/>
          </p:nvCxnSpPr>
          <p:spPr>
            <a:xfrm>
              <a:off x="311727" y="4197926"/>
              <a:ext cx="336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2A3C978-519C-A242-B3F0-0CBBAE4436DA}"/>
                </a:ext>
              </a:extLst>
            </p:cNvPr>
            <p:cNvCxnSpPr/>
            <p:nvPr/>
          </p:nvCxnSpPr>
          <p:spPr>
            <a:xfrm>
              <a:off x="311727" y="5420590"/>
              <a:ext cx="336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8B0552-EB0C-6244-B259-1B4065DCAC37}"/>
                </a:ext>
              </a:extLst>
            </p:cNvPr>
            <p:cNvSpPr txBox="1"/>
            <p:nvPr/>
          </p:nvSpPr>
          <p:spPr>
            <a:xfrm>
              <a:off x="270163" y="2177756"/>
              <a:ext cx="368877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Z" b="1" i="1" dirty="0"/>
                <a:t>Slow</a:t>
              </a:r>
              <a:r>
                <a:rPr lang="en-CZ" dirty="0"/>
                <a:t> 	(K</a:t>
              </a:r>
              <a:r>
                <a:rPr lang="en-CZ" baseline="-25000" dirty="0"/>
                <a:t>D</a:t>
              </a:r>
              <a:r>
                <a:rPr lang="en-CZ" dirty="0"/>
                <a:t>&lt;1 </a:t>
              </a:r>
              <a:r>
                <a:rPr lang="en-CZ" dirty="0">
                  <a:latin typeface="Symbol" pitchFamily="2" charset="2"/>
                </a:rPr>
                <a:t>m</a:t>
              </a:r>
              <a:r>
                <a:rPr lang="en-CZ" dirty="0"/>
                <a:t>M)</a:t>
              </a:r>
            </a:p>
            <a:p>
              <a:endParaRPr lang="en-CZ" sz="1000" dirty="0"/>
            </a:p>
            <a:p>
              <a:r>
                <a:rPr lang="en-CZ" dirty="0">
                  <a:solidFill>
                    <a:srgbClr val="FF0000"/>
                  </a:solidFill>
                </a:rPr>
                <a:t>Free</a:t>
              </a:r>
              <a:r>
                <a:rPr lang="en-CZ" dirty="0"/>
                <a:t>		   	</a:t>
              </a:r>
              <a:r>
                <a:rPr lang="en-CZ" dirty="0">
                  <a:solidFill>
                    <a:srgbClr val="0209FA"/>
                  </a:solidFill>
                </a:rPr>
                <a:t>Bound</a:t>
              </a:r>
            </a:p>
            <a:p>
              <a:endParaRPr lang="en-CZ" dirty="0"/>
            </a:p>
            <a:p>
              <a:r>
                <a:rPr lang="en-CZ" dirty="0"/>
                <a:t> 100%			   0%</a:t>
              </a:r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r>
                <a:rPr lang="en-CZ" dirty="0"/>
                <a:t> 50%			  50%</a:t>
              </a:r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r>
                <a:rPr lang="en-CZ" dirty="0"/>
                <a:t>   0%			100%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9FA281-6BA4-E94F-8A5F-B7043FA4F151}"/>
                </a:ext>
              </a:extLst>
            </p:cNvPr>
            <p:cNvGrpSpPr/>
            <p:nvPr/>
          </p:nvGrpSpPr>
          <p:grpSpPr>
            <a:xfrm>
              <a:off x="374073" y="3701350"/>
              <a:ext cx="446809" cy="446809"/>
              <a:chOff x="374073" y="3701350"/>
              <a:chExt cx="446809" cy="44680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9393118-8B4D-5542-8555-8A86727A9D2C}"/>
                  </a:ext>
                </a:extLst>
              </p:cNvPr>
              <p:cNvSpPr/>
              <p:nvPr/>
            </p:nvSpPr>
            <p:spPr>
              <a:xfrm>
                <a:off x="374073" y="3701350"/>
                <a:ext cx="446809" cy="4468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92D516D-8578-0844-A15E-3CB76023A899}"/>
                  </a:ext>
                </a:extLst>
              </p:cNvPr>
              <p:cNvSpPr/>
              <p:nvPr/>
            </p:nvSpPr>
            <p:spPr>
              <a:xfrm>
                <a:off x="431953" y="3759230"/>
                <a:ext cx="331048" cy="3310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1E792FF-4430-1D49-B0B9-245B9B7597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4" y="3828867"/>
                <a:ext cx="198000" cy="198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C1CEAA5-70D7-284F-8BA9-9E36237E37E5}"/>
                </a:ext>
              </a:extLst>
            </p:cNvPr>
            <p:cNvGrpSpPr/>
            <p:nvPr/>
          </p:nvGrpSpPr>
          <p:grpSpPr>
            <a:xfrm>
              <a:off x="3125432" y="6049695"/>
              <a:ext cx="446809" cy="446809"/>
              <a:chOff x="374073" y="3701350"/>
              <a:chExt cx="446809" cy="44680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261D8B1-A0CF-5642-A12D-4CF7A00E871F}"/>
                  </a:ext>
                </a:extLst>
              </p:cNvPr>
              <p:cNvSpPr/>
              <p:nvPr/>
            </p:nvSpPr>
            <p:spPr>
              <a:xfrm>
                <a:off x="374073" y="3701350"/>
                <a:ext cx="446809" cy="446809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F4ED8B8-4965-4945-A5CA-AC1CE775B288}"/>
                  </a:ext>
                </a:extLst>
              </p:cNvPr>
              <p:cNvSpPr/>
              <p:nvPr/>
            </p:nvSpPr>
            <p:spPr>
              <a:xfrm>
                <a:off x="431953" y="3759230"/>
                <a:ext cx="331048" cy="331048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1F45197-1518-D545-8125-97A8F9FE12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4" y="3828867"/>
                <a:ext cx="198000" cy="198000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3E68922-C0C1-EE44-A96D-7C95AF9D7AF0}"/>
                </a:ext>
              </a:extLst>
            </p:cNvPr>
            <p:cNvGrpSpPr/>
            <p:nvPr/>
          </p:nvGrpSpPr>
          <p:grpSpPr>
            <a:xfrm>
              <a:off x="431952" y="4981893"/>
              <a:ext cx="331048" cy="331048"/>
              <a:chOff x="431953" y="3759230"/>
              <a:chExt cx="331048" cy="3310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D3B3F4B-CE14-4F4D-9A37-E3D3D3BFE896}"/>
                  </a:ext>
                </a:extLst>
              </p:cNvPr>
              <p:cNvSpPr/>
              <p:nvPr/>
            </p:nvSpPr>
            <p:spPr>
              <a:xfrm>
                <a:off x="431953" y="3759230"/>
                <a:ext cx="331048" cy="3310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487FAA9-045B-8F41-BE61-B189181A6A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4" y="3828867"/>
                <a:ext cx="198000" cy="198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22355C3-B536-2446-B082-79B7C51F66D1}"/>
                </a:ext>
              </a:extLst>
            </p:cNvPr>
            <p:cNvGrpSpPr/>
            <p:nvPr/>
          </p:nvGrpSpPr>
          <p:grpSpPr>
            <a:xfrm>
              <a:off x="3183312" y="4986910"/>
              <a:ext cx="331048" cy="331048"/>
              <a:chOff x="431953" y="3759230"/>
              <a:chExt cx="331048" cy="33104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BAC8429-0B49-D349-98CB-7E19E0E87D81}"/>
                  </a:ext>
                </a:extLst>
              </p:cNvPr>
              <p:cNvSpPr/>
              <p:nvPr/>
            </p:nvSpPr>
            <p:spPr>
              <a:xfrm>
                <a:off x="431953" y="3759230"/>
                <a:ext cx="331048" cy="331048"/>
              </a:xfrm>
              <a:prstGeom prst="ellipse">
                <a:avLst/>
              </a:prstGeom>
              <a:noFill/>
              <a:ln w="28575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38C6E2F-F7A3-6848-9B31-C065A83A5B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4" y="3828867"/>
                <a:ext cx="198000" cy="198000"/>
              </a:xfrm>
              <a:prstGeom prst="ellipse">
                <a:avLst/>
              </a:prstGeom>
              <a:noFill/>
              <a:ln w="1905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694FBC-AF58-ED48-A25E-D69AD562486A}"/>
              </a:ext>
            </a:extLst>
          </p:cNvPr>
          <p:cNvGrpSpPr/>
          <p:nvPr/>
        </p:nvGrpSpPr>
        <p:grpSpPr>
          <a:xfrm>
            <a:off x="4473696" y="2070176"/>
            <a:ext cx="3688773" cy="4472426"/>
            <a:chOff x="270163" y="2177756"/>
            <a:chExt cx="3688773" cy="447242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218895-050D-9D46-B795-27C5BFD687F8}"/>
                </a:ext>
              </a:extLst>
            </p:cNvPr>
            <p:cNvSpPr/>
            <p:nvPr/>
          </p:nvSpPr>
          <p:spPr>
            <a:xfrm>
              <a:off x="311727" y="2951018"/>
              <a:ext cx="3366655" cy="36991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846586-7D3A-E942-9358-34385931F5AE}"/>
                </a:ext>
              </a:extLst>
            </p:cNvPr>
            <p:cNvCxnSpPr/>
            <p:nvPr/>
          </p:nvCxnSpPr>
          <p:spPr>
            <a:xfrm>
              <a:off x="311727" y="4197926"/>
              <a:ext cx="336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5F5399-DFFF-134E-9922-0F131D437F17}"/>
                </a:ext>
              </a:extLst>
            </p:cNvPr>
            <p:cNvCxnSpPr/>
            <p:nvPr/>
          </p:nvCxnSpPr>
          <p:spPr>
            <a:xfrm>
              <a:off x="311727" y="5420590"/>
              <a:ext cx="336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2444DC-0471-6445-9B1F-8FF9AA7E877A}"/>
                </a:ext>
              </a:extLst>
            </p:cNvPr>
            <p:cNvSpPr txBox="1"/>
            <p:nvPr/>
          </p:nvSpPr>
          <p:spPr>
            <a:xfrm>
              <a:off x="270163" y="2177756"/>
              <a:ext cx="368877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Z" b="1" i="1" dirty="0"/>
                <a:t>Intermediate 	</a:t>
              </a:r>
              <a:r>
                <a:rPr lang="en-CZ" dirty="0"/>
                <a:t>(K</a:t>
              </a:r>
              <a:r>
                <a:rPr lang="en-CZ" baseline="-25000" dirty="0"/>
                <a:t>D</a:t>
              </a:r>
              <a:r>
                <a:rPr lang="en-CZ" dirty="0"/>
                <a:t> ~1-10 </a:t>
              </a:r>
              <a:r>
                <a:rPr lang="en-CZ" dirty="0">
                  <a:latin typeface="Symbol" pitchFamily="2" charset="2"/>
                </a:rPr>
                <a:t>m</a:t>
              </a:r>
              <a:r>
                <a:rPr lang="en-CZ" dirty="0"/>
                <a:t>M)</a:t>
              </a:r>
            </a:p>
            <a:p>
              <a:endParaRPr lang="en-CZ" sz="1000" dirty="0"/>
            </a:p>
            <a:p>
              <a:r>
                <a:rPr lang="en-CZ" dirty="0">
                  <a:solidFill>
                    <a:srgbClr val="FF0000"/>
                  </a:solidFill>
                </a:rPr>
                <a:t>Free</a:t>
              </a:r>
              <a:r>
                <a:rPr lang="en-CZ" dirty="0"/>
                <a:t>		   	</a:t>
              </a:r>
              <a:r>
                <a:rPr lang="en-CZ" dirty="0">
                  <a:solidFill>
                    <a:srgbClr val="0209FA"/>
                  </a:solidFill>
                </a:rPr>
                <a:t>Bound</a:t>
              </a:r>
            </a:p>
            <a:p>
              <a:endParaRPr lang="en-CZ" dirty="0"/>
            </a:p>
            <a:p>
              <a:r>
                <a:rPr lang="en-CZ" dirty="0"/>
                <a:t> 100%			   0%</a:t>
              </a:r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r>
                <a:rPr lang="en-CZ" dirty="0"/>
                <a:t> 50%			  50%</a:t>
              </a:r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r>
                <a:rPr lang="en-CZ" dirty="0"/>
                <a:t>   0%			100%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EF29574-1F02-D84F-9291-5B3BEDA49EFC}"/>
                </a:ext>
              </a:extLst>
            </p:cNvPr>
            <p:cNvGrpSpPr/>
            <p:nvPr/>
          </p:nvGrpSpPr>
          <p:grpSpPr>
            <a:xfrm>
              <a:off x="374073" y="3701350"/>
              <a:ext cx="446809" cy="446809"/>
              <a:chOff x="374073" y="3701350"/>
              <a:chExt cx="446809" cy="44680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09C3C1F-8A5D-7942-BE87-C47F39E66A0E}"/>
                  </a:ext>
                </a:extLst>
              </p:cNvPr>
              <p:cNvSpPr/>
              <p:nvPr/>
            </p:nvSpPr>
            <p:spPr>
              <a:xfrm>
                <a:off x="374073" y="3701350"/>
                <a:ext cx="446809" cy="4468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CFA4763-DBE5-3242-A787-CCA5552DE7F9}"/>
                  </a:ext>
                </a:extLst>
              </p:cNvPr>
              <p:cNvSpPr/>
              <p:nvPr/>
            </p:nvSpPr>
            <p:spPr>
              <a:xfrm>
                <a:off x="431953" y="3759230"/>
                <a:ext cx="331048" cy="3310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101142C-8EA1-0A40-9D06-8273A5DD01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4" y="3828867"/>
                <a:ext cx="198000" cy="198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0B019C2-C699-D945-8DE7-D7D9FE60BB38}"/>
                </a:ext>
              </a:extLst>
            </p:cNvPr>
            <p:cNvGrpSpPr/>
            <p:nvPr/>
          </p:nvGrpSpPr>
          <p:grpSpPr>
            <a:xfrm>
              <a:off x="3125432" y="6049695"/>
              <a:ext cx="446809" cy="446809"/>
              <a:chOff x="374073" y="3701350"/>
              <a:chExt cx="446809" cy="44680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CDD3498-F425-3040-B388-DC55D193EC71}"/>
                  </a:ext>
                </a:extLst>
              </p:cNvPr>
              <p:cNvSpPr/>
              <p:nvPr/>
            </p:nvSpPr>
            <p:spPr>
              <a:xfrm>
                <a:off x="374073" y="3701350"/>
                <a:ext cx="446809" cy="446809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8EC0B1B-602F-8042-AF01-F64892D32719}"/>
                  </a:ext>
                </a:extLst>
              </p:cNvPr>
              <p:cNvSpPr/>
              <p:nvPr/>
            </p:nvSpPr>
            <p:spPr>
              <a:xfrm>
                <a:off x="431953" y="3759230"/>
                <a:ext cx="331048" cy="331048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1AC0FAC-6EA0-9E48-9B38-9C1D0AD616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4" y="3828867"/>
                <a:ext cx="198000" cy="198000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BA1C93F-F30A-1545-BA20-D0D6866B5457}"/>
                </a:ext>
              </a:extLst>
            </p:cNvPr>
            <p:cNvGrpSpPr/>
            <p:nvPr/>
          </p:nvGrpSpPr>
          <p:grpSpPr>
            <a:xfrm>
              <a:off x="595784" y="4693729"/>
              <a:ext cx="2267817" cy="456125"/>
              <a:chOff x="-2155575" y="3466049"/>
              <a:chExt cx="2267817" cy="456125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F4A3C78-A016-2A4D-AFD5-169FA1349371}"/>
                  </a:ext>
                </a:extLst>
              </p:cNvPr>
              <p:cNvSpPr/>
              <p:nvPr/>
            </p:nvSpPr>
            <p:spPr>
              <a:xfrm rot="2407356">
                <a:off x="-2155575" y="3466049"/>
                <a:ext cx="2267817" cy="456125"/>
              </a:xfrm>
              <a:prstGeom prst="ellipse">
                <a:avLst/>
              </a:prstGeom>
              <a:noFill/>
              <a:ln w="28575">
                <a:gradFill flip="none" rotWithShape="1">
                  <a:gsLst>
                    <a:gs pos="0">
                      <a:srgbClr val="0209FA">
                        <a:alpha val="50000"/>
                      </a:srgbClr>
                    </a:gs>
                    <a:gs pos="100000">
                      <a:srgbClr val="FF0000">
                        <a:alpha val="5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B64C006-1AE2-6D40-9FA2-260A834062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407356">
                <a:off x="-2018435" y="3605478"/>
                <a:ext cx="2052679" cy="198000"/>
              </a:xfrm>
              <a:prstGeom prst="ellipse">
                <a:avLst/>
              </a:prstGeom>
              <a:noFill/>
              <a:ln w="22225">
                <a:gradFill flip="none" rotWithShape="1">
                  <a:gsLst>
                    <a:gs pos="0">
                      <a:srgbClr val="0209FA">
                        <a:alpha val="50000"/>
                      </a:srgbClr>
                    </a:gs>
                    <a:gs pos="100000">
                      <a:srgbClr val="FF0000">
                        <a:alpha val="5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F60D3C-8E2C-C34D-AD44-CA189992251E}"/>
              </a:ext>
            </a:extLst>
          </p:cNvPr>
          <p:cNvGrpSpPr/>
          <p:nvPr/>
        </p:nvGrpSpPr>
        <p:grpSpPr>
          <a:xfrm>
            <a:off x="8565982" y="2070176"/>
            <a:ext cx="3688773" cy="4472426"/>
            <a:chOff x="270163" y="2177756"/>
            <a:chExt cx="3688773" cy="447242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D15AB5A-95F2-5141-818D-9326D8B4DF41}"/>
                </a:ext>
              </a:extLst>
            </p:cNvPr>
            <p:cNvSpPr/>
            <p:nvPr/>
          </p:nvSpPr>
          <p:spPr>
            <a:xfrm>
              <a:off x="311727" y="2951018"/>
              <a:ext cx="3366655" cy="36991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219A893-1311-0E4E-A07A-5DB95D3D0CFE}"/>
                </a:ext>
              </a:extLst>
            </p:cNvPr>
            <p:cNvCxnSpPr/>
            <p:nvPr/>
          </p:nvCxnSpPr>
          <p:spPr>
            <a:xfrm>
              <a:off x="311727" y="4197926"/>
              <a:ext cx="336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F162B2-B076-8247-AF5F-D0D8F6A28A0E}"/>
                </a:ext>
              </a:extLst>
            </p:cNvPr>
            <p:cNvCxnSpPr/>
            <p:nvPr/>
          </p:nvCxnSpPr>
          <p:spPr>
            <a:xfrm>
              <a:off x="311727" y="5420590"/>
              <a:ext cx="336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325FC6-FB0D-3142-B6B0-AFD3EFF1C084}"/>
                </a:ext>
              </a:extLst>
            </p:cNvPr>
            <p:cNvSpPr txBox="1"/>
            <p:nvPr/>
          </p:nvSpPr>
          <p:spPr>
            <a:xfrm>
              <a:off x="270163" y="2177756"/>
              <a:ext cx="3688773" cy="384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Z" b="1" i="1" dirty="0"/>
                <a:t>Fast</a:t>
              </a:r>
              <a:r>
                <a:rPr lang="en-CZ" dirty="0"/>
                <a:t> exchange regime (K</a:t>
              </a:r>
              <a:r>
                <a:rPr lang="en-CZ" baseline="-25000" dirty="0"/>
                <a:t>D</a:t>
              </a:r>
              <a:r>
                <a:rPr lang="en-CZ" dirty="0"/>
                <a:t>&gt;10 </a:t>
              </a:r>
              <a:r>
                <a:rPr lang="en-CZ" dirty="0">
                  <a:latin typeface="Symbol" pitchFamily="2" charset="2"/>
                </a:rPr>
                <a:t>m</a:t>
              </a:r>
              <a:r>
                <a:rPr lang="en-CZ" dirty="0"/>
                <a:t>M)</a:t>
              </a:r>
            </a:p>
            <a:p>
              <a:endParaRPr lang="en-CZ" sz="1000" dirty="0"/>
            </a:p>
            <a:p>
              <a:r>
                <a:rPr lang="en-CZ" dirty="0">
                  <a:solidFill>
                    <a:srgbClr val="FF0000"/>
                  </a:solidFill>
                </a:rPr>
                <a:t>Free</a:t>
              </a:r>
              <a:r>
                <a:rPr lang="en-CZ" dirty="0"/>
                <a:t>		   	</a:t>
              </a:r>
              <a:r>
                <a:rPr lang="en-CZ" dirty="0">
                  <a:solidFill>
                    <a:srgbClr val="0209FA"/>
                  </a:solidFill>
                </a:rPr>
                <a:t>Bound</a:t>
              </a:r>
            </a:p>
            <a:p>
              <a:endParaRPr lang="en-CZ" dirty="0"/>
            </a:p>
            <a:p>
              <a:r>
                <a:rPr lang="en-CZ" dirty="0"/>
                <a:t> 100%			   0%</a:t>
              </a:r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r>
                <a:rPr lang="en-CZ" dirty="0"/>
                <a:t> 50%			  50%</a:t>
              </a:r>
            </a:p>
            <a:p>
              <a:endParaRPr lang="en-CZ" dirty="0"/>
            </a:p>
            <a:p>
              <a:endParaRPr lang="en-CZ" dirty="0"/>
            </a:p>
            <a:p>
              <a:endParaRPr lang="en-CZ" dirty="0"/>
            </a:p>
            <a:p>
              <a:r>
                <a:rPr lang="en-CZ" dirty="0"/>
                <a:t>   0%			100%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730A934-DA0B-1B42-8A5E-4F565751CCD4}"/>
                </a:ext>
              </a:extLst>
            </p:cNvPr>
            <p:cNvGrpSpPr/>
            <p:nvPr/>
          </p:nvGrpSpPr>
          <p:grpSpPr>
            <a:xfrm>
              <a:off x="374073" y="3701350"/>
              <a:ext cx="446809" cy="446809"/>
              <a:chOff x="374073" y="3701350"/>
              <a:chExt cx="446809" cy="446809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84F3556-EABD-404C-AED5-7E5E9A6BD9C6}"/>
                  </a:ext>
                </a:extLst>
              </p:cNvPr>
              <p:cNvSpPr/>
              <p:nvPr/>
            </p:nvSpPr>
            <p:spPr>
              <a:xfrm>
                <a:off x="374073" y="3701350"/>
                <a:ext cx="446809" cy="4468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E2C85E9-9B50-2949-ACA1-87DFD7B5FF5F}"/>
                  </a:ext>
                </a:extLst>
              </p:cNvPr>
              <p:cNvSpPr/>
              <p:nvPr/>
            </p:nvSpPr>
            <p:spPr>
              <a:xfrm>
                <a:off x="431953" y="3759230"/>
                <a:ext cx="331048" cy="3310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DE57994-10D2-414B-A3D8-B53157638B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4" y="3828867"/>
                <a:ext cx="198000" cy="198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04E3F23-931C-3542-A37B-0F03AB29AB6A}"/>
                </a:ext>
              </a:extLst>
            </p:cNvPr>
            <p:cNvGrpSpPr/>
            <p:nvPr/>
          </p:nvGrpSpPr>
          <p:grpSpPr>
            <a:xfrm>
              <a:off x="3125432" y="6049695"/>
              <a:ext cx="446809" cy="446809"/>
              <a:chOff x="374073" y="3701350"/>
              <a:chExt cx="446809" cy="44680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20623F7-9284-8945-A267-5FD318B99219}"/>
                  </a:ext>
                </a:extLst>
              </p:cNvPr>
              <p:cNvSpPr/>
              <p:nvPr/>
            </p:nvSpPr>
            <p:spPr>
              <a:xfrm>
                <a:off x="374073" y="3701350"/>
                <a:ext cx="446809" cy="446809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A0E36B85-09D6-0B42-9DBF-251D779975A3}"/>
                  </a:ext>
                </a:extLst>
              </p:cNvPr>
              <p:cNvSpPr/>
              <p:nvPr/>
            </p:nvSpPr>
            <p:spPr>
              <a:xfrm>
                <a:off x="431953" y="3759230"/>
                <a:ext cx="331048" cy="331048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4875944-9A51-5C4D-8592-CA4368B46C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4" y="3828867"/>
                <a:ext cx="198000" cy="198000"/>
              </a:xfrm>
              <a:prstGeom prst="ellipse">
                <a:avLst/>
              </a:prstGeom>
              <a:noFill/>
              <a:ln w="38100">
                <a:solidFill>
                  <a:srgbClr val="0209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1EF9EB6-3EBF-9147-A959-EA3BB5D551EC}"/>
                </a:ext>
              </a:extLst>
            </p:cNvPr>
            <p:cNvGrpSpPr/>
            <p:nvPr/>
          </p:nvGrpSpPr>
          <p:grpSpPr>
            <a:xfrm>
              <a:off x="1794625" y="4922399"/>
              <a:ext cx="331048" cy="331048"/>
              <a:chOff x="1794626" y="3699736"/>
              <a:chExt cx="331048" cy="3310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C8A7DF5-492B-C24C-B2E4-1A7AF38330DE}"/>
                  </a:ext>
                </a:extLst>
              </p:cNvPr>
              <p:cNvSpPr/>
              <p:nvPr/>
            </p:nvSpPr>
            <p:spPr>
              <a:xfrm>
                <a:off x="1794626" y="3699736"/>
                <a:ext cx="331048" cy="331048"/>
              </a:xfrm>
              <a:prstGeom prst="ellipse">
                <a:avLst/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rgbClr val="0209F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DD9887C-A912-6543-A1FB-EEDC13EEDA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437" y="3769373"/>
                <a:ext cx="198000" cy="198000"/>
              </a:xfrm>
              <a:prstGeom prst="ellipse">
                <a:avLst/>
              </a:prstGeom>
              <a:noFill/>
              <a:ln w="38100">
                <a:gradFill>
                  <a:gsLst>
                    <a:gs pos="0">
                      <a:srgbClr val="FF0000"/>
                    </a:gs>
                    <a:gs pos="100000">
                      <a:srgbClr val="0209F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77B5EFE-CB0E-014B-99E3-BE1E997EAC41}"/>
              </a:ext>
            </a:extLst>
          </p:cNvPr>
          <p:cNvCxnSpPr>
            <a:cxnSpLocks/>
          </p:cNvCxnSpPr>
          <p:nvPr/>
        </p:nvCxnSpPr>
        <p:spPr>
          <a:xfrm>
            <a:off x="8895028" y="3830575"/>
            <a:ext cx="2778702" cy="2354770"/>
          </a:xfrm>
          <a:prstGeom prst="line">
            <a:avLst/>
          </a:prstGeom>
          <a:ln>
            <a:solidFill>
              <a:schemeClr val="tx1"/>
            </a:solidFill>
            <a:prstDash val="dash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24EB1689-ECA7-FB46-B3FF-7C98FA272101}"/>
              </a:ext>
            </a:extLst>
          </p:cNvPr>
          <p:cNvSpPr/>
          <p:nvPr/>
        </p:nvSpPr>
        <p:spPr>
          <a:xfrm>
            <a:off x="10034643" y="4754253"/>
            <a:ext cx="446809" cy="446809"/>
          </a:xfrm>
          <a:prstGeom prst="ellipse">
            <a:avLst/>
          </a:prstGeom>
          <a:noFill/>
          <a:ln w="38100">
            <a:gradFill>
              <a:gsLst>
                <a:gs pos="0">
                  <a:srgbClr val="FF0000"/>
                </a:gs>
                <a:gs pos="100000">
                  <a:srgbClr val="0209F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AC82E84-A615-ED45-B847-F979FE118622}"/>
              </a:ext>
            </a:extLst>
          </p:cNvPr>
          <p:cNvCxnSpPr>
            <a:cxnSpLocks/>
          </p:cNvCxnSpPr>
          <p:nvPr/>
        </p:nvCxnSpPr>
        <p:spPr>
          <a:xfrm>
            <a:off x="4798253" y="3840966"/>
            <a:ext cx="2778702" cy="2354770"/>
          </a:xfrm>
          <a:prstGeom prst="line">
            <a:avLst/>
          </a:prstGeom>
          <a:ln>
            <a:solidFill>
              <a:schemeClr val="tx1"/>
            </a:solidFill>
            <a:prstDash val="dash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519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em_spect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9064"/>
            <a:ext cx="8904288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1000" y="1676400"/>
            <a:ext cx="1752600" cy="2209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9677400" y="60198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NMR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448800" y="4038600"/>
            <a:ext cx="4572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778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bon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600" y="4111425"/>
            <a:ext cx="3505200" cy="19744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40391" y="4957541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72991" y="4347941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997791" y="4957541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ID-15N-HSQC_J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943" y="2321812"/>
            <a:ext cx="5557880" cy="4294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03004" y="6431870"/>
            <a:ext cx="596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30000" dirty="0"/>
              <a:t>1</a:t>
            </a:r>
            <a:r>
              <a:rPr lang="en-US" dirty="0"/>
              <a:t>H-</a:t>
            </a:r>
            <a:r>
              <a:rPr lang="en-US" baseline="30000" dirty="0"/>
              <a:t>15</a:t>
            </a:r>
            <a:r>
              <a:rPr lang="en-US" dirty="0"/>
              <a:t>N HSQC, </a:t>
            </a:r>
            <a:r>
              <a:rPr lang="en-US" dirty="0" err="1"/>
              <a:t>cca</a:t>
            </a:r>
            <a:r>
              <a:rPr lang="en-US" dirty="0"/>
              <a:t> 155 </a:t>
            </a:r>
            <a:r>
              <a:rPr lang="en-US" dirty="0" err="1"/>
              <a:t>aa</a:t>
            </a:r>
            <a:r>
              <a:rPr lang="en-US" dirty="0"/>
              <a:t>, well folded, 600MHz, 293K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289" y="151740"/>
            <a:ext cx="116272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solidFill>
                  <a:srgbClr val="800000"/>
                </a:solidFill>
              </a:rPr>
              <a:t>15</a:t>
            </a:r>
            <a:r>
              <a:rPr lang="en-US" sz="2000" b="1" dirty="0">
                <a:solidFill>
                  <a:srgbClr val="800000"/>
                </a:solidFill>
              </a:rPr>
              <a:t>N-</a:t>
            </a:r>
            <a:r>
              <a:rPr lang="en-US" sz="2000" b="1" baseline="30000" dirty="0">
                <a:solidFill>
                  <a:srgbClr val="800000"/>
                </a:solidFill>
              </a:rPr>
              <a:t>1</a:t>
            </a:r>
            <a:r>
              <a:rPr lang="en-US" sz="2000" b="1" dirty="0">
                <a:solidFill>
                  <a:srgbClr val="800000"/>
                </a:solidFill>
              </a:rPr>
              <a:t>H HSQC – Heteronuclear Single Quantum Coherence </a:t>
            </a:r>
          </a:p>
          <a:p>
            <a:endParaRPr lang="en-US" sz="1000" b="1" dirty="0">
              <a:solidFill>
                <a:srgbClr val="800000"/>
              </a:solidFill>
            </a:endParaRPr>
          </a:p>
          <a:p>
            <a:pPr marL="342900" indent="-342900">
              <a:buAutoNum type="arabicParenR"/>
            </a:pPr>
            <a:r>
              <a:rPr lang="en-US" dirty="0"/>
              <a:t>1 peak </a:t>
            </a:r>
            <a:r>
              <a:rPr lang="en-US" sz="2400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 1 amino acid</a:t>
            </a:r>
          </a:p>
          <a:p>
            <a:pPr marL="342900" indent="-342900">
              <a:buAutoNum type="arabicParenR"/>
            </a:pPr>
            <a:r>
              <a:rPr lang="en-US" dirty="0"/>
              <a:t>good estimate of the protein folding status</a:t>
            </a:r>
          </a:p>
          <a:p>
            <a:pPr marL="342900" indent="-342900">
              <a:buAutoNum type="arabicParenR"/>
            </a:pPr>
            <a:r>
              <a:rPr lang="en-US" dirty="0"/>
              <a:t>no information about sequential assignment (which peak is which amino acid)</a:t>
            </a:r>
          </a:p>
          <a:p>
            <a:pPr marL="342900" indent="-342900">
              <a:buAutoNum type="arabicParenR"/>
            </a:pPr>
            <a:r>
              <a:rPr lang="en-US" dirty="0"/>
              <a:t>for sequential assignment third dimension needed (</a:t>
            </a:r>
            <a:r>
              <a:rPr lang="en-US" baseline="30000" dirty="0"/>
              <a:t>13</a:t>
            </a:r>
            <a:r>
              <a:rPr lang="en-US" dirty="0"/>
              <a:t>C)</a:t>
            </a:r>
          </a:p>
          <a:p>
            <a:pPr marL="342900" indent="-342900">
              <a:buAutoNum type="arabicParenR"/>
            </a:pPr>
            <a:r>
              <a:rPr lang="en-US" dirty="0"/>
              <a:t>once assignment of the peaks known – HSQC is optimal tool for monitoring interactions by NMR through titrations (i.e. stepwise addition of small amounts of ligand to the nearly constant volume solution with the isotopically enriched molecule)</a:t>
            </a:r>
          </a:p>
        </p:txBody>
      </p:sp>
    </p:spTree>
    <p:extLst>
      <p:ext uri="{BB962C8B-B14F-4D97-AF65-F5344CB8AC3E}">
        <p14:creationId xmlns:p14="http://schemas.microsoft.com/office/powerpoint/2010/main" val="3865071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ID-15N-HSQC_J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943" y="2321812"/>
            <a:ext cx="5557880" cy="4294725"/>
          </a:xfrm>
          <a:prstGeom prst="rect">
            <a:avLst/>
          </a:prstGeom>
        </p:spPr>
      </p:pic>
      <p:pic>
        <p:nvPicPr>
          <p:cNvPr id="6" name="Picture 5" descr="Screen Shot 2013-10-09 at 9.53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36" y="166764"/>
            <a:ext cx="4986481" cy="3543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3004" y="6431870"/>
            <a:ext cx="596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30000" dirty="0"/>
              <a:t>1</a:t>
            </a:r>
            <a:r>
              <a:rPr lang="en-US" dirty="0"/>
              <a:t>H-</a:t>
            </a:r>
            <a:r>
              <a:rPr lang="en-US" baseline="30000" dirty="0"/>
              <a:t>15</a:t>
            </a:r>
            <a:r>
              <a:rPr lang="en-US" dirty="0"/>
              <a:t>N HSQC, </a:t>
            </a:r>
            <a:r>
              <a:rPr lang="en-US" dirty="0" err="1"/>
              <a:t>cca</a:t>
            </a:r>
            <a:r>
              <a:rPr lang="en-US" dirty="0"/>
              <a:t> 155 </a:t>
            </a:r>
            <a:r>
              <a:rPr lang="en-US" dirty="0" err="1"/>
              <a:t>aa</a:t>
            </a:r>
            <a:r>
              <a:rPr lang="en-US" dirty="0"/>
              <a:t>, well folded, 600MHz, 293K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6069" y="279999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30000" dirty="0"/>
              <a:t>1</a:t>
            </a:r>
            <a:r>
              <a:rPr lang="en-US" dirty="0"/>
              <a:t>H 1D, Cavanagh et al., 2007</a:t>
            </a:r>
          </a:p>
        </p:txBody>
      </p:sp>
      <p:sp>
        <p:nvSpPr>
          <p:cNvPr id="11" name="Oval 10"/>
          <p:cNvSpPr/>
          <p:nvPr/>
        </p:nvSpPr>
        <p:spPr>
          <a:xfrm>
            <a:off x="1716435" y="1423873"/>
            <a:ext cx="1975698" cy="461796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72145" y="2038069"/>
            <a:ext cx="1015058" cy="461796"/>
          </a:xfrm>
          <a:prstGeom prst="ellipse">
            <a:avLst/>
          </a:prstGeom>
          <a:noFill/>
          <a:ln w="38100" cmpd="sng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pic>
        <p:nvPicPr>
          <p:cNvPr id="13" name="Picture 12" descr="backbone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600" y="4111425"/>
            <a:ext cx="3505200" cy="197444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940391" y="4957541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72991" y="4347941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97791" y="4957541"/>
            <a:ext cx="304800" cy="914400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60190" y="2657959"/>
            <a:ext cx="0" cy="5393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60190" y="1756516"/>
            <a:ext cx="0" cy="53933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3968859" y="1272019"/>
            <a:ext cx="782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water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A9472347-FE37-FB4A-8E77-1863E9C700B9}"/>
              </a:ext>
            </a:extLst>
          </p:cNvPr>
          <p:cNvSpPr/>
          <p:nvPr/>
        </p:nvSpPr>
        <p:spPr>
          <a:xfrm>
            <a:off x="2133600" y="5656729"/>
            <a:ext cx="5692588" cy="788895"/>
          </a:xfrm>
          <a:custGeom>
            <a:avLst/>
            <a:gdLst>
              <a:gd name="connsiteX0" fmla="*/ 0 w 5692588"/>
              <a:gd name="connsiteY0" fmla="*/ 0 h 788895"/>
              <a:gd name="connsiteX1" fmla="*/ 1013012 w 5692588"/>
              <a:gd name="connsiteY1" fmla="*/ 717177 h 788895"/>
              <a:gd name="connsiteX2" fmla="*/ 4061012 w 5692588"/>
              <a:gd name="connsiteY2" fmla="*/ 699247 h 788895"/>
              <a:gd name="connsiteX3" fmla="*/ 5692588 w 5692588"/>
              <a:gd name="connsiteY3" fmla="*/ 788895 h 78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2588" h="788895">
                <a:moveTo>
                  <a:pt x="0" y="0"/>
                </a:moveTo>
                <a:cubicBezTo>
                  <a:pt x="168088" y="300318"/>
                  <a:pt x="336177" y="600636"/>
                  <a:pt x="1013012" y="717177"/>
                </a:cubicBezTo>
                <a:cubicBezTo>
                  <a:pt x="1689847" y="833718"/>
                  <a:pt x="3281083" y="687294"/>
                  <a:pt x="4061012" y="699247"/>
                </a:cubicBezTo>
                <a:cubicBezTo>
                  <a:pt x="4840941" y="711200"/>
                  <a:pt x="5266764" y="750047"/>
                  <a:pt x="5692588" y="788895"/>
                </a:cubicBezTo>
              </a:path>
            </a:pathLst>
          </a:cu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DF048D7-5052-0D4F-81E8-14A8381EE4B4}"/>
              </a:ext>
            </a:extLst>
          </p:cNvPr>
          <p:cNvSpPr/>
          <p:nvPr/>
        </p:nvSpPr>
        <p:spPr>
          <a:xfrm>
            <a:off x="2892300" y="4545106"/>
            <a:ext cx="4880100" cy="1891553"/>
          </a:xfrm>
          <a:custGeom>
            <a:avLst/>
            <a:gdLst>
              <a:gd name="connsiteX0" fmla="*/ 101912 w 4880100"/>
              <a:gd name="connsiteY0" fmla="*/ 0 h 1891553"/>
              <a:gd name="connsiteX1" fmla="*/ 3300 w 4880100"/>
              <a:gd name="connsiteY1" fmla="*/ 654423 h 1891553"/>
              <a:gd name="connsiteX2" fmla="*/ 209488 w 4880100"/>
              <a:gd name="connsiteY2" fmla="*/ 1515035 h 1891553"/>
              <a:gd name="connsiteX3" fmla="*/ 774265 w 4880100"/>
              <a:gd name="connsiteY3" fmla="*/ 1694329 h 1891553"/>
              <a:gd name="connsiteX4" fmla="*/ 1491441 w 4880100"/>
              <a:gd name="connsiteY4" fmla="*/ 1721223 h 1891553"/>
              <a:gd name="connsiteX5" fmla="*/ 3696759 w 4880100"/>
              <a:gd name="connsiteY5" fmla="*/ 1766047 h 1891553"/>
              <a:gd name="connsiteX6" fmla="*/ 4880100 w 4880100"/>
              <a:gd name="connsiteY6" fmla="*/ 1891553 h 189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0100" h="1891553">
                <a:moveTo>
                  <a:pt x="101912" y="0"/>
                </a:moveTo>
                <a:cubicBezTo>
                  <a:pt x="43641" y="200958"/>
                  <a:pt x="-14629" y="401917"/>
                  <a:pt x="3300" y="654423"/>
                </a:cubicBezTo>
                <a:cubicBezTo>
                  <a:pt x="21229" y="906929"/>
                  <a:pt x="80994" y="1341717"/>
                  <a:pt x="209488" y="1515035"/>
                </a:cubicBezTo>
                <a:cubicBezTo>
                  <a:pt x="337982" y="1688353"/>
                  <a:pt x="560606" y="1659964"/>
                  <a:pt x="774265" y="1694329"/>
                </a:cubicBezTo>
                <a:cubicBezTo>
                  <a:pt x="987924" y="1728694"/>
                  <a:pt x="1491441" y="1721223"/>
                  <a:pt x="1491441" y="1721223"/>
                </a:cubicBezTo>
                <a:cubicBezTo>
                  <a:pt x="1978523" y="1733176"/>
                  <a:pt x="3131983" y="1737659"/>
                  <a:pt x="3696759" y="1766047"/>
                </a:cubicBezTo>
                <a:cubicBezTo>
                  <a:pt x="4261535" y="1794435"/>
                  <a:pt x="4570817" y="1842994"/>
                  <a:pt x="4880100" y="1891553"/>
                </a:cubicBezTo>
              </a:path>
            </a:pathLst>
          </a:cu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17C387-199B-634D-8FA3-ACB636C0F9FC}"/>
              </a:ext>
            </a:extLst>
          </p:cNvPr>
          <p:cNvSpPr/>
          <p:nvPr/>
        </p:nvSpPr>
        <p:spPr>
          <a:xfrm>
            <a:off x="3950118" y="5620871"/>
            <a:ext cx="3849176" cy="824753"/>
          </a:xfrm>
          <a:custGeom>
            <a:avLst/>
            <a:gdLst>
              <a:gd name="connsiteX0" fmla="*/ 146753 w 3849176"/>
              <a:gd name="connsiteY0" fmla="*/ 0 h 824753"/>
              <a:gd name="connsiteX1" fmla="*/ 3317 w 3849176"/>
              <a:gd name="connsiteY1" fmla="*/ 259976 h 824753"/>
              <a:gd name="connsiteX2" fmla="*/ 101929 w 3849176"/>
              <a:gd name="connsiteY2" fmla="*/ 430305 h 824753"/>
              <a:gd name="connsiteX3" fmla="*/ 666706 w 3849176"/>
              <a:gd name="connsiteY3" fmla="*/ 466164 h 824753"/>
              <a:gd name="connsiteX4" fmla="*/ 1930729 w 3849176"/>
              <a:gd name="connsiteY4" fmla="*/ 582705 h 824753"/>
              <a:gd name="connsiteX5" fmla="*/ 3257506 w 3849176"/>
              <a:gd name="connsiteY5" fmla="*/ 699247 h 824753"/>
              <a:gd name="connsiteX6" fmla="*/ 3849176 w 3849176"/>
              <a:gd name="connsiteY6" fmla="*/ 824753 h 82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9176" h="824753">
                <a:moveTo>
                  <a:pt x="146753" y="0"/>
                </a:moveTo>
                <a:cubicBezTo>
                  <a:pt x="78770" y="94129"/>
                  <a:pt x="10788" y="188259"/>
                  <a:pt x="3317" y="259976"/>
                </a:cubicBezTo>
                <a:cubicBezTo>
                  <a:pt x="-4154" y="331694"/>
                  <a:pt x="-8636" y="395940"/>
                  <a:pt x="101929" y="430305"/>
                </a:cubicBezTo>
                <a:cubicBezTo>
                  <a:pt x="212494" y="464670"/>
                  <a:pt x="666706" y="466164"/>
                  <a:pt x="666706" y="466164"/>
                </a:cubicBezTo>
                <a:lnTo>
                  <a:pt x="1930729" y="582705"/>
                </a:lnTo>
                <a:cubicBezTo>
                  <a:pt x="2362529" y="621552"/>
                  <a:pt x="2937765" y="658906"/>
                  <a:pt x="3257506" y="699247"/>
                </a:cubicBezTo>
                <a:cubicBezTo>
                  <a:pt x="3577247" y="739588"/>
                  <a:pt x="3713211" y="782170"/>
                  <a:pt x="3849176" y="824753"/>
                </a:cubicBezTo>
              </a:path>
            </a:pathLst>
          </a:cu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B2E234D-AABE-034C-B05B-78488B42724F}"/>
              </a:ext>
            </a:extLst>
          </p:cNvPr>
          <p:cNvSpPr/>
          <p:nvPr/>
        </p:nvSpPr>
        <p:spPr>
          <a:xfrm>
            <a:off x="1916158" y="3823774"/>
            <a:ext cx="3355089" cy="1151638"/>
          </a:xfrm>
          <a:custGeom>
            <a:avLst/>
            <a:gdLst>
              <a:gd name="connsiteX0" fmla="*/ 82971 w 3355089"/>
              <a:gd name="connsiteY0" fmla="*/ 1151638 h 1151638"/>
              <a:gd name="connsiteX1" fmla="*/ 333983 w 3355089"/>
              <a:gd name="connsiteY1" fmla="*/ 129661 h 1151638"/>
              <a:gd name="connsiteX2" fmla="*/ 2763418 w 3355089"/>
              <a:gd name="connsiteY2" fmla="*/ 66908 h 1151638"/>
              <a:gd name="connsiteX3" fmla="*/ 3355089 w 3355089"/>
              <a:gd name="connsiteY3" fmla="*/ 613755 h 115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5089" h="1151638">
                <a:moveTo>
                  <a:pt x="82971" y="1151638"/>
                </a:moveTo>
                <a:cubicBezTo>
                  <a:pt x="-14894" y="731043"/>
                  <a:pt x="-112758" y="310449"/>
                  <a:pt x="333983" y="129661"/>
                </a:cubicBezTo>
                <a:cubicBezTo>
                  <a:pt x="780724" y="-51127"/>
                  <a:pt x="2259900" y="-13774"/>
                  <a:pt x="2763418" y="66908"/>
                </a:cubicBezTo>
                <a:cubicBezTo>
                  <a:pt x="3266936" y="147590"/>
                  <a:pt x="3311012" y="380672"/>
                  <a:pt x="3355089" y="613755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6BB2DF6-7D2D-CB4F-BC7C-62DE0D07B66C}"/>
              </a:ext>
            </a:extLst>
          </p:cNvPr>
          <p:cNvSpPr/>
          <p:nvPr/>
        </p:nvSpPr>
        <p:spPr>
          <a:xfrm>
            <a:off x="3227294" y="4013865"/>
            <a:ext cx="2034988" cy="889829"/>
          </a:xfrm>
          <a:custGeom>
            <a:avLst/>
            <a:gdLst>
              <a:gd name="connsiteX0" fmla="*/ 0 w 2034988"/>
              <a:gd name="connsiteY0" fmla="*/ 889829 h 889829"/>
              <a:gd name="connsiteX1" fmla="*/ 519953 w 2034988"/>
              <a:gd name="connsiteY1" fmla="*/ 271264 h 889829"/>
              <a:gd name="connsiteX2" fmla="*/ 1308847 w 2034988"/>
              <a:gd name="connsiteY2" fmla="*/ 2323 h 889829"/>
              <a:gd name="connsiteX3" fmla="*/ 2034988 w 2034988"/>
              <a:gd name="connsiteY3" fmla="*/ 405735 h 88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988" h="889829">
                <a:moveTo>
                  <a:pt x="0" y="889829"/>
                </a:moveTo>
                <a:cubicBezTo>
                  <a:pt x="150906" y="654505"/>
                  <a:pt x="301812" y="419182"/>
                  <a:pt x="519953" y="271264"/>
                </a:cubicBezTo>
                <a:cubicBezTo>
                  <a:pt x="738094" y="123346"/>
                  <a:pt x="1056341" y="-20089"/>
                  <a:pt x="1308847" y="2323"/>
                </a:cubicBezTo>
                <a:cubicBezTo>
                  <a:pt x="1561353" y="24735"/>
                  <a:pt x="1798170" y="215235"/>
                  <a:pt x="2034988" y="405735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379E608-04DE-BF4C-BEB7-02CBE2D14ABB}"/>
              </a:ext>
            </a:extLst>
          </p:cNvPr>
          <p:cNvSpPr/>
          <p:nvPr/>
        </p:nvSpPr>
        <p:spPr>
          <a:xfrm>
            <a:off x="4061011" y="4082255"/>
            <a:ext cx="1201271" cy="946945"/>
          </a:xfrm>
          <a:custGeom>
            <a:avLst/>
            <a:gdLst>
              <a:gd name="connsiteX0" fmla="*/ 0 w 1201271"/>
              <a:gd name="connsiteY0" fmla="*/ 946945 h 946945"/>
              <a:gd name="connsiteX1" fmla="*/ 107577 w 1201271"/>
              <a:gd name="connsiteY1" fmla="*/ 113227 h 946945"/>
              <a:gd name="connsiteX2" fmla="*/ 618565 w 1201271"/>
              <a:gd name="connsiteY2" fmla="*/ 32545 h 946945"/>
              <a:gd name="connsiteX3" fmla="*/ 1201271 w 1201271"/>
              <a:gd name="connsiteY3" fmla="*/ 346310 h 94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1" h="946945">
                <a:moveTo>
                  <a:pt x="0" y="946945"/>
                </a:moveTo>
                <a:cubicBezTo>
                  <a:pt x="2241" y="606286"/>
                  <a:pt x="4483" y="265627"/>
                  <a:pt x="107577" y="113227"/>
                </a:cubicBezTo>
                <a:cubicBezTo>
                  <a:pt x="210671" y="-39173"/>
                  <a:pt x="436283" y="-6302"/>
                  <a:pt x="618565" y="32545"/>
                </a:cubicBezTo>
                <a:cubicBezTo>
                  <a:pt x="800847" y="71392"/>
                  <a:pt x="1001059" y="208851"/>
                  <a:pt x="1201271" y="34631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2499B2-12EA-FA47-8231-72D5AFC99FD9}"/>
              </a:ext>
            </a:extLst>
          </p:cNvPr>
          <p:cNvSpPr/>
          <p:nvPr/>
        </p:nvSpPr>
        <p:spPr>
          <a:xfrm>
            <a:off x="7736542" y="6137520"/>
            <a:ext cx="242047" cy="3439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C03959-9DCF-2243-8C4C-8A6367AA50DA}"/>
              </a:ext>
            </a:extLst>
          </p:cNvPr>
          <p:cNvSpPr/>
          <p:nvPr/>
        </p:nvSpPr>
        <p:spPr>
          <a:xfrm>
            <a:off x="5217460" y="4337242"/>
            <a:ext cx="242047" cy="3439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91393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ID-CTD_191108_tit0_bi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7550" y="1539876"/>
            <a:ext cx="794385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992312" y="50801"/>
            <a:ext cx="9697663" cy="1489075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sz="2800" b="1" dirty="0">
                <a:solidFill>
                  <a:srgbClr val="000090"/>
                </a:solidFill>
              </a:rPr>
              <a:t>Interaction of Nrd1-CID with C-terminal domain (CTD)</a:t>
            </a:r>
            <a:br>
              <a:rPr lang="cs-CZ" sz="2800" b="1" dirty="0">
                <a:solidFill>
                  <a:srgbClr val="000090"/>
                </a:solidFill>
              </a:rPr>
            </a:br>
            <a:r>
              <a:rPr lang="cs-CZ" sz="1800" b="1" dirty="0"/>
              <a:t>NMR Titration	-</a:t>
            </a:r>
            <a:r>
              <a:rPr lang="cs-CZ" sz="1800" dirty="0"/>
              <a:t> 	</a:t>
            </a:r>
            <a:r>
              <a:rPr lang="cs-CZ" sz="1800" baseline="30000" dirty="0"/>
              <a:t>15</a:t>
            </a:r>
            <a:r>
              <a:rPr lang="cs-CZ" sz="1800" dirty="0"/>
              <a:t>N enriched CID + unlabeled CTD-Ser5P in </a:t>
            </a:r>
            <a:r>
              <a:rPr lang="cs-CZ" sz="1800" b="1" i="1" dirty="0">
                <a:solidFill>
                  <a:srgbClr val="0000FF"/>
                </a:solidFill>
              </a:rPr>
              <a:t>n</a:t>
            </a:r>
            <a:r>
              <a:rPr lang="cs-CZ" sz="1800" dirty="0"/>
              <a:t>-steps, </a:t>
            </a:r>
            <a:r>
              <a:rPr lang="cs-CZ" sz="1800" b="1" dirty="0">
                <a:solidFill>
                  <a:srgbClr val="0000FF"/>
                </a:solidFill>
              </a:rPr>
              <a:t>n=6</a:t>
            </a:r>
            <a:r>
              <a:rPr lang="cs-CZ" sz="1800" dirty="0"/>
              <a:t> in our case</a:t>
            </a:r>
            <a:br>
              <a:rPr lang="cs-CZ" sz="1800" dirty="0"/>
            </a:br>
            <a:r>
              <a:rPr lang="cs-CZ" sz="1800" dirty="0"/>
              <a:t>		- 	peaks corresponding to the interacting residues of CID change 				their chemical shift (position in the spectrum)</a:t>
            </a:r>
            <a:br>
              <a:rPr lang="cs-CZ" sz="1800" dirty="0"/>
            </a:br>
            <a:r>
              <a:rPr lang="cs-CZ" sz="1800" dirty="0"/>
              <a:t>		</a:t>
            </a:r>
            <a:r>
              <a:rPr lang="cs-CZ" sz="1800" b="1" dirty="0">
                <a:solidFill>
                  <a:srgbClr val="800000"/>
                </a:solidFill>
              </a:rPr>
              <a:t>=&gt;</a:t>
            </a:r>
            <a:r>
              <a:rPr lang="cs-CZ" sz="1800" dirty="0"/>
              <a:t>	interaction surface, binding constant, stoichiometry</a:t>
            </a:r>
            <a:endParaRPr lang="cs-CZ" sz="2800" b="1" dirty="0">
              <a:solidFill>
                <a:srgbClr val="00009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364705">
            <a:off x="4779963" y="2222501"/>
            <a:ext cx="1028700" cy="284163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20916159">
            <a:off x="2593976" y="3086101"/>
            <a:ext cx="874713" cy="314325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364705">
            <a:off x="5314951" y="4224338"/>
            <a:ext cx="798513" cy="203200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20916159">
            <a:off x="8948739" y="4278313"/>
            <a:ext cx="496887" cy="436562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46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d-ctd.trans_model.pertur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63580" y="-96105"/>
            <a:ext cx="8375650" cy="1698625"/>
          </a:xfrm>
        </p:spPr>
        <p:txBody>
          <a:bodyPr anchor="t"/>
          <a:lstStyle/>
          <a:p>
            <a:pPr algn="l" eaLnBrk="1" hangingPunct="1"/>
            <a:r>
              <a:rPr lang="en-US" sz="2400" b="1" dirty="0">
                <a:solidFill>
                  <a:schemeClr val="bg1"/>
                </a:solidFill>
              </a:rPr>
              <a:t>Nrd1 CID interaction surface </a:t>
            </a:r>
            <a:r>
              <a:rPr lang="en-US" sz="2800" dirty="0">
                <a:solidFill>
                  <a:srgbClr val="FFFF00"/>
                </a:solidFill>
              </a:rPr>
              <a:t>–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rgbClr val="FFFF00"/>
                </a:solidFill>
              </a:rPr>
              <a:t>CID residues experiencing the largest chemical shift variations upon the interaction with 5-phospho-Ser CTD shown in blue with side-chains in stick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979864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d-ctd.trans_model.mutants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2032000" y="271330"/>
            <a:ext cx="828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CTD-CID interaction with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mutants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studied by fluorescence anisotropy</a:t>
            </a:r>
          </a:p>
        </p:txBody>
      </p:sp>
      <p:pic>
        <p:nvPicPr>
          <p:cNvPr id="3" name="Picture 2" descr="cid_barChart.png"/>
          <p:cNvPicPr>
            <a:picLocks noChangeAspect="1"/>
          </p:cNvPicPr>
          <p:nvPr/>
        </p:nvPicPr>
        <p:blipFill>
          <a:blip r:embed="rId4">
            <a:lum bright="-2000" contrast="12000"/>
          </a:blip>
          <a:stretch>
            <a:fillRect/>
          </a:stretch>
        </p:blipFill>
        <p:spPr>
          <a:xfrm>
            <a:off x="6833968" y="4237182"/>
            <a:ext cx="3834032" cy="26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64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1" y="70579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Interligand</a:t>
            </a:r>
            <a:r>
              <a:rPr lang="en-US" sz="2400" dirty="0"/>
              <a:t> </a:t>
            </a:r>
            <a:r>
              <a:rPr lang="en-US" sz="2400" dirty="0" err="1"/>
              <a:t>NOEs</a:t>
            </a:r>
            <a:r>
              <a:rPr lang="en-US" sz="2400" dirty="0"/>
              <a:t> between CID and CTD – 900MHz, 150ms, 293K</a:t>
            </a:r>
          </a:p>
        </p:txBody>
      </p:sp>
      <p:grpSp>
        <p:nvGrpSpPr>
          <p:cNvPr id="2" name="Group 32"/>
          <p:cNvGrpSpPr/>
          <p:nvPr/>
        </p:nvGrpSpPr>
        <p:grpSpPr>
          <a:xfrm>
            <a:off x="3530599" y="663575"/>
            <a:ext cx="5448302" cy="5929312"/>
            <a:chOff x="677863" y="663575"/>
            <a:chExt cx="5448302" cy="5929312"/>
          </a:xfrm>
        </p:grpSpPr>
        <p:sp>
          <p:nvSpPr>
            <p:cNvPr id="18" name="TextBox 19"/>
            <p:cNvSpPr txBox="1">
              <a:spLocks noChangeArrowheads="1"/>
            </p:cNvSpPr>
            <p:nvPr/>
          </p:nvSpPr>
          <p:spPr bwMode="auto">
            <a:xfrm>
              <a:off x="1411286" y="663575"/>
              <a:ext cx="26590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CID resonances</a:t>
              </a:r>
            </a:p>
          </p:txBody>
        </p:sp>
        <p:grpSp>
          <p:nvGrpSpPr>
            <p:cNvPr id="3" name="Group 31"/>
            <p:cNvGrpSpPr/>
            <p:nvPr/>
          </p:nvGrpSpPr>
          <p:grpSpPr>
            <a:xfrm>
              <a:off x="677863" y="1031874"/>
              <a:ext cx="5448302" cy="5561013"/>
              <a:chOff x="677863" y="1031875"/>
              <a:chExt cx="5448302" cy="5561013"/>
            </a:xfrm>
          </p:grpSpPr>
          <p:pic>
            <p:nvPicPr>
              <p:cNvPr id="4" name="Picture 3" descr="iloe2D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7863" y="1755775"/>
                <a:ext cx="4197350" cy="4837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4259263" y="2438400"/>
                <a:ext cx="955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4259263" y="2759075"/>
                <a:ext cx="955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4259263" y="2909888"/>
                <a:ext cx="955675" cy="1587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4259263" y="3165475"/>
                <a:ext cx="955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259263" y="3536950"/>
                <a:ext cx="955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259263" y="3952875"/>
                <a:ext cx="955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259263" y="4062413"/>
                <a:ext cx="955675" cy="1587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259263" y="4857750"/>
                <a:ext cx="955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259263" y="4945063"/>
                <a:ext cx="955675" cy="1587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259263" y="5099050"/>
                <a:ext cx="955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259263" y="6121400"/>
                <a:ext cx="955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ight Brace 16"/>
              <p:cNvSpPr/>
              <p:nvPr/>
            </p:nvSpPr>
            <p:spPr>
              <a:xfrm>
                <a:off x="5214938" y="2438400"/>
                <a:ext cx="542925" cy="3683000"/>
              </a:xfrm>
              <a:prstGeom prst="rightBrac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822325" y="1770063"/>
                <a:ext cx="830263" cy="1587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 flipH="1" flipV="1">
                <a:off x="1125537" y="1770063"/>
                <a:ext cx="830263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 flipH="1" flipV="1">
                <a:off x="1592262" y="1770063"/>
                <a:ext cx="830263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1815306" y="1754982"/>
                <a:ext cx="828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 flipH="1" flipV="1">
                <a:off x="2651125" y="1770063"/>
                <a:ext cx="830263" cy="1587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2735262" y="1770063"/>
                <a:ext cx="830263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 flipH="1" flipV="1">
                <a:off x="2869406" y="1762919"/>
                <a:ext cx="828675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 flipH="1" flipV="1">
                <a:off x="3019425" y="1770063"/>
                <a:ext cx="830263" cy="1587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 flipH="1" flipV="1">
                <a:off x="3505994" y="1754982"/>
                <a:ext cx="828675" cy="1587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 flipH="1" flipV="1">
                <a:off x="3656012" y="1770063"/>
                <a:ext cx="830263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 flipH="1" flipV="1">
                <a:off x="3808412" y="1770063"/>
                <a:ext cx="830263" cy="1588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ight Brace 29"/>
              <p:cNvSpPr/>
              <p:nvPr/>
            </p:nvSpPr>
            <p:spPr>
              <a:xfrm rot="16200000">
                <a:off x="2523331" y="-253206"/>
                <a:ext cx="414338" cy="2984500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TextBox 36"/>
              <p:cNvSpPr txBox="1">
                <a:spLocks noChangeArrowheads="1"/>
              </p:cNvSpPr>
              <p:nvPr/>
            </p:nvSpPr>
            <p:spPr bwMode="auto">
              <a:xfrm rot="16200000">
                <a:off x="4612483" y="4055269"/>
                <a:ext cx="2659063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dirty="0"/>
                  <a:t>CTD resonances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3152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9351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Transferred-NOE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1465602"/>
            <a:ext cx="7620000" cy="2133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/>
              <a:t>NOE = </a:t>
            </a:r>
            <a:r>
              <a:rPr lang="en-US" b="1">
                <a:solidFill>
                  <a:srgbClr val="FF0000"/>
                </a:solidFill>
              </a:rPr>
              <a:t>p</a:t>
            </a:r>
            <a:r>
              <a:rPr lang="en-US" b="1" baseline="-25000">
                <a:solidFill>
                  <a:srgbClr val="FF0000"/>
                </a:solidFill>
              </a:rPr>
              <a:t>bound</a:t>
            </a:r>
            <a:r>
              <a:rPr lang="en-US" b="1" baseline="30000">
                <a:solidFill>
                  <a:srgbClr val="FF0000"/>
                </a:solidFill>
              </a:rPr>
              <a:t>.</a:t>
            </a:r>
            <a:r>
              <a:rPr lang="en-US" b="1">
                <a:solidFill>
                  <a:srgbClr val="FF0000"/>
                </a:solidFill>
              </a:rPr>
              <a:t>NOE</a:t>
            </a:r>
            <a:r>
              <a:rPr lang="en-US" b="1" baseline="-25000">
                <a:solidFill>
                  <a:srgbClr val="FF0000"/>
                </a:solidFill>
              </a:rPr>
              <a:t>bound</a:t>
            </a:r>
            <a:r>
              <a:rPr lang="en-US" b="1"/>
              <a:t> + </a:t>
            </a:r>
            <a:r>
              <a:rPr lang="en-US" b="1">
                <a:solidFill>
                  <a:schemeClr val="accent2"/>
                </a:solidFill>
              </a:rPr>
              <a:t>p</a:t>
            </a:r>
            <a:r>
              <a:rPr lang="en-US" b="1" baseline="-25000">
                <a:solidFill>
                  <a:schemeClr val="accent2"/>
                </a:solidFill>
              </a:rPr>
              <a:t>free</a:t>
            </a:r>
            <a:r>
              <a:rPr lang="en-US" b="1" baseline="30000">
                <a:solidFill>
                  <a:schemeClr val="accent2"/>
                </a:solidFill>
              </a:rPr>
              <a:t>.</a:t>
            </a:r>
            <a:r>
              <a:rPr lang="en-US" b="1">
                <a:solidFill>
                  <a:schemeClr val="accent2"/>
                </a:solidFill>
              </a:rPr>
              <a:t>NOE</a:t>
            </a:r>
            <a:r>
              <a:rPr lang="en-US" b="1" baseline="-25000">
                <a:solidFill>
                  <a:schemeClr val="accent2"/>
                </a:solidFill>
              </a:rPr>
              <a:t>free</a:t>
            </a:r>
          </a:p>
          <a:p>
            <a:pPr algn="ctr">
              <a:buFontTx/>
              <a:buNone/>
            </a:pPr>
            <a:endParaRPr lang="en-US" sz="800" b="1" baseline="-25000"/>
          </a:p>
          <a:p>
            <a:pPr algn="ctr">
              <a:buFontTx/>
              <a:buNone/>
            </a:pPr>
            <a:r>
              <a:rPr lang="en-US" b="1">
                <a:solidFill>
                  <a:srgbClr val="FF0000"/>
                </a:solidFill>
                <a:latin typeface="Symbol" charset="0"/>
              </a:rPr>
              <a:t>t</a:t>
            </a:r>
            <a:r>
              <a:rPr lang="en-US" b="1" baseline="-25000">
                <a:solidFill>
                  <a:srgbClr val="FF0000"/>
                </a:solidFill>
              </a:rPr>
              <a:t>c,bound</a:t>
            </a:r>
            <a:r>
              <a:rPr lang="en-US" b="1"/>
              <a:t> &gt;&gt; </a:t>
            </a:r>
            <a:r>
              <a:rPr lang="en-US" b="1">
                <a:solidFill>
                  <a:schemeClr val="accent2"/>
                </a:solidFill>
                <a:latin typeface="Symbol" charset="0"/>
              </a:rPr>
              <a:t>t</a:t>
            </a:r>
            <a:r>
              <a:rPr lang="en-US" b="1" baseline="-25000">
                <a:solidFill>
                  <a:schemeClr val="accent2"/>
                </a:solidFill>
              </a:rPr>
              <a:t>c,free</a:t>
            </a:r>
            <a:r>
              <a:rPr lang="en-US" b="1"/>
              <a:t>  (and  p</a:t>
            </a:r>
            <a:r>
              <a:rPr lang="en-US" b="1" baseline="-25000"/>
              <a:t>L,free</a:t>
            </a:r>
            <a:r>
              <a:rPr lang="en-US" b="1"/>
              <a:t> &gt;&gt; p</a:t>
            </a:r>
            <a:r>
              <a:rPr lang="en-US" b="1" baseline="-25000"/>
              <a:t>L,bound</a:t>
            </a:r>
            <a:r>
              <a:rPr lang="en-US" b="1"/>
              <a:t>)</a:t>
            </a:r>
          </a:p>
          <a:p>
            <a:pPr algn="ctr">
              <a:buFontTx/>
              <a:buNone/>
            </a:pPr>
            <a:endParaRPr lang="en-US" sz="800" b="1" baseline="-25000"/>
          </a:p>
          <a:p>
            <a:pPr algn="ctr">
              <a:buFontTx/>
              <a:buNone/>
            </a:pPr>
            <a:r>
              <a:rPr lang="en-US" b="1"/>
              <a:t>		</a:t>
            </a:r>
            <a:r>
              <a:rPr lang="en-US" b="1">
                <a:solidFill>
                  <a:srgbClr val="FF0000"/>
                </a:solidFill>
              </a:rPr>
              <a:t>NOE</a:t>
            </a:r>
            <a:r>
              <a:rPr lang="en-US" b="1" baseline="-25000">
                <a:solidFill>
                  <a:srgbClr val="FF0000"/>
                </a:solidFill>
              </a:rPr>
              <a:t>bound</a:t>
            </a:r>
            <a:r>
              <a:rPr lang="en-US" b="1" baseline="-25000"/>
              <a:t> </a:t>
            </a:r>
            <a:r>
              <a:rPr lang="en-US" b="1"/>
              <a:t>&gt; </a:t>
            </a:r>
            <a:r>
              <a:rPr lang="en-US" b="1">
                <a:solidFill>
                  <a:schemeClr val="accent2"/>
                </a:solidFill>
              </a:rPr>
              <a:t>NOE</a:t>
            </a:r>
            <a:r>
              <a:rPr lang="en-US" b="1" baseline="-25000">
                <a:solidFill>
                  <a:schemeClr val="accent2"/>
                </a:solidFill>
              </a:rPr>
              <a:t>free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524001" y="20441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2667000" y="2971800"/>
          <a:ext cx="62865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6" name="ISIS/Draw Sketch" r:id="rId4" imgW="6319407" imgH="3502444" progId="ISISServer">
                  <p:embed/>
                </p:oleObj>
              </mc:Choice>
              <mc:Fallback>
                <p:oleObj name="ISIS/Draw Sketch" r:id="rId4" imgW="6319407" imgH="3502444" progId="ISISServer">
                  <p:embed/>
                  <p:pic>
                    <p:nvPicPr>
                      <p:cNvPr id="297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971800"/>
                        <a:ext cx="6286500" cy="351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6019800" y="4648200"/>
            <a:ext cx="762000" cy="1143000"/>
          </a:xfrm>
          <a:prstGeom prst="line">
            <a:avLst/>
          </a:prstGeom>
          <a:noFill/>
          <a:ln w="730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 rot="643596">
            <a:off x="6553200" y="5791200"/>
            <a:ext cx="1295400" cy="914400"/>
          </a:xfrm>
          <a:prstGeom prst="ellipse">
            <a:avLst/>
          </a:prstGeom>
          <a:solidFill>
            <a:srgbClr val="FF0000">
              <a:alpha val="600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 rot="2219797">
            <a:off x="5105400" y="3962400"/>
            <a:ext cx="990600" cy="609600"/>
          </a:xfrm>
          <a:prstGeom prst="ellipse">
            <a:avLst/>
          </a:prstGeom>
          <a:solidFill>
            <a:schemeClr val="accent2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44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DE"/>
            </a:br>
            <a:endParaRPr lang="de-DE"/>
          </a:p>
        </p:txBody>
      </p:sp>
      <p:pic>
        <p:nvPicPr>
          <p:cNvPr id="31747" name="Picture 3" descr="freeDisco080m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28800"/>
            <a:ext cx="416401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boundDisco080m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05201"/>
            <a:ext cx="4121150" cy="262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981200" y="533400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b="1" i="1" u="sng"/>
              <a:t>                                           Transferred NOE Experiments</a:t>
            </a:r>
            <a:endParaRPr lang="de-DE" u="sng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438400" y="1219201"/>
            <a:ext cx="746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ja-JP"/>
              <a:t>tr-NOESY~600</a:t>
            </a:r>
            <a:r>
              <a:rPr lang="de-DE" altLang="ja-JP">
                <a:latin typeface="Symbol" charset="0"/>
                <a:sym typeface="Symbol" charset="0"/>
              </a:rPr>
              <a:t></a:t>
            </a:r>
            <a:r>
              <a:rPr lang="de-DE" altLang="ja-JP"/>
              <a:t>M </a:t>
            </a:r>
            <a:r>
              <a:rPr lang="de-DE"/>
              <a:t>Discodermolide </a:t>
            </a:r>
            <a:r>
              <a:rPr lang="de-DE" b="1"/>
              <a:t>without</a:t>
            </a:r>
            <a:r>
              <a:rPr lang="de-DE"/>
              <a:t> and </a:t>
            </a:r>
            <a:r>
              <a:rPr lang="de-DE" b="1">
                <a:solidFill>
                  <a:srgbClr val="9F0E21"/>
                </a:solidFill>
              </a:rPr>
              <a:t>with </a:t>
            </a:r>
            <a:r>
              <a:rPr lang="de-DE" altLang="ja-JP" b="1">
                <a:solidFill>
                  <a:srgbClr val="9F0E21"/>
                </a:solidFill>
              </a:rPr>
              <a:t>~12</a:t>
            </a:r>
            <a:r>
              <a:rPr lang="de-DE" altLang="ja-JP" b="1">
                <a:solidFill>
                  <a:srgbClr val="9F0E21"/>
                </a:solidFill>
                <a:latin typeface="Symbol" charset="0"/>
                <a:sym typeface="Symbol" charset="0"/>
              </a:rPr>
              <a:t></a:t>
            </a:r>
            <a:r>
              <a:rPr lang="de-DE" altLang="ja-JP" b="1">
                <a:solidFill>
                  <a:srgbClr val="9F0E21"/>
                </a:solidFill>
              </a:rPr>
              <a:t>M tubulin</a:t>
            </a:r>
            <a:endParaRPr lang="de-DE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934200" y="2116138"/>
            <a:ext cx="25908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accent2"/>
                </a:solidFill>
              </a:rPr>
              <a:t>800MHz, </a:t>
            </a:r>
          </a:p>
          <a:p>
            <a:pPr>
              <a:spcBef>
                <a:spcPct val="50000"/>
              </a:spcBef>
            </a:pPr>
            <a:r>
              <a:rPr lang="de-DE">
                <a:solidFill>
                  <a:schemeClr val="accent2"/>
                </a:solidFill>
              </a:rPr>
              <a:t>mixing time=80ms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590800" y="5316538"/>
            <a:ext cx="16764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disco w/o tub</a:t>
            </a:r>
          </a:p>
          <a:p>
            <a:pPr>
              <a:spcBef>
                <a:spcPct val="50000"/>
              </a:spcBef>
            </a:pPr>
            <a:r>
              <a:rPr lang="de-DE">
                <a:solidFill>
                  <a:srgbClr val="9F0E21"/>
                </a:solidFill>
              </a:rPr>
              <a:t>disco:tub 50:1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4191000" y="5791200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rgbClr val="9F0E21"/>
          </a:solidFill>
          <a:ln w="9525">
            <a:solidFill>
              <a:srgbClr val="9F0E2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3200400" y="46482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5410200" y="6172200"/>
            <a:ext cx="495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		7		6 ppm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 rot="16200000">
            <a:off x="8154988" y="4360347"/>
            <a:ext cx="3197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	  7	   6 ppm</a:t>
            </a:r>
          </a:p>
        </p:txBody>
      </p:sp>
    </p:spTree>
    <p:extLst>
      <p:ext uri="{BB962C8B-B14F-4D97-AF65-F5344CB8AC3E}">
        <p14:creationId xmlns:p14="http://schemas.microsoft.com/office/powerpoint/2010/main" val="2080321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16 at 2.3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64" y="9477"/>
            <a:ext cx="4869714" cy="4024278"/>
          </a:xfrm>
          <a:prstGeom prst="rect">
            <a:avLst/>
          </a:prstGeom>
        </p:spPr>
      </p:pic>
      <p:pic>
        <p:nvPicPr>
          <p:cNvPr id="6" name="Picture 5" descr="Screen Shot 2013-10-16 at 2.33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771" y="1"/>
            <a:ext cx="2951229" cy="2426185"/>
          </a:xfrm>
          <a:prstGeom prst="rect">
            <a:avLst/>
          </a:prstGeom>
        </p:spPr>
      </p:pic>
      <p:pic>
        <p:nvPicPr>
          <p:cNvPr id="7" name="Picture 6" descr="Screen Shot 2013-10-16 at 2.34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05853"/>
            <a:ext cx="3241511" cy="2652146"/>
          </a:xfrm>
          <a:prstGeom prst="rect">
            <a:avLst/>
          </a:prstGeom>
        </p:spPr>
      </p:pic>
      <p:pic>
        <p:nvPicPr>
          <p:cNvPr id="8" name="Picture 7" descr="Screen Shot 2013-10-16 at 2.34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23" y="3724574"/>
            <a:ext cx="3015144" cy="2502003"/>
          </a:xfrm>
          <a:prstGeom prst="rect">
            <a:avLst/>
          </a:prstGeom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2152734" y="591922"/>
            <a:ext cx="762000" cy="1143000"/>
          </a:xfrm>
          <a:prstGeom prst="line">
            <a:avLst/>
          </a:prstGeom>
          <a:noFill/>
          <a:ln w="730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77789" y="189546"/>
            <a:ext cx="99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protein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>
            <a:off x="3296405" y="4904850"/>
            <a:ext cx="2054380" cy="0"/>
          </a:xfrm>
          <a:prstGeom prst="line">
            <a:avLst/>
          </a:prstGeom>
          <a:noFill/>
          <a:ln w="730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1782" y="4687140"/>
            <a:ext cx="110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ligand2</a:t>
            </a: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9144395" y="1620616"/>
            <a:ext cx="284343" cy="1333212"/>
          </a:xfrm>
          <a:prstGeom prst="line">
            <a:avLst/>
          </a:prstGeom>
          <a:noFill/>
          <a:ln w="730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076070" y="2953828"/>
            <a:ext cx="110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ligand1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18002" y="1734923"/>
            <a:ext cx="199987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Magnetization to be transferred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7716770" y="613332"/>
            <a:ext cx="262568" cy="1215785"/>
          </a:xfrm>
          <a:prstGeom prst="line">
            <a:avLst/>
          </a:prstGeom>
          <a:noFill/>
          <a:ln w="730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89686" y="5376341"/>
            <a:ext cx="2464307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Transferred magnetization</a:t>
            </a:r>
          </a:p>
          <a:p>
            <a:r>
              <a:rPr lang="en-US" b="1" dirty="0"/>
              <a:t>Note the weak “signal” </a:t>
            </a: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H="1">
            <a:off x="3637617" y="5838006"/>
            <a:ext cx="1127894" cy="0"/>
          </a:xfrm>
          <a:prstGeom prst="line">
            <a:avLst/>
          </a:prstGeom>
          <a:noFill/>
          <a:ln w="730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69924" y="6218893"/>
            <a:ext cx="30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They “compete” for same place but never “meet”</a:t>
            </a:r>
          </a:p>
        </p:txBody>
      </p:sp>
    </p:spTree>
    <p:extLst>
      <p:ext uri="{BB962C8B-B14F-4D97-AF65-F5344CB8AC3E}">
        <p14:creationId xmlns:p14="http://schemas.microsoft.com/office/powerpoint/2010/main" val="3484900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TRIO_twoste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32019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981200" y="304800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u="sng"/>
              <a:t>interligand NOE Experiments                                            </a:t>
            </a:r>
            <a:r>
              <a:rPr lang="de-DE" b="1" i="1" u="sng">
                <a:solidFill>
                  <a:schemeClr val="bg1"/>
                </a:solidFill>
              </a:rPr>
              <a:t>.</a:t>
            </a:r>
            <a:endParaRPr lang="de-DE" b="1" i="1" u="sng"/>
          </a:p>
        </p:txBody>
      </p:sp>
    </p:spTree>
    <p:extLst>
      <p:ext uri="{BB962C8B-B14F-4D97-AF65-F5344CB8AC3E}">
        <p14:creationId xmlns:p14="http://schemas.microsoft.com/office/powerpoint/2010/main" val="105948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6773C806-1949-FC4F-BECD-E195B65D1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016" y="1506682"/>
            <a:ext cx="4114800" cy="3505200"/>
          </a:xfrm>
          <a:prstGeom prst="cube">
            <a:avLst>
              <a:gd name="adj" fmla="val 25000"/>
            </a:avLst>
          </a:prstGeom>
          <a:solidFill>
            <a:srgbClr val="60606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0000"/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91AB0-6339-7649-9E92-CA306F58A35F}"/>
              </a:ext>
            </a:extLst>
          </p:cNvPr>
          <p:cNvSpPr txBox="1"/>
          <p:nvPr/>
        </p:nvSpPr>
        <p:spPr>
          <a:xfrm>
            <a:off x="3484416" y="3251842"/>
            <a:ext cx="16002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NMR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4F9F5D-39D9-554E-9D4C-0462E51AF6BC}"/>
              </a:ext>
            </a:extLst>
          </p:cNvPr>
          <p:cNvCxnSpPr/>
          <p:nvPr/>
        </p:nvCxnSpPr>
        <p:spPr>
          <a:xfrm>
            <a:off x="207816" y="3635520"/>
            <a:ext cx="22860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0" name="TextBox 5">
            <a:extLst>
              <a:ext uri="{FF2B5EF4-FFF2-40B4-BE49-F238E27FC236}">
                <a16:creationId xmlns:a16="http://schemas.microsoft.com/office/drawing/2014/main" id="{0997D976-31FD-C647-9807-C9FDB32FB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16" y="3178320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b="1"/>
              <a:t>sample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1C5FB8-AE31-E54E-BDC8-676E78CCBC6A}"/>
              </a:ext>
            </a:extLst>
          </p:cNvPr>
          <p:cNvSpPr/>
          <p:nvPr/>
        </p:nvSpPr>
        <p:spPr>
          <a:xfrm>
            <a:off x="1198416" y="5926282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DD2334-B8EF-8545-BC6B-C4E20658DF3D}"/>
              </a:ext>
            </a:extLst>
          </p:cNvPr>
          <p:cNvSpPr/>
          <p:nvPr/>
        </p:nvSpPr>
        <p:spPr>
          <a:xfrm>
            <a:off x="1198416" y="3792682"/>
            <a:ext cx="381000" cy="2286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675AF-AD70-1746-95F2-5AC3C475496D}"/>
              </a:ext>
            </a:extLst>
          </p:cNvPr>
          <p:cNvSpPr/>
          <p:nvPr/>
        </p:nvSpPr>
        <p:spPr>
          <a:xfrm>
            <a:off x="1198416" y="973282"/>
            <a:ext cx="381000" cy="22860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25E65E-D876-FF4A-B292-76BE6F1D289D}"/>
              </a:ext>
            </a:extLst>
          </p:cNvPr>
          <p:cNvSpPr/>
          <p:nvPr/>
        </p:nvSpPr>
        <p:spPr>
          <a:xfrm>
            <a:off x="1198416" y="2497282"/>
            <a:ext cx="381000" cy="7620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E8B245-FEF0-7E42-A7C6-D976F40994B9}"/>
              </a:ext>
            </a:extLst>
          </p:cNvPr>
          <p:cNvSpPr/>
          <p:nvPr/>
        </p:nvSpPr>
        <p:spPr>
          <a:xfrm>
            <a:off x="1215880" y="2268682"/>
            <a:ext cx="346075" cy="38100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4DACAE-0681-BA48-ABE3-6C48ADF044C8}"/>
              </a:ext>
            </a:extLst>
          </p:cNvPr>
          <p:cNvSpPr/>
          <p:nvPr/>
        </p:nvSpPr>
        <p:spPr>
          <a:xfrm>
            <a:off x="1198416" y="820882"/>
            <a:ext cx="381000" cy="381000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9316E1-F51A-764D-8CBB-35471E0B255C}"/>
              </a:ext>
            </a:extLst>
          </p:cNvPr>
          <p:cNvCxnSpPr/>
          <p:nvPr/>
        </p:nvCxnSpPr>
        <p:spPr>
          <a:xfrm>
            <a:off x="6837216" y="3640282"/>
            <a:ext cx="22860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8" name="TextBox 13">
            <a:extLst>
              <a:ext uri="{FF2B5EF4-FFF2-40B4-BE49-F238E27FC236}">
                <a16:creationId xmlns:a16="http://schemas.microsoft.com/office/drawing/2014/main" id="{0DC9E4DC-8D12-FC4E-A4C6-23A0FE46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016" y="3106883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b="1"/>
              <a:t>spectrum</a:t>
            </a:r>
          </a:p>
        </p:txBody>
      </p:sp>
      <p:pic>
        <p:nvPicPr>
          <p:cNvPr id="19469" name="Picture 4" descr="1pulse">
            <a:extLst>
              <a:ext uri="{FF2B5EF4-FFF2-40B4-BE49-F238E27FC236}">
                <a16:creationId xmlns:a16="http://schemas.microsoft.com/office/drawing/2014/main" id="{F86AD6CB-2B9D-C845-9DD6-B9BC7177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7"/>
          <a:stretch>
            <a:fillRect/>
          </a:stretch>
        </p:blipFill>
        <p:spPr bwMode="auto">
          <a:xfrm>
            <a:off x="6837217" y="3792682"/>
            <a:ext cx="228282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6" descr="11_HSQC_15N_zoom1">
            <a:extLst>
              <a:ext uri="{FF2B5EF4-FFF2-40B4-BE49-F238E27FC236}">
                <a16:creationId xmlns:a16="http://schemas.microsoft.com/office/drawing/2014/main" id="{4AB8971A-14F0-F14E-B24A-9CAD8E54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1"/>
          <a:stretch>
            <a:fillRect/>
          </a:stretch>
        </p:blipFill>
        <p:spPr bwMode="auto">
          <a:xfrm>
            <a:off x="6818166" y="1101870"/>
            <a:ext cx="238125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C45E5-E1C5-8049-A2EC-CE717987837F}"/>
              </a:ext>
            </a:extLst>
          </p:cNvPr>
          <p:cNvSpPr txBox="1"/>
          <p:nvPr/>
        </p:nvSpPr>
        <p:spPr>
          <a:xfrm>
            <a:off x="9968344" y="1720840"/>
            <a:ext cx="19742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/>
              <a:t>S</a:t>
            </a:r>
            <a:r>
              <a:rPr lang="en-CZ" dirty="0"/>
              <a:t>tructure</a:t>
            </a:r>
          </a:p>
          <a:p>
            <a:pPr marL="342900" indent="-342900">
              <a:buAutoNum type="arabicParenR"/>
            </a:pPr>
            <a:endParaRPr lang="en-CZ" dirty="0"/>
          </a:p>
          <a:p>
            <a:pPr marL="342900" indent="-342900">
              <a:buAutoNum type="arabicParenR"/>
            </a:pPr>
            <a:r>
              <a:rPr lang="en-GB" dirty="0"/>
              <a:t>R</a:t>
            </a:r>
            <a:r>
              <a:rPr lang="en-CZ" dirty="0"/>
              <a:t>elaxation properties</a:t>
            </a:r>
          </a:p>
          <a:p>
            <a:pPr marL="342900" indent="-342900">
              <a:buAutoNum type="arabicParenR"/>
            </a:pPr>
            <a:endParaRPr lang="en-CZ" dirty="0"/>
          </a:p>
          <a:p>
            <a:pPr marL="342900" indent="-342900">
              <a:buAutoNum type="arabicParenR"/>
            </a:pPr>
            <a:r>
              <a:rPr lang="en-CZ" dirty="0"/>
              <a:t>Interaction at atomic level resolution</a:t>
            </a:r>
          </a:p>
          <a:p>
            <a:pPr marL="342900" indent="-342900">
              <a:buAutoNum type="arabicParenR"/>
            </a:pPr>
            <a:endParaRPr lang="en-CZ" dirty="0"/>
          </a:p>
          <a:p>
            <a:pPr marL="342900" indent="-342900">
              <a:buAutoNum type="arabicParenR"/>
            </a:pPr>
            <a:r>
              <a:rPr lang="en-CZ" dirty="0"/>
              <a:t>Analysis</a:t>
            </a:r>
          </a:p>
          <a:p>
            <a:pPr marL="342900" indent="-342900">
              <a:buAutoNum type="arabicParenR"/>
            </a:pPr>
            <a:endParaRPr lang="en-CZ" dirty="0"/>
          </a:p>
          <a:p>
            <a:pPr marL="342900" indent="-342900">
              <a:buAutoNum type="arabicParenR"/>
            </a:pPr>
            <a:r>
              <a:rPr lang="en-CZ" dirty="0"/>
              <a:t>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29E0AC-0755-BA4F-BBF1-76A1C550A17A}"/>
              </a:ext>
            </a:extLst>
          </p:cNvPr>
          <p:cNvSpPr txBox="1"/>
          <p:nvPr/>
        </p:nvSpPr>
        <p:spPr>
          <a:xfrm>
            <a:off x="124892" y="80559"/>
            <a:ext cx="252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200-500 </a:t>
            </a:r>
            <a:r>
              <a:rPr lang="en-CZ" dirty="0">
                <a:latin typeface="Symbol" pitchFamily="2" charset="2"/>
              </a:rPr>
              <a:t>m</a:t>
            </a:r>
            <a:r>
              <a:rPr lang="en-CZ" dirty="0"/>
              <a:t>l of</a:t>
            </a:r>
          </a:p>
          <a:p>
            <a:pPr algn="ctr"/>
            <a:r>
              <a:rPr lang="en-CZ" dirty="0"/>
              <a:t>100-1000 </a:t>
            </a:r>
            <a:r>
              <a:rPr lang="en-CZ" dirty="0">
                <a:latin typeface="Symbol" pitchFamily="2" charset="2"/>
              </a:rPr>
              <a:t>m</a:t>
            </a:r>
            <a:r>
              <a:rPr lang="en-CZ" dirty="0"/>
              <a:t>M compound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BA50A1-132A-AE4C-A5C1-C49EB487939D}"/>
              </a:ext>
            </a:extLst>
          </p:cNvPr>
          <p:cNvSpPr txBox="1"/>
          <p:nvPr/>
        </p:nvSpPr>
        <p:spPr>
          <a:xfrm>
            <a:off x="3235645" y="224097"/>
            <a:ext cx="252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Method of choice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89063-FA04-B84A-B2DD-5D7C0018C996}"/>
              </a:ext>
            </a:extLst>
          </p:cNvPr>
          <p:cNvSpPr txBox="1"/>
          <p:nvPr/>
        </p:nvSpPr>
        <p:spPr>
          <a:xfrm>
            <a:off x="6684816" y="22409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Data to be analyzed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6E4D3-4655-3946-BCA1-AD4C952F5792}"/>
              </a:ext>
            </a:extLst>
          </p:cNvPr>
          <p:cNvSpPr txBox="1"/>
          <p:nvPr/>
        </p:nvSpPr>
        <p:spPr>
          <a:xfrm>
            <a:off x="9789459" y="224097"/>
            <a:ext cx="222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2929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TRIO_twoste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32019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981200" y="304800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u="sng"/>
              <a:t>interligand NOE Experiments                                            </a:t>
            </a:r>
            <a:r>
              <a:rPr lang="de-DE" b="1" i="1" u="sng">
                <a:solidFill>
                  <a:schemeClr val="bg1"/>
                </a:solidFill>
              </a:rPr>
              <a:t>.</a:t>
            </a:r>
            <a:endParaRPr lang="de-DE" b="1" i="1" u="sng"/>
          </a:p>
        </p:txBody>
      </p:sp>
      <p:pic>
        <p:nvPicPr>
          <p:cNvPr id="8199" name="Picture 7" descr="inerligEpo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960438"/>
            <a:ext cx="3190875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inerligTb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4389438"/>
            <a:ext cx="3190875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7886701" y="4006850"/>
            <a:ext cx="1543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(50)</a:t>
            </a:r>
            <a:r>
              <a:rPr lang="de-DE" sz="1600" b="1" dirty="0" err="1">
                <a:solidFill>
                  <a:srgbClr val="0070C0"/>
                </a:solidFill>
              </a:rPr>
              <a:t>Tbs</a:t>
            </a:r>
            <a:r>
              <a:rPr lang="de-DE" sz="1600" dirty="0"/>
              <a:t> + </a:t>
            </a:r>
            <a:r>
              <a:rPr lang="de-DE" sz="1600" b="1" dirty="0">
                <a:solidFill>
                  <a:schemeClr val="accent2"/>
                </a:solidFill>
              </a:rPr>
              <a:t>(1)</a:t>
            </a:r>
            <a:r>
              <a:rPr lang="de-DE" sz="1600" dirty="0"/>
              <a:t>Tub</a:t>
            </a:r>
            <a:endParaRPr lang="de-DE" dirty="0"/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 rot="16200000">
            <a:off x="1235075" y="1508125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(50)</a:t>
            </a:r>
            <a:r>
              <a:rPr lang="de-DE" sz="1600" b="1" dirty="0" err="1">
                <a:solidFill>
                  <a:srgbClr val="00CE06"/>
                </a:solidFill>
              </a:rPr>
              <a:t>EpoA</a:t>
            </a:r>
            <a:r>
              <a:rPr lang="de-DE" sz="1600" dirty="0"/>
              <a:t> + </a:t>
            </a:r>
            <a:r>
              <a:rPr lang="de-DE" sz="1600" b="1" dirty="0">
                <a:solidFill>
                  <a:schemeClr val="accent2"/>
                </a:solidFill>
              </a:rPr>
              <a:t>(1)</a:t>
            </a:r>
            <a:r>
              <a:rPr lang="de-DE" sz="1600" dirty="0"/>
              <a:t>Tub</a:t>
            </a:r>
            <a:endParaRPr lang="de-DE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944471" y="838200"/>
            <a:ext cx="0" cy="194342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72744" y="838200"/>
            <a:ext cx="0" cy="194342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76820" y="1900837"/>
            <a:ext cx="3168064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76820" y="1246413"/>
            <a:ext cx="3168064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76719" y="4212131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488944" y="4212131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65446" y="5111810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92603" y="4774251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18016" y="4237614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65446" y="6014893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967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TRIO_twoste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32019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981200" y="304800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u="sng"/>
              <a:t>interligand NOE Experiments                                            </a:t>
            </a:r>
            <a:r>
              <a:rPr lang="de-DE" b="1" i="1" u="sng">
                <a:solidFill>
                  <a:schemeClr val="bg1"/>
                </a:solidFill>
              </a:rPr>
              <a:t>.</a:t>
            </a:r>
            <a:endParaRPr lang="de-DE" b="1" i="1" u="sng"/>
          </a:p>
        </p:txBody>
      </p:sp>
      <p:pic>
        <p:nvPicPr>
          <p:cNvPr id="8199" name="Picture 7" descr="inerligEpo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960438"/>
            <a:ext cx="3190875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nerligEpoATb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1400"/>
            <a:ext cx="41148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inerligTb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4389438"/>
            <a:ext cx="3190875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7886701" y="4006850"/>
            <a:ext cx="1543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(50)</a:t>
            </a:r>
            <a:r>
              <a:rPr lang="de-DE" sz="1600" b="1" dirty="0" err="1">
                <a:solidFill>
                  <a:srgbClr val="0070C0"/>
                </a:solidFill>
              </a:rPr>
              <a:t>Tbs</a:t>
            </a:r>
            <a:r>
              <a:rPr lang="de-DE" sz="1600" dirty="0"/>
              <a:t> + </a:t>
            </a:r>
            <a:r>
              <a:rPr lang="de-DE" sz="1600" b="1" dirty="0">
                <a:solidFill>
                  <a:schemeClr val="accent2"/>
                </a:solidFill>
              </a:rPr>
              <a:t>(1)</a:t>
            </a:r>
            <a:r>
              <a:rPr lang="de-DE" sz="1600" dirty="0"/>
              <a:t>Tub</a:t>
            </a:r>
            <a:endParaRPr lang="de-DE" dirty="0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2971800" y="3124201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(50)</a:t>
            </a:r>
            <a:r>
              <a:rPr lang="de-DE" b="1" dirty="0" err="1">
                <a:solidFill>
                  <a:srgbClr val="0070C0"/>
                </a:solidFill>
              </a:rPr>
              <a:t>Tbs</a:t>
            </a:r>
            <a:r>
              <a:rPr lang="de-DE" dirty="0"/>
              <a:t>+</a:t>
            </a:r>
            <a:r>
              <a:rPr lang="de-DE" b="1" dirty="0">
                <a:solidFill>
                  <a:schemeClr val="accent2"/>
                </a:solidFill>
              </a:rPr>
              <a:t>(50)</a:t>
            </a:r>
            <a:r>
              <a:rPr lang="de-DE" b="1" dirty="0" err="1">
                <a:solidFill>
                  <a:srgbClr val="00CE06"/>
                </a:solidFill>
              </a:rPr>
              <a:t>EpoA</a:t>
            </a:r>
            <a:r>
              <a:rPr lang="de-DE" dirty="0"/>
              <a:t>+</a:t>
            </a:r>
            <a:r>
              <a:rPr lang="de-DE" b="1" dirty="0">
                <a:solidFill>
                  <a:schemeClr val="accent2"/>
                </a:solidFill>
              </a:rPr>
              <a:t>(1)</a:t>
            </a:r>
            <a:r>
              <a:rPr lang="de-DE" dirty="0"/>
              <a:t>Tub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 rot="16200000">
            <a:off x="1235075" y="1508125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(50)</a:t>
            </a:r>
            <a:r>
              <a:rPr lang="de-DE" sz="1600" b="1" dirty="0" err="1">
                <a:solidFill>
                  <a:srgbClr val="00CE06"/>
                </a:solidFill>
              </a:rPr>
              <a:t>EpoA</a:t>
            </a:r>
            <a:r>
              <a:rPr lang="de-DE" sz="1600" dirty="0"/>
              <a:t> + </a:t>
            </a:r>
            <a:r>
              <a:rPr lang="de-DE" sz="1600" b="1" dirty="0">
                <a:solidFill>
                  <a:schemeClr val="accent2"/>
                </a:solidFill>
              </a:rPr>
              <a:t>(1)</a:t>
            </a:r>
            <a:r>
              <a:rPr lang="de-DE" sz="1600" dirty="0"/>
              <a:t>Tub</a:t>
            </a:r>
            <a:endParaRPr lang="de-DE" dirty="0"/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2282825" y="6019800"/>
            <a:ext cx="3570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600">
                <a:solidFill>
                  <a:schemeClr val="accent2"/>
                </a:solidFill>
              </a:rPr>
              <a:t>interligand x-peaks, 100-450ms, 900MHz</a:t>
            </a:r>
            <a:endParaRPr lang="de-DE"/>
          </a:p>
        </p:txBody>
      </p:sp>
      <p:cxnSp>
        <p:nvCxnSpPr>
          <p:cNvPr id="3" name="Straight Connector 2"/>
          <p:cNvCxnSpPr/>
          <p:nvPr/>
        </p:nvCxnSpPr>
        <p:spPr>
          <a:xfrm>
            <a:off x="3944471" y="838200"/>
            <a:ext cx="0" cy="194342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72744" y="838200"/>
            <a:ext cx="0" cy="194342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6820" y="1900837"/>
            <a:ext cx="3168064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76820" y="1246413"/>
            <a:ext cx="3168064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200" idx="0"/>
          </p:cNvCxnSpPr>
          <p:nvPr/>
        </p:nvCxnSpPr>
        <p:spPr>
          <a:xfrm flipH="1">
            <a:off x="4105836" y="3581400"/>
            <a:ext cx="8965" cy="234299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536346" y="3581400"/>
            <a:ext cx="7684" cy="234299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25676" y="4773385"/>
            <a:ext cx="394652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25676" y="3957597"/>
            <a:ext cx="394652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876719" y="4212131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488944" y="4212131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65446" y="5111810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92603" y="4774251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318016" y="4237614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965446" y="6014893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421109" y="3581400"/>
            <a:ext cx="0" cy="234299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225676" y="4603307"/>
            <a:ext cx="3946525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225676" y="4157110"/>
            <a:ext cx="3946525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403005" y="3570846"/>
            <a:ext cx="1" cy="2353544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225676" y="5750831"/>
            <a:ext cx="3946525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188654" y="3570846"/>
            <a:ext cx="0" cy="2353544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8200" idx="0"/>
          </p:cNvCxnSpPr>
          <p:nvPr/>
        </p:nvCxnSpPr>
        <p:spPr>
          <a:xfrm>
            <a:off x="3944472" y="2781620"/>
            <a:ext cx="170329" cy="79978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061217" y="2781621"/>
            <a:ext cx="491858" cy="82379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187727" y="4167074"/>
            <a:ext cx="772266" cy="59725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178674" y="4600188"/>
            <a:ext cx="761706" cy="52477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201314" y="5750832"/>
            <a:ext cx="775280" cy="27042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028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TRIO_twoste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32019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981200" y="304800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u="sng"/>
              <a:t>interligand NOE Experiments                                            </a:t>
            </a:r>
            <a:r>
              <a:rPr lang="de-DE" b="1" i="1" u="sng">
                <a:solidFill>
                  <a:schemeClr val="bg1"/>
                </a:solidFill>
              </a:rPr>
              <a:t>.</a:t>
            </a:r>
            <a:endParaRPr lang="de-DE" b="1" i="1" u="sng"/>
          </a:p>
        </p:txBody>
      </p:sp>
      <p:pic>
        <p:nvPicPr>
          <p:cNvPr id="8199" name="Picture 7" descr="inerligEpo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960438"/>
            <a:ext cx="3190875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nerligEpoATb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1400"/>
            <a:ext cx="41148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inerligTb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4389438"/>
            <a:ext cx="3190875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7886701" y="4006850"/>
            <a:ext cx="1543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(50)</a:t>
            </a:r>
            <a:r>
              <a:rPr lang="de-DE" sz="1600" b="1" dirty="0" err="1">
                <a:solidFill>
                  <a:srgbClr val="0070C0"/>
                </a:solidFill>
              </a:rPr>
              <a:t>Tbs</a:t>
            </a:r>
            <a:r>
              <a:rPr lang="de-DE" sz="1600" dirty="0"/>
              <a:t> + </a:t>
            </a:r>
            <a:r>
              <a:rPr lang="de-DE" sz="1600" b="1" dirty="0">
                <a:solidFill>
                  <a:schemeClr val="accent2"/>
                </a:solidFill>
              </a:rPr>
              <a:t>(1)</a:t>
            </a:r>
            <a:r>
              <a:rPr lang="de-DE" sz="1600" dirty="0"/>
              <a:t>Tub</a:t>
            </a:r>
            <a:endParaRPr lang="de-DE" dirty="0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2971800" y="3124201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(50)</a:t>
            </a:r>
            <a:r>
              <a:rPr lang="de-DE" b="1" dirty="0" err="1">
                <a:solidFill>
                  <a:srgbClr val="0070C0"/>
                </a:solidFill>
              </a:rPr>
              <a:t>Tbs</a:t>
            </a:r>
            <a:r>
              <a:rPr lang="de-DE" dirty="0"/>
              <a:t>+</a:t>
            </a:r>
            <a:r>
              <a:rPr lang="de-DE" b="1" dirty="0">
                <a:solidFill>
                  <a:schemeClr val="accent2"/>
                </a:solidFill>
              </a:rPr>
              <a:t>(50)</a:t>
            </a:r>
            <a:r>
              <a:rPr lang="de-DE" b="1" dirty="0" err="1">
                <a:solidFill>
                  <a:srgbClr val="00CE06"/>
                </a:solidFill>
              </a:rPr>
              <a:t>EpoA</a:t>
            </a:r>
            <a:r>
              <a:rPr lang="de-DE" dirty="0"/>
              <a:t>+</a:t>
            </a:r>
            <a:r>
              <a:rPr lang="de-DE" b="1" dirty="0">
                <a:solidFill>
                  <a:schemeClr val="accent2"/>
                </a:solidFill>
              </a:rPr>
              <a:t>(1)</a:t>
            </a:r>
            <a:r>
              <a:rPr lang="de-DE" dirty="0"/>
              <a:t>Tub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 rot="16200000">
            <a:off x="1235075" y="1508125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(50)</a:t>
            </a:r>
            <a:r>
              <a:rPr lang="de-DE" sz="1600" b="1" dirty="0" err="1">
                <a:solidFill>
                  <a:srgbClr val="00CE06"/>
                </a:solidFill>
              </a:rPr>
              <a:t>EpoA</a:t>
            </a:r>
            <a:r>
              <a:rPr lang="de-DE" sz="1600" dirty="0"/>
              <a:t> + </a:t>
            </a:r>
            <a:r>
              <a:rPr lang="de-DE" sz="1600" b="1" dirty="0">
                <a:solidFill>
                  <a:schemeClr val="accent2"/>
                </a:solidFill>
              </a:rPr>
              <a:t>(1)</a:t>
            </a:r>
            <a:r>
              <a:rPr lang="de-DE" sz="1600" dirty="0"/>
              <a:t>Tub</a:t>
            </a:r>
            <a:endParaRPr lang="de-DE" dirty="0"/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2282825" y="6019800"/>
            <a:ext cx="3570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600">
                <a:solidFill>
                  <a:schemeClr val="accent2"/>
                </a:solidFill>
              </a:rPr>
              <a:t>interligand x-peaks, 100-450ms, 900MHz</a:t>
            </a:r>
            <a:endParaRPr lang="de-DE"/>
          </a:p>
        </p:txBody>
      </p:sp>
      <p:cxnSp>
        <p:nvCxnSpPr>
          <p:cNvPr id="3" name="Straight Connector 2"/>
          <p:cNvCxnSpPr/>
          <p:nvPr/>
        </p:nvCxnSpPr>
        <p:spPr>
          <a:xfrm>
            <a:off x="3944471" y="838200"/>
            <a:ext cx="0" cy="194342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72744" y="838200"/>
            <a:ext cx="0" cy="194342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6820" y="1900837"/>
            <a:ext cx="3168064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76820" y="1246413"/>
            <a:ext cx="3168064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200" idx="0"/>
          </p:cNvCxnSpPr>
          <p:nvPr/>
        </p:nvCxnSpPr>
        <p:spPr>
          <a:xfrm flipH="1">
            <a:off x="4105836" y="3581400"/>
            <a:ext cx="8965" cy="234299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536346" y="3581400"/>
            <a:ext cx="7684" cy="234299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25676" y="4773385"/>
            <a:ext cx="394652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25676" y="3957597"/>
            <a:ext cx="394652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876719" y="4212131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488944" y="4212131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65446" y="5111810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92603" y="4774251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318016" y="4237614"/>
            <a:ext cx="0" cy="194342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965446" y="6014893"/>
            <a:ext cx="3168064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421109" y="3581400"/>
            <a:ext cx="0" cy="234299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225676" y="4603307"/>
            <a:ext cx="3946525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225676" y="4157110"/>
            <a:ext cx="3946525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403005" y="3570846"/>
            <a:ext cx="1" cy="2353544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225676" y="5750831"/>
            <a:ext cx="3946525" cy="0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188654" y="3570846"/>
            <a:ext cx="0" cy="2353544"/>
          </a:xfrm>
          <a:prstGeom prst="line">
            <a:avLst/>
          </a:prstGeom>
          <a:ln w="9525">
            <a:solidFill>
              <a:srgbClr val="0070C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8200" idx="0"/>
          </p:cNvCxnSpPr>
          <p:nvPr/>
        </p:nvCxnSpPr>
        <p:spPr>
          <a:xfrm>
            <a:off x="3944472" y="2781620"/>
            <a:ext cx="170329" cy="79978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061217" y="2781621"/>
            <a:ext cx="491858" cy="82379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187727" y="4167074"/>
            <a:ext cx="772266" cy="59725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178674" y="4600188"/>
            <a:ext cx="761706" cy="52477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201314" y="5750832"/>
            <a:ext cx="775280" cy="27042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282825" y="3820563"/>
            <a:ext cx="273270" cy="262551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266369" y="4652138"/>
            <a:ext cx="273270" cy="262551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957637" y="4034330"/>
            <a:ext cx="273270" cy="262551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283075" y="3805834"/>
            <a:ext cx="273270" cy="262551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955908" y="4457688"/>
            <a:ext cx="273270" cy="262551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052019" y="3805833"/>
            <a:ext cx="273270" cy="262551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8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21826E-F392-0D49-936E-92490F4711FA}"/>
              </a:ext>
            </a:extLst>
          </p:cNvPr>
          <p:cNvSpPr txBox="1"/>
          <p:nvPr/>
        </p:nvSpPr>
        <p:spPr>
          <a:xfrm>
            <a:off x="2133600" y="685801"/>
            <a:ext cx="8001000" cy="286232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CZ" sz="3600" b="1" dirty="0">
                <a:cs typeface="Arial" panose="020B0604020202020204" pitchFamily="34" charset="0"/>
              </a:rPr>
              <a:t>NMR hardware</a:t>
            </a:r>
          </a:p>
          <a:p>
            <a:pPr algn="ctr" eaLnBrk="1" hangingPunct="1"/>
            <a:endParaRPr lang="en-US" altLang="en-CZ" sz="3600" b="1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en-US" altLang="en-CZ" dirty="0">
                <a:cs typeface="Arial" panose="020B0604020202020204" pitchFamily="34" charset="0"/>
              </a:rPr>
              <a:t>Magnet</a:t>
            </a:r>
          </a:p>
          <a:p>
            <a:pPr eaLnBrk="1" hangingPunct="1">
              <a:buFontTx/>
              <a:buAutoNum type="arabicParenR"/>
            </a:pPr>
            <a:r>
              <a:rPr lang="en-US" altLang="en-CZ" dirty="0">
                <a:cs typeface="Arial" panose="020B0604020202020204" pitchFamily="34" charset="0"/>
              </a:rPr>
              <a:t>Spectrometer</a:t>
            </a:r>
          </a:p>
          <a:p>
            <a:pPr eaLnBrk="1" hangingPunct="1">
              <a:buFontTx/>
              <a:buAutoNum type="arabicParenR"/>
            </a:pPr>
            <a:r>
              <a:rPr lang="en-US" altLang="en-CZ" dirty="0">
                <a:cs typeface="Arial" panose="020B0604020202020204" pitchFamily="34" charset="0"/>
              </a:rPr>
              <a:t>Control units</a:t>
            </a:r>
          </a:p>
          <a:p>
            <a:pPr algn="ctr" eaLnBrk="1" hangingPunct="1"/>
            <a:endParaRPr lang="en-US" altLang="en-CZ" sz="3600" b="1" dirty="0">
              <a:cs typeface="Arial" panose="020B0604020202020204" pitchFamily="34" charset="0"/>
            </a:endParaRPr>
          </a:p>
        </p:txBody>
      </p:sp>
      <p:pic>
        <p:nvPicPr>
          <p:cNvPr id="21506" name="Picture 2" descr="IMG_1617.jpg">
            <a:extLst>
              <a:ext uri="{FF2B5EF4-FFF2-40B4-BE49-F238E27FC236}">
                <a16:creationId xmlns:a16="http://schemas.microsoft.com/office/drawing/2014/main" id="{BEBFFFFA-2B31-1D4E-B044-09D2F2F5B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1981" r="14655" b="6012"/>
          <a:stretch>
            <a:fillRect/>
          </a:stretch>
        </p:blipFill>
        <p:spPr bwMode="auto">
          <a:xfrm>
            <a:off x="6064250" y="2651126"/>
            <a:ext cx="38417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06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Pc240013">
            <a:extLst>
              <a:ext uri="{FF2B5EF4-FFF2-40B4-BE49-F238E27FC236}">
                <a16:creationId xmlns:a16="http://schemas.microsoft.com/office/drawing/2014/main" id="{0E142DDF-5102-A749-99E4-589F3C9F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9352"/>
          <a:stretch>
            <a:fillRect/>
          </a:stretch>
        </p:blipFill>
        <p:spPr bwMode="auto">
          <a:xfrm>
            <a:off x="1752600" y="1981200"/>
            <a:ext cx="44196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Pc240009">
            <a:extLst>
              <a:ext uri="{FF2B5EF4-FFF2-40B4-BE49-F238E27FC236}">
                <a16:creationId xmlns:a16="http://schemas.microsoft.com/office/drawing/2014/main" id="{A6AA82A1-831D-644D-8C68-AFF80F10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/>
          <a:stretch>
            <a:fillRect/>
          </a:stretch>
        </p:blipFill>
        <p:spPr bwMode="auto">
          <a:xfrm>
            <a:off x="6019800" y="152400"/>
            <a:ext cx="45212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5">
            <a:extLst>
              <a:ext uri="{FF2B5EF4-FFF2-40B4-BE49-F238E27FC236}">
                <a16:creationId xmlns:a16="http://schemas.microsoft.com/office/drawing/2014/main" id="{84135572-EB74-1D4B-AB1D-D7FB004BD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33400"/>
            <a:ext cx="403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NMR spectrometer</a:t>
            </a:r>
            <a:endParaRPr lang="cs-CZ" b="1" i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4568" name="Text Box 8">
            <a:extLst>
              <a:ext uri="{FF2B5EF4-FFF2-40B4-BE49-F238E27FC236}">
                <a16:creationId xmlns:a16="http://schemas.microsoft.com/office/drawing/2014/main" id="{9380BD97-5896-1C44-ACB5-8E204BE5C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648200"/>
            <a:ext cx="4038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Z" sz="1800" dirty="0">
                <a:solidFill>
                  <a:schemeClr val="accent2"/>
                </a:solidFill>
              </a:rPr>
              <a:t>Earth’s Magnetic Field </a:t>
            </a:r>
            <a:endParaRPr lang="en-US" altLang="en-CZ" sz="1800" dirty="0"/>
          </a:p>
          <a:p>
            <a:pPr algn="ctr" eaLnBrk="1" hangingPunct="1">
              <a:spcBef>
                <a:spcPct val="50000"/>
              </a:spcBef>
            </a:pPr>
            <a:r>
              <a:rPr lang="en-US" altLang="en-CZ" sz="1800" dirty="0"/>
              <a:t>~ 50</a:t>
            </a:r>
            <a:r>
              <a:rPr lang="en-US" altLang="en-CZ" sz="1800" dirty="0">
                <a:latin typeface="Symbol" pitchFamily="2" charset="2"/>
              </a:rPr>
              <a:t>m</a:t>
            </a:r>
            <a:r>
              <a:rPr lang="en-US" altLang="en-CZ" sz="1800" dirty="0"/>
              <a:t>T</a:t>
            </a:r>
            <a:endParaRPr lang="cs-CZ" altLang="en-CZ" sz="1800" dirty="0"/>
          </a:p>
        </p:txBody>
      </p:sp>
    </p:spTree>
    <p:extLst>
      <p:ext uri="{BB962C8B-B14F-4D97-AF65-F5344CB8AC3E}">
        <p14:creationId xmlns:p14="http://schemas.microsoft.com/office/powerpoint/2010/main" val="3844725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solenoid.gif">
            <a:extLst>
              <a:ext uri="{FF2B5EF4-FFF2-40B4-BE49-F238E27FC236}">
                <a16:creationId xmlns:a16="http://schemas.microsoft.com/office/drawing/2014/main" id="{A0D27666-A52D-D14E-BBE7-3F4D7E7F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33" y="259151"/>
            <a:ext cx="57023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1F34F9-4B67-C644-BEDA-1065BBE0E3D6}"/>
              </a:ext>
            </a:extLst>
          </p:cNvPr>
          <p:cNvSpPr txBox="1"/>
          <p:nvPr/>
        </p:nvSpPr>
        <p:spPr>
          <a:xfrm>
            <a:off x="230199" y="259151"/>
            <a:ext cx="1034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b="1" dirty="0">
                <a:solidFill>
                  <a:srgbClr val="FF0000"/>
                </a:solidFill>
              </a:rPr>
              <a:t>Ampere’s law &amp; solenoid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406912C-717C-964E-86F1-B1D4700EC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99" y="3868065"/>
            <a:ext cx="84582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b="1" dirty="0"/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</a:rPr>
              <a:t>Magnet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dirty="0"/>
              <a:t> superconducting solenoids immersed into He bath</a:t>
            </a:r>
            <a:endParaRPr lang="en-US" dirty="0">
              <a:cs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dirty="0">
                <a:cs typeface="Arial" charset="0"/>
              </a:rPr>
              <a:t> He-bath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~4 K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further improved to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~2.1 K </a:t>
            </a:r>
            <a:r>
              <a:rPr lang="en-US" dirty="0">
                <a:cs typeface="Arial" charset="0"/>
              </a:rPr>
              <a:t>with J-T pump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dirty="0">
                <a:cs typeface="Arial" charset="0"/>
              </a:rPr>
              <a:t> field strength 25-28 Tesla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dirty="0">
                <a:cs typeface="Arial" charset="0"/>
              </a:rPr>
              <a:t> </a:t>
            </a:r>
            <a:r>
              <a:rPr lang="en-US" dirty="0"/>
              <a:t>(</a:t>
            </a:r>
            <a:r>
              <a:rPr lang="en-US" dirty="0" err="1"/>
              <a:t>Nb</a:t>
            </a:r>
            <a:r>
              <a:rPr lang="en-US" dirty="0"/>
              <a:t>, Ta)</a:t>
            </a:r>
            <a:r>
              <a:rPr lang="en-US" baseline="-25000" dirty="0"/>
              <a:t>3</a:t>
            </a:r>
            <a:r>
              <a:rPr lang="en-US" dirty="0"/>
              <a:t>Sn superconductor of </a:t>
            </a:r>
            <a:r>
              <a:rPr lang="en-US" dirty="0">
                <a:cs typeface="Arial" charset="0"/>
              </a:rPr>
              <a:t>0.81 mm with ~271 filaments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dirty="0">
                <a:cs typeface="Arial" charset="0"/>
              </a:rPr>
              <a:t>   buried in OFHC copper matrix</a:t>
            </a:r>
            <a:endParaRPr lang="cs-CZ" dirty="0">
              <a:cs typeface="Arial" charset="0"/>
            </a:endParaRPr>
          </a:p>
          <a:p>
            <a:pPr marL="285750" indent="-285750">
              <a:lnSpc>
                <a:spcPct val="50000"/>
              </a:lnSpc>
              <a:spcBef>
                <a:spcPct val="50000"/>
              </a:spcBef>
              <a:buFontTx/>
              <a:buChar char="-"/>
              <a:defRPr/>
            </a:pPr>
            <a:endParaRPr lang="cs-CZ" dirty="0"/>
          </a:p>
          <a:p>
            <a:pPr>
              <a:spcBef>
                <a:spcPct val="50000"/>
              </a:spcBef>
              <a:defRPr/>
            </a:pPr>
            <a:endParaRPr lang="en-US" dirty="0"/>
          </a:p>
          <a:p>
            <a:pPr>
              <a:spcBef>
                <a:spcPct val="50000"/>
              </a:spcBef>
              <a:defRPr/>
            </a:pPr>
            <a:endParaRPr lang="cs-CZ" dirty="0"/>
          </a:p>
        </p:txBody>
      </p:sp>
      <p:pic>
        <p:nvPicPr>
          <p:cNvPr id="5" name="Picture 4" descr="wirestrain">
            <a:extLst>
              <a:ext uri="{FF2B5EF4-FFF2-40B4-BE49-F238E27FC236}">
                <a16:creationId xmlns:a16="http://schemas.microsoft.com/office/drawing/2014/main" id="{8A8A602B-1FEC-5542-AF15-0572BBBC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19" y="3967358"/>
            <a:ext cx="2474253" cy="24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4a02f3">
            <a:extLst>
              <a:ext uri="{FF2B5EF4-FFF2-40B4-BE49-F238E27FC236}">
                <a16:creationId xmlns:a16="http://schemas.microsoft.com/office/drawing/2014/main" id="{CB27D523-4391-C740-BC0D-74DACC44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1"/>
          <a:stretch>
            <a:fillRect/>
          </a:stretch>
        </p:blipFill>
        <p:spPr bwMode="auto">
          <a:xfrm>
            <a:off x="6848682" y="3976753"/>
            <a:ext cx="23574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516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500px-20T_superconducting_magnet.png">
            <a:extLst>
              <a:ext uri="{FF2B5EF4-FFF2-40B4-BE49-F238E27FC236}">
                <a16:creationId xmlns:a16="http://schemas.microsoft.com/office/drawing/2014/main" id="{5CE62331-B630-3442-B73D-1B06834C6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40973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fig6">
            <a:extLst>
              <a:ext uri="{FF2B5EF4-FFF2-40B4-BE49-F238E27FC236}">
                <a16:creationId xmlns:a16="http://schemas.microsoft.com/office/drawing/2014/main" id="{9D297A42-1AC6-1647-8CE4-4599CC3F9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23363"/>
          <a:stretch>
            <a:fillRect/>
          </a:stretch>
        </p:blipFill>
        <p:spPr bwMode="auto">
          <a:xfrm>
            <a:off x="2438400" y="152401"/>
            <a:ext cx="26670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1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2367</Words>
  <Application>Microsoft Macintosh PowerPoint</Application>
  <PresentationFormat>Widescreen</PresentationFormat>
  <Paragraphs>467</Paragraphs>
  <Slides>52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ＭＳ ゴシック</vt:lpstr>
      <vt:lpstr>Arial</vt:lpstr>
      <vt:lpstr>Arial Narrow</vt:lpstr>
      <vt:lpstr>AvantGarde Bk BT</vt:lpstr>
      <vt:lpstr>Calibri</vt:lpstr>
      <vt:lpstr>Calibri Light</vt:lpstr>
      <vt:lpstr>Symbol</vt:lpstr>
      <vt:lpstr>Times New Roman</vt:lpstr>
      <vt:lpstr>Office Theme</vt:lpstr>
      <vt:lpstr>ISIS/Draw Sketch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Interaction of Nrd1-CID with C-terminal domain (CTD) NMR Titration -  15N enriched CID + unlabeled CTD-Ser5P in n-steps, n=6 in our case   -  peaks corresponding to the interacting residues of CID change     their chemical shift (position in the spectrum)   =&gt; interaction surface, binding constant, stoichiometry</vt:lpstr>
      <vt:lpstr>Nrd1 CID interaction surface – CID residues experiencing the largest chemical shift variations upon the interaction with 5-phospho-Ser CTD shown in blue with side-chains in stick representation</vt:lpstr>
      <vt:lpstr>PowerPoint Presentation</vt:lpstr>
      <vt:lpstr>PowerPoint Presentation</vt:lpstr>
      <vt:lpstr>Transferred-NOE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Karel Kubíček</dc:creator>
  <cp:lastModifiedBy>Karel Kubíček</cp:lastModifiedBy>
  <cp:revision>167</cp:revision>
  <dcterms:created xsi:type="dcterms:W3CDTF">2020-04-15T08:55:52Z</dcterms:created>
  <dcterms:modified xsi:type="dcterms:W3CDTF">2020-04-23T15:13:13Z</dcterms:modified>
</cp:coreProperties>
</file>