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1" r:id="rId2"/>
    <p:sldId id="432" r:id="rId3"/>
    <p:sldId id="433" r:id="rId4"/>
    <p:sldId id="434" r:id="rId5"/>
    <p:sldId id="435" r:id="rId6"/>
    <p:sldId id="436" r:id="rId7"/>
    <p:sldId id="455" r:id="rId8"/>
    <p:sldId id="452" r:id="rId9"/>
    <p:sldId id="453" r:id="rId10"/>
    <p:sldId id="456" r:id="rId11"/>
    <p:sldId id="454" r:id="rId12"/>
    <p:sldId id="437" r:id="rId13"/>
    <p:sldId id="442" r:id="rId14"/>
    <p:sldId id="457" r:id="rId15"/>
    <p:sldId id="458" r:id="rId16"/>
    <p:sldId id="459" r:id="rId17"/>
    <p:sldId id="460" r:id="rId18"/>
    <p:sldId id="464" r:id="rId19"/>
    <p:sldId id="465" r:id="rId20"/>
    <p:sldId id="461" r:id="rId21"/>
    <p:sldId id="463" r:id="rId22"/>
    <p:sldId id="443" r:id="rId23"/>
    <p:sldId id="448" r:id="rId2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96" d="100"/>
          <a:sy n="96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04.03.2020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54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04.03.2020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61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8352B-13C8-4ADF-88CC-47CAF301959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6BBD0C-A45F-4FFC-B911-01D1F69A41E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7C42D-08B3-485C-B6D7-78E6963040A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8871E-3B05-4B7E-B106-9E4D9F9D426F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C8FEB-6392-487A-B9C4-AFDC06193EF8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B35D98-9743-4BF6-B149-ECCA935B8A9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AC332-F370-4EC3-B4BC-B426FD33603C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AC332-F370-4EC3-B4BC-B426FD33603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60BF4-F842-4D0E-A41D-37603359FCAA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CAF77-33A0-48A5-8D4B-D0AC6DD39B9E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0329F7-AC3F-4281-A181-9F7F301C32D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AE539-F5DA-4384-B4E4-E5B809CDD23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5D7EF-B4B0-41EA-B6BA-83DD6B7C63B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61C81-90D3-4B9D-8E71-F59F0EE2102A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70031-5F0E-4004-AA6E-6803ECFB6DF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B0767-CCB9-45D2-A0C9-5EF860184FD2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8352B-13C8-4ADF-88CC-47CAF3019598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05 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- DNA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academic.pgcc.edu/%7Ekroberts/Lecture/Chapter%207/07-21_PointMutations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7920880" cy="594791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5536" y="188640"/>
            <a:ext cx="6117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Impacts of point mutations </a:t>
            </a:r>
            <a:br>
              <a:rPr lang="en-GB" b="1" dirty="0"/>
            </a:br>
            <a:r>
              <a:rPr lang="en-GB" b="1" dirty="0">
                <a:sym typeface="Wingdings" pitchFamily="2" charset="2"/>
              </a:rPr>
              <a:t> (a) silent, (b) </a:t>
            </a:r>
            <a:r>
              <a:rPr lang="en-GB" b="1" dirty="0" err="1">
                <a:sym typeface="Wingdings" pitchFamily="2" charset="2"/>
              </a:rPr>
              <a:t>missense</a:t>
            </a:r>
            <a:r>
              <a:rPr lang="en-GB" b="1" dirty="0">
                <a:sym typeface="Wingdings" pitchFamily="2" charset="2"/>
              </a:rPr>
              <a:t>, (c) nonsense, (d) </a:t>
            </a:r>
            <a:r>
              <a:rPr lang="en-GB" b="1" dirty="0" err="1">
                <a:sym typeface="Wingdings" pitchFamily="2" charset="2"/>
              </a:rPr>
              <a:t>frameshift</a:t>
            </a:r>
            <a:endParaRPr lang="en-GB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 cstate="print"/>
          <a:srcRect t="40443"/>
          <a:stretch>
            <a:fillRect/>
          </a:stretch>
        </p:blipFill>
        <p:spPr bwMode="auto">
          <a:xfrm>
            <a:off x="4600575" y="838200"/>
            <a:ext cx="44672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 t="4494" b="60410"/>
          <a:stretch>
            <a:fillRect/>
          </a:stretch>
        </p:blipFill>
        <p:spPr bwMode="auto">
          <a:xfrm>
            <a:off x="76200" y="838200"/>
            <a:ext cx="44958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Large – chromosomal mutations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667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rgbClr val="FF0000"/>
                </a:solidFill>
              </a:rPr>
              <a:t>PHYSICAL FACTORS</a:t>
            </a:r>
            <a:endParaRPr lang="cs-CZ" sz="2400" b="1" dirty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Ioni</a:t>
            </a:r>
            <a:r>
              <a:rPr lang="cs-CZ" sz="2400" b="1" dirty="0" err="1">
                <a:solidFill>
                  <a:schemeClr val="tx2"/>
                </a:solidFill>
              </a:rPr>
              <a:t>zating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radiation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direct</a:t>
            </a:r>
            <a:r>
              <a:rPr lang="cs-CZ" sz="2400" dirty="0"/>
              <a:t> </a:t>
            </a:r>
            <a:r>
              <a:rPr lang="cs-CZ" sz="2400" dirty="0" err="1"/>
              <a:t>interaction</a:t>
            </a:r>
            <a:r>
              <a:rPr lang="en-GB" sz="2400" dirty="0"/>
              <a:t>s with NA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dirty="0"/>
              <a:t>	- interactions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GB" sz="2400" dirty="0">
                <a:sym typeface="Wingdings" pitchFamily="2" charset="2"/>
              </a:rPr>
              <a:t> formation of </a:t>
            </a:r>
            <a:r>
              <a:rPr lang="en-US" sz="2400" dirty="0"/>
              <a:t>OH* </a:t>
            </a:r>
            <a:br>
              <a:rPr lang="en-US" sz="2400" dirty="0"/>
            </a:br>
            <a:r>
              <a:rPr lang="en-US" sz="2400" dirty="0"/>
              <a:t>		(and other oxygen radical species – ROS)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400" i="1" dirty="0">
                <a:sym typeface="Wingdings" pitchFamily="2" charset="2"/>
              </a:rPr>
              <a:t>	</a:t>
            </a:r>
            <a:r>
              <a:rPr lang="en-US" sz="2400" i="1" dirty="0"/>
              <a:t> Various impacts on bases and strands</a:t>
            </a:r>
            <a:endParaRPr lang="cs-CZ" sz="2400" i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>
                <a:solidFill>
                  <a:schemeClr val="tx2"/>
                </a:solidFill>
              </a:rPr>
              <a:t>UV </a:t>
            </a:r>
            <a:r>
              <a:rPr lang="cs-CZ" sz="2400" b="1" dirty="0" err="1">
                <a:solidFill>
                  <a:schemeClr val="tx2"/>
                </a:solidFill>
              </a:rPr>
              <a:t>radiation</a:t>
            </a:r>
            <a:endParaRPr lang="cs-CZ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/>
              <a:t>	- </a:t>
            </a:r>
            <a:r>
              <a:rPr lang="cs-CZ" sz="2400" dirty="0" err="1"/>
              <a:t>interaction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aromatic</a:t>
            </a:r>
            <a:r>
              <a:rPr lang="cs-CZ" sz="2400" dirty="0"/>
              <a:t> </a:t>
            </a:r>
            <a:r>
              <a:rPr lang="cs-CZ" sz="2400" dirty="0" err="1"/>
              <a:t>cycles</a:t>
            </a:r>
            <a:r>
              <a:rPr lang="cs-CZ" sz="2400" dirty="0"/>
              <a:t> (</a:t>
            </a:r>
            <a:r>
              <a:rPr lang="cs-CZ" sz="2400" dirty="0" err="1"/>
              <a:t>bases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cs-CZ" sz="2400" dirty="0">
                <a:sym typeface="Wingdings" pitchFamily="2" charset="2"/>
              </a:rPr>
              <a:t>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cs-CZ" sz="2400" dirty="0"/>
              <a:t>base </a:t>
            </a:r>
            <a:r>
              <a:rPr lang="cs-CZ" sz="2400" dirty="0" err="1"/>
              <a:t>dimerization</a:t>
            </a:r>
            <a:r>
              <a:rPr lang="cs-CZ" sz="2400" dirty="0"/>
              <a:t> (T=T)</a:t>
            </a: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are the agents inducing mutations? MUTAGENS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20200" cy="685800"/>
          </a:xfrm>
        </p:spPr>
        <p:txBody>
          <a:bodyPr/>
          <a:lstStyle/>
          <a:p>
            <a:pPr eaLnBrk="1" hangingPunct="1"/>
            <a:r>
              <a:rPr lang="cs-CZ" dirty="0" err="1">
                <a:solidFill>
                  <a:schemeClr val="tx1"/>
                </a:solidFill>
              </a:rPr>
              <a:t>Ionizing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radiation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effects on DNA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CE"/>
              </a:clrFrom>
              <a:clrTo>
                <a:srgbClr val="FFFB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844824"/>
            <a:ext cx="52578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73" r="67500" b="14583"/>
          <a:stretch>
            <a:fillRect/>
          </a:stretch>
        </p:blipFill>
        <p:spPr bwMode="auto">
          <a:xfrm>
            <a:off x="0" y="980728"/>
            <a:ext cx="3941062" cy="508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16" y="1148680"/>
            <a:ext cx="8591872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rgbClr val="FF0000"/>
                </a:solidFill>
              </a:rPr>
              <a:t>CHEMICALS</a:t>
            </a:r>
            <a:endParaRPr lang="cs-CZ" sz="2400" b="1" dirty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1</a:t>
            </a:r>
            <a:r>
              <a:rPr lang="en-GB" sz="2400" b="1" dirty="0">
                <a:solidFill>
                  <a:schemeClr val="tx2"/>
                </a:solidFill>
              </a:rPr>
              <a:t>) Small </a:t>
            </a:r>
            <a:r>
              <a:rPr lang="en-GB" sz="2400" b="1" dirty="0" err="1">
                <a:solidFill>
                  <a:schemeClr val="tx2"/>
                </a:solidFill>
              </a:rPr>
              <a:t>electrophilic</a:t>
            </a:r>
            <a:r>
              <a:rPr lang="en-GB" sz="2400" b="1" dirty="0">
                <a:solidFill>
                  <a:schemeClr val="tx2"/>
                </a:solidFill>
              </a:rPr>
              <a:t> molecules </a:t>
            </a:r>
            <a:br>
              <a:rPr lang="en-US" sz="2400" b="1" dirty="0"/>
            </a:br>
            <a:r>
              <a:rPr lang="en-US" sz="2400" dirty="0"/>
              <a:t>	(attracted by </a:t>
            </a:r>
            <a:r>
              <a:rPr lang="en-US" sz="2400" dirty="0" err="1"/>
              <a:t>nucleophilic</a:t>
            </a:r>
            <a:r>
              <a:rPr lang="en-US" sz="2400" dirty="0"/>
              <a:t>/basic sites … e.g. in DNA) </a:t>
            </a:r>
            <a:br>
              <a:rPr lang="cs-CZ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2) Other reactive molecules </a:t>
            </a:r>
            <a:br>
              <a:rPr lang="en-US" sz="2400" b="1" dirty="0"/>
            </a:br>
            <a:r>
              <a:rPr lang="en-US" sz="2400" b="1" dirty="0"/>
              <a:t>	</a:t>
            </a:r>
            <a:r>
              <a:rPr lang="cs-CZ" sz="2400" dirty="0"/>
              <a:t>* </a:t>
            </a:r>
            <a:r>
              <a:rPr lang="en-US" sz="2400" dirty="0" err="1"/>
              <a:t>alkylating</a:t>
            </a:r>
            <a:r>
              <a:rPr lang="en-US" sz="2400" dirty="0"/>
              <a:t> and </a:t>
            </a:r>
            <a:r>
              <a:rPr lang="en-US" sz="2400" dirty="0" err="1"/>
              <a:t>arylating</a:t>
            </a:r>
            <a:r>
              <a:rPr lang="en-US" sz="2400" dirty="0"/>
              <a:t> agents – covalent adducts</a:t>
            </a:r>
            <a:br>
              <a:rPr lang="cs-CZ" sz="2400" dirty="0"/>
            </a:br>
            <a:r>
              <a:rPr lang="cs-CZ" sz="2400" dirty="0"/>
              <a:t>	* </a:t>
            </a:r>
            <a:r>
              <a:rPr lang="cs-CZ" sz="2400" dirty="0" err="1"/>
              <a:t>specifically</a:t>
            </a:r>
            <a:r>
              <a:rPr lang="cs-CZ" sz="2400" dirty="0"/>
              <a:t> </a:t>
            </a:r>
            <a:r>
              <a:rPr lang="cs-CZ" sz="2400" dirty="0" err="1"/>
              <a:t>intercalating</a:t>
            </a:r>
            <a:r>
              <a:rPr lang="cs-CZ" sz="2400" dirty="0"/>
              <a:t> </a:t>
            </a:r>
            <a:r>
              <a:rPr lang="cs-CZ" sz="2400" dirty="0" err="1"/>
              <a:t>agents</a:t>
            </a:r>
            <a:br>
              <a:rPr lang="cs-CZ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chemeClr val="tx2"/>
                </a:solidFill>
              </a:rPr>
              <a:t>3</a:t>
            </a:r>
            <a:r>
              <a:rPr lang="en-GB" sz="2400" b="1" dirty="0">
                <a:solidFill>
                  <a:schemeClr val="tx2"/>
                </a:solidFill>
              </a:rPr>
              <a:t>)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</a:rPr>
              <a:t>Base </a:t>
            </a:r>
            <a:r>
              <a:rPr lang="en-GB" sz="2400" b="1" dirty="0" err="1">
                <a:solidFill>
                  <a:schemeClr val="tx2"/>
                </a:solidFill>
              </a:rPr>
              <a:t>analogs</a:t>
            </a:r>
            <a:endParaRPr lang="en-GB" sz="24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	inserted during replication instead of nucleotides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 dirty="0"/>
              <a:t>Some compounds may require </a:t>
            </a:r>
            <a:r>
              <a:rPr lang="en-GB" sz="2400" i="1" dirty="0">
                <a:solidFill>
                  <a:schemeClr val="tx2"/>
                </a:solidFill>
              </a:rPr>
              <a:t>“activation” </a:t>
            </a:r>
            <a:r>
              <a:rPr lang="en-GB" sz="2400" i="1" dirty="0"/>
              <a:t>by metabolism</a:t>
            </a:r>
            <a:br>
              <a:rPr lang="en-GB" sz="2400" i="1" dirty="0"/>
            </a:br>
            <a:r>
              <a:rPr lang="en-GB" sz="2400" i="1" dirty="0">
                <a:sym typeface="Wingdings" pitchFamily="2" charset="2"/>
              </a:rPr>
              <a:t>pro-mutagen (pro-carcinogen)  mutagen (carcinogen)</a:t>
            </a:r>
            <a:endParaRPr lang="cs-CZ" sz="2000" i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are the agents inducing mutations? MUTAGENS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>
                <a:solidFill>
                  <a:schemeClr val="tx2"/>
                </a:solidFill>
              </a:rPr>
              <a:t>HNO</a:t>
            </a:r>
            <a:r>
              <a:rPr lang="cs-CZ" sz="2000" b="1" baseline="-25000" dirty="0">
                <a:solidFill>
                  <a:schemeClr val="tx2"/>
                </a:solidFill>
              </a:rPr>
              <a:t>2</a:t>
            </a:r>
            <a:r>
              <a:rPr lang="cs-CZ" sz="2000" b="1" dirty="0">
                <a:solidFill>
                  <a:schemeClr val="tx2"/>
                </a:solidFill>
              </a:rPr>
              <a:t>, HSO</a:t>
            </a:r>
            <a:r>
              <a:rPr lang="cs-CZ" sz="2000" b="1" baseline="-25000" dirty="0">
                <a:solidFill>
                  <a:schemeClr val="tx2"/>
                </a:solidFill>
              </a:rPr>
              <a:t>3</a:t>
            </a:r>
            <a:r>
              <a:rPr lang="cs-CZ" sz="2000" b="1" baseline="30000" dirty="0">
                <a:solidFill>
                  <a:schemeClr val="tx2"/>
                </a:solidFill>
              </a:rPr>
              <a:t>-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cs-CZ" sz="2000" b="1" dirty="0">
                <a:solidFill>
                  <a:schemeClr val="tx2"/>
                </a:solidFill>
              </a:rPr>
              <a:t>Hydroxylamine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GB" sz="2000" b="1" dirty="0">
                <a:solidFill>
                  <a:schemeClr val="tx2"/>
                </a:solidFill>
              </a:rPr>
              <a:t>(HO-NH2)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cs-CZ" sz="2000" b="1" dirty="0" err="1">
                <a:solidFill>
                  <a:schemeClr val="tx2"/>
                </a:solidFill>
              </a:rPr>
              <a:t>Methoxyamine</a:t>
            </a:r>
            <a:r>
              <a:rPr lang="en-GB" sz="2000" b="1" dirty="0">
                <a:solidFill>
                  <a:schemeClr val="tx2"/>
                </a:solidFill>
              </a:rPr>
              <a:t> (CH3-O-NH2)</a:t>
            </a:r>
            <a:endParaRPr lang="en-US" sz="2000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2000" dirty="0">
              <a:sym typeface="Wingdings" pitchFamily="2" charset="2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Example: oxidation </a:t>
            </a:r>
            <a:r>
              <a:rPr lang="cs-CZ" sz="2000" dirty="0">
                <a:sym typeface="Wingdings" pitchFamily="2" charset="2"/>
              </a:rPr>
              <a:t>(</a:t>
            </a:r>
            <a:r>
              <a:rPr lang="en-GB" sz="2000" dirty="0">
                <a:solidFill>
                  <a:srgbClr val="FF0000"/>
                </a:solidFill>
                <a:sym typeface="Wingdings" pitchFamily="2" charset="2"/>
              </a:rPr>
              <a:t>deamination</a:t>
            </a:r>
            <a:r>
              <a:rPr lang="cs-CZ" sz="2000" dirty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GB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br>
              <a:rPr lang="en-GB" sz="2000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CG to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TA shift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800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3"/>
          <a:stretch>
            <a:fillRect/>
          </a:stretch>
        </p:blipFill>
        <p:spPr bwMode="auto">
          <a:xfrm>
            <a:off x="371015" y="3356992"/>
            <a:ext cx="84716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Small molecules 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800" dirty="0" err="1">
                <a:solidFill>
                  <a:schemeClr val="tx1"/>
                </a:solidFill>
                <a:sym typeface="Wingdings" pitchFamily="2" charset="2"/>
              </a:rPr>
              <a:t>deamination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 of bases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/>
              <a:t>Covalent</a:t>
            </a:r>
            <a:r>
              <a:rPr lang="cs-CZ" sz="2000" b="1" dirty="0"/>
              <a:t> </a:t>
            </a:r>
            <a:r>
              <a:rPr lang="cs-CZ" sz="2000" b="1" dirty="0" err="1"/>
              <a:t>binding</a:t>
            </a:r>
            <a:r>
              <a:rPr lang="cs-CZ" sz="2000" b="1" dirty="0"/>
              <a:t> to NA </a:t>
            </a:r>
            <a:r>
              <a:rPr lang="cs-CZ" sz="2000" dirty="0"/>
              <a:t>(</a:t>
            </a:r>
            <a:r>
              <a:rPr lang="cs-CZ" sz="2000" dirty="0" err="1"/>
              <a:t>alkylation</a:t>
            </a:r>
            <a:r>
              <a:rPr lang="cs-CZ" sz="2000" dirty="0"/>
              <a:t> of </a:t>
            </a:r>
            <a:r>
              <a:rPr lang="cs-CZ" sz="2000" dirty="0" err="1"/>
              <a:t>bases</a:t>
            </a:r>
            <a:r>
              <a:rPr lang="cs-CZ" sz="2000" dirty="0"/>
              <a:t>, </a:t>
            </a:r>
            <a:r>
              <a:rPr lang="cs-CZ" sz="2000" dirty="0" err="1"/>
              <a:t>crosslinks</a:t>
            </a:r>
            <a:r>
              <a:rPr lang="cs-CZ" sz="2000" dirty="0"/>
              <a:t> in </a:t>
            </a:r>
            <a:r>
              <a:rPr lang="cs-CZ" sz="2000" dirty="0" err="1"/>
              <a:t>dsDNA</a:t>
            </a:r>
            <a:r>
              <a:rPr lang="cs-CZ" sz="20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err="1">
                <a:solidFill>
                  <a:schemeClr val="tx2"/>
                </a:solidFill>
              </a:rPr>
              <a:t>Alkylsulphates</a:t>
            </a:r>
            <a:r>
              <a:rPr lang="cs-CZ" sz="2000" b="1" dirty="0">
                <a:solidFill>
                  <a:schemeClr val="tx2"/>
                </a:solidFill>
              </a:rPr>
              <a:t>, </a:t>
            </a:r>
            <a:r>
              <a:rPr lang="en-GB" sz="2000" b="1" dirty="0">
                <a:solidFill>
                  <a:schemeClr val="tx2"/>
                </a:solidFill>
              </a:rPr>
              <a:t>Nitro-urea, </a:t>
            </a:r>
            <a:r>
              <a:rPr lang="cs-CZ" sz="2000" b="1" dirty="0">
                <a:solidFill>
                  <a:schemeClr val="tx2"/>
                </a:solidFill>
              </a:rPr>
              <a:t>N-</a:t>
            </a:r>
            <a:r>
              <a:rPr lang="cs-CZ" sz="2000" b="1" dirty="0" err="1">
                <a:solidFill>
                  <a:schemeClr val="tx2"/>
                </a:solidFill>
              </a:rPr>
              <a:t>nitroso</a:t>
            </a:r>
            <a:r>
              <a:rPr lang="cs-CZ" sz="2000" b="1" dirty="0">
                <a:solidFill>
                  <a:schemeClr val="tx2"/>
                </a:solidFill>
              </a:rPr>
              <a:t>-</a:t>
            </a:r>
            <a:r>
              <a:rPr lang="cs-CZ" sz="2000" b="1" dirty="0" err="1">
                <a:solidFill>
                  <a:schemeClr val="tx2"/>
                </a:solidFill>
              </a:rPr>
              <a:t>alkyles</a:t>
            </a:r>
            <a:r>
              <a:rPr lang="cs-CZ" sz="2000" b="1" dirty="0">
                <a:solidFill>
                  <a:schemeClr val="tx2"/>
                </a:solidFill>
              </a:rPr>
              <a:t>, cis-</a:t>
            </a:r>
            <a:r>
              <a:rPr lang="cs-CZ" sz="2000" b="1" dirty="0" err="1">
                <a:solidFill>
                  <a:schemeClr val="tx2"/>
                </a:solidFill>
              </a:rPr>
              <a:t>platinum</a:t>
            </a:r>
            <a:br>
              <a:rPr lang="cs-CZ" sz="2000" b="1" dirty="0">
                <a:solidFill>
                  <a:schemeClr val="tx2"/>
                </a:solidFill>
              </a:rPr>
            </a:br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9172" t="26097" r="8281"/>
          <a:stretch>
            <a:fillRect/>
          </a:stretch>
        </p:blipFill>
        <p:spPr bwMode="auto">
          <a:xfrm>
            <a:off x="2555776" y="2337593"/>
            <a:ext cx="64770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 b="15428"/>
          <a:stretch>
            <a:fillRect/>
          </a:stretch>
        </p:blipFill>
        <p:spPr bwMode="auto">
          <a:xfrm>
            <a:off x="323528" y="2567558"/>
            <a:ext cx="1447800" cy="7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6956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95536" y="2204864"/>
            <a:ext cx="121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cisplatin</a:t>
            </a:r>
            <a:endParaRPr lang="cs-CZ" dirty="0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251520" y="3501008"/>
            <a:ext cx="246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r>
              <a:rPr lang="cs-CZ" dirty="0" err="1"/>
              <a:t>yclophosphamide</a:t>
            </a:r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ALKYL</a:t>
            </a:r>
            <a:r>
              <a:rPr lang="en-GB" sz="2800" dirty="0" err="1">
                <a:solidFill>
                  <a:schemeClr val="tx1"/>
                </a:solidFill>
              </a:rPr>
              <a:t>ating</a:t>
            </a:r>
            <a:r>
              <a:rPr lang="en-GB" sz="2800" dirty="0">
                <a:solidFill>
                  <a:schemeClr val="tx1"/>
                </a:solidFill>
              </a:rPr>
              <a:t> compounds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18222" t="39326" r="35429" b="23235"/>
          <a:stretch>
            <a:fillRect/>
          </a:stretch>
        </p:blipFill>
        <p:spPr bwMode="auto">
          <a:xfrm>
            <a:off x="323528" y="5013176"/>
            <a:ext cx="18545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323528" y="5013176"/>
            <a:ext cx="1309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/>
              <a:t>Nitro</a:t>
            </a:r>
            <a:r>
              <a:rPr lang="en-US" sz="2000" dirty="0"/>
              <a:t>urea </a:t>
            </a:r>
            <a:endParaRPr lang="en-GB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/>
              <a:t>Covalent</a:t>
            </a:r>
            <a:r>
              <a:rPr lang="cs-CZ" sz="2400" b="1" dirty="0"/>
              <a:t> </a:t>
            </a:r>
            <a:r>
              <a:rPr lang="cs-CZ" sz="2400" b="1" dirty="0" err="1"/>
              <a:t>binding</a:t>
            </a:r>
            <a:r>
              <a:rPr lang="cs-CZ" sz="2400" b="1" dirty="0"/>
              <a:t>, </a:t>
            </a:r>
            <a:r>
              <a:rPr lang="cs-CZ" sz="2400" b="1" dirty="0" err="1"/>
              <a:t>aromatic</a:t>
            </a:r>
            <a:r>
              <a:rPr lang="cs-CZ" sz="2400" b="1" dirty="0"/>
              <a:t> „</a:t>
            </a:r>
            <a:r>
              <a:rPr lang="cs-CZ" sz="2400" b="1" dirty="0" err="1"/>
              <a:t>adducts</a:t>
            </a:r>
            <a:r>
              <a:rPr lang="cs-CZ" sz="2400" b="1" dirty="0"/>
              <a:t>“ </a:t>
            </a:r>
            <a:r>
              <a:rPr lang="cs-CZ" sz="2400" b="1" dirty="0" err="1"/>
              <a:t>with</a:t>
            </a:r>
            <a:r>
              <a:rPr lang="cs-CZ" sz="2400" b="1" dirty="0"/>
              <a:t> </a:t>
            </a:r>
            <a:r>
              <a:rPr lang="cs-CZ" sz="2400" b="1" dirty="0" err="1"/>
              <a:t>bases</a:t>
            </a:r>
            <a:r>
              <a:rPr lang="cs-CZ" sz="2400" b="1" dirty="0"/>
              <a:t> </a:t>
            </a:r>
            <a:br>
              <a:rPr lang="cs-CZ" sz="2400" b="1" dirty="0"/>
            </a:br>
            <a:r>
              <a:rPr lang="cs-CZ" sz="2400" i="1" dirty="0"/>
              <a:t>(</a:t>
            </a:r>
            <a:r>
              <a:rPr lang="cs-CZ" sz="2400" i="1" dirty="0" err="1"/>
              <a:t>see</a:t>
            </a:r>
            <a:r>
              <a:rPr lang="cs-CZ" sz="2400" i="1" dirty="0"/>
              <a:t> </a:t>
            </a:r>
            <a:r>
              <a:rPr lang="cs-CZ" sz="2400" i="1" dirty="0" err="1"/>
              <a:t>also</a:t>
            </a:r>
            <a:r>
              <a:rPr lang="cs-CZ" sz="2400" i="1" dirty="0"/>
              <a:t> </a:t>
            </a:r>
            <a:r>
              <a:rPr lang="cs-CZ" sz="2400" i="1" dirty="0" err="1"/>
              <a:t>discussion</a:t>
            </a:r>
            <a:r>
              <a:rPr lang="cs-CZ" sz="2400" i="1" dirty="0"/>
              <a:t> at </a:t>
            </a:r>
            <a:r>
              <a:rPr lang="cs-CZ" sz="2400" i="1" dirty="0" err="1"/>
              <a:t>biomarkers</a:t>
            </a:r>
            <a:r>
              <a:rPr lang="cs-CZ" sz="2400" i="1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050" b="1" dirty="0">
              <a:solidFill>
                <a:schemeClr val="tx2"/>
              </a:solidFill>
            </a:endParaRPr>
          </a:p>
          <a:p>
            <a:pPr marL="533400" indent="-533400" eaLnBrk="1" hangingPunct="1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Mycotoxins</a:t>
            </a:r>
            <a:r>
              <a:rPr lang="en-US" sz="2000" b="1" dirty="0">
                <a:solidFill>
                  <a:schemeClr val="tx2"/>
                </a:solidFill>
              </a:rPr>
              <a:t> (</a:t>
            </a:r>
            <a:r>
              <a:rPr lang="en-US" sz="2000" b="1" dirty="0" err="1">
                <a:solidFill>
                  <a:schemeClr val="tx2"/>
                </a:solidFill>
              </a:rPr>
              <a:t>Aflatoxins</a:t>
            </a:r>
            <a:r>
              <a:rPr lang="en-US" sz="2000" b="1" dirty="0">
                <a:solidFill>
                  <a:schemeClr val="tx2"/>
                </a:solidFill>
              </a:rPr>
              <a:t>) </a:t>
            </a:r>
            <a:r>
              <a:rPr lang="en-US" sz="2000" dirty="0">
                <a:solidFill>
                  <a:schemeClr val="tx2"/>
                </a:solidFill>
              </a:rPr>
              <a:t>– </a:t>
            </a:r>
            <a:r>
              <a:rPr lang="en-US" sz="2000" i="1" dirty="0"/>
              <a:t>requires activation</a:t>
            </a:r>
            <a:endParaRPr lang="cs-CZ" sz="2000" b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b="1" dirty="0" err="1">
                <a:solidFill>
                  <a:schemeClr val="tx2"/>
                </a:solidFill>
              </a:rPr>
              <a:t>PAHs</a:t>
            </a:r>
            <a:r>
              <a:rPr lang="cs-CZ" sz="1600" b="1" dirty="0">
                <a:solidFill>
                  <a:schemeClr val="tx2"/>
                </a:solidFill>
              </a:rPr>
              <a:t> (</a:t>
            </a:r>
            <a:r>
              <a:rPr lang="cs-CZ" sz="1600" b="1" dirty="0" err="1">
                <a:solidFill>
                  <a:schemeClr val="tx2"/>
                </a:solidFill>
              </a:rPr>
              <a:t>benzo</a:t>
            </a:r>
            <a:r>
              <a:rPr lang="en-US" sz="1600" b="1" dirty="0">
                <a:solidFill>
                  <a:schemeClr val="tx2"/>
                </a:solidFill>
              </a:rPr>
              <a:t>[a]</a:t>
            </a:r>
            <a:r>
              <a:rPr lang="en-US" sz="1600" b="1" dirty="0" err="1">
                <a:solidFill>
                  <a:schemeClr val="tx2"/>
                </a:solidFill>
              </a:rPr>
              <a:t>pyrene</a:t>
            </a:r>
            <a:r>
              <a:rPr lang="en-US" sz="1600" b="1" dirty="0">
                <a:solidFill>
                  <a:schemeClr val="tx2"/>
                </a:solidFill>
              </a:rPr>
              <a:t>) </a:t>
            </a:r>
            <a:r>
              <a:rPr lang="en-US" sz="1600" dirty="0"/>
              <a:t>– </a:t>
            </a:r>
            <a:r>
              <a:rPr lang="en-US" sz="1600" i="1" dirty="0"/>
              <a:t>requires activation</a:t>
            </a:r>
            <a:endParaRPr lang="en-US" sz="1600" b="1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>
                <a:solidFill>
                  <a:schemeClr val="tx2"/>
                </a:solidFill>
              </a:rPr>
              <a:t>PAH derivatives </a:t>
            </a:r>
            <a:br>
              <a:rPr lang="en-GB" sz="1600" b="1" dirty="0"/>
            </a:br>
            <a:r>
              <a:rPr lang="en-GB" sz="1600" b="1" dirty="0"/>
              <a:t>- 2-AA, 2-AF </a:t>
            </a:r>
            <a:r>
              <a:rPr lang="cs-CZ" sz="1600" dirty="0"/>
              <a:t>(</a:t>
            </a:r>
            <a:r>
              <a:rPr lang="cs-CZ" sz="1600" dirty="0" err="1"/>
              <a:t>grill</a:t>
            </a:r>
            <a:r>
              <a:rPr lang="cs-CZ" sz="1600" dirty="0"/>
              <a:t> </a:t>
            </a:r>
            <a:r>
              <a:rPr lang="cs-CZ" sz="1600" dirty="0" err="1"/>
              <a:t>products</a:t>
            </a:r>
            <a:r>
              <a:rPr lang="cs-CZ" sz="1600" dirty="0"/>
              <a:t>)</a:t>
            </a:r>
            <a:br>
              <a:rPr lang="en-GB" sz="1600" dirty="0"/>
            </a:br>
            <a:r>
              <a:rPr lang="en-GB" sz="1600" dirty="0"/>
              <a:t>- </a:t>
            </a:r>
            <a:r>
              <a:rPr lang="en-GB" sz="1600" b="1" dirty="0"/>
              <a:t>NQO </a:t>
            </a:r>
            <a:r>
              <a:rPr lang="en-GB" sz="1600" dirty="0"/>
              <a:t>– model mutagen</a:t>
            </a:r>
            <a:br>
              <a:rPr lang="en-GB" sz="1600" dirty="0"/>
            </a:br>
            <a:r>
              <a:rPr lang="en-GB" sz="1600" dirty="0"/>
              <a:t>in experiments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sz="1600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1600" b="1" dirty="0"/>
              <a:t>... many others</a:t>
            </a:r>
            <a:endParaRPr lang="cs-CZ" sz="16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b="1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/>
                </a:solidFill>
              </a:rPr>
              <a:t>ARYL</a:t>
            </a:r>
            <a:r>
              <a:rPr lang="en-GB" sz="2800" dirty="0" err="1">
                <a:solidFill>
                  <a:schemeClr val="tx1"/>
                </a:solidFill>
              </a:rPr>
              <a:t>ating</a:t>
            </a:r>
            <a:r>
              <a:rPr lang="en-GB" sz="2800" dirty="0">
                <a:solidFill>
                  <a:schemeClr val="tx1"/>
                </a:solidFill>
              </a:rPr>
              <a:t> compounds </a:t>
            </a:r>
          </a:p>
        </p:txBody>
      </p:sp>
      <p:pic>
        <p:nvPicPr>
          <p:cNvPr id="12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54"/>
          <a:stretch>
            <a:fillRect/>
          </a:stretch>
        </p:blipFill>
        <p:spPr bwMode="auto">
          <a:xfrm>
            <a:off x="2987824" y="3284984"/>
            <a:ext cx="5904656" cy="168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6181" y="4968135"/>
            <a:ext cx="60962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Bioactivation</a:t>
            </a:r>
            <a:r>
              <a:rPr lang="en-US" sz="2800" dirty="0">
                <a:solidFill>
                  <a:schemeClr val="tx1"/>
                </a:solidFill>
              </a:rPr>
              <a:t> of </a:t>
            </a:r>
            <a:r>
              <a:rPr lang="en-US" sz="2800" dirty="0" err="1">
                <a:solidFill>
                  <a:schemeClr val="tx1"/>
                </a:solidFill>
              </a:rPr>
              <a:t>benzo</a:t>
            </a:r>
            <a:r>
              <a:rPr lang="en-US" sz="2800" dirty="0">
                <a:solidFill>
                  <a:schemeClr val="tx1"/>
                </a:solidFill>
              </a:rPr>
              <a:t>[a]p</a:t>
            </a:r>
            <a:r>
              <a:rPr lang="en-GB" sz="2800" dirty="0" err="1">
                <a:solidFill>
                  <a:schemeClr val="tx1"/>
                </a:solidFill>
              </a:rPr>
              <a:t>yrene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124744"/>
            <a:ext cx="8233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BaP</a:t>
            </a:r>
            <a:r>
              <a:rPr lang="en-GB" dirty="0"/>
              <a:t> is oxidized to </a:t>
            </a:r>
            <a:r>
              <a:rPr lang="en-GB" dirty="0" err="1"/>
              <a:t>epoxides</a:t>
            </a:r>
            <a:r>
              <a:rPr lang="en-GB" dirty="0"/>
              <a:t> and OH-derivatives during detoxification (CYP450)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>
                <a:sym typeface="Wingdings" pitchFamily="2" charset="2"/>
              </a:rPr>
              <a:t> increased reactivity (including binding to bases ... primarily G or A)</a:t>
            </a:r>
          </a:p>
          <a:p>
            <a:r>
              <a:rPr lang="en-GB" i="1" dirty="0">
                <a:sym typeface="Wingdings" pitchFamily="2" charset="2"/>
              </a:rPr>
              <a:t>(Similar </a:t>
            </a:r>
            <a:r>
              <a:rPr lang="en-GB" i="1" dirty="0" err="1">
                <a:sym typeface="Wingdings" pitchFamily="2" charset="2"/>
              </a:rPr>
              <a:t>bioactivation</a:t>
            </a:r>
            <a:r>
              <a:rPr lang="en-GB" i="1" dirty="0">
                <a:sym typeface="Wingdings" pitchFamily="2" charset="2"/>
              </a:rPr>
              <a:t> e.g. at </a:t>
            </a:r>
            <a:r>
              <a:rPr lang="en-GB" i="1" dirty="0" err="1">
                <a:sym typeface="Wingdings" pitchFamily="2" charset="2"/>
              </a:rPr>
              <a:t>aflatoxin</a:t>
            </a:r>
            <a:r>
              <a:rPr lang="en-GB" i="1" dirty="0">
                <a:sym typeface="Wingdings" pitchFamily="2" charset="2"/>
              </a:rPr>
              <a:t>)</a:t>
            </a:r>
            <a:endParaRPr lang="en-GB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39"/>
          <a:stretch>
            <a:fillRect/>
          </a:stretch>
        </p:blipFill>
        <p:spPr bwMode="auto">
          <a:xfrm>
            <a:off x="1979712" y="2060848"/>
            <a:ext cx="693794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Bioactivation</a:t>
            </a:r>
            <a:r>
              <a:rPr lang="en-US" sz="2800" dirty="0">
                <a:solidFill>
                  <a:schemeClr val="tx1"/>
                </a:solidFill>
              </a:rPr>
              <a:t> of aflatoxin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chemeClr val="tx1"/>
                </a:solidFill>
              </a:rPr>
              <a:t>genotoxicity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Výsledek obrázku pro aflatoxin activ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38" y="1196752"/>
            <a:ext cx="4895053" cy="55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flatoxin produ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1656185" cy="11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1268760"/>
            <a:ext cx="243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AFLATOXIN sources</a:t>
            </a:r>
          </a:p>
        </p:txBody>
      </p:sp>
      <p:pic>
        <p:nvPicPr>
          <p:cNvPr id="1030" name="Picture 6" descr="Výsledek obrázku pro aflatoxin sourc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2844"/>
          <a:stretch/>
        </p:blipFill>
        <p:spPr bwMode="auto">
          <a:xfrm>
            <a:off x="395535" y="3157038"/>
            <a:ext cx="3430585" cy="16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flatoxin 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010149"/>
            <a:ext cx="2304256" cy="17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8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 algn="ctr" eaLnBrk="1" hangingPunct="1"/>
            <a:r>
              <a:rPr lang="cs-CZ" sz="3600" dirty="0">
                <a:solidFill>
                  <a:schemeClr val="tx1"/>
                </a:solidFill>
              </a:rPr>
              <a:t>DNA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principal</a:t>
            </a:r>
            <a:r>
              <a:rPr lang="cs-CZ" sz="1800" b="1" dirty="0"/>
              <a:t> </a:t>
            </a:r>
            <a:r>
              <a:rPr lang="cs-CZ" sz="1800" b="1" dirty="0" err="1"/>
              <a:t>molecule</a:t>
            </a:r>
            <a:r>
              <a:rPr lang="cs-CZ" sz="1800" b="1" dirty="0"/>
              <a:t> </a:t>
            </a:r>
            <a:r>
              <a:rPr lang="cs-CZ" sz="1800" b="1" dirty="0" err="1"/>
              <a:t>for</a:t>
            </a:r>
            <a:r>
              <a:rPr lang="cs-CZ" sz="1800" b="1" dirty="0"/>
              <a:t> </a:t>
            </a:r>
            <a:r>
              <a:rPr lang="cs-CZ" sz="1800" b="1" dirty="0" err="1"/>
              <a:t>life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structure</a:t>
            </a:r>
            <a:r>
              <a:rPr lang="cs-CZ" sz="1800" b="1" dirty="0"/>
              <a:t> </a:t>
            </a:r>
            <a:r>
              <a:rPr lang="cs-CZ" sz="1800" b="1" dirty="0" err="1"/>
              <a:t>and</a:t>
            </a:r>
            <a:r>
              <a:rPr lang="cs-CZ" sz="1800" b="1" dirty="0"/>
              <a:t> </a:t>
            </a:r>
            <a:r>
              <a:rPr lang="cs-CZ" sz="1800" b="1" dirty="0" err="1"/>
              <a:t>function</a:t>
            </a:r>
            <a:r>
              <a:rPr lang="cs-CZ" sz="1800" b="1" dirty="0"/>
              <a:t> </a:t>
            </a:r>
            <a:r>
              <a:rPr lang="cs-CZ" sz="1800" b="1" dirty="0" err="1"/>
              <a:t>carefully</a:t>
            </a:r>
            <a:r>
              <a:rPr lang="cs-CZ" sz="1800" b="1" dirty="0"/>
              <a:t> </a:t>
            </a:r>
            <a:r>
              <a:rPr lang="cs-CZ" sz="1800" b="1" dirty="0" err="1"/>
              <a:t>checked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changes</a:t>
            </a:r>
            <a:r>
              <a:rPr lang="cs-CZ" sz="1800" b="1" dirty="0"/>
              <a:t> </a:t>
            </a:r>
            <a:r>
              <a:rPr lang="cs-CZ" sz="1800" b="1" dirty="0" err="1"/>
              <a:t>rapidly</a:t>
            </a:r>
            <a:r>
              <a:rPr lang="cs-CZ" sz="1800" b="1" dirty="0"/>
              <a:t> </a:t>
            </a:r>
            <a:r>
              <a:rPr lang="cs-CZ" sz="1800" b="1" dirty="0" err="1"/>
              <a:t>repaired</a:t>
            </a:r>
            <a:endParaRPr lang="cs-CZ" sz="18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1800" b="1" dirty="0" err="1"/>
              <a:t>irreversible</a:t>
            </a:r>
            <a:r>
              <a:rPr lang="cs-CZ" sz="1800" b="1" dirty="0"/>
              <a:t> </a:t>
            </a:r>
            <a:r>
              <a:rPr lang="cs-CZ" sz="1800" b="1" dirty="0" err="1"/>
              <a:t>changes</a:t>
            </a:r>
            <a:r>
              <a:rPr lang="cs-CZ" sz="1800" b="1" dirty="0"/>
              <a:t> </a:t>
            </a:r>
            <a:r>
              <a:rPr lang="cs-CZ" sz="1800" b="1" dirty="0">
                <a:sym typeface="Wingdings" pitchFamily="2" charset="2"/>
              </a:rPr>
              <a:t>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800" b="1" dirty="0"/>
              <a:t>cell death </a:t>
            </a:r>
            <a:br>
              <a:rPr lang="en-US" sz="1800" b="1" dirty="0"/>
            </a:br>
            <a:r>
              <a:rPr lang="cs-CZ" sz="1800" i="1" dirty="0"/>
              <a:t>(</a:t>
            </a:r>
            <a:r>
              <a:rPr lang="en-US" sz="1800" i="1" dirty="0"/>
              <a:t>ph</a:t>
            </a:r>
            <a:r>
              <a:rPr lang="en-GB" sz="1800" i="1" dirty="0" err="1"/>
              <a:t>ysiologically</a:t>
            </a:r>
            <a:r>
              <a:rPr lang="en-GB" sz="1800" i="1" dirty="0"/>
              <a:t> by </a:t>
            </a:r>
            <a:r>
              <a:rPr lang="cs-CZ" sz="1800" i="1" dirty="0" err="1"/>
              <a:t>apoptosis</a:t>
            </a:r>
            <a:r>
              <a:rPr lang="cs-CZ" sz="1800" i="1" dirty="0"/>
              <a:t>)</a:t>
            </a:r>
            <a:endParaRPr lang="cs-CZ" sz="18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/>
              <a:t>Mutagenesis</a:t>
            </a:r>
            <a:r>
              <a:rPr lang="cs-CZ" sz="2000" b="1" dirty="0"/>
              <a:t> </a:t>
            </a:r>
            <a:r>
              <a:rPr lang="cs-CZ" sz="2000" b="1" dirty="0">
                <a:sym typeface="Wingdings" pitchFamily="2" charset="2"/>
              </a:rPr>
              <a:t></a:t>
            </a:r>
            <a:r>
              <a:rPr lang="cs-CZ" sz="2000" b="1" dirty="0"/>
              <a:t> MUTATIONS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	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variabilit</a:t>
            </a:r>
            <a:r>
              <a:rPr lang="en-GB" sz="2000" dirty="0">
                <a:sym typeface="Wingdings" pitchFamily="2" charset="2"/>
              </a:rPr>
              <a:t>y and evolution </a:t>
            </a: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	or 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cs-CZ" sz="2000" dirty="0"/>
              <a:t> </a:t>
            </a:r>
            <a:r>
              <a:rPr lang="en-GB" sz="2000" dirty="0"/>
              <a:t>damage to DNA </a:t>
            </a:r>
            <a:br>
              <a:rPr lang="en-GB" sz="2000" dirty="0"/>
            </a:br>
            <a:r>
              <a:rPr lang="en-GB" sz="2000" dirty="0"/>
              <a:t>(structure or coding)</a:t>
            </a:r>
            <a:br>
              <a:rPr lang="en-US" sz="2400" dirty="0"/>
            </a:b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… natural</a:t>
            </a:r>
            <a:r>
              <a:rPr lang="cs-CZ" sz="2000" b="1" dirty="0"/>
              <a:t> mutagenesis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cs-CZ" sz="2000" dirty="0" err="1"/>
              <a:t>billions</a:t>
            </a:r>
            <a:r>
              <a:rPr lang="cs-CZ" sz="2000" dirty="0"/>
              <a:t> of </a:t>
            </a:r>
            <a:r>
              <a:rPr lang="cs-CZ" sz="2000" dirty="0" err="1"/>
              <a:t>nucleotides</a:t>
            </a:r>
            <a:r>
              <a:rPr lang="cs-CZ" sz="2000" dirty="0"/>
              <a:t>/</a:t>
            </a:r>
            <a:r>
              <a:rPr lang="cs-CZ" sz="2000" dirty="0" err="1"/>
              <a:t>day</a:t>
            </a:r>
            <a:r>
              <a:rPr lang="en-GB" sz="2000" dirty="0"/>
              <a:t> </a:t>
            </a:r>
            <a:br>
              <a:rPr lang="cs-CZ" sz="2000" dirty="0"/>
            </a:b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most are repaired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… </a:t>
            </a:r>
            <a:r>
              <a:rPr lang="en-GB" sz="2000" b="1" dirty="0"/>
              <a:t>stress-induced </a:t>
            </a:r>
            <a:r>
              <a:rPr lang="en-GB" sz="2000" dirty="0">
                <a:sym typeface="Wingdings" pitchFamily="2" charset="2"/>
              </a:rPr>
              <a:t> toxicity</a:t>
            </a:r>
            <a:endParaRPr lang="cs-CZ" sz="2000" dirty="0"/>
          </a:p>
        </p:txBody>
      </p:sp>
      <p:pic>
        <p:nvPicPr>
          <p:cNvPr id="40965" name="Picture 5" descr="http://upload.wikimedia.org/wikipedia/commons/thumb/e/e4/DNA_chemical_structure.svg/800px-DNA_chemical_struc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408000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720"/>
            <a:ext cx="8839200" cy="4800600"/>
          </a:xfrm>
        </p:spPr>
        <p:txBody>
          <a:bodyPr/>
          <a:lstStyle/>
          <a:p>
            <a:pPr marL="495300" indent="-381000" eaLnBrk="1" hangingPunct="1">
              <a:buFont typeface="Wingdings" pitchFamily="2" charset="2"/>
              <a:buNone/>
            </a:pPr>
            <a:r>
              <a:rPr lang="en-GB" sz="2400" b="1" dirty="0" err="1">
                <a:solidFill>
                  <a:schemeClr val="tx2"/>
                </a:solidFill>
              </a:rPr>
              <a:t>INTERCALATORS</a:t>
            </a:r>
            <a:br>
              <a:rPr lang="en-GB" sz="2400" dirty="0"/>
            </a:br>
            <a:r>
              <a:rPr lang="en-GB" sz="2400" dirty="0"/>
              <a:t>Compounds with characteristic structures “fitting” into DNA</a:t>
            </a:r>
            <a:br>
              <a:rPr lang="en-GB" sz="2400" dirty="0"/>
            </a:b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dirty="0"/>
              <a:t>both noncovalent and covalent intercalation</a:t>
            </a:r>
            <a:br>
              <a:rPr lang="en-GB" sz="2000" dirty="0"/>
            </a:b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Intercalating agents</a:t>
            </a:r>
          </a:p>
        </p:txBody>
      </p:sp>
      <p:pic>
        <p:nvPicPr>
          <p:cNvPr id="73730" name="Picture 2" descr="http://what-when-how.com/wp-content/uploads/2011/05/tmp32C166_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50682"/>
            <a:ext cx="5472608" cy="406269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03453" y="2093947"/>
            <a:ext cx="7564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Example 1 – ETHIDIUMBROMIDE </a:t>
            </a:r>
            <a:br>
              <a:rPr lang="en-US" sz="1600" b="1" dirty="0"/>
            </a:br>
            <a:r>
              <a:rPr lang="en-US" sz="1600" b="1" dirty="0"/>
              <a:t>	</a:t>
            </a:r>
            <a:r>
              <a:rPr lang="en-GB" sz="1600" dirty="0"/>
              <a:t>- experimental dye – visualization of DNA</a:t>
            </a:r>
            <a:br>
              <a:rPr lang="en-GB" sz="1600" dirty="0"/>
            </a:br>
            <a:r>
              <a:rPr lang="en-GB" sz="1600" dirty="0"/>
              <a:t>	- intercalation </a:t>
            </a:r>
            <a:r>
              <a:rPr lang="en-GB" sz="1600" dirty="0">
                <a:sym typeface="Wingdings" pitchFamily="2" charset="2"/>
              </a:rPr>
              <a:t> sharing of </a:t>
            </a:r>
            <a:r>
              <a:rPr lang="en-GB" sz="1600" dirty="0" err="1">
                <a:sym typeface="Wingdings" pitchFamily="2" charset="2"/>
              </a:rPr>
              <a:t>electrones</a:t>
            </a:r>
            <a:r>
              <a:rPr lang="en-GB" sz="1600" dirty="0">
                <a:sym typeface="Wingdings" pitchFamily="2" charset="2"/>
              </a:rPr>
              <a:t> with bases </a:t>
            </a:r>
            <a:r>
              <a:rPr lang="cs-CZ" sz="1600" dirty="0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high fluorescence </a:t>
            </a:r>
            <a:endParaRPr lang="en-GB" sz="1600" dirty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954707" cy="195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6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74" t="16087" r="14734" b="33957"/>
          <a:stretch>
            <a:fillRect/>
          </a:stretch>
        </p:blipFill>
        <p:spPr bwMode="auto">
          <a:xfrm>
            <a:off x="5076056" y="4509120"/>
            <a:ext cx="369964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Intercalating agents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9512" y="1124744"/>
            <a:ext cx="497123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Other </a:t>
            </a:r>
            <a:r>
              <a:rPr lang="en-US" sz="2000" b="1" dirty="0" err="1">
                <a:solidFill>
                  <a:schemeClr val="tx2"/>
                </a:solidFill>
              </a:rPr>
              <a:t>intercalator</a:t>
            </a:r>
            <a:r>
              <a:rPr lang="en-US" sz="2000" b="1" dirty="0">
                <a:solidFill>
                  <a:schemeClr val="tx2"/>
                </a:solidFill>
              </a:rPr>
              <a:t> examples</a:t>
            </a:r>
          </a:p>
          <a:p>
            <a:endParaRPr lang="en-US" sz="1600" b="1" dirty="0"/>
          </a:p>
          <a:p>
            <a:pPr>
              <a:buFontTx/>
              <a:buChar char="-"/>
            </a:pPr>
            <a:r>
              <a:rPr lang="en-US" sz="1600" dirty="0"/>
              <a:t>Anticancer drug</a:t>
            </a:r>
            <a:r>
              <a:rPr lang="en-GB" sz="1600" dirty="0"/>
              <a:t> - </a:t>
            </a:r>
            <a:r>
              <a:rPr lang="en-GB" sz="1600" b="1" dirty="0"/>
              <a:t>doxorubicin</a:t>
            </a:r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r>
              <a:rPr lang="en-GB" sz="1600" dirty="0"/>
              <a:t> Psoriasis treatment </a:t>
            </a:r>
            <a:r>
              <a:rPr lang="en-GB" sz="1600" b="1" dirty="0"/>
              <a:t>– </a:t>
            </a:r>
            <a:r>
              <a:rPr lang="en-GB" sz="1600" b="1" dirty="0" err="1"/>
              <a:t>psoralen</a:t>
            </a:r>
            <a:r>
              <a:rPr lang="en-GB" sz="1600" b="1" dirty="0"/>
              <a:t> </a:t>
            </a:r>
            <a:r>
              <a:rPr lang="en-GB" sz="1600" dirty="0">
                <a:sym typeface="Wingdings" pitchFamily="2" charset="2"/>
              </a:rPr>
              <a:t></a:t>
            </a: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endParaRPr lang="en-GB" sz="1600" dirty="0"/>
          </a:p>
          <a:p>
            <a:pPr>
              <a:buFontTx/>
              <a:buChar char="-"/>
            </a:pPr>
            <a:r>
              <a:rPr lang="en-GB" sz="1600" dirty="0"/>
              <a:t>Experimental research </a:t>
            </a:r>
            <a:r>
              <a:rPr lang="en-GB" sz="1600" dirty="0" err="1"/>
              <a:t>compnds</a:t>
            </a:r>
            <a:r>
              <a:rPr lang="en-GB" sz="1600" dirty="0"/>
              <a:t> (e.g. </a:t>
            </a:r>
            <a:r>
              <a:rPr lang="en-GB" sz="1600" dirty="0" err="1"/>
              <a:t>acriflavine</a:t>
            </a:r>
            <a:r>
              <a:rPr lang="en-GB" sz="1600" dirty="0"/>
              <a:t>) </a:t>
            </a:r>
            <a:r>
              <a:rPr lang="cs-CZ" sz="1600" dirty="0">
                <a:sym typeface="Wingdings" pitchFamily="2" charset="2"/>
              </a:rPr>
              <a:t></a:t>
            </a:r>
            <a:endParaRPr lang="en-US" sz="1600" dirty="0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1224136" cy="93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Ludek Blaha\Dokumenty\katedra\vyuka\Biomarkery-Mechanismy\_molekularni biologie\598-59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7" t="3931" r="61285" b="30220"/>
          <a:stretch>
            <a:fillRect/>
          </a:stretch>
        </p:blipFill>
        <p:spPr bwMode="auto">
          <a:xfrm>
            <a:off x="6357664" y="954812"/>
            <a:ext cx="2390800" cy="320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924944"/>
            <a:ext cx="193108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6012160" y="335699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sz="2400" b="1" dirty="0">
                <a:solidFill>
                  <a:schemeClr val="tx2"/>
                </a:solidFill>
              </a:rPr>
              <a:t>Structure similarity with natural bases </a:t>
            </a:r>
            <a:br>
              <a:rPr lang="en-GB" sz="2400" dirty="0"/>
            </a:br>
            <a:r>
              <a:rPr lang="en-GB" sz="2400" dirty="0">
                <a:sym typeface="Wingdings" pitchFamily="2" charset="2"/>
              </a:rPr>
              <a:t> </a:t>
            </a:r>
            <a:r>
              <a:rPr lang="en-GB" sz="1800" dirty="0"/>
              <a:t>Incorporation </a:t>
            </a:r>
            <a:r>
              <a:rPr lang="cs-CZ" sz="1800" dirty="0" err="1"/>
              <a:t>into</a:t>
            </a:r>
            <a:r>
              <a:rPr lang="cs-CZ" sz="1800" dirty="0"/>
              <a:t> DNA </a:t>
            </a:r>
            <a:r>
              <a:rPr lang="cs-CZ" sz="1800" dirty="0" err="1"/>
              <a:t>during</a:t>
            </a:r>
            <a:r>
              <a:rPr lang="cs-CZ" sz="1800" dirty="0"/>
              <a:t> </a:t>
            </a:r>
            <a:r>
              <a:rPr lang="cs-CZ" sz="1800" dirty="0" err="1"/>
              <a:t>replication</a:t>
            </a:r>
            <a:r>
              <a:rPr lang="cs-CZ" sz="1800" dirty="0"/>
              <a:t> </a:t>
            </a:r>
            <a:br>
              <a:rPr lang="en-US" sz="1800" dirty="0"/>
            </a:br>
            <a:r>
              <a:rPr lang="en-GB" sz="1800" dirty="0">
                <a:sym typeface="Wingdings" pitchFamily="2" charset="2"/>
              </a:rPr>
              <a:t>  Base exchange mutations</a:t>
            </a:r>
            <a:endParaRPr lang="en-US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18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1800" b="1" dirty="0"/>
              <a:t>Example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b="1" dirty="0"/>
              <a:t>5-Br-Uracil</a:t>
            </a:r>
            <a:r>
              <a:rPr lang="en-US" sz="1800" dirty="0"/>
              <a:t> </a:t>
            </a:r>
            <a:r>
              <a:rPr lang="en-GB" sz="1800" dirty="0"/>
              <a:t>(anticancer drug)</a:t>
            </a:r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/>
              <a:t>AT </a:t>
            </a:r>
            <a:r>
              <a:rPr lang="cs-CZ" sz="1600" dirty="0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/>
              <a:t>GC shift</a:t>
            </a:r>
            <a:endParaRPr lang="cs-CZ" sz="1600" dirty="0"/>
          </a:p>
        </p:txBody>
      </p:sp>
      <p:pic>
        <p:nvPicPr>
          <p:cNvPr id="14340" name="Picture 1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11" r="57500" b="8333"/>
          <a:stretch>
            <a:fillRect/>
          </a:stretch>
        </p:blipFill>
        <p:spPr bwMode="auto">
          <a:xfrm>
            <a:off x="4416130" y="1916832"/>
            <a:ext cx="4548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Base analogs 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Mutations (alleles) and evolution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www.anselm.edu/homepage/jpitocch/genbi101/13_03bPesticideResist-L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272" y="1239625"/>
            <a:ext cx="7120136" cy="5357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72808" cy="505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DNA damage and its effects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1560" y="5373216"/>
            <a:ext cx="46085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6372200" y="2708920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2483768" y="6309320"/>
            <a:ext cx="623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Cellular changes </a:t>
            </a:r>
            <a:r>
              <a:rPr lang="en-GB" i="1" dirty="0">
                <a:sym typeface="Wingdings" pitchFamily="2" charset="2"/>
              </a:rPr>
              <a:t> Health and evolutionary consequences</a:t>
            </a:r>
            <a:endParaRPr lang="en-GB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2696"/>
            <a:ext cx="8591872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/>
              <a:t>Damage</a:t>
            </a:r>
            <a:r>
              <a:rPr lang="cs-CZ" b="1" dirty="0"/>
              <a:t> of DNA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carefully</a:t>
            </a:r>
            <a:r>
              <a:rPr lang="cs-CZ" b="1" dirty="0"/>
              <a:t> </a:t>
            </a:r>
            <a:r>
              <a:rPr lang="cs-CZ" b="1" dirty="0" err="1"/>
              <a:t>controlled</a:t>
            </a:r>
            <a:endParaRPr lang="en-US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constitutivel</a:t>
            </a:r>
            <a:r>
              <a:rPr lang="cs-CZ" dirty="0">
                <a:solidFill>
                  <a:srgbClr val="FF0000"/>
                </a:solidFill>
              </a:rPr>
              <a:t>y </a:t>
            </a:r>
            <a:r>
              <a:rPr lang="cs-CZ" dirty="0" err="1"/>
              <a:t>expressed</a:t>
            </a:r>
            <a:r>
              <a:rPr lang="cs-CZ" dirty="0"/>
              <a:t> </a:t>
            </a:r>
            <a:r>
              <a:rPr lang="en-US" dirty="0"/>
              <a:t>repair systems</a:t>
            </a:r>
            <a:r>
              <a:rPr lang="en-GB" dirty="0"/>
              <a:t> </a:t>
            </a:r>
            <a:endParaRPr lang="cs-CZ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/>
              <a:t>Sudden c</a:t>
            </a:r>
            <a:r>
              <a:rPr lang="cs-CZ" b="1" dirty="0" err="1"/>
              <a:t>hanges</a:t>
            </a:r>
            <a:r>
              <a:rPr lang="cs-CZ" b="1" dirty="0"/>
              <a:t> in DNA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/>
              <a:t>	</a:t>
            </a:r>
            <a:r>
              <a:rPr lang="en-GB" b="1" dirty="0">
                <a:sym typeface="Wingdings" pitchFamily="2" charset="2"/>
              </a:rPr>
              <a:t></a:t>
            </a:r>
            <a:r>
              <a:rPr lang="en-US" b="1" dirty="0"/>
              <a:t> </a:t>
            </a:r>
            <a:r>
              <a:rPr lang="en-US" dirty="0">
                <a:solidFill>
                  <a:srgbClr val="FF0000"/>
                </a:solidFill>
              </a:rPr>
              <a:t>induction </a:t>
            </a:r>
            <a:r>
              <a:rPr lang="en-US" dirty="0"/>
              <a:t>of additional </a:t>
            </a:r>
            <a:r>
              <a:rPr lang="en-GB" dirty="0"/>
              <a:t>repair</a:t>
            </a:r>
            <a:r>
              <a:rPr lang="cs-CZ" dirty="0"/>
              <a:t> </a:t>
            </a:r>
            <a:r>
              <a:rPr lang="cs-CZ" dirty="0" err="1"/>
              <a:t>enzymes</a:t>
            </a:r>
            <a:r>
              <a:rPr lang="cs-CZ" dirty="0"/>
              <a:t> </a:t>
            </a:r>
            <a:br>
              <a:rPr lang="en-GB" dirty="0"/>
            </a:br>
            <a:r>
              <a:rPr lang="cs-CZ" sz="2400" i="1" dirty="0"/>
              <a:t>(</a:t>
            </a:r>
            <a:r>
              <a:rPr lang="en-GB" sz="2400" i="1" dirty="0"/>
              <a:t>e.g.</a:t>
            </a:r>
            <a:r>
              <a:rPr lang="cs-CZ" sz="2400" i="1" dirty="0"/>
              <a:t>"SOS-</a:t>
            </a:r>
            <a:r>
              <a:rPr lang="cs-CZ" sz="2400" i="1" dirty="0" err="1"/>
              <a:t>repair</a:t>
            </a:r>
            <a:r>
              <a:rPr lang="cs-CZ" sz="2400" i="1" dirty="0"/>
              <a:t>“</a:t>
            </a:r>
            <a:r>
              <a:rPr lang="en-GB" sz="2400" i="1" dirty="0"/>
              <a:t> in bacteria - </a:t>
            </a:r>
            <a:r>
              <a:rPr lang="cs-CZ" sz="2400" i="1" dirty="0" err="1"/>
              <a:t>biomarker</a:t>
            </a:r>
            <a:r>
              <a:rPr lang="cs-CZ" sz="2400" i="1" dirty="0"/>
              <a:t> of DNA </a:t>
            </a:r>
            <a:r>
              <a:rPr lang="cs-CZ" sz="2400" i="1" dirty="0" err="1"/>
              <a:t>damage</a:t>
            </a:r>
            <a:r>
              <a:rPr lang="en-GB" sz="2400" i="1" dirty="0"/>
              <a:t>)</a:t>
            </a:r>
            <a:endParaRPr lang="en-US" i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DNA repair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l="626" t="16667" r="58125" b="7292"/>
          <a:stretch>
            <a:fillRect/>
          </a:stretch>
        </p:blipFill>
        <p:spPr bwMode="auto">
          <a:xfrm>
            <a:off x="3117849" y="107776"/>
            <a:ext cx="606266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5496" y="476672"/>
            <a:ext cx="343235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Various types of</a:t>
            </a:r>
            <a:br>
              <a:rPr lang="en-GB" b="1" dirty="0"/>
            </a:br>
            <a:r>
              <a:rPr lang="en-GB" b="1" dirty="0"/>
              <a:t>molecular changes</a:t>
            </a:r>
            <a:br>
              <a:rPr lang="en-GB" b="1" dirty="0"/>
            </a:br>
            <a:r>
              <a:rPr lang="en-GB" b="1" dirty="0"/>
              <a:t>in DNA ... </a:t>
            </a:r>
            <a:br>
              <a:rPr lang="en-GB" b="1" dirty="0"/>
            </a:br>
            <a:r>
              <a:rPr lang="en-GB" b="1" dirty="0"/>
              <a:t>and corresponding </a:t>
            </a:r>
            <a:br>
              <a:rPr lang="en-GB" b="1" dirty="0"/>
            </a:br>
            <a:r>
              <a:rPr lang="en-GB" b="1" dirty="0"/>
              <a:t>repair systems</a:t>
            </a:r>
          </a:p>
          <a:p>
            <a:endParaRPr lang="en-GB" dirty="0"/>
          </a:p>
          <a:p>
            <a:r>
              <a:rPr lang="en-GB" b="1" dirty="0"/>
              <a:t>Note!</a:t>
            </a:r>
          </a:p>
          <a:p>
            <a:pPr>
              <a:buFont typeface="Arial" charset="0"/>
              <a:buChar char="•"/>
            </a:pPr>
            <a:r>
              <a:rPr lang="en-GB" dirty="0"/>
              <a:t>Not all nucleotides</a:t>
            </a:r>
            <a:br>
              <a:rPr lang="en-GB" dirty="0"/>
            </a:br>
            <a:r>
              <a:rPr lang="en-GB" dirty="0"/>
              <a:t>are affected in the </a:t>
            </a:r>
            <a:br>
              <a:rPr lang="en-GB" dirty="0"/>
            </a:br>
            <a:r>
              <a:rPr lang="en-GB" dirty="0"/>
              <a:t>same rate </a:t>
            </a:r>
            <a:br>
              <a:rPr lang="en-GB" dirty="0"/>
            </a:br>
            <a:r>
              <a:rPr lang="en-GB" sz="1400" i="1" dirty="0"/>
              <a:t>(mutations occur only at </a:t>
            </a:r>
            <a:br>
              <a:rPr lang="en-GB" sz="1400" i="1" dirty="0"/>
            </a:br>
            <a:r>
              <a:rPr lang="en-GB" sz="1400" i="1" dirty="0"/>
              <a:t>specific sites due </a:t>
            </a:r>
            <a:br>
              <a:rPr lang="en-GB" sz="1400" i="1" dirty="0"/>
            </a:br>
            <a:r>
              <a:rPr lang="en-GB" sz="1400" i="1" dirty="0"/>
              <a:t>to physicochemical properties)</a:t>
            </a:r>
          </a:p>
          <a:p>
            <a:endParaRPr lang="cs-CZ" i="1" dirty="0"/>
          </a:p>
          <a:p>
            <a:r>
              <a:rPr lang="cs-CZ" u="sng" dirty="0"/>
              <a:t>Most </a:t>
            </a:r>
            <a:r>
              <a:rPr lang="cs-CZ" u="sng" dirty="0" err="1"/>
              <a:t>common</a:t>
            </a:r>
            <a:r>
              <a:rPr lang="cs-CZ" u="sng" dirty="0"/>
              <a:t> </a:t>
            </a:r>
            <a:r>
              <a:rPr lang="cs-CZ" u="sng" dirty="0" err="1"/>
              <a:t>patterns</a:t>
            </a:r>
            <a:r>
              <a:rPr lang="cs-CZ" u="sng" dirty="0"/>
              <a:t>:</a:t>
            </a:r>
            <a:endParaRPr lang="en-GB" u="sng" dirty="0"/>
          </a:p>
          <a:p>
            <a:pPr>
              <a:buFont typeface="Arial" charset="0"/>
              <a:buChar char="•"/>
            </a:pPr>
            <a:r>
              <a:rPr lang="en-GB" b="1" dirty="0"/>
              <a:t> G </a:t>
            </a:r>
            <a:r>
              <a:rPr lang="cs-CZ" b="1" dirty="0"/>
              <a:t> - </a:t>
            </a:r>
            <a:r>
              <a:rPr lang="cs-CZ" b="1" dirty="0" err="1"/>
              <a:t>the</a:t>
            </a:r>
            <a:r>
              <a:rPr lang="cs-CZ" b="1" dirty="0"/>
              <a:t> most </a:t>
            </a:r>
            <a:r>
              <a:rPr lang="cs-CZ" b="1" dirty="0" err="1"/>
              <a:t>frequent</a:t>
            </a:r>
            <a:r>
              <a:rPr lang="cs-CZ" b="1" dirty="0"/>
              <a:t> </a:t>
            </a:r>
            <a:r>
              <a:rPr lang="en-GB" b="1" dirty="0"/>
              <a:t>target</a:t>
            </a:r>
            <a:br>
              <a:rPr lang="en-GB" b="1" dirty="0"/>
            </a:br>
            <a:r>
              <a:rPr lang="cs-CZ" i="1" dirty="0"/>
              <a:t>(</a:t>
            </a:r>
            <a:r>
              <a:rPr lang="cs-CZ" i="1" dirty="0" err="1"/>
              <a:t>highly</a:t>
            </a:r>
            <a:r>
              <a:rPr lang="cs-CZ" i="1" dirty="0"/>
              <a:t> </a:t>
            </a:r>
            <a:r>
              <a:rPr lang="cs-CZ" i="1" dirty="0" err="1"/>
              <a:t>nucleophilic</a:t>
            </a:r>
            <a:r>
              <a:rPr lang="cs-CZ" i="1" dirty="0"/>
              <a:t> </a:t>
            </a:r>
            <a:r>
              <a:rPr lang="cs-CZ" i="1" dirty="0" err="1"/>
              <a:t>character</a:t>
            </a:r>
            <a:r>
              <a:rPr lang="cs-CZ" i="1" dirty="0"/>
              <a:t>) </a:t>
            </a:r>
            <a:endParaRPr lang="en-GB" i="1" dirty="0"/>
          </a:p>
          <a:p>
            <a:pPr>
              <a:buFont typeface="Arial" charset="0"/>
              <a:buChar char="•"/>
            </a:pPr>
            <a:r>
              <a:rPr lang="en-GB" dirty="0"/>
              <a:t> T=T at the same strand</a:t>
            </a:r>
          </a:p>
          <a:p>
            <a:pPr>
              <a:buFont typeface="Arial" charset="0"/>
              <a:buChar char="•"/>
            </a:pPr>
            <a:r>
              <a:rPr lang="en-GB" dirty="0"/>
              <a:t> G=G </a:t>
            </a:r>
            <a:r>
              <a:rPr lang="en-GB" dirty="0" err="1"/>
              <a:t>crosslinks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/>
          <a:srcRect t="16667" r="44376" b="10417"/>
          <a:stretch>
            <a:fillRect/>
          </a:stretch>
        </p:blipFill>
        <p:spPr bwMode="auto">
          <a:xfrm>
            <a:off x="1043608" y="1052736"/>
            <a:ext cx="7294101" cy="573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332656"/>
            <a:ext cx="6821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Complex system of </a:t>
            </a:r>
            <a:r>
              <a:rPr lang="en-GB" sz="2000" b="1" dirty="0"/>
              <a:t>SOS repair </a:t>
            </a:r>
            <a:r>
              <a:rPr lang="en-GB" sz="2000" dirty="0"/>
              <a:t>proteins induced in </a:t>
            </a:r>
            <a:r>
              <a:rPr lang="en-GB" sz="2000" i="1" dirty="0"/>
              <a:t>E. coli </a:t>
            </a:r>
            <a:br>
              <a:rPr lang="en-GB" sz="2000" i="1" dirty="0"/>
            </a:br>
            <a:r>
              <a:rPr lang="en-GB" sz="2000" dirty="0"/>
              <a:t>by DNA damage</a:t>
            </a:r>
          </a:p>
        </p:txBody>
      </p:sp>
      <p:cxnSp>
        <p:nvCxnSpPr>
          <p:cNvPr id="4" name="Přímá spojovací šipka 3"/>
          <p:cNvCxnSpPr/>
          <p:nvPr/>
        </p:nvCxnSpPr>
        <p:spPr>
          <a:xfrm>
            <a:off x="1763688" y="1052736"/>
            <a:ext cx="136815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3671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/>
              <a:t>POINT </a:t>
            </a:r>
            <a:r>
              <a:rPr lang="en-GB" sz="2400" b="1" dirty="0" err="1"/>
              <a:t>mutationts</a:t>
            </a:r>
            <a:endParaRPr lang="en-GB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Base exchanges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	Deletions / Insertions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GB" sz="2400" i="1" dirty="0">
                <a:sym typeface="Wingdings" pitchFamily="2" charset="2"/>
              </a:rPr>
              <a:t>	 </a:t>
            </a:r>
            <a:r>
              <a:rPr lang="en-GB" sz="2400" i="1" dirty="0"/>
              <a:t>Impacts of point mutations </a:t>
            </a:r>
            <a:br>
              <a:rPr lang="en-GB" sz="2400" i="1" dirty="0"/>
            </a:br>
            <a:r>
              <a:rPr lang="en-GB" sz="2400" i="1" dirty="0"/>
              <a:t>	</a:t>
            </a:r>
            <a:r>
              <a:rPr lang="en-GB" sz="2400" i="1" dirty="0">
                <a:sym typeface="Wingdings" pitchFamily="2" charset="2"/>
              </a:rPr>
              <a:t>(a) silent, (b) </a:t>
            </a:r>
            <a:r>
              <a:rPr lang="en-GB" sz="2400" i="1" dirty="0" err="1">
                <a:sym typeface="Wingdings" pitchFamily="2" charset="2"/>
              </a:rPr>
              <a:t>missense</a:t>
            </a:r>
            <a:r>
              <a:rPr lang="en-GB" sz="2400" i="1" dirty="0">
                <a:sym typeface="Wingdings" pitchFamily="2" charset="2"/>
              </a:rPr>
              <a:t>, (c) nonsense, (d) </a:t>
            </a:r>
            <a:r>
              <a:rPr lang="en-GB" sz="2400" i="1" dirty="0" err="1">
                <a:sym typeface="Wingdings" pitchFamily="2" charset="2"/>
              </a:rPr>
              <a:t>frameshift</a:t>
            </a:r>
            <a:endParaRPr lang="en-GB" sz="2400" i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/>
              <a:t>CHROMOSOMAL mutations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 dirty="0"/>
              <a:t>	</a:t>
            </a:r>
            <a:r>
              <a:rPr lang="en-GB" sz="2400" i="1" dirty="0">
                <a:sym typeface="Wingdings" pitchFamily="2" charset="2"/>
              </a:rPr>
              <a:t> </a:t>
            </a:r>
            <a:r>
              <a:rPr lang="en-GB" sz="2400" i="1" dirty="0"/>
              <a:t>large scale impact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mutations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3" cstate="print"/>
          <a:srcRect t="15625" r="60625" b="9375"/>
          <a:stretch>
            <a:fillRect/>
          </a:stretch>
        </p:blipFill>
        <p:spPr bwMode="auto">
          <a:xfrm>
            <a:off x="1907704" y="836712"/>
            <a:ext cx="480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60325" y="260648"/>
            <a:ext cx="2390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BASE – EXCHANGE</a:t>
            </a:r>
          </a:p>
          <a:p>
            <a:endParaRPr lang="cs-CZ" b="1" u="sng" dirty="0"/>
          </a:p>
        </p:txBody>
      </p:sp>
      <p:sp>
        <p:nvSpPr>
          <p:cNvPr id="2" name="Obdélník 1"/>
          <p:cNvSpPr/>
          <p:nvPr/>
        </p:nvSpPr>
        <p:spPr>
          <a:xfrm>
            <a:off x="1475656" y="2564904"/>
            <a:ext cx="7344816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7020272" y="2852936"/>
            <a:ext cx="1492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 err="1"/>
              <a:t>Mutation</a:t>
            </a:r>
            <a:br>
              <a:rPr lang="cs-CZ" dirty="0"/>
            </a:br>
            <a:r>
              <a:rPr lang="cs-CZ" dirty="0" err="1"/>
              <a:t>fixed</a:t>
            </a:r>
            <a:r>
              <a:rPr lang="cs-CZ" dirty="0"/>
              <a:t> in </a:t>
            </a:r>
            <a:br>
              <a:rPr lang="cs-CZ" dirty="0"/>
            </a:br>
            <a:r>
              <a:rPr lang="cs-CZ" dirty="0"/>
              <a:t>50% of </a:t>
            </a:r>
            <a:r>
              <a:rPr lang="cs-CZ" dirty="0" err="1"/>
              <a:t>cells</a:t>
            </a:r>
            <a:r>
              <a:rPr lang="cs-CZ" dirty="0"/>
              <a:t> </a:t>
            </a:r>
          </a:p>
          <a:p>
            <a:r>
              <a:rPr lang="en-US" dirty="0"/>
              <a:t>a</a:t>
            </a:r>
            <a:r>
              <a:rPr lang="cs-CZ" dirty="0" err="1"/>
              <a:t>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endParaRPr lang="cs-CZ" dirty="0"/>
          </a:p>
          <a:p>
            <a:r>
              <a:rPr lang="cs-CZ" dirty="0" err="1"/>
              <a:t>replication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44666" y="332656"/>
            <a:ext cx="45272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INSERTION</a:t>
            </a:r>
            <a:br>
              <a:rPr lang="en-US" b="1" dirty="0"/>
            </a:br>
            <a:r>
              <a:rPr lang="en-US" b="1" dirty="0"/>
              <a:t>DELETION 	</a:t>
            </a:r>
            <a:r>
              <a:rPr lang="cs-CZ" b="1" dirty="0">
                <a:sym typeface="Wingdings" panose="05000000000000000000" pitchFamily="2" charset="2"/>
              </a:rPr>
              <a:t></a:t>
            </a:r>
            <a:r>
              <a:rPr lang="en-US" b="1" dirty="0">
                <a:sym typeface="Wingdings" panose="05000000000000000000" pitchFamily="2" charset="2"/>
              </a:rPr>
              <a:t> reading frame shifts</a:t>
            </a:r>
            <a:endParaRPr lang="cs-CZ" b="1" dirty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 l="6250" t="21875" r="47501" b="21875"/>
          <a:stretch>
            <a:fillRect/>
          </a:stretch>
        </p:blipFill>
        <p:spPr bwMode="auto">
          <a:xfrm>
            <a:off x="2590800" y="1875410"/>
            <a:ext cx="6553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803</Words>
  <Application>Microsoft Office PowerPoint</Application>
  <PresentationFormat>On-screen Show (4:3)</PresentationFormat>
  <Paragraphs>141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Motiv sady Office</vt:lpstr>
      <vt:lpstr>PowerPoint Presentation</vt:lpstr>
      <vt:lpstr>DNA</vt:lpstr>
      <vt:lpstr>DNA damage and its effects</vt:lpstr>
      <vt:lpstr>DNA repair</vt:lpstr>
      <vt:lpstr>PowerPoint Presentation</vt:lpstr>
      <vt:lpstr>PowerPoint Presentation</vt:lpstr>
      <vt:lpstr>TYPES of mutations</vt:lpstr>
      <vt:lpstr>PowerPoint Presentation</vt:lpstr>
      <vt:lpstr>PowerPoint Presentation</vt:lpstr>
      <vt:lpstr>PowerPoint Presentation</vt:lpstr>
      <vt:lpstr>Large – chromosomal mutations</vt:lpstr>
      <vt:lpstr>What are the agents inducing mutations? MUTAGENS</vt:lpstr>
      <vt:lpstr>Ionizing radiation effects on DNA</vt:lpstr>
      <vt:lpstr>What are the agents inducing mutations? MUTAGENS</vt:lpstr>
      <vt:lpstr>Small molecules  deamination of bases</vt:lpstr>
      <vt:lpstr>ALKYLating compounds </vt:lpstr>
      <vt:lpstr>ARYLating compounds </vt:lpstr>
      <vt:lpstr>Bioactivation of benzo[a]pyrene  genotoxicity</vt:lpstr>
      <vt:lpstr>Bioactivation of aflatoxin  genotoxicity</vt:lpstr>
      <vt:lpstr>Intercalating agents</vt:lpstr>
      <vt:lpstr>Intercalating agents</vt:lpstr>
      <vt:lpstr>Base analogs </vt:lpstr>
      <vt:lpstr>Mutations (alleles) and evolution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116</cp:revision>
  <dcterms:created xsi:type="dcterms:W3CDTF">2010-05-17T15:27:49Z</dcterms:created>
  <dcterms:modified xsi:type="dcterms:W3CDTF">2020-03-04T07:44:29Z</dcterms:modified>
</cp:coreProperties>
</file>