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4"/>
  </p:notesMasterIdLst>
  <p:handoutMasterIdLst>
    <p:handoutMasterId r:id="rId75"/>
  </p:handoutMasterIdLst>
  <p:sldIdLst>
    <p:sldId id="431" r:id="rId2"/>
    <p:sldId id="521" r:id="rId3"/>
    <p:sldId id="523" r:id="rId4"/>
    <p:sldId id="440" r:id="rId5"/>
    <p:sldId id="510" r:id="rId6"/>
    <p:sldId id="511" r:id="rId7"/>
    <p:sldId id="512" r:id="rId8"/>
    <p:sldId id="524" r:id="rId9"/>
    <p:sldId id="525" r:id="rId10"/>
    <p:sldId id="439" r:id="rId11"/>
    <p:sldId id="513" r:id="rId12"/>
    <p:sldId id="444" r:id="rId13"/>
    <p:sldId id="445" r:id="rId14"/>
    <p:sldId id="519" r:id="rId15"/>
    <p:sldId id="446" r:id="rId16"/>
    <p:sldId id="447" r:id="rId17"/>
    <p:sldId id="448" r:id="rId18"/>
    <p:sldId id="450" r:id="rId19"/>
    <p:sldId id="449" r:id="rId20"/>
    <p:sldId id="451" r:id="rId21"/>
    <p:sldId id="452" r:id="rId22"/>
    <p:sldId id="515" r:id="rId23"/>
    <p:sldId id="453" r:id="rId24"/>
    <p:sldId id="454" r:id="rId25"/>
    <p:sldId id="455" r:id="rId26"/>
    <p:sldId id="456" r:id="rId27"/>
    <p:sldId id="527" r:id="rId28"/>
    <p:sldId id="457" r:id="rId29"/>
    <p:sldId id="526" r:id="rId30"/>
    <p:sldId id="514" r:id="rId31"/>
    <p:sldId id="459" r:id="rId32"/>
    <p:sldId id="520" r:id="rId33"/>
    <p:sldId id="462" r:id="rId34"/>
    <p:sldId id="463" r:id="rId35"/>
    <p:sldId id="464" r:id="rId36"/>
    <p:sldId id="465" r:id="rId37"/>
    <p:sldId id="466" r:id="rId38"/>
    <p:sldId id="467" r:id="rId39"/>
    <p:sldId id="469" r:id="rId40"/>
    <p:sldId id="468" r:id="rId41"/>
    <p:sldId id="470" r:id="rId42"/>
    <p:sldId id="471" r:id="rId43"/>
    <p:sldId id="472" r:id="rId44"/>
    <p:sldId id="473" r:id="rId45"/>
    <p:sldId id="474" r:id="rId46"/>
    <p:sldId id="475" r:id="rId47"/>
    <p:sldId id="477" r:id="rId48"/>
    <p:sldId id="516" r:id="rId49"/>
    <p:sldId id="517" r:id="rId50"/>
    <p:sldId id="480" r:id="rId51"/>
    <p:sldId id="482" r:id="rId52"/>
    <p:sldId id="483" r:id="rId53"/>
    <p:sldId id="484" r:id="rId54"/>
    <p:sldId id="485" r:id="rId55"/>
    <p:sldId id="487" r:id="rId56"/>
    <p:sldId id="489" r:id="rId57"/>
    <p:sldId id="490" r:id="rId58"/>
    <p:sldId id="492" r:id="rId59"/>
    <p:sldId id="496" r:id="rId60"/>
    <p:sldId id="493" r:id="rId61"/>
    <p:sldId id="494" r:id="rId62"/>
    <p:sldId id="495" r:id="rId63"/>
    <p:sldId id="497" r:id="rId64"/>
    <p:sldId id="498" r:id="rId65"/>
    <p:sldId id="499" r:id="rId66"/>
    <p:sldId id="500" r:id="rId67"/>
    <p:sldId id="501" r:id="rId68"/>
    <p:sldId id="502" r:id="rId69"/>
    <p:sldId id="503" r:id="rId70"/>
    <p:sldId id="504" r:id="rId71"/>
    <p:sldId id="505" r:id="rId72"/>
    <p:sldId id="518" r:id="rId73"/>
  </p:sldIdLst>
  <p:sldSz cx="9144000" cy="6858000" type="screen4x3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46" autoAdjust="0"/>
    <p:restoredTop sz="96878" autoAdjust="0"/>
  </p:normalViewPr>
  <p:slideViewPr>
    <p:cSldViewPr>
      <p:cViewPr varScale="1">
        <p:scale>
          <a:sx n="129" d="100"/>
          <a:sy n="129" d="100"/>
        </p:scale>
        <p:origin x="816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54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F2DB209-CE3B-44D8-AA8E-DC01340C431A}" type="datetimeFigureOut">
              <a:rPr lang="cs-CZ"/>
              <a:pPr>
                <a:defRPr/>
              </a:pPr>
              <a:t>01.04.2020</a:t>
            </a:fld>
            <a:endParaRPr lang="cs-CZ"/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70E509-2310-4A73-BC9C-E8275F25BF6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9836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7224B5-C6C1-45CC-B0F8-B01F6A68CD5A}" type="datetimeFigureOut">
              <a:rPr lang="cs-CZ"/>
              <a:pPr>
                <a:defRPr/>
              </a:pPr>
              <a:t>01.04.2020</a:t>
            </a:fld>
            <a:endParaRPr lang="cs-CZ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3FEA0E6-8A63-47F3-A152-8F11A64829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3039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4B443E-04EF-40D7-8323-A89280B39D67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F2B3A8-DB22-45A8-85B6-8FC01D8782E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9CFDED-C343-44E6-B364-5D2E4F5AB36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73CB71-52E9-4B19-9CC4-9FEC87AC6C7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F2B3A8-DB22-45A8-85B6-8FC01D8782E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E6EECB-1F8F-47F6-8053-9335B49D219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DD3ED3-CC45-44CD-BFE6-AA9317F8B80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A6D320-0A28-4B64-AF33-ADA66428796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301FFE-89D1-4B29-8D7E-1E3E86994E3A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95F3A8-0683-4D35-99E6-24207F1E924F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AD98C4-774D-4053-9865-459547EDE9C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4053EE-C79E-4841-BC4D-5E801915C074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77410B-C336-4479-9286-738C0CAE341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2542D4-6523-41AD-9BD7-BB81D4A077FA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4725" y="785813"/>
            <a:ext cx="5126038" cy="3844925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4088" y="4865688"/>
            <a:ext cx="5165725" cy="4627562"/>
          </a:xfrm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EB09DF-8F34-4BB0-9BAA-7E8AA182B40F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94AA0A-34C7-4FFD-B9F9-1C21AB8A0987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948E9D-8120-425D-88E6-9CF477B5FF25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951B0A-1639-458A-BC64-BF093E753514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688BB8-1518-448F-BF99-4988A5C45332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7270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99DF58-7433-4686-83D0-AA48D0495712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99DF58-7433-4686-83D0-AA48D0495712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AD98C4-774D-4053-9865-459547EDE9C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99DF58-7433-4686-83D0-AA48D0495712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E154E2-17FE-429A-9646-2D6F258DD3B4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E154E2-17FE-429A-9646-2D6F258DD3B4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A3E203-9A3D-4E7D-BC46-E81EA141C46F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8A7B26-25A4-4C6E-A74C-395710B0BF7E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A2F2CE-6385-433F-BB3D-0BBDE5529142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9CB38C-4D5E-46A3-8B43-FBF055862CE9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D3C8FD-2633-4C49-AC7F-3F8E142E8159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16194F-9838-44F8-931F-DE78CEB2E79F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B420EA-F0A2-49F3-9E65-BDAADA1ABD38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F2B3A8-DB22-45A8-85B6-8FC01D8782E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466A0D-B5AD-44FF-976E-0A1F6D8DB192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1425C0-EB7C-4B10-AB74-6CD7842BF657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D2E4D3-550E-4B04-A84E-F04D0E3B306B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082795-5BE2-4A59-B7F7-0DA85FDA4F57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7C4F92-7633-49B3-9C3A-A3845FD101FF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C11C8C-27EC-4A50-9011-897190F7FFB5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127620-4A38-4537-B78B-9B74EF855BEF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968E1A-8047-4E84-9437-F3ECCF4D8E64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D2E4D3-550E-4B04-A84E-F04D0E3B306B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7115E2-AC97-4654-80EE-46B881873A8B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9860FF-B93E-4F34-95B0-BA36BBBEC7A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397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3972" name="Notes Placeholder 2"/>
          <p:cNvSpPr>
            <a:spLocks noGrp="1"/>
          </p:cNvSpPr>
          <p:nvPr>
            <p:ph type="body" idx="1"/>
          </p:nvPr>
        </p:nvSpPr>
        <p:spPr>
          <a:xfrm>
            <a:off x="946150" y="4862513"/>
            <a:ext cx="5207000" cy="4605337"/>
          </a:xfrm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  <p:sp>
        <p:nvSpPr>
          <p:cNvPr id="83973" name="Slide Number Placeholder 3"/>
          <p:cNvSpPr txBox="1">
            <a:spLocks noGrp="1"/>
          </p:cNvSpPr>
          <p:nvPr/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923469A-EF97-4132-85AF-33CA47C127CE}" type="slidenum">
              <a:rPr lang="en-US" sz="1200" b="0">
                <a:latin typeface="Times New Roman" pitchFamily="18" charset="0"/>
              </a:rPr>
              <a:pPr algn="r"/>
              <a:t>5</a:t>
            </a:fld>
            <a:endParaRPr lang="en-US" sz="1200" b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F18662-85AA-4181-85BB-214E93758C43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A91B50-4655-4633-A1F9-D1E97F201178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B67B9D-F57A-4241-AF2B-99404210194A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C2C593-4386-46F0-AA89-1F23871FAB6C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C9C850-381D-49DF-854A-321221C1DF69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611A61-C3D7-477A-8A4E-379317ACD8C2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BE5474-3D19-432F-8ECB-17ECA0D2BAFC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DA27F9-1197-4A1A-877C-4ECBE89BE586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0FFD55-4C20-4A54-9521-A24EE4A9569A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5A0575-A230-465D-ABEA-A7D2413E7B0A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3123CA-2D18-4E53-A47E-C7247231EC8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29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2948" name="Notes Placeholder 2"/>
          <p:cNvSpPr>
            <a:spLocks noGrp="1"/>
          </p:cNvSpPr>
          <p:nvPr>
            <p:ph type="body" idx="1"/>
          </p:nvPr>
        </p:nvSpPr>
        <p:spPr>
          <a:xfrm>
            <a:off x="946150" y="4862513"/>
            <a:ext cx="5207000" cy="4605337"/>
          </a:xfrm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  <p:sp>
        <p:nvSpPr>
          <p:cNvPr id="82949" name="Slide Number Placeholder 3"/>
          <p:cNvSpPr txBox="1">
            <a:spLocks noGrp="1"/>
          </p:cNvSpPr>
          <p:nvPr/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F26380B-56E3-4FDA-916D-AC8F43F94B5A}" type="slidenum">
              <a:rPr lang="en-US" sz="1200" b="0">
                <a:latin typeface="Times New Roman" pitchFamily="18" charset="0"/>
              </a:rPr>
              <a:pPr algn="r"/>
              <a:t>6</a:t>
            </a:fld>
            <a:endParaRPr lang="en-US" sz="1200" b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49DAFF-699E-406F-A267-77DCAE2E4955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EBA701-1DDB-464D-B2CD-995B40060536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EF8C4F-DD4D-43C4-8712-38DB9CF963C6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ADDFF3-0F36-4592-971B-176345DF9850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58B044-08FB-4936-81B3-AB93B68F5056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D5BCA6-DE54-439E-A7B5-374EA300AE6D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933656-D483-4F65-8F66-88377BA815B1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32CE8D-EE6F-4161-8542-B9230DC350A8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301AA3-37BA-4CC7-BCEA-5EA14C9EF503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931925-0B20-405A-8976-F4DFCEEC94D5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F30061-827F-43BF-AB90-CFFE21ADF29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2513"/>
            <a:ext cx="5207000" cy="4605337"/>
          </a:xfrm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500D84-3899-4462-92EB-6D35600D2F1E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0BF7E1-C2C1-4182-B34A-AEB2988486B7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3A15B9-9837-44C6-A9DB-0FB380A899F8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F30061-827F-43BF-AB90-CFFE21ADF29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2513"/>
            <a:ext cx="5207000" cy="4605337"/>
          </a:xfrm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3A15B9-9837-44C6-A9DB-0FB380A899F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Klepnutím lze upravit styl předlohy podnadpisů.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C494E-6413-4D07-9001-F87B297528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A0A2C-E34E-4194-8B9F-2828A9CE09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3B3C9-86E0-47B8-B570-25D4CC3E60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A284B-2CD9-44BA-9DA7-ACC55AA291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F3BA9-BFD7-492B-9AB1-0DA1E5E4D9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F367F-5CD2-435A-8CA4-1932E60B512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CC82B-F7F1-4D38-8B17-29EC0256CD8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76DFA-F56E-4004-9B38-6B8B0690ED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39172-2349-4A4B-B60D-89403753C8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F0F8A-36F4-405B-8429-F4B1F13614D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353C7-E785-4839-BB67-9CA1366879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AA2ED-B296-454B-B8B2-C24DCCDC747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BB0C0-826C-4F34-9CDD-6FC0A348BB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13" descr="1212569_21823227.jpg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B4670F-B1B7-4809-8F8A-E37A6D0538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031" name="Obrázek 9" descr="logo_mu_cerne.gif"/>
          <p:cNvPicPr>
            <a:picLocks noChangeAspect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55613" y="6323013"/>
            <a:ext cx="18161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00" r:id="rId2"/>
    <p:sldLayoutId id="214748381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11" r:id="rId12"/>
    <p:sldLayoutId id="214748381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3200" kern="1200">
          <a:solidFill>
            <a:srgbClr val="81818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800" kern="1200">
          <a:solidFill>
            <a:srgbClr val="818184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rgbClr val="818184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000" kern="1200">
          <a:solidFill>
            <a:srgbClr val="818184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2000" kern="1200">
          <a:solidFill>
            <a:srgbClr val="81818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wmf"/><Relationship Id="rId4" Type="http://schemas.openxmlformats.org/officeDocument/2006/relationships/image" Target="../media/image7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9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wmf"/><Relationship Id="rId4" Type="http://schemas.openxmlformats.org/officeDocument/2006/relationships/image" Target="../media/image12.emf"/><Relationship Id="rId9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odnadpis 2"/>
          <p:cNvSpPr>
            <a:spLocks/>
          </p:cNvSpPr>
          <p:nvPr/>
        </p:nvSpPr>
        <p:spPr bwMode="auto">
          <a:xfrm>
            <a:off x="1331640" y="4221088"/>
            <a:ext cx="64008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br>
              <a:rPr lang="cs-CZ" sz="2000" b="1" dirty="0">
                <a:solidFill>
                  <a:srgbClr val="000066"/>
                </a:solidFill>
                <a:latin typeface="Tahoma" pitchFamily="34" charset="0"/>
              </a:rPr>
            </a:br>
            <a:r>
              <a:rPr lang="cs-CZ" sz="2000" dirty="0">
                <a:solidFill>
                  <a:srgbClr val="000066"/>
                </a:solidFill>
                <a:latin typeface="Tahoma" pitchFamily="34" charset="0"/>
              </a:rPr>
              <a:t> Luděk Bláha, </a:t>
            </a:r>
            <a:r>
              <a:rPr lang="cs-CZ" sz="2000" dirty="0" err="1">
                <a:solidFill>
                  <a:srgbClr val="000066"/>
                </a:solidFill>
                <a:latin typeface="Tahoma" pitchFamily="34" charset="0"/>
              </a:rPr>
              <a:t>PřF</a:t>
            </a:r>
            <a:r>
              <a:rPr lang="cs-CZ" sz="2000" dirty="0">
                <a:solidFill>
                  <a:srgbClr val="000066"/>
                </a:solidFill>
                <a:latin typeface="Tahoma" pitchFamily="34" charset="0"/>
              </a:rPr>
              <a:t> MU</a:t>
            </a: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, RECETOX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www.recetox.cz</a:t>
            </a:r>
            <a:endParaRPr lang="cs-CZ" sz="2000" dirty="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457200" y="2384425"/>
            <a:ext cx="8382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cs-CZ" sz="2800" dirty="0">
                <a:solidFill>
                  <a:srgbClr val="FF3300"/>
                </a:solidFill>
              </a:rPr>
              <a:t>BIOMARKERS AND TOXICITY MECHANISMS</a:t>
            </a:r>
          </a:p>
          <a:p>
            <a:pPr algn="ctr" eaLnBrk="0" hangingPunct="0"/>
            <a:r>
              <a:rPr lang="cs-CZ" sz="3600" b="1">
                <a:solidFill>
                  <a:srgbClr val="FF3300"/>
                </a:solidFill>
              </a:rPr>
              <a:t>10 </a:t>
            </a:r>
            <a:r>
              <a:rPr lang="cs-CZ" sz="3600" b="1" dirty="0">
                <a:solidFill>
                  <a:srgbClr val="FF3300"/>
                </a:solidFill>
              </a:rPr>
              <a:t>– </a:t>
            </a:r>
            <a:r>
              <a:rPr lang="en-GB" sz="3600" b="1" dirty="0">
                <a:solidFill>
                  <a:srgbClr val="FF3300"/>
                </a:solidFill>
              </a:rPr>
              <a:t>Mechanisms</a:t>
            </a:r>
            <a:r>
              <a:rPr lang="cs-CZ" sz="3600" b="1" dirty="0">
                <a:solidFill>
                  <a:srgbClr val="FF3300"/>
                </a:solidFill>
              </a:rPr>
              <a:t> </a:t>
            </a:r>
          </a:p>
          <a:p>
            <a:pPr algn="ctr" eaLnBrk="0" hangingPunct="0"/>
            <a:r>
              <a:rPr lang="cs-CZ" sz="3600" b="1" dirty="0" err="1">
                <a:solidFill>
                  <a:srgbClr val="FF3300"/>
                </a:solidFill>
              </a:rPr>
              <a:t>Nuclear</a:t>
            </a:r>
            <a:r>
              <a:rPr lang="cs-CZ" sz="3600" b="1" dirty="0">
                <a:solidFill>
                  <a:srgbClr val="FF3300"/>
                </a:solidFill>
              </a:rPr>
              <a:t> </a:t>
            </a:r>
            <a:r>
              <a:rPr lang="cs-CZ" sz="3600" b="1" dirty="0" err="1">
                <a:solidFill>
                  <a:srgbClr val="FF3300"/>
                </a:solidFill>
              </a:rPr>
              <a:t>Receptors</a:t>
            </a:r>
            <a:endParaRPr lang="en-GB" sz="3600" b="1" dirty="0">
              <a:solidFill>
                <a:srgbClr val="FF3300"/>
              </a:solidFill>
            </a:endParaRPr>
          </a:p>
          <a:p>
            <a:pPr algn="ctr" eaLnBrk="0" hangingPunct="0"/>
            <a:endParaRPr lang="cs-CZ" sz="4000" dirty="0"/>
          </a:p>
        </p:txBody>
      </p:sp>
      <p:pic>
        <p:nvPicPr>
          <p:cNvPr id="4100" name="Picture 7" descr="OPVK_MU_stred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5487988"/>
            <a:ext cx="4537075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800" dirty="0" err="1"/>
              <a:t>Details</a:t>
            </a:r>
            <a:r>
              <a:rPr lang="cs-CZ" sz="2800" dirty="0"/>
              <a:t> - </a:t>
            </a:r>
            <a:r>
              <a:rPr lang="en-GB" sz="2800" dirty="0"/>
              <a:t>specificities of NRs</a:t>
            </a:r>
            <a:endParaRPr lang="tr-TR" sz="28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235893"/>
            <a:ext cx="8229600" cy="4929411"/>
          </a:xfrm>
        </p:spPr>
        <p:txBody>
          <a:bodyPr>
            <a:normAutofit fontScale="70000" lnSpcReduction="20000"/>
          </a:bodyPr>
          <a:lstStyle/>
          <a:p>
            <a:endParaRPr lang="en-GB" dirty="0"/>
          </a:p>
          <a:p>
            <a:r>
              <a:rPr lang="en-GB" dirty="0"/>
              <a:t>Regulation of transcription activity - mechanisms may vary</a:t>
            </a:r>
          </a:p>
          <a:p>
            <a:pPr lvl="1"/>
            <a:r>
              <a:rPr lang="en-GB" dirty="0"/>
              <a:t>Steroid receptors often </a:t>
            </a:r>
            <a:r>
              <a:rPr lang="en-GB" b="1" dirty="0" err="1"/>
              <a:t>dimerize</a:t>
            </a:r>
            <a:r>
              <a:rPr lang="en-GB" b="1" dirty="0"/>
              <a:t> </a:t>
            </a:r>
            <a:r>
              <a:rPr lang="en-GB" dirty="0"/>
              <a:t>with a partner to activate gene transcription</a:t>
            </a:r>
          </a:p>
          <a:p>
            <a:pPr lvl="1"/>
            <a:r>
              <a:rPr lang="en-GB" dirty="0"/>
              <a:t>Receptors for vitamin D, retinoic acid and thyroid hormone form </a:t>
            </a:r>
            <a:r>
              <a:rPr lang="en-GB" b="1" dirty="0" err="1"/>
              <a:t>heterodimers</a:t>
            </a:r>
            <a:r>
              <a:rPr lang="en-GB" b="1" dirty="0"/>
              <a:t> </a:t>
            </a:r>
            <a:r>
              <a:rPr lang="en-GB" dirty="0"/>
              <a:t>and then bind to responsive elements on DNA </a:t>
            </a:r>
          </a:p>
          <a:p>
            <a:pPr lvl="2"/>
            <a:r>
              <a:rPr lang="en-GB" dirty="0"/>
              <a:t>Second component of the </a:t>
            </a:r>
            <a:r>
              <a:rPr lang="en-GB" dirty="0" err="1"/>
              <a:t>heterodimer</a:t>
            </a:r>
            <a:r>
              <a:rPr lang="en-GB" dirty="0"/>
              <a:t> is RXR monomer (</a:t>
            </a:r>
            <a:r>
              <a:rPr lang="en-GB" dirty="0" err="1"/>
              <a:t>i.e</a:t>
            </a:r>
            <a:r>
              <a:rPr lang="en-GB" dirty="0"/>
              <a:t>, RXR-RAR; RXR-VDR)</a:t>
            </a:r>
          </a:p>
          <a:p>
            <a:pPr lvl="2"/>
            <a:endParaRPr lang="en-GB" dirty="0"/>
          </a:p>
          <a:p>
            <a:r>
              <a:rPr lang="en-GB" b="1" dirty="0">
                <a:solidFill>
                  <a:schemeClr val="tx2"/>
                </a:solidFill>
              </a:rPr>
              <a:t>NR </a:t>
            </a:r>
            <a:r>
              <a:rPr lang="en-GB" b="1" dirty="0" err="1">
                <a:solidFill>
                  <a:schemeClr val="tx2"/>
                </a:solidFill>
              </a:rPr>
              <a:t>dimers</a:t>
            </a:r>
            <a:r>
              <a:rPr lang="en-GB" b="1" dirty="0">
                <a:solidFill>
                  <a:schemeClr val="tx2"/>
                </a:solidFill>
              </a:rPr>
              <a:t> </a:t>
            </a:r>
          </a:p>
          <a:p>
            <a:pPr lvl="1"/>
            <a:r>
              <a:rPr lang="en-GB" u="sng" dirty="0" err="1"/>
              <a:t>Heterodimeric</a:t>
            </a:r>
            <a:r>
              <a:rPr lang="en-GB" u="sng" dirty="0"/>
              <a:t> receptors </a:t>
            </a:r>
            <a:r>
              <a:rPr lang="en-GB" dirty="0"/>
              <a:t>- exclusively nuclear; </a:t>
            </a:r>
            <a:endParaRPr lang="cs-CZ" dirty="0"/>
          </a:p>
          <a:p>
            <a:pPr lvl="2"/>
            <a:r>
              <a:rPr lang="en-GB" dirty="0"/>
              <a:t>without </a:t>
            </a:r>
            <a:r>
              <a:rPr lang="en-GB" dirty="0" err="1"/>
              <a:t>ligand</a:t>
            </a:r>
            <a:r>
              <a:rPr lang="en-GB" dirty="0"/>
              <a:t> repress</a:t>
            </a:r>
            <a:r>
              <a:rPr lang="cs-CZ" dirty="0"/>
              <a:t>es</a:t>
            </a:r>
            <a:r>
              <a:rPr lang="en-GB" dirty="0"/>
              <a:t> transcription </a:t>
            </a:r>
            <a:r>
              <a:rPr lang="cs-CZ" dirty="0"/>
              <a:t>(</a:t>
            </a:r>
            <a:r>
              <a:rPr lang="en-GB" dirty="0"/>
              <a:t>by binding to their cognate sites in DNA</a:t>
            </a:r>
            <a:r>
              <a:rPr lang="cs-CZ" dirty="0"/>
              <a:t>)</a:t>
            </a:r>
            <a:endParaRPr lang="en-GB" dirty="0"/>
          </a:p>
          <a:p>
            <a:pPr lvl="1"/>
            <a:r>
              <a:rPr lang="en-GB" u="sng" dirty="0" err="1"/>
              <a:t>Homodimeric</a:t>
            </a:r>
            <a:r>
              <a:rPr lang="en-GB" u="sng" dirty="0"/>
              <a:t> receptors</a:t>
            </a:r>
            <a:r>
              <a:rPr lang="en-GB" dirty="0"/>
              <a:t> </a:t>
            </a:r>
            <a:endParaRPr lang="cs-CZ" dirty="0"/>
          </a:p>
          <a:p>
            <a:pPr lvl="2"/>
            <a:r>
              <a:rPr lang="en-GB" dirty="0"/>
              <a:t>mostly </a:t>
            </a:r>
            <a:r>
              <a:rPr lang="en-GB" dirty="0" err="1"/>
              <a:t>cytoplasmic</a:t>
            </a:r>
            <a:r>
              <a:rPr lang="en-GB" dirty="0"/>
              <a:t> without </a:t>
            </a:r>
            <a:r>
              <a:rPr lang="en-GB" dirty="0" err="1"/>
              <a:t>ligands</a:t>
            </a:r>
            <a:r>
              <a:rPr lang="cs-CZ" dirty="0"/>
              <a:t> </a:t>
            </a:r>
            <a:r>
              <a:rPr lang="cs-CZ" dirty="0">
                <a:sym typeface="Wingdings" pitchFamily="2" charset="2"/>
              </a:rPr>
              <a:t>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GB" dirty="0"/>
              <a:t>hormone binding leads to nuclear translocation of receptors</a:t>
            </a:r>
          </a:p>
          <a:p>
            <a:endParaRPr lang="en-GB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99592" y="2276872"/>
            <a:ext cx="7380312" cy="1368152"/>
          </a:xfrm>
        </p:spPr>
        <p:txBody>
          <a:bodyPr/>
          <a:lstStyle/>
          <a:p>
            <a:r>
              <a:rPr lang="en-GB" sz="3200" dirty="0">
                <a:solidFill>
                  <a:schemeClr val="tx1"/>
                </a:solidFill>
              </a:rPr>
              <a:t>STEROIDs </a:t>
            </a:r>
            <a:r>
              <a:rPr lang="cs-CZ" sz="3200" dirty="0">
                <a:solidFill>
                  <a:schemeClr val="tx1"/>
                </a:solidFill>
              </a:rPr>
              <a:t>- most </a:t>
            </a:r>
            <a:r>
              <a:rPr lang="cs-CZ" sz="3200" dirty="0" err="1">
                <a:solidFill>
                  <a:schemeClr val="tx1"/>
                </a:solidFill>
              </a:rPr>
              <a:t>studied</a:t>
            </a:r>
            <a:r>
              <a:rPr lang="cs-CZ" sz="3200" dirty="0">
                <a:solidFill>
                  <a:schemeClr val="tx1"/>
                </a:solidFill>
              </a:rPr>
              <a:t> </a:t>
            </a:r>
            <a:r>
              <a:rPr lang="cs-CZ" sz="3200" dirty="0" err="1">
                <a:solidFill>
                  <a:schemeClr val="tx1"/>
                </a:solidFill>
              </a:rPr>
              <a:t>ligands</a:t>
            </a:r>
            <a:br>
              <a:rPr lang="cs-CZ" sz="3200" dirty="0">
                <a:solidFill>
                  <a:schemeClr val="tx1"/>
                </a:solidFill>
              </a:rPr>
            </a:br>
            <a:r>
              <a:rPr lang="en-GB" sz="3200" dirty="0">
                <a:solidFill>
                  <a:schemeClr val="tx1"/>
                </a:solidFill>
              </a:rPr>
              <a:t>detail</a:t>
            </a:r>
            <a:r>
              <a:rPr lang="cs-CZ" sz="3200" dirty="0" err="1">
                <a:solidFill>
                  <a:schemeClr val="tx1"/>
                </a:solidFill>
              </a:rPr>
              <a:t>ed</a:t>
            </a:r>
            <a:r>
              <a:rPr lang="cs-CZ" sz="3200" dirty="0">
                <a:solidFill>
                  <a:schemeClr val="tx1"/>
                </a:solidFill>
              </a:rPr>
              <a:t> </a:t>
            </a:r>
            <a:r>
              <a:rPr lang="cs-CZ" sz="3200" dirty="0" err="1">
                <a:solidFill>
                  <a:schemeClr val="tx1"/>
                </a:solidFill>
              </a:rPr>
              <a:t>view</a:t>
            </a:r>
            <a:endParaRPr lang="en-GB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/>
          </a:p>
        </p:txBody>
      </p:sp>
      <p:pic>
        <p:nvPicPr>
          <p:cNvPr id="1229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850" y="0"/>
            <a:ext cx="8604250" cy="6875463"/>
          </a:xfr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0700402"/>
              </p:ext>
            </p:extLst>
          </p:nvPr>
        </p:nvGraphicFramePr>
        <p:xfrm>
          <a:off x="971600" y="69850"/>
          <a:ext cx="7704088" cy="676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Snímek" r:id="rId4" imgW="4572000" imgH="3429000" progId="PowerPoint.Slide.8">
                  <p:embed/>
                </p:oleObj>
              </mc:Choice>
              <mc:Fallback>
                <p:oleObj name="Snímek" r:id="rId4" imgW="4572000" imgH="3429000" progId="PowerPoint.Slide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69850"/>
                        <a:ext cx="7704088" cy="676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Text Box 9"/>
          <p:cNvSpPr txBox="1">
            <a:spLocks noChangeArrowheads="1"/>
          </p:cNvSpPr>
          <p:nvPr/>
        </p:nvSpPr>
        <p:spPr bwMode="auto">
          <a:xfrm>
            <a:off x="4427984" y="188640"/>
            <a:ext cx="3600450" cy="830997"/>
          </a:xfrm>
          <a:prstGeom prst="rect">
            <a:avLst/>
          </a:prstGeom>
          <a:solidFill>
            <a:schemeClr val="bg2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STEROID </a:t>
            </a:r>
            <a:r>
              <a:rPr lang="en-US" sz="2400" dirty="0"/>
              <a:t>HORMONE bios</a:t>
            </a:r>
            <a:r>
              <a:rPr lang="en-GB" sz="2400" dirty="0" err="1"/>
              <a:t>ynthesis</a:t>
            </a:r>
            <a:endParaRPr lang="cs-CZ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99592" y="2276872"/>
            <a:ext cx="7380312" cy="2376264"/>
          </a:xfrm>
        </p:spPr>
        <p:txBody>
          <a:bodyPr/>
          <a:lstStyle/>
          <a:p>
            <a:r>
              <a:rPr lang="en-GB" sz="3200" dirty="0">
                <a:solidFill>
                  <a:schemeClr val="tx1"/>
                </a:solidFill>
              </a:rPr>
              <a:t>Why are NR important?</a:t>
            </a:r>
            <a:br>
              <a:rPr lang="en-GB" sz="3200" dirty="0">
                <a:solidFill>
                  <a:schemeClr val="tx1"/>
                </a:solidFill>
              </a:rPr>
            </a:br>
            <a:br>
              <a:rPr lang="en-GB" sz="3200" dirty="0">
                <a:solidFill>
                  <a:schemeClr val="tx1"/>
                </a:solidFill>
              </a:rPr>
            </a:br>
            <a:r>
              <a:rPr lang="en-GB" sz="3200" b="1" dirty="0">
                <a:solidFill>
                  <a:schemeClr val="tx1"/>
                </a:solidFill>
                <a:sym typeface="Wingdings" pitchFamily="2" charset="2"/>
              </a:rPr>
              <a:t> common mediators </a:t>
            </a:r>
            <a:br>
              <a:rPr lang="en-GB" sz="3200" b="1" dirty="0">
                <a:solidFill>
                  <a:schemeClr val="tx1"/>
                </a:solidFill>
                <a:sym typeface="Wingdings" pitchFamily="2" charset="2"/>
              </a:rPr>
            </a:br>
            <a:r>
              <a:rPr lang="en-GB" sz="3200" b="1" dirty="0">
                <a:solidFill>
                  <a:schemeClr val="tx1"/>
                </a:solidFill>
                <a:sym typeface="Wingdings" pitchFamily="2" charset="2"/>
              </a:rPr>
              <a:t>of Endocrine Disruption</a:t>
            </a:r>
            <a:endParaRPr lang="en-GB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0375" y="0"/>
            <a:ext cx="8231188" cy="1143000"/>
          </a:xfrm>
        </p:spPr>
        <p:txBody>
          <a:bodyPr/>
          <a:lstStyle/>
          <a:p>
            <a:pPr marL="342900" indent="-342900" algn="l" defTabSz="-13873163" eaLnBrk="1" hangingPunct="1"/>
            <a:r>
              <a:rPr lang="cs-CZ" sz="3200" b="1" dirty="0" err="1">
                <a:solidFill>
                  <a:schemeClr val="tx1"/>
                </a:solidFill>
              </a:rPr>
              <a:t>Endocrine</a:t>
            </a:r>
            <a:r>
              <a:rPr lang="cs-CZ" sz="3200" b="1" dirty="0">
                <a:solidFill>
                  <a:schemeClr val="tx1"/>
                </a:solidFill>
              </a:rPr>
              <a:t> </a:t>
            </a:r>
            <a:r>
              <a:rPr lang="cs-CZ" sz="3200" b="1" dirty="0" err="1">
                <a:solidFill>
                  <a:schemeClr val="tx1"/>
                </a:solidFill>
              </a:rPr>
              <a:t>disruption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7800" y="1258888"/>
            <a:ext cx="6770464" cy="4759325"/>
          </a:xfrm>
        </p:spPr>
        <p:txBody>
          <a:bodyPr/>
          <a:lstStyle/>
          <a:p>
            <a:pPr defTabSz="-13873163" eaLnBrk="1" hangingPunct="1"/>
            <a:r>
              <a:rPr lang="en-US" sz="2500" b="1" dirty="0" err="1">
                <a:solidFill>
                  <a:srgbClr val="FF3300"/>
                </a:solidFill>
              </a:rPr>
              <a:t>Interferen</a:t>
            </a:r>
            <a:r>
              <a:rPr lang="cs-CZ" sz="2500" b="1" dirty="0" err="1">
                <a:solidFill>
                  <a:srgbClr val="FF3300"/>
                </a:solidFill>
              </a:rPr>
              <a:t>ce</a:t>
            </a:r>
            <a:r>
              <a:rPr lang="en-US" sz="2500" b="1" dirty="0">
                <a:solidFill>
                  <a:srgbClr val="FF3300"/>
                </a:solidFill>
              </a:rPr>
              <a:t> of </a:t>
            </a:r>
            <a:r>
              <a:rPr lang="en-US" sz="2500" b="1" dirty="0" err="1">
                <a:solidFill>
                  <a:srgbClr val="FF3300"/>
                </a:solidFill>
              </a:rPr>
              <a:t>xenobiotics</a:t>
            </a:r>
            <a:r>
              <a:rPr lang="en-US" sz="2500" b="1" dirty="0">
                <a:solidFill>
                  <a:srgbClr val="FF3300"/>
                </a:solidFill>
              </a:rPr>
              <a:t> with normal functioning of hormonal system </a:t>
            </a:r>
            <a:endParaRPr lang="cs-CZ" sz="2500" b="1" dirty="0">
              <a:solidFill>
                <a:srgbClr val="FF3300"/>
              </a:solidFill>
            </a:endParaRPr>
          </a:p>
          <a:p>
            <a:pPr defTabSz="-13873163" eaLnBrk="1" hangingPunct="1">
              <a:buFontTx/>
              <a:buNone/>
            </a:pPr>
            <a:endParaRPr lang="en-US" sz="2500" dirty="0"/>
          </a:p>
          <a:p>
            <a:pPr defTabSz="-13873163" eaLnBrk="1" hangingPunct="1">
              <a:buFontTx/>
              <a:buNone/>
            </a:pPr>
            <a:r>
              <a:rPr lang="en-US" sz="2500" b="1" dirty="0"/>
              <a:t>Known </a:t>
            </a:r>
            <a:r>
              <a:rPr lang="cs-CZ" sz="2500" b="1" dirty="0" err="1"/>
              <a:t>consequences</a:t>
            </a:r>
            <a:endParaRPr lang="cs-CZ" sz="2500" b="1" dirty="0"/>
          </a:p>
          <a:p>
            <a:pPr defTabSz="-13873163" eaLnBrk="1" hangingPunct="1">
              <a:buFontTx/>
              <a:buNone/>
            </a:pPr>
            <a:r>
              <a:rPr lang="en-GB" sz="2500" dirty="0">
                <a:sym typeface="Wingdings" pitchFamily="2" charset="2"/>
              </a:rPr>
              <a:t> </a:t>
            </a:r>
            <a:r>
              <a:rPr lang="cs-CZ" sz="2500" dirty="0"/>
              <a:t>D</a:t>
            </a:r>
            <a:r>
              <a:rPr lang="en-US" sz="2500" dirty="0" err="1"/>
              <a:t>isrupti</a:t>
            </a:r>
            <a:r>
              <a:rPr lang="cs-CZ" sz="2500" dirty="0"/>
              <a:t>on</a:t>
            </a:r>
            <a:r>
              <a:rPr lang="en-US" sz="2500" dirty="0"/>
              <a:t> of</a:t>
            </a:r>
            <a:r>
              <a:rPr lang="cs-CZ" sz="2500" dirty="0"/>
              <a:t> </a:t>
            </a:r>
            <a:r>
              <a:rPr lang="en-US" sz="2500" dirty="0"/>
              <a:t>homeostasis, reproduction, development, and/or behavior</a:t>
            </a:r>
            <a:r>
              <a:rPr lang="cs-CZ" sz="2500" dirty="0"/>
              <a:t> (</a:t>
            </a:r>
            <a:r>
              <a:rPr lang="cs-CZ" sz="2500" dirty="0" err="1"/>
              <a:t>and</a:t>
            </a:r>
            <a:r>
              <a:rPr lang="cs-CZ" sz="2500" dirty="0"/>
              <a:t> </a:t>
            </a:r>
            <a:r>
              <a:rPr lang="cs-CZ" sz="2500" dirty="0" err="1"/>
              <a:t>other</a:t>
            </a:r>
            <a:r>
              <a:rPr lang="cs-CZ" sz="2500" dirty="0"/>
              <a:t> hormone-</a:t>
            </a:r>
            <a:r>
              <a:rPr lang="cs-CZ" sz="2500" dirty="0" err="1"/>
              <a:t>controlled</a:t>
            </a:r>
            <a:r>
              <a:rPr lang="cs-CZ" sz="2500" dirty="0"/>
              <a:t> </a:t>
            </a:r>
            <a:r>
              <a:rPr lang="cs-CZ" sz="2500" dirty="0" err="1"/>
              <a:t>processes</a:t>
            </a:r>
            <a:r>
              <a:rPr lang="cs-CZ" sz="2500" dirty="0"/>
              <a:t>)</a:t>
            </a:r>
            <a:r>
              <a:rPr lang="en-US" sz="2500" dirty="0"/>
              <a:t>, such as</a:t>
            </a:r>
            <a:endParaRPr lang="en-US" sz="2100" dirty="0"/>
          </a:p>
          <a:p>
            <a:pPr lvl="1" defTabSz="-13873163" eaLnBrk="1" hangingPunct="1"/>
            <a:r>
              <a:rPr lang="en-US" sz="1800" dirty="0"/>
              <a:t>Shift in sex ratio, defective sexual development</a:t>
            </a:r>
          </a:p>
          <a:p>
            <a:pPr lvl="1" defTabSz="-13873163" eaLnBrk="1" hangingPunct="1"/>
            <a:r>
              <a:rPr lang="en-US" sz="1800" dirty="0"/>
              <a:t>Low fecundity/fertility</a:t>
            </a:r>
          </a:p>
          <a:p>
            <a:pPr lvl="1" defTabSz="-13873163" eaLnBrk="1" hangingPunct="1"/>
            <a:r>
              <a:rPr lang="en-US" sz="1800" dirty="0"/>
              <a:t>Hypo-immunity, carcinogenesis</a:t>
            </a:r>
          </a:p>
          <a:p>
            <a:pPr lvl="1" defTabSz="-13873163" eaLnBrk="1" hangingPunct="1"/>
            <a:r>
              <a:rPr lang="en-US" sz="1800" dirty="0"/>
              <a:t>Malformations</a:t>
            </a:r>
          </a:p>
          <a:p>
            <a:pPr lvl="1" defTabSz="-13873163" eaLnBrk="1" hangingPunct="1"/>
            <a:r>
              <a:rPr lang="en-US" sz="1800" dirty="0"/>
              <a:t>etc.</a:t>
            </a:r>
          </a:p>
        </p:txBody>
      </p:sp>
      <p:pic>
        <p:nvPicPr>
          <p:cNvPr id="13316" name="Picture 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977063" y="0"/>
            <a:ext cx="2166937" cy="1277938"/>
          </a:xfrm>
          <a:noFill/>
        </p:spPr>
      </p:pic>
      <p:pic>
        <p:nvPicPr>
          <p:cNvPr id="13317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685088" y="1398588"/>
            <a:ext cx="1458912" cy="1611312"/>
          </a:xfrm>
          <a:noFill/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6263" y="3149600"/>
            <a:ext cx="2217737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AutoShape 7"/>
          <p:cNvSpPr>
            <a:spLocks noChangeArrowheads="1"/>
          </p:cNvSpPr>
          <p:nvPr/>
        </p:nvSpPr>
        <p:spPr bwMode="auto">
          <a:xfrm>
            <a:off x="6300192" y="4005064"/>
            <a:ext cx="949921" cy="1587699"/>
          </a:xfrm>
          <a:prstGeom prst="lightningBol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2900" indent="-342900" defTabSz="-13873163" eaLnBrk="1" hangingPunct="1"/>
            <a:r>
              <a:rPr lang="cs-CZ" dirty="0" err="1">
                <a:solidFill>
                  <a:schemeClr val="tx1"/>
                </a:solidFill>
              </a:rPr>
              <a:t>Toxicants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interact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with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hormonal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system</a:t>
            </a:r>
            <a:r>
              <a:rPr lang="cs-CZ" dirty="0">
                <a:solidFill>
                  <a:schemeClr val="tx1"/>
                </a:solidFill>
              </a:rPr>
              <a:t> at </a:t>
            </a:r>
            <a:r>
              <a:rPr lang="cs-CZ" dirty="0" err="1">
                <a:solidFill>
                  <a:schemeClr val="tx1"/>
                </a:solidFill>
              </a:rPr>
              <a:t>different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levels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41387" y="1157116"/>
            <a:ext cx="2590800" cy="762000"/>
            <a:chOff x="432" y="1200"/>
            <a:chExt cx="1632" cy="480"/>
          </a:xfrm>
        </p:grpSpPr>
        <p:sp>
          <p:nvSpPr>
            <p:cNvPr id="14350" name="AutoShape 4"/>
            <p:cNvSpPr>
              <a:spLocks noChangeArrowheads="1"/>
            </p:cNvSpPr>
            <p:nvPr/>
          </p:nvSpPr>
          <p:spPr bwMode="auto">
            <a:xfrm>
              <a:off x="432" y="1200"/>
              <a:ext cx="1632" cy="480"/>
            </a:xfrm>
            <a:prstGeom prst="downArrowCallout">
              <a:avLst>
                <a:gd name="adj1" fmla="val 46152"/>
                <a:gd name="adj2" fmla="val 59799"/>
                <a:gd name="adj3" fmla="val 18056"/>
                <a:gd name="adj4" fmla="val 60625"/>
              </a:avLst>
            </a:prstGeom>
            <a:solidFill>
              <a:srgbClr val="EAD5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 sz="1400">
                <a:latin typeface="+mj-lt"/>
              </a:endParaRPr>
            </a:p>
          </p:txBody>
        </p:sp>
        <p:sp>
          <p:nvSpPr>
            <p:cNvPr id="14351" name="Text Box 5"/>
            <p:cNvSpPr txBox="1">
              <a:spLocks noChangeArrowheads="1"/>
            </p:cNvSpPr>
            <p:nvPr/>
          </p:nvSpPr>
          <p:spPr bwMode="auto">
            <a:xfrm>
              <a:off x="774" y="1207"/>
              <a:ext cx="101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5" tIns="45718" rIns="91435" bIns="45718">
              <a:spAutoFit/>
            </a:bodyPr>
            <a:lstStyle/>
            <a:p>
              <a:pPr eaLnBrk="0" hangingPunct="0"/>
              <a:r>
                <a:rPr lang="cs-CZ" sz="2400" b="0">
                  <a:latin typeface="+mj-lt"/>
                </a:rPr>
                <a:t>Synthesis</a:t>
              </a:r>
              <a:r>
                <a:rPr lang="cs-CZ" sz="2400" b="0" dirty="0">
                  <a:latin typeface="+mj-lt"/>
                </a:rPr>
                <a:t> </a:t>
              </a:r>
            </a:p>
          </p:txBody>
        </p:sp>
      </p:grpSp>
      <p:sp>
        <p:nvSpPr>
          <p:cNvPr id="14340" name="AutoShape 6"/>
          <p:cNvSpPr>
            <a:spLocks noChangeArrowheads="1"/>
          </p:cNvSpPr>
          <p:nvPr/>
        </p:nvSpPr>
        <p:spPr bwMode="auto">
          <a:xfrm>
            <a:off x="1259632" y="1916832"/>
            <a:ext cx="4114800" cy="762000"/>
          </a:xfrm>
          <a:prstGeom prst="downArrowCallout">
            <a:avLst>
              <a:gd name="adj1" fmla="val 44600"/>
              <a:gd name="adj2" fmla="val 71675"/>
              <a:gd name="adj3" fmla="val 24792"/>
              <a:gd name="adj4" fmla="val 60625"/>
            </a:avLst>
          </a:prstGeom>
          <a:solidFill>
            <a:srgbClr val="EAD5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 sz="1400">
              <a:latin typeface="+mj-lt"/>
            </a:endParaRPr>
          </a:p>
        </p:txBody>
      </p:sp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2616820" y="1859413"/>
            <a:ext cx="1490911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pPr algn="ctr" eaLnBrk="0" hangingPunct="0"/>
            <a:r>
              <a:rPr lang="cs-CZ" sz="2400" b="0" dirty="0">
                <a:latin typeface="+mj-lt"/>
              </a:rPr>
              <a:t>Transport</a:t>
            </a:r>
          </a:p>
        </p:txBody>
      </p:sp>
      <p:sp>
        <p:nvSpPr>
          <p:cNvPr id="14342" name="Rectangle 8"/>
          <p:cNvSpPr>
            <a:spLocks noChangeArrowheads="1"/>
          </p:cNvSpPr>
          <p:nvPr/>
        </p:nvSpPr>
        <p:spPr bwMode="auto">
          <a:xfrm>
            <a:off x="4283968" y="3573016"/>
            <a:ext cx="3505200" cy="617538"/>
          </a:xfrm>
          <a:prstGeom prst="rect">
            <a:avLst/>
          </a:prstGeom>
          <a:solidFill>
            <a:srgbClr val="EAD5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 sz="1400">
              <a:latin typeface="+mj-lt"/>
            </a:endParaRPr>
          </a:p>
        </p:txBody>
      </p:sp>
      <p:sp>
        <p:nvSpPr>
          <p:cNvPr id="14343" name="Text Box 9"/>
          <p:cNvSpPr txBox="1">
            <a:spLocks noChangeArrowheads="1"/>
          </p:cNvSpPr>
          <p:nvPr/>
        </p:nvSpPr>
        <p:spPr bwMode="auto">
          <a:xfrm>
            <a:off x="4427984" y="3645024"/>
            <a:ext cx="3271838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 algn="ctr" eaLnBrk="0" hangingPunct="0"/>
            <a:r>
              <a:rPr lang="cs-CZ" sz="2400" b="0" dirty="0" err="1">
                <a:latin typeface="+mj-lt"/>
              </a:rPr>
              <a:t>Metabolization</a:t>
            </a:r>
            <a:endParaRPr lang="cs-CZ" sz="2400" b="0" dirty="0">
              <a:latin typeface="+mj-lt"/>
            </a:endParaRPr>
          </a:p>
        </p:txBody>
      </p:sp>
      <p:sp>
        <p:nvSpPr>
          <p:cNvPr id="14344" name="AutoShape 10"/>
          <p:cNvSpPr>
            <a:spLocks noChangeArrowheads="1"/>
          </p:cNvSpPr>
          <p:nvPr/>
        </p:nvSpPr>
        <p:spPr bwMode="auto">
          <a:xfrm>
            <a:off x="2576364" y="2675756"/>
            <a:ext cx="4419600" cy="914400"/>
          </a:xfrm>
          <a:prstGeom prst="downArrowCallout">
            <a:avLst>
              <a:gd name="adj1" fmla="val 41665"/>
              <a:gd name="adj2" fmla="val 62856"/>
              <a:gd name="adj3" fmla="val 23958"/>
              <a:gd name="adj4" fmla="val 60625"/>
            </a:avLst>
          </a:prstGeom>
          <a:solidFill>
            <a:srgbClr val="EAD5FF"/>
          </a:solidFill>
          <a:ln w="12700">
            <a:noFill/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algn="ctr" eaLnBrk="0" hangingPunct="0"/>
            <a:endParaRPr lang="cs-CZ" sz="2400" b="0">
              <a:solidFill>
                <a:srgbClr val="3333CC"/>
              </a:solidFill>
              <a:latin typeface="+mj-lt"/>
            </a:endParaRPr>
          </a:p>
        </p:txBody>
      </p:sp>
      <p:sp>
        <p:nvSpPr>
          <p:cNvPr id="14345" name="Text Box 11"/>
          <p:cNvSpPr txBox="1">
            <a:spLocks noChangeArrowheads="1"/>
          </p:cNvSpPr>
          <p:nvPr/>
        </p:nvSpPr>
        <p:spPr bwMode="auto">
          <a:xfrm>
            <a:off x="2936677" y="2675557"/>
            <a:ext cx="3624700" cy="4616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pPr eaLnBrk="0" hangingPunct="0"/>
            <a:r>
              <a:rPr lang="cs-CZ" sz="2400" b="0" dirty="0" err="1">
                <a:latin typeface="+mj-lt"/>
              </a:rPr>
              <a:t>Interaction</a:t>
            </a:r>
            <a:r>
              <a:rPr lang="cs-CZ" sz="2400" b="0" dirty="0">
                <a:latin typeface="+mj-lt"/>
              </a:rPr>
              <a:t> </a:t>
            </a:r>
            <a:r>
              <a:rPr lang="cs-CZ" sz="2400" b="0" dirty="0" err="1">
                <a:latin typeface="+mj-lt"/>
              </a:rPr>
              <a:t>with</a:t>
            </a:r>
            <a:r>
              <a:rPr lang="cs-CZ" sz="2400" b="0" dirty="0">
                <a:latin typeface="+mj-lt"/>
              </a:rPr>
              <a:t> </a:t>
            </a:r>
            <a:r>
              <a:rPr lang="cs-CZ" sz="2400" b="0" dirty="0" err="1">
                <a:latin typeface="+mj-lt"/>
              </a:rPr>
              <a:t>receptors</a:t>
            </a:r>
            <a:endParaRPr lang="cs-CZ" sz="2400" b="0" dirty="0">
              <a:latin typeface="+mj-lt"/>
            </a:endParaRPr>
          </a:p>
        </p:txBody>
      </p:sp>
      <p:sp>
        <p:nvSpPr>
          <p:cNvPr id="14346" name="AutoShape 12"/>
          <p:cNvSpPr>
            <a:spLocks noChangeArrowheads="1"/>
          </p:cNvSpPr>
          <p:nvPr/>
        </p:nvSpPr>
        <p:spPr bwMode="auto">
          <a:xfrm>
            <a:off x="2454045" y="4941168"/>
            <a:ext cx="990600" cy="9144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sz="1400">
              <a:latin typeface="+mj-lt"/>
            </a:endParaRPr>
          </a:p>
        </p:txBody>
      </p:sp>
      <p:sp>
        <p:nvSpPr>
          <p:cNvPr id="14347" name="Rectangle 13"/>
          <p:cNvSpPr>
            <a:spLocks noChangeArrowheads="1"/>
          </p:cNvSpPr>
          <p:nvPr/>
        </p:nvSpPr>
        <p:spPr bwMode="auto">
          <a:xfrm>
            <a:off x="2411760" y="5967116"/>
            <a:ext cx="1325994" cy="41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 anchor="ctr">
            <a:spAutoFit/>
          </a:bodyPr>
          <a:lstStyle/>
          <a:p>
            <a:pPr algn="ctr">
              <a:lnSpc>
                <a:spcPts val="2800"/>
              </a:lnSpc>
              <a:spcBef>
                <a:spcPct val="60000"/>
              </a:spcBef>
            </a:pPr>
            <a:r>
              <a:rPr lang="en-GB" dirty="0">
                <a:latin typeface="+mj-lt"/>
              </a:rPr>
              <a:t>Stimulation</a:t>
            </a:r>
          </a:p>
        </p:txBody>
      </p:sp>
      <p:sp>
        <p:nvSpPr>
          <p:cNvPr id="14348" name="AutoShape 14"/>
          <p:cNvSpPr>
            <a:spLocks noChangeArrowheads="1"/>
          </p:cNvSpPr>
          <p:nvPr/>
        </p:nvSpPr>
        <p:spPr bwMode="auto">
          <a:xfrm rot="-10765585">
            <a:off x="904144" y="5162127"/>
            <a:ext cx="990600" cy="9144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sz="1400">
              <a:latin typeface="+mj-lt"/>
            </a:endParaRPr>
          </a:p>
        </p:txBody>
      </p:sp>
      <p:sp>
        <p:nvSpPr>
          <p:cNvPr id="14349" name="Rectangle 15"/>
          <p:cNvSpPr>
            <a:spLocks noChangeArrowheads="1"/>
          </p:cNvSpPr>
          <p:nvPr/>
        </p:nvSpPr>
        <p:spPr bwMode="auto">
          <a:xfrm>
            <a:off x="467544" y="4721069"/>
            <a:ext cx="1467058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>
                <a:latin typeface="+mj-lt"/>
              </a:rPr>
              <a:t>Suppression</a:t>
            </a:r>
            <a:endParaRPr lang="de-DE" dirty="0">
              <a:latin typeface="+mj-lt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251520" y="442782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Consequences</a:t>
            </a:r>
            <a:r>
              <a:rPr lang="en-GB" b="1" dirty="0">
                <a:solidFill>
                  <a:schemeClr val="tx2"/>
                </a:solidFill>
              </a:rPr>
              <a:t> (both negative!)</a:t>
            </a:r>
          </a:p>
        </p:txBody>
      </p:sp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4211960" y="4853478"/>
            <a:ext cx="482453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schemeClr val="tx2"/>
                </a:solidFill>
              </a:rPr>
              <a:t>Possible mechanisms of endocrine disruption</a:t>
            </a:r>
          </a:p>
          <a:p>
            <a:pPr>
              <a:spcBef>
                <a:spcPts val="0"/>
              </a:spcBef>
            </a:pPr>
            <a:r>
              <a:rPr lang="en-US" sz="1400" dirty="0">
                <a:solidFill>
                  <a:schemeClr val="tx2"/>
                </a:solidFill>
              </a:rPr>
              <a:t>- </a:t>
            </a:r>
            <a:r>
              <a:rPr lang="cs-CZ" sz="1400" dirty="0" err="1">
                <a:solidFill>
                  <a:schemeClr val="tx2"/>
                </a:solidFill>
              </a:rPr>
              <a:t>Disruption</a:t>
            </a:r>
            <a:r>
              <a:rPr lang="cs-CZ" sz="1400" dirty="0">
                <a:solidFill>
                  <a:schemeClr val="tx2"/>
                </a:solidFill>
              </a:rPr>
              <a:t> of </a:t>
            </a:r>
            <a:r>
              <a:rPr lang="cs-CZ" sz="1400" dirty="0" err="1">
                <a:solidFill>
                  <a:schemeClr val="tx2"/>
                </a:solidFill>
              </a:rPr>
              <a:t>the</a:t>
            </a:r>
            <a:r>
              <a:rPr lang="cs-CZ" sz="1400" dirty="0">
                <a:solidFill>
                  <a:schemeClr val="tx2"/>
                </a:solidFill>
              </a:rPr>
              <a:t> „master“ </a:t>
            </a:r>
            <a:r>
              <a:rPr lang="cs-CZ" sz="1400" dirty="0" err="1">
                <a:solidFill>
                  <a:schemeClr val="tx2"/>
                </a:solidFill>
              </a:rPr>
              <a:t>hormones</a:t>
            </a:r>
            <a:r>
              <a:rPr lang="cs-CZ" sz="1400" dirty="0">
                <a:solidFill>
                  <a:schemeClr val="tx2"/>
                </a:solidFill>
              </a:rPr>
              <a:t> (FSH/LH)</a:t>
            </a:r>
            <a:endParaRPr lang="en-US" sz="1400" dirty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cs-CZ" sz="1400" dirty="0" err="1">
                <a:solidFill>
                  <a:schemeClr val="tx2"/>
                </a:solidFill>
              </a:rPr>
              <a:t>Decrease</a:t>
            </a:r>
            <a:r>
              <a:rPr lang="cs-CZ" sz="1400" dirty="0">
                <a:solidFill>
                  <a:schemeClr val="tx2"/>
                </a:solidFill>
              </a:rPr>
              <a:t> of HR </a:t>
            </a:r>
            <a:r>
              <a:rPr lang="cs-CZ" sz="1400" dirty="0" err="1">
                <a:solidFill>
                  <a:schemeClr val="tx2"/>
                </a:solidFill>
              </a:rPr>
              <a:t>cellular</a:t>
            </a:r>
            <a:r>
              <a:rPr lang="cs-CZ" sz="1400" dirty="0">
                <a:solidFill>
                  <a:schemeClr val="tx2"/>
                </a:solidFill>
              </a:rPr>
              <a:t> </a:t>
            </a:r>
            <a:r>
              <a:rPr lang="cs-CZ" sz="1400" dirty="0" err="1">
                <a:solidFill>
                  <a:schemeClr val="tx2"/>
                </a:solidFill>
              </a:rPr>
              <a:t>levels</a:t>
            </a:r>
            <a:endParaRPr lang="en-US" sz="1400" dirty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1400" dirty="0">
                <a:solidFill>
                  <a:schemeClr val="tx2"/>
                </a:solidFill>
                <a:latin typeface="+mj-lt"/>
              </a:rPr>
              <a:t> </a:t>
            </a:r>
            <a:r>
              <a:rPr lang="cs-CZ" sz="1400" dirty="0" err="1">
                <a:solidFill>
                  <a:schemeClr val="tx2"/>
                </a:solidFill>
                <a:latin typeface="+mj-lt"/>
              </a:rPr>
              <a:t>Nonphysiological</a:t>
            </a:r>
            <a:r>
              <a:rPr lang="cs-CZ" sz="1400" dirty="0">
                <a:solidFill>
                  <a:schemeClr val="tx2"/>
                </a:solidFill>
                <a:latin typeface="+mj-lt"/>
              </a:rPr>
              <a:t> </a:t>
            </a:r>
            <a:r>
              <a:rPr lang="cs-CZ" sz="1400" dirty="0" err="1">
                <a:solidFill>
                  <a:schemeClr val="tx2"/>
                </a:solidFill>
                <a:latin typeface="+mj-lt"/>
              </a:rPr>
              <a:t>activation</a:t>
            </a:r>
            <a:r>
              <a:rPr lang="cs-CZ" sz="1400" dirty="0">
                <a:solidFill>
                  <a:schemeClr val="tx2"/>
                </a:solidFill>
                <a:latin typeface="+mj-lt"/>
              </a:rPr>
              <a:t> of hormone receptor (HR)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1400" dirty="0">
                <a:solidFill>
                  <a:schemeClr val="tx2"/>
                </a:solidFill>
                <a:latin typeface="+mj-lt"/>
              </a:rPr>
              <a:t> </a:t>
            </a:r>
            <a:r>
              <a:rPr lang="cs-CZ" sz="1400" dirty="0" err="1">
                <a:solidFill>
                  <a:schemeClr val="tx2"/>
                </a:solidFill>
                <a:latin typeface="+mj-lt"/>
              </a:rPr>
              <a:t>Binding</a:t>
            </a:r>
            <a:r>
              <a:rPr lang="cs-CZ" sz="1400" dirty="0">
                <a:solidFill>
                  <a:schemeClr val="tx2"/>
                </a:solidFill>
                <a:latin typeface="+mj-lt"/>
              </a:rPr>
              <a:t> to HR </a:t>
            </a:r>
            <a:r>
              <a:rPr lang="cs-CZ" sz="1400" dirty="0" err="1">
                <a:solidFill>
                  <a:schemeClr val="tx2"/>
                </a:solidFill>
                <a:latin typeface="+mj-lt"/>
              </a:rPr>
              <a:t>without</a:t>
            </a:r>
            <a:r>
              <a:rPr lang="cs-CZ" sz="1400" dirty="0">
                <a:solidFill>
                  <a:schemeClr val="tx2"/>
                </a:solidFill>
                <a:latin typeface="+mj-lt"/>
              </a:rPr>
              <a:t> </a:t>
            </a:r>
            <a:r>
              <a:rPr lang="cs-CZ" sz="1400" dirty="0" err="1">
                <a:solidFill>
                  <a:schemeClr val="tx2"/>
                </a:solidFill>
                <a:latin typeface="+mj-lt"/>
              </a:rPr>
              <a:t>activation</a:t>
            </a:r>
            <a:endParaRPr lang="cs-CZ" sz="1400" dirty="0">
              <a:solidFill>
                <a:schemeClr val="tx2"/>
              </a:solidFill>
              <a:latin typeface="+mj-lt"/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1400" dirty="0">
                <a:solidFill>
                  <a:schemeClr val="tx2"/>
                </a:solidFill>
                <a:latin typeface="+mj-lt"/>
              </a:rPr>
              <a:t> </a:t>
            </a:r>
            <a:r>
              <a:rPr lang="cs-CZ" sz="1400" dirty="0" err="1">
                <a:solidFill>
                  <a:schemeClr val="tx2"/>
                </a:solidFill>
                <a:latin typeface="+mj-lt"/>
              </a:rPr>
              <a:t>Changes</a:t>
            </a:r>
            <a:r>
              <a:rPr lang="cs-CZ" sz="1400" dirty="0">
                <a:solidFill>
                  <a:schemeClr val="tx2"/>
                </a:solidFill>
                <a:latin typeface="+mj-lt"/>
              </a:rPr>
              <a:t> in hormone </a:t>
            </a:r>
            <a:r>
              <a:rPr lang="cs-CZ" sz="1400" dirty="0" err="1">
                <a:solidFill>
                  <a:schemeClr val="tx2"/>
                </a:solidFill>
                <a:latin typeface="+mj-lt"/>
              </a:rPr>
              <a:t>metabolism</a:t>
            </a:r>
            <a:r>
              <a:rPr lang="en-US" sz="14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GB" sz="1400" dirty="0">
                <a:solidFill>
                  <a:schemeClr val="tx2"/>
                </a:solidFill>
                <a:latin typeface="+mj-lt"/>
              </a:rPr>
              <a:t>(clearance)</a:t>
            </a:r>
            <a:endParaRPr lang="cs-CZ" sz="1400" dirty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2360626" y="228600"/>
            <a:ext cx="4070323" cy="36932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algn="ctr" eaLnBrk="0" hangingPunct="0"/>
            <a:r>
              <a:rPr lang="cs-CZ">
                <a:latin typeface="+mj-lt"/>
              </a:rPr>
              <a:t>biosynthesis and release of hormones</a:t>
            </a:r>
            <a:endParaRPr lang="cs-CZ" b="0">
              <a:latin typeface="+mj-lt"/>
            </a:endParaRP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2413746" y="1143000"/>
            <a:ext cx="4083147" cy="36932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algn="ctr" eaLnBrk="0" hangingPunct="0"/>
            <a:r>
              <a:rPr lang="cs-CZ">
                <a:solidFill>
                  <a:schemeClr val="tx2"/>
                </a:solidFill>
                <a:latin typeface="+mj-lt"/>
              </a:rPr>
              <a:t>binding to plasmatic transport proteins</a:t>
            </a:r>
            <a:endParaRPr lang="cs-CZ" b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2189511" y="2057400"/>
            <a:ext cx="4493516" cy="36932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algn="ctr" eaLnBrk="0" hangingPunct="0"/>
            <a:r>
              <a:rPr lang="cs-CZ">
                <a:solidFill>
                  <a:schemeClr val="tx2"/>
                </a:solidFill>
                <a:latin typeface="+mj-lt"/>
              </a:rPr>
              <a:t>binding to nuclear hormonal receptor (HR)</a:t>
            </a:r>
            <a:endParaRPr lang="cs-CZ" b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1115924" y="2870200"/>
            <a:ext cx="6881990" cy="61554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algn="ctr" eaLnBrk="0" hangingPunct="0"/>
            <a:r>
              <a:rPr lang="cs-CZ">
                <a:solidFill>
                  <a:schemeClr val="tx2"/>
                </a:solidFill>
                <a:latin typeface="+mj-lt"/>
              </a:rPr>
              <a:t>activation of HR</a:t>
            </a:r>
            <a:endParaRPr lang="cs-CZ" b="0">
              <a:solidFill>
                <a:schemeClr val="tx2"/>
              </a:solidFill>
              <a:latin typeface="+mj-lt"/>
            </a:endParaRPr>
          </a:p>
          <a:p>
            <a:pPr algn="ctr" eaLnBrk="0" hangingPunct="0"/>
            <a:r>
              <a:rPr lang="cs-CZ" sz="1600" b="0">
                <a:solidFill>
                  <a:schemeClr val="tx2"/>
                </a:solidFill>
                <a:latin typeface="+mj-lt"/>
              </a:rPr>
              <a:t>(dissociation of associated heat shock proteins, formation of homodimers)</a:t>
            </a:r>
            <a:endParaRPr lang="cs-CZ" b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5366" name="Text Box 7"/>
          <p:cNvSpPr txBox="1">
            <a:spLocks noChangeArrowheads="1"/>
          </p:cNvSpPr>
          <p:nvPr/>
        </p:nvSpPr>
        <p:spPr bwMode="auto">
          <a:xfrm>
            <a:off x="712025" y="4191000"/>
            <a:ext cx="7507226" cy="36932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algn="ctr" eaLnBrk="0" hangingPunct="0"/>
            <a:r>
              <a:rPr lang="cs-CZ" dirty="0" err="1">
                <a:solidFill>
                  <a:schemeClr val="tx2"/>
                </a:solidFill>
                <a:latin typeface="+mj-lt"/>
              </a:rPr>
              <a:t>binding</a:t>
            </a:r>
            <a:r>
              <a:rPr lang="cs-CZ" dirty="0">
                <a:solidFill>
                  <a:schemeClr val="tx2"/>
                </a:solidFill>
                <a:latin typeface="+mj-lt"/>
              </a:rPr>
              <a:t> of </a:t>
            </a:r>
            <a:r>
              <a:rPr lang="cs-CZ" dirty="0" err="1">
                <a:solidFill>
                  <a:schemeClr val="tx2"/>
                </a:solidFill>
                <a:latin typeface="+mj-lt"/>
              </a:rPr>
              <a:t>the</a:t>
            </a:r>
            <a:r>
              <a:rPr lang="cs-CZ" dirty="0">
                <a:solidFill>
                  <a:schemeClr val="tx2"/>
                </a:solidFill>
                <a:latin typeface="+mj-lt"/>
              </a:rPr>
              <a:t> </a:t>
            </a:r>
            <a:r>
              <a:rPr lang="cs-CZ" dirty="0" err="1">
                <a:solidFill>
                  <a:schemeClr val="tx2"/>
                </a:solidFill>
                <a:latin typeface="+mj-lt"/>
              </a:rPr>
              <a:t>activated</a:t>
            </a:r>
            <a:r>
              <a:rPr lang="cs-CZ" dirty="0">
                <a:solidFill>
                  <a:schemeClr val="tx2"/>
                </a:solidFill>
                <a:latin typeface="+mj-lt"/>
              </a:rPr>
              <a:t> receptor </a:t>
            </a:r>
            <a:r>
              <a:rPr lang="cs-CZ" dirty="0" err="1">
                <a:solidFill>
                  <a:schemeClr val="tx2"/>
                </a:solidFill>
                <a:latin typeface="+mj-lt"/>
              </a:rPr>
              <a:t>complex</a:t>
            </a:r>
            <a:r>
              <a:rPr lang="cs-CZ" dirty="0">
                <a:solidFill>
                  <a:schemeClr val="tx2"/>
                </a:solidFill>
                <a:latin typeface="+mj-lt"/>
              </a:rPr>
              <a:t> to </a:t>
            </a:r>
            <a:r>
              <a:rPr lang="cs-CZ" dirty="0" err="1">
                <a:solidFill>
                  <a:schemeClr val="tx2"/>
                </a:solidFill>
                <a:latin typeface="+mj-lt"/>
              </a:rPr>
              <a:t>specific</a:t>
            </a:r>
            <a:r>
              <a:rPr lang="cs-CZ" dirty="0">
                <a:solidFill>
                  <a:schemeClr val="tx2"/>
                </a:solidFill>
                <a:latin typeface="+mj-lt"/>
              </a:rPr>
              <a:t> DNA </a:t>
            </a:r>
            <a:r>
              <a:rPr lang="cs-CZ" dirty="0" err="1">
                <a:solidFill>
                  <a:schemeClr val="tx2"/>
                </a:solidFill>
                <a:latin typeface="+mj-lt"/>
              </a:rPr>
              <a:t>motifs</a:t>
            </a:r>
            <a:r>
              <a:rPr lang="cs-CZ" dirty="0">
                <a:solidFill>
                  <a:schemeClr val="tx2"/>
                </a:solidFill>
                <a:latin typeface="+mj-lt"/>
              </a:rPr>
              <a:t> - </a:t>
            </a:r>
            <a:r>
              <a:rPr lang="cs-CZ" dirty="0" err="1">
                <a:solidFill>
                  <a:schemeClr val="tx2"/>
                </a:solidFill>
                <a:latin typeface="+mj-lt"/>
              </a:rPr>
              <a:t>HREs</a:t>
            </a:r>
            <a:endParaRPr lang="cs-CZ" b="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5367" name="Text Box 8"/>
          <p:cNvSpPr txBox="1">
            <a:spLocks noChangeArrowheads="1"/>
          </p:cNvSpPr>
          <p:nvPr/>
        </p:nvSpPr>
        <p:spPr bwMode="auto">
          <a:xfrm>
            <a:off x="791743" y="5013176"/>
            <a:ext cx="7443041" cy="36932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algn="ctr" eaLnBrk="0" hangingPunct="0"/>
            <a:r>
              <a:rPr lang="cs-CZ" dirty="0">
                <a:solidFill>
                  <a:schemeClr val="tx2"/>
                </a:solidFill>
                <a:latin typeface="+mj-lt"/>
              </a:rPr>
              <a:t>chromatin </a:t>
            </a:r>
            <a:r>
              <a:rPr lang="cs-CZ" dirty="0" err="1">
                <a:solidFill>
                  <a:schemeClr val="tx2"/>
                </a:solidFill>
                <a:latin typeface="+mj-lt"/>
              </a:rPr>
              <a:t>rearrangement</a:t>
            </a:r>
            <a:r>
              <a:rPr lang="cs-CZ" dirty="0">
                <a:solidFill>
                  <a:schemeClr val="tx2"/>
                </a:solidFill>
                <a:latin typeface="+mj-lt"/>
              </a:rPr>
              <a:t> </a:t>
            </a:r>
            <a:r>
              <a:rPr lang="cs-CZ" dirty="0" err="1">
                <a:solidFill>
                  <a:schemeClr val="tx2"/>
                </a:solidFill>
                <a:latin typeface="+mj-lt"/>
              </a:rPr>
              <a:t>and</a:t>
            </a:r>
            <a:r>
              <a:rPr lang="cs-CZ" dirty="0">
                <a:solidFill>
                  <a:schemeClr val="tx2"/>
                </a:solidFill>
                <a:latin typeface="+mj-lt"/>
              </a:rPr>
              <a:t> </a:t>
            </a:r>
            <a:r>
              <a:rPr lang="cs-CZ" dirty="0" err="1">
                <a:solidFill>
                  <a:schemeClr val="tx2"/>
                </a:solidFill>
                <a:latin typeface="+mj-lt"/>
              </a:rPr>
              <a:t>transcription</a:t>
            </a:r>
            <a:r>
              <a:rPr lang="cs-CZ" dirty="0">
                <a:solidFill>
                  <a:schemeClr val="tx2"/>
                </a:solidFill>
                <a:latin typeface="+mj-lt"/>
              </a:rPr>
              <a:t> of estrogen-</a:t>
            </a:r>
            <a:r>
              <a:rPr lang="cs-CZ" dirty="0" err="1">
                <a:solidFill>
                  <a:schemeClr val="tx2"/>
                </a:solidFill>
                <a:latin typeface="+mj-lt"/>
              </a:rPr>
              <a:t>inducible</a:t>
            </a:r>
            <a:r>
              <a:rPr lang="cs-CZ" dirty="0">
                <a:solidFill>
                  <a:schemeClr val="tx2"/>
                </a:solidFill>
                <a:latin typeface="+mj-lt"/>
              </a:rPr>
              <a:t> </a:t>
            </a:r>
            <a:r>
              <a:rPr lang="cs-CZ" dirty="0" err="1">
                <a:solidFill>
                  <a:schemeClr val="tx2"/>
                </a:solidFill>
                <a:latin typeface="+mj-lt"/>
              </a:rPr>
              <a:t>genes</a:t>
            </a:r>
            <a:endParaRPr lang="cs-CZ" b="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5368" name="Text Box 9"/>
          <p:cNvSpPr txBox="1">
            <a:spLocks noChangeArrowheads="1"/>
          </p:cNvSpPr>
          <p:nvPr/>
        </p:nvSpPr>
        <p:spPr bwMode="auto">
          <a:xfrm>
            <a:off x="771643" y="5927576"/>
            <a:ext cx="7259401" cy="40009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algn="ctr" eaLnBrk="0" hangingPunct="0"/>
            <a:r>
              <a:rPr lang="cs-CZ">
                <a:solidFill>
                  <a:schemeClr val="tx2"/>
                </a:solidFill>
                <a:latin typeface="+mj-lt"/>
              </a:rPr>
              <a:t>effects at the cellular, tissue, organ, organism, and/or population level</a:t>
            </a:r>
            <a:endParaRPr lang="cs-CZ" sz="2000" b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5369" name="Line 10"/>
          <p:cNvSpPr>
            <a:spLocks noChangeShapeType="1"/>
          </p:cNvSpPr>
          <p:nvPr/>
        </p:nvSpPr>
        <p:spPr bwMode="auto">
          <a:xfrm>
            <a:off x="4267200" y="685800"/>
            <a:ext cx="0" cy="45720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 sz="1600">
              <a:latin typeface="+mj-lt"/>
            </a:endParaRPr>
          </a:p>
        </p:txBody>
      </p:sp>
      <p:sp>
        <p:nvSpPr>
          <p:cNvPr id="15370" name="Line 11"/>
          <p:cNvSpPr>
            <a:spLocks noChangeShapeType="1"/>
          </p:cNvSpPr>
          <p:nvPr/>
        </p:nvSpPr>
        <p:spPr bwMode="auto">
          <a:xfrm>
            <a:off x="4267200" y="1524000"/>
            <a:ext cx="0" cy="45720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 sz="1600">
              <a:latin typeface="+mj-lt"/>
            </a:endParaRPr>
          </a:p>
        </p:txBody>
      </p:sp>
      <p:sp>
        <p:nvSpPr>
          <p:cNvPr id="15371" name="Line 12"/>
          <p:cNvSpPr>
            <a:spLocks noChangeShapeType="1"/>
          </p:cNvSpPr>
          <p:nvPr/>
        </p:nvSpPr>
        <p:spPr bwMode="auto">
          <a:xfrm>
            <a:off x="4267200" y="2439988"/>
            <a:ext cx="0" cy="455612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 sz="1600">
              <a:latin typeface="+mj-lt"/>
            </a:endParaRPr>
          </a:p>
        </p:txBody>
      </p:sp>
      <p:sp>
        <p:nvSpPr>
          <p:cNvPr id="15372" name="Line 13"/>
          <p:cNvSpPr>
            <a:spLocks noChangeShapeType="1"/>
          </p:cNvSpPr>
          <p:nvPr/>
        </p:nvSpPr>
        <p:spPr bwMode="auto">
          <a:xfrm flipH="1">
            <a:off x="4343400" y="3498850"/>
            <a:ext cx="15875" cy="61595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 sz="1600">
              <a:latin typeface="+mj-lt"/>
            </a:endParaRPr>
          </a:p>
        </p:txBody>
      </p:sp>
      <p:sp>
        <p:nvSpPr>
          <p:cNvPr id="15373" name="Line 14"/>
          <p:cNvSpPr>
            <a:spLocks noChangeShapeType="1"/>
          </p:cNvSpPr>
          <p:nvPr/>
        </p:nvSpPr>
        <p:spPr bwMode="auto">
          <a:xfrm>
            <a:off x="4267200" y="4581128"/>
            <a:ext cx="0" cy="45720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 sz="1600">
              <a:latin typeface="+mj-lt"/>
            </a:endParaRPr>
          </a:p>
        </p:txBody>
      </p:sp>
      <p:sp>
        <p:nvSpPr>
          <p:cNvPr id="15374" name="Line 15"/>
          <p:cNvSpPr>
            <a:spLocks noChangeShapeType="1"/>
          </p:cNvSpPr>
          <p:nvPr/>
        </p:nvSpPr>
        <p:spPr bwMode="auto">
          <a:xfrm>
            <a:off x="4267200" y="5468789"/>
            <a:ext cx="0" cy="458787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 sz="1600">
              <a:latin typeface="+mj-lt"/>
            </a:endParaRPr>
          </a:p>
        </p:txBody>
      </p:sp>
      <p:sp>
        <p:nvSpPr>
          <p:cNvPr id="15375" name="Text Box 16"/>
          <p:cNvSpPr txBox="1">
            <a:spLocks noChangeArrowheads="1"/>
          </p:cNvSpPr>
          <p:nvPr/>
        </p:nvSpPr>
        <p:spPr bwMode="auto">
          <a:xfrm>
            <a:off x="4585809" y="744538"/>
            <a:ext cx="4234663" cy="307766"/>
          </a:xfrm>
          <a:prstGeom prst="rect">
            <a:avLst/>
          </a:prstGeom>
          <a:noFill/>
          <a:ln w="0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algn="ctr" eaLnBrk="0" hangingPunct="0"/>
            <a:r>
              <a:rPr lang="cs-CZ" sz="1400" b="0" dirty="0" err="1">
                <a:solidFill>
                  <a:srgbClr val="FF0000"/>
                </a:solidFill>
                <a:latin typeface="+mj-lt"/>
              </a:rPr>
              <a:t>e.g</a:t>
            </a:r>
            <a:r>
              <a:rPr lang="cs-CZ" sz="1400" b="0" dirty="0">
                <a:solidFill>
                  <a:srgbClr val="FF0000"/>
                </a:solidFill>
                <a:latin typeface="+mj-lt"/>
              </a:rPr>
              <a:t>. </a:t>
            </a:r>
            <a:r>
              <a:rPr lang="cs-CZ" sz="1400" b="0" dirty="0" err="1">
                <a:solidFill>
                  <a:srgbClr val="FF0000"/>
                </a:solidFill>
                <a:latin typeface="+mj-lt"/>
              </a:rPr>
              <a:t>modulation</a:t>
            </a:r>
            <a:r>
              <a:rPr lang="cs-CZ" sz="1400" b="0" dirty="0">
                <a:solidFill>
                  <a:srgbClr val="FF0000"/>
                </a:solidFill>
                <a:latin typeface="+mj-lt"/>
              </a:rPr>
              <a:t> of CYP11A </a:t>
            </a:r>
            <a:r>
              <a:rPr lang="cs-CZ" sz="1400" b="0" dirty="0" err="1">
                <a:solidFill>
                  <a:srgbClr val="FF0000"/>
                </a:solidFill>
                <a:latin typeface="+mj-lt"/>
              </a:rPr>
              <a:t>and</a:t>
            </a:r>
            <a:r>
              <a:rPr lang="cs-CZ" sz="1400" b="0" dirty="0">
                <a:solidFill>
                  <a:srgbClr val="FF0000"/>
                </a:solidFill>
                <a:latin typeface="+mj-lt"/>
              </a:rPr>
              <a:t>/</a:t>
            </a:r>
            <a:r>
              <a:rPr lang="cs-CZ" sz="1400" b="0" dirty="0" err="1">
                <a:solidFill>
                  <a:srgbClr val="FF0000"/>
                </a:solidFill>
                <a:latin typeface="+mj-lt"/>
              </a:rPr>
              <a:t>or</a:t>
            </a:r>
            <a:r>
              <a:rPr lang="cs-CZ" sz="1400" b="0" dirty="0">
                <a:solidFill>
                  <a:srgbClr val="FF0000"/>
                </a:solidFill>
                <a:latin typeface="+mj-lt"/>
              </a:rPr>
              <a:t> CYP19 </a:t>
            </a:r>
            <a:r>
              <a:rPr lang="cs-CZ" sz="1400" b="0" dirty="0" err="1">
                <a:solidFill>
                  <a:srgbClr val="FF0000"/>
                </a:solidFill>
                <a:latin typeface="+mj-lt"/>
              </a:rPr>
              <a:t>activities</a:t>
            </a:r>
            <a:endParaRPr lang="cs-CZ" sz="1600" b="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376" name="Text Box 17"/>
          <p:cNvSpPr txBox="1">
            <a:spLocks noChangeArrowheads="1"/>
          </p:cNvSpPr>
          <p:nvPr/>
        </p:nvSpPr>
        <p:spPr bwMode="auto">
          <a:xfrm>
            <a:off x="4429125" y="1609725"/>
            <a:ext cx="4324350" cy="307766"/>
          </a:xfrm>
          <a:prstGeom prst="rect">
            <a:avLst/>
          </a:prstGeom>
          <a:noFill/>
          <a:ln w="0">
            <a:solidFill>
              <a:schemeClr val="tx1"/>
            </a:solidFill>
            <a:miter lim="800000"/>
            <a:headEnd/>
            <a:tailEnd/>
          </a:ln>
        </p:spPr>
        <p:txBody>
          <a:bodyPr lIns="91429" tIns="45715" rIns="91429" bIns="45715">
            <a:spAutoFit/>
          </a:bodyPr>
          <a:lstStyle/>
          <a:p>
            <a:pPr algn="ctr" eaLnBrk="0" hangingPunct="0"/>
            <a:r>
              <a:rPr lang="cs-CZ" sz="1400" b="0" dirty="0" err="1">
                <a:solidFill>
                  <a:srgbClr val="FF0000"/>
                </a:solidFill>
                <a:latin typeface="+mj-lt"/>
              </a:rPr>
              <a:t>e.g</a:t>
            </a:r>
            <a:r>
              <a:rPr lang="cs-CZ" sz="1400" b="0" dirty="0">
                <a:solidFill>
                  <a:srgbClr val="FF0000"/>
                </a:solidFill>
                <a:latin typeface="+mj-lt"/>
              </a:rPr>
              <a:t>. </a:t>
            </a:r>
            <a:r>
              <a:rPr lang="cs-CZ" sz="1400" b="0" dirty="0" err="1">
                <a:solidFill>
                  <a:srgbClr val="FF0000"/>
                </a:solidFill>
                <a:latin typeface="+mj-lt"/>
              </a:rPr>
              <a:t>down</a:t>
            </a:r>
            <a:r>
              <a:rPr lang="cs-CZ" sz="1400" b="0" dirty="0">
                <a:solidFill>
                  <a:srgbClr val="FF0000"/>
                </a:solidFill>
                <a:latin typeface="+mj-lt"/>
              </a:rPr>
              <a:t>-</a:t>
            </a:r>
            <a:r>
              <a:rPr lang="cs-CZ" sz="1400" b="0" dirty="0" err="1">
                <a:solidFill>
                  <a:srgbClr val="FF0000"/>
                </a:solidFill>
                <a:latin typeface="+mj-lt"/>
              </a:rPr>
              <a:t>regulation</a:t>
            </a:r>
            <a:r>
              <a:rPr lang="cs-CZ" sz="1400" b="0" dirty="0">
                <a:solidFill>
                  <a:srgbClr val="FF0000"/>
                </a:solidFill>
                <a:latin typeface="+mj-lt"/>
              </a:rPr>
              <a:t> of receptor </a:t>
            </a:r>
            <a:r>
              <a:rPr lang="cs-CZ" sz="1400" b="0" dirty="0" err="1">
                <a:solidFill>
                  <a:srgbClr val="FF0000"/>
                </a:solidFill>
                <a:latin typeface="+mj-lt"/>
              </a:rPr>
              <a:t>levels</a:t>
            </a:r>
            <a:endParaRPr lang="cs-CZ" sz="1600" b="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377" name="Text Box 18"/>
          <p:cNvSpPr txBox="1">
            <a:spLocks noChangeArrowheads="1"/>
          </p:cNvSpPr>
          <p:nvPr/>
        </p:nvSpPr>
        <p:spPr bwMode="auto">
          <a:xfrm>
            <a:off x="4499992" y="2420888"/>
            <a:ext cx="4320480" cy="307766"/>
          </a:xfrm>
          <a:prstGeom prst="rect">
            <a:avLst/>
          </a:prstGeom>
          <a:noFill/>
          <a:ln w="0">
            <a:solidFill>
              <a:schemeClr val="tx1"/>
            </a:solidFill>
            <a:miter lim="800000"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 algn="ctr" eaLnBrk="0" hangingPunct="0"/>
            <a:r>
              <a:rPr lang="en-US" sz="1400" b="0" dirty="0">
                <a:solidFill>
                  <a:srgbClr val="FF0000"/>
                </a:solidFill>
                <a:latin typeface="+mj-lt"/>
              </a:rPr>
              <a:t>Direct interference </a:t>
            </a:r>
            <a:r>
              <a:rPr lang="en-GB" sz="1400" b="0" dirty="0">
                <a:solidFill>
                  <a:srgbClr val="FF0000"/>
                </a:solidFill>
                <a:latin typeface="+mj-lt"/>
              </a:rPr>
              <a:t>(activation / inhibition)</a:t>
            </a:r>
            <a:endParaRPr lang="cs-CZ" sz="1600" b="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378" name="Text Box 19"/>
          <p:cNvSpPr txBox="1">
            <a:spLocks noChangeArrowheads="1"/>
          </p:cNvSpPr>
          <p:nvPr/>
        </p:nvSpPr>
        <p:spPr bwMode="auto">
          <a:xfrm>
            <a:off x="6520308" y="240914"/>
            <a:ext cx="1796108" cy="30776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 algn="ctr" eaLnBrk="0" hangingPunct="0"/>
            <a:r>
              <a:rPr lang="en-US" sz="1400" dirty="0">
                <a:latin typeface="+mj-lt"/>
              </a:rPr>
              <a:t>e.g. </a:t>
            </a:r>
            <a:r>
              <a:rPr lang="en-US" sz="1400" dirty="0" err="1">
                <a:latin typeface="+mj-lt"/>
              </a:rPr>
              <a:t>steroidogenesis</a:t>
            </a:r>
            <a:endParaRPr lang="en-US" sz="1400" dirty="0">
              <a:latin typeface="+mj-lt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179512" y="260648"/>
            <a:ext cx="225895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err="1">
                <a:solidFill>
                  <a:srgbClr val="FF0000"/>
                </a:solidFill>
                <a:latin typeface="+mj-lt"/>
              </a:rPr>
              <a:t>Mechanisms</a:t>
            </a:r>
            <a:br>
              <a:rPr lang="cs-CZ" sz="1600" b="1" dirty="0">
                <a:solidFill>
                  <a:srgbClr val="FF0000"/>
                </a:solidFill>
                <a:latin typeface="+mj-lt"/>
              </a:rPr>
            </a:br>
            <a:r>
              <a:rPr lang="cs-CZ" sz="1600" b="1" dirty="0">
                <a:solidFill>
                  <a:srgbClr val="FF0000"/>
                </a:solidFill>
                <a:latin typeface="+mj-lt"/>
              </a:rPr>
              <a:t>of t</a:t>
            </a:r>
            <a:r>
              <a:rPr lang="en-GB" sz="1600" b="1" dirty="0" err="1">
                <a:solidFill>
                  <a:srgbClr val="FF0000"/>
                </a:solidFill>
                <a:latin typeface="+mj-lt"/>
              </a:rPr>
              <a:t>oxicant</a:t>
            </a:r>
            <a:r>
              <a:rPr lang="en-GB" sz="1600" b="1" dirty="0">
                <a:solidFill>
                  <a:srgbClr val="FF0000"/>
                </a:solidFill>
                <a:latin typeface="+mj-lt"/>
              </a:rPr>
              <a:t> effects</a:t>
            </a:r>
          </a:p>
          <a:p>
            <a:r>
              <a:rPr lang="en-GB" sz="1600" b="1" dirty="0">
                <a:solidFill>
                  <a:srgbClr val="FF0000"/>
                </a:solidFill>
                <a:latin typeface="+mj-lt"/>
              </a:rPr>
              <a:t>in detail</a:t>
            </a:r>
            <a:endParaRPr lang="cs-CZ" sz="1600" b="1" dirty="0">
              <a:solidFill>
                <a:srgbClr val="FF0000"/>
              </a:solidFill>
              <a:latin typeface="+mj-lt"/>
            </a:endParaRPr>
          </a:p>
          <a:p>
            <a:endParaRPr lang="en-US" sz="1600" dirty="0">
              <a:solidFill>
                <a:srgbClr val="FF0000"/>
              </a:solidFill>
              <a:latin typeface="+mj-lt"/>
              <a:sym typeface="Wingdings" pitchFamily="2" charset="2"/>
            </a:endParaRPr>
          </a:p>
          <a:p>
            <a:r>
              <a:rPr lang="cs-CZ" sz="1600" dirty="0">
                <a:solidFill>
                  <a:srgbClr val="FF0000"/>
                </a:solidFill>
                <a:latin typeface="+mj-lt"/>
                <a:sym typeface="Wingdings" pitchFamily="2" charset="2"/>
              </a:rPr>
              <a:t></a:t>
            </a:r>
            <a:r>
              <a:rPr lang="en-US" sz="1600" dirty="0">
                <a:solidFill>
                  <a:srgbClr val="FF0000"/>
                </a:solidFill>
                <a:latin typeface="+mj-lt"/>
                <a:sym typeface="Wingdings" pitchFamily="2" charset="2"/>
              </a:rPr>
              <a:t> various </a:t>
            </a:r>
            <a:r>
              <a:rPr lang="en-US" sz="1600" dirty="0" err="1">
                <a:solidFill>
                  <a:srgbClr val="FF0000"/>
                </a:solidFill>
                <a:latin typeface="+mj-lt"/>
                <a:sym typeface="Wingdings" pitchFamily="2" charset="2"/>
              </a:rPr>
              <a:t>MoAs</a:t>
            </a:r>
            <a:br>
              <a:rPr lang="en-US" sz="1600" dirty="0">
                <a:solidFill>
                  <a:srgbClr val="FF0000"/>
                </a:solidFill>
                <a:latin typeface="+mj-lt"/>
                <a:sym typeface="Wingdings" pitchFamily="2" charset="2"/>
              </a:rPr>
            </a:br>
            <a:r>
              <a:rPr lang="en-US" sz="1600" dirty="0">
                <a:solidFill>
                  <a:srgbClr val="FF0000"/>
                </a:solidFill>
                <a:latin typeface="+mj-lt"/>
                <a:sym typeface="Wingdings" pitchFamily="2" charset="2"/>
              </a:rPr>
              <a:t>of endocrine disruption</a:t>
            </a:r>
            <a:endParaRPr lang="en-GB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4499992" y="3553862"/>
            <a:ext cx="4320480" cy="523210"/>
          </a:xfrm>
          <a:prstGeom prst="rect">
            <a:avLst/>
          </a:prstGeom>
          <a:noFill/>
          <a:ln w="0">
            <a:solidFill>
              <a:schemeClr val="tx1"/>
            </a:solidFill>
            <a:miter lim="800000"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 algn="ctr" eaLnBrk="0" hangingPunct="0"/>
            <a:r>
              <a:rPr lang="cs-CZ" sz="1400" b="0" dirty="0" err="1">
                <a:solidFill>
                  <a:srgbClr val="FF0000"/>
                </a:solidFill>
                <a:latin typeface="+mj-lt"/>
              </a:rPr>
              <a:t>e.g</a:t>
            </a:r>
            <a:r>
              <a:rPr lang="cs-CZ" sz="1400" b="0" dirty="0">
                <a:solidFill>
                  <a:srgbClr val="FF0000"/>
                </a:solidFill>
                <a:latin typeface="+mj-lt"/>
              </a:rPr>
              <a:t>. </a:t>
            </a:r>
            <a:r>
              <a:rPr lang="cs-CZ" sz="1400" b="0" dirty="0" err="1">
                <a:solidFill>
                  <a:srgbClr val="FF0000"/>
                </a:solidFill>
                <a:latin typeface="+mj-lt"/>
              </a:rPr>
              <a:t>modulation</a:t>
            </a:r>
            <a:r>
              <a:rPr lang="cs-CZ" sz="1400" b="0" dirty="0">
                <a:solidFill>
                  <a:srgbClr val="FF0000"/>
                </a:solidFill>
                <a:latin typeface="+mj-lt"/>
              </a:rPr>
              <a:t> of </a:t>
            </a:r>
            <a:r>
              <a:rPr lang="cs-CZ" sz="1400" b="0" dirty="0" err="1">
                <a:solidFill>
                  <a:srgbClr val="FF0000"/>
                </a:solidFill>
                <a:latin typeface="+mj-lt"/>
              </a:rPr>
              <a:t>other</a:t>
            </a:r>
            <a:r>
              <a:rPr lang="cs-CZ" sz="1400" b="0" dirty="0">
                <a:solidFill>
                  <a:srgbClr val="FF0000"/>
                </a:solidFill>
                <a:latin typeface="+mj-lt"/>
              </a:rPr>
              <a:t> </a:t>
            </a:r>
            <a:r>
              <a:rPr lang="cs-CZ" sz="1400" b="0" dirty="0" err="1">
                <a:solidFill>
                  <a:srgbClr val="FF0000"/>
                </a:solidFill>
                <a:latin typeface="+mj-lt"/>
              </a:rPr>
              <a:t>nuclear</a:t>
            </a:r>
            <a:r>
              <a:rPr lang="cs-CZ" sz="1400" b="0" dirty="0">
                <a:solidFill>
                  <a:srgbClr val="FF0000"/>
                </a:solidFill>
                <a:latin typeface="+mj-lt"/>
              </a:rPr>
              <a:t> </a:t>
            </a:r>
            <a:r>
              <a:rPr lang="cs-CZ" sz="1400" b="0" dirty="0" err="1">
                <a:solidFill>
                  <a:srgbClr val="FF0000"/>
                </a:solidFill>
                <a:latin typeface="+mj-lt"/>
              </a:rPr>
              <a:t>receptors</a:t>
            </a:r>
            <a:endParaRPr lang="cs-CZ" sz="1400" b="0" dirty="0">
              <a:solidFill>
                <a:srgbClr val="FF0000"/>
              </a:solidFill>
              <a:latin typeface="+mj-lt"/>
            </a:endParaRPr>
          </a:p>
          <a:p>
            <a:pPr algn="ctr" eaLnBrk="0" hangingPunct="0"/>
            <a:r>
              <a:rPr lang="cs-CZ" sz="1400" b="0" dirty="0">
                <a:solidFill>
                  <a:srgbClr val="FF0000"/>
                </a:solidFill>
                <a:latin typeface="+mj-lt"/>
              </a:rPr>
              <a:t>(PPAR/RXR, </a:t>
            </a:r>
            <a:r>
              <a:rPr lang="cs-CZ" sz="1400" b="0" dirty="0" err="1">
                <a:solidFill>
                  <a:srgbClr val="FF0000"/>
                </a:solidFill>
                <a:latin typeface="+mj-lt"/>
              </a:rPr>
              <a:t>RXR</a:t>
            </a:r>
            <a:r>
              <a:rPr lang="cs-CZ" sz="1400" b="0" dirty="0">
                <a:solidFill>
                  <a:srgbClr val="FF0000"/>
                </a:solidFill>
                <a:latin typeface="+mj-lt"/>
              </a:rPr>
              <a:t>/TR)</a:t>
            </a:r>
            <a:endParaRPr lang="cs-CZ" sz="1600" b="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305800" cy="763588"/>
          </a:xfrm>
          <a:noFill/>
        </p:spPr>
        <p:txBody>
          <a:bodyPr anchor="b"/>
          <a:lstStyle/>
          <a:p>
            <a:pPr defTabSz="933450" eaLnBrk="1" hangingPunct="1"/>
            <a:r>
              <a:rPr lang="cs-CZ" sz="3900" dirty="0" err="1">
                <a:solidFill>
                  <a:schemeClr val="tx1"/>
                </a:solidFill>
              </a:rPr>
              <a:t>Endocrine</a:t>
            </a:r>
            <a:r>
              <a:rPr lang="cs-CZ" sz="3900" dirty="0">
                <a:solidFill>
                  <a:schemeClr val="tx1"/>
                </a:solidFill>
              </a:rPr>
              <a:t> </a:t>
            </a:r>
            <a:r>
              <a:rPr lang="cs-CZ" sz="3900" dirty="0" err="1">
                <a:solidFill>
                  <a:schemeClr val="tx1"/>
                </a:solidFill>
              </a:rPr>
              <a:t>disrupters</a:t>
            </a:r>
            <a:r>
              <a:rPr lang="cs-CZ" sz="3900" dirty="0">
                <a:solidFill>
                  <a:schemeClr val="tx1"/>
                </a:solidFill>
              </a:rPr>
              <a:t> in </a:t>
            </a:r>
            <a:r>
              <a:rPr lang="cs-CZ" sz="3900" dirty="0" err="1">
                <a:solidFill>
                  <a:schemeClr val="tx1"/>
                </a:solidFill>
              </a:rPr>
              <a:t>the</a:t>
            </a:r>
            <a:r>
              <a:rPr lang="cs-CZ" sz="3900" dirty="0">
                <a:solidFill>
                  <a:schemeClr val="tx1"/>
                </a:solidFill>
              </a:rPr>
              <a:t> </a:t>
            </a:r>
            <a:r>
              <a:rPr lang="cs-CZ" sz="3900" dirty="0" err="1">
                <a:solidFill>
                  <a:schemeClr val="tx1"/>
                </a:solidFill>
              </a:rPr>
              <a:t>environment</a:t>
            </a:r>
            <a:r>
              <a:rPr lang="cs-CZ" sz="39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434260" y="2572292"/>
            <a:ext cx="4305302" cy="2893622"/>
          </a:xfrm>
          <a:noFill/>
        </p:spPr>
        <p:txBody>
          <a:bodyPr/>
          <a:lstStyle/>
          <a:p>
            <a:pPr marL="350838" indent="-350838" defTabSz="933450" eaLnBrk="1" hangingPunct="1"/>
            <a:endParaRPr lang="cs-CZ" dirty="0"/>
          </a:p>
          <a:p>
            <a:pPr marL="350838" indent="-350838" defTabSz="933450" eaLnBrk="1" hangingPunct="1"/>
            <a:endParaRPr lang="cs-CZ" dirty="0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381000" y="1371600"/>
            <a:ext cx="861218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cs-CZ" sz="2800" b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EDCs...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80000"/>
              <a:buFontTx/>
              <a:buChar char="•"/>
              <a:defRPr/>
            </a:pPr>
            <a:r>
              <a:rPr lang="cs-CZ" sz="2600" b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Persistent Organic Compounds </a:t>
            </a:r>
            <a:br>
              <a:rPr lang="cs-CZ" sz="2600" b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</a:br>
            <a:r>
              <a:rPr lang="cs-CZ" sz="2600" b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(POPs and their metabolites)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80000"/>
              <a:buFontTx/>
              <a:buChar char="•"/>
              <a:defRPr/>
            </a:pPr>
            <a:r>
              <a:rPr lang="cs-CZ" sz="2600" b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steroid hormones and their </a:t>
            </a:r>
            <a:br>
              <a:rPr lang="cs-CZ" sz="2600" b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</a:br>
            <a:r>
              <a:rPr lang="cs-CZ" sz="2600" b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derivatives from contraception pills</a:t>
            </a:r>
            <a:endParaRPr lang="en-US" sz="2600" b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80000"/>
              <a:buFontTx/>
              <a:buChar char="•"/>
              <a:defRPr/>
            </a:pPr>
            <a:r>
              <a:rPr lang="cs-CZ" sz="2600" b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alkylphenols</a:t>
            </a:r>
            <a:endParaRPr lang="en-US" sz="2600" b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80000"/>
              <a:buFontTx/>
              <a:buChar char="•"/>
              <a:defRPr/>
            </a:pPr>
            <a:r>
              <a:rPr lang="cs-CZ" sz="2600" b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organometallics (butyltins)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80000"/>
              <a:buFontTx/>
              <a:buChar char="•"/>
              <a:defRPr/>
            </a:pPr>
            <a:r>
              <a:rPr lang="cs-CZ" sz="2600" b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pharmaceuticals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80000"/>
              <a:buFontTx/>
              <a:buChar char="•"/>
              <a:defRPr/>
            </a:pPr>
            <a:r>
              <a:rPr lang="cs-CZ" sz="2600" b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Pesticides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80000"/>
              <a:buFontTx/>
              <a:buChar char="•"/>
              <a:defRPr/>
            </a:pPr>
            <a:r>
              <a:rPr lang="cs-CZ" sz="2600" b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+ number of unknowns …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80000"/>
              <a:buFontTx/>
              <a:buChar char="•"/>
              <a:defRPr/>
            </a:pPr>
            <a:endParaRPr lang="cs-CZ" sz="2600" b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pic>
        <p:nvPicPr>
          <p:cNvPr id="1741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1524000"/>
            <a:ext cx="1981200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7"/>
          <p:cNvPicPr>
            <a:picLocks noChangeAspect="1" noChangeArrowheads="1"/>
          </p:cNvPicPr>
          <p:nvPr/>
        </p:nvPicPr>
        <p:blipFill>
          <a:blip r:embed="rId4" cstate="print"/>
          <a:srcRect b="30202"/>
          <a:stretch>
            <a:fillRect/>
          </a:stretch>
        </p:blipFill>
        <p:spPr bwMode="auto">
          <a:xfrm>
            <a:off x="6840538" y="5822950"/>
            <a:ext cx="20669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9338" y="4679950"/>
            <a:ext cx="40767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ovéPole 1"/>
          <p:cNvSpPr txBox="1"/>
          <p:nvPr/>
        </p:nvSpPr>
        <p:spPr>
          <a:xfrm>
            <a:off x="5220072" y="6021288"/>
            <a:ext cx="1253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Tributyl-tin</a:t>
            </a:r>
            <a:endParaRPr lang="en-US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220072" y="4310618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alkylphenols</a:t>
            </a:r>
            <a:endParaRPr lang="en-US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241956" y="1186934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2,3,7,8-TCDD</a:t>
            </a:r>
            <a:endParaRPr lang="en-US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241955" y="263691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ethinyl</a:t>
            </a:r>
            <a:r>
              <a:rPr lang="cs-CZ" dirty="0"/>
              <a:t>estradiol</a:t>
            </a:r>
            <a:endParaRPr lang="en-US" dirty="0"/>
          </a:p>
        </p:txBody>
      </p:sp>
      <p:pic>
        <p:nvPicPr>
          <p:cNvPr id="3074" name="Picture 2" descr="Ethinylestradiol - Wikipedia">
            <a:extLst>
              <a:ext uri="{FF2B5EF4-FFF2-40B4-BE49-F238E27FC236}">
                <a16:creationId xmlns:a16="http://schemas.microsoft.com/office/drawing/2014/main" id="{7D144C5F-8CDB-484E-9634-A8A6E7AB8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588" y="3048473"/>
            <a:ext cx="1815212" cy="124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tx1"/>
                </a:solidFill>
              </a:rPr>
              <a:t>Examples – modulations of (synthetic) </a:t>
            </a:r>
            <a:r>
              <a:rPr lang="en-GB" b="1">
                <a:solidFill>
                  <a:schemeClr val="tx1"/>
                </a:solidFill>
              </a:rPr>
              <a:t>enzyme activities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160770" name="Picture 2" descr="http://erc.endocrinology-journals.org/content/13/4/995/F2.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988840"/>
            <a:ext cx="4982448" cy="3456384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251520" y="1052736"/>
            <a:ext cx="5275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Phytoestrogens</a:t>
            </a:r>
            <a:r>
              <a:rPr lang="en-GB" dirty="0"/>
              <a:t> promote </a:t>
            </a:r>
            <a:r>
              <a:rPr lang="en-GB" b="1" dirty="0">
                <a:solidFill>
                  <a:schemeClr val="tx2"/>
                </a:solidFill>
              </a:rPr>
              <a:t>synthesis of estrogens</a:t>
            </a:r>
            <a:br>
              <a:rPr lang="en-GB" b="1" dirty="0"/>
            </a:br>
            <a:r>
              <a:rPr lang="en-GB" b="1" dirty="0">
                <a:sym typeface="Wingdings" pitchFamily="2" charset="2"/>
              </a:rPr>
              <a:t> feminization</a:t>
            </a:r>
            <a:endParaRPr lang="en-GB" b="1" dirty="0"/>
          </a:p>
        </p:txBody>
      </p:sp>
      <p:pic>
        <p:nvPicPr>
          <p:cNvPr id="7" name="Picture 4" descr="http://icb.oxfordjournals.org/content/45/2/321/F5.lar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2996952"/>
            <a:ext cx="2705888" cy="3607850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5724128" y="1628800"/>
            <a:ext cx="3203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GB" dirty="0"/>
              <a:t>Crosstalk with other signalling pathways (such as </a:t>
            </a:r>
            <a:r>
              <a:rPr lang="en-GB" b="1" dirty="0" err="1">
                <a:solidFill>
                  <a:schemeClr val="tx2"/>
                </a:solidFill>
              </a:rPr>
              <a:t>cAMP</a:t>
            </a:r>
            <a:r>
              <a:rPr lang="en-GB" dirty="0"/>
              <a:t>), which can be target to toxicants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Various</a:t>
            </a:r>
            <a:r>
              <a:rPr lang="cs-CZ" dirty="0"/>
              <a:t> </a:t>
            </a:r>
            <a:r>
              <a:rPr lang="cs-CZ" dirty="0" err="1"/>
              <a:t>signalling</a:t>
            </a:r>
            <a:r>
              <a:rPr lang="cs-CZ" dirty="0"/>
              <a:t> </a:t>
            </a:r>
            <a:r>
              <a:rPr lang="cs-CZ" dirty="0" err="1"/>
              <a:t>types</a:t>
            </a:r>
            <a:r>
              <a:rPr lang="cs-CZ" dirty="0"/>
              <a:t> … </a:t>
            </a:r>
            <a:r>
              <a:rPr lang="cs-CZ" dirty="0" err="1"/>
              <a:t>now</a:t>
            </a:r>
            <a:r>
              <a:rPr lang="cs-CZ" dirty="0"/>
              <a:t> </a:t>
            </a:r>
            <a:r>
              <a:rPr lang="cs-CZ" dirty="0" err="1"/>
              <a:t>focus</a:t>
            </a:r>
            <a:r>
              <a:rPr lang="cs-CZ" dirty="0"/>
              <a:t> on </a:t>
            </a:r>
            <a:r>
              <a:rPr lang="cs-CZ" dirty="0" err="1"/>
              <a:t>nuclear</a:t>
            </a:r>
            <a:r>
              <a:rPr lang="cs-CZ" dirty="0"/>
              <a:t> </a:t>
            </a:r>
            <a:r>
              <a:rPr lang="cs-CZ" dirty="0" err="1"/>
              <a:t>receptors</a:t>
            </a:r>
            <a:endParaRPr lang="en-GB" dirty="0"/>
          </a:p>
        </p:txBody>
      </p:sp>
      <p:pic>
        <p:nvPicPr>
          <p:cNvPr id="172034" name="Picture 2" descr="http://www.uic.edu/classes/bios/bios100/lectures/hormone_typ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96752"/>
            <a:ext cx="8543925" cy="5524500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6084168" y="188640"/>
            <a:ext cx="2808312" cy="64807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60400"/>
            <a:ext cx="8229600" cy="1760488"/>
          </a:xfrm>
        </p:spPr>
        <p:txBody>
          <a:bodyPr/>
          <a:lstStyle/>
          <a:p>
            <a:pPr defTabSz="933450" eaLnBrk="1" hangingPunct="1"/>
            <a:r>
              <a:rPr lang="cs-CZ" sz="3900" b="1" dirty="0">
                <a:solidFill>
                  <a:schemeClr val="tx1"/>
                </a:solidFill>
              </a:rPr>
              <a:t>ESTROGEN RECEPTOR – ER</a:t>
            </a:r>
            <a:br>
              <a:rPr lang="cs-CZ" sz="3900" b="1" dirty="0">
                <a:solidFill>
                  <a:schemeClr val="tx1"/>
                </a:solidFill>
              </a:rPr>
            </a:br>
            <a:r>
              <a:rPr lang="cs-CZ" dirty="0" err="1">
                <a:solidFill>
                  <a:schemeClr val="tx1"/>
                </a:solidFill>
              </a:rPr>
              <a:t>the</a:t>
            </a:r>
            <a:r>
              <a:rPr lang="cs-CZ" dirty="0">
                <a:solidFill>
                  <a:schemeClr val="tx1"/>
                </a:solidFill>
              </a:rPr>
              <a:t> most </a:t>
            </a:r>
            <a:r>
              <a:rPr lang="cs-CZ" dirty="0" err="1">
                <a:solidFill>
                  <a:schemeClr val="tx1"/>
                </a:solidFill>
              </a:rPr>
              <a:t>studied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target</a:t>
            </a:r>
            <a:r>
              <a:rPr lang="cs-CZ" dirty="0">
                <a:solidFill>
                  <a:schemeClr val="tx1"/>
                </a:solidFill>
              </a:rPr>
              <a:t> of </a:t>
            </a:r>
            <a:r>
              <a:rPr lang="cs-CZ" dirty="0" err="1">
                <a:solidFill>
                  <a:schemeClr val="tx1"/>
                </a:solidFill>
              </a:rPr>
              <a:t>EDCs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636912"/>
            <a:ext cx="4795837" cy="382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4141617" y="1798638"/>
            <a:ext cx="3526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cs-CZ" sz="1000">
                <a:solidFill>
                  <a:srgbClr val="000000"/>
                </a:solidFill>
                <a:latin typeface="+mj-lt"/>
              </a:rPr>
              <a:t> </a:t>
            </a:r>
            <a:endParaRPr lang="cs-CZ" sz="2400" b="0">
              <a:latin typeface="+mj-lt"/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646063"/>
            <a:ext cx="4876800" cy="177482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0" y="274638"/>
            <a:ext cx="4932040" cy="654050"/>
          </a:xfrm>
        </p:spPr>
        <p:txBody>
          <a:bodyPr/>
          <a:lstStyle/>
          <a:p>
            <a:pPr algn="l"/>
            <a:r>
              <a:rPr lang="en-GB" sz="2800" dirty="0">
                <a:solidFill>
                  <a:schemeClr val="tx1"/>
                </a:solidFill>
              </a:rPr>
              <a:t>      Estrogens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539552" y="1988840"/>
            <a:ext cx="8229600" cy="4205064"/>
          </a:xfrm>
        </p:spPr>
        <p:txBody>
          <a:bodyPr>
            <a:noAutofit/>
          </a:bodyPr>
          <a:lstStyle/>
          <a:p>
            <a:r>
              <a:rPr lang="en-GB" sz="1600" b="1" dirty="0">
                <a:solidFill>
                  <a:schemeClr val="tx2"/>
                </a:solidFill>
              </a:rPr>
              <a:t>Synthesis in ovaries</a:t>
            </a:r>
          </a:p>
          <a:p>
            <a:endParaRPr lang="en-GB" sz="1600" dirty="0"/>
          </a:p>
          <a:p>
            <a:r>
              <a:rPr lang="en-GB" sz="1600" b="1" dirty="0">
                <a:solidFill>
                  <a:schemeClr val="tx2"/>
                </a:solidFill>
              </a:rPr>
              <a:t>Functions </a:t>
            </a:r>
          </a:p>
          <a:p>
            <a:pPr lvl="1"/>
            <a:r>
              <a:rPr lang="en-GB" sz="1600" dirty="0"/>
              <a:t>key roles in female hormone regulation and signalling</a:t>
            </a:r>
          </a:p>
          <a:p>
            <a:pPr lvl="1"/>
            <a:r>
              <a:rPr lang="en-GB" sz="1600" dirty="0"/>
              <a:t>responsible for metabolic, behavioural and morphologic changes occurring during stages of reproduction</a:t>
            </a:r>
          </a:p>
          <a:p>
            <a:pPr lvl="1"/>
            <a:r>
              <a:rPr lang="en-GB" sz="1600" dirty="0"/>
              <a:t>involved in the growth, development and homeostasis in a number of  tissues </a:t>
            </a:r>
          </a:p>
          <a:p>
            <a:pPr lvl="1"/>
            <a:r>
              <a:rPr lang="en-GB" sz="1600" dirty="0"/>
              <a:t>control the bone formation, regulation of homeostasis, cardiovascular system and behaviour</a:t>
            </a:r>
          </a:p>
          <a:p>
            <a:pPr lvl="1"/>
            <a:r>
              <a:rPr lang="en-GB" sz="1600" dirty="0"/>
              <a:t>regulate </a:t>
            </a:r>
            <a:r>
              <a:rPr lang="en-GB" sz="1600" b="1" dirty="0"/>
              <a:t>production, transport and concentration of testicular liquid and anabolic activity of androgens </a:t>
            </a:r>
            <a:r>
              <a:rPr lang="en-GB" sz="1600" dirty="0"/>
              <a:t>in males</a:t>
            </a:r>
          </a:p>
          <a:p>
            <a:endParaRPr lang="en-GB" sz="1600" dirty="0"/>
          </a:p>
          <a:p>
            <a:r>
              <a:rPr lang="en-GB" sz="1600" dirty="0"/>
              <a:t> </a:t>
            </a:r>
            <a:r>
              <a:rPr lang="en-GB" sz="1600" b="1" dirty="0">
                <a:solidFill>
                  <a:srgbClr val="FF0000"/>
                </a:solidFill>
              </a:rPr>
              <a:t>DISRUPTION OF ESTROGEN SIGNALLING </a:t>
            </a:r>
            <a:br>
              <a:rPr lang="en-GB" sz="1600" b="1" dirty="0">
                <a:solidFill>
                  <a:srgbClr val="FF0000"/>
                </a:solidFill>
              </a:rPr>
            </a:br>
            <a:r>
              <a:rPr lang="en-GB" sz="1600" b="1" dirty="0">
                <a:solidFill>
                  <a:srgbClr val="FF0000"/>
                </a:solidFill>
                <a:sym typeface="Wingdings" pitchFamily="2" charset="2"/>
              </a:rPr>
              <a:t> many documented effects </a:t>
            </a:r>
            <a:r>
              <a:rPr lang="en-GB" sz="1600" b="1" dirty="0">
                <a:solidFill>
                  <a:srgbClr val="FF0000"/>
                </a:solidFill>
              </a:rPr>
              <a:t>in aquatic biota &amp; laboratory organisms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69818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0" dirty="0">
                <a:latin typeface="Verdana" pitchFamily="34" charset="0"/>
                <a:cs typeface="Arial" charset="0"/>
              </a:rPr>
              <a:t>Kidd, K.A.</a:t>
            </a:r>
            <a:r>
              <a:rPr lang="cs-CZ" b="0" dirty="0">
                <a:latin typeface="Verdana" pitchFamily="34" charset="0"/>
              </a:rPr>
              <a:t> et al.</a:t>
            </a:r>
            <a:r>
              <a:rPr lang="cs-CZ" b="0" dirty="0">
                <a:latin typeface="Verdana" pitchFamily="34" charset="0"/>
                <a:cs typeface="Arial" charset="0"/>
              </a:rPr>
              <a:t> 2007. </a:t>
            </a:r>
            <a:r>
              <a:rPr lang="cs-CZ" u="sng" dirty="0">
                <a:solidFill>
                  <a:srgbClr val="FF0000"/>
                </a:solidFill>
                <a:latin typeface="Verdana" pitchFamily="34" charset="0"/>
                <a:cs typeface="Arial" charset="0"/>
              </a:rPr>
              <a:t>Collapse of a fish population</a:t>
            </a:r>
            <a:r>
              <a:rPr lang="cs-CZ" b="0" dirty="0">
                <a:latin typeface="Verdana" pitchFamily="34" charset="0"/>
                <a:cs typeface="Arial" charset="0"/>
              </a:rPr>
              <a:t> following exposure to </a:t>
            </a:r>
            <a:r>
              <a:rPr lang="cs-CZ" u="sng" dirty="0">
                <a:solidFill>
                  <a:srgbClr val="FF0000"/>
                </a:solidFill>
                <a:latin typeface="Verdana" pitchFamily="34" charset="0"/>
                <a:cs typeface="Arial" charset="0"/>
              </a:rPr>
              <a:t>a synthetic estrogen</a:t>
            </a:r>
            <a:r>
              <a:rPr lang="cs-CZ" b="0" dirty="0">
                <a:latin typeface="Verdana" pitchFamily="34" charset="0"/>
                <a:cs typeface="Arial" charset="0"/>
              </a:rPr>
              <a:t>. </a:t>
            </a:r>
            <a:r>
              <a:rPr lang="cs-CZ" b="0" i="1" dirty="0">
                <a:latin typeface="Verdana" pitchFamily="34" charset="0"/>
                <a:cs typeface="Arial" charset="0"/>
              </a:rPr>
              <a:t>Proceedings of the National Academy of Sciences </a:t>
            </a:r>
            <a:r>
              <a:rPr lang="cs-CZ" b="0" dirty="0">
                <a:latin typeface="Verdana" pitchFamily="34" charset="0"/>
                <a:cs typeface="Arial" charset="0"/>
              </a:rPr>
              <a:t>104(21):8897-8901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962400"/>
            <a:ext cx="4648200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868738"/>
            <a:ext cx="3733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1295400"/>
            <a:ext cx="2667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1295400"/>
            <a:ext cx="3048000" cy="228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4887913" y="3581400"/>
            <a:ext cx="41036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cs-CZ" dirty="0">
                <a:latin typeface="Verdana" pitchFamily="34" charset="0"/>
              </a:rPr>
              <a:t>Controls        +Ethinylestradiol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7239000" y="1524000"/>
            <a:ext cx="14684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cs-CZ" dirty="0">
                <a:latin typeface="Verdana" pitchFamily="34" charset="0"/>
              </a:rPr>
              <a:t>5 ng</a:t>
            </a:r>
            <a:r>
              <a:rPr lang="en-US" dirty="0">
                <a:latin typeface="Verdana" pitchFamily="34" charset="0"/>
              </a:rPr>
              <a:t>/L </a:t>
            </a:r>
            <a:r>
              <a:rPr lang="cs-CZ" dirty="0">
                <a:latin typeface="Verdana" pitchFamily="34" charset="0"/>
              </a:rPr>
              <a:t>(!)</a:t>
            </a:r>
          </a:p>
          <a:p>
            <a:pPr algn="r"/>
            <a:r>
              <a:rPr lang="cs-CZ" dirty="0">
                <a:latin typeface="Verdana" pitchFamily="34" charset="0"/>
              </a:rPr>
              <a:t>7 years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248400" y="2209800"/>
            <a:ext cx="1981200" cy="1155700"/>
            <a:chOff x="3936" y="1392"/>
            <a:chExt cx="1248" cy="728"/>
          </a:xfrm>
        </p:grpSpPr>
        <p:pic>
          <p:nvPicPr>
            <p:cNvPr id="28682" name="Picture 1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936" y="1392"/>
              <a:ext cx="1152" cy="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83" name="Line 11"/>
            <p:cNvSpPr>
              <a:spLocks noChangeShapeType="1"/>
            </p:cNvSpPr>
            <p:nvPr/>
          </p:nvSpPr>
          <p:spPr bwMode="auto">
            <a:xfrm>
              <a:off x="4896" y="15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684" name="Line 12"/>
            <p:cNvSpPr>
              <a:spLocks noChangeShapeType="1"/>
            </p:cNvSpPr>
            <p:nvPr/>
          </p:nvSpPr>
          <p:spPr bwMode="auto">
            <a:xfrm>
              <a:off x="5040" y="153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685" name="Line 13"/>
            <p:cNvSpPr>
              <a:spLocks noChangeShapeType="1"/>
            </p:cNvSpPr>
            <p:nvPr/>
          </p:nvSpPr>
          <p:spPr bwMode="auto">
            <a:xfrm>
              <a:off x="5040" y="15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686" name="Line 14"/>
            <p:cNvSpPr>
              <a:spLocks noChangeShapeType="1"/>
            </p:cNvSpPr>
            <p:nvPr/>
          </p:nvSpPr>
          <p:spPr bwMode="auto">
            <a:xfrm>
              <a:off x="5040" y="163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2241550"/>
            <a:ext cx="5419725" cy="450056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282575" y="1078285"/>
            <a:ext cx="7174336" cy="1846659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0">
                <a:latin typeface="+mj-lt"/>
              </a:rPr>
              <a:t>ER-</a:t>
            </a:r>
            <a:r>
              <a:rPr lang="en-GB" b="0" dirty="0">
                <a:latin typeface="+mj-lt"/>
                <a:sym typeface="Symbol" pitchFamily="18" charset="2"/>
              </a:rPr>
              <a:t> (in breast, ovary, brain, liver, bone and cardiovascular system, </a:t>
            </a:r>
            <a:br>
              <a:rPr lang="en-GB" b="0" dirty="0">
                <a:latin typeface="+mj-lt"/>
                <a:sym typeface="Symbol" pitchFamily="18" charset="2"/>
              </a:rPr>
            </a:br>
            <a:r>
              <a:rPr lang="en-GB" b="0" dirty="0">
                <a:latin typeface="+mj-lt"/>
                <a:sym typeface="Symbol" pitchFamily="18" charset="2"/>
              </a:rPr>
              <a:t>                                adrenals, testis and </a:t>
            </a:r>
            <a:r>
              <a:rPr lang="en-GB" b="0" dirty="0" err="1">
                <a:latin typeface="+mj-lt"/>
                <a:sym typeface="Symbol" pitchFamily="18" charset="2"/>
              </a:rPr>
              <a:t>urogenital</a:t>
            </a:r>
            <a:r>
              <a:rPr lang="en-GB" b="0" dirty="0">
                <a:latin typeface="+mj-lt"/>
                <a:sym typeface="Symbol" pitchFamily="18" charset="2"/>
              </a:rPr>
              <a:t> tract)</a:t>
            </a:r>
          </a:p>
          <a:p>
            <a:pPr>
              <a:defRPr/>
            </a:pPr>
            <a:r>
              <a:rPr lang="en-GB" b="0" dirty="0">
                <a:latin typeface="+mj-lt"/>
                <a:sym typeface="Symbol" pitchFamily="18" charset="2"/>
              </a:rPr>
              <a:t>ER- (in kidneys, prostate  and gastrointestinal tract)</a:t>
            </a:r>
          </a:p>
          <a:p>
            <a:pPr>
              <a:defRPr/>
            </a:pPr>
            <a:endParaRPr lang="cs-CZ" b="0" i="1" dirty="0">
              <a:latin typeface="+mj-lt"/>
              <a:sym typeface="Symbol" pitchFamily="18" charset="2"/>
            </a:endParaRPr>
          </a:p>
          <a:p>
            <a:pPr>
              <a:defRPr/>
            </a:pPr>
            <a:r>
              <a:rPr lang="cs-CZ" b="0" i="1" dirty="0">
                <a:latin typeface="+mj-lt"/>
                <a:sym typeface="Symbol" pitchFamily="18" charset="2"/>
              </a:rPr>
              <a:t>(</a:t>
            </a:r>
            <a:r>
              <a:rPr lang="en-GB" b="0" i="1" dirty="0">
                <a:latin typeface="+mj-lt"/>
                <a:sym typeface="Symbol" pitchFamily="18" charset="2"/>
              </a:rPr>
              <a:t>ER- in fish</a:t>
            </a:r>
            <a:r>
              <a:rPr lang="cs-CZ" b="0" i="1" dirty="0">
                <a:latin typeface="+mj-lt"/>
                <a:sym typeface="Symbol" pitchFamily="18" charset="2"/>
              </a:rPr>
              <a:t>)</a:t>
            </a:r>
            <a:endParaRPr lang="en-GB" b="0" i="1" dirty="0">
              <a:latin typeface="+mj-lt"/>
              <a:sym typeface="Symbol" pitchFamily="18" charset="2"/>
            </a:endParaRPr>
          </a:p>
          <a:p>
            <a:pPr eaLnBrk="0" hangingPunct="0">
              <a:defRPr/>
            </a:pPr>
            <a:endParaRPr lang="cs-CZ" sz="2400" b="0" i="1" dirty="0">
              <a:latin typeface="+mj-lt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ESTROGEN RECEPTORS 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subtypes 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457200" y="2170113"/>
            <a:ext cx="2031325" cy="147732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b="1" dirty="0" err="1">
                <a:latin typeface="+mj-lt"/>
              </a:rPr>
              <a:t>Natural</a:t>
            </a:r>
            <a:r>
              <a:rPr lang="cs-CZ" b="1" dirty="0">
                <a:latin typeface="+mj-lt"/>
              </a:rPr>
              <a:t> </a:t>
            </a:r>
            <a:r>
              <a:rPr lang="cs-CZ" b="1" dirty="0" err="1">
                <a:latin typeface="+mj-lt"/>
              </a:rPr>
              <a:t>products</a:t>
            </a:r>
            <a:endParaRPr lang="cs-CZ" b="1" dirty="0">
              <a:latin typeface="+mj-lt"/>
            </a:endParaRPr>
          </a:p>
          <a:p>
            <a:pPr eaLnBrk="0" hangingPunct="0"/>
            <a:r>
              <a:rPr lang="cs-CZ" b="1" dirty="0" err="1">
                <a:solidFill>
                  <a:schemeClr val="tx2"/>
                </a:solidFill>
                <a:latin typeface="+mj-lt"/>
              </a:rPr>
              <a:t>genistein</a:t>
            </a:r>
            <a:endParaRPr lang="cs-CZ" b="1" dirty="0">
              <a:solidFill>
                <a:schemeClr val="tx2"/>
              </a:solidFill>
              <a:latin typeface="+mj-lt"/>
            </a:endParaRPr>
          </a:p>
          <a:p>
            <a:pPr eaLnBrk="0" hangingPunct="0"/>
            <a:r>
              <a:rPr lang="cs-CZ" b="0" dirty="0" err="1">
                <a:latin typeface="+mj-lt"/>
              </a:rPr>
              <a:t>naringenin</a:t>
            </a:r>
            <a:endParaRPr lang="cs-CZ" b="0" dirty="0">
              <a:latin typeface="+mj-lt"/>
            </a:endParaRPr>
          </a:p>
          <a:p>
            <a:pPr eaLnBrk="0" hangingPunct="0"/>
            <a:r>
              <a:rPr lang="cs-CZ" b="0" dirty="0" err="1">
                <a:latin typeface="+mj-lt"/>
              </a:rPr>
              <a:t>coumestrol</a:t>
            </a:r>
            <a:endParaRPr lang="cs-CZ" b="0" dirty="0">
              <a:latin typeface="+mj-lt"/>
            </a:endParaRPr>
          </a:p>
          <a:p>
            <a:pPr eaLnBrk="0" hangingPunct="0"/>
            <a:r>
              <a:rPr lang="cs-CZ" b="0" dirty="0" err="1">
                <a:latin typeface="+mj-lt"/>
              </a:rPr>
              <a:t>zearalenone</a:t>
            </a:r>
            <a:endParaRPr lang="cs-CZ" b="0" dirty="0">
              <a:latin typeface="+mj-lt"/>
            </a:endParaRP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533400" y="4608513"/>
            <a:ext cx="1988558" cy="1754326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b="1" dirty="0">
                <a:latin typeface="+mj-lt"/>
              </a:rPr>
              <a:t>Various POPs </a:t>
            </a:r>
            <a:endParaRPr lang="cs-CZ" b="1" dirty="0">
              <a:latin typeface="+mj-lt"/>
            </a:endParaRPr>
          </a:p>
          <a:p>
            <a:pPr eaLnBrk="0" hangingPunct="0"/>
            <a:r>
              <a:rPr lang="cs-CZ" b="0" dirty="0">
                <a:latin typeface="+mj-lt"/>
              </a:rPr>
              <a:t>DDT</a:t>
            </a:r>
          </a:p>
          <a:p>
            <a:pPr eaLnBrk="0" hangingPunct="0"/>
            <a:r>
              <a:rPr lang="cs-CZ" b="0" dirty="0" err="1">
                <a:latin typeface="+mj-lt"/>
              </a:rPr>
              <a:t>kepone</a:t>
            </a:r>
            <a:endParaRPr lang="cs-CZ" b="0" dirty="0">
              <a:latin typeface="+mj-lt"/>
            </a:endParaRPr>
          </a:p>
          <a:p>
            <a:pPr eaLnBrk="0" hangingPunct="0"/>
            <a:r>
              <a:rPr lang="cs-CZ" b="0" dirty="0" err="1">
                <a:latin typeface="+mj-lt"/>
              </a:rPr>
              <a:t>PCBs</a:t>
            </a:r>
            <a:r>
              <a:rPr lang="cs-CZ" b="0" dirty="0">
                <a:latin typeface="+mj-lt"/>
              </a:rPr>
              <a:t>/OH-</a:t>
            </a:r>
            <a:r>
              <a:rPr lang="cs-CZ" b="0" dirty="0" err="1">
                <a:latin typeface="+mj-lt"/>
              </a:rPr>
              <a:t>PCBs</a:t>
            </a:r>
            <a:endParaRPr lang="cs-CZ" b="0" dirty="0">
              <a:latin typeface="+mj-lt"/>
            </a:endParaRPr>
          </a:p>
          <a:p>
            <a:pPr eaLnBrk="0" hangingPunct="0"/>
            <a:r>
              <a:rPr lang="cs-CZ" b="0" dirty="0" err="1">
                <a:latin typeface="+mj-lt"/>
              </a:rPr>
              <a:t>PAHs</a:t>
            </a:r>
            <a:r>
              <a:rPr lang="cs-CZ" b="0" dirty="0">
                <a:latin typeface="+mj-lt"/>
              </a:rPr>
              <a:t> </a:t>
            </a:r>
            <a:r>
              <a:rPr lang="cs-CZ" b="0" dirty="0" err="1">
                <a:latin typeface="+mj-lt"/>
              </a:rPr>
              <a:t>and</a:t>
            </a:r>
            <a:r>
              <a:rPr lang="cs-CZ" b="0" dirty="0">
                <a:latin typeface="+mj-lt"/>
              </a:rPr>
              <a:t> </a:t>
            </a:r>
            <a:r>
              <a:rPr lang="cs-CZ" b="0" dirty="0" err="1">
                <a:latin typeface="+mj-lt"/>
              </a:rPr>
              <a:t>dioxins</a:t>
            </a:r>
            <a:endParaRPr lang="cs-CZ" b="0" dirty="0">
              <a:latin typeface="+mj-lt"/>
            </a:endParaRPr>
          </a:p>
          <a:p>
            <a:pPr eaLnBrk="0" hangingPunct="0"/>
            <a:endParaRPr lang="cs-CZ" b="0" dirty="0">
              <a:latin typeface="+mj-lt"/>
            </a:endParaRPr>
          </a:p>
        </p:txBody>
      </p:sp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3923928" y="2093913"/>
            <a:ext cx="2820003" cy="1354217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b="1" dirty="0" err="1">
                <a:latin typeface="+mj-lt"/>
              </a:rPr>
              <a:t>Industrial</a:t>
            </a:r>
            <a:r>
              <a:rPr lang="cs-CZ" b="1" dirty="0">
                <a:latin typeface="+mj-lt"/>
              </a:rPr>
              <a:t> </a:t>
            </a:r>
            <a:r>
              <a:rPr lang="cs-CZ" b="1" dirty="0" err="1">
                <a:latin typeface="+mj-lt"/>
              </a:rPr>
              <a:t>chemicals</a:t>
            </a:r>
            <a:endParaRPr lang="cs-CZ" b="1" dirty="0">
              <a:latin typeface="+mj-lt"/>
            </a:endParaRPr>
          </a:p>
          <a:p>
            <a:pPr eaLnBrk="0" hangingPunct="0"/>
            <a:r>
              <a:rPr lang="cs-CZ" sz="1600" b="1" dirty="0" err="1">
                <a:solidFill>
                  <a:schemeClr val="tx2"/>
                </a:solidFill>
                <a:latin typeface="+mj-lt"/>
              </a:rPr>
              <a:t>Bisphenol</a:t>
            </a:r>
            <a:r>
              <a:rPr lang="cs-CZ" sz="1600" b="1" dirty="0">
                <a:solidFill>
                  <a:schemeClr val="tx2"/>
                </a:solidFill>
                <a:latin typeface="+mj-lt"/>
              </a:rPr>
              <a:t> A</a:t>
            </a:r>
          </a:p>
          <a:p>
            <a:pPr eaLnBrk="0" hangingPunct="0"/>
            <a:r>
              <a:rPr lang="cs-CZ" sz="1600" b="0" dirty="0" err="1">
                <a:latin typeface="+mj-lt"/>
              </a:rPr>
              <a:t>Nonionic</a:t>
            </a:r>
            <a:r>
              <a:rPr lang="cs-CZ" sz="1600" b="0" dirty="0">
                <a:latin typeface="+mj-lt"/>
              </a:rPr>
              <a:t> </a:t>
            </a:r>
            <a:r>
              <a:rPr lang="cs-CZ" sz="1600" b="0" dirty="0" err="1">
                <a:latin typeface="+mj-lt"/>
              </a:rPr>
              <a:t>surfactants</a:t>
            </a:r>
            <a:endParaRPr lang="cs-CZ" sz="1600" b="0" dirty="0">
              <a:latin typeface="+mj-lt"/>
            </a:endParaRPr>
          </a:p>
          <a:p>
            <a:pPr eaLnBrk="0" hangingPunct="0"/>
            <a:r>
              <a:rPr lang="cs-CZ" sz="1600" b="1" dirty="0" err="1">
                <a:solidFill>
                  <a:schemeClr val="tx2"/>
                </a:solidFill>
                <a:latin typeface="+mj-lt"/>
              </a:rPr>
              <a:t>Pthalate</a:t>
            </a:r>
            <a:r>
              <a:rPr lang="cs-CZ" sz="16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cs-CZ" sz="1600" b="1" dirty="0" err="1">
                <a:solidFill>
                  <a:schemeClr val="tx2"/>
                </a:solidFill>
                <a:latin typeface="+mj-lt"/>
              </a:rPr>
              <a:t>esters</a:t>
            </a:r>
            <a:r>
              <a:rPr lang="cs-CZ" sz="1600" b="1" dirty="0">
                <a:solidFill>
                  <a:schemeClr val="tx2"/>
                </a:solidFill>
                <a:latin typeface="+mj-lt"/>
              </a:rPr>
              <a:t> (eg. </a:t>
            </a:r>
            <a:r>
              <a:rPr lang="cs-CZ" sz="1600" b="1" dirty="0" err="1">
                <a:solidFill>
                  <a:schemeClr val="tx2"/>
                </a:solidFill>
                <a:latin typeface="+mj-lt"/>
              </a:rPr>
              <a:t>DEHP</a:t>
            </a:r>
            <a:r>
              <a:rPr lang="cs-CZ" sz="1600" b="1" dirty="0">
                <a:solidFill>
                  <a:schemeClr val="tx2"/>
                </a:solidFill>
                <a:latin typeface="+mj-lt"/>
              </a:rPr>
              <a:t>) </a:t>
            </a:r>
          </a:p>
          <a:p>
            <a:pPr eaLnBrk="0" hangingPunct="0"/>
            <a:r>
              <a:rPr lang="en-GB" sz="1600" b="1" dirty="0">
                <a:solidFill>
                  <a:schemeClr val="tx2"/>
                </a:solidFill>
                <a:latin typeface="+mj-lt"/>
              </a:rPr>
              <a:t>E</a:t>
            </a:r>
            <a:r>
              <a:rPr lang="cs-CZ" sz="1600" b="1" dirty="0" err="1">
                <a:solidFill>
                  <a:schemeClr val="tx2"/>
                </a:solidFill>
                <a:latin typeface="+mj-lt"/>
              </a:rPr>
              <a:t>ndosulfan</a:t>
            </a:r>
            <a:r>
              <a:rPr lang="en-GB" sz="16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en-GB" sz="1600" dirty="0">
                <a:solidFill>
                  <a:schemeClr val="tx2"/>
                </a:solidFill>
                <a:latin typeface="+mj-lt"/>
              </a:rPr>
              <a:t>(pesticide)</a:t>
            </a:r>
            <a:endParaRPr lang="cs-CZ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5791200" y="5246688"/>
            <a:ext cx="2018501" cy="1354217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b="1" dirty="0" err="1">
                <a:latin typeface="+mj-lt"/>
              </a:rPr>
              <a:t>Pharmaceuticals</a:t>
            </a:r>
            <a:endParaRPr lang="cs-CZ" b="1" dirty="0">
              <a:latin typeface="+mj-lt"/>
            </a:endParaRPr>
          </a:p>
          <a:p>
            <a:pPr eaLnBrk="0" hangingPunct="0"/>
            <a:r>
              <a:rPr lang="cs-CZ" sz="1600" b="0" dirty="0" err="1">
                <a:latin typeface="+mj-lt"/>
              </a:rPr>
              <a:t>Ethinyl</a:t>
            </a:r>
            <a:r>
              <a:rPr lang="cs-CZ" sz="1600" b="0" dirty="0">
                <a:latin typeface="+mj-lt"/>
              </a:rPr>
              <a:t> estradiol</a:t>
            </a:r>
          </a:p>
          <a:p>
            <a:pPr eaLnBrk="0" hangingPunct="0"/>
            <a:r>
              <a:rPr lang="cs-CZ" sz="1600" b="0" dirty="0" err="1">
                <a:latin typeface="+mj-lt"/>
              </a:rPr>
              <a:t>Diethylstilbestrol</a:t>
            </a:r>
            <a:endParaRPr lang="cs-CZ" sz="1600" b="0" dirty="0">
              <a:latin typeface="+mj-lt"/>
            </a:endParaRPr>
          </a:p>
          <a:p>
            <a:pPr eaLnBrk="0" hangingPunct="0"/>
            <a:r>
              <a:rPr lang="cs-CZ" sz="1600" b="0" dirty="0" err="1">
                <a:latin typeface="+mj-lt"/>
              </a:rPr>
              <a:t>gestodene</a:t>
            </a:r>
            <a:endParaRPr lang="cs-CZ" sz="1600" b="0" dirty="0">
              <a:latin typeface="+mj-lt"/>
            </a:endParaRPr>
          </a:p>
          <a:p>
            <a:pPr eaLnBrk="0" hangingPunct="0"/>
            <a:r>
              <a:rPr lang="cs-CZ" sz="1600" b="0" dirty="0" err="1">
                <a:latin typeface="+mj-lt"/>
              </a:rPr>
              <a:t>norgestrel</a:t>
            </a:r>
            <a:endParaRPr lang="cs-CZ" b="0" dirty="0">
              <a:latin typeface="+mj-lt"/>
            </a:endParaRPr>
          </a:p>
        </p:txBody>
      </p:sp>
      <p:pic>
        <p:nvPicPr>
          <p:cNvPr id="2151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1625" y="3143409"/>
            <a:ext cx="1981200" cy="100806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pic>
        <p:nvPicPr>
          <p:cNvPr id="21511" name="Picture 8"/>
          <p:cNvPicPr>
            <a:picLocks noChangeAspect="1" noChangeArrowheads="1"/>
          </p:cNvPicPr>
          <p:nvPr/>
        </p:nvPicPr>
        <p:blipFill>
          <a:blip r:embed="rId4" cstate="print"/>
          <a:srcRect r="27338" b="59338"/>
          <a:stretch>
            <a:fillRect/>
          </a:stretch>
        </p:blipFill>
        <p:spPr bwMode="auto">
          <a:xfrm>
            <a:off x="6700838" y="2348880"/>
            <a:ext cx="2443162" cy="995362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pic>
        <p:nvPicPr>
          <p:cNvPr id="21512" name="Picture 9" descr="endosulfan_ob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3717032"/>
            <a:ext cx="1735138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10" descr="deh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3761963"/>
            <a:ext cx="2304256" cy="1179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4" name="Line 11"/>
          <p:cNvSpPr>
            <a:spLocks noChangeShapeType="1"/>
          </p:cNvSpPr>
          <p:nvPr/>
        </p:nvSpPr>
        <p:spPr bwMode="auto">
          <a:xfrm flipH="1">
            <a:off x="5269555" y="3448130"/>
            <a:ext cx="0" cy="412918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 sz="1600">
              <a:latin typeface="+mj-lt"/>
            </a:endParaRPr>
          </a:p>
        </p:txBody>
      </p:sp>
      <p:sp>
        <p:nvSpPr>
          <p:cNvPr id="21515" name="Text Box 12"/>
          <p:cNvSpPr txBox="1">
            <a:spLocks noChangeArrowheads="1"/>
          </p:cNvSpPr>
          <p:nvPr/>
        </p:nvSpPr>
        <p:spPr bwMode="auto">
          <a:xfrm>
            <a:off x="8120124" y="4664075"/>
            <a:ext cx="611065" cy="276999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cs-CZ" sz="1200">
                <a:latin typeface="+mj-lt"/>
              </a:rPr>
              <a:t>DEHP</a:t>
            </a:r>
          </a:p>
        </p:txBody>
      </p:sp>
      <p:sp>
        <p:nvSpPr>
          <p:cNvPr id="21517" name="Text Box 3"/>
          <p:cNvSpPr txBox="1">
            <a:spLocks noChangeArrowheads="1"/>
          </p:cNvSpPr>
          <p:nvPr/>
        </p:nvSpPr>
        <p:spPr bwMode="auto">
          <a:xfrm>
            <a:off x="251520" y="1013827"/>
            <a:ext cx="8769260" cy="830997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Clr>
                <a:srgbClr val="990000"/>
              </a:buClr>
              <a:buSzPct val="175000"/>
            </a:pPr>
            <a:r>
              <a:rPr lang="en-US" sz="1600" dirty="0">
                <a:latin typeface="+mj-lt"/>
              </a:rPr>
              <a:t>&gt;&gt; </a:t>
            </a:r>
            <a:r>
              <a:rPr lang="en-GB" sz="1600" b="0" dirty="0">
                <a:latin typeface="+mj-lt"/>
              </a:rPr>
              <a:t>Highly diverse group of substances </a:t>
            </a:r>
          </a:p>
          <a:p>
            <a:pPr eaLnBrk="0" hangingPunct="0">
              <a:buClr>
                <a:srgbClr val="990000"/>
              </a:buClr>
              <a:buSzPct val="175000"/>
            </a:pPr>
            <a:r>
              <a:rPr lang="en-US" sz="1600" dirty="0"/>
              <a:t>&gt;&gt; </a:t>
            </a:r>
            <a:r>
              <a:rPr lang="en-GB" sz="1600" b="0" dirty="0">
                <a:latin typeface="+mj-lt"/>
              </a:rPr>
              <a:t>Do not necessarily share structural </a:t>
            </a:r>
            <a:r>
              <a:rPr lang="cs-CZ" sz="1600" b="0" dirty="0" err="1">
                <a:latin typeface="+mj-lt"/>
              </a:rPr>
              <a:t>similarity</a:t>
            </a:r>
            <a:r>
              <a:rPr lang="cs-CZ" sz="1600" b="0" dirty="0">
                <a:latin typeface="+mj-lt"/>
              </a:rPr>
              <a:t> </a:t>
            </a:r>
            <a:r>
              <a:rPr lang="en-GB" sz="1600" b="0" dirty="0">
                <a:latin typeface="+mj-lt"/>
              </a:rPr>
              <a:t>to the prototypical </a:t>
            </a:r>
            <a:r>
              <a:rPr lang="en-GB" sz="1600" b="0" dirty="0" err="1">
                <a:latin typeface="+mj-lt"/>
              </a:rPr>
              <a:t>estrogen</a:t>
            </a:r>
            <a:r>
              <a:rPr lang="en-GB" sz="1600" b="0" dirty="0">
                <a:latin typeface="+mj-lt"/>
              </a:rPr>
              <a:t> 17</a:t>
            </a:r>
            <a:r>
              <a:rPr lang="en-GB" sz="1600" b="0" dirty="0">
                <a:latin typeface="+mj-lt"/>
                <a:sym typeface="Symbol" pitchFamily="18" charset="2"/>
              </a:rPr>
              <a:t></a:t>
            </a:r>
            <a:r>
              <a:rPr lang="en-GB" sz="1600" b="0" dirty="0">
                <a:latin typeface="+mj-lt"/>
              </a:rPr>
              <a:t>-</a:t>
            </a:r>
            <a:r>
              <a:rPr lang="en-GB" sz="1600" b="0" dirty="0" err="1">
                <a:latin typeface="+mj-lt"/>
              </a:rPr>
              <a:t>estradiol</a:t>
            </a:r>
            <a:endParaRPr lang="cs-CZ" sz="1600" b="0" dirty="0">
              <a:latin typeface="+mj-lt"/>
            </a:endParaRPr>
          </a:p>
          <a:p>
            <a:pPr eaLnBrk="0" hangingPunct="0">
              <a:buClr>
                <a:srgbClr val="990000"/>
              </a:buClr>
              <a:buSzPct val="175000"/>
            </a:pPr>
            <a:r>
              <a:rPr lang="en-US" sz="1600" dirty="0"/>
              <a:t>&gt;&gt; </a:t>
            </a:r>
            <a:r>
              <a:rPr lang="en-GB" sz="1600" b="0" dirty="0">
                <a:latin typeface="+mj-lt"/>
              </a:rPr>
              <a:t>m</a:t>
            </a:r>
            <a:r>
              <a:rPr lang="cs-CZ" sz="1600" b="0" dirty="0" err="1">
                <a:latin typeface="+mj-lt"/>
              </a:rPr>
              <a:t>ay</a:t>
            </a:r>
            <a:r>
              <a:rPr lang="cs-CZ" sz="1600" b="0" dirty="0">
                <a:latin typeface="+mj-lt"/>
              </a:rPr>
              <a:t> </a:t>
            </a:r>
            <a:r>
              <a:rPr lang="cs-CZ" sz="1600" b="0" dirty="0" err="1">
                <a:latin typeface="+mj-lt"/>
              </a:rPr>
              <a:t>act</a:t>
            </a:r>
            <a:r>
              <a:rPr lang="cs-CZ" sz="1600" b="0" dirty="0">
                <a:latin typeface="+mj-lt"/>
              </a:rPr>
              <a:t> as </a:t>
            </a:r>
            <a:r>
              <a:rPr lang="cs-CZ" sz="1600" b="1" dirty="0">
                <a:solidFill>
                  <a:srgbClr val="FF0000"/>
                </a:solidFill>
                <a:latin typeface="+mj-lt"/>
              </a:rPr>
              <a:t>AGONISTS</a:t>
            </a:r>
            <a:r>
              <a:rPr lang="cs-CZ" sz="1600" b="0" dirty="0">
                <a:solidFill>
                  <a:srgbClr val="FF0000"/>
                </a:solidFill>
                <a:latin typeface="+mj-lt"/>
              </a:rPr>
              <a:t> </a:t>
            </a:r>
            <a:r>
              <a:rPr lang="cs-CZ" sz="1600" b="1" u="sng" dirty="0" err="1">
                <a:latin typeface="+mj-lt"/>
              </a:rPr>
              <a:t>and</a:t>
            </a:r>
            <a:r>
              <a:rPr lang="cs-CZ" sz="1600" b="1" u="sng" dirty="0">
                <a:latin typeface="+mj-lt"/>
              </a:rPr>
              <a:t>/</a:t>
            </a:r>
            <a:r>
              <a:rPr lang="cs-CZ" sz="1600" b="1" u="sng" dirty="0" err="1">
                <a:latin typeface="+mj-lt"/>
              </a:rPr>
              <a:t>or</a:t>
            </a:r>
            <a:r>
              <a:rPr lang="cs-CZ" sz="1600" b="0" dirty="0">
                <a:latin typeface="+mj-lt"/>
              </a:rPr>
              <a:t> </a:t>
            </a:r>
            <a:r>
              <a:rPr lang="cs-CZ" sz="1600" b="1" dirty="0">
                <a:solidFill>
                  <a:srgbClr val="FF0000"/>
                </a:solidFill>
                <a:latin typeface="+mj-lt"/>
              </a:rPr>
              <a:t>ANTAGONISTS</a:t>
            </a:r>
            <a:r>
              <a:rPr lang="en-GB" sz="1600" b="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GB" sz="1600" b="0" dirty="0">
                <a:latin typeface="+mj-lt"/>
              </a:rPr>
              <a:t>(depending on situation and concentration!)</a:t>
            </a:r>
            <a:endParaRPr lang="cs-CZ" sz="1600" dirty="0">
              <a:latin typeface="+mj-lt"/>
            </a:endParaRPr>
          </a:p>
        </p:txBody>
      </p:sp>
      <p:sp>
        <p:nvSpPr>
          <p:cNvPr id="14" name="Nadpis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Environmental estrogens (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xenoestrogens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exoestrogens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>
            <a:off x="1691680" y="2636912"/>
            <a:ext cx="936104" cy="70733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 sz="1600">
              <a:latin typeface="+mj-lt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00808"/>
            <a:ext cx="8915400" cy="445293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tx1"/>
                </a:solidFill>
              </a:rPr>
              <a:t>Exoestrogens</a:t>
            </a:r>
            <a:r>
              <a:rPr lang="en-GB" dirty="0">
                <a:solidFill>
                  <a:schemeClr val="tx1"/>
                </a:solidFill>
              </a:rPr>
              <a:t> - Relative Potencies to bind to </a:t>
            </a:r>
            <a:r>
              <a:rPr lang="en-GB" dirty="0" err="1">
                <a:solidFill>
                  <a:schemeClr val="tx1"/>
                </a:solidFill>
              </a:rPr>
              <a:t>ERa</a:t>
            </a:r>
            <a:r>
              <a:rPr lang="en-GB" dirty="0">
                <a:solidFill>
                  <a:schemeClr val="tx1"/>
                </a:solidFill>
              </a:rPr>
              <a:t> (REPs)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95536" y="1124744"/>
            <a:ext cx="7990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REP – a measure of toxic potency of a compound (similar also at other NRs)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57338"/>
            <a:ext cx="9220200" cy="3763962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447675" y="5570076"/>
            <a:ext cx="80851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 b="0" dirty="0"/>
              <a:t>Janošek, J., Hilscherová, K., Bláha, L., </a:t>
            </a:r>
            <a:r>
              <a:rPr lang="cs-CZ" sz="1400" b="0" dirty="0" err="1"/>
              <a:t>and</a:t>
            </a:r>
            <a:r>
              <a:rPr lang="cs-CZ" sz="1400" b="0" dirty="0"/>
              <a:t> Holoubek, I. (2006). </a:t>
            </a:r>
            <a:r>
              <a:rPr lang="cs-CZ" sz="1400" b="0" dirty="0" err="1"/>
              <a:t>Environmental</a:t>
            </a:r>
            <a:r>
              <a:rPr lang="cs-CZ" sz="1400" b="0" dirty="0"/>
              <a:t> </a:t>
            </a:r>
            <a:r>
              <a:rPr lang="cs-CZ" sz="1400" b="0" dirty="0" err="1"/>
              <a:t>xenobiotics</a:t>
            </a:r>
            <a:r>
              <a:rPr lang="cs-CZ" sz="1400" b="0" dirty="0"/>
              <a:t> </a:t>
            </a:r>
            <a:r>
              <a:rPr lang="cs-CZ" sz="1400" b="0" dirty="0" err="1"/>
              <a:t>and</a:t>
            </a:r>
            <a:r>
              <a:rPr lang="cs-CZ" sz="1400" b="0" dirty="0"/>
              <a:t> </a:t>
            </a:r>
            <a:r>
              <a:rPr lang="cs-CZ" sz="1400" b="0" dirty="0" err="1"/>
              <a:t>nuclear</a:t>
            </a:r>
            <a:r>
              <a:rPr lang="cs-CZ" sz="1400" b="0" dirty="0"/>
              <a:t> </a:t>
            </a:r>
            <a:r>
              <a:rPr lang="cs-CZ" sz="1400" b="0" dirty="0" err="1"/>
              <a:t>receptors</a:t>
            </a:r>
            <a:r>
              <a:rPr lang="cs-CZ" sz="1400" b="0" dirty="0"/>
              <a:t>-</a:t>
            </a:r>
            <a:r>
              <a:rPr lang="cs-CZ" sz="1400" b="0" dirty="0" err="1"/>
              <a:t>Interactions</a:t>
            </a:r>
            <a:r>
              <a:rPr lang="cs-CZ" sz="1400" b="0" dirty="0"/>
              <a:t>, </a:t>
            </a:r>
            <a:r>
              <a:rPr lang="cs-CZ" sz="1400" b="0" dirty="0" err="1"/>
              <a:t>effects</a:t>
            </a:r>
            <a:r>
              <a:rPr lang="cs-CZ" sz="1400" b="0" dirty="0"/>
              <a:t> </a:t>
            </a:r>
            <a:r>
              <a:rPr lang="cs-CZ" sz="1400" b="0" dirty="0" err="1"/>
              <a:t>and</a:t>
            </a:r>
            <a:r>
              <a:rPr lang="cs-CZ" sz="1400" b="0" dirty="0"/>
              <a:t> in </a:t>
            </a:r>
            <a:r>
              <a:rPr lang="cs-CZ" sz="1400" b="0" dirty="0" err="1"/>
              <a:t>vitro</a:t>
            </a:r>
            <a:r>
              <a:rPr lang="cs-CZ" sz="1400" b="0" dirty="0"/>
              <a:t> </a:t>
            </a:r>
            <a:r>
              <a:rPr lang="cs-CZ" sz="1400" b="0" dirty="0" err="1"/>
              <a:t>assessment</a:t>
            </a:r>
            <a:r>
              <a:rPr lang="cs-CZ" sz="1400" b="0" dirty="0"/>
              <a:t>. </a:t>
            </a:r>
            <a:r>
              <a:rPr lang="cs-CZ" sz="1400" b="0" i="1" dirty="0" err="1"/>
              <a:t>Toxicology</a:t>
            </a:r>
            <a:r>
              <a:rPr lang="cs-CZ" sz="1400" b="0" i="1" dirty="0"/>
              <a:t> in </a:t>
            </a:r>
            <a:r>
              <a:rPr lang="cs-CZ" sz="1400" b="0" i="1" dirty="0" err="1"/>
              <a:t>Vitro</a:t>
            </a:r>
            <a:r>
              <a:rPr lang="cs-CZ" sz="1400" b="0" dirty="0"/>
              <a:t> </a:t>
            </a:r>
            <a:r>
              <a:rPr lang="cs-CZ" sz="1400" dirty="0"/>
              <a:t>20</a:t>
            </a:r>
            <a:r>
              <a:rPr lang="cs-CZ" sz="1400" b="0" dirty="0"/>
              <a:t>, 18-37.</a:t>
            </a: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How to assess ESTROGENICITY?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51520" y="1052736"/>
            <a:ext cx="5057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Number</a:t>
            </a:r>
            <a:r>
              <a:rPr lang="cs-CZ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of </a:t>
            </a:r>
            <a:r>
              <a:rPr lang="en-GB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in vivo and in vitro methods available</a:t>
            </a:r>
            <a:endParaRPr lang="en-GB" dirty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539750" y="1268413"/>
            <a:ext cx="8137525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SzPct val="175000"/>
              <a:buFontTx/>
              <a:buChar char="•"/>
            </a:pPr>
            <a:r>
              <a:rPr lang="cs-CZ" sz="2400" b="0" dirty="0">
                <a:latin typeface="+mj-lt"/>
              </a:rPr>
              <a:t> </a:t>
            </a:r>
            <a:r>
              <a:rPr lang="cs-CZ" sz="2400" b="0" dirty="0" err="1">
                <a:latin typeface="+mj-lt"/>
              </a:rPr>
              <a:t>uterotropic</a:t>
            </a:r>
            <a:r>
              <a:rPr lang="cs-CZ" sz="2400" b="0" dirty="0">
                <a:latin typeface="+mj-lt"/>
              </a:rPr>
              <a:t> </a:t>
            </a:r>
            <a:r>
              <a:rPr lang="cs-CZ" sz="2400" b="0" dirty="0" err="1">
                <a:latin typeface="+mj-lt"/>
              </a:rPr>
              <a:t>assay</a:t>
            </a:r>
            <a:endParaRPr lang="cs-CZ" sz="2400" b="0" dirty="0">
              <a:latin typeface="+mj-lt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SzPct val="175000"/>
              <a:buFontTx/>
              <a:buChar char="•"/>
            </a:pPr>
            <a:r>
              <a:rPr lang="cs-CZ" sz="2400" b="0" dirty="0">
                <a:latin typeface="+mj-lt"/>
              </a:rPr>
              <a:t> </a:t>
            </a:r>
            <a:r>
              <a:rPr lang="cs-CZ" sz="2400" b="0" dirty="0" err="1">
                <a:latin typeface="+mj-lt"/>
              </a:rPr>
              <a:t>vaginal</a:t>
            </a:r>
            <a:r>
              <a:rPr lang="cs-CZ" sz="2400" b="0" dirty="0">
                <a:latin typeface="+mj-lt"/>
              </a:rPr>
              <a:t> </a:t>
            </a:r>
            <a:r>
              <a:rPr lang="cs-CZ" sz="2400" b="0" dirty="0" err="1">
                <a:latin typeface="+mj-lt"/>
              </a:rPr>
              <a:t>cornification</a:t>
            </a:r>
            <a:r>
              <a:rPr lang="cs-CZ" sz="2400" b="0" dirty="0">
                <a:latin typeface="+mj-lt"/>
              </a:rPr>
              <a:t> </a:t>
            </a:r>
            <a:r>
              <a:rPr lang="cs-CZ" sz="2400" b="0" dirty="0" err="1">
                <a:latin typeface="+mj-lt"/>
              </a:rPr>
              <a:t>assay</a:t>
            </a:r>
            <a:endParaRPr lang="en-GB" sz="2400" b="0" dirty="0">
              <a:latin typeface="+mj-lt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SzPct val="175000"/>
              <a:buFontTx/>
              <a:buChar char="•"/>
            </a:pPr>
            <a:endParaRPr lang="en-GB" sz="2400" dirty="0">
              <a:latin typeface="+mj-lt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SzPct val="175000"/>
              <a:buFontTx/>
              <a:buChar char="•"/>
            </a:pPr>
            <a:endParaRPr lang="en-GB" sz="2400" dirty="0">
              <a:latin typeface="+mj-lt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SzPct val="175000"/>
              <a:buFontTx/>
              <a:buChar char="•"/>
            </a:pPr>
            <a:endParaRPr lang="en-GB" sz="2400" dirty="0">
              <a:latin typeface="+mj-lt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SzPct val="175000"/>
              <a:buFontTx/>
              <a:buChar char="•"/>
            </a:pPr>
            <a:endParaRPr lang="en-GB" sz="2400" dirty="0">
              <a:latin typeface="+mj-lt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SzPct val="175000"/>
              <a:buFontTx/>
              <a:buChar char="•"/>
            </a:pPr>
            <a:r>
              <a:rPr lang="cs-CZ" sz="2400" dirty="0" err="1">
                <a:latin typeface="+mj-lt"/>
              </a:rPr>
              <a:t>production</a:t>
            </a:r>
            <a:r>
              <a:rPr lang="cs-CZ" sz="2400" dirty="0">
                <a:latin typeface="+mj-lt"/>
              </a:rPr>
              <a:t> of estrogen-</a:t>
            </a:r>
            <a:r>
              <a:rPr lang="cs-CZ" sz="2400" dirty="0" err="1">
                <a:latin typeface="+mj-lt"/>
              </a:rPr>
              <a:t>inducible</a:t>
            </a:r>
            <a:r>
              <a:rPr lang="cs-CZ" sz="2400" dirty="0">
                <a:latin typeface="+mj-lt"/>
              </a:rPr>
              <a:t> </a:t>
            </a:r>
            <a:r>
              <a:rPr lang="cs-CZ" sz="2400" dirty="0" err="1">
                <a:latin typeface="+mj-lt"/>
              </a:rPr>
              <a:t>proteins</a:t>
            </a:r>
            <a:endParaRPr lang="cs-CZ" sz="2400" dirty="0">
              <a:latin typeface="+mj-lt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SzPct val="175000"/>
            </a:pPr>
            <a:r>
              <a:rPr lang="cs-CZ" sz="2400" dirty="0">
                <a:latin typeface="+mj-lt"/>
              </a:rPr>
              <a:t>     (</a:t>
            </a:r>
            <a:r>
              <a:rPr lang="cs-CZ" sz="2400" dirty="0" err="1">
                <a:latin typeface="+mj-lt"/>
              </a:rPr>
              <a:t>e.g</a:t>
            </a:r>
            <a:r>
              <a:rPr lang="cs-CZ" sz="2400" dirty="0">
                <a:latin typeface="+mj-lt"/>
              </a:rPr>
              <a:t>. </a:t>
            </a:r>
            <a:r>
              <a:rPr lang="cs-CZ" sz="2400" b="1" dirty="0" err="1">
                <a:solidFill>
                  <a:schemeClr val="tx2"/>
                </a:solidFill>
                <a:latin typeface="+mj-lt"/>
              </a:rPr>
              <a:t>vitellogenin</a:t>
            </a:r>
            <a:r>
              <a:rPr lang="cs-CZ" sz="24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cs-CZ" sz="2400" dirty="0" err="1">
                <a:latin typeface="+mj-lt"/>
              </a:rPr>
              <a:t>and</a:t>
            </a:r>
            <a:r>
              <a:rPr lang="cs-CZ" sz="2400" dirty="0">
                <a:latin typeface="+mj-lt"/>
              </a:rPr>
              <a:t> </a:t>
            </a:r>
            <a:r>
              <a:rPr lang="cs-CZ" sz="2400" dirty="0" err="1">
                <a:latin typeface="+mj-lt"/>
              </a:rPr>
              <a:t>zona</a:t>
            </a:r>
            <a:r>
              <a:rPr lang="cs-CZ" sz="2400" dirty="0">
                <a:latin typeface="+mj-lt"/>
              </a:rPr>
              <a:t> </a:t>
            </a:r>
            <a:r>
              <a:rPr lang="cs-CZ" sz="2400" dirty="0" err="1">
                <a:latin typeface="+mj-lt"/>
              </a:rPr>
              <a:t>radiata</a:t>
            </a:r>
            <a:r>
              <a:rPr lang="cs-CZ" sz="2400" dirty="0">
                <a:latin typeface="+mj-lt"/>
              </a:rPr>
              <a:t> protein)</a:t>
            </a:r>
            <a:endParaRPr lang="en-GB" sz="2400" dirty="0">
              <a:latin typeface="+mj-lt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SzPct val="175000"/>
            </a:pPr>
            <a:r>
              <a:rPr lang="en-GB" sz="2400" dirty="0">
                <a:latin typeface="+mj-lt"/>
              </a:rPr>
              <a:t>		</a:t>
            </a:r>
            <a:r>
              <a:rPr lang="en-GB" dirty="0">
                <a:latin typeface="+mj-lt"/>
                <a:sym typeface="Wingdings" pitchFamily="2" charset="2"/>
              </a:rPr>
              <a:t> also discussed at “biomarkers” part</a:t>
            </a:r>
            <a:endParaRPr lang="cs-CZ" sz="2400" dirty="0">
              <a:latin typeface="+mj-lt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SzPct val="175000"/>
              <a:buFontTx/>
              <a:buChar char="•"/>
            </a:pPr>
            <a:endParaRPr lang="cs-CZ" sz="2400" b="0" dirty="0">
              <a:latin typeface="+mj-lt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SzPct val="175000"/>
              <a:buFontTx/>
              <a:buChar char="•"/>
            </a:pPr>
            <a:r>
              <a:rPr lang="cs-CZ" sz="2400" b="0" dirty="0">
                <a:latin typeface="+mj-lt"/>
              </a:rPr>
              <a:t>standard </a:t>
            </a:r>
            <a:r>
              <a:rPr lang="en-GB" sz="2400" b="0" dirty="0">
                <a:latin typeface="+mj-lt"/>
              </a:rPr>
              <a:t>(in vivo) </a:t>
            </a:r>
            <a:r>
              <a:rPr lang="cs-CZ" sz="2400" b="0" dirty="0">
                <a:latin typeface="+mj-lt"/>
              </a:rPr>
              <a:t>test </a:t>
            </a:r>
            <a:r>
              <a:rPr lang="cs-CZ" sz="2400" b="0" dirty="0" err="1">
                <a:latin typeface="+mj-lt"/>
              </a:rPr>
              <a:t>procedures</a:t>
            </a:r>
            <a:r>
              <a:rPr lang="cs-CZ" sz="2400" b="0" dirty="0">
                <a:latin typeface="+mj-lt"/>
              </a:rPr>
              <a:t> </a:t>
            </a:r>
            <a:r>
              <a:rPr lang="cs-CZ" sz="2400" b="0" dirty="0" err="1">
                <a:latin typeface="+mj-lt"/>
              </a:rPr>
              <a:t>for</a:t>
            </a:r>
            <a:r>
              <a:rPr lang="cs-CZ" sz="2400" b="0" dirty="0">
                <a:latin typeface="+mj-lt"/>
              </a:rPr>
              <a:t> </a:t>
            </a:r>
            <a:r>
              <a:rPr lang="cs-CZ" sz="2400" b="0" dirty="0" err="1">
                <a:latin typeface="+mj-lt"/>
              </a:rPr>
              <a:t>reproductive</a:t>
            </a:r>
            <a:r>
              <a:rPr lang="cs-CZ" sz="2400" b="0" dirty="0">
                <a:latin typeface="+mj-lt"/>
              </a:rPr>
              <a:t> </a:t>
            </a:r>
            <a:r>
              <a:rPr lang="cs-CZ" sz="2400" b="0" dirty="0" err="1">
                <a:latin typeface="+mj-lt"/>
              </a:rPr>
              <a:t>and</a:t>
            </a:r>
            <a:r>
              <a:rPr lang="cs-CZ" sz="2400" b="0" dirty="0">
                <a:latin typeface="+mj-lt"/>
              </a:rPr>
              <a:t> </a:t>
            </a:r>
            <a:r>
              <a:rPr lang="cs-CZ" sz="2400" b="0" dirty="0" err="1">
                <a:latin typeface="+mj-lt"/>
              </a:rPr>
              <a:t>developmental</a:t>
            </a:r>
            <a:r>
              <a:rPr lang="cs-CZ" sz="2400" b="0" dirty="0">
                <a:latin typeface="+mj-lt"/>
              </a:rPr>
              <a:t> toxicity </a:t>
            </a:r>
            <a:endParaRPr lang="en-GB" sz="2400" b="0" dirty="0">
              <a:latin typeface="+mj-lt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SzPct val="175000"/>
              <a:buFontTx/>
              <a:buChar char="•"/>
            </a:pPr>
            <a:r>
              <a:rPr lang="en-GB" dirty="0">
                <a:latin typeface="+mj-lt"/>
              </a:rPr>
              <a:t>using mice, rats, fish, amphibians etc.</a:t>
            </a:r>
            <a:endParaRPr lang="cs-CZ" b="0" dirty="0">
              <a:latin typeface="+mj-lt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SzPct val="175000"/>
              <a:buFontTx/>
              <a:buChar char="•"/>
            </a:pPr>
            <a:endParaRPr lang="cs-CZ" sz="2400" b="0" dirty="0">
              <a:latin typeface="+mj-lt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b="1" dirty="0">
                <a:solidFill>
                  <a:srgbClr val="FF0000"/>
                </a:solidFill>
              </a:rPr>
              <a:t>IN VIVO ASSAYS </a:t>
            </a:r>
            <a:r>
              <a:rPr lang="en-GB" sz="2000" dirty="0">
                <a:solidFill>
                  <a:schemeClr val="tx1"/>
                </a:solidFill>
              </a:rPr>
              <a:t>FOR ESTROGENICITY</a:t>
            </a:r>
          </a:p>
        </p:txBody>
      </p:sp>
      <p:pic>
        <p:nvPicPr>
          <p:cNvPr id="113666" name="Picture 2" descr="http://www.nature.com/nm/journal/v18/n12/images/nm.3009-F2.jpg"/>
          <p:cNvPicPr>
            <a:picLocks noChangeAspect="1" noChangeArrowheads="1"/>
          </p:cNvPicPr>
          <p:nvPr/>
        </p:nvPicPr>
        <p:blipFill>
          <a:blip r:embed="rId3" cstate="print"/>
          <a:srcRect l="16782" t="19842" r="53649" b="50395"/>
          <a:stretch>
            <a:fillRect/>
          </a:stretch>
        </p:blipFill>
        <p:spPr bwMode="auto">
          <a:xfrm>
            <a:off x="5580112" y="1700808"/>
            <a:ext cx="3197155" cy="1296144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5537074" y="1105580"/>
            <a:ext cx="3355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Rat uterus</a:t>
            </a:r>
          </a:p>
          <a:p>
            <a:r>
              <a:rPr lang="en-GB" sz="1400" dirty="0"/>
              <a:t>Control 	               </a:t>
            </a:r>
            <a:r>
              <a:rPr lang="en-GB" sz="1400" dirty="0" err="1"/>
              <a:t>Estrogen</a:t>
            </a:r>
            <a:r>
              <a:rPr lang="en-GB" sz="1400" dirty="0"/>
              <a:t> exposure</a:t>
            </a:r>
          </a:p>
        </p:txBody>
      </p:sp>
    </p:spTree>
    <p:extLst>
      <p:ext uri="{BB962C8B-B14F-4D97-AF65-F5344CB8AC3E}">
        <p14:creationId xmlns:p14="http://schemas.microsoft.com/office/powerpoint/2010/main" val="487327754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457200" y="1828800"/>
            <a:ext cx="184150" cy="4572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cs-CZ" sz="2400" b="0">
              <a:latin typeface="Times" pitchFamily="18" charset="0"/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In vitro assays for </a:t>
            </a:r>
            <a:r>
              <a:rPr lang="en-GB" dirty="0" err="1">
                <a:solidFill>
                  <a:schemeClr val="tx1"/>
                </a:solidFill>
              </a:rPr>
              <a:t>estrogenicity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23528" y="1196752"/>
            <a:ext cx="8280920" cy="2016224"/>
          </a:xfrm>
        </p:spPr>
        <p:txBody>
          <a:bodyPr>
            <a:noAutofit/>
          </a:bodyPr>
          <a:lstStyle/>
          <a:p>
            <a:r>
              <a:rPr lang="en-GB" sz="2000" b="1" dirty="0">
                <a:solidFill>
                  <a:schemeClr val="tx2"/>
                </a:solidFill>
              </a:rPr>
              <a:t>Level 1 – interaction of toxicant with the protein (receptor)</a:t>
            </a:r>
          </a:p>
          <a:p>
            <a:pPr lvl="1"/>
            <a:r>
              <a:rPr lang="en-GB" sz="1600" dirty="0">
                <a:solidFill>
                  <a:schemeClr val="tx2"/>
                </a:solidFill>
              </a:rPr>
              <a:t>INTERACTION (BINDING) to the receptor</a:t>
            </a:r>
          </a:p>
          <a:p>
            <a:pPr lvl="2"/>
            <a:r>
              <a:rPr lang="en-GB" sz="1400" b="1" dirty="0">
                <a:solidFill>
                  <a:srgbClr val="00B050"/>
                </a:solidFill>
              </a:rPr>
              <a:t>competitive </a:t>
            </a:r>
            <a:r>
              <a:rPr lang="en-GB" sz="1400" b="1" dirty="0" err="1">
                <a:solidFill>
                  <a:srgbClr val="00B050"/>
                </a:solidFill>
              </a:rPr>
              <a:t>ligand</a:t>
            </a:r>
            <a:r>
              <a:rPr lang="en-GB" sz="1400" b="1" dirty="0">
                <a:solidFill>
                  <a:srgbClr val="00B050"/>
                </a:solidFill>
              </a:rPr>
              <a:t> binding assays</a:t>
            </a:r>
          </a:p>
          <a:p>
            <a:pPr lvl="3"/>
            <a:r>
              <a:rPr lang="en-GB" sz="1200" dirty="0"/>
              <a:t>Various variants (e.g. displacement of radioactive substrate, fluorescence resonance energy transfer (</a:t>
            </a:r>
            <a:r>
              <a:rPr lang="en-GB" sz="1200" i="1" dirty="0"/>
              <a:t>FRET</a:t>
            </a:r>
            <a:r>
              <a:rPr lang="en-GB" sz="1200" dirty="0"/>
              <a:t>) techniques etc.</a:t>
            </a:r>
          </a:p>
          <a:p>
            <a:pPr lvl="2">
              <a:buFont typeface="Wingdings"/>
              <a:buChar char="à"/>
            </a:pPr>
            <a:r>
              <a:rPr lang="en-GB" sz="1400" dirty="0">
                <a:sym typeface="Wingdings" pitchFamily="2" charset="2"/>
              </a:rPr>
              <a:t>information only about “binding potency” but the e</a:t>
            </a:r>
            <a:r>
              <a:rPr lang="en-GB" sz="1400" dirty="0"/>
              <a:t>ffect remains unknown (? Activation / suppression / no effect ?)</a:t>
            </a:r>
          </a:p>
          <a:p>
            <a:pPr lvl="1">
              <a:buNone/>
            </a:pPr>
            <a:endParaRPr lang="en-GB" sz="1600" dirty="0"/>
          </a:p>
        </p:txBody>
      </p:sp>
      <p:pic>
        <p:nvPicPr>
          <p:cNvPr id="119810" name="Picture 2" descr="http://jbx.sagepub.com/content/15/3/268/F1.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8853" y="3356992"/>
            <a:ext cx="7630817" cy="328498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457200" y="1828800"/>
            <a:ext cx="184150" cy="4572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cs-CZ" sz="2400" b="0">
              <a:latin typeface="Times" pitchFamily="18" charset="0"/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In vitro assays for </a:t>
            </a:r>
            <a:r>
              <a:rPr lang="en-GB" dirty="0" err="1">
                <a:solidFill>
                  <a:schemeClr val="tx1"/>
                </a:solidFill>
              </a:rPr>
              <a:t>estrogenicity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251520" y="1124744"/>
            <a:ext cx="8208912" cy="1584176"/>
          </a:xfrm>
        </p:spPr>
        <p:txBody>
          <a:bodyPr>
            <a:normAutofit fontScale="55000" lnSpcReduction="20000"/>
          </a:bodyPr>
          <a:lstStyle/>
          <a:p>
            <a:r>
              <a:rPr lang="en-GB" sz="4500" b="1" dirty="0">
                <a:solidFill>
                  <a:schemeClr val="tx2"/>
                </a:solidFill>
              </a:rPr>
              <a:t>Level 2 - effects at cellular level </a:t>
            </a:r>
          </a:p>
          <a:p>
            <a:pPr lvl="1">
              <a:buNone/>
            </a:pPr>
            <a:r>
              <a:rPr lang="en-GB" dirty="0">
                <a:sym typeface="Wingdings" pitchFamily="2" charset="2"/>
              </a:rPr>
              <a:t> </a:t>
            </a:r>
            <a:r>
              <a:rPr lang="en-GB" dirty="0"/>
              <a:t>interference with receptor biological activity</a:t>
            </a:r>
          </a:p>
          <a:p>
            <a:endParaRPr lang="en-GB" dirty="0"/>
          </a:p>
          <a:p>
            <a:r>
              <a:rPr lang="en-GB" b="1" dirty="0">
                <a:solidFill>
                  <a:srgbClr val="00B050"/>
                </a:solidFill>
              </a:rPr>
              <a:t>Cell proliferation assays</a:t>
            </a:r>
          </a:p>
          <a:p>
            <a:pPr lvl="1"/>
            <a:r>
              <a:rPr lang="en-GB" dirty="0"/>
              <a:t>Estrogens induce proliferation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098" name="Picture 2" descr="http://2.bp.blogspot.com/-IYTZf1bSORs/UtDTVo3194I/AAAAAAAAGBQ/-Hz4uu-mlZA/s1600/pharmatutor-art-2107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744304"/>
            <a:ext cx="5668172" cy="386909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NUCLEAR (</a:t>
            </a:r>
            <a:r>
              <a:rPr lang="cs-CZ" dirty="0" err="1"/>
              <a:t>Intracellular</a:t>
            </a:r>
            <a:r>
              <a:rPr lang="cs-CZ" dirty="0"/>
              <a:t>) RECEPTORS</a:t>
            </a:r>
            <a:r>
              <a:rPr lang="en-GB" dirty="0"/>
              <a:t> in summary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68552"/>
          </a:xfrm>
        </p:spPr>
        <p:txBody>
          <a:bodyPr>
            <a:normAutofit/>
          </a:bodyPr>
          <a:lstStyle/>
          <a:p>
            <a:r>
              <a:rPr lang="en-GB" sz="2400" dirty="0"/>
              <a:t>I</a:t>
            </a:r>
            <a:r>
              <a:rPr lang="cs-CZ" sz="2400" dirty="0" err="1"/>
              <a:t>mportant</a:t>
            </a:r>
            <a:r>
              <a:rPr lang="cs-CZ" sz="2400" dirty="0"/>
              <a:t> </a:t>
            </a:r>
            <a:r>
              <a:rPr lang="en-GB" sz="2400" dirty="0"/>
              <a:t>physiological </a:t>
            </a:r>
            <a:r>
              <a:rPr lang="cs-CZ" sz="2400" dirty="0" err="1"/>
              <a:t>function</a:t>
            </a:r>
            <a:r>
              <a:rPr lang="en-GB" sz="2400" dirty="0"/>
              <a:t>s, and</a:t>
            </a:r>
          </a:p>
          <a:p>
            <a:r>
              <a:rPr lang="en-GB" sz="2400" dirty="0"/>
              <a:t>Important </a:t>
            </a:r>
            <a:r>
              <a:rPr lang="cs-CZ" sz="2400" dirty="0" err="1"/>
              <a:t>roles</a:t>
            </a:r>
            <a:r>
              <a:rPr lang="cs-CZ" sz="2400" dirty="0"/>
              <a:t> in </a:t>
            </a:r>
            <a:r>
              <a:rPr lang="cs-CZ" sz="2400" dirty="0" err="1"/>
              <a:t>pathologies</a:t>
            </a:r>
            <a:r>
              <a:rPr lang="cs-CZ" sz="2400" dirty="0"/>
              <a:t> </a:t>
            </a:r>
            <a:r>
              <a:rPr lang="cs-CZ" sz="2400" dirty="0" err="1"/>
              <a:t>and</a:t>
            </a:r>
            <a:r>
              <a:rPr lang="cs-CZ" sz="2400" dirty="0"/>
              <a:t> </a:t>
            </a:r>
            <a:r>
              <a:rPr lang="en-GB" sz="2400" dirty="0"/>
              <a:t>chemical </a:t>
            </a:r>
            <a:r>
              <a:rPr lang="cs-CZ" sz="2400" dirty="0"/>
              <a:t>toxicity</a:t>
            </a:r>
          </a:p>
          <a:p>
            <a:pPr lvl="1"/>
            <a:r>
              <a:rPr lang="cs-CZ" sz="2000" dirty="0" err="1"/>
              <a:t>Endocrine</a:t>
            </a:r>
            <a:r>
              <a:rPr lang="cs-CZ" sz="2000" dirty="0"/>
              <a:t> </a:t>
            </a:r>
            <a:r>
              <a:rPr lang="cs-CZ" sz="2000" dirty="0" err="1"/>
              <a:t>disruption</a:t>
            </a:r>
            <a:endParaRPr lang="cs-CZ" sz="2000" dirty="0"/>
          </a:p>
          <a:p>
            <a:pPr lvl="1"/>
            <a:r>
              <a:rPr lang="cs-CZ" sz="2000" dirty="0"/>
              <a:t>Dioxin-</a:t>
            </a:r>
            <a:r>
              <a:rPr lang="cs-CZ" sz="2000" dirty="0" err="1"/>
              <a:t>like</a:t>
            </a:r>
            <a:r>
              <a:rPr lang="cs-CZ" sz="2000" dirty="0"/>
              <a:t> toxicity</a:t>
            </a:r>
            <a:r>
              <a:rPr lang="en-GB" sz="2000" dirty="0"/>
              <a:t>,etc. </a:t>
            </a:r>
            <a:endParaRPr lang="cs-CZ" sz="2000" dirty="0"/>
          </a:p>
          <a:p>
            <a:r>
              <a:rPr lang="cs-CZ" sz="2400" dirty="0" err="1"/>
              <a:t>All</a:t>
            </a:r>
            <a:r>
              <a:rPr lang="cs-CZ" sz="2400" dirty="0"/>
              <a:t> NR</a:t>
            </a:r>
            <a:r>
              <a:rPr lang="en-GB" sz="2400" dirty="0"/>
              <a:t>s</a:t>
            </a:r>
            <a:r>
              <a:rPr lang="cs-CZ" sz="2400" dirty="0"/>
              <a:t> </a:t>
            </a:r>
            <a:r>
              <a:rPr lang="cs-CZ" sz="2400" dirty="0" err="1"/>
              <a:t>share</a:t>
            </a:r>
            <a:r>
              <a:rPr lang="cs-CZ" sz="2400" dirty="0"/>
              <a:t> </a:t>
            </a:r>
            <a:r>
              <a:rPr lang="cs-CZ" sz="2400" dirty="0" err="1"/>
              <a:t>similar</a:t>
            </a:r>
            <a:r>
              <a:rPr lang="cs-CZ" sz="2400" dirty="0"/>
              <a:t> </a:t>
            </a:r>
            <a:r>
              <a:rPr lang="cs-CZ" sz="2400" dirty="0" err="1"/>
              <a:t>structure</a:t>
            </a:r>
            <a:r>
              <a:rPr lang="cs-CZ" sz="2400" dirty="0"/>
              <a:t> </a:t>
            </a:r>
            <a:r>
              <a:rPr lang="cs-CZ" sz="2400" dirty="0" err="1"/>
              <a:t>and</a:t>
            </a:r>
            <a:r>
              <a:rPr lang="cs-CZ" sz="2400" dirty="0"/>
              <a:t> </a:t>
            </a:r>
            <a:r>
              <a:rPr lang="cs-CZ" sz="2400" dirty="0" err="1"/>
              <a:t>mechanisms</a:t>
            </a:r>
            <a:r>
              <a:rPr lang="cs-CZ" sz="2400" dirty="0"/>
              <a:t> of </a:t>
            </a:r>
            <a:r>
              <a:rPr lang="cs-CZ" sz="2400" dirty="0" err="1"/>
              <a:t>action</a:t>
            </a:r>
            <a:endParaRPr lang="en-GB" sz="2400" dirty="0"/>
          </a:p>
          <a:p>
            <a:pPr lvl="1"/>
            <a:r>
              <a:rPr lang="en-GB" sz="2000" dirty="0"/>
              <a:t>Act as direct transcription factors on DNA</a:t>
            </a:r>
            <a:endParaRPr lang="cs-CZ" sz="2000" dirty="0"/>
          </a:p>
          <a:p>
            <a:r>
              <a:rPr lang="cs-CZ" sz="2400" dirty="0" err="1"/>
              <a:t>Natural</a:t>
            </a:r>
            <a:r>
              <a:rPr lang="cs-CZ" sz="2400" dirty="0"/>
              <a:t> </a:t>
            </a:r>
            <a:r>
              <a:rPr lang="cs-CZ" sz="2400" dirty="0" err="1"/>
              <a:t>ligands</a:t>
            </a:r>
            <a:r>
              <a:rPr lang="cs-CZ" sz="2400" dirty="0"/>
              <a:t> are </a:t>
            </a:r>
            <a:r>
              <a:rPr lang="cs-CZ" sz="2400" dirty="0" err="1"/>
              <a:t>small</a:t>
            </a:r>
            <a:r>
              <a:rPr lang="cs-CZ" sz="2400" dirty="0"/>
              <a:t> </a:t>
            </a:r>
            <a:r>
              <a:rPr lang="cs-CZ" sz="2400" dirty="0" err="1"/>
              <a:t>lipophilic</a:t>
            </a:r>
            <a:r>
              <a:rPr lang="cs-CZ" sz="2400" dirty="0"/>
              <a:t> </a:t>
            </a:r>
            <a:r>
              <a:rPr lang="cs-CZ" sz="2400" dirty="0" err="1"/>
              <a:t>hormones</a:t>
            </a:r>
            <a:r>
              <a:rPr lang="cs-CZ" sz="2400" dirty="0"/>
              <a:t> (</a:t>
            </a:r>
            <a:r>
              <a:rPr lang="cs-CZ" sz="2400" dirty="0" err="1"/>
              <a:t>steroids</a:t>
            </a:r>
            <a:r>
              <a:rPr lang="cs-CZ" sz="2400" dirty="0"/>
              <a:t>, </a:t>
            </a:r>
            <a:r>
              <a:rPr lang="cs-CZ" sz="2400" dirty="0" err="1"/>
              <a:t>thyroids</a:t>
            </a:r>
            <a:r>
              <a:rPr lang="cs-CZ" sz="2400" dirty="0"/>
              <a:t>, </a:t>
            </a:r>
            <a:r>
              <a:rPr lang="cs-CZ" sz="2400" dirty="0" err="1"/>
              <a:t>retinoids</a:t>
            </a:r>
            <a:r>
              <a:rPr lang="cs-CZ" sz="2400" dirty="0"/>
              <a:t>)</a:t>
            </a:r>
          </a:p>
          <a:p>
            <a:pPr lvl="1"/>
            <a:r>
              <a:rPr lang="en-GB" sz="2000" dirty="0"/>
              <a:t>Role in toxicity – NR are </a:t>
            </a:r>
            <a:r>
              <a:rPr lang="cs-CZ" sz="2000" dirty="0" err="1"/>
              <a:t>modulated</a:t>
            </a:r>
            <a:r>
              <a:rPr lang="cs-CZ" sz="2000" dirty="0"/>
              <a:t> (</a:t>
            </a:r>
            <a:r>
              <a:rPr lang="cs-CZ" sz="2000" dirty="0" err="1"/>
              <a:t>activated</a:t>
            </a:r>
            <a:r>
              <a:rPr lang="en-US" sz="2000" dirty="0"/>
              <a:t>/inhibited</a:t>
            </a:r>
            <a:r>
              <a:rPr lang="en-GB" sz="2000" dirty="0"/>
              <a:t>) by structurally close </a:t>
            </a:r>
            <a:r>
              <a:rPr lang="en-GB" sz="2000" dirty="0" err="1"/>
              <a:t>xenobiotics</a:t>
            </a:r>
            <a:endParaRPr lang="cs-CZ" sz="2000" dirty="0"/>
          </a:p>
          <a:p>
            <a:endParaRPr lang="en-GB" sz="2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457200" y="1828800"/>
            <a:ext cx="184150" cy="4572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cs-CZ" sz="2400" b="0">
              <a:latin typeface="Times" pitchFamily="18" charset="0"/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In vitro assays for </a:t>
            </a:r>
            <a:r>
              <a:rPr lang="en-GB" dirty="0" err="1">
                <a:solidFill>
                  <a:schemeClr val="tx1"/>
                </a:solidFill>
              </a:rPr>
              <a:t>estrogenicity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251520" y="1124744"/>
            <a:ext cx="8208912" cy="1584176"/>
          </a:xfrm>
        </p:spPr>
        <p:txBody>
          <a:bodyPr>
            <a:normAutofit fontScale="55000" lnSpcReduction="20000"/>
          </a:bodyPr>
          <a:lstStyle/>
          <a:p>
            <a:r>
              <a:rPr lang="en-GB" sz="4500" b="1" dirty="0">
                <a:solidFill>
                  <a:schemeClr val="tx2"/>
                </a:solidFill>
              </a:rPr>
              <a:t>Level 2 - effects at cellular level </a:t>
            </a:r>
          </a:p>
          <a:p>
            <a:pPr lvl="1">
              <a:buNone/>
            </a:pPr>
            <a:r>
              <a:rPr lang="en-GB" dirty="0">
                <a:sym typeface="Wingdings" pitchFamily="2" charset="2"/>
              </a:rPr>
              <a:t> </a:t>
            </a:r>
            <a:r>
              <a:rPr lang="en-GB" dirty="0"/>
              <a:t>interference with receptor biological activity</a:t>
            </a:r>
          </a:p>
          <a:p>
            <a:endParaRPr lang="en-GB" dirty="0"/>
          </a:p>
          <a:p>
            <a:r>
              <a:rPr lang="en-GB" b="1" dirty="0">
                <a:solidFill>
                  <a:schemeClr val="tx1"/>
                </a:solidFill>
              </a:rPr>
              <a:t>Endogenous protein expression </a:t>
            </a:r>
            <a:r>
              <a:rPr lang="en-GB" dirty="0"/>
              <a:t>(or enzyme activity) assays</a:t>
            </a:r>
          </a:p>
          <a:p>
            <a:pPr lvl="1"/>
            <a:r>
              <a:rPr lang="en-GB" sz="3300" b="1" dirty="0">
                <a:solidFill>
                  <a:srgbClr val="00B050"/>
                </a:solidFill>
              </a:rPr>
              <a:t>reporter gene assays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996952"/>
            <a:ext cx="4534533" cy="2951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323528" y="3068960"/>
            <a:ext cx="3384376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400" b="1" dirty="0">
                <a:solidFill>
                  <a:srgbClr val="FF0000"/>
                </a:solidFill>
              </a:rPr>
              <a:t>Cell assays </a:t>
            </a:r>
            <a:r>
              <a:rPr lang="en-GB" sz="1400" b="1" i="1" dirty="0">
                <a:solidFill>
                  <a:srgbClr val="FF0000"/>
                </a:solidFill>
              </a:rPr>
              <a:t>in vitro 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GB" sz="1400" dirty="0"/>
              <a:t>Cells (e.g. breast carcinoma) naturally carrying functional ER.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GB" sz="1400" dirty="0"/>
              <a:t>Genetic modification - stable </a:t>
            </a:r>
            <a:r>
              <a:rPr lang="en-GB" sz="1400" dirty="0" err="1"/>
              <a:t>transfection</a:t>
            </a:r>
            <a:r>
              <a:rPr lang="en-GB" sz="1400" dirty="0"/>
              <a:t> with firefly </a:t>
            </a:r>
            <a:r>
              <a:rPr lang="en-GB" sz="1400" b="1" dirty="0" err="1">
                <a:solidFill>
                  <a:schemeClr val="tx2"/>
                </a:solidFill>
              </a:rPr>
              <a:t>luciferase</a:t>
            </a:r>
            <a:r>
              <a:rPr lang="en-GB" sz="1400" b="1" dirty="0">
                <a:solidFill>
                  <a:schemeClr val="tx2"/>
                </a:solidFill>
              </a:rPr>
              <a:t> gene</a:t>
            </a:r>
            <a:r>
              <a:rPr lang="en-GB" sz="1400" dirty="0"/>
              <a:t>: </a:t>
            </a:r>
            <a:r>
              <a:rPr lang="en-GB" sz="1400" dirty="0">
                <a:sym typeface="Wingdings" pitchFamily="2" charset="2"/>
              </a:rPr>
              <a:t>under the control of ER 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GB" sz="1400" dirty="0">
                <a:sym typeface="Wingdings" pitchFamily="2" charset="2"/>
              </a:rPr>
              <a:t>Estrogens in media  light induction</a:t>
            </a:r>
            <a:endParaRPr lang="en-GB" sz="1400" dirty="0"/>
          </a:p>
        </p:txBody>
      </p:sp>
      <p:pic>
        <p:nvPicPr>
          <p:cNvPr id="142338" name="Picture 2" descr="Výsledek obrázku pro firefly luciferase"/>
          <p:cNvPicPr>
            <a:picLocks noChangeAspect="1" noChangeArrowheads="1"/>
          </p:cNvPicPr>
          <p:nvPr/>
        </p:nvPicPr>
        <p:blipFill>
          <a:blip r:embed="rId4" cstate="print"/>
          <a:srcRect l="21396" t="15882" r="21548" b="20589"/>
          <a:stretch>
            <a:fillRect/>
          </a:stretch>
        </p:blipFill>
        <p:spPr bwMode="auto">
          <a:xfrm>
            <a:off x="2771800" y="5085184"/>
            <a:ext cx="1152128" cy="144016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077913" y="2734717"/>
            <a:ext cx="1065212" cy="609600"/>
            <a:chOff x="432" y="1488"/>
            <a:chExt cx="672" cy="384"/>
          </a:xfrm>
        </p:grpSpPr>
        <p:sp>
          <p:nvSpPr>
            <p:cNvPr id="26685" name="Oval 6"/>
            <p:cNvSpPr>
              <a:spLocks noChangeArrowheads="1"/>
            </p:cNvSpPr>
            <p:nvPr/>
          </p:nvSpPr>
          <p:spPr bwMode="auto">
            <a:xfrm>
              <a:off x="576" y="1536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86" name="Oval 7"/>
            <p:cNvSpPr>
              <a:spLocks noChangeArrowheads="1"/>
            </p:cNvSpPr>
            <p:nvPr/>
          </p:nvSpPr>
          <p:spPr bwMode="auto">
            <a:xfrm>
              <a:off x="480" y="1536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87" name="Oval 8"/>
            <p:cNvSpPr>
              <a:spLocks noChangeArrowheads="1"/>
            </p:cNvSpPr>
            <p:nvPr/>
          </p:nvSpPr>
          <p:spPr bwMode="auto">
            <a:xfrm>
              <a:off x="672" y="1536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88" name="Rectangle 9"/>
            <p:cNvSpPr>
              <a:spLocks noChangeArrowheads="1"/>
            </p:cNvSpPr>
            <p:nvPr/>
          </p:nvSpPr>
          <p:spPr bwMode="auto">
            <a:xfrm>
              <a:off x="432" y="1488"/>
              <a:ext cx="672" cy="384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89" name="Oval 10"/>
            <p:cNvSpPr>
              <a:spLocks noChangeArrowheads="1"/>
            </p:cNvSpPr>
            <p:nvPr/>
          </p:nvSpPr>
          <p:spPr bwMode="auto">
            <a:xfrm>
              <a:off x="576" y="1536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90" name="Oval 11"/>
            <p:cNvSpPr>
              <a:spLocks noChangeArrowheads="1"/>
            </p:cNvSpPr>
            <p:nvPr/>
          </p:nvSpPr>
          <p:spPr bwMode="auto">
            <a:xfrm>
              <a:off x="480" y="1536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91" name="Oval 12"/>
            <p:cNvSpPr>
              <a:spLocks noChangeArrowheads="1"/>
            </p:cNvSpPr>
            <p:nvPr/>
          </p:nvSpPr>
          <p:spPr bwMode="auto">
            <a:xfrm>
              <a:off x="672" y="1536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92" name="Oval 13"/>
            <p:cNvSpPr>
              <a:spLocks noChangeArrowheads="1"/>
            </p:cNvSpPr>
            <p:nvPr/>
          </p:nvSpPr>
          <p:spPr bwMode="auto">
            <a:xfrm>
              <a:off x="864" y="1536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93" name="Oval 14"/>
            <p:cNvSpPr>
              <a:spLocks noChangeArrowheads="1"/>
            </p:cNvSpPr>
            <p:nvPr/>
          </p:nvSpPr>
          <p:spPr bwMode="auto">
            <a:xfrm>
              <a:off x="768" y="1536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94" name="Oval 15"/>
            <p:cNvSpPr>
              <a:spLocks noChangeArrowheads="1"/>
            </p:cNvSpPr>
            <p:nvPr/>
          </p:nvSpPr>
          <p:spPr bwMode="auto">
            <a:xfrm>
              <a:off x="960" y="1536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95" name="Oval 16"/>
            <p:cNvSpPr>
              <a:spLocks noChangeArrowheads="1"/>
            </p:cNvSpPr>
            <p:nvPr/>
          </p:nvSpPr>
          <p:spPr bwMode="auto">
            <a:xfrm>
              <a:off x="576" y="1632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96" name="Oval 17"/>
            <p:cNvSpPr>
              <a:spLocks noChangeArrowheads="1"/>
            </p:cNvSpPr>
            <p:nvPr/>
          </p:nvSpPr>
          <p:spPr bwMode="auto">
            <a:xfrm>
              <a:off x="480" y="1632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97" name="Oval 18"/>
            <p:cNvSpPr>
              <a:spLocks noChangeArrowheads="1"/>
            </p:cNvSpPr>
            <p:nvPr/>
          </p:nvSpPr>
          <p:spPr bwMode="auto">
            <a:xfrm>
              <a:off x="672" y="1632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98" name="Oval 19"/>
            <p:cNvSpPr>
              <a:spLocks noChangeArrowheads="1"/>
            </p:cNvSpPr>
            <p:nvPr/>
          </p:nvSpPr>
          <p:spPr bwMode="auto">
            <a:xfrm>
              <a:off x="864" y="1632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99" name="Oval 20"/>
            <p:cNvSpPr>
              <a:spLocks noChangeArrowheads="1"/>
            </p:cNvSpPr>
            <p:nvPr/>
          </p:nvSpPr>
          <p:spPr bwMode="auto">
            <a:xfrm>
              <a:off x="768" y="1632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700" name="Oval 21"/>
            <p:cNvSpPr>
              <a:spLocks noChangeArrowheads="1"/>
            </p:cNvSpPr>
            <p:nvPr/>
          </p:nvSpPr>
          <p:spPr bwMode="auto">
            <a:xfrm>
              <a:off x="960" y="1632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701" name="Oval 22"/>
            <p:cNvSpPr>
              <a:spLocks noChangeArrowheads="1"/>
            </p:cNvSpPr>
            <p:nvPr/>
          </p:nvSpPr>
          <p:spPr bwMode="auto">
            <a:xfrm>
              <a:off x="576" y="1728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702" name="Oval 23"/>
            <p:cNvSpPr>
              <a:spLocks noChangeArrowheads="1"/>
            </p:cNvSpPr>
            <p:nvPr/>
          </p:nvSpPr>
          <p:spPr bwMode="auto">
            <a:xfrm>
              <a:off x="480" y="1728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703" name="Oval 24"/>
            <p:cNvSpPr>
              <a:spLocks noChangeArrowheads="1"/>
            </p:cNvSpPr>
            <p:nvPr/>
          </p:nvSpPr>
          <p:spPr bwMode="auto">
            <a:xfrm>
              <a:off x="672" y="1728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704" name="Oval 25"/>
            <p:cNvSpPr>
              <a:spLocks noChangeArrowheads="1"/>
            </p:cNvSpPr>
            <p:nvPr/>
          </p:nvSpPr>
          <p:spPr bwMode="auto">
            <a:xfrm>
              <a:off x="864" y="1728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705" name="Oval 26"/>
            <p:cNvSpPr>
              <a:spLocks noChangeArrowheads="1"/>
            </p:cNvSpPr>
            <p:nvPr/>
          </p:nvSpPr>
          <p:spPr bwMode="auto">
            <a:xfrm>
              <a:off x="768" y="1728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706" name="Oval 27"/>
            <p:cNvSpPr>
              <a:spLocks noChangeArrowheads="1"/>
            </p:cNvSpPr>
            <p:nvPr/>
          </p:nvSpPr>
          <p:spPr bwMode="auto">
            <a:xfrm>
              <a:off x="960" y="1728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</p:grpSp>
      <p:sp>
        <p:nvSpPr>
          <p:cNvPr id="26628" name="Text Box 28"/>
          <p:cNvSpPr txBox="1">
            <a:spLocks noChangeArrowheads="1"/>
          </p:cNvSpPr>
          <p:nvPr/>
        </p:nvSpPr>
        <p:spPr bwMode="auto">
          <a:xfrm>
            <a:off x="251520" y="980728"/>
            <a:ext cx="3762546" cy="166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r>
              <a:rPr lang="cs-CZ" sz="1600" b="0" dirty="0">
                <a:latin typeface="+mj-lt"/>
              </a:rPr>
              <a:t>96 </a:t>
            </a:r>
            <a:r>
              <a:rPr lang="cs-CZ" sz="1600" b="0" dirty="0" err="1">
                <a:latin typeface="+mj-lt"/>
              </a:rPr>
              <a:t>microwell</a:t>
            </a:r>
            <a:r>
              <a:rPr lang="cs-CZ" sz="1600" b="0" dirty="0">
                <a:latin typeface="+mj-lt"/>
              </a:rPr>
              <a:t> plate</a:t>
            </a:r>
            <a:endParaRPr lang="en-US" sz="1600" b="0" dirty="0">
              <a:latin typeface="+mj-lt"/>
            </a:endParaRPr>
          </a:p>
          <a:p>
            <a:r>
              <a:rPr lang="cs-CZ" sz="1600" b="0" dirty="0" err="1">
                <a:latin typeface="+mj-lt"/>
              </a:rPr>
              <a:t>cultivation</a:t>
            </a:r>
            <a:r>
              <a:rPr lang="cs-CZ" sz="1600" b="0" dirty="0">
                <a:latin typeface="+mj-lt"/>
              </a:rPr>
              <a:t> of </a:t>
            </a:r>
            <a:r>
              <a:rPr lang="cs-CZ" sz="1600" b="0" dirty="0" err="1">
                <a:latin typeface="+mj-lt"/>
              </a:rPr>
              <a:t>transgenic</a:t>
            </a:r>
            <a:r>
              <a:rPr lang="cs-CZ" sz="1600" b="0" dirty="0">
                <a:latin typeface="+mj-lt"/>
              </a:rPr>
              <a:t> cell </a:t>
            </a:r>
            <a:r>
              <a:rPr lang="cs-CZ" sz="1600" b="0" dirty="0" err="1">
                <a:latin typeface="+mj-lt"/>
              </a:rPr>
              <a:t>lines</a:t>
            </a:r>
            <a:endParaRPr lang="cs-CZ" sz="1600" b="0" dirty="0">
              <a:latin typeface="+mj-lt"/>
            </a:endParaRPr>
          </a:p>
          <a:p>
            <a:endParaRPr lang="cs-CZ" sz="1600" b="0" dirty="0">
              <a:solidFill>
                <a:schemeClr val="hlink"/>
              </a:solidFill>
              <a:latin typeface="+mj-lt"/>
            </a:endParaRPr>
          </a:p>
          <a:p>
            <a:r>
              <a:rPr lang="cs-CZ" dirty="0">
                <a:latin typeface="+mj-lt"/>
              </a:rPr>
              <a:t>ER:  </a:t>
            </a:r>
            <a:r>
              <a:rPr lang="cs-CZ" b="0" dirty="0" err="1">
                <a:latin typeface="+mj-lt"/>
              </a:rPr>
              <a:t>breast</a:t>
            </a:r>
            <a:r>
              <a:rPr lang="cs-CZ" b="0" dirty="0">
                <a:latin typeface="+mj-lt"/>
              </a:rPr>
              <a:t> </a:t>
            </a:r>
            <a:r>
              <a:rPr lang="cs-CZ" b="0" dirty="0" err="1">
                <a:latin typeface="+mj-lt"/>
              </a:rPr>
              <a:t>carcinoma</a:t>
            </a:r>
            <a:r>
              <a:rPr lang="cs-CZ" b="0" dirty="0">
                <a:latin typeface="+mj-lt"/>
              </a:rPr>
              <a:t> </a:t>
            </a:r>
            <a:r>
              <a:rPr lang="cs-CZ" b="1" dirty="0">
                <a:solidFill>
                  <a:schemeClr val="tx2"/>
                </a:solidFill>
                <a:latin typeface="+mj-lt"/>
              </a:rPr>
              <a:t>MVLN </a:t>
            </a:r>
            <a:r>
              <a:rPr lang="cs-CZ" b="1" dirty="0" err="1">
                <a:solidFill>
                  <a:schemeClr val="tx2"/>
                </a:solidFill>
                <a:latin typeface="+mj-lt"/>
              </a:rPr>
              <a:t>cells</a:t>
            </a:r>
            <a:endParaRPr lang="cs-CZ" b="1" dirty="0">
              <a:solidFill>
                <a:schemeClr val="tx2"/>
              </a:solidFill>
              <a:latin typeface="+mj-lt"/>
            </a:endParaRPr>
          </a:p>
          <a:p>
            <a:endParaRPr lang="cs-CZ" b="0" dirty="0">
              <a:solidFill>
                <a:schemeClr val="hlink"/>
              </a:solidFill>
              <a:latin typeface="+mj-lt"/>
            </a:endParaRPr>
          </a:p>
          <a:p>
            <a:endParaRPr lang="cs-CZ" b="1" dirty="0">
              <a:solidFill>
                <a:schemeClr val="hlink"/>
              </a:solidFill>
              <a:latin typeface="+mj-lt"/>
            </a:endParaRPr>
          </a:p>
        </p:txBody>
      </p:sp>
      <p:sp>
        <p:nvSpPr>
          <p:cNvPr id="26629" name="Line 29"/>
          <p:cNvSpPr>
            <a:spLocks noChangeShapeType="1"/>
          </p:cNvSpPr>
          <p:nvPr/>
        </p:nvSpPr>
        <p:spPr bwMode="auto">
          <a:xfrm>
            <a:off x="2373313" y="3115717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 sz="1600">
              <a:latin typeface="+mj-lt"/>
            </a:endParaRPr>
          </a:p>
        </p:txBody>
      </p: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4964113" y="2734717"/>
            <a:ext cx="1065212" cy="609600"/>
            <a:chOff x="432" y="1488"/>
            <a:chExt cx="672" cy="384"/>
          </a:xfrm>
        </p:grpSpPr>
        <p:sp>
          <p:nvSpPr>
            <p:cNvPr id="26663" name="Oval 31"/>
            <p:cNvSpPr>
              <a:spLocks noChangeArrowheads="1"/>
            </p:cNvSpPr>
            <p:nvPr/>
          </p:nvSpPr>
          <p:spPr bwMode="auto">
            <a:xfrm>
              <a:off x="576" y="1536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64" name="Oval 32"/>
            <p:cNvSpPr>
              <a:spLocks noChangeArrowheads="1"/>
            </p:cNvSpPr>
            <p:nvPr/>
          </p:nvSpPr>
          <p:spPr bwMode="auto">
            <a:xfrm>
              <a:off x="480" y="1536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65" name="Oval 33"/>
            <p:cNvSpPr>
              <a:spLocks noChangeArrowheads="1"/>
            </p:cNvSpPr>
            <p:nvPr/>
          </p:nvSpPr>
          <p:spPr bwMode="auto">
            <a:xfrm>
              <a:off x="672" y="1536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66" name="Rectangle 34"/>
            <p:cNvSpPr>
              <a:spLocks noChangeArrowheads="1"/>
            </p:cNvSpPr>
            <p:nvPr/>
          </p:nvSpPr>
          <p:spPr bwMode="auto">
            <a:xfrm>
              <a:off x="432" y="1488"/>
              <a:ext cx="672" cy="384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67" name="Oval 35"/>
            <p:cNvSpPr>
              <a:spLocks noChangeArrowheads="1"/>
            </p:cNvSpPr>
            <p:nvPr/>
          </p:nvSpPr>
          <p:spPr bwMode="auto">
            <a:xfrm>
              <a:off x="576" y="1536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68" name="Oval 36"/>
            <p:cNvSpPr>
              <a:spLocks noChangeArrowheads="1"/>
            </p:cNvSpPr>
            <p:nvPr/>
          </p:nvSpPr>
          <p:spPr bwMode="auto">
            <a:xfrm>
              <a:off x="480" y="1536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69" name="Oval 37"/>
            <p:cNvSpPr>
              <a:spLocks noChangeArrowheads="1"/>
            </p:cNvSpPr>
            <p:nvPr/>
          </p:nvSpPr>
          <p:spPr bwMode="auto">
            <a:xfrm>
              <a:off x="672" y="1536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70" name="Oval 38"/>
            <p:cNvSpPr>
              <a:spLocks noChangeArrowheads="1"/>
            </p:cNvSpPr>
            <p:nvPr/>
          </p:nvSpPr>
          <p:spPr bwMode="auto">
            <a:xfrm>
              <a:off x="864" y="1536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71" name="Oval 39"/>
            <p:cNvSpPr>
              <a:spLocks noChangeArrowheads="1"/>
            </p:cNvSpPr>
            <p:nvPr/>
          </p:nvSpPr>
          <p:spPr bwMode="auto">
            <a:xfrm>
              <a:off x="768" y="1536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72" name="Oval 40"/>
            <p:cNvSpPr>
              <a:spLocks noChangeArrowheads="1"/>
            </p:cNvSpPr>
            <p:nvPr/>
          </p:nvSpPr>
          <p:spPr bwMode="auto">
            <a:xfrm>
              <a:off x="960" y="1536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73" name="Oval 41"/>
            <p:cNvSpPr>
              <a:spLocks noChangeArrowheads="1"/>
            </p:cNvSpPr>
            <p:nvPr/>
          </p:nvSpPr>
          <p:spPr bwMode="auto">
            <a:xfrm>
              <a:off x="576" y="1632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74" name="Oval 42"/>
            <p:cNvSpPr>
              <a:spLocks noChangeArrowheads="1"/>
            </p:cNvSpPr>
            <p:nvPr/>
          </p:nvSpPr>
          <p:spPr bwMode="auto">
            <a:xfrm>
              <a:off x="480" y="1632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75" name="Oval 43"/>
            <p:cNvSpPr>
              <a:spLocks noChangeArrowheads="1"/>
            </p:cNvSpPr>
            <p:nvPr/>
          </p:nvSpPr>
          <p:spPr bwMode="auto">
            <a:xfrm>
              <a:off x="672" y="1632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76" name="Oval 44"/>
            <p:cNvSpPr>
              <a:spLocks noChangeArrowheads="1"/>
            </p:cNvSpPr>
            <p:nvPr/>
          </p:nvSpPr>
          <p:spPr bwMode="auto">
            <a:xfrm>
              <a:off x="864" y="1632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77" name="Oval 45"/>
            <p:cNvSpPr>
              <a:spLocks noChangeArrowheads="1"/>
            </p:cNvSpPr>
            <p:nvPr/>
          </p:nvSpPr>
          <p:spPr bwMode="auto">
            <a:xfrm>
              <a:off x="768" y="1632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78" name="Oval 46"/>
            <p:cNvSpPr>
              <a:spLocks noChangeArrowheads="1"/>
            </p:cNvSpPr>
            <p:nvPr/>
          </p:nvSpPr>
          <p:spPr bwMode="auto">
            <a:xfrm>
              <a:off x="960" y="1632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79" name="Oval 47"/>
            <p:cNvSpPr>
              <a:spLocks noChangeArrowheads="1"/>
            </p:cNvSpPr>
            <p:nvPr/>
          </p:nvSpPr>
          <p:spPr bwMode="auto">
            <a:xfrm>
              <a:off x="576" y="1728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80" name="Oval 48"/>
            <p:cNvSpPr>
              <a:spLocks noChangeArrowheads="1"/>
            </p:cNvSpPr>
            <p:nvPr/>
          </p:nvSpPr>
          <p:spPr bwMode="auto">
            <a:xfrm>
              <a:off x="480" y="1728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81" name="Oval 49"/>
            <p:cNvSpPr>
              <a:spLocks noChangeArrowheads="1"/>
            </p:cNvSpPr>
            <p:nvPr/>
          </p:nvSpPr>
          <p:spPr bwMode="auto">
            <a:xfrm>
              <a:off x="672" y="1728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82" name="Oval 50"/>
            <p:cNvSpPr>
              <a:spLocks noChangeArrowheads="1"/>
            </p:cNvSpPr>
            <p:nvPr/>
          </p:nvSpPr>
          <p:spPr bwMode="auto">
            <a:xfrm>
              <a:off x="864" y="1728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83" name="Oval 51"/>
            <p:cNvSpPr>
              <a:spLocks noChangeArrowheads="1"/>
            </p:cNvSpPr>
            <p:nvPr/>
          </p:nvSpPr>
          <p:spPr bwMode="auto">
            <a:xfrm>
              <a:off x="768" y="1728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84" name="Oval 52"/>
            <p:cNvSpPr>
              <a:spLocks noChangeArrowheads="1"/>
            </p:cNvSpPr>
            <p:nvPr/>
          </p:nvSpPr>
          <p:spPr bwMode="auto">
            <a:xfrm>
              <a:off x="960" y="1728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</p:grpSp>
      <p:sp>
        <p:nvSpPr>
          <p:cNvPr id="26631" name="Text Box 53"/>
          <p:cNvSpPr txBox="1">
            <a:spLocks noChangeArrowheads="1"/>
          </p:cNvSpPr>
          <p:nvPr/>
        </p:nvSpPr>
        <p:spPr bwMode="auto">
          <a:xfrm>
            <a:off x="5575300" y="3803104"/>
            <a:ext cx="3265615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r>
              <a:rPr lang="cs-CZ" sz="1600" b="0" dirty="0">
                <a:latin typeface="+mj-lt"/>
              </a:rPr>
              <a:t>Cell </a:t>
            </a:r>
            <a:r>
              <a:rPr lang="cs-CZ" sz="1600" b="0" dirty="0" err="1">
                <a:latin typeface="+mj-lt"/>
              </a:rPr>
              <a:t>lysis</a:t>
            </a:r>
            <a:endParaRPr lang="cs-CZ" sz="1600" b="0" dirty="0">
              <a:latin typeface="+mj-lt"/>
            </a:endParaRPr>
          </a:p>
          <a:p>
            <a:r>
              <a:rPr lang="en-GB" sz="1600" b="0" dirty="0">
                <a:latin typeface="+mj-lt"/>
                <a:sym typeface="Wingdings" pitchFamily="2" charset="2"/>
              </a:rPr>
              <a:t> </a:t>
            </a:r>
            <a:r>
              <a:rPr lang="en-US" sz="1600" b="0" dirty="0">
                <a:latin typeface="+mj-lt"/>
              </a:rPr>
              <a:t>extraction of induced </a:t>
            </a:r>
            <a:r>
              <a:rPr lang="en-US" sz="1600" b="0" dirty="0" err="1">
                <a:latin typeface="+mj-lt"/>
              </a:rPr>
              <a:t>luciferase</a:t>
            </a:r>
            <a:endParaRPr lang="cs-CZ" sz="1600" b="0" dirty="0">
              <a:latin typeface="+mj-lt"/>
            </a:endParaRPr>
          </a:p>
        </p:txBody>
      </p:sp>
      <p:sp>
        <p:nvSpPr>
          <p:cNvPr id="26632" name="Line 54"/>
          <p:cNvSpPr>
            <a:spLocks noChangeShapeType="1"/>
          </p:cNvSpPr>
          <p:nvPr/>
        </p:nvSpPr>
        <p:spPr bwMode="auto">
          <a:xfrm>
            <a:off x="5497513" y="3574504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 sz="1600">
              <a:latin typeface="+mj-lt"/>
            </a:endParaRPr>
          </a:p>
        </p:txBody>
      </p:sp>
      <p:sp>
        <p:nvSpPr>
          <p:cNvPr id="26633" name="Text Box 55"/>
          <p:cNvSpPr txBox="1">
            <a:spLocks noChangeArrowheads="1"/>
          </p:cNvSpPr>
          <p:nvPr/>
        </p:nvSpPr>
        <p:spPr bwMode="auto">
          <a:xfrm>
            <a:off x="2667000" y="2433092"/>
            <a:ext cx="2045731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r>
              <a:rPr lang="cs-CZ" sz="1600" b="0">
                <a:latin typeface="+mj-lt"/>
              </a:rPr>
              <a:t>Exposure  (6 – 24 h)</a:t>
            </a:r>
          </a:p>
          <a:p>
            <a:r>
              <a:rPr lang="cs-CZ" sz="1600" b="0">
                <a:latin typeface="+mj-lt"/>
              </a:rPr>
              <a:t>standards </a:t>
            </a:r>
            <a:r>
              <a:rPr lang="en-US" sz="1600" b="0">
                <a:latin typeface="+mj-lt"/>
              </a:rPr>
              <a:t>/ samples</a:t>
            </a:r>
            <a:endParaRPr lang="cs-CZ" sz="1600" b="0">
              <a:latin typeface="+mj-lt"/>
            </a:endParaRPr>
          </a:p>
        </p:txBody>
      </p:sp>
      <p:sp>
        <p:nvSpPr>
          <p:cNvPr id="26634" name="Oval 56"/>
          <p:cNvSpPr>
            <a:spLocks noChangeArrowheads="1"/>
          </p:cNvSpPr>
          <p:nvPr/>
        </p:nvSpPr>
        <p:spPr bwMode="auto">
          <a:xfrm>
            <a:off x="5192713" y="4868317"/>
            <a:ext cx="152400" cy="153987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sp>
        <p:nvSpPr>
          <p:cNvPr id="26635" name="Oval 57"/>
          <p:cNvSpPr>
            <a:spLocks noChangeArrowheads="1"/>
          </p:cNvSpPr>
          <p:nvPr/>
        </p:nvSpPr>
        <p:spPr bwMode="auto">
          <a:xfrm>
            <a:off x="5040313" y="4868317"/>
            <a:ext cx="152400" cy="153987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sp>
        <p:nvSpPr>
          <p:cNvPr id="26636" name="Oval 58"/>
          <p:cNvSpPr>
            <a:spLocks noChangeArrowheads="1"/>
          </p:cNvSpPr>
          <p:nvPr/>
        </p:nvSpPr>
        <p:spPr bwMode="auto">
          <a:xfrm>
            <a:off x="5345113" y="4868317"/>
            <a:ext cx="152400" cy="153987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sp>
        <p:nvSpPr>
          <p:cNvPr id="26637" name="Rectangle 59"/>
          <p:cNvSpPr>
            <a:spLocks noChangeArrowheads="1"/>
          </p:cNvSpPr>
          <p:nvPr/>
        </p:nvSpPr>
        <p:spPr bwMode="auto">
          <a:xfrm>
            <a:off x="4964113" y="4793704"/>
            <a:ext cx="1065212" cy="6096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sp>
        <p:nvSpPr>
          <p:cNvPr id="26638" name="Oval 60"/>
          <p:cNvSpPr>
            <a:spLocks noChangeArrowheads="1"/>
          </p:cNvSpPr>
          <p:nvPr/>
        </p:nvSpPr>
        <p:spPr bwMode="auto">
          <a:xfrm>
            <a:off x="5192713" y="4868317"/>
            <a:ext cx="152400" cy="153987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sp>
        <p:nvSpPr>
          <p:cNvPr id="26639" name="Oval 61"/>
          <p:cNvSpPr>
            <a:spLocks noChangeArrowheads="1"/>
          </p:cNvSpPr>
          <p:nvPr/>
        </p:nvSpPr>
        <p:spPr bwMode="auto">
          <a:xfrm>
            <a:off x="5040313" y="4868317"/>
            <a:ext cx="152400" cy="153987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sp>
        <p:nvSpPr>
          <p:cNvPr id="26640" name="Oval 62"/>
          <p:cNvSpPr>
            <a:spLocks noChangeArrowheads="1"/>
          </p:cNvSpPr>
          <p:nvPr/>
        </p:nvSpPr>
        <p:spPr bwMode="auto">
          <a:xfrm>
            <a:off x="5345113" y="4868317"/>
            <a:ext cx="152400" cy="1539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sp>
        <p:nvSpPr>
          <p:cNvPr id="26641" name="Oval 63"/>
          <p:cNvSpPr>
            <a:spLocks noChangeArrowheads="1"/>
          </p:cNvSpPr>
          <p:nvPr/>
        </p:nvSpPr>
        <p:spPr bwMode="auto">
          <a:xfrm>
            <a:off x="5649913" y="4868317"/>
            <a:ext cx="152400" cy="153987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sp>
        <p:nvSpPr>
          <p:cNvPr id="26642" name="Oval 64"/>
          <p:cNvSpPr>
            <a:spLocks noChangeArrowheads="1"/>
          </p:cNvSpPr>
          <p:nvPr/>
        </p:nvSpPr>
        <p:spPr bwMode="auto">
          <a:xfrm>
            <a:off x="5497513" y="4868317"/>
            <a:ext cx="152400" cy="153987"/>
          </a:xfrm>
          <a:prstGeom prst="ellipse">
            <a:avLst/>
          </a:prstGeom>
          <a:solidFill>
            <a:srgbClr val="FFCC00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sp>
        <p:nvSpPr>
          <p:cNvPr id="26643" name="Oval 65"/>
          <p:cNvSpPr>
            <a:spLocks noChangeArrowheads="1"/>
          </p:cNvSpPr>
          <p:nvPr/>
        </p:nvSpPr>
        <p:spPr bwMode="auto">
          <a:xfrm>
            <a:off x="5802313" y="4868317"/>
            <a:ext cx="152400" cy="153987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sp>
        <p:nvSpPr>
          <p:cNvPr id="26644" name="Oval 66"/>
          <p:cNvSpPr>
            <a:spLocks noChangeArrowheads="1"/>
          </p:cNvSpPr>
          <p:nvPr/>
        </p:nvSpPr>
        <p:spPr bwMode="auto">
          <a:xfrm>
            <a:off x="5192713" y="5022304"/>
            <a:ext cx="152400" cy="152400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sp>
        <p:nvSpPr>
          <p:cNvPr id="26645" name="Oval 67"/>
          <p:cNvSpPr>
            <a:spLocks noChangeArrowheads="1"/>
          </p:cNvSpPr>
          <p:nvPr/>
        </p:nvSpPr>
        <p:spPr bwMode="auto">
          <a:xfrm>
            <a:off x="5040313" y="5022304"/>
            <a:ext cx="152400" cy="152400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sp>
        <p:nvSpPr>
          <p:cNvPr id="26646" name="Oval 68"/>
          <p:cNvSpPr>
            <a:spLocks noChangeArrowheads="1"/>
          </p:cNvSpPr>
          <p:nvPr/>
        </p:nvSpPr>
        <p:spPr bwMode="auto">
          <a:xfrm>
            <a:off x="5345113" y="5022304"/>
            <a:ext cx="152400" cy="152400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sp>
        <p:nvSpPr>
          <p:cNvPr id="26647" name="Oval 69"/>
          <p:cNvSpPr>
            <a:spLocks noChangeArrowheads="1"/>
          </p:cNvSpPr>
          <p:nvPr/>
        </p:nvSpPr>
        <p:spPr bwMode="auto">
          <a:xfrm>
            <a:off x="5649913" y="5022304"/>
            <a:ext cx="152400" cy="152400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sp>
        <p:nvSpPr>
          <p:cNvPr id="26648" name="Oval 70"/>
          <p:cNvSpPr>
            <a:spLocks noChangeArrowheads="1"/>
          </p:cNvSpPr>
          <p:nvPr/>
        </p:nvSpPr>
        <p:spPr bwMode="auto">
          <a:xfrm>
            <a:off x="5497513" y="5022304"/>
            <a:ext cx="152400" cy="152400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sp>
        <p:nvSpPr>
          <p:cNvPr id="26649" name="Oval 71"/>
          <p:cNvSpPr>
            <a:spLocks noChangeArrowheads="1"/>
          </p:cNvSpPr>
          <p:nvPr/>
        </p:nvSpPr>
        <p:spPr bwMode="auto">
          <a:xfrm>
            <a:off x="5802313" y="5022304"/>
            <a:ext cx="152400" cy="152400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sp>
        <p:nvSpPr>
          <p:cNvPr id="26650" name="Oval 72"/>
          <p:cNvSpPr>
            <a:spLocks noChangeArrowheads="1"/>
          </p:cNvSpPr>
          <p:nvPr/>
        </p:nvSpPr>
        <p:spPr bwMode="auto">
          <a:xfrm>
            <a:off x="5192713" y="5174704"/>
            <a:ext cx="152400" cy="152400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sp>
        <p:nvSpPr>
          <p:cNvPr id="26651" name="Oval 73"/>
          <p:cNvSpPr>
            <a:spLocks noChangeArrowheads="1"/>
          </p:cNvSpPr>
          <p:nvPr/>
        </p:nvSpPr>
        <p:spPr bwMode="auto">
          <a:xfrm>
            <a:off x="5040313" y="5174704"/>
            <a:ext cx="152400" cy="152400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sp>
        <p:nvSpPr>
          <p:cNvPr id="26652" name="Oval 74"/>
          <p:cNvSpPr>
            <a:spLocks noChangeArrowheads="1"/>
          </p:cNvSpPr>
          <p:nvPr/>
        </p:nvSpPr>
        <p:spPr bwMode="auto">
          <a:xfrm>
            <a:off x="5345113" y="5174704"/>
            <a:ext cx="152400" cy="152400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sp>
        <p:nvSpPr>
          <p:cNvPr id="26653" name="Oval 75"/>
          <p:cNvSpPr>
            <a:spLocks noChangeArrowheads="1"/>
          </p:cNvSpPr>
          <p:nvPr/>
        </p:nvSpPr>
        <p:spPr bwMode="auto">
          <a:xfrm>
            <a:off x="5649913" y="5174704"/>
            <a:ext cx="152400" cy="1524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sp>
        <p:nvSpPr>
          <p:cNvPr id="26654" name="Oval 76"/>
          <p:cNvSpPr>
            <a:spLocks noChangeArrowheads="1"/>
          </p:cNvSpPr>
          <p:nvPr/>
        </p:nvSpPr>
        <p:spPr bwMode="auto">
          <a:xfrm>
            <a:off x="5497513" y="5174704"/>
            <a:ext cx="152400" cy="152400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sp>
        <p:nvSpPr>
          <p:cNvPr id="26655" name="Oval 77"/>
          <p:cNvSpPr>
            <a:spLocks noChangeArrowheads="1"/>
          </p:cNvSpPr>
          <p:nvPr/>
        </p:nvSpPr>
        <p:spPr bwMode="auto">
          <a:xfrm>
            <a:off x="5802313" y="5174704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grpSp>
        <p:nvGrpSpPr>
          <p:cNvPr id="4" name="Group 78"/>
          <p:cNvGrpSpPr>
            <a:grpSpLocks/>
          </p:cNvGrpSpPr>
          <p:nvPr/>
        </p:nvGrpSpPr>
        <p:grpSpPr bwMode="auto">
          <a:xfrm>
            <a:off x="3744913" y="5631904"/>
            <a:ext cx="1830387" cy="533400"/>
            <a:chOff x="2112" y="3552"/>
            <a:chExt cx="1488" cy="528"/>
          </a:xfrm>
        </p:grpSpPr>
        <p:sp>
          <p:nvSpPr>
            <p:cNvPr id="26659" name="Rectangle 79"/>
            <p:cNvSpPr>
              <a:spLocks noChangeArrowheads="1"/>
            </p:cNvSpPr>
            <p:nvPr/>
          </p:nvSpPr>
          <p:spPr bwMode="auto">
            <a:xfrm>
              <a:off x="2112" y="3696"/>
              <a:ext cx="1488" cy="38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91429" tIns="45715" rIns="91429" bIns="45715" anchor="ctr"/>
            <a:lstStyle/>
            <a:p>
              <a:pPr algn="r"/>
              <a:r>
                <a:rPr lang="cs-CZ" sz="1100" b="1" dirty="0" err="1">
                  <a:solidFill>
                    <a:schemeClr val="tx2"/>
                  </a:solidFill>
                  <a:latin typeface="+mj-lt"/>
                </a:rPr>
                <a:t>Lumino</a:t>
              </a:r>
              <a:endParaRPr lang="cs-CZ" sz="1100" b="1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26660" name="Rectangle 80"/>
            <p:cNvSpPr>
              <a:spLocks noChangeArrowheads="1"/>
            </p:cNvSpPr>
            <p:nvPr/>
          </p:nvSpPr>
          <p:spPr bwMode="auto">
            <a:xfrm>
              <a:off x="2976" y="3552"/>
              <a:ext cx="528" cy="24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61" name="Rectangle 81"/>
            <p:cNvSpPr>
              <a:spLocks noChangeArrowheads="1"/>
            </p:cNvSpPr>
            <p:nvPr/>
          </p:nvSpPr>
          <p:spPr bwMode="auto">
            <a:xfrm>
              <a:off x="2304" y="3840"/>
              <a:ext cx="528" cy="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62" name="Rectangle 82"/>
            <p:cNvSpPr>
              <a:spLocks noChangeArrowheads="1"/>
            </p:cNvSpPr>
            <p:nvPr/>
          </p:nvSpPr>
          <p:spPr bwMode="auto">
            <a:xfrm>
              <a:off x="3072" y="3600"/>
              <a:ext cx="33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</p:grpSp>
      <p:sp>
        <p:nvSpPr>
          <p:cNvPr id="26657" name="Text Box 83"/>
          <p:cNvSpPr txBox="1">
            <a:spLocks noChangeArrowheads="1"/>
          </p:cNvSpPr>
          <p:nvPr/>
        </p:nvSpPr>
        <p:spPr bwMode="auto">
          <a:xfrm>
            <a:off x="5954713" y="5555704"/>
            <a:ext cx="3228747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r>
              <a:rPr lang="en-US" sz="1600" b="0">
                <a:latin typeface="+mj-lt"/>
              </a:rPr>
              <a:t>Luminescence determination</a:t>
            </a:r>
          </a:p>
          <a:p>
            <a:r>
              <a:rPr lang="cs-CZ" sz="1600" b="0">
                <a:latin typeface="+mj-lt"/>
              </a:rPr>
              <a:t>(microplate luminescence reader)</a:t>
            </a:r>
          </a:p>
        </p:txBody>
      </p:sp>
      <p:pic>
        <p:nvPicPr>
          <p:cNvPr id="26658" name="Picture 8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966430" y="260648"/>
            <a:ext cx="1998058" cy="2663577"/>
          </a:xfrm>
          <a:noFill/>
          <a:ln w="15875">
            <a:solidFill>
              <a:schemeClr val="tx1"/>
            </a:solidFill>
          </a:ln>
        </p:spPr>
      </p:pic>
      <p:sp>
        <p:nvSpPr>
          <p:cNvPr id="83" name="Nadpis 5"/>
          <p:cNvSpPr>
            <a:spLocks noGrp="1"/>
          </p:cNvSpPr>
          <p:nvPr>
            <p:ph type="title"/>
          </p:nvPr>
        </p:nvSpPr>
        <p:spPr>
          <a:xfrm>
            <a:off x="144016" y="254670"/>
            <a:ext cx="6516216" cy="654050"/>
          </a:xfrm>
        </p:spPr>
        <p:txBody>
          <a:bodyPr/>
          <a:lstStyle/>
          <a:p>
            <a:r>
              <a:rPr lang="en-GB" sz="1800" dirty="0" err="1">
                <a:solidFill>
                  <a:schemeClr val="tx1"/>
                </a:solidFill>
              </a:rPr>
              <a:t>Luciferase</a:t>
            </a:r>
            <a:r>
              <a:rPr lang="en-GB" sz="1800" dirty="0">
                <a:solidFill>
                  <a:schemeClr val="tx1"/>
                </a:solidFill>
              </a:rPr>
              <a:t> reporter assay for </a:t>
            </a:r>
            <a:r>
              <a:rPr lang="en-GB" sz="1800" dirty="0" err="1">
                <a:solidFill>
                  <a:schemeClr val="tx1"/>
                </a:solidFill>
              </a:rPr>
              <a:t>estrogenicity</a:t>
            </a:r>
            <a:r>
              <a:rPr lang="en-GB" sz="1800" dirty="0">
                <a:solidFill>
                  <a:schemeClr val="tx1"/>
                </a:solidFill>
              </a:rPr>
              <a:t> in brief</a:t>
            </a:r>
            <a:endParaRPr lang="en-GB" sz="1600" b="1" dirty="0">
              <a:solidFill>
                <a:schemeClr val="tx2"/>
              </a:solidFill>
            </a:endParaRPr>
          </a:p>
        </p:txBody>
      </p:sp>
      <p:pic>
        <p:nvPicPr>
          <p:cNvPr id="84" name="Picture 2" descr="Výsledek obrázku pro firefly luciferase"/>
          <p:cNvPicPr>
            <a:picLocks noChangeAspect="1" noChangeArrowheads="1"/>
          </p:cNvPicPr>
          <p:nvPr/>
        </p:nvPicPr>
        <p:blipFill>
          <a:blip r:embed="rId4" cstate="print"/>
          <a:srcRect l="21396" t="15882" r="21548" b="20589"/>
          <a:stretch>
            <a:fillRect/>
          </a:stretch>
        </p:blipFill>
        <p:spPr bwMode="auto">
          <a:xfrm>
            <a:off x="7884368" y="4725144"/>
            <a:ext cx="720080" cy="900100"/>
          </a:xfrm>
          <a:prstGeom prst="rect">
            <a:avLst/>
          </a:prstGeom>
          <a:noFill/>
        </p:spPr>
      </p:pic>
      <p:sp>
        <p:nvSpPr>
          <p:cNvPr id="86" name="TextovéPole 85"/>
          <p:cNvSpPr txBox="1"/>
          <p:nvPr/>
        </p:nvSpPr>
        <p:spPr>
          <a:xfrm>
            <a:off x="309725" y="3861048"/>
            <a:ext cx="3110147" cy="21236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</a:rPr>
              <a:t>Similar principle for other NRs activities</a:t>
            </a:r>
          </a:p>
          <a:p>
            <a:endParaRPr lang="en-GB" sz="1200" b="1" dirty="0">
              <a:solidFill>
                <a:srgbClr val="FF0000"/>
              </a:solidFill>
            </a:endParaRPr>
          </a:p>
          <a:p>
            <a:r>
              <a:rPr lang="en-GB" sz="1200" b="1" dirty="0">
                <a:solidFill>
                  <a:srgbClr val="FF0000"/>
                </a:solidFill>
              </a:rPr>
              <a:t>Mammalian cells </a:t>
            </a:r>
          </a:p>
          <a:p>
            <a:r>
              <a:rPr lang="en-GB" sz="1200" dirty="0"/>
              <a:t>* </a:t>
            </a:r>
            <a:r>
              <a:rPr lang="en-GB" sz="1200" dirty="0" err="1"/>
              <a:t>AhR</a:t>
            </a:r>
            <a:r>
              <a:rPr lang="en-GB" sz="1200" dirty="0"/>
              <a:t> – H4IIE.luc cells (CALUX)</a:t>
            </a:r>
          </a:p>
          <a:p>
            <a:r>
              <a:rPr lang="en-GB" sz="1200" dirty="0"/>
              <a:t>* AR – MDA.kb2 cells</a:t>
            </a:r>
          </a:p>
          <a:p>
            <a:r>
              <a:rPr lang="en-GB" sz="1200" dirty="0"/>
              <a:t>* RAR/RXR - P19/A15 cells</a:t>
            </a:r>
          </a:p>
          <a:p>
            <a:endParaRPr lang="en-GB" sz="1200" b="1" dirty="0">
              <a:solidFill>
                <a:srgbClr val="FF0000"/>
              </a:solidFill>
            </a:endParaRPr>
          </a:p>
          <a:p>
            <a:r>
              <a:rPr lang="en-GB" sz="1200" b="1" dirty="0">
                <a:solidFill>
                  <a:srgbClr val="FF0000"/>
                </a:solidFill>
              </a:rPr>
              <a:t>Yeast models</a:t>
            </a:r>
          </a:p>
          <a:p>
            <a:r>
              <a:rPr lang="en-GB" sz="1200" dirty="0"/>
              <a:t>* </a:t>
            </a:r>
            <a:r>
              <a:rPr lang="en-GB" sz="1200" dirty="0" err="1"/>
              <a:t>Luciferase</a:t>
            </a:r>
            <a:r>
              <a:rPr lang="en-GB" sz="1200" dirty="0"/>
              <a:t> based</a:t>
            </a:r>
            <a:br>
              <a:rPr lang="en-GB" sz="1200" dirty="0"/>
            </a:br>
            <a:r>
              <a:rPr lang="en-GB" sz="1200" dirty="0"/>
              <a:t>* Also beta-</a:t>
            </a:r>
            <a:r>
              <a:rPr lang="en-GB" sz="1200" dirty="0" err="1"/>
              <a:t>galactosidase</a:t>
            </a:r>
            <a:r>
              <a:rPr lang="en-GB" sz="1200" dirty="0"/>
              <a:t>  etc.</a:t>
            </a:r>
          </a:p>
          <a:p>
            <a:endParaRPr lang="en-GB" sz="12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Obrázek 85" descr="schema_princip_biosenzoru.jpg"/>
          <p:cNvPicPr>
            <a:picLocks noChangeAspect="1"/>
          </p:cNvPicPr>
          <p:nvPr/>
        </p:nvPicPr>
        <p:blipFill>
          <a:blip r:embed="rId3" cstate="print"/>
          <a:srcRect t="4851" b="2751"/>
          <a:stretch>
            <a:fillRect/>
          </a:stretch>
        </p:blipFill>
        <p:spPr>
          <a:xfrm>
            <a:off x="1232991" y="1066712"/>
            <a:ext cx="7083425" cy="5170600"/>
          </a:xfrm>
          <a:prstGeom prst="rect">
            <a:avLst/>
          </a:prstGeom>
        </p:spPr>
      </p:pic>
      <p:sp>
        <p:nvSpPr>
          <p:cNvPr id="87" name="Nadpis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r>
              <a:rPr lang="en-GB" sz="2000" dirty="0">
                <a:solidFill>
                  <a:schemeClr val="tx1"/>
                </a:solidFill>
              </a:rPr>
              <a:t>Bioassay (biosensor) for NR-modulator based on yeast cells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2483769" y="6237312"/>
            <a:ext cx="66602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Jarque, S., M. Bittner, L. Bláha and K. Hilscherová (2016). "Yeast biosensors for detection of environmental pollutants: current state and limitations." Trends in Biotechnology 34(5): 408-419 (doi:10.1016/j.tibtech.2016.01.007).</a:t>
            </a:r>
          </a:p>
          <a:p>
            <a:endParaRPr lang="en-US" sz="11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701675"/>
            <a:ext cx="8229600" cy="1143000"/>
          </a:xfrm>
        </p:spPr>
        <p:txBody>
          <a:bodyPr/>
          <a:lstStyle/>
          <a:p>
            <a:pPr eaLnBrk="1" hangingPunct="1"/>
            <a:r>
              <a:rPr lang="cs-CZ" sz="3200" dirty="0">
                <a:solidFill>
                  <a:schemeClr val="tx1"/>
                </a:solidFill>
              </a:rPr>
              <a:t>ANDROGEN RECEPTOR (AR)</a:t>
            </a:r>
            <a:br>
              <a:rPr lang="cs-CZ" sz="3200" dirty="0">
                <a:solidFill>
                  <a:schemeClr val="tx1"/>
                </a:solidFill>
              </a:rPr>
            </a:br>
            <a:r>
              <a:rPr lang="en-GB" i="1" dirty="0">
                <a:solidFill>
                  <a:schemeClr val="tx1"/>
                </a:solidFill>
              </a:rPr>
              <a:t>role in toxicity confirmed ... </a:t>
            </a:r>
            <a:r>
              <a:rPr lang="cs-CZ" i="1" dirty="0" err="1">
                <a:solidFill>
                  <a:schemeClr val="tx1"/>
                </a:solidFill>
              </a:rPr>
              <a:t>but</a:t>
            </a:r>
            <a:r>
              <a:rPr lang="cs-CZ" i="1" dirty="0">
                <a:solidFill>
                  <a:schemeClr val="tx1"/>
                </a:solidFill>
              </a:rPr>
              <a:t> </a:t>
            </a:r>
            <a:r>
              <a:rPr lang="cs-CZ" i="1" dirty="0" err="1">
                <a:solidFill>
                  <a:schemeClr val="tx1"/>
                </a:solidFill>
              </a:rPr>
              <a:t>less</a:t>
            </a:r>
            <a:r>
              <a:rPr lang="cs-CZ" i="1" dirty="0">
                <a:solidFill>
                  <a:schemeClr val="tx1"/>
                </a:solidFill>
              </a:rPr>
              <a:t> </a:t>
            </a:r>
            <a:r>
              <a:rPr lang="cs-CZ" i="1" dirty="0" err="1">
                <a:solidFill>
                  <a:schemeClr val="tx1"/>
                </a:solidFill>
              </a:rPr>
              <a:t>explored</a:t>
            </a:r>
            <a:r>
              <a:rPr lang="cs-CZ" i="1" dirty="0">
                <a:solidFill>
                  <a:schemeClr val="tx1"/>
                </a:solidFill>
              </a:rPr>
              <a:t> </a:t>
            </a:r>
            <a:r>
              <a:rPr lang="cs-CZ" i="1" dirty="0" err="1">
                <a:solidFill>
                  <a:schemeClr val="tx1"/>
                </a:solidFill>
              </a:rPr>
              <a:t>than</a:t>
            </a:r>
            <a:r>
              <a:rPr lang="cs-CZ" i="1" dirty="0">
                <a:solidFill>
                  <a:schemeClr val="tx1"/>
                </a:solidFill>
              </a:rPr>
              <a:t> ER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2969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27088" y="2565400"/>
            <a:ext cx="7573962" cy="3527425"/>
          </a:xfr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tx1"/>
                </a:solidFill>
              </a:rPr>
              <a:t>Androgens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135285"/>
            <a:ext cx="8229600" cy="4525963"/>
          </a:xfrm>
        </p:spPr>
        <p:txBody>
          <a:bodyPr/>
          <a:lstStyle/>
          <a:p>
            <a:pPr marL="381000" indent="-184150" algn="l" defTabSz="577850" eaLnBrk="1" hangingPunct="1">
              <a:lnSpc>
                <a:spcPct val="130000"/>
              </a:lnSpc>
              <a:buFontTx/>
              <a:buChar char="-"/>
            </a:pPr>
            <a:r>
              <a:rPr lang="cs-CZ" sz="2000" b="1" dirty="0">
                <a:solidFill>
                  <a:schemeClr val="tx1"/>
                </a:solidFill>
              </a:rPr>
              <a:t>Role in </a:t>
            </a:r>
            <a:r>
              <a:rPr lang="cs-CZ" sz="2000" b="1" dirty="0" err="1">
                <a:solidFill>
                  <a:schemeClr val="tx1"/>
                </a:solidFill>
              </a:rPr>
              <a:t>males</a:t>
            </a: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cs-CZ" sz="2000" b="1" dirty="0" err="1">
                <a:solidFill>
                  <a:schemeClr val="tx1"/>
                </a:solidFill>
              </a:rPr>
              <a:t>similar</a:t>
            </a:r>
            <a:r>
              <a:rPr lang="cs-CZ" sz="2000" b="1" dirty="0">
                <a:solidFill>
                  <a:schemeClr val="tx1"/>
                </a:solidFill>
              </a:rPr>
              <a:t> to </a:t>
            </a:r>
            <a:r>
              <a:rPr lang="cs-CZ" sz="2000" b="1" dirty="0" err="1">
                <a:solidFill>
                  <a:schemeClr val="tx1"/>
                </a:solidFill>
              </a:rPr>
              <a:t>the</a:t>
            </a:r>
            <a:r>
              <a:rPr lang="cs-CZ" sz="2000" b="1" dirty="0">
                <a:solidFill>
                  <a:schemeClr val="tx1"/>
                </a:solidFill>
              </a:rPr>
              <a:t> of </a:t>
            </a:r>
            <a:r>
              <a:rPr lang="cs-CZ" sz="2000" b="1" dirty="0" err="1">
                <a:solidFill>
                  <a:schemeClr val="tx1"/>
                </a:solidFill>
              </a:rPr>
              <a:t>estrogens</a:t>
            </a:r>
            <a:r>
              <a:rPr lang="cs-CZ" sz="2000" b="1" dirty="0">
                <a:solidFill>
                  <a:schemeClr val="tx1"/>
                </a:solidFill>
              </a:rPr>
              <a:t> in </a:t>
            </a:r>
            <a:r>
              <a:rPr lang="cs-CZ" sz="2000" b="1" dirty="0" err="1">
                <a:solidFill>
                  <a:schemeClr val="tx1"/>
                </a:solidFill>
              </a:rPr>
              <a:t>females</a:t>
            </a:r>
            <a:endParaRPr lang="en-GB" sz="2000" b="1" dirty="0">
              <a:solidFill>
                <a:schemeClr val="tx1"/>
              </a:solidFill>
            </a:endParaRPr>
          </a:p>
          <a:p>
            <a:pPr marL="781050" lvl="1" indent="-184150" defTabSz="577850" eaLnBrk="1" hangingPunct="1">
              <a:lnSpc>
                <a:spcPct val="130000"/>
              </a:lnSpc>
              <a:buFontTx/>
              <a:buChar char="-"/>
            </a:pPr>
            <a:r>
              <a:rPr lang="cs-CZ" sz="2000" dirty="0" err="1">
                <a:solidFill>
                  <a:schemeClr val="tx1"/>
                </a:solidFill>
                <a:cs typeface="Times New Roman" pitchFamily="18" charset="0"/>
              </a:rPr>
              <a:t>development</a:t>
            </a:r>
            <a:r>
              <a:rPr lang="cs-CZ" sz="2000" dirty="0">
                <a:solidFill>
                  <a:schemeClr val="tx1"/>
                </a:solidFill>
                <a:cs typeface="Times New Roman" pitchFamily="18" charset="0"/>
              </a:rPr>
              <a:t> of male </a:t>
            </a:r>
            <a:r>
              <a:rPr lang="cs-CZ" sz="2000" dirty="0" err="1">
                <a:solidFill>
                  <a:schemeClr val="tx1"/>
                </a:solidFill>
                <a:cs typeface="Times New Roman" pitchFamily="18" charset="0"/>
              </a:rPr>
              <a:t>sexual</a:t>
            </a:r>
            <a:r>
              <a:rPr lang="cs-CZ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cs typeface="Times New Roman" pitchFamily="18" charset="0"/>
              </a:rPr>
              <a:t>character</a:t>
            </a:r>
            <a:r>
              <a:rPr lang="cs-CZ" sz="2000" dirty="0" err="1">
                <a:solidFill>
                  <a:schemeClr val="tx1"/>
                </a:solidFill>
              </a:rPr>
              <a:t>istics</a:t>
            </a:r>
            <a:endParaRPr lang="en-GB" sz="2000" dirty="0">
              <a:solidFill>
                <a:schemeClr val="tx1"/>
              </a:solidFill>
            </a:endParaRPr>
          </a:p>
          <a:p>
            <a:pPr marL="781050" lvl="1" indent="-184150" defTabSz="577850" eaLnBrk="1" hangingPunct="1">
              <a:lnSpc>
                <a:spcPct val="130000"/>
              </a:lnSpc>
              <a:buFontTx/>
              <a:buChar char="-"/>
            </a:pPr>
            <a:r>
              <a:rPr lang="cs-CZ" sz="2000" dirty="0" err="1">
                <a:solidFill>
                  <a:schemeClr val="tx1"/>
                </a:solidFill>
                <a:cs typeface="Times New Roman" pitchFamily="18" charset="0"/>
              </a:rPr>
              <a:t>stimulating</a:t>
            </a:r>
            <a:r>
              <a:rPr lang="cs-CZ" sz="2000" dirty="0">
                <a:solidFill>
                  <a:schemeClr val="tx1"/>
                </a:solidFill>
                <a:cs typeface="Times New Roman" pitchFamily="18" charset="0"/>
              </a:rPr>
              <a:t> protein </a:t>
            </a:r>
            <a:r>
              <a:rPr lang="cs-CZ" sz="2000" dirty="0" err="1">
                <a:solidFill>
                  <a:schemeClr val="tx1"/>
                </a:solidFill>
                <a:cs typeface="Times New Roman" pitchFamily="18" charset="0"/>
              </a:rPr>
              <a:t>synthesis</a:t>
            </a:r>
            <a:r>
              <a:rPr lang="cs-CZ" sz="2000" dirty="0">
                <a:solidFill>
                  <a:schemeClr val="tx1"/>
                </a:solidFill>
                <a:cs typeface="Times New Roman" pitchFamily="18" charset="0"/>
              </a:rPr>
              <a:t>, </a:t>
            </a:r>
            <a:r>
              <a:rPr lang="cs-CZ" sz="2000" dirty="0" err="1">
                <a:solidFill>
                  <a:schemeClr val="tx1"/>
                </a:solidFill>
                <a:cs typeface="Times New Roman" pitchFamily="18" charset="0"/>
              </a:rPr>
              <a:t>growth</a:t>
            </a:r>
            <a:r>
              <a:rPr lang="cs-CZ" sz="2000" dirty="0">
                <a:solidFill>
                  <a:schemeClr val="tx1"/>
                </a:solidFill>
                <a:cs typeface="Times New Roman" pitchFamily="18" charset="0"/>
              </a:rPr>
              <a:t> of </a:t>
            </a:r>
            <a:r>
              <a:rPr lang="cs-CZ" sz="2000" dirty="0" err="1">
                <a:solidFill>
                  <a:schemeClr val="tx1"/>
                </a:solidFill>
                <a:cs typeface="Times New Roman" pitchFamily="18" charset="0"/>
              </a:rPr>
              <a:t>bones</a:t>
            </a:r>
            <a:r>
              <a:rPr lang="cs-CZ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endParaRPr lang="en-GB" sz="2000" dirty="0">
              <a:solidFill>
                <a:schemeClr val="tx1"/>
              </a:solidFill>
            </a:endParaRPr>
          </a:p>
          <a:p>
            <a:pPr marL="781050" lvl="1" indent="-184150" defTabSz="577850" eaLnBrk="1" hangingPunct="1">
              <a:lnSpc>
                <a:spcPct val="130000"/>
              </a:lnSpc>
              <a:buFontTx/>
              <a:buChar char="-"/>
            </a:pPr>
            <a:r>
              <a:rPr lang="cs-CZ" sz="2000" dirty="0">
                <a:solidFill>
                  <a:schemeClr val="tx1"/>
                </a:solidFill>
                <a:cs typeface="Times New Roman" pitchFamily="18" charset="0"/>
              </a:rPr>
              <a:t>cell </a:t>
            </a:r>
            <a:r>
              <a:rPr lang="cs-CZ" sz="2000" dirty="0" err="1">
                <a:solidFill>
                  <a:schemeClr val="tx1"/>
                </a:solidFill>
                <a:cs typeface="Times New Roman" pitchFamily="18" charset="0"/>
              </a:rPr>
              <a:t>differenciation</a:t>
            </a:r>
            <a:r>
              <a:rPr lang="cs-CZ" sz="2000" dirty="0">
                <a:solidFill>
                  <a:schemeClr val="tx1"/>
                </a:solidFill>
                <a:cs typeface="Times New Roman" pitchFamily="18" charset="0"/>
              </a:rPr>
              <a:t>, </a:t>
            </a:r>
            <a:r>
              <a:rPr lang="cs-CZ" sz="2000" dirty="0" err="1">
                <a:solidFill>
                  <a:schemeClr val="tx1"/>
                </a:solidFill>
                <a:cs typeface="Times New Roman" pitchFamily="18" charset="0"/>
              </a:rPr>
              <a:t>spermatogenesis</a:t>
            </a:r>
            <a:r>
              <a:rPr lang="cs-CZ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endParaRPr lang="en-GB" sz="2000" dirty="0">
              <a:solidFill>
                <a:schemeClr val="tx1"/>
              </a:solidFill>
              <a:cs typeface="Times New Roman" pitchFamily="18" charset="0"/>
            </a:endParaRPr>
          </a:p>
          <a:p>
            <a:pPr marL="781050" lvl="1" indent="-184150" defTabSz="577850" eaLnBrk="1" hangingPunct="1">
              <a:lnSpc>
                <a:spcPct val="130000"/>
              </a:lnSpc>
              <a:buFontTx/>
              <a:buChar char="-"/>
            </a:pPr>
            <a:r>
              <a:rPr lang="cs-CZ" sz="2000" dirty="0">
                <a:solidFill>
                  <a:schemeClr val="tx1"/>
                </a:solidFill>
                <a:cs typeface="Times New Roman" pitchFamily="18" charset="0"/>
              </a:rPr>
              <a:t>male type of </a:t>
            </a:r>
            <a:r>
              <a:rPr lang="cs-CZ" sz="2000" dirty="0" err="1">
                <a:solidFill>
                  <a:schemeClr val="tx1"/>
                </a:solidFill>
                <a:cs typeface="Times New Roman" pitchFamily="18" charset="0"/>
              </a:rPr>
              <a:t>behaviour</a:t>
            </a:r>
            <a:r>
              <a:rPr lang="cs-CZ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</a:p>
          <a:p>
            <a:pPr marL="381000" indent="-184150" algn="l" defTabSz="577850" eaLnBrk="1" hangingPunct="1">
              <a:lnSpc>
                <a:spcPct val="130000"/>
              </a:lnSpc>
            </a:pP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132098" name="Picture 2" descr="https://www.netterimages.com/images/vpv/000/000/058/58054-0550x04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5373" y="2708920"/>
            <a:ext cx="3404978" cy="39426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268760"/>
            <a:ext cx="8229600" cy="4525963"/>
          </a:xfrm>
        </p:spPr>
        <p:txBody>
          <a:bodyPr/>
          <a:lstStyle/>
          <a:p>
            <a:pPr marL="381000" indent="-184150" algn="l" defTabSz="577850" eaLnBrk="1" hangingPunct="1">
              <a:lnSpc>
                <a:spcPct val="130000"/>
              </a:lnSpc>
              <a:buFontTx/>
              <a:buChar char="-"/>
            </a:pPr>
            <a:r>
              <a:rPr lang="cs-CZ" sz="2000" b="1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Endogenous</a:t>
            </a:r>
            <a:r>
              <a:rPr lang="cs-CZ" sz="20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2000" b="1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ligands</a:t>
            </a:r>
            <a:r>
              <a:rPr lang="cs-CZ" sz="20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– androgen </a:t>
            </a:r>
            <a:r>
              <a:rPr lang="cs-CZ" sz="2000" b="1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hormones</a:t>
            </a:r>
            <a:r>
              <a:rPr lang="cs-CZ" sz="20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768350" lvl="1" algn="l" defTabSz="577850" eaLnBrk="1" hangingPunct="1">
              <a:lnSpc>
                <a:spcPct val="130000"/>
              </a:lnSpc>
              <a:buFontTx/>
              <a:buChar char="-"/>
            </a:pPr>
            <a:r>
              <a:rPr lang="en-GB" sz="18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rPr>
              <a:t>Two key androgens</a:t>
            </a:r>
          </a:p>
          <a:p>
            <a:pPr marL="1168400" lvl="2" defTabSz="577850" eaLnBrk="1" hangingPunct="1">
              <a:lnSpc>
                <a:spcPct val="130000"/>
              </a:lnSpc>
              <a:buFontTx/>
              <a:buChar char="-"/>
            </a:pPr>
            <a:r>
              <a:rPr lang="cs-CZ" sz="1600" b="1" dirty="0">
                <a:solidFill>
                  <a:schemeClr val="tx2"/>
                </a:solidFill>
                <a:latin typeface="+mj-lt"/>
              </a:rPr>
              <a:t>testosterone (T)</a:t>
            </a:r>
            <a:endParaRPr lang="en-GB" sz="1600" b="1" dirty="0">
              <a:solidFill>
                <a:schemeClr val="tx2"/>
              </a:solidFill>
              <a:latin typeface="+mj-lt"/>
            </a:endParaRPr>
          </a:p>
          <a:p>
            <a:pPr marL="1168400" lvl="2" defTabSz="577850" eaLnBrk="1" hangingPunct="1">
              <a:lnSpc>
                <a:spcPct val="130000"/>
              </a:lnSpc>
              <a:buFontTx/>
              <a:buChar char="-"/>
            </a:pPr>
            <a:r>
              <a:rPr lang="cs-CZ" sz="1600" b="1" dirty="0" err="1">
                <a:solidFill>
                  <a:schemeClr val="tx2"/>
                </a:solidFill>
                <a:latin typeface="+mj-lt"/>
              </a:rPr>
              <a:t>dihydrotestosterone</a:t>
            </a:r>
            <a:r>
              <a:rPr lang="cs-CZ" sz="1600" b="1" dirty="0">
                <a:solidFill>
                  <a:schemeClr val="tx2"/>
                </a:solidFill>
                <a:latin typeface="+mj-lt"/>
              </a:rPr>
              <a:t> (DHT) </a:t>
            </a:r>
          </a:p>
          <a:p>
            <a:pPr marL="768350" lvl="1" algn="l" defTabSz="577850" eaLnBrk="1" hangingPunct="1">
              <a:lnSpc>
                <a:spcPct val="130000"/>
              </a:lnSpc>
              <a:buFontTx/>
              <a:buChar char="-"/>
            </a:pPr>
            <a:r>
              <a:rPr lang="en-GB" sz="1700" u="sng" dirty="0">
                <a:solidFill>
                  <a:schemeClr val="tx1">
                    <a:lumMod val="60000"/>
                    <a:lumOff val="40000"/>
                  </a:schemeClr>
                </a:solidFill>
              </a:rPr>
              <a:t>Other androgens</a:t>
            </a:r>
            <a:r>
              <a:rPr lang="en-GB" sz="17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– </a:t>
            </a:r>
            <a:r>
              <a:rPr lang="cs-CZ" sz="17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a</a:t>
            </a:r>
            <a:r>
              <a:rPr lang="cs-CZ" sz="1700" dirty="0" err="1">
                <a:solidFill>
                  <a:schemeClr val="tx1">
                    <a:lumMod val="60000"/>
                    <a:lumOff val="40000"/>
                  </a:schemeClr>
                </a:solidFill>
                <a:cs typeface="Times New Roman" pitchFamily="18" charset="0"/>
              </a:rPr>
              <a:t>ndrostanediol</a:t>
            </a:r>
            <a:r>
              <a:rPr lang="en-GB" sz="1700" dirty="0">
                <a:solidFill>
                  <a:schemeClr val="tx1">
                    <a:lumMod val="60000"/>
                    <a:lumOff val="40000"/>
                  </a:schemeClr>
                </a:solidFill>
                <a:cs typeface="Times New Roman" pitchFamily="18" charset="0"/>
              </a:rPr>
              <a:t>,</a:t>
            </a:r>
            <a:br>
              <a:rPr lang="en-GB" sz="1700" dirty="0">
                <a:solidFill>
                  <a:schemeClr val="tx1">
                    <a:lumMod val="60000"/>
                    <a:lumOff val="40000"/>
                  </a:schemeClr>
                </a:solidFill>
                <a:cs typeface="Times New Roman" pitchFamily="18" charset="0"/>
              </a:rPr>
            </a:br>
            <a:r>
              <a:rPr lang="cs-CZ" sz="1700" dirty="0" err="1">
                <a:solidFill>
                  <a:schemeClr val="tx1">
                    <a:lumMod val="60000"/>
                    <a:lumOff val="40000"/>
                  </a:schemeClr>
                </a:solidFill>
                <a:cs typeface="Times New Roman" pitchFamily="18" charset="0"/>
              </a:rPr>
              <a:t>dehydroepiandrosterone</a:t>
            </a:r>
            <a:r>
              <a:rPr lang="en-GB" sz="1700" dirty="0">
                <a:solidFill>
                  <a:schemeClr val="tx1">
                    <a:lumMod val="60000"/>
                    <a:lumOff val="40000"/>
                  </a:schemeClr>
                </a:solidFill>
                <a:cs typeface="Times New Roman" pitchFamily="18" charset="0"/>
              </a:rPr>
              <a:t>, </a:t>
            </a:r>
            <a:r>
              <a:rPr lang="cs-CZ" sz="1700" dirty="0" err="1">
                <a:solidFill>
                  <a:schemeClr val="tx1">
                    <a:lumMod val="60000"/>
                    <a:lumOff val="40000"/>
                  </a:schemeClr>
                </a:solidFill>
                <a:cs typeface="Times New Roman" pitchFamily="18" charset="0"/>
              </a:rPr>
              <a:t>androstenedione</a:t>
            </a:r>
            <a:r>
              <a:rPr lang="cs-CZ" sz="17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768350" lvl="1" algn="l" defTabSz="577850" eaLnBrk="1" hangingPunct="1">
              <a:lnSpc>
                <a:spcPct val="130000"/>
              </a:lnSpc>
              <a:buFontTx/>
              <a:buChar char="-"/>
            </a:pPr>
            <a:endParaRPr lang="cs-CZ" sz="17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marL="381000" indent="-184150" algn="l" defTabSz="577850" eaLnBrk="1" hangingPunct="1">
              <a:lnSpc>
                <a:spcPct val="130000"/>
              </a:lnSpc>
            </a:pPr>
            <a:r>
              <a:rPr lang="cs-CZ" sz="1700" b="1" dirty="0">
                <a:solidFill>
                  <a:schemeClr val="tx2"/>
                </a:solidFill>
              </a:rPr>
              <a:t>T: </a:t>
            </a:r>
            <a:r>
              <a:rPr lang="cs-CZ" sz="1700" b="1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synthesis</a:t>
            </a:r>
            <a:r>
              <a:rPr lang="cs-CZ" sz="17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in </a:t>
            </a:r>
            <a:r>
              <a:rPr lang="cs-CZ" sz="1700" b="1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testis</a:t>
            </a:r>
            <a:r>
              <a:rPr lang="cs-CZ" sz="17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(</a:t>
            </a:r>
            <a:r>
              <a:rPr lang="cs-CZ" sz="1700" b="1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Leydig</a:t>
            </a:r>
            <a:r>
              <a:rPr lang="cs-CZ" sz="17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1700" b="1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cells</a:t>
            </a:r>
            <a:r>
              <a:rPr lang="cs-CZ" sz="17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)</a:t>
            </a:r>
          </a:p>
          <a:p>
            <a:pPr marL="768350" lvl="1" algn="l" defTabSz="577850" eaLnBrk="1" hangingPunct="1">
              <a:lnSpc>
                <a:spcPct val="130000"/>
              </a:lnSpc>
            </a:pPr>
            <a:r>
              <a:rPr lang="cs-CZ" sz="17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in </a:t>
            </a:r>
            <a:r>
              <a:rPr lang="cs-CZ" sz="17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lesser</a:t>
            </a:r>
            <a:r>
              <a:rPr lang="cs-CZ" sz="17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17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extent</a:t>
            </a:r>
            <a:r>
              <a:rPr lang="cs-CZ" sz="17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in </a:t>
            </a:r>
            <a:r>
              <a:rPr lang="cs-CZ" sz="17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adrenals</a:t>
            </a:r>
            <a:endParaRPr lang="cs-CZ" sz="17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marL="381000" indent="-184150" algn="l" defTabSz="577850" eaLnBrk="1" hangingPunct="1">
              <a:lnSpc>
                <a:spcPct val="130000"/>
              </a:lnSpc>
            </a:pPr>
            <a:r>
              <a:rPr lang="cs-CZ" sz="1700" b="1" dirty="0">
                <a:solidFill>
                  <a:schemeClr val="tx2"/>
                </a:solidFill>
              </a:rPr>
              <a:t>DHT</a:t>
            </a:r>
            <a:r>
              <a:rPr lang="cs-CZ" sz="17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: </a:t>
            </a:r>
            <a:r>
              <a:rPr lang="cs-CZ" sz="17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Formed</a:t>
            </a:r>
            <a:r>
              <a:rPr lang="cs-CZ" sz="17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1700" b="1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extratesticulary</a:t>
            </a:r>
            <a:r>
              <a:rPr lang="cs-CZ" sz="17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17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from</a:t>
            </a:r>
            <a:r>
              <a:rPr lang="cs-CZ" sz="17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T</a:t>
            </a:r>
          </a:p>
          <a:p>
            <a:pPr marL="768350" lvl="1" algn="l" defTabSz="577850" eaLnBrk="1" hangingPunct="1">
              <a:lnSpc>
                <a:spcPct val="130000"/>
              </a:lnSpc>
              <a:buFontTx/>
              <a:buChar char="-"/>
            </a:pPr>
            <a:r>
              <a:rPr lang="cs-CZ" sz="15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In </a:t>
            </a:r>
            <a:r>
              <a:rPr lang="cs-CZ" sz="15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several</a:t>
            </a:r>
            <a:r>
              <a:rPr lang="cs-CZ" sz="15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15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tissues</a:t>
            </a:r>
            <a:r>
              <a:rPr lang="cs-CZ" sz="15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(</a:t>
            </a:r>
            <a:r>
              <a:rPr lang="cs-CZ" sz="15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seminal</a:t>
            </a:r>
            <a:r>
              <a:rPr lang="cs-CZ" sz="15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15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vesicles</a:t>
            </a:r>
            <a:r>
              <a:rPr lang="cs-CZ" sz="15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, </a:t>
            </a:r>
            <a:r>
              <a:rPr lang="cs-CZ" sz="15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prostate</a:t>
            </a:r>
            <a:r>
              <a:rPr lang="cs-CZ" sz="15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, skin) </a:t>
            </a:r>
            <a:br>
              <a:rPr lang="cs-CZ" sz="1500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cs-CZ" sz="15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higher</a:t>
            </a:r>
            <a:r>
              <a:rPr lang="cs-CZ" sz="15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15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affinity</a:t>
            </a:r>
            <a:r>
              <a:rPr lang="cs-CZ" sz="15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to androgen receptor </a:t>
            </a:r>
            <a:r>
              <a:rPr lang="cs-CZ" sz="15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than</a:t>
            </a:r>
            <a:r>
              <a:rPr lang="cs-CZ" sz="15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T</a:t>
            </a:r>
          </a:p>
          <a:p>
            <a:pPr marL="768350" lvl="1" algn="l" defTabSz="577850" eaLnBrk="1" hangingPunct="1">
              <a:lnSpc>
                <a:spcPct val="130000"/>
              </a:lnSpc>
              <a:buFontTx/>
              <a:buChar char="-"/>
            </a:pPr>
            <a:r>
              <a:rPr lang="cs-CZ" sz="15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Daily</a:t>
            </a:r>
            <a:r>
              <a:rPr lang="cs-CZ" sz="15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15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production</a:t>
            </a:r>
            <a:r>
              <a:rPr lang="cs-CZ" sz="15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5-10% of testosterone</a:t>
            </a:r>
          </a:p>
          <a:p>
            <a:pPr marL="381000" indent="-184150" algn="l" defTabSz="577850" eaLnBrk="1" hangingPunct="1">
              <a:lnSpc>
                <a:spcPct val="130000"/>
              </a:lnSpc>
            </a:pPr>
            <a:endParaRPr lang="cs-CZ" sz="17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contrast="-40000"/>
          </a:blip>
          <a:srcRect/>
          <a:stretch>
            <a:fillRect/>
          </a:stretch>
        </p:blipFill>
        <p:spPr bwMode="auto">
          <a:xfrm>
            <a:off x="6084168" y="980728"/>
            <a:ext cx="2667000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6516688" y="2852391"/>
            <a:ext cx="2362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0" dirty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rPr>
              <a:t>Testosterone</a:t>
            </a:r>
            <a:endParaRPr lang="cs-CZ" b="0" dirty="0">
              <a:solidFill>
                <a:schemeClr val="tx1">
                  <a:lumMod val="60000"/>
                  <a:lumOff val="40000"/>
                </a:schemeClr>
              </a:solidFill>
              <a:latin typeface="+mj-lt"/>
            </a:endParaRPr>
          </a:p>
        </p:txBody>
      </p:sp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contrast="-40000"/>
          </a:blip>
          <a:srcRect/>
          <a:stretch>
            <a:fillRect/>
          </a:stretch>
        </p:blipFill>
        <p:spPr bwMode="auto">
          <a:xfrm>
            <a:off x="6011863" y="3284538"/>
            <a:ext cx="2903537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pPr eaLnBrk="1" hangingPunct="1"/>
            <a:r>
              <a:rPr lang="cs-CZ">
                <a:solidFill>
                  <a:schemeClr val="tx1"/>
                </a:solidFill>
              </a:rPr>
              <a:t>Androgens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800" dirty="0" err="1">
                <a:solidFill>
                  <a:schemeClr val="tx1"/>
                </a:solidFill>
              </a:rPr>
              <a:t>Mechanisms</a:t>
            </a:r>
            <a:r>
              <a:rPr lang="cs-CZ" sz="2800" dirty="0">
                <a:solidFill>
                  <a:schemeClr val="tx1"/>
                </a:solidFill>
              </a:rPr>
              <a:t> of androgen </a:t>
            </a:r>
            <a:r>
              <a:rPr lang="cs-CZ" sz="2800" dirty="0" err="1">
                <a:solidFill>
                  <a:schemeClr val="tx1"/>
                </a:solidFill>
              </a:rPr>
              <a:t>signalling</a:t>
            </a:r>
            <a:r>
              <a:rPr lang="en-GB" sz="2800" dirty="0">
                <a:solidFill>
                  <a:schemeClr val="tx1"/>
                </a:solidFill>
              </a:rPr>
              <a:t> d</a:t>
            </a:r>
            <a:r>
              <a:rPr lang="cs-CZ" sz="2800" dirty="0" err="1">
                <a:solidFill>
                  <a:schemeClr val="tx1"/>
                </a:solidFill>
              </a:rPr>
              <a:t>isruption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GB" b="1" dirty="0">
                <a:solidFill>
                  <a:schemeClr val="tx1"/>
                </a:solidFill>
              </a:rPr>
              <a:t>1) Binding to AR </a:t>
            </a:r>
          </a:p>
          <a:p>
            <a:pPr lvl="1"/>
            <a:r>
              <a:rPr lang="en-GB" dirty="0"/>
              <a:t>Mostly competitive inhibition </a:t>
            </a:r>
          </a:p>
          <a:p>
            <a:pPr lvl="1"/>
            <a:r>
              <a:rPr lang="cs-CZ" dirty="0"/>
              <a:t>X</a:t>
            </a:r>
            <a:r>
              <a:rPr lang="en-GB" dirty="0" err="1"/>
              <a:t>enobiotics</a:t>
            </a:r>
            <a:r>
              <a:rPr lang="en-GB" dirty="0"/>
              <a:t> mostly DO NOT activate AR-dependent transcription</a:t>
            </a:r>
          </a:p>
          <a:p>
            <a:pPr lvl="1"/>
            <a:endParaRPr lang="en-GB" dirty="0"/>
          </a:p>
          <a:p>
            <a:r>
              <a:rPr lang="en-GB" sz="2600" dirty="0"/>
              <a:t>Only few compounds able to activate AR in the absence of androgen hormones but they are </a:t>
            </a:r>
            <a:r>
              <a:rPr lang="en-GB" sz="2600" b="1" dirty="0">
                <a:solidFill>
                  <a:srgbClr val="FF0000"/>
                </a:solidFill>
              </a:rPr>
              <a:t>anti-androgenic</a:t>
            </a:r>
            <a:r>
              <a:rPr lang="en-GB" sz="2600" b="1" dirty="0"/>
              <a:t> in  the presence of strong androgens like T or DHT</a:t>
            </a:r>
            <a:r>
              <a:rPr lang="en-GB" sz="2600" dirty="0"/>
              <a:t> 	 </a:t>
            </a:r>
          </a:p>
          <a:p>
            <a:pPr>
              <a:buNone/>
            </a:pPr>
            <a:r>
              <a:rPr lang="en-GB" sz="2600" dirty="0"/>
              <a:t>	- metabolites of </a:t>
            </a:r>
            <a:r>
              <a:rPr lang="en-GB" sz="2600" b="1" dirty="0">
                <a:solidFill>
                  <a:srgbClr val="00B050"/>
                </a:solidFill>
              </a:rPr>
              <a:t>fungicide </a:t>
            </a:r>
            <a:r>
              <a:rPr lang="en-GB" sz="2600" b="1" dirty="0" err="1">
                <a:solidFill>
                  <a:srgbClr val="00B050"/>
                </a:solidFill>
              </a:rPr>
              <a:t>vinclozoline</a:t>
            </a:r>
            <a:r>
              <a:rPr lang="en-GB" sz="2600" dirty="0"/>
              <a:t>, some PAHs</a:t>
            </a:r>
          </a:p>
          <a:p>
            <a:endParaRPr lang="en-US" dirty="0"/>
          </a:p>
          <a:p>
            <a:endParaRPr lang="en-US" dirty="0"/>
          </a:p>
          <a:p>
            <a:endParaRPr lang="en-GB" dirty="0"/>
          </a:p>
          <a:p>
            <a:pPr>
              <a:buNone/>
            </a:pPr>
            <a:endParaRPr lang="en-GB" sz="2600" b="1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GB" sz="2900" b="1" dirty="0">
                <a:solidFill>
                  <a:schemeClr val="tx1"/>
                </a:solidFill>
              </a:rPr>
              <a:t>2) FSH/LH (</a:t>
            </a:r>
            <a:r>
              <a:rPr lang="en-GB" sz="2900" b="1" dirty="0" err="1">
                <a:solidFill>
                  <a:schemeClr val="tx1"/>
                </a:solidFill>
              </a:rPr>
              <a:t>gonadotropins</a:t>
            </a:r>
            <a:r>
              <a:rPr lang="en-GB" sz="2900" b="1" dirty="0">
                <a:solidFill>
                  <a:schemeClr val="tx1"/>
                </a:solidFill>
              </a:rPr>
              <a:t>) signalling disruption </a:t>
            </a:r>
            <a:r>
              <a:rPr lang="en-GB" sz="2600" dirty="0"/>
              <a:t>– less explored</a:t>
            </a:r>
          </a:p>
          <a:p>
            <a:pPr lvl="1"/>
            <a:r>
              <a:rPr lang="en-GB" sz="2600" dirty="0"/>
              <a:t>FSH/LH expression - regulation via negative feedback by testosterone</a:t>
            </a:r>
          </a:p>
          <a:p>
            <a:pPr lvl="1"/>
            <a:r>
              <a:rPr lang="en-GB" sz="2600" dirty="0"/>
              <a:t> Suppression </a:t>
            </a:r>
            <a:r>
              <a:rPr lang="en-GB" sz="2600" dirty="0">
                <a:sym typeface="Wingdings" pitchFamily="2" charset="2"/>
              </a:rPr>
              <a:t> </a:t>
            </a:r>
            <a:r>
              <a:rPr lang="en-GB" sz="2600" dirty="0"/>
              <a:t>alterations of spermatogenesis</a:t>
            </a:r>
          </a:p>
          <a:p>
            <a:endParaRPr lang="en-GB" dirty="0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-993775" y="205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-1422400" y="841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pic>
        <p:nvPicPr>
          <p:cNvPr id="1034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28395" y="3452057"/>
            <a:ext cx="1876053" cy="1345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5545185" y="4365104"/>
            <a:ext cx="1111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/>
              <a:t>vinclozoline</a:t>
            </a:r>
            <a:endParaRPr lang="en-GB" sz="14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sz="2400" b="1" dirty="0"/>
              <a:t>3) Alterations of testosterone synthesis</a:t>
            </a:r>
          </a:p>
          <a:p>
            <a:pPr lvl="1"/>
            <a:r>
              <a:rPr lang="en-GB" sz="2000" dirty="0"/>
              <a:t>Inhibition of P450scc needed for side chain cleavage of cholesterol or inhibitions of 17-beta-hydroxylase and other CYPs </a:t>
            </a:r>
          </a:p>
          <a:p>
            <a:pPr lvl="2"/>
            <a:r>
              <a:rPr lang="en-GB" sz="1800" b="1" dirty="0">
                <a:solidFill>
                  <a:srgbClr val="00B050"/>
                </a:solidFill>
              </a:rPr>
              <a:t>fungicide</a:t>
            </a:r>
            <a:r>
              <a:rPr lang="en-GB" sz="1800" dirty="0"/>
              <a:t> </a:t>
            </a:r>
            <a:r>
              <a:rPr lang="en-GB" sz="1800" b="1" dirty="0" err="1">
                <a:solidFill>
                  <a:srgbClr val="00B050"/>
                </a:solidFill>
              </a:rPr>
              <a:t>ketoconazol</a:t>
            </a:r>
            <a:endParaRPr lang="en-GB" sz="1800" b="1" dirty="0">
              <a:solidFill>
                <a:srgbClr val="00B050"/>
              </a:solidFill>
            </a:endParaRPr>
          </a:p>
          <a:p>
            <a:pPr lvl="2"/>
            <a:endParaRPr lang="en-GB" sz="1800" dirty="0"/>
          </a:p>
          <a:p>
            <a:pPr lvl="2"/>
            <a:endParaRPr lang="en-GB" sz="1800" dirty="0"/>
          </a:p>
          <a:p>
            <a:pPr lvl="2"/>
            <a:endParaRPr lang="en-GB" sz="1800" dirty="0"/>
          </a:p>
          <a:p>
            <a:pPr>
              <a:buNone/>
            </a:pPr>
            <a:r>
              <a:rPr lang="en-GB" sz="2400" b="1" dirty="0"/>
              <a:t>4) Testosterone metabolic clearance</a:t>
            </a:r>
          </a:p>
          <a:p>
            <a:pPr lvl="1"/>
            <a:r>
              <a:rPr lang="en-GB" sz="2000" dirty="0"/>
              <a:t>Induction of detoxification enzymes (UDP-</a:t>
            </a:r>
            <a:r>
              <a:rPr lang="en-GB" sz="2000" dirty="0" err="1"/>
              <a:t>glucuronosyltransferase</a:t>
            </a:r>
            <a:r>
              <a:rPr lang="en-GB" sz="2000" dirty="0"/>
              <a:t> or </a:t>
            </a:r>
            <a:r>
              <a:rPr lang="en-GB" sz="2000" dirty="0" err="1"/>
              <a:t>monooxygenases</a:t>
            </a:r>
            <a:r>
              <a:rPr lang="en-GB" sz="2000" dirty="0"/>
              <a:t> CYP1A, 1B) </a:t>
            </a:r>
          </a:p>
          <a:p>
            <a:pPr lvl="2"/>
            <a:r>
              <a:rPr lang="en-GB" sz="1800" dirty="0"/>
              <a:t>Pesticides </a:t>
            </a:r>
            <a:r>
              <a:rPr lang="en-GB" sz="1800" dirty="0" err="1">
                <a:solidFill>
                  <a:srgbClr val="00B050"/>
                </a:solidFill>
              </a:rPr>
              <a:t>endosulfan</a:t>
            </a:r>
            <a:r>
              <a:rPr lang="en-GB" sz="1800" dirty="0">
                <a:solidFill>
                  <a:srgbClr val="00B050"/>
                </a:solidFill>
              </a:rPr>
              <a:t>, </a:t>
            </a:r>
            <a:r>
              <a:rPr lang="en-GB" sz="1800" dirty="0" err="1">
                <a:solidFill>
                  <a:srgbClr val="00B050"/>
                </a:solidFill>
              </a:rPr>
              <a:t>mirex</a:t>
            </a:r>
            <a:r>
              <a:rPr lang="en-GB" sz="1800" dirty="0">
                <a:solidFill>
                  <a:srgbClr val="00B050"/>
                </a:solidFill>
              </a:rPr>
              <a:t>, o-p´-DDT</a:t>
            </a:r>
          </a:p>
          <a:p>
            <a:endParaRPr lang="en-GB" sz="2400" dirty="0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-993775" y="205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-1422400" y="841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pPr eaLnBrk="1" hangingPunct="1"/>
            <a:r>
              <a:rPr lang="cs-CZ" sz="2800" dirty="0" err="1">
                <a:solidFill>
                  <a:schemeClr val="tx1"/>
                </a:solidFill>
              </a:rPr>
              <a:t>Mechanisms</a:t>
            </a:r>
            <a:r>
              <a:rPr lang="cs-CZ" sz="2800" dirty="0">
                <a:solidFill>
                  <a:schemeClr val="tx1"/>
                </a:solidFill>
              </a:rPr>
              <a:t> of androgen </a:t>
            </a:r>
            <a:r>
              <a:rPr lang="cs-CZ" sz="2800" dirty="0" err="1">
                <a:solidFill>
                  <a:schemeClr val="tx1"/>
                </a:solidFill>
              </a:rPr>
              <a:t>signalling</a:t>
            </a:r>
            <a:r>
              <a:rPr lang="en-GB" sz="2800" dirty="0">
                <a:solidFill>
                  <a:schemeClr val="tx1"/>
                </a:solidFill>
              </a:rPr>
              <a:t> d</a:t>
            </a:r>
            <a:r>
              <a:rPr lang="cs-CZ" sz="2800" dirty="0" err="1">
                <a:solidFill>
                  <a:schemeClr val="tx1"/>
                </a:solidFill>
              </a:rPr>
              <a:t>isruption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10137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852936"/>
            <a:ext cx="286466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err="1">
                <a:solidFill>
                  <a:schemeClr val="tx1"/>
                </a:solidFill>
              </a:rPr>
              <a:t>Effects</a:t>
            </a:r>
            <a:r>
              <a:rPr lang="cs-CZ" dirty="0">
                <a:solidFill>
                  <a:schemeClr val="tx1"/>
                </a:solidFill>
              </a:rPr>
              <a:t> of </a:t>
            </a:r>
            <a:r>
              <a:rPr lang="cs-CZ" b="1" u="sng" dirty="0">
                <a:solidFill>
                  <a:schemeClr val="tx1"/>
                </a:solidFill>
              </a:rPr>
              <a:t>male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exposure</a:t>
            </a:r>
            <a:r>
              <a:rPr lang="cs-CZ" dirty="0">
                <a:solidFill>
                  <a:schemeClr val="tx1"/>
                </a:solidFill>
              </a:rPr>
              <a:t> to </a:t>
            </a:r>
            <a:r>
              <a:rPr lang="cs-CZ" dirty="0" err="1">
                <a:solidFill>
                  <a:schemeClr val="tx1"/>
                </a:solidFill>
              </a:rPr>
              <a:t>antiandrogens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395536" y="1052736"/>
            <a:ext cx="8496944" cy="5400600"/>
          </a:xfrm>
        </p:spPr>
        <p:txBody>
          <a:bodyPr>
            <a:normAutofit fontScale="70000" lnSpcReduction="20000"/>
          </a:bodyPr>
          <a:lstStyle/>
          <a:p>
            <a:r>
              <a:rPr lang="en-GB" b="1" dirty="0"/>
              <a:t>Exposure during </a:t>
            </a:r>
            <a:r>
              <a:rPr lang="en-GB" b="1" dirty="0">
                <a:solidFill>
                  <a:schemeClr val="tx2"/>
                </a:solidFill>
              </a:rPr>
              <a:t>prenatal</a:t>
            </a:r>
            <a:r>
              <a:rPr lang="en-GB" b="1" dirty="0"/>
              <a:t> development:</a:t>
            </a:r>
          </a:p>
          <a:p>
            <a:pPr lvl="1"/>
            <a:r>
              <a:rPr lang="en-GB" dirty="0"/>
              <a:t> malformations of the reproductive tract</a:t>
            </a:r>
          </a:p>
          <a:p>
            <a:pPr lvl="2"/>
            <a:r>
              <a:rPr lang="en-GB" dirty="0"/>
              <a:t>reduced </a:t>
            </a:r>
            <a:r>
              <a:rPr lang="en-GB" dirty="0" err="1"/>
              <a:t>anogenital</a:t>
            </a:r>
            <a:r>
              <a:rPr lang="en-GB" dirty="0"/>
              <a:t> distance </a:t>
            </a:r>
          </a:p>
          <a:p>
            <a:pPr lvl="2"/>
            <a:r>
              <a:rPr lang="en-GB" b="1" dirty="0" err="1">
                <a:solidFill>
                  <a:srgbClr val="00B050"/>
                </a:solidFill>
              </a:rPr>
              <a:t>hypospadias</a:t>
            </a:r>
            <a:r>
              <a:rPr lang="en-GB" dirty="0"/>
              <a:t> (abnormal position of the urethral opening on the penis)</a:t>
            </a:r>
          </a:p>
          <a:p>
            <a:pPr lvl="2"/>
            <a:r>
              <a:rPr lang="en-GB" dirty="0"/>
              <a:t>vagina development 	</a:t>
            </a:r>
          </a:p>
          <a:p>
            <a:pPr lvl="2"/>
            <a:r>
              <a:rPr lang="en-GB" dirty="0" err="1"/>
              <a:t>undescendent</a:t>
            </a:r>
            <a:r>
              <a:rPr lang="en-GB" dirty="0"/>
              <a:t> ectopic testes </a:t>
            </a:r>
          </a:p>
          <a:p>
            <a:pPr lvl="2"/>
            <a:r>
              <a:rPr lang="en-GB" dirty="0"/>
              <a:t>atrophy of seminal vesicles and prostate gland </a:t>
            </a:r>
          </a:p>
          <a:p>
            <a:endParaRPr lang="en-GB" dirty="0"/>
          </a:p>
          <a:p>
            <a:r>
              <a:rPr lang="en-GB" b="1" dirty="0"/>
              <a:t>Exposure in </a:t>
            </a:r>
            <a:r>
              <a:rPr lang="en-GB" b="1" dirty="0" err="1">
                <a:solidFill>
                  <a:schemeClr val="tx2"/>
                </a:solidFill>
              </a:rPr>
              <a:t>prepubertal</a:t>
            </a:r>
            <a:r>
              <a:rPr lang="en-GB" b="1" dirty="0"/>
              <a:t> age:</a:t>
            </a:r>
          </a:p>
          <a:p>
            <a:pPr lvl="1"/>
            <a:r>
              <a:rPr lang="en-GB" dirty="0"/>
              <a:t>delayed puberty</a:t>
            </a:r>
          </a:p>
          <a:p>
            <a:pPr lvl="1"/>
            <a:r>
              <a:rPr lang="en-GB" dirty="0"/>
              <a:t> reduced seminal vesicles</a:t>
            </a:r>
          </a:p>
          <a:p>
            <a:pPr lvl="1"/>
            <a:r>
              <a:rPr lang="en-GB" dirty="0"/>
              <a:t> reduced prostate</a:t>
            </a:r>
          </a:p>
          <a:p>
            <a:endParaRPr lang="en-GB" dirty="0"/>
          </a:p>
          <a:p>
            <a:r>
              <a:rPr lang="en-GB" b="1" dirty="0"/>
              <a:t>Exposure in </a:t>
            </a:r>
            <a:r>
              <a:rPr lang="en-GB" b="1" dirty="0">
                <a:solidFill>
                  <a:schemeClr val="tx2"/>
                </a:solidFill>
              </a:rPr>
              <a:t>adult</a:t>
            </a:r>
            <a:r>
              <a:rPr lang="en-GB" b="1" dirty="0"/>
              <a:t> age:</a:t>
            </a:r>
          </a:p>
          <a:p>
            <a:pPr lvl="1"/>
            <a:r>
              <a:rPr lang="en-GB" dirty="0" err="1"/>
              <a:t>oligospermia</a:t>
            </a:r>
            <a:r>
              <a:rPr lang="en-GB" dirty="0"/>
              <a:t> </a:t>
            </a:r>
          </a:p>
          <a:p>
            <a:pPr lvl="1"/>
            <a:r>
              <a:rPr lang="en-GB" dirty="0" err="1"/>
              <a:t>azoospermia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loss of sexual libido</a:t>
            </a:r>
          </a:p>
          <a:p>
            <a:endParaRPr lang="en-GB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5" y="3080326"/>
            <a:ext cx="3409834" cy="3652311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tx1"/>
                </a:solidFill>
              </a:rPr>
              <a:t>AR-</a:t>
            </a:r>
            <a:r>
              <a:rPr lang="cs-CZ" dirty="0" err="1">
                <a:solidFill>
                  <a:schemeClr val="tx1"/>
                </a:solidFill>
              </a:rPr>
              <a:t>binding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– </a:t>
            </a:r>
            <a:r>
              <a:rPr lang="cs-CZ" dirty="0" err="1">
                <a:solidFill>
                  <a:schemeClr val="tx1"/>
                </a:solidFill>
              </a:rPr>
              <a:t>potencies</a:t>
            </a:r>
            <a:r>
              <a:rPr lang="en-GB" dirty="0">
                <a:solidFill>
                  <a:schemeClr val="tx1"/>
                </a:solidFill>
              </a:rPr>
              <a:t> - r</a:t>
            </a:r>
            <a:r>
              <a:rPr lang="cs-CZ" sz="2500" dirty="0" err="1">
                <a:solidFill>
                  <a:schemeClr val="tx1"/>
                </a:solidFill>
              </a:rPr>
              <a:t>ef</a:t>
            </a:r>
            <a:r>
              <a:rPr lang="en-GB" sz="2500" dirty="0" err="1">
                <a:solidFill>
                  <a:schemeClr val="tx1"/>
                </a:solidFill>
              </a:rPr>
              <a:t>erence</a:t>
            </a:r>
            <a:r>
              <a:rPr lang="en-GB" sz="2500" dirty="0">
                <a:solidFill>
                  <a:schemeClr val="tx1"/>
                </a:solidFill>
              </a:rPr>
              <a:t> </a:t>
            </a:r>
            <a:r>
              <a:rPr lang="cs-CZ" sz="2500" b="1" dirty="0">
                <a:solidFill>
                  <a:srgbClr val="FF0000"/>
                </a:solidFill>
              </a:rPr>
              <a:t>DHT</a:t>
            </a:r>
            <a:r>
              <a:rPr lang="en-GB" sz="2500" b="1" dirty="0">
                <a:solidFill>
                  <a:srgbClr val="FF0000"/>
                </a:solidFill>
              </a:rPr>
              <a:t>:</a:t>
            </a:r>
            <a:r>
              <a:rPr lang="cs-CZ" sz="2500" b="1" dirty="0">
                <a:solidFill>
                  <a:srgbClr val="FF0000"/>
                </a:solidFill>
              </a:rPr>
              <a:t> EC50 </a:t>
            </a:r>
            <a:r>
              <a:rPr lang="en-US" sz="2500" b="1" dirty="0">
                <a:solidFill>
                  <a:srgbClr val="FF0000"/>
                </a:solidFill>
              </a:rPr>
              <a:t>~ 0.1 </a:t>
            </a:r>
            <a:r>
              <a:rPr lang="en-GB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µ</a:t>
            </a:r>
            <a:r>
              <a:rPr lang="en-US" sz="2500" b="1" dirty="0">
                <a:solidFill>
                  <a:srgbClr val="FF0000"/>
                </a:solidFill>
              </a:rPr>
              <a:t>M</a:t>
            </a:r>
            <a:r>
              <a:rPr lang="cs-CZ" sz="25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-993775" y="2058988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-1422400" y="841375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grpSp>
        <p:nvGrpSpPr>
          <p:cNvPr id="79" name="Group 5"/>
          <p:cNvGrpSpPr>
            <a:grpSpLocks/>
          </p:cNvGrpSpPr>
          <p:nvPr/>
        </p:nvGrpSpPr>
        <p:grpSpPr bwMode="auto">
          <a:xfrm>
            <a:off x="602555" y="1124744"/>
            <a:ext cx="8289925" cy="5105400"/>
            <a:chOff x="0" y="0"/>
            <a:chExt cx="2300" cy="4800"/>
          </a:xfrm>
        </p:grpSpPr>
        <p:grpSp>
          <p:nvGrpSpPr>
            <p:cNvPr id="80" name="Group 6"/>
            <p:cNvGrpSpPr>
              <a:grpSpLocks/>
            </p:cNvGrpSpPr>
            <p:nvPr/>
          </p:nvGrpSpPr>
          <p:grpSpPr bwMode="auto">
            <a:xfrm>
              <a:off x="0" y="0"/>
              <a:ext cx="1184" cy="384"/>
              <a:chOff x="0" y="0"/>
              <a:chExt cx="1184" cy="384"/>
            </a:xfrm>
          </p:grpSpPr>
          <p:sp>
            <p:nvSpPr>
              <p:cNvPr id="150" name="Rectangle 7"/>
              <p:cNvSpPr>
                <a:spLocks noChangeArrowheads="1"/>
              </p:cNvSpPr>
              <p:nvPr/>
            </p:nvSpPr>
            <p:spPr bwMode="auto">
              <a:xfrm>
                <a:off x="28" y="0"/>
                <a:ext cx="1128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 sz="2400" dirty="0">
                    <a:latin typeface="Times New Roman" pitchFamily="18" charset="0"/>
                    <a:cs typeface="Times New Roman" pitchFamily="18" charset="0"/>
                  </a:rPr>
                  <a:t>Compound</a:t>
                </a:r>
                <a:endParaRPr lang="en-GB" sz="2400" b="0" dirty="0">
                  <a:latin typeface="Times New Roman" pitchFamily="18" charset="0"/>
                  <a:cs typeface="Times New Roman" pitchFamily="18" charset="0"/>
                </a:endParaRPr>
              </a:p>
              <a:p>
                <a:pPr eaLnBrk="0" hangingPunct="0"/>
                <a:endParaRPr lang="en-GB" sz="2200" b="0" dirty="0">
                  <a:latin typeface="Times New Roman" pitchFamily="18" charset="0"/>
                </a:endParaRPr>
              </a:p>
            </p:txBody>
          </p:sp>
          <p:sp>
            <p:nvSpPr>
              <p:cNvPr id="151" name="Rectangle 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84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81" name="Group 9"/>
            <p:cNvGrpSpPr>
              <a:grpSpLocks/>
            </p:cNvGrpSpPr>
            <p:nvPr/>
          </p:nvGrpSpPr>
          <p:grpSpPr bwMode="auto">
            <a:xfrm>
              <a:off x="1184" y="0"/>
              <a:ext cx="1116" cy="384"/>
              <a:chOff x="1184" y="0"/>
              <a:chExt cx="1116" cy="384"/>
            </a:xfrm>
          </p:grpSpPr>
          <p:sp>
            <p:nvSpPr>
              <p:cNvPr id="148" name="Rectangle 10"/>
              <p:cNvSpPr>
                <a:spLocks noChangeArrowheads="1"/>
              </p:cNvSpPr>
              <p:nvPr/>
            </p:nvSpPr>
            <p:spPr bwMode="auto">
              <a:xfrm>
                <a:off x="1212" y="0"/>
                <a:ext cx="1060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 sz="2400" dirty="0">
                    <a:latin typeface="Times New Roman" pitchFamily="18" charset="0"/>
                    <a:cs typeface="Times New Roman" pitchFamily="18" charset="0"/>
                  </a:rPr>
                  <a:t>IC</a:t>
                </a:r>
                <a:r>
                  <a:rPr lang="en-GB" sz="2400" baseline="-30000" dirty="0">
                    <a:latin typeface="Times New Roman" pitchFamily="18" charset="0"/>
                    <a:cs typeface="Times New Roman" pitchFamily="18" charset="0"/>
                  </a:rPr>
                  <a:t>50</a:t>
                </a:r>
                <a:r>
                  <a:rPr lang="en-GB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GB" sz="2400" dirty="0">
                    <a:latin typeface="Times New Roman" pitchFamily="18" charset="0"/>
                    <a:cs typeface="Times New Roman" pitchFamily="18" charset="0"/>
                  </a:rPr>
                  <a:t>µM)</a:t>
                </a:r>
                <a:endParaRPr lang="en-GB" sz="2400" b="0" dirty="0">
                  <a:latin typeface="Times New Roman" pitchFamily="18" charset="0"/>
                  <a:cs typeface="Times New Roman" pitchFamily="18" charset="0"/>
                </a:endParaRPr>
              </a:p>
              <a:p>
                <a:pPr eaLnBrk="0" hangingPunct="0"/>
                <a:endParaRPr lang="en-GB" sz="2200" b="0" dirty="0">
                  <a:latin typeface="Times New Roman" pitchFamily="18" charset="0"/>
                </a:endParaRPr>
              </a:p>
            </p:txBody>
          </p:sp>
          <p:sp>
            <p:nvSpPr>
              <p:cNvPr id="149" name="Rectangle 11"/>
              <p:cNvSpPr>
                <a:spLocks noChangeArrowheads="1"/>
              </p:cNvSpPr>
              <p:nvPr/>
            </p:nvSpPr>
            <p:spPr bwMode="auto">
              <a:xfrm>
                <a:off x="1184" y="0"/>
                <a:ext cx="1116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82" name="Group 12"/>
            <p:cNvGrpSpPr>
              <a:grpSpLocks/>
            </p:cNvGrpSpPr>
            <p:nvPr/>
          </p:nvGrpSpPr>
          <p:grpSpPr bwMode="auto">
            <a:xfrm>
              <a:off x="0" y="384"/>
              <a:ext cx="1184" cy="384"/>
              <a:chOff x="0" y="384"/>
              <a:chExt cx="1184" cy="384"/>
            </a:xfrm>
          </p:grpSpPr>
          <p:sp>
            <p:nvSpPr>
              <p:cNvPr id="146" name="Rectangle 13"/>
              <p:cNvSpPr>
                <a:spLocks noChangeArrowheads="1"/>
              </p:cNvSpPr>
              <p:nvPr/>
            </p:nvSpPr>
            <p:spPr bwMode="auto">
              <a:xfrm>
                <a:off x="28" y="384"/>
                <a:ext cx="1128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 sz="2200" b="0" dirty="0">
                    <a:latin typeface="Times New Roman" pitchFamily="18" charset="0"/>
                    <a:cs typeface="Times New Roman" pitchFamily="18" charset="0"/>
                  </a:rPr>
                  <a:t>Benz</a:t>
                </a:r>
                <a:r>
                  <a:rPr lang="en-US" sz="2200" b="0" dirty="0">
                    <a:latin typeface="Times New Roman" pitchFamily="18" charset="0"/>
                    <a:cs typeface="Times New Roman" pitchFamily="18" charset="0"/>
                  </a:rPr>
                  <a:t>[a]</a:t>
                </a:r>
                <a:r>
                  <a:rPr lang="cs-CZ" sz="2200" b="0" dirty="0">
                    <a:latin typeface="Times New Roman" pitchFamily="18" charset="0"/>
                    <a:cs typeface="Times New Roman" pitchFamily="18" charset="0"/>
                  </a:rPr>
                  <a:t>anthracene</a:t>
                </a:r>
                <a:endParaRPr lang="en-GB" sz="2200" b="0" dirty="0">
                  <a:latin typeface="Times New Roman" pitchFamily="18" charset="0"/>
                  <a:cs typeface="Times New Roman" pitchFamily="18" charset="0"/>
                </a:endParaRPr>
              </a:p>
              <a:p>
                <a:pPr eaLnBrk="0" hangingPunct="0"/>
                <a:endParaRPr lang="en-GB" sz="2200" b="0" dirty="0">
                  <a:latin typeface="Times New Roman" pitchFamily="18" charset="0"/>
                </a:endParaRPr>
              </a:p>
            </p:txBody>
          </p:sp>
          <p:sp>
            <p:nvSpPr>
              <p:cNvPr id="147" name="Rectangle 14"/>
              <p:cNvSpPr>
                <a:spLocks noChangeArrowheads="1"/>
              </p:cNvSpPr>
              <p:nvPr/>
            </p:nvSpPr>
            <p:spPr bwMode="auto">
              <a:xfrm>
                <a:off x="0" y="384"/>
                <a:ext cx="1184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83" name="Group 15"/>
            <p:cNvGrpSpPr>
              <a:grpSpLocks/>
            </p:cNvGrpSpPr>
            <p:nvPr/>
          </p:nvGrpSpPr>
          <p:grpSpPr bwMode="auto">
            <a:xfrm>
              <a:off x="1184" y="384"/>
              <a:ext cx="1116" cy="384"/>
              <a:chOff x="1184" y="384"/>
              <a:chExt cx="1116" cy="384"/>
            </a:xfrm>
          </p:grpSpPr>
          <p:sp>
            <p:nvSpPr>
              <p:cNvPr id="144" name="Rectangle 16"/>
              <p:cNvSpPr>
                <a:spLocks noChangeArrowheads="1"/>
              </p:cNvSpPr>
              <p:nvPr/>
            </p:nvSpPr>
            <p:spPr bwMode="auto">
              <a:xfrm>
                <a:off x="1212" y="384"/>
                <a:ext cx="1060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cs-CZ" sz="2200" b="0" dirty="0">
                    <a:latin typeface="Times New Roman" pitchFamily="18" charset="0"/>
                    <a:cs typeface="Times New Roman" pitchFamily="18" charset="0"/>
                  </a:rPr>
                  <a:t>3.2</a:t>
                </a:r>
                <a:endParaRPr lang="en-GB" sz="2200" b="0" dirty="0">
                  <a:latin typeface="Times New Roman" pitchFamily="18" charset="0"/>
                  <a:cs typeface="Times New Roman" pitchFamily="18" charset="0"/>
                </a:endParaRPr>
              </a:p>
              <a:p>
                <a:pPr eaLnBrk="0" hangingPunct="0"/>
                <a:endParaRPr lang="en-GB" sz="2200" b="0" dirty="0">
                  <a:latin typeface="Times New Roman" pitchFamily="18" charset="0"/>
                </a:endParaRPr>
              </a:p>
            </p:txBody>
          </p:sp>
          <p:sp>
            <p:nvSpPr>
              <p:cNvPr id="145" name="Rectangle 17"/>
              <p:cNvSpPr>
                <a:spLocks noChangeArrowheads="1"/>
              </p:cNvSpPr>
              <p:nvPr/>
            </p:nvSpPr>
            <p:spPr bwMode="auto">
              <a:xfrm>
                <a:off x="1184" y="384"/>
                <a:ext cx="1116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84" name="Group 18"/>
            <p:cNvGrpSpPr>
              <a:grpSpLocks/>
            </p:cNvGrpSpPr>
            <p:nvPr/>
          </p:nvGrpSpPr>
          <p:grpSpPr bwMode="auto">
            <a:xfrm>
              <a:off x="0" y="768"/>
              <a:ext cx="1184" cy="384"/>
              <a:chOff x="0" y="768"/>
              <a:chExt cx="1184" cy="384"/>
            </a:xfrm>
          </p:grpSpPr>
          <p:sp>
            <p:nvSpPr>
              <p:cNvPr id="142" name="Rectangle 19"/>
              <p:cNvSpPr>
                <a:spLocks noChangeArrowheads="1"/>
              </p:cNvSpPr>
              <p:nvPr/>
            </p:nvSpPr>
            <p:spPr bwMode="auto">
              <a:xfrm>
                <a:off x="28" y="768"/>
                <a:ext cx="1128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 sz="2200" b="0" dirty="0">
                    <a:latin typeface="Times New Roman" pitchFamily="18" charset="0"/>
                    <a:cs typeface="Times New Roman" pitchFamily="18" charset="0"/>
                  </a:rPr>
                  <a:t>Benzo[a]pyrene</a:t>
                </a:r>
              </a:p>
              <a:p>
                <a:pPr eaLnBrk="0" hangingPunct="0"/>
                <a:endParaRPr lang="en-GB" sz="2200" b="0" dirty="0">
                  <a:latin typeface="Times New Roman" pitchFamily="18" charset="0"/>
                </a:endParaRPr>
              </a:p>
            </p:txBody>
          </p:sp>
          <p:sp>
            <p:nvSpPr>
              <p:cNvPr id="143" name="Rectangle 20"/>
              <p:cNvSpPr>
                <a:spLocks noChangeArrowheads="1"/>
              </p:cNvSpPr>
              <p:nvPr/>
            </p:nvSpPr>
            <p:spPr bwMode="auto">
              <a:xfrm>
                <a:off x="0" y="768"/>
                <a:ext cx="1184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85" name="Group 21"/>
            <p:cNvGrpSpPr>
              <a:grpSpLocks/>
            </p:cNvGrpSpPr>
            <p:nvPr/>
          </p:nvGrpSpPr>
          <p:grpSpPr bwMode="auto">
            <a:xfrm>
              <a:off x="1184" y="768"/>
              <a:ext cx="1116" cy="384"/>
              <a:chOff x="1184" y="768"/>
              <a:chExt cx="1116" cy="384"/>
            </a:xfrm>
          </p:grpSpPr>
          <p:sp>
            <p:nvSpPr>
              <p:cNvPr id="140" name="Rectangle 22"/>
              <p:cNvSpPr>
                <a:spLocks noChangeArrowheads="1"/>
              </p:cNvSpPr>
              <p:nvPr/>
            </p:nvSpPr>
            <p:spPr bwMode="auto">
              <a:xfrm>
                <a:off x="1212" y="768"/>
                <a:ext cx="1060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tabLst>
                    <a:tab pos="2171700" algn="l"/>
                  </a:tabLst>
                </a:pPr>
                <a:r>
                  <a:rPr lang="en-GB" sz="2200" b="0"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cs-CZ" sz="2200" b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GB" sz="2200" b="0">
                    <a:latin typeface="Times New Roman" pitchFamily="18" charset="0"/>
                    <a:cs typeface="Times New Roman" pitchFamily="18" charset="0"/>
                  </a:rPr>
                  <a:t>9</a:t>
                </a:r>
              </a:p>
              <a:p>
                <a:pPr eaLnBrk="0" hangingPunct="0">
                  <a:tabLst>
                    <a:tab pos="2171700" algn="l"/>
                  </a:tabLst>
                </a:pPr>
                <a:endParaRPr lang="en-GB" sz="2200" b="0">
                  <a:latin typeface="Times New Roman" pitchFamily="18" charset="0"/>
                </a:endParaRPr>
              </a:p>
            </p:txBody>
          </p:sp>
          <p:sp>
            <p:nvSpPr>
              <p:cNvPr id="141" name="Rectangle 23"/>
              <p:cNvSpPr>
                <a:spLocks noChangeArrowheads="1"/>
              </p:cNvSpPr>
              <p:nvPr/>
            </p:nvSpPr>
            <p:spPr bwMode="auto">
              <a:xfrm>
                <a:off x="1184" y="768"/>
                <a:ext cx="1116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86" name="Group 24"/>
            <p:cNvGrpSpPr>
              <a:grpSpLocks/>
            </p:cNvGrpSpPr>
            <p:nvPr/>
          </p:nvGrpSpPr>
          <p:grpSpPr bwMode="auto">
            <a:xfrm>
              <a:off x="0" y="1152"/>
              <a:ext cx="1184" cy="384"/>
              <a:chOff x="0" y="1152"/>
              <a:chExt cx="1184" cy="384"/>
            </a:xfrm>
          </p:grpSpPr>
          <p:sp>
            <p:nvSpPr>
              <p:cNvPr id="138" name="Rectangle 25"/>
              <p:cNvSpPr>
                <a:spLocks noChangeArrowheads="1"/>
              </p:cNvSpPr>
              <p:nvPr/>
            </p:nvSpPr>
            <p:spPr bwMode="auto">
              <a:xfrm>
                <a:off x="28" y="1152"/>
                <a:ext cx="1128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 sz="2200" b="0">
                    <a:latin typeface="Times New Roman" pitchFamily="18" charset="0"/>
                    <a:cs typeface="Times New Roman" pitchFamily="18" charset="0"/>
                  </a:rPr>
                  <a:t>Dimethylbenz[a]anthracene</a:t>
                </a:r>
              </a:p>
              <a:p>
                <a:pPr eaLnBrk="0" hangingPunct="0"/>
                <a:endParaRPr lang="en-GB" sz="2200" b="0">
                  <a:latin typeface="Times New Roman" pitchFamily="18" charset="0"/>
                </a:endParaRPr>
              </a:p>
            </p:txBody>
          </p:sp>
          <p:sp>
            <p:nvSpPr>
              <p:cNvPr id="139" name="Rectangle 26"/>
              <p:cNvSpPr>
                <a:spLocks noChangeArrowheads="1"/>
              </p:cNvSpPr>
              <p:nvPr/>
            </p:nvSpPr>
            <p:spPr bwMode="auto">
              <a:xfrm>
                <a:off x="0" y="1152"/>
                <a:ext cx="1184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87" name="Group 27"/>
            <p:cNvGrpSpPr>
              <a:grpSpLocks/>
            </p:cNvGrpSpPr>
            <p:nvPr/>
          </p:nvGrpSpPr>
          <p:grpSpPr bwMode="auto">
            <a:xfrm>
              <a:off x="1184" y="1152"/>
              <a:ext cx="1116" cy="384"/>
              <a:chOff x="1184" y="1152"/>
              <a:chExt cx="1116" cy="384"/>
            </a:xfrm>
          </p:grpSpPr>
          <p:sp>
            <p:nvSpPr>
              <p:cNvPr id="136" name="Rectangle 28"/>
              <p:cNvSpPr>
                <a:spLocks noChangeArrowheads="1"/>
              </p:cNvSpPr>
              <p:nvPr/>
            </p:nvSpPr>
            <p:spPr bwMode="auto">
              <a:xfrm>
                <a:off x="1212" y="1152"/>
                <a:ext cx="1060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 sz="2200" b="0">
                    <a:latin typeface="Times New Roman" pitchFamily="18" charset="0"/>
                    <a:cs typeface="Times New Roman" pitchFamily="18" charset="0"/>
                  </a:rPr>
                  <a:t>10</a:t>
                </a:r>
                <a:r>
                  <a:rPr lang="cs-CZ" sz="2200" b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GB" sz="2200" b="0"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  <a:p>
                <a:pPr eaLnBrk="0" hangingPunct="0"/>
                <a:endParaRPr lang="en-GB" sz="2200" b="0">
                  <a:latin typeface="Times New Roman" pitchFamily="18" charset="0"/>
                </a:endParaRPr>
              </a:p>
            </p:txBody>
          </p:sp>
          <p:sp>
            <p:nvSpPr>
              <p:cNvPr id="137" name="Rectangle 29"/>
              <p:cNvSpPr>
                <a:spLocks noChangeArrowheads="1"/>
              </p:cNvSpPr>
              <p:nvPr/>
            </p:nvSpPr>
            <p:spPr bwMode="auto">
              <a:xfrm>
                <a:off x="1184" y="1152"/>
                <a:ext cx="1116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88" name="Group 30"/>
            <p:cNvGrpSpPr>
              <a:grpSpLocks/>
            </p:cNvGrpSpPr>
            <p:nvPr/>
          </p:nvGrpSpPr>
          <p:grpSpPr bwMode="auto">
            <a:xfrm>
              <a:off x="0" y="1536"/>
              <a:ext cx="1184" cy="384"/>
              <a:chOff x="0" y="1536"/>
              <a:chExt cx="1184" cy="384"/>
            </a:xfrm>
          </p:grpSpPr>
          <p:sp>
            <p:nvSpPr>
              <p:cNvPr id="134" name="Rectangle 31"/>
              <p:cNvSpPr>
                <a:spLocks noChangeArrowheads="1"/>
              </p:cNvSpPr>
              <p:nvPr/>
            </p:nvSpPr>
            <p:spPr bwMode="auto">
              <a:xfrm>
                <a:off x="28" y="1536"/>
                <a:ext cx="1128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 sz="2200" b="0">
                    <a:latin typeface="Times New Roman" pitchFamily="18" charset="0"/>
                    <a:cs typeface="Times New Roman" pitchFamily="18" charset="0"/>
                  </a:rPr>
                  <a:t>Chrysene</a:t>
                </a:r>
              </a:p>
              <a:p>
                <a:pPr eaLnBrk="0" hangingPunct="0"/>
                <a:endParaRPr lang="en-GB" sz="2200" b="0">
                  <a:latin typeface="Times New Roman" pitchFamily="18" charset="0"/>
                </a:endParaRPr>
              </a:p>
            </p:txBody>
          </p:sp>
          <p:sp>
            <p:nvSpPr>
              <p:cNvPr id="135" name="Rectangle 32"/>
              <p:cNvSpPr>
                <a:spLocks noChangeArrowheads="1"/>
              </p:cNvSpPr>
              <p:nvPr/>
            </p:nvSpPr>
            <p:spPr bwMode="auto">
              <a:xfrm>
                <a:off x="0" y="1536"/>
                <a:ext cx="1184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89" name="Group 33"/>
            <p:cNvGrpSpPr>
              <a:grpSpLocks/>
            </p:cNvGrpSpPr>
            <p:nvPr/>
          </p:nvGrpSpPr>
          <p:grpSpPr bwMode="auto">
            <a:xfrm>
              <a:off x="1184" y="1536"/>
              <a:ext cx="1116" cy="384"/>
              <a:chOff x="1184" y="1536"/>
              <a:chExt cx="1116" cy="384"/>
            </a:xfrm>
          </p:grpSpPr>
          <p:sp>
            <p:nvSpPr>
              <p:cNvPr id="132" name="Rectangle 34"/>
              <p:cNvSpPr>
                <a:spLocks noChangeArrowheads="1"/>
              </p:cNvSpPr>
              <p:nvPr/>
            </p:nvSpPr>
            <p:spPr bwMode="auto">
              <a:xfrm>
                <a:off x="1212" y="1536"/>
                <a:ext cx="1060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 sz="2200" b="0">
                    <a:latin typeface="Times New Roman" pitchFamily="18" charset="0"/>
                    <a:cs typeface="Times New Roman" pitchFamily="18" charset="0"/>
                  </a:rPr>
                  <a:t>10</a:t>
                </a:r>
                <a:r>
                  <a:rPr lang="cs-CZ" sz="2200" b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GB" sz="2200" b="0"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  <a:p>
                <a:pPr eaLnBrk="0" hangingPunct="0"/>
                <a:endParaRPr lang="en-GB" sz="2200" b="0">
                  <a:latin typeface="Times New Roman" pitchFamily="18" charset="0"/>
                </a:endParaRPr>
              </a:p>
            </p:txBody>
          </p:sp>
          <p:sp>
            <p:nvSpPr>
              <p:cNvPr id="133" name="Rectangle 35"/>
              <p:cNvSpPr>
                <a:spLocks noChangeArrowheads="1"/>
              </p:cNvSpPr>
              <p:nvPr/>
            </p:nvSpPr>
            <p:spPr bwMode="auto">
              <a:xfrm>
                <a:off x="1184" y="1536"/>
                <a:ext cx="1116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90" name="Group 36"/>
            <p:cNvGrpSpPr>
              <a:grpSpLocks/>
            </p:cNvGrpSpPr>
            <p:nvPr/>
          </p:nvGrpSpPr>
          <p:grpSpPr bwMode="auto">
            <a:xfrm>
              <a:off x="0" y="1920"/>
              <a:ext cx="1184" cy="384"/>
              <a:chOff x="0" y="1920"/>
              <a:chExt cx="1184" cy="384"/>
            </a:xfrm>
          </p:grpSpPr>
          <p:sp>
            <p:nvSpPr>
              <p:cNvPr id="130" name="Rectangle 37"/>
              <p:cNvSpPr>
                <a:spLocks noChangeArrowheads="1"/>
              </p:cNvSpPr>
              <p:nvPr/>
            </p:nvSpPr>
            <p:spPr bwMode="auto">
              <a:xfrm>
                <a:off x="28" y="1920"/>
                <a:ext cx="1128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 sz="2200" b="0">
                    <a:latin typeface="Times New Roman" pitchFamily="18" charset="0"/>
                    <a:cs typeface="Times New Roman" pitchFamily="18" charset="0"/>
                  </a:rPr>
                  <a:t>Dibenzo[a,h]</a:t>
                </a:r>
                <a:r>
                  <a:rPr lang="cs-CZ" sz="2200" b="0">
                    <a:latin typeface="Times New Roman" pitchFamily="18" charset="0"/>
                    <a:cs typeface="Times New Roman" pitchFamily="18" charset="0"/>
                  </a:rPr>
                  <a:t>anthracene</a:t>
                </a:r>
                <a:endParaRPr lang="en-GB" sz="2200" b="0">
                  <a:latin typeface="Times New Roman" pitchFamily="18" charset="0"/>
                  <a:cs typeface="Times New Roman" pitchFamily="18" charset="0"/>
                </a:endParaRPr>
              </a:p>
              <a:p>
                <a:pPr eaLnBrk="0" hangingPunct="0"/>
                <a:endParaRPr lang="en-GB" sz="2200" b="0">
                  <a:latin typeface="Times New Roman" pitchFamily="18" charset="0"/>
                </a:endParaRPr>
              </a:p>
            </p:txBody>
          </p:sp>
          <p:sp>
            <p:nvSpPr>
              <p:cNvPr id="131" name="Rectangle 38"/>
              <p:cNvSpPr>
                <a:spLocks noChangeArrowheads="1"/>
              </p:cNvSpPr>
              <p:nvPr/>
            </p:nvSpPr>
            <p:spPr bwMode="auto">
              <a:xfrm>
                <a:off x="0" y="1920"/>
                <a:ext cx="1184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91" name="Group 39"/>
            <p:cNvGrpSpPr>
              <a:grpSpLocks/>
            </p:cNvGrpSpPr>
            <p:nvPr/>
          </p:nvGrpSpPr>
          <p:grpSpPr bwMode="auto">
            <a:xfrm>
              <a:off x="1184" y="1920"/>
              <a:ext cx="1116" cy="384"/>
              <a:chOff x="1184" y="1920"/>
              <a:chExt cx="1116" cy="384"/>
            </a:xfrm>
          </p:grpSpPr>
          <p:sp>
            <p:nvSpPr>
              <p:cNvPr id="128" name="Rectangle 40"/>
              <p:cNvSpPr>
                <a:spLocks noChangeArrowheads="1"/>
              </p:cNvSpPr>
              <p:nvPr/>
            </p:nvSpPr>
            <p:spPr bwMode="auto">
              <a:xfrm>
                <a:off x="1212" y="1920"/>
                <a:ext cx="1060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cs-CZ" sz="2200" b="0">
                    <a:latin typeface="Times New Roman" pitchFamily="18" charset="0"/>
                    <a:cs typeface="Times New Roman" pitchFamily="18" charset="0"/>
                  </a:rPr>
                  <a:t>activation in range 0.1-10µM</a:t>
                </a:r>
                <a:endParaRPr lang="en-GB" sz="2200" b="0">
                  <a:latin typeface="Times New Roman" pitchFamily="18" charset="0"/>
                  <a:cs typeface="Times New Roman" pitchFamily="18" charset="0"/>
                </a:endParaRPr>
              </a:p>
              <a:p>
                <a:pPr eaLnBrk="0" hangingPunct="0"/>
                <a:endParaRPr lang="en-GB" sz="2200" b="0">
                  <a:latin typeface="Times New Roman" pitchFamily="18" charset="0"/>
                </a:endParaRPr>
              </a:p>
            </p:txBody>
          </p:sp>
          <p:sp>
            <p:nvSpPr>
              <p:cNvPr id="129" name="Rectangle 41"/>
              <p:cNvSpPr>
                <a:spLocks noChangeArrowheads="1"/>
              </p:cNvSpPr>
              <p:nvPr/>
            </p:nvSpPr>
            <p:spPr bwMode="auto">
              <a:xfrm>
                <a:off x="1184" y="1920"/>
                <a:ext cx="1116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92" name="Group 42"/>
            <p:cNvGrpSpPr>
              <a:grpSpLocks/>
            </p:cNvGrpSpPr>
            <p:nvPr/>
          </p:nvGrpSpPr>
          <p:grpSpPr bwMode="auto">
            <a:xfrm>
              <a:off x="0" y="2304"/>
              <a:ext cx="1184" cy="384"/>
              <a:chOff x="0" y="2304"/>
              <a:chExt cx="1184" cy="384"/>
            </a:xfrm>
          </p:grpSpPr>
          <p:sp>
            <p:nvSpPr>
              <p:cNvPr id="126" name="Rectangle 43"/>
              <p:cNvSpPr>
                <a:spLocks noChangeArrowheads="1"/>
              </p:cNvSpPr>
              <p:nvPr/>
            </p:nvSpPr>
            <p:spPr bwMode="auto">
              <a:xfrm>
                <a:off x="28" y="2304"/>
                <a:ext cx="1128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 sz="2200" b="0">
                    <a:latin typeface="Times New Roman" pitchFamily="18" charset="0"/>
                    <a:cs typeface="Times New Roman" pitchFamily="18" charset="0"/>
                  </a:rPr>
                  <a:t>Bisphenol A</a:t>
                </a:r>
              </a:p>
              <a:p>
                <a:pPr eaLnBrk="0" hangingPunct="0"/>
                <a:endParaRPr lang="en-GB" sz="2200" b="0">
                  <a:latin typeface="Times New Roman" pitchFamily="18" charset="0"/>
                </a:endParaRPr>
              </a:p>
            </p:txBody>
          </p:sp>
          <p:sp>
            <p:nvSpPr>
              <p:cNvPr id="127" name="Rectangle 44"/>
              <p:cNvSpPr>
                <a:spLocks noChangeArrowheads="1"/>
              </p:cNvSpPr>
              <p:nvPr/>
            </p:nvSpPr>
            <p:spPr bwMode="auto">
              <a:xfrm>
                <a:off x="0" y="2304"/>
                <a:ext cx="1184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93" name="Group 45"/>
            <p:cNvGrpSpPr>
              <a:grpSpLocks/>
            </p:cNvGrpSpPr>
            <p:nvPr/>
          </p:nvGrpSpPr>
          <p:grpSpPr bwMode="auto">
            <a:xfrm>
              <a:off x="1184" y="2304"/>
              <a:ext cx="1116" cy="384"/>
              <a:chOff x="1184" y="2304"/>
              <a:chExt cx="1116" cy="384"/>
            </a:xfrm>
          </p:grpSpPr>
          <p:sp>
            <p:nvSpPr>
              <p:cNvPr id="124" name="Rectangle 46"/>
              <p:cNvSpPr>
                <a:spLocks noChangeArrowheads="1"/>
              </p:cNvSpPr>
              <p:nvPr/>
            </p:nvSpPr>
            <p:spPr bwMode="auto">
              <a:xfrm>
                <a:off x="1212" y="2304"/>
                <a:ext cx="1060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 sz="2200" b="0">
                    <a:latin typeface="Times New Roman" pitchFamily="18" charset="0"/>
                    <a:cs typeface="Times New Roman" pitchFamily="18" charset="0"/>
                  </a:rPr>
                  <a:t>5</a:t>
                </a:r>
              </a:p>
              <a:p>
                <a:pPr eaLnBrk="0" hangingPunct="0"/>
                <a:endParaRPr lang="en-GB" sz="2200" b="0">
                  <a:latin typeface="Times New Roman" pitchFamily="18" charset="0"/>
                </a:endParaRPr>
              </a:p>
            </p:txBody>
          </p:sp>
          <p:sp>
            <p:nvSpPr>
              <p:cNvPr id="125" name="Rectangle 47"/>
              <p:cNvSpPr>
                <a:spLocks noChangeArrowheads="1"/>
              </p:cNvSpPr>
              <p:nvPr/>
            </p:nvSpPr>
            <p:spPr bwMode="auto">
              <a:xfrm>
                <a:off x="1184" y="2304"/>
                <a:ext cx="1116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94" name="Group 48"/>
            <p:cNvGrpSpPr>
              <a:grpSpLocks/>
            </p:cNvGrpSpPr>
            <p:nvPr/>
          </p:nvGrpSpPr>
          <p:grpSpPr bwMode="auto">
            <a:xfrm>
              <a:off x="0" y="2688"/>
              <a:ext cx="1184" cy="576"/>
              <a:chOff x="0" y="2688"/>
              <a:chExt cx="1184" cy="576"/>
            </a:xfrm>
          </p:grpSpPr>
          <p:sp>
            <p:nvSpPr>
              <p:cNvPr id="122" name="Rectangle 49"/>
              <p:cNvSpPr>
                <a:spLocks noChangeArrowheads="1"/>
              </p:cNvSpPr>
              <p:nvPr/>
            </p:nvSpPr>
            <p:spPr bwMode="auto">
              <a:xfrm>
                <a:off x="28" y="2688"/>
                <a:ext cx="1128" cy="576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 sz="2200" b="0" dirty="0" err="1">
                    <a:latin typeface="Times New Roman" pitchFamily="18" charset="0"/>
                    <a:cs typeface="Times New Roman" pitchFamily="18" charset="0"/>
                  </a:rPr>
                  <a:t>vinclozolin</a:t>
                </a:r>
                <a:r>
                  <a:rPr lang="en-GB" sz="2200" b="0" dirty="0">
                    <a:latin typeface="Times New Roman" pitchFamily="18" charset="0"/>
                    <a:cs typeface="Times New Roman" pitchFamily="18" charset="0"/>
                  </a:rPr>
                  <a:t> metabolite</a:t>
                </a:r>
                <a:r>
                  <a:rPr lang="cs-CZ" sz="2200" b="0" dirty="0">
                    <a:latin typeface="Times New Roman" pitchFamily="18" charset="0"/>
                  </a:rPr>
                  <a:t>s</a:t>
                </a:r>
                <a:endParaRPr lang="en-GB" sz="2200" b="0" dirty="0">
                  <a:latin typeface="Times New Roman" pitchFamily="18" charset="0"/>
                </a:endParaRPr>
              </a:p>
            </p:txBody>
          </p:sp>
          <p:sp>
            <p:nvSpPr>
              <p:cNvPr id="123" name="Rectangle 50"/>
              <p:cNvSpPr>
                <a:spLocks noChangeArrowheads="1"/>
              </p:cNvSpPr>
              <p:nvPr/>
            </p:nvSpPr>
            <p:spPr bwMode="auto">
              <a:xfrm>
                <a:off x="0" y="2688"/>
                <a:ext cx="1184" cy="576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95" name="Group 51"/>
            <p:cNvGrpSpPr>
              <a:grpSpLocks/>
            </p:cNvGrpSpPr>
            <p:nvPr/>
          </p:nvGrpSpPr>
          <p:grpSpPr bwMode="auto">
            <a:xfrm>
              <a:off x="1184" y="2688"/>
              <a:ext cx="1116" cy="576"/>
              <a:chOff x="1184" y="2688"/>
              <a:chExt cx="1116" cy="576"/>
            </a:xfrm>
          </p:grpSpPr>
          <p:sp>
            <p:nvSpPr>
              <p:cNvPr id="120" name="Rectangle 52"/>
              <p:cNvSpPr>
                <a:spLocks noChangeArrowheads="1"/>
              </p:cNvSpPr>
              <p:nvPr/>
            </p:nvSpPr>
            <p:spPr bwMode="auto">
              <a:xfrm>
                <a:off x="1212" y="2688"/>
                <a:ext cx="1060" cy="576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 sz="2200" b="0" dirty="0">
                    <a:latin typeface="Times New Roman" pitchFamily="18" charset="0"/>
                    <a:cs typeface="Times New Roman" pitchFamily="18" charset="0"/>
                  </a:rPr>
                  <a:t>9</a:t>
                </a:r>
                <a:r>
                  <a:rPr lang="cs-CZ" sz="2200" b="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GB" sz="2200" b="0" dirty="0">
                    <a:latin typeface="Times New Roman" pitchFamily="18" charset="0"/>
                    <a:cs typeface="Times New Roman" pitchFamily="18" charset="0"/>
                  </a:rPr>
                  <a:t>7</a:t>
                </a:r>
              </a:p>
              <a:p>
                <a:pPr eaLnBrk="0" hangingPunct="0"/>
                <a:endParaRPr lang="en-GB" sz="2200" b="0" dirty="0">
                  <a:latin typeface="Times New Roman" pitchFamily="18" charset="0"/>
                </a:endParaRPr>
              </a:p>
            </p:txBody>
          </p:sp>
          <p:sp>
            <p:nvSpPr>
              <p:cNvPr id="121" name="Rectangle 53"/>
              <p:cNvSpPr>
                <a:spLocks noChangeArrowheads="1"/>
              </p:cNvSpPr>
              <p:nvPr/>
            </p:nvSpPr>
            <p:spPr bwMode="auto">
              <a:xfrm>
                <a:off x="1184" y="2688"/>
                <a:ext cx="1116" cy="576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96" name="Group 54"/>
            <p:cNvGrpSpPr>
              <a:grpSpLocks/>
            </p:cNvGrpSpPr>
            <p:nvPr/>
          </p:nvGrpSpPr>
          <p:grpSpPr bwMode="auto">
            <a:xfrm>
              <a:off x="0" y="3264"/>
              <a:ext cx="1184" cy="384"/>
              <a:chOff x="0" y="3264"/>
              <a:chExt cx="1184" cy="384"/>
            </a:xfrm>
          </p:grpSpPr>
          <p:sp>
            <p:nvSpPr>
              <p:cNvPr id="118" name="Rectangle 55"/>
              <p:cNvSpPr>
                <a:spLocks noChangeArrowheads="1"/>
              </p:cNvSpPr>
              <p:nvPr/>
            </p:nvSpPr>
            <p:spPr bwMode="auto">
              <a:xfrm>
                <a:off x="28" y="3264"/>
                <a:ext cx="1128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 sz="2200" b="0">
                    <a:latin typeface="Times New Roman" pitchFamily="18" charset="0"/>
                    <a:cs typeface="Times New Roman" pitchFamily="18" charset="0"/>
                  </a:rPr>
                  <a:t>hydroxyflutamide</a:t>
                </a:r>
              </a:p>
              <a:p>
                <a:pPr eaLnBrk="0" hangingPunct="0"/>
                <a:endParaRPr lang="en-GB" sz="2200" b="0">
                  <a:latin typeface="Times New Roman" pitchFamily="18" charset="0"/>
                </a:endParaRPr>
              </a:p>
            </p:txBody>
          </p:sp>
          <p:sp>
            <p:nvSpPr>
              <p:cNvPr id="119" name="Rectangle 56"/>
              <p:cNvSpPr>
                <a:spLocks noChangeArrowheads="1"/>
              </p:cNvSpPr>
              <p:nvPr/>
            </p:nvSpPr>
            <p:spPr bwMode="auto">
              <a:xfrm>
                <a:off x="0" y="3264"/>
                <a:ext cx="1184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97" name="Group 57"/>
            <p:cNvGrpSpPr>
              <a:grpSpLocks/>
            </p:cNvGrpSpPr>
            <p:nvPr/>
          </p:nvGrpSpPr>
          <p:grpSpPr bwMode="auto">
            <a:xfrm>
              <a:off x="1184" y="3264"/>
              <a:ext cx="1116" cy="384"/>
              <a:chOff x="1184" y="3264"/>
              <a:chExt cx="1116" cy="384"/>
            </a:xfrm>
          </p:grpSpPr>
          <p:sp>
            <p:nvSpPr>
              <p:cNvPr id="116" name="Rectangle 58"/>
              <p:cNvSpPr>
                <a:spLocks noChangeArrowheads="1"/>
              </p:cNvSpPr>
              <p:nvPr/>
            </p:nvSpPr>
            <p:spPr bwMode="auto">
              <a:xfrm>
                <a:off x="1212" y="3264"/>
                <a:ext cx="1060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 sz="2200" b="0">
                    <a:latin typeface="Times New Roman" pitchFamily="18" charset="0"/>
                    <a:cs typeface="Times New Roman" pitchFamily="18" charset="0"/>
                  </a:rPr>
                  <a:t>5</a:t>
                </a:r>
              </a:p>
              <a:p>
                <a:pPr eaLnBrk="0" hangingPunct="0"/>
                <a:endParaRPr lang="en-GB" sz="2200" b="0">
                  <a:latin typeface="Times New Roman" pitchFamily="18" charset="0"/>
                </a:endParaRPr>
              </a:p>
            </p:txBody>
          </p:sp>
          <p:sp>
            <p:nvSpPr>
              <p:cNvPr id="117" name="Rectangle 59"/>
              <p:cNvSpPr>
                <a:spLocks noChangeArrowheads="1"/>
              </p:cNvSpPr>
              <p:nvPr/>
            </p:nvSpPr>
            <p:spPr bwMode="auto">
              <a:xfrm>
                <a:off x="1184" y="3264"/>
                <a:ext cx="1116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98" name="Group 60"/>
            <p:cNvGrpSpPr>
              <a:grpSpLocks/>
            </p:cNvGrpSpPr>
            <p:nvPr/>
          </p:nvGrpSpPr>
          <p:grpSpPr bwMode="auto">
            <a:xfrm>
              <a:off x="0" y="3648"/>
              <a:ext cx="1184" cy="384"/>
              <a:chOff x="0" y="3648"/>
              <a:chExt cx="1184" cy="384"/>
            </a:xfrm>
          </p:grpSpPr>
          <p:sp>
            <p:nvSpPr>
              <p:cNvPr id="114" name="Rectangle 61"/>
              <p:cNvSpPr>
                <a:spLocks noChangeArrowheads="1"/>
              </p:cNvSpPr>
              <p:nvPr/>
            </p:nvSpPr>
            <p:spPr bwMode="auto">
              <a:xfrm>
                <a:off x="28" y="3648"/>
                <a:ext cx="1128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 sz="2200" b="0">
                    <a:latin typeface="Times New Roman" pitchFamily="18" charset="0"/>
                    <a:cs typeface="Times New Roman" pitchFamily="18" charset="0"/>
                  </a:rPr>
                  <a:t>Aroclor typical values</a:t>
                </a:r>
              </a:p>
              <a:p>
                <a:pPr eaLnBrk="0" hangingPunct="0"/>
                <a:endParaRPr lang="en-GB" sz="2200" b="0">
                  <a:latin typeface="Times New Roman" pitchFamily="18" charset="0"/>
                </a:endParaRPr>
              </a:p>
            </p:txBody>
          </p:sp>
          <p:sp>
            <p:nvSpPr>
              <p:cNvPr id="115" name="Rectangle 62"/>
              <p:cNvSpPr>
                <a:spLocks noChangeArrowheads="1"/>
              </p:cNvSpPr>
              <p:nvPr/>
            </p:nvSpPr>
            <p:spPr bwMode="auto">
              <a:xfrm>
                <a:off x="0" y="3648"/>
                <a:ext cx="1184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99" name="Group 63"/>
            <p:cNvGrpSpPr>
              <a:grpSpLocks/>
            </p:cNvGrpSpPr>
            <p:nvPr/>
          </p:nvGrpSpPr>
          <p:grpSpPr bwMode="auto">
            <a:xfrm>
              <a:off x="1184" y="3648"/>
              <a:ext cx="1116" cy="384"/>
              <a:chOff x="1184" y="3648"/>
              <a:chExt cx="1116" cy="384"/>
            </a:xfrm>
          </p:grpSpPr>
          <p:sp>
            <p:nvSpPr>
              <p:cNvPr id="112" name="Rectangle 64"/>
              <p:cNvSpPr>
                <a:spLocks noChangeArrowheads="1"/>
              </p:cNvSpPr>
              <p:nvPr/>
            </p:nvSpPr>
            <p:spPr bwMode="auto">
              <a:xfrm>
                <a:off x="1212" y="3648"/>
                <a:ext cx="1060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 sz="2200" b="0"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cs-CZ" sz="2200" b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GB" sz="2200" b="0">
                    <a:latin typeface="Times New Roman" pitchFamily="18" charset="0"/>
                    <a:cs typeface="Times New Roman" pitchFamily="18" charset="0"/>
                  </a:rPr>
                  <a:t>25-1</a:t>
                </a:r>
                <a:r>
                  <a:rPr lang="cs-CZ" sz="2200" b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GB" sz="2200" b="0">
                    <a:latin typeface="Times New Roman" pitchFamily="18" charset="0"/>
                    <a:cs typeface="Times New Roman" pitchFamily="18" charset="0"/>
                  </a:rPr>
                  <a:t>11</a:t>
                </a:r>
              </a:p>
              <a:p>
                <a:pPr eaLnBrk="0" hangingPunct="0"/>
                <a:endParaRPr lang="en-GB" sz="2200" b="0">
                  <a:latin typeface="Times New Roman" pitchFamily="18" charset="0"/>
                </a:endParaRPr>
              </a:p>
            </p:txBody>
          </p:sp>
          <p:sp>
            <p:nvSpPr>
              <p:cNvPr id="113" name="Rectangle 65"/>
              <p:cNvSpPr>
                <a:spLocks noChangeArrowheads="1"/>
              </p:cNvSpPr>
              <p:nvPr/>
            </p:nvSpPr>
            <p:spPr bwMode="auto">
              <a:xfrm>
                <a:off x="1184" y="3648"/>
                <a:ext cx="1116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00" name="Group 66"/>
            <p:cNvGrpSpPr>
              <a:grpSpLocks/>
            </p:cNvGrpSpPr>
            <p:nvPr/>
          </p:nvGrpSpPr>
          <p:grpSpPr bwMode="auto">
            <a:xfrm>
              <a:off x="0" y="4032"/>
              <a:ext cx="1184" cy="384"/>
              <a:chOff x="0" y="4032"/>
              <a:chExt cx="1184" cy="384"/>
            </a:xfrm>
          </p:grpSpPr>
          <p:sp>
            <p:nvSpPr>
              <p:cNvPr id="110" name="Rectangle 67"/>
              <p:cNvSpPr>
                <a:spLocks noChangeArrowheads="1"/>
              </p:cNvSpPr>
              <p:nvPr/>
            </p:nvSpPr>
            <p:spPr bwMode="auto">
              <a:xfrm>
                <a:off x="28" y="4032"/>
                <a:ext cx="1128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 sz="2200" b="0">
                    <a:latin typeface="Times New Roman" pitchFamily="18" charset="0"/>
                    <a:cs typeface="Times New Roman" pitchFamily="18" charset="0"/>
                  </a:rPr>
                  <a:t>Individual PCBs typical values</a:t>
                </a:r>
              </a:p>
              <a:p>
                <a:pPr eaLnBrk="0" hangingPunct="0"/>
                <a:endParaRPr lang="en-GB" sz="2200" b="0">
                  <a:latin typeface="Times New Roman" pitchFamily="18" charset="0"/>
                </a:endParaRPr>
              </a:p>
            </p:txBody>
          </p:sp>
          <p:sp>
            <p:nvSpPr>
              <p:cNvPr id="111" name="Rectangle 68"/>
              <p:cNvSpPr>
                <a:spLocks noChangeArrowheads="1"/>
              </p:cNvSpPr>
              <p:nvPr/>
            </p:nvSpPr>
            <p:spPr bwMode="auto">
              <a:xfrm>
                <a:off x="0" y="4032"/>
                <a:ext cx="1184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01" name="Group 69"/>
            <p:cNvGrpSpPr>
              <a:grpSpLocks/>
            </p:cNvGrpSpPr>
            <p:nvPr/>
          </p:nvGrpSpPr>
          <p:grpSpPr bwMode="auto">
            <a:xfrm>
              <a:off x="1184" y="4032"/>
              <a:ext cx="1116" cy="384"/>
              <a:chOff x="1184" y="4032"/>
              <a:chExt cx="1116" cy="384"/>
            </a:xfrm>
          </p:grpSpPr>
          <p:sp>
            <p:nvSpPr>
              <p:cNvPr id="108" name="Rectangle 70"/>
              <p:cNvSpPr>
                <a:spLocks noChangeArrowheads="1"/>
              </p:cNvSpPr>
              <p:nvPr/>
            </p:nvSpPr>
            <p:spPr bwMode="auto">
              <a:xfrm>
                <a:off x="1212" y="4032"/>
                <a:ext cx="1060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 sz="2200" b="0" dirty="0">
                    <a:latin typeface="Times New Roman" pitchFamily="18" charset="0"/>
                    <a:cs typeface="Times New Roman" pitchFamily="18" charset="0"/>
                  </a:rPr>
                  <a:t>64 - 87</a:t>
                </a:r>
                <a:endParaRPr lang="en-GB" sz="2200" b="0" dirty="0">
                  <a:latin typeface="Times New Roman" pitchFamily="18" charset="0"/>
                </a:endParaRPr>
              </a:p>
            </p:txBody>
          </p:sp>
          <p:sp>
            <p:nvSpPr>
              <p:cNvPr id="109" name="Rectangle 71"/>
              <p:cNvSpPr>
                <a:spLocks noChangeArrowheads="1"/>
              </p:cNvSpPr>
              <p:nvPr/>
            </p:nvSpPr>
            <p:spPr bwMode="auto">
              <a:xfrm>
                <a:off x="1184" y="4032"/>
                <a:ext cx="1116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02" name="Group 72"/>
            <p:cNvGrpSpPr>
              <a:grpSpLocks/>
            </p:cNvGrpSpPr>
            <p:nvPr/>
          </p:nvGrpSpPr>
          <p:grpSpPr bwMode="auto">
            <a:xfrm>
              <a:off x="0" y="4416"/>
              <a:ext cx="1184" cy="384"/>
              <a:chOff x="0" y="4416"/>
              <a:chExt cx="1184" cy="384"/>
            </a:xfrm>
          </p:grpSpPr>
          <p:sp>
            <p:nvSpPr>
              <p:cNvPr id="106" name="Rectangle 73"/>
              <p:cNvSpPr>
                <a:spLocks noChangeArrowheads="1"/>
              </p:cNvSpPr>
              <p:nvPr/>
            </p:nvSpPr>
            <p:spPr bwMode="auto">
              <a:xfrm>
                <a:off x="28" y="4416"/>
                <a:ext cx="1128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 sz="2200" b="0" i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tris</a:t>
                </a:r>
                <a:r>
                  <a:rPr lang="en-GB" sz="2200" b="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-(4-chlorophenyl)-methanol</a:t>
                </a:r>
              </a:p>
              <a:p>
                <a:pPr eaLnBrk="0" hangingPunct="0"/>
                <a:endParaRPr lang="en-GB" sz="2200" b="0" dirty="0">
                  <a:latin typeface="Times New Roman" pitchFamily="18" charset="0"/>
                </a:endParaRPr>
              </a:p>
            </p:txBody>
          </p:sp>
          <p:sp>
            <p:nvSpPr>
              <p:cNvPr id="107" name="Rectangle 74"/>
              <p:cNvSpPr>
                <a:spLocks noChangeArrowheads="1"/>
              </p:cNvSpPr>
              <p:nvPr/>
            </p:nvSpPr>
            <p:spPr bwMode="auto">
              <a:xfrm>
                <a:off x="0" y="4416"/>
                <a:ext cx="1184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03" name="Group 75"/>
            <p:cNvGrpSpPr>
              <a:grpSpLocks/>
            </p:cNvGrpSpPr>
            <p:nvPr/>
          </p:nvGrpSpPr>
          <p:grpSpPr bwMode="auto">
            <a:xfrm>
              <a:off x="1184" y="4416"/>
              <a:ext cx="1116" cy="384"/>
              <a:chOff x="1184" y="4416"/>
              <a:chExt cx="1116" cy="384"/>
            </a:xfrm>
          </p:grpSpPr>
          <p:sp>
            <p:nvSpPr>
              <p:cNvPr id="104" name="Rectangle 76"/>
              <p:cNvSpPr>
                <a:spLocks noChangeArrowheads="1"/>
              </p:cNvSpPr>
              <p:nvPr/>
            </p:nvSpPr>
            <p:spPr bwMode="auto">
              <a:xfrm>
                <a:off x="1212" y="4416"/>
                <a:ext cx="1060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cs-CZ" sz="2200" b="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0.2</a:t>
                </a:r>
                <a:endParaRPr lang="en-GB" sz="2200" b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eaLnBrk="0" hangingPunct="0"/>
                <a:endParaRPr lang="en-GB" sz="2200" b="0" dirty="0">
                  <a:latin typeface="Times New Roman" pitchFamily="18" charset="0"/>
                </a:endParaRPr>
              </a:p>
            </p:txBody>
          </p:sp>
          <p:sp>
            <p:nvSpPr>
              <p:cNvPr id="105" name="Rectangle 77"/>
              <p:cNvSpPr>
                <a:spLocks noChangeArrowheads="1"/>
              </p:cNvSpPr>
              <p:nvPr/>
            </p:nvSpPr>
            <p:spPr bwMode="auto">
              <a:xfrm>
                <a:off x="1184" y="4416"/>
                <a:ext cx="1116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Natural </a:t>
            </a:r>
            <a:r>
              <a:rPr lang="en-GB" dirty="0" err="1"/>
              <a:t>ligands</a:t>
            </a:r>
            <a:r>
              <a:rPr lang="en-GB" dirty="0"/>
              <a:t> of NR</a:t>
            </a:r>
          </a:p>
        </p:txBody>
      </p:sp>
      <p:pic>
        <p:nvPicPr>
          <p:cNvPr id="819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75856" y="4163199"/>
            <a:ext cx="5698976" cy="2694801"/>
          </a:xfrm>
          <a:noFill/>
        </p:spPr>
      </p:pic>
      <p:sp>
        <p:nvSpPr>
          <p:cNvPr id="819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6503" y="980728"/>
            <a:ext cx="8135937" cy="3096344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GB" sz="2000" b="1" dirty="0"/>
              <a:t>S</a:t>
            </a:r>
            <a:r>
              <a:rPr lang="tr-TR" sz="2000" b="1" dirty="0"/>
              <a:t>mall, lipid-soluble </a:t>
            </a:r>
            <a:r>
              <a:rPr lang="cs-CZ" sz="2000" b="1" dirty="0" err="1"/>
              <a:t>molecules</a:t>
            </a:r>
            <a:endParaRPr lang="tr-TR" sz="2000" dirty="0"/>
          </a:p>
          <a:p>
            <a:pPr lvl="1" eaLnBrk="1" hangingPunct="1"/>
            <a:r>
              <a:rPr lang="en-GB" sz="1600" dirty="0"/>
              <a:t>D</a:t>
            </a:r>
            <a:r>
              <a:rPr lang="tr-TR" sz="1600" dirty="0"/>
              <a:t>iffuse through plasma and nuclear membranes and interact directly with the transcription factors they control.</a:t>
            </a:r>
            <a:br>
              <a:rPr lang="cs-CZ" sz="1600" dirty="0"/>
            </a:br>
            <a:endParaRPr lang="cs-CZ" sz="1600" dirty="0"/>
          </a:p>
          <a:p>
            <a:pPr lvl="1" eaLnBrk="1" hangingPunct="1"/>
            <a:r>
              <a:rPr lang="en-GB" sz="1600" b="1" dirty="0">
                <a:solidFill>
                  <a:schemeClr val="tx2"/>
                </a:solidFill>
              </a:rPr>
              <a:t>STEROID HORMONES:</a:t>
            </a:r>
          </a:p>
          <a:p>
            <a:pPr lvl="2" eaLnBrk="1" hangingPunct="1"/>
            <a:r>
              <a:rPr lang="en-GB" sz="1200" dirty="0"/>
              <a:t>sex steroids (</a:t>
            </a:r>
            <a:r>
              <a:rPr lang="en-GB" sz="1200" dirty="0" err="1"/>
              <a:t>estrogen</a:t>
            </a:r>
            <a:r>
              <a:rPr lang="en-GB" sz="1200" dirty="0"/>
              <a:t>, progesterone, testosterone)</a:t>
            </a:r>
          </a:p>
          <a:p>
            <a:pPr lvl="2" eaLnBrk="1" hangingPunct="1"/>
            <a:r>
              <a:rPr lang="en-GB" sz="1200" dirty="0"/>
              <a:t>corticosteroids  (</a:t>
            </a:r>
            <a:r>
              <a:rPr lang="en-GB" sz="1200" dirty="0" err="1"/>
              <a:t>glucocorticoids</a:t>
            </a:r>
            <a:r>
              <a:rPr lang="en-GB" sz="1200" dirty="0"/>
              <a:t> and </a:t>
            </a:r>
            <a:r>
              <a:rPr lang="en-GB" sz="1200" dirty="0" err="1"/>
              <a:t>mineralcorticoids</a:t>
            </a:r>
            <a:r>
              <a:rPr lang="en-GB" sz="1200" dirty="0"/>
              <a:t>)</a:t>
            </a:r>
            <a:br>
              <a:rPr lang="cs-CZ" sz="1200" dirty="0"/>
            </a:br>
            <a:endParaRPr lang="en-GB" sz="1200" dirty="0"/>
          </a:p>
          <a:p>
            <a:pPr lvl="1" eaLnBrk="1" hangingPunct="1"/>
            <a:r>
              <a:rPr lang="en-GB" sz="1600" b="1" dirty="0">
                <a:solidFill>
                  <a:schemeClr val="tx2"/>
                </a:solidFill>
              </a:rPr>
              <a:t>OTHER HORMONES and </a:t>
            </a:r>
            <a:r>
              <a:rPr lang="en-GB" sz="1600" b="1" dirty="0" err="1">
                <a:solidFill>
                  <a:schemeClr val="tx2"/>
                </a:solidFill>
              </a:rPr>
              <a:t>ligands</a:t>
            </a:r>
            <a:br>
              <a:rPr lang="en-GB" sz="1200" b="1" dirty="0">
                <a:solidFill>
                  <a:schemeClr val="tx2"/>
                </a:solidFill>
              </a:rPr>
            </a:br>
            <a:r>
              <a:rPr lang="en-GB" sz="1200" dirty="0"/>
              <a:t>Thyroid hormone, vitamin D3, retinoic acid, </a:t>
            </a:r>
            <a:r>
              <a:rPr lang="en-GB" sz="1200" dirty="0" err="1"/>
              <a:t>ligands</a:t>
            </a:r>
            <a:r>
              <a:rPr lang="en-GB" sz="1200" dirty="0"/>
              <a:t> of </a:t>
            </a:r>
            <a:r>
              <a:rPr lang="en-GB" sz="1200" dirty="0" err="1"/>
              <a:t>AhR</a:t>
            </a:r>
            <a:br>
              <a:rPr lang="cs-CZ" sz="1200" dirty="0"/>
            </a:br>
            <a:endParaRPr lang="cs-CZ" sz="1200" dirty="0"/>
          </a:p>
          <a:p>
            <a:pPr lvl="1" eaLnBrk="1" hangingPunct="1"/>
            <a:r>
              <a:rPr lang="cs-CZ" sz="1600" b="1" dirty="0" err="1">
                <a:solidFill>
                  <a:schemeClr val="tx2"/>
                </a:solidFill>
              </a:rPr>
              <a:t>Small</a:t>
            </a:r>
            <a:r>
              <a:rPr lang="cs-CZ" sz="1600" b="1" dirty="0">
                <a:solidFill>
                  <a:schemeClr val="tx2"/>
                </a:solidFill>
              </a:rPr>
              <a:t> </a:t>
            </a:r>
            <a:r>
              <a:rPr lang="cs-CZ" sz="1600" b="1" dirty="0" err="1">
                <a:solidFill>
                  <a:schemeClr val="tx2"/>
                </a:solidFill>
              </a:rPr>
              <a:t>molecules</a:t>
            </a:r>
            <a:r>
              <a:rPr lang="cs-CZ" sz="1600" b="1" dirty="0">
                <a:solidFill>
                  <a:schemeClr val="tx2"/>
                </a:solidFill>
              </a:rPr>
              <a:t> - </a:t>
            </a:r>
            <a:r>
              <a:rPr lang="cs-CZ" sz="1600" b="1" dirty="0" err="1">
                <a:solidFill>
                  <a:schemeClr val="tx2"/>
                </a:solidFill>
              </a:rPr>
              <a:t>gases</a:t>
            </a:r>
            <a:br>
              <a:rPr lang="en-GB" sz="1200" dirty="0"/>
            </a:br>
            <a:r>
              <a:rPr lang="cs-CZ" sz="1200" dirty="0" err="1"/>
              <a:t>e.g</a:t>
            </a:r>
            <a:r>
              <a:rPr lang="cs-CZ" sz="1200" dirty="0"/>
              <a:t>. NO (</a:t>
            </a:r>
            <a:r>
              <a:rPr lang="cs-CZ" sz="1200" dirty="0" err="1"/>
              <a:t>signaling</a:t>
            </a:r>
            <a:r>
              <a:rPr lang="cs-CZ" sz="1200" dirty="0"/>
              <a:t> </a:t>
            </a:r>
            <a:r>
              <a:rPr lang="cs-CZ" sz="1200" dirty="0" err="1"/>
              <a:t>for</a:t>
            </a:r>
            <a:r>
              <a:rPr lang="cs-CZ" sz="1200" dirty="0"/>
              <a:t> </a:t>
            </a:r>
            <a:r>
              <a:rPr lang="cs-CZ" sz="1200" dirty="0" err="1"/>
              <a:t>immune</a:t>
            </a:r>
            <a:r>
              <a:rPr lang="cs-CZ" sz="1200" dirty="0"/>
              <a:t> </a:t>
            </a:r>
            <a:r>
              <a:rPr lang="cs-CZ" sz="1200" dirty="0" err="1"/>
              <a:t>reactions</a:t>
            </a:r>
            <a:r>
              <a:rPr lang="cs-CZ" sz="1200" dirty="0"/>
              <a:t>)</a:t>
            </a:r>
            <a:endParaRPr lang="en-GB" sz="1200" dirty="0"/>
          </a:p>
          <a:p>
            <a:pPr eaLnBrk="1" hangingPunct="1"/>
            <a:endParaRPr lang="en-GB" sz="2000" dirty="0"/>
          </a:p>
          <a:p>
            <a:pPr eaLnBrk="1" hangingPunct="1"/>
            <a:endParaRPr lang="en-US" sz="20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err="1">
                <a:solidFill>
                  <a:schemeClr val="tx1"/>
                </a:solidFill>
              </a:rPr>
              <a:t>Antiandrogenic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compound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r>
              <a:rPr lang="en-GB" b="1" dirty="0" err="1">
                <a:solidFill>
                  <a:srgbClr val="00B050"/>
                </a:solidFill>
              </a:rPr>
              <a:t>tris</a:t>
            </a:r>
            <a:r>
              <a:rPr lang="en-GB" b="1" dirty="0">
                <a:solidFill>
                  <a:srgbClr val="00B050"/>
                </a:solidFill>
              </a:rPr>
              <a:t>-(4-chlorophenyl)-methanol</a:t>
            </a:r>
          </a:p>
          <a:p>
            <a:pPr lvl="1"/>
            <a:r>
              <a:rPr lang="en-GB" dirty="0"/>
              <a:t>Ubiquitous contaminant of uncertain origin</a:t>
            </a:r>
          </a:p>
          <a:p>
            <a:pPr lvl="1"/>
            <a:r>
              <a:rPr lang="en-GB" dirty="0"/>
              <a:t>Probable metabolite of DDT-mixture</a:t>
            </a:r>
            <a:r>
              <a:rPr lang="cs-CZ" dirty="0"/>
              <a:t>s</a:t>
            </a:r>
            <a:endParaRPr lang="en-GB" dirty="0"/>
          </a:p>
          <a:p>
            <a:pPr lvl="1"/>
            <a:r>
              <a:rPr lang="en-GB" dirty="0"/>
              <a:t>Levels in human blood serum </a:t>
            </a:r>
            <a:r>
              <a:rPr lang="en-GB" dirty="0" err="1"/>
              <a:t>cca</a:t>
            </a:r>
            <a:r>
              <a:rPr lang="en-GB" dirty="0"/>
              <a:t>. 50nM</a:t>
            </a:r>
          </a:p>
          <a:p>
            <a:pPr lvl="1"/>
            <a:r>
              <a:rPr lang="en-GB" dirty="0" err="1"/>
              <a:t>antiAR</a:t>
            </a:r>
            <a:r>
              <a:rPr lang="en-GB" dirty="0"/>
              <a:t> potency - EC50 – </a:t>
            </a:r>
            <a:r>
              <a:rPr lang="en-GB" dirty="0" err="1"/>
              <a:t>cca</a:t>
            </a:r>
            <a:r>
              <a:rPr lang="en-GB" dirty="0"/>
              <a:t>. 200nM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-1422400" y="841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221088"/>
            <a:ext cx="2878336" cy="224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i="1" dirty="0">
                <a:solidFill>
                  <a:schemeClr val="tx1"/>
                </a:solidFill>
              </a:rPr>
              <a:t>(</a:t>
            </a:r>
            <a:r>
              <a:rPr lang="cs-CZ" i="1" dirty="0" err="1">
                <a:solidFill>
                  <a:schemeClr val="tx1"/>
                </a:solidFill>
              </a:rPr>
              <a:t>A</a:t>
            </a:r>
            <a:r>
              <a:rPr lang="cs-CZ" dirty="0" err="1">
                <a:solidFill>
                  <a:schemeClr val="tx1"/>
                </a:solidFill>
              </a:rPr>
              <a:t>nti</a:t>
            </a:r>
            <a:r>
              <a:rPr lang="cs-CZ" dirty="0">
                <a:solidFill>
                  <a:schemeClr val="tx1"/>
                </a:solidFill>
              </a:rPr>
              <a:t>)</a:t>
            </a:r>
            <a:r>
              <a:rPr lang="cs-CZ" dirty="0" err="1">
                <a:solidFill>
                  <a:schemeClr val="tx1"/>
                </a:solidFill>
              </a:rPr>
              <a:t>androgenicity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assessment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23528" y="1124744"/>
            <a:ext cx="8229600" cy="5040560"/>
          </a:xfrm>
        </p:spPr>
        <p:txBody>
          <a:bodyPr>
            <a:normAutofit fontScale="62500" lnSpcReduction="20000"/>
          </a:bodyPr>
          <a:lstStyle/>
          <a:p>
            <a:r>
              <a:rPr lang="en-GB" b="1" dirty="0"/>
              <a:t>In vivo Hershberger assay </a:t>
            </a:r>
          </a:p>
          <a:p>
            <a:pPr lvl="1"/>
            <a:r>
              <a:rPr lang="en-GB" dirty="0"/>
              <a:t>castrated rats treated with examined substance</a:t>
            </a:r>
          </a:p>
          <a:p>
            <a:pPr lvl="1"/>
            <a:r>
              <a:rPr lang="en-GB" dirty="0"/>
              <a:t>Endpoint – after 4-7 days – seminal vesicles and ventral prostate weight</a:t>
            </a:r>
          </a:p>
          <a:p>
            <a:r>
              <a:rPr lang="en-GB" b="1" dirty="0"/>
              <a:t>In vivo measurement of testosterone blood levels</a:t>
            </a:r>
          </a:p>
          <a:p>
            <a:endParaRPr lang="en-GB" dirty="0"/>
          </a:p>
          <a:p>
            <a:r>
              <a:rPr lang="en-GB" b="1" dirty="0"/>
              <a:t>In vitro cell proliferation assays </a:t>
            </a:r>
          </a:p>
          <a:p>
            <a:pPr lvl="1"/>
            <a:r>
              <a:rPr lang="en-GB" dirty="0"/>
              <a:t>cells with androgen-dependent growth: mammary carcinoma cell lines</a:t>
            </a:r>
          </a:p>
          <a:p>
            <a:pPr lvl="1"/>
            <a:r>
              <a:rPr lang="en-GB" dirty="0"/>
              <a:t>prostatic carcinoma cell lines</a:t>
            </a:r>
          </a:p>
          <a:p>
            <a:pPr lvl="1"/>
            <a:endParaRPr lang="en-GB" dirty="0"/>
          </a:p>
          <a:p>
            <a:r>
              <a:rPr lang="en-GB" b="1" dirty="0"/>
              <a:t>Receptor-reporter assays</a:t>
            </a:r>
          </a:p>
          <a:p>
            <a:pPr lvl="1"/>
            <a:r>
              <a:rPr lang="en-GB" dirty="0"/>
              <a:t>Gene for </a:t>
            </a:r>
            <a:r>
              <a:rPr lang="en-GB" dirty="0" err="1"/>
              <a:t>luciferase</a:t>
            </a:r>
            <a:r>
              <a:rPr lang="en-GB" dirty="0"/>
              <a:t> (or GFP) under control of AR</a:t>
            </a:r>
          </a:p>
          <a:p>
            <a:pPr lvl="2"/>
            <a:r>
              <a:rPr lang="en-GB" dirty="0"/>
              <a:t>AR-CALUX (human breast carcinoma T47D)</a:t>
            </a:r>
          </a:p>
          <a:p>
            <a:pPr lvl="2"/>
            <a:r>
              <a:rPr lang="en-GB" dirty="0"/>
              <a:t>PALM (human prostatic carcinoma PC-3)</a:t>
            </a:r>
          </a:p>
          <a:p>
            <a:pPr lvl="2"/>
            <a:r>
              <a:rPr lang="en-GB" dirty="0"/>
              <a:t>CHO515 (Chinese hamster ovary CHO)</a:t>
            </a:r>
          </a:p>
          <a:p>
            <a:pPr lvl="1"/>
            <a:r>
              <a:rPr lang="en-GB" dirty="0"/>
              <a:t>Yeast </a:t>
            </a:r>
            <a:r>
              <a:rPr lang="en-GB" dirty="0" err="1"/>
              <a:t>transfected</a:t>
            </a:r>
            <a:r>
              <a:rPr lang="en-GB" dirty="0"/>
              <a:t> cells</a:t>
            </a:r>
          </a:p>
          <a:p>
            <a:pPr lvl="2"/>
            <a:r>
              <a:rPr lang="en-GB" dirty="0"/>
              <a:t>beta-</a:t>
            </a:r>
            <a:r>
              <a:rPr lang="en-GB" dirty="0" err="1"/>
              <a:t>galactosidase</a:t>
            </a:r>
            <a:r>
              <a:rPr lang="en-GB" dirty="0"/>
              <a:t> reporter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-993775" y="205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eaLnBrk="1" hangingPunct="1"/>
            <a:r>
              <a:rPr lang="en-GB" sz="3200">
                <a:solidFill>
                  <a:schemeClr val="tx1"/>
                </a:solidFill>
              </a:rPr>
              <a:t>THYROID SIGNALLING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1157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604312"/>
            <a:ext cx="4208756" cy="497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180975" y="2198688"/>
            <a:ext cx="9144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81013" indent="-481013">
              <a:spcBef>
                <a:spcPct val="20000"/>
              </a:spcBef>
            </a:pPr>
            <a:endParaRPr lang="en-US" sz="2000" b="0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39941" name="Picture 6" descr="hypoTHYROID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652715"/>
            <a:ext cx="1403350" cy="1233487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39942" name="Picture 7" descr="hyperthyroi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4662260"/>
            <a:ext cx="1184275" cy="1368425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39943" name="Text Box 8"/>
          <p:cNvSpPr txBox="1">
            <a:spLocks noChangeArrowheads="1"/>
          </p:cNvSpPr>
          <p:nvPr/>
        </p:nvSpPr>
        <p:spPr bwMode="auto">
          <a:xfrm>
            <a:off x="323528" y="5852785"/>
            <a:ext cx="3657600" cy="375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87350" indent="-387350" defTabSz="280988">
              <a:lnSpc>
                <a:spcPct val="150000"/>
              </a:lnSpc>
              <a:spcBef>
                <a:spcPct val="50000"/>
              </a:spcBef>
            </a:pPr>
            <a:r>
              <a:rPr lang="cs-CZ" sz="1400" b="0" dirty="0">
                <a:latin typeface="+mj-lt"/>
              </a:rPr>
              <a:t>HYPOTHYROIDISM</a:t>
            </a:r>
            <a:endParaRPr lang="cs-CZ" sz="1050" b="0" dirty="0">
              <a:latin typeface="+mj-lt"/>
            </a:endParaRPr>
          </a:p>
        </p:txBody>
      </p:sp>
      <p:sp>
        <p:nvSpPr>
          <p:cNvPr id="39944" name="Text Box 9"/>
          <p:cNvSpPr txBox="1">
            <a:spLocks noChangeArrowheads="1"/>
          </p:cNvSpPr>
          <p:nvPr/>
        </p:nvSpPr>
        <p:spPr bwMode="auto">
          <a:xfrm>
            <a:off x="2483768" y="5933768"/>
            <a:ext cx="3657600" cy="375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87350" indent="-387350" defTabSz="280988">
              <a:lnSpc>
                <a:spcPct val="150000"/>
              </a:lnSpc>
              <a:spcBef>
                <a:spcPct val="50000"/>
              </a:spcBef>
            </a:pPr>
            <a:r>
              <a:rPr lang="cs-CZ" sz="1400" b="0" dirty="0">
                <a:latin typeface="+mj-lt"/>
              </a:rPr>
              <a:t>HYPERTHYROIDISM</a:t>
            </a:r>
            <a:endParaRPr lang="cs-CZ" sz="1050" b="0" dirty="0">
              <a:latin typeface="+mj-lt"/>
            </a:endParaRPr>
          </a:p>
        </p:txBody>
      </p:sp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>
          <a:xfrm>
            <a:off x="323528" y="1052736"/>
            <a:ext cx="8291264" cy="2520279"/>
          </a:xfrm>
        </p:spPr>
        <p:txBody>
          <a:bodyPr>
            <a:normAutofit fontScale="55000" lnSpcReduction="20000"/>
          </a:bodyPr>
          <a:lstStyle/>
          <a:p>
            <a:r>
              <a:rPr lang="en-GB" dirty="0"/>
              <a:t>Crucial roles in metabolism, development and maturation</a:t>
            </a:r>
          </a:p>
          <a:p>
            <a:pPr lvl="1"/>
            <a:r>
              <a:rPr lang="en-GB" dirty="0"/>
              <a:t>Regulation of metabolism</a:t>
            </a:r>
          </a:p>
          <a:p>
            <a:pPr lvl="2"/>
            <a:r>
              <a:rPr lang="en-GB" dirty="0"/>
              <a:t>increasing oxygen consumption</a:t>
            </a:r>
          </a:p>
          <a:p>
            <a:pPr lvl="2"/>
            <a:r>
              <a:rPr lang="en-GB" dirty="0"/>
              <a:t>modulating levels of other hormones (insulin, glucagon, </a:t>
            </a:r>
            <a:r>
              <a:rPr lang="en-GB" dirty="0" err="1"/>
              <a:t>somatotropin</a:t>
            </a:r>
            <a:r>
              <a:rPr lang="en-GB" dirty="0"/>
              <a:t>, adrenalin)</a:t>
            </a:r>
          </a:p>
          <a:p>
            <a:pPr lvl="1"/>
            <a:r>
              <a:rPr lang="en-GB" dirty="0"/>
              <a:t>Important in cell </a:t>
            </a:r>
            <a:r>
              <a:rPr lang="en-GB" dirty="0" err="1"/>
              <a:t>differenciation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Crucial role in development of CNS, gonads and bones </a:t>
            </a:r>
          </a:p>
          <a:p>
            <a:pPr lvl="1"/>
            <a:endParaRPr lang="en-GB" dirty="0"/>
          </a:p>
          <a:p>
            <a:r>
              <a:rPr lang="en-GB" dirty="0"/>
              <a:t>EDC compounds interfering with thyroid signalling</a:t>
            </a:r>
          </a:p>
          <a:p>
            <a:pPr lvl="1">
              <a:buNone/>
            </a:pPr>
            <a:r>
              <a:rPr lang="en-GB" b="1" dirty="0">
                <a:solidFill>
                  <a:schemeClr val="tx2"/>
                </a:solidFill>
              </a:rPr>
              <a:t>“GOITROGENS”</a:t>
            </a:r>
          </a:p>
          <a:p>
            <a:r>
              <a:rPr lang="en-GB" dirty="0"/>
              <a:t>Many food (vegetables) contain </a:t>
            </a:r>
            <a:r>
              <a:rPr lang="en-GB" dirty="0" err="1"/>
              <a:t>goitrogens</a:t>
            </a:r>
            <a:endParaRPr lang="en-GB" b="1" dirty="0">
              <a:solidFill>
                <a:schemeClr val="tx2"/>
              </a:solidFill>
            </a:endParaRPr>
          </a:p>
        </p:txBody>
      </p:sp>
      <p:pic>
        <p:nvPicPr>
          <p:cNvPr id="113666" name="Picture 2" descr="http://jeevalifestyle.com/wp-content/uploads/2013/11/Goitrogen-Foo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737148"/>
            <a:ext cx="4003900" cy="3004220"/>
          </a:xfrm>
          <a:prstGeom prst="rect">
            <a:avLst/>
          </a:prstGeom>
          <a:noFill/>
        </p:spPr>
      </p:pic>
      <p:sp>
        <p:nvSpPr>
          <p:cNvPr id="12" name="Nadpis 8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Thyroid hormones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Thyroid hormones</a:t>
            </a: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lum contrast="-40000"/>
          </a:blip>
          <a:srcRect/>
          <a:stretch>
            <a:fillRect/>
          </a:stretch>
        </p:blipFill>
        <p:spPr bwMode="auto">
          <a:xfrm>
            <a:off x="2915816" y="3304431"/>
            <a:ext cx="5813425" cy="34369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179512" y="5229200"/>
            <a:ext cx="38885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0" dirty="0">
                <a:latin typeface="+mj-lt"/>
              </a:rPr>
              <a:t> T4 – </a:t>
            </a:r>
            <a:r>
              <a:rPr lang="cs-CZ" b="0" dirty="0" err="1">
                <a:latin typeface="+mj-lt"/>
              </a:rPr>
              <a:t>prohormone</a:t>
            </a:r>
            <a:endParaRPr lang="cs-CZ" b="0" dirty="0">
              <a:latin typeface="+mj-lt"/>
            </a:endParaRPr>
          </a:p>
          <a:p>
            <a:r>
              <a:rPr lang="cs-CZ" b="0" dirty="0">
                <a:latin typeface="+mj-lt"/>
              </a:rPr>
              <a:t> 5´-</a:t>
            </a:r>
            <a:r>
              <a:rPr lang="cs-CZ" b="0" dirty="0" err="1">
                <a:latin typeface="+mj-lt"/>
              </a:rPr>
              <a:t>deiodination</a:t>
            </a:r>
            <a:r>
              <a:rPr lang="cs-CZ" b="0" dirty="0">
                <a:latin typeface="+mj-lt"/>
              </a:rPr>
              <a:t> </a:t>
            </a:r>
            <a:r>
              <a:rPr lang="en-GB" b="0" dirty="0">
                <a:latin typeface="+mj-lt"/>
                <a:sym typeface="Wingdings" pitchFamily="2" charset="2"/>
              </a:rPr>
              <a:t> </a:t>
            </a:r>
            <a:r>
              <a:rPr lang="cs-CZ" b="0" dirty="0" err="1">
                <a:latin typeface="+mj-lt"/>
              </a:rPr>
              <a:t>active</a:t>
            </a:r>
            <a:r>
              <a:rPr lang="cs-CZ" b="0" dirty="0">
                <a:latin typeface="+mj-lt"/>
              </a:rPr>
              <a:t> </a:t>
            </a:r>
            <a:r>
              <a:rPr lang="cs-CZ" b="0" dirty="0" err="1">
                <a:latin typeface="+mj-lt"/>
              </a:rPr>
              <a:t>form</a:t>
            </a:r>
            <a:r>
              <a:rPr lang="cs-CZ" b="0" dirty="0">
                <a:latin typeface="+mj-lt"/>
              </a:rPr>
              <a:t>, T3</a:t>
            </a: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539552" y="1268760"/>
            <a:ext cx="26629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+mj-lt"/>
              </a:rPr>
              <a:t>Thyroxine</a:t>
            </a:r>
            <a:r>
              <a:rPr lang="en-US" sz="2800" b="1" dirty="0">
                <a:latin typeface="+mj-lt"/>
              </a:rPr>
              <a:t> (T4)</a:t>
            </a:r>
            <a:endParaRPr lang="cs-CZ" sz="2800" b="1" dirty="0">
              <a:latin typeface="+mj-lt"/>
            </a:endParaRP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468313" y="1989138"/>
            <a:ext cx="457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0" dirty="0">
                <a:latin typeface="+mj-lt"/>
              </a:rPr>
              <a:t>Also called </a:t>
            </a:r>
            <a:r>
              <a:rPr lang="en-US" sz="2400" b="0" dirty="0" err="1">
                <a:latin typeface="+mj-lt"/>
              </a:rPr>
              <a:t>tetraiodothyronine</a:t>
            </a:r>
            <a:endParaRPr lang="en-US" sz="2400" b="0" dirty="0">
              <a:latin typeface="+mj-lt"/>
            </a:endParaRPr>
          </a:p>
          <a:p>
            <a:r>
              <a:rPr lang="en-US" sz="2400" b="0" dirty="0">
                <a:latin typeface="+mj-lt"/>
              </a:rPr>
              <a:t>Contains 4 iodide ions</a:t>
            </a:r>
            <a:endParaRPr lang="cs-CZ" sz="2400" b="0" dirty="0">
              <a:latin typeface="+mj-lt"/>
            </a:endParaRPr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5219700" y="1219200"/>
            <a:ext cx="37796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+mj-lt"/>
              </a:rPr>
              <a:t>Triiodothyronine</a:t>
            </a:r>
            <a:r>
              <a:rPr lang="en-US" sz="2800" b="1" dirty="0">
                <a:latin typeface="+mj-lt"/>
              </a:rPr>
              <a:t> (T3)</a:t>
            </a:r>
            <a:endParaRPr lang="cs-CZ" sz="2800" b="1" dirty="0">
              <a:latin typeface="+mj-lt"/>
            </a:endParaRPr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5219700" y="1773238"/>
            <a:ext cx="3313728" cy="1717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 dirty="0">
                <a:latin typeface="+mj-lt"/>
              </a:rPr>
              <a:t>Contains 3 iodide ions</a:t>
            </a:r>
            <a:endParaRPr lang="cs-CZ" sz="2400" b="0" dirty="0">
              <a:latin typeface="+mj-lt"/>
            </a:endParaRPr>
          </a:p>
          <a:p>
            <a:pPr>
              <a:spcBef>
                <a:spcPct val="20000"/>
              </a:spcBef>
              <a:buFontTx/>
              <a:buChar char="-"/>
            </a:pPr>
            <a:r>
              <a:rPr lang="en-US" dirty="0">
                <a:solidFill>
                  <a:schemeClr val="tx2"/>
                </a:solidFill>
                <a:latin typeface="+mj-lt"/>
              </a:rPr>
              <a:t>Most T3 produced </a:t>
            </a:r>
            <a:br>
              <a:rPr lang="cs-CZ" dirty="0">
                <a:solidFill>
                  <a:schemeClr val="tx2"/>
                </a:solidFill>
                <a:latin typeface="+mj-lt"/>
              </a:rPr>
            </a:br>
            <a:r>
              <a:rPr lang="en-US" dirty="0">
                <a:solidFill>
                  <a:schemeClr val="tx2"/>
                </a:solidFill>
                <a:latin typeface="+mj-lt"/>
              </a:rPr>
              <a:t>by </a:t>
            </a:r>
            <a:r>
              <a:rPr lang="en-US" dirty="0" err="1">
                <a:solidFill>
                  <a:schemeClr val="tx2"/>
                </a:solidFill>
                <a:latin typeface="+mj-lt"/>
              </a:rPr>
              <a:t>deiodination</a:t>
            </a:r>
            <a:r>
              <a:rPr lang="en-US" dirty="0">
                <a:solidFill>
                  <a:schemeClr val="tx2"/>
                </a:solidFill>
                <a:latin typeface="+mj-lt"/>
              </a:rPr>
              <a:t> </a:t>
            </a:r>
            <a:br>
              <a:rPr lang="cs-CZ" dirty="0">
                <a:solidFill>
                  <a:schemeClr val="tx2"/>
                </a:solidFill>
                <a:latin typeface="+mj-lt"/>
              </a:rPr>
            </a:br>
            <a:r>
              <a:rPr lang="en-US" dirty="0">
                <a:solidFill>
                  <a:schemeClr val="tx2"/>
                </a:solidFill>
                <a:latin typeface="+mj-lt"/>
              </a:rPr>
              <a:t>in target tissues  (</a:t>
            </a:r>
            <a:r>
              <a:rPr lang="en-US" dirty="0" err="1">
                <a:solidFill>
                  <a:schemeClr val="tx2"/>
                </a:solidFill>
                <a:latin typeface="+mj-lt"/>
              </a:rPr>
              <a:t>deiodinases</a:t>
            </a:r>
            <a:r>
              <a:rPr lang="en-US" u="sng" dirty="0">
                <a:latin typeface="+mj-lt"/>
              </a:rPr>
              <a:t>)</a:t>
            </a:r>
          </a:p>
          <a:p>
            <a:endParaRPr lang="cs-CZ" sz="2400" b="0" dirty="0">
              <a:latin typeface="+mj-lt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solidFill>
                  <a:schemeClr val="tx2"/>
                </a:solidFill>
              </a:rPr>
              <a:t>Disruption</a:t>
            </a:r>
            <a:r>
              <a:rPr lang="cs-CZ" b="1" dirty="0">
                <a:solidFill>
                  <a:schemeClr val="tx2"/>
                </a:solidFill>
              </a:rPr>
              <a:t> of e</a:t>
            </a:r>
            <a:r>
              <a:rPr lang="en-US" b="1" dirty="0" err="1">
                <a:solidFill>
                  <a:schemeClr val="tx2"/>
                </a:solidFill>
              </a:rPr>
              <a:t>nzymes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involved in </a:t>
            </a:r>
            <a:r>
              <a:rPr lang="en-US" dirty="0" err="1">
                <a:solidFill>
                  <a:schemeClr val="tx1"/>
                </a:solidFill>
              </a:rPr>
              <a:t>Th</a:t>
            </a:r>
            <a:r>
              <a:rPr lang="en-GB" dirty="0" err="1">
                <a:solidFill>
                  <a:schemeClr val="tx1"/>
                </a:solidFill>
              </a:rPr>
              <a:t>yroid</a:t>
            </a:r>
            <a:r>
              <a:rPr lang="en-GB" dirty="0">
                <a:solidFill>
                  <a:schemeClr val="tx1"/>
                </a:solidFill>
              </a:rPr>
              <a:t> metabolism</a:t>
            </a: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1066800" y="1371600"/>
            <a:ext cx="640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cs-CZ" sz="3600" b="0">
              <a:latin typeface="Times New Roman" pitchFamily="18" charset="0"/>
            </a:endParaRPr>
          </a:p>
        </p:txBody>
      </p:sp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contrast="-40000"/>
          </a:blip>
          <a:srcRect/>
          <a:stretch>
            <a:fillRect/>
          </a:stretch>
        </p:blipFill>
        <p:spPr bwMode="auto">
          <a:xfrm>
            <a:off x="6948264" y="980728"/>
            <a:ext cx="1440160" cy="1737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7596336" y="1124744"/>
            <a:ext cx="1143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200" b="1" dirty="0">
                <a:latin typeface="+mj-lt"/>
              </a:rPr>
              <a:t>„</a:t>
            </a:r>
            <a:r>
              <a:rPr lang="cs-CZ" sz="1200" b="1" dirty="0" err="1">
                <a:latin typeface="+mj-lt"/>
              </a:rPr>
              <a:t>outer</a:t>
            </a:r>
            <a:r>
              <a:rPr lang="cs-CZ" sz="1200" b="1" dirty="0">
                <a:latin typeface="+mj-lt"/>
              </a:rPr>
              <a:t>“</a:t>
            </a: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6660232" y="2348880"/>
            <a:ext cx="86409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200" b="1" dirty="0">
                <a:latin typeface="+mj-lt"/>
              </a:rPr>
              <a:t>„</a:t>
            </a:r>
            <a:r>
              <a:rPr lang="cs-CZ" sz="1200" b="1" dirty="0" err="1">
                <a:latin typeface="+mj-lt"/>
              </a:rPr>
              <a:t>inner</a:t>
            </a:r>
            <a:r>
              <a:rPr lang="cs-CZ" sz="1200" b="1" dirty="0">
                <a:latin typeface="+mj-lt"/>
              </a:rPr>
              <a:t>“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35496" y="1268760"/>
            <a:ext cx="6192688" cy="4176464"/>
          </a:xfrm>
          <a:noFill/>
        </p:spPr>
        <p:txBody>
          <a:bodyPr>
            <a:normAutofit fontScale="47500" lnSpcReduction="20000"/>
          </a:bodyPr>
          <a:lstStyle/>
          <a:p>
            <a:r>
              <a:rPr lang="en-GB" b="1" dirty="0">
                <a:solidFill>
                  <a:schemeClr val="tx1"/>
                </a:solidFill>
              </a:rPr>
              <a:t>Thyroid </a:t>
            </a:r>
            <a:r>
              <a:rPr lang="en-GB" b="1" dirty="0" err="1">
                <a:solidFill>
                  <a:schemeClr val="tx1"/>
                </a:solidFill>
              </a:rPr>
              <a:t>peroxidases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 iodination of </a:t>
            </a:r>
            <a:r>
              <a:rPr lang="en-GB" dirty="0" err="1">
                <a:solidFill>
                  <a:schemeClr val="tx1"/>
                </a:solidFill>
              </a:rPr>
              <a:t>tyrosyl</a:t>
            </a:r>
            <a:r>
              <a:rPr lang="en-GB" dirty="0">
                <a:solidFill>
                  <a:schemeClr val="tx1"/>
                </a:solidFill>
              </a:rPr>
              <a:t> residues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 coupling of iodinated </a:t>
            </a:r>
            <a:r>
              <a:rPr lang="en-GB" dirty="0" err="1">
                <a:solidFill>
                  <a:schemeClr val="tx1"/>
                </a:solidFill>
              </a:rPr>
              <a:t>tyrosyl</a:t>
            </a:r>
            <a:r>
              <a:rPr lang="en-GB" dirty="0">
                <a:solidFill>
                  <a:schemeClr val="tx1"/>
                </a:solidFill>
              </a:rPr>
              <a:t> residues</a:t>
            </a:r>
          </a:p>
          <a:p>
            <a:pPr lvl="1"/>
            <a:endParaRPr lang="en-GB" dirty="0">
              <a:solidFill>
                <a:schemeClr val="tx1"/>
              </a:solidFill>
            </a:endParaRPr>
          </a:p>
          <a:p>
            <a:r>
              <a:rPr lang="en-GB" b="1" dirty="0">
                <a:solidFill>
                  <a:schemeClr val="tx1"/>
                </a:solidFill>
              </a:rPr>
              <a:t>Thyroid </a:t>
            </a:r>
            <a:r>
              <a:rPr lang="en-GB" b="1" dirty="0" err="1">
                <a:solidFill>
                  <a:schemeClr val="tx1"/>
                </a:solidFill>
              </a:rPr>
              <a:t>deiodinases</a:t>
            </a:r>
            <a:endParaRPr lang="en-GB" b="1" dirty="0">
              <a:solidFill>
                <a:schemeClr val="tx1"/>
              </a:solidFill>
            </a:endParaRPr>
          </a:p>
          <a:p>
            <a:pPr lvl="1"/>
            <a:r>
              <a:rPr lang="en-GB" dirty="0">
                <a:solidFill>
                  <a:schemeClr val="tx1"/>
                </a:solidFill>
              </a:rPr>
              <a:t>D1, D2 - activation of T4 into T3 via </a:t>
            </a:r>
            <a:r>
              <a:rPr lang="en-GB" dirty="0" err="1">
                <a:solidFill>
                  <a:schemeClr val="tx1"/>
                </a:solidFill>
              </a:rPr>
              <a:t>deiodination</a:t>
            </a:r>
            <a:r>
              <a:rPr lang="en-GB" dirty="0">
                <a:solidFill>
                  <a:schemeClr val="tx1"/>
                </a:solidFill>
              </a:rPr>
              <a:t> on „outer“ ring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D3 - deactivation into rT3 via </a:t>
            </a:r>
            <a:r>
              <a:rPr lang="en-GB" dirty="0" err="1">
                <a:solidFill>
                  <a:schemeClr val="tx1"/>
                </a:solidFill>
              </a:rPr>
              <a:t>deiodination</a:t>
            </a:r>
            <a:r>
              <a:rPr lang="en-GB" dirty="0">
                <a:solidFill>
                  <a:schemeClr val="tx1"/>
                </a:solidFill>
              </a:rPr>
              <a:t> on „inner“ ring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b="1" dirty="0">
              <a:solidFill>
                <a:schemeClr val="tx2"/>
              </a:solidFill>
            </a:endParaRPr>
          </a:p>
          <a:p>
            <a:r>
              <a:rPr lang="en-GB" b="1" dirty="0">
                <a:solidFill>
                  <a:schemeClr val="tx2"/>
                </a:solidFill>
              </a:rPr>
              <a:t>Many </a:t>
            </a:r>
            <a:r>
              <a:rPr lang="en-GB" b="1" dirty="0" err="1">
                <a:solidFill>
                  <a:schemeClr val="tx2"/>
                </a:solidFill>
              </a:rPr>
              <a:t>goitrogens</a:t>
            </a:r>
            <a:r>
              <a:rPr lang="en-GB" b="1" dirty="0">
                <a:solidFill>
                  <a:schemeClr val="tx2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affect expression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en-GB" dirty="0">
                <a:solidFill>
                  <a:schemeClr val="tx1"/>
                </a:solidFill>
              </a:rPr>
              <a:t>activities </a:t>
            </a:r>
            <a:r>
              <a:rPr lang="cs-CZ" dirty="0" err="1">
                <a:solidFill>
                  <a:schemeClr val="tx1"/>
                </a:solidFill>
              </a:rPr>
              <a:t>and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outcomes</a:t>
            </a:r>
            <a:r>
              <a:rPr lang="cs-CZ" dirty="0">
                <a:solidFill>
                  <a:schemeClr val="tx1"/>
                </a:solidFill>
              </a:rPr>
              <a:t> 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of these key enzymes</a:t>
            </a:r>
            <a:r>
              <a:rPr lang="cs-CZ" dirty="0">
                <a:solidFill>
                  <a:schemeClr val="tx1"/>
                </a:solidFill>
              </a:rPr>
              <a:t> </a:t>
            </a:r>
            <a:br>
              <a:rPr lang="en-GB" dirty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  <a:p>
            <a:pPr lvl="1"/>
            <a:r>
              <a:rPr lang="en-GB" b="1" dirty="0">
                <a:solidFill>
                  <a:srgbClr val="00B050"/>
                </a:solidFill>
              </a:rPr>
              <a:t>PTU – </a:t>
            </a:r>
            <a:r>
              <a:rPr lang="en-GB" b="1" dirty="0" err="1">
                <a:solidFill>
                  <a:srgbClr val="00B050"/>
                </a:solidFill>
              </a:rPr>
              <a:t>propylthiouracil</a:t>
            </a:r>
            <a:endParaRPr lang="en-GB" b="1" dirty="0">
              <a:solidFill>
                <a:srgbClr val="00B050"/>
              </a:solidFill>
            </a:endParaRPr>
          </a:p>
          <a:p>
            <a:pPr lvl="1">
              <a:buNone/>
            </a:pPr>
            <a:r>
              <a:rPr lang="en-GB" dirty="0">
                <a:solidFill>
                  <a:schemeClr val="tx2"/>
                </a:solidFill>
                <a:sym typeface="Wingdings" pitchFamily="2" charset="2"/>
              </a:rPr>
              <a:t>	</a:t>
            </a:r>
            <a:r>
              <a:rPr lang="en-GB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cs-CZ" dirty="0" err="1">
                <a:solidFill>
                  <a:srgbClr val="FF0000"/>
                </a:solidFill>
              </a:rPr>
              <a:t>effect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deiodinases</a:t>
            </a:r>
            <a:br>
              <a:rPr lang="cs-CZ" dirty="0">
                <a:solidFill>
                  <a:schemeClr val="tx2"/>
                </a:solidFill>
              </a:rPr>
            </a:br>
            <a:endParaRPr lang="cs-CZ" dirty="0">
              <a:solidFill>
                <a:schemeClr val="tx2"/>
              </a:solidFill>
            </a:endParaRPr>
          </a:p>
          <a:p>
            <a:pPr lvl="1">
              <a:buNone/>
            </a:pPr>
            <a:endParaRPr lang="cs-CZ" dirty="0">
              <a:solidFill>
                <a:schemeClr val="tx2"/>
              </a:solidFill>
            </a:endParaRPr>
          </a:p>
          <a:p>
            <a:pPr lvl="1">
              <a:buNone/>
            </a:pPr>
            <a:endParaRPr lang="en-GB" dirty="0">
              <a:solidFill>
                <a:schemeClr val="tx2"/>
              </a:solidFill>
            </a:endParaRPr>
          </a:p>
          <a:p>
            <a:pPr lvl="1"/>
            <a:r>
              <a:rPr lang="en-GB" b="1" dirty="0" err="1">
                <a:solidFill>
                  <a:srgbClr val="00B050"/>
                </a:solidFill>
              </a:rPr>
              <a:t>Thiocyanate</a:t>
            </a:r>
            <a:r>
              <a:rPr lang="cs-CZ" b="1" dirty="0">
                <a:solidFill>
                  <a:srgbClr val="00B050"/>
                </a:solidFill>
              </a:rPr>
              <a:t> </a:t>
            </a:r>
            <a:r>
              <a:rPr lang="en-GB" b="1" dirty="0">
                <a:solidFill>
                  <a:srgbClr val="00B050"/>
                </a:solidFill>
              </a:rPr>
              <a:t>([SCN]</a:t>
            </a:r>
            <a:r>
              <a:rPr lang="en-GB" b="1" baseline="30000" dirty="0">
                <a:solidFill>
                  <a:srgbClr val="00B050"/>
                </a:solidFill>
              </a:rPr>
              <a:t>−</a:t>
            </a:r>
            <a:r>
              <a:rPr lang="en-GB" b="1" dirty="0">
                <a:solidFill>
                  <a:srgbClr val="00B050"/>
                </a:solidFill>
              </a:rPr>
              <a:t>) or </a:t>
            </a:r>
            <a:r>
              <a:rPr lang="en-GB" b="1" dirty="0" err="1">
                <a:solidFill>
                  <a:srgbClr val="00B050"/>
                </a:solidFill>
              </a:rPr>
              <a:t>perchlorate</a:t>
            </a:r>
            <a:r>
              <a:rPr lang="en-GB" b="1" dirty="0">
                <a:solidFill>
                  <a:srgbClr val="00B050"/>
                </a:solidFill>
              </a:rPr>
              <a:t> (NaClO</a:t>
            </a:r>
            <a:r>
              <a:rPr lang="en-GB" b="1" baseline="-25000" dirty="0">
                <a:solidFill>
                  <a:srgbClr val="00B050"/>
                </a:solidFill>
              </a:rPr>
              <a:t>4</a:t>
            </a:r>
            <a:r>
              <a:rPr lang="en-GB" b="1" dirty="0">
                <a:solidFill>
                  <a:srgbClr val="00B050"/>
                </a:solidFill>
              </a:rPr>
              <a:t>)</a:t>
            </a:r>
          </a:p>
          <a:p>
            <a:pPr lvl="1">
              <a:buNone/>
            </a:pPr>
            <a:r>
              <a:rPr lang="en-GB" dirty="0">
                <a:solidFill>
                  <a:schemeClr val="tx2"/>
                </a:solidFill>
                <a:sym typeface="Wingdings" pitchFamily="2" charset="2"/>
              </a:rPr>
              <a:t>	</a:t>
            </a:r>
            <a:r>
              <a:rPr lang="en-GB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cs-CZ" dirty="0" err="1">
                <a:solidFill>
                  <a:srgbClr val="FF0000"/>
                </a:solidFill>
              </a:rPr>
              <a:t>effect</a:t>
            </a:r>
            <a:r>
              <a:rPr lang="cs-CZ" dirty="0">
                <a:solidFill>
                  <a:srgbClr val="FF0000"/>
                </a:solidFill>
              </a:rPr>
              <a:t> on </a:t>
            </a:r>
            <a:r>
              <a:rPr lang="cs-CZ" dirty="0" err="1">
                <a:solidFill>
                  <a:srgbClr val="FF0000"/>
                </a:solidFill>
              </a:rPr>
              <a:t>iodine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uptake</a:t>
            </a:r>
            <a:r>
              <a:rPr lang="cs-CZ" dirty="0">
                <a:solidFill>
                  <a:srgbClr val="FF0000"/>
                </a:solidFill>
              </a:rPr>
              <a:t> </a:t>
            </a:r>
            <a:br>
              <a:rPr lang="cs-CZ" dirty="0">
                <a:solidFill>
                  <a:schemeClr val="tx2"/>
                </a:solidFill>
              </a:rPr>
            </a:br>
            <a:endParaRPr lang="en-GB" dirty="0">
              <a:solidFill>
                <a:schemeClr val="tx2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09570" name="Picture 2" descr="http://www.frontiersin.org/files/Articles/118995/fendo-05-00188-HTML/image_m/fendo-05-00188-g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73588" y="3239504"/>
            <a:ext cx="3134916" cy="3501864"/>
          </a:xfrm>
          <a:prstGeom prst="rect">
            <a:avLst/>
          </a:prstGeom>
          <a:noFill/>
        </p:spPr>
      </p:pic>
      <p:cxnSp>
        <p:nvCxnSpPr>
          <p:cNvPr id="11" name="Přímá spojovací šipka 10"/>
          <p:cNvCxnSpPr/>
          <p:nvPr/>
        </p:nvCxnSpPr>
        <p:spPr>
          <a:xfrm>
            <a:off x="3203848" y="4005064"/>
            <a:ext cx="25202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ráze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9638" y="4047456"/>
            <a:ext cx="932241" cy="623754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solidFill>
                  <a:srgbClr val="0070C0"/>
                </a:solidFill>
              </a:rPr>
              <a:t>Disruption</a:t>
            </a:r>
            <a:r>
              <a:rPr lang="cs-CZ" b="1" dirty="0">
                <a:solidFill>
                  <a:srgbClr val="0070C0"/>
                </a:solidFill>
              </a:rPr>
              <a:t> of transport </a:t>
            </a:r>
            <a:r>
              <a:rPr lang="cs-CZ" dirty="0">
                <a:solidFill>
                  <a:schemeClr val="tx1"/>
                </a:solidFill>
              </a:rPr>
              <a:t>of </a:t>
            </a:r>
            <a:r>
              <a:rPr lang="cs-CZ" dirty="0" err="1">
                <a:solidFill>
                  <a:schemeClr val="tx1"/>
                </a:solidFill>
              </a:rPr>
              <a:t>thyroid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hormones</a:t>
            </a:r>
            <a:r>
              <a:rPr lang="cs-CZ" dirty="0">
                <a:solidFill>
                  <a:schemeClr val="tx1"/>
                </a:solidFill>
              </a:rPr>
              <a:t> in </a:t>
            </a:r>
            <a:r>
              <a:rPr lang="cs-CZ" dirty="0" err="1">
                <a:solidFill>
                  <a:schemeClr val="tx1"/>
                </a:solidFill>
              </a:rPr>
              <a:t>blood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3010" name="Rectangle 2"/>
          <p:cNvSpPr>
            <a:spLocks noGrp="1" noChangeArrowheads="1"/>
          </p:cNvSpPr>
          <p:nvPr>
            <p:ph idx="1"/>
          </p:nvPr>
        </p:nvSpPr>
        <p:spPr>
          <a:xfrm>
            <a:off x="179512" y="1052736"/>
            <a:ext cx="5616624" cy="5008959"/>
          </a:xfrm>
        </p:spPr>
        <p:txBody>
          <a:bodyPr>
            <a:noAutofit/>
          </a:bodyPr>
          <a:lstStyle/>
          <a:p>
            <a:pPr eaLnBrk="1" hangingPunct="1">
              <a:lnSpc>
                <a:spcPct val="120000"/>
              </a:lnSpc>
            </a:pPr>
            <a:r>
              <a:rPr lang="cs-CZ" sz="1600" dirty="0">
                <a:solidFill>
                  <a:schemeClr val="tx1"/>
                </a:solidFill>
              </a:rPr>
              <a:t>SPECIFIC TRANSPORTERS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cs-CZ" sz="1600" dirty="0">
                <a:solidFill>
                  <a:schemeClr val="tx1"/>
                </a:solidFill>
              </a:rPr>
              <a:t> in </a:t>
            </a:r>
            <a:r>
              <a:rPr lang="cs-CZ" sz="1600" dirty="0" err="1">
                <a:solidFill>
                  <a:schemeClr val="tx1"/>
                </a:solidFill>
              </a:rPr>
              <a:t>blood</a:t>
            </a:r>
            <a:endParaRPr lang="cs-CZ" sz="1600" dirty="0">
              <a:solidFill>
                <a:schemeClr val="tx1"/>
              </a:solidFill>
            </a:endParaRPr>
          </a:p>
          <a:p>
            <a:pPr lvl="1" eaLnBrk="1" hangingPunct="1">
              <a:lnSpc>
                <a:spcPct val="120000"/>
              </a:lnSpc>
            </a:pPr>
            <a:r>
              <a:rPr lang="cs-CZ" sz="1400" dirty="0" err="1">
                <a:solidFill>
                  <a:schemeClr val="tx1"/>
                </a:solidFill>
              </a:rPr>
              <a:t>regulating</a:t>
            </a:r>
            <a:r>
              <a:rPr lang="cs-CZ" sz="1400" dirty="0">
                <a:solidFill>
                  <a:schemeClr val="tx1"/>
                </a:solidFill>
              </a:rPr>
              <a:t> free T4 </a:t>
            </a:r>
            <a:r>
              <a:rPr lang="cs-CZ" sz="1400" dirty="0" err="1">
                <a:solidFill>
                  <a:schemeClr val="tx1"/>
                </a:solidFill>
              </a:rPr>
              <a:t>and</a:t>
            </a:r>
            <a:r>
              <a:rPr lang="cs-CZ" sz="1400" dirty="0">
                <a:solidFill>
                  <a:schemeClr val="tx1"/>
                </a:solidFill>
              </a:rPr>
              <a:t> T3 </a:t>
            </a:r>
            <a:r>
              <a:rPr lang="cs-CZ" sz="1400" dirty="0" err="1">
                <a:solidFill>
                  <a:schemeClr val="tx1"/>
                </a:solidFill>
              </a:rPr>
              <a:t>levels</a:t>
            </a:r>
            <a:endParaRPr lang="cs-CZ" sz="1400" dirty="0">
              <a:solidFill>
                <a:schemeClr val="tx1"/>
              </a:solidFill>
            </a:endParaRPr>
          </a:p>
          <a:p>
            <a:pPr lvl="1" eaLnBrk="1" hangingPunct="1">
              <a:lnSpc>
                <a:spcPct val="120000"/>
              </a:lnSpc>
            </a:pPr>
            <a:r>
              <a:rPr lang="cs-CZ" sz="1400" dirty="0">
                <a:solidFill>
                  <a:schemeClr val="tx1"/>
                </a:solidFill>
              </a:rPr>
              <a:t>3 </a:t>
            </a:r>
            <a:r>
              <a:rPr lang="cs-CZ" sz="1400" dirty="0" err="1">
                <a:solidFill>
                  <a:schemeClr val="tx1"/>
                </a:solidFill>
              </a:rPr>
              <a:t>types</a:t>
            </a:r>
            <a:r>
              <a:rPr lang="cs-CZ" sz="1400" dirty="0">
                <a:solidFill>
                  <a:schemeClr val="tx1"/>
                </a:solidFill>
              </a:rPr>
              <a:t> : </a:t>
            </a:r>
          </a:p>
          <a:p>
            <a:pPr lvl="2" eaLnBrk="1" hangingPunct="1">
              <a:lnSpc>
                <a:spcPct val="120000"/>
              </a:lnSpc>
            </a:pPr>
            <a:r>
              <a:rPr lang="cs-CZ" sz="1100" dirty="0" err="1">
                <a:solidFill>
                  <a:schemeClr val="tx1"/>
                </a:solidFill>
              </a:rPr>
              <a:t>Thyroid</a:t>
            </a:r>
            <a:r>
              <a:rPr lang="cs-CZ" sz="1100" dirty="0">
                <a:solidFill>
                  <a:schemeClr val="tx1"/>
                </a:solidFill>
              </a:rPr>
              <a:t>-</a:t>
            </a:r>
            <a:r>
              <a:rPr lang="cs-CZ" sz="1100" dirty="0" err="1">
                <a:solidFill>
                  <a:schemeClr val="tx1"/>
                </a:solidFill>
              </a:rPr>
              <a:t>binding</a:t>
            </a:r>
            <a:r>
              <a:rPr lang="cs-CZ" sz="1100" dirty="0">
                <a:solidFill>
                  <a:schemeClr val="tx1"/>
                </a:solidFill>
              </a:rPr>
              <a:t> </a:t>
            </a:r>
            <a:r>
              <a:rPr lang="cs-CZ" sz="1100" dirty="0" err="1">
                <a:solidFill>
                  <a:schemeClr val="tx1"/>
                </a:solidFill>
              </a:rPr>
              <a:t>prealbunin</a:t>
            </a:r>
            <a:r>
              <a:rPr lang="cs-CZ" sz="1100" dirty="0">
                <a:solidFill>
                  <a:schemeClr val="tx1"/>
                </a:solidFill>
              </a:rPr>
              <a:t> (</a:t>
            </a:r>
            <a:r>
              <a:rPr lang="cs-CZ" sz="1100" dirty="0" err="1">
                <a:solidFill>
                  <a:schemeClr val="tx1"/>
                </a:solidFill>
              </a:rPr>
              <a:t>transthyretin</a:t>
            </a:r>
            <a:r>
              <a:rPr lang="cs-CZ" sz="1100" dirty="0">
                <a:solidFill>
                  <a:schemeClr val="tx1"/>
                </a:solidFill>
              </a:rPr>
              <a:t>) (20-25%)</a:t>
            </a:r>
          </a:p>
          <a:p>
            <a:pPr lvl="2" eaLnBrk="1" hangingPunct="1">
              <a:lnSpc>
                <a:spcPct val="120000"/>
              </a:lnSpc>
            </a:pPr>
            <a:r>
              <a:rPr lang="cs-CZ" sz="1100" dirty="0">
                <a:solidFill>
                  <a:schemeClr val="tx1"/>
                </a:solidFill>
              </a:rPr>
              <a:t>Albumin (5-10%)</a:t>
            </a:r>
          </a:p>
          <a:p>
            <a:pPr lvl="2" eaLnBrk="1" hangingPunct="1">
              <a:lnSpc>
                <a:spcPct val="120000"/>
              </a:lnSpc>
            </a:pPr>
            <a:r>
              <a:rPr lang="cs-CZ" sz="1100" b="1" dirty="0" err="1">
                <a:solidFill>
                  <a:srgbClr val="0070C0"/>
                </a:solidFill>
              </a:rPr>
              <a:t>Thyroid</a:t>
            </a:r>
            <a:r>
              <a:rPr lang="cs-CZ" sz="1100" b="1" dirty="0">
                <a:solidFill>
                  <a:srgbClr val="0070C0"/>
                </a:solidFill>
              </a:rPr>
              <a:t> </a:t>
            </a:r>
            <a:r>
              <a:rPr lang="cs-CZ" sz="1100" b="1" dirty="0" err="1">
                <a:solidFill>
                  <a:srgbClr val="0070C0"/>
                </a:solidFill>
              </a:rPr>
              <a:t>binding</a:t>
            </a:r>
            <a:r>
              <a:rPr lang="cs-CZ" sz="1100" b="1" dirty="0">
                <a:solidFill>
                  <a:srgbClr val="0070C0"/>
                </a:solidFill>
              </a:rPr>
              <a:t> globulin </a:t>
            </a:r>
            <a:r>
              <a:rPr lang="en-GB" sz="1100" b="1" dirty="0">
                <a:solidFill>
                  <a:srgbClr val="0070C0"/>
                </a:solidFill>
              </a:rPr>
              <a:t>(TBP, </a:t>
            </a:r>
            <a:r>
              <a:rPr lang="cs-CZ" sz="1100" b="1" dirty="0">
                <a:solidFill>
                  <a:srgbClr val="0070C0"/>
                </a:solidFill>
              </a:rPr>
              <a:t>75%)</a:t>
            </a:r>
          </a:p>
          <a:p>
            <a:pPr eaLnBrk="1" hangingPunct="1">
              <a:lnSpc>
                <a:spcPct val="120000"/>
              </a:lnSpc>
            </a:pPr>
            <a:endParaRPr lang="cs-CZ" sz="1600" dirty="0">
              <a:solidFill>
                <a:schemeClr val="tx1"/>
              </a:solidFill>
            </a:endParaRPr>
          </a:p>
          <a:p>
            <a:pPr eaLnBrk="1" hangingPunct="1">
              <a:lnSpc>
                <a:spcPct val="120000"/>
              </a:lnSpc>
            </a:pPr>
            <a:r>
              <a:rPr lang="cs-CZ" sz="1600" b="1" dirty="0">
                <a:solidFill>
                  <a:srgbClr val="00B050"/>
                </a:solidFill>
              </a:rPr>
              <a:t>NUMBER OF </a:t>
            </a:r>
            <a:r>
              <a:rPr lang="cs-CZ" sz="1600" b="1" dirty="0" err="1">
                <a:solidFill>
                  <a:srgbClr val="00B050"/>
                </a:solidFill>
              </a:rPr>
              <a:t>EDCs</a:t>
            </a:r>
            <a:r>
              <a:rPr lang="cs-CZ" sz="1600" b="1" dirty="0">
                <a:solidFill>
                  <a:srgbClr val="00B050"/>
                </a:solidFill>
              </a:rPr>
              <a:t> </a:t>
            </a:r>
            <a:r>
              <a:rPr lang="cs-CZ" sz="1600" b="1" dirty="0">
                <a:solidFill>
                  <a:srgbClr val="00B050"/>
                </a:solidFill>
                <a:sym typeface="Wingdings" pitchFamily="2" charset="2"/>
              </a:rPr>
              <a:t></a:t>
            </a:r>
            <a:r>
              <a:rPr lang="en-US" sz="1600" b="1" dirty="0">
                <a:solidFill>
                  <a:srgbClr val="00B050"/>
                </a:solidFill>
                <a:sym typeface="Wingdings" pitchFamily="2" charset="2"/>
              </a:rPr>
              <a:t> </a:t>
            </a:r>
            <a:r>
              <a:rPr lang="cs-CZ" sz="1600" b="1" dirty="0" err="1">
                <a:solidFill>
                  <a:srgbClr val="00B050"/>
                </a:solidFill>
              </a:rPr>
              <a:t>act</a:t>
            </a:r>
            <a:r>
              <a:rPr lang="cs-CZ" sz="1600" b="1" dirty="0">
                <a:solidFill>
                  <a:srgbClr val="00B050"/>
                </a:solidFill>
              </a:rPr>
              <a:t> </a:t>
            </a:r>
            <a:r>
              <a:rPr lang="en-US" sz="1600" b="1" dirty="0">
                <a:solidFill>
                  <a:srgbClr val="00B050"/>
                </a:solidFill>
              </a:rPr>
              <a:t>on </a:t>
            </a:r>
            <a:r>
              <a:rPr lang="cs-CZ" sz="1600" b="1" dirty="0">
                <a:solidFill>
                  <a:srgbClr val="00B050"/>
                </a:solidFill>
              </a:rPr>
              <a:t>transport </a:t>
            </a:r>
            <a:r>
              <a:rPr lang="cs-CZ" sz="1600" b="1" dirty="0" err="1">
                <a:solidFill>
                  <a:srgbClr val="00B050"/>
                </a:solidFill>
              </a:rPr>
              <a:t>proteins</a:t>
            </a:r>
            <a:endParaRPr lang="cs-CZ" sz="1600" b="1" dirty="0">
              <a:solidFill>
                <a:srgbClr val="00B050"/>
              </a:solidFill>
            </a:endParaRPr>
          </a:p>
          <a:p>
            <a:pPr lvl="1" eaLnBrk="1" hangingPunct="1">
              <a:lnSpc>
                <a:spcPct val="120000"/>
              </a:lnSpc>
            </a:pPr>
            <a:r>
              <a:rPr lang="cs-CZ" sz="1400" dirty="0">
                <a:solidFill>
                  <a:schemeClr val="tx1"/>
                </a:solidFill>
              </a:rPr>
              <a:t>OH-</a:t>
            </a:r>
            <a:r>
              <a:rPr lang="cs-CZ" sz="1400" dirty="0" err="1">
                <a:solidFill>
                  <a:schemeClr val="tx1"/>
                </a:solidFill>
              </a:rPr>
              <a:t>PCBs</a:t>
            </a:r>
            <a:r>
              <a:rPr lang="cs-CZ" sz="1400" dirty="0">
                <a:solidFill>
                  <a:schemeClr val="tx1"/>
                </a:solidFill>
              </a:rPr>
              <a:t>, </a:t>
            </a:r>
            <a:r>
              <a:rPr lang="cs-CZ" sz="1400" b="1" dirty="0" err="1">
                <a:solidFill>
                  <a:srgbClr val="00B050"/>
                </a:solidFill>
              </a:rPr>
              <a:t>brominated</a:t>
            </a:r>
            <a:r>
              <a:rPr lang="cs-CZ" sz="1400" b="1" dirty="0">
                <a:solidFill>
                  <a:srgbClr val="00B050"/>
                </a:solidFill>
              </a:rPr>
              <a:t> </a:t>
            </a:r>
            <a:r>
              <a:rPr lang="cs-CZ" sz="1400" b="1" dirty="0" err="1">
                <a:solidFill>
                  <a:srgbClr val="00B050"/>
                </a:solidFill>
              </a:rPr>
              <a:t>and</a:t>
            </a:r>
            <a:r>
              <a:rPr lang="cs-CZ" sz="1400" b="1" dirty="0">
                <a:solidFill>
                  <a:srgbClr val="00B050"/>
                </a:solidFill>
              </a:rPr>
              <a:t> </a:t>
            </a:r>
            <a:r>
              <a:rPr lang="cs-CZ" sz="1400" b="1" dirty="0" err="1">
                <a:solidFill>
                  <a:srgbClr val="00B050"/>
                </a:solidFill>
              </a:rPr>
              <a:t>chlorinated</a:t>
            </a:r>
            <a:r>
              <a:rPr lang="cs-CZ" sz="1400" b="1" dirty="0">
                <a:solidFill>
                  <a:srgbClr val="00B050"/>
                </a:solidFill>
              </a:rPr>
              <a:t> </a:t>
            </a:r>
            <a:r>
              <a:rPr lang="cs-CZ" sz="1400" b="1" dirty="0" err="1">
                <a:solidFill>
                  <a:srgbClr val="00B050"/>
                </a:solidFill>
              </a:rPr>
              <a:t>flame</a:t>
            </a:r>
            <a:r>
              <a:rPr lang="cs-CZ" sz="1400" b="1" dirty="0">
                <a:solidFill>
                  <a:srgbClr val="00B050"/>
                </a:solidFill>
              </a:rPr>
              <a:t> </a:t>
            </a:r>
            <a:r>
              <a:rPr lang="cs-CZ" sz="1400" b="1" dirty="0" err="1">
                <a:solidFill>
                  <a:srgbClr val="00B050"/>
                </a:solidFill>
              </a:rPr>
              <a:t>retardants</a:t>
            </a:r>
            <a:r>
              <a:rPr lang="cs-CZ" sz="1400" dirty="0">
                <a:solidFill>
                  <a:schemeClr val="tx1"/>
                </a:solidFill>
              </a:rPr>
              <a:t>, DDT, </a:t>
            </a:r>
            <a:r>
              <a:rPr lang="cs-CZ" sz="1400" dirty="0" err="1">
                <a:solidFill>
                  <a:schemeClr val="tx1"/>
                </a:solidFill>
              </a:rPr>
              <a:t>dieldrin</a:t>
            </a:r>
            <a:endParaRPr lang="en-US" sz="1400" dirty="0">
              <a:solidFill>
                <a:schemeClr val="tx1"/>
              </a:solidFill>
            </a:endParaRPr>
          </a:p>
          <a:p>
            <a:pPr lvl="1" eaLnBrk="1" hangingPunct="1">
              <a:lnSpc>
                <a:spcPct val="120000"/>
              </a:lnSpc>
            </a:pPr>
            <a:r>
              <a:rPr lang="cs-CZ" sz="1400" b="1" dirty="0">
                <a:solidFill>
                  <a:srgbClr val="00B050"/>
                </a:solidFill>
              </a:rPr>
              <a:t>OH-</a:t>
            </a:r>
            <a:r>
              <a:rPr lang="cs-CZ" sz="1400" b="1" dirty="0" err="1">
                <a:solidFill>
                  <a:srgbClr val="00B050"/>
                </a:solidFill>
              </a:rPr>
              <a:t>PCBs</a:t>
            </a:r>
            <a:r>
              <a:rPr lang="cs-CZ" sz="1400" dirty="0">
                <a:solidFill>
                  <a:schemeClr val="tx2"/>
                </a:solidFill>
              </a:rPr>
              <a:t> </a:t>
            </a:r>
            <a:r>
              <a:rPr lang="cs-CZ" sz="1400" dirty="0">
                <a:solidFill>
                  <a:schemeClr val="tx1"/>
                </a:solidFill>
              </a:rPr>
              <a:t>– </a:t>
            </a:r>
            <a:r>
              <a:rPr lang="cs-CZ" sz="1400" dirty="0" err="1">
                <a:solidFill>
                  <a:schemeClr val="tx1"/>
                </a:solidFill>
              </a:rPr>
              <a:t>equal</a:t>
            </a:r>
            <a:r>
              <a:rPr lang="cs-CZ" sz="1400" dirty="0">
                <a:solidFill>
                  <a:schemeClr val="tx1"/>
                </a:solidFill>
              </a:rPr>
              <a:t> </a:t>
            </a:r>
            <a:r>
              <a:rPr lang="cs-CZ" sz="1400" dirty="0" err="1">
                <a:solidFill>
                  <a:schemeClr val="tx1"/>
                </a:solidFill>
              </a:rPr>
              <a:t>affinity</a:t>
            </a:r>
            <a:r>
              <a:rPr lang="cs-CZ" sz="1400" dirty="0">
                <a:solidFill>
                  <a:schemeClr val="tx1"/>
                </a:solidFill>
              </a:rPr>
              <a:t> to </a:t>
            </a:r>
            <a:r>
              <a:rPr lang="en-GB" sz="1400" b="1" dirty="0">
                <a:solidFill>
                  <a:srgbClr val="FF0000"/>
                </a:solidFill>
              </a:rPr>
              <a:t>TBP</a:t>
            </a:r>
            <a:r>
              <a:rPr lang="cs-CZ" sz="1400" dirty="0">
                <a:solidFill>
                  <a:schemeClr val="tx1"/>
                </a:solidFill>
              </a:rPr>
              <a:t> as T4 </a:t>
            </a:r>
            <a:r>
              <a:rPr lang="cs-CZ" sz="1400" dirty="0" err="1">
                <a:solidFill>
                  <a:schemeClr val="tx1"/>
                </a:solidFill>
              </a:rPr>
              <a:t>and</a:t>
            </a:r>
            <a:r>
              <a:rPr lang="cs-CZ" sz="1400" dirty="0">
                <a:solidFill>
                  <a:schemeClr val="tx1"/>
                </a:solidFill>
              </a:rPr>
              <a:t> T3 (!!!)</a:t>
            </a:r>
          </a:p>
          <a:p>
            <a:pPr eaLnBrk="1" hangingPunct="1">
              <a:lnSpc>
                <a:spcPct val="120000"/>
              </a:lnSpc>
            </a:pPr>
            <a:endParaRPr lang="en-US" sz="1600" dirty="0">
              <a:solidFill>
                <a:schemeClr val="tx1"/>
              </a:solidFill>
            </a:endParaRPr>
          </a:p>
          <a:p>
            <a:pPr eaLnBrk="1" hangingPunct="1">
              <a:lnSpc>
                <a:spcPct val="120000"/>
              </a:lnSpc>
            </a:pPr>
            <a:r>
              <a:rPr lang="en-US" sz="1600" dirty="0">
                <a:solidFill>
                  <a:schemeClr val="tx1"/>
                </a:solidFill>
              </a:rPr>
              <a:t>Increased levels of </a:t>
            </a:r>
            <a:r>
              <a:rPr lang="en-GB" sz="1600" dirty="0">
                <a:solidFill>
                  <a:schemeClr val="tx1"/>
                </a:solidFill>
              </a:rPr>
              <a:t>“f</a:t>
            </a:r>
            <a:r>
              <a:rPr lang="cs-CZ" sz="1600" dirty="0" err="1">
                <a:solidFill>
                  <a:schemeClr val="tx1"/>
                </a:solidFill>
              </a:rPr>
              <a:t>ree</a:t>
            </a:r>
            <a:r>
              <a:rPr lang="cs-CZ" sz="1600" dirty="0">
                <a:solidFill>
                  <a:schemeClr val="tx1"/>
                </a:solidFill>
              </a:rPr>
              <a:t> T4</a:t>
            </a:r>
            <a:r>
              <a:rPr lang="en-GB" sz="1600" dirty="0">
                <a:solidFill>
                  <a:schemeClr val="tx1"/>
                </a:solidFill>
              </a:rPr>
              <a:t>”</a:t>
            </a:r>
            <a:r>
              <a:rPr lang="cs-CZ" sz="1600" dirty="0">
                <a:solidFill>
                  <a:schemeClr val="tx1"/>
                </a:solidFill>
              </a:rPr>
              <a:t> in </a:t>
            </a:r>
            <a:r>
              <a:rPr lang="cs-CZ" sz="1600" dirty="0" err="1">
                <a:solidFill>
                  <a:schemeClr val="tx1"/>
                </a:solidFill>
              </a:rPr>
              <a:t>blood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</a:p>
          <a:p>
            <a:pPr lvl="1" eaLnBrk="1" hangingPunct="1">
              <a:lnSpc>
                <a:spcPct val="120000"/>
              </a:lnSpc>
            </a:pPr>
            <a:r>
              <a:rPr lang="cs-CZ" sz="1400" dirty="0">
                <a:solidFill>
                  <a:schemeClr val="tx1"/>
                </a:solidFill>
              </a:rPr>
              <a:t>negative feedback to TSH </a:t>
            </a:r>
            <a:r>
              <a:rPr lang="cs-CZ" sz="1400" dirty="0" err="1">
                <a:solidFill>
                  <a:schemeClr val="tx1"/>
                </a:solidFill>
              </a:rPr>
              <a:t>release</a:t>
            </a:r>
            <a:r>
              <a:rPr lang="cs-CZ" sz="1400" dirty="0">
                <a:solidFill>
                  <a:schemeClr val="tx1"/>
                </a:solidFill>
              </a:rPr>
              <a:t> </a:t>
            </a:r>
            <a:br>
              <a:rPr lang="cs-CZ" sz="1400" dirty="0">
                <a:solidFill>
                  <a:schemeClr val="tx1"/>
                </a:solidFill>
              </a:rPr>
            </a:br>
            <a:r>
              <a:rPr lang="cs-CZ" sz="1400" dirty="0">
                <a:solidFill>
                  <a:schemeClr val="tx1"/>
                </a:solidFill>
              </a:rPr>
              <a:t>	</a:t>
            </a:r>
            <a:r>
              <a:rPr lang="en-US" sz="1400" dirty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cs-CZ" sz="1400" dirty="0" err="1">
                <a:solidFill>
                  <a:schemeClr val="tx1"/>
                </a:solidFill>
              </a:rPr>
              <a:t>increased</a:t>
            </a:r>
            <a:r>
              <a:rPr lang="cs-CZ" sz="1400" dirty="0">
                <a:solidFill>
                  <a:schemeClr val="tx1"/>
                </a:solidFill>
              </a:rPr>
              <a:t> </a:t>
            </a:r>
            <a:r>
              <a:rPr lang="cs-CZ" sz="1400" dirty="0" err="1">
                <a:solidFill>
                  <a:schemeClr val="tx1"/>
                </a:solidFill>
              </a:rPr>
              <a:t>depletion</a:t>
            </a:r>
            <a:r>
              <a:rPr lang="cs-CZ" sz="1400" dirty="0">
                <a:solidFill>
                  <a:schemeClr val="tx1"/>
                </a:solidFill>
              </a:rPr>
              <a:t>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cs-CZ" sz="1400" dirty="0">
                <a:solidFill>
                  <a:schemeClr val="tx1"/>
                </a:solidFill>
              </a:rPr>
              <a:t>	</a:t>
            </a:r>
            <a:r>
              <a:rPr lang="en-US" sz="1400" dirty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cs-CZ" sz="1400" dirty="0" err="1">
                <a:solidFill>
                  <a:schemeClr val="tx1"/>
                </a:solidFill>
              </a:rPr>
              <a:t>increased</a:t>
            </a:r>
            <a:r>
              <a:rPr lang="cs-CZ" sz="1400" dirty="0">
                <a:solidFill>
                  <a:schemeClr val="tx1"/>
                </a:solidFill>
              </a:rPr>
              <a:t> </a:t>
            </a:r>
            <a:r>
              <a:rPr lang="cs-CZ" sz="1400" dirty="0" err="1">
                <a:solidFill>
                  <a:schemeClr val="tx1"/>
                </a:solidFill>
              </a:rPr>
              <a:t>weight</a:t>
            </a:r>
            <a:r>
              <a:rPr lang="cs-CZ" sz="1400" dirty="0">
                <a:solidFill>
                  <a:schemeClr val="tx1"/>
                </a:solidFill>
              </a:rPr>
              <a:t>, </a:t>
            </a:r>
            <a:r>
              <a:rPr lang="cs-CZ" sz="1400" dirty="0" err="1">
                <a:solidFill>
                  <a:schemeClr val="tx1"/>
                </a:solidFill>
              </a:rPr>
              <a:t>changes</a:t>
            </a:r>
            <a:r>
              <a:rPr lang="cs-CZ" sz="1400" dirty="0">
                <a:solidFill>
                  <a:schemeClr val="tx1"/>
                </a:solidFill>
              </a:rPr>
              <a:t> in </a:t>
            </a:r>
            <a:r>
              <a:rPr lang="cs-CZ" sz="1400" dirty="0" err="1">
                <a:solidFill>
                  <a:schemeClr val="tx1"/>
                </a:solidFill>
              </a:rPr>
              <a:t>thyroid</a:t>
            </a:r>
            <a:r>
              <a:rPr lang="cs-CZ" sz="1400" dirty="0">
                <a:solidFill>
                  <a:schemeClr val="tx1"/>
                </a:solidFill>
              </a:rPr>
              <a:t> </a:t>
            </a:r>
            <a:r>
              <a:rPr lang="cs-CZ" sz="1400" dirty="0" err="1">
                <a:solidFill>
                  <a:schemeClr val="tx1"/>
                </a:solidFill>
              </a:rPr>
              <a:t>gland</a:t>
            </a:r>
            <a:endParaRPr lang="en-US" sz="1400" dirty="0">
              <a:solidFill>
                <a:schemeClr val="tx1"/>
              </a:solidFill>
            </a:endParaRPr>
          </a:p>
          <a:p>
            <a:pPr lvl="1" eaLnBrk="1" hangingPunct="1">
              <a:lnSpc>
                <a:spcPct val="120000"/>
              </a:lnSpc>
            </a:pPr>
            <a:r>
              <a:rPr lang="en-US" sz="1400" dirty="0">
                <a:solidFill>
                  <a:schemeClr val="tx1"/>
                </a:solidFill>
              </a:rPr>
              <a:t>Documented </a:t>
            </a:r>
            <a:r>
              <a:rPr lang="cs-CZ" sz="1400" dirty="0" err="1">
                <a:solidFill>
                  <a:schemeClr val="tx1"/>
                </a:solidFill>
              </a:rPr>
              <a:t>after</a:t>
            </a:r>
            <a:r>
              <a:rPr lang="cs-CZ" sz="1400" dirty="0">
                <a:solidFill>
                  <a:schemeClr val="tx1"/>
                </a:solidFill>
              </a:rPr>
              <a:t> </a:t>
            </a:r>
            <a:r>
              <a:rPr lang="cs-CZ" sz="1400" dirty="0" err="1">
                <a:solidFill>
                  <a:schemeClr val="tx1"/>
                </a:solidFill>
              </a:rPr>
              <a:t>exposure</a:t>
            </a:r>
            <a:r>
              <a:rPr lang="en-US" sz="1400" dirty="0">
                <a:solidFill>
                  <a:schemeClr val="tx1"/>
                </a:solidFill>
              </a:rPr>
              <a:t>s</a:t>
            </a:r>
            <a:r>
              <a:rPr lang="cs-CZ" sz="1400" dirty="0">
                <a:solidFill>
                  <a:schemeClr val="tx1"/>
                </a:solidFill>
              </a:rPr>
              <a:t> to </a:t>
            </a:r>
            <a:r>
              <a:rPr lang="cs-CZ" sz="1400" dirty="0" err="1">
                <a:solidFill>
                  <a:schemeClr val="tx1"/>
                </a:solidFill>
              </a:rPr>
              <a:t>POPs</a:t>
            </a:r>
            <a:r>
              <a:rPr lang="cs-CZ" sz="1400" dirty="0">
                <a:solidFill>
                  <a:schemeClr val="tx1"/>
                </a:solidFill>
              </a:rPr>
              <a:t> in </a:t>
            </a:r>
            <a:r>
              <a:rPr lang="cs-CZ" sz="1400" dirty="0" err="1">
                <a:solidFill>
                  <a:schemeClr val="tx1"/>
                </a:solidFill>
              </a:rPr>
              <a:t>vertebrates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5652120" y="2060848"/>
            <a:ext cx="250763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200" dirty="0" err="1"/>
              <a:t>Hydroxylated</a:t>
            </a:r>
            <a:r>
              <a:rPr lang="en-GB" sz="1200" dirty="0"/>
              <a:t> PCB formation </a:t>
            </a:r>
            <a:endParaRPr lang="cs-CZ" sz="1200" dirty="0"/>
          </a:p>
        </p:txBody>
      </p:sp>
      <p:pic>
        <p:nvPicPr>
          <p:cNvPr id="43015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4905" y="2354957"/>
            <a:ext cx="34575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4725144"/>
            <a:ext cx="29432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véPole 10"/>
          <p:cNvSpPr txBox="1"/>
          <p:nvPr/>
        </p:nvSpPr>
        <p:spPr>
          <a:xfrm>
            <a:off x="5652120" y="4221088"/>
            <a:ext cx="2331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/>
              <a:t>Polybrominated</a:t>
            </a:r>
            <a:r>
              <a:rPr lang="en-GB" sz="1200" dirty="0"/>
              <a:t> </a:t>
            </a:r>
            <a:r>
              <a:rPr lang="en-GB" sz="1200" dirty="0" err="1"/>
              <a:t>diphenyl</a:t>
            </a:r>
            <a:r>
              <a:rPr lang="en-GB" sz="1200" dirty="0"/>
              <a:t> ethers</a:t>
            </a:r>
          </a:p>
          <a:p>
            <a:r>
              <a:rPr lang="en-GB" sz="1200" dirty="0"/>
              <a:t>(PBDEs) – flame retardants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Effects of thyroid disruption</a:t>
            </a:r>
          </a:p>
        </p:txBody>
      </p:sp>
      <p:pic>
        <p:nvPicPr>
          <p:cNvPr id="45060" name="Picture 4" descr="cretin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2780928"/>
            <a:ext cx="2314575" cy="3025775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251520" y="1412776"/>
            <a:ext cx="6131024" cy="4525963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chemeClr val="tx2"/>
                </a:solidFill>
              </a:rPr>
              <a:t>Exposures during prenatal stages</a:t>
            </a:r>
            <a:endParaRPr lang="en-GB" b="1" dirty="0">
              <a:solidFill>
                <a:schemeClr val="tx2"/>
              </a:solidFill>
            </a:endParaRPr>
          </a:p>
          <a:p>
            <a:pPr lvl="1"/>
            <a:r>
              <a:rPr lang="en-GB" sz="2000" dirty="0"/>
              <a:t>severe damage of CNS (</a:t>
            </a:r>
            <a:r>
              <a:rPr lang="en-GB" sz="2000" dirty="0" err="1"/>
              <a:t>cretenism</a:t>
            </a:r>
            <a:r>
              <a:rPr lang="en-GB" sz="2000" dirty="0"/>
              <a:t>, delayed eye opening, cognition)</a:t>
            </a:r>
          </a:p>
          <a:p>
            <a:pPr lvl="1"/>
            <a:r>
              <a:rPr lang="en-GB" sz="2000" dirty="0" err="1"/>
              <a:t>Megalotestis</a:t>
            </a:r>
            <a:endParaRPr lang="en-GB" sz="2000" dirty="0"/>
          </a:p>
          <a:p>
            <a:pPr lvl="1"/>
            <a:r>
              <a:rPr lang="en-GB" sz="2000" dirty="0"/>
              <a:t>Histological changes in thyroid gland (goitre)</a:t>
            </a:r>
          </a:p>
          <a:p>
            <a:endParaRPr lang="en-GB" sz="2400" b="1" dirty="0">
              <a:solidFill>
                <a:schemeClr val="tx2"/>
              </a:solidFill>
            </a:endParaRPr>
          </a:p>
          <a:p>
            <a:r>
              <a:rPr lang="en-GB" sz="2400" b="1" dirty="0">
                <a:solidFill>
                  <a:schemeClr val="tx2"/>
                </a:solidFill>
              </a:rPr>
              <a:t>Exposures during development</a:t>
            </a:r>
          </a:p>
          <a:p>
            <a:pPr lvl="1"/>
            <a:r>
              <a:rPr lang="en-GB" sz="2000" dirty="0"/>
              <a:t>nervous system fails to develop normally</a:t>
            </a:r>
          </a:p>
          <a:p>
            <a:pPr lvl="1"/>
            <a:r>
              <a:rPr lang="en-GB" sz="2000" dirty="0"/>
              <a:t>mental retardation</a:t>
            </a:r>
          </a:p>
          <a:p>
            <a:pPr lvl="1"/>
            <a:r>
              <a:rPr lang="en-GB" sz="2000" dirty="0"/>
              <a:t>skeletal development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548680"/>
            <a:ext cx="8229600" cy="2601416"/>
          </a:xfrm>
        </p:spPr>
        <p:txBody>
          <a:bodyPr/>
          <a:lstStyle/>
          <a:p>
            <a:pPr eaLnBrk="1" hangingPunct="1"/>
            <a:r>
              <a:rPr lang="cs-CZ" sz="3200" dirty="0">
                <a:solidFill>
                  <a:schemeClr val="tx1"/>
                </a:solidFill>
              </a:rPr>
              <a:t>RAR/RXR </a:t>
            </a:r>
            <a:r>
              <a:rPr lang="cs-CZ" sz="3200" dirty="0" err="1">
                <a:solidFill>
                  <a:schemeClr val="tx1"/>
                </a:solidFill>
              </a:rPr>
              <a:t>receptors</a:t>
            </a:r>
            <a:br>
              <a:rPr lang="cs-CZ" sz="3200" dirty="0">
                <a:solidFill>
                  <a:schemeClr val="tx1"/>
                </a:solidFill>
              </a:rPr>
            </a:br>
            <a:r>
              <a:rPr lang="cs-CZ" sz="3200" dirty="0">
                <a:solidFill>
                  <a:schemeClr val="tx1"/>
                </a:solidFill>
              </a:rPr>
              <a:t>- v</a:t>
            </a:r>
            <a:r>
              <a:rPr lang="en-GB" sz="3200" dirty="0" err="1">
                <a:solidFill>
                  <a:schemeClr val="tx1"/>
                </a:solidFill>
              </a:rPr>
              <a:t>itamin</a:t>
            </a:r>
            <a:r>
              <a:rPr lang="en-GB" sz="3200" dirty="0">
                <a:solidFill>
                  <a:schemeClr val="tx1"/>
                </a:solidFill>
              </a:rPr>
              <a:t> A and its derivatives</a:t>
            </a:r>
            <a:r>
              <a:rPr lang="cs-CZ" sz="3200" dirty="0">
                <a:solidFill>
                  <a:schemeClr val="tx1"/>
                </a:solidFill>
              </a:rPr>
              <a:t>: </a:t>
            </a:r>
            <a:r>
              <a:rPr lang="en-GB" sz="3200" dirty="0">
                <a:solidFill>
                  <a:schemeClr val="tx1"/>
                </a:solidFill>
              </a:rPr>
              <a:t>RETINOIDS</a:t>
            </a:r>
            <a:r>
              <a:rPr lang="cs-CZ" sz="3200" dirty="0">
                <a:solidFill>
                  <a:schemeClr val="tx1"/>
                </a:solidFill>
              </a:rPr>
              <a:t> - </a:t>
            </a:r>
            <a:br>
              <a:rPr lang="en-GB" sz="3200" dirty="0">
                <a:solidFill>
                  <a:schemeClr val="tx1"/>
                </a:solidFill>
              </a:rPr>
            </a:br>
            <a:br>
              <a:rPr lang="en-GB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&amp; their role in </a:t>
            </a:r>
            <a:r>
              <a:rPr lang="en-US" sz="1800" dirty="0" err="1">
                <a:solidFill>
                  <a:schemeClr val="tx1"/>
                </a:solidFill>
              </a:rPr>
              <a:t>toxicit</a:t>
            </a:r>
            <a:r>
              <a:rPr lang="cs-CZ" sz="1800" dirty="0">
                <a:solidFill>
                  <a:schemeClr val="tx1"/>
                </a:solidFill>
              </a:rPr>
              <a:t>y</a:t>
            </a:r>
            <a:endParaRPr lang="en-US" sz="1400" i="1" dirty="0">
              <a:solidFill>
                <a:schemeClr val="tx1"/>
              </a:solidFill>
            </a:endParaRPr>
          </a:p>
        </p:txBody>
      </p:sp>
      <p:pic>
        <p:nvPicPr>
          <p:cNvPr id="3" name="Picture 2" descr="http://www.nature.com/nature/journal/v508/n7494/images/nature13158-sf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645024"/>
            <a:ext cx="4962078" cy="28883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609600" y="4038600"/>
            <a:ext cx="2590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0">
                <a:latin typeface="+mj-lt"/>
              </a:rPr>
              <a:t>Retinol (vitamin A)</a:t>
            </a:r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contrast="-40000"/>
          </a:blip>
          <a:srcRect/>
          <a:stretch>
            <a:fillRect/>
          </a:stretch>
        </p:blipFill>
        <p:spPr bwMode="auto">
          <a:xfrm>
            <a:off x="457200" y="4633913"/>
            <a:ext cx="3733800" cy="148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contrast="-40000"/>
          </a:blip>
          <a:srcRect/>
          <a:stretch>
            <a:fillRect/>
          </a:stretch>
        </p:blipFill>
        <p:spPr bwMode="auto">
          <a:xfrm>
            <a:off x="5181600" y="4741863"/>
            <a:ext cx="36576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lum contrast="-40000"/>
          </a:blip>
          <a:srcRect/>
          <a:stretch>
            <a:fillRect/>
          </a:stretch>
        </p:blipFill>
        <p:spPr bwMode="auto">
          <a:xfrm>
            <a:off x="1835150" y="1916113"/>
            <a:ext cx="59436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3276600" y="3284538"/>
            <a:ext cx="2590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0">
                <a:latin typeface="+mj-lt"/>
              </a:rPr>
              <a:t>Bond cleavage</a:t>
            </a: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6019800" y="4191000"/>
            <a:ext cx="2590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latin typeface="+mj-lt"/>
              </a:rPr>
              <a:t>atRA</a:t>
            </a:r>
            <a:r>
              <a:rPr lang="en-US" dirty="0">
                <a:latin typeface="+mj-lt"/>
              </a:rPr>
              <a:t> </a:t>
            </a:r>
            <a:r>
              <a:rPr lang="cs-CZ" dirty="0">
                <a:latin typeface="+mj-lt"/>
              </a:rPr>
              <a:t>– all trans - </a:t>
            </a:r>
            <a:r>
              <a:rPr lang="cs-CZ" b="0" dirty="0">
                <a:latin typeface="+mj-lt"/>
              </a:rPr>
              <a:t>Retinoic Acid</a:t>
            </a:r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468313" y="2420938"/>
            <a:ext cx="152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0">
                <a:latin typeface="+mj-lt"/>
                <a:sym typeface="Symbol" pitchFamily="18" charset="2"/>
              </a:rPr>
              <a:t>-karoten</a:t>
            </a:r>
            <a:endParaRPr lang="cs-CZ" b="0">
              <a:latin typeface="+mj-lt"/>
            </a:endParaRPr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RETINOIDS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323528" y="1004535"/>
            <a:ext cx="43652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>
                <a:latin typeface="+mj-lt"/>
              </a:rPr>
              <a:t>Sources</a:t>
            </a:r>
            <a:r>
              <a:rPr lang="cs-CZ" b="1" dirty="0">
                <a:latin typeface="+mj-lt"/>
              </a:rPr>
              <a:t>: </a:t>
            </a:r>
            <a:r>
              <a:rPr lang="cs-CZ" b="1" dirty="0" err="1">
                <a:latin typeface="+mj-lt"/>
              </a:rPr>
              <a:t>from</a:t>
            </a:r>
            <a:r>
              <a:rPr lang="cs-CZ" b="1" dirty="0">
                <a:latin typeface="+mj-lt"/>
              </a:rPr>
              <a:t> diet </a:t>
            </a:r>
            <a:r>
              <a:rPr lang="en-GB" b="1" dirty="0">
                <a:latin typeface="+mj-lt"/>
              </a:rPr>
              <a:t>- </a:t>
            </a:r>
            <a:r>
              <a:rPr lang="cs-CZ" b="1" dirty="0" err="1">
                <a:solidFill>
                  <a:schemeClr val="tx2"/>
                </a:solidFill>
                <a:latin typeface="+mj-lt"/>
              </a:rPr>
              <a:t>dietary</a:t>
            </a:r>
            <a:r>
              <a:rPr lang="cs-CZ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cs-CZ" b="1" dirty="0" err="1">
                <a:solidFill>
                  <a:schemeClr val="tx2"/>
                </a:solidFill>
                <a:latin typeface="+mj-lt"/>
              </a:rPr>
              <a:t>hormones</a:t>
            </a:r>
            <a:endParaRPr lang="en-GB" b="1" dirty="0">
              <a:solidFill>
                <a:schemeClr val="tx2"/>
              </a:solidFill>
              <a:latin typeface="+mj-lt"/>
            </a:endParaRPr>
          </a:p>
          <a:p>
            <a:r>
              <a:rPr lang="en-GB" b="1" dirty="0">
                <a:latin typeface="+mj-lt"/>
              </a:rPr>
              <a:t>	</a:t>
            </a:r>
            <a:r>
              <a:rPr lang="cs-CZ" dirty="0" err="1">
                <a:latin typeface="+mj-lt"/>
              </a:rPr>
              <a:t>Retinyl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esters</a:t>
            </a:r>
            <a:r>
              <a:rPr lang="cs-CZ" dirty="0">
                <a:latin typeface="+mj-lt"/>
              </a:rPr>
              <a:t> – </a:t>
            </a:r>
            <a:r>
              <a:rPr lang="cs-CZ" dirty="0" err="1">
                <a:latin typeface="+mj-lt"/>
              </a:rPr>
              <a:t>animal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sources</a:t>
            </a:r>
            <a:endParaRPr lang="cs-CZ" dirty="0">
              <a:latin typeface="+mj-lt"/>
            </a:endParaRPr>
          </a:p>
          <a:p>
            <a:r>
              <a:rPr lang="en-GB" dirty="0">
                <a:latin typeface="+mj-lt"/>
              </a:rPr>
              <a:t>	</a:t>
            </a:r>
            <a:r>
              <a:rPr lang="cs-CZ" dirty="0" err="1">
                <a:latin typeface="+mj-lt"/>
              </a:rPr>
              <a:t>Plant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carotenoids</a:t>
            </a:r>
            <a:endParaRPr lang="cs-CZ" dirty="0">
              <a:latin typeface="+mj-lt"/>
            </a:endParaRPr>
          </a:p>
          <a:p>
            <a:endParaRPr lang="en-GB" b="1" dirty="0">
              <a:latin typeface="+mj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FEA52E16-A992-49E2-B547-66F3A0C873EA}" type="slidenum">
              <a:rPr lang="en-US" sz="1400" b="0">
                <a:effectLst>
                  <a:outerShdw blurRad="38100" dist="38100" dir="2700000" algn="tl">
                    <a:srgbClr val="FFFFFF"/>
                  </a:outerShdw>
                </a:effectLst>
              </a:rPr>
              <a:pPr algn="r">
                <a:defRPr/>
              </a:pPr>
              <a:t>5</a:t>
            </a:fld>
            <a:endParaRPr lang="en-US" sz="1400" b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42875" y="0"/>
            <a:ext cx="8924925" cy="6850063"/>
            <a:chOff x="90" y="0"/>
            <a:chExt cx="5622" cy="4315"/>
          </a:xfrm>
        </p:grpSpPr>
        <p:pic>
          <p:nvPicPr>
            <p:cNvPr id="10244" name="Picture 3" descr="46_05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0" y="200"/>
              <a:ext cx="5622" cy="4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45" name="Arc 4"/>
            <p:cNvSpPr>
              <a:spLocks/>
            </p:cNvSpPr>
            <p:nvPr/>
          </p:nvSpPr>
          <p:spPr bwMode="auto">
            <a:xfrm rot="16200000" flipV="1">
              <a:off x="198" y="1517"/>
              <a:ext cx="1153" cy="1121"/>
            </a:xfrm>
            <a:custGeom>
              <a:avLst/>
              <a:gdLst>
                <a:gd name="T0" fmla="*/ 0 w 19749"/>
                <a:gd name="T1" fmla="*/ 0 h 18293"/>
                <a:gd name="T2" fmla="*/ 0 w 19749"/>
                <a:gd name="T3" fmla="*/ 0 h 18293"/>
                <a:gd name="T4" fmla="*/ 0 w 19749"/>
                <a:gd name="T5" fmla="*/ 0 h 18293"/>
                <a:gd name="T6" fmla="*/ 0 60000 65536"/>
                <a:gd name="T7" fmla="*/ 0 60000 65536"/>
                <a:gd name="T8" fmla="*/ 0 60000 65536"/>
                <a:gd name="T9" fmla="*/ 0 w 19749"/>
                <a:gd name="T10" fmla="*/ 0 h 18293"/>
                <a:gd name="T11" fmla="*/ 19749 w 19749"/>
                <a:gd name="T12" fmla="*/ 18293 h 182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749" h="18293" fill="none" extrusionOk="0">
                  <a:moveTo>
                    <a:pt x="11484" y="-1"/>
                  </a:moveTo>
                  <a:cubicBezTo>
                    <a:pt x="15128" y="2287"/>
                    <a:pt x="18006" y="5611"/>
                    <a:pt x="19749" y="9545"/>
                  </a:cubicBezTo>
                </a:path>
                <a:path w="19749" h="18293" stroke="0" extrusionOk="0">
                  <a:moveTo>
                    <a:pt x="11484" y="-1"/>
                  </a:moveTo>
                  <a:cubicBezTo>
                    <a:pt x="15128" y="2287"/>
                    <a:pt x="18006" y="5611"/>
                    <a:pt x="19749" y="9545"/>
                  </a:cubicBezTo>
                  <a:lnTo>
                    <a:pt x="0" y="18293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stealth" w="sm" len="med"/>
              <a:tailEnd type="none" w="sm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46" name="Arc 5"/>
            <p:cNvSpPr>
              <a:spLocks/>
            </p:cNvSpPr>
            <p:nvPr/>
          </p:nvSpPr>
          <p:spPr bwMode="auto">
            <a:xfrm rot="10800000">
              <a:off x="1218" y="348"/>
              <a:ext cx="952" cy="1439"/>
            </a:xfrm>
            <a:custGeom>
              <a:avLst/>
              <a:gdLst>
                <a:gd name="T0" fmla="*/ 0 w 19749"/>
                <a:gd name="T1" fmla="*/ 0 h 17779"/>
                <a:gd name="T2" fmla="*/ 0 w 19749"/>
                <a:gd name="T3" fmla="*/ 0 h 17779"/>
                <a:gd name="T4" fmla="*/ 0 w 19749"/>
                <a:gd name="T5" fmla="*/ 0 h 17779"/>
                <a:gd name="T6" fmla="*/ 0 60000 65536"/>
                <a:gd name="T7" fmla="*/ 0 60000 65536"/>
                <a:gd name="T8" fmla="*/ 0 60000 65536"/>
                <a:gd name="T9" fmla="*/ 0 w 19749"/>
                <a:gd name="T10" fmla="*/ 0 h 17779"/>
                <a:gd name="T11" fmla="*/ 19749 w 19749"/>
                <a:gd name="T12" fmla="*/ 17779 h 177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749" h="17779" fill="none" extrusionOk="0">
                  <a:moveTo>
                    <a:pt x="12265" y="-1"/>
                  </a:moveTo>
                  <a:cubicBezTo>
                    <a:pt x="15545" y="2262"/>
                    <a:pt x="18135" y="5388"/>
                    <a:pt x="19749" y="9031"/>
                  </a:cubicBezTo>
                </a:path>
                <a:path w="19749" h="17779" stroke="0" extrusionOk="0">
                  <a:moveTo>
                    <a:pt x="12265" y="-1"/>
                  </a:moveTo>
                  <a:cubicBezTo>
                    <a:pt x="15545" y="2262"/>
                    <a:pt x="18135" y="5388"/>
                    <a:pt x="19749" y="9031"/>
                  </a:cubicBezTo>
                  <a:lnTo>
                    <a:pt x="0" y="17779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stealth" w="sm" len="med"/>
              <a:tailEnd type="none" w="sm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47" name="Arc 6"/>
            <p:cNvSpPr>
              <a:spLocks/>
            </p:cNvSpPr>
            <p:nvPr/>
          </p:nvSpPr>
          <p:spPr bwMode="auto">
            <a:xfrm rot="-1171804">
              <a:off x="1580" y="3126"/>
              <a:ext cx="1074" cy="468"/>
            </a:xfrm>
            <a:custGeom>
              <a:avLst/>
              <a:gdLst>
                <a:gd name="T0" fmla="*/ 0 w 24377"/>
                <a:gd name="T1" fmla="*/ 0 h 21600"/>
                <a:gd name="T2" fmla="*/ 0 w 24377"/>
                <a:gd name="T3" fmla="*/ 0 h 21600"/>
                <a:gd name="T4" fmla="*/ 0 w 24377"/>
                <a:gd name="T5" fmla="*/ 0 h 21600"/>
                <a:gd name="T6" fmla="*/ 0 60000 65536"/>
                <a:gd name="T7" fmla="*/ 0 60000 65536"/>
                <a:gd name="T8" fmla="*/ 0 60000 65536"/>
                <a:gd name="T9" fmla="*/ 0 w 24377"/>
                <a:gd name="T10" fmla="*/ 0 h 21600"/>
                <a:gd name="T11" fmla="*/ 24377 w 2437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377" h="21600" fill="none" extrusionOk="0">
                  <a:moveTo>
                    <a:pt x="-1" y="2338"/>
                  </a:moveTo>
                  <a:cubicBezTo>
                    <a:pt x="3028" y="801"/>
                    <a:pt x="6378" y="-1"/>
                    <a:pt x="9775" y="0"/>
                  </a:cubicBezTo>
                  <a:cubicBezTo>
                    <a:pt x="15182" y="0"/>
                    <a:pt x="20393" y="2028"/>
                    <a:pt x="24377" y="5684"/>
                  </a:cubicBezTo>
                </a:path>
                <a:path w="24377" h="21600" stroke="0" extrusionOk="0">
                  <a:moveTo>
                    <a:pt x="-1" y="2338"/>
                  </a:moveTo>
                  <a:cubicBezTo>
                    <a:pt x="3028" y="801"/>
                    <a:pt x="6378" y="-1"/>
                    <a:pt x="9775" y="0"/>
                  </a:cubicBezTo>
                  <a:cubicBezTo>
                    <a:pt x="15182" y="0"/>
                    <a:pt x="20393" y="2028"/>
                    <a:pt x="24377" y="5684"/>
                  </a:cubicBezTo>
                  <a:lnTo>
                    <a:pt x="9775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stealth" w="sm" len="med"/>
              <a:tailEnd type="none" w="sm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48" name="Arc 7"/>
            <p:cNvSpPr>
              <a:spLocks/>
            </p:cNvSpPr>
            <p:nvPr/>
          </p:nvSpPr>
          <p:spPr bwMode="auto">
            <a:xfrm rot="5400000" flipH="1">
              <a:off x="3110" y="1619"/>
              <a:ext cx="1331" cy="1610"/>
            </a:xfrm>
            <a:custGeom>
              <a:avLst/>
              <a:gdLst>
                <a:gd name="T0" fmla="*/ 0 w 21600"/>
                <a:gd name="T1" fmla="*/ 0 h 23993"/>
                <a:gd name="T2" fmla="*/ 0 w 21600"/>
                <a:gd name="T3" fmla="*/ 0 h 23993"/>
                <a:gd name="T4" fmla="*/ 0 w 21600"/>
                <a:gd name="T5" fmla="*/ 0 h 2399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3993"/>
                <a:gd name="T11" fmla="*/ 21600 w 21600"/>
                <a:gd name="T12" fmla="*/ 23993 h 239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3993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399"/>
                    <a:pt x="21555" y="23198"/>
                    <a:pt x="21467" y="23993"/>
                  </a:cubicBezTo>
                </a:path>
                <a:path w="21600" h="23993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399"/>
                    <a:pt x="21555" y="23198"/>
                    <a:pt x="21467" y="23993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stealth" w="sm" len="med"/>
              <a:tailEnd type="none" w="sm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49" name="Arc 8"/>
            <p:cNvSpPr>
              <a:spLocks/>
            </p:cNvSpPr>
            <p:nvPr/>
          </p:nvSpPr>
          <p:spPr bwMode="auto">
            <a:xfrm rot="266205">
              <a:off x="3105" y="3253"/>
              <a:ext cx="911" cy="468"/>
            </a:xfrm>
            <a:custGeom>
              <a:avLst/>
              <a:gdLst>
                <a:gd name="T0" fmla="*/ 0 w 21270"/>
                <a:gd name="T1" fmla="*/ 0 h 21600"/>
                <a:gd name="T2" fmla="*/ 0 w 21270"/>
                <a:gd name="T3" fmla="*/ 0 h 21600"/>
                <a:gd name="T4" fmla="*/ 0 w 2127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270"/>
                <a:gd name="T10" fmla="*/ 0 h 21600"/>
                <a:gd name="T11" fmla="*/ 21270 w 2127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270" h="21600" fill="none" extrusionOk="0">
                  <a:moveTo>
                    <a:pt x="-1" y="2338"/>
                  </a:moveTo>
                  <a:cubicBezTo>
                    <a:pt x="3028" y="801"/>
                    <a:pt x="6378" y="-1"/>
                    <a:pt x="9775" y="0"/>
                  </a:cubicBezTo>
                  <a:cubicBezTo>
                    <a:pt x="13842" y="0"/>
                    <a:pt x="17826" y="1148"/>
                    <a:pt x="21270" y="3312"/>
                  </a:cubicBezTo>
                </a:path>
                <a:path w="21270" h="21600" stroke="0" extrusionOk="0">
                  <a:moveTo>
                    <a:pt x="-1" y="2338"/>
                  </a:moveTo>
                  <a:cubicBezTo>
                    <a:pt x="3028" y="801"/>
                    <a:pt x="6378" y="-1"/>
                    <a:pt x="9775" y="0"/>
                  </a:cubicBezTo>
                  <a:cubicBezTo>
                    <a:pt x="13842" y="0"/>
                    <a:pt x="17826" y="1148"/>
                    <a:pt x="21270" y="3312"/>
                  </a:cubicBezTo>
                  <a:lnTo>
                    <a:pt x="9775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stealth" w="sm" len="med"/>
              <a:tailEnd type="none" w="sm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50" name="Arc 9"/>
            <p:cNvSpPr>
              <a:spLocks/>
            </p:cNvSpPr>
            <p:nvPr/>
          </p:nvSpPr>
          <p:spPr bwMode="auto">
            <a:xfrm>
              <a:off x="4488" y="3283"/>
              <a:ext cx="163" cy="116"/>
            </a:xfrm>
            <a:custGeom>
              <a:avLst/>
              <a:gdLst>
                <a:gd name="T0" fmla="*/ 0 w 21206"/>
                <a:gd name="T1" fmla="*/ 0 h 21600"/>
                <a:gd name="T2" fmla="*/ 0 w 21206"/>
                <a:gd name="T3" fmla="*/ 0 h 21600"/>
                <a:gd name="T4" fmla="*/ 0 w 21206"/>
                <a:gd name="T5" fmla="*/ 0 h 21600"/>
                <a:gd name="T6" fmla="*/ 0 60000 65536"/>
                <a:gd name="T7" fmla="*/ 0 60000 65536"/>
                <a:gd name="T8" fmla="*/ 0 60000 65536"/>
                <a:gd name="T9" fmla="*/ 0 w 21206"/>
                <a:gd name="T10" fmla="*/ 0 h 21600"/>
                <a:gd name="T11" fmla="*/ 21206 w 2120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206" h="21600" fill="none" extrusionOk="0">
                  <a:moveTo>
                    <a:pt x="-1" y="0"/>
                  </a:moveTo>
                  <a:cubicBezTo>
                    <a:pt x="10347" y="0"/>
                    <a:pt x="19241" y="7337"/>
                    <a:pt x="21206" y="17496"/>
                  </a:cubicBezTo>
                </a:path>
                <a:path w="21206" h="21600" stroke="0" extrusionOk="0">
                  <a:moveTo>
                    <a:pt x="-1" y="0"/>
                  </a:moveTo>
                  <a:cubicBezTo>
                    <a:pt x="10347" y="0"/>
                    <a:pt x="19241" y="7337"/>
                    <a:pt x="21206" y="17496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stealth" w="sm" len="med"/>
              <a:tailEnd type="none" w="sm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51" name="Rectangle 10"/>
            <p:cNvSpPr>
              <a:spLocks noChangeArrowheads="1"/>
            </p:cNvSpPr>
            <p:nvPr/>
          </p:nvSpPr>
          <p:spPr bwMode="auto">
            <a:xfrm>
              <a:off x="1109" y="2357"/>
              <a:ext cx="41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Receptor</a:t>
              </a:r>
              <a:endParaRPr lang="en-US" sz="1200">
                <a:ea typeface="ＭＳ Ｐゴシック" pitchFamily="52" charset="-128"/>
              </a:endParaRPr>
            </a:p>
          </p:txBody>
        </p:sp>
        <p:sp>
          <p:nvSpPr>
            <p:cNvPr id="10252" name="Rectangle 11"/>
            <p:cNvSpPr>
              <a:spLocks noChangeArrowheads="1"/>
            </p:cNvSpPr>
            <p:nvPr/>
          </p:nvSpPr>
          <p:spPr bwMode="auto">
            <a:xfrm>
              <a:off x="232" y="341"/>
              <a:ext cx="336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Blood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plasma</a:t>
              </a:r>
              <a:endParaRPr lang="en-US" sz="1200">
                <a:ea typeface="ＭＳ Ｐゴシック" pitchFamily="52" charset="-128"/>
              </a:endParaRPr>
            </a:p>
          </p:txBody>
        </p:sp>
        <p:sp>
          <p:nvSpPr>
            <p:cNvPr id="10253" name="Rectangle 12"/>
            <p:cNvSpPr>
              <a:spLocks noChangeArrowheads="1"/>
            </p:cNvSpPr>
            <p:nvPr/>
          </p:nvSpPr>
          <p:spPr bwMode="auto">
            <a:xfrm>
              <a:off x="652" y="3355"/>
              <a:ext cx="32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Protein</a:t>
              </a:r>
              <a:endParaRPr lang="en-US" sz="1200">
                <a:ea typeface="ＭＳ Ｐゴシック" pitchFamily="52" charset="-128"/>
              </a:endParaRPr>
            </a:p>
          </p:txBody>
        </p:sp>
        <p:sp>
          <p:nvSpPr>
            <p:cNvPr id="10254" name="Rectangle 13"/>
            <p:cNvSpPr>
              <a:spLocks noChangeArrowheads="1"/>
            </p:cNvSpPr>
            <p:nvPr/>
          </p:nvSpPr>
          <p:spPr bwMode="auto">
            <a:xfrm>
              <a:off x="468" y="747"/>
              <a:ext cx="920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Lipophilic hormones</a:t>
              </a:r>
              <a:endParaRPr lang="en-US" sz="1200">
                <a:ea typeface="ＭＳ Ｐゴシック" pitchFamily="52" charset="-128"/>
              </a:endParaRPr>
            </a:p>
          </p:txBody>
        </p:sp>
        <p:sp>
          <p:nvSpPr>
            <p:cNvPr id="10255" name="Rectangle 14"/>
            <p:cNvSpPr>
              <a:spLocks noChangeArrowheads="1"/>
            </p:cNvSpPr>
            <p:nvPr/>
          </p:nvSpPr>
          <p:spPr bwMode="auto">
            <a:xfrm>
              <a:off x="4208" y="3041"/>
              <a:ext cx="280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mRNA</a:t>
              </a:r>
              <a:endParaRPr lang="en-US" sz="1200">
                <a:ea typeface="ＭＳ Ｐゴシック" pitchFamily="52" charset="-128"/>
              </a:endParaRPr>
            </a:p>
          </p:txBody>
        </p:sp>
        <p:sp>
          <p:nvSpPr>
            <p:cNvPr id="10256" name="Rectangle 15"/>
            <p:cNvSpPr>
              <a:spLocks noChangeArrowheads="1"/>
            </p:cNvSpPr>
            <p:nvPr/>
          </p:nvSpPr>
          <p:spPr bwMode="auto">
            <a:xfrm>
              <a:off x="5164" y="3382"/>
              <a:ext cx="19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DNA</a:t>
              </a:r>
              <a:endParaRPr lang="en-US" sz="1200">
                <a:ea typeface="ＭＳ Ｐゴシック" pitchFamily="52" charset="-128"/>
              </a:endParaRPr>
            </a:p>
          </p:txBody>
        </p:sp>
        <p:sp>
          <p:nvSpPr>
            <p:cNvPr id="10257" name="Rectangle 16"/>
            <p:cNvSpPr>
              <a:spLocks noChangeArrowheads="1"/>
            </p:cNvSpPr>
            <p:nvPr/>
          </p:nvSpPr>
          <p:spPr bwMode="auto">
            <a:xfrm>
              <a:off x="4137" y="3847"/>
              <a:ext cx="126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Hormone response element</a:t>
              </a:r>
              <a:endParaRPr lang="en-US" sz="1200">
                <a:ea typeface="ＭＳ Ｐゴシック" pitchFamily="52" charset="-128"/>
              </a:endParaRPr>
            </a:p>
          </p:txBody>
        </p:sp>
        <p:sp>
          <p:nvSpPr>
            <p:cNvPr id="10258" name="Rectangle 17"/>
            <p:cNvSpPr>
              <a:spLocks noChangeArrowheads="1"/>
            </p:cNvSpPr>
            <p:nvPr/>
          </p:nvSpPr>
          <p:spPr bwMode="auto">
            <a:xfrm>
              <a:off x="1071" y="336"/>
              <a:ext cx="917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457200" indent="-457200" eaLnBrk="0" hangingPunct="0">
                <a:lnSpc>
                  <a:spcPct val="85000"/>
                </a:lnSpc>
                <a:buFont typeface="Arial" charset="0"/>
                <a:buNone/>
              </a:pPr>
              <a:r>
                <a:rPr lang="en-US" sz="1400">
                  <a:solidFill>
                    <a:srgbClr val="000000"/>
                  </a:solidFill>
                  <a:ea typeface="ＭＳ Ｐゴシック" pitchFamily="52" charset="-128"/>
                </a:rPr>
                <a:t>1.</a:t>
              </a: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 Hormone passes </a:t>
              </a:r>
            </a:p>
            <a:p>
              <a:pPr marL="457200" indent="-457200" eaLnBrk="0" hangingPunct="0">
                <a:lnSpc>
                  <a:spcPct val="85000"/>
                </a:lnSpc>
              </a:pP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     through plasma</a:t>
              </a:r>
            </a:p>
            <a:p>
              <a:pPr marL="457200" indent="-457200" eaLnBrk="0" hangingPunct="0">
                <a:lnSpc>
                  <a:spcPct val="85000"/>
                </a:lnSpc>
              </a:pP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     membrane</a:t>
              </a:r>
              <a:endParaRPr lang="en-US" sz="1200">
                <a:ea typeface="ＭＳ Ｐゴシック" pitchFamily="52" charset="-128"/>
              </a:endParaRPr>
            </a:p>
          </p:txBody>
        </p:sp>
        <p:sp>
          <p:nvSpPr>
            <p:cNvPr id="10259" name="Rectangle 18"/>
            <p:cNvSpPr>
              <a:spLocks noChangeArrowheads="1"/>
            </p:cNvSpPr>
            <p:nvPr/>
          </p:nvSpPr>
          <p:spPr bwMode="auto">
            <a:xfrm>
              <a:off x="2408" y="2151"/>
              <a:ext cx="904" cy="6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1400" dirty="0">
                  <a:solidFill>
                    <a:srgbClr val="000000"/>
                  </a:solidFill>
                  <a:ea typeface="ＭＳ Ｐゴシック" pitchFamily="52" charset="-128"/>
                </a:rPr>
                <a:t>2.</a:t>
              </a:r>
              <a:r>
                <a:rPr lang="en-US" sz="1200" dirty="0">
                  <a:solidFill>
                    <a:srgbClr val="000000"/>
                  </a:solidFill>
                  <a:ea typeface="ＭＳ Ｐゴシック" pitchFamily="52" charset="-128"/>
                </a:rPr>
                <a:t> Inside target 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200" dirty="0">
                  <a:solidFill>
                    <a:srgbClr val="000000"/>
                  </a:solidFill>
                  <a:ea typeface="ＭＳ Ｐゴシック" pitchFamily="52" charset="-128"/>
                </a:rPr>
                <a:t>     cell the hormone 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200" dirty="0">
                  <a:solidFill>
                    <a:srgbClr val="000000"/>
                  </a:solidFill>
                  <a:ea typeface="ＭＳ Ｐゴシック" pitchFamily="52" charset="-128"/>
                </a:rPr>
                <a:t>     binds to a 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200" dirty="0">
                  <a:solidFill>
                    <a:srgbClr val="000000"/>
                  </a:solidFill>
                  <a:ea typeface="ＭＳ Ｐゴシック" pitchFamily="52" charset="-128"/>
                </a:rPr>
                <a:t>     receptor protein 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200" dirty="0">
                  <a:solidFill>
                    <a:srgbClr val="000000"/>
                  </a:solidFill>
                  <a:ea typeface="ＭＳ Ｐゴシック" pitchFamily="52" charset="-128"/>
                </a:rPr>
                <a:t>     in the cytoplasm 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200" dirty="0">
                  <a:solidFill>
                    <a:srgbClr val="000000"/>
                  </a:solidFill>
                  <a:ea typeface="ＭＳ Ｐゴシック" pitchFamily="52" charset="-128"/>
                </a:rPr>
                <a:t>     or nucleus</a:t>
              </a:r>
              <a:endParaRPr lang="en-US" sz="1200" dirty="0">
                <a:ea typeface="ＭＳ Ｐゴシック" pitchFamily="52" charset="-128"/>
              </a:endParaRPr>
            </a:p>
          </p:txBody>
        </p:sp>
        <p:sp>
          <p:nvSpPr>
            <p:cNvPr id="10260" name="Rectangle 19"/>
            <p:cNvSpPr>
              <a:spLocks noChangeArrowheads="1"/>
            </p:cNvSpPr>
            <p:nvPr/>
          </p:nvSpPr>
          <p:spPr bwMode="auto">
            <a:xfrm>
              <a:off x="4681" y="2448"/>
              <a:ext cx="984" cy="6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1400">
                  <a:solidFill>
                    <a:srgbClr val="000000"/>
                  </a:solidFill>
                  <a:ea typeface="ＭＳ Ｐゴシック" pitchFamily="52" charset="-128"/>
                </a:rPr>
                <a:t>3.</a:t>
              </a: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 Hormone-receptor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     complex binds to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     hormone response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     element on DNA,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     regulating gene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     transcription</a:t>
              </a:r>
              <a:endParaRPr lang="en-US" sz="1200">
                <a:ea typeface="ＭＳ Ｐゴシック" pitchFamily="52" charset="-128"/>
              </a:endParaRPr>
            </a:p>
          </p:txBody>
        </p:sp>
        <p:sp>
          <p:nvSpPr>
            <p:cNvPr id="10261" name="Rectangle 20"/>
            <p:cNvSpPr>
              <a:spLocks noChangeArrowheads="1"/>
            </p:cNvSpPr>
            <p:nvPr/>
          </p:nvSpPr>
          <p:spPr bwMode="auto">
            <a:xfrm>
              <a:off x="1766" y="3575"/>
              <a:ext cx="909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0000"/>
                  </a:solidFill>
                  <a:ea typeface="ＭＳ Ｐゴシック" pitchFamily="52" charset="-128"/>
                </a:rPr>
                <a:t>4.</a:t>
              </a: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 Protein synthesis</a:t>
              </a:r>
              <a:endParaRPr lang="en-US" sz="1200">
                <a:ea typeface="ＭＳ Ｐゴシック" pitchFamily="52" charset="-128"/>
              </a:endParaRPr>
            </a:p>
          </p:txBody>
        </p:sp>
        <p:sp>
          <p:nvSpPr>
            <p:cNvPr id="10262" name="Rectangle 21"/>
            <p:cNvSpPr>
              <a:spLocks noChangeArrowheads="1"/>
            </p:cNvSpPr>
            <p:nvPr/>
          </p:nvSpPr>
          <p:spPr bwMode="auto">
            <a:xfrm>
              <a:off x="508" y="2802"/>
              <a:ext cx="912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1400" dirty="0">
                  <a:solidFill>
                    <a:srgbClr val="000000"/>
                  </a:solidFill>
                  <a:ea typeface="ＭＳ Ｐゴシック" pitchFamily="52" charset="-128"/>
                </a:rPr>
                <a:t>5.</a:t>
              </a:r>
              <a:r>
                <a:rPr lang="en-US" sz="1200" dirty="0">
                  <a:solidFill>
                    <a:srgbClr val="000000"/>
                  </a:solidFill>
                  <a:ea typeface="ＭＳ Ｐゴシック" pitchFamily="52" charset="-128"/>
                </a:rPr>
                <a:t> Change in protein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200" dirty="0">
                  <a:solidFill>
                    <a:srgbClr val="000000"/>
                  </a:solidFill>
                  <a:ea typeface="ＭＳ Ｐゴシック" pitchFamily="52" charset="-128"/>
                </a:rPr>
                <a:t>     synthesis is 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200" dirty="0">
                  <a:solidFill>
                    <a:srgbClr val="000000"/>
                  </a:solidFill>
                  <a:ea typeface="ＭＳ Ｐゴシック" pitchFamily="52" charset="-128"/>
                </a:rPr>
                <a:t>     cellular response</a:t>
              </a:r>
              <a:endParaRPr lang="en-US" sz="1200" dirty="0">
                <a:ea typeface="ＭＳ Ｐゴシック" pitchFamily="52" charset="-128"/>
              </a:endParaRPr>
            </a:p>
          </p:txBody>
        </p:sp>
        <p:sp>
          <p:nvSpPr>
            <p:cNvPr id="10263" name="Rectangle 22"/>
            <p:cNvSpPr>
              <a:spLocks noChangeArrowheads="1"/>
            </p:cNvSpPr>
            <p:nvPr/>
          </p:nvSpPr>
          <p:spPr bwMode="auto">
            <a:xfrm>
              <a:off x="3627" y="1439"/>
              <a:ext cx="480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Cytoplasm</a:t>
              </a:r>
              <a:endParaRPr lang="en-US" sz="1200">
                <a:ea typeface="ＭＳ Ｐゴシック" pitchFamily="52" charset="-128"/>
              </a:endParaRPr>
            </a:p>
          </p:txBody>
        </p:sp>
        <p:sp>
          <p:nvSpPr>
            <p:cNvPr id="10264" name="Rectangle 23"/>
            <p:cNvSpPr>
              <a:spLocks noChangeArrowheads="1"/>
            </p:cNvSpPr>
            <p:nvPr/>
          </p:nvSpPr>
          <p:spPr bwMode="auto">
            <a:xfrm>
              <a:off x="2279" y="1240"/>
              <a:ext cx="86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Plasma membrane</a:t>
              </a:r>
              <a:endParaRPr lang="en-US" sz="1200">
                <a:ea typeface="ＭＳ Ｐゴシック" pitchFamily="52" charset="-128"/>
              </a:endParaRPr>
            </a:p>
          </p:txBody>
        </p:sp>
        <p:sp>
          <p:nvSpPr>
            <p:cNvPr id="10265" name="Rectangle 24"/>
            <p:cNvSpPr>
              <a:spLocks noChangeArrowheads="1"/>
            </p:cNvSpPr>
            <p:nvPr/>
          </p:nvSpPr>
          <p:spPr bwMode="auto">
            <a:xfrm>
              <a:off x="4886" y="1821"/>
              <a:ext cx="36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Nucleus</a:t>
              </a:r>
              <a:endParaRPr lang="en-US" sz="1200">
                <a:ea typeface="ＭＳ Ｐゴシック" pitchFamily="52" charset="-128"/>
              </a:endParaRPr>
            </a:p>
          </p:txBody>
        </p:sp>
        <p:sp>
          <p:nvSpPr>
            <p:cNvPr id="10266" name="Freeform 25"/>
            <p:cNvSpPr>
              <a:spLocks/>
            </p:cNvSpPr>
            <p:nvPr/>
          </p:nvSpPr>
          <p:spPr bwMode="auto">
            <a:xfrm>
              <a:off x="930" y="872"/>
              <a:ext cx="189" cy="267"/>
            </a:xfrm>
            <a:custGeom>
              <a:avLst/>
              <a:gdLst>
                <a:gd name="T0" fmla="*/ 0 w 189"/>
                <a:gd name="T1" fmla="*/ 267 h 267"/>
                <a:gd name="T2" fmla="*/ 0 w 189"/>
                <a:gd name="T3" fmla="*/ 0 h 267"/>
                <a:gd name="T4" fmla="*/ 189 w 189"/>
                <a:gd name="T5" fmla="*/ 71 h 267"/>
                <a:gd name="T6" fmla="*/ 0 60000 65536"/>
                <a:gd name="T7" fmla="*/ 0 60000 65536"/>
                <a:gd name="T8" fmla="*/ 0 60000 65536"/>
                <a:gd name="T9" fmla="*/ 0 w 189"/>
                <a:gd name="T10" fmla="*/ 0 h 267"/>
                <a:gd name="T11" fmla="*/ 189 w 189"/>
                <a:gd name="T12" fmla="*/ 267 h 2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9" h="267">
                  <a:moveTo>
                    <a:pt x="0" y="267"/>
                  </a:moveTo>
                  <a:lnTo>
                    <a:pt x="0" y="0"/>
                  </a:lnTo>
                  <a:lnTo>
                    <a:pt x="189" y="7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67" name="Line 26"/>
            <p:cNvSpPr>
              <a:spLocks noChangeShapeType="1"/>
            </p:cNvSpPr>
            <p:nvPr/>
          </p:nvSpPr>
          <p:spPr bwMode="auto">
            <a:xfrm flipH="1">
              <a:off x="1545" y="2418"/>
              <a:ext cx="17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68" name="Line 27"/>
            <p:cNvSpPr>
              <a:spLocks noChangeShapeType="1"/>
            </p:cNvSpPr>
            <p:nvPr/>
          </p:nvSpPr>
          <p:spPr bwMode="auto">
            <a:xfrm flipH="1">
              <a:off x="996" y="3418"/>
              <a:ext cx="17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69" name="Line 28"/>
            <p:cNvSpPr>
              <a:spLocks noChangeShapeType="1"/>
            </p:cNvSpPr>
            <p:nvPr/>
          </p:nvSpPr>
          <p:spPr bwMode="auto">
            <a:xfrm flipV="1">
              <a:off x="5071" y="1935"/>
              <a:ext cx="1" cy="1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70" name="Line 29"/>
            <p:cNvSpPr>
              <a:spLocks noChangeShapeType="1"/>
            </p:cNvSpPr>
            <p:nvPr/>
          </p:nvSpPr>
          <p:spPr bwMode="auto">
            <a:xfrm flipV="1">
              <a:off x="5255" y="3494"/>
              <a:ext cx="1" cy="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71" name="Line 30"/>
            <p:cNvSpPr>
              <a:spLocks noChangeShapeType="1"/>
            </p:cNvSpPr>
            <p:nvPr/>
          </p:nvSpPr>
          <p:spPr bwMode="auto">
            <a:xfrm flipH="1" flipV="1">
              <a:off x="4348" y="3170"/>
              <a:ext cx="4" cy="9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72" name="Line 31"/>
            <p:cNvSpPr>
              <a:spLocks noChangeShapeType="1"/>
            </p:cNvSpPr>
            <p:nvPr/>
          </p:nvSpPr>
          <p:spPr bwMode="auto">
            <a:xfrm flipV="1">
              <a:off x="4769" y="3746"/>
              <a:ext cx="1" cy="1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73" name="Line 32"/>
            <p:cNvSpPr>
              <a:spLocks noChangeShapeType="1"/>
            </p:cNvSpPr>
            <p:nvPr/>
          </p:nvSpPr>
          <p:spPr bwMode="auto">
            <a:xfrm flipH="1">
              <a:off x="1869" y="1301"/>
              <a:ext cx="39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74" name="Freeform 33"/>
            <p:cNvSpPr>
              <a:spLocks/>
            </p:cNvSpPr>
            <p:nvPr/>
          </p:nvSpPr>
          <p:spPr bwMode="auto">
            <a:xfrm>
              <a:off x="981" y="1289"/>
              <a:ext cx="481" cy="613"/>
            </a:xfrm>
            <a:custGeom>
              <a:avLst/>
              <a:gdLst>
                <a:gd name="T0" fmla="*/ 0 w 461"/>
                <a:gd name="T1" fmla="*/ 0 h 593"/>
                <a:gd name="T2" fmla="*/ 0 w 461"/>
                <a:gd name="T3" fmla="*/ 0 h 593"/>
                <a:gd name="T4" fmla="*/ 352 w 461"/>
                <a:gd name="T5" fmla="*/ 427 h 593"/>
                <a:gd name="T6" fmla="*/ 485 w 461"/>
                <a:gd name="T7" fmla="*/ 589 h 593"/>
                <a:gd name="T8" fmla="*/ 571 w 461"/>
                <a:gd name="T9" fmla="*/ 700 h 5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1"/>
                <a:gd name="T16" fmla="*/ 0 h 593"/>
                <a:gd name="T17" fmla="*/ 461 w 461"/>
                <a:gd name="T18" fmla="*/ 593 h 5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1" h="593">
                  <a:moveTo>
                    <a:pt x="0" y="0"/>
                  </a:moveTo>
                  <a:lnTo>
                    <a:pt x="0" y="0"/>
                  </a:lnTo>
                  <a:lnTo>
                    <a:pt x="285" y="362"/>
                  </a:lnTo>
                  <a:lnTo>
                    <a:pt x="392" y="499"/>
                  </a:lnTo>
                  <a:lnTo>
                    <a:pt x="461" y="593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75" name="Freeform 34"/>
            <p:cNvSpPr>
              <a:spLocks/>
            </p:cNvSpPr>
            <p:nvPr/>
          </p:nvSpPr>
          <p:spPr bwMode="auto">
            <a:xfrm>
              <a:off x="1675" y="2291"/>
              <a:ext cx="49" cy="59"/>
            </a:xfrm>
            <a:custGeom>
              <a:avLst/>
              <a:gdLst>
                <a:gd name="T0" fmla="*/ 22 w 49"/>
                <a:gd name="T1" fmla="*/ 19 h 59"/>
                <a:gd name="T2" fmla="*/ 29 w 49"/>
                <a:gd name="T3" fmla="*/ 0 h 59"/>
                <a:gd name="T4" fmla="*/ 37 w 49"/>
                <a:gd name="T5" fmla="*/ 32 h 59"/>
                <a:gd name="T6" fmla="*/ 49 w 49"/>
                <a:gd name="T7" fmla="*/ 59 h 59"/>
                <a:gd name="T8" fmla="*/ 27 w 49"/>
                <a:gd name="T9" fmla="*/ 39 h 59"/>
                <a:gd name="T10" fmla="*/ 0 w 49"/>
                <a:gd name="T11" fmla="*/ 22 h 59"/>
                <a:gd name="T12" fmla="*/ 22 w 49"/>
                <a:gd name="T13" fmla="*/ 19 h 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59"/>
                <a:gd name="T23" fmla="*/ 49 w 49"/>
                <a:gd name="T24" fmla="*/ 59 h 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59">
                  <a:moveTo>
                    <a:pt x="22" y="19"/>
                  </a:moveTo>
                  <a:lnTo>
                    <a:pt x="29" y="0"/>
                  </a:lnTo>
                  <a:lnTo>
                    <a:pt x="37" y="32"/>
                  </a:lnTo>
                  <a:lnTo>
                    <a:pt x="49" y="59"/>
                  </a:lnTo>
                  <a:lnTo>
                    <a:pt x="27" y="39"/>
                  </a:lnTo>
                  <a:lnTo>
                    <a:pt x="0" y="22"/>
                  </a:lnTo>
                  <a:lnTo>
                    <a:pt x="22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76" name="Line 35"/>
            <p:cNvSpPr>
              <a:spLocks noChangeShapeType="1"/>
            </p:cNvSpPr>
            <p:nvPr/>
          </p:nvSpPr>
          <p:spPr bwMode="auto">
            <a:xfrm>
              <a:off x="1665" y="2269"/>
              <a:ext cx="30" cy="4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77" name="Text Box 36"/>
            <p:cNvSpPr txBox="1">
              <a:spLocks noChangeArrowheads="1"/>
            </p:cNvSpPr>
            <p:nvPr/>
          </p:nvSpPr>
          <p:spPr bwMode="auto">
            <a:xfrm>
              <a:off x="1520" y="0"/>
              <a:ext cx="2640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3500" tIns="63500" rIns="63500" bIns="63500">
              <a:spAutoFit/>
            </a:bodyPr>
            <a:lstStyle/>
            <a:p>
              <a:pPr eaLnBrk="0" hangingPunct="0"/>
              <a:r>
                <a:rPr lang="en-US" sz="700">
                  <a:ea typeface="ＭＳ Ｐゴシック" pitchFamily="52" charset="-128"/>
                </a:rPr>
                <a:t>Copyright © The McGraw-Hill Companies, Inc. Permission required for reproduction or display.</a:t>
              </a:r>
            </a:p>
          </p:txBody>
        </p:sp>
      </p:grp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err="1">
                <a:solidFill>
                  <a:schemeClr val="tx1"/>
                </a:solidFill>
              </a:rPr>
              <a:t>Retinoids</a:t>
            </a:r>
            <a:r>
              <a:rPr lang="en-GB" dirty="0">
                <a:solidFill>
                  <a:schemeClr val="tx1"/>
                </a:solidFill>
              </a:rPr>
              <a:t> and their functions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>
          <a:xfrm>
            <a:off x="276672" y="1268760"/>
            <a:ext cx="8867328" cy="4536504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Regulation of development and homeostasis in tissues of vertebrates and invertebrates</a:t>
            </a:r>
          </a:p>
          <a:p>
            <a:r>
              <a:rPr lang="en-GB" dirty="0"/>
              <a:t>Development of embryonic, epithelial cells (gastrointestinal tract, skin, bones)</a:t>
            </a:r>
          </a:p>
          <a:p>
            <a:r>
              <a:rPr lang="en-GB" dirty="0"/>
              <a:t>Necessary for vision</a:t>
            </a:r>
          </a:p>
          <a:p>
            <a:r>
              <a:rPr lang="en-GB" dirty="0"/>
              <a:t>Suppressive effects in cancer development </a:t>
            </a:r>
          </a:p>
          <a:p>
            <a:r>
              <a:rPr lang="en-GB" dirty="0"/>
              <a:t>Important for cell growth, apoptosis and </a:t>
            </a:r>
            <a:r>
              <a:rPr lang="en-GB" dirty="0" err="1"/>
              <a:t>differenciation</a:t>
            </a:r>
            <a:r>
              <a:rPr lang="en-GB" dirty="0"/>
              <a:t> </a:t>
            </a:r>
          </a:p>
          <a:p>
            <a:r>
              <a:rPr lang="en-GB" dirty="0" err="1"/>
              <a:t>Antioxidative</a:t>
            </a:r>
            <a:r>
              <a:rPr lang="en-GB" dirty="0"/>
              <a:t> agent</a:t>
            </a:r>
          </a:p>
          <a:p>
            <a:r>
              <a:rPr lang="en-GB" dirty="0"/>
              <a:t>Affect nervous and immune function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schémata pro přednášku o retinoidech -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1393" y="216024"/>
            <a:ext cx="5853095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136525" y="2925763"/>
            <a:ext cx="233910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0" dirty="0">
                <a:latin typeface="+mj-lt"/>
              </a:rPr>
              <a:t>RE: Retinol-Ester</a:t>
            </a:r>
          </a:p>
          <a:p>
            <a:endParaRPr lang="cs-CZ" b="0" dirty="0">
              <a:latin typeface="+mj-lt"/>
            </a:endParaRPr>
          </a:p>
          <a:p>
            <a:r>
              <a:rPr lang="cs-CZ" b="0" dirty="0">
                <a:latin typeface="+mj-lt"/>
              </a:rPr>
              <a:t>R: Retinol</a:t>
            </a:r>
          </a:p>
          <a:p>
            <a:endParaRPr lang="cs-CZ" b="0" dirty="0">
              <a:latin typeface="+mj-lt"/>
            </a:endParaRPr>
          </a:p>
          <a:p>
            <a:r>
              <a:rPr lang="cs-CZ" b="0" dirty="0">
                <a:latin typeface="+mj-lt"/>
              </a:rPr>
              <a:t>RBP: Retinol </a:t>
            </a:r>
            <a:r>
              <a:rPr lang="cs-CZ" b="0" dirty="0" err="1">
                <a:latin typeface="+mj-lt"/>
              </a:rPr>
              <a:t>Binding</a:t>
            </a:r>
            <a:endParaRPr lang="cs-CZ" b="0" dirty="0">
              <a:latin typeface="+mj-lt"/>
            </a:endParaRPr>
          </a:p>
          <a:p>
            <a:r>
              <a:rPr lang="cs-CZ" b="0" dirty="0">
                <a:latin typeface="+mj-lt"/>
              </a:rPr>
              <a:t>Protein (</a:t>
            </a:r>
            <a:r>
              <a:rPr lang="cs-CZ" b="0" i="1" dirty="0">
                <a:latin typeface="+mj-lt"/>
              </a:rPr>
              <a:t>LMW</a:t>
            </a:r>
            <a:r>
              <a:rPr lang="cs-CZ" b="0" dirty="0">
                <a:latin typeface="+mj-lt"/>
              </a:rPr>
              <a:t>)</a:t>
            </a:r>
          </a:p>
          <a:p>
            <a:endParaRPr lang="cs-CZ" b="0" dirty="0">
              <a:latin typeface="+mj-lt"/>
            </a:endParaRPr>
          </a:p>
          <a:p>
            <a:r>
              <a:rPr lang="cs-CZ" b="0" dirty="0">
                <a:latin typeface="+mj-lt"/>
              </a:rPr>
              <a:t>TTR: </a:t>
            </a:r>
            <a:r>
              <a:rPr lang="cs-CZ" b="0" dirty="0" err="1">
                <a:latin typeface="+mj-lt"/>
              </a:rPr>
              <a:t>Transthyrethin</a:t>
            </a:r>
            <a:r>
              <a:rPr lang="cs-CZ" b="0" dirty="0">
                <a:latin typeface="+mj-lt"/>
              </a:rPr>
              <a:t> </a:t>
            </a:r>
          </a:p>
          <a:p>
            <a:r>
              <a:rPr lang="cs-CZ" b="0" dirty="0">
                <a:latin typeface="+mj-lt"/>
              </a:rPr>
              <a:t>(</a:t>
            </a:r>
            <a:r>
              <a:rPr lang="cs-CZ" b="0" i="1" dirty="0">
                <a:latin typeface="+mj-lt"/>
              </a:rPr>
              <a:t>HMW</a:t>
            </a:r>
            <a:r>
              <a:rPr lang="cs-CZ" b="0" dirty="0">
                <a:latin typeface="+mj-lt"/>
              </a:rPr>
              <a:t>)</a:t>
            </a:r>
          </a:p>
          <a:p>
            <a:endParaRPr lang="cs-CZ" b="0" dirty="0">
              <a:latin typeface="+mj-lt"/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0" y="274638"/>
            <a:ext cx="3779912" cy="654050"/>
          </a:xfrm>
        </p:spPr>
        <p:txBody>
          <a:bodyPr/>
          <a:lstStyle/>
          <a:p>
            <a:pPr algn="l"/>
            <a:r>
              <a:rPr lang="en-GB" dirty="0">
                <a:solidFill>
                  <a:schemeClr val="tx1"/>
                </a:solidFill>
              </a:rPr>
              <a:t>     Retinoid transport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schémata pro přednášku o retinoidech -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155" y="1151798"/>
            <a:ext cx="5617120" cy="350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3563938" y="5046856"/>
            <a:ext cx="5400675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 dirty="0"/>
              <a:t>CRBP – </a:t>
            </a:r>
            <a:r>
              <a:rPr lang="cs-CZ" sz="1400" dirty="0" err="1"/>
              <a:t>cellular</a:t>
            </a:r>
            <a:r>
              <a:rPr lang="cs-CZ" sz="1400" dirty="0"/>
              <a:t> retinol </a:t>
            </a:r>
            <a:r>
              <a:rPr lang="cs-CZ" sz="1400" dirty="0" err="1"/>
              <a:t>binding</a:t>
            </a:r>
            <a:r>
              <a:rPr lang="cs-CZ" sz="1400" dirty="0"/>
              <a:t> protein</a:t>
            </a:r>
          </a:p>
          <a:p>
            <a:r>
              <a:rPr lang="cs-CZ" sz="1400" b="0" dirty="0"/>
              <a:t>- </a:t>
            </a:r>
            <a:r>
              <a:rPr lang="cs-CZ" sz="1400" b="0" dirty="0" err="1"/>
              <a:t>binding</a:t>
            </a:r>
            <a:r>
              <a:rPr lang="cs-CZ" sz="1400" b="0" dirty="0"/>
              <a:t> of retinol, </a:t>
            </a:r>
            <a:r>
              <a:rPr lang="cs-CZ" sz="1400" b="0" dirty="0" err="1"/>
              <a:t>immediate</a:t>
            </a:r>
            <a:r>
              <a:rPr lang="cs-CZ" sz="1400" b="0" dirty="0"/>
              <a:t> </a:t>
            </a:r>
            <a:r>
              <a:rPr lang="cs-CZ" sz="1400" b="0" dirty="0" err="1"/>
              <a:t>decrease</a:t>
            </a:r>
            <a:r>
              <a:rPr lang="cs-CZ" sz="1400" b="0" dirty="0"/>
              <a:t> of retinol </a:t>
            </a:r>
            <a:r>
              <a:rPr lang="cs-CZ" sz="1400" b="0" dirty="0" err="1"/>
              <a:t>concentration</a:t>
            </a:r>
            <a:endParaRPr lang="cs-CZ" sz="1400" b="0" dirty="0"/>
          </a:p>
          <a:p>
            <a:endParaRPr lang="cs-CZ" sz="600" b="0" dirty="0"/>
          </a:p>
          <a:p>
            <a:r>
              <a:rPr lang="cs-CZ" sz="1400" dirty="0"/>
              <a:t>CRBAP – </a:t>
            </a:r>
            <a:r>
              <a:rPr lang="cs-CZ" sz="1400" dirty="0" err="1"/>
              <a:t>cellular</a:t>
            </a:r>
            <a:r>
              <a:rPr lang="cs-CZ" sz="1400" dirty="0"/>
              <a:t> </a:t>
            </a:r>
            <a:r>
              <a:rPr lang="cs-CZ" sz="1400" dirty="0" err="1"/>
              <a:t>retinoic</a:t>
            </a:r>
            <a:r>
              <a:rPr lang="cs-CZ" sz="1400" dirty="0"/>
              <a:t> </a:t>
            </a:r>
            <a:r>
              <a:rPr lang="cs-CZ" sz="1400" dirty="0" err="1"/>
              <a:t>acid</a:t>
            </a:r>
            <a:r>
              <a:rPr lang="cs-CZ" sz="1400" dirty="0"/>
              <a:t> </a:t>
            </a:r>
            <a:r>
              <a:rPr lang="cs-CZ" sz="1400" dirty="0" err="1"/>
              <a:t>binding</a:t>
            </a:r>
            <a:r>
              <a:rPr lang="cs-CZ" sz="1400" dirty="0"/>
              <a:t> protein</a:t>
            </a:r>
            <a:br>
              <a:rPr lang="en-GB" sz="1400" dirty="0"/>
            </a:br>
            <a:r>
              <a:rPr lang="cs-CZ" sz="1400" b="0" dirty="0"/>
              <a:t>- Controlling </a:t>
            </a:r>
            <a:r>
              <a:rPr lang="en-GB" sz="1400" b="0" dirty="0"/>
              <a:t>the </a:t>
            </a:r>
            <a:r>
              <a:rPr lang="cs-CZ" sz="1400" b="0" dirty="0"/>
              <a:t>ratio free retinol/free </a:t>
            </a:r>
            <a:r>
              <a:rPr lang="cs-CZ" sz="1400" b="0" dirty="0" err="1"/>
              <a:t>retinoic</a:t>
            </a:r>
            <a:r>
              <a:rPr lang="cs-CZ" sz="1400" b="0" dirty="0"/>
              <a:t> </a:t>
            </a:r>
            <a:r>
              <a:rPr lang="cs-CZ" sz="1400" b="0" dirty="0" err="1"/>
              <a:t>acid</a:t>
            </a:r>
            <a:endParaRPr lang="cs-CZ" sz="1400" b="0" dirty="0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179388" y="4941888"/>
            <a:ext cx="30091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/>
              <a:t>Retinoid binding proteins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Retinoid fate in the cells</a:t>
            </a:r>
          </a:p>
        </p:txBody>
      </p:sp>
      <p:sp>
        <p:nvSpPr>
          <p:cNvPr id="8" name="Šipka doprava 7"/>
          <p:cNvSpPr/>
          <p:nvPr/>
        </p:nvSpPr>
        <p:spPr>
          <a:xfrm>
            <a:off x="6012160" y="3212976"/>
            <a:ext cx="864096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ovéPole 8"/>
          <p:cNvSpPr txBox="1"/>
          <p:nvPr/>
        </p:nvSpPr>
        <p:spPr>
          <a:xfrm>
            <a:off x="7020272" y="3347700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Gene expression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>
          <a:xfrm>
            <a:off x="457200" y="1340768"/>
            <a:ext cx="4762872" cy="4525963"/>
          </a:xfrm>
        </p:spPr>
        <p:txBody>
          <a:bodyPr/>
          <a:lstStyle/>
          <a:p>
            <a:r>
              <a:rPr lang="en-GB" sz="2000" dirty="0" err="1">
                <a:solidFill>
                  <a:schemeClr val="tx1"/>
                </a:solidFill>
              </a:rPr>
              <a:t>Isoforms</a:t>
            </a:r>
            <a:r>
              <a:rPr lang="en-GB" sz="2000" dirty="0">
                <a:solidFill>
                  <a:schemeClr val="tx1"/>
                </a:solidFill>
              </a:rPr>
              <a:t> of RAR a RXR</a:t>
            </a:r>
          </a:p>
          <a:p>
            <a:pPr lvl="1"/>
            <a:r>
              <a:rPr lang="en-GB" sz="1600" dirty="0">
                <a:solidFill>
                  <a:schemeClr val="tx1"/>
                </a:solidFill>
              </a:rPr>
              <a:t>Formation of homo- and </a:t>
            </a:r>
            <a:r>
              <a:rPr lang="en-GB" sz="1600" dirty="0" err="1">
                <a:solidFill>
                  <a:schemeClr val="tx1"/>
                </a:solidFill>
              </a:rPr>
              <a:t>heterodimers</a:t>
            </a:r>
            <a:endParaRPr lang="en-GB" sz="1600" dirty="0">
              <a:solidFill>
                <a:schemeClr val="tx1"/>
              </a:solidFill>
            </a:endParaRPr>
          </a:p>
          <a:p>
            <a:pPr lvl="1"/>
            <a:r>
              <a:rPr lang="en-GB" sz="1600" dirty="0">
                <a:solidFill>
                  <a:schemeClr val="tx1"/>
                </a:solidFill>
              </a:rPr>
              <a:t>48 possible RAR-RXR </a:t>
            </a:r>
            <a:r>
              <a:rPr lang="en-GB" sz="1600" dirty="0" err="1">
                <a:solidFill>
                  <a:schemeClr val="tx1"/>
                </a:solidFill>
              </a:rPr>
              <a:t>heterodimers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</a:p>
          <a:p>
            <a:pPr lvl="1">
              <a:buNone/>
            </a:pPr>
            <a:r>
              <a:rPr lang="en-GB" sz="1600" dirty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GB" sz="1600" dirty="0">
                <a:solidFill>
                  <a:schemeClr val="tx1"/>
                </a:solidFill>
              </a:rPr>
              <a:t>sensitive regulation of gene expression </a:t>
            </a:r>
          </a:p>
          <a:p>
            <a:r>
              <a:rPr lang="en-GB" sz="2000" dirty="0">
                <a:solidFill>
                  <a:schemeClr val="tx1"/>
                </a:solidFill>
              </a:rPr>
              <a:t>RXR – </a:t>
            </a:r>
            <a:r>
              <a:rPr lang="en-GB" sz="2000" dirty="0" err="1">
                <a:solidFill>
                  <a:schemeClr val="tx1"/>
                </a:solidFill>
              </a:rPr>
              <a:t>heterodimers</a:t>
            </a:r>
            <a:r>
              <a:rPr lang="en-GB" sz="2000" dirty="0">
                <a:solidFill>
                  <a:schemeClr val="tx1"/>
                </a:solidFill>
              </a:rPr>
              <a:t> with other receptors </a:t>
            </a:r>
          </a:p>
          <a:p>
            <a:pPr lvl="1"/>
            <a:r>
              <a:rPr lang="en-GB" sz="1600" dirty="0">
                <a:solidFill>
                  <a:schemeClr val="tx1"/>
                </a:solidFill>
              </a:rPr>
              <a:t>VDR, TR, PPAR  ... </a:t>
            </a:r>
            <a:r>
              <a:rPr lang="en-GB" sz="1600" dirty="0">
                <a:solidFill>
                  <a:schemeClr val="tx1"/>
                </a:solidFill>
                <a:sym typeface="Wingdings" pitchFamily="2" charset="2"/>
              </a:rPr>
              <a:t> see crosstalk</a:t>
            </a:r>
            <a:endParaRPr lang="en-GB" sz="2000" dirty="0">
              <a:solidFill>
                <a:schemeClr val="tx1"/>
              </a:solidFill>
            </a:endParaRPr>
          </a:p>
          <a:p>
            <a:endParaRPr lang="en-GB" sz="2000" dirty="0">
              <a:solidFill>
                <a:schemeClr val="tx1"/>
              </a:solidFill>
            </a:endParaRPr>
          </a:p>
          <a:p>
            <a:r>
              <a:rPr lang="en-GB" sz="2000" b="1" dirty="0">
                <a:solidFill>
                  <a:schemeClr val="tx1"/>
                </a:solidFill>
              </a:rPr>
              <a:t>RETINOIC ACID (RA)</a:t>
            </a:r>
          </a:p>
          <a:p>
            <a:r>
              <a:rPr lang="en-GB" sz="2000" dirty="0">
                <a:solidFill>
                  <a:schemeClr val="tx1"/>
                </a:solidFill>
              </a:rPr>
              <a:t>3 basic subtypes </a:t>
            </a:r>
          </a:p>
          <a:p>
            <a:pPr lvl="1"/>
            <a:r>
              <a:rPr lang="en-GB" sz="1600" dirty="0">
                <a:solidFill>
                  <a:schemeClr val="tx1"/>
                </a:solidFill>
              </a:rPr>
              <a:t>all-trans- (ATRA)</a:t>
            </a:r>
          </a:p>
          <a:p>
            <a:pPr lvl="1"/>
            <a:r>
              <a:rPr lang="en-GB" sz="1600" dirty="0">
                <a:solidFill>
                  <a:schemeClr val="tx1"/>
                </a:solidFill>
              </a:rPr>
              <a:t>9-cis- and 13-cis-retinoic acid</a:t>
            </a:r>
          </a:p>
          <a:p>
            <a:r>
              <a:rPr lang="en-GB" sz="1600" dirty="0">
                <a:solidFill>
                  <a:schemeClr val="tx1"/>
                </a:solidFill>
              </a:rPr>
              <a:t>All-trans RA (ATRA) binds selectively to RAR</a:t>
            </a:r>
          </a:p>
          <a:p>
            <a:r>
              <a:rPr lang="en-GB" sz="1600" dirty="0" err="1">
                <a:solidFill>
                  <a:schemeClr val="tx1"/>
                </a:solidFill>
              </a:rPr>
              <a:t>Cis</a:t>
            </a:r>
            <a:r>
              <a:rPr lang="en-GB" sz="1600" dirty="0">
                <a:solidFill>
                  <a:schemeClr val="tx1"/>
                </a:solidFill>
              </a:rPr>
              <a:t> RA bind to both receptor types</a:t>
            </a:r>
          </a:p>
          <a:p>
            <a:endParaRPr lang="en-GB" sz="2000" dirty="0">
              <a:solidFill>
                <a:schemeClr val="tx1"/>
              </a:solidFill>
            </a:endParaRPr>
          </a:p>
          <a:p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060848"/>
            <a:ext cx="3441154" cy="3304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RAR/RXR and RA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1"/>
                </a:solidFill>
              </a:rPr>
              <a:t>Disruption</a:t>
            </a:r>
            <a:r>
              <a:rPr lang="cs-CZ" dirty="0">
                <a:solidFill>
                  <a:schemeClr val="tx1"/>
                </a:solidFill>
              </a:rPr>
              <a:t> of </a:t>
            </a:r>
            <a:r>
              <a:rPr lang="cs-CZ" dirty="0" err="1">
                <a:solidFill>
                  <a:schemeClr val="tx1"/>
                </a:solidFill>
              </a:rPr>
              <a:t>retinoid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signalling</a:t>
            </a:r>
            <a:r>
              <a:rPr lang="cs-CZ" dirty="0">
                <a:solidFill>
                  <a:schemeClr val="tx1"/>
                </a:solidFill>
              </a:rPr>
              <a:t> by </a:t>
            </a:r>
            <a:r>
              <a:rPr lang="cs-CZ" dirty="0" err="1">
                <a:solidFill>
                  <a:schemeClr val="tx1"/>
                </a:solidFill>
              </a:rPr>
              <a:t>xenobiotics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4525963"/>
          </a:xfrm>
        </p:spPr>
        <p:txBody>
          <a:bodyPr>
            <a:normAutofit fontScale="92500"/>
          </a:bodyPr>
          <a:lstStyle/>
          <a:p>
            <a:r>
              <a:rPr lang="cs-CZ" sz="2400" b="1" dirty="0"/>
              <a:t>P</a:t>
            </a:r>
            <a:r>
              <a:rPr lang="en-GB" sz="2400" b="1" dirty="0" err="1"/>
              <a:t>ossible</a:t>
            </a:r>
            <a:r>
              <a:rPr lang="en-GB" sz="2400" b="1" dirty="0"/>
              <a:t> modes of action</a:t>
            </a:r>
            <a:r>
              <a:rPr lang="cs-CZ" sz="2400" b="1" dirty="0"/>
              <a:t> – </a:t>
            </a:r>
            <a:r>
              <a:rPr lang="cs-CZ" sz="2400" b="1" dirty="0" err="1"/>
              <a:t>disruption</a:t>
            </a:r>
            <a:r>
              <a:rPr lang="cs-CZ" sz="2400" b="1" dirty="0"/>
              <a:t> of </a:t>
            </a:r>
            <a:r>
              <a:rPr lang="cs-CZ" sz="2400" b="1" dirty="0" err="1"/>
              <a:t>retinoid</a:t>
            </a:r>
            <a:r>
              <a:rPr lang="cs-CZ" sz="2400" b="1" dirty="0"/>
              <a:t> </a:t>
            </a:r>
            <a:r>
              <a:rPr lang="cs-CZ" sz="2400" b="1" dirty="0" err="1"/>
              <a:t>signalling</a:t>
            </a:r>
            <a:r>
              <a:rPr lang="en-GB" sz="2400" b="1" dirty="0"/>
              <a:t>:</a:t>
            </a:r>
          </a:p>
          <a:p>
            <a:pPr lvl="1"/>
            <a:r>
              <a:rPr lang="en-GB" sz="2000" b="1" dirty="0" err="1">
                <a:solidFill>
                  <a:schemeClr val="tx2"/>
                </a:solidFill>
              </a:rPr>
              <a:t>Metabolization</a:t>
            </a:r>
            <a:r>
              <a:rPr lang="en-GB" sz="2000" b="1" dirty="0">
                <a:solidFill>
                  <a:schemeClr val="tx2"/>
                </a:solidFill>
              </a:rPr>
              <a:t> </a:t>
            </a:r>
            <a:r>
              <a:rPr lang="en-GB" sz="2000" dirty="0"/>
              <a:t>of </a:t>
            </a:r>
            <a:r>
              <a:rPr lang="en-GB" sz="2000" dirty="0" err="1"/>
              <a:t>retinoids</a:t>
            </a:r>
            <a:r>
              <a:rPr lang="en-GB" sz="2000" dirty="0"/>
              <a:t> by </a:t>
            </a:r>
            <a:r>
              <a:rPr lang="en-GB" sz="2000" dirty="0" err="1"/>
              <a:t>detoxication</a:t>
            </a:r>
            <a:r>
              <a:rPr lang="en-GB" sz="2000" dirty="0"/>
              <a:t> enzymes</a:t>
            </a:r>
          </a:p>
          <a:p>
            <a:pPr lvl="1"/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Disruption of binding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</a:rPr>
              <a:t>retinoids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2000" b="1" dirty="0">
                <a:solidFill>
                  <a:schemeClr val="tx2"/>
                </a:solidFill>
              </a:rPr>
              <a:t>to </a:t>
            </a:r>
            <a:r>
              <a:rPr lang="cs-CZ" sz="2000" b="1" dirty="0">
                <a:solidFill>
                  <a:schemeClr val="tx2"/>
                </a:solidFill>
              </a:rPr>
              <a:t>transport </a:t>
            </a:r>
            <a:r>
              <a:rPr lang="en-GB" sz="2000" b="1" dirty="0">
                <a:solidFill>
                  <a:schemeClr val="tx2"/>
                </a:solidFill>
              </a:rPr>
              <a:t>proteins</a:t>
            </a:r>
          </a:p>
          <a:p>
            <a:pPr lvl="1"/>
            <a:r>
              <a:rPr lang="en-GB" sz="2000" dirty="0" err="1"/>
              <a:t>Retinoids</a:t>
            </a:r>
            <a:r>
              <a:rPr lang="en-GB" sz="2000" dirty="0"/>
              <a:t> as antioxidants may be </a:t>
            </a:r>
            <a:r>
              <a:rPr lang="en-GB" sz="2000" b="1" dirty="0">
                <a:solidFill>
                  <a:schemeClr val="tx2"/>
                </a:solidFill>
              </a:rPr>
              <a:t>consumed </a:t>
            </a:r>
            <a:r>
              <a:rPr lang="cs-CZ" sz="2000" b="1" dirty="0">
                <a:solidFill>
                  <a:schemeClr val="tx2"/>
                </a:solidFill>
              </a:rPr>
              <a:t>by </a:t>
            </a:r>
            <a:r>
              <a:rPr lang="en-GB" sz="2000" b="1" dirty="0">
                <a:solidFill>
                  <a:schemeClr val="tx2"/>
                </a:solidFill>
              </a:rPr>
              <a:t>oxidative stress </a:t>
            </a:r>
            <a:r>
              <a:rPr lang="cs-CZ" sz="2000" dirty="0" err="1"/>
              <a:t>induced</a:t>
            </a:r>
            <a:r>
              <a:rPr lang="cs-CZ" sz="2000" dirty="0"/>
              <a:t> </a:t>
            </a:r>
            <a:r>
              <a:rPr lang="en-GB" sz="2000" dirty="0"/>
              <a:t>by </a:t>
            </a:r>
            <a:r>
              <a:rPr lang="en-GB" sz="2000" dirty="0" err="1"/>
              <a:t>xenobiotics</a:t>
            </a:r>
            <a:endParaRPr lang="en-GB" sz="2000" dirty="0"/>
          </a:p>
          <a:p>
            <a:pPr lvl="1"/>
            <a:r>
              <a:rPr lang="en-GB" sz="2000" dirty="0"/>
              <a:t> Interference </a:t>
            </a:r>
            <a:r>
              <a:rPr lang="cs-CZ" sz="2000" dirty="0" err="1"/>
              <a:t>during</a:t>
            </a:r>
            <a:r>
              <a:rPr lang="cs-CZ" sz="2000" dirty="0"/>
              <a:t> </a:t>
            </a:r>
            <a:r>
              <a:rPr lang="en-GB" sz="2000" b="1" dirty="0">
                <a:solidFill>
                  <a:schemeClr val="tx2"/>
                </a:solidFill>
              </a:rPr>
              <a:t>binding to RAR/RXR</a:t>
            </a:r>
          </a:p>
          <a:p>
            <a:endParaRPr lang="cs-CZ" sz="2400" b="1" dirty="0"/>
          </a:p>
          <a:p>
            <a:r>
              <a:rPr lang="cs-CZ" sz="2400" b="1" dirty="0" err="1">
                <a:solidFill>
                  <a:srgbClr val="FF0000"/>
                </a:solidFill>
              </a:rPr>
              <a:t>Effects</a:t>
            </a:r>
            <a:endParaRPr lang="en-GB" sz="2400" b="1" dirty="0">
              <a:solidFill>
                <a:srgbClr val="FF0000"/>
              </a:solidFill>
            </a:endParaRPr>
          </a:p>
          <a:p>
            <a:pPr lvl="1"/>
            <a:r>
              <a:rPr lang="en-GB" sz="2000" b="1" dirty="0"/>
              <a:t>Decreased retinoid levels in organisms</a:t>
            </a:r>
          </a:p>
          <a:p>
            <a:pPr lvl="2"/>
            <a:r>
              <a:rPr lang="en-GB" sz="1300" dirty="0" err="1"/>
              <a:t>Downregulation</a:t>
            </a:r>
            <a:r>
              <a:rPr lang="en-GB" sz="1300" dirty="0"/>
              <a:t> of growth factors</a:t>
            </a:r>
          </a:p>
          <a:p>
            <a:pPr lvl="2"/>
            <a:r>
              <a:rPr lang="en-GB" sz="1300" dirty="0"/>
              <a:t> </a:t>
            </a:r>
            <a:r>
              <a:rPr lang="en-GB" sz="1300" dirty="0" err="1"/>
              <a:t>Xerophtalmia</a:t>
            </a:r>
            <a:r>
              <a:rPr lang="en-GB" sz="1300" dirty="0"/>
              <a:t>, night blindness</a:t>
            </a:r>
          </a:p>
          <a:p>
            <a:pPr lvl="2"/>
            <a:r>
              <a:rPr lang="en-GB" sz="1300" dirty="0" err="1"/>
              <a:t>Embryotoxicity</a:t>
            </a:r>
            <a:r>
              <a:rPr lang="en-GB" sz="1300" dirty="0"/>
              <a:t>, developmental abnormalities</a:t>
            </a:r>
          </a:p>
          <a:p>
            <a:pPr lvl="1"/>
            <a:r>
              <a:rPr lang="en-GB" sz="2000" b="1" dirty="0"/>
              <a:t>Increased ATRA concentration </a:t>
            </a:r>
          </a:p>
          <a:p>
            <a:pPr lvl="2"/>
            <a:r>
              <a:rPr lang="en-GB" sz="1300" dirty="0" err="1"/>
              <a:t>teratogenic</a:t>
            </a:r>
            <a:r>
              <a:rPr lang="en-GB" sz="1300" dirty="0"/>
              <a:t> effects</a:t>
            </a:r>
          </a:p>
          <a:p>
            <a:endParaRPr lang="en-GB" sz="2400" dirty="0"/>
          </a:p>
          <a:p>
            <a:endParaRPr lang="en-GB" sz="2400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en-GB" b="1" dirty="0"/>
              <a:t>Polluted areas </a:t>
            </a:r>
          </a:p>
          <a:p>
            <a:pPr lvl="1"/>
            <a:r>
              <a:rPr lang="en-GB" b="1" dirty="0"/>
              <a:t>mostly decrease of retinoid levels </a:t>
            </a:r>
          </a:p>
          <a:p>
            <a:pPr lvl="2"/>
            <a:r>
              <a:rPr lang="en-GB" dirty="0"/>
              <a:t>Documented in aquatic birds, mammals and fish</a:t>
            </a:r>
          </a:p>
          <a:p>
            <a:pPr lvl="1"/>
            <a:endParaRPr lang="en-GB" dirty="0"/>
          </a:p>
          <a:p>
            <a:r>
              <a:rPr lang="en-GB" b="1" dirty="0"/>
              <a:t>Disruption of retinoid transport: </a:t>
            </a:r>
            <a:r>
              <a:rPr lang="en-GB" dirty="0">
                <a:solidFill>
                  <a:schemeClr val="tx2"/>
                </a:solidFill>
              </a:rPr>
              <a:t>PCBs</a:t>
            </a:r>
          </a:p>
          <a:p>
            <a:endParaRPr lang="en-GB" dirty="0"/>
          </a:p>
          <a:p>
            <a:r>
              <a:rPr lang="en-GB" b="1" dirty="0"/>
              <a:t>Effects on retinoid receptors:</a:t>
            </a:r>
          </a:p>
          <a:p>
            <a:pPr lvl="1"/>
            <a:r>
              <a:rPr lang="en-GB" dirty="0"/>
              <a:t>RAR, RXR binding and/or </a:t>
            </a:r>
            <a:r>
              <a:rPr lang="en-GB" dirty="0" err="1"/>
              <a:t>transactivation</a:t>
            </a:r>
            <a:r>
              <a:rPr lang="en-GB" dirty="0"/>
              <a:t> </a:t>
            </a:r>
          </a:p>
          <a:p>
            <a:pPr lvl="2"/>
            <a:r>
              <a:rPr lang="en-GB" dirty="0"/>
              <a:t>pesticides (chlordane, </a:t>
            </a:r>
            <a:r>
              <a:rPr lang="en-GB" dirty="0" err="1"/>
              <a:t>dieldrin</a:t>
            </a:r>
            <a:r>
              <a:rPr lang="en-GB" dirty="0"/>
              <a:t>, </a:t>
            </a:r>
            <a:r>
              <a:rPr lang="en-GB" dirty="0" err="1"/>
              <a:t>methoprene</a:t>
            </a:r>
            <a:r>
              <a:rPr lang="en-GB" dirty="0"/>
              <a:t>, </a:t>
            </a:r>
            <a:r>
              <a:rPr lang="en-GB" dirty="0" err="1"/>
              <a:t>tributyltin</a:t>
            </a:r>
            <a:r>
              <a:rPr lang="en-GB" dirty="0"/>
              <a:t>…)</a:t>
            </a:r>
          </a:p>
          <a:p>
            <a:pPr lvl="2"/>
            <a:r>
              <a:rPr lang="en-GB" dirty="0"/>
              <a:t>Effect on ATRA mediated response – TCDD, PAHs</a:t>
            </a:r>
          </a:p>
          <a:p>
            <a:endParaRPr lang="en-GB" dirty="0"/>
          </a:p>
          <a:p>
            <a:r>
              <a:rPr lang="en-GB" b="1" dirty="0"/>
              <a:t>Disruption of </a:t>
            </a:r>
            <a:r>
              <a:rPr lang="en-GB" b="1" dirty="0">
                <a:solidFill>
                  <a:schemeClr val="tx2"/>
                </a:solidFill>
              </a:rPr>
              <a:t>retinoid metabolism</a:t>
            </a:r>
            <a:r>
              <a:rPr lang="en-GB" b="1" dirty="0"/>
              <a:t>: </a:t>
            </a:r>
          </a:p>
          <a:p>
            <a:pPr lvl="1"/>
            <a:r>
              <a:rPr lang="en-GB" b="1" dirty="0">
                <a:solidFill>
                  <a:schemeClr val="tx2"/>
                </a:solidFill>
              </a:rPr>
              <a:t>PCDD/Fs,</a:t>
            </a:r>
            <a:r>
              <a:rPr lang="en-GB" dirty="0"/>
              <a:t> PAHs, PCBs, pesticides</a:t>
            </a:r>
          </a:p>
          <a:p>
            <a:pPr lvl="1"/>
            <a:r>
              <a:rPr lang="en-GB" dirty="0"/>
              <a:t> changes of serum concentrations of retinol and RA</a:t>
            </a:r>
          </a:p>
          <a:p>
            <a:pPr lvl="1"/>
            <a:r>
              <a:rPr lang="en-GB" dirty="0"/>
              <a:t> mobilization of hepatic storage forms</a:t>
            </a:r>
          </a:p>
          <a:p>
            <a:endParaRPr lang="en-GB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r>
              <a:rPr lang="cs-CZ" dirty="0" err="1">
                <a:solidFill>
                  <a:schemeClr val="tx1"/>
                </a:solidFill>
              </a:rPr>
              <a:t>Disruption</a:t>
            </a:r>
            <a:r>
              <a:rPr lang="cs-CZ" dirty="0">
                <a:solidFill>
                  <a:schemeClr val="tx1"/>
                </a:solidFill>
              </a:rPr>
              <a:t> of </a:t>
            </a:r>
            <a:r>
              <a:rPr lang="cs-CZ" dirty="0" err="1">
                <a:solidFill>
                  <a:schemeClr val="tx1"/>
                </a:solidFill>
              </a:rPr>
              <a:t>retinoid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signalling</a:t>
            </a:r>
            <a:r>
              <a:rPr lang="cs-CZ" dirty="0">
                <a:solidFill>
                  <a:schemeClr val="tx1"/>
                </a:solidFill>
              </a:rPr>
              <a:t> by </a:t>
            </a:r>
            <a:r>
              <a:rPr lang="cs-CZ" dirty="0" err="1">
                <a:solidFill>
                  <a:schemeClr val="tx1"/>
                </a:solidFill>
              </a:rPr>
              <a:t>xenobiotics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59395" name="Picture 3" descr="https://encrypted-tbn1.gstatic.com/images?q=tbn:ANd9GcSONXqyh_VVzL77Bnzx_gaG-dJo0ur_N94l61b6So_OJMJPgwCwk4-BFm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1628800"/>
            <a:ext cx="2325427" cy="1431033"/>
          </a:xfrm>
          <a:prstGeom prst="rect">
            <a:avLst/>
          </a:prstGeom>
          <a:noFill/>
        </p:spPr>
      </p:pic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5085184"/>
            <a:ext cx="3677639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836712"/>
            <a:ext cx="8208912" cy="654050"/>
          </a:xfrm>
        </p:spPr>
        <p:txBody>
          <a:bodyPr/>
          <a:lstStyle/>
          <a:p>
            <a:pPr defTabSz="933450" eaLnBrk="1" hangingPunct="1"/>
            <a:r>
              <a:rPr lang="cs-CZ" sz="3200" b="1" dirty="0" err="1">
                <a:solidFill>
                  <a:schemeClr val="tx1"/>
                </a:solidFill>
              </a:rPr>
              <a:t>AhR</a:t>
            </a:r>
            <a:r>
              <a:rPr lang="cs-CZ" sz="3200" b="1" dirty="0">
                <a:solidFill>
                  <a:schemeClr val="tx1"/>
                </a:solidFill>
              </a:rPr>
              <a:t> (</a:t>
            </a:r>
            <a:r>
              <a:rPr lang="cs-CZ" sz="3200" b="1" dirty="0" err="1">
                <a:solidFill>
                  <a:schemeClr val="tx1"/>
                </a:solidFill>
              </a:rPr>
              <a:t>Arylhydrocarbon</a:t>
            </a:r>
            <a:r>
              <a:rPr lang="cs-CZ" sz="3200" b="1" dirty="0">
                <a:solidFill>
                  <a:schemeClr val="tx1"/>
                </a:solidFill>
              </a:rPr>
              <a:t> receptor)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5632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060848"/>
            <a:ext cx="3384550" cy="426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4" name="Rectangle 5"/>
          <p:cNvSpPr>
            <a:spLocks noChangeArrowheads="1"/>
          </p:cNvSpPr>
          <p:nvPr/>
        </p:nvSpPr>
        <p:spPr bwMode="auto">
          <a:xfrm>
            <a:off x="695573" y="2514600"/>
            <a:ext cx="891698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/>
          <a:lstStyle/>
          <a:p>
            <a:pPr marL="342900" indent="-342900">
              <a:spcBef>
                <a:spcPct val="20000"/>
              </a:spcBef>
            </a:pPr>
            <a:r>
              <a:rPr lang="cs-CZ" sz="2100" dirty="0" err="1">
                <a:latin typeface="+mj-lt"/>
              </a:rPr>
              <a:t>AhR</a:t>
            </a:r>
            <a:r>
              <a:rPr lang="cs-CZ" sz="2100" dirty="0">
                <a:latin typeface="+mj-lt"/>
              </a:rPr>
              <a:t> </a:t>
            </a:r>
            <a:r>
              <a:rPr lang="cs-CZ" sz="2100" dirty="0" err="1">
                <a:latin typeface="+mj-lt"/>
              </a:rPr>
              <a:t>structure</a:t>
            </a:r>
            <a:endParaRPr lang="cs-CZ" sz="2100" b="0" dirty="0">
              <a:latin typeface="+mj-lt"/>
            </a:endParaRPr>
          </a:p>
        </p:txBody>
      </p:sp>
      <p:sp>
        <p:nvSpPr>
          <p:cNvPr id="5" name="Elipsa 4"/>
          <p:cNvSpPr/>
          <p:nvPr/>
        </p:nvSpPr>
        <p:spPr>
          <a:xfrm>
            <a:off x="3707904" y="3789040"/>
            <a:ext cx="1152128" cy="7920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ovéPole 5"/>
          <p:cNvSpPr txBox="1"/>
          <p:nvPr/>
        </p:nvSpPr>
        <p:spPr>
          <a:xfrm>
            <a:off x="6588224" y="3861048"/>
            <a:ext cx="2403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>
                <a:solidFill>
                  <a:srgbClr val="FF0000"/>
                </a:solidFill>
              </a:rPr>
              <a:t>2,3,7,8-TCDD</a:t>
            </a:r>
            <a:br>
              <a:rPr lang="cs-CZ" dirty="0">
                <a:solidFill>
                  <a:srgbClr val="FF0000"/>
                </a:solidFill>
              </a:rPr>
            </a:br>
            <a:r>
              <a:rPr lang="cs-CZ" dirty="0">
                <a:solidFill>
                  <a:srgbClr val="FF0000"/>
                </a:solidFill>
              </a:rPr>
              <a:t>(dioxin) </a:t>
            </a:r>
            <a:r>
              <a:rPr lang="cs-CZ" dirty="0" err="1">
                <a:solidFill>
                  <a:srgbClr val="FF0000"/>
                </a:solidFill>
              </a:rPr>
              <a:t>bound</a:t>
            </a:r>
            <a:r>
              <a:rPr lang="cs-CZ" dirty="0">
                <a:solidFill>
                  <a:srgbClr val="FF0000"/>
                </a:solidFill>
              </a:rPr>
              <a:t> to </a:t>
            </a:r>
            <a:r>
              <a:rPr lang="cs-CZ" dirty="0" err="1">
                <a:solidFill>
                  <a:srgbClr val="FF0000"/>
                </a:solidFill>
              </a:rPr>
              <a:t>AhR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581128"/>
            <a:ext cx="3064312" cy="1769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tx1"/>
                </a:solidFill>
              </a:rPr>
              <a:t>AhR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cs-CZ" dirty="0"/>
              <a:t>Also known as „dioxin-receptor“ (and its modulation leads to so called „dioxin-like“ activity or toxicity)</a:t>
            </a:r>
          </a:p>
          <a:p>
            <a:endParaRPr lang="cs-CZ" dirty="0"/>
          </a:p>
          <a:p>
            <a:r>
              <a:rPr lang="cs-CZ" dirty="0"/>
              <a:t>L</a:t>
            </a:r>
            <a:r>
              <a:rPr lang="en-GB" dirty="0" err="1"/>
              <a:t>igand</a:t>
            </a:r>
            <a:r>
              <a:rPr lang="en-GB" dirty="0"/>
              <a:t>-activated transcription factor </a:t>
            </a:r>
          </a:p>
          <a:p>
            <a:pPr lvl="1"/>
            <a:r>
              <a:rPr lang="en-GB" dirty="0"/>
              <a:t>Similar to all NRs</a:t>
            </a:r>
          </a:p>
          <a:p>
            <a:r>
              <a:rPr lang="cs-CZ" dirty="0" err="1"/>
              <a:t>AhR</a:t>
            </a:r>
            <a:r>
              <a:rPr lang="cs-CZ" dirty="0"/>
              <a:t> has </a:t>
            </a:r>
            <a:r>
              <a:rPr lang="cs-CZ" dirty="0" err="1"/>
              <a:t>effects</a:t>
            </a:r>
            <a:r>
              <a:rPr lang="cs-CZ" dirty="0"/>
              <a:t> on </a:t>
            </a:r>
            <a:r>
              <a:rPr lang="en-GB" dirty="0"/>
              <a:t>many different genes</a:t>
            </a:r>
          </a:p>
          <a:p>
            <a:endParaRPr lang="en-GB" dirty="0"/>
          </a:p>
          <a:p>
            <a:r>
              <a:rPr lang="en-GB" dirty="0"/>
              <a:t>important mediator of toxicity of POPs – primary target of </a:t>
            </a:r>
            <a:r>
              <a:rPr lang="cs-CZ" b="1" dirty="0">
                <a:solidFill>
                  <a:schemeClr val="tx2"/>
                </a:solidFill>
              </a:rPr>
              <a:t>p</a:t>
            </a:r>
            <a:r>
              <a:rPr lang="en-GB" b="1" dirty="0" err="1">
                <a:solidFill>
                  <a:schemeClr val="tx2"/>
                </a:solidFill>
              </a:rPr>
              <a:t>lanar</a:t>
            </a:r>
            <a:r>
              <a:rPr lang="en-GB" b="1" dirty="0">
                <a:solidFill>
                  <a:schemeClr val="tx2"/>
                </a:solidFill>
              </a:rPr>
              <a:t> aromatic substances</a:t>
            </a:r>
          </a:p>
          <a:p>
            <a:pPr lvl="1"/>
            <a:r>
              <a:rPr lang="en-GB" dirty="0"/>
              <a:t>regulator of </a:t>
            </a:r>
            <a:r>
              <a:rPr lang="en-GB" dirty="0" err="1"/>
              <a:t>xenobiotic</a:t>
            </a:r>
            <a:r>
              <a:rPr lang="en-GB" dirty="0"/>
              <a:t> metabolism and activation of </a:t>
            </a:r>
            <a:r>
              <a:rPr lang="en-GB" dirty="0" err="1"/>
              <a:t>promutagens</a:t>
            </a:r>
            <a:endParaRPr lang="en-GB" dirty="0"/>
          </a:p>
          <a:p>
            <a:endParaRPr lang="en-GB" dirty="0"/>
          </a:p>
          <a:p>
            <a:r>
              <a:rPr lang="cs-CZ" dirty="0"/>
              <a:t>C</a:t>
            </a:r>
            <a:r>
              <a:rPr lang="en-GB" dirty="0" err="1"/>
              <a:t>rossactivation</a:t>
            </a:r>
            <a:r>
              <a:rPr lang="en-GB" dirty="0"/>
              <a:t>/crosstalk with other NRs </a:t>
            </a:r>
          </a:p>
          <a:p>
            <a:endParaRPr lang="en-GB" dirty="0"/>
          </a:p>
          <a:p>
            <a:r>
              <a:rPr lang="cs-CZ" b="1" dirty="0">
                <a:solidFill>
                  <a:schemeClr val="tx2"/>
                </a:solidFill>
              </a:rPr>
              <a:t>S</a:t>
            </a:r>
            <a:r>
              <a:rPr lang="en-GB" b="1" dirty="0" err="1">
                <a:solidFill>
                  <a:schemeClr val="tx2"/>
                </a:solidFill>
              </a:rPr>
              <a:t>trongest</a:t>
            </a:r>
            <a:r>
              <a:rPr lang="en-GB" b="1" dirty="0">
                <a:solidFill>
                  <a:schemeClr val="tx2"/>
                </a:solidFill>
              </a:rPr>
              <a:t> known </a:t>
            </a:r>
            <a:r>
              <a:rPr lang="en-GB" b="1" dirty="0" err="1">
                <a:solidFill>
                  <a:schemeClr val="tx2"/>
                </a:solidFill>
              </a:rPr>
              <a:t>ligand</a:t>
            </a:r>
            <a:r>
              <a:rPr lang="en-GB" b="1" dirty="0">
                <a:solidFill>
                  <a:schemeClr val="tx2"/>
                </a:solidFill>
              </a:rPr>
              <a:t> - TCDD</a:t>
            </a:r>
          </a:p>
          <a:p>
            <a:pPr lvl="1"/>
            <a:r>
              <a:rPr lang="en-GB" dirty="0"/>
              <a:t>(not </a:t>
            </a:r>
            <a:r>
              <a:rPr lang="en-GB" dirty="0" err="1"/>
              <a:t>endogeneous</a:t>
            </a:r>
            <a:r>
              <a:rPr lang="en-GB" dirty="0"/>
              <a:t> !)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tx1"/>
                </a:solidFill>
              </a:rPr>
              <a:t>AhR</a:t>
            </a:r>
            <a:r>
              <a:rPr lang="en-GB" dirty="0">
                <a:solidFill>
                  <a:schemeClr val="tx1"/>
                </a:solidFill>
              </a:rPr>
              <a:t> regulated genes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323528" y="1124744"/>
            <a:ext cx="8496944" cy="5040560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Many genes contain </a:t>
            </a:r>
            <a:r>
              <a:rPr lang="en-GB" dirty="0" err="1">
                <a:solidFill>
                  <a:schemeClr val="tx2"/>
                </a:solidFill>
              </a:rPr>
              <a:t>xenobiotic</a:t>
            </a:r>
            <a:r>
              <a:rPr lang="en-GB" dirty="0">
                <a:solidFill>
                  <a:schemeClr val="tx2"/>
                </a:solidFill>
              </a:rPr>
              <a:t> response elements (XRE) </a:t>
            </a:r>
            <a:r>
              <a:rPr lang="en-GB" dirty="0"/>
              <a:t>or dioxin responsive elements (DRE) in their promoter region:</a:t>
            </a:r>
          </a:p>
          <a:p>
            <a:endParaRPr lang="en-GB" dirty="0"/>
          </a:p>
          <a:p>
            <a:pPr lvl="1"/>
            <a:r>
              <a:rPr lang="cs-CZ" b="1" dirty="0" err="1"/>
              <a:t>Detoxification</a:t>
            </a:r>
            <a:r>
              <a:rPr lang="cs-CZ" b="1" dirty="0"/>
              <a:t> </a:t>
            </a:r>
            <a:r>
              <a:rPr lang="cs-CZ" b="1" dirty="0" err="1"/>
              <a:t>genes</a:t>
            </a:r>
            <a:r>
              <a:rPr lang="cs-CZ" b="1" dirty="0"/>
              <a:t> </a:t>
            </a:r>
            <a:r>
              <a:rPr lang="en-GB" dirty="0"/>
              <a:t>phase I enzymes </a:t>
            </a:r>
            <a:r>
              <a:rPr lang="cs-CZ" dirty="0"/>
              <a:t>(</a:t>
            </a:r>
            <a:r>
              <a:rPr lang="en-GB" dirty="0"/>
              <a:t>CYP 1A1, CYP 1A2, CYP 1B1</a:t>
            </a:r>
            <a:r>
              <a:rPr lang="cs-CZ" dirty="0"/>
              <a:t>) and </a:t>
            </a:r>
            <a:r>
              <a:rPr lang="en-GB" dirty="0"/>
              <a:t>phase II enzymes </a:t>
            </a:r>
            <a:r>
              <a:rPr lang="cs-CZ" dirty="0"/>
              <a:t>(</a:t>
            </a:r>
            <a:r>
              <a:rPr lang="en-GB" dirty="0"/>
              <a:t>UDP-glucuronosyltransferase, GST-</a:t>
            </a:r>
            <a:r>
              <a:rPr lang="en-GB" dirty="0" err="1"/>
              <a:t>Ya</a:t>
            </a:r>
            <a:r>
              <a:rPr lang="en-GB" dirty="0"/>
              <a:t>, NADP(H):oxidoreductase</a:t>
            </a:r>
            <a:r>
              <a:rPr lang="cs-CZ" dirty="0"/>
              <a:t>)</a:t>
            </a:r>
            <a:endParaRPr lang="en-GB" dirty="0"/>
          </a:p>
          <a:p>
            <a:pPr lvl="2">
              <a:buNone/>
            </a:pPr>
            <a:r>
              <a:rPr lang="en-US" b="1" dirty="0">
                <a:solidFill>
                  <a:schemeClr val="tx2"/>
                </a:solidFill>
                <a:sym typeface="Wingdings" pitchFamily="2" charset="2"/>
              </a:rPr>
              <a:t> Detoxification </a:t>
            </a:r>
            <a:r>
              <a:rPr lang="cs-CZ" b="1" dirty="0" err="1">
                <a:solidFill>
                  <a:schemeClr val="tx2"/>
                </a:solidFill>
                <a:sym typeface="Wingdings" pitchFamily="2" charset="2"/>
              </a:rPr>
              <a:t>after</a:t>
            </a:r>
            <a:r>
              <a:rPr lang="cs-CZ" b="1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b="1" dirty="0">
                <a:solidFill>
                  <a:schemeClr val="tx2"/>
                </a:solidFill>
                <a:sym typeface="Wingdings" pitchFamily="2" charset="2"/>
              </a:rPr>
              <a:t>toxicant exposure</a:t>
            </a:r>
            <a:br>
              <a:rPr lang="en-US" dirty="0">
                <a:solidFill>
                  <a:schemeClr val="tx2"/>
                </a:solidFill>
                <a:sym typeface="Wingdings" pitchFamily="2" charset="2"/>
              </a:rPr>
            </a:br>
            <a:r>
              <a:rPr lang="en-US" sz="2100" i="1" dirty="0">
                <a:solidFill>
                  <a:srgbClr val="FF0000"/>
                </a:solidFill>
                <a:sym typeface="Wingdings" pitchFamily="2" charset="2"/>
              </a:rPr>
              <a:t>… also with possible toxic consequences (oxidative stress, activation of </a:t>
            </a:r>
            <a:r>
              <a:rPr lang="en-US" sz="2100" i="1" dirty="0" err="1">
                <a:solidFill>
                  <a:srgbClr val="FF0000"/>
                </a:solidFill>
                <a:sym typeface="Wingdings" pitchFamily="2" charset="2"/>
              </a:rPr>
              <a:t>promutagens</a:t>
            </a:r>
            <a:r>
              <a:rPr lang="en-US" sz="2100" i="1" dirty="0">
                <a:solidFill>
                  <a:srgbClr val="FF0000"/>
                </a:solidFill>
                <a:sym typeface="Wingdings" pitchFamily="2" charset="2"/>
              </a:rPr>
              <a:t> accelerated clearance of hormones</a:t>
            </a:r>
            <a:r>
              <a:rPr lang="cs-CZ" sz="2100" i="1" dirty="0">
                <a:solidFill>
                  <a:srgbClr val="FF0000"/>
                </a:solidFill>
                <a:sym typeface="Wingdings" pitchFamily="2" charset="2"/>
              </a:rPr>
              <a:t>) </a:t>
            </a:r>
            <a:endParaRPr lang="en-GB" sz="2100" i="1" dirty="0">
              <a:solidFill>
                <a:srgbClr val="FF0000"/>
              </a:solidFill>
            </a:endParaRPr>
          </a:p>
          <a:p>
            <a:pPr lvl="1"/>
            <a:endParaRPr lang="en-GB" dirty="0"/>
          </a:p>
          <a:p>
            <a:pPr lvl="1"/>
            <a:r>
              <a:rPr lang="cs-CZ" b="1" dirty="0"/>
              <a:t>O</a:t>
            </a:r>
            <a:r>
              <a:rPr lang="en-GB" b="1" dirty="0" err="1"/>
              <a:t>ther</a:t>
            </a:r>
            <a:r>
              <a:rPr lang="en-GB" b="1" dirty="0"/>
              <a:t> genes </a:t>
            </a:r>
            <a:r>
              <a:rPr lang="en-GB" dirty="0"/>
              <a:t>- regulation of cell cycle and apoptosis</a:t>
            </a:r>
          </a:p>
          <a:p>
            <a:pPr lvl="2"/>
            <a:r>
              <a:rPr lang="en-GB" dirty="0" err="1"/>
              <a:t>Bax</a:t>
            </a:r>
            <a:r>
              <a:rPr lang="en-GB" dirty="0"/>
              <a:t> (</a:t>
            </a:r>
            <a:r>
              <a:rPr lang="en-GB" dirty="0">
                <a:solidFill>
                  <a:schemeClr val="tx2"/>
                </a:solidFill>
              </a:rPr>
              <a:t>apoptosis control</a:t>
            </a:r>
            <a:r>
              <a:rPr lang="en-GB" dirty="0"/>
              <a:t>), p27Kip1, Jun B (MAP-</a:t>
            </a:r>
            <a:r>
              <a:rPr lang="en-GB" dirty="0" err="1">
                <a:solidFill>
                  <a:schemeClr val="tx2"/>
                </a:solidFill>
              </a:rPr>
              <a:t>kinase</a:t>
            </a:r>
            <a:r>
              <a:rPr lang="en-GB" dirty="0"/>
              <a:t>), TGF-b (</a:t>
            </a:r>
            <a:r>
              <a:rPr lang="en-GB" dirty="0" err="1">
                <a:solidFill>
                  <a:srgbClr val="0070C0"/>
                </a:solidFill>
              </a:rPr>
              <a:t>tumor</a:t>
            </a:r>
            <a:r>
              <a:rPr lang="en-GB" dirty="0">
                <a:solidFill>
                  <a:srgbClr val="0070C0"/>
                </a:solidFill>
              </a:rPr>
              <a:t> growth factor</a:t>
            </a:r>
            <a:r>
              <a:rPr lang="en-GB" dirty="0"/>
              <a:t>)</a:t>
            </a:r>
          </a:p>
          <a:p>
            <a:pPr lvl="2">
              <a:buNone/>
            </a:pPr>
            <a:r>
              <a:rPr lang="en-US" dirty="0">
                <a:solidFill>
                  <a:schemeClr val="tx2"/>
                </a:solidFill>
                <a:sym typeface="Wingdings" pitchFamily="2" charset="2"/>
              </a:rPr>
              <a:t>	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 Various adverse toxic effects</a:t>
            </a:r>
            <a:endParaRPr lang="en-GB" dirty="0">
              <a:solidFill>
                <a:srgbClr val="FF0000"/>
              </a:solidFill>
            </a:endParaRPr>
          </a:p>
          <a:p>
            <a:pPr lvl="2"/>
            <a:endParaRPr lang="en-GB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Physiological role of </a:t>
            </a:r>
            <a:r>
              <a:rPr lang="en-GB" dirty="0" err="1">
                <a:solidFill>
                  <a:schemeClr val="tx1"/>
                </a:solidFill>
              </a:rPr>
              <a:t>AhR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n-GB" b="1" dirty="0"/>
              <a:t>Physiological role for </a:t>
            </a:r>
            <a:r>
              <a:rPr lang="en-GB" b="1" dirty="0" err="1"/>
              <a:t>AhR</a:t>
            </a:r>
            <a:r>
              <a:rPr lang="en-GB" b="1" dirty="0"/>
              <a:t> still not known </a:t>
            </a:r>
            <a:r>
              <a:rPr lang="cs-CZ" b="1" dirty="0"/>
              <a:t>completely </a:t>
            </a:r>
            <a:r>
              <a:rPr lang="en-GB" b="1" dirty="0"/>
              <a:t>(?)</a:t>
            </a:r>
          </a:p>
          <a:p>
            <a:pPr lvl="1"/>
            <a:r>
              <a:rPr lang="en-GB" dirty="0"/>
              <a:t>Most likely – “protection” against toxicants </a:t>
            </a:r>
            <a:r>
              <a:rPr lang="en-GB" dirty="0">
                <a:sym typeface="Wingdings" pitchFamily="2" charset="2"/>
              </a:rPr>
              <a:t> induction of detoxification</a:t>
            </a:r>
          </a:p>
          <a:p>
            <a:endParaRPr lang="en-GB" dirty="0"/>
          </a:p>
          <a:p>
            <a:r>
              <a:rPr lang="en-GB" dirty="0"/>
              <a:t>Many adverse effects documented in </a:t>
            </a:r>
            <a:r>
              <a:rPr lang="en-GB" b="1" dirty="0" err="1"/>
              <a:t>AhR</a:t>
            </a:r>
            <a:r>
              <a:rPr lang="en-GB" b="1" dirty="0"/>
              <a:t>-deficient</a:t>
            </a:r>
            <a:r>
              <a:rPr lang="en-GB" dirty="0"/>
              <a:t> mice</a:t>
            </a:r>
          </a:p>
          <a:p>
            <a:pPr lvl="1"/>
            <a:r>
              <a:rPr lang="en-GB" sz="2200" dirty="0"/>
              <a:t>significant growth retardation;</a:t>
            </a:r>
          </a:p>
          <a:p>
            <a:pPr lvl="1"/>
            <a:r>
              <a:rPr lang="en-GB" sz="2200" dirty="0"/>
              <a:t> defective development of liver and immune system;</a:t>
            </a:r>
          </a:p>
          <a:p>
            <a:pPr lvl="1"/>
            <a:r>
              <a:rPr lang="en-GB" sz="2200" dirty="0"/>
              <a:t> retinoid accumulation in liver;</a:t>
            </a:r>
          </a:p>
          <a:p>
            <a:pPr lvl="1"/>
            <a:r>
              <a:rPr lang="en-GB" sz="2200" dirty="0"/>
              <a:t> abnormal kidney and hepatic vascular structures.</a:t>
            </a:r>
          </a:p>
          <a:p>
            <a:pPr lvl="1"/>
            <a:r>
              <a:rPr lang="en-GB" sz="2200" dirty="0"/>
              <a:t>resistant to </a:t>
            </a:r>
            <a:r>
              <a:rPr lang="en-GB" sz="2200" dirty="0" err="1"/>
              <a:t>BaP</a:t>
            </a:r>
            <a:r>
              <a:rPr lang="en-GB" sz="2200" dirty="0"/>
              <a:t>-induced carcinogenesis and TCDD-induced </a:t>
            </a:r>
            <a:r>
              <a:rPr lang="en-GB" sz="2200" dirty="0" err="1"/>
              <a:t>teratogenesis</a:t>
            </a:r>
            <a:r>
              <a:rPr lang="en-GB" sz="2200" dirty="0"/>
              <a:t>;</a:t>
            </a:r>
          </a:p>
          <a:p>
            <a:pPr lvl="1"/>
            <a:r>
              <a:rPr lang="en-GB" sz="2200" dirty="0"/>
              <a:t>no inducible expression of CYP 1A1 and 2.</a:t>
            </a:r>
          </a:p>
          <a:p>
            <a:pPr>
              <a:buNone/>
            </a:pPr>
            <a:endParaRPr lang="en-GB" dirty="0">
              <a:sym typeface="Wingdings" pitchFamily="2" charset="2"/>
            </a:endParaRPr>
          </a:p>
          <a:p>
            <a:pPr>
              <a:buNone/>
            </a:pPr>
            <a:r>
              <a:rPr lang="en-GB" dirty="0">
                <a:sym typeface="Wingdings" pitchFamily="2" charset="2"/>
              </a:rPr>
              <a:t>	 this implies presence of </a:t>
            </a:r>
            <a:r>
              <a:rPr lang="en-GB" b="1" dirty="0">
                <a:solidFill>
                  <a:schemeClr val="tx2"/>
                </a:solidFill>
                <a:sym typeface="Wingdings" pitchFamily="2" charset="2"/>
              </a:rPr>
              <a:t>natural </a:t>
            </a:r>
            <a:r>
              <a:rPr lang="en-GB" b="1" dirty="0" err="1">
                <a:solidFill>
                  <a:schemeClr val="tx2"/>
                </a:solidFill>
                <a:sym typeface="Wingdings" pitchFamily="2" charset="2"/>
              </a:rPr>
              <a:t>endogeneous</a:t>
            </a:r>
            <a:r>
              <a:rPr lang="en-GB" b="1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GB" b="1" dirty="0" err="1">
                <a:solidFill>
                  <a:schemeClr val="tx2"/>
                </a:solidFill>
                <a:sym typeface="Wingdings" pitchFamily="2" charset="2"/>
              </a:rPr>
              <a:t>ligand</a:t>
            </a:r>
            <a:r>
              <a:rPr lang="en-GB" b="1" dirty="0">
                <a:solidFill>
                  <a:schemeClr val="tx2"/>
                </a:solidFill>
                <a:sym typeface="Wingdings" pitchFamily="2" charset="2"/>
              </a:rPr>
              <a:t>(s)</a:t>
            </a:r>
            <a:br>
              <a:rPr lang="en-GB" b="1" dirty="0">
                <a:solidFill>
                  <a:schemeClr val="tx2"/>
                </a:solidFill>
                <a:sym typeface="Wingdings" pitchFamily="2" charset="2"/>
              </a:rPr>
            </a:br>
            <a:r>
              <a:rPr lang="en-GB" dirty="0">
                <a:sym typeface="Wingdings" pitchFamily="2" charset="2"/>
              </a:rPr>
              <a:t>(not only </a:t>
            </a:r>
            <a:r>
              <a:rPr lang="en-GB" dirty="0" err="1">
                <a:sym typeface="Wingdings" pitchFamily="2" charset="2"/>
              </a:rPr>
              <a:t>exogeneous</a:t>
            </a:r>
            <a:r>
              <a:rPr lang="en-GB" dirty="0">
                <a:sym typeface="Wingdings" pitchFamily="2" charset="2"/>
              </a:rPr>
              <a:t> toxicants can bind </a:t>
            </a:r>
            <a:r>
              <a:rPr lang="en-GB" dirty="0" err="1">
                <a:sym typeface="Wingdings" pitchFamily="2" charset="2"/>
              </a:rPr>
              <a:t>AhR</a:t>
            </a:r>
            <a:r>
              <a:rPr lang="en-GB" dirty="0">
                <a:sym typeface="Wingdings" pitchFamily="2" charset="2"/>
              </a:rPr>
              <a:t>)</a:t>
            </a:r>
            <a:br>
              <a:rPr lang="en-GB" dirty="0">
                <a:sym typeface="Wingdings" pitchFamily="2" charset="2"/>
              </a:rPr>
            </a:br>
            <a:r>
              <a:rPr lang="en-GB" dirty="0">
                <a:sym typeface="Wingdings" pitchFamily="2" charset="2"/>
              </a:rPr>
              <a:t> </a:t>
            </a:r>
            <a:endParaRPr lang="en-GB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FBDF51F1-CE27-4BD7-A5F2-2350EABC74A7}" type="slidenum">
              <a:rPr lang="en-US" sz="1400" b="0">
                <a:effectLst>
                  <a:outerShdw blurRad="38100" dist="38100" dir="2700000" algn="tl">
                    <a:srgbClr val="FFFFFF"/>
                  </a:outerShdw>
                </a:effectLst>
              </a:rPr>
              <a:pPr algn="r">
                <a:defRPr/>
              </a:pPr>
              <a:t>6</a:t>
            </a:fld>
            <a:endParaRPr lang="en-US" sz="1400" b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Fate and action of </a:t>
            </a:r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HORMONES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activating NRs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207293"/>
            <a:ext cx="8229600" cy="4525963"/>
          </a:xfrm>
        </p:spPr>
        <p:txBody>
          <a:bodyPr/>
          <a:lstStyle/>
          <a:p>
            <a:r>
              <a:rPr lang="en-GB" sz="2400" dirty="0"/>
              <a:t>Circulation in the blood bound to transport proteins</a:t>
            </a:r>
          </a:p>
          <a:p>
            <a:r>
              <a:rPr lang="en-GB" sz="2400" dirty="0"/>
              <a:t>Dissociation from carrier at target cells</a:t>
            </a:r>
          </a:p>
          <a:p>
            <a:r>
              <a:rPr lang="en-GB" sz="2400" dirty="0"/>
              <a:t>Passing through cell membrane </a:t>
            </a:r>
          </a:p>
          <a:p>
            <a:r>
              <a:rPr lang="en-GB" sz="2400" dirty="0"/>
              <a:t>Binding to an intracellular receptor (either in 	the cytoplasm or the nucleus)</a:t>
            </a:r>
          </a:p>
          <a:p>
            <a:r>
              <a:rPr lang="en-GB" sz="2400" dirty="0"/>
              <a:t>Hormone-receptor complex binds to hormone responsive elements in DNA</a:t>
            </a:r>
          </a:p>
          <a:p>
            <a:pPr>
              <a:buNone/>
            </a:pPr>
            <a:r>
              <a:rPr lang="cs-CZ" sz="2400" dirty="0">
                <a:sym typeface="Wingdings" pitchFamily="2" charset="2"/>
              </a:rPr>
              <a:t>	</a:t>
            </a:r>
            <a:r>
              <a:rPr lang="en-GB" sz="2400" dirty="0">
                <a:sym typeface="Wingdings" pitchFamily="2" charset="2"/>
              </a:rPr>
              <a:t></a:t>
            </a:r>
            <a:r>
              <a:rPr lang="en-GB" sz="2400" dirty="0"/>
              <a:t>	 Regulation of gene expression</a:t>
            </a:r>
            <a:endParaRPr lang="cs-CZ" sz="2400" dirty="0"/>
          </a:p>
          <a:p>
            <a:pPr>
              <a:buNone/>
            </a:pPr>
            <a:endParaRPr lang="cs-CZ" sz="2400" dirty="0">
              <a:sym typeface="Wingdings" pitchFamily="2" charset="2"/>
            </a:endParaRPr>
          </a:p>
          <a:p>
            <a:pPr>
              <a:buNone/>
            </a:pPr>
            <a:r>
              <a:rPr lang="en-GB" sz="2400" dirty="0">
                <a:sym typeface="Wingdings" pitchFamily="2" charset="2"/>
              </a:rPr>
              <a:t></a:t>
            </a:r>
            <a:r>
              <a:rPr lang="en-GB" sz="2400" dirty="0"/>
              <a:t>	 </a:t>
            </a:r>
            <a:r>
              <a:rPr lang="cs-CZ" sz="2400" dirty="0"/>
              <a:t>De-</a:t>
            </a:r>
            <a:r>
              <a:rPr lang="cs-CZ" sz="2400" dirty="0" err="1"/>
              <a:t>regulation</a:t>
            </a:r>
            <a:r>
              <a:rPr lang="cs-CZ" sz="2400" dirty="0"/>
              <a:t> at </a:t>
            </a:r>
            <a:r>
              <a:rPr lang="cs-CZ" sz="2400" dirty="0" err="1"/>
              <a:t>any</a:t>
            </a:r>
            <a:r>
              <a:rPr lang="cs-CZ" sz="2400" dirty="0"/>
              <a:t> </a:t>
            </a:r>
            <a:r>
              <a:rPr lang="cs-CZ" sz="2400" dirty="0" err="1"/>
              <a:t>level</a:t>
            </a:r>
            <a:r>
              <a:rPr lang="cs-CZ" sz="2400" dirty="0"/>
              <a:t> </a:t>
            </a:r>
            <a:r>
              <a:rPr lang="cs-CZ" sz="2400" dirty="0" err="1"/>
              <a:t>described</a:t>
            </a:r>
            <a:r>
              <a:rPr lang="cs-CZ" sz="2400" dirty="0"/>
              <a:t> </a:t>
            </a:r>
            <a:r>
              <a:rPr lang="cs-CZ" sz="2400" dirty="0" err="1"/>
              <a:t>above</a:t>
            </a:r>
            <a:r>
              <a:rPr lang="cs-CZ" sz="2400" dirty="0"/>
              <a:t> = TOXICITY</a:t>
            </a:r>
          </a:p>
          <a:p>
            <a:pPr>
              <a:buNone/>
            </a:pPr>
            <a:endParaRPr lang="en-GB" sz="2400" dirty="0"/>
          </a:p>
          <a:p>
            <a:endParaRPr lang="en-GB" sz="2400" dirty="0"/>
          </a:p>
        </p:txBody>
      </p: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511300"/>
            <a:ext cx="8458200" cy="515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>
                <a:solidFill>
                  <a:schemeClr val="tx1"/>
                </a:solidFill>
              </a:rPr>
              <a:t>What is the natural (</a:t>
            </a:r>
            <a:r>
              <a:rPr lang="cs-CZ" sz="2000" dirty="0" err="1">
                <a:solidFill>
                  <a:schemeClr val="tx1"/>
                </a:solidFill>
              </a:rPr>
              <a:t>endogenous</a:t>
            </a:r>
            <a:r>
              <a:rPr lang="en-GB" sz="2000" dirty="0">
                <a:solidFill>
                  <a:schemeClr val="tx1"/>
                </a:solidFill>
              </a:rPr>
              <a:t>)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physiological</a:t>
            </a:r>
            <a:r>
              <a:rPr lang="cs-CZ" sz="2000" dirty="0">
                <a:solidFill>
                  <a:schemeClr val="tx1"/>
                </a:solidFill>
              </a:rPr>
              <a:t> ligand of </a:t>
            </a:r>
            <a:r>
              <a:rPr lang="cs-CZ" sz="2000" dirty="0" err="1">
                <a:solidFill>
                  <a:schemeClr val="tx1"/>
                </a:solidFill>
              </a:rPr>
              <a:t>AhR</a:t>
            </a:r>
            <a:r>
              <a:rPr lang="en-GB" sz="2000" dirty="0">
                <a:solidFill>
                  <a:schemeClr val="tx1"/>
                </a:solidFill>
              </a:rPr>
              <a:t> ?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95288" y="1068718"/>
            <a:ext cx="10506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Potential candidate: </a:t>
            </a:r>
            <a:r>
              <a:rPr lang="cs-CZ" dirty="0"/>
              <a:t>6-</a:t>
            </a:r>
            <a:r>
              <a:rPr lang="cs-CZ" dirty="0" err="1"/>
              <a:t>formylindolo</a:t>
            </a:r>
            <a:r>
              <a:rPr lang="cs-CZ" dirty="0"/>
              <a:t>[3,2-b]</a:t>
            </a:r>
            <a:r>
              <a:rPr lang="cs-CZ" dirty="0" err="1"/>
              <a:t>carbazole</a:t>
            </a:r>
            <a:r>
              <a:rPr lang="cs-CZ" dirty="0"/>
              <a:t> </a:t>
            </a:r>
            <a:r>
              <a:rPr lang="cs-CZ" dirty="0">
                <a:solidFill>
                  <a:schemeClr val="tx2"/>
                </a:solidFill>
              </a:rPr>
              <a:t>(FICZ)</a:t>
            </a:r>
            <a:endParaRPr lang="en-GB" dirty="0"/>
          </a:p>
        </p:txBody>
      </p:sp>
      <p:pic>
        <p:nvPicPr>
          <p:cNvPr id="4098" name="Picture 2" descr="Tryptofan – Wikipedie">
            <a:extLst>
              <a:ext uri="{FF2B5EF4-FFF2-40B4-BE49-F238E27FC236}">
                <a16:creationId xmlns:a16="http://schemas.microsoft.com/office/drawing/2014/main" id="{DF5F68CE-9832-486A-B41C-E1791A1BF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348880"/>
            <a:ext cx="1080120" cy="48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637" y="1600200"/>
            <a:ext cx="8488363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Text Box 4"/>
          <p:cNvSpPr txBox="1">
            <a:spLocks noChangeArrowheads="1"/>
          </p:cNvSpPr>
          <p:nvPr/>
        </p:nvSpPr>
        <p:spPr bwMode="auto">
          <a:xfrm>
            <a:off x="3275856" y="5391943"/>
            <a:ext cx="55372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eaLnBrk="0" hangingPunct="0"/>
            <a:r>
              <a:rPr lang="cs-CZ" sz="1700" b="0" i="1" dirty="0" err="1"/>
              <a:t>Denison</a:t>
            </a:r>
            <a:r>
              <a:rPr lang="cs-CZ" sz="1700" b="0" i="1" dirty="0"/>
              <a:t> </a:t>
            </a:r>
            <a:r>
              <a:rPr lang="en-US" sz="1700" b="0" i="1" dirty="0"/>
              <a:t>&amp; Nagy, </a:t>
            </a:r>
            <a:r>
              <a:rPr lang="cs-CZ" sz="1700" b="0" i="1" dirty="0"/>
              <a:t>Annu. </a:t>
            </a:r>
            <a:r>
              <a:rPr lang="cs-CZ" sz="1700" b="0" i="1" dirty="0" err="1"/>
              <a:t>Rev</a:t>
            </a:r>
            <a:r>
              <a:rPr lang="cs-CZ" sz="1700" b="0" i="1" dirty="0"/>
              <a:t>. </a:t>
            </a:r>
            <a:r>
              <a:rPr lang="cs-CZ" sz="1700" b="0" i="1" dirty="0" err="1"/>
              <a:t>Pharmacol</a:t>
            </a:r>
            <a:r>
              <a:rPr lang="cs-CZ" sz="1700" b="0" i="1" dirty="0"/>
              <a:t>. </a:t>
            </a:r>
            <a:r>
              <a:rPr lang="cs-CZ" sz="1700" b="0" i="1" dirty="0" err="1"/>
              <a:t>Toxicol</a:t>
            </a:r>
            <a:r>
              <a:rPr lang="cs-CZ" sz="1700" b="0" i="1" dirty="0"/>
              <a:t>. 43:309</a:t>
            </a:r>
            <a:endParaRPr lang="cs-CZ" sz="2400" b="0" dirty="0">
              <a:latin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67544" y="332656"/>
            <a:ext cx="60254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tx2"/>
                </a:solidFill>
              </a:rPr>
              <a:t>Classical and “non-classical” </a:t>
            </a:r>
            <a:r>
              <a:rPr lang="en-GB" sz="2400" dirty="0" err="1">
                <a:solidFill>
                  <a:schemeClr val="tx2"/>
                </a:solidFill>
              </a:rPr>
              <a:t>AhR</a:t>
            </a:r>
            <a:r>
              <a:rPr lang="en-GB" sz="2400" dirty="0">
                <a:solidFill>
                  <a:schemeClr val="tx2"/>
                </a:solidFill>
              </a:rPr>
              <a:t> </a:t>
            </a:r>
            <a:r>
              <a:rPr lang="en-GB" sz="2400" dirty="0" err="1">
                <a:solidFill>
                  <a:schemeClr val="tx2"/>
                </a:solidFill>
              </a:rPr>
              <a:t>ligands</a:t>
            </a:r>
            <a:endParaRPr lang="en-GB" sz="2400" dirty="0">
              <a:solidFill>
                <a:schemeClr val="tx2"/>
              </a:solidFill>
            </a:endParaRPr>
          </a:p>
          <a:p>
            <a:endParaRPr lang="en-GB" dirty="0"/>
          </a:p>
          <a:p>
            <a:r>
              <a:rPr lang="en-GB" b="1" dirty="0"/>
              <a:t>Classical = planar structures </a:t>
            </a:r>
            <a:r>
              <a:rPr lang="en-GB" b="1" dirty="0">
                <a:sym typeface="Wingdings" pitchFamily="2" charset="2"/>
              </a:rPr>
              <a:t> direct binding to </a:t>
            </a:r>
            <a:r>
              <a:rPr lang="en-GB" b="1" dirty="0" err="1">
                <a:sym typeface="Wingdings" pitchFamily="2" charset="2"/>
              </a:rPr>
              <a:t>AhR</a:t>
            </a:r>
            <a:endParaRPr lang="en-GB" b="1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685800"/>
            <a:ext cx="7229475" cy="566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084" name="Text Box 4"/>
          <p:cNvSpPr txBox="1">
            <a:spLocks noChangeArrowheads="1"/>
          </p:cNvSpPr>
          <p:nvPr/>
        </p:nvSpPr>
        <p:spPr bwMode="auto">
          <a:xfrm>
            <a:off x="1907704" y="152400"/>
            <a:ext cx="5372924" cy="384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9" tIns="45715" rIns="91429" bIns="45715">
            <a:spAutoFit/>
          </a:bodyPr>
          <a:lstStyle/>
          <a:p>
            <a:pPr eaLnBrk="0" hangingPunct="0">
              <a:defRPr/>
            </a:pPr>
            <a:r>
              <a:rPr lang="cs-CZ" sz="19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„Non-</a:t>
            </a:r>
            <a:r>
              <a:rPr lang="cs-CZ" sz="19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classical</a:t>
            </a:r>
            <a:r>
              <a:rPr lang="cs-CZ" sz="19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“ </a:t>
            </a:r>
            <a:r>
              <a:rPr lang="cs-CZ" sz="19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AhR</a:t>
            </a:r>
            <a:r>
              <a:rPr lang="cs-CZ" sz="19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sz="19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ligands</a:t>
            </a:r>
            <a:r>
              <a:rPr lang="en-US" sz="19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19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– various structures</a:t>
            </a:r>
            <a:endParaRPr lang="cs-CZ" sz="19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39552" y="1052736"/>
            <a:ext cx="3096344" cy="13681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ovéPole 8"/>
          <p:cNvSpPr txBox="1"/>
          <p:nvPr/>
        </p:nvSpPr>
        <p:spPr>
          <a:xfrm>
            <a:off x="539552" y="1052736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“Classical</a:t>
            </a:r>
            <a:r>
              <a:rPr lang="en-GB"/>
              <a:t>” </a:t>
            </a:r>
            <a:r>
              <a:rPr lang="en-GB" dirty="0" err="1"/>
              <a:t>ligand</a:t>
            </a:r>
            <a:endParaRPr lang="en-GB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3"/>
          <p:cNvPicPr>
            <a:picLocks noChangeAspect="1" noChangeArrowheads="1"/>
          </p:cNvPicPr>
          <p:nvPr/>
        </p:nvPicPr>
        <p:blipFill>
          <a:blip r:embed="rId3" cstate="print"/>
          <a:srcRect t="9943" b="11087"/>
          <a:stretch>
            <a:fillRect/>
          </a:stretch>
        </p:blipFill>
        <p:spPr bwMode="auto">
          <a:xfrm>
            <a:off x="71438" y="1295400"/>
            <a:ext cx="900112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5" name="Text Box 4"/>
          <p:cNvSpPr txBox="1">
            <a:spLocks noChangeArrowheads="1"/>
          </p:cNvSpPr>
          <p:nvPr/>
        </p:nvSpPr>
        <p:spPr bwMode="auto">
          <a:xfrm>
            <a:off x="3419872" y="6453336"/>
            <a:ext cx="529748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eaLnBrk="0" hangingPunct="0"/>
            <a:r>
              <a:rPr lang="cs-CZ" sz="1700" b="0" i="1" dirty="0"/>
              <a:t>Schmidt </a:t>
            </a:r>
            <a:r>
              <a:rPr lang="en-US" sz="1700" b="0" i="1" dirty="0"/>
              <a:t>&amp; Bradfield</a:t>
            </a:r>
            <a:r>
              <a:rPr lang="cs-CZ" sz="1700" b="0" i="1" dirty="0"/>
              <a:t>, Annu. </a:t>
            </a:r>
            <a:r>
              <a:rPr lang="cs-CZ" sz="1700" b="0" i="1" dirty="0" err="1"/>
              <a:t>Rev</a:t>
            </a:r>
            <a:r>
              <a:rPr lang="cs-CZ" sz="1700" b="0" i="1" dirty="0"/>
              <a:t>. Cell </a:t>
            </a:r>
            <a:r>
              <a:rPr lang="cs-CZ" sz="1700" b="0" i="1" dirty="0" err="1"/>
              <a:t>Dev</a:t>
            </a:r>
            <a:r>
              <a:rPr lang="cs-CZ" sz="1700" b="0" i="1" dirty="0"/>
              <a:t>. </a:t>
            </a:r>
            <a:r>
              <a:rPr lang="cs-CZ" sz="1700" b="0" i="1" dirty="0" err="1"/>
              <a:t>Biol</a:t>
            </a:r>
            <a:r>
              <a:rPr lang="cs-CZ" sz="1700" b="0" i="1" dirty="0"/>
              <a:t>. 12:55</a:t>
            </a:r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Biological responses to TCDD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&amp; </a:t>
            </a:r>
            <a:r>
              <a:rPr lang="en-US" dirty="0" err="1">
                <a:solidFill>
                  <a:schemeClr val="tx1"/>
                </a:solidFill>
              </a:rPr>
              <a:t>AhR</a:t>
            </a:r>
            <a:r>
              <a:rPr lang="en-US" dirty="0">
                <a:solidFill>
                  <a:schemeClr val="tx1"/>
                </a:solidFill>
              </a:rPr>
              <a:t> ligands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6451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650" y="522288"/>
            <a:ext cx="1258888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513" y="5373688"/>
            <a:ext cx="4572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54050"/>
          </a:xfrm>
        </p:spPr>
        <p:txBody>
          <a:bodyPr/>
          <a:lstStyle/>
          <a:p>
            <a:r>
              <a:rPr lang="cs-CZ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Toxic</a:t>
            </a:r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equivalency</a:t>
            </a:r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factors</a:t>
            </a:r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(TEF)/TEQ </a:t>
            </a:r>
            <a:r>
              <a:rPr lang="cs-CZ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concept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>
            <a:normAutofit fontScale="55000" lnSpcReduction="20000"/>
          </a:bodyPr>
          <a:lstStyle/>
          <a:p>
            <a:r>
              <a:rPr lang="en-GB" dirty="0"/>
              <a:t>Toxicity of compounds with similar toxicological properties as TCDD (activating </a:t>
            </a:r>
            <a:r>
              <a:rPr lang="en-GB" dirty="0" err="1"/>
              <a:t>AhR</a:t>
            </a:r>
            <a:r>
              <a:rPr lang="en-GB" dirty="0"/>
              <a:t>) may be evaluated by TEF/TEQ concept</a:t>
            </a:r>
          </a:p>
          <a:p>
            <a:pPr lvl="1"/>
            <a:r>
              <a:rPr lang="en-GB" dirty="0"/>
              <a:t>TEF = Toxic Equivalency Factor (“characteristic” of the Chemical)</a:t>
            </a:r>
          </a:p>
          <a:p>
            <a:pPr lvl="1"/>
            <a:r>
              <a:rPr lang="en-GB" dirty="0"/>
              <a:t>TEQ = Toxic Equivalent (sum of TEFs x concentrations)</a:t>
            </a:r>
          </a:p>
          <a:p>
            <a:endParaRPr lang="en-GB" dirty="0"/>
          </a:p>
          <a:p>
            <a:r>
              <a:rPr lang="en-GB" b="1" dirty="0"/>
              <a:t>TEFs are consensus values based on REPs (relative potencies) </a:t>
            </a:r>
            <a:r>
              <a:rPr lang="en-GB" dirty="0"/>
              <a:t>across multiple species and/or endpoints. </a:t>
            </a:r>
          </a:p>
          <a:p>
            <a:pPr lvl="1"/>
            <a:r>
              <a:rPr lang="en-GB" dirty="0"/>
              <a:t>TEFs are based upon a number of endpoints, from chronic in vivo toxicity to in vitro toxicity with the former having the greatest importance in determining overall TEF.</a:t>
            </a:r>
          </a:p>
          <a:p>
            <a:endParaRPr lang="en-GB" dirty="0"/>
          </a:p>
          <a:p>
            <a:r>
              <a:rPr lang="en-GB" b="1" dirty="0"/>
              <a:t>TEQs provide a simple</a:t>
            </a:r>
            <a:r>
              <a:rPr lang="en-GB" dirty="0"/>
              <a:t>, single number that is indicative of </a:t>
            </a:r>
            <a:r>
              <a:rPr lang="en-GB" b="1" dirty="0">
                <a:solidFill>
                  <a:schemeClr val="tx2"/>
                </a:solidFill>
              </a:rPr>
              <a:t>overall toxicity of a sample </a:t>
            </a:r>
            <a:r>
              <a:rPr lang="en-GB" dirty="0"/>
              <a:t>(water, sediment, food) containing a mixture of dioxins and dioxin-like compounds. </a:t>
            </a:r>
          </a:p>
          <a:p>
            <a:endParaRPr lang="en-GB" dirty="0"/>
          </a:p>
          <a:p>
            <a:r>
              <a:rPr lang="en-GB" dirty="0"/>
              <a:t>The total potency of a mixture can be expressed in TCDD TEQ concentration </a:t>
            </a:r>
          </a:p>
          <a:p>
            <a:pPr lvl="1"/>
            <a:r>
              <a:rPr lang="en-GB" dirty="0"/>
              <a:t>i.e. TEQ = concentration corresponding to the effect that would be induced by TCDD</a:t>
            </a:r>
          </a:p>
          <a:p>
            <a:endParaRPr lang="en-GB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33500"/>
            <a:ext cx="9191625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2743200" y="4964113"/>
            <a:ext cx="4419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1600" b="0" i="1"/>
              <a:t>Eljarrat &amp; Barceló, Trends Anal. Chem.22: 655 </a:t>
            </a:r>
          </a:p>
        </p:txBody>
      </p:sp>
      <p:sp>
        <p:nvSpPr>
          <p:cNvPr id="66565" name="Oval 5"/>
          <p:cNvSpPr>
            <a:spLocks noChangeArrowheads="1"/>
          </p:cNvSpPr>
          <p:nvPr/>
        </p:nvSpPr>
        <p:spPr bwMode="auto">
          <a:xfrm>
            <a:off x="1835150" y="1989138"/>
            <a:ext cx="433388" cy="287337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250825" y="5517232"/>
            <a:ext cx="6673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Final concentration is expressed as </a:t>
            </a:r>
            <a:r>
              <a:rPr lang="cs-CZ" dirty="0"/>
              <a:t>„</a:t>
            </a:r>
            <a:r>
              <a:rPr lang="cs-CZ" dirty="0" err="1"/>
              <a:t>Equivalents</a:t>
            </a:r>
            <a:r>
              <a:rPr lang="cs-CZ" dirty="0"/>
              <a:t> of TCDD“ </a:t>
            </a:r>
            <a:br>
              <a:rPr lang="cs-CZ" dirty="0"/>
            </a:br>
            <a:r>
              <a:rPr lang="cs-CZ" dirty="0"/>
              <a:t>	(</a:t>
            </a:r>
            <a:r>
              <a:rPr lang="cs-CZ" dirty="0" err="1"/>
              <a:t>e.g</a:t>
            </a:r>
            <a:r>
              <a:rPr lang="cs-CZ" dirty="0"/>
              <a:t>. </a:t>
            </a:r>
            <a:r>
              <a:rPr lang="cs-CZ" dirty="0" err="1"/>
              <a:t>ng</a:t>
            </a:r>
            <a:r>
              <a:rPr lang="cs-CZ" dirty="0"/>
              <a:t>  TEQ / kg = </a:t>
            </a:r>
            <a:r>
              <a:rPr lang="cs-CZ" dirty="0" err="1"/>
              <a:t>ng</a:t>
            </a:r>
            <a:r>
              <a:rPr lang="cs-CZ" dirty="0"/>
              <a:t> TCDD / kg)</a:t>
            </a:r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654050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Toxic equivalency factors for PCDDs, PCDFs and PCBs: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654050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Biomarkers/</a:t>
            </a:r>
            <a:r>
              <a:rPr lang="en-GB" dirty="0" err="1">
                <a:solidFill>
                  <a:schemeClr val="tx1"/>
                </a:solidFill>
              </a:rPr>
              <a:t>bioanalytical</a:t>
            </a:r>
            <a:r>
              <a:rPr lang="en-GB" dirty="0">
                <a:solidFill>
                  <a:schemeClr val="tx1"/>
                </a:solidFill>
              </a:rPr>
              <a:t> methods for </a:t>
            </a:r>
            <a:r>
              <a:rPr lang="en-GB" dirty="0" err="1">
                <a:solidFill>
                  <a:schemeClr val="tx1"/>
                </a:solidFill>
              </a:rPr>
              <a:t>AhR</a:t>
            </a:r>
            <a:r>
              <a:rPr lang="en-GB" dirty="0">
                <a:solidFill>
                  <a:schemeClr val="tx1"/>
                </a:solidFill>
              </a:rPr>
              <a:t> toxicity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In vivo studies</a:t>
            </a:r>
          </a:p>
          <a:p>
            <a:pPr lvl="1"/>
            <a:r>
              <a:rPr lang="en-GB" dirty="0"/>
              <a:t>liver enlargement, reduction of thymus weight, wasting syndrome, reproductive and developmental disorders</a:t>
            </a:r>
          </a:p>
          <a:p>
            <a:r>
              <a:rPr lang="en-GB" dirty="0"/>
              <a:t>In vivo biomarkers</a:t>
            </a:r>
          </a:p>
          <a:p>
            <a:pPr lvl="1"/>
            <a:r>
              <a:rPr lang="en-GB" b="1" dirty="0">
                <a:solidFill>
                  <a:srgbClr val="00B050"/>
                </a:solidFill>
              </a:rPr>
              <a:t>EROD</a:t>
            </a:r>
            <a:r>
              <a:rPr lang="en-GB" dirty="0"/>
              <a:t> activity, CYP 1A1 and 1B1 expression </a:t>
            </a:r>
            <a:br>
              <a:rPr lang="en-GB" dirty="0"/>
            </a:br>
            <a:r>
              <a:rPr lang="en-GB" dirty="0">
                <a:solidFill>
                  <a:schemeClr val="tx2"/>
                </a:solidFill>
              </a:rPr>
              <a:t>(discussed in biomarker section)</a:t>
            </a:r>
          </a:p>
          <a:p>
            <a:endParaRPr lang="en-GB" dirty="0"/>
          </a:p>
          <a:p>
            <a:r>
              <a:rPr lang="en-GB" dirty="0"/>
              <a:t> in vitro assessment of chemical potencies</a:t>
            </a:r>
          </a:p>
          <a:p>
            <a:pPr lvl="1"/>
            <a:r>
              <a:rPr lang="en-GB" dirty="0"/>
              <a:t>EROD (</a:t>
            </a:r>
            <a:r>
              <a:rPr lang="en-GB" dirty="0" err="1"/>
              <a:t>ethoxyresorufin</a:t>
            </a:r>
            <a:r>
              <a:rPr lang="en-GB" dirty="0"/>
              <a:t>-O-</a:t>
            </a:r>
            <a:r>
              <a:rPr lang="en-GB" dirty="0" err="1"/>
              <a:t>deethylase</a:t>
            </a:r>
            <a:r>
              <a:rPr lang="en-GB" dirty="0"/>
              <a:t> activity) in cell cultures;</a:t>
            </a:r>
          </a:p>
          <a:p>
            <a:pPr lvl="1"/>
            <a:r>
              <a:rPr lang="en-GB" b="1" dirty="0">
                <a:solidFill>
                  <a:srgbClr val="00B050"/>
                </a:solidFill>
              </a:rPr>
              <a:t>CALUX/CAFLUX assays</a:t>
            </a:r>
            <a:br>
              <a:rPr lang="en-GB" b="1" dirty="0">
                <a:solidFill>
                  <a:srgbClr val="00B050"/>
                </a:solidFill>
              </a:rPr>
            </a:br>
            <a:r>
              <a:rPr lang="en-GB" dirty="0">
                <a:solidFill>
                  <a:srgbClr val="00B050"/>
                </a:solidFill>
              </a:rPr>
              <a:t>(</a:t>
            </a:r>
            <a:r>
              <a:rPr lang="en-GB" dirty="0" err="1">
                <a:solidFill>
                  <a:srgbClr val="00B050"/>
                </a:solidFill>
              </a:rPr>
              <a:t>luciferase</a:t>
            </a:r>
            <a:r>
              <a:rPr lang="en-GB" dirty="0">
                <a:solidFill>
                  <a:srgbClr val="00B050"/>
                </a:solidFill>
              </a:rPr>
              <a:t> expression – reporter gene assays)</a:t>
            </a:r>
          </a:p>
          <a:p>
            <a:pPr lvl="1"/>
            <a:r>
              <a:rPr lang="en-GB" dirty="0"/>
              <a:t>GRAB assay (</a:t>
            </a:r>
            <a:r>
              <a:rPr lang="en-GB" dirty="0" err="1"/>
              <a:t>AhR</a:t>
            </a:r>
            <a:r>
              <a:rPr lang="en-GB" dirty="0"/>
              <a:t>-DNA binding)</a:t>
            </a:r>
          </a:p>
          <a:p>
            <a:pPr lvl="1"/>
            <a:r>
              <a:rPr lang="en-GB" dirty="0"/>
              <a:t>yeast bioassay;</a:t>
            </a:r>
          </a:p>
          <a:p>
            <a:pPr lvl="1"/>
            <a:r>
              <a:rPr lang="en-GB" dirty="0"/>
              <a:t>immunoassays;</a:t>
            </a:r>
          </a:p>
          <a:p>
            <a:pPr lvl="1"/>
            <a:r>
              <a:rPr lang="en-GB" dirty="0"/>
              <a:t>detection of CYP1A mRNA (</a:t>
            </a:r>
            <a:r>
              <a:rPr lang="en-GB" dirty="0" err="1"/>
              <a:t>qPCR</a:t>
            </a:r>
            <a:r>
              <a:rPr lang="en-GB" dirty="0"/>
              <a:t>) or </a:t>
            </a:r>
            <a:r>
              <a:rPr lang="en-GB" dirty="0" err="1"/>
              <a:t>AhR</a:t>
            </a:r>
            <a:r>
              <a:rPr lang="en-GB" dirty="0"/>
              <a:t> protein (western blotting)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4"/>
          <p:cNvSpPr>
            <a:spLocks noChangeArrowheads="1"/>
          </p:cNvSpPr>
          <p:nvPr/>
        </p:nvSpPr>
        <p:spPr bwMode="auto">
          <a:xfrm>
            <a:off x="609600" y="1057622"/>
            <a:ext cx="7923213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ctr"/>
          <a:lstStyle/>
          <a:p>
            <a:pPr algn="ctr"/>
            <a:endParaRPr lang="en-GB" sz="1600" b="0" dirty="0">
              <a:latin typeface="+mj-lt"/>
            </a:endParaRPr>
          </a:p>
          <a:p>
            <a:pPr algn="ctr"/>
            <a:r>
              <a:rPr lang="en-GB" sz="1600" dirty="0">
                <a:latin typeface="+mj-lt"/>
              </a:rPr>
              <a:t>CALUX – Chemical Assisted </a:t>
            </a:r>
            <a:r>
              <a:rPr lang="en-GB" sz="1600" dirty="0" err="1">
                <a:latin typeface="+mj-lt"/>
              </a:rPr>
              <a:t>Luciferase</a:t>
            </a:r>
            <a:r>
              <a:rPr lang="en-GB" sz="1600" dirty="0">
                <a:latin typeface="+mj-lt"/>
              </a:rPr>
              <a:t> Expression </a:t>
            </a:r>
          </a:p>
          <a:p>
            <a:pPr algn="ctr"/>
            <a:r>
              <a:rPr lang="en-GB" sz="1600" dirty="0">
                <a:latin typeface="+mj-lt"/>
              </a:rPr>
              <a:t>DR-CALUX (Dioxin Responsive CALUX) </a:t>
            </a:r>
          </a:p>
          <a:p>
            <a:pPr algn="ctr"/>
            <a:r>
              <a:rPr lang="en-GB" sz="1600" dirty="0">
                <a:latin typeface="+mj-lt"/>
              </a:rPr>
              <a:t>(i.e. L</a:t>
            </a:r>
            <a:r>
              <a:rPr lang="cs-CZ" sz="1600" dirty="0" err="1">
                <a:latin typeface="+mj-lt"/>
              </a:rPr>
              <a:t>uciferase</a:t>
            </a:r>
            <a:r>
              <a:rPr lang="cs-CZ" sz="1600" dirty="0">
                <a:latin typeface="+mj-lt"/>
              </a:rPr>
              <a:t> </a:t>
            </a:r>
            <a:r>
              <a:rPr lang="en-GB" sz="1600" dirty="0">
                <a:latin typeface="+mj-lt"/>
              </a:rPr>
              <a:t>R</a:t>
            </a:r>
            <a:r>
              <a:rPr lang="cs-CZ" sz="1600" dirty="0" err="1">
                <a:latin typeface="+mj-lt"/>
              </a:rPr>
              <a:t>eporter</a:t>
            </a:r>
            <a:r>
              <a:rPr lang="cs-CZ" sz="1600" dirty="0">
                <a:latin typeface="+mj-lt"/>
              </a:rPr>
              <a:t> </a:t>
            </a:r>
            <a:r>
              <a:rPr lang="en-GB" sz="1600" dirty="0">
                <a:latin typeface="+mj-lt"/>
              </a:rPr>
              <a:t>Gene A</a:t>
            </a:r>
            <a:r>
              <a:rPr lang="cs-CZ" sz="1600" dirty="0" err="1">
                <a:latin typeface="+mj-lt"/>
              </a:rPr>
              <a:t>ssay</a:t>
            </a:r>
            <a:r>
              <a:rPr lang="cs-CZ" sz="1600" dirty="0">
                <a:latin typeface="+mj-lt"/>
              </a:rPr>
              <a:t> </a:t>
            </a:r>
            <a:r>
              <a:rPr lang="en-GB" sz="1600" dirty="0">
                <a:latin typeface="+mj-lt"/>
              </a:rPr>
              <a:t>with </a:t>
            </a:r>
            <a:r>
              <a:rPr lang="cs-CZ" sz="1600" dirty="0">
                <a:latin typeface="+mj-lt"/>
              </a:rPr>
              <a:t>H4IIE.luc </a:t>
            </a:r>
            <a:r>
              <a:rPr lang="cs-CZ" sz="1600" dirty="0" err="1">
                <a:latin typeface="+mj-lt"/>
              </a:rPr>
              <a:t>cells</a:t>
            </a:r>
            <a:r>
              <a:rPr lang="en-GB" sz="1600" dirty="0">
                <a:latin typeface="+mj-lt"/>
              </a:rPr>
              <a:t>)</a:t>
            </a:r>
            <a:endParaRPr lang="cs-CZ" sz="1600" dirty="0">
              <a:latin typeface="+mj-lt"/>
            </a:endParaRPr>
          </a:p>
        </p:txBody>
      </p:sp>
      <p:sp>
        <p:nvSpPr>
          <p:cNvPr id="783" name="Nadpis 78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In vitro CALUX/CAFLUX assays</a:t>
            </a:r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844824"/>
            <a:ext cx="7361907" cy="437459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873" y="1096837"/>
            <a:ext cx="8658225" cy="549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DETECTION of EROD activity </a:t>
            </a:r>
            <a:r>
              <a:rPr lang="en-GB"/>
              <a:t>- example</a:t>
            </a:r>
          </a:p>
        </p:txBody>
      </p:sp>
      <p:pic>
        <p:nvPicPr>
          <p:cNvPr id="2050" name="Picture 2" descr="Výsledek obrázku pro benzo a pyrene">
            <a:extLst>
              <a:ext uri="{FF2B5EF4-FFF2-40B4-BE49-F238E27FC236}">
                <a16:creationId xmlns:a16="http://schemas.microsoft.com/office/drawing/2014/main" id="{620C948A-2DC6-4486-9AA8-838F81FDC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132856"/>
            <a:ext cx="1184920" cy="74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ýsledek obrázku pro benzofluoranthene">
            <a:extLst>
              <a:ext uri="{FF2B5EF4-FFF2-40B4-BE49-F238E27FC236}">
                <a16:creationId xmlns:a16="http://schemas.microsoft.com/office/drawing/2014/main" id="{ECED3A38-420D-4669-89FF-AFF4F1B4E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442641"/>
            <a:ext cx="116205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ýsledek obrázku pro acenaphthylene">
            <a:extLst>
              <a:ext uri="{FF2B5EF4-FFF2-40B4-BE49-F238E27FC236}">
                <a16:creationId xmlns:a16="http://schemas.microsoft.com/office/drawing/2014/main" id="{24368F27-5E39-4E2C-8ABC-7EB498C08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104" y="4383998"/>
            <a:ext cx="587906" cy="53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Nadpis 93"/>
          <p:cNvSpPr>
            <a:spLocks noGrp="1"/>
          </p:cNvSpPr>
          <p:nvPr>
            <p:ph type="title"/>
          </p:nvPr>
        </p:nvSpPr>
        <p:spPr>
          <a:xfrm>
            <a:off x="0" y="326678"/>
            <a:ext cx="9144000" cy="654050"/>
          </a:xfrm>
        </p:spPr>
        <p:txBody>
          <a:bodyPr/>
          <a:lstStyle/>
          <a:p>
            <a:r>
              <a:rPr lang="cs-CZ" sz="1800" b="1" dirty="0" err="1">
                <a:solidFill>
                  <a:schemeClr val="tx1"/>
                </a:solidFill>
              </a:rPr>
              <a:t>Comparing</a:t>
            </a:r>
            <a:r>
              <a:rPr lang="cs-CZ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toxicit</a:t>
            </a:r>
            <a:r>
              <a:rPr lang="en-GB" sz="1800" b="1" dirty="0">
                <a:solidFill>
                  <a:schemeClr val="tx1"/>
                </a:solidFill>
              </a:rPr>
              <a:t>y of </a:t>
            </a:r>
            <a:r>
              <a:rPr lang="en-US" sz="1800" b="1" dirty="0">
                <a:solidFill>
                  <a:schemeClr val="tx1"/>
                </a:solidFill>
              </a:rPr>
              <a:t>compounds </a:t>
            </a:r>
            <a:r>
              <a:rPr lang="en-GB" sz="1800" b="1" dirty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cs-CZ" sz="1800" b="1" dirty="0" err="1">
                <a:solidFill>
                  <a:schemeClr val="tx1"/>
                </a:solidFill>
              </a:rPr>
              <a:t>Application</a:t>
            </a:r>
            <a:r>
              <a:rPr lang="cs-CZ" sz="1800" b="1" dirty="0">
                <a:solidFill>
                  <a:schemeClr val="tx1"/>
                </a:solidFill>
              </a:rPr>
              <a:t> </a:t>
            </a:r>
            <a:r>
              <a:rPr lang="en-US" sz="1800" b="1" dirty="0">
                <a:solidFill>
                  <a:schemeClr val="tx1"/>
                </a:solidFill>
              </a:rPr>
              <a:t>in Risk Assessment</a:t>
            </a:r>
            <a:r>
              <a:rPr lang="cs-CZ" sz="1800" b="1" dirty="0">
                <a:solidFill>
                  <a:schemeClr val="tx1"/>
                </a:solidFill>
              </a:rPr>
              <a:t> 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70659" name="Rectangle 4"/>
          <p:cNvSpPr>
            <a:spLocks noChangeArrowheads="1"/>
          </p:cNvSpPr>
          <p:nvPr/>
        </p:nvSpPr>
        <p:spPr bwMode="auto">
          <a:xfrm>
            <a:off x="228600" y="1196752"/>
            <a:ext cx="830384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dirty="0" err="1">
                <a:latin typeface="+mj-lt"/>
              </a:rPr>
              <a:t>Quantification</a:t>
            </a:r>
            <a:r>
              <a:rPr lang="cs-CZ" sz="2000" b="0" dirty="0">
                <a:latin typeface="+mj-lt"/>
              </a:rPr>
              <a:t> of </a:t>
            </a:r>
            <a:r>
              <a:rPr lang="en-US" sz="2000" b="0" dirty="0">
                <a:latin typeface="+mj-lt"/>
              </a:rPr>
              <a:t>effects </a:t>
            </a:r>
            <a:r>
              <a:rPr lang="cs-CZ" sz="2000" b="0" dirty="0">
                <a:latin typeface="+mj-lt"/>
              </a:rPr>
              <a:t>(EC</a:t>
            </a:r>
            <a:r>
              <a:rPr lang="cs-CZ" sz="2000" b="0" baseline="-25000" dirty="0">
                <a:latin typeface="+mj-lt"/>
              </a:rPr>
              <a:t>50</a:t>
            </a:r>
            <a:r>
              <a:rPr lang="cs-CZ" sz="2000" b="0" dirty="0">
                <a:latin typeface="+mj-lt"/>
              </a:rPr>
              <a:t>) </a:t>
            </a:r>
            <a:endParaRPr lang="en-US" sz="2000" b="0" dirty="0"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dirty="0" err="1">
                <a:latin typeface="+mj-lt"/>
              </a:rPr>
              <a:t>Comparison</a:t>
            </a:r>
            <a:r>
              <a:rPr lang="cs-CZ" sz="2000" b="0" dirty="0">
                <a:latin typeface="+mj-lt"/>
              </a:rPr>
              <a:t> </a:t>
            </a:r>
            <a:r>
              <a:rPr lang="cs-CZ" sz="2000" b="0" dirty="0" err="1">
                <a:latin typeface="+mj-lt"/>
              </a:rPr>
              <a:t>with</a:t>
            </a:r>
            <a:r>
              <a:rPr lang="cs-CZ" sz="2000" b="0" dirty="0">
                <a:latin typeface="+mj-lt"/>
              </a:rPr>
              <a:t> </a:t>
            </a:r>
            <a:r>
              <a:rPr lang="cs-CZ" sz="2000" b="0" dirty="0" err="1">
                <a:latin typeface="+mj-lt"/>
              </a:rPr>
              <a:t>the</a:t>
            </a:r>
            <a:r>
              <a:rPr lang="cs-CZ" sz="2000" b="0" dirty="0">
                <a:latin typeface="+mj-lt"/>
              </a:rPr>
              <a:t> </a:t>
            </a:r>
            <a:r>
              <a:rPr lang="cs-CZ" sz="2000" b="0" dirty="0" err="1">
                <a:latin typeface="+mj-lt"/>
              </a:rPr>
              <a:t>effect</a:t>
            </a:r>
            <a:r>
              <a:rPr lang="cs-CZ" sz="2000" b="0" dirty="0">
                <a:latin typeface="+mj-lt"/>
              </a:rPr>
              <a:t> of reference </a:t>
            </a:r>
            <a:r>
              <a:rPr lang="cs-CZ" sz="2000" b="0" dirty="0" err="1">
                <a:latin typeface="+mj-lt"/>
              </a:rPr>
              <a:t>toxicant</a:t>
            </a:r>
            <a:r>
              <a:rPr lang="cs-CZ" sz="2000" b="0" dirty="0">
                <a:latin typeface="+mj-lt"/>
              </a:rPr>
              <a:t> (2,3,7,8-TCDD)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dirty="0"/>
              <a:t>	</a:t>
            </a:r>
            <a:r>
              <a:rPr lang="en-GB" sz="2000" dirty="0">
                <a:sym typeface="Wingdings" pitchFamily="2" charset="2"/>
              </a:rPr>
              <a:t></a:t>
            </a:r>
            <a:r>
              <a:rPr lang="cs-CZ" sz="2000" dirty="0"/>
              <a:t> </a:t>
            </a:r>
            <a:r>
              <a:rPr lang="cs-CZ" sz="2000" dirty="0" err="1"/>
              <a:t>relative</a:t>
            </a:r>
            <a:r>
              <a:rPr lang="cs-CZ" sz="2000" dirty="0"/>
              <a:t> </a:t>
            </a:r>
            <a:r>
              <a:rPr lang="cs-CZ" sz="2000" dirty="0" err="1"/>
              <a:t>potencies</a:t>
            </a:r>
            <a:r>
              <a:rPr lang="en-GB" sz="2000" dirty="0"/>
              <a:t> (REPs) to TCDD</a:t>
            </a:r>
            <a:endParaRPr lang="cs-CZ" sz="2000" dirty="0"/>
          </a:p>
          <a:p>
            <a:pPr marL="1200150" lvl="2" indent="-285750">
              <a:spcBef>
                <a:spcPct val="20000"/>
              </a:spcBef>
            </a:pPr>
            <a:r>
              <a:rPr lang="en-GB" sz="1400" dirty="0">
                <a:latin typeface="+mj-lt"/>
              </a:rPr>
              <a:t>(= in vitro “</a:t>
            </a:r>
            <a:r>
              <a:rPr lang="en-US" sz="1400" b="0" dirty="0">
                <a:latin typeface="+mj-lt"/>
              </a:rPr>
              <a:t>Toxic </a:t>
            </a:r>
            <a:r>
              <a:rPr lang="cs-CZ" sz="1400" b="0" dirty="0" err="1">
                <a:latin typeface="+mj-lt"/>
              </a:rPr>
              <a:t>Equivalency</a:t>
            </a:r>
            <a:r>
              <a:rPr lang="cs-CZ" sz="1400" b="0" dirty="0">
                <a:latin typeface="+mj-lt"/>
              </a:rPr>
              <a:t> </a:t>
            </a:r>
            <a:r>
              <a:rPr lang="cs-CZ" sz="1400" b="0" dirty="0" err="1">
                <a:latin typeface="+mj-lt"/>
              </a:rPr>
              <a:t>Factors</a:t>
            </a:r>
            <a:r>
              <a:rPr lang="en-GB" sz="1400" b="0" dirty="0">
                <a:latin typeface="+mj-lt"/>
              </a:rPr>
              <a:t>” </a:t>
            </a:r>
            <a:r>
              <a:rPr lang="en-US" sz="1400" b="0" dirty="0">
                <a:latin typeface="+mj-lt"/>
              </a:rPr>
              <a:t>~ TEFs</a:t>
            </a:r>
            <a:r>
              <a:rPr lang="cs-CZ" sz="1400" b="0" dirty="0">
                <a:latin typeface="+mj-lt"/>
              </a:rPr>
              <a:t>)</a:t>
            </a:r>
            <a:endParaRPr lang="en-US" sz="1400" b="0" dirty="0">
              <a:latin typeface="+mj-lt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50825" y="2924175"/>
            <a:ext cx="5329238" cy="3751263"/>
            <a:chOff x="158" y="1842"/>
            <a:chExt cx="3357" cy="2363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58" y="1842"/>
              <a:ext cx="3357" cy="2363"/>
              <a:chOff x="1033" y="1321"/>
              <a:chExt cx="3805" cy="2858"/>
            </a:xfrm>
          </p:grpSpPr>
          <p:sp>
            <p:nvSpPr>
              <p:cNvPr id="70664" name="Rectangle 7"/>
              <p:cNvSpPr>
                <a:spLocks noChangeArrowheads="1"/>
              </p:cNvSpPr>
              <p:nvPr/>
            </p:nvSpPr>
            <p:spPr bwMode="auto">
              <a:xfrm>
                <a:off x="1033" y="1321"/>
                <a:ext cx="3755" cy="285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 sz="1600">
                  <a:latin typeface="+mj-lt"/>
                </a:endParaRPr>
              </a:p>
            </p:txBody>
          </p:sp>
          <p:sp>
            <p:nvSpPr>
              <p:cNvPr id="70665" name="Line 8"/>
              <p:cNvSpPr>
                <a:spLocks noChangeShapeType="1"/>
              </p:cNvSpPr>
              <p:nvPr/>
            </p:nvSpPr>
            <p:spPr bwMode="auto">
              <a:xfrm>
                <a:off x="1708" y="1571"/>
                <a:ext cx="1" cy="210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66" name="Line 9"/>
              <p:cNvSpPr>
                <a:spLocks noChangeShapeType="1"/>
              </p:cNvSpPr>
              <p:nvPr/>
            </p:nvSpPr>
            <p:spPr bwMode="auto">
              <a:xfrm>
                <a:off x="1682" y="3678"/>
                <a:ext cx="2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67" name="Line 10"/>
              <p:cNvSpPr>
                <a:spLocks noChangeShapeType="1"/>
              </p:cNvSpPr>
              <p:nvPr/>
            </p:nvSpPr>
            <p:spPr bwMode="auto">
              <a:xfrm>
                <a:off x="1682" y="3328"/>
                <a:ext cx="2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68" name="Line 11"/>
              <p:cNvSpPr>
                <a:spLocks noChangeShapeType="1"/>
              </p:cNvSpPr>
              <p:nvPr/>
            </p:nvSpPr>
            <p:spPr bwMode="auto">
              <a:xfrm>
                <a:off x="1682" y="2978"/>
                <a:ext cx="2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69" name="Line 12"/>
              <p:cNvSpPr>
                <a:spLocks noChangeShapeType="1"/>
              </p:cNvSpPr>
              <p:nvPr/>
            </p:nvSpPr>
            <p:spPr bwMode="auto">
              <a:xfrm>
                <a:off x="1682" y="2627"/>
                <a:ext cx="2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70" name="Line 13"/>
              <p:cNvSpPr>
                <a:spLocks noChangeShapeType="1"/>
              </p:cNvSpPr>
              <p:nvPr/>
            </p:nvSpPr>
            <p:spPr bwMode="auto">
              <a:xfrm>
                <a:off x="1682" y="2272"/>
                <a:ext cx="2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71" name="Line 14"/>
              <p:cNvSpPr>
                <a:spLocks noChangeShapeType="1"/>
              </p:cNvSpPr>
              <p:nvPr/>
            </p:nvSpPr>
            <p:spPr bwMode="auto">
              <a:xfrm>
                <a:off x="1682" y="1922"/>
                <a:ext cx="2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72" name="Line 15"/>
              <p:cNvSpPr>
                <a:spLocks noChangeShapeType="1"/>
              </p:cNvSpPr>
              <p:nvPr/>
            </p:nvSpPr>
            <p:spPr bwMode="auto">
              <a:xfrm>
                <a:off x="1682" y="1571"/>
                <a:ext cx="2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73" name="Line 16"/>
              <p:cNvSpPr>
                <a:spLocks noChangeShapeType="1"/>
              </p:cNvSpPr>
              <p:nvPr/>
            </p:nvSpPr>
            <p:spPr bwMode="auto">
              <a:xfrm>
                <a:off x="1708" y="3678"/>
                <a:ext cx="287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74" name="Line 17"/>
              <p:cNvSpPr>
                <a:spLocks noChangeShapeType="1"/>
              </p:cNvSpPr>
              <p:nvPr/>
            </p:nvSpPr>
            <p:spPr bwMode="auto">
              <a:xfrm flipV="1">
                <a:off x="1708" y="3678"/>
                <a:ext cx="1" cy="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75" name="Line 18"/>
              <p:cNvSpPr>
                <a:spLocks noChangeShapeType="1"/>
              </p:cNvSpPr>
              <p:nvPr/>
            </p:nvSpPr>
            <p:spPr bwMode="auto">
              <a:xfrm flipV="1">
                <a:off x="2573" y="3678"/>
                <a:ext cx="1" cy="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76" name="Line 19"/>
              <p:cNvSpPr>
                <a:spLocks noChangeShapeType="1"/>
              </p:cNvSpPr>
              <p:nvPr/>
            </p:nvSpPr>
            <p:spPr bwMode="auto">
              <a:xfrm flipV="1">
                <a:off x="3434" y="3678"/>
                <a:ext cx="1" cy="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77" name="Line 20"/>
              <p:cNvSpPr>
                <a:spLocks noChangeShapeType="1"/>
              </p:cNvSpPr>
              <p:nvPr/>
            </p:nvSpPr>
            <p:spPr bwMode="auto">
              <a:xfrm flipV="1">
                <a:off x="4299" y="3678"/>
                <a:ext cx="1" cy="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78" name="Line 21"/>
              <p:cNvSpPr>
                <a:spLocks noChangeShapeType="1"/>
              </p:cNvSpPr>
              <p:nvPr/>
            </p:nvSpPr>
            <p:spPr bwMode="auto">
              <a:xfrm flipV="1">
                <a:off x="1994" y="3298"/>
                <a:ext cx="287" cy="2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79" name="Line 22"/>
              <p:cNvSpPr>
                <a:spLocks noChangeShapeType="1"/>
              </p:cNvSpPr>
              <p:nvPr/>
            </p:nvSpPr>
            <p:spPr bwMode="auto">
              <a:xfrm flipV="1">
                <a:off x="2281" y="2863"/>
                <a:ext cx="292" cy="43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80" name="Line 23"/>
              <p:cNvSpPr>
                <a:spLocks noChangeShapeType="1"/>
              </p:cNvSpPr>
              <p:nvPr/>
            </p:nvSpPr>
            <p:spPr bwMode="auto">
              <a:xfrm flipV="1">
                <a:off x="2573" y="2117"/>
                <a:ext cx="287" cy="74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81" name="Line 24"/>
              <p:cNvSpPr>
                <a:spLocks noChangeShapeType="1"/>
              </p:cNvSpPr>
              <p:nvPr/>
            </p:nvSpPr>
            <p:spPr bwMode="auto">
              <a:xfrm flipV="1">
                <a:off x="2860" y="1942"/>
                <a:ext cx="287" cy="1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82" name="Line 25"/>
              <p:cNvSpPr>
                <a:spLocks noChangeShapeType="1"/>
              </p:cNvSpPr>
              <p:nvPr/>
            </p:nvSpPr>
            <p:spPr bwMode="auto">
              <a:xfrm>
                <a:off x="3147" y="1942"/>
                <a:ext cx="287" cy="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83" name="Line 26"/>
              <p:cNvSpPr>
                <a:spLocks noChangeShapeType="1"/>
              </p:cNvSpPr>
              <p:nvPr/>
            </p:nvSpPr>
            <p:spPr bwMode="auto">
              <a:xfrm flipV="1">
                <a:off x="3147" y="3588"/>
                <a:ext cx="287" cy="6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84" name="Line 27"/>
              <p:cNvSpPr>
                <a:spLocks noChangeShapeType="1"/>
              </p:cNvSpPr>
              <p:nvPr/>
            </p:nvSpPr>
            <p:spPr bwMode="auto">
              <a:xfrm flipV="1">
                <a:off x="3434" y="3403"/>
                <a:ext cx="287" cy="18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85" name="Line 28"/>
              <p:cNvSpPr>
                <a:spLocks noChangeShapeType="1"/>
              </p:cNvSpPr>
              <p:nvPr/>
            </p:nvSpPr>
            <p:spPr bwMode="auto">
              <a:xfrm flipV="1">
                <a:off x="3721" y="2412"/>
                <a:ext cx="292" cy="99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86" name="Line 29"/>
              <p:cNvSpPr>
                <a:spLocks noChangeShapeType="1"/>
              </p:cNvSpPr>
              <p:nvPr/>
            </p:nvSpPr>
            <p:spPr bwMode="auto">
              <a:xfrm flipV="1">
                <a:off x="4013" y="2217"/>
                <a:ext cx="201" cy="19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87" name="Line 30"/>
              <p:cNvSpPr>
                <a:spLocks noChangeShapeType="1"/>
              </p:cNvSpPr>
              <p:nvPr/>
            </p:nvSpPr>
            <p:spPr bwMode="auto">
              <a:xfrm flipV="1">
                <a:off x="4214" y="2187"/>
                <a:ext cx="85" cy="3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88" name="Line 31"/>
              <p:cNvSpPr>
                <a:spLocks noChangeShapeType="1"/>
              </p:cNvSpPr>
              <p:nvPr/>
            </p:nvSpPr>
            <p:spPr bwMode="auto">
              <a:xfrm>
                <a:off x="3434" y="3653"/>
                <a:ext cx="287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89" name="Line 32"/>
              <p:cNvSpPr>
                <a:spLocks noChangeShapeType="1"/>
              </p:cNvSpPr>
              <p:nvPr/>
            </p:nvSpPr>
            <p:spPr bwMode="auto">
              <a:xfrm flipV="1">
                <a:off x="3721" y="3563"/>
                <a:ext cx="292" cy="10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90" name="Line 33"/>
              <p:cNvSpPr>
                <a:spLocks noChangeShapeType="1"/>
              </p:cNvSpPr>
              <p:nvPr/>
            </p:nvSpPr>
            <p:spPr bwMode="auto">
              <a:xfrm flipV="1">
                <a:off x="4013" y="3333"/>
                <a:ext cx="201" cy="2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91" name="Line 34"/>
              <p:cNvSpPr>
                <a:spLocks noChangeShapeType="1"/>
              </p:cNvSpPr>
              <p:nvPr/>
            </p:nvSpPr>
            <p:spPr bwMode="auto">
              <a:xfrm flipV="1">
                <a:off x="4214" y="3228"/>
                <a:ext cx="85" cy="10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92" name="Freeform 35"/>
              <p:cNvSpPr>
                <a:spLocks/>
              </p:cNvSpPr>
              <p:nvPr/>
            </p:nvSpPr>
            <p:spPr bwMode="auto">
              <a:xfrm>
                <a:off x="1969" y="3548"/>
                <a:ext cx="51" cy="50"/>
              </a:xfrm>
              <a:custGeom>
                <a:avLst/>
                <a:gdLst>
                  <a:gd name="T0" fmla="*/ 25 w 51"/>
                  <a:gd name="T1" fmla="*/ 0 h 50"/>
                  <a:gd name="T2" fmla="*/ 51 w 51"/>
                  <a:gd name="T3" fmla="*/ 25 h 50"/>
                  <a:gd name="T4" fmla="*/ 25 w 51"/>
                  <a:gd name="T5" fmla="*/ 50 h 50"/>
                  <a:gd name="T6" fmla="*/ 0 w 51"/>
                  <a:gd name="T7" fmla="*/ 25 h 50"/>
                  <a:gd name="T8" fmla="*/ 25 w 51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50"/>
                  <a:gd name="T17" fmla="*/ 51 w 51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50">
                    <a:moveTo>
                      <a:pt x="25" y="0"/>
                    </a:moveTo>
                    <a:lnTo>
                      <a:pt x="51" y="25"/>
                    </a:lnTo>
                    <a:lnTo>
                      <a:pt x="25" y="50"/>
                    </a:lnTo>
                    <a:lnTo>
                      <a:pt x="0" y="2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93" name="Freeform 36"/>
              <p:cNvSpPr>
                <a:spLocks/>
              </p:cNvSpPr>
              <p:nvPr/>
            </p:nvSpPr>
            <p:spPr bwMode="auto">
              <a:xfrm>
                <a:off x="2256" y="3273"/>
                <a:ext cx="50" cy="50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25 h 50"/>
                  <a:gd name="T4" fmla="*/ 25 w 50"/>
                  <a:gd name="T5" fmla="*/ 50 h 50"/>
                  <a:gd name="T6" fmla="*/ 0 w 50"/>
                  <a:gd name="T7" fmla="*/ 25 h 50"/>
                  <a:gd name="T8" fmla="*/ 25 w 50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50"/>
                  <a:gd name="T17" fmla="*/ 50 w 50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50">
                    <a:moveTo>
                      <a:pt x="25" y="0"/>
                    </a:moveTo>
                    <a:lnTo>
                      <a:pt x="50" y="25"/>
                    </a:lnTo>
                    <a:lnTo>
                      <a:pt x="25" y="50"/>
                    </a:lnTo>
                    <a:lnTo>
                      <a:pt x="0" y="2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94" name="Freeform 37"/>
              <p:cNvSpPr>
                <a:spLocks/>
              </p:cNvSpPr>
              <p:nvPr/>
            </p:nvSpPr>
            <p:spPr bwMode="auto">
              <a:xfrm>
                <a:off x="2548" y="2838"/>
                <a:ext cx="50" cy="50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25 h 50"/>
                  <a:gd name="T4" fmla="*/ 25 w 50"/>
                  <a:gd name="T5" fmla="*/ 50 h 50"/>
                  <a:gd name="T6" fmla="*/ 0 w 50"/>
                  <a:gd name="T7" fmla="*/ 25 h 50"/>
                  <a:gd name="T8" fmla="*/ 25 w 50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50"/>
                  <a:gd name="T17" fmla="*/ 50 w 50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50">
                    <a:moveTo>
                      <a:pt x="25" y="0"/>
                    </a:moveTo>
                    <a:lnTo>
                      <a:pt x="50" y="25"/>
                    </a:lnTo>
                    <a:lnTo>
                      <a:pt x="25" y="50"/>
                    </a:lnTo>
                    <a:lnTo>
                      <a:pt x="0" y="2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95" name="Freeform 38"/>
              <p:cNvSpPr>
                <a:spLocks/>
              </p:cNvSpPr>
              <p:nvPr/>
            </p:nvSpPr>
            <p:spPr bwMode="auto">
              <a:xfrm>
                <a:off x="2835" y="2092"/>
                <a:ext cx="50" cy="50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25 h 50"/>
                  <a:gd name="T4" fmla="*/ 25 w 50"/>
                  <a:gd name="T5" fmla="*/ 50 h 50"/>
                  <a:gd name="T6" fmla="*/ 0 w 50"/>
                  <a:gd name="T7" fmla="*/ 25 h 50"/>
                  <a:gd name="T8" fmla="*/ 25 w 50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50"/>
                  <a:gd name="T17" fmla="*/ 50 w 50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50">
                    <a:moveTo>
                      <a:pt x="25" y="0"/>
                    </a:moveTo>
                    <a:lnTo>
                      <a:pt x="50" y="25"/>
                    </a:lnTo>
                    <a:lnTo>
                      <a:pt x="25" y="50"/>
                    </a:lnTo>
                    <a:lnTo>
                      <a:pt x="0" y="2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96" name="Freeform 39"/>
              <p:cNvSpPr>
                <a:spLocks/>
              </p:cNvSpPr>
              <p:nvPr/>
            </p:nvSpPr>
            <p:spPr bwMode="auto">
              <a:xfrm>
                <a:off x="3122" y="1917"/>
                <a:ext cx="50" cy="50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25 h 50"/>
                  <a:gd name="T4" fmla="*/ 25 w 50"/>
                  <a:gd name="T5" fmla="*/ 50 h 50"/>
                  <a:gd name="T6" fmla="*/ 0 w 50"/>
                  <a:gd name="T7" fmla="*/ 25 h 50"/>
                  <a:gd name="T8" fmla="*/ 25 w 50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50"/>
                  <a:gd name="T17" fmla="*/ 50 w 50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50">
                    <a:moveTo>
                      <a:pt x="25" y="0"/>
                    </a:moveTo>
                    <a:lnTo>
                      <a:pt x="50" y="25"/>
                    </a:lnTo>
                    <a:lnTo>
                      <a:pt x="25" y="50"/>
                    </a:lnTo>
                    <a:lnTo>
                      <a:pt x="0" y="2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97" name="Freeform 40"/>
              <p:cNvSpPr>
                <a:spLocks/>
              </p:cNvSpPr>
              <p:nvPr/>
            </p:nvSpPr>
            <p:spPr bwMode="auto">
              <a:xfrm>
                <a:off x="3409" y="1967"/>
                <a:ext cx="50" cy="50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25 h 50"/>
                  <a:gd name="T4" fmla="*/ 25 w 50"/>
                  <a:gd name="T5" fmla="*/ 50 h 50"/>
                  <a:gd name="T6" fmla="*/ 0 w 50"/>
                  <a:gd name="T7" fmla="*/ 25 h 50"/>
                  <a:gd name="T8" fmla="*/ 25 w 50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50"/>
                  <a:gd name="T17" fmla="*/ 50 w 50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50">
                    <a:moveTo>
                      <a:pt x="25" y="0"/>
                    </a:moveTo>
                    <a:lnTo>
                      <a:pt x="50" y="25"/>
                    </a:lnTo>
                    <a:lnTo>
                      <a:pt x="25" y="50"/>
                    </a:lnTo>
                    <a:lnTo>
                      <a:pt x="0" y="2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98" name="Freeform 41"/>
              <p:cNvSpPr>
                <a:spLocks/>
              </p:cNvSpPr>
              <p:nvPr/>
            </p:nvSpPr>
            <p:spPr bwMode="auto">
              <a:xfrm>
                <a:off x="3122" y="3623"/>
                <a:ext cx="50" cy="50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50 h 50"/>
                  <a:gd name="T4" fmla="*/ 0 w 50"/>
                  <a:gd name="T5" fmla="*/ 50 h 50"/>
                  <a:gd name="T6" fmla="*/ 25 w 50"/>
                  <a:gd name="T7" fmla="*/ 0 h 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0"/>
                  <a:gd name="T13" fmla="*/ 0 h 50"/>
                  <a:gd name="T14" fmla="*/ 50 w 50"/>
                  <a:gd name="T15" fmla="*/ 50 h 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0" h="50">
                    <a:moveTo>
                      <a:pt x="25" y="0"/>
                    </a:moveTo>
                    <a:lnTo>
                      <a:pt x="50" y="50"/>
                    </a:lnTo>
                    <a:lnTo>
                      <a:pt x="0" y="5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99" name="Freeform 42"/>
              <p:cNvSpPr>
                <a:spLocks/>
              </p:cNvSpPr>
              <p:nvPr/>
            </p:nvSpPr>
            <p:spPr bwMode="auto">
              <a:xfrm>
                <a:off x="3409" y="3563"/>
                <a:ext cx="50" cy="50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50 h 50"/>
                  <a:gd name="T4" fmla="*/ 0 w 50"/>
                  <a:gd name="T5" fmla="*/ 50 h 50"/>
                  <a:gd name="T6" fmla="*/ 25 w 50"/>
                  <a:gd name="T7" fmla="*/ 0 h 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0"/>
                  <a:gd name="T13" fmla="*/ 0 h 50"/>
                  <a:gd name="T14" fmla="*/ 50 w 50"/>
                  <a:gd name="T15" fmla="*/ 50 h 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0" h="50">
                    <a:moveTo>
                      <a:pt x="25" y="0"/>
                    </a:moveTo>
                    <a:lnTo>
                      <a:pt x="50" y="50"/>
                    </a:lnTo>
                    <a:lnTo>
                      <a:pt x="0" y="5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700" name="Freeform 43"/>
              <p:cNvSpPr>
                <a:spLocks/>
              </p:cNvSpPr>
              <p:nvPr/>
            </p:nvSpPr>
            <p:spPr bwMode="auto">
              <a:xfrm>
                <a:off x="3696" y="3378"/>
                <a:ext cx="50" cy="50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50 h 50"/>
                  <a:gd name="T4" fmla="*/ 0 w 50"/>
                  <a:gd name="T5" fmla="*/ 50 h 50"/>
                  <a:gd name="T6" fmla="*/ 25 w 50"/>
                  <a:gd name="T7" fmla="*/ 0 h 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0"/>
                  <a:gd name="T13" fmla="*/ 0 h 50"/>
                  <a:gd name="T14" fmla="*/ 50 w 50"/>
                  <a:gd name="T15" fmla="*/ 50 h 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0" h="50">
                    <a:moveTo>
                      <a:pt x="25" y="0"/>
                    </a:moveTo>
                    <a:lnTo>
                      <a:pt x="50" y="50"/>
                    </a:lnTo>
                    <a:lnTo>
                      <a:pt x="0" y="5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701" name="Freeform 44"/>
              <p:cNvSpPr>
                <a:spLocks/>
              </p:cNvSpPr>
              <p:nvPr/>
            </p:nvSpPr>
            <p:spPr bwMode="auto">
              <a:xfrm>
                <a:off x="3987" y="2387"/>
                <a:ext cx="51" cy="50"/>
              </a:xfrm>
              <a:custGeom>
                <a:avLst/>
                <a:gdLst>
                  <a:gd name="T0" fmla="*/ 26 w 51"/>
                  <a:gd name="T1" fmla="*/ 0 h 50"/>
                  <a:gd name="T2" fmla="*/ 51 w 51"/>
                  <a:gd name="T3" fmla="*/ 50 h 50"/>
                  <a:gd name="T4" fmla="*/ 0 w 51"/>
                  <a:gd name="T5" fmla="*/ 50 h 50"/>
                  <a:gd name="T6" fmla="*/ 26 w 51"/>
                  <a:gd name="T7" fmla="*/ 0 h 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1"/>
                  <a:gd name="T13" fmla="*/ 0 h 50"/>
                  <a:gd name="T14" fmla="*/ 51 w 51"/>
                  <a:gd name="T15" fmla="*/ 50 h 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1" h="50">
                    <a:moveTo>
                      <a:pt x="26" y="0"/>
                    </a:moveTo>
                    <a:lnTo>
                      <a:pt x="51" y="50"/>
                    </a:lnTo>
                    <a:lnTo>
                      <a:pt x="0" y="5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702" name="Freeform 45"/>
              <p:cNvSpPr>
                <a:spLocks/>
              </p:cNvSpPr>
              <p:nvPr/>
            </p:nvSpPr>
            <p:spPr bwMode="auto">
              <a:xfrm>
                <a:off x="4189" y="2192"/>
                <a:ext cx="50" cy="50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50 h 50"/>
                  <a:gd name="T4" fmla="*/ 0 w 50"/>
                  <a:gd name="T5" fmla="*/ 50 h 50"/>
                  <a:gd name="T6" fmla="*/ 25 w 50"/>
                  <a:gd name="T7" fmla="*/ 0 h 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0"/>
                  <a:gd name="T13" fmla="*/ 0 h 50"/>
                  <a:gd name="T14" fmla="*/ 50 w 50"/>
                  <a:gd name="T15" fmla="*/ 50 h 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0" h="50">
                    <a:moveTo>
                      <a:pt x="25" y="0"/>
                    </a:moveTo>
                    <a:lnTo>
                      <a:pt x="50" y="50"/>
                    </a:lnTo>
                    <a:lnTo>
                      <a:pt x="0" y="5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703" name="Freeform 46"/>
              <p:cNvSpPr>
                <a:spLocks/>
              </p:cNvSpPr>
              <p:nvPr/>
            </p:nvSpPr>
            <p:spPr bwMode="auto">
              <a:xfrm>
                <a:off x="4274" y="2162"/>
                <a:ext cx="51" cy="50"/>
              </a:xfrm>
              <a:custGeom>
                <a:avLst/>
                <a:gdLst>
                  <a:gd name="T0" fmla="*/ 25 w 51"/>
                  <a:gd name="T1" fmla="*/ 0 h 50"/>
                  <a:gd name="T2" fmla="*/ 51 w 51"/>
                  <a:gd name="T3" fmla="*/ 50 h 50"/>
                  <a:gd name="T4" fmla="*/ 0 w 51"/>
                  <a:gd name="T5" fmla="*/ 50 h 50"/>
                  <a:gd name="T6" fmla="*/ 25 w 51"/>
                  <a:gd name="T7" fmla="*/ 0 h 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1"/>
                  <a:gd name="T13" fmla="*/ 0 h 50"/>
                  <a:gd name="T14" fmla="*/ 51 w 51"/>
                  <a:gd name="T15" fmla="*/ 50 h 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1" h="50">
                    <a:moveTo>
                      <a:pt x="25" y="0"/>
                    </a:moveTo>
                    <a:lnTo>
                      <a:pt x="51" y="50"/>
                    </a:lnTo>
                    <a:lnTo>
                      <a:pt x="0" y="5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704" name="Freeform 47"/>
              <p:cNvSpPr>
                <a:spLocks/>
              </p:cNvSpPr>
              <p:nvPr/>
            </p:nvSpPr>
            <p:spPr bwMode="auto">
              <a:xfrm>
                <a:off x="3409" y="3628"/>
                <a:ext cx="50" cy="50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25 h 50"/>
                  <a:gd name="T4" fmla="*/ 25 w 50"/>
                  <a:gd name="T5" fmla="*/ 50 h 50"/>
                  <a:gd name="T6" fmla="*/ 0 w 50"/>
                  <a:gd name="T7" fmla="*/ 25 h 50"/>
                  <a:gd name="T8" fmla="*/ 25 w 50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50"/>
                  <a:gd name="T17" fmla="*/ 50 w 50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50">
                    <a:moveTo>
                      <a:pt x="25" y="0"/>
                    </a:moveTo>
                    <a:lnTo>
                      <a:pt x="50" y="25"/>
                    </a:lnTo>
                    <a:lnTo>
                      <a:pt x="25" y="50"/>
                    </a:lnTo>
                    <a:lnTo>
                      <a:pt x="0" y="2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705" name="Freeform 48"/>
              <p:cNvSpPr>
                <a:spLocks/>
              </p:cNvSpPr>
              <p:nvPr/>
            </p:nvSpPr>
            <p:spPr bwMode="auto">
              <a:xfrm>
                <a:off x="3696" y="3643"/>
                <a:ext cx="50" cy="50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25 h 50"/>
                  <a:gd name="T4" fmla="*/ 25 w 50"/>
                  <a:gd name="T5" fmla="*/ 50 h 50"/>
                  <a:gd name="T6" fmla="*/ 0 w 50"/>
                  <a:gd name="T7" fmla="*/ 25 h 50"/>
                  <a:gd name="T8" fmla="*/ 25 w 50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50"/>
                  <a:gd name="T17" fmla="*/ 50 w 50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50">
                    <a:moveTo>
                      <a:pt x="25" y="0"/>
                    </a:moveTo>
                    <a:lnTo>
                      <a:pt x="50" y="25"/>
                    </a:lnTo>
                    <a:lnTo>
                      <a:pt x="25" y="50"/>
                    </a:lnTo>
                    <a:lnTo>
                      <a:pt x="0" y="2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706" name="Freeform 49"/>
              <p:cNvSpPr>
                <a:spLocks/>
              </p:cNvSpPr>
              <p:nvPr/>
            </p:nvSpPr>
            <p:spPr bwMode="auto">
              <a:xfrm>
                <a:off x="3987" y="3538"/>
                <a:ext cx="51" cy="50"/>
              </a:xfrm>
              <a:custGeom>
                <a:avLst/>
                <a:gdLst>
                  <a:gd name="T0" fmla="*/ 26 w 51"/>
                  <a:gd name="T1" fmla="*/ 0 h 50"/>
                  <a:gd name="T2" fmla="*/ 51 w 51"/>
                  <a:gd name="T3" fmla="*/ 25 h 50"/>
                  <a:gd name="T4" fmla="*/ 26 w 51"/>
                  <a:gd name="T5" fmla="*/ 50 h 50"/>
                  <a:gd name="T6" fmla="*/ 0 w 51"/>
                  <a:gd name="T7" fmla="*/ 25 h 50"/>
                  <a:gd name="T8" fmla="*/ 26 w 51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50"/>
                  <a:gd name="T17" fmla="*/ 51 w 51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50">
                    <a:moveTo>
                      <a:pt x="26" y="0"/>
                    </a:moveTo>
                    <a:lnTo>
                      <a:pt x="51" y="25"/>
                    </a:lnTo>
                    <a:lnTo>
                      <a:pt x="26" y="50"/>
                    </a:lnTo>
                    <a:lnTo>
                      <a:pt x="0" y="2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707" name="Freeform 50"/>
              <p:cNvSpPr>
                <a:spLocks/>
              </p:cNvSpPr>
              <p:nvPr/>
            </p:nvSpPr>
            <p:spPr bwMode="auto">
              <a:xfrm>
                <a:off x="4189" y="3308"/>
                <a:ext cx="50" cy="50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25 h 50"/>
                  <a:gd name="T4" fmla="*/ 25 w 50"/>
                  <a:gd name="T5" fmla="*/ 50 h 50"/>
                  <a:gd name="T6" fmla="*/ 0 w 50"/>
                  <a:gd name="T7" fmla="*/ 25 h 50"/>
                  <a:gd name="T8" fmla="*/ 25 w 50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50"/>
                  <a:gd name="T17" fmla="*/ 50 w 50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50">
                    <a:moveTo>
                      <a:pt x="25" y="0"/>
                    </a:moveTo>
                    <a:lnTo>
                      <a:pt x="50" y="25"/>
                    </a:lnTo>
                    <a:lnTo>
                      <a:pt x="25" y="50"/>
                    </a:lnTo>
                    <a:lnTo>
                      <a:pt x="0" y="2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708" name="Freeform 51"/>
              <p:cNvSpPr>
                <a:spLocks/>
              </p:cNvSpPr>
              <p:nvPr/>
            </p:nvSpPr>
            <p:spPr bwMode="auto">
              <a:xfrm>
                <a:off x="4274" y="3203"/>
                <a:ext cx="51" cy="50"/>
              </a:xfrm>
              <a:custGeom>
                <a:avLst/>
                <a:gdLst>
                  <a:gd name="T0" fmla="*/ 25 w 51"/>
                  <a:gd name="T1" fmla="*/ 0 h 50"/>
                  <a:gd name="T2" fmla="*/ 51 w 51"/>
                  <a:gd name="T3" fmla="*/ 25 h 50"/>
                  <a:gd name="T4" fmla="*/ 25 w 51"/>
                  <a:gd name="T5" fmla="*/ 50 h 50"/>
                  <a:gd name="T6" fmla="*/ 0 w 51"/>
                  <a:gd name="T7" fmla="*/ 25 h 50"/>
                  <a:gd name="T8" fmla="*/ 25 w 51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50"/>
                  <a:gd name="T17" fmla="*/ 51 w 51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50">
                    <a:moveTo>
                      <a:pt x="25" y="0"/>
                    </a:moveTo>
                    <a:lnTo>
                      <a:pt x="51" y="25"/>
                    </a:lnTo>
                    <a:lnTo>
                      <a:pt x="25" y="50"/>
                    </a:lnTo>
                    <a:lnTo>
                      <a:pt x="0" y="2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709" name="Rectangle 52"/>
              <p:cNvSpPr>
                <a:spLocks noChangeArrowheads="1"/>
              </p:cNvSpPr>
              <p:nvPr/>
            </p:nvSpPr>
            <p:spPr bwMode="auto">
              <a:xfrm>
                <a:off x="1597" y="3634"/>
                <a:ext cx="54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050" b="0">
                    <a:solidFill>
                      <a:srgbClr val="000000"/>
                    </a:solidFill>
                    <a:latin typeface="+mj-lt"/>
                  </a:rPr>
                  <a:t>0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10" name="Rectangle 53"/>
              <p:cNvSpPr>
                <a:spLocks noChangeArrowheads="1"/>
              </p:cNvSpPr>
              <p:nvPr/>
            </p:nvSpPr>
            <p:spPr bwMode="auto">
              <a:xfrm>
                <a:off x="1552" y="3284"/>
                <a:ext cx="108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050" b="0">
                    <a:solidFill>
                      <a:srgbClr val="000000"/>
                    </a:solidFill>
                    <a:latin typeface="+mj-lt"/>
                  </a:rPr>
                  <a:t>20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11" name="Rectangle 54"/>
              <p:cNvSpPr>
                <a:spLocks noChangeArrowheads="1"/>
              </p:cNvSpPr>
              <p:nvPr/>
            </p:nvSpPr>
            <p:spPr bwMode="auto">
              <a:xfrm>
                <a:off x="1552" y="2934"/>
                <a:ext cx="108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050" b="0">
                    <a:solidFill>
                      <a:srgbClr val="000000"/>
                    </a:solidFill>
                    <a:latin typeface="+mj-lt"/>
                  </a:rPr>
                  <a:t>40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12" name="Rectangle 55"/>
              <p:cNvSpPr>
                <a:spLocks noChangeArrowheads="1"/>
              </p:cNvSpPr>
              <p:nvPr/>
            </p:nvSpPr>
            <p:spPr bwMode="auto">
              <a:xfrm>
                <a:off x="1552" y="2581"/>
                <a:ext cx="108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050" b="0">
                    <a:solidFill>
                      <a:srgbClr val="000000"/>
                    </a:solidFill>
                    <a:latin typeface="+mj-lt"/>
                  </a:rPr>
                  <a:t>60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13" name="Rectangle 56"/>
              <p:cNvSpPr>
                <a:spLocks noChangeArrowheads="1"/>
              </p:cNvSpPr>
              <p:nvPr/>
            </p:nvSpPr>
            <p:spPr bwMode="auto">
              <a:xfrm>
                <a:off x="1552" y="2226"/>
                <a:ext cx="108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050" b="0">
                    <a:solidFill>
                      <a:srgbClr val="000000"/>
                    </a:solidFill>
                    <a:latin typeface="+mj-lt"/>
                  </a:rPr>
                  <a:t>80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14" name="Rectangle 57"/>
              <p:cNvSpPr>
                <a:spLocks noChangeArrowheads="1"/>
              </p:cNvSpPr>
              <p:nvPr/>
            </p:nvSpPr>
            <p:spPr bwMode="auto">
              <a:xfrm>
                <a:off x="1506" y="1877"/>
                <a:ext cx="161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050" b="0">
                    <a:solidFill>
                      <a:srgbClr val="000000"/>
                    </a:solidFill>
                    <a:latin typeface="+mj-lt"/>
                  </a:rPr>
                  <a:t>100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15" name="Rectangle 58"/>
              <p:cNvSpPr>
                <a:spLocks noChangeArrowheads="1"/>
              </p:cNvSpPr>
              <p:nvPr/>
            </p:nvSpPr>
            <p:spPr bwMode="auto">
              <a:xfrm>
                <a:off x="1506" y="1525"/>
                <a:ext cx="161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050" b="0">
                    <a:solidFill>
                      <a:srgbClr val="000000"/>
                    </a:solidFill>
                    <a:latin typeface="+mj-lt"/>
                  </a:rPr>
                  <a:t>120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16" name="Rectangle 59"/>
              <p:cNvSpPr>
                <a:spLocks noChangeArrowheads="1"/>
              </p:cNvSpPr>
              <p:nvPr/>
            </p:nvSpPr>
            <p:spPr bwMode="auto">
              <a:xfrm>
                <a:off x="1586" y="3759"/>
                <a:ext cx="284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050" b="0">
                    <a:solidFill>
                      <a:srgbClr val="000000"/>
                    </a:solidFill>
                    <a:latin typeface="+mj-lt"/>
                  </a:rPr>
                  <a:t>1.E-07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17" name="Rectangle 60"/>
              <p:cNvSpPr>
                <a:spLocks noChangeArrowheads="1"/>
              </p:cNvSpPr>
              <p:nvPr/>
            </p:nvSpPr>
            <p:spPr bwMode="auto">
              <a:xfrm>
                <a:off x="2452" y="3759"/>
                <a:ext cx="284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050" b="0">
                    <a:solidFill>
                      <a:srgbClr val="000000"/>
                    </a:solidFill>
                    <a:latin typeface="+mj-lt"/>
                  </a:rPr>
                  <a:t>1.E-04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18" name="Rectangle 61"/>
              <p:cNvSpPr>
                <a:spLocks noChangeArrowheads="1"/>
              </p:cNvSpPr>
              <p:nvPr/>
            </p:nvSpPr>
            <p:spPr bwMode="auto">
              <a:xfrm>
                <a:off x="3314" y="3759"/>
                <a:ext cx="284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050" b="0">
                    <a:solidFill>
                      <a:srgbClr val="000000"/>
                    </a:solidFill>
                    <a:latin typeface="+mj-lt"/>
                  </a:rPr>
                  <a:t>1.E-01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19" name="Rectangle 62"/>
              <p:cNvSpPr>
                <a:spLocks noChangeArrowheads="1"/>
              </p:cNvSpPr>
              <p:nvPr/>
            </p:nvSpPr>
            <p:spPr bwMode="auto">
              <a:xfrm>
                <a:off x="4169" y="3759"/>
                <a:ext cx="308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050" b="0">
                    <a:solidFill>
                      <a:srgbClr val="000000"/>
                    </a:solidFill>
                    <a:latin typeface="+mj-lt"/>
                  </a:rPr>
                  <a:t>1.E+02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20" name="Rectangle 63"/>
              <p:cNvSpPr>
                <a:spLocks noChangeArrowheads="1"/>
              </p:cNvSpPr>
              <p:nvPr/>
            </p:nvSpPr>
            <p:spPr bwMode="auto">
              <a:xfrm>
                <a:off x="1803" y="1466"/>
                <a:ext cx="1505" cy="36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 sz="1600">
                  <a:latin typeface="+mj-lt"/>
                </a:endParaRPr>
              </a:p>
            </p:txBody>
          </p:sp>
          <p:sp>
            <p:nvSpPr>
              <p:cNvPr id="70721" name="Line 64"/>
              <p:cNvSpPr>
                <a:spLocks noChangeShapeType="1"/>
              </p:cNvSpPr>
              <p:nvPr/>
            </p:nvSpPr>
            <p:spPr bwMode="auto">
              <a:xfrm>
                <a:off x="2130" y="1536"/>
                <a:ext cx="2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722" name="Freeform 65"/>
              <p:cNvSpPr>
                <a:spLocks/>
              </p:cNvSpPr>
              <p:nvPr/>
            </p:nvSpPr>
            <p:spPr bwMode="auto">
              <a:xfrm>
                <a:off x="2211" y="1511"/>
                <a:ext cx="50" cy="50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25 h 50"/>
                  <a:gd name="T4" fmla="*/ 25 w 50"/>
                  <a:gd name="T5" fmla="*/ 50 h 50"/>
                  <a:gd name="T6" fmla="*/ 0 w 50"/>
                  <a:gd name="T7" fmla="*/ 25 h 50"/>
                  <a:gd name="T8" fmla="*/ 25 w 50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50"/>
                  <a:gd name="T17" fmla="*/ 50 w 50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50">
                    <a:moveTo>
                      <a:pt x="25" y="0"/>
                    </a:moveTo>
                    <a:lnTo>
                      <a:pt x="50" y="25"/>
                    </a:lnTo>
                    <a:lnTo>
                      <a:pt x="25" y="50"/>
                    </a:lnTo>
                    <a:lnTo>
                      <a:pt x="0" y="2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723" name="Rectangle 66"/>
              <p:cNvSpPr>
                <a:spLocks noChangeArrowheads="1"/>
              </p:cNvSpPr>
              <p:nvPr/>
            </p:nvSpPr>
            <p:spPr bwMode="auto">
              <a:xfrm>
                <a:off x="2368" y="1477"/>
                <a:ext cx="282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100" b="0">
                    <a:solidFill>
                      <a:srgbClr val="000000"/>
                    </a:solidFill>
                    <a:latin typeface="+mj-lt"/>
                  </a:rPr>
                  <a:t>TCDD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24" name="Line 67"/>
              <p:cNvSpPr>
                <a:spLocks noChangeShapeType="1"/>
              </p:cNvSpPr>
              <p:nvPr/>
            </p:nvSpPr>
            <p:spPr bwMode="auto">
              <a:xfrm>
                <a:off x="2130" y="1656"/>
                <a:ext cx="2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725" name="Freeform 68"/>
              <p:cNvSpPr>
                <a:spLocks/>
              </p:cNvSpPr>
              <p:nvPr/>
            </p:nvSpPr>
            <p:spPr bwMode="auto">
              <a:xfrm>
                <a:off x="2211" y="1631"/>
                <a:ext cx="50" cy="50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50 h 50"/>
                  <a:gd name="T4" fmla="*/ 0 w 50"/>
                  <a:gd name="T5" fmla="*/ 50 h 50"/>
                  <a:gd name="T6" fmla="*/ 25 w 50"/>
                  <a:gd name="T7" fmla="*/ 0 h 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0"/>
                  <a:gd name="T13" fmla="*/ 0 h 50"/>
                  <a:gd name="T14" fmla="*/ 50 w 50"/>
                  <a:gd name="T15" fmla="*/ 50 h 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0" h="50">
                    <a:moveTo>
                      <a:pt x="25" y="0"/>
                    </a:moveTo>
                    <a:lnTo>
                      <a:pt x="50" y="50"/>
                    </a:lnTo>
                    <a:lnTo>
                      <a:pt x="0" y="5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726" name="Rectangle 69"/>
              <p:cNvSpPr>
                <a:spLocks noChangeArrowheads="1"/>
              </p:cNvSpPr>
              <p:nvPr/>
            </p:nvSpPr>
            <p:spPr bwMode="auto">
              <a:xfrm>
                <a:off x="2368" y="1597"/>
                <a:ext cx="655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100" b="0">
                    <a:solidFill>
                      <a:srgbClr val="000000"/>
                    </a:solidFill>
                    <a:latin typeface="+mj-lt"/>
                  </a:rPr>
                  <a:t>4´-OH-PCB 79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27" name="Line 70"/>
              <p:cNvSpPr>
                <a:spLocks noChangeShapeType="1"/>
              </p:cNvSpPr>
              <p:nvPr/>
            </p:nvSpPr>
            <p:spPr bwMode="auto">
              <a:xfrm>
                <a:off x="2130" y="1772"/>
                <a:ext cx="2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728" name="Freeform 71"/>
              <p:cNvSpPr>
                <a:spLocks/>
              </p:cNvSpPr>
              <p:nvPr/>
            </p:nvSpPr>
            <p:spPr bwMode="auto">
              <a:xfrm>
                <a:off x="2211" y="1746"/>
                <a:ext cx="50" cy="51"/>
              </a:xfrm>
              <a:custGeom>
                <a:avLst/>
                <a:gdLst>
                  <a:gd name="T0" fmla="*/ 25 w 50"/>
                  <a:gd name="T1" fmla="*/ 0 h 51"/>
                  <a:gd name="T2" fmla="*/ 50 w 50"/>
                  <a:gd name="T3" fmla="*/ 26 h 51"/>
                  <a:gd name="T4" fmla="*/ 25 w 50"/>
                  <a:gd name="T5" fmla="*/ 51 h 51"/>
                  <a:gd name="T6" fmla="*/ 0 w 50"/>
                  <a:gd name="T7" fmla="*/ 26 h 51"/>
                  <a:gd name="T8" fmla="*/ 25 w 50"/>
                  <a:gd name="T9" fmla="*/ 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51"/>
                  <a:gd name="T17" fmla="*/ 50 w 50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51">
                    <a:moveTo>
                      <a:pt x="25" y="0"/>
                    </a:moveTo>
                    <a:lnTo>
                      <a:pt x="50" y="26"/>
                    </a:lnTo>
                    <a:lnTo>
                      <a:pt x="25" y="51"/>
                    </a:lnTo>
                    <a:lnTo>
                      <a:pt x="0" y="26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729" name="Rectangle 72"/>
              <p:cNvSpPr>
                <a:spLocks noChangeArrowheads="1"/>
              </p:cNvSpPr>
              <p:nvPr/>
            </p:nvSpPr>
            <p:spPr bwMode="auto">
              <a:xfrm>
                <a:off x="2368" y="1710"/>
                <a:ext cx="599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100" b="0">
                    <a:solidFill>
                      <a:srgbClr val="000000"/>
                    </a:solidFill>
                    <a:latin typeface="+mj-lt"/>
                  </a:rPr>
                  <a:t>4´-OH-PCB 3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30" name="Rectangle 73"/>
              <p:cNvSpPr>
                <a:spLocks noChangeArrowheads="1"/>
              </p:cNvSpPr>
              <p:nvPr/>
            </p:nvSpPr>
            <p:spPr bwMode="auto">
              <a:xfrm>
                <a:off x="1174" y="1892"/>
                <a:ext cx="151" cy="17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 sz="1600">
                  <a:latin typeface="+mj-lt"/>
                </a:endParaRPr>
              </a:p>
            </p:txBody>
          </p:sp>
          <p:sp>
            <p:nvSpPr>
              <p:cNvPr id="70731" name="Rectangle 74"/>
              <p:cNvSpPr>
                <a:spLocks noChangeArrowheads="1"/>
              </p:cNvSpPr>
              <p:nvPr/>
            </p:nvSpPr>
            <p:spPr bwMode="auto">
              <a:xfrm rot="16200000">
                <a:off x="349" y="2512"/>
                <a:ext cx="1809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100">
                    <a:solidFill>
                      <a:srgbClr val="000000"/>
                    </a:solidFill>
                    <a:latin typeface="+mj-lt"/>
                  </a:rPr>
                  <a:t>AhR-mediated activity  (%TCDD-max)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32" name="Rectangle 75"/>
              <p:cNvSpPr>
                <a:spLocks noChangeArrowheads="1"/>
              </p:cNvSpPr>
              <p:nvPr/>
            </p:nvSpPr>
            <p:spPr bwMode="auto">
              <a:xfrm>
                <a:off x="2704" y="4014"/>
                <a:ext cx="941" cy="1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 sz="1600">
                  <a:latin typeface="+mj-lt"/>
                </a:endParaRPr>
              </a:p>
            </p:txBody>
          </p:sp>
          <p:sp>
            <p:nvSpPr>
              <p:cNvPr id="70733" name="Rectangle 76"/>
              <p:cNvSpPr>
                <a:spLocks noChangeArrowheads="1"/>
              </p:cNvSpPr>
              <p:nvPr/>
            </p:nvSpPr>
            <p:spPr bwMode="auto">
              <a:xfrm>
                <a:off x="2728" y="4028"/>
                <a:ext cx="665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100">
                    <a:solidFill>
                      <a:srgbClr val="000000"/>
                    </a:solidFill>
                    <a:latin typeface="+mj-lt"/>
                  </a:rPr>
                  <a:t>concentration (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34" name="Rectangle 77"/>
              <p:cNvSpPr>
                <a:spLocks noChangeArrowheads="1"/>
              </p:cNvSpPr>
              <p:nvPr/>
            </p:nvSpPr>
            <p:spPr bwMode="auto">
              <a:xfrm>
                <a:off x="3434" y="4023"/>
                <a:ext cx="84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100">
                    <a:solidFill>
                      <a:srgbClr val="000000"/>
                    </a:solidFill>
                    <a:latin typeface="+mj-lt"/>
                  </a:rPr>
                  <a:t>m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35" name="Rectangle 78"/>
              <p:cNvSpPr>
                <a:spLocks noChangeArrowheads="1"/>
              </p:cNvSpPr>
              <p:nvPr/>
            </p:nvSpPr>
            <p:spPr bwMode="auto">
              <a:xfrm>
                <a:off x="3503" y="4028"/>
                <a:ext cx="117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100">
                    <a:solidFill>
                      <a:srgbClr val="000000"/>
                    </a:solidFill>
                    <a:latin typeface="+mj-lt"/>
                  </a:rPr>
                  <a:t>M)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36" name="Line 79"/>
              <p:cNvSpPr>
                <a:spLocks noChangeShapeType="1"/>
              </p:cNvSpPr>
              <p:nvPr/>
            </p:nvSpPr>
            <p:spPr bwMode="auto">
              <a:xfrm>
                <a:off x="1733" y="2883"/>
                <a:ext cx="310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grpSp>
            <p:nvGrpSpPr>
              <p:cNvPr id="4" name="Group 80"/>
              <p:cNvGrpSpPr>
                <a:grpSpLocks/>
              </p:cNvGrpSpPr>
              <p:nvPr/>
            </p:nvGrpSpPr>
            <p:grpSpPr bwMode="auto">
              <a:xfrm>
                <a:off x="2544" y="2880"/>
                <a:ext cx="55" cy="790"/>
                <a:chOff x="2362" y="2878"/>
                <a:chExt cx="55" cy="790"/>
              </a:xfrm>
            </p:grpSpPr>
            <p:sp>
              <p:nvSpPr>
                <p:cNvPr id="70747" name="Line 81"/>
                <p:cNvSpPr>
                  <a:spLocks noChangeShapeType="1"/>
                </p:cNvSpPr>
                <p:nvPr/>
              </p:nvSpPr>
              <p:spPr bwMode="auto">
                <a:xfrm>
                  <a:off x="2392" y="2878"/>
                  <a:ext cx="1" cy="75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600">
                    <a:latin typeface="+mj-lt"/>
                  </a:endParaRPr>
                </a:p>
              </p:txBody>
            </p:sp>
            <p:sp>
              <p:nvSpPr>
                <p:cNvPr id="70748" name="Freeform 82"/>
                <p:cNvSpPr>
                  <a:spLocks/>
                </p:cNvSpPr>
                <p:nvPr/>
              </p:nvSpPr>
              <p:spPr bwMode="auto">
                <a:xfrm>
                  <a:off x="2362" y="3618"/>
                  <a:ext cx="55" cy="50"/>
                </a:xfrm>
                <a:custGeom>
                  <a:avLst/>
                  <a:gdLst>
                    <a:gd name="T0" fmla="*/ 0 w 55"/>
                    <a:gd name="T1" fmla="*/ 0 h 50"/>
                    <a:gd name="T2" fmla="*/ 30 w 55"/>
                    <a:gd name="T3" fmla="*/ 50 h 50"/>
                    <a:gd name="T4" fmla="*/ 55 w 55"/>
                    <a:gd name="T5" fmla="*/ 0 h 50"/>
                    <a:gd name="T6" fmla="*/ 0 w 55"/>
                    <a:gd name="T7" fmla="*/ 0 h 5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5"/>
                    <a:gd name="T13" fmla="*/ 0 h 50"/>
                    <a:gd name="T14" fmla="*/ 55 w 55"/>
                    <a:gd name="T15" fmla="*/ 50 h 5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5" h="50">
                      <a:moveTo>
                        <a:pt x="0" y="0"/>
                      </a:moveTo>
                      <a:lnTo>
                        <a:pt x="30" y="50"/>
                      </a:lnTo>
                      <a:lnTo>
                        <a:pt x="5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600">
                    <a:latin typeface="+mj-lt"/>
                  </a:endParaRPr>
                </a:p>
              </p:txBody>
            </p:sp>
          </p:grpSp>
          <p:grpSp>
            <p:nvGrpSpPr>
              <p:cNvPr id="5" name="Group 83"/>
              <p:cNvGrpSpPr>
                <a:grpSpLocks/>
              </p:cNvGrpSpPr>
              <p:nvPr/>
            </p:nvGrpSpPr>
            <p:grpSpPr bwMode="auto">
              <a:xfrm>
                <a:off x="3840" y="2880"/>
                <a:ext cx="56" cy="790"/>
                <a:chOff x="4103" y="2883"/>
                <a:chExt cx="56" cy="790"/>
              </a:xfrm>
            </p:grpSpPr>
            <p:sp>
              <p:nvSpPr>
                <p:cNvPr id="70745" name="Line 84"/>
                <p:cNvSpPr>
                  <a:spLocks noChangeShapeType="1"/>
                </p:cNvSpPr>
                <p:nvPr/>
              </p:nvSpPr>
              <p:spPr bwMode="auto">
                <a:xfrm>
                  <a:off x="4133" y="2883"/>
                  <a:ext cx="1" cy="75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600">
                    <a:latin typeface="+mj-lt"/>
                  </a:endParaRPr>
                </a:p>
              </p:txBody>
            </p:sp>
            <p:sp>
              <p:nvSpPr>
                <p:cNvPr id="70746" name="Freeform 85"/>
                <p:cNvSpPr>
                  <a:spLocks/>
                </p:cNvSpPr>
                <p:nvPr/>
              </p:nvSpPr>
              <p:spPr bwMode="auto">
                <a:xfrm>
                  <a:off x="4103" y="3623"/>
                  <a:ext cx="56" cy="50"/>
                </a:xfrm>
                <a:custGeom>
                  <a:avLst/>
                  <a:gdLst>
                    <a:gd name="T0" fmla="*/ 0 w 56"/>
                    <a:gd name="T1" fmla="*/ 0 h 50"/>
                    <a:gd name="T2" fmla="*/ 30 w 56"/>
                    <a:gd name="T3" fmla="*/ 50 h 50"/>
                    <a:gd name="T4" fmla="*/ 56 w 56"/>
                    <a:gd name="T5" fmla="*/ 0 h 50"/>
                    <a:gd name="T6" fmla="*/ 0 w 56"/>
                    <a:gd name="T7" fmla="*/ 0 h 5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6"/>
                    <a:gd name="T13" fmla="*/ 0 h 50"/>
                    <a:gd name="T14" fmla="*/ 56 w 56"/>
                    <a:gd name="T15" fmla="*/ 50 h 5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6" h="50">
                      <a:moveTo>
                        <a:pt x="0" y="0"/>
                      </a:moveTo>
                      <a:lnTo>
                        <a:pt x="30" y="50"/>
                      </a:lnTo>
                      <a:lnTo>
                        <a:pt x="5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600">
                    <a:latin typeface="+mj-lt"/>
                  </a:endParaRPr>
                </a:p>
              </p:txBody>
            </p:sp>
          </p:grpSp>
          <p:sp>
            <p:nvSpPr>
              <p:cNvPr id="70739" name="Rectangle 86"/>
              <p:cNvSpPr>
                <a:spLocks noChangeArrowheads="1"/>
              </p:cNvSpPr>
              <p:nvPr/>
            </p:nvSpPr>
            <p:spPr bwMode="auto">
              <a:xfrm>
                <a:off x="2251" y="3488"/>
                <a:ext cx="428" cy="100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 sz="1600">
                  <a:latin typeface="+mj-lt"/>
                </a:endParaRPr>
              </a:p>
            </p:txBody>
          </p:sp>
          <p:sp>
            <p:nvSpPr>
              <p:cNvPr id="70740" name="Rectangle 87"/>
              <p:cNvSpPr>
                <a:spLocks noChangeArrowheads="1"/>
              </p:cNvSpPr>
              <p:nvPr/>
            </p:nvSpPr>
            <p:spPr bwMode="auto">
              <a:xfrm>
                <a:off x="2265" y="3493"/>
                <a:ext cx="388" cy="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700" b="0">
                    <a:solidFill>
                      <a:srgbClr val="000000"/>
                    </a:solidFill>
                    <a:latin typeface="+mj-lt"/>
                  </a:rPr>
                  <a:t>IC50 = 10 pM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41" name="Rectangle 88"/>
              <p:cNvSpPr>
                <a:spLocks noChangeArrowheads="1"/>
              </p:cNvSpPr>
              <p:nvPr/>
            </p:nvSpPr>
            <p:spPr bwMode="auto">
              <a:xfrm>
                <a:off x="3585" y="3019"/>
                <a:ext cx="437" cy="100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 sz="1600">
                  <a:latin typeface="+mj-lt"/>
                </a:endParaRPr>
              </a:p>
            </p:txBody>
          </p:sp>
          <p:sp>
            <p:nvSpPr>
              <p:cNvPr id="70742" name="Rectangle 89"/>
              <p:cNvSpPr>
                <a:spLocks noChangeArrowheads="1"/>
              </p:cNvSpPr>
              <p:nvPr/>
            </p:nvSpPr>
            <p:spPr bwMode="auto">
              <a:xfrm>
                <a:off x="3603" y="3024"/>
                <a:ext cx="306" cy="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700" b="0">
                    <a:solidFill>
                      <a:srgbClr val="000000"/>
                    </a:solidFill>
                    <a:latin typeface="+mj-lt"/>
                  </a:rPr>
                  <a:t>IEC50 = 2 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43" name="Rectangle 90"/>
              <p:cNvSpPr>
                <a:spLocks noChangeArrowheads="1"/>
              </p:cNvSpPr>
              <p:nvPr/>
            </p:nvSpPr>
            <p:spPr bwMode="auto">
              <a:xfrm>
                <a:off x="3911" y="3024"/>
                <a:ext cx="54" cy="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700" b="0">
                    <a:solidFill>
                      <a:srgbClr val="000000"/>
                    </a:solidFill>
                    <a:latin typeface="+mj-lt"/>
                  </a:rPr>
                  <a:t>m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44" name="Rectangle 91"/>
              <p:cNvSpPr>
                <a:spLocks noChangeArrowheads="1"/>
              </p:cNvSpPr>
              <p:nvPr/>
            </p:nvSpPr>
            <p:spPr bwMode="auto">
              <a:xfrm>
                <a:off x="3937" y="3024"/>
                <a:ext cx="54" cy="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700" b="0">
                    <a:solidFill>
                      <a:srgbClr val="000000"/>
                    </a:solidFill>
                    <a:latin typeface="+mj-lt"/>
                  </a:rPr>
                  <a:t>M</a:t>
                </a:r>
                <a:endParaRPr lang="cs-CZ" sz="2000" b="0">
                  <a:latin typeface="+mj-lt"/>
                </a:endParaRPr>
              </a:p>
            </p:txBody>
          </p:sp>
        </p:grpSp>
        <p:sp>
          <p:nvSpPr>
            <p:cNvPr id="70663" name="Text Box 92"/>
            <p:cNvSpPr txBox="1">
              <a:spLocks noChangeArrowheads="1"/>
            </p:cNvSpPr>
            <p:nvPr/>
          </p:nvSpPr>
          <p:spPr bwMode="auto">
            <a:xfrm>
              <a:off x="1298" y="2065"/>
              <a:ext cx="653" cy="27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91429" tIns="45715" rIns="91429" bIns="45715">
              <a:spAutoFit/>
            </a:bodyPr>
            <a:lstStyle/>
            <a:p>
              <a:r>
                <a:rPr lang="cs-CZ" sz="1100" b="0">
                  <a:latin typeface="+mj-lt"/>
                </a:rPr>
                <a:t>B</a:t>
              </a:r>
              <a:r>
                <a:rPr lang="en-US" sz="1100" b="0">
                  <a:latin typeface="+mj-lt"/>
                </a:rPr>
                <a:t>[a]P</a:t>
              </a:r>
            </a:p>
            <a:p>
              <a:r>
                <a:rPr lang="en-US" sz="1100" b="0">
                  <a:latin typeface="+mj-lt"/>
                </a:rPr>
                <a:t>B[e]P</a:t>
              </a:r>
              <a:endParaRPr lang="cs-CZ" sz="1100" b="0">
                <a:latin typeface="+mj-lt"/>
              </a:endParaRPr>
            </a:p>
          </p:txBody>
        </p:sp>
      </p:grpSp>
      <p:sp>
        <p:nvSpPr>
          <p:cNvPr id="70661" name="Rectangle 93"/>
          <p:cNvSpPr>
            <a:spLocks noChangeArrowheads="1"/>
          </p:cNvSpPr>
          <p:nvPr/>
        </p:nvSpPr>
        <p:spPr bwMode="auto">
          <a:xfrm>
            <a:off x="5791200" y="2973388"/>
            <a:ext cx="3276600" cy="327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/>
          <a:lstStyle/>
          <a:p>
            <a:pPr marL="342900" indent="-342900">
              <a:spcBef>
                <a:spcPct val="20000"/>
              </a:spcBef>
            </a:pPr>
            <a:r>
              <a:rPr lang="cs-CZ" sz="1400" b="0" dirty="0">
                <a:latin typeface="+mj-lt"/>
              </a:rPr>
              <a:t>TCDD: 	IC</a:t>
            </a:r>
            <a:r>
              <a:rPr lang="cs-CZ" sz="1400" b="0" baseline="-25000" dirty="0">
                <a:latin typeface="+mj-lt"/>
              </a:rPr>
              <a:t>50 </a:t>
            </a:r>
          </a:p>
          <a:p>
            <a:pPr marL="342900" indent="-342900">
              <a:spcBef>
                <a:spcPct val="20000"/>
              </a:spcBef>
            </a:pPr>
            <a:r>
              <a:rPr lang="cs-CZ" sz="1400" b="0" dirty="0">
                <a:latin typeface="+mj-lt"/>
              </a:rPr>
              <a:t>PAH: 	IEC</a:t>
            </a:r>
            <a:r>
              <a:rPr lang="cs-CZ" sz="1400" b="0" baseline="-25000" dirty="0">
                <a:latin typeface="+mj-lt"/>
              </a:rPr>
              <a:t>50</a:t>
            </a:r>
          </a:p>
          <a:p>
            <a:pPr marL="342900" indent="-342900">
              <a:spcBef>
                <a:spcPct val="20000"/>
              </a:spcBef>
            </a:pPr>
            <a:endParaRPr lang="cs-CZ" sz="1400" b="0" dirty="0">
              <a:latin typeface="+mj-lt"/>
            </a:endParaRPr>
          </a:p>
          <a:p>
            <a:pPr marL="342900" indent="-342900">
              <a:spcBef>
                <a:spcPct val="20000"/>
              </a:spcBef>
            </a:pPr>
            <a:r>
              <a:rPr lang="en-GB" sz="1600" dirty="0">
                <a:latin typeface="+mj-lt"/>
              </a:rPr>
              <a:t>Relative Potency (REP)</a:t>
            </a:r>
          </a:p>
          <a:p>
            <a:pPr marL="342900" indent="-342900">
              <a:spcBef>
                <a:spcPct val="20000"/>
              </a:spcBef>
            </a:pPr>
            <a:r>
              <a:rPr lang="en-GB" sz="1600" dirty="0">
                <a:latin typeface="+mj-lt"/>
              </a:rPr>
              <a:t>= </a:t>
            </a:r>
            <a:r>
              <a:rPr lang="cs-CZ" sz="1600" dirty="0" err="1">
                <a:latin typeface="+mj-lt"/>
              </a:rPr>
              <a:t>Induction</a:t>
            </a:r>
            <a:r>
              <a:rPr lang="cs-CZ" sz="1600" dirty="0">
                <a:latin typeface="+mj-lt"/>
              </a:rPr>
              <a:t> </a:t>
            </a:r>
            <a:r>
              <a:rPr lang="cs-CZ" sz="1600" dirty="0" err="1">
                <a:latin typeface="+mj-lt"/>
              </a:rPr>
              <a:t>Equivalency</a:t>
            </a:r>
            <a:r>
              <a:rPr lang="cs-CZ" sz="1600" dirty="0">
                <a:latin typeface="+mj-lt"/>
              </a:rPr>
              <a:t> </a:t>
            </a:r>
            <a:r>
              <a:rPr lang="cs-CZ" sz="1600" dirty="0" err="1">
                <a:latin typeface="+mj-lt"/>
              </a:rPr>
              <a:t>Factor</a:t>
            </a:r>
            <a:endParaRPr lang="cs-CZ" sz="1600" dirty="0">
              <a:latin typeface="+mj-lt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cs-CZ" sz="1600" dirty="0">
                <a:latin typeface="+mj-lt"/>
              </a:rPr>
              <a:t>IEF = IC</a:t>
            </a:r>
            <a:r>
              <a:rPr lang="cs-CZ" sz="1600" baseline="-25000" dirty="0">
                <a:latin typeface="+mj-lt"/>
              </a:rPr>
              <a:t>50</a:t>
            </a:r>
            <a:r>
              <a:rPr lang="cs-CZ" sz="1600" dirty="0">
                <a:latin typeface="+mj-lt"/>
              </a:rPr>
              <a:t> </a:t>
            </a:r>
            <a:r>
              <a:rPr lang="en-US" sz="1600" dirty="0">
                <a:latin typeface="+mj-lt"/>
              </a:rPr>
              <a:t>/</a:t>
            </a:r>
            <a:r>
              <a:rPr lang="cs-CZ" sz="1600" dirty="0">
                <a:latin typeface="+mj-lt"/>
              </a:rPr>
              <a:t> IEC</a:t>
            </a:r>
            <a:r>
              <a:rPr lang="cs-CZ" sz="1600" baseline="-25000" dirty="0">
                <a:latin typeface="+mj-lt"/>
              </a:rPr>
              <a:t>50</a:t>
            </a:r>
          </a:p>
          <a:p>
            <a:pPr marL="342900" indent="-342900">
              <a:spcBef>
                <a:spcPct val="20000"/>
              </a:spcBef>
            </a:pPr>
            <a:endParaRPr lang="cs-CZ" sz="1600" b="0" i="1" dirty="0">
              <a:latin typeface="+mj-lt"/>
            </a:endParaRPr>
          </a:p>
          <a:p>
            <a:pPr marL="342900" indent="-342900">
              <a:spcBef>
                <a:spcPct val="20000"/>
              </a:spcBef>
            </a:pPr>
            <a:r>
              <a:rPr lang="en-GB" sz="1100" b="0" dirty="0">
                <a:latin typeface="+mj-lt"/>
              </a:rPr>
              <a:t>REP interpretation: </a:t>
            </a:r>
            <a:r>
              <a:rPr lang="cs-CZ" sz="1100" b="0" dirty="0" err="1">
                <a:latin typeface="+mj-lt"/>
              </a:rPr>
              <a:t>How</a:t>
            </a:r>
            <a:r>
              <a:rPr lang="cs-CZ" sz="1100" b="0" dirty="0">
                <a:latin typeface="+mj-lt"/>
              </a:rPr>
              <a:t> many </a:t>
            </a:r>
            <a:r>
              <a:rPr lang="cs-CZ" sz="1100" b="0" dirty="0" err="1">
                <a:latin typeface="+mj-lt"/>
              </a:rPr>
              <a:t>times</a:t>
            </a:r>
            <a:r>
              <a:rPr lang="cs-CZ" sz="1100" b="0" dirty="0">
                <a:latin typeface="+mj-lt"/>
              </a:rPr>
              <a:t> </a:t>
            </a:r>
            <a:r>
              <a:rPr lang="cs-CZ" sz="1100" b="0" dirty="0" err="1">
                <a:latin typeface="+mj-lt"/>
              </a:rPr>
              <a:t>is</a:t>
            </a:r>
            <a:r>
              <a:rPr lang="cs-CZ" sz="1100" b="0" dirty="0">
                <a:latin typeface="+mj-lt"/>
              </a:rPr>
              <a:t> </a:t>
            </a:r>
            <a:r>
              <a:rPr lang="cs-CZ" sz="1100" b="0" dirty="0" err="1">
                <a:latin typeface="+mj-lt"/>
              </a:rPr>
              <a:t>the</a:t>
            </a:r>
            <a:r>
              <a:rPr lang="cs-CZ" sz="1100" b="0" dirty="0">
                <a:latin typeface="+mj-lt"/>
              </a:rPr>
              <a:t> </a:t>
            </a:r>
            <a:r>
              <a:rPr lang="cs-CZ" sz="1100" b="0" dirty="0" err="1">
                <a:latin typeface="+mj-lt"/>
              </a:rPr>
              <a:t>compound</a:t>
            </a:r>
            <a:r>
              <a:rPr lang="en-GB" sz="1100" b="0" dirty="0">
                <a:latin typeface="+mj-lt"/>
              </a:rPr>
              <a:t> </a:t>
            </a:r>
            <a:r>
              <a:rPr lang="cs-CZ" sz="1100" b="0" dirty="0">
                <a:latin typeface="+mj-lt"/>
              </a:rPr>
              <a:t>"</a:t>
            </a:r>
            <a:r>
              <a:rPr lang="cs-CZ" sz="1100" b="0" dirty="0" err="1">
                <a:latin typeface="+mj-lt"/>
              </a:rPr>
              <a:t>weaker</a:t>
            </a:r>
            <a:r>
              <a:rPr lang="cs-CZ" sz="1100" b="0" dirty="0">
                <a:latin typeface="+mj-lt"/>
              </a:rPr>
              <a:t>" </a:t>
            </a:r>
            <a:r>
              <a:rPr lang="cs-CZ" sz="1100" b="0" dirty="0" err="1">
                <a:latin typeface="+mj-lt"/>
              </a:rPr>
              <a:t>inducer</a:t>
            </a:r>
            <a:r>
              <a:rPr lang="cs-CZ" sz="1100" b="0" dirty="0">
                <a:latin typeface="+mj-lt"/>
              </a:rPr>
              <a:t> </a:t>
            </a:r>
            <a:r>
              <a:rPr lang="cs-CZ" sz="1100" b="0" dirty="0" err="1">
                <a:latin typeface="+mj-lt"/>
              </a:rPr>
              <a:t>than</a:t>
            </a:r>
            <a:r>
              <a:rPr lang="cs-CZ" sz="1100" b="0" dirty="0">
                <a:latin typeface="+mj-lt"/>
              </a:rPr>
              <a:t> TCDD ?</a:t>
            </a:r>
          </a:p>
          <a:p>
            <a:pPr marL="342900" indent="-342900">
              <a:spcBef>
                <a:spcPct val="20000"/>
              </a:spcBef>
            </a:pPr>
            <a:endParaRPr lang="cs-CZ" sz="1400" b="0" i="1" dirty="0">
              <a:latin typeface="+mj-lt"/>
            </a:endParaRPr>
          </a:p>
          <a:p>
            <a:pPr marL="342900" indent="-342900">
              <a:spcBef>
                <a:spcPct val="20000"/>
              </a:spcBef>
            </a:pPr>
            <a:endParaRPr lang="cs-CZ" sz="1400" b="0" i="1" dirty="0">
              <a:latin typeface="+mj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NR s</a:t>
            </a:r>
            <a:r>
              <a:rPr lang="cs-CZ" dirty="0" err="1"/>
              <a:t>ignalling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complex</a:t>
            </a:r>
            <a:r>
              <a:rPr lang="cs-CZ" dirty="0"/>
              <a:t> … </a:t>
            </a:r>
            <a:r>
              <a:rPr lang="cs-CZ" dirty="0" err="1"/>
              <a:t>examples</a:t>
            </a:r>
            <a:r>
              <a:rPr lang="cs-CZ" dirty="0"/>
              <a:t> of </a:t>
            </a:r>
            <a:r>
              <a:rPr lang="cs-CZ" dirty="0" err="1"/>
              <a:t>complexity</a:t>
            </a:r>
            <a:r>
              <a:rPr lang="en-GB" dirty="0"/>
              <a:t> (1)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251520" y="980728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cs-CZ" sz="1600" dirty="0"/>
              <a:t>1. Receptor </a:t>
            </a:r>
            <a:r>
              <a:rPr lang="cs-CZ" sz="1600" dirty="0" err="1"/>
              <a:t>activation</a:t>
            </a:r>
            <a:r>
              <a:rPr lang="cs-CZ" sz="1600" dirty="0"/>
              <a:t> </a:t>
            </a:r>
            <a:r>
              <a:rPr lang="cs-CZ" sz="1600" dirty="0" err="1"/>
              <a:t>is</a:t>
            </a:r>
            <a:r>
              <a:rPr lang="cs-CZ" sz="1600" dirty="0"/>
              <a:t> </a:t>
            </a:r>
            <a:r>
              <a:rPr lang="cs-CZ" sz="1600" dirty="0" err="1"/>
              <a:t>dependent</a:t>
            </a:r>
            <a:r>
              <a:rPr lang="cs-CZ" sz="1600" dirty="0"/>
              <a:t> not </a:t>
            </a:r>
            <a:r>
              <a:rPr lang="cs-CZ" sz="1600" dirty="0" err="1"/>
              <a:t>only</a:t>
            </a:r>
            <a:r>
              <a:rPr lang="cs-CZ" sz="1600" dirty="0"/>
              <a:t> on „ligand“ (</a:t>
            </a:r>
            <a:r>
              <a:rPr lang="cs-CZ" sz="1600" b="1" dirty="0" err="1">
                <a:solidFill>
                  <a:schemeClr val="tx2"/>
                </a:solidFill>
              </a:rPr>
              <a:t>glucocorticoid</a:t>
            </a:r>
            <a:r>
              <a:rPr lang="cs-CZ" sz="1600" dirty="0"/>
              <a:t>) </a:t>
            </a:r>
            <a:r>
              <a:rPr lang="cs-CZ" sz="1600" dirty="0" err="1"/>
              <a:t>but</a:t>
            </a:r>
            <a:r>
              <a:rPr lang="cs-CZ" sz="1600" dirty="0"/>
              <a:t> </a:t>
            </a:r>
            <a:r>
              <a:rPr lang="cs-CZ" sz="1600" dirty="0" err="1"/>
              <a:t>also</a:t>
            </a:r>
            <a:r>
              <a:rPr lang="cs-CZ" sz="1600" dirty="0"/>
              <a:t> on „inhibitor“ protein (</a:t>
            </a:r>
            <a:r>
              <a:rPr lang="cs-CZ" sz="1600" b="1" dirty="0" err="1">
                <a:solidFill>
                  <a:schemeClr val="tx2"/>
                </a:solidFill>
              </a:rPr>
              <a:t>HSPs</a:t>
            </a:r>
            <a:r>
              <a:rPr lang="cs-CZ" sz="1600" dirty="0"/>
              <a:t>)</a:t>
            </a:r>
          </a:p>
          <a:p>
            <a:pPr marL="342900" indent="-342900"/>
            <a:r>
              <a:rPr lang="cs-CZ" sz="1600" dirty="0"/>
              <a:t>2. </a:t>
            </a:r>
            <a:r>
              <a:rPr lang="cs-CZ" sz="1600" dirty="0" err="1"/>
              <a:t>Dimerization</a:t>
            </a:r>
            <a:r>
              <a:rPr lang="cs-CZ" sz="1600" dirty="0"/>
              <a:t> (</a:t>
            </a:r>
            <a:r>
              <a:rPr lang="cs-CZ" sz="1600" dirty="0" err="1"/>
              <a:t>after</a:t>
            </a:r>
            <a:r>
              <a:rPr lang="cs-CZ" sz="1600" dirty="0"/>
              <a:t>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activation</a:t>
            </a:r>
            <a:r>
              <a:rPr lang="cs-CZ" sz="1600" dirty="0"/>
              <a:t>) </a:t>
            </a:r>
            <a:r>
              <a:rPr lang="cs-CZ" sz="1600" dirty="0" err="1"/>
              <a:t>is</a:t>
            </a:r>
            <a:r>
              <a:rPr lang="cs-CZ" sz="1600" dirty="0"/>
              <a:t> </a:t>
            </a:r>
            <a:r>
              <a:rPr lang="cs-CZ" sz="1600" dirty="0" err="1"/>
              <a:t>often</a:t>
            </a:r>
            <a:r>
              <a:rPr lang="cs-CZ" sz="1600" dirty="0"/>
              <a:t> </a:t>
            </a:r>
            <a:r>
              <a:rPr lang="cs-CZ" sz="1600" dirty="0" err="1"/>
              <a:t>needed</a:t>
            </a:r>
            <a:r>
              <a:rPr lang="cs-CZ" sz="1600" dirty="0"/>
              <a:t> </a:t>
            </a:r>
            <a:r>
              <a:rPr lang="cs-CZ" sz="1600" dirty="0" err="1"/>
              <a:t>for</a:t>
            </a:r>
            <a:r>
              <a:rPr lang="cs-CZ" sz="1600" dirty="0"/>
              <a:t> proper </a:t>
            </a:r>
            <a:r>
              <a:rPr lang="cs-CZ" sz="1600" dirty="0" err="1"/>
              <a:t>action</a:t>
            </a:r>
            <a:r>
              <a:rPr lang="cs-CZ" sz="1600" dirty="0"/>
              <a:t> (</a:t>
            </a:r>
            <a:r>
              <a:rPr lang="cs-CZ" sz="1600" dirty="0" err="1"/>
              <a:t>binding</a:t>
            </a:r>
            <a:r>
              <a:rPr lang="cs-CZ" sz="1600" dirty="0"/>
              <a:t> to </a:t>
            </a:r>
            <a:r>
              <a:rPr lang="cs-CZ" sz="1600" b="1" dirty="0" err="1">
                <a:solidFill>
                  <a:schemeClr val="tx2"/>
                </a:solidFill>
              </a:rPr>
              <a:t>GREs</a:t>
            </a:r>
            <a:r>
              <a:rPr lang="cs-CZ" sz="1600" dirty="0"/>
              <a:t> – </a:t>
            </a:r>
            <a:r>
              <a:rPr lang="cs-CZ" sz="1600" i="1" dirty="0" err="1"/>
              <a:t>glucocorticoid</a:t>
            </a:r>
            <a:r>
              <a:rPr lang="cs-CZ" sz="1600" i="1" dirty="0"/>
              <a:t> </a:t>
            </a:r>
            <a:r>
              <a:rPr lang="cs-CZ" sz="1600" i="1" dirty="0" err="1"/>
              <a:t>responsive</a:t>
            </a:r>
            <a:r>
              <a:rPr lang="cs-CZ" sz="1600" i="1" dirty="0"/>
              <a:t> </a:t>
            </a:r>
            <a:r>
              <a:rPr lang="cs-CZ" sz="1600" i="1" dirty="0" err="1"/>
              <a:t>elements</a:t>
            </a:r>
            <a:r>
              <a:rPr lang="cs-CZ" sz="1600" i="1" dirty="0"/>
              <a:t>)</a:t>
            </a:r>
            <a:endParaRPr lang="cs-CZ" sz="1600" dirty="0"/>
          </a:p>
          <a:p>
            <a:pPr marL="342900" indent="-342900"/>
            <a:r>
              <a:rPr lang="cs-CZ" sz="1600" dirty="0"/>
              <a:t>3. Receptor </a:t>
            </a:r>
            <a:r>
              <a:rPr lang="cs-CZ" sz="1600" dirty="0" err="1"/>
              <a:t>with</a:t>
            </a:r>
            <a:r>
              <a:rPr lang="cs-CZ" sz="1600" dirty="0"/>
              <a:t> ligand </a:t>
            </a:r>
            <a:r>
              <a:rPr lang="cs-CZ" sz="1600" dirty="0" err="1"/>
              <a:t>can</a:t>
            </a:r>
            <a:r>
              <a:rPr lang="cs-CZ" sz="1600" dirty="0"/>
              <a:t> </a:t>
            </a:r>
            <a:r>
              <a:rPr lang="cs-CZ" sz="1600" dirty="0" err="1"/>
              <a:t>activate</a:t>
            </a:r>
            <a:r>
              <a:rPr lang="cs-CZ" sz="1600" dirty="0"/>
              <a:t> </a:t>
            </a:r>
            <a:r>
              <a:rPr lang="cs-CZ" sz="1600" dirty="0" err="1"/>
              <a:t>its</a:t>
            </a:r>
            <a:r>
              <a:rPr lang="cs-CZ" sz="1600" dirty="0"/>
              <a:t> </a:t>
            </a:r>
            <a:r>
              <a:rPr lang="cs-CZ" sz="1600" dirty="0" err="1"/>
              <a:t>own</a:t>
            </a:r>
            <a:r>
              <a:rPr lang="cs-CZ" sz="1600" dirty="0"/>
              <a:t> </a:t>
            </a:r>
            <a:r>
              <a:rPr lang="cs-CZ" sz="1600" dirty="0" err="1"/>
              <a:t>targets</a:t>
            </a:r>
            <a:r>
              <a:rPr lang="cs-CZ" sz="1600" dirty="0"/>
              <a:t> (</a:t>
            </a:r>
            <a:r>
              <a:rPr lang="cs-CZ" sz="1600" dirty="0" err="1"/>
              <a:t>GREs</a:t>
            </a:r>
            <a:r>
              <a:rPr lang="cs-CZ" sz="1600" dirty="0"/>
              <a:t>) as </a:t>
            </a:r>
            <a:r>
              <a:rPr lang="cs-CZ" sz="1600" dirty="0" err="1"/>
              <a:t>well</a:t>
            </a:r>
            <a:r>
              <a:rPr lang="cs-CZ" sz="1600" dirty="0"/>
              <a:t> as „</a:t>
            </a:r>
            <a:r>
              <a:rPr lang="cs-CZ" sz="1600" dirty="0" err="1"/>
              <a:t>repress</a:t>
            </a:r>
            <a:r>
              <a:rPr lang="cs-CZ" sz="1600" dirty="0"/>
              <a:t>“ </a:t>
            </a:r>
            <a:r>
              <a:rPr lang="cs-CZ" sz="1600" dirty="0" err="1"/>
              <a:t>other</a:t>
            </a:r>
            <a:r>
              <a:rPr lang="cs-CZ" sz="1600" dirty="0"/>
              <a:t> </a:t>
            </a:r>
            <a:r>
              <a:rPr lang="cs-CZ" sz="1600" dirty="0" err="1"/>
              <a:t>binding</a:t>
            </a:r>
            <a:r>
              <a:rPr lang="cs-CZ" sz="1600" dirty="0"/>
              <a:t> </a:t>
            </a:r>
            <a:r>
              <a:rPr lang="cs-CZ" sz="1600" dirty="0" err="1"/>
              <a:t>sites</a:t>
            </a:r>
            <a:r>
              <a:rPr lang="cs-CZ" sz="1600" dirty="0"/>
              <a:t> (</a:t>
            </a:r>
            <a:r>
              <a:rPr lang="cs-CZ" sz="1600" b="1" dirty="0" err="1">
                <a:solidFill>
                  <a:schemeClr val="tx2"/>
                </a:solidFill>
              </a:rPr>
              <a:t>TFREs</a:t>
            </a:r>
            <a:r>
              <a:rPr lang="cs-CZ" sz="1600" dirty="0"/>
              <a:t>)</a:t>
            </a:r>
          </a:p>
        </p:txBody>
      </p:sp>
      <p:pic>
        <p:nvPicPr>
          <p:cNvPr id="9218" name="Picture 2" descr="http://brainimmune.com/wp-content/uploads/2010/08/The-Glucocorticoid-Receptor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533791"/>
            <a:ext cx="5616624" cy="4135569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3"/>
          <p:cNvPicPr>
            <a:picLocks noChangeAspect="1" noChangeArrowheads="1"/>
          </p:cNvPicPr>
          <p:nvPr/>
        </p:nvPicPr>
        <p:blipFill>
          <a:blip r:embed="rId3" cstate="print"/>
          <a:srcRect l="34363" t="23354" r="16309" b="12962"/>
          <a:stretch>
            <a:fillRect/>
          </a:stretch>
        </p:blipFill>
        <p:spPr bwMode="auto">
          <a:xfrm>
            <a:off x="900113" y="981075"/>
            <a:ext cx="7488237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Example - relative potencies of PAHs (two exposure periods)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„CALUX“ assay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958325-A546-46B2-BA63-8B76A34F9542}"/>
              </a:ext>
            </a:extLst>
          </p:cNvPr>
          <p:cNvSpPr txBox="1"/>
          <p:nvPr/>
        </p:nvSpPr>
        <p:spPr>
          <a:xfrm>
            <a:off x="2843808" y="6197600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u="sng" dirty="0">
                <a:solidFill>
                  <a:schemeClr val="tx2"/>
                </a:solidFill>
              </a:rPr>
              <a:t>Longer period: </a:t>
            </a:r>
            <a:r>
              <a:rPr lang="cs-CZ" sz="1600" dirty="0">
                <a:solidFill>
                  <a:schemeClr val="tx2"/>
                </a:solidFill>
              </a:rPr>
              <a:t>lower induction due to (partial) metabolization of PAHs (CYPs, oxidation) to products less potent to AhR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 cstate="print"/>
          <a:srcRect l="26070" t="18176" r="10622" b="3333"/>
          <a:stretch>
            <a:fillRect/>
          </a:stretch>
        </p:blipFill>
        <p:spPr bwMode="auto">
          <a:xfrm>
            <a:off x="296125" y="232618"/>
            <a:ext cx="8151812" cy="650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8C4BE984-9355-4398-BCF2-43BFBABF26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43192" t="25353" r="26787" b="70701"/>
          <a:stretch/>
        </p:blipFill>
        <p:spPr bwMode="auto">
          <a:xfrm>
            <a:off x="5220072" y="6480720"/>
            <a:ext cx="3672408" cy="260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Nadpis 6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Summary – Nuclear receptors</a:t>
            </a:r>
          </a:p>
        </p:txBody>
      </p:sp>
      <p:sp>
        <p:nvSpPr>
          <p:cNvPr id="65" name="Zástupný symbol pro obsah 4"/>
          <p:cNvSpPr>
            <a:spLocks noGrp="1"/>
          </p:cNvSpPr>
          <p:nvPr>
            <p:ph idx="1"/>
          </p:nvPr>
        </p:nvSpPr>
        <p:spPr>
          <a:xfrm>
            <a:off x="446856" y="1196752"/>
            <a:ext cx="8229600" cy="5256584"/>
          </a:xfrm>
        </p:spPr>
        <p:txBody>
          <a:bodyPr>
            <a:normAutofit fontScale="62500" lnSpcReduction="20000"/>
          </a:bodyPr>
          <a:lstStyle/>
          <a:p>
            <a:r>
              <a:rPr lang="en-GB" sz="2400" dirty="0"/>
              <a:t>I</a:t>
            </a:r>
            <a:r>
              <a:rPr lang="cs-CZ" sz="2400" dirty="0" err="1"/>
              <a:t>mportant</a:t>
            </a:r>
            <a:r>
              <a:rPr lang="cs-CZ" sz="2400" dirty="0"/>
              <a:t> </a:t>
            </a:r>
            <a:r>
              <a:rPr lang="en-GB" sz="2400" dirty="0"/>
              <a:t>physiological </a:t>
            </a:r>
            <a:r>
              <a:rPr lang="cs-CZ" sz="2400" dirty="0" err="1"/>
              <a:t>function</a:t>
            </a:r>
            <a:r>
              <a:rPr lang="en-GB" sz="2400" dirty="0"/>
              <a:t>s, </a:t>
            </a:r>
          </a:p>
          <a:p>
            <a:r>
              <a:rPr lang="en-GB" sz="2400" dirty="0"/>
              <a:t>Important </a:t>
            </a:r>
            <a:r>
              <a:rPr lang="cs-CZ" sz="2400" dirty="0" err="1"/>
              <a:t>roles</a:t>
            </a:r>
            <a:r>
              <a:rPr lang="cs-CZ" sz="2400" dirty="0"/>
              <a:t> in </a:t>
            </a:r>
            <a:r>
              <a:rPr lang="cs-CZ" sz="2400" dirty="0" err="1"/>
              <a:t>pathologies</a:t>
            </a:r>
            <a:r>
              <a:rPr lang="cs-CZ" sz="2400" dirty="0"/>
              <a:t> </a:t>
            </a:r>
            <a:r>
              <a:rPr lang="cs-CZ" sz="2400" dirty="0" err="1"/>
              <a:t>and</a:t>
            </a:r>
            <a:r>
              <a:rPr lang="cs-CZ" sz="2400" dirty="0"/>
              <a:t> </a:t>
            </a:r>
            <a:r>
              <a:rPr lang="en-GB" sz="2400" dirty="0"/>
              <a:t>chemical </a:t>
            </a:r>
            <a:r>
              <a:rPr lang="cs-CZ" sz="2400" dirty="0"/>
              <a:t>toxicity</a:t>
            </a:r>
            <a:r>
              <a:rPr lang="en-GB" sz="2400" dirty="0"/>
              <a:t> (</a:t>
            </a:r>
            <a:r>
              <a:rPr lang="en-GB" sz="2400" dirty="0">
                <a:solidFill>
                  <a:schemeClr val="tx2"/>
                </a:solidFill>
              </a:rPr>
              <a:t>ENDOCRINE DISRUPTION</a:t>
            </a:r>
            <a:r>
              <a:rPr lang="en-GB" sz="2400" dirty="0"/>
              <a:t>)</a:t>
            </a:r>
          </a:p>
          <a:p>
            <a:endParaRPr lang="en-GB" sz="2400" dirty="0"/>
          </a:p>
          <a:p>
            <a:r>
              <a:rPr lang="en-GB" sz="2400" dirty="0"/>
              <a:t>NRs with well studied roles in toxicity: </a:t>
            </a:r>
            <a:r>
              <a:rPr lang="en-GB" sz="2000" b="1" dirty="0">
                <a:solidFill>
                  <a:srgbClr val="00B050"/>
                </a:solidFill>
              </a:rPr>
              <a:t>ER and </a:t>
            </a:r>
            <a:r>
              <a:rPr lang="en-GB" sz="2000" b="1" dirty="0" err="1">
                <a:solidFill>
                  <a:srgbClr val="00B050"/>
                </a:solidFill>
              </a:rPr>
              <a:t>AhR</a:t>
            </a:r>
            <a:r>
              <a:rPr lang="en-GB" sz="2000" b="1" dirty="0">
                <a:solidFill>
                  <a:srgbClr val="00B050"/>
                </a:solidFill>
              </a:rPr>
              <a:t> </a:t>
            </a:r>
          </a:p>
          <a:p>
            <a:pPr lvl="1"/>
            <a:r>
              <a:rPr lang="en-GB" sz="1600" dirty="0"/>
              <a:t>Other NRs (AR, RAR/RXR, </a:t>
            </a:r>
            <a:r>
              <a:rPr lang="en-GB" sz="1600" dirty="0" err="1"/>
              <a:t>ThR</a:t>
            </a:r>
            <a:r>
              <a:rPr lang="en-GB" sz="1600" dirty="0"/>
              <a:t>) – important but less explored</a:t>
            </a:r>
          </a:p>
          <a:p>
            <a:endParaRPr lang="en-GB" sz="2400" dirty="0"/>
          </a:p>
          <a:p>
            <a:r>
              <a:rPr lang="cs-CZ" sz="2400" dirty="0" err="1"/>
              <a:t>All</a:t>
            </a:r>
            <a:r>
              <a:rPr lang="cs-CZ" sz="2400" dirty="0"/>
              <a:t> NR</a:t>
            </a:r>
            <a:r>
              <a:rPr lang="en-GB" sz="2400" dirty="0"/>
              <a:t>s</a:t>
            </a:r>
            <a:r>
              <a:rPr lang="cs-CZ" sz="2400" dirty="0"/>
              <a:t> </a:t>
            </a:r>
            <a:r>
              <a:rPr lang="cs-CZ" sz="2400" dirty="0" err="1"/>
              <a:t>share</a:t>
            </a:r>
            <a:r>
              <a:rPr lang="cs-CZ" sz="2400" dirty="0"/>
              <a:t> </a:t>
            </a:r>
            <a:r>
              <a:rPr lang="cs-CZ" sz="2400" dirty="0" err="1"/>
              <a:t>similar</a:t>
            </a:r>
            <a:r>
              <a:rPr lang="cs-CZ" sz="2400" dirty="0"/>
              <a:t> </a:t>
            </a:r>
            <a:r>
              <a:rPr lang="cs-CZ" sz="2400" dirty="0" err="1"/>
              <a:t>structure</a:t>
            </a:r>
            <a:r>
              <a:rPr lang="cs-CZ" sz="2400" dirty="0"/>
              <a:t> </a:t>
            </a:r>
            <a:r>
              <a:rPr lang="cs-CZ" sz="2400" dirty="0" err="1"/>
              <a:t>and</a:t>
            </a:r>
            <a:r>
              <a:rPr lang="cs-CZ" sz="2400" dirty="0"/>
              <a:t> </a:t>
            </a:r>
            <a:r>
              <a:rPr lang="cs-CZ" sz="2400" dirty="0" err="1"/>
              <a:t>mechanisms</a:t>
            </a:r>
            <a:r>
              <a:rPr lang="cs-CZ" sz="2400" dirty="0"/>
              <a:t> of </a:t>
            </a:r>
            <a:r>
              <a:rPr lang="cs-CZ" sz="2400" dirty="0" err="1"/>
              <a:t>action</a:t>
            </a:r>
            <a:endParaRPr lang="en-GB" sz="2400" dirty="0"/>
          </a:p>
          <a:p>
            <a:pPr lvl="1"/>
            <a:r>
              <a:rPr lang="en-GB" sz="2000" dirty="0"/>
              <a:t>Act as direct </a:t>
            </a:r>
            <a:r>
              <a:rPr lang="en-GB" sz="2000" dirty="0">
                <a:solidFill>
                  <a:srgbClr val="00B050"/>
                </a:solidFill>
              </a:rPr>
              <a:t>transcription factors </a:t>
            </a:r>
            <a:r>
              <a:rPr lang="en-GB" sz="2000" dirty="0"/>
              <a:t>on DNA</a:t>
            </a:r>
          </a:p>
          <a:p>
            <a:r>
              <a:rPr lang="cs-CZ" sz="2400" dirty="0" err="1"/>
              <a:t>Natural</a:t>
            </a:r>
            <a:r>
              <a:rPr lang="cs-CZ" sz="2400" dirty="0"/>
              <a:t> </a:t>
            </a:r>
            <a:r>
              <a:rPr lang="cs-CZ" sz="2400" dirty="0" err="1"/>
              <a:t>ligands</a:t>
            </a:r>
            <a:r>
              <a:rPr lang="cs-CZ" sz="2400" dirty="0"/>
              <a:t> </a:t>
            </a:r>
            <a:r>
              <a:rPr lang="en-GB" sz="2400" dirty="0"/>
              <a:t>of NRs </a:t>
            </a:r>
            <a:r>
              <a:rPr lang="cs-CZ" sz="2400" dirty="0"/>
              <a:t>are </a:t>
            </a:r>
            <a:r>
              <a:rPr lang="cs-CZ" sz="2400" dirty="0" err="1"/>
              <a:t>small</a:t>
            </a:r>
            <a:r>
              <a:rPr lang="cs-CZ" sz="2400" dirty="0"/>
              <a:t> </a:t>
            </a:r>
            <a:r>
              <a:rPr lang="cs-CZ" sz="2400" dirty="0" err="1"/>
              <a:t>lipophilic</a:t>
            </a:r>
            <a:r>
              <a:rPr lang="cs-CZ" sz="2400" dirty="0"/>
              <a:t> </a:t>
            </a:r>
            <a:r>
              <a:rPr lang="cs-CZ" sz="2400" dirty="0" err="1"/>
              <a:t>hormones</a:t>
            </a:r>
            <a:endParaRPr lang="en-GB" sz="2400" dirty="0"/>
          </a:p>
          <a:p>
            <a:pPr lvl="1"/>
            <a:r>
              <a:rPr lang="cs-CZ" sz="2000" dirty="0" err="1"/>
              <a:t>steroids</a:t>
            </a:r>
            <a:r>
              <a:rPr lang="cs-CZ" sz="2000" dirty="0"/>
              <a:t>, </a:t>
            </a:r>
            <a:r>
              <a:rPr lang="cs-CZ" sz="2000" dirty="0" err="1"/>
              <a:t>thyroids</a:t>
            </a:r>
            <a:r>
              <a:rPr lang="cs-CZ" sz="2000" dirty="0"/>
              <a:t>, </a:t>
            </a:r>
            <a:r>
              <a:rPr lang="cs-CZ" sz="2000" dirty="0" err="1"/>
              <a:t>retinoids</a:t>
            </a:r>
            <a:endParaRPr lang="cs-CZ" sz="2000" dirty="0"/>
          </a:p>
          <a:p>
            <a:pPr lvl="1"/>
            <a:r>
              <a:rPr lang="en-GB" sz="2000" dirty="0"/>
              <a:t>Various regulatory functions</a:t>
            </a:r>
          </a:p>
          <a:p>
            <a:pPr lvl="1"/>
            <a:r>
              <a:rPr lang="en-GB" sz="2000" dirty="0"/>
              <a:t>Role in toxicity: NR interact with </a:t>
            </a:r>
            <a:r>
              <a:rPr lang="en-GB" sz="2000" b="1" dirty="0"/>
              <a:t>structurally similar </a:t>
            </a:r>
            <a:r>
              <a:rPr lang="en-GB" sz="2000" b="1" dirty="0" err="1"/>
              <a:t>xenobiotics</a:t>
            </a:r>
            <a:endParaRPr lang="en-GB" sz="2000" dirty="0"/>
          </a:p>
          <a:p>
            <a:r>
              <a:rPr lang="en-GB" sz="2400" dirty="0">
                <a:solidFill>
                  <a:schemeClr val="tx2"/>
                </a:solidFill>
              </a:rPr>
              <a:t>Various mechanisms beyond the toxicity</a:t>
            </a:r>
          </a:p>
          <a:p>
            <a:pPr lvl="1"/>
            <a:r>
              <a:rPr lang="en-GB" sz="2000" dirty="0"/>
              <a:t>Adverse are both STIMULATIONS and INHIBITIONS </a:t>
            </a:r>
            <a:r>
              <a:rPr lang="en-GB" sz="2000" dirty="0">
                <a:solidFill>
                  <a:srgbClr val="00B050"/>
                </a:solidFill>
              </a:rPr>
              <a:t>directly at the receptor site </a:t>
            </a:r>
            <a:r>
              <a:rPr lang="en-GB" sz="2000" dirty="0"/>
              <a:t>(e.g. “anti-</a:t>
            </a:r>
            <a:r>
              <a:rPr lang="en-GB" sz="2000" dirty="0" err="1"/>
              <a:t>androgenicity</a:t>
            </a:r>
            <a:r>
              <a:rPr lang="en-GB" sz="2000" dirty="0"/>
              <a:t>)</a:t>
            </a:r>
          </a:p>
          <a:p>
            <a:pPr lvl="1"/>
            <a:r>
              <a:rPr lang="en-GB" sz="2000" dirty="0">
                <a:solidFill>
                  <a:srgbClr val="00B050"/>
                </a:solidFill>
              </a:rPr>
              <a:t>Additional mechanisms </a:t>
            </a:r>
            <a:r>
              <a:rPr lang="en-GB" sz="2000" dirty="0"/>
              <a:t>–in blood (Thyroids), metabolism (Thyroids) clearance (Retinoids), heterodimerization an</a:t>
            </a:r>
            <a:r>
              <a:rPr lang="cs-CZ" sz="2000" dirty="0"/>
              <a:t>d </a:t>
            </a:r>
            <a:r>
              <a:rPr lang="en-GB" sz="2000" dirty="0"/>
              <a:t>transport of hormones</a:t>
            </a:r>
            <a:r>
              <a:rPr lang="cs-CZ" sz="2000" dirty="0"/>
              <a:t>,</a:t>
            </a:r>
            <a:r>
              <a:rPr lang="en-GB" sz="2000" dirty="0"/>
              <a:t> “crosstalk”</a:t>
            </a:r>
            <a:r>
              <a:rPr lang="cs-CZ" sz="2000" dirty="0"/>
              <a:t> of different NRs</a:t>
            </a:r>
            <a:endParaRPr lang="en-GB" sz="2000" dirty="0"/>
          </a:p>
          <a:p>
            <a:pPr lvl="1"/>
            <a:endParaRPr lang="en-GB" sz="2000" dirty="0"/>
          </a:p>
          <a:p>
            <a:r>
              <a:rPr lang="en-GB" sz="2400" b="1" u="sng" dirty="0"/>
              <a:t>Other key information to remember</a:t>
            </a:r>
          </a:p>
          <a:p>
            <a:pPr lvl="1"/>
            <a:r>
              <a:rPr lang="en-GB" sz="2000" dirty="0">
                <a:solidFill>
                  <a:schemeClr val="tx2"/>
                </a:solidFill>
              </a:rPr>
              <a:t>REPORTER GENE ASSAYS </a:t>
            </a:r>
            <a:r>
              <a:rPr lang="en-GB" sz="2000" dirty="0"/>
              <a:t>(principle, use, what is CALUX?)</a:t>
            </a:r>
          </a:p>
          <a:p>
            <a:pPr lvl="1"/>
            <a:r>
              <a:rPr lang="en-GB" sz="2000" dirty="0"/>
              <a:t>Characterization of chemical “toxic potentials”</a:t>
            </a:r>
          </a:p>
          <a:p>
            <a:pPr lvl="2"/>
            <a:r>
              <a:rPr lang="en-GB" sz="2000" dirty="0"/>
              <a:t>General concept of “</a:t>
            </a:r>
            <a:r>
              <a:rPr lang="en-GB" sz="2000" dirty="0">
                <a:solidFill>
                  <a:schemeClr val="tx2"/>
                </a:solidFill>
              </a:rPr>
              <a:t>REPs</a:t>
            </a:r>
            <a:r>
              <a:rPr lang="en-GB" sz="2000" dirty="0"/>
              <a:t>” (valid for activation of all NRs)</a:t>
            </a:r>
          </a:p>
          <a:p>
            <a:pPr lvl="2"/>
            <a:r>
              <a:rPr lang="en-GB" sz="2000" dirty="0"/>
              <a:t>Specifically for </a:t>
            </a:r>
            <a:r>
              <a:rPr lang="en-GB" sz="2000" dirty="0" err="1"/>
              <a:t>AhR</a:t>
            </a:r>
            <a:r>
              <a:rPr lang="en-GB" sz="2000" dirty="0"/>
              <a:t> - concept of </a:t>
            </a:r>
            <a:r>
              <a:rPr lang="en-GB" sz="2000" dirty="0">
                <a:solidFill>
                  <a:schemeClr val="tx2"/>
                </a:solidFill>
              </a:rPr>
              <a:t>TEFs / TEQs</a:t>
            </a:r>
          </a:p>
          <a:p>
            <a:endParaRPr lang="en-GB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NR s</a:t>
            </a:r>
            <a:r>
              <a:rPr lang="cs-CZ" dirty="0" err="1"/>
              <a:t>ignalling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complex</a:t>
            </a:r>
            <a:r>
              <a:rPr lang="cs-CZ" dirty="0"/>
              <a:t> … </a:t>
            </a:r>
            <a:r>
              <a:rPr lang="cs-CZ" dirty="0" err="1"/>
              <a:t>examples</a:t>
            </a:r>
            <a:r>
              <a:rPr lang="cs-CZ" dirty="0"/>
              <a:t> of </a:t>
            </a:r>
            <a:r>
              <a:rPr lang="cs-CZ" dirty="0" err="1"/>
              <a:t>complexity</a:t>
            </a:r>
            <a:r>
              <a:rPr lang="en-GB" dirty="0"/>
              <a:t> 2</a:t>
            </a:r>
          </a:p>
        </p:txBody>
      </p:sp>
      <p:pic>
        <p:nvPicPr>
          <p:cNvPr id="10" name="Picture 4" descr="15_013"/>
          <p:cNvPicPr>
            <a:picLocks noChangeAspect="1" noChangeArrowheads="1"/>
          </p:cNvPicPr>
          <p:nvPr/>
        </p:nvPicPr>
        <p:blipFill>
          <a:blip r:embed="rId3" cstate="print"/>
          <a:srcRect l="50984" t="47953" b="11711"/>
          <a:stretch>
            <a:fillRect/>
          </a:stretch>
        </p:blipFill>
        <p:spPr bwMode="auto">
          <a:xfrm>
            <a:off x="395536" y="2060848"/>
            <a:ext cx="301969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véPole 10"/>
          <p:cNvSpPr txBox="1"/>
          <p:nvPr/>
        </p:nvSpPr>
        <p:spPr>
          <a:xfrm>
            <a:off x="395536" y="1124744"/>
            <a:ext cx="3203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cs-CZ" dirty="0"/>
              <a:t>4. </a:t>
            </a:r>
            <a:r>
              <a:rPr lang="cs-CZ" b="1" dirty="0">
                <a:solidFill>
                  <a:schemeClr val="tx2"/>
                </a:solidFill>
              </a:rPr>
              <a:t>„Co-</a:t>
            </a:r>
            <a:r>
              <a:rPr lang="cs-CZ" b="1" dirty="0" err="1">
                <a:solidFill>
                  <a:schemeClr val="tx2"/>
                </a:solidFill>
              </a:rPr>
              <a:t>activator</a:t>
            </a:r>
            <a:r>
              <a:rPr lang="cs-CZ" b="1" dirty="0">
                <a:solidFill>
                  <a:schemeClr val="tx2"/>
                </a:solidFill>
              </a:rPr>
              <a:t>“ </a:t>
            </a:r>
            <a:r>
              <a:rPr lang="cs-CZ" b="1" dirty="0" err="1">
                <a:solidFill>
                  <a:schemeClr val="tx2"/>
                </a:solidFill>
              </a:rPr>
              <a:t>proteins</a:t>
            </a:r>
            <a:r>
              <a:rPr lang="cs-CZ" b="1" dirty="0">
                <a:solidFill>
                  <a:schemeClr val="tx2"/>
                </a:solidFill>
              </a:rPr>
              <a:t> </a:t>
            </a:r>
            <a:r>
              <a:rPr lang="cs-CZ" dirty="0"/>
              <a:t>are </a:t>
            </a:r>
            <a:r>
              <a:rPr lang="cs-CZ" dirty="0" err="1"/>
              <a:t>needed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proper </a:t>
            </a:r>
            <a:r>
              <a:rPr lang="cs-CZ" dirty="0" err="1"/>
              <a:t>action</a:t>
            </a:r>
            <a:r>
              <a:rPr lang="cs-CZ" dirty="0"/>
              <a:t> on DNA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4283968" y="1124744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GB" dirty="0"/>
              <a:t>5</a:t>
            </a:r>
            <a:r>
              <a:rPr lang="cs-CZ" dirty="0"/>
              <a:t>. </a:t>
            </a:r>
            <a:r>
              <a:rPr lang="en-GB" dirty="0"/>
              <a:t>Nuclear receptor action are (also) controlled - stimulated / suppressed - by </a:t>
            </a:r>
            <a:r>
              <a:rPr lang="en-GB" b="1" dirty="0">
                <a:solidFill>
                  <a:schemeClr val="tx2"/>
                </a:solidFill>
              </a:rPr>
              <a:t>other signalling pathways </a:t>
            </a:r>
            <a:r>
              <a:rPr lang="en-GB" dirty="0"/>
              <a:t>(e.g. </a:t>
            </a:r>
            <a:r>
              <a:rPr lang="en-GB" dirty="0" err="1">
                <a:solidFill>
                  <a:srgbClr val="FF0000"/>
                </a:solidFill>
              </a:rPr>
              <a:t>phosphorylation</a:t>
            </a:r>
            <a:r>
              <a:rPr lang="en-GB" dirty="0">
                <a:solidFill>
                  <a:srgbClr val="FF0000"/>
                </a:solidFill>
              </a:rPr>
              <a:t> by protein </a:t>
            </a:r>
            <a:r>
              <a:rPr lang="en-GB" dirty="0" err="1">
                <a:solidFill>
                  <a:srgbClr val="FF0000"/>
                </a:solidFill>
              </a:rPr>
              <a:t>kinases</a:t>
            </a:r>
            <a:r>
              <a:rPr lang="en-GB" dirty="0"/>
              <a:t>) </a:t>
            </a:r>
            <a:endParaRPr lang="cs-CZ" b="1" dirty="0">
              <a:solidFill>
                <a:schemeClr val="tx2"/>
              </a:solidFill>
            </a:endParaRPr>
          </a:p>
        </p:txBody>
      </p:sp>
      <p:pic>
        <p:nvPicPr>
          <p:cNvPr id="178178" name="Picture 2" descr="http://www.nature.com/nrc/journal/v3/n11/images/nrc1211-f7.jpg"/>
          <p:cNvPicPr>
            <a:picLocks noChangeAspect="1" noChangeArrowheads="1"/>
          </p:cNvPicPr>
          <p:nvPr/>
        </p:nvPicPr>
        <p:blipFill>
          <a:blip r:embed="rId4" cstate="print"/>
          <a:srcRect b="603"/>
          <a:stretch>
            <a:fillRect/>
          </a:stretch>
        </p:blipFill>
        <p:spPr bwMode="auto">
          <a:xfrm>
            <a:off x="4067944" y="2341958"/>
            <a:ext cx="4829175" cy="4516042"/>
          </a:xfrm>
          <a:prstGeom prst="rect">
            <a:avLst/>
          </a:prstGeom>
          <a:noFill/>
        </p:spPr>
      </p:pic>
      <p:sp>
        <p:nvSpPr>
          <p:cNvPr id="13" name="Šipka doprava 12"/>
          <p:cNvSpPr/>
          <p:nvPr/>
        </p:nvSpPr>
        <p:spPr>
          <a:xfrm>
            <a:off x="3707904" y="5589240"/>
            <a:ext cx="1440160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2400" y="1196976"/>
            <a:ext cx="8763000" cy="5592763"/>
            <a:chOff x="96" y="754"/>
            <a:chExt cx="5520" cy="352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96" y="754"/>
              <a:ext cx="5520" cy="3427"/>
              <a:chOff x="96" y="754"/>
              <a:chExt cx="5520" cy="3427"/>
            </a:xfrm>
          </p:grpSpPr>
          <p:grpSp>
            <p:nvGrpSpPr>
              <p:cNvPr id="4" name="Group 4"/>
              <p:cNvGrpSpPr>
                <a:grpSpLocks/>
              </p:cNvGrpSpPr>
              <p:nvPr/>
            </p:nvGrpSpPr>
            <p:grpSpPr bwMode="auto">
              <a:xfrm>
                <a:off x="96" y="754"/>
                <a:ext cx="5520" cy="3427"/>
                <a:chOff x="96" y="754"/>
                <a:chExt cx="5520" cy="3427"/>
              </a:xfrm>
            </p:grpSpPr>
            <p:grpSp>
              <p:nvGrpSpPr>
                <p:cNvPr id="5" name="Group 5"/>
                <p:cNvGrpSpPr>
                  <a:grpSpLocks/>
                </p:cNvGrpSpPr>
                <p:nvPr/>
              </p:nvGrpSpPr>
              <p:grpSpPr bwMode="auto">
                <a:xfrm>
                  <a:off x="192" y="1776"/>
                  <a:ext cx="5328" cy="2405"/>
                  <a:chOff x="192" y="2160"/>
                  <a:chExt cx="5328" cy="2064"/>
                </a:xfrm>
              </p:grpSpPr>
              <p:sp>
                <p:nvSpPr>
                  <p:cNvPr id="74816" name="Oval 6"/>
                  <p:cNvSpPr>
                    <a:spLocks noChangeArrowheads="1"/>
                  </p:cNvSpPr>
                  <p:nvPr/>
                </p:nvSpPr>
                <p:spPr bwMode="auto">
                  <a:xfrm>
                    <a:off x="192" y="2160"/>
                    <a:ext cx="5328" cy="2064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4817" name="Oval 7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2784"/>
                    <a:ext cx="3216" cy="1392"/>
                  </a:xfrm>
                  <a:prstGeom prst="ellipse">
                    <a:avLst/>
                  </a:prstGeom>
                  <a:solidFill>
                    <a:srgbClr val="0033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  <p:sp>
              <p:nvSpPr>
                <p:cNvPr id="74813" name="Rectangle 9"/>
                <p:cNvSpPr>
                  <a:spLocks noChangeArrowheads="1"/>
                </p:cNvSpPr>
                <p:nvPr/>
              </p:nvSpPr>
              <p:spPr bwMode="auto">
                <a:xfrm>
                  <a:off x="96" y="754"/>
                  <a:ext cx="5520" cy="6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r>
                    <a:rPr lang="en-US" sz="2000" b="1" dirty="0">
                      <a:solidFill>
                        <a:schemeClr val="tx2"/>
                      </a:solidFill>
                      <a:latin typeface="+mj-lt"/>
                    </a:rPr>
                    <a:t>6. Interaction (crosstalk) among various NRs</a:t>
                  </a:r>
                </a:p>
                <a:p>
                  <a:pPr lvl="1">
                    <a:buFont typeface="Arial" pitchFamily="34" charset="0"/>
                    <a:buChar char="•"/>
                  </a:pPr>
                  <a:r>
                    <a:rPr lang="en-GB" sz="1600" b="0" dirty="0">
                      <a:latin typeface="+mj-lt"/>
                    </a:rPr>
                    <a:t>“</a:t>
                  </a:r>
                  <a:r>
                    <a:rPr lang="en-GB" sz="1600" b="0" dirty="0" err="1">
                      <a:latin typeface="+mj-lt"/>
                    </a:rPr>
                    <a:t>antiestrogenicity</a:t>
                  </a:r>
                  <a:r>
                    <a:rPr lang="en-GB" sz="1600" b="0" dirty="0">
                      <a:latin typeface="+mj-lt"/>
                    </a:rPr>
                    <a:t>” of </a:t>
                  </a:r>
                  <a:r>
                    <a:rPr lang="en-GB" sz="1600" b="0" dirty="0" err="1">
                      <a:latin typeface="+mj-lt"/>
                    </a:rPr>
                    <a:t>AhR</a:t>
                  </a:r>
                  <a:r>
                    <a:rPr lang="en-GB" sz="1600" b="0" dirty="0">
                      <a:latin typeface="+mj-lt"/>
                    </a:rPr>
                    <a:t> </a:t>
                  </a:r>
                  <a:r>
                    <a:rPr lang="en-GB" sz="1600" b="0" dirty="0" err="1">
                      <a:latin typeface="+mj-lt"/>
                    </a:rPr>
                    <a:t>ligands</a:t>
                  </a:r>
                  <a:endParaRPr lang="en-GB" sz="1600" b="0" dirty="0">
                    <a:latin typeface="+mj-lt"/>
                  </a:endParaRPr>
                </a:p>
                <a:p>
                  <a:pPr lvl="1">
                    <a:buFont typeface="Arial" pitchFamily="34" charset="0"/>
                    <a:buChar char="•"/>
                  </a:pPr>
                  <a:r>
                    <a:rPr lang="en-US" sz="1600" b="0" dirty="0">
                      <a:latin typeface="+mj-lt"/>
                    </a:rPr>
                    <a:t>fast clearance of </a:t>
                  </a:r>
                  <a:r>
                    <a:rPr lang="en-US" sz="1600" b="0" dirty="0" err="1">
                      <a:latin typeface="+mj-lt"/>
                    </a:rPr>
                    <a:t>retinoids</a:t>
                  </a:r>
                  <a:r>
                    <a:rPr lang="en-US" sz="1600" b="0" dirty="0">
                      <a:latin typeface="+mj-lt"/>
                    </a:rPr>
                    <a:t> after </a:t>
                  </a:r>
                  <a:r>
                    <a:rPr lang="en-US" sz="1600" b="0" dirty="0" err="1">
                      <a:latin typeface="+mj-lt"/>
                    </a:rPr>
                    <a:t>AhR</a:t>
                  </a:r>
                  <a:r>
                    <a:rPr lang="en-US" sz="1600" b="0" dirty="0">
                      <a:latin typeface="+mj-lt"/>
                    </a:rPr>
                    <a:t> activation</a:t>
                  </a:r>
                </a:p>
                <a:p>
                  <a:pPr lvl="1">
                    <a:buFont typeface="Arial" pitchFamily="34" charset="0"/>
                    <a:buChar char="•"/>
                  </a:pPr>
                  <a:r>
                    <a:rPr lang="en-US" sz="1600" dirty="0" err="1">
                      <a:latin typeface="+mj-lt"/>
                    </a:rPr>
                    <a:t>Immunosuprresions</a:t>
                  </a:r>
                  <a:r>
                    <a:rPr lang="en-US" sz="1600" dirty="0">
                      <a:latin typeface="+mj-lt"/>
                    </a:rPr>
                    <a:t> after ER activations</a:t>
                  </a:r>
                  <a:endParaRPr lang="cs-CZ" sz="1600" b="0" dirty="0">
                    <a:latin typeface="+mj-lt"/>
                  </a:endParaRPr>
                </a:p>
              </p:txBody>
            </p:sp>
          </p:grpSp>
          <p:sp>
            <p:nvSpPr>
              <p:cNvPr id="74806" name="AutoShape 13"/>
              <p:cNvSpPr>
                <a:spLocks noChangeArrowheads="1"/>
              </p:cNvSpPr>
              <p:nvPr/>
            </p:nvSpPr>
            <p:spPr bwMode="auto">
              <a:xfrm rot="10800000">
                <a:off x="1008" y="2450"/>
                <a:ext cx="480" cy="240"/>
              </a:xfrm>
              <a:prstGeom prst="flowChartOnlineStorag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r>
                  <a:rPr lang="en-US" sz="2400" b="0">
                    <a:solidFill>
                      <a:schemeClr val="bg1"/>
                    </a:solidFill>
                    <a:latin typeface="Times New Roman" pitchFamily="18" charset="0"/>
                  </a:rPr>
                  <a:t>AhR</a:t>
                </a:r>
                <a:endParaRPr lang="cs-CZ" sz="2400" b="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4807" name="AutoShape 14"/>
              <p:cNvSpPr>
                <a:spLocks noChangeArrowheads="1"/>
              </p:cNvSpPr>
              <p:nvPr/>
            </p:nvSpPr>
            <p:spPr bwMode="auto">
              <a:xfrm rot="10800000">
                <a:off x="1872" y="2162"/>
                <a:ext cx="480" cy="240"/>
              </a:xfrm>
              <a:prstGeom prst="flowChartOnlineStorag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r>
                  <a:rPr lang="en-US" sz="2400" b="0">
                    <a:solidFill>
                      <a:schemeClr val="hlink"/>
                    </a:solidFill>
                    <a:latin typeface="Times New Roman" pitchFamily="18" charset="0"/>
                  </a:rPr>
                  <a:t>ER</a:t>
                </a:r>
                <a:endParaRPr lang="cs-CZ" sz="2400" b="0">
                  <a:solidFill>
                    <a:schemeClr val="hlin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4808" name="Oval 15"/>
              <p:cNvSpPr>
                <a:spLocks noChangeArrowheads="1"/>
              </p:cNvSpPr>
              <p:nvPr/>
            </p:nvSpPr>
            <p:spPr bwMode="auto">
              <a:xfrm>
                <a:off x="1200" y="2690"/>
                <a:ext cx="62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b="0">
                    <a:latin typeface="Times New Roman" pitchFamily="18" charset="0"/>
                  </a:rPr>
                  <a:t>hsp90</a:t>
                </a:r>
                <a:endParaRPr lang="cs-CZ" sz="2000" b="0">
                  <a:latin typeface="Times New Roman" pitchFamily="18" charset="0"/>
                </a:endParaRPr>
              </a:p>
            </p:txBody>
          </p:sp>
          <p:sp>
            <p:nvSpPr>
              <p:cNvPr id="74809" name="Oval 16"/>
              <p:cNvSpPr>
                <a:spLocks noChangeArrowheads="1"/>
              </p:cNvSpPr>
              <p:nvPr/>
            </p:nvSpPr>
            <p:spPr bwMode="auto">
              <a:xfrm>
                <a:off x="1200" y="2834"/>
                <a:ext cx="62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b="0">
                    <a:latin typeface="Times New Roman" pitchFamily="18" charset="0"/>
                  </a:rPr>
                  <a:t>hsp90</a:t>
                </a:r>
                <a:endParaRPr lang="cs-CZ" sz="2000" b="0">
                  <a:latin typeface="Times New Roman" pitchFamily="18" charset="0"/>
                </a:endParaRPr>
              </a:p>
            </p:txBody>
          </p:sp>
          <p:sp>
            <p:nvSpPr>
              <p:cNvPr id="74810" name="Oval 17"/>
              <p:cNvSpPr>
                <a:spLocks noChangeArrowheads="1"/>
              </p:cNvSpPr>
              <p:nvPr/>
            </p:nvSpPr>
            <p:spPr bwMode="auto">
              <a:xfrm>
                <a:off x="1440" y="2498"/>
                <a:ext cx="240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b="0">
                    <a:latin typeface="Times New Roman" pitchFamily="18" charset="0"/>
                  </a:rPr>
                  <a:t>P</a:t>
                </a:r>
                <a:endParaRPr lang="cs-CZ" sz="2400" b="0">
                  <a:latin typeface="Times New Roman" pitchFamily="18" charset="0"/>
                </a:endParaRPr>
              </a:p>
            </p:txBody>
          </p:sp>
          <p:sp>
            <p:nvSpPr>
              <p:cNvPr id="74811" name="AutoShape 18"/>
              <p:cNvSpPr>
                <a:spLocks noChangeArrowheads="1"/>
              </p:cNvSpPr>
              <p:nvPr/>
            </p:nvSpPr>
            <p:spPr bwMode="auto">
              <a:xfrm>
                <a:off x="3024" y="1920"/>
                <a:ext cx="576" cy="240"/>
              </a:xfrm>
              <a:prstGeom prst="flowChartOnlineStorag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b="0">
                    <a:latin typeface="Times New Roman" pitchFamily="18" charset="0"/>
                  </a:rPr>
                  <a:t>RAR</a:t>
                </a:r>
                <a:endParaRPr lang="cs-CZ" sz="2400" b="0">
                  <a:latin typeface="Times New Roman" pitchFamily="18" charset="0"/>
                </a:endParaRPr>
              </a:p>
            </p:txBody>
          </p:sp>
        </p:grpSp>
        <p:grpSp>
          <p:nvGrpSpPr>
            <p:cNvPr id="6" name="Group 19"/>
            <p:cNvGrpSpPr>
              <a:grpSpLocks/>
            </p:cNvGrpSpPr>
            <p:nvPr/>
          </p:nvGrpSpPr>
          <p:grpSpPr bwMode="auto">
            <a:xfrm rot="1800000">
              <a:off x="3600" y="3461"/>
              <a:ext cx="488" cy="816"/>
              <a:chOff x="3696" y="3312"/>
              <a:chExt cx="488" cy="816"/>
            </a:xfrm>
          </p:grpSpPr>
          <p:grpSp>
            <p:nvGrpSpPr>
              <p:cNvPr id="7" name="Group 20"/>
              <p:cNvGrpSpPr>
                <a:grpSpLocks/>
              </p:cNvGrpSpPr>
              <p:nvPr/>
            </p:nvGrpSpPr>
            <p:grpSpPr bwMode="auto">
              <a:xfrm rot="1500000">
                <a:off x="3696" y="3504"/>
                <a:ext cx="296" cy="624"/>
                <a:chOff x="1248" y="3120"/>
                <a:chExt cx="296" cy="624"/>
              </a:xfrm>
            </p:grpSpPr>
            <p:sp>
              <p:nvSpPr>
                <p:cNvPr id="74803" name="Freeform 21"/>
                <p:cNvSpPr>
                  <a:spLocks/>
                </p:cNvSpPr>
                <p:nvPr/>
              </p:nvSpPr>
              <p:spPr bwMode="auto">
                <a:xfrm>
                  <a:off x="1296" y="3120"/>
                  <a:ext cx="248" cy="576"/>
                </a:xfrm>
                <a:custGeom>
                  <a:avLst/>
                  <a:gdLst>
                    <a:gd name="T0" fmla="*/ 0 w 248"/>
                    <a:gd name="T1" fmla="*/ 576 h 576"/>
                    <a:gd name="T2" fmla="*/ 144 w 248"/>
                    <a:gd name="T3" fmla="*/ 528 h 576"/>
                    <a:gd name="T4" fmla="*/ 144 w 248"/>
                    <a:gd name="T5" fmla="*/ 336 h 576"/>
                    <a:gd name="T6" fmla="*/ 240 w 248"/>
                    <a:gd name="T7" fmla="*/ 240 h 576"/>
                    <a:gd name="T8" fmla="*/ 192 w 248"/>
                    <a:gd name="T9" fmla="*/ 0 h 57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8"/>
                    <a:gd name="T16" fmla="*/ 0 h 576"/>
                    <a:gd name="T17" fmla="*/ 248 w 248"/>
                    <a:gd name="T18" fmla="*/ 576 h 57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8" h="576">
                      <a:moveTo>
                        <a:pt x="0" y="576"/>
                      </a:moveTo>
                      <a:cubicBezTo>
                        <a:pt x="60" y="572"/>
                        <a:pt x="120" y="568"/>
                        <a:pt x="144" y="528"/>
                      </a:cubicBezTo>
                      <a:cubicBezTo>
                        <a:pt x="168" y="488"/>
                        <a:pt x="128" y="384"/>
                        <a:pt x="144" y="336"/>
                      </a:cubicBezTo>
                      <a:cubicBezTo>
                        <a:pt x="160" y="288"/>
                        <a:pt x="232" y="296"/>
                        <a:pt x="240" y="240"/>
                      </a:cubicBezTo>
                      <a:cubicBezTo>
                        <a:pt x="248" y="184"/>
                        <a:pt x="200" y="40"/>
                        <a:pt x="19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4804" name="Freeform 22"/>
                <p:cNvSpPr>
                  <a:spLocks/>
                </p:cNvSpPr>
                <p:nvPr/>
              </p:nvSpPr>
              <p:spPr bwMode="auto">
                <a:xfrm>
                  <a:off x="1248" y="3168"/>
                  <a:ext cx="248" cy="576"/>
                </a:xfrm>
                <a:custGeom>
                  <a:avLst/>
                  <a:gdLst>
                    <a:gd name="T0" fmla="*/ 0 w 248"/>
                    <a:gd name="T1" fmla="*/ 576 h 576"/>
                    <a:gd name="T2" fmla="*/ 144 w 248"/>
                    <a:gd name="T3" fmla="*/ 528 h 576"/>
                    <a:gd name="T4" fmla="*/ 144 w 248"/>
                    <a:gd name="T5" fmla="*/ 336 h 576"/>
                    <a:gd name="T6" fmla="*/ 240 w 248"/>
                    <a:gd name="T7" fmla="*/ 240 h 576"/>
                    <a:gd name="T8" fmla="*/ 192 w 248"/>
                    <a:gd name="T9" fmla="*/ 0 h 57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8"/>
                    <a:gd name="T16" fmla="*/ 0 h 576"/>
                    <a:gd name="T17" fmla="*/ 248 w 248"/>
                    <a:gd name="T18" fmla="*/ 576 h 57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8" h="576">
                      <a:moveTo>
                        <a:pt x="0" y="576"/>
                      </a:moveTo>
                      <a:cubicBezTo>
                        <a:pt x="60" y="572"/>
                        <a:pt x="120" y="568"/>
                        <a:pt x="144" y="528"/>
                      </a:cubicBezTo>
                      <a:cubicBezTo>
                        <a:pt x="168" y="488"/>
                        <a:pt x="128" y="384"/>
                        <a:pt x="144" y="336"/>
                      </a:cubicBezTo>
                      <a:cubicBezTo>
                        <a:pt x="160" y="288"/>
                        <a:pt x="232" y="296"/>
                        <a:pt x="240" y="240"/>
                      </a:cubicBezTo>
                      <a:cubicBezTo>
                        <a:pt x="248" y="184"/>
                        <a:pt x="200" y="40"/>
                        <a:pt x="19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8" name="Group 23"/>
              <p:cNvGrpSpPr>
                <a:grpSpLocks/>
              </p:cNvGrpSpPr>
              <p:nvPr/>
            </p:nvGrpSpPr>
            <p:grpSpPr bwMode="auto">
              <a:xfrm rot="1500000">
                <a:off x="3888" y="3312"/>
                <a:ext cx="296" cy="624"/>
                <a:chOff x="1248" y="3120"/>
                <a:chExt cx="296" cy="624"/>
              </a:xfrm>
            </p:grpSpPr>
            <p:sp>
              <p:nvSpPr>
                <p:cNvPr id="74801" name="Freeform 24"/>
                <p:cNvSpPr>
                  <a:spLocks/>
                </p:cNvSpPr>
                <p:nvPr/>
              </p:nvSpPr>
              <p:spPr bwMode="auto">
                <a:xfrm>
                  <a:off x="1296" y="3120"/>
                  <a:ext cx="248" cy="576"/>
                </a:xfrm>
                <a:custGeom>
                  <a:avLst/>
                  <a:gdLst>
                    <a:gd name="T0" fmla="*/ 0 w 248"/>
                    <a:gd name="T1" fmla="*/ 576 h 576"/>
                    <a:gd name="T2" fmla="*/ 144 w 248"/>
                    <a:gd name="T3" fmla="*/ 528 h 576"/>
                    <a:gd name="T4" fmla="*/ 144 w 248"/>
                    <a:gd name="T5" fmla="*/ 336 h 576"/>
                    <a:gd name="T6" fmla="*/ 240 w 248"/>
                    <a:gd name="T7" fmla="*/ 240 h 576"/>
                    <a:gd name="T8" fmla="*/ 192 w 248"/>
                    <a:gd name="T9" fmla="*/ 0 h 57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8"/>
                    <a:gd name="T16" fmla="*/ 0 h 576"/>
                    <a:gd name="T17" fmla="*/ 248 w 248"/>
                    <a:gd name="T18" fmla="*/ 576 h 57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8" h="576">
                      <a:moveTo>
                        <a:pt x="0" y="576"/>
                      </a:moveTo>
                      <a:cubicBezTo>
                        <a:pt x="60" y="572"/>
                        <a:pt x="120" y="568"/>
                        <a:pt x="144" y="528"/>
                      </a:cubicBezTo>
                      <a:cubicBezTo>
                        <a:pt x="168" y="488"/>
                        <a:pt x="128" y="384"/>
                        <a:pt x="144" y="336"/>
                      </a:cubicBezTo>
                      <a:cubicBezTo>
                        <a:pt x="160" y="288"/>
                        <a:pt x="232" y="296"/>
                        <a:pt x="240" y="240"/>
                      </a:cubicBezTo>
                      <a:cubicBezTo>
                        <a:pt x="248" y="184"/>
                        <a:pt x="200" y="40"/>
                        <a:pt x="19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4802" name="Freeform 25"/>
                <p:cNvSpPr>
                  <a:spLocks/>
                </p:cNvSpPr>
                <p:nvPr/>
              </p:nvSpPr>
              <p:spPr bwMode="auto">
                <a:xfrm>
                  <a:off x="1248" y="3168"/>
                  <a:ext cx="248" cy="576"/>
                </a:xfrm>
                <a:custGeom>
                  <a:avLst/>
                  <a:gdLst>
                    <a:gd name="T0" fmla="*/ 0 w 248"/>
                    <a:gd name="T1" fmla="*/ 576 h 576"/>
                    <a:gd name="T2" fmla="*/ 144 w 248"/>
                    <a:gd name="T3" fmla="*/ 528 h 576"/>
                    <a:gd name="T4" fmla="*/ 144 w 248"/>
                    <a:gd name="T5" fmla="*/ 336 h 576"/>
                    <a:gd name="T6" fmla="*/ 240 w 248"/>
                    <a:gd name="T7" fmla="*/ 240 h 576"/>
                    <a:gd name="T8" fmla="*/ 192 w 248"/>
                    <a:gd name="T9" fmla="*/ 0 h 57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8"/>
                    <a:gd name="T16" fmla="*/ 0 h 576"/>
                    <a:gd name="T17" fmla="*/ 248 w 248"/>
                    <a:gd name="T18" fmla="*/ 576 h 57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8" h="576">
                      <a:moveTo>
                        <a:pt x="0" y="576"/>
                      </a:moveTo>
                      <a:cubicBezTo>
                        <a:pt x="60" y="572"/>
                        <a:pt x="120" y="568"/>
                        <a:pt x="144" y="528"/>
                      </a:cubicBezTo>
                      <a:cubicBezTo>
                        <a:pt x="168" y="488"/>
                        <a:pt x="128" y="384"/>
                        <a:pt x="144" y="336"/>
                      </a:cubicBezTo>
                      <a:cubicBezTo>
                        <a:pt x="160" y="288"/>
                        <a:pt x="232" y="296"/>
                        <a:pt x="240" y="240"/>
                      </a:cubicBezTo>
                      <a:cubicBezTo>
                        <a:pt x="248" y="184"/>
                        <a:pt x="200" y="40"/>
                        <a:pt x="19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9" name="Group 26"/>
            <p:cNvGrpSpPr>
              <a:grpSpLocks/>
            </p:cNvGrpSpPr>
            <p:nvPr/>
          </p:nvGrpSpPr>
          <p:grpSpPr bwMode="auto">
            <a:xfrm>
              <a:off x="3880" y="3541"/>
              <a:ext cx="887" cy="367"/>
              <a:chOff x="3880" y="3584"/>
              <a:chExt cx="887" cy="367"/>
            </a:xfrm>
          </p:grpSpPr>
          <p:grpSp>
            <p:nvGrpSpPr>
              <p:cNvPr id="10" name="Group 27"/>
              <p:cNvGrpSpPr>
                <a:grpSpLocks/>
              </p:cNvGrpSpPr>
              <p:nvPr/>
            </p:nvGrpSpPr>
            <p:grpSpPr bwMode="auto">
              <a:xfrm rot="3300000">
                <a:off x="4044" y="3491"/>
                <a:ext cx="296" cy="624"/>
                <a:chOff x="1248" y="3120"/>
                <a:chExt cx="296" cy="624"/>
              </a:xfrm>
            </p:grpSpPr>
            <p:sp>
              <p:nvSpPr>
                <p:cNvPr id="74797" name="Freeform 28"/>
                <p:cNvSpPr>
                  <a:spLocks/>
                </p:cNvSpPr>
                <p:nvPr/>
              </p:nvSpPr>
              <p:spPr bwMode="auto">
                <a:xfrm>
                  <a:off x="1296" y="3120"/>
                  <a:ext cx="248" cy="576"/>
                </a:xfrm>
                <a:custGeom>
                  <a:avLst/>
                  <a:gdLst>
                    <a:gd name="T0" fmla="*/ 0 w 248"/>
                    <a:gd name="T1" fmla="*/ 576 h 576"/>
                    <a:gd name="T2" fmla="*/ 144 w 248"/>
                    <a:gd name="T3" fmla="*/ 528 h 576"/>
                    <a:gd name="T4" fmla="*/ 144 w 248"/>
                    <a:gd name="T5" fmla="*/ 336 h 576"/>
                    <a:gd name="T6" fmla="*/ 240 w 248"/>
                    <a:gd name="T7" fmla="*/ 240 h 576"/>
                    <a:gd name="T8" fmla="*/ 192 w 248"/>
                    <a:gd name="T9" fmla="*/ 0 h 57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8"/>
                    <a:gd name="T16" fmla="*/ 0 h 576"/>
                    <a:gd name="T17" fmla="*/ 248 w 248"/>
                    <a:gd name="T18" fmla="*/ 576 h 57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8" h="576">
                      <a:moveTo>
                        <a:pt x="0" y="576"/>
                      </a:moveTo>
                      <a:cubicBezTo>
                        <a:pt x="60" y="572"/>
                        <a:pt x="120" y="568"/>
                        <a:pt x="144" y="528"/>
                      </a:cubicBezTo>
                      <a:cubicBezTo>
                        <a:pt x="168" y="488"/>
                        <a:pt x="128" y="384"/>
                        <a:pt x="144" y="336"/>
                      </a:cubicBezTo>
                      <a:cubicBezTo>
                        <a:pt x="160" y="288"/>
                        <a:pt x="232" y="296"/>
                        <a:pt x="240" y="240"/>
                      </a:cubicBezTo>
                      <a:cubicBezTo>
                        <a:pt x="248" y="184"/>
                        <a:pt x="200" y="40"/>
                        <a:pt x="19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4798" name="Freeform 29"/>
                <p:cNvSpPr>
                  <a:spLocks/>
                </p:cNvSpPr>
                <p:nvPr/>
              </p:nvSpPr>
              <p:spPr bwMode="auto">
                <a:xfrm>
                  <a:off x="1248" y="3168"/>
                  <a:ext cx="248" cy="576"/>
                </a:xfrm>
                <a:custGeom>
                  <a:avLst/>
                  <a:gdLst>
                    <a:gd name="T0" fmla="*/ 0 w 248"/>
                    <a:gd name="T1" fmla="*/ 576 h 576"/>
                    <a:gd name="T2" fmla="*/ 144 w 248"/>
                    <a:gd name="T3" fmla="*/ 528 h 576"/>
                    <a:gd name="T4" fmla="*/ 144 w 248"/>
                    <a:gd name="T5" fmla="*/ 336 h 576"/>
                    <a:gd name="T6" fmla="*/ 240 w 248"/>
                    <a:gd name="T7" fmla="*/ 240 h 576"/>
                    <a:gd name="T8" fmla="*/ 192 w 248"/>
                    <a:gd name="T9" fmla="*/ 0 h 57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8"/>
                    <a:gd name="T16" fmla="*/ 0 h 576"/>
                    <a:gd name="T17" fmla="*/ 248 w 248"/>
                    <a:gd name="T18" fmla="*/ 576 h 57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8" h="576">
                      <a:moveTo>
                        <a:pt x="0" y="576"/>
                      </a:moveTo>
                      <a:cubicBezTo>
                        <a:pt x="60" y="572"/>
                        <a:pt x="120" y="568"/>
                        <a:pt x="144" y="528"/>
                      </a:cubicBezTo>
                      <a:cubicBezTo>
                        <a:pt x="168" y="488"/>
                        <a:pt x="128" y="384"/>
                        <a:pt x="144" y="336"/>
                      </a:cubicBezTo>
                      <a:cubicBezTo>
                        <a:pt x="160" y="288"/>
                        <a:pt x="232" y="296"/>
                        <a:pt x="240" y="240"/>
                      </a:cubicBezTo>
                      <a:cubicBezTo>
                        <a:pt x="248" y="184"/>
                        <a:pt x="200" y="40"/>
                        <a:pt x="19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1" name="Group 30"/>
              <p:cNvGrpSpPr>
                <a:grpSpLocks/>
              </p:cNvGrpSpPr>
              <p:nvPr/>
            </p:nvGrpSpPr>
            <p:grpSpPr bwMode="auto">
              <a:xfrm rot="3300000">
                <a:off x="4307" y="3420"/>
                <a:ext cx="296" cy="624"/>
                <a:chOff x="1248" y="3120"/>
                <a:chExt cx="296" cy="624"/>
              </a:xfrm>
            </p:grpSpPr>
            <p:sp>
              <p:nvSpPr>
                <p:cNvPr id="74795" name="Freeform 31"/>
                <p:cNvSpPr>
                  <a:spLocks/>
                </p:cNvSpPr>
                <p:nvPr/>
              </p:nvSpPr>
              <p:spPr bwMode="auto">
                <a:xfrm>
                  <a:off x="1296" y="3120"/>
                  <a:ext cx="248" cy="576"/>
                </a:xfrm>
                <a:custGeom>
                  <a:avLst/>
                  <a:gdLst>
                    <a:gd name="T0" fmla="*/ 0 w 248"/>
                    <a:gd name="T1" fmla="*/ 576 h 576"/>
                    <a:gd name="T2" fmla="*/ 144 w 248"/>
                    <a:gd name="T3" fmla="*/ 528 h 576"/>
                    <a:gd name="T4" fmla="*/ 144 w 248"/>
                    <a:gd name="T5" fmla="*/ 336 h 576"/>
                    <a:gd name="T6" fmla="*/ 240 w 248"/>
                    <a:gd name="T7" fmla="*/ 240 h 576"/>
                    <a:gd name="T8" fmla="*/ 192 w 248"/>
                    <a:gd name="T9" fmla="*/ 0 h 57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8"/>
                    <a:gd name="T16" fmla="*/ 0 h 576"/>
                    <a:gd name="T17" fmla="*/ 248 w 248"/>
                    <a:gd name="T18" fmla="*/ 576 h 57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8" h="576">
                      <a:moveTo>
                        <a:pt x="0" y="576"/>
                      </a:moveTo>
                      <a:cubicBezTo>
                        <a:pt x="60" y="572"/>
                        <a:pt x="120" y="568"/>
                        <a:pt x="144" y="528"/>
                      </a:cubicBezTo>
                      <a:cubicBezTo>
                        <a:pt x="168" y="488"/>
                        <a:pt x="128" y="384"/>
                        <a:pt x="144" y="336"/>
                      </a:cubicBezTo>
                      <a:cubicBezTo>
                        <a:pt x="160" y="288"/>
                        <a:pt x="232" y="296"/>
                        <a:pt x="240" y="240"/>
                      </a:cubicBezTo>
                      <a:cubicBezTo>
                        <a:pt x="248" y="184"/>
                        <a:pt x="200" y="40"/>
                        <a:pt x="19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4796" name="Freeform 32"/>
                <p:cNvSpPr>
                  <a:spLocks/>
                </p:cNvSpPr>
                <p:nvPr/>
              </p:nvSpPr>
              <p:spPr bwMode="auto">
                <a:xfrm>
                  <a:off x="1248" y="3168"/>
                  <a:ext cx="248" cy="576"/>
                </a:xfrm>
                <a:custGeom>
                  <a:avLst/>
                  <a:gdLst>
                    <a:gd name="T0" fmla="*/ 0 w 248"/>
                    <a:gd name="T1" fmla="*/ 576 h 576"/>
                    <a:gd name="T2" fmla="*/ 144 w 248"/>
                    <a:gd name="T3" fmla="*/ 528 h 576"/>
                    <a:gd name="T4" fmla="*/ 144 w 248"/>
                    <a:gd name="T5" fmla="*/ 336 h 576"/>
                    <a:gd name="T6" fmla="*/ 240 w 248"/>
                    <a:gd name="T7" fmla="*/ 240 h 576"/>
                    <a:gd name="T8" fmla="*/ 192 w 248"/>
                    <a:gd name="T9" fmla="*/ 0 h 57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8"/>
                    <a:gd name="T16" fmla="*/ 0 h 576"/>
                    <a:gd name="T17" fmla="*/ 248 w 248"/>
                    <a:gd name="T18" fmla="*/ 576 h 57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8" h="576">
                      <a:moveTo>
                        <a:pt x="0" y="576"/>
                      </a:moveTo>
                      <a:cubicBezTo>
                        <a:pt x="60" y="572"/>
                        <a:pt x="120" y="568"/>
                        <a:pt x="144" y="528"/>
                      </a:cubicBezTo>
                      <a:cubicBezTo>
                        <a:pt x="168" y="488"/>
                        <a:pt x="128" y="384"/>
                        <a:pt x="144" y="336"/>
                      </a:cubicBezTo>
                      <a:cubicBezTo>
                        <a:pt x="160" y="288"/>
                        <a:pt x="232" y="296"/>
                        <a:pt x="240" y="240"/>
                      </a:cubicBezTo>
                      <a:cubicBezTo>
                        <a:pt x="248" y="184"/>
                        <a:pt x="200" y="40"/>
                        <a:pt x="19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</p:grpSp>
      <p:grpSp>
        <p:nvGrpSpPr>
          <p:cNvPr id="12" name="Group 33"/>
          <p:cNvGrpSpPr>
            <a:grpSpLocks/>
          </p:cNvGrpSpPr>
          <p:nvPr/>
        </p:nvGrpSpPr>
        <p:grpSpPr bwMode="auto">
          <a:xfrm>
            <a:off x="1066800" y="3581400"/>
            <a:ext cx="6253163" cy="1982788"/>
            <a:chOff x="672" y="2256"/>
            <a:chExt cx="3939" cy="1249"/>
          </a:xfrm>
        </p:grpSpPr>
        <p:grpSp>
          <p:nvGrpSpPr>
            <p:cNvPr id="13" name="Group 34"/>
            <p:cNvGrpSpPr>
              <a:grpSpLocks/>
            </p:cNvGrpSpPr>
            <p:nvPr/>
          </p:nvGrpSpPr>
          <p:grpSpPr bwMode="auto">
            <a:xfrm>
              <a:off x="1728" y="3216"/>
              <a:ext cx="858" cy="289"/>
              <a:chOff x="2214" y="3648"/>
              <a:chExt cx="858" cy="289"/>
            </a:xfrm>
          </p:grpSpPr>
          <p:sp>
            <p:nvSpPr>
              <p:cNvPr id="74788" name="AutoShape 35"/>
              <p:cNvSpPr>
                <a:spLocks noChangeArrowheads="1"/>
              </p:cNvSpPr>
              <p:nvPr/>
            </p:nvSpPr>
            <p:spPr bwMode="auto">
              <a:xfrm rot="10800000">
                <a:off x="2592" y="3696"/>
                <a:ext cx="480" cy="240"/>
              </a:xfrm>
              <a:prstGeom prst="flowChartOnlineStorag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r>
                  <a:rPr lang="en-US" sz="2400" b="0">
                    <a:solidFill>
                      <a:schemeClr val="bg1"/>
                    </a:solidFill>
                    <a:latin typeface="Times New Roman" pitchFamily="18" charset="0"/>
                  </a:rPr>
                  <a:t>AhR</a:t>
                </a:r>
                <a:endParaRPr lang="cs-CZ" sz="2400" b="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pic>
            <p:nvPicPr>
              <p:cNvPr id="74789" name="Picture 3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50000"/>
              <a:stretch>
                <a:fillRect/>
              </a:stretch>
            </p:blipFill>
            <p:spPr bwMode="auto">
              <a:xfrm>
                <a:off x="2214" y="3648"/>
                <a:ext cx="474" cy="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74773" name="Line 37"/>
            <p:cNvSpPr>
              <a:spLocks noChangeShapeType="1"/>
            </p:cNvSpPr>
            <p:nvPr/>
          </p:nvSpPr>
          <p:spPr bwMode="auto">
            <a:xfrm>
              <a:off x="1632" y="3024"/>
              <a:ext cx="33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774" name="Oval 38"/>
            <p:cNvSpPr>
              <a:spLocks noChangeArrowheads="1"/>
            </p:cNvSpPr>
            <p:nvPr/>
          </p:nvSpPr>
          <p:spPr bwMode="auto">
            <a:xfrm>
              <a:off x="864" y="3313"/>
              <a:ext cx="432" cy="9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0">
                  <a:latin typeface="Times New Roman" pitchFamily="18" charset="0"/>
                </a:rPr>
                <a:t>hsp90</a:t>
              </a:r>
              <a:endParaRPr lang="cs-CZ" sz="1200" b="0">
                <a:latin typeface="Times New Roman" pitchFamily="18" charset="0"/>
              </a:endParaRPr>
            </a:p>
          </p:txBody>
        </p:sp>
        <p:sp>
          <p:nvSpPr>
            <p:cNvPr id="74775" name="Oval 39"/>
            <p:cNvSpPr>
              <a:spLocks noChangeArrowheads="1"/>
            </p:cNvSpPr>
            <p:nvPr/>
          </p:nvSpPr>
          <p:spPr bwMode="auto">
            <a:xfrm>
              <a:off x="960" y="3408"/>
              <a:ext cx="432" cy="9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0">
                  <a:latin typeface="Times New Roman" pitchFamily="18" charset="0"/>
                </a:rPr>
                <a:t>hsp90</a:t>
              </a:r>
              <a:endParaRPr lang="cs-CZ" sz="1200" b="0">
                <a:latin typeface="Times New Roman" pitchFamily="18" charset="0"/>
              </a:endParaRPr>
            </a:p>
          </p:txBody>
        </p:sp>
        <p:sp>
          <p:nvSpPr>
            <p:cNvPr id="74776" name="Oval 40"/>
            <p:cNvSpPr>
              <a:spLocks noChangeArrowheads="1"/>
            </p:cNvSpPr>
            <p:nvPr/>
          </p:nvSpPr>
          <p:spPr bwMode="auto">
            <a:xfrm>
              <a:off x="672" y="3209"/>
              <a:ext cx="166" cy="11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0">
                  <a:latin typeface="Times New Roman" pitchFamily="18" charset="0"/>
                </a:rPr>
                <a:t>P</a:t>
              </a:r>
              <a:endParaRPr lang="cs-CZ" sz="1200" b="0">
                <a:latin typeface="Times New Roman" pitchFamily="18" charset="0"/>
              </a:endParaRPr>
            </a:p>
          </p:txBody>
        </p:sp>
        <p:sp>
          <p:nvSpPr>
            <p:cNvPr id="74777" name="Line 41"/>
            <p:cNvSpPr>
              <a:spLocks noChangeShapeType="1"/>
            </p:cNvSpPr>
            <p:nvPr/>
          </p:nvSpPr>
          <p:spPr bwMode="auto">
            <a:xfrm>
              <a:off x="1152" y="297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778" name="Line 42"/>
            <p:cNvSpPr>
              <a:spLocks noChangeShapeType="1"/>
            </p:cNvSpPr>
            <p:nvPr/>
          </p:nvSpPr>
          <p:spPr bwMode="auto">
            <a:xfrm>
              <a:off x="2256" y="2448"/>
              <a:ext cx="28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4" name="Group 43"/>
            <p:cNvGrpSpPr>
              <a:grpSpLocks/>
            </p:cNvGrpSpPr>
            <p:nvPr/>
          </p:nvGrpSpPr>
          <p:grpSpPr bwMode="auto">
            <a:xfrm>
              <a:off x="2256" y="2640"/>
              <a:ext cx="768" cy="433"/>
              <a:chOff x="2448" y="2784"/>
              <a:chExt cx="768" cy="433"/>
            </a:xfrm>
          </p:grpSpPr>
          <p:sp>
            <p:nvSpPr>
              <p:cNvPr id="74785" name="AutoShape 44"/>
              <p:cNvSpPr>
                <a:spLocks noChangeArrowheads="1"/>
              </p:cNvSpPr>
              <p:nvPr/>
            </p:nvSpPr>
            <p:spPr bwMode="auto">
              <a:xfrm rot="10800000">
                <a:off x="2736" y="2976"/>
                <a:ext cx="480" cy="240"/>
              </a:xfrm>
              <a:prstGeom prst="flowChartOnlineStorag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r>
                  <a:rPr lang="en-US" sz="2400" b="0">
                    <a:solidFill>
                      <a:schemeClr val="hlink"/>
                    </a:solidFill>
                    <a:latin typeface="Times New Roman" pitchFamily="18" charset="0"/>
                  </a:rPr>
                  <a:t>ER</a:t>
                </a:r>
                <a:endParaRPr lang="cs-CZ" sz="2400" b="0">
                  <a:solidFill>
                    <a:schemeClr val="hlink"/>
                  </a:solidFill>
                  <a:latin typeface="Times New Roman" pitchFamily="18" charset="0"/>
                </a:endParaRPr>
              </a:p>
            </p:txBody>
          </p:sp>
          <p:pic>
            <p:nvPicPr>
              <p:cNvPr id="74786" name="Picture 4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t="50000"/>
              <a:stretch>
                <a:fillRect/>
              </a:stretch>
            </p:blipFill>
            <p:spPr bwMode="auto">
              <a:xfrm>
                <a:off x="2448" y="2928"/>
                <a:ext cx="474" cy="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4787" name="Oval 46"/>
              <p:cNvSpPr>
                <a:spLocks noChangeArrowheads="1"/>
              </p:cNvSpPr>
              <p:nvPr/>
            </p:nvSpPr>
            <p:spPr bwMode="auto">
              <a:xfrm>
                <a:off x="2784" y="2784"/>
                <a:ext cx="240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b="0">
                    <a:latin typeface="Times New Roman" pitchFamily="18" charset="0"/>
                  </a:rPr>
                  <a:t>P</a:t>
                </a:r>
                <a:endParaRPr lang="cs-CZ" sz="2400" b="0">
                  <a:latin typeface="Times New Roman" pitchFamily="18" charset="0"/>
                </a:endParaRPr>
              </a:p>
            </p:txBody>
          </p:sp>
        </p:grpSp>
        <p:grpSp>
          <p:nvGrpSpPr>
            <p:cNvPr id="15" name="Group 47"/>
            <p:cNvGrpSpPr>
              <a:grpSpLocks/>
            </p:cNvGrpSpPr>
            <p:nvPr/>
          </p:nvGrpSpPr>
          <p:grpSpPr bwMode="auto">
            <a:xfrm>
              <a:off x="3552" y="2592"/>
              <a:ext cx="1059" cy="739"/>
              <a:chOff x="3264" y="2880"/>
              <a:chExt cx="1059" cy="739"/>
            </a:xfrm>
          </p:grpSpPr>
          <p:sp>
            <p:nvSpPr>
              <p:cNvPr id="74782" name="AutoShape 48"/>
              <p:cNvSpPr>
                <a:spLocks noChangeArrowheads="1"/>
              </p:cNvSpPr>
              <p:nvPr/>
            </p:nvSpPr>
            <p:spPr bwMode="auto">
              <a:xfrm>
                <a:off x="3264" y="3072"/>
                <a:ext cx="576" cy="240"/>
              </a:xfrm>
              <a:prstGeom prst="flowChartOnlineStorag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b="0">
                    <a:latin typeface="Times New Roman" pitchFamily="18" charset="0"/>
                  </a:rPr>
                  <a:t>RAR</a:t>
                </a:r>
                <a:endParaRPr lang="cs-CZ" sz="2400" b="0">
                  <a:latin typeface="Times New Roman" pitchFamily="18" charset="0"/>
                </a:endParaRPr>
              </a:p>
            </p:txBody>
          </p:sp>
          <p:pic>
            <p:nvPicPr>
              <p:cNvPr id="74783" name="Picture 49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363" y="3310"/>
                <a:ext cx="960" cy="3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4784" name="Oval 50"/>
              <p:cNvSpPr>
                <a:spLocks noChangeArrowheads="1"/>
              </p:cNvSpPr>
              <p:nvPr/>
            </p:nvSpPr>
            <p:spPr bwMode="auto">
              <a:xfrm>
                <a:off x="3312" y="2880"/>
                <a:ext cx="240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b="0">
                    <a:latin typeface="Times New Roman" pitchFamily="18" charset="0"/>
                  </a:rPr>
                  <a:t>P</a:t>
                </a:r>
                <a:endParaRPr lang="cs-CZ" sz="2400" b="0">
                  <a:latin typeface="Times New Roman" pitchFamily="18" charset="0"/>
                </a:endParaRPr>
              </a:p>
            </p:txBody>
          </p:sp>
        </p:grpSp>
        <p:sp>
          <p:nvSpPr>
            <p:cNvPr id="74781" name="Line 51"/>
            <p:cNvSpPr>
              <a:spLocks noChangeShapeType="1"/>
            </p:cNvSpPr>
            <p:nvPr/>
          </p:nvSpPr>
          <p:spPr bwMode="auto">
            <a:xfrm>
              <a:off x="3552" y="2256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6" name="Group 52"/>
          <p:cNvGrpSpPr>
            <a:grpSpLocks/>
          </p:cNvGrpSpPr>
          <p:nvPr/>
        </p:nvGrpSpPr>
        <p:grpSpPr bwMode="auto">
          <a:xfrm>
            <a:off x="609600" y="2590800"/>
            <a:ext cx="6324600" cy="1905000"/>
            <a:chOff x="630" y="2112"/>
            <a:chExt cx="3882" cy="1200"/>
          </a:xfrm>
        </p:grpSpPr>
        <p:grpSp>
          <p:nvGrpSpPr>
            <p:cNvPr id="17" name="Group 53"/>
            <p:cNvGrpSpPr>
              <a:grpSpLocks/>
            </p:cNvGrpSpPr>
            <p:nvPr/>
          </p:nvGrpSpPr>
          <p:grpSpPr bwMode="auto">
            <a:xfrm>
              <a:off x="630" y="2112"/>
              <a:ext cx="3882" cy="1200"/>
              <a:chOff x="630" y="2112"/>
              <a:chExt cx="3882" cy="1200"/>
            </a:xfrm>
          </p:grpSpPr>
          <p:pic>
            <p:nvPicPr>
              <p:cNvPr id="74767" name="Picture 54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t="50000"/>
              <a:stretch>
                <a:fillRect/>
              </a:stretch>
            </p:blipFill>
            <p:spPr bwMode="auto">
              <a:xfrm>
                <a:off x="630" y="3023"/>
                <a:ext cx="474" cy="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4768" name="Picture 55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632" y="2352"/>
                <a:ext cx="604" cy="4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4769" name="Picture 56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t="50000"/>
              <a:stretch>
                <a:fillRect/>
              </a:stretch>
            </p:blipFill>
            <p:spPr bwMode="auto">
              <a:xfrm>
                <a:off x="1584" y="2208"/>
                <a:ext cx="474" cy="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4770" name="Picture 57"/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lum contrast="-40000"/>
              </a:blip>
              <a:srcRect/>
              <a:stretch>
                <a:fillRect/>
              </a:stretch>
            </p:blipFill>
            <p:spPr bwMode="auto">
              <a:xfrm>
                <a:off x="3552" y="2112"/>
                <a:ext cx="960" cy="3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4771" name="Picture 58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 t="50000"/>
              <a:stretch>
                <a:fillRect/>
              </a:stretch>
            </p:blipFill>
            <p:spPr bwMode="auto">
              <a:xfrm>
                <a:off x="3792" y="2448"/>
                <a:ext cx="474" cy="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74766" name="Text Box 59"/>
            <p:cNvSpPr txBox="1">
              <a:spLocks noChangeArrowheads="1"/>
            </p:cNvSpPr>
            <p:nvPr/>
          </p:nvSpPr>
          <p:spPr bwMode="auto">
            <a:xfrm>
              <a:off x="4262" y="2378"/>
              <a:ext cx="19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2400" b="0">
                  <a:latin typeface="Times New Roman" pitchFamily="18" charset="0"/>
                </a:rPr>
                <a:t>?</a:t>
              </a:r>
            </a:p>
          </p:txBody>
        </p:sp>
      </p:grpSp>
      <p:grpSp>
        <p:nvGrpSpPr>
          <p:cNvPr id="18" name="Group 60"/>
          <p:cNvGrpSpPr>
            <a:grpSpLocks/>
          </p:cNvGrpSpPr>
          <p:nvPr/>
        </p:nvGrpSpPr>
        <p:grpSpPr bwMode="auto">
          <a:xfrm>
            <a:off x="4267200" y="4876800"/>
            <a:ext cx="2314575" cy="1244600"/>
            <a:chOff x="2688" y="3072"/>
            <a:chExt cx="1458" cy="784"/>
          </a:xfrm>
        </p:grpSpPr>
        <p:sp>
          <p:nvSpPr>
            <p:cNvPr id="74758" name="AutoShape 61"/>
            <p:cNvSpPr>
              <a:spLocks noChangeArrowheads="1"/>
            </p:cNvSpPr>
            <p:nvPr/>
          </p:nvSpPr>
          <p:spPr bwMode="auto">
            <a:xfrm rot="10800000">
              <a:off x="3408" y="3552"/>
              <a:ext cx="349" cy="120"/>
            </a:xfrm>
            <a:prstGeom prst="flowChartOnlineStorag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r>
                <a:rPr lang="en-US" sz="1200" b="0">
                  <a:solidFill>
                    <a:schemeClr val="bg1"/>
                  </a:solidFill>
                  <a:latin typeface="Times New Roman" pitchFamily="18" charset="0"/>
                </a:rPr>
                <a:t>AhR</a:t>
              </a:r>
              <a:endParaRPr lang="cs-CZ" sz="1200" b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74759" name="AutoShape 62"/>
            <p:cNvSpPr>
              <a:spLocks noChangeArrowheads="1"/>
            </p:cNvSpPr>
            <p:nvPr/>
          </p:nvSpPr>
          <p:spPr bwMode="auto">
            <a:xfrm rot="10800000">
              <a:off x="3360" y="3456"/>
              <a:ext cx="349" cy="120"/>
            </a:xfrm>
            <a:prstGeom prst="flowChartOnlineStorag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r>
                <a:rPr lang="en-US" sz="1200" b="0">
                  <a:solidFill>
                    <a:schemeClr val="hlink"/>
                  </a:solidFill>
                  <a:latin typeface="Times New Roman" pitchFamily="18" charset="0"/>
                </a:rPr>
                <a:t>ER</a:t>
              </a:r>
              <a:endParaRPr lang="cs-CZ" sz="1200" b="0">
                <a:solidFill>
                  <a:schemeClr val="hlink"/>
                </a:solidFill>
                <a:latin typeface="Times New Roman" pitchFamily="18" charset="0"/>
              </a:endParaRPr>
            </a:p>
          </p:txBody>
        </p:sp>
        <p:sp>
          <p:nvSpPr>
            <p:cNvPr id="74760" name="AutoShape 63"/>
            <p:cNvSpPr>
              <a:spLocks noChangeArrowheads="1"/>
            </p:cNvSpPr>
            <p:nvPr/>
          </p:nvSpPr>
          <p:spPr bwMode="auto">
            <a:xfrm rot="10800000">
              <a:off x="3024" y="3600"/>
              <a:ext cx="295" cy="160"/>
            </a:xfrm>
            <a:prstGeom prst="flowChartOnlineStorag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r>
                <a:rPr lang="en-US" sz="1200" b="0">
                  <a:solidFill>
                    <a:schemeClr val="hlink"/>
                  </a:solidFill>
                  <a:latin typeface="Times New Roman" pitchFamily="18" charset="0"/>
                </a:rPr>
                <a:t>ER</a:t>
              </a:r>
              <a:endParaRPr lang="cs-CZ" sz="1200" b="0">
                <a:solidFill>
                  <a:schemeClr val="hlink"/>
                </a:solidFill>
                <a:latin typeface="Times New Roman" pitchFamily="18" charset="0"/>
              </a:endParaRPr>
            </a:p>
          </p:txBody>
        </p:sp>
        <p:sp>
          <p:nvSpPr>
            <p:cNvPr id="74761" name="AutoShape 64"/>
            <p:cNvSpPr>
              <a:spLocks noChangeArrowheads="1"/>
            </p:cNvSpPr>
            <p:nvPr/>
          </p:nvSpPr>
          <p:spPr bwMode="auto">
            <a:xfrm>
              <a:off x="3072" y="3696"/>
              <a:ext cx="354" cy="160"/>
            </a:xfrm>
            <a:prstGeom prst="flowChartOnlineStorag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0">
                  <a:latin typeface="Times New Roman" pitchFamily="18" charset="0"/>
                </a:rPr>
                <a:t>RAR</a:t>
              </a:r>
              <a:endParaRPr lang="cs-CZ" sz="1200" b="0">
                <a:latin typeface="Times New Roman" pitchFamily="18" charset="0"/>
              </a:endParaRPr>
            </a:p>
          </p:txBody>
        </p:sp>
        <p:sp>
          <p:nvSpPr>
            <p:cNvPr id="74762" name="AutoShape 65"/>
            <p:cNvSpPr>
              <a:spLocks noChangeArrowheads="1"/>
            </p:cNvSpPr>
            <p:nvPr/>
          </p:nvSpPr>
          <p:spPr bwMode="auto">
            <a:xfrm rot="9000000">
              <a:off x="2688" y="3072"/>
              <a:ext cx="887" cy="288"/>
            </a:xfrm>
            <a:custGeom>
              <a:avLst/>
              <a:gdLst>
                <a:gd name="T0" fmla="*/ 18 w 21600"/>
                <a:gd name="T1" fmla="*/ 0 h 21600"/>
                <a:gd name="T2" fmla="*/ 0 w 21600"/>
                <a:gd name="T3" fmla="*/ 3 h 21600"/>
                <a:gd name="T4" fmla="*/ 18 w 21600"/>
                <a:gd name="T5" fmla="*/ 3 h 21600"/>
                <a:gd name="T6" fmla="*/ 36 w 21600"/>
                <a:gd name="T7" fmla="*/ 3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2167 w 21600"/>
                <a:gd name="T13" fmla="*/ 12375 h 21600"/>
                <a:gd name="T14" fmla="*/ 19433 w 21600"/>
                <a:gd name="T15" fmla="*/ 185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lnTo>
                    <a:pt x="6480" y="6171"/>
                  </a:lnTo>
                  <a:lnTo>
                    <a:pt x="8640" y="6171"/>
                  </a:lnTo>
                  <a:lnTo>
                    <a:pt x="8640" y="12343"/>
                  </a:lnTo>
                  <a:lnTo>
                    <a:pt x="4320" y="12343"/>
                  </a:lnTo>
                  <a:lnTo>
                    <a:pt x="4320" y="9257"/>
                  </a:lnTo>
                  <a:lnTo>
                    <a:pt x="0" y="15429"/>
                  </a:lnTo>
                  <a:lnTo>
                    <a:pt x="4320" y="21600"/>
                  </a:lnTo>
                  <a:lnTo>
                    <a:pt x="4320" y="18514"/>
                  </a:lnTo>
                  <a:lnTo>
                    <a:pt x="17280" y="18514"/>
                  </a:lnTo>
                  <a:lnTo>
                    <a:pt x="17280" y="21600"/>
                  </a:lnTo>
                  <a:lnTo>
                    <a:pt x="21600" y="15429"/>
                  </a:lnTo>
                  <a:lnTo>
                    <a:pt x="17280" y="9257"/>
                  </a:lnTo>
                  <a:lnTo>
                    <a:pt x="17280" y="12343"/>
                  </a:lnTo>
                  <a:lnTo>
                    <a:pt x="12960" y="12343"/>
                  </a:lnTo>
                  <a:lnTo>
                    <a:pt x="12960" y="6171"/>
                  </a:lnTo>
                  <a:lnTo>
                    <a:pt x="15120" y="6171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4763" name="AutoShape 66"/>
            <p:cNvSpPr>
              <a:spLocks noChangeArrowheads="1"/>
            </p:cNvSpPr>
            <p:nvPr/>
          </p:nvSpPr>
          <p:spPr bwMode="auto">
            <a:xfrm rot="10800000">
              <a:off x="3792" y="3408"/>
              <a:ext cx="349" cy="120"/>
            </a:xfrm>
            <a:prstGeom prst="flowChartOnlineStorag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r>
                <a:rPr lang="en-US" sz="1200" b="0">
                  <a:solidFill>
                    <a:schemeClr val="bg1"/>
                  </a:solidFill>
                  <a:latin typeface="Times New Roman" pitchFamily="18" charset="0"/>
                </a:rPr>
                <a:t>AhR</a:t>
              </a:r>
              <a:endParaRPr lang="cs-CZ" sz="1200" b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74764" name="AutoShape 67"/>
            <p:cNvSpPr>
              <a:spLocks noChangeArrowheads="1"/>
            </p:cNvSpPr>
            <p:nvPr/>
          </p:nvSpPr>
          <p:spPr bwMode="auto">
            <a:xfrm>
              <a:off x="3792" y="3504"/>
              <a:ext cx="354" cy="160"/>
            </a:xfrm>
            <a:prstGeom prst="flowChartOnlineStorag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0">
                  <a:latin typeface="Times New Roman" pitchFamily="18" charset="0"/>
                </a:rPr>
                <a:t>RAR</a:t>
              </a:r>
              <a:endParaRPr lang="cs-CZ" sz="1200" b="0">
                <a:latin typeface="Times New Roman" pitchFamily="18" charset="0"/>
              </a:endParaRPr>
            </a:p>
          </p:txBody>
        </p:sp>
      </p:grpSp>
      <p:sp>
        <p:nvSpPr>
          <p:cNvPr id="65" name="Nadpis 6"/>
          <p:cNvSpPr txBox="1">
            <a:spLocks/>
          </p:cNvSpPr>
          <p:nvPr/>
        </p:nvSpPr>
        <p:spPr>
          <a:xfrm>
            <a:off x="0" y="274638"/>
            <a:ext cx="9144000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NR s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ignalling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is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complex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…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examples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of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complexity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recetox">
      <a:dk1>
        <a:srgbClr val="58585A"/>
      </a:dk1>
      <a:lt1>
        <a:srgbClr val="FFFFFF"/>
      </a:lt1>
      <a:dk2>
        <a:srgbClr val="1F82C0"/>
      </a:dk2>
      <a:lt2>
        <a:srgbClr val="EEECE1"/>
      </a:lt2>
      <a:accent1>
        <a:srgbClr val="244061"/>
      </a:accent1>
      <a:accent2>
        <a:srgbClr val="953734"/>
      </a:accent2>
      <a:accent3>
        <a:srgbClr val="CBD300"/>
      </a:accent3>
      <a:accent4>
        <a:srgbClr val="BCC6E2"/>
      </a:accent4>
      <a:accent5>
        <a:srgbClr val="EA683E"/>
      </a:accent5>
      <a:accent6>
        <a:srgbClr val="FAC08F"/>
      </a:accent6>
      <a:hlink>
        <a:srgbClr val="CBD300"/>
      </a:hlink>
      <a:folHlink>
        <a:srgbClr val="EA683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3545</TotalTime>
  <Words>4258</Words>
  <Application>Microsoft Office PowerPoint</Application>
  <PresentationFormat>On-screen Show (4:3)</PresentationFormat>
  <Paragraphs>763</Paragraphs>
  <Slides>72</Slides>
  <Notes>72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81" baseType="lpstr">
      <vt:lpstr>Arial</vt:lpstr>
      <vt:lpstr>Calibri</vt:lpstr>
      <vt:lpstr>Tahoma</vt:lpstr>
      <vt:lpstr>Times</vt:lpstr>
      <vt:lpstr>Times New Roman</vt:lpstr>
      <vt:lpstr>Verdana</vt:lpstr>
      <vt:lpstr>Wingdings</vt:lpstr>
      <vt:lpstr>Motiv sady Office</vt:lpstr>
      <vt:lpstr>Snímek</vt:lpstr>
      <vt:lpstr>PowerPoint Presentation</vt:lpstr>
      <vt:lpstr>Various signalling types … now focus on nuclear receptors</vt:lpstr>
      <vt:lpstr>NUCLEAR (Intracellular) RECEPTORS in summary</vt:lpstr>
      <vt:lpstr>Natural ligands of NR</vt:lpstr>
      <vt:lpstr>PowerPoint Presentation</vt:lpstr>
      <vt:lpstr>Fate and action of HORMONES activating NRs</vt:lpstr>
      <vt:lpstr>NR signalling is complex … examples of complexity (1)</vt:lpstr>
      <vt:lpstr>NR signalling is complex … examples of complexity 2</vt:lpstr>
      <vt:lpstr>PowerPoint Presentation</vt:lpstr>
      <vt:lpstr>Details - specificities of NRs</vt:lpstr>
      <vt:lpstr>STEROIDs - most studied ligands detailed view</vt:lpstr>
      <vt:lpstr>PowerPoint Presentation</vt:lpstr>
      <vt:lpstr>PowerPoint Presentation</vt:lpstr>
      <vt:lpstr>Why are NR important?   common mediators  of Endocrine Disruption</vt:lpstr>
      <vt:lpstr>Endocrine disruption</vt:lpstr>
      <vt:lpstr>Toxicants interact with hormonal system at different levels</vt:lpstr>
      <vt:lpstr>PowerPoint Presentation</vt:lpstr>
      <vt:lpstr>Endocrine disrupters in the environment?</vt:lpstr>
      <vt:lpstr>Examples – modulations of (synthetic) enzyme activities</vt:lpstr>
      <vt:lpstr>ESTROGEN RECEPTOR – ER the most studied target of EDCs</vt:lpstr>
      <vt:lpstr>      Estrogens</vt:lpstr>
      <vt:lpstr>PowerPoint Presentation</vt:lpstr>
      <vt:lpstr>ESTROGEN RECEPTORS - subtypes </vt:lpstr>
      <vt:lpstr>Environmental estrogens (xenoestrogens, exoestrogens)</vt:lpstr>
      <vt:lpstr>Exoestrogens - Relative Potencies to bind to ERa (REPs)</vt:lpstr>
      <vt:lpstr>How to assess ESTROGENICITY? </vt:lpstr>
      <vt:lpstr>IN VIVO ASSAYS FOR ESTROGENICITY</vt:lpstr>
      <vt:lpstr>In vitro assays for estrogenicity</vt:lpstr>
      <vt:lpstr>In vitro assays for estrogenicity</vt:lpstr>
      <vt:lpstr>In vitro assays for estrogenicity</vt:lpstr>
      <vt:lpstr>Luciferase reporter assay for estrogenicity in brief</vt:lpstr>
      <vt:lpstr>Bioassay (biosensor) for NR-modulator based on yeast cells</vt:lpstr>
      <vt:lpstr>ANDROGEN RECEPTOR (AR) role in toxicity confirmed ... but less explored than ER</vt:lpstr>
      <vt:lpstr>Androgens</vt:lpstr>
      <vt:lpstr>Androgens</vt:lpstr>
      <vt:lpstr>Mechanisms of androgen signalling disruption</vt:lpstr>
      <vt:lpstr>Mechanisms of androgen signalling disruption</vt:lpstr>
      <vt:lpstr>Effects of male exposure to antiandrogens</vt:lpstr>
      <vt:lpstr>AR-binding – potencies - reference DHT: EC50 ~ 0.1 µM)</vt:lpstr>
      <vt:lpstr>Antiandrogenic compound</vt:lpstr>
      <vt:lpstr>(Anti)androgenicity assessment</vt:lpstr>
      <vt:lpstr>THYROID SIGNALLING</vt:lpstr>
      <vt:lpstr>Thyroid hormones</vt:lpstr>
      <vt:lpstr>Thyroid hormones</vt:lpstr>
      <vt:lpstr>Disruption of enzymes involved in Thyroid metabolism</vt:lpstr>
      <vt:lpstr>Disruption of transport of thyroid hormones in blood</vt:lpstr>
      <vt:lpstr>Effects of thyroid disruption</vt:lpstr>
      <vt:lpstr>RAR/RXR receptors - vitamin A and its derivatives: RETINOIDS -   &amp; their role in toxicity</vt:lpstr>
      <vt:lpstr>RETINOIDS</vt:lpstr>
      <vt:lpstr>Retinoids and their functions</vt:lpstr>
      <vt:lpstr>     Retinoid transport</vt:lpstr>
      <vt:lpstr>Retinoid fate in the cells</vt:lpstr>
      <vt:lpstr>RAR/RXR and RA</vt:lpstr>
      <vt:lpstr>Disruption of retinoid signalling by xenobiotics</vt:lpstr>
      <vt:lpstr>Disruption of retinoid signalling by xenobiotics</vt:lpstr>
      <vt:lpstr>AhR (Arylhydrocarbon receptor)</vt:lpstr>
      <vt:lpstr>AhR</vt:lpstr>
      <vt:lpstr>AhR regulated genes</vt:lpstr>
      <vt:lpstr>Physiological role of AhR</vt:lpstr>
      <vt:lpstr>What is the natural (endogenous) physiological ligand of AhR ?</vt:lpstr>
      <vt:lpstr>PowerPoint Presentation</vt:lpstr>
      <vt:lpstr>PowerPoint Presentation</vt:lpstr>
      <vt:lpstr>Biological responses to TCDD &amp; AhR ligands</vt:lpstr>
      <vt:lpstr>Toxic equivalency factors (TEF)/TEQ concept</vt:lpstr>
      <vt:lpstr>Toxic equivalency factors for PCDDs, PCDFs and PCBs:</vt:lpstr>
      <vt:lpstr>Biomarkers/bioanalytical methods for AhR toxicity</vt:lpstr>
      <vt:lpstr>In vitro CALUX/CAFLUX assays</vt:lpstr>
      <vt:lpstr>DETECTION of EROD activity - example</vt:lpstr>
      <vt:lpstr>Comparing toxicity of compounds  Application in Risk Assessment </vt:lpstr>
      <vt:lpstr>Example - relative potencies of PAHs (two exposure periods) „CALUX“ assay</vt:lpstr>
      <vt:lpstr>PowerPoint Presentation</vt:lpstr>
      <vt:lpstr>Summary – Nuclear receptors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SustrRadim</dc:creator>
  <cp:lastModifiedBy>Ludek Blaha</cp:lastModifiedBy>
  <cp:revision>229</cp:revision>
  <dcterms:created xsi:type="dcterms:W3CDTF">2010-05-17T15:27:49Z</dcterms:created>
  <dcterms:modified xsi:type="dcterms:W3CDTF">2020-04-01T09:08:47Z</dcterms:modified>
</cp:coreProperties>
</file>