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1" r:id="rId2"/>
    <p:sldId id="510" r:id="rId3"/>
    <p:sldId id="524" r:id="rId4"/>
    <p:sldId id="525" r:id="rId5"/>
    <p:sldId id="531" r:id="rId6"/>
    <p:sldId id="532" r:id="rId7"/>
    <p:sldId id="533" r:id="rId8"/>
    <p:sldId id="535" r:id="rId9"/>
    <p:sldId id="534" r:id="rId10"/>
    <p:sldId id="512" r:id="rId11"/>
    <p:sldId id="526" r:id="rId12"/>
    <p:sldId id="530" r:id="rId13"/>
    <p:sldId id="517" r:id="rId14"/>
    <p:sldId id="529" r:id="rId15"/>
    <p:sldId id="519" r:id="rId1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3" autoAdjust="0"/>
    <p:restoredTop sz="96878" autoAdjust="0"/>
  </p:normalViewPr>
  <p:slideViewPr>
    <p:cSldViewPr>
      <p:cViewPr varScale="1">
        <p:scale>
          <a:sx n="129" d="100"/>
          <a:sy n="129" d="100"/>
        </p:scale>
        <p:origin x="8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08.04.2020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08.04.2020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11 – BIOMARKERS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Introduction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>
                <a:solidFill>
                  <a:schemeClr val="tx1"/>
                </a:solidFill>
              </a:rPr>
              <a:t>Biomarkers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Exposure</a:t>
            </a:r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h: </a:t>
            </a:r>
            <a:r>
              <a:rPr lang="cs-CZ" sz="1600" b="1" dirty="0" err="1"/>
              <a:t>homeostatic</a:t>
            </a:r>
            <a:r>
              <a:rPr lang="cs-CZ" sz="1600" b="1" dirty="0"/>
              <a:t> </a:t>
            </a:r>
            <a:r>
              <a:rPr lang="cs-CZ" sz="1600" b="1" dirty="0" err="1"/>
              <a:t>conditions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c: </a:t>
            </a:r>
            <a:r>
              <a:rPr lang="cs-CZ" sz="1600" b="1" dirty="0" err="1"/>
              <a:t>reversible</a:t>
            </a:r>
            <a:r>
              <a:rPr lang="cs-CZ" sz="1600" b="1" dirty="0"/>
              <a:t> </a:t>
            </a:r>
            <a:r>
              <a:rPr lang="cs-CZ" sz="1600" b="1" dirty="0" err="1"/>
              <a:t>stage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r: </a:t>
            </a:r>
            <a:r>
              <a:rPr lang="cs-CZ" sz="1600" b="1" dirty="0" err="1"/>
              <a:t>irreversible</a:t>
            </a:r>
            <a:r>
              <a:rPr lang="cs-CZ" sz="1600" b="1" dirty="0"/>
              <a:t> </a:t>
            </a:r>
            <a:r>
              <a:rPr lang="cs-CZ" sz="1600" b="1" dirty="0" err="1"/>
              <a:t>effects</a:t>
            </a:r>
            <a:r>
              <a:rPr lang="cs-CZ" sz="1600" b="1" dirty="0"/>
              <a:t> of </a:t>
            </a:r>
            <a:r>
              <a:rPr lang="cs-CZ" sz="1600" b="1" dirty="0" err="1"/>
              <a:t>pollutants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/>
              <a:t>Various</a:t>
            </a:r>
            <a:r>
              <a:rPr lang="cs-CZ" sz="1600" b="1" dirty="0"/>
              <a:t> </a:t>
            </a:r>
            <a:r>
              <a:rPr lang="cs-CZ" sz="1600" b="1" dirty="0" err="1"/>
              <a:t>biomarker</a:t>
            </a:r>
            <a:r>
              <a:rPr lang="cs-CZ" sz="1600" b="1" dirty="0"/>
              <a:t> </a:t>
            </a:r>
            <a:r>
              <a:rPr lang="cs-CZ" sz="1600" b="1" dirty="0" err="1"/>
              <a:t>profiles</a:t>
            </a:r>
            <a:br>
              <a:rPr lang="cs-CZ" sz="1600" b="1" dirty="0"/>
            </a:br>
            <a:br>
              <a:rPr lang="en-US" sz="1600" dirty="0"/>
            </a:br>
            <a:r>
              <a:rPr lang="cs-CZ" sz="1600" dirty="0"/>
              <a:t>- </a:t>
            </a:r>
            <a:r>
              <a:rPr lang="en-US" sz="1600" dirty="0"/>
              <a:t>temporal change</a:t>
            </a:r>
            <a:r>
              <a:rPr lang="cs-CZ" sz="1600" dirty="0"/>
              <a:t>s–B2</a:t>
            </a:r>
            <a:r>
              <a:rPr lang="en-US" sz="1600" dirty="0"/>
              <a:t>;</a:t>
            </a:r>
            <a:r>
              <a:rPr lang="cs-CZ" sz="1600" dirty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/>
              <a:t>	- </a:t>
            </a:r>
            <a:r>
              <a:rPr lang="cs-CZ" sz="1600" dirty="0" err="1"/>
              <a:t>repeated</a:t>
            </a:r>
            <a:r>
              <a:rPr lang="cs-CZ" sz="1600" dirty="0"/>
              <a:t> </a:t>
            </a:r>
            <a:r>
              <a:rPr lang="en-US" sz="1600" dirty="0"/>
              <a:t>occurrence </a:t>
            </a:r>
            <a:r>
              <a:rPr lang="cs-CZ" sz="1600" dirty="0"/>
              <a:t>(</a:t>
            </a:r>
            <a:r>
              <a:rPr lang="cs-CZ" sz="1600" b="1" dirty="0">
                <a:solidFill>
                  <a:srgbClr val="FF0000"/>
                </a:solidFill>
              </a:rPr>
              <a:t>B5</a:t>
            </a:r>
            <a:r>
              <a:rPr lang="cs-CZ" sz="1600" dirty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br>
              <a:rPr lang="en-US" sz="1600" dirty="0"/>
            </a:br>
            <a:r>
              <a:rPr lang="cs-CZ" sz="1600" dirty="0"/>
              <a:t> - </a:t>
            </a:r>
            <a:r>
              <a:rPr lang="cs-CZ" sz="1600" dirty="0" err="1"/>
              <a:t>continuous</a:t>
            </a:r>
            <a:r>
              <a:rPr lang="cs-CZ" sz="1600" dirty="0"/>
              <a:t> </a:t>
            </a:r>
            <a:r>
              <a:rPr lang="cs-CZ" sz="1600" dirty="0" err="1"/>
              <a:t>increase</a:t>
            </a:r>
            <a:r>
              <a:rPr lang="cs-CZ" sz="1600" dirty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  <a:r>
              <a:rPr lang="cs-CZ" sz="1600" dirty="0"/>
              <a:t>- </a:t>
            </a:r>
            <a:r>
              <a:rPr lang="cs-CZ" sz="1600" dirty="0" err="1"/>
              <a:t>increase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>
                <a:solidFill>
                  <a:schemeClr val="tx2"/>
                </a:solidFill>
              </a:rPr>
              <a:t>: B1 + B3 are </a:t>
            </a:r>
            <a:r>
              <a:rPr lang="cs-CZ" sz="1600" b="1" dirty="0" err="1">
                <a:solidFill>
                  <a:schemeClr val="tx2"/>
                </a:solidFill>
              </a:rPr>
              <a:t>candidate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Ideal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Towards the </a:t>
            </a:r>
            <a:r>
              <a:rPr lang="cs-CZ" sz="2000" b="1" dirty="0">
                <a:solidFill>
                  <a:srgbClr val="FF0000"/>
                </a:solidFill>
              </a:rPr>
              <a:t>practical use of biomarkers </a:t>
            </a:r>
            <a:r>
              <a:rPr lang="cs-CZ" sz="2000" dirty="0">
                <a:solidFill>
                  <a:schemeClr val="tx1"/>
                </a:solidFill>
              </a:rPr>
              <a:t>… a lot of work</a:t>
            </a: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635896" y="1074551"/>
            <a:ext cx="3312368" cy="5594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11745" y="6002124"/>
            <a:ext cx="278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/>
                </a:solidFill>
              </a:rPr>
              <a:t>PROPER </a:t>
            </a:r>
            <a:r>
              <a:rPr lang="cs-CZ" sz="1400" b="1" dirty="0" err="1">
                <a:solidFill>
                  <a:schemeClr val="tx2"/>
                </a:solidFill>
              </a:rPr>
              <a:t>VALIDATION</a:t>
            </a:r>
            <a:r>
              <a:rPr lang="cs-CZ" sz="1400" b="1" dirty="0">
                <a:solidFill>
                  <a:schemeClr val="tx2"/>
                </a:solidFill>
              </a:rPr>
              <a:t> (!) </a:t>
            </a:r>
            <a:r>
              <a:rPr lang="cs-CZ" sz="1400" b="1" dirty="0" err="1">
                <a:solidFill>
                  <a:schemeClr val="tx2"/>
                </a:solidFill>
              </a:rPr>
              <a:t>IS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MOST </a:t>
            </a:r>
            <a:r>
              <a:rPr lang="cs-CZ" sz="1400" b="1" dirty="0" err="1">
                <a:solidFill>
                  <a:schemeClr val="tx2"/>
                </a:solidFill>
              </a:rPr>
              <a:t>DEMANDING</a:t>
            </a:r>
            <a:r>
              <a:rPr lang="cs-CZ" sz="1400" b="1" dirty="0">
                <a:solidFill>
                  <a:schemeClr val="tx2"/>
                </a:solidFill>
              </a:rPr>
              <a:t> STEP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parent</a:t>
            </a:r>
            <a:r>
              <a:rPr lang="cs-CZ" sz="1600" dirty="0"/>
              <a:t> </a:t>
            </a:r>
            <a:r>
              <a:rPr lang="cs-CZ" sz="1600" dirty="0" err="1"/>
              <a:t>compound</a:t>
            </a:r>
            <a:r>
              <a:rPr lang="cs-CZ" sz="1600" dirty="0"/>
              <a:t> </a:t>
            </a:r>
            <a:r>
              <a:rPr lang="cs-CZ" sz="1600" dirty="0" err="1"/>
              <a:t>measurement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biomarker</a:t>
            </a:r>
            <a:r>
              <a:rPr lang="cs-CZ" sz="1600" b="1" dirty="0">
                <a:solidFill>
                  <a:schemeClr val="tx2"/>
                </a:solidFill>
              </a:rPr>
              <a:t> of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activation</a:t>
            </a:r>
            <a:r>
              <a:rPr lang="cs-CZ" sz="1600" dirty="0"/>
              <a:t> to </a:t>
            </a:r>
            <a:r>
              <a:rPr lang="cs-CZ" sz="1600" dirty="0" err="1"/>
              <a:t>reactive</a:t>
            </a:r>
            <a:r>
              <a:rPr lang="cs-CZ" sz="1600" dirty="0"/>
              <a:t> metabolite (N-</a:t>
            </a:r>
            <a:r>
              <a:rPr lang="cs-CZ" sz="1600" dirty="0" err="1"/>
              <a:t>ac</a:t>
            </a:r>
            <a:r>
              <a:rPr lang="cs-CZ" sz="1600" dirty="0"/>
              <a:t>-p-</a:t>
            </a:r>
            <a:r>
              <a:rPr lang="cs-CZ" sz="1600" dirty="0" err="1"/>
              <a:t>benzoquinone</a:t>
            </a:r>
            <a:r>
              <a:rPr lang="cs-CZ" sz="1600" dirty="0"/>
              <a:t>, NAPQI) by CYP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reaction with GSH / measurement </a:t>
            </a:r>
            <a:r>
              <a:rPr lang="cs-CZ" sz="1600" dirty="0"/>
              <a:t>– </a:t>
            </a:r>
            <a:r>
              <a:rPr lang="cs-CZ" sz="1600" dirty="0" err="1"/>
              <a:t>levels</a:t>
            </a:r>
            <a:r>
              <a:rPr lang="cs-CZ" sz="1600" dirty="0"/>
              <a:t> of </a:t>
            </a:r>
            <a:r>
              <a:rPr lang="cs-CZ" sz="1600" dirty="0" err="1"/>
              <a:t>CYPs</a:t>
            </a:r>
            <a:r>
              <a:rPr lang="en-US" sz="1600" dirty="0"/>
              <a:t>; </a:t>
            </a:r>
            <a:r>
              <a:rPr lang="en-US" sz="1600" b="1" dirty="0">
                <a:solidFill>
                  <a:schemeClr val="tx2"/>
                </a:solidFill>
              </a:rPr>
              <a:t>levels of GSH</a:t>
            </a:r>
            <a:r>
              <a:rPr lang="cs-CZ" sz="1600" b="1" dirty="0">
                <a:solidFill>
                  <a:schemeClr val="tx2"/>
                </a:solidFill>
              </a:rPr>
              <a:t> – susceptibility</a:t>
            </a: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GSH-NAPQI </a:t>
            </a:r>
            <a:r>
              <a:rPr lang="cs-CZ" sz="1600" dirty="0" err="1"/>
              <a:t>conjugate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NAPQI-protein </a:t>
            </a:r>
            <a:r>
              <a:rPr lang="cs-CZ" sz="1600" dirty="0" err="1"/>
              <a:t>adducts</a:t>
            </a:r>
            <a:r>
              <a:rPr lang="cs-CZ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/>
              <a:t>toxicit</a:t>
            </a:r>
            <a:r>
              <a:rPr lang="cs-CZ" sz="1600" dirty="0"/>
              <a:t>y: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</a:t>
            </a:r>
            <a:r>
              <a:rPr lang="cs-CZ" sz="1600" b="1" dirty="0" err="1">
                <a:solidFill>
                  <a:schemeClr val="tx2"/>
                </a:solidFill>
              </a:rPr>
              <a:t>effective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dose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adaptations</a:t>
            </a:r>
            <a:r>
              <a:rPr lang="cs-CZ" sz="1600" dirty="0"/>
              <a:t>: GSH </a:t>
            </a:r>
            <a:r>
              <a:rPr lang="cs-CZ" sz="1600" dirty="0" err="1"/>
              <a:t>depletion</a:t>
            </a:r>
            <a:r>
              <a:rPr lang="cs-CZ" sz="1600" dirty="0"/>
              <a:t>, </a:t>
            </a:r>
            <a:r>
              <a:rPr lang="cs-CZ" sz="1600" dirty="0" err="1"/>
              <a:t>inhibition</a:t>
            </a:r>
            <a:r>
              <a:rPr lang="cs-CZ" sz="1600" dirty="0"/>
              <a:t> of protein </a:t>
            </a:r>
            <a:r>
              <a:rPr lang="cs-CZ" sz="1600" dirty="0" err="1"/>
              <a:t>synthesis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protein </a:t>
            </a:r>
            <a:r>
              <a:rPr lang="cs-CZ" sz="1600" dirty="0" err="1"/>
              <a:t>alkylation</a:t>
            </a:r>
            <a:r>
              <a:rPr lang="cs-CZ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degeneration of </a:t>
            </a:r>
            <a:r>
              <a:rPr lang="en-US" sz="1600" dirty="0" err="1"/>
              <a:t>hepatoc</a:t>
            </a:r>
            <a:r>
              <a:rPr lang="cs-CZ" sz="1600" dirty="0" err="1"/>
              <a:t>ytes</a:t>
            </a:r>
            <a:r>
              <a:rPr lang="cs-CZ" sz="1600" dirty="0"/>
              <a:t>: </a:t>
            </a:r>
            <a:r>
              <a:rPr lang="cs-CZ" sz="1600" dirty="0" err="1"/>
              <a:t>necrosis</a:t>
            </a:r>
            <a:r>
              <a:rPr lang="cs-CZ" sz="1600" dirty="0"/>
              <a:t> </a:t>
            </a:r>
            <a:br>
              <a:rPr lang="en-US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increase concentrations of </a:t>
            </a:r>
            <a:r>
              <a:rPr lang="en-US" sz="1600" dirty="0" err="1"/>
              <a:t>bilirubin</a:t>
            </a:r>
            <a:r>
              <a:rPr lang="en-US" sz="1600" dirty="0"/>
              <a:t> in plasma + inflammation - </a:t>
            </a:r>
            <a:r>
              <a:rPr lang="cs-CZ" sz="1600" b="1" dirty="0">
                <a:solidFill>
                  <a:schemeClr val="tx2"/>
                </a:solidFill>
              </a:rPr>
              <a:t>response / </a:t>
            </a:r>
            <a:r>
              <a:rPr lang="cs-CZ" sz="1600" b="1" dirty="0" err="1">
                <a:solidFill>
                  <a:schemeClr val="tx2"/>
                </a:solidFill>
              </a:rPr>
              <a:t>effect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Toxici</a:t>
            </a:r>
            <a:r>
              <a:rPr lang="en-GB" sz="2800" dirty="0" err="1">
                <a:solidFill>
                  <a:schemeClr val="tx1"/>
                </a:solidFill>
              </a:rPr>
              <a:t>ty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b</a:t>
            </a:r>
            <a:r>
              <a:rPr lang="en-US" sz="2800" dirty="0" err="1">
                <a:solidFill>
                  <a:schemeClr val="tx1"/>
                </a:solidFill>
              </a:rPr>
              <a:t>iomarkers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– </a:t>
            </a:r>
            <a:r>
              <a:rPr lang="cs-CZ" sz="2800" b="0" dirty="0" err="1">
                <a:solidFill>
                  <a:schemeClr val="tx1"/>
                </a:solidFill>
              </a:rPr>
              <a:t>example</a:t>
            </a:r>
            <a:r>
              <a:rPr lang="en-US" sz="2800" b="0" dirty="0">
                <a:solidFill>
                  <a:schemeClr val="tx1"/>
                </a:solidFill>
              </a:rPr>
              <a:t>s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Definition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applications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- </a:t>
            </a:r>
            <a:r>
              <a:rPr lang="cs-CZ" dirty="0" err="1"/>
              <a:t>markers</a:t>
            </a:r>
            <a:r>
              <a:rPr lang="cs-CZ" dirty="0"/>
              <a:t> in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sufficently</a:t>
            </a:r>
            <a:r>
              <a:rPr lang="cs-CZ" b="1" dirty="0"/>
              <a:t> </a:t>
            </a:r>
            <a:r>
              <a:rPr lang="cs-CZ" b="1" dirty="0" err="1"/>
              <a:t>long</a:t>
            </a:r>
            <a:r>
              <a:rPr lang="cs-CZ" b="1" dirty="0"/>
              <a:t> half-</a:t>
            </a:r>
            <a:r>
              <a:rPr lang="cs-CZ" b="1" dirty="0" err="1"/>
              <a:t>life</a:t>
            </a:r>
            <a:r>
              <a:rPr lang="cs-CZ" b="1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i="1" dirty="0" err="1">
                <a:solidFill>
                  <a:schemeClr val="tx2"/>
                </a:solidFill>
              </a:rPr>
              <a:t>where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i="1" dirty="0">
                <a:solidFill>
                  <a:schemeClr val="tx2"/>
                </a:solidFill>
              </a:rPr>
              <a:t>to </a:t>
            </a:r>
            <a:r>
              <a:rPr lang="cs-CZ" i="1" dirty="0" err="1">
                <a:solidFill>
                  <a:schemeClr val="tx2"/>
                </a:solidFill>
              </a:rPr>
              <a:t>quantify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/>
              <a:t>Various</a:t>
            </a:r>
            <a:r>
              <a:rPr lang="cs-CZ" b="1" dirty="0"/>
              <a:t> </a:t>
            </a:r>
            <a:r>
              <a:rPr lang="cs-CZ" b="1" dirty="0" err="1"/>
              <a:t>definitions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applications</a:t>
            </a:r>
            <a:r>
              <a:rPr lang="cs-CZ" b="1" dirty="0"/>
              <a:t> of „</a:t>
            </a:r>
            <a:r>
              <a:rPr lang="cs-CZ" b="1" dirty="0" err="1"/>
              <a:t>biomarkers</a:t>
            </a:r>
            <a:r>
              <a:rPr lang="cs-CZ" b="1" dirty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– 	</a:t>
            </a:r>
            <a:r>
              <a:rPr lang="cs-CZ" dirty="0" err="1"/>
              <a:t>Ecology</a:t>
            </a:r>
            <a:r>
              <a:rPr lang="cs-CZ" dirty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>
                <a:solidFill>
                  <a:schemeClr val="tx2"/>
                </a:solidFill>
              </a:rPr>
              <a:t>Toxicology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(special focus in this class)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54" y="2045171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92080" y="83671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Examples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/>
              <a:t>of biomarker</a:t>
            </a:r>
          </a:p>
          <a:p>
            <a:r>
              <a:rPr lang="cs-CZ" b="1" dirty="0" err="1"/>
              <a:t>applications</a:t>
            </a:r>
            <a:r>
              <a:rPr lang="cs-CZ" b="1" dirty="0"/>
              <a:t> </a:t>
            </a:r>
          </a:p>
          <a:p>
            <a:r>
              <a:rPr lang="cs-CZ" b="1" dirty="0"/>
              <a:t>in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health</a:t>
            </a:r>
            <a:r>
              <a:rPr lang="cs-CZ" b="1" dirty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8316416" y="126876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/>
              <a:t>Identification</a:t>
            </a:r>
            <a:r>
              <a:rPr lang="cs-CZ" b="1" dirty="0"/>
              <a:t> of </a:t>
            </a:r>
            <a:r>
              <a:rPr lang="cs-CZ" b="1" dirty="0" err="1"/>
              <a:t>markers</a:t>
            </a:r>
            <a:r>
              <a:rPr lang="cs-CZ" b="1" dirty="0"/>
              <a:t> of </a:t>
            </a:r>
            <a:r>
              <a:rPr lang="cs-CZ" b="1" dirty="0" err="1"/>
              <a:t>long</a:t>
            </a:r>
            <a:r>
              <a:rPr lang="cs-CZ" b="1" dirty="0"/>
              <a:t>-term </a:t>
            </a:r>
            <a:r>
              <a:rPr lang="cs-CZ" b="1" dirty="0" err="1"/>
              <a:t>risks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: </a:t>
            </a:r>
            <a:r>
              <a:rPr lang="cs-CZ" dirty="0" err="1"/>
              <a:t>health</a:t>
            </a:r>
            <a:r>
              <a:rPr lang="cs-CZ" dirty="0"/>
              <a:t>, </a:t>
            </a:r>
            <a:r>
              <a:rPr lang="cs-CZ" dirty="0" err="1"/>
              <a:t>toxicology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carcinogenesis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Ecotoxicology</a:t>
            </a:r>
            <a:r>
              <a:rPr lang="cs-CZ" dirty="0"/>
              <a:t>: </a:t>
            </a:r>
            <a:r>
              <a:rPr lang="cs-CZ" dirty="0" err="1"/>
              <a:t>early</a:t>
            </a:r>
            <a:r>
              <a:rPr lang="cs-CZ" dirty="0"/>
              <a:t> </a:t>
            </a:r>
            <a:r>
              <a:rPr lang="cs-CZ" dirty="0" err="1"/>
              <a:t>markers</a:t>
            </a:r>
            <a:r>
              <a:rPr lang="cs-CZ" dirty="0"/>
              <a:t> of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</a:t>
            </a:r>
            <a:r>
              <a:rPr lang="en-GB" dirty="0"/>
              <a:t> which occurs as response to "stressors“ (</a:t>
            </a:r>
            <a:r>
              <a:rPr lang="en-GB" dirty="0" err="1"/>
              <a:t>xenobiotics</a:t>
            </a:r>
            <a:r>
              <a:rPr lang="en-GB" dirty="0"/>
              <a:t>, disease, temperature...) </a:t>
            </a:r>
            <a:r>
              <a:rPr lang="en-GB" dirty="0">
                <a:solidFill>
                  <a:schemeClr val="tx2"/>
                </a:solidFill>
              </a:rPr>
              <a:t>extend</a:t>
            </a:r>
            <a:r>
              <a:rPr lang="cs-CZ" dirty="0">
                <a:solidFill>
                  <a:schemeClr val="tx2"/>
                </a:solidFill>
              </a:rPr>
              <a:t>ing</a:t>
            </a:r>
            <a:r>
              <a:rPr lang="en-GB" dirty="0">
                <a:solidFill>
                  <a:schemeClr val="tx2"/>
                </a:solidFill>
              </a:rPr>
              <a:t> the adaptive response beyond the normal range</a:t>
            </a:r>
            <a:br>
              <a:rPr lang="en-GB" dirty="0"/>
            </a:b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vivo biomarkers: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hanges</a:t>
            </a:r>
            <a:r>
              <a:rPr lang="en-GB" dirty="0"/>
              <a:t> measured in stressed </a:t>
            </a:r>
            <a:r>
              <a:rPr lang="cs-CZ" dirty="0" err="1"/>
              <a:t>organisms</a:t>
            </a:r>
            <a:r>
              <a:rPr lang="en-GB" dirty="0"/>
              <a:t> ("classical biomarkers")</a:t>
            </a: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vitro biomarkers 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/>
              <a:t>in vitro testing </a:t>
            </a:r>
            <a:r>
              <a:rPr lang="en-GB" dirty="0" err="1"/>
              <a:t>characteriz</a:t>
            </a:r>
            <a:r>
              <a:rPr lang="cs-CZ" dirty="0"/>
              <a:t>ing</a:t>
            </a:r>
            <a:r>
              <a:rPr lang="en-GB" dirty="0"/>
              <a:t> potencies  of </a:t>
            </a:r>
            <a:r>
              <a:rPr lang="en-GB" dirty="0" err="1"/>
              <a:t>xenobiotic</a:t>
            </a:r>
            <a:r>
              <a:rPr lang="en-GB" dirty="0"/>
              <a:t> to induce specific biological activity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toxicity </a:t>
            </a:r>
            <a:r>
              <a:rPr lang="cs-CZ" dirty="0" err="1"/>
              <a:t>mechanism</a:t>
            </a:r>
            <a:r>
              <a:rPr lang="cs-CZ" dirty="0"/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=</a:t>
            </a:r>
            <a:r>
              <a:rPr lang="en-GB" dirty="0"/>
              <a:t> biological potencies (markers of potential hazards</a:t>
            </a:r>
            <a:r>
              <a:rPr lang="cs-CZ" dirty="0"/>
              <a:t>)</a:t>
            </a: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3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Biomarkers </a:t>
            </a:r>
            <a:r>
              <a:rPr lang="cs-CZ" sz="2800" dirty="0">
                <a:solidFill>
                  <a:schemeClr val="tx1"/>
                </a:solidFill>
              </a:rPr>
              <a:t>- </a:t>
            </a:r>
            <a:r>
              <a:rPr lang="cs-CZ" sz="2800" dirty="0" err="1">
                <a:solidFill>
                  <a:schemeClr val="tx1"/>
                </a:solidFill>
              </a:rPr>
              <a:t>classification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Categorization</a:t>
            </a:r>
            <a:r>
              <a:rPr lang="cs-CZ" sz="2400" b="1" dirty="0"/>
              <a:t> by US </a:t>
            </a:r>
            <a:r>
              <a:rPr lang="cs-CZ" sz="2400" b="1" dirty="0" err="1"/>
              <a:t>National</a:t>
            </a:r>
            <a:r>
              <a:rPr lang="cs-CZ" sz="2400" b="1" dirty="0"/>
              <a:t> </a:t>
            </a:r>
            <a:r>
              <a:rPr lang="cs-CZ" sz="2400" b="1" dirty="0" err="1"/>
              <a:t>Academy</a:t>
            </a:r>
            <a:r>
              <a:rPr lang="cs-CZ" sz="2400" b="1" dirty="0"/>
              <a:t> of </a:t>
            </a:r>
            <a:r>
              <a:rPr lang="cs-CZ" sz="2400" b="1" dirty="0" err="1"/>
              <a:t>Sciences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</a:t>
            </a:r>
            <a:r>
              <a:rPr lang="cs-CZ" sz="1800" dirty="0" err="1">
                <a:solidFill>
                  <a:schemeClr val="tx2"/>
                </a:solidFill>
              </a:rPr>
              <a:t>exposure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response </a:t>
            </a:r>
            <a:r>
              <a:rPr lang="cs-CZ" sz="1800" dirty="0" err="1">
                <a:solidFill>
                  <a:schemeClr val="tx2"/>
                </a:solidFill>
              </a:rPr>
              <a:t>or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effect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Continuum</a:t>
            </a:r>
            <a:r>
              <a:rPr lang="cs-CZ" b="1" dirty="0"/>
              <a:t> </a:t>
            </a:r>
            <a:r>
              <a:rPr lang="cs-CZ" b="1" dirty="0" err="1"/>
              <a:t>exists</a:t>
            </a:r>
            <a:r>
              <a:rPr lang="cs-CZ" b="1" dirty="0"/>
              <a:t> </a:t>
            </a:r>
            <a:r>
              <a:rPr lang="cs-CZ" b="1" dirty="0" err="1"/>
              <a:t>among</a:t>
            </a:r>
            <a:r>
              <a:rPr lang="cs-CZ" b="1" dirty="0"/>
              <a:t> </a:t>
            </a:r>
            <a:r>
              <a:rPr lang="cs-CZ" b="1" dirty="0" err="1"/>
              <a:t>biomarkers</a:t>
            </a: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/>
              <a:t>	</a:t>
            </a:r>
            <a:r>
              <a:rPr lang="cs-CZ" sz="2000" u="sng" dirty="0" err="1"/>
              <a:t>example</a:t>
            </a:r>
            <a:r>
              <a:rPr lang="cs-CZ" sz="2000" u="sng" dirty="0"/>
              <a:t>: </a:t>
            </a:r>
            <a:r>
              <a:rPr lang="cs-CZ" sz="2000" dirty="0" err="1"/>
              <a:t>adducts</a:t>
            </a:r>
            <a:r>
              <a:rPr lang="cs-CZ" sz="2000" dirty="0"/>
              <a:t> of </a:t>
            </a:r>
            <a:r>
              <a:rPr lang="cs-CZ" sz="2000" dirty="0" err="1"/>
              <a:t>toxicant</a:t>
            </a:r>
            <a:r>
              <a:rPr lang="cs-CZ" sz="2000" dirty="0"/>
              <a:t> to DNA	</a:t>
            </a:r>
            <a:br>
              <a:rPr lang="cs-CZ" sz="2000" dirty="0"/>
            </a:br>
            <a:r>
              <a:rPr lang="cs-CZ" sz="2000" dirty="0"/>
              <a:t>    ? </a:t>
            </a:r>
            <a:r>
              <a:rPr lang="cs-CZ" sz="2000" i="1" dirty="0" err="1"/>
              <a:t>biomarker</a:t>
            </a:r>
            <a:r>
              <a:rPr lang="cs-CZ" sz="2000" i="1" dirty="0"/>
              <a:t> of </a:t>
            </a:r>
            <a:r>
              <a:rPr lang="cs-CZ" sz="2000" i="1" dirty="0" err="1"/>
              <a:t>exposure</a:t>
            </a:r>
            <a:r>
              <a:rPr lang="cs-CZ" sz="2000" i="1" dirty="0"/>
              <a:t> /  ? response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75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Various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Specific (selective)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selectively reflecting specific types (mechanisms) of toxicity</a:t>
            </a:r>
          </a:p>
          <a:p>
            <a:pPr lvl="2"/>
            <a:r>
              <a:rPr lang="en-GB" dirty="0"/>
              <a:t>E.g. inhibition of </a:t>
            </a:r>
            <a:r>
              <a:rPr lang="en-GB" dirty="0" err="1"/>
              <a:t>AcCholE</a:t>
            </a:r>
            <a:r>
              <a:rPr lang="en-GB" dirty="0"/>
              <a:t> : </a:t>
            </a:r>
            <a:br>
              <a:rPr lang="en-GB" dirty="0"/>
            </a:br>
            <a:r>
              <a:rPr lang="en-GB" dirty="0"/>
              <a:t>	exposure = organophosphates; effect = neurotoxicity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provides specific information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 </a:t>
            </a:r>
            <a:r>
              <a:rPr lang="en-GB" dirty="0"/>
              <a:t>multiple biomarkers must be measured in parallel</a:t>
            </a:r>
          </a:p>
          <a:p>
            <a:endParaRPr lang="cs-CZ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Non-specific (non-selective)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of general stress</a:t>
            </a:r>
          </a:p>
          <a:p>
            <a:pPr lvl="2"/>
            <a:r>
              <a:rPr lang="en-GB" dirty="0"/>
              <a:t>E.g. induction of Heat Shock Proteins (</a:t>
            </a:r>
            <a:r>
              <a:rPr lang="en-GB" dirty="0" err="1"/>
              <a:t>hsp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general information about stress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</a:t>
            </a:r>
            <a:r>
              <a:rPr lang="en-GB" dirty="0"/>
              <a:t>sensitive to many "stressors" (temperature, salinity ...)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Biomarkers 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at different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levels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of biological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31840" y="1916832"/>
            <a:ext cx="3672408" cy="4788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3140968"/>
            <a:ext cx="1133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These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mainly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covered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in </a:t>
            </a:r>
            <a:r>
              <a:rPr lang="cs-CZ" b="1" dirty="0" err="1">
                <a:solidFill>
                  <a:schemeClr val="tx2"/>
                </a:solidFill>
              </a:rPr>
              <a:t>this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class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Sa</a:t>
            </a:r>
            <a:r>
              <a:rPr lang="cs-CZ" dirty="0" err="1">
                <a:solidFill>
                  <a:schemeClr val="tx1"/>
                </a:solidFill>
              </a:rPr>
              <a:t>mpling</a:t>
            </a:r>
            <a:r>
              <a:rPr lang="en-GB" dirty="0">
                <a:solidFill>
                  <a:schemeClr val="tx1"/>
                </a:solidFill>
              </a:rPr>
              <a:t> biological materials for biomarker analyses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3"/>
            <a:ext cx="8291264" cy="2448271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Non-destructive (non-invasive)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blood / </a:t>
            </a:r>
            <a:r>
              <a:rPr lang="en-GB" dirty="0" err="1"/>
              <a:t>haemolymph</a:t>
            </a:r>
            <a:r>
              <a:rPr lang="en-GB" dirty="0"/>
              <a:t> collection &amp; analyses</a:t>
            </a:r>
            <a:endParaRPr lang="cs-CZ" dirty="0"/>
          </a:p>
          <a:p>
            <a:pPr lvl="1"/>
            <a:r>
              <a:rPr lang="en-GB" dirty="0"/>
              <a:t>skin, feather, hair</a:t>
            </a:r>
            <a:r>
              <a:rPr lang="cs-CZ" dirty="0"/>
              <a:t>, urine</a:t>
            </a:r>
            <a:r>
              <a:rPr lang="en-GB" dirty="0"/>
              <a:t> …</a:t>
            </a:r>
            <a:endParaRPr lang="cs-CZ" dirty="0"/>
          </a:p>
          <a:p>
            <a:pPr lvl="1">
              <a:buNone/>
            </a:pPr>
            <a:r>
              <a:rPr lang="cs-CZ" dirty="0"/>
              <a:t>(</a:t>
            </a:r>
            <a:r>
              <a:rPr lang="en-GB" dirty="0"/>
              <a:t>life of the organism not affected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Destructive (invasive)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whole animal 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3R principles: maximum use of the material</a:t>
            </a:r>
          </a:p>
          <a:p>
            <a:pPr lvl="1"/>
            <a:r>
              <a:rPr lang="en-GB" dirty="0"/>
              <a:t>multiple biomarker evaluation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87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618</Words>
  <Application>Microsoft Office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Motiv sady Office</vt:lpstr>
      <vt:lpstr>PowerPoint Presentation</vt:lpstr>
      <vt:lpstr>Definition and applications</vt:lpstr>
      <vt:lpstr>Biomarkers in ECOLOGY / GEOLOGY</vt:lpstr>
      <vt:lpstr>Biomarkers in HUMAN HEALTH</vt:lpstr>
      <vt:lpstr>Biomarkers in TOXICOLOGY </vt:lpstr>
      <vt:lpstr>Biomarkers - classification</vt:lpstr>
      <vt:lpstr>Various biomarker types</vt:lpstr>
      <vt:lpstr>Biomarkers  at different levels of biological organisation</vt:lpstr>
      <vt:lpstr>Sampling biological materials for biomarker analyses</vt:lpstr>
      <vt:lpstr>Biomarkers  &amp; Exposure</vt:lpstr>
      <vt:lpstr>Ideal biomarker</vt:lpstr>
      <vt:lpstr>Towards the practical use of biomarkers … a lot of work</vt:lpstr>
      <vt:lpstr>EXAMPLE - Paracetamol</vt:lpstr>
      <vt:lpstr>EXAMPLE - Paracetamol</vt:lpstr>
      <vt:lpstr>Toxicity biomarkers –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220</cp:revision>
  <dcterms:created xsi:type="dcterms:W3CDTF">2010-05-17T15:27:49Z</dcterms:created>
  <dcterms:modified xsi:type="dcterms:W3CDTF">2020-04-08T09:09:27Z</dcterms:modified>
</cp:coreProperties>
</file>