
<file path=[Content_Types].xml><?xml version="1.0" encoding="utf-8"?>
<Types xmlns="http://schemas.openxmlformats.org/package/2006/content-types">
  <Default Extension="png" ContentType="image/png"/>
  <Default Extension="jpeg" ContentType="image/jpeg"/>
  <Default Extension="emf" ContentType="image/x-emf"/>
  <Default Extension="webp"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1"/>
  </p:notesMasterIdLst>
  <p:sldIdLst>
    <p:sldId id="441" r:id="rId2"/>
    <p:sldId id="615" r:id="rId3"/>
    <p:sldId id="256" r:id="rId4"/>
    <p:sldId id="621" r:id="rId5"/>
    <p:sldId id="623" r:id="rId6"/>
    <p:sldId id="622" r:id="rId7"/>
    <p:sldId id="616" r:id="rId8"/>
    <p:sldId id="617" r:id="rId9"/>
    <p:sldId id="618" r:id="rId10"/>
    <p:sldId id="485" r:id="rId11"/>
    <p:sldId id="486" r:id="rId12"/>
    <p:sldId id="626" r:id="rId13"/>
    <p:sldId id="518" r:id="rId14"/>
    <p:sldId id="487" r:id="rId15"/>
    <p:sldId id="625" r:id="rId16"/>
    <p:sldId id="620" r:id="rId17"/>
    <p:sldId id="628" r:id="rId18"/>
    <p:sldId id="629" r:id="rId19"/>
    <p:sldId id="489" r:id="rId20"/>
    <p:sldId id="630" r:id="rId21"/>
    <p:sldId id="631" r:id="rId22"/>
    <p:sldId id="606" r:id="rId23"/>
    <p:sldId id="653" r:id="rId24"/>
    <p:sldId id="514" r:id="rId25"/>
    <p:sldId id="544" r:id="rId26"/>
    <p:sldId id="654" r:id="rId27"/>
    <p:sldId id="636" r:id="rId28"/>
    <p:sldId id="548" r:id="rId29"/>
    <p:sldId id="546" r:id="rId30"/>
    <p:sldId id="632" r:id="rId31"/>
    <p:sldId id="656" r:id="rId32"/>
    <p:sldId id="652" r:id="rId33"/>
    <p:sldId id="515" r:id="rId34"/>
    <p:sldId id="608" r:id="rId35"/>
    <p:sldId id="488" r:id="rId36"/>
    <p:sldId id="516" r:id="rId37"/>
    <p:sldId id="521" r:id="rId38"/>
    <p:sldId id="561" r:id="rId39"/>
    <p:sldId id="563" r:id="rId40"/>
    <p:sldId id="562" r:id="rId41"/>
    <p:sldId id="564" r:id="rId42"/>
    <p:sldId id="570" r:id="rId43"/>
    <p:sldId id="657" r:id="rId44"/>
    <p:sldId id="571" r:id="rId45"/>
    <p:sldId id="658" r:id="rId46"/>
    <p:sldId id="572" r:id="rId47"/>
    <p:sldId id="558" r:id="rId48"/>
    <p:sldId id="565" r:id="rId49"/>
    <p:sldId id="566" r:id="rId50"/>
    <p:sldId id="567" r:id="rId51"/>
    <p:sldId id="568" r:id="rId52"/>
    <p:sldId id="659" r:id="rId53"/>
    <p:sldId id="660" r:id="rId54"/>
    <p:sldId id="661" r:id="rId55"/>
    <p:sldId id="669" r:id="rId56"/>
    <p:sldId id="662" r:id="rId57"/>
    <p:sldId id="670" r:id="rId58"/>
    <p:sldId id="668" r:id="rId59"/>
    <p:sldId id="663" r:id="rId60"/>
    <p:sldId id="673" r:id="rId61"/>
    <p:sldId id="671" r:id="rId62"/>
    <p:sldId id="664" r:id="rId63"/>
    <p:sldId id="667" r:id="rId64"/>
    <p:sldId id="666" r:id="rId65"/>
    <p:sldId id="672" r:id="rId66"/>
    <p:sldId id="665" r:id="rId67"/>
    <p:sldId id="517" r:id="rId68"/>
    <p:sldId id="541" r:id="rId69"/>
    <p:sldId id="559" r:id="rId70"/>
    <p:sldId id="614" r:id="rId71"/>
    <p:sldId id="510" r:id="rId72"/>
    <p:sldId id="511" r:id="rId73"/>
    <p:sldId id="575" r:id="rId74"/>
    <p:sldId id="512" r:id="rId75"/>
    <p:sldId id="531" r:id="rId76"/>
    <p:sldId id="674" r:id="rId77"/>
    <p:sldId id="675" r:id="rId78"/>
    <p:sldId id="528" r:id="rId79"/>
    <p:sldId id="574" r:id="rId80"/>
    <p:sldId id="604" r:id="rId81"/>
    <p:sldId id="534" r:id="rId82"/>
    <p:sldId id="535" r:id="rId83"/>
    <p:sldId id="581" r:id="rId84"/>
    <p:sldId id="538" r:id="rId85"/>
    <p:sldId id="537" r:id="rId86"/>
    <p:sldId id="532" r:id="rId87"/>
    <p:sldId id="539" r:id="rId88"/>
    <p:sldId id="542" r:id="rId89"/>
    <p:sldId id="540" r:id="rId90"/>
    <p:sldId id="520" r:id="rId91"/>
    <p:sldId id="530" r:id="rId92"/>
    <p:sldId id="633" r:id="rId93"/>
    <p:sldId id="634" r:id="rId94"/>
    <p:sldId id="676" r:id="rId95"/>
    <p:sldId id="677" r:id="rId96"/>
    <p:sldId id="679" r:id="rId97"/>
    <p:sldId id="513" r:id="rId98"/>
    <p:sldId id="682" r:id="rId99"/>
    <p:sldId id="637" r:id="rId100"/>
    <p:sldId id="493" r:id="rId101"/>
    <p:sldId id="577" r:id="rId102"/>
    <p:sldId id="716" r:id="rId103"/>
    <p:sldId id="717" r:id="rId104"/>
    <p:sldId id="638" r:id="rId105"/>
    <p:sldId id="639" r:id="rId106"/>
    <p:sldId id="685" r:id="rId107"/>
    <p:sldId id="684" r:id="rId108"/>
    <p:sldId id="635" r:id="rId109"/>
    <p:sldId id="686" r:id="rId110"/>
    <p:sldId id="683" r:id="rId111"/>
    <p:sldId id="509" r:id="rId112"/>
    <p:sldId id="508" r:id="rId113"/>
    <p:sldId id="688" r:id="rId114"/>
    <p:sldId id="697" r:id="rId115"/>
    <p:sldId id="651" r:id="rId116"/>
    <p:sldId id="648" r:id="rId117"/>
    <p:sldId id="701" r:id="rId118"/>
    <p:sldId id="715" r:id="rId119"/>
    <p:sldId id="689" r:id="rId120"/>
    <p:sldId id="645" r:id="rId121"/>
    <p:sldId id="579" r:id="rId122"/>
    <p:sldId id="643" r:id="rId123"/>
    <p:sldId id="690" r:id="rId124"/>
    <p:sldId id="691" r:id="rId125"/>
    <p:sldId id="692" r:id="rId126"/>
    <p:sldId id="693" r:id="rId127"/>
    <p:sldId id="694" r:id="rId128"/>
    <p:sldId id="696" r:id="rId129"/>
    <p:sldId id="646" r:id="rId130"/>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632B29B1-934F-41E3-B596-FA9B2FC62DA9}">
          <p14:sldIdLst>
            <p14:sldId id="441"/>
            <p14:sldId id="615"/>
            <p14:sldId id="256"/>
            <p14:sldId id="621"/>
            <p14:sldId id="623"/>
            <p14:sldId id="622"/>
            <p14:sldId id="616"/>
            <p14:sldId id="617"/>
            <p14:sldId id="618"/>
            <p14:sldId id="485"/>
            <p14:sldId id="486"/>
            <p14:sldId id="626"/>
            <p14:sldId id="518"/>
            <p14:sldId id="487"/>
            <p14:sldId id="625"/>
            <p14:sldId id="620"/>
            <p14:sldId id="628"/>
            <p14:sldId id="629"/>
            <p14:sldId id="489"/>
            <p14:sldId id="630"/>
            <p14:sldId id="631"/>
            <p14:sldId id="606"/>
            <p14:sldId id="653"/>
            <p14:sldId id="514"/>
            <p14:sldId id="544"/>
            <p14:sldId id="654"/>
            <p14:sldId id="636"/>
            <p14:sldId id="548"/>
            <p14:sldId id="546"/>
            <p14:sldId id="632"/>
            <p14:sldId id="656"/>
            <p14:sldId id="652"/>
            <p14:sldId id="515"/>
            <p14:sldId id="608"/>
            <p14:sldId id="488"/>
            <p14:sldId id="516"/>
            <p14:sldId id="521"/>
            <p14:sldId id="561"/>
            <p14:sldId id="563"/>
            <p14:sldId id="562"/>
            <p14:sldId id="564"/>
            <p14:sldId id="570"/>
            <p14:sldId id="657"/>
            <p14:sldId id="571"/>
            <p14:sldId id="658"/>
            <p14:sldId id="572"/>
            <p14:sldId id="558"/>
            <p14:sldId id="565"/>
            <p14:sldId id="566"/>
            <p14:sldId id="567"/>
            <p14:sldId id="568"/>
            <p14:sldId id="659"/>
            <p14:sldId id="660"/>
            <p14:sldId id="661"/>
            <p14:sldId id="669"/>
            <p14:sldId id="662"/>
            <p14:sldId id="670"/>
            <p14:sldId id="668"/>
            <p14:sldId id="663"/>
            <p14:sldId id="673"/>
            <p14:sldId id="671"/>
            <p14:sldId id="664"/>
            <p14:sldId id="667"/>
            <p14:sldId id="666"/>
            <p14:sldId id="672"/>
            <p14:sldId id="665"/>
            <p14:sldId id="517"/>
            <p14:sldId id="541"/>
          </p14:sldIdLst>
        </p14:section>
        <p14:section name="Oddíl bez názvu" id="{AA9F9BB8-6438-4C2A-A260-C9CB81FBB5AD}">
          <p14:sldIdLst>
            <p14:sldId id="559"/>
            <p14:sldId id="614"/>
            <p14:sldId id="510"/>
            <p14:sldId id="511"/>
            <p14:sldId id="575"/>
            <p14:sldId id="512"/>
            <p14:sldId id="531"/>
            <p14:sldId id="674"/>
            <p14:sldId id="675"/>
            <p14:sldId id="528"/>
            <p14:sldId id="574"/>
            <p14:sldId id="604"/>
            <p14:sldId id="534"/>
            <p14:sldId id="535"/>
            <p14:sldId id="581"/>
            <p14:sldId id="538"/>
            <p14:sldId id="537"/>
            <p14:sldId id="532"/>
            <p14:sldId id="539"/>
            <p14:sldId id="542"/>
            <p14:sldId id="540"/>
            <p14:sldId id="520"/>
            <p14:sldId id="530"/>
            <p14:sldId id="633"/>
            <p14:sldId id="634"/>
            <p14:sldId id="676"/>
            <p14:sldId id="677"/>
            <p14:sldId id="679"/>
            <p14:sldId id="513"/>
            <p14:sldId id="682"/>
            <p14:sldId id="637"/>
            <p14:sldId id="493"/>
            <p14:sldId id="577"/>
            <p14:sldId id="716"/>
            <p14:sldId id="717"/>
            <p14:sldId id="638"/>
            <p14:sldId id="639"/>
            <p14:sldId id="685"/>
            <p14:sldId id="684"/>
            <p14:sldId id="635"/>
            <p14:sldId id="686"/>
            <p14:sldId id="683"/>
            <p14:sldId id="509"/>
            <p14:sldId id="508"/>
            <p14:sldId id="688"/>
            <p14:sldId id="697"/>
            <p14:sldId id="651"/>
            <p14:sldId id="648"/>
            <p14:sldId id="701"/>
            <p14:sldId id="715"/>
            <p14:sldId id="689"/>
            <p14:sldId id="645"/>
            <p14:sldId id="579"/>
            <p14:sldId id="643"/>
            <p14:sldId id="690"/>
            <p14:sldId id="691"/>
            <p14:sldId id="692"/>
            <p14:sldId id="693"/>
            <p14:sldId id="694"/>
            <p14:sldId id="696"/>
            <p14:sldId id="646"/>
          </p14:sldIdLst>
        </p14:section>
      </p14:sectionLst>
    </p:ext>
    <p:ext uri="{EFAFB233-063F-42B5-8137-9DF3F51BA10A}">
      <p15:sldGuideLst xmlns:p15="http://schemas.microsoft.com/office/powerpoint/2012/main">
        <p15:guide id="1" orient="horz" pos="2183" userDrawn="1">
          <p15:clr>
            <a:srgbClr val="A4A3A4"/>
          </p15:clr>
        </p15:guide>
        <p15:guide id="2" pos="2880" userDrawn="1">
          <p15:clr>
            <a:srgbClr val="A4A3A4"/>
          </p15:clr>
        </p15:guide>
        <p15:guide id="3" orient="horz" pos="1260">
          <p15:clr>
            <a:srgbClr val="A4A3A4"/>
          </p15:clr>
        </p15:guide>
        <p15:guide id="4" pos="2412" userDrawn="1">
          <p15:clr>
            <a:srgbClr val="A4A3A4"/>
          </p15:clr>
        </p15:guide>
        <p15:guide id="5" orient="horz" pos="2656" userDrawn="1">
          <p15:clr>
            <a:srgbClr val="A4A3A4"/>
          </p15:clr>
        </p15:guide>
        <p15:guide id="6" orient="horz" pos="26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p:scale>
          <a:sx n="80" d="100"/>
          <a:sy n="80" d="100"/>
        </p:scale>
        <p:origin x="1478" y="154"/>
      </p:cViewPr>
      <p:guideLst>
        <p:guide orient="horz" pos="2183"/>
        <p:guide pos="2880"/>
        <p:guide orient="horz" pos="1260"/>
        <p:guide pos="2412"/>
        <p:guide orient="horz" pos="2656"/>
        <p:guide orient="horz" pos="2652"/>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11415B-A2AC-4985-A097-B9D2771B9993}" type="datetimeFigureOut">
              <a:rPr lang="en-US" smtClean="0"/>
              <a:pPr/>
              <a:t>2/16/2020</a:t>
            </a:fld>
            <a:endParaRPr lang="en-US"/>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4CA2D0-EE27-4159-AD4E-C175FC2492F7}" type="slidenum">
              <a:rPr lang="en-US" smtClean="0"/>
              <a:pPr/>
              <a:t>‹#›</a:t>
            </a:fld>
            <a:endParaRPr lang="en-US"/>
          </a:p>
        </p:txBody>
      </p:sp>
    </p:spTree>
    <p:extLst>
      <p:ext uri="{BB962C8B-B14F-4D97-AF65-F5344CB8AC3E}">
        <p14:creationId xmlns:p14="http://schemas.microsoft.com/office/powerpoint/2010/main" val="3723137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smtClean="0"/>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p>
            <a:fld id="{7F33FEAC-7CC2-4007-A48B-18AEC7E417A2}" type="datetimeFigureOut">
              <a:rPr lang="en-US" smtClean="0"/>
              <a:pPr/>
              <a:t>2/16/2020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8AAA6-0513-4049-8FBB-8DB4CB6B5496}" type="slidenum">
              <a:rPr lang="en-US" smtClean="0"/>
              <a:pPr/>
              <a:t>‹#›</a:t>
            </a:fld>
            <a:endParaRPr lang="en-US"/>
          </a:p>
        </p:txBody>
      </p:sp>
    </p:spTree>
    <p:extLst>
      <p:ext uri="{BB962C8B-B14F-4D97-AF65-F5344CB8AC3E}">
        <p14:creationId xmlns:p14="http://schemas.microsoft.com/office/powerpoint/2010/main" val="3469060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7F33FEAC-7CC2-4007-A48B-18AEC7E417A2}" type="datetimeFigureOut">
              <a:rPr lang="en-US" smtClean="0"/>
              <a:pPr/>
              <a:t>2/16/2020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8AAA6-0513-4049-8FBB-8DB4CB6B5496}" type="slidenum">
              <a:rPr lang="en-US" smtClean="0"/>
              <a:pPr/>
              <a:t>‹#›</a:t>
            </a:fld>
            <a:endParaRPr lang="en-US"/>
          </a:p>
        </p:txBody>
      </p:sp>
    </p:spTree>
    <p:extLst>
      <p:ext uri="{BB962C8B-B14F-4D97-AF65-F5344CB8AC3E}">
        <p14:creationId xmlns:p14="http://schemas.microsoft.com/office/powerpoint/2010/main" val="3288399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smtClean="0"/>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7F33FEAC-7CC2-4007-A48B-18AEC7E417A2}" type="datetimeFigureOut">
              <a:rPr lang="en-US" smtClean="0"/>
              <a:pPr/>
              <a:t>2/16/2020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8AAA6-0513-4049-8FBB-8DB4CB6B5496}" type="slidenum">
              <a:rPr lang="en-US" smtClean="0"/>
              <a:pPr/>
              <a:t>‹#›</a:t>
            </a:fld>
            <a:endParaRPr lang="en-US"/>
          </a:p>
        </p:txBody>
      </p:sp>
    </p:spTree>
    <p:extLst>
      <p:ext uri="{BB962C8B-B14F-4D97-AF65-F5344CB8AC3E}">
        <p14:creationId xmlns:p14="http://schemas.microsoft.com/office/powerpoint/2010/main" val="1912037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10"/>
          </p:nvPr>
        </p:nvSpPr>
        <p:spPr/>
        <p:txBody>
          <a:bodyPr/>
          <a:lstStyle/>
          <a:p>
            <a:fld id="{7F33FEAC-7CC2-4007-A48B-18AEC7E417A2}" type="datetimeFigureOut">
              <a:rPr lang="en-US" smtClean="0"/>
              <a:pPr/>
              <a:t>2/16/2020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8AAA6-0513-4049-8FBB-8DB4CB6B5496}" type="slidenum">
              <a:rPr lang="en-US" smtClean="0"/>
              <a:pPr/>
              <a:t>‹#›</a:t>
            </a:fld>
            <a:endParaRPr lang="en-US"/>
          </a:p>
        </p:txBody>
      </p:sp>
    </p:spTree>
    <p:extLst>
      <p:ext uri="{BB962C8B-B14F-4D97-AF65-F5344CB8AC3E}">
        <p14:creationId xmlns:p14="http://schemas.microsoft.com/office/powerpoint/2010/main" val="1853151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smtClean="0"/>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p>
            <a:fld id="{7F33FEAC-7CC2-4007-A48B-18AEC7E417A2}" type="datetimeFigureOut">
              <a:rPr lang="en-US" smtClean="0"/>
              <a:pPr/>
              <a:t>2/16/2020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F8AAA6-0513-4049-8FBB-8DB4CB6B5496}" type="slidenum">
              <a:rPr lang="en-US" smtClean="0"/>
              <a:pPr/>
              <a:t>‹#›</a:t>
            </a:fld>
            <a:endParaRPr lang="en-US"/>
          </a:p>
        </p:txBody>
      </p:sp>
    </p:spTree>
    <p:extLst>
      <p:ext uri="{BB962C8B-B14F-4D97-AF65-F5344CB8AC3E}">
        <p14:creationId xmlns:p14="http://schemas.microsoft.com/office/powerpoint/2010/main" val="1958233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4"/>
          <p:cNvSpPr>
            <a:spLocks noGrp="1"/>
          </p:cNvSpPr>
          <p:nvPr>
            <p:ph type="dt" sz="half" idx="10"/>
          </p:nvPr>
        </p:nvSpPr>
        <p:spPr/>
        <p:txBody>
          <a:bodyPr/>
          <a:lstStyle/>
          <a:p>
            <a:fld id="{7F33FEAC-7CC2-4007-A48B-18AEC7E417A2}" type="datetimeFigureOut">
              <a:rPr lang="en-US" smtClean="0"/>
              <a:pPr/>
              <a:t>2/16/2020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F8AAA6-0513-4049-8FBB-8DB4CB6B5496}" type="slidenum">
              <a:rPr lang="en-US" smtClean="0"/>
              <a:pPr/>
              <a:t>‹#›</a:t>
            </a:fld>
            <a:endParaRPr lang="en-US"/>
          </a:p>
        </p:txBody>
      </p:sp>
    </p:spTree>
    <p:extLst>
      <p:ext uri="{BB962C8B-B14F-4D97-AF65-F5344CB8AC3E}">
        <p14:creationId xmlns:p14="http://schemas.microsoft.com/office/powerpoint/2010/main" val="1974370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smtClean="0"/>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Content Placeholder 3"/>
          <p:cNvSpPr>
            <a:spLocks noGrp="1"/>
          </p:cNvSpPr>
          <p:nvPr>
            <p:ph sz="half" idx="2"/>
          </p:nvPr>
        </p:nvSpPr>
        <p:spPr>
          <a:xfrm>
            <a:off x="629842" y="2505075"/>
            <a:ext cx="3868340"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Content Placeholder 5"/>
          <p:cNvSpPr>
            <a:spLocks noGrp="1"/>
          </p:cNvSpPr>
          <p:nvPr>
            <p:ph sz="quarter" idx="4"/>
          </p:nvPr>
        </p:nvSpPr>
        <p:spPr>
          <a:xfrm>
            <a:off x="4629150" y="2505075"/>
            <a:ext cx="3887391"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7" name="Date Placeholder 6"/>
          <p:cNvSpPr>
            <a:spLocks noGrp="1"/>
          </p:cNvSpPr>
          <p:nvPr>
            <p:ph type="dt" sz="half" idx="10"/>
          </p:nvPr>
        </p:nvSpPr>
        <p:spPr/>
        <p:txBody>
          <a:bodyPr/>
          <a:lstStyle/>
          <a:p>
            <a:fld id="{7F33FEAC-7CC2-4007-A48B-18AEC7E417A2}" type="datetimeFigureOut">
              <a:rPr lang="en-US" smtClean="0"/>
              <a:pPr/>
              <a:t>2/16/2020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F8AAA6-0513-4049-8FBB-8DB4CB6B5496}" type="slidenum">
              <a:rPr lang="en-US" smtClean="0"/>
              <a:pPr/>
              <a:t>‹#›</a:t>
            </a:fld>
            <a:endParaRPr lang="en-US"/>
          </a:p>
        </p:txBody>
      </p:sp>
    </p:spTree>
    <p:extLst>
      <p:ext uri="{BB962C8B-B14F-4D97-AF65-F5344CB8AC3E}">
        <p14:creationId xmlns:p14="http://schemas.microsoft.com/office/powerpoint/2010/main" val="3185549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2"/>
          <p:cNvSpPr>
            <a:spLocks noGrp="1"/>
          </p:cNvSpPr>
          <p:nvPr>
            <p:ph type="dt" sz="half" idx="10"/>
          </p:nvPr>
        </p:nvSpPr>
        <p:spPr/>
        <p:txBody>
          <a:bodyPr/>
          <a:lstStyle/>
          <a:p>
            <a:fld id="{7F33FEAC-7CC2-4007-A48B-18AEC7E417A2}" type="datetimeFigureOut">
              <a:rPr lang="en-US" smtClean="0"/>
              <a:pPr/>
              <a:t>2/16/2020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F8AAA6-0513-4049-8FBB-8DB4CB6B5496}" type="slidenum">
              <a:rPr lang="en-US" smtClean="0"/>
              <a:pPr/>
              <a:t>‹#›</a:t>
            </a:fld>
            <a:endParaRPr lang="en-US"/>
          </a:p>
        </p:txBody>
      </p:sp>
    </p:spTree>
    <p:extLst>
      <p:ext uri="{BB962C8B-B14F-4D97-AF65-F5344CB8AC3E}">
        <p14:creationId xmlns:p14="http://schemas.microsoft.com/office/powerpoint/2010/main" val="3878241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33FEAC-7CC2-4007-A48B-18AEC7E417A2}" type="datetimeFigureOut">
              <a:rPr lang="en-US" smtClean="0"/>
              <a:pPr/>
              <a:t>2/16/2020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F8AAA6-0513-4049-8FBB-8DB4CB6B5496}" type="slidenum">
              <a:rPr lang="en-US" smtClean="0"/>
              <a:pPr/>
              <a:t>‹#›</a:t>
            </a:fld>
            <a:endParaRPr lang="en-US"/>
          </a:p>
        </p:txBody>
      </p:sp>
    </p:spTree>
    <p:extLst>
      <p:ext uri="{BB962C8B-B14F-4D97-AF65-F5344CB8AC3E}">
        <p14:creationId xmlns:p14="http://schemas.microsoft.com/office/powerpoint/2010/main" val="3207982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smtClean="0"/>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7F33FEAC-7CC2-4007-A48B-18AEC7E417A2}" type="datetimeFigureOut">
              <a:rPr lang="en-US" smtClean="0"/>
              <a:pPr/>
              <a:t>2/16/2020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F8AAA6-0513-4049-8FBB-8DB4CB6B5496}" type="slidenum">
              <a:rPr lang="en-US" smtClean="0"/>
              <a:pPr/>
              <a:t>‹#›</a:t>
            </a:fld>
            <a:endParaRPr lang="en-US"/>
          </a:p>
        </p:txBody>
      </p:sp>
    </p:spTree>
    <p:extLst>
      <p:ext uri="{BB962C8B-B14F-4D97-AF65-F5344CB8AC3E}">
        <p14:creationId xmlns:p14="http://schemas.microsoft.com/office/powerpoint/2010/main" val="90787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smtClean="0"/>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Date Placeholder 4"/>
          <p:cNvSpPr>
            <a:spLocks noGrp="1"/>
          </p:cNvSpPr>
          <p:nvPr>
            <p:ph type="dt" sz="half" idx="10"/>
          </p:nvPr>
        </p:nvSpPr>
        <p:spPr/>
        <p:txBody>
          <a:bodyPr/>
          <a:lstStyle/>
          <a:p>
            <a:fld id="{7F33FEAC-7CC2-4007-A48B-18AEC7E417A2}" type="datetimeFigureOut">
              <a:rPr lang="en-US" smtClean="0"/>
              <a:pPr/>
              <a:t>2/16/2020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F8AAA6-0513-4049-8FBB-8DB4CB6B5496}" type="slidenum">
              <a:rPr lang="en-US" smtClean="0"/>
              <a:pPr/>
              <a:t>‹#›</a:t>
            </a:fld>
            <a:endParaRPr lang="en-US"/>
          </a:p>
        </p:txBody>
      </p:sp>
    </p:spTree>
    <p:extLst>
      <p:ext uri="{BB962C8B-B14F-4D97-AF65-F5344CB8AC3E}">
        <p14:creationId xmlns:p14="http://schemas.microsoft.com/office/powerpoint/2010/main" val="4204631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smtClean="0"/>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33FEAC-7CC2-4007-A48B-18AEC7E417A2}" type="datetimeFigureOut">
              <a:rPr lang="en-US" smtClean="0"/>
              <a:pPr/>
              <a:t>2/16/2020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F8AAA6-0513-4049-8FBB-8DB4CB6B5496}" type="slidenum">
              <a:rPr lang="en-US" smtClean="0"/>
              <a:pPr/>
              <a:t>‹#›</a:t>
            </a:fld>
            <a:endParaRPr lang="en-US"/>
          </a:p>
        </p:txBody>
      </p:sp>
    </p:spTree>
    <p:extLst>
      <p:ext uri="{BB962C8B-B14F-4D97-AF65-F5344CB8AC3E}">
        <p14:creationId xmlns:p14="http://schemas.microsoft.com/office/powerpoint/2010/main" val="35531076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jpeg"/><Relationship Id="rId1" Type="http://schemas.openxmlformats.org/officeDocument/2006/relationships/slideLayout" Target="../slideLayouts/slideLayout2.xml"/><Relationship Id="rId5" Type="http://schemas.openxmlformats.org/officeDocument/2006/relationships/hyperlink" Target="https://g.cz/rentge-slavi-vice-jak-120-let-jak-se-postupem-casu-zlepsoval-podivejte-se-na-fascinujici-historicke/" TargetMode="External"/><Relationship Id="rId4" Type="http://schemas.openxmlformats.org/officeDocument/2006/relationships/image" Target="../media/image120.jpg"/></Relationships>
</file>

<file path=ppt/slides/_rels/slide101.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2.xml"/><Relationship Id="rId4" Type="http://schemas.openxmlformats.org/officeDocument/2006/relationships/hyperlink" Target="https://g.cz/rentge-slavi-vice-jak-120-let-jak-se-postupem-casu-zlepsoval-podivejte-se-na-fascinujici-historicke/" TargetMode="Externa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s://www.wikiwand.com/en/Camera" TargetMode="External"/><Relationship Id="rId2" Type="http://schemas.openxmlformats.org/officeDocument/2006/relationships/image" Target="../media/image124.jpg"/><Relationship Id="rId1" Type="http://schemas.openxmlformats.org/officeDocument/2006/relationships/slideLayout" Target="../slideLayouts/slideLayout7.xml"/><Relationship Id="rId6" Type="http://schemas.openxmlformats.org/officeDocument/2006/relationships/image" Target="../media/image125.jpg"/><Relationship Id="rId5" Type="http://schemas.openxmlformats.org/officeDocument/2006/relationships/hyperlink" Target="https://www.wikiwand.com/en/Video_tape_recorder" TargetMode="External"/><Relationship Id="rId4" Type="http://schemas.openxmlformats.org/officeDocument/2006/relationships/hyperlink" Target="https://www.wikiwand.com/en/Ionizing_radiation" TargetMode="External"/></Relationships>
</file>

<file path=ppt/slides/_rels/slide105.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8" Type="http://schemas.openxmlformats.org/officeDocument/2006/relationships/hyperlink" Target="https://www.wikiwand.com/en/Podiatry#Podiatric_surgery" TargetMode="External"/><Relationship Id="rId13" Type="http://schemas.openxmlformats.org/officeDocument/2006/relationships/hyperlink" Target="https://www.wikiwand.com/en/Implantable_cardioverter_defibrillator" TargetMode="External"/><Relationship Id="rId3" Type="http://schemas.openxmlformats.org/officeDocument/2006/relationships/hyperlink" Target="https://www.wikiwand.com/en/Defecating_proctogram" TargetMode="External"/><Relationship Id="rId7" Type="http://schemas.openxmlformats.org/officeDocument/2006/relationships/hyperlink" Target="https://www.wikiwand.com/en/Liver_biopsy" TargetMode="External"/><Relationship Id="rId12" Type="http://schemas.openxmlformats.org/officeDocument/2006/relationships/hyperlink" Target="https://www.wikiwand.com/en/Cardiac_pacemaker" TargetMode="External"/><Relationship Id="rId17" Type="http://schemas.openxmlformats.org/officeDocument/2006/relationships/hyperlink" Target="https://www.wikiwand.com/en/Barium" TargetMode="External"/><Relationship Id="rId2" Type="http://schemas.openxmlformats.org/officeDocument/2006/relationships/hyperlink" Target="https://www.wikiwand.com/en/Barium_enema" TargetMode="External"/><Relationship Id="rId16" Type="http://schemas.openxmlformats.org/officeDocument/2006/relationships/hyperlink" Target="https://www.wikiwand.com/en/Intervertebral_disc" TargetMode="External"/><Relationship Id="rId1" Type="http://schemas.openxmlformats.org/officeDocument/2006/relationships/slideLayout" Target="../slideLayouts/slideLayout7.xml"/><Relationship Id="rId6" Type="http://schemas.openxmlformats.org/officeDocument/2006/relationships/hyperlink" Target="https://www.wikiwand.com/en/Enteroclysis" TargetMode="External"/><Relationship Id="rId11" Type="http://schemas.openxmlformats.org/officeDocument/2006/relationships/hyperlink" Target="https://www.wikiwand.com/en/Pyelography" TargetMode="External"/><Relationship Id="rId5" Type="http://schemas.openxmlformats.org/officeDocument/2006/relationships/hyperlink" Target="https://www.wikiwand.com/en/Barium_swallow" TargetMode="External"/><Relationship Id="rId15" Type="http://schemas.openxmlformats.org/officeDocument/2006/relationships/hyperlink" Target="https://www.wikiwand.com/en/Lumbar_provocative_discography" TargetMode="External"/><Relationship Id="rId10" Type="http://schemas.openxmlformats.org/officeDocument/2006/relationships/hyperlink" Target="https://www.wikiwand.com/en/Urology" TargetMode="External"/><Relationship Id="rId4" Type="http://schemas.openxmlformats.org/officeDocument/2006/relationships/hyperlink" Target="https://www.wikiwand.com/en/Barium_meal" TargetMode="External"/><Relationship Id="rId9" Type="http://schemas.openxmlformats.org/officeDocument/2006/relationships/hyperlink" Target="https://www.wikiwand.com/en/Peripherally_inserted_central_catheter" TargetMode="External"/><Relationship Id="rId14" Type="http://schemas.openxmlformats.org/officeDocument/2006/relationships/hyperlink" Target="https://www.wikiwand.com/en/Cardiac_resynchronization_device" TargetMode="External"/></Relationships>
</file>

<file path=ppt/slides/_rels/slide107.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28.gi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s://www.wikiwand.com/en/4DCT" TargetMode="External"/><Relationship Id="rId2" Type="http://schemas.openxmlformats.org/officeDocument/2006/relationships/image" Target="../media/image129.gif"/><Relationship Id="rId1" Type="http://schemas.openxmlformats.org/officeDocument/2006/relationships/slideLayout" Target="../slideLayouts/slideLayout2.xml"/><Relationship Id="rId4" Type="http://schemas.openxmlformats.org/officeDocument/2006/relationships/hyperlink" Target="https://www.wikiwand.com/en/Fluoroscopy#citenoteUPMC4DCTpteduc37"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emf"/></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s://g.cz/rentge-slavi-vice-jak-120-let-jak-se-postupem-casu-zlepsoval-podivejte-se-na-fascinujici-historicke/" TargetMode="External"/><Relationship Id="rId2" Type="http://schemas.openxmlformats.org/officeDocument/2006/relationships/image" Target="../media/image130.jpg"/><Relationship Id="rId1" Type="http://schemas.openxmlformats.org/officeDocument/2006/relationships/slideLayout" Target="../slideLayouts/slideLayout2.xml"/><Relationship Id="rId4" Type="http://schemas.openxmlformats.org/officeDocument/2006/relationships/image" Target="../media/image131.jpg"/></Relationships>
</file>

<file path=ppt/slides/_rels/slide112.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132.jpg"/><Relationship Id="rId1" Type="http://schemas.openxmlformats.org/officeDocument/2006/relationships/slideLayout" Target="../slideLayouts/slideLayout2.xml"/><Relationship Id="rId4" Type="http://schemas.openxmlformats.org/officeDocument/2006/relationships/hyperlink" Target="https://g.cz/rentge-slavi-vice-jak-120-let-jak-se-postupem-casu-zlepsoval-podivejte-se-na-fascinujici-historicke/" TargetMode="Externa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g"/><Relationship Id="rId1" Type="http://schemas.openxmlformats.org/officeDocument/2006/relationships/slideLayout" Target="../slideLayouts/slideLayout2.xml"/><Relationship Id="rId5" Type="http://schemas.openxmlformats.org/officeDocument/2006/relationships/image" Target="../media/image137.jpeg"/><Relationship Id="rId4" Type="http://schemas.openxmlformats.org/officeDocument/2006/relationships/image" Target="../media/image136.jpg"/></Relationships>
</file>

<file path=ppt/slides/_rels/slide11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g"/><Relationship Id="rId1" Type="http://schemas.openxmlformats.org/officeDocument/2006/relationships/slideLayout" Target="../slideLayouts/slideLayout7.xml"/><Relationship Id="rId4" Type="http://schemas.openxmlformats.org/officeDocument/2006/relationships/image" Target="../media/image140.jpg"/></Relationships>
</file>

<file path=ppt/slides/_rels/slide11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image" Target="../media/image143.jp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hyperlink" Target="http://www.wikiwand.com/cs/Chemick%C3%BD_prvek" TargetMode="External"/><Relationship Id="rId2" Type="http://schemas.openxmlformats.org/officeDocument/2006/relationships/hyperlink" Target="http://www.wikiwand.com/cs/Analytick%C3%A1_chemie" TargetMode="Externa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0.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146.jp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image" Target="../media/image148.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hyperlink" Target="https://www.wikiwand.com/en/Shoe-fitting_fluoroscope" TargetMode="External"/><Relationship Id="rId1" Type="http://schemas.openxmlformats.org/officeDocument/2006/relationships/slideLayout" Target="../slideLayouts/slideLayout7.xml"/><Relationship Id="rId4" Type="http://schemas.openxmlformats.org/officeDocument/2006/relationships/image" Target="../media/image151.jpg"/></Relationships>
</file>

<file path=ppt/slides/_rels/slide123.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54.webp"/><Relationship Id="rId2" Type="http://schemas.openxmlformats.org/officeDocument/2006/relationships/image" Target="../media/image153.jp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image" Target="../media/image155.jp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image" Target="../media/image157.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image" Target="../media/image159.jp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8" Type="http://schemas.openxmlformats.org/officeDocument/2006/relationships/image" Target="../media/image169.jpg"/><Relationship Id="rId3" Type="http://schemas.openxmlformats.org/officeDocument/2006/relationships/image" Target="../media/image164.jpg"/><Relationship Id="rId7" Type="http://schemas.openxmlformats.org/officeDocument/2006/relationships/image" Target="../media/image168.jpg"/><Relationship Id="rId2" Type="http://schemas.openxmlformats.org/officeDocument/2006/relationships/image" Target="../media/image163.jpg"/><Relationship Id="rId1" Type="http://schemas.openxmlformats.org/officeDocument/2006/relationships/slideLayout" Target="../slideLayouts/slideLayout7.xml"/><Relationship Id="rId6" Type="http://schemas.openxmlformats.org/officeDocument/2006/relationships/image" Target="../media/image167.jpg"/><Relationship Id="rId5" Type="http://schemas.openxmlformats.org/officeDocument/2006/relationships/image" Target="../media/image166.jpg"/><Relationship Id="rId4" Type="http://schemas.openxmlformats.org/officeDocument/2006/relationships/image" Target="../media/image165.jpg"/><Relationship Id="rId9" Type="http://schemas.openxmlformats.org/officeDocument/2006/relationships/image" Target="../media/image170.jpg"/></Relationships>
</file>

<file path=ppt/slides/_rels/slide1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11.jpeg"/><Relationship Id="rId4" Type="http://schemas.openxmlformats.org/officeDocument/2006/relationships/image" Target="../media/image25.gi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cs.wikipedia.org/wiki/Cherchez_la_femme" TargetMode="External"/><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en.wikipedia.org/wiki/Crookes_tube" TargetMode="External"/><Relationship Id="rId2" Type="http://schemas.openxmlformats.org/officeDocument/2006/relationships/image" Target="../media/image41.jpg"/><Relationship Id="rId1" Type="http://schemas.openxmlformats.org/officeDocument/2006/relationships/slideLayout" Target="../slideLayouts/slideLayout7.xml"/><Relationship Id="rId6" Type="http://schemas.openxmlformats.org/officeDocument/2006/relationships/hyperlink" Target="https://en.wikipedia.org/wiki/Photographic_plate" TargetMode="External"/><Relationship Id="rId5" Type="http://schemas.openxmlformats.org/officeDocument/2006/relationships/hyperlink" Target="https://en.wikipedia.org/wiki/Radiograph" TargetMode="External"/><Relationship Id="rId4" Type="http://schemas.openxmlformats.org/officeDocument/2006/relationships/hyperlink" Target="https://en.wikipedia.org/wiki/Fluoroscop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hyperlink" Target="https://www.psanci.cz/literatura_autor.php?id=6"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jpg"/><Relationship Id="rId2" Type="http://schemas.openxmlformats.org/officeDocument/2006/relationships/image" Target="../media/image62.emf"/><Relationship Id="rId1" Type="http://schemas.openxmlformats.org/officeDocument/2006/relationships/slideLayout" Target="../slideLayouts/slideLayout2.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g"/></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8.jpg"/><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6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2.jpg"/><Relationship Id="rId7" Type="http://schemas.openxmlformats.org/officeDocument/2006/relationships/hyperlink" Target="http://www.wikiwand.com/cs/Atom" TargetMode="External"/><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hyperlink" Target="http://www.wikiwand.com/cs/Elektron" TargetMode="External"/><Relationship Id="rId5" Type="http://schemas.openxmlformats.org/officeDocument/2006/relationships/hyperlink" Target="http://www.wikiwand.com/cs/Foton" TargetMode="External"/><Relationship Id="rId4" Type="http://schemas.openxmlformats.org/officeDocument/2006/relationships/hyperlink" Target="http://www.wikiwand.com/cs/Z%C3%A1%C5%99en%C3%AD_gama"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www.wikiwand.com/cs/Elektronvolt" TargetMode="External"/><Relationship Id="rId2" Type="http://schemas.openxmlformats.org/officeDocument/2006/relationships/hyperlink" Target="http://www.wikiwand.com/cs/Line%C3%A1rn%C3%AD_urychlova%C4%8D" TargetMode="External"/><Relationship Id="rId1" Type="http://schemas.openxmlformats.org/officeDocument/2006/relationships/slideLayout" Target="../slideLayouts/slideLayout2.xml"/><Relationship Id="rId6" Type="http://schemas.openxmlformats.org/officeDocument/2006/relationships/hyperlink" Target="http://www.wikiwand.com/cs/Radioterapie" TargetMode="External"/><Relationship Id="rId5" Type="http://schemas.openxmlformats.org/officeDocument/2006/relationships/hyperlink" Target="http://www.wikiwand.com/cs/V%C3%BDpo%C4%8Detn%C3%AD_tomografie" TargetMode="External"/><Relationship Id="rId4" Type="http://schemas.openxmlformats.org/officeDocument/2006/relationships/hyperlink" Target="http://www.wikiwand.com/cs/Pozitronov%C3%A1_emisn%C3%AD_tomografie" TargetMode="External"/></Relationships>
</file>

<file path=ppt/slides/_rels/slide7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www.wikiwand.com/cs/Anoda" TargetMode="External"/><Relationship Id="rId2" Type="http://schemas.openxmlformats.org/officeDocument/2006/relationships/hyperlink" Target="http://www.wikiwand.com/cs/Foton"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image" Target="../media/image98.gif"/><Relationship Id="rId1" Type="http://schemas.openxmlformats.org/officeDocument/2006/relationships/slideLayout" Target="../slideLayouts/slideLayout2.xml"/><Relationship Id="rId4" Type="http://schemas.openxmlformats.org/officeDocument/2006/relationships/image" Target="../media/image100.gif"/></Relationships>
</file>

<file path=ppt/slides/_rels/slide8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image" Target="../media/image115.emf"/><Relationship Id="rId4" Type="http://schemas.openxmlformats.org/officeDocument/2006/relationships/image" Target="../media/image114.emf"/></Relationships>
</file>

<file path=ppt/slides/_rels/slide96.xml.rels><?xml version="1.0" encoding="UTF-8" standalone="yes"?>
<Relationships xmlns="http://schemas.openxmlformats.org/package/2006/relationships"><Relationship Id="rId3" Type="http://schemas.openxmlformats.org/officeDocument/2006/relationships/hyperlink" Target="https://slovnik.seznam.cz/preklad/cesky_anglicky/krou%C5%BEkov%C3%BD" TargetMode="External"/><Relationship Id="rId2" Type="http://schemas.openxmlformats.org/officeDocument/2006/relationships/image" Target="../media/image116.jpg"/><Relationship Id="rId1" Type="http://schemas.openxmlformats.org/officeDocument/2006/relationships/slideLayout" Target="../slideLayouts/slideLayout2.xml"/><Relationship Id="rId4" Type="http://schemas.openxmlformats.org/officeDocument/2006/relationships/hyperlink" Target="https://slovnik.seznam.cz/preklad/cesky_anglicky/li%C5%A1ej"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www.wikiwand.com/en/World_War_I" TargetMode="External"/><Relationship Id="rId2" Type="http://schemas.openxmlformats.org/officeDocument/2006/relationships/image" Target="../media/image11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descr="20151103_084611.jpg"/>
          <p:cNvPicPr>
            <a:picLocks noChangeAspect="1"/>
          </p:cNvPicPr>
          <p:nvPr/>
        </p:nvPicPr>
        <p:blipFill>
          <a:blip r:embed="rId2" cstate="print"/>
          <a:srcRect l="8116"/>
          <a:stretch>
            <a:fillRect/>
          </a:stretch>
        </p:blipFill>
        <p:spPr>
          <a:xfrm rot="5400000">
            <a:off x="-1982856" y="1982856"/>
            <a:ext cx="6858000" cy="2892287"/>
          </a:xfrm>
          <a:prstGeom prst="rect">
            <a:avLst/>
          </a:prstGeom>
          <a:ln>
            <a:noFill/>
          </a:ln>
          <a:effectLst>
            <a:softEdge rad="112500"/>
          </a:effectLst>
        </p:spPr>
      </p:pic>
      <p:sp>
        <p:nvSpPr>
          <p:cNvPr id="9" name="Nadpis 1"/>
          <p:cNvSpPr txBox="1">
            <a:spLocks/>
          </p:cNvSpPr>
          <p:nvPr/>
        </p:nvSpPr>
        <p:spPr>
          <a:xfrm>
            <a:off x="3101005" y="1430472"/>
            <a:ext cx="5526157" cy="2387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dirty="0" smtClean="0"/>
              <a:t>BIOFYZIKÁLNÍ ÚSTAV AVČR</a:t>
            </a:r>
          </a:p>
          <a:p>
            <a:pPr algn="ctr"/>
            <a:r>
              <a:rPr lang="cs-CZ" sz="3300" dirty="0" err="1" smtClean="0"/>
              <a:t>Dpt</a:t>
            </a:r>
            <a:r>
              <a:rPr lang="cs-CZ" sz="3300" dirty="0" smtClean="0"/>
              <a:t>. buněčné biologie a radiobiologie</a:t>
            </a:r>
            <a:endParaRPr lang="en-US" sz="3300" dirty="0"/>
          </a:p>
        </p:txBody>
      </p:sp>
      <p:sp>
        <p:nvSpPr>
          <p:cNvPr id="10" name="Podnadpis 2"/>
          <p:cNvSpPr txBox="1">
            <a:spLocks/>
          </p:cNvSpPr>
          <p:nvPr/>
        </p:nvSpPr>
        <p:spPr>
          <a:xfrm>
            <a:off x="2325755" y="3999599"/>
            <a:ext cx="6858000"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cs-CZ" dirty="0" smtClean="0"/>
              <a:t>Martin Falk</a:t>
            </a:r>
          </a:p>
          <a:p>
            <a:pPr marL="0" indent="0" algn="ctr">
              <a:buNone/>
            </a:pPr>
            <a:r>
              <a:rPr lang="cs-CZ" dirty="0" smtClean="0"/>
              <a:t>(falk@ibp.cz)</a:t>
            </a:r>
            <a:endParaRPr lang="en-US" dirty="0"/>
          </a:p>
        </p:txBody>
      </p:sp>
    </p:spTree>
    <p:extLst>
      <p:ext uri="{BB962C8B-B14F-4D97-AF65-F5344CB8AC3E}">
        <p14:creationId xmlns:p14="http://schemas.microsoft.com/office/powerpoint/2010/main" val="19482302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86890" y="1197231"/>
            <a:ext cx="2396162" cy="626464"/>
          </a:xfrm>
        </p:spPr>
        <p:txBody>
          <a:bodyPr>
            <a:normAutofit fontScale="90000"/>
          </a:bodyPr>
          <a:lstStyle/>
          <a:p>
            <a:r>
              <a:rPr lang="cs-CZ" dirty="0" smtClean="0"/>
              <a:t>Duální povaha ZÁŘENÍ</a:t>
            </a:r>
            <a:endParaRPr lang="cs-CZ" dirty="0"/>
          </a:p>
        </p:txBody>
      </p:sp>
      <p:pic>
        <p:nvPicPr>
          <p:cNvPr id="4" name="Obrázek 3"/>
          <p:cNvPicPr>
            <a:picLocks noChangeAspect="1"/>
          </p:cNvPicPr>
          <p:nvPr/>
        </p:nvPicPr>
        <p:blipFill>
          <a:blip r:embed="rId2"/>
          <a:stretch>
            <a:fillRect/>
          </a:stretch>
        </p:blipFill>
        <p:spPr>
          <a:xfrm>
            <a:off x="3024812" y="291975"/>
            <a:ext cx="5215238" cy="3428454"/>
          </a:xfrm>
          <a:prstGeom prst="rect">
            <a:avLst/>
          </a:prstGeom>
        </p:spPr>
      </p:pic>
      <p:sp>
        <p:nvSpPr>
          <p:cNvPr id="5" name="TextovéPole 4"/>
          <p:cNvSpPr txBox="1"/>
          <p:nvPr/>
        </p:nvSpPr>
        <p:spPr>
          <a:xfrm>
            <a:off x="486890" y="4857000"/>
            <a:ext cx="8318663" cy="1754326"/>
          </a:xfrm>
          <a:prstGeom prst="rect">
            <a:avLst/>
          </a:prstGeom>
          <a:noFill/>
        </p:spPr>
        <p:txBody>
          <a:bodyPr wrap="square" rtlCol="0">
            <a:spAutoFit/>
          </a:bodyPr>
          <a:lstStyle/>
          <a:p>
            <a:r>
              <a:rPr lang="cs-CZ" dirty="0" smtClean="0"/>
              <a:t>Kromě postulování tří Newtonových zákonů, které ho proslavily, </a:t>
            </a:r>
            <a:r>
              <a:rPr lang="cs-CZ" dirty="0"/>
              <a:t>zabýval </a:t>
            </a:r>
            <a:r>
              <a:rPr lang="cs-CZ" dirty="0" smtClean="0"/>
              <a:t>se Newton také studiem </a:t>
            </a:r>
            <a:r>
              <a:rPr lang="cs-CZ" dirty="0"/>
              <a:t>světla. Používal k tomu různé hranoly a již ve svých 23 </a:t>
            </a:r>
            <a:r>
              <a:rPr lang="cs-CZ" dirty="0" smtClean="0"/>
              <a:t>letech </a:t>
            </a:r>
            <a:r>
              <a:rPr lang="cs-CZ" dirty="0"/>
              <a:t>zjistil, že </a:t>
            </a:r>
            <a:r>
              <a:rPr lang="cs-CZ" b="1" dirty="0"/>
              <a:t>světlo se dá rozložit na barevné spektrum </a:t>
            </a:r>
            <a:r>
              <a:rPr lang="cs-CZ" dirty="0" smtClean="0"/>
              <a:t>(viz obr.). </a:t>
            </a:r>
            <a:r>
              <a:rPr lang="cs-CZ" dirty="0"/>
              <a:t>Dále zjistil, že světelné spektrum se dá zase spojit použitím druhého hranolu. Vymezením se dá získat světlo určité barvy. Newton si představoval světlo jako </a:t>
            </a:r>
            <a:r>
              <a:rPr lang="cs-CZ" b="1" dirty="0"/>
              <a:t>proud částic různé velikosti</a:t>
            </a:r>
            <a:r>
              <a:rPr lang="cs-CZ" dirty="0"/>
              <a:t>. Jestliže narážejí v hranolu na částice stejné hmotnosti, pak nejméně se budou odrážet částice s největší hmotnosti.</a:t>
            </a:r>
          </a:p>
        </p:txBody>
      </p:sp>
      <p:pic>
        <p:nvPicPr>
          <p:cNvPr id="6" name="Picture 18" descr="http://labguide.cz/wp-content/uploads/2015/01/ELEKTROMAGNETICK%C3%89-SPEKTRUM.jpg"/>
          <p:cNvPicPr>
            <a:picLocks noChangeAspect="1" noChangeArrowheads="1"/>
          </p:cNvPicPr>
          <p:nvPr/>
        </p:nvPicPr>
        <p:blipFill rotWithShape="1">
          <a:blip r:embed="rId3" cstate="print"/>
          <a:srcRect t="48611" b="13430"/>
          <a:stretch/>
        </p:blipFill>
        <p:spPr bwMode="auto">
          <a:xfrm>
            <a:off x="2216833" y="3621243"/>
            <a:ext cx="6845095" cy="969598"/>
          </a:xfrm>
          <a:prstGeom prst="rect">
            <a:avLst/>
          </a:prstGeom>
          <a:noFill/>
        </p:spPr>
      </p:pic>
      <p:sp>
        <p:nvSpPr>
          <p:cNvPr id="9" name="Nadpis 1"/>
          <p:cNvSpPr txBox="1">
            <a:spLocks/>
          </p:cNvSpPr>
          <p:nvPr/>
        </p:nvSpPr>
        <p:spPr>
          <a:xfrm>
            <a:off x="417358" y="2958461"/>
            <a:ext cx="2993354" cy="132556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dirty="0" smtClean="0"/>
              <a:t>Světlo jako částice </a:t>
            </a:r>
            <a:br>
              <a:rPr lang="cs-CZ" dirty="0" smtClean="0"/>
            </a:br>
            <a:endParaRPr lang="cs-CZ" dirty="0"/>
          </a:p>
        </p:txBody>
      </p:sp>
    </p:spTree>
    <p:extLst>
      <p:ext uri="{BB962C8B-B14F-4D97-AF65-F5344CB8AC3E}">
        <p14:creationId xmlns:p14="http://schemas.microsoft.com/office/powerpoint/2010/main" val="107116537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552" y="3709095"/>
            <a:ext cx="4043626" cy="2695751"/>
          </a:xfrm>
          <a:prstGeom prst="rect">
            <a:avLst/>
          </a:prstGeom>
        </p:spPr>
      </p:pic>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106" y="298572"/>
            <a:ext cx="4044072" cy="2779588"/>
          </a:xfrm>
          <a:prstGeom prst="rect">
            <a:avLst/>
          </a:prstGeom>
        </p:spPr>
      </p:pic>
      <p:pic>
        <p:nvPicPr>
          <p:cNvPr id="10" name="Obráze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9313" y="352743"/>
            <a:ext cx="3968889" cy="5450834"/>
          </a:xfrm>
          <a:prstGeom prst="rect">
            <a:avLst/>
          </a:prstGeom>
        </p:spPr>
      </p:pic>
      <p:sp>
        <p:nvSpPr>
          <p:cNvPr id="11" name="TextovéPole 10"/>
          <p:cNvSpPr txBox="1"/>
          <p:nvPr/>
        </p:nvSpPr>
        <p:spPr>
          <a:xfrm>
            <a:off x="4628729" y="5880457"/>
            <a:ext cx="4396324" cy="461665"/>
          </a:xfrm>
          <a:prstGeom prst="rect">
            <a:avLst/>
          </a:prstGeom>
          <a:noFill/>
        </p:spPr>
        <p:txBody>
          <a:bodyPr wrap="square" rtlCol="0">
            <a:spAutoFit/>
          </a:bodyPr>
          <a:lstStyle/>
          <a:p>
            <a:r>
              <a:rPr lang="cs-CZ" sz="1200" dirty="0"/>
              <a:t>Pacient při rentgenování hrudi u profesora </a:t>
            </a:r>
            <a:r>
              <a:rPr lang="cs-CZ" sz="1200" dirty="0" err="1"/>
              <a:t>Menarda</a:t>
            </a:r>
            <a:r>
              <a:rPr lang="cs-CZ" sz="1200" dirty="0"/>
              <a:t> v nemocnici </a:t>
            </a:r>
            <a:r>
              <a:rPr lang="cs-CZ" sz="1200" dirty="0" err="1"/>
              <a:t>Cochin</a:t>
            </a:r>
            <a:r>
              <a:rPr lang="cs-CZ" sz="1200" dirty="0"/>
              <a:t> v Paříži roku 1914</a:t>
            </a:r>
            <a:r>
              <a:rPr lang="cs-CZ" sz="1200" dirty="0" smtClean="0"/>
              <a:t>.</a:t>
            </a:r>
            <a:endParaRPr lang="cs-CZ" sz="1200" dirty="0">
              <a:effectLst/>
            </a:endParaRPr>
          </a:p>
        </p:txBody>
      </p:sp>
      <p:sp>
        <p:nvSpPr>
          <p:cNvPr id="14" name="Obdélník 13"/>
          <p:cNvSpPr/>
          <p:nvPr/>
        </p:nvSpPr>
        <p:spPr>
          <a:xfrm>
            <a:off x="249829" y="3128474"/>
            <a:ext cx="4267308" cy="553998"/>
          </a:xfrm>
          <a:prstGeom prst="rect">
            <a:avLst/>
          </a:prstGeom>
        </p:spPr>
        <p:txBody>
          <a:bodyPr wrap="square">
            <a:spAutoFit/>
          </a:bodyPr>
          <a:lstStyle/>
          <a:p>
            <a:r>
              <a:rPr lang="cs-CZ" sz="1000" dirty="0"/>
              <a:t>Rentgenování hlavy mladé ženy pomocí nového aparátu v Londýně roku 1934. Přístroj se stával dostupnějším, přenosnějším a mohl být tudíž používán prakticky </a:t>
            </a:r>
            <a:r>
              <a:rPr lang="cs-CZ" sz="1000" dirty="0" smtClean="0"/>
              <a:t>kdekoliv</a:t>
            </a:r>
            <a:endParaRPr lang="cs-CZ" sz="1000" dirty="0">
              <a:effectLst/>
            </a:endParaRPr>
          </a:p>
        </p:txBody>
      </p:sp>
      <p:sp>
        <p:nvSpPr>
          <p:cNvPr id="15" name="TextovéPole 14"/>
          <p:cNvSpPr txBox="1"/>
          <p:nvPr/>
        </p:nvSpPr>
        <p:spPr>
          <a:xfrm>
            <a:off x="540688" y="6470656"/>
            <a:ext cx="8484365" cy="253916"/>
          </a:xfrm>
          <a:prstGeom prst="rect">
            <a:avLst/>
          </a:prstGeom>
          <a:noFill/>
        </p:spPr>
        <p:txBody>
          <a:bodyPr wrap="square" rtlCol="0">
            <a:spAutoFit/>
          </a:bodyPr>
          <a:lstStyle/>
          <a:p>
            <a:r>
              <a:rPr lang="cs-CZ" sz="1050" dirty="0"/>
              <a:t>Zdroj: </a:t>
            </a:r>
            <a:r>
              <a:rPr lang="cs-CZ" sz="1050" dirty="0">
                <a:hlinkClick r:id="rId5"/>
              </a:rPr>
              <a:t>https://</a:t>
            </a:r>
            <a:r>
              <a:rPr lang="cs-CZ" sz="1050" dirty="0" smtClean="0">
                <a:hlinkClick r:id="rId5"/>
              </a:rPr>
              <a:t>g.cz/rentge-slavi-vice-jak-120-let-jak-se-postupem-casu-zlepsoval-podivejte-se-na-fascinujici-historicke/</a:t>
            </a:r>
            <a:r>
              <a:rPr lang="cs-CZ" sz="1050" dirty="0" smtClean="0"/>
              <a:t>    </a:t>
            </a:r>
            <a:r>
              <a:rPr lang="cs-CZ" sz="1050" dirty="0" err="1" smtClean="0"/>
              <a:t>Imagno</a:t>
            </a:r>
            <a:r>
              <a:rPr lang="cs-CZ" sz="1050" dirty="0" smtClean="0"/>
              <a:t> </a:t>
            </a:r>
            <a:r>
              <a:rPr lang="cs-CZ" sz="1050" dirty="0"/>
              <a:t>- </a:t>
            </a:r>
            <a:r>
              <a:rPr lang="cs-CZ" sz="1050" dirty="0" err="1"/>
              <a:t>Getty</a:t>
            </a:r>
            <a:r>
              <a:rPr lang="cs-CZ" sz="1050" dirty="0"/>
              <a:t> </a:t>
            </a:r>
            <a:r>
              <a:rPr lang="cs-CZ" sz="1050" dirty="0" err="1"/>
              <a:t>Images</a:t>
            </a:r>
            <a:endParaRPr lang="cs-CZ" sz="1050" dirty="0"/>
          </a:p>
        </p:txBody>
      </p:sp>
      <p:sp>
        <p:nvSpPr>
          <p:cNvPr id="9" name="Obdélník 8"/>
          <p:cNvSpPr/>
          <p:nvPr/>
        </p:nvSpPr>
        <p:spPr>
          <a:xfrm>
            <a:off x="383179" y="3682472"/>
            <a:ext cx="1636121" cy="738664"/>
          </a:xfrm>
          <a:prstGeom prst="rect">
            <a:avLst/>
          </a:prstGeom>
        </p:spPr>
        <p:txBody>
          <a:bodyPr wrap="square">
            <a:spAutoFit/>
          </a:bodyPr>
          <a:lstStyle/>
          <a:p>
            <a:r>
              <a:rPr lang="cs-CZ" sz="1400" dirty="0" err="1" smtClean="0">
                <a:solidFill>
                  <a:schemeClr val="bg1"/>
                </a:solidFill>
              </a:rPr>
              <a:t>Thoracic</a:t>
            </a:r>
            <a:r>
              <a:rPr lang="cs-CZ" sz="1400" dirty="0" smtClean="0">
                <a:solidFill>
                  <a:schemeClr val="bg1"/>
                </a:solidFill>
              </a:rPr>
              <a:t> </a:t>
            </a:r>
            <a:r>
              <a:rPr lang="cs-CZ" sz="1400" dirty="0" err="1" smtClean="0">
                <a:solidFill>
                  <a:schemeClr val="bg1"/>
                </a:solidFill>
              </a:rPr>
              <a:t>fluoroscopy</a:t>
            </a:r>
            <a:r>
              <a:rPr lang="cs-CZ" sz="1400" dirty="0" smtClean="0">
                <a:solidFill>
                  <a:schemeClr val="bg1"/>
                </a:solidFill>
              </a:rPr>
              <a:t> in 1940. </a:t>
            </a:r>
            <a:endParaRPr lang="cs-CZ" sz="1400" dirty="0">
              <a:solidFill>
                <a:schemeClr val="bg1"/>
              </a:solidFill>
            </a:endParaRPr>
          </a:p>
        </p:txBody>
      </p:sp>
    </p:spTree>
    <p:extLst>
      <p:ext uri="{BB962C8B-B14F-4D97-AF65-F5344CB8AC3E}">
        <p14:creationId xmlns:p14="http://schemas.microsoft.com/office/powerpoint/2010/main" val="258646497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2360" y="226738"/>
            <a:ext cx="4141352" cy="4860824"/>
          </a:xfr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9646" y="226738"/>
            <a:ext cx="3584858" cy="4860824"/>
          </a:xfrm>
          <a:prstGeom prst="rect">
            <a:avLst/>
          </a:prstGeom>
        </p:spPr>
      </p:pic>
      <p:sp>
        <p:nvSpPr>
          <p:cNvPr id="6" name="Obdélník 5"/>
          <p:cNvSpPr/>
          <p:nvPr/>
        </p:nvSpPr>
        <p:spPr>
          <a:xfrm>
            <a:off x="4891208" y="5204200"/>
            <a:ext cx="2981776" cy="830997"/>
          </a:xfrm>
          <a:prstGeom prst="rect">
            <a:avLst/>
          </a:prstGeom>
        </p:spPr>
        <p:txBody>
          <a:bodyPr wrap="square">
            <a:spAutoFit/>
          </a:bodyPr>
          <a:lstStyle/>
          <a:p>
            <a:r>
              <a:rPr lang="cs-CZ" sz="1600" dirty="0"/>
              <a:t>Pacient při rentgenování hrudi u profesora </a:t>
            </a:r>
            <a:r>
              <a:rPr lang="cs-CZ" sz="1600" dirty="0" err="1"/>
              <a:t>Menarda</a:t>
            </a:r>
            <a:r>
              <a:rPr lang="cs-CZ" sz="1600" dirty="0"/>
              <a:t> v nemocnici </a:t>
            </a:r>
            <a:r>
              <a:rPr lang="cs-CZ" sz="1600" dirty="0" err="1"/>
              <a:t>Cochin</a:t>
            </a:r>
            <a:r>
              <a:rPr lang="cs-CZ" sz="1600" dirty="0"/>
              <a:t> v Paříži roku </a:t>
            </a:r>
            <a:r>
              <a:rPr lang="cs-CZ" sz="1600" dirty="0" smtClean="0"/>
              <a:t>1914.</a:t>
            </a:r>
            <a:endParaRPr lang="cs-CZ" sz="1600" dirty="0">
              <a:effectLst/>
            </a:endParaRPr>
          </a:p>
        </p:txBody>
      </p:sp>
      <p:sp>
        <p:nvSpPr>
          <p:cNvPr id="7" name="TextovéPole 6"/>
          <p:cNvSpPr txBox="1"/>
          <p:nvPr/>
        </p:nvSpPr>
        <p:spPr>
          <a:xfrm>
            <a:off x="540688" y="6333496"/>
            <a:ext cx="8484365" cy="253916"/>
          </a:xfrm>
          <a:prstGeom prst="rect">
            <a:avLst/>
          </a:prstGeom>
          <a:noFill/>
        </p:spPr>
        <p:txBody>
          <a:bodyPr wrap="square" rtlCol="0">
            <a:spAutoFit/>
          </a:bodyPr>
          <a:lstStyle/>
          <a:p>
            <a:r>
              <a:rPr lang="cs-CZ" sz="1050" dirty="0"/>
              <a:t>Zdroj: </a:t>
            </a:r>
            <a:r>
              <a:rPr lang="cs-CZ" sz="1050" dirty="0">
                <a:hlinkClick r:id="rId4"/>
              </a:rPr>
              <a:t>https://</a:t>
            </a:r>
            <a:r>
              <a:rPr lang="cs-CZ" sz="1050" dirty="0" smtClean="0">
                <a:hlinkClick r:id="rId4"/>
              </a:rPr>
              <a:t>g.cz/rentge-slavi-vice-jak-120-let-jak-se-postupem-casu-zlepsoval-podivejte-se-na-fascinujici-historicke/</a:t>
            </a:r>
            <a:r>
              <a:rPr lang="cs-CZ" sz="1050" dirty="0" smtClean="0"/>
              <a:t>    </a:t>
            </a:r>
            <a:r>
              <a:rPr lang="cs-CZ" sz="1050" dirty="0" err="1" smtClean="0"/>
              <a:t>Imagno</a:t>
            </a:r>
            <a:r>
              <a:rPr lang="cs-CZ" sz="1050" dirty="0" smtClean="0"/>
              <a:t> </a:t>
            </a:r>
            <a:r>
              <a:rPr lang="cs-CZ" sz="1050" dirty="0"/>
              <a:t>- </a:t>
            </a:r>
            <a:r>
              <a:rPr lang="cs-CZ" sz="1050" dirty="0" err="1"/>
              <a:t>Getty</a:t>
            </a:r>
            <a:r>
              <a:rPr lang="cs-CZ" sz="1050" dirty="0"/>
              <a:t> </a:t>
            </a:r>
            <a:r>
              <a:rPr lang="cs-CZ" sz="1050" dirty="0" err="1"/>
              <a:t>Images</a:t>
            </a:r>
            <a:endParaRPr lang="cs-CZ" sz="1050" dirty="0"/>
          </a:p>
        </p:txBody>
      </p:sp>
      <p:sp>
        <p:nvSpPr>
          <p:cNvPr id="8" name="TextovéPole 7"/>
          <p:cNvSpPr txBox="1"/>
          <p:nvPr/>
        </p:nvSpPr>
        <p:spPr>
          <a:xfrm>
            <a:off x="412360" y="5202974"/>
            <a:ext cx="3705101" cy="1077218"/>
          </a:xfrm>
          <a:prstGeom prst="rect">
            <a:avLst/>
          </a:prstGeom>
          <a:noFill/>
        </p:spPr>
        <p:txBody>
          <a:bodyPr wrap="square" rtlCol="0">
            <a:spAutoFit/>
          </a:bodyPr>
          <a:lstStyle/>
          <a:p>
            <a:r>
              <a:rPr lang="en-US" sz="1600" dirty="0"/>
              <a:t>1896: The first x ray to be used clinically was by two </a:t>
            </a:r>
            <a:r>
              <a:rPr lang="en-US" sz="1600" dirty="0" err="1"/>
              <a:t>british</a:t>
            </a:r>
            <a:r>
              <a:rPr lang="en-US" sz="1600" dirty="0"/>
              <a:t> scientist. The military also used it to located bullets in wounded soldiers.</a:t>
            </a:r>
            <a:endParaRPr lang="cs-CZ" sz="1600" dirty="0"/>
          </a:p>
        </p:txBody>
      </p:sp>
    </p:spTree>
    <p:extLst>
      <p:ext uri="{BB962C8B-B14F-4D97-AF65-F5344CB8AC3E}">
        <p14:creationId xmlns:p14="http://schemas.microsoft.com/office/powerpoint/2010/main" val="11861845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r>
              <a:rPr lang="en-US" dirty="0"/>
              <a:t>In November 27, 1897, </a:t>
            </a:r>
            <a:r>
              <a:rPr lang="en-US" b="1" dirty="0">
                <a:solidFill>
                  <a:srgbClr val="FF0000"/>
                </a:solidFill>
              </a:rPr>
              <a:t>fluoroscopy was used to help deliver a newborn child</a:t>
            </a:r>
            <a:r>
              <a:rPr lang="en-US" dirty="0"/>
              <a:t>. In June 1896, the famed Thomas Edison developed a Calcium Tungstate </a:t>
            </a:r>
            <a:r>
              <a:rPr lang="en-US" dirty="0" err="1"/>
              <a:t>flouoscope</a:t>
            </a:r>
            <a:r>
              <a:rPr lang="en-US" dirty="0"/>
              <a:t> which allowed for bright, real-time observation of a patient’s body. Edison clearly instructs that the success of this method depends on the power of the Crookes tube used, that is to say, the voltage used across the tube. Thus, nearly 90% of these x-rays  make it to the face of the unfortunate doctor  preforming the procedure.</a:t>
            </a:r>
            <a:endParaRPr lang="cs-CZ" dirty="0"/>
          </a:p>
          <a:p>
            <a:endParaRPr lang="cs-CZ" dirty="0"/>
          </a:p>
        </p:txBody>
      </p:sp>
    </p:spTree>
    <p:extLst>
      <p:ext uri="{BB962C8B-B14F-4D97-AF65-F5344CB8AC3E}">
        <p14:creationId xmlns:p14="http://schemas.microsoft.com/office/powerpoint/2010/main" val="145655361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2"/>
          <a:srcRect l="41099" t="46317" r="23826" b="8033"/>
          <a:stretch/>
        </p:blipFill>
        <p:spPr>
          <a:xfrm>
            <a:off x="335301" y="159008"/>
            <a:ext cx="8612218" cy="6013192"/>
          </a:xfrm>
          <a:prstGeom prst="rect">
            <a:avLst/>
          </a:prstGeom>
        </p:spPr>
      </p:pic>
    </p:spTree>
    <p:extLst>
      <p:ext uri="{BB962C8B-B14F-4D97-AF65-F5344CB8AC3E}">
        <p14:creationId xmlns:p14="http://schemas.microsoft.com/office/powerpoint/2010/main" val="38273095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186425" y="5841501"/>
            <a:ext cx="1958357" cy="369332"/>
          </a:xfrm>
          <a:prstGeom prst="rect">
            <a:avLst/>
          </a:prstGeom>
        </p:spPr>
        <p:txBody>
          <a:bodyPr wrap="none">
            <a:spAutoFit/>
          </a:bodyPr>
          <a:lstStyle/>
          <a:p>
            <a:r>
              <a:rPr lang="cs-CZ" dirty="0" smtClean="0"/>
              <a:t>1950s </a:t>
            </a:r>
            <a:r>
              <a:rPr lang="cs-CZ" dirty="0" err="1" smtClean="0"/>
              <a:t>fluoroscope</a:t>
            </a:r>
            <a:r>
              <a:rPr lang="cs-CZ" dirty="0" smtClean="0"/>
              <a:t> </a:t>
            </a:r>
            <a:endParaRPr lang="cs-CZ" dirty="0"/>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275" y="2610254"/>
            <a:ext cx="4210549" cy="3138773"/>
          </a:xfrm>
          <a:prstGeom prst="rect">
            <a:avLst/>
          </a:prstGeom>
        </p:spPr>
      </p:pic>
      <p:sp>
        <p:nvSpPr>
          <p:cNvPr id="8" name="Obdélník 7"/>
          <p:cNvSpPr/>
          <p:nvPr/>
        </p:nvSpPr>
        <p:spPr>
          <a:xfrm>
            <a:off x="219076" y="1132785"/>
            <a:ext cx="8782050" cy="1200329"/>
          </a:xfrm>
          <a:prstGeom prst="rect">
            <a:avLst/>
          </a:prstGeom>
        </p:spPr>
        <p:txBody>
          <a:bodyPr wrap="square">
            <a:spAutoFit/>
          </a:bodyPr>
          <a:lstStyle/>
          <a:p>
            <a:r>
              <a:rPr lang="en-US" dirty="0" smtClean="0"/>
              <a:t>The addition of the </a:t>
            </a:r>
            <a:r>
              <a:rPr lang="en-US" dirty="0" smtClean="0">
                <a:hlinkClick r:id="rId3"/>
              </a:rPr>
              <a:t>camera</a:t>
            </a:r>
            <a:r>
              <a:rPr lang="en-US" dirty="0" smtClean="0"/>
              <a:t> enabled viewing of the image on a monitor, allowing a radiologist to view the images in a separate room away from the risk of </a:t>
            </a:r>
            <a:r>
              <a:rPr lang="en-US" dirty="0" smtClean="0">
                <a:hlinkClick r:id="rId4"/>
              </a:rPr>
              <a:t>radiation exposure</a:t>
            </a:r>
            <a:r>
              <a:rPr lang="en-US" dirty="0" smtClean="0"/>
              <a:t>. The commercialization of </a:t>
            </a:r>
            <a:r>
              <a:rPr lang="en-US" dirty="0" smtClean="0">
                <a:hlinkClick r:id="rId5" tooltip="Video tape recorder"/>
              </a:rPr>
              <a:t>video tape recorders</a:t>
            </a:r>
            <a:r>
              <a:rPr lang="en-US" dirty="0" smtClean="0"/>
              <a:t> beginning in 1956 allowed the TV images to be recorded and played back at will. </a:t>
            </a:r>
            <a:endParaRPr lang="cs-CZ" dirty="0"/>
          </a:p>
        </p:txBody>
      </p:sp>
      <p:pic>
        <p:nvPicPr>
          <p:cNvPr id="9" name="Obrázek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9175" y="2409847"/>
            <a:ext cx="3668512" cy="3800986"/>
          </a:xfrm>
          <a:prstGeom prst="rect">
            <a:avLst/>
          </a:prstGeom>
        </p:spPr>
      </p:pic>
      <p:sp>
        <p:nvSpPr>
          <p:cNvPr id="10" name="Obdélník 9"/>
          <p:cNvSpPr/>
          <p:nvPr/>
        </p:nvSpPr>
        <p:spPr>
          <a:xfrm>
            <a:off x="5866124" y="6287566"/>
            <a:ext cx="1919564" cy="369332"/>
          </a:xfrm>
          <a:prstGeom prst="rect">
            <a:avLst/>
          </a:prstGeom>
        </p:spPr>
        <p:txBody>
          <a:bodyPr wrap="none">
            <a:spAutoFit/>
          </a:bodyPr>
          <a:lstStyle/>
          <a:p>
            <a:r>
              <a:rPr lang="cs-CZ" dirty="0" smtClean="0"/>
              <a:t>…a detektory dnes</a:t>
            </a:r>
            <a:endParaRPr lang="cs-CZ" dirty="0"/>
          </a:p>
        </p:txBody>
      </p:sp>
      <p:sp>
        <p:nvSpPr>
          <p:cNvPr id="6" name="TextovéPole 5"/>
          <p:cNvSpPr txBox="1"/>
          <p:nvPr/>
        </p:nvSpPr>
        <p:spPr>
          <a:xfrm>
            <a:off x="315142" y="409440"/>
            <a:ext cx="8397363" cy="584775"/>
          </a:xfrm>
          <a:prstGeom prst="rect">
            <a:avLst/>
          </a:prstGeom>
          <a:noFill/>
        </p:spPr>
        <p:txBody>
          <a:bodyPr wrap="none" rtlCol="0">
            <a:spAutoFit/>
          </a:bodyPr>
          <a:lstStyle/>
          <a:p>
            <a:r>
              <a:rPr lang="cs-CZ" sz="3200" dirty="0" smtClean="0"/>
              <a:t>KAMERA </a:t>
            </a:r>
            <a:r>
              <a:rPr lang="cs-CZ" sz="3200" dirty="0" smtClean="0">
                <a:sym typeface="Wingdings" panose="05000000000000000000" pitchFamily="2" charset="2"/>
              </a:rPr>
              <a:t> SEPAROVANÁ KONTROLNÍ MÍSTNOST</a:t>
            </a:r>
            <a:endParaRPr lang="cs-CZ" sz="3200" dirty="0"/>
          </a:p>
        </p:txBody>
      </p:sp>
    </p:spTree>
    <p:extLst>
      <p:ext uri="{BB962C8B-B14F-4D97-AF65-F5344CB8AC3E}">
        <p14:creationId xmlns:p14="http://schemas.microsoft.com/office/powerpoint/2010/main" val="9255103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976" y="640080"/>
            <a:ext cx="6766560" cy="5074920"/>
          </a:xfrm>
          <a:prstGeom prst="rect">
            <a:avLst/>
          </a:prstGeom>
        </p:spPr>
      </p:pic>
      <p:sp>
        <p:nvSpPr>
          <p:cNvPr id="4" name="Obdélník 3"/>
          <p:cNvSpPr/>
          <p:nvPr/>
        </p:nvSpPr>
        <p:spPr>
          <a:xfrm>
            <a:off x="5382073" y="6380726"/>
            <a:ext cx="3761927" cy="369332"/>
          </a:xfrm>
          <a:prstGeom prst="rect">
            <a:avLst/>
          </a:prstGeom>
        </p:spPr>
        <p:txBody>
          <a:bodyPr wrap="none">
            <a:spAutoFit/>
          </a:bodyPr>
          <a:lstStyle/>
          <a:p>
            <a:r>
              <a:rPr lang="en-US" dirty="0" smtClean="0"/>
              <a:t>Fluoroscopy room with control space. </a:t>
            </a:r>
            <a:endParaRPr lang="cs-CZ" dirty="0"/>
          </a:p>
        </p:txBody>
      </p:sp>
    </p:spTree>
    <p:extLst>
      <p:ext uri="{BB962C8B-B14F-4D97-AF65-F5344CB8AC3E}">
        <p14:creationId xmlns:p14="http://schemas.microsoft.com/office/powerpoint/2010/main" val="2866470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10312" y="0"/>
            <a:ext cx="8549640" cy="6572825"/>
          </a:xfrm>
          <a:prstGeom prst="rect">
            <a:avLst/>
          </a:prstGeom>
        </p:spPr>
        <p:txBody>
          <a:bodyPr wrap="square">
            <a:spAutoFit/>
          </a:bodyPr>
          <a:lstStyle/>
          <a:p>
            <a:pPr>
              <a:lnSpc>
                <a:spcPct val="120000"/>
              </a:lnSpc>
            </a:pPr>
            <a:r>
              <a:rPr lang="en-US" sz="1600" b="1" dirty="0" smtClean="0"/>
              <a:t>Common procedures using </a:t>
            </a:r>
            <a:r>
              <a:rPr lang="en-US" sz="1600" b="1" dirty="0" smtClean="0"/>
              <a:t>fluoroscopy</a:t>
            </a:r>
            <a:endParaRPr lang="cs-CZ" sz="1600" b="1" dirty="0" smtClean="0"/>
          </a:p>
          <a:p>
            <a:pPr marL="266700" indent="-266700">
              <a:lnSpc>
                <a:spcPct val="120000"/>
              </a:lnSpc>
            </a:pPr>
            <a:endParaRPr lang="en-US" sz="1600" b="1" dirty="0" smtClean="0"/>
          </a:p>
          <a:p>
            <a:pPr>
              <a:lnSpc>
                <a:spcPct val="120000"/>
              </a:lnSpc>
              <a:buFont typeface="Arial" panose="020B0604020202020204" pitchFamily="34" charset="0"/>
              <a:buChar char="•"/>
            </a:pPr>
            <a:r>
              <a:rPr lang="en-US" sz="1600" dirty="0" smtClean="0"/>
              <a:t>Investigations of </a:t>
            </a:r>
            <a:r>
              <a:rPr lang="en-US" sz="1600" dirty="0" smtClean="0"/>
              <a:t>the</a:t>
            </a:r>
            <a:r>
              <a:rPr lang="cs-CZ" sz="1600" dirty="0" smtClean="0"/>
              <a:t> </a:t>
            </a:r>
            <a:r>
              <a:rPr lang="en-US" sz="1600" b="1" dirty="0" smtClean="0">
                <a:solidFill>
                  <a:srgbClr val="FF0000"/>
                </a:solidFill>
              </a:rPr>
              <a:t>gastrointestinal </a:t>
            </a:r>
            <a:r>
              <a:rPr lang="en-US" sz="1600" b="1" dirty="0">
                <a:solidFill>
                  <a:srgbClr val="FF0000"/>
                </a:solidFill>
              </a:rPr>
              <a:t>tract</a:t>
            </a:r>
            <a:r>
              <a:rPr lang="en-US" sz="1600" dirty="0"/>
              <a:t>, </a:t>
            </a:r>
            <a:r>
              <a:rPr lang="en-US" sz="1600" dirty="0" smtClean="0"/>
              <a:t>including </a:t>
            </a:r>
            <a:r>
              <a:rPr lang="en-US" sz="1600" dirty="0" smtClean="0">
                <a:hlinkClick r:id="rId2" tooltip="Barium enema"/>
              </a:rPr>
              <a:t>barium enemas</a:t>
            </a:r>
            <a:r>
              <a:rPr lang="en-US" sz="1600" dirty="0" smtClean="0"/>
              <a:t>, </a:t>
            </a:r>
            <a:r>
              <a:rPr lang="en-US" sz="1600" dirty="0" smtClean="0">
                <a:hlinkClick r:id="rId3" tooltip="Defecating proctogram"/>
              </a:rPr>
              <a:t>defecating </a:t>
            </a:r>
            <a:r>
              <a:rPr lang="en-US" sz="1600" dirty="0" err="1" smtClean="0">
                <a:hlinkClick r:id="rId3" tooltip="Defecating proctogram"/>
              </a:rPr>
              <a:t>proctograms</a:t>
            </a:r>
            <a:r>
              <a:rPr lang="en-US" sz="1600" dirty="0" smtClean="0"/>
              <a:t>, </a:t>
            </a:r>
            <a:r>
              <a:rPr lang="en-US" sz="1600" dirty="0" smtClean="0">
                <a:hlinkClick r:id="rId4" tooltip="Barium meal"/>
              </a:rPr>
              <a:t>barium meals</a:t>
            </a:r>
            <a:r>
              <a:rPr lang="en-US" sz="1600" dirty="0" smtClean="0"/>
              <a:t> and </a:t>
            </a:r>
            <a:r>
              <a:rPr lang="en-US" sz="1600" dirty="0" smtClean="0">
                <a:hlinkClick r:id="rId5"/>
              </a:rPr>
              <a:t>barium swallows</a:t>
            </a:r>
            <a:r>
              <a:rPr lang="en-US" sz="1600" dirty="0" smtClean="0"/>
              <a:t>, and </a:t>
            </a:r>
            <a:r>
              <a:rPr lang="en-US" sz="1600" dirty="0" err="1" smtClean="0">
                <a:hlinkClick r:id="rId6" tooltip="Enteroclysis"/>
              </a:rPr>
              <a:t>enteroclysis</a:t>
            </a:r>
            <a:r>
              <a:rPr lang="en-US" sz="1600" dirty="0" smtClean="0"/>
              <a:t>.</a:t>
            </a:r>
          </a:p>
          <a:p>
            <a:pPr>
              <a:lnSpc>
                <a:spcPct val="120000"/>
              </a:lnSpc>
              <a:buFont typeface="Arial" panose="020B0604020202020204" pitchFamily="34" charset="0"/>
              <a:buChar char="•"/>
            </a:pPr>
            <a:r>
              <a:rPr lang="en-US" sz="1600" dirty="0" smtClean="0">
                <a:hlinkClick r:id="rId7"/>
              </a:rPr>
              <a:t>Liver biopsy</a:t>
            </a:r>
            <a:r>
              <a:rPr lang="en-US" sz="1600" dirty="0" smtClean="0"/>
              <a:t> is performed under fluoroscopic guidance at many centers.</a:t>
            </a:r>
          </a:p>
          <a:p>
            <a:pPr>
              <a:lnSpc>
                <a:spcPct val="120000"/>
              </a:lnSpc>
              <a:buFont typeface="Arial" panose="020B0604020202020204" pitchFamily="34" charset="0"/>
              <a:buChar char="•"/>
            </a:pPr>
            <a:r>
              <a:rPr lang="en-US" sz="1600" b="1" dirty="0" err="1">
                <a:solidFill>
                  <a:srgbClr val="FF0000"/>
                </a:solidFill>
              </a:rPr>
              <a:t>Orthopaedic</a:t>
            </a:r>
            <a:r>
              <a:rPr lang="en-US" sz="1600" b="1" dirty="0">
                <a:solidFill>
                  <a:srgbClr val="FF0000"/>
                </a:solidFill>
              </a:rPr>
              <a:t> surgery </a:t>
            </a:r>
            <a:r>
              <a:rPr lang="en-US" sz="1600" dirty="0"/>
              <a:t>to </a:t>
            </a:r>
            <a:r>
              <a:rPr lang="en-US" sz="1600" dirty="0" smtClean="0"/>
              <a:t>guide fracture reduction and the placement of metalwork.</a:t>
            </a:r>
          </a:p>
          <a:p>
            <a:pPr>
              <a:lnSpc>
                <a:spcPct val="120000"/>
              </a:lnSpc>
              <a:buFont typeface="Arial" panose="020B0604020202020204" pitchFamily="34" charset="0"/>
              <a:buChar char="•"/>
            </a:pPr>
            <a:r>
              <a:rPr lang="en-US" sz="1600" dirty="0" smtClean="0">
                <a:hlinkClick r:id="rId8"/>
              </a:rPr>
              <a:t>Podiatric Surgery</a:t>
            </a:r>
            <a:r>
              <a:rPr lang="en-US" sz="1600" dirty="0" smtClean="0"/>
              <a:t> to guide fracture reduction and in use in certain procedures that have extensive hardware.</a:t>
            </a:r>
          </a:p>
          <a:p>
            <a:pPr>
              <a:lnSpc>
                <a:spcPct val="120000"/>
              </a:lnSpc>
              <a:buFont typeface="Arial" panose="020B0604020202020204" pitchFamily="34" charset="0"/>
              <a:buChar char="•"/>
            </a:pPr>
            <a:r>
              <a:rPr lang="en-US" sz="1600" b="1" dirty="0" smtClean="0">
                <a:solidFill>
                  <a:srgbClr val="FF0000"/>
                </a:solidFill>
              </a:rPr>
              <a:t>Angiography</a:t>
            </a:r>
            <a:r>
              <a:rPr lang="cs-CZ" sz="1600" dirty="0" smtClean="0"/>
              <a:t> </a:t>
            </a:r>
            <a:r>
              <a:rPr lang="en-US" sz="1600" dirty="0" smtClean="0"/>
              <a:t>of </a:t>
            </a:r>
            <a:r>
              <a:rPr lang="en-US" sz="1600" dirty="0" smtClean="0"/>
              <a:t>the leg, heart and cerebral vessels.</a:t>
            </a:r>
          </a:p>
          <a:p>
            <a:pPr>
              <a:lnSpc>
                <a:spcPct val="120000"/>
              </a:lnSpc>
              <a:buFont typeface="Arial" panose="020B0604020202020204" pitchFamily="34" charset="0"/>
              <a:buChar char="•"/>
            </a:pPr>
            <a:r>
              <a:rPr lang="en-US" sz="1600" dirty="0" smtClean="0"/>
              <a:t>Placement of a PICC (</a:t>
            </a:r>
            <a:r>
              <a:rPr lang="en-US" sz="1600" dirty="0" smtClean="0">
                <a:hlinkClick r:id="rId9"/>
              </a:rPr>
              <a:t>peripherally inserted central catheter</a:t>
            </a:r>
            <a:r>
              <a:rPr lang="en-US" sz="1600" dirty="0" smtClean="0"/>
              <a:t>)</a:t>
            </a:r>
          </a:p>
          <a:p>
            <a:pPr>
              <a:lnSpc>
                <a:spcPct val="120000"/>
              </a:lnSpc>
              <a:buFont typeface="Arial" panose="020B0604020202020204" pitchFamily="34" charset="0"/>
              <a:buChar char="•"/>
            </a:pPr>
            <a:r>
              <a:rPr lang="en-US" sz="1600" dirty="0" smtClean="0"/>
              <a:t>Placement of a weighted feeding tube (e.g. </a:t>
            </a:r>
            <a:r>
              <a:rPr lang="en-US" sz="1600" dirty="0" err="1" smtClean="0"/>
              <a:t>Dobhoff</a:t>
            </a:r>
            <a:r>
              <a:rPr lang="en-US" sz="1600" dirty="0" smtClean="0"/>
              <a:t>) into the duodenum after previous attempts without fluoroscopy have failed.</a:t>
            </a:r>
          </a:p>
          <a:p>
            <a:pPr>
              <a:lnSpc>
                <a:spcPct val="120000"/>
              </a:lnSpc>
              <a:buFont typeface="Arial" panose="020B0604020202020204" pitchFamily="34" charset="0"/>
              <a:buChar char="•"/>
            </a:pPr>
            <a:r>
              <a:rPr lang="en-US" sz="1600" dirty="0" smtClean="0">
                <a:hlinkClick r:id="rId10" tooltip="Urology"/>
              </a:rPr>
              <a:t>Urological surgery</a:t>
            </a:r>
            <a:r>
              <a:rPr lang="en-US" sz="1600" dirty="0" smtClean="0"/>
              <a:t> – particularly in retrograde </a:t>
            </a:r>
            <a:r>
              <a:rPr lang="en-US" sz="1600" dirty="0" smtClean="0">
                <a:hlinkClick r:id="rId11" tooltip="Pyelography"/>
              </a:rPr>
              <a:t>pyelography</a:t>
            </a:r>
            <a:r>
              <a:rPr lang="en-US" sz="1600" dirty="0" smtClean="0"/>
              <a:t>.</a:t>
            </a:r>
          </a:p>
          <a:p>
            <a:pPr>
              <a:lnSpc>
                <a:spcPct val="120000"/>
              </a:lnSpc>
              <a:buFont typeface="Arial" panose="020B0604020202020204" pitchFamily="34" charset="0"/>
              <a:buChar char="•"/>
            </a:pPr>
            <a:r>
              <a:rPr lang="en-US" sz="1600" b="1" dirty="0" smtClean="0">
                <a:solidFill>
                  <a:srgbClr val="FF0000"/>
                </a:solidFill>
              </a:rPr>
              <a:t>Cardiology</a:t>
            </a:r>
            <a:r>
              <a:rPr lang="cs-CZ" sz="1600" dirty="0" smtClean="0"/>
              <a:t> </a:t>
            </a:r>
            <a:r>
              <a:rPr lang="en-US" sz="1600" dirty="0" smtClean="0"/>
              <a:t>for </a:t>
            </a:r>
            <a:r>
              <a:rPr lang="en-US" sz="1600" dirty="0" smtClean="0"/>
              <a:t>diagnostic angiography, percutaneous coronary interventions, (</a:t>
            </a:r>
            <a:r>
              <a:rPr lang="en-US" sz="1600" dirty="0" smtClean="0">
                <a:hlinkClick r:id="rId12" tooltip="Cardiac pacemaker"/>
              </a:rPr>
              <a:t>pacemakers</a:t>
            </a:r>
            <a:r>
              <a:rPr lang="en-US" sz="1600" dirty="0" smtClean="0"/>
              <a:t>, </a:t>
            </a:r>
            <a:r>
              <a:rPr lang="en-US" sz="1600" dirty="0" smtClean="0">
                <a:hlinkClick r:id="rId13"/>
              </a:rPr>
              <a:t>implantable cardioverter defibrillators</a:t>
            </a:r>
            <a:r>
              <a:rPr lang="en-US" sz="1600" dirty="0" smtClean="0"/>
              <a:t> and </a:t>
            </a:r>
            <a:r>
              <a:rPr lang="en-US" sz="1600" dirty="0" smtClean="0">
                <a:hlinkClick r:id="rId14"/>
              </a:rPr>
              <a:t>cardiac resynchronization devices</a:t>
            </a:r>
            <a:r>
              <a:rPr lang="en-US" sz="1600" dirty="0" smtClean="0"/>
              <a:t>)</a:t>
            </a:r>
          </a:p>
          <a:p>
            <a:pPr>
              <a:lnSpc>
                <a:spcPct val="120000"/>
              </a:lnSpc>
              <a:buFont typeface="Arial" panose="020B0604020202020204" pitchFamily="34" charset="0"/>
              <a:buChar char="•"/>
            </a:pPr>
            <a:r>
              <a:rPr lang="en-US" sz="1600" dirty="0" smtClean="0">
                <a:hlinkClick r:id="rId15" tooltip="Lumbar provocative discography"/>
              </a:rPr>
              <a:t>Discography</a:t>
            </a:r>
            <a:r>
              <a:rPr lang="en-US" sz="1600" dirty="0" smtClean="0"/>
              <a:t>, an invasive diagnostic procedure for evaluation for </a:t>
            </a:r>
            <a:r>
              <a:rPr lang="en-US" sz="1600" dirty="0" smtClean="0">
                <a:hlinkClick r:id="rId16"/>
              </a:rPr>
              <a:t>intervertebral disc</a:t>
            </a:r>
            <a:r>
              <a:rPr lang="en-US" sz="1600" dirty="0" smtClean="0"/>
              <a:t> pathology.</a:t>
            </a:r>
          </a:p>
          <a:p>
            <a:pPr>
              <a:lnSpc>
                <a:spcPct val="120000"/>
              </a:lnSpc>
              <a:buFont typeface="Arial" panose="020B0604020202020204" pitchFamily="34" charset="0"/>
              <a:buChar char="•"/>
            </a:pPr>
            <a:r>
              <a:rPr lang="en-US" sz="1600" dirty="0" smtClean="0"/>
              <a:t>Lumbar puncture, the </a:t>
            </a:r>
            <a:r>
              <a:rPr lang="en-US" sz="1600" dirty="0" err="1" smtClean="0"/>
              <a:t>fluroscopy</a:t>
            </a:r>
            <a:r>
              <a:rPr lang="en-US" sz="1600" dirty="0" smtClean="0"/>
              <a:t> helps to guide where the needles of the spinal tap can go. Fluoroscopy may reduce the number of attempts required for a successful </a:t>
            </a:r>
            <a:r>
              <a:rPr lang="en-US" sz="1600" b="1" dirty="0" smtClean="0">
                <a:solidFill>
                  <a:srgbClr val="FF0000"/>
                </a:solidFill>
              </a:rPr>
              <a:t>lumbar puncture</a:t>
            </a:r>
            <a:r>
              <a:rPr lang="en-US" sz="1600" dirty="0" smtClean="0"/>
              <a:t>.</a:t>
            </a:r>
          </a:p>
          <a:p>
            <a:pPr>
              <a:lnSpc>
                <a:spcPct val="120000"/>
              </a:lnSpc>
            </a:pPr>
            <a:r>
              <a:rPr lang="en-US" sz="1600" dirty="0" smtClean="0"/>
              <a:t>Another common procedure is the </a:t>
            </a:r>
            <a:r>
              <a:rPr lang="en-US" sz="1600" b="1" dirty="0" smtClean="0">
                <a:solidFill>
                  <a:srgbClr val="FF0000"/>
                </a:solidFill>
              </a:rPr>
              <a:t>modified barium swallow study</a:t>
            </a:r>
            <a:r>
              <a:rPr lang="en-US" sz="1600" dirty="0" smtClean="0">
                <a:solidFill>
                  <a:srgbClr val="FF0000"/>
                </a:solidFill>
              </a:rPr>
              <a:t> </a:t>
            </a:r>
            <a:r>
              <a:rPr lang="en-US" sz="1600" dirty="0" smtClean="0"/>
              <a:t>during which </a:t>
            </a:r>
            <a:r>
              <a:rPr lang="en-US" sz="1600" dirty="0" smtClean="0">
                <a:hlinkClick r:id="rId17" tooltip="Barium"/>
              </a:rPr>
              <a:t>barium</a:t>
            </a:r>
            <a:r>
              <a:rPr lang="en-US" sz="1600" dirty="0" smtClean="0"/>
              <a:t>-impregnated liquids and solids are ingested by the patient. A radiologist records and, with a speech pathologist, interprets the resulting images to diagnose oral and pharyngeal swallowing dysfunction. Modified barium swallow studies are also used in studying normal swallow function. </a:t>
            </a:r>
            <a:endParaRPr lang="en-US" sz="1600" dirty="0"/>
          </a:p>
        </p:txBody>
      </p:sp>
    </p:spTree>
    <p:extLst>
      <p:ext uri="{BB962C8B-B14F-4D97-AF65-F5344CB8AC3E}">
        <p14:creationId xmlns:p14="http://schemas.microsoft.com/office/powerpoint/2010/main" val="15506435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28A0092B-C50C-407E-A947-70E740481C1C}">
                <a14:useLocalDpi xmlns:a14="http://schemas.microsoft.com/office/drawing/2010/main" val="0"/>
              </a:ext>
            </a:extLst>
          </a:blip>
          <a:srcRect l="11110" r="16112"/>
          <a:stretch/>
        </p:blipFill>
        <p:spPr>
          <a:xfrm>
            <a:off x="3895725" y="0"/>
            <a:ext cx="4991100" cy="6858000"/>
          </a:xfrm>
          <a:prstGeom prst="rect">
            <a:avLst/>
          </a:prstGeom>
        </p:spPr>
      </p:pic>
      <p:sp>
        <p:nvSpPr>
          <p:cNvPr id="3" name="Obdélník 2"/>
          <p:cNvSpPr/>
          <p:nvPr/>
        </p:nvSpPr>
        <p:spPr>
          <a:xfrm>
            <a:off x="523875" y="4016781"/>
            <a:ext cx="2786634" cy="923330"/>
          </a:xfrm>
          <a:prstGeom prst="rect">
            <a:avLst/>
          </a:prstGeom>
        </p:spPr>
        <p:txBody>
          <a:bodyPr wrap="square">
            <a:spAutoFit/>
          </a:bodyPr>
          <a:lstStyle/>
          <a:p>
            <a:r>
              <a:rPr lang="en-US" dirty="0" smtClean="0"/>
              <a:t>A fluoroscopy X-ray machine is a great asset during surgery for implants </a:t>
            </a:r>
            <a:endParaRPr lang="cs-CZ" dirty="0"/>
          </a:p>
        </p:txBody>
      </p:sp>
      <p:sp>
        <p:nvSpPr>
          <p:cNvPr id="4" name="TextovéPole 3"/>
          <p:cNvSpPr txBox="1"/>
          <p:nvPr/>
        </p:nvSpPr>
        <p:spPr>
          <a:xfrm>
            <a:off x="228600" y="462558"/>
            <a:ext cx="4572000" cy="1569660"/>
          </a:xfrm>
          <a:prstGeom prst="rect">
            <a:avLst/>
          </a:prstGeom>
          <a:noFill/>
        </p:spPr>
        <p:txBody>
          <a:bodyPr wrap="square" rtlCol="0">
            <a:spAutoFit/>
          </a:bodyPr>
          <a:lstStyle/>
          <a:p>
            <a:r>
              <a:rPr lang="cs-CZ" sz="3200" b="1" dirty="0" smtClean="0"/>
              <a:t>ZOBRAZOVÁNÍ V PRŮBĚHU OPERACE</a:t>
            </a:r>
          </a:p>
          <a:p>
            <a:r>
              <a:rPr lang="cs-CZ" sz="3200" b="1" dirty="0" smtClean="0"/>
              <a:t>(dnes pulzní rentgeny)</a:t>
            </a:r>
            <a:endParaRPr lang="cs-CZ" sz="3200" b="1" dirty="0"/>
          </a:p>
        </p:txBody>
      </p:sp>
    </p:spTree>
    <p:extLst>
      <p:ext uri="{BB962C8B-B14F-4D97-AF65-F5344CB8AC3E}">
        <p14:creationId xmlns:p14="http://schemas.microsoft.com/office/powerpoint/2010/main" val="78485618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174626"/>
            <a:ext cx="7886700" cy="1325563"/>
          </a:xfrm>
        </p:spPr>
        <p:txBody>
          <a:bodyPr/>
          <a:lstStyle/>
          <a:p>
            <a:r>
              <a:rPr lang="cs-CZ" dirty="0" smtClean="0"/>
              <a:t>Funkční vyšetření</a:t>
            </a:r>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6946" y="1331976"/>
            <a:ext cx="3352800" cy="4876800"/>
          </a:xfrm>
          <a:prstGeom prst="rect">
            <a:avLst/>
          </a:prstGeom>
        </p:spPr>
      </p:pic>
    </p:spTree>
    <p:extLst>
      <p:ext uri="{BB962C8B-B14F-4D97-AF65-F5344CB8AC3E}">
        <p14:creationId xmlns:p14="http://schemas.microsoft.com/office/powerpoint/2010/main" val="156078376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9219" y="2086768"/>
            <a:ext cx="4047331" cy="4047331"/>
          </a:xfrm>
          <a:prstGeom prst="rect">
            <a:avLst/>
          </a:prstGeom>
        </p:spPr>
      </p:pic>
      <p:sp>
        <p:nvSpPr>
          <p:cNvPr id="6" name="Obdélník 5"/>
          <p:cNvSpPr/>
          <p:nvPr/>
        </p:nvSpPr>
        <p:spPr>
          <a:xfrm>
            <a:off x="353219" y="2959334"/>
            <a:ext cx="4572000" cy="923330"/>
          </a:xfrm>
          <a:prstGeom prst="rect">
            <a:avLst/>
          </a:prstGeom>
        </p:spPr>
        <p:txBody>
          <a:bodyPr>
            <a:spAutoFit/>
          </a:bodyPr>
          <a:lstStyle/>
          <a:p>
            <a:r>
              <a:rPr lang="en-US" dirty="0" smtClean="0">
                <a:hlinkClick r:id="rId3"/>
              </a:rPr>
              <a:t>four-dimensional CT (4DCT)</a:t>
            </a:r>
            <a:r>
              <a:rPr lang="en-US" dirty="0" smtClean="0"/>
              <a:t> (4DCT is the newest form of moving pictures taken with X-rays).</a:t>
            </a:r>
            <a:r>
              <a:rPr lang="en-US" baseline="30000" dirty="0" smtClean="0">
                <a:hlinkClick r:id="rId4"/>
              </a:rPr>
              <a:t>[37]</a:t>
            </a:r>
            <a:endParaRPr lang="cs-CZ" dirty="0"/>
          </a:p>
        </p:txBody>
      </p:sp>
    </p:spTree>
    <p:extLst>
      <p:ext uri="{BB962C8B-B14F-4D97-AF65-F5344CB8AC3E}">
        <p14:creationId xmlns:p14="http://schemas.microsoft.com/office/powerpoint/2010/main" val="2272711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Světlo jako vlnění </a:t>
            </a:r>
            <a:br>
              <a:rPr lang="cs-CZ" dirty="0"/>
            </a:br>
            <a:endParaRPr lang="cs-CZ" dirty="0"/>
          </a:p>
        </p:txBody>
      </p:sp>
      <p:sp>
        <p:nvSpPr>
          <p:cNvPr id="3" name="Zástupný symbol pro obsah 2"/>
          <p:cNvSpPr>
            <a:spLocks noGrp="1"/>
          </p:cNvSpPr>
          <p:nvPr>
            <p:ph idx="1"/>
          </p:nvPr>
        </p:nvSpPr>
        <p:spPr>
          <a:xfrm>
            <a:off x="5291683" y="2935860"/>
            <a:ext cx="3468337" cy="3850888"/>
          </a:xfrm>
        </p:spPr>
        <p:txBody>
          <a:bodyPr>
            <a:normAutofit fontScale="85000" lnSpcReduction="10000"/>
          </a:bodyPr>
          <a:lstStyle/>
          <a:p>
            <a:pPr marL="0" indent="0">
              <a:buNone/>
            </a:pPr>
            <a:r>
              <a:rPr lang="cs-CZ" sz="1800" dirty="0" smtClean="0"/>
              <a:t>Vlnové </a:t>
            </a:r>
            <a:r>
              <a:rPr lang="cs-CZ" sz="1800" dirty="0"/>
              <a:t>vlastnosti světla studoval </a:t>
            </a:r>
            <a:r>
              <a:rPr lang="cs-CZ" sz="1800" b="1" dirty="0"/>
              <a:t>Thomas </a:t>
            </a:r>
            <a:r>
              <a:rPr lang="cs-CZ" sz="1800" b="1" dirty="0" err="1"/>
              <a:t>Young</a:t>
            </a:r>
            <a:r>
              <a:rPr lang="cs-CZ" sz="1800" b="1" dirty="0"/>
              <a:t> </a:t>
            </a:r>
            <a:r>
              <a:rPr lang="cs-CZ" sz="1800" dirty="0"/>
              <a:t>na začátku 19. století </a:t>
            </a:r>
            <a:endParaRPr lang="cs-CZ" sz="1800" dirty="0" smtClean="0"/>
          </a:p>
          <a:p>
            <a:r>
              <a:rPr lang="cs-CZ" sz="1800" dirty="0" smtClean="0"/>
              <a:t>Klasický </a:t>
            </a:r>
            <a:r>
              <a:rPr lang="cs-CZ" sz="1800" dirty="0"/>
              <a:t>experiment, v němž světlo prochází dvěma štěrbinami (obr. 5). </a:t>
            </a:r>
            <a:endParaRPr lang="cs-CZ" sz="1800" dirty="0" smtClean="0"/>
          </a:p>
          <a:p>
            <a:r>
              <a:rPr lang="cs-CZ" sz="1800" dirty="0" smtClean="0"/>
              <a:t>Průchod </a:t>
            </a:r>
            <a:r>
              <a:rPr lang="cs-CZ" sz="1800" dirty="0"/>
              <a:t>světla dvěma štěrbinami by měl dát na stínítku součet osvětlení od jednotlivých štěrbin (</a:t>
            </a:r>
            <a:r>
              <a:rPr lang="cs-CZ" sz="1800" dirty="0" smtClean="0"/>
              <a:t>vpravo)</a:t>
            </a:r>
          </a:p>
          <a:p>
            <a:r>
              <a:rPr lang="cs-CZ" sz="1800" dirty="0" smtClean="0"/>
              <a:t>místo </a:t>
            </a:r>
            <a:r>
              <a:rPr lang="cs-CZ" sz="1800" dirty="0"/>
              <a:t>toho </a:t>
            </a:r>
            <a:r>
              <a:rPr lang="cs-CZ" sz="1800" dirty="0" smtClean="0"/>
              <a:t>však pozoroval </a:t>
            </a:r>
            <a:r>
              <a:rPr lang="cs-CZ" sz="1800" dirty="0"/>
              <a:t>interferenční obrazec (obr. </a:t>
            </a:r>
            <a:r>
              <a:rPr lang="cs-CZ" sz="1800" dirty="0" smtClean="0"/>
              <a:t>dole). </a:t>
            </a:r>
          </a:p>
          <a:p>
            <a:r>
              <a:rPr lang="cs-CZ" sz="1800" dirty="0" smtClean="0"/>
              <a:t>Tento </a:t>
            </a:r>
            <a:r>
              <a:rPr lang="cs-CZ" sz="1800" dirty="0"/>
              <a:t>obrazec lze vysvětlit za předpokladu, že se světlo šíří ve formě vlnoploch (jako vlny na hladině rybníka), tj. v každém bodě kde světlo vnikne dochází ke vzniku nové </a:t>
            </a:r>
            <a:r>
              <a:rPr lang="cs-CZ" sz="1800" dirty="0" smtClean="0"/>
              <a:t>vlnoplochy</a:t>
            </a:r>
            <a:r>
              <a:rPr lang="cs-CZ" sz="1800" dirty="0"/>
              <a:t> </a:t>
            </a:r>
            <a:r>
              <a:rPr lang="cs-CZ" sz="1800" dirty="0" smtClean="0">
                <a:sym typeface="Wingdings" panose="05000000000000000000" pitchFamily="2" charset="2"/>
              </a:rPr>
              <a:t> </a:t>
            </a:r>
            <a:r>
              <a:rPr lang="cs-CZ" sz="1800" b="1" dirty="0" err="1" smtClean="0">
                <a:solidFill>
                  <a:srgbClr val="FF0000"/>
                </a:solidFill>
                <a:sym typeface="Wingdings" panose="05000000000000000000" pitchFamily="2" charset="2"/>
              </a:rPr>
              <a:t>elekrtomagnetické</a:t>
            </a:r>
            <a:r>
              <a:rPr lang="cs-CZ" sz="1800" b="1" dirty="0" smtClean="0">
                <a:solidFill>
                  <a:srgbClr val="FF0000"/>
                </a:solidFill>
                <a:sym typeface="Wingdings" panose="05000000000000000000" pitchFamily="2" charset="2"/>
              </a:rPr>
              <a:t> vlnění</a:t>
            </a:r>
            <a:endParaRPr lang="cs-CZ" sz="1800" b="1" dirty="0">
              <a:solidFill>
                <a:srgbClr val="FF0000"/>
              </a:solidFill>
            </a:endParaRPr>
          </a:p>
        </p:txBody>
      </p:sp>
      <p:pic>
        <p:nvPicPr>
          <p:cNvPr id="4" name="Obrázek 3"/>
          <p:cNvPicPr>
            <a:picLocks noChangeAspect="1"/>
          </p:cNvPicPr>
          <p:nvPr/>
        </p:nvPicPr>
        <p:blipFill>
          <a:blip r:embed="rId2"/>
          <a:stretch>
            <a:fillRect/>
          </a:stretch>
        </p:blipFill>
        <p:spPr>
          <a:xfrm>
            <a:off x="5747657" y="204911"/>
            <a:ext cx="2080150" cy="2481563"/>
          </a:xfrm>
          <a:prstGeom prst="rect">
            <a:avLst/>
          </a:prstGeom>
        </p:spPr>
      </p:pic>
      <p:pic>
        <p:nvPicPr>
          <p:cNvPr id="5" name="Obrázek 4"/>
          <p:cNvPicPr>
            <a:picLocks noChangeAspect="1"/>
          </p:cNvPicPr>
          <p:nvPr/>
        </p:nvPicPr>
        <p:blipFill>
          <a:blip r:embed="rId3"/>
          <a:stretch>
            <a:fillRect/>
          </a:stretch>
        </p:blipFill>
        <p:spPr>
          <a:xfrm>
            <a:off x="483404" y="1093984"/>
            <a:ext cx="4744192" cy="2335016"/>
          </a:xfrm>
          <a:prstGeom prst="rect">
            <a:avLst/>
          </a:prstGeom>
        </p:spPr>
      </p:pic>
      <p:pic>
        <p:nvPicPr>
          <p:cNvPr id="6" name="Obrázek 5"/>
          <p:cNvPicPr>
            <a:picLocks noChangeAspect="1"/>
          </p:cNvPicPr>
          <p:nvPr/>
        </p:nvPicPr>
        <p:blipFill>
          <a:blip r:embed="rId4"/>
          <a:stretch>
            <a:fillRect/>
          </a:stretch>
        </p:blipFill>
        <p:spPr>
          <a:xfrm>
            <a:off x="419317" y="3429000"/>
            <a:ext cx="4673826" cy="2720087"/>
          </a:xfrm>
          <a:prstGeom prst="rect">
            <a:avLst/>
          </a:prstGeom>
        </p:spPr>
      </p:pic>
      <p:pic>
        <p:nvPicPr>
          <p:cNvPr id="7" name="Obrázek 6"/>
          <p:cNvPicPr>
            <a:picLocks noChangeAspect="1"/>
          </p:cNvPicPr>
          <p:nvPr/>
        </p:nvPicPr>
        <p:blipFill>
          <a:blip r:embed="rId5"/>
          <a:stretch>
            <a:fillRect/>
          </a:stretch>
        </p:blipFill>
        <p:spPr>
          <a:xfrm>
            <a:off x="952895" y="6216733"/>
            <a:ext cx="2235630" cy="264495"/>
          </a:xfrm>
          <a:prstGeom prst="rect">
            <a:avLst/>
          </a:prstGeom>
        </p:spPr>
      </p:pic>
    </p:spTree>
    <p:extLst>
      <p:ext uri="{BB962C8B-B14F-4D97-AF65-F5344CB8AC3E}">
        <p14:creationId xmlns:p14="http://schemas.microsoft.com/office/powerpoint/2010/main" val="296241015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Skiagrafie</a:t>
            </a:r>
            <a:r>
              <a:rPr lang="cs-CZ" b="1" dirty="0"/>
              <a:t/>
            </a:r>
            <a:br>
              <a:rPr lang="cs-CZ" b="1" dirty="0"/>
            </a:br>
            <a:endParaRPr lang="cs-CZ" dirty="0"/>
          </a:p>
        </p:txBody>
      </p:sp>
      <p:sp>
        <p:nvSpPr>
          <p:cNvPr id="3" name="Zástupný symbol pro obsah 2"/>
          <p:cNvSpPr>
            <a:spLocks noGrp="1"/>
          </p:cNvSpPr>
          <p:nvPr>
            <p:ph idx="1"/>
          </p:nvPr>
        </p:nvSpPr>
        <p:spPr>
          <a:xfrm>
            <a:off x="628650" y="1362075"/>
            <a:ext cx="7886700" cy="4814888"/>
          </a:xfrm>
        </p:spPr>
        <p:txBody>
          <a:bodyPr>
            <a:normAutofit fontScale="77500" lnSpcReduction="20000"/>
          </a:bodyPr>
          <a:lstStyle/>
          <a:p>
            <a:pPr>
              <a:lnSpc>
                <a:spcPct val="120000"/>
              </a:lnSpc>
            </a:pPr>
            <a:r>
              <a:rPr lang="cs-CZ" dirty="0"/>
              <a:t>Při prostém RTG snímkování, zvaném skiagrafie, dopadá RTG záření prošlé vyšetřovanou tkání na fotografický film obsahující halogenidy stříbra (</a:t>
            </a:r>
            <a:r>
              <a:rPr lang="cs-CZ" dirty="0">
                <a:solidFill>
                  <a:srgbClr val="FF0000"/>
                </a:solidFill>
              </a:rPr>
              <a:t>bromid stříbrný</a:t>
            </a:r>
            <a:r>
              <a:rPr lang="cs-CZ" dirty="0"/>
              <a:t>), v němž fotochemickou reakcí dochází k uvolňování stříbra z jeho vazby ve sloučenině</a:t>
            </a:r>
          </a:p>
          <a:p>
            <a:pPr>
              <a:lnSpc>
                <a:spcPct val="120000"/>
              </a:lnSpc>
            </a:pPr>
            <a:r>
              <a:rPr lang="cs-CZ" dirty="0"/>
              <a:t>– vzniká latentní obraz, který je při vyvolání ve vývojce zviditelněn pomocí hustoty zrníček koloidního stříbra, zbylý bromid stříbra se rozpustí v ustalovači.</a:t>
            </a:r>
          </a:p>
          <a:p>
            <a:pPr>
              <a:lnSpc>
                <a:spcPct val="120000"/>
              </a:lnSpc>
            </a:pPr>
            <a:r>
              <a:rPr lang="cs-CZ" dirty="0"/>
              <a:t>Hustota zčernání filmu je úměrná množství prošlého RTG záření. Vzniklý RTG fotografický obraz představuje negativní zobrazení hustoty tkáně: místa s nízkou hustotou (měkké tkáně) mají nižší absorpci, a proto vysoké zčernání, místa s vysokou denzitou (např. kosti) více absorbují RTG záření a jsou proto na filmu zobrazena světlé.</a:t>
            </a:r>
          </a:p>
          <a:p>
            <a:endParaRPr lang="cs-CZ" dirty="0"/>
          </a:p>
        </p:txBody>
      </p:sp>
    </p:spTree>
    <p:extLst>
      <p:ext uri="{BB962C8B-B14F-4D97-AF65-F5344CB8AC3E}">
        <p14:creationId xmlns:p14="http://schemas.microsoft.com/office/powerpoint/2010/main" val="111285008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2309" y="86827"/>
            <a:ext cx="4159963" cy="5558197"/>
          </a:xfrm>
        </p:spPr>
      </p:pic>
      <p:sp>
        <p:nvSpPr>
          <p:cNvPr id="5" name="Obdélník 4"/>
          <p:cNvSpPr/>
          <p:nvPr/>
        </p:nvSpPr>
        <p:spPr>
          <a:xfrm>
            <a:off x="210870" y="5645024"/>
            <a:ext cx="3199842" cy="830997"/>
          </a:xfrm>
          <a:prstGeom prst="rect">
            <a:avLst/>
          </a:prstGeom>
        </p:spPr>
        <p:txBody>
          <a:bodyPr wrap="square">
            <a:spAutoFit/>
          </a:bodyPr>
          <a:lstStyle/>
          <a:p>
            <a:r>
              <a:rPr lang="cs-CZ" sz="1200" dirty="0"/>
              <a:t>Filmová hvězda Judith Allen s radiovým snímkem svých zad kolem roku 1930.</a:t>
            </a:r>
            <a:br>
              <a:rPr lang="cs-CZ" sz="1200" dirty="0"/>
            </a:br>
            <a:r>
              <a:rPr lang="cs-CZ" sz="1200" dirty="0"/>
              <a:t/>
            </a:r>
            <a:br>
              <a:rPr lang="cs-CZ" sz="1200" dirty="0"/>
            </a:br>
            <a:endParaRPr lang="cs-CZ" sz="1200" dirty="0">
              <a:effectLst/>
            </a:endParaRPr>
          </a:p>
        </p:txBody>
      </p:sp>
      <p:sp>
        <p:nvSpPr>
          <p:cNvPr id="6" name="TextovéPole 5"/>
          <p:cNvSpPr txBox="1"/>
          <p:nvPr/>
        </p:nvSpPr>
        <p:spPr>
          <a:xfrm>
            <a:off x="540688" y="6470656"/>
            <a:ext cx="8484365" cy="253916"/>
          </a:xfrm>
          <a:prstGeom prst="rect">
            <a:avLst/>
          </a:prstGeom>
          <a:noFill/>
        </p:spPr>
        <p:txBody>
          <a:bodyPr wrap="square" rtlCol="0">
            <a:spAutoFit/>
          </a:bodyPr>
          <a:lstStyle/>
          <a:p>
            <a:r>
              <a:rPr lang="cs-CZ" sz="1050" dirty="0"/>
              <a:t>Zdroj: </a:t>
            </a:r>
            <a:r>
              <a:rPr lang="cs-CZ" sz="1050" dirty="0">
                <a:hlinkClick r:id="rId3"/>
              </a:rPr>
              <a:t>https://</a:t>
            </a:r>
            <a:r>
              <a:rPr lang="cs-CZ" sz="1050" dirty="0" smtClean="0">
                <a:hlinkClick r:id="rId3"/>
              </a:rPr>
              <a:t>g.cz/rentge-slavi-vice-jak-120-let-jak-se-postupem-casu-zlepsoval-podivejte-se-na-fascinujici-historicke/</a:t>
            </a:r>
            <a:r>
              <a:rPr lang="cs-CZ" sz="1050" dirty="0" smtClean="0"/>
              <a:t>    </a:t>
            </a:r>
            <a:r>
              <a:rPr lang="cs-CZ" sz="1050" dirty="0" err="1" smtClean="0"/>
              <a:t>Imagno</a:t>
            </a:r>
            <a:r>
              <a:rPr lang="cs-CZ" sz="1050" dirty="0" smtClean="0"/>
              <a:t> </a:t>
            </a:r>
            <a:r>
              <a:rPr lang="cs-CZ" sz="1050" dirty="0"/>
              <a:t>- </a:t>
            </a:r>
            <a:r>
              <a:rPr lang="cs-CZ" sz="1050" dirty="0" err="1"/>
              <a:t>Getty</a:t>
            </a:r>
            <a:r>
              <a:rPr lang="cs-CZ" sz="1050" dirty="0"/>
              <a:t> </a:t>
            </a:r>
            <a:r>
              <a:rPr lang="cs-CZ" sz="1050" dirty="0" err="1"/>
              <a:t>Images</a:t>
            </a:r>
            <a:endParaRPr lang="cs-CZ" sz="1050" dirty="0"/>
          </a:p>
        </p:txBody>
      </p:sp>
      <p:pic>
        <p:nvPicPr>
          <p:cNvPr id="7" name="Obráze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5623" y="86649"/>
            <a:ext cx="4238261" cy="5558375"/>
          </a:xfrm>
          <a:prstGeom prst="rect">
            <a:avLst/>
          </a:prstGeom>
        </p:spPr>
      </p:pic>
      <p:sp>
        <p:nvSpPr>
          <p:cNvPr id="8" name="Obdélník 7"/>
          <p:cNvSpPr/>
          <p:nvPr/>
        </p:nvSpPr>
        <p:spPr>
          <a:xfrm>
            <a:off x="4786791" y="5645024"/>
            <a:ext cx="4238261" cy="461665"/>
          </a:xfrm>
          <a:prstGeom prst="rect">
            <a:avLst/>
          </a:prstGeom>
        </p:spPr>
        <p:txBody>
          <a:bodyPr wrap="square">
            <a:spAutoFit/>
          </a:bodyPr>
          <a:lstStyle/>
          <a:p>
            <a:r>
              <a:rPr lang="cs-CZ" sz="1200" dirty="0"/>
              <a:t>Muž se ženou demonstrují, jak funguje rentgenové zařízení. To představovalo zázrak moderního lékařství a léčení (1928</a:t>
            </a:r>
            <a:r>
              <a:rPr lang="cs-CZ" sz="1200" dirty="0" smtClean="0"/>
              <a:t>)</a:t>
            </a:r>
            <a:endParaRPr lang="cs-CZ" sz="1200" dirty="0">
              <a:effectLst/>
            </a:endParaRPr>
          </a:p>
        </p:txBody>
      </p:sp>
    </p:spTree>
    <p:extLst>
      <p:ext uri="{BB962C8B-B14F-4D97-AF65-F5344CB8AC3E}">
        <p14:creationId xmlns:p14="http://schemas.microsoft.com/office/powerpoint/2010/main" val="87934124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8130" y="137205"/>
            <a:ext cx="8755558" cy="1325563"/>
          </a:xfrm>
        </p:spPr>
        <p:txBody>
          <a:bodyPr>
            <a:normAutofit/>
          </a:bodyPr>
          <a:lstStyle/>
          <a:p>
            <a:r>
              <a:rPr lang="cs-CZ" sz="2400" b="1" dirty="0"/>
              <a:t>Od 30. let se již rentgenologové začínali chránit od škodlivého záření nošením obleků.</a:t>
            </a:r>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87098" y="1459216"/>
            <a:ext cx="3188714" cy="4351338"/>
          </a:xfrm>
        </p:spPr>
      </p:pic>
      <p:sp>
        <p:nvSpPr>
          <p:cNvPr id="5" name="Obdélník 4"/>
          <p:cNvSpPr/>
          <p:nvPr/>
        </p:nvSpPr>
        <p:spPr>
          <a:xfrm>
            <a:off x="1325880" y="5891865"/>
            <a:ext cx="7749932" cy="830997"/>
          </a:xfrm>
          <a:prstGeom prst="rect">
            <a:avLst/>
          </a:prstGeom>
        </p:spPr>
        <p:txBody>
          <a:bodyPr wrap="square">
            <a:spAutoFit/>
          </a:bodyPr>
          <a:lstStyle/>
          <a:p>
            <a:r>
              <a:rPr lang="cs-CZ" sz="1200" dirty="0"/>
              <a:t>Jeden z výstřelků pocházející z Rentgenového Institutu v německém Frankfurtu z roku 1929. Zvláštní vynález měl umožnit rentgenologovi se dívat skrz přístroj na pacienta a mělo se tak zabránit nadměrnému ozařování lékaře.</a:t>
            </a:r>
            <a:br>
              <a:rPr lang="cs-CZ" sz="1200" dirty="0"/>
            </a:br>
            <a:r>
              <a:rPr lang="cs-CZ" sz="1200" dirty="0"/>
              <a:t/>
            </a:r>
            <a:br>
              <a:rPr lang="cs-CZ" sz="1200" dirty="0"/>
            </a:br>
            <a:endParaRPr lang="cs-CZ" sz="1200" dirty="0">
              <a:effectLst/>
            </a:endParaRPr>
          </a:p>
        </p:txBody>
      </p:sp>
      <p:pic>
        <p:nvPicPr>
          <p:cNvPr id="9" name="Obráze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130" y="1459216"/>
            <a:ext cx="5581650" cy="4067175"/>
          </a:xfrm>
          <a:prstGeom prst="rect">
            <a:avLst/>
          </a:prstGeom>
        </p:spPr>
      </p:pic>
      <p:sp>
        <p:nvSpPr>
          <p:cNvPr id="10" name="Obdélník 9"/>
          <p:cNvSpPr/>
          <p:nvPr/>
        </p:nvSpPr>
        <p:spPr>
          <a:xfrm>
            <a:off x="178130" y="5891865"/>
            <a:ext cx="4572000" cy="646331"/>
          </a:xfrm>
          <a:prstGeom prst="rect">
            <a:avLst/>
          </a:prstGeom>
        </p:spPr>
        <p:txBody>
          <a:bodyPr>
            <a:spAutoFit/>
          </a:bodyPr>
          <a:lstStyle/>
          <a:p>
            <a:r>
              <a:rPr lang="cs-CZ" sz="1200" dirty="0"/>
              <a:t/>
            </a:r>
            <a:br>
              <a:rPr lang="cs-CZ" sz="1200" dirty="0"/>
            </a:br>
            <a:r>
              <a:rPr lang="cs-CZ" sz="1200" dirty="0"/>
              <a:t/>
            </a:r>
            <a:br>
              <a:rPr lang="cs-CZ" sz="1200" dirty="0"/>
            </a:br>
            <a:endParaRPr lang="cs-CZ" sz="1200" dirty="0">
              <a:effectLst/>
            </a:endParaRPr>
          </a:p>
        </p:txBody>
      </p:sp>
      <p:sp>
        <p:nvSpPr>
          <p:cNvPr id="11" name="TextovéPole 10"/>
          <p:cNvSpPr txBox="1"/>
          <p:nvPr/>
        </p:nvSpPr>
        <p:spPr>
          <a:xfrm>
            <a:off x="86690" y="5542093"/>
            <a:ext cx="4161076" cy="369332"/>
          </a:xfrm>
          <a:prstGeom prst="rect">
            <a:avLst/>
          </a:prstGeom>
          <a:noFill/>
        </p:spPr>
        <p:txBody>
          <a:bodyPr wrap="none" rtlCol="0">
            <a:spAutoFit/>
          </a:bodyPr>
          <a:lstStyle/>
          <a:p>
            <a:r>
              <a:rPr lang="en-US" dirty="0"/>
              <a:t>Westminster, 1934, </a:t>
            </a:r>
            <a:r>
              <a:rPr lang="en-US" dirty="0" err="1"/>
              <a:t>Imagno</a:t>
            </a:r>
            <a:r>
              <a:rPr lang="en-US" dirty="0"/>
              <a:t> - Getty Images</a:t>
            </a:r>
            <a:endParaRPr lang="cs-CZ" dirty="0"/>
          </a:p>
        </p:txBody>
      </p:sp>
      <p:sp>
        <p:nvSpPr>
          <p:cNvPr id="12" name="TextovéPole 11"/>
          <p:cNvSpPr txBox="1"/>
          <p:nvPr/>
        </p:nvSpPr>
        <p:spPr>
          <a:xfrm>
            <a:off x="540688" y="6470656"/>
            <a:ext cx="8484365" cy="253916"/>
          </a:xfrm>
          <a:prstGeom prst="rect">
            <a:avLst/>
          </a:prstGeom>
          <a:noFill/>
        </p:spPr>
        <p:txBody>
          <a:bodyPr wrap="square" rtlCol="0">
            <a:spAutoFit/>
          </a:bodyPr>
          <a:lstStyle/>
          <a:p>
            <a:r>
              <a:rPr lang="cs-CZ" sz="1050" dirty="0"/>
              <a:t>Zdroj: </a:t>
            </a:r>
            <a:r>
              <a:rPr lang="cs-CZ" sz="1050" dirty="0">
                <a:hlinkClick r:id="rId4"/>
              </a:rPr>
              <a:t>https://</a:t>
            </a:r>
            <a:r>
              <a:rPr lang="cs-CZ" sz="1050" dirty="0" smtClean="0">
                <a:hlinkClick r:id="rId4"/>
              </a:rPr>
              <a:t>g.cz/rentge-slavi-vice-jak-120-let-jak-se-postupem-casu-zlepsoval-podivejte-se-na-fascinujici-historicke/</a:t>
            </a:r>
            <a:r>
              <a:rPr lang="cs-CZ" sz="1050" dirty="0" smtClean="0"/>
              <a:t>    </a:t>
            </a:r>
            <a:r>
              <a:rPr lang="cs-CZ" sz="1050" dirty="0" err="1" smtClean="0"/>
              <a:t>Imagno</a:t>
            </a:r>
            <a:r>
              <a:rPr lang="cs-CZ" sz="1050" dirty="0" smtClean="0"/>
              <a:t> </a:t>
            </a:r>
            <a:r>
              <a:rPr lang="cs-CZ" sz="1050" dirty="0"/>
              <a:t>- </a:t>
            </a:r>
            <a:r>
              <a:rPr lang="cs-CZ" sz="1050" dirty="0" err="1"/>
              <a:t>Getty</a:t>
            </a:r>
            <a:r>
              <a:rPr lang="cs-CZ" sz="1050" dirty="0"/>
              <a:t> </a:t>
            </a:r>
            <a:r>
              <a:rPr lang="cs-CZ" sz="1050" dirty="0" err="1"/>
              <a:t>Images</a:t>
            </a:r>
            <a:endParaRPr lang="cs-CZ" sz="1050" dirty="0"/>
          </a:p>
        </p:txBody>
      </p:sp>
    </p:spTree>
    <p:extLst>
      <p:ext uri="{BB962C8B-B14F-4D97-AF65-F5344CB8AC3E}">
        <p14:creationId xmlns:p14="http://schemas.microsoft.com/office/powerpoint/2010/main" val="28008216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MIMOMEDICÍNSKÁ APLIKACE</a:t>
            </a:r>
            <a:endParaRPr lang="cs-CZ" b="1" dirty="0"/>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348985761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549105"/>
            <a:ext cx="9144000" cy="352211"/>
          </a:xfrm>
        </p:spPr>
        <p:txBody>
          <a:bodyPr>
            <a:normAutofit fontScale="90000"/>
          </a:bodyPr>
          <a:lstStyle/>
          <a:p>
            <a:pPr algn="ctr"/>
            <a:r>
              <a:rPr lang="cs-CZ" b="1" dirty="0" smtClean="0"/>
              <a:t>X-</a:t>
            </a:r>
            <a:r>
              <a:rPr lang="cs-CZ" b="1" dirty="0" err="1" smtClean="0"/>
              <a:t>rays</a:t>
            </a:r>
            <a:r>
              <a:rPr lang="cs-CZ" b="1" dirty="0" smtClean="0"/>
              <a:t> in biology</a:t>
            </a:r>
            <a:endParaRPr lang="cs-CZ" b="1" dirty="0"/>
          </a:p>
        </p:txBody>
      </p:sp>
      <p:grpSp>
        <p:nvGrpSpPr>
          <p:cNvPr id="11" name="Skupina 10"/>
          <p:cNvGrpSpPr/>
          <p:nvPr/>
        </p:nvGrpSpPr>
        <p:grpSpPr>
          <a:xfrm>
            <a:off x="434340" y="1177528"/>
            <a:ext cx="8275320" cy="5135462"/>
            <a:chOff x="0" y="2436803"/>
            <a:chExt cx="6686016" cy="3704499"/>
          </a:xfrm>
        </p:grpSpPr>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2043" y="2445745"/>
              <a:ext cx="3293973" cy="1646987"/>
            </a:xfrm>
            <a:prstGeom prst="rect">
              <a:avLst/>
            </a:prstGeom>
          </p:spPr>
        </p:pic>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36803"/>
              <a:ext cx="3392043" cy="1775939"/>
            </a:xfrm>
            <a:prstGeom prst="rect">
              <a:avLst/>
            </a:prstGeom>
          </p:spPr>
        </p:pic>
        <p:pic>
          <p:nvPicPr>
            <p:cNvPr id="9" name="Obráze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03598"/>
              <a:ext cx="3392043" cy="1937704"/>
            </a:xfrm>
            <a:prstGeom prst="rect">
              <a:avLst/>
            </a:prstGeom>
          </p:spPr>
        </p:pic>
        <p:pic>
          <p:nvPicPr>
            <p:cNvPr id="10" name="Obráze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3973" y="3886221"/>
              <a:ext cx="3392043" cy="2255081"/>
            </a:xfrm>
            <a:prstGeom prst="rect">
              <a:avLst/>
            </a:prstGeom>
          </p:spPr>
        </p:pic>
      </p:grpSp>
    </p:spTree>
    <p:extLst>
      <p:ext uri="{BB962C8B-B14F-4D97-AF65-F5344CB8AC3E}">
        <p14:creationId xmlns:p14="http://schemas.microsoft.com/office/powerpoint/2010/main" val="427426560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960795" y="1948295"/>
            <a:ext cx="3494246" cy="2682804"/>
          </a:xfrm>
          <a:prstGeom prst="rect">
            <a:avLst/>
          </a:prstGeom>
        </p:spPr>
      </p:pic>
      <p:sp>
        <p:nvSpPr>
          <p:cNvPr id="3" name="Obdélník 2"/>
          <p:cNvSpPr/>
          <p:nvPr/>
        </p:nvSpPr>
        <p:spPr>
          <a:xfrm>
            <a:off x="3515487" y="5229820"/>
            <a:ext cx="4572000" cy="923330"/>
          </a:xfrm>
          <a:prstGeom prst="rect">
            <a:avLst/>
          </a:prstGeom>
        </p:spPr>
        <p:txBody>
          <a:bodyPr>
            <a:spAutoFit/>
          </a:bodyPr>
          <a:lstStyle/>
          <a:p>
            <a:r>
              <a:rPr lang="en-US" dirty="0" smtClean="0"/>
              <a:t>Crystallographic photo of Sodium </a:t>
            </a:r>
            <a:r>
              <a:rPr lang="en-US" dirty="0" err="1" smtClean="0"/>
              <a:t>Thymonucleate</a:t>
            </a:r>
            <a:r>
              <a:rPr lang="en-US" dirty="0" smtClean="0"/>
              <a:t>, Type B. "Photo 51." May 1952. (Large Version)</a:t>
            </a:r>
            <a:endParaRPr lang="cs-CZ" dirty="0"/>
          </a:p>
        </p:txBody>
      </p:sp>
      <p:sp>
        <p:nvSpPr>
          <p:cNvPr id="4" name="Obdélník 3"/>
          <p:cNvSpPr/>
          <p:nvPr/>
        </p:nvSpPr>
        <p:spPr>
          <a:xfrm>
            <a:off x="3484817" y="6153150"/>
            <a:ext cx="4602670" cy="369332"/>
          </a:xfrm>
          <a:prstGeom prst="rect">
            <a:avLst/>
          </a:prstGeom>
        </p:spPr>
        <p:txBody>
          <a:bodyPr wrap="none">
            <a:spAutoFit/>
          </a:bodyPr>
          <a:lstStyle/>
          <a:p>
            <a:r>
              <a:rPr lang="cs-CZ" b="1" dirty="0" err="1" smtClean="0"/>
              <a:t>Creator</a:t>
            </a:r>
            <a:r>
              <a:rPr lang="cs-CZ" b="1" dirty="0" smtClean="0"/>
              <a:t>:</a:t>
            </a:r>
            <a:r>
              <a:rPr lang="cs-CZ" dirty="0" smtClean="0"/>
              <a:t> Rosalind Franklin, Raymond G. </a:t>
            </a:r>
            <a:r>
              <a:rPr lang="cs-CZ" dirty="0" err="1" smtClean="0"/>
              <a:t>Gosling</a:t>
            </a:r>
            <a:endParaRPr lang="cs-CZ" dirty="0"/>
          </a:p>
        </p:txBody>
      </p:sp>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162" y="1531620"/>
            <a:ext cx="2743200" cy="3505200"/>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1323" y="1495527"/>
            <a:ext cx="2796071" cy="3541293"/>
          </a:xfrm>
          <a:prstGeom prst="rect">
            <a:avLst/>
          </a:prstGeom>
        </p:spPr>
      </p:pic>
    </p:spTree>
    <p:extLst>
      <p:ext uri="{BB962C8B-B14F-4D97-AF65-F5344CB8AC3E}">
        <p14:creationId xmlns:p14="http://schemas.microsoft.com/office/powerpoint/2010/main" val="321677562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4221"/>
            <a:ext cx="9144000" cy="6217920"/>
          </a:xfrm>
          <a:prstGeom prst="rect">
            <a:avLst/>
          </a:prstGeom>
        </p:spPr>
      </p:pic>
      <p:pic>
        <p:nvPicPr>
          <p:cNvPr id="4" name="Obrázek 3"/>
          <p:cNvPicPr>
            <a:picLocks noChangeAspect="1"/>
          </p:cNvPicPr>
          <p:nvPr/>
        </p:nvPicPr>
        <p:blipFill rotWithShape="1">
          <a:blip r:embed="rId3"/>
          <a:srcRect t="71658"/>
          <a:stretch/>
        </p:blipFill>
        <p:spPr>
          <a:xfrm>
            <a:off x="1390650" y="333375"/>
            <a:ext cx="5410200" cy="1048017"/>
          </a:xfrm>
          <a:prstGeom prst="rect">
            <a:avLst/>
          </a:prstGeom>
        </p:spPr>
      </p:pic>
    </p:spTree>
    <p:extLst>
      <p:ext uri="{BB962C8B-B14F-4D97-AF65-F5344CB8AC3E}">
        <p14:creationId xmlns:p14="http://schemas.microsoft.com/office/powerpoint/2010/main" val="22334720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837" y="1294447"/>
            <a:ext cx="4157663" cy="2771775"/>
          </a:xfrm>
          <a:prstGeom prst="rect">
            <a:avLst/>
          </a:prstGeom>
        </p:spPr>
      </p:pic>
      <p:pic>
        <p:nvPicPr>
          <p:cNvPr id="5" name="Obrázek 4"/>
          <p:cNvPicPr>
            <a:picLocks noChangeAspect="1"/>
          </p:cNvPicPr>
          <p:nvPr/>
        </p:nvPicPr>
        <p:blipFill rotWithShape="1">
          <a:blip r:embed="rId3">
            <a:extLst>
              <a:ext uri="{28A0092B-C50C-407E-A947-70E740481C1C}">
                <a14:useLocalDpi xmlns:a14="http://schemas.microsoft.com/office/drawing/2010/main" val="0"/>
              </a:ext>
            </a:extLst>
          </a:blip>
          <a:srcRect l="6259" r="7211"/>
          <a:stretch/>
        </p:blipFill>
        <p:spPr>
          <a:xfrm rot="5400000">
            <a:off x="4114802" y="1804328"/>
            <a:ext cx="6057899" cy="3744654"/>
          </a:xfrm>
          <a:prstGeom prst="rect">
            <a:avLst/>
          </a:prstGeom>
        </p:spPr>
      </p:pic>
      <p:sp>
        <p:nvSpPr>
          <p:cNvPr id="6" name="Obdélník 5"/>
          <p:cNvSpPr/>
          <p:nvPr/>
        </p:nvSpPr>
        <p:spPr>
          <a:xfrm>
            <a:off x="485776" y="4294822"/>
            <a:ext cx="4972050" cy="2308324"/>
          </a:xfrm>
          <a:prstGeom prst="rect">
            <a:avLst/>
          </a:prstGeom>
        </p:spPr>
        <p:txBody>
          <a:bodyPr wrap="square">
            <a:spAutoFit/>
          </a:bodyPr>
          <a:lstStyle/>
          <a:p>
            <a:r>
              <a:rPr lang="cs-CZ" b="1" dirty="0"/>
              <a:t>MUMMY MYSTERY</a:t>
            </a:r>
            <a:r>
              <a:rPr lang="cs-CZ" dirty="0"/>
              <a:t>  </a:t>
            </a:r>
            <a:r>
              <a:rPr lang="cs-CZ" dirty="0" err="1"/>
              <a:t>Little</a:t>
            </a:r>
            <a:r>
              <a:rPr lang="cs-CZ" dirty="0"/>
              <a:t> </a:t>
            </a:r>
            <a:r>
              <a:rPr lang="cs-CZ" dirty="0" err="1"/>
              <a:t>was</a:t>
            </a:r>
            <a:r>
              <a:rPr lang="cs-CZ" dirty="0"/>
              <a:t> </a:t>
            </a:r>
            <a:r>
              <a:rPr lang="cs-CZ" dirty="0" err="1"/>
              <a:t>known</a:t>
            </a:r>
            <a:r>
              <a:rPr lang="cs-CZ" dirty="0"/>
              <a:t> </a:t>
            </a:r>
            <a:r>
              <a:rPr lang="cs-CZ" dirty="0" err="1"/>
              <a:t>about</a:t>
            </a:r>
            <a:r>
              <a:rPr lang="cs-CZ" dirty="0"/>
              <a:t> </a:t>
            </a:r>
            <a:r>
              <a:rPr lang="cs-CZ" dirty="0" err="1"/>
              <a:t>this</a:t>
            </a:r>
            <a:r>
              <a:rPr lang="cs-CZ" dirty="0"/>
              <a:t> </a:t>
            </a:r>
            <a:r>
              <a:rPr lang="cs-CZ" dirty="0" err="1"/>
              <a:t>mummified</a:t>
            </a:r>
            <a:r>
              <a:rPr lang="cs-CZ" dirty="0"/>
              <a:t> </a:t>
            </a:r>
            <a:r>
              <a:rPr lang="cs-CZ" dirty="0" err="1"/>
              <a:t>Egyptian</a:t>
            </a:r>
            <a:r>
              <a:rPr lang="cs-CZ" dirty="0"/>
              <a:t> </a:t>
            </a:r>
            <a:r>
              <a:rPr lang="cs-CZ" dirty="0" err="1"/>
              <a:t>child</a:t>
            </a:r>
            <a:r>
              <a:rPr lang="cs-CZ" dirty="0"/>
              <a:t> (top) </a:t>
            </a:r>
            <a:r>
              <a:rPr lang="cs-CZ" dirty="0" err="1"/>
              <a:t>when</a:t>
            </a:r>
            <a:r>
              <a:rPr lang="cs-CZ" dirty="0"/>
              <a:t> </a:t>
            </a:r>
            <a:r>
              <a:rPr lang="cs-CZ" dirty="0" err="1"/>
              <a:t>German</a:t>
            </a:r>
            <a:r>
              <a:rPr lang="cs-CZ" dirty="0"/>
              <a:t> </a:t>
            </a:r>
            <a:r>
              <a:rPr lang="cs-CZ" dirty="0" err="1"/>
              <a:t>physicist</a:t>
            </a:r>
            <a:r>
              <a:rPr lang="cs-CZ" dirty="0"/>
              <a:t> Walter </a:t>
            </a:r>
            <a:r>
              <a:rPr lang="cs-CZ" dirty="0" err="1"/>
              <a:t>Koenig</a:t>
            </a:r>
            <a:r>
              <a:rPr lang="cs-CZ" dirty="0"/>
              <a:t> </a:t>
            </a:r>
            <a:r>
              <a:rPr lang="cs-CZ" dirty="0" err="1"/>
              <a:t>used</a:t>
            </a:r>
            <a:r>
              <a:rPr lang="cs-CZ" dirty="0"/>
              <a:t> X-</a:t>
            </a:r>
            <a:r>
              <a:rPr lang="cs-CZ" dirty="0" err="1"/>
              <a:t>rays</a:t>
            </a:r>
            <a:r>
              <a:rPr lang="cs-CZ" dirty="0"/>
              <a:t> to </a:t>
            </a:r>
            <a:r>
              <a:rPr lang="cs-CZ" dirty="0" err="1"/>
              <a:t>look</a:t>
            </a:r>
            <a:r>
              <a:rPr lang="cs-CZ" dirty="0"/>
              <a:t> </a:t>
            </a:r>
            <a:r>
              <a:rPr lang="cs-CZ" dirty="0" err="1"/>
              <a:t>beneath</a:t>
            </a:r>
            <a:r>
              <a:rPr lang="cs-CZ" dirty="0"/>
              <a:t> </a:t>
            </a:r>
            <a:r>
              <a:rPr lang="cs-CZ" dirty="0" err="1"/>
              <a:t>its</a:t>
            </a:r>
            <a:r>
              <a:rPr lang="cs-CZ" dirty="0"/>
              <a:t> </a:t>
            </a:r>
            <a:r>
              <a:rPr lang="cs-CZ" dirty="0" err="1"/>
              <a:t>wrappings</a:t>
            </a:r>
            <a:r>
              <a:rPr lang="cs-CZ" dirty="0"/>
              <a:t> in 1896. </a:t>
            </a:r>
            <a:r>
              <a:rPr lang="cs-CZ" dirty="0" err="1"/>
              <a:t>Modern</a:t>
            </a:r>
            <a:r>
              <a:rPr lang="cs-CZ" dirty="0"/>
              <a:t> CT </a:t>
            </a:r>
            <a:r>
              <a:rPr lang="cs-CZ" dirty="0" err="1"/>
              <a:t>scans</a:t>
            </a:r>
            <a:r>
              <a:rPr lang="cs-CZ" dirty="0"/>
              <a:t> </a:t>
            </a:r>
            <a:r>
              <a:rPr lang="cs-CZ" dirty="0" err="1"/>
              <a:t>provided</a:t>
            </a:r>
            <a:r>
              <a:rPr lang="cs-CZ" dirty="0"/>
              <a:t> a more </a:t>
            </a:r>
            <a:r>
              <a:rPr lang="cs-CZ" dirty="0" err="1"/>
              <a:t>informative</a:t>
            </a:r>
            <a:r>
              <a:rPr lang="cs-CZ" dirty="0"/>
              <a:t> </a:t>
            </a:r>
            <a:r>
              <a:rPr lang="cs-CZ" dirty="0" err="1"/>
              <a:t>peek</a:t>
            </a:r>
            <a:r>
              <a:rPr lang="cs-CZ" dirty="0"/>
              <a:t>, </a:t>
            </a:r>
            <a:r>
              <a:rPr lang="cs-CZ" dirty="0" err="1"/>
              <a:t>revealing</a:t>
            </a:r>
            <a:r>
              <a:rPr lang="cs-CZ" dirty="0"/>
              <a:t>, </a:t>
            </a:r>
            <a:r>
              <a:rPr lang="cs-CZ" dirty="0" err="1"/>
              <a:t>among</a:t>
            </a:r>
            <a:r>
              <a:rPr lang="cs-CZ" dirty="0"/>
              <a:t> </a:t>
            </a:r>
            <a:r>
              <a:rPr lang="cs-CZ" dirty="0" err="1"/>
              <a:t>other</a:t>
            </a:r>
            <a:r>
              <a:rPr lang="cs-CZ" dirty="0"/>
              <a:t> </a:t>
            </a:r>
            <a:r>
              <a:rPr lang="cs-CZ" dirty="0" err="1"/>
              <a:t>findings</a:t>
            </a:r>
            <a:r>
              <a:rPr lang="cs-CZ" dirty="0"/>
              <a:t>, a </a:t>
            </a:r>
            <a:r>
              <a:rPr lang="cs-CZ" dirty="0" err="1"/>
              <a:t>completely</a:t>
            </a:r>
            <a:r>
              <a:rPr lang="cs-CZ" dirty="0"/>
              <a:t> </a:t>
            </a:r>
            <a:r>
              <a:rPr lang="cs-CZ" dirty="0" err="1"/>
              <a:t>preserved</a:t>
            </a:r>
            <a:r>
              <a:rPr lang="cs-CZ" dirty="0"/>
              <a:t> skeleton (</a:t>
            </a:r>
            <a:r>
              <a:rPr lang="cs-CZ" dirty="0" err="1"/>
              <a:t>bottom</a:t>
            </a:r>
            <a:r>
              <a:rPr lang="cs-CZ" dirty="0"/>
              <a:t>).</a:t>
            </a:r>
          </a:p>
          <a:p>
            <a:r>
              <a:rPr lang="cs-CZ" dirty="0"/>
              <a:t>S. </a:t>
            </a:r>
            <a:r>
              <a:rPr lang="cs-CZ" dirty="0" err="1"/>
              <a:t>Zesch</a:t>
            </a:r>
            <a:r>
              <a:rPr lang="cs-CZ" dirty="0"/>
              <a:t> </a:t>
            </a:r>
            <a:r>
              <a:rPr lang="cs-CZ" i="1" dirty="0"/>
              <a:t>et al</a:t>
            </a:r>
            <a:r>
              <a:rPr lang="cs-CZ" dirty="0"/>
              <a:t>/</a:t>
            </a:r>
            <a:r>
              <a:rPr lang="cs-CZ" i="1" dirty="0"/>
              <a:t>Euro. J. </a:t>
            </a:r>
            <a:r>
              <a:rPr lang="cs-CZ" i="1" dirty="0" err="1"/>
              <a:t>Radiol</a:t>
            </a:r>
            <a:r>
              <a:rPr lang="cs-CZ" i="1" dirty="0"/>
              <a:t>. Open</a:t>
            </a:r>
            <a:r>
              <a:rPr lang="cs-CZ" dirty="0"/>
              <a:t> 2016</a:t>
            </a:r>
          </a:p>
        </p:txBody>
      </p:sp>
      <p:sp>
        <p:nvSpPr>
          <p:cNvPr id="2" name="Nadpis 1"/>
          <p:cNvSpPr txBox="1">
            <a:spLocks/>
          </p:cNvSpPr>
          <p:nvPr/>
        </p:nvSpPr>
        <p:spPr>
          <a:xfrm>
            <a:off x="0" y="295275"/>
            <a:ext cx="5495925" cy="7965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b="1" dirty="0" smtClean="0"/>
              <a:t>X-</a:t>
            </a:r>
            <a:r>
              <a:rPr lang="cs-CZ" b="1" dirty="0" err="1" smtClean="0"/>
              <a:t>rays</a:t>
            </a:r>
            <a:r>
              <a:rPr lang="cs-CZ" b="1" dirty="0" smtClean="0"/>
              <a:t> in archeology</a:t>
            </a:r>
            <a:endParaRPr lang="cs-CZ" b="1" dirty="0"/>
          </a:p>
        </p:txBody>
      </p:sp>
    </p:spTree>
    <p:extLst>
      <p:ext uri="{BB962C8B-B14F-4D97-AF65-F5344CB8AC3E}">
        <p14:creationId xmlns:p14="http://schemas.microsoft.com/office/powerpoint/2010/main" val="71104565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ANALYTICKÁ CHEMIE –                    X </a:t>
            </a:r>
            <a:r>
              <a:rPr lang="cs-CZ" b="1" dirty="0" err="1" smtClean="0"/>
              <a:t>ray</a:t>
            </a:r>
            <a:r>
              <a:rPr lang="cs-CZ" b="1" dirty="0" smtClean="0"/>
              <a:t> </a:t>
            </a:r>
            <a:r>
              <a:rPr lang="cs-CZ" b="1" dirty="0" err="1" smtClean="0"/>
              <a:t>spectroscopy</a:t>
            </a:r>
            <a:endParaRPr lang="cs-CZ" b="1" dirty="0"/>
          </a:p>
        </p:txBody>
      </p:sp>
      <p:sp>
        <p:nvSpPr>
          <p:cNvPr id="3" name="Zástupný symbol pro obsah 2"/>
          <p:cNvSpPr>
            <a:spLocks noGrp="1"/>
          </p:cNvSpPr>
          <p:nvPr>
            <p:ph idx="1"/>
          </p:nvPr>
        </p:nvSpPr>
        <p:spPr>
          <a:xfrm>
            <a:off x="628650" y="2035175"/>
            <a:ext cx="7886700" cy="4351338"/>
          </a:xfrm>
        </p:spPr>
        <p:txBody>
          <a:bodyPr/>
          <a:lstStyle/>
          <a:p>
            <a:r>
              <a:rPr lang="cs-CZ" dirty="0"/>
              <a:t> Rentgenové záření je též využíváno v </a:t>
            </a:r>
            <a:r>
              <a:rPr lang="cs-CZ" dirty="0">
                <a:hlinkClick r:id="rId2"/>
              </a:rPr>
              <a:t>analytické chemii</a:t>
            </a:r>
            <a:r>
              <a:rPr lang="cs-CZ" dirty="0"/>
              <a:t>. Částice látky jsou ionizovány rentgenovým zářením. Vzniklé sekundární rentgenové záření, které je charakteristické pro </a:t>
            </a:r>
            <a:r>
              <a:rPr lang="cs-CZ" dirty="0">
                <a:hlinkClick r:id="rId3" tooltip="Chemický prvek"/>
              </a:rPr>
              <a:t>prvky</a:t>
            </a:r>
            <a:r>
              <a:rPr lang="cs-CZ" dirty="0"/>
              <a:t>, je analyzováno detektorem a přiřazeno konkrétním prvkům, ze kterých se analyzovaná látka skládá. Tato analytická metoda se nazývá </a:t>
            </a:r>
            <a:r>
              <a:rPr lang="cs-CZ" dirty="0" err="1"/>
              <a:t>rentgenfluorescenční</a:t>
            </a:r>
            <a:r>
              <a:rPr lang="cs-CZ" dirty="0"/>
              <a:t> spektroskopie. </a:t>
            </a:r>
            <a:endParaRPr lang="cs-CZ" dirty="0" smtClean="0"/>
          </a:p>
          <a:p>
            <a:r>
              <a:rPr lang="cs-CZ" dirty="0" smtClean="0"/>
              <a:t>Rentgenoskopie atd.</a:t>
            </a:r>
            <a:endParaRPr lang="cs-CZ" dirty="0"/>
          </a:p>
          <a:p>
            <a:endParaRPr lang="cs-CZ" dirty="0"/>
          </a:p>
        </p:txBody>
      </p:sp>
    </p:spTree>
    <p:extLst>
      <p:ext uri="{BB962C8B-B14F-4D97-AF65-F5344CB8AC3E}">
        <p14:creationId xmlns:p14="http://schemas.microsoft.com/office/powerpoint/2010/main" val="323717063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8110" y="748824"/>
            <a:ext cx="8045340" cy="5694839"/>
          </a:xfrm>
        </p:spPr>
      </p:pic>
    </p:spTree>
    <p:extLst>
      <p:ext uri="{BB962C8B-B14F-4D97-AF65-F5344CB8AC3E}">
        <p14:creationId xmlns:p14="http://schemas.microsoft.com/office/powerpoint/2010/main" val="4156143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347472" y="82295"/>
            <a:ext cx="4543218" cy="3447289"/>
          </a:xfrm>
          <a:prstGeom prst="rect">
            <a:avLst/>
          </a:prstGeom>
        </p:spPr>
      </p:pic>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4020" y="172021"/>
            <a:ext cx="2421446" cy="3485579"/>
          </a:xfrm>
          <a:prstGeom prst="rect">
            <a:avLst/>
          </a:prstGeom>
        </p:spPr>
      </p:pic>
      <p:pic>
        <p:nvPicPr>
          <p:cNvPr id="9" name="Obrázek 8"/>
          <p:cNvPicPr>
            <a:picLocks noChangeAspect="1"/>
          </p:cNvPicPr>
          <p:nvPr/>
        </p:nvPicPr>
        <p:blipFill>
          <a:blip r:embed="rId4"/>
          <a:stretch>
            <a:fillRect/>
          </a:stretch>
        </p:blipFill>
        <p:spPr>
          <a:xfrm>
            <a:off x="118873" y="3744722"/>
            <a:ext cx="8778240" cy="2994405"/>
          </a:xfrm>
          <a:prstGeom prst="rect">
            <a:avLst/>
          </a:prstGeom>
        </p:spPr>
      </p:pic>
      <p:cxnSp>
        <p:nvCxnSpPr>
          <p:cNvPr id="11" name="Přímá spojnice se šipkou 10"/>
          <p:cNvCxnSpPr/>
          <p:nvPr/>
        </p:nvCxnSpPr>
        <p:spPr>
          <a:xfrm flipH="1">
            <a:off x="4251960" y="3319272"/>
            <a:ext cx="1508760" cy="3383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Přímá spojnice se šipkou 12"/>
          <p:cNvCxnSpPr/>
          <p:nvPr/>
        </p:nvCxnSpPr>
        <p:spPr>
          <a:xfrm flipH="1">
            <a:off x="6940296" y="3467989"/>
            <a:ext cx="356616" cy="2767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ovéPole 13"/>
          <p:cNvSpPr txBox="1"/>
          <p:nvPr/>
        </p:nvSpPr>
        <p:spPr>
          <a:xfrm>
            <a:off x="7007561" y="1060704"/>
            <a:ext cx="1007905" cy="369332"/>
          </a:xfrm>
          <a:prstGeom prst="rect">
            <a:avLst/>
          </a:prstGeom>
          <a:noFill/>
        </p:spPr>
        <p:txBody>
          <a:bodyPr wrap="none" rtlCol="0">
            <a:spAutoFit/>
          </a:bodyPr>
          <a:lstStyle/>
          <a:p>
            <a:r>
              <a:rPr lang="cs-CZ" dirty="0"/>
              <a:t>c</a:t>
            </a:r>
            <a:r>
              <a:rPr lang="cs-CZ" dirty="0" smtClean="0"/>
              <a:t> = </a:t>
            </a:r>
            <a:r>
              <a:rPr lang="cs-CZ" dirty="0" err="1" smtClean="0"/>
              <a:t>konst</a:t>
            </a:r>
            <a:endParaRPr lang="cs-CZ" dirty="0"/>
          </a:p>
        </p:txBody>
      </p:sp>
    </p:spTree>
    <p:extLst>
      <p:ext uri="{BB962C8B-B14F-4D97-AF65-F5344CB8AC3E}">
        <p14:creationId xmlns:p14="http://schemas.microsoft.com/office/powerpoint/2010/main" val="22479991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95300" y="5152162"/>
            <a:ext cx="8058150" cy="1200329"/>
          </a:xfrm>
          <a:prstGeom prst="rect">
            <a:avLst/>
          </a:prstGeom>
        </p:spPr>
        <p:txBody>
          <a:bodyPr wrap="square">
            <a:spAutoFit/>
          </a:bodyPr>
          <a:lstStyle/>
          <a:p>
            <a:r>
              <a:rPr lang="cs-CZ" dirty="0" smtClean="0"/>
              <a:t>ROZVADOV – Překvapení čekalo v noci na celníky, kteří v blízkosti hraničního přechodu Rozvadov kontrolovali kamiony. Velkokapacitní rentgen, kterým hledají zboží pašované přes hranice v rámci Evropské unie, odhalil v nástavbě kabiny řidiče tři postavy.</a:t>
            </a:r>
            <a:endParaRPr lang="cs-CZ" dirty="0"/>
          </a:p>
        </p:txBody>
      </p:sp>
      <p:pic>
        <p:nvPicPr>
          <p:cNvPr id="3" name="Obrázek 2"/>
          <p:cNvPicPr>
            <a:picLocks noChangeAspect="1"/>
          </p:cNvPicPr>
          <p:nvPr/>
        </p:nvPicPr>
        <p:blipFill rotWithShape="1">
          <a:blip r:embed="rId2">
            <a:extLst>
              <a:ext uri="{28A0092B-C50C-407E-A947-70E740481C1C}">
                <a14:useLocalDpi xmlns:a14="http://schemas.microsoft.com/office/drawing/2010/main" val="0"/>
              </a:ext>
            </a:extLst>
          </a:blip>
          <a:srcRect l="12181" r="11862"/>
          <a:stretch/>
        </p:blipFill>
        <p:spPr>
          <a:xfrm>
            <a:off x="409575" y="1178319"/>
            <a:ext cx="4183119" cy="3468356"/>
          </a:xfrm>
          <a:prstGeom prst="rect">
            <a:avLst/>
          </a:prstGeom>
        </p:spPr>
      </p:pic>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00" y="722199"/>
            <a:ext cx="3861723" cy="3924476"/>
          </a:xfrm>
          <a:prstGeom prst="rect">
            <a:avLst/>
          </a:prstGeom>
        </p:spPr>
      </p:pic>
    </p:spTree>
    <p:extLst>
      <p:ext uri="{BB962C8B-B14F-4D97-AF65-F5344CB8AC3E}">
        <p14:creationId xmlns:p14="http://schemas.microsoft.com/office/powerpoint/2010/main" val="368439409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Zkoušení obuvi (i dětské) pomocí RTG</a:t>
            </a:r>
            <a:endParaRPr lang="cs-CZ" b="1"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931" y="1865376"/>
            <a:ext cx="4124325" cy="4572000"/>
          </a:xfrm>
          <a:prstGeom prst="rect">
            <a:avLst/>
          </a:prstGeo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3920" y="1152144"/>
            <a:ext cx="4684593" cy="5495874"/>
          </a:xfrm>
          <a:prstGeom prst="rect">
            <a:avLst/>
          </a:prstGeom>
        </p:spPr>
      </p:pic>
    </p:spTree>
    <p:extLst>
      <p:ext uri="{BB962C8B-B14F-4D97-AF65-F5344CB8AC3E}">
        <p14:creationId xmlns:p14="http://schemas.microsoft.com/office/powerpoint/2010/main" val="308473739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353049" y="4494371"/>
            <a:ext cx="3552825" cy="1754326"/>
          </a:xfrm>
          <a:prstGeom prst="rect">
            <a:avLst/>
          </a:prstGeom>
        </p:spPr>
        <p:txBody>
          <a:bodyPr wrap="square">
            <a:spAutoFit/>
          </a:bodyPr>
          <a:lstStyle/>
          <a:p>
            <a:r>
              <a:rPr lang="en-US" dirty="0" smtClean="0"/>
              <a:t>Adrian </a:t>
            </a:r>
            <a:r>
              <a:rPr lang="en-US" dirty="0" smtClean="0">
                <a:hlinkClick r:id="rId2"/>
              </a:rPr>
              <a:t>shoe-fitting fluoroscope</a:t>
            </a:r>
            <a:r>
              <a:rPr lang="en-US" dirty="0" smtClean="0"/>
              <a:t> used prior to 1950 in shoe stores for testing the fit of shoes. A high-tech sales gimmick, these were phased out due to concerns about unnecessary radiation exposure.</a:t>
            </a:r>
            <a:endParaRPr lang="cs-CZ" dirty="0"/>
          </a:p>
        </p:txBody>
      </p:sp>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049" y="1588389"/>
            <a:ext cx="3476625" cy="2607469"/>
          </a:xfrm>
          <a:prstGeom prst="rect">
            <a:avLst/>
          </a:prstGeom>
        </p:spPr>
      </p:pic>
      <p:pic>
        <p:nvPicPr>
          <p:cNvPr id="5" name="Obráze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317" y="580168"/>
            <a:ext cx="4982927" cy="5877782"/>
          </a:xfrm>
          <a:prstGeom prst="rect">
            <a:avLst/>
          </a:prstGeom>
        </p:spPr>
      </p:pic>
    </p:spTree>
    <p:extLst>
      <p:ext uri="{BB962C8B-B14F-4D97-AF65-F5344CB8AC3E}">
        <p14:creationId xmlns:p14="http://schemas.microsoft.com/office/powerpoint/2010/main" val="312942563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9490" y="342900"/>
            <a:ext cx="6408037" cy="4896644"/>
          </a:xfrm>
        </p:spPr>
      </p:pic>
      <p:sp>
        <p:nvSpPr>
          <p:cNvPr id="5" name="Obdélník 4"/>
          <p:cNvSpPr/>
          <p:nvPr/>
        </p:nvSpPr>
        <p:spPr>
          <a:xfrm>
            <a:off x="257175" y="5239544"/>
            <a:ext cx="8629650" cy="1477328"/>
          </a:xfrm>
          <a:prstGeom prst="rect">
            <a:avLst/>
          </a:prstGeom>
        </p:spPr>
        <p:txBody>
          <a:bodyPr wrap="square">
            <a:spAutoFit/>
          </a:bodyPr>
          <a:lstStyle/>
          <a:p>
            <a:r>
              <a:rPr lang="en-US" dirty="0"/>
              <a:t>‘Human Telescopes’ –a crude form of fluoroscope, became fun party toys among the elite, where they offered a new use for those Crooke’s tubes which were ever-so popular novelties back then.</a:t>
            </a:r>
          </a:p>
          <a:p>
            <a:r>
              <a:rPr lang="en-US" dirty="0"/>
              <a:t>Much like radio communication, radiography even became a fun hobby for those who could afford the necessary equipment. [Not to say that it this is untrue today!]</a:t>
            </a:r>
          </a:p>
        </p:txBody>
      </p:sp>
    </p:spTree>
    <p:extLst>
      <p:ext uri="{BB962C8B-B14F-4D97-AF65-F5344CB8AC3E}">
        <p14:creationId xmlns:p14="http://schemas.microsoft.com/office/powerpoint/2010/main" val="85894477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4849868" cy="6781800"/>
          </a:xfrm>
        </p:spPr>
      </p:pic>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3254" y="263652"/>
            <a:ext cx="4340352" cy="4984623"/>
          </a:xfrm>
          <a:prstGeom prst="rect">
            <a:avLst/>
          </a:prstGeom>
        </p:spPr>
      </p:pic>
    </p:spTree>
    <p:extLst>
      <p:ext uri="{BB962C8B-B14F-4D97-AF65-F5344CB8AC3E}">
        <p14:creationId xmlns:p14="http://schemas.microsoft.com/office/powerpoint/2010/main" val="23575397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sah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4156" y="830960"/>
            <a:ext cx="4096893" cy="5383317"/>
          </a:xfrm>
        </p:spPr>
      </p:pic>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2893" y="830961"/>
            <a:ext cx="3679132" cy="5522025"/>
          </a:xfrm>
          <a:prstGeom prst="rect">
            <a:avLst/>
          </a:prstGeom>
        </p:spPr>
      </p:pic>
    </p:spTree>
    <p:extLst>
      <p:ext uri="{BB962C8B-B14F-4D97-AF65-F5344CB8AC3E}">
        <p14:creationId xmlns:p14="http://schemas.microsoft.com/office/powerpoint/2010/main" val="119466970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 y="1101359"/>
            <a:ext cx="3619500" cy="3667125"/>
          </a:xfrm>
          <a:prstGeom prst="rect">
            <a:avLst/>
          </a:prstGeom>
        </p:spPr>
      </p:pic>
      <p:sp>
        <p:nvSpPr>
          <p:cNvPr id="7" name="Obdélník 6"/>
          <p:cNvSpPr/>
          <p:nvPr/>
        </p:nvSpPr>
        <p:spPr>
          <a:xfrm>
            <a:off x="575056" y="298070"/>
            <a:ext cx="3650487" cy="369332"/>
          </a:xfrm>
          <a:prstGeom prst="rect">
            <a:avLst/>
          </a:prstGeom>
        </p:spPr>
        <p:txBody>
          <a:bodyPr wrap="none">
            <a:spAutoFit/>
          </a:bodyPr>
          <a:lstStyle/>
          <a:p>
            <a:r>
              <a:rPr lang="cs-CZ" dirty="0" err="1"/>
              <a:t>Tricho</a:t>
            </a:r>
            <a:r>
              <a:rPr lang="cs-CZ" dirty="0"/>
              <a:t> </a:t>
            </a:r>
            <a:r>
              <a:rPr lang="cs-CZ" dirty="0" err="1"/>
              <a:t>Machine</a:t>
            </a:r>
            <a:r>
              <a:rPr lang="cs-CZ" dirty="0"/>
              <a:t> (</a:t>
            </a:r>
            <a:r>
              <a:rPr lang="cs-CZ" dirty="0" err="1"/>
              <a:t>Collins</a:t>
            </a:r>
            <a:r>
              <a:rPr lang="cs-CZ" dirty="0"/>
              <a:t>, 2007, p. 68).</a:t>
            </a:r>
          </a:p>
        </p:txBody>
      </p:sp>
      <p:pic>
        <p:nvPicPr>
          <p:cNvPr id="8" name="Obráze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1362" y="863234"/>
            <a:ext cx="3619500" cy="3905250"/>
          </a:xfrm>
          <a:prstGeom prst="rect">
            <a:avLst/>
          </a:prstGeom>
        </p:spPr>
      </p:pic>
      <p:sp>
        <p:nvSpPr>
          <p:cNvPr id="9" name="Obdélník 8"/>
          <p:cNvSpPr/>
          <p:nvPr/>
        </p:nvSpPr>
        <p:spPr>
          <a:xfrm>
            <a:off x="289306" y="5202442"/>
            <a:ext cx="8597519" cy="1477328"/>
          </a:xfrm>
          <a:prstGeom prst="rect">
            <a:avLst/>
          </a:prstGeom>
        </p:spPr>
        <p:txBody>
          <a:bodyPr wrap="square">
            <a:spAutoFit/>
          </a:bodyPr>
          <a:lstStyle/>
          <a:p>
            <a:r>
              <a:rPr lang="en-US" dirty="0" err="1"/>
              <a:t>Advertisment</a:t>
            </a:r>
            <a:r>
              <a:rPr lang="en-US" dirty="0"/>
              <a:t> showing a drawing of the </a:t>
            </a:r>
            <a:r>
              <a:rPr lang="en-US" dirty="0" err="1"/>
              <a:t>Tricho</a:t>
            </a:r>
            <a:r>
              <a:rPr lang="en-US" dirty="0"/>
              <a:t> machine. “Clients sat at a mahogany cabinet with a small front window for the treatment area. The operators … threw a switch, and then – nothing happened, save for a faint hum and a whiff of ozone. After a few minutes the machine automatically shut off and the patient booked her next session.” (Collins, 2007)</a:t>
            </a:r>
            <a:endParaRPr lang="cs-CZ" dirty="0"/>
          </a:p>
        </p:txBody>
      </p:sp>
    </p:spTree>
    <p:extLst>
      <p:ext uri="{BB962C8B-B14F-4D97-AF65-F5344CB8AC3E}">
        <p14:creationId xmlns:p14="http://schemas.microsoft.com/office/powerpoint/2010/main" val="39740569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4299" y="239773"/>
            <a:ext cx="3889626" cy="5322648"/>
          </a:xfrm>
        </p:spPr>
      </p:pic>
      <p:sp>
        <p:nvSpPr>
          <p:cNvPr id="5" name="Obdélník 4"/>
          <p:cNvSpPr/>
          <p:nvPr/>
        </p:nvSpPr>
        <p:spPr>
          <a:xfrm>
            <a:off x="733044" y="5562421"/>
            <a:ext cx="4572000" cy="1200329"/>
          </a:xfrm>
          <a:prstGeom prst="rect">
            <a:avLst/>
          </a:prstGeom>
        </p:spPr>
        <p:txBody>
          <a:bodyPr>
            <a:spAutoFit/>
          </a:bodyPr>
          <a:lstStyle/>
          <a:p>
            <a:r>
              <a:rPr lang="en-US" dirty="0"/>
              <a:t>1927 </a:t>
            </a:r>
            <a:r>
              <a:rPr lang="en-US" dirty="0" err="1"/>
              <a:t>Tricho</a:t>
            </a:r>
            <a:r>
              <a:rPr lang="en-US" dirty="0"/>
              <a:t> System. British advertisement using the actress Ann Pennington [1893-1971] as the model. The inference is that your face, underarms and legs should all be treated.</a:t>
            </a:r>
            <a:endParaRPr lang="cs-CZ" dirty="0"/>
          </a:p>
        </p:txBody>
      </p:sp>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5044" y="0"/>
            <a:ext cx="3619500" cy="6762750"/>
          </a:xfrm>
          <a:prstGeom prst="rect">
            <a:avLst/>
          </a:prstGeom>
        </p:spPr>
      </p:pic>
    </p:spTree>
    <p:extLst>
      <p:ext uri="{BB962C8B-B14F-4D97-AF65-F5344CB8AC3E}">
        <p14:creationId xmlns:p14="http://schemas.microsoft.com/office/powerpoint/2010/main" val="47670543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JAMES BOND X-RAY GLASSES</a:t>
            </a:r>
            <a:endParaRPr lang="cs-CZ" dirty="0"/>
          </a:p>
        </p:txBody>
      </p:sp>
      <p:pic>
        <p:nvPicPr>
          <p:cNvPr id="5" name="Zástupný symbol pro obsah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32645" y="1803527"/>
            <a:ext cx="3887480" cy="5014850"/>
          </a:xfrm>
        </p:spPr>
      </p:pic>
      <p:pic>
        <p:nvPicPr>
          <p:cNvPr id="4" name="Obrázek 3"/>
          <p:cNvPicPr>
            <a:picLocks noChangeAspect="1"/>
          </p:cNvPicPr>
          <p:nvPr/>
        </p:nvPicPr>
        <p:blipFill>
          <a:blip r:embed="rId3"/>
          <a:stretch>
            <a:fillRect/>
          </a:stretch>
        </p:blipFill>
        <p:spPr>
          <a:xfrm>
            <a:off x="236206" y="1895439"/>
            <a:ext cx="4383420" cy="4844832"/>
          </a:xfrm>
          <a:prstGeom prst="rect">
            <a:avLst/>
          </a:prstGeom>
        </p:spPr>
      </p:pic>
    </p:spTree>
    <p:extLst>
      <p:ext uri="{BB962C8B-B14F-4D97-AF65-F5344CB8AC3E}">
        <p14:creationId xmlns:p14="http://schemas.microsoft.com/office/powerpoint/2010/main" val="236314157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4526" y="2152650"/>
            <a:ext cx="1619250" cy="1619250"/>
          </a:xfrm>
          <a:prstGeom prst="rect">
            <a:avLst/>
          </a:prstGeo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026" y="2152650"/>
            <a:ext cx="1619250" cy="1619250"/>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4511" y="3904107"/>
            <a:ext cx="1619250" cy="1619250"/>
          </a:xfrm>
          <a:prstGeom prst="rect">
            <a:avLst/>
          </a:prstGeom>
        </p:spPr>
      </p:pic>
      <p:pic>
        <p:nvPicPr>
          <p:cNvPr id="7" name="Obráze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0486" y="3904107"/>
            <a:ext cx="1619250" cy="1619250"/>
          </a:xfrm>
          <a:prstGeom prst="rect">
            <a:avLst/>
          </a:prstGeom>
        </p:spPr>
      </p:pic>
      <p:pic>
        <p:nvPicPr>
          <p:cNvPr id="8" name="Obrázek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0523" y="3904107"/>
            <a:ext cx="1619250" cy="1619250"/>
          </a:xfrm>
          <a:prstGeom prst="rect">
            <a:avLst/>
          </a:prstGeom>
        </p:spPr>
      </p:pic>
      <p:pic>
        <p:nvPicPr>
          <p:cNvPr id="9" name="Obrázek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0026" y="3904107"/>
            <a:ext cx="1619250" cy="1619250"/>
          </a:xfrm>
          <a:prstGeom prst="rect">
            <a:avLst/>
          </a:prstGeom>
        </p:spPr>
      </p:pic>
      <p:pic>
        <p:nvPicPr>
          <p:cNvPr id="10" name="Obrázek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50486" y="2152650"/>
            <a:ext cx="1619250" cy="1619250"/>
          </a:xfrm>
          <a:prstGeom prst="rect">
            <a:avLst/>
          </a:prstGeom>
        </p:spPr>
      </p:pic>
      <p:pic>
        <p:nvPicPr>
          <p:cNvPr id="11" name="Obrázek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74511" y="2152650"/>
            <a:ext cx="1619250" cy="1619250"/>
          </a:xfrm>
          <a:prstGeom prst="rect">
            <a:avLst/>
          </a:prstGeom>
        </p:spPr>
      </p:pic>
      <p:sp>
        <p:nvSpPr>
          <p:cNvPr id="12" name="TextovéPole 11"/>
          <p:cNvSpPr txBox="1"/>
          <p:nvPr/>
        </p:nvSpPr>
        <p:spPr>
          <a:xfrm>
            <a:off x="970026" y="742950"/>
            <a:ext cx="7213000" cy="707886"/>
          </a:xfrm>
          <a:prstGeom prst="rect">
            <a:avLst/>
          </a:prstGeom>
          <a:noFill/>
        </p:spPr>
        <p:txBody>
          <a:bodyPr wrap="none" rtlCol="0">
            <a:spAutoFit/>
          </a:bodyPr>
          <a:lstStyle/>
          <a:p>
            <a:r>
              <a:rPr lang="cs-CZ" sz="4000" dirty="0" smtClean="0"/>
              <a:t>STAVEBNICE „MLADÝ ROENTGEN“</a:t>
            </a:r>
            <a:endParaRPr lang="cs-CZ" sz="4000" dirty="0"/>
          </a:p>
        </p:txBody>
      </p:sp>
    </p:spTree>
    <p:extLst>
      <p:ext uri="{BB962C8B-B14F-4D97-AF65-F5344CB8AC3E}">
        <p14:creationId xmlns:p14="http://schemas.microsoft.com/office/powerpoint/2010/main" val="153061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186994"/>
            <a:ext cx="7886700" cy="644277"/>
          </a:xfrm>
        </p:spPr>
        <p:txBody>
          <a:bodyPr>
            <a:normAutofit fontScale="90000"/>
          </a:bodyPr>
          <a:lstStyle/>
          <a:p>
            <a:r>
              <a:rPr lang="cs-CZ" b="1" dirty="0"/>
              <a:t>Druhy elektromagnetického </a:t>
            </a:r>
            <a:r>
              <a:rPr lang="cs-CZ" b="1" dirty="0" smtClean="0"/>
              <a:t>záření</a:t>
            </a:r>
            <a:endParaRPr lang="cs-CZ" dirty="0"/>
          </a:p>
        </p:txBody>
      </p:sp>
      <p:sp>
        <p:nvSpPr>
          <p:cNvPr id="3" name="Zástupný symbol pro obsah 2"/>
          <p:cNvSpPr>
            <a:spLocks noGrp="1"/>
          </p:cNvSpPr>
          <p:nvPr>
            <p:ph idx="1"/>
          </p:nvPr>
        </p:nvSpPr>
        <p:spPr>
          <a:xfrm>
            <a:off x="628650" y="900195"/>
            <a:ext cx="7886700" cy="2200110"/>
          </a:xfrm>
        </p:spPr>
        <p:txBody>
          <a:bodyPr>
            <a:normAutofit fontScale="70000" lnSpcReduction="20000"/>
          </a:bodyPr>
          <a:lstStyle/>
          <a:p>
            <a:r>
              <a:rPr lang="cs-CZ" dirty="0"/>
              <a:t>Podle vlnové délky či frekvence můžeme rozdělit elektromagnetické vlny na </a:t>
            </a:r>
            <a:r>
              <a:rPr lang="cs-CZ" dirty="0" smtClean="0"/>
              <a:t>několik skupin</a:t>
            </a:r>
          </a:p>
          <a:p>
            <a:r>
              <a:rPr lang="cs-CZ" b="1" dirty="0" smtClean="0"/>
              <a:t>Radiové vlny: </a:t>
            </a:r>
            <a:r>
              <a:rPr lang="cs-CZ" dirty="0" smtClean="0"/>
              <a:t>délkou </a:t>
            </a:r>
            <a:r>
              <a:rPr lang="cs-CZ" dirty="0"/>
              <a:t>odpovídají rozměrům </a:t>
            </a:r>
            <a:r>
              <a:rPr lang="cs-CZ" dirty="0" smtClean="0"/>
              <a:t>fotbalového hřiště </a:t>
            </a:r>
          </a:p>
          <a:p>
            <a:r>
              <a:rPr lang="cs-CZ" b="1" dirty="0" smtClean="0"/>
              <a:t>Mikrovlny</a:t>
            </a:r>
            <a:r>
              <a:rPr lang="cs-CZ" dirty="0" smtClean="0"/>
              <a:t>: (v </a:t>
            </a:r>
            <a:r>
              <a:rPr lang="cs-CZ" dirty="0"/>
              <a:t>mikrovlnné </a:t>
            </a:r>
            <a:r>
              <a:rPr lang="cs-CZ" dirty="0" smtClean="0"/>
              <a:t>troubě) </a:t>
            </a:r>
            <a:r>
              <a:rPr lang="cs-CZ" dirty="0"/>
              <a:t>mají velikost asi </a:t>
            </a:r>
            <a:r>
              <a:rPr lang="cs-CZ" dirty="0" smtClean="0"/>
              <a:t>baseballového míčku</a:t>
            </a:r>
            <a:r>
              <a:rPr lang="cs-CZ" dirty="0"/>
              <a:t>, </a:t>
            </a:r>
            <a:endParaRPr lang="cs-CZ" dirty="0" smtClean="0"/>
          </a:p>
          <a:p>
            <a:r>
              <a:rPr lang="cs-CZ" b="1" dirty="0" smtClean="0"/>
              <a:t>Viditelné spektrum</a:t>
            </a:r>
            <a:r>
              <a:rPr lang="cs-CZ" dirty="0" smtClean="0"/>
              <a:t>: vlny rozměrově odpovídají bakteriím</a:t>
            </a:r>
            <a:endParaRPr lang="cs-CZ" dirty="0"/>
          </a:p>
          <a:p>
            <a:r>
              <a:rPr lang="cs-CZ" b="1" dirty="0" smtClean="0"/>
              <a:t>Ionizující záření </a:t>
            </a:r>
            <a:r>
              <a:rPr lang="cs-CZ" dirty="0" smtClean="0"/>
              <a:t>(RTG a gama záření): &lt;velikosti </a:t>
            </a:r>
            <a:r>
              <a:rPr lang="cs-CZ" dirty="0"/>
              <a:t>molekuly</a:t>
            </a:r>
          </a:p>
        </p:txBody>
      </p:sp>
      <p:pic>
        <p:nvPicPr>
          <p:cNvPr id="4" name="Obrázek 3"/>
          <p:cNvPicPr>
            <a:picLocks noChangeAspect="1"/>
          </p:cNvPicPr>
          <p:nvPr/>
        </p:nvPicPr>
        <p:blipFill>
          <a:blip r:embed="rId2"/>
          <a:stretch>
            <a:fillRect/>
          </a:stretch>
        </p:blipFill>
        <p:spPr>
          <a:xfrm rot="5400000">
            <a:off x="2735082" y="450472"/>
            <a:ext cx="3573640" cy="8515351"/>
          </a:xfrm>
          <a:prstGeom prst="rect">
            <a:avLst/>
          </a:prstGeom>
        </p:spPr>
      </p:pic>
    </p:spTree>
    <p:extLst>
      <p:ext uri="{BB962C8B-B14F-4D97-AF65-F5344CB8AC3E}">
        <p14:creationId xmlns:p14="http://schemas.microsoft.com/office/powerpoint/2010/main" val="18658391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488871" y="443063"/>
            <a:ext cx="4110943" cy="656152"/>
          </a:xfrm>
        </p:spPr>
        <p:txBody>
          <a:bodyPr>
            <a:normAutofit/>
          </a:bodyPr>
          <a:lstStyle/>
          <a:p>
            <a:r>
              <a:rPr lang="cs-CZ" sz="3200" b="1" dirty="0" smtClean="0"/>
              <a:t>IONIZUJÍCÍ ZÁŘENÍ</a:t>
            </a:r>
            <a:endParaRPr lang="cs-CZ" sz="3200" b="1" dirty="0"/>
          </a:p>
        </p:txBody>
      </p:sp>
      <p:sp>
        <p:nvSpPr>
          <p:cNvPr id="3" name="Zástupný symbol pro obsah 2"/>
          <p:cNvSpPr>
            <a:spLocks noGrp="1"/>
          </p:cNvSpPr>
          <p:nvPr>
            <p:ph idx="1"/>
          </p:nvPr>
        </p:nvSpPr>
        <p:spPr>
          <a:xfrm>
            <a:off x="4488871" y="1304624"/>
            <a:ext cx="4026477" cy="5177642"/>
          </a:xfrm>
        </p:spPr>
        <p:txBody>
          <a:bodyPr>
            <a:normAutofit fontScale="85000" lnSpcReduction="20000"/>
          </a:bodyPr>
          <a:lstStyle/>
          <a:p>
            <a:r>
              <a:rPr lang="cs-CZ" dirty="0"/>
              <a:t>Jak je zřejmé z vlastního pojmenování, ionizující záření definujeme jako záření, jehož kvanta mají </a:t>
            </a:r>
            <a:r>
              <a:rPr lang="cs-CZ" dirty="0">
                <a:solidFill>
                  <a:srgbClr val="C00000"/>
                </a:solidFill>
              </a:rPr>
              <a:t>dostatečnou energii k ionizaci </a:t>
            </a:r>
            <a:r>
              <a:rPr lang="cs-CZ" dirty="0" smtClean="0">
                <a:solidFill>
                  <a:srgbClr val="C00000"/>
                </a:solidFill>
              </a:rPr>
              <a:t>atomů</a:t>
            </a:r>
          </a:p>
          <a:p>
            <a:r>
              <a:rPr lang="cs-CZ" dirty="0" smtClean="0"/>
              <a:t>tj</a:t>
            </a:r>
            <a:r>
              <a:rPr lang="cs-CZ" dirty="0"/>
              <a:t>. odtržení elektronu z jejich elektronového obalu. </a:t>
            </a:r>
            <a:endParaRPr lang="cs-CZ" dirty="0" smtClean="0"/>
          </a:p>
          <a:p>
            <a:r>
              <a:rPr lang="cs-CZ" dirty="0" smtClean="0"/>
              <a:t>Minimální </a:t>
            </a:r>
            <a:r>
              <a:rPr lang="cs-CZ" dirty="0"/>
              <a:t>energie potřebná k ionizaci ve vodném prostředí (cytoplazma) je </a:t>
            </a:r>
            <a:endParaRPr lang="cs-CZ" dirty="0" smtClean="0"/>
          </a:p>
          <a:p>
            <a:pPr marL="0" indent="0">
              <a:buNone/>
            </a:pPr>
            <a:r>
              <a:rPr lang="cs-CZ" b="1" dirty="0">
                <a:solidFill>
                  <a:srgbClr val="C00000"/>
                </a:solidFill>
              </a:rPr>
              <a:t> </a:t>
            </a:r>
            <a:r>
              <a:rPr lang="cs-CZ" b="1" dirty="0" smtClean="0">
                <a:solidFill>
                  <a:srgbClr val="C00000"/>
                </a:solidFill>
              </a:rPr>
              <a:t>  </a:t>
            </a:r>
            <a:r>
              <a:rPr lang="cs-CZ" b="1" dirty="0" smtClean="0">
                <a:solidFill>
                  <a:srgbClr val="C00000"/>
                </a:solidFill>
              </a:rPr>
              <a:t>33 </a:t>
            </a:r>
            <a:r>
              <a:rPr lang="cs-CZ" b="1" dirty="0" err="1">
                <a:solidFill>
                  <a:srgbClr val="C00000"/>
                </a:solidFill>
              </a:rPr>
              <a:t>eV</a:t>
            </a:r>
            <a:r>
              <a:rPr lang="cs-CZ" dirty="0" err="1" smtClean="0">
                <a:solidFill>
                  <a:srgbClr val="C00000"/>
                </a:solidFill>
              </a:rPr>
              <a:t>.</a:t>
            </a:r>
            <a:endParaRPr lang="cs-CZ" dirty="0" smtClean="0">
              <a:solidFill>
                <a:srgbClr val="C00000"/>
              </a:solidFill>
            </a:endParaRPr>
          </a:p>
          <a:p>
            <a:r>
              <a:rPr lang="cs-CZ" dirty="0" smtClean="0"/>
              <a:t>To </a:t>
            </a:r>
            <a:r>
              <a:rPr lang="cs-CZ" dirty="0"/>
              <a:t>odpovídá záření s kratší vlnovou délkou, než přísluší ultrafialovému záření, přibližně </a:t>
            </a:r>
            <a:r>
              <a:rPr lang="cs-CZ" b="1" dirty="0">
                <a:solidFill>
                  <a:srgbClr val="C00000"/>
                </a:solidFill>
              </a:rPr>
              <a:t>&lt;40 </a:t>
            </a:r>
            <a:r>
              <a:rPr lang="cs-CZ" b="1" dirty="0" smtClean="0">
                <a:solidFill>
                  <a:srgbClr val="C00000"/>
                </a:solidFill>
              </a:rPr>
              <a:t>nm</a:t>
            </a:r>
            <a:r>
              <a:rPr lang="cs-CZ" dirty="0" smtClean="0">
                <a:solidFill>
                  <a:srgbClr val="C00000"/>
                </a:solidFill>
              </a:rPr>
              <a:t>.</a:t>
            </a:r>
            <a:endParaRPr lang="cs-CZ" dirty="0" smtClean="0">
              <a:solidFill>
                <a:srgbClr val="C00000"/>
              </a:solidFill>
            </a:endParaRPr>
          </a:p>
        </p:txBody>
      </p:sp>
      <p:pic>
        <p:nvPicPr>
          <p:cNvPr id="4" name="Obrázek 3"/>
          <p:cNvPicPr>
            <a:picLocks noChangeAspect="1"/>
          </p:cNvPicPr>
          <p:nvPr/>
        </p:nvPicPr>
        <p:blipFill>
          <a:blip r:embed="rId2"/>
          <a:stretch>
            <a:fillRect/>
          </a:stretch>
        </p:blipFill>
        <p:spPr>
          <a:xfrm>
            <a:off x="387611" y="463137"/>
            <a:ext cx="3664842" cy="6235481"/>
          </a:xfrm>
          <a:prstGeom prst="rect">
            <a:avLst/>
          </a:prstGeom>
        </p:spPr>
      </p:pic>
      <p:sp>
        <p:nvSpPr>
          <p:cNvPr id="5" name="TextovéPole 4"/>
          <p:cNvSpPr txBox="1"/>
          <p:nvPr/>
        </p:nvSpPr>
        <p:spPr>
          <a:xfrm>
            <a:off x="371885" y="186138"/>
            <a:ext cx="1697516" cy="369332"/>
          </a:xfrm>
          <a:prstGeom prst="rect">
            <a:avLst/>
          </a:prstGeom>
          <a:noFill/>
        </p:spPr>
        <p:txBody>
          <a:bodyPr wrap="none" rtlCol="0">
            <a:spAutoFit/>
          </a:bodyPr>
          <a:lstStyle/>
          <a:p>
            <a:r>
              <a:rPr lang="cs-CZ" dirty="0" smtClean="0"/>
              <a:t>Vlnová délka </a:t>
            </a:r>
            <a:r>
              <a:rPr lang="en-US" dirty="0" smtClean="0"/>
              <a:t>[</a:t>
            </a:r>
            <a:r>
              <a:rPr lang="cs-CZ" dirty="0" smtClean="0">
                <a:latin typeface="Symbol" panose="05050102010706020507" pitchFamily="18" charset="2"/>
              </a:rPr>
              <a:t>l</a:t>
            </a:r>
            <a:r>
              <a:rPr lang="en-US" dirty="0" smtClean="0"/>
              <a:t>]</a:t>
            </a:r>
            <a:endParaRPr lang="cs-CZ" dirty="0"/>
          </a:p>
        </p:txBody>
      </p:sp>
      <p:sp>
        <p:nvSpPr>
          <p:cNvPr id="6" name="TextovéPole 5"/>
          <p:cNvSpPr txBox="1"/>
          <p:nvPr/>
        </p:nvSpPr>
        <p:spPr>
          <a:xfrm>
            <a:off x="2285665" y="186138"/>
            <a:ext cx="1269450" cy="369332"/>
          </a:xfrm>
          <a:prstGeom prst="rect">
            <a:avLst/>
          </a:prstGeom>
          <a:noFill/>
        </p:spPr>
        <p:txBody>
          <a:bodyPr wrap="none" rtlCol="0">
            <a:spAutoFit/>
          </a:bodyPr>
          <a:lstStyle/>
          <a:p>
            <a:r>
              <a:rPr lang="cs-CZ" dirty="0" smtClean="0"/>
              <a:t>Druh záření</a:t>
            </a:r>
            <a:endParaRPr lang="cs-CZ" dirty="0"/>
          </a:p>
        </p:txBody>
      </p:sp>
      <p:sp>
        <p:nvSpPr>
          <p:cNvPr id="12" name="Obdélník 11"/>
          <p:cNvSpPr/>
          <p:nvPr/>
        </p:nvSpPr>
        <p:spPr>
          <a:xfrm>
            <a:off x="223159" y="509750"/>
            <a:ext cx="3692484" cy="1721386"/>
          </a:xfrm>
          <a:prstGeom prst="rect">
            <a:avLst/>
          </a:prstGeom>
          <a:solidFill>
            <a:srgbClr val="FF0000">
              <a:alpha val="7059"/>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8788764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523875" y="395287"/>
            <a:ext cx="8096250" cy="4695825"/>
          </a:xfrm>
          <a:prstGeom prst="rect">
            <a:avLst/>
          </a:prstGeom>
        </p:spPr>
      </p:pic>
      <p:sp>
        <p:nvSpPr>
          <p:cNvPr id="5" name="Obdélník 4"/>
          <p:cNvSpPr/>
          <p:nvPr/>
        </p:nvSpPr>
        <p:spPr>
          <a:xfrm>
            <a:off x="4881503" y="5491163"/>
            <a:ext cx="3313728" cy="369332"/>
          </a:xfrm>
          <a:prstGeom prst="rect">
            <a:avLst/>
          </a:prstGeom>
        </p:spPr>
        <p:txBody>
          <a:bodyPr wrap="none">
            <a:spAutoFit/>
          </a:bodyPr>
          <a:lstStyle/>
          <a:p>
            <a:r>
              <a:rPr lang="pt-BR" i="1" dirty="0"/>
              <a:t>h</a:t>
            </a:r>
            <a:r>
              <a:rPr lang="pt-BR" dirty="0"/>
              <a:t> = 4,135 667 696…×10</a:t>
            </a:r>
            <a:r>
              <a:rPr lang="pt-BR" baseline="30000" dirty="0"/>
              <a:t>−15</a:t>
            </a:r>
            <a:r>
              <a:rPr lang="pt-BR" dirty="0"/>
              <a:t> eV Hz</a:t>
            </a:r>
            <a:r>
              <a:rPr lang="pt-BR" baseline="30000" dirty="0"/>
              <a:t>-1</a:t>
            </a:r>
            <a:endParaRPr lang="cs-CZ" dirty="0"/>
          </a:p>
        </p:txBody>
      </p:sp>
      <p:sp>
        <p:nvSpPr>
          <p:cNvPr id="6" name="Obdélník 5"/>
          <p:cNvSpPr/>
          <p:nvPr/>
        </p:nvSpPr>
        <p:spPr>
          <a:xfrm>
            <a:off x="2670048" y="1130731"/>
            <a:ext cx="4572000" cy="646331"/>
          </a:xfrm>
          <a:prstGeom prst="rect">
            <a:avLst/>
          </a:prstGeom>
        </p:spPr>
        <p:txBody>
          <a:bodyPr>
            <a:spAutoFit/>
          </a:bodyPr>
          <a:lstStyle/>
          <a:p>
            <a:r>
              <a:rPr lang="cs-CZ" dirty="0"/>
              <a:t>Vztah mezi energií fotonu a vlnovou délkou je dán rovnicí </a:t>
            </a:r>
          </a:p>
        </p:txBody>
      </p:sp>
      <p:sp>
        <p:nvSpPr>
          <p:cNvPr id="7" name="Obdélník 6"/>
          <p:cNvSpPr/>
          <p:nvPr/>
        </p:nvSpPr>
        <p:spPr>
          <a:xfrm>
            <a:off x="4881503" y="5203134"/>
            <a:ext cx="2505814" cy="369332"/>
          </a:xfrm>
          <a:prstGeom prst="rect">
            <a:avLst/>
          </a:prstGeom>
        </p:spPr>
        <p:txBody>
          <a:bodyPr wrap="none">
            <a:spAutoFit/>
          </a:bodyPr>
          <a:lstStyle/>
          <a:p>
            <a:r>
              <a:rPr lang="pt-BR" i="1" dirty="0"/>
              <a:t>h</a:t>
            </a:r>
            <a:r>
              <a:rPr lang="pt-BR" dirty="0"/>
              <a:t> = </a:t>
            </a:r>
            <a:r>
              <a:rPr lang="pt-BR" b="1" dirty="0"/>
              <a:t>6,62607015×10</a:t>
            </a:r>
            <a:r>
              <a:rPr lang="pt-BR" b="1" baseline="30000" dirty="0"/>
              <a:t>−34</a:t>
            </a:r>
            <a:r>
              <a:rPr lang="pt-BR" b="1" dirty="0"/>
              <a:t> J⋅s</a:t>
            </a:r>
            <a:endParaRPr lang="cs-CZ" dirty="0"/>
          </a:p>
        </p:txBody>
      </p:sp>
      <p:pic>
        <p:nvPicPr>
          <p:cNvPr id="8" name="Obrázek 7"/>
          <p:cNvPicPr>
            <a:picLocks noChangeAspect="1"/>
          </p:cNvPicPr>
          <p:nvPr/>
        </p:nvPicPr>
        <p:blipFill rotWithShape="1">
          <a:blip r:embed="rId3"/>
          <a:srcRect l="12467" t="74404" r="56978"/>
          <a:stretch/>
        </p:blipFill>
        <p:spPr>
          <a:xfrm>
            <a:off x="1348740" y="5030552"/>
            <a:ext cx="2642616" cy="1592008"/>
          </a:xfrm>
          <a:prstGeom prst="rect">
            <a:avLst/>
          </a:prstGeom>
        </p:spPr>
      </p:pic>
    </p:spTree>
    <p:extLst>
      <p:ext uri="{BB962C8B-B14F-4D97-AF65-F5344CB8AC3E}">
        <p14:creationId xmlns:p14="http://schemas.microsoft.com/office/powerpoint/2010/main" val="1613380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4" name="AutoShape 6" descr="http://euroradio.fm/sites/default/files/legacy_articles/old_inline/in_report/public/field/image/2012/03/101911/8812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268296" name="AutoShape 8" descr="http://euroradio.fm/sites/default/files/legacy_articles/old_inline/in_report/public/field/image/2012/03/101911/8812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268298" name="Picture 10" descr="http://image.slidesharecdn.com/anorganika-new07-101109015839-phpapp02/95/hic-06-vyvoj-anorganicke-chemie-50-728.jpg?cb=1317867312"/>
          <p:cNvPicPr>
            <a:picLocks noChangeAspect="1" noChangeArrowheads="1"/>
          </p:cNvPicPr>
          <p:nvPr/>
        </p:nvPicPr>
        <p:blipFill>
          <a:blip r:embed="rId2" cstate="print"/>
          <a:srcRect l="64000" t="20971" r="3136" b="20651"/>
          <a:stretch>
            <a:fillRect/>
          </a:stretch>
        </p:blipFill>
        <p:spPr bwMode="auto">
          <a:xfrm>
            <a:off x="4465116" y="3614460"/>
            <a:ext cx="2300288" cy="3064648"/>
          </a:xfrm>
          <a:prstGeom prst="rect">
            <a:avLst/>
          </a:prstGeom>
          <a:noFill/>
        </p:spPr>
      </p:pic>
      <p:sp>
        <p:nvSpPr>
          <p:cNvPr id="10" name="TextovéPole 9"/>
          <p:cNvSpPr txBox="1"/>
          <p:nvPr/>
        </p:nvSpPr>
        <p:spPr>
          <a:xfrm>
            <a:off x="326570" y="2479046"/>
            <a:ext cx="3593291" cy="1200329"/>
          </a:xfrm>
          <a:prstGeom prst="rect">
            <a:avLst/>
          </a:prstGeom>
          <a:noFill/>
        </p:spPr>
        <p:txBody>
          <a:bodyPr wrap="none" rtlCol="0">
            <a:spAutoFit/>
          </a:bodyPr>
          <a:lstStyle/>
          <a:p>
            <a:r>
              <a:rPr lang="cs-CZ" b="1" dirty="0" err="1" smtClean="0"/>
              <a:t>Wilhelm</a:t>
            </a:r>
            <a:r>
              <a:rPr lang="cs-CZ" b="1" dirty="0" smtClean="0"/>
              <a:t> </a:t>
            </a:r>
            <a:r>
              <a:rPr lang="cs-CZ" b="1" dirty="0" err="1" smtClean="0"/>
              <a:t>Conrad</a:t>
            </a:r>
            <a:r>
              <a:rPr lang="cs-CZ" b="1" dirty="0" smtClean="0"/>
              <a:t> </a:t>
            </a:r>
            <a:r>
              <a:rPr lang="cs-CZ" b="1" dirty="0" err="1" smtClean="0"/>
              <a:t>Röntgen</a:t>
            </a:r>
            <a:endParaRPr lang="cs-CZ" b="1" dirty="0" smtClean="0"/>
          </a:p>
          <a:p>
            <a:r>
              <a:rPr lang="cs-CZ" b="1" dirty="0" smtClean="0"/>
              <a:t>8. listopadu 1895</a:t>
            </a:r>
          </a:p>
          <a:p>
            <a:r>
              <a:rPr lang="cs-CZ" dirty="0" smtClean="0"/>
              <a:t>„To, co vidíme, jsou kosti vaší ruky…“</a:t>
            </a:r>
            <a:endParaRPr lang="cs-CZ" b="1" dirty="0" smtClean="0"/>
          </a:p>
          <a:p>
            <a:endParaRPr lang="cs-CZ" dirty="0"/>
          </a:p>
        </p:txBody>
      </p:sp>
      <p:pic>
        <p:nvPicPr>
          <p:cNvPr id="268300" name="Picture 12" descr="http://vesmir.cz/wp-content/uploads/2016/05/wilhelmrontgen.jpg"/>
          <p:cNvPicPr>
            <a:picLocks noChangeAspect="1" noChangeArrowheads="1"/>
          </p:cNvPicPr>
          <p:nvPr/>
        </p:nvPicPr>
        <p:blipFill>
          <a:blip r:embed="rId3" cstate="print"/>
          <a:srcRect/>
          <a:stretch>
            <a:fillRect/>
          </a:stretch>
        </p:blipFill>
        <p:spPr bwMode="auto">
          <a:xfrm>
            <a:off x="212204" y="3639453"/>
            <a:ext cx="2133263" cy="3017044"/>
          </a:xfrm>
          <a:prstGeom prst="rect">
            <a:avLst/>
          </a:prstGeom>
          <a:noFill/>
        </p:spPr>
      </p:pic>
      <p:pic>
        <p:nvPicPr>
          <p:cNvPr id="268302" name="Picture 14" descr="Jeden z prvních snímk&amp;uring; paprsku X Wilhelma Röntgena zachycuje levouz ruku v&amp;ecaron;dcovy man&amp;zcaron;elky Anny Berthy Ludwig. Foto: Wilhelm Göntgen, Publiuc Domain."/>
          <p:cNvPicPr>
            <a:picLocks noChangeAspect="1" noChangeArrowheads="1"/>
          </p:cNvPicPr>
          <p:nvPr/>
        </p:nvPicPr>
        <p:blipFill>
          <a:blip r:embed="rId4" cstate="print"/>
          <a:srcRect/>
          <a:stretch>
            <a:fillRect/>
          </a:stretch>
        </p:blipFill>
        <p:spPr bwMode="auto">
          <a:xfrm>
            <a:off x="2353854" y="3639453"/>
            <a:ext cx="2058624" cy="3014663"/>
          </a:xfrm>
          <a:prstGeom prst="rect">
            <a:avLst/>
          </a:prstGeom>
          <a:noFill/>
        </p:spPr>
      </p:pic>
      <p:sp>
        <p:nvSpPr>
          <p:cNvPr id="14" name="TextovéPole 13"/>
          <p:cNvSpPr txBox="1"/>
          <p:nvPr/>
        </p:nvSpPr>
        <p:spPr>
          <a:xfrm>
            <a:off x="4572000" y="2470034"/>
            <a:ext cx="4571999" cy="1200329"/>
          </a:xfrm>
          <a:prstGeom prst="rect">
            <a:avLst/>
          </a:prstGeom>
          <a:noFill/>
        </p:spPr>
        <p:txBody>
          <a:bodyPr wrap="square" rtlCol="0">
            <a:spAutoFit/>
          </a:bodyPr>
          <a:lstStyle/>
          <a:p>
            <a:r>
              <a:rPr lang="cs-CZ" b="1" dirty="0" err="1" smtClean="0"/>
              <a:t>Antoine</a:t>
            </a:r>
            <a:r>
              <a:rPr lang="cs-CZ" b="1" dirty="0" smtClean="0"/>
              <a:t> </a:t>
            </a:r>
            <a:r>
              <a:rPr lang="cs-CZ" b="1" dirty="0" err="1" smtClean="0"/>
              <a:t>Henri</a:t>
            </a:r>
            <a:r>
              <a:rPr lang="cs-CZ" b="1" dirty="0" smtClean="0"/>
              <a:t> Becquerel</a:t>
            </a:r>
          </a:p>
          <a:p>
            <a:r>
              <a:rPr lang="cs-CZ" b="1" dirty="0" smtClean="0"/>
              <a:t>18. května 1896 </a:t>
            </a:r>
          </a:p>
          <a:p>
            <a:r>
              <a:rPr lang="cs-CZ" dirty="0" smtClean="0"/>
              <a:t>1903 – spolu s </a:t>
            </a:r>
            <a:r>
              <a:rPr lang="cs-CZ" b="1" dirty="0" err="1" smtClean="0"/>
              <a:t>Pierre</a:t>
            </a:r>
            <a:r>
              <a:rPr lang="cs-CZ" b="1" dirty="0" smtClean="0"/>
              <a:t> a Marií Curie </a:t>
            </a:r>
            <a:r>
              <a:rPr lang="cs-CZ" dirty="0" smtClean="0"/>
              <a:t>- Nobelova cena za fyziku za objev radioaktivity</a:t>
            </a:r>
            <a:endParaRPr lang="cs-CZ" dirty="0"/>
          </a:p>
        </p:txBody>
      </p:sp>
      <p:sp>
        <p:nvSpPr>
          <p:cNvPr id="15" name="TextovéPole 14"/>
          <p:cNvSpPr txBox="1"/>
          <p:nvPr/>
        </p:nvSpPr>
        <p:spPr>
          <a:xfrm>
            <a:off x="326570" y="379788"/>
            <a:ext cx="2535383" cy="1815882"/>
          </a:xfrm>
          <a:prstGeom prst="rect">
            <a:avLst/>
          </a:prstGeom>
          <a:noFill/>
        </p:spPr>
        <p:txBody>
          <a:bodyPr wrap="square" rtlCol="0">
            <a:spAutoFit/>
          </a:bodyPr>
          <a:lstStyle/>
          <a:p>
            <a:r>
              <a:rPr lang="cs-CZ" sz="2800" b="1" dirty="0" smtClean="0">
                <a:solidFill>
                  <a:srgbClr val="FF0000"/>
                </a:solidFill>
              </a:rPr>
              <a:t>OBJEV RADIOAKTIVITY</a:t>
            </a:r>
          </a:p>
          <a:p>
            <a:r>
              <a:rPr lang="cs-CZ" sz="2800" b="1" dirty="0" smtClean="0">
                <a:solidFill>
                  <a:srgbClr val="FF0000"/>
                </a:solidFill>
              </a:rPr>
              <a:t>A IONIZUJÍCÍ ZÁŘENÍ</a:t>
            </a:r>
            <a:endParaRPr lang="cs-CZ" sz="2800" dirty="0">
              <a:solidFill>
                <a:srgbClr val="FF0000"/>
              </a:solidFill>
            </a:endParaRPr>
          </a:p>
        </p:txBody>
      </p:sp>
      <p:pic>
        <p:nvPicPr>
          <p:cNvPr id="268306" name="Picture 18" descr="http://labguide.cz/wp-content/uploads/2015/01/ELEKTROMAGNETICK%C3%89-SPEKTRUM.jpg"/>
          <p:cNvPicPr>
            <a:picLocks noChangeAspect="1" noChangeArrowheads="1"/>
          </p:cNvPicPr>
          <p:nvPr/>
        </p:nvPicPr>
        <p:blipFill>
          <a:blip r:embed="rId5" cstate="print"/>
          <a:srcRect/>
          <a:stretch>
            <a:fillRect/>
          </a:stretch>
        </p:blipFill>
        <p:spPr bwMode="auto">
          <a:xfrm>
            <a:off x="2796887" y="245300"/>
            <a:ext cx="5985969" cy="2233746"/>
          </a:xfrm>
          <a:prstGeom prst="rect">
            <a:avLst/>
          </a:prstGeom>
          <a:noFill/>
        </p:spPr>
      </p:pic>
      <p:pic>
        <p:nvPicPr>
          <p:cNvPr id="3" name="Obrázek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1255" y="3639452"/>
            <a:ext cx="2143760" cy="3014663"/>
          </a:xfrm>
          <a:prstGeom prst="rect">
            <a:avLst/>
          </a:prstGeom>
        </p:spPr>
      </p:pic>
    </p:spTree>
    <p:extLst>
      <p:ext uri="{BB962C8B-B14F-4D97-AF65-F5344CB8AC3E}">
        <p14:creationId xmlns:p14="http://schemas.microsoft.com/office/powerpoint/2010/main" val="1086152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y2mate.com - elektricky_proud_v_plynech_dwMrHsGrV2A_360p (online-video-cutter.co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65176" y="127976"/>
            <a:ext cx="8266176" cy="6199068"/>
          </a:xfrm>
        </p:spPr>
      </p:pic>
      <p:grpSp>
        <p:nvGrpSpPr>
          <p:cNvPr id="14" name="Skupina 13"/>
          <p:cNvGrpSpPr/>
          <p:nvPr/>
        </p:nvGrpSpPr>
        <p:grpSpPr>
          <a:xfrm>
            <a:off x="333755" y="5458968"/>
            <a:ext cx="4137661" cy="868076"/>
            <a:chOff x="256031" y="131637"/>
            <a:chExt cx="7828865" cy="1896947"/>
          </a:xfrm>
        </p:grpSpPr>
        <p:pic>
          <p:nvPicPr>
            <p:cNvPr id="11" name="Obrázek 10"/>
            <p:cNvPicPr>
              <a:picLocks noChangeAspect="1"/>
            </p:cNvPicPr>
            <p:nvPr/>
          </p:nvPicPr>
          <p:blipFill rotWithShape="1">
            <a:blip r:embed="rId5"/>
            <a:srcRect l="47981" t="5154" r="2132" b="48947"/>
            <a:stretch/>
          </p:blipFill>
          <p:spPr>
            <a:xfrm>
              <a:off x="256031" y="157230"/>
              <a:ext cx="3236977" cy="1871354"/>
            </a:xfrm>
            <a:prstGeom prst="rect">
              <a:avLst/>
            </a:prstGeom>
          </p:spPr>
        </p:pic>
        <p:pic>
          <p:nvPicPr>
            <p:cNvPr id="12" name="Obrázek 11"/>
            <p:cNvPicPr>
              <a:picLocks noChangeAspect="1"/>
            </p:cNvPicPr>
            <p:nvPr/>
          </p:nvPicPr>
          <p:blipFill rotWithShape="1">
            <a:blip r:embed="rId5"/>
            <a:srcRect l="4915" t="41512" r="59805" b="5822"/>
            <a:stretch/>
          </p:blipFill>
          <p:spPr>
            <a:xfrm>
              <a:off x="3538728" y="131637"/>
              <a:ext cx="2022270" cy="1896947"/>
            </a:xfrm>
            <a:prstGeom prst="rect">
              <a:avLst/>
            </a:prstGeom>
          </p:spPr>
        </p:pic>
        <p:pic>
          <p:nvPicPr>
            <p:cNvPr id="13" name="Obrázek 12"/>
            <p:cNvPicPr>
              <a:picLocks noChangeAspect="1"/>
            </p:cNvPicPr>
            <p:nvPr/>
          </p:nvPicPr>
          <p:blipFill rotWithShape="1">
            <a:blip r:embed="rId5"/>
            <a:srcRect l="54075" t="58722" r="13066" b="2237"/>
            <a:stretch/>
          </p:blipFill>
          <p:spPr>
            <a:xfrm>
              <a:off x="5615863" y="184967"/>
              <a:ext cx="2469033" cy="1843385"/>
            </a:xfrm>
            <a:prstGeom prst="rect">
              <a:avLst/>
            </a:prstGeom>
          </p:spPr>
        </p:pic>
      </p:grpSp>
      <p:sp>
        <p:nvSpPr>
          <p:cNvPr id="2" name="Nadpis 1"/>
          <p:cNvSpPr>
            <a:spLocks noGrp="1"/>
          </p:cNvSpPr>
          <p:nvPr>
            <p:ph type="title"/>
          </p:nvPr>
        </p:nvSpPr>
        <p:spPr>
          <a:xfrm>
            <a:off x="555498" y="0"/>
            <a:ext cx="7886700" cy="1325563"/>
          </a:xfrm>
        </p:spPr>
        <p:txBody>
          <a:bodyPr/>
          <a:lstStyle/>
          <a:p>
            <a:r>
              <a:rPr lang="cs-CZ" dirty="0" smtClean="0">
                <a:solidFill>
                  <a:schemeClr val="bg1"/>
                </a:solidFill>
              </a:rPr>
              <a:t>Co předcházelo objevu paprsků X</a:t>
            </a:r>
            <a:endParaRPr lang="cs-CZ" dirty="0">
              <a:solidFill>
                <a:schemeClr val="bg1"/>
              </a:solidFill>
            </a:endParaRPr>
          </a:p>
        </p:txBody>
      </p:sp>
    </p:spTree>
    <p:extLst>
      <p:ext uri="{BB962C8B-B14F-4D97-AF65-F5344CB8AC3E}">
        <p14:creationId xmlns:p14="http://schemas.microsoft.com/office/powerpoint/2010/main" val="7299041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Vznik katodového zářené (e-/sklo)</a:t>
            </a:r>
            <a:endParaRPr lang="cs-CZ" dirty="0"/>
          </a:p>
        </p:txBody>
      </p:sp>
      <p:pic>
        <p:nvPicPr>
          <p:cNvPr id="4" name="y2mate.com - rayos_catodicos_1dPv5WKBz9k_360p (online-video-cutter.co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04850" y="1825625"/>
            <a:ext cx="7735888" cy="4351338"/>
          </a:xfrm>
        </p:spPr>
      </p:pic>
    </p:spTree>
    <p:extLst>
      <p:ext uri="{BB962C8B-B14F-4D97-AF65-F5344CB8AC3E}">
        <p14:creationId xmlns:p14="http://schemas.microsoft.com/office/powerpoint/2010/main" val="32286907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8333" y="0"/>
            <a:ext cx="7886700" cy="1009403"/>
          </a:xfrm>
        </p:spPr>
        <p:txBody>
          <a:bodyPr/>
          <a:lstStyle/>
          <a:p>
            <a:r>
              <a:rPr lang="cs-CZ" dirty="0" smtClean="0"/>
              <a:t>Objev ionizujícího záření</a:t>
            </a:r>
            <a:endParaRPr lang="cs-CZ" dirty="0"/>
          </a:p>
        </p:txBody>
      </p:sp>
      <p:sp>
        <p:nvSpPr>
          <p:cNvPr id="3" name="Zástupný symbol pro obsah 2"/>
          <p:cNvSpPr>
            <a:spLocks noGrp="1"/>
          </p:cNvSpPr>
          <p:nvPr>
            <p:ph idx="1"/>
          </p:nvPr>
        </p:nvSpPr>
        <p:spPr>
          <a:xfrm>
            <a:off x="468332" y="897056"/>
            <a:ext cx="5694962" cy="3443369"/>
          </a:xfrm>
        </p:spPr>
        <p:txBody>
          <a:bodyPr>
            <a:normAutofit fontScale="85000" lnSpcReduction="20000"/>
          </a:bodyPr>
          <a:lstStyle/>
          <a:p>
            <a:r>
              <a:rPr lang="cs-CZ" b="1" dirty="0" smtClean="0"/>
              <a:t>Den-D</a:t>
            </a:r>
            <a:r>
              <a:rPr lang="cs-CZ" b="1" dirty="0" smtClean="0"/>
              <a:t>:</a:t>
            </a:r>
            <a:r>
              <a:rPr lang="cs-CZ" dirty="0" smtClean="0"/>
              <a:t> 8</a:t>
            </a:r>
            <a:r>
              <a:rPr lang="cs-CZ" dirty="0" smtClean="0"/>
              <a:t>. listopad 1895</a:t>
            </a:r>
            <a:r>
              <a:rPr lang="cs-CZ" dirty="0"/>
              <a:t>, podvečer </a:t>
            </a:r>
            <a:endParaRPr lang="cs-CZ" dirty="0" smtClean="0"/>
          </a:p>
          <a:p>
            <a:r>
              <a:rPr lang="cs-CZ" b="1" dirty="0" smtClean="0"/>
              <a:t>Místo-M</a:t>
            </a:r>
            <a:r>
              <a:rPr lang="cs-CZ" b="1" dirty="0" smtClean="0"/>
              <a:t>:</a:t>
            </a:r>
            <a:r>
              <a:rPr lang="cs-CZ" dirty="0" smtClean="0"/>
              <a:t> Universita </a:t>
            </a:r>
            <a:r>
              <a:rPr lang="cs-CZ" dirty="0"/>
              <a:t>ve </a:t>
            </a:r>
            <a:r>
              <a:rPr lang="cs-CZ" dirty="0" err="1" smtClean="0"/>
              <a:t>Würzburgu</a:t>
            </a:r>
            <a:r>
              <a:rPr lang="cs-CZ" dirty="0"/>
              <a:t>, </a:t>
            </a:r>
            <a:endParaRPr lang="cs-CZ" dirty="0" smtClean="0"/>
          </a:p>
          <a:p>
            <a:r>
              <a:rPr lang="cs-CZ" b="1" dirty="0" smtClean="0"/>
              <a:t>Wilhelm </a:t>
            </a:r>
            <a:r>
              <a:rPr lang="cs-CZ" b="1" dirty="0"/>
              <a:t>Roentgen </a:t>
            </a:r>
            <a:endParaRPr lang="cs-CZ" b="1" dirty="0" smtClean="0"/>
          </a:p>
          <a:p>
            <a:r>
              <a:rPr lang="cs-CZ" dirty="0" smtClean="0"/>
              <a:t>Experimentoval s</a:t>
            </a:r>
            <a:r>
              <a:rPr lang="cs-CZ" dirty="0"/>
              <a:t> katodovými paprsky v temné </a:t>
            </a:r>
            <a:r>
              <a:rPr lang="cs-CZ" dirty="0" smtClean="0"/>
              <a:t>komoře</a:t>
            </a:r>
          </a:p>
          <a:p>
            <a:r>
              <a:rPr lang="cs-CZ" dirty="0" smtClean="0"/>
              <a:t>zkoumal světélkující </a:t>
            </a:r>
            <a:r>
              <a:rPr lang="cs-CZ" dirty="0"/>
              <a:t>fluorescenční </a:t>
            </a:r>
            <a:r>
              <a:rPr lang="cs-CZ" dirty="0" smtClean="0"/>
              <a:t>stínítko (pokryté fluorescenční látkou, obyčejně </a:t>
            </a:r>
            <a:r>
              <a:rPr lang="cs-CZ" b="1" dirty="0"/>
              <a:t>kyanidem </a:t>
            </a:r>
            <a:r>
              <a:rPr lang="cs-CZ" b="1" dirty="0" err="1"/>
              <a:t>platičitobarnatým</a:t>
            </a:r>
            <a:r>
              <a:rPr lang="cs-CZ" dirty="0" smtClean="0"/>
              <a:t>), ve kterém byla fluorescence indukována katodovými paprsky, jež </a:t>
            </a:r>
            <a:r>
              <a:rPr lang="cs-CZ" dirty="0"/>
              <a:t>vznikaly po </a:t>
            </a:r>
            <a:r>
              <a:rPr lang="cs-CZ" dirty="0" smtClean="0"/>
              <a:t>dopadu </a:t>
            </a:r>
            <a:r>
              <a:rPr lang="cs-CZ" dirty="0"/>
              <a:t>elektronů na antikatodu ve vakuové trubici </a:t>
            </a:r>
            <a:r>
              <a:rPr lang="cs-CZ" dirty="0" smtClean="0"/>
              <a:t>(viz dále</a:t>
            </a:r>
            <a:r>
              <a:rPr lang="cs-CZ" dirty="0" smtClean="0"/>
              <a:t>).</a:t>
            </a:r>
            <a:endParaRPr lang="cs-CZ" dirty="0" smtClean="0"/>
          </a:p>
        </p:txBody>
      </p:sp>
      <p:pic>
        <p:nvPicPr>
          <p:cNvPr id="5" name="Picture 12" descr="http://vesmir.cz/wp-content/uploads/2016/05/wilhelmrontgen.jpg"/>
          <p:cNvPicPr>
            <a:picLocks noChangeAspect="1" noChangeArrowheads="1"/>
          </p:cNvPicPr>
          <p:nvPr/>
        </p:nvPicPr>
        <p:blipFill>
          <a:blip r:embed="rId2" cstate="print"/>
          <a:srcRect/>
          <a:stretch>
            <a:fillRect/>
          </a:stretch>
        </p:blipFill>
        <p:spPr bwMode="auto">
          <a:xfrm>
            <a:off x="6382087" y="365126"/>
            <a:ext cx="2133263" cy="3017044"/>
          </a:xfrm>
          <a:prstGeom prst="rect">
            <a:avLst/>
          </a:prstGeom>
          <a:noFill/>
        </p:spPr>
      </p:pic>
      <p:grpSp>
        <p:nvGrpSpPr>
          <p:cNvPr id="9" name="Skupina 8"/>
          <p:cNvGrpSpPr/>
          <p:nvPr/>
        </p:nvGrpSpPr>
        <p:grpSpPr>
          <a:xfrm>
            <a:off x="6615797" y="4216400"/>
            <a:ext cx="1665839" cy="2254172"/>
            <a:chOff x="2327464" y="1184992"/>
            <a:chExt cx="3349041" cy="4531839"/>
          </a:xfrm>
        </p:grpSpPr>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7464" y="1184992"/>
              <a:ext cx="3349041" cy="4531839"/>
            </a:xfrm>
            <a:prstGeom prst="rect">
              <a:avLst/>
            </a:prstGeom>
          </p:spPr>
        </p:pic>
        <p:sp>
          <p:nvSpPr>
            <p:cNvPr id="8" name="Ovál 7"/>
            <p:cNvSpPr/>
            <p:nvPr/>
          </p:nvSpPr>
          <p:spPr>
            <a:xfrm>
              <a:off x="3751860" y="4132860"/>
              <a:ext cx="154380" cy="1543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0" name="TextovéPole 9"/>
          <p:cNvSpPr txBox="1"/>
          <p:nvPr/>
        </p:nvSpPr>
        <p:spPr>
          <a:xfrm>
            <a:off x="6723334" y="5313360"/>
            <a:ext cx="1106137" cy="369332"/>
          </a:xfrm>
          <a:prstGeom prst="rect">
            <a:avLst/>
          </a:prstGeom>
          <a:noFill/>
        </p:spPr>
        <p:txBody>
          <a:bodyPr wrap="none" rtlCol="0">
            <a:spAutoFit/>
          </a:bodyPr>
          <a:lstStyle/>
          <a:p>
            <a:r>
              <a:rPr lang="cs-CZ" dirty="0" err="1" smtClean="0"/>
              <a:t>Würzburg</a:t>
            </a:r>
            <a:endParaRPr lang="cs-CZ" dirty="0"/>
          </a:p>
        </p:txBody>
      </p:sp>
      <p:pic>
        <p:nvPicPr>
          <p:cNvPr id="15" name="Obrázek 14"/>
          <p:cNvPicPr>
            <a:picLocks noChangeAspect="1"/>
          </p:cNvPicPr>
          <p:nvPr/>
        </p:nvPicPr>
        <p:blipFill>
          <a:blip r:embed="rId4"/>
          <a:stretch>
            <a:fillRect/>
          </a:stretch>
        </p:blipFill>
        <p:spPr>
          <a:xfrm>
            <a:off x="6140095" y="109176"/>
            <a:ext cx="2831010" cy="4162301"/>
          </a:xfrm>
          <a:prstGeom prst="rect">
            <a:avLst/>
          </a:prstGeom>
        </p:spPr>
      </p:pic>
      <p:sp>
        <p:nvSpPr>
          <p:cNvPr id="11" name="TextovéPole 10"/>
          <p:cNvSpPr txBox="1"/>
          <p:nvPr/>
        </p:nvSpPr>
        <p:spPr>
          <a:xfrm>
            <a:off x="6507475" y="3429000"/>
            <a:ext cx="2177840" cy="646331"/>
          </a:xfrm>
          <a:prstGeom prst="rect">
            <a:avLst/>
          </a:prstGeom>
          <a:noFill/>
        </p:spPr>
        <p:txBody>
          <a:bodyPr wrap="none" rtlCol="0">
            <a:spAutoFit/>
          </a:bodyPr>
          <a:lstStyle/>
          <a:p>
            <a:r>
              <a:rPr lang="cs-CZ" b="1" dirty="0">
                <a:solidFill>
                  <a:schemeClr val="bg1"/>
                </a:solidFill>
              </a:rPr>
              <a:t>Wilhelm </a:t>
            </a:r>
            <a:r>
              <a:rPr lang="cs-CZ" b="1" dirty="0" smtClean="0">
                <a:solidFill>
                  <a:schemeClr val="bg1"/>
                </a:solidFill>
              </a:rPr>
              <a:t>Roentgen</a:t>
            </a:r>
          </a:p>
          <a:p>
            <a:r>
              <a:rPr lang="cs-CZ" b="1" dirty="0" smtClean="0">
                <a:solidFill>
                  <a:schemeClr val="bg1"/>
                </a:solidFill>
              </a:rPr>
              <a:t>1845-1923, </a:t>
            </a:r>
            <a:r>
              <a:rPr lang="cs-CZ" b="1" dirty="0" err="1" smtClean="0">
                <a:solidFill>
                  <a:schemeClr val="bg1"/>
                </a:solidFill>
              </a:rPr>
              <a:t>Germany</a:t>
            </a:r>
            <a:endParaRPr lang="cs-CZ" dirty="0">
              <a:solidFill>
                <a:schemeClr val="bg1"/>
              </a:solidFill>
            </a:endParaRPr>
          </a:p>
        </p:txBody>
      </p:sp>
    </p:spTree>
    <p:extLst>
      <p:ext uri="{BB962C8B-B14F-4D97-AF65-F5344CB8AC3E}">
        <p14:creationId xmlns:p14="http://schemas.microsoft.com/office/powerpoint/2010/main" val="30822249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Radiační biofyzika ~ radiobiologie</a:t>
            </a:r>
            <a:br>
              <a:rPr lang="cs-CZ" b="1" dirty="0"/>
            </a:br>
            <a:endParaRPr lang="cs-CZ" b="1" dirty="0"/>
          </a:p>
        </p:txBody>
      </p:sp>
      <p:sp>
        <p:nvSpPr>
          <p:cNvPr id="3" name="Zástupný symbol pro obsah 2"/>
          <p:cNvSpPr>
            <a:spLocks noGrp="1"/>
          </p:cNvSpPr>
          <p:nvPr>
            <p:ph idx="1"/>
          </p:nvPr>
        </p:nvSpPr>
        <p:spPr>
          <a:xfrm>
            <a:off x="739780" y="1926209"/>
            <a:ext cx="3348990" cy="4351338"/>
          </a:xfrm>
        </p:spPr>
        <p:txBody>
          <a:bodyPr/>
          <a:lstStyle/>
          <a:p>
            <a:pPr marL="0" indent="0">
              <a:lnSpc>
                <a:spcPct val="150000"/>
              </a:lnSpc>
              <a:buNone/>
            </a:pPr>
            <a:r>
              <a:rPr lang="cs-CZ" dirty="0" smtClean="0"/>
              <a:t>- studium interakcí ionizujícího záření s biologickými systémy a </a:t>
            </a:r>
            <a:r>
              <a:rPr lang="cs-CZ" dirty="0"/>
              <a:t>biologických efektů ionizujícího záření</a:t>
            </a:r>
          </a:p>
          <a:p>
            <a:pPr marL="0" indent="0">
              <a:lnSpc>
                <a:spcPct val="150000"/>
              </a:lnSpc>
              <a:buNone/>
            </a:pPr>
            <a:endParaRPr lang="cs-CZ" dirty="0"/>
          </a:p>
        </p:txBody>
      </p:sp>
      <p:pic>
        <p:nvPicPr>
          <p:cNvPr id="5" name="Obrázek 4"/>
          <p:cNvPicPr>
            <a:picLocks noChangeAspect="1"/>
          </p:cNvPicPr>
          <p:nvPr/>
        </p:nvPicPr>
        <p:blipFill>
          <a:blip r:embed="rId2"/>
          <a:stretch>
            <a:fillRect/>
          </a:stretch>
        </p:blipFill>
        <p:spPr>
          <a:xfrm>
            <a:off x="4415903" y="1441394"/>
            <a:ext cx="3739609" cy="4735569"/>
          </a:xfrm>
          <a:prstGeom prst="rect">
            <a:avLst/>
          </a:prstGeom>
        </p:spPr>
      </p:pic>
    </p:spTree>
    <p:extLst>
      <p:ext uri="{BB962C8B-B14F-4D97-AF65-F5344CB8AC3E}">
        <p14:creationId xmlns:p14="http://schemas.microsoft.com/office/powerpoint/2010/main" val="37220892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rotWithShape="1">
          <a:blip r:embed="rId2">
            <a:extLst>
              <a:ext uri="{28A0092B-C50C-407E-A947-70E740481C1C}">
                <a14:useLocalDpi xmlns:a14="http://schemas.microsoft.com/office/drawing/2010/main" val="0"/>
              </a:ext>
            </a:extLst>
          </a:blip>
          <a:srcRect b="10210"/>
          <a:stretch/>
        </p:blipFill>
        <p:spPr>
          <a:xfrm>
            <a:off x="2371725" y="0"/>
            <a:ext cx="5687568" cy="3747670"/>
          </a:xfrm>
          <a:prstGeom prst="rect">
            <a:avLst/>
          </a:prstGeom>
        </p:spPr>
      </p:pic>
      <p:sp>
        <p:nvSpPr>
          <p:cNvPr id="2" name="Nadpis 1"/>
          <p:cNvSpPr>
            <a:spLocks noGrp="1"/>
          </p:cNvSpPr>
          <p:nvPr>
            <p:ph type="title"/>
          </p:nvPr>
        </p:nvSpPr>
        <p:spPr>
          <a:xfrm>
            <a:off x="731520" y="1759325"/>
            <a:ext cx="2619486" cy="1325563"/>
          </a:xfrm>
        </p:spPr>
        <p:txBody>
          <a:bodyPr/>
          <a:lstStyle/>
          <a:p>
            <a:r>
              <a:rPr lang="cs-CZ" b="1" dirty="0" err="1">
                <a:hlinkClick r:id="rId3"/>
              </a:rPr>
              <a:t>Cherchez</a:t>
            </a:r>
            <a:r>
              <a:rPr lang="cs-CZ" b="1" dirty="0">
                <a:hlinkClick r:id="rId3"/>
              </a:rPr>
              <a:t> la femme</a:t>
            </a:r>
          </a:p>
        </p:txBody>
      </p:sp>
      <p:sp>
        <p:nvSpPr>
          <p:cNvPr id="3" name="Zástupný symbol pro obsah 2"/>
          <p:cNvSpPr>
            <a:spLocks noGrp="1"/>
          </p:cNvSpPr>
          <p:nvPr>
            <p:ph idx="1"/>
          </p:nvPr>
        </p:nvSpPr>
        <p:spPr>
          <a:xfrm>
            <a:off x="607695" y="3287962"/>
            <a:ext cx="7926705" cy="3570038"/>
          </a:xfrm>
        </p:spPr>
        <p:txBody>
          <a:bodyPr>
            <a:normAutofit fontScale="70000" lnSpcReduction="20000"/>
          </a:bodyPr>
          <a:lstStyle/>
          <a:p>
            <a:r>
              <a:rPr lang="cs-CZ" dirty="0" smtClean="0"/>
              <a:t>Ze záhadných (neznámých důvodů zakryl výbojovou trubici              černým papírem</a:t>
            </a:r>
          </a:p>
          <a:p>
            <a:r>
              <a:rPr lang="cs-CZ" dirty="0" smtClean="0"/>
              <a:t>Možná její světélkování narušovalo experiment, možná v tom měla prsty jeho manželka ;-)</a:t>
            </a:r>
          </a:p>
          <a:p>
            <a:r>
              <a:rPr lang="cs-CZ" dirty="0" smtClean="0"/>
              <a:t>Každopádně sehrála hlavní roli náhoda, díky níž se objevilo světélkování/ stín </a:t>
            </a:r>
            <a:r>
              <a:rPr lang="cs-CZ" dirty="0"/>
              <a:t>na </a:t>
            </a:r>
            <a:r>
              <a:rPr lang="cs-CZ" dirty="0" smtClean="0"/>
              <a:t>NEUKLIZENÉM světélkujícím stínítku… (Flemingovi zplesnivěly kultury na penicilin, objev přirození radioaktivity – opět náhoda ;-) )</a:t>
            </a:r>
          </a:p>
          <a:p>
            <a:r>
              <a:rPr lang="cs-CZ" dirty="0" smtClean="0"/>
              <a:t>Nebýt této události, </a:t>
            </a:r>
            <a:r>
              <a:rPr lang="cs-CZ" dirty="0"/>
              <a:t>nebyl by </a:t>
            </a:r>
            <a:r>
              <a:rPr lang="cs-CZ" dirty="0" smtClean="0"/>
              <a:t>asi Roentgen </a:t>
            </a:r>
            <a:r>
              <a:rPr lang="cs-CZ" dirty="0"/>
              <a:t>vkládal mezi trubici a stínítko různé předměty (včetně své ruky). Dělal by dál zajímavé pokusy s katodovými trubicemi stejně jako desítky dalších experimentátorů v té době, ale nové pronikavé záření by asi </a:t>
            </a:r>
            <a:r>
              <a:rPr lang="cs-CZ" dirty="0" smtClean="0"/>
              <a:t>neobjevil </a:t>
            </a:r>
            <a:r>
              <a:rPr lang="cs-CZ" dirty="0"/>
              <a:t>(ostatně, toto X-záření ve stejné době nezávisle objevili </a:t>
            </a:r>
            <a:r>
              <a:rPr lang="cs-CZ" dirty="0" err="1"/>
              <a:t>H.Jackson</a:t>
            </a:r>
            <a:r>
              <a:rPr lang="cs-CZ" dirty="0"/>
              <a:t> a </a:t>
            </a:r>
            <a:r>
              <a:rPr lang="cs-CZ" dirty="0" err="1"/>
              <a:t>A.A.Campbell-Swinton</a:t>
            </a:r>
            <a:r>
              <a:rPr lang="cs-CZ" dirty="0"/>
              <a:t>).</a:t>
            </a:r>
          </a:p>
          <a:p>
            <a:endParaRPr lang="cs-CZ" dirty="0"/>
          </a:p>
        </p:txBody>
      </p:sp>
      <p:sp>
        <p:nvSpPr>
          <p:cNvPr id="6" name="TextovéPole 5"/>
          <p:cNvSpPr txBox="1"/>
          <p:nvPr/>
        </p:nvSpPr>
        <p:spPr>
          <a:xfrm>
            <a:off x="5317838" y="2237441"/>
            <a:ext cx="1556901" cy="369332"/>
          </a:xfrm>
          <a:prstGeom prst="rect">
            <a:avLst/>
          </a:prstGeom>
          <a:noFill/>
        </p:spPr>
        <p:txBody>
          <a:bodyPr wrap="none" rtlCol="0">
            <a:spAutoFit/>
          </a:bodyPr>
          <a:lstStyle/>
          <a:p>
            <a:r>
              <a:rPr lang="cs-CZ" dirty="0" smtClean="0"/>
              <a:t>Mrs. Roentgen</a:t>
            </a:r>
            <a:endParaRPr lang="cs-CZ" dirty="0"/>
          </a:p>
        </p:txBody>
      </p:sp>
    </p:spTree>
    <p:extLst>
      <p:ext uri="{BB962C8B-B14F-4D97-AF65-F5344CB8AC3E}">
        <p14:creationId xmlns:p14="http://schemas.microsoft.com/office/powerpoint/2010/main" val="1396108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65176" y="354584"/>
            <a:ext cx="3594463" cy="6236716"/>
          </a:xfrm>
        </p:spPr>
        <p:txBody>
          <a:bodyPr>
            <a:normAutofit fontScale="92500" lnSpcReduction="10000"/>
          </a:bodyPr>
          <a:lstStyle/>
          <a:p>
            <a:r>
              <a:rPr lang="cs-CZ" dirty="0"/>
              <a:t>Zjistil, že fluorescence nemizí ani při zaclonění trubice černým papírem, ani když mezi trubici a stínítko vložil tlustou knihu; stínítko fluoreskovalo </a:t>
            </a:r>
            <a:r>
              <a:rPr lang="pl-PL" dirty="0"/>
              <a:t>i na vzdálenost 2 metrů</a:t>
            </a:r>
            <a:r>
              <a:rPr lang="cs-CZ" dirty="0"/>
              <a:t> </a:t>
            </a:r>
          </a:p>
          <a:p>
            <a:r>
              <a:rPr lang="cs-CZ" dirty="0"/>
              <a:t>Když poté vkládal mezi lampu a stínítko další různé předměty, zjistil, že jimi paprsky X procházejí různě intenzivně. Teprve když mezi trubici a stínítko umístil kovový předmět, na stínítku se ukázal stín </a:t>
            </a:r>
          </a:p>
        </p:txBody>
      </p:sp>
      <p:pic>
        <p:nvPicPr>
          <p:cNvPr id="5" name="Obrázek 4"/>
          <p:cNvPicPr>
            <a:picLocks noChangeAspect="1"/>
          </p:cNvPicPr>
          <p:nvPr/>
        </p:nvPicPr>
        <p:blipFill>
          <a:blip r:embed="rId2"/>
          <a:stretch>
            <a:fillRect/>
          </a:stretch>
        </p:blipFill>
        <p:spPr>
          <a:xfrm>
            <a:off x="3859639" y="420624"/>
            <a:ext cx="5284361" cy="5998464"/>
          </a:xfrm>
          <a:prstGeom prst="rect">
            <a:avLst/>
          </a:prstGeom>
        </p:spPr>
      </p:pic>
    </p:spTree>
    <p:extLst>
      <p:ext uri="{BB962C8B-B14F-4D97-AF65-F5344CB8AC3E}">
        <p14:creationId xmlns:p14="http://schemas.microsoft.com/office/powerpoint/2010/main" val="2066982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44246" y="130730"/>
            <a:ext cx="7886700" cy="1325563"/>
          </a:xfrm>
        </p:spPr>
        <p:txBody>
          <a:bodyPr/>
          <a:lstStyle/>
          <a:p>
            <a:r>
              <a:rPr lang="en-US" b="1" dirty="0"/>
              <a:t>I Have Seen My Death’</a:t>
            </a:r>
            <a:br>
              <a:rPr lang="en-US" b="1" dirty="0"/>
            </a:br>
            <a:r>
              <a:rPr lang="cs-CZ" dirty="0" smtClean="0"/>
              <a:t>aneb</a:t>
            </a:r>
            <a:r>
              <a:rPr lang="cs-CZ" b="1" dirty="0" smtClean="0"/>
              <a:t> </a:t>
            </a:r>
            <a:r>
              <a:rPr lang="cs-CZ" dirty="0" smtClean="0"/>
              <a:t>Mrs</a:t>
            </a:r>
            <a:r>
              <a:rPr lang="cs-CZ" dirty="0" smtClean="0"/>
              <a:t>. Roentgen podruhé</a:t>
            </a:r>
            <a:endParaRPr lang="cs-CZ" dirty="0"/>
          </a:p>
        </p:txBody>
      </p:sp>
      <p:sp>
        <p:nvSpPr>
          <p:cNvPr id="3" name="Zástupný symbol pro obsah 2"/>
          <p:cNvSpPr>
            <a:spLocks noGrp="1"/>
          </p:cNvSpPr>
          <p:nvPr>
            <p:ph idx="1"/>
          </p:nvPr>
        </p:nvSpPr>
        <p:spPr>
          <a:xfrm>
            <a:off x="628650" y="1825625"/>
            <a:ext cx="4848225" cy="2279650"/>
          </a:xfrm>
        </p:spPr>
        <p:txBody>
          <a:bodyPr>
            <a:normAutofit fontScale="77500" lnSpcReduction="20000"/>
          </a:bodyPr>
          <a:lstStyle/>
          <a:p>
            <a:pPr>
              <a:lnSpc>
                <a:spcPct val="120000"/>
              </a:lnSpc>
            </a:pPr>
            <a:r>
              <a:rPr lang="cs-CZ" dirty="0"/>
              <a:t>Jednou takto vložil mezi lampu  </a:t>
            </a:r>
            <a:r>
              <a:rPr lang="cs-CZ" dirty="0" smtClean="0"/>
              <a:t>             a </a:t>
            </a:r>
            <a:r>
              <a:rPr lang="cs-CZ" dirty="0"/>
              <a:t>stínítko </a:t>
            </a:r>
            <a:r>
              <a:rPr lang="cs-CZ" b="1" dirty="0"/>
              <a:t>NÁHODOU</a:t>
            </a:r>
            <a:r>
              <a:rPr lang="cs-CZ" dirty="0"/>
              <a:t> svou ruku a uviděl ke svému velkému překvapení kosti prstů</a:t>
            </a:r>
            <a:r>
              <a:rPr lang="cs-CZ" dirty="0" smtClean="0"/>
              <a:t>.</a:t>
            </a:r>
          </a:p>
          <a:p>
            <a:pPr>
              <a:lnSpc>
                <a:spcPct val="120000"/>
              </a:lnSpc>
            </a:pPr>
            <a:r>
              <a:rPr lang="cs-CZ" dirty="0" smtClean="0"/>
              <a:t>Podruhé už raději podruhé požádal o ruku svou manželku ;-)</a:t>
            </a:r>
            <a:endParaRPr lang="cs-CZ" dirty="0"/>
          </a:p>
          <a:p>
            <a:pPr>
              <a:lnSpc>
                <a:spcPct val="120000"/>
              </a:lnSpc>
            </a:pPr>
            <a:endParaRPr lang="cs-CZ" dirty="0"/>
          </a:p>
        </p:txBody>
      </p:sp>
      <p:pic>
        <p:nvPicPr>
          <p:cNvPr id="6" name="Obrázek 5"/>
          <p:cNvPicPr>
            <a:picLocks noChangeAspect="1"/>
          </p:cNvPicPr>
          <p:nvPr/>
        </p:nvPicPr>
        <p:blipFill rotWithShape="1">
          <a:blip r:embed="rId2">
            <a:extLst>
              <a:ext uri="{28A0092B-C50C-407E-A947-70E740481C1C}">
                <a14:useLocalDpi xmlns:a14="http://schemas.microsoft.com/office/drawing/2010/main" val="0"/>
              </a:ext>
            </a:extLst>
          </a:blip>
          <a:srcRect t="10404"/>
          <a:stretch/>
        </p:blipFill>
        <p:spPr>
          <a:xfrm>
            <a:off x="444246" y="4186326"/>
            <a:ext cx="4636284" cy="2333537"/>
          </a:xfrm>
          <a:prstGeom prst="rect">
            <a:avLst/>
          </a:prstGeom>
        </p:spPr>
      </p:pic>
      <p:sp>
        <p:nvSpPr>
          <p:cNvPr id="7" name="Obdélník 6"/>
          <p:cNvSpPr/>
          <p:nvPr/>
        </p:nvSpPr>
        <p:spPr>
          <a:xfrm>
            <a:off x="5449812" y="6311898"/>
            <a:ext cx="3160930" cy="369332"/>
          </a:xfrm>
          <a:prstGeom prst="rect">
            <a:avLst/>
          </a:prstGeom>
        </p:spPr>
        <p:txBody>
          <a:bodyPr wrap="none">
            <a:spAutoFit/>
          </a:bodyPr>
          <a:lstStyle/>
          <a:p>
            <a:r>
              <a:rPr lang="cs-CZ" i="1" dirty="0"/>
              <a:t>Anna </a:t>
            </a:r>
            <a:r>
              <a:rPr lang="cs-CZ" i="1" dirty="0" err="1"/>
              <a:t>Bertha</a:t>
            </a:r>
            <a:r>
              <a:rPr lang="cs-CZ" i="1" dirty="0"/>
              <a:t> </a:t>
            </a:r>
            <a:r>
              <a:rPr lang="cs-CZ" i="1" dirty="0" smtClean="0"/>
              <a:t>(Ludwig) Roentgen</a:t>
            </a:r>
            <a:endParaRPr lang="cs-CZ" dirty="0"/>
          </a:p>
        </p:txBody>
      </p:sp>
      <p:pic>
        <p:nvPicPr>
          <p:cNvPr id="9" name="Obráze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5655" y="1432013"/>
            <a:ext cx="3389245" cy="4879885"/>
          </a:xfrm>
          <a:prstGeom prst="rect">
            <a:avLst/>
          </a:prstGeom>
        </p:spPr>
      </p:pic>
    </p:spTree>
    <p:extLst>
      <p:ext uri="{BB962C8B-B14F-4D97-AF65-F5344CB8AC3E}">
        <p14:creationId xmlns:p14="http://schemas.microsoft.com/office/powerpoint/2010/main" val="1289440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2686050" y="293041"/>
            <a:ext cx="6151435" cy="1323439"/>
          </a:xfrm>
          <a:prstGeom prst="rect">
            <a:avLst/>
          </a:prstGeom>
        </p:spPr>
        <p:txBody>
          <a:bodyPr wrap="square">
            <a:spAutoFit/>
          </a:bodyPr>
          <a:lstStyle/>
          <a:p>
            <a:r>
              <a:rPr lang="cs-CZ" sz="2000" dirty="0"/>
              <a:t>Anny </a:t>
            </a:r>
            <a:r>
              <a:rPr lang="cs-CZ" sz="2000" dirty="0" err="1"/>
              <a:t>Berthy</a:t>
            </a:r>
            <a:r>
              <a:rPr lang="cs-CZ" sz="2000" dirty="0"/>
              <a:t>. Na rozdíl od svého muže ji obraz kostí se snubním prstenem příliš nenadchl; údajně jej velice překvapila a zklamala, když prohlásila: </a:t>
            </a:r>
            <a:r>
              <a:rPr lang="cs-CZ" sz="2000" i="1" dirty="0"/>
              <a:t>„Viděla jsem vlastní smrt.“</a:t>
            </a:r>
            <a:endParaRPr lang="cs-CZ" sz="2000" dirty="0"/>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279316" cy="3248025"/>
          </a:xfrm>
          <a:prstGeom prst="rect">
            <a:avLst/>
          </a:prstGeom>
        </p:spPr>
      </p:pic>
      <p:pic>
        <p:nvPicPr>
          <p:cNvPr id="6" name="Obrázek 5"/>
          <p:cNvPicPr>
            <a:picLocks noChangeAspect="1"/>
          </p:cNvPicPr>
          <p:nvPr/>
        </p:nvPicPr>
        <p:blipFill rotWithShape="1">
          <a:blip r:embed="rId3">
            <a:extLst>
              <a:ext uri="{28A0092B-C50C-407E-A947-70E740481C1C}">
                <a14:useLocalDpi xmlns:a14="http://schemas.microsoft.com/office/drawing/2010/main" val="0"/>
              </a:ext>
            </a:extLst>
          </a:blip>
          <a:srcRect l="39289"/>
          <a:stretch/>
        </p:blipFill>
        <p:spPr>
          <a:xfrm>
            <a:off x="3009900" y="1664105"/>
            <a:ext cx="5456110" cy="5030163"/>
          </a:xfrm>
          <a:prstGeom prst="rect">
            <a:avLst/>
          </a:prstGeom>
        </p:spPr>
      </p:pic>
      <p:pic>
        <p:nvPicPr>
          <p:cNvPr id="7" name="Zástupný symbol pro obsah 4"/>
          <p:cNvPicPr>
            <a:picLocks noChangeAspect="1"/>
          </p:cNvPicPr>
          <p:nvPr/>
        </p:nvPicPr>
        <p:blipFill rotWithShape="1">
          <a:blip r:embed="rId4" cstate="print">
            <a:extLst>
              <a:ext uri="{28A0092B-C50C-407E-A947-70E740481C1C}">
                <a14:useLocalDpi xmlns:a14="http://schemas.microsoft.com/office/drawing/2010/main" val="0"/>
              </a:ext>
            </a:extLst>
          </a:blip>
          <a:srcRect r="53756"/>
          <a:stretch/>
        </p:blipFill>
        <p:spPr>
          <a:xfrm>
            <a:off x="0" y="3362324"/>
            <a:ext cx="2263145" cy="3495675"/>
          </a:xfrm>
          <a:prstGeom prst="rect">
            <a:avLst/>
          </a:prstGeom>
        </p:spPr>
      </p:pic>
    </p:spTree>
    <p:extLst>
      <p:ext uri="{BB962C8B-B14F-4D97-AF65-F5344CB8AC3E}">
        <p14:creationId xmlns:p14="http://schemas.microsoft.com/office/powerpoint/2010/main" val="1825267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195937"/>
            <a:ext cx="9144000" cy="754083"/>
          </a:xfrm>
        </p:spPr>
        <p:txBody>
          <a:bodyPr>
            <a:normAutofit/>
          </a:bodyPr>
          <a:lstStyle/>
          <a:p>
            <a:pPr algn="ctr"/>
            <a:r>
              <a:rPr lang="cs-CZ" sz="4000" b="1" dirty="0" smtClean="0"/>
              <a:t>Historicky první rentgenový </a:t>
            </a:r>
            <a:r>
              <a:rPr lang="cs-CZ" sz="4000" b="1" dirty="0"/>
              <a:t>snímek</a:t>
            </a:r>
          </a:p>
        </p:txBody>
      </p:sp>
      <p:pic>
        <p:nvPicPr>
          <p:cNvPr id="6" name="Zástupný symbol pro obsah 4"/>
          <p:cNvPicPr>
            <a:picLocks noChangeAspect="1"/>
          </p:cNvPicPr>
          <p:nvPr/>
        </p:nvPicPr>
        <p:blipFill rotWithShape="1">
          <a:blip r:embed="rId2" cstate="print">
            <a:extLst>
              <a:ext uri="{28A0092B-C50C-407E-A947-70E740481C1C}">
                <a14:useLocalDpi xmlns:a14="http://schemas.microsoft.com/office/drawing/2010/main" val="0"/>
              </a:ext>
            </a:extLst>
          </a:blip>
          <a:srcRect r="53756"/>
          <a:stretch/>
        </p:blipFill>
        <p:spPr>
          <a:xfrm>
            <a:off x="2163128" y="3086100"/>
            <a:ext cx="2235676" cy="3453246"/>
          </a:xfrm>
          <a:prstGeom prst="rect">
            <a:avLst/>
          </a:prstGeom>
        </p:spPr>
      </p:pic>
      <p:pic>
        <p:nvPicPr>
          <p:cNvPr id="7" name="Obrázek 6"/>
          <p:cNvPicPr>
            <a:picLocks noChangeAspect="1"/>
          </p:cNvPicPr>
          <p:nvPr/>
        </p:nvPicPr>
        <p:blipFill rotWithShape="1">
          <a:blip r:embed="rId3" cstate="print">
            <a:extLst>
              <a:ext uri="{28A0092B-C50C-407E-A947-70E740481C1C}">
                <a14:useLocalDpi xmlns:a14="http://schemas.microsoft.com/office/drawing/2010/main" val="0"/>
              </a:ext>
            </a:extLst>
          </a:blip>
          <a:srcRect b="6666"/>
          <a:stretch/>
        </p:blipFill>
        <p:spPr>
          <a:xfrm>
            <a:off x="4650014" y="2735209"/>
            <a:ext cx="3158818" cy="3879405"/>
          </a:xfrm>
          <a:prstGeom prst="rect">
            <a:avLst/>
          </a:prstGeom>
        </p:spPr>
      </p:pic>
      <p:sp>
        <p:nvSpPr>
          <p:cNvPr id="3" name="Zástupný symbol pro obsah 2"/>
          <p:cNvSpPr>
            <a:spLocks noGrp="1"/>
          </p:cNvSpPr>
          <p:nvPr>
            <p:ph idx="1"/>
          </p:nvPr>
        </p:nvSpPr>
        <p:spPr>
          <a:xfrm>
            <a:off x="332509" y="821244"/>
            <a:ext cx="8532421" cy="2683955"/>
          </a:xfrm>
        </p:spPr>
        <p:txBody>
          <a:bodyPr>
            <a:normAutofit/>
          </a:bodyPr>
          <a:lstStyle/>
          <a:p>
            <a:pPr>
              <a:spcBef>
                <a:spcPts val="0"/>
              </a:spcBef>
            </a:pPr>
            <a:r>
              <a:rPr lang="cs-CZ" sz="2000" dirty="0"/>
              <a:t>Roentgen popsal i další vlastnost RTG záření, např. že </a:t>
            </a:r>
            <a:r>
              <a:rPr lang="cs-CZ" sz="2000" b="1" dirty="0"/>
              <a:t>vyvolává zčernání fotografické desky. </a:t>
            </a:r>
          </a:p>
          <a:p>
            <a:pPr>
              <a:spcBef>
                <a:spcPts val="0"/>
              </a:spcBef>
            </a:pPr>
            <a:r>
              <a:rPr lang="cs-CZ" sz="2000" dirty="0"/>
              <a:t>…a měsíc po svém objevu zhotovil </a:t>
            </a:r>
            <a:r>
              <a:rPr lang="cs-CZ" sz="2000" dirty="0" smtClean="0"/>
              <a:t>(opět náhodou??) historicky </a:t>
            </a:r>
            <a:r>
              <a:rPr lang="cs-CZ" sz="2000" dirty="0"/>
              <a:t>první rentgenový snímek na světě, obraz ruky své manželky s kovovým </a:t>
            </a:r>
            <a:r>
              <a:rPr lang="pl-PL" sz="2000" dirty="0"/>
              <a:t>prstenem na fotografickou desku.</a:t>
            </a:r>
          </a:p>
          <a:p>
            <a:pPr>
              <a:spcBef>
                <a:spcPts val="0"/>
              </a:spcBef>
            </a:pPr>
            <a:r>
              <a:rPr lang="pl-PL" sz="2000" dirty="0"/>
              <a:t>Toto datum je pokládáno za den </a:t>
            </a:r>
            <a:r>
              <a:rPr lang="cs-CZ" sz="2000" dirty="0"/>
              <a:t>zrození nového lékařského oboru </a:t>
            </a:r>
            <a:endParaRPr lang="cs-CZ" sz="2000" dirty="0" smtClean="0"/>
          </a:p>
          <a:p>
            <a:pPr marL="0" indent="0">
              <a:spcBef>
                <a:spcPts val="0"/>
              </a:spcBef>
              <a:buNone/>
            </a:pPr>
            <a:r>
              <a:rPr lang="cs-CZ" sz="2000" dirty="0"/>
              <a:t>	</a:t>
            </a:r>
            <a:r>
              <a:rPr lang="cs-CZ" sz="3600" dirty="0" smtClean="0"/>
              <a:t>– </a:t>
            </a:r>
            <a:r>
              <a:rPr lang="cs-CZ" sz="3600" b="1" dirty="0"/>
              <a:t>radiologie</a:t>
            </a:r>
            <a:r>
              <a:rPr lang="cs-CZ" sz="3600" dirty="0"/>
              <a:t>.</a:t>
            </a:r>
          </a:p>
        </p:txBody>
      </p:sp>
    </p:spTree>
    <p:extLst>
      <p:ext uri="{BB962C8B-B14F-4D97-AF65-F5344CB8AC3E}">
        <p14:creationId xmlns:p14="http://schemas.microsoft.com/office/powerpoint/2010/main" val="36689671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151370"/>
            <a:ext cx="7886700" cy="822406"/>
          </a:xfrm>
        </p:spPr>
        <p:txBody>
          <a:bodyPr/>
          <a:lstStyle/>
          <a:p>
            <a:r>
              <a:rPr lang="cs-CZ" b="1" dirty="0" smtClean="0"/>
              <a:t>X-</a:t>
            </a:r>
            <a:r>
              <a:rPr lang="cs-CZ" b="1" dirty="0" err="1" smtClean="0"/>
              <a:t>Rays</a:t>
            </a:r>
            <a:r>
              <a:rPr lang="cs-CZ" b="1" dirty="0" smtClean="0"/>
              <a:t>: Objev </a:t>
            </a:r>
            <a:r>
              <a:rPr lang="cs-CZ" b="1" dirty="0"/>
              <a:t>ionizujícího záření</a:t>
            </a:r>
          </a:p>
        </p:txBody>
      </p:sp>
      <p:sp>
        <p:nvSpPr>
          <p:cNvPr id="6" name="Zástupný symbol pro obsah 2"/>
          <p:cNvSpPr txBox="1">
            <a:spLocks/>
          </p:cNvSpPr>
          <p:nvPr/>
        </p:nvSpPr>
        <p:spPr>
          <a:xfrm>
            <a:off x="379263" y="695176"/>
            <a:ext cx="8218467" cy="6029473"/>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endParaRPr lang="cs-CZ" sz="3400" dirty="0" smtClean="0"/>
          </a:p>
          <a:p>
            <a:pPr>
              <a:lnSpc>
                <a:spcPct val="120000"/>
              </a:lnSpc>
            </a:pPr>
            <a:r>
              <a:rPr lang="cs-CZ" sz="3400" dirty="0"/>
              <a:t>Usoudil, že se jedná o </a:t>
            </a:r>
            <a:r>
              <a:rPr lang="cs-CZ" sz="3400" dirty="0" smtClean="0"/>
              <a:t>neviditelné </a:t>
            </a:r>
            <a:r>
              <a:rPr lang="cs-CZ" sz="3400" dirty="0"/>
              <a:t>záření, </a:t>
            </a:r>
            <a:r>
              <a:rPr lang="cs-CZ" sz="3400" dirty="0" smtClean="0"/>
              <a:t>které vzhledem k jeho neznámé </a:t>
            </a:r>
            <a:r>
              <a:rPr lang="cs-CZ" sz="3400" dirty="0"/>
              <a:t>povaze </a:t>
            </a:r>
            <a:r>
              <a:rPr lang="cs-CZ" sz="3400" dirty="0" smtClean="0"/>
              <a:t>pojmenoval podle matematického symbolu pro něco neznámého jako </a:t>
            </a:r>
            <a:r>
              <a:rPr lang="cs-CZ" sz="3400" b="1" dirty="0" smtClean="0"/>
              <a:t>PAPRSKY X</a:t>
            </a:r>
            <a:r>
              <a:rPr lang="cs-CZ" sz="3400" dirty="0" smtClean="0"/>
              <a:t>. V  </a:t>
            </a:r>
            <a:r>
              <a:rPr lang="cs-CZ" sz="3400" dirty="0"/>
              <a:t>roce 1896 </a:t>
            </a:r>
            <a:r>
              <a:rPr lang="cs-CZ" sz="3400" dirty="0" smtClean="0"/>
              <a:t>byly na </a:t>
            </a:r>
            <a:r>
              <a:rPr lang="cs-CZ" sz="3400" dirty="0"/>
              <a:t>jeho počest pojmenované </a:t>
            </a:r>
            <a:r>
              <a:rPr lang="cs-CZ" sz="3400" dirty="0" smtClean="0"/>
              <a:t>na rentgenové paprsky.</a:t>
            </a:r>
            <a:endParaRPr lang="cs-CZ" sz="3400" dirty="0"/>
          </a:p>
          <a:p>
            <a:pPr>
              <a:lnSpc>
                <a:spcPct val="120000"/>
              </a:lnSpc>
            </a:pPr>
            <a:r>
              <a:rPr lang="cs-CZ" sz="3400" dirty="0" smtClean="0"/>
              <a:t>Pojmenování </a:t>
            </a:r>
            <a:r>
              <a:rPr lang="cs-CZ" sz="3400" b="1" dirty="0" smtClean="0"/>
              <a:t>X-</a:t>
            </a:r>
            <a:r>
              <a:rPr lang="cs-CZ" sz="3400" b="1" dirty="0" err="1" smtClean="0"/>
              <a:t>Rays</a:t>
            </a:r>
            <a:r>
              <a:rPr lang="cs-CZ" sz="3400" dirty="0" smtClean="0"/>
              <a:t>  se dodnes užívá </a:t>
            </a:r>
            <a:r>
              <a:rPr lang="cs-CZ" sz="3400" dirty="0"/>
              <a:t>v anglosaské </a:t>
            </a:r>
            <a:r>
              <a:rPr lang="cs-CZ" sz="3400" dirty="0" smtClean="0"/>
              <a:t>literatuře, u nás se většinou upřednostňuje název </a:t>
            </a:r>
            <a:r>
              <a:rPr lang="pl-PL" sz="3400" b="1" dirty="0" smtClean="0"/>
              <a:t>RTG záření</a:t>
            </a:r>
            <a:r>
              <a:rPr lang="pl-PL" sz="3400" dirty="0" smtClean="0"/>
              <a:t>.</a:t>
            </a:r>
          </a:p>
          <a:p>
            <a:pPr>
              <a:lnSpc>
                <a:spcPct val="120000"/>
              </a:lnSpc>
            </a:pPr>
            <a:r>
              <a:rPr lang="cs-CZ" sz="3400" dirty="0"/>
              <a:t>Během dvou měsíců publikoval pečlivý popis výsledků svého výzkumu. </a:t>
            </a:r>
            <a:r>
              <a:rPr lang="cs-CZ" sz="3400" b="1" dirty="0"/>
              <a:t>28.12.1895 napsal předběžnou zprávu „O novém druhu paprsků“. </a:t>
            </a:r>
            <a:r>
              <a:rPr lang="cs-CZ" sz="3400" dirty="0"/>
              <a:t>Poslal ji do žurnálu </a:t>
            </a:r>
            <a:r>
              <a:rPr lang="cs-CZ" sz="3400" dirty="0" err="1"/>
              <a:t>Würzburgské</a:t>
            </a:r>
            <a:r>
              <a:rPr lang="cs-CZ" sz="3400" dirty="0"/>
              <a:t> lékařské společnosti</a:t>
            </a:r>
            <a:r>
              <a:rPr lang="cs-CZ" sz="3400" dirty="0" smtClean="0"/>
              <a:t>.</a:t>
            </a:r>
          </a:p>
          <a:p>
            <a:pPr>
              <a:lnSpc>
                <a:spcPct val="120000"/>
              </a:lnSpc>
            </a:pPr>
            <a:r>
              <a:rPr lang="cs-CZ" sz="3400" dirty="0" smtClean="0"/>
              <a:t>Objev </a:t>
            </a:r>
            <a:r>
              <a:rPr lang="cs-CZ" sz="3400" dirty="0"/>
              <a:t>byl natolik překvapivý, že ho </a:t>
            </a:r>
            <a:r>
              <a:rPr lang="cs-CZ" sz="3400" dirty="0" smtClean="0"/>
              <a:t>nejprve </a:t>
            </a:r>
            <a:r>
              <a:rPr lang="cs-CZ" sz="3400" dirty="0"/>
              <a:t>odmítali i slovutní vědci (např. Kelvin). Překvapen byl i sám Roentgen, který proto pronesl </a:t>
            </a:r>
            <a:r>
              <a:rPr lang="cs-CZ" sz="3400" b="1" dirty="0"/>
              <a:t>„I </a:t>
            </a:r>
            <a:r>
              <a:rPr lang="cs-CZ" sz="3400" b="1" dirty="0" err="1"/>
              <a:t>did</a:t>
            </a:r>
            <a:r>
              <a:rPr lang="cs-CZ" sz="3400" b="1" dirty="0"/>
              <a:t> not </a:t>
            </a:r>
            <a:r>
              <a:rPr lang="cs-CZ" sz="3400" b="1" dirty="0" err="1"/>
              <a:t>think</a:t>
            </a:r>
            <a:r>
              <a:rPr lang="cs-CZ" sz="3400" b="1" dirty="0"/>
              <a:t>, I </a:t>
            </a:r>
            <a:r>
              <a:rPr lang="cs-CZ" sz="3400" b="1" dirty="0" err="1"/>
              <a:t>investigated</a:t>
            </a:r>
            <a:r>
              <a:rPr lang="cs-CZ" sz="3400" b="1" dirty="0"/>
              <a:t>“ </a:t>
            </a:r>
            <a:r>
              <a:rPr lang="cs-CZ" sz="3400" dirty="0"/>
              <a:t>(tedy něco ve smyslu „Nevymyslel jsem to, ale objevil)</a:t>
            </a:r>
          </a:p>
          <a:p>
            <a:pPr>
              <a:lnSpc>
                <a:spcPct val="120000"/>
              </a:lnSpc>
            </a:pPr>
            <a:r>
              <a:rPr lang="cs-CZ" sz="3400" dirty="0" smtClean="0"/>
              <a:t>Ve skutečnosti k objevu rentgenového záření přispělo mnoho </a:t>
            </a:r>
            <a:r>
              <a:rPr lang="cs-CZ" sz="3400" dirty="0"/>
              <a:t>významných vědců jako Ivan </a:t>
            </a:r>
            <a:r>
              <a:rPr lang="cs-CZ" sz="3400" dirty="0" err="1"/>
              <a:t>Pului</a:t>
            </a:r>
            <a:r>
              <a:rPr lang="cs-CZ" sz="3400" dirty="0"/>
              <a:t>, sir William </a:t>
            </a:r>
            <a:r>
              <a:rPr lang="cs-CZ" sz="3400" dirty="0" err="1"/>
              <a:t>Crookes</a:t>
            </a:r>
            <a:r>
              <a:rPr lang="cs-CZ" sz="3400" dirty="0"/>
              <a:t>, Johann Wilhelm </a:t>
            </a:r>
            <a:r>
              <a:rPr lang="cs-CZ" sz="3400" dirty="0" err="1"/>
              <a:t>Hittorf</a:t>
            </a:r>
            <a:r>
              <a:rPr lang="cs-CZ" sz="3400" dirty="0"/>
              <a:t>, Eugene </a:t>
            </a:r>
            <a:r>
              <a:rPr lang="cs-CZ" sz="3400" dirty="0" err="1"/>
              <a:t>Goldstein</a:t>
            </a:r>
            <a:r>
              <a:rPr lang="cs-CZ" sz="3400" dirty="0"/>
              <a:t>, Heinrich Hertz, Philipp </a:t>
            </a:r>
            <a:r>
              <a:rPr lang="cs-CZ" sz="3400" dirty="0" err="1"/>
              <a:t>Lenard</a:t>
            </a:r>
            <a:r>
              <a:rPr lang="cs-CZ" sz="3400" dirty="0"/>
              <a:t>, Hermann von </a:t>
            </a:r>
            <a:r>
              <a:rPr lang="cs-CZ" sz="3400" dirty="0" err="1"/>
              <a:t>Helmholtz</a:t>
            </a:r>
            <a:r>
              <a:rPr lang="cs-CZ" sz="3400" dirty="0"/>
              <a:t>, Nikola Tesla, Thomas Alva Edison, Charles </a:t>
            </a:r>
            <a:r>
              <a:rPr lang="cs-CZ" sz="3400" dirty="0" err="1"/>
              <a:t>Glover</a:t>
            </a:r>
            <a:r>
              <a:rPr lang="cs-CZ" sz="3400" dirty="0"/>
              <a:t> </a:t>
            </a:r>
            <a:r>
              <a:rPr lang="cs-CZ" sz="3400" dirty="0" err="1"/>
              <a:t>Barkla</a:t>
            </a:r>
            <a:r>
              <a:rPr lang="cs-CZ" sz="3400" dirty="0"/>
              <a:t> a Wilhelm </a:t>
            </a:r>
            <a:r>
              <a:rPr lang="cs-CZ" sz="3400" dirty="0" err="1"/>
              <a:t>Conrad</a:t>
            </a:r>
            <a:r>
              <a:rPr lang="cs-CZ" sz="3400" dirty="0"/>
              <a:t> </a:t>
            </a:r>
            <a:r>
              <a:rPr lang="cs-CZ" sz="3400" dirty="0" err="1"/>
              <a:t>Röntgen</a:t>
            </a:r>
            <a:r>
              <a:rPr lang="cs-CZ" sz="3400" dirty="0" smtClean="0"/>
              <a:t>.</a:t>
            </a:r>
          </a:p>
          <a:p>
            <a:pPr>
              <a:lnSpc>
                <a:spcPct val="120000"/>
              </a:lnSpc>
            </a:pPr>
            <a:endParaRPr lang="cs-CZ" dirty="0"/>
          </a:p>
        </p:txBody>
      </p:sp>
    </p:spTree>
    <p:extLst>
      <p:ext uri="{BB962C8B-B14F-4D97-AF65-F5344CB8AC3E}">
        <p14:creationId xmlns:p14="http://schemas.microsoft.com/office/powerpoint/2010/main" val="2763475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42912" y="460376"/>
            <a:ext cx="8258175" cy="1325563"/>
          </a:xfrm>
        </p:spPr>
        <p:txBody>
          <a:bodyPr>
            <a:normAutofit fontScale="90000"/>
          </a:bodyPr>
          <a:lstStyle/>
          <a:p>
            <a:r>
              <a:rPr lang="cs-CZ" dirty="0" smtClean="0"/>
              <a:t>Zasedání </a:t>
            </a:r>
            <a:r>
              <a:rPr lang="cs-CZ" dirty="0"/>
              <a:t>společnosti lékařů a </a:t>
            </a:r>
            <a:r>
              <a:rPr lang="cs-CZ" dirty="0" smtClean="0"/>
              <a:t>přírodovědců </a:t>
            </a:r>
            <a:r>
              <a:rPr lang="cs-CZ" dirty="0" smtClean="0">
                <a:sym typeface="Wingdings" panose="05000000000000000000" pitchFamily="2" charset="2"/>
              </a:rPr>
              <a:t> RENTGENOVY paprsky</a:t>
            </a:r>
            <a:endParaRPr lang="cs-CZ" dirty="0"/>
          </a:p>
        </p:txBody>
      </p:sp>
      <p:sp>
        <p:nvSpPr>
          <p:cNvPr id="3" name="Zástupný symbol pro obsah 2"/>
          <p:cNvSpPr>
            <a:spLocks noGrp="1"/>
          </p:cNvSpPr>
          <p:nvPr>
            <p:ph idx="1"/>
          </p:nvPr>
        </p:nvSpPr>
        <p:spPr>
          <a:xfrm>
            <a:off x="514349" y="1983444"/>
            <a:ext cx="4981576" cy="4351338"/>
          </a:xfrm>
        </p:spPr>
        <p:txBody>
          <a:bodyPr>
            <a:normAutofit fontScale="85000" lnSpcReduction="10000"/>
          </a:bodyPr>
          <a:lstStyle/>
          <a:p>
            <a:r>
              <a:rPr lang="cs-CZ" dirty="0" smtClean="0"/>
              <a:t>Již v lednu příštího </a:t>
            </a:r>
            <a:r>
              <a:rPr lang="cs-CZ" dirty="0"/>
              <a:t>roku </a:t>
            </a:r>
            <a:r>
              <a:rPr lang="cs-CZ" dirty="0" smtClean="0"/>
              <a:t>(23.1.1896) byl </a:t>
            </a:r>
            <a:r>
              <a:rPr lang="cs-CZ" dirty="0"/>
              <a:t>Roentgen pozván na zasedání společnosti lékařů a přírodovědců, kde zhotovil fotografický snímek ruky tehdy významného anatoma </a:t>
            </a:r>
            <a:r>
              <a:rPr lang="cs-CZ" dirty="0" smtClean="0"/>
              <a:t>Rudolfa Alberta </a:t>
            </a:r>
            <a:r>
              <a:rPr lang="cs-CZ" i="1" dirty="0"/>
              <a:t>von </a:t>
            </a:r>
            <a:r>
              <a:rPr lang="cs-CZ" i="1" dirty="0" err="1" smtClean="0"/>
              <a:t>Köllikera</a:t>
            </a:r>
            <a:r>
              <a:rPr lang="cs-CZ" dirty="0" smtClean="0"/>
              <a:t>. </a:t>
            </a:r>
          </a:p>
          <a:p>
            <a:r>
              <a:rPr lang="cs-CZ" dirty="0" smtClean="0"/>
              <a:t>Ten </a:t>
            </a:r>
            <a:r>
              <a:rPr lang="cs-CZ" dirty="0"/>
              <a:t>potom navrhl</a:t>
            </a:r>
            <a:r>
              <a:rPr lang="cs-CZ" dirty="0" smtClean="0"/>
              <a:t>, nadšen tím co viděl a za mohutné podpory publika, </a:t>
            </a:r>
            <a:r>
              <a:rPr lang="cs-CZ" b="1" dirty="0"/>
              <a:t>aby se paprsky X nazvali rentgenovými</a:t>
            </a:r>
            <a:r>
              <a:rPr lang="cs-CZ" dirty="0"/>
              <a:t>. Návrh byl přijat s velkým nadšením. Paprsky rychle nabyly obrovského významu ve vědeckém výzkumu, technice i lékařství.</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0237" y="1817414"/>
            <a:ext cx="2990850" cy="4683399"/>
          </a:xfrm>
          <a:prstGeom prst="rect">
            <a:avLst/>
          </a:prstGeom>
        </p:spPr>
      </p:pic>
    </p:spTree>
    <p:extLst>
      <p:ext uri="{BB962C8B-B14F-4D97-AF65-F5344CB8AC3E}">
        <p14:creationId xmlns:p14="http://schemas.microsoft.com/office/powerpoint/2010/main" val="19567636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995" y="250571"/>
            <a:ext cx="7216560" cy="4559554"/>
          </a:xfrm>
          <a:prstGeom prst="rect">
            <a:avLst/>
          </a:prstGeom>
        </p:spPr>
      </p:pic>
      <p:sp>
        <p:nvSpPr>
          <p:cNvPr id="3" name="Obdélník 2"/>
          <p:cNvSpPr/>
          <p:nvPr/>
        </p:nvSpPr>
        <p:spPr>
          <a:xfrm>
            <a:off x="774445" y="5026235"/>
            <a:ext cx="1930655" cy="1477328"/>
          </a:xfrm>
          <a:prstGeom prst="rect">
            <a:avLst/>
          </a:prstGeom>
        </p:spPr>
        <p:txBody>
          <a:bodyPr wrap="square">
            <a:spAutoFit/>
          </a:bodyPr>
          <a:lstStyle/>
          <a:p>
            <a:r>
              <a:rPr lang="en-US" dirty="0" smtClean="0"/>
              <a:t>Experimenter in 1890s </a:t>
            </a:r>
            <a:r>
              <a:rPr lang="en-US" i="1" dirty="0" smtClean="0"/>
              <a:t>(top right)</a:t>
            </a:r>
            <a:r>
              <a:rPr lang="en-US" dirty="0" smtClean="0"/>
              <a:t> examining his hand with fluoroscope. </a:t>
            </a:r>
            <a:endParaRPr lang="cs-CZ" dirty="0"/>
          </a:p>
        </p:txBody>
      </p:sp>
      <p:sp>
        <p:nvSpPr>
          <p:cNvPr id="4" name="Obdélník 3"/>
          <p:cNvSpPr/>
          <p:nvPr/>
        </p:nvSpPr>
        <p:spPr>
          <a:xfrm>
            <a:off x="2905125" y="4887736"/>
            <a:ext cx="5937718" cy="1754326"/>
          </a:xfrm>
          <a:prstGeom prst="rect">
            <a:avLst/>
          </a:prstGeom>
        </p:spPr>
        <p:txBody>
          <a:bodyPr wrap="square">
            <a:spAutoFit/>
          </a:bodyPr>
          <a:lstStyle/>
          <a:p>
            <a:pPr algn="just"/>
            <a:r>
              <a:rPr lang="en-US" dirty="0" smtClean="0"/>
              <a:t>Taking an X-ray image with early </a:t>
            </a:r>
            <a:r>
              <a:rPr lang="en-US" dirty="0" smtClean="0">
                <a:hlinkClick r:id="rId3" tooltip="Crookes tube"/>
              </a:rPr>
              <a:t>Crookes tube</a:t>
            </a:r>
            <a:r>
              <a:rPr lang="en-US" dirty="0" smtClean="0"/>
              <a:t> apparatus, late 1800s. The Crookes tube is visible in center. The standing man is viewing his hand with a </a:t>
            </a:r>
            <a:r>
              <a:rPr lang="en-US" dirty="0" smtClean="0">
                <a:hlinkClick r:id="rId4" tooltip="Fluoroscope"/>
              </a:rPr>
              <a:t>fluoroscope</a:t>
            </a:r>
            <a:r>
              <a:rPr lang="en-US" dirty="0" smtClean="0"/>
              <a:t> screen. The seated man is taking a </a:t>
            </a:r>
            <a:r>
              <a:rPr lang="en-US" dirty="0" smtClean="0">
                <a:hlinkClick r:id="rId5" tooltip="Radiograph"/>
              </a:rPr>
              <a:t>radiograph</a:t>
            </a:r>
            <a:r>
              <a:rPr lang="en-US" dirty="0" smtClean="0"/>
              <a:t> of his hand by placing it on a </a:t>
            </a:r>
            <a:r>
              <a:rPr lang="en-US" dirty="0" smtClean="0">
                <a:hlinkClick r:id="rId6" tooltip="Photographic plate"/>
              </a:rPr>
              <a:t>photographic plate</a:t>
            </a:r>
            <a:r>
              <a:rPr lang="en-US" dirty="0" smtClean="0"/>
              <a:t>. No precautions against radiation exposure are taken; its hazards were not known at the time.</a:t>
            </a:r>
            <a:endParaRPr lang="cs-CZ" dirty="0"/>
          </a:p>
        </p:txBody>
      </p:sp>
    </p:spTree>
    <p:extLst>
      <p:ext uri="{BB962C8B-B14F-4D97-AF65-F5344CB8AC3E}">
        <p14:creationId xmlns:p14="http://schemas.microsoft.com/office/powerpoint/2010/main" val="363532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10583" y="1692154"/>
            <a:ext cx="4922568" cy="3516121"/>
          </a:xfrm>
        </p:spPr>
      </p:pic>
      <p:sp>
        <p:nvSpPr>
          <p:cNvPr id="4" name="Obdélník 3"/>
          <p:cNvSpPr/>
          <p:nvPr/>
        </p:nvSpPr>
        <p:spPr>
          <a:xfrm>
            <a:off x="4361151" y="5583536"/>
            <a:ext cx="4572000" cy="923330"/>
          </a:xfrm>
          <a:prstGeom prst="rect">
            <a:avLst/>
          </a:prstGeom>
        </p:spPr>
        <p:txBody>
          <a:bodyPr>
            <a:spAutoFit/>
          </a:bodyPr>
          <a:lstStyle/>
          <a:p>
            <a:r>
              <a:rPr lang="en-US" dirty="0"/>
              <a:t>A historic photograph of Roentgen's wife's hand (left) contrasted with a present-day X-ray photograph (right) (source Internet) </a:t>
            </a:r>
            <a:endParaRPr lang="cs-CZ" dirty="0"/>
          </a:p>
        </p:txBody>
      </p:sp>
      <p:sp>
        <p:nvSpPr>
          <p:cNvPr id="12" name="Nadpis 1"/>
          <p:cNvSpPr>
            <a:spLocks noGrp="1"/>
          </p:cNvSpPr>
          <p:nvPr>
            <p:ph type="title"/>
          </p:nvPr>
        </p:nvSpPr>
        <p:spPr>
          <a:xfrm>
            <a:off x="4150304" y="264183"/>
            <a:ext cx="4993695" cy="1325563"/>
          </a:xfrm>
        </p:spPr>
        <p:txBody>
          <a:bodyPr/>
          <a:lstStyle/>
          <a:p>
            <a:pPr algn="ctr"/>
            <a:r>
              <a:rPr lang="cs-CZ" b="1" dirty="0" smtClean="0"/>
              <a:t>RDG včera a dnes</a:t>
            </a:r>
            <a:endParaRPr lang="cs-CZ" b="1" dirty="0"/>
          </a:p>
        </p:txBody>
      </p:sp>
      <p:pic>
        <p:nvPicPr>
          <p:cNvPr id="6" name="Obrázek 5"/>
          <p:cNvPicPr>
            <a:picLocks noChangeAspect="1"/>
          </p:cNvPicPr>
          <p:nvPr/>
        </p:nvPicPr>
        <p:blipFill rotWithShape="1">
          <a:blip r:embed="rId3"/>
          <a:srcRect l="12107" t="5005" r="13648" b="5098"/>
          <a:stretch/>
        </p:blipFill>
        <p:spPr>
          <a:xfrm rot="16200000">
            <a:off x="-799341" y="1754650"/>
            <a:ext cx="5653738" cy="3850695"/>
          </a:xfrm>
          <a:prstGeom prst="rect">
            <a:avLst/>
          </a:prstGeom>
        </p:spPr>
      </p:pic>
    </p:spTree>
    <p:extLst>
      <p:ext uri="{BB962C8B-B14F-4D97-AF65-F5344CB8AC3E}">
        <p14:creationId xmlns:p14="http://schemas.microsoft.com/office/powerpoint/2010/main" val="19500668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4" name="AutoShape 6" descr="http://euroradio.fm/sites/default/files/legacy_articles/old_inline/in_report/public/field/image/2012/03/101911/8812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268296" name="AutoShape 8" descr="http://euroradio.fm/sites/default/files/legacy_articles/old_inline/in_report/public/field/image/2012/03/101911/8812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10" name="TextovéPole 9"/>
          <p:cNvSpPr txBox="1"/>
          <p:nvPr/>
        </p:nvSpPr>
        <p:spPr>
          <a:xfrm>
            <a:off x="759072" y="5735142"/>
            <a:ext cx="2573846" cy="646331"/>
          </a:xfrm>
          <a:prstGeom prst="rect">
            <a:avLst/>
          </a:prstGeom>
          <a:noFill/>
        </p:spPr>
        <p:txBody>
          <a:bodyPr wrap="none" rtlCol="0">
            <a:spAutoFit/>
          </a:bodyPr>
          <a:lstStyle/>
          <a:p>
            <a:r>
              <a:rPr lang="cs-CZ" b="1" dirty="0" err="1" smtClean="0"/>
              <a:t>Wilhelm</a:t>
            </a:r>
            <a:r>
              <a:rPr lang="cs-CZ" b="1" dirty="0" smtClean="0"/>
              <a:t> </a:t>
            </a:r>
            <a:r>
              <a:rPr lang="cs-CZ" b="1" dirty="0" err="1" smtClean="0"/>
              <a:t>Conrad</a:t>
            </a:r>
            <a:r>
              <a:rPr lang="cs-CZ" b="1" dirty="0" smtClean="0"/>
              <a:t> </a:t>
            </a:r>
            <a:r>
              <a:rPr lang="cs-CZ" b="1" dirty="0" err="1" smtClean="0"/>
              <a:t>Röntgen</a:t>
            </a:r>
            <a:endParaRPr lang="cs-CZ" b="1" dirty="0" smtClean="0"/>
          </a:p>
          <a:p>
            <a:r>
              <a:rPr lang="cs-CZ" b="1" dirty="0" smtClean="0"/>
              <a:t>8. listopadu 1895</a:t>
            </a:r>
            <a:endParaRPr lang="cs-CZ" dirty="0"/>
          </a:p>
        </p:txBody>
      </p:sp>
      <p:pic>
        <p:nvPicPr>
          <p:cNvPr id="268300" name="Picture 12" descr="http://vesmir.cz/wp-content/uploads/2016/05/wilhelmrontgen.jpg"/>
          <p:cNvPicPr>
            <a:picLocks noChangeAspect="1" noChangeArrowheads="1"/>
          </p:cNvPicPr>
          <p:nvPr/>
        </p:nvPicPr>
        <p:blipFill>
          <a:blip r:embed="rId2" cstate="print"/>
          <a:srcRect/>
          <a:stretch>
            <a:fillRect/>
          </a:stretch>
        </p:blipFill>
        <p:spPr bwMode="auto">
          <a:xfrm>
            <a:off x="759072" y="1888714"/>
            <a:ext cx="2678834" cy="3788637"/>
          </a:xfrm>
          <a:prstGeom prst="rect">
            <a:avLst/>
          </a:prstGeom>
          <a:noFill/>
        </p:spPr>
      </p:pic>
      <p:pic>
        <p:nvPicPr>
          <p:cNvPr id="268306" name="Picture 18" descr="http://labguide.cz/wp-content/uploads/2015/01/ELEKTROMAGNETICK%C3%89-SPEKTRUM.jpg"/>
          <p:cNvPicPr>
            <a:picLocks noChangeAspect="1" noChangeArrowheads="1"/>
          </p:cNvPicPr>
          <p:nvPr/>
        </p:nvPicPr>
        <p:blipFill rotWithShape="1">
          <a:blip r:embed="rId3" cstate="print"/>
          <a:srcRect b="14610"/>
          <a:stretch/>
        </p:blipFill>
        <p:spPr bwMode="auto">
          <a:xfrm>
            <a:off x="3652837" y="1680685"/>
            <a:ext cx="4862513" cy="1549404"/>
          </a:xfrm>
          <a:prstGeom prst="rect">
            <a:avLst/>
          </a:prstGeom>
          <a:noFill/>
        </p:spPr>
      </p:pic>
      <p:sp>
        <p:nvSpPr>
          <p:cNvPr id="3" name="Nadpis 2"/>
          <p:cNvSpPr>
            <a:spLocks noGrp="1"/>
          </p:cNvSpPr>
          <p:nvPr>
            <p:ph type="title"/>
          </p:nvPr>
        </p:nvSpPr>
        <p:spPr>
          <a:xfrm>
            <a:off x="460375" y="365126"/>
            <a:ext cx="8054975" cy="1363060"/>
          </a:xfrm>
        </p:spPr>
        <p:txBody>
          <a:bodyPr>
            <a:normAutofit fontScale="90000"/>
          </a:bodyPr>
          <a:lstStyle/>
          <a:p>
            <a:r>
              <a:rPr lang="cs-CZ" sz="3600" dirty="0"/>
              <a:t>Roentgen obdržel za </a:t>
            </a:r>
            <a:r>
              <a:rPr lang="cs-CZ" sz="3600" dirty="0" smtClean="0"/>
              <a:t>objev </a:t>
            </a:r>
            <a:r>
              <a:rPr lang="cs-CZ" sz="3600" dirty="0" err="1" smtClean="0"/>
              <a:t>parsků</a:t>
            </a:r>
            <a:r>
              <a:rPr lang="cs-CZ" sz="3600" dirty="0" smtClean="0"/>
              <a:t> X (RTG) v </a:t>
            </a:r>
            <a:r>
              <a:rPr lang="cs-CZ" sz="3600" dirty="0"/>
              <a:t>roce 1901 </a:t>
            </a:r>
            <a:r>
              <a:rPr lang="cs-CZ" sz="3600" dirty="0" smtClean="0"/>
              <a:t>vůbec první </a:t>
            </a:r>
            <a:r>
              <a:rPr lang="cs-CZ" sz="3600" b="1" dirty="0" smtClean="0"/>
              <a:t>Nobelovu </a:t>
            </a:r>
            <a:r>
              <a:rPr lang="cs-CZ" sz="3600" b="1" dirty="0" smtClean="0"/>
              <a:t>cenu</a:t>
            </a:r>
            <a:r>
              <a:rPr lang="cs-CZ" sz="3600" dirty="0" smtClean="0"/>
              <a:t> za fyziku</a:t>
            </a:r>
            <a:endParaRPr lang="cs-CZ" sz="3600" dirty="0"/>
          </a:p>
        </p:txBody>
      </p:sp>
      <p:pic>
        <p:nvPicPr>
          <p:cNvPr id="16" name="Obrázek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1607" y="3275870"/>
            <a:ext cx="3378530" cy="3378530"/>
          </a:xfrm>
          <a:prstGeom prst="rect">
            <a:avLst/>
          </a:prstGeom>
        </p:spPr>
      </p:pic>
      <p:cxnSp>
        <p:nvCxnSpPr>
          <p:cNvPr id="13" name="Přímá spojnice se šipkou 12"/>
          <p:cNvCxnSpPr/>
          <p:nvPr/>
        </p:nvCxnSpPr>
        <p:spPr>
          <a:xfrm flipV="1">
            <a:off x="5087459" y="2455388"/>
            <a:ext cx="0" cy="113096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03947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a:xfrm>
            <a:off x="0" y="190145"/>
            <a:ext cx="9144000" cy="669392"/>
          </a:xfrm>
        </p:spPr>
        <p:txBody>
          <a:bodyPr>
            <a:normAutofit/>
          </a:bodyPr>
          <a:lstStyle/>
          <a:p>
            <a:r>
              <a:rPr lang="cs-CZ" sz="4000" b="1" dirty="0" smtClean="0">
                <a:solidFill>
                  <a:schemeClr val="accent2">
                    <a:lumMod val="60000"/>
                    <a:lumOff val="40000"/>
                  </a:schemeClr>
                </a:solidFill>
              </a:rPr>
              <a:t>Nové výzvy + nové metody = RENESANCE</a:t>
            </a:r>
            <a:endParaRPr lang="en-US" sz="4000" b="1" dirty="0">
              <a:solidFill>
                <a:schemeClr val="accent2">
                  <a:lumMod val="60000"/>
                  <a:lumOff val="40000"/>
                </a:schemeClr>
              </a:solidFill>
            </a:endParaRPr>
          </a:p>
        </p:txBody>
      </p:sp>
      <p:pic>
        <p:nvPicPr>
          <p:cNvPr id="10" name="Picture 2" descr="http://www.spaceflight.nasa.gov/gallery/images/mars/marsactivities/lores/s99_0419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6295" y="944122"/>
            <a:ext cx="3563233" cy="193496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1" name="Picture 4" descr="https://truthernews.files.wordpress.com/2014/11/isis-nuclear-iraq-620x43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6916" y="2587283"/>
            <a:ext cx="3559870" cy="249765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2" name="Picture 6" descr="https://encrypted-tbn1.gstatic.com/images?q=tbn:ANd9GcQUZtgIsDTX0JVzuYet1Ai3eaMx6hC1Di32gqHrU87dJvBBdBiwf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6786" y="2636745"/>
            <a:ext cx="2868973" cy="244819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3" name="Picture 8" descr="http://nuclear-knowledge.com/wsimages/10_terrorism_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96786" y="944121"/>
            <a:ext cx="2878411" cy="193496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8" name="Nadpis 1"/>
          <p:cNvSpPr txBox="1">
            <a:spLocks/>
          </p:cNvSpPr>
          <p:nvPr/>
        </p:nvSpPr>
        <p:spPr>
          <a:xfrm>
            <a:off x="4162" y="5212952"/>
            <a:ext cx="9144000" cy="1425592"/>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cs-CZ" sz="4000" b="1" dirty="0" smtClean="0">
                <a:solidFill>
                  <a:schemeClr val="accent2">
                    <a:lumMod val="60000"/>
                    <a:lumOff val="40000"/>
                  </a:schemeClr>
                </a:solidFill>
              </a:rPr>
              <a:t>IZ: neskutečně užitečné i velmi nebezpečné, přičemž ho nemůžeme vnímat našimi smysly – málokterý fenomén proto ve společnosti vyvolává tak rozporuplné emoce, jako právě IZ</a:t>
            </a:r>
            <a:endParaRPr lang="en-US" sz="4000" b="1" dirty="0">
              <a:solidFill>
                <a:schemeClr val="accent2">
                  <a:lumMod val="60000"/>
                  <a:lumOff val="40000"/>
                </a:schemeClr>
              </a:solidFill>
            </a:endParaRPr>
          </a:p>
        </p:txBody>
      </p:sp>
    </p:spTree>
    <p:extLst>
      <p:ext uri="{BB962C8B-B14F-4D97-AF65-F5344CB8AC3E}">
        <p14:creationId xmlns:p14="http://schemas.microsoft.com/office/powerpoint/2010/main" val="39022939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713232" y="423964"/>
            <a:ext cx="4572000" cy="1200329"/>
          </a:xfrm>
          <a:prstGeom prst="rect">
            <a:avLst/>
          </a:prstGeom>
        </p:spPr>
        <p:txBody>
          <a:bodyPr>
            <a:spAutoFit/>
          </a:bodyPr>
          <a:lstStyle/>
          <a:p>
            <a:r>
              <a:rPr lang="en-US" dirty="0" smtClean="0"/>
              <a:t>first Nobel Prize in Physics in 1901. His was the first of more than 20 Nobel Prizes awarded for research related to radioactivity in the 20th century.</a:t>
            </a:r>
            <a:endParaRPr lang="cs-CZ" dirty="0"/>
          </a:p>
        </p:txBody>
      </p:sp>
      <p:pic>
        <p:nvPicPr>
          <p:cNvPr id="3" name="Obráze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5066" y="319368"/>
            <a:ext cx="3495675" cy="1304925"/>
          </a:xfrm>
          <a:prstGeom prst="rect">
            <a:avLst/>
          </a:prstGeom>
        </p:spPr>
      </p:pic>
      <p:pic>
        <p:nvPicPr>
          <p:cNvPr id="4" name="Obráze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4501"/>
            <a:ext cx="9144000" cy="5143500"/>
          </a:xfrm>
          <a:prstGeom prst="rect">
            <a:avLst/>
          </a:prstGeom>
        </p:spPr>
      </p:pic>
    </p:spTree>
    <p:extLst>
      <p:ext uri="{BB962C8B-B14F-4D97-AF65-F5344CB8AC3E}">
        <p14:creationId xmlns:p14="http://schemas.microsoft.com/office/powerpoint/2010/main" val="3792546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3975" y="1077218"/>
            <a:ext cx="6534150" cy="4900613"/>
          </a:xfrm>
          <a:prstGeom prst="rect">
            <a:avLst/>
          </a:prstGeom>
        </p:spPr>
      </p:pic>
      <p:sp>
        <p:nvSpPr>
          <p:cNvPr id="3" name="Obdélník 2"/>
          <p:cNvSpPr/>
          <p:nvPr/>
        </p:nvSpPr>
        <p:spPr>
          <a:xfrm>
            <a:off x="314324" y="5977831"/>
            <a:ext cx="8905875" cy="923330"/>
          </a:xfrm>
          <a:prstGeom prst="rect">
            <a:avLst/>
          </a:prstGeom>
        </p:spPr>
        <p:txBody>
          <a:bodyPr wrap="square">
            <a:spAutoFit/>
          </a:bodyPr>
          <a:lstStyle/>
          <a:p>
            <a:r>
              <a:rPr lang="en-US" dirty="0"/>
              <a:t>A technician takes an X-ray fluoroscope of a female patient. Fluoroscope exams delivered much more radiation exposures than modern X-rays. (National Cancer Institute, public domain)</a:t>
            </a:r>
            <a:endParaRPr lang="cs-CZ" dirty="0"/>
          </a:p>
        </p:txBody>
      </p:sp>
      <p:sp>
        <p:nvSpPr>
          <p:cNvPr id="4" name="Obdélník 3"/>
          <p:cNvSpPr/>
          <p:nvPr/>
        </p:nvSpPr>
        <p:spPr>
          <a:xfrm>
            <a:off x="238125" y="0"/>
            <a:ext cx="8705850" cy="1077218"/>
          </a:xfrm>
          <a:prstGeom prst="rect">
            <a:avLst/>
          </a:prstGeom>
        </p:spPr>
        <p:txBody>
          <a:bodyPr wrap="square">
            <a:spAutoFit/>
          </a:bodyPr>
          <a:lstStyle/>
          <a:p>
            <a:pPr algn="ctr"/>
            <a:r>
              <a:rPr lang="en-US" sz="3200" b="1" dirty="0"/>
              <a:t>Just Months After Its Discovery, the X-Ray Was in Use in War</a:t>
            </a:r>
          </a:p>
        </p:txBody>
      </p:sp>
    </p:spTree>
    <p:extLst>
      <p:ext uri="{BB962C8B-B14F-4D97-AF65-F5344CB8AC3E}">
        <p14:creationId xmlns:p14="http://schemas.microsoft.com/office/powerpoint/2010/main" val="2410968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971925" y="2940457"/>
            <a:ext cx="4572000" cy="1815882"/>
          </a:xfrm>
          <a:prstGeom prst="rect">
            <a:avLst/>
          </a:prstGeom>
        </p:spPr>
        <p:txBody>
          <a:bodyPr>
            <a:spAutoFit/>
          </a:bodyPr>
          <a:lstStyle/>
          <a:p>
            <a:r>
              <a:rPr lang="cs-CZ" sz="2800" dirty="0" smtClean="0"/>
              <a:t>To není Faustova jizba a duše zde nevchází v prokletí,</a:t>
            </a:r>
            <a:br>
              <a:rPr lang="cs-CZ" sz="2800" dirty="0" smtClean="0"/>
            </a:br>
            <a:r>
              <a:rPr lang="cs-CZ" sz="2800" dirty="0" smtClean="0"/>
              <a:t>to je Roentgenův přístroj s magickou krásou XX. století</a:t>
            </a:r>
            <a:endParaRPr lang="cs-CZ" sz="2800" dirty="0"/>
          </a:p>
        </p:txBody>
      </p:sp>
      <p:sp>
        <p:nvSpPr>
          <p:cNvPr id="3" name="Obdélník 2"/>
          <p:cNvSpPr/>
          <p:nvPr/>
        </p:nvSpPr>
        <p:spPr>
          <a:xfrm>
            <a:off x="3723110" y="1925208"/>
            <a:ext cx="4927311" cy="646331"/>
          </a:xfrm>
          <a:prstGeom prst="rect">
            <a:avLst/>
          </a:prstGeom>
        </p:spPr>
        <p:txBody>
          <a:bodyPr wrap="none">
            <a:spAutoFit/>
          </a:bodyPr>
          <a:lstStyle/>
          <a:p>
            <a:r>
              <a:rPr lang="cs-CZ" sz="3600" b="1" dirty="0" smtClean="0">
                <a:hlinkClick r:id="rId2"/>
              </a:rPr>
              <a:t>Jiří Wolker</a:t>
            </a:r>
            <a:r>
              <a:rPr lang="cs-CZ" sz="3600" b="1" dirty="0" smtClean="0"/>
              <a:t> : U roentgenu</a:t>
            </a:r>
            <a:endParaRPr lang="cs-CZ" sz="3600" b="1" dirty="0"/>
          </a:p>
        </p:txBody>
      </p:sp>
      <p:sp>
        <p:nvSpPr>
          <p:cNvPr id="4" name="Obdélník 3"/>
          <p:cNvSpPr/>
          <p:nvPr/>
        </p:nvSpPr>
        <p:spPr>
          <a:xfrm>
            <a:off x="3971925" y="5327065"/>
            <a:ext cx="4572000" cy="646331"/>
          </a:xfrm>
          <a:prstGeom prst="rect">
            <a:avLst/>
          </a:prstGeom>
        </p:spPr>
        <p:txBody>
          <a:bodyPr>
            <a:spAutoFit/>
          </a:bodyPr>
          <a:lstStyle/>
          <a:p>
            <a:r>
              <a:rPr lang="cs-CZ" dirty="0" smtClean="0"/>
              <a:t>https://www.psanci.cz/literatura_dilo.php?id=331</a:t>
            </a:r>
            <a:endParaRPr lang="cs-CZ" dirty="0"/>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901" y="2200394"/>
            <a:ext cx="3412205" cy="4543425"/>
          </a:xfrm>
          <a:prstGeom prst="rect">
            <a:avLst/>
          </a:prstGeom>
        </p:spPr>
      </p:pic>
      <p:sp>
        <p:nvSpPr>
          <p:cNvPr id="6" name="Nadpis 1"/>
          <p:cNvSpPr txBox="1">
            <a:spLocks/>
          </p:cNvSpPr>
          <p:nvPr/>
        </p:nvSpPr>
        <p:spPr>
          <a:xfrm>
            <a:off x="0" y="264183"/>
            <a:ext cx="914399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b="1" dirty="0" smtClean="0"/>
              <a:t>Paprsky X v poezii – mystičnost                 a fascinace</a:t>
            </a:r>
            <a:endParaRPr lang="cs-CZ" b="1" dirty="0"/>
          </a:p>
        </p:txBody>
      </p:sp>
    </p:spTree>
    <p:extLst>
      <p:ext uri="{BB962C8B-B14F-4D97-AF65-F5344CB8AC3E}">
        <p14:creationId xmlns:p14="http://schemas.microsoft.com/office/powerpoint/2010/main" val="2851704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85826" y="505899"/>
            <a:ext cx="7886700" cy="798656"/>
          </a:xfrm>
        </p:spPr>
        <p:txBody>
          <a:bodyPr>
            <a:normAutofit fontScale="90000"/>
          </a:bodyPr>
          <a:lstStyle/>
          <a:p>
            <a:r>
              <a:rPr lang="cs-CZ" b="1" dirty="0"/>
              <a:t>Wilhelm </a:t>
            </a:r>
            <a:r>
              <a:rPr lang="cs-CZ" b="1" dirty="0" smtClean="0"/>
              <a:t>Roentgen - zajímavosti </a:t>
            </a:r>
            <a:r>
              <a:rPr lang="cs-CZ" b="1" dirty="0"/>
              <a:t/>
            </a:r>
            <a:br>
              <a:rPr lang="cs-CZ" b="1" dirty="0"/>
            </a:br>
            <a:endParaRPr lang="cs-CZ" dirty="0"/>
          </a:p>
        </p:txBody>
      </p:sp>
      <p:sp>
        <p:nvSpPr>
          <p:cNvPr id="3" name="Zástupný symbol pro obsah 2"/>
          <p:cNvSpPr>
            <a:spLocks noGrp="1"/>
          </p:cNvSpPr>
          <p:nvPr>
            <p:ph idx="1"/>
          </p:nvPr>
        </p:nvSpPr>
        <p:spPr>
          <a:xfrm>
            <a:off x="419100" y="1114425"/>
            <a:ext cx="4433888" cy="5743575"/>
          </a:xfrm>
        </p:spPr>
        <p:txBody>
          <a:bodyPr>
            <a:noAutofit/>
          </a:bodyPr>
          <a:lstStyle/>
          <a:p>
            <a:pPr>
              <a:lnSpc>
                <a:spcPct val="100000"/>
              </a:lnSpc>
            </a:pPr>
            <a:r>
              <a:rPr lang="cs-CZ" sz="1800" dirty="0" smtClean="0"/>
              <a:t>Jako jediný díky své plachosti a skromnosti nepřednesl nobelovskou přednášku</a:t>
            </a:r>
          </a:p>
          <a:p>
            <a:pPr>
              <a:lnSpc>
                <a:spcPct val="100000"/>
              </a:lnSpc>
            </a:pPr>
            <a:r>
              <a:rPr lang="cs-CZ" sz="1800" dirty="0" smtClean="0"/>
              <a:t>objev </a:t>
            </a:r>
            <a:r>
              <a:rPr lang="cs-CZ" sz="1800" dirty="0"/>
              <a:t>nikdy nepatentoval, což umožnilo jeho rychlé rozšíření do praxe. </a:t>
            </a:r>
            <a:r>
              <a:rPr lang="cs-CZ" sz="1800" dirty="0" smtClean="0"/>
              <a:t>Kategoricky </a:t>
            </a:r>
            <a:r>
              <a:rPr lang="cs-CZ" sz="1800" dirty="0"/>
              <a:t>odmítal </a:t>
            </a:r>
            <a:r>
              <a:rPr lang="cs-CZ" sz="1800" dirty="0" smtClean="0"/>
              <a:t>také všechny </a:t>
            </a:r>
            <a:r>
              <a:rPr lang="cs-CZ" sz="1800" dirty="0"/>
              <a:t>firemní nabídky k jeho komerčnímu využití. Zastával názor, že dílo vykonané na univerzitní půdě s pomocí veřejných prostředků by mělo sloužit zdarma úplně všem: proto dobrovolně odevzdal svůj vynález veškerému lidstvu.</a:t>
            </a:r>
          </a:p>
          <a:p>
            <a:pPr>
              <a:lnSpc>
                <a:spcPct val="100000"/>
              </a:lnSpc>
            </a:pPr>
            <a:r>
              <a:rPr lang="cs-CZ" sz="1800" dirty="0" smtClean="0"/>
              <a:t>také odmítl povýšení do šlechtického stavu jakožto pomíjivé)</a:t>
            </a:r>
            <a:endParaRPr lang="cs-CZ" sz="1800" dirty="0" smtClean="0"/>
          </a:p>
          <a:p>
            <a:pPr>
              <a:lnSpc>
                <a:spcPct val="100000"/>
              </a:lnSpc>
            </a:pPr>
            <a:r>
              <a:rPr lang="cs-CZ" sz="1800" dirty="0" smtClean="0"/>
              <a:t>Zemřel </a:t>
            </a:r>
            <a:r>
              <a:rPr lang="cs-CZ" sz="1800" dirty="0" smtClean="0"/>
              <a:t>zcela </a:t>
            </a:r>
            <a:r>
              <a:rPr lang="cs-CZ" sz="1800" dirty="0"/>
              <a:t>bez finančních prostředků</a:t>
            </a:r>
            <a:r>
              <a:rPr lang="cs-CZ" sz="1800" dirty="0" smtClean="0"/>
              <a:t>.</a:t>
            </a:r>
          </a:p>
          <a:p>
            <a:pPr>
              <a:lnSpc>
                <a:spcPct val="100000"/>
              </a:lnSpc>
            </a:pPr>
            <a:r>
              <a:rPr lang="cs-CZ" sz="1800" dirty="0"/>
              <a:t>zemřel v 77 letech </a:t>
            </a:r>
            <a:r>
              <a:rPr lang="cs-CZ" sz="1800" dirty="0" smtClean="0"/>
              <a:t>(v </a:t>
            </a:r>
            <a:r>
              <a:rPr lang="cs-CZ" sz="1800" dirty="0"/>
              <a:t>roce </a:t>
            </a:r>
            <a:r>
              <a:rPr lang="cs-CZ" sz="1800" dirty="0" smtClean="0"/>
              <a:t>1923) </a:t>
            </a:r>
            <a:r>
              <a:rPr lang="cs-CZ" sz="1800" dirty="0"/>
              <a:t>v Mnichově </a:t>
            </a:r>
            <a:r>
              <a:rPr lang="cs-CZ" sz="1800" dirty="0" smtClean="0"/>
              <a:t>na </a:t>
            </a:r>
            <a:r>
              <a:rPr lang="cs-CZ" sz="1800" dirty="0"/>
              <a:t>leukémii v důsledku dlouhodobého ozáření jako chudý a osamělý člověk</a:t>
            </a:r>
            <a:endParaRPr lang="cs-CZ" sz="1800" dirty="0" smtClean="0"/>
          </a:p>
          <a:p>
            <a:pPr>
              <a:lnSpc>
                <a:spcPct val="100000"/>
              </a:lnSpc>
            </a:pPr>
            <a:endParaRPr lang="cs-CZ" sz="1800" dirty="0"/>
          </a:p>
        </p:txBody>
      </p:sp>
      <p:pic>
        <p:nvPicPr>
          <p:cNvPr id="8" name="Obráze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2988" y="1200150"/>
            <a:ext cx="3971925" cy="5295900"/>
          </a:xfrm>
          <a:prstGeom prst="rect">
            <a:avLst/>
          </a:prstGeom>
        </p:spPr>
      </p:pic>
    </p:spTree>
    <p:extLst>
      <p:ext uri="{BB962C8B-B14F-4D97-AF65-F5344CB8AC3E}">
        <p14:creationId xmlns:p14="http://schemas.microsoft.com/office/powerpoint/2010/main" val="25903467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Röntgenův</a:t>
            </a:r>
            <a:r>
              <a:rPr lang="cs-CZ" dirty="0"/>
              <a:t> názor na </a:t>
            </a:r>
            <a:r>
              <a:rPr lang="cs-CZ" dirty="0" smtClean="0"/>
              <a:t>badatelskou </a:t>
            </a:r>
            <a:r>
              <a:rPr lang="cs-CZ" dirty="0"/>
              <a:t>práci:</a:t>
            </a:r>
            <a:endParaRPr lang="cs-CZ" dirty="0"/>
          </a:p>
        </p:txBody>
      </p:sp>
      <p:sp>
        <p:nvSpPr>
          <p:cNvPr id="3" name="Zástupný symbol pro obsah 2"/>
          <p:cNvSpPr>
            <a:spLocks noGrp="1"/>
          </p:cNvSpPr>
          <p:nvPr>
            <p:ph idx="1"/>
          </p:nvPr>
        </p:nvSpPr>
        <p:spPr>
          <a:xfrm>
            <a:off x="628650" y="1825625"/>
            <a:ext cx="4267200" cy="4351338"/>
          </a:xfrm>
        </p:spPr>
        <p:txBody>
          <a:bodyPr>
            <a:normAutofit fontScale="92500" lnSpcReduction="10000"/>
          </a:bodyPr>
          <a:lstStyle/>
          <a:p>
            <a:pPr marL="0" indent="0">
              <a:buNone/>
            </a:pPr>
            <a:r>
              <a:rPr lang="cs-CZ" i="1" dirty="0" smtClean="0"/>
              <a:t>„</a:t>
            </a:r>
            <a:r>
              <a:rPr lang="cs-CZ" i="1" dirty="0">
                <a:solidFill>
                  <a:srgbClr val="C00000"/>
                </a:solidFill>
              </a:rPr>
              <a:t>Experiment je nejmocnější </a:t>
            </a:r>
            <a:r>
              <a:rPr lang="cs-CZ" i="1" dirty="0" smtClean="0">
                <a:solidFill>
                  <a:srgbClr val="C00000"/>
                </a:solidFill>
              </a:rPr>
              <a:t>    a </a:t>
            </a:r>
            <a:r>
              <a:rPr lang="cs-CZ" i="1" dirty="0">
                <a:solidFill>
                  <a:srgbClr val="C00000"/>
                </a:solidFill>
              </a:rPr>
              <a:t>nejspolehlivější pákou, již můžeme na přírodě vynutit její tajemství; musí vždy být nejvyšší instancí při rozhodování otázky, zda lze nějakou hypotézu uznat, nebo zavrhnout</a:t>
            </a:r>
            <a:r>
              <a:rPr lang="cs-CZ" i="1" dirty="0"/>
              <a:t>. Každý jev je třeba co nejpřesněji pozorovat a popsat ve všech jednotlivostech a teprve potom se člověk může odvážit podat nějaké vysvětlení.“</a:t>
            </a:r>
            <a:endParaRPr lang="cs-CZ" dirty="0"/>
          </a:p>
          <a:p>
            <a:endParaRPr lang="cs-CZ" dirty="0"/>
          </a:p>
        </p:txBody>
      </p:sp>
      <p:pic>
        <p:nvPicPr>
          <p:cNvPr id="6" name="Obrázek 5"/>
          <p:cNvPicPr>
            <a:picLocks noChangeAspect="1"/>
          </p:cNvPicPr>
          <p:nvPr/>
        </p:nvPicPr>
        <p:blipFill rotWithShape="1">
          <a:blip r:embed="rId2" cstate="print">
            <a:extLst>
              <a:ext uri="{28A0092B-C50C-407E-A947-70E740481C1C}">
                <a14:useLocalDpi xmlns:a14="http://schemas.microsoft.com/office/drawing/2010/main" val="0"/>
              </a:ext>
            </a:extLst>
          </a:blip>
          <a:srcRect b="6805"/>
          <a:stretch/>
        </p:blipFill>
        <p:spPr>
          <a:xfrm>
            <a:off x="5023538" y="1352550"/>
            <a:ext cx="3923109" cy="4924425"/>
          </a:xfrm>
          <a:prstGeom prst="rect">
            <a:avLst/>
          </a:prstGeom>
        </p:spPr>
      </p:pic>
    </p:spTree>
    <p:extLst>
      <p:ext uri="{BB962C8B-B14F-4D97-AF65-F5344CB8AC3E}">
        <p14:creationId xmlns:p14="http://schemas.microsoft.com/office/powerpoint/2010/main" val="25996609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365126"/>
            <a:ext cx="9144000" cy="679903"/>
          </a:xfrm>
        </p:spPr>
        <p:txBody>
          <a:bodyPr>
            <a:normAutofit fontScale="90000"/>
          </a:bodyPr>
          <a:lstStyle/>
          <a:p>
            <a:pPr algn="ctr"/>
            <a:r>
              <a:rPr lang="cs-CZ" b="1" dirty="0" smtClean="0"/>
              <a:t>Vznik RTG záření, RENTGENKA</a:t>
            </a:r>
            <a:endParaRPr lang="cs-CZ" b="1" dirty="0"/>
          </a:p>
        </p:txBody>
      </p:sp>
      <p:pic>
        <p:nvPicPr>
          <p:cNvPr id="5" name="Obrázek 4"/>
          <p:cNvPicPr>
            <a:picLocks noChangeAspect="1"/>
          </p:cNvPicPr>
          <p:nvPr/>
        </p:nvPicPr>
        <p:blipFill>
          <a:blip r:embed="rId2"/>
          <a:stretch>
            <a:fillRect/>
          </a:stretch>
        </p:blipFill>
        <p:spPr>
          <a:xfrm>
            <a:off x="5238165" y="2847368"/>
            <a:ext cx="3627911" cy="2633417"/>
          </a:xfrm>
          <a:prstGeom prst="rect">
            <a:avLst/>
          </a:prstGeom>
        </p:spPr>
      </p:pic>
      <p:sp>
        <p:nvSpPr>
          <p:cNvPr id="8" name="Obdélník 7"/>
          <p:cNvSpPr/>
          <p:nvPr/>
        </p:nvSpPr>
        <p:spPr>
          <a:xfrm>
            <a:off x="446726" y="5841163"/>
            <a:ext cx="8329138" cy="646331"/>
          </a:xfrm>
          <a:prstGeom prst="rect">
            <a:avLst/>
          </a:prstGeom>
        </p:spPr>
        <p:txBody>
          <a:bodyPr wrap="square">
            <a:spAutoFit/>
          </a:bodyPr>
          <a:lstStyle/>
          <a:p>
            <a:r>
              <a:rPr lang="cs-CZ" dirty="0"/>
              <a:t>Katodové trubice byly vlastně prvními jednoduchými urychlovači elektronů </a:t>
            </a:r>
            <a:r>
              <a:rPr lang="cs-CZ" dirty="0" smtClean="0"/>
              <a:t>a později se z nich vyvinuly </a:t>
            </a:r>
            <a:r>
              <a:rPr lang="cs-CZ" dirty="0" smtClean="0"/>
              <a:t>obrazovky (v jisté formě slouží i dnes jako zdroj e- pro urychlovače)</a:t>
            </a:r>
            <a:endParaRPr lang="cs-CZ" dirty="0"/>
          </a:p>
        </p:txBody>
      </p:sp>
      <p:sp>
        <p:nvSpPr>
          <p:cNvPr id="9" name="TextovéPole 8"/>
          <p:cNvSpPr txBox="1"/>
          <p:nvPr/>
        </p:nvSpPr>
        <p:spPr>
          <a:xfrm>
            <a:off x="344385" y="1132453"/>
            <a:ext cx="8205850" cy="1754326"/>
          </a:xfrm>
          <a:prstGeom prst="rect">
            <a:avLst/>
          </a:prstGeom>
          <a:noFill/>
        </p:spPr>
        <p:txBody>
          <a:bodyPr wrap="square" rtlCol="0">
            <a:spAutoFit/>
          </a:bodyPr>
          <a:lstStyle/>
          <a:p>
            <a:r>
              <a:rPr lang="cs-CZ" b="1" dirty="0">
                <a:solidFill>
                  <a:srgbClr val="C00000"/>
                </a:solidFill>
              </a:rPr>
              <a:t>Rentgenka</a:t>
            </a:r>
            <a:r>
              <a:rPr lang="cs-CZ" dirty="0"/>
              <a:t>, správně nazývaná </a:t>
            </a:r>
            <a:r>
              <a:rPr lang="cs-CZ" b="1" dirty="0"/>
              <a:t>rentgenová </a:t>
            </a:r>
            <a:r>
              <a:rPr lang="cs-CZ" b="1" dirty="0" smtClean="0"/>
              <a:t>lampa</a:t>
            </a:r>
            <a:r>
              <a:rPr lang="cs-CZ" dirty="0" smtClean="0"/>
              <a:t> (</a:t>
            </a:r>
            <a:r>
              <a:rPr lang="cs-CZ" dirty="0"/>
              <a:t>angl. </a:t>
            </a:r>
            <a:r>
              <a:rPr lang="cs-CZ" i="1" dirty="0"/>
              <a:t>X-</a:t>
            </a:r>
            <a:r>
              <a:rPr lang="cs-CZ" i="1" dirty="0" err="1"/>
              <a:t>ray</a:t>
            </a:r>
            <a:r>
              <a:rPr lang="cs-CZ" i="1" dirty="0"/>
              <a:t> tube</a:t>
            </a:r>
            <a:r>
              <a:rPr lang="cs-CZ" dirty="0"/>
              <a:t>).</a:t>
            </a:r>
            <a:r>
              <a:rPr lang="cs-CZ" dirty="0" smtClean="0"/>
              <a:t> </a:t>
            </a:r>
          </a:p>
          <a:p>
            <a:r>
              <a:rPr lang="cs-CZ" dirty="0" smtClean="0"/>
              <a:t>Obecně - vakuová </a:t>
            </a:r>
            <a:r>
              <a:rPr lang="cs-CZ" dirty="0"/>
              <a:t>elektronka </a:t>
            </a:r>
            <a:endParaRPr lang="cs-CZ" dirty="0" smtClean="0"/>
          </a:p>
          <a:p>
            <a:r>
              <a:rPr lang="cs-CZ" dirty="0" smtClean="0"/>
              <a:t>Zjednodušeně je to </a:t>
            </a:r>
            <a:r>
              <a:rPr lang="cs-CZ" dirty="0"/>
              <a:t>trubice s vakuem uvnitř, jejíž součástí je </a:t>
            </a:r>
            <a:r>
              <a:rPr lang="cs-CZ" dirty="0" smtClean="0"/>
              <a:t>(žhavená) </a:t>
            </a:r>
            <a:r>
              <a:rPr lang="cs-CZ" dirty="0"/>
              <a:t>katoda, která slouží jako zdroj elektronů. Tyto elektrony jsou urychlovány, dopadají na terčík neboli anodu, čímž vzniká rentgenové záření. Rentgenka tedy </a:t>
            </a:r>
            <a:r>
              <a:rPr lang="cs-CZ" b="1" dirty="0"/>
              <a:t>slouží k produkci rentgenového záření</a:t>
            </a:r>
            <a:r>
              <a:rPr lang="cs-CZ" dirty="0"/>
              <a:t>.</a:t>
            </a:r>
          </a:p>
        </p:txBody>
      </p:sp>
      <p:pic>
        <p:nvPicPr>
          <p:cNvPr id="12" name="Obráze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268" y="2912485"/>
            <a:ext cx="4945640" cy="2503182"/>
          </a:xfrm>
          <a:prstGeom prst="rect">
            <a:avLst/>
          </a:prstGeom>
        </p:spPr>
      </p:pic>
    </p:spTree>
    <p:extLst>
      <p:ext uri="{BB962C8B-B14F-4D97-AF65-F5344CB8AC3E}">
        <p14:creationId xmlns:p14="http://schemas.microsoft.com/office/powerpoint/2010/main" val="37484599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28650" y="1214044"/>
            <a:ext cx="7886700" cy="5442788"/>
          </a:xfrm>
        </p:spPr>
        <p:txBody>
          <a:bodyPr>
            <a:normAutofit fontScale="77500" lnSpcReduction="20000"/>
          </a:bodyPr>
          <a:lstStyle/>
          <a:p>
            <a:r>
              <a:rPr lang="cs-CZ" dirty="0" err="1"/>
              <a:t>Röntgen</a:t>
            </a:r>
            <a:r>
              <a:rPr lang="cs-CZ" dirty="0"/>
              <a:t> předpokládal, že pronikavé záření vzniká ve zředěném plynu </a:t>
            </a:r>
            <a:r>
              <a:rPr lang="cs-CZ" dirty="0" smtClean="0"/>
              <a:t>katodové trubice</a:t>
            </a:r>
            <a:r>
              <a:rPr lang="cs-CZ" dirty="0"/>
              <a:t>, </a:t>
            </a:r>
            <a:endParaRPr lang="cs-CZ" dirty="0" smtClean="0"/>
          </a:p>
          <a:p>
            <a:r>
              <a:rPr lang="cs-CZ" dirty="0" smtClean="0"/>
              <a:t>nicméně další </a:t>
            </a:r>
            <a:r>
              <a:rPr lang="cs-CZ" dirty="0"/>
              <a:t>experimenty prokázaly, že </a:t>
            </a:r>
            <a:r>
              <a:rPr lang="cs-CZ" dirty="0" smtClean="0"/>
              <a:t>RTG záření </a:t>
            </a:r>
            <a:r>
              <a:rPr lang="cs-CZ" dirty="0"/>
              <a:t>pochází z anody při </a:t>
            </a:r>
            <a:r>
              <a:rPr lang="cs-CZ" u="sng" dirty="0" smtClean="0"/>
              <a:t>interakci zabrzděných </a:t>
            </a:r>
            <a:r>
              <a:rPr lang="cs-CZ" u="sng" dirty="0"/>
              <a:t>elektronů s materiálem </a:t>
            </a:r>
            <a:r>
              <a:rPr lang="cs-CZ" u="sng" dirty="0" smtClean="0"/>
              <a:t>anody</a:t>
            </a:r>
            <a:r>
              <a:rPr lang="cs-CZ" dirty="0" smtClean="0"/>
              <a:t>.</a:t>
            </a:r>
          </a:p>
          <a:p>
            <a:r>
              <a:rPr lang="cs-CZ" dirty="0" smtClean="0"/>
              <a:t>Zdrojem </a:t>
            </a:r>
            <a:r>
              <a:rPr lang="cs-CZ" dirty="0"/>
              <a:t>rentgenového záření </a:t>
            </a:r>
            <a:r>
              <a:rPr lang="cs-CZ" dirty="0" smtClean="0"/>
              <a:t>není tedy </a:t>
            </a:r>
            <a:r>
              <a:rPr lang="cs-CZ" dirty="0"/>
              <a:t>samotný výboj v plynu, kterým pouze procházejí urychlené elektrony na anodu.</a:t>
            </a:r>
          </a:p>
          <a:p>
            <a:r>
              <a:rPr lang="cs-CZ" dirty="0"/>
              <a:t>Naopak odstranění (vyčerpání) plynu a použití žhavené katody zvýší účinnost </a:t>
            </a:r>
            <a:r>
              <a:rPr lang="cs-CZ" dirty="0" smtClean="0"/>
              <a:t>vzniku RTG záření</a:t>
            </a:r>
            <a:r>
              <a:rPr lang="cs-CZ" dirty="0"/>
              <a:t>, čehož se využívá ve vakuových </a:t>
            </a:r>
            <a:r>
              <a:rPr lang="cs-CZ" dirty="0" smtClean="0"/>
              <a:t>rentgenkách</a:t>
            </a:r>
          </a:p>
          <a:p>
            <a:pPr lvl="1"/>
            <a:r>
              <a:rPr lang="cs-CZ" dirty="0" err="1"/>
              <a:t>Zelektrujeme-li</a:t>
            </a:r>
            <a:r>
              <a:rPr lang="cs-CZ" dirty="0"/>
              <a:t> skleněnou tyč a přiblížíme-li k ní na určitou vzdálenost prst přeskočí elektrická jiskřička</a:t>
            </a:r>
          </a:p>
          <a:p>
            <a:pPr lvl="1"/>
            <a:r>
              <a:rPr lang="cs-CZ" dirty="0"/>
              <a:t>Kdybychom však např. konce drátů pražské osvětlovací sítě přiblížili k sobě, nestane se nám nic podobného. Proč? Poněvadž napětí elektrického proudu je velmi malé </a:t>
            </a:r>
          </a:p>
          <a:p>
            <a:pPr lvl="1"/>
            <a:r>
              <a:rPr lang="cs-CZ" dirty="0"/>
              <a:t>k přeskočení výboje 1 cm dlouhého je zapotřebí napětí asi 25.000 volt. Vzduch totiž klade přechodu elektřiny ohromný odpor, který dá se i při poměrně krátké dráze překonat jen vysokým napětím</a:t>
            </a:r>
          </a:p>
          <a:p>
            <a:pPr lvl="1"/>
            <a:r>
              <a:rPr lang="cs-CZ" dirty="0"/>
              <a:t>Zředíme-li však v rentgence vzduch, elektrický výboj proběhne při stejném napětí mnohem delší dráhu než za normálního </a:t>
            </a:r>
            <a:r>
              <a:rPr lang="cs-CZ" dirty="0" smtClean="0"/>
              <a:t>tlaku</a:t>
            </a:r>
            <a:endParaRPr lang="cs-CZ" dirty="0"/>
          </a:p>
        </p:txBody>
      </p:sp>
      <p:sp>
        <p:nvSpPr>
          <p:cNvPr id="4" name="Nadpis 1"/>
          <p:cNvSpPr>
            <a:spLocks noGrp="1"/>
          </p:cNvSpPr>
          <p:nvPr>
            <p:ph type="title"/>
          </p:nvPr>
        </p:nvSpPr>
        <p:spPr>
          <a:xfrm>
            <a:off x="0" y="365126"/>
            <a:ext cx="9144000" cy="679903"/>
          </a:xfrm>
        </p:spPr>
        <p:txBody>
          <a:bodyPr>
            <a:normAutofit fontScale="90000"/>
          </a:bodyPr>
          <a:lstStyle/>
          <a:p>
            <a:pPr algn="ctr"/>
            <a:r>
              <a:rPr lang="cs-CZ" b="1" dirty="0" smtClean="0"/>
              <a:t>Vznik RTG záření, RENTGENKA</a:t>
            </a:r>
            <a:endParaRPr lang="cs-CZ" b="1" dirty="0"/>
          </a:p>
        </p:txBody>
      </p:sp>
    </p:spTree>
    <p:extLst>
      <p:ext uri="{BB962C8B-B14F-4D97-AF65-F5344CB8AC3E}">
        <p14:creationId xmlns:p14="http://schemas.microsoft.com/office/powerpoint/2010/main" val="7352461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365127"/>
            <a:ext cx="7886700" cy="578962"/>
          </a:xfrm>
        </p:spPr>
        <p:txBody>
          <a:bodyPr>
            <a:normAutofit fontScale="90000"/>
          </a:bodyPr>
          <a:lstStyle/>
          <a:p>
            <a:r>
              <a:rPr lang="cs-CZ" dirty="0" smtClean="0"/>
              <a:t>Rentgenka</a:t>
            </a:r>
            <a:endParaRPr lang="cs-CZ" dirty="0"/>
          </a:p>
        </p:txBody>
      </p:sp>
      <p:sp>
        <p:nvSpPr>
          <p:cNvPr id="3" name="Zástupný symbol pro obsah 2"/>
          <p:cNvSpPr>
            <a:spLocks noGrp="1"/>
          </p:cNvSpPr>
          <p:nvPr>
            <p:ph idx="1"/>
          </p:nvPr>
        </p:nvSpPr>
        <p:spPr>
          <a:xfrm>
            <a:off x="628650" y="1083411"/>
            <a:ext cx="7886700" cy="5572707"/>
          </a:xfrm>
        </p:spPr>
        <p:txBody>
          <a:bodyPr>
            <a:normAutofit fontScale="70000" lnSpcReduction="20000"/>
          </a:bodyPr>
          <a:lstStyle/>
          <a:p>
            <a:r>
              <a:rPr lang="cs-CZ" dirty="0" smtClean="0"/>
              <a:t>Z </a:t>
            </a:r>
            <a:r>
              <a:rPr lang="cs-CZ" dirty="0"/>
              <a:t>elektronického </a:t>
            </a:r>
            <a:r>
              <a:rPr lang="cs-CZ" dirty="0" smtClean="0"/>
              <a:t>hlediska je </a:t>
            </a:r>
            <a:r>
              <a:rPr lang="cs-CZ" dirty="0"/>
              <a:t>rentgenka klasická </a:t>
            </a:r>
            <a:r>
              <a:rPr lang="cs-CZ" b="1" dirty="0"/>
              <a:t>dioda</a:t>
            </a:r>
            <a:r>
              <a:rPr lang="cs-CZ" dirty="0"/>
              <a:t> zapojená v obvodu s vysokým napětím cca 20–200 </a:t>
            </a:r>
            <a:r>
              <a:rPr lang="cs-CZ" dirty="0" err="1"/>
              <a:t>kV</a:t>
            </a:r>
            <a:endParaRPr lang="cs-CZ" dirty="0"/>
          </a:p>
          <a:p>
            <a:r>
              <a:rPr lang="cs-CZ" dirty="0" smtClean="0"/>
              <a:t>Žhavená </a:t>
            </a:r>
            <a:r>
              <a:rPr lang="cs-CZ" b="1" dirty="0"/>
              <a:t>katoda</a:t>
            </a:r>
            <a:r>
              <a:rPr lang="cs-CZ" dirty="0"/>
              <a:t> </a:t>
            </a:r>
            <a:r>
              <a:rPr lang="cs-CZ" dirty="0" smtClean="0"/>
              <a:t>(napojená na záporný pól) emituje </a:t>
            </a:r>
            <a:r>
              <a:rPr lang="cs-CZ" dirty="0"/>
              <a:t>elektrony, které jsou urychlovány silným </a:t>
            </a:r>
            <a:r>
              <a:rPr lang="cs-CZ" dirty="0" smtClean="0"/>
              <a:t>elektrickým </a:t>
            </a:r>
            <a:r>
              <a:rPr lang="pl-PL" dirty="0" smtClean="0"/>
              <a:t>polem </a:t>
            </a:r>
            <a:r>
              <a:rPr lang="pl-PL" dirty="0"/>
              <a:t>daným vysokým napětím </a:t>
            </a:r>
            <a:r>
              <a:rPr lang="pl-PL" dirty="0" smtClean="0"/>
              <a:t>mezi </a:t>
            </a:r>
            <a:r>
              <a:rPr lang="pl-PL" dirty="0"/>
              <a:t>katodou a </a:t>
            </a:r>
            <a:r>
              <a:rPr lang="pl-PL" dirty="0" smtClean="0"/>
              <a:t>anodou.</a:t>
            </a:r>
          </a:p>
          <a:p>
            <a:r>
              <a:rPr lang="cs-CZ" b="1" dirty="0"/>
              <a:t>Anoda </a:t>
            </a:r>
            <a:r>
              <a:rPr lang="cs-CZ" dirty="0"/>
              <a:t>(napojená na </a:t>
            </a:r>
            <a:r>
              <a:rPr lang="cs-CZ" dirty="0" smtClean="0"/>
              <a:t>kladný </a:t>
            </a:r>
            <a:r>
              <a:rPr lang="cs-CZ" dirty="0"/>
              <a:t>pól) je zhotovena z těžkého materiálu (nejčastěji z wolframu), který má vysokou elektronovou hustotu, takže dopadající elektrony jsou velkou odpudivou silou prudce brzděny, čímž se podle zákonitostí elektrodynamiky část jejich kinetické energie mění v brzdné elektromagnetické záření, resp. fotony RTG záření.</a:t>
            </a:r>
          </a:p>
          <a:p>
            <a:r>
              <a:rPr lang="pl-PL" dirty="0" smtClean="0"/>
              <a:t>Po </a:t>
            </a:r>
            <a:r>
              <a:rPr lang="pl-PL" dirty="0"/>
              <a:t>dopadu na </a:t>
            </a:r>
            <a:r>
              <a:rPr lang="pl-PL" dirty="0" smtClean="0"/>
              <a:t>anodu tedy pronikají </a:t>
            </a:r>
            <a:r>
              <a:rPr lang="pl-PL" dirty="0"/>
              <a:t>elektrony několika vrstvami </a:t>
            </a:r>
            <a:r>
              <a:rPr lang="pl-PL" dirty="0" smtClean="0"/>
              <a:t>atomů anody a </a:t>
            </a:r>
            <a:r>
              <a:rPr lang="cs-CZ" dirty="0" smtClean="0"/>
              <a:t>prudce se </a:t>
            </a:r>
            <a:r>
              <a:rPr lang="cs-CZ" dirty="0" err="1" smtClean="0"/>
              <a:t>zbržďují</a:t>
            </a:r>
            <a:r>
              <a:rPr lang="cs-CZ" dirty="0" smtClean="0"/>
              <a:t>, dokud </a:t>
            </a:r>
            <a:r>
              <a:rPr lang="cs-CZ" dirty="0"/>
              <a:t>neztratí svou kinetickou </a:t>
            </a:r>
            <a:r>
              <a:rPr lang="cs-CZ" dirty="0" smtClean="0"/>
              <a:t>energii</a:t>
            </a:r>
          </a:p>
          <a:p>
            <a:r>
              <a:rPr lang="cs-CZ" dirty="0" smtClean="0"/>
              <a:t>Většina (99 %) jejich kinetické energie se přemění na teplo. Rentgenka se proto silně ohřívá a musí se chladit</a:t>
            </a:r>
          </a:p>
          <a:p>
            <a:r>
              <a:rPr lang="cs-CZ" dirty="0" smtClean="0"/>
              <a:t>Jen malá část </a:t>
            </a:r>
            <a:r>
              <a:rPr lang="cs-CZ" dirty="0"/>
              <a:t>kinetické </a:t>
            </a:r>
            <a:r>
              <a:rPr lang="cs-CZ" dirty="0" smtClean="0"/>
              <a:t>energie </a:t>
            </a:r>
            <a:r>
              <a:rPr lang="cs-CZ" dirty="0"/>
              <a:t>elektronů </a:t>
            </a:r>
            <a:r>
              <a:rPr lang="cs-CZ" dirty="0" smtClean="0"/>
              <a:t>zachycených anodou se </a:t>
            </a:r>
            <a:r>
              <a:rPr lang="cs-CZ" dirty="0"/>
              <a:t>přemění na </a:t>
            </a:r>
            <a:r>
              <a:rPr lang="cs-CZ" dirty="0" smtClean="0"/>
              <a:t>RTG záření</a:t>
            </a:r>
          </a:p>
          <a:p>
            <a:r>
              <a:rPr lang="cs-CZ" dirty="0" smtClean="0"/>
              <a:t>Vznikající záření RTG je dvojího druhu</a:t>
            </a:r>
          </a:p>
          <a:p>
            <a:pPr lvl="1"/>
            <a:r>
              <a:rPr lang="cs-CZ" sz="3100" b="1" dirty="0" smtClean="0">
                <a:solidFill>
                  <a:srgbClr val="FF0000"/>
                </a:solidFill>
              </a:rPr>
              <a:t>brzdné záření</a:t>
            </a:r>
          </a:p>
          <a:p>
            <a:pPr lvl="1"/>
            <a:r>
              <a:rPr lang="cs-CZ" sz="3100" dirty="0" smtClean="0"/>
              <a:t>a </a:t>
            </a:r>
            <a:r>
              <a:rPr lang="cs-CZ" sz="3100" b="1" dirty="0">
                <a:solidFill>
                  <a:srgbClr val="FF0000"/>
                </a:solidFill>
              </a:rPr>
              <a:t>charakteristické záření </a:t>
            </a:r>
            <a:endParaRPr lang="cs-CZ" sz="3100" b="1" dirty="0" smtClean="0">
              <a:solidFill>
                <a:srgbClr val="FF0000"/>
              </a:solidFill>
            </a:endParaRPr>
          </a:p>
          <a:p>
            <a:r>
              <a:rPr lang="cs-CZ" dirty="0" smtClean="0"/>
              <a:t>RTG záření opouští </a:t>
            </a:r>
            <a:r>
              <a:rPr lang="pl-PL" dirty="0" smtClean="0"/>
              <a:t>anodu </a:t>
            </a:r>
            <a:r>
              <a:rPr lang="pl-PL" dirty="0"/>
              <a:t>a vylétá z trubice ven.</a:t>
            </a:r>
            <a:endParaRPr lang="cs-CZ" dirty="0"/>
          </a:p>
        </p:txBody>
      </p:sp>
    </p:spTree>
    <p:extLst>
      <p:ext uri="{BB962C8B-B14F-4D97-AF65-F5344CB8AC3E}">
        <p14:creationId xmlns:p14="http://schemas.microsoft.com/office/powerpoint/2010/main" val="24367840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365126"/>
            <a:ext cx="7886700" cy="816469"/>
          </a:xfrm>
        </p:spPr>
        <p:txBody>
          <a:bodyPr/>
          <a:lstStyle/>
          <a:p>
            <a:r>
              <a:rPr lang="cs-CZ" b="1" dirty="0"/>
              <a:t>Brzdné RTG záření</a:t>
            </a:r>
          </a:p>
        </p:txBody>
      </p:sp>
      <p:sp>
        <p:nvSpPr>
          <p:cNvPr id="3" name="Zástupný symbol pro obsah 2"/>
          <p:cNvSpPr>
            <a:spLocks noGrp="1"/>
          </p:cNvSpPr>
          <p:nvPr>
            <p:ph idx="1"/>
          </p:nvPr>
        </p:nvSpPr>
        <p:spPr/>
        <p:txBody>
          <a:bodyPr>
            <a:normAutofit lnSpcReduction="10000"/>
          </a:bodyPr>
          <a:lstStyle/>
          <a:p>
            <a:r>
              <a:rPr lang="cs-CZ" dirty="0"/>
              <a:t>Brzdné RTG záření je převažující typ záření vznikajícího v rentgence. </a:t>
            </a:r>
            <a:endParaRPr lang="cs-CZ" dirty="0" smtClean="0"/>
          </a:p>
          <a:p>
            <a:r>
              <a:rPr lang="cs-CZ" dirty="0" smtClean="0"/>
              <a:t>Vzniká</a:t>
            </a:r>
            <a:r>
              <a:rPr lang="cs-CZ" dirty="0"/>
              <a:t> </a:t>
            </a:r>
            <a:r>
              <a:rPr lang="cs-CZ" dirty="0" smtClean="0"/>
              <a:t>zpomalením </a:t>
            </a:r>
            <a:r>
              <a:rPr lang="cs-CZ" dirty="0"/>
              <a:t>letícího elektronu blízko jádra atomu. Jádro je kladně nabité a </a:t>
            </a:r>
            <a:r>
              <a:rPr lang="cs-CZ" dirty="0" smtClean="0"/>
              <a:t>přitahuje elektron</a:t>
            </a:r>
            <a:r>
              <a:rPr lang="cs-CZ" dirty="0"/>
              <a:t>, který změní směr letu a zpomalí. Rozdíl energie je přeměněn na </a:t>
            </a:r>
            <a:r>
              <a:rPr lang="cs-CZ" dirty="0" smtClean="0"/>
              <a:t>záření různých frekvencí.</a:t>
            </a:r>
          </a:p>
          <a:p>
            <a:r>
              <a:rPr lang="cs-CZ" dirty="0" smtClean="0"/>
              <a:t>Čím </a:t>
            </a:r>
            <a:r>
              <a:rPr lang="cs-CZ" dirty="0"/>
              <a:t>blíže se dostane elektron k jádru a čím větší je jeho </a:t>
            </a:r>
            <a:r>
              <a:rPr lang="cs-CZ" dirty="0" smtClean="0"/>
              <a:t>energie, tím </a:t>
            </a:r>
            <a:r>
              <a:rPr lang="cs-CZ" dirty="0"/>
              <a:t>větší bude energie vznikajícího kvanta RTG záření</a:t>
            </a:r>
            <a:r>
              <a:rPr lang="cs-CZ" dirty="0" smtClean="0"/>
              <a:t>.</a:t>
            </a:r>
          </a:p>
          <a:p>
            <a:r>
              <a:rPr lang="cs-CZ" dirty="0" smtClean="0"/>
              <a:t>Charakteristiky brzdného záření tedy nezáleží na materiálu anody </a:t>
            </a:r>
          </a:p>
        </p:txBody>
      </p:sp>
    </p:spTree>
    <p:extLst>
      <p:ext uri="{BB962C8B-B14F-4D97-AF65-F5344CB8AC3E}">
        <p14:creationId xmlns:p14="http://schemas.microsoft.com/office/powerpoint/2010/main" val="41333268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1490353" y="1484411"/>
            <a:ext cx="5729303" cy="4602353"/>
          </a:xfrm>
          <a:prstGeom prst="rect">
            <a:avLst/>
          </a:prstGeom>
        </p:spPr>
      </p:pic>
      <p:sp>
        <p:nvSpPr>
          <p:cNvPr id="3" name="Zástupný symbol pro obsah 2"/>
          <p:cNvSpPr>
            <a:spLocks noGrp="1"/>
          </p:cNvSpPr>
          <p:nvPr>
            <p:ph idx="1"/>
          </p:nvPr>
        </p:nvSpPr>
        <p:spPr>
          <a:xfrm>
            <a:off x="628650" y="786531"/>
            <a:ext cx="7886700" cy="959139"/>
          </a:xfrm>
        </p:spPr>
        <p:txBody>
          <a:bodyPr/>
          <a:lstStyle/>
          <a:p>
            <a:r>
              <a:rPr lang="cs-CZ" b="1" dirty="0"/>
              <a:t>brzdné záření </a:t>
            </a:r>
            <a:r>
              <a:rPr lang="cs-CZ" dirty="0"/>
              <a:t>vzniká</a:t>
            </a:r>
            <a:r>
              <a:rPr lang="cs-CZ" b="1" dirty="0"/>
              <a:t> </a:t>
            </a:r>
            <a:r>
              <a:rPr lang="cs-CZ" dirty="0"/>
              <a:t>následkem</a:t>
            </a:r>
            <a:r>
              <a:rPr lang="cs-CZ" b="1" dirty="0"/>
              <a:t> </a:t>
            </a:r>
            <a:r>
              <a:rPr lang="cs-CZ" dirty="0">
                <a:solidFill>
                  <a:srgbClr val="FF0000"/>
                </a:solidFill>
              </a:rPr>
              <a:t>interakce s polem jádra atomu</a:t>
            </a:r>
            <a:endParaRPr lang="cs-CZ" dirty="0"/>
          </a:p>
          <a:p>
            <a:pPr marL="0" indent="0">
              <a:buNone/>
            </a:pPr>
            <a:endParaRPr lang="cs-CZ" dirty="0"/>
          </a:p>
        </p:txBody>
      </p:sp>
    </p:spTree>
    <p:extLst>
      <p:ext uri="{BB962C8B-B14F-4D97-AF65-F5344CB8AC3E}">
        <p14:creationId xmlns:p14="http://schemas.microsoft.com/office/powerpoint/2010/main" val="29068320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Etapy a cíle radiační biofyziky/RB</a:t>
            </a:r>
            <a:endParaRPr lang="cs-CZ" dirty="0"/>
          </a:p>
        </p:txBody>
      </p:sp>
      <p:pic>
        <p:nvPicPr>
          <p:cNvPr id="4" name="Zástupný symbol pro obsah 3"/>
          <p:cNvPicPr>
            <a:picLocks noGrp="1" noChangeAspect="1"/>
          </p:cNvPicPr>
          <p:nvPr>
            <p:ph idx="1"/>
          </p:nvPr>
        </p:nvPicPr>
        <p:blipFill>
          <a:blip r:embed="rId2"/>
          <a:stretch>
            <a:fillRect/>
          </a:stretch>
        </p:blipFill>
        <p:spPr>
          <a:xfrm>
            <a:off x="218169" y="1690689"/>
            <a:ext cx="8661255" cy="4646103"/>
          </a:xfrm>
          <a:prstGeom prst="rect">
            <a:avLst/>
          </a:prstGeom>
        </p:spPr>
      </p:pic>
    </p:spTree>
    <p:extLst>
      <p:ext uri="{BB962C8B-B14F-4D97-AF65-F5344CB8AC3E}">
        <p14:creationId xmlns:p14="http://schemas.microsoft.com/office/powerpoint/2010/main" val="7192435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Charakteristické RTG záření</a:t>
            </a:r>
          </a:p>
        </p:txBody>
      </p:sp>
      <p:sp>
        <p:nvSpPr>
          <p:cNvPr id="3" name="Zástupný symbol pro obsah 2"/>
          <p:cNvSpPr>
            <a:spLocks noGrp="1"/>
          </p:cNvSpPr>
          <p:nvPr>
            <p:ph idx="1"/>
          </p:nvPr>
        </p:nvSpPr>
        <p:spPr>
          <a:xfrm>
            <a:off x="628650" y="1825625"/>
            <a:ext cx="7886700" cy="4628614"/>
          </a:xfrm>
        </p:spPr>
        <p:txBody>
          <a:bodyPr>
            <a:normAutofit fontScale="85000" lnSpcReduction="20000"/>
          </a:bodyPr>
          <a:lstStyle/>
          <a:p>
            <a:r>
              <a:rPr lang="cs-CZ" dirty="0" smtClean="0"/>
              <a:t>Charakteristické </a:t>
            </a:r>
            <a:r>
              <a:rPr lang="cs-CZ" dirty="0"/>
              <a:t>RTG záření vzniká při srážce letícího elektronu (z </a:t>
            </a:r>
            <a:r>
              <a:rPr lang="cs-CZ" dirty="0" smtClean="0"/>
              <a:t>anody rentgenky</a:t>
            </a:r>
            <a:r>
              <a:rPr lang="cs-CZ" dirty="0"/>
              <a:t>) a elektronu z elektronového obalu atomu na katodě. </a:t>
            </a:r>
            <a:endParaRPr lang="cs-CZ" dirty="0" smtClean="0"/>
          </a:p>
          <a:p>
            <a:r>
              <a:rPr lang="cs-CZ" dirty="0" smtClean="0"/>
              <a:t>Původní elektron je </a:t>
            </a:r>
            <a:r>
              <a:rPr lang="cs-CZ" dirty="0"/>
              <a:t>vyražen ven z </a:t>
            </a:r>
            <a:r>
              <a:rPr lang="cs-CZ" dirty="0" smtClean="0"/>
              <a:t>atomu (ionizace). </a:t>
            </a:r>
            <a:r>
              <a:rPr lang="cs-CZ" dirty="0"/>
              <a:t>Vznikne „díra”, která je ale následně zaplněna </a:t>
            </a:r>
            <a:r>
              <a:rPr lang="cs-CZ" dirty="0" smtClean="0"/>
              <a:t>elektronem z </a:t>
            </a:r>
            <a:r>
              <a:rPr lang="cs-CZ" dirty="0"/>
              <a:t>jedné z hladin vzdálenějších od jádra, </a:t>
            </a:r>
            <a:r>
              <a:rPr lang="cs-CZ" dirty="0" smtClean="0"/>
              <a:t>přičemž </a:t>
            </a:r>
            <a:r>
              <a:rPr lang="cs-CZ" dirty="0"/>
              <a:t>se uvolní značné množství energie </a:t>
            </a:r>
            <a:r>
              <a:rPr lang="cs-CZ" dirty="0" smtClean="0"/>
              <a:t>ve formě </a:t>
            </a:r>
            <a:r>
              <a:rPr lang="cs-CZ" dirty="0"/>
              <a:t>fotonu RTG </a:t>
            </a:r>
            <a:r>
              <a:rPr lang="cs-CZ" dirty="0" smtClean="0"/>
              <a:t>záření.</a:t>
            </a:r>
          </a:p>
          <a:p>
            <a:r>
              <a:rPr lang="cs-CZ" dirty="0" smtClean="0"/>
              <a:t>Energie </a:t>
            </a:r>
            <a:r>
              <a:rPr lang="cs-CZ" dirty="0"/>
              <a:t>záření je rovna energetickému rozdílu mezi </a:t>
            </a:r>
            <a:r>
              <a:rPr lang="cs-CZ" dirty="0" smtClean="0"/>
              <a:t>elektronovými hladinami</a:t>
            </a:r>
            <a:r>
              <a:rPr lang="cs-CZ" dirty="0"/>
              <a:t>, mezi kterými došlo k přeskoku </a:t>
            </a:r>
            <a:r>
              <a:rPr lang="cs-CZ" dirty="0" smtClean="0"/>
              <a:t>elektronu</a:t>
            </a:r>
          </a:p>
          <a:p>
            <a:r>
              <a:rPr lang="cs-CZ" dirty="0" smtClean="0"/>
              <a:t>Energie charakteristického RTG záření tak záleží </a:t>
            </a:r>
            <a:r>
              <a:rPr lang="cs-CZ" dirty="0"/>
              <a:t>na </a:t>
            </a:r>
            <a:r>
              <a:rPr lang="cs-CZ" dirty="0" smtClean="0"/>
              <a:t>materiálu, ze </a:t>
            </a:r>
            <a:r>
              <a:rPr lang="cs-CZ" dirty="0"/>
              <a:t>kterého je anoda </a:t>
            </a:r>
            <a:r>
              <a:rPr lang="cs-CZ" dirty="0" smtClean="0"/>
              <a:t>vyrobena</a:t>
            </a:r>
          </a:p>
          <a:p>
            <a:r>
              <a:rPr lang="cs-CZ" dirty="0" smtClean="0"/>
              <a:t>čím </a:t>
            </a:r>
            <a:r>
              <a:rPr lang="cs-CZ" dirty="0"/>
              <a:t>je protonové číslo kovu anody vyšší, tím vyšší </a:t>
            </a:r>
            <a:r>
              <a:rPr lang="cs-CZ" dirty="0" smtClean="0"/>
              <a:t>je energie </a:t>
            </a:r>
            <a:r>
              <a:rPr lang="cs-CZ" dirty="0"/>
              <a:t>charakteristického záření.</a:t>
            </a:r>
          </a:p>
        </p:txBody>
      </p:sp>
    </p:spTree>
    <p:extLst>
      <p:ext uri="{BB962C8B-B14F-4D97-AF65-F5344CB8AC3E}">
        <p14:creationId xmlns:p14="http://schemas.microsoft.com/office/powerpoint/2010/main" val="1586599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2018063" y="2000250"/>
            <a:ext cx="4789749" cy="4058528"/>
          </a:xfrm>
          <a:prstGeom prst="rect">
            <a:avLst/>
          </a:prstGeom>
        </p:spPr>
      </p:pic>
      <p:sp>
        <p:nvSpPr>
          <p:cNvPr id="5" name="Zástupný symbol pro obsah 2"/>
          <p:cNvSpPr>
            <a:spLocks noGrp="1"/>
          </p:cNvSpPr>
          <p:nvPr>
            <p:ph idx="1"/>
          </p:nvPr>
        </p:nvSpPr>
        <p:spPr>
          <a:xfrm>
            <a:off x="628650" y="786531"/>
            <a:ext cx="7886700" cy="959139"/>
          </a:xfrm>
        </p:spPr>
        <p:txBody>
          <a:bodyPr/>
          <a:lstStyle/>
          <a:p>
            <a:pPr marL="0" indent="0">
              <a:buNone/>
            </a:pPr>
            <a:r>
              <a:rPr lang="cs-CZ" b="1" dirty="0"/>
              <a:t>brzdné záření </a:t>
            </a:r>
            <a:r>
              <a:rPr lang="cs-CZ" dirty="0"/>
              <a:t>vzniká</a:t>
            </a:r>
            <a:r>
              <a:rPr lang="cs-CZ" b="1" dirty="0"/>
              <a:t> </a:t>
            </a:r>
            <a:r>
              <a:rPr lang="cs-CZ" dirty="0"/>
              <a:t>následkem</a:t>
            </a:r>
            <a:r>
              <a:rPr lang="cs-CZ" b="1" dirty="0"/>
              <a:t> </a:t>
            </a:r>
            <a:r>
              <a:rPr lang="cs-CZ" dirty="0">
                <a:solidFill>
                  <a:srgbClr val="FF0000"/>
                </a:solidFill>
              </a:rPr>
              <a:t>interakcí s obalovými elektrony</a:t>
            </a:r>
            <a:endParaRPr lang="cs-CZ" dirty="0"/>
          </a:p>
          <a:p>
            <a:pPr marL="0" indent="0">
              <a:buNone/>
            </a:pPr>
            <a:endParaRPr lang="cs-CZ" dirty="0"/>
          </a:p>
        </p:txBody>
      </p:sp>
    </p:spTree>
    <p:extLst>
      <p:ext uri="{BB962C8B-B14F-4D97-AF65-F5344CB8AC3E}">
        <p14:creationId xmlns:p14="http://schemas.microsoft.com/office/powerpoint/2010/main" val="39752100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28650" y="1122046"/>
            <a:ext cx="8248650" cy="4864607"/>
          </a:xfrm>
        </p:spPr>
        <p:txBody>
          <a:bodyPr>
            <a:normAutofit/>
          </a:bodyPr>
          <a:lstStyle/>
          <a:p>
            <a:r>
              <a:rPr lang="cs-CZ" dirty="0"/>
              <a:t>Základní součástí každé rentgenky je </a:t>
            </a:r>
            <a:r>
              <a:rPr lang="cs-CZ" b="1" dirty="0"/>
              <a:t>katoda</a:t>
            </a:r>
            <a:r>
              <a:rPr lang="cs-CZ" dirty="0"/>
              <a:t> a </a:t>
            </a:r>
            <a:r>
              <a:rPr lang="cs-CZ" b="1" dirty="0"/>
              <a:t>anoda</a:t>
            </a:r>
            <a:r>
              <a:rPr lang="cs-CZ" dirty="0"/>
              <a:t>, mezi kterými je udržován elektrický potenciál. Další nepostradatelnou součástí </a:t>
            </a:r>
            <a:r>
              <a:rPr lang="cs-CZ" dirty="0" smtClean="0"/>
              <a:t>rentgenky </a:t>
            </a:r>
            <a:r>
              <a:rPr lang="cs-CZ" dirty="0"/>
              <a:t>je </a:t>
            </a:r>
            <a:r>
              <a:rPr lang="cs-CZ" b="1" dirty="0" smtClean="0"/>
              <a:t>evakuovaná </a:t>
            </a:r>
            <a:r>
              <a:rPr lang="cs-CZ" b="1" dirty="0"/>
              <a:t>baňka</a:t>
            </a:r>
            <a:r>
              <a:rPr lang="cs-CZ" dirty="0"/>
              <a:t> </a:t>
            </a:r>
            <a:r>
              <a:rPr lang="cs-CZ" dirty="0" smtClean="0"/>
              <a:t>a eventuálně rotor (případně rotuje rentgenka celá)</a:t>
            </a:r>
            <a:endParaRPr lang="cs-CZ" dirty="0" smtClean="0"/>
          </a:p>
        </p:txBody>
      </p:sp>
      <p:sp>
        <p:nvSpPr>
          <p:cNvPr id="4" name="TextovéPole 3"/>
          <p:cNvSpPr txBox="1"/>
          <p:nvPr/>
        </p:nvSpPr>
        <p:spPr>
          <a:xfrm>
            <a:off x="847661" y="6363191"/>
            <a:ext cx="6767687" cy="369332"/>
          </a:xfrm>
          <a:prstGeom prst="rect">
            <a:avLst/>
          </a:prstGeom>
          <a:noFill/>
        </p:spPr>
        <p:txBody>
          <a:bodyPr wrap="none" rtlCol="0">
            <a:spAutoFit/>
          </a:bodyPr>
          <a:lstStyle/>
          <a:p>
            <a:r>
              <a:rPr lang="cs-CZ" dirty="0"/>
              <a:t>http://www.sukupova.cz/rentgenka-a-produkce-rentgenoveho-zareni/</a:t>
            </a:r>
          </a:p>
        </p:txBody>
      </p:sp>
      <p:sp>
        <p:nvSpPr>
          <p:cNvPr id="6" name="Nadpis 1"/>
          <p:cNvSpPr>
            <a:spLocks noGrp="1"/>
          </p:cNvSpPr>
          <p:nvPr>
            <p:ph type="title"/>
          </p:nvPr>
        </p:nvSpPr>
        <p:spPr>
          <a:xfrm>
            <a:off x="628650" y="319407"/>
            <a:ext cx="7886700" cy="695578"/>
          </a:xfrm>
        </p:spPr>
        <p:txBody>
          <a:bodyPr/>
          <a:lstStyle/>
          <a:p>
            <a:r>
              <a:rPr lang="cs-CZ" b="1" dirty="0" smtClean="0"/>
              <a:t>Konstrukce rentgenky</a:t>
            </a:r>
            <a:endParaRPr lang="cs-CZ" b="1" dirty="0"/>
          </a:p>
        </p:txBody>
      </p:sp>
      <p:pic>
        <p:nvPicPr>
          <p:cNvPr id="5" name="Obrázek 4"/>
          <p:cNvPicPr>
            <a:picLocks noChangeAspect="1"/>
          </p:cNvPicPr>
          <p:nvPr/>
        </p:nvPicPr>
        <p:blipFill>
          <a:blip r:embed="rId2"/>
          <a:stretch>
            <a:fillRect/>
          </a:stretch>
        </p:blipFill>
        <p:spPr>
          <a:xfrm>
            <a:off x="449097" y="3222716"/>
            <a:ext cx="4122903" cy="2985543"/>
          </a:xfrm>
          <a:prstGeom prst="rect">
            <a:avLst/>
          </a:prstGeom>
        </p:spPr>
      </p:pic>
      <p:pic>
        <p:nvPicPr>
          <p:cNvPr id="7" name="Zástupný symbol pro obsah 5"/>
          <p:cNvPicPr>
            <a:picLocks noChangeAspect="1"/>
          </p:cNvPicPr>
          <p:nvPr/>
        </p:nvPicPr>
        <p:blipFill rotWithShape="1">
          <a:blip r:embed="rId3">
            <a:extLst>
              <a:ext uri="{28A0092B-C50C-407E-A947-70E740481C1C}">
                <a14:useLocalDpi xmlns:a14="http://schemas.microsoft.com/office/drawing/2010/main" val="0"/>
              </a:ext>
            </a:extLst>
          </a:blip>
          <a:srcRect l="23468"/>
          <a:stretch/>
        </p:blipFill>
        <p:spPr>
          <a:xfrm>
            <a:off x="4572000" y="3019871"/>
            <a:ext cx="4093344" cy="2490413"/>
          </a:xfrm>
          <a:prstGeom prst="rect">
            <a:avLst/>
          </a:prstGeom>
        </p:spPr>
      </p:pic>
    </p:spTree>
    <p:extLst>
      <p:ext uri="{BB962C8B-B14F-4D97-AF65-F5344CB8AC3E}">
        <p14:creationId xmlns:p14="http://schemas.microsoft.com/office/powerpoint/2010/main" val="8393132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57636" y="4355312"/>
            <a:ext cx="2731008" cy="1810512"/>
          </a:xfr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875" y="4457676"/>
            <a:ext cx="2743200" cy="1666875"/>
          </a:xfrm>
          <a:prstGeom prst="rect">
            <a:avLst/>
          </a:prstGeom>
        </p:spPr>
      </p:pic>
      <p:sp>
        <p:nvSpPr>
          <p:cNvPr id="6" name="Zástupný symbol pro obsah 2"/>
          <p:cNvSpPr txBox="1">
            <a:spLocks/>
          </p:cNvSpPr>
          <p:nvPr/>
        </p:nvSpPr>
        <p:spPr>
          <a:xfrm>
            <a:off x="380999" y="1056375"/>
            <a:ext cx="8524875" cy="48646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400" b="1" dirty="0" smtClean="0"/>
              <a:t>Katoda</a:t>
            </a:r>
            <a:r>
              <a:rPr lang="cs-CZ" sz="2400" dirty="0" smtClean="0"/>
              <a:t> tvořená spirálovitě navinutým </a:t>
            </a:r>
            <a:r>
              <a:rPr lang="cs-CZ" sz="2400" dirty="0" err="1" smtClean="0"/>
              <a:t>tungdtenovým</a:t>
            </a:r>
            <a:r>
              <a:rPr lang="cs-CZ" sz="2400" dirty="0" smtClean="0"/>
              <a:t>/wolframovým vláknem (s příměsí thoria, které zvyšuje efektivitu emise elektronů a prodlužuje životnost katody) o tloušťce 0,2 mm, proto někdy nazývaná katodové vlákno, </a:t>
            </a:r>
            <a:r>
              <a:rPr lang="cs-CZ" sz="2400" b="1" dirty="0" smtClean="0"/>
              <a:t>slouží k produkci elektronů</a:t>
            </a:r>
            <a:r>
              <a:rPr lang="cs-CZ" sz="2400" dirty="0" smtClean="0"/>
              <a:t>.</a:t>
            </a:r>
          </a:p>
          <a:p>
            <a:r>
              <a:rPr lang="cs-CZ" sz="2400" dirty="0" smtClean="0"/>
              <a:t>Toto vlákno je elektricky připojeno ke žhavícímu obvodu. Při průchodu elektrického proudu o velikosti cca 6-8 A žhavícím obvodem, a tedy i katodovým vláknem, dochází vlivem velké teploty (2000 °C) k termoemisi elektronů (Edisonův efekt). </a:t>
            </a:r>
            <a:endParaRPr lang="cs-CZ" sz="2400" dirty="0" smtClean="0"/>
          </a:p>
        </p:txBody>
      </p:sp>
      <p:sp>
        <p:nvSpPr>
          <p:cNvPr id="7" name="TextovéPole 6"/>
          <p:cNvSpPr txBox="1"/>
          <p:nvPr/>
        </p:nvSpPr>
        <p:spPr>
          <a:xfrm>
            <a:off x="847661" y="6363191"/>
            <a:ext cx="6767687" cy="369332"/>
          </a:xfrm>
          <a:prstGeom prst="rect">
            <a:avLst/>
          </a:prstGeom>
          <a:noFill/>
        </p:spPr>
        <p:txBody>
          <a:bodyPr wrap="none" rtlCol="0">
            <a:spAutoFit/>
          </a:bodyPr>
          <a:lstStyle/>
          <a:p>
            <a:r>
              <a:rPr lang="cs-CZ" dirty="0"/>
              <a:t>http://www.sukupova.cz/rentgenka-a-produkce-rentgenoveho-zareni/</a:t>
            </a:r>
          </a:p>
        </p:txBody>
      </p:sp>
      <p:sp>
        <p:nvSpPr>
          <p:cNvPr id="8" name="Nadpis 1"/>
          <p:cNvSpPr txBox="1">
            <a:spLocks/>
          </p:cNvSpPr>
          <p:nvPr/>
        </p:nvSpPr>
        <p:spPr>
          <a:xfrm>
            <a:off x="628650" y="319407"/>
            <a:ext cx="7886700" cy="6955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b="1" smtClean="0"/>
              <a:t>Konstrukce rentgenky</a:t>
            </a:r>
            <a:endParaRPr lang="cs-CZ" b="1" dirty="0"/>
          </a:p>
        </p:txBody>
      </p:sp>
    </p:spTree>
    <p:extLst>
      <p:ext uri="{BB962C8B-B14F-4D97-AF65-F5344CB8AC3E}">
        <p14:creationId xmlns:p14="http://schemas.microsoft.com/office/powerpoint/2010/main" val="37898125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28650" y="1097281"/>
            <a:ext cx="7886700" cy="2303144"/>
          </a:xfrm>
        </p:spPr>
        <p:txBody>
          <a:bodyPr>
            <a:normAutofit fontScale="77500" lnSpcReduction="20000"/>
          </a:bodyPr>
          <a:lstStyle/>
          <a:p>
            <a:r>
              <a:rPr lang="cs-CZ" dirty="0" smtClean="0"/>
              <a:t>Aby </a:t>
            </a:r>
            <a:r>
              <a:rPr lang="cs-CZ" dirty="0"/>
              <a:t>se zabránilo tepelnému zničení anodového terčíku, je potřeba vhodně zvolit materiál anody a taktéž dostatečně odvádět nepotřebné </a:t>
            </a:r>
            <a:r>
              <a:rPr lang="cs-CZ" dirty="0" smtClean="0"/>
              <a:t>teplo.</a:t>
            </a:r>
          </a:p>
          <a:p>
            <a:r>
              <a:rPr lang="cs-CZ" b="1" dirty="0" smtClean="0"/>
              <a:t>Anoda</a:t>
            </a:r>
            <a:r>
              <a:rPr lang="cs-CZ" dirty="0" smtClean="0"/>
              <a:t> </a:t>
            </a:r>
            <a:r>
              <a:rPr lang="cs-CZ" dirty="0"/>
              <a:t>je nejčastěji vyrobena z wolframu, protože wolfram má vysoký bod </a:t>
            </a:r>
            <a:r>
              <a:rPr lang="cs-CZ" dirty="0" smtClean="0"/>
              <a:t>tání.</a:t>
            </a:r>
          </a:p>
          <a:p>
            <a:r>
              <a:rPr lang="cs-CZ" dirty="0" smtClean="0"/>
              <a:t>Wolfram </a:t>
            </a:r>
            <a:r>
              <a:rPr lang="cs-CZ" dirty="0"/>
              <a:t>je vhodný taktéž z toho důvodu, že díky vyššímu atomovému číslu se zvyšuje produkce fotonů rentgenového záření (více dále</a:t>
            </a:r>
            <a:r>
              <a:rPr lang="cs-CZ" dirty="0" smtClean="0"/>
              <a:t>).</a:t>
            </a:r>
            <a:endParaRPr lang="cs-CZ" dirty="0" smtClean="0"/>
          </a:p>
        </p:txBody>
      </p:sp>
      <p:sp>
        <p:nvSpPr>
          <p:cNvPr id="4" name="TextovéPole 3"/>
          <p:cNvSpPr txBox="1"/>
          <p:nvPr/>
        </p:nvSpPr>
        <p:spPr>
          <a:xfrm>
            <a:off x="944088" y="6212958"/>
            <a:ext cx="6767687" cy="369332"/>
          </a:xfrm>
          <a:prstGeom prst="rect">
            <a:avLst/>
          </a:prstGeom>
          <a:noFill/>
        </p:spPr>
        <p:txBody>
          <a:bodyPr wrap="none" rtlCol="0">
            <a:spAutoFit/>
          </a:bodyPr>
          <a:lstStyle/>
          <a:p>
            <a:r>
              <a:rPr lang="cs-CZ" dirty="0"/>
              <a:t>http://www.sukupova.cz/rentgenka-a-produkce-rentgenoveho-zareni/</a:t>
            </a:r>
          </a:p>
        </p:txBody>
      </p:sp>
      <p:sp>
        <p:nvSpPr>
          <p:cNvPr id="5" name="Nadpis 1"/>
          <p:cNvSpPr>
            <a:spLocks noGrp="1"/>
          </p:cNvSpPr>
          <p:nvPr>
            <p:ph type="title"/>
          </p:nvPr>
        </p:nvSpPr>
        <p:spPr>
          <a:xfrm>
            <a:off x="628650" y="246255"/>
            <a:ext cx="7886700" cy="695578"/>
          </a:xfrm>
        </p:spPr>
        <p:txBody>
          <a:bodyPr/>
          <a:lstStyle/>
          <a:p>
            <a:r>
              <a:rPr lang="cs-CZ" b="1" dirty="0" smtClean="0"/>
              <a:t>Konstrukce rentgenky</a:t>
            </a:r>
            <a:endParaRPr lang="cs-CZ" b="1" dirty="0"/>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6787" y="3086099"/>
            <a:ext cx="4012787" cy="3019425"/>
          </a:xfrm>
          <a:prstGeom prst="rect">
            <a:avLst/>
          </a:prstGeom>
        </p:spPr>
      </p:pic>
      <p:sp>
        <p:nvSpPr>
          <p:cNvPr id="6" name="TextovéPole 5"/>
          <p:cNvSpPr txBox="1"/>
          <p:nvPr/>
        </p:nvSpPr>
        <p:spPr>
          <a:xfrm>
            <a:off x="601468" y="3384423"/>
            <a:ext cx="3199007" cy="3104440"/>
          </a:xfrm>
          <a:prstGeom prst="rect">
            <a:avLst/>
          </a:prstGeom>
          <a:noFill/>
        </p:spPr>
        <p:txBody>
          <a:bodyPr wrap="square" rtlCol="0">
            <a:spAutoFit/>
          </a:bodyPr>
          <a:lstStyle/>
          <a:p>
            <a:pPr marL="228600" indent="-228600">
              <a:lnSpc>
                <a:spcPct val="70000"/>
              </a:lnSpc>
              <a:spcBef>
                <a:spcPts val="1000"/>
              </a:spcBef>
              <a:buFont typeface="Arial" panose="020B0604020202020204" pitchFamily="34" charset="0"/>
              <a:buChar char="•"/>
            </a:pPr>
            <a:r>
              <a:rPr lang="cs-CZ" sz="2200" dirty="0"/>
              <a:t>Pro lepší odolnost terčíku se do wolframu přidává přibližně 10 % rhenia. </a:t>
            </a:r>
            <a:endParaRPr lang="cs-CZ" sz="2200" dirty="0" smtClean="0"/>
          </a:p>
          <a:p>
            <a:pPr marL="228600" indent="-228600">
              <a:lnSpc>
                <a:spcPct val="70000"/>
              </a:lnSpc>
              <a:spcBef>
                <a:spcPts val="1000"/>
              </a:spcBef>
              <a:buFont typeface="Arial" panose="020B0604020202020204" pitchFamily="34" charset="0"/>
              <a:buChar char="•"/>
            </a:pPr>
            <a:r>
              <a:rPr lang="cs-CZ" sz="2200" dirty="0" smtClean="0"/>
              <a:t>V </a:t>
            </a:r>
            <a:r>
              <a:rPr lang="cs-CZ" sz="2200" dirty="0"/>
              <a:t>mamografii se místo wolframového terčíku používá terčík molybdenový a rhodiový </a:t>
            </a:r>
            <a:r>
              <a:rPr lang="cs-CZ" sz="2200" dirty="0">
                <a:sym typeface="Wingdings" panose="05000000000000000000" pitchFamily="2" charset="2"/>
              </a:rPr>
              <a:t> poté měď pro co nejúčinnější odvod tepla</a:t>
            </a:r>
            <a:endParaRPr lang="cs-CZ" sz="2200" dirty="0"/>
          </a:p>
          <a:p>
            <a:endParaRPr lang="cs-CZ" dirty="0"/>
          </a:p>
        </p:txBody>
      </p:sp>
    </p:spTree>
    <p:extLst>
      <p:ext uri="{BB962C8B-B14F-4D97-AF65-F5344CB8AC3E}">
        <p14:creationId xmlns:p14="http://schemas.microsoft.com/office/powerpoint/2010/main" val="159801960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260351"/>
            <a:ext cx="7886700" cy="965199"/>
          </a:xfrm>
        </p:spPr>
        <p:txBody>
          <a:bodyPr/>
          <a:lstStyle/>
          <a:p>
            <a:r>
              <a:rPr lang="cs-CZ" b="1" dirty="0"/>
              <a:t>Konstrukce rentgenky</a:t>
            </a:r>
            <a:endParaRPr lang="cs-CZ" dirty="0"/>
          </a:p>
        </p:txBody>
      </p:sp>
      <p:sp>
        <p:nvSpPr>
          <p:cNvPr id="3" name="Zástupný symbol pro obsah 2"/>
          <p:cNvSpPr>
            <a:spLocks noGrp="1"/>
          </p:cNvSpPr>
          <p:nvPr>
            <p:ph idx="1"/>
          </p:nvPr>
        </p:nvSpPr>
        <p:spPr>
          <a:xfrm>
            <a:off x="628650" y="1225550"/>
            <a:ext cx="7886700" cy="2203450"/>
          </a:xfrm>
        </p:spPr>
        <p:txBody>
          <a:bodyPr>
            <a:normAutofit fontScale="85000" lnSpcReduction="20000"/>
          </a:bodyPr>
          <a:lstStyle/>
          <a:p>
            <a:r>
              <a:rPr lang="cs-CZ" b="1" dirty="0" smtClean="0"/>
              <a:t>Rotační </a:t>
            </a:r>
            <a:r>
              <a:rPr lang="cs-CZ" b="1" dirty="0"/>
              <a:t>anoda</a:t>
            </a:r>
            <a:r>
              <a:rPr lang="cs-CZ" dirty="0"/>
              <a:t>. U rotační anody dopadá svazek elektronů na plošinku terčíku, který však stále rotuje a teplo je tedy rozloženo na větší plochu. To umožňuje větší zatížení rentgenky. Rotační anody jsou s výhodou používány ve většině diagnostických aplikací, protože efektivněji odvádějí teplo a umožňují tak produkci většího množství fotonů potřebných pro prozáření větších objemů, aniž by došlo ke zničení terčíku.</a:t>
            </a:r>
          </a:p>
          <a:p>
            <a:endParaRPr lang="cs-CZ" dirty="0"/>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325" y="3533775"/>
            <a:ext cx="5225304" cy="2945765"/>
          </a:xfrm>
          <a:prstGeom prst="rect">
            <a:avLst/>
          </a:prstGeom>
        </p:spPr>
      </p:pic>
    </p:spTree>
    <p:extLst>
      <p:ext uri="{BB962C8B-B14F-4D97-AF65-F5344CB8AC3E}">
        <p14:creationId xmlns:p14="http://schemas.microsoft.com/office/powerpoint/2010/main" val="3900368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3562984"/>
            <a:ext cx="4762500" cy="2857500"/>
          </a:xfrm>
          <a:prstGeom prst="rect">
            <a:avLst/>
          </a:prstGeom>
        </p:spPr>
      </p:pic>
      <p:sp>
        <p:nvSpPr>
          <p:cNvPr id="6" name="Zástupný symbol pro obsah 2"/>
          <p:cNvSpPr>
            <a:spLocks noGrp="1"/>
          </p:cNvSpPr>
          <p:nvPr>
            <p:ph idx="1"/>
          </p:nvPr>
        </p:nvSpPr>
        <p:spPr>
          <a:xfrm>
            <a:off x="628650" y="1066673"/>
            <a:ext cx="7886700" cy="2371471"/>
          </a:xfrm>
        </p:spPr>
        <p:txBody>
          <a:bodyPr>
            <a:normAutofit fontScale="92500" lnSpcReduction="10000"/>
          </a:bodyPr>
          <a:lstStyle/>
          <a:p>
            <a:r>
              <a:rPr lang="cs-CZ" dirty="0" smtClean="0"/>
              <a:t>Uvnitř </a:t>
            </a:r>
            <a:r>
              <a:rPr lang="cs-CZ" dirty="0"/>
              <a:t>evakuované baňky je umístěn taktéž </a:t>
            </a:r>
            <a:r>
              <a:rPr lang="cs-CZ" b="1" dirty="0"/>
              <a:t>rotor</a:t>
            </a:r>
            <a:r>
              <a:rPr lang="cs-CZ" dirty="0"/>
              <a:t>. Rotor je tvořen měděným blokem, na kterém je molybdenová osa pro upevnění terčíku. </a:t>
            </a:r>
            <a:r>
              <a:rPr lang="cs-CZ" b="1" dirty="0"/>
              <a:t>Stator</a:t>
            </a:r>
            <a:r>
              <a:rPr lang="cs-CZ" dirty="0"/>
              <a:t>, tvořený elektromagnety, je umístěn vně evakuované baňky. Stator a rotor tvoří společně </a:t>
            </a:r>
            <a:r>
              <a:rPr lang="cs-CZ" b="1" dirty="0">
                <a:solidFill>
                  <a:srgbClr val="C00000"/>
                </a:solidFill>
              </a:rPr>
              <a:t>indukční motor, </a:t>
            </a:r>
            <a:r>
              <a:rPr lang="cs-CZ" dirty="0"/>
              <a:t>kterým je poháněn terčík. Rotační anoda rotuje s frekvencí až </a:t>
            </a:r>
            <a:r>
              <a:rPr lang="cs-CZ" dirty="0" smtClean="0"/>
              <a:t>    10 </a:t>
            </a:r>
            <a:r>
              <a:rPr lang="cs-CZ" dirty="0"/>
              <a:t>000 otáček za minutu</a:t>
            </a:r>
          </a:p>
        </p:txBody>
      </p:sp>
      <p:sp>
        <p:nvSpPr>
          <p:cNvPr id="7" name="Nadpis 1"/>
          <p:cNvSpPr>
            <a:spLocks noGrp="1"/>
          </p:cNvSpPr>
          <p:nvPr>
            <p:ph type="title"/>
          </p:nvPr>
        </p:nvSpPr>
        <p:spPr>
          <a:xfrm>
            <a:off x="628650" y="246255"/>
            <a:ext cx="7886700" cy="695578"/>
          </a:xfrm>
        </p:spPr>
        <p:txBody>
          <a:bodyPr/>
          <a:lstStyle/>
          <a:p>
            <a:r>
              <a:rPr lang="cs-CZ" b="1" dirty="0" smtClean="0"/>
              <a:t>Konstrukce rentgenky</a:t>
            </a:r>
            <a:endParaRPr lang="cs-CZ" b="1" dirty="0"/>
          </a:p>
        </p:txBody>
      </p:sp>
    </p:spTree>
    <p:extLst>
      <p:ext uri="{BB962C8B-B14F-4D97-AF65-F5344CB8AC3E}">
        <p14:creationId xmlns:p14="http://schemas.microsoft.com/office/powerpoint/2010/main" val="22505460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28650" y="1066673"/>
            <a:ext cx="7886700" cy="2837815"/>
          </a:xfrm>
        </p:spPr>
        <p:txBody>
          <a:bodyPr>
            <a:normAutofit/>
          </a:bodyPr>
          <a:lstStyle/>
          <a:p>
            <a:r>
              <a:rPr lang="cs-CZ" sz="2400" b="1" dirty="0"/>
              <a:t>Evakuovaná baňka</a:t>
            </a:r>
            <a:r>
              <a:rPr lang="cs-CZ" sz="2400" dirty="0"/>
              <a:t> rentgenky, ve které je umístěna katoda i anoda, je obvykle vyrobena ze skla a její hlavní funkcí je udržování vakua v </a:t>
            </a:r>
            <a:r>
              <a:rPr lang="cs-CZ" sz="2400" dirty="0" smtClean="0"/>
              <a:t>trubici.</a:t>
            </a:r>
          </a:p>
          <a:p>
            <a:r>
              <a:rPr lang="cs-CZ" sz="2400" dirty="0" smtClean="0"/>
              <a:t>Baňka </a:t>
            </a:r>
            <a:r>
              <a:rPr lang="cs-CZ" sz="2400" dirty="0"/>
              <a:t>je obtékána olejem, který tak odvádí teplo z rentgenky. Baňka bývá ještě uschována v krytu, jehož součástí je i olovo, které slouží k odstínění nepotřebného </a:t>
            </a:r>
            <a:r>
              <a:rPr lang="cs-CZ" sz="2400" dirty="0" err="1"/>
              <a:t>mimoohniskového</a:t>
            </a:r>
            <a:r>
              <a:rPr lang="cs-CZ" sz="2400" dirty="0"/>
              <a:t> záření </a:t>
            </a:r>
            <a:endParaRPr lang="cs-CZ" sz="2400" dirty="0" smtClean="0"/>
          </a:p>
        </p:txBody>
      </p:sp>
      <p:sp>
        <p:nvSpPr>
          <p:cNvPr id="6" name="Nadpis 1"/>
          <p:cNvSpPr>
            <a:spLocks noGrp="1"/>
          </p:cNvSpPr>
          <p:nvPr>
            <p:ph type="title"/>
          </p:nvPr>
        </p:nvSpPr>
        <p:spPr>
          <a:xfrm>
            <a:off x="628650" y="246255"/>
            <a:ext cx="7886700" cy="695578"/>
          </a:xfrm>
        </p:spPr>
        <p:txBody>
          <a:bodyPr/>
          <a:lstStyle/>
          <a:p>
            <a:r>
              <a:rPr lang="cs-CZ" b="1" dirty="0" smtClean="0"/>
              <a:t>Konstrukce rentgenky</a:t>
            </a:r>
            <a:endParaRPr lang="cs-CZ" b="1" dirty="0"/>
          </a:p>
        </p:txBody>
      </p:sp>
      <p:pic>
        <p:nvPicPr>
          <p:cNvPr id="7" name="Obrázek 6"/>
          <p:cNvPicPr>
            <a:picLocks noChangeAspect="1"/>
          </p:cNvPicPr>
          <p:nvPr/>
        </p:nvPicPr>
        <p:blipFill>
          <a:blip r:embed="rId2"/>
          <a:stretch>
            <a:fillRect/>
          </a:stretch>
        </p:blipFill>
        <p:spPr>
          <a:xfrm>
            <a:off x="2524125" y="3602428"/>
            <a:ext cx="4495800" cy="3255572"/>
          </a:xfrm>
          <a:prstGeom prst="rect">
            <a:avLst/>
          </a:prstGeom>
        </p:spPr>
      </p:pic>
    </p:spTree>
    <p:extLst>
      <p:ext uri="{BB962C8B-B14F-4D97-AF65-F5344CB8AC3E}">
        <p14:creationId xmlns:p14="http://schemas.microsoft.com/office/powerpoint/2010/main" val="259181560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rotWithShape="1">
          <a:blip r:embed="rId2"/>
          <a:srcRect l="62741" t="36389" r="6091" b="34846"/>
          <a:stretch/>
        </p:blipFill>
        <p:spPr>
          <a:xfrm>
            <a:off x="4276725" y="3694870"/>
            <a:ext cx="4410075" cy="3054274"/>
          </a:xfrm>
          <a:prstGeom prst="rect">
            <a:avLst/>
          </a:prstGeom>
        </p:spPr>
      </p:pic>
      <p:pic>
        <p:nvPicPr>
          <p:cNvPr id="6" name="Obrázek 5"/>
          <p:cNvPicPr>
            <a:picLocks noChangeAspect="1"/>
          </p:cNvPicPr>
          <p:nvPr/>
        </p:nvPicPr>
        <p:blipFill rotWithShape="1">
          <a:blip r:embed="rId2"/>
          <a:srcRect l="18411" t="12956" r="24518" b="65014"/>
          <a:stretch/>
        </p:blipFill>
        <p:spPr>
          <a:xfrm>
            <a:off x="268881" y="1190624"/>
            <a:ext cx="8417919" cy="2438401"/>
          </a:xfrm>
          <a:prstGeom prst="rect">
            <a:avLst/>
          </a:prstGeom>
        </p:spPr>
      </p:pic>
      <p:pic>
        <p:nvPicPr>
          <p:cNvPr id="7" name="Obrázek 6"/>
          <p:cNvPicPr>
            <a:picLocks noChangeAspect="1"/>
          </p:cNvPicPr>
          <p:nvPr/>
        </p:nvPicPr>
        <p:blipFill rotWithShape="1">
          <a:blip r:embed="rId2"/>
          <a:srcRect b="87044"/>
          <a:stretch/>
        </p:blipFill>
        <p:spPr>
          <a:xfrm>
            <a:off x="49105" y="149234"/>
            <a:ext cx="9045791" cy="879466"/>
          </a:xfrm>
          <a:prstGeom prst="rect">
            <a:avLst/>
          </a:prstGeom>
        </p:spPr>
      </p:pic>
      <p:pic>
        <p:nvPicPr>
          <p:cNvPr id="4" name="Obrázek 3"/>
          <p:cNvPicPr>
            <a:picLocks noChangeAspect="1"/>
          </p:cNvPicPr>
          <p:nvPr/>
        </p:nvPicPr>
        <p:blipFill rotWithShape="1">
          <a:blip r:embed="rId2"/>
          <a:srcRect t="82273" r="36732"/>
          <a:stretch/>
        </p:blipFill>
        <p:spPr>
          <a:xfrm>
            <a:off x="258654" y="3695699"/>
            <a:ext cx="5723046" cy="1203315"/>
          </a:xfrm>
          <a:prstGeom prst="rect">
            <a:avLst/>
          </a:prstGeom>
        </p:spPr>
      </p:pic>
    </p:spTree>
    <p:extLst>
      <p:ext uri="{BB962C8B-B14F-4D97-AF65-F5344CB8AC3E}">
        <p14:creationId xmlns:p14="http://schemas.microsoft.com/office/powerpoint/2010/main" val="23953021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2"/>
          <a:srcRect b="79187"/>
          <a:stretch/>
        </p:blipFill>
        <p:spPr>
          <a:xfrm>
            <a:off x="0" y="2377"/>
            <a:ext cx="9144000" cy="1426373"/>
          </a:xfrm>
          <a:prstGeom prst="rect">
            <a:avLst/>
          </a:prstGeom>
        </p:spPr>
      </p:pic>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9175" y="1428750"/>
            <a:ext cx="4305300" cy="1589261"/>
          </a:xfrm>
          <a:prstGeom prst="rect">
            <a:avLst/>
          </a:prstGeom>
        </p:spPr>
      </p:pic>
      <p:pic>
        <p:nvPicPr>
          <p:cNvPr id="7" name="Obrázek 6"/>
          <p:cNvPicPr>
            <a:picLocks noChangeAspect="1"/>
          </p:cNvPicPr>
          <p:nvPr/>
        </p:nvPicPr>
        <p:blipFill rotWithShape="1">
          <a:blip r:embed="rId4">
            <a:extLst>
              <a:ext uri="{28A0092B-C50C-407E-A947-70E740481C1C}">
                <a14:useLocalDpi xmlns:a14="http://schemas.microsoft.com/office/drawing/2010/main" val="0"/>
              </a:ext>
            </a:extLst>
          </a:blip>
          <a:srcRect b="23004"/>
          <a:stretch/>
        </p:blipFill>
        <p:spPr>
          <a:xfrm rot="16200000">
            <a:off x="6079086" y="3802610"/>
            <a:ext cx="3843829" cy="2266950"/>
          </a:xfrm>
          <a:prstGeom prst="rect">
            <a:avLst/>
          </a:prstGeom>
        </p:spPr>
      </p:pic>
      <p:sp>
        <p:nvSpPr>
          <p:cNvPr id="8" name="Obdélník 7"/>
          <p:cNvSpPr/>
          <p:nvPr/>
        </p:nvSpPr>
        <p:spPr>
          <a:xfrm>
            <a:off x="0" y="715563"/>
            <a:ext cx="4838700" cy="19038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5" name="Obráze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5" y="715563"/>
            <a:ext cx="4838700" cy="2502299"/>
          </a:xfrm>
          <a:prstGeom prst="rect">
            <a:avLst/>
          </a:prstGeom>
        </p:spPr>
      </p:pic>
      <p:pic>
        <p:nvPicPr>
          <p:cNvPr id="9" name="Obrázek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2940242" y="3433204"/>
            <a:ext cx="3777867" cy="3071724"/>
          </a:xfrm>
          <a:prstGeom prst="rect">
            <a:avLst/>
          </a:prstGeom>
        </p:spPr>
      </p:pic>
      <p:pic>
        <p:nvPicPr>
          <p:cNvPr id="3" name="Obrázek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3097511"/>
            <a:ext cx="3038475" cy="3760489"/>
          </a:xfrm>
          <a:prstGeom prst="rect">
            <a:avLst/>
          </a:prstGeom>
        </p:spPr>
      </p:pic>
    </p:spTree>
    <p:extLst>
      <p:ext uri="{BB962C8B-B14F-4D97-AF65-F5344CB8AC3E}">
        <p14:creationId xmlns:p14="http://schemas.microsoft.com/office/powerpoint/2010/main" val="13334036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4185398" y="149720"/>
            <a:ext cx="4151317" cy="6232361"/>
          </a:xfrm>
          <a:prstGeom prst="rect">
            <a:avLst/>
          </a:prstGeom>
        </p:spPr>
      </p:pic>
      <p:sp>
        <p:nvSpPr>
          <p:cNvPr id="5" name="TextovéPole 4"/>
          <p:cNvSpPr txBox="1"/>
          <p:nvPr/>
        </p:nvSpPr>
        <p:spPr>
          <a:xfrm>
            <a:off x="5138368" y="6382081"/>
            <a:ext cx="2748829" cy="369332"/>
          </a:xfrm>
          <a:prstGeom prst="rect">
            <a:avLst/>
          </a:prstGeom>
          <a:noFill/>
        </p:spPr>
        <p:txBody>
          <a:bodyPr wrap="none" rtlCol="0">
            <a:spAutoFit/>
          </a:bodyPr>
          <a:lstStyle/>
          <a:p>
            <a:r>
              <a:rPr lang="cs-CZ" dirty="0" smtClean="0"/>
              <a:t>Falk et al. </a:t>
            </a:r>
            <a:r>
              <a:rPr lang="cs-CZ" dirty="0" err="1" smtClean="0"/>
              <a:t>Crit</a:t>
            </a:r>
            <a:r>
              <a:rPr lang="cs-CZ" dirty="0" smtClean="0"/>
              <a:t> Res </a:t>
            </a:r>
            <a:r>
              <a:rPr lang="cs-CZ" dirty="0" err="1" smtClean="0"/>
              <a:t>Rev</a:t>
            </a:r>
            <a:r>
              <a:rPr lang="cs-CZ" dirty="0" smtClean="0"/>
              <a:t> 2014</a:t>
            </a:r>
            <a:endParaRPr lang="cs-CZ" dirty="0"/>
          </a:p>
        </p:txBody>
      </p:sp>
      <p:sp>
        <p:nvSpPr>
          <p:cNvPr id="6" name="TextovéPole 5"/>
          <p:cNvSpPr txBox="1"/>
          <p:nvPr/>
        </p:nvSpPr>
        <p:spPr>
          <a:xfrm>
            <a:off x="495769" y="4073757"/>
            <a:ext cx="3044952" cy="2246769"/>
          </a:xfrm>
          <a:prstGeom prst="rect">
            <a:avLst/>
          </a:prstGeom>
          <a:noFill/>
        </p:spPr>
        <p:txBody>
          <a:bodyPr wrap="square" rtlCol="0">
            <a:spAutoFit/>
          </a:bodyPr>
          <a:lstStyle/>
          <a:p>
            <a:r>
              <a:rPr lang="cs-CZ" sz="2000" dirty="0" smtClean="0"/>
              <a:t>Radiačně vyvolané procesy zahrnují fyzikální, chemické, biologické a medicínské fenomény pokrývající extrémní škálu časových a prostorových dimenzí</a:t>
            </a:r>
            <a:endParaRPr lang="cs-CZ" sz="2000" dirty="0"/>
          </a:p>
        </p:txBody>
      </p:sp>
      <p:sp>
        <p:nvSpPr>
          <p:cNvPr id="7" name="TextovéPole 6"/>
          <p:cNvSpPr txBox="1"/>
          <p:nvPr/>
        </p:nvSpPr>
        <p:spPr>
          <a:xfrm>
            <a:off x="566368" y="388190"/>
            <a:ext cx="3264967" cy="3539430"/>
          </a:xfrm>
          <a:prstGeom prst="rect">
            <a:avLst/>
          </a:prstGeom>
          <a:noFill/>
        </p:spPr>
        <p:txBody>
          <a:bodyPr wrap="square" rtlCol="0">
            <a:spAutoFit/>
          </a:bodyPr>
          <a:lstStyle/>
          <a:p>
            <a:r>
              <a:rPr lang="cs-CZ" sz="3200" dirty="0"/>
              <a:t>Multidisciplinární charakter </a:t>
            </a:r>
            <a:r>
              <a:rPr lang="cs-CZ" sz="3200" dirty="0" smtClean="0"/>
              <a:t>a komplexita zkoumaných dějů: Problém a krása „radiobiologie“ zároveň</a:t>
            </a:r>
            <a:endParaRPr lang="cs-CZ" sz="3200" dirty="0"/>
          </a:p>
        </p:txBody>
      </p:sp>
    </p:spTree>
    <p:extLst>
      <p:ext uri="{BB962C8B-B14F-4D97-AF65-F5344CB8AC3E}">
        <p14:creationId xmlns:p14="http://schemas.microsoft.com/office/powerpoint/2010/main" val="22320425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2"/>
          <a:srcRect b="75783"/>
          <a:stretch/>
        </p:blipFill>
        <p:spPr>
          <a:xfrm>
            <a:off x="0" y="6652"/>
            <a:ext cx="9144000" cy="1657556"/>
          </a:xfrm>
          <a:prstGeom prst="rect">
            <a:avLst/>
          </a:prstGeom>
        </p:spPr>
      </p:pic>
      <p:pic>
        <p:nvPicPr>
          <p:cNvPr id="5" name="Obrázek 4"/>
          <p:cNvPicPr>
            <a:picLocks noChangeAspect="1"/>
          </p:cNvPicPr>
          <p:nvPr/>
        </p:nvPicPr>
        <p:blipFill rotWithShape="1">
          <a:blip r:embed="rId2"/>
          <a:srcRect t="22525" r="36567" b="10679"/>
          <a:stretch/>
        </p:blipFill>
        <p:spPr>
          <a:xfrm>
            <a:off x="1405128" y="1929384"/>
            <a:ext cx="5800344" cy="4572000"/>
          </a:xfrm>
          <a:prstGeom prst="rect">
            <a:avLst/>
          </a:prstGeom>
        </p:spPr>
      </p:pic>
      <p:pic>
        <p:nvPicPr>
          <p:cNvPr id="6" name="Obrázek 5"/>
          <p:cNvPicPr>
            <a:picLocks noChangeAspect="1"/>
          </p:cNvPicPr>
          <p:nvPr/>
        </p:nvPicPr>
        <p:blipFill rotWithShape="1">
          <a:blip r:embed="rId2"/>
          <a:srcRect t="22525" r="98333" b="10679"/>
          <a:stretch/>
        </p:blipFill>
        <p:spPr>
          <a:xfrm>
            <a:off x="7202424" y="1929384"/>
            <a:ext cx="152400" cy="4572000"/>
          </a:xfrm>
          <a:prstGeom prst="rect">
            <a:avLst/>
          </a:prstGeom>
        </p:spPr>
      </p:pic>
    </p:spTree>
    <p:extLst>
      <p:ext uri="{BB962C8B-B14F-4D97-AF65-F5344CB8AC3E}">
        <p14:creationId xmlns:p14="http://schemas.microsoft.com/office/powerpoint/2010/main" val="28559813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rotWithShape="1">
          <a:blip r:embed="rId2"/>
          <a:srcRect b="82778"/>
          <a:stretch/>
        </p:blipFill>
        <p:spPr>
          <a:xfrm>
            <a:off x="2551" y="0"/>
            <a:ext cx="9138898" cy="1181100"/>
          </a:xfrm>
          <a:prstGeom prst="rect">
            <a:avLst/>
          </a:prstGeom>
        </p:spPr>
      </p:pic>
      <p:pic>
        <p:nvPicPr>
          <p:cNvPr id="5" name="Obrázek 4"/>
          <p:cNvPicPr>
            <a:picLocks noChangeAspect="1"/>
          </p:cNvPicPr>
          <p:nvPr/>
        </p:nvPicPr>
        <p:blipFill rotWithShape="1">
          <a:blip r:embed="rId2"/>
          <a:srcRect t="20972" r="60527" b="22361"/>
          <a:stretch/>
        </p:blipFill>
        <p:spPr>
          <a:xfrm>
            <a:off x="278776" y="1966911"/>
            <a:ext cx="3607424" cy="3886200"/>
          </a:xfrm>
          <a:prstGeom prst="rect">
            <a:avLst/>
          </a:prstGeom>
        </p:spPr>
      </p:pic>
      <p:pic>
        <p:nvPicPr>
          <p:cNvPr id="6" name="Obrázek 5"/>
          <p:cNvPicPr>
            <a:picLocks noChangeAspect="1"/>
          </p:cNvPicPr>
          <p:nvPr/>
        </p:nvPicPr>
        <p:blipFill rotWithShape="1">
          <a:blip r:embed="rId2"/>
          <a:srcRect l="41141" t="17639" r="2160" b="12500"/>
          <a:stretch/>
        </p:blipFill>
        <p:spPr>
          <a:xfrm>
            <a:off x="3886200" y="1514473"/>
            <a:ext cx="5181601" cy="4791075"/>
          </a:xfrm>
          <a:prstGeom prst="rect">
            <a:avLst/>
          </a:prstGeom>
        </p:spPr>
      </p:pic>
    </p:spTree>
    <p:extLst>
      <p:ext uri="{BB962C8B-B14F-4D97-AF65-F5344CB8AC3E}">
        <p14:creationId xmlns:p14="http://schemas.microsoft.com/office/powerpoint/2010/main" val="21813289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b="1" dirty="0" smtClean="0"/>
              <a:t>REGULACE PRODUKCE RTG NA RENTGENCE</a:t>
            </a:r>
            <a:endParaRPr lang="cs-CZ" b="1" dirty="0"/>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19115101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73132" y="173457"/>
            <a:ext cx="8508671" cy="1325563"/>
          </a:xfrm>
        </p:spPr>
        <p:txBody>
          <a:bodyPr>
            <a:normAutofit/>
          </a:bodyPr>
          <a:lstStyle/>
          <a:p>
            <a:pPr algn="ctr"/>
            <a:r>
              <a:rPr lang="cs-CZ" sz="3200" b="1" dirty="0"/>
              <a:t>Elektrické napájení </a:t>
            </a:r>
            <a:r>
              <a:rPr lang="cs-CZ" sz="3200" b="1" dirty="0" smtClean="0"/>
              <a:t>rentgenky a regulace produkce RTG záření</a:t>
            </a:r>
            <a:endParaRPr lang="cs-CZ" sz="3200" dirty="0"/>
          </a:p>
        </p:txBody>
      </p:sp>
      <p:sp>
        <p:nvSpPr>
          <p:cNvPr id="3" name="Zástupný symbol pro obsah 2"/>
          <p:cNvSpPr>
            <a:spLocks noGrp="1"/>
          </p:cNvSpPr>
          <p:nvPr>
            <p:ph idx="1"/>
          </p:nvPr>
        </p:nvSpPr>
        <p:spPr>
          <a:xfrm>
            <a:off x="628650" y="1440561"/>
            <a:ext cx="7886700" cy="5236464"/>
          </a:xfrm>
        </p:spPr>
        <p:txBody>
          <a:bodyPr>
            <a:normAutofit fontScale="70000" lnSpcReduction="20000"/>
          </a:bodyPr>
          <a:lstStyle/>
          <a:p>
            <a:pPr>
              <a:lnSpc>
                <a:spcPct val="120000"/>
              </a:lnSpc>
            </a:pPr>
            <a:r>
              <a:rPr lang="cs-CZ" dirty="0"/>
              <a:t>Rentgenka, jako elektronický zdroj záření, vyžaduje patřičné elektrické napájení </a:t>
            </a:r>
            <a:r>
              <a:rPr lang="cs-CZ" dirty="0" smtClean="0"/>
              <a:t>dodávající elektrickou </a:t>
            </a:r>
            <a:r>
              <a:rPr lang="cs-CZ" dirty="0"/>
              <a:t>energii generující RTG záření a zajišťující další funkce </a:t>
            </a:r>
            <a:r>
              <a:rPr lang="cs-CZ" dirty="0" smtClean="0"/>
              <a:t>nezbytné pro správný provoz zařízení. Rentgenka má tři základní zdroje napájení: žhavící napětí, anodové napětí, rotace anody</a:t>
            </a:r>
          </a:p>
          <a:p>
            <a:pPr>
              <a:lnSpc>
                <a:spcPct val="120000"/>
              </a:lnSpc>
            </a:pPr>
            <a:r>
              <a:rPr lang="cs-CZ" b="1" dirty="0" smtClean="0">
                <a:solidFill>
                  <a:srgbClr val="FF0000"/>
                </a:solidFill>
              </a:rPr>
              <a:t>Anodové </a:t>
            </a:r>
            <a:r>
              <a:rPr lang="cs-CZ" b="1" dirty="0" smtClean="0">
                <a:solidFill>
                  <a:srgbClr val="FF0000"/>
                </a:solidFill>
              </a:rPr>
              <a:t>napětí</a:t>
            </a:r>
          </a:p>
          <a:p>
            <a:pPr>
              <a:lnSpc>
                <a:spcPct val="120000"/>
              </a:lnSpc>
            </a:pPr>
            <a:r>
              <a:rPr lang="cs-CZ" dirty="0" smtClean="0"/>
              <a:t>určuje </a:t>
            </a:r>
            <a:r>
              <a:rPr lang="cs-CZ" dirty="0"/>
              <a:t>maximální </a:t>
            </a:r>
            <a:r>
              <a:rPr lang="cs-CZ" dirty="0"/>
              <a:t>energii fotonů výsledného RTG záření, tj. jeho „tvrdost“. </a:t>
            </a:r>
          </a:p>
          <a:p>
            <a:pPr>
              <a:lnSpc>
                <a:spcPct val="120000"/>
              </a:lnSpc>
            </a:pPr>
            <a:r>
              <a:rPr lang="cs-CZ" dirty="0" smtClean="0"/>
              <a:t>střední </a:t>
            </a:r>
            <a:r>
              <a:rPr lang="cs-CZ" dirty="0"/>
              <a:t>energii fotonů výsledného RTG </a:t>
            </a:r>
            <a:r>
              <a:rPr lang="cs-CZ" dirty="0" smtClean="0"/>
              <a:t>záření, tj. jeho </a:t>
            </a:r>
            <a:r>
              <a:rPr lang="cs-CZ" dirty="0"/>
              <a:t>„tvrdost“. </a:t>
            </a:r>
            <a:endParaRPr lang="cs-CZ" dirty="0" smtClean="0"/>
          </a:p>
          <a:p>
            <a:r>
              <a:rPr lang="cs-CZ" dirty="0" smtClean="0"/>
              <a:t>Zvyšuje produkci (kvantitu) fotonů X</a:t>
            </a:r>
            <a:endParaRPr lang="en-US" dirty="0"/>
          </a:p>
          <a:p>
            <a:r>
              <a:rPr lang="cs-CZ" dirty="0" smtClean="0"/>
              <a:t>Při dostatečném napětí se objevuje specifické záření X (charakteristické píky)</a:t>
            </a:r>
          </a:p>
          <a:p>
            <a:r>
              <a:rPr lang="cs-CZ" dirty="0" smtClean="0"/>
              <a:t>Rostoucí napětí </a:t>
            </a:r>
            <a:r>
              <a:rPr lang="cs-CZ" dirty="0" smtClean="0">
                <a:sym typeface="Wingdings" panose="05000000000000000000" pitchFamily="2" charset="2"/>
              </a:rPr>
              <a:t> nižší kontrast snímků</a:t>
            </a:r>
            <a:endParaRPr lang="en-US" dirty="0"/>
          </a:p>
          <a:p>
            <a:pPr>
              <a:lnSpc>
                <a:spcPct val="120000"/>
              </a:lnSpc>
            </a:pPr>
            <a:r>
              <a:rPr lang="cs-CZ" dirty="0" smtClean="0"/>
              <a:t>V </a:t>
            </a:r>
            <a:r>
              <a:rPr lang="cs-CZ" dirty="0"/>
              <a:t>praxi se anodové napětí pohybuje v širokém rozmezí od cca 20 </a:t>
            </a:r>
            <a:r>
              <a:rPr lang="cs-CZ" dirty="0" err="1" smtClean="0"/>
              <a:t>kV</a:t>
            </a:r>
            <a:r>
              <a:rPr lang="cs-CZ" dirty="0"/>
              <a:t> </a:t>
            </a:r>
            <a:r>
              <a:rPr lang="cs-CZ" dirty="0" smtClean="0"/>
              <a:t>do </a:t>
            </a:r>
            <a:r>
              <a:rPr lang="cs-CZ" dirty="0"/>
              <a:t>200 </a:t>
            </a:r>
            <a:r>
              <a:rPr lang="cs-CZ" dirty="0" err="1"/>
              <a:t>kV</a:t>
            </a:r>
            <a:r>
              <a:rPr lang="cs-CZ" dirty="0"/>
              <a:t> (v závislosti na druhu zobrazovaných struktur); nižší napětí = měkčí záření</a:t>
            </a:r>
            <a:r>
              <a:rPr lang="cs-CZ" dirty="0" smtClean="0"/>
              <a:t>.</a:t>
            </a:r>
            <a:endParaRPr lang="cs-CZ" dirty="0"/>
          </a:p>
        </p:txBody>
      </p:sp>
    </p:spTree>
    <p:extLst>
      <p:ext uri="{BB962C8B-B14F-4D97-AF65-F5344CB8AC3E}">
        <p14:creationId xmlns:p14="http://schemas.microsoft.com/office/powerpoint/2010/main" val="273384268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solidFill>
                  <a:srgbClr val="FF0000"/>
                </a:solidFill>
              </a:rPr>
              <a:t>Anodové </a:t>
            </a:r>
            <a:r>
              <a:rPr lang="cs-CZ" b="1" dirty="0">
                <a:solidFill>
                  <a:srgbClr val="FF0000"/>
                </a:solidFill>
              </a:rPr>
              <a:t>napětí</a:t>
            </a:r>
            <a:br>
              <a:rPr lang="cs-CZ" b="1" dirty="0">
                <a:solidFill>
                  <a:srgbClr val="FF0000"/>
                </a:solidFill>
              </a:rPr>
            </a:br>
            <a:endParaRPr lang="cs-CZ"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452564"/>
            <a:ext cx="7672927" cy="5005386"/>
          </a:xfr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9737" y="114299"/>
            <a:ext cx="4012787" cy="3019425"/>
          </a:xfrm>
          <a:prstGeom prst="rect">
            <a:avLst/>
          </a:prstGeom>
        </p:spPr>
      </p:pic>
      <p:sp>
        <p:nvSpPr>
          <p:cNvPr id="3" name="Zaoblený obdélník 2"/>
          <p:cNvSpPr/>
          <p:nvPr/>
        </p:nvSpPr>
        <p:spPr>
          <a:xfrm>
            <a:off x="5819775" y="257175"/>
            <a:ext cx="1504950" cy="97155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3307460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19456" y="1018774"/>
            <a:ext cx="8783278" cy="4940594"/>
          </a:xfrm>
          <a:prstGeom prst="rect">
            <a:avLst/>
          </a:prstGeom>
        </p:spPr>
      </p:pic>
    </p:spTree>
    <p:extLst>
      <p:ext uri="{BB962C8B-B14F-4D97-AF65-F5344CB8AC3E}">
        <p14:creationId xmlns:p14="http://schemas.microsoft.com/office/powerpoint/2010/main" val="10967242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60242" y="59157"/>
            <a:ext cx="5251368" cy="1325563"/>
          </a:xfrm>
        </p:spPr>
        <p:txBody>
          <a:bodyPr>
            <a:normAutofit/>
          </a:bodyPr>
          <a:lstStyle/>
          <a:p>
            <a:pPr algn="ctr"/>
            <a:r>
              <a:rPr lang="cs-CZ" sz="2800" b="1" dirty="0"/>
              <a:t>Elektrické napájení </a:t>
            </a:r>
            <a:r>
              <a:rPr lang="cs-CZ" sz="2800" b="1" dirty="0" smtClean="0"/>
              <a:t>rentgenky </a:t>
            </a:r>
            <a:r>
              <a:rPr lang="cs-CZ" sz="2800" b="1" dirty="0" smtClean="0"/>
              <a:t>          a </a:t>
            </a:r>
            <a:r>
              <a:rPr lang="cs-CZ" sz="2800" b="1" dirty="0" smtClean="0"/>
              <a:t>regulace produkce RTG záření</a:t>
            </a:r>
            <a:endParaRPr lang="cs-CZ" sz="2800" dirty="0"/>
          </a:p>
        </p:txBody>
      </p:sp>
      <p:sp>
        <p:nvSpPr>
          <p:cNvPr id="5" name="Zástupný symbol pro obsah 2"/>
          <p:cNvSpPr>
            <a:spLocks noGrp="1"/>
          </p:cNvSpPr>
          <p:nvPr>
            <p:ph idx="1"/>
          </p:nvPr>
        </p:nvSpPr>
        <p:spPr>
          <a:xfrm>
            <a:off x="273132" y="1364361"/>
            <a:ext cx="4800600" cy="5217414"/>
          </a:xfrm>
        </p:spPr>
        <p:txBody>
          <a:bodyPr>
            <a:normAutofit fontScale="70000" lnSpcReduction="20000"/>
          </a:bodyPr>
          <a:lstStyle/>
          <a:p>
            <a:pPr>
              <a:lnSpc>
                <a:spcPct val="120000"/>
              </a:lnSpc>
            </a:pPr>
            <a:r>
              <a:rPr lang="cs-CZ" b="1" dirty="0" smtClean="0"/>
              <a:t>Katodový proud </a:t>
            </a:r>
            <a:r>
              <a:rPr lang="cs-CZ" dirty="0" smtClean="0"/>
              <a:t>protékající rentgenkou    (+ čas expozice) určuje:</a:t>
            </a:r>
          </a:p>
          <a:p>
            <a:pPr>
              <a:lnSpc>
                <a:spcPct val="120000"/>
              </a:lnSpc>
            </a:pPr>
            <a:r>
              <a:rPr lang="cs-CZ" dirty="0" smtClean="0"/>
              <a:t>intenzitu </a:t>
            </a:r>
            <a:r>
              <a:rPr lang="cs-CZ" dirty="0"/>
              <a:t>RTG </a:t>
            </a:r>
            <a:r>
              <a:rPr lang="cs-CZ" dirty="0" smtClean="0"/>
              <a:t>záření emitovaného </a:t>
            </a:r>
            <a:r>
              <a:rPr lang="cs-CZ" dirty="0" smtClean="0"/>
              <a:t>rentgenkou</a:t>
            </a:r>
            <a:r>
              <a:rPr lang="cs-CZ" dirty="0"/>
              <a:t> </a:t>
            </a:r>
            <a:r>
              <a:rPr lang="cs-CZ" dirty="0" smtClean="0"/>
              <a:t>(</a:t>
            </a:r>
            <a:r>
              <a:rPr lang="cs-CZ" dirty="0" smtClean="0">
                <a:solidFill>
                  <a:srgbClr val="FF0000"/>
                </a:solidFill>
              </a:rPr>
              <a:t>změnou </a:t>
            </a:r>
            <a:r>
              <a:rPr lang="cs-CZ" dirty="0">
                <a:solidFill>
                  <a:srgbClr val="FF0000"/>
                </a:solidFill>
              </a:rPr>
              <a:t>žhavení katody</a:t>
            </a:r>
            <a:r>
              <a:rPr lang="cs-CZ" dirty="0"/>
              <a:t>, </a:t>
            </a:r>
            <a:r>
              <a:rPr lang="cs-CZ" dirty="0" smtClean="0"/>
              <a:t>žhavicího proudu</a:t>
            </a:r>
            <a:r>
              <a:rPr lang="cs-CZ" dirty="0"/>
              <a:t>, a tím teploty vlákna </a:t>
            </a:r>
            <a:r>
              <a:rPr lang="cs-CZ" dirty="0" smtClean="0"/>
              <a:t>katody)</a:t>
            </a:r>
          </a:p>
          <a:p>
            <a:pPr>
              <a:lnSpc>
                <a:spcPct val="120000"/>
              </a:lnSpc>
            </a:pPr>
            <a:r>
              <a:rPr lang="cs-CZ" u="sng" dirty="0" smtClean="0"/>
              <a:t>Při </a:t>
            </a:r>
            <a:r>
              <a:rPr lang="cs-CZ" u="sng" dirty="0"/>
              <a:t>vyšším žhavení vlákna katody je </a:t>
            </a:r>
            <a:r>
              <a:rPr lang="cs-CZ" u="sng" dirty="0" smtClean="0"/>
              <a:t>emitováno více </a:t>
            </a:r>
            <a:r>
              <a:rPr lang="cs-CZ" u="sng" dirty="0"/>
              <a:t>elektronů</a:t>
            </a:r>
            <a:r>
              <a:rPr lang="cs-CZ" dirty="0"/>
              <a:t>, rentgenkou protéká vyšší proud a je vyzařována vyšší intenzita </a:t>
            </a:r>
            <a:r>
              <a:rPr lang="cs-CZ" dirty="0" smtClean="0"/>
              <a:t>RTG záření</a:t>
            </a:r>
            <a:r>
              <a:rPr lang="cs-CZ" dirty="0"/>
              <a:t>. </a:t>
            </a:r>
            <a:endParaRPr lang="cs-CZ" dirty="0" smtClean="0"/>
          </a:p>
          <a:p>
            <a:pPr>
              <a:lnSpc>
                <a:spcPct val="120000"/>
              </a:lnSpc>
            </a:pPr>
            <a:r>
              <a:rPr lang="cs-CZ" dirty="0" smtClean="0"/>
              <a:t>Zvyšuje se expozice (kvalita) snímků</a:t>
            </a:r>
            <a:endParaRPr lang="cs-CZ" dirty="0" smtClean="0"/>
          </a:p>
          <a:p>
            <a:pPr>
              <a:lnSpc>
                <a:spcPct val="120000"/>
              </a:lnSpc>
            </a:pPr>
            <a:r>
              <a:rPr lang="cs-CZ" dirty="0" smtClean="0"/>
              <a:t>Průměrný </a:t>
            </a:r>
            <a:r>
              <a:rPr lang="cs-CZ" dirty="0"/>
              <a:t>proud rentgenkou se pohybuje v rozmezí jednotek mA – až asi </a:t>
            </a:r>
            <a:r>
              <a:rPr lang="cs-CZ" dirty="0" smtClean="0"/>
              <a:t>200 mA</a:t>
            </a:r>
            <a:r>
              <a:rPr lang="cs-CZ" dirty="0"/>
              <a:t>, okamžitý proud může být i podstatně vyšší (v pulzním režimu</a:t>
            </a:r>
            <a:r>
              <a:rPr lang="cs-CZ" dirty="0" smtClean="0"/>
              <a:t>).</a:t>
            </a:r>
            <a:endParaRPr lang="cs-CZ" dirty="0"/>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3732" y="3070645"/>
            <a:ext cx="3708071" cy="3151860"/>
          </a:xfrm>
          <a:prstGeom prst="rect">
            <a:avLst/>
          </a:prstGeom>
        </p:spPr>
      </p:pic>
      <p:pic>
        <p:nvPicPr>
          <p:cNvPr id="7" name="Obráze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0221" y="394119"/>
            <a:ext cx="3557078" cy="2676526"/>
          </a:xfrm>
          <a:prstGeom prst="rect">
            <a:avLst/>
          </a:prstGeom>
        </p:spPr>
      </p:pic>
      <p:sp>
        <p:nvSpPr>
          <p:cNvPr id="8" name="Zaoblený obdélník 7"/>
          <p:cNvSpPr/>
          <p:nvPr/>
        </p:nvSpPr>
        <p:spPr>
          <a:xfrm>
            <a:off x="5381625" y="1423615"/>
            <a:ext cx="703900" cy="86121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4779606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384048" y="1167411"/>
            <a:ext cx="8232398" cy="4630724"/>
          </a:xfrm>
          <a:prstGeom prst="rect">
            <a:avLst/>
          </a:prstGeom>
        </p:spPr>
      </p:pic>
    </p:spTree>
    <p:extLst>
      <p:ext uri="{BB962C8B-B14F-4D97-AF65-F5344CB8AC3E}">
        <p14:creationId xmlns:p14="http://schemas.microsoft.com/office/powerpoint/2010/main" val="37729232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307909" y="998958"/>
            <a:ext cx="8388221" cy="4718374"/>
          </a:xfrm>
          <a:prstGeom prst="rect">
            <a:avLst/>
          </a:prstGeom>
        </p:spPr>
      </p:pic>
    </p:spTree>
    <p:extLst>
      <p:ext uri="{BB962C8B-B14F-4D97-AF65-F5344CB8AC3E}">
        <p14:creationId xmlns:p14="http://schemas.microsoft.com/office/powerpoint/2010/main" val="21371899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61950" y="279401"/>
            <a:ext cx="7886700" cy="1325563"/>
          </a:xfrm>
        </p:spPr>
        <p:txBody>
          <a:bodyPr/>
          <a:lstStyle/>
          <a:p>
            <a:r>
              <a:rPr lang="cs-CZ" dirty="0" smtClean="0"/>
              <a:t>HELL EFECT</a:t>
            </a:r>
            <a:endParaRPr lang="cs-CZ"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67100" y="423864"/>
            <a:ext cx="5312401" cy="3062286"/>
          </a:xfrm>
        </p:spPr>
      </p:pic>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6299" y="3448843"/>
            <a:ext cx="3124201" cy="3124201"/>
          </a:xfrm>
          <a:prstGeom prst="rect">
            <a:avLst/>
          </a:prstGeom>
        </p:spPr>
      </p:pic>
      <p:grpSp>
        <p:nvGrpSpPr>
          <p:cNvPr id="9" name="Skupina 8"/>
          <p:cNvGrpSpPr/>
          <p:nvPr/>
        </p:nvGrpSpPr>
        <p:grpSpPr>
          <a:xfrm>
            <a:off x="6164634" y="4525432"/>
            <a:ext cx="447674" cy="457200"/>
            <a:chOff x="4305300" y="4695825"/>
            <a:chExt cx="647700" cy="590550"/>
          </a:xfrm>
        </p:grpSpPr>
        <p:sp>
          <p:nvSpPr>
            <p:cNvPr id="8" name="Pěticípá hvězda 7"/>
            <p:cNvSpPr/>
            <p:nvPr/>
          </p:nvSpPr>
          <p:spPr>
            <a:xfrm>
              <a:off x="4305300" y="4695825"/>
              <a:ext cx="647700" cy="59055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p:cNvSpPr txBox="1"/>
            <p:nvPr/>
          </p:nvSpPr>
          <p:spPr>
            <a:xfrm>
              <a:off x="4418374" y="4802862"/>
              <a:ext cx="311305" cy="369331"/>
            </a:xfrm>
            <a:prstGeom prst="rect">
              <a:avLst/>
            </a:prstGeom>
            <a:noFill/>
          </p:spPr>
          <p:txBody>
            <a:bodyPr wrap="none" rtlCol="0">
              <a:spAutoFit/>
            </a:bodyPr>
            <a:lstStyle/>
            <a:p>
              <a:r>
                <a:rPr lang="cs-CZ" b="1" dirty="0" smtClean="0">
                  <a:solidFill>
                    <a:srgbClr val="FF0000"/>
                  </a:solidFill>
                </a:rPr>
                <a:t>X</a:t>
              </a:r>
              <a:endParaRPr lang="cs-CZ" b="1" dirty="0">
                <a:solidFill>
                  <a:srgbClr val="FF0000"/>
                </a:solidFill>
              </a:endParaRPr>
            </a:p>
          </p:txBody>
        </p:sp>
      </p:grpSp>
      <p:sp>
        <p:nvSpPr>
          <p:cNvPr id="10" name="Obdélník 9"/>
          <p:cNvSpPr/>
          <p:nvPr/>
        </p:nvSpPr>
        <p:spPr>
          <a:xfrm>
            <a:off x="7886700" y="3486150"/>
            <a:ext cx="295275" cy="3086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11" name="Skupina 10"/>
          <p:cNvGrpSpPr/>
          <p:nvPr/>
        </p:nvGrpSpPr>
        <p:grpSpPr>
          <a:xfrm>
            <a:off x="6131680" y="4204016"/>
            <a:ext cx="447674" cy="457200"/>
            <a:chOff x="4305300" y="4695825"/>
            <a:chExt cx="647700" cy="590550"/>
          </a:xfrm>
        </p:grpSpPr>
        <p:sp>
          <p:nvSpPr>
            <p:cNvPr id="12" name="Pěticípá hvězda 11"/>
            <p:cNvSpPr/>
            <p:nvPr/>
          </p:nvSpPr>
          <p:spPr>
            <a:xfrm>
              <a:off x="4305300" y="4695825"/>
              <a:ext cx="647700" cy="590550"/>
            </a:xfrm>
            <a:prstGeom prst="star5">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TextovéPole 12"/>
            <p:cNvSpPr txBox="1"/>
            <p:nvPr/>
          </p:nvSpPr>
          <p:spPr>
            <a:xfrm>
              <a:off x="4418374" y="4802862"/>
              <a:ext cx="311305" cy="369331"/>
            </a:xfrm>
            <a:prstGeom prst="rect">
              <a:avLst/>
            </a:prstGeom>
            <a:noFill/>
          </p:spPr>
          <p:txBody>
            <a:bodyPr wrap="none" rtlCol="0">
              <a:spAutoFit/>
            </a:bodyPr>
            <a:lstStyle/>
            <a:p>
              <a:r>
                <a:rPr lang="cs-CZ" b="1" dirty="0" smtClean="0">
                  <a:solidFill>
                    <a:srgbClr val="FF0000"/>
                  </a:solidFill>
                </a:rPr>
                <a:t>X</a:t>
              </a:r>
              <a:endParaRPr lang="cs-CZ" b="1" dirty="0">
                <a:solidFill>
                  <a:srgbClr val="FF0000"/>
                </a:solidFill>
              </a:endParaRPr>
            </a:p>
          </p:txBody>
        </p:sp>
      </p:grpSp>
      <p:sp>
        <p:nvSpPr>
          <p:cNvPr id="14" name="Pěticípá hvězda 13"/>
          <p:cNvSpPr/>
          <p:nvPr/>
        </p:nvSpPr>
        <p:spPr>
          <a:xfrm>
            <a:off x="7843454" y="4061870"/>
            <a:ext cx="447674" cy="4572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Pěticípá hvězda 14"/>
          <p:cNvSpPr/>
          <p:nvPr/>
        </p:nvSpPr>
        <p:spPr>
          <a:xfrm>
            <a:off x="7811139" y="4782343"/>
            <a:ext cx="447674" cy="4572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7" name="Přímá spojnice se šipkou 16"/>
          <p:cNvCxnSpPr/>
          <p:nvPr/>
        </p:nvCxnSpPr>
        <p:spPr>
          <a:xfrm>
            <a:off x="4029075" y="4296832"/>
            <a:ext cx="378142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Přímá spojnice se šipkou 17"/>
          <p:cNvCxnSpPr/>
          <p:nvPr/>
        </p:nvCxnSpPr>
        <p:spPr>
          <a:xfrm>
            <a:off x="4029075" y="4569631"/>
            <a:ext cx="218122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Přímá spojnice se šipkou 18"/>
          <p:cNvCxnSpPr/>
          <p:nvPr/>
        </p:nvCxnSpPr>
        <p:spPr>
          <a:xfrm>
            <a:off x="4029075" y="4800997"/>
            <a:ext cx="218122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Přímá spojnice se šipkou 19"/>
          <p:cNvCxnSpPr/>
          <p:nvPr/>
        </p:nvCxnSpPr>
        <p:spPr>
          <a:xfrm>
            <a:off x="4029075" y="5059229"/>
            <a:ext cx="368792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3" name="Obrázek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5152614">
            <a:off x="3062055" y="3971213"/>
            <a:ext cx="2099961" cy="1422554"/>
          </a:xfrm>
          <a:prstGeom prst="rect">
            <a:avLst/>
          </a:prstGeom>
        </p:spPr>
      </p:pic>
      <p:pic>
        <p:nvPicPr>
          <p:cNvPr id="5" name="Obrázek 4"/>
          <p:cNvPicPr>
            <a:picLocks noChangeAspect="1"/>
          </p:cNvPicPr>
          <p:nvPr/>
        </p:nvPicPr>
        <p:blipFill rotWithShape="1">
          <a:blip r:embed="rId5">
            <a:extLst>
              <a:ext uri="{28A0092B-C50C-407E-A947-70E740481C1C}">
                <a14:useLocalDpi xmlns:a14="http://schemas.microsoft.com/office/drawing/2010/main" val="0"/>
              </a:ext>
            </a:extLst>
          </a:blip>
          <a:srcRect l="29445" r="25277"/>
          <a:stretch/>
        </p:blipFill>
        <p:spPr>
          <a:xfrm>
            <a:off x="361950" y="1429544"/>
            <a:ext cx="3105150" cy="5143500"/>
          </a:xfrm>
          <a:prstGeom prst="rect">
            <a:avLst/>
          </a:prstGeom>
        </p:spPr>
      </p:pic>
    </p:spTree>
    <p:extLst>
      <p:ext uri="{BB962C8B-B14F-4D97-AF65-F5344CB8AC3E}">
        <p14:creationId xmlns:p14="http://schemas.microsoft.com/office/powerpoint/2010/main" val="2053043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srcRect/>
          <a:stretch>
            <a:fillRect/>
          </a:stretch>
        </p:blipFill>
        <p:spPr bwMode="auto">
          <a:xfrm>
            <a:off x="1086799" y="786384"/>
            <a:ext cx="6995375" cy="5354003"/>
          </a:xfrm>
          <a:prstGeom prst="rect">
            <a:avLst/>
          </a:prstGeom>
          <a:noFill/>
          <a:ln w="9525">
            <a:noFill/>
            <a:miter lim="800000"/>
            <a:headEnd/>
            <a:tailEnd/>
          </a:ln>
        </p:spPr>
      </p:pic>
      <p:sp>
        <p:nvSpPr>
          <p:cNvPr id="5" name="TextovéPole 4"/>
          <p:cNvSpPr txBox="1"/>
          <p:nvPr/>
        </p:nvSpPr>
        <p:spPr>
          <a:xfrm>
            <a:off x="3337560" y="6291072"/>
            <a:ext cx="2748829" cy="369332"/>
          </a:xfrm>
          <a:prstGeom prst="rect">
            <a:avLst/>
          </a:prstGeom>
          <a:noFill/>
        </p:spPr>
        <p:txBody>
          <a:bodyPr wrap="none" rtlCol="0">
            <a:spAutoFit/>
          </a:bodyPr>
          <a:lstStyle/>
          <a:p>
            <a:r>
              <a:rPr lang="cs-CZ" dirty="0" smtClean="0"/>
              <a:t>Falk et al. </a:t>
            </a:r>
            <a:r>
              <a:rPr lang="cs-CZ" dirty="0" err="1" smtClean="0"/>
              <a:t>Crit</a:t>
            </a:r>
            <a:r>
              <a:rPr lang="cs-CZ" dirty="0" smtClean="0"/>
              <a:t> Res </a:t>
            </a:r>
            <a:r>
              <a:rPr lang="cs-CZ" dirty="0" err="1" smtClean="0"/>
              <a:t>Rev</a:t>
            </a:r>
            <a:r>
              <a:rPr lang="cs-CZ" dirty="0" smtClean="0"/>
              <a:t> 2014</a:t>
            </a:r>
            <a:endParaRPr lang="cs-CZ" dirty="0"/>
          </a:p>
        </p:txBody>
      </p:sp>
      <p:sp>
        <p:nvSpPr>
          <p:cNvPr id="6" name="TextovéPole 5"/>
          <p:cNvSpPr txBox="1"/>
          <p:nvPr/>
        </p:nvSpPr>
        <p:spPr>
          <a:xfrm>
            <a:off x="206401" y="174034"/>
            <a:ext cx="8682185" cy="461665"/>
          </a:xfrm>
          <a:prstGeom prst="rect">
            <a:avLst/>
          </a:prstGeom>
          <a:noFill/>
        </p:spPr>
        <p:txBody>
          <a:bodyPr wrap="none" rtlCol="0">
            <a:spAutoFit/>
          </a:bodyPr>
          <a:lstStyle/>
          <a:p>
            <a:r>
              <a:rPr lang="cs-CZ" sz="2400" dirty="0" smtClean="0"/>
              <a:t>RADIOBIOLOGIE: nejen komplexita, ale i variabilita biologických </a:t>
            </a:r>
            <a:r>
              <a:rPr lang="cs-CZ" sz="2400" dirty="0" err="1" smtClean="0"/>
              <a:t>syst</a:t>
            </a:r>
            <a:r>
              <a:rPr lang="cs-CZ" sz="2400" dirty="0"/>
              <a:t>.</a:t>
            </a:r>
          </a:p>
        </p:txBody>
      </p:sp>
    </p:spTree>
    <p:extLst>
      <p:ext uri="{BB962C8B-B14F-4D97-AF65-F5344CB8AC3E}">
        <p14:creationId xmlns:p14="http://schemas.microsoft.com/office/powerpoint/2010/main" val="19052581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576071" y="1440213"/>
            <a:ext cx="8032725" cy="4518408"/>
          </a:xfrm>
          <a:prstGeom prst="rect">
            <a:avLst/>
          </a:prstGeom>
        </p:spPr>
      </p:pic>
    </p:spTree>
    <p:extLst>
      <p:ext uri="{BB962C8B-B14F-4D97-AF65-F5344CB8AC3E}">
        <p14:creationId xmlns:p14="http://schemas.microsoft.com/office/powerpoint/2010/main" val="35009149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14881" y="1095375"/>
            <a:ext cx="8905294" cy="5009228"/>
          </a:xfrm>
          <a:prstGeom prst="rect">
            <a:avLst/>
          </a:prstGeom>
        </p:spPr>
      </p:pic>
    </p:spTree>
    <p:extLst>
      <p:ext uri="{BB962C8B-B14F-4D97-AF65-F5344CB8AC3E}">
        <p14:creationId xmlns:p14="http://schemas.microsoft.com/office/powerpoint/2010/main" val="37840569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9384" y="434181"/>
            <a:ext cx="3337316" cy="2823369"/>
          </a:xfr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8909" y="434181"/>
            <a:ext cx="3337315" cy="2836718"/>
          </a:xfrm>
          <a:prstGeom prst="rect">
            <a:avLst/>
          </a:prstGeom>
        </p:spPr>
      </p:pic>
      <p:pic>
        <p:nvPicPr>
          <p:cNvPr id="6" name="Obráze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384" y="3796506"/>
            <a:ext cx="3337316" cy="2823369"/>
          </a:xfrm>
          <a:prstGeom prst="rect">
            <a:avLst/>
          </a:prstGeom>
        </p:spPr>
      </p:pic>
      <p:pic>
        <p:nvPicPr>
          <p:cNvPr id="7" name="Obráze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8909" y="3796505"/>
            <a:ext cx="3337316" cy="2823369"/>
          </a:xfrm>
          <a:prstGeom prst="rect">
            <a:avLst/>
          </a:prstGeom>
        </p:spPr>
      </p:pic>
      <p:sp>
        <p:nvSpPr>
          <p:cNvPr id="2" name="TextovéPole 1"/>
          <p:cNvSpPr txBox="1"/>
          <p:nvPr/>
        </p:nvSpPr>
        <p:spPr>
          <a:xfrm>
            <a:off x="1600200" y="249515"/>
            <a:ext cx="1957972" cy="369332"/>
          </a:xfrm>
          <a:prstGeom prst="rect">
            <a:avLst/>
          </a:prstGeom>
          <a:noFill/>
        </p:spPr>
        <p:txBody>
          <a:bodyPr wrap="none" rtlCol="0">
            <a:spAutoFit/>
          </a:bodyPr>
          <a:lstStyle/>
          <a:p>
            <a:r>
              <a:rPr lang="cs-CZ" b="1" dirty="0" smtClean="0"/>
              <a:t>Urychlovací napětí</a:t>
            </a:r>
            <a:endParaRPr lang="cs-CZ" b="1" dirty="0"/>
          </a:p>
        </p:txBody>
      </p:sp>
      <p:sp>
        <p:nvSpPr>
          <p:cNvPr id="8" name="TextovéPole 7"/>
          <p:cNvSpPr txBox="1"/>
          <p:nvPr/>
        </p:nvSpPr>
        <p:spPr>
          <a:xfrm>
            <a:off x="5343525" y="249515"/>
            <a:ext cx="2231252" cy="369332"/>
          </a:xfrm>
          <a:prstGeom prst="rect">
            <a:avLst/>
          </a:prstGeom>
          <a:noFill/>
        </p:spPr>
        <p:txBody>
          <a:bodyPr wrap="none" rtlCol="0">
            <a:spAutoFit/>
          </a:bodyPr>
          <a:lstStyle/>
          <a:p>
            <a:r>
              <a:rPr lang="cs-CZ" b="1" dirty="0" smtClean="0"/>
              <a:t>Žhavící proud katody </a:t>
            </a:r>
            <a:endParaRPr lang="cs-CZ" b="1" dirty="0"/>
          </a:p>
        </p:txBody>
      </p:sp>
      <p:sp>
        <p:nvSpPr>
          <p:cNvPr id="9" name="TextovéPole 8"/>
          <p:cNvSpPr txBox="1"/>
          <p:nvPr/>
        </p:nvSpPr>
        <p:spPr>
          <a:xfrm>
            <a:off x="1429056" y="3611839"/>
            <a:ext cx="2375843" cy="369332"/>
          </a:xfrm>
          <a:prstGeom prst="rect">
            <a:avLst/>
          </a:prstGeom>
          <a:noFill/>
        </p:spPr>
        <p:txBody>
          <a:bodyPr wrap="none" rtlCol="0">
            <a:spAutoFit/>
          </a:bodyPr>
          <a:lstStyle/>
          <a:p>
            <a:r>
              <a:rPr lang="cs-CZ" b="1" dirty="0" smtClean="0"/>
              <a:t>Různé materiály anody</a:t>
            </a:r>
            <a:endParaRPr lang="cs-CZ" b="1" dirty="0"/>
          </a:p>
        </p:txBody>
      </p:sp>
      <p:sp>
        <p:nvSpPr>
          <p:cNvPr id="10" name="TextovéPole 9"/>
          <p:cNvSpPr txBox="1"/>
          <p:nvPr/>
        </p:nvSpPr>
        <p:spPr>
          <a:xfrm>
            <a:off x="5096764" y="3572548"/>
            <a:ext cx="2801864" cy="646331"/>
          </a:xfrm>
          <a:prstGeom prst="rect">
            <a:avLst/>
          </a:prstGeom>
          <a:noFill/>
        </p:spPr>
        <p:txBody>
          <a:bodyPr wrap="square" rtlCol="0">
            <a:spAutoFit/>
          </a:bodyPr>
          <a:lstStyle/>
          <a:p>
            <a:pPr algn="r"/>
            <a:r>
              <a:rPr lang="cs-CZ" b="1" dirty="0" smtClean="0"/>
              <a:t>Filtrace nízkoenergetických fotonů</a:t>
            </a:r>
            <a:endParaRPr lang="cs-CZ" b="1" dirty="0"/>
          </a:p>
        </p:txBody>
      </p:sp>
    </p:spTree>
    <p:extLst>
      <p:ext uri="{BB962C8B-B14F-4D97-AF65-F5344CB8AC3E}">
        <p14:creationId xmlns:p14="http://schemas.microsoft.com/office/powerpoint/2010/main" val="21461655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12701"/>
            <a:ext cx="7886700" cy="1325563"/>
          </a:xfrm>
        </p:spPr>
        <p:txBody>
          <a:bodyPr/>
          <a:lstStyle/>
          <a:p>
            <a:r>
              <a:rPr lang="cs-CZ" b="1" dirty="0" smtClean="0"/>
              <a:t>Efekt velikosti ohniska rentgenky</a:t>
            </a:r>
            <a:endParaRPr lang="cs-CZ" b="1" dirty="0"/>
          </a:p>
        </p:txBody>
      </p:sp>
      <p:pic>
        <p:nvPicPr>
          <p:cNvPr id="4" name="Zástupný symbol pro obsah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890"/>
          <a:stretch/>
        </p:blipFill>
        <p:spPr>
          <a:xfrm>
            <a:off x="1524000" y="2566988"/>
            <a:ext cx="5438775" cy="3957375"/>
          </a:xfrm>
        </p:spPr>
      </p:pic>
      <p:sp>
        <p:nvSpPr>
          <p:cNvPr id="5" name="Obdélník 4"/>
          <p:cNvSpPr/>
          <p:nvPr/>
        </p:nvSpPr>
        <p:spPr>
          <a:xfrm>
            <a:off x="628650" y="994410"/>
            <a:ext cx="8191500" cy="1477328"/>
          </a:xfrm>
          <a:prstGeom prst="rect">
            <a:avLst/>
          </a:prstGeom>
        </p:spPr>
        <p:txBody>
          <a:bodyPr wrap="square">
            <a:spAutoFit/>
          </a:bodyPr>
          <a:lstStyle/>
          <a:p>
            <a:r>
              <a:rPr lang="cs-CZ" b="1" dirty="0"/>
              <a:t>Fokusace elektronů, ohnisko</a:t>
            </a:r>
          </a:p>
          <a:p>
            <a:r>
              <a:rPr lang="cs-CZ" dirty="0"/>
              <a:t>Rentgenky pro RTG diagnostiku používají fokusaci elektronového svazku do ohniska, což je podmínkou dosažení dobré ostrosti a rozlišení projekčního stínového transmisního obrazu při RTG diagnostice, resp. je zapotřebí, aby svazek X-záření vycházel z téměř bodového zdroje</a:t>
            </a:r>
            <a:r>
              <a:rPr lang="cs-CZ" b="1" dirty="0"/>
              <a:t>.</a:t>
            </a:r>
            <a:endParaRPr lang="cs-CZ" dirty="0"/>
          </a:p>
        </p:txBody>
      </p:sp>
    </p:spTree>
    <p:extLst>
      <p:ext uri="{BB962C8B-B14F-4D97-AF65-F5344CB8AC3E}">
        <p14:creationId xmlns:p14="http://schemas.microsoft.com/office/powerpoint/2010/main" val="5206162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7650" y="2930033"/>
            <a:ext cx="4445000" cy="3708400"/>
          </a:xfrm>
        </p:spPr>
      </p:pic>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2650" y="2968133"/>
            <a:ext cx="4445000" cy="3632200"/>
          </a:xfrm>
          <a:prstGeom prst="rect">
            <a:avLst/>
          </a:prstGeom>
        </p:spPr>
      </p:pic>
      <p:pic>
        <p:nvPicPr>
          <p:cNvPr id="7" name="Obráze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1038588"/>
            <a:ext cx="3800475" cy="2038350"/>
          </a:xfrm>
          <a:prstGeom prst="rect">
            <a:avLst/>
          </a:prstGeom>
        </p:spPr>
      </p:pic>
      <p:sp>
        <p:nvSpPr>
          <p:cNvPr id="8" name="Nadpis 1"/>
          <p:cNvSpPr>
            <a:spLocks noGrp="1"/>
          </p:cNvSpPr>
          <p:nvPr>
            <p:ph type="title"/>
          </p:nvPr>
        </p:nvSpPr>
        <p:spPr>
          <a:xfrm>
            <a:off x="628650" y="269877"/>
            <a:ext cx="7886700" cy="815974"/>
          </a:xfrm>
        </p:spPr>
        <p:txBody>
          <a:bodyPr/>
          <a:lstStyle/>
          <a:p>
            <a:r>
              <a:rPr lang="cs-CZ" b="1" dirty="0" smtClean="0"/>
              <a:t>Efekt velikosti ohniska rentgenky</a:t>
            </a:r>
            <a:endParaRPr lang="cs-CZ" b="1" dirty="0"/>
          </a:p>
        </p:txBody>
      </p:sp>
      <p:sp>
        <p:nvSpPr>
          <p:cNvPr id="9" name="Zaoblený obdélník 8"/>
          <p:cNvSpPr/>
          <p:nvPr/>
        </p:nvSpPr>
        <p:spPr>
          <a:xfrm>
            <a:off x="4692650" y="4179023"/>
            <a:ext cx="494657" cy="60521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Zaoblený obdélník 9"/>
          <p:cNvSpPr/>
          <p:nvPr/>
        </p:nvSpPr>
        <p:spPr>
          <a:xfrm>
            <a:off x="4667646" y="5241180"/>
            <a:ext cx="494657" cy="60521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Zaoblený obdélník 10"/>
          <p:cNvSpPr/>
          <p:nvPr/>
        </p:nvSpPr>
        <p:spPr>
          <a:xfrm>
            <a:off x="215578" y="4179023"/>
            <a:ext cx="494657" cy="60521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Zaoblený obdélník 11"/>
          <p:cNvSpPr/>
          <p:nvPr/>
        </p:nvSpPr>
        <p:spPr>
          <a:xfrm>
            <a:off x="197642" y="5272438"/>
            <a:ext cx="494657" cy="60521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TextovéPole 12"/>
          <p:cNvSpPr txBox="1"/>
          <p:nvPr/>
        </p:nvSpPr>
        <p:spPr>
          <a:xfrm>
            <a:off x="4810125" y="1310857"/>
            <a:ext cx="3870034" cy="1200329"/>
          </a:xfrm>
          <a:prstGeom prst="rect">
            <a:avLst/>
          </a:prstGeom>
          <a:noFill/>
        </p:spPr>
        <p:txBody>
          <a:bodyPr wrap="none" rtlCol="0">
            <a:spAutoFit/>
          </a:bodyPr>
          <a:lstStyle/>
          <a:p>
            <a:r>
              <a:rPr lang="cs-CZ" sz="2400" dirty="0" smtClean="0"/>
              <a:t>Větší ohnisko</a:t>
            </a:r>
          </a:p>
          <a:p>
            <a:pPr marL="285750" indent="-285750">
              <a:buFont typeface="Arial" panose="020B0604020202020204" pitchFamily="34" charset="0"/>
              <a:buChar char="•"/>
            </a:pPr>
            <a:r>
              <a:rPr lang="cs-CZ" sz="2400" dirty="0" smtClean="0"/>
              <a:t>Větší výkon (produkce RTG)</a:t>
            </a:r>
          </a:p>
          <a:p>
            <a:pPr marL="285750" indent="-285750">
              <a:buFont typeface="Arial" panose="020B0604020202020204" pitchFamily="34" charset="0"/>
              <a:buChar char="•"/>
            </a:pPr>
            <a:r>
              <a:rPr lang="cs-CZ" sz="2400" dirty="0" smtClean="0"/>
              <a:t>Horší ostrost snímků</a:t>
            </a:r>
            <a:endParaRPr lang="cs-CZ" sz="2400" dirty="0"/>
          </a:p>
        </p:txBody>
      </p:sp>
    </p:spTree>
    <p:extLst>
      <p:ext uri="{BB962C8B-B14F-4D97-AF65-F5344CB8AC3E}">
        <p14:creationId xmlns:p14="http://schemas.microsoft.com/office/powerpoint/2010/main" val="8948194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85928" y="1445762"/>
            <a:ext cx="8759952" cy="4927473"/>
          </a:xfrm>
          <a:prstGeom prst="rect">
            <a:avLst/>
          </a:prstGeom>
        </p:spPr>
      </p:pic>
      <p:sp>
        <p:nvSpPr>
          <p:cNvPr id="3" name="Nadpis 1"/>
          <p:cNvSpPr txBox="1">
            <a:spLocks/>
          </p:cNvSpPr>
          <p:nvPr/>
        </p:nvSpPr>
        <p:spPr>
          <a:xfrm>
            <a:off x="1057274" y="469901"/>
            <a:ext cx="745807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b="1" dirty="0" smtClean="0"/>
              <a:t>Filtrace rozptýlených paprsků</a:t>
            </a:r>
            <a:endParaRPr lang="cs-CZ" b="1" dirty="0"/>
          </a:p>
        </p:txBody>
      </p:sp>
    </p:spTree>
    <p:extLst>
      <p:ext uri="{BB962C8B-B14F-4D97-AF65-F5344CB8AC3E}">
        <p14:creationId xmlns:p14="http://schemas.microsoft.com/office/powerpoint/2010/main" val="9436189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273132" y="8865"/>
            <a:ext cx="85086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3200" b="1" dirty="0" smtClean="0"/>
              <a:t>Elektrické napájení rentgenky a regulace produkce RTG záření</a:t>
            </a:r>
            <a:endParaRPr lang="cs-CZ" sz="3200" b="1" dirty="0"/>
          </a:p>
        </p:txBody>
      </p:sp>
      <p:sp>
        <p:nvSpPr>
          <p:cNvPr id="6" name="Zástupný symbol pro obsah 2"/>
          <p:cNvSpPr txBox="1">
            <a:spLocks/>
          </p:cNvSpPr>
          <p:nvPr/>
        </p:nvSpPr>
        <p:spPr>
          <a:xfrm>
            <a:off x="628650" y="1145972"/>
            <a:ext cx="7886700" cy="5664524"/>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cs-CZ" u="sng" dirty="0" smtClean="0"/>
              <a:t>Z rentgenodiagnostického hlediska: Celkové množství fotonů RTG záření (expozice) určuje kvalitu RTG snímků </a:t>
            </a:r>
            <a:r>
              <a:rPr lang="cs-CZ" dirty="0" smtClean="0"/>
              <a:t>a též radiační zátěž pacienta. </a:t>
            </a:r>
          </a:p>
          <a:p>
            <a:pPr>
              <a:lnSpc>
                <a:spcPct val="120000"/>
              </a:lnSpc>
            </a:pPr>
            <a:r>
              <a:rPr lang="cs-CZ" dirty="0" smtClean="0"/>
              <a:t>Kvalita je dána součinem intenzity záření (fluence fotonů/s) a expozičního času T, </a:t>
            </a:r>
          </a:p>
          <a:p>
            <a:pPr>
              <a:lnSpc>
                <a:spcPct val="120000"/>
              </a:lnSpc>
            </a:pPr>
            <a:r>
              <a:rPr lang="cs-CZ" dirty="0" smtClean="0"/>
              <a:t>je tedy úměrná součinu </a:t>
            </a:r>
            <a:r>
              <a:rPr lang="cs-CZ" dirty="0" smtClean="0"/>
              <a:t>katodového </a:t>
            </a:r>
            <a:r>
              <a:rPr lang="cs-CZ" dirty="0" smtClean="0"/>
              <a:t>proudu rentgenky (mA) a expozičního času (s): </a:t>
            </a:r>
            <a:r>
              <a:rPr lang="cs-CZ" b="1" dirty="0" smtClean="0"/>
              <a:t>„miliampér-sekundy“ </a:t>
            </a:r>
            <a:r>
              <a:rPr lang="cs-CZ" dirty="0" err="1" smtClean="0"/>
              <a:t>mA.s</a:t>
            </a:r>
            <a:r>
              <a:rPr lang="cs-CZ" dirty="0" smtClean="0"/>
              <a:t> = Q</a:t>
            </a:r>
          </a:p>
          <a:p>
            <a:pPr>
              <a:lnSpc>
                <a:spcPct val="120000"/>
              </a:lnSpc>
            </a:pPr>
            <a:r>
              <a:rPr lang="cs-CZ" dirty="0" smtClean="0"/>
              <a:t>Pro pořizování běžných skiagrafických snímků </a:t>
            </a:r>
          </a:p>
          <a:p>
            <a:pPr lvl="1">
              <a:lnSpc>
                <a:spcPct val="120000"/>
              </a:lnSpc>
            </a:pPr>
            <a:r>
              <a:rPr lang="cs-CZ" dirty="0" smtClean="0"/>
              <a:t>měkkých tkání se používá expozice na rentgence asi 2–6 </a:t>
            </a:r>
            <a:r>
              <a:rPr lang="cs-CZ" dirty="0" err="1" smtClean="0"/>
              <a:t>mAs</a:t>
            </a:r>
            <a:endParaRPr lang="cs-CZ" dirty="0" smtClean="0"/>
          </a:p>
          <a:p>
            <a:pPr lvl="1">
              <a:lnSpc>
                <a:spcPct val="120000"/>
              </a:lnSpc>
            </a:pPr>
            <a:r>
              <a:rPr lang="cs-CZ" dirty="0" smtClean="0"/>
              <a:t>u skeletu cca 20–80 </a:t>
            </a:r>
            <a:r>
              <a:rPr lang="cs-CZ" dirty="0" err="1" smtClean="0"/>
              <a:t>mAs</a:t>
            </a:r>
            <a:r>
              <a:rPr lang="cs-CZ" dirty="0" smtClean="0"/>
              <a:t>, u CT i 200 </a:t>
            </a:r>
            <a:r>
              <a:rPr lang="cs-CZ" dirty="0" err="1" smtClean="0"/>
              <a:t>mAs</a:t>
            </a:r>
            <a:endParaRPr lang="cs-CZ" dirty="0" smtClean="0"/>
          </a:p>
          <a:p>
            <a:pPr>
              <a:lnSpc>
                <a:spcPct val="120000"/>
              </a:lnSpc>
            </a:pPr>
            <a:r>
              <a:rPr lang="cs-CZ" dirty="0" smtClean="0"/>
              <a:t>Trendem u moderních RTG přístrojů schopných pracovat v </a:t>
            </a:r>
            <a:r>
              <a:rPr lang="cs-CZ" b="1" dirty="0" smtClean="0"/>
              <a:t>pulzním režimu s vysokým okamžitým výkonem </a:t>
            </a:r>
            <a:r>
              <a:rPr lang="cs-CZ" dirty="0" smtClean="0"/>
              <a:t>se pro dosažení požadované expozice (</a:t>
            </a:r>
            <a:r>
              <a:rPr lang="cs-CZ" dirty="0" err="1" smtClean="0"/>
              <a:t>mAs</a:t>
            </a:r>
            <a:r>
              <a:rPr lang="cs-CZ" dirty="0" smtClean="0"/>
              <a:t>) dává přednost vysoké hodnotě proudu (mA) při krátkém expozičním času (s) – snižuje se tím riziko rozmazání snímku pohybem pacienta.</a:t>
            </a:r>
            <a:endParaRPr lang="cs-CZ" dirty="0"/>
          </a:p>
        </p:txBody>
      </p:sp>
    </p:spTree>
    <p:extLst>
      <p:ext uri="{BB962C8B-B14F-4D97-AF65-F5344CB8AC3E}">
        <p14:creationId xmlns:p14="http://schemas.microsoft.com/office/powerpoint/2010/main" val="72941407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365127"/>
            <a:ext cx="7886700" cy="768730"/>
          </a:xfrm>
        </p:spPr>
        <p:txBody>
          <a:bodyPr/>
          <a:lstStyle/>
          <a:p>
            <a:r>
              <a:rPr lang="cs-CZ" b="1" dirty="0" smtClean="0"/>
              <a:t>Vlastnosti RTG záření (paprsky X)</a:t>
            </a:r>
            <a:endParaRPr lang="cs-CZ" b="1" dirty="0"/>
          </a:p>
        </p:txBody>
      </p:sp>
      <p:sp>
        <p:nvSpPr>
          <p:cNvPr id="3" name="Zástupný symbol pro obsah 2"/>
          <p:cNvSpPr>
            <a:spLocks noGrp="1"/>
          </p:cNvSpPr>
          <p:nvPr>
            <p:ph idx="1"/>
          </p:nvPr>
        </p:nvSpPr>
        <p:spPr>
          <a:xfrm>
            <a:off x="628650" y="1380744"/>
            <a:ext cx="7886700" cy="5175504"/>
          </a:xfrm>
        </p:spPr>
        <p:txBody>
          <a:bodyPr>
            <a:normAutofit fontScale="77500" lnSpcReduction="20000"/>
          </a:bodyPr>
          <a:lstStyle/>
          <a:p>
            <a:r>
              <a:rPr lang="cs-CZ" dirty="0"/>
              <a:t>RTG záření je pronikavé elektromagnetické záření o velmi krátkých vlnových délkách 10</a:t>
            </a:r>
            <a:r>
              <a:rPr lang="cs-CZ" baseline="30000" dirty="0"/>
              <a:t>-11 </a:t>
            </a:r>
            <a:r>
              <a:rPr lang="cs-CZ" dirty="0"/>
              <a:t>m to 10</a:t>
            </a:r>
            <a:r>
              <a:rPr lang="cs-CZ" baseline="30000" dirty="0"/>
              <a:t>-8 </a:t>
            </a:r>
            <a:r>
              <a:rPr lang="cs-CZ" dirty="0" smtClean="0"/>
              <a:t>m a </a:t>
            </a:r>
            <a:r>
              <a:rPr lang="cs-CZ" dirty="0"/>
              <a:t>vysokých frekvencích. </a:t>
            </a:r>
            <a:endParaRPr lang="cs-CZ" dirty="0" smtClean="0"/>
          </a:p>
          <a:p>
            <a:r>
              <a:rPr lang="cs-CZ" dirty="0" smtClean="0"/>
              <a:t>prochází </a:t>
            </a:r>
            <a:r>
              <a:rPr lang="cs-CZ" dirty="0"/>
              <a:t>hmotou i vakuem, jeho intenzita slábne se čtvercem vzdálenosti od </a:t>
            </a:r>
            <a:r>
              <a:rPr lang="cs-CZ" dirty="0" smtClean="0"/>
              <a:t>zdroje</a:t>
            </a:r>
          </a:p>
          <a:p>
            <a:r>
              <a:rPr lang="cs-CZ" dirty="0" smtClean="0"/>
              <a:t>šíří </a:t>
            </a:r>
            <a:r>
              <a:rPr lang="cs-CZ" dirty="0"/>
              <a:t>se </a:t>
            </a:r>
            <a:r>
              <a:rPr lang="cs-CZ" dirty="0" smtClean="0"/>
              <a:t>přímočaře</a:t>
            </a:r>
          </a:p>
          <a:p>
            <a:r>
              <a:rPr lang="cs-CZ" dirty="0" smtClean="0"/>
              <a:t>má </a:t>
            </a:r>
            <a:r>
              <a:rPr lang="cs-CZ" dirty="0"/>
              <a:t>ionizační účinky (což znamená, že množství energie, které nese, stačí na uvolnění elektronu z atomu).</a:t>
            </a:r>
          </a:p>
          <a:p>
            <a:r>
              <a:rPr lang="cs-CZ" b="1" dirty="0" smtClean="0"/>
              <a:t>Efekty </a:t>
            </a:r>
            <a:r>
              <a:rPr lang="cs-CZ" b="1" dirty="0"/>
              <a:t>RTG </a:t>
            </a:r>
            <a:r>
              <a:rPr lang="cs-CZ" b="1" dirty="0" smtClean="0"/>
              <a:t>záření:</a:t>
            </a:r>
            <a:endParaRPr lang="cs-CZ" b="1" dirty="0"/>
          </a:p>
          <a:p>
            <a:r>
              <a:rPr lang="cs-CZ" b="1" dirty="0"/>
              <a:t>Luminiscenční efekt. </a:t>
            </a:r>
            <a:r>
              <a:rPr lang="cs-CZ" dirty="0"/>
              <a:t>Rentgenové záření má schopnost přeměnit se na viditelné </a:t>
            </a:r>
            <a:r>
              <a:rPr lang="cs-CZ" dirty="0" smtClean="0"/>
              <a:t>záření, ale </a:t>
            </a:r>
            <a:r>
              <a:rPr lang="cs-CZ" dirty="0"/>
              <a:t>pouze při interakci s určitými látkami.</a:t>
            </a:r>
          </a:p>
          <a:p>
            <a:r>
              <a:rPr lang="cs-CZ" b="1" dirty="0"/>
              <a:t>Fotochemický efekt. </a:t>
            </a:r>
            <a:r>
              <a:rPr lang="cs-CZ" dirty="0"/>
              <a:t>Působením RTG záření na fotografický materiál dochází </a:t>
            </a:r>
            <a:r>
              <a:rPr lang="cs-CZ" dirty="0" smtClean="0"/>
              <a:t>ke </a:t>
            </a:r>
            <a:r>
              <a:rPr lang="en-US" dirty="0" err="1" smtClean="0"/>
              <a:t>změnám</a:t>
            </a:r>
            <a:r>
              <a:rPr lang="en-US" dirty="0" smtClean="0"/>
              <a:t> </a:t>
            </a:r>
            <a:r>
              <a:rPr lang="en-US" dirty="0"/>
              <a:t>v </a:t>
            </a:r>
            <a:r>
              <a:rPr lang="en-US" dirty="0" err="1"/>
              <a:t>jeho</a:t>
            </a:r>
            <a:r>
              <a:rPr lang="en-US" dirty="0"/>
              <a:t> </a:t>
            </a:r>
            <a:r>
              <a:rPr lang="en-US" dirty="0" err="1"/>
              <a:t>chemickém</a:t>
            </a:r>
            <a:r>
              <a:rPr lang="en-US" dirty="0"/>
              <a:t> </a:t>
            </a:r>
            <a:r>
              <a:rPr lang="en-US" dirty="0" err="1"/>
              <a:t>složení</a:t>
            </a:r>
            <a:r>
              <a:rPr lang="en-US" dirty="0"/>
              <a:t>.</a:t>
            </a:r>
          </a:p>
          <a:p>
            <a:r>
              <a:rPr lang="cs-CZ" b="1" dirty="0"/>
              <a:t>Ionizační efekt. </a:t>
            </a:r>
            <a:r>
              <a:rPr lang="cs-CZ" dirty="0"/>
              <a:t>Energie, kterou rentgenové záření nese, je postačující k </a:t>
            </a:r>
            <a:r>
              <a:rPr lang="cs-CZ" dirty="0" smtClean="0"/>
              <a:t>ionizaci atomů </a:t>
            </a:r>
            <a:r>
              <a:rPr lang="cs-CZ" dirty="0"/>
              <a:t>nebo molekul ozářené látky. To znamená, že při působení na elektricky </a:t>
            </a:r>
            <a:r>
              <a:rPr lang="cs-CZ" dirty="0" smtClean="0"/>
              <a:t>neutrální atomy </a:t>
            </a:r>
            <a:r>
              <a:rPr lang="cs-CZ" dirty="0"/>
              <a:t>se z nich stávají elektricky nabité ionty.</a:t>
            </a:r>
          </a:p>
        </p:txBody>
      </p:sp>
    </p:spTree>
    <p:extLst>
      <p:ext uri="{BB962C8B-B14F-4D97-AF65-F5344CB8AC3E}">
        <p14:creationId xmlns:p14="http://schemas.microsoft.com/office/powerpoint/2010/main" val="323668618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901" y="36576"/>
            <a:ext cx="9020091" cy="6765068"/>
          </a:xfrm>
        </p:spPr>
      </p:pic>
    </p:spTree>
    <p:extLst>
      <p:ext uri="{BB962C8B-B14F-4D97-AF65-F5344CB8AC3E}">
        <p14:creationId xmlns:p14="http://schemas.microsoft.com/office/powerpoint/2010/main" val="177367193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Měkké a tvrdé RTG záření</a:t>
            </a:r>
            <a:endParaRPr lang="cs-CZ" b="1" dirty="0"/>
          </a:p>
        </p:txBody>
      </p:sp>
      <p:sp>
        <p:nvSpPr>
          <p:cNvPr id="3" name="Zástupný symbol pro obsah 2"/>
          <p:cNvSpPr>
            <a:spLocks noGrp="1"/>
          </p:cNvSpPr>
          <p:nvPr>
            <p:ph idx="1"/>
          </p:nvPr>
        </p:nvSpPr>
        <p:spPr/>
        <p:txBody>
          <a:bodyPr>
            <a:normAutofit fontScale="92500" lnSpcReduction="10000"/>
          </a:bodyPr>
          <a:lstStyle/>
          <a:p>
            <a:r>
              <a:rPr lang="cs-CZ" dirty="0" smtClean="0"/>
              <a:t>Roentgenovy </a:t>
            </a:r>
            <a:r>
              <a:rPr lang="cs-CZ" dirty="0"/>
              <a:t>t</a:t>
            </a:r>
            <a:r>
              <a:rPr lang="cs-CZ" dirty="0" smtClean="0"/>
              <a:t>rubice </a:t>
            </a:r>
            <a:r>
              <a:rPr lang="cs-CZ" dirty="0"/>
              <a:t>mohou </a:t>
            </a:r>
            <a:r>
              <a:rPr lang="cs-CZ" dirty="0" smtClean="0"/>
              <a:t>být </a:t>
            </a:r>
            <a:r>
              <a:rPr lang="cs-CZ" dirty="0"/>
              <a:t>vyčerpány buď více nebo poněkud </a:t>
            </a:r>
            <a:r>
              <a:rPr lang="cs-CZ" dirty="0" smtClean="0"/>
              <a:t>méně</a:t>
            </a:r>
          </a:p>
          <a:p>
            <a:r>
              <a:rPr lang="cs-CZ" dirty="0" smtClean="0"/>
              <a:t>v </a:t>
            </a:r>
            <a:r>
              <a:rPr lang="cs-CZ" dirty="0"/>
              <a:t>prvním případě </a:t>
            </a:r>
            <a:r>
              <a:rPr lang="cs-CZ" dirty="0" smtClean="0"/>
              <a:t>vzniká tvrdé </a:t>
            </a:r>
            <a:r>
              <a:rPr lang="cs-CZ" dirty="0"/>
              <a:t>RTG záření </a:t>
            </a:r>
            <a:r>
              <a:rPr lang="cs-CZ" dirty="0" smtClean="0"/>
              <a:t>(&lt;0.1 </a:t>
            </a:r>
            <a:r>
              <a:rPr lang="cs-CZ" dirty="0" err="1"/>
              <a:t>nm</a:t>
            </a:r>
            <a:r>
              <a:rPr lang="cs-CZ" dirty="0"/>
              <a:t>)</a:t>
            </a:r>
          </a:p>
          <a:p>
            <a:r>
              <a:rPr lang="cs-CZ" dirty="0" smtClean="0"/>
              <a:t>v </a:t>
            </a:r>
            <a:r>
              <a:rPr lang="cs-CZ" dirty="0"/>
              <a:t>druhém </a:t>
            </a:r>
            <a:r>
              <a:rPr lang="cs-CZ" dirty="0" smtClean="0"/>
              <a:t>měkké RTG záření (&gt;0.1 </a:t>
            </a:r>
            <a:r>
              <a:rPr lang="cs-CZ" dirty="0" err="1" smtClean="0"/>
              <a:t>nm</a:t>
            </a:r>
            <a:r>
              <a:rPr lang="cs-CZ" dirty="0" smtClean="0"/>
              <a:t>)</a:t>
            </a:r>
          </a:p>
          <a:p>
            <a:r>
              <a:rPr lang="cs-CZ" dirty="0" smtClean="0"/>
              <a:t>Měkké RTG trubice: vydávají </a:t>
            </a:r>
            <a:r>
              <a:rPr lang="cs-CZ" dirty="0"/>
              <a:t>paprsky, které jsou </a:t>
            </a:r>
            <a:r>
              <a:rPr lang="cs-CZ" dirty="0" smtClean="0"/>
              <a:t>hustými </a:t>
            </a:r>
            <a:r>
              <a:rPr lang="cs-CZ" dirty="0"/>
              <a:t>tělesy snadno pohlcovány, tak že dávají např. obrázky ruky velmi pěkné, s </a:t>
            </a:r>
            <a:r>
              <a:rPr lang="cs-CZ" dirty="0" smtClean="0"/>
              <a:t>ostře vyznačenými </a:t>
            </a:r>
            <a:r>
              <a:rPr lang="cs-CZ" dirty="0"/>
              <a:t>rozdíly mezi kostmi a </a:t>
            </a:r>
            <a:r>
              <a:rPr lang="cs-CZ" dirty="0" smtClean="0"/>
              <a:t>masem</a:t>
            </a:r>
          </a:p>
          <a:p>
            <a:r>
              <a:rPr lang="cs-CZ" dirty="0" smtClean="0"/>
              <a:t>tvrdé RTG trubice: </a:t>
            </a:r>
            <a:r>
              <a:rPr lang="cs-CZ" dirty="0"/>
              <a:t>vysílají paprsky, které jsou poměrně málo pohlcovány a proto </a:t>
            </a:r>
            <a:r>
              <a:rPr lang="cs-CZ" dirty="0" smtClean="0"/>
              <a:t>nejsou obrazy lidského těla </a:t>
            </a:r>
            <a:r>
              <a:rPr lang="cs-CZ" dirty="0"/>
              <a:t>příliš </a:t>
            </a:r>
            <a:r>
              <a:rPr lang="cs-CZ" dirty="0" smtClean="0"/>
              <a:t>zřetelné</a:t>
            </a:r>
          </a:p>
          <a:p>
            <a:endParaRPr lang="cs-CZ" dirty="0"/>
          </a:p>
        </p:txBody>
      </p:sp>
    </p:spTree>
    <p:extLst>
      <p:ext uri="{BB962C8B-B14F-4D97-AF65-F5344CB8AC3E}">
        <p14:creationId xmlns:p14="http://schemas.microsoft.com/office/powerpoint/2010/main" val="17967345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331599"/>
            <a:ext cx="7886700" cy="338962"/>
          </a:xfrm>
        </p:spPr>
        <p:txBody>
          <a:bodyPr vert="horz" lIns="91440" tIns="45720" rIns="91440" bIns="45720" rtlCol="0" anchor="ctr">
            <a:normAutofit fontScale="90000"/>
          </a:bodyPr>
          <a:lstStyle/>
          <a:p>
            <a:r>
              <a:rPr lang="cs-CZ" sz="2800" b="1" dirty="0">
                <a:solidFill>
                  <a:srgbClr val="0070C0"/>
                </a:solidFill>
              </a:rPr>
              <a:t>Orientační </a:t>
            </a:r>
            <a:r>
              <a:rPr lang="cs-CZ" sz="2800" b="1" dirty="0" smtClean="0">
                <a:solidFill>
                  <a:srgbClr val="0070C0"/>
                </a:solidFill>
              </a:rPr>
              <a:t>sylabus – část 1</a:t>
            </a:r>
            <a:endParaRPr lang="cs-CZ" sz="2800" b="1" dirty="0">
              <a:solidFill>
                <a:srgbClr val="0070C0"/>
              </a:solidFill>
            </a:endParaRPr>
          </a:p>
        </p:txBody>
      </p:sp>
      <p:sp>
        <p:nvSpPr>
          <p:cNvPr id="3" name="Zástupný symbol pro obsah 2"/>
          <p:cNvSpPr>
            <a:spLocks noGrp="1"/>
          </p:cNvSpPr>
          <p:nvPr>
            <p:ph idx="1"/>
          </p:nvPr>
        </p:nvSpPr>
        <p:spPr>
          <a:xfrm>
            <a:off x="628650" y="908176"/>
            <a:ext cx="7886700" cy="5645024"/>
          </a:xfrm>
        </p:spPr>
        <p:txBody>
          <a:bodyPr>
            <a:normAutofit fontScale="25000" lnSpcReduction="20000"/>
          </a:bodyPr>
          <a:lstStyle/>
          <a:p>
            <a:r>
              <a:rPr lang="cs-CZ" sz="7200" b="1" u="sng" dirty="0" smtClean="0"/>
              <a:t>Vlastnosti a zdroje ionizujícího záření, jeho interakce s hmotou, ochrana před IZ</a:t>
            </a:r>
          </a:p>
          <a:p>
            <a:r>
              <a:rPr lang="cs-CZ" sz="7200" dirty="0" smtClean="0"/>
              <a:t>Úvod – Radiobiologie a její náplň v kontextu dějin</a:t>
            </a:r>
          </a:p>
          <a:p>
            <a:r>
              <a:rPr lang="cs-CZ" sz="7200" dirty="0" smtClean="0"/>
              <a:t>Vlastnosti </a:t>
            </a:r>
            <a:r>
              <a:rPr lang="cs-CZ" sz="7200" dirty="0"/>
              <a:t>elektromagnetického </a:t>
            </a:r>
            <a:r>
              <a:rPr lang="cs-CZ" sz="7200" dirty="0" smtClean="0"/>
              <a:t>záření, základní vlastnosti ionizujícího záření (IZ), objev </a:t>
            </a:r>
            <a:r>
              <a:rPr lang="cs-CZ" sz="7200" dirty="0" err="1" smtClean="0"/>
              <a:t>Rentgenova</a:t>
            </a:r>
            <a:r>
              <a:rPr lang="cs-CZ" sz="7200" dirty="0" smtClean="0"/>
              <a:t> záření, rentgenka, základní aplikace v medicíně a některé další aplikace</a:t>
            </a:r>
          </a:p>
          <a:p>
            <a:r>
              <a:rPr lang="cs-CZ" sz="7200" dirty="0" smtClean="0"/>
              <a:t>Objev přirozené radioaktivity, záření gama, stavba </a:t>
            </a:r>
            <a:r>
              <a:rPr lang="cs-CZ" sz="7200" dirty="0"/>
              <a:t>atomu, elementární částice, typy ionizujícího záření, rozpadové řady</a:t>
            </a:r>
          </a:p>
          <a:p>
            <a:r>
              <a:rPr lang="cs-CZ" sz="7200" dirty="0" smtClean="0"/>
              <a:t>Interakce </a:t>
            </a:r>
            <a:r>
              <a:rPr lang="cs-CZ" sz="7200" dirty="0"/>
              <a:t>různých typů ionizujícího záření s hmotou</a:t>
            </a:r>
          </a:p>
          <a:p>
            <a:r>
              <a:rPr lang="cs-CZ" sz="7200" dirty="0" smtClean="0"/>
              <a:t>Základní veličiny</a:t>
            </a:r>
          </a:p>
          <a:p>
            <a:r>
              <a:rPr lang="cs-CZ" sz="7200" dirty="0" smtClean="0"/>
              <a:t>Základy </a:t>
            </a:r>
            <a:r>
              <a:rPr lang="cs-CZ" sz="7200" dirty="0"/>
              <a:t>radiační </a:t>
            </a:r>
            <a:r>
              <a:rPr lang="cs-CZ" sz="7200" dirty="0" smtClean="0"/>
              <a:t>ochrany, vnější ozáření, vnitřní kontaminace, biogenní radionuklidy</a:t>
            </a:r>
            <a:endParaRPr lang="cs-CZ" sz="7200" dirty="0"/>
          </a:p>
          <a:p>
            <a:r>
              <a:rPr lang="cs-CZ" sz="7200" dirty="0" smtClean="0"/>
              <a:t>Přírodní a umělé zdroje IZ, radon, terestriální a kosmické záření, IZ v diagnostice a radioterapii, průměrné absorbované dávky</a:t>
            </a:r>
          </a:p>
          <a:p>
            <a:r>
              <a:rPr lang="cs-CZ" sz="7200" b="1" u="sng" dirty="0" smtClean="0"/>
              <a:t>Účinky IZ na úrovni tkání a organizmů: </a:t>
            </a:r>
          </a:p>
          <a:p>
            <a:r>
              <a:rPr lang="cs-CZ" sz="7200" dirty="0" smtClean="0"/>
              <a:t>Deterministické a stochastické účinky IZ, akutní nemoc z ozáření (ARS), účinky nízkých dávek IZ, hypersenzitivita, hormeze, tkáně citlivé a rezistentní k deterministickým a stochastickým účinkům, časné a pozdní účinky, somatické a gametické účinky, radiosenzitivita různých organizmů</a:t>
            </a:r>
          </a:p>
          <a:p>
            <a:r>
              <a:rPr lang="cs-CZ" sz="7200" dirty="0" smtClean="0"/>
              <a:t>Jaderné havárie: Černobyl, </a:t>
            </a:r>
            <a:r>
              <a:rPr lang="cs-CZ" sz="7200" dirty="0" err="1" smtClean="0"/>
              <a:t>Fukushima</a:t>
            </a:r>
            <a:r>
              <a:rPr lang="cs-CZ" sz="7200" dirty="0" smtClean="0"/>
              <a:t>, </a:t>
            </a:r>
            <a:r>
              <a:rPr lang="cs-CZ" sz="7200" dirty="0" err="1" smtClean="0"/>
              <a:t>Three</a:t>
            </a:r>
            <a:r>
              <a:rPr lang="cs-CZ" sz="7200" dirty="0" smtClean="0"/>
              <a:t> Mile Island, Majak, Jaslovské Bohunice, …, klasifikace jaderných havárií, plynoucí ponaučení</a:t>
            </a:r>
          </a:p>
          <a:p>
            <a:endParaRPr lang="cs-CZ" dirty="0"/>
          </a:p>
          <a:p>
            <a:endParaRPr lang="cs-CZ" dirty="0" smtClean="0"/>
          </a:p>
          <a:p>
            <a:endParaRPr lang="cs-CZ" dirty="0" smtClean="0"/>
          </a:p>
          <a:p>
            <a:r>
              <a:rPr lang="cs-CZ" dirty="0"/>
              <a:t/>
            </a:r>
            <a:br>
              <a:rPr lang="cs-CZ" dirty="0"/>
            </a:br>
            <a:r>
              <a:rPr lang="cs-CZ" dirty="0"/>
              <a:t/>
            </a:r>
            <a:br>
              <a:rPr lang="cs-CZ" dirty="0"/>
            </a:br>
            <a:r>
              <a:rPr lang="cs-CZ" dirty="0"/>
              <a:t/>
            </a:r>
            <a:br>
              <a:rPr lang="cs-CZ" dirty="0"/>
            </a:br>
            <a:r>
              <a:rPr lang="cs-CZ" dirty="0"/>
              <a:t/>
            </a:r>
            <a:br>
              <a:rPr lang="cs-CZ" dirty="0"/>
            </a:br>
            <a:endParaRPr lang="cs-CZ" dirty="0"/>
          </a:p>
        </p:txBody>
      </p:sp>
    </p:spTree>
    <p:extLst>
      <p:ext uri="{BB962C8B-B14F-4D97-AF65-F5344CB8AC3E}">
        <p14:creationId xmlns:p14="http://schemas.microsoft.com/office/powerpoint/2010/main" val="37882674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0" y="1200912"/>
            <a:ext cx="8772634" cy="4901184"/>
          </a:xfrm>
          <a:prstGeom prst="rect">
            <a:avLst/>
          </a:prstGeom>
        </p:spPr>
      </p:pic>
    </p:spTree>
    <p:extLst>
      <p:ext uri="{BB962C8B-B14F-4D97-AF65-F5344CB8AC3E}">
        <p14:creationId xmlns:p14="http://schemas.microsoft.com/office/powerpoint/2010/main" val="110978532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Tvrdé záření RTG vs. záření gama</a:t>
            </a:r>
            <a:endParaRPr lang="cs-CZ" b="1"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06348" y="4078224"/>
            <a:ext cx="2998694" cy="2039112"/>
          </a:xfrm>
          <a:prstGeom prst="rect">
            <a:avLst/>
          </a:prstGeom>
        </p:spPr>
      </p:pic>
      <p:pic>
        <p:nvPicPr>
          <p:cNvPr id="5" name="Zástupný symbol pro obsah 4"/>
          <p:cNvPicPr>
            <a:picLocks noChangeAspect="1"/>
          </p:cNvPicPr>
          <p:nvPr/>
        </p:nvPicPr>
        <p:blipFill rotWithShape="1">
          <a:blip r:embed="rId3">
            <a:extLst>
              <a:ext uri="{28A0092B-C50C-407E-A947-70E740481C1C}">
                <a14:useLocalDpi xmlns:a14="http://schemas.microsoft.com/office/drawing/2010/main" val="0"/>
              </a:ext>
            </a:extLst>
          </a:blip>
          <a:srcRect l="30647" t="6085" b="50929"/>
          <a:stretch/>
        </p:blipFill>
        <p:spPr>
          <a:xfrm rot="8128557">
            <a:off x="569286" y="4256531"/>
            <a:ext cx="3217199" cy="1682496"/>
          </a:xfrm>
          <a:prstGeom prst="rect">
            <a:avLst/>
          </a:prstGeom>
        </p:spPr>
      </p:pic>
      <p:pic>
        <p:nvPicPr>
          <p:cNvPr id="7" name="Zástupný symbol pro obsah 4"/>
          <p:cNvPicPr>
            <a:picLocks noChangeAspect="1"/>
          </p:cNvPicPr>
          <p:nvPr/>
        </p:nvPicPr>
        <p:blipFill rotWithShape="1">
          <a:blip r:embed="rId3">
            <a:extLst>
              <a:ext uri="{28A0092B-C50C-407E-A947-70E740481C1C}">
                <a14:useLocalDpi xmlns:a14="http://schemas.microsoft.com/office/drawing/2010/main" val="0"/>
              </a:ext>
            </a:extLst>
          </a:blip>
          <a:srcRect l="8069" t="48915" r="60392"/>
          <a:stretch/>
        </p:blipFill>
        <p:spPr>
          <a:xfrm rot="4307409">
            <a:off x="2850698" y="4686904"/>
            <a:ext cx="1463040" cy="1999488"/>
          </a:xfrm>
          <a:prstGeom prst="rect">
            <a:avLst/>
          </a:prstGeom>
        </p:spPr>
      </p:pic>
      <p:sp>
        <p:nvSpPr>
          <p:cNvPr id="3" name="Zástupný symbol pro obsah 2"/>
          <p:cNvSpPr>
            <a:spLocks noGrp="1"/>
          </p:cNvSpPr>
          <p:nvPr>
            <p:ph idx="1"/>
          </p:nvPr>
        </p:nvSpPr>
        <p:spPr>
          <a:xfrm>
            <a:off x="628650" y="1624457"/>
            <a:ext cx="7886700" cy="2316607"/>
          </a:xfrm>
        </p:spPr>
        <p:txBody>
          <a:bodyPr>
            <a:normAutofit fontScale="92500" lnSpcReduction="10000"/>
          </a:bodyPr>
          <a:lstStyle/>
          <a:p>
            <a:r>
              <a:rPr lang="cs-CZ" dirty="0" smtClean="0"/>
              <a:t>Vlnové </a:t>
            </a:r>
            <a:r>
              <a:rPr lang="cs-CZ" dirty="0"/>
              <a:t>délky nejenergičtější části </a:t>
            </a:r>
            <a:r>
              <a:rPr lang="cs-CZ" dirty="0" smtClean="0"/>
              <a:t>RTG záření se </a:t>
            </a:r>
            <a:r>
              <a:rPr lang="cs-CZ" dirty="0"/>
              <a:t>částečně překrývají s </a:t>
            </a:r>
            <a:r>
              <a:rPr lang="cs-CZ" dirty="0" smtClean="0"/>
              <a:t>vlnovými délkami </a:t>
            </a:r>
            <a:r>
              <a:rPr lang="cs-CZ" dirty="0">
                <a:hlinkClick r:id="rId4"/>
              </a:rPr>
              <a:t>záření </a:t>
            </a:r>
            <a:r>
              <a:rPr lang="cs-CZ" dirty="0" smtClean="0">
                <a:hlinkClick r:id="rId4"/>
              </a:rPr>
              <a:t>gama</a:t>
            </a:r>
            <a:r>
              <a:rPr lang="cs-CZ" dirty="0" smtClean="0"/>
              <a:t>. Rozlišujeme </a:t>
            </a:r>
            <a:r>
              <a:rPr lang="cs-CZ" dirty="0"/>
              <a:t>je </a:t>
            </a:r>
            <a:r>
              <a:rPr lang="cs-CZ" dirty="0" smtClean="0"/>
              <a:t>však podle původu:</a:t>
            </a:r>
          </a:p>
          <a:p>
            <a:r>
              <a:rPr lang="cs-CZ" dirty="0" smtClean="0">
                <a:hlinkClick r:id="rId5" tooltip="Foton"/>
              </a:rPr>
              <a:t>Foton</a:t>
            </a:r>
            <a:r>
              <a:rPr lang="cs-CZ" dirty="0" smtClean="0"/>
              <a:t> </a:t>
            </a:r>
            <a:r>
              <a:rPr lang="cs-CZ" dirty="0"/>
              <a:t>rentgenového záření vzniká při interakcích vysoce energického </a:t>
            </a:r>
            <a:r>
              <a:rPr lang="cs-CZ" dirty="0">
                <a:hlinkClick r:id="rId6"/>
              </a:rPr>
              <a:t>elektronu</a:t>
            </a:r>
            <a:r>
              <a:rPr lang="cs-CZ" dirty="0"/>
              <a:t>, </a:t>
            </a:r>
            <a:endParaRPr lang="cs-CZ" dirty="0" smtClean="0"/>
          </a:p>
          <a:p>
            <a:r>
              <a:rPr lang="cs-CZ" dirty="0" smtClean="0"/>
              <a:t>kdežto </a:t>
            </a:r>
            <a:r>
              <a:rPr lang="cs-CZ" dirty="0"/>
              <a:t>záření gama při procesech uvnitř jádra </a:t>
            </a:r>
            <a:r>
              <a:rPr lang="cs-CZ" dirty="0">
                <a:hlinkClick r:id="rId7"/>
              </a:rPr>
              <a:t>atomu</a:t>
            </a:r>
            <a:r>
              <a:rPr lang="cs-CZ" dirty="0" smtClean="0"/>
              <a:t>.</a:t>
            </a:r>
          </a:p>
        </p:txBody>
      </p:sp>
      <p:cxnSp>
        <p:nvCxnSpPr>
          <p:cNvPr id="9" name="Přímá spojnice 8"/>
          <p:cNvCxnSpPr/>
          <p:nvPr/>
        </p:nvCxnSpPr>
        <p:spPr>
          <a:xfrm>
            <a:off x="4970804" y="4160520"/>
            <a:ext cx="0" cy="2340864"/>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435443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Typy rentgenového záření</a:t>
            </a:r>
            <a:br>
              <a:rPr lang="cs-CZ" b="1" dirty="0"/>
            </a:br>
            <a:endParaRPr lang="cs-CZ" dirty="0"/>
          </a:p>
        </p:txBody>
      </p:sp>
      <p:sp>
        <p:nvSpPr>
          <p:cNvPr id="3" name="Zástupný symbol pro obsah 2"/>
          <p:cNvSpPr>
            <a:spLocks noGrp="1"/>
          </p:cNvSpPr>
          <p:nvPr>
            <p:ph idx="1"/>
          </p:nvPr>
        </p:nvSpPr>
        <p:spPr>
          <a:xfrm>
            <a:off x="628650" y="1371600"/>
            <a:ext cx="7886700" cy="4946904"/>
          </a:xfrm>
        </p:spPr>
        <p:txBody>
          <a:bodyPr>
            <a:normAutofit fontScale="70000" lnSpcReduction="20000"/>
          </a:bodyPr>
          <a:lstStyle/>
          <a:p>
            <a:r>
              <a:rPr lang="cs-CZ" dirty="0"/>
              <a:t>Z hlediska vzniku existují dva typy rentgenového záření – tzv. brzdné rentgenové záření a charakteristické rentgenové záření. </a:t>
            </a:r>
          </a:p>
          <a:p>
            <a:r>
              <a:rPr lang="cs-CZ" b="1" dirty="0"/>
              <a:t>Brzdné rentgenové záření</a:t>
            </a:r>
          </a:p>
          <a:p>
            <a:r>
              <a:rPr lang="cs-CZ" dirty="0"/>
              <a:t>Rychle letící elektrony se po dopadu na terč brzdí a dochází ke změně jejich dráhy. Energie, kterou elektrony při průchodu terčem ztratily, se vyzáří ve formě tzv. brzdného </a:t>
            </a:r>
            <a:r>
              <a:rPr lang="cs-CZ" dirty="0" err="1"/>
              <a:t>rentgenova</a:t>
            </a:r>
            <a:r>
              <a:rPr lang="cs-CZ" dirty="0"/>
              <a:t> </a:t>
            </a:r>
            <a:r>
              <a:rPr lang="cs-CZ" dirty="0" smtClean="0"/>
              <a:t>záření.</a:t>
            </a:r>
          </a:p>
          <a:p>
            <a:r>
              <a:rPr lang="cs-CZ" dirty="0" smtClean="0"/>
              <a:t>Toto </a:t>
            </a:r>
            <a:r>
              <a:rPr lang="cs-CZ" dirty="0"/>
              <a:t>záření je charakteristické širokým, spojitým energetickým </a:t>
            </a:r>
            <a:r>
              <a:rPr lang="cs-CZ" dirty="0" smtClean="0"/>
              <a:t>spektrem.</a:t>
            </a:r>
          </a:p>
          <a:p>
            <a:r>
              <a:rPr lang="cs-CZ" dirty="0" smtClean="0"/>
              <a:t>Čím </a:t>
            </a:r>
            <a:r>
              <a:rPr lang="cs-CZ" dirty="0"/>
              <a:t>je větší energie (rychlost) elektronů, tím tvrdší záření </a:t>
            </a:r>
            <a:r>
              <a:rPr lang="cs-CZ" dirty="0" smtClean="0"/>
              <a:t>vzniká.</a:t>
            </a:r>
          </a:p>
          <a:p>
            <a:r>
              <a:rPr lang="cs-CZ" dirty="0" smtClean="0"/>
              <a:t>Energie </a:t>
            </a:r>
            <a:r>
              <a:rPr lang="cs-CZ" dirty="0"/>
              <a:t>brzdného </a:t>
            </a:r>
            <a:r>
              <a:rPr lang="cs-CZ" dirty="0" err="1"/>
              <a:t>rentgenova</a:t>
            </a:r>
            <a:r>
              <a:rPr lang="cs-CZ" dirty="0"/>
              <a:t> záření nezávisí na materiálu terče (např. anody </a:t>
            </a:r>
            <a:r>
              <a:rPr lang="cs-CZ" dirty="0" err="1"/>
              <a:t>rentgenovy</a:t>
            </a:r>
            <a:r>
              <a:rPr lang="cs-CZ" dirty="0"/>
              <a:t> trubice), ale jen na rychlosti elektronů (tedy na velikosti napětí na anodě </a:t>
            </a:r>
            <a:r>
              <a:rPr lang="cs-CZ" dirty="0" err="1"/>
              <a:t>rentgenovy</a:t>
            </a:r>
            <a:r>
              <a:rPr lang="cs-CZ" dirty="0"/>
              <a:t> </a:t>
            </a:r>
            <a:r>
              <a:rPr lang="cs-CZ" dirty="0" smtClean="0"/>
              <a:t>trubice)</a:t>
            </a:r>
          </a:p>
          <a:p>
            <a:r>
              <a:rPr lang="cs-CZ" dirty="0" smtClean="0"/>
              <a:t>Elektrony </a:t>
            </a:r>
            <a:r>
              <a:rPr lang="cs-CZ" dirty="0"/>
              <a:t>ale mohou být urychleny i jiným způsobem – v urychlovačích částic např. v tzv. </a:t>
            </a:r>
            <a:r>
              <a:rPr lang="cs-CZ" dirty="0">
                <a:hlinkClick r:id="rId2" tooltip="Lineární urychlovač"/>
              </a:rPr>
              <a:t>lineárním urychlovači</a:t>
            </a:r>
            <a:r>
              <a:rPr lang="cs-CZ" dirty="0"/>
              <a:t>, betatronu, </a:t>
            </a:r>
            <a:r>
              <a:rPr lang="cs-CZ" dirty="0" err="1"/>
              <a:t>mikrotronu</a:t>
            </a:r>
            <a:r>
              <a:rPr lang="cs-CZ" dirty="0"/>
              <a:t>, u nichž se dosahuje výrazně vyšších energii než u </a:t>
            </a:r>
            <a:r>
              <a:rPr lang="cs-CZ" dirty="0" err="1"/>
              <a:t>rentgenovy</a:t>
            </a:r>
            <a:r>
              <a:rPr lang="cs-CZ" dirty="0"/>
              <a:t> trubice. Energie záření se udává zpravidla v </a:t>
            </a:r>
            <a:r>
              <a:rPr lang="cs-CZ" dirty="0">
                <a:hlinkClick r:id="rId3" tooltip="Elektronvolt"/>
              </a:rPr>
              <a:t>elektronvoltech</a:t>
            </a:r>
            <a:r>
              <a:rPr lang="cs-CZ" dirty="0"/>
              <a:t> (eV). </a:t>
            </a:r>
          </a:p>
          <a:p>
            <a:r>
              <a:rPr lang="cs-CZ" dirty="0"/>
              <a:t>Brzdné záření se používá v lékařské diagnostice (např. </a:t>
            </a:r>
            <a:r>
              <a:rPr lang="cs-CZ" dirty="0">
                <a:hlinkClick r:id="rId4" tooltip="Pozitronová emisní tomografie"/>
              </a:rPr>
              <a:t>PET</a:t>
            </a:r>
            <a:r>
              <a:rPr lang="cs-CZ" dirty="0"/>
              <a:t>, SPECT, </a:t>
            </a:r>
            <a:r>
              <a:rPr lang="cs-CZ" dirty="0">
                <a:hlinkClick r:id="rId5" tooltip="Výpočetní tomografie"/>
              </a:rPr>
              <a:t>CT</a:t>
            </a:r>
            <a:r>
              <a:rPr lang="cs-CZ" dirty="0"/>
              <a:t>), v </a:t>
            </a:r>
            <a:r>
              <a:rPr lang="cs-CZ" dirty="0">
                <a:hlinkClick r:id="rId6"/>
              </a:rPr>
              <a:t>radioterapii</a:t>
            </a:r>
            <a:r>
              <a:rPr lang="cs-CZ" dirty="0"/>
              <a:t> a v průmyslu v defektoskopii. </a:t>
            </a:r>
          </a:p>
          <a:p>
            <a:endParaRPr lang="cs-CZ" dirty="0"/>
          </a:p>
        </p:txBody>
      </p:sp>
    </p:spTree>
    <p:extLst>
      <p:ext uri="{BB962C8B-B14F-4D97-AF65-F5344CB8AC3E}">
        <p14:creationId xmlns:p14="http://schemas.microsoft.com/office/powerpoint/2010/main" val="133652951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3913632" y="1974629"/>
            <a:ext cx="4991792" cy="4093428"/>
          </a:xfrm>
          <a:prstGeom prst="rect">
            <a:avLst/>
          </a:prstGeom>
          <a:noFill/>
        </p:spPr>
        <p:txBody>
          <a:bodyPr wrap="square" rtlCol="0">
            <a:spAutoFit/>
          </a:bodyPr>
          <a:lstStyle/>
          <a:p>
            <a:pPr marL="285750" indent="-285750">
              <a:buFont typeface="Arial" panose="020B0604020202020204" pitchFamily="34" charset="0"/>
              <a:buChar char="•"/>
            </a:pPr>
            <a:r>
              <a:rPr lang="cs-CZ" sz="2000" dirty="0" smtClean="0"/>
              <a:t>Změna směru </a:t>
            </a:r>
            <a:r>
              <a:rPr lang="cs-CZ" sz="2000" dirty="0" smtClean="0">
                <a:sym typeface="Wingdings" panose="05000000000000000000" pitchFamily="2" charset="2"/>
              </a:rPr>
              <a:t> akcelerace elektronu  emise el.-</a:t>
            </a:r>
            <a:r>
              <a:rPr lang="cs-CZ" sz="2000" dirty="0" err="1" smtClean="0">
                <a:sym typeface="Wingdings" panose="05000000000000000000" pitchFamily="2" charset="2"/>
              </a:rPr>
              <a:t>mag</a:t>
            </a:r>
            <a:r>
              <a:rPr lang="cs-CZ" sz="2000" dirty="0" smtClean="0">
                <a:sym typeface="Wingdings" panose="05000000000000000000" pitchFamily="2" charset="2"/>
              </a:rPr>
              <a:t> záření</a:t>
            </a:r>
            <a:r>
              <a:rPr lang="en-US" sz="2000" dirty="0" smtClean="0"/>
              <a:t>.</a:t>
            </a:r>
            <a:endParaRPr lang="cs-CZ" sz="2000" dirty="0" smtClean="0"/>
          </a:p>
          <a:p>
            <a:pPr marL="285750" indent="-285750">
              <a:buFont typeface="Arial" panose="020B0604020202020204" pitchFamily="34" charset="0"/>
              <a:buChar char="•"/>
            </a:pPr>
            <a:r>
              <a:rPr lang="cs-CZ" sz="2000" dirty="0" smtClean="0"/>
              <a:t>Pokud akcelerace dostatečná </a:t>
            </a:r>
            <a:r>
              <a:rPr lang="cs-CZ" sz="2000" dirty="0" smtClean="0">
                <a:sym typeface="Wingdings" panose="05000000000000000000" pitchFamily="2" charset="2"/>
              </a:rPr>
              <a:t> </a:t>
            </a:r>
            <a:r>
              <a:rPr lang="cs-CZ" sz="2000" dirty="0" smtClean="0"/>
              <a:t>kvantum uvolněného záření energeticky odpovídá RTG záření</a:t>
            </a:r>
            <a:r>
              <a:rPr lang="en-US" sz="2000" dirty="0" smtClean="0"/>
              <a:t>. 	 	 </a:t>
            </a:r>
          </a:p>
          <a:p>
            <a:pPr marL="285750" indent="-285750">
              <a:buFont typeface="Arial" panose="020B0604020202020204" pitchFamily="34" charset="0"/>
              <a:buChar char="•"/>
            </a:pPr>
            <a:r>
              <a:rPr lang="cs-CZ" sz="2000" dirty="0" smtClean="0"/>
              <a:t>Pokud elektron prolétne </a:t>
            </a:r>
            <a:r>
              <a:rPr lang="en-US" sz="2000" dirty="0" smtClean="0">
                <a:solidFill>
                  <a:srgbClr val="FF0000"/>
                </a:solidFill>
              </a:rPr>
              <a:t>v</a:t>
            </a:r>
            <a:r>
              <a:rPr lang="cs-CZ" sz="2000" dirty="0" err="1" smtClean="0">
                <a:solidFill>
                  <a:srgbClr val="FF0000"/>
                </a:solidFill>
              </a:rPr>
              <a:t>elmi</a:t>
            </a:r>
            <a:r>
              <a:rPr lang="cs-CZ" sz="2000" dirty="0" smtClean="0">
                <a:solidFill>
                  <a:srgbClr val="FF0000"/>
                </a:solidFill>
              </a:rPr>
              <a:t> blízko jádra</a:t>
            </a:r>
            <a:r>
              <a:rPr lang="en-US" sz="2000" dirty="0" smtClean="0">
                <a:solidFill>
                  <a:srgbClr val="FF0000"/>
                </a:solidFill>
              </a:rPr>
              <a:t> </a:t>
            </a:r>
            <a:r>
              <a:rPr lang="en-US" sz="2000" dirty="0" smtClean="0"/>
              <a:t>(</a:t>
            </a:r>
            <a:r>
              <a:rPr lang="cs-CZ" sz="2000" dirty="0" smtClean="0"/>
              <a:t>jako např. elektron e3 na obrázku vlevo) může být jeho kinetická energie uvolněna </a:t>
            </a:r>
            <a:r>
              <a:rPr lang="cs-CZ" sz="2000" dirty="0" smtClean="0">
                <a:solidFill>
                  <a:srgbClr val="FF0000"/>
                </a:solidFill>
              </a:rPr>
              <a:t>v jediném kvantu</a:t>
            </a:r>
            <a:r>
              <a:rPr lang="en-US" sz="2000" dirty="0" smtClean="0"/>
              <a:t> </a:t>
            </a:r>
            <a:r>
              <a:rPr lang="en-US" sz="2000" dirty="0"/>
              <a:t>	 </a:t>
            </a:r>
          </a:p>
          <a:p>
            <a:pPr marL="285750" indent="-285750">
              <a:buFont typeface="Arial" panose="020B0604020202020204" pitchFamily="34" charset="0"/>
              <a:buChar char="•"/>
            </a:pPr>
            <a:r>
              <a:rPr lang="cs-CZ" sz="2000" dirty="0" smtClean="0"/>
              <a:t>Toto je tedy největší možné kvantum předatelné elektrony za daných podmínek a odpovídá </a:t>
            </a:r>
            <a:r>
              <a:rPr lang="cs-CZ" sz="2000" b="1" dirty="0" smtClean="0">
                <a:solidFill>
                  <a:srgbClr val="FF0000"/>
                </a:solidFill>
              </a:rPr>
              <a:t>nejkratší vlnové délce </a:t>
            </a:r>
            <a:r>
              <a:rPr lang="en-US" sz="2000" dirty="0" smtClean="0"/>
              <a:t>emit</a:t>
            </a:r>
            <a:r>
              <a:rPr lang="cs-CZ" sz="2000" dirty="0" err="1" smtClean="0"/>
              <a:t>ovaného</a:t>
            </a:r>
            <a:r>
              <a:rPr lang="cs-CZ" sz="2000" dirty="0" smtClean="0"/>
              <a:t> záření RTG</a:t>
            </a:r>
            <a:r>
              <a:rPr lang="en-US" sz="2000" dirty="0" smtClean="0"/>
              <a:t>  </a:t>
            </a:r>
            <a:r>
              <a:rPr lang="en-US" sz="2000" dirty="0"/>
              <a:t>	 </a:t>
            </a:r>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658072" y="1805738"/>
            <a:ext cx="5846804" cy="3296604"/>
          </a:xfrm>
          <a:prstGeom prst="rect">
            <a:avLst/>
          </a:prstGeom>
        </p:spPr>
      </p:pic>
      <p:sp>
        <p:nvSpPr>
          <p:cNvPr id="6" name="Nadpis 1"/>
          <p:cNvSpPr>
            <a:spLocks noGrp="1"/>
          </p:cNvSpPr>
          <p:nvPr>
            <p:ph type="title"/>
          </p:nvPr>
        </p:nvSpPr>
        <p:spPr>
          <a:xfrm>
            <a:off x="3840480" y="392558"/>
            <a:ext cx="4876038" cy="1325563"/>
          </a:xfrm>
        </p:spPr>
        <p:txBody>
          <a:bodyPr/>
          <a:lstStyle/>
          <a:p>
            <a:r>
              <a:rPr lang="cs-CZ" b="1" dirty="0" smtClean="0"/>
              <a:t>BRZDNÉ RTG záření</a:t>
            </a:r>
            <a:endParaRPr lang="cs-CZ" b="1" dirty="0"/>
          </a:p>
        </p:txBody>
      </p:sp>
    </p:spTree>
    <p:extLst>
      <p:ext uri="{BB962C8B-B14F-4D97-AF65-F5344CB8AC3E}">
        <p14:creationId xmlns:p14="http://schemas.microsoft.com/office/powerpoint/2010/main" val="34406760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28650" y="1706753"/>
            <a:ext cx="7886700" cy="4351338"/>
          </a:xfrm>
        </p:spPr>
        <p:txBody>
          <a:bodyPr>
            <a:normAutofit fontScale="92500" lnSpcReduction="10000"/>
          </a:bodyPr>
          <a:lstStyle/>
          <a:p>
            <a:r>
              <a:rPr lang="cs-CZ" b="1" dirty="0"/>
              <a:t>Charakteristické rentgenové záření</a:t>
            </a:r>
          </a:p>
          <a:p>
            <a:r>
              <a:rPr lang="cs-CZ" dirty="0"/>
              <a:t>Rychle letící elektron v tomto případě odevzdá svou kinetickou energii elektronu vnitřní slupky atomového obalu materiálu anody, až dojde k jeho excitaci nebo ionizaci. Následný návrat do základního energetického stavu je spojen s vyzářením </a:t>
            </a:r>
            <a:r>
              <a:rPr lang="cs-CZ" dirty="0">
                <a:hlinkClick r:id="rId2" tooltip="Foton"/>
              </a:rPr>
              <a:t>fotonu</a:t>
            </a:r>
            <a:r>
              <a:rPr lang="cs-CZ" dirty="0"/>
              <a:t> charakteristického rentgenového záření. </a:t>
            </a:r>
          </a:p>
          <a:p>
            <a:r>
              <a:rPr lang="cs-CZ" dirty="0" smtClean="0"/>
              <a:t>jeho </a:t>
            </a:r>
            <a:r>
              <a:rPr lang="cs-CZ" dirty="0"/>
              <a:t>energie </a:t>
            </a:r>
            <a:r>
              <a:rPr lang="cs-CZ" b="1" dirty="0">
                <a:solidFill>
                  <a:srgbClr val="FF0000"/>
                </a:solidFill>
              </a:rPr>
              <a:t>nezávisí na anodovém napětí</a:t>
            </a:r>
            <a:r>
              <a:rPr lang="cs-CZ" dirty="0"/>
              <a:t>, ale jen na materiálu </a:t>
            </a:r>
            <a:r>
              <a:rPr lang="cs-CZ" dirty="0" smtClean="0">
                <a:hlinkClick r:id="rId3" tooltip="Anoda"/>
              </a:rPr>
              <a:t>anody</a:t>
            </a:r>
            <a:r>
              <a:rPr lang="cs-CZ" dirty="0" smtClean="0"/>
              <a:t>.</a:t>
            </a:r>
          </a:p>
          <a:p>
            <a:r>
              <a:rPr lang="cs-CZ" dirty="0" smtClean="0"/>
              <a:t>Takové </a:t>
            </a:r>
            <a:r>
              <a:rPr lang="cs-CZ" dirty="0"/>
              <a:t>rentgenové záření je charakteristické pro konkrétní prvek; jeho </a:t>
            </a:r>
            <a:r>
              <a:rPr lang="cs-CZ" b="1" dirty="0">
                <a:solidFill>
                  <a:srgbClr val="FF0000"/>
                </a:solidFill>
              </a:rPr>
              <a:t>energie je tím vyšší, čím vyšší je protonové číslo materiálu </a:t>
            </a:r>
            <a:r>
              <a:rPr lang="cs-CZ" b="1" dirty="0" smtClean="0">
                <a:solidFill>
                  <a:srgbClr val="FF0000"/>
                </a:solidFill>
              </a:rPr>
              <a:t>anody</a:t>
            </a:r>
            <a:r>
              <a:rPr lang="cs-CZ" dirty="0" smtClean="0"/>
              <a:t>.</a:t>
            </a:r>
          </a:p>
          <a:p>
            <a:endParaRPr lang="cs-CZ" dirty="0"/>
          </a:p>
        </p:txBody>
      </p:sp>
      <p:sp>
        <p:nvSpPr>
          <p:cNvPr id="4" name="Nadpis 1"/>
          <p:cNvSpPr>
            <a:spLocks noGrp="1"/>
          </p:cNvSpPr>
          <p:nvPr>
            <p:ph type="title"/>
          </p:nvPr>
        </p:nvSpPr>
        <p:spPr>
          <a:xfrm>
            <a:off x="628650" y="365126"/>
            <a:ext cx="7886700" cy="1325563"/>
          </a:xfrm>
        </p:spPr>
        <p:txBody>
          <a:bodyPr/>
          <a:lstStyle/>
          <a:p>
            <a:r>
              <a:rPr lang="cs-CZ" b="1" dirty="0"/>
              <a:t>Typy rentgenového záření</a:t>
            </a:r>
            <a:br>
              <a:rPr lang="cs-CZ" b="1" dirty="0"/>
            </a:br>
            <a:endParaRPr lang="cs-CZ" dirty="0"/>
          </a:p>
        </p:txBody>
      </p:sp>
    </p:spTree>
    <p:extLst>
      <p:ext uri="{BB962C8B-B14F-4D97-AF65-F5344CB8AC3E}">
        <p14:creationId xmlns:p14="http://schemas.microsoft.com/office/powerpoint/2010/main" val="91671960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normAutofit/>
          </a:bodyPr>
          <a:lstStyle/>
          <a:p>
            <a:r>
              <a:rPr lang="cs-CZ" dirty="0" smtClean="0"/>
              <a:t>Spektrum – většinou si představíme obrázek viditelného světla rozloženého na jednotlivé barvy, červenou, oranžovou, žlutou, zelenou…</a:t>
            </a:r>
            <a:r>
              <a:rPr lang="en-US" dirty="0" smtClean="0"/>
              <a:t> </a:t>
            </a:r>
            <a:r>
              <a:rPr lang="en-US" dirty="0"/>
              <a:t>	 </a:t>
            </a:r>
          </a:p>
          <a:p>
            <a:r>
              <a:rPr lang="cs-CZ" dirty="0" smtClean="0"/>
              <a:t>U RTG záření, které je neviditelné, spektrum představuje graf relativní intenzity záření vynesené proti vlnové délce</a:t>
            </a:r>
            <a:r>
              <a:rPr lang="en-US" dirty="0" smtClean="0"/>
              <a:t>.</a:t>
            </a:r>
            <a:r>
              <a:rPr lang="cs-CZ" dirty="0" smtClean="0"/>
              <a:t> </a:t>
            </a:r>
            <a:r>
              <a:rPr lang="en-US" dirty="0" smtClean="0"/>
              <a:t>(</a:t>
            </a:r>
            <a:r>
              <a:rPr lang="cs-CZ" dirty="0" smtClean="0"/>
              <a:t>totéž lze samozřejmě udělat i pro viditelné světlo</a:t>
            </a:r>
            <a:r>
              <a:rPr lang="en-US" dirty="0" smtClean="0"/>
              <a:t>)</a:t>
            </a:r>
            <a:endParaRPr lang="cs-CZ" dirty="0"/>
          </a:p>
        </p:txBody>
      </p:sp>
      <p:sp>
        <p:nvSpPr>
          <p:cNvPr id="4" name="Nadpis 1"/>
          <p:cNvSpPr>
            <a:spLocks noGrp="1"/>
          </p:cNvSpPr>
          <p:nvPr>
            <p:ph type="title"/>
          </p:nvPr>
        </p:nvSpPr>
        <p:spPr>
          <a:xfrm>
            <a:off x="628650" y="301118"/>
            <a:ext cx="7886700" cy="1325563"/>
          </a:xfrm>
        </p:spPr>
        <p:txBody>
          <a:bodyPr/>
          <a:lstStyle/>
          <a:p>
            <a:r>
              <a:rPr lang="cs-CZ" b="1" dirty="0" smtClean="0"/>
              <a:t>SPEKTRUM RTG záření</a:t>
            </a:r>
            <a:endParaRPr lang="cs-CZ" b="1" dirty="0"/>
          </a:p>
        </p:txBody>
      </p:sp>
    </p:spTree>
    <p:extLst>
      <p:ext uri="{BB962C8B-B14F-4D97-AF65-F5344CB8AC3E}">
        <p14:creationId xmlns:p14="http://schemas.microsoft.com/office/powerpoint/2010/main" val="17596213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73736" y="836512"/>
            <a:ext cx="8777867" cy="4937550"/>
          </a:xfrm>
          <a:prstGeom prst="rect">
            <a:avLst/>
          </a:prstGeom>
        </p:spPr>
      </p:pic>
    </p:spTree>
    <p:extLst>
      <p:ext uri="{BB962C8B-B14F-4D97-AF65-F5344CB8AC3E}">
        <p14:creationId xmlns:p14="http://schemas.microsoft.com/office/powerpoint/2010/main" val="37901972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srcRect l="25283" t="47412" r="27033"/>
          <a:stretch/>
        </p:blipFill>
        <p:spPr>
          <a:xfrm>
            <a:off x="952500" y="1352549"/>
            <a:ext cx="7262670" cy="4505326"/>
          </a:xfrm>
          <a:prstGeom prst="rect">
            <a:avLst/>
          </a:prstGeom>
        </p:spPr>
      </p:pic>
    </p:spTree>
    <p:extLst>
      <p:ext uri="{BB962C8B-B14F-4D97-AF65-F5344CB8AC3E}">
        <p14:creationId xmlns:p14="http://schemas.microsoft.com/office/powerpoint/2010/main" val="15073404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301118"/>
            <a:ext cx="7886700" cy="1325563"/>
          </a:xfrm>
        </p:spPr>
        <p:txBody>
          <a:bodyPr/>
          <a:lstStyle/>
          <a:p>
            <a:r>
              <a:rPr lang="cs-CZ" b="1" dirty="0" smtClean="0"/>
              <a:t>SPEKTRUM RTG záření</a:t>
            </a:r>
            <a:endParaRPr lang="cs-CZ" b="1" dirty="0"/>
          </a:p>
        </p:txBody>
      </p:sp>
      <p:pic>
        <p:nvPicPr>
          <p:cNvPr id="4" name="Zástupný symbol pro obsah 3"/>
          <p:cNvPicPr>
            <a:picLocks noGrp="1" noChangeAspect="1"/>
          </p:cNvPicPr>
          <p:nvPr>
            <p:ph idx="1"/>
          </p:nvPr>
        </p:nvPicPr>
        <p:blipFill rotWithShape="1">
          <a:blip r:embed="rId2">
            <a:extLst>
              <a:ext uri="{28A0092B-C50C-407E-A947-70E740481C1C}">
                <a14:useLocalDpi xmlns:a14="http://schemas.microsoft.com/office/drawing/2010/main" val="0"/>
              </a:ext>
            </a:extLst>
          </a:blip>
          <a:srcRect l="3309" t="23185" r="3073" b="5573"/>
          <a:stretch/>
        </p:blipFill>
        <p:spPr>
          <a:xfrm>
            <a:off x="0" y="1755648"/>
            <a:ext cx="9164164" cy="3922776"/>
          </a:xfrm>
        </p:spPr>
      </p:pic>
    </p:spTree>
    <p:extLst>
      <p:ext uri="{BB962C8B-B14F-4D97-AF65-F5344CB8AC3E}">
        <p14:creationId xmlns:p14="http://schemas.microsoft.com/office/powerpoint/2010/main" val="6868711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829818" y="392558"/>
            <a:ext cx="7886700" cy="1325563"/>
          </a:xfrm>
        </p:spPr>
        <p:txBody>
          <a:bodyPr/>
          <a:lstStyle/>
          <a:p>
            <a:r>
              <a:rPr lang="cs-CZ" b="1" dirty="0" smtClean="0"/>
              <a:t>SPEKTRUM RTG záření</a:t>
            </a:r>
            <a:endParaRPr lang="cs-CZ" b="1" dirty="0"/>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4226" y="1453036"/>
            <a:ext cx="5270470" cy="4339903"/>
          </a:xfrm>
          <a:prstGeom prst="rect">
            <a:avLst/>
          </a:prstGeom>
        </p:spPr>
      </p:pic>
      <p:sp>
        <p:nvSpPr>
          <p:cNvPr id="6" name="Obdélník 5"/>
          <p:cNvSpPr/>
          <p:nvPr/>
        </p:nvSpPr>
        <p:spPr>
          <a:xfrm>
            <a:off x="829818" y="5792939"/>
            <a:ext cx="8069551" cy="646331"/>
          </a:xfrm>
          <a:prstGeom prst="rect">
            <a:avLst/>
          </a:prstGeom>
        </p:spPr>
        <p:txBody>
          <a:bodyPr wrap="square">
            <a:spAutoFit/>
          </a:bodyPr>
          <a:lstStyle/>
          <a:p>
            <a:r>
              <a:rPr lang="en-US" dirty="0"/>
              <a:t>X-ray spectrum of a tungsten anode (without filtering) at tube acceleration voltages of 150 </a:t>
            </a:r>
            <a:r>
              <a:rPr lang="en-US" dirty="0" err="1"/>
              <a:t>kVp</a:t>
            </a:r>
            <a:r>
              <a:rPr lang="en-US" dirty="0"/>
              <a:t> (peak kilo-voltage).</a:t>
            </a:r>
            <a:endParaRPr lang="cs-CZ" dirty="0"/>
          </a:p>
        </p:txBody>
      </p:sp>
      <p:pic>
        <p:nvPicPr>
          <p:cNvPr id="7" name="Zástupný symbol pro obsah 4"/>
          <p:cNvPicPr>
            <a:picLocks noChangeAspect="1"/>
          </p:cNvPicPr>
          <p:nvPr/>
        </p:nvPicPr>
        <p:blipFill rotWithShape="1">
          <a:blip r:embed="rId3">
            <a:extLst>
              <a:ext uri="{28A0092B-C50C-407E-A947-70E740481C1C}">
                <a14:useLocalDpi xmlns:a14="http://schemas.microsoft.com/office/drawing/2010/main" val="0"/>
              </a:ext>
            </a:extLst>
          </a:blip>
          <a:srcRect l="30647" t="6085" b="50929"/>
          <a:stretch/>
        </p:blipFill>
        <p:spPr>
          <a:xfrm rot="16200000">
            <a:off x="-377685" y="2620233"/>
            <a:ext cx="3217199" cy="1682496"/>
          </a:xfrm>
          <a:prstGeom prst="rect">
            <a:avLst/>
          </a:prstGeom>
        </p:spPr>
      </p:pic>
      <p:pic>
        <p:nvPicPr>
          <p:cNvPr id="8" name="Zástupný symbol pro obsah 4"/>
          <p:cNvPicPr>
            <a:picLocks noChangeAspect="1"/>
          </p:cNvPicPr>
          <p:nvPr/>
        </p:nvPicPr>
        <p:blipFill rotWithShape="1">
          <a:blip r:embed="rId3">
            <a:extLst>
              <a:ext uri="{28A0092B-C50C-407E-A947-70E740481C1C}">
                <a14:useLocalDpi xmlns:a14="http://schemas.microsoft.com/office/drawing/2010/main" val="0"/>
              </a:ext>
            </a:extLst>
          </a:blip>
          <a:srcRect l="8069" t="48915" r="60392"/>
          <a:stretch/>
        </p:blipFill>
        <p:spPr>
          <a:xfrm rot="4307409">
            <a:off x="6611114" y="2461735"/>
            <a:ext cx="1463040" cy="1999488"/>
          </a:xfrm>
          <a:prstGeom prst="rect">
            <a:avLst/>
          </a:prstGeom>
        </p:spPr>
      </p:pic>
      <p:cxnSp>
        <p:nvCxnSpPr>
          <p:cNvPr id="10" name="Přímá spojnice se šipkou 9"/>
          <p:cNvCxnSpPr/>
          <p:nvPr/>
        </p:nvCxnSpPr>
        <p:spPr>
          <a:xfrm flipH="1" flipV="1">
            <a:off x="6164360" y="2454176"/>
            <a:ext cx="931384" cy="45361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Přímá spojnice se šipkou 11"/>
          <p:cNvCxnSpPr/>
          <p:nvPr/>
        </p:nvCxnSpPr>
        <p:spPr>
          <a:xfrm>
            <a:off x="2072163" y="4447820"/>
            <a:ext cx="1512285" cy="2096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7331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type="title"/>
          </p:nvPr>
        </p:nvSpPr>
        <p:spPr>
          <a:xfrm>
            <a:off x="628650" y="255399"/>
            <a:ext cx="7886700" cy="338962"/>
          </a:xfrm>
        </p:spPr>
        <p:txBody>
          <a:bodyPr>
            <a:normAutofit fontScale="90000"/>
          </a:bodyPr>
          <a:lstStyle/>
          <a:p>
            <a:r>
              <a:rPr lang="cs-CZ" sz="2800" b="1" dirty="0" smtClean="0">
                <a:solidFill>
                  <a:srgbClr val="0070C0"/>
                </a:solidFill>
              </a:rPr>
              <a:t>Orientační sylabus – část 2</a:t>
            </a:r>
            <a:endParaRPr lang="cs-CZ" sz="2800" b="1" dirty="0">
              <a:solidFill>
                <a:srgbClr val="0070C0"/>
              </a:solidFill>
            </a:endParaRPr>
          </a:p>
        </p:txBody>
      </p:sp>
      <p:sp>
        <p:nvSpPr>
          <p:cNvPr id="5" name="Zástupný symbol pro obsah 2"/>
          <p:cNvSpPr>
            <a:spLocks noGrp="1"/>
          </p:cNvSpPr>
          <p:nvPr>
            <p:ph idx="1"/>
          </p:nvPr>
        </p:nvSpPr>
        <p:spPr>
          <a:xfrm>
            <a:off x="628650" y="801496"/>
            <a:ext cx="7886700" cy="5645024"/>
          </a:xfrm>
        </p:spPr>
        <p:txBody>
          <a:bodyPr>
            <a:normAutofit fontScale="25000" lnSpcReduction="20000"/>
          </a:bodyPr>
          <a:lstStyle/>
          <a:p>
            <a:r>
              <a:rPr lang="cs-CZ" sz="7200" b="1" u="sng" dirty="0" smtClean="0"/>
              <a:t>Účinky záření na buněčné úrovni:</a:t>
            </a:r>
          </a:p>
          <a:p>
            <a:r>
              <a:rPr lang="cs-CZ" sz="7200" dirty="0"/>
              <a:t>Přímý a nepřímý účinek ionizujícího záření, lineární přenos energie (LET), IZ s nízkým a vysokým LET, základy radiační chemie</a:t>
            </a:r>
          </a:p>
          <a:p>
            <a:r>
              <a:rPr lang="cs-CZ" sz="7200" dirty="0" smtClean="0"/>
              <a:t>Buňka, stavba buňky, radiační poškození proteinů, lipidů, RNA a DNA; funkce a radiační poškození membrán a buněčných organel</a:t>
            </a:r>
          </a:p>
          <a:p>
            <a:r>
              <a:rPr lang="cs-CZ" sz="7200" dirty="0" smtClean="0"/>
              <a:t>DNA jakožto kritický cíl pro ionizující záření, struktura buněčného jádra, chromatinu a DNA</a:t>
            </a:r>
          </a:p>
          <a:p>
            <a:r>
              <a:rPr lang="cs-CZ" sz="7200" dirty="0" smtClean="0"/>
              <a:t>Chromozómy, karyotyp člověka, chromozomální a chromatidové aberace (translokace, delece, inverze), vliv LET na charakter poškození chromozómů</a:t>
            </a:r>
          </a:p>
          <a:p>
            <a:r>
              <a:rPr lang="cs-CZ" sz="7200" dirty="0" err="1" smtClean="0"/>
              <a:t>Biodosimetrie</a:t>
            </a:r>
            <a:r>
              <a:rPr lang="cs-CZ" sz="7200" dirty="0" smtClean="0"/>
              <a:t> pro krizové události </a:t>
            </a:r>
          </a:p>
          <a:p>
            <a:r>
              <a:rPr lang="cs-CZ" sz="7200" dirty="0" smtClean="0"/>
              <a:t>Radiační poškození DNA na molekulární úrovni – typy radiačních lézí DNA, mutageneze, IZ s nízkým a vysokým LET – </a:t>
            </a:r>
            <a:r>
              <a:rPr lang="cs-CZ" sz="7200" dirty="0" err="1" smtClean="0"/>
              <a:t>mikrodosimetrie</a:t>
            </a:r>
            <a:r>
              <a:rPr lang="cs-CZ" sz="7200" dirty="0" smtClean="0"/>
              <a:t>, vztah mezi LET a relativní biologickou účinností IZ (RBE)</a:t>
            </a:r>
          </a:p>
          <a:p>
            <a:r>
              <a:rPr lang="cs-CZ" sz="7200" dirty="0" smtClean="0"/>
              <a:t>Cytoplasmatické účinky IZ – </a:t>
            </a:r>
            <a:r>
              <a:rPr lang="cs-CZ" sz="7200" dirty="0" err="1" smtClean="0"/>
              <a:t>bystander</a:t>
            </a:r>
            <a:r>
              <a:rPr lang="cs-CZ" sz="7200" dirty="0" smtClean="0"/>
              <a:t> </a:t>
            </a:r>
            <a:r>
              <a:rPr lang="cs-CZ" sz="7200" dirty="0" err="1" smtClean="0"/>
              <a:t>effect</a:t>
            </a:r>
            <a:endParaRPr lang="cs-CZ" sz="7200" dirty="0" smtClean="0"/>
          </a:p>
          <a:p>
            <a:r>
              <a:rPr lang="cs-CZ" sz="7200" dirty="0" smtClean="0"/>
              <a:t>Karcinogeneze, klonální expanze, chromothripsis, protoonkogeny a nádorové supresory, onkogeny, solidní nádory a leukémie</a:t>
            </a:r>
          </a:p>
          <a:p>
            <a:r>
              <a:rPr lang="cs-CZ" sz="7200" dirty="0" smtClean="0"/>
              <a:t>Buněčný cyklus ve vztahu k radiorezistenci, reparaci DNA a karcinogenezi; transkripce a replikace DNA, typy buněčné smrti – apoptóza, nekróza, mitotická smrt, autofagie</a:t>
            </a:r>
          </a:p>
          <a:p>
            <a:r>
              <a:rPr lang="cs-CZ" sz="7200" dirty="0"/>
              <a:t>Reparační mechanizmy DNA – základní reparační dráhy BER, NER, zejména pak NHEJ, HR a alternativní reparační dráhy dvouřetězcových zlomů </a:t>
            </a:r>
            <a:r>
              <a:rPr lang="cs-CZ" sz="7200" dirty="0" smtClean="0"/>
              <a:t>DNA, </a:t>
            </a:r>
            <a:r>
              <a:rPr lang="cs-CZ" sz="7200" dirty="0"/>
              <a:t>bodové </a:t>
            </a:r>
            <a:r>
              <a:rPr lang="cs-CZ" sz="7200" dirty="0" smtClean="0"/>
              <a:t>mutace a epimutací</a:t>
            </a:r>
            <a:endParaRPr lang="cs-CZ" dirty="0"/>
          </a:p>
        </p:txBody>
      </p:sp>
    </p:spTree>
    <p:extLst>
      <p:ext uri="{BB962C8B-B14F-4D97-AF65-F5344CB8AC3E}">
        <p14:creationId xmlns:p14="http://schemas.microsoft.com/office/powerpoint/2010/main" val="40766228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Brzdné záření - spektrum</a:t>
            </a:r>
            <a:endParaRPr lang="cs-CZ" b="1" dirty="0"/>
          </a:p>
        </p:txBody>
      </p:sp>
      <p:sp>
        <p:nvSpPr>
          <p:cNvPr id="3" name="Zástupný symbol pro obsah 2"/>
          <p:cNvSpPr>
            <a:spLocks noGrp="1"/>
          </p:cNvSpPr>
          <p:nvPr>
            <p:ph idx="1"/>
          </p:nvPr>
        </p:nvSpPr>
        <p:spPr/>
        <p:txBody>
          <a:bodyPr>
            <a:normAutofit/>
          </a:bodyPr>
          <a:lstStyle/>
          <a:p>
            <a:r>
              <a:rPr lang="cs-CZ" dirty="0" smtClean="0"/>
              <a:t>Elektron ztratí veškerou svou energii již při první kolizi</a:t>
            </a:r>
            <a:r>
              <a:rPr lang="en-US" dirty="0" smtClean="0"/>
              <a:t>, </a:t>
            </a:r>
            <a:r>
              <a:rPr lang="cs-CZ" dirty="0" smtClean="0"/>
              <a:t>jeho celková energie se přemění na kinetickou energii fotonu E =</a:t>
            </a:r>
            <a:r>
              <a:rPr lang="en-US" dirty="0" smtClean="0"/>
              <a:t> </a:t>
            </a:r>
            <a:r>
              <a:rPr lang="en-US" dirty="0" err="1" smtClean="0"/>
              <a:t>hf</a:t>
            </a:r>
            <a:r>
              <a:rPr lang="en-US" baseline="-25000" dirty="0" err="1" smtClean="0"/>
              <a:t>max</a:t>
            </a:r>
            <a:r>
              <a:rPr lang="cs-CZ" baseline="-25000" dirty="0" smtClean="0"/>
              <a:t> </a:t>
            </a:r>
            <a:r>
              <a:rPr lang="en-US" dirty="0" smtClean="0"/>
              <a:t>.</a:t>
            </a:r>
            <a:endParaRPr lang="cs-CZ" dirty="0" smtClean="0"/>
          </a:p>
          <a:p>
            <a:r>
              <a:rPr lang="en-US" dirty="0" smtClean="0"/>
              <a:t>The </a:t>
            </a:r>
            <a:r>
              <a:rPr lang="en-US" dirty="0" err="1"/>
              <a:t>λ</a:t>
            </a:r>
            <a:r>
              <a:rPr lang="en-US" baseline="-25000" dirty="0" err="1"/>
              <a:t>min</a:t>
            </a:r>
            <a:r>
              <a:rPr lang="en-US" dirty="0"/>
              <a:t> in below figure corresponds to </a:t>
            </a:r>
            <a:r>
              <a:rPr lang="en-US" dirty="0" err="1"/>
              <a:t>f</a:t>
            </a:r>
            <a:r>
              <a:rPr lang="en-US" baseline="-25000" dirty="0" err="1"/>
              <a:t>max</a:t>
            </a:r>
            <a:r>
              <a:rPr lang="en-US" dirty="0"/>
              <a:t>. </a:t>
            </a:r>
            <a:endParaRPr lang="cs-CZ" dirty="0" smtClean="0"/>
          </a:p>
          <a:p>
            <a:r>
              <a:rPr lang="cs-CZ" dirty="0" smtClean="0"/>
              <a:t>Pro velkou energii elektronů neztratí většina z nich svou energii při první kolizi, ale při různém počtu kolizí </a:t>
            </a:r>
            <a:r>
              <a:rPr lang="cs-CZ" dirty="0" smtClean="0">
                <a:sym typeface="Wingdings" panose="05000000000000000000" pitchFamily="2" charset="2"/>
              </a:rPr>
              <a:t> různé vlnové délky fotonů X delší než </a:t>
            </a:r>
            <a:r>
              <a:rPr lang="en-US" dirty="0" err="1" smtClean="0"/>
              <a:t>λ</a:t>
            </a:r>
            <a:r>
              <a:rPr lang="en-US" baseline="-25000" dirty="0" err="1" smtClean="0"/>
              <a:t>min</a:t>
            </a:r>
            <a:r>
              <a:rPr lang="cs-CZ" baseline="-25000" dirty="0" smtClean="0"/>
              <a:t> </a:t>
            </a:r>
            <a:r>
              <a:rPr lang="cs-CZ" dirty="0" smtClean="0"/>
              <a:t>a energie menší než </a:t>
            </a:r>
            <a:r>
              <a:rPr lang="cs-CZ" dirty="0" err="1" smtClean="0"/>
              <a:t>E</a:t>
            </a:r>
            <a:r>
              <a:rPr lang="cs-CZ" baseline="-25000" dirty="0" err="1" smtClean="0"/>
              <a:t>max</a:t>
            </a:r>
            <a:r>
              <a:rPr lang="cs-CZ" dirty="0" smtClean="0"/>
              <a:t>.</a:t>
            </a:r>
          </a:p>
          <a:p>
            <a:r>
              <a:rPr lang="cs-CZ" dirty="0" smtClean="0"/>
              <a:t>Spektrum je proto kontinuální</a:t>
            </a:r>
            <a:endParaRPr lang="cs-CZ" dirty="0"/>
          </a:p>
        </p:txBody>
      </p:sp>
    </p:spTree>
    <p:extLst>
      <p:ext uri="{BB962C8B-B14F-4D97-AF65-F5344CB8AC3E}">
        <p14:creationId xmlns:p14="http://schemas.microsoft.com/office/powerpoint/2010/main" val="35217139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97609" y="421336"/>
            <a:ext cx="7886700" cy="5750863"/>
          </a:xfrm>
        </p:spPr>
        <p:txBody>
          <a:bodyPr>
            <a:normAutofit/>
          </a:bodyPr>
          <a:lstStyle/>
          <a:p>
            <a:pPr marL="285750" indent="-285750"/>
            <a:r>
              <a:rPr lang="cs-CZ" b="1" dirty="0" smtClean="0">
                <a:solidFill>
                  <a:srgbClr val="FF0000"/>
                </a:solidFill>
              </a:rPr>
              <a:t>Minimální vlnová délka </a:t>
            </a:r>
            <a:r>
              <a:rPr lang="cs-CZ" b="1" dirty="0" smtClean="0">
                <a:solidFill>
                  <a:srgbClr val="FF0000"/>
                </a:solidFill>
              </a:rPr>
              <a:t>(maximální energie) RTG </a:t>
            </a:r>
            <a:r>
              <a:rPr lang="cs-CZ" b="1" dirty="0" smtClean="0">
                <a:solidFill>
                  <a:srgbClr val="FF0000"/>
                </a:solidFill>
              </a:rPr>
              <a:t>spektra</a:t>
            </a:r>
            <a:r>
              <a:rPr lang="cs-CZ" dirty="0" smtClean="0"/>
              <a:t> záleží na voltáži urychlovacího napětí:</a:t>
            </a:r>
            <a:endParaRPr lang="cs-CZ" dirty="0"/>
          </a:p>
          <a:p>
            <a:r>
              <a:rPr lang="cs-CZ" dirty="0" smtClean="0"/>
              <a:t>Pokud máme </a:t>
            </a:r>
            <a:r>
              <a:rPr lang="cs-CZ" b="1" dirty="0" smtClean="0"/>
              <a:t>urychlovací napětí</a:t>
            </a:r>
            <a:r>
              <a:rPr lang="en-US" b="1" dirty="0" smtClean="0"/>
              <a:t> V</a:t>
            </a:r>
            <a:r>
              <a:rPr lang="en-US" dirty="0"/>
              <a:t>, </a:t>
            </a:r>
            <a:r>
              <a:rPr lang="cs-CZ" dirty="0" smtClean="0"/>
              <a:t>potom energie E předaná okolí elektronem na anodě je dána vztahem:</a:t>
            </a:r>
            <a:r>
              <a:rPr lang="en-US" dirty="0" smtClean="0"/>
              <a:t> </a:t>
            </a:r>
            <a:endParaRPr lang="cs-CZ" dirty="0" smtClean="0"/>
          </a:p>
          <a:p>
            <a:endParaRPr lang="cs-CZ" dirty="0"/>
          </a:p>
          <a:p>
            <a:r>
              <a:rPr lang="cs-CZ" dirty="0" smtClean="0"/>
              <a:t>Kde </a:t>
            </a:r>
            <a:r>
              <a:rPr lang="en-US" b="1" dirty="0" smtClean="0"/>
              <a:t>e</a:t>
            </a:r>
            <a:r>
              <a:rPr lang="en-US" dirty="0" smtClean="0"/>
              <a:t> </a:t>
            </a:r>
            <a:r>
              <a:rPr lang="cs-CZ" dirty="0" smtClean="0"/>
              <a:t>je </a:t>
            </a:r>
            <a:r>
              <a:rPr lang="cs-CZ" b="1" dirty="0" smtClean="0"/>
              <a:t>náboj elektronu</a:t>
            </a:r>
            <a:r>
              <a:rPr lang="en-US" dirty="0" smtClean="0"/>
              <a:t> </a:t>
            </a:r>
            <a:r>
              <a:rPr lang="en-US" dirty="0"/>
              <a:t>	 </a:t>
            </a:r>
          </a:p>
          <a:p>
            <a:r>
              <a:rPr lang="cs-CZ" dirty="0" smtClean="0"/>
              <a:t>Pro výpočet minimální vlnové délky</a:t>
            </a:r>
            <a:r>
              <a:rPr lang="en-US" dirty="0" smtClean="0"/>
              <a:t>, </a:t>
            </a:r>
            <a:r>
              <a:rPr lang="en-US" b="1" dirty="0" err="1"/>
              <a:t>λmin</a:t>
            </a:r>
            <a:r>
              <a:rPr lang="en-US" dirty="0"/>
              <a:t>, </a:t>
            </a:r>
            <a:r>
              <a:rPr lang="cs-CZ" dirty="0" smtClean="0"/>
              <a:t>pak platí</a:t>
            </a:r>
            <a:r>
              <a:rPr lang="en-US" dirty="0" smtClean="0"/>
              <a:t> Plan</a:t>
            </a:r>
            <a:r>
              <a:rPr lang="cs-CZ" dirty="0" err="1" smtClean="0"/>
              <a:t>kova</a:t>
            </a:r>
            <a:r>
              <a:rPr lang="cs-CZ" dirty="0" smtClean="0"/>
              <a:t> rovnice pro energii kvanta záření:</a:t>
            </a:r>
          </a:p>
          <a:p>
            <a:endParaRPr lang="cs-CZ" dirty="0" smtClean="0"/>
          </a:p>
          <a:p>
            <a:r>
              <a:rPr lang="cs-CZ" dirty="0" smtClean="0"/>
              <a:t>…a tedy:</a:t>
            </a:r>
          </a:p>
          <a:p>
            <a:endParaRPr lang="cs-CZ" dirty="0"/>
          </a:p>
        </p:txBody>
      </p:sp>
      <p:pic>
        <p:nvPicPr>
          <p:cNvPr id="423938" name="Picture 2" descr="http://www.saburchill.com/physics/equations_AN/AN_37.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2375" y="2438037"/>
            <a:ext cx="1338028" cy="515868"/>
          </a:xfrm>
          <a:prstGeom prst="rect">
            <a:avLst/>
          </a:prstGeom>
          <a:noFill/>
          <a:extLst>
            <a:ext uri="{909E8E84-426E-40DD-AFC4-6F175D3DCCD1}">
              <a14:hiddenFill xmlns:a14="http://schemas.microsoft.com/office/drawing/2010/main">
                <a:solidFill>
                  <a:srgbClr val="FFFFFF"/>
                </a:solidFill>
              </a14:hiddenFill>
            </a:ext>
          </a:extLst>
        </p:spPr>
      </p:pic>
      <p:pic>
        <p:nvPicPr>
          <p:cNvPr id="423940" name="Picture 4" descr="http://www.saburchill.com/physics/equations_AN/AN_1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2375" y="4589795"/>
            <a:ext cx="1370269" cy="999492"/>
          </a:xfrm>
          <a:prstGeom prst="rect">
            <a:avLst/>
          </a:prstGeom>
          <a:noFill/>
          <a:extLst>
            <a:ext uri="{909E8E84-426E-40DD-AFC4-6F175D3DCCD1}">
              <a14:hiddenFill xmlns:a14="http://schemas.microsoft.com/office/drawing/2010/main">
                <a:solidFill>
                  <a:srgbClr val="FFFFFF"/>
                </a:solidFill>
              </a14:hiddenFill>
            </a:ext>
          </a:extLst>
        </p:spPr>
      </p:pic>
      <p:pic>
        <p:nvPicPr>
          <p:cNvPr id="423942" name="Picture 6" descr="http://www.saburchill.com/physics/equations_AN/AN_38.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2375" y="5520180"/>
            <a:ext cx="1757168" cy="999492"/>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5314950" y="2629980"/>
            <a:ext cx="2762250" cy="646331"/>
          </a:xfrm>
          <a:prstGeom prst="rect">
            <a:avLst/>
          </a:prstGeom>
        </p:spPr>
        <p:txBody>
          <a:bodyPr wrap="square">
            <a:spAutoFit/>
          </a:bodyPr>
          <a:lstStyle/>
          <a:p>
            <a:r>
              <a:rPr lang="cs-CZ" dirty="0" err="1" smtClean="0"/>
              <a:t>i.e</a:t>
            </a:r>
            <a:r>
              <a:rPr lang="cs-CZ" dirty="0" smtClean="0"/>
              <a:t>. napětí 100</a:t>
            </a:r>
            <a:r>
              <a:rPr lang="en-US" dirty="0" smtClean="0"/>
              <a:t> </a:t>
            </a:r>
            <a:r>
              <a:rPr lang="en-US" dirty="0"/>
              <a:t>kV </a:t>
            </a:r>
            <a:r>
              <a:rPr lang="cs-CZ" dirty="0" smtClean="0"/>
              <a:t>=</a:t>
            </a:r>
            <a:r>
              <a:rPr lang="en-US" dirty="0" smtClean="0"/>
              <a:t> </a:t>
            </a:r>
            <a:r>
              <a:rPr lang="en-US" dirty="0"/>
              <a:t>1 </a:t>
            </a:r>
            <a:r>
              <a:rPr lang="en-US" i="1" dirty="0"/>
              <a:t>keV</a:t>
            </a:r>
            <a:r>
              <a:rPr lang="en-US" dirty="0"/>
              <a:t> </a:t>
            </a:r>
            <a:r>
              <a:rPr lang="cs-CZ" dirty="0" err="1" smtClean="0"/>
              <a:t>max</a:t>
            </a:r>
            <a:r>
              <a:rPr lang="cs-CZ" dirty="0" smtClean="0"/>
              <a:t> E fotonu X</a:t>
            </a:r>
            <a:endParaRPr lang="cs-CZ" dirty="0"/>
          </a:p>
        </p:txBody>
      </p:sp>
      <p:sp>
        <p:nvSpPr>
          <p:cNvPr id="4" name="Obdélník 3"/>
          <p:cNvSpPr/>
          <p:nvPr/>
        </p:nvSpPr>
        <p:spPr>
          <a:xfrm>
            <a:off x="3062202" y="2090564"/>
            <a:ext cx="3491277" cy="369332"/>
          </a:xfrm>
          <a:prstGeom prst="rect">
            <a:avLst/>
          </a:prstGeom>
        </p:spPr>
        <p:txBody>
          <a:bodyPr wrap="none">
            <a:spAutoFit/>
          </a:bodyPr>
          <a:lstStyle/>
          <a:p>
            <a:r>
              <a:rPr lang="cs-CZ" b="1" dirty="0" err="1"/>
              <a:t>maximal</a:t>
            </a:r>
            <a:r>
              <a:rPr lang="cs-CZ" b="1" dirty="0"/>
              <a:t> </a:t>
            </a:r>
            <a:r>
              <a:rPr lang="cs-CZ" b="1" dirty="0" err="1"/>
              <a:t>energy</a:t>
            </a:r>
            <a:r>
              <a:rPr lang="cs-CZ" b="1" dirty="0"/>
              <a:t> </a:t>
            </a:r>
            <a:r>
              <a:rPr lang="cs-CZ" b="1" dirty="0" err="1"/>
              <a:t>at</a:t>
            </a:r>
            <a:r>
              <a:rPr lang="cs-CZ" b="1" dirty="0"/>
              <a:t> a keV = tube </a:t>
            </a:r>
            <a:r>
              <a:rPr lang="cs-CZ" b="1" dirty="0" err="1"/>
              <a:t>kV</a:t>
            </a:r>
            <a:endParaRPr lang="cs-CZ" dirty="0"/>
          </a:p>
        </p:txBody>
      </p:sp>
      <p:sp>
        <p:nvSpPr>
          <p:cNvPr id="5" name="Obdélník 4"/>
          <p:cNvSpPr/>
          <p:nvPr/>
        </p:nvSpPr>
        <p:spPr>
          <a:xfrm>
            <a:off x="2061928" y="6380041"/>
            <a:ext cx="6076950" cy="369332"/>
          </a:xfrm>
          <a:prstGeom prst="rect">
            <a:avLst/>
          </a:prstGeom>
        </p:spPr>
        <p:txBody>
          <a:bodyPr wrap="square">
            <a:spAutoFit/>
          </a:bodyPr>
          <a:lstStyle/>
          <a:p>
            <a:r>
              <a:rPr lang="en-US" b="1" i="1" dirty="0">
                <a:solidFill>
                  <a:srgbClr val="FF0000"/>
                </a:solidFill>
              </a:rPr>
              <a:t>average energy</a:t>
            </a:r>
            <a:r>
              <a:rPr lang="en-US" b="1" dirty="0">
                <a:solidFill>
                  <a:srgbClr val="FF0000"/>
                </a:solidFill>
              </a:rPr>
              <a:t> </a:t>
            </a:r>
            <a:r>
              <a:rPr lang="cs-CZ" b="1" dirty="0" smtClean="0">
                <a:solidFill>
                  <a:srgbClr val="FF0000"/>
                </a:solidFill>
              </a:rPr>
              <a:t>= </a:t>
            </a:r>
            <a:r>
              <a:rPr lang="cs-CZ" b="1" dirty="0" err="1" smtClean="0">
                <a:solidFill>
                  <a:srgbClr val="FF0000"/>
                </a:solidFill>
              </a:rPr>
              <a:t>about</a:t>
            </a:r>
            <a:r>
              <a:rPr lang="en-US" b="1" dirty="0" smtClean="0">
                <a:solidFill>
                  <a:srgbClr val="FF0000"/>
                </a:solidFill>
              </a:rPr>
              <a:t> </a:t>
            </a:r>
            <a:r>
              <a:rPr lang="en-US" b="1" dirty="0">
                <a:solidFill>
                  <a:srgbClr val="FF0000"/>
                </a:solidFill>
              </a:rPr>
              <a:t>1/3 of the maximum energy.</a:t>
            </a:r>
            <a:endParaRPr lang="cs-CZ" b="1" dirty="0">
              <a:solidFill>
                <a:srgbClr val="FF0000"/>
              </a:solidFill>
            </a:endParaRPr>
          </a:p>
        </p:txBody>
      </p:sp>
    </p:spTree>
    <p:extLst>
      <p:ext uri="{BB962C8B-B14F-4D97-AF65-F5344CB8AC3E}">
        <p14:creationId xmlns:p14="http://schemas.microsoft.com/office/powerpoint/2010/main" val="4890287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28650" y="1152144"/>
            <a:ext cx="7886700" cy="2124456"/>
          </a:xfrm>
        </p:spPr>
        <p:txBody>
          <a:bodyPr>
            <a:normAutofit fontScale="62500" lnSpcReduction="20000"/>
          </a:bodyPr>
          <a:lstStyle/>
          <a:p>
            <a:pPr>
              <a:lnSpc>
                <a:spcPct val="120000"/>
              </a:lnSpc>
            </a:pPr>
            <a:r>
              <a:rPr lang="cs-CZ" dirty="0" smtClean="0"/>
              <a:t>Elektrony v elektronovém obalu mají určité energie a pohybují se tak na určitých energetických hladinách neboli </a:t>
            </a:r>
            <a:r>
              <a:rPr lang="cs-CZ" b="1" dirty="0" smtClean="0">
                <a:solidFill>
                  <a:srgbClr val="FF0000"/>
                </a:solidFill>
              </a:rPr>
              <a:t>elektronových slupkách</a:t>
            </a:r>
            <a:r>
              <a:rPr lang="en-US" dirty="0" smtClean="0"/>
              <a:t>. </a:t>
            </a:r>
            <a:endParaRPr lang="cs-CZ" dirty="0" smtClean="0"/>
          </a:p>
          <a:p>
            <a:pPr>
              <a:lnSpc>
                <a:spcPct val="120000"/>
              </a:lnSpc>
            </a:pPr>
            <a:r>
              <a:rPr lang="cs-CZ" dirty="0" smtClean="0"/>
              <a:t>Nejblíže k jádru je </a:t>
            </a:r>
            <a:r>
              <a:rPr lang="cs-CZ" b="1" dirty="0" smtClean="0">
                <a:solidFill>
                  <a:srgbClr val="FF0000"/>
                </a:solidFill>
              </a:rPr>
              <a:t>slupka (hladina) </a:t>
            </a:r>
            <a:r>
              <a:rPr lang="en-US" b="1" dirty="0" smtClean="0">
                <a:solidFill>
                  <a:srgbClr val="FF0000"/>
                </a:solidFill>
              </a:rPr>
              <a:t>K</a:t>
            </a:r>
            <a:r>
              <a:rPr lang="en-US" dirty="0" smtClean="0"/>
              <a:t>, </a:t>
            </a:r>
            <a:r>
              <a:rPr lang="cs-CZ" dirty="0" smtClean="0"/>
              <a:t>směrem od jádra pak následovaná </a:t>
            </a:r>
            <a:r>
              <a:rPr lang="cs-CZ" b="1" dirty="0" smtClean="0">
                <a:solidFill>
                  <a:srgbClr val="FF0000"/>
                </a:solidFill>
              </a:rPr>
              <a:t>slupkami </a:t>
            </a:r>
            <a:r>
              <a:rPr lang="en-US" b="1" dirty="0" smtClean="0">
                <a:solidFill>
                  <a:srgbClr val="FF0000"/>
                </a:solidFill>
              </a:rPr>
              <a:t>L</a:t>
            </a:r>
            <a:r>
              <a:rPr lang="en-US" b="1" dirty="0">
                <a:solidFill>
                  <a:srgbClr val="FF0000"/>
                </a:solidFill>
              </a:rPr>
              <a:t>, M, N, O, P </a:t>
            </a:r>
            <a:r>
              <a:rPr lang="en-US" b="1" dirty="0" smtClean="0">
                <a:solidFill>
                  <a:srgbClr val="FF0000"/>
                </a:solidFill>
              </a:rPr>
              <a:t>a Q</a:t>
            </a:r>
            <a:r>
              <a:rPr lang="en-US" dirty="0" smtClean="0"/>
              <a:t>.</a:t>
            </a:r>
            <a:endParaRPr lang="cs-CZ" dirty="0" smtClean="0"/>
          </a:p>
          <a:p>
            <a:pPr>
              <a:lnSpc>
                <a:spcPct val="120000"/>
              </a:lnSpc>
            </a:pPr>
            <a:r>
              <a:rPr lang="cs-CZ" dirty="0"/>
              <a:t>Vyjma slupky K mají všechny další slupky své </a:t>
            </a:r>
            <a:r>
              <a:rPr lang="cs-CZ" b="1" dirty="0" err="1">
                <a:solidFill>
                  <a:srgbClr val="FF0000"/>
                </a:solidFill>
              </a:rPr>
              <a:t>podslupky</a:t>
            </a:r>
            <a:r>
              <a:rPr lang="cs-CZ" dirty="0">
                <a:solidFill>
                  <a:srgbClr val="FF0000"/>
                </a:solidFill>
              </a:rPr>
              <a:t> </a:t>
            </a:r>
            <a:r>
              <a:rPr lang="cs-CZ" dirty="0">
                <a:sym typeface="Wingdings" panose="05000000000000000000" pitchFamily="2" charset="2"/>
              </a:rPr>
              <a:t> elektrony v těchto </a:t>
            </a:r>
            <a:r>
              <a:rPr lang="cs-CZ" dirty="0" err="1">
                <a:sym typeface="Wingdings" panose="05000000000000000000" pitchFamily="2" charset="2"/>
              </a:rPr>
              <a:t>podslupkách</a:t>
            </a:r>
            <a:r>
              <a:rPr lang="cs-CZ" dirty="0">
                <a:sym typeface="Wingdings" panose="05000000000000000000" pitchFamily="2" charset="2"/>
              </a:rPr>
              <a:t> se nepatrně liší svými energiemi</a:t>
            </a:r>
            <a:r>
              <a:rPr lang="en-US" dirty="0"/>
              <a:t>. </a:t>
            </a:r>
            <a:endParaRPr lang="cs-CZ" dirty="0"/>
          </a:p>
          <a:p>
            <a:pPr>
              <a:lnSpc>
                <a:spcPct val="120000"/>
              </a:lnSpc>
            </a:pPr>
            <a:endParaRPr lang="cs-CZ" dirty="0" smtClean="0"/>
          </a:p>
          <a:p>
            <a:pPr>
              <a:lnSpc>
                <a:spcPct val="120000"/>
              </a:lnSpc>
            </a:pPr>
            <a:endParaRPr lang="cs-CZ" dirty="0" smtClean="0"/>
          </a:p>
          <a:p>
            <a:pPr>
              <a:lnSpc>
                <a:spcPct val="120000"/>
              </a:lnSpc>
            </a:pPr>
            <a:endParaRPr lang="cs-CZ" dirty="0"/>
          </a:p>
        </p:txBody>
      </p:sp>
      <p:sp>
        <p:nvSpPr>
          <p:cNvPr id="4" name="Nadpis 1"/>
          <p:cNvSpPr>
            <a:spLocks noGrp="1"/>
          </p:cNvSpPr>
          <p:nvPr>
            <p:ph type="title"/>
          </p:nvPr>
        </p:nvSpPr>
        <p:spPr>
          <a:xfrm>
            <a:off x="491490" y="301071"/>
            <a:ext cx="7886700" cy="695626"/>
          </a:xfrm>
        </p:spPr>
        <p:txBody>
          <a:bodyPr/>
          <a:lstStyle/>
          <a:p>
            <a:r>
              <a:rPr lang="cs-CZ" b="1" dirty="0" smtClean="0"/>
              <a:t>CHARAKTERISTICKÉ RTG záření</a:t>
            </a:r>
            <a:endParaRPr lang="cs-CZ" b="1" dirty="0"/>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766" y="3190998"/>
            <a:ext cx="3496927" cy="3496927"/>
          </a:xfrm>
          <a:prstGeom prst="rect">
            <a:avLst/>
          </a:prstGeom>
        </p:spPr>
      </p:pic>
      <p:sp>
        <p:nvSpPr>
          <p:cNvPr id="6" name="Obdélník 5"/>
          <p:cNvSpPr/>
          <p:nvPr/>
        </p:nvSpPr>
        <p:spPr>
          <a:xfrm>
            <a:off x="4434840" y="3070489"/>
            <a:ext cx="4416907" cy="3737946"/>
          </a:xfrm>
          <a:prstGeom prst="rect">
            <a:avLst/>
          </a:prstGeom>
        </p:spPr>
        <p:txBody>
          <a:bodyPr wrap="square">
            <a:spAutoFit/>
          </a:bodyPr>
          <a:lstStyle/>
          <a:p>
            <a:pPr>
              <a:lnSpc>
                <a:spcPct val="150000"/>
              </a:lnSpc>
            </a:pPr>
            <a:r>
              <a:rPr lang="cs-CZ" sz="2000" dirty="0" smtClean="0"/>
              <a:t>Schematický nákres atomu znázorňující jádro obklopené elektronovými slupkami </a:t>
            </a:r>
            <a:r>
              <a:rPr lang="en-US" sz="2000" dirty="0" smtClean="0"/>
              <a:t>K</a:t>
            </a:r>
            <a:r>
              <a:rPr lang="en-US" sz="2000" dirty="0"/>
              <a:t>, L </a:t>
            </a:r>
            <a:r>
              <a:rPr lang="en-US" sz="2000" dirty="0" smtClean="0"/>
              <a:t>a M. </a:t>
            </a:r>
            <a:endParaRPr lang="cs-CZ" sz="2000" dirty="0" smtClean="0"/>
          </a:p>
          <a:p>
            <a:pPr>
              <a:lnSpc>
                <a:spcPct val="150000"/>
              </a:lnSpc>
            </a:pPr>
            <a:r>
              <a:rPr lang="cs-CZ" sz="2000" b="1" dirty="0" smtClean="0">
                <a:solidFill>
                  <a:srgbClr val="FF0000"/>
                </a:solidFill>
              </a:rPr>
              <a:t>Slupka</a:t>
            </a:r>
            <a:r>
              <a:rPr lang="en-US" sz="2000" b="1" dirty="0" smtClean="0">
                <a:solidFill>
                  <a:srgbClr val="FF0000"/>
                </a:solidFill>
              </a:rPr>
              <a:t> K</a:t>
            </a:r>
            <a:r>
              <a:rPr lang="cs-CZ" sz="2000" dirty="0" smtClean="0"/>
              <a:t> může mít maximálně 2 elektrony</a:t>
            </a:r>
            <a:r>
              <a:rPr lang="en-US" sz="2000" dirty="0" smtClean="0"/>
              <a:t> </a:t>
            </a:r>
            <a:r>
              <a:rPr lang="cs-CZ" sz="2000" b="1" dirty="0" smtClean="0">
                <a:solidFill>
                  <a:srgbClr val="FF0000"/>
                </a:solidFill>
              </a:rPr>
              <a:t>Slupka </a:t>
            </a:r>
            <a:r>
              <a:rPr lang="en-US" sz="2000" b="1" dirty="0" smtClean="0">
                <a:solidFill>
                  <a:srgbClr val="FF0000"/>
                </a:solidFill>
              </a:rPr>
              <a:t>L</a:t>
            </a:r>
            <a:r>
              <a:rPr lang="cs-CZ" sz="2000" b="1" dirty="0" smtClean="0">
                <a:solidFill>
                  <a:srgbClr val="FF0000"/>
                </a:solidFill>
              </a:rPr>
              <a:t> </a:t>
            </a:r>
            <a:r>
              <a:rPr lang="cs-CZ" sz="2000" dirty="0" smtClean="0"/>
              <a:t>má 3 </a:t>
            </a:r>
            <a:r>
              <a:rPr lang="cs-CZ" sz="2000" dirty="0" err="1" smtClean="0"/>
              <a:t>podslupky</a:t>
            </a:r>
            <a:r>
              <a:rPr lang="cs-CZ" sz="2000" dirty="0" smtClean="0"/>
              <a:t> a maximálně </a:t>
            </a:r>
            <a:r>
              <a:rPr lang="cs-CZ" sz="2000" dirty="0"/>
              <a:t>8 e-</a:t>
            </a:r>
            <a:r>
              <a:rPr lang="cs-CZ" sz="2000" b="1" dirty="0">
                <a:solidFill>
                  <a:srgbClr val="FF0000"/>
                </a:solidFill>
              </a:rPr>
              <a:t>Slupka </a:t>
            </a:r>
            <a:r>
              <a:rPr lang="cs-CZ" sz="2000" b="1" dirty="0" smtClean="0">
                <a:solidFill>
                  <a:srgbClr val="FF0000"/>
                </a:solidFill>
              </a:rPr>
              <a:t>M </a:t>
            </a:r>
            <a:r>
              <a:rPr lang="cs-CZ" sz="2000" dirty="0"/>
              <a:t>má </a:t>
            </a:r>
            <a:r>
              <a:rPr lang="cs-CZ" sz="2000" dirty="0" smtClean="0"/>
              <a:t>5 </a:t>
            </a:r>
            <a:r>
              <a:rPr lang="cs-CZ" sz="2000" dirty="0" err="1" smtClean="0"/>
              <a:t>podslupky</a:t>
            </a:r>
            <a:r>
              <a:rPr lang="cs-CZ" sz="2000" dirty="0" smtClean="0"/>
              <a:t> </a:t>
            </a:r>
            <a:r>
              <a:rPr lang="cs-CZ" sz="2000" dirty="0"/>
              <a:t>a maximálně </a:t>
            </a:r>
            <a:r>
              <a:rPr lang="cs-CZ" sz="2000" dirty="0" smtClean="0"/>
              <a:t>18 e-</a:t>
            </a:r>
          </a:p>
          <a:p>
            <a:pPr>
              <a:lnSpc>
                <a:spcPct val="150000"/>
              </a:lnSpc>
            </a:pPr>
            <a:r>
              <a:rPr lang="cs-CZ" sz="2000" dirty="0" smtClean="0"/>
              <a:t>atd.</a:t>
            </a:r>
            <a:endParaRPr lang="cs-CZ" sz="2000" dirty="0"/>
          </a:p>
        </p:txBody>
      </p:sp>
    </p:spTree>
    <p:extLst>
      <p:ext uri="{BB962C8B-B14F-4D97-AF65-F5344CB8AC3E}">
        <p14:creationId xmlns:p14="http://schemas.microsoft.com/office/powerpoint/2010/main" val="20164193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obsah 2"/>
          <p:cNvSpPr txBox="1">
            <a:spLocks/>
          </p:cNvSpPr>
          <p:nvPr/>
        </p:nvSpPr>
        <p:spPr>
          <a:xfrm>
            <a:off x="628650" y="1152145"/>
            <a:ext cx="7886700" cy="54105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dirty="0" smtClean="0"/>
              <a:t>Slupka </a:t>
            </a:r>
            <a:r>
              <a:rPr lang="cs-CZ" b="1" dirty="0" smtClean="0">
                <a:solidFill>
                  <a:srgbClr val="FF0000"/>
                </a:solidFill>
              </a:rPr>
              <a:t>K</a:t>
            </a:r>
            <a:r>
              <a:rPr lang="cs-CZ" dirty="0" smtClean="0"/>
              <a:t> má v elektronovém obalu </a:t>
            </a:r>
            <a:r>
              <a:rPr lang="cs-CZ" b="1" dirty="0" smtClean="0">
                <a:solidFill>
                  <a:srgbClr val="FF0000"/>
                </a:solidFill>
              </a:rPr>
              <a:t>nejvyšší ionizační energii </a:t>
            </a:r>
            <a:r>
              <a:rPr lang="cs-CZ" dirty="0" smtClean="0"/>
              <a:t>(neboli kritickou ionizační energii)</a:t>
            </a:r>
          </a:p>
          <a:p>
            <a:r>
              <a:rPr lang="cs-CZ" dirty="0" smtClean="0"/>
              <a:t>To znamená, že k odebrání elektronu z této slupky potřebujeme nejvíce </a:t>
            </a:r>
            <a:r>
              <a:rPr lang="cs-CZ" dirty="0" smtClean="0"/>
              <a:t>energie</a:t>
            </a:r>
          </a:p>
          <a:p>
            <a:r>
              <a:rPr lang="cs-CZ" b="1" dirty="0" smtClean="0"/>
              <a:t>Čím dále jsou pak další slupky od jádra </a:t>
            </a:r>
            <a:r>
              <a:rPr lang="cs-CZ" dirty="0" smtClean="0"/>
              <a:t>vzdáleny</a:t>
            </a:r>
            <a:r>
              <a:rPr lang="cs-CZ" dirty="0" smtClean="0"/>
              <a:t>, </a:t>
            </a:r>
            <a:r>
              <a:rPr lang="cs-CZ" b="1" dirty="0" smtClean="0"/>
              <a:t>tím je ionizační energie nižší</a:t>
            </a:r>
            <a:r>
              <a:rPr lang="en-US" dirty="0" smtClean="0"/>
              <a:t>. </a:t>
            </a:r>
            <a:endParaRPr lang="cs-CZ" dirty="0" smtClean="0"/>
          </a:p>
          <a:p>
            <a:r>
              <a:rPr lang="cs-CZ" dirty="0" smtClean="0"/>
              <a:t>Elektrony na jednotlivých slupkách a </a:t>
            </a:r>
            <a:r>
              <a:rPr lang="cs-CZ" dirty="0" err="1" smtClean="0"/>
              <a:t>podslupkách</a:t>
            </a:r>
            <a:r>
              <a:rPr lang="cs-CZ" dirty="0" smtClean="0"/>
              <a:t> mají tedy své specifické ionizační energie,</a:t>
            </a:r>
          </a:p>
          <a:p>
            <a:r>
              <a:rPr lang="cs-CZ" dirty="0" smtClean="0"/>
              <a:t>… a ty se </a:t>
            </a:r>
            <a:r>
              <a:rPr lang="cs-CZ" b="1" dirty="0" smtClean="0">
                <a:solidFill>
                  <a:srgbClr val="FF0000"/>
                </a:solidFill>
              </a:rPr>
              <a:t>liší pro různé prvky</a:t>
            </a:r>
            <a:r>
              <a:rPr lang="en-US" dirty="0" smtClean="0"/>
              <a:t>, </a:t>
            </a:r>
            <a:endParaRPr lang="cs-CZ" dirty="0" smtClean="0"/>
          </a:p>
          <a:p>
            <a:r>
              <a:rPr lang="cs-CZ" dirty="0" smtClean="0"/>
              <a:t>Např. pro křemík (Si) je ionizační energie na slupce K </a:t>
            </a:r>
            <a:r>
              <a:rPr lang="en-US" dirty="0" smtClean="0"/>
              <a:t>1.84 keV</a:t>
            </a:r>
            <a:r>
              <a:rPr lang="cs-CZ" dirty="0" smtClean="0"/>
              <a:t>, zatímco pro platinu (</a:t>
            </a:r>
            <a:r>
              <a:rPr lang="cs-CZ" dirty="0" err="1" smtClean="0"/>
              <a:t>Pt</a:t>
            </a:r>
            <a:r>
              <a:rPr lang="cs-CZ" dirty="0" smtClean="0"/>
              <a:t>) tato hodnota činí </a:t>
            </a:r>
            <a:r>
              <a:rPr lang="en-US" dirty="0" smtClean="0"/>
              <a:t>78.4 keV.</a:t>
            </a:r>
            <a:endParaRPr lang="cs-CZ" dirty="0" smtClean="0"/>
          </a:p>
          <a:p>
            <a:endParaRPr lang="cs-CZ" dirty="0" smtClean="0"/>
          </a:p>
          <a:p>
            <a:endParaRPr lang="cs-CZ" dirty="0"/>
          </a:p>
        </p:txBody>
      </p:sp>
      <p:sp>
        <p:nvSpPr>
          <p:cNvPr id="5" name="Nadpis 1"/>
          <p:cNvSpPr txBox="1">
            <a:spLocks/>
          </p:cNvSpPr>
          <p:nvPr/>
        </p:nvSpPr>
        <p:spPr>
          <a:xfrm>
            <a:off x="491490" y="301071"/>
            <a:ext cx="7886700" cy="6956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b="1" smtClean="0"/>
              <a:t>CHARAKTERISTICKÉ RTG záření</a:t>
            </a:r>
            <a:endParaRPr lang="cs-CZ" b="1" dirty="0"/>
          </a:p>
        </p:txBody>
      </p:sp>
    </p:spTree>
    <p:extLst>
      <p:ext uri="{BB962C8B-B14F-4D97-AF65-F5344CB8AC3E}">
        <p14:creationId xmlns:p14="http://schemas.microsoft.com/office/powerpoint/2010/main" val="38385185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710" y="877191"/>
            <a:ext cx="4255266" cy="3758818"/>
          </a:xfrm>
          <a:prstGeom prst="rect">
            <a:avLst/>
          </a:prstGeom>
        </p:spPr>
      </p:pic>
      <p:sp>
        <p:nvSpPr>
          <p:cNvPr id="5" name="Obdélník 4"/>
          <p:cNvSpPr/>
          <p:nvPr/>
        </p:nvSpPr>
        <p:spPr>
          <a:xfrm>
            <a:off x="281742" y="5338739"/>
            <a:ext cx="8580516" cy="1200329"/>
          </a:xfrm>
          <a:prstGeom prst="rect">
            <a:avLst/>
          </a:prstGeom>
        </p:spPr>
        <p:txBody>
          <a:bodyPr wrap="square">
            <a:spAutoFit/>
          </a:bodyPr>
          <a:lstStyle/>
          <a:p>
            <a:r>
              <a:rPr lang="en-US" dirty="0"/>
              <a:t>An electron from the primary beam dislodges an electron from the K shell of a Si atom in the sample. An electron from the L shell fills the vacancy and a Si Kα X-ray is generated. The energy of the X-ray is equal to the ionization energy of the K shell minus the ionization energy of the L shell.</a:t>
            </a:r>
            <a:endParaRPr lang="cs-CZ" dirty="0"/>
          </a:p>
        </p:txBody>
      </p:sp>
      <p:sp>
        <p:nvSpPr>
          <p:cNvPr id="7" name="Zástupný symbol pro obsah 2"/>
          <p:cNvSpPr>
            <a:spLocks noGrp="1"/>
          </p:cNvSpPr>
          <p:nvPr>
            <p:ph idx="1"/>
          </p:nvPr>
        </p:nvSpPr>
        <p:spPr>
          <a:xfrm>
            <a:off x="4242253" y="718091"/>
            <a:ext cx="4620005" cy="4351338"/>
          </a:xfrm>
        </p:spPr>
        <p:txBody>
          <a:bodyPr>
            <a:normAutofit fontScale="92500" lnSpcReduction="10000"/>
          </a:bodyPr>
          <a:lstStyle/>
          <a:p>
            <a:r>
              <a:rPr lang="en-US" sz="2000" dirty="0"/>
              <a:t>The production of Characteristic X-rays is a </a:t>
            </a:r>
            <a:r>
              <a:rPr lang="en-US" sz="2000" b="1" dirty="0">
                <a:solidFill>
                  <a:srgbClr val="FF0000"/>
                </a:solidFill>
              </a:rPr>
              <a:t>two-stage </a:t>
            </a:r>
            <a:r>
              <a:rPr lang="en-US" sz="2000" b="1" dirty="0" smtClean="0">
                <a:solidFill>
                  <a:srgbClr val="FF0000"/>
                </a:solidFill>
              </a:rPr>
              <a:t>process</a:t>
            </a:r>
            <a:r>
              <a:rPr lang="en-US" sz="2000" dirty="0" smtClean="0"/>
              <a:t>:</a:t>
            </a:r>
            <a:endParaRPr lang="cs-CZ" sz="2000" dirty="0" smtClean="0"/>
          </a:p>
          <a:p>
            <a:r>
              <a:rPr lang="en-US" sz="2000" b="1" dirty="0" smtClean="0"/>
              <a:t>ionization</a:t>
            </a:r>
            <a:r>
              <a:rPr lang="en-US" sz="2000" dirty="0" smtClean="0"/>
              <a:t> </a:t>
            </a:r>
            <a:r>
              <a:rPr lang="en-US" sz="2000" dirty="0"/>
              <a:t>followed by </a:t>
            </a:r>
            <a:r>
              <a:rPr lang="en-US" sz="2000" b="1" dirty="0"/>
              <a:t>relaxation </a:t>
            </a:r>
            <a:endParaRPr lang="cs-CZ" sz="2000" b="1" dirty="0" smtClean="0"/>
          </a:p>
          <a:p>
            <a:r>
              <a:rPr lang="en-US" sz="2000" dirty="0" smtClean="0"/>
              <a:t>Firstly</a:t>
            </a:r>
            <a:r>
              <a:rPr lang="en-US" sz="2000" dirty="0"/>
              <a:t>, an </a:t>
            </a:r>
            <a:r>
              <a:rPr lang="en-US" sz="2000" b="1" dirty="0"/>
              <a:t>electron is removed </a:t>
            </a:r>
            <a:r>
              <a:rPr lang="en-US" sz="2000" dirty="0"/>
              <a:t>from one of the inner shells of the atom by an electron from the primary beam so that the atom is ionized and in an unstable </a:t>
            </a:r>
            <a:r>
              <a:rPr lang="en-US" sz="2000" dirty="0" smtClean="0"/>
              <a:t>state.</a:t>
            </a:r>
            <a:endParaRPr lang="cs-CZ" sz="2000" dirty="0" smtClean="0"/>
          </a:p>
          <a:p>
            <a:r>
              <a:rPr lang="en-US" sz="2000" dirty="0" smtClean="0"/>
              <a:t>Secondly</a:t>
            </a:r>
            <a:r>
              <a:rPr lang="en-US" sz="2000" dirty="0"/>
              <a:t>, the atom regains stability when an electron from an outer shell </a:t>
            </a:r>
            <a:r>
              <a:rPr lang="en-US" sz="2000" b="1" dirty="0"/>
              <a:t>fills the inner shell vacancy </a:t>
            </a:r>
            <a:r>
              <a:rPr lang="en-US" sz="2000" dirty="0"/>
              <a:t>and an </a:t>
            </a:r>
            <a:r>
              <a:rPr lang="en-US" sz="2000" b="1" dirty="0"/>
              <a:t>X-ray photon is </a:t>
            </a:r>
            <a:r>
              <a:rPr lang="en-US" sz="2000" b="1" dirty="0" smtClean="0"/>
              <a:t>emitted</a:t>
            </a:r>
            <a:r>
              <a:rPr lang="en-US" sz="2000" dirty="0" smtClean="0"/>
              <a:t>.</a:t>
            </a:r>
            <a:endParaRPr lang="cs-CZ" sz="2000" dirty="0" smtClean="0"/>
          </a:p>
          <a:p>
            <a:r>
              <a:rPr lang="en-US" sz="2000" u="sng" dirty="0" smtClean="0"/>
              <a:t>The </a:t>
            </a:r>
            <a:r>
              <a:rPr lang="en-US" sz="2000" u="sng" dirty="0"/>
              <a:t>energy of the emitted X-ray is equal to the difference between the ionization energies of the electrons involved in the transition</a:t>
            </a:r>
            <a:r>
              <a:rPr lang="en-US" sz="2000" dirty="0" smtClean="0"/>
              <a:t>.</a:t>
            </a:r>
            <a:endParaRPr lang="cs-CZ" sz="2000" dirty="0" smtClean="0"/>
          </a:p>
          <a:p>
            <a:endParaRPr lang="cs-CZ" sz="2000" dirty="0"/>
          </a:p>
        </p:txBody>
      </p:sp>
    </p:spTree>
    <p:extLst>
      <p:ext uri="{BB962C8B-B14F-4D97-AF65-F5344CB8AC3E}">
        <p14:creationId xmlns:p14="http://schemas.microsoft.com/office/powerpoint/2010/main" val="351893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31921" y="1074420"/>
            <a:ext cx="4937760" cy="5605272"/>
          </a:xfrm>
        </p:spPr>
        <p:txBody>
          <a:bodyPr>
            <a:normAutofit fontScale="70000" lnSpcReduction="20000"/>
          </a:bodyPr>
          <a:lstStyle/>
          <a:p>
            <a:r>
              <a:rPr lang="en-US" dirty="0"/>
              <a:t>When an electron falls to the lower energy level a quantum of radiation is emitted. 	 </a:t>
            </a:r>
          </a:p>
          <a:p>
            <a:r>
              <a:rPr lang="en-US" dirty="0"/>
              <a:t>The energy possessed by this quantum (and therefore its wavelength) depends on the energy difference between the two levels in the atom. 	 </a:t>
            </a:r>
          </a:p>
          <a:p>
            <a:r>
              <a:rPr lang="en-US" dirty="0"/>
              <a:t>This depends on what type of metal it is</a:t>
            </a:r>
            <a:r>
              <a:rPr lang="en-US" dirty="0" smtClean="0"/>
              <a:t>.</a:t>
            </a:r>
            <a:endParaRPr lang="cs-CZ" dirty="0" smtClean="0"/>
          </a:p>
          <a:p>
            <a:r>
              <a:rPr lang="en-US" b="1" dirty="0">
                <a:solidFill>
                  <a:srgbClr val="FF0000"/>
                </a:solidFill>
              </a:rPr>
              <a:t>Moseley's </a:t>
            </a:r>
            <a:r>
              <a:rPr lang="en-US" b="1" dirty="0" smtClean="0">
                <a:solidFill>
                  <a:srgbClr val="FF0000"/>
                </a:solidFill>
              </a:rPr>
              <a:t>law</a:t>
            </a:r>
            <a:r>
              <a:rPr lang="cs-CZ" b="1" dirty="0" smtClean="0">
                <a:solidFill>
                  <a:srgbClr val="FF0000"/>
                </a:solidFill>
              </a:rPr>
              <a:t>:</a:t>
            </a:r>
            <a:endParaRPr lang="en-US" b="1" dirty="0">
              <a:solidFill>
                <a:srgbClr val="FF0000"/>
              </a:solidFill>
            </a:endParaRPr>
          </a:p>
          <a:p>
            <a:r>
              <a:rPr lang="en-US" dirty="0"/>
              <a:t>There is a </a:t>
            </a:r>
            <a:r>
              <a:rPr lang="en-US" b="1" dirty="0"/>
              <a:t>relationship between the </a:t>
            </a:r>
            <a:r>
              <a:rPr lang="en-US" b="1" dirty="0">
                <a:solidFill>
                  <a:srgbClr val="FF0000"/>
                </a:solidFill>
              </a:rPr>
              <a:t>energy of the Characteristic X-ray lines </a:t>
            </a:r>
            <a:r>
              <a:rPr lang="en-US" b="1" dirty="0"/>
              <a:t>for each element and its </a:t>
            </a:r>
            <a:r>
              <a:rPr lang="en-US" b="1" dirty="0">
                <a:solidFill>
                  <a:srgbClr val="FF0000"/>
                </a:solidFill>
              </a:rPr>
              <a:t>atomic number</a:t>
            </a:r>
            <a:r>
              <a:rPr lang="en-US" dirty="0" smtClean="0"/>
              <a:t>:</a:t>
            </a:r>
            <a:endParaRPr lang="cs-CZ" dirty="0" smtClean="0"/>
          </a:p>
          <a:p>
            <a:r>
              <a:rPr lang="en-US" dirty="0" smtClean="0"/>
              <a:t> </a:t>
            </a:r>
            <a:r>
              <a:rPr lang="en-US" dirty="0"/>
              <a:t>the </a:t>
            </a:r>
            <a:r>
              <a:rPr lang="en-US" b="1" dirty="0">
                <a:solidFill>
                  <a:srgbClr val="FF0000"/>
                </a:solidFill>
              </a:rPr>
              <a:t>energy</a:t>
            </a:r>
            <a:r>
              <a:rPr lang="en-US" b="1" dirty="0"/>
              <a:t> is proportional to the </a:t>
            </a:r>
            <a:r>
              <a:rPr lang="en-US" b="1" dirty="0">
                <a:solidFill>
                  <a:srgbClr val="FF0000"/>
                </a:solidFill>
              </a:rPr>
              <a:t>square of the atomic number, Z</a:t>
            </a:r>
            <a:r>
              <a:rPr lang="en-US" dirty="0"/>
              <a:t>. </a:t>
            </a:r>
            <a:endParaRPr lang="cs-CZ" dirty="0" smtClean="0"/>
          </a:p>
          <a:p>
            <a:r>
              <a:rPr lang="en-US" dirty="0" smtClean="0"/>
              <a:t>This </a:t>
            </a:r>
            <a:r>
              <a:rPr lang="en-US" dirty="0"/>
              <a:t>means that as the atomic number increases, the Kα X-ray line, for example, will plot at a higher energy in the </a:t>
            </a:r>
            <a:r>
              <a:rPr lang="en-US" dirty="0" smtClean="0"/>
              <a:t>spectrum</a:t>
            </a:r>
            <a:r>
              <a:rPr lang="en-US" dirty="0"/>
              <a:t>. </a:t>
            </a:r>
            <a:r>
              <a:rPr lang="cs-CZ" dirty="0" smtClean="0"/>
              <a:t>(</a:t>
            </a:r>
            <a:r>
              <a:rPr lang="en-US" dirty="0" smtClean="0"/>
              <a:t>This </a:t>
            </a:r>
            <a:r>
              <a:rPr lang="en-US" dirty="0"/>
              <a:t>relationship, known as Moseley’s Law, was discovered by Henry Moseley in </a:t>
            </a:r>
            <a:r>
              <a:rPr lang="en-US" dirty="0" smtClean="0"/>
              <a:t>1913</a:t>
            </a:r>
            <a:r>
              <a:rPr lang="cs-CZ" dirty="0" smtClean="0"/>
              <a:t>)</a:t>
            </a:r>
          </a:p>
          <a:p>
            <a:r>
              <a:rPr lang="cs-CZ" b="1" dirty="0" err="1" smtClean="0"/>
              <a:t>The</a:t>
            </a:r>
            <a:r>
              <a:rPr lang="cs-CZ" b="1" dirty="0" smtClean="0"/>
              <a:t> </a:t>
            </a:r>
            <a:r>
              <a:rPr lang="en-US" b="1" dirty="0" smtClean="0"/>
              <a:t>lines </a:t>
            </a:r>
            <a:r>
              <a:rPr lang="en-US" dirty="0"/>
              <a:t>in the spectrum (the peaks of intensity) are </a:t>
            </a:r>
            <a:r>
              <a:rPr lang="en-US" b="1" dirty="0"/>
              <a:t>named after the energy level to which an electron </a:t>
            </a:r>
            <a:r>
              <a:rPr lang="en-US" b="1" dirty="0" smtClean="0"/>
              <a:t>falls</a:t>
            </a:r>
            <a:endParaRPr lang="cs-CZ" dirty="0"/>
          </a:p>
        </p:txBody>
      </p:sp>
      <p:pic>
        <p:nvPicPr>
          <p:cNvPr id="4" name="Obráze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771" y="1250442"/>
            <a:ext cx="3490809" cy="2626614"/>
          </a:xfrm>
          <a:prstGeom prst="rect">
            <a:avLst/>
          </a:prstGeom>
        </p:spPr>
      </p:pic>
      <p:pic>
        <p:nvPicPr>
          <p:cNvPr id="8" name="Obrázek 7"/>
          <p:cNvPicPr>
            <a:picLocks noChangeAspect="1"/>
          </p:cNvPicPr>
          <p:nvPr/>
        </p:nvPicPr>
        <p:blipFill rotWithShape="1">
          <a:blip r:embed="rId3" cstate="print">
            <a:extLst>
              <a:ext uri="{28A0092B-C50C-407E-A947-70E740481C1C}">
                <a14:useLocalDpi xmlns:a14="http://schemas.microsoft.com/office/drawing/2010/main" val="0"/>
              </a:ext>
            </a:extLst>
          </a:blip>
          <a:srcRect l="3633" t="25745" r="7987" b="13236"/>
          <a:stretch/>
        </p:blipFill>
        <p:spPr>
          <a:xfrm>
            <a:off x="142771" y="4224529"/>
            <a:ext cx="3690741" cy="1911095"/>
          </a:xfrm>
          <a:prstGeom prst="rect">
            <a:avLst/>
          </a:prstGeom>
        </p:spPr>
      </p:pic>
      <p:sp>
        <p:nvSpPr>
          <p:cNvPr id="6" name="Nadpis 1"/>
          <p:cNvSpPr>
            <a:spLocks noGrp="1"/>
          </p:cNvSpPr>
          <p:nvPr>
            <p:ph type="title"/>
          </p:nvPr>
        </p:nvSpPr>
        <p:spPr>
          <a:xfrm>
            <a:off x="820674" y="0"/>
            <a:ext cx="7886700" cy="1325563"/>
          </a:xfrm>
        </p:spPr>
        <p:txBody>
          <a:bodyPr/>
          <a:lstStyle/>
          <a:p>
            <a:r>
              <a:rPr lang="en-US" b="1" dirty="0"/>
              <a:t>Characteristic </a:t>
            </a:r>
            <a:r>
              <a:rPr lang="cs-CZ" b="1" dirty="0" smtClean="0"/>
              <a:t>RTG, </a:t>
            </a:r>
            <a:r>
              <a:rPr lang="en-US" b="1" dirty="0" smtClean="0"/>
              <a:t>Spectrum</a:t>
            </a:r>
            <a:endParaRPr lang="cs-CZ" b="1" dirty="0"/>
          </a:p>
        </p:txBody>
      </p:sp>
    </p:spTree>
    <p:extLst>
      <p:ext uri="{BB962C8B-B14F-4D97-AF65-F5344CB8AC3E}">
        <p14:creationId xmlns:p14="http://schemas.microsoft.com/office/powerpoint/2010/main" val="464944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7327" y="3068996"/>
            <a:ext cx="4748023" cy="2350873"/>
          </a:xfrm>
          <a:prstGeom prst="rect">
            <a:avLst/>
          </a:prstGeom>
        </p:spPr>
      </p:pic>
      <p:sp>
        <p:nvSpPr>
          <p:cNvPr id="8" name="Nadpis 1"/>
          <p:cNvSpPr>
            <a:spLocks noGrp="1"/>
          </p:cNvSpPr>
          <p:nvPr>
            <p:ph type="title"/>
          </p:nvPr>
        </p:nvSpPr>
        <p:spPr>
          <a:xfrm>
            <a:off x="628650" y="145670"/>
            <a:ext cx="7886700" cy="1325563"/>
          </a:xfrm>
        </p:spPr>
        <p:txBody>
          <a:bodyPr/>
          <a:lstStyle/>
          <a:p>
            <a:r>
              <a:rPr lang="en-US" b="1" dirty="0"/>
              <a:t>Characteristic </a:t>
            </a:r>
            <a:r>
              <a:rPr lang="cs-CZ" b="1" dirty="0" smtClean="0"/>
              <a:t>RTG, </a:t>
            </a:r>
            <a:r>
              <a:rPr lang="en-US" b="1" dirty="0" smtClean="0"/>
              <a:t>Spectrum</a:t>
            </a:r>
            <a:endParaRPr lang="cs-CZ" b="1" dirty="0"/>
          </a:p>
        </p:txBody>
      </p:sp>
      <p:pic>
        <p:nvPicPr>
          <p:cNvPr id="9" name="Obráze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2736422"/>
            <a:ext cx="3264408" cy="2731114"/>
          </a:xfrm>
          <a:prstGeom prst="rect">
            <a:avLst/>
          </a:prstGeom>
        </p:spPr>
      </p:pic>
    </p:spTree>
    <p:extLst>
      <p:ext uri="{BB962C8B-B14F-4D97-AF65-F5344CB8AC3E}">
        <p14:creationId xmlns:p14="http://schemas.microsoft.com/office/powerpoint/2010/main" val="820543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115" y="1177264"/>
            <a:ext cx="3848100" cy="3219450"/>
          </a:xfrm>
          <a:prstGeom prst="rect">
            <a:avLst/>
          </a:prstGeom>
        </p:spPr>
      </p:pic>
      <p:sp>
        <p:nvSpPr>
          <p:cNvPr id="5" name="Obdélník 4"/>
          <p:cNvSpPr/>
          <p:nvPr/>
        </p:nvSpPr>
        <p:spPr>
          <a:xfrm>
            <a:off x="3931920" y="322777"/>
            <a:ext cx="4992055" cy="6186309"/>
          </a:xfrm>
          <a:prstGeom prst="rect">
            <a:avLst/>
          </a:prstGeom>
        </p:spPr>
        <p:txBody>
          <a:bodyPr wrap="square">
            <a:spAutoFit/>
          </a:bodyPr>
          <a:lstStyle/>
          <a:p>
            <a:pPr marL="285750" indent="-285750">
              <a:buFont typeface="Arial" panose="020B0604020202020204" pitchFamily="34" charset="0"/>
              <a:buChar char="•"/>
            </a:pPr>
            <a:r>
              <a:rPr lang="en-US" dirty="0"/>
              <a:t>As each element has specific ionization energies for each subshell, so the </a:t>
            </a:r>
            <a:r>
              <a:rPr lang="en-US" b="1" dirty="0">
                <a:solidFill>
                  <a:srgbClr val="FF0000"/>
                </a:solidFill>
              </a:rPr>
              <a:t>difference between the energies is characteristic of the element </a:t>
            </a:r>
            <a:r>
              <a:rPr lang="en-US" dirty="0"/>
              <a:t>involved in producing the X-ray photon. </a:t>
            </a:r>
            <a:endParaRPr lang="cs-CZ" dirty="0" smtClean="0"/>
          </a:p>
          <a:p>
            <a:pPr marL="285750" indent="-285750">
              <a:buFont typeface="Arial" panose="020B0604020202020204" pitchFamily="34" charset="0"/>
              <a:buChar char="•"/>
            </a:pPr>
            <a:r>
              <a:rPr lang="en-US" dirty="0" smtClean="0"/>
              <a:t>For </a:t>
            </a:r>
            <a:r>
              <a:rPr lang="en-US" dirty="0"/>
              <a:t>Si, the ionization energy of the K shell is 1.84 keV, the ionization energy of the L shell is ~0.10 keV and the ionization energy of the M shell is ~0.01 keV</a:t>
            </a:r>
            <a:r>
              <a:rPr lang="en-US" dirty="0" smtClean="0"/>
              <a:t>.</a:t>
            </a:r>
            <a:endParaRPr lang="cs-CZ" dirty="0" smtClean="0"/>
          </a:p>
          <a:p>
            <a:pPr marL="285750" indent="-285750">
              <a:buFont typeface="Arial" panose="020B0604020202020204" pitchFamily="34" charset="0"/>
              <a:buChar char="•"/>
            </a:pPr>
            <a:r>
              <a:rPr lang="en-US" dirty="0"/>
              <a:t>The Characteristic X-ray spectrum for Si shows three spectral lines. </a:t>
            </a:r>
            <a:endParaRPr lang="cs-CZ" dirty="0" smtClean="0"/>
          </a:p>
          <a:p>
            <a:pPr marL="285750" indent="-285750">
              <a:buFont typeface="Arial" panose="020B0604020202020204" pitchFamily="34" charset="0"/>
              <a:buChar char="•"/>
            </a:pPr>
            <a:r>
              <a:rPr lang="en-US" dirty="0" smtClean="0"/>
              <a:t>The </a:t>
            </a:r>
            <a:r>
              <a:rPr lang="en-US" dirty="0"/>
              <a:t>line at low energy (~0.09 keV) results from ionization of the L shell with an electron from the M shell filling the vacancy: E = 0.10 – 0.01 keV. (This line would be at or below the limit of detection for most EDS detectors.) </a:t>
            </a:r>
            <a:endParaRPr lang="cs-CZ" dirty="0" smtClean="0"/>
          </a:p>
          <a:p>
            <a:pPr marL="285750" indent="-285750">
              <a:buFont typeface="Arial" panose="020B0604020202020204" pitchFamily="34" charset="0"/>
              <a:buChar char="•"/>
            </a:pPr>
            <a:r>
              <a:rPr lang="en-US" dirty="0" smtClean="0"/>
              <a:t>The </a:t>
            </a:r>
            <a:r>
              <a:rPr lang="en-US" dirty="0"/>
              <a:t>line at ~1.74 keV results from ionization of the K shell with an electron from the L shell filling the vacancy (E = 1.84 – 0.10 keV), </a:t>
            </a:r>
            <a:endParaRPr lang="cs-CZ" dirty="0" smtClean="0"/>
          </a:p>
          <a:p>
            <a:pPr marL="285750" indent="-285750">
              <a:buFont typeface="Arial" panose="020B0604020202020204" pitchFamily="34" charset="0"/>
              <a:buChar char="•"/>
            </a:pPr>
            <a:r>
              <a:rPr lang="en-US" dirty="0" smtClean="0"/>
              <a:t>whereas </a:t>
            </a:r>
            <a:r>
              <a:rPr lang="en-US" dirty="0"/>
              <a:t>the smaller peak at higher energy (~1.83 keV) results from ionization of the K shell and an electron from the M shell filling the vacancy (E = 1.84 – 0.01 keV).</a:t>
            </a:r>
            <a:endParaRPr lang="cs-CZ" dirty="0"/>
          </a:p>
        </p:txBody>
      </p:sp>
      <p:sp>
        <p:nvSpPr>
          <p:cNvPr id="6" name="Obdélník 5"/>
          <p:cNvSpPr/>
          <p:nvPr/>
        </p:nvSpPr>
        <p:spPr>
          <a:xfrm>
            <a:off x="410411" y="4633416"/>
            <a:ext cx="3521509" cy="1200329"/>
          </a:xfrm>
          <a:prstGeom prst="rect">
            <a:avLst/>
          </a:prstGeom>
        </p:spPr>
        <p:txBody>
          <a:bodyPr wrap="square">
            <a:spAutoFit/>
          </a:bodyPr>
          <a:lstStyle/>
          <a:p>
            <a:r>
              <a:rPr lang="en-US" dirty="0"/>
              <a:t>The ideal Characteristic X-ray spectrum for Si. The Characteristic X-ray lines, Kα, Kβ and Lα, have discrete energies.</a:t>
            </a:r>
            <a:endParaRPr lang="cs-CZ" dirty="0"/>
          </a:p>
        </p:txBody>
      </p:sp>
      <p:sp>
        <p:nvSpPr>
          <p:cNvPr id="8" name="Obdélník 7"/>
          <p:cNvSpPr/>
          <p:nvPr/>
        </p:nvSpPr>
        <p:spPr>
          <a:xfrm>
            <a:off x="2171165" y="2272534"/>
            <a:ext cx="1239442" cy="369332"/>
          </a:xfrm>
          <a:prstGeom prst="rect">
            <a:avLst/>
          </a:prstGeom>
        </p:spPr>
        <p:txBody>
          <a:bodyPr wrap="none">
            <a:spAutoFit/>
          </a:bodyPr>
          <a:lstStyle/>
          <a:p>
            <a:r>
              <a:rPr lang="cs-CZ" dirty="0"/>
              <a:t>E</a:t>
            </a:r>
            <a:r>
              <a:rPr lang="cs-CZ" baseline="-25000" dirty="0"/>
              <a:t>K</a:t>
            </a:r>
            <a:r>
              <a:rPr lang="cs-CZ" dirty="0"/>
              <a:t> &gt; E</a:t>
            </a:r>
            <a:r>
              <a:rPr lang="cs-CZ" baseline="-25000" dirty="0"/>
              <a:t>L</a:t>
            </a:r>
            <a:r>
              <a:rPr lang="cs-CZ" dirty="0"/>
              <a:t> &gt; E</a:t>
            </a:r>
            <a:r>
              <a:rPr lang="cs-CZ" baseline="-25000" dirty="0"/>
              <a:t>M</a:t>
            </a:r>
            <a:endParaRPr lang="cs-CZ" dirty="0"/>
          </a:p>
        </p:txBody>
      </p:sp>
    </p:spTree>
    <p:extLst>
      <p:ext uri="{BB962C8B-B14F-4D97-AF65-F5344CB8AC3E}">
        <p14:creationId xmlns:p14="http://schemas.microsoft.com/office/powerpoint/2010/main" val="12976551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27777" y="697469"/>
            <a:ext cx="5955937" cy="4351338"/>
          </a:xfrm>
        </p:spPr>
      </p:pic>
      <p:sp>
        <p:nvSpPr>
          <p:cNvPr id="5" name="Obdélník 4"/>
          <p:cNvSpPr/>
          <p:nvPr/>
        </p:nvSpPr>
        <p:spPr>
          <a:xfrm>
            <a:off x="700643" y="5461292"/>
            <a:ext cx="7980219" cy="1200329"/>
          </a:xfrm>
          <a:prstGeom prst="rect">
            <a:avLst/>
          </a:prstGeom>
        </p:spPr>
        <p:txBody>
          <a:bodyPr wrap="square">
            <a:spAutoFit/>
          </a:bodyPr>
          <a:lstStyle/>
          <a:p>
            <a:r>
              <a:rPr lang="en-US" dirty="0"/>
              <a:t>Energy spectra of the x-rays radiated from the metal targets</a:t>
            </a:r>
            <a:r>
              <a:rPr lang="en-US" dirty="0" smtClean="0"/>
              <a:t>.</a:t>
            </a:r>
            <a:endParaRPr lang="cs-CZ" dirty="0" smtClean="0"/>
          </a:p>
          <a:p>
            <a:r>
              <a:rPr lang="en-US" dirty="0" smtClean="0"/>
              <a:t> </a:t>
            </a:r>
            <a:r>
              <a:rPr lang="en-US" dirty="0"/>
              <a:t>a Acceleration voltage V a dependence of the x-ray spectra measured for W-target. b Target dependence of the x-ray spectra measured for the </a:t>
            </a:r>
            <a:r>
              <a:rPr lang="en-US" dirty="0" err="1"/>
              <a:t>Ti</a:t>
            </a:r>
            <a:r>
              <a:rPr lang="en-US" dirty="0"/>
              <a:t>, Cu, Mo, and W at V a = 50 kV. </a:t>
            </a:r>
            <a:r>
              <a:rPr lang="cs-CZ" dirty="0" smtClean="0"/>
              <a:t>(</a:t>
            </a:r>
            <a:r>
              <a:rPr lang="cs-CZ" dirty="0" err="1" smtClean="0"/>
              <a:t>Kita</a:t>
            </a:r>
            <a:r>
              <a:rPr lang="cs-CZ" dirty="0" smtClean="0"/>
              <a:t> </a:t>
            </a:r>
            <a:r>
              <a:rPr lang="cs-CZ" dirty="0" smtClean="0"/>
              <a:t>S. et al.</a:t>
            </a:r>
            <a:r>
              <a:rPr lang="en-US" dirty="0"/>
              <a:t> JOURNAL OF APPLIED PHYSICS </a:t>
            </a:r>
            <a:r>
              <a:rPr lang="en-US" b="1" dirty="0"/>
              <a:t>103</a:t>
            </a:r>
            <a:r>
              <a:rPr lang="en-US" dirty="0"/>
              <a:t>, 064505 </a:t>
            </a:r>
            <a:r>
              <a:rPr lang="en-US" dirty="0" smtClean="0"/>
              <a:t>2008</a:t>
            </a:r>
            <a:r>
              <a:rPr lang="cs-CZ" dirty="0" smtClean="0"/>
              <a:t>)</a:t>
            </a:r>
            <a:endParaRPr lang="cs-CZ" dirty="0"/>
          </a:p>
        </p:txBody>
      </p:sp>
      <p:sp>
        <p:nvSpPr>
          <p:cNvPr id="2" name="TextovéPole 1"/>
          <p:cNvSpPr txBox="1"/>
          <p:nvPr/>
        </p:nvSpPr>
        <p:spPr>
          <a:xfrm>
            <a:off x="4755288" y="363711"/>
            <a:ext cx="2375843" cy="369332"/>
          </a:xfrm>
          <a:prstGeom prst="rect">
            <a:avLst/>
          </a:prstGeom>
          <a:noFill/>
        </p:spPr>
        <p:txBody>
          <a:bodyPr wrap="none" rtlCol="0">
            <a:spAutoFit/>
          </a:bodyPr>
          <a:lstStyle/>
          <a:p>
            <a:r>
              <a:rPr lang="cs-CZ" b="1" dirty="0" smtClean="0">
                <a:solidFill>
                  <a:srgbClr val="FF0000"/>
                </a:solidFill>
              </a:rPr>
              <a:t>Různé materiály anody</a:t>
            </a:r>
            <a:endParaRPr lang="cs-CZ" b="1" dirty="0">
              <a:solidFill>
                <a:srgbClr val="FF0000"/>
              </a:solidFill>
            </a:endParaRPr>
          </a:p>
        </p:txBody>
      </p:sp>
      <p:sp>
        <p:nvSpPr>
          <p:cNvPr id="6" name="TextovéPole 5"/>
          <p:cNvSpPr txBox="1"/>
          <p:nvPr/>
        </p:nvSpPr>
        <p:spPr>
          <a:xfrm>
            <a:off x="1808777" y="361950"/>
            <a:ext cx="2565511" cy="369332"/>
          </a:xfrm>
          <a:prstGeom prst="rect">
            <a:avLst/>
          </a:prstGeom>
          <a:noFill/>
        </p:spPr>
        <p:txBody>
          <a:bodyPr wrap="none" rtlCol="0">
            <a:spAutoFit/>
          </a:bodyPr>
          <a:lstStyle/>
          <a:p>
            <a:r>
              <a:rPr lang="cs-CZ" b="1" dirty="0" smtClean="0">
                <a:solidFill>
                  <a:srgbClr val="FF0000"/>
                </a:solidFill>
              </a:rPr>
              <a:t>Různá urychlovací napětí</a:t>
            </a:r>
            <a:endParaRPr lang="cs-CZ" b="1" dirty="0">
              <a:solidFill>
                <a:srgbClr val="FF0000"/>
              </a:solidFill>
            </a:endParaRPr>
          </a:p>
        </p:txBody>
      </p:sp>
    </p:spTree>
    <p:extLst>
      <p:ext uri="{BB962C8B-B14F-4D97-AF65-F5344CB8AC3E}">
        <p14:creationId xmlns:p14="http://schemas.microsoft.com/office/powerpoint/2010/main" val="10832578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167238"/>
            <a:ext cx="7886700" cy="1325563"/>
          </a:xfrm>
        </p:spPr>
        <p:txBody>
          <a:bodyPr>
            <a:normAutofit fontScale="90000"/>
          </a:bodyPr>
          <a:lstStyle/>
          <a:p>
            <a:r>
              <a:rPr lang="cs-CZ" dirty="0" smtClean="0"/>
              <a:t>N</a:t>
            </a:r>
            <a:r>
              <a:rPr lang="en-US" dirty="0" err="1" smtClean="0"/>
              <a:t>aming</a:t>
            </a:r>
            <a:r>
              <a:rPr lang="en-US" dirty="0" smtClean="0"/>
              <a:t> </a:t>
            </a:r>
            <a:r>
              <a:rPr lang="en-US" dirty="0"/>
              <a:t>convention for Characteristic X-ray lines is the </a:t>
            </a:r>
            <a:r>
              <a:rPr lang="en-US" b="1" dirty="0"/>
              <a:t>Siegbahn notation</a:t>
            </a:r>
            <a:r>
              <a:rPr lang="en-US" dirty="0"/>
              <a:t>.</a:t>
            </a:r>
            <a:endParaRPr lang="cs-CZ"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988" y="1918484"/>
            <a:ext cx="4418012" cy="3695064"/>
          </a:xfrm>
        </p:spPr>
      </p:pic>
      <p:sp>
        <p:nvSpPr>
          <p:cNvPr id="5" name="TextovéPole 4"/>
          <p:cNvSpPr txBox="1"/>
          <p:nvPr/>
        </p:nvSpPr>
        <p:spPr>
          <a:xfrm>
            <a:off x="4572000" y="1536502"/>
            <a:ext cx="4279392" cy="480131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 </a:t>
            </a:r>
            <a:r>
              <a:rPr lang="en-US" dirty="0"/>
              <a:t>first component of the name is the </a:t>
            </a:r>
            <a:r>
              <a:rPr lang="en-US" dirty="0">
                <a:solidFill>
                  <a:srgbClr val="FF0000"/>
                </a:solidFill>
              </a:rPr>
              <a:t>element</a:t>
            </a:r>
            <a:r>
              <a:rPr lang="en-US" dirty="0"/>
              <a:t> involved, e.g. </a:t>
            </a:r>
            <a:r>
              <a:rPr lang="en-US" dirty="0" smtClean="0"/>
              <a:t>Si.</a:t>
            </a:r>
            <a:endParaRPr lang="cs-CZ" dirty="0" smtClean="0"/>
          </a:p>
          <a:p>
            <a:pPr marL="285750" indent="-285750">
              <a:buFont typeface="Arial" panose="020B0604020202020204" pitchFamily="34" charset="0"/>
              <a:buChar char="•"/>
            </a:pPr>
            <a:r>
              <a:rPr lang="en-US" dirty="0" smtClean="0"/>
              <a:t>The </a:t>
            </a:r>
            <a:r>
              <a:rPr lang="en-US" dirty="0"/>
              <a:t>second component is the </a:t>
            </a:r>
            <a:r>
              <a:rPr lang="en-US" dirty="0">
                <a:solidFill>
                  <a:srgbClr val="FF0000"/>
                </a:solidFill>
              </a:rPr>
              <a:t>electron shell that was ionized </a:t>
            </a:r>
            <a:r>
              <a:rPr lang="en-US" dirty="0"/>
              <a:t>to produce the X-ray, e.g. K, L or </a:t>
            </a:r>
            <a:r>
              <a:rPr lang="en-US" dirty="0" smtClean="0"/>
              <a:t>M.</a:t>
            </a:r>
            <a:endParaRPr lang="cs-CZ" dirty="0" smtClean="0"/>
          </a:p>
          <a:p>
            <a:pPr marL="285750" indent="-285750">
              <a:buFont typeface="Arial" panose="020B0604020202020204" pitchFamily="34" charset="0"/>
              <a:buChar char="•"/>
            </a:pPr>
            <a:r>
              <a:rPr lang="en-US" dirty="0" smtClean="0"/>
              <a:t>The </a:t>
            </a:r>
            <a:r>
              <a:rPr lang="en-US" dirty="0"/>
              <a:t>third component reflects the relative intensity of the line within each shell, e.g. </a:t>
            </a:r>
            <a:r>
              <a:rPr lang="en-US" dirty="0">
                <a:solidFill>
                  <a:srgbClr val="FF0000"/>
                </a:solidFill>
              </a:rPr>
              <a:t>α</a:t>
            </a:r>
            <a:r>
              <a:rPr lang="en-US" dirty="0"/>
              <a:t> is the most intense line, followed by </a:t>
            </a:r>
            <a:r>
              <a:rPr lang="en-US" dirty="0">
                <a:solidFill>
                  <a:srgbClr val="FF0000"/>
                </a:solidFill>
              </a:rPr>
              <a:t>β</a:t>
            </a:r>
            <a:r>
              <a:rPr lang="en-US" dirty="0"/>
              <a:t> and </a:t>
            </a:r>
            <a:r>
              <a:rPr lang="en-US" dirty="0" smtClean="0">
                <a:solidFill>
                  <a:srgbClr val="FF0000"/>
                </a:solidFill>
              </a:rPr>
              <a:t>γ.</a:t>
            </a:r>
            <a:endParaRPr lang="cs-CZ" dirty="0" smtClean="0">
              <a:solidFill>
                <a:srgbClr val="FF0000"/>
              </a:solidFill>
            </a:endParaRPr>
          </a:p>
          <a:p>
            <a:pPr marL="285750" indent="-285750">
              <a:buFont typeface="Arial" panose="020B0604020202020204" pitchFamily="34" charset="0"/>
              <a:buChar char="•"/>
            </a:pPr>
            <a:r>
              <a:rPr lang="en-US" dirty="0" smtClean="0"/>
              <a:t>The </a:t>
            </a:r>
            <a:r>
              <a:rPr lang="en-US" dirty="0"/>
              <a:t>lines within each shell make up a </a:t>
            </a:r>
            <a:r>
              <a:rPr lang="en-US" dirty="0">
                <a:solidFill>
                  <a:srgbClr val="FF0000"/>
                </a:solidFill>
              </a:rPr>
              <a:t>family, or series, of lines </a:t>
            </a:r>
            <a:r>
              <a:rPr lang="en-US" dirty="0"/>
              <a:t>for that shell, e.g., the K family comprises the Kα and Kβ X-ray lines.</a:t>
            </a:r>
          </a:p>
          <a:p>
            <a:pPr marL="285750" indent="-285750">
              <a:buFont typeface="Arial" panose="020B0604020202020204" pitchFamily="34" charset="0"/>
              <a:buChar char="•"/>
            </a:pPr>
            <a:r>
              <a:rPr lang="en-US" dirty="0"/>
              <a:t>In the Si spectrum, the lowest energy X-ray line is the </a:t>
            </a:r>
            <a:r>
              <a:rPr lang="en-US" dirty="0">
                <a:solidFill>
                  <a:srgbClr val="FF0000"/>
                </a:solidFill>
              </a:rPr>
              <a:t>Si Lα</a:t>
            </a:r>
            <a:r>
              <a:rPr lang="en-US" dirty="0"/>
              <a:t> line; the line at 1.74 keV is the </a:t>
            </a:r>
            <a:r>
              <a:rPr lang="en-US" dirty="0">
                <a:solidFill>
                  <a:srgbClr val="FF0000"/>
                </a:solidFill>
              </a:rPr>
              <a:t>Si Kα </a:t>
            </a:r>
            <a:r>
              <a:rPr lang="en-US" dirty="0"/>
              <a:t>line and the line at ~1.83 keV is the </a:t>
            </a:r>
            <a:r>
              <a:rPr lang="en-US" dirty="0">
                <a:solidFill>
                  <a:srgbClr val="FF0000"/>
                </a:solidFill>
              </a:rPr>
              <a:t>Si Kβ </a:t>
            </a:r>
            <a:r>
              <a:rPr lang="en-US" dirty="0"/>
              <a:t>line.</a:t>
            </a:r>
          </a:p>
        </p:txBody>
      </p:sp>
      <p:sp>
        <p:nvSpPr>
          <p:cNvPr id="6" name="Obdélník 5"/>
          <p:cNvSpPr/>
          <p:nvPr/>
        </p:nvSpPr>
        <p:spPr>
          <a:xfrm>
            <a:off x="1577214" y="6203823"/>
            <a:ext cx="1239442" cy="369332"/>
          </a:xfrm>
          <a:prstGeom prst="rect">
            <a:avLst/>
          </a:prstGeom>
        </p:spPr>
        <p:txBody>
          <a:bodyPr wrap="none">
            <a:spAutoFit/>
          </a:bodyPr>
          <a:lstStyle/>
          <a:p>
            <a:r>
              <a:rPr lang="cs-CZ" dirty="0"/>
              <a:t>E</a:t>
            </a:r>
            <a:r>
              <a:rPr lang="cs-CZ" baseline="-25000" dirty="0"/>
              <a:t>K</a:t>
            </a:r>
            <a:r>
              <a:rPr lang="cs-CZ" dirty="0"/>
              <a:t> &gt; E</a:t>
            </a:r>
            <a:r>
              <a:rPr lang="cs-CZ" baseline="-25000" dirty="0"/>
              <a:t>L</a:t>
            </a:r>
            <a:r>
              <a:rPr lang="cs-CZ" dirty="0"/>
              <a:t> &gt; E</a:t>
            </a:r>
            <a:r>
              <a:rPr lang="cs-CZ" baseline="-25000" dirty="0"/>
              <a:t>M</a:t>
            </a:r>
            <a:endParaRPr lang="cs-CZ" dirty="0"/>
          </a:p>
        </p:txBody>
      </p:sp>
      <p:cxnSp>
        <p:nvCxnSpPr>
          <p:cNvPr id="7" name="Přímá spojnice se šipkou 6"/>
          <p:cNvCxnSpPr/>
          <p:nvPr/>
        </p:nvCxnSpPr>
        <p:spPr>
          <a:xfrm flipH="1" flipV="1">
            <a:off x="3209925" y="5229226"/>
            <a:ext cx="1428750" cy="38432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076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605790" y="358140"/>
            <a:ext cx="7886700" cy="338962"/>
          </a:xfrm>
          <a:prstGeom prst="rect">
            <a:avLst/>
          </a:prstGeom>
        </p:spPr>
        <p:txBody>
          <a:bodyPr vert="horz" lIns="91440" tIns="45720" rIns="91440" bIns="45720" rtlCol="0" anchor="ctr">
            <a:noAutofit/>
          </a:bodyPr>
          <a:lstStyle>
            <a:lvl1pPr>
              <a:lnSpc>
                <a:spcPct val="90000"/>
              </a:lnSpc>
              <a:spcBef>
                <a:spcPct val="0"/>
              </a:spcBef>
              <a:buNone/>
              <a:defRPr sz="2800" b="1">
                <a:solidFill>
                  <a:srgbClr val="0070C0"/>
                </a:solidFill>
                <a:latin typeface="+mj-lt"/>
                <a:ea typeface="+mj-ea"/>
                <a:cs typeface="+mj-cs"/>
              </a:defRPr>
            </a:lvl1pPr>
          </a:lstStyle>
          <a:p>
            <a:r>
              <a:rPr lang="cs-CZ" sz="2500" dirty="0"/>
              <a:t>Orientační </a:t>
            </a:r>
            <a:r>
              <a:rPr lang="cs-CZ" sz="2500" dirty="0" smtClean="0"/>
              <a:t>sylabus – část 3</a:t>
            </a:r>
            <a:endParaRPr lang="cs-CZ" sz="2500" dirty="0"/>
          </a:p>
        </p:txBody>
      </p:sp>
      <p:sp>
        <p:nvSpPr>
          <p:cNvPr id="5" name="Zástupný symbol pro obsah 2"/>
          <p:cNvSpPr txBox="1">
            <a:spLocks/>
          </p:cNvSpPr>
          <p:nvPr/>
        </p:nvSpPr>
        <p:spPr>
          <a:xfrm>
            <a:off x="514350" y="1064257"/>
            <a:ext cx="7886700" cy="5645024"/>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3800" b="1" u="sng" dirty="0" smtClean="0"/>
              <a:t>Aplikace IZ – radiodiagnostika a radioterapie</a:t>
            </a:r>
          </a:p>
          <a:p>
            <a:r>
              <a:rPr lang="cs-CZ" sz="3800" dirty="0" smtClean="0"/>
              <a:t>Princip radioterapie – odpověď normálních a nádorových buněk na ozáření, zevní terapie, frakcionované ozařování, moderní přístupy v radioterapii, brachyterapie, </a:t>
            </a:r>
            <a:r>
              <a:rPr lang="cs-CZ" sz="3800" dirty="0" err="1" smtClean="0"/>
              <a:t>boron-capture</a:t>
            </a:r>
            <a:r>
              <a:rPr lang="cs-CZ" sz="3800" dirty="0" smtClean="0"/>
              <a:t> </a:t>
            </a:r>
            <a:r>
              <a:rPr lang="cs-CZ" sz="3800" dirty="0" err="1" smtClean="0"/>
              <a:t>therapy</a:t>
            </a:r>
            <a:endParaRPr lang="cs-CZ" sz="3800" dirty="0" smtClean="0"/>
          </a:p>
          <a:p>
            <a:r>
              <a:rPr lang="cs-CZ" sz="3800" dirty="0" smtClean="0"/>
              <a:t>Hadronová terapie – protony a urychlené těžké ionty s vysokým LET (též v souvislosti s kosmickými lety), fyzikální výhody</a:t>
            </a:r>
          </a:p>
          <a:p>
            <a:r>
              <a:rPr lang="cs-CZ" sz="3800" dirty="0" smtClean="0"/>
              <a:t>Radiorezistence nádorů – hypoxie, kyslíkový efekt (OER), genetické faktory (např. mutace p53), selekce radiorezistentních klonů</a:t>
            </a:r>
          </a:p>
          <a:p>
            <a:r>
              <a:rPr lang="cs-CZ" sz="3800" dirty="0" smtClean="0"/>
              <a:t>Možnosti radioprotekce normálních buněk a </a:t>
            </a:r>
            <a:r>
              <a:rPr lang="cs-CZ" sz="3800" dirty="0" err="1" smtClean="0"/>
              <a:t>radisoenzitizace</a:t>
            </a:r>
            <a:r>
              <a:rPr lang="cs-CZ" sz="3800" dirty="0" smtClean="0"/>
              <a:t> nádorových buněk – chemické (amifostin), biologické (inhibitory reparace DNA, imunomodulátory, apod.), a fyzikální </a:t>
            </a:r>
          </a:p>
          <a:p>
            <a:r>
              <a:rPr lang="cs-CZ" sz="3800" b="1" u="sng" dirty="0" smtClean="0"/>
              <a:t>Nemedicínské aplikace IZ</a:t>
            </a:r>
          </a:p>
          <a:p>
            <a:r>
              <a:rPr lang="cs-CZ" sz="3800" dirty="0" smtClean="0"/>
              <a:t>Elektronová mikroskopie a další výzkumné metody</a:t>
            </a:r>
          </a:p>
          <a:p>
            <a:r>
              <a:rPr lang="cs-CZ" sz="3800" dirty="0" smtClean="0"/>
              <a:t>Atomové elektrárny </a:t>
            </a:r>
          </a:p>
          <a:p>
            <a:r>
              <a:rPr lang="cs-CZ" sz="3800" dirty="0" smtClean="0"/>
              <a:t>Atomové zbraně</a:t>
            </a:r>
          </a:p>
          <a:p>
            <a:r>
              <a:rPr lang="cs-CZ" sz="3800" b="1" u="sng" dirty="0" smtClean="0"/>
              <a:t>Metody v radiobiologickém výzkumu</a:t>
            </a:r>
          </a:p>
          <a:p>
            <a:r>
              <a:rPr lang="cs-CZ" sz="3800" b="1" u="sng" dirty="0" smtClean="0"/>
              <a:t>Aktuální témata v radiobiologii</a:t>
            </a:r>
            <a:r>
              <a:rPr lang="cs-CZ" dirty="0" smtClean="0"/>
              <a:t/>
            </a:r>
            <a:br>
              <a:rPr lang="cs-CZ" dirty="0" smtClean="0"/>
            </a:br>
            <a:r>
              <a:rPr lang="cs-CZ" dirty="0" smtClean="0"/>
              <a:t/>
            </a:r>
            <a:br>
              <a:rPr lang="cs-CZ" dirty="0" smtClean="0"/>
            </a:br>
            <a:r>
              <a:rPr lang="cs-CZ" dirty="0" smtClean="0"/>
              <a:t/>
            </a:r>
            <a:br>
              <a:rPr lang="cs-CZ" dirty="0" smtClean="0"/>
            </a:br>
            <a:endParaRPr lang="cs-CZ" dirty="0"/>
          </a:p>
        </p:txBody>
      </p:sp>
      <p:sp>
        <p:nvSpPr>
          <p:cNvPr id="2" name="TextovéPole 1"/>
          <p:cNvSpPr txBox="1"/>
          <p:nvPr/>
        </p:nvSpPr>
        <p:spPr>
          <a:xfrm>
            <a:off x="3575304" y="6016752"/>
            <a:ext cx="1382366" cy="369332"/>
          </a:xfrm>
          <a:prstGeom prst="rect">
            <a:avLst/>
          </a:prstGeom>
          <a:noFill/>
        </p:spPr>
        <p:txBody>
          <a:bodyPr wrap="none" rtlCol="0">
            <a:spAutoFit/>
          </a:bodyPr>
          <a:lstStyle/>
          <a:p>
            <a:r>
              <a:rPr lang="cs-CZ" b="1" dirty="0" smtClean="0"/>
              <a:t>KOLOKVIUM</a:t>
            </a:r>
            <a:endParaRPr lang="cs-CZ" b="1" dirty="0"/>
          </a:p>
        </p:txBody>
      </p:sp>
    </p:spTree>
    <p:extLst>
      <p:ext uri="{BB962C8B-B14F-4D97-AF65-F5344CB8AC3E}">
        <p14:creationId xmlns:p14="http://schemas.microsoft.com/office/powerpoint/2010/main" val="2429917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INTERAKCE RTG záření s hmotou</a:t>
            </a:r>
            <a:endParaRPr lang="cs-CZ" b="1" dirty="0"/>
          </a:p>
        </p:txBody>
      </p:sp>
      <p:sp>
        <p:nvSpPr>
          <p:cNvPr id="3" name="Zástupný symbol pro obsah 2"/>
          <p:cNvSpPr>
            <a:spLocks noGrp="1"/>
          </p:cNvSpPr>
          <p:nvPr>
            <p:ph idx="1"/>
          </p:nvPr>
        </p:nvSpPr>
        <p:spPr/>
        <p:txBody>
          <a:bodyPr>
            <a:normAutofit/>
          </a:bodyPr>
          <a:lstStyle/>
          <a:p>
            <a:r>
              <a:rPr lang="cs-CZ" dirty="0"/>
              <a:t>RTG záření integruje s atomy tkáně dvěma procesy: </a:t>
            </a:r>
            <a:r>
              <a:rPr lang="cs-CZ" b="1" dirty="0"/>
              <a:t>fotoefekt </a:t>
            </a:r>
            <a:r>
              <a:rPr lang="cs-CZ" dirty="0"/>
              <a:t>a </a:t>
            </a:r>
            <a:r>
              <a:rPr lang="cs-CZ" b="1" dirty="0" err="1" smtClean="0"/>
              <a:t>Comptonův</a:t>
            </a:r>
            <a:r>
              <a:rPr lang="cs-CZ" b="1" dirty="0"/>
              <a:t> </a:t>
            </a:r>
            <a:r>
              <a:rPr lang="cs-CZ" b="1" dirty="0" smtClean="0"/>
              <a:t>rozptyl </a:t>
            </a:r>
            <a:r>
              <a:rPr lang="cs-CZ" dirty="0"/>
              <a:t>(tvorba </a:t>
            </a:r>
            <a:r>
              <a:rPr lang="cs-CZ" i="1" dirty="0"/>
              <a:t>elektron-pozitronových párů </a:t>
            </a:r>
            <a:r>
              <a:rPr lang="cs-CZ" dirty="0"/>
              <a:t>zde nenastává vzhledem k nízké </a:t>
            </a:r>
            <a:r>
              <a:rPr lang="cs-CZ" dirty="0" smtClean="0"/>
              <a:t>energii fotonů).</a:t>
            </a:r>
          </a:p>
          <a:p>
            <a:r>
              <a:rPr lang="cs-CZ" dirty="0" smtClean="0"/>
              <a:t>Oba </a:t>
            </a:r>
            <a:r>
              <a:rPr lang="cs-CZ" dirty="0"/>
              <a:t>tyto procesy se podílejí na rozdílné absorpci záření v jednotlivých </a:t>
            </a:r>
            <a:r>
              <a:rPr lang="cs-CZ" dirty="0" smtClean="0"/>
              <a:t>tkáních v </a:t>
            </a:r>
            <a:r>
              <a:rPr lang="cs-CZ" dirty="0"/>
              <a:t>závislosti na tloušťce, hustotě látky a protonovém čísle atomů. </a:t>
            </a:r>
            <a:endParaRPr lang="cs-CZ" dirty="0" smtClean="0"/>
          </a:p>
          <a:p>
            <a:r>
              <a:rPr lang="cs-CZ" dirty="0" smtClean="0"/>
              <a:t>Právě </a:t>
            </a:r>
            <a:r>
              <a:rPr lang="cs-CZ" dirty="0"/>
              <a:t>na této </a:t>
            </a:r>
            <a:r>
              <a:rPr lang="cs-CZ" dirty="0" smtClean="0"/>
              <a:t>rozdílné absorpci </a:t>
            </a:r>
            <a:r>
              <a:rPr lang="cs-CZ" dirty="0"/>
              <a:t>RTG záření v různých tkáních jakož i jejich fyziologických či </a:t>
            </a:r>
            <a:r>
              <a:rPr lang="cs-CZ" dirty="0" smtClean="0"/>
              <a:t>patologických </a:t>
            </a:r>
            <a:r>
              <a:rPr lang="pl-PL" dirty="0" smtClean="0"/>
              <a:t>stavech </a:t>
            </a:r>
            <a:r>
              <a:rPr lang="pl-PL" dirty="0"/>
              <a:t>je založena RTG diagnostika.</a:t>
            </a:r>
            <a:endParaRPr lang="cs-CZ" dirty="0"/>
          </a:p>
        </p:txBody>
      </p:sp>
    </p:spTree>
    <p:extLst>
      <p:ext uri="{BB962C8B-B14F-4D97-AF65-F5344CB8AC3E}">
        <p14:creationId xmlns:p14="http://schemas.microsoft.com/office/powerpoint/2010/main" val="32199579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8609" y="1307592"/>
            <a:ext cx="5361333" cy="5193791"/>
          </a:xfrm>
        </p:spPr>
      </p:pic>
      <p:sp>
        <p:nvSpPr>
          <p:cNvPr id="6" name="Obdélník 5"/>
          <p:cNvSpPr/>
          <p:nvPr/>
        </p:nvSpPr>
        <p:spPr>
          <a:xfrm>
            <a:off x="5989982" y="1746848"/>
            <a:ext cx="2937718" cy="3970318"/>
          </a:xfrm>
          <a:prstGeom prst="rect">
            <a:avLst/>
          </a:prstGeom>
        </p:spPr>
        <p:txBody>
          <a:bodyPr wrap="square">
            <a:spAutoFit/>
          </a:bodyPr>
          <a:lstStyle/>
          <a:p>
            <a:r>
              <a:rPr lang="en-US" sz="2800" dirty="0"/>
              <a:t>Possible X-ray photon interaction processes with the matter: (a) photoelectric absorption; (b) Compton scattering; (c) pair production.</a:t>
            </a:r>
            <a:endParaRPr lang="cs-CZ" sz="2800" dirty="0"/>
          </a:p>
        </p:txBody>
      </p:sp>
      <p:sp>
        <p:nvSpPr>
          <p:cNvPr id="7" name="Nadpis 1"/>
          <p:cNvSpPr>
            <a:spLocks noGrp="1"/>
          </p:cNvSpPr>
          <p:nvPr>
            <p:ph type="title"/>
          </p:nvPr>
        </p:nvSpPr>
        <p:spPr>
          <a:xfrm>
            <a:off x="628650" y="127382"/>
            <a:ext cx="7886700" cy="1325563"/>
          </a:xfrm>
        </p:spPr>
        <p:txBody>
          <a:bodyPr/>
          <a:lstStyle/>
          <a:p>
            <a:r>
              <a:rPr lang="cs-CZ" b="1" dirty="0" smtClean="0"/>
              <a:t>INTERAKCE RTG záření s hmotou</a:t>
            </a:r>
            <a:endParaRPr lang="cs-CZ" b="1" dirty="0"/>
          </a:p>
        </p:txBody>
      </p:sp>
    </p:spTree>
    <p:extLst>
      <p:ext uri="{BB962C8B-B14F-4D97-AF65-F5344CB8AC3E}">
        <p14:creationId xmlns:p14="http://schemas.microsoft.com/office/powerpoint/2010/main" val="5139315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41608270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73024"/>
            <a:ext cx="7886700" cy="1149079"/>
          </a:xfrm>
        </p:spPr>
        <p:txBody>
          <a:bodyPr/>
          <a:lstStyle/>
          <a:p>
            <a:pPr algn="ctr"/>
            <a:r>
              <a:rPr lang="cs-CZ" b="1" dirty="0" smtClean="0"/>
              <a:t>První použití RTG v medicíně</a:t>
            </a:r>
            <a:endParaRPr lang="cs-CZ" b="1" dirty="0"/>
          </a:p>
        </p:txBody>
      </p:sp>
      <p:pic>
        <p:nvPicPr>
          <p:cNvPr id="5" name="Zástupný symbol pro obsah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5417" y="956695"/>
            <a:ext cx="7849933" cy="4672579"/>
          </a:xfrm>
        </p:spPr>
      </p:pic>
      <p:sp>
        <p:nvSpPr>
          <p:cNvPr id="6" name="TextovéPole 5"/>
          <p:cNvSpPr txBox="1"/>
          <p:nvPr/>
        </p:nvSpPr>
        <p:spPr>
          <a:xfrm>
            <a:off x="952500" y="5748634"/>
            <a:ext cx="7677150" cy="923330"/>
          </a:xfrm>
          <a:prstGeom prst="rect">
            <a:avLst/>
          </a:prstGeom>
          <a:noFill/>
        </p:spPr>
        <p:txBody>
          <a:bodyPr wrap="square" rtlCol="0">
            <a:spAutoFit/>
          </a:bodyPr>
          <a:lstStyle/>
          <a:p>
            <a:r>
              <a:rPr lang="cs-CZ" dirty="0" smtClean="0"/>
              <a:t>Publikováno v časopisu Lancet  23. 1. 1896: úlomek nože v páteři opilého námořníka, který byl paralyzován do doby, než byl tento úlomek díky paprskům X lokalizován a vyjmut </a:t>
            </a:r>
            <a:endParaRPr lang="cs-CZ" dirty="0"/>
          </a:p>
        </p:txBody>
      </p:sp>
    </p:spTree>
    <p:extLst>
      <p:ext uri="{BB962C8B-B14F-4D97-AF65-F5344CB8AC3E}">
        <p14:creationId xmlns:p14="http://schemas.microsoft.com/office/powerpoint/2010/main" val="41856131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První </a:t>
            </a:r>
            <a:r>
              <a:rPr lang="cs-CZ" dirty="0" smtClean="0"/>
              <a:t>(radio)terapeutické </a:t>
            </a:r>
            <a:r>
              <a:rPr lang="cs-CZ" dirty="0" smtClean="0"/>
              <a:t>využití</a:t>
            </a:r>
            <a:endParaRPr lang="cs-CZ" dirty="0"/>
          </a:p>
        </p:txBody>
      </p:sp>
      <p:sp>
        <p:nvSpPr>
          <p:cNvPr id="4" name="Obdélník 3"/>
          <p:cNvSpPr/>
          <p:nvPr/>
        </p:nvSpPr>
        <p:spPr>
          <a:xfrm>
            <a:off x="3859149" y="1752578"/>
            <a:ext cx="4572000" cy="3693319"/>
          </a:xfrm>
          <a:prstGeom prst="rect">
            <a:avLst/>
          </a:prstGeom>
        </p:spPr>
        <p:txBody>
          <a:bodyPr>
            <a:spAutoFit/>
          </a:bodyPr>
          <a:lstStyle/>
          <a:p>
            <a:r>
              <a:rPr lang="en-US" dirty="0"/>
              <a:t>The first practitioner to use x-ray therapy is likely Dr. Leopold Freund of Vienna, where his first patient was a five year old girl with a hairy beauty mark on her back. In December 1896 she underwent </a:t>
            </a:r>
            <a:r>
              <a:rPr lang="en-US" dirty="0" smtClean="0"/>
              <a:t>an</a:t>
            </a:r>
            <a:endParaRPr lang="cs-CZ" dirty="0" smtClean="0"/>
          </a:p>
          <a:p>
            <a:r>
              <a:rPr lang="cs-CZ" dirty="0" smtClean="0"/>
              <a:t>5 letá dívka,</a:t>
            </a:r>
          </a:p>
          <a:p>
            <a:r>
              <a:rPr lang="cs-CZ" dirty="0" smtClean="0"/>
              <a:t>36x37 </a:t>
            </a:r>
            <a:r>
              <a:rPr lang="cs-CZ" dirty="0" smtClean="0"/>
              <a:t>cm mateřské </a:t>
            </a:r>
            <a:r>
              <a:rPr lang="cs-CZ" dirty="0" smtClean="0"/>
              <a:t>znaménko </a:t>
            </a:r>
            <a:r>
              <a:rPr lang="cs-CZ" dirty="0" smtClean="0"/>
              <a:t>(</a:t>
            </a:r>
            <a:r>
              <a:rPr lang="cs-CZ" dirty="0" err="1" smtClean="0"/>
              <a:t>hairy</a:t>
            </a:r>
            <a:r>
              <a:rPr lang="cs-CZ" dirty="0" smtClean="0"/>
              <a:t> </a:t>
            </a:r>
            <a:r>
              <a:rPr lang="cs-CZ" dirty="0" err="1" smtClean="0"/>
              <a:t>nevus</a:t>
            </a:r>
            <a:r>
              <a:rPr lang="cs-CZ" dirty="0" smtClean="0"/>
              <a:t>)</a:t>
            </a:r>
          </a:p>
          <a:p>
            <a:r>
              <a:rPr lang="en-US" b="1" dirty="0">
                <a:solidFill>
                  <a:srgbClr val="FF0000"/>
                </a:solidFill>
              </a:rPr>
              <a:t>x-ray treatment 2 hours per day for 16 days</a:t>
            </a:r>
            <a:r>
              <a:rPr lang="en-US" dirty="0"/>
              <a:t>, where after 12 days the hair began to fall out, but her back became horribly inflamed. After this incident, Freund limited subsequent exposures to 10 minutes.</a:t>
            </a:r>
            <a:endParaRPr lang="cs-CZ" dirty="0"/>
          </a:p>
          <a:p>
            <a:endParaRPr lang="cs-CZ" dirty="0"/>
          </a:p>
        </p:txBody>
      </p:sp>
      <p:sp>
        <p:nvSpPr>
          <p:cNvPr id="5" name="Obdélník 4"/>
          <p:cNvSpPr/>
          <p:nvPr/>
        </p:nvSpPr>
        <p:spPr>
          <a:xfrm>
            <a:off x="493776" y="6331633"/>
            <a:ext cx="8021574" cy="369332"/>
          </a:xfrm>
          <a:prstGeom prst="rect">
            <a:avLst/>
          </a:prstGeom>
        </p:spPr>
        <p:txBody>
          <a:bodyPr wrap="square">
            <a:spAutoFit/>
          </a:bodyPr>
          <a:lstStyle/>
          <a:p>
            <a:r>
              <a:rPr lang="en-US" dirty="0"/>
              <a:t>Beauty around the World: A Cultural </a:t>
            </a:r>
            <a:r>
              <a:rPr lang="en-US" dirty="0" smtClean="0"/>
              <a:t>Encyclopedia</a:t>
            </a:r>
            <a:r>
              <a:rPr lang="cs-CZ" dirty="0" smtClean="0"/>
              <a:t> (</a:t>
            </a:r>
            <a:r>
              <a:rPr lang="cs-CZ" dirty="0" err="1" smtClean="0"/>
              <a:t>Collins</a:t>
            </a:r>
            <a:r>
              <a:rPr lang="cs-CZ" dirty="0" smtClean="0"/>
              <a:t> et al 2007)</a:t>
            </a:r>
            <a:endParaRPr lang="en-US" dirty="0"/>
          </a:p>
        </p:txBody>
      </p:sp>
      <p:pic>
        <p:nvPicPr>
          <p:cNvPr id="6" name="Obrázek 5"/>
          <p:cNvPicPr>
            <a:picLocks noChangeAspect="1"/>
          </p:cNvPicPr>
          <p:nvPr/>
        </p:nvPicPr>
        <p:blipFill>
          <a:blip r:embed="rId2"/>
          <a:stretch>
            <a:fillRect/>
          </a:stretch>
        </p:blipFill>
        <p:spPr>
          <a:xfrm>
            <a:off x="493776" y="1843881"/>
            <a:ext cx="3105150" cy="3171825"/>
          </a:xfrm>
          <a:prstGeom prst="rect">
            <a:avLst/>
          </a:prstGeom>
        </p:spPr>
      </p:pic>
      <p:sp>
        <p:nvSpPr>
          <p:cNvPr id="7" name="Obdélník 6"/>
          <p:cNvSpPr/>
          <p:nvPr/>
        </p:nvSpPr>
        <p:spPr>
          <a:xfrm>
            <a:off x="1037388" y="5168898"/>
            <a:ext cx="2045368" cy="369332"/>
          </a:xfrm>
          <a:prstGeom prst="rect">
            <a:avLst/>
          </a:prstGeom>
        </p:spPr>
        <p:txBody>
          <a:bodyPr wrap="none">
            <a:spAutoFit/>
          </a:bodyPr>
          <a:lstStyle/>
          <a:p>
            <a:r>
              <a:rPr lang="en-US" b="1" dirty="0"/>
              <a:t>Dr. Leopold Freund </a:t>
            </a:r>
            <a:endParaRPr lang="cs-CZ" b="1" dirty="0"/>
          </a:p>
        </p:txBody>
      </p:sp>
      <p:sp>
        <p:nvSpPr>
          <p:cNvPr id="8" name="TextovéPole 7"/>
          <p:cNvSpPr txBox="1"/>
          <p:nvPr/>
        </p:nvSpPr>
        <p:spPr>
          <a:xfrm>
            <a:off x="3824666" y="5168898"/>
            <a:ext cx="4606483" cy="923330"/>
          </a:xfrm>
          <a:prstGeom prst="rect">
            <a:avLst/>
          </a:prstGeom>
          <a:noFill/>
        </p:spPr>
        <p:txBody>
          <a:bodyPr wrap="square" rtlCol="0">
            <a:spAutoFit/>
          </a:bodyPr>
          <a:lstStyle/>
          <a:p>
            <a:r>
              <a:rPr lang="cs-CZ" dirty="0" smtClean="0"/>
              <a:t>Různé školy preferovaly </a:t>
            </a:r>
            <a:r>
              <a:rPr lang="cs-CZ" b="1" dirty="0" smtClean="0">
                <a:solidFill>
                  <a:srgbClr val="FF0000"/>
                </a:solidFill>
              </a:rPr>
              <a:t>frakcionované</a:t>
            </a:r>
            <a:r>
              <a:rPr lang="cs-CZ" dirty="0" smtClean="0"/>
              <a:t> ozařování nebo naopak maximální možnou snesitelnou jednorázovou expozici</a:t>
            </a:r>
            <a:endParaRPr lang="cs-CZ" dirty="0"/>
          </a:p>
        </p:txBody>
      </p:sp>
    </p:spTree>
    <p:extLst>
      <p:ext uri="{BB962C8B-B14F-4D97-AF65-F5344CB8AC3E}">
        <p14:creationId xmlns:p14="http://schemas.microsoft.com/office/powerpoint/2010/main" val="41688461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1786128" y="3676296"/>
            <a:ext cx="4938522" cy="3181704"/>
          </a:xfrm>
          <a:prstGeom prst="rect">
            <a:avLst/>
          </a:prstGeom>
        </p:spPr>
      </p:pic>
      <p:pic>
        <p:nvPicPr>
          <p:cNvPr id="6" name="Obrázek 5"/>
          <p:cNvPicPr>
            <a:picLocks noChangeAspect="1"/>
          </p:cNvPicPr>
          <p:nvPr/>
        </p:nvPicPr>
        <p:blipFill>
          <a:blip r:embed="rId3"/>
          <a:stretch>
            <a:fillRect/>
          </a:stretch>
        </p:blipFill>
        <p:spPr>
          <a:xfrm>
            <a:off x="2148462" y="228851"/>
            <a:ext cx="2444303" cy="3409888"/>
          </a:xfrm>
          <a:prstGeom prst="rect">
            <a:avLst/>
          </a:prstGeom>
        </p:spPr>
      </p:pic>
      <p:pic>
        <p:nvPicPr>
          <p:cNvPr id="7" name="Obrázek 6"/>
          <p:cNvPicPr>
            <a:picLocks noChangeAspect="1"/>
          </p:cNvPicPr>
          <p:nvPr/>
        </p:nvPicPr>
        <p:blipFill>
          <a:blip r:embed="rId4"/>
          <a:stretch>
            <a:fillRect/>
          </a:stretch>
        </p:blipFill>
        <p:spPr>
          <a:xfrm>
            <a:off x="4843654" y="235357"/>
            <a:ext cx="2047930" cy="3422243"/>
          </a:xfrm>
          <a:prstGeom prst="rect">
            <a:avLst/>
          </a:prstGeom>
        </p:spPr>
      </p:pic>
      <p:pic>
        <p:nvPicPr>
          <p:cNvPr id="8" name="Obrázek 7"/>
          <p:cNvPicPr>
            <a:picLocks noChangeAspect="1"/>
          </p:cNvPicPr>
          <p:nvPr/>
        </p:nvPicPr>
        <p:blipFill>
          <a:blip r:embed="rId5"/>
          <a:stretch>
            <a:fillRect/>
          </a:stretch>
        </p:blipFill>
        <p:spPr>
          <a:xfrm rot="16200000">
            <a:off x="6198226" y="4271816"/>
            <a:ext cx="3870000" cy="688367"/>
          </a:xfrm>
          <a:prstGeom prst="rect">
            <a:avLst/>
          </a:prstGeom>
        </p:spPr>
      </p:pic>
      <p:sp>
        <p:nvSpPr>
          <p:cNvPr id="9" name="TextovéPole 8"/>
          <p:cNvSpPr txBox="1"/>
          <p:nvPr/>
        </p:nvSpPr>
        <p:spPr>
          <a:xfrm>
            <a:off x="438150" y="1592535"/>
            <a:ext cx="1223412" cy="707886"/>
          </a:xfrm>
          <a:prstGeom prst="rect">
            <a:avLst/>
          </a:prstGeom>
          <a:noFill/>
        </p:spPr>
        <p:txBody>
          <a:bodyPr wrap="none" rtlCol="0">
            <a:spAutoFit/>
          </a:bodyPr>
          <a:lstStyle/>
          <a:p>
            <a:r>
              <a:rPr lang="cs-CZ" sz="4000" dirty="0" smtClean="0"/>
              <a:t>1896</a:t>
            </a:r>
            <a:endParaRPr lang="cs-CZ" sz="4000" dirty="0"/>
          </a:p>
        </p:txBody>
      </p:sp>
      <p:sp>
        <p:nvSpPr>
          <p:cNvPr id="10" name="Obdélník 9"/>
          <p:cNvSpPr/>
          <p:nvPr/>
        </p:nvSpPr>
        <p:spPr>
          <a:xfrm>
            <a:off x="228320" y="235357"/>
            <a:ext cx="2045368" cy="369332"/>
          </a:xfrm>
          <a:prstGeom prst="rect">
            <a:avLst/>
          </a:prstGeom>
        </p:spPr>
        <p:txBody>
          <a:bodyPr wrap="none">
            <a:spAutoFit/>
          </a:bodyPr>
          <a:lstStyle/>
          <a:p>
            <a:r>
              <a:rPr lang="en-US" b="1" dirty="0"/>
              <a:t>Dr. Leopold Freund </a:t>
            </a:r>
            <a:endParaRPr lang="cs-CZ" b="1" dirty="0"/>
          </a:p>
        </p:txBody>
      </p:sp>
    </p:spTree>
    <p:extLst>
      <p:ext uri="{BB962C8B-B14F-4D97-AF65-F5344CB8AC3E}">
        <p14:creationId xmlns:p14="http://schemas.microsoft.com/office/powerpoint/2010/main" val="37440766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První terapeutické aplikace paprsků X</a:t>
            </a:r>
            <a:endParaRPr lang="cs-CZ" dirty="0"/>
          </a:p>
        </p:txBody>
      </p:sp>
      <p:pic>
        <p:nvPicPr>
          <p:cNvPr id="7" name="Zástupný symbol pro obsah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750903"/>
            <a:ext cx="2861859" cy="4066853"/>
          </a:xfrm>
        </p:spPr>
      </p:pic>
      <p:sp>
        <p:nvSpPr>
          <p:cNvPr id="4" name="Obdélník 3"/>
          <p:cNvSpPr/>
          <p:nvPr/>
        </p:nvSpPr>
        <p:spPr>
          <a:xfrm>
            <a:off x="3619584" y="5171425"/>
            <a:ext cx="4572000" cy="646331"/>
          </a:xfrm>
          <a:prstGeom prst="rect">
            <a:avLst/>
          </a:prstGeom>
        </p:spPr>
        <p:txBody>
          <a:bodyPr>
            <a:spAutoFit/>
          </a:bodyPr>
          <a:lstStyle/>
          <a:p>
            <a:pPr>
              <a:buFont typeface="Arial" panose="020B0604020202020204" pitchFamily="34" charset="0"/>
              <a:buChar char="•"/>
            </a:pPr>
            <a:r>
              <a:rPr lang="cs-CZ" dirty="0"/>
              <a:t>med</a:t>
            </a:r>
            <a:r>
              <a:rPr lang="cs-CZ" dirty="0" smtClean="0"/>
              <a:t>. </a:t>
            </a:r>
            <a:r>
              <a:rPr lang="cs-CZ" dirty="0" err="1" smtClean="0"/>
              <a:t>tinea</a:t>
            </a:r>
            <a:r>
              <a:rPr lang="cs-CZ" dirty="0"/>
              <a:t>, </a:t>
            </a:r>
            <a:r>
              <a:rPr lang="cs-CZ" dirty="0" err="1"/>
              <a:t>dermatofytóza</a:t>
            </a:r>
            <a:r>
              <a:rPr lang="cs-CZ" dirty="0"/>
              <a:t>, </a:t>
            </a:r>
            <a:r>
              <a:rPr lang="cs-CZ" dirty="0">
                <a:hlinkClick r:id="rId3"/>
              </a:rPr>
              <a:t>(kroužkový)</a:t>
            </a:r>
            <a:r>
              <a:rPr lang="cs-CZ" dirty="0"/>
              <a:t> </a:t>
            </a:r>
            <a:r>
              <a:rPr lang="cs-CZ" dirty="0">
                <a:hlinkClick r:id="rId4"/>
              </a:rPr>
              <a:t>lišej</a:t>
            </a:r>
            <a:r>
              <a:rPr lang="cs-CZ" dirty="0"/>
              <a:t> plísňové kožní onemocnění</a:t>
            </a:r>
          </a:p>
        </p:txBody>
      </p:sp>
      <p:sp>
        <p:nvSpPr>
          <p:cNvPr id="8" name="Obdélník 7"/>
          <p:cNvSpPr/>
          <p:nvPr/>
        </p:nvSpPr>
        <p:spPr>
          <a:xfrm>
            <a:off x="3619584" y="2962548"/>
            <a:ext cx="4572000" cy="1754326"/>
          </a:xfrm>
          <a:prstGeom prst="rect">
            <a:avLst/>
          </a:prstGeom>
        </p:spPr>
        <p:txBody>
          <a:bodyPr>
            <a:spAutoFit/>
          </a:bodyPr>
          <a:lstStyle/>
          <a:p>
            <a:r>
              <a:rPr lang="en-US" dirty="0"/>
              <a:t>A young child receiving X-ray treatment for ringworm to induce hair loss (</a:t>
            </a:r>
            <a:r>
              <a:rPr lang="en-US" dirty="0" err="1"/>
              <a:t>Sequeira</a:t>
            </a:r>
            <a:r>
              <a:rPr lang="en-US" dirty="0"/>
              <a:t>, 1911). Epilation of the infected hair was once considered an important part of any treatment for many fungal skin infections and X-rays were used to cause the hair to fall out.</a:t>
            </a:r>
            <a:endParaRPr lang="cs-CZ" dirty="0"/>
          </a:p>
        </p:txBody>
      </p:sp>
      <p:sp>
        <p:nvSpPr>
          <p:cNvPr id="3" name="Obdélník 2"/>
          <p:cNvSpPr/>
          <p:nvPr/>
        </p:nvSpPr>
        <p:spPr>
          <a:xfrm>
            <a:off x="3619584" y="1750903"/>
            <a:ext cx="4572000" cy="646331"/>
          </a:xfrm>
          <a:prstGeom prst="rect">
            <a:avLst/>
          </a:prstGeom>
        </p:spPr>
        <p:txBody>
          <a:bodyPr>
            <a:spAutoFit/>
          </a:bodyPr>
          <a:lstStyle/>
          <a:p>
            <a:r>
              <a:rPr lang="cs-CZ" dirty="0"/>
              <a:t>Též doporučoval paprsky X pro permanentní depilaci - 1000ce žen trpěly následky</a:t>
            </a:r>
            <a:endParaRPr lang="cs-CZ" dirty="0"/>
          </a:p>
        </p:txBody>
      </p:sp>
    </p:spTree>
    <p:extLst>
      <p:ext uri="{BB962C8B-B14F-4D97-AF65-F5344CB8AC3E}">
        <p14:creationId xmlns:p14="http://schemas.microsoft.com/office/powerpoint/2010/main" val="81000881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650" y="-28066"/>
            <a:ext cx="7886700" cy="1325563"/>
          </a:xfrm>
        </p:spPr>
        <p:txBody>
          <a:bodyPr/>
          <a:lstStyle/>
          <a:p>
            <a:r>
              <a:rPr lang="cs-CZ" dirty="0" smtClean="0"/>
              <a:t>Možnosti DETEKCE </a:t>
            </a:r>
            <a:r>
              <a:rPr lang="cs-CZ" dirty="0" smtClean="0"/>
              <a:t>RTG</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V případě </a:t>
            </a:r>
            <a:r>
              <a:rPr lang="cs-CZ" b="1" dirty="0" smtClean="0">
                <a:solidFill>
                  <a:srgbClr val="FF0000"/>
                </a:solidFill>
              </a:rPr>
              <a:t>skiagrafie</a:t>
            </a:r>
            <a:r>
              <a:rPr lang="cs-CZ" dirty="0" smtClean="0"/>
              <a:t> </a:t>
            </a:r>
            <a:r>
              <a:rPr lang="cs-CZ" dirty="0"/>
              <a:t>je vzniklý obraz zaznamenáván na filmový </a:t>
            </a:r>
            <a:r>
              <a:rPr lang="cs-CZ" dirty="0" smtClean="0"/>
              <a:t>materiál.</a:t>
            </a:r>
          </a:p>
          <a:p>
            <a:r>
              <a:rPr lang="cs-CZ" dirty="0" smtClean="0"/>
              <a:t>O </a:t>
            </a:r>
            <a:r>
              <a:rPr lang="cs-CZ" b="1" dirty="0">
                <a:solidFill>
                  <a:srgbClr val="FF0000"/>
                </a:solidFill>
              </a:rPr>
              <a:t>skiaskopii </a:t>
            </a:r>
            <a:r>
              <a:rPr lang="cs-CZ" b="1" dirty="0" smtClean="0">
                <a:solidFill>
                  <a:srgbClr val="FF0000"/>
                </a:solidFill>
              </a:rPr>
              <a:t>(</a:t>
            </a:r>
            <a:r>
              <a:rPr lang="cs-CZ" b="1" dirty="0" err="1" smtClean="0">
                <a:solidFill>
                  <a:srgbClr val="FF0000"/>
                </a:solidFill>
              </a:rPr>
              <a:t>fluoroskopii</a:t>
            </a:r>
            <a:r>
              <a:rPr lang="cs-CZ" b="1" dirty="0" smtClean="0">
                <a:solidFill>
                  <a:srgbClr val="FF0000"/>
                </a:solidFill>
              </a:rPr>
              <a:t>) </a:t>
            </a:r>
            <a:r>
              <a:rPr lang="cs-CZ" dirty="0" smtClean="0"/>
              <a:t>mluvíme </a:t>
            </a:r>
            <a:r>
              <a:rPr lang="cs-CZ" dirty="0" smtClean="0"/>
              <a:t>tehdy</a:t>
            </a:r>
            <a:r>
              <a:rPr lang="cs-CZ" dirty="0"/>
              <a:t>, jestliže je obraz pozorován pouze na stínítku bez trvalého uchování obrazu. </a:t>
            </a:r>
            <a:endParaRPr lang="cs-CZ" dirty="0" smtClean="0"/>
          </a:p>
          <a:p>
            <a:r>
              <a:rPr lang="cs-CZ" b="1" dirty="0" smtClean="0"/>
              <a:t>Skiaskopie umožňuje </a:t>
            </a:r>
            <a:r>
              <a:rPr lang="cs-CZ" b="1" dirty="0"/>
              <a:t>sledovat pohyby orgánů </a:t>
            </a:r>
            <a:r>
              <a:rPr lang="cs-CZ" dirty="0"/>
              <a:t>nebo použitých kontrastních látek v </a:t>
            </a:r>
            <a:r>
              <a:rPr lang="cs-CZ" dirty="0" smtClean="0"/>
              <a:t>těchto orgánech</a:t>
            </a:r>
            <a:r>
              <a:rPr lang="cs-CZ" dirty="0"/>
              <a:t>, případně jejich funkci</a:t>
            </a:r>
            <a:r>
              <a:rPr lang="cs-CZ" dirty="0" smtClean="0"/>
              <a:t>.</a:t>
            </a:r>
          </a:p>
          <a:p>
            <a:r>
              <a:rPr lang="cs-CZ" dirty="0"/>
              <a:t>V současné době </a:t>
            </a:r>
            <a:r>
              <a:rPr lang="cs-CZ" b="1" dirty="0"/>
              <a:t>u moderních digitálních </a:t>
            </a:r>
            <a:r>
              <a:rPr lang="cs-CZ" b="1" dirty="0" smtClean="0"/>
              <a:t>přístrojů </a:t>
            </a:r>
            <a:r>
              <a:rPr lang="cs-CZ" b="1" dirty="0"/>
              <a:t>se rozdíl mezi skiagrafií a skiaskopií do značné míry stírá</a:t>
            </a:r>
            <a:r>
              <a:rPr lang="cs-CZ" dirty="0"/>
              <a:t>, v počítačovém systému </a:t>
            </a:r>
            <a:r>
              <a:rPr lang="cs-CZ" dirty="0" smtClean="0"/>
              <a:t>lze volit</a:t>
            </a:r>
            <a:r>
              <a:rPr lang="cs-CZ" dirty="0"/>
              <a:t>, zda záznam digitálního obrazu bude statický či dynamický</a:t>
            </a:r>
            <a:r>
              <a:rPr lang="cs-CZ" dirty="0" smtClean="0"/>
              <a:t>.</a:t>
            </a:r>
          </a:p>
          <a:p>
            <a:endParaRPr lang="cs-CZ" dirty="0"/>
          </a:p>
        </p:txBody>
      </p:sp>
    </p:spTree>
    <p:extLst>
      <p:ext uri="{BB962C8B-B14F-4D97-AF65-F5344CB8AC3E}">
        <p14:creationId xmlns:p14="http://schemas.microsoft.com/office/powerpoint/2010/main" val="11436500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Skiaskopie (</a:t>
            </a:r>
            <a:r>
              <a:rPr lang="cs-CZ" b="1" dirty="0" err="1" smtClean="0"/>
              <a:t>fluoroskopie</a:t>
            </a:r>
            <a:r>
              <a:rPr lang="cs-CZ" b="1" dirty="0" smtClean="0"/>
              <a:t>)</a:t>
            </a:r>
            <a:r>
              <a:rPr lang="cs-CZ" b="1" dirty="0"/>
              <a:t/>
            </a:r>
            <a:br>
              <a:rPr lang="cs-CZ" b="1" dirty="0"/>
            </a:br>
            <a:endParaRPr lang="cs-CZ" dirty="0"/>
          </a:p>
        </p:txBody>
      </p:sp>
      <p:sp>
        <p:nvSpPr>
          <p:cNvPr id="3" name="Zástupný symbol pro obsah 2"/>
          <p:cNvSpPr>
            <a:spLocks noGrp="1"/>
          </p:cNvSpPr>
          <p:nvPr>
            <p:ph idx="1"/>
          </p:nvPr>
        </p:nvSpPr>
        <p:spPr>
          <a:xfrm>
            <a:off x="628650" y="1266825"/>
            <a:ext cx="7886700" cy="4910138"/>
          </a:xfrm>
        </p:spPr>
        <p:txBody>
          <a:bodyPr>
            <a:normAutofit fontScale="70000" lnSpcReduction="20000"/>
          </a:bodyPr>
          <a:lstStyle/>
          <a:p>
            <a:pPr>
              <a:lnSpc>
                <a:spcPct val="140000"/>
              </a:lnSpc>
              <a:spcBef>
                <a:spcPts val="0"/>
              </a:spcBef>
            </a:pPr>
            <a:r>
              <a:rPr lang="cs-CZ" dirty="0"/>
              <a:t>Jako skiaskopie</a:t>
            </a:r>
            <a:r>
              <a:rPr lang="cs-CZ" b="1" dirty="0"/>
              <a:t> </a:t>
            </a:r>
            <a:r>
              <a:rPr lang="cs-CZ" dirty="0"/>
              <a:t>či </a:t>
            </a:r>
            <a:r>
              <a:rPr lang="cs-CZ" dirty="0" err="1"/>
              <a:t>fluoroskopie</a:t>
            </a:r>
            <a:r>
              <a:rPr lang="cs-CZ" dirty="0"/>
              <a:t> se označuje přímé vizuální pozorování obrazu prošlého RTG záření, původně přímo na fluorescenčním stínítku („štítu“). Přímá skiaskopie patřící dříve k běžnému vyšetření je vzhledem </a:t>
            </a:r>
            <a:r>
              <a:rPr lang="cs-CZ" b="1" dirty="0">
                <a:solidFill>
                  <a:srgbClr val="FF0000"/>
                </a:solidFill>
              </a:rPr>
              <a:t>k vysoké radiační zátěži vyšetřujícího rentgenologa (též pacienta) </a:t>
            </a:r>
            <a:r>
              <a:rPr lang="cs-CZ" dirty="0"/>
              <a:t>využívána v současné době velmi sporadicky.</a:t>
            </a:r>
          </a:p>
          <a:p>
            <a:pPr>
              <a:lnSpc>
                <a:spcPct val="140000"/>
              </a:lnSpc>
              <a:spcBef>
                <a:spcPts val="1200"/>
              </a:spcBef>
            </a:pPr>
            <a:r>
              <a:rPr lang="cs-CZ" dirty="0"/>
              <a:t>Nepřímou skiaskopii umožňuje zesilovač obrazu s elektronickým snímáním obrazu, nověji přímým elektronickým, digitálním snímáním obrazu. Tato nepřímá skiaskopie je výhodná k vyšetřování dynamických dějů (koronární arteriografie, </a:t>
            </a:r>
            <a:r>
              <a:rPr lang="cs-CZ" dirty="0" err="1"/>
              <a:t>transhepatální</a:t>
            </a:r>
            <a:r>
              <a:rPr lang="cs-CZ" dirty="0"/>
              <a:t> cholangiografie...), dále při intervenčních výkonech, kde je nutná vizuální kontrola a navigace při zavádění různých sond a katétrů, implantaci kardiostimulátorů, koronární angioplastice, zavádění stentů...</a:t>
            </a:r>
          </a:p>
          <a:p>
            <a:pPr>
              <a:lnSpc>
                <a:spcPct val="140000"/>
              </a:lnSpc>
              <a:spcBef>
                <a:spcPts val="0"/>
              </a:spcBef>
            </a:pPr>
            <a:endParaRPr lang="cs-CZ" dirty="0"/>
          </a:p>
        </p:txBody>
      </p:sp>
    </p:spTree>
    <p:extLst>
      <p:ext uri="{BB962C8B-B14F-4D97-AF65-F5344CB8AC3E}">
        <p14:creationId xmlns:p14="http://schemas.microsoft.com/office/powerpoint/2010/main" val="32194406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85" y="0"/>
            <a:ext cx="4874830" cy="6858000"/>
          </a:xfrm>
          <a:prstGeom prst="rect">
            <a:avLst/>
          </a:prstGeom>
        </p:spPr>
      </p:pic>
      <p:sp>
        <p:nvSpPr>
          <p:cNvPr id="3" name="Obdélník 2"/>
          <p:cNvSpPr/>
          <p:nvPr/>
        </p:nvSpPr>
        <p:spPr>
          <a:xfrm>
            <a:off x="5475890" y="1696516"/>
            <a:ext cx="2991835" cy="2246769"/>
          </a:xfrm>
          <a:prstGeom prst="rect">
            <a:avLst/>
          </a:prstGeom>
        </p:spPr>
        <p:txBody>
          <a:bodyPr wrap="square">
            <a:spAutoFit/>
          </a:bodyPr>
          <a:lstStyle/>
          <a:p>
            <a:r>
              <a:rPr lang="en-US" sz="2800" dirty="0" smtClean="0"/>
              <a:t>Surgical operation during </a:t>
            </a:r>
            <a:r>
              <a:rPr lang="en-US" sz="2800" dirty="0" smtClean="0">
                <a:hlinkClick r:id="rId3" tooltip="World War I"/>
              </a:rPr>
              <a:t>World War I</a:t>
            </a:r>
            <a:r>
              <a:rPr lang="en-US" sz="2800" dirty="0" smtClean="0"/>
              <a:t> using a fluoroscope to find embedded bullets </a:t>
            </a:r>
            <a:endParaRPr lang="cs-CZ" sz="2800" dirty="0"/>
          </a:p>
        </p:txBody>
      </p:sp>
    </p:spTree>
    <p:extLst>
      <p:ext uri="{BB962C8B-B14F-4D97-AF65-F5344CB8AC3E}">
        <p14:creationId xmlns:p14="http://schemas.microsoft.com/office/powerpoint/2010/main" val="2646279621"/>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11182</TotalTime>
  <Words>6650</Words>
  <Application>Microsoft Office PowerPoint</Application>
  <PresentationFormat>Předvádění na obrazovce (4:3)</PresentationFormat>
  <Paragraphs>454</Paragraphs>
  <Slides>129</Slides>
  <Notes>0</Notes>
  <HiddenSlides>0</HiddenSlides>
  <MMClips>2</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129</vt:i4>
      </vt:variant>
    </vt:vector>
  </HeadingPairs>
  <TitlesOfParts>
    <vt:vector size="135" baseType="lpstr">
      <vt:lpstr>Arial</vt:lpstr>
      <vt:lpstr>Calibri</vt:lpstr>
      <vt:lpstr>Calibri Light</vt:lpstr>
      <vt:lpstr>Symbol</vt:lpstr>
      <vt:lpstr>Wingdings</vt:lpstr>
      <vt:lpstr>Motiv Office</vt:lpstr>
      <vt:lpstr>Prezentace aplikace PowerPoint</vt:lpstr>
      <vt:lpstr>Radiační biofyzika ~ radiobiologie </vt:lpstr>
      <vt:lpstr>Nové výzvy + nové metody = RENESANCE</vt:lpstr>
      <vt:lpstr>Etapy a cíle radiační biofyziky/RB</vt:lpstr>
      <vt:lpstr>Prezentace aplikace PowerPoint</vt:lpstr>
      <vt:lpstr>Prezentace aplikace PowerPoint</vt:lpstr>
      <vt:lpstr>Orientační sylabus – část 1</vt:lpstr>
      <vt:lpstr>Orientační sylabus – část 2</vt:lpstr>
      <vt:lpstr>Prezentace aplikace PowerPoint</vt:lpstr>
      <vt:lpstr>Duální povaha ZÁŘENÍ</vt:lpstr>
      <vt:lpstr>Světlo jako vlnění  </vt:lpstr>
      <vt:lpstr>Prezentace aplikace PowerPoint</vt:lpstr>
      <vt:lpstr>Druhy elektromagnetického záření</vt:lpstr>
      <vt:lpstr>IONIZUJÍCÍ ZÁŘENÍ</vt:lpstr>
      <vt:lpstr>Prezentace aplikace PowerPoint</vt:lpstr>
      <vt:lpstr>Prezentace aplikace PowerPoint</vt:lpstr>
      <vt:lpstr>Co předcházelo objevu paprsků X</vt:lpstr>
      <vt:lpstr>Vznik katodového zářené (e-/sklo)</vt:lpstr>
      <vt:lpstr>Objev ionizujícího záření</vt:lpstr>
      <vt:lpstr>Cherchez la femme</vt:lpstr>
      <vt:lpstr>Prezentace aplikace PowerPoint</vt:lpstr>
      <vt:lpstr>I Have Seen My Death’ aneb Mrs. Roentgen podruhé</vt:lpstr>
      <vt:lpstr>Prezentace aplikace PowerPoint</vt:lpstr>
      <vt:lpstr>Historicky první rentgenový snímek</vt:lpstr>
      <vt:lpstr>X-Rays: Objev ionizujícího záření</vt:lpstr>
      <vt:lpstr>Zasedání společnosti lékařů a přírodovědců  RENTGENOVY paprsky</vt:lpstr>
      <vt:lpstr>Prezentace aplikace PowerPoint</vt:lpstr>
      <vt:lpstr>RDG včera a dnes</vt:lpstr>
      <vt:lpstr>Roentgen obdržel za objev parsků X (RTG) v roce 1901 vůbec první Nobelovu cenu za fyziku</vt:lpstr>
      <vt:lpstr>Prezentace aplikace PowerPoint</vt:lpstr>
      <vt:lpstr>Prezentace aplikace PowerPoint</vt:lpstr>
      <vt:lpstr>Prezentace aplikace PowerPoint</vt:lpstr>
      <vt:lpstr>Wilhelm Roentgen - zajímavosti  </vt:lpstr>
      <vt:lpstr>Röntgenův názor na badatelskou práci:</vt:lpstr>
      <vt:lpstr>Vznik RTG záření, RENTGENKA</vt:lpstr>
      <vt:lpstr>Vznik RTG záření, RENTGENKA</vt:lpstr>
      <vt:lpstr>Rentgenka</vt:lpstr>
      <vt:lpstr>Brzdné RTG záření</vt:lpstr>
      <vt:lpstr>Prezentace aplikace PowerPoint</vt:lpstr>
      <vt:lpstr>Charakteristické RTG záření</vt:lpstr>
      <vt:lpstr>Prezentace aplikace PowerPoint</vt:lpstr>
      <vt:lpstr>Konstrukce rentgenky</vt:lpstr>
      <vt:lpstr>Prezentace aplikace PowerPoint</vt:lpstr>
      <vt:lpstr>Konstrukce rentgenky</vt:lpstr>
      <vt:lpstr>Konstrukce rentgenky</vt:lpstr>
      <vt:lpstr>Konstrukce rentgenky</vt:lpstr>
      <vt:lpstr>Konstrukce rentgenky</vt:lpstr>
      <vt:lpstr>Prezentace aplikace PowerPoint</vt:lpstr>
      <vt:lpstr>Prezentace aplikace PowerPoint</vt:lpstr>
      <vt:lpstr>Prezentace aplikace PowerPoint</vt:lpstr>
      <vt:lpstr>Prezentace aplikace PowerPoint</vt:lpstr>
      <vt:lpstr>REGULACE PRODUKCE RTG NA RENTGENCE</vt:lpstr>
      <vt:lpstr>Elektrické napájení rentgenky a regulace produkce RTG záření</vt:lpstr>
      <vt:lpstr>Anodové napětí </vt:lpstr>
      <vt:lpstr>Prezentace aplikace PowerPoint</vt:lpstr>
      <vt:lpstr>Elektrické napájení rentgenky           a regulace produkce RTG záření</vt:lpstr>
      <vt:lpstr>Prezentace aplikace PowerPoint</vt:lpstr>
      <vt:lpstr>Prezentace aplikace PowerPoint</vt:lpstr>
      <vt:lpstr>HELL EFECT</vt:lpstr>
      <vt:lpstr>Prezentace aplikace PowerPoint</vt:lpstr>
      <vt:lpstr>Prezentace aplikace PowerPoint</vt:lpstr>
      <vt:lpstr>Prezentace aplikace PowerPoint</vt:lpstr>
      <vt:lpstr>Efekt velikosti ohniska rentgenky</vt:lpstr>
      <vt:lpstr>Efekt velikosti ohniska rentgenky</vt:lpstr>
      <vt:lpstr>Prezentace aplikace PowerPoint</vt:lpstr>
      <vt:lpstr>Prezentace aplikace PowerPoint</vt:lpstr>
      <vt:lpstr>Vlastnosti RTG záření (paprsky X)</vt:lpstr>
      <vt:lpstr>Prezentace aplikace PowerPoint</vt:lpstr>
      <vt:lpstr>Měkké a tvrdé RTG záření</vt:lpstr>
      <vt:lpstr>Prezentace aplikace PowerPoint</vt:lpstr>
      <vt:lpstr>Tvrdé záření RTG vs. záření gama</vt:lpstr>
      <vt:lpstr>Typy rentgenového záření </vt:lpstr>
      <vt:lpstr>BRZDNÉ RTG záření</vt:lpstr>
      <vt:lpstr>Typy rentgenového záření </vt:lpstr>
      <vt:lpstr>SPEKTRUM RTG záření</vt:lpstr>
      <vt:lpstr>Prezentace aplikace PowerPoint</vt:lpstr>
      <vt:lpstr>Prezentace aplikace PowerPoint</vt:lpstr>
      <vt:lpstr>SPEKTRUM RTG záření</vt:lpstr>
      <vt:lpstr>SPEKTRUM RTG záření</vt:lpstr>
      <vt:lpstr>Brzdné záření - spektrum</vt:lpstr>
      <vt:lpstr>Prezentace aplikace PowerPoint</vt:lpstr>
      <vt:lpstr>CHARAKTERISTICKÉ RTG záření</vt:lpstr>
      <vt:lpstr>Prezentace aplikace PowerPoint</vt:lpstr>
      <vt:lpstr>Prezentace aplikace PowerPoint</vt:lpstr>
      <vt:lpstr>Characteristic RTG, Spectrum</vt:lpstr>
      <vt:lpstr>Characteristic RTG, Spectrum</vt:lpstr>
      <vt:lpstr>Prezentace aplikace PowerPoint</vt:lpstr>
      <vt:lpstr>Prezentace aplikace PowerPoint</vt:lpstr>
      <vt:lpstr>Naming convention for Characteristic X-ray lines is the Siegbahn notation.</vt:lpstr>
      <vt:lpstr>INTERAKCE RTG záření s hmotou</vt:lpstr>
      <vt:lpstr>INTERAKCE RTG záření s hmotou</vt:lpstr>
      <vt:lpstr>Prezentace aplikace PowerPoint</vt:lpstr>
      <vt:lpstr>První použití RTG v medicíně</vt:lpstr>
      <vt:lpstr>První (radio)terapeutické využití</vt:lpstr>
      <vt:lpstr>Prezentace aplikace PowerPoint</vt:lpstr>
      <vt:lpstr>První terapeutické aplikace paprsků X</vt:lpstr>
      <vt:lpstr>Možnosti DETEKCE RTG</vt:lpstr>
      <vt:lpstr>Skiaskopie (fluoroskopie)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Funkční vyšetření</vt:lpstr>
      <vt:lpstr>Prezentace aplikace PowerPoint</vt:lpstr>
      <vt:lpstr>Skiagrafie </vt:lpstr>
      <vt:lpstr>Prezentace aplikace PowerPoint</vt:lpstr>
      <vt:lpstr>Od 30. let se již rentgenologové začínali chránit od škodlivého záření nošením obleků.</vt:lpstr>
      <vt:lpstr>MIMOMEDICÍNSKÁ APLIKACE</vt:lpstr>
      <vt:lpstr>X-rays in biology</vt:lpstr>
      <vt:lpstr>Prezentace aplikace PowerPoint</vt:lpstr>
      <vt:lpstr>Prezentace aplikace PowerPoint</vt:lpstr>
      <vt:lpstr>Prezentace aplikace PowerPoint</vt:lpstr>
      <vt:lpstr>ANALYTICKÁ CHEMIE –                    X ray spectroscopy</vt:lpstr>
      <vt:lpstr>Prezentace aplikace PowerPoint</vt:lpstr>
      <vt:lpstr>Prezentace aplikace PowerPoint</vt:lpstr>
      <vt:lpstr>Zkoušení obuvi (i dětské) pomocí RTG</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JAMES BOND X-RAY GLASSES</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Účinky různých druhů ionizujícího záření na buňku a možnosti jejich cílené modifikace.</dc:title>
  <dc:creator>Martin Falk</dc:creator>
  <cp:lastModifiedBy>Martin Falk</cp:lastModifiedBy>
  <cp:revision>754</cp:revision>
  <dcterms:created xsi:type="dcterms:W3CDTF">2016-05-05T08:03:31Z</dcterms:created>
  <dcterms:modified xsi:type="dcterms:W3CDTF">2020-02-18T10:52:43Z</dcterms:modified>
</cp:coreProperties>
</file>