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1" r:id="rId3"/>
    <p:sldId id="262" r:id="rId4"/>
    <p:sldId id="263" r:id="rId5"/>
    <p:sldId id="266" r:id="rId6"/>
    <p:sldId id="267" r:id="rId7"/>
    <p:sldId id="264" r:id="rId8"/>
    <p:sldId id="270" r:id="rId9"/>
    <p:sldId id="260" r:id="rId10"/>
    <p:sldId id="265" r:id="rId11"/>
    <p:sldId id="268" r:id="rId12"/>
    <p:sldId id="269" r:id="rId13"/>
    <p:sldId id="259" r:id="rId14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115"/>
    <p:restoredTop sz="94669"/>
  </p:normalViewPr>
  <p:slideViewPr>
    <p:cSldViewPr snapToGrid="0" snapToObjects="1">
      <p:cViewPr varScale="1">
        <p:scale>
          <a:sx n="82" d="100"/>
          <a:sy n="82" d="100"/>
        </p:scale>
        <p:origin x="192" y="2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630B9D-1D52-8A48-A602-C14830985D1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CB361EB-2A7D-3549-9C7D-1B1E184E68E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6FB9DA-D0F6-D543-B34D-408288A7DB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66356-C965-2244-AA84-AC25DA98C4C0}" type="datetimeFigureOut">
              <a:rPr lang="en-GB" smtClean="0"/>
              <a:t>25/05/2020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63123B-38F1-CA43-B7FA-E07FA1F9D3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6C776C-1885-6B42-87A8-EE992669D5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03155-6817-894F-B319-AFF93874B8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36178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CE568D-E174-4643-8CAA-1058A02595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0AAB115-F09C-4C4E-8A06-2E1DB406882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74AA9C-5CC6-5944-AB3B-4E691A9882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66356-C965-2244-AA84-AC25DA98C4C0}" type="datetimeFigureOut">
              <a:rPr lang="en-GB" smtClean="0"/>
              <a:t>25/05/2020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0BA55B-F119-2943-ADFF-143D43A2BA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59E762-110E-A84D-A65C-E58585D77E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03155-6817-894F-B319-AFF93874B8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00451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912D700-111A-074F-8D86-F66B03E623E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013C1CA-AD28-A94B-9F9B-7F91230E6E0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026A7F-FD9A-7E4D-9300-9DFC86BE2A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66356-C965-2244-AA84-AC25DA98C4C0}" type="datetimeFigureOut">
              <a:rPr lang="en-GB" smtClean="0"/>
              <a:t>25/05/2020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61A322-65F5-C042-AD91-51E8ACF676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AED304-2001-5F4B-A43C-C4C336AFA3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03155-6817-894F-B319-AFF93874B8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68332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2F2C02-ABAB-4146-AF87-C5DADF21A1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2A9776-E9A4-F149-BDBB-050EDB9107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8E05FC-35C5-474B-9043-C12778A732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66356-C965-2244-AA84-AC25DA98C4C0}" type="datetimeFigureOut">
              <a:rPr lang="en-GB" smtClean="0"/>
              <a:t>25/05/2020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187EE1-1377-3E43-8351-EC69D16C2E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E895F7-D21E-0C49-AE90-76C778DA60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03155-6817-894F-B319-AFF93874B8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10469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D9B70B-9215-2F43-A284-910DF49E50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67068C-6A5A-904A-86B7-78A41D7539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C9687D-BCEC-4344-9D4A-C224620869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66356-C965-2244-AA84-AC25DA98C4C0}" type="datetimeFigureOut">
              <a:rPr lang="en-GB" smtClean="0"/>
              <a:t>25/05/2020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36AF54-C2DB-AF43-B611-BAFF9A7013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7B9A99-862E-674E-8E50-49F1AE8717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03155-6817-894F-B319-AFF93874B8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66153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E96E13-F8B4-954F-8A01-32A128AC72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DF596F-2548-3244-AD78-A2E881A3281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91FF824-9628-9B47-A37F-3DDAE699642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D11D034-B92C-F142-9137-05FA1D2796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66356-C965-2244-AA84-AC25DA98C4C0}" type="datetimeFigureOut">
              <a:rPr lang="en-GB" smtClean="0"/>
              <a:t>25/05/2020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0DDDF4-3EFE-E14A-9167-49AFD3AAA0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C6CC15-A7F1-5C43-9DCD-BFEDB606A2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03155-6817-894F-B319-AFF93874B8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80666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25EF3C-FFB3-CB43-ADE8-553023D929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473638E-139D-DD42-B2AB-289C00FD47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3D6384A-046D-D948-8F28-371537BEA8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F518F3D-4CCB-C344-A2C3-A0D2E5F86B0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255D53C-147A-1F40-836A-FD9DF05F858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113DE20-F5FC-7F46-A91D-17834EBF8B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66356-C965-2244-AA84-AC25DA98C4C0}" type="datetimeFigureOut">
              <a:rPr lang="en-GB" smtClean="0"/>
              <a:t>25/05/2020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3652917-14D6-FE4A-BA63-4D4415145F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FA536D4-24C1-4746-88F6-FF802CEB1F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03155-6817-894F-B319-AFF93874B8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21319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DD0A42-072A-7444-A45A-DC9E776D21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9C83BFF-661C-6249-B664-F6D7A3C6F6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66356-C965-2244-AA84-AC25DA98C4C0}" type="datetimeFigureOut">
              <a:rPr lang="en-GB" smtClean="0"/>
              <a:t>25/05/2020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2A3C8F6-1AF9-C74A-92ED-E87A8FF392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42DC9BC-5A91-5846-BB8A-18F7B7D736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03155-6817-894F-B319-AFF93874B8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65811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C5C7535-18C0-9D48-97AD-D2A798AC16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66356-C965-2244-AA84-AC25DA98C4C0}" type="datetimeFigureOut">
              <a:rPr lang="en-GB" smtClean="0"/>
              <a:t>25/05/2020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E0288D4-85AA-7D4B-B336-E58ED51511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4C4C37D-9A99-6B4E-BB34-A8B147E31D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03155-6817-894F-B319-AFF93874B8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88797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64D953-E232-774E-91C3-22A88E151B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FA8252-E078-2E4D-96F8-E9E38058F6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F32BB07-DE6C-F74C-AE43-F22C48F703A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0F1CD69-B793-604D-9096-100BF4BD35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66356-C965-2244-AA84-AC25DA98C4C0}" type="datetimeFigureOut">
              <a:rPr lang="en-GB" smtClean="0"/>
              <a:t>25/05/2020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EB39FD4-E7A1-B946-A9E2-9971F36733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7B46CD3-675D-E54D-97A6-433C88E753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03155-6817-894F-B319-AFF93874B8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4480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1DD2BF-CA41-D04A-8B5F-685C7C3FBA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C18D2EB-D534-0344-A65D-1C17F7F91D0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DEC318E-7D42-A845-B3E6-AC3098A4D34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98A95F0-BFF2-D04A-83E8-EA59638E52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66356-C965-2244-AA84-AC25DA98C4C0}" type="datetimeFigureOut">
              <a:rPr lang="en-GB" smtClean="0"/>
              <a:t>25/05/2020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3716616-2F36-194E-8CC0-A6609C710C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EF78F01-2F4F-8E42-BD44-E2FC28280D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03155-6817-894F-B319-AFF93874B8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57905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23F8D51-3B5B-9F43-BB93-2CD8E4BBA4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6D0B2D-4B06-AC47-8992-0BD6EBB9A7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EF16FE-5945-084E-B704-1DD20610941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E66356-C965-2244-AA84-AC25DA98C4C0}" type="datetimeFigureOut">
              <a:rPr lang="en-GB" smtClean="0"/>
              <a:t>25/05/2020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B5DE53-574D-6A4F-A941-56940821AF2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31671A-4EB4-764E-A31A-66C7BBC0E4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B03155-6817-894F-B319-AFF93874B8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25415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hQxKYSUdiD8" TargetMode="External"/><Relationship Id="rId2" Type="http://schemas.openxmlformats.org/officeDocument/2006/relationships/hyperlink" Target="https://www.cgl.ucsf.edu/chimera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youtube.com/watch?v=oThN3LG8LQU" TargetMode="External"/><Relationship Id="rId5" Type="http://schemas.openxmlformats.org/officeDocument/2006/relationships/hyperlink" Target="https://www.youtube.com/watch?v=HRPVmRD5e1U" TargetMode="External"/><Relationship Id="rId4" Type="http://schemas.openxmlformats.org/officeDocument/2006/relationships/hyperlink" Target="https://www.youtube.com/watch?v=eLxhKc7Ljjk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1CBD93B7-C95A-CF42-85E4-4F693F5D232C}"/>
              </a:ext>
            </a:extLst>
          </p:cNvPr>
          <p:cNvSpPr/>
          <p:nvPr/>
        </p:nvSpPr>
        <p:spPr>
          <a:xfrm>
            <a:off x="704676" y="2020217"/>
            <a:ext cx="1003736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600" b="1" dirty="0"/>
              <a:t>	FA602 Biophysical aspects of structural biology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4E02114-9827-F146-B0F4-98605C0B4218}"/>
              </a:ext>
            </a:extLst>
          </p:cNvPr>
          <p:cNvSpPr txBox="1"/>
          <p:nvPr/>
        </p:nvSpPr>
        <p:spPr>
          <a:xfrm>
            <a:off x="471949" y="6032091"/>
            <a:ext cx="55685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Spring 2020, L. </a:t>
            </a:r>
            <a:r>
              <a:rPr lang="en-GB" dirty="0" err="1"/>
              <a:t>Trantirek</a:t>
            </a:r>
            <a:r>
              <a:rPr lang="en-GB" dirty="0"/>
              <a:t> (</a:t>
            </a:r>
            <a:r>
              <a:rPr lang="en-GB" dirty="0" err="1"/>
              <a:t>lukas.trantirek@ceitec.muni.cz</a:t>
            </a:r>
            <a:r>
              <a:rPr lang="en-GB" dirty="0"/>
              <a:t>)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1F378B1-2BD1-9046-9687-622C45B5F46D}"/>
              </a:ext>
            </a:extLst>
          </p:cNvPr>
          <p:cNvSpPr txBox="1"/>
          <p:nvPr/>
        </p:nvSpPr>
        <p:spPr>
          <a:xfrm>
            <a:off x="3256237" y="3259394"/>
            <a:ext cx="53371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Adapted for on-line course = essential knowledge/skills</a:t>
            </a:r>
          </a:p>
        </p:txBody>
      </p:sp>
    </p:spTree>
    <p:extLst>
      <p:ext uri="{BB962C8B-B14F-4D97-AF65-F5344CB8AC3E}">
        <p14:creationId xmlns:p14="http://schemas.microsoft.com/office/powerpoint/2010/main" val="3177862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67D8459A-AF22-904D-A638-F6DC0BF7F7EA}"/>
              </a:ext>
            </a:extLst>
          </p:cNvPr>
          <p:cNvSpPr txBox="1"/>
          <p:nvPr/>
        </p:nvSpPr>
        <p:spPr>
          <a:xfrm>
            <a:off x="208848" y="325464"/>
            <a:ext cx="1198315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b="1" dirty="0">
                <a:solidFill>
                  <a:srgbClr val="FF0000"/>
                </a:solidFill>
              </a:rPr>
              <a:t>PDB format </a:t>
            </a:r>
            <a:r>
              <a:rPr lang="en-GB" sz="3200" b="1" dirty="0"/>
              <a:t>– plain text format = you can display it in any text editor</a:t>
            </a:r>
          </a:p>
          <a:p>
            <a:pPr algn="ctr"/>
            <a:r>
              <a:rPr lang="en-GB" sz="2400" b="1" dirty="0">
                <a:solidFill>
                  <a:schemeClr val="accent1"/>
                </a:solidFill>
              </a:rPr>
              <a:t>However, only as a text. To visualize 3D structure you need specialized software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80B8F09-8BA2-2847-8349-AFED3525532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57823" y="2026831"/>
            <a:ext cx="10093921" cy="305661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642592CF-C242-AA45-95F4-5B8115CACD7D}"/>
              </a:ext>
            </a:extLst>
          </p:cNvPr>
          <p:cNvSpPr txBox="1"/>
          <p:nvPr/>
        </p:nvSpPr>
        <p:spPr>
          <a:xfrm>
            <a:off x="5625884" y="5166139"/>
            <a:ext cx="3497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/>
              <a:t>x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9BC1CDE-333E-FA44-A0D8-0FDBC94BC6B8}"/>
              </a:ext>
            </a:extLst>
          </p:cNvPr>
          <p:cNvSpPr txBox="1"/>
          <p:nvPr/>
        </p:nvSpPr>
        <p:spPr>
          <a:xfrm>
            <a:off x="6646189" y="5166139"/>
            <a:ext cx="3545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/>
              <a:t>y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0F2761C-395C-A445-B397-F13B7B1EB615}"/>
              </a:ext>
            </a:extLst>
          </p:cNvPr>
          <p:cNvSpPr txBox="1"/>
          <p:nvPr/>
        </p:nvSpPr>
        <p:spPr>
          <a:xfrm>
            <a:off x="7671302" y="5166139"/>
            <a:ext cx="32733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/>
              <a:t>z</a:t>
            </a:r>
          </a:p>
        </p:txBody>
      </p:sp>
      <p:sp>
        <p:nvSpPr>
          <p:cNvPr id="11" name="Left Brace 10">
            <a:extLst>
              <a:ext uri="{FF2B5EF4-FFF2-40B4-BE49-F238E27FC236}">
                <a16:creationId xmlns:a16="http://schemas.microsoft.com/office/drawing/2014/main" id="{5FC167D1-3F2A-4740-B55B-6CFCE5F2C254}"/>
              </a:ext>
            </a:extLst>
          </p:cNvPr>
          <p:cNvSpPr/>
          <p:nvPr/>
        </p:nvSpPr>
        <p:spPr>
          <a:xfrm rot="16200000">
            <a:off x="6602514" y="5170398"/>
            <a:ext cx="441934" cy="1479855"/>
          </a:xfrm>
          <a:prstGeom prst="leftBrac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A57C981-12CE-934D-82CA-9263B85BC7B1}"/>
              </a:ext>
            </a:extLst>
          </p:cNvPr>
          <p:cNvSpPr txBox="1"/>
          <p:nvPr/>
        </p:nvSpPr>
        <p:spPr>
          <a:xfrm>
            <a:off x="5427717" y="6282746"/>
            <a:ext cx="26768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Cartesian coordinates in </a:t>
            </a:r>
            <a:r>
              <a:rPr lang="en-GB" b="1" dirty="0" err="1">
                <a:solidFill>
                  <a:srgbClr val="FF0000"/>
                </a:solidFill>
              </a:rPr>
              <a:t>Å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13" name="Left Brace 12">
            <a:extLst>
              <a:ext uri="{FF2B5EF4-FFF2-40B4-BE49-F238E27FC236}">
                <a16:creationId xmlns:a16="http://schemas.microsoft.com/office/drawing/2014/main" id="{FD9A6F9C-4BE8-704A-9334-BD581F667DDF}"/>
              </a:ext>
            </a:extLst>
          </p:cNvPr>
          <p:cNvSpPr/>
          <p:nvPr/>
        </p:nvSpPr>
        <p:spPr>
          <a:xfrm rot="16200000">
            <a:off x="8830627" y="5170399"/>
            <a:ext cx="441934" cy="1479855"/>
          </a:xfrm>
          <a:prstGeom prst="lef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5A68DC4-FFB3-0846-B27E-98BC752FFE3B}"/>
              </a:ext>
            </a:extLst>
          </p:cNvPr>
          <p:cNvSpPr txBox="1"/>
          <p:nvPr/>
        </p:nvSpPr>
        <p:spPr>
          <a:xfrm>
            <a:off x="8532523" y="6064304"/>
            <a:ext cx="125899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000" b="1" dirty="0"/>
              <a:t>Extra info </a:t>
            </a:r>
          </a:p>
          <a:p>
            <a:r>
              <a:rPr lang="en-GB" sz="1600" b="1" dirty="0"/>
              <a:t>(optional)</a:t>
            </a:r>
          </a:p>
        </p:txBody>
      </p:sp>
      <p:sp>
        <p:nvSpPr>
          <p:cNvPr id="15" name="Left Brace 14">
            <a:extLst>
              <a:ext uri="{FF2B5EF4-FFF2-40B4-BE49-F238E27FC236}">
                <a16:creationId xmlns:a16="http://schemas.microsoft.com/office/drawing/2014/main" id="{5A1C0F8E-A67B-5E45-9458-33F3CE5AC63B}"/>
              </a:ext>
            </a:extLst>
          </p:cNvPr>
          <p:cNvSpPr/>
          <p:nvPr/>
        </p:nvSpPr>
        <p:spPr>
          <a:xfrm rot="16200000">
            <a:off x="10782766" y="5446371"/>
            <a:ext cx="441934" cy="927908"/>
          </a:xfrm>
          <a:prstGeom prst="lef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7832CAD-9137-DF4B-A519-CAF582B04258}"/>
              </a:ext>
            </a:extLst>
          </p:cNvPr>
          <p:cNvSpPr txBox="1"/>
          <p:nvPr/>
        </p:nvSpPr>
        <p:spPr>
          <a:xfrm>
            <a:off x="10539779" y="6064304"/>
            <a:ext cx="12995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000" b="1" dirty="0"/>
              <a:t>Atom type</a:t>
            </a:r>
          </a:p>
          <a:p>
            <a:r>
              <a:rPr lang="en-GB" sz="1600" b="1" dirty="0"/>
              <a:t>(optional)</a:t>
            </a: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F360B1DB-37AE-B34C-8644-6743AEB9BA39}"/>
              </a:ext>
            </a:extLst>
          </p:cNvPr>
          <p:cNvCxnSpPr/>
          <p:nvPr/>
        </p:nvCxnSpPr>
        <p:spPr>
          <a:xfrm flipH="1">
            <a:off x="1487837" y="5104581"/>
            <a:ext cx="1069383" cy="965154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5267FA9C-2314-6340-84F5-3B94B2B723EC}"/>
              </a:ext>
            </a:extLst>
          </p:cNvPr>
          <p:cNvSpPr txBox="1"/>
          <p:nvPr/>
        </p:nvSpPr>
        <p:spPr>
          <a:xfrm>
            <a:off x="562890" y="6098080"/>
            <a:ext cx="20896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Atom order number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DB0EE828-0800-5645-A76B-147852022F4F}"/>
              </a:ext>
            </a:extLst>
          </p:cNvPr>
          <p:cNvSpPr txBox="1"/>
          <p:nvPr/>
        </p:nvSpPr>
        <p:spPr>
          <a:xfrm>
            <a:off x="2309212" y="5474024"/>
            <a:ext cx="350858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Atom type accounting for topology</a:t>
            </a:r>
          </a:p>
          <a:p>
            <a:r>
              <a:rPr lang="en-GB" b="1" dirty="0">
                <a:solidFill>
                  <a:srgbClr val="FF0000"/>
                </a:solidFill>
              </a:rPr>
              <a:t>(hybridization)</a:t>
            </a: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E05FC699-C1BD-C04A-A412-70ADCC59961D}"/>
              </a:ext>
            </a:extLst>
          </p:cNvPr>
          <p:cNvCxnSpPr>
            <a:cxnSpLocks/>
          </p:cNvCxnSpPr>
          <p:nvPr/>
        </p:nvCxnSpPr>
        <p:spPr>
          <a:xfrm flipH="1">
            <a:off x="3174049" y="5100877"/>
            <a:ext cx="1" cy="373147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F2A381BE-3C84-CA4B-BFB7-711998F67C11}"/>
              </a:ext>
            </a:extLst>
          </p:cNvPr>
          <p:cNvSpPr txBox="1"/>
          <p:nvPr/>
        </p:nvSpPr>
        <p:spPr>
          <a:xfrm>
            <a:off x="2498037" y="1275220"/>
            <a:ext cx="14171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Residue type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D260653A-0E46-2E4C-920E-104BBFFD4E9A}"/>
              </a:ext>
            </a:extLst>
          </p:cNvPr>
          <p:cNvSpPr txBox="1"/>
          <p:nvPr/>
        </p:nvSpPr>
        <p:spPr>
          <a:xfrm>
            <a:off x="3883605" y="1194024"/>
            <a:ext cx="7232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Chain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E9419389-7083-F94D-A51B-E4819C26235D}"/>
              </a:ext>
            </a:extLst>
          </p:cNvPr>
          <p:cNvSpPr txBox="1"/>
          <p:nvPr/>
        </p:nvSpPr>
        <p:spPr>
          <a:xfrm>
            <a:off x="4640742" y="1319511"/>
            <a:ext cx="23200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Residue order number</a:t>
            </a:r>
          </a:p>
        </p:txBody>
      </p: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B45B2C84-6F41-9E4B-BB52-4D498ECAF6C6}"/>
              </a:ext>
            </a:extLst>
          </p:cNvPr>
          <p:cNvCxnSpPr>
            <a:cxnSpLocks/>
          </p:cNvCxnSpPr>
          <p:nvPr/>
        </p:nvCxnSpPr>
        <p:spPr>
          <a:xfrm flipH="1" flipV="1">
            <a:off x="4097367" y="1497350"/>
            <a:ext cx="1" cy="438985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F018BB6E-C06D-FF43-842F-B55C9F88AC7E}"/>
              </a:ext>
            </a:extLst>
          </p:cNvPr>
          <p:cNvCxnSpPr>
            <a:cxnSpLocks/>
          </p:cNvCxnSpPr>
          <p:nvPr/>
        </p:nvCxnSpPr>
        <p:spPr>
          <a:xfrm flipV="1">
            <a:off x="4590089" y="1743046"/>
            <a:ext cx="229884" cy="316705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530447AB-8988-F94E-BD1C-63C96DC2054B}"/>
              </a:ext>
            </a:extLst>
          </p:cNvPr>
          <p:cNvCxnSpPr>
            <a:cxnSpLocks/>
          </p:cNvCxnSpPr>
          <p:nvPr/>
        </p:nvCxnSpPr>
        <p:spPr>
          <a:xfrm flipH="1" flipV="1">
            <a:off x="3354914" y="1563356"/>
            <a:ext cx="257160" cy="449591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338702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97BC21F6-D9E2-9242-8C8C-CDA70252599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296" y="545002"/>
            <a:ext cx="8121755" cy="5921625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D1F1A804-0B4C-7543-A464-B98DEFC53FEA}"/>
              </a:ext>
            </a:extLst>
          </p:cNvPr>
          <p:cNvSpPr/>
          <p:nvPr/>
        </p:nvSpPr>
        <p:spPr>
          <a:xfrm>
            <a:off x="340320" y="175670"/>
            <a:ext cx="67349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PDB format </a:t>
            </a:r>
            <a:r>
              <a:rPr lang="en-GB" b="1" dirty="0"/>
              <a:t>– contains also other fields than those marked by ATOM </a:t>
            </a:r>
            <a:endParaRPr lang="en-GB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93559B8-1A63-6749-9F68-EA8BD48FA7FF}"/>
              </a:ext>
            </a:extLst>
          </p:cNvPr>
          <p:cNvSpPr txBox="1"/>
          <p:nvPr/>
        </p:nvSpPr>
        <p:spPr>
          <a:xfrm>
            <a:off x="557296" y="6466627"/>
            <a:ext cx="65289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Source: Wikipedia; cf. Wikipedia “PDB format” for detail description</a:t>
            </a:r>
          </a:p>
        </p:txBody>
      </p:sp>
    </p:spTree>
    <p:extLst>
      <p:ext uri="{BB962C8B-B14F-4D97-AF65-F5344CB8AC3E}">
        <p14:creationId xmlns:p14="http://schemas.microsoft.com/office/powerpoint/2010/main" val="30621056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48B55C8-AA38-6147-97CC-1A37AAC69464}"/>
              </a:ext>
            </a:extLst>
          </p:cNvPr>
          <p:cNvSpPr txBox="1"/>
          <p:nvPr/>
        </p:nvSpPr>
        <p:spPr>
          <a:xfrm>
            <a:off x="4498257" y="1179871"/>
            <a:ext cx="292535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b="1" dirty="0"/>
              <a:t>Let us practise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D1DACE2-4851-D442-9D2B-0C71030779C2}"/>
              </a:ext>
            </a:extLst>
          </p:cNvPr>
          <p:cNvSpPr txBox="1"/>
          <p:nvPr/>
        </p:nvSpPr>
        <p:spPr>
          <a:xfrm>
            <a:off x="1988563" y="4625744"/>
            <a:ext cx="794473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3600" b="1" dirty="0">
                <a:solidFill>
                  <a:srgbClr val="FF0000"/>
                </a:solidFill>
              </a:rPr>
              <a:t>… switch your web browser on and go to</a:t>
            </a:r>
          </a:p>
          <a:p>
            <a:pPr algn="ctr"/>
            <a:r>
              <a:rPr lang="en-GB" sz="3600" b="1" dirty="0" err="1">
                <a:solidFill>
                  <a:schemeClr val="accent1"/>
                </a:solidFill>
              </a:rPr>
              <a:t>www.pdb.org</a:t>
            </a:r>
            <a:endParaRPr lang="en-GB" sz="3600" b="1" dirty="0">
              <a:solidFill>
                <a:schemeClr val="accent1"/>
              </a:solidFill>
            </a:endParaRP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84191E28-F9C5-4349-B0E5-692E6E9909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5816" y="2704499"/>
            <a:ext cx="4729233" cy="627636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3600" b="1" dirty="0">
                <a:solidFill>
                  <a:schemeClr val="accent1"/>
                </a:solidFill>
              </a:rPr>
              <a:t>PDB database			</a:t>
            </a:r>
          </a:p>
        </p:txBody>
      </p:sp>
    </p:spTree>
    <p:extLst>
      <p:ext uri="{BB962C8B-B14F-4D97-AF65-F5344CB8AC3E}">
        <p14:creationId xmlns:p14="http://schemas.microsoft.com/office/powerpoint/2010/main" val="10495316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C13CFE-7B80-974B-9638-4A4D898913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6400" y="554524"/>
            <a:ext cx="11637935" cy="800219"/>
          </a:xfrm>
        </p:spPr>
        <p:txBody>
          <a:bodyPr>
            <a:normAutofit/>
          </a:bodyPr>
          <a:lstStyle/>
          <a:p>
            <a:r>
              <a:rPr lang="en-GB" sz="3200" b="1" dirty="0">
                <a:latin typeface="+mn-lt"/>
              </a:rPr>
              <a:t>How to visualize of 3D structures (data in PDB file)?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058FA1-D2E7-EF41-A6A3-256DB06BF6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76400" y="1231900"/>
            <a:ext cx="5545810" cy="45262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b="1" dirty="0">
                <a:solidFill>
                  <a:schemeClr val="accent1"/>
                </a:solidFill>
              </a:rPr>
              <a:t>You will need a special software.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96655BB-7E05-174B-B11B-B3CDC8980115}"/>
              </a:ext>
            </a:extLst>
          </p:cNvPr>
          <p:cNvSpPr txBox="1"/>
          <p:nvPr/>
        </p:nvSpPr>
        <p:spPr>
          <a:xfrm>
            <a:off x="1676400" y="1757244"/>
            <a:ext cx="8955529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/>
              <a:t>We will learn how to use </a:t>
            </a:r>
            <a:r>
              <a:rPr lang="en-GB" sz="2800" b="1" dirty="0">
                <a:solidFill>
                  <a:srgbClr val="FF0000"/>
                </a:solidFill>
              </a:rPr>
              <a:t>UCSF CHIMERA </a:t>
            </a:r>
          </a:p>
          <a:p>
            <a:r>
              <a:rPr lang="en-GB" dirty="0"/>
              <a:t>(… cause, it is a freeware, it is intuitive, and allows you to do almost anything you might need)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16431A3-F753-8642-91E7-141B4E420011}"/>
              </a:ext>
            </a:extLst>
          </p:cNvPr>
          <p:cNvSpPr txBox="1"/>
          <p:nvPr/>
        </p:nvSpPr>
        <p:spPr>
          <a:xfrm>
            <a:off x="191729" y="2669552"/>
            <a:ext cx="16587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>
                <a:solidFill>
                  <a:srgbClr val="FF0000"/>
                </a:solidFill>
              </a:rPr>
              <a:t>Self-study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BCAD9C4-25B5-124D-9317-64EBE6B8F7A2}"/>
              </a:ext>
            </a:extLst>
          </p:cNvPr>
          <p:cNvSpPr txBox="1"/>
          <p:nvPr/>
        </p:nvSpPr>
        <p:spPr>
          <a:xfrm>
            <a:off x="1850453" y="2729241"/>
            <a:ext cx="8968545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arenR"/>
            </a:pPr>
            <a:r>
              <a:rPr lang="en-GB" dirty="0"/>
              <a:t>Download &amp; install UCSF CHIMERA to your computer (</a:t>
            </a:r>
            <a:r>
              <a:rPr lang="cs-CZ" dirty="0">
                <a:hlinkClick r:id="rId2"/>
              </a:rPr>
              <a:t>https://www.cgl.ucsf.edu/chimera/</a:t>
            </a:r>
            <a:r>
              <a:rPr lang="cs-CZ" dirty="0"/>
              <a:t>)</a:t>
            </a:r>
          </a:p>
          <a:p>
            <a:pPr marL="342900" indent="-342900">
              <a:buAutoNum type="arabicParenR"/>
            </a:pPr>
            <a:r>
              <a:rPr lang="cs-CZ" dirty="0" err="1"/>
              <a:t>Learn</a:t>
            </a:r>
            <a:r>
              <a:rPr lang="cs-CZ" dirty="0"/>
              <a:t> </a:t>
            </a:r>
            <a:r>
              <a:rPr lang="cs-CZ" dirty="0" err="1"/>
              <a:t>how</a:t>
            </a:r>
            <a:r>
              <a:rPr lang="cs-CZ" dirty="0"/>
              <a:t> to handle UCSF CHIMERA (</a:t>
            </a:r>
            <a:r>
              <a:rPr lang="cs-CZ" dirty="0" err="1"/>
              <a:t>longest</a:t>
            </a:r>
            <a:r>
              <a:rPr lang="cs-CZ" dirty="0"/>
              <a:t> video has ~ 5 min)</a:t>
            </a:r>
          </a:p>
          <a:p>
            <a:endParaRPr lang="cs-CZ" dirty="0"/>
          </a:p>
          <a:p>
            <a:r>
              <a:rPr lang="cs-CZ" dirty="0"/>
              <a:t>A] </a:t>
            </a:r>
            <a:r>
              <a:rPr lang="cs-CZ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https://www.youtube.com/watch?v=hQxKYSUdiD8</a:t>
            </a:r>
            <a:r>
              <a:rPr lang="cs-CZ" dirty="0"/>
              <a:t> </a:t>
            </a:r>
          </a:p>
          <a:p>
            <a:r>
              <a:rPr lang="cs-CZ" dirty="0"/>
              <a:t>B] </a:t>
            </a:r>
            <a:r>
              <a:rPr lang="cs-CZ" dirty="0"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https://www.youtube.com/watch?v=eLxhKc7Ljjk</a:t>
            </a:r>
            <a:endParaRPr lang="cs-CZ" dirty="0"/>
          </a:p>
          <a:p>
            <a:r>
              <a:rPr lang="cs-CZ" dirty="0"/>
              <a:t>C] </a:t>
            </a:r>
            <a:r>
              <a:rPr lang="cs-CZ" dirty="0"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https://www.youtube.com/watch?v=HRPVmRD5e1U</a:t>
            </a:r>
            <a:endParaRPr lang="cs-CZ" dirty="0"/>
          </a:p>
          <a:p>
            <a:r>
              <a:rPr lang="cs-CZ" dirty="0"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D] https://www.youtube.com/watch?v=oThN3LG8LQU</a:t>
            </a:r>
            <a:endParaRPr lang="en-GB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CF8E0D6-08E1-F24E-A7A3-3AF98A870E4E}"/>
              </a:ext>
            </a:extLst>
          </p:cNvPr>
          <p:cNvSpPr txBox="1"/>
          <p:nvPr/>
        </p:nvSpPr>
        <p:spPr>
          <a:xfrm>
            <a:off x="191729" y="4820255"/>
            <a:ext cx="1154540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/>
              <a:t>Note</a:t>
            </a:r>
            <a:r>
              <a:rPr lang="en-GB" dirty="0"/>
              <a:t>: For those interested – you might find a lot more videos on </a:t>
            </a:r>
            <a:r>
              <a:rPr lang="en-GB" dirty="0" err="1"/>
              <a:t>youtube</a:t>
            </a:r>
            <a:r>
              <a:rPr lang="en-GB" dirty="0"/>
              <a:t> on use of CHIMERA (making molecular movies, </a:t>
            </a:r>
          </a:p>
          <a:p>
            <a:r>
              <a:rPr lang="en-GB" dirty="0"/>
              <a:t>making mutant models, docking, etc). </a:t>
            </a:r>
            <a:r>
              <a:rPr lang="en-GB" b="1" dirty="0"/>
              <a:t>A]-D] these are essential basics, which you will need later (exam)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6344C80-BF73-0649-8E82-8FD455515072}"/>
              </a:ext>
            </a:extLst>
          </p:cNvPr>
          <p:cNvSpPr txBox="1"/>
          <p:nvPr/>
        </p:nvSpPr>
        <p:spPr>
          <a:xfrm>
            <a:off x="191729" y="160056"/>
            <a:ext cx="89354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4. Visualization of 3D structures – </a:t>
            </a:r>
            <a:r>
              <a:rPr lang="en-US" sz="2400" b="1" dirty="0">
                <a:solidFill>
                  <a:srgbClr val="FF0000"/>
                </a:solidFill>
              </a:rPr>
              <a:t>essential</a:t>
            </a:r>
            <a:r>
              <a:rPr lang="en-US" sz="2400" b="1" dirty="0"/>
              <a:t> knowledge for this course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006A466-06F8-654B-9DEF-E84C55C04075}"/>
              </a:ext>
            </a:extLst>
          </p:cNvPr>
          <p:cNvSpPr/>
          <p:nvPr/>
        </p:nvSpPr>
        <p:spPr>
          <a:xfrm>
            <a:off x="191729" y="5817053"/>
            <a:ext cx="116515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b="1" dirty="0">
                <a:solidFill>
                  <a:srgbClr val="FF0000"/>
                </a:solidFill>
              </a:rPr>
              <a:t>Homework: </a:t>
            </a:r>
            <a:r>
              <a:rPr lang="en-GB" sz="2400" b="1" dirty="0"/>
              <a:t>Using CHIMERA, map heparin binding site on the 3D structure of human FGF2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7018344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8A7BCD-8597-1344-A844-DC321F513B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8645" y="2591767"/>
            <a:ext cx="10515600" cy="733833"/>
          </a:xfrm>
        </p:spPr>
        <p:txBody>
          <a:bodyPr>
            <a:normAutofit/>
          </a:bodyPr>
          <a:lstStyle/>
          <a:p>
            <a:pPr algn="ctr"/>
            <a:r>
              <a:rPr lang="en-US" sz="2800" b="1">
                <a:solidFill>
                  <a:srgbClr val="FF0000"/>
                </a:solidFill>
                <a:latin typeface="+mn-lt"/>
              </a:rPr>
              <a:t>web search engines </a:t>
            </a:r>
            <a:r>
              <a:rPr lang="en-US" sz="2800">
                <a:latin typeface="+mn-lt"/>
              </a:rPr>
              <a:t>that indexes the full scietific text or metadata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3AAA1A-59FE-B74E-8DA8-A82507AF01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58645" y="4130343"/>
            <a:ext cx="10515600" cy="950831"/>
          </a:xfrm>
        </p:spPr>
        <p:txBody>
          <a:bodyPr>
            <a:noAutofit/>
          </a:bodyPr>
          <a:lstStyle/>
          <a:p>
            <a:r>
              <a:rPr lang="en-US" dirty="0"/>
              <a:t>MEDLINE/PUBMED 	                                                   Web of Science </a:t>
            </a:r>
          </a:p>
          <a:p>
            <a:r>
              <a:rPr lang="en-US" dirty="0"/>
              <a:t>Google scholar 					                  Scopus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984FE01-6C2A-C648-A385-1BF55E051BA8}"/>
              </a:ext>
            </a:extLst>
          </p:cNvPr>
          <p:cNvSpPr txBox="1"/>
          <p:nvPr/>
        </p:nvSpPr>
        <p:spPr>
          <a:xfrm>
            <a:off x="191729" y="160056"/>
            <a:ext cx="75661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1. Literature searching – general, yet </a:t>
            </a:r>
            <a:r>
              <a:rPr lang="en-US" sz="2400" b="1" dirty="0">
                <a:solidFill>
                  <a:srgbClr val="FF0000"/>
                </a:solidFill>
              </a:rPr>
              <a:t>essential</a:t>
            </a:r>
            <a:r>
              <a:rPr lang="en-US" sz="2400" b="1" dirty="0"/>
              <a:t>, knowledge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F873EB4-1B26-9F45-9658-DBC2EB656053}"/>
              </a:ext>
            </a:extLst>
          </p:cNvPr>
          <p:cNvSpPr txBox="1"/>
          <p:nvPr/>
        </p:nvSpPr>
        <p:spPr>
          <a:xfrm>
            <a:off x="424923" y="2099546"/>
            <a:ext cx="55994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>
                <a:solidFill>
                  <a:schemeClr val="accent1"/>
                </a:solidFill>
              </a:rPr>
              <a:t>If you want to find scientific text/metadata then …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67E4B86-13D4-0D4B-91CF-1D04B2453AEE}"/>
              </a:ext>
            </a:extLst>
          </p:cNvPr>
          <p:cNvSpPr txBox="1"/>
          <p:nvPr/>
        </p:nvSpPr>
        <p:spPr>
          <a:xfrm>
            <a:off x="1327354" y="724631"/>
            <a:ext cx="9507667" cy="12926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/>
              <a:t>Scientific discoveries are disseminated in a form of PUBLICATION (text or metadata)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/>
              <a:t>Each publication is given unique </a:t>
            </a:r>
            <a:r>
              <a:rPr lang="en-US" sz="2000" b="1">
                <a:solidFill>
                  <a:srgbClr val="FF0000"/>
                </a:solidFill>
              </a:rPr>
              <a:t>DIGITAL OBJECT IDENTIFIER </a:t>
            </a:r>
            <a:r>
              <a:rPr lang="en-US" sz="2000" b="1"/>
              <a:t>(</a:t>
            </a:r>
            <a:r>
              <a:rPr lang="en-US" sz="2000" b="1">
                <a:solidFill>
                  <a:srgbClr val="FF0000"/>
                </a:solidFill>
              </a:rPr>
              <a:t>DOI</a:t>
            </a:r>
            <a:r>
              <a:rPr lang="en-US" sz="2000" b="1"/>
              <a:t>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/>
              <a:t>DOI is a permanent way to identify an online document. </a:t>
            </a:r>
          </a:p>
          <a:p>
            <a:r>
              <a:rPr lang="en-US"/>
              <a:t>      This identification is not related to its current location. </a:t>
            </a:r>
            <a:r>
              <a:rPr lang="en-US" i="1"/>
              <a:t>Example</a:t>
            </a:r>
            <a:r>
              <a:rPr lang="en-US"/>
              <a:t>: doi: 10.1074/jbc.RA120.012914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D99790C-A0B1-6548-A639-599F3D78C112}"/>
              </a:ext>
            </a:extLst>
          </p:cNvPr>
          <p:cNvSpPr txBox="1"/>
          <p:nvPr/>
        </p:nvSpPr>
        <p:spPr>
          <a:xfrm>
            <a:off x="958645" y="3486435"/>
            <a:ext cx="33032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/>
              <a:t>Public/free of charge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9A098A4-7E95-B74D-AB73-54AC19FC371C}"/>
              </a:ext>
            </a:extLst>
          </p:cNvPr>
          <p:cNvSpPr txBox="1"/>
          <p:nvPr/>
        </p:nvSpPr>
        <p:spPr>
          <a:xfrm>
            <a:off x="7438103" y="3486435"/>
            <a:ext cx="45039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/>
              <a:t>Public/requiring subscription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4696144-822C-564A-9153-F50458585282}"/>
              </a:ext>
            </a:extLst>
          </p:cNvPr>
          <p:cNvSpPr txBox="1"/>
          <p:nvPr/>
        </p:nvSpPr>
        <p:spPr>
          <a:xfrm>
            <a:off x="2018183" y="5885917"/>
            <a:ext cx="81260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>
                <a:solidFill>
                  <a:srgbClr val="FF0000"/>
                </a:solidFill>
              </a:rPr>
              <a:t>NOTE: Various indexes do overlap, but they are not necessarily the same!!!</a:t>
            </a:r>
          </a:p>
        </p:txBody>
      </p:sp>
    </p:spTree>
    <p:extLst>
      <p:ext uri="{BB962C8B-B14F-4D97-AF65-F5344CB8AC3E}">
        <p14:creationId xmlns:p14="http://schemas.microsoft.com/office/powerpoint/2010/main" val="26704669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>
            <a:extLst>
              <a:ext uri="{FF2B5EF4-FFF2-40B4-BE49-F238E27FC236}">
                <a16:creationId xmlns:a16="http://schemas.microsoft.com/office/drawing/2014/main" id="{DF792C80-E12B-FF4A-85C9-021789F1D289}"/>
              </a:ext>
            </a:extLst>
          </p:cNvPr>
          <p:cNvSpPr txBox="1"/>
          <p:nvPr/>
        </p:nvSpPr>
        <p:spPr>
          <a:xfrm>
            <a:off x="129955" y="117997"/>
            <a:ext cx="6932154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>
                <a:solidFill>
                  <a:schemeClr val="accent1"/>
                </a:solidFill>
              </a:rPr>
              <a:t>INPUT: </a:t>
            </a:r>
          </a:p>
          <a:p>
            <a:r>
              <a:rPr lang="en-GB" sz="2000" b="1" dirty="0"/>
              <a:t>1] DOI</a:t>
            </a:r>
          </a:p>
          <a:p>
            <a:r>
              <a:rPr lang="en-GB" sz="2000" b="1" dirty="0"/>
              <a:t>2] name of the author of the publication</a:t>
            </a:r>
          </a:p>
          <a:p>
            <a:r>
              <a:rPr lang="en-GB" sz="2000" b="1" dirty="0"/>
              <a:t>3] keywords (example: DNA, CD spectroscopy, transcription, …) 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A4171A9-0FE1-5A47-BA89-7E849BD45E10}"/>
              </a:ext>
            </a:extLst>
          </p:cNvPr>
          <p:cNvSpPr txBox="1"/>
          <p:nvPr/>
        </p:nvSpPr>
        <p:spPr>
          <a:xfrm>
            <a:off x="129955" y="1564547"/>
            <a:ext cx="9821920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>
                <a:solidFill>
                  <a:schemeClr val="accent1"/>
                </a:solidFill>
              </a:rPr>
              <a:t>OUTPUT: </a:t>
            </a:r>
          </a:p>
          <a:p>
            <a:r>
              <a:rPr lang="en-GB" sz="2000" b="1" dirty="0"/>
              <a:t>list of publications satisfying your criteria</a:t>
            </a:r>
          </a:p>
          <a:p>
            <a:r>
              <a:rPr lang="en-GB" sz="2000" b="1" dirty="0"/>
              <a:t>for each publication you will get full reference and abstract – brief text describing the work</a:t>
            </a:r>
          </a:p>
          <a:p>
            <a:r>
              <a:rPr lang="en-GB" sz="2000" b="1" dirty="0"/>
              <a:t>And usually a </a:t>
            </a:r>
            <a:r>
              <a:rPr lang="en-GB" sz="2000" b="1" dirty="0">
                <a:solidFill>
                  <a:srgbClr val="FF0000"/>
                </a:solidFill>
              </a:rPr>
              <a:t>link to electronic location of the full text/metadata </a:t>
            </a:r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719C1DC8-B4AE-4848-8535-52A16DC133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955" y="3116748"/>
            <a:ext cx="10515600" cy="950831"/>
          </a:xfrm>
        </p:spPr>
        <p:txBody>
          <a:bodyPr>
            <a:noAutofit/>
          </a:bodyPr>
          <a:lstStyle/>
          <a:p>
            <a:r>
              <a:rPr lang="en-GB" b="1" dirty="0"/>
              <a:t>PUBMED </a:t>
            </a:r>
            <a:r>
              <a:rPr lang="en-GB" dirty="0"/>
              <a:t>– </a:t>
            </a:r>
            <a:r>
              <a:rPr lang="en-GB" sz="2400" dirty="0"/>
              <a:t>mostly natural sciences and medicine, </a:t>
            </a:r>
            <a:r>
              <a:rPr lang="en-GB" sz="2400" dirty="0">
                <a:solidFill>
                  <a:srgbClr val="FF0000"/>
                </a:solidFill>
              </a:rPr>
              <a:t>does not allow cross-referencing</a:t>
            </a:r>
            <a:r>
              <a:rPr lang="en-GB" sz="2400" dirty="0"/>
              <a:t>, but gives you indication of related relevant publication/database objects, etc. </a:t>
            </a:r>
          </a:p>
          <a:p>
            <a:r>
              <a:rPr lang="en-GB" b="1" dirty="0"/>
              <a:t>Google scholar </a:t>
            </a:r>
            <a:r>
              <a:rPr lang="en-GB" dirty="0"/>
              <a:t>– </a:t>
            </a:r>
            <a:r>
              <a:rPr lang="en-GB" sz="2400" dirty="0"/>
              <a:t>everything (non selective about the source), it may list even your bachelor thesis, </a:t>
            </a:r>
            <a:r>
              <a:rPr lang="en-GB" sz="2400" dirty="0">
                <a:solidFill>
                  <a:srgbClr val="FF0000"/>
                </a:solidFill>
              </a:rPr>
              <a:t>allows cross-referencing</a:t>
            </a:r>
          </a:p>
          <a:p>
            <a:r>
              <a:rPr lang="en-GB" b="1" dirty="0"/>
              <a:t>Web of Science </a:t>
            </a:r>
            <a:r>
              <a:rPr lang="en-GB" dirty="0"/>
              <a:t>- </a:t>
            </a:r>
            <a:r>
              <a:rPr lang="en-GB" sz="2400" dirty="0"/>
              <a:t>used by our government, official </a:t>
            </a:r>
            <a:r>
              <a:rPr lang="en-GB" sz="2400" dirty="0" err="1"/>
              <a:t>scientiometry</a:t>
            </a:r>
            <a:r>
              <a:rPr lang="en-GB" sz="2400" dirty="0"/>
              <a:t>, does not generally include books/book series, low quality journals are not indexed, broad scope from art &amp; humanities to medicine and physics, </a:t>
            </a:r>
            <a:r>
              <a:rPr lang="en-GB" sz="2400" dirty="0">
                <a:solidFill>
                  <a:srgbClr val="FF0000"/>
                </a:solidFill>
              </a:rPr>
              <a:t>allows cross-referencing</a:t>
            </a:r>
          </a:p>
          <a:p>
            <a:r>
              <a:rPr lang="en-GB" b="1" dirty="0"/>
              <a:t>Scopus</a:t>
            </a:r>
            <a:r>
              <a:rPr lang="en-GB" dirty="0"/>
              <a:t> – </a:t>
            </a:r>
            <a:r>
              <a:rPr lang="en-GB" sz="2400" dirty="0"/>
              <a:t>very similar to Web of Science, </a:t>
            </a:r>
            <a:r>
              <a:rPr lang="en-GB" sz="2400" dirty="0">
                <a:solidFill>
                  <a:srgbClr val="FF0000"/>
                </a:solidFill>
              </a:rPr>
              <a:t>allows cross-referencing</a:t>
            </a:r>
          </a:p>
        </p:txBody>
      </p:sp>
    </p:spTree>
    <p:extLst>
      <p:ext uri="{BB962C8B-B14F-4D97-AF65-F5344CB8AC3E}">
        <p14:creationId xmlns:p14="http://schemas.microsoft.com/office/powerpoint/2010/main" val="34563920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48B55C8-AA38-6147-97CC-1A37AAC69464}"/>
              </a:ext>
            </a:extLst>
          </p:cNvPr>
          <p:cNvSpPr txBox="1"/>
          <p:nvPr/>
        </p:nvSpPr>
        <p:spPr>
          <a:xfrm>
            <a:off x="4498257" y="1179871"/>
            <a:ext cx="292535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b="1" dirty="0"/>
              <a:t>Let us practise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D1DACE2-4851-D442-9D2B-0C71030779C2}"/>
              </a:ext>
            </a:extLst>
          </p:cNvPr>
          <p:cNvSpPr txBox="1"/>
          <p:nvPr/>
        </p:nvSpPr>
        <p:spPr>
          <a:xfrm>
            <a:off x="2941068" y="5090693"/>
            <a:ext cx="603973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b="1" dirty="0">
                <a:solidFill>
                  <a:srgbClr val="FF0000"/>
                </a:solidFill>
              </a:rPr>
              <a:t>… switch your web browser on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84191E28-F9C5-4349-B0E5-692E6E9909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51635" y="2379036"/>
            <a:ext cx="10515600" cy="627636"/>
          </a:xfrm>
        </p:spPr>
        <p:txBody>
          <a:bodyPr>
            <a:noAutofit/>
          </a:bodyPr>
          <a:lstStyle/>
          <a:p>
            <a:r>
              <a:rPr lang="en-US" dirty="0"/>
              <a:t>PUBMED; Google scholar; Web of Science,  Scopus				</a:t>
            </a:r>
          </a:p>
        </p:txBody>
      </p:sp>
    </p:spTree>
    <p:extLst>
      <p:ext uri="{BB962C8B-B14F-4D97-AF65-F5344CB8AC3E}">
        <p14:creationId xmlns:p14="http://schemas.microsoft.com/office/powerpoint/2010/main" val="1716141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48B55C8-AA38-6147-97CC-1A37AAC69464}"/>
              </a:ext>
            </a:extLst>
          </p:cNvPr>
          <p:cNvSpPr txBox="1"/>
          <p:nvPr/>
        </p:nvSpPr>
        <p:spPr>
          <a:xfrm>
            <a:off x="185980" y="295015"/>
            <a:ext cx="205556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b="1" dirty="0"/>
              <a:t>However!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84191E28-F9C5-4349-B0E5-692E6E9909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5980" y="941345"/>
            <a:ext cx="12006020" cy="105793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dirty="0"/>
              <a:t>PUBMED; Google scholar; Web of Science, or  Scopus search give you only the reference (publication info and link to publisher web page) and abstract.				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5811D7C-2B16-FF49-88FB-2060DBD35AF2}"/>
              </a:ext>
            </a:extLst>
          </p:cNvPr>
          <p:cNvSpPr txBox="1"/>
          <p:nvPr/>
        </p:nvSpPr>
        <p:spPr>
          <a:xfrm>
            <a:off x="185980" y="2217570"/>
            <a:ext cx="569457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b="1" dirty="0">
                <a:solidFill>
                  <a:schemeClr val="accent1"/>
                </a:solidFill>
              </a:rPr>
              <a:t>What to do if you need full text?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994113A-FBE5-0D40-81C8-AB0047BBA48D}"/>
              </a:ext>
            </a:extLst>
          </p:cNvPr>
          <p:cNvSpPr txBox="1"/>
          <p:nvPr/>
        </p:nvSpPr>
        <p:spPr>
          <a:xfrm>
            <a:off x="185980" y="2837500"/>
            <a:ext cx="12174167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/>
              <a:t>You follow the link and go to publisher web page and you hope that</a:t>
            </a:r>
          </a:p>
          <a:p>
            <a:r>
              <a:rPr lang="en-GB" sz="2400" dirty="0"/>
              <a:t>A] the text is free of charge (publishers tends to open older articles for public (free) use.</a:t>
            </a:r>
          </a:p>
          <a:p>
            <a:r>
              <a:rPr lang="en-GB" sz="2400" dirty="0"/>
              <a:t>B] text was published in so-called Open Access (for you it means that it is free to read)</a:t>
            </a:r>
          </a:p>
          <a:p>
            <a:r>
              <a:rPr lang="en-GB" sz="2400" dirty="0"/>
              <a:t>C] that your institution has subscription to the journal (in this case you can downloaded for free)</a:t>
            </a:r>
          </a:p>
          <a:p>
            <a:endParaRPr lang="en-GB" sz="2400" dirty="0"/>
          </a:p>
          <a:p>
            <a:r>
              <a:rPr lang="en-GB" sz="2400" b="1" dirty="0"/>
              <a:t>Otherwise you are expected to pay </a:t>
            </a:r>
            <a:r>
              <a:rPr lang="en-GB" sz="2400" dirty="0"/>
              <a:t>(typically ~ 30 USD) for access to the paper </a:t>
            </a:r>
          </a:p>
          <a:p>
            <a:endParaRPr lang="en-GB" sz="24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2227B34-6E9F-6A4F-98C9-C5C3DA723BD7}"/>
              </a:ext>
            </a:extLst>
          </p:cNvPr>
          <p:cNvSpPr txBox="1"/>
          <p:nvPr/>
        </p:nvSpPr>
        <p:spPr>
          <a:xfrm>
            <a:off x="356461" y="5485694"/>
            <a:ext cx="1169057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>
                <a:solidFill>
                  <a:schemeClr val="accent1"/>
                </a:solidFill>
              </a:rPr>
              <a:t>ALTERNATIVELY you can use SCI HUB - </a:t>
            </a:r>
            <a:r>
              <a:rPr lang="en-GB" sz="2400" b="1" dirty="0"/>
              <a:t>ethically problematic!!! It is a website that provides </a:t>
            </a:r>
          </a:p>
          <a:p>
            <a:r>
              <a:rPr lang="en-GB" sz="2400" b="1" dirty="0"/>
              <a:t>free access to millions of research papers and books, without regard to copyright, </a:t>
            </a:r>
          </a:p>
          <a:p>
            <a:r>
              <a:rPr lang="en-GB" sz="2400" b="1" dirty="0"/>
              <a:t>by bypassing publishers' paywalls.</a:t>
            </a:r>
          </a:p>
        </p:txBody>
      </p:sp>
    </p:spTree>
    <p:extLst>
      <p:ext uri="{BB962C8B-B14F-4D97-AF65-F5344CB8AC3E}">
        <p14:creationId xmlns:p14="http://schemas.microsoft.com/office/powerpoint/2010/main" val="29242242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48B55C8-AA38-6147-97CC-1A37AAC69464}"/>
              </a:ext>
            </a:extLst>
          </p:cNvPr>
          <p:cNvSpPr txBox="1"/>
          <p:nvPr/>
        </p:nvSpPr>
        <p:spPr>
          <a:xfrm>
            <a:off x="4498257" y="1179871"/>
            <a:ext cx="292535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b="1" dirty="0"/>
              <a:t>Let us practise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D1DACE2-4851-D442-9D2B-0C71030779C2}"/>
              </a:ext>
            </a:extLst>
          </p:cNvPr>
          <p:cNvSpPr txBox="1"/>
          <p:nvPr/>
        </p:nvSpPr>
        <p:spPr>
          <a:xfrm>
            <a:off x="2941068" y="5090693"/>
            <a:ext cx="603973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b="1" dirty="0">
                <a:solidFill>
                  <a:srgbClr val="FF0000"/>
                </a:solidFill>
              </a:rPr>
              <a:t>… switch your web browser on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84191E28-F9C5-4349-B0E5-692E6E9909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96316" y="2239551"/>
            <a:ext cx="4729233" cy="627636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b="1" dirty="0">
                <a:solidFill>
                  <a:schemeClr val="accent1"/>
                </a:solidFill>
              </a:rPr>
              <a:t>How to get to the full text?				</a:t>
            </a:r>
          </a:p>
        </p:txBody>
      </p:sp>
    </p:spTree>
    <p:extLst>
      <p:ext uri="{BB962C8B-B14F-4D97-AF65-F5344CB8AC3E}">
        <p14:creationId xmlns:p14="http://schemas.microsoft.com/office/powerpoint/2010/main" val="39366534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491D07BF-5506-D049-A72A-44E4A14FECCD}"/>
              </a:ext>
            </a:extLst>
          </p:cNvPr>
          <p:cNvSpPr txBox="1"/>
          <p:nvPr/>
        </p:nvSpPr>
        <p:spPr>
          <a:xfrm>
            <a:off x="206478" y="1061882"/>
            <a:ext cx="11856515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solidFill>
                  <a:schemeClr val="accent1"/>
                </a:solidFill>
              </a:rPr>
              <a:t>Useful knowledge</a:t>
            </a:r>
            <a:r>
              <a:rPr lang="en-GB" b="1" dirty="0"/>
              <a:t>: Placing references into your text. People are most frequently using EndNote (paid) and Zotero (free).</a:t>
            </a:r>
          </a:p>
          <a:p>
            <a:endParaRPr lang="en-GB" b="1" dirty="0"/>
          </a:p>
          <a:p>
            <a:r>
              <a:rPr lang="en-GB" b="1" dirty="0">
                <a:solidFill>
                  <a:schemeClr val="accent1"/>
                </a:solidFill>
              </a:rPr>
              <a:t>Optional homework</a:t>
            </a:r>
            <a:r>
              <a:rPr lang="en-GB" b="1" dirty="0"/>
              <a:t>: </a:t>
            </a:r>
          </a:p>
          <a:p>
            <a:pPr marL="342900" indent="-342900">
              <a:buAutoNum type="arabicParenR"/>
            </a:pPr>
            <a:r>
              <a:rPr lang="en-GB" b="1" dirty="0"/>
              <a:t>Install Zotero to your computer. </a:t>
            </a:r>
          </a:p>
          <a:p>
            <a:pPr marL="342900" indent="-342900">
              <a:buAutoNum type="arabicParenR"/>
            </a:pPr>
            <a:r>
              <a:rPr lang="en-GB" b="1" dirty="0"/>
              <a:t>Search PUBMED for publications authored by </a:t>
            </a:r>
            <a:r>
              <a:rPr lang="en-GB" b="1" dirty="0" err="1"/>
              <a:t>Trantirek</a:t>
            </a:r>
            <a:r>
              <a:rPr lang="en-GB" b="1" dirty="0"/>
              <a:t> between 2000-2010. </a:t>
            </a:r>
          </a:p>
          <a:p>
            <a:pPr marL="342900" indent="-342900">
              <a:buAutoNum type="arabicParenR"/>
            </a:pPr>
            <a:r>
              <a:rPr lang="en-GB" b="1" dirty="0"/>
              <a:t>Record selected publications into Zotero library. </a:t>
            </a:r>
          </a:p>
          <a:p>
            <a:pPr marL="342900" indent="-342900">
              <a:buAutoNum type="arabicParenR"/>
            </a:pPr>
            <a:r>
              <a:rPr lang="en-GB" b="1" dirty="0"/>
              <a:t>Open new WORD document and complete the sentence:</a:t>
            </a:r>
          </a:p>
          <a:p>
            <a:r>
              <a:rPr lang="en-GB" b="1" dirty="0"/>
              <a:t>      “In between 2000-2010, </a:t>
            </a:r>
            <a:r>
              <a:rPr lang="en-GB" b="1" dirty="0" err="1"/>
              <a:t>Trantirek</a:t>
            </a:r>
            <a:r>
              <a:rPr lang="en-GB" b="1" dirty="0"/>
              <a:t> published X research papers (insert the publication from Zotero library, e.g. as [1-X]” </a:t>
            </a:r>
          </a:p>
          <a:p>
            <a:r>
              <a:rPr lang="en-GB" b="1" dirty="0"/>
              <a:t>5)   What you should get is “References” - list of publications with all details </a:t>
            </a:r>
          </a:p>
          <a:p>
            <a:r>
              <a:rPr lang="en-GB" b="1" dirty="0"/>
              <a:t>       (author list, journal name, volume, year of publication, title, DOI, …)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F76CFCF-5BC4-6B47-8194-4732D21E8A2F}"/>
              </a:ext>
            </a:extLst>
          </p:cNvPr>
          <p:cNvSpPr txBox="1"/>
          <p:nvPr/>
        </p:nvSpPr>
        <p:spPr>
          <a:xfrm>
            <a:off x="1607574" y="4041058"/>
            <a:ext cx="93162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i="1" dirty="0"/>
              <a:t>You will use this knowledge when you are writing, bachelor/master/PhD thesis or scientific paper.</a:t>
            </a:r>
          </a:p>
        </p:txBody>
      </p:sp>
    </p:spTree>
    <p:extLst>
      <p:ext uri="{BB962C8B-B14F-4D97-AF65-F5344CB8AC3E}">
        <p14:creationId xmlns:p14="http://schemas.microsoft.com/office/powerpoint/2010/main" val="1282932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1A99905B-444B-D740-ABD3-EA4D2AECC485}"/>
              </a:ext>
            </a:extLst>
          </p:cNvPr>
          <p:cNvSpPr txBox="1"/>
          <p:nvPr/>
        </p:nvSpPr>
        <p:spPr>
          <a:xfrm>
            <a:off x="191729" y="160056"/>
            <a:ext cx="89260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3. Search for basic information  – </a:t>
            </a:r>
            <a:r>
              <a:rPr lang="en-US" sz="2400" b="1" dirty="0">
                <a:solidFill>
                  <a:srgbClr val="FF0000"/>
                </a:solidFill>
              </a:rPr>
              <a:t>essential</a:t>
            </a:r>
            <a:r>
              <a:rPr lang="en-US" sz="2400" b="1" dirty="0"/>
              <a:t> knowledge for this course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6CB7B80-0046-6845-8B13-00671B21FE39}"/>
              </a:ext>
            </a:extLst>
          </p:cNvPr>
          <p:cNvSpPr txBox="1"/>
          <p:nvPr/>
        </p:nvSpPr>
        <p:spPr>
          <a:xfrm>
            <a:off x="191729" y="644676"/>
            <a:ext cx="104586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How to obtain proteins’ primary structure (sequence) &amp; how to annotate proteins’ basic functional elements?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9AF9D50C-44C4-F841-9822-6E2982BFDD02}"/>
              </a:ext>
            </a:extLst>
          </p:cNvPr>
          <p:cNvSpPr/>
          <p:nvPr/>
        </p:nvSpPr>
        <p:spPr>
          <a:xfrm>
            <a:off x="191729" y="1036963"/>
            <a:ext cx="22372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>
                <a:solidFill>
                  <a:schemeClr val="accent1"/>
                </a:solidFill>
              </a:rPr>
              <a:t>INPUT: </a:t>
            </a:r>
            <a:r>
              <a:rPr lang="en-GB" b="1" dirty="0"/>
              <a:t>protein name 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E74BE12-DBB4-C244-A768-C9D7849C4DA9}"/>
              </a:ext>
            </a:extLst>
          </p:cNvPr>
          <p:cNvSpPr/>
          <p:nvPr/>
        </p:nvSpPr>
        <p:spPr>
          <a:xfrm>
            <a:off x="-9745" y="1406295"/>
            <a:ext cx="962359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>
                <a:solidFill>
                  <a:schemeClr val="accent1"/>
                </a:solidFill>
              </a:rPr>
              <a:t>OUTPUT: </a:t>
            </a:r>
            <a:r>
              <a:rPr lang="en-GB" b="1" dirty="0"/>
              <a:t>protein sequence &amp;  annotations of functionally important parts of the protein structure  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467D960-C1A3-4E43-A7AC-2723AA184725}"/>
              </a:ext>
            </a:extLst>
          </p:cNvPr>
          <p:cNvSpPr/>
          <p:nvPr/>
        </p:nvSpPr>
        <p:spPr>
          <a:xfrm>
            <a:off x="-9746" y="1775627"/>
            <a:ext cx="121667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>
                <a:solidFill>
                  <a:schemeClr val="accent1"/>
                </a:solidFill>
              </a:rPr>
              <a:t>Basic TOOL: </a:t>
            </a:r>
            <a:r>
              <a:rPr lang="en-GB" b="1" dirty="0"/>
              <a:t> PUBMED Central – Proteins  &amp; PUBMED Central – Resources – Domains &amp; Structures - Conserved Domain Search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EA7EB98-B058-B54B-8597-63411DC83360}"/>
              </a:ext>
            </a:extLst>
          </p:cNvPr>
          <p:cNvSpPr txBox="1"/>
          <p:nvPr/>
        </p:nvSpPr>
        <p:spPr>
          <a:xfrm>
            <a:off x="2185261" y="2190869"/>
            <a:ext cx="18689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chemeClr val="accent1"/>
                </a:solidFill>
              </a:rPr>
              <a:t>Primary sequence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DF9ACA5-29C7-A440-ABCC-785E749E5725}"/>
              </a:ext>
            </a:extLst>
          </p:cNvPr>
          <p:cNvSpPr txBox="1"/>
          <p:nvPr/>
        </p:nvSpPr>
        <p:spPr>
          <a:xfrm>
            <a:off x="6103749" y="2190869"/>
            <a:ext cx="12393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chemeClr val="accent1"/>
                </a:solidFill>
              </a:rPr>
              <a:t>Annotation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1CC5D8F-AC06-F742-8307-44269C016C10}"/>
              </a:ext>
            </a:extLst>
          </p:cNvPr>
          <p:cNvSpPr/>
          <p:nvPr/>
        </p:nvSpPr>
        <p:spPr>
          <a:xfrm>
            <a:off x="4220536" y="3166843"/>
            <a:ext cx="292535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600" b="1" dirty="0">
                <a:solidFill>
                  <a:srgbClr val="FF0000"/>
                </a:solidFill>
              </a:rPr>
              <a:t>Let us practise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83536DDB-48EE-5540-9874-447A4C9A76B1}"/>
              </a:ext>
            </a:extLst>
          </p:cNvPr>
          <p:cNvSpPr txBox="1"/>
          <p:nvPr/>
        </p:nvSpPr>
        <p:spPr>
          <a:xfrm>
            <a:off x="191729" y="4391618"/>
            <a:ext cx="114610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/>
              <a:t>e.g., human intestinal cell kinase (ICK): Obtain </a:t>
            </a:r>
            <a:r>
              <a:rPr lang="en-GB" b="1" dirty="0" err="1"/>
              <a:t>hICK</a:t>
            </a:r>
            <a:r>
              <a:rPr lang="en-GB" b="1" dirty="0"/>
              <a:t> primary sequence and identify residues responsible for ATP binding</a:t>
            </a:r>
          </a:p>
        </p:txBody>
      </p:sp>
    </p:spTree>
    <p:extLst>
      <p:ext uri="{BB962C8B-B14F-4D97-AF65-F5344CB8AC3E}">
        <p14:creationId xmlns:p14="http://schemas.microsoft.com/office/powerpoint/2010/main" val="31615110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1A99905B-444B-D740-ABD3-EA4D2AECC485}"/>
              </a:ext>
            </a:extLst>
          </p:cNvPr>
          <p:cNvSpPr txBox="1"/>
          <p:nvPr/>
        </p:nvSpPr>
        <p:spPr>
          <a:xfrm>
            <a:off x="191729" y="160056"/>
            <a:ext cx="79960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3. Structural data search – </a:t>
            </a:r>
            <a:r>
              <a:rPr lang="en-US" sz="2400" b="1" dirty="0">
                <a:solidFill>
                  <a:srgbClr val="FF0000"/>
                </a:solidFill>
              </a:rPr>
              <a:t>essential</a:t>
            </a:r>
            <a:r>
              <a:rPr lang="en-US" sz="2400" b="1" dirty="0"/>
              <a:t> knowledge for this course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6CB7B80-0046-6845-8B13-00671B21FE39}"/>
              </a:ext>
            </a:extLst>
          </p:cNvPr>
          <p:cNvSpPr txBox="1"/>
          <p:nvPr/>
        </p:nvSpPr>
        <p:spPr>
          <a:xfrm>
            <a:off x="191729" y="644676"/>
            <a:ext cx="124739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Let us focus on high-resolution data on biomolecules (DNA, RNA, proteins and their complexes) from X-ray, NMR, and cryo-EM</a:t>
            </a:r>
          </a:p>
        </p:txBody>
      </p:sp>
      <p:sp>
        <p:nvSpPr>
          <p:cNvPr id="7" name="Left Brace 6">
            <a:extLst>
              <a:ext uri="{FF2B5EF4-FFF2-40B4-BE49-F238E27FC236}">
                <a16:creationId xmlns:a16="http://schemas.microsoft.com/office/drawing/2014/main" id="{7C364E53-93B5-704A-9A42-9E2D4CB534DA}"/>
              </a:ext>
            </a:extLst>
          </p:cNvPr>
          <p:cNvSpPr/>
          <p:nvPr/>
        </p:nvSpPr>
        <p:spPr>
          <a:xfrm rot="16200000">
            <a:off x="8396919" y="-1933145"/>
            <a:ext cx="421513" cy="6706538"/>
          </a:xfrm>
          <a:prstGeom prst="leftBrace">
            <a:avLst>
              <a:gd name="adj1" fmla="val 8333"/>
              <a:gd name="adj2" fmla="val 49330"/>
            </a:avLst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FF0000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9EC1E4E-E6EC-C643-A5A8-6D5EC2F23D62}"/>
              </a:ext>
            </a:extLst>
          </p:cNvPr>
          <p:cNvSpPr txBox="1"/>
          <p:nvPr/>
        </p:nvSpPr>
        <p:spPr>
          <a:xfrm>
            <a:off x="6428693" y="1641574"/>
            <a:ext cx="48499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/>
              <a:t>… this is what structural biology is mostly about*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CCC4E49-C038-754D-BB1C-EBE4AE24B792}"/>
              </a:ext>
            </a:extLst>
          </p:cNvPr>
          <p:cNvSpPr txBox="1"/>
          <p:nvPr/>
        </p:nvSpPr>
        <p:spPr>
          <a:xfrm>
            <a:off x="0" y="6178537"/>
            <a:ext cx="1227380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*technically speaking, the term also involves other methods (MS, FRET, CD/IR/RAMAN </a:t>
            </a:r>
            <a:r>
              <a:rPr lang="en-GB" dirty="0" err="1"/>
              <a:t>spectr</a:t>
            </a:r>
            <a:r>
              <a:rPr lang="en-GB" dirty="0"/>
              <a:t>., chem. probing as well as modelling)</a:t>
            </a:r>
          </a:p>
          <a:p>
            <a:r>
              <a:rPr lang="en-GB" dirty="0"/>
              <a:t>* next to NA &amp; proteins – also (poly)-saccharides and lipids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1B3A780-B560-9B4E-BC54-277083830263}"/>
              </a:ext>
            </a:extLst>
          </p:cNvPr>
          <p:cNvSpPr txBox="1"/>
          <p:nvPr/>
        </p:nvSpPr>
        <p:spPr>
          <a:xfrm>
            <a:off x="56820" y="2221663"/>
            <a:ext cx="10651057" cy="218521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b="1" dirty="0">
                <a:solidFill>
                  <a:srgbClr val="FF0000"/>
                </a:solidFill>
              </a:rPr>
              <a:t>PROTEIN DATABASE (PDB) – primary source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b="1" dirty="0"/>
              <a:t>curates and annotates all biomolecular structural (3D) data according to agreed upon standards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b="1" dirty="0"/>
              <a:t>Each item is associated with unique identifier, </a:t>
            </a:r>
            <a:r>
              <a:rPr lang="en-GB" sz="2000" b="1" dirty="0">
                <a:solidFill>
                  <a:srgbClr val="FF0000"/>
                </a:solidFill>
              </a:rPr>
              <a:t>PDB ID </a:t>
            </a:r>
            <a:r>
              <a:rPr lang="en-GB" sz="2000" b="1" dirty="0"/>
              <a:t>(e.g., 1QWB)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b="1" dirty="0"/>
              <a:t>Structural data are accessible in </a:t>
            </a:r>
            <a:r>
              <a:rPr lang="en-GB" sz="2000" b="1" dirty="0">
                <a:solidFill>
                  <a:srgbClr val="FF0000"/>
                </a:solidFill>
              </a:rPr>
              <a:t>PDB format </a:t>
            </a:r>
            <a:r>
              <a:rPr lang="en-GB" sz="2000" b="1" dirty="0"/>
              <a:t>(sort of standard/reference format in the field)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b="1" dirty="0"/>
              <a:t>The database is freely accessible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b="1" dirty="0"/>
              <a:t>The database provide number of tools for structural, statistical, bioinformatics analysis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8342936-E233-0649-BFCD-0B3074B332FA}"/>
              </a:ext>
            </a:extLst>
          </p:cNvPr>
          <p:cNvSpPr txBox="1"/>
          <p:nvPr/>
        </p:nvSpPr>
        <p:spPr>
          <a:xfrm>
            <a:off x="4189746" y="4316489"/>
            <a:ext cx="27252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 err="1">
                <a:solidFill>
                  <a:schemeClr val="accent1"/>
                </a:solidFill>
              </a:rPr>
              <a:t>www.pdb.org</a:t>
            </a:r>
            <a:endParaRPr lang="en-GB" sz="3600" dirty="0">
              <a:solidFill>
                <a:schemeClr val="accent1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7658DB6-2100-8548-B956-1A80D3283365}"/>
              </a:ext>
            </a:extLst>
          </p:cNvPr>
          <p:cNvSpPr txBox="1"/>
          <p:nvPr/>
        </p:nvSpPr>
        <p:spPr>
          <a:xfrm>
            <a:off x="191729" y="5145305"/>
            <a:ext cx="1053108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Nucleic Acids Database (NDB) – </a:t>
            </a:r>
            <a:r>
              <a:rPr lang="en-GB" b="1" dirty="0"/>
              <a:t>focuses on nucleic acids and their complexes, objects identified with NDB ID </a:t>
            </a:r>
          </a:p>
          <a:p>
            <a:r>
              <a:rPr lang="en-GB" b="1" dirty="0"/>
              <a:t>(which is in most cases identical with PDB ID); PDB include all information in NDB (not vice versa); </a:t>
            </a:r>
          </a:p>
          <a:p>
            <a:r>
              <a:rPr lang="en-GB" b="1" dirty="0"/>
              <a:t>NDB, however, has specialized tools to analyse NA structures. </a:t>
            </a:r>
            <a:endParaRPr lang="en-GB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03764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1322</TotalTime>
  <Words>1286</Words>
  <Application>Microsoft Macintosh PowerPoint</Application>
  <PresentationFormat>Widescreen</PresentationFormat>
  <Paragraphs>118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PowerPoint Presentation</vt:lpstr>
      <vt:lpstr>web search engines that indexes the full scietific text or metadata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How to visualize of 3D structures (data in PDB file)?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40</cp:revision>
  <dcterms:created xsi:type="dcterms:W3CDTF">2020-05-25T09:14:38Z</dcterms:created>
  <dcterms:modified xsi:type="dcterms:W3CDTF">2020-05-26T07:16:41Z</dcterms:modified>
</cp:coreProperties>
</file>