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44" r:id="rId2"/>
    <p:sldId id="348" r:id="rId3"/>
    <p:sldId id="349" r:id="rId4"/>
    <p:sldId id="345" r:id="rId5"/>
    <p:sldId id="346" r:id="rId6"/>
    <p:sldId id="347" r:id="rId7"/>
    <p:sldId id="351" r:id="rId8"/>
    <p:sldId id="330" r:id="rId9"/>
    <p:sldId id="268" r:id="rId10"/>
    <p:sldId id="329" r:id="rId11"/>
    <p:sldId id="357" r:id="rId12"/>
    <p:sldId id="358" r:id="rId13"/>
    <p:sldId id="359" r:id="rId14"/>
    <p:sldId id="350" r:id="rId15"/>
    <p:sldId id="360" r:id="rId16"/>
    <p:sldId id="276" r:id="rId17"/>
    <p:sldId id="264" r:id="rId18"/>
    <p:sldId id="279" r:id="rId19"/>
    <p:sldId id="288" r:id="rId20"/>
    <p:sldId id="36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B6E5"/>
    <a:srgbClr val="7E4AAB"/>
    <a:srgbClr val="C9454F"/>
    <a:srgbClr val="1D62A2"/>
    <a:srgbClr val="FFCC66"/>
    <a:srgbClr val="FFE00C"/>
    <a:srgbClr val="E0BC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4593" autoAdjust="0"/>
    <p:restoredTop sz="86397" autoAdjust="0"/>
  </p:normalViewPr>
  <p:slideViewPr>
    <p:cSldViewPr snapToGrid="0" snapToObjects="1">
      <p:cViewPr varScale="1">
        <p:scale>
          <a:sx n="93" d="100"/>
          <a:sy n="93" d="100"/>
        </p:scale>
        <p:origin x="273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82B19-0C06-0042-9B5D-66B0B27D5F56}" type="datetimeFigureOut">
              <a:rPr lang="en-US" smtClean="0"/>
              <a:t>6/5/20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CA281-9F54-8942-B7B8-41382D30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65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A281-9F54-8942-B7B8-41382D3086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95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 of repetitive sequences suggest their importance for function.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Their distribution in genome </a:t>
            </a:r>
            <a:r>
              <a:rPr lang="en-US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provide hints on the function.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4B3E8-E661-2249-856D-28A382F11D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96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Conservation of repetitive sequences suggest their importance for function.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Their distribution in genome </a:t>
            </a:r>
            <a:r>
              <a:rPr lang="en-US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provide hints on the function.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4B3E8-E661-2249-856D-28A382F11D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69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6/5/20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6/5/20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6/5/20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6/5/20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6/5/20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6/5/20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6/5/20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6/5/20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6/5/20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6/5/20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6/5/20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6/5/20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6/5/20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6/5/20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6/5/20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0FAA508-F0CD-46EA-95FB-26B559A0B5D9}" type="datetimeFigureOut">
              <a:rPr lang="en-US" smtClean="0"/>
              <a:t>6/5/20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emf"/><Relationship Id="rId4" Type="http://schemas.openxmlformats.org/officeDocument/2006/relationships/package" Target="../embeddings/Microsoft_Word_Document.doc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549481" y="729474"/>
            <a:ext cx="5408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Structural Biology – a concept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05211" y="3163466"/>
            <a:ext cx="1981200" cy="1785284"/>
            <a:chOff x="3344735" y="1659464"/>
            <a:chExt cx="1981200" cy="1886916"/>
          </a:xfrm>
        </p:grpSpPr>
        <p:sp>
          <p:nvSpPr>
            <p:cNvPr id="30" name="TextBox 15"/>
            <p:cNvSpPr txBox="1">
              <a:spLocks noChangeArrowheads="1"/>
            </p:cNvSpPr>
            <p:nvPr/>
          </p:nvSpPr>
          <p:spPr bwMode="auto">
            <a:xfrm>
              <a:off x="3544286" y="2064943"/>
              <a:ext cx="158278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2400" i="1" dirty="0">
                  <a:latin typeface="Arial Black"/>
                  <a:ea typeface="Lucida Grande" charset="0"/>
                  <a:cs typeface="Arial Black"/>
                </a:rPr>
                <a:t>In vivo </a:t>
              </a:r>
            </a:p>
            <a:p>
              <a:pPr algn="ctr">
                <a:defRPr/>
              </a:pPr>
              <a:r>
                <a:rPr lang="en-US" sz="2400" dirty="0">
                  <a:latin typeface="Arial Black"/>
                  <a:ea typeface="Lucida Grande" charset="0"/>
                  <a:cs typeface="Arial Black"/>
                </a:rPr>
                <a:t>function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3344735" y="1659464"/>
              <a:ext cx="1981200" cy="188691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13"/>
          <p:cNvSpPr txBox="1">
            <a:spLocks noChangeArrowheads="1"/>
          </p:cNvSpPr>
          <p:nvPr/>
        </p:nvSpPr>
        <p:spPr bwMode="auto">
          <a:xfrm>
            <a:off x="2773730" y="1905673"/>
            <a:ext cx="38386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>
                <a:latin typeface="Arial Black"/>
                <a:ea typeface="Lucida Grande" charset="0"/>
                <a:cs typeface="Arial Black"/>
              </a:rPr>
              <a:t>structure &amp; dynamics</a:t>
            </a:r>
          </a:p>
        </p:txBody>
      </p:sp>
      <p:sp>
        <p:nvSpPr>
          <p:cNvPr id="17" name="Up-Down Arrow 16"/>
          <p:cNvSpPr>
            <a:spLocks noChangeAspect="1"/>
          </p:cNvSpPr>
          <p:nvPr/>
        </p:nvSpPr>
        <p:spPr>
          <a:xfrm>
            <a:off x="4489579" y="2491718"/>
            <a:ext cx="203459" cy="510567"/>
          </a:xfrm>
          <a:prstGeom prst="up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91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01683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/>
              <a:t>… not generally true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B890A2-E043-C144-91EC-81514635F8BB}"/>
              </a:ext>
            </a:extLst>
          </p:cNvPr>
          <p:cNvSpPr/>
          <p:nvPr/>
        </p:nvSpPr>
        <p:spPr>
          <a:xfrm>
            <a:off x="152399" y="272784"/>
            <a:ext cx="8991601" cy="1128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solidFill>
                  <a:srgbClr val="800000"/>
                </a:solidFill>
              </a:rPr>
              <a:t>thermodynamically NOT kinetically preferred conformation is responsible for biological activity.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F660F-B686-EE4D-8D4F-229CB35DCD78}"/>
              </a:ext>
            </a:extLst>
          </p:cNvPr>
          <p:cNvSpPr txBox="1"/>
          <p:nvPr/>
        </p:nvSpPr>
        <p:spPr>
          <a:xfrm>
            <a:off x="1066049" y="2473471"/>
            <a:ext cx="7321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Biological processes (folding, interactions) t &lt; sec, min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49C99F-F2D2-5D45-BA0A-ECA747CEE5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t="5691" r="2517"/>
          <a:stretch/>
        </p:blipFill>
        <p:spPr>
          <a:xfrm>
            <a:off x="1976538" y="2996691"/>
            <a:ext cx="5500255" cy="30842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63975C-25AE-6E44-9A36-5F5B95B1119F}"/>
              </a:ext>
            </a:extLst>
          </p:cNvPr>
          <p:cNvSpPr txBox="1"/>
          <p:nvPr/>
        </p:nvSpPr>
        <p:spPr>
          <a:xfrm>
            <a:off x="1066049" y="6080967"/>
            <a:ext cx="772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Only H2 would be observed in conventional X-ray, NMR experiment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62382C-C0C9-7846-8156-BBDA070DDF1C}"/>
              </a:ext>
            </a:extLst>
          </p:cNvPr>
          <p:cNvSpPr txBox="1"/>
          <p:nvPr/>
        </p:nvSpPr>
        <p:spPr>
          <a:xfrm>
            <a:off x="1882858" y="6596390"/>
            <a:ext cx="5530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Bessi</a:t>
            </a:r>
            <a:r>
              <a:rPr lang="cs-CZ" sz="1400" dirty="0"/>
              <a:t> et al. </a:t>
            </a:r>
            <a:r>
              <a:rPr lang="cs-CZ" sz="1400" dirty="0" err="1"/>
              <a:t>Angew</a:t>
            </a:r>
            <a:r>
              <a:rPr lang="cs-CZ" sz="1400" dirty="0"/>
              <a:t> </a:t>
            </a:r>
            <a:r>
              <a:rPr lang="cs-CZ" sz="1400" dirty="0" err="1"/>
              <a:t>Chem</a:t>
            </a:r>
            <a:r>
              <a:rPr lang="cs-CZ" sz="1400" dirty="0"/>
              <a:t> </a:t>
            </a:r>
            <a:r>
              <a:rPr lang="cs-CZ" sz="1400" dirty="0" err="1"/>
              <a:t>Int</a:t>
            </a:r>
            <a:r>
              <a:rPr lang="cs-CZ" sz="1400" dirty="0"/>
              <a:t> Ed </a:t>
            </a:r>
            <a:r>
              <a:rPr lang="cs-CZ" sz="1400" dirty="0" err="1"/>
              <a:t>Engl</a:t>
            </a:r>
            <a:r>
              <a:rPr lang="cs-CZ" sz="1400" dirty="0"/>
              <a:t>. 2015 Jul 13;54(29):8444-8.</a:t>
            </a:r>
          </a:p>
          <a:p>
            <a:r>
              <a:rPr lang="cs-CZ" sz="1400" dirty="0"/>
              <a:t> 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54680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91402"/>
            <a:ext cx="8913813" cy="751253"/>
          </a:xfrm>
        </p:spPr>
        <p:txBody>
          <a:bodyPr>
            <a:normAutofit/>
          </a:bodyPr>
          <a:lstStyle/>
          <a:p>
            <a:r>
              <a:rPr lang="en-US" dirty="0"/>
              <a:t>…not entirely true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B890A2-E043-C144-91EC-81514635F8BB}"/>
              </a:ext>
            </a:extLst>
          </p:cNvPr>
          <p:cNvSpPr/>
          <p:nvPr/>
        </p:nvSpPr>
        <p:spPr>
          <a:xfrm>
            <a:off x="1" y="516501"/>
            <a:ext cx="914400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solidFill>
                  <a:srgbClr val="800000"/>
                </a:solidFill>
              </a:rPr>
              <a:t>biologically active specie = lowest (free) energy structure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65AE1C-E43D-6B4A-95C7-7D268948FBF6}"/>
              </a:ext>
            </a:extLst>
          </p:cNvPr>
          <p:cNvSpPr txBox="1"/>
          <p:nvPr/>
        </p:nvSpPr>
        <p:spPr>
          <a:xfrm>
            <a:off x="718491" y="2044237"/>
            <a:ext cx="7159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 …number of processes happens via conformational selection </a:t>
            </a:r>
          </a:p>
          <a:p>
            <a:pPr algn="ctr"/>
            <a:r>
              <a:rPr lang="en-US" b="1" dirty="0"/>
              <a:t>    (from excited/non-visible states)</a:t>
            </a:r>
            <a:endParaRPr lang="en-GB" b="1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F1FDB4D-E871-DD46-AFAC-8C2FDDD1DBA6}"/>
              </a:ext>
            </a:extLst>
          </p:cNvPr>
          <p:cNvSpPr/>
          <p:nvPr/>
        </p:nvSpPr>
        <p:spPr>
          <a:xfrm>
            <a:off x="5495294" y="4542114"/>
            <a:ext cx="2341418" cy="1385894"/>
          </a:xfrm>
          <a:custGeom>
            <a:avLst/>
            <a:gdLst>
              <a:gd name="connsiteX0" fmla="*/ 0 w 2341418"/>
              <a:gd name="connsiteY0" fmla="*/ 290945 h 1385894"/>
              <a:gd name="connsiteX1" fmla="*/ 193964 w 2341418"/>
              <a:gd name="connsiteY1" fmla="*/ 762000 h 1385894"/>
              <a:gd name="connsiteX2" fmla="*/ 401782 w 2341418"/>
              <a:gd name="connsiteY2" fmla="*/ 568036 h 1385894"/>
              <a:gd name="connsiteX3" fmla="*/ 581891 w 2341418"/>
              <a:gd name="connsiteY3" fmla="*/ 1066800 h 1385894"/>
              <a:gd name="connsiteX4" fmla="*/ 817418 w 2341418"/>
              <a:gd name="connsiteY4" fmla="*/ 914400 h 1385894"/>
              <a:gd name="connsiteX5" fmla="*/ 1011382 w 2341418"/>
              <a:gd name="connsiteY5" fmla="*/ 1385454 h 1385894"/>
              <a:gd name="connsiteX6" fmla="*/ 1330036 w 2341418"/>
              <a:gd name="connsiteY6" fmla="*/ 817418 h 1385894"/>
              <a:gd name="connsiteX7" fmla="*/ 1537854 w 2341418"/>
              <a:gd name="connsiteY7" fmla="*/ 969818 h 1385894"/>
              <a:gd name="connsiteX8" fmla="*/ 1773382 w 2341418"/>
              <a:gd name="connsiteY8" fmla="*/ 346364 h 1385894"/>
              <a:gd name="connsiteX9" fmla="*/ 2105891 w 2341418"/>
              <a:gd name="connsiteY9" fmla="*/ 443345 h 1385894"/>
              <a:gd name="connsiteX10" fmla="*/ 2341418 w 2341418"/>
              <a:gd name="connsiteY10" fmla="*/ 0 h 1385894"/>
              <a:gd name="connsiteX11" fmla="*/ 2341418 w 2341418"/>
              <a:gd name="connsiteY11" fmla="*/ 0 h 138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1418" h="1385894">
                <a:moveTo>
                  <a:pt x="0" y="290945"/>
                </a:moveTo>
                <a:cubicBezTo>
                  <a:pt x="63500" y="503381"/>
                  <a:pt x="127000" y="715818"/>
                  <a:pt x="193964" y="762000"/>
                </a:cubicBezTo>
                <a:cubicBezTo>
                  <a:pt x="260928" y="808182"/>
                  <a:pt x="337128" y="517236"/>
                  <a:pt x="401782" y="568036"/>
                </a:cubicBezTo>
                <a:cubicBezTo>
                  <a:pt x="466436" y="618836"/>
                  <a:pt x="512618" y="1009073"/>
                  <a:pt x="581891" y="1066800"/>
                </a:cubicBezTo>
                <a:cubicBezTo>
                  <a:pt x="651164" y="1124527"/>
                  <a:pt x="745836" y="861291"/>
                  <a:pt x="817418" y="914400"/>
                </a:cubicBezTo>
                <a:cubicBezTo>
                  <a:pt x="889000" y="967509"/>
                  <a:pt x="925946" y="1401618"/>
                  <a:pt x="1011382" y="1385454"/>
                </a:cubicBezTo>
                <a:cubicBezTo>
                  <a:pt x="1096818" y="1369290"/>
                  <a:pt x="1242291" y="886691"/>
                  <a:pt x="1330036" y="817418"/>
                </a:cubicBezTo>
                <a:cubicBezTo>
                  <a:pt x="1417781" y="748145"/>
                  <a:pt x="1463963" y="1048327"/>
                  <a:pt x="1537854" y="969818"/>
                </a:cubicBezTo>
                <a:cubicBezTo>
                  <a:pt x="1611745" y="891309"/>
                  <a:pt x="1678709" y="434109"/>
                  <a:pt x="1773382" y="346364"/>
                </a:cubicBezTo>
                <a:cubicBezTo>
                  <a:pt x="1868055" y="258619"/>
                  <a:pt x="2011218" y="501072"/>
                  <a:pt x="2105891" y="443345"/>
                </a:cubicBezTo>
                <a:cubicBezTo>
                  <a:pt x="2200564" y="385618"/>
                  <a:pt x="2341418" y="0"/>
                  <a:pt x="2341418" y="0"/>
                </a:cubicBezTo>
                <a:lnTo>
                  <a:pt x="2341418" y="0"/>
                </a:ln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246CA9-36B6-1045-B694-591AAB4CB2F9}"/>
              </a:ext>
            </a:extLst>
          </p:cNvPr>
          <p:cNvSpPr/>
          <p:nvPr/>
        </p:nvSpPr>
        <p:spPr>
          <a:xfrm>
            <a:off x="1080656" y="3168484"/>
            <a:ext cx="3491345" cy="1877089"/>
          </a:xfrm>
          <a:custGeom>
            <a:avLst/>
            <a:gdLst>
              <a:gd name="connsiteX0" fmla="*/ 0 w 3491345"/>
              <a:gd name="connsiteY0" fmla="*/ 336716 h 1877089"/>
              <a:gd name="connsiteX1" fmla="*/ 484909 w 3491345"/>
              <a:gd name="connsiteY1" fmla="*/ 1251116 h 1877089"/>
              <a:gd name="connsiteX2" fmla="*/ 1066800 w 3491345"/>
              <a:gd name="connsiteY2" fmla="*/ 461407 h 1877089"/>
              <a:gd name="connsiteX3" fmla="*/ 1454727 w 3491345"/>
              <a:gd name="connsiteY3" fmla="*/ 904752 h 1877089"/>
              <a:gd name="connsiteX4" fmla="*/ 1981200 w 3491345"/>
              <a:gd name="connsiteY4" fmla="*/ 18061 h 1877089"/>
              <a:gd name="connsiteX5" fmla="*/ 2770909 w 3491345"/>
              <a:gd name="connsiteY5" fmla="*/ 1874570 h 1877089"/>
              <a:gd name="connsiteX6" fmla="*/ 3491345 w 3491345"/>
              <a:gd name="connsiteY6" fmla="*/ 336716 h 187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91345" h="1877089">
                <a:moveTo>
                  <a:pt x="0" y="336716"/>
                </a:moveTo>
                <a:cubicBezTo>
                  <a:pt x="153554" y="783525"/>
                  <a:pt x="307109" y="1230334"/>
                  <a:pt x="484909" y="1251116"/>
                </a:cubicBezTo>
                <a:cubicBezTo>
                  <a:pt x="662709" y="1271898"/>
                  <a:pt x="905164" y="519134"/>
                  <a:pt x="1066800" y="461407"/>
                </a:cubicBezTo>
                <a:cubicBezTo>
                  <a:pt x="1228436" y="403680"/>
                  <a:pt x="1302327" y="978643"/>
                  <a:pt x="1454727" y="904752"/>
                </a:cubicBezTo>
                <a:cubicBezTo>
                  <a:pt x="1607127" y="830861"/>
                  <a:pt x="1761836" y="-143575"/>
                  <a:pt x="1981200" y="18061"/>
                </a:cubicBezTo>
                <a:cubicBezTo>
                  <a:pt x="2200564" y="179697"/>
                  <a:pt x="2519218" y="1821461"/>
                  <a:pt x="2770909" y="1874570"/>
                </a:cubicBezTo>
                <a:cubicBezTo>
                  <a:pt x="3022600" y="1927679"/>
                  <a:pt x="3256972" y="1132197"/>
                  <a:pt x="3491345" y="336716"/>
                </a:cubicBez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9374B1-8FDB-6149-B11C-931B1E8CBC9D}"/>
              </a:ext>
            </a:extLst>
          </p:cNvPr>
          <p:cNvCxnSpPr>
            <a:cxnSpLocks/>
          </p:cNvCxnSpPr>
          <p:nvPr/>
        </p:nvCxnSpPr>
        <p:spPr>
          <a:xfrm>
            <a:off x="718491" y="5347855"/>
            <a:ext cx="40197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4C0E27A-F1CE-5B4D-A5DE-EA089C339386}"/>
              </a:ext>
            </a:extLst>
          </p:cNvPr>
          <p:cNvSpPr txBox="1"/>
          <p:nvPr/>
        </p:nvSpPr>
        <p:spPr>
          <a:xfrm>
            <a:off x="1753529" y="5523489"/>
            <a:ext cx="231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Folding coordinate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379190-4471-0D4E-956F-1249CA121F2C}"/>
              </a:ext>
            </a:extLst>
          </p:cNvPr>
          <p:cNvCxnSpPr/>
          <p:nvPr/>
        </p:nvCxnSpPr>
        <p:spPr>
          <a:xfrm flipV="1">
            <a:off x="718491" y="3006436"/>
            <a:ext cx="0" cy="2327564"/>
          </a:xfrm>
          <a:prstGeom prst="straightConnector1">
            <a:avLst/>
          </a:prstGeom>
          <a:ln>
            <a:solidFill>
              <a:schemeClr val="tx1">
                <a:alpha val="99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1F7E91A-8BE0-4A4C-B67A-98C7531FE9E9}"/>
              </a:ext>
            </a:extLst>
          </p:cNvPr>
          <p:cNvSpPr txBox="1"/>
          <p:nvPr/>
        </p:nvSpPr>
        <p:spPr>
          <a:xfrm rot="16200000">
            <a:off x="-230543" y="3983983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Free energy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37117F-B751-C44E-A81F-5A31259B21FA}"/>
              </a:ext>
            </a:extLst>
          </p:cNvPr>
          <p:cNvSpPr txBox="1"/>
          <p:nvPr/>
        </p:nvSpPr>
        <p:spPr>
          <a:xfrm>
            <a:off x="2330541" y="4051821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C19C79-3BF0-4043-90B0-8BF7E17B69A7}"/>
              </a:ext>
            </a:extLst>
          </p:cNvPr>
          <p:cNvSpPr/>
          <p:nvPr/>
        </p:nvSpPr>
        <p:spPr>
          <a:xfrm>
            <a:off x="3319115" y="4499942"/>
            <a:ext cx="1137792" cy="721264"/>
          </a:xfrm>
          <a:prstGeom prst="rect">
            <a:avLst/>
          </a:prstGeom>
          <a:solidFill>
            <a:schemeClr val="accent1">
              <a:shade val="80000"/>
              <a:alpha val="18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37B089-C797-BF48-BEBD-82EC9272B017}"/>
              </a:ext>
            </a:extLst>
          </p:cNvPr>
          <p:cNvSpPr txBox="1"/>
          <p:nvPr/>
        </p:nvSpPr>
        <p:spPr>
          <a:xfrm>
            <a:off x="5495294" y="6329606"/>
            <a:ext cx="242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Lowest energy state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72CEA2-C158-C94B-BA20-295C183BA2A7}"/>
              </a:ext>
            </a:extLst>
          </p:cNvPr>
          <p:cNvSpPr txBox="1"/>
          <p:nvPr/>
        </p:nvSpPr>
        <p:spPr>
          <a:xfrm>
            <a:off x="1" y="2626948"/>
            <a:ext cx="3036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Kinetically preferred state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F42125B-83D8-6F4C-8218-49CAAA994894}"/>
              </a:ext>
            </a:extLst>
          </p:cNvPr>
          <p:cNvCxnSpPr>
            <a:stCxn id="21" idx="2"/>
          </p:cNvCxnSpPr>
          <p:nvPr/>
        </p:nvCxnSpPr>
        <p:spPr>
          <a:xfrm flipH="1">
            <a:off x="1518205" y="2996280"/>
            <a:ext cx="1" cy="1172369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288859-2109-F240-9FE5-9ED2343C9160}"/>
              </a:ext>
            </a:extLst>
          </p:cNvPr>
          <p:cNvCxnSpPr/>
          <p:nvPr/>
        </p:nvCxnSpPr>
        <p:spPr>
          <a:xfrm>
            <a:off x="3878625" y="3442977"/>
            <a:ext cx="0" cy="1486457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4B8C91CB-175C-B345-9AA3-68F6773738BC}"/>
              </a:ext>
            </a:extLst>
          </p:cNvPr>
          <p:cNvSpPr/>
          <p:nvPr/>
        </p:nvSpPr>
        <p:spPr>
          <a:xfrm>
            <a:off x="5495294" y="4542959"/>
            <a:ext cx="2355306" cy="1511477"/>
          </a:xfrm>
          <a:prstGeom prst="rect">
            <a:avLst/>
          </a:prstGeom>
          <a:solidFill>
            <a:schemeClr val="accent1">
              <a:shade val="80000"/>
              <a:alpha val="18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BC02A17-C8D4-E34D-A1E7-7BE9CF7B7C39}"/>
              </a:ext>
            </a:extLst>
          </p:cNvPr>
          <p:cNvCxnSpPr/>
          <p:nvPr/>
        </p:nvCxnSpPr>
        <p:spPr>
          <a:xfrm>
            <a:off x="4456907" y="4499942"/>
            <a:ext cx="1038387" cy="2831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5E8760-3755-F641-AD43-C062665AED8B}"/>
              </a:ext>
            </a:extLst>
          </p:cNvPr>
          <p:cNvCxnSpPr>
            <a:cxnSpLocks/>
          </p:cNvCxnSpPr>
          <p:nvPr/>
        </p:nvCxnSpPr>
        <p:spPr>
          <a:xfrm>
            <a:off x="4462236" y="5220902"/>
            <a:ext cx="1033058" cy="819679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761B770-5FD1-0A45-AF13-A8FE2ED61536}"/>
              </a:ext>
            </a:extLst>
          </p:cNvPr>
          <p:cNvSpPr txBox="1"/>
          <p:nvPr/>
        </p:nvSpPr>
        <p:spPr>
          <a:xfrm>
            <a:off x="3735611" y="3182660"/>
            <a:ext cx="4105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Thermodynamically preferred state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EF5866-47DA-6E4A-9FEB-EF66956BDF71}"/>
              </a:ext>
            </a:extLst>
          </p:cNvPr>
          <p:cNvSpPr txBox="1"/>
          <p:nvPr/>
        </p:nvSpPr>
        <p:spPr>
          <a:xfrm>
            <a:off x="6835208" y="3896205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Exited state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C598BDA-C0B5-9849-A080-4ED27A2C2558}"/>
              </a:ext>
            </a:extLst>
          </p:cNvPr>
          <p:cNvCxnSpPr/>
          <p:nvPr/>
        </p:nvCxnSpPr>
        <p:spPr>
          <a:xfrm>
            <a:off x="7001695" y="4250342"/>
            <a:ext cx="0" cy="104835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0E9C41E-2C84-FF4F-9AB5-98E3DFB983EA}"/>
              </a:ext>
            </a:extLst>
          </p:cNvPr>
          <p:cNvCxnSpPr/>
          <p:nvPr/>
        </p:nvCxnSpPr>
        <p:spPr>
          <a:xfrm flipV="1">
            <a:off x="6511637" y="6149688"/>
            <a:ext cx="0" cy="26797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286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91402"/>
            <a:ext cx="8913813" cy="751253"/>
          </a:xfrm>
        </p:spPr>
        <p:txBody>
          <a:bodyPr>
            <a:normAutofit/>
          </a:bodyPr>
          <a:lstStyle/>
          <a:p>
            <a:r>
              <a:rPr lang="en-US" dirty="0"/>
              <a:t>…X-ray, NMR, </a:t>
            </a:r>
            <a:r>
              <a:rPr lang="en-US" dirty="0" err="1"/>
              <a:t>cryoEM</a:t>
            </a:r>
            <a:r>
              <a:rPr lang="en-US" dirty="0"/>
              <a:t> structures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245870-C667-0F4B-8F97-7F54C63EA8FC}"/>
              </a:ext>
            </a:extLst>
          </p:cNvPr>
          <p:cNvSpPr txBox="1"/>
          <p:nvPr/>
        </p:nvSpPr>
        <p:spPr>
          <a:xfrm>
            <a:off x="252811" y="2615151"/>
            <a:ext cx="895629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Towards thermodynamically preferred (lowest energy) conformation</a:t>
            </a:r>
            <a:r>
              <a:rPr lang="en-GB" dirty="0"/>
              <a:t>, which </a:t>
            </a:r>
          </a:p>
          <a:p>
            <a:r>
              <a:rPr lang="en-GB" dirty="0"/>
              <a:t>     is not necessarily biologically active; the bias is a function of T [ºC]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Towards conformation specific to selected environmental conditions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Parameters used to assess structure quality refers </a:t>
            </a:r>
          </a:p>
          <a:p>
            <a:r>
              <a:rPr lang="en-GB" b="1" dirty="0"/>
              <a:t>    </a:t>
            </a:r>
            <a:r>
              <a:rPr lang="en-GB" b="1" dirty="0">
                <a:solidFill>
                  <a:srgbClr val="FF0000"/>
                </a:solidFill>
              </a:rPr>
              <a:t>only to precision not accuracy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B890A2-E043-C144-91EC-81514635F8BB}"/>
              </a:ext>
            </a:extLst>
          </p:cNvPr>
          <p:cNvSpPr/>
          <p:nvPr/>
        </p:nvSpPr>
        <p:spPr>
          <a:xfrm>
            <a:off x="1" y="516501"/>
            <a:ext cx="914400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solidFill>
                  <a:srgbClr val="800000"/>
                </a:solidFill>
              </a:rPr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65AE1C-E43D-6B4A-95C7-7D268948FBF6}"/>
              </a:ext>
            </a:extLst>
          </p:cNvPr>
          <p:cNvSpPr txBox="1"/>
          <p:nvPr/>
        </p:nvSpPr>
        <p:spPr>
          <a:xfrm>
            <a:off x="3426766" y="2044237"/>
            <a:ext cx="1742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 …are  biased</a:t>
            </a:r>
            <a:endParaRPr lang="en-GB" b="1" dirty="0"/>
          </a:p>
        </p:txBody>
      </p:sp>
      <p:pic>
        <p:nvPicPr>
          <p:cNvPr id="6" name="Picture 5" descr="accuracy_precissionv02.jpg">
            <a:extLst>
              <a:ext uri="{FF2B5EF4-FFF2-40B4-BE49-F238E27FC236}">
                <a16:creationId xmlns:a16="http://schemas.microsoft.com/office/drawing/2014/main" id="{4C120C72-DC3C-9249-BAB4-FA492B5CF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04" y="4758650"/>
            <a:ext cx="4245051" cy="186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36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91402"/>
            <a:ext cx="8913813" cy="751253"/>
          </a:xfrm>
        </p:spPr>
        <p:txBody>
          <a:bodyPr>
            <a:normAutofit/>
          </a:bodyPr>
          <a:lstStyle/>
          <a:p>
            <a:r>
              <a:rPr lang="en-US" sz="2800" dirty="0"/>
              <a:t>…in addition, NMR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B890A2-E043-C144-91EC-81514635F8BB}"/>
              </a:ext>
            </a:extLst>
          </p:cNvPr>
          <p:cNvSpPr/>
          <p:nvPr/>
        </p:nvSpPr>
        <p:spPr>
          <a:xfrm>
            <a:off x="1" y="516501"/>
            <a:ext cx="914400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solidFill>
                  <a:srgbClr val="800000"/>
                </a:solidFill>
              </a:rPr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65AE1C-E43D-6B4A-95C7-7D268948FBF6}"/>
              </a:ext>
            </a:extLst>
          </p:cNvPr>
          <p:cNvSpPr txBox="1"/>
          <p:nvPr/>
        </p:nvSpPr>
        <p:spPr>
          <a:xfrm>
            <a:off x="2782363" y="2044237"/>
            <a:ext cx="303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 …is biased by </a:t>
            </a:r>
            <a:r>
              <a:rPr lang="en-US" b="1" dirty="0">
                <a:solidFill>
                  <a:srgbClr val="FF0000"/>
                </a:solidFill>
              </a:rPr>
              <a:t>averaging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6FFCB6B-C981-714C-889C-CA25C74C8653}"/>
              </a:ext>
            </a:extLst>
          </p:cNvPr>
          <p:cNvSpPr/>
          <p:nvPr/>
        </p:nvSpPr>
        <p:spPr>
          <a:xfrm>
            <a:off x="563070" y="3139050"/>
            <a:ext cx="2341418" cy="1385894"/>
          </a:xfrm>
          <a:custGeom>
            <a:avLst/>
            <a:gdLst>
              <a:gd name="connsiteX0" fmla="*/ 0 w 2341418"/>
              <a:gd name="connsiteY0" fmla="*/ 290945 h 1385894"/>
              <a:gd name="connsiteX1" fmla="*/ 193964 w 2341418"/>
              <a:gd name="connsiteY1" fmla="*/ 762000 h 1385894"/>
              <a:gd name="connsiteX2" fmla="*/ 401782 w 2341418"/>
              <a:gd name="connsiteY2" fmla="*/ 568036 h 1385894"/>
              <a:gd name="connsiteX3" fmla="*/ 581891 w 2341418"/>
              <a:gd name="connsiteY3" fmla="*/ 1066800 h 1385894"/>
              <a:gd name="connsiteX4" fmla="*/ 817418 w 2341418"/>
              <a:gd name="connsiteY4" fmla="*/ 914400 h 1385894"/>
              <a:gd name="connsiteX5" fmla="*/ 1011382 w 2341418"/>
              <a:gd name="connsiteY5" fmla="*/ 1385454 h 1385894"/>
              <a:gd name="connsiteX6" fmla="*/ 1330036 w 2341418"/>
              <a:gd name="connsiteY6" fmla="*/ 817418 h 1385894"/>
              <a:gd name="connsiteX7" fmla="*/ 1537854 w 2341418"/>
              <a:gd name="connsiteY7" fmla="*/ 969818 h 1385894"/>
              <a:gd name="connsiteX8" fmla="*/ 1773382 w 2341418"/>
              <a:gd name="connsiteY8" fmla="*/ 346364 h 1385894"/>
              <a:gd name="connsiteX9" fmla="*/ 2105891 w 2341418"/>
              <a:gd name="connsiteY9" fmla="*/ 443345 h 1385894"/>
              <a:gd name="connsiteX10" fmla="*/ 2341418 w 2341418"/>
              <a:gd name="connsiteY10" fmla="*/ 0 h 1385894"/>
              <a:gd name="connsiteX11" fmla="*/ 2341418 w 2341418"/>
              <a:gd name="connsiteY11" fmla="*/ 0 h 138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1418" h="1385894">
                <a:moveTo>
                  <a:pt x="0" y="290945"/>
                </a:moveTo>
                <a:cubicBezTo>
                  <a:pt x="63500" y="503381"/>
                  <a:pt x="127000" y="715818"/>
                  <a:pt x="193964" y="762000"/>
                </a:cubicBezTo>
                <a:cubicBezTo>
                  <a:pt x="260928" y="808182"/>
                  <a:pt x="337128" y="517236"/>
                  <a:pt x="401782" y="568036"/>
                </a:cubicBezTo>
                <a:cubicBezTo>
                  <a:pt x="466436" y="618836"/>
                  <a:pt x="512618" y="1009073"/>
                  <a:pt x="581891" y="1066800"/>
                </a:cubicBezTo>
                <a:cubicBezTo>
                  <a:pt x="651164" y="1124527"/>
                  <a:pt x="745836" y="861291"/>
                  <a:pt x="817418" y="914400"/>
                </a:cubicBezTo>
                <a:cubicBezTo>
                  <a:pt x="889000" y="967509"/>
                  <a:pt x="925946" y="1401618"/>
                  <a:pt x="1011382" y="1385454"/>
                </a:cubicBezTo>
                <a:cubicBezTo>
                  <a:pt x="1096818" y="1369290"/>
                  <a:pt x="1242291" y="886691"/>
                  <a:pt x="1330036" y="817418"/>
                </a:cubicBezTo>
                <a:cubicBezTo>
                  <a:pt x="1417781" y="748145"/>
                  <a:pt x="1463963" y="1048327"/>
                  <a:pt x="1537854" y="969818"/>
                </a:cubicBezTo>
                <a:cubicBezTo>
                  <a:pt x="1611745" y="891309"/>
                  <a:pt x="1678709" y="434109"/>
                  <a:pt x="1773382" y="346364"/>
                </a:cubicBezTo>
                <a:cubicBezTo>
                  <a:pt x="1868055" y="258619"/>
                  <a:pt x="2011218" y="501072"/>
                  <a:pt x="2105891" y="443345"/>
                </a:cubicBezTo>
                <a:cubicBezTo>
                  <a:pt x="2200564" y="385618"/>
                  <a:pt x="2341418" y="0"/>
                  <a:pt x="2341418" y="0"/>
                </a:cubicBezTo>
                <a:lnTo>
                  <a:pt x="2341418" y="0"/>
                </a:ln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B1316D-AEAE-FE4E-BDF4-7B55F7292FC6}"/>
              </a:ext>
            </a:extLst>
          </p:cNvPr>
          <p:cNvSpPr/>
          <p:nvPr/>
        </p:nvSpPr>
        <p:spPr>
          <a:xfrm>
            <a:off x="563070" y="3139895"/>
            <a:ext cx="2355306" cy="1511477"/>
          </a:xfrm>
          <a:prstGeom prst="rect">
            <a:avLst/>
          </a:prstGeom>
          <a:solidFill>
            <a:schemeClr val="accent1">
              <a:shade val="80000"/>
              <a:alpha val="18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ACD130-04E3-1244-9565-AA81807AB46F}"/>
              </a:ext>
            </a:extLst>
          </p:cNvPr>
          <p:cNvSpPr txBox="1"/>
          <p:nvPr/>
        </p:nvSpPr>
        <p:spPr>
          <a:xfrm>
            <a:off x="1902984" y="2493141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Exited state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E0563A5-8E54-A84D-9E07-D0CF51E74BA5}"/>
              </a:ext>
            </a:extLst>
          </p:cNvPr>
          <p:cNvCxnSpPr/>
          <p:nvPr/>
        </p:nvCxnSpPr>
        <p:spPr>
          <a:xfrm>
            <a:off x="2069471" y="2847278"/>
            <a:ext cx="0" cy="104835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D6EFB9-2B01-4C42-A223-4E09571B4FB4}"/>
              </a:ext>
            </a:extLst>
          </p:cNvPr>
          <p:cNvCxnSpPr/>
          <p:nvPr/>
        </p:nvCxnSpPr>
        <p:spPr>
          <a:xfrm flipV="1">
            <a:off x="1579413" y="4746624"/>
            <a:ext cx="0" cy="26797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61D63CB-A553-154F-8FA6-AC96D8F15337}"/>
              </a:ext>
            </a:extLst>
          </p:cNvPr>
          <p:cNvSpPr txBox="1"/>
          <p:nvPr/>
        </p:nvSpPr>
        <p:spPr>
          <a:xfrm>
            <a:off x="689350" y="5021215"/>
            <a:ext cx="242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Lowest energy state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818561EF-E84A-B84F-979B-75462DF3D554}"/>
              </a:ext>
            </a:extLst>
          </p:cNvPr>
          <p:cNvSpPr/>
          <p:nvPr/>
        </p:nvSpPr>
        <p:spPr>
          <a:xfrm>
            <a:off x="3116618" y="3831997"/>
            <a:ext cx="285494" cy="81937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20CC3C-43FA-D346-A131-B3A1DD4E421A}"/>
              </a:ext>
            </a:extLst>
          </p:cNvPr>
          <p:cNvCxnSpPr>
            <a:stCxn id="16" idx="0"/>
          </p:cNvCxnSpPr>
          <p:nvPr/>
        </p:nvCxnSpPr>
        <p:spPr>
          <a:xfrm flipH="1">
            <a:off x="401771" y="3831997"/>
            <a:ext cx="2714847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0A5FDCF-E73F-6341-9591-CC53D0099879}"/>
              </a:ext>
            </a:extLst>
          </p:cNvPr>
          <p:cNvSpPr txBox="1"/>
          <p:nvPr/>
        </p:nvSpPr>
        <p:spPr>
          <a:xfrm>
            <a:off x="3600354" y="4057018"/>
            <a:ext cx="3517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Multiple states populated </a:t>
            </a:r>
          </a:p>
          <a:p>
            <a:pPr algn="ctr"/>
            <a:r>
              <a:rPr lang="en-GB" dirty="0"/>
              <a:t>at physiological temperatures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A129A7-9B45-7441-9DC6-D653FDF3FA1E}"/>
              </a:ext>
            </a:extLst>
          </p:cNvPr>
          <p:cNvSpPr txBox="1"/>
          <p:nvPr/>
        </p:nvSpPr>
        <p:spPr>
          <a:xfrm>
            <a:off x="4017818" y="5503593"/>
            <a:ext cx="3693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4">
                    <a:lumMod val="75000"/>
                  </a:schemeClr>
                </a:solidFill>
              </a:rPr>
              <a:t>We observe ensemble average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7B2EF52-CD40-4441-A984-9C148AB13B25}"/>
              </a:ext>
            </a:extLst>
          </p:cNvPr>
          <p:cNvCxnSpPr>
            <a:cxnSpLocks/>
          </p:cNvCxnSpPr>
          <p:nvPr/>
        </p:nvCxnSpPr>
        <p:spPr>
          <a:xfrm flipH="1" flipV="1">
            <a:off x="1579413" y="4057019"/>
            <a:ext cx="2438405" cy="1563877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139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8C5733-AAF7-A649-A5C1-AC177A78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19" y="1015825"/>
            <a:ext cx="5499100" cy="2933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A5352D-4079-474B-A794-490C8DBAE015}"/>
              </a:ext>
            </a:extLst>
          </p:cNvPr>
          <p:cNvSpPr txBox="1"/>
          <p:nvPr/>
        </p:nvSpPr>
        <p:spPr>
          <a:xfrm>
            <a:off x="332786" y="462419"/>
            <a:ext cx="5485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Bias from external information on local 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B85E1B-C8F6-6346-A94F-26624F7CB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146" y="4065584"/>
            <a:ext cx="1562100" cy="1587500"/>
          </a:xfrm>
          <a:prstGeom prst="rect">
            <a:avLst/>
          </a:prstGeom>
        </p:spPr>
      </p:pic>
      <p:pic>
        <p:nvPicPr>
          <p:cNvPr id="8" name="Picture 7" descr="noestr.tiff">
            <a:extLst>
              <a:ext uri="{FF2B5EF4-FFF2-40B4-BE49-F238E27FC236}">
                <a16:creationId xmlns:a16="http://schemas.microsoft.com/office/drawing/2014/main" id="{8A26B0CA-9224-A94E-80BC-2CBB0BE4D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38" y="4806970"/>
            <a:ext cx="1832869" cy="1692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035895-E4A8-DC4C-B696-34AFCAB41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86" y="3949525"/>
            <a:ext cx="4239214" cy="13565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4BBAFF-726D-5545-8F44-EA789368474E}"/>
              </a:ext>
            </a:extLst>
          </p:cNvPr>
          <p:cNvSpPr txBox="1"/>
          <p:nvPr/>
        </p:nvSpPr>
        <p:spPr>
          <a:xfrm>
            <a:off x="1933448" y="54684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cryoEM</a:t>
            </a:r>
            <a:endParaRPr lang="en-GB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FA9B0C-9CFD-3B4B-B802-45E73431B047}"/>
              </a:ext>
            </a:extLst>
          </p:cNvPr>
          <p:cNvSpPr txBox="1"/>
          <p:nvPr/>
        </p:nvSpPr>
        <p:spPr>
          <a:xfrm>
            <a:off x="5259664" y="4286606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NMR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977A4E-677E-4F44-88C8-994143190E07}"/>
              </a:ext>
            </a:extLst>
          </p:cNvPr>
          <p:cNvSpPr txBox="1"/>
          <p:nvPr/>
        </p:nvSpPr>
        <p:spPr>
          <a:xfrm>
            <a:off x="7460119" y="5668015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X-ray</a:t>
            </a:r>
          </a:p>
        </p:txBody>
      </p:sp>
    </p:spTree>
    <p:extLst>
      <p:ext uri="{BB962C8B-B14F-4D97-AF65-F5344CB8AC3E}">
        <p14:creationId xmlns:p14="http://schemas.microsoft.com/office/powerpoint/2010/main" val="1547503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A5352D-4079-474B-A794-490C8DBAE015}"/>
              </a:ext>
            </a:extLst>
          </p:cNvPr>
          <p:cNvSpPr txBox="1"/>
          <p:nvPr/>
        </p:nvSpPr>
        <p:spPr>
          <a:xfrm>
            <a:off x="332786" y="462419"/>
            <a:ext cx="5485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Bias from external information on local structure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031490-1CF9-544B-BE40-F060E976264E}"/>
              </a:ext>
            </a:extLst>
          </p:cNvPr>
          <p:cNvSpPr txBox="1"/>
          <p:nvPr/>
        </p:nvSpPr>
        <p:spPr>
          <a:xfrm>
            <a:off x="332786" y="1011381"/>
            <a:ext cx="8018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Example: Implicitly used assumption of planarity of nucleic acid bases</a:t>
            </a:r>
          </a:p>
        </p:txBody>
      </p:sp>
      <p:pic>
        <p:nvPicPr>
          <p:cNvPr id="13" name="New picture">
            <a:extLst>
              <a:ext uri="{FF2B5EF4-FFF2-40B4-BE49-F238E27FC236}">
                <a16:creationId xmlns:a16="http://schemas.microsoft.com/office/drawing/2014/main" id="{97A6BC7E-B63C-3548-9FFC-CA3B5114F6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00825" y="3296816"/>
            <a:ext cx="5943600" cy="20262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DDABB7-9D61-0C4D-8869-89CBB45E6F9C}"/>
              </a:ext>
            </a:extLst>
          </p:cNvPr>
          <p:cNvSpPr txBox="1"/>
          <p:nvPr/>
        </p:nvSpPr>
        <p:spPr>
          <a:xfrm>
            <a:off x="1170711" y="2655521"/>
            <a:ext cx="634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Data from ultra-high resolution structures of nucleotides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49F9D4-4303-9943-A629-EEBB49C1CC98}"/>
              </a:ext>
            </a:extLst>
          </p:cNvPr>
          <p:cNvSpPr txBox="1"/>
          <p:nvPr/>
        </p:nvSpPr>
        <p:spPr>
          <a:xfrm>
            <a:off x="1264160" y="2927484"/>
            <a:ext cx="5756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i="1" dirty="0">
                <a:solidFill>
                  <a:srgbClr val="333333"/>
                </a:solidFill>
              </a:rPr>
              <a:t>Nucleic Acids Res</a:t>
            </a:r>
            <a:r>
              <a:rPr lang="en-US" altLang="en-US" sz="1200" dirty="0">
                <a:solidFill>
                  <a:srgbClr val="333333"/>
                </a:solidFill>
              </a:rPr>
              <a:t>, Volume 37, Issue 21, 1 November 2009, Pages 7321–7331</a:t>
            </a:r>
            <a:endParaRPr lang="en-GB" sz="12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907D4A-F247-E64B-8430-033A3F5C9718}"/>
              </a:ext>
            </a:extLst>
          </p:cNvPr>
          <p:cNvCxnSpPr>
            <a:cxnSpLocks/>
          </p:cNvCxnSpPr>
          <p:nvPr/>
        </p:nvCxnSpPr>
        <p:spPr>
          <a:xfrm flipV="1">
            <a:off x="2590803" y="5323043"/>
            <a:ext cx="0" cy="3157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D379824-3400-A14B-82B2-B366B3F4D585}"/>
              </a:ext>
            </a:extLst>
          </p:cNvPr>
          <p:cNvSpPr txBox="1"/>
          <p:nvPr/>
        </p:nvSpPr>
        <p:spPr>
          <a:xfrm>
            <a:off x="1526324" y="5638800"/>
            <a:ext cx="6075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During structure determination we presume planarity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4C570E-4423-5343-BACA-18FAC6D30CE1}"/>
              </a:ext>
            </a:extLst>
          </p:cNvPr>
          <p:cNvSpPr txBox="1"/>
          <p:nvPr/>
        </p:nvSpPr>
        <p:spPr>
          <a:xfrm>
            <a:off x="332786" y="1581335"/>
            <a:ext cx="6274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However, NA bases are planar only when isolated and</a:t>
            </a:r>
          </a:p>
          <a:p>
            <a:r>
              <a:rPr lang="en-GB" i="1" dirty="0"/>
              <a:t>when at 0 K.</a:t>
            </a:r>
          </a:p>
        </p:txBody>
      </p:sp>
      <p:pic>
        <p:nvPicPr>
          <p:cNvPr id="18" name="New picture">
            <a:extLst>
              <a:ext uri="{FF2B5EF4-FFF2-40B4-BE49-F238E27FC236}">
                <a16:creationId xmlns:a16="http://schemas.microsoft.com/office/drawing/2014/main" id="{ED5E9171-A505-594B-8BF8-9DCA609E65A3}"/>
              </a:ext>
            </a:extLst>
          </p:cNvPr>
          <p:cNvPicPr/>
          <p:nvPr/>
        </p:nvPicPr>
        <p:blipFill rotWithShape="1">
          <a:blip r:embed="rId3"/>
          <a:srcRect l="2445" t="5733" r="63000"/>
          <a:stretch/>
        </p:blipFill>
        <p:spPr>
          <a:xfrm>
            <a:off x="7101778" y="1366534"/>
            <a:ext cx="1550035" cy="13031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8DF3C69-F56A-3C4E-9B88-C876152ACAAA}"/>
              </a:ext>
            </a:extLst>
          </p:cNvPr>
          <p:cNvSpPr txBox="1"/>
          <p:nvPr/>
        </p:nvSpPr>
        <p:spPr>
          <a:xfrm>
            <a:off x="394604" y="6207527"/>
            <a:ext cx="833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… source of the artefact in NMR – affects interpretation of NOEs, </a:t>
            </a:r>
            <a:r>
              <a:rPr lang="en-GB" dirty="0" err="1"/>
              <a:t>Js</a:t>
            </a:r>
            <a:r>
              <a:rPr lang="en-GB" dirty="0"/>
              <a:t>, RDCs</a:t>
            </a:r>
          </a:p>
        </p:txBody>
      </p:sp>
    </p:spTree>
    <p:extLst>
      <p:ext uri="{BB962C8B-B14F-4D97-AF65-F5344CB8AC3E}">
        <p14:creationId xmlns:p14="http://schemas.microsoft.com/office/powerpoint/2010/main" val="396408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44877"/>
            <a:ext cx="8913813" cy="1264376"/>
          </a:xfrm>
        </p:spPr>
        <p:txBody>
          <a:bodyPr>
            <a:normAutofit/>
          </a:bodyPr>
          <a:lstStyle/>
          <a:p>
            <a:r>
              <a:rPr lang="en-US" sz="3200" dirty="0"/>
              <a:t>… which can be easily fixed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14424" y="521656"/>
            <a:ext cx="4698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Historically based artifacts</a:t>
            </a:r>
          </a:p>
        </p:txBody>
      </p:sp>
      <p:pic>
        <p:nvPicPr>
          <p:cNvPr id="35" name="obrázek 6"/>
          <p:cNvPicPr/>
          <p:nvPr/>
        </p:nvPicPr>
        <p:blipFill rotWithShape="1">
          <a:blip r:embed="rId3" cstate="print"/>
          <a:srcRect l="8999" t="4881" r="53546" b="53630"/>
          <a:stretch/>
        </p:blipFill>
        <p:spPr bwMode="auto">
          <a:xfrm>
            <a:off x="1019256" y="3098800"/>
            <a:ext cx="17145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143000" y="3340100"/>
          <a:ext cx="68580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Document" r:id="rId4" imgW="6858000" imgH="177800" progId="Word.Document.12">
                  <p:embed/>
                </p:oleObj>
              </mc:Choice>
              <mc:Fallback>
                <p:oleObj name="Document" r:id="rId4" imgW="6858000" imgH="177800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3000" y="3340100"/>
                        <a:ext cx="68580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7297778" y="3105666"/>
            <a:ext cx="1577517" cy="1323439"/>
            <a:chOff x="7490427" y="3348414"/>
            <a:chExt cx="1577517" cy="1323439"/>
          </a:xfrm>
        </p:grpSpPr>
        <p:sp>
          <p:nvSpPr>
            <p:cNvPr id="3" name="TextBox 2"/>
            <p:cNvSpPr txBox="1"/>
            <p:nvPr/>
          </p:nvSpPr>
          <p:spPr>
            <a:xfrm>
              <a:off x="7657682" y="3348414"/>
              <a:ext cx="141026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Narrow"/>
                  <a:cs typeface="Arial Narrow"/>
                </a:rPr>
                <a:t>potassium</a:t>
              </a:r>
            </a:p>
            <a:p>
              <a:r>
                <a:rPr lang="en-US" sz="1600" dirty="0">
                  <a:latin typeface="Arial Narrow"/>
                  <a:cs typeface="Arial Narrow"/>
                </a:rPr>
                <a:t>sodium</a:t>
              </a:r>
            </a:p>
            <a:p>
              <a:r>
                <a:rPr lang="en-US" sz="1600" dirty="0">
                  <a:latin typeface="Arial Narrow"/>
                  <a:cs typeface="Arial Narrow"/>
                </a:rPr>
                <a:t>magnesium</a:t>
              </a:r>
            </a:p>
            <a:p>
              <a:r>
                <a:rPr lang="en-US" sz="1600" dirty="0">
                  <a:latin typeface="Arial Narrow"/>
                  <a:cs typeface="Arial Narrow"/>
                </a:rPr>
                <a:t>calcium</a:t>
              </a:r>
            </a:p>
            <a:p>
              <a:r>
                <a:rPr lang="en-US" sz="1600" dirty="0">
                  <a:latin typeface="Arial Narrow"/>
                  <a:cs typeface="Arial Narrow"/>
                </a:rPr>
                <a:t>ion not specified</a:t>
              </a:r>
            </a:p>
          </p:txBody>
        </p:sp>
        <p:sp>
          <p:nvSpPr>
            <p:cNvPr id="5" name="Rectangle 4"/>
            <p:cNvSpPr/>
            <p:nvPr/>
          </p:nvSpPr>
          <p:spPr>
            <a:xfrm flipH="1">
              <a:off x="7490427" y="3464328"/>
              <a:ext cx="148015" cy="184119"/>
            </a:xfrm>
            <a:prstGeom prst="rect">
              <a:avLst/>
            </a:prstGeom>
            <a:solidFill>
              <a:srgbClr val="1D62A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flipH="1">
              <a:off x="7494812" y="3704627"/>
              <a:ext cx="148015" cy="184119"/>
            </a:xfrm>
            <a:prstGeom prst="rect">
              <a:avLst/>
            </a:prstGeom>
            <a:solidFill>
              <a:srgbClr val="C9454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flipH="1">
              <a:off x="7493292" y="3953247"/>
              <a:ext cx="148015" cy="1841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flipH="1">
              <a:off x="7499197" y="4203372"/>
              <a:ext cx="148015" cy="184119"/>
            </a:xfrm>
            <a:prstGeom prst="rect">
              <a:avLst/>
            </a:prstGeom>
            <a:solidFill>
              <a:srgbClr val="7E4AAB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flipH="1">
              <a:off x="7494812" y="4455143"/>
              <a:ext cx="148015" cy="184119"/>
            </a:xfrm>
            <a:prstGeom prst="rect">
              <a:avLst/>
            </a:prstGeom>
            <a:solidFill>
              <a:srgbClr val="39B6E5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2400" y="2361168"/>
            <a:ext cx="2785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Ionic composition of: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600" y="2736334"/>
            <a:ext cx="231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Intracellular space</a:t>
            </a:r>
          </a:p>
        </p:txBody>
      </p:sp>
      <p:pic>
        <p:nvPicPr>
          <p:cNvPr id="15" name="obrázek 6"/>
          <p:cNvPicPr/>
          <p:nvPr/>
        </p:nvPicPr>
        <p:blipFill rotWithShape="1">
          <a:blip r:embed="rId3" cstate="print"/>
          <a:srcRect l="54273" t="4881" r="8272" b="53630"/>
          <a:stretch/>
        </p:blipFill>
        <p:spPr bwMode="auto">
          <a:xfrm>
            <a:off x="4569667" y="3105666"/>
            <a:ext cx="1714499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203700" y="2736334"/>
            <a:ext cx="2359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Extracellular space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" y="4571544"/>
            <a:ext cx="6688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Ionic composition of buffers used for NMR studies of:</a:t>
            </a:r>
          </a:p>
        </p:txBody>
      </p:sp>
      <p:pic>
        <p:nvPicPr>
          <p:cNvPr id="18" name="obrázek 6"/>
          <p:cNvPicPr/>
          <p:nvPr/>
        </p:nvPicPr>
        <p:blipFill rotWithShape="1">
          <a:blip r:embed="rId3" cstate="print"/>
          <a:srcRect l="8999" t="49345" r="53546" b="11607"/>
          <a:stretch/>
        </p:blipFill>
        <p:spPr bwMode="auto">
          <a:xfrm>
            <a:off x="1019256" y="4971654"/>
            <a:ext cx="17145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ázek 6"/>
          <p:cNvPicPr/>
          <p:nvPr/>
        </p:nvPicPr>
        <p:blipFill rotWithShape="1">
          <a:blip r:embed="rId3" cstate="print"/>
          <a:srcRect l="55120" t="48757" r="9020" b="11149"/>
          <a:stretch/>
        </p:blipFill>
        <p:spPr bwMode="auto">
          <a:xfrm>
            <a:off x="4642653" y="4933555"/>
            <a:ext cx="1641513" cy="146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514556" y="6394054"/>
            <a:ext cx="72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DNA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84856" y="6394054"/>
            <a:ext cx="697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RNA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29124C-4AD7-AF40-8304-5714F56CCEB8}"/>
              </a:ext>
            </a:extLst>
          </p:cNvPr>
          <p:cNvSpPr txBox="1"/>
          <p:nvPr/>
        </p:nvSpPr>
        <p:spPr>
          <a:xfrm>
            <a:off x="6414710" y="6298596"/>
            <a:ext cx="2656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Statistics based on PDB data</a:t>
            </a:r>
          </a:p>
        </p:txBody>
      </p:sp>
    </p:spTree>
    <p:extLst>
      <p:ext uri="{BB962C8B-B14F-4D97-AF65-F5344CB8AC3E}">
        <p14:creationId xmlns:p14="http://schemas.microsoft.com/office/powerpoint/2010/main" val="515253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3855"/>
            <a:ext cx="8913813" cy="1077479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recognize physiologically relevant (accurate) structure?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4424" y="521656"/>
            <a:ext cx="5009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Structural Biology  – an issue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4F035A-F3FB-794A-8CC9-CF3C88255D6A}"/>
              </a:ext>
            </a:extLst>
          </p:cNvPr>
          <p:cNvSpPr txBox="1"/>
          <p:nvPr/>
        </p:nvSpPr>
        <p:spPr>
          <a:xfrm>
            <a:off x="775855" y="5726545"/>
            <a:ext cx="7910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</a:rPr>
              <a:t>… assessment of structural accuracy presumes knowledge of reference structure</a:t>
            </a:r>
          </a:p>
        </p:txBody>
      </p:sp>
      <p:pic>
        <p:nvPicPr>
          <p:cNvPr id="9" name="Picture 8" descr="accuracy_precissionv02.jpg">
            <a:extLst>
              <a:ext uri="{FF2B5EF4-FFF2-40B4-BE49-F238E27FC236}">
                <a16:creationId xmlns:a16="http://schemas.microsoft.com/office/drawing/2014/main" id="{0F9DE17C-F7F2-1444-96A8-E9C8BA9DA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909" y="3098594"/>
            <a:ext cx="4499994" cy="197999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73E8753-9AAB-2948-B7E0-AF52007FDF91}"/>
              </a:ext>
            </a:extLst>
          </p:cNvPr>
          <p:cNvCxnSpPr/>
          <p:nvPr/>
        </p:nvCxnSpPr>
        <p:spPr>
          <a:xfrm flipV="1">
            <a:off x="2313709" y="4128655"/>
            <a:ext cx="872836" cy="13993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642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4186" y="2635012"/>
            <a:ext cx="419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buffered solutions or crystalline state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… </a:t>
            </a:r>
            <a:r>
              <a:rPr lang="en-US" sz="3100" dirty="0"/>
              <a:t>characterization of structures at physiologically relevant </a:t>
            </a:r>
            <a:r>
              <a:rPr lang="en-US" sz="3100" dirty="0" err="1"/>
              <a:t>env</a:t>
            </a:r>
            <a:r>
              <a:rPr lang="en-US" sz="3100" dirty="0"/>
              <a:t>. conditions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1769" y="521656"/>
            <a:ext cx="6816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Cellular Structural Biology – a concept</a:t>
            </a:r>
          </a:p>
        </p:txBody>
      </p:sp>
      <p:sp>
        <p:nvSpPr>
          <p:cNvPr id="28" name="TextBox 13"/>
          <p:cNvSpPr txBox="1">
            <a:spLocks noChangeArrowheads="1"/>
          </p:cNvSpPr>
          <p:nvPr/>
        </p:nvSpPr>
        <p:spPr bwMode="auto">
          <a:xfrm>
            <a:off x="1817088" y="5844690"/>
            <a:ext cx="50703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b="1" i="1" dirty="0">
                <a:ln>
                  <a:solidFill>
                    <a:srgbClr val="FF0000"/>
                  </a:solidFill>
                </a:ln>
                <a:latin typeface="Arial Black"/>
                <a:ea typeface="Lucida Grande" charset="0"/>
                <a:cs typeface="Arial Black"/>
              </a:rPr>
              <a:t>In vivo </a:t>
            </a:r>
            <a:r>
              <a:rPr lang="en-US" sz="2400" dirty="0">
                <a:latin typeface="Arial Black"/>
                <a:ea typeface="Lucida Grande" charset="0"/>
                <a:cs typeface="Arial Black"/>
              </a:rPr>
              <a:t>structure &amp; dynamics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286554" y="3551397"/>
            <a:ext cx="1981200" cy="1785284"/>
            <a:chOff x="3344735" y="1659464"/>
            <a:chExt cx="1981200" cy="1886916"/>
          </a:xfrm>
        </p:grpSpPr>
        <p:sp>
          <p:nvSpPr>
            <p:cNvPr id="30" name="TextBox 15"/>
            <p:cNvSpPr txBox="1">
              <a:spLocks noChangeArrowheads="1"/>
            </p:cNvSpPr>
            <p:nvPr/>
          </p:nvSpPr>
          <p:spPr bwMode="auto">
            <a:xfrm>
              <a:off x="3544286" y="2064943"/>
              <a:ext cx="158278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2400" i="1" dirty="0">
                  <a:latin typeface="Arial Black"/>
                  <a:ea typeface="Lucida Grande" charset="0"/>
                  <a:cs typeface="Arial Black"/>
                </a:rPr>
                <a:t>In vivo </a:t>
              </a:r>
            </a:p>
            <a:p>
              <a:pPr algn="ctr">
                <a:defRPr/>
              </a:pPr>
              <a:r>
                <a:rPr lang="en-US" sz="2400" dirty="0">
                  <a:latin typeface="Arial Black"/>
                  <a:ea typeface="Lucida Grande" charset="0"/>
                  <a:cs typeface="Arial Black"/>
                </a:rPr>
                <a:t>function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3344735" y="1659464"/>
              <a:ext cx="1981200" cy="188691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13"/>
          <p:cNvSpPr txBox="1">
            <a:spLocks noChangeArrowheads="1"/>
          </p:cNvSpPr>
          <p:nvPr/>
        </p:nvSpPr>
        <p:spPr bwMode="auto">
          <a:xfrm>
            <a:off x="1783222" y="2170153"/>
            <a:ext cx="51685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b="1" i="1" dirty="0">
                <a:ln>
                  <a:solidFill>
                    <a:srgbClr val="FF0000"/>
                  </a:solidFill>
                </a:ln>
                <a:latin typeface="Arial Black"/>
                <a:ea typeface="Lucida Grande" charset="0"/>
                <a:cs typeface="Arial Black"/>
              </a:rPr>
              <a:t>In vitro </a:t>
            </a:r>
            <a:r>
              <a:rPr lang="en-US" sz="2400" dirty="0">
                <a:latin typeface="Arial Black"/>
                <a:ea typeface="Lucida Grande" charset="0"/>
                <a:cs typeface="Arial Black"/>
              </a:rPr>
              <a:t>structure &amp; dynamics</a:t>
            </a:r>
          </a:p>
        </p:txBody>
      </p:sp>
      <p:sp>
        <p:nvSpPr>
          <p:cNvPr id="34" name="Up-Down Arrow 33"/>
          <p:cNvSpPr>
            <a:spLocks noChangeAspect="1"/>
          </p:cNvSpPr>
          <p:nvPr/>
        </p:nvSpPr>
        <p:spPr>
          <a:xfrm>
            <a:off x="4202257" y="5411485"/>
            <a:ext cx="203459" cy="510567"/>
          </a:xfrm>
          <a:prstGeom prst="up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-Down Arrow 16"/>
          <p:cNvSpPr>
            <a:spLocks noChangeAspect="1"/>
          </p:cNvSpPr>
          <p:nvPr/>
        </p:nvSpPr>
        <p:spPr>
          <a:xfrm>
            <a:off x="4170922" y="3004344"/>
            <a:ext cx="203459" cy="510567"/>
          </a:xfrm>
          <a:prstGeom prst="up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720534" y="2086604"/>
            <a:ext cx="5104234" cy="144655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 Black"/>
                <a:cs typeface="Arial Black"/>
              </a:rPr>
              <a:t>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79114" y="6306355"/>
            <a:ext cx="413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Complex environment of living cells </a:t>
            </a:r>
          </a:p>
        </p:txBody>
      </p:sp>
    </p:spTree>
    <p:extLst>
      <p:ext uri="{BB962C8B-B14F-4D97-AF65-F5344CB8AC3E}">
        <p14:creationId xmlns:p14="http://schemas.microsoft.com/office/powerpoint/2010/main" val="3471203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696347" y="2792941"/>
            <a:ext cx="1313481" cy="1266986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4307660" y="3042851"/>
            <a:ext cx="406830" cy="383583"/>
          </a:xfrm>
          <a:prstGeom prst="ellipse">
            <a:avLst/>
          </a:prstGeom>
          <a:solidFill>
            <a:srgbClr val="AB7942"/>
          </a:solidFill>
          <a:ln>
            <a:solidFill>
              <a:srgbClr val="AB7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1588327" y="1438385"/>
            <a:ext cx="19319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in vivo </a:t>
            </a:r>
            <a:r>
              <a:rPr lang="en-US" b="1" dirty="0"/>
              <a:t>function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671743" y="1585750"/>
            <a:ext cx="1087787" cy="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07967" y="1438386"/>
            <a:ext cx="187102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in cell </a:t>
            </a:r>
            <a:r>
              <a:rPr lang="en-US" b="1" dirty="0"/>
              <a:t>structure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88327" y="2519816"/>
            <a:ext cx="77136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DNA</a:t>
            </a:r>
          </a:p>
        </p:txBody>
      </p:sp>
      <p:sp>
        <p:nvSpPr>
          <p:cNvPr id="21" name="Freeform 20"/>
          <p:cNvSpPr/>
          <p:nvPr/>
        </p:nvSpPr>
        <p:spPr>
          <a:xfrm>
            <a:off x="2255003" y="2940604"/>
            <a:ext cx="1976034" cy="380435"/>
          </a:xfrm>
          <a:custGeom>
            <a:avLst/>
            <a:gdLst>
              <a:gd name="connsiteX0" fmla="*/ 0 w 2634712"/>
              <a:gd name="connsiteY0" fmla="*/ 0 h 507246"/>
              <a:gd name="connsiteX1" fmla="*/ 1022888 w 2634712"/>
              <a:gd name="connsiteY1" fmla="*/ 480447 h 507246"/>
              <a:gd name="connsiteX2" fmla="*/ 2634712 w 2634712"/>
              <a:gd name="connsiteY2" fmla="*/ 449451 h 50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4712" h="507246">
                <a:moveTo>
                  <a:pt x="0" y="0"/>
                </a:moveTo>
                <a:cubicBezTo>
                  <a:pt x="291884" y="202769"/>
                  <a:pt x="583769" y="405539"/>
                  <a:pt x="1022888" y="480447"/>
                </a:cubicBezTo>
                <a:cubicBezTo>
                  <a:pt x="1462007" y="555356"/>
                  <a:pt x="2634712" y="449451"/>
                  <a:pt x="2634712" y="449451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68660" y="2390986"/>
            <a:ext cx="1200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Cell nucleus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4664019" y="2716023"/>
            <a:ext cx="493477" cy="34133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4812224" y="3266072"/>
            <a:ext cx="2696705" cy="453325"/>
          </a:xfrm>
          <a:custGeom>
            <a:avLst/>
            <a:gdLst>
              <a:gd name="connsiteX0" fmla="*/ 0 w 3595607"/>
              <a:gd name="connsiteY0" fmla="*/ 0 h 604433"/>
              <a:gd name="connsiteX1" fmla="*/ 2185261 w 3595607"/>
              <a:gd name="connsiteY1" fmla="*/ 123986 h 604433"/>
              <a:gd name="connsiteX2" fmla="*/ 3595607 w 3595607"/>
              <a:gd name="connsiteY2" fmla="*/ 604433 h 604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5607" h="604433">
                <a:moveTo>
                  <a:pt x="0" y="0"/>
                </a:moveTo>
                <a:cubicBezTo>
                  <a:pt x="792996" y="11623"/>
                  <a:pt x="1585993" y="23247"/>
                  <a:pt x="2185261" y="123986"/>
                </a:cubicBezTo>
                <a:cubicBezTo>
                  <a:pt x="2784529" y="224725"/>
                  <a:pt x="3595607" y="604433"/>
                  <a:pt x="3595607" y="604433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141925" y="382824"/>
            <a:ext cx="30444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Cellular structural biology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37708" y="3666878"/>
            <a:ext cx="7377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RNA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H="1" flipV="1">
            <a:off x="4664019" y="3755743"/>
            <a:ext cx="345809" cy="55409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759530" y="4309837"/>
            <a:ext cx="7793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cytosol</a:t>
            </a:r>
          </a:p>
        </p:txBody>
      </p:sp>
      <p:cxnSp>
        <p:nvCxnSpPr>
          <p:cNvPr id="6" name="Curved Connector 5"/>
          <p:cNvCxnSpPr/>
          <p:nvPr/>
        </p:nvCxnSpPr>
        <p:spPr>
          <a:xfrm flipV="1">
            <a:off x="1820288" y="3530783"/>
            <a:ext cx="2185590" cy="358950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CD2213A-1D34-074C-BFF2-43420548A1F6}"/>
              </a:ext>
            </a:extLst>
          </p:cNvPr>
          <p:cNvSpPr txBox="1"/>
          <p:nvPr/>
        </p:nvSpPr>
        <p:spPr>
          <a:xfrm>
            <a:off x="7495486" y="3925068"/>
            <a:ext cx="1223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analysis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4973F88-920D-3E49-9EFD-5E41D956C9E0}"/>
              </a:ext>
            </a:extLst>
          </p:cNvPr>
          <p:cNvSpPr/>
          <p:nvPr/>
        </p:nvSpPr>
        <p:spPr>
          <a:xfrm flipV="1">
            <a:off x="2343223" y="3759214"/>
            <a:ext cx="2007498" cy="979376"/>
          </a:xfrm>
          <a:custGeom>
            <a:avLst/>
            <a:gdLst>
              <a:gd name="connsiteX0" fmla="*/ 0 w 2634712"/>
              <a:gd name="connsiteY0" fmla="*/ 0 h 507246"/>
              <a:gd name="connsiteX1" fmla="*/ 1022888 w 2634712"/>
              <a:gd name="connsiteY1" fmla="*/ 480447 h 507246"/>
              <a:gd name="connsiteX2" fmla="*/ 2634712 w 2634712"/>
              <a:gd name="connsiteY2" fmla="*/ 449451 h 50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4712" h="507246">
                <a:moveTo>
                  <a:pt x="0" y="0"/>
                </a:moveTo>
                <a:cubicBezTo>
                  <a:pt x="291884" y="202769"/>
                  <a:pt x="583769" y="405539"/>
                  <a:pt x="1022888" y="480447"/>
                </a:cubicBezTo>
                <a:cubicBezTo>
                  <a:pt x="1462007" y="555356"/>
                  <a:pt x="2634712" y="449451"/>
                  <a:pt x="2634712" y="449451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CD3B91-763A-D74C-AD73-E75F6684FD20}"/>
              </a:ext>
            </a:extLst>
          </p:cNvPr>
          <p:cNvSpPr txBox="1"/>
          <p:nvPr/>
        </p:nvSpPr>
        <p:spPr>
          <a:xfrm>
            <a:off x="1759367" y="4674907"/>
            <a:ext cx="11015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protein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F8FAA6-498C-EA44-AD30-1CA07285D7FF}"/>
              </a:ext>
            </a:extLst>
          </p:cNvPr>
          <p:cNvSpPr txBox="1"/>
          <p:nvPr/>
        </p:nvSpPr>
        <p:spPr>
          <a:xfrm>
            <a:off x="7612991" y="3278737"/>
            <a:ext cx="1011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err="1"/>
              <a:t>cryoEM</a:t>
            </a:r>
            <a:endParaRPr lang="en-GB" b="1" dirty="0"/>
          </a:p>
          <a:p>
            <a:pPr algn="ctr"/>
            <a:r>
              <a:rPr lang="en-GB" b="1" dirty="0"/>
              <a:t>NMR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C9DEC9-74A1-E847-BE6A-E24BADA13426}"/>
              </a:ext>
            </a:extLst>
          </p:cNvPr>
          <p:cNvSpPr txBox="1"/>
          <p:nvPr/>
        </p:nvSpPr>
        <p:spPr>
          <a:xfrm>
            <a:off x="384116" y="5229129"/>
            <a:ext cx="4261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Homework – mandatory self-reading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3A3714-6B2F-A547-A483-828FB9FBCF5E}"/>
              </a:ext>
            </a:extLst>
          </p:cNvPr>
          <p:cNvSpPr txBox="1"/>
          <p:nvPr/>
        </p:nvSpPr>
        <p:spPr>
          <a:xfrm>
            <a:off x="1307751" y="5737185"/>
            <a:ext cx="7058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Plitzko</a:t>
            </a:r>
            <a:r>
              <a:rPr lang="en-GB" dirty="0"/>
              <a:t> et al. Structural Biology Outside the Box-Inside the Cell. </a:t>
            </a:r>
          </a:p>
          <a:p>
            <a:r>
              <a:rPr lang="en-GB" i="1" dirty="0" err="1"/>
              <a:t>Curr</a:t>
            </a:r>
            <a:r>
              <a:rPr lang="en-GB" i="1" dirty="0"/>
              <a:t> </a:t>
            </a:r>
            <a:r>
              <a:rPr lang="en-GB" i="1" dirty="0" err="1"/>
              <a:t>Opin</a:t>
            </a:r>
            <a:r>
              <a:rPr lang="en-GB" i="1" dirty="0"/>
              <a:t> Struct Biol</a:t>
            </a:r>
            <a:r>
              <a:rPr lang="en-GB" dirty="0"/>
              <a:t>. </a:t>
            </a:r>
            <a:r>
              <a:rPr lang="en-GB" b="1" dirty="0"/>
              <a:t>2017</a:t>
            </a:r>
            <a:r>
              <a:rPr lang="en-GB" dirty="0"/>
              <a:t> Oct;46:110-121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686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C5D0CC-2EE2-9145-BE23-CE0E262DF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86" y="1943674"/>
            <a:ext cx="6870700" cy="2527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6E64F8-14A8-9F48-8BB7-C2F79B2C2532}"/>
              </a:ext>
            </a:extLst>
          </p:cNvPr>
          <p:cNvSpPr txBox="1"/>
          <p:nvPr/>
        </p:nvSpPr>
        <p:spPr>
          <a:xfrm>
            <a:off x="3130968" y="1269541"/>
            <a:ext cx="3103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PDB Statistics – by method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F24A85-4E9C-464F-84CA-C5A7EB6C16B9}"/>
              </a:ext>
            </a:extLst>
          </p:cNvPr>
          <p:cNvSpPr txBox="1"/>
          <p:nvPr/>
        </p:nvSpPr>
        <p:spPr>
          <a:xfrm>
            <a:off x="582468" y="637309"/>
            <a:ext cx="552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Where the structural information comes from ….</a:t>
            </a:r>
          </a:p>
        </p:txBody>
      </p:sp>
    </p:spTree>
    <p:extLst>
      <p:ext uri="{BB962C8B-B14F-4D97-AF65-F5344CB8AC3E}">
        <p14:creationId xmlns:p14="http://schemas.microsoft.com/office/powerpoint/2010/main" val="815371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141925" y="382824"/>
            <a:ext cx="24032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EXAM by homework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C724CA-B0FD-8545-AA3E-8B6D245872A3}"/>
              </a:ext>
            </a:extLst>
          </p:cNvPr>
          <p:cNvSpPr txBox="1"/>
          <p:nvPr/>
        </p:nvSpPr>
        <p:spPr>
          <a:xfrm>
            <a:off x="290946" y="1246910"/>
            <a:ext cx="8523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Model a 3D complex between TBA aptamer and FGF2 presuming that the </a:t>
            </a:r>
          </a:p>
          <a:p>
            <a:r>
              <a:rPr lang="en-GB" dirty="0"/>
              <a:t>TBA binds to the heparin binding site via electrostatic interactions.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2CE286-5963-4B4D-BED8-8A93F65AB294}"/>
              </a:ext>
            </a:extLst>
          </p:cNvPr>
          <p:cNvSpPr txBox="1"/>
          <p:nvPr/>
        </p:nvSpPr>
        <p:spPr>
          <a:xfrm>
            <a:off x="0" y="3200400"/>
            <a:ext cx="9284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Consider visualization of charge distribution on structural models of FGF2 and TBA.</a:t>
            </a:r>
          </a:p>
          <a:p>
            <a:endParaRPr lang="en-GB" sz="1400" dirty="0"/>
          </a:p>
          <a:p>
            <a:r>
              <a:rPr lang="en-GB" sz="1400" dirty="0"/>
              <a:t>e.g., </a:t>
            </a:r>
            <a:r>
              <a:rPr lang="en-GB" sz="1400" dirty="0" err="1"/>
              <a:t>Raček</a:t>
            </a:r>
            <a:r>
              <a:rPr lang="en-GB" sz="1400" dirty="0"/>
              <a:t> et al. Atomic Charge Calculator II: Web-Based Tool for the  Calculation of </a:t>
            </a:r>
          </a:p>
          <a:p>
            <a:r>
              <a:rPr lang="en-GB" sz="1400" dirty="0"/>
              <a:t>Partial Atomic Charges. Nucleic Acids Res. 2020 May 13;gkaa367. </a:t>
            </a:r>
            <a:r>
              <a:rPr lang="en-GB" sz="1400" dirty="0" err="1"/>
              <a:t>doi</a:t>
            </a:r>
            <a:r>
              <a:rPr lang="en-GB" sz="1400" dirty="0"/>
              <a:t>: 10.1093/</a:t>
            </a:r>
            <a:r>
              <a:rPr lang="en-GB" sz="1400" dirty="0" err="1"/>
              <a:t>nar</a:t>
            </a:r>
            <a:r>
              <a:rPr lang="en-GB" sz="1400" dirty="0"/>
              <a:t>/gkaa367</a:t>
            </a:r>
          </a:p>
        </p:txBody>
      </p:sp>
    </p:spTree>
    <p:extLst>
      <p:ext uri="{BB962C8B-B14F-4D97-AF65-F5344CB8AC3E}">
        <p14:creationId xmlns:p14="http://schemas.microsoft.com/office/powerpoint/2010/main" val="1373630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>
            <a:extLst>
              <a:ext uri="{FF2B5EF4-FFF2-40B4-BE49-F238E27FC236}">
                <a16:creationId xmlns:a16="http://schemas.microsoft.com/office/drawing/2014/main" id="{70B6633D-B2FD-654E-B20C-286D68175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088" y="4777885"/>
            <a:ext cx="5070368" cy="461665"/>
          </a:xfrm>
          <a:prstGeom prst="rect">
            <a:avLst/>
          </a:prstGeom>
          <a:solidFill>
            <a:schemeClr val="bg1">
              <a:tint val="90000"/>
              <a:alpha val="53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b="1" i="1" dirty="0">
                <a:ln>
                  <a:solidFill>
                    <a:srgbClr val="FF0000"/>
                  </a:solidFill>
                </a:ln>
                <a:latin typeface="Arial Black"/>
                <a:ea typeface="Lucida Grande" charset="0"/>
                <a:cs typeface="Arial Black"/>
              </a:rPr>
              <a:t>In vivo </a:t>
            </a:r>
            <a:r>
              <a:rPr lang="en-US" sz="2400" dirty="0">
                <a:latin typeface="Arial Black"/>
                <a:ea typeface="Lucida Grande" charset="0"/>
                <a:cs typeface="Arial Black"/>
              </a:rPr>
              <a:t>structure &amp; dynamics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7447D1-2AAB-0445-81F7-FF90E597422D}"/>
              </a:ext>
            </a:extLst>
          </p:cNvPr>
          <p:cNvGrpSpPr/>
          <p:nvPr/>
        </p:nvGrpSpPr>
        <p:grpSpPr>
          <a:xfrm>
            <a:off x="3286554" y="2484592"/>
            <a:ext cx="1981200" cy="1785284"/>
            <a:chOff x="3344735" y="1659464"/>
            <a:chExt cx="1981200" cy="1886916"/>
          </a:xfrm>
        </p:grpSpPr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79ED2D44-F863-3849-8266-FEE3129573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4286" y="2064943"/>
              <a:ext cx="158278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2400" i="1" dirty="0">
                  <a:latin typeface="Arial Black"/>
                  <a:ea typeface="Lucida Grande" charset="0"/>
                  <a:cs typeface="Arial Black"/>
                </a:rPr>
                <a:t>In vivo </a:t>
              </a:r>
            </a:p>
            <a:p>
              <a:pPr algn="ctr">
                <a:defRPr/>
              </a:pPr>
              <a:r>
                <a:rPr lang="en-US" sz="2400" dirty="0">
                  <a:latin typeface="Arial Black"/>
                  <a:ea typeface="Lucida Grande" charset="0"/>
                  <a:cs typeface="Arial Black"/>
                </a:rPr>
                <a:t>function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7B890E1-30EA-194F-8BF1-0FA08BA392A2}"/>
                </a:ext>
              </a:extLst>
            </p:cNvPr>
            <p:cNvSpPr/>
            <p:nvPr/>
          </p:nvSpPr>
          <p:spPr>
            <a:xfrm>
              <a:off x="3344735" y="1659464"/>
              <a:ext cx="1981200" cy="188691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13">
            <a:extLst>
              <a:ext uri="{FF2B5EF4-FFF2-40B4-BE49-F238E27FC236}">
                <a16:creationId xmlns:a16="http://schemas.microsoft.com/office/drawing/2014/main" id="{7EA40227-C27B-D248-9EF0-8E3B0698B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3222" y="1103348"/>
            <a:ext cx="51685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b="1" i="1" dirty="0">
                <a:ln>
                  <a:solidFill>
                    <a:srgbClr val="FF0000"/>
                  </a:solidFill>
                </a:ln>
                <a:latin typeface="Arial Black"/>
                <a:ea typeface="Lucida Grande" charset="0"/>
                <a:cs typeface="Arial Black"/>
              </a:rPr>
              <a:t>In vitro </a:t>
            </a:r>
            <a:r>
              <a:rPr lang="en-US" sz="2400" dirty="0">
                <a:latin typeface="Arial Black"/>
                <a:ea typeface="Lucida Grande" charset="0"/>
                <a:cs typeface="Arial Black"/>
              </a:rPr>
              <a:t>structure &amp; dynamics</a:t>
            </a:r>
          </a:p>
        </p:txBody>
      </p:sp>
      <p:sp>
        <p:nvSpPr>
          <p:cNvPr id="9" name="Up-Down Arrow 8">
            <a:extLst>
              <a:ext uri="{FF2B5EF4-FFF2-40B4-BE49-F238E27FC236}">
                <a16:creationId xmlns:a16="http://schemas.microsoft.com/office/drawing/2014/main" id="{3375BEC3-4536-9E44-BB06-0F0380398489}"/>
              </a:ext>
            </a:extLst>
          </p:cNvPr>
          <p:cNvSpPr>
            <a:spLocks noChangeAspect="1"/>
          </p:cNvSpPr>
          <p:nvPr/>
        </p:nvSpPr>
        <p:spPr>
          <a:xfrm>
            <a:off x="4202257" y="4344680"/>
            <a:ext cx="203459" cy="510567"/>
          </a:xfrm>
          <a:prstGeom prst="up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-Down Arrow 9">
            <a:extLst>
              <a:ext uri="{FF2B5EF4-FFF2-40B4-BE49-F238E27FC236}">
                <a16:creationId xmlns:a16="http://schemas.microsoft.com/office/drawing/2014/main" id="{17FAEC2E-AE54-E54E-827B-0ADE081BB622}"/>
              </a:ext>
            </a:extLst>
          </p:cNvPr>
          <p:cNvSpPr>
            <a:spLocks noChangeAspect="1"/>
          </p:cNvSpPr>
          <p:nvPr/>
        </p:nvSpPr>
        <p:spPr>
          <a:xfrm>
            <a:off x="4170922" y="1937539"/>
            <a:ext cx="203459" cy="510567"/>
          </a:xfrm>
          <a:prstGeom prst="up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FE2FC0-1434-C74D-9E8A-918D6B0E844C}"/>
              </a:ext>
            </a:extLst>
          </p:cNvPr>
          <p:cNvSpPr txBox="1"/>
          <p:nvPr/>
        </p:nvSpPr>
        <p:spPr>
          <a:xfrm>
            <a:off x="1787074" y="4336747"/>
            <a:ext cx="5033823" cy="144655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 Black"/>
                <a:cs typeface="Arial Black"/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4B1132-44C1-1046-A8A7-1B2D914B83C1}"/>
              </a:ext>
            </a:extLst>
          </p:cNvPr>
          <p:cNvSpPr txBox="1"/>
          <p:nvPr/>
        </p:nvSpPr>
        <p:spPr>
          <a:xfrm>
            <a:off x="803566" y="1539526"/>
            <a:ext cx="8350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buffered solutions, crystalline state, or deposited isolated molecules on the surface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704BDE-D59B-0F4E-B260-A186942372D6}"/>
              </a:ext>
            </a:extLst>
          </p:cNvPr>
          <p:cNvSpPr txBox="1"/>
          <p:nvPr/>
        </p:nvSpPr>
        <p:spPr>
          <a:xfrm>
            <a:off x="2279114" y="5239550"/>
            <a:ext cx="413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Complex environment of living cells </a:t>
            </a:r>
          </a:p>
        </p:txBody>
      </p:sp>
    </p:spTree>
    <p:extLst>
      <p:ext uri="{BB962C8B-B14F-4D97-AF65-F5344CB8AC3E}">
        <p14:creationId xmlns:p14="http://schemas.microsoft.com/office/powerpoint/2010/main" val="4171955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58BD3-A637-AE43-A351-0E618F5DD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approximation</a:t>
            </a: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084C5-71AD-964B-AAA5-2C910FCF7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95" y="2800350"/>
            <a:ext cx="4334391" cy="33787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C0A012-2AAF-DF44-9B0E-AF9B7A3CC41C}"/>
              </a:ext>
            </a:extLst>
          </p:cNvPr>
          <p:cNvSpPr txBox="1"/>
          <p:nvPr/>
        </p:nvSpPr>
        <p:spPr>
          <a:xfrm>
            <a:off x="5250873" y="436418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244BC6-F364-A94A-8B7D-A401A7C24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788" y="3497612"/>
            <a:ext cx="2641776" cy="21134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41FAAB-5046-8142-A555-E535A8F0769E}"/>
              </a:ext>
            </a:extLst>
          </p:cNvPr>
          <p:cNvSpPr txBox="1"/>
          <p:nvPr/>
        </p:nvSpPr>
        <p:spPr>
          <a:xfrm>
            <a:off x="448253" y="2393510"/>
            <a:ext cx="4437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Complex</a:t>
            </a:r>
            <a:r>
              <a:rPr lang="cs-CZ" b="1" dirty="0"/>
              <a:t> </a:t>
            </a:r>
            <a:r>
              <a:rPr lang="cs-CZ" b="1" dirty="0" err="1"/>
              <a:t>heterogenous</a:t>
            </a:r>
            <a:r>
              <a:rPr lang="cs-CZ" b="1" dirty="0"/>
              <a:t> </a:t>
            </a:r>
            <a:r>
              <a:rPr lang="cs-CZ" b="1" dirty="0" err="1"/>
              <a:t>aqueous</a:t>
            </a:r>
            <a:r>
              <a:rPr lang="cs-CZ" b="1" dirty="0"/>
              <a:t> </a:t>
            </a:r>
            <a:r>
              <a:rPr lang="cs-CZ" b="1" dirty="0" err="1"/>
              <a:t>env</a:t>
            </a:r>
            <a:r>
              <a:rPr lang="cs-CZ" b="1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25F114-8A2E-0E41-A809-9EBFFAAA134E}"/>
              </a:ext>
            </a:extLst>
          </p:cNvPr>
          <p:cNvSpPr txBox="1"/>
          <p:nvPr/>
        </p:nvSpPr>
        <p:spPr>
          <a:xfrm>
            <a:off x="4976132" y="3045493"/>
            <a:ext cx="425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Simple</a:t>
            </a:r>
            <a:r>
              <a:rPr lang="cs-CZ" b="1" dirty="0"/>
              <a:t> </a:t>
            </a:r>
            <a:r>
              <a:rPr lang="cs-CZ" b="1" dirty="0" err="1"/>
              <a:t>homogenous</a:t>
            </a:r>
            <a:r>
              <a:rPr lang="cs-CZ" b="1" dirty="0"/>
              <a:t> </a:t>
            </a:r>
            <a:r>
              <a:rPr lang="cs-CZ" b="1" dirty="0" err="1"/>
              <a:t>anhydrous</a:t>
            </a:r>
            <a:r>
              <a:rPr lang="cs-CZ" b="1" dirty="0"/>
              <a:t> </a:t>
            </a:r>
            <a:r>
              <a:rPr lang="cs-CZ" b="1" dirty="0" err="1"/>
              <a:t>env</a:t>
            </a:r>
            <a:r>
              <a:rPr lang="cs-CZ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D510A-C18C-6541-B1FE-5DA91ECECFC8}"/>
              </a:ext>
            </a:extLst>
          </p:cNvPr>
          <p:cNvSpPr txBox="1"/>
          <p:nvPr/>
        </p:nvSpPr>
        <p:spPr>
          <a:xfrm>
            <a:off x="6611194" y="5809795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-180 ºC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C12E2C-77A5-E14E-8E34-3C71210ACE5D}"/>
              </a:ext>
            </a:extLst>
          </p:cNvPr>
          <p:cNvSpPr txBox="1"/>
          <p:nvPr/>
        </p:nvSpPr>
        <p:spPr>
          <a:xfrm>
            <a:off x="2399412" y="6295205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37 ºC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D73472-2B55-C943-80E2-6C586CA484ED}"/>
              </a:ext>
            </a:extLst>
          </p:cNvPr>
          <p:cNvSpPr txBox="1"/>
          <p:nvPr/>
        </p:nvSpPr>
        <p:spPr>
          <a:xfrm>
            <a:off x="1114424" y="521656"/>
            <a:ext cx="3041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X-ray diffraction </a:t>
            </a:r>
          </a:p>
        </p:txBody>
      </p:sp>
    </p:spTree>
    <p:extLst>
      <p:ext uri="{BB962C8B-B14F-4D97-AF65-F5344CB8AC3E}">
        <p14:creationId xmlns:p14="http://schemas.microsoft.com/office/powerpoint/2010/main" val="1511873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58BD3-A637-AE43-A351-0E618F5DD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approximation</a:t>
            </a: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084C5-71AD-964B-AAA5-2C910FCF7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95" y="2800350"/>
            <a:ext cx="4334391" cy="33787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C0A012-2AAF-DF44-9B0E-AF9B7A3CC41C}"/>
              </a:ext>
            </a:extLst>
          </p:cNvPr>
          <p:cNvSpPr txBox="1"/>
          <p:nvPr/>
        </p:nvSpPr>
        <p:spPr>
          <a:xfrm>
            <a:off x="5250873" y="436418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41FAAB-5046-8142-A555-E535A8F0769E}"/>
              </a:ext>
            </a:extLst>
          </p:cNvPr>
          <p:cNvSpPr txBox="1"/>
          <p:nvPr/>
        </p:nvSpPr>
        <p:spPr>
          <a:xfrm>
            <a:off x="448253" y="2393510"/>
            <a:ext cx="4437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Complex</a:t>
            </a:r>
            <a:r>
              <a:rPr lang="cs-CZ" b="1" dirty="0"/>
              <a:t> </a:t>
            </a:r>
            <a:r>
              <a:rPr lang="cs-CZ" b="1" dirty="0" err="1"/>
              <a:t>heterogenous</a:t>
            </a:r>
            <a:r>
              <a:rPr lang="cs-CZ" b="1" dirty="0"/>
              <a:t> </a:t>
            </a:r>
            <a:r>
              <a:rPr lang="cs-CZ" b="1" dirty="0" err="1"/>
              <a:t>aqueous</a:t>
            </a:r>
            <a:r>
              <a:rPr lang="cs-CZ" b="1" dirty="0"/>
              <a:t> </a:t>
            </a:r>
            <a:r>
              <a:rPr lang="cs-CZ" b="1" dirty="0" err="1"/>
              <a:t>env</a:t>
            </a:r>
            <a:r>
              <a:rPr lang="cs-CZ" b="1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25F114-8A2E-0E41-A809-9EBFFAAA134E}"/>
              </a:ext>
            </a:extLst>
          </p:cNvPr>
          <p:cNvSpPr txBox="1"/>
          <p:nvPr/>
        </p:nvSpPr>
        <p:spPr>
          <a:xfrm>
            <a:off x="4976132" y="3059348"/>
            <a:ext cx="4054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Simple</a:t>
            </a:r>
            <a:r>
              <a:rPr lang="cs-CZ" b="1" dirty="0"/>
              <a:t> </a:t>
            </a:r>
            <a:r>
              <a:rPr lang="cs-CZ" b="1" dirty="0" err="1"/>
              <a:t>homogenous</a:t>
            </a:r>
            <a:r>
              <a:rPr lang="cs-CZ" b="1" dirty="0"/>
              <a:t> </a:t>
            </a:r>
            <a:r>
              <a:rPr lang="cs-CZ" b="1" dirty="0" err="1"/>
              <a:t>aqueous</a:t>
            </a:r>
            <a:r>
              <a:rPr lang="cs-CZ" b="1" dirty="0"/>
              <a:t> </a:t>
            </a:r>
            <a:r>
              <a:rPr lang="cs-CZ" b="1" dirty="0" err="1"/>
              <a:t>env</a:t>
            </a:r>
            <a:r>
              <a:rPr lang="cs-CZ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D510A-C18C-6541-B1FE-5DA91ECECFC8}"/>
              </a:ext>
            </a:extLst>
          </p:cNvPr>
          <p:cNvSpPr txBox="1"/>
          <p:nvPr/>
        </p:nvSpPr>
        <p:spPr>
          <a:xfrm>
            <a:off x="6611194" y="5809795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20 ºC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C12E2C-77A5-E14E-8E34-3C71210ACE5D}"/>
              </a:ext>
            </a:extLst>
          </p:cNvPr>
          <p:cNvSpPr txBox="1"/>
          <p:nvPr/>
        </p:nvSpPr>
        <p:spPr>
          <a:xfrm>
            <a:off x="2399412" y="6295205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37 ºC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D73472-2B55-C943-80E2-6C586CA484ED}"/>
              </a:ext>
            </a:extLst>
          </p:cNvPr>
          <p:cNvSpPr txBox="1"/>
          <p:nvPr/>
        </p:nvSpPr>
        <p:spPr>
          <a:xfrm>
            <a:off x="1114424" y="521656"/>
            <a:ext cx="3459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NMR spectroscopy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3118B-E61F-BC4E-A8F0-E15D3F63D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703"/>
          <a:stretch/>
        </p:blipFill>
        <p:spPr>
          <a:xfrm>
            <a:off x="5899943" y="3557063"/>
            <a:ext cx="2288093" cy="222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28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58BD3-A637-AE43-A351-0E618F5DD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approximation</a:t>
            </a: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084C5-71AD-964B-AAA5-2C910FCF7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95" y="2800350"/>
            <a:ext cx="4334391" cy="33787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C0A012-2AAF-DF44-9B0E-AF9B7A3CC41C}"/>
              </a:ext>
            </a:extLst>
          </p:cNvPr>
          <p:cNvSpPr txBox="1"/>
          <p:nvPr/>
        </p:nvSpPr>
        <p:spPr>
          <a:xfrm>
            <a:off x="5250873" y="436418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41FAAB-5046-8142-A555-E535A8F0769E}"/>
              </a:ext>
            </a:extLst>
          </p:cNvPr>
          <p:cNvSpPr txBox="1"/>
          <p:nvPr/>
        </p:nvSpPr>
        <p:spPr>
          <a:xfrm>
            <a:off x="448253" y="2393510"/>
            <a:ext cx="4437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Complex</a:t>
            </a:r>
            <a:r>
              <a:rPr lang="cs-CZ" b="1" dirty="0"/>
              <a:t> </a:t>
            </a:r>
            <a:r>
              <a:rPr lang="cs-CZ" b="1" dirty="0" err="1"/>
              <a:t>heterogenous</a:t>
            </a:r>
            <a:r>
              <a:rPr lang="cs-CZ" b="1" dirty="0"/>
              <a:t> </a:t>
            </a:r>
            <a:r>
              <a:rPr lang="cs-CZ" b="1" dirty="0" err="1"/>
              <a:t>aqueous</a:t>
            </a:r>
            <a:r>
              <a:rPr lang="cs-CZ" b="1" dirty="0"/>
              <a:t> </a:t>
            </a:r>
            <a:r>
              <a:rPr lang="cs-CZ" b="1" dirty="0" err="1"/>
              <a:t>env</a:t>
            </a:r>
            <a:r>
              <a:rPr lang="cs-CZ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D510A-C18C-6541-B1FE-5DA91ECECFC8}"/>
              </a:ext>
            </a:extLst>
          </p:cNvPr>
          <p:cNvSpPr txBox="1"/>
          <p:nvPr/>
        </p:nvSpPr>
        <p:spPr>
          <a:xfrm>
            <a:off x="6611194" y="5809795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-180 ºC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C12E2C-77A5-E14E-8E34-3C71210ACE5D}"/>
              </a:ext>
            </a:extLst>
          </p:cNvPr>
          <p:cNvSpPr txBox="1"/>
          <p:nvPr/>
        </p:nvSpPr>
        <p:spPr>
          <a:xfrm>
            <a:off x="2399412" y="6295205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37 ºC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D73472-2B55-C943-80E2-6C586CA484ED}"/>
              </a:ext>
            </a:extLst>
          </p:cNvPr>
          <p:cNvSpPr txBox="1"/>
          <p:nvPr/>
        </p:nvSpPr>
        <p:spPr>
          <a:xfrm>
            <a:off x="1114424" y="521656"/>
            <a:ext cx="3728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Electron microscopy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D15BAF-D884-A444-922D-3AEAF1658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25" r="36732"/>
          <a:stretch/>
        </p:blipFill>
        <p:spPr>
          <a:xfrm>
            <a:off x="5902036" y="3562092"/>
            <a:ext cx="2189018" cy="2247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6BC168-B7AF-B949-8D79-256FD26D4525}"/>
              </a:ext>
            </a:extLst>
          </p:cNvPr>
          <p:cNvSpPr txBox="1"/>
          <p:nvPr/>
        </p:nvSpPr>
        <p:spPr>
          <a:xfrm>
            <a:off x="5082730" y="3008094"/>
            <a:ext cx="4054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Simple</a:t>
            </a:r>
            <a:r>
              <a:rPr lang="cs-CZ" b="1" dirty="0"/>
              <a:t> </a:t>
            </a:r>
            <a:r>
              <a:rPr lang="cs-CZ" b="1" dirty="0" err="1"/>
              <a:t>homogenous</a:t>
            </a:r>
            <a:r>
              <a:rPr lang="cs-CZ" b="1" dirty="0"/>
              <a:t> </a:t>
            </a:r>
            <a:r>
              <a:rPr lang="cs-CZ" b="1" dirty="0" err="1"/>
              <a:t>aqueous</a:t>
            </a:r>
            <a:r>
              <a:rPr lang="cs-CZ" b="1" dirty="0"/>
              <a:t> </a:t>
            </a:r>
            <a:r>
              <a:rPr lang="cs-CZ" b="1" dirty="0" err="1"/>
              <a:t>env</a:t>
            </a:r>
            <a:r>
              <a:rPr lang="cs-CZ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2956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… underlying assumptions in STRUCTURAL BIOLOGY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1697" y="459922"/>
            <a:ext cx="6920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The use of these techniques imposes 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D29AB7-41B7-964E-8898-16A528EAC8E3}"/>
              </a:ext>
            </a:extLst>
          </p:cNvPr>
          <p:cNvSpPr/>
          <p:nvPr/>
        </p:nvSpPr>
        <p:spPr>
          <a:xfrm>
            <a:off x="0" y="4744298"/>
            <a:ext cx="914400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solidFill>
                  <a:srgbClr val="800000"/>
                </a:solidFill>
              </a:rPr>
              <a:t>biologically active specie = lowest (free) energy structure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5D6D65-6FCD-4746-A2CA-965377349CF1}"/>
              </a:ext>
            </a:extLst>
          </p:cNvPr>
          <p:cNvSpPr/>
          <p:nvPr/>
        </p:nvSpPr>
        <p:spPr>
          <a:xfrm>
            <a:off x="0" y="3409405"/>
            <a:ext cx="9144000" cy="1128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solidFill>
                  <a:srgbClr val="800000"/>
                </a:solidFill>
              </a:rPr>
              <a:t>thermodynamically NOT kinetically preferred conformation is responsible for biological activity.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D67A40-D59B-AD40-B71C-3E1A7BC8ED5A}"/>
              </a:ext>
            </a:extLst>
          </p:cNvPr>
          <p:cNvSpPr/>
          <p:nvPr/>
        </p:nvSpPr>
        <p:spPr>
          <a:xfrm>
            <a:off x="0" y="256295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400" b="1" dirty="0">
                <a:solidFill>
                  <a:srgbClr val="800000"/>
                </a:solidFill>
              </a:rPr>
              <a:t>structure is independent of environmental conditions</a:t>
            </a:r>
          </a:p>
        </p:txBody>
      </p:sp>
    </p:spTree>
    <p:extLst>
      <p:ext uri="{BB962C8B-B14F-4D97-AF65-F5344CB8AC3E}">
        <p14:creationId xmlns:p14="http://schemas.microsoft.com/office/powerpoint/2010/main" val="3091792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123856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…not entirely true, particularly for DNA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74169" y="6184460"/>
            <a:ext cx="5771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(</a:t>
            </a:r>
            <a:r>
              <a:rPr lang="en-US" sz="2400" b="1" dirty="0">
                <a:latin typeface="Symbol" charset="2"/>
                <a:cs typeface="Symbol" charset="2"/>
              </a:rPr>
              <a:t>D</a:t>
            </a:r>
            <a:r>
              <a:rPr lang="en-US" sz="2000" b="1" dirty="0"/>
              <a:t> pH, </a:t>
            </a:r>
            <a:r>
              <a:rPr lang="en-US" sz="2000" b="1" dirty="0">
                <a:latin typeface="Symbol" charset="2"/>
                <a:cs typeface="Symbol" charset="2"/>
              </a:rPr>
              <a:t>D</a:t>
            </a:r>
            <a:r>
              <a:rPr lang="en-US" sz="2000" b="1" dirty="0"/>
              <a:t> ion </a:t>
            </a:r>
            <a:r>
              <a:rPr lang="en-US" sz="2000" b="1" dirty="0" err="1"/>
              <a:t>strengh</a:t>
            </a:r>
            <a:r>
              <a:rPr lang="en-US" sz="2000" b="1" dirty="0"/>
              <a:t>, ion type, MC, hydration)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5560"/>
            <a:ext cx="9105900" cy="3898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CC50A7-AC68-D642-B89A-29BD0C684D52}"/>
              </a:ext>
            </a:extLst>
          </p:cNvPr>
          <p:cNvSpPr/>
          <p:nvPr/>
        </p:nvSpPr>
        <p:spPr>
          <a:xfrm>
            <a:off x="346362" y="339025"/>
            <a:ext cx="7176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800000"/>
                </a:solidFill>
              </a:rPr>
              <a:t>structure is independent of environmental conditions</a:t>
            </a:r>
          </a:p>
        </p:txBody>
      </p:sp>
    </p:spTree>
    <p:extLst>
      <p:ext uri="{BB962C8B-B14F-4D97-AF65-F5344CB8AC3E}">
        <p14:creationId xmlns:p14="http://schemas.microsoft.com/office/powerpoint/2010/main" val="3338083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…</a:t>
            </a:r>
            <a:r>
              <a:rPr lang="en-US" dirty="0" err="1"/>
              <a:t>monocrystal</a:t>
            </a:r>
            <a:r>
              <a:rPr lang="en-US" dirty="0"/>
              <a:t> production</a:t>
            </a:r>
          </a:p>
        </p:txBody>
      </p:sp>
      <p:pic>
        <p:nvPicPr>
          <p:cNvPr id="3" name="Picture 2" descr="screenig_crystv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 r="12813"/>
          <a:stretch/>
        </p:blipFill>
        <p:spPr>
          <a:xfrm>
            <a:off x="5888181" y="2141006"/>
            <a:ext cx="2840183" cy="1573650"/>
          </a:xfrm>
          <a:prstGeom prst="rect">
            <a:avLst/>
          </a:prstGeom>
        </p:spPr>
      </p:pic>
      <p:pic>
        <p:nvPicPr>
          <p:cNvPr id="5" name="Picture 4" descr="crystal-screen exampl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0240"/>
            <a:ext cx="9144000" cy="30217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3988" y="304445"/>
            <a:ext cx="7322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X-ray – particularly prone to </a:t>
            </a:r>
            <a:r>
              <a:rPr lang="en-US" sz="2800" b="1" dirty="0" err="1">
                <a:solidFill>
                  <a:srgbClr val="C00000"/>
                </a:solidFill>
              </a:rPr>
              <a:t>env</a:t>
            </a:r>
            <a:r>
              <a:rPr lang="en-US" sz="2800" b="1" dirty="0">
                <a:solidFill>
                  <a:srgbClr val="C00000"/>
                </a:solidFill>
              </a:rPr>
              <a:t>. artifacts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564AAB-C21C-E94D-984A-3CEC8C7371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2" t="4702" r="4298" b="5875"/>
          <a:stretch/>
        </p:blipFill>
        <p:spPr>
          <a:xfrm>
            <a:off x="262370" y="2107418"/>
            <a:ext cx="1635704" cy="1653812"/>
          </a:xfrm>
          <a:prstGeom prst="rect">
            <a:avLst/>
          </a:prstGeom>
        </p:spPr>
      </p:pic>
      <p:pic>
        <p:nvPicPr>
          <p:cNvPr id="7" name="Picture 6" descr="monoc.jpg">
            <a:extLst>
              <a:ext uri="{FF2B5EF4-FFF2-40B4-BE49-F238E27FC236}">
                <a16:creationId xmlns:a16="http://schemas.microsoft.com/office/drawing/2014/main" id="{4F483E0E-499E-C848-9972-BFA7FB35B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343" y="2161418"/>
            <a:ext cx="2003569" cy="15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53075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9450</TotalTime>
  <Words>736</Words>
  <Application>Microsoft Macintosh PowerPoint</Application>
  <PresentationFormat>On-screen Show (4:3)</PresentationFormat>
  <Paragraphs>143</Paragraphs>
  <Slides>20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Apple Symbols</vt:lpstr>
      <vt:lpstr>Arial</vt:lpstr>
      <vt:lpstr>Arial Black</vt:lpstr>
      <vt:lpstr>Arial Narrow</vt:lpstr>
      <vt:lpstr>Calibri</vt:lpstr>
      <vt:lpstr>Century Gothic</vt:lpstr>
      <vt:lpstr>Lucida Grande</vt:lpstr>
      <vt:lpstr>Symbol</vt:lpstr>
      <vt:lpstr>Wingdings</vt:lpstr>
      <vt:lpstr>Wingdings 2</vt:lpstr>
      <vt:lpstr>Perception</vt:lpstr>
      <vt:lpstr>Document</vt:lpstr>
      <vt:lpstr>PowerPoint Presentation</vt:lpstr>
      <vt:lpstr>PowerPoint Presentation</vt:lpstr>
      <vt:lpstr>PowerPoint Presentation</vt:lpstr>
      <vt:lpstr>approximation</vt:lpstr>
      <vt:lpstr>approximation</vt:lpstr>
      <vt:lpstr>approximation</vt:lpstr>
      <vt:lpstr>… underlying assumptions in STRUCTURAL BIOLOGY</vt:lpstr>
      <vt:lpstr>…not entirely true, particularly for DNA</vt:lpstr>
      <vt:lpstr>…monocrystal production</vt:lpstr>
      <vt:lpstr>… not generally true</vt:lpstr>
      <vt:lpstr>…not entirely true</vt:lpstr>
      <vt:lpstr>…X-ray, NMR, cryoEM structures</vt:lpstr>
      <vt:lpstr>…in addition, NMR</vt:lpstr>
      <vt:lpstr>PowerPoint Presentation</vt:lpstr>
      <vt:lpstr>PowerPoint Presentation</vt:lpstr>
      <vt:lpstr>… which can be easily fixed</vt:lpstr>
      <vt:lpstr>How to recognize physiologically relevant (accurate) structure?</vt:lpstr>
      <vt:lpstr>… characterization of structures at physiologically relevant env. conditions</vt:lpstr>
      <vt:lpstr>PowerPoint Presentation</vt:lpstr>
      <vt:lpstr>PowerPoint Presentation</vt:lpstr>
    </vt:vector>
  </TitlesOfParts>
  <Company>CEIETC MAsaryk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Lukas Trantirek</dc:creator>
  <cp:lastModifiedBy>Microsoft Office User</cp:lastModifiedBy>
  <cp:revision>200</cp:revision>
  <dcterms:created xsi:type="dcterms:W3CDTF">2013-06-14T15:16:11Z</dcterms:created>
  <dcterms:modified xsi:type="dcterms:W3CDTF">2020-06-05T08:17:05Z</dcterms:modified>
</cp:coreProperties>
</file>