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02" r:id="rId4"/>
    <p:sldId id="301" r:id="rId5"/>
    <p:sldId id="304" r:id="rId6"/>
    <p:sldId id="303" r:id="rId7"/>
    <p:sldId id="296" r:id="rId8"/>
    <p:sldId id="305" r:id="rId9"/>
    <p:sldId id="30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2A2B73-4822-48DB-A498-BA336B60E92D}" v="1" dt="2020-02-27T14:17:11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Wertich" userId="979c3f01-25ae-4c9e-a512-d63cb0df9f33" providerId="ADAL" clId="{1E2A2B73-4822-48DB-A498-BA336B60E92D}"/>
    <pc:docChg chg="modSld">
      <pc:chgData name="Vojtěch Wertich" userId="979c3f01-25ae-4c9e-a512-d63cb0df9f33" providerId="ADAL" clId="{1E2A2B73-4822-48DB-A498-BA336B60E92D}" dt="2020-02-27T14:17:17.393" v="2" actId="14100"/>
      <pc:docMkLst>
        <pc:docMk/>
      </pc:docMkLst>
      <pc:sldChg chg="modSp">
        <pc:chgData name="Vojtěch Wertich" userId="979c3f01-25ae-4c9e-a512-d63cb0df9f33" providerId="ADAL" clId="{1E2A2B73-4822-48DB-A498-BA336B60E92D}" dt="2020-02-27T14:17:17.393" v="2" actId="14100"/>
        <pc:sldMkLst>
          <pc:docMk/>
          <pc:sldMk cId="4235314286" sldId="256"/>
        </pc:sldMkLst>
        <pc:picChg chg="mod">
          <ac:chgData name="Vojtěch Wertich" userId="979c3f01-25ae-4c9e-a512-d63cb0df9f33" providerId="ADAL" clId="{1E2A2B73-4822-48DB-A498-BA336B60E92D}" dt="2020-02-27T14:17:17.393" v="2" actId="14100"/>
          <ac:picMkLst>
            <pc:docMk/>
            <pc:sldMk cId="4235314286" sldId="256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2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3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44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3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0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4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1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8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3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97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4C4A-E503-4682-B729-5872A354FD3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5ED5-8B5D-49A7-9ACB-39231D4F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14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74637"/>
            <a:ext cx="7772400" cy="2276872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+mn-lt"/>
              </a:rPr>
              <a:t>GI231 </a:t>
            </a:r>
            <a:r>
              <a:rPr lang="en-GB" sz="4000" b="1" dirty="0">
                <a:latin typeface="+mn-lt"/>
              </a:rPr>
              <a:t>3D </a:t>
            </a:r>
            <a:r>
              <a:rPr lang="en-GB" sz="4000" b="1" dirty="0" err="1">
                <a:latin typeface="+mn-lt"/>
              </a:rPr>
              <a:t>modelování</a:t>
            </a:r>
            <a:r>
              <a:rPr lang="en-GB" sz="4000" b="1" dirty="0">
                <a:latin typeface="+mn-lt"/>
              </a:rPr>
              <a:t> v </a:t>
            </a:r>
            <a:r>
              <a:rPr lang="en-GB" sz="4000" b="1" dirty="0" err="1">
                <a:latin typeface="+mn-lt"/>
              </a:rPr>
              <a:t>programu</a:t>
            </a:r>
            <a:r>
              <a:rPr lang="en-GB" sz="4000" b="1" dirty="0">
                <a:latin typeface="+mn-lt"/>
              </a:rPr>
              <a:t> </a:t>
            </a:r>
            <a:r>
              <a:rPr lang="cs-CZ" sz="4000" b="1" dirty="0">
                <a:latin typeface="+mn-lt"/>
              </a:rPr>
              <a:t>Leapfrog</a:t>
            </a:r>
            <a:r>
              <a:rPr lang="en-GB" sz="4000" b="1" dirty="0">
                <a:latin typeface="+mn-lt"/>
              </a:rPr>
              <a:t> Geo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2087" y="4941168"/>
            <a:ext cx="3488432" cy="1752600"/>
          </a:xfrm>
        </p:spPr>
        <p:txBody>
          <a:bodyPr/>
          <a:lstStyle/>
          <a:p>
            <a:pPr algn="l"/>
            <a:r>
              <a:rPr lang="cs-CZ" b="1" dirty="0">
                <a:solidFill>
                  <a:schemeClr val="tx1"/>
                </a:solidFill>
              </a:rPr>
              <a:t>Jakub Výravský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Vojtěch Wertich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Přemysl Pořádek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29425" y="4877222"/>
            <a:ext cx="1809748" cy="72389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31471"/>
            <a:ext cx="2257425" cy="7239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41168"/>
            <a:ext cx="2040226" cy="1224136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323528" y="2494688"/>
            <a:ext cx="4323929" cy="1294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b="1" dirty="0">
                <a:solidFill>
                  <a:schemeClr val="tx1"/>
                </a:solidFill>
              </a:rPr>
              <a:t>Lekce: 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Wolfpass: Geologický model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594" y="5656156"/>
            <a:ext cx="1018295" cy="1018295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53624"/>
            <a:ext cx="3960440" cy="298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8957220" cy="1831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1. </a:t>
            </a:r>
            <a:r>
              <a:rPr lang="cs-CZ" sz="2000" dirty="0">
                <a:solidFill>
                  <a:schemeClr val="tx1"/>
                </a:solidFill>
              </a:rPr>
              <a:t>Vytvoření geologického modelu Wolfpass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V této lekci si vytvoříme litologický model ložiska Wolfpass, naučíme se použít některé nové funkce, ale primárně budeme pro modelování využívat typy kontaktů, které již známe z předchozích lekcí.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Začneme od nejmladších po starší litologie. Od zvětralinového pláště, přes žíly, poté </a:t>
            </a:r>
            <a:r>
              <a:rPr lang="cs-CZ" sz="1400" dirty="0" err="1">
                <a:solidFill>
                  <a:schemeClr val="tx1"/>
                </a:solidFill>
              </a:rPr>
              <a:t>intermineral</a:t>
            </a:r>
            <a:r>
              <a:rPr lang="cs-CZ" sz="1400" dirty="0">
                <a:solidFill>
                  <a:schemeClr val="tx1"/>
                </a:solidFill>
              </a:rPr>
              <a:t> diorite, následuje druhá intruse early diorite. Poslední litologií je </a:t>
            </a:r>
            <a:r>
              <a:rPr lang="cs-CZ" sz="1400" dirty="0" err="1">
                <a:solidFill>
                  <a:schemeClr val="tx1"/>
                </a:solidFill>
              </a:rPr>
              <a:t>basement</a:t>
            </a:r>
            <a:r>
              <a:rPr lang="cs-CZ" sz="1400" dirty="0">
                <a:solidFill>
                  <a:schemeClr val="tx1"/>
                </a:solidFill>
              </a:rPr>
              <a:t>, pro ten ale nebudeme vytvářet kontaktní povrch, nadefinujeme jej jako „všechno ostatní“. Tedy tato litologie vyplní veškeré prázdné prostory v modelu.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76872"/>
            <a:ext cx="2943172" cy="3689213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93390" y="2294821"/>
            <a:ext cx="3902546" cy="35104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>
                <a:solidFill>
                  <a:srgbClr val="FF0000"/>
                </a:solidFill>
              </a:rPr>
              <a:t>2. </a:t>
            </a:r>
            <a:r>
              <a:rPr lang="cs-CZ" sz="2000" dirty="0">
                <a:solidFill>
                  <a:schemeClr val="tx1"/>
                </a:solidFill>
              </a:rPr>
              <a:t>Nový geologický model </a:t>
            </a:r>
          </a:p>
          <a:p>
            <a:pPr algn="l"/>
            <a:r>
              <a:rPr lang="cs-CZ" sz="1400" dirty="0">
                <a:solidFill>
                  <a:schemeClr val="tx1"/>
                </a:solidFill>
              </a:rPr>
              <a:t>Vytvořte nový geologický model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Název: </a:t>
            </a:r>
            <a:r>
              <a:rPr lang="cs-CZ" sz="1400" b="1" dirty="0">
                <a:solidFill>
                  <a:schemeClr val="tx1"/>
                </a:solidFill>
              </a:rPr>
              <a:t>Wolfpass GM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Pro base </a:t>
            </a:r>
            <a:r>
              <a:rPr lang="cs-CZ" sz="1400" dirty="0" err="1">
                <a:solidFill>
                  <a:schemeClr val="tx1"/>
                </a:solidFill>
              </a:rPr>
              <a:t>lithology</a:t>
            </a:r>
            <a:r>
              <a:rPr lang="cs-CZ" sz="1400" dirty="0">
                <a:solidFill>
                  <a:schemeClr val="tx1"/>
                </a:solidFill>
              </a:rPr>
              <a:t> vyberte </a:t>
            </a:r>
            <a:r>
              <a:rPr lang="cs-CZ" sz="1400" b="1" dirty="0" err="1">
                <a:solidFill>
                  <a:schemeClr val="tx1"/>
                </a:solidFill>
              </a:rPr>
              <a:t>Split_Dykes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(tu litologii, kterou jste si nadefinovali v minulé lekci – rozdělení žil)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Rozlišení nastavte na hodnotu </a:t>
            </a:r>
            <a:r>
              <a:rPr lang="cs-CZ" sz="1400" b="1" dirty="0">
                <a:solidFill>
                  <a:schemeClr val="tx1"/>
                </a:solidFill>
              </a:rPr>
              <a:t>20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Pro ohraničení modelu (objektu) vyberte </a:t>
            </a:r>
            <a:r>
              <a:rPr lang="cs-CZ" sz="1400" b="1" dirty="0" err="1">
                <a:solidFill>
                  <a:schemeClr val="tx1"/>
                </a:solidFill>
              </a:rPr>
              <a:t>WP_lith</a:t>
            </a:r>
            <a:endParaRPr lang="cs-CZ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9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4538042" cy="3145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3. </a:t>
            </a:r>
            <a:r>
              <a:rPr lang="cs-CZ" sz="2000" dirty="0">
                <a:solidFill>
                  <a:schemeClr val="tx1"/>
                </a:solidFill>
              </a:rPr>
              <a:t>Model recentního povrchu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Pokud bychom litologii, kterou jsme si spojili, nadefinovali jako </a:t>
            </a:r>
            <a:r>
              <a:rPr lang="cs-CZ" sz="1400" b="1" dirty="0" err="1">
                <a:solidFill>
                  <a:schemeClr val="tx1"/>
                </a:solidFill>
              </a:rPr>
              <a:t>Recent</a:t>
            </a:r>
            <a:r>
              <a:rPr lang="cs-CZ" sz="1400" b="1" dirty="0">
                <a:solidFill>
                  <a:schemeClr val="tx1"/>
                </a:solidFill>
              </a:rPr>
              <a:t> (SAPR, ASH, COLLV)</a:t>
            </a:r>
            <a:r>
              <a:rPr lang="cs-CZ" sz="1400" dirty="0">
                <a:solidFill>
                  <a:schemeClr val="tx1"/>
                </a:solidFill>
              </a:rPr>
              <a:t> namodelovali pouze pomocí </a:t>
            </a:r>
            <a:r>
              <a:rPr lang="cs-CZ" sz="1400" b="1" dirty="0">
                <a:solidFill>
                  <a:schemeClr val="tx1"/>
                </a:solidFill>
              </a:rPr>
              <a:t>New </a:t>
            </a:r>
            <a:r>
              <a:rPr lang="cs-CZ" sz="1400" b="1" dirty="0" err="1">
                <a:solidFill>
                  <a:schemeClr val="tx1"/>
                </a:solidFill>
              </a:rPr>
              <a:t>Erosion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from</a:t>
            </a:r>
            <a:r>
              <a:rPr lang="cs-CZ" sz="1400" b="1" dirty="0">
                <a:solidFill>
                  <a:schemeClr val="tx1"/>
                </a:solidFill>
              </a:rPr>
              <a:t> Base </a:t>
            </a:r>
            <a:r>
              <a:rPr lang="cs-CZ" sz="1400" b="1" dirty="0" err="1">
                <a:solidFill>
                  <a:schemeClr val="tx1"/>
                </a:solidFill>
              </a:rPr>
              <a:t>Lithology</a:t>
            </a:r>
            <a:r>
              <a:rPr lang="cs-CZ" sz="1400" b="1" dirty="0">
                <a:solidFill>
                  <a:schemeClr val="tx1"/>
                </a:solidFill>
              </a:rPr>
              <a:t> (</a:t>
            </a:r>
            <a:r>
              <a:rPr lang="cs-CZ" sz="1400" b="1" dirty="0" err="1">
                <a:solidFill>
                  <a:schemeClr val="tx1"/>
                </a:solidFill>
              </a:rPr>
              <a:t>Surface</a:t>
            </a:r>
            <a:r>
              <a:rPr lang="cs-CZ" sz="1400" b="1" dirty="0">
                <a:solidFill>
                  <a:schemeClr val="tx1"/>
                </a:solidFill>
              </a:rPr>
              <a:t> Chronology) – </a:t>
            </a:r>
            <a:r>
              <a:rPr lang="cs-CZ" sz="1400" dirty="0">
                <a:solidFill>
                  <a:schemeClr val="tx1"/>
                </a:solidFill>
              </a:rPr>
              <a:t>viz </a:t>
            </a:r>
            <a:r>
              <a:rPr lang="cs-CZ" sz="1400" dirty="0" err="1">
                <a:solidFill>
                  <a:schemeClr val="tx1"/>
                </a:solidFill>
              </a:rPr>
              <a:t>scan</a:t>
            </a:r>
            <a:r>
              <a:rPr lang="cs-CZ" sz="1400" dirty="0">
                <a:solidFill>
                  <a:schemeClr val="tx1"/>
                </a:solidFill>
              </a:rPr>
              <a:t> kontaktního povrchu</a:t>
            </a:r>
            <a:r>
              <a:rPr lang="cs-CZ" sz="1400" b="1" dirty="0">
                <a:solidFill>
                  <a:schemeClr val="tx1"/>
                </a:solidFill>
              </a:rPr>
              <a:t>, </a:t>
            </a:r>
            <a:r>
              <a:rPr lang="cs-CZ" sz="1400" dirty="0">
                <a:solidFill>
                  <a:schemeClr val="tx1"/>
                </a:solidFill>
              </a:rPr>
              <a:t>směrem k okrajům modelu (kde máme málo vrtných dat) by byl tento povrch příliš nepřesný, chyběla by mu data. Důvodem je, že pouze litologie SAPR (</a:t>
            </a:r>
            <a:r>
              <a:rPr lang="cs-CZ" sz="1400" dirty="0" err="1">
                <a:solidFill>
                  <a:schemeClr val="tx1"/>
                </a:solidFill>
              </a:rPr>
              <a:t>saprolit</a:t>
            </a:r>
            <a:r>
              <a:rPr lang="cs-CZ" sz="1400" dirty="0">
                <a:solidFill>
                  <a:schemeClr val="tx1"/>
                </a:solidFill>
              </a:rPr>
              <a:t>) je zde zvětralina, která je ovlivněná topografií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Proto vytvoříme pro </a:t>
            </a:r>
            <a:r>
              <a:rPr lang="cs-CZ" sz="1400" dirty="0" err="1">
                <a:solidFill>
                  <a:schemeClr val="tx1"/>
                </a:solidFill>
              </a:rPr>
              <a:t>Recent</a:t>
            </a:r>
            <a:r>
              <a:rPr lang="cs-CZ" sz="1400" dirty="0">
                <a:solidFill>
                  <a:schemeClr val="tx1"/>
                </a:solidFill>
              </a:rPr>
              <a:t> nový povrch (</a:t>
            </a:r>
            <a:r>
              <a:rPr lang="cs-CZ" sz="1400" dirty="0" err="1">
                <a:solidFill>
                  <a:schemeClr val="tx1"/>
                </a:solidFill>
              </a:rPr>
              <a:t>Mesh</a:t>
            </a:r>
            <a:r>
              <a:rPr lang="cs-CZ" sz="1400" dirty="0">
                <a:solidFill>
                  <a:schemeClr val="tx1"/>
                </a:solidFill>
              </a:rPr>
              <a:t>) za pomocí nových kontaktních bodů litologie SAPR, které pak „otiskneme“ oproti topografii.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755" y="483974"/>
            <a:ext cx="4178844" cy="1800200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93390" y="3590965"/>
            <a:ext cx="3902546" cy="35104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>
                <a:solidFill>
                  <a:srgbClr val="FF0000"/>
                </a:solidFill>
              </a:rPr>
              <a:t>4. </a:t>
            </a:r>
            <a:r>
              <a:rPr lang="cs-CZ" sz="2000" dirty="0">
                <a:solidFill>
                  <a:schemeClr val="tx1"/>
                </a:solidFill>
              </a:rPr>
              <a:t>Nové kontaktní body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Pravý klik na složku </a:t>
            </a:r>
            <a:r>
              <a:rPr lang="cs-CZ" sz="1400" b="1" dirty="0" err="1">
                <a:solidFill>
                  <a:schemeClr val="tx1"/>
                </a:solidFill>
              </a:rPr>
              <a:t>Points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&gt; New Contact Point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Vyberte sloupec </a:t>
            </a:r>
            <a:r>
              <a:rPr lang="cs-CZ" sz="1400" b="1" dirty="0">
                <a:solidFill>
                  <a:schemeClr val="tx1"/>
                </a:solidFill>
              </a:rPr>
              <a:t>ROCK</a:t>
            </a:r>
            <a:r>
              <a:rPr lang="cs-CZ" sz="1400" dirty="0">
                <a:solidFill>
                  <a:schemeClr val="tx1"/>
                </a:solidFill>
              </a:rPr>
              <a:t> – neboť musíme vytvořit kontaktní body pro SAPR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OK</a:t>
            </a:r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13" y="2759021"/>
            <a:ext cx="4190821" cy="294020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7164288" y="3501008"/>
            <a:ext cx="1512168" cy="19716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5508104" y="4509120"/>
            <a:ext cx="1512168" cy="19716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ovéPole 14"/>
          <p:cNvSpPr txBox="1"/>
          <p:nvPr/>
        </p:nvSpPr>
        <p:spPr>
          <a:xfrm>
            <a:off x="4932040" y="858810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Povrch topografie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798243" y="174609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Povrch </a:t>
            </a:r>
            <a:r>
              <a:rPr lang="cs-CZ" sz="1400" dirty="0" err="1">
                <a:solidFill>
                  <a:schemeClr val="bg1"/>
                </a:solidFill>
              </a:rPr>
              <a:t>Recentu</a:t>
            </a:r>
            <a:r>
              <a:rPr lang="cs-CZ" sz="1400" dirty="0">
                <a:solidFill>
                  <a:schemeClr val="bg1"/>
                </a:solidFill>
              </a:rPr>
              <a:t> založený na vrtných datech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5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4838650" cy="2911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5. </a:t>
            </a:r>
            <a:r>
              <a:rPr lang="cs-CZ" sz="2000" dirty="0">
                <a:solidFill>
                  <a:schemeClr val="tx1"/>
                </a:solidFill>
              </a:rPr>
              <a:t>Nové </a:t>
            </a:r>
            <a:r>
              <a:rPr lang="cs-CZ" sz="2000" dirty="0" err="1">
                <a:solidFill>
                  <a:schemeClr val="tx1"/>
                </a:solidFill>
              </a:rPr>
              <a:t>kontatkní</a:t>
            </a:r>
            <a:r>
              <a:rPr lang="cs-CZ" sz="2000" dirty="0">
                <a:solidFill>
                  <a:schemeClr val="tx1"/>
                </a:solidFill>
              </a:rPr>
              <a:t> body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Objeví se nám vlastně stejná tabulka s jakou bychom pracovali při vytváření erozního povrchu, s rozdílem, že budeme vytvářet body a ne povrch.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Jako primární litologii vyberte SAPR – </a:t>
            </a:r>
            <a:r>
              <a:rPr lang="cs-CZ" sz="1400" dirty="0" err="1">
                <a:solidFill>
                  <a:schemeClr val="tx1"/>
                </a:solidFill>
              </a:rPr>
              <a:t>saprolit</a:t>
            </a:r>
            <a:r>
              <a:rPr lang="cs-CZ" sz="1400" dirty="0">
                <a:solidFill>
                  <a:schemeClr val="tx1"/>
                </a:solidFill>
              </a:rPr>
              <a:t> (chemicky zvětralá hornina)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Použijte Use </a:t>
            </a:r>
            <a:r>
              <a:rPr lang="cs-CZ" sz="1400" dirty="0" err="1">
                <a:solidFill>
                  <a:schemeClr val="tx1"/>
                </a:solidFill>
              </a:rPr>
              <a:t>contacts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below</a:t>
            </a:r>
            <a:r>
              <a:rPr lang="cs-CZ" sz="1400" dirty="0">
                <a:solidFill>
                  <a:schemeClr val="tx1"/>
                </a:solidFill>
              </a:rPr>
              <a:t> – SAPR je nejmladší, nejsvrchnější vrstva – nad ní již nic není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Nezapomeňte do ignorovaných litologií přidat také SGNCRLSS (významná ztráta jader) – OK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012" y="445569"/>
            <a:ext cx="3223444" cy="4567607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7064734" y="2564904"/>
            <a:ext cx="891642" cy="1916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5796136" y="1481854"/>
            <a:ext cx="2592288" cy="21895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bdélník 16"/>
          <p:cNvSpPr/>
          <p:nvPr/>
        </p:nvSpPr>
        <p:spPr>
          <a:xfrm>
            <a:off x="6618913" y="1705435"/>
            <a:ext cx="891642" cy="1916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22" y="3336031"/>
            <a:ext cx="3729561" cy="1637887"/>
          </a:xfrm>
          <a:prstGeom prst="rect">
            <a:avLst/>
          </a:prstGeom>
        </p:spPr>
      </p:pic>
      <p:sp>
        <p:nvSpPr>
          <p:cNvPr id="19" name="Podnadpis 2"/>
          <p:cNvSpPr txBox="1">
            <a:spLocks/>
          </p:cNvSpPr>
          <p:nvPr/>
        </p:nvSpPr>
        <p:spPr>
          <a:xfrm>
            <a:off x="95824" y="5017638"/>
            <a:ext cx="8580632" cy="906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6. </a:t>
            </a:r>
            <a:r>
              <a:rPr lang="cs-CZ" sz="2000" dirty="0">
                <a:solidFill>
                  <a:schemeClr val="tx1"/>
                </a:solidFill>
              </a:rPr>
              <a:t>New </a:t>
            </a:r>
            <a:r>
              <a:rPr lang="cs-CZ" sz="2000" dirty="0" err="1">
                <a:solidFill>
                  <a:schemeClr val="tx1"/>
                </a:solidFill>
              </a:rPr>
              <a:t>Mesh</a:t>
            </a:r>
            <a:r>
              <a:rPr lang="cs-CZ" sz="2000" dirty="0">
                <a:solidFill>
                  <a:schemeClr val="tx1"/>
                </a:solidFill>
              </a:rPr>
              <a:t> – povrchu „pletiva“ posunutého na body 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</a:pPr>
            <a:r>
              <a:rPr lang="cs-CZ" sz="1400" dirty="0">
                <a:solidFill>
                  <a:prstClr val="black"/>
                </a:solidFill>
              </a:rPr>
              <a:t>Nyní můžeme vytvořit povrch – </a:t>
            </a:r>
            <a:r>
              <a:rPr lang="cs-CZ" sz="1400" dirty="0" err="1">
                <a:solidFill>
                  <a:prstClr val="black"/>
                </a:solidFill>
              </a:rPr>
              <a:t>Mesh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&gt; New Mesh &gt; From Offset Points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</a:pPr>
            <a:r>
              <a:rPr lang="en-US" sz="1400" dirty="0" err="1">
                <a:solidFill>
                  <a:prstClr val="black"/>
                </a:solidFill>
              </a:rPr>
              <a:t>Ve</a:t>
            </a:r>
            <a:r>
              <a:rPr lang="en-US" sz="1400" dirty="0">
                <a:solidFill>
                  <a:prstClr val="black"/>
                </a:solidFill>
              </a:rPr>
              <a:t> z</a:t>
            </a:r>
            <a:r>
              <a:rPr lang="cs-CZ" sz="1400" dirty="0" err="1">
                <a:solidFill>
                  <a:prstClr val="black"/>
                </a:solidFill>
              </a:rPr>
              <a:t>kratece</a:t>
            </a:r>
            <a:r>
              <a:rPr lang="cs-CZ" sz="1400" dirty="0">
                <a:solidFill>
                  <a:prstClr val="black"/>
                </a:solidFill>
              </a:rPr>
              <a:t> vlastně nadefinujeme, aby se již určitý povrch posunul (zkopíroval) na body, které jsme vytvořili </a:t>
            </a:r>
          </a:p>
          <a:p>
            <a:pPr algn="l">
              <a:spcAft>
                <a:spcPts val="600"/>
              </a:spcAft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1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5414714" cy="47836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7. </a:t>
            </a:r>
            <a:r>
              <a:rPr lang="cs-CZ" sz="2000" dirty="0">
                <a:solidFill>
                  <a:schemeClr val="tx1"/>
                </a:solidFill>
              </a:rPr>
              <a:t>New </a:t>
            </a:r>
            <a:r>
              <a:rPr lang="cs-CZ" sz="2000" dirty="0" err="1">
                <a:solidFill>
                  <a:schemeClr val="tx1"/>
                </a:solidFill>
              </a:rPr>
              <a:t>Mesh</a:t>
            </a:r>
            <a:r>
              <a:rPr lang="cs-CZ" sz="2000" dirty="0">
                <a:solidFill>
                  <a:schemeClr val="tx1"/>
                </a:solidFill>
              </a:rPr>
              <a:t> – povrchu „pletiva“ posunutého na body 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V následující tabulce definujeme možnosti vytvoření tohoto povrchu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Jako </a:t>
            </a:r>
            <a:r>
              <a:rPr lang="cs-CZ" sz="1400" dirty="0" err="1">
                <a:solidFill>
                  <a:schemeClr val="tx1"/>
                </a:solidFill>
              </a:rPr>
              <a:t>Mesh</a:t>
            </a:r>
            <a:r>
              <a:rPr lang="cs-CZ" sz="1400" dirty="0">
                <a:solidFill>
                  <a:schemeClr val="tx1"/>
                </a:solidFill>
              </a:rPr>
              <a:t> (původní povrch) použijeme </a:t>
            </a:r>
            <a:r>
              <a:rPr lang="cs-CZ" sz="1400" dirty="0" err="1">
                <a:solidFill>
                  <a:schemeClr val="tx1"/>
                </a:solidFill>
              </a:rPr>
              <a:t>Topography</a:t>
            </a:r>
            <a:r>
              <a:rPr lang="cs-CZ" sz="1400" dirty="0">
                <a:solidFill>
                  <a:schemeClr val="tx1"/>
                </a:solidFill>
              </a:rPr>
              <a:t> – z něj bude vycházet nová vrstva.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Pro </a:t>
            </a:r>
            <a:r>
              <a:rPr lang="cs-CZ" sz="1400" dirty="0" err="1">
                <a:solidFill>
                  <a:schemeClr val="tx1"/>
                </a:solidFill>
              </a:rPr>
              <a:t>Points</a:t>
            </a:r>
            <a:r>
              <a:rPr lang="cs-CZ" sz="1400" dirty="0">
                <a:solidFill>
                  <a:schemeClr val="tx1"/>
                </a:solidFill>
              </a:rPr>
              <a:t> vyberte námi nově vytvořené SAPR </a:t>
            </a:r>
            <a:r>
              <a:rPr lang="cs-CZ" sz="1400" dirty="0" err="1">
                <a:solidFill>
                  <a:schemeClr val="tx1"/>
                </a:solidFill>
              </a:rPr>
              <a:t>contacts</a:t>
            </a:r>
            <a:r>
              <a:rPr lang="cs-CZ" sz="1400" dirty="0">
                <a:solidFill>
                  <a:schemeClr val="tx1"/>
                </a:solidFill>
              </a:rPr>
              <a:t>. To definuje , na které body se má posunout povrch – </a:t>
            </a:r>
            <a:r>
              <a:rPr lang="cs-CZ" sz="1400" dirty="0" err="1">
                <a:solidFill>
                  <a:schemeClr val="tx1"/>
                </a:solidFill>
              </a:rPr>
              <a:t>Mesh</a:t>
            </a:r>
            <a:r>
              <a:rPr lang="cs-CZ" sz="1400" dirty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Můžeme také nastavit limitní hodnoty pro Minimum a Maximum. Nastavme Minimum na 0.5 – pokud bude úsek mezi </a:t>
            </a:r>
            <a:r>
              <a:rPr lang="cs-CZ" sz="1400" dirty="0" err="1">
                <a:solidFill>
                  <a:schemeClr val="tx1"/>
                </a:solidFill>
              </a:rPr>
              <a:t>Topography</a:t>
            </a:r>
            <a:r>
              <a:rPr lang="cs-CZ" sz="1400" dirty="0">
                <a:solidFill>
                  <a:schemeClr val="tx1"/>
                </a:solidFill>
              </a:rPr>
              <a:t> a SPAR </a:t>
            </a:r>
            <a:r>
              <a:rPr lang="cs-CZ" sz="1400" dirty="0" err="1">
                <a:solidFill>
                  <a:schemeClr val="tx1"/>
                </a:solidFill>
              </a:rPr>
              <a:t>contacts</a:t>
            </a:r>
            <a:r>
              <a:rPr lang="cs-CZ" sz="1400" dirty="0">
                <a:solidFill>
                  <a:schemeClr val="tx1"/>
                </a:solidFill>
              </a:rPr>
              <a:t> menší než 0.5 program bude ten konkrétní úsek ignorovat. Na stejném principu pouze naopak funguje funkce Maximum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chemeClr val="tx1"/>
                </a:solidFill>
              </a:rPr>
              <a:t>Extent</a:t>
            </a:r>
            <a:r>
              <a:rPr lang="cs-CZ" sz="1400" dirty="0">
                <a:solidFill>
                  <a:schemeClr val="tx1"/>
                </a:solidFill>
              </a:rPr>
              <a:t> – rozsah – nastavíme na náš model Wolfpass GM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Rozlišení povrchu je zde dobré dát na velmi nízkou hodnotu – 10. </a:t>
            </a:r>
            <a:r>
              <a:rPr lang="cs-CZ" sz="1400" dirty="0" err="1">
                <a:solidFill>
                  <a:schemeClr val="tx1"/>
                </a:solidFill>
              </a:rPr>
              <a:t>Čato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pracujem</a:t>
            </a:r>
            <a:r>
              <a:rPr lang="cs-CZ" sz="1400" dirty="0">
                <a:solidFill>
                  <a:schemeClr val="tx1"/>
                </a:solidFill>
              </a:rPr>
              <a:t> s malými úseky, které by při nízkém rozlišení (vysoké hodnoty) mohly být zkreslené či až ignorované.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710" y="445569"/>
            <a:ext cx="2903294" cy="3768872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6156175" y="2494093"/>
            <a:ext cx="2412835" cy="28683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5983213" y="920609"/>
            <a:ext cx="2592288" cy="51596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bdélník 16"/>
          <p:cNvSpPr/>
          <p:nvPr/>
        </p:nvSpPr>
        <p:spPr>
          <a:xfrm>
            <a:off x="6156176" y="1624387"/>
            <a:ext cx="2412835" cy="28340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bdélník 14"/>
          <p:cNvSpPr/>
          <p:nvPr/>
        </p:nvSpPr>
        <p:spPr>
          <a:xfrm>
            <a:off x="7020272" y="2979106"/>
            <a:ext cx="855713" cy="28683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20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4538042" cy="3145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8. </a:t>
            </a:r>
            <a:r>
              <a:rPr lang="cs-CZ" sz="2000" dirty="0">
                <a:solidFill>
                  <a:schemeClr val="tx1"/>
                </a:solidFill>
              </a:rPr>
              <a:t>Model recentního povrchu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Přeneste nově vytvořený Offset </a:t>
            </a:r>
            <a:r>
              <a:rPr lang="cs-CZ" sz="1400" dirty="0" err="1">
                <a:solidFill>
                  <a:schemeClr val="tx1"/>
                </a:solidFill>
              </a:rPr>
              <a:t>Topography</a:t>
            </a:r>
            <a:r>
              <a:rPr lang="cs-CZ" sz="1400" dirty="0">
                <a:solidFill>
                  <a:schemeClr val="tx1"/>
                </a:solidFill>
              </a:rPr>
              <a:t> do scény a srovnejte s topografií. Nyní se povrch topografie přesunul (otisknul) níže na pletivo bodů, které jsme vytvořili.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756" y="483974"/>
            <a:ext cx="4178842" cy="1800200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93390" y="3590965"/>
            <a:ext cx="3902546" cy="35104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>
                <a:solidFill>
                  <a:srgbClr val="FF0000"/>
                </a:solidFill>
              </a:rPr>
              <a:t>2. </a:t>
            </a:r>
            <a:r>
              <a:rPr lang="cs-CZ" sz="2000" dirty="0">
                <a:solidFill>
                  <a:schemeClr val="tx1"/>
                </a:solidFill>
              </a:rPr>
              <a:t>Nové kontaktní body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Pravý klik na složku </a:t>
            </a:r>
            <a:r>
              <a:rPr lang="cs-CZ" sz="1400" b="1" dirty="0" err="1">
                <a:solidFill>
                  <a:schemeClr val="tx1"/>
                </a:solidFill>
              </a:rPr>
              <a:t>Points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en-US" sz="1400" b="1" dirty="0">
                <a:solidFill>
                  <a:schemeClr val="tx1"/>
                </a:solidFill>
              </a:rPr>
              <a:t>&gt; New Contact Point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Vyberte sloupec </a:t>
            </a:r>
            <a:r>
              <a:rPr lang="cs-CZ" sz="1400" b="1" dirty="0">
                <a:solidFill>
                  <a:schemeClr val="tx1"/>
                </a:solidFill>
              </a:rPr>
              <a:t>ROCK</a:t>
            </a:r>
            <a:r>
              <a:rPr lang="cs-CZ" sz="1400" dirty="0">
                <a:solidFill>
                  <a:schemeClr val="tx1"/>
                </a:solidFill>
              </a:rPr>
              <a:t> – neboť musíme vytvořit kontaktní body pro SAPR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OK</a:t>
            </a:r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42" y="2865064"/>
            <a:ext cx="4190821" cy="294020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7164288" y="3519872"/>
            <a:ext cx="1512168" cy="19716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5508104" y="4509120"/>
            <a:ext cx="1512168" cy="19716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ovéPole 14"/>
          <p:cNvSpPr txBox="1"/>
          <p:nvPr/>
        </p:nvSpPr>
        <p:spPr>
          <a:xfrm>
            <a:off x="4932040" y="858810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Povrch topografie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798243" y="174609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Povrch </a:t>
            </a:r>
            <a:r>
              <a:rPr lang="cs-CZ" sz="1400" dirty="0" err="1">
                <a:solidFill>
                  <a:schemeClr val="bg1"/>
                </a:solidFill>
              </a:rPr>
              <a:t>Recentu</a:t>
            </a:r>
            <a:r>
              <a:rPr lang="cs-CZ" sz="1400" dirty="0">
                <a:solidFill>
                  <a:schemeClr val="bg1"/>
                </a:solidFill>
              </a:rPr>
              <a:t> založený na vrtných datech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14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90" y="445569"/>
            <a:ext cx="3542506" cy="2449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3. </a:t>
            </a:r>
            <a:r>
              <a:rPr lang="cs-CZ" sz="2000" dirty="0">
                <a:solidFill>
                  <a:schemeClr val="tx1"/>
                </a:solidFill>
              </a:rPr>
              <a:t>Modelování žilného systému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Dalším krokem bude namodelování </a:t>
            </a:r>
            <a:r>
              <a:rPr lang="cs-CZ" sz="1400" dirty="0" err="1">
                <a:solidFill>
                  <a:schemeClr val="tx1"/>
                </a:solidFill>
              </a:rPr>
              <a:t>dacitového</a:t>
            </a:r>
            <a:r>
              <a:rPr lang="cs-CZ" sz="1400" dirty="0">
                <a:solidFill>
                  <a:schemeClr val="tx1"/>
                </a:solidFill>
              </a:rPr>
              <a:t> žilného systému, pro který jsme si v předchozí lekci nadefinovali dvě litologie (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 a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2).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Pro tuto funkci použijeme nástroj </a:t>
            </a:r>
            <a:r>
              <a:rPr lang="cs-CZ" sz="1400" dirty="0" err="1">
                <a:solidFill>
                  <a:schemeClr val="tx1"/>
                </a:solidFill>
              </a:rPr>
              <a:t>Surface</a:t>
            </a:r>
            <a:r>
              <a:rPr lang="cs-CZ" sz="1400" dirty="0">
                <a:solidFill>
                  <a:schemeClr val="tx1"/>
                </a:solidFill>
              </a:rPr>
              <a:t> Chronology </a:t>
            </a:r>
            <a:r>
              <a:rPr lang="en-US" sz="1400" dirty="0">
                <a:solidFill>
                  <a:schemeClr val="tx1"/>
                </a:solidFill>
              </a:rPr>
              <a:t>&gt; </a:t>
            </a:r>
            <a:r>
              <a:rPr lang="en-US" sz="1400" b="1" dirty="0">
                <a:solidFill>
                  <a:schemeClr val="tx1"/>
                </a:solidFill>
              </a:rPr>
              <a:t>New Vein System. </a:t>
            </a:r>
            <a:r>
              <a:rPr lang="cs-CZ" sz="1400" dirty="0">
                <a:solidFill>
                  <a:schemeClr val="tx1"/>
                </a:solidFill>
              </a:rPr>
              <a:t>Zde pouze zadáme </a:t>
            </a: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litology</a:t>
            </a:r>
            <a:r>
              <a:rPr lang="cs-CZ" sz="1400" dirty="0">
                <a:solidFill>
                  <a:schemeClr val="tx1"/>
                </a:solidFill>
              </a:rPr>
              <a:t>, což je Dacite a potvrdíme OK.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406667"/>
            <a:ext cx="5341168" cy="252519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872" y="3068960"/>
            <a:ext cx="5332425" cy="3003072"/>
          </a:xfrm>
          <a:prstGeom prst="rect">
            <a:avLst/>
          </a:prstGeom>
        </p:spPr>
      </p:pic>
      <p:sp>
        <p:nvSpPr>
          <p:cNvPr id="13" name="Podnadpis 2"/>
          <p:cNvSpPr txBox="1">
            <a:spLocks/>
          </p:cNvSpPr>
          <p:nvPr/>
        </p:nvSpPr>
        <p:spPr>
          <a:xfrm>
            <a:off x="93390" y="3020122"/>
            <a:ext cx="3542506" cy="2727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3. </a:t>
            </a:r>
            <a:r>
              <a:rPr lang="cs-CZ" sz="2000" dirty="0">
                <a:solidFill>
                  <a:schemeClr val="tx1"/>
                </a:solidFill>
              </a:rPr>
              <a:t>Definování jednotlivých žil</a:t>
            </a:r>
          </a:p>
          <a:p>
            <a:pPr algn="l">
              <a:spcAft>
                <a:spcPts val="600"/>
              </a:spcAft>
            </a:pP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System</a:t>
            </a:r>
            <a:r>
              <a:rPr lang="cs-CZ" sz="1400" dirty="0">
                <a:solidFill>
                  <a:schemeClr val="tx1"/>
                </a:solidFill>
              </a:rPr>
              <a:t> funguje podobně jako </a:t>
            </a:r>
            <a:r>
              <a:rPr lang="cs-CZ" sz="1400" dirty="0" err="1">
                <a:solidFill>
                  <a:schemeClr val="tx1"/>
                </a:solidFill>
              </a:rPr>
              <a:t>Fault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system</a:t>
            </a:r>
            <a:r>
              <a:rPr lang="cs-CZ" sz="1400" dirty="0">
                <a:solidFill>
                  <a:schemeClr val="tx1"/>
                </a:solidFill>
              </a:rPr>
              <a:t>, z lekce o stratigrafii.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Do žilného systému musíte nyní přidat postupně obě žíly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 a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2. 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Vyberte tedy </a:t>
            </a:r>
            <a:r>
              <a:rPr lang="cs-CZ" sz="1400" b="1" dirty="0" err="1">
                <a:solidFill>
                  <a:schemeClr val="tx1"/>
                </a:solidFill>
              </a:rPr>
              <a:t>Surface</a:t>
            </a:r>
            <a:r>
              <a:rPr lang="cs-CZ" sz="1400" b="1" dirty="0">
                <a:solidFill>
                  <a:schemeClr val="tx1"/>
                </a:solidFill>
              </a:rPr>
              <a:t> Chronology </a:t>
            </a:r>
            <a:r>
              <a:rPr lang="en-US" sz="1400" b="1" dirty="0">
                <a:solidFill>
                  <a:schemeClr val="tx1"/>
                </a:solidFill>
              </a:rPr>
              <a:t>&gt; </a:t>
            </a:r>
            <a:r>
              <a:rPr lang="cs-CZ" sz="1400" b="1" dirty="0">
                <a:solidFill>
                  <a:schemeClr val="tx1"/>
                </a:solidFill>
              </a:rPr>
              <a:t>Dacite </a:t>
            </a:r>
            <a:r>
              <a:rPr lang="cs-CZ" sz="1400" b="1" dirty="0" err="1">
                <a:solidFill>
                  <a:schemeClr val="tx1"/>
                </a:solidFill>
              </a:rPr>
              <a:t>Vein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b="1" dirty="0" err="1">
                <a:solidFill>
                  <a:schemeClr val="tx1"/>
                </a:solidFill>
              </a:rPr>
              <a:t>System</a:t>
            </a:r>
            <a:r>
              <a:rPr lang="en-US" sz="1400" b="1" dirty="0">
                <a:solidFill>
                  <a:schemeClr val="tx1"/>
                </a:solidFill>
              </a:rPr>
              <a:t> &gt; New Vein &gt; From Base Lithology</a:t>
            </a:r>
            <a:endParaRPr lang="cs-CZ" sz="1400" b="1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A v následující tabulce pouze zadejte pro </a:t>
            </a: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lithology</a:t>
            </a:r>
            <a:r>
              <a:rPr lang="cs-CZ" sz="1400" dirty="0">
                <a:solidFill>
                  <a:schemeClr val="tx1"/>
                </a:solidFill>
              </a:rPr>
              <a:t> postupně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 a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5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89" y="445569"/>
            <a:ext cx="8957221" cy="2419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3. </a:t>
            </a:r>
            <a:r>
              <a:rPr lang="cs-CZ" sz="2000" dirty="0">
                <a:solidFill>
                  <a:schemeClr val="tx1"/>
                </a:solidFill>
              </a:rPr>
              <a:t>Editace žilného systému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 dokončení výpočtu si přetáhněte obě žíly (jsou v adresáři pod Dacite </a:t>
            </a: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System</a:t>
            </a:r>
            <a:r>
              <a:rPr lang="cs-CZ" sz="1400" dirty="0">
                <a:solidFill>
                  <a:schemeClr val="tx1"/>
                </a:solidFill>
              </a:rPr>
              <a:t>) do scény – měly by vypadat podobně jako na obrázku vpravo.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Pokud nejste spokojeni s výsledkem, je možné, že jste při definování, rozdělení litologií pro jednotlivé žíly, přiřadili některé segmenty nesprávné žíle.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Zkuste si do scény přetáhnout </a:t>
            </a:r>
            <a:r>
              <a:rPr lang="cs-CZ" sz="1400" dirty="0" err="1">
                <a:solidFill>
                  <a:schemeClr val="tx1"/>
                </a:solidFill>
              </a:rPr>
              <a:t>WP_lith</a:t>
            </a:r>
            <a:r>
              <a:rPr lang="cs-CZ" sz="1400" dirty="0">
                <a:solidFill>
                  <a:schemeClr val="tx1"/>
                </a:solidFill>
              </a:rPr>
              <a:t>, zviditelněte si pouze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 a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 a pomocí editace změňte, přiřaďte segmenty do správné žíly – postup viz minulá lekce.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8" y="2450077"/>
            <a:ext cx="3309116" cy="34481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50077"/>
            <a:ext cx="3110458" cy="3520474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3486501" y="2522149"/>
            <a:ext cx="2606405" cy="2419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Jestli už nyní vypadají žíly reálněji, povšimněte si, že se kříží. To samotné sice je možné, ale nyní budeme pracovat s variantou, že se jedná o rozvětvení žil.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Musíme tedy nastavit vztah, interakci těchto žil.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Dvojklik na Dacite </a:t>
            </a: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System</a:t>
            </a:r>
            <a:r>
              <a:rPr lang="cs-CZ" sz="1400" dirty="0">
                <a:solidFill>
                  <a:schemeClr val="tx1"/>
                </a:solidFill>
              </a:rPr>
              <a:t> – zaškrtněte políčko </a:t>
            </a:r>
            <a:r>
              <a:rPr lang="cs-CZ" sz="1400" dirty="0" err="1">
                <a:solidFill>
                  <a:schemeClr val="tx1"/>
                </a:solidFill>
              </a:rPr>
              <a:t>Veins</a:t>
            </a:r>
            <a:r>
              <a:rPr lang="cs-CZ" sz="1400" dirty="0">
                <a:solidFill>
                  <a:schemeClr val="tx1"/>
                </a:solidFill>
              </a:rPr>
              <a:t> a zadejte, aby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 končila na nadloží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OK 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176903" y="4869160"/>
            <a:ext cx="504056" cy="2691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bdélník 14"/>
          <p:cNvSpPr/>
          <p:nvPr/>
        </p:nvSpPr>
        <p:spPr>
          <a:xfrm>
            <a:off x="6176903" y="3265533"/>
            <a:ext cx="369701" cy="23405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85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20" y="6088109"/>
            <a:ext cx="1008112" cy="697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88" b="11881"/>
          <a:stretch/>
        </p:blipFill>
        <p:spPr>
          <a:xfrm>
            <a:off x="1498821" y="6192779"/>
            <a:ext cx="2137075" cy="477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" y="6014247"/>
            <a:ext cx="1238250" cy="742950"/>
          </a:xfrm>
          <a:prstGeom prst="rect">
            <a:avLst/>
          </a:prstGeom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93390" y="44624"/>
            <a:ext cx="8957220" cy="724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>
                <a:solidFill>
                  <a:schemeClr val="tx1"/>
                </a:solidFill>
              </a:rPr>
              <a:t>Lekce: Wolfpass: Geologický model 			               GI231 - </a:t>
            </a:r>
            <a:r>
              <a:rPr lang="en-GB" sz="1400" b="1" dirty="0">
                <a:solidFill>
                  <a:schemeClr val="tx1"/>
                </a:solidFill>
              </a:rPr>
              <a:t>3D </a:t>
            </a:r>
            <a:r>
              <a:rPr lang="en-GB" sz="1400" b="1" dirty="0" err="1">
                <a:solidFill>
                  <a:schemeClr val="tx1"/>
                </a:solidFill>
              </a:rPr>
              <a:t>modelování</a:t>
            </a:r>
            <a:r>
              <a:rPr lang="en-GB" sz="1400" b="1" dirty="0">
                <a:solidFill>
                  <a:schemeClr val="tx1"/>
                </a:solidFill>
              </a:rPr>
              <a:t> v </a:t>
            </a:r>
            <a:r>
              <a:rPr lang="en-GB" sz="1400" b="1" dirty="0" err="1">
                <a:solidFill>
                  <a:schemeClr val="tx1"/>
                </a:solidFill>
              </a:rPr>
              <a:t>programu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Leapfrog</a:t>
            </a:r>
            <a:r>
              <a:rPr lang="en-GB" sz="1400" b="1" dirty="0">
                <a:solidFill>
                  <a:schemeClr val="tx1"/>
                </a:solidFill>
              </a:rPr>
              <a:t> Geo</a:t>
            </a:r>
            <a:endParaRPr lang="cs-CZ" sz="14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84078"/>
            <a:ext cx="722971" cy="722971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93389" y="445569"/>
            <a:ext cx="8957221" cy="2419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2000" b="1" dirty="0">
                <a:solidFill>
                  <a:srgbClr val="FF0000"/>
                </a:solidFill>
              </a:rPr>
              <a:t>3. </a:t>
            </a:r>
            <a:r>
              <a:rPr lang="cs-CZ" sz="2000" dirty="0">
                <a:solidFill>
                  <a:schemeClr val="tx1"/>
                </a:solidFill>
              </a:rPr>
              <a:t>Editace žilného systému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 dokončení výpočtu si přetáhněte obě žíly (jsou v adresáři pod Dacite </a:t>
            </a: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System</a:t>
            </a:r>
            <a:r>
              <a:rPr lang="cs-CZ" sz="1400" dirty="0">
                <a:solidFill>
                  <a:schemeClr val="tx1"/>
                </a:solidFill>
              </a:rPr>
              <a:t>) do scény – měly by vypadat podobně jako na obrázku vpravo.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Pokud nejste spokojeni s výsledkem, je možné, že jste při definování, rozdělení litologií pro jednotlivé žíly, přiřadili některé segmenty nesprávné žíle.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Zkuste si do scény přetáhnout </a:t>
            </a:r>
            <a:r>
              <a:rPr lang="cs-CZ" sz="1400" dirty="0" err="1">
                <a:solidFill>
                  <a:schemeClr val="tx1"/>
                </a:solidFill>
              </a:rPr>
              <a:t>WP_lith</a:t>
            </a:r>
            <a:r>
              <a:rPr lang="cs-CZ" sz="1400" dirty="0">
                <a:solidFill>
                  <a:schemeClr val="tx1"/>
                </a:solidFill>
              </a:rPr>
              <a:t>, zviditelněte si pouze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 a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 a pomocí editace změňte, přiřaďte segmenty do správné žíly – postup viz minulá lekce.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8" y="2450077"/>
            <a:ext cx="3309116" cy="34481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50077"/>
            <a:ext cx="3110458" cy="3520474"/>
          </a:xfrm>
          <a:prstGeom prst="rect">
            <a:avLst/>
          </a:prstGeom>
        </p:spPr>
      </p:pic>
      <p:sp>
        <p:nvSpPr>
          <p:cNvPr id="12" name="Podnadpis 2"/>
          <p:cNvSpPr txBox="1">
            <a:spLocks/>
          </p:cNvSpPr>
          <p:nvPr/>
        </p:nvSpPr>
        <p:spPr>
          <a:xfrm>
            <a:off x="3486501" y="2522149"/>
            <a:ext cx="2606405" cy="2419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Jestli už nyní vypadají žíly reálněji, povšimněte si, že se kříží. To samotné sice je možné, ale nyní budeme pracovat s variantou, že se jedná o rozvětvení žil.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Musíme tedy nastavit vztah, interakci těchto žil.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Dvojklik na Dacite </a:t>
            </a:r>
            <a:r>
              <a:rPr lang="cs-CZ" sz="1400" dirty="0" err="1">
                <a:solidFill>
                  <a:schemeClr val="tx1"/>
                </a:solidFill>
              </a:rPr>
              <a:t>Vein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 err="1">
                <a:solidFill>
                  <a:schemeClr val="tx1"/>
                </a:solidFill>
              </a:rPr>
              <a:t>System</a:t>
            </a:r>
            <a:r>
              <a:rPr lang="cs-CZ" sz="1400" dirty="0">
                <a:solidFill>
                  <a:schemeClr val="tx1"/>
                </a:solidFill>
              </a:rPr>
              <a:t> – zaškrtněte políčko </a:t>
            </a:r>
            <a:r>
              <a:rPr lang="cs-CZ" sz="1400" dirty="0" err="1">
                <a:solidFill>
                  <a:schemeClr val="tx1"/>
                </a:solidFill>
              </a:rPr>
              <a:t>Veins</a:t>
            </a:r>
            <a:r>
              <a:rPr lang="cs-CZ" sz="1400" dirty="0">
                <a:solidFill>
                  <a:schemeClr val="tx1"/>
                </a:solidFill>
              </a:rPr>
              <a:t> a zadejte, aby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2 končila na nadloží </a:t>
            </a:r>
            <a:r>
              <a:rPr lang="cs-CZ" sz="1400" dirty="0" err="1">
                <a:solidFill>
                  <a:schemeClr val="tx1"/>
                </a:solidFill>
              </a:rPr>
              <a:t>Dyke</a:t>
            </a:r>
            <a:r>
              <a:rPr lang="cs-CZ" sz="1400" dirty="0">
                <a:solidFill>
                  <a:schemeClr val="tx1"/>
                </a:solidFill>
              </a:rPr>
              <a:t> 1.</a:t>
            </a:r>
          </a:p>
          <a:p>
            <a:pPr algn="l">
              <a:spcAft>
                <a:spcPts val="600"/>
              </a:spcAft>
            </a:pPr>
            <a:r>
              <a:rPr lang="cs-CZ" sz="1400" dirty="0">
                <a:solidFill>
                  <a:schemeClr val="tx1"/>
                </a:solidFill>
              </a:rPr>
              <a:t>OK </a:t>
            </a: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176903" y="4869160"/>
            <a:ext cx="504056" cy="2691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bdélník 14"/>
          <p:cNvSpPr/>
          <p:nvPr/>
        </p:nvSpPr>
        <p:spPr>
          <a:xfrm>
            <a:off x="6176903" y="3265533"/>
            <a:ext cx="369701" cy="23405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399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</TotalTime>
  <Words>1214</Words>
  <Application>Microsoft Office PowerPoint</Application>
  <PresentationFormat>Předvádění na obrazovce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GI231 3D modelování v programu Leapfrog Geo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UGV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Wertich</dc:creator>
  <cp:lastModifiedBy>Vojtěch Wertich</cp:lastModifiedBy>
  <cp:revision>135</cp:revision>
  <dcterms:created xsi:type="dcterms:W3CDTF">2015-10-05T12:12:45Z</dcterms:created>
  <dcterms:modified xsi:type="dcterms:W3CDTF">2020-02-27T14:17:20Z</dcterms:modified>
</cp:coreProperties>
</file>