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1" r:id="rId3"/>
    <p:sldId id="258" r:id="rId4"/>
    <p:sldId id="260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CC8BCC-6F20-45DE-B500-F18C64264822}" v="1" dt="2020-02-27T14:06:26.5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Wertich" userId="979c3f01-25ae-4c9e-a512-d63cb0df9f33" providerId="ADAL" clId="{AD6484B8-E03E-4E4C-B215-4E391FAF68BD}"/>
    <pc:docChg chg="undo redo modSld">
      <pc:chgData name="Vojtěch Wertich" userId="979c3f01-25ae-4c9e-a512-d63cb0df9f33" providerId="ADAL" clId="{AD6484B8-E03E-4E4C-B215-4E391FAF68BD}" dt="2019-03-05T14:12:15.940" v="4" actId="6549"/>
      <pc:docMkLst>
        <pc:docMk/>
      </pc:docMkLst>
      <pc:sldChg chg="modSp">
        <pc:chgData name="Vojtěch Wertich" userId="979c3f01-25ae-4c9e-a512-d63cb0df9f33" providerId="ADAL" clId="{AD6484B8-E03E-4E4C-B215-4E391FAF68BD}" dt="2019-03-05T14:07:05.532" v="2" actId="1076"/>
        <pc:sldMkLst>
          <pc:docMk/>
          <pc:sldMk cId="475764600" sldId="265"/>
        </pc:sldMkLst>
        <pc:picChg chg="mod">
          <ac:chgData name="Vojtěch Wertich" userId="979c3f01-25ae-4c9e-a512-d63cb0df9f33" providerId="ADAL" clId="{AD6484B8-E03E-4E4C-B215-4E391FAF68BD}" dt="2019-03-05T14:07:05.532" v="2" actId="1076"/>
          <ac:picMkLst>
            <pc:docMk/>
            <pc:sldMk cId="475764600" sldId="265"/>
            <ac:picMk id="15" creationId="{00000000-0000-0000-0000-000000000000}"/>
          </ac:picMkLst>
        </pc:picChg>
      </pc:sldChg>
      <pc:sldChg chg="modSp">
        <pc:chgData name="Vojtěch Wertich" userId="979c3f01-25ae-4c9e-a512-d63cb0df9f33" providerId="ADAL" clId="{AD6484B8-E03E-4E4C-B215-4E391FAF68BD}" dt="2019-03-05T14:12:15.940" v="4" actId="6549"/>
        <pc:sldMkLst>
          <pc:docMk/>
          <pc:sldMk cId="3581408383" sldId="270"/>
        </pc:sldMkLst>
        <pc:spChg chg="mod">
          <ac:chgData name="Vojtěch Wertich" userId="979c3f01-25ae-4c9e-a512-d63cb0df9f33" providerId="ADAL" clId="{AD6484B8-E03E-4E4C-B215-4E391FAF68BD}" dt="2019-03-05T14:12:15.940" v="4" actId="6549"/>
          <ac:spMkLst>
            <pc:docMk/>
            <pc:sldMk cId="3581408383" sldId="270"/>
            <ac:spMk id="14" creationId="{00000000-0000-0000-0000-000000000000}"/>
          </ac:spMkLst>
        </pc:spChg>
      </pc:sldChg>
    </pc:docChg>
  </pc:docChgLst>
  <pc:docChgLst>
    <pc:chgData name="Vojtěch Wertich" userId="979c3f01-25ae-4c9e-a512-d63cb0df9f33" providerId="ADAL" clId="{D7CC8BCC-6F20-45DE-B500-F18C64264822}"/>
    <pc:docChg chg="modSld">
      <pc:chgData name="Vojtěch Wertich" userId="979c3f01-25ae-4c9e-a512-d63cb0df9f33" providerId="ADAL" clId="{D7CC8BCC-6F20-45DE-B500-F18C64264822}" dt="2020-02-27T14:06:32.375" v="2" actId="14100"/>
      <pc:docMkLst>
        <pc:docMk/>
      </pc:docMkLst>
      <pc:sldChg chg="modSp">
        <pc:chgData name="Vojtěch Wertich" userId="979c3f01-25ae-4c9e-a512-d63cb0df9f33" providerId="ADAL" clId="{D7CC8BCC-6F20-45DE-B500-F18C64264822}" dt="2020-02-27T14:06:32.375" v="2" actId="14100"/>
        <pc:sldMkLst>
          <pc:docMk/>
          <pc:sldMk cId="4235314286" sldId="256"/>
        </pc:sldMkLst>
        <pc:picChg chg="mod">
          <ac:chgData name="Vojtěch Wertich" userId="979c3f01-25ae-4c9e-a512-d63cb0df9f33" providerId="ADAL" clId="{D7CC8BCC-6F20-45DE-B500-F18C64264822}" dt="2020-02-27T14:06:32.375" v="2" actId="14100"/>
          <ac:picMkLst>
            <pc:docMk/>
            <pc:sldMk cId="4235314286" sldId="256"/>
            <ac:picMk id="7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773AB-32DC-43BA-B69A-CE2FD51041D2}" type="datetimeFigureOut">
              <a:rPr lang="en-GB" smtClean="0"/>
              <a:t>27/02/2020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A17E5-5DEA-4109-8CFC-BA90E83435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705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4A17E5-5DEA-4109-8CFC-BA90E834356A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453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20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3325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735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445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3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401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14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2412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6784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9738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297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94C4A-E503-4682-B729-5872A354FD3E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B5ED5-8B5D-49A7-9ACB-39231D4FE9B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7141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8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8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2.jp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4637"/>
            <a:ext cx="7772400" cy="2276872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+mn-lt"/>
              </a:rPr>
              <a:t>GI231 </a:t>
            </a:r>
            <a:r>
              <a:rPr lang="en-GB" sz="4000" b="1" dirty="0">
                <a:latin typeface="+mn-lt"/>
              </a:rPr>
              <a:t>3D </a:t>
            </a:r>
            <a:r>
              <a:rPr lang="en-GB" sz="4000" b="1" dirty="0" err="1">
                <a:latin typeface="+mn-lt"/>
              </a:rPr>
              <a:t>modelování</a:t>
            </a:r>
            <a:r>
              <a:rPr lang="en-GB" sz="4000" b="1" dirty="0">
                <a:latin typeface="+mn-lt"/>
              </a:rPr>
              <a:t> v </a:t>
            </a:r>
            <a:r>
              <a:rPr lang="en-GB" sz="4000" b="1" dirty="0" err="1">
                <a:latin typeface="+mn-lt"/>
              </a:rPr>
              <a:t>programu</a:t>
            </a:r>
            <a:r>
              <a:rPr lang="en-GB" sz="4000" b="1" dirty="0">
                <a:latin typeface="+mn-lt"/>
              </a:rPr>
              <a:t> </a:t>
            </a:r>
            <a:r>
              <a:rPr lang="cs-CZ" sz="4000" b="1" dirty="0" err="1">
                <a:latin typeface="+mn-lt"/>
              </a:rPr>
              <a:t>Leapfrog</a:t>
            </a:r>
            <a:r>
              <a:rPr lang="en-GB" sz="4000" b="1" dirty="0">
                <a:latin typeface="+mn-lt"/>
              </a:rPr>
              <a:t> Geo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087" y="4005064"/>
            <a:ext cx="3488432" cy="17526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1"/>
                </a:solidFill>
              </a:rPr>
              <a:t>Jakub Výravský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Vojtěch Wertich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Přemysl Pořádek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29425" y="5045890"/>
            <a:ext cx="1525665" cy="61026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31471"/>
            <a:ext cx="2257425" cy="723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2040226" cy="122413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323528" y="2276872"/>
            <a:ext cx="4323929" cy="129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tx1"/>
                </a:solidFill>
              </a:rPr>
              <a:t>Lekce 3: 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Vytvoření topografie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94" y="5656156"/>
            <a:ext cx="1018295" cy="1018295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213" y="2447688"/>
            <a:ext cx="4124536" cy="2320052"/>
          </a:xfrm>
          <a:prstGeom prst="rect">
            <a:avLst/>
          </a:prstGeom>
        </p:spPr>
      </p:pic>
      <p:sp>
        <p:nvSpPr>
          <p:cNvPr id="12" name="Podnadpis 2"/>
          <p:cNvSpPr txBox="1">
            <a:spLocks/>
          </p:cNvSpPr>
          <p:nvPr/>
        </p:nvSpPr>
        <p:spPr>
          <a:xfrm>
            <a:off x="416225" y="6127960"/>
            <a:ext cx="3554463" cy="65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solidFill>
                  <a:schemeClr val="tx1"/>
                </a:solidFill>
              </a:rPr>
              <a:t>Realizováno v rámci projektu </a:t>
            </a:r>
            <a:r>
              <a:rPr lang="en-GB" sz="1200" b="1" dirty="0">
                <a:solidFill>
                  <a:schemeClr val="tx1"/>
                </a:solidFill>
              </a:rPr>
              <a:t>MUNI/FR/1282/2015</a:t>
            </a:r>
            <a:r>
              <a:rPr lang="cs-CZ" sz="1200" b="1" dirty="0">
                <a:solidFill>
                  <a:schemeClr val="tx1"/>
                </a:solidFill>
              </a:rPr>
              <a:t> – Podpora praktické výuky ložiskové geologie inovací tří volitelných předmětů  </a:t>
            </a:r>
          </a:p>
        </p:txBody>
      </p:sp>
    </p:spTree>
    <p:extLst>
      <p:ext uri="{BB962C8B-B14F-4D97-AF65-F5344CB8AC3E}">
        <p14:creationId xmlns:p14="http://schemas.microsoft.com/office/powerpoint/2010/main" val="42353142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41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3: Vytvoření topografie GI231  (2/5)                                                                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93390" y="460824"/>
            <a:ext cx="2340615" cy="4696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14.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Pro lepší pohled zaktivujte pole „Make lines solid“ a klikněte na </a:t>
            </a:r>
            <a:r>
              <a:rPr lang="cs-CZ" sz="2000" b="1" dirty="0">
                <a:solidFill>
                  <a:schemeClr val="tx1"/>
                </a:solidFill>
              </a:rPr>
              <a:t>Edit </a:t>
            </a:r>
            <a:r>
              <a:rPr lang="cs-CZ" sz="2000" b="1" dirty="0" err="1">
                <a:solidFill>
                  <a:schemeClr val="tx1"/>
                </a:solidFill>
              </a:rPr>
              <a:t>Colours</a:t>
            </a:r>
            <a:r>
              <a:rPr lang="cs-CZ" sz="2000" dirty="0">
                <a:solidFill>
                  <a:schemeClr val="tx1"/>
                </a:solidFill>
              </a:rPr>
              <a:t>. Vyzkoušejte změny barev, skrývání či zobrazování litologií.</a:t>
            </a:r>
          </a:p>
          <a:p>
            <a:pPr algn="l">
              <a:spcAft>
                <a:spcPts val="600"/>
              </a:spcAft>
            </a:pPr>
            <a:r>
              <a:rPr lang="cs-CZ" sz="2000" dirty="0">
                <a:solidFill>
                  <a:schemeClr val="tx1"/>
                </a:solidFill>
              </a:rPr>
              <a:t>To se hodí v případě, že se budete chtít detailně zabývat určitou litologií a ostatní zobrazené vám překážejí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005" y="495642"/>
            <a:ext cx="6616605" cy="5309621"/>
          </a:xfrm>
          <a:prstGeom prst="rect">
            <a:avLst/>
          </a:prstGeom>
        </p:spPr>
      </p:pic>
      <p:sp>
        <p:nvSpPr>
          <p:cNvPr id="23" name="Podnadpis 2"/>
          <p:cNvSpPr txBox="1">
            <a:spLocks/>
          </p:cNvSpPr>
          <p:nvPr/>
        </p:nvSpPr>
        <p:spPr>
          <a:xfrm>
            <a:off x="128359" y="3445636"/>
            <a:ext cx="1634783" cy="2535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1691680" y="2204864"/>
            <a:ext cx="4608512" cy="255276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267744" y="1412776"/>
            <a:ext cx="4968552" cy="3349557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7236296" y="4797152"/>
            <a:ext cx="216024" cy="2160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bdélník 17"/>
          <p:cNvSpPr/>
          <p:nvPr/>
        </p:nvSpPr>
        <p:spPr>
          <a:xfrm>
            <a:off x="6372200" y="4793728"/>
            <a:ext cx="576064" cy="2160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bdélník 18"/>
          <p:cNvSpPr/>
          <p:nvPr/>
        </p:nvSpPr>
        <p:spPr>
          <a:xfrm>
            <a:off x="7308304" y="2420888"/>
            <a:ext cx="1296144" cy="21602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Skupina 19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22" name="Obrázek 2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25" name="Obrázek 2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8228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14252"/>
            <a:ext cx="5461349" cy="4198494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41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3: Vytvoření topografie GI231  (2/5)                                                                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3419873" y="460824"/>
            <a:ext cx="5544615" cy="2482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15.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Nyní si ještě vylepšíme model topografie o mapy a GIS data. Levé menu – </a:t>
            </a:r>
            <a:r>
              <a:rPr lang="cs-CZ" sz="2000" b="1" dirty="0">
                <a:solidFill>
                  <a:schemeClr val="tx1"/>
                </a:solidFill>
              </a:rPr>
              <a:t>GIS Data, </a:t>
            </a:r>
            <a:r>
              <a:rPr lang="cs-CZ" sz="2000" b="1" dirty="0" err="1">
                <a:solidFill>
                  <a:schemeClr val="tx1"/>
                </a:solidFill>
              </a:rPr>
              <a:t>Maps</a:t>
            </a:r>
            <a:r>
              <a:rPr lang="cs-CZ" sz="2000" b="1" dirty="0">
                <a:solidFill>
                  <a:schemeClr val="tx1"/>
                </a:solidFill>
              </a:rPr>
              <a:t> and </a:t>
            </a:r>
            <a:r>
              <a:rPr lang="cs-CZ" sz="2000" b="1" dirty="0" err="1">
                <a:solidFill>
                  <a:schemeClr val="tx1"/>
                </a:solidFill>
              </a:rPr>
              <a:t>Photos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&gt; Import Map…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(</a:t>
            </a:r>
            <a:r>
              <a:rPr lang="en-GB" sz="1400" dirty="0">
                <a:solidFill>
                  <a:schemeClr val="tx1"/>
                </a:solidFill>
              </a:rPr>
              <a:t>Session 3 - creating a topography</a:t>
            </a:r>
            <a:r>
              <a:rPr lang="cs-CZ" sz="1400" dirty="0">
                <a:solidFill>
                  <a:schemeClr val="tx1"/>
                </a:solidFill>
              </a:rPr>
              <a:t>/</a:t>
            </a:r>
            <a:r>
              <a:rPr lang="cs-CZ" sz="1400" dirty="0" err="1">
                <a:solidFill>
                  <a:schemeClr val="tx1"/>
                </a:solidFill>
              </a:rPr>
              <a:t>Wayleggo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aerial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photograph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  <a:endParaRPr lang="cs-CZ" sz="20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548680"/>
            <a:ext cx="3166621" cy="2902124"/>
          </a:xfrm>
          <a:prstGeom prst="rect">
            <a:avLst/>
          </a:prstGeom>
        </p:spPr>
      </p:pic>
      <p:sp>
        <p:nvSpPr>
          <p:cNvPr id="23" name="Podnadpis 2"/>
          <p:cNvSpPr txBox="1">
            <a:spLocks/>
          </p:cNvSpPr>
          <p:nvPr/>
        </p:nvSpPr>
        <p:spPr>
          <a:xfrm>
            <a:off x="128359" y="3445636"/>
            <a:ext cx="1634783" cy="2535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V="1">
            <a:off x="3131840" y="2492896"/>
            <a:ext cx="4392488" cy="244827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élník 18"/>
          <p:cNvSpPr/>
          <p:nvPr/>
        </p:nvSpPr>
        <p:spPr>
          <a:xfrm>
            <a:off x="7668344" y="2060848"/>
            <a:ext cx="648072" cy="360040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odnadpis 2"/>
          <p:cNvSpPr txBox="1">
            <a:spLocks/>
          </p:cNvSpPr>
          <p:nvPr/>
        </p:nvSpPr>
        <p:spPr>
          <a:xfrm>
            <a:off x="128359" y="3445636"/>
            <a:ext cx="3291514" cy="25957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16.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Dle neaktivních polí vidíte, že mapa je </a:t>
            </a:r>
            <a:r>
              <a:rPr lang="cs-CZ" sz="2000" dirty="0" err="1">
                <a:solidFill>
                  <a:schemeClr val="tx1"/>
                </a:solidFill>
              </a:rPr>
              <a:t>georeferencovaná</a:t>
            </a:r>
            <a:r>
              <a:rPr lang="cs-CZ" sz="2000" dirty="0">
                <a:solidFill>
                  <a:schemeClr val="tx1"/>
                </a:solidFill>
              </a:rPr>
              <a:t>. Tlačítkem </a:t>
            </a:r>
            <a:r>
              <a:rPr lang="cs-CZ" sz="2000" b="1" dirty="0" err="1">
                <a:solidFill>
                  <a:schemeClr val="tx1"/>
                </a:solidFill>
              </a:rPr>
              <a:t>Override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sz="2000" b="1" dirty="0" err="1">
                <a:solidFill>
                  <a:schemeClr val="tx1"/>
                </a:solidFill>
              </a:rPr>
              <a:t>georef</a:t>
            </a:r>
            <a:r>
              <a:rPr lang="cs-CZ" sz="2000" b="1" dirty="0">
                <a:solidFill>
                  <a:schemeClr val="tx1"/>
                </a:solidFill>
              </a:rPr>
              <a:t>… </a:t>
            </a:r>
            <a:r>
              <a:rPr lang="cs-CZ" sz="2000" dirty="0">
                <a:solidFill>
                  <a:schemeClr val="tx1"/>
                </a:solidFill>
              </a:rPr>
              <a:t>můžete přepsat údaje a </a:t>
            </a:r>
            <a:r>
              <a:rPr lang="cs-CZ" sz="2000" dirty="0" err="1">
                <a:solidFill>
                  <a:schemeClr val="tx1"/>
                </a:solidFill>
              </a:rPr>
              <a:t>georefencovat</a:t>
            </a:r>
            <a:r>
              <a:rPr lang="cs-CZ" sz="2000" dirty="0">
                <a:solidFill>
                  <a:schemeClr val="tx1"/>
                </a:solidFill>
              </a:rPr>
              <a:t> sami. Pak již jen naimportujte obrázek do projektu.</a:t>
            </a:r>
            <a:endParaRPr lang="cs-CZ" sz="2000" b="1" dirty="0">
              <a:solidFill>
                <a:schemeClr val="tx1"/>
              </a:solidFill>
            </a:endParaRPr>
          </a:p>
        </p:txBody>
      </p:sp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339381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odnadpis 2"/>
          <p:cNvSpPr txBox="1">
            <a:spLocks/>
          </p:cNvSpPr>
          <p:nvPr/>
        </p:nvSpPr>
        <p:spPr>
          <a:xfrm>
            <a:off x="5544109" y="481245"/>
            <a:ext cx="3506502" cy="2443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</a:t>
            </a:r>
            <a:r>
              <a:rPr lang="en-US" sz="2000" b="1" dirty="0">
                <a:solidFill>
                  <a:srgbClr val="FF0000"/>
                </a:solidFill>
              </a:rPr>
              <a:t>8</a:t>
            </a:r>
            <a:r>
              <a:rPr lang="cs-CZ" sz="2000" b="1" dirty="0">
                <a:solidFill>
                  <a:srgbClr val="FF0000"/>
                </a:solidFill>
              </a:rPr>
              <a:t>.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GIS </a:t>
            </a:r>
            <a:r>
              <a:rPr lang="en-US" sz="2000" dirty="0" err="1">
                <a:solidFill>
                  <a:schemeClr val="tx1"/>
                </a:solidFill>
              </a:rPr>
              <a:t>linie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zde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budou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repre</a:t>
            </a:r>
            <a:r>
              <a:rPr lang="cs-CZ" sz="2000" dirty="0">
                <a:solidFill>
                  <a:schemeClr val="tx1"/>
                </a:solidFill>
              </a:rPr>
              <a:t>z</a:t>
            </a:r>
            <a:r>
              <a:rPr lang="en-US" sz="2000" dirty="0" err="1">
                <a:solidFill>
                  <a:schemeClr val="tx1"/>
                </a:solidFill>
              </a:rPr>
              <a:t>ento</a:t>
            </a:r>
            <a:r>
              <a:rPr lang="cs-CZ" sz="2000" dirty="0">
                <a:solidFill>
                  <a:schemeClr val="tx1"/>
                </a:solidFill>
              </a:rPr>
              <a:t>vat silnice a řeky. Pro import použijte </a:t>
            </a:r>
            <a:r>
              <a:rPr lang="cs-CZ" sz="2000" b="1" dirty="0">
                <a:solidFill>
                  <a:schemeClr val="tx1"/>
                </a:solidFill>
              </a:rPr>
              <a:t>GIS Data, </a:t>
            </a:r>
            <a:r>
              <a:rPr lang="cs-CZ" sz="2000" b="1" dirty="0" err="1">
                <a:solidFill>
                  <a:schemeClr val="tx1"/>
                </a:solidFill>
              </a:rPr>
              <a:t>Maps</a:t>
            </a:r>
            <a:r>
              <a:rPr lang="cs-CZ" sz="2000" b="1" dirty="0">
                <a:solidFill>
                  <a:schemeClr val="tx1"/>
                </a:solidFill>
              </a:rPr>
              <a:t> and </a:t>
            </a:r>
            <a:r>
              <a:rPr lang="cs-CZ" sz="2000" b="1" dirty="0" err="1">
                <a:solidFill>
                  <a:schemeClr val="tx1"/>
                </a:solidFill>
              </a:rPr>
              <a:t>Photos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&gt; Import </a:t>
            </a:r>
            <a:r>
              <a:rPr lang="cs-CZ" sz="2000" b="1" dirty="0" err="1">
                <a:solidFill>
                  <a:schemeClr val="tx1"/>
                </a:solidFill>
              </a:rPr>
              <a:t>Vector</a:t>
            </a:r>
            <a:r>
              <a:rPr lang="cs-CZ" sz="2000" b="1" dirty="0">
                <a:solidFill>
                  <a:schemeClr val="tx1"/>
                </a:solidFill>
              </a:rPr>
              <a:t> Data </a:t>
            </a:r>
            <a:r>
              <a:rPr lang="cs-CZ" sz="1400" dirty="0">
                <a:solidFill>
                  <a:schemeClr val="tx1"/>
                </a:solidFill>
              </a:rPr>
              <a:t>(</a:t>
            </a:r>
            <a:r>
              <a:rPr lang="en-GB" sz="1400" dirty="0">
                <a:solidFill>
                  <a:schemeClr val="tx1"/>
                </a:solidFill>
              </a:rPr>
              <a:t>Session 3 - creating a topography</a:t>
            </a:r>
            <a:r>
              <a:rPr lang="cs-CZ" sz="1400" dirty="0">
                <a:solidFill>
                  <a:schemeClr val="tx1"/>
                </a:solidFill>
              </a:rPr>
              <a:t>/</a:t>
            </a:r>
            <a:r>
              <a:rPr lang="cs-CZ" sz="1400" dirty="0" err="1">
                <a:solidFill>
                  <a:schemeClr val="tx1"/>
                </a:solidFill>
              </a:rPr>
              <a:t>Rivers.shp</a:t>
            </a:r>
            <a:r>
              <a:rPr lang="cs-CZ" sz="1400" dirty="0">
                <a:solidFill>
                  <a:schemeClr val="tx1"/>
                </a:solidFill>
              </a:rPr>
              <a:t> + </a:t>
            </a:r>
            <a:r>
              <a:rPr lang="cs-CZ" sz="1400" dirty="0" err="1">
                <a:solidFill>
                  <a:schemeClr val="tx1"/>
                </a:solidFill>
              </a:rPr>
              <a:t>Roads.shp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</a:p>
          <a:p>
            <a:pPr algn="l">
              <a:spcAft>
                <a:spcPts val="600"/>
              </a:spcAft>
            </a:pPr>
            <a:r>
              <a:rPr lang="cs-CZ" sz="2000" dirty="0">
                <a:solidFill>
                  <a:schemeClr val="tx1"/>
                </a:solidFill>
              </a:rPr>
              <a:t>Vyberte oba soubory najednou</a:t>
            </a:r>
            <a:endParaRPr lang="cs-CZ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14" y="1773539"/>
            <a:ext cx="5461349" cy="3831592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41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3: Vytvoření topografie GI231  (2/5)                                                                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28359" y="532092"/>
            <a:ext cx="5544615" cy="2482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17.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Pro zobrazení </a:t>
            </a:r>
            <a:r>
              <a:rPr lang="cs-CZ" sz="2000" dirty="0" err="1">
                <a:solidFill>
                  <a:schemeClr val="tx1"/>
                </a:solidFill>
              </a:rPr>
              <a:t>ortofoto</a:t>
            </a:r>
            <a:r>
              <a:rPr lang="cs-CZ" sz="2000" dirty="0">
                <a:solidFill>
                  <a:schemeClr val="tx1"/>
                </a:solidFill>
              </a:rPr>
              <a:t> mapy do topografie, klikněte na rozbalovací menu </a:t>
            </a:r>
            <a:r>
              <a:rPr lang="cs-CZ" sz="2000" b="1" dirty="0">
                <a:solidFill>
                  <a:schemeClr val="tx1"/>
                </a:solidFill>
              </a:rPr>
              <a:t>GIS data </a:t>
            </a:r>
            <a:r>
              <a:rPr lang="en-US" sz="2000" dirty="0">
                <a:solidFill>
                  <a:schemeClr val="tx1"/>
                </a:solidFill>
              </a:rPr>
              <a:t>&gt; </a:t>
            </a:r>
            <a:r>
              <a:rPr lang="en-US" sz="2000" b="1" dirty="0">
                <a:solidFill>
                  <a:schemeClr val="tx1"/>
                </a:solidFill>
              </a:rPr>
              <a:t>Maps and Photos &gt; </a:t>
            </a:r>
            <a:r>
              <a:rPr lang="en-US" sz="2000" b="1" dirty="0" err="1">
                <a:solidFill>
                  <a:schemeClr val="tx1"/>
                </a:solidFill>
              </a:rPr>
              <a:t>Wayleggo</a:t>
            </a:r>
            <a:r>
              <a:rPr lang="en-US" sz="2000" b="1" dirty="0">
                <a:solidFill>
                  <a:schemeClr val="tx1"/>
                </a:solidFill>
              </a:rPr>
              <a:t> aerial…</a:t>
            </a:r>
            <a:endParaRPr lang="cs-CZ" sz="2000" b="1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cs-CZ" sz="2000" dirty="0">
              <a:solidFill>
                <a:schemeClr val="tx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23" y="2708919"/>
            <a:ext cx="3309957" cy="2896211"/>
          </a:xfrm>
          <a:prstGeom prst="rect">
            <a:avLst/>
          </a:prstGeom>
        </p:spPr>
      </p:pic>
      <p:sp>
        <p:nvSpPr>
          <p:cNvPr id="23" name="Podnadpis 2"/>
          <p:cNvSpPr txBox="1">
            <a:spLocks/>
          </p:cNvSpPr>
          <p:nvPr/>
        </p:nvSpPr>
        <p:spPr>
          <a:xfrm>
            <a:off x="128359" y="3445636"/>
            <a:ext cx="1634783" cy="2535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1547664" y="1657469"/>
            <a:ext cx="648072" cy="277964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12893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992201"/>
            <a:ext cx="5914279" cy="390597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41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3: Vytvoření topografie GI231  (2/5)                                                                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28359" y="532092"/>
            <a:ext cx="5473091" cy="24828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19.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Zrušte pole </a:t>
            </a:r>
            <a:r>
              <a:rPr lang="cs-CZ" sz="2000" b="1" dirty="0" err="1">
                <a:solidFill>
                  <a:schemeClr val="tx1"/>
                </a:solidFill>
              </a:rPr>
              <a:t>Filter</a:t>
            </a:r>
            <a:r>
              <a:rPr lang="cs-CZ" sz="2000" b="1" dirty="0">
                <a:solidFill>
                  <a:schemeClr val="tx1"/>
                </a:solidFill>
              </a:rPr>
              <a:t> data </a:t>
            </a:r>
            <a:r>
              <a:rPr lang="cs-CZ" sz="2000" dirty="0">
                <a:solidFill>
                  <a:schemeClr val="tx1"/>
                </a:solidFill>
              </a:rPr>
              <a:t>– toto by jinak umožňovalo filtrovat a upravovat importovaná data, my ale chceme naimportovat kompletní data.</a:t>
            </a:r>
          </a:p>
          <a:p>
            <a:pPr algn="l">
              <a:spcAft>
                <a:spcPts val="600"/>
              </a:spcAft>
            </a:pPr>
            <a:r>
              <a:rPr lang="cs-CZ" sz="2000" dirty="0">
                <a:solidFill>
                  <a:schemeClr val="tx1"/>
                </a:solidFill>
              </a:rPr>
              <a:t>A poté oba soubory přetáhněte do scény.</a:t>
            </a: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76672"/>
            <a:ext cx="3347820" cy="3076139"/>
          </a:xfrm>
          <a:prstGeom prst="rect">
            <a:avLst/>
          </a:prstGeom>
        </p:spPr>
      </p:pic>
      <p:sp>
        <p:nvSpPr>
          <p:cNvPr id="23" name="Podnadpis 2"/>
          <p:cNvSpPr txBox="1">
            <a:spLocks/>
          </p:cNvSpPr>
          <p:nvPr/>
        </p:nvSpPr>
        <p:spPr>
          <a:xfrm>
            <a:off x="128359" y="3445636"/>
            <a:ext cx="1634783" cy="2535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2219186" y="3642761"/>
            <a:ext cx="2352814" cy="832334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délník 15"/>
          <p:cNvSpPr/>
          <p:nvPr/>
        </p:nvSpPr>
        <p:spPr>
          <a:xfrm>
            <a:off x="5868144" y="2060848"/>
            <a:ext cx="792088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7" name="Skupina 16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7809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41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3: Vytvoření topografie GI231  (2/5)                                                                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28359" y="532092"/>
            <a:ext cx="2643441" cy="512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20.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Všimněte si, že GIS line „visí“ ve vzduchu – mají nastavenou defaultní hodnotu +550 m. Abychom do topografie promítli silnice a řeky společně s </a:t>
            </a:r>
            <a:r>
              <a:rPr lang="cs-CZ" sz="2000" dirty="0" err="1">
                <a:solidFill>
                  <a:schemeClr val="tx1"/>
                </a:solidFill>
              </a:rPr>
              <a:t>ortofoto</a:t>
            </a:r>
            <a:r>
              <a:rPr lang="cs-CZ" sz="2000" dirty="0">
                <a:solidFill>
                  <a:schemeClr val="tx1"/>
                </a:solidFill>
              </a:rPr>
              <a:t> mapou, musíme vytvořit „New </a:t>
            </a:r>
            <a:r>
              <a:rPr lang="cs-CZ" sz="2000" dirty="0" err="1">
                <a:solidFill>
                  <a:schemeClr val="tx1"/>
                </a:solidFill>
              </a:rPr>
              <a:t>view</a:t>
            </a:r>
            <a:r>
              <a:rPr lang="cs-CZ" sz="2000" dirty="0">
                <a:solidFill>
                  <a:schemeClr val="tx1"/>
                </a:solidFill>
              </a:rPr>
              <a:t>“.</a:t>
            </a:r>
          </a:p>
          <a:p>
            <a:pPr algn="l"/>
            <a:r>
              <a:rPr lang="cs-CZ" sz="2000" b="1" dirty="0">
                <a:solidFill>
                  <a:srgbClr val="FF0000"/>
                </a:solidFill>
              </a:rPr>
              <a:t>21.</a:t>
            </a:r>
            <a:r>
              <a:rPr lang="cs-CZ" sz="2000" dirty="0">
                <a:solidFill>
                  <a:schemeClr val="tx1"/>
                </a:solidFill>
              </a:rPr>
              <a:t> Klik na New… </a:t>
            </a:r>
          </a:p>
          <a:p>
            <a:pPr algn="l">
              <a:spcBef>
                <a:spcPts val="0"/>
              </a:spcBef>
            </a:pPr>
            <a:r>
              <a:rPr lang="cs-CZ" sz="2000" dirty="0">
                <a:solidFill>
                  <a:schemeClr val="tx1"/>
                </a:solidFill>
              </a:rPr>
              <a:t>Nazvěte nový pohled a klik na </a:t>
            </a:r>
            <a:r>
              <a:rPr lang="cs-CZ" sz="2000" dirty="0" err="1">
                <a:solidFill>
                  <a:schemeClr val="tx1"/>
                </a:solidFill>
              </a:rPr>
              <a:t>Create</a:t>
            </a:r>
            <a:endParaRPr lang="cs-CZ" sz="20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endParaRPr lang="cs-CZ" sz="20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cs-CZ" sz="20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3" name="Podnadpis 2"/>
          <p:cNvSpPr txBox="1">
            <a:spLocks/>
          </p:cNvSpPr>
          <p:nvPr/>
        </p:nvSpPr>
        <p:spPr>
          <a:xfrm>
            <a:off x="128359" y="3445636"/>
            <a:ext cx="1634783" cy="2535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868144" y="2060848"/>
            <a:ext cx="792088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548680"/>
            <a:ext cx="6048221" cy="5312627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3563888" y="5157192"/>
            <a:ext cx="2160240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/>
        </p:nvSpPr>
        <p:spPr>
          <a:xfrm>
            <a:off x="6444208" y="908720"/>
            <a:ext cx="503830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" y="4725144"/>
            <a:ext cx="2838794" cy="1296144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1895991" y="5517232"/>
            <a:ext cx="731793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Skupina 17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20" name="Obrázek 1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6126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41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3: Vytvoření topografie GI231  (2/5)                                                                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59426" y="4897103"/>
            <a:ext cx="8991184" cy="1107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22.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Přetáhněte </a:t>
            </a:r>
            <a:r>
              <a:rPr lang="cs-CZ" sz="2000" dirty="0" err="1">
                <a:solidFill>
                  <a:schemeClr val="tx1"/>
                </a:solidFill>
              </a:rPr>
              <a:t>Roads</a:t>
            </a:r>
            <a:r>
              <a:rPr lang="cs-CZ" sz="2000" dirty="0">
                <a:solidFill>
                  <a:schemeClr val="tx1"/>
                </a:solidFill>
              </a:rPr>
              <a:t>, </a:t>
            </a:r>
            <a:r>
              <a:rPr lang="cs-CZ" sz="2000" dirty="0" err="1">
                <a:solidFill>
                  <a:schemeClr val="tx1"/>
                </a:solidFill>
              </a:rPr>
              <a:t>Rivers</a:t>
            </a:r>
            <a:r>
              <a:rPr lang="cs-CZ" sz="2000" dirty="0">
                <a:solidFill>
                  <a:schemeClr val="tx1"/>
                </a:solidFill>
              </a:rPr>
              <a:t> i </a:t>
            </a:r>
            <a:r>
              <a:rPr lang="cs-CZ" sz="2000" dirty="0" err="1">
                <a:solidFill>
                  <a:schemeClr val="tx1"/>
                </a:solidFill>
              </a:rPr>
              <a:t>ortofoto</a:t>
            </a:r>
            <a:r>
              <a:rPr lang="cs-CZ" sz="2000" dirty="0">
                <a:solidFill>
                  <a:schemeClr val="tx1"/>
                </a:solidFill>
              </a:rPr>
              <a:t> do </a:t>
            </a:r>
            <a:r>
              <a:rPr lang="cs-CZ" sz="2000" dirty="0" err="1">
                <a:solidFill>
                  <a:schemeClr val="tx1"/>
                </a:solidFill>
              </a:rPr>
              <a:t>Current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dirty="0" err="1">
                <a:solidFill>
                  <a:schemeClr val="tx1"/>
                </a:solidFill>
              </a:rPr>
              <a:t>layers</a:t>
            </a:r>
            <a:r>
              <a:rPr lang="cs-CZ" sz="2000" dirty="0">
                <a:solidFill>
                  <a:schemeClr val="tx1"/>
                </a:solidFill>
              </a:rPr>
              <a:t> – dejte si pozor na pořadí / viditelnost. </a:t>
            </a:r>
            <a:r>
              <a:rPr lang="cs-CZ" sz="2000">
                <a:solidFill>
                  <a:schemeClr val="tx1"/>
                </a:solidFill>
              </a:rPr>
              <a:t>Můžete změnit </a:t>
            </a:r>
            <a:r>
              <a:rPr lang="cs-CZ" sz="2000" dirty="0">
                <a:solidFill>
                  <a:schemeClr val="tx1"/>
                </a:solidFill>
              </a:rPr>
              <a:t>barvu, šířku či průhlednost GIS linií. Nezapomeňte zneviditelnit či odstranit původní GIS linie. Nyní máte hotovou topografii. </a:t>
            </a:r>
          </a:p>
        </p:txBody>
      </p:sp>
      <p:sp>
        <p:nvSpPr>
          <p:cNvPr id="23" name="Podnadpis 2"/>
          <p:cNvSpPr txBox="1">
            <a:spLocks/>
          </p:cNvSpPr>
          <p:nvPr/>
        </p:nvSpPr>
        <p:spPr>
          <a:xfrm>
            <a:off x="128359" y="3445636"/>
            <a:ext cx="1634783" cy="2535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5868144" y="2060848"/>
            <a:ext cx="792088" cy="288032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4" y="671991"/>
            <a:ext cx="7642902" cy="4191464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1979712" y="4409141"/>
            <a:ext cx="216024" cy="45431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bdélník 14"/>
          <p:cNvSpPr/>
          <p:nvPr/>
        </p:nvSpPr>
        <p:spPr>
          <a:xfrm>
            <a:off x="5004048" y="3737736"/>
            <a:ext cx="648072" cy="289767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Skupina 1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1408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3: Vytvoření topografie GI231  (1/5)                                                                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2" name="Skupina 1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  <p:sp>
        <p:nvSpPr>
          <p:cNvPr id="11" name="Podnadpis 2"/>
          <p:cNvSpPr txBox="1">
            <a:spLocks/>
          </p:cNvSpPr>
          <p:nvPr/>
        </p:nvSpPr>
        <p:spPr>
          <a:xfrm>
            <a:off x="93391" y="445569"/>
            <a:ext cx="1886322" cy="5568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1. </a:t>
            </a:r>
            <a:r>
              <a:rPr lang="cs-CZ" sz="2000" dirty="0">
                <a:solidFill>
                  <a:schemeClr val="tx1"/>
                </a:solidFill>
              </a:rPr>
              <a:t>Otevřete si model z </a:t>
            </a:r>
            <a:r>
              <a:rPr lang="cs-CZ" sz="2000" b="1" dirty="0">
                <a:solidFill>
                  <a:schemeClr val="tx1"/>
                </a:solidFill>
              </a:rPr>
              <a:t>lekce 2</a:t>
            </a:r>
            <a:r>
              <a:rPr lang="cs-CZ" sz="2000" dirty="0">
                <a:solidFill>
                  <a:schemeClr val="tx1"/>
                </a:solidFill>
              </a:rPr>
              <a:t> (Přidání vrtných dat) a vyčistěte plochu.</a:t>
            </a:r>
          </a:p>
          <a:p>
            <a:pPr algn="l">
              <a:spcAft>
                <a:spcPts val="600"/>
              </a:spcAft>
            </a:pPr>
            <a:endParaRPr lang="cs-CZ" sz="2000" dirty="0">
              <a:solidFill>
                <a:schemeClr val="tx1"/>
              </a:solidFill>
            </a:endParaRPr>
          </a:p>
          <a:p>
            <a:pPr algn="l"/>
            <a:r>
              <a:rPr lang="cs-CZ" sz="2000" b="1" dirty="0">
                <a:solidFill>
                  <a:srgbClr val="FF0000"/>
                </a:solidFill>
              </a:rPr>
              <a:t>2. </a:t>
            </a:r>
            <a:r>
              <a:rPr lang="cs-CZ" sz="2000" dirty="0">
                <a:solidFill>
                  <a:schemeClr val="tx1"/>
                </a:solidFill>
              </a:rPr>
              <a:t>Klik na složku </a:t>
            </a:r>
            <a:r>
              <a:rPr lang="cs-CZ" sz="2000" b="1" dirty="0" err="1">
                <a:solidFill>
                  <a:schemeClr val="tx1"/>
                </a:solidFill>
              </a:rPr>
              <a:t>Points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&gt;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2000" b="1" dirty="0">
                <a:solidFill>
                  <a:schemeClr val="tx1"/>
                </a:solidFill>
              </a:rPr>
              <a:t>Import  </a:t>
            </a:r>
            <a:r>
              <a:rPr lang="cs-CZ" sz="2000" b="1" dirty="0" err="1">
                <a:solidFill>
                  <a:schemeClr val="tx1"/>
                </a:solidFill>
              </a:rPr>
              <a:t>Points</a:t>
            </a:r>
            <a:r>
              <a:rPr lang="cs-CZ" sz="2000" dirty="0">
                <a:solidFill>
                  <a:schemeClr val="tx1"/>
                </a:solidFill>
              </a:rPr>
              <a:t> </a:t>
            </a:r>
            <a:r>
              <a:rPr lang="cs-CZ" sz="1400" dirty="0">
                <a:solidFill>
                  <a:schemeClr val="tx1"/>
                </a:solidFill>
              </a:rPr>
              <a:t>(</a:t>
            </a:r>
            <a:r>
              <a:rPr lang="en-GB" sz="1400" dirty="0">
                <a:solidFill>
                  <a:schemeClr val="tx1"/>
                </a:solidFill>
              </a:rPr>
              <a:t>Session 3 - creating a topography</a:t>
            </a:r>
            <a:r>
              <a:rPr lang="cs-CZ" sz="1400" dirty="0">
                <a:solidFill>
                  <a:schemeClr val="tx1"/>
                </a:solidFill>
              </a:rPr>
              <a:t>/</a:t>
            </a:r>
            <a:r>
              <a:rPr lang="cs-CZ" sz="1400" dirty="0" err="1">
                <a:solidFill>
                  <a:schemeClr val="tx1"/>
                </a:solidFill>
              </a:rPr>
              <a:t>Wayleggo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topo</a:t>
            </a:r>
            <a:r>
              <a:rPr lang="cs-CZ" sz="1400" dirty="0">
                <a:solidFill>
                  <a:schemeClr val="tx1"/>
                </a:solidFill>
              </a:rPr>
              <a:t> </a:t>
            </a:r>
            <a:r>
              <a:rPr lang="cs-CZ" sz="1400" dirty="0" err="1">
                <a:solidFill>
                  <a:schemeClr val="tx1"/>
                </a:solidFill>
              </a:rPr>
              <a:t>points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447202"/>
            <a:ext cx="7024501" cy="5636946"/>
          </a:xfrm>
          <a:prstGeom prst="rect">
            <a:avLst/>
          </a:prstGeom>
        </p:spPr>
      </p:pic>
      <p:sp>
        <p:nvSpPr>
          <p:cNvPr id="12" name="Ovál 11"/>
          <p:cNvSpPr/>
          <p:nvPr/>
        </p:nvSpPr>
        <p:spPr>
          <a:xfrm>
            <a:off x="1900305" y="1842802"/>
            <a:ext cx="2599687" cy="72210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1900305" y="1017724"/>
            <a:ext cx="1314406" cy="539068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ál 18"/>
          <p:cNvSpPr/>
          <p:nvPr/>
        </p:nvSpPr>
        <p:spPr>
          <a:xfrm>
            <a:off x="3261108" y="726987"/>
            <a:ext cx="374788" cy="36105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591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3: Vytvoření topografie GI231  (1/5)                                                                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165398" y="616681"/>
            <a:ext cx="7502946" cy="7240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3. </a:t>
            </a:r>
            <a:r>
              <a:rPr lang="cs-CZ" sz="2000" dirty="0">
                <a:solidFill>
                  <a:schemeClr val="tx1"/>
                </a:solidFill>
              </a:rPr>
              <a:t>Dejte si pozor na </a:t>
            </a:r>
            <a:r>
              <a:rPr lang="cs-CZ" sz="2000" b="1" dirty="0">
                <a:solidFill>
                  <a:schemeClr val="tx1"/>
                </a:solidFill>
              </a:rPr>
              <a:t>souřadnicový systém</a:t>
            </a:r>
            <a:r>
              <a:rPr lang="cs-CZ" sz="2000" dirty="0">
                <a:solidFill>
                  <a:schemeClr val="tx1"/>
                </a:solidFill>
              </a:rPr>
              <a:t> – musí být stejný jako u vrtů.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90" y="1007054"/>
            <a:ext cx="8930893" cy="4765645"/>
          </a:xfrm>
          <a:prstGeom prst="rect">
            <a:avLst/>
          </a:prstGeom>
        </p:spPr>
      </p:pic>
      <p:sp>
        <p:nvSpPr>
          <p:cNvPr id="17" name="Ovál 16"/>
          <p:cNvSpPr/>
          <p:nvPr/>
        </p:nvSpPr>
        <p:spPr>
          <a:xfrm>
            <a:off x="1407942" y="1556792"/>
            <a:ext cx="1435866" cy="48792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ál 17"/>
          <p:cNvSpPr/>
          <p:nvPr/>
        </p:nvSpPr>
        <p:spPr>
          <a:xfrm>
            <a:off x="1432604" y="3717032"/>
            <a:ext cx="2419315" cy="57199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9069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3: Vytvoření topografie GI231  (1/5)                                                                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9" name="Podnadpis 2"/>
          <p:cNvSpPr txBox="1">
            <a:spLocks/>
          </p:cNvSpPr>
          <p:nvPr/>
        </p:nvSpPr>
        <p:spPr>
          <a:xfrm>
            <a:off x="116364" y="406667"/>
            <a:ext cx="2262994" cy="51105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4. </a:t>
            </a:r>
            <a:r>
              <a:rPr lang="cs-CZ" sz="2000" dirty="0">
                <a:solidFill>
                  <a:schemeClr val="tx1"/>
                </a:solidFill>
              </a:rPr>
              <a:t>Přidejte body na plochu přetáhnutím objektu </a:t>
            </a:r>
            <a:r>
              <a:rPr lang="cs-CZ" sz="2000" dirty="0" err="1">
                <a:solidFill>
                  <a:schemeClr val="tx1"/>
                </a:solidFill>
              </a:rPr>
              <a:t>Wayleggo_topo</a:t>
            </a:r>
            <a:r>
              <a:rPr lang="cs-CZ" sz="2000" dirty="0">
                <a:solidFill>
                  <a:schemeClr val="tx1"/>
                </a:solidFill>
              </a:rPr>
              <a:t>_  </a:t>
            </a:r>
            <a:r>
              <a:rPr lang="cs-CZ" sz="2000" dirty="0" err="1">
                <a:solidFill>
                  <a:schemeClr val="tx1"/>
                </a:solidFill>
              </a:rPr>
              <a:t>points</a:t>
            </a:r>
            <a:endParaRPr lang="cs-CZ" sz="1400" dirty="0">
              <a:solidFill>
                <a:schemeClr val="tx1"/>
              </a:solidFill>
            </a:endParaRPr>
          </a:p>
        </p:txBody>
      </p:sp>
      <p:pic>
        <p:nvPicPr>
          <p:cNvPr id="20" name="Obrázek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050" y="407574"/>
            <a:ext cx="6543868" cy="5251252"/>
          </a:xfrm>
          <a:prstGeom prst="rect">
            <a:avLst/>
          </a:prstGeom>
        </p:spPr>
      </p:pic>
      <p:cxnSp>
        <p:nvCxnSpPr>
          <p:cNvPr id="22" name="Přímá spojnice se šipkou 21"/>
          <p:cNvCxnSpPr/>
          <p:nvPr/>
        </p:nvCxnSpPr>
        <p:spPr>
          <a:xfrm>
            <a:off x="1498821" y="1772816"/>
            <a:ext cx="1100041" cy="324775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>
            <a:off x="3549498" y="2060848"/>
            <a:ext cx="662462" cy="36743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Skupina 10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1094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3: Vytvoření topografie GI231  (2/5)                                                                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1" name="Podnadpis 2"/>
          <p:cNvSpPr txBox="1">
            <a:spLocks/>
          </p:cNvSpPr>
          <p:nvPr/>
        </p:nvSpPr>
        <p:spPr>
          <a:xfrm>
            <a:off x="93390" y="445568"/>
            <a:ext cx="2406491" cy="28839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5. </a:t>
            </a:r>
            <a:r>
              <a:rPr lang="cs-CZ" sz="2000" dirty="0">
                <a:solidFill>
                  <a:schemeClr val="tx1"/>
                </a:solidFill>
              </a:rPr>
              <a:t>Vytvoříme topografii – pravý klik na složku </a:t>
            </a:r>
            <a:r>
              <a:rPr lang="cs-CZ" sz="2000" b="1" dirty="0" err="1">
                <a:solidFill>
                  <a:schemeClr val="tx1"/>
                </a:solidFill>
              </a:rPr>
              <a:t>Topographies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&gt; New Topography &gt; From Points</a:t>
            </a:r>
            <a:endParaRPr lang="cs-CZ" sz="2000" dirty="0">
              <a:solidFill>
                <a:schemeClr val="tx1"/>
              </a:solidFill>
            </a:endParaRPr>
          </a:p>
          <a:p>
            <a:pPr algn="l"/>
            <a:endParaRPr lang="cs-CZ" sz="20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358" y="406667"/>
            <a:ext cx="6422893" cy="366183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990" y="2811833"/>
            <a:ext cx="3470498" cy="3803581"/>
          </a:xfrm>
          <a:prstGeom prst="rect">
            <a:avLst/>
          </a:prstGeom>
        </p:spPr>
      </p:pic>
      <p:sp>
        <p:nvSpPr>
          <p:cNvPr id="23" name="Podnadpis 2"/>
          <p:cNvSpPr txBox="1">
            <a:spLocks/>
          </p:cNvSpPr>
          <p:nvPr/>
        </p:nvSpPr>
        <p:spPr>
          <a:xfrm>
            <a:off x="2489454" y="4221901"/>
            <a:ext cx="3090658" cy="18897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</a:rPr>
              <a:t>6</a:t>
            </a:r>
            <a:r>
              <a:rPr lang="cs-CZ" sz="2000" b="1" dirty="0">
                <a:solidFill>
                  <a:srgbClr val="FF0000"/>
                </a:solidFill>
              </a:rPr>
              <a:t>. </a:t>
            </a:r>
            <a:r>
              <a:rPr lang="en-US" sz="2000" dirty="0" err="1">
                <a:solidFill>
                  <a:schemeClr val="tx1"/>
                </a:solidFill>
              </a:rPr>
              <a:t>Vybereme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Wa</a:t>
            </a:r>
            <a:r>
              <a:rPr lang="cs-CZ" sz="2000" b="1" dirty="0">
                <a:solidFill>
                  <a:schemeClr val="tx1"/>
                </a:solidFill>
              </a:rPr>
              <a:t>y</a:t>
            </a:r>
            <a:r>
              <a:rPr lang="en-US" sz="2000" b="1" dirty="0" err="1">
                <a:solidFill>
                  <a:schemeClr val="tx1"/>
                </a:solidFill>
              </a:rPr>
              <a:t>leggo</a:t>
            </a:r>
            <a:r>
              <a:rPr lang="cs-CZ" sz="2000" b="1" dirty="0">
                <a:solidFill>
                  <a:schemeClr val="tx1"/>
                </a:solidFill>
              </a:rPr>
              <a:t>_</a:t>
            </a:r>
            <a:r>
              <a:rPr lang="cs-CZ" sz="2000" b="1" dirty="0" err="1">
                <a:solidFill>
                  <a:schemeClr val="tx1"/>
                </a:solidFill>
              </a:rPr>
              <a:t>topo_points</a:t>
            </a:r>
            <a:r>
              <a:rPr lang="cs-CZ" sz="2000" dirty="0">
                <a:solidFill>
                  <a:schemeClr val="tx1"/>
                </a:solidFill>
              </a:rPr>
              <a:t>.</a:t>
            </a:r>
          </a:p>
          <a:p>
            <a:pPr algn="l">
              <a:spcAft>
                <a:spcPts val="600"/>
              </a:spcAft>
            </a:pPr>
            <a:r>
              <a:rPr lang="cs-CZ" sz="2000" dirty="0">
                <a:solidFill>
                  <a:schemeClr val="tx1"/>
                </a:solidFill>
              </a:rPr>
              <a:t>Topografie by šla vytvořit i z vrtů – </a:t>
            </a:r>
            <a:r>
              <a:rPr lang="cs-CZ" sz="2000" b="1" dirty="0" err="1">
                <a:solidFill>
                  <a:schemeClr val="tx1"/>
                </a:solidFill>
              </a:rPr>
              <a:t>collar</a:t>
            </a:r>
            <a:r>
              <a:rPr lang="cs-CZ" sz="2000" dirty="0">
                <a:solidFill>
                  <a:schemeClr val="tx1"/>
                </a:solidFill>
              </a:rPr>
              <a:t> – i ty obsahují x, y, z souřadnice.</a:t>
            </a:r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24" name="Přímá spojnice se šipkou 23"/>
          <p:cNvCxnSpPr/>
          <p:nvPr/>
        </p:nvCxnSpPr>
        <p:spPr>
          <a:xfrm flipV="1">
            <a:off x="5042973" y="4410108"/>
            <a:ext cx="937532" cy="17102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5305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3: Vytvoření topografie GI231  (2/5)                                                                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93390" y="460824"/>
            <a:ext cx="1958329" cy="5272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7.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V okně, které se objeví, nechte defaultní název. </a:t>
            </a:r>
            <a:endParaRPr lang="en-US" sz="20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8.</a:t>
            </a:r>
            <a:r>
              <a:rPr lang="cs-CZ" sz="2000" dirty="0">
                <a:solidFill>
                  <a:schemeClr val="tx1"/>
                </a:solidFill>
              </a:rPr>
              <a:t> Přetažením přidejte </a:t>
            </a:r>
            <a:r>
              <a:rPr lang="cs-CZ" sz="2000" b="1" dirty="0" err="1">
                <a:solidFill>
                  <a:schemeClr val="tx1"/>
                </a:solidFill>
              </a:rPr>
              <a:t>Topography</a:t>
            </a:r>
            <a:r>
              <a:rPr lang="cs-CZ" sz="2000" dirty="0">
                <a:solidFill>
                  <a:schemeClr val="tx1"/>
                </a:solidFill>
              </a:rPr>
              <a:t> do plochy</a:t>
            </a:r>
            <a:endParaRPr lang="en-US" sz="2000" dirty="0">
              <a:solidFill>
                <a:schemeClr val="tx1"/>
              </a:solidFill>
            </a:endParaRPr>
          </a:p>
          <a:p>
            <a:pPr algn="l">
              <a:spcAft>
                <a:spcPts val="600"/>
              </a:spcAft>
            </a:pPr>
            <a:r>
              <a:rPr lang="en-US" sz="2000" b="1" dirty="0">
                <a:solidFill>
                  <a:srgbClr val="FF0000"/>
                </a:solidFill>
              </a:rPr>
              <a:t>9. </a:t>
            </a:r>
            <a:r>
              <a:rPr lang="en-US" sz="2000" dirty="0">
                <a:solidFill>
                  <a:schemeClr val="tx1"/>
                </a:solidFill>
              </a:rPr>
              <a:t>N</a:t>
            </a:r>
            <a:r>
              <a:rPr lang="cs-CZ" sz="2000" dirty="0" err="1">
                <a:solidFill>
                  <a:schemeClr val="tx1"/>
                </a:solidFill>
              </a:rPr>
              <a:t>yní</a:t>
            </a:r>
            <a:r>
              <a:rPr lang="cs-CZ" sz="2000" dirty="0">
                <a:solidFill>
                  <a:schemeClr val="tx1"/>
                </a:solidFill>
              </a:rPr>
              <a:t> se díváme na povrch, ale pro zobrazení trojúhelníků, které tvoří povrch, zaktivujte pole </a:t>
            </a:r>
            <a:r>
              <a:rPr lang="cs-CZ" sz="2000" b="1" dirty="0">
                <a:solidFill>
                  <a:schemeClr val="tx1"/>
                </a:solidFill>
              </a:rPr>
              <a:t>Show </a:t>
            </a:r>
            <a:r>
              <a:rPr lang="cs-CZ" sz="2000" b="1" dirty="0" err="1">
                <a:solidFill>
                  <a:schemeClr val="tx1"/>
                </a:solidFill>
              </a:rPr>
              <a:t>Edges</a:t>
            </a:r>
            <a:endParaRPr lang="cs-CZ" sz="1400" b="1" dirty="0">
              <a:solidFill>
                <a:srgbClr val="FF0000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44526"/>
            <a:ext cx="6912768" cy="5548336"/>
          </a:xfrm>
          <a:prstGeom prst="rect">
            <a:avLst/>
          </a:prstGeom>
        </p:spPr>
      </p:pic>
      <p:sp>
        <p:nvSpPr>
          <p:cNvPr id="23" name="Podnadpis 2"/>
          <p:cNvSpPr txBox="1">
            <a:spLocks/>
          </p:cNvSpPr>
          <p:nvPr/>
        </p:nvSpPr>
        <p:spPr>
          <a:xfrm>
            <a:off x="128359" y="3445636"/>
            <a:ext cx="1634783" cy="2535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3275856" y="1124744"/>
            <a:ext cx="1152128" cy="108012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 flipV="1">
            <a:off x="1498821" y="4869161"/>
            <a:ext cx="5521451" cy="648071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délník 12"/>
          <p:cNvSpPr/>
          <p:nvPr/>
        </p:nvSpPr>
        <p:spPr>
          <a:xfrm>
            <a:off x="7092826" y="4725144"/>
            <a:ext cx="143470" cy="1440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Skupina 17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20" name="Obrázek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545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3: Vytvoření topografie GI231  (2/5)                                                                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93390" y="460824"/>
            <a:ext cx="1958329" cy="52724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10.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Vidíte, že trojúhelníky jsou rozmístěny pravidelně, ale jsou poměrně velké ve srovnání s počtem bodů. Povrch tedy není příliš přesný.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44526"/>
            <a:ext cx="6912768" cy="5548335"/>
          </a:xfrm>
          <a:prstGeom prst="rect">
            <a:avLst/>
          </a:prstGeom>
        </p:spPr>
      </p:pic>
      <p:sp>
        <p:nvSpPr>
          <p:cNvPr id="23" name="Podnadpis 2"/>
          <p:cNvSpPr txBox="1">
            <a:spLocks/>
          </p:cNvSpPr>
          <p:nvPr/>
        </p:nvSpPr>
        <p:spPr>
          <a:xfrm>
            <a:off x="128359" y="3445636"/>
            <a:ext cx="1634783" cy="2535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16" name="Přímá spojnice se šipkou 15"/>
          <p:cNvCxnSpPr/>
          <p:nvPr/>
        </p:nvCxnSpPr>
        <p:spPr>
          <a:xfrm>
            <a:off x="3275856" y="1124744"/>
            <a:ext cx="1152128" cy="1080120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20" y="3257848"/>
            <a:ext cx="3552652" cy="2661100"/>
          </a:xfrm>
          <a:prstGeom prst="rect">
            <a:avLst/>
          </a:prstGeom>
        </p:spPr>
      </p:pic>
      <p:grpSp>
        <p:nvGrpSpPr>
          <p:cNvPr id="12" name="Skupina 11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854982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41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3: Vytvoření topografie GI231  (2/5)                                                                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93390" y="404664"/>
            <a:ext cx="8957220" cy="1598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11.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Abychom dostali reálnější povrch, je třeba změnit rozlišení povrchu. Dvojklik na </a:t>
            </a:r>
            <a:r>
              <a:rPr lang="cs-CZ" sz="2000" b="1" dirty="0" err="1">
                <a:solidFill>
                  <a:schemeClr val="tx1"/>
                </a:solidFill>
              </a:rPr>
              <a:t>Topography</a:t>
            </a:r>
            <a:r>
              <a:rPr lang="cs-CZ" sz="2000" dirty="0">
                <a:solidFill>
                  <a:schemeClr val="tx1"/>
                </a:solidFill>
              </a:rPr>
              <a:t>, a změnit rozlišení povrchu. Optimální hodnotou je 25-50. A klik na OK.</a:t>
            </a:r>
          </a:p>
          <a:p>
            <a:pPr algn="l">
              <a:spcAft>
                <a:spcPts val="600"/>
              </a:spcAft>
            </a:pPr>
            <a:r>
              <a:rPr lang="cs-CZ" sz="2000" dirty="0">
                <a:solidFill>
                  <a:schemeClr val="tx1"/>
                </a:solidFill>
              </a:rPr>
              <a:t>Možnost je také pole </a:t>
            </a:r>
            <a:r>
              <a:rPr lang="cs-CZ" sz="2000" b="1" dirty="0" err="1">
                <a:solidFill>
                  <a:schemeClr val="tx1"/>
                </a:solidFill>
              </a:rPr>
              <a:t>Adaptive</a:t>
            </a:r>
            <a:r>
              <a:rPr lang="cs-CZ" sz="2000" b="1" dirty="0">
                <a:solidFill>
                  <a:schemeClr val="tx1"/>
                </a:solidFill>
              </a:rPr>
              <a:t> - </a:t>
            </a:r>
            <a:r>
              <a:rPr lang="cs-CZ" sz="2000" dirty="0">
                <a:solidFill>
                  <a:schemeClr val="tx1"/>
                </a:solidFill>
              </a:rPr>
              <a:t>necháte na programu, aby si sám určil, kde dá jemnější rozlišení (malé vzdálenosti mezi daty) a kde hrubší rozlišení (velké vzdálenosti mezi daty).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2096743"/>
            <a:ext cx="5238620" cy="3564505"/>
          </a:xfrm>
          <a:prstGeom prst="rect">
            <a:avLst/>
          </a:prstGeom>
        </p:spPr>
      </p:pic>
      <p:sp>
        <p:nvSpPr>
          <p:cNvPr id="23" name="Podnadpis 2"/>
          <p:cNvSpPr txBox="1">
            <a:spLocks/>
          </p:cNvSpPr>
          <p:nvPr/>
        </p:nvSpPr>
        <p:spPr>
          <a:xfrm>
            <a:off x="128359" y="3445636"/>
            <a:ext cx="1634783" cy="2535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166" y="3789040"/>
            <a:ext cx="3552652" cy="2661099"/>
          </a:xfrm>
          <a:prstGeom prst="rect">
            <a:avLst/>
          </a:prstGeom>
        </p:spPr>
      </p:pic>
      <p:sp>
        <p:nvSpPr>
          <p:cNvPr id="12" name="Podnadpis 2"/>
          <p:cNvSpPr txBox="1">
            <a:spLocks/>
          </p:cNvSpPr>
          <p:nvPr/>
        </p:nvSpPr>
        <p:spPr>
          <a:xfrm>
            <a:off x="5536166" y="2092044"/>
            <a:ext cx="3203848" cy="16969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2000" b="1" dirty="0">
                <a:solidFill>
                  <a:srgbClr val="FF0000"/>
                </a:solidFill>
              </a:rPr>
              <a:t>12.</a:t>
            </a:r>
            <a:r>
              <a:rPr lang="cs-CZ" sz="2000" dirty="0">
                <a:solidFill>
                  <a:srgbClr val="FF0000"/>
                </a:solidFill>
              </a:rPr>
              <a:t> </a:t>
            </a:r>
            <a:r>
              <a:rPr lang="cs-CZ" sz="2000" dirty="0">
                <a:solidFill>
                  <a:schemeClr val="tx1"/>
                </a:solidFill>
              </a:rPr>
              <a:t>Výsledek pak může vypadat takto. Ve srovnání s předchozím snímkem je topografie mnohem přesnější.</a:t>
            </a:r>
            <a:endParaRPr lang="en-US" sz="2000" b="1" dirty="0">
              <a:solidFill>
                <a:schemeClr val="tx1"/>
              </a:solidFill>
            </a:endParaRPr>
          </a:p>
        </p:txBody>
      </p:sp>
      <p:grpSp>
        <p:nvGrpSpPr>
          <p:cNvPr id="13" name="Skupina 1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900913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4161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 3: Vytvoření topografie GI231  (2/5)                                                                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93390" y="460824"/>
            <a:ext cx="2340615" cy="5704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Aft>
                <a:spcPts val="600"/>
              </a:spcAft>
            </a:pPr>
            <a:r>
              <a:rPr lang="cs-CZ" sz="1800" b="1" dirty="0">
                <a:solidFill>
                  <a:srgbClr val="FF0000"/>
                </a:solidFill>
              </a:rPr>
              <a:t>13.</a:t>
            </a:r>
            <a:r>
              <a:rPr lang="cs-CZ" sz="1800" dirty="0">
                <a:solidFill>
                  <a:srgbClr val="FF0000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</a:rPr>
              <a:t>Přidáme do plochy vrtná data z minulé lekce. Z levého menu projektu přetáhněte do plochy </a:t>
            </a:r>
            <a:r>
              <a:rPr lang="cs-CZ" sz="1800" b="1" dirty="0" err="1">
                <a:solidFill>
                  <a:schemeClr val="tx1"/>
                </a:solidFill>
              </a:rPr>
              <a:t>WL_lith</a:t>
            </a:r>
            <a:r>
              <a:rPr lang="cs-CZ" sz="1800" dirty="0">
                <a:solidFill>
                  <a:schemeClr val="tx1"/>
                </a:solidFill>
              </a:rPr>
              <a:t>. Deaktivujte </a:t>
            </a:r>
            <a:r>
              <a:rPr lang="cs-CZ" sz="1800" b="1" dirty="0">
                <a:solidFill>
                  <a:schemeClr val="tx1"/>
                </a:solidFill>
              </a:rPr>
              <a:t>Show </a:t>
            </a:r>
            <a:r>
              <a:rPr lang="cs-CZ" sz="1800" b="1" dirty="0" err="1">
                <a:solidFill>
                  <a:schemeClr val="tx1"/>
                </a:solidFill>
              </a:rPr>
              <a:t>Edges</a:t>
            </a:r>
            <a:r>
              <a:rPr lang="cs-CZ" sz="1800" dirty="0">
                <a:solidFill>
                  <a:schemeClr val="tx1"/>
                </a:solidFill>
              </a:rPr>
              <a:t>, abyste měli čistší pohled. Prohlédněte si model, veškerá vrtná data by měly být pod topografií. Nemusí to totiž sedět při použití starších vrtných dat a nových 3D digitálních povrchů.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395" y="460823"/>
            <a:ext cx="6616605" cy="5309622"/>
          </a:xfrm>
          <a:prstGeom prst="rect">
            <a:avLst/>
          </a:prstGeom>
        </p:spPr>
      </p:pic>
      <p:sp>
        <p:nvSpPr>
          <p:cNvPr id="23" name="Podnadpis 2"/>
          <p:cNvSpPr txBox="1">
            <a:spLocks/>
          </p:cNvSpPr>
          <p:nvPr/>
        </p:nvSpPr>
        <p:spPr>
          <a:xfrm>
            <a:off x="128359" y="3445636"/>
            <a:ext cx="1634783" cy="25359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  <a:p>
            <a:pPr algn="l"/>
            <a:endParaRPr lang="cs-CZ" sz="1600" b="1" dirty="0">
              <a:solidFill>
                <a:srgbClr val="FF0000"/>
              </a:solidFill>
            </a:endParaRPr>
          </a:p>
        </p:txBody>
      </p:sp>
      <p:cxnSp>
        <p:nvCxnSpPr>
          <p:cNvPr id="13" name="Přímá spojnice se šipkou 12"/>
          <p:cNvCxnSpPr/>
          <p:nvPr/>
        </p:nvCxnSpPr>
        <p:spPr>
          <a:xfrm>
            <a:off x="3104868" y="1844824"/>
            <a:ext cx="1395124" cy="288032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>
            <a:off x="2123728" y="2996952"/>
            <a:ext cx="5184576" cy="158417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/>
          <p:cNvSpPr/>
          <p:nvPr/>
        </p:nvSpPr>
        <p:spPr>
          <a:xfrm>
            <a:off x="7452866" y="4581128"/>
            <a:ext cx="143470" cy="144016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" name="Skupina 17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9" name="Obrázek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20" name="Obrázek 1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757646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758</TotalTime>
  <Words>891</Words>
  <Application>Microsoft Office PowerPoint</Application>
  <PresentationFormat>Předvádění na obrazovce (4:3)</PresentationFormat>
  <Paragraphs>119</Paragraphs>
  <Slides>15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8" baseType="lpstr">
      <vt:lpstr>Arial</vt:lpstr>
      <vt:lpstr>Calibri</vt:lpstr>
      <vt:lpstr>Motiv systému Office</vt:lpstr>
      <vt:lpstr>GI231 3D modelování v programu Leapfrog Geo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UGV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Jakubová</dc:creator>
  <cp:lastModifiedBy>Vojtěch Wertich</cp:lastModifiedBy>
  <cp:revision>45</cp:revision>
  <dcterms:created xsi:type="dcterms:W3CDTF">2015-10-05T12:12:45Z</dcterms:created>
  <dcterms:modified xsi:type="dcterms:W3CDTF">2020-02-27T14:06:34Z</dcterms:modified>
</cp:coreProperties>
</file>