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AC450-944D-43D4-94BE-0D033EE0DE92}" v="1" dt="2020-02-27T14:09:53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26E0F5DE-EA8B-43D3-8A4F-A6C584A2EA6C}"/>
    <pc:docChg chg="modSld">
      <pc:chgData name="Vojtěch Wertich" userId="979c3f01-25ae-4c9e-a512-d63cb0df9f33" providerId="ADAL" clId="{26E0F5DE-EA8B-43D3-8A4F-A6C584A2EA6C}" dt="2019-03-05T14:32:38.504" v="2" actId="6549"/>
      <pc:docMkLst>
        <pc:docMk/>
      </pc:docMkLst>
      <pc:sldChg chg="modSp">
        <pc:chgData name="Vojtěch Wertich" userId="979c3f01-25ae-4c9e-a512-d63cb0df9f33" providerId="ADAL" clId="{26E0F5DE-EA8B-43D3-8A4F-A6C584A2EA6C}" dt="2019-03-05T14:21:13.765" v="0" actId="20577"/>
        <pc:sldMkLst>
          <pc:docMk/>
          <pc:sldMk cId="3559672152" sldId="274"/>
        </pc:sldMkLst>
        <pc:spChg chg="mod">
          <ac:chgData name="Vojtěch Wertich" userId="979c3f01-25ae-4c9e-a512-d63cb0df9f33" providerId="ADAL" clId="{26E0F5DE-EA8B-43D3-8A4F-A6C584A2EA6C}" dt="2019-03-05T14:21:13.765" v="0" actId="20577"/>
          <ac:spMkLst>
            <pc:docMk/>
            <pc:sldMk cId="3559672152" sldId="274"/>
            <ac:spMk id="11" creationId="{00000000-0000-0000-0000-000000000000}"/>
          </ac:spMkLst>
        </pc:spChg>
      </pc:sldChg>
      <pc:sldChg chg="modSp">
        <pc:chgData name="Vojtěch Wertich" userId="979c3f01-25ae-4c9e-a512-d63cb0df9f33" providerId="ADAL" clId="{26E0F5DE-EA8B-43D3-8A4F-A6C584A2EA6C}" dt="2019-03-05T14:32:38.504" v="2" actId="6549"/>
        <pc:sldMkLst>
          <pc:docMk/>
          <pc:sldMk cId="2471596679" sldId="282"/>
        </pc:sldMkLst>
        <pc:spChg chg="mod">
          <ac:chgData name="Vojtěch Wertich" userId="979c3f01-25ae-4c9e-a512-d63cb0df9f33" providerId="ADAL" clId="{26E0F5DE-EA8B-43D3-8A4F-A6C584A2EA6C}" dt="2019-03-05T14:32:38.504" v="2" actId="6549"/>
          <ac:spMkLst>
            <pc:docMk/>
            <pc:sldMk cId="2471596679" sldId="282"/>
            <ac:spMk id="11" creationId="{00000000-0000-0000-0000-000000000000}"/>
          </ac:spMkLst>
        </pc:spChg>
      </pc:sldChg>
    </pc:docChg>
  </pc:docChgLst>
  <pc:docChgLst>
    <pc:chgData name="Vojtěch Wertich" userId="979c3f01-25ae-4c9e-a512-d63cb0df9f33" providerId="ADAL" clId="{CA0AC450-944D-43D4-94BE-0D033EE0DE92}"/>
    <pc:docChg chg="modSld">
      <pc:chgData name="Vojtěch Wertich" userId="979c3f01-25ae-4c9e-a512-d63cb0df9f33" providerId="ADAL" clId="{CA0AC450-944D-43D4-94BE-0D033EE0DE92}" dt="2020-02-27T14:10:02.269" v="2" actId="14100"/>
      <pc:docMkLst>
        <pc:docMk/>
      </pc:docMkLst>
      <pc:sldChg chg="modSp">
        <pc:chgData name="Vojtěch Wertich" userId="979c3f01-25ae-4c9e-a512-d63cb0df9f33" providerId="ADAL" clId="{CA0AC450-944D-43D4-94BE-0D033EE0DE92}" dt="2020-02-27T14:10:02.269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CA0AC450-944D-43D4-94BE-0D033EE0DE92}" dt="2020-02-27T14:10:02.269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EA71B-9E02-4B57-AA3A-841C9B2C743F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1E71E-45E8-4172-BB82-6EB0414E77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11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1E71E-45E8-4172-BB82-6EB0414E77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61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94116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905" y="4857332"/>
            <a:ext cx="1809750" cy="723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 4: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Vytvoření jednoduchého geologického modelu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12" y="2132856"/>
            <a:ext cx="4199193" cy="26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9" y="445569"/>
            <a:ext cx="2213142" cy="445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13. </a:t>
            </a:r>
            <a:r>
              <a:rPr lang="cs-CZ" sz="2000" dirty="0">
                <a:solidFill>
                  <a:schemeClr val="tx1"/>
                </a:solidFill>
              </a:rPr>
              <a:t>Nakreslíme rovinu pomocí ikony </a:t>
            </a:r>
            <a:r>
              <a:rPr lang="cs-CZ" sz="2000" dirty="0" err="1">
                <a:solidFill>
                  <a:schemeClr val="tx1"/>
                </a:solidFill>
              </a:rPr>
              <a:t>Draw</a:t>
            </a:r>
            <a:r>
              <a:rPr lang="cs-CZ" sz="2000" dirty="0">
                <a:solidFill>
                  <a:schemeClr val="tx1"/>
                </a:solidFill>
              </a:rPr>
              <a:t> plane line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Nastavte rovinu skrz celou scénu, tak aby protínala intervaly porfyrů ideálně v jejich středech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Pokud by se vám napoprvé rovina nepodařila můžete si ji pomocí křížku v seznamu zobrazených objektů odebrat a zkusit to znovu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4"/>
          <a:stretch/>
        </p:blipFill>
        <p:spPr>
          <a:xfrm>
            <a:off x="2358859" y="519512"/>
            <a:ext cx="6677637" cy="4365157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076056" y="830551"/>
            <a:ext cx="360040" cy="3662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5436096" y="2070489"/>
            <a:ext cx="1944216" cy="200658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1991237" y="1052736"/>
            <a:ext cx="2940803" cy="4711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283968" y="2175706"/>
            <a:ext cx="2376264" cy="103727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915816" y="3212976"/>
            <a:ext cx="167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Rovina protínající intervaly porfyrů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8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45" y="6166444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639946" y="6271114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5" y="6092582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33" y="6162413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8" y="445569"/>
            <a:ext cx="2102347" cy="1078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14. </a:t>
            </a:r>
            <a:r>
              <a:rPr lang="cs-CZ" sz="2000" dirty="0">
                <a:solidFill>
                  <a:schemeClr val="tx1"/>
                </a:solidFill>
              </a:rPr>
              <a:t>V dalším kroku je potřeba tuto rovinu nastavit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2" y="1894944"/>
            <a:ext cx="7117267" cy="4270360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012303" y="3429000"/>
            <a:ext cx="809376" cy="3439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5436096" y="2070489"/>
            <a:ext cx="1944216" cy="200658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4349860" y="1966814"/>
            <a:ext cx="1086235" cy="102797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2195736" y="540549"/>
            <a:ext cx="6624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Double klik na </a:t>
            </a:r>
            <a:r>
              <a:rPr lang="cs-CZ" sz="1400" dirty="0" err="1"/>
              <a:t>Porphyry</a:t>
            </a:r>
            <a:r>
              <a:rPr lang="cs-CZ" sz="1400" dirty="0"/>
              <a:t> (v projektovém adresáři), vyberte záložku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Prvně klikněte na Set </a:t>
            </a:r>
            <a:r>
              <a:rPr lang="cs-CZ" sz="1400" dirty="0" err="1"/>
              <a:t>From</a:t>
            </a:r>
            <a:r>
              <a:rPr lang="cs-CZ" sz="1400" dirty="0"/>
              <a:t> Plane – tím nastavíte, že intervaly porfyrů budou brát směry z roviny, kterou jste nakreslili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Dip</a:t>
            </a:r>
            <a:r>
              <a:rPr lang="cs-CZ" sz="1400" dirty="0"/>
              <a:t> a </a:t>
            </a:r>
            <a:r>
              <a:rPr lang="cs-CZ" sz="1400" dirty="0" err="1"/>
              <a:t>Dip</a:t>
            </a:r>
            <a:r>
              <a:rPr lang="cs-CZ" sz="1400" dirty="0"/>
              <a:t> </a:t>
            </a:r>
            <a:r>
              <a:rPr lang="cs-CZ" sz="1400" dirty="0" err="1"/>
              <a:t>Azimuth</a:t>
            </a:r>
            <a:r>
              <a:rPr lang="cs-CZ" sz="1400" dirty="0"/>
              <a:t> si možná pamatujete z tektonických měření – udávají sklon (0-90) a směr (0-360)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Pitch</a:t>
            </a:r>
            <a:r>
              <a:rPr lang="cs-CZ" sz="1400" dirty="0"/>
              <a:t> pak udává směr anizotropie, tedy ve stručnosti závislost na směru (0-180)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en-GB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496" y="1628800"/>
            <a:ext cx="19301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Všechny veličiny jde měnit buď manuálně, nebo ve scéně a pak opět klik na Set </a:t>
            </a:r>
            <a:r>
              <a:rPr lang="cs-CZ" sz="1400" dirty="0" err="1"/>
              <a:t>From</a:t>
            </a:r>
            <a:r>
              <a:rPr lang="cs-CZ" sz="1400" dirty="0"/>
              <a:t>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Pomocí zelené šipky nastavte směr – ideálně ve směru propojení všech tří částí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Maximum, </a:t>
            </a:r>
            <a:r>
              <a:rPr lang="cs-CZ" sz="1400" dirty="0" err="1"/>
              <a:t>Intermedied</a:t>
            </a:r>
            <a:r>
              <a:rPr lang="cs-CZ" sz="1400" dirty="0"/>
              <a:t> a Minimum pak udává poměr, jakým se model porfyru bude držet zadaného trendu – roviny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Klik na OK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9086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9" y="496672"/>
            <a:ext cx="1909767" cy="422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15. </a:t>
            </a:r>
            <a:r>
              <a:rPr lang="cs-CZ" sz="2000" dirty="0">
                <a:solidFill>
                  <a:schemeClr val="tx1"/>
                </a:solidFill>
              </a:rPr>
              <a:t>Druhou (starší) intrusí je diorit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Stejný postup jako u </a:t>
            </a:r>
            <a:r>
              <a:rPr lang="cs-CZ" sz="1400" dirty="0" err="1">
                <a:solidFill>
                  <a:schemeClr val="tx1"/>
                </a:solidFill>
              </a:rPr>
              <a:t>Porphyry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cs-CZ" sz="2000" b="1" dirty="0" err="1">
                <a:solidFill>
                  <a:schemeClr val="tx1"/>
                </a:solidFill>
              </a:rPr>
              <a:t>Surface</a:t>
            </a:r>
            <a:r>
              <a:rPr lang="cs-CZ" sz="2000" b="1" dirty="0">
                <a:solidFill>
                  <a:schemeClr val="tx1"/>
                </a:solidFill>
              </a:rPr>
              <a:t> Chronology </a:t>
            </a:r>
            <a:r>
              <a:rPr lang="en-US" sz="2000" b="1" dirty="0">
                <a:solidFill>
                  <a:schemeClr val="tx1"/>
                </a:solidFill>
              </a:rPr>
              <a:t>&gt; New </a:t>
            </a:r>
            <a:r>
              <a:rPr lang="cs-CZ" sz="2000" b="1" dirty="0" err="1">
                <a:solidFill>
                  <a:schemeClr val="tx1"/>
                </a:solidFill>
              </a:rPr>
              <a:t>Intrusion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 From Base </a:t>
            </a:r>
            <a:r>
              <a:rPr lang="en-US" sz="2000" b="1" dirty="0" err="1">
                <a:solidFill>
                  <a:schemeClr val="tx1"/>
                </a:solidFill>
              </a:rPr>
              <a:t>Lighology</a:t>
            </a:r>
            <a:endParaRPr lang="cs-CZ" sz="2000" b="1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b="1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03" y="476672"/>
            <a:ext cx="7047454" cy="4228472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3388" y="4653136"/>
            <a:ext cx="8871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Veškeré litologie (mladší) dejte do pole </a:t>
            </a:r>
            <a:r>
              <a:rPr lang="cs-CZ" sz="1400" dirty="0" err="1"/>
              <a:t>Ignore</a:t>
            </a:r>
            <a:endParaRPr lang="cs-CZ" sz="1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Jedinou </a:t>
            </a:r>
            <a:r>
              <a:rPr lang="cs-CZ" sz="1400" dirty="0" err="1"/>
              <a:t>Exterior</a:t>
            </a:r>
            <a:r>
              <a:rPr lang="cs-CZ" sz="1400" dirty="0"/>
              <a:t> </a:t>
            </a:r>
            <a:r>
              <a:rPr lang="cs-CZ" sz="1400" dirty="0" err="1"/>
              <a:t>lithology</a:t>
            </a:r>
            <a:r>
              <a:rPr lang="cs-CZ" sz="1400" dirty="0"/>
              <a:t> bude </a:t>
            </a:r>
            <a:r>
              <a:rPr lang="cs-CZ" sz="1400" dirty="0" err="1"/>
              <a:t>Basement</a:t>
            </a:r>
            <a:endParaRPr lang="cs-CZ" sz="1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Zde máme příliš málo dat, abychom nastavovali generální trend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Klik OK a přetáhněte Diorite do Scény – měla by vpadat podobně jako vpravo na obrázku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0648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9" y="496672"/>
            <a:ext cx="3686523" cy="149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16. </a:t>
            </a:r>
            <a:r>
              <a:rPr lang="cs-CZ" sz="2000" dirty="0">
                <a:solidFill>
                  <a:schemeClr val="tx1"/>
                </a:solidFill>
              </a:rPr>
              <a:t>Vytvoření výstupních objemů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Double klik na </a:t>
            </a:r>
            <a:r>
              <a:rPr lang="cs-CZ" sz="1400" b="1" dirty="0" err="1">
                <a:solidFill>
                  <a:schemeClr val="tx1"/>
                </a:solidFill>
              </a:rPr>
              <a:t>Surface</a:t>
            </a:r>
            <a:r>
              <a:rPr lang="cs-CZ" sz="1400" b="1" dirty="0">
                <a:solidFill>
                  <a:schemeClr val="tx1"/>
                </a:solidFill>
              </a:rPr>
              <a:t> Chronology </a:t>
            </a:r>
            <a:r>
              <a:rPr lang="cs-CZ" sz="1400" dirty="0">
                <a:solidFill>
                  <a:schemeClr val="tx1"/>
                </a:solidFill>
              </a:rPr>
              <a:t>a v následující tabulce musíte pomocí tlačítek </a:t>
            </a:r>
            <a:r>
              <a:rPr lang="cs-CZ" sz="1400" dirty="0" err="1">
                <a:solidFill>
                  <a:schemeClr val="tx1"/>
                </a:solidFill>
              </a:rPr>
              <a:t>Younger</a:t>
            </a:r>
            <a:r>
              <a:rPr lang="cs-CZ" sz="1400" dirty="0">
                <a:solidFill>
                  <a:schemeClr val="tx1"/>
                </a:solidFill>
              </a:rPr>
              <a:t> a </a:t>
            </a:r>
            <a:r>
              <a:rPr lang="cs-CZ" sz="1400" dirty="0" err="1">
                <a:solidFill>
                  <a:schemeClr val="tx1"/>
                </a:solidFill>
              </a:rPr>
              <a:t>Older</a:t>
            </a:r>
            <a:r>
              <a:rPr lang="cs-CZ" sz="1400" dirty="0">
                <a:solidFill>
                  <a:schemeClr val="tx1"/>
                </a:solidFill>
              </a:rPr>
              <a:t> správě zadat chronologii jednotlivých litologií – viz obrázek – a OK</a:t>
            </a:r>
            <a:endParaRPr lang="cs-CZ" sz="1400" b="1" dirty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b="1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7" y="1827619"/>
            <a:ext cx="2813672" cy="4049653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51920" y="900091"/>
            <a:ext cx="4749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Po dokončení výpočtu vyčistěte scénu a v projektovém stromu rozbalte složku Output </a:t>
            </a:r>
            <a:r>
              <a:rPr lang="cs-CZ" sz="1400" dirty="0" err="1"/>
              <a:t>Volumes</a:t>
            </a:r>
            <a:endParaRPr lang="cs-CZ" sz="1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Přetáhněte do scény vše kromě tělesa </a:t>
            </a:r>
            <a:r>
              <a:rPr lang="cs-CZ" sz="1400" dirty="0" err="1"/>
              <a:t>Unkonwn</a:t>
            </a:r>
            <a:endParaRPr lang="cs-CZ" sz="1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Pomocí zapínání a vypínání zobrazení se podívejte na vztahy jednotlivých litologií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59" y="2525203"/>
            <a:ext cx="6120951" cy="32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9" y="496671"/>
            <a:ext cx="9050611" cy="3253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17. </a:t>
            </a:r>
            <a:r>
              <a:rPr lang="cs-CZ" sz="2000" dirty="0">
                <a:solidFill>
                  <a:schemeClr val="tx1"/>
                </a:solidFill>
              </a:rPr>
              <a:t>Dopočet, vytvoření okolní horniny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Poslední věcí je nastavení a výpočet okolní horniny – ten provedeme ve dvou krocích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Double klik na </a:t>
            </a:r>
            <a:r>
              <a:rPr lang="cs-CZ" sz="1400" b="1" dirty="0">
                <a:solidFill>
                  <a:schemeClr val="tx1"/>
                </a:solidFill>
              </a:rPr>
              <a:t>Diorite </a:t>
            </a:r>
            <a:r>
              <a:rPr lang="cs-CZ" sz="1400" dirty="0">
                <a:solidFill>
                  <a:schemeClr val="tx1"/>
                </a:solidFill>
              </a:rPr>
              <a:t>a jako Second </a:t>
            </a:r>
            <a:r>
              <a:rPr lang="cs-CZ" sz="1400" dirty="0" err="1">
                <a:solidFill>
                  <a:schemeClr val="tx1"/>
                </a:solidFill>
              </a:rPr>
              <a:t>lithology</a:t>
            </a:r>
            <a:r>
              <a:rPr lang="cs-CZ" sz="1400" dirty="0">
                <a:solidFill>
                  <a:schemeClr val="tx1"/>
                </a:solidFill>
              </a:rPr>
              <a:t> nastavte </a:t>
            </a:r>
            <a:r>
              <a:rPr lang="cs-CZ" sz="1400" dirty="0" err="1">
                <a:solidFill>
                  <a:schemeClr val="tx1"/>
                </a:solidFill>
              </a:rPr>
              <a:t>Basement</a:t>
            </a:r>
            <a:r>
              <a:rPr lang="cs-CZ" sz="1400" dirty="0">
                <a:solidFill>
                  <a:schemeClr val="tx1"/>
                </a:solidFill>
              </a:rPr>
              <a:t> (který je starší) a klik na OK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Po dokončení výpočtu to zopakujte v tabulce </a:t>
            </a:r>
            <a:r>
              <a:rPr lang="cs-CZ" sz="1400" b="1" dirty="0" err="1">
                <a:solidFill>
                  <a:schemeClr val="tx1"/>
                </a:solidFill>
              </a:rPr>
              <a:t>Sruface</a:t>
            </a:r>
            <a:r>
              <a:rPr lang="cs-CZ" sz="1400" b="1" dirty="0">
                <a:solidFill>
                  <a:schemeClr val="tx1"/>
                </a:solidFill>
              </a:rPr>
              <a:t> Chronology </a:t>
            </a:r>
            <a:r>
              <a:rPr lang="cs-CZ" sz="1400" dirty="0">
                <a:solidFill>
                  <a:schemeClr val="tx1"/>
                </a:solidFill>
              </a:rPr>
              <a:t>a jako Background </a:t>
            </a:r>
            <a:r>
              <a:rPr lang="cs-CZ" sz="1400" dirty="0" err="1">
                <a:solidFill>
                  <a:schemeClr val="tx1"/>
                </a:solidFill>
              </a:rPr>
              <a:t>lithlogoy</a:t>
            </a:r>
            <a:r>
              <a:rPr lang="cs-CZ" sz="1400" dirty="0">
                <a:solidFill>
                  <a:schemeClr val="tx1"/>
                </a:solidFill>
              </a:rPr>
              <a:t> také nastavte </a:t>
            </a:r>
            <a:r>
              <a:rPr lang="cs-CZ" sz="1400" dirty="0" err="1">
                <a:solidFill>
                  <a:schemeClr val="tx1"/>
                </a:solidFill>
              </a:rPr>
              <a:t>Basement</a:t>
            </a:r>
            <a:r>
              <a:rPr lang="cs-CZ" sz="1400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Zbývá už pouze </a:t>
            </a:r>
            <a:r>
              <a:rPr lang="cs-CZ" sz="1400" dirty="0" err="1">
                <a:solidFill>
                  <a:schemeClr val="tx1"/>
                </a:solidFill>
              </a:rPr>
              <a:t>přetáhout</a:t>
            </a:r>
            <a:r>
              <a:rPr lang="cs-CZ" sz="1400" dirty="0">
                <a:solidFill>
                  <a:schemeClr val="tx1"/>
                </a:solidFill>
              </a:rPr>
              <a:t> z Output </a:t>
            </a:r>
            <a:r>
              <a:rPr lang="cs-CZ" sz="1400" dirty="0" err="1">
                <a:solidFill>
                  <a:schemeClr val="tx1"/>
                </a:solidFill>
              </a:rPr>
              <a:t>Volumes</a:t>
            </a:r>
            <a:r>
              <a:rPr lang="cs-CZ" sz="1400" dirty="0">
                <a:solidFill>
                  <a:schemeClr val="tx1"/>
                </a:solidFill>
              </a:rPr>
              <a:t> do Scény také </a:t>
            </a:r>
            <a:r>
              <a:rPr lang="cs-CZ" sz="1400" dirty="0" err="1">
                <a:solidFill>
                  <a:schemeClr val="tx1"/>
                </a:solidFill>
              </a:rPr>
              <a:t>Basement</a:t>
            </a:r>
            <a:r>
              <a:rPr lang="cs-CZ" sz="1400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b="1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92" y="2403182"/>
            <a:ext cx="2813672" cy="4042381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97594"/>
            <a:ext cx="3541453" cy="328006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611560" y="3370835"/>
            <a:ext cx="2609576" cy="3439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624006" y="1488052"/>
            <a:ext cx="419602" cy="17969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94872" y="5548459"/>
            <a:ext cx="2609576" cy="3439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5625067" y="1916832"/>
            <a:ext cx="306474" cy="35283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6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0460"/>
            <a:ext cx="6993011" cy="56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1" y="445569"/>
            <a:ext cx="1886322" cy="556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1. </a:t>
            </a:r>
            <a:r>
              <a:rPr lang="cs-CZ" sz="2000" dirty="0">
                <a:solidFill>
                  <a:schemeClr val="tx1"/>
                </a:solidFill>
              </a:rPr>
              <a:t>Otevřete si model z </a:t>
            </a:r>
            <a:r>
              <a:rPr lang="cs-CZ" sz="2000" b="1" dirty="0">
                <a:solidFill>
                  <a:schemeClr val="tx1"/>
                </a:solidFill>
              </a:rPr>
              <a:t>3. lekce (</a:t>
            </a:r>
            <a:r>
              <a:rPr lang="cs-CZ" sz="2000" b="1" dirty="0" err="1">
                <a:solidFill>
                  <a:schemeClr val="tx1"/>
                </a:solidFill>
              </a:rPr>
              <a:t>Wayleggo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b="1" dirty="0">
                <a:solidFill>
                  <a:srgbClr val="FF0000"/>
                </a:solidFill>
              </a:rPr>
              <a:t>2. </a:t>
            </a:r>
            <a:r>
              <a:rPr lang="cs-CZ" sz="2000" dirty="0">
                <a:solidFill>
                  <a:schemeClr val="tx1"/>
                </a:solidFill>
              </a:rPr>
              <a:t>Klik na složku </a:t>
            </a:r>
            <a:r>
              <a:rPr lang="cs-CZ" sz="2000" b="1" dirty="0" err="1">
                <a:solidFill>
                  <a:schemeClr val="tx1"/>
                </a:solidFill>
              </a:rPr>
              <a:t>Geological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Models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New </a:t>
            </a:r>
            <a:r>
              <a:rPr lang="cs-CZ" sz="2000" b="1" dirty="0" err="1">
                <a:solidFill>
                  <a:schemeClr val="tx1"/>
                </a:solidFill>
              </a:rPr>
              <a:t>Geological</a:t>
            </a:r>
            <a:r>
              <a:rPr lang="cs-CZ" sz="2000" b="1" dirty="0">
                <a:solidFill>
                  <a:schemeClr val="tx1"/>
                </a:solidFill>
              </a:rPr>
              <a:t> Model</a:t>
            </a:r>
          </a:p>
          <a:p>
            <a:pPr algn="l"/>
            <a:r>
              <a:rPr lang="cs-CZ" sz="1400" dirty="0">
                <a:solidFill>
                  <a:schemeClr val="tx1"/>
                </a:solidFill>
              </a:rPr>
              <a:t>3. V rolovacím menu Base </a:t>
            </a:r>
            <a:r>
              <a:rPr lang="cs-CZ" sz="1400" dirty="0" err="1">
                <a:solidFill>
                  <a:schemeClr val="tx1"/>
                </a:solidFill>
              </a:rPr>
              <a:t>lithology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column</a:t>
            </a:r>
            <a:r>
              <a:rPr lang="cs-CZ" sz="1400" dirty="0">
                <a:solidFill>
                  <a:schemeClr val="tx1"/>
                </a:solidFill>
              </a:rPr>
              <a:t> si vybíráte jaká data má program použít pro tvorbu modelu. Používají se právě kategorie definované při importu vrtných dat (2. lekce). Po založení modelu Tuto položku nejde měnit!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3840"/>
            <a:ext cx="7024501" cy="4235360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>
            <a:off x="1779488" y="1948283"/>
            <a:ext cx="272232" cy="61510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4944906" y="2993374"/>
            <a:ext cx="1022107" cy="29161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ál 15"/>
          <p:cNvSpPr/>
          <p:nvPr/>
        </p:nvSpPr>
        <p:spPr>
          <a:xfrm>
            <a:off x="3922799" y="3187759"/>
            <a:ext cx="1022107" cy="29161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odnadpis 2"/>
          <p:cNvSpPr txBox="1">
            <a:spLocks/>
          </p:cNvSpPr>
          <p:nvPr/>
        </p:nvSpPr>
        <p:spPr>
          <a:xfrm>
            <a:off x="93390" y="5445224"/>
            <a:ext cx="9050610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tx1"/>
                </a:solidFill>
              </a:rPr>
              <a:t>4. Druhou věcí je změna rozlišení + </a:t>
            </a:r>
            <a:r>
              <a:rPr lang="cs-CZ" sz="1400" dirty="0" err="1">
                <a:solidFill>
                  <a:schemeClr val="tx1"/>
                </a:solidFill>
              </a:rPr>
              <a:t>adaptive</a:t>
            </a:r>
            <a:r>
              <a:rPr lang="cs-CZ" sz="1400" dirty="0">
                <a:solidFill>
                  <a:schemeClr val="tx1"/>
                </a:solidFill>
              </a:rPr>
              <a:t> (přesnost vs. čas). Stejně jako u tvorby topografie si musíme upřesnit „rozsah“ modelu – modelovat budeme z vrtných dat – dejte tedy </a:t>
            </a:r>
            <a:r>
              <a:rPr lang="cs-CZ" sz="1400" dirty="0" err="1">
                <a:solidFill>
                  <a:schemeClr val="tx1"/>
                </a:solidFill>
              </a:rPr>
              <a:t>Enclose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Object</a:t>
            </a:r>
            <a:r>
              <a:rPr lang="cs-CZ" sz="1400" dirty="0">
                <a:solidFill>
                  <a:schemeClr val="tx1"/>
                </a:solidFill>
              </a:rPr>
              <a:t> – </a:t>
            </a:r>
            <a:r>
              <a:rPr lang="cs-CZ" sz="1400" dirty="0" err="1">
                <a:solidFill>
                  <a:schemeClr val="tx1"/>
                </a:solidFill>
              </a:rPr>
              <a:t>WP_lith</a:t>
            </a:r>
            <a:r>
              <a:rPr lang="cs-CZ" sz="1400" dirty="0">
                <a:solidFill>
                  <a:schemeClr val="tx1"/>
                </a:solidFill>
              </a:rPr>
              <a:t>. A můžete přejmenovat model.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139952" y="1772816"/>
            <a:ext cx="1656184" cy="1754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9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69"/>
            <a:ext cx="3758530" cy="556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5. </a:t>
            </a:r>
            <a:r>
              <a:rPr lang="cs-CZ" sz="2000" dirty="0">
                <a:solidFill>
                  <a:schemeClr val="tx1"/>
                </a:solidFill>
              </a:rPr>
              <a:t>V projektovém stromu se vám zaktivní nabídka pod </a:t>
            </a:r>
            <a:r>
              <a:rPr lang="cs-CZ" sz="2000" b="1" dirty="0" err="1">
                <a:solidFill>
                  <a:schemeClr val="tx1"/>
                </a:solidFill>
              </a:rPr>
              <a:t>Geological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Models</a:t>
            </a:r>
            <a:r>
              <a:rPr lang="cs-CZ" sz="2000" dirty="0">
                <a:solidFill>
                  <a:schemeClr val="tx1"/>
                </a:solidFill>
              </a:rPr>
              <a:t>, kde máte několik možností tvorby modelu či jejich částí.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Boundery</a:t>
            </a:r>
            <a:r>
              <a:rPr lang="cs-CZ" sz="1400" dirty="0">
                <a:solidFill>
                  <a:schemeClr val="tx1"/>
                </a:solidFill>
              </a:rPr>
              <a:t> – ohraničení modelu, použití topografie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Fault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System</a:t>
            </a:r>
            <a:r>
              <a:rPr lang="cs-CZ" sz="1400" dirty="0">
                <a:solidFill>
                  <a:schemeClr val="tx1"/>
                </a:solidFill>
              </a:rPr>
              <a:t> – vytvoření, rozdělení modelu podle zlomů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Lithologies</a:t>
            </a:r>
            <a:r>
              <a:rPr lang="cs-CZ" sz="1400" dirty="0">
                <a:solidFill>
                  <a:schemeClr val="tx1"/>
                </a:solidFill>
              </a:rPr>
              <a:t> – dostupná litologie, pokud není, je třeba ji nadefinovat. Můžete také měnit barvy – změní se i ve vrtech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Surface</a:t>
            </a:r>
            <a:r>
              <a:rPr lang="cs-CZ" sz="1400" dirty="0">
                <a:solidFill>
                  <a:schemeClr val="tx1"/>
                </a:solidFill>
              </a:rPr>
              <a:t> Chronology – pomocí více možností vytváříte kontaktní povrchy jednotlivých těles, zadáte jim chronologii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Output </a:t>
            </a:r>
            <a:r>
              <a:rPr lang="cs-CZ" sz="1400" dirty="0" err="1">
                <a:solidFill>
                  <a:schemeClr val="tx1"/>
                </a:solidFill>
              </a:rPr>
              <a:t>Volumes</a:t>
            </a:r>
            <a:r>
              <a:rPr lang="cs-CZ" sz="1400" dirty="0">
                <a:solidFill>
                  <a:schemeClr val="tx1"/>
                </a:solidFill>
              </a:rPr>
              <a:t> pak obsahuje vytvořené modely seřazené chronologicky</a:t>
            </a:r>
          </a:p>
          <a:p>
            <a:pPr algn="l">
              <a:spcAft>
                <a:spcPts val="600"/>
              </a:spcAft>
            </a:pPr>
            <a:r>
              <a:rPr lang="cs-CZ" sz="1400" dirty="0">
                <a:solidFill>
                  <a:schemeClr val="tx1"/>
                </a:solidFill>
              </a:rPr>
              <a:t>Když se podíváte nyní, </a:t>
            </a:r>
            <a:r>
              <a:rPr lang="cs-CZ" sz="1400" dirty="0" err="1">
                <a:solidFill>
                  <a:schemeClr val="tx1"/>
                </a:solidFill>
              </a:rPr>
              <a:t>Surface</a:t>
            </a:r>
            <a:r>
              <a:rPr lang="cs-CZ" sz="1400" dirty="0">
                <a:solidFill>
                  <a:schemeClr val="tx1"/>
                </a:solidFill>
              </a:rPr>
              <a:t> Chronology je prázdné a proto existuje pouze </a:t>
            </a:r>
            <a:r>
              <a:rPr lang="cs-CZ" sz="1400" dirty="0" err="1">
                <a:solidFill>
                  <a:schemeClr val="tx1"/>
                </a:solidFill>
              </a:rPr>
              <a:t>Unknown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5568"/>
            <a:ext cx="5040560" cy="4865887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3390" y="5301208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5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90" y="445569"/>
            <a:ext cx="2815369" cy="556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7. </a:t>
            </a:r>
            <a:r>
              <a:rPr lang="cs-CZ" sz="2000" dirty="0">
                <a:solidFill>
                  <a:schemeClr val="tx1"/>
                </a:solidFill>
              </a:rPr>
              <a:t>Jak začít modelovat – možností je více, ideální je vyčistit si scénu a podrobně se podívat na </a:t>
            </a:r>
            <a:r>
              <a:rPr lang="cs-CZ" sz="2000" dirty="0" err="1">
                <a:solidFill>
                  <a:schemeClr val="tx1"/>
                </a:solidFill>
              </a:rPr>
              <a:t>Drillhole</a:t>
            </a:r>
            <a:r>
              <a:rPr lang="cs-CZ" sz="2000" dirty="0">
                <a:solidFill>
                  <a:schemeClr val="tx1"/>
                </a:solidFill>
              </a:rPr>
              <a:t> data (+Make lines solid, klidně zvětšete </a:t>
            </a:r>
            <a:r>
              <a:rPr lang="cs-CZ" sz="2000" dirty="0" err="1">
                <a:solidFill>
                  <a:schemeClr val="tx1"/>
                </a:solidFill>
              </a:rPr>
              <a:t>radius</a:t>
            </a:r>
            <a:r>
              <a:rPr lang="cs-CZ" sz="2000" dirty="0">
                <a:solidFill>
                  <a:schemeClr val="tx1"/>
                </a:solidFill>
              </a:rPr>
              <a:t>), zobrazte si také legendu. A klikněte na Edit </a:t>
            </a:r>
            <a:r>
              <a:rPr lang="cs-CZ" sz="2000" dirty="0" err="1">
                <a:solidFill>
                  <a:schemeClr val="tx1"/>
                </a:solidFill>
              </a:rPr>
              <a:t>Colours</a:t>
            </a:r>
            <a:r>
              <a:rPr lang="cs-CZ" sz="2000" dirty="0">
                <a:solidFill>
                  <a:schemeClr val="tx1"/>
                </a:solidFill>
              </a:rPr>
              <a:t> – to vám umožní zapnout / vypnout zobrazení některé litologie.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Všimněte si, že žlutý </a:t>
            </a:r>
            <a:r>
              <a:rPr lang="cs-CZ" sz="1400" dirty="0" err="1">
                <a:solidFill>
                  <a:schemeClr val="tx1"/>
                </a:solidFill>
              </a:rPr>
              <a:t>cover</a:t>
            </a:r>
            <a:r>
              <a:rPr lang="cs-CZ" sz="1400" dirty="0">
                <a:solidFill>
                  <a:schemeClr val="tx1"/>
                </a:solidFill>
              </a:rPr>
              <a:t> je nahoře u každého vrtu – to nám umožní lehce vytvořit kontaktní povrch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Zkuste se podívat z různých úhlů na jednotlivé litologie, zjistit jejich vzájemný vztah</a:t>
            </a:r>
          </a:p>
          <a:p>
            <a:pPr algn="l">
              <a:spcAft>
                <a:spcPts val="600"/>
              </a:spcAft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5983721" cy="5252885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3390" y="5301208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316416" y="574195"/>
            <a:ext cx="654040" cy="83858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6012160" y="4509120"/>
            <a:ext cx="1590144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5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9" y="445569"/>
            <a:ext cx="5093878" cy="556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8. </a:t>
            </a:r>
            <a:r>
              <a:rPr lang="cs-CZ" sz="2000" dirty="0">
                <a:solidFill>
                  <a:schemeClr val="tx1"/>
                </a:solidFill>
              </a:rPr>
              <a:t>První namodelujeme </a:t>
            </a:r>
            <a:r>
              <a:rPr lang="cs-CZ" sz="2000" dirty="0" err="1">
                <a:solidFill>
                  <a:schemeClr val="tx1"/>
                </a:solidFill>
              </a:rPr>
              <a:t>Cover</a:t>
            </a:r>
            <a:r>
              <a:rPr lang="cs-CZ" sz="2000" dirty="0">
                <a:solidFill>
                  <a:schemeClr val="tx1"/>
                </a:solidFill>
              </a:rPr>
              <a:t> – může se jednat o zeminy, či silně zvětralé horniny při povrchu. </a:t>
            </a:r>
            <a:r>
              <a:rPr lang="en-US" sz="2000" dirty="0">
                <a:solidFill>
                  <a:schemeClr val="tx1"/>
                </a:solidFill>
              </a:rPr>
              <a:t>K </a:t>
            </a:r>
            <a:r>
              <a:rPr lang="en-US" sz="2000" dirty="0" err="1">
                <a:solidFill>
                  <a:schemeClr val="tx1"/>
                </a:solidFill>
              </a:rPr>
              <a:t>tomu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pou</a:t>
            </a:r>
            <a:r>
              <a:rPr lang="cs-CZ" sz="2000" dirty="0" err="1">
                <a:solidFill>
                  <a:schemeClr val="tx1"/>
                </a:solidFill>
              </a:rPr>
              <a:t>žíváme</a:t>
            </a:r>
            <a:r>
              <a:rPr lang="cs-CZ" sz="2000" dirty="0">
                <a:solidFill>
                  <a:schemeClr val="tx1"/>
                </a:solidFill>
              </a:rPr>
              <a:t> nástroj </a:t>
            </a:r>
            <a:r>
              <a:rPr lang="cs-CZ" sz="2000" dirty="0" err="1">
                <a:solidFill>
                  <a:schemeClr val="tx1"/>
                </a:solidFill>
              </a:rPr>
              <a:t>Erosion</a:t>
            </a:r>
            <a:endParaRPr lang="cs-CZ" sz="20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cs-CZ" sz="2000" b="1" dirty="0" err="1">
                <a:solidFill>
                  <a:schemeClr val="tx1"/>
                </a:solidFill>
              </a:rPr>
              <a:t>Surface</a:t>
            </a:r>
            <a:r>
              <a:rPr lang="cs-CZ" sz="2000" b="1" dirty="0">
                <a:solidFill>
                  <a:schemeClr val="tx1"/>
                </a:solidFill>
              </a:rPr>
              <a:t> Chronology </a:t>
            </a:r>
            <a:r>
              <a:rPr lang="en-US" sz="2000" b="1" dirty="0">
                <a:solidFill>
                  <a:schemeClr val="tx1"/>
                </a:solidFill>
              </a:rPr>
              <a:t>&gt; New Erosion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 From Base </a:t>
            </a:r>
            <a:r>
              <a:rPr lang="en-US" sz="2000" b="1" dirty="0" err="1">
                <a:solidFill>
                  <a:schemeClr val="tx1"/>
                </a:solidFill>
              </a:rPr>
              <a:t>Lighology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Quer</a:t>
            </a:r>
            <a:r>
              <a:rPr lang="cs-CZ" sz="1400" dirty="0">
                <a:solidFill>
                  <a:schemeClr val="tx1"/>
                </a:solidFill>
              </a:rPr>
              <a:t>y</a:t>
            </a:r>
            <a:r>
              <a:rPr lang="en-US" sz="1400" dirty="0">
                <a:solidFill>
                  <a:schemeClr val="tx1"/>
                </a:solidFill>
              </a:rPr>
              <a:t> filter </a:t>
            </a:r>
            <a:r>
              <a:rPr lang="cs-CZ" sz="1400" dirty="0">
                <a:solidFill>
                  <a:schemeClr val="tx1"/>
                </a:solidFill>
              </a:rPr>
              <a:t>v této fázi necháme jako </a:t>
            </a:r>
            <a:r>
              <a:rPr lang="cs-CZ" sz="1400" dirty="0" err="1">
                <a:solidFill>
                  <a:schemeClr val="tx1"/>
                </a:solidFill>
              </a:rPr>
              <a:t>Inherit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from</a:t>
            </a:r>
            <a:r>
              <a:rPr lang="cs-CZ" sz="1400" dirty="0">
                <a:solidFill>
                  <a:schemeClr val="tx1"/>
                </a:solidFill>
              </a:rPr>
              <a:t> GM, což je to samé jako kdyby byl vypnutý (museli bychom jej totiž nejprve vytvořit, složitější proces)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/>
                </a:solidFill>
              </a:rPr>
              <a:t>Select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primary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lithology</a:t>
            </a:r>
            <a:r>
              <a:rPr lang="cs-CZ" sz="1400" dirty="0">
                <a:solidFill>
                  <a:schemeClr val="tx1"/>
                </a:solidFill>
              </a:rPr>
              <a:t> – zde vybíráme litologii, kterou chceme modelovat – tedy </a:t>
            </a:r>
            <a:r>
              <a:rPr lang="cs-CZ" sz="1400" dirty="0" err="1">
                <a:solidFill>
                  <a:schemeClr val="tx1"/>
                </a:solidFill>
              </a:rPr>
              <a:t>Cover</a:t>
            </a:r>
            <a:endParaRPr lang="cs-CZ" sz="1400" dirty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Protože je toto první (nejmladší) litologie – nad ní již nic není, zadáme Use </a:t>
            </a:r>
            <a:r>
              <a:rPr lang="cs-CZ" sz="1400" dirty="0" err="1">
                <a:solidFill>
                  <a:schemeClr val="tx1"/>
                </a:solidFill>
              </a:rPr>
              <a:t>contacts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below</a:t>
            </a:r>
            <a:endParaRPr lang="cs-CZ" sz="1400" dirty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Jak vidíte rozdělily se vám litologie do </a:t>
            </a:r>
            <a:r>
              <a:rPr lang="cs-CZ" sz="1400" dirty="0" err="1">
                <a:solidFill>
                  <a:schemeClr val="tx1"/>
                </a:solidFill>
              </a:rPr>
              <a:t>Contacting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Avoided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lithologies</a:t>
            </a:r>
            <a:r>
              <a:rPr lang="cs-CZ" sz="1400" dirty="0">
                <a:solidFill>
                  <a:schemeClr val="tx1"/>
                </a:solidFill>
              </a:rPr>
              <a:t> (litologie, které jsou v kontaktu s </a:t>
            </a:r>
            <a:r>
              <a:rPr lang="cs-CZ" sz="1400" dirty="0" err="1">
                <a:solidFill>
                  <a:schemeClr val="tx1"/>
                </a:solidFill>
              </a:rPr>
              <a:t>Cover</a:t>
            </a:r>
            <a:r>
              <a:rPr lang="cs-CZ" sz="1400" dirty="0">
                <a:solidFill>
                  <a:schemeClr val="tx1"/>
                </a:solidFill>
              </a:rPr>
              <a:t>) a </a:t>
            </a:r>
            <a:r>
              <a:rPr lang="cs-CZ" sz="1400" dirty="0" err="1">
                <a:solidFill>
                  <a:schemeClr val="tx1"/>
                </a:solidFill>
              </a:rPr>
              <a:t>Ignored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lithlogies</a:t>
            </a:r>
            <a:r>
              <a:rPr lang="cs-CZ" sz="1400" dirty="0">
                <a:solidFill>
                  <a:schemeClr val="tx1"/>
                </a:solidFill>
              </a:rPr>
              <a:t>, kde jsou litologie, které nejsou v kontaktu s </a:t>
            </a:r>
            <a:r>
              <a:rPr lang="cs-CZ" sz="1400" dirty="0" err="1">
                <a:solidFill>
                  <a:schemeClr val="tx1"/>
                </a:solidFill>
              </a:rPr>
              <a:t>Cover</a:t>
            </a:r>
            <a:endParaRPr lang="cs-CZ" sz="1400" dirty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Další možnosti v jednoduchém modelu také nebudeme používat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Ok, a </a:t>
            </a: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cs-CZ" sz="2000" dirty="0" err="1">
                <a:solidFill>
                  <a:schemeClr val="tx1"/>
                </a:solidFill>
              </a:rPr>
              <a:t>řetáhněte</a:t>
            </a:r>
            <a:r>
              <a:rPr lang="cs-CZ" sz="2000" dirty="0">
                <a:solidFill>
                  <a:schemeClr val="tx1"/>
                </a:solidFill>
              </a:rPr>
              <a:t> do scény nově vytvořené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Cover contacts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89" y="376918"/>
            <a:ext cx="3547083" cy="5637329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3390" y="5301208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732240" y="1916832"/>
            <a:ext cx="1152128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7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8" y="5334315"/>
            <a:ext cx="8877067" cy="68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9. </a:t>
            </a:r>
            <a:r>
              <a:rPr lang="cs-CZ" sz="2000" dirty="0">
                <a:solidFill>
                  <a:schemeClr val="tx1"/>
                </a:solidFill>
              </a:rPr>
              <a:t>Vytvořila se plocha, která protnula </a:t>
            </a:r>
            <a:r>
              <a:rPr lang="cs-CZ" sz="2000" dirty="0" err="1">
                <a:solidFill>
                  <a:schemeClr val="tx1"/>
                </a:solidFill>
              </a:rPr>
              <a:t>Cover</a:t>
            </a:r>
            <a:r>
              <a:rPr lang="cs-CZ" sz="2000" dirty="0">
                <a:solidFill>
                  <a:schemeClr val="tx1"/>
                </a:solidFill>
              </a:rPr>
              <a:t> s ostatními kontaktními litologiemi – všimněte si, že shora má plocha barvu litologie, zespodu je pak šedá (</a:t>
            </a:r>
            <a:r>
              <a:rPr lang="cs-CZ" sz="2000" dirty="0" err="1">
                <a:solidFill>
                  <a:schemeClr val="tx1"/>
                </a:solidFill>
              </a:rPr>
              <a:t>Unknown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5465"/>
            <a:ext cx="7357153" cy="4988850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3390" y="5301208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9" y="445569"/>
            <a:ext cx="2436305" cy="4191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10. </a:t>
            </a:r>
            <a:r>
              <a:rPr lang="cs-CZ" sz="2000" dirty="0">
                <a:solidFill>
                  <a:schemeClr val="tx1"/>
                </a:solidFill>
              </a:rPr>
              <a:t>Jako další namodelujeme žílu (</a:t>
            </a:r>
            <a:r>
              <a:rPr lang="cs-CZ" sz="2000" dirty="0" err="1">
                <a:solidFill>
                  <a:schemeClr val="tx1"/>
                </a:solidFill>
              </a:rPr>
              <a:t>Vein</a:t>
            </a:r>
            <a:r>
              <a:rPr lang="cs-CZ" sz="2000" dirty="0">
                <a:solidFill>
                  <a:schemeClr val="tx1"/>
                </a:solidFill>
              </a:rPr>
              <a:t>).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Vyčistěte scénu, přidejte pouze </a:t>
            </a:r>
            <a:r>
              <a:rPr lang="cs-CZ" sz="1400" dirty="0" err="1">
                <a:solidFill>
                  <a:schemeClr val="tx1"/>
                </a:solidFill>
              </a:rPr>
              <a:t>WP_lith</a:t>
            </a:r>
            <a:r>
              <a:rPr lang="cs-CZ" sz="1400" dirty="0">
                <a:solidFill>
                  <a:schemeClr val="tx1"/>
                </a:solidFill>
              </a:rPr>
              <a:t>, klikněte na Edit </a:t>
            </a:r>
            <a:r>
              <a:rPr lang="cs-CZ" sz="1400" dirty="0" err="1">
                <a:solidFill>
                  <a:schemeClr val="tx1"/>
                </a:solidFill>
              </a:rPr>
              <a:t>Colours</a:t>
            </a:r>
            <a:r>
              <a:rPr lang="cs-CZ" sz="1400" dirty="0">
                <a:solidFill>
                  <a:schemeClr val="tx1"/>
                </a:solidFill>
              </a:rPr>
              <a:t> a zadejte viditelnost </a:t>
            </a:r>
            <a:r>
              <a:rPr lang="cs-CZ" sz="1400" dirty="0" err="1">
                <a:solidFill>
                  <a:schemeClr val="tx1"/>
                </a:solidFill>
              </a:rPr>
              <a:t>pouzu</a:t>
            </a:r>
            <a:r>
              <a:rPr lang="cs-CZ" sz="1400" dirty="0">
                <a:solidFill>
                  <a:schemeClr val="tx1"/>
                </a:solidFill>
              </a:rPr>
              <a:t> u </a:t>
            </a:r>
            <a:r>
              <a:rPr lang="cs-CZ" sz="1400" dirty="0" err="1">
                <a:solidFill>
                  <a:schemeClr val="tx1"/>
                </a:solidFill>
              </a:rPr>
              <a:t>Vein</a:t>
            </a:r>
            <a:endParaRPr lang="cs-CZ" sz="140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Podívejte se na „žílu“ z různých pohledů a zjistíte, že se dá protnout plochou – a přesně to zadáme na práci programu pomocí funkce New </a:t>
            </a:r>
            <a:r>
              <a:rPr lang="cs-CZ" sz="1400" dirty="0" err="1">
                <a:solidFill>
                  <a:schemeClr val="tx1"/>
                </a:solidFill>
              </a:rPr>
              <a:t>Vein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cs-CZ" sz="2000" b="1" dirty="0" err="1">
                <a:solidFill>
                  <a:schemeClr val="tx1"/>
                </a:solidFill>
              </a:rPr>
              <a:t>Surface</a:t>
            </a:r>
            <a:r>
              <a:rPr lang="cs-CZ" sz="2000" b="1" dirty="0">
                <a:solidFill>
                  <a:schemeClr val="tx1"/>
                </a:solidFill>
              </a:rPr>
              <a:t> Chronology </a:t>
            </a:r>
            <a:r>
              <a:rPr lang="en-US" sz="2000" b="1" dirty="0">
                <a:solidFill>
                  <a:schemeClr val="tx1"/>
                </a:solidFill>
              </a:rPr>
              <a:t>&gt; New </a:t>
            </a:r>
            <a:r>
              <a:rPr lang="cs-CZ" sz="2000" b="1" dirty="0" err="1">
                <a:solidFill>
                  <a:schemeClr val="tx1"/>
                </a:solidFill>
              </a:rPr>
              <a:t>Vein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 From Base </a:t>
            </a:r>
            <a:r>
              <a:rPr lang="en-US" sz="2000" b="1" dirty="0" err="1">
                <a:solidFill>
                  <a:schemeClr val="tx1"/>
                </a:solidFill>
              </a:rPr>
              <a:t>Lighology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59" y="479200"/>
            <a:ext cx="6290779" cy="4157602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915816" y="1105227"/>
            <a:ext cx="360040" cy="9498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5436096" y="2070489"/>
            <a:ext cx="1944216" cy="200658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dnadpis 2"/>
          <p:cNvSpPr txBox="1">
            <a:spLocks/>
          </p:cNvSpPr>
          <p:nvPr/>
        </p:nvSpPr>
        <p:spPr>
          <a:xfrm>
            <a:off x="93389" y="4952631"/>
            <a:ext cx="8862949" cy="8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V následující tabulce vyberte pouze tu správnou litologii pro žílu – tedy </a:t>
            </a:r>
            <a:r>
              <a:rPr lang="cs-CZ" sz="1400" dirty="0" err="1">
                <a:solidFill>
                  <a:schemeClr val="tx1"/>
                </a:solidFill>
              </a:rPr>
              <a:t>Vein</a:t>
            </a:r>
            <a:r>
              <a:rPr lang="cs-CZ" sz="1400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Dále OK a opět přetáhněte nově vytvořenou žílu do scény</a:t>
            </a:r>
          </a:p>
          <a:p>
            <a:pPr algn="l"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9" y="496672"/>
            <a:ext cx="4231556" cy="545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11. </a:t>
            </a:r>
            <a:r>
              <a:rPr lang="cs-CZ" sz="2000" dirty="0">
                <a:solidFill>
                  <a:schemeClr val="tx1"/>
                </a:solidFill>
              </a:rPr>
              <a:t>Nyní budeme modelovat diorit a porfyr – tedy dvě „intruse“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Asi jste si všimli, že v tomto jednoduchém modelu modelujeme litologie chronologicky od nejmladší po nejstarší. Vztah, stáří jednotlivých litologií nemusí být pouze z vrtů zřetelný – k tomu samozřejmě slouží geologické mapování, které ze kterého vrtný průzkum vychází. V tomto modelu tedy máme stáří od nejmladšího: </a:t>
            </a:r>
            <a:r>
              <a:rPr lang="cs-CZ" sz="1400" dirty="0" err="1">
                <a:solidFill>
                  <a:schemeClr val="tx1"/>
                </a:solidFill>
              </a:rPr>
              <a:t>Cover</a:t>
            </a:r>
            <a:r>
              <a:rPr lang="cs-CZ" sz="1400" dirty="0">
                <a:solidFill>
                  <a:schemeClr val="tx1"/>
                </a:solidFill>
              </a:rPr>
              <a:t> – </a:t>
            </a:r>
            <a:r>
              <a:rPr lang="cs-CZ" sz="1400" dirty="0" err="1">
                <a:solidFill>
                  <a:schemeClr val="tx1"/>
                </a:solidFill>
              </a:rPr>
              <a:t>Vein</a:t>
            </a:r>
            <a:r>
              <a:rPr lang="cs-CZ" sz="1400" dirty="0">
                <a:solidFill>
                  <a:schemeClr val="tx1"/>
                </a:solidFill>
              </a:rPr>
              <a:t> – </a:t>
            </a:r>
            <a:r>
              <a:rPr lang="cs-CZ" sz="1400" dirty="0" err="1">
                <a:solidFill>
                  <a:schemeClr val="tx1"/>
                </a:solidFill>
              </a:rPr>
              <a:t>Porphyry</a:t>
            </a:r>
            <a:r>
              <a:rPr lang="cs-CZ" sz="1400" dirty="0">
                <a:solidFill>
                  <a:schemeClr val="tx1"/>
                </a:solidFill>
              </a:rPr>
              <a:t> – Diorite – </a:t>
            </a:r>
            <a:r>
              <a:rPr lang="cs-CZ" sz="1400" dirty="0" err="1">
                <a:solidFill>
                  <a:schemeClr val="tx1"/>
                </a:solidFill>
              </a:rPr>
              <a:t>Basement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cs-CZ" sz="2000" b="1" dirty="0" err="1">
                <a:solidFill>
                  <a:schemeClr val="tx1"/>
                </a:solidFill>
              </a:rPr>
              <a:t>Surface</a:t>
            </a:r>
            <a:r>
              <a:rPr lang="cs-CZ" sz="2000" b="1" dirty="0">
                <a:solidFill>
                  <a:schemeClr val="tx1"/>
                </a:solidFill>
              </a:rPr>
              <a:t> Chronology </a:t>
            </a:r>
            <a:r>
              <a:rPr lang="en-US" sz="2000" b="1" dirty="0">
                <a:solidFill>
                  <a:schemeClr val="tx1"/>
                </a:solidFill>
              </a:rPr>
              <a:t>&gt; New </a:t>
            </a:r>
            <a:r>
              <a:rPr lang="cs-CZ" sz="2000" b="1" dirty="0" err="1">
                <a:solidFill>
                  <a:schemeClr val="tx1"/>
                </a:solidFill>
              </a:rPr>
              <a:t>Intrusion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 From Base </a:t>
            </a:r>
            <a:r>
              <a:rPr lang="en-US" sz="2000" b="1" dirty="0" err="1">
                <a:solidFill>
                  <a:schemeClr val="tx1"/>
                </a:solidFill>
              </a:rPr>
              <a:t>Lighology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Jako </a:t>
            </a:r>
            <a:r>
              <a:rPr lang="cs-CZ" sz="1400" dirty="0" err="1">
                <a:solidFill>
                  <a:schemeClr val="tx1"/>
                </a:solidFill>
              </a:rPr>
              <a:t>interior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lithology</a:t>
            </a:r>
            <a:r>
              <a:rPr lang="cs-CZ" sz="1400" dirty="0">
                <a:solidFill>
                  <a:schemeClr val="tx1"/>
                </a:solidFill>
              </a:rPr>
              <a:t> vyberte </a:t>
            </a:r>
            <a:r>
              <a:rPr lang="cs-CZ" sz="1400" dirty="0" err="1">
                <a:solidFill>
                  <a:schemeClr val="tx1"/>
                </a:solidFill>
              </a:rPr>
              <a:t>Porphyry</a:t>
            </a:r>
            <a:endParaRPr lang="cs-CZ" sz="140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Do </a:t>
            </a:r>
            <a:r>
              <a:rPr lang="cs-CZ" sz="1400" dirty="0" err="1">
                <a:solidFill>
                  <a:schemeClr val="tx1"/>
                </a:solidFill>
              </a:rPr>
              <a:t>Exterior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lithologies</a:t>
            </a:r>
            <a:r>
              <a:rPr lang="cs-CZ" sz="1400" dirty="0">
                <a:solidFill>
                  <a:schemeClr val="tx1"/>
                </a:solidFill>
              </a:rPr>
              <a:t> (vnější) dejte litologie starší – tedy ty, které do kterých porfyr intrudoval.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Naopak do </a:t>
            </a:r>
            <a:r>
              <a:rPr lang="cs-CZ" sz="1400" dirty="0" err="1">
                <a:solidFill>
                  <a:schemeClr val="tx1"/>
                </a:solidFill>
              </a:rPr>
              <a:t>Ignore</a:t>
            </a:r>
            <a:r>
              <a:rPr lang="cs-CZ" sz="1400" dirty="0">
                <a:solidFill>
                  <a:schemeClr val="tx1"/>
                </a:solidFill>
              </a:rPr>
              <a:t> dejte litologie mladší, které ještě neexistovaly, když se do prostředí vmístil porfyr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OK a přetáhněte </a:t>
            </a:r>
            <a:r>
              <a:rPr lang="cs-CZ" sz="1400" dirty="0" err="1">
                <a:solidFill>
                  <a:schemeClr val="tx1"/>
                </a:solidFill>
              </a:rPr>
              <a:t>Porphyry</a:t>
            </a:r>
            <a:r>
              <a:rPr lang="cs-CZ" sz="1400" dirty="0">
                <a:solidFill>
                  <a:schemeClr val="tx1"/>
                </a:solidFill>
              </a:rPr>
              <a:t> do scény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b="1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27" y="456512"/>
            <a:ext cx="4704301" cy="5535084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7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0" y="6088109"/>
            <a:ext cx="1008112" cy="6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8" b="11881"/>
          <a:stretch/>
        </p:blipFill>
        <p:spPr>
          <a:xfrm>
            <a:off x="1498821" y="6192779"/>
            <a:ext cx="2137075" cy="477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6014247"/>
            <a:ext cx="1238250" cy="742950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4: Vytvoření jednoduchého geologického modelu             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84078"/>
            <a:ext cx="722971" cy="72297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93389" y="445570"/>
            <a:ext cx="2436305" cy="129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12. </a:t>
            </a:r>
            <a:r>
              <a:rPr lang="cs-CZ" sz="2000" dirty="0">
                <a:solidFill>
                  <a:schemeClr val="tx1"/>
                </a:solidFill>
              </a:rPr>
              <a:t>Další krokem musíme editovat porfyr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6184"/>
            <a:ext cx="8507001" cy="4316204"/>
          </a:xfrm>
          <a:prstGeom prst="rect">
            <a:avLst/>
          </a:prstGeom>
        </p:spPr>
      </p:pic>
      <p:sp>
        <p:nvSpPr>
          <p:cNvPr id="17" name="Podnadpis 2"/>
          <p:cNvSpPr txBox="1">
            <a:spLocks/>
          </p:cNvSpPr>
          <p:nvPr/>
        </p:nvSpPr>
        <p:spPr>
          <a:xfrm>
            <a:off x="98524" y="5270932"/>
            <a:ext cx="8502673" cy="5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117763" y="476672"/>
            <a:ext cx="6702709" cy="8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Vidíte, že ve scéně se vám vytvořily tři „brambory“ </a:t>
            </a:r>
            <a:r>
              <a:rPr lang="cs-CZ" sz="14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cs-CZ" sz="1400" dirty="0">
                <a:solidFill>
                  <a:schemeClr val="tx1"/>
                </a:solidFill>
              </a:rPr>
              <a:t> program vypočítal objem každého úseku, ale nemá žádná další data, která by mu dovolila rozšířit (spojit) tuto litologii. K tomu musíme vytvořit tzv. globální trend.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Pokuste se natočit zobrazení modelu tak, aby byly tři projevy porfyru v zákrytu a umožňovaly vám proložit je rovinou (Plane).</a:t>
            </a:r>
          </a:p>
          <a:p>
            <a:pPr algn="l"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17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1384</Words>
  <Application>Microsoft Office PowerPoint</Application>
  <PresentationFormat>Předvádění na obrazovce 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Jakubová</dc:creator>
  <cp:lastModifiedBy>Vojtěch Wertich</cp:lastModifiedBy>
  <cp:revision>79</cp:revision>
  <dcterms:created xsi:type="dcterms:W3CDTF">2015-10-05T12:12:45Z</dcterms:created>
  <dcterms:modified xsi:type="dcterms:W3CDTF">2020-02-27T14:10:02Z</dcterms:modified>
</cp:coreProperties>
</file>