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8" r:id="rId2"/>
    <p:sldId id="257" r:id="rId3"/>
    <p:sldId id="273" r:id="rId4"/>
    <p:sldId id="276" r:id="rId5"/>
    <p:sldId id="274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2C15F3-DC67-4779-9C62-8A048A3AC545}" v="2" dt="2020-02-27T14:11:21.2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ojtěch Wertich" userId="979c3f01-25ae-4c9e-a512-d63cb0df9f33" providerId="ADAL" clId="{462C15F3-DC67-4779-9C62-8A048A3AC545}"/>
    <pc:docChg chg="custSel modSld">
      <pc:chgData name="Vojtěch Wertich" userId="979c3f01-25ae-4c9e-a512-d63cb0df9f33" providerId="ADAL" clId="{462C15F3-DC67-4779-9C62-8A048A3AC545}" dt="2020-02-27T14:11:42.084" v="31" actId="1036"/>
      <pc:docMkLst>
        <pc:docMk/>
      </pc:docMkLst>
      <pc:sldChg chg="addSp delSp modSp">
        <pc:chgData name="Vojtěch Wertich" userId="979c3f01-25ae-4c9e-a512-d63cb0df9f33" providerId="ADAL" clId="{462C15F3-DC67-4779-9C62-8A048A3AC545}" dt="2020-02-27T14:11:42.084" v="31" actId="1036"/>
        <pc:sldMkLst>
          <pc:docMk/>
          <pc:sldMk cId="1676867113" sldId="288"/>
        </pc:sldMkLst>
        <pc:picChg chg="mod">
          <ac:chgData name="Vojtěch Wertich" userId="979c3f01-25ae-4c9e-a512-d63cb0df9f33" providerId="ADAL" clId="{462C15F3-DC67-4779-9C62-8A048A3AC545}" dt="2020-02-27T14:11:06.996" v="2" actId="14100"/>
          <ac:picMkLst>
            <pc:docMk/>
            <pc:sldMk cId="1676867113" sldId="288"/>
            <ac:picMk id="7" creationId="{00000000-0000-0000-0000-000000000000}"/>
          </ac:picMkLst>
        </pc:picChg>
        <pc:picChg chg="del">
          <ac:chgData name="Vojtěch Wertich" userId="979c3f01-25ae-4c9e-a512-d63cb0df9f33" providerId="ADAL" clId="{462C15F3-DC67-4779-9C62-8A048A3AC545}" dt="2020-02-27T14:11:35.165" v="7" actId="478"/>
          <ac:picMkLst>
            <pc:docMk/>
            <pc:sldMk cId="1676867113" sldId="288"/>
            <ac:picMk id="13" creationId="{00000000-0000-0000-0000-000000000000}"/>
          </ac:picMkLst>
        </pc:picChg>
        <pc:picChg chg="add mod">
          <ac:chgData name="Vojtěch Wertich" userId="979c3f01-25ae-4c9e-a512-d63cb0df9f33" providerId="ADAL" clId="{462C15F3-DC67-4779-9C62-8A048A3AC545}" dt="2020-02-27T14:11:42.084" v="31" actId="1036"/>
          <ac:picMkLst>
            <pc:docMk/>
            <pc:sldMk cId="1676867113" sldId="288"/>
            <ac:picMk id="14" creationId="{93023A37-0683-48BB-BBB3-5CEBB3EC4DC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0920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821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924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5543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3842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1615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3113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7330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312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814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683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824CC-35FF-4D31-A6C8-C9F1AA86BB43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C88EF-0FC1-4A8C-984B-951DA3BEC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197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9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6.JPG"/><Relationship Id="rId7" Type="http://schemas.openxmlformats.org/officeDocument/2006/relationships/image" Target="../media/image8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image" Target="../media/image7.jpe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9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9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9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9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2.jp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174637"/>
            <a:ext cx="7772400" cy="2276872"/>
          </a:xfrm>
        </p:spPr>
        <p:txBody>
          <a:bodyPr>
            <a:normAutofit/>
          </a:bodyPr>
          <a:lstStyle/>
          <a:p>
            <a:pPr algn="l"/>
            <a:r>
              <a:rPr lang="cs-CZ" sz="4000" b="1" dirty="0">
                <a:latin typeface="+mn-lt"/>
              </a:rPr>
              <a:t>GI231 </a:t>
            </a:r>
            <a:r>
              <a:rPr lang="en-GB" sz="4000" b="1" dirty="0">
                <a:latin typeface="+mn-lt"/>
              </a:rPr>
              <a:t>3D </a:t>
            </a:r>
            <a:r>
              <a:rPr lang="en-GB" sz="4000" b="1" dirty="0" err="1">
                <a:latin typeface="+mn-lt"/>
              </a:rPr>
              <a:t>modelování</a:t>
            </a:r>
            <a:r>
              <a:rPr lang="en-GB" sz="4000" b="1" dirty="0">
                <a:latin typeface="+mn-lt"/>
              </a:rPr>
              <a:t> v </a:t>
            </a:r>
            <a:r>
              <a:rPr lang="en-GB" sz="4000" b="1" dirty="0" err="1">
                <a:latin typeface="+mn-lt"/>
              </a:rPr>
              <a:t>programu</a:t>
            </a:r>
            <a:r>
              <a:rPr lang="en-GB" sz="4000" b="1" dirty="0">
                <a:latin typeface="+mn-lt"/>
              </a:rPr>
              <a:t> </a:t>
            </a:r>
            <a:r>
              <a:rPr lang="cs-CZ" sz="4000" b="1" dirty="0">
                <a:latin typeface="+mn-lt"/>
              </a:rPr>
              <a:t>Leapfrog</a:t>
            </a:r>
            <a:r>
              <a:rPr lang="en-GB" sz="4000" b="1" dirty="0">
                <a:latin typeface="+mn-lt"/>
              </a:rPr>
              <a:t> Geo</a:t>
            </a:r>
            <a:br>
              <a:rPr lang="cs-CZ" b="1" dirty="0">
                <a:latin typeface="+mn-lt"/>
              </a:rPr>
            </a:br>
            <a:endParaRPr lang="cs-CZ" b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2087" y="4221088"/>
            <a:ext cx="3488432" cy="1752600"/>
          </a:xfrm>
        </p:spPr>
        <p:txBody>
          <a:bodyPr/>
          <a:lstStyle/>
          <a:p>
            <a:pPr algn="l"/>
            <a:r>
              <a:rPr lang="cs-CZ" b="1" dirty="0">
                <a:solidFill>
                  <a:schemeClr val="tx1"/>
                </a:solidFill>
              </a:rPr>
              <a:t>Jakub Výravský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Vojtěch Wertich</a:t>
            </a:r>
          </a:p>
          <a:p>
            <a:pPr algn="l"/>
            <a:r>
              <a:rPr lang="cs-CZ" b="1" dirty="0">
                <a:solidFill>
                  <a:schemeClr val="tx1"/>
                </a:solidFill>
              </a:rPr>
              <a:t>Přemysl Pořádek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9481" y="4883104"/>
            <a:ext cx="1809748" cy="72389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031471"/>
            <a:ext cx="2257425" cy="7239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941168"/>
            <a:ext cx="2040226" cy="1224136"/>
          </a:xfrm>
          <a:prstGeom prst="rect">
            <a:avLst/>
          </a:prstGeom>
        </p:spPr>
      </p:pic>
      <p:sp>
        <p:nvSpPr>
          <p:cNvPr id="10" name="Podnadpis 2"/>
          <p:cNvSpPr txBox="1">
            <a:spLocks/>
          </p:cNvSpPr>
          <p:nvPr/>
        </p:nvSpPr>
        <p:spPr>
          <a:xfrm>
            <a:off x="323528" y="2134648"/>
            <a:ext cx="4323929" cy="12943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b="1" dirty="0">
                <a:solidFill>
                  <a:schemeClr val="tx1"/>
                </a:solidFill>
              </a:rPr>
              <a:t>Lekce: </a:t>
            </a:r>
          </a:p>
          <a:p>
            <a:pPr algn="l"/>
            <a:r>
              <a:rPr lang="cs-CZ" b="1" dirty="0" err="1">
                <a:solidFill>
                  <a:schemeClr val="tx1"/>
                </a:solidFill>
              </a:rPr>
              <a:t>Dynamic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Updating</a:t>
            </a:r>
            <a:endParaRPr lang="cs-CZ" b="1" dirty="0">
              <a:solidFill>
                <a:schemeClr val="tx1"/>
              </a:solidFill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594" y="5656156"/>
            <a:ext cx="1018295" cy="1018295"/>
          </a:xfrm>
          <a:prstGeom prst="rect">
            <a:avLst/>
          </a:prstGeom>
        </p:spPr>
      </p:pic>
      <p:sp>
        <p:nvSpPr>
          <p:cNvPr id="12" name="Podnadpis 2"/>
          <p:cNvSpPr txBox="1">
            <a:spLocks/>
          </p:cNvSpPr>
          <p:nvPr/>
        </p:nvSpPr>
        <p:spPr>
          <a:xfrm>
            <a:off x="395536" y="6201786"/>
            <a:ext cx="3694018" cy="656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200" b="1" dirty="0">
                <a:solidFill>
                  <a:schemeClr val="tx1"/>
                </a:solidFill>
              </a:rPr>
              <a:t>Realizováno v rámci projektu </a:t>
            </a:r>
            <a:r>
              <a:rPr lang="en-GB" sz="1200" b="1" dirty="0">
                <a:solidFill>
                  <a:schemeClr val="tx1"/>
                </a:solidFill>
              </a:rPr>
              <a:t>MUNI/FR/1282/2015</a:t>
            </a:r>
            <a:r>
              <a:rPr lang="cs-CZ" sz="1200" b="1" dirty="0">
                <a:solidFill>
                  <a:schemeClr val="tx1"/>
                </a:solidFill>
              </a:rPr>
              <a:t> – Podpora praktické výuky ložiskové geologie inovací tří volitelných předmětů  </a:t>
            </a:r>
          </a:p>
        </p:txBody>
      </p:sp>
      <p:pic>
        <p:nvPicPr>
          <p:cNvPr id="14" name="Zástupný symbol pro obsah 10">
            <a:extLst>
              <a:ext uri="{FF2B5EF4-FFF2-40B4-BE49-F238E27FC236}">
                <a16:creationId xmlns:a16="http://schemas.microsoft.com/office/drawing/2014/main" id="{93023A37-0683-48BB-BBB3-5CEBB3EC4D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77" y="1907576"/>
            <a:ext cx="3883772" cy="2348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867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0000" y="540000"/>
            <a:ext cx="86557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cs-CZ" dirty="0"/>
              <a:t>2x klik na </a:t>
            </a:r>
            <a:r>
              <a:rPr lang="cs-CZ" i="1" dirty="0"/>
              <a:t>Wayleggo WL </a:t>
            </a:r>
            <a:r>
              <a:rPr lang="cs-CZ" i="1" dirty="0" err="1"/>
              <a:t>Campaign</a:t>
            </a:r>
            <a:r>
              <a:rPr lang="cs-CZ" i="1" dirty="0"/>
              <a:t> GM</a:t>
            </a:r>
            <a:r>
              <a:rPr lang="cs-CZ" dirty="0"/>
              <a:t> → zaškrtnout </a:t>
            </a:r>
            <a:r>
              <a:rPr lang="cs-CZ" i="1" dirty="0" err="1"/>
              <a:t>Filter</a:t>
            </a:r>
            <a:r>
              <a:rPr lang="cs-CZ" i="1" dirty="0"/>
              <a:t> Data</a:t>
            </a:r>
          </a:p>
          <a:p>
            <a:pPr marL="342900" indent="-342900">
              <a:buFont typeface="+mj-lt"/>
              <a:buAutoNum type="arabicPeriod" startAt="8"/>
            </a:pPr>
            <a:endParaRPr lang="cs-CZ" i="1" dirty="0"/>
          </a:p>
          <a:p>
            <a:r>
              <a:rPr lang="cs-CZ" dirty="0"/>
              <a:t>Takto bude tento geologický model brát vrtná data pouze z prvního importu </a:t>
            </a:r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27" y="1560573"/>
            <a:ext cx="5040500" cy="4351338"/>
          </a:xfrm>
        </p:spPr>
      </p:pic>
      <p:sp>
        <p:nvSpPr>
          <p:cNvPr id="11" name="Ovál 10"/>
          <p:cNvSpPr/>
          <p:nvPr/>
        </p:nvSpPr>
        <p:spPr>
          <a:xfrm>
            <a:off x="4009941" y="2280377"/>
            <a:ext cx="2785712" cy="83646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646248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0000" y="540000"/>
            <a:ext cx="865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K porovnání obou modelů vymažeme plochu a přetáhneme sem </a:t>
            </a:r>
            <a:r>
              <a:rPr lang="cs-CZ" i="1" dirty="0" err="1"/>
              <a:t>Porphyry</a:t>
            </a:r>
            <a:r>
              <a:rPr lang="cs-CZ" i="1" dirty="0"/>
              <a:t> </a:t>
            </a:r>
            <a:r>
              <a:rPr lang="cs-CZ" i="1" dirty="0" err="1"/>
              <a:t>Outpout</a:t>
            </a:r>
            <a:r>
              <a:rPr lang="cs-CZ" i="1" dirty="0"/>
              <a:t> </a:t>
            </a:r>
            <a:r>
              <a:rPr lang="cs-CZ" i="1" dirty="0" err="1"/>
              <a:t>Volume</a:t>
            </a:r>
            <a:r>
              <a:rPr lang="cs-CZ" i="1" dirty="0"/>
              <a:t> </a:t>
            </a:r>
            <a:r>
              <a:rPr lang="cs-CZ" dirty="0"/>
              <a:t>z obou modelů</a:t>
            </a:r>
          </a:p>
          <a:p>
            <a:pPr marL="285750" indent="-285750">
              <a:buFontTx/>
              <a:buChar char="-"/>
            </a:pPr>
            <a:r>
              <a:rPr lang="cs-CZ" dirty="0"/>
              <a:t>Odlišíme jeden z porfyrů, buď změno transparentnosti nebo zapnutím </a:t>
            </a:r>
            <a:r>
              <a:rPr lang="cs-CZ" i="1" dirty="0"/>
              <a:t>Show </a:t>
            </a:r>
            <a:r>
              <a:rPr lang="cs-CZ" i="1" dirty="0" err="1"/>
              <a:t>edges</a:t>
            </a:r>
            <a:endParaRPr lang="cs-CZ" i="1" dirty="0"/>
          </a:p>
          <a:p>
            <a:pPr marL="285750" indent="-285750">
              <a:buFontTx/>
              <a:buChar char="-"/>
            </a:pPr>
            <a:r>
              <a:rPr lang="cs-CZ" dirty="0"/>
              <a:t>Můžeme vidět, že v jihozápadní části modelu (vlevo) není model úplně ideální 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942" y="1804842"/>
            <a:ext cx="5709870" cy="4351338"/>
          </a:xfrm>
        </p:spPr>
      </p:pic>
      <p:sp>
        <p:nvSpPr>
          <p:cNvPr id="8" name="Ovál 7"/>
          <p:cNvSpPr/>
          <p:nvPr/>
        </p:nvSpPr>
        <p:spPr>
          <a:xfrm>
            <a:off x="6111620" y="5736128"/>
            <a:ext cx="611299" cy="4200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6823622" y="5736128"/>
            <a:ext cx="438487" cy="4200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429287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0000" y="540000"/>
            <a:ext cx="865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Editace povrchu za pomocí lomené čáry</a:t>
            </a:r>
          </a:p>
          <a:p>
            <a:pPr marL="342900" indent="-342900">
              <a:buAutoNum type="arabicPeriod"/>
            </a:pPr>
            <a:r>
              <a:rPr lang="cs-CZ" dirty="0"/>
              <a:t>Provedeme řez modelu tak, abychom mohli editovat potřebný úsek povrchu</a:t>
            </a:r>
          </a:p>
          <a:p>
            <a:pPr marL="342900" indent="-342900">
              <a:buAutoNum type="arabicPeriod"/>
            </a:pPr>
            <a:r>
              <a:rPr lang="cs-CZ" dirty="0"/>
              <a:t>V tomto případě je asi nejlepší si model natočit tak, abychom se naň dívali svrchu</a:t>
            </a:r>
          </a:p>
          <a:p>
            <a:pPr marL="342900" indent="-342900">
              <a:buAutoNum type="arabicPeriod"/>
            </a:pPr>
            <a:r>
              <a:rPr lang="cs-CZ" dirty="0"/>
              <a:t>Umístíme linii řezu (symbol nože na nástrojové liště)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1950628"/>
            <a:ext cx="5400000" cy="3920639"/>
          </a:xfrm>
        </p:spPr>
      </p:pic>
      <p:sp>
        <p:nvSpPr>
          <p:cNvPr id="10" name="Ovál 9"/>
          <p:cNvSpPr/>
          <p:nvPr/>
        </p:nvSpPr>
        <p:spPr>
          <a:xfrm>
            <a:off x="1137326" y="1919777"/>
            <a:ext cx="438487" cy="4200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610" y="2939329"/>
            <a:ext cx="4320000" cy="3497764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447943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97" y="1975397"/>
            <a:ext cx="3240000" cy="1897553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847" y="1472193"/>
            <a:ext cx="3943350" cy="381000"/>
          </a:xfrm>
          <a:prstGeom prst="rect">
            <a:avLst/>
          </a:prstGeom>
        </p:spPr>
      </p:pic>
      <p:cxnSp>
        <p:nvCxnSpPr>
          <p:cNvPr id="16" name="Přímá spojnice se šipkou 15"/>
          <p:cNvCxnSpPr/>
          <p:nvPr/>
        </p:nvCxnSpPr>
        <p:spPr>
          <a:xfrm flipH="1">
            <a:off x="5392882" y="1086605"/>
            <a:ext cx="1808018" cy="50320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ovéPole 3"/>
          <p:cNvSpPr txBox="1"/>
          <p:nvPr/>
        </p:nvSpPr>
        <p:spPr>
          <a:xfrm>
            <a:off x="180000" y="540000"/>
            <a:ext cx="8655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cs-CZ" i="1" dirty="0"/>
              <a:t>Wayleggo GM </a:t>
            </a:r>
            <a:r>
              <a:rPr lang="cs-CZ" dirty="0"/>
              <a:t>(nový) → pravý klik na </a:t>
            </a:r>
            <a:r>
              <a:rPr lang="cs-CZ" i="1" dirty="0" err="1"/>
              <a:t>Porphyry</a:t>
            </a:r>
            <a:r>
              <a:rPr lang="cs-CZ" i="1" dirty="0"/>
              <a:t> </a:t>
            </a:r>
            <a:r>
              <a:rPr lang="cs-CZ" i="1" dirty="0" err="1"/>
              <a:t>Surface</a:t>
            </a:r>
            <a:r>
              <a:rPr lang="cs-CZ" i="1" dirty="0"/>
              <a:t> → Edit → </a:t>
            </a:r>
            <a:r>
              <a:rPr lang="cs-CZ" i="1" dirty="0" err="1"/>
              <a:t>With</a:t>
            </a:r>
            <a:r>
              <a:rPr lang="cs-CZ" i="1" dirty="0"/>
              <a:t> </a:t>
            </a:r>
            <a:r>
              <a:rPr lang="cs-CZ" i="1" dirty="0" err="1"/>
              <a:t>Polyline</a:t>
            </a:r>
            <a:endParaRPr lang="cs-CZ" i="1" dirty="0"/>
          </a:p>
          <a:p>
            <a:pPr marL="342900" indent="-342900">
              <a:buFont typeface="+mj-lt"/>
              <a:buAutoNum type="arabicPeriod" startAt="4"/>
            </a:pPr>
            <a:r>
              <a:rPr lang="cs-CZ" dirty="0"/>
              <a:t>Na nástrojové liště se zobrazí editační panel (první ikona nám umožní kreslit linie). Funkce dalších ikon se zobrazí pokud kurzorem myši najedeme 	       na danou ikonu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dirty="0"/>
              <a:t>Pomocí funkcí </a:t>
            </a:r>
            <a:r>
              <a:rPr lang="cs-CZ" i="1" dirty="0" err="1"/>
              <a:t>Draw</a:t>
            </a:r>
            <a:r>
              <a:rPr lang="cs-CZ" i="1" dirty="0"/>
              <a:t> lines</a:t>
            </a:r>
            <a:r>
              <a:rPr lang="cs-CZ" dirty="0"/>
              <a:t> nakreslíme linii</a:t>
            </a:r>
          </a:p>
          <a:p>
            <a:r>
              <a:rPr lang="cs-CZ" dirty="0"/>
              <a:t>spojující „konce“ modelu</a:t>
            </a:r>
          </a:p>
          <a:p>
            <a:pPr marL="342900" indent="-342900">
              <a:buFont typeface="+mj-lt"/>
              <a:buAutoNum type="arabicPeriod" startAt="7"/>
            </a:pPr>
            <a:r>
              <a:rPr lang="cs-CZ" dirty="0"/>
              <a:t>K ukončení kreslení 2x pravý klik</a:t>
            </a:r>
          </a:p>
        </p:txBody>
      </p:sp>
      <p:pic>
        <p:nvPicPr>
          <p:cNvPr id="18" name="Obrázek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2302825"/>
            <a:ext cx="5040000" cy="3807149"/>
          </a:xfrm>
          <a:prstGeom prst="rect">
            <a:avLst/>
          </a:prstGeom>
        </p:spPr>
      </p:pic>
      <p:sp>
        <p:nvSpPr>
          <p:cNvPr id="19" name="Ovál 18"/>
          <p:cNvSpPr/>
          <p:nvPr/>
        </p:nvSpPr>
        <p:spPr>
          <a:xfrm rot="-600000">
            <a:off x="582439" y="2433535"/>
            <a:ext cx="1217911" cy="3723449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9734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0000" y="540000"/>
            <a:ext cx="8655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8"/>
            </a:pPr>
            <a:r>
              <a:rPr lang="cs-CZ" dirty="0"/>
              <a:t>Odebereme plochu řezu a podíváme se, zda linie vypadá rozumně vůči povrchu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cs-CZ" dirty="0"/>
              <a:t>Pokud ano, 	můžeme nyní uložit změny a </a:t>
            </a:r>
            <a:r>
              <a:rPr lang="cs-CZ" dirty="0" err="1"/>
              <a:t>Leapfrog</a:t>
            </a:r>
            <a:r>
              <a:rPr lang="cs-CZ" dirty="0"/>
              <a:t> znovu provede výpočet modelu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532" y="1236369"/>
            <a:ext cx="6172999" cy="4351338"/>
          </a:xfrm>
        </p:spPr>
      </p:pic>
      <p:cxnSp>
        <p:nvCxnSpPr>
          <p:cNvPr id="8" name="Přímá spojnice se šipkou 7"/>
          <p:cNvCxnSpPr/>
          <p:nvPr/>
        </p:nvCxnSpPr>
        <p:spPr>
          <a:xfrm>
            <a:off x="1603958" y="887714"/>
            <a:ext cx="1426321" cy="5332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3813790" y="1130555"/>
            <a:ext cx="1775021" cy="2740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Obrázek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3907414"/>
            <a:ext cx="2880000" cy="1922313"/>
          </a:xfrm>
          <a:prstGeom prst="rect">
            <a:avLst/>
          </a:prstGeom>
        </p:spPr>
      </p:pic>
      <p:sp>
        <p:nvSpPr>
          <p:cNvPr id="23" name="TextovéPole 22"/>
          <p:cNvSpPr txBox="1"/>
          <p:nvPr/>
        </p:nvSpPr>
        <p:spPr>
          <a:xfrm>
            <a:off x="180001" y="1263353"/>
            <a:ext cx="25130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I když jsme dali uložit změny, můžeme vytvořenou linii kdykoliv editovat</a:t>
            </a:r>
          </a:p>
          <a:p>
            <a:pPr marL="285750" indent="-285750">
              <a:buFontTx/>
              <a:buChar char="-"/>
            </a:pPr>
            <a:r>
              <a:rPr lang="cs-CZ" dirty="0"/>
              <a:t>V projektovém adresáři pravý klik na </a:t>
            </a:r>
            <a:r>
              <a:rPr lang="cs-CZ" i="1" dirty="0" err="1"/>
              <a:t>porphyry</a:t>
            </a:r>
            <a:r>
              <a:rPr lang="cs-CZ" i="1" dirty="0"/>
              <a:t> 2</a:t>
            </a:r>
            <a:r>
              <a:rPr lang="cs-CZ" dirty="0"/>
              <a:t> se symbolem lomené čáry a </a:t>
            </a:r>
            <a:r>
              <a:rPr lang="cs-CZ" i="1" dirty="0"/>
              <a:t>Edit </a:t>
            </a:r>
            <a:r>
              <a:rPr lang="cs-CZ" i="1" dirty="0" err="1"/>
              <a:t>Polyline</a:t>
            </a:r>
            <a:endParaRPr lang="cs-CZ" dirty="0"/>
          </a:p>
        </p:txBody>
      </p:sp>
      <p:sp>
        <p:nvSpPr>
          <p:cNvPr id="24" name="Ovál 23"/>
          <p:cNvSpPr/>
          <p:nvPr/>
        </p:nvSpPr>
        <p:spPr>
          <a:xfrm>
            <a:off x="1279743" y="5047871"/>
            <a:ext cx="1413296" cy="53983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4" name="Skupina 13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18255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0000" y="540000"/>
            <a:ext cx="8655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- Po editaci, bychom měli získat takovýto (nebo podobný) tvar porfyru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830929"/>
            <a:ext cx="7886700" cy="4236820"/>
          </a:xfr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8" name="Obrázek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5722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ovéPole 15"/>
          <p:cNvSpPr txBox="1"/>
          <p:nvPr/>
        </p:nvSpPr>
        <p:spPr>
          <a:xfrm>
            <a:off x="180000" y="540000"/>
            <a:ext cx="8530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V této lekci se naučíme aktualizovat vrtná data a geologický model, používat filtry, kopírovat geologický model a porovnávat 2 geologické modely</a:t>
            </a:r>
          </a:p>
          <a:p>
            <a:pPr marL="285750" indent="-285750">
              <a:buFontTx/>
              <a:buChar char="-"/>
            </a:pPr>
            <a:r>
              <a:rPr lang="cs-CZ" dirty="0"/>
              <a:t>Data k této lekci jsou v adresáři </a:t>
            </a:r>
            <a:r>
              <a:rPr lang="cs-CZ" i="1" dirty="0"/>
              <a:t>Session 5 – </a:t>
            </a:r>
            <a:r>
              <a:rPr lang="cs-CZ" i="1" dirty="0" err="1"/>
              <a:t>dynamic</a:t>
            </a:r>
            <a:r>
              <a:rPr lang="cs-CZ" i="1" dirty="0"/>
              <a:t> </a:t>
            </a:r>
            <a:r>
              <a:rPr lang="cs-CZ" i="1" dirty="0" err="1"/>
              <a:t>updating</a:t>
            </a:r>
            <a:endParaRPr lang="cs-CZ" i="1" dirty="0"/>
          </a:p>
          <a:p>
            <a:pPr marL="285750" indent="-285750">
              <a:buFontTx/>
              <a:buChar char="-"/>
            </a:pPr>
            <a:endParaRPr lang="cs-CZ" i="1" dirty="0"/>
          </a:p>
          <a:p>
            <a:pPr marL="285750" indent="-285750">
              <a:buFontTx/>
              <a:buChar char="-"/>
            </a:pPr>
            <a:r>
              <a:rPr lang="cs-CZ" dirty="0"/>
              <a:t>Z předešlé lekce máme vytvořený geologický model, který může vypadat takto:</a:t>
            </a:r>
          </a:p>
        </p:txBody>
      </p:sp>
      <p:pic>
        <p:nvPicPr>
          <p:cNvPr id="18" name="Zástupný symbol pro obsah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00" y="2007264"/>
            <a:ext cx="7920000" cy="4269568"/>
          </a:xfrm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6" name="Skupina 5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7" name="Obrázek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8" name="Obrázek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4291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3" y="2872555"/>
            <a:ext cx="3810000" cy="3114675"/>
          </a:xfrm>
        </p:spPr>
      </p:pic>
      <p:sp>
        <p:nvSpPr>
          <p:cNvPr id="8" name="TextovéPole 7"/>
          <p:cNvSpPr txBox="1"/>
          <p:nvPr/>
        </p:nvSpPr>
        <p:spPr>
          <a:xfrm>
            <a:off x="180000" y="540000"/>
            <a:ext cx="863484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Jako první importujeme další vrtná data a připojíme je ke stávajícím – pravý klik na </a:t>
            </a:r>
            <a:r>
              <a:rPr lang="cs-CZ" i="1" dirty="0" err="1"/>
              <a:t>Drillholes</a:t>
            </a:r>
            <a:r>
              <a:rPr lang="cs-CZ" i="1" dirty="0"/>
              <a:t> → </a:t>
            </a:r>
            <a:r>
              <a:rPr lang="cs-CZ" i="1" dirty="0" err="1"/>
              <a:t>Append</a:t>
            </a:r>
            <a:r>
              <a:rPr lang="cs-CZ" i="1" dirty="0"/>
              <a:t> </a:t>
            </a:r>
            <a:r>
              <a:rPr lang="cs-CZ" i="1" dirty="0" err="1"/>
              <a:t>Drillholes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Najdeme potřebná data </a:t>
            </a:r>
            <a:r>
              <a:rPr lang="cs-CZ" i="1" dirty="0"/>
              <a:t>Session 5 – </a:t>
            </a:r>
            <a:r>
              <a:rPr lang="cs-CZ" i="1" dirty="0" err="1"/>
              <a:t>dynamic</a:t>
            </a:r>
            <a:r>
              <a:rPr lang="cs-CZ" i="1" dirty="0"/>
              <a:t> </a:t>
            </a:r>
            <a:r>
              <a:rPr lang="cs-CZ" i="1" dirty="0" err="1"/>
              <a:t>updating</a:t>
            </a:r>
            <a:r>
              <a:rPr lang="cs-CZ" i="1" dirty="0"/>
              <a:t>/WLG </a:t>
            </a:r>
            <a:r>
              <a:rPr lang="cs-CZ" i="1" dirty="0" err="1"/>
              <a:t>drilling</a:t>
            </a:r>
            <a:endParaRPr lang="cs-CZ" dirty="0"/>
          </a:p>
          <a:p>
            <a:pPr marL="285750" indent="-285750">
              <a:buFontTx/>
              <a:buChar char="-"/>
            </a:pPr>
            <a:r>
              <a:rPr lang="cs-CZ" dirty="0"/>
              <a:t>Stejně jako u předchozího importu vrtů, pokud jsou všechny potřebné soubory (</a:t>
            </a:r>
            <a:r>
              <a:rPr lang="cs-CZ" dirty="0" err="1"/>
              <a:t>collar</a:t>
            </a:r>
            <a:r>
              <a:rPr lang="cs-CZ" dirty="0"/>
              <a:t>, </a:t>
            </a:r>
            <a:r>
              <a:rPr lang="cs-CZ" dirty="0" err="1"/>
              <a:t>assay</a:t>
            </a:r>
            <a:r>
              <a:rPr lang="cs-CZ" dirty="0"/>
              <a:t>, </a:t>
            </a:r>
            <a:r>
              <a:rPr lang="cs-CZ" dirty="0" err="1"/>
              <a:t>lithology</a:t>
            </a:r>
            <a:r>
              <a:rPr lang="cs-CZ" dirty="0"/>
              <a:t>) v jednom adresáři, stačí zadat cestu pouze k jednomu souboru (např. </a:t>
            </a:r>
            <a:r>
              <a:rPr lang="cs-CZ" dirty="0" err="1"/>
              <a:t>collar</a:t>
            </a:r>
            <a:r>
              <a:rPr lang="cs-CZ" dirty="0"/>
              <a:t>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6798" y="2373789"/>
            <a:ext cx="4084693" cy="4320000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5642264" y="4771882"/>
            <a:ext cx="841663" cy="27016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3" name="Skupina 12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2522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ovéPole 7"/>
          <p:cNvSpPr txBox="1"/>
          <p:nvPr/>
        </p:nvSpPr>
        <p:spPr>
          <a:xfrm>
            <a:off x="180000" y="540000"/>
            <a:ext cx="8634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Nová data se naimportují s nastavením sloupců jako u prvního importu, tzn. není potřeba nic měnit</a:t>
            </a:r>
          </a:p>
          <a:p>
            <a:pPr marL="285750" indent="-285750">
              <a:buFontTx/>
              <a:buChar char="-"/>
            </a:pPr>
            <a:r>
              <a:rPr lang="cs-CZ" dirty="0"/>
              <a:t>Souřadnice vrtů se importují v lokálních hodnotách, místo v UTM</a:t>
            </a:r>
          </a:p>
          <a:p>
            <a:pPr marL="285750" indent="-285750">
              <a:buFontTx/>
              <a:buChar char="-"/>
            </a:pPr>
            <a:r>
              <a:rPr lang="cs-CZ" i="1" dirty="0" err="1"/>
              <a:t>Weathering</a:t>
            </a:r>
            <a:r>
              <a:rPr lang="cs-CZ" dirty="0"/>
              <a:t> se importuje jako </a:t>
            </a:r>
            <a:r>
              <a:rPr lang="cs-CZ" i="1" dirty="0" err="1"/>
              <a:t>Category</a:t>
            </a:r>
            <a:endParaRPr lang="cs-CZ" i="1" dirty="0"/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45" y="2149460"/>
            <a:ext cx="5400000" cy="3049235"/>
          </a:xfrm>
        </p:spPr>
      </p:pic>
      <p:sp>
        <p:nvSpPr>
          <p:cNvPr id="11" name="TextovéPole 10"/>
          <p:cNvSpPr txBox="1"/>
          <p:nvPr/>
        </p:nvSpPr>
        <p:spPr>
          <a:xfrm>
            <a:off x="180000" y="5337464"/>
            <a:ext cx="86348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err="1"/>
              <a:t>Leapfrog</a:t>
            </a:r>
            <a:r>
              <a:rPr lang="cs-CZ" dirty="0"/>
              <a:t> pracuje způsobem „odshora dolů“, pokud tedy cokoliv změníte ve vrchních složkách na kterých závisí objekty ve složkách pod, změní se i tyto objekty</a:t>
            </a:r>
          </a:p>
          <a:p>
            <a:pPr marL="285750" indent="-285750">
              <a:buFontTx/>
              <a:buChar char="-"/>
            </a:pPr>
            <a:r>
              <a:rPr lang="cs-CZ" dirty="0"/>
              <a:t>např.  pokud importujete nové vrty, změní se i geologický model</a:t>
            </a:r>
          </a:p>
        </p:txBody>
      </p:sp>
      <p:sp>
        <p:nvSpPr>
          <p:cNvPr id="12" name="Ovál 11"/>
          <p:cNvSpPr/>
          <p:nvPr/>
        </p:nvSpPr>
        <p:spPr>
          <a:xfrm>
            <a:off x="1059873" y="2567370"/>
            <a:ext cx="1652154" cy="7785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641" y="2345206"/>
            <a:ext cx="3238500" cy="1609725"/>
          </a:xfrm>
          <a:prstGeom prst="rect">
            <a:avLst/>
          </a:prstGeom>
        </p:spPr>
      </p:pic>
      <p:sp>
        <p:nvSpPr>
          <p:cNvPr id="13" name="Ovál 12"/>
          <p:cNvSpPr/>
          <p:nvPr/>
        </p:nvSpPr>
        <p:spPr>
          <a:xfrm>
            <a:off x="6878784" y="3535389"/>
            <a:ext cx="1091044" cy="27807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220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Zástupný symbol pro obsah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7236"/>
            <a:ext cx="4320000" cy="2612224"/>
          </a:xfrm>
        </p:spPr>
      </p:pic>
      <p:sp>
        <p:nvSpPr>
          <p:cNvPr id="10" name="TextovéPole 9"/>
          <p:cNvSpPr txBox="1"/>
          <p:nvPr/>
        </p:nvSpPr>
        <p:spPr>
          <a:xfrm>
            <a:off x="180000" y="540000"/>
            <a:ext cx="82088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/>
              <a:t>Přidáním dalších vrtů proběhla aktualizace modelu, ale rozsah GM zůstal stejný, jako při jeho vytvoření a některé vrty zasahují mimo tento model</a:t>
            </a:r>
          </a:p>
          <a:p>
            <a:pPr marL="285750" indent="-285750">
              <a:buFontTx/>
              <a:buChar char="-"/>
            </a:pPr>
            <a:r>
              <a:rPr lang="cs-CZ" dirty="0"/>
              <a:t>2x klik (nebo pravý klik a </a:t>
            </a:r>
            <a:r>
              <a:rPr lang="cs-CZ" i="1" dirty="0"/>
              <a:t>Open</a:t>
            </a:r>
            <a:r>
              <a:rPr lang="cs-CZ" dirty="0"/>
              <a:t>) na </a:t>
            </a:r>
            <a:r>
              <a:rPr lang="cs-CZ" i="1" dirty="0" err="1"/>
              <a:t>Waylegoo</a:t>
            </a:r>
            <a:r>
              <a:rPr lang="cs-CZ" i="1" dirty="0"/>
              <a:t> GM</a:t>
            </a:r>
            <a:r>
              <a:rPr lang="cs-CZ" dirty="0"/>
              <a:t>, záložka </a:t>
            </a:r>
            <a:r>
              <a:rPr lang="cs-CZ" i="1" dirty="0" err="1"/>
              <a:t>Boundary</a:t>
            </a:r>
            <a:r>
              <a:rPr lang="cs-CZ" dirty="0"/>
              <a:t> a nastavit </a:t>
            </a:r>
            <a:r>
              <a:rPr lang="cs-CZ" i="1" dirty="0" err="1"/>
              <a:t>Enclose</a:t>
            </a:r>
            <a:r>
              <a:rPr lang="cs-CZ" i="1" dirty="0"/>
              <a:t> </a:t>
            </a:r>
            <a:r>
              <a:rPr lang="cs-CZ" i="1" dirty="0" err="1"/>
              <a:t>Object</a:t>
            </a:r>
            <a:r>
              <a:rPr lang="cs-CZ" dirty="0"/>
              <a:t> na </a:t>
            </a:r>
            <a:r>
              <a:rPr lang="cs-CZ" dirty="0" err="1"/>
              <a:t>WL_lith</a:t>
            </a:r>
            <a:endParaRPr lang="cs-CZ" dirty="0"/>
          </a:p>
        </p:txBody>
      </p:sp>
      <p:sp>
        <p:nvSpPr>
          <p:cNvPr id="13" name="Ovál 12"/>
          <p:cNvSpPr/>
          <p:nvPr/>
        </p:nvSpPr>
        <p:spPr>
          <a:xfrm>
            <a:off x="987136" y="5035770"/>
            <a:ext cx="2421082" cy="58189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31" y="1577957"/>
            <a:ext cx="5040000" cy="3685376"/>
          </a:xfrm>
          <a:prstGeom prst="rect">
            <a:avLst/>
          </a:prstGeom>
        </p:spPr>
      </p:pic>
      <p:sp>
        <p:nvSpPr>
          <p:cNvPr id="17" name="Ovál 16"/>
          <p:cNvSpPr/>
          <p:nvPr/>
        </p:nvSpPr>
        <p:spPr>
          <a:xfrm>
            <a:off x="3655669" y="4165416"/>
            <a:ext cx="1972904" cy="41897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6821644" y="2925094"/>
            <a:ext cx="1304832" cy="33685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vál 18"/>
          <p:cNvSpPr/>
          <p:nvPr/>
        </p:nvSpPr>
        <p:spPr>
          <a:xfrm>
            <a:off x="6821644" y="4237230"/>
            <a:ext cx="2215296" cy="20948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6" name="Skupina 15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20" name="Obrázek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21" name="Obrázek 20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23" name="Obrázek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21305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" y="2368061"/>
            <a:ext cx="7200000" cy="3835808"/>
          </a:xfrm>
        </p:spPr>
      </p:pic>
      <p:sp>
        <p:nvSpPr>
          <p:cNvPr id="4" name="TextovéPole 3"/>
          <p:cNvSpPr txBox="1"/>
          <p:nvPr/>
        </p:nvSpPr>
        <p:spPr>
          <a:xfrm>
            <a:off x="180000" y="540000"/>
            <a:ext cx="86557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err="1"/>
              <a:t>Leapfrog</a:t>
            </a:r>
            <a:r>
              <a:rPr lang="cs-CZ" dirty="0"/>
              <a:t> sice aktualizoval model, potřebujeme ale zkontrolovat, jestli byla zachována naše předchozí geologická interpretace:</a:t>
            </a:r>
          </a:p>
          <a:p>
            <a:pPr marL="342900" indent="-342900">
              <a:buAutoNum type="arabicPeriod"/>
            </a:pPr>
            <a:r>
              <a:rPr lang="cs-CZ" dirty="0"/>
              <a:t>Vyčistíme plochu</a:t>
            </a:r>
          </a:p>
          <a:p>
            <a:pPr marL="342900" indent="-342900">
              <a:buAutoNum type="arabicPeriod"/>
            </a:pPr>
            <a:r>
              <a:rPr lang="cs-CZ" dirty="0"/>
              <a:t>Přetáhneme na plochu pouze litologii a zobrazíme si pouze porfyr (</a:t>
            </a:r>
            <a:r>
              <a:rPr lang="cs-CZ" i="1" dirty="0" err="1"/>
              <a:t>edit</a:t>
            </a:r>
            <a:r>
              <a:rPr lang="cs-CZ" i="1" dirty="0"/>
              <a:t> </a:t>
            </a:r>
            <a:r>
              <a:rPr lang="cs-CZ" i="1" dirty="0" err="1"/>
              <a:t>colours</a:t>
            </a:r>
            <a:r>
              <a:rPr lang="cs-CZ" dirty="0"/>
              <a:t> a pomocí symbolu oka „vypneme“ vše ostatní)</a:t>
            </a:r>
          </a:p>
          <a:p>
            <a:pPr marL="342900" indent="-342900">
              <a:buAutoNum type="arabicPeriod"/>
            </a:pPr>
            <a:r>
              <a:rPr lang="cs-CZ" dirty="0"/>
              <a:t>Přidáme na plochu </a:t>
            </a:r>
            <a:r>
              <a:rPr lang="cs-CZ" i="1" dirty="0" err="1"/>
              <a:t>Porphyry</a:t>
            </a:r>
            <a:r>
              <a:rPr lang="cs-CZ" i="1" dirty="0"/>
              <a:t> output </a:t>
            </a:r>
            <a:r>
              <a:rPr lang="cs-CZ" i="1" dirty="0" err="1"/>
              <a:t>volume</a:t>
            </a:r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6141690" y="5760266"/>
            <a:ext cx="1041025" cy="3547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6572912" y="3158685"/>
            <a:ext cx="609803" cy="3443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8" name="Skupina 7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9" name="Obrázek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0" name="Obrázek 9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4770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0000" y="540000"/>
            <a:ext cx="865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4"/>
            </a:pPr>
            <a:r>
              <a:rPr lang="cs-CZ" dirty="0"/>
              <a:t>Zkontrolujeme zda sedí model a vrtná data a zda vyhovuje trend, který jsme zvolili dříve</a:t>
            </a:r>
          </a:p>
          <a:p>
            <a:pPr marL="342900" indent="-342900">
              <a:buFont typeface="+mj-lt"/>
              <a:buAutoNum type="arabicPeriod" startAt="4"/>
            </a:pPr>
            <a:r>
              <a:rPr lang="cs-CZ" dirty="0"/>
              <a:t>2x klik na </a:t>
            </a:r>
            <a:r>
              <a:rPr lang="cs-CZ" i="1" dirty="0" err="1"/>
              <a:t>Porphyry</a:t>
            </a:r>
            <a:r>
              <a:rPr lang="cs-CZ" i="1" dirty="0"/>
              <a:t> </a:t>
            </a:r>
            <a:r>
              <a:rPr lang="cs-CZ" i="1" dirty="0" err="1"/>
              <a:t>Surface</a:t>
            </a:r>
            <a:r>
              <a:rPr lang="cs-CZ" i="1" dirty="0"/>
              <a:t> Chronology </a:t>
            </a:r>
            <a:r>
              <a:rPr lang="cs-CZ" dirty="0"/>
              <a:t>→ záložka </a:t>
            </a:r>
            <a:r>
              <a:rPr lang="cs-CZ" i="1" dirty="0"/>
              <a:t>Trend</a:t>
            </a:r>
            <a:r>
              <a:rPr lang="cs-CZ" dirty="0"/>
              <a:t> → </a:t>
            </a:r>
            <a:r>
              <a:rPr lang="cs-CZ" i="1" dirty="0" err="1"/>
              <a:t>View</a:t>
            </a:r>
            <a:r>
              <a:rPr lang="cs-CZ" i="1" dirty="0"/>
              <a:t> plane</a:t>
            </a:r>
            <a:endParaRPr lang="cs-CZ" dirty="0"/>
          </a:p>
          <a:p>
            <a:pPr marL="342900" indent="-342900">
              <a:buFont typeface="+mj-lt"/>
              <a:buAutoNum type="arabicPeriod" startAt="4"/>
            </a:pPr>
            <a:r>
              <a:rPr lang="cs-CZ" dirty="0"/>
              <a:t>V tomto případě trend stále vyhovuje, nejsou potřeba žádné změny</a:t>
            </a:r>
          </a:p>
          <a:p>
            <a:r>
              <a:rPr lang="cs-CZ" dirty="0"/>
              <a:t>- Vyčistěte plochu</a:t>
            </a:r>
          </a:p>
        </p:txBody>
      </p:sp>
      <p:sp>
        <p:nvSpPr>
          <p:cNvPr id="16" name="Ovál 15"/>
          <p:cNvSpPr/>
          <p:nvPr/>
        </p:nvSpPr>
        <p:spPr>
          <a:xfrm>
            <a:off x="6663834" y="2637862"/>
            <a:ext cx="609803" cy="34432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300" y="1684983"/>
            <a:ext cx="7035935" cy="4351338"/>
          </a:xfrm>
        </p:spPr>
      </p:pic>
      <p:sp>
        <p:nvSpPr>
          <p:cNvPr id="14" name="Ovál 13"/>
          <p:cNvSpPr/>
          <p:nvPr/>
        </p:nvSpPr>
        <p:spPr>
          <a:xfrm>
            <a:off x="1110879" y="5630443"/>
            <a:ext cx="1041025" cy="3547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/>
          <p:cNvSpPr/>
          <p:nvPr/>
        </p:nvSpPr>
        <p:spPr>
          <a:xfrm>
            <a:off x="2291979" y="3216289"/>
            <a:ext cx="1041025" cy="3547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2354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180000" y="540000"/>
            <a:ext cx="86557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Porovnání původního a nového modelu</a:t>
            </a:r>
          </a:p>
          <a:p>
            <a:pPr marL="285750" indent="-285750">
              <a:buFontTx/>
              <a:buChar char="-"/>
            </a:pPr>
            <a:r>
              <a:rPr lang="cs-CZ" dirty="0"/>
              <a:t>Pro lepší pochopení jak změnily nové vrty geologický model, je užitečné umět porovnat různé geologické modely</a:t>
            </a:r>
          </a:p>
          <a:p>
            <a:pPr marL="285750" indent="-285750">
              <a:buFontTx/>
              <a:buChar char="-"/>
            </a:pPr>
            <a:r>
              <a:rPr lang="cs-CZ" dirty="0"/>
              <a:t>Nejprve ale musíme odlišit nové a staré vrtání – toho docílíme vytvořením filtru</a:t>
            </a:r>
          </a:p>
          <a:p>
            <a:pPr marL="342900" indent="-342900">
              <a:buAutoNum type="arabicPeriod"/>
            </a:pPr>
            <a:r>
              <a:rPr lang="cs-CZ" dirty="0"/>
              <a:t>Pravý klik na </a:t>
            </a:r>
            <a:r>
              <a:rPr lang="cs-CZ" i="1" dirty="0" err="1"/>
              <a:t>Collar</a:t>
            </a:r>
            <a:r>
              <a:rPr lang="cs-CZ" dirty="0"/>
              <a:t> → </a:t>
            </a:r>
            <a:r>
              <a:rPr lang="cs-CZ" i="1" dirty="0"/>
              <a:t>New </a:t>
            </a:r>
            <a:r>
              <a:rPr lang="cs-CZ" i="1" dirty="0" err="1"/>
              <a:t>Query</a:t>
            </a:r>
            <a:r>
              <a:rPr lang="cs-CZ" i="1" dirty="0"/>
              <a:t> </a:t>
            </a:r>
            <a:r>
              <a:rPr lang="cs-CZ" i="1" dirty="0" err="1"/>
              <a:t>Filter</a:t>
            </a:r>
            <a:r>
              <a:rPr lang="cs-CZ" i="1" dirty="0"/>
              <a:t> </a:t>
            </a:r>
            <a:r>
              <a:rPr lang="cs-CZ" dirty="0"/>
              <a:t>→ klik na … v pravé části okna</a:t>
            </a:r>
          </a:p>
          <a:p>
            <a:pPr marL="342900" indent="-342900">
              <a:buAutoNum type="arabicPeriod"/>
            </a:pPr>
            <a:r>
              <a:rPr lang="cs-CZ" dirty="0"/>
              <a:t>Objeví se okno s možností editace filtrů, klikneme do prvního řádku a objeví se několik sloupců</a:t>
            </a:r>
          </a:p>
          <a:p>
            <a:pPr marL="342900" indent="-342900">
              <a:buAutoNum type="arabicPeriod"/>
            </a:pPr>
            <a:r>
              <a:rPr lang="cs-CZ" dirty="0"/>
              <a:t>Ve sloupci </a:t>
            </a:r>
            <a:r>
              <a:rPr lang="cs-CZ" i="1" dirty="0" err="1"/>
              <a:t>Column</a:t>
            </a:r>
            <a:r>
              <a:rPr lang="cs-CZ" dirty="0"/>
              <a:t> vybereme z nabídky </a:t>
            </a:r>
            <a:r>
              <a:rPr lang="cs-CZ" i="1" dirty="0" err="1"/>
              <a:t>collar.holeid</a:t>
            </a:r>
            <a:endParaRPr lang="cs-CZ" i="1" dirty="0"/>
          </a:p>
          <a:p>
            <a:pPr marL="342900" indent="-342900">
              <a:buAutoNum type="arabicPeriod"/>
            </a:pPr>
            <a:r>
              <a:rPr lang="cs-CZ" dirty="0"/>
              <a:t>Ve sloupci </a:t>
            </a:r>
            <a:r>
              <a:rPr lang="cs-CZ" i="1" dirty="0"/>
              <a:t>Test</a:t>
            </a:r>
            <a:r>
              <a:rPr lang="cs-CZ" dirty="0"/>
              <a:t> vybereme </a:t>
            </a:r>
            <a:r>
              <a:rPr lang="cs-CZ" i="1" dirty="0"/>
              <a:t>start </a:t>
            </a:r>
            <a:r>
              <a:rPr lang="cs-CZ" i="1" dirty="0" err="1"/>
              <a:t>with</a:t>
            </a:r>
            <a:endParaRPr lang="cs-CZ" i="1" dirty="0"/>
          </a:p>
          <a:p>
            <a:pPr marL="342900" indent="-342900">
              <a:buAutoNum type="arabicPeriod"/>
            </a:pPr>
            <a:r>
              <a:rPr lang="cs-CZ" dirty="0"/>
              <a:t>Do sloupce </a:t>
            </a:r>
            <a:r>
              <a:rPr lang="cs-CZ" i="1" dirty="0" err="1"/>
              <a:t>Value</a:t>
            </a:r>
            <a:r>
              <a:rPr lang="cs-CZ" dirty="0"/>
              <a:t> napíšeme WL0 (číslovka 0, ne písmeno)</a:t>
            </a:r>
          </a:p>
        </p:txBody>
      </p:sp>
      <p:pic>
        <p:nvPicPr>
          <p:cNvPr id="3" name="Zástupný symbol pro obsah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1" y="3402322"/>
            <a:ext cx="5760000" cy="2786866"/>
          </a:xfr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5755" y="2254463"/>
            <a:ext cx="2520000" cy="2041442"/>
          </a:xfrm>
          <a:prstGeom prst="rect">
            <a:avLst/>
          </a:prstGeom>
        </p:spPr>
      </p:pic>
      <p:sp>
        <p:nvSpPr>
          <p:cNvPr id="11" name="Ovál 10"/>
          <p:cNvSpPr/>
          <p:nvPr/>
        </p:nvSpPr>
        <p:spPr>
          <a:xfrm>
            <a:off x="1204642" y="4012807"/>
            <a:ext cx="1362157" cy="36510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Ovál 12"/>
          <p:cNvSpPr/>
          <p:nvPr/>
        </p:nvSpPr>
        <p:spPr>
          <a:xfrm>
            <a:off x="5362288" y="4795755"/>
            <a:ext cx="789214" cy="42005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6241254" y="2779003"/>
            <a:ext cx="2594501" cy="54032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4" name="Obrázek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7" name="Obrázek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8" name="Obrázek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0548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861" y="2397125"/>
            <a:ext cx="6471061" cy="4351338"/>
          </a:xfrm>
        </p:spPr>
      </p:pic>
      <p:sp>
        <p:nvSpPr>
          <p:cNvPr id="4" name="TextovéPole 3"/>
          <p:cNvSpPr txBox="1"/>
          <p:nvPr/>
        </p:nvSpPr>
        <p:spPr>
          <a:xfrm>
            <a:off x="180000" y="540000"/>
            <a:ext cx="86557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cs-CZ" dirty="0"/>
              <a:t>V panelu nastavení tvarů zapněte u litologie právě vytvořený filtr – bude zobrazena litologie pouze u původních vrtů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cs-CZ" dirty="0"/>
              <a:t>Pravý klik na </a:t>
            </a:r>
            <a:r>
              <a:rPr lang="cs-CZ" i="1" dirty="0" err="1"/>
              <a:t>Waylegoo</a:t>
            </a:r>
            <a:r>
              <a:rPr lang="cs-CZ" i="1" dirty="0"/>
              <a:t> GM</a:t>
            </a:r>
            <a:r>
              <a:rPr lang="cs-CZ" dirty="0"/>
              <a:t> v projektovém adresáři → </a:t>
            </a:r>
            <a:r>
              <a:rPr lang="cs-CZ" i="1" dirty="0"/>
              <a:t>Copy</a:t>
            </a:r>
            <a:r>
              <a:rPr lang="cs-CZ" dirty="0"/>
              <a:t> → pojmenujte kopii jako </a:t>
            </a:r>
            <a:r>
              <a:rPr lang="cs-CZ" i="1" dirty="0" err="1"/>
              <a:t>Wayleggo</a:t>
            </a:r>
            <a:r>
              <a:rPr lang="cs-CZ" i="1" dirty="0"/>
              <a:t> WL </a:t>
            </a:r>
            <a:r>
              <a:rPr lang="cs-CZ" i="1" dirty="0" err="1"/>
              <a:t>Campaign</a:t>
            </a:r>
            <a:r>
              <a:rPr lang="cs-CZ" i="1" dirty="0"/>
              <a:t> GM</a:t>
            </a:r>
            <a:endParaRPr lang="cs-CZ" dirty="0"/>
          </a:p>
        </p:txBody>
      </p:sp>
      <p:sp>
        <p:nvSpPr>
          <p:cNvPr id="14" name="Ovál 13"/>
          <p:cNvSpPr/>
          <p:nvPr/>
        </p:nvSpPr>
        <p:spPr>
          <a:xfrm>
            <a:off x="7355815" y="5886450"/>
            <a:ext cx="1788185" cy="862013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0" y="4132550"/>
            <a:ext cx="2880000" cy="1903489"/>
          </a:xfrm>
          <a:prstGeom prst="rect">
            <a:avLst/>
          </a:prstGeom>
        </p:spPr>
      </p:pic>
      <p:sp>
        <p:nvSpPr>
          <p:cNvPr id="7" name="Podnadpis 2"/>
          <p:cNvSpPr txBox="1">
            <a:spLocks/>
          </p:cNvSpPr>
          <p:nvPr/>
        </p:nvSpPr>
        <p:spPr>
          <a:xfrm>
            <a:off x="93390" y="44624"/>
            <a:ext cx="8957220" cy="7240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400" b="1" dirty="0">
                <a:solidFill>
                  <a:schemeClr val="tx1"/>
                </a:solidFill>
              </a:rPr>
              <a:t>Lekce: </a:t>
            </a:r>
            <a:r>
              <a:rPr lang="cs-CZ" sz="1400" b="1" dirty="0" err="1">
                <a:solidFill>
                  <a:schemeClr val="tx1"/>
                </a:solidFill>
              </a:rPr>
              <a:t>Dynamic</a:t>
            </a:r>
            <a:r>
              <a:rPr lang="cs-CZ" sz="1400" b="1" dirty="0">
                <a:solidFill>
                  <a:schemeClr val="tx1"/>
                </a:solidFill>
              </a:rPr>
              <a:t> </a:t>
            </a:r>
            <a:r>
              <a:rPr lang="cs-CZ" sz="1400" b="1" dirty="0" err="1">
                <a:solidFill>
                  <a:schemeClr val="tx1"/>
                </a:solidFill>
              </a:rPr>
              <a:t>Updating</a:t>
            </a:r>
            <a:r>
              <a:rPr lang="cs-CZ" sz="1400" b="1" dirty="0">
                <a:solidFill>
                  <a:schemeClr val="tx1"/>
                </a:solidFill>
              </a:rPr>
              <a:t>			               GI231 - </a:t>
            </a:r>
            <a:r>
              <a:rPr lang="en-GB" sz="1400" b="1" dirty="0">
                <a:solidFill>
                  <a:schemeClr val="tx1"/>
                </a:solidFill>
              </a:rPr>
              <a:t>3D </a:t>
            </a:r>
            <a:r>
              <a:rPr lang="en-GB" sz="1400" b="1" dirty="0" err="1">
                <a:solidFill>
                  <a:schemeClr val="tx1"/>
                </a:solidFill>
              </a:rPr>
              <a:t>modelování</a:t>
            </a:r>
            <a:r>
              <a:rPr lang="en-GB" sz="1400" b="1" dirty="0">
                <a:solidFill>
                  <a:schemeClr val="tx1"/>
                </a:solidFill>
              </a:rPr>
              <a:t> v </a:t>
            </a:r>
            <a:r>
              <a:rPr lang="en-GB" sz="1400" b="1" dirty="0" err="1">
                <a:solidFill>
                  <a:schemeClr val="tx1"/>
                </a:solidFill>
              </a:rPr>
              <a:t>programu</a:t>
            </a:r>
            <a:r>
              <a:rPr lang="en-GB" sz="1400" b="1" dirty="0">
                <a:solidFill>
                  <a:schemeClr val="tx1"/>
                </a:solidFill>
              </a:rPr>
              <a:t> </a:t>
            </a:r>
            <a:r>
              <a:rPr lang="cs-CZ" sz="1400" b="1" dirty="0">
                <a:solidFill>
                  <a:schemeClr val="tx1"/>
                </a:solidFill>
              </a:rPr>
              <a:t>Leapfrog</a:t>
            </a:r>
            <a:r>
              <a:rPr lang="en-GB" sz="1400" b="1" dirty="0">
                <a:solidFill>
                  <a:schemeClr val="tx1"/>
                </a:solidFill>
              </a:rPr>
              <a:t> Geo</a:t>
            </a:r>
            <a:endParaRPr lang="cs-CZ" sz="1400" b="1" dirty="0">
              <a:solidFill>
                <a:schemeClr val="tx1"/>
              </a:solidFill>
            </a:endParaRPr>
          </a:p>
        </p:txBody>
      </p:sp>
      <p:grpSp>
        <p:nvGrpSpPr>
          <p:cNvPr id="10" name="Skupina 9"/>
          <p:cNvGrpSpPr>
            <a:grpSpLocks noChangeAspect="1"/>
          </p:cNvGrpSpPr>
          <p:nvPr/>
        </p:nvGrpSpPr>
        <p:grpSpPr>
          <a:xfrm>
            <a:off x="93390" y="6237312"/>
            <a:ext cx="3591992" cy="540000"/>
            <a:chOff x="93390" y="6014247"/>
            <a:chExt cx="5273589" cy="792802"/>
          </a:xfrm>
        </p:grpSpPr>
        <p:pic>
          <p:nvPicPr>
            <p:cNvPr id="11" name="Obrázek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3320" y="6088109"/>
              <a:ext cx="1008112" cy="697924"/>
            </a:xfrm>
            <a:prstGeom prst="rect">
              <a:avLst/>
            </a:prstGeom>
          </p:spPr>
        </p:pic>
        <p:pic>
          <p:nvPicPr>
            <p:cNvPr id="13" name="Obrázek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88" b="11881"/>
            <a:stretch/>
          </p:blipFill>
          <p:spPr>
            <a:xfrm>
              <a:off x="1498821" y="6192779"/>
              <a:ext cx="2137075" cy="477184"/>
            </a:xfrm>
            <a:prstGeom prst="rect">
              <a:avLst/>
            </a:prstGeom>
          </p:spPr>
        </p:pic>
        <p:pic>
          <p:nvPicPr>
            <p:cNvPr id="15" name="Obrázek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390" y="6014247"/>
              <a:ext cx="1238250" cy="742950"/>
            </a:xfrm>
            <a:prstGeom prst="rect">
              <a:avLst/>
            </a:prstGeom>
          </p:spPr>
        </p:pic>
        <p:pic>
          <p:nvPicPr>
            <p:cNvPr id="16" name="Obrázek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008" y="6084078"/>
              <a:ext cx="722971" cy="722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14294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893</TotalTime>
  <Words>953</Words>
  <Application>Microsoft Office PowerPoint</Application>
  <PresentationFormat>Předvádění na obrazovce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Motiv Office</vt:lpstr>
      <vt:lpstr>GI231 3D modelování v programu Leapfrog Geo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Premda</dc:creator>
  <cp:lastModifiedBy>Vojtěch Wertich</cp:lastModifiedBy>
  <cp:revision>70</cp:revision>
  <dcterms:created xsi:type="dcterms:W3CDTF">2016-01-17T10:06:38Z</dcterms:created>
  <dcterms:modified xsi:type="dcterms:W3CDTF">2020-02-27T14:11:51Z</dcterms:modified>
</cp:coreProperties>
</file>