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8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60" y="5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79829" y="2488768"/>
            <a:ext cx="9832340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3" y="2490686"/>
            <a:ext cx="6257290" cy="3604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9140">
              <a:lnSpc>
                <a:spcPct val="100000"/>
              </a:lnSpc>
              <a:spcBef>
                <a:spcPts val="100"/>
              </a:spcBef>
            </a:pPr>
            <a:r>
              <a:rPr spc="-254" dirty="0"/>
              <a:t>English </a:t>
            </a:r>
            <a:r>
              <a:rPr spc="-315" dirty="0"/>
              <a:t>for </a:t>
            </a:r>
            <a:r>
              <a:rPr lang="cs-CZ" spc="-315" dirty="0" err="1"/>
              <a:t>Physicists</a:t>
            </a:r>
            <a:r>
              <a:rPr spc="-770" dirty="0"/>
              <a:t> </a:t>
            </a:r>
            <a:r>
              <a:rPr spc="-210" dirty="0"/>
              <a:t>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21273" y="4036821"/>
            <a:ext cx="951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Week</a:t>
            </a:r>
            <a:r>
              <a:rPr sz="2400" spc="-95" dirty="0">
                <a:latin typeface="Carlito"/>
                <a:cs typeface="Carlito"/>
              </a:rPr>
              <a:t> </a:t>
            </a:r>
            <a:r>
              <a:rPr lang="cs-CZ" sz="2400" spc="-95" dirty="0">
                <a:latin typeface="Carlito"/>
                <a:cs typeface="Carlito"/>
              </a:rPr>
              <a:t>8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859010" cy="13055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ts val="4790"/>
              </a:lnSpc>
              <a:spcBef>
                <a:spcPts val="670"/>
              </a:spcBef>
            </a:pPr>
            <a:r>
              <a:rPr sz="4400" spc="-325" dirty="0">
                <a:latin typeface="Trebuchet MS"/>
                <a:cs typeface="Trebuchet MS"/>
              </a:rPr>
              <a:t>2. </a:t>
            </a:r>
            <a:r>
              <a:rPr sz="4400" spc="-250" dirty="0">
                <a:latin typeface="Trebuchet MS"/>
                <a:cs typeface="Trebuchet MS"/>
              </a:rPr>
              <a:t>Watch </a:t>
            </a:r>
            <a:r>
              <a:rPr sz="4400" spc="-200" dirty="0">
                <a:latin typeface="Trebuchet MS"/>
                <a:cs typeface="Trebuchet MS"/>
              </a:rPr>
              <a:t>and </a:t>
            </a:r>
            <a:r>
              <a:rPr sz="4400" spc="-260" dirty="0">
                <a:latin typeface="Trebuchet MS"/>
                <a:cs typeface="Trebuchet MS"/>
              </a:rPr>
              <a:t>decide </a:t>
            </a:r>
            <a:r>
              <a:rPr sz="4400" spc="-235" dirty="0">
                <a:latin typeface="Trebuchet MS"/>
                <a:cs typeface="Trebuchet MS"/>
              </a:rPr>
              <a:t>whether the </a:t>
            </a:r>
            <a:r>
              <a:rPr sz="4400" spc="-254" dirty="0">
                <a:latin typeface="Trebuchet MS"/>
                <a:cs typeface="Trebuchet MS"/>
              </a:rPr>
              <a:t>speaker 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15" dirty="0">
                <a:latin typeface="Trebuchet MS"/>
                <a:cs typeface="Trebuchet MS"/>
              </a:rPr>
              <a:t> </a:t>
            </a:r>
            <a:r>
              <a:rPr sz="4400" spc="-330" dirty="0">
                <a:latin typeface="Trebuchet MS"/>
                <a:cs typeface="Trebuchet MS"/>
              </a:rPr>
              <a:t>(</a:t>
            </a:r>
            <a:r>
              <a:rPr sz="4400" b="1" spc="-330" dirty="0">
                <a:latin typeface="DejaVu Sans"/>
                <a:cs typeface="DejaVu Sans"/>
              </a:rPr>
              <a:t>✓</a:t>
            </a:r>
            <a:r>
              <a:rPr sz="4400" spc="-330" dirty="0">
                <a:latin typeface="Trebuchet MS"/>
                <a:cs typeface="Trebuchet MS"/>
              </a:rPr>
              <a:t>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145" dirty="0">
                <a:latin typeface="Trebuchet MS"/>
                <a:cs typeface="Trebuchet MS"/>
              </a:rPr>
              <a:t>or</a:t>
            </a:r>
            <a:r>
              <a:rPr sz="4400" spc="-405" dirty="0">
                <a:latin typeface="Trebuchet MS"/>
                <a:cs typeface="Trebuchet MS"/>
              </a:rPr>
              <a:t>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not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335" dirty="0">
                <a:latin typeface="Trebuchet MS"/>
                <a:cs typeface="Trebuchet MS"/>
              </a:rPr>
              <a:t>(x)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60" dirty="0">
                <a:latin typeface="Trebuchet MS"/>
                <a:cs typeface="Trebuchet MS"/>
              </a:rPr>
              <a:t>carry</a:t>
            </a:r>
            <a:r>
              <a:rPr sz="4400" spc="-420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out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45" dirty="0">
                <a:latin typeface="Trebuchet MS"/>
                <a:cs typeface="Trebuchet MS"/>
              </a:rPr>
              <a:t>each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250" dirty="0">
                <a:latin typeface="Trebuchet MS"/>
                <a:cs typeface="Trebuchet MS"/>
              </a:rPr>
              <a:t>stage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6870" y="1746250"/>
            <a:ext cx="4025900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575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2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10" dirty="0">
                <a:latin typeface="Carlito"/>
                <a:cs typeface="Carlito"/>
              </a:rPr>
              <a:t>welcomes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06980">
              <a:lnSpc>
                <a:spcPct val="100000"/>
              </a:lnSpc>
              <a:spcBef>
                <a:spcPts val="150"/>
              </a:spcBef>
              <a:tabLst>
                <a:tab pos="2798445" algn="l"/>
                <a:tab pos="3437254" algn="l"/>
              </a:tabLst>
            </a:pPr>
            <a:r>
              <a:rPr sz="2400" dirty="0">
                <a:latin typeface="Carlito"/>
                <a:cs typeface="Carlito"/>
              </a:rPr>
              <a:t>1	</a:t>
            </a:r>
            <a:r>
              <a:rPr sz="2400" spc="-195" dirty="0">
                <a:latin typeface="Noto Sans Symbols"/>
                <a:cs typeface="Noto Sans Symbols"/>
              </a:rPr>
              <a:t>✓	</a:t>
            </a:r>
            <a:r>
              <a:rPr sz="2400" dirty="0">
                <a:latin typeface="Carlito"/>
                <a:cs typeface="Carlito"/>
              </a:rPr>
              <a:t>2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95" dirty="0">
                <a:latin typeface="Noto Sans Symbols"/>
                <a:cs typeface="Noto Sans Symbols"/>
              </a:rPr>
              <a:t>✓</a:t>
            </a:r>
            <a:endParaRPr sz="2400">
              <a:latin typeface="Noto Sans Symbols"/>
              <a:cs typeface="Noto Sans Symbol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1468" y="2513203"/>
            <a:ext cx="3521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2920" algn="l"/>
              </a:tabLst>
            </a:pPr>
            <a:r>
              <a:rPr sz="2400" dirty="0">
                <a:latin typeface="Carlito"/>
                <a:cs typeface="Carlito"/>
              </a:rPr>
              <a:t>3x	</a:t>
            </a:r>
            <a:r>
              <a:rPr sz="2400" spc="-5" dirty="0">
                <a:latin typeface="Carlito"/>
                <a:cs typeface="Carlito"/>
              </a:rPr>
              <a:t>phrases………………………..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28289" y="2895727"/>
            <a:ext cx="4550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takes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think </a:t>
            </a:r>
            <a:r>
              <a:rPr sz="2400" spc="-25" dirty="0">
                <a:latin typeface="Carlito"/>
                <a:cs typeface="Carlito"/>
              </a:rPr>
              <a:t>before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answering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96870" y="3259709"/>
            <a:ext cx="2987040" cy="194373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545080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</a:pPr>
            <a:r>
              <a:rPr sz="2400" dirty="0">
                <a:latin typeface="Carlito"/>
                <a:cs typeface="Carlito"/>
              </a:rPr>
              <a:t>clarifies the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400" spc="-5" dirty="0">
                <a:latin typeface="Carlito"/>
                <a:cs typeface="Carlito"/>
              </a:rPr>
              <a:t>replies</a:t>
            </a:r>
            <a:r>
              <a:rPr sz="2400" spc="-10" dirty="0">
                <a:latin typeface="Carlito"/>
                <a:cs typeface="Carlito"/>
              </a:rPr>
              <a:t> positively</a:t>
            </a:r>
            <a:endParaRPr sz="2400">
              <a:latin typeface="Carlito"/>
              <a:cs typeface="Carlito"/>
            </a:endParaRPr>
          </a:p>
          <a:p>
            <a:pPr marL="2478405">
              <a:lnSpc>
                <a:spcPct val="100000"/>
              </a:lnSpc>
              <a:spcBef>
                <a:spcPts val="1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04228" y="3278251"/>
            <a:ext cx="4141470" cy="1924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3125" algn="l"/>
              </a:tabLst>
            </a:pPr>
            <a:r>
              <a:rPr sz="2400" dirty="0">
                <a:latin typeface="Carlito"/>
                <a:cs typeface="Carlito"/>
              </a:rPr>
              <a:t>2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r>
              <a:rPr sz="2400" b="1" spc="-385" dirty="0">
                <a:solidFill>
                  <a:srgbClr val="FF0000"/>
                </a:solidFill>
                <a:latin typeface="DejaVu Sans"/>
                <a:cs typeface="DejaVu Sans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844" algn="l"/>
                <a:tab pos="120713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50">
              <a:latin typeface="Carlito"/>
              <a:cs typeface="Carlito"/>
            </a:endParaRPr>
          </a:p>
          <a:p>
            <a:pPr marL="36830">
              <a:lnSpc>
                <a:spcPct val="100000"/>
              </a:lnSpc>
              <a:tabLst>
                <a:tab pos="895985" algn="l"/>
              </a:tabLst>
            </a:pPr>
            <a:r>
              <a:rPr sz="2400" dirty="0">
                <a:latin typeface="Carlito"/>
                <a:cs typeface="Carlito"/>
              </a:rPr>
              <a:t>2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……………………………………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86176" y="4045077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16939" y="1746250"/>
            <a:ext cx="1770380" cy="422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6535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708025" algn="l"/>
                <a:tab pos="1471295" algn="l"/>
              </a:tabLst>
            </a:pPr>
            <a:r>
              <a:rPr sz="2400" dirty="0">
                <a:latin typeface="Carlito"/>
                <a:cs typeface="Carlito"/>
              </a:rPr>
              <a:t>1x	</a:t>
            </a:r>
            <a:r>
              <a:rPr sz="2400" spc="-10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x	</a:t>
            </a:r>
            <a:r>
              <a:rPr sz="2400" spc="-10" dirty="0">
                <a:latin typeface="Carlito"/>
                <a:cs typeface="Carlito"/>
              </a:rPr>
              <a:t>3</a:t>
            </a:r>
            <a:r>
              <a:rPr sz="2400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50431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5160" algn="l"/>
                <a:tab pos="143573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b="1" spc="-215" dirty="0">
                <a:solidFill>
                  <a:srgbClr val="FF0000"/>
                </a:solidFill>
                <a:latin typeface="DejaVu Sans"/>
                <a:cs typeface="DejaVu Sans"/>
              </a:rPr>
              <a:t>✓	</a:t>
            </a: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77215" algn="l"/>
              </a:tabLst>
            </a:pPr>
            <a:r>
              <a:rPr sz="2400" dirty="0">
                <a:latin typeface="Carlito"/>
                <a:cs typeface="Carlito"/>
              </a:rPr>
              <a:t>1	2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96870" y="5194553"/>
            <a:ext cx="7755255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checks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questioner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satisfied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  <a:tabLst>
                <a:tab pos="3494404" algn="l"/>
                <a:tab pos="4400550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b="1" spc="-20" dirty="0">
                <a:solidFill>
                  <a:srgbClr val="FF0000"/>
                </a:solidFill>
                <a:latin typeface="DejaVu Sans"/>
                <a:cs typeface="DejaVu Sans"/>
              </a:rPr>
              <a:t>✓</a:t>
            </a:r>
            <a:r>
              <a:rPr sz="2400" spc="-20" dirty="0">
                <a:latin typeface="Carlito"/>
                <a:cs typeface="Carlito"/>
              </a:rPr>
              <a:t>…………………………………..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6329" y="5577027"/>
            <a:ext cx="1803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3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843135" cy="13004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0"/>
              </a:spcBef>
            </a:pPr>
            <a:r>
              <a:rPr sz="4400" spc="-310" dirty="0">
                <a:latin typeface="Trebuchet MS"/>
                <a:cs typeface="Trebuchet MS"/>
              </a:rPr>
              <a:t>3.</a:t>
            </a:r>
            <a:r>
              <a:rPr sz="4400" spc="-340" dirty="0">
                <a:latin typeface="Trebuchet MS"/>
                <a:cs typeface="Trebuchet MS"/>
              </a:rPr>
              <a:t> </a:t>
            </a:r>
            <a:r>
              <a:rPr sz="4400" spc="-315" dirty="0">
                <a:latin typeface="Trebuchet MS"/>
                <a:cs typeface="Trebuchet MS"/>
              </a:rPr>
              <a:t>Listen,</a:t>
            </a:r>
            <a:r>
              <a:rPr sz="4400" spc="-400" dirty="0">
                <a:latin typeface="Trebuchet MS"/>
                <a:cs typeface="Trebuchet MS"/>
              </a:rPr>
              <a:t> </a:t>
            </a:r>
            <a:r>
              <a:rPr sz="4400" spc="-275" dirty="0">
                <a:latin typeface="Trebuchet MS"/>
                <a:cs typeface="Trebuchet MS"/>
              </a:rPr>
              <a:t>write</a:t>
            </a:r>
            <a:r>
              <a:rPr sz="4400" spc="-415" dirty="0">
                <a:latin typeface="Trebuchet MS"/>
                <a:cs typeface="Trebuchet MS"/>
              </a:rPr>
              <a:t> </a:t>
            </a:r>
            <a:r>
              <a:rPr sz="4400" spc="-245" dirty="0">
                <a:latin typeface="Trebuchet MS"/>
                <a:cs typeface="Trebuchet MS"/>
              </a:rPr>
              <a:t>each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210" dirty="0">
                <a:latin typeface="Trebuchet MS"/>
                <a:cs typeface="Trebuchet MS"/>
              </a:rPr>
              <a:t>question</a:t>
            </a:r>
            <a:r>
              <a:rPr sz="4400" spc="-430" dirty="0">
                <a:latin typeface="Trebuchet MS"/>
                <a:cs typeface="Trebuchet MS"/>
              </a:rPr>
              <a:t> </a:t>
            </a:r>
            <a:r>
              <a:rPr sz="4400" spc="-295" dirty="0">
                <a:latin typeface="Trebuchet MS"/>
                <a:cs typeface="Trebuchet MS"/>
              </a:rPr>
              <a:t>a-f</a:t>
            </a:r>
            <a:r>
              <a:rPr sz="4400" spc="-390" dirty="0">
                <a:latin typeface="Trebuchet MS"/>
                <a:cs typeface="Trebuchet MS"/>
              </a:rPr>
              <a:t> </a:t>
            </a:r>
            <a:r>
              <a:rPr sz="4400" spc="-200" dirty="0">
                <a:latin typeface="Trebuchet MS"/>
                <a:cs typeface="Trebuchet MS"/>
              </a:rPr>
              <a:t>and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175" dirty="0">
                <a:latin typeface="Trebuchet MS"/>
                <a:cs typeface="Trebuchet MS"/>
              </a:rPr>
              <a:t>choose  </a:t>
            </a:r>
            <a:r>
              <a:rPr sz="4400" spc="-235" dirty="0">
                <a:latin typeface="Trebuchet MS"/>
                <a:cs typeface="Trebuchet MS"/>
              </a:rPr>
              <a:t>the </a:t>
            </a:r>
            <a:r>
              <a:rPr sz="4400" spc="-229" dirty="0">
                <a:latin typeface="Trebuchet MS"/>
                <a:cs typeface="Trebuchet MS"/>
              </a:rPr>
              <a:t>best</a:t>
            </a:r>
            <a:r>
              <a:rPr sz="4400" spc="-590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response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594745"/>
            <a:ext cx="3663315" cy="5090160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2200" spc="-5" dirty="0">
                <a:latin typeface="Carlito"/>
                <a:cs typeface="Carlito"/>
              </a:rPr>
              <a:t>a</a:t>
            </a:r>
            <a:endParaRPr sz="2200">
              <a:latin typeface="Carlito"/>
              <a:cs typeface="Carlito"/>
            </a:endParaRPr>
          </a:p>
          <a:p>
            <a:pPr marL="12700" marR="1414145">
              <a:lnSpc>
                <a:spcPct val="107700"/>
              </a:lnSpc>
            </a:pP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spc="-15" dirty="0">
                <a:latin typeface="Carlito"/>
                <a:cs typeface="Carlito"/>
              </a:rPr>
              <a:t>No, </a:t>
            </a:r>
            <a:r>
              <a:rPr sz="2200" spc="-5" dirty="0">
                <a:latin typeface="Carlito"/>
                <a:cs typeface="Carlito"/>
              </a:rPr>
              <a:t>of </a:t>
            </a:r>
            <a:r>
              <a:rPr sz="2200" spc="-20" dirty="0">
                <a:latin typeface="Carlito"/>
                <a:cs typeface="Carlito"/>
              </a:rPr>
              <a:t>course </a:t>
            </a:r>
            <a:r>
              <a:rPr sz="2200" spc="-10" dirty="0">
                <a:latin typeface="Carlito"/>
                <a:cs typeface="Carlito"/>
              </a:rPr>
              <a:t>not.  </a:t>
            </a:r>
            <a:r>
              <a:rPr sz="2200" spc="-5" dirty="0">
                <a:latin typeface="Carlito"/>
                <a:cs typeface="Carlito"/>
              </a:rPr>
              <a:t>2 Please</a:t>
            </a:r>
            <a:r>
              <a:rPr sz="2200" spc="-1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do.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19"/>
              </a:spcBef>
            </a:pP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15" dirty="0">
                <a:latin typeface="Carlito"/>
                <a:cs typeface="Carlito"/>
              </a:rPr>
              <a:t>No, </a:t>
            </a:r>
            <a:r>
              <a:rPr sz="2200" spc="-20" dirty="0">
                <a:latin typeface="Carlito"/>
                <a:cs typeface="Carlito"/>
              </a:rPr>
              <a:t>that’s 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3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problem.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b</a:t>
            </a:r>
            <a:endParaRPr sz="2200">
              <a:latin typeface="Carlito"/>
              <a:cs typeface="Carlito"/>
            </a:endParaRPr>
          </a:p>
          <a:p>
            <a:pPr marL="12700" marR="5080">
              <a:lnSpc>
                <a:spcPct val="107700"/>
              </a:lnSpc>
              <a:spcBef>
                <a:spcPts val="15"/>
              </a:spcBef>
            </a:pP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spc="-20" dirty="0">
                <a:latin typeface="Carlito"/>
                <a:cs typeface="Carlito"/>
              </a:rPr>
              <a:t>Well, actually, it’s </a:t>
            </a:r>
            <a:r>
              <a:rPr sz="2200" spc="-10" dirty="0">
                <a:latin typeface="Carlito"/>
                <a:cs typeface="Carlito"/>
              </a:rPr>
              <a:t>confidential.  </a:t>
            </a:r>
            <a:r>
              <a:rPr sz="2200" spc="-5" dirty="0">
                <a:latin typeface="Carlito"/>
                <a:cs typeface="Carlito"/>
              </a:rPr>
              <a:t>2 </a:t>
            </a:r>
            <a:r>
              <a:rPr sz="2200" spc="-45" dirty="0">
                <a:latin typeface="Carlito"/>
                <a:cs typeface="Carlito"/>
              </a:rPr>
              <a:t>Yes, </a:t>
            </a:r>
            <a:r>
              <a:rPr sz="2200" spc="-5" dirty="0">
                <a:latin typeface="Carlito"/>
                <a:cs typeface="Carlito"/>
              </a:rPr>
              <a:t>I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do.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25" dirty="0">
                <a:latin typeface="Carlito"/>
                <a:cs typeface="Carlito"/>
              </a:rPr>
              <a:t>Certainly.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c</a:t>
            </a:r>
            <a:endParaRPr sz="2200">
              <a:latin typeface="Carlito"/>
              <a:cs typeface="Carlito"/>
            </a:endParaRPr>
          </a:p>
          <a:p>
            <a:pPr marL="12700" marR="1527810">
              <a:lnSpc>
                <a:spcPts val="2860"/>
              </a:lnSpc>
              <a:spcBef>
                <a:spcPts val="114"/>
              </a:spcBef>
            </a:pP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spc="-65" dirty="0">
                <a:latin typeface="Carlito"/>
                <a:cs typeface="Carlito"/>
              </a:rPr>
              <a:t>You </a:t>
            </a:r>
            <a:r>
              <a:rPr sz="2200" spc="-10" dirty="0">
                <a:latin typeface="Carlito"/>
                <a:cs typeface="Carlito"/>
              </a:rPr>
              <a:t>could </a:t>
            </a:r>
            <a:r>
              <a:rPr sz="2200" spc="-15" dirty="0">
                <a:latin typeface="Carlito"/>
                <a:cs typeface="Carlito"/>
              </a:rPr>
              <a:t>say </a:t>
            </a:r>
            <a:r>
              <a:rPr sz="2200" spc="-5" dirty="0">
                <a:latin typeface="Carlito"/>
                <a:cs typeface="Carlito"/>
              </a:rPr>
              <a:t>so.  2 </a:t>
            </a:r>
            <a:r>
              <a:rPr sz="2200" spc="-20" dirty="0">
                <a:latin typeface="Carlito"/>
                <a:cs typeface="Carlito"/>
              </a:rPr>
              <a:t>That’s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right.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55" dirty="0">
                <a:latin typeface="Carlito"/>
                <a:cs typeface="Carlito"/>
              </a:rPr>
              <a:t>I’d </a:t>
            </a:r>
            <a:r>
              <a:rPr sz="2200" spc="-25" dirty="0">
                <a:latin typeface="Carlito"/>
                <a:cs typeface="Carlito"/>
              </a:rPr>
              <a:t>prefer </a:t>
            </a:r>
            <a:r>
              <a:rPr sz="2200" spc="-10" dirty="0">
                <a:latin typeface="Carlito"/>
                <a:cs typeface="Carlito"/>
              </a:rPr>
              <a:t>not</a:t>
            </a:r>
            <a:r>
              <a:rPr sz="2200" spc="7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to.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0329" y="1621612"/>
            <a:ext cx="1720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d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06604" y="5239258"/>
            <a:ext cx="1111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rlito"/>
                <a:cs typeface="Carlito"/>
              </a:rPr>
              <a:t>f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48072" y="1956968"/>
            <a:ext cx="4304030" cy="472821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546735" indent="-205104">
              <a:lnSpc>
                <a:spcPct val="100000"/>
              </a:lnSpc>
              <a:spcBef>
                <a:spcPts val="305"/>
              </a:spcBef>
              <a:buAutoNum type="arabicPlain"/>
              <a:tabLst>
                <a:tab pos="547370" algn="l"/>
              </a:tabLst>
            </a:pPr>
            <a:r>
              <a:rPr sz="2200" spc="-5" dirty="0">
                <a:latin typeface="Carlito"/>
                <a:cs typeface="Carlito"/>
              </a:rPr>
              <a:t>I </a:t>
            </a:r>
            <a:r>
              <a:rPr sz="2200" spc="-10" dirty="0">
                <a:latin typeface="Carlito"/>
                <a:cs typeface="Carlito"/>
              </a:rPr>
              <a:t>need </a:t>
            </a:r>
            <a:r>
              <a:rPr sz="2200" spc="-5" dirty="0">
                <a:latin typeface="Carlito"/>
                <a:cs typeface="Carlito"/>
              </a:rPr>
              <a:t>a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break.</a:t>
            </a:r>
            <a:endParaRPr sz="2200">
              <a:latin typeface="Carlito"/>
              <a:cs typeface="Carlito"/>
            </a:endParaRPr>
          </a:p>
          <a:p>
            <a:pPr marL="383540" marR="1449705" indent="-83820">
              <a:lnSpc>
                <a:spcPts val="2860"/>
              </a:lnSpc>
              <a:spcBef>
                <a:spcPts val="114"/>
              </a:spcBef>
              <a:buAutoNum type="arabicPlain"/>
              <a:tabLst>
                <a:tab pos="505459" algn="l"/>
              </a:tabLst>
            </a:pPr>
            <a:r>
              <a:rPr sz="2200" spc="-5" dirty="0">
                <a:latin typeface="Carlito"/>
                <a:cs typeface="Carlito"/>
              </a:rPr>
              <a:t>I don’t </a:t>
            </a:r>
            <a:r>
              <a:rPr sz="2200" spc="-10" dirty="0">
                <a:latin typeface="Carlito"/>
                <a:cs typeface="Carlito"/>
              </a:rPr>
              <a:t>need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break.  </a:t>
            </a: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20" dirty="0">
                <a:latin typeface="Carlito"/>
                <a:cs typeface="Carlito"/>
              </a:rPr>
              <a:t>That’s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good</a:t>
            </a:r>
            <a:r>
              <a:rPr sz="2200" spc="-5" dirty="0">
                <a:latin typeface="Carlito"/>
                <a:cs typeface="Carlito"/>
              </a:rPr>
              <a:t> idea.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Carlito"/>
              <a:cs typeface="Carlito"/>
            </a:endParaRPr>
          </a:p>
          <a:p>
            <a:pPr marL="36830">
              <a:lnSpc>
                <a:spcPct val="100000"/>
              </a:lnSpc>
            </a:pPr>
            <a:r>
              <a:rPr sz="2200" spc="-5" dirty="0">
                <a:latin typeface="Carlito"/>
                <a:cs typeface="Carlito"/>
              </a:rPr>
              <a:t>e</a:t>
            </a:r>
            <a:endParaRPr sz="2200">
              <a:latin typeface="Carlito"/>
              <a:cs typeface="Carlito"/>
            </a:endParaRPr>
          </a:p>
          <a:p>
            <a:pPr marL="12700" marR="2273935" indent="31115">
              <a:lnSpc>
                <a:spcPct val="107700"/>
              </a:lnSpc>
              <a:spcBef>
                <a:spcPts val="10"/>
              </a:spcBef>
            </a:pPr>
            <a:r>
              <a:rPr sz="2200" spc="-5" dirty="0">
                <a:latin typeface="Carlito"/>
                <a:cs typeface="Carlito"/>
              </a:rPr>
              <a:t>1 </a:t>
            </a:r>
            <a:r>
              <a:rPr sz="2200" spc="-15" dirty="0">
                <a:latin typeface="Carlito"/>
                <a:cs typeface="Carlito"/>
              </a:rPr>
              <a:t>No, </a:t>
            </a:r>
            <a:r>
              <a:rPr sz="2200" spc="-10" dirty="0">
                <a:latin typeface="Carlito"/>
                <a:cs typeface="Carlito"/>
              </a:rPr>
              <a:t>they </a:t>
            </a:r>
            <a:r>
              <a:rPr sz="2200" spc="-5" dirty="0">
                <a:latin typeface="Carlito"/>
                <a:cs typeface="Carlito"/>
              </a:rPr>
              <a:t>aren’t.  2 </a:t>
            </a:r>
            <a:r>
              <a:rPr sz="2200" spc="-45" dirty="0">
                <a:latin typeface="Carlito"/>
                <a:cs typeface="Carlito"/>
              </a:rPr>
              <a:t>You’re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wrong.</a:t>
            </a:r>
            <a:endParaRPr sz="2200">
              <a:latin typeface="Carlito"/>
              <a:cs typeface="Carlito"/>
            </a:endParaRPr>
          </a:p>
          <a:p>
            <a:pPr marL="75565">
              <a:lnSpc>
                <a:spcPct val="100000"/>
              </a:lnSpc>
              <a:spcBef>
                <a:spcPts val="204"/>
              </a:spcBef>
            </a:pP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25" dirty="0">
                <a:latin typeface="Carlito"/>
                <a:cs typeface="Carlito"/>
              </a:rPr>
              <a:t>Actually, </a:t>
            </a:r>
            <a:r>
              <a:rPr sz="2200" spc="-5" dirty="0">
                <a:latin typeface="Carlito"/>
                <a:cs typeface="Carlito"/>
              </a:rPr>
              <a:t>some </a:t>
            </a:r>
            <a:r>
              <a:rPr sz="2200" spc="-10" dirty="0">
                <a:latin typeface="Carlito"/>
                <a:cs typeface="Carlito"/>
              </a:rPr>
              <a:t>are </a:t>
            </a:r>
            <a:r>
              <a:rPr sz="2200" spc="-15" dirty="0">
                <a:latin typeface="Carlito"/>
                <a:cs typeface="Carlito"/>
              </a:rPr>
              <a:t>at</a:t>
            </a:r>
            <a:r>
              <a:rPr sz="2200" spc="60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headquarters.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00">
              <a:latin typeface="Carlito"/>
              <a:cs typeface="Carlito"/>
            </a:endParaRPr>
          </a:p>
          <a:p>
            <a:pPr marL="368935" indent="-205104">
              <a:lnSpc>
                <a:spcPct val="100000"/>
              </a:lnSpc>
              <a:spcBef>
                <a:spcPts val="5"/>
              </a:spcBef>
              <a:buAutoNum type="arabicPlain"/>
              <a:tabLst>
                <a:tab pos="369570" algn="l"/>
              </a:tabLst>
            </a:pPr>
            <a:r>
              <a:rPr sz="2200" spc="-15" dirty="0">
                <a:latin typeface="Carlito"/>
                <a:cs typeface="Carlito"/>
              </a:rPr>
              <a:t>Any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moment.</a:t>
            </a:r>
            <a:endParaRPr sz="2200">
              <a:latin typeface="Carlito"/>
              <a:cs typeface="Carlito"/>
            </a:endParaRPr>
          </a:p>
          <a:p>
            <a:pPr marL="224154" marR="1000125" indent="-57150">
              <a:lnSpc>
                <a:spcPct val="107700"/>
              </a:lnSpc>
              <a:spcBef>
                <a:spcPts val="15"/>
              </a:spcBef>
              <a:buAutoNum type="arabicPlain"/>
              <a:tabLst>
                <a:tab pos="372745" algn="l"/>
              </a:tabLst>
            </a:pPr>
            <a:r>
              <a:rPr sz="2200" spc="-20" dirty="0">
                <a:latin typeface="Carlito"/>
                <a:cs typeface="Carlito"/>
              </a:rPr>
              <a:t>That’s </a:t>
            </a:r>
            <a:r>
              <a:rPr sz="2200" spc="-5" dirty="0">
                <a:latin typeface="Carlito"/>
                <a:cs typeface="Carlito"/>
              </a:rPr>
              <a:t>a </a:t>
            </a:r>
            <a:r>
              <a:rPr sz="2200" spc="-10" dirty="0">
                <a:latin typeface="Carlito"/>
                <a:cs typeface="Carlito"/>
              </a:rPr>
              <a:t>difficult question.  </a:t>
            </a:r>
            <a:r>
              <a:rPr sz="2200" spc="-5" dirty="0">
                <a:latin typeface="Carlito"/>
                <a:cs typeface="Carlito"/>
              </a:rPr>
              <a:t>3 </a:t>
            </a:r>
            <a:r>
              <a:rPr sz="2200" spc="-20" dirty="0">
                <a:latin typeface="Carlito"/>
                <a:cs typeface="Carlito"/>
              </a:rPr>
              <a:t>That’s</a:t>
            </a:r>
            <a:r>
              <a:rPr sz="2200" spc="1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interesting.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1707159"/>
            <a:ext cx="7878445" cy="31335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rlito"/>
                <a:cs typeface="Carlito"/>
              </a:rPr>
              <a:t>Don´t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0" dirty="0">
                <a:latin typeface="Carlito"/>
                <a:cs typeface="Carlito"/>
              </a:rPr>
              <a:t>think </a:t>
            </a:r>
            <a:r>
              <a:rPr sz="2800" spc="-15" dirty="0">
                <a:latin typeface="Carlito"/>
                <a:cs typeface="Carlito"/>
              </a:rPr>
              <a:t>we </a:t>
            </a:r>
            <a:r>
              <a:rPr sz="2800" spc="-10" dirty="0">
                <a:latin typeface="Carlito"/>
                <a:cs typeface="Carlito"/>
              </a:rPr>
              <a:t>need </a:t>
            </a:r>
            <a:r>
              <a:rPr sz="2800" spc="-20" dirty="0">
                <a:latin typeface="Carlito"/>
                <a:cs typeface="Carlito"/>
              </a:rPr>
              <a:t>to </a:t>
            </a:r>
            <a:r>
              <a:rPr sz="2800" spc="-35" dirty="0">
                <a:latin typeface="Carlito"/>
                <a:cs typeface="Carlito"/>
              </a:rPr>
              <a:t>take 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spc="16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break?</a:t>
            </a:r>
            <a:r>
              <a:rPr lang="cs-CZ" sz="2800" spc="-15" dirty="0">
                <a:latin typeface="Carlito"/>
                <a:cs typeface="Carlito"/>
              </a:rPr>
              <a:t>         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mind </a:t>
            </a:r>
            <a:r>
              <a:rPr sz="2800" spc="-10" dirty="0">
                <a:latin typeface="Carlito"/>
                <a:cs typeface="Carlito"/>
              </a:rPr>
              <a:t>telling </a:t>
            </a:r>
            <a:r>
              <a:rPr sz="2800" spc="-5" dirty="0">
                <a:latin typeface="Carlito"/>
                <a:cs typeface="Carlito"/>
              </a:rPr>
              <a:t>me </a:t>
            </a:r>
            <a:r>
              <a:rPr sz="2800" spc="-15" dirty="0">
                <a:latin typeface="Carlito"/>
                <a:cs typeface="Carlito"/>
              </a:rPr>
              <a:t>where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5" dirty="0">
                <a:latin typeface="Carlito"/>
                <a:cs typeface="Carlito"/>
              </a:rPr>
              <a:t>got </a:t>
            </a:r>
            <a:r>
              <a:rPr sz="2800" spc="-5" dirty="0">
                <a:latin typeface="Carlito"/>
                <a:cs typeface="Carlito"/>
              </a:rPr>
              <a:t>those</a:t>
            </a:r>
            <a:r>
              <a:rPr sz="2800" spc="19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figures?</a:t>
            </a:r>
            <a:r>
              <a:rPr lang="cs-CZ" sz="2800" spc="-15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All the job losses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5" dirty="0">
                <a:latin typeface="Carlito"/>
                <a:cs typeface="Carlito"/>
              </a:rPr>
              <a:t>in the </a:t>
            </a:r>
            <a:r>
              <a:rPr sz="2800" spc="-10" dirty="0">
                <a:latin typeface="Carlito"/>
                <a:cs typeface="Carlito"/>
              </a:rPr>
              <a:t>plant, aren´t</a:t>
            </a:r>
            <a:r>
              <a:rPr sz="2800" spc="7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they?</a:t>
            </a:r>
            <a:r>
              <a:rPr lang="cs-CZ" sz="2800" spc="-5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I ask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a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question?</a:t>
            </a:r>
            <a:r>
              <a:rPr lang="cs-CZ" sz="2800" spc="-10" dirty="0">
                <a:latin typeface="Carlito"/>
                <a:cs typeface="Carlito"/>
              </a:rPr>
              <a:t>     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rlito"/>
                <a:cs typeface="Carlito"/>
              </a:rPr>
              <a:t>Could </a:t>
            </a:r>
            <a:r>
              <a:rPr sz="2800" spc="-5" dirty="0">
                <a:latin typeface="Carlito"/>
                <a:cs typeface="Carlito"/>
              </a:rPr>
              <a:t>I ask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when </a:t>
            </a:r>
            <a:r>
              <a:rPr sz="2800" spc="-20" dirty="0">
                <a:latin typeface="Carlito"/>
                <a:cs typeface="Carlito"/>
              </a:rPr>
              <a:t>you´re </a:t>
            </a:r>
            <a:r>
              <a:rPr sz="2800" spc="-10" dirty="0">
                <a:latin typeface="Carlito"/>
                <a:cs typeface="Carlito"/>
              </a:rPr>
              <a:t>going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leave?</a:t>
            </a:r>
            <a:r>
              <a:rPr lang="cs-CZ" sz="2800" spc="-15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suppose </a:t>
            </a:r>
            <a:r>
              <a:rPr sz="2800" spc="-20" dirty="0">
                <a:latin typeface="Carlito"/>
                <a:cs typeface="Carlito"/>
              </a:rPr>
              <a:t>you´re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5" dirty="0">
                <a:latin typeface="Carlito"/>
                <a:cs typeface="Carlito"/>
              </a:rPr>
              <a:t>town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week.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that</a:t>
            </a:r>
            <a:r>
              <a:rPr sz="2800" spc="17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right?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0A976-CCB2-4FFC-A368-D9F65044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03" y="217423"/>
            <a:ext cx="11046460" cy="369332"/>
          </a:xfrm>
        </p:spPr>
        <p:txBody>
          <a:bodyPr/>
          <a:lstStyle/>
          <a:p>
            <a:r>
              <a:rPr lang="cs-CZ" dirty="0"/>
              <a:t>KEY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FE6D03-4403-44C0-9747-0628C3F79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8023" y="2490686"/>
            <a:ext cx="6257290" cy="4308872"/>
          </a:xfrm>
        </p:spPr>
        <p:txBody>
          <a:bodyPr/>
          <a:lstStyle/>
          <a:p>
            <a:r>
              <a:rPr lang="cs-CZ" dirty="0"/>
              <a:t>  d (3)</a:t>
            </a:r>
          </a:p>
          <a:p>
            <a:r>
              <a:rPr lang="cs-CZ" dirty="0"/>
              <a:t>   b (1)</a:t>
            </a:r>
          </a:p>
          <a:p>
            <a:r>
              <a:rPr lang="cs-CZ" dirty="0"/>
              <a:t>   e (3)</a:t>
            </a:r>
          </a:p>
          <a:p>
            <a:r>
              <a:rPr lang="cs-CZ" dirty="0"/>
              <a:t>   a (2)</a:t>
            </a:r>
          </a:p>
          <a:p>
            <a:r>
              <a:rPr lang="cs-CZ" dirty="0"/>
              <a:t>   f (1)</a:t>
            </a:r>
          </a:p>
          <a:p>
            <a:r>
              <a:rPr lang="cs-CZ" dirty="0"/>
              <a:t>   c (2)</a:t>
            </a:r>
          </a:p>
          <a:p>
            <a:r>
              <a:rPr lang="cs-CZ" dirty="0"/>
              <a:t>  </a:t>
            </a:r>
          </a:p>
          <a:p>
            <a:r>
              <a:rPr lang="cs-CZ" dirty="0"/>
              <a:t>  </a:t>
            </a:r>
          </a:p>
          <a:p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50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777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4. </a:t>
            </a:r>
            <a:r>
              <a:rPr sz="4400" spc="-229" dirty="0">
                <a:latin typeface="Trebuchet MS"/>
                <a:cs typeface="Trebuchet MS"/>
              </a:rPr>
              <a:t>Handling</a:t>
            </a:r>
            <a:r>
              <a:rPr sz="4400" spc="-515" dirty="0">
                <a:latin typeface="Trebuchet MS"/>
                <a:cs typeface="Trebuchet MS"/>
              </a:rPr>
              <a:t> </a:t>
            </a:r>
            <a:r>
              <a:rPr sz="4400" spc="-195" dirty="0">
                <a:latin typeface="Trebuchet MS"/>
                <a:cs typeface="Trebuchet MS"/>
              </a:rPr>
              <a:t>questions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3" y="1467129"/>
            <a:ext cx="5839460" cy="1050288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25" dirty="0">
                <a:latin typeface="Carlito"/>
                <a:cs typeface="Carlito"/>
              </a:rPr>
              <a:t>I’m </a:t>
            </a:r>
            <a:r>
              <a:rPr sz="2800" spc="-15" dirty="0">
                <a:latin typeface="Carlito"/>
                <a:cs typeface="Carlito"/>
              </a:rPr>
              <a:t>afraid </a:t>
            </a: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don’t see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6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connection.</a:t>
            </a:r>
            <a:r>
              <a:rPr lang="cs-CZ" sz="2800" spc="-1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40" dirty="0">
                <a:latin typeface="Carlito"/>
                <a:cs typeface="Carlito"/>
              </a:rPr>
              <a:t>Sorry, </a:t>
            </a: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don’t </a:t>
            </a:r>
            <a:r>
              <a:rPr sz="2800" spc="-20" dirty="0">
                <a:latin typeface="Carlito"/>
                <a:cs typeface="Carlito"/>
              </a:rPr>
              <a:t>follow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you.</a:t>
            </a:r>
            <a:r>
              <a:rPr lang="cs-CZ" sz="2800" spc="-20" dirty="0">
                <a:latin typeface="Carlito"/>
                <a:cs typeface="Carlito"/>
              </a:rPr>
              <a:t> 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5018023" y="2490686"/>
            <a:ext cx="6257290" cy="365292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364490" indent="-352425">
              <a:lnSpc>
                <a:spcPct val="100000"/>
              </a:lnSpc>
              <a:spcBef>
                <a:spcPts val="765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think I </a:t>
            </a:r>
            <a:r>
              <a:rPr spc="-15" dirty="0"/>
              <a:t>answered </a:t>
            </a:r>
            <a:r>
              <a:rPr spc="-10" dirty="0"/>
              <a:t>that</a:t>
            </a:r>
            <a:r>
              <a:rPr spc="35" dirty="0"/>
              <a:t> </a:t>
            </a:r>
            <a:r>
              <a:rPr spc="-40" dirty="0"/>
              <a:t>earlier.</a:t>
            </a:r>
            <a:r>
              <a:rPr lang="cs-CZ" spc="-40" dirty="0"/>
              <a:t> </a:t>
            </a:r>
            <a:endParaRPr spc="-4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Good</a:t>
            </a:r>
            <a:r>
              <a:rPr spc="5" dirty="0"/>
              <a:t> </a:t>
            </a:r>
            <a:r>
              <a:rPr spc="-10" dirty="0"/>
              <a:t>point.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15" dirty="0"/>
              <a:t>Interesting. </a:t>
            </a:r>
            <a:r>
              <a:rPr spc="-10" dirty="0"/>
              <a:t>What </a:t>
            </a:r>
            <a:r>
              <a:rPr spc="-5" dirty="0"/>
              <a:t>do </a:t>
            </a:r>
            <a:r>
              <a:rPr spc="-20" dirty="0"/>
              <a:t>you</a:t>
            </a:r>
            <a:r>
              <a:rPr spc="65" dirty="0"/>
              <a:t> </a:t>
            </a:r>
            <a:r>
              <a:rPr spc="-10" dirty="0"/>
              <a:t>think?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30" dirty="0"/>
              <a:t>Well, </a:t>
            </a:r>
            <a:r>
              <a:rPr spc="-5" dirty="0"/>
              <a:t>as I </a:t>
            </a:r>
            <a:r>
              <a:rPr spc="-10" dirty="0"/>
              <a:t>said/mentioned</a:t>
            </a:r>
            <a:r>
              <a:rPr spc="70" dirty="0"/>
              <a:t> </a:t>
            </a:r>
            <a:r>
              <a:rPr spc="-5" dirty="0"/>
              <a:t>earlier…</a:t>
            </a:r>
            <a:r>
              <a:rPr lang="cs-CZ" spc="-5" dirty="0"/>
              <a:t> </a:t>
            </a:r>
            <a:endParaRPr spc="-5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25" dirty="0"/>
              <a:t>I’m </a:t>
            </a:r>
            <a:r>
              <a:rPr spc="-15" dirty="0"/>
              <a:t>afraid </a:t>
            </a:r>
            <a:r>
              <a:rPr spc="-5" dirty="0"/>
              <a:t>I </a:t>
            </a:r>
            <a:r>
              <a:rPr spc="-10" dirty="0"/>
              <a:t>don’t </a:t>
            </a:r>
            <a:r>
              <a:rPr spc="-25" dirty="0"/>
              <a:t>have </a:t>
            </a:r>
            <a:r>
              <a:rPr spc="-10" dirty="0"/>
              <a:t>that</a:t>
            </a:r>
            <a:r>
              <a:rPr spc="75" dirty="0"/>
              <a:t> </a:t>
            </a:r>
            <a:r>
              <a:rPr spc="-15" dirty="0"/>
              <a:t>information</a:t>
            </a:r>
            <a:r>
              <a:rPr lang="cs-CZ" spc="-15" dirty="0"/>
              <a:t> </a:t>
            </a:r>
            <a:endParaRPr spc="-15" dirty="0"/>
          </a:p>
          <a:p>
            <a:pPr marL="364490" indent="-352425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365125" algn="l"/>
              </a:tabLst>
            </a:pPr>
            <a:r>
              <a:rPr spc="-20" dirty="0"/>
              <a:t>That’s </a:t>
            </a:r>
            <a:r>
              <a:rPr spc="-5" dirty="0"/>
              <a:t>a </a:t>
            </a:r>
            <a:r>
              <a:rPr spc="-10" dirty="0"/>
              <a:t>very good</a:t>
            </a:r>
            <a:r>
              <a:rPr spc="35" dirty="0"/>
              <a:t> </a:t>
            </a:r>
            <a:r>
              <a:rPr spc="-10" dirty="0"/>
              <a:t>question.</a:t>
            </a:r>
            <a:r>
              <a:rPr lang="cs-CZ" spc="-10" dirty="0"/>
              <a:t> </a:t>
            </a:r>
            <a:endParaRPr spc="-10" dirty="0"/>
          </a:p>
          <a:p>
            <a:pPr marL="364490" indent="-352425">
              <a:lnSpc>
                <a:spcPct val="100000"/>
              </a:lnSpc>
              <a:spcBef>
                <a:spcPts val="660"/>
              </a:spcBef>
              <a:buAutoNum type="arabicPeriod" startAt="3"/>
              <a:tabLst>
                <a:tab pos="365125" algn="l"/>
              </a:tabLst>
            </a:pPr>
            <a:r>
              <a:rPr spc="-5" dirty="0"/>
              <a:t>I </a:t>
            </a:r>
            <a:r>
              <a:rPr spc="-10" dirty="0"/>
              <a:t>don’t know that </a:t>
            </a:r>
            <a:r>
              <a:rPr spc="-15" dirty="0"/>
              <a:t>off </a:t>
            </a:r>
            <a:r>
              <a:rPr spc="-5" dirty="0"/>
              <a:t>the </a:t>
            </a:r>
            <a:r>
              <a:rPr spc="-15" dirty="0"/>
              <a:t>top </a:t>
            </a:r>
            <a:r>
              <a:rPr spc="-5" dirty="0"/>
              <a:t>of </a:t>
            </a:r>
            <a:r>
              <a:rPr spc="-35" dirty="0"/>
              <a:t>my</a:t>
            </a:r>
            <a:r>
              <a:rPr spc="100" dirty="0"/>
              <a:t> </a:t>
            </a:r>
            <a:r>
              <a:rPr spc="-10" dirty="0"/>
              <a:t>head.</a:t>
            </a:r>
            <a:r>
              <a:rPr lang="cs-CZ" spc="-10" dirty="0"/>
              <a:t> 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873047" y="2495803"/>
            <a:ext cx="372714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Good </a:t>
            </a:r>
            <a:r>
              <a:rPr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  4, 8</a:t>
            </a:r>
            <a:r>
              <a:rPr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  Difficult questions </a:t>
            </a:r>
            <a:r>
              <a:rPr lang="cs-CZ"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7,9</a:t>
            </a:r>
            <a:r>
              <a:rPr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Unnecessary questions</a:t>
            </a:r>
            <a:r>
              <a:rPr lang="cs-CZ"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 3, 6</a:t>
            </a:r>
            <a:r>
              <a:rPr sz="2400" b="1" spc="-5" dirty="0">
                <a:solidFill>
                  <a:srgbClr val="333333"/>
                </a:solidFill>
                <a:latin typeface="Times New Roman"/>
                <a:cs typeface="Times New Roman"/>
              </a:rPr>
              <a:t>  Irrelevant</a:t>
            </a:r>
            <a:r>
              <a:rPr sz="2400" b="1" spc="-40" dirty="0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questions</a:t>
            </a:r>
            <a:r>
              <a:rPr lang="cs-CZ" sz="2400" b="1" dirty="0">
                <a:solidFill>
                  <a:srgbClr val="333333"/>
                </a:solidFill>
                <a:latin typeface="Times New Roman"/>
                <a:cs typeface="Times New Roman"/>
              </a:rPr>
              <a:t> 2, 1, 5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2571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5. </a:t>
            </a:r>
            <a:r>
              <a:rPr sz="4400" spc="-180" dirty="0">
                <a:latin typeface="Trebuchet MS"/>
                <a:cs typeface="Trebuchet MS"/>
              </a:rPr>
              <a:t>What </a:t>
            </a:r>
            <a:r>
              <a:rPr sz="4400" spc="-215" dirty="0">
                <a:latin typeface="Trebuchet MS"/>
                <a:cs typeface="Trebuchet MS"/>
              </a:rPr>
              <a:t>would </a:t>
            </a:r>
            <a:r>
              <a:rPr sz="4400" spc="-180" dirty="0">
                <a:latin typeface="Trebuchet MS"/>
                <a:cs typeface="Trebuchet MS"/>
              </a:rPr>
              <a:t>you</a:t>
            </a:r>
            <a:r>
              <a:rPr sz="4400" spc="-975" dirty="0">
                <a:latin typeface="Trebuchet MS"/>
                <a:cs typeface="Trebuchet MS"/>
              </a:rPr>
              <a:t> </a:t>
            </a:r>
            <a:r>
              <a:rPr sz="4400" spc="-75" dirty="0">
                <a:latin typeface="Trebuchet MS"/>
                <a:cs typeface="Trebuchet MS"/>
              </a:rPr>
              <a:t>say?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9866630" cy="403288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27685" marR="203200" indent="-515620">
              <a:lnSpc>
                <a:spcPts val="2690"/>
              </a:lnSpc>
              <a:spcBef>
                <a:spcPts val="7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Carlito"/>
                <a:cs typeface="Carlito"/>
              </a:rPr>
              <a:t>Instead </a:t>
            </a:r>
            <a:r>
              <a:rPr sz="2800" spc="-5" dirty="0">
                <a:latin typeface="Carlito"/>
                <a:cs typeface="Carlito"/>
              </a:rPr>
              <a:t>of asking a </a:t>
            </a:r>
            <a:r>
              <a:rPr sz="2800" spc="-10" dirty="0">
                <a:latin typeface="Carlito"/>
                <a:cs typeface="Carlito"/>
              </a:rPr>
              <a:t>question,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person </a:t>
            </a:r>
            <a:r>
              <a:rPr sz="2800" spc="-40" dirty="0">
                <a:latin typeface="Carlito"/>
                <a:cs typeface="Carlito"/>
              </a:rPr>
              <a:t>strongly, </a:t>
            </a:r>
            <a:r>
              <a:rPr sz="2800" spc="-20" dirty="0">
                <a:latin typeface="Carlito"/>
                <a:cs typeface="Carlito"/>
              </a:rPr>
              <a:t>rather </a:t>
            </a:r>
            <a:r>
              <a:rPr sz="2800" spc="-30" dirty="0">
                <a:latin typeface="Carlito"/>
                <a:cs typeface="Carlito"/>
              </a:rPr>
              <a:t>angrily,  </a:t>
            </a:r>
            <a:r>
              <a:rPr sz="2800" spc="-10" dirty="0">
                <a:latin typeface="Carlito"/>
                <a:cs typeface="Carlito"/>
              </a:rPr>
              <a:t>disagrees </a:t>
            </a:r>
            <a:r>
              <a:rPr sz="2800" spc="-5" dirty="0">
                <a:latin typeface="Carlito"/>
                <a:cs typeface="Carlito"/>
              </a:rPr>
              <a:t>with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you.</a:t>
            </a:r>
            <a:endParaRPr sz="2800">
              <a:latin typeface="Carlito"/>
              <a:cs typeface="Carlito"/>
            </a:endParaRPr>
          </a:p>
          <a:p>
            <a:pPr marL="527685" marR="33655" indent="-515620">
              <a:lnSpc>
                <a:spcPts val="2690"/>
              </a:lnSpc>
              <a:spcBef>
                <a:spcPts val="10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Carlito"/>
                <a:cs typeface="Carlito"/>
              </a:rPr>
              <a:t>Instead </a:t>
            </a:r>
            <a:r>
              <a:rPr sz="2800" spc="-5" dirty="0">
                <a:latin typeface="Carlito"/>
                <a:cs typeface="Carlito"/>
              </a:rPr>
              <a:t>of asking a </a:t>
            </a:r>
            <a:r>
              <a:rPr sz="2800" spc="-10" dirty="0">
                <a:latin typeface="Carlito"/>
                <a:cs typeface="Carlito"/>
              </a:rPr>
              <a:t>question,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person </a:t>
            </a:r>
            <a:r>
              <a:rPr sz="2800" spc="-25" dirty="0">
                <a:latin typeface="Carlito"/>
                <a:cs typeface="Carlito"/>
              </a:rPr>
              <a:t>states </a:t>
            </a:r>
            <a:r>
              <a:rPr sz="2800" spc="-10" dirty="0">
                <a:latin typeface="Carlito"/>
                <a:cs typeface="Carlito"/>
              </a:rPr>
              <a:t>his/her viewpoint  that agrees </a:t>
            </a:r>
            <a:r>
              <a:rPr sz="2800" spc="-5" dirty="0">
                <a:latin typeface="Carlito"/>
                <a:cs typeface="Carlito"/>
              </a:rPr>
              <a:t>with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yours.</a:t>
            </a:r>
            <a:endParaRPr sz="2800">
              <a:latin typeface="Carlito"/>
              <a:cs typeface="Carlito"/>
            </a:endParaRPr>
          </a:p>
          <a:p>
            <a:pPr marL="527685" marR="58419" indent="-515620">
              <a:lnSpc>
                <a:spcPts val="2690"/>
              </a:lnSpc>
              <a:spcBef>
                <a:spcPts val="10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person </a:t>
            </a:r>
            <a:r>
              <a:rPr sz="2800" spc="-25" dirty="0">
                <a:latin typeface="Carlito"/>
                <a:cs typeface="Carlito"/>
              </a:rPr>
              <a:t>says </a:t>
            </a:r>
            <a:r>
              <a:rPr sz="2800" spc="-10" dirty="0">
                <a:latin typeface="Carlito"/>
                <a:cs typeface="Carlito"/>
              </a:rPr>
              <a:t>that </a:t>
            </a:r>
            <a:r>
              <a:rPr sz="2800" spc="-5" dirty="0">
                <a:latin typeface="Carlito"/>
                <a:cs typeface="Carlito"/>
              </a:rPr>
              <a:t>some of </a:t>
            </a:r>
            <a:r>
              <a:rPr sz="2800" spc="-15" dirty="0">
                <a:latin typeface="Carlito"/>
                <a:cs typeface="Carlito"/>
              </a:rPr>
              <a:t>your information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inaccurate, </a:t>
            </a:r>
            <a:r>
              <a:rPr sz="2800" spc="-10" dirty="0">
                <a:latin typeface="Carlito"/>
                <a:cs typeface="Carlito"/>
              </a:rPr>
              <a:t>but  </a:t>
            </a:r>
            <a:r>
              <a:rPr sz="2800" spc="-20" dirty="0">
                <a:latin typeface="Carlito"/>
                <a:cs typeface="Carlito"/>
              </a:rPr>
              <a:t>you are </a:t>
            </a:r>
            <a:r>
              <a:rPr sz="2800" spc="-10" dirty="0">
                <a:latin typeface="Carlito"/>
                <a:cs typeface="Carlito"/>
              </a:rPr>
              <a:t>absolutely </a:t>
            </a:r>
            <a:r>
              <a:rPr sz="2800" spc="-20" dirty="0">
                <a:latin typeface="Carlito"/>
                <a:cs typeface="Carlito"/>
              </a:rPr>
              <a:t>sure </a:t>
            </a:r>
            <a:r>
              <a:rPr sz="2800" spc="-10" dirty="0">
                <a:latin typeface="Carlito"/>
                <a:cs typeface="Carlito"/>
              </a:rPr>
              <a:t>that </a:t>
            </a:r>
            <a:r>
              <a:rPr sz="2800" spc="-20" dirty="0">
                <a:latin typeface="Carlito"/>
                <a:cs typeface="Carlito"/>
              </a:rPr>
              <a:t>you are</a:t>
            </a:r>
            <a:r>
              <a:rPr sz="2800" spc="14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correct.</a:t>
            </a:r>
            <a:endParaRPr sz="2800">
              <a:latin typeface="Carlito"/>
              <a:cs typeface="Carlito"/>
            </a:endParaRPr>
          </a:p>
          <a:p>
            <a:pPr marL="527685" marR="5080" indent="-515620">
              <a:lnSpc>
                <a:spcPts val="269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person </a:t>
            </a:r>
            <a:r>
              <a:rPr sz="2800" spc="-25" dirty="0">
                <a:latin typeface="Carlito"/>
                <a:cs typeface="Carlito"/>
              </a:rPr>
              <a:t>says </a:t>
            </a:r>
            <a:r>
              <a:rPr sz="2800" spc="-10" dirty="0">
                <a:latin typeface="Carlito"/>
                <a:cs typeface="Carlito"/>
              </a:rPr>
              <a:t>that some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your information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inaccurate,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5" dirty="0">
                <a:latin typeface="Carlito"/>
                <a:cs typeface="Carlito"/>
              </a:rPr>
              <a:t>not </a:t>
            </a:r>
            <a:r>
              <a:rPr sz="2800" spc="-20" dirty="0">
                <a:latin typeface="Carlito"/>
                <a:cs typeface="Carlito"/>
              </a:rPr>
              <a:t>sure </a:t>
            </a:r>
            <a:r>
              <a:rPr sz="2800" spc="-5" dirty="0">
                <a:latin typeface="Carlito"/>
                <a:cs typeface="Carlito"/>
              </a:rPr>
              <a:t>whether </a:t>
            </a:r>
            <a:r>
              <a:rPr sz="2800" spc="-15" dirty="0">
                <a:latin typeface="Carlito"/>
                <a:cs typeface="Carlito"/>
              </a:rPr>
              <a:t>your information was correct </a:t>
            </a:r>
            <a:r>
              <a:rPr sz="2800" spc="-5" dirty="0">
                <a:latin typeface="Carlito"/>
                <a:cs typeface="Carlito"/>
              </a:rPr>
              <a:t>or</a:t>
            </a:r>
            <a:r>
              <a:rPr sz="2800" spc="17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not.</a:t>
            </a:r>
            <a:endParaRPr sz="2800">
              <a:latin typeface="Carlito"/>
              <a:cs typeface="Carlito"/>
            </a:endParaRPr>
          </a:p>
          <a:p>
            <a:pPr marL="527685" marR="1311275" indent="-515620">
              <a:lnSpc>
                <a:spcPct val="80000"/>
              </a:lnSpc>
              <a:spcBef>
                <a:spcPts val="101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10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person </a:t>
            </a:r>
            <a:r>
              <a:rPr sz="2800" spc="-10" dirty="0">
                <a:latin typeface="Carlito"/>
                <a:cs typeface="Carlito"/>
              </a:rPr>
              <a:t>asks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question that </a:t>
            </a:r>
            <a:r>
              <a:rPr sz="2800" spc="-5" dirty="0">
                <a:latin typeface="Carlito"/>
                <a:cs typeface="Carlito"/>
              </a:rPr>
              <a:t>will </a:t>
            </a:r>
            <a:r>
              <a:rPr sz="2800" spc="-20" dirty="0">
                <a:latin typeface="Carlito"/>
                <a:cs typeface="Carlito"/>
              </a:rPr>
              <a:t>require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very </a:t>
            </a:r>
            <a:r>
              <a:rPr sz="2800" spc="5" dirty="0">
                <a:latin typeface="Carlito"/>
                <a:cs typeface="Carlito"/>
              </a:rPr>
              <a:t>long,  </a:t>
            </a:r>
            <a:r>
              <a:rPr sz="2800" spc="-15" dirty="0">
                <a:latin typeface="Carlito"/>
                <a:cs typeface="Carlito"/>
              </a:rPr>
              <a:t>complicated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50" dirty="0">
                <a:latin typeface="Carlito"/>
                <a:cs typeface="Carlito"/>
              </a:rPr>
              <a:t>answer.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5303" y="217423"/>
            <a:ext cx="108102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pc="-5" dirty="0"/>
              <a:t>1.	</a:t>
            </a:r>
            <a:r>
              <a:rPr spc="-10" dirty="0"/>
              <a:t>Instead </a:t>
            </a:r>
            <a:r>
              <a:rPr spc="-5" dirty="0"/>
              <a:t>of asking </a:t>
            </a:r>
            <a:r>
              <a:rPr dirty="0"/>
              <a:t>a </a:t>
            </a:r>
            <a:r>
              <a:rPr spc="-5" dirty="0"/>
              <a:t>question, </a:t>
            </a:r>
            <a:r>
              <a:rPr dirty="0"/>
              <a:t>the </a:t>
            </a:r>
            <a:r>
              <a:rPr spc="-10" dirty="0"/>
              <a:t>person </a:t>
            </a:r>
            <a:r>
              <a:rPr spc="-30" dirty="0"/>
              <a:t>strongly, </a:t>
            </a:r>
            <a:r>
              <a:rPr spc="-15" dirty="0"/>
              <a:t>rather </a:t>
            </a:r>
            <a:r>
              <a:rPr spc="-25" dirty="0"/>
              <a:t>angrily, </a:t>
            </a:r>
            <a:r>
              <a:rPr spc="-10" dirty="0"/>
              <a:t>disagrees </a:t>
            </a:r>
            <a:r>
              <a:rPr dirty="0"/>
              <a:t>with</a:t>
            </a:r>
            <a:r>
              <a:rPr spc="10" dirty="0"/>
              <a:t> </a:t>
            </a:r>
            <a:r>
              <a:rPr spc="-10" dirty="0"/>
              <a:t>you.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303" y="584454"/>
            <a:ext cx="11418570" cy="60998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1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10" dirty="0">
                <a:latin typeface="Carlito"/>
                <a:cs typeface="Carlito"/>
              </a:rPr>
              <a:t>Instead </a:t>
            </a:r>
            <a:r>
              <a:rPr sz="2400" spc="-5" dirty="0">
                <a:latin typeface="Carlito"/>
                <a:cs typeface="Carlito"/>
              </a:rPr>
              <a:t>of asking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question,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states </a:t>
            </a:r>
            <a:r>
              <a:rPr sz="2400" spc="-5" dirty="0">
                <a:latin typeface="Carlito"/>
                <a:cs typeface="Carlito"/>
              </a:rPr>
              <a:t>his/her viewpoint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agrees </a:t>
            </a:r>
            <a:r>
              <a:rPr sz="2400" dirty="0">
                <a:latin typeface="Carlito"/>
                <a:cs typeface="Carlito"/>
              </a:rPr>
              <a:t>with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yours.</a:t>
            </a:r>
            <a:endParaRPr sz="2400">
              <a:latin typeface="Carlito"/>
              <a:cs typeface="Carlito"/>
            </a:endParaRPr>
          </a:p>
          <a:p>
            <a:pPr marL="527685" marR="5080" indent="-515620">
              <a:lnSpc>
                <a:spcPts val="2590"/>
              </a:lnSpc>
              <a:spcBef>
                <a:spcPts val="103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spc="-5" dirty="0">
                <a:latin typeface="Carlito"/>
                <a:cs typeface="Carlito"/>
              </a:rPr>
              <a:t>but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absolutely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10" dirty="0">
                <a:latin typeface="Carlito"/>
                <a:cs typeface="Carlito"/>
              </a:rPr>
              <a:t>that you </a:t>
            </a:r>
            <a:r>
              <a:rPr sz="2400" spc="-15" dirty="0">
                <a:latin typeface="Carlito"/>
                <a:cs typeface="Carlito"/>
              </a:rPr>
              <a:t>are</a:t>
            </a:r>
            <a:r>
              <a:rPr sz="2400" spc="-10" dirty="0">
                <a:latin typeface="Carlito"/>
                <a:cs typeface="Carlito"/>
              </a:rPr>
              <a:t> correct.</a:t>
            </a:r>
            <a:endParaRPr sz="2400">
              <a:latin typeface="Carlito"/>
              <a:cs typeface="Carlito"/>
            </a:endParaRPr>
          </a:p>
          <a:p>
            <a:pPr marL="527685" marR="810260" indent="-515620">
              <a:lnSpc>
                <a:spcPts val="2590"/>
              </a:lnSpc>
              <a:spcBef>
                <a:spcPts val="100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5" dirty="0">
                <a:latin typeface="Carlito"/>
                <a:cs typeface="Carlito"/>
              </a:rPr>
              <a:t>whether </a:t>
            </a:r>
            <a:r>
              <a:rPr sz="2400" spc="-10" dirty="0">
                <a:latin typeface="Carlito"/>
                <a:cs typeface="Carlito"/>
              </a:rPr>
              <a:t>your information was correct </a:t>
            </a:r>
            <a:r>
              <a:rPr sz="2400" spc="-5" dirty="0">
                <a:latin typeface="Carlito"/>
                <a:cs typeface="Carlito"/>
              </a:rPr>
              <a:t>or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not.</a:t>
            </a:r>
            <a:endParaRPr sz="24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asks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dirty="0">
                <a:latin typeface="Carlito"/>
                <a:cs typeface="Carlito"/>
              </a:rPr>
              <a:t>will </a:t>
            </a:r>
            <a:r>
              <a:rPr sz="2400" spc="-10" dirty="0">
                <a:latin typeface="Carlito"/>
                <a:cs typeface="Carlito"/>
              </a:rPr>
              <a:t>require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very </a:t>
            </a:r>
            <a:r>
              <a:rPr sz="2400" dirty="0">
                <a:latin typeface="Carlito"/>
                <a:cs typeface="Carlito"/>
              </a:rPr>
              <a:t>long, </a:t>
            </a:r>
            <a:r>
              <a:rPr sz="2400" spc="-15" dirty="0">
                <a:latin typeface="Carlito"/>
                <a:cs typeface="Carlito"/>
              </a:rPr>
              <a:t>complicated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40" dirty="0">
                <a:latin typeface="Carlito"/>
                <a:cs typeface="Carlito"/>
              </a:rPr>
              <a:t>answer.</a:t>
            </a:r>
            <a:endParaRPr sz="2400">
              <a:latin typeface="Carlito"/>
              <a:cs typeface="Carlito"/>
            </a:endParaRPr>
          </a:p>
          <a:p>
            <a:pPr marL="461645" marR="225425" lvl="1" indent="-342900">
              <a:lnSpc>
                <a:spcPct val="100000"/>
              </a:lnSpc>
              <a:spcBef>
                <a:spcPts val="1864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Do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regard this as 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attack.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appreciate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your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bringing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this to my attention.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</a:t>
            </a:r>
            <a:r>
              <a:rPr sz="2000" i="1" spc="-1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sources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see what is</a:t>
            </a:r>
            <a:r>
              <a:rPr sz="2000" i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correct.</a:t>
            </a:r>
            <a:endParaRPr sz="2000">
              <a:latin typeface="Times New Roman"/>
              <a:cs typeface="Times New Roman"/>
            </a:endParaRPr>
          </a:p>
          <a:p>
            <a:pPr marL="461645" marR="1308100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If possible, give your source of information. If you cannot do so,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believe that</a:t>
            </a:r>
            <a:r>
              <a:rPr sz="2000" i="1" spc="-2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 information is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certainly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</a:t>
            </a:r>
            <a:r>
              <a:rPr sz="2000" i="1" spc="-1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facts.</a:t>
            </a:r>
            <a:endParaRPr sz="2000">
              <a:latin typeface="Times New Roman"/>
              <a:cs typeface="Times New Roman"/>
            </a:endParaRPr>
          </a:p>
          <a:p>
            <a:pPr marL="461645" marR="597535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is an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interesting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question,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it would take much too long to answer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it. Perhaps</a:t>
            </a:r>
            <a:r>
              <a:rPr sz="2000" i="1" spc="-1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 can discuss it</a:t>
            </a:r>
            <a:r>
              <a:rPr sz="2000" i="1" spc="-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later.</a:t>
            </a:r>
            <a:endParaRPr sz="2000">
              <a:latin typeface="Times New Roman"/>
              <a:cs typeface="Times New Roman"/>
            </a:endParaRPr>
          </a:p>
          <a:p>
            <a:pPr marL="461645" marR="525145" lvl="1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Listen </a:t>
            </a:r>
            <a:r>
              <a:rPr sz="2000" spc="-20" dirty="0">
                <a:solidFill>
                  <a:srgbClr val="006FC0"/>
                </a:solidFill>
                <a:latin typeface="Times New Roman"/>
                <a:cs typeface="Times New Roman"/>
              </a:rPr>
              <a:t>politely,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then restate your 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additional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evidence, if possible. Do not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argue</a:t>
            </a:r>
            <a:r>
              <a:rPr sz="2000" spc="-20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 the person. If he/she repeat their position,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Well,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 to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disagree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on this  point. o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Unfortunately,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there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is no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time to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go into this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more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deeply right</a:t>
            </a:r>
            <a:r>
              <a:rPr sz="2000" i="1" spc="-2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now.</a:t>
            </a:r>
            <a:endParaRPr sz="2000">
              <a:latin typeface="Times New Roman"/>
              <a:cs typeface="Times New Roman"/>
            </a:endParaRPr>
          </a:p>
          <a:p>
            <a:pPr marL="461645" lvl="1" indent="-343535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Show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how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this </a:t>
            </a:r>
            <a:r>
              <a:rPr sz="2000" spc="-15" dirty="0">
                <a:solidFill>
                  <a:srgbClr val="006FC0"/>
                </a:solidFill>
                <a:latin typeface="Times New Roman"/>
                <a:cs typeface="Times New Roman"/>
              </a:rPr>
              <a:t>person’s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ideas support your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own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spc="-45" dirty="0">
                <a:solidFill>
                  <a:srgbClr val="006FC0"/>
                </a:solidFill>
                <a:latin typeface="Times New Roman"/>
                <a:cs typeface="Times New Roman"/>
              </a:rPr>
              <a:t>Yes,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fits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exactly</a:t>
            </a:r>
            <a:r>
              <a:rPr sz="2000" i="1" spc="-22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with</a:t>
            </a:r>
            <a:endParaRPr sz="20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what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was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saying.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pc="-5" dirty="0"/>
              <a:t>1.	</a:t>
            </a:r>
            <a:r>
              <a:rPr spc="-10" dirty="0"/>
              <a:t>Instead </a:t>
            </a:r>
            <a:r>
              <a:rPr spc="-5" dirty="0"/>
              <a:t>of asking </a:t>
            </a:r>
            <a:r>
              <a:rPr dirty="0"/>
              <a:t>a </a:t>
            </a:r>
            <a:r>
              <a:rPr spc="-5" dirty="0"/>
              <a:t>question, </a:t>
            </a:r>
            <a:r>
              <a:rPr dirty="0"/>
              <a:t>the </a:t>
            </a:r>
            <a:r>
              <a:rPr spc="-10" dirty="0"/>
              <a:t>person </a:t>
            </a:r>
            <a:r>
              <a:rPr spc="-30" dirty="0"/>
              <a:t>strongly, </a:t>
            </a:r>
            <a:r>
              <a:rPr spc="-15" dirty="0"/>
              <a:t>rather </a:t>
            </a:r>
            <a:r>
              <a:rPr spc="-25" dirty="0"/>
              <a:t>angrily, </a:t>
            </a:r>
            <a:r>
              <a:rPr spc="-10" dirty="0"/>
              <a:t>disagrees </a:t>
            </a:r>
            <a:r>
              <a:rPr dirty="0"/>
              <a:t>with you. </a:t>
            </a:r>
            <a:r>
              <a:rPr b="1" dirty="0">
                <a:solidFill>
                  <a:srgbClr val="FF0000"/>
                </a:solidFill>
                <a:latin typeface="Carlito"/>
                <a:cs typeface="Carlito"/>
              </a:rPr>
              <a:t>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5303" y="584454"/>
            <a:ext cx="11732895" cy="609981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1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10" dirty="0">
                <a:latin typeface="Carlito"/>
                <a:cs typeface="Carlito"/>
              </a:rPr>
              <a:t>Instead </a:t>
            </a:r>
            <a:r>
              <a:rPr sz="2400" spc="-5" dirty="0">
                <a:latin typeface="Carlito"/>
                <a:cs typeface="Carlito"/>
              </a:rPr>
              <a:t>of asking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question,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states </a:t>
            </a:r>
            <a:r>
              <a:rPr sz="2400" spc="-5" dirty="0">
                <a:latin typeface="Carlito"/>
                <a:cs typeface="Carlito"/>
              </a:rPr>
              <a:t>his/her viewpoint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agrees </a:t>
            </a:r>
            <a:r>
              <a:rPr sz="2400" dirty="0">
                <a:latin typeface="Carlito"/>
                <a:cs typeface="Carlito"/>
              </a:rPr>
              <a:t>with </a:t>
            </a:r>
            <a:r>
              <a:rPr sz="2400" spc="-10" dirty="0">
                <a:latin typeface="Carlito"/>
                <a:cs typeface="Carlito"/>
              </a:rPr>
              <a:t>yours.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endParaRPr sz="2400">
              <a:latin typeface="Carlito"/>
              <a:cs typeface="Carlito"/>
            </a:endParaRPr>
          </a:p>
          <a:p>
            <a:pPr marL="527685" marR="320040" indent="-515620">
              <a:lnSpc>
                <a:spcPts val="2590"/>
              </a:lnSpc>
              <a:spcBef>
                <a:spcPts val="103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spc="-5" dirty="0">
                <a:latin typeface="Carlito"/>
                <a:cs typeface="Carlito"/>
              </a:rPr>
              <a:t>but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absolutely </a:t>
            </a:r>
            <a:r>
              <a:rPr sz="2400" spc="-15" dirty="0">
                <a:latin typeface="Carlito"/>
                <a:cs typeface="Carlito"/>
              </a:rPr>
              <a:t>sure  </a:t>
            </a:r>
            <a:r>
              <a:rPr sz="2400" spc="-10" dirty="0">
                <a:latin typeface="Carlito"/>
                <a:cs typeface="Carlito"/>
              </a:rPr>
              <a:t>that 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correct.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b</a:t>
            </a:r>
            <a:endParaRPr sz="2400">
              <a:latin typeface="Carlito"/>
              <a:cs typeface="Carlito"/>
            </a:endParaRPr>
          </a:p>
          <a:p>
            <a:pPr marL="527685" marR="5080" indent="-515620">
              <a:lnSpc>
                <a:spcPts val="2590"/>
              </a:lnSpc>
              <a:spcBef>
                <a:spcPts val="1000"/>
              </a:spcBef>
              <a:buAutoNum type="arabicPeriod" startAt="2"/>
              <a:tabLst>
                <a:tab pos="527685" algn="l"/>
                <a:tab pos="528320" algn="l"/>
                <a:tab pos="5150485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</a:t>
            </a:r>
            <a:r>
              <a:rPr sz="2400" spc="-20" dirty="0">
                <a:latin typeface="Carlito"/>
                <a:cs typeface="Carlito"/>
              </a:rPr>
              <a:t>says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spc="-5" dirty="0">
                <a:latin typeface="Carlito"/>
                <a:cs typeface="Carlito"/>
              </a:rPr>
              <a:t>some of </a:t>
            </a:r>
            <a:r>
              <a:rPr sz="2400" spc="-10" dirty="0">
                <a:latin typeface="Carlito"/>
                <a:cs typeface="Carlito"/>
              </a:rPr>
              <a:t>your information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0" dirty="0">
                <a:latin typeface="Carlito"/>
                <a:cs typeface="Carlito"/>
              </a:rPr>
              <a:t>inaccurate,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you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spc="-15" dirty="0">
                <a:latin typeface="Carlito"/>
                <a:cs typeface="Carlito"/>
              </a:rPr>
              <a:t>sure </a:t>
            </a:r>
            <a:r>
              <a:rPr sz="2400" spc="-5" dirty="0">
                <a:latin typeface="Carlito"/>
                <a:cs typeface="Carlito"/>
              </a:rPr>
              <a:t>whether  </a:t>
            </a:r>
            <a:r>
              <a:rPr sz="2400" spc="-10" dirty="0">
                <a:latin typeface="Carlito"/>
                <a:cs typeface="Carlito"/>
              </a:rPr>
              <a:t>your information was correct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or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not.	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a</a:t>
            </a:r>
            <a:endParaRPr sz="24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90"/>
              </a:spcBef>
              <a:buAutoNum type="arabicPeriod" startAt="2"/>
              <a:tabLst>
                <a:tab pos="527685" algn="l"/>
                <a:tab pos="528320" algn="l"/>
                <a:tab pos="10125075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person asks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question </a:t>
            </a:r>
            <a:r>
              <a:rPr sz="2400" spc="-10" dirty="0">
                <a:latin typeface="Carlito"/>
                <a:cs typeface="Carlito"/>
              </a:rPr>
              <a:t>that </a:t>
            </a:r>
            <a:r>
              <a:rPr sz="2400" dirty="0">
                <a:latin typeface="Carlito"/>
                <a:cs typeface="Carlito"/>
              </a:rPr>
              <a:t>will </a:t>
            </a:r>
            <a:r>
              <a:rPr sz="2400" spc="-10" dirty="0">
                <a:latin typeface="Carlito"/>
                <a:cs typeface="Carlito"/>
              </a:rPr>
              <a:t>require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5" dirty="0">
                <a:latin typeface="Carlito"/>
                <a:cs typeface="Carlito"/>
              </a:rPr>
              <a:t>very </a:t>
            </a:r>
            <a:r>
              <a:rPr sz="2400" dirty="0">
                <a:latin typeface="Carlito"/>
                <a:cs typeface="Carlito"/>
              </a:rPr>
              <a:t>long,</a:t>
            </a:r>
            <a:r>
              <a:rPr sz="2400" spc="7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complicated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40" dirty="0">
                <a:latin typeface="Carlito"/>
                <a:cs typeface="Carlito"/>
              </a:rPr>
              <a:t>answer.	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c</a:t>
            </a:r>
            <a:endParaRPr sz="2400">
              <a:latin typeface="Carlito"/>
              <a:cs typeface="Carlito"/>
            </a:endParaRPr>
          </a:p>
          <a:p>
            <a:pPr marL="461645" marR="539750" lvl="1" indent="-342900">
              <a:lnSpc>
                <a:spcPct val="100000"/>
              </a:lnSpc>
              <a:spcBef>
                <a:spcPts val="1864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Do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not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regard this as 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attack.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appreciate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your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bringing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this to my attention.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</a:t>
            </a:r>
            <a:r>
              <a:rPr sz="2000" i="1" spc="-19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sources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see what is</a:t>
            </a:r>
            <a:r>
              <a:rPr sz="2000" i="1" spc="-1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correct.</a:t>
            </a:r>
            <a:endParaRPr sz="2000">
              <a:latin typeface="Times New Roman"/>
              <a:cs typeface="Times New Roman"/>
            </a:endParaRPr>
          </a:p>
          <a:p>
            <a:pPr marL="461645" marR="1622425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If possible, give your source of information. If you cannot do so,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believe that</a:t>
            </a:r>
            <a:r>
              <a:rPr sz="2000" i="1" spc="-2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  information is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correct,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certainly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recheck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my</a:t>
            </a:r>
            <a:r>
              <a:rPr sz="2000" i="1" spc="-15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facts.</a:t>
            </a:r>
            <a:endParaRPr sz="2000">
              <a:latin typeface="Times New Roman"/>
              <a:cs typeface="Times New Roman"/>
            </a:endParaRPr>
          </a:p>
          <a:p>
            <a:pPr marL="461645" marR="911860" lvl="1" indent="-342900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is an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interesting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question, </a:t>
            </a:r>
            <a:r>
              <a:rPr sz="2000" i="1" spc="5" dirty="0">
                <a:solidFill>
                  <a:srgbClr val="006FC0"/>
                </a:solidFill>
                <a:latin typeface="Times New Roman"/>
                <a:cs typeface="Times New Roman"/>
              </a:rPr>
              <a:t>but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it would take much too long to answer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it. Perhaps</a:t>
            </a:r>
            <a:r>
              <a:rPr sz="2000" i="1" spc="-16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 can discuss it</a:t>
            </a:r>
            <a:r>
              <a:rPr sz="2000" i="1" spc="-7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later.</a:t>
            </a:r>
            <a:endParaRPr sz="2000">
              <a:latin typeface="Times New Roman"/>
              <a:cs typeface="Times New Roman"/>
            </a:endParaRPr>
          </a:p>
          <a:p>
            <a:pPr marL="461645" marR="839469" lvl="1" indent="-342900">
              <a:lnSpc>
                <a:spcPct val="100000"/>
              </a:lnSpc>
              <a:spcBef>
                <a:spcPts val="5"/>
              </a:spcBef>
              <a:buAutoNum type="alphaLcPeriod"/>
              <a:tabLst>
                <a:tab pos="461009" algn="l"/>
                <a:tab pos="462280" algn="l"/>
              </a:tabLst>
            </a:pP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Listen </a:t>
            </a:r>
            <a:r>
              <a:rPr sz="2000" spc="-20" dirty="0">
                <a:solidFill>
                  <a:srgbClr val="006FC0"/>
                </a:solidFill>
                <a:latin typeface="Times New Roman"/>
                <a:cs typeface="Times New Roman"/>
              </a:rPr>
              <a:t>politely,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then restate your 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view,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additional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evidence, if possible. Do not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argue</a:t>
            </a:r>
            <a:r>
              <a:rPr sz="2000" spc="-204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with  the person. If he/she repeat their position, you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can say: </a:t>
            </a:r>
            <a:r>
              <a:rPr sz="2000" i="1" spc="-40" dirty="0">
                <a:solidFill>
                  <a:srgbClr val="006FC0"/>
                </a:solidFill>
                <a:latin typeface="Times New Roman"/>
                <a:cs typeface="Times New Roman"/>
              </a:rPr>
              <a:t>Well,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we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will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have to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to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disagree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on this  point. o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sz="2000" i="1" spc="-10" dirty="0">
                <a:solidFill>
                  <a:srgbClr val="006FC0"/>
                </a:solidFill>
                <a:latin typeface="Times New Roman"/>
                <a:cs typeface="Times New Roman"/>
              </a:rPr>
              <a:t>Unfortunately,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there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is no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time to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go into this </a:t>
            </a:r>
            <a:r>
              <a:rPr sz="2000" i="1" spc="-15" dirty="0">
                <a:solidFill>
                  <a:srgbClr val="006FC0"/>
                </a:solidFill>
                <a:latin typeface="Times New Roman"/>
                <a:cs typeface="Times New Roman"/>
              </a:rPr>
              <a:t>more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deeply right</a:t>
            </a:r>
            <a:r>
              <a:rPr sz="2000" i="1" spc="-20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now.</a:t>
            </a:r>
            <a:endParaRPr sz="2000">
              <a:latin typeface="Times New Roman"/>
              <a:cs typeface="Times New Roman"/>
            </a:endParaRPr>
          </a:p>
          <a:p>
            <a:pPr marL="461645" lvl="1" indent="-343535">
              <a:lnSpc>
                <a:spcPct val="100000"/>
              </a:lnSpc>
              <a:buAutoNum type="alphaLcPeriod"/>
              <a:tabLst>
                <a:tab pos="461009" algn="l"/>
                <a:tab pos="462280" algn="l"/>
              </a:tabLst>
            </a:pP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Show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how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this </a:t>
            </a:r>
            <a:r>
              <a:rPr sz="2000" spc="-15" dirty="0">
                <a:solidFill>
                  <a:srgbClr val="006FC0"/>
                </a:solidFill>
                <a:latin typeface="Times New Roman"/>
                <a:cs typeface="Times New Roman"/>
              </a:rPr>
              <a:t>person’s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ideas support your </a:t>
            </a:r>
            <a:r>
              <a:rPr sz="2000" spc="5" dirty="0">
                <a:solidFill>
                  <a:srgbClr val="006FC0"/>
                </a:solidFill>
                <a:latin typeface="Times New Roman"/>
                <a:cs typeface="Times New Roman"/>
              </a:rPr>
              <a:t>own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point of </a:t>
            </a:r>
            <a:r>
              <a:rPr sz="2000" spc="-25" dirty="0">
                <a:solidFill>
                  <a:srgbClr val="006FC0"/>
                </a:solidFill>
                <a:latin typeface="Times New Roman"/>
                <a:cs typeface="Times New Roman"/>
              </a:rPr>
              <a:t>view. </a:t>
            </a:r>
            <a:r>
              <a:rPr sz="2000" spc="-65" dirty="0">
                <a:solidFill>
                  <a:srgbClr val="006FC0"/>
                </a:solidFill>
                <a:latin typeface="Times New Roman"/>
                <a:cs typeface="Times New Roman"/>
              </a:rPr>
              <a:t>You </a:t>
            </a:r>
            <a:r>
              <a:rPr sz="2000" dirty="0">
                <a:solidFill>
                  <a:srgbClr val="006FC0"/>
                </a:solidFill>
                <a:latin typeface="Times New Roman"/>
                <a:cs typeface="Times New Roman"/>
              </a:rPr>
              <a:t>can </a:t>
            </a:r>
            <a:r>
              <a:rPr sz="2000" spc="-5" dirty="0">
                <a:solidFill>
                  <a:srgbClr val="006FC0"/>
                </a:solidFill>
                <a:latin typeface="Times New Roman"/>
                <a:cs typeface="Times New Roman"/>
              </a:rPr>
              <a:t>say: </a:t>
            </a:r>
            <a:r>
              <a:rPr sz="2000" i="1" spc="-45" dirty="0">
                <a:solidFill>
                  <a:srgbClr val="006FC0"/>
                </a:solidFill>
                <a:latin typeface="Times New Roman"/>
                <a:cs typeface="Times New Roman"/>
              </a:rPr>
              <a:t>Yes,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that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fits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exactly</a:t>
            </a:r>
            <a:r>
              <a:rPr sz="2000" i="1" spc="-229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with</a:t>
            </a:r>
            <a:endParaRPr sz="2000">
              <a:latin typeface="Times New Roman"/>
              <a:cs typeface="Times New Roman"/>
            </a:endParaRPr>
          </a:p>
          <a:p>
            <a:pPr marL="461645">
              <a:lnSpc>
                <a:spcPct val="100000"/>
              </a:lnSpc>
            </a:pP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what I </a:t>
            </a:r>
            <a:r>
              <a:rPr sz="2000" i="1" spc="-5" dirty="0">
                <a:solidFill>
                  <a:srgbClr val="006FC0"/>
                </a:solidFill>
                <a:latin typeface="Times New Roman"/>
                <a:cs typeface="Times New Roman"/>
              </a:rPr>
              <a:t>was</a:t>
            </a:r>
            <a:r>
              <a:rPr sz="2000" i="1" spc="-35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006FC0"/>
                </a:solidFill>
                <a:latin typeface="Times New Roman"/>
                <a:cs typeface="Times New Roman"/>
              </a:rPr>
              <a:t>saying.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7295" y="244856"/>
            <a:ext cx="50736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30" dirty="0">
                <a:latin typeface="Trebuchet MS"/>
                <a:cs typeface="Trebuchet MS"/>
              </a:rPr>
              <a:t>6. </a:t>
            </a:r>
            <a:r>
              <a:rPr sz="4400" spc="-175" dirty="0">
                <a:latin typeface="Trebuchet MS"/>
                <a:cs typeface="Trebuchet MS"/>
              </a:rPr>
              <a:t>How </a:t>
            </a:r>
            <a:r>
              <a:rPr sz="4400" spc="-215" dirty="0">
                <a:latin typeface="Trebuchet MS"/>
                <a:cs typeface="Trebuchet MS"/>
              </a:rPr>
              <a:t>would </a:t>
            </a:r>
            <a:r>
              <a:rPr sz="4400" spc="-180" dirty="0">
                <a:latin typeface="Trebuchet MS"/>
                <a:cs typeface="Trebuchet MS"/>
              </a:rPr>
              <a:t>you</a:t>
            </a:r>
            <a:r>
              <a:rPr sz="4400" spc="-1010" dirty="0">
                <a:latin typeface="Trebuchet MS"/>
                <a:cs typeface="Trebuchet MS"/>
              </a:rPr>
              <a:t> </a:t>
            </a:r>
            <a:r>
              <a:rPr sz="4400" spc="-65" dirty="0">
                <a:latin typeface="Trebuchet MS"/>
                <a:cs typeface="Trebuchet MS"/>
              </a:rPr>
              <a:t>ask?</a:t>
            </a:r>
            <a:endParaRPr sz="4400">
              <a:latin typeface="Trebuchet MS"/>
              <a:cs typeface="Trebuchet M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6343" y="1060450"/>
          <a:ext cx="10116184" cy="5791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7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9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67945">
                        <a:lnSpc>
                          <a:spcPts val="227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repetition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8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details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28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simplification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67945">
                        <a:lnSpc>
                          <a:spcPts val="227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clarification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9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additional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 information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290"/>
                        </a:lnSpc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Give your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opinion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67945">
                        <a:lnSpc>
                          <a:spcPts val="2275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Agree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9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sources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29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evidence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67945">
                        <a:lnSpc>
                          <a:spcPts val="228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examples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90"/>
                        </a:lnSpc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Interrupt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speaker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290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opinion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pPr marL="67945">
                        <a:lnSpc>
                          <a:spcPts val="2280"/>
                        </a:lnSpc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Follow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up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question. </a:t>
                      </a:r>
                      <a:r>
                        <a:rPr sz="2000" spc="-50" dirty="0">
                          <a:latin typeface="Carlito"/>
                          <a:cs typeface="Carlito"/>
                        </a:rPr>
                        <a:t>You</a:t>
                      </a:r>
                      <a:r>
                        <a:rPr sz="200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are</a:t>
                      </a:r>
                      <a:endParaRPr sz="2000">
                        <a:latin typeface="Carlito"/>
                        <a:cs typeface="Carlito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not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satisfied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with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the</a:t>
                      </a:r>
                      <a:r>
                        <a:rPr sz="2000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answer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95"/>
                        </a:lnSpc>
                      </a:pPr>
                      <a:r>
                        <a:rPr sz="2000" spc="-5" dirty="0">
                          <a:latin typeface="Carlito"/>
                          <a:cs typeface="Carlito"/>
                        </a:rPr>
                        <a:t>Express doubt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and</a:t>
                      </a:r>
                      <a:r>
                        <a:rPr sz="2000" spc="-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10" dirty="0">
                          <a:latin typeface="Carlito"/>
                          <a:cs typeface="Carlito"/>
                        </a:rPr>
                        <a:t>reservation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2295"/>
                        </a:lnSpc>
                      </a:pPr>
                      <a:r>
                        <a:rPr sz="2000" spc="-10" dirty="0">
                          <a:latin typeface="Carlito"/>
                          <a:cs typeface="Carlito"/>
                        </a:rPr>
                        <a:t>Disagree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399">
                <a:tc>
                  <a:txBody>
                    <a:bodyPr/>
                    <a:lstStyle/>
                    <a:p>
                      <a:pPr marL="67945">
                        <a:lnSpc>
                          <a:spcPts val="228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</a:t>
                      </a:r>
                      <a:r>
                        <a:rPr sz="2000" spc="-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methods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2295"/>
                        </a:lnSpc>
                      </a:pPr>
                      <a:r>
                        <a:rPr sz="2000" dirty="0">
                          <a:latin typeface="Carlito"/>
                          <a:cs typeface="Carlito"/>
                        </a:rPr>
                        <a:t>Ask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for </a:t>
                      </a:r>
                      <a:r>
                        <a:rPr sz="2000" dirty="0">
                          <a:latin typeface="Carlito"/>
                          <a:cs typeface="Carlito"/>
                        </a:rPr>
                        <a:t>a </a:t>
                      </a:r>
                      <a:r>
                        <a:rPr sz="2000" spc="-15" dirty="0">
                          <a:latin typeface="Carlito"/>
                          <a:cs typeface="Carlito"/>
                        </a:rPr>
                        <a:t>take-home</a:t>
                      </a:r>
                      <a:r>
                        <a:rPr sz="2000" spc="-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2000" spc="-5" dirty="0">
                          <a:latin typeface="Carlito"/>
                          <a:cs typeface="Carlito"/>
                        </a:rPr>
                        <a:t>message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85413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30" dirty="0">
                <a:latin typeface="Trebuchet MS"/>
                <a:cs typeface="Trebuchet MS"/>
              </a:rPr>
              <a:t>7. </a:t>
            </a:r>
            <a:r>
              <a:rPr sz="4400" spc="-254" dirty="0">
                <a:latin typeface="Trebuchet MS"/>
                <a:cs typeface="Trebuchet MS"/>
              </a:rPr>
              <a:t>Grammar </a:t>
            </a:r>
            <a:r>
              <a:rPr sz="4400" spc="-225" dirty="0">
                <a:latin typeface="Trebuchet MS"/>
                <a:cs typeface="Trebuchet MS"/>
              </a:rPr>
              <a:t>focus </a:t>
            </a:r>
            <a:r>
              <a:rPr sz="4400" spc="575" dirty="0">
                <a:latin typeface="Trebuchet MS"/>
                <a:cs typeface="Trebuchet MS"/>
              </a:rPr>
              <a:t>–</a:t>
            </a:r>
            <a:r>
              <a:rPr sz="4400" spc="-950" dirty="0">
                <a:latin typeface="Trebuchet MS"/>
                <a:cs typeface="Trebuchet MS"/>
              </a:rPr>
              <a:t> </a:t>
            </a:r>
            <a:r>
              <a:rPr sz="4400" spc="-275" dirty="0">
                <a:latin typeface="Trebuchet MS"/>
                <a:cs typeface="Trebuchet MS"/>
              </a:rPr>
              <a:t>indirect </a:t>
            </a:r>
            <a:r>
              <a:rPr sz="4400" spc="-235" dirty="0">
                <a:latin typeface="Trebuchet MS"/>
                <a:cs typeface="Trebuchet MS"/>
              </a:rPr>
              <a:t>questions.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354986"/>
            <a:ext cx="3568065" cy="20707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-20" dirty="0">
                <a:latin typeface="Carlito"/>
                <a:cs typeface="Carlito"/>
              </a:rPr>
              <a:t>you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know…?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Can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10" dirty="0">
                <a:latin typeface="Carlito"/>
                <a:cs typeface="Carlito"/>
              </a:rPr>
              <a:t>tell</a:t>
            </a:r>
            <a:r>
              <a:rPr sz="2800" dirty="0">
                <a:latin typeface="Carlito"/>
                <a:cs typeface="Carlito"/>
              </a:rPr>
              <a:t> me….?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5" dirty="0">
                <a:latin typeface="Carlito"/>
                <a:cs typeface="Carlito"/>
              </a:rPr>
              <a:t>no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idea…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would </a:t>
            </a:r>
            <a:r>
              <a:rPr sz="2800" spc="-30" dirty="0">
                <a:latin typeface="Carlito"/>
                <a:cs typeface="Carlito"/>
              </a:rPr>
              <a:t>like </a:t>
            </a:r>
            <a:r>
              <a:rPr sz="2800" spc="-15" dirty="0">
                <a:latin typeface="Carlito"/>
                <a:cs typeface="Carlito"/>
              </a:rPr>
              <a:t>to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know…..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94038" y="1354986"/>
            <a:ext cx="4124960" cy="2070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0" marR="5080" indent="-32384">
              <a:lnSpc>
                <a:spcPct val="12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I </a:t>
            </a:r>
            <a:r>
              <a:rPr sz="2800" spc="-10" dirty="0">
                <a:latin typeface="Carlito"/>
                <a:cs typeface="Carlito"/>
              </a:rPr>
              <a:t>wonder </a:t>
            </a:r>
            <a:r>
              <a:rPr sz="2800" spc="-5" dirty="0">
                <a:latin typeface="Carlito"/>
                <a:cs typeface="Carlito"/>
              </a:rPr>
              <a:t>/ </a:t>
            </a:r>
            <a:r>
              <a:rPr sz="2800" spc="-15" dirty="0">
                <a:latin typeface="Carlito"/>
                <a:cs typeface="Carlito"/>
              </a:rPr>
              <a:t>was </a:t>
            </a:r>
            <a:r>
              <a:rPr sz="2800" spc="-10" dirty="0">
                <a:latin typeface="Carlito"/>
                <a:cs typeface="Carlito"/>
              </a:rPr>
              <a:t>wondering </a:t>
            </a:r>
            <a:r>
              <a:rPr sz="2800" spc="-5" dirty="0">
                <a:latin typeface="Carlito"/>
                <a:cs typeface="Carlito"/>
              </a:rPr>
              <a:t>…  Do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happen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know…?</a:t>
            </a:r>
            <a:endParaRPr sz="2800">
              <a:latin typeface="Carlito"/>
              <a:cs typeface="Carlito"/>
            </a:endParaRPr>
          </a:p>
          <a:p>
            <a:pPr marL="56515" marR="363855" indent="-12065">
              <a:lnSpc>
                <a:spcPct val="119600"/>
              </a:lnSpc>
              <a:spcBef>
                <a:spcPts val="5"/>
              </a:spcBef>
            </a:pPr>
            <a:r>
              <a:rPr sz="2800" spc="-5" dirty="0">
                <a:latin typeface="Carlito"/>
                <a:cs typeface="Carlito"/>
              </a:rPr>
              <a:t>I am not </a:t>
            </a:r>
            <a:r>
              <a:rPr sz="2800" spc="-10" dirty="0">
                <a:latin typeface="Carlito"/>
                <a:cs typeface="Carlito"/>
              </a:rPr>
              <a:t>sure…………….  </a:t>
            </a:r>
            <a:r>
              <a:rPr sz="2800" spc="-20" dirty="0">
                <a:latin typeface="Carlito"/>
                <a:cs typeface="Carlito"/>
              </a:rPr>
              <a:t>Have you any </a:t>
            </a:r>
            <a:r>
              <a:rPr sz="2800" spc="-5" dirty="0">
                <a:latin typeface="Carlito"/>
                <a:cs typeface="Carlito"/>
              </a:rPr>
              <a:t>idea……….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3697351"/>
            <a:ext cx="11367135" cy="1302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725670">
              <a:lnSpc>
                <a:spcPts val="286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Do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you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know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where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the author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comes</a:t>
            </a:r>
            <a:r>
              <a:rPr sz="2800" b="1" spc="9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from?</a:t>
            </a:r>
            <a:endParaRPr sz="2800">
              <a:latin typeface="Carlito"/>
              <a:cs typeface="Carlito"/>
            </a:endParaRPr>
          </a:p>
          <a:p>
            <a:pPr marL="50800">
              <a:lnSpc>
                <a:spcPts val="2860"/>
              </a:lnSpc>
            </a:pPr>
            <a:r>
              <a:rPr sz="2800" spc="-15" dirty="0">
                <a:latin typeface="Carlito"/>
                <a:cs typeface="Carlito"/>
              </a:rPr>
              <a:t>Where </a:t>
            </a:r>
            <a:r>
              <a:rPr sz="2800" spc="-10" dirty="0">
                <a:latin typeface="Carlito"/>
                <a:cs typeface="Carlito"/>
              </a:rPr>
              <a:t>does </a:t>
            </a:r>
            <a:r>
              <a:rPr sz="2800" spc="-5" dirty="0">
                <a:latin typeface="Carlito"/>
                <a:cs typeface="Carlito"/>
              </a:rPr>
              <a:t>the author </a:t>
            </a:r>
            <a:r>
              <a:rPr sz="2800" spc="-10" dirty="0">
                <a:latin typeface="Carlito"/>
                <a:cs typeface="Carlito"/>
              </a:rPr>
              <a:t>come</a:t>
            </a:r>
            <a:r>
              <a:rPr sz="2800" spc="9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from?</a:t>
            </a:r>
            <a:endParaRPr sz="2800">
              <a:latin typeface="Carlito"/>
              <a:cs typeface="Carlito"/>
            </a:endParaRPr>
          </a:p>
          <a:p>
            <a:pPr marL="50800">
              <a:lnSpc>
                <a:spcPct val="100000"/>
              </a:lnSpc>
              <a:spcBef>
                <a:spcPts val="980"/>
              </a:spcBef>
            </a:pPr>
            <a:r>
              <a:rPr sz="4200" spc="-7" baseline="5952" dirty="0">
                <a:latin typeface="Carlito"/>
                <a:cs typeface="Carlito"/>
              </a:rPr>
              <a:t>Is </a:t>
            </a:r>
            <a:r>
              <a:rPr sz="4200" spc="-15" baseline="5952" dirty="0">
                <a:latin typeface="Carlito"/>
                <a:cs typeface="Carlito"/>
              </a:rPr>
              <a:t>this </a:t>
            </a:r>
            <a:r>
              <a:rPr sz="4200" spc="-7" baseline="5952" dirty="0">
                <a:latin typeface="Carlito"/>
                <a:cs typeface="Carlito"/>
              </a:rPr>
              <a:t>the </a:t>
            </a:r>
            <a:r>
              <a:rPr sz="4200" spc="-15" baseline="5952" dirty="0">
                <a:latin typeface="Carlito"/>
                <a:cs typeface="Carlito"/>
              </a:rPr>
              <a:t>only solution?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Can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you tell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me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if/whether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this is the only</a:t>
            </a:r>
            <a:r>
              <a:rPr sz="2800" b="1" spc="-5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solution?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6939" y="5019802"/>
            <a:ext cx="26454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rlito"/>
                <a:cs typeface="Carlito"/>
              </a:rPr>
              <a:t>Who </a:t>
            </a:r>
            <a:r>
              <a:rPr sz="2800" spc="-20" dirty="0">
                <a:latin typeface="Carlito"/>
                <a:cs typeface="Carlito"/>
              </a:rPr>
              <a:t>proved</a:t>
            </a:r>
            <a:r>
              <a:rPr sz="2800" spc="-5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that?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6939" y="5530392"/>
            <a:ext cx="11283315" cy="9626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71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Did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5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control</a:t>
            </a:r>
            <a:r>
              <a:rPr sz="2800" spc="12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group?</a:t>
            </a:r>
            <a:endParaRPr sz="2800">
              <a:latin typeface="Carlito"/>
              <a:cs typeface="Carlito"/>
            </a:endParaRPr>
          </a:p>
          <a:p>
            <a:pPr marL="2909570">
              <a:lnSpc>
                <a:spcPts val="2010"/>
              </a:lnSpc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I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would </a:t>
            </a:r>
            <a:r>
              <a:rPr sz="2800" b="1" spc="-25" dirty="0">
                <a:solidFill>
                  <a:srgbClr val="FF0000"/>
                </a:solidFill>
                <a:latin typeface="Carlito"/>
                <a:cs typeface="Carlito"/>
              </a:rPr>
              <a:t>like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to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know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if/whether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you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had a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control</a:t>
            </a:r>
            <a:r>
              <a:rPr sz="2800" b="1" spc="22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group.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ts val="2660"/>
              </a:lnSpc>
            </a:pPr>
            <a:r>
              <a:rPr sz="2800" spc="-20" dirty="0">
                <a:latin typeface="Carlito"/>
                <a:cs typeface="Carlito"/>
              </a:rPr>
              <a:t>Why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20" dirty="0">
                <a:latin typeface="Carlito"/>
                <a:cs typeface="Carlito"/>
              </a:rPr>
              <a:t>you </a:t>
            </a:r>
            <a:r>
              <a:rPr sz="2800" spc="-5" dirty="0">
                <a:latin typeface="Carlito"/>
                <a:cs typeface="Carlito"/>
              </a:rPr>
              <a:t>chosen this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topic?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5503" y="4991227"/>
            <a:ext cx="4716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I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have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no idea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who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proved</a:t>
            </a:r>
            <a:r>
              <a:rPr sz="2800" b="1" spc="6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that.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26455" y="6266179"/>
            <a:ext cx="6113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I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wonder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why </a:t>
            </a:r>
            <a:r>
              <a:rPr sz="2800" b="1" spc="-15" dirty="0">
                <a:solidFill>
                  <a:srgbClr val="FF0000"/>
                </a:solidFill>
                <a:latin typeface="Carlito"/>
                <a:cs typeface="Carlito"/>
              </a:rPr>
              <a:t>you </a:t>
            </a:r>
            <a:r>
              <a:rPr sz="2800" b="1" spc="-20" dirty="0">
                <a:solidFill>
                  <a:srgbClr val="FF0000"/>
                </a:solidFill>
                <a:latin typeface="Carlito"/>
                <a:cs typeface="Carlito"/>
              </a:rPr>
              <a:t>have </a:t>
            </a:r>
            <a:r>
              <a:rPr sz="2800" b="1" spc="-5" dirty="0">
                <a:solidFill>
                  <a:srgbClr val="FF0000"/>
                </a:solidFill>
                <a:latin typeface="Carlito"/>
                <a:cs typeface="Carlito"/>
              </a:rPr>
              <a:t>chosen this</a:t>
            </a:r>
            <a:r>
              <a:rPr sz="2800" b="1" spc="8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b="1" spc="-10" dirty="0">
                <a:solidFill>
                  <a:srgbClr val="FF0000"/>
                </a:solidFill>
                <a:latin typeface="Carlito"/>
                <a:cs typeface="Carlito"/>
              </a:rPr>
              <a:t>topic.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40824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20" dirty="0">
                <a:latin typeface="Trebuchet MS"/>
                <a:cs typeface="Trebuchet MS"/>
              </a:rPr>
              <a:t>Presentation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35" dirty="0">
                <a:latin typeface="Trebuchet MS"/>
                <a:cs typeface="Trebuchet MS"/>
              </a:rPr>
              <a:t>Skills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305938"/>
            <a:ext cx="2651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rlito"/>
                <a:cs typeface="Carlito"/>
              </a:rPr>
              <a:t>Efficient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ending?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652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0" dirty="0">
                <a:latin typeface="Trebuchet MS"/>
                <a:cs typeface="Trebuchet MS"/>
              </a:rPr>
              <a:t>ENDING </a:t>
            </a:r>
            <a:r>
              <a:rPr sz="4400" spc="-114" dirty="0">
                <a:latin typeface="Trebuchet MS"/>
                <a:cs typeface="Trebuchet MS"/>
              </a:rPr>
              <a:t>= </a:t>
            </a:r>
            <a:r>
              <a:rPr sz="4400" spc="-254" dirty="0">
                <a:latin typeface="Trebuchet MS"/>
                <a:cs typeface="Trebuchet MS"/>
              </a:rPr>
              <a:t>final </a:t>
            </a:r>
            <a:r>
              <a:rPr sz="4400" spc="-175" dirty="0">
                <a:latin typeface="Trebuchet MS"/>
                <a:cs typeface="Trebuchet MS"/>
              </a:rPr>
              <a:t>impression</a:t>
            </a:r>
            <a:r>
              <a:rPr sz="4400" spc="-940" dirty="0">
                <a:latin typeface="Trebuchet MS"/>
                <a:cs typeface="Trebuchet MS"/>
              </a:rPr>
              <a:t> </a:t>
            </a:r>
            <a:r>
              <a:rPr sz="4400" spc="-580" dirty="0">
                <a:latin typeface="Wingdings"/>
                <a:cs typeface="Wingdings"/>
              </a:rPr>
              <a:t></a:t>
            </a:r>
            <a:endParaRPr sz="4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6956425" cy="3519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rlito"/>
                <a:cs typeface="Carlito"/>
              </a:rPr>
              <a:t>traditional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structure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buAutoNum type="arabicParenR"/>
              <a:tabLst>
                <a:tab pos="622300" algn="l"/>
                <a:tab pos="622935" algn="l"/>
                <a:tab pos="2394585" algn="l"/>
                <a:tab pos="3073400" algn="l"/>
              </a:tabLst>
            </a:pPr>
            <a:r>
              <a:rPr sz="2800" spc="-5" dirty="0">
                <a:latin typeface="Carlito"/>
                <a:cs typeface="Carlito"/>
              </a:rPr>
              <a:t>I-N-A-G-L-S	</a:t>
            </a:r>
            <a:r>
              <a:rPr sz="2800" spc="-10" dirty="0">
                <a:latin typeface="Carlito"/>
                <a:cs typeface="Carlito"/>
              </a:rPr>
              <a:t>O-T	</a:t>
            </a:r>
            <a:r>
              <a:rPr sz="2800" spc="-5" dirty="0">
                <a:latin typeface="Carlito"/>
                <a:cs typeface="Carlito"/>
              </a:rPr>
              <a:t>D-E-N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" dirty="0">
                <a:latin typeface="Carlito"/>
                <a:cs typeface="Carlito"/>
              </a:rPr>
              <a:t>M-M-R-A-U-S-Y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" dirty="0">
                <a:latin typeface="Carlito"/>
                <a:cs typeface="Carlito"/>
              </a:rPr>
              <a:t>C-C-O-O-N-N-S-L-U-I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0" dirty="0">
                <a:latin typeface="Carlito"/>
                <a:cs typeface="Carlito"/>
              </a:rPr>
              <a:t>E-S-O-C-L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5"/>
              </a:spcBef>
              <a:buAutoNum type="arabicParenR"/>
              <a:tabLst>
                <a:tab pos="622300" algn="l"/>
                <a:tab pos="622935" algn="l"/>
                <a:tab pos="4378960" algn="l"/>
              </a:tabLst>
            </a:pPr>
            <a:r>
              <a:rPr sz="2800" spc="-5" dirty="0">
                <a:latin typeface="Carlito"/>
                <a:cs typeface="Carlito"/>
              </a:rPr>
              <a:t>I-N-T-I-V-A-T-O-I-N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F-R-O	S-Q-U-E-T-S-N-I-O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14248"/>
            <a:ext cx="652145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0" dirty="0">
                <a:latin typeface="Trebuchet MS"/>
                <a:cs typeface="Trebuchet MS"/>
              </a:rPr>
              <a:t>ENDING </a:t>
            </a:r>
            <a:r>
              <a:rPr sz="4400" spc="-114" dirty="0">
                <a:latin typeface="Trebuchet MS"/>
                <a:cs typeface="Trebuchet MS"/>
              </a:rPr>
              <a:t>= </a:t>
            </a:r>
            <a:r>
              <a:rPr sz="4400" spc="-254" dirty="0">
                <a:latin typeface="Trebuchet MS"/>
                <a:cs typeface="Trebuchet MS"/>
              </a:rPr>
              <a:t>final </a:t>
            </a:r>
            <a:r>
              <a:rPr sz="4400" spc="-175" dirty="0">
                <a:latin typeface="Trebuchet MS"/>
                <a:cs typeface="Trebuchet MS"/>
              </a:rPr>
              <a:t>impression</a:t>
            </a:r>
            <a:r>
              <a:rPr sz="4400" spc="-940" dirty="0">
                <a:latin typeface="Trebuchet MS"/>
                <a:cs typeface="Trebuchet MS"/>
              </a:rPr>
              <a:t> </a:t>
            </a:r>
            <a:r>
              <a:rPr sz="4400" spc="-580" dirty="0">
                <a:latin typeface="Wingdings"/>
                <a:cs typeface="Wingdings"/>
              </a:rPr>
              <a:t></a:t>
            </a:r>
            <a:endParaRPr sz="4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4733290" cy="3519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rlito"/>
                <a:cs typeface="Carlito"/>
              </a:rPr>
              <a:t>traditional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structure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buAutoNum type="arabicParenR"/>
              <a:tabLst>
                <a:tab pos="622300" algn="l"/>
                <a:tab pos="622935" algn="l"/>
              </a:tabLst>
            </a:pPr>
            <a:r>
              <a:rPr sz="2800" spc="-10" dirty="0">
                <a:latin typeface="Carlito"/>
                <a:cs typeface="Carlito"/>
              </a:rPr>
              <a:t>SIGNAL </a:t>
            </a:r>
            <a:r>
              <a:rPr sz="2800" spc="-45" dirty="0">
                <a:latin typeface="Carlito"/>
                <a:cs typeface="Carlito"/>
              </a:rPr>
              <a:t>TO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END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5" dirty="0">
                <a:latin typeface="Carlito"/>
                <a:cs typeface="Carlito"/>
              </a:rPr>
              <a:t>SUMMARY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7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15" dirty="0">
                <a:latin typeface="Carlito"/>
                <a:cs typeface="Carlito"/>
              </a:rPr>
              <a:t>CONCLUSION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20" dirty="0">
                <a:latin typeface="Carlito"/>
                <a:cs typeface="Carlito"/>
              </a:rPr>
              <a:t>CLOSE</a:t>
            </a:r>
            <a:endParaRPr sz="2800">
              <a:latin typeface="Carlito"/>
              <a:cs typeface="Carlito"/>
            </a:endParaRPr>
          </a:p>
          <a:p>
            <a:pPr marL="622300" indent="-610235">
              <a:lnSpc>
                <a:spcPct val="100000"/>
              </a:lnSpc>
              <a:spcBef>
                <a:spcPts val="665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2800" spc="-50" dirty="0">
                <a:latin typeface="Carlito"/>
                <a:cs typeface="Carlito"/>
              </a:rPr>
              <a:t>INVITATION </a:t>
            </a:r>
            <a:r>
              <a:rPr sz="2800" spc="-15" dirty="0">
                <a:latin typeface="Carlito"/>
                <a:cs typeface="Carlito"/>
              </a:rPr>
              <a:t>FOR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QUESTIONS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6430" y="2080386"/>
            <a:ext cx="42779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71345" algn="l"/>
                <a:tab pos="2308860" algn="l"/>
              </a:tabLst>
            </a:pPr>
            <a:r>
              <a:rPr sz="2800" b="1" spc="-5" dirty="0">
                <a:latin typeface="Carlito"/>
                <a:cs typeface="Carlito"/>
              </a:rPr>
              <a:t>SUMMA</a:t>
            </a:r>
            <a:r>
              <a:rPr sz="2800" b="1" spc="-55" dirty="0">
                <a:latin typeface="Carlito"/>
                <a:cs typeface="Carlito"/>
              </a:rPr>
              <a:t>R</a:t>
            </a:r>
            <a:r>
              <a:rPr sz="2800" b="1" spc="-5" dirty="0">
                <a:latin typeface="Carlito"/>
                <a:cs typeface="Carlito"/>
              </a:rPr>
              <a:t>Y</a:t>
            </a:r>
            <a:r>
              <a:rPr sz="2800" b="1" dirty="0">
                <a:latin typeface="Carlito"/>
                <a:cs typeface="Carlito"/>
              </a:rPr>
              <a:t>	</a:t>
            </a:r>
            <a:r>
              <a:rPr sz="2800" b="1" spc="-5" dirty="0">
                <a:latin typeface="Carlito"/>
                <a:cs typeface="Carlito"/>
              </a:rPr>
              <a:t>X</a:t>
            </a:r>
            <a:r>
              <a:rPr sz="2800" b="1" dirty="0">
                <a:latin typeface="Carlito"/>
                <a:cs typeface="Carlito"/>
              </a:rPr>
              <a:t>	</a:t>
            </a:r>
            <a:r>
              <a:rPr sz="2800" b="1" spc="-35" dirty="0">
                <a:latin typeface="Carlito"/>
                <a:cs typeface="Carlito"/>
              </a:rPr>
              <a:t>C</a:t>
            </a:r>
            <a:r>
              <a:rPr sz="2800" b="1" spc="-10" dirty="0">
                <a:latin typeface="Carlito"/>
                <a:cs typeface="Carlito"/>
              </a:rPr>
              <a:t>ONC</a:t>
            </a:r>
            <a:r>
              <a:rPr sz="2800" b="1" spc="-80" dirty="0">
                <a:latin typeface="Carlito"/>
                <a:cs typeface="Carlito"/>
              </a:rPr>
              <a:t>L</a:t>
            </a:r>
            <a:r>
              <a:rPr sz="2800" b="1" spc="-5" dirty="0">
                <a:latin typeface="Carlito"/>
                <a:cs typeface="Carlito"/>
              </a:rPr>
              <a:t>USION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0194" y="3015767"/>
            <a:ext cx="7243445" cy="2455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5420" marR="1809114" indent="-144335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Carlito"/>
                <a:cs typeface="Carlito"/>
              </a:rPr>
              <a:t>summary – </a:t>
            </a:r>
            <a:r>
              <a:rPr sz="2800" spc="-15" dirty="0">
                <a:latin typeface="Carlito"/>
                <a:cs typeface="Carlito"/>
              </a:rPr>
              <a:t>repeating </a:t>
            </a:r>
            <a:r>
              <a:rPr sz="2800" spc="-5" dirty="0">
                <a:latin typeface="Carlito"/>
                <a:cs typeface="Carlito"/>
              </a:rPr>
              <a:t>the main </a:t>
            </a:r>
            <a:r>
              <a:rPr sz="2800" spc="-10" dirty="0">
                <a:latin typeface="Carlito"/>
                <a:cs typeface="Carlito"/>
              </a:rPr>
              <a:t>points  (no </a:t>
            </a:r>
            <a:r>
              <a:rPr sz="2800" spc="-15" dirty="0">
                <a:latin typeface="Carlito"/>
                <a:cs typeface="Carlito"/>
              </a:rPr>
              <a:t>details, </a:t>
            </a:r>
            <a:r>
              <a:rPr sz="2800" spc="-5" dirty="0">
                <a:latin typeface="Carlito"/>
                <a:cs typeface="Carlito"/>
              </a:rPr>
              <a:t>no </a:t>
            </a:r>
            <a:r>
              <a:rPr sz="2800" spc="-15" dirty="0">
                <a:latin typeface="Carlito"/>
                <a:cs typeface="Carlito"/>
              </a:rPr>
              <a:t>new</a:t>
            </a:r>
            <a:r>
              <a:rPr sz="2800" spc="7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things)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4150">
              <a:latin typeface="Carlito"/>
              <a:cs typeface="Carlito"/>
            </a:endParaRPr>
          </a:p>
          <a:p>
            <a:pPr marL="241300" marR="5080" indent="-228600">
              <a:lnSpc>
                <a:spcPts val="3020"/>
              </a:lnSpc>
            </a:pPr>
            <a:r>
              <a:rPr sz="2800" spc="-10" dirty="0">
                <a:latin typeface="Carlito"/>
                <a:cs typeface="Carlito"/>
              </a:rPr>
              <a:t>conclusion </a:t>
            </a:r>
            <a:r>
              <a:rPr sz="2800" spc="-5" dirty="0">
                <a:latin typeface="Carlito"/>
                <a:cs typeface="Carlito"/>
              </a:rPr>
              <a:t>– a </a:t>
            </a:r>
            <a:r>
              <a:rPr sz="2800" spc="-35" dirty="0">
                <a:latin typeface="Carlito"/>
                <a:cs typeface="Carlito"/>
              </a:rPr>
              <a:t>commentary,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lessons </a:t>
            </a:r>
            <a:r>
              <a:rPr sz="2800" spc="-5" dirty="0">
                <a:latin typeface="Carlito"/>
                <a:cs typeface="Carlito"/>
              </a:rPr>
              <a:t>learned,  </a:t>
            </a:r>
            <a:r>
              <a:rPr sz="2800" spc="-10" dirty="0">
                <a:latin typeface="Carlito"/>
                <a:cs typeface="Carlito"/>
              </a:rPr>
              <a:t>recommendations, suggestions </a:t>
            </a:r>
            <a:r>
              <a:rPr sz="2800" spc="-5" dirty="0">
                <a:latin typeface="Carlito"/>
                <a:cs typeface="Carlito"/>
              </a:rPr>
              <a:t>or the </a:t>
            </a:r>
            <a:r>
              <a:rPr sz="2800" spc="-15" dirty="0">
                <a:latin typeface="Carlito"/>
                <a:cs typeface="Carlito"/>
              </a:rPr>
              <a:t>next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steps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51257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5" dirty="0">
                <a:latin typeface="Trebuchet MS"/>
                <a:cs typeface="Trebuchet MS"/>
              </a:rPr>
              <a:t>Dealing </a:t>
            </a:r>
            <a:r>
              <a:rPr sz="4400" spc="-225" dirty="0">
                <a:latin typeface="Trebuchet MS"/>
                <a:cs typeface="Trebuchet MS"/>
              </a:rPr>
              <a:t>with</a:t>
            </a:r>
            <a:r>
              <a:rPr sz="4400" spc="-515" dirty="0">
                <a:latin typeface="Trebuchet MS"/>
                <a:cs typeface="Trebuchet MS"/>
              </a:rPr>
              <a:t> </a:t>
            </a:r>
            <a:r>
              <a:rPr sz="4400" spc="-165" dirty="0">
                <a:latin typeface="Trebuchet MS"/>
                <a:cs typeface="Trebuchet MS"/>
              </a:rPr>
              <a:t>questions</a:t>
            </a:r>
            <a:endParaRPr sz="4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94951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5" dirty="0">
                <a:latin typeface="Trebuchet MS"/>
                <a:cs typeface="Trebuchet MS"/>
              </a:rPr>
              <a:t>Dealing </a:t>
            </a:r>
            <a:r>
              <a:rPr sz="4400" spc="-225" dirty="0">
                <a:latin typeface="Trebuchet MS"/>
                <a:cs typeface="Trebuchet MS"/>
              </a:rPr>
              <a:t>with </a:t>
            </a:r>
            <a:r>
              <a:rPr sz="4400" spc="-165" dirty="0">
                <a:latin typeface="Trebuchet MS"/>
                <a:cs typeface="Trebuchet MS"/>
              </a:rPr>
              <a:t>questions </a:t>
            </a:r>
            <a:r>
              <a:rPr sz="4400" spc="575" dirty="0">
                <a:latin typeface="Trebuchet MS"/>
                <a:cs typeface="Trebuchet MS"/>
              </a:rPr>
              <a:t>–</a:t>
            </a:r>
            <a:r>
              <a:rPr sz="4400" spc="-844" dirty="0">
                <a:latin typeface="Trebuchet MS"/>
                <a:cs typeface="Trebuchet MS"/>
              </a:rPr>
              <a:t> </a:t>
            </a:r>
            <a:r>
              <a:rPr sz="4400" spc="-280" dirty="0">
                <a:latin typeface="Trebuchet MS"/>
                <a:cs typeface="Trebuchet MS"/>
              </a:rPr>
              <a:t>TRACK </a:t>
            </a:r>
            <a:r>
              <a:rPr sz="4400" spc="-215" dirty="0">
                <a:latin typeface="Trebuchet MS"/>
                <a:cs typeface="Trebuchet MS"/>
              </a:rPr>
              <a:t>technique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459740" cy="25838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T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R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A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C</a:t>
            </a:r>
            <a:endParaRPr sz="2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>
                <a:latin typeface="Carlito"/>
                <a:cs typeface="Carlito"/>
              </a:rPr>
              <a:t>K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3139" y="923544"/>
            <a:ext cx="6973823" cy="4831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08228"/>
            <a:ext cx="9859010" cy="130556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 marR="5080">
              <a:lnSpc>
                <a:spcPts val="4790"/>
              </a:lnSpc>
              <a:spcBef>
                <a:spcPts val="670"/>
              </a:spcBef>
            </a:pPr>
            <a:r>
              <a:rPr sz="4400" spc="-325" dirty="0">
                <a:latin typeface="Trebuchet MS"/>
                <a:cs typeface="Trebuchet MS"/>
              </a:rPr>
              <a:t>2. </a:t>
            </a:r>
            <a:r>
              <a:rPr sz="4400" spc="-250" dirty="0">
                <a:latin typeface="Trebuchet MS"/>
                <a:cs typeface="Trebuchet MS"/>
              </a:rPr>
              <a:t>Watch </a:t>
            </a:r>
            <a:r>
              <a:rPr sz="4400" spc="-200" dirty="0">
                <a:latin typeface="Trebuchet MS"/>
                <a:cs typeface="Trebuchet MS"/>
              </a:rPr>
              <a:t>and </a:t>
            </a:r>
            <a:r>
              <a:rPr sz="4400" spc="-260" dirty="0">
                <a:latin typeface="Trebuchet MS"/>
                <a:cs typeface="Trebuchet MS"/>
              </a:rPr>
              <a:t>decide </a:t>
            </a:r>
            <a:r>
              <a:rPr sz="4400" spc="-235" dirty="0">
                <a:latin typeface="Trebuchet MS"/>
                <a:cs typeface="Trebuchet MS"/>
              </a:rPr>
              <a:t>whether the </a:t>
            </a:r>
            <a:r>
              <a:rPr sz="4400" spc="-254" dirty="0">
                <a:latin typeface="Trebuchet MS"/>
                <a:cs typeface="Trebuchet MS"/>
              </a:rPr>
              <a:t>speaker 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15" dirty="0">
                <a:latin typeface="Trebuchet MS"/>
                <a:cs typeface="Trebuchet MS"/>
              </a:rPr>
              <a:t> </a:t>
            </a:r>
            <a:r>
              <a:rPr sz="4400" spc="-330" dirty="0">
                <a:latin typeface="Trebuchet MS"/>
                <a:cs typeface="Trebuchet MS"/>
              </a:rPr>
              <a:t>(</a:t>
            </a:r>
            <a:r>
              <a:rPr sz="4400" b="1" spc="-330" dirty="0">
                <a:latin typeface="DejaVu Sans"/>
                <a:cs typeface="DejaVu Sans"/>
              </a:rPr>
              <a:t>✓</a:t>
            </a:r>
            <a:r>
              <a:rPr sz="4400" spc="-330" dirty="0">
                <a:latin typeface="Trebuchet MS"/>
                <a:cs typeface="Trebuchet MS"/>
              </a:rPr>
              <a:t>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145" dirty="0">
                <a:latin typeface="Trebuchet MS"/>
                <a:cs typeface="Trebuchet MS"/>
              </a:rPr>
              <a:t>or</a:t>
            </a:r>
            <a:r>
              <a:rPr sz="4400" spc="-405" dirty="0">
                <a:latin typeface="Trebuchet MS"/>
                <a:cs typeface="Trebuchet MS"/>
              </a:rPr>
              <a:t> </a:t>
            </a:r>
            <a:r>
              <a:rPr sz="4400" spc="-160" dirty="0">
                <a:latin typeface="Trebuchet MS"/>
                <a:cs typeface="Trebuchet MS"/>
              </a:rPr>
              <a:t>does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not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335" dirty="0">
                <a:latin typeface="Trebuchet MS"/>
                <a:cs typeface="Trebuchet MS"/>
              </a:rPr>
              <a:t>(x)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60" dirty="0">
                <a:latin typeface="Trebuchet MS"/>
                <a:cs typeface="Trebuchet MS"/>
              </a:rPr>
              <a:t>carry</a:t>
            </a:r>
            <a:r>
              <a:rPr sz="4400" spc="-420" dirty="0">
                <a:latin typeface="Trebuchet MS"/>
                <a:cs typeface="Trebuchet MS"/>
              </a:rPr>
              <a:t> </a:t>
            </a:r>
            <a:r>
              <a:rPr sz="4400" spc="-185" dirty="0">
                <a:latin typeface="Trebuchet MS"/>
                <a:cs typeface="Trebuchet MS"/>
              </a:rPr>
              <a:t>out</a:t>
            </a:r>
            <a:r>
              <a:rPr sz="4400" spc="-409" dirty="0">
                <a:latin typeface="Trebuchet MS"/>
                <a:cs typeface="Trebuchet MS"/>
              </a:rPr>
              <a:t> </a:t>
            </a:r>
            <a:r>
              <a:rPr sz="4400" spc="-245" dirty="0">
                <a:latin typeface="Trebuchet MS"/>
                <a:cs typeface="Trebuchet MS"/>
              </a:rPr>
              <a:t>each</a:t>
            </a:r>
            <a:r>
              <a:rPr sz="4400" spc="-425" dirty="0">
                <a:latin typeface="Trebuchet MS"/>
                <a:cs typeface="Trebuchet MS"/>
              </a:rPr>
              <a:t> </a:t>
            </a:r>
            <a:r>
              <a:rPr sz="4400" spc="-250" dirty="0">
                <a:latin typeface="Trebuchet MS"/>
                <a:cs typeface="Trebuchet MS"/>
              </a:rPr>
              <a:t>stage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27021"/>
            <a:ext cx="1770380" cy="4248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1590" algn="r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9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  <a:tabLst>
                <a:tab pos="695325" algn="l"/>
                <a:tab pos="1458595" algn="l"/>
              </a:tabLst>
            </a:pPr>
            <a:r>
              <a:rPr sz="2400" dirty="0">
                <a:latin typeface="Carlito"/>
                <a:cs typeface="Carlito"/>
              </a:rPr>
              <a:t>1x	</a:t>
            </a:r>
            <a:r>
              <a:rPr sz="2400" spc="-10" dirty="0">
                <a:latin typeface="Carlito"/>
                <a:cs typeface="Carlito"/>
              </a:rPr>
              <a:t>2</a:t>
            </a:r>
            <a:r>
              <a:rPr sz="2400" dirty="0">
                <a:latin typeface="Carlito"/>
                <a:cs typeface="Carlito"/>
              </a:rPr>
              <a:t>x	</a:t>
            </a:r>
            <a:r>
              <a:rPr sz="2400" spc="-10" dirty="0">
                <a:latin typeface="Carlito"/>
                <a:cs typeface="Carlito"/>
              </a:rPr>
              <a:t>3</a:t>
            </a:r>
            <a:r>
              <a:rPr sz="2400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5160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644525" algn="l"/>
                <a:tab pos="148145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77215" algn="l"/>
                <a:tab pos="1414145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6870" y="1783968"/>
            <a:ext cx="3923665" cy="1227455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2763520">
              <a:lnSpc>
                <a:spcPct val="100000"/>
              </a:lnSpc>
              <a:spcBef>
                <a:spcPts val="439"/>
              </a:spcBef>
            </a:pPr>
            <a:r>
              <a:rPr sz="2400" b="1" spc="-10" dirty="0">
                <a:latin typeface="Carlito"/>
                <a:cs typeface="Carlito"/>
              </a:rPr>
              <a:t>version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2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400" spc="-10" dirty="0">
                <a:latin typeface="Carlito"/>
                <a:cs typeface="Carlito"/>
              </a:rPr>
              <a:t>welcomes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06980">
              <a:lnSpc>
                <a:spcPct val="100000"/>
              </a:lnSpc>
              <a:spcBef>
                <a:spcPts val="145"/>
              </a:spcBef>
              <a:tabLst>
                <a:tab pos="2798445" algn="l"/>
                <a:tab pos="3437254" algn="l"/>
              </a:tabLst>
            </a:pPr>
            <a:r>
              <a:rPr sz="2400" dirty="0">
                <a:latin typeface="Carlito"/>
                <a:cs typeface="Carlito"/>
              </a:rPr>
              <a:t>1	</a:t>
            </a:r>
            <a:r>
              <a:rPr sz="2400" spc="-195" dirty="0">
                <a:latin typeface="Noto Sans Symbols"/>
                <a:cs typeface="Noto Sans Symbols"/>
              </a:rPr>
              <a:t>✓	</a:t>
            </a:r>
            <a:r>
              <a:rPr sz="2400" dirty="0">
                <a:latin typeface="Carlito"/>
                <a:cs typeface="Carlito"/>
              </a:rPr>
              <a:t>2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95" dirty="0">
                <a:latin typeface="Noto Sans Symbols"/>
                <a:cs typeface="Noto Sans Symbols"/>
              </a:rPr>
              <a:t>✓</a:t>
            </a:r>
            <a:endParaRPr sz="2400">
              <a:latin typeface="Noto Sans Symbols"/>
              <a:cs typeface="Noto Sans Symbol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81468" y="2619883"/>
            <a:ext cx="3521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2920" algn="l"/>
              </a:tabLst>
            </a:pPr>
            <a:r>
              <a:rPr sz="2400" dirty="0">
                <a:latin typeface="Carlito"/>
                <a:cs typeface="Carlito"/>
              </a:rPr>
              <a:t>3x	</a:t>
            </a:r>
            <a:r>
              <a:rPr sz="2400" spc="-5" dirty="0">
                <a:latin typeface="Carlito"/>
                <a:cs typeface="Carlito"/>
              </a:rPr>
              <a:t>phrases………………………..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8289" y="3002407"/>
            <a:ext cx="45504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latin typeface="Carlito"/>
                <a:cs typeface="Carlito"/>
              </a:rPr>
              <a:t>takes </a:t>
            </a:r>
            <a:r>
              <a:rPr sz="2400" dirty="0">
                <a:latin typeface="Carlito"/>
                <a:cs typeface="Carlito"/>
              </a:rPr>
              <a:t>time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think </a:t>
            </a:r>
            <a:r>
              <a:rPr sz="2400" spc="-25" dirty="0">
                <a:latin typeface="Carlito"/>
                <a:cs typeface="Carlito"/>
              </a:rPr>
              <a:t>before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answering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96870" y="3366126"/>
            <a:ext cx="2691130" cy="194437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2522220">
              <a:lnSpc>
                <a:spcPct val="100000"/>
              </a:lnSpc>
              <a:spcBef>
                <a:spcPts val="245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50"/>
              </a:spcBef>
            </a:pPr>
            <a:r>
              <a:rPr sz="2400" dirty="0">
                <a:latin typeface="Carlito"/>
                <a:cs typeface="Carlito"/>
              </a:rPr>
              <a:t>clarifies the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question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3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5" dirty="0">
                <a:latin typeface="Carlito"/>
                <a:cs typeface="Carlito"/>
              </a:rPr>
              <a:t>replies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positively</a:t>
            </a:r>
            <a:endParaRPr sz="2400">
              <a:latin typeface="Carlito"/>
              <a:cs typeface="Carlito"/>
            </a:endParaRPr>
          </a:p>
          <a:p>
            <a:pPr marL="2523490">
              <a:lnSpc>
                <a:spcPct val="100000"/>
              </a:lnSpc>
              <a:spcBef>
                <a:spcPts val="150"/>
              </a:spcBef>
            </a:pPr>
            <a:r>
              <a:rPr sz="2400" dirty="0">
                <a:latin typeface="Carlito"/>
                <a:cs typeface="Carlito"/>
              </a:rPr>
              <a:t>1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79026" y="3384626"/>
            <a:ext cx="4101465" cy="1925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18210" algn="l"/>
                <a:tab pos="134429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210" algn="l"/>
                <a:tab pos="1209675" algn="l"/>
              </a:tabLst>
            </a:pPr>
            <a:r>
              <a:rPr sz="2400" dirty="0">
                <a:latin typeface="Carlito"/>
                <a:cs typeface="Carlito"/>
              </a:rPr>
              <a:t>2	3	</a:t>
            </a:r>
            <a:r>
              <a:rPr sz="2400" spc="-5" dirty="0">
                <a:latin typeface="Carlito"/>
                <a:cs typeface="Carlito"/>
              </a:rPr>
              <a:t>………………………………….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918210" algn="l"/>
              </a:tabLst>
            </a:pPr>
            <a:r>
              <a:rPr sz="2400" dirty="0">
                <a:latin typeface="Carlito"/>
                <a:cs typeface="Carlito"/>
              </a:rPr>
              <a:t>2	3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……………………………………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96870" y="5301183"/>
            <a:ext cx="7526655" cy="774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checks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questioner </a:t>
            </a:r>
            <a:r>
              <a:rPr sz="2400" dirty="0">
                <a:latin typeface="Carlito"/>
                <a:cs typeface="Carlito"/>
              </a:rPr>
              <a:t>is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satisfied</a:t>
            </a:r>
            <a:endParaRPr sz="2400">
              <a:latin typeface="Carlito"/>
              <a:cs typeface="Carlito"/>
            </a:endParaRPr>
          </a:p>
          <a:p>
            <a:pPr marL="2454275">
              <a:lnSpc>
                <a:spcPct val="100000"/>
              </a:lnSpc>
              <a:spcBef>
                <a:spcPts val="130"/>
              </a:spcBef>
              <a:tabLst>
                <a:tab pos="3427095" algn="l"/>
                <a:tab pos="4400550" algn="l"/>
              </a:tabLst>
            </a:pPr>
            <a:r>
              <a:rPr sz="2400" dirty="0">
                <a:latin typeface="Carlito"/>
                <a:cs typeface="Carlito"/>
              </a:rPr>
              <a:t>1	2	3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…………………………………..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1502</Words>
  <Application>Microsoft Office PowerPoint</Application>
  <PresentationFormat>Širokoúhlá obrazovka</PresentationFormat>
  <Paragraphs>205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Carlito</vt:lpstr>
      <vt:lpstr>DejaVu Sans</vt:lpstr>
      <vt:lpstr>Noto Sans Symbols</vt:lpstr>
      <vt:lpstr>Times New Roman</vt:lpstr>
      <vt:lpstr>Trebuchet MS</vt:lpstr>
      <vt:lpstr>Wingdings</vt:lpstr>
      <vt:lpstr>Office Theme</vt:lpstr>
      <vt:lpstr>English for Physicists IV</vt:lpstr>
      <vt:lpstr>Presentation Skills</vt:lpstr>
      <vt:lpstr>ENDING = final impression </vt:lpstr>
      <vt:lpstr>ENDING = final impression </vt:lpstr>
      <vt:lpstr>SUMMARY X CONCLUSION</vt:lpstr>
      <vt:lpstr>Dealing with questions</vt:lpstr>
      <vt:lpstr>Dealing with questions – TRACK technique</vt:lpstr>
      <vt:lpstr>Prezentace aplikace PowerPoint</vt:lpstr>
      <vt:lpstr>2. Watch and decide whether the speaker  does (✓) or does not (x) carry out each stage</vt:lpstr>
      <vt:lpstr>2. Watch and decide whether the speaker  does (✓) or does not (x) carry out each stage</vt:lpstr>
      <vt:lpstr>3. Listen, write each question a-f and choose  the best response</vt:lpstr>
      <vt:lpstr>Prezentace aplikace PowerPoint</vt:lpstr>
      <vt:lpstr>KEY</vt:lpstr>
      <vt:lpstr>4. Handling questions</vt:lpstr>
      <vt:lpstr>5. What would you say?</vt:lpstr>
      <vt:lpstr>1. Instead of asking a question, the person strongly, rather angrily, disagrees with you.</vt:lpstr>
      <vt:lpstr>1. Instead of asking a question, the person strongly, rather angrily, disagrees with you. d</vt:lpstr>
      <vt:lpstr>6. How would you ask?</vt:lpstr>
      <vt:lpstr>7. Grammar focus – indirect questions.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Mathematicians IV</dc:title>
  <dc:creator>Štěpánka Bilová</dc:creator>
  <cp:lastModifiedBy>Eva Čoupková</cp:lastModifiedBy>
  <cp:revision>4</cp:revision>
  <dcterms:created xsi:type="dcterms:W3CDTF">2020-04-01T13:28:13Z</dcterms:created>
  <dcterms:modified xsi:type="dcterms:W3CDTF">2020-04-01T13:55:45Z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2020-04-01T00:00:00Z</vt:filetime>
  </property>
</Properties>
</file>