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445" r:id="rId4"/>
    <p:sldId id="447" r:id="rId5"/>
    <p:sldId id="462" r:id="rId6"/>
    <p:sldId id="463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61" r:id="rId16"/>
    <p:sldId id="456" r:id="rId17"/>
    <p:sldId id="457" r:id="rId18"/>
    <p:sldId id="44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ěpánka Bilová" initials="Š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8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7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4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3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86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7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4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C208-C382-40B2-A6B2-9AAAD5A0BF23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A0F2-D257-4399-8E5C-75DB38B2E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7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12%20Common%20Errors%20in%20Academic%20English%20cut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Mathematicians</a:t>
            </a:r>
            <a:r>
              <a:rPr lang="en-US" dirty="0"/>
              <a:t> I</a:t>
            </a:r>
            <a:r>
              <a:rPr lang="cs-CZ" dirty="0"/>
              <a:t>I</a:t>
            </a:r>
            <a:br>
              <a:rPr lang="en-US" dirty="0"/>
            </a:br>
            <a:r>
              <a:rPr lang="cs-CZ" dirty="0" err="1"/>
              <a:t>Week</a:t>
            </a:r>
            <a:r>
              <a:rPr lang="cs-CZ" dirty="0"/>
              <a:t> 11 –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2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phrases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to investigate = to conduct/carry out an investigation of/into </a:t>
            </a:r>
            <a:endParaRPr lang="cs-CZ" i="1" dirty="0"/>
          </a:p>
          <a:p>
            <a:pPr marL="0" indent="0">
              <a:buNone/>
            </a:pPr>
            <a:r>
              <a:rPr lang="en-US" i="1" dirty="0"/>
              <a:t>to classify = to make/provide a classification of</a:t>
            </a:r>
            <a:endParaRPr lang="cs-CZ" i="1" dirty="0"/>
          </a:p>
          <a:p>
            <a:pPr lvl="0"/>
            <a:r>
              <a:rPr lang="en-US" dirty="0"/>
              <a:t>Erikson’s theory </a:t>
            </a:r>
            <a:r>
              <a:rPr lang="en-US" u="sng" dirty="0"/>
              <a:t>explains</a:t>
            </a:r>
            <a:r>
              <a:rPr lang="en-US" dirty="0"/>
              <a:t> the </a:t>
            </a:r>
            <a:r>
              <a:rPr lang="en-US"/>
              <a:t>fluctuations in </a:t>
            </a:r>
            <a:r>
              <a:rPr lang="en-US" dirty="0"/>
              <a:t>the figures for this period. (PROVIDE)</a:t>
            </a:r>
            <a:endParaRPr lang="cs-CZ" dirty="0"/>
          </a:p>
          <a:p>
            <a:pPr lvl="0"/>
            <a:r>
              <a:rPr lang="en-US" dirty="0"/>
              <a:t>Bakker </a:t>
            </a:r>
            <a:r>
              <a:rPr lang="en-US" u="sng" dirty="0"/>
              <a:t>explores</a:t>
            </a:r>
            <a:r>
              <a:rPr lang="en-US" dirty="0"/>
              <a:t> the relationship between family background and education. (EXPLORATION) </a:t>
            </a:r>
            <a:endParaRPr lang="cs-CZ" dirty="0"/>
          </a:p>
          <a:p>
            <a:pPr lvl="0"/>
            <a:r>
              <a:rPr lang="en-US" dirty="0"/>
              <a:t>The book </a:t>
            </a:r>
            <a:r>
              <a:rPr lang="en-US" u="sng" dirty="0"/>
              <a:t>describes</a:t>
            </a:r>
            <a:r>
              <a:rPr lang="en-US" dirty="0"/>
              <a:t> the life of Abraham Lincoln. (DESCRIPTION)</a:t>
            </a:r>
            <a:endParaRPr lang="cs-CZ" dirty="0"/>
          </a:p>
          <a:p>
            <a:pPr lvl="0"/>
            <a:r>
              <a:rPr lang="en-US" dirty="0"/>
              <a:t>Cheng’s theory </a:t>
            </a:r>
            <a:r>
              <a:rPr lang="en-US" u="sng" dirty="0"/>
              <a:t>emphasizes</a:t>
            </a:r>
            <a:r>
              <a:rPr lang="en-US" dirty="0"/>
              <a:t> the importance of reading in language acquisition. (PLACE)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50972" y="3205979"/>
            <a:ext cx="435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… </a:t>
            </a:r>
            <a:r>
              <a:rPr lang="cs-CZ" sz="2400" b="1" dirty="0" err="1">
                <a:solidFill>
                  <a:srgbClr val="FF0000"/>
                </a:solidFill>
              </a:rPr>
              <a:t>provides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explanations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…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50972" y="4111671"/>
            <a:ext cx="443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… </a:t>
            </a:r>
            <a:r>
              <a:rPr lang="cs-CZ" sz="2400" b="1" dirty="0" err="1">
                <a:solidFill>
                  <a:srgbClr val="FF0000"/>
                </a:solidFill>
              </a:rPr>
              <a:t>carries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out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exploration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 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813075" y="4342503"/>
            <a:ext cx="355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… </a:t>
            </a:r>
            <a:r>
              <a:rPr lang="cs-CZ" sz="2400" b="1" dirty="0" err="1">
                <a:solidFill>
                  <a:srgbClr val="FF0000"/>
                </a:solidFill>
              </a:rPr>
              <a:t>gives</a:t>
            </a:r>
            <a:r>
              <a:rPr lang="cs-CZ" sz="2400" b="1" dirty="0">
                <a:solidFill>
                  <a:srgbClr val="FF000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description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of</a:t>
            </a:r>
            <a:r>
              <a:rPr lang="cs-CZ" sz="2400" b="1" dirty="0">
                <a:solidFill>
                  <a:srgbClr val="FF0000"/>
                </a:solidFill>
              </a:rPr>
              <a:t> …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62698" y="5548585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… </a:t>
            </a:r>
            <a:r>
              <a:rPr lang="cs-CZ" sz="2400" b="1" dirty="0" err="1">
                <a:solidFill>
                  <a:srgbClr val="FF0000"/>
                </a:solidFill>
              </a:rPr>
              <a:t>places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emphasis</a:t>
            </a:r>
            <a:r>
              <a:rPr lang="cs-CZ" sz="2400" b="1" dirty="0">
                <a:solidFill>
                  <a:srgbClr val="FF0000"/>
                </a:solidFill>
              </a:rPr>
              <a:t> on …</a:t>
            </a:r>
          </a:p>
        </p:txBody>
      </p:sp>
    </p:spTree>
    <p:extLst>
      <p:ext uri="{BB962C8B-B14F-4D97-AF65-F5344CB8AC3E}">
        <p14:creationId xmlns:p14="http://schemas.microsoft.com/office/powerpoint/2010/main" val="27816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assignments</a:t>
            </a:r>
            <a:r>
              <a:rPr lang="cs-CZ" dirty="0"/>
              <a:t>/</a:t>
            </a:r>
            <a:r>
              <a:rPr lang="cs-CZ" dirty="0" err="1"/>
              <a:t>activities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do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32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Study habits</a:t>
            </a:r>
            <a:br>
              <a:rPr lang="cs-CZ" b="1" i="1" dirty="0"/>
            </a:br>
            <a:r>
              <a:rPr lang="cs-CZ" b="1" i="1" dirty="0" err="1"/>
              <a:t>Match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halves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37673"/>
              </p:ext>
            </p:extLst>
          </p:nvPr>
        </p:nvGraphicFramePr>
        <p:xfrm>
          <a:off x="1892300" y="2445462"/>
          <a:ext cx="5725160" cy="317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1978159352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2686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to meet 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to-do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to request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to draw 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lecture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first 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time </a:t>
                      </a:r>
                      <a:endParaRPr lang="cs-CZ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list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deadlines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mind maps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an extension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draft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management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6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8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Study habits</a:t>
            </a:r>
            <a:br>
              <a:rPr lang="cs-CZ" b="1" i="1" dirty="0"/>
            </a:br>
            <a:r>
              <a:rPr lang="cs-CZ" b="1" i="1" dirty="0" err="1"/>
              <a:t>Match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halves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513564"/>
              </p:ext>
            </p:extLst>
          </p:nvPr>
        </p:nvGraphicFramePr>
        <p:xfrm>
          <a:off x="1892300" y="2445462"/>
          <a:ext cx="5725160" cy="317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089">
                  <a:extLst>
                    <a:ext uri="{9D8B030D-6E8A-4147-A177-3AD203B41FA5}">
                      <a16:colId xmlns:a16="http://schemas.microsoft.com/office/drawing/2014/main" val="1978159352"/>
                    </a:ext>
                  </a:extLst>
                </a:gridCol>
                <a:gridCol w="4073071">
                  <a:extLst>
                    <a:ext uri="{9D8B030D-6E8A-4147-A177-3AD203B41FA5}">
                      <a16:colId xmlns:a16="http://schemas.microsoft.com/office/drawing/2014/main" val="2686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to meet 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to-do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to request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to draw 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lecture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first 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time 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deadlines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list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2520" algn="l"/>
                        </a:tabLst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an extension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mind maps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2520" algn="l"/>
                        </a:tabLst>
                        <a:defRPr/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otes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draft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cs-CZ" sz="2800" b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anagement</a:t>
                      </a:r>
                      <a:endParaRPr lang="cs-CZ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6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7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are your study habits?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 prioritize the most difficult or urgent tasks. </a:t>
            </a:r>
            <a:endParaRPr lang="cs-CZ" dirty="0"/>
          </a:p>
          <a:p>
            <a:pPr lvl="0"/>
            <a:r>
              <a:rPr lang="en-US" dirty="0"/>
              <a:t>I am not able to revise for more than two hours, so preparing for an exam takes me many days. </a:t>
            </a:r>
            <a:endParaRPr lang="cs-CZ" dirty="0"/>
          </a:p>
          <a:p>
            <a:pPr lvl="0"/>
            <a:r>
              <a:rPr lang="en-US" dirty="0"/>
              <a:t>I review my lecture notes within 24 hours after I took them. </a:t>
            </a:r>
            <a:endParaRPr lang="cs-CZ" dirty="0"/>
          </a:p>
          <a:p>
            <a:pPr lvl="0"/>
            <a:r>
              <a:rPr lang="en-US" dirty="0"/>
              <a:t>I use tricks to memorize things, like mnemonics or visualizing. </a:t>
            </a:r>
            <a:endParaRPr lang="cs-CZ" dirty="0"/>
          </a:p>
          <a:p>
            <a:pPr lvl="0"/>
            <a:r>
              <a:rPr lang="en-US" dirty="0"/>
              <a:t>I draw mind maps. </a:t>
            </a:r>
            <a:endParaRPr lang="cs-CZ" dirty="0"/>
          </a:p>
          <a:p>
            <a:pPr lvl="0"/>
            <a:r>
              <a:rPr lang="en-US" dirty="0"/>
              <a:t>I am very good at note taking during lectures, so I don’t need any additional materials. </a:t>
            </a:r>
            <a:endParaRPr lang="cs-CZ" dirty="0"/>
          </a:p>
          <a:p>
            <a:pPr lvl="0"/>
            <a:r>
              <a:rPr lang="en-US" dirty="0"/>
              <a:t>I always write a first draft of the assignment and then I improve it after 2 or 3 days. </a:t>
            </a:r>
            <a:endParaRPr lang="cs-CZ" dirty="0"/>
          </a:p>
          <a:p>
            <a:pPr lvl="0"/>
            <a:r>
              <a:rPr lang="en-US" dirty="0"/>
              <a:t>I find it useful to learn some things by heart. </a:t>
            </a:r>
            <a:endParaRPr lang="cs-CZ" dirty="0"/>
          </a:p>
          <a:p>
            <a:pPr lvl="0"/>
            <a:r>
              <a:rPr lang="en-US" dirty="0"/>
              <a:t>I make a study plan each exam period. </a:t>
            </a:r>
            <a:endParaRPr lang="cs-CZ" dirty="0"/>
          </a:p>
          <a:p>
            <a:r>
              <a:rPr lang="en-US" dirty="0"/>
              <a:t>I spent the last day before an exam cramming.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are your study habits?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 </a:t>
            </a:r>
            <a:r>
              <a:rPr lang="en-US" b="1" dirty="0"/>
              <a:t>prioritize</a:t>
            </a:r>
            <a:r>
              <a:rPr lang="en-US" dirty="0"/>
              <a:t> the most difficult or urgent tasks. </a:t>
            </a:r>
            <a:endParaRPr lang="cs-CZ" dirty="0"/>
          </a:p>
          <a:p>
            <a:pPr lvl="0"/>
            <a:r>
              <a:rPr lang="en-US" dirty="0"/>
              <a:t>I am not able to </a:t>
            </a:r>
            <a:r>
              <a:rPr lang="en-US" b="1" dirty="0"/>
              <a:t>revise</a:t>
            </a:r>
            <a:r>
              <a:rPr lang="en-US" dirty="0"/>
              <a:t> for more than two hours, so preparing for an exam takes me many days. </a:t>
            </a:r>
            <a:endParaRPr lang="cs-CZ" dirty="0"/>
          </a:p>
          <a:p>
            <a:pPr lvl="0"/>
            <a:r>
              <a:rPr lang="en-US" dirty="0"/>
              <a:t>I </a:t>
            </a:r>
            <a:r>
              <a:rPr lang="en-US" b="1" dirty="0"/>
              <a:t>review my lecture notes </a:t>
            </a:r>
            <a:r>
              <a:rPr lang="en-US" dirty="0"/>
              <a:t>within 24 hours after I took them. </a:t>
            </a:r>
            <a:endParaRPr lang="cs-CZ" dirty="0"/>
          </a:p>
          <a:p>
            <a:pPr lvl="0"/>
            <a:r>
              <a:rPr lang="en-US" dirty="0"/>
              <a:t>I use tricks to memorize things, like </a:t>
            </a:r>
            <a:r>
              <a:rPr lang="en-US" b="1" dirty="0"/>
              <a:t>mnemonics or visualizing</a:t>
            </a:r>
            <a:r>
              <a:rPr lang="en-US" dirty="0"/>
              <a:t>. </a:t>
            </a:r>
            <a:endParaRPr lang="cs-CZ" dirty="0"/>
          </a:p>
          <a:p>
            <a:pPr lvl="0"/>
            <a:r>
              <a:rPr lang="en-US" dirty="0"/>
              <a:t>I draw mind maps. </a:t>
            </a:r>
            <a:endParaRPr lang="cs-CZ" dirty="0"/>
          </a:p>
          <a:p>
            <a:pPr lvl="0"/>
            <a:r>
              <a:rPr lang="en-US" dirty="0"/>
              <a:t>I am very good at note taking during lectures, so I don’t need any additional materials. </a:t>
            </a:r>
            <a:endParaRPr lang="cs-CZ" dirty="0"/>
          </a:p>
          <a:p>
            <a:pPr lvl="0"/>
            <a:r>
              <a:rPr lang="en-US" dirty="0"/>
              <a:t>I always write a first draft of the assignment and then I improve it after 2 or 3 days. </a:t>
            </a:r>
            <a:endParaRPr lang="cs-CZ" dirty="0"/>
          </a:p>
          <a:p>
            <a:pPr lvl="0"/>
            <a:r>
              <a:rPr lang="en-US" dirty="0"/>
              <a:t>I find it useful to </a:t>
            </a:r>
            <a:r>
              <a:rPr lang="en-US" b="1" dirty="0"/>
              <a:t>learn some things by heart</a:t>
            </a:r>
            <a:r>
              <a:rPr lang="en-US" dirty="0"/>
              <a:t>. </a:t>
            </a:r>
            <a:endParaRPr lang="cs-CZ" dirty="0"/>
          </a:p>
          <a:p>
            <a:pPr lvl="0"/>
            <a:r>
              <a:rPr lang="en-US" dirty="0"/>
              <a:t>I make a study plan each exam period. </a:t>
            </a:r>
            <a:endParaRPr lang="cs-CZ" dirty="0"/>
          </a:p>
          <a:p>
            <a:r>
              <a:rPr lang="en-US" dirty="0"/>
              <a:t>I spent the last day before an exam </a:t>
            </a:r>
            <a:r>
              <a:rPr lang="en-US" b="1" dirty="0"/>
              <a:t>cramming</a:t>
            </a:r>
            <a:r>
              <a:rPr lang="en-US" dirty="0"/>
              <a:t>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425" y="704826"/>
            <a:ext cx="1116104" cy="11617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9475" t="10325" r="2468" b="16827"/>
          <a:stretch/>
        </p:blipFill>
        <p:spPr>
          <a:xfrm>
            <a:off x="9090213" y="677459"/>
            <a:ext cx="941425" cy="10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 self-assessment questionnaire on students’ time management</a:t>
            </a:r>
            <a:r>
              <a:rPr lang="cs-CZ" b="1" i="1" dirty="0"/>
              <a:t> – </a:t>
            </a:r>
            <a:r>
              <a:rPr lang="cs-CZ" b="1" i="1" dirty="0" err="1"/>
              <a:t>ask</a:t>
            </a:r>
            <a:r>
              <a:rPr lang="cs-CZ" b="1" i="1" dirty="0"/>
              <a:t> </a:t>
            </a:r>
            <a:r>
              <a:rPr lang="cs-CZ" b="1" i="1" dirty="0" err="1"/>
              <a:t>your</a:t>
            </a:r>
            <a:r>
              <a:rPr lang="cs-CZ" b="1" i="1" dirty="0"/>
              <a:t> </a:t>
            </a:r>
            <a:r>
              <a:rPr lang="cs-CZ" b="1" i="1" dirty="0" err="1"/>
              <a:t>neighbour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en-US" b="1" i="1" dirty="0"/>
              <a:t>compare </a:t>
            </a:r>
            <a:r>
              <a:rPr lang="cs-CZ" b="1" i="1" dirty="0" err="1"/>
              <a:t>your</a:t>
            </a:r>
            <a:r>
              <a:rPr lang="cs-CZ" b="1" i="1" dirty="0"/>
              <a:t> </a:t>
            </a:r>
            <a:r>
              <a:rPr lang="cs-CZ" b="1" i="1" dirty="0" err="1"/>
              <a:t>neighbour</a:t>
            </a:r>
            <a:r>
              <a:rPr lang="en-US" b="1" i="1" dirty="0"/>
              <a:t>’s answers with yours:</a:t>
            </a:r>
          </a:p>
          <a:p>
            <a:r>
              <a:rPr lang="en-US" b="1" dirty="0">
                <a:solidFill>
                  <a:srgbClr val="0070C0"/>
                </a:solidFill>
              </a:rPr>
              <a:t>Both of us …, Neither of us …, John … while I …</a:t>
            </a:r>
            <a:endParaRPr lang="cs-CZ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35850"/>
              </p:ext>
            </p:extLst>
          </p:nvPr>
        </p:nvGraphicFramePr>
        <p:xfrm>
          <a:off x="609600" y="1761244"/>
          <a:ext cx="10598331" cy="3061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2880">
                  <a:extLst>
                    <a:ext uri="{9D8B030D-6E8A-4147-A177-3AD203B41FA5}">
                      <a16:colId xmlns:a16="http://schemas.microsoft.com/office/drawing/2014/main" val="150223554"/>
                    </a:ext>
                  </a:extLst>
                </a:gridCol>
                <a:gridCol w="1318913">
                  <a:extLst>
                    <a:ext uri="{9D8B030D-6E8A-4147-A177-3AD203B41FA5}">
                      <a16:colId xmlns:a16="http://schemas.microsoft.com/office/drawing/2014/main" val="4279390855"/>
                    </a:ext>
                  </a:extLst>
                </a:gridCol>
                <a:gridCol w="1515223">
                  <a:extLst>
                    <a:ext uri="{9D8B030D-6E8A-4147-A177-3AD203B41FA5}">
                      <a16:colId xmlns:a16="http://schemas.microsoft.com/office/drawing/2014/main" val="1092307663"/>
                    </a:ext>
                  </a:extLst>
                </a:gridCol>
                <a:gridCol w="1261315">
                  <a:extLst>
                    <a:ext uri="{9D8B030D-6E8A-4147-A177-3AD203B41FA5}">
                      <a16:colId xmlns:a16="http://schemas.microsoft.com/office/drawing/2014/main" val="1527363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often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sometimes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never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5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 Do you begin working on end-of-semester assignments early in the semester?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9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 Do you meet deadlines for submitting work?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5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 Do you have to request an extension for your work?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1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63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834" y="297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Prepare a similar questionnaire for your classmates: on study habits or academic assignments – in pairs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r>
              <a:rPr lang="cs-CZ" b="1" i="1" dirty="0"/>
              <a:t>m</a:t>
            </a:r>
            <a:r>
              <a:rPr lang="en-US" b="1" i="1" dirty="0" err="1"/>
              <a:t>ake</a:t>
            </a:r>
            <a:r>
              <a:rPr lang="en-US" b="1" i="1" dirty="0"/>
              <a:t> a survey</a:t>
            </a:r>
            <a:r>
              <a:rPr lang="cs-CZ" b="1" i="1" dirty="0"/>
              <a:t> (use </a:t>
            </a:r>
            <a:r>
              <a:rPr lang="cs-CZ" b="1" i="1" dirty="0" err="1"/>
              <a:t>appropriate</a:t>
            </a:r>
            <a:r>
              <a:rPr lang="cs-CZ" b="1" i="1" dirty="0"/>
              <a:t> </a:t>
            </a:r>
            <a:r>
              <a:rPr lang="cs-CZ" b="1" i="1" dirty="0" err="1"/>
              <a:t>vocabulary</a:t>
            </a:r>
            <a:r>
              <a:rPr lang="cs-CZ" b="1" i="1" dirty="0"/>
              <a:t>)</a:t>
            </a:r>
            <a:r>
              <a:rPr lang="en-US" b="1" i="1" dirty="0"/>
              <a:t>,</a:t>
            </a:r>
            <a:r>
              <a:rPr lang="cs-CZ" b="1" i="1" dirty="0"/>
              <a:t> </a:t>
            </a:r>
            <a:r>
              <a:rPr lang="en-US" b="1" i="1" dirty="0"/>
              <a:t>analyze the data and present the results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52472"/>
              </p:ext>
            </p:extLst>
          </p:nvPr>
        </p:nvGraphicFramePr>
        <p:xfrm>
          <a:off x="755469" y="1690688"/>
          <a:ext cx="10598331" cy="343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2880">
                  <a:extLst>
                    <a:ext uri="{9D8B030D-6E8A-4147-A177-3AD203B41FA5}">
                      <a16:colId xmlns:a16="http://schemas.microsoft.com/office/drawing/2014/main" val="150223554"/>
                    </a:ext>
                  </a:extLst>
                </a:gridCol>
                <a:gridCol w="1084462">
                  <a:extLst>
                    <a:ext uri="{9D8B030D-6E8A-4147-A177-3AD203B41FA5}">
                      <a16:colId xmlns:a16="http://schemas.microsoft.com/office/drawing/2014/main" val="4279390855"/>
                    </a:ext>
                  </a:extLst>
                </a:gridCol>
                <a:gridCol w="1749674">
                  <a:extLst>
                    <a:ext uri="{9D8B030D-6E8A-4147-A177-3AD203B41FA5}">
                      <a16:colId xmlns:a16="http://schemas.microsoft.com/office/drawing/2014/main" val="1092307663"/>
                    </a:ext>
                  </a:extLst>
                </a:gridCol>
                <a:gridCol w="1261315">
                  <a:extLst>
                    <a:ext uri="{9D8B030D-6E8A-4147-A177-3AD203B41FA5}">
                      <a16:colId xmlns:a16="http://schemas.microsoft.com/office/drawing/2014/main" val="1527363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often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sometimes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never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5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9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55224"/>
                  </a:ext>
                </a:extLst>
              </a:tr>
              <a:tr h="382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15432"/>
                  </a:ext>
                </a:extLst>
              </a:tr>
              <a:tr h="382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9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9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Unit</a:t>
            </a:r>
            <a:r>
              <a:rPr lang="en-US" dirty="0"/>
              <a:t> </a:t>
            </a:r>
            <a:r>
              <a:rPr lang="cs-CZ" dirty="0"/>
              <a:t>11</a:t>
            </a:r>
            <a:r>
              <a:rPr lang="en-US" dirty="0"/>
              <a:t> –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errors</a:t>
            </a:r>
            <a:r>
              <a:rPr lang="cs-CZ" dirty="0"/>
              <a:t> in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pPr lvl="1"/>
            <a:r>
              <a:rPr lang="cs-CZ" dirty="0" err="1"/>
              <a:t>Listening</a:t>
            </a:r>
            <a:endParaRPr lang="cs-CZ" dirty="0"/>
          </a:p>
          <a:p>
            <a:pPr lvl="1"/>
            <a:r>
              <a:rPr lang="cs-CZ" dirty="0" err="1"/>
              <a:t>Rules</a:t>
            </a:r>
            <a:r>
              <a:rPr lang="cs-CZ" dirty="0"/>
              <a:t> and </a:t>
            </a:r>
            <a:r>
              <a:rPr lang="cs-CZ" dirty="0" err="1"/>
              <a:t>exceptions</a:t>
            </a:r>
            <a:endParaRPr lang="en-US" dirty="0"/>
          </a:p>
          <a:p>
            <a:r>
              <a:rPr lang="cs-CZ" dirty="0" err="1"/>
              <a:t>Verbs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assignments</a:t>
            </a:r>
            <a:endParaRPr lang="cs-CZ" dirty="0"/>
          </a:p>
          <a:p>
            <a:pPr lvl="1"/>
            <a:r>
              <a:rPr lang="cs-CZ" dirty="0" err="1"/>
              <a:t>Synonyms</a:t>
            </a:r>
            <a:r>
              <a:rPr lang="cs-CZ" dirty="0"/>
              <a:t>: </a:t>
            </a:r>
            <a:r>
              <a:rPr lang="cs-CZ" dirty="0" err="1"/>
              <a:t>formal</a:t>
            </a:r>
            <a:r>
              <a:rPr lang="cs-CZ" dirty="0"/>
              <a:t> X </a:t>
            </a:r>
            <a:r>
              <a:rPr lang="cs-CZ" dirty="0" err="1"/>
              <a:t>informal</a:t>
            </a:r>
            <a:endParaRPr lang="cs-CZ" dirty="0"/>
          </a:p>
          <a:p>
            <a:pPr lvl="1"/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(sentence </a:t>
            </a:r>
            <a:r>
              <a:rPr lang="cs-CZ" dirty="0" err="1"/>
              <a:t>completion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meaning</a:t>
            </a:r>
            <a:endParaRPr lang="cs-CZ" dirty="0"/>
          </a:p>
          <a:p>
            <a:pPr lvl="1"/>
            <a:r>
              <a:rPr lang="cs-CZ" dirty="0" err="1"/>
              <a:t>Noun</a:t>
            </a:r>
            <a:r>
              <a:rPr lang="cs-CZ" dirty="0"/>
              <a:t> </a:t>
            </a:r>
            <a:r>
              <a:rPr lang="cs-CZ" dirty="0" err="1"/>
              <a:t>structures</a:t>
            </a:r>
            <a:endParaRPr lang="cs-CZ" dirty="0"/>
          </a:p>
          <a:p>
            <a:pPr lvl="1"/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assignments</a:t>
            </a:r>
            <a:endParaRPr lang="cs-CZ" dirty="0"/>
          </a:p>
          <a:p>
            <a:r>
              <a:rPr lang="cs-CZ" dirty="0"/>
              <a:t>Study </a:t>
            </a:r>
            <a:r>
              <a:rPr lang="cs-CZ" dirty="0" err="1"/>
              <a:t>habits</a:t>
            </a:r>
            <a:endParaRPr lang="cs-CZ" dirty="0"/>
          </a:p>
          <a:p>
            <a:pPr lvl="1"/>
            <a:r>
              <a:rPr lang="cs-CZ" dirty="0" err="1"/>
              <a:t>Vocabulary</a:t>
            </a:r>
            <a:endParaRPr lang="cs-CZ" dirty="0"/>
          </a:p>
          <a:p>
            <a:pPr lvl="1"/>
            <a:r>
              <a:rPr lang="cs-CZ" dirty="0" err="1"/>
              <a:t>Survey</a:t>
            </a:r>
            <a:r>
              <a:rPr lang="cs-CZ" dirty="0"/>
              <a:t>: </a:t>
            </a:r>
            <a:r>
              <a:rPr lang="cs-CZ" dirty="0" err="1"/>
              <a:t>designing</a:t>
            </a:r>
            <a:r>
              <a:rPr lang="cs-CZ" dirty="0"/>
              <a:t>, </a:t>
            </a:r>
            <a:r>
              <a:rPr lang="cs-CZ" dirty="0" err="1"/>
              <a:t>interviewing</a:t>
            </a:r>
            <a:r>
              <a:rPr lang="cs-CZ" dirty="0"/>
              <a:t>, </a:t>
            </a:r>
            <a:r>
              <a:rPr lang="cs-CZ" dirty="0" err="1"/>
              <a:t>analyzing</a:t>
            </a:r>
            <a:r>
              <a:rPr lang="cs-CZ" dirty="0"/>
              <a:t>, reporting</a:t>
            </a:r>
          </a:p>
          <a:p>
            <a:r>
              <a:rPr lang="cs-CZ" dirty="0" err="1"/>
              <a:t>Credit</a:t>
            </a:r>
            <a:r>
              <a:rPr lang="cs-CZ" dirty="0"/>
              <a:t> test + </a:t>
            </a:r>
            <a:r>
              <a:rPr lang="cs-CZ" dirty="0" err="1"/>
              <a:t>Examination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5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Common errors in academic English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↔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errors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2" action="ppaction://hlinkfile"/>
              </a:rPr>
              <a:t>Listening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How does the speaker define academic English?</a:t>
            </a:r>
            <a:r>
              <a:rPr lang="en-US" b="1" i="1" dirty="0"/>
              <a:t> </a:t>
            </a:r>
            <a:r>
              <a:rPr lang="en-US" dirty="0"/>
              <a:t>………………………….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ii) The speaker mentions three features of academic English: </a:t>
            </a:r>
            <a:endParaRPr lang="cs-CZ" dirty="0"/>
          </a:p>
          <a:p>
            <a:r>
              <a:rPr lang="en-US" dirty="0"/>
              <a:t>It is more ………………………….</a:t>
            </a:r>
            <a:endParaRPr lang="cs-CZ" dirty="0"/>
          </a:p>
          <a:p>
            <a:r>
              <a:rPr lang="en-US" dirty="0"/>
              <a:t>It is more ………………………….</a:t>
            </a:r>
            <a:endParaRPr lang="cs-CZ" dirty="0"/>
          </a:p>
          <a:p>
            <a:r>
              <a:rPr lang="en-US" dirty="0"/>
              <a:t>It uses …………………………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iii) Which serious problem does the speaker mention? ………………………….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8709" y="2428992"/>
            <a:ext cx="4063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the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English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you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need</a:t>
            </a:r>
            <a:r>
              <a:rPr lang="cs-CZ" sz="2400" b="1" dirty="0">
                <a:solidFill>
                  <a:srgbClr val="FF0000"/>
                </a:solidFill>
              </a:rPr>
              <a:t> to use in 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School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  <a:r>
              <a:rPr lang="cs-CZ" sz="2400" b="1" dirty="0" err="1">
                <a:solidFill>
                  <a:srgbClr val="FF0000"/>
                </a:solidFill>
              </a:rPr>
              <a:t>College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  <a:r>
              <a:rPr lang="cs-CZ" sz="2400" b="1" dirty="0" err="1">
                <a:solidFill>
                  <a:srgbClr val="FF0000"/>
                </a:solidFill>
              </a:rPr>
              <a:t>or</a:t>
            </a:r>
            <a:r>
              <a:rPr lang="cs-CZ" sz="2400" b="1" dirty="0">
                <a:solidFill>
                  <a:srgbClr val="FF0000"/>
                </a:solidFill>
              </a:rPr>
              <a:t> University, 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especially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when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writing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86446" y="4066903"/>
            <a:ext cx="102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formal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86446" y="4602019"/>
            <a:ext cx="13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objective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11977" y="5063684"/>
            <a:ext cx="511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referencing</a:t>
            </a:r>
            <a:r>
              <a:rPr lang="cs-CZ" sz="2400" b="1" dirty="0">
                <a:solidFill>
                  <a:srgbClr val="FF0000"/>
                </a:solidFill>
              </a:rPr>
              <a:t>/ </a:t>
            </a:r>
            <a:r>
              <a:rPr lang="cs-CZ" sz="2400" b="1" dirty="0" err="1">
                <a:solidFill>
                  <a:srgbClr val="FF0000"/>
                </a:solidFill>
              </a:rPr>
              <a:t>references</a:t>
            </a:r>
            <a:r>
              <a:rPr lang="cs-CZ" sz="2400" b="1" dirty="0">
                <a:solidFill>
                  <a:srgbClr val="FF0000"/>
                </a:solidFill>
              </a:rPr>
              <a:t>/ </a:t>
            </a:r>
            <a:r>
              <a:rPr lang="cs-CZ" sz="2400" b="1" dirty="0" err="1">
                <a:solidFill>
                  <a:srgbClr val="FF0000"/>
                </a:solidFill>
              </a:rPr>
              <a:t>citing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sources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99566" y="5525349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plagiarism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12 common errors in academic English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96577" y="1690688"/>
            <a:ext cx="462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Can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there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be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any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exceptions</a:t>
            </a:r>
            <a:r>
              <a:rPr lang="cs-CZ" sz="2800" b="1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19676" y="2591240"/>
            <a:ext cx="37194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rgbClr val="0070C0"/>
                </a:solidFill>
              </a:rPr>
              <a:t>Phrasal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verbs</a:t>
            </a:r>
            <a:r>
              <a:rPr lang="cs-CZ" sz="2800" b="1" dirty="0">
                <a:solidFill>
                  <a:srgbClr val="0070C0"/>
                </a:solidFill>
              </a:rPr>
              <a:t>: </a:t>
            </a:r>
          </a:p>
          <a:p>
            <a:r>
              <a:rPr lang="cs-CZ" sz="2800" b="1" dirty="0" err="1">
                <a:solidFill>
                  <a:srgbClr val="0070C0"/>
                </a:solidFill>
              </a:rPr>
              <a:t>e.g</a:t>
            </a:r>
            <a:r>
              <a:rPr lang="cs-CZ" sz="2800" b="1" dirty="0">
                <a:solidFill>
                  <a:srgbClr val="0070C0"/>
                </a:solidFill>
              </a:rPr>
              <a:t>. point </a:t>
            </a:r>
            <a:r>
              <a:rPr lang="cs-CZ" sz="2800" b="1" dirty="0" err="1">
                <a:solidFill>
                  <a:srgbClr val="0070C0"/>
                </a:solidFill>
              </a:rPr>
              <a:t>out</a:t>
            </a:r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 err="1">
                <a:solidFill>
                  <a:srgbClr val="0070C0"/>
                </a:solidFill>
              </a:rPr>
              <a:t>Pronouns</a:t>
            </a:r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 err="1">
                <a:solidFill>
                  <a:srgbClr val="0070C0"/>
                </a:solidFill>
              </a:rPr>
              <a:t>Personal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opinions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(</a:t>
            </a:r>
            <a:r>
              <a:rPr lang="cs-CZ" sz="2800" b="1" dirty="0" err="1">
                <a:solidFill>
                  <a:srgbClr val="0070C0"/>
                </a:solidFill>
              </a:rPr>
              <a:t>depends</a:t>
            </a:r>
            <a:r>
              <a:rPr lang="cs-CZ" sz="2800" b="1" dirty="0">
                <a:solidFill>
                  <a:srgbClr val="0070C0"/>
                </a:solidFill>
              </a:rPr>
              <a:t> on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genre</a:t>
            </a:r>
            <a:r>
              <a:rPr lang="cs-CZ" sz="2800" b="1" dirty="0">
                <a:solidFill>
                  <a:srgbClr val="0070C0"/>
                </a:solidFill>
              </a:rPr>
              <a:t>, </a:t>
            </a:r>
          </a:p>
          <a:p>
            <a:r>
              <a:rPr lang="cs-CZ" sz="2800" b="1" dirty="0" err="1">
                <a:solidFill>
                  <a:srgbClr val="0070C0"/>
                </a:solidFill>
              </a:rPr>
              <a:t>journal</a:t>
            </a:r>
            <a:r>
              <a:rPr lang="cs-CZ" sz="2800" b="1" dirty="0">
                <a:solidFill>
                  <a:srgbClr val="0070C0"/>
                </a:solidFill>
              </a:rPr>
              <a:t>, …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799217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5133" t="8155" r="8605" b="11087"/>
          <a:stretch/>
        </p:blipFill>
        <p:spPr>
          <a:xfrm>
            <a:off x="975359" y="1409698"/>
            <a:ext cx="6383384" cy="51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451" cy="1325563"/>
          </a:xfrm>
        </p:spPr>
        <p:txBody>
          <a:bodyPr/>
          <a:lstStyle/>
          <a:p>
            <a:r>
              <a:rPr lang="en-GB" b="1" i="1" dirty="0"/>
              <a:t>Language practice</a:t>
            </a:r>
            <a:r>
              <a:rPr lang="cs-CZ" dirty="0"/>
              <a:t>: </a:t>
            </a:r>
            <a:r>
              <a:rPr lang="cs-CZ" dirty="0" err="1"/>
              <a:t>rewrite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26868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There were fewer car accidents last year.  i</a:t>
            </a:r>
            <a:r>
              <a:rPr lang="en-GB" i="1" dirty="0"/>
              <a:t>ncidence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We made a rough guess at what the final figure might be.  </a:t>
            </a:r>
            <a:r>
              <a:rPr lang="en-GB" i="1" dirty="0"/>
              <a:t>estimate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GB" dirty="0"/>
              <a:t>       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The graph shows the results from the lowest to the highest.   </a:t>
            </a:r>
            <a:r>
              <a:rPr lang="en-GB" i="1" dirty="0"/>
              <a:t>magnitude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A computer program helped us to work out the significance of the difference variables.  </a:t>
            </a:r>
            <a:r>
              <a:rPr lang="en-GB" i="1" dirty="0"/>
              <a:t>calculate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Taking </a:t>
            </a:r>
            <a:r>
              <a:rPr lang="en-GB" i="1" dirty="0"/>
              <a:t>x</a:t>
            </a:r>
            <a:r>
              <a:rPr lang="en-GB" dirty="0"/>
              <a:t> away from </a:t>
            </a:r>
            <a:r>
              <a:rPr lang="en-GB" i="1" dirty="0"/>
              <a:t>y</a:t>
            </a:r>
            <a:r>
              <a:rPr lang="en-GB" dirty="0"/>
              <a:t> will help you arrive at the correct answer.  </a:t>
            </a:r>
            <a:r>
              <a:rPr lang="en-GB" i="1" dirty="0"/>
              <a:t>subtract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The results from the first experiment were not the same as those we got from the repeat experiment.  </a:t>
            </a:r>
            <a:r>
              <a:rPr lang="en-GB" i="1" dirty="0"/>
              <a:t>tally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451" cy="1325563"/>
          </a:xfrm>
        </p:spPr>
        <p:txBody>
          <a:bodyPr/>
          <a:lstStyle/>
          <a:p>
            <a:r>
              <a:rPr lang="en-GB" b="1" i="1" dirty="0"/>
              <a:t>Language practice</a:t>
            </a:r>
            <a:r>
              <a:rPr lang="cs-CZ" dirty="0"/>
              <a:t>: </a:t>
            </a:r>
            <a:r>
              <a:rPr lang="cs-CZ" dirty="0" err="1"/>
              <a:t>rewrite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style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26868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u="sng" dirty="0"/>
              <a:t>There were </a:t>
            </a:r>
            <a:r>
              <a:rPr lang="en-GB" dirty="0"/>
              <a:t>fewer car accidents last year.  i</a:t>
            </a:r>
            <a:r>
              <a:rPr lang="en-GB" i="1" dirty="0"/>
              <a:t>ncidence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We </a:t>
            </a:r>
            <a:r>
              <a:rPr lang="en-GB" u="sng" dirty="0"/>
              <a:t>made a rough guess at </a:t>
            </a:r>
            <a:r>
              <a:rPr lang="en-GB" dirty="0"/>
              <a:t>what the final figure might be.  </a:t>
            </a:r>
            <a:r>
              <a:rPr lang="en-GB" i="1" dirty="0"/>
              <a:t>estimate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en-GB" dirty="0"/>
              <a:t>       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The graph shows the results </a:t>
            </a:r>
            <a:r>
              <a:rPr lang="en-GB" u="sng" dirty="0"/>
              <a:t>from the lowest to the highest</a:t>
            </a:r>
            <a:r>
              <a:rPr lang="en-GB" dirty="0"/>
              <a:t>.   </a:t>
            </a:r>
            <a:r>
              <a:rPr lang="en-GB" i="1" dirty="0"/>
              <a:t>magnitude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A computer program helped us to </a:t>
            </a:r>
            <a:r>
              <a:rPr lang="en-GB" u="sng" dirty="0"/>
              <a:t>work out </a:t>
            </a:r>
            <a:r>
              <a:rPr lang="en-GB" dirty="0"/>
              <a:t>the significance of the difference variables.  </a:t>
            </a:r>
            <a:r>
              <a:rPr lang="en-GB" i="1" dirty="0"/>
              <a:t>calculate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u="sng" dirty="0"/>
              <a:t>Taking </a:t>
            </a:r>
            <a:r>
              <a:rPr lang="en-GB" i="1" u="sng" dirty="0"/>
              <a:t>x</a:t>
            </a:r>
            <a:r>
              <a:rPr lang="en-GB" u="sng" dirty="0"/>
              <a:t> away </a:t>
            </a:r>
            <a:r>
              <a:rPr lang="en-GB" dirty="0"/>
              <a:t>from </a:t>
            </a:r>
            <a:r>
              <a:rPr lang="en-GB" i="1" dirty="0"/>
              <a:t>y</a:t>
            </a:r>
            <a:r>
              <a:rPr lang="en-GB" dirty="0"/>
              <a:t> will help you </a:t>
            </a:r>
            <a:r>
              <a:rPr lang="en-GB" b="1" dirty="0"/>
              <a:t>arrive at </a:t>
            </a:r>
            <a:r>
              <a:rPr lang="en-GB" dirty="0"/>
              <a:t>the correct answer.  </a:t>
            </a:r>
            <a:r>
              <a:rPr lang="en-GB" i="1" dirty="0"/>
              <a:t>subtract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_______________________________________________________________________</a:t>
            </a:r>
            <a:endParaRPr lang="cs-CZ" dirty="0"/>
          </a:p>
          <a:p>
            <a:pPr lvl="0"/>
            <a:r>
              <a:rPr lang="en-GB" dirty="0"/>
              <a:t>The results from the first experiment </a:t>
            </a:r>
            <a:r>
              <a:rPr lang="en-GB" u="sng" dirty="0"/>
              <a:t>were</a:t>
            </a:r>
            <a:r>
              <a:rPr lang="en-GB" dirty="0"/>
              <a:t> not </a:t>
            </a:r>
            <a:r>
              <a:rPr lang="en-GB" u="sng" dirty="0"/>
              <a:t>the same as </a:t>
            </a:r>
            <a:r>
              <a:rPr lang="en-GB" dirty="0"/>
              <a:t>those we got from the repeat experiment.  </a:t>
            </a:r>
            <a:r>
              <a:rPr lang="en-GB" i="1" dirty="0"/>
              <a:t>tally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______________________________________________________________________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32115" y="1690688"/>
            <a:ext cx="683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err="1">
                <a:solidFill>
                  <a:srgbClr val="FF0000"/>
                </a:solidFill>
              </a:rPr>
              <a:t>The</a:t>
            </a:r>
            <a:r>
              <a:rPr lang="cs-CZ" sz="2400" b="1" u="sng" dirty="0">
                <a:solidFill>
                  <a:srgbClr val="FF0000"/>
                </a:solidFill>
              </a:rPr>
              <a:t> incidence </a:t>
            </a:r>
            <a:r>
              <a:rPr lang="cs-CZ" sz="2400" b="1" u="sng" dirty="0" err="1">
                <a:solidFill>
                  <a:srgbClr val="FF0000"/>
                </a:solidFill>
              </a:rPr>
              <a:t>of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car </a:t>
            </a:r>
            <a:r>
              <a:rPr lang="cs-CZ" sz="2400" b="1" dirty="0" err="1">
                <a:solidFill>
                  <a:srgbClr val="FF0000"/>
                </a:solidFill>
              </a:rPr>
              <a:t>acciden</a:t>
            </a:r>
            <a:r>
              <a:rPr lang="en-US" sz="2400" b="1" dirty="0" err="1">
                <a:solidFill>
                  <a:srgbClr val="FF0000"/>
                </a:solidFill>
              </a:rPr>
              <a:t>ts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decreased last year. 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32115" y="2583896"/>
            <a:ext cx="2993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 </a:t>
            </a:r>
            <a:r>
              <a:rPr lang="en-US" sz="2400" b="1" u="sng" dirty="0">
                <a:solidFill>
                  <a:srgbClr val="FF0000"/>
                </a:solidFill>
              </a:rPr>
              <a:t>estimated</a:t>
            </a:r>
            <a:r>
              <a:rPr lang="en-US" sz="2400" b="1" dirty="0">
                <a:solidFill>
                  <a:srgbClr val="FF0000"/>
                </a:solidFill>
              </a:rPr>
              <a:t> what …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32115" y="3388757"/>
            <a:ext cx="611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graph shows </a:t>
            </a:r>
            <a:r>
              <a:rPr lang="en-US" sz="2400" b="1" u="sng" dirty="0">
                <a:solidFill>
                  <a:srgbClr val="FF0000"/>
                </a:solidFill>
              </a:rPr>
              <a:t>the magnitude of </a:t>
            </a:r>
            <a:r>
              <a:rPr lang="en-US" sz="2400" b="1" dirty="0">
                <a:solidFill>
                  <a:srgbClr val="FF0000"/>
                </a:solidFill>
              </a:rPr>
              <a:t>the results.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32115" y="4321186"/>
            <a:ext cx="8212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computer program helped us to </a:t>
            </a:r>
            <a:r>
              <a:rPr lang="cs-CZ" sz="2400" b="1" u="sng" dirty="0" err="1">
                <a:solidFill>
                  <a:srgbClr val="FF0000"/>
                </a:solidFill>
              </a:rPr>
              <a:t>calculate</a:t>
            </a:r>
            <a:r>
              <a:rPr lang="en-US" sz="2400" b="1" dirty="0">
                <a:solidFill>
                  <a:srgbClr val="FF0000"/>
                </a:solidFill>
              </a:rPr>
              <a:t> the significance …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32115" y="5051482"/>
            <a:ext cx="44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Subtracting </a:t>
            </a:r>
            <a:r>
              <a:rPr lang="en-US" sz="2400" b="1" i="1" u="sng" dirty="0">
                <a:solidFill>
                  <a:srgbClr val="FF0000"/>
                </a:solidFill>
              </a:rPr>
              <a:t>x </a:t>
            </a:r>
            <a:r>
              <a:rPr lang="en-US" sz="2400" b="1" dirty="0">
                <a:solidFill>
                  <a:srgbClr val="FF0000"/>
                </a:solidFill>
              </a:rPr>
              <a:t>from </a:t>
            </a:r>
            <a:r>
              <a:rPr lang="en-US" sz="2400" b="1" i="1" dirty="0">
                <a:solidFill>
                  <a:srgbClr val="FF0000"/>
                </a:solidFill>
              </a:rPr>
              <a:t>y </a:t>
            </a:r>
            <a:r>
              <a:rPr lang="en-US" sz="2400" b="1" dirty="0">
                <a:solidFill>
                  <a:srgbClr val="FF0000"/>
                </a:solidFill>
              </a:rPr>
              <a:t>will help ….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32115" y="5983911"/>
            <a:ext cx="813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results from the first experiment did not </a:t>
            </a:r>
            <a:r>
              <a:rPr lang="en-US" sz="2400" b="1" u="sng" dirty="0">
                <a:solidFill>
                  <a:srgbClr val="FF0000"/>
                </a:solidFill>
              </a:rPr>
              <a:t>tally </a:t>
            </a:r>
            <a:r>
              <a:rPr lang="cs-CZ" sz="2400" b="1" u="sng" dirty="0" err="1">
                <a:solidFill>
                  <a:srgbClr val="FF0000"/>
                </a:solidFill>
              </a:rPr>
              <a:t>with</a:t>
            </a:r>
            <a:r>
              <a:rPr lang="cs-CZ" sz="2400" b="1" u="sng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those …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Verbs useful for academic assignments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961777"/>
              </p:ext>
            </p:extLst>
          </p:nvPr>
        </p:nvGraphicFramePr>
        <p:xfrm>
          <a:off x="2490651" y="2760618"/>
          <a:ext cx="6973026" cy="3556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6513">
                  <a:extLst>
                    <a:ext uri="{9D8B030D-6E8A-4147-A177-3AD203B41FA5}">
                      <a16:colId xmlns:a16="http://schemas.microsoft.com/office/drawing/2014/main" val="4087467491"/>
                    </a:ext>
                  </a:extLst>
                </a:gridCol>
                <a:gridCol w="3486513">
                  <a:extLst>
                    <a:ext uri="{9D8B030D-6E8A-4147-A177-3AD203B41FA5}">
                      <a16:colId xmlns:a16="http://schemas.microsoft.com/office/drawing/2014/main" val="1856038289"/>
                    </a:ext>
                  </a:extLst>
                </a:gridCol>
              </a:tblGrid>
              <a:tr h="3556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influence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try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give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show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look into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talk about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question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attempt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provide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affect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investigate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demonstrate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challenge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to discuss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229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01142" y="1690688"/>
            <a:ext cx="321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Match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synonyms</a:t>
            </a:r>
            <a:endParaRPr lang="cs-CZ" sz="28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223657" y="3016251"/>
            <a:ext cx="1645920" cy="729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701142" y="3016251"/>
            <a:ext cx="2168435" cy="368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701142" y="3384822"/>
            <a:ext cx="2168435" cy="3604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766457" y="4170293"/>
            <a:ext cx="2103120" cy="3685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116070" y="4170293"/>
            <a:ext cx="1753507" cy="3685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223657" y="4912493"/>
            <a:ext cx="1645920" cy="4084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223657" y="4912493"/>
            <a:ext cx="1645920" cy="3277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Fill in the gaps with suitable verbs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theory ………………………………… to build bridges between different philosophical schools. </a:t>
            </a:r>
            <a:endParaRPr lang="cs-CZ" dirty="0"/>
          </a:p>
          <a:p>
            <a:pPr lvl="0"/>
            <a:r>
              <a:rPr lang="en-US" dirty="0"/>
              <a:t>The graph ……………………..………… the correlation between the place where people live and drinks they prefer. </a:t>
            </a:r>
            <a:endParaRPr lang="cs-CZ" dirty="0"/>
          </a:p>
          <a:p>
            <a:pPr lvl="0"/>
            <a:r>
              <a:rPr lang="en-US" dirty="0"/>
              <a:t>He did not ………………………………… sufficient statistical evidence for his conclusions.  </a:t>
            </a:r>
            <a:endParaRPr lang="cs-CZ" dirty="0"/>
          </a:p>
          <a:p>
            <a:pPr lvl="0"/>
            <a:r>
              <a:rPr lang="en-US" dirty="0"/>
              <a:t>The thesis ………………………………… the attitude of young people to diet and health. 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4092" y="1690688"/>
            <a:ext cx="134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attempts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21577" y="2581424"/>
            <a:ext cx="278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demostrates</a:t>
            </a:r>
            <a:r>
              <a:rPr lang="cs-CZ" sz="2400" b="1" dirty="0">
                <a:solidFill>
                  <a:srgbClr val="FF0000"/>
                </a:solidFill>
              </a:rPr>
              <a:t>/ </a:t>
            </a:r>
            <a:r>
              <a:rPr lang="cs-CZ" sz="2400" b="1" dirty="0" err="1">
                <a:solidFill>
                  <a:srgbClr val="FF0000"/>
                </a:solidFill>
              </a:rPr>
              <a:t>shows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5086" y="3472160"/>
            <a:ext cx="116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provide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56360" y="4379193"/>
            <a:ext cx="307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discusses</a:t>
            </a:r>
            <a:r>
              <a:rPr lang="cs-CZ" sz="2400" b="1" dirty="0">
                <a:solidFill>
                  <a:srgbClr val="FF0000"/>
                </a:solidFill>
              </a:rPr>
              <a:t>/ </a:t>
            </a:r>
            <a:r>
              <a:rPr lang="cs-CZ" sz="2400" b="1" dirty="0" err="1">
                <a:solidFill>
                  <a:srgbClr val="FF0000"/>
                </a:solidFill>
              </a:rPr>
              <a:t>investigates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094705"/>
              </p:ext>
            </p:extLst>
          </p:nvPr>
        </p:nvGraphicFramePr>
        <p:xfrm>
          <a:off x="559525" y="1890985"/>
          <a:ext cx="11214463" cy="344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2465">
                  <a:extLst>
                    <a:ext uri="{9D8B030D-6E8A-4147-A177-3AD203B41FA5}">
                      <a16:colId xmlns:a16="http://schemas.microsoft.com/office/drawing/2014/main" val="2771937204"/>
                    </a:ext>
                  </a:extLst>
                </a:gridCol>
                <a:gridCol w="5401998">
                  <a:extLst>
                    <a:ext uri="{9D8B030D-6E8A-4147-A177-3AD203B41FA5}">
                      <a16:colId xmlns:a16="http://schemas.microsoft.com/office/drawing/2014/main" val="18991001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Greg’s article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supports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Park’s theory.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Greg’s article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challenges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Park’s theory.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9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Describe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the new tax regulations.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Discuss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the new tax regulations.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1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Liam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provides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new data.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Liam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considers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new data.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7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Tarski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conducted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four sets of experiments.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Tarski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examined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four sets of experiments.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0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Lee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established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why such changes occur.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Lee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investigated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why such changes occur.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24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John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assumed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that the data were reliable.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John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proved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that the data were reliable.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87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Illustrate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the magnitude of the deceleration.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22520" algn="l"/>
                        </a:tabLs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</a:rPr>
                        <a:t>Find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the magnitude of the deceleration.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7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55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32223</TotalTime>
  <Words>1215</Words>
  <Application>Microsoft Office PowerPoint</Application>
  <PresentationFormat>Širokoúhlá obrazovka</PresentationFormat>
  <Paragraphs>235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English for Mathematicians II Week 11 – Academic English for Your Assignments</vt:lpstr>
      <vt:lpstr>Unit 11 – Academic English  for Your Assignments</vt:lpstr>
      <vt:lpstr>Common errors in academic English</vt:lpstr>
      <vt:lpstr>12 common errors in academic English</vt:lpstr>
      <vt:lpstr>Language practice: rewrite in an academic style</vt:lpstr>
      <vt:lpstr>Language practice: rewrite in an academic style</vt:lpstr>
      <vt:lpstr>Verbs useful for academic assignments</vt:lpstr>
      <vt:lpstr>Fill in the gaps with suitable verbs </vt:lpstr>
      <vt:lpstr>Explain the differences</vt:lpstr>
      <vt:lpstr>Noun phrases</vt:lpstr>
      <vt:lpstr>Your assignments/activities </vt:lpstr>
      <vt:lpstr>Study habits Match the halves</vt:lpstr>
      <vt:lpstr>Study habits Match the halves</vt:lpstr>
      <vt:lpstr>What are your study habits? </vt:lpstr>
      <vt:lpstr>What are your study habits? </vt:lpstr>
      <vt:lpstr>a self-assessment questionnaire on students’ time management – ask your neighbour</vt:lpstr>
      <vt:lpstr>Prepare a similar questionnaire for your classmates: on study habits or academic assignments – in pairs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Mathematicians I</dc:title>
  <dc:creator>Štěpánka Bilová</dc:creator>
  <cp:lastModifiedBy>Eva Čoupková</cp:lastModifiedBy>
  <cp:revision>343</cp:revision>
  <dcterms:created xsi:type="dcterms:W3CDTF">2017-09-02T16:40:02Z</dcterms:created>
  <dcterms:modified xsi:type="dcterms:W3CDTF">2020-04-21T08:42:33Z</dcterms:modified>
</cp:coreProperties>
</file>