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345" r:id="rId7"/>
    <p:sldId id="335" r:id="rId8"/>
    <p:sldId id="346" r:id="rId9"/>
    <p:sldId id="344" r:id="rId10"/>
    <p:sldId id="356" r:id="rId11"/>
    <p:sldId id="336" r:id="rId12"/>
    <p:sldId id="347" r:id="rId13"/>
    <p:sldId id="337" r:id="rId14"/>
    <p:sldId id="338" r:id="rId15"/>
    <p:sldId id="339" r:id="rId16"/>
    <p:sldId id="348" r:id="rId17"/>
    <p:sldId id="349" r:id="rId18"/>
    <p:sldId id="352" r:id="rId19"/>
    <p:sldId id="350" r:id="rId20"/>
    <p:sldId id="340" r:id="rId21"/>
    <p:sldId id="351" r:id="rId22"/>
    <p:sldId id="341" r:id="rId23"/>
    <p:sldId id="342" r:id="rId24"/>
    <p:sldId id="355" r:id="rId25"/>
    <p:sldId id="357" r:id="rId26"/>
    <p:sldId id="358"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těpánka Bilová" initials="Š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9" d="100"/>
          <a:sy n="119" d="100"/>
        </p:scale>
        <p:origin x="102"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0E65C208-C382-40B2-A6B2-9AAAD5A0BF23}" type="datetimeFigureOut">
              <a:rPr lang="cs-CZ" smtClean="0"/>
              <a:t>06.03.2020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404548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E65C208-C382-40B2-A6B2-9AAAD5A0BF23}" type="datetimeFigureOut">
              <a:rPr lang="cs-CZ" smtClean="0"/>
              <a:t>06.03.2020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197071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E65C208-C382-40B2-A6B2-9AAAD5A0BF23}" type="datetimeFigureOut">
              <a:rPr lang="cs-CZ" smtClean="0"/>
              <a:t>06.03.2020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69130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E65C208-C382-40B2-A6B2-9AAAD5A0BF23}" type="datetimeFigureOut">
              <a:rPr lang="cs-CZ" smtClean="0"/>
              <a:t>06.03.2020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259742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0E65C208-C382-40B2-A6B2-9AAAD5A0BF23}" type="datetimeFigureOut">
              <a:rPr lang="cs-CZ" smtClean="0"/>
              <a:t>06.03.2020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187863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E65C208-C382-40B2-A6B2-9AAAD5A0BF23}" type="datetimeFigureOut">
              <a:rPr lang="cs-CZ" smtClean="0"/>
              <a:t>06.03.2020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286076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E65C208-C382-40B2-A6B2-9AAAD5A0BF23}" type="datetimeFigureOut">
              <a:rPr lang="cs-CZ" smtClean="0"/>
              <a:t>06.03.2020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232386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E65C208-C382-40B2-A6B2-9AAAD5A0BF23}" type="datetimeFigureOut">
              <a:rPr lang="cs-CZ" smtClean="0"/>
              <a:t>06.03.2020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360671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65C208-C382-40B2-A6B2-9AAAD5A0BF23}" type="datetimeFigureOut">
              <a:rPr lang="cs-CZ" smtClean="0"/>
              <a:t>06.03.2020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215044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E65C208-C382-40B2-A6B2-9AAAD5A0BF23}" type="datetimeFigureOut">
              <a:rPr lang="cs-CZ" smtClean="0"/>
              <a:t>06.03.2020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334069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E65C208-C382-40B2-A6B2-9AAAD5A0BF23}" type="datetimeFigureOut">
              <a:rPr lang="cs-CZ" smtClean="0"/>
              <a:t>06.03.2020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600A0F2-D257-4399-8E5C-75DB38B2E514}" type="slidenum">
              <a:rPr lang="cs-CZ" smtClean="0"/>
              <a:t>‹#›</a:t>
            </a:fld>
            <a:endParaRPr lang="cs-CZ"/>
          </a:p>
        </p:txBody>
      </p:sp>
    </p:spTree>
    <p:extLst>
      <p:ext uri="{BB962C8B-B14F-4D97-AF65-F5344CB8AC3E}">
        <p14:creationId xmlns:p14="http://schemas.microsoft.com/office/powerpoint/2010/main" val="365425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5C208-C382-40B2-A6B2-9AAAD5A0BF23}" type="datetimeFigureOut">
              <a:rPr lang="cs-CZ" smtClean="0"/>
              <a:t>06.03.2020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0A0F2-D257-4399-8E5C-75DB38B2E514}" type="slidenum">
              <a:rPr lang="cs-CZ" smtClean="0"/>
              <a:t>‹#›</a:t>
            </a:fld>
            <a:endParaRPr lang="cs-CZ"/>
          </a:p>
        </p:txBody>
      </p:sp>
    </p:spTree>
    <p:extLst>
      <p:ext uri="{BB962C8B-B14F-4D97-AF65-F5344CB8AC3E}">
        <p14:creationId xmlns:p14="http://schemas.microsoft.com/office/powerpoint/2010/main" val="76047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trices%20-%20sum.mp4"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trix%20application%20Part%202.mp4" TargetMode="External"/><Relationship Id="rId7" Type="http://schemas.openxmlformats.org/officeDocument/2006/relationships/image" Target="../media/image12.png"/><Relationship Id="rId2" Type="http://schemas.openxmlformats.org/officeDocument/2006/relationships/hyperlink" Target="matrix%20application%20Part%201.mp4"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trix%20application%20Part%203.mp4"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athwarehouse.com/algebra/matrix" TargetMode="External"/><Relationship Id="rId2" Type="http://schemas.openxmlformats.org/officeDocument/2006/relationships/hyperlink" Target="https://simple.wikipedia.org/wiki/Matrix_(mathematics)" TargetMode="External"/><Relationship Id="rId1" Type="http://schemas.openxmlformats.org/officeDocument/2006/relationships/slideLayout" Target="../slideLayouts/slideLayout2.xml"/><Relationship Id="rId5" Type="http://schemas.openxmlformats.org/officeDocument/2006/relationships/hyperlink" Target="https://en.oxforddictionaries.com/definition/matrix" TargetMode="External"/><Relationship Id="rId4" Type="http://schemas.openxmlformats.org/officeDocument/2006/relationships/hyperlink" Target="http://cs.mcgill.ca/~rwest/wikispeedia/wpcd/wp/m/Matrix_(mathematic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err="1"/>
              <a:t>English</a:t>
            </a:r>
            <a:r>
              <a:rPr lang="cs-CZ" dirty="0"/>
              <a:t> </a:t>
            </a:r>
            <a:r>
              <a:rPr lang="cs-CZ" dirty="0" err="1"/>
              <a:t>for</a:t>
            </a:r>
            <a:r>
              <a:rPr lang="cs-CZ" dirty="0"/>
              <a:t> </a:t>
            </a:r>
            <a:r>
              <a:rPr lang="cs-CZ" dirty="0" err="1"/>
              <a:t>Mathematicians</a:t>
            </a:r>
            <a:r>
              <a:rPr lang="en-US" dirty="0"/>
              <a:t> I</a:t>
            </a:r>
            <a:r>
              <a:rPr lang="cs-CZ" dirty="0"/>
              <a:t>I</a:t>
            </a:r>
            <a:br>
              <a:rPr lang="en-US" dirty="0"/>
            </a:br>
            <a:r>
              <a:rPr lang="cs-CZ" dirty="0" err="1"/>
              <a:t>Week</a:t>
            </a:r>
            <a:r>
              <a:rPr lang="cs-CZ" dirty="0"/>
              <a:t> 4 – </a:t>
            </a:r>
            <a:r>
              <a:rPr lang="cs-CZ" dirty="0" err="1"/>
              <a:t>Matrices</a:t>
            </a:r>
            <a:endParaRPr lang="cs-CZ" dirty="0"/>
          </a:p>
        </p:txBody>
      </p:sp>
      <p:sp>
        <p:nvSpPr>
          <p:cNvPr id="3" name="Podnadpis 2"/>
          <p:cNvSpPr>
            <a:spLocks noGrp="1"/>
          </p:cNvSpPr>
          <p:nvPr>
            <p:ph type="subTitle" idx="1"/>
          </p:nvPr>
        </p:nvSpPr>
        <p:spPr/>
        <p:txBody>
          <a:bodyPr>
            <a:normAutofit/>
          </a:bodyPr>
          <a:lstStyle/>
          <a:p>
            <a:endParaRPr lang="cs-CZ" dirty="0"/>
          </a:p>
          <a:p>
            <a:endParaRPr lang="cs-CZ" dirty="0"/>
          </a:p>
        </p:txBody>
      </p:sp>
    </p:spTree>
    <p:extLst>
      <p:ext uri="{BB962C8B-B14F-4D97-AF65-F5344CB8AC3E}">
        <p14:creationId xmlns:p14="http://schemas.microsoft.com/office/powerpoint/2010/main" val="139492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EXAM PRACTICE: </a:t>
            </a:r>
            <a:r>
              <a:rPr lang="cs-CZ" dirty="0" err="1"/>
              <a:t>word</a:t>
            </a:r>
            <a:r>
              <a:rPr lang="cs-CZ" dirty="0"/>
              <a:t> </a:t>
            </a:r>
            <a:r>
              <a:rPr lang="cs-CZ" dirty="0" err="1"/>
              <a:t>formation</a:t>
            </a:r>
            <a:r>
              <a:rPr lang="cs-CZ" dirty="0"/>
              <a:t> </a:t>
            </a:r>
            <a:r>
              <a:rPr lang="cs-CZ" sz="3200" dirty="0"/>
              <a:t>(no </a:t>
            </a:r>
            <a:r>
              <a:rPr lang="cs-CZ" sz="3200" i="1" dirty="0"/>
              <a:t>–</a:t>
            </a:r>
            <a:r>
              <a:rPr lang="cs-CZ" sz="3200" i="1" dirty="0" err="1"/>
              <a:t>ing</a:t>
            </a:r>
            <a:r>
              <a:rPr lang="cs-CZ" sz="3200" i="1" dirty="0"/>
              <a:t> </a:t>
            </a:r>
            <a:r>
              <a:rPr lang="cs-CZ" sz="3200" dirty="0" err="1"/>
              <a:t>forms</a:t>
            </a:r>
            <a:r>
              <a:rPr lang="cs-CZ" sz="3200" dirty="0"/>
              <a:t>)</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lvl="0"/>
                <a:r>
                  <a:rPr lang="en-GB" dirty="0"/>
                  <a:t>Addition and _________________ of two matrices is possible only if they have the same order. (SUBTRACT)</a:t>
                </a:r>
                <a:endParaRPr lang="cs-CZ" dirty="0"/>
              </a:p>
              <a:p>
                <a:pPr lvl="0"/>
                <a:r>
                  <a:rPr lang="en-GB" dirty="0"/>
                  <a:t>The _________________ of two matrices A and B is possible if the number of columns of A is equal to the number of rows B. (MULTIPLY)</a:t>
                </a:r>
                <a:endParaRPr lang="cs-CZ" dirty="0"/>
              </a:p>
              <a:p>
                <a:pPr lvl="0"/>
                <a:r>
                  <a:rPr lang="en-GB" dirty="0"/>
                  <a:t>Two matrices are said to be _________________ if they have the same order. (COMPARE)</a:t>
                </a:r>
                <a:endParaRPr lang="cs-CZ" dirty="0"/>
              </a:p>
              <a:p>
                <a:pPr lvl="0"/>
                <a:r>
                  <a:rPr lang="en-GB" dirty="0"/>
                  <a:t>The _________________ inverse of a matrix A is -A. (ADDITION)</a:t>
                </a:r>
                <a:endParaRPr lang="cs-CZ" dirty="0"/>
              </a:p>
              <a:p>
                <a:pPr lvl="0"/>
                <a:r>
                  <a:rPr lang="en-GB" dirty="0"/>
                  <a:t>A square </a:t>
                </a:r>
                <a14:m>
                  <m:oMath xmlns:m="http://schemas.openxmlformats.org/officeDocument/2006/math">
                    <m:r>
                      <a:rPr lang="en-GB" i="1">
                        <a:latin typeface="Cambria Math" panose="02040503050406030204" pitchFamily="18" charset="0"/>
                      </a:rPr>
                      <m:t>𝐴</m:t>
                    </m:r>
                    <m:r>
                      <a:rPr lang="en-GB" i="1">
                        <a:latin typeface="Cambria Math" panose="02040503050406030204" pitchFamily="18" charset="0"/>
                      </a:rPr>
                      <m:t> = [</m:t>
                    </m:r>
                    <m:sSub>
                      <m:sSubPr>
                        <m:ctrlPr>
                          <a:rPr lang="cs-CZ"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𝑖𝑗</m:t>
                        </m:r>
                      </m:sub>
                    </m:sSub>
                    <m:r>
                      <a:rPr lang="en-GB" i="1">
                        <a:latin typeface="Cambria Math" panose="02040503050406030204" pitchFamily="18" charset="0"/>
                      </a:rPr>
                      <m:t>]</m:t>
                    </m:r>
                  </m:oMath>
                </a14:m>
                <a:r>
                  <a:rPr lang="en-GB" dirty="0"/>
                  <a:t>  is said to be _________________ if </a:t>
                </a:r>
                <a14:m>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𝑖𝑗</m:t>
                        </m:r>
                      </m:sub>
                    </m:sSub>
                    <m:r>
                      <a:rPr lang="en-GB" i="1">
                        <a:latin typeface="Cambria Math" panose="02040503050406030204" pitchFamily="18" charset="0"/>
                      </a:rPr>
                      <m:t>=</m:t>
                    </m:r>
                  </m:oMath>
                </a14:m>
                <a:r>
                  <a:rPr lang="en-GB" dirty="0"/>
                  <a:t>  </a:t>
                </a:r>
                <a14:m>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𝑗𝑖</m:t>
                        </m:r>
                      </m:sub>
                    </m:sSub>
                  </m:oMath>
                </a14:m>
                <a:r>
                  <a:rPr lang="en-GB" dirty="0"/>
                  <a:t>. (SYMMETRY)</a:t>
                </a:r>
                <a:endParaRPr lang="cs-CZ"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cs-CZ">
                    <a:noFill/>
                  </a:rPr>
                  <a:t> </a:t>
                </a:r>
              </a:p>
            </p:txBody>
          </p:sp>
        </mc:Fallback>
      </mc:AlternateContent>
      <p:sp>
        <p:nvSpPr>
          <p:cNvPr id="5" name="TextovéPole 4"/>
          <p:cNvSpPr txBox="1"/>
          <p:nvPr/>
        </p:nvSpPr>
        <p:spPr>
          <a:xfrm>
            <a:off x="3484966" y="1766717"/>
            <a:ext cx="1640257" cy="461665"/>
          </a:xfrm>
          <a:prstGeom prst="rect">
            <a:avLst/>
          </a:prstGeom>
          <a:noFill/>
        </p:spPr>
        <p:txBody>
          <a:bodyPr wrap="none" rtlCol="0">
            <a:spAutoFit/>
          </a:bodyPr>
          <a:lstStyle/>
          <a:p>
            <a:r>
              <a:rPr lang="cs-CZ" sz="2400" b="1" dirty="0" err="1">
                <a:solidFill>
                  <a:srgbClr val="FF0000"/>
                </a:solidFill>
              </a:rPr>
              <a:t>subtraction</a:t>
            </a:r>
            <a:endParaRPr lang="cs-CZ" sz="2400" b="1" dirty="0">
              <a:solidFill>
                <a:srgbClr val="FF0000"/>
              </a:solidFill>
            </a:endParaRPr>
          </a:p>
        </p:txBody>
      </p:sp>
      <p:sp>
        <p:nvSpPr>
          <p:cNvPr id="6" name="TextovéPole 5"/>
          <p:cNvSpPr txBox="1"/>
          <p:nvPr/>
        </p:nvSpPr>
        <p:spPr>
          <a:xfrm>
            <a:off x="2124853" y="2663524"/>
            <a:ext cx="1962525" cy="461665"/>
          </a:xfrm>
          <a:prstGeom prst="rect">
            <a:avLst/>
          </a:prstGeom>
          <a:noFill/>
        </p:spPr>
        <p:txBody>
          <a:bodyPr wrap="none" rtlCol="0">
            <a:spAutoFit/>
          </a:bodyPr>
          <a:lstStyle/>
          <a:p>
            <a:r>
              <a:rPr lang="cs-CZ" sz="2400" b="1" dirty="0" err="1">
                <a:solidFill>
                  <a:srgbClr val="FF0000"/>
                </a:solidFill>
              </a:rPr>
              <a:t>multiplication</a:t>
            </a:r>
            <a:endParaRPr lang="cs-CZ" sz="2400" b="1" dirty="0">
              <a:solidFill>
                <a:srgbClr val="FF0000"/>
              </a:solidFill>
            </a:endParaRPr>
          </a:p>
        </p:txBody>
      </p:sp>
      <p:sp>
        <p:nvSpPr>
          <p:cNvPr id="7" name="TextovéPole 6"/>
          <p:cNvSpPr txBox="1"/>
          <p:nvPr/>
        </p:nvSpPr>
        <p:spPr>
          <a:xfrm>
            <a:off x="5784029" y="3539629"/>
            <a:ext cx="1694503" cy="461665"/>
          </a:xfrm>
          <a:prstGeom prst="rect">
            <a:avLst/>
          </a:prstGeom>
          <a:noFill/>
        </p:spPr>
        <p:txBody>
          <a:bodyPr wrap="none" rtlCol="0">
            <a:spAutoFit/>
          </a:bodyPr>
          <a:lstStyle/>
          <a:p>
            <a:r>
              <a:rPr lang="cs-CZ" sz="2400" b="1" dirty="0" err="1">
                <a:solidFill>
                  <a:srgbClr val="FF0000"/>
                </a:solidFill>
              </a:rPr>
              <a:t>comparable</a:t>
            </a:r>
            <a:endParaRPr lang="cs-CZ" sz="2400" b="1" dirty="0">
              <a:solidFill>
                <a:srgbClr val="FF0000"/>
              </a:solidFill>
            </a:endParaRPr>
          </a:p>
        </p:txBody>
      </p:sp>
      <p:sp>
        <p:nvSpPr>
          <p:cNvPr id="8" name="TextovéPole 7"/>
          <p:cNvSpPr txBox="1"/>
          <p:nvPr/>
        </p:nvSpPr>
        <p:spPr>
          <a:xfrm>
            <a:off x="2347167" y="4455877"/>
            <a:ext cx="1223733" cy="461665"/>
          </a:xfrm>
          <a:prstGeom prst="rect">
            <a:avLst/>
          </a:prstGeom>
          <a:noFill/>
        </p:spPr>
        <p:txBody>
          <a:bodyPr wrap="none" rtlCol="0">
            <a:spAutoFit/>
          </a:bodyPr>
          <a:lstStyle/>
          <a:p>
            <a:r>
              <a:rPr lang="cs-CZ" sz="2400" b="1" dirty="0" err="1">
                <a:solidFill>
                  <a:srgbClr val="FF0000"/>
                </a:solidFill>
              </a:rPr>
              <a:t>additive</a:t>
            </a:r>
            <a:endParaRPr lang="cs-CZ" sz="2400" b="1" dirty="0">
              <a:solidFill>
                <a:srgbClr val="FF0000"/>
              </a:solidFill>
            </a:endParaRPr>
          </a:p>
        </p:txBody>
      </p:sp>
      <p:sp>
        <p:nvSpPr>
          <p:cNvPr id="9" name="TextovéPole 8"/>
          <p:cNvSpPr txBox="1"/>
          <p:nvPr/>
        </p:nvSpPr>
        <p:spPr>
          <a:xfrm>
            <a:off x="5959206" y="4978502"/>
            <a:ext cx="3038652" cy="461665"/>
          </a:xfrm>
          <a:prstGeom prst="rect">
            <a:avLst/>
          </a:prstGeom>
          <a:noFill/>
        </p:spPr>
        <p:txBody>
          <a:bodyPr wrap="none" rtlCol="0">
            <a:spAutoFit/>
          </a:bodyPr>
          <a:lstStyle/>
          <a:p>
            <a:r>
              <a:rPr lang="cs-CZ" sz="2400" b="1" dirty="0" err="1">
                <a:solidFill>
                  <a:srgbClr val="FF0000"/>
                </a:solidFill>
              </a:rPr>
              <a:t>symmetrical</a:t>
            </a:r>
            <a:r>
              <a:rPr lang="cs-CZ" sz="2400" b="1" dirty="0">
                <a:solidFill>
                  <a:srgbClr val="FF0000"/>
                </a:solidFill>
              </a:rPr>
              <a:t>/ </a:t>
            </a:r>
            <a:r>
              <a:rPr lang="cs-CZ" sz="2400" b="1" dirty="0" err="1">
                <a:solidFill>
                  <a:srgbClr val="FF0000"/>
                </a:solidFill>
              </a:rPr>
              <a:t>symetric</a:t>
            </a:r>
            <a:endParaRPr lang="cs-CZ" sz="2400" b="1" dirty="0">
              <a:solidFill>
                <a:srgbClr val="FF0000"/>
              </a:solidFill>
            </a:endParaRPr>
          </a:p>
        </p:txBody>
      </p:sp>
    </p:spTree>
    <p:extLst>
      <p:ext uri="{BB962C8B-B14F-4D97-AF65-F5344CB8AC3E}">
        <p14:creationId xmlns:p14="http://schemas.microsoft.com/office/powerpoint/2010/main" val="27366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i="1" dirty="0"/>
              <a:t>Speaking</a:t>
            </a:r>
            <a:endParaRPr lang="cs-CZ" dirty="0"/>
          </a:p>
        </p:txBody>
      </p:sp>
      <p:sp>
        <p:nvSpPr>
          <p:cNvPr id="3" name="Zástupný symbol pro obsah 2"/>
          <p:cNvSpPr>
            <a:spLocks noGrp="1"/>
          </p:cNvSpPr>
          <p:nvPr>
            <p:ph idx="1"/>
          </p:nvPr>
        </p:nvSpPr>
        <p:spPr/>
        <p:txBody>
          <a:bodyPr/>
          <a:lstStyle/>
          <a:p>
            <a:r>
              <a:rPr lang="cs-CZ" b="1" i="1" dirty="0" err="1"/>
              <a:t>Useful</a:t>
            </a:r>
            <a:r>
              <a:rPr lang="cs-CZ" b="1" i="1" dirty="0"/>
              <a:t> </a:t>
            </a:r>
            <a:r>
              <a:rPr lang="cs-CZ" b="1" i="1" dirty="0" err="1"/>
              <a:t>vocabulary</a:t>
            </a:r>
            <a:r>
              <a:rPr lang="cs-CZ" b="1" i="1" dirty="0"/>
              <a:t>/</a:t>
            </a:r>
            <a:r>
              <a:rPr lang="cs-CZ" b="1" i="1" dirty="0" err="1"/>
              <a:t>phrases</a:t>
            </a:r>
            <a:r>
              <a:rPr lang="cs-CZ" b="1" i="1" dirty="0"/>
              <a:t> </a:t>
            </a:r>
            <a:r>
              <a:rPr lang="cs-CZ" b="1" i="1" dirty="0" err="1"/>
              <a:t>for</a:t>
            </a:r>
            <a:r>
              <a:rPr lang="cs-CZ" b="1" i="1" dirty="0"/>
              <a:t> </a:t>
            </a:r>
            <a:r>
              <a:rPr lang="en-GB" b="1" i="1" dirty="0"/>
              <a:t>operation</a:t>
            </a:r>
            <a:r>
              <a:rPr lang="cs-CZ" b="1" i="1" dirty="0"/>
              <a:t>s</a:t>
            </a:r>
            <a:r>
              <a:rPr lang="en-GB" b="1" i="1" dirty="0"/>
              <a:t> with matrices, e.g. addition, subtraction, …</a:t>
            </a:r>
            <a:r>
              <a:rPr lang="cs-CZ" b="1" i="1" dirty="0"/>
              <a:t> ??? </a:t>
            </a:r>
          </a:p>
          <a:p>
            <a:endParaRPr lang="cs-CZ" b="1" i="1" dirty="0"/>
          </a:p>
          <a:p>
            <a:r>
              <a:rPr lang="cs-CZ" b="1" i="1" dirty="0" err="1"/>
              <a:t>Take</a:t>
            </a:r>
            <a:r>
              <a:rPr lang="cs-CZ" b="1" i="1" dirty="0"/>
              <a:t> </a:t>
            </a:r>
            <a:r>
              <a:rPr lang="cs-CZ" b="1" i="1" dirty="0" err="1"/>
              <a:t>your</a:t>
            </a:r>
            <a:r>
              <a:rPr lang="cs-CZ" b="1" i="1" dirty="0"/>
              <a:t> matrix and </a:t>
            </a:r>
            <a:r>
              <a:rPr lang="cs-CZ" b="1" i="1" dirty="0" err="1"/>
              <a:t>find</a:t>
            </a:r>
            <a:r>
              <a:rPr lang="cs-CZ" b="1" i="1" dirty="0"/>
              <a:t> </a:t>
            </a:r>
            <a:r>
              <a:rPr lang="cs-CZ" b="1" i="1" dirty="0" err="1"/>
              <a:t>somebody</a:t>
            </a:r>
            <a:r>
              <a:rPr lang="cs-CZ" b="1" i="1" dirty="0"/>
              <a:t> (NOT </a:t>
            </a:r>
            <a:r>
              <a:rPr lang="cs-CZ" b="1" i="1" dirty="0" err="1"/>
              <a:t>your</a:t>
            </a:r>
            <a:r>
              <a:rPr lang="cs-CZ" b="1" i="1" dirty="0"/>
              <a:t> </a:t>
            </a:r>
            <a:r>
              <a:rPr lang="cs-CZ" b="1" i="1" dirty="0" err="1"/>
              <a:t>neighbour</a:t>
            </a:r>
            <a:r>
              <a:rPr lang="cs-CZ" b="1" i="1" dirty="0"/>
              <a:t>) </a:t>
            </a:r>
            <a:r>
              <a:rPr lang="cs-CZ" b="1" i="1" dirty="0" err="1"/>
              <a:t>with</a:t>
            </a:r>
            <a:r>
              <a:rPr lang="cs-CZ" b="1" i="1" dirty="0"/>
              <a:t> a matrix </a:t>
            </a:r>
            <a:r>
              <a:rPr lang="cs-CZ" b="1" i="1" dirty="0" err="1"/>
              <a:t>which</a:t>
            </a:r>
            <a:r>
              <a:rPr lang="cs-CZ" b="1" i="1" dirty="0"/>
              <a:t> </a:t>
            </a:r>
            <a:r>
              <a:rPr lang="cs-CZ" b="1" i="1" dirty="0" err="1"/>
              <a:t>allows</a:t>
            </a:r>
            <a:r>
              <a:rPr lang="cs-CZ" b="1" i="1" dirty="0"/>
              <a:t> </a:t>
            </a:r>
            <a:r>
              <a:rPr lang="cs-CZ" b="1" i="1" dirty="0" err="1"/>
              <a:t>an</a:t>
            </a:r>
            <a:r>
              <a:rPr lang="cs-CZ" b="1" i="1" dirty="0"/>
              <a:t> </a:t>
            </a:r>
            <a:r>
              <a:rPr lang="cs-CZ" b="1" i="1" dirty="0" err="1"/>
              <a:t>operation</a:t>
            </a:r>
            <a:r>
              <a:rPr lang="cs-CZ" b="1" i="1" dirty="0"/>
              <a:t> </a:t>
            </a:r>
            <a:r>
              <a:rPr lang="cs-CZ" b="1" i="1" dirty="0" err="1"/>
              <a:t>with</a:t>
            </a:r>
            <a:r>
              <a:rPr lang="cs-CZ" b="1" i="1" dirty="0"/>
              <a:t> </a:t>
            </a:r>
            <a:r>
              <a:rPr lang="cs-CZ" b="1" i="1" dirty="0" err="1"/>
              <a:t>your</a:t>
            </a:r>
            <a:r>
              <a:rPr lang="cs-CZ" b="1" i="1" dirty="0"/>
              <a:t> matrix. </a:t>
            </a:r>
          </a:p>
          <a:p>
            <a:pPr marL="0" indent="0">
              <a:buNone/>
            </a:pPr>
            <a:r>
              <a:rPr lang="cs-CZ" b="1" i="1" dirty="0"/>
              <a:t>  </a:t>
            </a:r>
            <a:r>
              <a:rPr lang="cs-CZ" b="1" i="1" dirty="0">
                <a:solidFill>
                  <a:srgbClr val="0070C0"/>
                </a:solidFill>
              </a:rPr>
              <a:t>„</a:t>
            </a:r>
            <a:r>
              <a:rPr lang="cs-CZ" b="1" i="1" dirty="0" err="1">
                <a:solidFill>
                  <a:srgbClr val="0070C0"/>
                </a:solidFill>
              </a:rPr>
              <a:t>Hi</a:t>
            </a:r>
            <a:r>
              <a:rPr lang="cs-CZ" b="1" i="1" dirty="0">
                <a:solidFill>
                  <a:srgbClr val="0070C0"/>
                </a:solidFill>
              </a:rPr>
              <a:t>, </a:t>
            </a:r>
            <a:r>
              <a:rPr lang="cs-CZ" b="1" i="1" dirty="0" err="1">
                <a:solidFill>
                  <a:srgbClr val="0070C0"/>
                </a:solidFill>
              </a:rPr>
              <a:t>have</a:t>
            </a:r>
            <a:r>
              <a:rPr lang="cs-CZ" b="1" i="1" dirty="0">
                <a:solidFill>
                  <a:srgbClr val="0070C0"/>
                </a:solidFill>
              </a:rPr>
              <a:t> </a:t>
            </a:r>
            <a:r>
              <a:rPr lang="cs-CZ" b="1" i="1" dirty="0" err="1">
                <a:solidFill>
                  <a:srgbClr val="0070C0"/>
                </a:solidFill>
              </a:rPr>
              <a:t>you</a:t>
            </a:r>
            <a:r>
              <a:rPr lang="cs-CZ" b="1" i="1" dirty="0">
                <a:solidFill>
                  <a:srgbClr val="0070C0"/>
                </a:solidFill>
              </a:rPr>
              <a:t> </a:t>
            </a:r>
            <a:r>
              <a:rPr lang="cs-CZ" b="1" i="1" dirty="0" err="1">
                <a:solidFill>
                  <a:srgbClr val="0070C0"/>
                </a:solidFill>
              </a:rPr>
              <a:t>got</a:t>
            </a:r>
            <a:r>
              <a:rPr lang="cs-CZ" b="1" i="1" dirty="0">
                <a:solidFill>
                  <a:srgbClr val="0070C0"/>
                </a:solidFill>
              </a:rPr>
              <a:t> a matrix </a:t>
            </a:r>
            <a:r>
              <a:rPr lang="cs-CZ" b="1" i="1" dirty="0" err="1">
                <a:solidFill>
                  <a:srgbClr val="0070C0"/>
                </a:solidFill>
              </a:rPr>
              <a:t>of</a:t>
            </a:r>
            <a:r>
              <a:rPr lang="cs-CZ" b="1" i="1" dirty="0">
                <a:solidFill>
                  <a:srgbClr val="0070C0"/>
                </a:solidFill>
              </a:rPr>
              <a:t> </a:t>
            </a:r>
            <a:r>
              <a:rPr lang="cs-CZ" b="1" i="1" dirty="0" err="1">
                <a:solidFill>
                  <a:srgbClr val="0070C0"/>
                </a:solidFill>
              </a:rPr>
              <a:t>order</a:t>
            </a:r>
            <a:r>
              <a:rPr lang="cs-CZ" b="1" i="1" dirty="0">
                <a:solidFill>
                  <a:srgbClr val="0070C0"/>
                </a:solidFill>
              </a:rPr>
              <a:t> … </a:t>
            </a:r>
            <a:r>
              <a:rPr lang="cs-CZ" b="1" i="1" dirty="0" err="1">
                <a:solidFill>
                  <a:srgbClr val="0070C0"/>
                </a:solidFill>
              </a:rPr>
              <a:t>or</a:t>
            </a:r>
            <a:r>
              <a:rPr lang="cs-CZ" b="1" i="1" dirty="0">
                <a:solidFill>
                  <a:srgbClr val="0070C0"/>
                </a:solidFill>
              </a:rPr>
              <a:t> </a:t>
            </a:r>
            <a:r>
              <a:rPr lang="cs-CZ" b="1" i="1" dirty="0" err="1">
                <a:solidFill>
                  <a:srgbClr val="0070C0"/>
                </a:solidFill>
              </a:rPr>
              <a:t>with</a:t>
            </a:r>
            <a:r>
              <a:rPr lang="cs-CZ" b="1" i="1" dirty="0">
                <a:solidFill>
                  <a:srgbClr val="0070C0"/>
                </a:solidFill>
              </a:rPr>
              <a:t> … </a:t>
            </a:r>
            <a:r>
              <a:rPr lang="cs-CZ" b="1" i="1" dirty="0" err="1">
                <a:solidFill>
                  <a:srgbClr val="0070C0"/>
                </a:solidFill>
              </a:rPr>
              <a:t>rows</a:t>
            </a:r>
            <a:r>
              <a:rPr lang="cs-CZ" b="1" i="1" dirty="0">
                <a:solidFill>
                  <a:srgbClr val="0070C0"/>
                </a:solidFill>
              </a:rPr>
              <a:t>/</a:t>
            </a:r>
            <a:r>
              <a:rPr lang="cs-CZ" b="1" i="1" dirty="0" err="1">
                <a:solidFill>
                  <a:srgbClr val="0070C0"/>
                </a:solidFill>
              </a:rPr>
              <a:t>columns</a:t>
            </a:r>
            <a:r>
              <a:rPr lang="cs-CZ" b="1" i="1" dirty="0">
                <a:solidFill>
                  <a:srgbClr val="0070C0"/>
                </a:solidFill>
              </a:rPr>
              <a:t>?“</a:t>
            </a:r>
          </a:p>
          <a:p>
            <a:pPr marL="0" indent="0">
              <a:buNone/>
            </a:pPr>
            <a:r>
              <a:rPr lang="cs-CZ" dirty="0"/>
              <a:t>→ </a:t>
            </a:r>
            <a:r>
              <a:rPr lang="cs-CZ" dirty="0" err="1"/>
              <a:t>perform</a:t>
            </a:r>
            <a:r>
              <a:rPr lang="cs-CZ" dirty="0"/>
              <a:t> </a:t>
            </a:r>
            <a:r>
              <a:rPr lang="cs-CZ" dirty="0" err="1"/>
              <a:t>the</a:t>
            </a:r>
            <a:r>
              <a:rPr lang="cs-CZ" dirty="0"/>
              <a:t> </a:t>
            </a:r>
            <a:r>
              <a:rPr lang="cs-CZ" dirty="0" err="1"/>
              <a:t>operation</a:t>
            </a:r>
            <a:r>
              <a:rPr lang="cs-CZ" dirty="0"/>
              <a:t> → return to </a:t>
            </a:r>
            <a:r>
              <a:rPr lang="cs-CZ" dirty="0" err="1"/>
              <a:t>your</a:t>
            </a:r>
            <a:r>
              <a:rPr lang="cs-CZ" dirty="0"/>
              <a:t> </a:t>
            </a:r>
            <a:r>
              <a:rPr lang="cs-CZ" dirty="0" err="1"/>
              <a:t>neighbour</a:t>
            </a:r>
            <a:r>
              <a:rPr lang="cs-CZ" dirty="0"/>
              <a:t> and </a:t>
            </a:r>
            <a:r>
              <a:rPr lang="cs-CZ" dirty="0" err="1"/>
              <a:t>explain</a:t>
            </a:r>
            <a:r>
              <a:rPr lang="cs-CZ" dirty="0"/>
              <a:t> </a:t>
            </a:r>
            <a:r>
              <a:rPr lang="cs-CZ" dirty="0" err="1"/>
              <a:t>the</a:t>
            </a:r>
            <a:r>
              <a:rPr lang="cs-CZ" dirty="0"/>
              <a:t> </a:t>
            </a:r>
            <a:r>
              <a:rPr lang="cs-CZ" dirty="0" err="1"/>
              <a:t>steps</a:t>
            </a:r>
            <a:r>
              <a:rPr lang="cs-CZ" dirty="0"/>
              <a:t> </a:t>
            </a:r>
            <a:r>
              <a:rPr lang="cs-CZ" dirty="0" err="1"/>
              <a:t>for</a:t>
            </a:r>
            <a:r>
              <a:rPr lang="cs-CZ" dirty="0"/>
              <a:t> </a:t>
            </a:r>
            <a:r>
              <a:rPr lang="cs-CZ" dirty="0" err="1"/>
              <a:t>finding</a:t>
            </a:r>
            <a:r>
              <a:rPr lang="cs-CZ" dirty="0"/>
              <a:t> </a:t>
            </a:r>
            <a:r>
              <a:rPr lang="cs-CZ" dirty="0" err="1"/>
              <a:t>the</a:t>
            </a:r>
            <a:r>
              <a:rPr lang="cs-CZ" dirty="0"/>
              <a:t> </a:t>
            </a:r>
            <a:r>
              <a:rPr lang="cs-CZ" dirty="0" err="1"/>
              <a:t>solution</a:t>
            </a:r>
            <a:r>
              <a:rPr lang="cs-CZ" dirty="0"/>
              <a:t> to </a:t>
            </a:r>
            <a:r>
              <a:rPr lang="cs-CZ" dirty="0" err="1"/>
              <a:t>him</a:t>
            </a:r>
            <a:r>
              <a:rPr lang="cs-CZ" dirty="0"/>
              <a:t>/her</a:t>
            </a:r>
          </a:p>
        </p:txBody>
      </p:sp>
    </p:spTree>
    <p:extLst>
      <p:ext uri="{BB962C8B-B14F-4D97-AF65-F5344CB8AC3E}">
        <p14:creationId xmlns:p14="http://schemas.microsoft.com/office/powerpoint/2010/main" val="95108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Ordinary matrix product</a:t>
            </a:r>
            <a:r>
              <a:rPr lang="cs-CZ" b="1" dirty="0"/>
              <a:t> – gap </a:t>
            </a:r>
            <a:r>
              <a:rPr lang="cs-CZ" b="1" dirty="0" err="1"/>
              <a:t>fill</a:t>
            </a:r>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802414090"/>
              </p:ext>
            </p:extLst>
          </p:nvPr>
        </p:nvGraphicFramePr>
        <p:xfrm>
          <a:off x="838200" y="1825625"/>
          <a:ext cx="10515600" cy="640080"/>
        </p:xfrm>
        <a:graphic>
          <a:graphicData uri="http://schemas.openxmlformats.org/drawingml/2006/table">
            <a:tbl>
              <a:tblPr firstRow="1" bandRow="1">
                <a:tableStyleId>{5940675A-B579-460E-94D1-54222C63F5DA}</a:tableStyleId>
              </a:tblPr>
              <a:tblGrid>
                <a:gridCol w="10515600">
                  <a:extLst>
                    <a:ext uri="{9D8B030D-6E8A-4147-A177-3AD203B41FA5}">
                      <a16:colId xmlns:a16="http://schemas.microsoft.com/office/drawing/2014/main" val="3146408560"/>
                    </a:ext>
                  </a:extLst>
                </a:gridCol>
              </a:tblGrid>
              <a:tr h="370840">
                <a:tc>
                  <a:txBody>
                    <a:bodyPr/>
                    <a:lstStyle/>
                    <a:p>
                      <a:r>
                        <a:rPr lang="en-GB" sz="1800" kern="1200" dirty="0">
                          <a:effectLst/>
                        </a:rPr>
                        <a:t>multiply                  	dot product			 product		last</a:t>
                      </a:r>
                      <a:endParaRPr lang="cs-CZ" sz="1800" kern="1200" dirty="0">
                        <a:effectLst/>
                      </a:endParaRPr>
                    </a:p>
                    <a:p>
                      <a:r>
                        <a:rPr lang="en-GB" sz="1800" kern="1200" dirty="0">
                          <a:effectLst/>
                        </a:rPr>
                        <a:t>height                                row		 width                                     coordinate		column</a:t>
                      </a:r>
                      <a:endParaRPr lang="cs-CZ" sz="1800" b="1" kern="1200" dirty="0">
                        <a:solidFill>
                          <a:schemeClr val="lt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075421"/>
                  </a:ext>
                </a:extLst>
              </a:tr>
            </a:tbl>
          </a:graphicData>
        </a:graphic>
      </p:graphicFrame>
      <mc:AlternateContent xmlns:mc="http://schemas.openxmlformats.org/markup-compatibility/2006" xmlns:a14="http://schemas.microsoft.com/office/drawing/2010/main">
        <mc:Choice Requires="a14">
          <p:sp>
            <p:nvSpPr>
              <p:cNvPr id="7" name="Obdélník 6"/>
              <p:cNvSpPr/>
              <p:nvPr/>
            </p:nvSpPr>
            <p:spPr>
              <a:xfrm>
                <a:off x="833846" y="2693212"/>
                <a:ext cx="10519954" cy="2991653"/>
              </a:xfrm>
              <a:prstGeom prst="rect">
                <a:avLst/>
              </a:prstGeom>
            </p:spPr>
            <p:txBody>
              <a:bodyPr wrap="square">
                <a:spAutoFit/>
              </a:bodyPr>
              <a:lstStyle/>
              <a:p>
                <a:pPr>
                  <a:lnSpc>
                    <a:spcPct val="150000"/>
                  </a:lnSpc>
                </a:pPr>
                <a:r>
                  <a:rPr lang="en-GB" dirty="0">
                    <a:latin typeface="Calibri" panose="020F0502020204030204" pitchFamily="34" charset="0"/>
                    <a:ea typeface="Times New Roman" panose="02020603050405020304" pitchFamily="18" charset="0"/>
                    <a:cs typeface="Times New Roman" panose="02020603050405020304" pitchFamily="18" charset="0"/>
                  </a:rPr>
                  <a:t>The ordinary matrix product is the most often used and the most important way to (1)…………………….. matrices. It is defined between two matrices only if the width of the first matrix equals the (2)………………….. of the second matrix. Multiplying an </a:t>
                </a:r>
                <a14:m>
                  <m:oMath xmlns:m="http://schemas.openxmlformats.org/officeDocument/2006/math">
                    <m:r>
                      <a:rPr lang="en-GB" i="1">
                        <a:latin typeface="Cambria Math" panose="02040503050406030204" pitchFamily="18" charset="0"/>
                        <a:ea typeface="Times New Roman" panose="02020603050405020304" pitchFamily="18" charset="0"/>
                        <a:cs typeface="Calibri" panose="020F0502020204030204" pitchFamily="34" charset="0"/>
                      </a:rPr>
                      <m:t>𝑚</m:t>
                    </m:r>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Times New Roman" panose="02020603050405020304" pitchFamily="18" charset="0"/>
                        <a:cs typeface="Calibri" panose="020F0502020204030204" pitchFamily="34" charset="0"/>
                      </a:rPr>
                      <m:t>𝑛</m:t>
                    </m:r>
                  </m:oMath>
                </a14:m>
                <a:r>
                  <a:rPr lang="en-GB" dirty="0">
                    <a:latin typeface="Calibri" panose="020F0502020204030204" pitchFamily="34" charset="0"/>
                    <a:ea typeface="Times New Roman" panose="02020603050405020304" pitchFamily="18" charset="0"/>
                    <a:cs typeface="Times New Roman" panose="02020603050405020304" pitchFamily="18" charset="0"/>
                  </a:rPr>
                  <a:t> matrix with an </a:t>
                </a:r>
                <a14:m>
                  <m:oMath xmlns:m="http://schemas.openxmlformats.org/officeDocument/2006/math">
                    <m:r>
                      <a:rPr lang="en-GB" i="1">
                        <a:latin typeface="Cambria Math" panose="02040503050406030204" pitchFamily="18" charset="0"/>
                        <a:ea typeface="Times New Roman" panose="02020603050405020304" pitchFamily="18" charset="0"/>
                        <a:cs typeface="Calibri" panose="020F0502020204030204" pitchFamily="34" charset="0"/>
                      </a:rPr>
                      <m:t>𝑛</m:t>
                    </m:r>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Times New Roman" panose="02020603050405020304" pitchFamily="18" charset="0"/>
                        <a:cs typeface="Calibri" panose="020F0502020204030204" pitchFamily="34" charset="0"/>
                      </a:rPr>
                      <m:t>𝑝</m:t>
                    </m:r>
                  </m:oMath>
                </a14:m>
                <a:r>
                  <a:rPr lang="en-GB" dirty="0">
                    <a:latin typeface="Calibri" panose="020F0502020204030204" pitchFamily="34" charset="0"/>
                    <a:ea typeface="Times New Roman" panose="02020603050405020304" pitchFamily="18" charset="0"/>
                    <a:cs typeface="Times New Roman" panose="02020603050405020304" pitchFamily="18" charset="0"/>
                  </a:rPr>
                  <a:t> matrix results in an </a:t>
                </a:r>
                <a14:m>
                  <m:oMath xmlns:m="http://schemas.openxmlformats.org/officeDocument/2006/math">
                    <m:r>
                      <a:rPr lang="en-GB" i="1">
                        <a:latin typeface="Cambria Math" panose="02040503050406030204" pitchFamily="18" charset="0"/>
                        <a:ea typeface="Times New Roman" panose="02020603050405020304" pitchFamily="18" charset="0"/>
                        <a:cs typeface="Calibri" panose="020F0502020204030204" pitchFamily="34" charset="0"/>
                      </a:rPr>
                      <m:t>𝑚</m:t>
                    </m:r>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Times New Roman" panose="02020603050405020304" pitchFamily="18" charset="0"/>
                        <a:cs typeface="Calibri" panose="020F0502020204030204" pitchFamily="34" charset="0"/>
                      </a:rPr>
                      <m:t>𝑝</m:t>
                    </m:r>
                  </m:oMath>
                </a14:m>
                <a:r>
                  <a:rPr lang="en-GB" dirty="0">
                    <a:latin typeface="Calibri" panose="020F0502020204030204" pitchFamily="34" charset="0"/>
                    <a:ea typeface="Times New Roman" panose="02020603050405020304" pitchFamily="18" charset="0"/>
                    <a:cs typeface="Times New Roman" panose="02020603050405020304" pitchFamily="18" charset="0"/>
                  </a:rPr>
                  <a:t> matrix. If many matrices are multiplied together, and their dimensions are written in a list in order, e.g. </a:t>
                </a:r>
                <a14:m>
                  <m:oMath xmlns:m="http://schemas.openxmlformats.org/officeDocument/2006/math">
                    <m:r>
                      <a:rPr lang="en-GB" i="1">
                        <a:latin typeface="Cambria Math" panose="02040503050406030204" pitchFamily="18" charset="0"/>
                        <a:ea typeface="Times New Roman" panose="02020603050405020304" pitchFamily="18" charset="0"/>
                        <a:cs typeface="Calibri" panose="020F0502020204030204" pitchFamily="34" charset="0"/>
                      </a:rPr>
                      <m:t>𝑚</m:t>
                    </m:r>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Times New Roman" panose="02020603050405020304" pitchFamily="18" charset="0"/>
                        <a:cs typeface="Calibri" panose="020F0502020204030204" pitchFamily="34" charset="0"/>
                      </a:rPr>
                      <m:t>𝑛</m:t>
                    </m:r>
                    <m:r>
                      <a:rPr lang="en-GB" i="1">
                        <a:latin typeface="Cambria Math" panose="02040503050406030204" pitchFamily="18" charset="0"/>
                        <a:ea typeface="Times New Roman" panose="02020603050405020304" pitchFamily="18" charset="0"/>
                        <a:cs typeface="Calibri" panose="020F0502020204030204" pitchFamily="34" charset="0"/>
                      </a:rPr>
                      <m:t>, </m:t>
                    </m:r>
                    <m:r>
                      <a:rPr lang="en-GB" i="1">
                        <a:latin typeface="Cambria Math" panose="02040503050406030204" pitchFamily="18" charset="0"/>
                        <a:ea typeface="Times New Roman" panose="02020603050405020304" pitchFamily="18" charset="0"/>
                        <a:cs typeface="Calibri" panose="020F0502020204030204" pitchFamily="34" charset="0"/>
                      </a:rPr>
                      <m:t>𝑛</m:t>
                    </m:r>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Times New Roman" panose="02020603050405020304" pitchFamily="18" charset="0"/>
                        <a:cs typeface="Calibri" panose="020F0502020204030204" pitchFamily="34" charset="0"/>
                      </a:rPr>
                      <m:t>𝑝</m:t>
                    </m:r>
                    <m:r>
                      <a:rPr lang="en-GB" i="1">
                        <a:latin typeface="Cambria Math" panose="02040503050406030204" pitchFamily="18" charset="0"/>
                        <a:ea typeface="Times New Roman" panose="02020603050405020304" pitchFamily="18" charset="0"/>
                        <a:cs typeface="Calibri" panose="020F0502020204030204" pitchFamily="34" charset="0"/>
                      </a:rPr>
                      <m:t>, </m:t>
                    </m:r>
                    <m:r>
                      <a:rPr lang="en-GB" i="1">
                        <a:latin typeface="Cambria Math" panose="02040503050406030204" pitchFamily="18" charset="0"/>
                        <a:ea typeface="Times New Roman" panose="02020603050405020304" pitchFamily="18" charset="0"/>
                        <a:cs typeface="Calibri" panose="020F0502020204030204" pitchFamily="34" charset="0"/>
                      </a:rPr>
                      <m:t>𝑝</m:t>
                    </m:r>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Times New Roman" panose="02020603050405020304" pitchFamily="18" charset="0"/>
                        <a:cs typeface="Calibri" panose="020F0502020204030204" pitchFamily="34" charset="0"/>
                      </a:rPr>
                      <m:t>𝑞</m:t>
                    </m:r>
                    <m:r>
                      <a:rPr lang="en-GB" i="1">
                        <a:latin typeface="Cambria Math" panose="02040503050406030204" pitchFamily="18" charset="0"/>
                        <a:ea typeface="Times New Roman" panose="02020603050405020304" pitchFamily="18" charset="0"/>
                        <a:cs typeface="Calibri" panose="020F0502020204030204" pitchFamily="34" charset="0"/>
                      </a:rPr>
                      <m:t>, </m:t>
                    </m:r>
                    <m:r>
                      <a:rPr lang="en-GB" i="1">
                        <a:latin typeface="Cambria Math" panose="02040503050406030204" pitchFamily="18" charset="0"/>
                        <a:ea typeface="Times New Roman" panose="02020603050405020304" pitchFamily="18" charset="0"/>
                        <a:cs typeface="Calibri" panose="020F0502020204030204" pitchFamily="34" charset="0"/>
                      </a:rPr>
                      <m:t>𝑞</m:t>
                    </m:r>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Times New Roman" panose="02020603050405020304" pitchFamily="18" charset="0"/>
                        <a:cs typeface="Calibri" panose="020F0502020204030204" pitchFamily="34" charset="0"/>
                      </a:rPr>
                      <m:t>𝑟</m:t>
                    </m:r>
                  </m:oMath>
                </a14:m>
                <a:r>
                  <a:rPr lang="en-GB" dirty="0">
                    <a:latin typeface="Calibri" panose="020F0502020204030204" pitchFamily="34" charset="0"/>
                    <a:ea typeface="Times New Roman" panose="02020603050405020304" pitchFamily="18" charset="0"/>
                    <a:cs typeface="Times New Roman" panose="02020603050405020304" pitchFamily="18" charset="0"/>
                  </a:rPr>
                  <a:t>, the size of the result is given by the first and the (3)……………………..  numbers (</a:t>
                </a:r>
                <a14:m>
                  <m:oMath xmlns:m="http://schemas.openxmlformats.org/officeDocument/2006/math">
                    <m:r>
                      <a:rPr lang="en-GB" i="1">
                        <a:latin typeface="Cambria Math" panose="02040503050406030204" pitchFamily="18" charset="0"/>
                        <a:ea typeface="Times New Roman" panose="02020603050405020304" pitchFamily="18" charset="0"/>
                        <a:cs typeface="Calibri" panose="020F0502020204030204" pitchFamily="34" charset="0"/>
                      </a:rPr>
                      <m:t>𝑚</m:t>
                    </m:r>
                    <m:r>
                      <a:rPr lang="en-GB" i="1">
                        <a:latin typeface="Cambria Math" panose="02040503050406030204" pitchFamily="18" charset="0"/>
                        <a:ea typeface="Times New Roman" panose="02020603050405020304" pitchFamily="18" charset="0"/>
                        <a:cs typeface="Calibri" panose="020F0502020204030204" pitchFamily="34" charset="0"/>
                      </a:rPr>
                      <m:t>×</m:t>
                    </m:r>
                    <m:r>
                      <a:rPr lang="en-GB" i="1">
                        <a:latin typeface="Cambria Math" panose="02040503050406030204" pitchFamily="18" charset="0"/>
                        <a:ea typeface="Times New Roman" panose="02020603050405020304" pitchFamily="18" charset="0"/>
                        <a:cs typeface="Calibri" panose="020F0502020204030204" pitchFamily="34" charset="0"/>
                      </a:rPr>
                      <m:t>𝑟</m:t>
                    </m:r>
                  </m:oMath>
                </a14:m>
                <a:r>
                  <a:rPr lang="en-GB" dirty="0">
                    <a:latin typeface="Calibri" panose="020F0502020204030204" pitchFamily="34" charset="0"/>
                    <a:ea typeface="Times New Roman" panose="02020603050405020304" pitchFamily="18" charset="0"/>
                    <a:cs typeface="Times New Roman" panose="02020603050405020304" pitchFamily="18" charset="0"/>
                  </a:rPr>
                  <a:t>), and the values surrounding each comma must match for the result to be defined. The ordinary matrix product is not commutative. </a:t>
                </a:r>
                <a:endParaRPr lang="cs-CZ"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endParaRPr lang="cs-CZ" sz="2000" dirty="0">
                  <a:effectLst/>
                  <a:latin typeface="Times New Roman" panose="02020603050405020304" pitchFamily="18" charset="0"/>
                  <a:ea typeface="Times New Roman" panose="02020603050405020304" pitchFamily="18" charset="0"/>
                </a:endParaRPr>
              </a:p>
            </p:txBody>
          </p:sp>
        </mc:Choice>
        <mc:Fallback xmlns="">
          <p:sp>
            <p:nvSpPr>
              <p:cNvPr id="7" name="Obdélník 6"/>
              <p:cNvSpPr>
                <a:spLocks noRot="1" noChangeAspect="1" noMove="1" noResize="1" noEditPoints="1" noAdjustHandles="1" noChangeArrowheads="1" noChangeShapeType="1" noTextEdit="1"/>
              </p:cNvSpPr>
              <p:nvPr/>
            </p:nvSpPr>
            <p:spPr>
              <a:xfrm>
                <a:off x="833846" y="2693212"/>
                <a:ext cx="10519954" cy="2991653"/>
              </a:xfrm>
              <a:prstGeom prst="rect">
                <a:avLst/>
              </a:prstGeom>
              <a:blipFill>
                <a:blip r:embed="rId2"/>
                <a:stretch>
                  <a:fillRect l="-521" r="-869"/>
                </a:stretch>
              </a:blipFill>
            </p:spPr>
            <p:txBody>
              <a:bodyPr/>
              <a:lstStyle/>
              <a:p>
                <a:r>
                  <a:rPr lang="cs-CZ">
                    <a:noFill/>
                  </a:rPr>
                  <a:t> </a:t>
                </a:r>
              </a:p>
            </p:txBody>
          </p:sp>
        </mc:Fallback>
      </mc:AlternateContent>
      <p:pic>
        <p:nvPicPr>
          <p:cNvPr id="3076" name="Picture 4" descr="  \overset{3\times 4 \text{ matrix}}{\begin{bmatrix}&#10;     \cdot &amp; \cdot &amp; \cdot &amp; \cdot \\&#10;     \cdot &amp; \cdot &amp; \cdot &amp; \cdot \\&#10;     \color{Blue} 1 &amp; \color{Blue} 2 &amp; \color{Blue} 3 &amp; \color{Blue} 4 \\&#10;  \end{bmatrix}}&#10;  \overset{4\times 5\text{ matrix}}{\begin{bmatrix}&#10;    \cdot &amp; \cdot &amp; \cdot &amp; \color{Red}a &amp; \cdot \\&#10;    \cdot &amp; \cdot &amp; \cdot &amp; \color{Red}b &amp; \cdot \\&#10;    \cdot &amp; \cdot &amp; \cdot &amp; \color{Red}c &amp; \cdot \\&#10;    \cdot &amp; \cdot &amp; \cdot &amp; \color{Red}d &amp; \cdot \\&#10;  \end{bmatrix}}&#10;=&#10;\overset{3\times 5\text{ matrix}}{&#10;\begin{bmatrix}&#10;\cdot &amp; \cdot &amp; \cdot &amp; \cdot &amp; \cdot \\&#10;\cdot &amp; \cdot &amp; \cdot &amp; \cdot &amp; \cdot \\&#10;\cdot &amp; \cdot &amp; \cdot &amp; x_{3,4} &amp; \cdot \\&#1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632" y="5386909"/>
            <a:ext cx="38020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8" name="Obdélník 7"/>
              <p:cNvSpPr/>
              <p:nvPr/>
            </p:nvSpPr>
            <p:spPr>
              <a:xfrm>
                <a:off x="833845" y="6437834"/>
                <a:ext cx="9825445" cy="374013"/>
              </a:xfrm>
              <a:prstGeom prst="rect">
                <a:avLst/>
              </a:prstGeom>
            </p:spPr>
            <p:txBody>
              <a:bodyPr wrap="square">
                <a:spAutoFit/>
              </a:bodyPr>
              <a:lstStyle/>
              <a:p>
                <a:r>
                  <a:rPr lang="en-GB" dirty="0">
                    <a:latin typeface="Calibri" panose="020F0502020204030204" pitchFamily="34" charset="0"/>
                    <a:ea typeface="Times New Roman" panose="02020603050405020304" pitchFamily="18" charset="0"/>
                    <a:cs typeface="Times New Roman" panose="02020603050405020304" pitchFamily="18" charset="0"/>
                  </a:rPr>
                  <a:t>The element </a:t>
                </a:r>
                <a14:m>
                  <m:oMath xmlns:m="http://schemas.openxmlformats.org/officeDocument/2006/math">
                    <m:sSub>
                      <m:sSubPr>
                        <m:ctrlPr>
                          <a:rPr lang="cs-CZ" i="1">
                            <a:latin typeface="Cambria Math" panose="02040503050406030204" pitchFamily="18" charset="0"/>
                            <a:ea typeface="Times New Roman" panose="02020603050405020304" pitchFamily="18" charset="0"/>
                            <a:cs typeface="Calibri" panose="020F0502020204030204" pitchFamily="34" charset="0"/>
                          </a:rPr>
                        </m:ctrlPr>
                      </m:sSubPr>
                      <m:e>
                        <m:r>
                          <a:rPr lang="en-GB" i="1">
                            <a:latin typeface="Cambria Math" panose="02040503050406030204" pitchFamily="18" charset="0"/>
                            <a:ea typeface="Times New Roman" panose="02020603050405020304" pitchFamily="18" charset="0"/>
                            <a:cs typeface="Calibri" panose="020F0502020204030204" pitchFamily="34" charset="0"/>
                          </a:rPr>
                          <m:t>𝑥</m:t>
                        </m:r>
                      </m:e>
                      <m:sub>
                        <m:r>
                          <a:rPr lang="en-GB" i="1" baseline="-25000">
                            <a:latin typeface="Cambria Math" panose="02040503050406030204" pitchFamily="18" charset="0"/>
                            <a:ea typeface="Times New Roman" panose="02020603050405020304" pitchFamily="18" charset="0"/>
                            <a:cs typeface="Calibri" panose="020F0502020204030204" pitchFamily="34" charset="0"/>
                          </a:rPr>
                          <m:t>3,4</m:t>
                        </m:r>
                      </m:sub>
                    </m:sSub>
                  </m:oMath>
                </a14:m>
                <a:r>
                  <a:rPr lang="en-GB" dirty="0">
                    <a:latin typeface="Calibri" panose="020F0502020204030204" pitchFamily="34" charset="0"/>
                    <a:ea typeface="Times New Roman" panose="02020603050405020304" pitchFamily="18" charset="0"/>
                    <a:cs typeface="Times New Roman" panose="02020603050405020304" pitchFamily="18" charset="0"/>
                  </a:rPr>
                  <a:t> of the above matrix (4) …………………….. is computed as follows</a:t>
                </a:r>
                <a:endParaRPr lang="cs-CZ" sz="2000" dirty="0">
                  <a:effectLst/>
                  <a:latin typeface="Times New Roman" panose="02020603050405020304" pitchFamily="18" charset="0"/>
                  <a:ea typeface="Times New Roman" panose="02020603050405020304" pitchFamily="18" charset="0"/>
                </a:endParaRPr>
              </a:p>
            </p:txBody>
          </p:sp>
        </mc:Choice>
        <mc:Fallback xmlns="">
          <p:sp>
            <p:nvSpPr>
              <p:cNvPr id="8" name="Obdélník 7"/>
              <p:cNvSpPr>
                <a:spLocks noRot="1" noChangeAspect="1" noMove="1" noResize="1" noEditPoints="1" noAdjustHandles="1" noChangeArrowheads="1" noChangeShapeType="1" noTextEdit="1"/>
              </p:cNvSpPr>
              <p:nvPr/>
            </p:nvSpPr>
            <p:spPr>
              <a:xfrm>
                <a:off x="833845" y="6437834"/>
                <a:ext cx="9825445" cy="374013"/>
              </a:xfrm>
              <a:prstGeom prst="rect">
                <a:avLst/>
              </a:prstGeom>
              <a:blipFill>
                <a:blip r:embed="rId4"/>
                <a:stretch>
                  <a:fillRect l="-558" t="-6557" b="-26230"/>
                </a:stretch>
              </a:blipFill>
            </p:spPr>
            <p:txBody>
              <a:bodyPr/>
              <a:lstStyle/>
              <a:p>
                <a:r>
                  <a:rPr lang="cs-CZ">
                    <a:noFill/>
                  </a:rPr>
                  <a:t> </a:t>
                </a:r>
              </a:p>
            </p:txBody>
          </p:sp>
        </mc:Fallback>
      </mc:AlternateContent>
    </p:spTree>
    <p:extLst>
      <p:ext uri="{BB962C8B-B14F-4D97-AF65-F5344CB8AC3E}">
        <p14:creationId xmlns:p14="http://schemas.microsoft.com/office/powerpoint/2010/main" val="369258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Ordinary matrix product</a:t>
            </a:r>
            <a:r>
              <a:rPr lang="cs-CZ" b="1" dirty="0"/>
              <a:t> – gap </a:t>
            </a:r>
            <a:r>
              <a:rPr lang="cs-CZ" b="1" dirty="0" err="1"/>
              <a:t>fill</a:t>
            </a:r>
            <a:r>
              <a:rPr lang="en-US" b="1" dirty="0"/>
              <a:t> - key</a:t>
            </a:r>
            <a:endParaRPr lang="cs-CZ" dirty="0"/>
          </a:p>
        </p:txBody>
      </p:sp>
      <p:sp>
        <p:nvSpPr>
          <p:cNvPr id="3" name="Zástupný symbol pro obsah 2"/>
          <p:cNvSpPr>
            <a:spLocks noGrp="1"/>
          </p:cNvSpPr>
          <p:nvPr>
            <p:ph idx="1"/>
          </p:nvPr>
        </p:nvSpPr>
        <p:spPr/>
        <p:txBody>
          <a:bodyPr>
            <a:normAutofit lnSpcReduction="10000"/>
          </a:bodyPr>
          <a:lstStyle/>
          <a:p>
            <a:pPr marL="514350" indent="-514350">
              <a:buFont typeface="+mj-lt"/>
              <a:buAutoNum type="arabicParenR"/>
            </a:pPr>
            <a:r>
              <a:rPr lang="cs-CZ" dirty="0" err="1"/>
              <a:t>multiply</a:t>
            </a:r>
            <a:endParaRPr lang="cs-CZ" dirty="0"/>
          </a:p>
          <a:p>
            <a:pPr marL="514350" indent="-514350">
              <a:buFont typeface="+mj-lt"/>
              <a:buAutoNum type="arabicParenR"/>
            </a:pPr>
            <a:r>
              <a:rPr lang="en-US" dirty="0"/>
              <a:t>h</a:t>
            </a:r>
            <a:r>
              <a:rPr lang="cs-CZ" dirty="0" err="1"/>
              <a:t>eight</a:t>
            </a:r>
            <a:endParaRPr lang="cs-CZ" dirty="0"/>
          </a:p>
          <a:p>
            <a:pPr marL="514350" indent="-514350">
              <a:buFont typeface="+mj-lt"/>
              <a:buAutoNum type="arabicParenR"/>
            </a:pPr>
            <a:r>
              <a:rPr lang="en-US" dirty="0"/>
              <a:t>l</a:t>
            </a:r>
            <a:r>
              <a:rPr lang="cs-CZ" dirty="0" err="1"/>
              <a:t>ast</a:t>
            </a:r>
            <a:endParaRPr lang="cs-CZ" dirty="0"/>
          </a:p>
          <a:p>
            <a:pPr marL="514350" indent="-514350">
              <a:buFont typeface="+mj-lt"/>
              <a:buAutoNum type="arabicParenR"/>
            </a:pPr>
            <a:r>
              <a:rPr lang="en-US" dirty="0" err="1"/>
              <a:t>p</a:t>
            </a:r>
            <a:r>
              <a:rPr lang="cs-CZ" dirty="0" err="1"/>
              <a:t>roduct</a:t>
            </a:r>
            <a:endParaRPr lang="cs-CZ" dirty="0"/>
          </a:p>
          <a:p>
            <a:pPr marL="514350" indent="-514350">
              <a:buFont typeface="+mj-lt"/>
              <a:buAutoNum type="arabicParenR"/>
            </a:pPr>
            <a:r>
              <a:rPr lang="en-US" dirty="0" err="1"/>
              <a:t>c</a:t>
            </a:r>
            <a:r>
              <a:rPr lang="cs-CZ" dirty="0" err="1"/>
              <a:t>oordinate</a:t>
            </a:r>
            <a:endParaRPr lang="cs-CZ" dirty="0"/>
          </a:p>
          <a:p>
            <a:pPr marL="514350" indent="-514350">
              <a:buFont typeface="+mj-lt"/>
              <a:buAutoNum type="arabicParenR"/>
            </a:pPr>
            <a:r>
              <a:rPr lang="en-US" dirty="0" err="1"/>
              <a:t>r</a:t>
            </a:r>
            <a:r>
              <a:rPr lang="cs-CZ" dirty="0" err="1"/>
              <a:t>ow</a:t>
            </a:r>
            <a:endParaRPr lang="cs-CZ" dirty="0"/>
          </a:p>
          <a:p>
            <a:pPr marL="514350" indent="-514350">
              <a:buFont typeface="+mj-lt"/>
              <a:buAutoNum type="arabicParenR"/>
            </a:pPr>
            <a:r>
              <a:rPr lang="cs-CZ" dirty="0" err="1"/>
              <a:t>column</a:t>
            </a:r>
            <a:endParaRPr lang="cs-CZ" dirty="0"/>
          </a:p>
          <a:p>
            <a:pPr marL="514350" indent="-514350">
              <a:buFont typeface="+mj-lt"/>
              <a:buAutoNum type="arabicParenR"/>
            </a:pPr>
            <a:r>
              <a:rPr lang="cs-CZ" dirty="0" err="1"/>
              <a:t>width</a:t>
            </a:r>
            <a:endParaRPr lang="cs-CZ" dirty="0"/>
          </a:p>
          <a:p>
            <a:pPr marL="514350" indent="-514350">
              <a:buFont typeface="+mj-lt"/>
              <a:buAutoNum type="arabicParenR"/>
            </a:pPr>
            <a:r>
              <a:rPr lang="cs-CZ" dirty="0" err="1"/>
              <a:t>dot</a:t>
            </a:r>
            <a:r>
              <a:rPr lang="cs-CZ" dirty="0"/>
              <a:t> </a:t>
            </a:r>
            <a:r>
              <a:rPr lang="cs-CZ" dirty="0" err="1"/>
              <a:t>product</a:t>
            </a:r>
            <a:endParaRPr lang="cs-CZ" dirty="0"/>
          </a:p>
        </p:txBody>
      </p:sp>
    </p:spTree>
    <p:extLst>
      <p:ext uri="{BB962C8B-B14F-4D97-AF65-F5344CB8AC3E}">
        <p14:creationId xmlns:p14="http://schemas.microsoft.com/office/powerpoint/2010/main" val="39286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Ordinary matrix product</a:t>
            </a:r>
            <a:r>
              <a:rPr lang="cs-CZ" b="1" dirty="0"/>
              <a:t> – gap </a:t>
            </a:r>
            <a:r>
              <a:rPr lang="cs-CZ" b="1" dirty="0" err="1"/>
              <a:t>fill</a:t>
            </a:r>
            <a:endParaRPr lang="cs-CZ" dirty="0"/>
          </a:p>
        </p:txBody>
      </p:sp>
      <p:sp>
        <p:nvSpPr>
          <p:cNvPr id="3" name="Zástupný symbol pro obsah 2"/>
          <p:cNvSpPr>
            <a:spLocks noGrp="1"/>
          </p:cNvSpPr>
          <p:nvPr>
            <p:ph idx="1"/>
          </p:nvPr>
        </p:nvSpPr>
        <p:spPr/>
        <p:txBody>
          <a:bodyPr/>
          <a:lstStyle/>
          <a:p>
            <a:pPr marL="0" indent="0">
              <a:buNone/>
            </a:pPr>
            <a:r>
              <a:rPr lang="en-US" dirty="0"/>
              <a:t>Give synonyms for the following phrases from the text:  </a:t>
            </a:r>
          </a:p>
          <a:p>
            <a:r>
              <a:rPr lang="en-US" dirty="0"/>
              <a:t>ordinary matrix product</a:t>
            </a:r>
          </a:p>
          <a:p>
            <a:r>
              <a:rPr lang="en-US" dirty="0"/>
              <a:t>the size of the matrix</a:t>
            </a:r>
          </a:p>
          <a:p>
            <a:r>
              <a:rPr lang="en-US" dirty="0"/>
              <a:t>the product is not commutative </a:t>
            </a:r>
          </a:p>
          <a:p>
            <a:r>
              <a:rPr lang="en-US" dirty="0"/>
              <a:t>as follows</a:t>
            </a:r>
          </a:p>
          <a:p>
            <a:r>
              <a:rPr lang="en-US" dirty="0"/>
              <a:t>at the intersection</a:t>
            </a:r>
          </a:p>
          <a:p>
            <a:r>
              <a:rPr lang="en-US" dirty="0"/>
              <a:t>the dot product</a:t>
            </a:r>
            <a:endParaRPr lang="cs-CZ" dirty="0"/>
          </a:p>
        </p:txBody>
      </p:sp>
    </p:spTree>
    <p:extLst>
      <p:ext uri="{BB962C8B-B14F-4D97-AF65-F5344CB8AC3E}">
        <p14:creationId xmlns:p14="http://schemas.microsoft.com/office/powerpoint/2010/main" val="7169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Dot product (scalar product)</a:t>
            </a:r>
            <a:endParaRPr lang="cs-CZ" dirty="0"/>
          </a:p>
        </p:txBody>
      </p:sp>
      <p:sp>
        <p:nvSpPr>
          <p:cNvPr id="3" name="Zástupný symbol pro obsah 2"/>
          <p:cNvSpPr>
            <a:spLocks noGrp="1"/>
          </p:cNvSpPr>
          <p:nvPr>
            <p:ph idx="1"/>
          </p:nvPr>
        </p:nvSpPr>
        <p:spPr/>
        <p:txBody>
          <a:bodyPr/>
          <a:lstStyle/>
          <a:p>
            <a:r>
              <a:rPr lang="en-US" dirty="0"/>
              <a:t>Read this formula, p. 4, ex. 8b)</a:t>
            </a:r>
          </a:p>
          <a:p>
            <a:endParaRPr lang="en-US" dirty="0"/>
          </a:p>
          <a:p>
            <a:endParaRPr lang="en-US" dirty="0"/>
          </a:p>
          <a:p>
            <a:r>
              <a:rPr lang="en-US" dirty="0"/>
              <a:t>more vocab - </a:t>
            </a:r>
            <a:r>
              <a:rPr lang="en-US" dirty="0">
                <a:hlinkClick r:id="rId2" action="ppaction://hlinkfile"/>
              </a:rPr>
              <a:t>video</a:t>
            </a:r>
            <a:endParaRPr lang="cs-CZ" dirty="0"/>
          </a:p>
        </p:txBody>
      </p:sp>
      <p:pic>
        <p:nvPicPr>
          <p:cNvPr id="1027" name="Picture 3" descr=" [\mathbf{AB}]_{i,j} = A_{i,1}B_{1,j} + A_{i,2}B_{2,j} + \cdots + A_{i,n}B_{n,j} = \sum_{r=1}^n A_{i,r}B_{r,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557" y="2467700"/>
            <a:ext cx="47625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p:cNvPicPr>
            <a:picLocks noChangeAspect="1"/>
          </p:cNvPicPr>
          <p:nvPr/>
        </p:nvPicPr>
        <p:blipFill rotWithShape="1">
          <a:blip r:embed="rId4"/>
          <a:srcRect l="16048" t="31088" r="15535" b="27176"/>
          <a:stretch/>
        </p:blipFill>
        <p:spPr>
          <a:xfrm>
            <a:off x="4763454" y="3733519"/>
            <a:ext cx="5277530" cy="1810907"/>
          </a:xfrm>
          <a:prstGeom prst="rect">
            <a:avLst/>
          </a:prstGeom>
        </p:spPr>
      </p:pic>
      <mc:AlternateContent xmlns:mc="http://schemas.openxmlformats.org/markup-compatibility/2006" xmlns:a14="http://schemas.microsoft.com/office/drawing/2010/main">
        <mc:Choice Requires="a14">
          <p:sp>
            <p:nvSpPr>
              <p:cNvPr id="5" name="Obdélník 4"/>
              <p:cNvSpPr/>
              <p:nvPr/>
            </p:nvSpPr>
            <p:spPr>
              <a:xfrm>
                <a:off x="6387057" y="2516012"/>
                <a:ext cx="23310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Calibri" panose="020F0502020204030204" pitchFamily="34" charset="0"/>
                          <a:cs typeface="Times New Roman" panose="02020603050405020304" pitchFamily="18" charset="0"/>
                        </a:rPr>
                        <m:t>𝑖</m:t>
                      </m:r>
                      <m:r>
                        <a:rPr lang="en-GB" i="1">
                          <a:latin typeface="Cambria Math" panose="02040503050406030204" pitchFamily="18" charset="0"/>
                          <a:ea typeface="Calibri" panose="020F0502020204030204" pitchFamily="34" charset="0"/>
                          <a:cs typeface="Times New Roman" panose="02020603050405020304" pitchFamily="18" charset="0"/>
                        </a:rPr>
                        <m:t>=1, …</m:t>
                      </m:r>
                      <m:r>
                        <a:rPr lang="en-GB" i="1">
                          <a:latin typeface="Cambria Math" panose="02040503050406030204" pitchFamily="18" charset="0"/>
                          <a:ea typeface="Calibri" panose="020F0502020204030204" pitchFamily="34" charset="0"/>
                          <a:cs typeface="Times New Roman" panose="02020603050405020304" pitchFamily="18" charset="0"/>
                        </a:rPr>
                        <m:t>𝑛</m:t>
                      </m:r>
                      <m:r>
                        <a:rPr lang="en-GB" i="1">
                          <a:latin typeface="Cambria Math" panose="02040503050406030204" pitchFamily="18" charset="0"/>
                          <a:ea typeface="Calibri" panose="020F0502020204030204" pitchFamily="34" charset="0"/>
                          <a:cs typeface="Times New Roman" panose="02020603050405020304" pitchFamily="18" charset="0"/>
                        </a:rPr>
                        <m:t>, </m:t>
                      </m:r>
                      <m:r>
                        <a:rPr lang="en-GB" i="1">
                          <a:latin typeface="Cambria Math" panose="02040503050406030204" pitchFamily="18" charset="0"/>
                          <a:ea typeface="Calibri" panose="020F0502020204030204" pitchFamily="34" charset="0"/>
                          <a:cs typeface="Times New Roman" panose="02020603050405020304" pitchFamily="18" charset="0"/>
                        </a:rPr>
                        <m:t>𝑗</m:t>
                      </m:r>
                      <m:r>
                        <a:rPr lang="en-GB" i="1">
                          <a:latin typeface="Cambria Math" panose="02040503050406030204" pitchFamily="18" charset="0"/>
                          <a:ea typeface="Calibri" panose="020F0502020204030204" pitchFamily="34" charset="0"/>
                          <a:cs typeface="Times New Roman" panose="02020603050405020304" pitchFamily="18" charset="0"/>
                        </a:rPr>
                        <m:t>=1, …</m:t>
                      </m:r>
                      <m:r>
                        <a:rPr lang="en-GB" i="1">
                          <a:latin typeface="Cambria Math" panose="02040503050406030204" pitchFamily="18" charset="0"/>
                          <a:ea typeface="Calibri" panose="020F0502020204030204" pitchFamily="34" charset="0"/>
                          <a:cs typeface="Times New Roman" panose="02020603050405020304" pitchFamily="18" charset="0"/>
                        </a:rPr>
                        <m:t>𝑚</m:t>
                      </m:r>
                    </m:oMath>
                  </m:oMathPara>
                </a14:m>
                <a:endParaRPr lang="cs-CZ" dirty="0"/>
              </a:p>
            </p:txBody>
          </p:sp>
        </mc:Choice>
        <mc:Fallback xmlns="">
          <p:sp>
            <p:nvSpPr>
              <p:cNvPr id="5" name="Obdélník 4"/>
              <p:cNvSpPr>
                <a:spLocks noRot="1" noChangeAspect="1" noMove="1" noResize="1" noEditPoints="1" noAdjustHandles="1" noChangeArrowheads="1" noChangeShapeType="1" noTextEdit="1"/>
              </p:cNvSpPr>
              <p:nvPr/>
            </p:nvSpPr>
            <p:spPr>
              <a:xfrm>
                <a:off x="6387057" y="2516012"/>
                <a:ext cx="2331086" cy="369332"/>
              </a:xfrm>
              <a:prstGeom prst="rect">
                <a:avLst/>
              </a:prstGeom>
              <a:blipFill>
                <a:blip r:embed="rId5"/>
                <a:stretch>
                  <a:fillRect b="-13333"/>
                </a:stretch>
              </a:blipFill>
            </p:spPr>
            <p:txBody>
              <a:bodyPr/>
              <a:lstStyle/>
              <a:p>
                <a:r>
                  <a:rPr lang="cs-CZ">
                    <a:noFill/>
                  </a:rPr>
                  <a:t> </a:t>
                </a:r>
              </a:p>
            </p:txBody>
          </p:sp>
        </mc:Fallback>
      </mc:AlternateContent>
    </p:spTree>
    <p:extLst>
      <p:ext uri="{BB962C8B-B14F-4D97-AF65-F5344CB8AC3E}">
        <p14:creationId xmlns:p14="http://schemas.microsoft.com/office/powerpoint/2010/main" val="11826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en-US" dirty="0"/>
          </a:p>
          <a:p>
            <a:r>
              <a:rPr lang="en-US" dirty="0"/>
              <a:t>Applications of matrices???</a:t>
            </a:r>
            <a:endParaRPr lang="cs-CZ" dirty="0"/>
          </a:p>
        </p:txBody>
      </p:sp>
    </p:spTree>
    <p:extLst>
      <p:ext uri="{BB962C8B-B14F-4D97-AF65-F5344CB8AC3E}">
        <p14:creationId xmlns:p14="http://schemas.microsoft.com/office/powerpoint/2010/main" val="47494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Applications of matrices - matching</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902777666"/>
              </p:ext>
            </p:extLst>
          </p:nvPr>
        </p:nvGraphicFramePr>
        <p:xfrm>
          <a:off x="692332" y="1555274"/>
          <a:ext cx="10807336" cy="4945888"/>
        </p:xfrm>
        <a:graphic>
          <a:graphicData uri="http://schemas.openxmlformats.org/drawingml/2006/table">
            <a:tbl>
              <a:tblPr firstRow="1" firstCol="1" bandRow="1">
                <a:tableStyleId>{5C22544A-7EE6-4342-B048-85BDC9FD1C3A}</a:tableStyleId>
              </a:tblPr>
              <a:tblGrid>
                <a:gridCol w="5426527">
                  <a:extLst>
                    <a:ext uri="{9D8B030D-6E8A-4147-A177-3AD203B41FA5}">
                      <a16:colId xmlns:a16="http://schemas.microsoft.com/office/drawing/2014/main" val="3607045680"/>
                    </a:ext>
                  </a:extLst>
                </a:gridCol>
                <a:gridCol w="5380809">
                  <a:extLst>
                    <a:ext uri="{9D8B030D-6E8A-4147-A177-3AD203B41FA5}">
                      <a16:colId xmlns:a16="http://schemas.microsoft.com/office/drawing/2014/main" val="2506037183"/>
                    </a:ext>
                  </a:extLst>
                </a:gridCol>
              </a:tblGrid>
              <a:tr h="4351338">
                <a:tc>
                  <a:txBody>
                    <a:bodyPr/>
                    <a:lstStyle/>
                    <a:p>
                      <a:pPr marL="228600">
                        <a:lnSpc>
                          <a:spcPct val="107000"/>
                        </a:lnSpc>
                        <a:spcAft>
                          <a:spcPts val="0"/>
                        </a:spcAft>
                      </a:pPr>
                      <a:r>
                        <a:rPr lang="en-GB" sz="1600" dirty="0">
                          <a:solidFill>
                            <a:schemeClr val="tx1"/>
                          </a:solidFill>
                          <a:effectLst/>
                        </a:rPr>
                        <a:t> </a:t>
                      </a: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1. </a:t>
                      </a:r>
                      <a:r>
                        <a:rPr lang="en-GB" sz="1600" dirty="0">
                          <a:solidFill>
                            <a:schemeClr val="tx1"/>
                          </a:solidFill>
                          <a:effectLst/>
                        </a:rPr>
                        <a:t>Physics makes use of matrices in various domains, for example</a:t>
                      </a:r>
                      <a:endParaRPr lang="cs-CZ" sz="1600" dirty="0">
                        <a:solidFill>
                          <a:schemeClr val="tx1"/>
                        </a:solidFill>
                        <a:effectLst/>
                      </a:endParaRPr>
                    </a:p>
                    <a:p>
                      <a:pPr marL="0" indent="0">
                        <a:lnSpc>
                          <a:spcPct val="107000"/>
                        </a:lnSpc>
                        <a:spcAft>
                          <a:spcPts val="0"/>
                        </a:spcAft>
                        <a:buFont typeface="+mj-lt"/>
                        <a:buNone/>
                      </a:pP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2. </a:t>
                      </a:r>
                      <a:r>
                        <a:rPr lang="en-GB" sz="1600" dirty="0">
                          <a:solidFill>
                            <a:schemeClr val="tx1"/>
                          </a:solidFill>
                          <a:effectLst/>
                        </a:rPr>
                        <a:t>Graph theory uses matrices to keep track</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3. C</a:t>
                      </a:r>
                      <a:r>
                        <a:rPr lang="en-GB" sz="1600" dirty="0" err="1">
                          <a:solidFill>
                            <a:schemeClr val="tx1"/>
                          </a:solidFill>
                          <a:effectLst/>
                        </a:rPr>
                        <a:t>omputer</a:t>
                      </a:r>
                      <a:r>
                        <a:rPr lang="en-GB" sz="1600" dirty="0">
                          <a:solidFill>
                            <a:schemeClr val="tx1"/>
                          </a:solidFill>
                          <a:effectLst/>
                        </a:rPr>
                        <a:t> graphics uses matrices to project</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indent="0">
                        <a:lnSpc>
                          <a:spcPct val="107000"/>
                        </a:lnSpc>
                        <a:spcAft>
                          <a:spcPts val="0"/>
                        </a:spcAft>
                        <a:buFont typeface="+mj-lt"/>
                        <a:buNone/>
                      </a:pPr>
                      <a:r>
                        <a:rPr lang="cs-CZ" sz="1600" dirty="0">
                          <a:solidFill>
                            <a:schemeClr val="tx1"/>
                          </a:solidFill>
                          <a:effectLst/>
                        </a:rPr>
                        <a:t>4.</a:t>
                      </a:r>
                      <a:r>
                        <a:rPr lang="cs-CZ" sz="1600" baseline="0" dirty="0">
                          <a:solidFill>
                            <a:schemeClr val="tx1"/>
                          </a:solidFill>
                          <a:effectLst/>
                        </a:rPr>
                        <a:t> </a:t>
                      </a:r>
                      <a:r>
                        <a:rPr lang="en-GB" sz="1600" dirty="0">
                          <a:solidFill>
                            <a:schemeClr val="tx1"/>
                          </a:solidFill>
                          <a:effectLst/>
                        </a:rPr>
                        <a:t>Serialism and </a:t>
                      </a:r>
                      <a:r>
                        <a:rPr lang="en-GB" sz="1600" dirty="0" err="1">
                          <a:solidFill>
                            <a:schemeClr val="tx1"/>
                          </a:solidFill>
                          <a:effectLst/>
                        </a:rPr>
                        <a:t>dodecaphonism</a:t>
                      </a:r>
                      <a:r>
                        <a:rPr lang="en-GB" sz="1600" dirty="0">
                          <a:solidFill>
                            <a:schemeClr val="tx1"/>
                          </a:solidFill>
                          <a:effectLst/>
                        </a:rPr>
                        <a:t> are musical movements of the 20th century</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5. </a:t>
                      </a:r>
                      <a:r>
                        <a:rPr lang="en-GB" sz="1600" dirty="0">
                          <a:solidFill>
                            <a:schemeClr val="tx1"/>
                          </a:solidFill>
                          <a:effectLst/>
                        </a:rPr>
                        <a:t>Matrix calculus generalizes classical analytical notions such as</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6. </a:t>
                      </a:r>
                      <a:r>
                        <a:rPr lang="en-GB" sz="1600" dirty="0">
                          <a:solidFill>
                            <a:schemeClr val="tx1"/>
                          </a:solidFill>
                          <a:effectLst/>
                        </a:rPr>
                        <a:t>Matrices are quite useful</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indent="0">
                        <a:lnSpc>
                          <a:spcPct val="107000"/>
                        </a:lnSpc>
                        <a:spcAft>
                          <a:spcPts val="0"/>
                        </a:spcAft>
                        <a:buFont typeface="+mj-lt"/>
                        <a:buNone/>
                      </a:pPr>
                      <a:r>
                        <a:rPr lang="cs-CZ" sz="1600" dirty="0">
                          <a:solidFill>
                            <a:schemeClr val="tx1"/>
                          </a:solidFill>
                          <a:effectLst/>
                        </a:rPr>
                        <a:t>7.</a:t>
                      </a:r>
                      <a:r>
                        <a:rPr lang="cs-CZ" sz="1600" baseline="0" dirty="0">
                          <a:solidFill>
                            <a:schemeClr val="tx1"/>
                          </a:solidFill>
                          <a:effectLst/>
                        </a:rPr>
                        <a:t> </a:t>
                      </a:r>
                      <a:r>
                        <a:rPr lang="en-GB" sz="1600" dirty="0">
                          <a:solidFill>
                            <a:schemeClr val="tx1"/>
                          </a:solidFill>
                          <a:effectLst/>
                        </a:rPr>
                        <a:t>Matrices are used in statistics while</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indent="0">
                        <a:lnSpc>
                          <a:spcPct val="107000"/>
                        </a:lnSpc>
                        <a:spcAft>
                          <a:spcPts val="0"/>
                        </a:spcAft>
                        <a:buFont typeface="+mj-lt"/>
                        <a:buNone/>
                      </a:pPr>
                      <a:r>
                        <a:rPr lang="cs-CZ" sz="1600" dirty="0">
                          <a:solidFill>
                            <a:schemeClr val="tx1"/>
                          </a:solidFill>
                          <a:effectLst/>
                        </a:rPr>
                        <a:t>8.</a:t>
                      </a:r>
                      <a:r>
                        <a:rPr lang="cs-CZ" sz="1600" baseline="0" dirty="0">
                          <a:solidFill>
                            <a:schemeClr val="tx1"/>
                          </a:solidFill>
                          <a:effectLst/>
                        </a:rPr>
                        <a:t> </a:t>
                      </a:r>
                      <a:r>
                        <a:rPr lang="en-GB" sz="1600" dirty="0">
                          <a:solidFill>
                            <a:schemeClr val="tx1"/>
                          </a:solidFill>
                          <a:effectLst/>
                        </a:rPr>
                        <a:t>Matrices have a great importance in economics in</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endParaRPr lang="cs-CZ" sz="1600" dirty="0">
                        <a:solidFill>
                          <a:schemeClr val="tx1"/>
                        </a:solidFill>
                        <a:effectLst/>
                      </a:endParaRPr>
                    </a:p>
                    <a:p>
                      <a:pPr>
                        <a:lnSpc>
                          <a:spcPct val="107000"/>
                        </a:lnSpc>
                        <a:spcAft>
                          <a:spcPts val="0"/>
                        </a:spcAft>
                      </a:pPr>
                      <a:r>
                        <a:rPr lang="en-GB" sz="1600" dirty="0">
                          <a:solidFill>
                            <a:schemeClr val="tx1"/>
                          </a:solidFill>
                          <a:effectLst/>
                        </a:rPr>
                        <a:t>of distances between pairs of vertices in a graph.</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in geometrical optics and matrix mechanics. </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r>
                        <a:rPr lang="en-GB" sz="1600" dirty="0">
                          <a:solidFill>
                            <a:schemeClr val="tx1"/>
                          </a:solidFill>
                          <a:effectLst/>
                        </a:rPr>
                        <a:t>that use a square mathematical matrix to determine the pattern of music intervals.</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b="1" dirty="0">
                          <a:solidFill>
                            <a:schemeClr val="tx1"/>
                          </a:solidFill>
                          <a:effectLst/>
                        </a:rPr>
                        <a:t>functions or exponentials to matrices.</a:t>
                      </a:r>
                      <a:endParaRPr lang="cs-CZ" sz="1600" b="1"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in performing seismic surveys in geology.</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3-dimensional space onto a 2-dimensional screen.</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the calculation of production of goods effectively.</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managing records, drawing graphs and in other calculations.</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1731095"/>
                  </a:ext>
                </a:extLst>
              </a:tr>
            </a:tbl>
          </a:graphicData>
        </a:graphic>
      </p:graphicFrame>
    </p:spTree>
    <p:extLst>
      <p:ext uri="{BB962C8B-B14F-4D97-AF65-F5344CB8AC3E}">
        <p14:creationId xmlns:p14="http://schemas.microsoft.com/office/powerpoint/2010/main" val="301445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Applications of matrices - matching</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764337300"/>
              </p:ext>
            </p:extLst>
          </p:nvPr>
        </p:nvGraphicFramePr>
        <p:xfrm>
          <a:off x="692332" y="1555274"/>
          <a:ext cx="10807336" cy="4945888"/>
        </p:xfrm>
        <a:graphic>
          <a:graphicData uri="http://schemas.openxmlformats.org/drawingml/2006/table">
            <a:tbl>
              <a:tblPr firstRow="1" firstCol="1" bandRow="1">
                <a:tableStyleId>{5C22544A-7EE6-4342-B048-85BDC9FD1C3A}</a:tableStyleId>
              </a:tblPr>
              <a:tblGrid>
                <a:gridCol w="5426527">
                  <a:extLst>
                    <a:ext uri="{9D8B030D-6E8A-4147-A177-3AD203B41FA5}">
                      <a16:colId xmlns:a16="http://schemas.microsoft.com/office/drawing/2014/main" val="3607045680"/>
                    </a:ext>
                  </a:extLst>
                </a:gridCol>
                <a:gridCol w="5380809">
                  <a:extLst>
                    <a:ext uri="{9D8B030D-6E8A-4147-A177-3AD203B41FA5}">
                      <a16:colId xmlns:a16="http://schemas.microsoft.com/office/drawing/2014/main" val="2506037183"/>
                    </a:ext>
                  </a:extLst>
                </a:gridCol>
              </a:tblGrid>
              <a:tr h="4351338">
                <a:tc>
                  <a:txBody>
                    <a:bodyPr/>
                    <a:lstStyle/>
                    <a:p>
                      <a:pPr marL="228600">
                        <a:lnSpc>
                          <a:spcPct val="107000"/>
                        </a:lnSpc>
                        <a:spcAft>
                          <a:spcPts val="0"/>
                        </a:spcAft>
                      </a:pPr>
                      <a:r>
                        <a:rPr lang="en-GB" sz="1600" dirty="0">
                          <a:solidFill>
                            <a:schemeClr val="tx1"/>
                          </a:solidFill>
                          <a:effectLst/>
                        </a:rPr>
                        <a:t> </a:t>
                      </a: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1. </a:t>
                      </a:r>
                      <a:r>
                        <a:rPr lang="en-GB" sz="1600" dirty="0">
                          <a:solidFill>
                            <a:schemeClr val="tx1"/>
                          </a:solidFill>
                          <a:effectLst/>
                        </a:rPr>
                        <a:t>Physics makes use of matrices in various domains, for example</a:t>
                      </a:r>
                      <a:endParaRPr lang="cs-CZ" sz="1600" dirty="0">
                        <a:solidFill>
                          <a:schemeClr val="tx1"/>
                        </a:solidFill>
                        <a:effectLst/>
                      </a:endParaRPr>
                    </a:p>
                    <a:p>
                      <a:pPr marL="0" indent="0">
                        <a:lnSpc>
                          <a:spcPct val="107000"/>
                        </a:lnSpc>
                        <a:spcAft>
                          <a:spcPts val="0"/>
                        </a:spcAft>
                        <a:buFont typeface="+mj-lt"/>
                        <a:buNone/>
                      </a:pP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2. </a:t>
                      </a:r>
                      <a:r>
                        <a:rPr lang="en-GB" sz="1600" dirty="0">
                          <a:solidFill>
                            <a:schemeClr val="tx1"/>
                          </a:solidFill>
                          <a:effectLst/>
                        </a:rPr>
                        <a:t>Graph theory uses matrices to keep track</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3. C</a:t>
                      </a:r>
                      <a:r>
                        <a:rPr lang="en-GB" sz="1600" dirty="0" err="1">
                          <a:solidFill>
                            <a:schemeClr val="tx1"/>
                          </a:solidFill>
                          <a:effectLst/>
                        </a:rPr>
                        <a:t>omputer</a:t>
                      </a:r>
                      <a:r>
                        <a:rPr lang="en-GB" sz="1600" dirty="0">
                          <a:solidFill>
                            <a:schemeClr val="tx1"/>
                          </a:solidFill>
                          <a:effectLst/>
                        </a:rPr>
                        <a:t> graphics uses matrices to project</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indent="0">
                        <a:lnSpc>
                          <a:spcPct val="107000"/>
                        </a:lnSpc>
                        <a:spcAft>
                          <a:spcPts val="0"/>
                        </a:spcAft>
                        <a:buFont typeface="+mj-lt"/>
                        <a:buNone/>
                      </a:pPr>
                      <a:r>
                        <a:rPr lang="cs-CZ" sz="1600" dirty="0">
                          <a:solidFill>
                            <a:schemeClr val="tx1"/>
                          </a:solidFill>
                          <a:effectLst/>
                        </a:rPr>
                        <a:t>4.</a:t>
                      </a:r>
                      <a:r>
                        <a:rPr lang="cs-CZ" sz="1600" baseline="0" dirty="0">
                          <a:solidFill>
                            <a:schemeClr val="tx1"/>
                          </a:solidFill>
                          <a:effectLst/>
                        </a:rPr>
                        <a:t> </a:t>
                      </a:r>
                      <a:r>
                        <a:rPr lang="en-GB" sz="1600" dirty="0">
                          <a:solidFill>
                            <a:schemeClr val="tx1"/>
                          </a:solidFill>
                          <a:effectLst/>
                        </a:rPr>
                        <a:t>Serialism and </a:t>
                      </a:r>
                      <a:r>
                        <a:rPr lang="en-GB" sz="1600" dirty="0" err="1">
                          <a:solidFill>
                            <a:schemeClr val="tx1"/>
                          </a:solidFill>
                          <a:effectLst/>
                        </a:rPr>
                        <a:t>dodecaphonism</a:t>
                      </a:r>
                      <a:r>
                        <a:rPr lang="en-GB" sz="1600" dirty="0">
                          <a:solidFill>
                            <a:schemeClr val="tx1"/>
                          </a:solidFill>
                          <a:effectLst/>
                        </a:rPr>
                        <a:t> are musical movements of the 20th century</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5. </a:t>
                      </a:r>
                      <a:r>
                        <a:rPr lang="en-GB" sz="1600" dirty="0">
                          <a:solidFill>
                            <a:schemeClr val="tx1"/>
                          </a:solidFill>
                          <a:effectLst/>
                        </a:rPr>
                        <a:t>Matrix calculus generalizes classical analytical notions such as</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lvl="0" indent="0">
                        <a:lnSpc>
                          <a:spcPct val="107000"/>
                        </a:lnSpc>
                        <a:spcAft>
                          <a:spcPts val="0"/>
                        </a:spcAft>
                        <a:buFont typeface="+mj-lt"/>
                        <a:buNone/>
                      </a:pPr>
                      <a:r>
                        <a:rPr lang="cs-CZ" sz="1600" dirty="0">
                          <a:solidFill>
                            <a:schemeClr val="tx1"/>
                          </a:solidFill>
                          <a:effectLst/>
                        </a:rPr>
                        <a:t>6. </a:t>
                      </a:r>
                      <a:r>
                        <a:rPr lang="en-GB" sz="1600" dirty="0">
                          <a:solidFill>
                            <a:schemeClr val="tx1"/>
                          </a:solidFill>
                          <a:effectLst/>
                        </a:rPr>
                        <a:t>Matrices are quite useful</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indent="0">
                        <a:lnSpc>
                          <a:spcPct val="107000"/>
                        </a:lnSpc>
                        <a:spcAft>
                          <a:spcPts val="0"/>
                        </a:spcAft>
                        <a:buFont typeface="+mj-lt"/>
                        <a:buNone/>
                      </a:pPr>
                      <a:r>
                        <a:rPr lang="cs-CZ" sz="1600" dirty="0">
                          <a:solidFill>
                            <a:schemeClr val="tx1"/>
                          </a:solidFill>
                          <a:effectLst/>
                        </a:rPr>
                        <a:t>7.</a:t>
                      </a:r>
                      <a:r>
                        <a:rPr lang="cs-CZ" sz="1600" baseline="0" dirty="0">
                          <a:solidFill>
                            <a:schemeClr val="tx1"/>
                          </a:solidFill>
                          <a:effectLst/>
                        </a:rPr>
                        <a:t> </a:t>
                      </a:r>
                      <a:r>
                        <a:rPr lang="en-GB" sz="1600" dirty="0">
                          <a:solidFill>
                            <a:schemeClr val="tx1"/>
                          </a:solidFill>
                          <a:effectLst/>
                        </a:rPr>
                        <a:t>Matrices are used in statistics while</a:t>
                      </a:r>
                      <a:endParaRPr lang="cs-CZ" sz="1600" dirty="0">
                        <a:solidFill>
                          <a:schemeClr val="tx1"/>
                        </a:solidFill>
                        <a:effectLst/>
                      </a:endParaRPr>
                    </a:p>
                    <a:p>
                      <a:pPr marL="0" indent="0">
                        <a:lnSpc>
                          <a:spcPct val="107000"/>
                        </a:lnSpc>
                        <a:spcAft>
                          <a:spcPts val="0"/>
                        </a:spcAft>
                        <a:buFont typeface="+mj-lt"/>
                        <a:buNone/>
                      </a:pPr>
                      <a:r>
                        <a:rPr lang="en-GB" sz="1600" dirty="0">
                          <a:solidFill>
                            <a:schemeClr val="tx1"/>
                          </a:solidFill>
                          <a:effectLst/>
                        </a:rPr>
                        <a:t> </a:t>
                      </a:r>
                      <a:endParaRPr lang="cs-CZ" sz="1600" dirty="0">
                        <a:solidFill>
                          <a:schemeClr val="tx1"/>
                        </a:solidFill>
                        <a:effectLst/>
                      </a:endParaRPr>
                    </a:p>
                    <a:p>
                      <a:pPr marL="0" indent="0">
                        <a:lnSpc>
                          <a:spcPct val="107000"/>
                        </a:lnSpc>
                        <a:spcAft>
                          <a:spcPts val="0"/>
                        </a:spcAft>
                        <a:buFont typeface="+mj-lt"/>
                        <a:buNone/>
                      </a:pPr>
                      <a:r>
                        <a:rPr lang="cs-CZ" sz="1600" dirty="0">
                          <a:solidFill>
                            <a:schemeClr val="tx1"/>
                          </a:solidFill>
                          <a:effectLst/>
                        </a:rPr>
                        <a:t>8.</a:t>
                      </a:r>
                      <a:r>
                        <a:rPr lang="cs-CZ" sz="1600" baseline="0" dirty="0">
                          <a:solidFill>
                            <a:schemeClr val="tx1"/>
                          </a:solidFill>
                          <a:effectLst/>
                        </a:rPr>
                        <a:t> </a:t>
                      </a:r>
                      <a:r>
                        <a:rPr lang="en-GB" sz="1600" dirty="0">
                          <a:solidFill>
                            <a:schemeClr val="tx1"/>
                          </a:solidFill>
                          <a:effectLst/>
                        </a:rPr>
                        <a:t>Matrices have a great importance in economics in</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endParaRPr lang="cs-CZ" sz="1600" dirty="0">
                        <a:solidFill>
                          <a:schemeClr val="tx1"/>
                        </a:solidFill>
                        <a:effectLst/>
                      </a:endParaRPr>
                    </a:p>
                    <a:p>
                      <a:pPr>
                        <a:lnSpc>
                          <a:spcPct val="107000"/>
                        </a:lnSpc>
                        <a:spcAft>
                          <a:spcPts val="0"/>
                        </a:spcAft>
                      </a:pPr>
                      <a:r>
                        <a:rPr lang="en-GB" sz="1600" dirty="0">
                          <a:solidFill>
                            <a:schemeClr val="tx1"/>
                          </a:solidFill>
                          <a:effectLst/>
                        </a:rPr>
                        <a:t>of distances between pairs of vertices in a graph.</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in geometrical optics and matrix mechanics. </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r>
                        <a:rPr lang="en-GB" sz="1600" dirty="0">
                          <a:solidFill>
                            <a:schemeClr val="tx1"/>
                          </a:solidFill>
                          <a:effectLst/>
                        </a:rPr>
                        <a:t>that use a square mathematical matrix to determine the pattern of music intervals.</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functions or exponentials to matrices.</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in performing seismic surveys in geology.</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3-dimensional space onto a 2-dimensional screen.</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the calculation of production of goods effectively.</a:t>
                      </a:r>
                      <a:endParaRPr lang="cs-CZ" sz="1600" dirty="0">
                        <a:solidFill>
                          <a:schemeClr val="tx1"/>
                        </a:solidFill>
                        <a:effectLst/>
                      </a:endParaRPr>
                    </a:p>
                    <a:p>
                      <a:pPr>
                        <a:lnSpc>
                          <a:spcPct val="107000"/>
                        </a:lnSpc>
                        <a:spcAft>
                          <a:spcPts val="0"/>
                        </a:spcAft>
                      </a:pPr>
                      <a:r>
                        <a:rPr lang="en-GB" sz="1600" dirty="0">
                          <a:solidFill>
                            <a:schemeClr val="tx1"/>
                          </a:solidFill>
                          <a:effectLst/>
                        </a:rPr>
                        <a:t> </a:t>
                      </a:r>
                      <a:endParaRPr lang="cs-CZ" sz="1600" dirty="0">
                        <a:solidFill>
                          <a:schemeClr val="tx1"/>
                        </a:solidFill>
                        <a:effectLst/>
                      </a:endParaRPr>
                    </a:p>
                    <a:p>
                      <a:pPr>
                        <a:lnSpc>
                          <a:spcPct val="107000"/>
                        </a:lnSpc>
                        <a:spcAft>
                          <a:spcPts val="0"/>
                        </a:spcAft>
                      </a:pPr>
                      <a:r>
                        <a:rPr lang="en-GB" sz="1600" dirty="0">
                          <a:solidFill>
                            <a:schemeClr val="tx1"/>
                          </a:solidFill>
                          <a:effectLst/>
                        </a:rPr>
                        <a:t> managing records, drawing graphs and in other calculations.</a:t>
                      </a:r>
                      <a:endParaRPr lang="cs-CZ"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11" marR="5941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1731095"/>
                  </a:ext>
                </a:extLst>
              </a:tr>
            </a:tbl>
          </a:graphicData>
        </a:graphic>
      </p:graphicFrame>
      <p:cxnSp>
        <p:nvCxnSpPr>
          <p:cNvPr id="5" name="Přímá spojnice se šipkou 4"/>
          <p:cNvCxnSpPr/>
          <p:nvPr/>
        </p:nvCxnSpPr>
        <p:spPr>
          <a:xfrm>
            <a:off x="4145280" y="2124891"/>
            <a:ext cx="2081349" cy="383178"/>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8" name="Přímá spojnice se šipkou 7"/>
          <p:cNvCxnSpPr/>
          <p:nvPr/>
        </p:nvCxnSpPr>
        <p:spPr>
          <a:xfrm flipV="1">
            <a:off x="4515393" y="2020389"/>
            <a:ext cx="1502230" cy="695814"/>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Přímá spojnice se šipkou 9"/>
          <p:cNvCxnSpPr/>
          <p:nvPr/>
        </p:nvCxnSpPr>
        <p:spPr>
          <a:xfrm>
            <a:off x="4724399" y="3241071"/>
            <a:ext cx="1571898" cy="1496392"/>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Přímá spojnice se šipkou 11"/>
          <p:cNvCxnSpPr/>
          <p:nvPr/>
        </p:nvCxnSpPr>
        <p:spPr>
          <a:xfrm flipV="1">
            <a:off x="2272937" y="3150407"/>
            <a:ext cx="3744686" cy="908045"/>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Přímá spojnice se šipkou 13"/>
          <p:cNvCxnSpPr/>
          <p:nvPr/>
        </p:nvCxnSpPr>
        <p:spPr>
          <a:xfrm flipV="1">
            <a:off x="1123406" y="3840481"/>
            <a:ext cx="4894217" cy="987647"/>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Přímá spojnice se šipkou 17"/>
          <p:cNvCxnSpPr/>
          <p:nvPr/>
        </p:nvCxnSpPr>
        <p:spPr>
          <a:xfrm flipV="1">
            <a:off x="3222169" y="4266586"/>
            <a:ext cx="2873831" cy="1078432"/>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Přímá spojnice se šipkou 19"/>
          <p:cNvCxnSpPr/>
          <p:nvPr/>
        </p:nvCxnSpPr>
        <p:spPr>
          <a:xfrm flipV="1">
            <a:off x="4099559" y="5853643"/>
            <a:ext cx="2127070" cy="73969"/>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22" name="Přímá spojnice se šipkou 21"/>
          <p:cNvCxnSpPr/>
          <p:nvPr/>
        </p:nvCxnSpPr>
        <p:spPr>
          <a:xfrm flipV="1">
            <a:off x="5185954" y="5336873"/>
            <a:ext cx="1040675" cy="1082316"/>
          </a:xfrm>
          <a:prstGeom prst="straightConnector1">
            <a:avLst/>
          </a:prstGeom>
          <a:ln>
            <a:solidFill>
              <a:srgbClr val="0070C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339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Listening</a:t>
            </a:r>
            <a:r>
              <a:rPr lang="cs-CZ" dirty="0"/>
              <a:t> - </a:t>
            </a:r>
            <a:r>
              <a:rPr lang="cs-CZ" dirty="0">
                <a:hlinkClick r:id="rId2" action="ppaction://hlinkfile"/>
              </a:rPr>
              <a:t>video</a:t>
            </a:r>
            <a:endParaRPr lang="cs-CZ" dirty="0"/>
          </a:p>
        </p:txBody>
      </p:sp>
      <p:sp>
        <p:nvSpPr>
          <p:cNvPr id="3" name="Zástupný symbol pro obsah 2"/>
          <p:cNvSpPr>
            <a:spLocks noGrp="1"/>
          </p:cNvSpPr>
          <p:nvPr>
            <p:ph idx="1"/>
          </p:nvPr>
        </p:nvSpPr>
        <p:spPr/>
        <p:txBody>
          <a:bodyPr>
            <a:normAutofit lnSpcReduction="10000"/>
          </a:bodyPr>
          <a:lstStyle/>
          <a:p>
            <a:pPr marL="514350" lvl="0" indent="-514350">
              <a:buFont typeface="+mj-lt"/>
              <a:buAutoNum type="alphaLcParenR"/>
            </a:pPr>
            <a:r>
              <a:rPr lang="en-GB" dirty="0"/>
              <a:t>What does the matrix P describe? </a:t>
            </a:r>
            <a:endParaRPr lang="cs-CZ" dirty="0"/>
          </a:p>
          <a:p>
            <a:pPr marL="514350" lvl="0" indent="-514350">
              <a:buFont typeface="+mj-lt"/>
              <a:buAutoNum type="alphaLcParenR"/>
            </a:pPr>
            <a:endParaRPr lang="cs-CZ" dirty="0"/>
          </a:p>
          <a:p>
            <a:pPr marL="514350" indent="-514350">
              <a:buFont typeface="+mj-lt"/>
              <a:buAutoNum type="alphaLcParenR"/>
            </a:pPr>
            <a:r>
              <a:rPr lang="en-GB" dirty="0"/>
              <a:t>What does the matrix Q describe? </a:t>
            </a:r>
            <a:endParaRPr lang="cs-CZ" dirty="0"/>
          </a:p>
          <a:p>
            <a:pPr marL="514350" indent="-514350">
              <a:buFont typeface="+mj-lt"/>
              <a:buAutoNum type="alphaLcParenR"/>
            </a:pPr>
            <a:endParaRPr lang="cs-CZ" dirty="0"/>
          </a:p>
          <a:p>
            <a:pPr marL="514350" indent="-514350">
              <a:buFont typeface="+mj-lt"/>
              <a:buAutoNum type="alphaLcParenR"/>
            </a:pPr>
            <a:r>
              <a:rPr lang="en-GB" dirty="0">
                <a:hlinkClick r:id="rId3" action="ppaction://hlinkfile"/>
              </a:rPr>
              <a:t>What</a:t>
            </a:r>
            <a:r>
              <a:rPr lang="en-GB" dirty="0"/>
              <a:t> does the product </a:t>
            </a:r>
            <a:r>
              <a:rPr lang="en-GB" dirty="0" err="1"/>
              <a:t>PxQ</a:t>
            </a:r>
            <a:r>
              <a:rPr lang="en-GB" dirty="0"/>
              <a:t> </a:t>
            </a:r>
            <a:r>
              <a:rPr lang="en-GB" dirty="0">
                <a:hlinkClick r:id="rId4" action="ppaction://hlinkfile"/>
              </a:rPr>
              <a:t>tell us</a:t>
            </a:r>
            <a:r>
              <a:rPr lang="en-GB" dirty="0"/>
              <a:t>?</a:t>
            </a:r>
            <a:endParaRPr lang="cs-CZ" dirty="0"/>
          </a:p>
          <a:p>
            <a:pPr marL="514350" indent="-514350">
              <a:buFont typeface="+mj-lt"/>
              <a:buAutoNum type="alphaLcParenR"/>
            </a:pPr>
            <a:endParaRPr lang="cs-CZ" dirty="0"/>
          </a:p>
          <a:p>
            <a:pPr marL="514350" indent="-514350">
              <a:buFont typeface="+mj-lt"/>
              <a:buAutoNum type="alphaLcParenR"/>
            </a:pPr>
            <a:endParaRPr lang="cs-CZ" dirty="0"/>
          </a:p>
          <a:p>
            <a:pPr marL="514350" indent="-514350">
              <a:buFont typeface="+mj-lt"/>
              <a:buAutoNum type="alphaLcParenR"/>
            </a:pPr>
            <a:endParaRPr lang="cs-CZ" dirty="0"/>
          </a:p>
          <a:p>
            <a:pPr marL="514350" indent="-514350">
              <a:buFont typeface="+mj-lt"/>
              <a:buAutoNum type="alphaLcParenR"/>
            </a:pPr>
            <a:r>
              <a:rPr lang="en-GB" dirty="0"/>
              <a:t>What helped the speaker to figure out what the product meant? </a:t>
            </a:r>
            <a:endParaRPr lang="cs-CZ" dirty="0"/>
          </a:p>
          <a:p>
            <a:pPr marL="0" indent="0">
              <a:buNone/>
            </a:pPr>
            <a:endParaRPr lang="cs-CZ" dirty="0"/>
          </a:p>
          <a:p>
            <a:endParaRPr lang="cs-CZ" dirty="0"/>
          </a:p>
        </p:txBody>
      </p:sp>
      <p:pic>
        <p:nvPicPr>
          <p:cNvPr id="4" name="Obrázek 3"/>
          <p:cNvPicPr>
            <a:picLocks noChangeAspect="1"/>
          </p:cNvPicPr>
          <p:nvPr/>
        </p:nvPicPr>
        <p:blipFill rotWithShape="1">
          <a:blip r:embed="rId5"/>
          <a:srcRect l="17532" t="20454" r="22181" b="48820"/>
          <a:stretch/>
        </p:blipFill>
        <p:spPr>
          <a:xfrm>
            <a:off x="6773092" y="1672725"/>
            <a:ext cx="3857897" cy="1105989"/>
          </a:xfrm>
          <a:prstGeom prst="rect">
            <a:avLst/>
          </a:prstGeom>
        </p:spPr>
      </p:pic>
      <p:pic>
        <p:nvPicPr>
          <p:cNvPr id="5" name="Obrázek 4"/>
          <p:cNvPicPr>
            <a:picLocks noChangeAspect="1"/>
          </p:cNvPicPr>
          <p:nvPr/>
        </p:nvPicPr>
        <p:blipFill rotWithShape="1">
          <a:blip r:embed="rId5"/>
          <a:srcRect l="17516" t="50016" r="17044" b="23222"/>
          <a:stretch/>
        </p:blipFill>
        <p:spPr>
          <a:xfrm>
            <a:off x="6773092" y="2913651"/>
            <a:ext cx="4580708" cy="1053737"/>
          </a:xfrm>
          <a:prstGeom prst="rect">
            <a:avLst/>
          </a:prstGeom>
        </p:spPr>
      </p:pic>
      <p:pic>
        <p:nvPicPr>
          <p:cNvPr id="6" name="Obrázek 5"/>
          <p:cNvPicPr>
            <a:picLocks noChangeAspect="1"/>
          </p:cNvPicPr>
          <p:nvPr/>
        </p:nvPicPr>
        <p:blipFill rotWithShape="1">
          <a:blip r:embed="rId6"/>
          <a:srcRect l="17876" t="73856" r="28362" b="15615"/>
          <a:stretch/>
        </p:blipFill>
        <p:spPr>
          <a:xfrm>
            <a:off x="6773092" y="3967388"/>
            <a:ext cx="4110446" cy="452846"/>
          </a:xfrm>
          <a:prstGeom prst="rect">
            <a:avLst/>
          </a:prstGeom>
        </p:spPr>
      </p:pic>
      <p:pic>
        <p:nvPicPr>
          <p:cNvPr id="7" name="Obrázek 6"/>
          <p:cNvPicPr>
            <a:picLocks noChangeAspect="1"/>
          </p:cNvPicPr>
          <p:nvPr/>
        </p:nvPicPr>
        <p:blipFill rotWithShape="1">
          <a:blip r:embed="rId7"/>
          <a:srcRect l="19048" t="21791" r="33434" b="27303"/>
          <a:stretch/>
        </p:blipFill>
        <p:spPr>
          <a:xfrm>
            <a:off x="4037709" y="4252219"/>
            <a:ext cx="2058291" cy="1240338"/>
          </a:xfrm>
          <a:prstGeom prst="rect">
            <a:avLst/>
          </a:prstGeom>
        </p:spPr>
      </p:pic>
      <p:pic>
        <p:nvPicPr>
          <p:cNvPr id="8" name="Obrázek 7"/>
          <p:cNvPicPr>
            <a:picLocks noChangeAspect="1"/>
          </p:cNvPicPr>
          <p:nvPr/>
        </p:nvPicPr>
        <p:blipFill rotWithShape="1">
          <a:blip r:embed="rId8"/>
          <a:srcRect l="29347" t="21453" r="28377" b="46565"/>
          <a:stretch/>
        </p:blipFill>
        <p:spPr>
          <a:xfrm>
            <a:off x="6308385" y="4484963"/>
            <a:ext cx="2519930" cy="1072323"/>
          </a:xfrm>
          <a:prstGeom prst="rect">
            <a:avLst/>
          </a:prstGeom>
        </p:spPr>
      </p:pic>
      <p:pic>
        <p:nvPicPr>
          <p:cNvPr id="9" name="Obrázek 8"/>
          <p:cNvPicPr>
            <a:picLocks noChangeAspect="1"/>
          </p:cNvPicPr>
          <p:nvPr/>
        </p:nvPicPr>
        <p:blipFill rotWithShape="1">
          <a:blip r:embed="rId9"/>
          <a:srcRect l="17529" t="54604" r="19698" b="18843"/>
          <a:stretch/>
        </p:blipFill>
        <p:spPr>
          <a:xfrm>
            <a:off x="8828315" y="4666709"/>
            <a:ext cx="3241873" cy="771343"/>
          </a:xfrm>
          <a:prstGeom prst="rect">
            <a:avLst/>
          </a:prstGeom>
        </p:spPr>
      </p:pic>
      <p:sp>
        <p:nvSpPr>
          <p:cNvPr id="11" name="TextovéPole 10"/>
          <p:cNvSpPr txBox="1"/>
          <p:nvPr/>
        </p:nvSpPr>
        <p:spPr>
          <a:xfrm>
            <a:off x="2995798" y="6126483"/>
            <a:ext cx="5810758" cy="369332"/>
          </a:xfrm>
          <a:prstGeom prst="rect">
            <a:avLst/>
          </a:prstGeom>
          <a:noFill/>
        </p:spPr>
        <p:txBody>
          <a:bodyPr wrap="none" rtlCol="0">
            <a:spAutoFit/>
          </a:bodyPr>
          <a:lstStyle/>
          <a:p>
            <a:r>
              <a:rPr lang="cs-CZ" b="1" dirty="0" err="1"/>
              <a:t>knowing</a:t>
            </a:r>
            <a:r>
              <a:rPr lang="cs-CZ" b="1" dirty="0"/>
              <a:t> </a:t>
            </a:r>
            <a:r>
              <a:rPr lang="cs-CZ" b="1" dirty="0" err="1"/>
              <a:t>what</a:t>
            </a:r>
            <a:r>
              <a:rPr lang="cs-CZ" b="1" dirty="0"/>
              <a:t> </a:t>
            </a:r>
            <a:r>
              <a:rPr lang="cs-CZ" b="1" dirty="0" err="1"/>
              <a:t>the</a:t>
            </a:r>
            <a:r>
              <a:rPr lang="cs-CZ" b="1" dirty="0"/>
              <a:t> </a:t>
            </a:r>
            <a:r>
              <a:rPr lang="cs-CZ" b="1" dirty="0" err="1"/>
              <a:t>rows</a:t>
            </a:r>
            <a:r>
              <a:rPr lang="cs-CZ" b="1" dirty="0"/>
              <a:t> and </a:t>
            </a:r>
            <a:r>
              <a:rPr lang="cs-CZ" b="1" dirty="0" err="1"/>
              <a:t>columns</a:t>
            </a:r>
            <a:r>
              <a:rPr lang="cs-CZ" b="1" dirty="0"/>
              <a:t> </a:t>
            </a:r>
            <a:r>
              <a:rPr lang="cs-CZ" b="1" dirty="0" err="1"/>
              <a:t>mean</a:t>
            </a:r>
            <a:r>
              <a:rPr lang="cs-CZ" b="1" dirty="0"/>
              <a:t>/ </a:t>
            </a:r>
            <a:r>
              <a:rPr lang="cs-CZ" b="1" dirty="0" err="1"/>
              <a:t>labelling</a:t>
            </a:r>
            <a:r>
              <a:rPr lang="cs-CZ" b="1" dirty="0"/>
              <a:t> </a:t>
            </a:r>
            <a:r>
              <a:rPr lang="cs-CZ" b="1" dirty="0" err="1"/>
              <a:t>them</a:t>
            </a:r>
            <a:endParaRPr lang="cs-CZ" b="1" dirty="0"/>
          </a:p>
        </p:txBody>
      </p:sp>
    </p:spTree>
    <p:extLst>
      <p:ext uri="{BB962C8B-B14F-4D97-AF65-F5344CB8AC3E}">
        <p14:creationId xmlns:p14="http://schemas.microsoft.com/office/powerpoint/2010/main" val="329595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Unit</a:t>
            </a:r>
            <a:r>
              <a:rPr lang="en-US" dirty="0"/>
              <a:t> </a:t>
            </a:r>
            <a:r>
              <a:rPr lang="cs-CZ" dirty="0"/>
              <a:t>4</a:t>
            </a:r>
            <a:r>
              <a:rPr lang="en-US" dirty="0"/>
              <a:t> – M</a:t>
            </a:r>
            <a:r>
              <a:rPr lang="cs-CZ" dirty="0" err="1"/>
              <a:t>atrices</a:t>
            </a:r>
            <a:r>
              <a:rPr lang="en-US" dirty="0"/>
              <a:t> </a:t>
            </a:r>
            <a:endParaRPr lang="cs-CZ" dirty="0"/>
          </a:p>
        </p:txBody>
      </p:sp>
      <p:sp>
        <p:nvSpPr>
          <p:cNvPr id="3" name="Zástupný symbol pro obsah 2"/>
          <p:cNvSpPr>
            <a:spLocks noGrp="1"/>
          </p:cNvSpPr>
          <p:nvPr>
            <p:ph idx="1"/>
          </p:nvPr>
        </p:nvSpPr>
        <p:spPr/>
        <p:txBody>
          <a:bodyPr vert="horz" lIns="91440" tIns="45720" rIns="91440" bIns="45720" rtlCol="0" anchor="t">
            <a:normAutofit fontScale="85000" lnSpcReduction="20000"/>
          </a:bodyPr>
          <a:lstStyle/>
          <a:p>
            <a:r>
              <a:rPr lang="cs-CZ" dirty="0" err="1">
                <a:cs typeface="Calibri"/>
              </a:rPr>
              <a:t>Matrices</a:t>
            </a:r>
            <a:r>
              <a:rPr lang="cs-CZ" dirty="0">
                <a:cs typeface="Calibri"/>
              </a:rPr>
              <a:t> </a:t>
            </a:r>
            <a:endParaRPr lang="en-US" dirty="0"/>
          </a:p>
          <a:p>
            <a:pPr lvl="1"/>
            <a:r>
              <a:rPr lang="cs-CZ" dirty="0" err="1"/>
              <a:t>Vocabulary</a:t>
            </a:r>
            <a:r>
              <a:rPr lang="cs-CZ" dirty="0"/>
              <a:t> </a:t>
            </a:r>
          </a:p>
          <a:p>
            <a:pPr lvl="1"/>
            <a:r>
              <a:rPr lang="en-US" dirty="0"/>
              <a:t>Definition</a:t>
            </a:r>
            <a:endParaRPr lang="cs-CZ" dirty="0"/>
          </a:p>
          <a:p>
            <a:pPr lvl="1"/>
            <a:r>
              <a:rPr lang="cs-CZ" dirty="0"/>
              <a:t>Word </a:t>
            </a:r>
            <a:r>
              <a:rPr lang="cs-CZ" dirty="0" err="1"/>
              <a:t>formation</a:t>
            </a:r>
            <a:r>
              <a:rPr lang="cs-CZ" dirty="0"/>
              <a:t> </a:t>
            </a:r>
            <a:r>
              <a:rPr lang="en-US" dirty="0"/>
              <a:t>– exam practice</a:t>
            </a:r>
            <a:endParaRPr lang="cs-CZ" dirty="0"/>
          </a:p>
          <a:p>
            <a:pPr lvl="1"/>
            <a:r>
              <a:rPr lang="cs-CZ" dirty="0" err="1"/>
              <a:t>Operations</a:t>
            </a:r>
            <a:r>
              <a:rPr lang="cs-CZ" dirty="0"/>
              <a:t> </a:t>
            </a:r>
          </a:p>
          <a:p>
            <a:pPr lvl="2"/>
            <a:r>
              <a:rPr lang="cs-CZ" dirty="0" err="1"/>
              <a:t>Speaking</a:t>
            </a:r>
            <a:endParaRPr lang="cs-CZ" dirty="0"/>
          </a:p>
          <a:p>
            <a:pPr lvl="2"/>
            <a:r>
              <a:rPr lang="cs-CZ" dirty="0" err="1"/>
              <a:t>Reading</a:t>
            </a:r>
            <a:endParaRPr lang="cs-CZ" dirty="0"/>
          </a:p>
          <a:p>
            <a:pPr lvl="2"/>
            <a:r>
              <a:rPr lang="cs-CZ" dirty="0" err="1"/>
              <a:t>Listening</a:t>
            </a:r>
            <a:endParaRPr lang="cs-CZ" dirty="0"/>
          </a:p>
          <a:p>
            <a:pPr lvl="2"/>
            <a:r>
              <a:rPr lang="cs-CZ" dirty="0" err="1"/>
              <a:t>Applications</a:t>
            </a:r>
            <a:r>
              <a:rPr lang="cs-CZ" dirty="0"/>
              <a:t> </a:t>
            </a:r>
            <a:endParaRPr lang="en-US" dirty="0"/>
          </a:p>
          <a:p>
            <a:r>
              <a:rPr lang="cs-CZ" dirty="0" err="1"/>
              <a:t>Revision</a:t>
            </a:r>
            <a:r>
              <a:rPr lang="cs-CZ" dirty="0"/>
              <a:t> </a:t>
            </a:r>
            <a:r>
              <a:rPr lang="en-US" dirty="0"/>
              <a:t> </a:t>
            </a:r>
          </a:p>
          <a:p>
            <a:pPr lvl="1"/>
            <a:r>
              <a:rPr lang="cs-CZ" dirty="0" err="1"/>
              <a:t>Vocabulary</a:t>
            </a:r>
            <a:endParaRPr lang="cs-CZ" dirty="0"/>
          </a:p>
          <a:p>
            <a:pPr lvl="1"/>
            <a:r>
              <a:rPr lang="cs-CZ" dirty="0"/>
              <a:t>Sentence </a:t>
            </a:r>
            <a:r>
              <a:rPr lang="cs-CZ" dirty="0" err="1"/>
              <a:t>transformation</a:t>
            </a:r>
            <a:endParaRPr lang="cs-CZ" dirty="0"/>
          </a:p>
          <a:p>
            <a:pPr lvl="1"/>
            <a:r>
              <a:rPr lang="cs-CZ" dirty="0" err="1"/>
              <a:t>Asking</a:t>
            </a:r>
            <a:r>
              <a:rPr lang="cs-CZ" dirty="0"/>
              <a:t> </a:t>
            </a:r>
            <a:r>
              <a:rPr lang="cs-CZ" dirty="0" err="1"/>
              <a:t>questions</a:t>
            </a:r>
            <a:r>
              <a:rPr lang="en-US" dirty="0"/>
              <a:t> </a:t>
            </a:r>
          </a:p>
          <a:p>
            <a:r>
              <a:rPr lang="en-US" dirty="0"/>
              <a:t>Email homework</a:t>
            </a:r>
            <a:r>
              <a:rPr lang="cs-CZ" dirty="0"/>
              <a:t>, video </a:t>
            </a:r>
            <a:r>
              <a:rPr lang="cs-CZ" dirty="0" err="1"/>
              <a:t>homework</a:t>
            </a:r>
            <a:r>
              <a:rPr lang="en-US" dirty="0"/>
              <a:t> - comments </a:t>
            </a:r>
          </a:p>
          <a:p>
            <a:pPr lvl="1"/>
            <a:endParaRPr lang="cs-CZ" dirty="0"/>
          </a:p>
          <a:p>
            <a:endParaRPr lang="cs-CZ" dirty="0"/>
          </a:p>
          <a:p>
            <a:endParaRPr lang="cs-CZ" dirty="0"/>
          </a:p>
        </p:txBody>
      </p:sp>
    </p:spTree>
    <p:extLst>
      <p:ext uri="{BB962C8B-B14F-4D97-AF65-F5344CB8AC3E}">
        <p14:creationId xmlns:p14="http://schemas.microsoft.com/office/powerpoint/2010/main" val="208735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 7 – </a:t>
            </a:r>
            <a:r>
              <a:rPr lang="cs-CZ" dirty="0" err="1"/>
              <a:t>writing</a:t>
            </a:r>
            <a:r>
              <a:rPr lang="cs-CZ" dirty="0"/>
              <a:t> </a:t>
            </a:r>
            <a:r>
              <a:rPr lang="cs-CZ" dirty="0" err="1"/>
              <a:t>information</a:t>
            </a:r>
            <a:r>
              <a:rPr lang="cs-CZ" dirty="0"/>
              <a:t> as </a:t>
            </a:r>
            <a:r>
              <a:rPr lang="cs-CZ" dirty="0" err="1"/>
              <a:t>matrices</a:t>
            </a:r>
            <a:endParaRPr lang="cs-CZ" dirty="0"/>
          </a:p>
        </p:txBody>
      </p:sp>
      <p:sp>
        <p:nvSpPr>
          <p:cNvPr id="3" name="Zástupný symbol pro obsah 2"/>
          <p:cNvSpPr>
            <a:spLocks noGrp="1"/>
          </p:cNvSpPr>
          <p:nvPr>
            <p:ph idx="1"/>
          </p:nvPr>
        </p:nvSpPr>
        <p:spPr/>
        <p:txBody>
          <a:bodyPr/>
          <a:lstStyle/>
          <a:p>
            <a:pPr marL="514350" indent="-514350">
              <a:buAutoNum type="alphaLcParenR"/>
            </a:pPr>
            <a:r>
              <a:rPr lang="en-GB" dirty="0"/>
              <a:t>Mary found that her new car averaged 18.2 per miles per gallon the first week, 19.0 the second week, 17.6 the third week, and 18.5 the fourth week. Write this information as </a:t>
            </a:r>
            <a:r>
              <a:rPr lang="en-GB" b="1" dirty="0"/>
              <a:t>a row matrix </a:t>
            </a:r>
            <a:r>
              <a:rPr lang="en-GB" dirty="0"/>
              <a:t>and then as </a:t>
            </a:r>
            <a:r>
              <a:rPr lang="en-GB" b="1" dirty="0"/>
              <a:t>a column matrix.</a:t>
            </a:r>
            <a:endParaRPr lang="cs-CZ" b="1" dirty="0"/>
          </a:p>
          <a:p>
            <a:pPr marL="514350" indent="-514350">
              <a:buAutoNum type="alphaLcParenR"/>
            </a:pPr>
            <a:endParaRPr lang="cs-CZ" dirty="0"/>
          </a:p>
          <a:p>
            <a:pPr marL="0" indent="0">
              <a:buNone/>
            </a:pPr>
            <a:r>
              <a:rPr lang="cs-CZ" dirty="0"/>
              <a:t>	</a:t>
            </a:r>
            <a:r>
              <a:rPr lang="cs-CZ" b="1" dirty="0" err="1">
                <a:solidFill>
                  <a:srgbClr val="FF0000"/>
                </a:solidFill>
              </a:rPr>
              <a:t>suggest</a:t>
            </a:r>
            <a:r>
              <a:rPr lang="cs-CZ" b="1" dirty="0">
                <a:solidFill>
                  <a:srgbClr val="FF0000"/>
                </a:solidFill>
              </a:rPr>
              <a:t> </a:t>
            </a:r>
            <a:r>
              <a:rPr lang="cs-CZ" b="1" dirty="0" err="1">
                <a:solidFill>
                  <a:srgbClr val="FF0000"/>
                </a:solidFill>
              </a:rPr>
              <a:t>how</a:t>
            </a:r>
            <a:r>
              <a:rPr lang="cs-CZ" b="1" dirty="0">
                <a:solidFill>
                  <a:srgbClr val="FF0000"/>
                </a:solidFill>
              </a:rPr>
              <a:t> </a:t>
            </a:r>
            <a:r>
              <a:rPr lang="cs-CZ" b="1" dirty="0" err="1">
                <a:solidFill>
                  <a:srgbClr val="FF0000"/>
                </a:solidFill>
              </a:rPr>
              <a:t>you</a:t>
            </a:r>
            <a:r>
              <a:rPr lang="cs-CZ" b="1" dirty="0">
                <a:solidFill>
                  <a:srgbClr val="FF0000"/>
                </a:solidFill>
              </a:rPr>
              <a:t> </a:t>
            </a:r>
            <a:r>
              <a:rPr lang="cs-CZ" b="1" dirty="0" err="1">
                <a:solidFill>
                  <a:srgbClr val="FF0000"/>
                </a:solidFill>
              </a:rPr>
              <a:t>could</a:t>
            </a:r>
            <a:r>
              <a:rPr lang="cs-CZ" b="1" dirty="0">
                <a:solidFill>
                  <a:srgbClr val="FF0000"/>
                </a:solidFill>
              </a:rPr>
              <a:t> </a:t>
            </a:r>
            <a:r>
              <a:rPr lang="cs-CZ" b="1" dirty="0" err="1">
                <a:solidFill>
                  <a:srgbClr val="FF0000"/>
                </a:solidFill>
              </a:rPr>
              <a:t>work</a:t>
            </a:r>
            <a:r>
              <a:rPr lang="cs-CZ" b="1" dirty="0">
                <a:solidFill>
                  <a:srgbClr val="FF0000"/>
                </a:solidFill>
              </a:rPr>
              <a:t> </a:t>
            </a:r>
            <a:r>
              <a:rPr lang="cs-CZ" b="1" dirty="0" err="1">
                <a:solidFill>
                  <a:srgbClr val="FF0000"/>
                </a:solidFill>
              </a:rPr>
              <a:t>with</a:t>
            </a:r>
            <a:r>
              <a:rPr lang="cs-CZ" b="1" dirty="0">
                <a:solidFill>
                  <a:srgbClr val="FF0000"/>
                </a:solidFill>
              </a:rPr>
              <a:t> </a:t>
            </a:r>
            <a:r>
              <a:rPr lang="cs-CZ" b="1" dirty="0" err="1">
                <a:solidFill>
                  <a:srgbClr val="FF0000"/>
                </a:solidFill>
              </a:rPr>
              <a:t>the</a:t>
            </a:r>
            <a:r>
              <a:rPr lang="cs-CZ" b="1" dirty="0">
                <a:solidFill>
                  <a:srgbClr val="FF0000"/>
                </a:solidFill>
              </a:rPr>
              <a:t> matrix </a:t>
            </a:r>
            <a:r>
              <a:rPr lang="cs-CZ" b="1" dirty="0" err="1">
                <a:solidFill>
                  <a:srgbClr val="FF0000"/>
                </a:solidFill>
              </a:rPr>
              <a:t>further</a:t>
            </a:r>
            <a:endParaRPr lang="cs-CZ" b="1" dirty="0">
              <a:solidFill>
                <a:srgbClr val="FF0000"/>
              </a:solidFill>
            </a:endParaRPr>
          </a:p>
          <a:p>
            <a:endParaRPr lang="cs-CZ" dirty="0"/>
          </a:p>
        </p:txBody>
      </p:sp>
    </p:spTree>
    <p:extLst>
      <p:ext uri="{BB962C8B-B14F-4D97-AF65-F5344CB8AC3E}">
        <p14:creationId xmlns:p14="http://schemas.microsoft.com/office/powerpoint/2010/main" val="273770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 7 – </a:t>
            </a:r>
            <a:r>
              <a:rPr lang="cs-CZ" dirty="0" err="1"/>
              <a:t>writing</a:t>
            </a:r>
            <a:r>
              <a:rPr lang="cs-CZ" dirty="0"/>
              <a:t> </a:t>
            </a:r>
            <a:r>
              <a:rPr lang="cs-CZ" dirty="0" err="1"/>
              <a:t>information</a:t>
            </a:r>
            <a:r>
              <a:rPr lang="cs-CZ" dirty="0"/>
              <a:t> as </a:t>
            </a:r>
            <a:r>
              <a:rPr lang="cs-CZ" dirty="0" err="1"/>
              <a:t>matrices</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en-GB" dirty="0"/>
              <a:t>b) Joan‘ s scores on the first three tests in her math class were 82, 77, and 85. Paula scored 91, 80, and 82 on the same three tests. Janet‘ s scores on the three tests were 90, 82, and 79. Write this information as a 3x3 square matrix in two different ways.</a:t>
            </a:r>
            <a:endParaRPr lang="cs-CZ" dirty="0"/>
          </a:p>
          <a:p>
            <a:pPr marL="0" indent="0">
              <a:buNone/>
            </a:pPr>
            <a:r>
              <a:rPr lang="en-GB" dirty="0"/>
              <a:t>c) Richard </a:t>
            </a:r>
            <a:r>
              <a:rPr lang="en-GB" dirty="0" err="1"/>
              <a:t>Marcias</a:t>
            </a:r>
            <a:r>
              <a:rPr lang="en-GB" dirty="0"/>
              <a:t> bought 7 </a:t>
            </a:r>
            <a:r>
              <a:rPr lang="en-GB" b="1" dirty="0"/>
              <a:t>shares</a:t>
            </a:r>
            <a:r>
              <a:rPr lang="en-GB" dirty="0"/>
              <a:t> of Sears </a:t>
            </a:r>
            <a:r>
              <a:rPr lang="en-GB" b="1" dirty="0"/>
              <a:t>stock</a:t>
            </a:r>
            <a:r>
              <a:rPr lang="en-GB" dirty="0"/>
              <a:t>, 9 shares of IBM stock, and 8 shares of Chrysler stock. The following month, he bought 2 shares of Sears stock, no IBM, and 6 shares of Chrysler. Write this information first as a 3x2 matrix and then as a 2x3 matrix.</a:t>
            </a:r>
            <a:endParaRPr lang="cs-CZ" dirty="0"/>
          </a:p>
          <a:p>
            <a:pPr marL="0" indent="0">
              <a:buNone/>
            </a:pPr>
            <a:r>
              <a:rPr lang="en-GB" dirty="0"/>
              <a:t>d) Margie </a:t>
            </a:r>
            <a:r>
              <a:rPr lang="en-GB" dirty="0" err="1"/>
              <a:t>Bezzone</a:t>
            </a:r>
            <a:r>
              <a:rPr lang="en-GB" dirty="0"/>
              <a:t> works in a computer store. The first week she sold 5 computers, 3 printers, 4 disc drives, and 6 monitors. The next week she sold 4 computers, 2 printers, 6 disc drives, and 5 monitors, Write this information first as a 2x4 matrix and then as a 4x2 matrix.</a:t>
            </a:r>
            <a:endParaRPr lang="cs-CZ" dirty="0"/>
          </a:p>
          <a:p>
            <a:pPr marL="0" indent="0">
              <a:buNone/>
            </a:pPr>
            <a:r>
              <a:rPr lang="cs-CZ" b="1" dirty="0" err="1">
                <a:solidFill>
                  <a:srgbClr val="FF0000"/>
                </a:solidFill>
              </a:rPr>
              <a:t>suggest</a:t>
            </a:r>
            <a:r>
              <a:rPr lang="cs-CZ" b="1" dirty="0">
                <a:solidFill>
                  <a:srgbClr val="FF0000"/>
                </a:solidFill>
              </a:rPr>
              <a:t> </a:t>
            </a:r>
            <a:r>
              <a:rPr lang="cs-CZ" b="1" dirty="0" err="1">
                <a:solidFill>
                  <a:srgbClr val="FF0000"/>
                </a:solidFill>
              </a:rPr>
              <a:t>how</a:t>
            </a:r>
            <a:r>
              <a:rPr lang="cs-CZ" b="1" dirty="0">
                <a:solidFill>
                  <a:srgbClr val="FF0000"/>
                </a:solidFill>
              </a:rPr>
              <a:t> </a:t>
            </a:r>
            <a:r>
              <a:rPr lang="cs-CZ" b="1" dirty="0" err="1">
                <a:solidFill>
                  <a:srgbClr val="FF0000"/>
                </a:solidFill>
              </a:rPr>
              <a:t>you</a:t>
            </a:r>
            <a:r>
              <a:rPr lang="cs-CZ" b="1" dirty="0">
                <a:solidFill>
                  <a:srgbClr val="FF0000"/>
                </a:solidFill>
              </a:rPr>
              <a:t> </a:t>
            </a:r>
            <a:r>
              <a:rPr lang="cs-CZ" b="1" dirty="0" err="1">
                <a:solidFill>
                  <a:srgbClr val="FF0000"/>
                </a:solidFill>
              </a:rPr>
              <a:t>could</a:t>
            </a:r>
            <a:r>
              <a:rPr lang="cs-CZ" b="1" dirty="0">
                <a:solidFill>
                  <a:srgbClr val="FF0000"/>
                </a:solidFill>
              </a:rPr>
              <a:t> </a:t>
            </a:r>
            <a:r>
              <a:rPr lang="cs-CZ" b="1" dirty="0" err="1">
                <a:solidFill>
                  <a:srgbClr val="FF0000"/>
                </a:solidFill>
              </a:rPr>
              <a:t>work</a:t>
            </a:r>
            <a:r>
              <a:rPr lang="cs-CZ" b="1" dirty="0">
                <a:solidFill>
                  <a:srgbClr val="FF0000"/>
                </a:solidFill>
              </a:rPr>
              <a:t> </a:t>
            </a:r>
            <a:r>
              <a:rPr lang="cs-CZ" b="1" dirty="0" err="1">
                <a:solidFill>
                  <a:srgbClr val="FF0000"/>
                </a:solidFill>
              </a:rPr>
              <a:t>with</a:t>
            </a:r>
            <a:r>
              <a:rPr lang="cs-CZ" b="1" dirty="0">
                <a:solidFill>
                  <a:srgbClr val="FF0000"/>
                </a:solidFill>
              </a:rPr>
              <a:t> </a:t>
            </a:r>
            <a:r>
              <a:rPr lang="cs-CZ" b="1" dirty="0" err="1">
                <a:solidFill>
                  <a:srgbClr val="FF0000"/>
                </a:solidFill>
              </a:rPr>
              <a:t>the</a:t>
            </a:r>
            <a:r>
              <a:rPr lang="cs-CZ" b="1" dirty="0">
                <a:solidFill>
                  <a:srgbClr val="FF0000"/>
                </a:solidFill>
              </a:rPr>
              <a:t> matrix </a:t>
            </a:r>
            <a:r>
              <a:rPr lang="cs-CZ" b="1" dirty="0" err="1">
                <a:solidFill>
                  <a:srgbClr val="FF0000"/>
                </a:solidFill>
              </a:rPr>
              <a:t>further</a:t>
            </a:r>
            <a:endParaRPr lang="cs-CZ" dirty="0"/>
          </a:p>
          <a:p>
            <a:pPr marL="0" indent="0">
              <a:buNone/>
            </a:pPr>
            <a:endParaRPr lang="cs-CZ" dirty="0"/>
          </a:p>
        </p:txBody>
      </p:sp>
    </p:spTree>
    <p:extLst>
      <p:ext uri="{BB962C8B-B14F-4D97-AF65-F5344CB8AC3E}">
        <p14:creationId xmlns:p14="http://schemas.microsoft.com/office/powerpoint/2010/main" val="246582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i="1" dirty="0"/>
              <a:t>Make the plurals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270367464"/>
              </p:ext>
            </p:extLst>
          </p:nvPr>
        </p:nvGraphicFramePr>
        <p:xfrm>
          <a:off x="1881052" y="2196737"/>
          <a:ext cx="5999026" cy="1097280"/>
        </p:xfrm>
        <a:graphic>
          <a:graphicData uri="http://schemas.openxmlformats.org/drawingml/2006/table">
            <a:tbl>
              <a:tblPr firstRow="1" firstCol="1" bandRow="1">
                <a:tableStyleId>{5C22544A-7EE6-4342-B048-85BDC9FD1C3A}</a:tableStyleId>
              </a:tblPr>
              <a:tblGrid>
                <a:gridCol w="3164257">
                  <a:extLst>
                    <a:ext uri="{9D8B030D-6E8A-4147-A177-3AD203B41FA5}">
                      <a16:colId xmlns:a16="http://schemas.microsoft.com/office/drawing/2014/main" val="1653879194"/>
                    </a:ext>
                  </a:extLst>
                </a:gridCol>
                <a:gridCol w="2834769">
                  <a:extLst>
                    <a:ext uri="{9D8B030D-6E8A-4147-A177-3AD203B41FA5}">
                      <a16:colId xmlns:a16="http://schemas.microsoft.com/office/drawing/2014/main" val="482268051"/>
                    </a:ext>
                  </a:extLst>
                </a:gridCol>
              </a:tblGrid>
              <a:tr h="0">
                <a:tc>
                  <a:txBody>
                    <a:bodyPr/>
                    <a:lstStyle/>
                    <a:p>
                      <a:pPr>
                        <a:spcAft>
                          <a:spcPts val="0"/>
                        </a:spcAft>
                      </a:pPr>
                      <a:r>
                        <a:rPr lang="en-GB" sz="2400" dirty="0">
                          <a:solidFill>
                            <a:schemeClr val="tx1"/>
                          </a:solidFill>
                          <a:effectLst/>
                        </a:rPr>
                        <a:t>matrix</a:t>
                      </a:r>
                      <a:endParaRPr lang="cs-CZ"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2400" dirty="0">
                          <a:solidFill>
                            <a:schemeClr val="tx1"/>
                          </a:solidFill>
                          <a:effectLst/>
                        </a:rPr>
                        <a:t> </a:t>
                      </a:r>
                      <a:endParaRPr lang="cs-CZ"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451398"/>
                  </a:ext>
                </a:extLst>
              </a:tr>
              <a:tr h="0">
                <a:tc>
                  <a:txBody>
                    <a:bodyPr/>
                    <a:lstStyle/>
                    <a:p>
                      <a:pPr>
                        <a:spcAft>
                          <a:spcPts val="0"/>
                        </a:spcAft>
                      </a:pPr>
                      <a:r>
                        <a:rPr lang="en-GB" sz="2400">
                          <a:solidFill>
                            <a:schemeClr val="tx1"/>
                          </a:solidFill>
                          <a:effectLst/>
                        </a:rPr>
                        <a:t>index</a:t>
                      </a:r>
                      <a:endParaRPr lang="cs-CZ" sz="2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2400" dirty="0">
                          <a:solidFill>
                            <a:schemeClr val="tx1"/>
                          </a:solidFill>
                          <a:effectLst/>
                        </a:rPr>
                        <a:t> </a:t>
                      </a:r>
                      <a:endParaRPr lang="cs-CZ"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8248394"/>
                  </a:ext>
                </a:extLst>
              </a:tr>
              <a:tr h="86292">
                <a:tc>
                  <a:txBody>
                    <a:bodyPr/>
                    <a:lstStyle/>
                    <a:p>
                      <a:pPr>
                        <a:spcAft>
                          <a:spcPts val="0"/>
                        </a:spcAft>
                      </a:pPr>
                      <a:r>
                        <a:rPr lang="en-GB" sz="2400">
                          <a:solidFill>
                            <a:schemeClr val="tx1"/>
                          </a:solidFill>
                          <a:effectLst/>
                        </a:rPr>
                        <a:t>parenthesis</a:t>
                      </a:r>
                      <a:endParaRPr lang="cs-CZ" sz="2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2400" dirty="0">
                          <a:solidFill>
                            <a:schemeClr val="tx1"/>
                          </a:solidFill>
                          <a:effectLst/>
                        </a:rPr>
                        <a:t> </a:t>
                      </a:r>
                      <a:endParaRPr lang="cs-CZ"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084171"/>
                  </a:ext>
                </a:extLst>
              </a:tr>
            </a:tbl>
          </a:graphicData>
        </a:graphic>
      </p:graphicFrame>
    </p:spTree>
    <p:extLst>
      <p:ext uri="{BB962C8B-B14F-4D97-AF65-F5344CB8AC3E}">
        <p14:creationId xmlns:p14="http://schemas.microsoft.com/office/powerpoint/2010/main" val="110223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i="1" dirty="0"/>
              <a:t>Make the plurals</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237843137"/>
              </p:ext>
            </p:extLst>
          </p:nvPr>
        </p:nvGraphicFramePr>
        <p:xfrm>
          <a:off x="1881052" y="2196737"/>
          <a:ext cx="5999026" cy="1097280"/>
        </p:xfrm>
        <a:graphic>
          <a:graphicData uri="http://schemas.openxmlformats.org/drawingml/2006/table">
            <a:tbl>
              <a:tblPr firstRow="1" firstCol="1" bandRow="1">
                <a:tableStyleId>{5C22544A-7EE6-4342-B048-85BDC9FD1C3A}</a:tableStyleId>
              </a:tblPr>
              <a:tblGrid>
                <a:gridCol w="3164257">
                  <a:extLst>
                    <a:ext uri="{9D8B030D-6E8A-4147-A177-3AD203B41FA5}">
                      <a16:colId xmlns:a16="http://schemas.microsoft.com/office/drawing/2014/main" val="1653879194"/>
                    </a:ext>
                  </a:extLst>
                </a:gridCol>
                <a:gridCol w="2834769">
                  <a:extLst>
                    <a:ext uri="{9D8B030D-6E8A-4147-A177-3AD203B41FA5}">
                      <a16:colId xmlns:a16="http://schemas.microsoft.com/office/drawing/2014/main" val="482268051"/>
                    </a:ext>
                  </a:extLst>
                </a:gridCol>
              </a:tblGrid>
              <a:tr h="0">
                <a:tc>
                  <a:txBody>
                    <a:bodyPr/>
                    <a:lstStyle/>
                    <a:p>
                      <a:pPr>
                        <a:spcAft>
                          <a:spcPts val="0"/>
                        </a:spcAft>
                      </a:pPr>
                      <a:r>
                        <a:rPr lang="en-GB" sz="2400" dirty="0">
                          <a:solidFill>
                            <a:schemeClr val="tx1"/>
                          </a:solidFill>
                          <a:effectLst/>
                        </a:rPr>
                        <a:t>matrix</a:t>
                      </a:r>
                      <a:endParaRPr lang="cs-CZ"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2400" dirty="0">
                          <a:solidFill>
                            <a:schemeClr val="tx1"/>
                          </a:solidFill>
                          <a:effectLst/>
                        </a:rPr>
                        <a:t> </a:t>
                      </a:r>
                      <a:r>
                        <a:rPr lang="cs-CZ" sz="2400" dirty="0" err="1">
                          <a:solidFill>
                            <a:schemeClr val="accent2"/>
                          </a:solidFill>
                          <a:effectLst/>
                        </a:rPr>
                        <a:t>matrices</a:t>
                      </a:r>
                      <a:endParaRPr lang="cs-CZ"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451398"/>
                  </a:ext>
                </a:extLst>
              </a:tr>
              <a:tr h="0">
                <a:tc>
                  <a:txBody>
                    <a:bodyPr/>
                    <a:lstStyle/>
                    <a:p>
                      <a:pPr>
                        <a:spcAft>
                          <a:spcPts val="0"/>
                        </a:spcAft>
                      </a:pPr>
                      <a:r>
                        <a:rPr lang="en-GB" sz="2400">
                          <a:solidFill>
                            <a:schemeClr val="tx1"/>
                          </a:solidFill>
                          <a:effectLst/>
                        </a:rPr>
                        <a:t>index</a:t>
                      </a:r>
                      <a:endParaRPr lang="cs-CZ" sz="2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2400" b="1" dirty="0">
                          <a:solidFill>
                            <a:schemeClr val="accent2"/>
                          </a:solidFill>
                          <a:effectLst/>
                        </a:rPr>
                        <a:t> </a:t>
                      </a:r>
                      <a:r>
                        <a:rPr lang="cs-CZ" sz="2400" b="1" dirty="0" err="1">
                          <a:solidFill>
                            <a:schemeClr val="accent2"/>
                          </a:solidFill>
                          <a:effectLst/>
                        </a:rPr>
                        <a:t>indices</a:t>
                      </a:r>
                      <a:endParaRPr lang="cs-CZ"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8248394"/>
                  </a:ext>
                </a:extLst>
              </a:tr>
              <a:tr h="86292">
                <a:tc>
                  <a:txBody>
                    <a:bodyPr/>
                    <a:lstStyle/>
                    <a:p>
                      <a:pPr>
                        <a:spcAft>
                          <a:spcPts val="0"/>
                        </a:spcAft>
                      </a:pPr>
                      <a:r>
                        <a:rPr lang="en-GB" sz="2400">
                          <a:solidFill>
                            <a:schemeClr val="tx1"/>
                          </a:solidFill>
                          <a:effectLst/>
                        </a:rPr>
                        <a:t>parenthesis</a:t>
                      </a:r>
                      <a:endParaRPr lang="cs-CZ" sz="2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2400" b="1" dirty="0">
                          <a:solidFill>
                            <a:schemeClr val="accent2"/>
                          </a:solidFill>
                          <a:effectLst/>
                        </a:rPr>
                        <a:t> </a:t>
                      </a:r>
                      <a:r>
                        <a:rPr lang="cs-CZ" sz="2400" b="1" dirty="0" err="1">
                          <a:solidFill>
                            <a:schemeClr val="accent2"/>
                          </a:solidFill>
                          <a:effectLst/>
                        </a:rPr>
                        <a:t>parentheses</a:t>
                      </a:r>
                      <a:endParaRPr lang="cs-CZ" sz="2400" b="1"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084171"/>
                  </a:ext>
                </a:extLst>
              </a:tr>
            </a:tbl>
          </a:graphicData>
        </a:graphic>
      </p:graphicFrame>
    </p:spTree>
    <p:extLst>
      <p:ext uri="{BB962C8B-B14F-4D97-AF65-F5344CB8AC3E}">
        <p14:creationId xmlns:p14="http://schemas.microsoft.com/office/powerpoint/2010/main" val="194794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Matrix </a:t>
            </a:r>
          </a:p>
        </p:txBody>
      </p:sp>
      <p:sp>
        <p:nvSpPr>
          <p:cNvPr id="3" name="Zástupný symbol pro obsah 2"/>
          <p:cNvSpPr>
            <a:spLocks noGrp="1"/>
          </p:cNvSpPr>
          <p:nvPr>
            <p:ph idx="1"/>
          </p:nvPr>
        </p:nvSpPr>
        <p:spPr/>
        <p:txBody>
          <a:bodyPr/>
          <a:lstStyle/>
          <a:p>
            <a:endParaRPr lang="cs-CZ" dirty="0"/>
          </a:p>
          <a:p>
            <a:r>
              <a:rPr lang="cs-CZ" dirty="0" err="1"/>
              <a:t>Note</a:t>
            </a:r>
            <a:r>
              <a:rPr lang="cs-CZ" dirty="0"/>
              <a:t> </a:t>
            </a:r>
            <a:r>
              <a:rPr lang="cs-CZ" dirty="0" err="1"/>
              <a:t>down</a:t>
            </a:r>
            <a:r>
              <a:rPr lang="cs-CZ" dirty="0"/>
              <a:t> a matrix …</a:t>
            </a:r>
          </a:p>
        </p:txBody>
      </p:sp>
    </p:spTree>
    <p:extLst>
      <p:ext uri="{BB962C8B-B14F-4D97-AF65-F5344CB8AC3E}">
        <p14:creationId xmlns:p14="http://schemas.microsoft.com/office/powerpoint/2010/main" val="189387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Matrix </a:t>
            </a:r>
            <a:r>
              <a:rPr lang="cs-CZ" b="1" i="1" dirty="0"/>
              <a:t>A</a:t>
            </a:r>
            <a:endParaRPr lang="cs-CZ" dirty="0"/>
          </a:p>
        </p:txBody>
      </p:sp>
      <p:pic>
        <p:nvPicPr>
          <p:cNvPr id="6" name="Zástupný symbol pro obsah 5"/>
          <p:cNvPicPr>
            <a:picLocks noGrp="1"/>
          </p:cNvPicPr>
          <p:nvPr>
            <p:ph idx="1"/>
          </p:nvPr>
        </p:nvPicPr>
        <p:blipFill rotWithShape="1">
          <a:blip r:embed="rId2"/>
          <a:srcRect l="12996" t="21501" r="21711" b="10177"/>
          <a:stretch/>
        </p:blipFill>
        <p:spPr bwMode="auto">
          <a:xfrm>
            <a:off x="2216742" y="1268277"/>
            <a:ext cx="7392755" cy="4351338"/>
          </a:xfrm>
          <a:prstGeom prst="rect">
            <a:avLst/>
          </a:prstGeom>
          <a:ln>
            <a:noFill/>
          </a:ln>
          <a:extLst>
            <a:ext uri="{53640926-AAD7-44D8-BBD7-CCE9431645EC}">
              <a14:shadowObscured xmlns:a14="http://schemas.microsoft.com/office/drawing/2010/main"/>
            </a:ext>
          </a:extLst>
        </p:spPr>
      </p:pic>
      <p:sp>
        <p:nvSpPr>
          <p:cNvPr id="3" name="TextovéPole 2"/>
          <p:cNvSpPr txBox="1"/>
          <p:nvPr/>
        </p:nvSpPr>
        <p:spPr>
          <a:xfrm>
            <a:off x="4781005" y="5619615"/>
            <a:ext cx="2105063" cy="369332"/>
          </a:xfrm>
          <a:prstGeom prst="rect">
            <a:avLst/>
          </a:prstGeom>
          <a:noFill/>
        </p:spPr>
        <p:txBody>
          <a:bodyPr wrap="none" rtlCol="0">
            <a:spAutoFit/>
          </a:bodyPr>
          <a:lstStyle/>
          <a:p>
            <a:r>
              <a:rPr lang="cs-CZ" b="1" dirty="0" err="1">
                <a:solidFill>
                  <a:schemeClr val="accent4">
                    <a:lumMod val="75000"/>
                  </a:schemeClr>
                </a:solidFill>
              </a:rPr>
              <a:t>the</a:t>
            </a:r>
            <a:r>
              <a:rPr lang="cs-CZ" b="1" dirty="0">
                <a:solidFill>
                  <a:schemeClr val="accent4">
                    <a:lumMod val="75000"/>
                  </a:schemeClr>
                </a:solidFill>
              </a:rPr>
              <a:t> </a:t>
            </a:r>
            <a:r>
              <a:rPr lang="cs-CZ" b="1" dirty="0" err="1">
                <a:solidFill>
                  <a:schemeClr val="accent4">
                    <a:lumMod val="75000"/>
                  </a:schemeClr>
                </a:solidFill>
              </a:rPr>
              <a:t>number</a:t>
            </a:r>
            <a:r>
              <a:rPr lang="cs-CZ" b="1" dirty="0">
                <a:solidFill>
                  <a:schemeClr val="accent4">
                    <a:lumMod val="75000"/>
                  </a:schemeClr>
                </a:solidFill>
              </a:rPr>
              <a:t> </a:t>
            </a:r>
            <a:r>
              <a:rPr lang="cs-CZ" b="1" dirty="0" err="1">
                <a:solidFill>
                  <a:schemeClr val="accent4">
                    <a:lumMod val="75000"/>
                  </a:schemeClr>
                </a:solidFill>
              </a:rPr>
              <a:t>of</a:t>
            </a:r>
            <a:r>
              <a:rPr lang="cs-CZ" b="1" dirty="0">
                <a:solidFill>
                  <a:schemeClr val="accent4">
                    <a:lumMod val="75000"/>
                  </a:schemeClr>
                </a:solidFill>
              </a:rPr>
              <a:t> ………</a:t>
            </a:r>
          </a:p>
        </p:txBody>
      </p:sp>
      <p:sp>
        <p:nvSpPr>
          <p:cNvPr id="5" name="TextovéPole 4"/>
          <p:cNvSpPr txBox="1"/>
          <p:nvPr/>
        </p:nvSpPr>
        <p:spPr>
          <a:xfrm>
            <a:off x="6950550" y="5250283"/>
            <a:ext cx="2105063" cy="369332"/>
          </a:xfrm>
          <a:prstGeom prst="rect">
            <a:avLst/>
          </a:prstGeom>
          <a:noFill/>
        </p:spPr>
        <p:txBody>
          <a:bodyPr wrap="none" rtlCol="0">
            <a:spAutoFit/>
          </a:bodyPr>
          <a:lstStyle/>
          <a:p>
            <a:r>
              <a:rPr lang="cs-CZ" b="1" dirty="0" err="1">
                <a:solidFill>
                  <a:schemeClr val="accent4">
                    <a:lumMod val="75000"/>
                  </a:schemeClr>
                </a:solidFill>
              </a:rPr>
              <a:t>the</a:t>
            </a:r>
            <a:r>
              <a:rPr lang="cs-CZ" b="1" dirty="0">
                <a:solidFill>
                  <a:schemeClr val="accent4">
                    <a:lumMod val="75000"/>
                  </a:schemeClr>
                </a:solidFill>
              </a:rPr>
              <a:t> </a:t>
            </a:r>
            <a:r>
              <a:rPr lang="cs-CZ" b="1" dirty="0" err="1">
                <a:solidFill>
                  <a:schemeClr val="accent4">
                    <a:lumMod val="75000"/>
                  </a:schemeClr>
                </a:solidFill>
              </a:rPr>
              <a:t>number</a:t>
            </a:r>
            <a:r>
              <a:rPr lang="cs-CZ" b="1" dirty="0">
                <a:solidFill>
                  <a:schemeClr val="accent4">
                    <a:lumMod val="75000"/>
                  </a:schemeClr>
                </a:solidFill>
              </a:rPr>
              <a:t> </a:t>
            </a:r>
            <a:r>
              <a:rPr lang="cs-CZ" b="1" dirty="0" err="1">
                <a:solidFill>
                  <a:schemeClr val="accent4">
                    <a:lumMod val="75000"/>
                  </a:schemeClr>
                </a:solidFill>
              </a:rPr>
              <a:t>of</a:t>
            </a:r>
            <a:r>
              <a:rPr lang="cs-CZ" b="1" dirty="0">
                <a:solidFill>
                  <a:schemeClr val="accent4">
                    <a:lumMod val="75000"/>
                  </a:schemeClr>
                </a:solidFill>
              </a:rPr>
              <a:t> ………</a:t>
            </a:r>
          </a:p>
        </p:txBody>
      </p:sp>
      <p:sp>
        <p:nvSpPr>
          <p:cNvPr id="4" name="TextovéPole 3"/>
          <p:cNvSpPr txBox="1"/>
          <p:nvPr/>
        </p:nvSpPr>
        <p:spPr>
          <a:xfrm>
            <a:off x="1748118" y="6153435"/>
            <a:ext cx="4937506" cy="523220"/>
          </a:xfrm>
          <a:prstGeom prst="rect">
            <a:avLst/>
          </a:prstGeom>
          <a:noFill/>
        </p:spPr>
        <p:txBody>
          <a:bodyPr wrap="none" rtlCol="0">
            <a:spAutoFit/>
          </a:bodyPr>
          <a:lstStyle/>
          <a:p>
            <a:r>
              <a:rPr lang="cs-CZ" sz="2800" b="1" dirty="0">
                <a:solidFill>
                  <a:srgbClr val="FF0000"/>
                </a:solidFill>
              </a:rPr>
              <a:t>To </a:t>
            </a:r>
            <a:r>
              <a:rPr lang="cs-CZ" sz="2800" b="1" dirty="0" err="1">
                <a:solidFill>
                  <a:srgbClr val="FF0000"/>
                </a:solidFill>
              </a:rPr>
              <a:t>get</a:t>
            </a:r>
            <a:r>
              <a:rPr lang="cs-CZ" sz="2800" b="1" dirty="0">
                <a:solidFill>
                  <a:srgbClr val="FF0000"/>
                </a:solidFill>
              </a:rPr>
              <a:t> </a:t>
            </a:r>
            <a:r>
              <a:rPr lang="cs-CZ" sz="2800" b="1" dirty="0" err="1">
                <a:solidFill>
                  <a:srgbClr val="FF0000"/>
                </a:solidFill>
              </a:rPr>
              <a:t>help</a:t>
            </a:r>
            <a:r>
              <a:rPr lang="cs-CZ" sz="2800" b="1" dirty="0">
                <a:solidFill>
                  <a:srgbClr val="FF0000"/>
                </a:solidFill>
              </a:rPr>
              <a:t>, </a:t>
            </a:r>
            <a:r>
              <a:rPr lang="cs-CZ" sz="2800" b="1" dirty="0" err="1">
                <a:solidFill>
                  <a:srgbClr val="FF0000"/>
                </a:solidFill>
              </a:rPr>
              <a:t>read</a:t>
            </a:r>
            <a:r>
              <a:rPr lang="cs-CZ" sz="2800" b="1" dirty="0">
                <a:solidFill>
                  <a:srgbClr val="FF0000"/>
                </a:solidFill>
              </a:rPr>
              <a:t> </a:t>
            </a:r>
            <a:r>
              <a:rPr lang="cs-CZ" sz="2800" b="1" dirty="0" err="1">
                <a:solidFill>
                  <a:srgbClr val="FF0000"/>
                </a:solidFill>
              </a:rPr>
              <a:t>the</a:t>
            </a:r>
            <a:r>
              <a:rPr lang="cs-CZ" sz="2800" b="1" dirty="0">
                <a:solidFill>
                  <a:srgbClr val="FF0000"/>
                </a:solidFill>
              </a:rPr>
              <a:t> text in 1.b)</a:t>
            </a:r>
          </a:p>
        </p:txBody>
      </p:sp>
    </p:spTree>
    <p:extLst>
      <p:ext uri="{BB962C8B-B14F-4D97-AF65-F5344CB8AC3E}">
        <p14:creationId xmlns:p14="http://schemas.microsoft.com/office/powerpoint/2010/main" val="280179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r>
                  <a:rPr lang="en-GB" dirty="0"/>
                  <a:t>In mathematics, matrices play a very important role. A matrix is defined as a rectangular array of elements. It is divided into rows and columns which contain numbers or expressions or variables, called elements. A particular row and column corresponds to a certain element. If the arrangement has m rows and n columns, then the matrix is said to be of order </a:t>
                </a:r>
                <a14:m>
                  <m:oMath xmlns:m="http://schemas.openxmlformats.org/officeDocument/2006/math">
                    <m:r>
                      <a:rPr lang="en-GB" i="1">
                        <a:latin typeface="Cambria Math" panose="02040503050406030204" pitchFamily="18" charset="0"/>
                      </a:rPr>
                      <m:t>𝑚</m:t>
                    </m:r>
                    <m:r>
                      <a:rPr lang="en-GB" i="1">
                        <a:latin typeface="Cambria Math" panose="02040503050406030204" pitchFamily="18" charset="0"/>
                      </a:rPr>
                      <m:t> × </m:t>
                    </m:r>
                    <m:r>
                      <a:rPr lang="en-GB" i="1">
                        <a:latin typeface="Cambria Math" panose="02040503050406030204" pitchFamily="18" charset="0"/>
                      </a:rPr>
                      <m:t>𝑛</m:t>
                    </m:r>
                  </m:oMath>
                </a14:m>
                <a:r>
                  <a:rPr lang="en-GB" dirty="0"/>
                  <a:t> (read as </a:t>
                </a:r>
                <a14:m>
                  <m:oMath xmlns:m="http://schemas.openxmlformats.org/officeDocument/2006/math">
                    <m:r>
                      <a:rPr lang="en-GB" i="1">
                        <a:latin typeface="Cambria Math" panose="02040503050406030204" pitchFamily="18" charset="0"/>
                      </a:rPr>
                      <m:t>𝑚</m:t>
                    </m:r>
                  </m:oMath>
                </a14:m>
                <a:r>
                  <a:rPr lang="en-GB" dirty="0"/>
                  <a:t> by </a:t>
                </a:r>
                <a14:m>
                  <m:oMath xmlns:m="http://schemas.openxmlformats.org/officeDocument/2006/math">
                    <m:r>
                      <a:rPr lang="en-GB" i="1">
                        <a:latin typeface="Cambria Math" panose="02040503050406030204" pitchFamily="18" charset="0"/>
                      </a:rPr>
                      <m:t>𝑛</m:t>
                    </m:r>
                  </m:oMath>
                </a14:m>
                <a:r>
                  <a:rPr lang="en-GB" dirty="0"/>
                  <a:t>), or we say that the matrix has the dimension </a:t>
                </a:r>
                <a14:m>
                  <m:oMath xmlns:m="http://schemas.openxmlformats.org/officeDocument/2006/math">
                    <m:r>
                      <a:rPr lang="en-GB" i="1">
                        <a:latin typeface="Cambria Math" panose="02040503050406030204" pitchFamily="18" charset="0"/>
                      </a:rPr>
                      <m:t>𝑚</m:t>
                    </m:r>
                    <m:r>
                      <a:rPr lang="en-GB" i="1">
                        <a:latin typeface="Cambria Math" panose="02040503050406030204" pitchFamily="18" charset="0"/>
                      </a:rPr>
                      <m:t> × </m:t>
                    </m:r>
                    <m:r>
                      <a:rPr lang="en-GB" i="1">
                        <a:latin typeface="Cambria Math" panose="02040503050406030204" pitchFamily="18" charset="0"/>
                      </a:rPr>
                      <m:t>𝑛</m:t>
                    </m:r>
                  </m:oMath>
                </a14:m>
                <a:r>
                  <a:rPr lang="en-GB" dirty="0"/>
                  <a:t>. A matrix is enclosed by a pair of parentheses, i.e. ( ), or square brackets, i.e. [ ], and is denoted by a capital letter. The variables </a:t>
                </a:r>
                <a14:m>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𝑖𝑗</m:t>
                        </m:r>
                      </m:sub>
                    </m:sSub>
                  </m:oMath>
                </a14:m>
                <a:r>
                  <a:rPr lang="en-GB" dirty="0"/>
                  <a:t>, where index </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=1, …</m:t>
                    </m:r>
                    <m:r>
                      <a:rPr lang="en-GB" i="1">
                        <a:latin typeface="Cambria Math" panose="02040503050406030204" pitchFamily="18" charset="0"/>
                      </a:rPr>
                      <m:t>𝑛</m:t>
                    </m:r>
                    <m:r>
                      <a:rPr lang="en-GB" i="1">
                        <a:latin typeface="Cambria Math" panose="02040503050406030204" pitchFamily="18" charset="0"/>
                      </a:rPr>
                      <m:t>, </m:t>
                    </m:r>
                    <m:r>
                      <a:rPr lang="en-GB" i="1">
                        <a:latin typeface="Cambria Math" panose="02040503050406030204" pitchFamily="18" charset="0"/>
                      </a:rPr>
                      <m:t>𝑗</m:t>
                    </m:r>
                    <m:r>
                      <a:rPr lang="en-GB" i="1">
                        <a:latin typeface="Cambria Math" panose="02040503050406030204" pitchFamily="18" charset="0"/>
                      </a:rPr>
                      <m:t>=1, …</m:t>
                    </m:r>
                    <m:r>
                      <a:rPr lang="en-GB" i="1">
                        <a:latin typeface="Cambria Math" panose="02040503050406030204" pitchFamily="18" charset="0"/>
                      </a:rPr>
                      <m:t>𝑚</m:t>
                    </m:r>
                    <m:r>
                      <a:rPr lang="en-GB" i="1">
                        <a:latin typeface="Cambria Math" panose="02040503050406030204" pitchFamily="18" charset="0"/>
                      </a:rPr>
                      <m:t>, </m:t>
                    </m:r>
                  </m:oMath>
                </a14:m>
                <a:r>
                  <a:rPr lang="en-GB" dirty="0"/>
                  <a:t>denote the elements or members or entries of a matrix. </a:t>
                </a:r>
                <a:endParaRPr lang="cs-CZ"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217" t="-2241" r="-1739"/>
                </a:stretch>
              </a:blipFill>
            </p:spPr>
            <p:txBody>
              <a:bodyPr/>
              <a:lstStyle/>
              <a:p>
                <a:r>
                  <a:rPr lang="cs-CZ">
                    <a:noFill/>
                  </a:rPr>
                  <a:t> </a:t>
                </a:r>
              </a:p>
            </p:txBody>
          </p:sp>
        </mc:Fallback>
      </mc:AlternateContent>
    </p:spTree>
    <p:extLst>
      <p:ext uri="{BB962C8B-B14F-4D97-AF65-F5344CB8AC3E}">
        <p14:creationId xmlns:p14="http://schemas.microsoft.com/office/powerpoint/2010/main" val="392577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Matrix </a:t>
            </a:r>
            <a:r>
              <a:rPr lang="cs-CZ" b="1" i="1" dirty="0"/>
              <a:t>A</a:t>
            </a:r>
            <a:endParaRPr lang="cs-CZ" b="1" dirty="0"/>
          </a:p>
        </p:txBody>
      </p:sp>
      <p:pic>
        <p:nvPicPr>
          <p:cNvPr id="6" name="Zástupný symbol pro obsah 5"/>
          <p:cNvPicPr>
            <a:picLocks noGrp="1"/>
          </p:cNvPicPr>
          <p:nvPr>
            <p:ph idx="1"/>
          </p:nvPr>
        </p:nvPicPr>
        <p:blipFill rotWithShape="1">
          <a:blip r:embed="rId2"/>
          <a:srcRect l="12996" t="21501" r="21711" b="10177"/>
          <a:stretch/>
        </p:blipFill>
        <p:spPr bwMode="auto">
          <a:xfrm>
            <a:off x="2216742" y="1268277"/>
            <a:ext cx="7392755" cy="4351338"/>
          </a:xfrm>
          <a:prstGeom prst="rect">
            <a:avLst/>
          </a:prstGeom>
          <a:ln>
            <a:noFill/>
          </a:ln>
          <a:extLst>
            <a:ext uri="{53640926-AAD7-44D8-BBD7-CCE9431645EC}">
              <a14:shadowObscured xmlns:a14="http://schemas.microsoft.com/office/drawing/2010/main"/>
            </a:ext>
          </a:extLst>
        </p:spPr>
      </p:pic>
      <p:sp>
        <p:nvSpPr>
          <p:cNvPr id="3" name="TextovéPole 2"/>
          <p:cNvSpPr txBox="1"/>
          <p:nvPr/>
        </p:nvSpPr>
        <p:spPr>
          <a:xfrm>
            <a:off x="4874180" y="5619615"/>
            <a:ext cx="2077877" cy="369332"/>
          </a:xfrm>
          <a:prstGeom prst="rect">
            <a:avLst/>
          </a:prstGeom>
          <a:noFill/>
        </p:spPr>
        <p:txBody>
          <a:bodyPr wrap="none" rtlCol="0">
            <a:spAutoFit/>
          </a:bodyPr>
          <a:lstStyle/>
          <a:p>
            <a:r>
              <a:rPr lang="cs-CZ" b="1" dirty="0" err="1">
                <a:solidFill>
                  <a:srgbClr val="FF0000"/>
                </a:solidFill>
              </a:rPr>
              <a:t>the</a:t>
            </a:r>
            <a:r>
              <a:rPr lang="cs-CZ" b="1" dirty="0">
                <a:solidFill>
                  <a:srgbClr val="FF0000"/>
                </a:solidFill>
              </a:rPr>
              <a:t> </a:t>
            </a:r>
            <a:r>
              <a:rPr lang="cs-CZ" b="1" dirty="0" err="1">
                <a:solidFill>
                  <a:srgbClr val="FF0000"/>
                </a:solidFill>
              </a:rPr>
              <a:t>number</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rows</a:t>
            </a:r>
            <a:endParaRPr lang="cs-CZ" b="1" dirty="0">
              <a:solidFill>
                <a:srgbClr val="FF0000"/>
              </a:solidFill>
            </a:endParaRPr>
          </a:p>
        </p:txBody>
      </p:sp>
      <p:sp>
        <p:nvSpPr>
          <p:cNvPr id="5" name="TextovéPole 4"/>
          <p:cNvSpPr txBox="1"/>
          <p:nvPr/>
        </p:nvSpPr>
        <p:spPr>
          <a:xfrm>
            <a:off x="6950550" y="5250283"/>
            <a:ext cx="2414892" cy="369332"/>
          </a:xfrm>
          <a:prstGeom prst="rect">
            <a:avLst/>
          </a:prstGeom>
          <a:noFill/>
        </p:spPr>
        <p:txBody>
          <a:bodyPr wrap="none" rtlCol="0">
            <a:spAutoFit/>
          </a:bodyPr>
          <a:lstStyle/>
          <a:p>
            <a:r>
              <a:rPr lang="cs-CZ" b="1" dirty="0" err="1">
                <a:solidFill>
                  <a:srgbClr val="FF0000"/>
                </a:solidFill>
              </a:rPr>
              <a:t>the</a:t>
            </a:r>
            <a:r>
              <a:rPr lang="cs-CZ" b="1" dirty="0">
                <a:solidFill>
                  <a:srgbClr val="FF0000"/>
                </a:solidFill>
              </a:rPr>
              <a:t> </a:t>
            </a:r>
            <a:r>
              <a:rPr lang="cs-CZ" b="1" dirty="0" err="1">
                <a:solidFill>
                  <a:srgbClr val="FF0000"/>
                </a:solidFill>
              </a:rPr>
              <a:t>number</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columns</a:t>
            </a:r>
            <a:endParaRPr lang="cs-CZ" b="1" dirty="0">
              <a:solidFill>
                <a:srgbClr val="FF0000"/>
              </a:solidFill>
            </a:endParaRPr>
          </a:p>
        </p:txBody>
      </p:sp>
      <p:sp>
        <p:nvSpPr>
          <p:cNvPr id="7" name="TextovéPole 6"/>
          <p:cNvSpPr txBox="1"/>
          <p:nvPr/>
        </p:nvSpPr>
        <p:spPr>
          <a:xfrm>
            <a:off x="8296024" y="2305190"/>
            <a:ext cx="3364383" cy="369332"/>
          </a:xfrm>
          <a:prstGeom prst="rect">
            <a:avLst/>
          </a:prstGeom>
          <a:noFill/>
        </p:spPr>
        <p:txBody>
          <a:bodyPr wrap="none" rtlCol="0">
            <a:spAutoFit/>
          </a:bodyPr>
          <a:lstStyle/>
          <a:p>
            <a:r>
              <a:rPr lang="cs-CZ" b="1" dirty="0" err="1">
                <a:solidFill>
                  <a:srgbClr val="FF0000"/>
                </a:solidFill>
              </a:rPr>
              <a:t>the</a:t>
            </a:r>
            <a:r>
              <a:rPr lang="cs-CZ" b="1" dirty="0">
                <a:solidFill>
                  <a:srgbClr val="FF0000"/>
                </a:solidFill>
              </a:rPr>
              <a:t> </a:t>
            </a:r>
            <a:r>
              <a:rPr lang="cs-CZ" b="1" dirty="0" err="1">
                <a:solidFill>
                  <a:srgbClr val="FF0000"/>
                </a:solidFill>
              </a:rPr>
              <a:t>order</a:t>
            </a:r>
            <a:r>
              <a:rPr lang="cs-CZ" b="1" dirty="0">
                <a:solidFill>
                  <a:srgbClr val="FF0000"/>
                </a:solidFill>
              </a:rPr>
              <a:t> / </a:t>
            </a:r>
            <a:r>
              <a:rPr lang="cs-CZ" b="1" dirty="0" err="1">
                <a:solidFill>
                  <a:srgbClr val="FF0000"/>
                </a:solidFill>
              </a:rPr>
              <a:t>dimension</a:t>
            </a:r>
            <a:r>
              <a:rPr lang="cs-CZ" b="1" dirty="0">
                <a:solidFill>
                  <a:srgbClr val="FF0000"/>
                </a:solidFill>
              </a:rPr>
              <a:t> </a:t>
            </a:r>
            <a:r>
              <a:rPr lang="cs-CZ" b="1" dirty="0" err="1">
                <a:solidFill>
                  <a:srgbClr val="FF0000"/>
                </a:solidFill>
              </a:rPr>
              <a:t>of</a:t>
            </a:r>
            <a:r>
              <a:rPr lang="cs-CZ" b="1" dirty="0">
                <a:solidFill>
                  <a:srgbClr val="FF0000"/>
                </a:solidFill>
              </a:rPr>
              <a:t> a matrix</a:t>
            </a:r>
          </a:p>
        </p:txBody>
      </p:sp>
      <p:sp>
        <p:nvSpPr>
          <p:cNvPr id="8" name="TextovéPole 7"/>
          <p:cNvSpPr txBox="1"/>
          <p:nvPr/>
        </p:nvSpPr>
        <p:spPr>
          <a:xfrm>
            <a:off x="6571350" y="1212867"/>
            <a:ext cx="1354986" cy="369332"/>
          </a:xfrm>
          <a:prstGeom prst="rect">
            <a:avLst/>
          </a:prstGeom>
          <a:noFill/>
        </p:spPr>
        <p:txBody>
          <a:bodyPr wrap="none" rtlCol="0">
            <a:spAutoFit/>
          </a:bodyPr>
          <a:lstStyle/>
          <a:p>
            <a:r>
              <a:rPr lang="cs-CZ" b="1" dirty="0" err="1">
                <a:solidFill>
                  <a:srgbClr val="FF0000"/>
                </a:solidFill>
              </a:rPr>
              <a:t>parentheses</a:t>
            </a:r>
            <a:endParaRPr lang="cs-CZ" b="1" dirty="0">
              <a:solidFill>
                <a:srgbClr val="FF0000"/>
              </a:solidFill>
            </a:endParaRPr>
          </a:p>
        </p:txBody>
      </p:sp>
      <p:sp>
        <p:nvSpPr>
          <p:cNvPr id="9" name="TextovéPole 8"/>
          <p:cNvSpPr txBox="1"/>
          <p:nvPr/>
        </p:nvSpPr>
        <p:spPr>
          <a:xfrm>
            <a:off x="3195997" y="1028201"/>
            <a:ext cx="3038973" cy="369332"/>
          </a:xfrm>
          <a:prstGeom prst="rect">
            <a:avLst/>
          </a:prstGeom>
          <a:noFill/>
        </p:spPr>
        <p:txBody>
          <a:bodyPr wrap="none" rtlCol="0">
            <a:spAutoFit/>
          </a:bodyPr>
          <a:lstStyle/>
          <a:p>
            <a:r>
              <a:rPr lang="cs-CZ" b="1" dirty="0" err="1">
                <a:solidFill>
                  <a:srgbClr val="FF0000"/>
                </a:solidFill>
              </a:rPr>
              <a:t>elements</a:t>
            </a:r>
            <a:r>
              <a:rPr lang="cs-CZ" b="1" dirty="0">
                <a:solidFill>
                  <a:srgbClr val="FF0000"/>
                </a:solidFill>
              </a:rPr>
              <a:t> / </a:t>
            </a:r>
            <a:r>
              <a:rPr lang="cs-CZ" b="1" dirty="0" err="1">
                <a:solidFill>
                  <a:srgbClr val="FF0000"/>
                </a:solidFill>
              </a:rPr>
              <a:t>members</a:t>
            </a:r>
            <a:r>
              <a:rPr lang="cs-CZ" b="1" dirty="0">
                <a:solidFill>
                  <a:srgbClr val="FF0000"/>
                </a:solidFill>
              </a:rPr>
              <a:t> / </a:t>
            </a:r>
            <a:r>
              <a:rPr lang="cs-CZ" b="1" dirty="0" err="1">
                <a:solidFill>
                  <a:srgbClr val="FF0000"/>
                </a:solidFill>
              </a:rPr>
              <a:t>entries</a:t>
            </a:r>
            <a:endParaRPr lang="cs-CZ" b="1" dirty="0">
              <a:solidFill>
                <a:srgbClr val="FF0000"/>
              </a:solidFill>
            </a:endParaRPr>
          </a:p>
        </p:txBody>
      </p:sp>
      <p:sp>
        <p:nvSpPr>
          <p:cNvPr id="10" name="Šipka dolů 9"/>
          <p:cNvSpPr/>
          <p:nvPr/>
        </p:nvSpPr>
        <p:spPr>
          <a:xfrm rot="11998589">
            <a:off x="3415122" y="4567854"/>
            <a:ext cx="126365" cy="5372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1" name="TextovéPole 10"/>
          <p:cNvSpPr txBox="1"/>
          <p:nvPr/>
        </p:nvSpPr>
        <p:spPr>
          <a:xfrm>
            <a:off x="2835776" y="5110489"/>
            <a:ext cx="1564467" cy="369332"/>
          </a:xfrm>
          <a:prstGeom prst="rect">
            <a:avLst/>
          </a:prstGeom>
          <a:noFill/>
        </p:spPr>
        <p:txBody>
          <a:bodyPr wrap="none" rtlCol="0">
            <a:spAutoFit/>
          </a:bodyPr>
          <a:lstStyle/>
          <a:p>
            <a:r>
              <a:rPr lang="cs-CZ" b="1" dirty="0" err="1">
                <a:solidFill>
                  <a:srgbClr val="FF0000"/>
                </a:solidFill>
              </a:rPr>
              <a:t>indices</a:t>
            </a:r>
            <a:r>
              <a:rPr lang="cs-CZ" b="1" dirty="0">
                <a:solidFill>
                  <a:srgbClr val="FF0000"/>
                </a:solidFill>
              </a:rPr>
              <a:t> (index)</a:t>
            </a:r>
          </a:p>
        </p:txBody>
      </p:sp>
    </p:spTree>
    <p:extLst>
      <p:ext uri="{BB962C8B-B14F-4D97-AF65-F5344CB8AC3E}">
        <p14:creationId xmlns:p14="http://schemas.microsoft.com/office/powerpoint/2010/main" val="28626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r>
              <a:rPr lang="cs-CZ" dirty="0" err="1"/>
              <a:t>Describe</a:t>
            </a:r>
            <a:r>
              <a:rPr lang="cs-CZ" dirty="0"/>
              <a:t> </a:t>
            </a:r>
            <a:r>
              <a:rPr lang="cs-CZ" dirty="0" err="1"/>
              <a:t>your</a:t>
            </a:r>
            <a:r>
              <a:rPr lang="cs-CZ" dirty="0"/>
              <a:t> matrix to </a:t>
            </a:r>
            <a:r>
              <a:rPr lang="cs-CZ" dirty="0" err="1"/>
              <a:t>your</a:t>
            </a:r>
            <a:r>
              <a:rPr lang="cs-CZ" dirty="0"/>
              <a:t> </a:t>
            </a:r>
            <a:r>
              <a:rPr lang="cs-CZ" dirty="0" err="1"/>
              <a:t>neighbour</a:t>
            </a:r>
            <a:r>
              <a:rPr lang="cs-CZ" dirty="0"/>
              <a:t>. </a:t>
            </a:r>
          </a:p>
        </p:txBody>
      </p:sp>
    </p:spTree>
    <p:extLst>
      <p:ext uri="{BB962C8B-B14F-4D97-AF65-F5344CB8AC3E}">
        <p14:creationId xmlns:p14="http://schemas.microsoft.com/office/powerpoint/2010/main" val="185818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r>
                  <a:rPr lang="en-GB" dirty="0"/>
                  <a:t>In mathematics, matrices play a very important role. A matrix is defined as a </a:t>
                </a:r>
                <a:r>
                  <a:rPr lang="en-GB" b="1" dirty="0"/>
                  <a:t>rectangular array of elements</a:t>
                </a:r>
                <a:r>
                  <a:rPr lang="en-GB" dirty="0"/>
                  <a:t>. It is </a:t>
                </a:r>
                <a:r>
                  <a:rPr lang="en-GB" b="1" dirty="0"/>
                  <a:t>divided into </a:t>
                </a:r>
                <a:r>
                  <a:rPr lang="en-GB" dirty="0"/>
                  <a:t>rows and columns which </a:t>
                </a:r>
                <a:r>
                  <a:rPr lang="en-GB" b="1" dirty="0"/>
                  <a:t>contain </a:t>
                </a:r>
                <a:r>
                  <a:rPr lang="en-GB" dirty="0"/>
                  <a:t>numbers or expressions or variables, called elements. A particular row and column </a:t>
                </a:r>
                <a:r>
                  <a:rPr lang="en-GB" b="1" dirty="0"/>
                  <a:t>corresponds to </a:t>
                </a:r>
                <a:r>
                  <a:rPr lang="en-GB" dirty="0"/>
                  <a:t>a certain element. If the </a:t>
                </a:r>
                <a:r>
                  <a:rPr lang="en-GB" b="1" dirty="0"/>
                  <a:t>arrangement</a:t>
                </a:r>
                <a:r>
                  <a:rPr lang="en-GB" dirty="0"/>
                  <a:t> has m rows and n columns, then the matrix </a:t>
                </a:r>
                <a:r>
                  <a:rPr lang="en-GB" b="1" dirty="0"/>
                  <a:t>is said to be of</a:t>
                </a:r>
                <a:r>
                  <a:rPr lang="en-GB" dirty="0"/>
                  <a:t> order </a:t>
                </a:r>
                <a14:m>
                  <m:oMath xmlns:m="http://schemas.openxmlformats.org/officeDocument/2006/math">
                    <m:r>
                      <a:rPr lang="en-GB" i="1">
                        <a:latin typeface="Cambria Math" panose="02040503050406030204" pitchFamily="18" charset="0"/>
                      </a:rPr>
                      <m:t>𝑚</m:t>
                    </m:r>
                    <m:r>
                      <a:rPr lang="en-GB" i="1">
                        <a:latin typeface="Cambria Math" panose="02040503050406030204" pitchFamily="18" charset="0"/>
                      </a:rPr>
                      <m:t> × </m:t>
                    </m:r>
                    <m:r>
                      <a:rPr lang="en-GB" i="1">
                        <a:latin typeface="Cambria Math" panose="02040503050406030204" pitchFamily="18" charset="0"/>
                      </a:rPr>
                      <m:t>𝑛</m:t>
                    </m:r>
                  </m:oMath>
                </a14:m>
                <a:r>
                  <a:rPr lang="en-GB" dirty="0"/>
                  <a:t> (read as </a:t>
                </a:r>
                <a14:m>
                  <m:oMath xmlns:m="http://schemas.openxmlformats.org/officeDocument/2006/math">
                    <m:r>
                      <a:rPr lang="en-GB" b="0" i="1">
                        <a:latin typeface="Cambria Math" panose="02040503050406030204" pitchFamily="18" charset="0"/>
                      </a:rPr>
                      <m:t>𝑚</m:t>
                    </m:r>
                  </m:oMath>
                </a14:m>
                <a:r>
                  <a:rPr lang="en-GB" dirty="0"/>
                  <a:t> by </a:t>
                </a:r>
                <a14:m>
                  <m:oMath xmlns:m="http://schemas.openxmlformats.org/officeDocument/2006/math">
                    <m:r>
                      <a:rPr lang="en-GB" b="0" i="1">
                        <a:latin typeface="Cambria Math" panose="02040503050406030204" pitchFamily="18" charset="0"/>
                      </a:rPr>
                      <m:t>𝑛</m:t>
                    </m:r>
                  </m:oMath>
                </a14:m>
                <a:r>
                  <a:rPr lang="en-GB" dirty="0"/>
                  <a:t>), or we say that the matrix </a:t>
                </a:r>
                <a:r>
                  <a:rPr lang="en-GB" b="1" dirty="0"/>
                  <a:t>has the dimension</a:t>
                </a:r>
                <a:r>
                  <a:rPr lang="en-GB" dirty="0"/>
                  <a:t> </a:t>
                </a:r>
                <a14:m>
                  <m:oMath xmlns:m="http://schemas.openxmlformats.org/officeDocument/2006/math">
                    <m:r>
                      <a:rPr lang="en-GB" i="1">
                        <a:latin typeface="Cambria Math" panose="02040503050406030204" pitchFamily="18" charset="0"/>
                      </a:rPr>
                      <m:t>𝑚</m:t>
                    </m:r>
                    <m:r>
                      <a:rPr lang="en-GB" i="1">
                        <a:latin typeface="Cambria Math" panose="02040503050406030204" pitchFamily="18" charset="0"/>
                      </a:rPr>
                      <m:t> × </m:t>
                    </m:r>
                    <m:r>
                      <a:rPr lang="en-GB" i="1">
                        <a:latin typeface="Cambria Math" panose="02040503050406030204" pitchFamily="18" charset="0"/>
                      </a:rPr>
                      <m:t>𝑛</m:t>
                    </m:r>
                  </m:oMath>
                </a14:m>
                <a:r>
                  <a:rPr lang="en-GB" dirty="0"/>
                  <a:t>. A matrix is </a:t>
                </a:r>
                <a:r>
                  <a:rPr lang="en-GB" b="1" dirty="0"/>
                  <a:t>enclosed by a pair of </a:t>
                </a:r>
                <a:r>
                  <a:rPr lang="en-GB" dirty="0"/>
                  <a:t>parentheses, i.e. ( ), or square brackets, i.e. [ ], and is </a:t>
                </a:r>
                <a:r>
                  <a:rPr lang="en-GB" b="1" dirty="0"/>
                  <a:t>denoted by </a:t>
                </a:r>
                <a:r>
                  <a:rPr lang="en-GB" dirty="0"/>
                  <a:t>a capital letter. The variables </a:t>
                </a:r>
                <a14:m>
                  <m:oMath xmlns:m="http://schemas.openxmlformats.org/officeDocument/2006/math">
                    <m:sSub>
                      <m:sSubPr>
                        <m:ctrlPr>
                          <a:rPr lang="cs-CZ" i="1">
                            <a:latin typeface="Cambria Math" panose="02040503050406030204" pitchFamily="18" charset="0"/>
                          </a:rPr>
                        </m:ctrlPr>
                      </m:sSubPr>
                      <m:e>
                        <m:r>
                          <a:rPr lang="en-GB" i="1">
                            <a:latin typeface="Cambria Math" panose="02040503050406030204" pitchFamily="18" charset="0"/>
                          </a:rPr>
                          <m:t>𝑎</m:t>
                        </m:r>
                      </m:e>
                      <m:sub>
                        <m:r>
                          <a:rPr lang="en-GB" i="1">
                            <a:latin typeface="Cambria Math" panose="02040503050406030204" pitchFamily="18" charset="0"/>
                          </a:rPr>
                          <m:t>𝑖𝑗</m:t>
                        </m:r>
                      </m:sub>
                    </m:sSub>
                  </m:oMath>
                </a14:m>
                <a:r>
                  <a:rPr lang="en-GB" dirty="0"/>
                  <a:t>, where index </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=1, …</m:t>
                    </m:r>
                    <m:r>
                      <a:rPr lang="en-GB" i="1">
                        <a:latin typeface="Cambria Math" panose="02040503050406030204" pitchFamily="18" charset="0"/>
                      </a:rPr>
                      <m:t>𝑛</m:t>
                    </m:r>
                    <m:r>
                      <a:rPr lang="en-GB" i="1">
                        <a:latin typeface="Cambria Math" panose="02040503050406030204" pitchFamily="18" charset="0"/>
                      </a:rPr>
                      <m:t>, </m:t>
                    </m:r>
                    <m:r>
                      <a:rPr lang="en-GB" i="1">
                        <a:latin typeface="Cambria Math" panose="02040503050406030204" pitchFamily="18" charset="0"/>
                      </a:rPr>
                      <m:t>𝑗</m:t>
                    </m:r>
                    <m:r>
                      <a:rPr lang="en-GB" i="1">
                        <a:latin typeface="Cambria Math" panose="02040503050406030204" pitchFamily="18" charset="0"/>
                      </a:rPr>
                      <m:t>=1, …</m:t>
                    </m:r>
                    <m:r>
                      <a:rPr lang="en-GB" i="1">
                        <a:latin typeface="Cambria Math" panose="02040503050406030204" pitchFamily="18" charset="0"/>
                      </a:rPr>
                      <m:t>𝑚</m:t>
                    </m:r>
                    <m:r>
                      <a:rPr lang="en-GB" i="1">
                        <a:latin typeface="Cambria Math" panose="02040503050406030204" pitchFamily="18" charset="0"/>
                      </a:rPr>
                      <m:t>, </m:t>
                    </m:r>
                  </m:oMath>
                </a14:m>
                <a:r>
                  <a:rPr lang="en-GB" dirty="0"/>
                  <a:t>denote the elements or members or entries of a matrix. </a:t>
                </a:r>
                <a:endParaRPr lang="cs-CZ"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2"/>
                <a:stretch>
                  <a:fillRect l="-1217" t="-2241" r="-1739"/>
                </a:stretch>
              </a:blipFill>
            </p:spPr>
            <p:txBody>
              <a:bodyPr/>
              <a:lstStyle/>
              <a:p>
                <a:r>
                  <a:rPr lang="cs-CZ">
                    <a:noFill/>
                  </a:rPr>
                  <a:t> </a:t>
                </a:r>
              </a:p>
            </p:txBody>
          </p:sp>
        </mc:Fallback>
      </mc:AlternateContent>
    </p:spTree>
    <p:extLst>
      <p:ext uri="{BB962C8B-B14F-4D97-AF65-F5344CB8AC3E}">
        <p14:creationId xmlns:p14="http://schemas.microsoft.com/office/powerpoint/2010/main" val="95010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i="1" dirty="0"/>
              <a:t>Write down your definition of matrix</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en-US" dirty="0"/>
              <a:t>a rectangle of numbers, arranged in rows and columns. The rows are each left-to-right (horizontal) lines, and the columns go top-to-bottom (vertical). </a:t>
            </a:r>
            <a:endParaRPr lang="cs-CZ" dirty="0"/>
          </a:p>
          <a:p>
            <a:pPr marL="0" indent="0" algn="r">
              <a:buNone/>
            </a:pPr>
            <a:r>
              <a:rPr lang="cs-CZ" sz="2100" dirty="0">
                <a:hlinkClick r:id="rId2"/>
              </a:rPr>
              <a:t>https://simple.wikipedia.org/wiki/Matrix_(</a:t>
            </a:r>
            <a:r>
              <a:rPr lang="cs-CZ" sz="2100" dirty="0" err="1">
                <a:hlinkClick r:id="rId2"/>
              </a:rPr>
              <a:t>mathematics</a:t>
            </a:r>
            <a:r>
              <a:rPr lang="cs-CZ" sz="2100" dirty="0">
                <a:hlinkClick r:id="rId2"/>
              </a:rPr>
              <a:t>)</a:t>
            </a:r>
            <a:r>
              <a:rPr lang="cs-CZ" sz="2100" dirty="0"/>
              <a:t> </a:t>
            </a:r>
          </a:p>
          <a:p>
            <a:pPr marL="0" indent="0" algn="r">
              <a:buNone/>
            </a:pPr>
            <a:r>
              <a:rPr lang="en-US" dirty="0"/>
              <a:t>a way to organize data in columns and rows. A matrix is written inside</a:t>
            </a:r>
            <a:r>
              <a:rPr lang="cs-CZ" dirty="0"/>
              <a:t> </a:t>
            </a:r>
            <a:r>
              <a:rPr lang="en-US" dirty="0"/>
              <a:t>brackets [ ]</a:t>
            </a:r>
            <a:endParaRPr lang="cs-CZ" dirty="0"/>
          </a:p>
          <a:p>
            <a:pPr marL="0" indent="0" algn="r">
              <a:buNone/>
            </a:pPr>
            <a:br>
              <a:rPr lang="en-US" dirty="0"/>
            </a:br>
            <a:r>
              <a:rPr lang="en-US" sz="2100" dirty="0">
                <a:hlinkClick r:id="rId3"/>
              </a:rPr>
              <a:t>http://www.mathwarehouse.com/algebra/matrix</a:t>
            </a:r>
            <a:br>
              <a:rPr lang="en-US" dirty="0"/>
            </a:br>
            <a:endParaRPr lang="cs-CZ" dirty="0"/>
          </a:p>
          <a:p>
            <a:pPr marL="0" indent="0">
              <a:buNone/>
            </a:pPr>
            <a:r>
              <a:rPr lang="en-US" dirty="0"/>
              <a:t>a rectangular table of numbers or abstract quantities that can be added and multiplied</a:t>
            </a:r>
            <a:endParaRPr lang="cs-CZ" dirty="0"/>
          </a:p>
          <a:p>
            <a:pPr marL="0" indent="0" algn="r">
              <a:buNone/>
            </a:pPr>
            <a:r>
              <a:rPr lang="en-US" sz="2100" dirty="0">
                <a:hlinkClick r:id="rId4"/>
              </a:rPr>
              <a:t>http://cs.mcgill.ca/~rwest/wikispeedia/wpcd/wp/m/Matrix_%2528mathematics%2529.htm</a:t>
            </a:r>
            <a:r>
              <a:rPr lang="cs-CZ" sz="2100" dirty="0"/>
              <a:t> </a:t>
            </a:r>
          </a:p>
          <a:p>
            <a:pPr marL="0" indent="0">
              <a:buNone/>
            </a:pPr>
            <a:r>
              <a:rPr lang="cs-CZ" dirty="0"/>
              <a:t>a</a:t>
            </a:r>
            <a:r>
              <a:rPr lang="en-US" dirty="0"/>
              <a:t> rectangular array of quantities or expressions in rows and columns that is treated as a single entity and manipulated according to particular rules</a:t>
            </a:r>
            <a:endParaRPr lang="cs-CZ" dirty="0"/>
          </a:p>
          <a:p>
            <a:pPr marL="0" indent="0" algn="r">
              <a:buNone/>
            </a:pPr>
            <a:r>
              <a:rPr lang="en-US" sz="1900" dirty="0">
                <a:hlinkClick r:id="rId5"/>
              </a:rPr>
              <a:t>https://en.oxforddictionaries.com/definition/matrix</a:t>
            </a:r>
            <a:r>
              <a:rPr lang="cs-CZ" sz="1900" dirty="0"/>
              <a:t> </a:t>
            </a:r>
            <a:endParaRPr lang="en-US" sz="1900" dirty="0"/>
          </a:p>
          <a:p>
            <a:pPr marL="0" indent="0">
              <a:buNone/>
            </a:pPr>
            <a:endParaRPr lang="cs-CZ" dirty="0"/>
          </a:p>
        </p:txBody>
      </p:sp>
    </p:spTree>
    <p:extLst>
      <p:ext uri="{BB962C8B-B14F-4D97-AF65-F5344CB8AC3E}">
        <p14:creationId xmlns:p14="http://schemas.microsoft.com/office/powerpoint/2010/main" val="423790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FE5651468A3D4B90D1EC95A79DCF21" ma:contentTypeVersion="13" ma:contentTypeDescription="Vytvoří nový dokument" ma:contentTypeScope="" ma:versionID="209133fd2f257dca6698dcd264ceda4b">
  <xsd:schema xmlns:xsd="http://www.w3.org/2001/XMLSchema" xmlns:xs="http://www.w3.org/2001/XMLSchema" xmlns:p="http://schemas.microsoft.com/office/2006/metadata/properties" xmlns:ns3="567f2e8e-f82b-4e20-adde-3167ac8dcb2e" xmlns:ns4="1be74145-1369-4350-a552-f90e39977260" targetNamespace="http://schemas.microsoft.com/office/2006/metadata/properties" ma:root="true" ma:fieldsID="aa6956165ccffa595b22e02c96f345c3" ns3:_="" ns4:_="">
    <xsd:import namespace="567f2e8e-f82b-4e20-adde-3167ac8dcb2e"/>
    <xsd:import namespace="1be74145-1369-4350-a552-f90e399772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f2e8e-f82b-4e20-adde-3167ac8dcb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e74145-1369-4350-a552-f90e39977260"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element name="SharingHintHash" ma:index="18"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B92E88-5C3C-442E-8A65-D150D01C9C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f2e8e-f82b-4e20-adde-3167ac8dcb2e"/>
    <ds:schemaRef ds:uri="1be74145-1369-4350-a552-f90e39977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7F94DC-703D-4EEE-B75B-E9D4AF833F91}">
  <ds:schemaRefs>
    <ds:schemaRef ds:uri="http://schemas.microsoft.com/sharepoint/v3/contenttype/forms"/>
  </ds:schemaRefs>
</ds:datastoreItem>
</file>

<file path=customXml/itemProps3.xml><?xml version="1.0" encoding="utf-8"?>
<ds:datastoreItem xmlns:ds="http://schemas.openxmlformats.org/officeDocument/2006/customXml" ds:itemID="{1DACB5AF-59C3-4DC5-8730-241E1D3572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19839</TotalTime>
  <Words>1745</Words>
  <Application>Microsoft Office PowerPoint</Application>
  <PresentationFormat>Širokoúhlá obrazovka</PresentationFormat>
  <Paragraphs>192</Paragraphs>
  <Slides>23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Arial</vt:lpstr>
      <vt:lpstr>Calibri</vt:lpstr>
      <vt:lpstr>Calibri Light</vt:lpstr>
      <vt:lpstr>Cambria Math</vt:lpstr>
      <vt:lpstr>Times New Roman</vt:lpstr>
      <vt:lpstr>Motiv Office</vt:lpstr>
      <vt:lpstr>English for Mathematicians II Week 4 – Matrices</vt:lpstr>
      <vt:lpstr>Unit 4 – Matrices </vt:lpstr>
      <vt:lpstr>Matrix </vt:lpstr>
      <vt:lpstr>Matrix A</vt:lpstr>
      <vt:lpstr>Prezentace aplikace PowerPoint</vt:lpstr>
      <vt:lpstr>Matrix A</vt:lpstr>
      <vt:lpstr>Prezentace aplikace PowerPoint</vt:lpstr>
      <vt:lpstr>Prezentace aplikace PowerPoint</vt:lpstr>
      <vt:lpstr>Write down your definition of matrix</vt:lpstr>
      <vt:lpstr>EXAM PRACTICE: word formation (no –ing forms)</vt:lpstr>
      <vt:lpstr>Speaking</vt:lpstr>
      <vt:lpstr>Ordinary matrix product – gap fill</vt:lpstr>
      <vt:lpstr>Ordinary matrix product – gap fill - key</vt:lpstr>
      <vt:lpstr>Ordinary matrix product – gap fill</vt:lpstr>
      <vt:lpstr>Dot product (scalar product)</vt:lpstr>
      <vt:lpstr>Prezentace aplikace PowerPoint</vt:lpstr>
      <vt:lpstr>Applications of matrices - matching</vt:lpstr>
      <vt:lpstr>Applications of matrices - matching</vt:lpstr>
      <vt:lpstr>Listening - video</vt:lpstr>
      <vt:lpstr>Ex. 7 – writing information as matrices</vt:lpstr>
      <vt:lpstr>Ex. 7 – writing information as matrices</vt:lpstr>
      <vt:lpstr>Make the plurals</vt:lpstr>
      <vt:lpstr>Make the plurals</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Mathematicians I</dc:title>
  <dc:creator>Štěpánka Bilová</dc:creator>
  <cp:lastModifiedBy>Eva Čoupková</cp:lastModifiedBy>
  <cp:revision>190</cp:revision>
  <dcterms:created xsi:type="dcterms:W3CDTF">2017-09-02T16:40:02Z</dcterms:created>
  <dcterms:modified xsi:type="dcterms:W3CDTF">2020-03-06T08:53:11Z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0x01010008FE5651468A3D4B90D1EC95A79DCF21</vt:lpwstr>
  </property>
</Properties>
</file>