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4" r:id="rId3"/>
    <p:sldId id="417" r:id="rId4"/>
    <p:sldId id="418" r:id="rId5"/>
    <p:sldId id="435" r:id="rId6"/>
    <p:sldId id="434" r:id="rId7"/>
    <p:sldId id="433" r:id="rId8"/>
    <p:sldId id="419" r:id="rId9"/>
    <p:sldId id="421" r:id="rId10"/>
    <p:sldId id="422" r:id="rId11"/>
    <p:sldId id="423" r:id="rId12"/>
    <p:sldId id="424" r:id="rId13"/>
    <p:sldId id="430" r:id="rId14"/>
    <p:sldId id="425" r:id="rId15"/>
    <p:sldId id="431" r:id="rId16"/>
    <p:sldId id="426" r:id="rId17"/>
    <p:sldId id="432" r:id="rId18"/>
    <p:sldId id="427" r:id="rId19"/>
    <p:sldId id="428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těpánka Bilová" initials="Š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08CCF-25EB-4A10-A9A1-0717A76CE650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4BB70-DB64-4E0C-99F1-0B8D2F15AE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408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48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71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3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4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3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6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86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7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44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69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2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C208-C382-40B2-A6B2-9AAAD5A0BF23}" type="datetimeFigureOut">
              <a:rPr lang="cs-CZ" smtClean="0"/>
              <a:t>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ghtstorm.com/math/algebra-2/conic-sections/the-ellip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pronunciation/english/circle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hyperbola" TargetMode="External"/><Relationship Id="rId5" Type="http://schemas.openxmlformats.org/officeDocument/2006/relationships/hyperlink" Target="https://dictionary.cambridge.org/dictionary/english/parabola" TargetMode="External"/><Relationship Id="rId4" Type="http://schemas.openxmlformats.org/officeDocument/2006/relationships/hyperlink" Target="https://dictionary.cambridge.org/dictionary/english/ellip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onic%20sections%20for%20silent%20watching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conic%20sections%20phrases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oxforddictionaries.com/definition/axes" TargetMode="External"/><Relationship Id="rId3" Type="http://schemas.openxmlformats.org/officeDocument/2006/relationships/hyperlink" Target="https://en.oxforddictionaries.com/definition/axis" TargetMode="External"/><Relationship Id="rId7" Type="http://schemas.openxmlformats.org/officeDocument/2006/relationships/hyperlink" Target="https://en.oxforddictionaries.com/definition/directrix" TargetMode="External"/><Relationship Id="rId2" Type="http://schemas.openxmlformats.org/officeDocument/2006/relationships/hyperlink" Target="https://en.oxforddictionaries.com/definition/focu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oxforddictionaries.com/definition/locus" TargetMode="External"/><Relationship Id="rId5" Type="http://schemas.openxmlformats.org/officeDocument/2006/relationships/hyperlink" Target="https://en.oxforddictionaries.com/definition/vertex" TargetMode="External"/><Relationship Id="rId10" Type="http://schemas.openxmlformats.org/officeDocument/2006/relationships/hyperlink" Target="https://en.oxforddictionaries.com/definition/loci" TargetMode="External"/><Relationship Id="rId4" Type="http://schemas.openxmlformats.org/officeDocument/2006/relationships/hyperlink" Target="https://en.oxforddictionaries.com/definition/radius" TargetMode="External"/><Relationship Id="rId9" Type="http://schemas.openxmlformats.org/officeDocument/2006/relationships/hyperlink" Target="https://en.oxforddictionaries.com/definition/radi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Mathematicians</a:t>
            </a:r>
            <a:r>
              <a:rPr lang="en-US" dirty="0"/>
              <a:t> I</a:t>
            </a:r>
            <a:r>
              <a:rPr lang="cs-CZ" dirty="0"/>
              <a:t>I</a:t>
            </a:r>
            <a:br>
              <a:rPr lang="en-US" dirty="0"/>
            </a:br>
            <a:r>
              <a:rPr lang="cs-CZ" dirty="0" err="1"/>
              <a:t>Week</a:t>
            </a:r>
            <a:r>
              <a:rPr lang="cs-CZ" dirty="0"/>
              <a:t> 8 – </a:t>
            </a:r>
            <a:r>
              <a:rPr lang="cs-CZ" dirty="0" err="1"/>
              <a:t>Conic</a:t>
            </a:r>
            <a:r>
              <a:rPr lang="cs-CZ" dirty="0"/>
              <a:t> </a:t>
            </a:r>
            <a:r>
              <a:rPr lang="cs-CZ" dirty="0" err="1"/>
              <a:t>Sections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2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Video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969"/>
          </a:xfrm>
        </p:spPr>
        <p:txBody>
          <a:bodyPr>
            <a:normAutofit fontScale="85000" lnSpcReduction="10000"/>
          </a:bodyPr>
          <a:lstStyle/>
          <a:p>
            <a:pPr marL="571500" lvl="0" indent="-571500">
              <a:buFont typeface="+mj-lt"/>
              <a:buAutoNum type="romanLcPeriod"/>
            </a:pPr>
            <a:r>
              <a:rPr lang="en-US" dirty="0"/>
              <a:t>Which synonym for the term „ellipse“ does the speaker use?  </a:t>
            </a:r>
            <a:endParaRPr lang="cs-CZ" dirty="0"/>
          </a:p>
          <a:p>
            <a:pPr marL="571500" lvl="0" indent="-571500">
              <a:buFont typeface="+mj-lt"/>
              <a:buAutoNum type="romanLcPeriod"/>
            </a:pPr>
            <a:r>
              <a:rPr lang="en-US" dirty="0"/>
              <a:t>How is the concept of being equidistant different for a circle and for an ellipse?</a:t>
            </a:r>
            <a:endParaRPr lang="cs-CZ" dirty="0"/>
          </a:p>
          <a:p>
            <a:pPr marL="571500" lvl="0" indent="-571500">
              <a:buFont typeface="+mj-lt"/>
              <a:buAutoNum type="romanLcPeriod"/>
            </a:pPr>
            <a:r>
              <a:rPr lang="en-US" dirty="0"/>
              <a:t>Which tools does the speaker use to draw an ellipse?</a:t>
            </a:r>
            <a:endParaRPr lang="cs-CZ" dirty="0"/>
          </a:p>
          <a:p>
            <a:pPr marL="571500" lvl="0" indent="-571500">
              <a:buFont typeface="+mj-lt"/>
              <a:buAutoNum type="romanLcPeriod"/>
            </a:pPr>
            <a:r>
              <a:rPr lang="en-US" dirty="0"/>
              <a:t>Which two different arrangements of an ellipse does he mention?</a:t>
            </a:r>
            <a:endParaRPr lang="cs-CZ" dirty="0"/>
          </a:p>
          <a:p>
            <a:pPr marL="571500" lvl="0" indent="-571500">
              <a:buFont typeface="+mj-lt"/>
              <a:buAutoNum type="romanLcPeriod"/>
            </a:pPr>
            <a:r>
              <a:rPr lang="en-US" dirty="0"/>
              <a:t>What is the difference between the major and minor axis?</a:t>
            </a:r>
            <a:endParaRPr lang="cs-CZ" dirty="0"/>
          </a:p>
          <a:p>
            <a:pPr marL="571500" lvl="0" indent="-571500">
              <a:buFont typeface="+mj-lt"/>
              <a:buAutoNum type="romanLcPeriod"/>
            </a:pPr>
            <a:r>
              <a:rPr lang="en-US" dirty="0"/>
              <a:t>Where can vertices of an ellipse be found?</a:t>
            </a:r>
            <a:endParaRPr lang="cs-CZ" dirty="0"/>
          </a:p>
          <a:p>
            <a:pPr marL="571500" lvl="0" indent="-571500">
              <a:buFont typeface="+mj-lt"/>
              <a:buAutoNum type="romanLcPeriod"/>
            </a:pPr>
            <a:r>
              <a:rPr lang="en-US" dirty="0"/>
              <a:t>Where are the co-vertices?</a:t>
            </a:r>
            <a:endParaRPr lang="cs-CZ" dirty="0"/>
          </a:p>
          <a:p>
            <a:pPr marL="571500" lvl="0" indent="-571500">
              <a:buFont typeface="+mj-lt"/>
              <a:buAutoNum type="romanLcPeriod"/>
            </a:pPr>
            <a:r>
              <a:rPr lang="en-US" dirty="0"/>
              <a:t>What does </a:t>
            </a:r>
            <a:r>
              <a:rPr lang="en-US" i="1" dirty="0"/>
              <a:t>x</a:t>
            </a:r>
            <a:r>
              <a:rPr lang="en-US" dirty="0"/>
              <a:t> (and </a:t>
            </a:r>
            <a:r>
              <a:rPr lang="en-US" i="1" dirty="0"/>
              <a:t>y</a:t>
            </a:r>
            <a:r>
              <a:rPr lang="en-US" dirty="0"/>
              <a:t>) radius denote?</a:t>
            </a:r>
            <a:endParaRPr lang="cs-CZ" dirty="0"/>
          </a:p>
          <a:p>
            <a:pPr marL="571500" lvl="0" indent="-571500">
              <a:buFont typeface="+mj-lt"/>
              <a:buAutoNum type="romanLcPeriod"/>
            </a:pPr>
            <a:r>
              <a:rPr lang="en-US" dirty="0"/>
              <a:t>How are the equations for horizontal and vertical ellipses different?</a:t>
            </a:r>
            <a:endParaRPr lang="cs-CZ" dirty="0"/>
          </a:p>
          <a:p>
            <a:pPr marL="571500" lvl="0" indent="-571500">
              <a:buFont typeface="+mj-lt"/>
              <a:buAutoNum type="romanLcPeriod"/>
            </a:pPr>
            <a:r>
              <a:rPr lang="en-US" dirty="0"/>
              <a:t>What does a letter </a:t>
            </a:r>
            <a:r>
              <a:rPr lang="en-US" i="1" dirty="0"/>
              <a:t>b </a:t>
            </a:r>
            <a:r>
              <a:rPr lang="en-US" dirty="0"/>
              <a:t>denote?</a:t>
            </a:r>
            <a:endParaRPr lang="cs-CZ" dirty="0"/>
          </a:p>
          <a:p>
            <a:pPr marL="571500" lvl="0" indent="-571500">
              <a:buFont typeface="+mj-lt"/>
              <a:buAutoNum type="romanLcPeriod"/>
            </a:pPr>
            <a:r>
              <a:rPr lang="en-US" dirty="0"/>
              <a:t>What are the foci of an ellipse?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15526" y="1650027"/>
            <a:ext cx="87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 </a:t>
            </a:r>
            <a:r>
              <a:rPr lang="cs-CZ" b="1" dirty="0">
                <a:solidFill>
                  <a:srgbClr val="FF0000"/>
                </a:solidFill>
              </a:rPr>
              <a:t>oval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74374" y="1990648"/>
            <a:ext cx="873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equal distance from the </a:t>
            </a:r>
            <a:r>
              <a:rPr lang="en-US" b="1" dirty="0" err="1">
                <a:solidFill>
                  <a:srgbClr val="FF0000"/>
                </a:solidFill>
              </a:rPr>
              <a:t>centre</a:t>
            </a:r>
            <a:r>
              <a:rPr lang="en-US" b="1" dirty="0">
                <a:solidFill>
                  <a:srgbClr val="FF0000"/>
                </a:solidFill>
              </a:rPr>
              <a:t> vs. the sum of the distances from two points being equal  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132555" y="2494916"/>
            <a:ext cx="331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pins, a string, a piece of paper, </a:t>
            </a:r>
          </a:p>
          <a:p>
            <a:r>
              <a:rPr lang="en-US" b="1" dirty="0">
                <a:solidFill>
                  <a:srgbClr val="FF0000"/>
                </a:solidFill>
              </a:rPr>
              <a:t>a box, a marker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681295" y="3119376"/>
            <a:ext cx="232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cs-CZ" b="1" dirty="0" err="1">
                <a:solidFill>
                  <a:srgbClr val="FF0000"/>
                </a:solidFill>
              </a:rPr>
              <a:t>ertical</a:t>
            </a:r>
            <a:r>
              <a:rPr lang="cs-CZ" b="1" dirty="0">
                <a:solidFill>
                  <a:srgbClr val="FF0000"/>
                </a:solidFill>
              </a:rPr>
              <a:t> and </a:t>
            </a:r>
            <a:r>
              <a:rPr lang="cs-CZ" b="1" dirty="0" err="1">
                <a:solidFill>
                  <a:srgbClr val="FF0000"/>
                </a:solidFill>
              </a:rPr>
              <a:t>horizontal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760237" y="3464958"/>
            <a:ext cx="25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cs-CZ" b="1" dirty="0" err="1">
                <a:solidFill>
                  <a:srgbClr val="FF0000"/>
                </a:solidFill>
              </a:rPr>
              <a:t>ajor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longer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diameter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41713" y="3712355"/>
            <a:ext cx="594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Endpoints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axes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where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ellipse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intersects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vertices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37809" y="4300087"/>
            <a:ext cx="243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Endpoints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minor axis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908363" y="4703153"/>
            <a:ext cx="246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horizontal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(vertical)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ax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cs-CZ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884882" y="5175887"/>
            <a:ext cx="215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 are switched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78811" y="5549602"/>
            <a:ext cx="417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distance from the </a:t>
            </a:r>
            <a:r>
              <a:rPr lang="en-US" b="1" dirty="0" err="1">
                <a:solidFill>
                  <a:srgbClr val="FF0000"/>
                </a:solidFill>
              </a:rPr>
              <a:t>centre</a:t>
            </a:r>
            <a:r>
              <a:rPr lang="en-US" b="1" dirty="0">
                <a:solidFill>
                  <a:srgbClr val="FF0000"/>
                </a:solidFill>
              </a:rPr>
              <a:t> to a co-</a:t>
            </a:r>
            <a:r>
              <a:rPr lang="en-US" b="1" dirty="0" err="1">
                <a:solidFill>
                  <a:srgbClr val="FF0000"/>
                </a:solidFill>
              </a:rPr>
              <a:t>vertix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363021" y="5986402"/>
            <a:ext cx="569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two points where he placed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pins</a:t>
            </a:r>
            <a:r>
              <a:rPr lang="cs-CZ" b="1" dirty="0">
                <a:solidFill>
                  <a:srgbClr val="FF0000"/>
                </a:solidFill>
              </a:rPr>
              <a:t>/</a:t>
            </a:r>
            <a:r>
              <a:rPr lang="cs-CZ" b="1" dirty="0" err="1">
                <a:solidFill>
                  <a:srgbClr val="FF0000"/>
                </a:solidFill>
              </a:rPr>
              <a:t>attached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string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Read the text and fill in the information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5990"/>
            <a:ext cx="10515600" cy="17361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conic sections are curves obtained by the intersection of a right circular cone and a plane. According to the angle of intersection, the conic is an ellipse, a parabola and a hyperbola. A circle is also a conic, it is a special case of an ellipse.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336" t="17499" r="15638" b="8156"/>
          <a:stretch/>
        </p:blipFill>
        <p:spPr>
          <a:xfrm>
            <a:off x="3111535" y="3326673"/>
            <a:ext cx="6248525" cy="37316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710978" y="4455309"/>
            <a:ext cx="1642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3 </a:t>
            </a:r>
            <a:r>
              <a:rPr lang="cs-CZ" sz="3200" b="1" dirty="0" err="1">
                <a:solidFill>
                  <a:srgbClr val="0070C0"/>
                </a:solidFill>
              </a:rPr>
              <a:t>groups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6491" t="31835" r="63576" b="19525"/>
          <a:stretch/>
        </p:blipFill>
        <p:spPr>
          <a:xfrm>
            <a:off x="635725" y="3889026"/>
            <a:ext cx="2229395" cy="20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Zástupný symbol pro obsah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5270607"/>
                  </p:ext>
                </p:extLst>
              </p:nvPr>
            </p:nvGraphicFramePr>
            <p:xfrm>
              <a:off x="1123405" y="2246812"/>
              <a:ext cx="9797143" cy="419374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97143">
                      <a:extLst>
                        <a:ext uri="{9D8B030D-6E8A-4147-A177-3AD203B41FA5}">
                          <a16:colId xmlns:a16="http://schemas.microsoft.com/office/drawing/2014/main" val="3881766772"/>
                        </a:ext>
                      </a:extLst>
                    </a:gridCol>
                  </a:tblGrid>
                  <a:tr h="10691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An ellipse is a closed curve which is the ……………….. of a point such that the sum of the distances from that point to two other fixed points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(called the ……………….. of the ellipse) is constant.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0584113"/>
                      </a:ext>
                    </a:extLst>
                  </a:tr>
                  <a:tr h="801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The line through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is the major ……………….. (x). The line perpendicular to x through the centre is the minor ……………….. (y).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6940280"/>
                      </a:ext>
                    </a:extLst>
                  </a:tr>
                  <a:tr h="5345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The ellipse is symmetrical about both its ……………….. .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024914"/>
                      </a:ext>
                    </a:extLst>
                  </a:tr>
                  <a:tr h="5345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The points where the axes cut the ellipse are the ……………….. 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4171"/>
                      </a:ext>
                    </a:extLst>
                  </a:tr>
                  <a:tr h="4332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The centre of the ellipse is the midpoint of the ……………….. 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5329890"/>
                      </a:ext>
                    </a:extLst>
                  </a:tr>
                  <a:tr h="7429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two lines </a:t>
                          </a:r>
                          <a:r>
                            <a:rPr lang="en-GB" sz="2000" b="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l</a:t>
                          </a:r>
                          <a:r>
                            <a:rPr lang="en-GB" sz="2000" b="0" i="1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</a:t>
                          </a:r>
                          <a:r>
                            <a:rPr lang="en-GB" sz="2000" b="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l</a:t>
                          </a:r>
                          <a:r>
                            <a:rPr lang="en-GB" sz="2000" b="0" i="1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at distance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GB" sz="20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GB" sz="20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parallel to the minor axis are called ………………. of the ellipse.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742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Zástupný symbol pro obsah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5270607"/>
                  </p:ext>
                </p:extLst>
              </p:nvPr>
            </p:nvGraphicFramePr>
            <p:xfrm>
              <a:off x="1123405" y="2246812"/>
              <a:ext cx="9797143" cy="42194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97143">
                      <a:extLst>
                        <a:ext uri="{9D8B030D-6E8A-4147-A177-3AD203B41FA5}">
                          <a16:colId xmlns:a16="http://schemas.microsoft.com/office/drawing/2014/main" val="3881766772"/>
                        </a:ext>
                      </a:extLst>
                    </a:gridCol>
                  </a:tblGrid>
                  <a:tr h="10691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>
                              <a:solidFill>
                                <a:schemeClr val="tx1"/>
                              </a:solidFill>
                              <a:effectLst/>
                            </a:rPr>
                            <a:t>An ellipse is a closed curve which is the ……………….. of a point such that the sum of the distances from that point to two other fixed points F</a:t>
                          </a:r>
                          <a:r>
                            <a:rPr lang="en-GB" sz="20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GB" sz="2000" b="0">
                              <a:solidFill>
                                <a:schemeClr val="tx1"/>
                              </a:solidFill>
                              <a:effectLst/>
                            </a:rPr>
                            <a:t> and F</a:t>
                          </a:r>
                          <a:r>
                            <a:rPr lang="en-GB" sz="20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GB" sz="2000" b="0">
                              <a:solidFill>
                                <a:schemeClr val="tx1"/>
                              </a:solidFill>
                              <a:effectLst/>
                            </a:rPr>
                            <a:t> (called the ……………….. of the ellipse) is constant. </a:t>
                          </a:r>
                          <a:endParaRPr lang="cs-CZ" sz="20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0584113"/>
                      </a:ext>
                    </a:extLst>
                  </a:tr>
                  <a:tr h="801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line through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is the major ……………….. (x). The line perpendicular to x through the centre is the minor ……………….. (y).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6940280"/>
                      </a:ext>
                    </a:extLst>
                  </a:tr>
                  <a:tr h="5345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ellipse is symmetrical about both its ……………….. .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024914"/>
                      </a:ext>
                    </a:extLst>
                  </a:tr>
                  <a:tr h="5345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points where the axes cut the ellipse are the ……………….. 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4171"/>
                      </a:ext>
                    </a:extLst>
                  </a:tr>
                  <a:tr h="4332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centre of the ellipse is the midpoint of the ……………….. 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5329890"/>
                      </a:ext>
                    </a:extLst>
                  </a:tr>
                  <a:tr h="84607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6831" marR="46831" marT="0" marB="0">
                        <a:blipFill>
                          <a:blip r:embed="rId2"/>
                          <a:stretch>
                            <a:fillRect l="-62" t="-406475" r="-249" b="-158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74201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Obrázek 3" descr="https://upload.wikimedia.org/wikipedia/commons/thumb/9/93/Ellipse-ll-e.svg/296px-Ellipse-ll-e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5" y="78377"/>
            <a:ext cx="3315788" cy="21684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5451566" y="2116183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locus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691154" y="2468638"/>
            <a:ext cx="57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foci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51565" y="3196046"/>
            <a:ext cx="59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axis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62103" y="3526972"/>
            <a:ext cx="59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axis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38652" y="4009277"/>
            <a:ext cx="653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axes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35634" y="4537166"/>
            <a:ext cx="1015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vertices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21976" y="5032103"/>
            <a:ext cx="1653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vertices</a:t>
            </a:r>
            <a:r>
              <a:rPr lang="cs-CZ" sz="2000" b="1" dirty="0">
                <a:solidFill>
                  <a:srgbClr val="FF0000"/>
                </a:solidFill>
              </a:rPr>
              <a:t>/ </a:t>
            </a:r>
            <a:r>
              <a:rPr lang="cs-CZ" sz="2000" b="1" dirty="0" err="1">
                <a:solidFill>
                  <a:srgbClr val="FF0000"/>
                </a:solidFill>
              </a:rPr>
              <a:t>axes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518469" y="5625738"/>
            <a:ext cx="1201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directices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Zástupný symbol pro obsah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2999490"/>
                  </p:ext>
                </p:extLst>
              </p:nvPr>
            </p:nvGraphicFramePr>
            <p:xfrm>
              <a:off x="1123405" y="2246812"/>
              <a:ext cx="9797143" cy="419374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97143">
                      <a:extLst>
                        <a:ext uri="{9D8B030D-6E8A-4147-A177-3AD203B41FA5}">
                          <a16:colId xmlns:a16="http://schemas.microsoft.com/office/drawing/2014/main" val="3881766772"/>
                        </a:ext>
                      </a:extLst>
                    </a:gridCol>
                  </a:tblGrid>
                  <a:tr h="10691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An ellipse is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a closed curve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which is the ………………..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of a point such that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sum of the distances from that point to two other fixed points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(called the ……………….. of the ellipse) is constant.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0584113"/>
                      </a:ext>
                    </a:extLst>
                  </a:tr>
                  <a:tr h="801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The line through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is the major ……………….. (x).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The line perpendicular to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x through the centre is the minor ……………….. (y).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6940280"/>
                      </a:ext>
                    </a:extLst>
                  </a:tr>
                  <a:tr h="5345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The ellipse is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symmetrical about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both its ……………….. .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024914"/>
                      </a:ext>
                    </a:extLst>
                  </a:tr>
                  <a:tr h="5345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The points where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the axes cut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ellipse are the ……………….. 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4171"/>
                      </a:ext>
                    </a:extLst>
                  </a:tr>
                  <a:tr h="4332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The centre of the ellipse is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the midpoint of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……………….. 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5329890"/>
                      </a:ext>
                    </a:extLst>
                  </a:tr>
                  <a:tr h="7429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two lines </a:t>
                          </a:r>
                          <a:r>
                            <a:rPr lang="en-GB" sz="2000" b="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l</a:t>
                          </a:r>
                          <a:r>
                            <a:rPr lang="en-GB" sz="2000" b="0" i="1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</a:t>
                          </a:r>
                          <a:r>
                            <a:rPr lang="en-GB" sz="2000" b="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l</a:t>
                          </a:r>
                          <a:r>
                            <a:rPr lang="en-GB" sz="2000" b="0" i="1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at distance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GB" sz="20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GB" sz="20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parallel to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the minor axis are called ………………. of the ellipse.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742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Zástupný symbol pro obsah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2999490"/>
                  </p:ext>
                </p:extLst>
              </p:nvPr>
            </p:nvGraphicFramePr>
            <p:xfrm>
              <a:off x="1123405" y="2246812"/>
              <a:ext cx="9797143" cy="42082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97143">
                      <a:extLst>
                        <a:ext uri="{9D8B030D-6E8A-4147-A177-3AD203B41FA5}">
                          <a16:colId xmlns:a16="http://schemas.microsoft.com/office/drawing/2014/main" val="3881766772"/>
                        </a:ext>
                      </a:extLst>
                    </a:gridCol>
                  </a:tblGrid>
                  <a:tr h="10691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An ellipse is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a closed curve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which is the ………………..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of a point such that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sum of the distances from that point to two other fixed points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(called the ……………….. of the ellipse) is constant.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0584113"/>
                      </a:ext>
                    </a:extLst>
                  </a:tr>
                  <a:tr h="801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line through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F</a:t>
                          </a:r>
                          <a:r>
                            <a:rPr lang="en-GB" sz="20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is the major ……………….. (x).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The line perpendicular to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x through the centre is the minor ……………….. (y).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6940280"/>
                      </a:ext>
                    </a:extLst>
                  </a:tr>
                  <a:tr h="5345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ellipse is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symmetrical about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both its ……………….. .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024914"/>
                      </a:ext>
                    </a:extLst>
                  </a:tr>
                  <a:tr h="5345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points where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the axes cut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ellipse are the ……………….. 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4171"/>
                      </a:ext>
                    </a:extLst>
                  </a:tr>
                  <a:tr h="4332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centre of the ellipse is 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the midpoint of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</a:t>
                          </a: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……………….. . 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831" marR="46831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5329890"/>
                      </a:ext>
                    </a:extLst>
                  </a:tr>
                  <a:tr h="83483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6831" marR="46831" marT="0" marB="0">
                        <a:blipFill>
                          <a:blip r:embed="rId2"/>
                          <a:stretch>
                            <a:fillRect l="-62" t="-412409" r="-249" b="-167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74201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Obrázek 3" descr="https://upload.wikimedia.org/wikipedia/commons/thumb/9/93/Ellipse-ll-e.svg/296px-Ellipse-ll-e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5" y="78377"/>
            <a:ext cx="3315788" cy="21684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5451566" y="2116183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locus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691154" y="2468638"/>
            <a:ext cx="57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foci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51565" y="3196046"/>
            <a:ext cx="59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axis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62103" y="3526972"/>
            <a:ext cx="59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axis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38652" y="4009277"/>
            <a:ext cx="653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axes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35634" y="4537166"/>
            <a:ext cx="1015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vertices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16893" y="5067905"/>
            <a:ext cx="1653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vertices</a:t>
            </a:r>
            <a:r>
              <a:rPr lang="cs-CZ" sz="2000" b="1" dirty="0">
                <a:solidFill>
                  <a:srgbClr val="FF0000"/>
                </a:solidFill>
              </a:rPr>
              <a:t>/ </a:t>
            </a:r>
            <a:r>
              <a:rPr lang="cs-CZ" sz="2000" b="1" dirty="0" err="1">
                <a:solidFill>
                  <a:srgbClr val="FF0000"/>
                </a:solidFill>
              </a:rPr>
              <a:t>axes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518469" y="5625738"/>
            <a:ext cx="1201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directices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9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575265"/>
              </p:ext>
            </p:extLst>
          </p:nvPr>
        </p:nvGraphicFramePr>
        <p:xfrm>
          <a:off x="838200" y="2289508"/>
          <a:ext cx="10515600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128754544"/>
                    </a:ext>
                  </a:extLst>
                </a:gridCol>
              </a:tblGrid>
              <a:tr h="823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A hyperbola is a conic section defined as the ……………….. of all points in the plane the difference of whose distances from two fixed points F</a:t>
                      </a:r>
                      <a:r>
                        <a:rPr lang="en-GB" sz="2000" b="0" baseline="-25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 and F</a:t>
                      </a:r>
                      <a:r>
                        <a:rPr lang="en-GB" sz="20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 (called the ………………..) is constant. 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188547"/>
                  </a:ext>
                </a:extLst>
              </a:tr>
              <a:tr h="705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line through F</a:t>
                      </a:r>
                      <a:r>
                        <a:rPr lang="en-GB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and F</a:t>
                      </a:r>
                      <a:r>
                        <a:rPr lang="en-GB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is the transverse or major  ……………….. (x). The line perpendicular to x through the centre is the conjugate or minor ……………….. (y).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345013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points where the transverse axis cuts the hyperbola are the ……………….. 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676606"/>
                  </a:ext>
                </a:extLst>
              </a:tr>
              <a:tr h="470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centre of the hyperbola is the midpoint of the ……………….. 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344153"/>
                  </a:ext>
                </a:extLst>
              </a:tr>
              <a:tr h="705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hyperbola is a two-branched open curve. The branches of the hyperbola approach two straight lines which are called the asymptotes.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098392"/>
                  </a:ext>
                </a:extLst>
              </a:tr>
              <a:tr h="1058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Two fixed lines l</a:t>
                      </a:r>
                      <a:r>
                        <a:rPr lang="en-GB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and l</a:t>
                      </a:r>
                      <a:r>
                        <a:rPr lang="en-GB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 situated at the opposite side of vertices are ……………….. . The ratio of distance of a point on hyperbola from a focus and the corresponding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</a:rPr>
                        <a:t>directrix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are in the same ratio.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869578"/>
                  </a:ext>
                </a:extLst>
              </a:tr>
            </a:tbl>
          </a:graphicData>
        </a:graphic>
      </p:graphicFrame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1" y="365125"/>
            <a:ext cx="2413908" cy="17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5729553" y="2177143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locus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80069" y="2577253"/>
            <a:ext cx="57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foci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14010" y="2977363"/>
            <a:ext cx="59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axis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921347" y="3333326"/>
            <a:ext cx="59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axis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689669" y="3722484"/>
            <a:ext cx="1015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vertices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36331" y="4265122"/>
            <a:ext cx="1592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vertices</a:t>
            </a:r>
            <a:r>
              <a:rPr lang="cs-CZ" sz="2000" b="1" dirty="0">
                <a:solidFill>
                  <a:srgbClr val="FF0000"/>
                </a:solidFill>
              </a:rPr>
              <a:t>/ axis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916091" y="5420406"/>
            <a:ext cx="1201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directices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81618"/>
              </p:ext>
            </p:extLst>
          </p:nvPr>
        </p:nvGraphicFramePr>
        <p:xfrm>
          <a:off x="838200" y="2289508"/>
          <a:ext cx="10515600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128754544"/>
                    </a:ext>
                  </a:extLst>
                </a:gridCol>
              </a:tblGrid>
              <a:tr h="823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A hyperbola is a conic section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defined as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………………..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of all points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in the plane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the difference of whose distances from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two fixed points F</a:t>
                      </a:r>
                      <a:r>
                        <a:rPr lang="en-GB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and F</a:t>
                      </a:r>
                      <a:r>
                        <a:rPr lang="en-GB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(called the ………………..) is constant. 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188547"/>
                  </a:ext>
                </a:extLst>
              </a:tr>
              <a:tr h="705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line through F</a:t>
                      </a:r>
                      <a:r>
                        <a:rPr lang="en-GB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and F</a:t>
                      </a:r>
                      <a:r>
                        <a:rPr lang="en-GB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is the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transverse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or major  ……………….. (x). The line perpendicular to x through the centre is the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conjugate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or minor ……………….. (y).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345013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points where the transverse axis cuts the hyperbola are the ……………….. 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676606"/>
                  </a:ext>
                </a:extLst>
              </a:tr>
              <a:tr h="470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centre of the hyperbola is the midpoint of the ……………….. 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344153"/>
                  </a:ext>
                </a:extLst>
              </a:tr>
              <a:tr h="705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hyperbola is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a two-branched open curve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. The branches of the hyperbola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approach two straight lines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which are called the asymptotes.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098392"/>
                  </a:ext>
                </a:extLst>
              </a:tr>
              <a:tr h="1058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Two fixed lines l</a:t>
                      </a:r>
                      <a:r>
                        <a:rPr lang="en-GB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and l</a:t>
                      </a:r>
                      <a:r>
                        <a:rPr lang="en-GB" sz="20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GB" sz="2000" b="0" i="1" dirty="0">
                          <a:solidFill>
                            <a:schemeClr val="tx1"/>
                          </a:solidFill>
                          <a:effectLst/>
                        </a:rPr>
                        <a:t>situated at the opposite side of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vertices are ……………….. . The ratio of distance of a point on hyperbola from a focus and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the corresponding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effectLst/>
                        </a:rPr>
                        <a:t>directrix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are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in the same ratio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869578"/>
                  </a:ext>
                </a:extLst>
              </a:tr>
            </a:tbl>
          </a:graphicData>
        </a:graphic>
      </p:graphicFrame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1" y="365125"/>
            <a:ext cx="2413908" cy="17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5729553" y="2177143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locus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80069" y="2577253"/>
            <a:ext cx="57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foci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14010" y="2977363"/>
            <a:ext cx="59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axis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921347" y="3333326"/>
            <a:ext cx="59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axis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689669" y="3722484"/>
            <a:ext cx="1015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vertices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95999" y="4289454"/>
            <a:ext cx="1653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vertices</a:t>
            </a:r>
            <a:r>
              <a:rPr lang="cs-CZ" sz="2000" b="1" dirty="0">
                <a:solidFill>
                  <a:srgbClr val="FF0000"/>
                </a:solidFill>
              </a:rPr>
              <a:t>/ </a:t>
            </a:r>
            <a:r>
              <a:rPr lang="cs-CZ" sz="2000" b="1" dirty="0" err="1">
                <a:solidFill>
                  <a:srgbClr val="FF0000"/>
                </a:solidFill>
              </a:rPr>
              <a:t>axes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916091" y="5420406"/>
            <a:ext cx="1201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directices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6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870856"/>
              </p:ext>
            </p:extLst>
          </p:nvPr>
        </p:nvGraphicFramePr>
        <p:xfrm>
          <a:off x="1463041" y="3319794"/>
          <a:ext cx="8368937" cy="2551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8937">
                  <a:extLst>
                    <a:ext uri="{9D8B030D-6E8A-4147-A177-3AD203B41FA5}">
                      <a16:colId xmlns:a16="http://schemas.microsoft.com/office/drawing/2014/main" val="2954151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A parabola is an open curve which is the ……………….. of a point that moves in a plane so as to be equidistant from a fixed line </a:t>
                      </a:r>
                      <a:r>
                        <a:rPr lang="en-GB" sz="2000" b="0" i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and a fixed point F.  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165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fixed line </a:t>
                      </a:r>
                      <a:r>
                        <a:rPr lang="en-GB" sz="2000" b="0" i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is called the ……………….. and the fixed point F is called the ……………….. . 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607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The line through the focus perpendicular to the to the directrix is the ……………….. of the parabola. 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184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point where the axis cuts the parabola is the ……………….. . 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37871"/>
                  </a:ext>
                </a:extLst>
              </a:tr>
            </a:tbl>
          </a:graphicData>
        </a:graphic>
      </p:graphicFrame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1" y="435429"/>
            <a:ext cx="2903220" cy="24471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5921830" y="3215533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locus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66261" y="3823063"/>
            <a:ext cx="107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directrix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59131" y="4117899"/>
            <a:ext cx="748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f</a:t>
            </a:r>
            <a:r>
              <a:rPr lang="en-GB" sz="2000" b="1" dirty="0" err="1">
                <a:solidFill>
                  <a:srgbClr val="FF0000"/>
                </a:solidFill>
              </a:rPr>
              <a:t>ocus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59131" y="4823335"/>
            <a:ext cx="59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axi</a:t>
            </a:r>
            <a:r>
              <a:rPr lang="en-GB" sz="2000" b="1" dirty="0">
                <a:solidFill>
                  <a:srgbClr val="FF0000"/>
                </a:solidFill>
              </a:rPr>
              <a:t>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01394" y="5460275"/>
            <a:ext cx="85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vertex</a:t>
            </a:r>
          </a:p>
        </p:txBody>
      </p:sp>
    </p:spTree>
    <p:extLst>
      <p:ext uri="{BB962C8B-B14F-4D97-AF65-F5344CB8AC3E}">
        <p14:creationId xmlns:p14="http://schemas.microsoft.com/office/powerpoint/2010/main" val="35977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519400"/>
              </p:ext>
            </p:extLst>
          </p:nvPr>
        </p:nvGraphicFramePr>
        <p:xfrm>
          <a:off x="1463041" y="3319794"/>
          <a:ext cx="8368937" cy="2551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8937">
                  <a:extLst>
                    <a:ext uri="{9D8B030D-6E8A-4147-A177-3AD203B41FA5}">
                      <a16:colId xmlns:a16="http://schemas.microsoft.com/office/drawing/2014/main" val="2954151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A parabola is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an open curve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which is the ………………..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of a point that moves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in a plane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so as to be equidistant from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a fixed line </a:t>
                      </a:r>
                      <a:r>
                        <a:rPr lang="en-GB" sz="2000" b="0" i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and a fixed point F.  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165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fixed line </a:t>
                      </a:r>
                      <a:r>
                        <a:rPr lang="en-GB" sz="2000" b="0" i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is called the ……………….. and the fixed point F is called the ……………….. . 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607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line through the focus perpendicular to the to the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</a:rPr>
                        <a:t>directrix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is the ……………….. of the parabola. 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184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The point where the axis cuts the parabola is the ……………….. . 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37871"/>
                  </a:ext>
                </a:extLst>
              </a:tr>
            </a:tbl>
          </a:graphicData>
        </a:graphic>
      </p:graphicFrame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1" y="435429"/>
            <a:ext cx="2903220" cy="24471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5921830" y="3215533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locus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66261" y="3823063"/>
            <a:ext cx="107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directrix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59131" y="4117899"/>
            <a:ext cx="748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f</a:t>
            </a:r>
            <a:r>
              <a:rPr lang="en-GB" sz="2000" b="1" dirty="0" err="1">
                <a:solidFill>
                  <a:srgbClr val="FF0000"/>
                </a:solidFill>
              </a:rPr>
              <a:t>ocus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59131" y="4823335"/>
            <a:ext cx="59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axi</a:t>
            </a:r>
            <a:r>
              <a:rPr lang="en-GB" sz="2000" b="1" dirty="0">
                <a:solidFill>
                  <a:srgbClr val="FF0000"/>
                </a:solidFill>
              </a:rPr>
              <a:t>s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01394" y="5460275"/>
            <a:ext cx="85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vertex</a:t>
            </a:r>
          </a:p>
        </p:txBody>
      </p:sp>
    </p:spTree>
    <p:extLst>
      <p:ext uri="{BB962C8B-B14F-4D97-AF65-F5344CB8AC3E}">
        <p14:creationId xmlns:p14="http://schemas.microsoft.com/office/powerpoint/2010/main" val="2739296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True</a:t>
            </a:r>
            <a:r>
              <a:rPr lang="cs-CZ" dirty="0"/>
              <a:t>/</a:t>
            </a:r>
            <a:r>
              <a:rPr lang="cs-CZ" dirty="0" err="1"/>
              <a:t>false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LcParenR"/>
            </a:pPr>
            <a:r>
              <a:rPr lang="en-GB" dirty="0"/>
              <a:t>An ellipse is an open curve. </a:t>
            </a:r>
            <a:endParaRPr lang="cs-CZ" dirty="0"/>
          </a:p>
          <a:p>
            <a:pPr marL="514350" lvl="0" indent="-514350">
              <a:buFont typeface="+mj-lt"/>
              <a:buAutoNum type="alphaLcParenR"/>
            </a:pPr>
            <a:r>
              <a:rPr lang="en-GB" dirty="0"/>
              <a:t>A transverse axis is a straight line through the foci. </a:t>
            </a:r>
            <a:endParaRPr lang="cs-CZ" dirty="0"/>
          </a:p>
          <a:p>
            <a:pPr marL="514350" lvl="0" indent="-514350">
              <a:buFont typeface="+mj-lt"/>
              <a:buAutoNum type="alphaLcParenR"/>
            </a:pPr>
            <a:r>
              <a:rPr lang="en-GB" dirty="0"/>
              <a:t>The fixed points of conics are called the vertices. </a:t>
            </a:r>
            <a:endParaRPr lang="cs-CZ" dirty="0"/>
          </a:p>
          <a:p>
            <a:pPr marL="514350" lvl="0" indent="-514350">
              <a:buFont typeface="+mj-lt"/>
              <a:buAutoNum type="alphaLcParenR"/>
            </a:pPr>
            <a:r>
              <a:rPr lang="en-GB" dirty="0"/>
              <a:t>A circle is a special case of a group of curves known as conic sections. </a:t>
            </a:r>
            <a:endParaRPr lang="cs-CZ" dirty="0"/>
          </a:p>
          <a:p>
            <a:pPr marL="514350" lvl="0" indent="-514350">
              <a:buFont typeface="+mj-lt"/>
              <a:buAutoNum type="alphaLcParenR"/>
            </a:pPr>
            <a:r>
              <a:rPr lang="en-GB" dirty="0"/>
              <a:t>A parabola has two foci. </a:t>
            </a:r>
            <a:endParaRPr lang="cs-CZ" dirty="0"/>
          </a:p>
          <a:p>
            <a:pPr marL="514350" lvl="0" indent="-514350">
              <a:buFont typeface="+mj-lt"/>
              <a:buAutoNum type="alphaLcParenR"/>
            </a:pPr>
            <a:r>
              <a:rPr lang="en-GB" dirty="0"/>
              <a:t>A parabola is a two-branched open curve. 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95109" y="1825625"/>
            <a:ext cx="2683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False (</a:t>
            </a:r>
            <a:r>
              <a:rPr lang="cs-CZ" sz="2000" b="1" dirty="0">
                <a:solidFill>
                  <a:srgbClr val="FF0000"/>
                </a:solidFill>
              </a:rPr>
              <a:t>… </a:t>
            </a:r>
            <a:r>
              <a:rPr lang="en-GB" sz="2000" b="1" dirty="0">
                <a:solidFill>
                  <a:srgbClr val="FF0000"/>
                </a:solidFill>
              </a:rPr>
              <a:t>a closed curve)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773886" y="2343785"/>
            <a:ext cx="714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True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617132" y="2861945"/>
            <a:ext cx="197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False (</a:t>
            </a:r>
            <a:r>
              <a:rPr lang="cs-CZ" sz="2000" b="1" dirty="0">
                <a:solidFill>
                  <a:srgbClr val="FF0000"/>
                </a:solidFill>
              </a:rPr>
              <a:t>… </a:t>
            </a:r>
            <a:r>
              <a:rPr lang="cs-CZ" sz="2000" b="1" dirty="0" err="1">
                <a:solidFill>
                  <a:srgbClr val="FF0000"/>
                </a:solidFill>
              </a:rPr>
              <a:t>the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foci)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30731" y="3801239"/>
            <a:ext cx="714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True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76949" y="4294505"/>
            <a:ext cx="2201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False (</a:t>
            </a:r>
            <a:r>
              <a:rPr lang="cs-CZ" sz="2000" b="1" dirty="0">
                <a:solidFill>
                  <a:srgbClr val="FF0000"/>
                </a:solidFill>
              </a:rPr>
              <a:t>… </a:t>
            </a:r>
            <a:r>
              <a:rPr lang="en-GB" sz="2000" b="1" dirty="0">
                <a:solidFill>
                  <a:srgbClr val="FF0000"/>
                </a:solidFill>
              </a:rPr>
              <a:t>one focus)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52590" y="4764768"/>
            <a:ext cx="3583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False (</a:t>
            </a:r>
            <a:r>
              <a:rPr lang="cs-CZ" sz="2000" b="1" dirty="0">
                <a:solidFill>
                  <a:srgbClr val="FF0000"/>
                </a:solidFill>
              </a:rPr>
              <a:t>a </a:t>
            </a:r>
            <a:r>
              <a:rPr lang="en-GB" sz="2000" b="1" dirty="0">
                <a:solidFill>
                  <a:srgbClr val="FF0000"/>
                </a:solidFill>
              </a:rPr>
              <a:t>one</a:t>
            </a:r>
            <a:r>
              <a:rPr lang="cs-CZ" sz="2000" b="1" dirty="0">
                <a:solidFill>
                  <a:srgbClr val="FF0000"/>
                </a:solidFill>
              </a:rPr>
              <a:t>-</a:t>
            </a:r>
            <a:r>
              <a:rPr lang="en-GB" sz="2000" b="1" dirty="0">
                <a:solidFill>
                  <a:srgbClr val="FF0000"/>
                </a:solidFill>
              </a:rPr>
              <a:t>branch</a:t>
            </a:r>
            <a:r>
              <a:rPr lang="cs-CZ" sz="2000" b="1" dirty="0">
                <a:solidFill>
                  <a:srgbClr val="FF0000"/>
                </a:solidFill>
              </a:rPr>
              <a:t> open </a:t>
            </a:r>
            <a:r>
              <a:rPr lang="cs-CZ" sz="2000" b="1" dirty="0" err="1">
                <a:solidFill>
                  <a:srgbClr val="FF0000"/>
                </a:solidFill>
              </a:rPr>
              <a:t>curve</a:t>
            </a:r>
            <a:r>
              <a:rPr lang="en-GB" sz="2000" b="1" dirty="0">
                <a:solidFill>
                  <a:srgbClr val="FF0000"/>
                </a:solidFill>
              </a:rPr>
              <a:t>)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s://dj1hlxw0wr920.cloudfront.net/userfiles/wyzfiles/ff5887d6-dcec-4497-ae84-ca1bde94dbf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9" y="571453"/>
            <a:ext cx="3125833" cy="25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Image result for conic sections examp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52" y="498020"/>
            <a:ext cx="2591345" cy="258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Image result for hyperbola exampl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35" y="662666"/>
            <a:ext cx="2660468" cy="2489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s://dj1hlxw0wr920.cloudfront.net/userfiles/wyzfiles/16172bb1-bec0-4e66-aa1e-c751fcc558bd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54" y="3879124"/>
            <a:ext cx="2654437" cy="224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Image result for conic sections example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98" y="3788229"/>
            <a:ext cx="2708364" cy="2333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40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Unit</a:t>
            </a:r>
            <a:r>
              <a:rPr lang="en-US" dirty="0"/>
              <a:t> </a:t>
            </a:r>
            <a:r>
              <a:rPr lang="cs-CZ" dirty="0"/>
              <a:t>8</a:t>
            </a:r>
            <a:r>
              <a:rPr lang="en-US" dirty="0"/>
              <a:t> – </a:t>
            </a:r>
            <a:r>
              <a:rPr lang="cs-CZ" dirty="0" err="1"/>
              <a:t>Conic</a:t>
            </a:r>
            <a:r>
              <a:rPr lang="cs-CZ" dirty="0"/>
              <a:t> </a:t>
            </a:r>
            <a:r>
              <a:rPr lang="cs-CZ" dirty="0" err="1"/>
              <a:t>Sections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TED Talk </a:t>
            </a:r>
            <a:r>
              <a:rPr lang="cs-CZ" dirty="0" err="1">
                <a:cs typeface="Calibri"/>
              </a:rPr>
              <a:t>task</a:t>
            </a:r>
            <a:endParaRPr lang="en-US" dirty="0"/>
          </a:p>
          <a:p>
            <a:r>
              <a:rPr lang="cs-CZ" dirty="0" err="1"/>
              <a:t>Conic</a:t>
            </a:r>
            <a:r>
              <a:rPr lang="cs-CZ" dirty="0"/>
              <a:t> </a:t>
            </a:r>
            <a:r>
              <a:rPr lang="cs-CZ" dirty="0" err="1"/>
              <a:t>sections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/>
              <a:t>vocab</a:t>
            </a:r>
            <a:endParaRPr lang="cs-CZ" dirty="0"/>
          </a:p>
          <a:p>
            <a:pPr lvl="1"/>
            <a:r>
              <a:rPr lang="cs-CZ" dirty="0" err="1"/>
              <a:t>description</a:t>
            </a:r>
            <a:endParaRPr lang="cs-CZ" dirty="0"/>
          </a:p>
          <a:p>
            <a:pPr lvl="1"/>
            <a:r>
              <a:rPr lang="cs-CZ" dirty="0" err="1"/>
              <a:t>ellipse</a:t>
            </a:r>
            <a:r>
              <a:rPr lang="cs-CZ" dirty="0"/>
              <a:t> - </a:t>
            </a:r>
            <a:r>
              <a:rPr lang="cs-CZ" dirty="0" err="1"/>
              <a:t>listening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35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Conic</a:t>
            </a:r>
            <a:r>
              <a:rPr lang="cs-CZ" dirty="0"/>
              <a:t> </a:t>
            </a:r>
            <a:r>
              <a:rPr lang="cs-CZ" dirty="0" err="1"/>
              <a:t>Sections</a:t>
            </a:r>
            <a:r>
              <a:rPr lang="cs-CZ" dirty="0"/>
              <a:t> - </a:t>
            </a:r>
            <a:r>
              <a:rPr lang="cs-CZ" dirty="0" err="1"/>
              <a:t>vocabulary</a:t>
            </a:r>
            <a:endParaRPr lang="cs-CZ" dirty="0"/>
          </a:p>
        </p:txBody>
      </p:sp>
      <p:pic>
        <p:nvPicPr>
          <p:cNvPr id="4" name="Zástupný symbol pro obsah 3" descr="Image result for conic section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94" y="2235904"/>
            <a:ext cx="434340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Image result for ellip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89" y="2629989"/>
            <a:ext cx="3796393" cy="2841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15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Conic</a:t>
            </a:r>
            <a:r>
              <a:rPr lang="cs-CZ" dirty="0"/>
              <a:t> </a:t>
            </a:r>
            <a:r>
              <a:rPr lang="cs-CZ" dirty="0" err="1"/>
              <a:t>Sections</a:t>
            </a:r>
            <a:r>
              <a:rPr lang="cs-CZ" dirty="0"/>
              <a:t> – </a:t>
            </a:r>
            <a:r>
              <a:rPr lang="cs-CZ" dirty="0" err="1"/>
              <a:t>vocabulary</a:t>
            </a:r>
            <a:endParaRPr lang="cs-CZ" dirty="0"/>
          </a:p>
        </p:txBody>
      </p:sp>
      <p:pic>
        <p:nvPicPr>
          <p:cNvPr id="4" name="Zástupný symbol pro obsah 3" descr="Image result for conic section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94" y="2235904"/>
            <a:ext cx="434340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6506549" y="3157063"/>
            <a:ext cx="4545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hlinkClick r:id="rId3"/>
              </a:rPr>
              <a:t>circle</a:t>
            </a:r>
            <a:r>
              <a:rPr lang="cs-CZ" sz="2400" b="1" dirty="0"/>
              <a:t>, </a:t>
            </a:r>
            <a:r>
              <a:rPr lang="cs-CZ" sz="2400" b="1" dirty="0" err="1">
                <a:hlinkClick r:id="rId4"/>
              </a:rPr>
              <a:t>ellipse</a:t>
            </a:r>
            <a:r>
              <a:rPr lang="cs-CZ" sz="2400" b="1" dirty="0"/>
              <a:t>, </a:t>
            </a:r>
            <a:r>
              <a:rPr lang="cs-CZ" sz="2400" b="1" dirty="0">
                <a:hlinkClick r:id="rId5"/>
              </a:rPr>
              <a:t>parabola</a:t>
            </a:r>
            <a:r>
              <a:rPr lang="cs-CZ" sz="2400" b="1" dirty="0"/>
              <a:t>, </a:t>
            </a:r>
            <a:r>
              <a:rPr lang="cs-CZ" sz="2400" b="1" dirty="0">
                <a:hlinkClick r:id="rId6"/>
              </a:rPr>
              <a:t>hyperbola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2840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Conic</a:t>
            </a:r>
            <a:r>
              <a:rPr lang="cs-CZ" dirty="0"/>
              <a:t> </a:t>
            </a:r>
            <a:r>
              <a:rPr lang="cs-CZ" dirty="0" err="1"/>
              <a:t>Sections</a:t>
            </a:r>
            <a:r>
              <a:rPr lang="cs-CZ" dirty="0"/>
              <a:t> – </a:t>
            </a:r>
            <a:r>
              <a:rPr lang="cs-CZ" dirty="0" err="1">
                <a:hlinkClick r:id="rId2" action="ppaction://hlinkfile"/>
              </a:rPr>
              <a:t>vocabulary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1820" t="6260" r="32085" b="13024"/>
          <a:stretch/>
        </p:blipFill>
        <p:spPr>
          <a:xfrm>
            <a:off x="838200" y="1690688"/>
            <a:ext cx="3424518" cy="4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9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Conic</a:t>
            </a:r>
            <a:r>
              <a:rPr lang="cs-CZ" dirty="0"/>
              <a:t> </a:t>
            </a:r>
            <a:r>
              <a:rPr lang="cs-CZ" dirty="0" err="1"/>
              <a:t>Sections</a:t>
            </a:r>
            <a:r>
              <a:rPr lang="cs-CZ" dirty="0"/>
              <a:t> – pair </a:t>
            </a:r>
            <a:r>
              <a:rPr lang="cs-CZ" dirty="0" err="1"/>
              <a:t>work</a:t>
            </a:r>
            <a:br>
              <a:rPr lang="cs-CZ" dirty="0"/>
            </a:b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cs-CZ" dirty="0" err="1">
                <a:hlinkClick r:id="rId2" action="ppaction://hlinkfile"/>
              </a:rPr>
              <a:t>write</a:t>
            </a:r>
            <a:r>
              <a:rPr lang="cs-CZ" dirty="0">
                <a:hlinkClick r:id="rId2" action="ppaction://hlinkfile"/>
              </a:rPr>
              <a:t> </a:t>
            </a:r>
            <a:r>
              <a:rPr lang="cs-CZ" dirty="0" err="1">
                <a:hlinkClick r:id="rId2" action="ppaction://hlinkfile"/>
              </a:rPr>
              <a:t>down</a:t>
            </a:r>
            <a:r>
              <a:rPr lang="cs-CZ" dirty="0">
                <a:hlinkClick r:id="rId2" action="ppaction://hlinkfile"/>
              </a:rPr>
              <a:t> 2 </a:t>
            </a:r>
            <a:r>
              <a:rPr lang="cs-CZ" dirty="0" err="1">
                <a:hlinkClick r:id="rId2" action="ppaction://hlinkfile"/>
              </a:rPr>
              <a:t>sentences</a:t>
            </a:r>
            <a:endParaRPr lang="cs-CZ" dirty="0"/>
          </a:p>
        </p:txBody>
      </p:sp>
      <p:pic>
        <p:nvPicPr>
          <p:cNvPr id="4" name="Zástupný symbol pro obsah 3" descr="Image result for conic section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94" y="2235904"/>
            <a:ext cx="4343400" cy="360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20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912" t="12480" r="18119" b="9806"/>
          <a:stretch/>
        </p:blipFill>
        <p:spPr>
          <a:xfrm>
            <a:off x="1648060" y="418010"/>
            <a:ext cx="8538311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2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Conic</a:t>
            </a:r>
            <a:r>
              <a:rPr lang="cs-CZ" dirty="0"/>
              <a:t> </a:t>
            </a:r>
            <a:r>
              <a:rPr lang="cs-CZ" dirty="0" err="1"/>
              <a:t>Sections</a:t>
            </a:r>
            <a:r>
              <a:rPr lang="cs-CZ" dirty="0"/>
              <a:t> - </a:t>
            </a:r>
            <a:r>
              <a:rPr lang="cs-CZ" dirty="0" err="1"/>
              <a:t>ellipse</a:t>
            </a:r>
            <a:endParaRPr lang="cs-CZ" dirty="0"/>
          </a:p>
        </p:txBody>
      </p:sp>
      <p:pic>
        <p:nvPicPr>
          <p:cNvPr id="5" name="Obrázek 4" descr="Image result for ellip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07" y="2516777"/>
            <a:ext cx="3796393" cy="28410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639491" cy="435133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26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Irregular</a:t>
            </a:r>
            <a:r>
              <a:rPr lang="cs-CZ" dirty="0"/>
              <a:t> </a:t>
            </a:r>
            <a:r>
              <a:rPr lang="cs-CZ" dirty="0" err="1"/>
              <a:t>plurals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16086" cy="4351338"/>
          </a:xfrm>
        </p:spPr>
        <p:txBody>
          <a:bodyPr/>
          <a:lstStyle/>
          <a:p>
            <a:endParaRPr lang="cs-CZ" dirty="0"/>
          </a:p>
          <a:p>
            <a:r>
              <a:rPr lang="en-GB" dirty="0">
                <a:hlinkClick r:id="rId2"/>
              </a:rPr>
              <a:t>Focus</a:t>
            </a:r>
            <a:r>
              <a:rPr lang="en-GB" dirty="0"/>
              <a:t> ……</a:t>
            </a:r>
            <a:endParaRPr lang="cs-CZ" dirty="0"/>
          </a:p>
          <a:p>
            <a:r>
              <a:rPr lang="en-GB" dirty="0">
                <a:hlinkClick r:id="rId3"/>
              </a:rPr>
              <a:t>Axis</a:t>
            </a:r>
            <a:r>
              <a:rPr lang="en-GB" dirty="0"/>
              <a:t> ……</a:t>
            </a:r>
            <a:r>
              <a:rPr lang="cs-CZ" dirty="0"/>
              <a:t>…</a:t>
            </a:r>
          </a:p>
          <a:p>
            <a:r>
              <a:rPr lang="en-GB" dirty="0">
                <a:hlinkClick r:id="rId4"/>
              </a:rPr>
              <a:t>Radius</a:t>
            </a:r>
            <a:r>
              <a:rPr lang="en-GB" dirty="0"/>
              <a:t> ….</a:t>
            </a:r>
            <a:endParaRPr lang="cs-CZ" dirty="0"/>
          </a:p>
          <a:p>
            <a:r>
              <a:rPr lang="en-GB" dirty="0">
                <a:hlinkClick r:id="rId5"/>
              </a:rPr>
              <a:t>Vertex</a:t>
            </a:r>
            <a:r>
              <a:rPr lang="en-GB" dirty="0"/>
              <a:t>……</a:t>
            </a:r>
            <a:endParaRPr lang="cs-CZ" dirty="0"/>
          </a:p>
          <a:p>
            <a:r>
              <a:rPr lang="en-GB" dirty="0">
                <a:hlinkClick r:id="rId6"/>
              </a:rPr>
              <a:t>Locus</a:t>
            </a:r>
            <a:r>
              <a:rPr lang="en-GB" dirty="0"/>
              <a:t> …….</a:t>
            </a:r>
            <a:endParaRPr lang="cs-CZ" dirty="0"/>
          </a:p>
          <a:p>
            <a:r>
              <a:rPr lang="en-GB" dirty="0" err="1">
                <a:hlinkClick r:id="rId7"/>
              </a:rPr>
              <a:t>Directrix</a:t>
            </a:r>
            <a:r>
              <a:rPr lang="en-GB" dirty="0"/>
              <a:t> …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80063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0070C0"/>
                </a:solidFill>
              </a:rPr>
              <a:t>Foci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  <a:hlinkClick r:id="rId8"/>
              </a:rPr>
              <a:t>Axes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hlinkClick r:id="rId9"/>
              </a:rPr>
              <a:t>Radii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70C0"/>
                </a:solidFill>
              </a:rPr>
              <a:t>Vertices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hlinkClick r:id="rId10"/>
              </a:rPr>
              <a:t>Loci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70C0"/>
                </a:solidFill>
              </a:rPr>
              <a:t>Directices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80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26232</TotalTime>
  <Words>1226</Words>
  <Application>Microsoft Office PowerPoint</Application>
  <PresentationFormat>Širokoúhlá obrazovka</PresentationFormat>
  <Paragraphs>144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Motiv Office</vt:lpstr>
      <vt:lpstr>English for Mathematicians II Week 8 – Conic Sections</vt:lpstr>
      <vt:lpstr>Unit 8 – Conic Sections</vt:lpstr>
      <vt:lpstr>Conic Sections - vocabulary</vt:lpstr>
      <vt:lpstr>Conic Sections – vocabulary</vt:lpstr>
      <vt:lpstr>Conic Sections – vocabulary</vt:lpstr>
      <vt:lpstr>Conic Sections – pair work describe &amp; write down 2 sentences</vt:lpstr>
      <vt:lpstr>Prezentace aplikace PowerPoint</vt:lpstr>
      <vt:lpstr>Conic Sections - ellipse</vt:lpstr>
      <vt:lpstr>Irregular plurals</vt:lpstr>
      <vt:lpstr>Video </vt:lpstr>
      <vt:lpstr>Read the text and fill in the information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True/false?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Mathematicians I</dc:title>
  <dc:creator>Štěpánka Bilová</dc:creator>
  <cp:lastModifiedBy>Eva Čoupková</cp:lastModifiedBy>
  <cp:revision>295</cp:revision>
  <cp:lastPrinted>2018-04-12T08:37:59Z</cp:lastPrinted>
  <dcterms:created xsi:type="dcterms:W3CDTF">2017-09-02T16:40:02Z</dcterms:created>
  <dcterms:modified xsi:type="dcterms:W3CDTF">2020-04-08T09:13:11Z</dcterms:modified>
</cp:coreProperties>
</file>